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899" r:id="rId2"/>
    <p:sldId id="900" r:id="rId3"/>
    <p:sldId id="878" r:id="rId4"/>
    <p:sldId id="844" r:id="rId5"/>
    <p:sldId id="912" r:id="rId6"/>
    <p:sldId id="846" r:id="rId7"/>
    <p:sldId id="889" r:id="rId8"/>
    <p:sldId id="264" r:id="rId9"/>
    <p:sldId id="863" r:id="rId10"/>
    <p:sldId id="918" r:id="rId11"/>
    <p:sldId id="919" r:id="rId12"/>
    <p:sldId id="847" r:id="rId13"/>
    <p:sldId id="865" r:id="rId14"/>
    <p:sldId id="875" r:id="rId15"/>
    <p:sldId id="866" r:id="rId16"/>
    <p:sldId id="850" r:id="rId17"/>
    <p:sldId id="851" r:id="rId18"/>
    <p:sldId id="898" r:id="rId19"/>
    <p:sldId id="883" r:id="rId20"/>
    <p:sldId id="87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33"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74"/>
    <p:restoredTop sz="94674"/>
  </p:normalViewPr>
  <p:slideViewPr>
    <p:cSldViewPr snapToGrid="0" snapToObjects="1">
      <p:cViewPr varScale="1">
        <p:scale>
          <a:sx n="124" d="100"/>
          <a:sy n="124" d="100"/>
        </p:scale>
        <p:origin x="696"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11-23T20:19:38.779" idx="33">
    <p:pos x="10" y="10"/>
    <p:text>所以致密气体也不是答案</p:text>
    <p:extLst>
      <p:ext uri="{C676402C-5697-4E1C-873F-D02D1690AC5C}">
        <p15:threadingInfo xmlns:p15="http://schemas.microsoft.com/office/powerpoint/2012/main" timeZoneBias="-480"/>
      </p:ext>
    </p:extLst>
  </p:cm>
</p:cmLst>
</file>

<file path=ppt/drawings/_rels/vmlDrawing1.v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image" Target="../media/image2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822EE8-62F0-FC42-8E69-DB1FC8057524}" type="datetimeFigureOut">
              <a:rPr lang="en-US" smtClean="0"/>
              <a:t>1/6/26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401228-BE1B-CF44-BD03-2834A11D2057}" type="slidenum">
              <a:rPr lang="en-US" smtClean="0"/>
              <a:t>‹#›</a:t>
            </a:fld>
            <a:endParaRPr lang="en-US"/>
          </a:p>
        </p:txBody>
      </p:sp>
    </p:spTree>
    <p:extLst>
      <p:ext uri="{BB962C8B-B14F-4D97-AF65-F5344CB8AC3E}">
        <p14:creationId xmlns:p14="http://schemas.microsoft.com/office/powerpoint/2010/main" val="9098824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dirty="0"/>
              <a:t>This is my first time to introduce this work at simulation community, maybe also the galaxy community. I really hope it can bring help to the filed outside star formation. These are my collaborators, I would say, they include quite a bit </a:t>
            </a:r>
            <a:r>
              <a:rPr kumimoji="1" lang="en-US" altLang="zh-CN" dirty="0" err="1"/>
              <a:t>cuurently</a:t>
            </a:r>
            <a:r>
              <a:rPr kumimoji="1" lang="en-US" altLang="zh-CN" dirty="0"/>
              <a:t> the best players in the field of </a:t>
            </a:r>
            <a:r>
              <a:rPr kumimoji="1" lang="en-US" altLang="zh-CN"/>
              <a:t>star formation.</a:t>
            </a:r>
            <a:endParaRPr kumimoji="1" lang="zh-CN" altLang="en-US" dirty="0"/>
          </a:p>
        </p:txBody>
      </p:sp>
      <p:sp>
        <p:nvSpPr>
          <p:cNvPr id="4" name="灯片编号占位符 3"/>
          <p:cNvSpPr>
            <a:spLocks noGrp="1"/>
          </p:cNvSpPr>
          <p:nvPr>
            <p:ph type="sldNum" sz="quarter" idx="5"/>
          </p:nvPr>
        </p:nvSpPr>
        <p:spPr/>
        <p:txBody>
          <a:bodyPr/>
          <a:lstStyle/>
          <a:p>
            <a:fld id="{7E401228-BE1B-CF44-BD03-2834A11D2057}" type="slidenum">
              <a:rPr lang="en-US" smtClean="0"/>
              <a:t>1</a:t>
            </a:fld>
            <a:endParaRPr lang="en-US"/>
          </a:p>
        </p:txBody>
      </p:sp>
    </p:spTree>
    <p:extLst>
      <p:ext uri="{BB962C8B-B14F-4D97-AF65-F5344CB8AC3E}">
        <p14:creationId xmlns:p14="http://schemas.microsoft.com/office/powerpoint/2010/main" val="3771524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dirty="0"/>
              <a:t>Then </a:t>
            </a:r>
            <a:r>
              <a:rPr kumimoji="1" lang="en-US" altLang="zh-CN" dirty="0" err="1"/>
              <a:t>nhow</a:t>
            </a:r>
            <a:r>
              <a:rPr kumimoji="1" lang="en-US" altLang="zh-CN" dirty="0"/>
              <a:t> can we do that: What we can observed are always integrated quantities along the light of sight, combining all the contributions together, but some physics can be reflected by the density distribution. It has been discovered that </a:t>
            </a:r>
          </a:p>
          <a:p>
            <a:r>
              <a:rPr kumimoji="1" lang="en-US" altLang="zh-CN" dirty="0"/>
              <a:t>The original concept is density probability function, N-PDF is a 2D version of that, but the effect is similar. Although you can not separate them from the physical space, you my be able to separate them in density space</a:t>
            </a:r>
            <a:endParaRPr kumimoji="1" lang="zh-CN" altLang="en-US" dirty="0"/>
          </a:p>
        </p:txBody>
      </p:sp>
      <p:sp>
        <p:nvSpPr>
          <p:cNvPr id="4" name="灯片编号占位符 3"/>
          <p:cNvSpPr>
            <a:spLocks noGrp="1"/>
          </p:cNvSpPr>
          <p:nvPr>
            <p:ph type="sldNum" sz="quarter" idx="5"/>
          </p:nvPr>
        </p:nvSpPr>
        <p:spPr/>
        <p:txBody>
          <a:bodyPr/>
          <a:lstStyle/>
          <a:p>
            <a:fld id="{7E401228-BE1B-CF44-BD03-2834A11D2057}" type="slidenum">
              <a:rPr lang="en-US" smtClean="0"/>
              <a:t>11</a:t>
            </a:fld>
            <a:endParaRPr lang="en-US"/>
          </a:p>
        </p:txBody>
      </p:sp>
    </p:spTree>
    <p:extLst>
      <p:ext uri="{BB962C8B-B14F-4D97-AF65-F5344CB8AC3E}">
        <p14:creationId xmlns:p14="http://schemas.microsoft.com/office/powerpoint/2010/main" val="3121928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发现的契机</a:t>
            </a:r>
            <a:endParaRPr lang="en-US" dirty="0"/>
          </a:p>
        </p:txBody>
      </p:sp>
      <p:sp>
        <p:nvSpPr>
          <p:cNvPr id="4" name="Slide Number Placeholder 3"/>
          <p:cNvSpPr>
            <a:spLocks noGrp="1"/>
          </p:cNvSpPr>
          <p:nvPr>
            <p:ph type="sldNum" sz="quarter" idx="5"/>
          </p:nvPr>
        </p:nvSpPr>
        <p:spPr/>
        <p:txBody>
          <a:bodyPr/>
          <a:lstStyle/>
          <a:p>
            <a:fld id="{7E401228-BE1B-CF44-BD03-2834A11D2057}" type="slidenum">
              <a:rPr lang="en-US" smtClean="0"/>
              <a:t>12</a:t>
            </a:fld>
            <a:endParaRPr lang="en-US"/>
          </a:p>
        </p:txBody>
      </p:sp>
    </p:spTree>
    <p:extLst>
      <p:ext uri="{BB962C8B-B14F-4D97-AF65-F5344CB8AC3E}">
        <p14:creationId xmlns:p14="http://schemas.microsoft.com/office/powerpoint/2010/main" val="262479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到了这一步，仍然</a:t>
            </a:r>
            <a:r>
              <a:rPr lang="en-US" altLang="zh-CN" dirty="0"/>
              <a:t>nothing</a:t>
            </a:r>
            <a:r>
              <a:rPr lang="zh-CN" altLang="en-US" dirty="0"/>
              <a:t> </a:t>
            </a:r>
            <a:r>
              <a:rPr lang="en-US" altLang="zh-CN" dirty="0"/>
              <a:t>surprise</a:t>
            </a:r>
            <a:r>
              <a:rPr lang="zh-CN" altLang="en-US" dirty="0"/>
              <a:t>，和原来的结果一致，只不过更</a:t>
            </a:r>
            <a:r>
              <a:rPr lang="en-US" altLang="zh-CN" dirty="0"/>
              <a:t>tight</a:t>
            </a:r>
            <a:r>
              <a:rPr lang="zh-CN" altLang="en-US" dirty="0"/>
              <a:t>一些，但是物理图像变得更为清晰：引力束缚气体很节能就是我们一直在找的恒星形成气体</a:t>
            </a:r>
            <a:endParaRPr lang="en-US" dirty="0"/>
          </a:p>
        </p:txBody>
      </p:sp>
      <p:sp>
        <p:nvSpPr>
          <p:cNvPr id="4" name="Slide Number Placeholder 3"/>
          <p:cNvSpPr>
            <a:spLocks noGrp="1"/>
          </p:cNvSpPr>
          <p:nvPr>
            <p:ph type="sldNum" sz="quarter" idx="5"/>
          </p:nvPr>
        </p:nvSpPr>
        <p:spPr/>
        <p:txBody>
          <a:bodyPr/>
          <a:lstStyle/>
          <a:p>
            <a:fld id="{7E401228-BE1B-CF44-BD03-2834A11D2057}" type="slidenum">
              <a:rPr lang="en-US" smtClean="0"/>
              <a:t>13</a:t>
            </a:fld>
            <a:endParaRPr lang="en-US"/>
          </a:p>
        </p:txBody>
      </p:sp>
    </p:spTree>
    <p:extLst>
      <p:ext uri="{BB962C8B-B14F-4D97-AF65-F5344CB8AC3E}">
        <p14:creationId xmlns:p14="http://schemas.microsoft.com/office/powerpoint/2010/main" val="1066110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7E401228-BE1B-CF44-BD03-2834A11D2057}" type="slidenum">
              <a:rPr lang="en-US" smtClean="0"/>
              <a:t>17</a:t>
            </a:fld>
            <a:endParaRPr lang="en-US"/>
          </a:p>
        </p:txBody>
      </p:sp>
    </p:spTree>
    <p:extLst>
      <p:ext uri="{BB962C8B-B14F-4D97-AF65-F5344CB8AC3E}">
        <p14:creationId xmlns:p14="http://schemas.microsoft.com/office/powerpoint/2010/main" val="869246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a:t>把经验公式赋予了物理意义，可以定量的测量</a:t>
            </a:r>
            <a:r>
              <a:rPr kumimoji="1" lang="en-US" altLang="zh-CN" dirty="0"/>
              <a:t>star</a:t>
            </a:r>
            <a:r>
              <a:rPr kumimoji="1" lang="zh-CN" altLang="en-US" dirty="0"/>
              <a:t> </a:t>
            </a:r>
            <a:r>
              <a:rPr kumimoji="1" lang="en-US" altLang="zh-CN" dirty="0"/>
              <a:t>forming</a:t>
            </a:r>
            <a:r>
              <a:rPr kumimoji="1" lang="zh-CN" altLang="en-US" dirty="0"/>
              <a:t> </a:t>
            </a:r>
            <a:r>
              <a:rPr kumimoji="1" lang="en-US" altLang="zh-CN" dirty="0"/>
              <a:t>gas</a:t>
            </a:r>
            <a:r>
              <a:rPr kumimoji="1" lang="zh-CN" altLang="en-US" dirty="0"/>
              <a:t>有多少，提供了独立测量恒星形成率的一个工具</a:t>
            </a:r>
          </a:p>
        </p:txBody>
      </p:sp>
      <p:sp>
        <p:nvSpPr>
          <p:cNvPr id="4" name="灯片编号占位符 3"/>
          <p:cNvSpPr>
            <a:spLocks noGrp="1"/>
          </p:cNvSpPr>
          <p:nvPr>
            <p:ph type="sldNum" sz="quarter" idx="5"/>
          </p:nvPr>
        </p:nvSpPr>
        <p:spPr/>
        <p:txBody>
          <a:bodyPr/>
          <a:lstStyle/>
          <a:p>
            <a:fld id="{7E401228-BE1B-CF44-BD03-2834A11D2057}" type="slidenum">
              <a:rPr lang="en-US" smtClean="0"/>
              <a:t>19</a:t>
            </a:fld>
            <a:endParaRPr lang="en-US"/>
          </a:p>
        </p:txBody>
      </p:sp>
    </p:spTree>
    <p:extLst>
      <p:ext uri="{BB962C8B-B14F-4D97-AF65-F5344CB8AC3E}">
        <p14:creationId xmlns:p14="http://schemas.microsoft.com/office/powerpoint/2010/main" val="2283022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a:t>目前的结果已经很漂亮了，但是仅仅是开始。</a:t>
            </a:r>
          </a:p>
        </p:txBody>
      </p:sp>
      <p:sp>
        <p:nvSpPr>
          <p:cNvPr id="4" name="灯片编号占位符 3"/>
          <p:cNvSpPr>
            <a:spLocks noGrp="1"/>
          </p:cNvSpPr>
          <p:nvPr>
            <p:ph type="sldNum" sz="quarter" idx="5"/>
          </p:nvPr>
        </p:nvSpPr>
        <p:spPr/>
        <p:txBody>
          <a:bodyPr/>
          <a:lstStyle/>
          <a:p>
            <a:fld id="{7E401228-BE1B-CF44-BD03-2834A11D2057}" type="slidenum">
              <a:rPr lang="en-US" smtClean="0"/>
              <a:t>20</a:t>
            </a:fld>
            <a:endParaRPr lang="en-US"/>
          </a:p>
        </p:txBody>
      </p:sp>
    </p:spTree>
    <p:extLst>
      <p:ext uri="{BB962C8B-B14F-4D97-AF65-F5344CB8AC3E}">
        <p14:creationId xmlns:p14="http://schemas.microsoft.com/office/powerpoint/2010/main" val="1736252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dirty="0"/>
              <a:t>People</a:t>
            </a:r>
            <a:r>
              <a:rPr kumimoji="1" lang="zh-CN" altLang="en-US" dirty="0"/>
              <a:t> </a:t>
            </a:r>
            <a:r>
              <a:rPr kumimoji="1" lang="en-US" altLang="zh-CN" dirty="0"/>
              <a:t>keep asking, what are big questions left for star formation</a:t>
            </a:r>
          </a:p>
          <a:p>
            <a:r>
              <a:rPr kumimoji="1" lang="en-US" altLang="zh-CN" dirty="0" err="1"/>
              <a:t>Cris</a:t>
            </a:r>
            <a:r>
              <a:rPr kumimoji="1" lang="en-US" altLang="zh-CN" dirty="0"/>
              <a:t> </a:t>
            </a:r>
            <a:r>
              <a:rPr kumimoji="1" lang="en-US" altLang="zh-CN" dirty="0" err="1"/>
              <a:t>Mackee</a:t>
            </a:r>
            <a:r>
              <a:rPr kumimoji="1" lang="en-US" altLang="zh-CN" dirty="0"/>
              <a:t>: 1. IMF 2. The rate of star formation 3. Massive Star formation 4.. Cluster formation 5. The first stars</a:t>
            </a:r>
            <a:endParaRPr kumimoji="1" lang="zh-CN" altLang="en-US" dirty="0"/>
          </a:p>
        </p:txBody>
      </p:sp>
      <p:sp>
        <p:nvSpPr>
          <p:cNvPr id="4" name="灯片编号占位符 3"/>
          <p:cNvSpPr>
            <a:spLocks noGrp="1"/>
          </p:cNvSpPr>
          <p:nvPr>
            <p:ph type="sldNum" sz="quarter" idx="5"/>
          </p:nvPr>
        </p:nvSpPr>
        <p:spPr/>
        <p:txBody>
          <a:bodyPr/>
          <a:lstStyle/>
          <a:p>
            <a:fld id="{7E401228-BE1B-CF44-BD03-2834A11D2057}" type="slidenum">
              <a:rPr lang="en-US" smtClean="0"/>
              <a:t>2</a:t>
            </a:fld>
            <a:endParaRPr lang="en-US"/>
          </a:p>
        </p:txBody>
      </p:sp>
    </p:spTree>
    <p:extLst>
      <p:ext uri="{BB962C8B-B14F-4D97-AF65-F5344CB8AC3E}">
        <p14:creationId xmlns:p14="http://schemas.microsoft.com/office/powerpoint/2010/main" val="4235952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dirty="0"/>
              <a:t>What do you think are big questions in star formation? I think the most direct and important question is why star formation are different in different clouds. What control this ?</a:t>
            </a:r>
          </a:p>
          <a:p>
            <a:endParaRPr kumimoji="1" lang="zh-CN" altLang="en-US" dirty="0"/>
          </a:p>
        </p:txBody>
      </p:sp>
      <p:sp>
        <p:nvSpPr>
          <p:cNvPr id="4" name="灯片编号占位符 3"/>
          <p:cNvSpPr>
            <a:spLocks noGrp="1"/>
          </p:cNvSpPr>
          <p:nvPr>
            <p:ph type="sldNum" sz="quarter" idx="5"/>
          </p:nvPr>
        </p:nvSpPr>
        <p:spPr/>
        <p:txBody>
          <a:bodyPr/>
          <a:lstStyle/>
          <a:p>
            <a:fld id="{7E401228-BE1B-CF44-BD03-2834A11D2057}" type="slidenum">
              <a:rPr lang="en-US" smtClean="0"/>
              <a:t>3</a:t>
            </a:fld>
            <a:endParaRPr lang="en-US"/>
          </a:p>
        </p:txBody>
      </p:sp>
    </p:spTree>
    <p:extLst>
      <p:ext uri="{BB962C8B-B14F-4D97-AF65-F5344CB8AC3E}">
        <p14:creationId xmlns:p14="http://schemas.microsoft.com/office/powerpoint/2010/main" val="3320583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Why this is difficult to find the answer, </a:t>
            </a:r>
          </a:p>
          <a:p>
            <a:r>
              <a:rPr lang="zh-CN" altLang="en-US" dirty="0"/>
              <a:t>在不同尺度交叉重叠，共同演化</a:t>
            </a:r>
            <a:r>
              <a:rPr lang="en-US" altLang="zh-CN" dirty="0"/>
              <a:t>. In every pixel, what you measured is a  combination of all these factors. </a:t>
            </a:r>
            <a:endParaRPr lang="en-US" dirty="0"/>
          </a:p>
        </p:txBody>
      </p:sp>
      <p:sp>
        <p:nvSpPr>
          <p:cNvPr id="4" name="Slide Number Placeholder 3"/>
          <p:cNvSpPr>
            <a:spLocks noGrp="1"/>
          </p:cNvSpPr>
          <p:nvPr>
            <p:ph type="sldNum" sz="quarter" idx="5"/>
          </p:nvPr>
        </p:nvSpPr>
        <p:spPr/>
        <p:txBody>
          <a:bodyPr/>
          <a:lstStyle/>
          <a:p>
            <a:fld id="{7E401228-BE1B-CF44-BD03-2834A11D2057}" type="slidenum">
              <a:rPr lang="en-US" smtClean="0"/>
              <a:t>4</a:t>
            </a:fld>
            <a:endParaRPr lang="en-US"/>
          </a:p>
        </p:txBody>
      </p:sp>
    </p:spTree>
    <p:extLst>
      <p:ext uri="{BB962C8B-B14F-4D97-AF65-F5344CB8AC3E}">
        <p14:creationId xmlns:p14="http://schemas.microsoft.com/office/powerpoint/2010/main" val="426803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dirty="0"/>
              <a:t>However, we need to understand what happen in the distant galaxies, the star formation in early universe. Establish such a connection correctly is challenging</a:t>
            </a:r>
            <a:endParaRPr kumimoji="1" lang="zh-CN" altLang="en-US" dirty="0"/>
          </a:p>
        </p:txBody>
      </p:sp>
      <p:sp>
        <p:nvSpPr>
          <p:cNvPr id="4" name="灯片编号占位符 3"/>
          <p:cNvSpPr>
            <a:spLocks noGrp="1"/>
          </p:cNvSpPr>
          <p:nvPr>
            <p:ph type="sldNum" sz="quarter" idx="5"/>
          </p:nvPr>
        </p:nvSpPr>
        <p:spPr/>
        <p:txBody>
          <a:bodyPr/>
          <a:lstStyle/>
          <a:p>
            <a:fld id="{7E401228-BE1B-CF44-BD03-2834A11D2057}" type="slidenum">
              <a:rPr lang="en-US" smtClean="0"/>
              <a:t>5</a:t>
            </a:fld>
            <a:endParaRPr lang="en-US"/>
          </a:p>
        </p:txBody>
      </p:sp>
    </p:spTree>
    <p:extLst>
      <p:ext uri="{BB962C8B-B14F-4D97-AF65-F5344CB8AC3E}">
        <p14:creationId xmlns:p14="http://schemas.microsoft.com/office/powerpoint/2010/main" val="3253297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dirty="0"/>
              <a:t>It is quite practical, but not physical</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dirty="0"/>
              <a:t>经验关系</a:t>
            </a:r>
            <a:r>
              <a:rPr lang="en-US" altLang="zh-CN" dirty="0"/>
              <a:t>+</a:t>
            </a:r>
            <a:r>
              <a:rPr lang="zh-CN" altLang="en-US" dirty="0"/>
              <a:t>基本猜测：与气体含量相关？求诸经验关系，在空间和时间上取平均效果</a:t>
            </a:r>
            <a:r>
              <a:rPr lang="en-US" altLang="zh-CN" dirty="0"/>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dirty="0"/>
              <a:t>As a simplified and compromised approach, people try to directly link </a:t>
            </a:r>
            <a:r>
              <a:rPr lang="en-US" altLang="zh-CN" dirty="0" err="1"/>
              <a:t>observatable</a:t>
            </a:r>
            <a:r>
              <a:rPr lang="en-US" altLang="zh-CN" dirty="0"/>
              <a:t> parameters and physical values, that is empirical </a:t>
            </a:r>
            <a:r>
              <a:rPr lang="en-US" altLang="zh-CN" dirty="0" err="1"/>
              <a:t>coorelations</a:t>
            </a:r>
            <a:r>
              <a:rPr lang="en-US" altLang="zh-CN" dirty="0"/>
              <a:t>. Gas – SFR: positive, N~1.4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Very high citations, widely used in deriving SFR in galaxy observations and in simulations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But people do have worry on it: The physical origin of 1.4 wan not clear, atom gas/molecular gas (~1 over large scales and higher density),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Different samples leads to different slopes, from 1-3</a:t>
            </a:r>
          </a:p>
          <a:p>
            <a:endParaRPr lang="en-US" altLang="zh-CN" dirty="0"/>
          </a:p>
          <a:p>
            <a:endParaRPr lang="en-US" dirty="0"/>
          </a:p>
        </p:txBody>
      </p:sp>
      <p:sp>
        <p:nvSpPr>
          <p:cNvPr id="4" name="Slide Number Placeholder 3"/>
          <p:cNvSpPr>
            <a:spLocks noGrp="1"/>
          </p:cNvSpPr>
          <p:nvPr>
            <p:ph type="sldNum" sz="quarter" idx="10"/>
          </p:nvPr>
        </p:nvSpPr>
        <p:spPr/>
        <p:txBody>
          <a:bodyPr/>
          <a:lstStyle/>
          <a:p>
            <a:fld id="{7E401228-BE1B-CF44-BD03-2834A11D2057}" type="slidenum">
              <a:rPr lang="en-US" smtClean="0"/>
              <a:t>6</a:t>
            </a:fld>
            <a:endParaRPr lang="en-US"/>
          </a:p>
        </p:txBody>
      </p:sp>
    </p:spTree>
    <p:extLst>
      <p:ext uri="{BB962C8B-B14F-4D97-AF65-F5344CB8AC3E}">
        <p14:creationId xmlns:p14="http://schemas.microsoft.com/office/powerpoint/2010/main" val="641876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part of gas in total gas lead to star formation: which part? Star forming gas </a:t>
            </a:r>
          </a:p>
        </p:txBody>
      </p:sp>
      <p:sp>
        <p:nvSpPr>
          <p:cNvPr id="4" name="Slide Number Placeholder 3"/>
          <p:cNvSpPr>
            <a:spLocks noGrp="1"/>
          </p:cNvSpPr>
          <p:nvPr>
            <p:ph type="sldNum" sz="quarter" idx="5"/>
          </p:nvPr>
        </p:nvSpPr>
        <p:spPr/>
        <p:txBody>
          <a:bodyPr/>
          <a:lstStyle/>
          <a:p>
            <a:fld id="{7E401228-BE1B-CF44-BD03-2834A11D2057}" type="slidenum">
              <a:rPr lang="en-US" smtClean="0"/>
              <a:t>7</a:t>
            </a:fld>
            <a:endParaRPr lang="en-US"/>
          </a:p>
        </p:txBody>
      </p:sp>
    </p:spTree>
    <p:extLst>
      <p:ext uri="{BB962C8B-B14F-4D97-AF65-F5344CB8AC3E}">
        <p14:creationId xmlns:p14="http://schemas.microsoft.com/office/powerpoint/2010/main" val="1420027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dirty="0"/>
              <a:t>In the Milky Way, dense gas was also found to be critical for star formation, valid for dust-extinction derived dense gas mass vs. SFR (YSO)</a:t>
            </a:r>
            <a:endParaRPr kumimoji="1" lang="zh-CN" altLang="en-US" dirty="0"/>
          </a:p>
        </p:txBody>
      </p:sp>
      <p:sp>
        <p:nvSpPr>
          <p:cNvPr id="4" name="灯片编号占位符 3"/>
          <p:cNvSpPr>
            <a:spLocks noGrp="1"/>
          </p:cNvSpPr>
          <p:nvPr>
            <p:ph type="sldNum" sz="quarter" idx="5"/>
          </p:nvPr>
        </p:nvSpPr>
        <p:spPr/>
        <p:txBody>
          <a:bodyPr/>
          <a:lstStyle/>
          <a:p>
            <a:fld id="{7E401228-BE1B-CF44-BD03-2834A11D2057}" type="slidenum">
              <a:rPr lang="en-US" smtClean="0"/>
              <a:t>9</a:t>
            </a:fld>
            <a:endParaRPr lang="en-US"/>
          </a:p>
        </p:txBody>
      </p:sp>
    </p:spTree>
    <p:extLst>
      <p:ext uri="{BB962C8B-B14F-4D97-AF65-F5344CB8AC3E}">
        <p14:creationId xmlns:p14="http://schemas.microsoft.com/office/powerpoint/2010/main" val="3975078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dirty="0"/>
              <a:t>Is dense gas the answer to the star forming gas ?</a:t>
            </a:r>
          </a:p>
          <a:p>
            <a:r>
              <a:rPr kumimoji="1" lang="zh-CN" altLang="en-US" dirty="0"/>
              <a:t>我们要找到真正的恒星形成气体，也必须要解决这两个问题</a:t>
            </a:r>
            <a:r>
              <a:rPr kumimoji="1" lang="en-US" altLang="zh-CN" dirty="0"/>
              <a:t> so bot questions are not likely to be yes</a:t>
            </a:r>
            <a:endParaRPr kumimoji="1" lang="zh-CN" altLang="en-US" dirty="0"/>
          </a:p>
        </p:txBody>
      </p:sp>
      <p:sp>
        <p:nvSpPr>
          <p:cNvPr id="4" name="灯片编号占位符 3"/>
          <p:cNvSpPr>
            <a:spLocks noGrp="1"/>
          </p:cNvSpPr>
          <p:nvPr>
            <p:ph type="sldNum" sz="quarter" idx="5"/>
          </p:nvPr>
        </p:nvSpPr>
        <p:spPr/>
        <p:txBody>
          <a:bodyPr/>
          <a:lstStyle/>
          <a:p>
            <a:fld id="{7E401228-BE1B-CF44-BD03-2834A11D2057}" type="slidenum">
              <a:rPr lang="en-US" smtClean="0"/>
              <a:t>10</a:t>
            </a:fld>
            <a:endParaRPr lang="en-US"/>
          </a:p>
        </p:txBody>
      </p:sp>
    </p:spTree>
    <p:extLst>
      <p:ext uri="{BB962C8B-B14F-4D97-AF65-F5344CB8AC3E}">
        <p14:creationId xmlns:p14="http://schemas.microsoft.com/office/powerpoint/2010/main" val="4054215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a:t>Click to edit Master subtitle style</a:t>
            </a:r>
            <a:endParaRPr lang="en-US"/>
          </a:p>
        </p:txBody>
      </p:sp>
      <p:sp>
        <p:nvSpPr>
          <p:cNvPr id="4" name="Date Placeholder 3"/>
          <p:cNvSpPr>
            <a:spLocks noGrp="1"/>
          </p:cNvSpPr>
          <p:nvPr>
            <p:ph type="dt" sz="half" idx="10"/>
          </p:nvPr>
        </p:nvSpPr>
        <p:spPr/>
        <p:txBody>
          <a:bodyPr/>
          <a:lstStyle/>
          <a:p>
            <a:fld id="{24151908-8514-654F-9228-D7BF68C3B9AC}" type="datetimeFigureOut">
              <a:rPr lang="en-US" smtClean="0"/>
              <a:t>1/6/26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1756093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p:cNvSpPr>
            <a:spLocks noGrp="1"/>
          </p:cNvSpPr>
          <p:nvPr>
            <p:ph type="dt" sz="half" idx="10"/>
          </p:nvPr>
        </p:nvSpPr>
        <p:spPr/>
        <p:txBody>
          <a:bodyPr/>
          <a:lstStyle/>
          <a:p>
            <a:fld id="{24151908-8514-654F-9228-D7BF68C3B9AC}" type="datetimeFigureOut">
              <a:rPr lang="en-US" smtClean="0"/>
              <a:t>1/6/26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3705313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p:cNvSpPr>
            <a:spLocks noGrp="1"/>
          </p:cNvSpPr>
          <p:nvPr>
            <p:ph type="dt" sz="half" idx="10"/>
          </p:nvPr>
        </p:nvSpPr>
        <p:spPr/>
        <p:txBody>
          <a:bodyPr/>
          <a:lstStyle/>
          <a:p>
            <a:fld id="{24151908-8514-654F-9228-D7BF68C3B9AC}" type="datetimeFigureOut">
              <a:rPr lang="en-US" smtClean="0"/>
              <a:t>1/6/26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331711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p:cNvSpPr>
            <a:spLocks noGrp="1"/>
          </p:cNvSpPr>
          <p:nvPr>
            <p:ph type="dt" sz="half" idx="10"/>
          </p:nvPr>
        </p:nvSpPr>
        <p:spPr/>
        <p:txBody>
          <a:bodyPr/>
          <a:lstStyle/>
          <a:p>
            <a:fld id="{24151908-8514-654F-9228-D7BF68C3B9AC}" type="datetimeFigureOut">
              <a:rPr lang="en-US" smtClean="0"/>
              <a:t>1/6/26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104399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24151908-8514-654F-9228-D7BF68C3B9AC}" type="datetimeFigureOut">
              <a:rPr lang="en-US" smtClean="0"/>
              <a:t>1/6/26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1990528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5" name="Date Placeholder 4"/>
          <p:cNvSpPr>
            <a:spLocks noGrp="1"/>
          </p:cNvSpPr>
          <p:nvPr>
            <p:ph type="dt" sz="half" idx="10"/>
          </p:nvPr>
        </p:nvSpPr>
        <p:spPr/>
        <p:txBody>
          <a:bodyPr/>
          <a:lstStyle/>
          <a:p>
            <a:fld id="{24151908-8514-654F-9228-D7BF68C3B9AC}" type="datetimeFigureOut">
              <a:rPr lang="en-US" smtClean="0"/>
              <a:t>1/6/26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1652822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7" name="Date Placeholder 6"/>
          <p:cNvSpPr>
            <a:spLocks noGrp="1"/>
          </p:cNvSpPr>
          <p:nvPr>
            <p:ph type="dt" sz="half" idx="10"/>
          </p:nvPr>
        </p:nvSpPr>
        <p:spPr/>
        <p:txBody>
          <a:bodyPr/>
          <a:lstStyle/>
          <a:p>
            <a:fld id="{24151908-8514-654F-9228-D7BF68C3B9AC}" type="datetimeFigureOut">
              <a:rPr lang="en-US" smtClean="0"/>
              <a:t>1/6/26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630527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a:p>
        </p:txBody>
      </p:sp>
      <p:sp>
        <p:nvSpPr>
          <p:cNvPr id="3" name="Date Placeholder 2"/>
          <p:cNvSpPr>
            <a:spLocks noGrp="1"/>
          </p:cNvSpPr>
          <p:nvPr>
            <p:ph type="dt" sz="half" idx="10"/>
          </p:nvPr>
        </p:nvSpPr>
        <p:spPr/>
        <p:txBody>
          <a:bodyPr/>
          <a:lstStyle/>
          <a:p>
            <a:fld id="{24151908-8514-654F-9228-D7BF68C3B9AC}" type="datetimeFigureOut">
              <a:rPr lang="en-US" smtClean="0"/>
              <a:t>1/6/26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2219199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151908-8514-654F-9228-D7BF68C3B9AC}" type="datetimeFigureOut">
              <a:rPr lang="en-US" smtClean="0"/>
              <a:t>1/6/26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1027789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24151908-8514-654F-9228-D7BF68C3B9AC}" type="datetimeFigureOut">
              <a:rPr lang="en-US" smtClean="0"/>
              <a:t>1/6/26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4211366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24151908-8514-654F-9228-D7BF68C3B9AC}" type="datetimeFigureOut">
              <a:rPr lang="en-US" smtClean="0"/>
              <a:t>1/6/26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C7C967-7776-EC47-86CD-51E9EF21EB21}" type="slidenum">
              <a:rPr lang="en-US" smtClean="0"/>
              <a:t>‹#›</a:t>
            </a:fld>
            <a:endParaRPr lang="en-US"/>
          </a:p>
        </p:txBody>
      </p:sp>
    </p:spTree>
    <p:extLst>
      <p:ext uri="{BB962C8B-B14F-4D97-AF65-F5344CB8AC3E}">
        <p14:creationId xmlns:p14="http://schemas.microsoft.com/office/powerpoint/2010/main" val="906294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151908-8514-654F-9228-D7BF68C3B9AC}" type="datetimeFigureOut">
              <a:rPr lang="en-US" smtClean="0"/>
              <a:t>1/6/26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C7C967-7776-EC47-86CD-51E9EF21EB21}" type="slidenum">
              <a:rPr lang="en-US" smtClean="0"/>
              <a:t>‹#›</a:t>
            </a:fld>
            <a:endParaRPr lang="en-US"/>
          </a:p>
        </p:txBody>
      </p:sp>
    </p:spTree>
    <p:extLst>
      <p:ext uri="{BB962C8B-B14F-4D97-AF65-F5344CB8AC3E}">
        <p14:creationId xmlns:p14="http://schemas.microsoft.com/office/powerpoint/2010/main" val="349587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1.tiff"/><Relationship Id="rId7" Type="http://schemas.openxmlformats.org/officeDocument/2006/relationships/comments" Target="../comments/comment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6.tiff"/><Relationship Id="rId4" Type="http://schemas.openxmlformats.org/officeDocument/2006/relationships/image" Target="../media/image32.tiff"/></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6.tiff"/></Relationships>
</file>

<file path=ppt/slides/_rels/slide14.xml.rels><?xml version="1.0" encoding="UTF-8" standalone="yes"?>
<Relationships xmlns="http://schemas.openxmlformats.org/package/2006/relationships"><Relationship Id="rId2" Type="http://schemas.openxmlformats.org/officeDocument/2006/relationships/image" Target="../media/image37.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image" Target="../media/image38.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3.tiff"/><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8.tiff"/><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tif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tiff"/><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8" Type="http://schemas.openxmlformats.org/officeDocument/2006/relationships/image" Target="../media/image19.tiff"/><Relationship Id="rId3" Type="http://schemas.openxmlformats.org/officeDocument/2006/relationships/image" Target="../media/image14.png"/><Relationship Id="rId7" Type="http://schemas.openxmlformats.org/officeDocument/2006/relationships/image" Target="../media/image18.tif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notesSlide" Target="../notesSlides/notesSlide7.xml"/><Relationship Id="rId7"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0.png"/><Relationship Id="rId4" Type="http://schemas.openxmlformats.org/officeDocument/2006/relationships/oleObject" Target="../embeddings/oleObject1.bin"/><Relationship Id="rId9" Type="http://schemas.openxmlformats.org/officeDocument/2006/relationships/image" Target="../media/image23.tiff"/></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tiff"/><Relationship Id="rId5" Type="http://schemas.openxmlformats.org/officeDocument/2006/relationships/image" Target="../media/image27.tiff"/><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0.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EA2B8C08-300B-EF4C-9CDB-9C78E5CA0CD9}"/>
              </a:ext>
            </a:extLst>
          </p:cNvPr>
          <p:cNvPicPr>
            <a:picLocks noChangeAspect="1"/>
          </p:cNvPicPr>
          <p:nvPr/>
        </p:nvPicPr>
        <p:blipFill rotWithShape="1">
          <a:blip r:embed="rId3"/>
          <a:srcRect l="83334" b="65139"/>
          <a:stretch/>
        </p:blipFill>
        <p:spPr>
          <a:xfrm>
            <a:off x="-31749" y="778083"/>
            <a:ext cx="9175749" cy="1373938"/>
          </a:xfrm>
          <a:prstGeom prst="rect">
            <a:avLst/>
          </a:prstGeom>
        </p:spPr>
      </p:pic>
      <p:sp>
        <p:nvSpPr>
          <p:cNvPr id="2" name="标题 1">
            <a:extLst>
              <a:ext uri="{FF2B5EF4-FFF2-40B4-BE49-F238E27FC236}">
                <a16:creationId xmlns:a16="http://schemas.microsoft.com/office/drawing/2014/main" id="{CD17CABB-28CE-6344-BBB6-2C893D2FA3CD}"/>
              </a:ext>
            </a:extLst>
          </p:cNvPr>
          <p:cNvSpPr>
            <a:spLocks noGrp="1"/>
          </p:cNvSpPr>
          <p:nvPr>
            <p:ph type="ctrTitle"/>
          </p:nvPr>
        </p:nvSpPr>
        <p:spPr/>
        <p:txBody>
          <a:bodyPr/>
          <a:lstStyle/>
          <a:p>
            <a:endParaRPr kumimoji="1" lang="zh-CN" altLang="en-US"/>
          </a:p>
        </p:txBody>
      </p:sp>
      <p:sp>
        <p:nvSpPr>
          <p:cNvPr id="3" name="副标题 2">
            <a:extLst>
              <a:ext uri="{FF2B5EF4-FFF2-40B4-BE49-F238E27FC236}">
                <a16:creationId xmlns:a16="http://schemas.microsoft.com/office/drawing/2014/main" id="{17CD9CC7-B22A-804A-A51B-99EF722E4D94}"/>
              </a:ext>
            </a:extLst>
          </p:cNvPr>
          <p:cNvSpPr>
            <a:spLocks noGrp="1"/>
          </p:cNvSpPr>
          <p:nvPr>
            <p:ph type="subTitle" idx="1"/>
          </p:nvPr>
        </p:nvSpPr>
        <p:spPr/>
        <p:txBody>
          <a:bodyPr/>
          <a:lstStyle/>
          <a:p>
            <a:endParaRPr kumimoji="1" lang="zh-CN" altLang="en-US"/>
          </a:p>
        </p:txBody>
      </p:sp>
      <p:pic>
        <p:nvPicPr>
          <p:cNvPr id="5" name="图片 4">
            <a:extLst>
              <a:ext uri="{FF2B5EF4-FFF2-40B4-BE49-F238E27FC236}">
                <a16:creationId xmlns:a16="http://schemas.microsoft.com/office/drawing/2014/main" id="{C885BB10-2905-C842-A2A6-076B687D8A5E}"/>
              </a:ext>
            </a:extLst>
          </p:cNvPr>
          <p:cNvPicPr>
            <a:picLocks noChangeAspect="1"/>
          </p:cNvPicPr>
          <p:nvPr/>
        </p:nvPicPr>
        <p:blipFill>
          <a:blip r:embed="rId3"/>
          <a:stretch>
            <a:fillRect/>
          </a:stretch>
        </p:blipFill>
        <p:spPr>
          <a:xfrm>
            <a:off x="106699" y="2153945"/>
            <a:ext cx="9047574" cy="4733569"/>
          </a:xfrm>
          <a:prstGeom prst="rect">
            <a:avLst/>
          </a:prstGeom>
        </p:spPr>
      </p:pic>
      <p:pic>
        <p:nvPicPr>
          <p:cNvPr id="8" name="图片 7">
            <a:extLst>
              <a:ext uri="{FF2B5EF4-FFF2-40B4-BE49-F238E27FC236}">
                <a16:creationId xmlns:a16="http://schemas.microsoft.com/office/drawing/2014/main" id="{D51998C9-D0A1-0A43-98A4-C1BF07532229}"/>
              </a:ext>
            </a:extLst>
          </p:cNvPr>
          <p:cNvPicPr>
            <a:picLocks noChangeAspect="1"/>
          </p:cNvPicPr>
          <p:nvPr/>
        </p:nvPicPr>
        <p:blipFill>
          <a:blip r:embed="rId4"/>
          <a:stretch>
            <a:fillRect/>
          </a:stretch>
        </p:blipFill>
        <p:spPr>
          <a:xfrm rot="5400000">
            <a:off x="-177205" y="2310599"/>
            <a:ext cx="4756201" cy="4397631"/>
          </a:xfrm>
          <a:prstGeom prst="rect">
            <a:avLst/>
          </a:prstGeom>
        </p:spPr>
      </p:pic>
      <p:sp>
        <p:nvSpPr>
          <p:cNvPr id="9" name="AutoShape 2" descr="NASA’s Webb telescope reveals monster star clumps in galactic wreckage ...">
            <a:extLst>
              <a:ext uri="{FF2B5EF4-FFF2-40B4-BE49-F238E27FC236}">
                <a16:creationId xmlns:a16="http://schemas.microsoft.com/office/drawing/2014/main" id="{B8DFBF6C-1BE8-BF47-AAEE-DE0F3C6E4435}"/>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矩形 9">
            <a:extLst>
              <a:ext uri="{FF2B5EF4-FFF2-40B4-BE49-F238E27FC236}">
                <a16:creationId xmlns:a16="http://schemas.microsoft.com/office/drawing/2014/main" id="{383623CA-0E28-F94E-B888-ACDB9E858F98}"/>
              </a:ext>
            </a:extLst>
          </p:cNvPr>
          <p:cNvSpPr/>
          <p:nvPr/>
        </p:nvSpPr>
        <p:spPr>
          <a:xfrm>
            <a:off x="-31750" y="755611"/>
            <a:ext cx="9175749" cy="1373938"/>
          </a:xfrm>
          <a:prstGeom prst="rect">
            <a:avLst/>
          </a:prstGeom>
          <a:solidFill>
            <a:schemeClr val="accent1">
              <a:lumMod val="20000"/>
              <a:lumOff val="80000"/>
              <a:alpha val="8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00" b="1" dirty="0">
              <a:solidFill>
                <a:schemeClr val="tx1"/>
              </a:solidFill>
              <a:latin typeface="微软雅黑"/>
              <a:ea typeface="微软雅黑"/>
              <a:cs typeface="微软雅黑"/>
            </a:endParaRPr>
          </a:p>
        </p:txBody>
      </p:sp>
      <p:sp>
        <p:nvSpPr>
          <p:cNvPr id="14" name="文本框 13">
            <a:extLst>
              <a:ext uri="{FF2B5EF4-FFF2-40B4-BE49-F238E27FC236}">
                <a16:creationId xmlns:a16="http://schemas.microsoft.com/office/drawing/2014/main" id="{2BC619B0-7B28-EE46-8B4D-B602710A98E9}"/>
              </a:ext>
            </a:extLst>
          </p:cNvPr>
          <p:cNvSpPr txBox="1"/>
          <p:nvPr/>
        </p:nvSpPr>
        <p:spPr>
          <a:xfrm>
            <a:off x="593333" y="1301101"/>
            <a:ext cx="9018629" cy="707886"/>
          </a:xfrm>
          <a:prstGeom prst="rect">
            <a:avLst/>
          </a:prstGeom>
          <a:noFill/>
        </p:spPr>
        <p:txBody>
          <a:bodyPr wrap="square" rtlCol="0">
            <a:spAutoFit/>
          </a:bodyPr>
          <a:lstStyle/>
          <a:p>
            <a:r>
              <a:rPr lang="en-US" altLang="zh-CN" sz="2000" dirty="0"/>
              <a:t>Collaborators</a:t>
            </a:r>
            <a:r>
              <a:rPr lang="zh-CN" altLang="en-US" sz="2000" dirty="0"/>
              <a:t>： </a:t>
            </a:r>
            <a:r>
              <a:rPr lang="en-US" altLang="zh-CN" sz="2000" dirty="0" err="1">
                <a:solidFill>
                  <a:schemeClr val="tx1"/>
                </a:solidFill>
              </a:rPr>
              <a:t>Sihan</a:t>
            </a:r>
            <a:r>
              <a:rPr lang="en-US" altLang="zh-CN" sz="2000" dirty="0">
                <a:solidFill>
                  <a:schemeClr val="tx1"/>
                </a:solidFill>
              </a:rPr>
              <a:t> Jiao, </a:t>
            </a:r>
            <a:r>
              <a:rPr lang="en-US" altLang="zh-CN" sz="2000" dirty="0" err="1">
                <a:solidFill>
                  <a:schemeClr val="tx1"/>
                </a:solidFill>
              </a:rPr>
              <a:t>Zhi</a:t>
            </a:r>
            <a:r>
              <a:rPr lang="en-US" altLang="zh-CN" sz="2000" dirty="0">
                <a:solidFill>
                  <a:schemeClr val="tx1"/>
                </a:solidFill>
              </a:rPr>
              <a:t>-Yu Zhang, Chao-Wei Tsai, Neal Evans, Di Li, </a:t>
            </a:r>
            <a:r>
              <a:rPr lang="zh-CN" altLang="en-US" sz="2000" dirty="0"/>
              <a:t> </a:t>
            </a:r>
            <a:endParaRPr lang="en-US" altLang="zh-CN" sz="2000" dirty="0"/>
          </a:p>
          <a:p>
            <a:r>
              <a:rPr lang="zh-CN" altLang="en-US" sz="2000" dirty="0">
                <a:solidFill>
                  <a:schemeClr val="tx1"/>
                </a:solidFill>
              </a:rPr>
              <a:t>                 </a:t>
            </a:r>
            <a:r>
              <a:rPr lang="en-US" altLang="zh-CN" sz="2000" dirty="0">
                <a:solidFill>
                  <a:schemeClr val="tx1"/>
                </a:solidFill>
              </a:rPr>
              <a:t>Baobab</a:t>
            </a:r>
            <a:r>
              <a:rPr lang="en-US" altLang="zh-CN" sz="2000" dirty="0"/>
              <a:t> </a:t>
            </a:r>
            <a:r>
              <a:rPr lang="en-US" altLang="zh-CN" sz="2000" dirty="0">
                <a:solidFill>
                  <a:schemeClr val="tx1"/>
                </a:solidFill>
              </a:rPr>
              <a:t>Liu, </a:t>
            </a:r>
            <a:r>
              <a:rPr lang="en-US" altLang="zh-CN" sz="2000" dirty="0" err="1">
                <a:solidFill>
                  <a:schemeClr val="tx1"/>
                </a:solidFill>
              </a:rPr>
              <a:t>Junzhi</a:t>
            </a:r>
            <a:r>
              <a:rPr lang="en-US" altLang="zh-CN" sz="2000" dirty="0">
                <a:solidFill>
                  <a:schemeClr val="tx1"/>
                </a:solidFill>
              </a:rPr>
              <a:t> Wang, </a:t>
            </a:r>
            <a:r>
              <a:rPr lang="en-US" altLang="zh-CN" sz="2000" dirty="0"/>
              <a:t>Yan Sun, </a:t>
            </a:r>
            <a:r>
              <a:rPr lang="en-US" altLang="zh-CN" sz="2000" dirty="0">
                <a:solidFill>
                  <a:schemeClr val="tx1"/>
                </a:solidFill>
              </a:rPr>
              <a:t>Yong Shi</a:t>
            </a:r>
            <a:r>
              <a:rPr lang="en-US" altLang="zh-CN" sz="2000" dirty="0"/>
              <a:t>,</a:t>
            </a:r>
            <a:r>
              <a:rPr lang="zh-CN" altLang="en-US" sz="2000" dirty="0"/>
              <a:t> </a:t>
            </a:r>
            <a:r>
              <a:rPr lang="en-US" altLang="zh-CN" sz="2000" dirty="0" err="1"/>
              <a:t>Qizhou</a:t>
            </a:r>
            <a:r>
              <a:rPr lang="en-US" altLang="zh-CN" sz="2000" dirty="0"/>
              <a:t> Zhang, Xing Lu</a:t>
            </a:r>
            <a:endParaRPr kumimoji="1" lang="zh-CN" altLang="en-US" sz="2000" dirty="0"/>
          </a:p>
        </p:txBody>
      </p:sp>
      <p:sp>
        <p:nvSpPr>
          <p:cNvPr id="12" name="文本框 11">
            <a:extLst>
              <a:ext uri="{FF2B5EF4-FFF2-40B4-BE49-F238E27FC236}">
                <a16:creationId xmlns:a16="http://schemas.microsoft.com/office/drawing/2014/main" id="{6DE0E1A1-0CAE-F846-AB34-243B4CD1A3FC}"/>
              </a:ext>
            </a:extLst>
          </p:cNvPr>
          <p:cNvSpPr txBox="1"/>
          <p:nvPr/>
        </p:nvSpPr>
        <p:spPr>
          <a:xfrm>
            <a:off x="2900122" y="749542"/>
            <a:ext cx="3481274" cy="461665"/>
          </a:xfrm>
          <a:prstGeom prst="rect">
            <a:avLst/>
          </a:prstGeom>
          <a:noFill/>
        </p:spPr>
        <p:txBody>
          <a:bodyPr wrap="none" rtlCol="0">
            <a:spAutoFit/>
          </a:bodyPr>
          <a:lstStyle/>
          <a:p>
            <a:r>
              <a:rPr kumimoji="1" lang="en-US" altLang="zh-CN" sz="2400" dirty="0" err="1"/>
              <a:t>Jingwen</a:t>
            </a:r>
            <a:r>
              <a:rPr kumimoji="1" lang="en-US" altLang="zh-CN" sz="2400" dirty="0"/>
              <a:t> Wu (NAOC/UCAS)</a:t>
            </a:r>
            <a:endParaRPr kumimoji="1" lang="zh-CN" altLang="en-US" sz="2400" dirty="0"/>
          </a:p>
        </p:txBody>
      </p:sp>
      <p:sp>
        <p:nvSpPr>
          <p:cNvPr id="4" name="文本框 3">
            <a:extLst>
              <a:ext uri="{FF2B5EF4-FFF2-40B4-BE49-F238E27FC236}">
                <a16:creationId xmlns:a16="http://schemas.microsoft.com/office/drawing/2014/main" id="{B441A2BD-54F6-074D-8941-61896F0C205C}"/>
              </a:ext>
            </a:extLst>
          </p:cNvPr>
          <p:cNvSpPr txBox="1"/>
          <p:nvPr/>
        </p:nvSpPr>
        <p:spPr>
          <a:xfrm>
            <a:off x="7416555" y="6168880"/>
            <a:ext cx="1457258" cy="646331"/>
          </a:xfrm>
          <a:prstGeom prst="rect">
            <a:avLst/>
          </a:prstGeom>
          <a:noFill/>
        </p:spPr>
        <p:txBody>
          <a:bodyPr wrap="none" rtlCol="0">
            <a:spAutoFit/>
          </a:bodyPr>
          <a:lstStyle/>
          <a:p>
            <a:r>
              <a:rPr kumimoji="1" lang="en-US" altLang="zh-CN" dirty="0">
                <a:solidFill>
                  <a:srgbClr val="FFFF00"/>
                </a:solidFill>
              </a:rPr>
              <a:t>CCBC 2026</a:t>
            </a:r>
          </a:p>
          <a:p>
            <a:r>
              <a:rPr kumimoji="1" lang="en-US" altLang="zh-CN" dirty="0">
                <a:solidFill>
                  <a:srgbClr val="FFFF00"/>
                </a:solidFill>
              </a:rPr>
              <a:t>U. Hong Kong</a:t>
            </a:r>
            <a:endParaRPr kumimoji="1" lang="zh-CN" altLang="en-US" dirty="0">
              <a:solidFill>
                <a:srgbClr val="FFFF00"/>
              </a:solidFill>
            </a:endParaRPr>
          </a:p>
        </p:txBody>
      </p:sp>
      <p:sp>
        <p:nvSpPr>
          <p:cNvPr id="15" name="文本框 14">
            <a:extLst>
              <a:ext uri="{FF2B5EF4-FFF2-40B4-BE49-F238E27FC236}">
                <a16:creationId xmlns:a16="http://schemas.microsoft.com/office/drawing/2014/main" id="{2A6F4073-B685-D143-BBF2-CD885038D384}"/>
              </a:ext>
            </a:extLst>
          </p:cNvPr>
          <p:cNvSpPr txBox="1"/>
          <p:nvPr/>
        </p:nvSpPr>
        <p:spPr>
          <a:xfrm>
            <a:off x="407704" y="90944"/>
            <a:ext cx="8466109" cy="523220"/>
          </a:xfrm>
          <a:prstGeom prst="rect">
            <a:avLst/>
          </a:prstGeom>
          <a:noFill/>
        </p:spPr>
        <p:txBody>
          <a:bodyPr wrap="square">
            <a:spAutoFit/>
          </a:bodyPr>
          <a:lstStyle/>
          <a:p>
            <a:pPr algn="ctr"/>
            <a:r>
              <a:rPr lang="en-US" altLang="zh-CN" sz="2800" dirty="0">
                <a:latin typeface="Gill Sans MT" panose="020B0502020104020203" pitchFamily="34" charset="0"/>
                <a:ea typeface="Arial Unicode MS" panose="020B0604020202020204" pitchFamily="34" charset="-128"/>
                <a:cs typeface="Arial Unicode MS" panose="020B0604020202020204" pitchFamily="34" charset="-128"/>
              </a:rPr>
              <a:t>What determines star formation in the Galaxy</a:t>
            </a:r>
            <a:endParaRPr lang="zh-CN" altLang="en-US" sz="2800" dirty="0">
              <a:latin typeface="Gill Sans MT" panose="020B0502020104020203" pitchFamily="34" charset="0"/>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305200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08E46B96-04AC-4246-8B83-080D2362FE0F}"/>
              </a:ext>
            </a:extLst>
          </p:cNvPr>
          <p:cNvSpPr>
            <a:spLocks noGrp="1"/>
          </p:cNvSpPr>
          <p:nvPr>
            <p:ph sz="half" idx="1"/>
          </p:nvPr>
        </p:nvSpPr>
        <p:spPr>
          <a:xfrm>
            <a:off x="315364" y="2188403"/>
            <a:ext cx="4038600" cy="4575985"/>
          </a:xfrm>
          <a:solidFill>
            <a:schemeClr val="accent1">
              <a:lumMod val="20000"/>
              <a:lumOff val="80000"/>
            </a:schemeClr>
          </a:solidFill>
          <a:ln>
            <a:noFill/>
          </a:ln>
        </p:spPr>
        <p:txBody>
          <a:bodyPr>
            <a:normAutofit/>
          </a:bodyPr>
          <a:lstStyle/>
          <a:p>
            <a:pPr marL="0" indent="0">
              <a:buNone/>
            </a:pPr>
            <a:r>
              <a:rPr kumimoji="1" lang="en-US" altLang="zh-CN" sz="2000" dirty="0"/>
              <a:t>1. From </a:t>
            </a:r>
            <a:r>
              <a:rPr kumimoji="1" lang="en-US" altLang="zh-CN" sz="2000" dirty="0" err="1"/>
              <a:t>L</a:t>
            </a:r>
            <a:r>
              <a:rPr kumimoji="1" lang="en-US" altLang="zh-CN" sz="2000" baseline="-25000" dirty="0" err="1"/>
              <a:t>line</a:t>
            </a:r>
            <a:r>
              <a:rPr kumimoji="1" lang="en-US" altLang="zh-CN" sz="2000" dirty="0"/>
              <a:t> to  </a:t>
            </a:r>
            <a:r>
              <a:rPr kumimoji="1" lang="en-US" altLang="zh-CN" sz="2000" dirty="0" err="1"/>
              <a:t>M</a:t>
            </a:r>
            <a:r>
              <a:rPr kumimoji="1" lang="en-US" altLang="zh-CN" sz="2000" baseline="-25000" dirty="0" err="1"/>
              <a:t>dense</a:t>
            </a:r>
            <a:endParaRPr lang="en-US" altLang="zh-CN" sz="2000" dirty="0">
              <a:latin typeface="KaiTi" panose="02010609060101010101" pitchFamily="49" charset="-122"/>
              <a:ea typeface="KaiTi" panose="02010609060101010101" pitchFamily="49" charset="-122"/>
            </a:endParaRPr>
          </a:p>
        </p:txBody>
      </p:sp>
      <p:sp>
        <p:nvSpPr>
          <p:cNvPr id="8" name="内容占位符 7">
            <a:extLst>
              <a:ext uri="{FF2B5EF4-FFF2-40B4-BE49-F238E27FC236}">
                <a16:creationId xmlns:a16="http://schemas.microsoft.com/office/drawing/2014/main" id="{58A211DF-F21C-E746-A5DF-1C12EE985401}"/>
              </a:ext>
            </a:extLst>
          </p:cNvPr>
          <p:cNvSpPr>
            <a:spLocks noGrp="1"/>
          </p:cNvSpPr>
          <p:nvPr>
            <p:ph sz="half" idx="2"/>
          </p:nvPr>
        </p:nvSpPr>
        <p:spPr>
          <a:xfrm>
            <a:off x="4563987" y="2274616"/>
            <a:ext cx="4038600" cy="4489771"/>
          </a:xfrm>
          <a:solidFill>
            <a:schemeClr val="bg2"/>
          </a:solidFill>
          <a:ln>
            <a:noFill/>
          </a:ln>
        </p:spPr>
        <p:txBody>
          <a:bodyPr>
            <a:normAutofit/>
          </a:bodyPr>
          <a:lstStyle/>
          <a:p>
            <a:pPr marL="0" indent="0">
              <a:buSzPct val="130000"/>
              <a:buNone/>
            </a:pPr>
            <a:r>
              <a:rPr lang="en-US" altLang="zh-CN" sz="2000" dirty="0"/>
              <a:t>2. </a:t>
            </a:r>
            <a:r>
              <a:rPr kumimoji="1" lang="en-US" altLang="zh-CN" sz="2000" dirty="0"/>
              <a:t>There are notable exceptions!</a:t>
            </a:r>
          </a:p>
          <a:p>
            <a:pPr marL="0" indent="0">
              <a:buSzPct val="130000"/>
              <a:buNone/>
            </a:pPr>
            <a:r>
              <a:rPr kumimoji="1" lang="en-US" altLang="zh-CN" sz="1600" dirty="0"/>
              <a:t>The Galactic central molecular zone (CMZ) has a huge amount of dense gas, but the star formation efficiency is lower by an order of magnitude.</a:t>
            </a:r>
            <a:endParaRPr kumimoji="1" lang="zh-CN" altLang="en-US" sz="1600" dirty="0"/>
          </a:p>
          <a:p>
            <a:pPr marL="0" indent="0">
              <a:buSzPct val="130000"/>
              <a:buNone/>
            </a:pPr>
            <a:endParaRPr kumimoji="1" lang="en-US" altLang="zh-CN" sz="2000" dirty="0"/>
          </a:p>
          <a:p>
            <a:pPr marL="0" indent="0">
              <a:buSzPct val="130000"/>
              <a:buNone/>
            </a:pPr>
            <a:r>
              <a:rPr lang="en-US" altLang="zh-CN" sz="1400" dirty="0"/>
              <a:t> </a:t>
            </a:r>
            <a:endParaRPr lang="zh-CN" altLang="en-US" sz="1600" dirty="0">
              <a:latin typeface="KaiTi" panose="02010609060101010101" pitchFamily="49" charset="-122"/>
              <a:ea typeface="KaiTi" panose="02010609060101010101" pitchFamily="49" charset="-122"/>
            </a:endParaRPr>
          </a:p>
        </p:txBody>
      </p:sp>
      <p:sp>
        <p:nvSpPr>
          <p:cNvPr id="4" name="标题 1">
            <a:extLst>
              <a:ext uri="{FF2B5EF4-FFF2-40B4-BE49-F238E27FC236}">
                <a16:creationId xmlns:a16="http://schemas.microsoft.com/office/drawing/2014/main" id="{E447980C-CA90-5544-9091-43D09E367E8D}"/>
              </a:ext>
            </a:extLst>
          </p:cNvPr>
          <p:cNvSpPr txBox="1">
            <a:spLocks/>
          </p:cNvSpPr>
          <p:nvPr/>
        </p:nvSpPr>
        <p:spPr>
          <a:xfrm>
            <a:off x="239164" y="93606"/>
            <a:ext cx="8229600" cy="857250"/>
          </a:xfrm>
          <a:prstGeom prst="rect">
            <a:avLst/>
          </a:prstGeom>
        </p:spPr>
        <p:txBody>
          <a:bodyPr vert="horz" lIns="91440" tIns="45720" rIns="91440" bIns="45720" rtlCol="0" anchor="ctr">
            <a:normAutofit/>
          </a:bodyPr>
          <a:lstStyle>
            <a:lvl1pPr algn="ctr" defTabSz="342900" rtl="0" eaLnBrk="1" latinLnBrk="0" hangingPunct="1">
              <a:spcBef>
                <a:spcPct val="0"/>
              </a:spcBef>
              <a:buNone/>
              <a:defRPr sz="3300" kern="1200">
                <a:solidFill>
                  <a:schemeClr val="tx1"/>
                </a:solidFill>
                <a:latin typeface="+mj-lt"/>
                <a:ea typeface="+mj-ea"/>
                <a:cs typeface="+mj-cs"/>
              </a:defRPr>
            </a:lvl1pPr>
          </a:lstStyle>
          <a:p>
            <a:pPr algn="l"/>
            <a:r>
              <a:rPr kumimoji="1" lang="en-US" altLang="zh-CN" sz="3600" dirty="0"/>
              <a:t>Dense gas = Star forming gas ?</a:t>
            </a:r>
            <a:endParaRPr kumimoji="1" lang="en-US" altLang="zh-CN" sz="2800" dirty="0">
              <a:latin typeface="KaiTi" panose="02010609060101010101" pitchFamily="49" charset="-122"/>
              <a:ea typeface="KaiTi" panose="02010609060101010101" pitchFamily="49" charset="-122"/>
            </a:endParaRPr>
          </a:p>
        </p:txBody>
      </p:sp>
      <p:cxnSp>
        <p:nvCxnSpPr>
          <p:cNvPr id="5" name="直接连接符 1">
            <a:extLst>
              <a:ext uri="{FF2B5EF4-FFF2-40B4-BE49-F238E27FC236}">
                <a16:creationId xmlns:a16="http://schemas.microsoft.com/office/drawing/2014/main" id="{D3C0FA7D-FEE4-2649-A357-ED974C66D895}"/>
              </a:ext>
            </a:extLst>
          </p:cNvPr>
          <p:cNvCxnSpPr>
            <a:cxnSpLocks/>
          </p:cNvCxnSpPr>
          <p:nvPr/>
        </p:nvCxnSpPr>
        <p:spPr>
          <a:xfrm>
            <a:off x="0" y="950856"/>
            <a:ext cx="8903776"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1" name="Picture 7">
            <a:extLst>
              <a:ext uri="{FF2B5EF4-FFF2-40B4-BE49-F238E27FC236}">
                <a16:creationId xmlns:a16="http://schemas.microsoft.com/office/drawing/2014/main" id="{F2193B3C-A2BE-3D42-9049-23D4EE127169}"/>
              </a:ext>
            </a:extLst>
          </p:cNvPr>
          <p:cNvPicPr>
            <a:picLocks noChangeAspect="1"/>
          </p:cNvPicPr>
          <p:nvPr/>
        </p:nvPicPr>
        <p:blipFill>
          <a:blip r:embed="rId3"/>
          <a:stretch>
            <a:fillRect/>
          </a:stretch>
        </p:blipFill>
        <p:spPr>
          <a:xfrm>
            <a:off x="372700" y="3823561"/>
            <a:ext cx="3007498" cy="1399382"/>
          </a:xfrm>
          <a:prstGeom prst="rect">
            <a:avLst/>
          </a:prstGeom>
        </p:spPr>
      </p:pic>
      <p:pic>
        <p:nvPicPr>
          <p:cNvPr id="12" name="Picture 6">
            <a:extLst>
              <a:ext uri="{FF2B5EF4-FFF2-40B4-BE49-F238E27FC236}">
                <a16:creationId xmlns:a16="http://schemas.microsoft.com/office/drawing/2014/main" id="{E68285C3-9C2E-B046-826B-6403DBCA9BAE}"/>
              </a:ext>
            </a:extLst>
          </p:cNvPr>
          <p:cNvPicPr>
            <a:picLocks noChangeAspect="1"/>
          </p:cNvPicPr>
          <p:nvPr/>
        </p:nvPicPr>
        <p:blipFill>
          <a:blip r:embed="rId4"/>
          <a:stretch>
            <a:fillRect/>
          </a:stretch>
        </p:blipFill>
        <p:spPr>
          <a:xfrm>
            <a:off x="357176" y="5279293"/>
            <a:ext cx="3392892" cy="1201024"/>
          </a:xfrm>
          <a:prstGeom prst="rect">
            <a:avLst/>
          </a:prstGeom>
        </p:spPr>
      </p:pic>
      <p:sp>
        <p:nvSpPr>
          <p:cNvPr id="13" name="文本框 12">
            <a:extLst>
              <a:ext uri="{FF2B5EF4-FFF2-40B4-BE49-F238E27FC236}">
                <a16:creationId xmlns:a16="http://schemas.microsoft.com/office/drawing/2014/main" id="{3F62DBC9-013C-1640-A45B-E30C02179009}"/>
              </a:ext>
            </a:extLst>
          </p:cNvPr>
          <p:cNvSpPr txBox="1"/>
          <p:nvPr/>
        </p:nvSpPr>
        <p:spPr>
          <a:xfrm>
            <a:off x="3293714" y="6496613"/>
            <a:ext cx="980333" cy="276999"/>
          </a:xfrm>
          <a:prstGeom prst="rect">
            <a:avLst/>
          </a:prstGeom>
          <a:noFill/>
        </p:spPr>
        <p:txBody>
          <a:bodyPr wrap="none" rtlCol="0">
            <a:spAutoFit/>
          </a:bodyPr>
          <a:lstStyle/>
          <a:p>
            <a:r>
              <a:rPr kumimoji="1" lang="en-US" altLang="zh-CN" sz="1200" dirty="0"/>
              <a:t>(Evans 2020)</a:t>
            </a:r>
            <a:endParaRPr kumimoji="1" lang="zh-CN" altLang="en-US" sz="1200" dirty="0"/>
          </a:p>
        </p:txBody>
      </p:sp>
      <p:pic>
        <p:nvPicPr>
          <p:cNvPr id="14" name="Picture 6">
            <a:extLst>
              <a:ext uri="{FF2B5EF4-FFF2-40B4-BE49-F238E27FC236}">
                <a16:creationId xmlns:a16="http://schemas.microsoft.com/office/drawing/2014/main" id="{E089B1E5-2700-F14E-BC4F-1ED5B270DFE5}"/>
              </a:ext>
            </a:extLst>
          </p:cNvPr>
          <p:cNvPicPr>
            <a:picLocks noChangeAspect="1"/>
          </p:cNvPicPr>
          <p:nvPr/>
        </p:nvPicPr>
        <p:blipFill>
          <a:blip r:embed="rId5"/>
          <a:stretch>
            <a:fillRect/>
          </a:stretch>
        </p:blipFill>
        <p:spPr>
          <a:xfrm>
            <a:off x="4572000" y="3769359"/>
            <a:ext cx="4030587" cy="1247427"/>
          </a:xfrm>
          <a:prstGeom prst="rect">
            <a:avLst/>
          </a:prstGeom>
        </p:spPr>
      </p:pic>
      <p:sp>
        <p:nvSpPr>
          <p:cNvPr id="15" name="内容占位符 2">
            <a:extLst>
              <a:ext uri="{FF2B5EF4-FFF2-40B4-BE49-F238E27FC236}">
                <a16:creationId xmlns:a16="http://schemas.microsoft.com/office/drawing/2014/main" id="{3886F007-2348-EF40-AEF9-BBF0EAEA93F2}"/>
              </a:ext>
            </a:extLst>
          </p:cNvPr>
          <p:cNvSpPr txBox="1">
            <a:spLocks/>
          </p:cNvSpPr>
          <p:nvPr/>
        </p:nvSpPr>
        <p:spPr>
          <a:xfrm>
            <a:off x="360977" y="1191190"/>
            <a:ext cx="8572403" cy="843094"/>
          </a:xfrm>
          <a:prstGeom prst="rect">
            <a:avLst/>
          </a:prstGeom>
          <a:ln>
            <a:solidFill>
              <a:schemeClr val="accent1"/>
            </a:solidFill>
          </a:ln>
        </p:spPr>
        <p:txBody>
          <a:bodyPr vert="horz" lIns="91440" tIns="45720" rIns="91440" bIns="45720" rtlCol="0">
            <a:normAutofit fontScale="85000" lnSpcReduction="10000"/>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buFont typeface="Wingdings" pitchFamily="2" charset="2"/>
              <a:buChar char="Ø"/>
            </a:pPr>
            <a:r>
              <a:rPr kumimoji="1" lang="en-US" altLang="zh-CN" dirty="0"/>
              <a:t>1.  Can we measure </a:t>
            </a:r>
            <a:r>
              <a:rPr kumimoji="1" lang="en-US" altLang="zh-CN" dirty="0" err="1"/>
              <a:t>M</a:t>
            </a:r>
            <a:r>
              <a:rPr kumimoji="1" lang="en-US" altLang="zh-CN" baseline="-25000" dirty="0" err="1"/>
              <a:t>dense</a:t>
            </a:r>
            <a:r>
              <a:rPr kumimoji="1" lang="en-US" altLang="zh-CN" baseline="-25000" dirty="0"/>
              <a:t> </a:t>
            </a:r>
            <a:r>
              <a:rPr kumimoji="1" lang="en-US" altLang="zh-CN" dirty="0"/>
              <a:t>accurately ?</a:t>
            </a:r>
            <a:r>
              <a:rPr kumimoji="1" lang="zh-CN" altLang="en-US" dirty="0"/>
              <a:t> </a:t>
            </a:r>
            <a:endParaRPr kumimoji="1" lang="en-US" altLang="zh-CN" dirty="0"/>
          </a:p>
          <a:p>
            <a:pPr>
              <a:buFont typeface="Wingdings" pitchFamily="2" charset="2"/>
              <a:buChar char="Ø"/>
            </a:pPr>
            <a:r>
              <a:rPr kumimoji="1" lang="en-US" altLang="zh-CN" dirty="0"/>
              <a:t>2.  If we can measure </a:t>
            </a:r>
            <a:r>
              <a:rPr kumimoji="1" lang="en-US" altLang="zh-CN" dirty="0" err="1"/>
              <a:t>M</a:t>
            </a:r>
            <a:r>
              <a:rPr kumimoji="1" lang="en-US" altLang="zh-CN" baseline="-25000" dirty="0" err="1"/>
              <a:t>dense</a:t>
            </a:r>
            <a:r>
              <a:rPr kumimoji="1" lang="zh-CN" altLang="en-US" dirty="0"/>
              <a:t> </a:t>
            </a:r>
            <a:r>
              <a:rPr kumimoji="1" lang="en-US" altLang="zh-CN" dirty="0"/>
              <a:t>, is dense gas the star</a:t>
            </a:r>
            <a:r>
              <a:rPr kumimoji="1" lang="zh-CN" altLang="en-US" dirty="0"/>
              <a:t> </a:t>
            </a:r>
            <a:r>
              <a:rPr kumimoji="1" lang="en-US" altLang="zh-CN" dirty="0"/>
              <a:t>forming</a:t>
            </a:r>
            <a:r>
              <a:rPr kumimoji="1" lang="zh-CN" altLang="en-US" dirty="0"/>
              <a:t> </a:t>
            </a:r>
            <a:r>
              <a:rPr kumimoji="1" lang="en-US" altLang="zh-CN" dirty="0"/>
              <a:t>gas?</a:t>
            </a:r>
            <a:r>
              <a:rPr kumimoji="1" lang="zh-CN" altLang="en-US" dirty="0"/>
              <a:t> </a:t>
            </a:r>
          </a:p>
        </p:txBody>
      </p:sp>
      <p:sp>
        <p:nvSpPr>
          <p:cNvPr id="16" name="TextBox 9">
            <a:extLst>
              <a:ext uri="{FF2B5EF4-FFF2-40B4-BE49-F238E27FC236}">
                <a16:creationId xmlns:a16="http://schemas.microsoft.com/office/drawing/2014/main" id="{92787237-C165-3C40-ACFF-9852AE6A896F}"/>
              </a:ext>
            </a:extLst>
          </p:cNvPr>
          <p:cNvSpPr txBox="1"/>
          <p:nvPr/>
        </p:nvSpPr>
        <p:spPr>
          <a:xfrm>
            <a:off x="372700" y="2538602"/>
            <a:ext cx="3486724" cy="1200329"/>
          </a:xfrm>
          <a:prstGeom prst="rect">
            <a:avLst/>
          </a:prstGeom>
          <a:noFill/>
          <a:ln>
            <a:solidFill>
              <a:schemeClr val="accent1"/>
            </a:solidFill>
          </a:ln>
        </p:spPr>
        <p:txBody>
          <a:bodyPr wrap="none" rtlCol="0">
            <a:spAutoFit/>
          </a:bodyPr>
          <a:lstStyle/>
          <a:p>
            <a:pPr marL="285750" indent="-285750">
              <a:buFont typeface="Wingdings" pitchFamily="2" charset="2"/>
              <a:buChar char="Ø"/>
            </a:pPr>
            <a:r>
              <a:rPr lang="en-US" altLang="zh-CN" dirty="0"/>
              <a:t>Optical</a:t>
            </a:r>
            <a:r>
              <a:rPr lang="zh-CN" altLang="en-US" dirty="0"/>
              <a:t> </a:t>
            </a:r>
            <a:r>
              <a:rPr lang="en-US" altLang="zh-CN" dirty="0"/>
              <a:t>depth/Radiative transfer</a:t>
            </a:r>
          </a:p>
          <a:p>
            <a:pPr marL="285750" indent="-285750">
              <a:buFont typeface="Wingdings" pitchFamily="2" charset="2"/>
              <a:buChar char="Ø"/>
            </a:pPr>
            <a:r>
              <a:rPr lang="en-US" altLang="zh-CN" dirty="0"/>
              <a:t>Abundance /Chemistry </a:t>
            </a:r>
          </a:p>
          <a:p>
            <a:pPr marL="285750" indent="-285750">
              <a:buFont typeface="Wingdings" pitchFamily="2" charset="2"/>
              <a:buChar char="Ø"/>
            </a:pPr>
            <a:r>
              <a:rPr lang="en-US" altLang="zh-CN" dirty="0"/>
              <a:t>Excitations</a:t>
            </a:r>
          </a:p>
          <a:p>
            <a:pPr marL="285750" indent="-285750">
              <a:buFont typeface="Wingdings" pitchFamily="2" charset="2"/>
              <a:buChar char="Ø"/>
            </a:pPr>
            <a:r>
              <a:rPr lang="en-US" altLang="zh-CN" dirty="0"/>
              <a:t>Sub-thermal-emission</a:t>
            </a:r>
            <a:endParaRPr lang="en-US" dirty="0"/>
          </a:p>
        </p:txBody>
      </p:sp>
      <p:sp>
        <p:nvSpPr>
          <p:cNvPr id="17" name="文本框 16">
            <a:extLst>
              <a:ext uri="{FF2B5EF4-FFF2-40B4-BE49-F238E27FC236}">
                <a16:creationId xmlns:a16="http://schemas.microsoft.com/office/drawing/2014/main" id="{AC6B2B57-441B-2D43-A584-B0830EE6CEA8}"/>
              </a:ext>
            </a:extLst>
          </p:cNvPr>
          <p:cNvSpPr txBox="1"/>
          <p:nvPr/>
        </p:nvSpPr>
        <p:spPr>
          <a:xfrm>
            <a:off x="4739406" y="5370801"/>
            <a:ext cx="2452504" cy="1323439"/>
          </a:xfrm>
          <a:prstGeom prst="rect">
            <a:avLst/>
          </a:prstGeom>
          <a:noFill/>
          <a:ln>
            <a:solidFill>
              <a:schemeClr val="accent1"/>
            </a:solidFill>
          </a:ln>
        </p:spPr>
        <p:txBody>
          <a:bodyPr wrap="square" rtlCol="0">
            <a:spAutoFit/>
          </a:bodyPr>
          <a:lstStyle/>
          <a:p>
            <a:r>
              <a:rPr lang="en-US" altLang="zh-CN" sz="1600" dirty="0">
                <a:solidFill>
                  <a:srgbClr val="0070C0"/>
                </a:solidFill>
              </a:rPr>
              <a:t>Star formation normally occurs in dense regions, but dense regions not necessarily host active star formation.</a:t>
            </a:r>
            <a:endParaRPr kumimoji="1" lang="zh-CN" altLang="en-US" sz="1600" dirty="0">
              <a:solidFill>
                <a:srgbClr val="0070C0"/>
              </a:solidFill>
            </a:endParaRPr>
          </a:p>
        </p:txBody>
      </p:sp>
      <p:pic>
        <p:nvPicPr>
          <p:cNvPr id="18" name="Picture 3">
            <a:extLst>
              <a:ext uri="{FF2B5EF4-FFF2-40B4-BE49-F238E27FC236}">
                <a16:creationId xmlns:a16="http://schemas.microsoft.com/office/drawing/2014/main" id="{FF8EA9DE-F2D0-A64A-B364-7BB7EFF82C06}"/>
              </a:ext>
            </a:extLst>
          </p:cNvPr>
          <p:cNvPicPr>
            <a:picLocks noChangeAspect="1"/>
          </p:cNvPicPr>
          <p:nvPr/>
        </p:nvPicPr>
        <p:blipFill>
          <a:blip r:embed="rId6"/>
          <a:stretch>
            <a:fillRect/>
          </a:stretch>
        </p:blipFill>
        <p:spPr>
          <a:xfrm>
            <a:off x="7342057" y="5370801"/>
            <a:ext cx="1213125" cy="1213125"/>
          </a:xfrm>
          <a:prstGeom prst="rect">
            <a:avLst/>
          </a:prstGeom>
        </p:spPr>
      </p:pic>
      <p:sp>
        <p:nvSpPr>
          <p:cNvPr id="2" name="文本框 1">
            <a:extLst>
              <a:ext uri="{FF2B5EF4-FFF2-40B4-BE49-F238E27FC236}">
                <a16:creationId xmlns:a16="http://schemas.microsoft.com/office/drawing/2014/main" id="{B21311AC-C76D-E54C-AA04-2858EE6A8F01}"/>
              </a:ext>
            </a:extLst>
          </p:cNvPr>
          <p:cNvSpPr txBox="1"/>
          <p:nvPr/>
        </p:nvSpPr>
        <p:spPr>
          <a:xfrm>
            <a:off x="3491603" y="3893050"/>
            <a:ext cx="866715" cy="1169551"/>
          </a:xfrm>
          <a:prstGeom prst="rect">
            <a:avLst/>
          </a:prstGeom>
          <a:noFill/>
        </p:spPr>
        <p:txBody>
          <a:bodyPr wrap="square" rtlCol="0">
            <a:spAutoFit/>
          </a:bodyPr>
          <a:lstStyle/>
          <a:p>
            <a:r>
              <a:rPr kumimoji="1" lang="en-US" altLang="zh-CN" sz="1400" dirty="0"/>
              <a:t>HCN 1-0</a:t>
            </a:r>
          </a:p>
          <a:p>
            <a:r>
              <a:rPr kumimoji="1" lang="en-US" altLang="zh-CN" sz="1400" dirty="0"/>
              <a:t>is mostly  from diffused</a:t>
            </a:r>
          </a:p>
          <a:p>
            <a:r>
              <a:rPr kumimoji="1" lang="en-US" altLang="zh-CN" sz="1400" dirty="0"/>
              <a:t>regions.</a:t>
            </a:r>
          </a:p>
        </p:txBody>
      </p:sp>
    </p:spTree>
    <p:extLst>
      <p:ext uri="{BB962C8B-B14F-4D97-AF65-F5344CB8AC3E}">
        <p14:creationId xmlns:p14="http://schemas.microsoft.com/office/powerpoint/2010/main" val="2187952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1" y="502883"/>
            <a:ext cx="8546123" cy="570177"/>
          </a:xfrm>
        </p:spPr>
        <p:txBody>
          <a:bodyPr>
            <a:noAutofit/>
          </a:bodyPr>
          <a:lstStyle/>
          <a:p>
            <a:r>
              <a:rPr lang="en-US" altLang="zh-CN" sz="2800" dirty="0"/>
              <a:t>Column</a:t>
            </a:r>
            <a:r>
              <a:rPr lang="zh-CN" altLang="en-US" sz="2800" dirty="0"/>
              <a:t> </a:t>
            </a:r>
            <a:r>
              <a:rPr lang="en-US" altLang="zh-CN" sz="2800" dirty="0"/>
              <a:t>density</a:t>
            </a:r>
            <a:r>
              <a:rPr lang="zh-CN" altLang="en-US" sz="2800" dirty="0"/>
              <a:t> </a:t>
            </a:r>
            <a:r>
              <a:rPr lang="en-US" altLang="zh-CN" sz="2800" dirty="0"/>
              <a:t>probability</a:t>
            </a:r>
            <a:r>
              <a:rPr lang="zh-CN" altLang="en-US" sz="2800" dirty="0"/>
              <a:t> </a:t>
            </a:r>
            <a:r>
              <a:rPr lang="en-US" altLang="zh-CN" sz="2800" dirty="0"/>
              <a:t>distribution</a:t>
            </a:r>
            <a:r>
              <a:rPr lang="zh-CN" altLang="en-US" sz="2800" dirty="0"/>
              <a:t> </a:t>
            </a:r>
            <a:r>
              <a:rPr lang="en-US" altLang="zh-CN" sz="2800" dirty="0"/>
              <a:t>function</a:t>
            </a:r>
            <a:r>
              <a:rPr lang="zh-CN" altLang="en-US" sz="2800" dirty="0"/>
              <a:t>（</a:t>
            </a:r>
            <a:r>
              <a:rPr lang="en-US" altLang="zh-CN" sz="2800" dirty="0"/>
              <a:t>N-PDF</a:t>
            </a:r>
            <a:r>
              <a:rPr lang="zh-CN" altLang="en-US" sz="2800" dirty="0"/>
              <a:t>）</a:t>
            </a:r>
            <a:endParaRPr lang="en-US" sz="2800" dirty="0"/>
          </a:p>
        </p:txBody>
      </p:sp>
      <p:pic>
        <p:nvPicPr>
          <p:cNvPr id="5" name="Picture 4"/>
          <p:cNvPicPr>
            <a:picLocks noChangeAspect="1"/>
          </p:cNvPicPr>
          <p:nvPr/>
        </p:nvPicPr>
        <p:blipFill>
          <a:blip r:embed="rId3"/>
          <a:stretch>
            <a:fillRect/>
          </a:stretch>
        </p:blipFill>
        <p:spPr>
          <a:xfrm>
            <a:off x="938486" y="1377044"/>
            <a:ext cx="6399255" cy="4354968"/>
          </a:xfrm>
          <a:prstGeom prst="rect">
            <a:avLst/>
          </a:prstGeom>
        </p:spPr>
      </p:pic>
      <p:sp>
        <p:nvSpPr>
          <p:cNvPr id="6" name="TextBox 5"/>
          <p:cNvSpPr txBox="1"/>
          <p:nvPr/>
        </p:nvSpPr>
        <p:spPr>
          <a:xfrm>
            <a:off x="5436845" y="5395834"/>
            <a:ext cx="1801006" cy="338554"/>
          </a:xfrm>
          <a:prstGeom prst="rect">
            <a:avLst/>
          </a:prstGeom>
          <a:noFill/>
        </p:spPr>
        <p:txBody>
          <a:bodyPr wrap="none" rtlCol="0">
            <a:spAutoFit/>
          </a:bodyPr>
          <a:lstStyle/>
          <a:p>
            <a:r>
              <a:rPr lang="zh-CN" altLang="en-US" sz="1600" dirty="0"/>
              <a:t>（</a:t>
            </a:r>
            <a:r>
              <a:rPr lang="en-US" altLang="zh-CN" sz="1600" dirty="0"/>
              <a:t>Chen et al. 2018)</a:t>
            </a:r>
            <a:endParaRPr lang="en-US" sz="1600" dirty="0"/>
          </a:p>
        </p:txBody>
      </p:sp>
      <p:sp>
        <p:nvSpPr>
          <p:cNvPr id="7" name="TextBox 6"/>
          <p:cNvSpPr txBox="1"/>
          <p:nvPr/>
        </p:nvSpPr>
        <p:spPr>
          <a:xfrm>
            <a:off x="5273498" y="2023873"/>
            <a:ext cx="1964353" cy="1200329"/>
          </a:xfrm>
          <a:prstGeom prst="rect">
            <a:avLst/>
          </a:prstGeom>
          <a:noFill/>
        </p:spPr>
        <p:txBody>
          <a:bodyPr wrap="square" rtlCol="0">
            <a:spAutoFit/>
          </a:bodyPr>
          <a:lstStyle/>
          <a:p>
            <a:r>
              <a:rPr lang="en-US" dirty="0">
                <a:solidFill>
                  <a:srgbClr val="FF0000"/>
                </a:solidFill>
              </a:rPr>
              <a:t>Power-Law:</a:t>
            </a:r>
          </a:p>
          <a:p>
            <a:r>
              <a:rPr lang="en-US" dirty="0">
                <a:solidFill>
                  <a:srgbClr val="FF0000"/>
                </a:solidFill>
              </a:rPr>
              <a:t>Gravitationally dominated  (bound) gas</a:t>
            </a:r>
          </a:p>
        </p:txBody>
      </p:sp>
      <p:sp>
        <p:nvSpPr>
          <p:cNvPr id="9" name="TextBox 8"/>
          <p:cNvSpPr txBox="1"/>
          <p:nvPr/>
        </p:nvSpPr>
        <p:spPr>
          <a:xfrm>
            <a:off x="14920" y="2023873"/>
            <a:ext cx="3052310" cy="1269578"/>
          </a:xfrm>
          <a:prstGeom prst="rect">
            <a:avLst/>
          </a:prstGeom>
          <a:noFill/>
        </p:spPr>
        <p:txBody>
          <a:bodyPr wrap="none" rtlCol="0">
            <a:spAutoFit/>
          </a:bodyPr>
          <a:lstStyle/>
          <a:p>
            <a:r>
              <a:rPr lang="en-US" sz="2100" dirty="0">
                <a:solidFill>
                  <a:srgbClr val="FF0000"/>
                </a:solidFill>
              </a:rPr>
              <a:t>Lognormal:</a:t>
            </a:r>
          </a:p>
          <a:p>
            <a:r>
              <a:rPr lang="en-US" sz="2100" dirty="0">
                <a:solidFill>
                  <a:srgbClr val="FF0000"/>
                </a:solidFill>
              </a:rPr>
              <a:t>Turbulent, unbounded gas</a:t>
            </a:r>
          </a:p>
          <a:p>
            <a:r>
              <a:rPr lang="en-US" sz="2100" dirty="0">
                <a:solidFill>
                  <a:srgbClr val="FF0000"/>
                </a:solidFill>
              </a:rPr>
              <a:t>Random process</a:t>
            </a:r>
            <a:endParaRPr lang="en-US" sz="1350" dirty="0">
              <a:solidFill>
                <a:srgbClr val="FF0000"/>
              </a:solidFill>
            </a:endParaRPr>
          </a:p>
          <a:p>
            <a:endParaRPr lang="en-US" sz="1350" dirty="0"/>
          </a:p>
        </p:txBody>
      </p:sp>
      <p:cxnSp>
        <p:nvCxnSpPr>
          <p:cNvPr id="8" name="直接连接符 1">
            <a:extLst>
              <a:ext uri="{FF2B5EF4-FFF2-40B4-BE49-F238E27FC236}">
                <a16:creationId xmlns:a16="http://schemas.microsoft.com/office/drawing/2014/main" id="{0B4373D3-9831-0541-A313-3A4E1AADD46F}"/>
              </a:ext>
            </a:extLst>
          </p:cNvPr>
          <p:cNvCxnSpPr/>
          <p:nvPr/>
        </p:nvCxnSpPr>
        <p:spPr>
          <a:xfrm>
            <a:off x="43963" y="1075436"/>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234D29FA-0253-0F41-A070-410F05D734C9}"/>
              </a:ext>
            </a:extLst>
          </p:cNvPr>
          <p:cNvSpPr txBox="1"/>
          <p:nvPr/>
        </p:nvSpPr>
        <p:spPr>
          <a:xfrm>
            <a:off x="7027893" y="3743436"/>
            <a:ext cx="2194575" cy="1754326"/>
          </a:xfrm>
          <a:prstGeom prst="rect">
            <a:avLst/>
          </a:prstGeom>
          <a:noFill/>
        </p:spPr>
        <p:txBody>
          <a:bodyPr wrap="none" rtlCol="0">
            <a:spAutoFit/>
          </a:bodyPr>
          <a:lstStyle/>
          <a:p>
            <a:r>
              <a:rPr lang="en" altLang="zh-CN" sz="1800" dirty="0">
                <a:latin typeface="NimbusRomNo9L"/>
              </a:rPr>
              <a:t>2D –approximation</a:t>
            </a:r>
          </a:p>
          <a:p>
            <a:r>
              <a:rPr lang="en" altLang="zh-CN" dirty="0">
                <a:latin typeface="NimbusRomNo9L"/>
              </a:rPr>
              <a:t>N-PDF</a:t>
            </a:r>
            <a:endParaRPr lang="en" altLang="zh-CN" sz="1800" dirty="0">
              <a:latin typeface="NimbusRomNo9L"/>
            </a:endParaRPr>
          </a:p>
          <a:p>
            <a:r>
              <a:rPr lang="en" altLang="zh-CN" sz="1800" dirty="0" err="1">
                <a:latin typeface="NimbusRomNo9L"/>
              </a:rPr>
              <a:t>Klessen</a:t>
            </a:r>
            <a:r>
              <a:rPr lang="en" altLang="zh-CN" sz="1800" dirty="0">
                <a:latin typeface="NimbusRomNo9L"/>
              </a:rPr>
              <a:t> 2000</a:t>
            </a:r>
          </a:p>
          <a:p>
            <a:r>
              <a:rPr lang="en" altLang="zh-CN" sz="1800" dirty="0" err="1">
                <a:latin typeface="NimbusRomNo9L"/>
              </a:rPr>
              <a:t>Federrath</a:t>
            </a:r>
            <a:r>
              <a:rPr lang="en" altLang="zh-CN" sz="1800" dirty="0">
                <a:latin typeface="NimbusRomNo9L"/>
              </a:rPr>
              <a:t> et al. 2010 </a:t>
            </a:r>
          </a:p>
          <a:p>
            <a:r>
              <a:rPr lang="en" altLang="zh-CN" sz="1800" dirty="0">
                <a:latin typeface="NimbusRomNo9L"/>
              </a:rPr>
              <a:t>Burkhart et al. 2017</a:t>
            </a:r>
            <a:endParaRPr lang="en" altLang="zh-CN" dirty="0"/>
          </a:p>
          <a:p>
            <a:endParaRPr kumimoji="1" lang="zh-CN" altLang="en-US" dirty="0"/>
          </a:p>
        </p:txBody>
      </p:sp>
      <p:sp>
        <p:nvSpPr>
          <p:cNvPr id="10" name="文本框 9">
            <a:extLst>
              <a:ext uri="{FF2B5EF4-FFF2-40B4-BE49-F238E27FC236}">
                <a16:creationId xmlns:a16="http://schemas.microsoft.com/office/drawing/2014/main" id="{B192DA46-D881-5F47-9E69-20BE4923A536}"/>
              </a:ext>
            </a:extLst>
          </p:cNvPr>
          <p:cNvSpPr txBox="1"/>
          <p:nvPr/>
        </p:nvSpPr>
        <p:spPr>
          <a:xfrm>
            <a:off x="106400" y="5973519"/>
            <a:ext cx="8866723" cy="830997"/>
          </a:xfrm>
          <a:prstGeom prst="rect">
            <a:avLst/>
          </a:prstGeom>
          <a:noFill/>
          <a:ln>
            <a:solidFill>
              <a:schemeClr val="accent1"/>
            </a:solidFill>
          </a:ln>
        </p:spPr>
        <p:txBody>
          <a:bodyPr wrap="none" rtlCol="0">
            <a:spAutoFit/>
          </a:bodyPr>
          <a:lstStyle/>
          <a:p>
            <a:r>
              <a:rPr kumimoji="1" lang="en-US" altLang="zh-CN" sz="2400" dirty="0"/>
              <a:t>Separate Gravity/Turbulence in density space</a:t>
            </a:r>
            <a:r>
              <a:rPr kumimoji="1" lang="zh-CN" altLang="en-US" sz="2400" dirty="0"/>
              <a:t> </a:t>
            </a:r>
            <a:r>
              <a:rPr kumimoji="1" lang="en-US" altLang="zh-CN" sz="2400" dirty="0"/>
              <a:t>instead of spatial space </a:t>
            </a:r>
          </a:p>
          <a:p>
            <a:r>
              <a:rPr kumimoji="1" lang="en-US" altLang="zh-CN" sz="2400" dirty="0"/>
              <a:t>with </a:t>
            </a:r>
            <a:r>
              <a:rPr kumimoji="1" lang="en-US" altLang="zh-CN" sz="2400" dirty="0" err="1"/>
              <a:t>nPDF</a:t>
            </a:r>
            <a:r>
              <a:rPr kumimoji="1" lang="en-US" altLang="zh-CN" sz="2400" dirty="0"/>
              <a:t> and N-PDF</a:t>
            </a:r>
          </a:p>
        </p:txBody>
      </p:sp>
      <p:sp>
        <p:nvSpPr>
          <p:cNvPr id="11" name="文本框 10">
            <a:extLst>
              <a:ext uri="{FF2B5EF4-FFF2-40B4-BE49-F238E27FC236}">
                <a16:creationId xmlns:a16="http://schemas.microsoft.com/office/drawing/2014/main" id="{28B749F3-9BAA-C748-B2E8-87B8A8FD40DB}"/>
              </a:ext>
            </a:extLst>
          </p:cNvPr>
          <p:cNvSpPr txBox="1"/>
          <p:nvPr/>
        </p:nvSpPr>
        <p:spPr>
          <a:xfrm>
            <a:off x="43963" y="87583"/>
            <a:ext cx="3095976" cy="461665"/>
          </a:xfrm>
          <a:prstGeom prst="rect">
            <a:avLst/>
          </a:prstGeom>
          <a:noFill/>
          <a:ln>
            <a:solidFill>
              <a:srgbClr val="0070C0"/>
            </a:solidFill>
          </a:ln>
        </p:spPr>
        <p:txBody>
          <a:bodyPr wrap="none" rtlCol="0">
            <a:spAutoFit/>
          </a:bodyPr>
          <a:lstStyle/>
          <a:p>
            <a:r>
              <a:rPr kumimoji="1" lang="en-US" altLang="zh-CN" sz="2400" dirty="0">
                <a:solidFill>
                  <a:srgbClr val="0070C0"/>
                </a:solidFill>
              </a:rPr>
              <a:t>Switch to density space</a:t>
            </a:r>
            <a:endParaRPr kumimoji="1" lang="zh-CN" altLang="en-US" sz="2400" dirty="0">
              <a:solidFill>
                <a:srgbClr val="0070C0"/>
              </a:solidFill>
            </a:endParaRPr>
          </a:p>
        </p:txBody>
      </p:sp>
      <p:sp>
        <p:nvSpPr>
          <p:cNvPr id="12" name="文本框 11">
            <a:extLst>
              <a:ext uri="{FF2B5EF4-FFF2-40B4-BE49-F238E27FC236}">
                <a16:creationId xmlns:a16="http://schemas.microsoft.com/office/drawing/2014/main" id="{73A8A6D4-109B-ED45-B1AE-6C7288F6A1E1}"/>
              </a:ext>
            </a:extLst>
          </p:cNvPr>
          <p:cNvSpPr txBox="1"/>
          <p:nvPr/>
        </p:nvSpPr>
        <p:spPr>
          <a:xfrm>
            <a:off x="6955604" y="1769957"/>
            <a:ext cx="2130709" cy="1846659"/>
          </a:xfrm>
          <a:prstGeom prst="rect">
            <a:avLst/>
          </a:prstGeom>
          <a:noFill/>
        </p:spPr>
        <p:txBody>
          <a:bodyPr wrap="square" rtlCol="0">
            <a:spAutoFit/>
          </a:bodyPr>
          <a:lstStyle/>
          <a:p>
            <a:r>
              <a:rPr kumimoji="1" lang="en-US" altLang="zh-CN" sz="1600" dirty="0"/>
              <a:t>Volume density</a:t>
            </a:r>
          </a:p>
          <a:p>
            <a:r>
              <a:rPr kumimoji="1" lang="en-US" altLang="zh-CN" sz="1600" dirty="0"/>
              <a:t>Probability distribution function (</a:t>
            </a:r>
            <a:r>
              <a:rPr kumimoji="1" lang="en-US" altLang="zh-CN" sz="1600" dirty="0" err="1"/>
              <a:t>nPDF</a:t>
            </a:r>
            <a:r>
              <a:rPr kumimoji="1" lang="en-US" altLang="zh-CN" sz="1600" dirty="0"/>
              <a:t>)</a:t>
            </a:r>
          </a:p>
          <a:p>
            <a:endParaRPr lang="en" altLang="zh-CN" sz="1600" dirty="0">
              <a:latin typeface="KaiTi" panose="02010609060101010101" pitchFamily="49" charset="-122"/>
              <a:ea typeface="KaiTi" panose="02010609060101010101" pitchFamily="49" charset="-122"/>
            </a:endParaRPr>
          </a:p>
          <a:p>
            <a:r>
              <a:rPr lang="en" altLang="zh-CN" sz="1600" dirty="0">
                <a:effectLst/>
                <a:latin typeface="KaiTi" panose="02010609060101010101" pitchFamily="49" charset="-122"/>
                <a:ea typeface="KaiTi" panose="02010609060101010101" pitchFamily="49" charset="-122"/>
              </a:rPr>
              <a:t>Vazquez-</a:t>
            </a:r>
            <a:r>
              <a:rPr lang="en" altLang="zh-CN" sz="1600" dirty="0" err="1">
                <a:effectLst/>
                <a:latin typeface="KaiTi" panose="02010609060101010101" pitchFamily="49" charset="-122"/>
                <a:ea typeface="KaiTi" panose="02010609060101010101" pitchFamily="49" charset="-122"/>
              </a:rPr>
              <a:t>Semadeni</a:t>
            </a:r>
            <a:r>
              <a:rPr lang="en" altLang="zh-CN" sz="1600" dirty="0">
                <a:effectLst/>
                <a:latin typeface="KaiTi" panose="02010609060101010101" pitchFamily="49" charset="-122"/>
                <a:ea typeface="KaiTi" panose="02010609060101010101" pitchFamily="49" charset="-122"/>
              </a:rPr>
              <a:t> 1994</a:t>
            </a:r>
            <a:endParaRPr kumimoji="1" lang="en-US" altLang="zh-CN" sz="1600" dirty="0"/>
          </a:p>
          <a:p>
            <a:endParaRPr kumimoji="1" lang="zh-CN" altLang="en-US" dirty="0"/>
          </a:p>
        </p:txBody>
      </p:sp>
    </p:spTree>
    <p:extLst>
      <p:ext uri="{BB962C8B-B14F-4D97-AF65-F5344CB8AC3E}">
        <p14:creationId xmlns:p14="http://schemas.microsoft.com/office/powerpoint/2010/main" val="1007521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92AC3D-72F7-3A47-95E6-C697D4A01497}"/>
              </a:ext>
            </a:extLst>
          </p:cNvPr>
          <p:cNvPicPr>
            <a:picLocks noChangeAspect="1"/>
          </p:cNvPicPr>
          <p:nvPr/>
        </p:nvPicPr>
        <p:blipFill>
          <a:blip r:embed="rId3"/>
          <a:stretch>
            <a:fillRect/>
          </a:stretch>
        </p:blipFill>
        <p:spPr>
          <a:xfrm>
            <a:off x="105507" y="1070688"/>
            <a:ext cx="8625254" cy="3615206"/>
          </a:xfrm>
          <a:prstGeom prst="rect">
            <a:avLst/>
          </a:prstGeom>
        </p:spPr>
      </p:pic>
      <p:sp>
        <p:nvSpPr>
          <p:cNvPr id="5" name="TextBox 4">
            <a:extLst>
              <a:ext uri="{FF2B5EF4-FFF2-40B4-BE49-F238E27FC236}">
                <a16:creationId xmlns:a16="http://schemas.microsoft.com/office/drawing/2014/main" id="{A87D65AA-8579-1042-BCA4-F77B9B406EF0}"/>
              </a:ext>
            </a:extLst>
          </p:cNvPr>
          <p:cNvSpPr txBox="1"/>
          <p:nvPr/>
        </p:nvSpPr>
        <p:spPr>
          <a:xfrm>
            <a:off x="320772" y="190847"/>
            <a:ext cx="3452099" cy="738664"/>
          </a:xfrm>
          <a:prstGeom prst="rect">
            <a:avLst/>
          </a:prstGeom>
          <a:noFill/>
        </p:spPr>
        <p:txBody>
          <a:bodyPr wrap="none" rtlCol="0">
            <a:spAutoFit/>
          </a:bodyPr>
          <a:lstStyle/>
          <a:p>
            <a:r>
              <a:rPr lang="en-US" sz="2400" dirty="0"/>
              <a:t>The first test in Ophiuchus</a:t>
            </a:r>
          </a:p>
          <a:p>
            <a:endParaRPr lang="en-US" dirty="0"/>
          </a:p>
        </p:txBody>
      </p:sp>
      <p:sp>
        <p:nvSpPr>
          <p:cNvPr id="6" name="TextBox 5">
            <a:extLst>
              <a:ext uri="{FF2B5EF4-FFF2-40B4-BE49-F238E27FC236}">
                <a16:creationId xmlns:a16="http://schemas.microsoft.com/office/drawing/2014/main" id="{E1C19392-DAF3-E546-80E8-A23618FC3966}"/>
              </a:ext>
            </a:extLst>
          </p:cNvPr>
          <p:cNvSpPr txBox="1"/>
          <p:nvPr/>
        </p:nvSpPr>
        <p:spPr>
          <a:xfrm>
            <a:off x="320772" y="5484963"/>
            <a:ext cx="8059899" cy="846386"/>
          </a:xfrm>
          <a:prstGeom prst="rect">
            <a:avLst/>
          </a:prstGeom>
          <a:noFill/>
          <a:ln>
            <a:solidFill>
              <a:schemeClr val="accent1"/>
            </a:solidFill>
          </a:ln>
        </p:spPr>
        <p:txBody>
          <a:bodyPr wrap="none" rtlCol="0">
            <a:spAutoFit/>
          </a:bodyPr>
          <a:lstStyle/>
          <a:p>
            <a:r>
              <a:rPr lang="en-US" altLang="zh-CN" sz="2000" dirty="0">
                <a:solidFill>
                  <a:srgbClr val="0070C0"/>
                </a:solidFill>
              </a:rPr>
              <a:t>The separation </a:t>
            </a:r>
            <a:r>
              <a:rPr lang="en-US" altLang="zh-CN" sz="2000" dirty="0" err="1">
                <a:solidFill>
                  <a:srgbClr val="0070C0"/>
                </a:solidFill>
              </a:rPr>
              <a:t>N</a:t>
            </a:r>
            <a:r>
              <a:rPr lang="en-US" altLang="zh-CN" sz="2000" baseline="-25000" dirty="0" err="1">
                <a:solidFill>
                  <a:srgbClr val="0070C0"/>
                </a:solidFill>
              </a:rPr>
              <a:t>threshold</a:t>
            </a:r>
            <a:r>
              <a:rPr lang="en-US" altLang="zh-CN" sz="2000" dirty="0">
                <a:solidFill>
                  <a:srgbClr val="0070C0"/>
                </a:solidFill>
              </a:rPr>
              <a:t> between Gravity/Turbulence corresponds to  Av~8 !</a:t>
            </a:r>
          </a:p>
          <a:p>
            <a:endParaRPr lang="en-US" altLang="zh-CN" sz="900" dirty="0"/>
          </a:p>
          <a:p>
            <a:r>
              <a:rPr lang="en-US" altLang="zh-CN" sz="2000" dirty="0"/>
              <a:t> Gravitationally</a:t>
            </a:r>
            <a:r>
              <a:rPr lang="zh-CN" altLang="en-US" sz="2000" dirty="0"/>
              <a:t> </a:t>
            </a:r>
            <a:r>
              <a:rPr lang="en-US" altLang="zh-CN" sz="2000" dirty="0"/>
              <a:t>bound</a:t>
            </a:r>
            <a:r>
              <a:rPr lang="zh-CN" altLang="en-US" sz="2000" dirty="0"/>
              <a:t> </a:t>
            </a:r>
            <a:r>
              <a:rPr lang="en-US" altLang="zh-CN" sz="2000" dirty="0"/>
              <a:t>gas = star forming gas ?</a:t>
            </a:r>
            <a:endParaRPr lang="en-US" sz="2000" dirty="0"/>
          </a:p>
        </p:txBody>
      </p:sp>
      <p:cxnSp>
        <p:nvCxnSpPr>
          <p:cNvPr id="7" name="直接连接符 1">
            <a:extLst>
              <a:ext uri="{FF2B5EF4-FFF2-40B4-BE49-F238E27FC236}">
                <a16:creationId xmlns:a16="http://schemas.microsoft.com/office/drawing/2014/main" id="{CFB72EB8-71EB-0B4D-8704-A8C26B80A32B}"/>
              </a:ext>
            </a:extLst>
          </p:cNvPr>
          <p:cNvCxnSpPr/>
          <p:nvPr/>
        </p:nvCxnSpPr>
        <p:spPr>
          <a:xfrm>
            <a:off x="0" y="705567"/>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BB93AE41-A6C8-964E-A100-46F27219A747}"/>
              </a:ext>
            </a:extLst>
          </p:cNvPr>
          <p:cNvSpPr txBox="1"/>
          <p:nvPr/>
        </p:nvSpPr>
        <p:spPr>
          <a:xfrm>
            <a:off x="320772" y="4727848"/>
            <a:ext cx="5064400" cy="369332"/>
          </a:xfrm>
          <a:prstGeom prst="rect">
            <a:avLst/>
          </a:prstGeom>
          <a:noFill/>
          <a:ln>
            <a:solidFill>
              <a:schemeClr val="accent1"/>
            </a:solidFill>
          </a:ln>
        </p:spPr>
        <p:txBody>
          <a:bodyPr wrap="none" rtlCol="0">
            <a:spAutoFit/>
          </a:bodyPr>
          <a:lstStyle/>
          <a:p>
            <a:r>
              <a:rPr lang="en-US" altLang="zh-CN" sz="1800" dirty="0"/>
              <a:t>Use dust emission (</a:t>
            </a:r>
            <a:r>
              <a:rPr lang="en-US" altLang="zh-CN" dirty="0"/>
              <a:t>o</a:t>
            </a:r>
            <a:r>
              <a:rPr lang="en-US" altLang="zh-CN" sz="1800" dirty="0"/>
              <a:t>ptically thin) to generate N-PDF</a:t>
            </a:r>
          </a:p>
        </p:txBody>
      </p:sp>
    </p:spTree>
    <p:extLst>
      <p:ext uri="{BB962C8B-B14F-4D97-AF65-F5344CB8AC3E}">
        <p14:creationId xmlns:p14="http://schemas.microsoft.com/office/powerpoint/2010/main" val="2124683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591BA6B-D7CF-7049-94D7-DBBE9AABC0FA}"/>
              </a:ext>
            </a:extLst>
          </p:cNvPr>
          <p:cNvSpPr txBox="1"/>
          <p:nvPr/>
        </p:nvSpPr>
        <p:spPr>
          <a:xfrm>
            <a:off x="252933" y="5229238"/>
            <a:ext cx="8965275" cy="1015663"/>
          </a:xfrm>
          <a:prstGeom prst="rect">
            <a:avLst/>
          </a:prstGeom>
          <a:noFill/>
          <a:ln>
            <a:solidFill>
              <a:schemeClr val="accent1"/>
            </a:solidFill>
          </a:ln>
        </p:spPr>
        <p:txBody>
          <a:bodyPr wrap="none" rtlCol="0">
            <a:spAutoFit/>
          </a:bodyPr>
          <a:lstStyle/>
          <a:p>
            <a:pPr marL="342900" indent="-342900">
              <a:buFont typeface="Wingdings" pitchFamily="2" charset="2"/>
              <a:buChar char="Ø"/>
            </a:pPr>
            <a:r>
              <a:rPr lang="zh-CN" altLang="en-US" sz="2000" dirty="0"/>
              <a:t> </a:t>
            </a:r>
            <a:r>
              <a:rPr lang="en-US" altLang="zh-CN" sz="2000" dirty="0" err="1"/>
              <a:t>N</a:t>
            </a:r>
            <a:r>
              <a:rPr lang="en-US" altLang="zh-CN" sz="2000" baseline="-25000" dirty="0" err="1"/>
              <a:t>threshold</a:t>
            </a:r>
            <a:r>
              <a:rPr lang="en-US" altLang="zh-CN" sz="2000" dirty="0"/>
              <a:t> in most nearby clouds agrees with Av=8 cut:  (Av-8 physical explanation)</a:t>
            </a:r>
          </a:p>
          <a:p>
            <a:pPr marL="342900" indent="-342900">
              <a:buFont typeface="Wingdings" pitchFamily="2" charset="2"/>
              <a:buChar char="Ø"/>
            </a:pPr>
            <a:r>
              <a:rPr lang="en-US" altLang="zh-CN" sz="2000" dirty="0"/>
              <a:t> Some with variations: Turbulence contribution ? Need a unfixed threshold.</a:t>
            </a:r>
          </a:p>
          <a:p>
            <a:pPr marL="285750" indent="-285750">
              <a:buFont typeface="Wingdings" pitchFamily="2" charset="2"/>
              <a:buChar char="Ø"/>
            </a:pPr>
            <a:r>
              <a:rPr lang="en-US" altLang="zh-CN" sz="2000" dirty="0">
                <a:solidFill>
                  <a:srgbClr val="FF0000"/>
                </a:solidFill>
              </a:rPr>
              <a:t>A tight , linear correlation between bound gas mass </a:t>
            </a:r>
            <a:r>
              <a:rPr lang="en-US" altLang="zh-CN" sz="2000" dirty="0" err="1">
                <a:solidFill>
                  <a:srgbClr val="FF0000"/>
                </a:solidFill>
              </a:rPr>
              <a:t>M</a:t>
            </a:r>
            <a:r>
              <a:rPr lang="en-US" altLang="zh-CN" sz="2000" baseline="-25000" dirty="0" err="1">
                <a:solidFill>
                  <a:srgbClr val="FF0000"/>
                </a:solidFill>
              </a:rPr>
              <a:t>sgb</a:t>
            </a:r>
            <a:r>
              <a:rPr lang="en-US" altLang="zh-CN" sz="2000" dirty="0">
                <a:solidFill>
                  <a:srgbClr val="FF0000"/>
                </a:solidFill>
              </a:rPr>
              <a:t> and SFR.</a:t>
            </a:r>
          </a:p>
        </p:txBody>
      </p:sp>
      <p:pic>
        <p:nvPicPr>
          <p:cNvPr id="3" name="Picture 2">
            <a:extLst>
              <a:ext uri="{FF2B5EF4-FFF2-40B4-BE49-F238E27FC236}">
                <a16:creationId xmlns:a16="http://schemas.microsoft.com/office/drawing/2014/main" id="{AC8C774E-AD45-474B-B104-B006DB83E532}"/>
              </a:ext>
            </a:extLst>
          </p:cNvPr>
          <p:cNvPicPr>
            <a:picLocks noChangeAspect="1"/>
          </p:cNvPicPr>
          <p:nvPr/>
        </p:nvPicPr>
        <p:blipFill>
          <a:blip r:embed="rId3"/>
          <a:stretch>
            <a:fillRect/>
          </a:stretch>
        </p:blipFill>
        <p:spPr>
          <a:xfrm>
            <a:off x="521442" y="996121"/>
            <a:ext cx="3795932" cy="3892275"/>
          </a:xfrm>
          <a:prstGeom prst="rect">
            <a:avLst/>
          </a:prstGeom>
        </p:spPr>
      </p:pic>
      <p:pic>
        <p:nvPicPr>
          <p:cNvPr id="6" name="Picture 4">
            <a:extLst>
              <a:ext uri="{FF2B5EF4-FFF2-40B4-BE49-F238E27FC236}">
                <a16:creationId xmlns:a16="http://schemas.microsoft.com/office/drawing/2014/main" id="{837AE1BC-1B2C-AC42-BB27-A6EFA297A177}"/>
              </a:ext>
            </a:extLst>
          </p:cNvPr>
          <p:cNvPicPr>
            <a:picLocks noChangeAspect="1"/>
          </p:cNvPicPr>
          <p:nvPr/>
        </p:nvPicPr>
        <p:blipFill>
          <a:blip r:embed="rId4"/>
          <a:stretch>
            <a:fillRect/>
          </a:stretch>
        </p:blipFill>
        <p:spPr>
          <a:xfrm>
            <a:off x="4317374" y="743988"/>
            <a:ext cx="4539276" cy="3892275"/>
          </a:xfrm>
          <a:prstGeom prst="rect">
            <a:avLst/>
          </a:prstGeom>
        </p:spPr>
      </p:pic>
      <p:cxnSp>
        <p:nvCxnSpPr>
          <p:cNvPr id="10" name="直接连接符 1">
            <a:extLst>
              <a:ext uri="{FF2B5EF4-FFF2-40B4-BE49-F238E27FC236}">
                <a16:creationId xmlns:a16="http://schemas.microsoft.com/office/drawing/2014/main" id="{BF49871E-BB18-654D-9F20-1172C8675046}"/>
              </a:ext>
            </a:extLst>
          </p:cNvPr>
          <p:cNvCxnSpPr/>
          <p:nvPr/>
        </p:nvCxnSpPr>
        <p:spPr>
          <a:xfrm>
            <a:off x="76200" y="613099"/>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33C80FEE-C4B6-BD47-B858-82A210700717}"/>
              </a:ext>
            </a:extLst>
          </p:cNvPr>
          <p:cNvSpPr txBox="1">
            <a:spLocks/>
          </p:cNvSpPr>
          <p:nvPr/>
        </p:nvSpPr>
        <p:spPr>
          <a:xfrm>
            <a:off x="0" y="13401"/>
            <a:ext cx="8270697" cy="534254"/>
          </a:xfrm>
          <a:prstGeom prst="rect">
            <a:avLst/>
          </a:prstGeom>
        </p:spPr>
        <p:txBody>
          <a:bodyPr vert="horz" lIns="91440" tIns="45720" rIns="91440" bIns="45720" rtlCol="0" anchor="ctr">
            <a:normAutofit fontScale="9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altLang="zh-CN" sz="3200" dirty="0"/>
              <a:t> </a:t>
            </a:r>
            <a:r>
              <a:rPr lang="en-US" altLang="zh-CN" sz="2200" dirty="0">
                <a:solidFill>
                  <a:srgbClr val="0070C0"/>
                </a:solidFill>
              </a:rPr>
              <a:t>Gravitationally</a:t>
            </a:r>
            <a:r>
              <a:rPr lang="zh-CN" altLang="en-US" sz="2200" dirty="0">
                <a:solidFill>
                  <a:srgbClr val="0070C0"/>
                </a:solidFill>
              </a:rPr>
              <a:t> </a:t>
            </a:r>
            <a:r>
              <a:rPr lang="en-US" altLang="zh-CN" sz="2200" dirty="0">
                <a:solidFill>
                  <a:srgbClr val="0070C0"/>
                </a:solidFill>
              </a:rPr>
              <a:t>bound</a:t>
            </a:r>
            <a:r>
              <a:rPr lang="zh-CN" altLang="en-US" sz="2200" dirty="0">
                <a:solidFill>
                  <a:srgbClr val="0070C0"/>
                </a:solidFill>
              </a:rPr>
              <a:t> </a:t>
            </a:r>
            <a:r>
              <a:rPr lang="en-US" altLang="zh-CN" sz="2200" dirty="0">
                <a:solidFill>
                  <a:srgbClr val="0070C0"/>
                </a:solidFill>
              </a:rPr>
              <a:t>gas = star forming gas ?  </a:t>
            </a:r>
            <a:r>
              <a:rPr lang="en-US" altLang="zh-CN" sz="2200" dirty="0"/>
              <a:t>Extend to other nearby clouds: </a:t>
            </a:r>
            <a:r>
              <a:rPr lang="en-US" altLang="zh-CN" sz="3200" dirty="0"/>
              <a:t> </a:t>
            </a:r>
            <a:endParaRPr lang="en-US" sz="3200" dirty="0"/>
          </a:p>
        </p:txBody>
      </p:sp>
    </p:spTree>
    <p:extLst>
      <p:ext uri="{BB962C8B-B14F-4D97-AF65-F5344CB8AC3E}">
        <p14:creationId xmlns:p14="http://schemas.microsoft.com/office/powerpoint/2010/main" val="3813254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5DAB0BE-AF0B-6948-8433-53D3A03F5AAE}"/>
              </a:ext>
            </a:extLst>
          </p:cNvPr>
          <p:cNvSpPr txBox="1"/>
          <p:nvPr/>
        </p:nvSpPr>
        <p:spPr>
          <a:xfrm>
            <a:off x="373008" y="1196307"/>
            <a:ext cx="4198992" cy="1631216"/>
          </a:xfrm>
          <a:prstGeom prst="rect">
            <a:avLst/>
          </a:prstGeom>
          <a:noFill/>
          <a:ln>
            <a:solidFill>
              <a:schemeClr val="accent1"/>
            </a:solidFill>
          </a:ln>
        </p:spPr>
        <p:txBody>
          <a:bodyPr wrap="square" rtlCol="0">
            <a:spAutoFit/>
          </a:bodyPr>
          <a:lstStyle/>
          <a:p>
            <a:pPr marL="342900" indent="-342900">
              <a:buFont typeface="Wingdings" pitchFamily="2" charset="2"/>
              <a:buChar char="Ø"/>
            </a:pPr>
            <a:r>
              <a:rPr lang="en-US" altLang="zh-CN" sz="2000" dirty="0"/>
              <a:t>The </a:t>
            </a:r>
            <a:r>
              <a:rPr lang="en-US" altLang="zh-CN" sz="2000" dirty="0" err="1"/>
              <a:t>N</a:t>
            </a:r>
            <a:r>
              <a:rPr lang="en-US" altLang="zh-CN" sz="2000" baseline="-25000" dirty="0" err="1"/>
              <a:t>threshold</a:t>
            </a:r>
            <a:r>
              <a:rPr lang="en-US" altLang="zh-CN" sz="2000" baseline="-25000" dirty="0"/>
              <a:t>  </a:t>
            </a:r>
            <a:r>
              <a:rPr lang="en-US" altLang="zh-CN" sz="2000" dirty="0"/>
              <a:t>vary a lot in massive clumps (More than a factor of 10)..</a:t>
            </a:r>
          </a:p>
          <a:p>
            <a:pPr marL="342900" indent="-342900">
              <a:buFont typeface="Wingdings" pitchFamily="2" charset="2"/>
              <a:buChar char="Ø"/>
            </a:pPr>
            <a:r>
              <a:rPr lang="en-US" altLang="zh-CN" sz="2000" dirty="0"/>
              <a:t>A linear correlation between bound gas mass </a:t>
            </a:r>
            <a:r>
              <a:rPr lang="en-US" altLang="zh-CN" sz="2000" dirty="0" err="1"/>
              <a:t>M</a:t>
            </a:r>
            <a:r>
              <a:rPr lang="en-US" altLang="zh-CN" sz="2000" baseline="-25000" dirty="0" err="1"/>
              <a:t>sgb</a:t>
            </a:r>
            <a:r>
              <a:rPr lang="en-US" altLang="zh-CN" sz="2000" dirty="0"/>
              <a:t> and SFR for distant, massive clouds.</a:t>
            </a:r>
          </a:p>
        </p:txBody>
      </p:sp>
      <p:pic>
        <p:nvPicPr>
          <p:cNvPr id="8" name="Picture 7">
            <a:extLst>
              <a:ext uri="{FF2B5EF4-FFF2-40B4-BE49-F238E27FC236}">
                <a16:creationId xmlns:a16="http://schemas.microsoft.com/office/drawing/2014/main" id="{01D68B87-3662-2A48-8664-D0BC6D4D283A}"/>
              </a:ext>
            </a:extLst>
          </p:cNvPr>
          <p:cNvPicPr>
            <a:picLocks noChangeAspect="1"/>
          </p:cNvPicPr>
          <p:nvPr/>
        </p:nvPicPr>
        <p:blipFill>
          <a:blip r:embed="rId2"/>
          <a:stretch>
            <a:fillRect/>
          </a:stretch>
        </p:blipFill>
        <p:spPr>
          <a:xfrm>
            <a:off x="4941870" y="1040739"/>
            <a:ext cx="3906180" cy="3886794"/>
          </a:xfrm>
          <a:prstGeom prst="rect">
            <a:avLst/>
          </a:prstGeom>
        </p:spPr>
      </p:pic>
      <p:cxnSp>
        <p:nvCxnSpPr>
          <p:cNvPr id="5" name="直接连接符 1">
            <a:extLst>
              <a:ext uri="{FF2B5EF4-FFF2-40B4-BE49-F238E27FC236}">
                <a16:creationId xmlns:a16="http://schemas.microsoft.com/office/drawing/2014/main" id="{85059CE3-8EEB-384C-922D-BA046D4E6A21}"/>
              </a:ext>
            </a:extLst>
          </p:cNvPr>
          <p:cNvCxnSpPr/>
          <p:nvPr/>
        </p:nvCxnSpPr>
        <p:spPr>
          <a:xfrm>
            <a:off x="0" y="791110"/>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文本框 2">
            <a:extLst>
              <a:ext uri="{FF2B5EF4-FFF2-40B4-BE49-F238E27FC236}">
                <a16:creationId xmlns:a16="http://schemas.microsoft.com/office/drawing/2014/main" id="{3884348C-AB91-CA45-9AC4-8E6DF45D7387}"/>
              </a:ext>
            </a:extLst>
          </p:cNvPr>
          <p:cNvSpPr txBox="1"/>
          <p:nvPr/>
        </p:nvSpPr>
        <p:spPr>
          <a:xfrm>
            <a:off x="322637" y="3232719"/>
            <a:ext cx="4299734" cy="1015663"/>
          </a:xfrm>
          <a:prstGeom prst="rect">
            <a:avLst/>
          </a:prstGeom>
          <a:noFill/>
          <a:ln>
            <a:solidFill>
              <a:schemeClr val="accent1"/>
            </a:solidFill>
          </a:ln>
        </p:spPr>
        <p:txBody>
          <a:bodyPr wrap="square" rtlCol="0">
            <a:spAutoFit/>
          </a:bodyPr>
          <a:lstStyle/>
          <a:p>
            <a:r>
              <a:rPr kumimoji="1" lang="en-US" altLang="zh-CN" sz="2000" dirty="0">
                <a:solidFill>
                  <a:srgbClr val="FF0000"/>
                </a:solidFill>
              </a:rPr>
              <a:t>We see linear </a:t>
            </a:r>
            <a:r>
              <a:rPr kumimoji="1" lang="en-US" altLang="zh-CN" sz="2000" dirty="0" err="1">
                <a:solidFill>
                  <a:srgbClr val="FF0000"/>
                </a:solidFill>
              </a:rPr>
              <a:t>M</a:t>
            </a:r>
            <a:r>
              <a:rPr kumimoji="1" lang="en-US" altLang="zh-CN" sz="2000" baseline="-25000" dirty="0" err="1">
                <a:solidFill>
                  <a:srgbClr val="FF0000"/>
                </a:solidFill>
              </a:rPr>
              <a:t>sgb</a:t>
            </a:r>
            <a:r>
              <a:rPr kumimoji="1" lang="en-US" altLang="zh-CN" sz="2000" dirty="0">
                <a:solidFill>
                  <a:srgbClr val="FF0000"/>
                </a:solidFill>
              </a:rPr>
              <a:t>-SFR correlations both in low mass/nearby clouds and distant, massive clouds.</a:t>
            </a:r>
          </a:p>
        </p:txBody>
      </p:sp>
      <p:sp>
        <p:nvSpPr>
          <p:cNvPr id="10" name="文本框 9">
            <a:extLst>
              <a:ext uri="{FF2B5EF4-FFF2-40B4-BE49-F238E27FC236}">
                <a16:creationId xmlns:a16="http://schemas.microsoft.com/office/drawing/2014/main" id="{7588A9DB-C3AE-A347-A7BF-8B0AB556F7B8}"/>
              </a:ext>
            </a:extLst>
          </p:cNvPr>
          <p:cNvSpPr txBox="1"/>
          <p:nvPr/>
        </p:nvSpPr>
        <p:spPr>
          <a:xfrm>
            <a:off x="152400" y="162712"/>
            <a:ext cx="8839200" cy="430887"/>
          </a:xfrm>
          <a:prstGeom prst="rect">
            <a:avLst/>
          </a:prstGeom>
          <a:noFill/>
        </p:spPr>
        <p:txBody>
          <a:bodyPr wrap="square">
            <a:spAutoFit/>
          </a:bodyPr>
          <a:lstStyle/>
          <a:p>
            <a:r>
              <a:rPr lang="en-US" altLang="zh-CN" sz="2200" dirty="0"/>
              <a:t> </a:t>
            </a:r>
            <a:r>
              <a:rPr lang="en-US" altLang="zh-CN" sz="2200" dirty="0">
                <a:solidFill>
                  <a:srgbClr val="0070C0"/>
                </a:solidFill>
              </a:rPr>
              <a:t>Gravitationally</a:t>
            </a:r>
            <a:r>
              <a:rPr lang="zh-CN" altLang="en-US" sz="2200" dirty="0">
                <a:solidFill>
                  <a:srgbClr val="0070C0"/>
                </a:solidFill>
              </a:rPr>
              <a:t> </a:t>
            </a:r>
            <a:r>
              <a:rPr lang="en-US" altLang="zh-CN" sz="2200" dirty="0">
                <a:solidFill>
                  <a:srgbClr val="0070C0"/>
                </a:solidFill>
              </a:rPr>
              <a:t>bound</a:t>
            </a:r>
            <a:r>
              <a:rPr lang="zh-CN" altLang="en-US" sz="2200" dirty="0">
                <a:solidFill>
                  <a:srgbClr val="0070C0"/>
                </a:solidFill>
              </a:rPr>
              <a:t> </a:t>
            </a:r>
            <a:r>
              <a:rPr lang="en-US" altLang="zh-CN" sz="2200" dirty="0">
                <a:solidFill>
                  <a:srgbClr val="0070C0"/>
                </a:solidFill>
              </a:rPr>
              <a:t>gas = star forming gas ?  </a:t>
            </a:r>
            <a:r>
              <a:rPr lang="en-US" altLang="zh-CN" sz="2200" dirty="0"/>
              <a:t>Extend to massive clouds:  </a:t>
            </a:r>
          </a:p>
        </p:txBody>
      </p:sp>
      <p:sp>
        <p:nvSpPr>
          <p:cNvPr id="11" name="TextBox 5">
            <a:extLst>
              <a:ext uri="{FF2B5EF4-FFF2-40B4-BE49-F238E27FC236}">
                <a16:creationId xmlns:a16="http://schemas.microsoft.com/office/drawing/2014/main" id="{A449383D-E74D-F34C-B89A-13A79872EA85}"/>
              </a:ext>
            </a:extLst>
          </p:cNvPr>
          <p:cNvSpPr txBox="1"/>
          <p:nvPr/>
        </p:nvSpPr>
        <p:spPr>
          <a:xfrm>
            <a:off x="452063" y="4823218"/>
            <a:ext cx="7876074" cy="1015663"/>
          </a:xfrm>
          <a:prstGeom prst="rect">
            <a:avLst/>
          </a:prstGeom>
          <a:noFill/>
          <a:ln>
            <a:solidFill>
              <a:srgbClr val="0070C0"/>
            </a:solidFill>
          </a:ln>
        </p:spPr>
        <p:txBody>
          <a:bodyPr wrap="square" rtlCol="0">
            <a:spAutoFit/>
          </a:bodyPr>
          <a:lstStyle/>
          <a:p>
            <a:r>
              <a:rPr lang="en-US" altLang="zh-CN" sz="2000" dirty="0">
                <a:solidFill>
                  <a:srgbClr val="0070C0"/>
                </a:solidFill>
              </a:rPr>
              <a:t>Two SFR systems</a:t>
            </a:r>
            <a:r>
              <a:rPr lang="zh-CN" altLang="en-US" sz="2000" dirty="0">
                <a:solidFill>
                  <a:srgbClr val="0070C0"/>
                </a:solidFill>
              </a:rPr>
              <a:t>： </a:t>
            </a:r>
            <a:r>
              <a:rPr lang="en-US" altLang="zh-CN" sz="2000" dirty="0">
                <a:solidFill>
                  <a:srgbClr val="0070C0"/>
                </a:solidFill>
              </a:rPr>
              <a:t>YSO</a:t>
            </a:r>
            <a:r>
              <a:rPr lang="zh-CN" altLang="en-US" sz="2000" dirty="0">
                <a:solidFill>
                  <a:srgbClr val="0070C0"/>
                </a:solidFill>
              </a:rPr>
              <a:t> </a:t>
            </a:r>
            <a:r>
              <a:rPr lang="en-US" altLang="zh-CN" sz="2000" dirty="0">
                <a:solidFill>
                  <a:srgbClr val="0070C0"/>
                </a:solidFill>
              </a:rPr>
              <a:t>counting</a:t>
            </a:r>
            <a:r>
              <a:rPr lang="zh-CN" altLang="en-US" sz="2000" dirty="0">
                <a:solidFill>
                  <a:srgbClr val="0070C0"/>
                </a:solidFill>
              </a:rPr>
              <a:t> </a:t>
            </a:r>
            <a:r>
              <a:rPr lang="en-US" altLang="zh-CN" sz="2000" dirty="0">
                <a:solidFill>
                  <a:srgbClr val="0070C0"/>
                </a:solidFill>
              </a:rPr>
              <a:t>method</a:t>
            </a:r>
            <a:r>
              <a:rPr lang="zh-CN" altLang="en-US" sz="2000" dirty="0">
                <a:solidFill>
                  <a:srgbClr val="0070C0"/>
                </a:solidFill>
              </a:rPr>
              <a:t> </a:t>
            </a:r>
            <a:r>
              <a:rPr lang="en-US" altLang="zh-CN" sz="2000" dirty="0">
                <a:solidFill>
                  <a:srgbClr val="0070C0"/>
                </a:solidFill>
              </a:rPr>
              <a:t>(for nearby clouds) </a:t>
            </a:r>
          </a:p>
          <a:p>
            <a:r>
              <a:rPr lang="en-US" altLang="zh-CN" sz="2000" dirty="0">
                <a:solidFill>
                  <a:srgbClr val="0070C0"/>
                </a:solidFill>
              </a:rPr>
              <a:t>                  </a:t>
            </a:r>
            <a:r>
              <a:rPr lang="zh-CN" altLang="en-US" sz="2000" dirty="0">
                <a:solidFill>
                  <a:srgbClr val="0070C0"/>
                </a:solidFill>
              </a:rPr>
              <a:t>                 </a:t>
            </a:r>
            <a:r>
              <a:rPr lang="en-US" altLang="zh-CN" sz="2000" dirty="0">
                <a:solidFill>
                  <a:srgbClr val="0070C0"/>
                </a:solidFill>
              </a:rPr>
              <a:t>Bolometric luminosity methods (for massive clouds)</a:t>
            </a:r>
          </a:p>
          <a:p>
            <a:r>
              <a:rPr lang="en-US" sz="2000" dirty="0">
                <a:solidFill>
                  <a:srgbClr val="0070C0"/>
                </a:solidFill>
              </a:rPr>
              <a:t>may account for the </a:t>
            </a:r>
            <a:r>
              <a:rPr lang="en-US" sz="2000" dirty="0">
                <a:solidFill>
                  <a:srgbClr val="FF0000"/>
                </a:solidFill>
              </a:rPr>
              <a:t>offset </a:t>
            </a:r>
            <a:r>
              <a:rPr lang="en-US" sz="2000" dirty="0">
                <a:solidFill>
                  <a:srgbClr val="0070C0"/>
                </a:solidFill>
              </a:rPr>
              <a:t>of the two </a:t>
            </a:r>
            <a:r>
              <a:rPr lang="en-US" sz="2000" dirty="0">
                <a:solidFill>
                  <a:srgbClr val="FF0000"/>
                </a:solidFill>
              </a:rPr>
              <a:t>linear</a:t>
            </a:r>
            <a:r>
              <a:rPr lang="en-US" sz="2000" dirty="0">
                <a:solidFill>
                  <a:srgbClr val="0070C0"/>
                </a:solidFill>
              </a:rPr>
              <a:t> correlations.</a:t>
            </a:r>
          </a:p>
        </p:txBody>
      </p:sp>
      <p:sp>
        <p:nvSpPr>
          <p:cNvPr id="13" name="TextBox 1">
            <a:extLst>
              <a:ext uri="{FF2B5EF4-FFF2-40B4-BE49-F238E27FC236}">
                <a16:creationId xmlns:a16="http://schemas.microsoft.com/office/drawing/2014/main" id="{4CEAEE15-1CB9-7F4D-8DA9-DFB147E762B1}"/>
              </a:ext>
            </a:extLst>
          </p:cNvPr>
          <p:cNvSpPr txBox="1"/>
          <p:nvPr/>
        </p:nvSpPr>
        <p:spPr>
          <a:xfrm>
            <a:off x="452063" y="5902116"/>
            <a:ext cx="6249596" cy="707886"/>
          </a:xfrm>
          <a:prstGeom prst="rect">
            <a:avLst/>
          </a:prstGeom>
          <a:noFill/>
          <a:ln>
            <a:solidFill>
              <a:schemeClr val="accent1"/>
            </a:solidFill>
          </a:ln>
        </p:spPr>
        <p:txBody>
          <a:bodyPr wrap="none" rtlCol="0">
            <a:spAutoFit/>
          </a:bodyPr>
          <a:lstStyle/>
          <a:p>
            <a:r>
              <a:rPr lang="en-US" sz="2000" dirty="0"/>
              <a:t>If they reflect the same intrinsic correlation, </a:t>
            </a:r>
          </a:p>
          <a:p>
            <a:r>
              <a:rPr lang="en-US" sz="2000" dirty="0"/>
              <a:t>The  SFRs converting factor is</a:t>
            </a:r>
            <a:r>
              <a:rPr lang="en-US" altLang="zh-CN" sz="2000" dirty="0"/>
              <a:t>: </a:t>
            </a:r>
            <a:r>
              <a:rPr lang="en-US" sz="2000" dirty="0"/>
              <a:t>SFR</a:t>
            </a:r>
            <a:r>
              <a:rPr lang="zh-CN" altLang="en-US" sz="2000" dirty="0"/>
              <a:t>（</a:t>
            </a:r>
            <a:r>
              <a:rPr lang="en-US" altLang="zh-CN" sz="2000" dirty="0"/>
              <a:t>YSO</a:t>
            </a:r>
            <a:r>
              <a:rPr lang="zh-CN" altLang="en-US" sz="2000" dirty="0"/>
              <a:t>）</a:t>
            </a:r>
            <a:r>
              <a:rPr lang="en-US" altLang="zh-CN" sz="2000" dirty="0"/>
              <a:t>=</a:t>
            </a:r>
            <a:r>
              <a:rPr lang="zh-CN" altLang="en-US" sz="2000" dirty="0"/>
              <a:t> </a:t>
            </a:r>
            <a:r>
              <a:rPr lang="en-US" altLang="zh-CN" sz="2000" dirty="0"/>
              <a:t>7.8</a:t>
            </a:r>
            <a:r>
              <a:rPr lang="zh-CN" altLang="en-US" sz="2000" dirty="0"/>
              <a:t> </a:t>
            </a:r>
            <a:r>
              <a:rPr lang="en-US" altLang="zh-CN" sz="2000" dirty="0"/>
              <a:t>SFR</a:t>
            </a:r>
            <a:r>
              <a:rPr lang="zh-CN" altLang="en-US" sz="2000" dirty="0"/>
              <a:t>（</a:t>
            </a:r>
            <a:r>
              <a:rPr lang="en-US" altLang="zh-CN" sz="2000" dirty="0" err="1"/>
              <a:t>L</a:t>
            </a:r>
            <a:r>
              <a:rPr lang="en-US" altLang="zh-CN" sz="2000" baseline="-25000" dirty="0" err="1"/>
              <a:t>bol</a:t>
            </a:r>
            <a:r>
              <a:rPr lang="en-US" altLang="zh-CN" sz="2000" dirty="0"/>
              <a:t>)</a:t>
            </a:r>
            <a:endParaRPr lang="en-US" sz="2000" dirty="0"/>
          </a:p>
        </p:txBody>
      </p:sp>
    </p:spTree>
    <p:extLst>
      <p:ext uri="{BB962C8B-B14F-4D97-AF65-F5344CB8AC3E}">
        <p14:creationId xmlns:p14="http://schemas.microsoft.com/office/powerpoint/2010/main" val="1017182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2C20B47-2A36-F44A-8018-CBE03555158D}"/>
              </a:ext>
            </a:extLst>
          </p:cNvPr>
          <p:cNvPicPr>
            <a:picLocks noChangeAspect="1"/>
          </p:cNvPicPr>
          <p:nvPr/>
        </p:nvPicPr>
        <p:blipFill>
          <a:blip r:embed="rId2"/>
          <a:stretch>
            <a:fillRect/>
          </a:stretch>
        </p:blipFill>
        <p:spPr>
          <a:xfrm>
            <a:off x="365368" y="618209"/>
            <a:ext cx="5551299" cy="5026868"/>
          </a:xfrm>
          <a:prstGeom prst="rect">
            <a:avLst/>
          </a:prstGeom>
        </p:spPr>
      </p:pic>
      <p:sp>
        <p:nvSpPr>
          <p:cNvPr id="6" name="TextBox 5">
            <a:extLst>
              <a:ext uri="{FF2B5EF4-FFF2-40B4-BE49-F238E27FC236}">
                <a16:creationId xmlns:a16="http://schemas.microsoft.com/office/drawing/2014/main" id="{65E2E67A-B1BA-E247-BC49-9CC75898573C}"/>
              </a:ext>
            </a:extLst>
          </p:cNvPr>
          <p:cNvSpPr txBox="1"/>
          <p:nvPr/>
        </p:nvSpPr>
        <p:spPr>
          <a:xfrm>
            <a:off x="5916667" y="4454482"/>
            <a:ext cx="2921697" cy="369332"/>
          </a:xfrm>
          <a:prstGeom prst="rect">
            <a:avLst/>
          </a:prstGeom>
          <a:noFill/>
        </p:spPr>
        <p:txBody>
          <a:bodyPr wrap="none" rtlCol="0">
            <a:spAutoFit/>
          </a:bodyPr>
          <a:lstStyle/>
          <a:p>
            <a:r>
              <a:rPr lang="en-US" dirty="0"/>
              <a:t>(Jiao, Wu, Z</a:t>
            </a:r>
            <a:r>
              <a:rPr lang="en-US" altLang="zh-CN" dirty="0"/>
              <a:t>hang</a:t>
            </a:r>
            <a:r>
              <a:rPr lang="en-US" dirty="0"/>
              <a:t> et al.  2025) </a:t>
            </a:r>
          </a:p>
        </p:txBody>
      </p:sp>
      <p:sp>
        <p:nvSpPr>
          <p:cNvPr id="7" name="TextBox 6">
            <a:extLst>
              <a:ext uri="{FF2B5EF4-FFF2-40B4-BE49-F238E27FC236}">
                <a16:creationId xmlns:a16="http://schemas.microsoft.com/office/drawing/2014/main" id="{60AE3869-96C9-EA4B-B6F7-A1A620FE990F}"/>
              </a:ext>
            </a:extLst>
          </p:cNvPr>
          <p:cNvSpPr txBox="1"/>
          <p:nvPr/>
        </p:nvSpPr>
        <p:spPr>
          <a:xfrm>
            <a:off x="365367" y="5474650"/>
            <a:ext cx="8614245" cy="1323439"/>
          </a:xfrm>
          <a:prstGeom prst="rect">
            <a:avLst/>
          </a:prstGeom>
          <a:noFill/>
          <a:ln>
            <a:solidFill>
              <a:schemeClr val="accent1"/>
            </a:solidFill>
          </a:ln>
        </p:spPr>
        <p:txBody>
          <a:bodyPr wrap="square" rtlCol="0">
            <a:spAutoFit/>
          </a:bodyPr>
          <a:lstStyle/>
          <a:p>
            <a:pPr marL="285750" indent="-285750">
              <a:buClr>
                <a:srgbClr val="FF0000"/>
              </a:buClr>
              <a:buFont typeface="Wingdings" pitchFamily="2" charset="2"/>
              <a:buChar char="Ø"/>
            </a:pPr>
            <a:r>
              <a:rPr lang="en-US" altLang="zh-CN" sz="2000" dirty="0"/>
              <a:t>After excluding turbulence contribution, bound gas mass present a perfectly tight, linear correlation with SFRs, valid over 4 orders of magnitude.</a:t>
            </a:r>
          </a:p>
          <a:p>
            <a:pPr marL="285750" indent="-285750">
              <a:buClr>
                <a:srgbClr val="FF0000"/>
              </a:buClr>
              <a:buFont typeface="Wingdings" pitchFamily="2" charset="2"/>
              <a:buChar char="Ø"/>
            </a:pPr>
            <a:r>
              <a:rPr lang="en-US" altLang="zh-CN" sz="2000" dirty="0"/>
              <a:t> </a:t>
            </a:r>
            <a:r>
              <a:rPr lang="en-US" altLang="zh-CN" sz="2000" dirty="0">
                <a:solidFill>
                  <a:srgbClr val="0070C0"/>
                </a:solidFill>
              </a:rPr>
              <a:t>CMZ also agrees with this correlation: Only a small fraction of dense gas in CMZ is bound due to very high turbulence.</a:t>
            </a:r>
            <a:endParaRPr lang="en-US" sz="2000" dirty="0">
              <a:solidFill>
                <a:srgbClr val="0070C0"/>
              </a:solidFill>
            </a:endParaRPr>
          </a:p>
        </p:txBody>
      </p:sp>
      <p:sp>
        <p:nvSpPr>
          <p:cNvPr id="2" name="文本框 1">
            <a:extLst>
              <a:ext uri="{FF2B5EF4-FFF2-40B4-BE49-F238E27FC236}">
                <a16:creationId xmlns:a16="http://schemas.microsoft.com/office/drawing/2014/main" id="{8075BA68-D545-084E-AF88-9EAC2E840161}"/>
              </a:ext>
            </a:extLst>
          </p:cNvPr>
          <p:cNvSpPr txBox="1"/>
          <p:nvPr/>
        </p:nvSpPr>
        <p:spPr>
          <a:xfrm>
            <a:off x="6446553" y="1269046"/>
            <a:ext cx="2256580" cy="1631216"/>
          </a:xfrm>
          <a:prstGeom prst="rect">
            <a:avLst/>
          </a:prstGeom>
          <a:noFill/>
          <a:ln>
            <a:solidFill>
              <a:srgbClr val="0070C0"/>
            </a:solidFill>
          </a:ln>
        </p:spPr>
        <p:txBody>
          <a:bodyPr wrap="none" rtlCol="0">
            <a:spAutoFit/>
          </a:bodyPr>
          <a:lstStyle/>
          <a:p>
            <a:pPr algn="ctr"/>
            <a:r>
              <a:rPr kumimoji="1" lang="en-US" altLang="zh-CN" sz="2000" dirty="0">
                <a:solidFill>
                  <a:srgbClr val="FF0000"/>
                </a:solidFill>
              </a:rPr>
              <a:t>A nicely tight, linear</a:t>
            </a:r>
          </a:p>
          <a:p>
            <a:pPr algn="ctr"/>
            <a:r>
              <a:rPr kumimoji="1" lang="en-US" altLang="zh-CN" sz="2000" dirty="0">
                <a:solidFill>
                  <a:srgbClr val="FF0000"/>
                </a:solidFill>
              </a:rPr>
              <a:t>Bound gas mass</a:t>
            </a:r>
          </a:p>
          <a:p>
            <a:pPr algn="ctr"/>
            <a:r>
              <a:rPr kumimoji="1" lang="en-US" altLang="zh-CN" sz="2000" dirty="0">
                <a:solidFill>
                  <a:srgbClr val="FF0000"/>
                </a:solidFill>
              </a:rPr>
              <a:t>Vs.</a:t>
            </a:r>
          </a:p>
          <a:p>
            <a:pPr algn="ctr"/>
            <a:r>
              <a:rPr kumimoji="1" lang="en-US" altLang="zh-CN" sz="2000" dirty="0">
                <a:solidFill>
                  <a:srgbClr val="FF0000"/>
                </a:solidFill>
              </a:rPr>
              <a:t>Star formation rate</a:t>
            </a:r>
          </a:p>
          <a:p>
            <a:pPr algn="ctr"/>
            <a:r>
              <a:rPr kumimoji="1" lang="en-US" altLang="zh-CN" sz="2000" dirty="0">
                <a:solidFill>
                  <a:srgbClr val="FF0000"/>
                </a:solidFill>
              </a:rPr>
              <a:t>correlation</a:t>
            </a:r>
            <a:endParaRPr kumimoji="1" lang="zh-CN" altLang="en-US" sz="2000" dirty="0">
              <a:solidFill>
                <a:srgbClr val="FF0000"/>
              </a:solidFill>
            </a:endParaRPr>
          </a:p>
        </p:txBody>
      </p:sp>
      <p:sp>
        <p:nvSpPr>
          <p:cNvPr id="4" name="文本框 3">
            <a:extLst>
              <a:ext uri="{FF2B5EF4-FFF2-40B4-BE49-F238E27FC236}">
                <a16:creationId xmlns:a16="http://schemas.microsoft.com/office/drawing/2014/main" id="{C6277355-2193-1C4C-9AF9-35D72E530353}"/>
              </a:ext>
            </a:extLst>
          </p:cNvPr>
          <p:cNvSpPr txBox="1"/>
          <p:nvPr/>
        </p:nvSpPr>
        <p:spPr>
          <a:xfrm>
            <a:off x="4971541" y="1406081"/>
            <a:ext cx="612668" cy="369332"/>
          </a:xfrm>
          <a:prstGeom prst="rect">
            <a:avLst/>
          </a:prstGeom>
          <a:noFill/>
        </p:spPr>
        <p:txBody>
          <a:bodyPr wrap="none" rtlCol="0">
            <a:spAutoFit/>
          </a:bodyPr>
          <a:lstStyle/>
          <a:p>
            <a:r>
              <a:rPr kumimoji="1" lang="en-US" altLang="zh-CN" dirty="0">
                <a:solidFill>
                  <a:schemeClr val="accent1">
                    <a:lumMod val="75000"/>
                  </a:schemeClr>
                </a:solidFill>
              </a:rPr>
              <a:t>CMZ</a:t>
            </a:r>
            <a:endParaRPr kumimoji="1" lang="zh-CN" altLang="en-US" dirty="0">
              <a:solidFill>
                <a:schemeClr val="accent1">
                  <a:lumMod val="75000"/>
                </a:schemeClr>
              </a:solidFill>
            </a:endParaRPr>
          </a:p>
        </p:txBody>
      </p:sp>
      <p:sp>
        <p:nvSpPr>
          <p:cNvPr id="8" name="文本框 7">
            <a:extLst>
              <a:ext uri="{FF2B5EF4-FFF2-40B4-BE49-F238E27FC236}">
                <a16:creationId xmlns:a16="http://schemas.microsoft.com/office/drawing/2014/main" id="{F78EE68C-4955-3B44-82AA-E7242DB778E1}"/>
              </a:ext>
            </a:extLst>
          </p:cNvPr>
          <p:cNvSpPr txBox="1"/>
          <p:nvPr/>
        </p:nvSpPr>
        <p:spPr>
          <a:xfrm>
            <a:off x="3556749" y="1269046"/>
            <a:ext cx="612668" cy="369332"/>
          </a:xfrm>
          <a:prstGeom prst="rect">
            <a:avLst/>
          </a:prstGeom>
          <a:noFill/>
        </p:spPr>
        <p:txBody>
          <a:bodyPr wrap="none" rtlCol="0">
            <a:spAutoFit/>
          </a:bodyPr>
          <a:lstStyle/>
          <a:p>
            <a:r>
              <a:rPr kumimoji="1" lang="en-US" altLang="zh-CN" dirty="0">
                <a:solidFill>
                  <a:schemeClr val="accent1"/>
                </a:solidFill>
              </a:rPr>
              <a:t>CMZ</a:t>
            </a:r>
            <a:endParaRPr kumimoji="1" lang="zh-CN" altLang="en-US" dirty="0">
              <a:solidFill>
                <a:schemeClr val="accent1"/>
              </a:solidFill>
            </a:endParaRPr>
          </a:p>
        </p:txBody>
      </p:sp>
      <p:cxnSp>
        <p:nvCxnSpPr>
          <p:cNvPr id="9" name="直接连接符 1">
            <a:extLst>
              <a:ext uri="{FF2B5EF4-FFF2-40B4-BE49-F238E27FC236}">
                <a16:creationId xmlns:a16="http://schemas.microsoft.com/office/drawing/2014/main" id="{5C0849A5-8A83-5240-91D0-75B992AAA04F}"/>
              </a:ext>
            </a:extLst>
          </p:cNvPr>
          <p:cNvCxnSpPr/>
          <p:nvPr/>
        </p:nvCxnSpPr>
        <p:spPr>
          <a:xfrm>
            <a:off x="0" y="618209"/>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7CD4E52B-EA02-5148-88A6-29250325E9C0}"/>
              </a:ext>
            </a:extLst>
          </p:cNvPr>
          <p:cNvSpPr txBox="1"/>
          <p:nvPr/>
        </p:nvSpPr>
        <p:spPr>
          <a:xfrm>
            <a:off x="246578" y="134982"/>
            <a:ext cx="8532053" cy="461665"/>
          </a:xfrm>
          <a:prstGeom prst="rect">
            <a:avLst/>
          </a:prstGeom>
          <a:noFill/>
        </p:spPr>
        <p:txBody>
          <a:bodyPr wrap="square" rtlCol="0">
            <a:spAutoFit/>
          </a:bodyPr>
          <a:lstStyle/>
          <a:p>
            <a:r>
              <a:rPr kumimoji="1" lang="en-US" altLang="zh-CN" sz="2400" dirty="0"/>
              <a:t>Combine low-mass, nearby sample and distant, massive sample</a:t>
            </a:r>
            <a:endParaRPr kumimoji="1" lang="zh-CN" altLang="en-US" sz="2400" dirty="0"/>
          </a:p>
        </p:txBody>
      </p:sp>
      <p:sp>
        <p:nvSpPr>
          <p:cNvPr id="11" name="文本框 10">
            <a:extLst>
              <a:ext uri="{FF2B5EF4-FFF2-40B4-BE49-F238E27FC236}">
                <a16:creationId xmlns:a16="http://schemas.microsoft.com/office/drawing/2014/main" id="{C44607EE-92FB-A54A-9CFF-6E83690A254D}"/>
              </a:ext>
            </a:extLst>
          </p:cNvPr>
          <p:cNvSpPr txBox="1"/>
          <p:nvPr/>
        </p:nvSpPr>
        <p:spPr>
          <a:xfrm>
            <a:off x="1263427" y="5036484"/>
            <a:ext cx="1682384" cy="369332"/>
          </a:xfrm>
          <a:prstGeom prst="rect">
            <a:avLst/>
          </a:prstGeom>
          <a:noFill/>
        </p:spPr>
        <p:txBody>
          <a:bodyPr wrap="none" rtlCol="0">
            <a:spAutoFit/>
          </a:bodyPr>
          <a:lstStyle/>
          <a:p>
            <a:r>
              <a:rPr kumimoji="1" lang="en-US" altLang="zh-CN" dirty="0">
                <a:solidFill>
                  <a:srgbClr val="002060"/>
                </a:solidFill>
              </a:rPr>
              <a:t>Bound gas mass</a:t>
            </a:r>
            <a:endParaRPr kumimoji="1" lang="zh-CN" altLang="en-US" dirty="0">
              <a:solidFill>
                <a:srgbClr val="002060"/>
              </a:solidFill>
            </a:endParaRPr>
          </a:p>
        </p:txBody>
      </p:sp>
    </p:spTree>
    <p:extLst>
      <p:ext uri="{BB962C8B-B14F-4D97-AF65-F5344CB8AC3E}">
        <p14:creationId xmlns:p14="http://schemas.microsoft.com/office/powerpoint/2010/main" val="2843410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2C20B47-2A36-F44A-8018-CBE03555158D}"/>
              </a:ext>
            </a:extLst>
          </p:cNvPr>
          <p:cNvPicPr>
            <a:picLocks noChangeAspect="1"/>
          </p:cNvPicPr>
          <p:nvPr/>
        </p:nvPicPr>
        <p:blipFill>
          <a:blip r:embed="rId2"/>
          <a:stretch>
            <a:fillRect/>
          </a:stretch>
        </p:blipFill>
        <p:spPr>
          <a:xfrm>
            <a:off x="20239" y="865239"/>
            <a:ext cx="4623679" cy="4186880"/>
          </a:xfrm>
          <a:prstGeom prst="rect">
            <a:avLst/>
          </a:prstGeom>
        </p:spPr>
      </p:pic>
      <p:sp>
        <p:nvSpPr>
          <p:cNvPr id="2" name="文本框 1">
            <a:extLst>
              <a:ext uri="{FF2B5EF4-FFF2-40B4-BE49-F238E27FC236}">
                <a16:creationId xmlns:a16="http://schemas.microsoft.com/office/drawing/2014/main" id="{5C0C522B-DB2E-A447-875B-D1F5C6B824D0}"/>
              </a:ext>
            </a:extLst>
          </p:cNvPr>
          <p:cNvSpPr txBox="1"/>
          <p:nvPr/>
        </p:nvSpPr>
        <p:spPr>
          <a:xfrm>
            <a:off x="378978" y="244882"/>
            <a:ext cx="5993820" cy="461665"/>
          </a:xfrm>
          <a:prstGeom prst="rect">
            <a:avLst/>
          </a:prstGeom>
          <a:noFill/>
        </p:spPr>
        <p:txBody>
          <a:bodyPr wrap="none" rtlCol="0">
            <a:spAutoFit/>
          </a:bodyPr>
          <a:lstStyle/>
          <a:p>
            <a:r>
              <a:rPr kumimoji="1" lang="en-US" altLang="zh-CN" sz="2400" dirty="0"/>
              <a:t>Bound gas threshold vs. a fixed Av=8 threshold</a:t>
            </a:r>
            <a:endParaRPr kumimoji="1" lang="zh-CN" altLang="en-US" sz="2400" dirty="0"/>
          </a:p>
        </p:txBody>
      </p:sp>
      <p:cxnSp>
        <p:nvCxnSpPr>
          <p:cNvPr id="6" name="直接连接符 1">
            <a:extLst>
              <a:ext uri="{FF2B5EF4-FFF2-40B4-BE49-F238E27FC236}">
                <a16:creationId xmlns:a16="http://schemas.microsoft.com/office/drawing/2014/main" id="{726301D4-A47D-4145-9183-2233E0403E7F}"/>
              </a:ext>
            </a:extLst>
          </p:cNvPr>
          <p:cNvCxnSpPr/>
          <p:nvPr/>
        </p:nvCxnSpPr>
        <p:spPr>
          <a:xfrm>
            <a:off x="20240" y="808307"/>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文本框 2">
            <a:extLst>
              <a:ext uri="{FF2B5EF4-FFF2-40B4-BE49-F238E27FC236}">
                <a16:creationId xmlns:a16="http://schemas.microsoft.com/office/drawing/2014/main" id="{21861E5B-2C10-784B-B9A0-E3A39556D32A}"/>
              </a:ext>
            </a:extLst>
          </p:cNvPr>
          <p:cNvSpPr txBox="1"/>
          <p:nvPr/>
        </p:nvSpPr>
        <p:spPr>
          <a:xfrm>
            <a:off x="493160" y="4952144"/>
            <a:ext cx="4012893" cy="1015663"/>
          </a:xfrm>
          <a:prstGeom prst="rect">
            <a:avLst/>
          </a:prstGeom>
          <a:noFill/>
          <a:ln>
            <a:solidFill>
              <a:schemeClr val="accent1"/>
            </a:solidFill>
          </a:ln>
        </p:spPr>
        <p:txBody>
          <a:bodyPr wrap="none" rtlCol="0">
            <a:spAutoFit/>
          </a:bodyPr>
          <a:lstStyle/>
          <a:p>
            <a:r>
              <a:rPr kumimoji="1" lang="en-US" altLang="zh-CN" sz="2000" dirty="0"/>
              <a:t>After separating gravitational bound</a:t>
            </a:r>
            <a:r>
              <a:rPr kumimoji="1" lang="zh-CN" altLang="en-US" sz="2000" dirty="0"/>
              <a:t> </a:t>
            </a:r>
            <a:endParaRPr kumimoji="1" lang="en-US" altLang="zh-CN" sz="2000" dirty="0"/>
          </a:p>
          <a:p>
            <a:r>
              <a:rPr kumimoji="1" lang="en-US" altLang="zh-CN" sz="2000" dirty="0"/>
              <a:t>gas and turbulent gas: </a:t>
            </a:r>
          </a:p>
          <a:p>
            <a:r>
              <a:rPr kumimoji="1" lang="en-US" altLang="zh-CN" sz="2000" dirty="0"/>
              <a:t>A very tight, linear correlation. </a:t>
            </a:r>
            <a:endParaRPr kumimoji="1" lang="zh-CN" altLang="en-US" sz="2000" dirty="0"/>
          </a:p>
        </p:txBody>
      </p:sp>
      <p:sp>
        <p:nvSpPr>
          <p:cNvPr id="10" name="文本框 9">
            <a:extLst>
              <a:ext uri="{FF2B5EF4-FFF2-40B4-BE49-F238E27FC236}">
                <a16:creationId xmlns:a16="http://schemas.microsoft.com/office/drawing/2014/main" id="{8CA1BBBA-150C-8D4B-9382-3096A387D674}"/>
              </a:ext>
            </a:extLst>
          </p:cNvPr>
          <p:cNvSpPr txBox="1"/>
          <p:nvPr/>
        </p:nvSpPr>
        <p:spPr>
          <a:xfrm>
            <a:off x="4686513" y="1096874"/>
            <a:ext cx="4453976" cy="707886"/>
          </a:xfrm>
          <a:prstGeom prst="rect">
            <a:avLst/>
          </a:prstGeom>
          <a:noFill/>
          <a:ln>
            <a:solidFill>
              <a:schemeClr val="accent1"/>
            </a:solidFill>
          </a:ln>
        </p:spPr>
        <p:txBody>
          <a:bodyPr wrap="none" rtlCol="0">
            <a:spAutoFit/>
          </a:bodyPr>
          <a:lstStyle/>
          <a:p>
            <a:r>
              <a:rPr kumimoji="1" lang="en-US" altLang="zh-CN" sz="2000" dirty="0"/>
              <a:t>The classical Av=8 ”dense gas” threshold:</a:t>
            </a:r>
            <a:endParaRPr kumimoji="1" lang="en-US" altLang="zh-CN" sz="2000" dirty="0">
              <a:solidFill>
                <a:srgbClr val="0070C0"/>
              </a:solidFill>
            </a:endParaRPr>
          </a:p>
          <a:p>
            <a:r>
              <a:rPr kumimoji="1" lang="en-US" altLang="zh-CN" sz="2000" dirty="0"/>
              <a:t>A non-linear</a:t>
            </a:r>
            <a:r>
              <a:rPr kumimoji="1" lang="zh-CN" altLang="en-US" sz="2000" dirty="0"/>
              <a:t>，</a:t>
            </a:r>
            <a:r>
              <a:rPr kumimoji="1" lang="en-US" altLang="zh-CN" sz="2000" dirty="0"/>
              <a:t>scattered</a:t>
            </a:r>
            <a:r>
              <a:rPr kumimoji="1" lang="zh-CN" altLang="en-US" sz="2000" dirty="0"/>
              <a:t> </a:t>
            </a:r>
            <a:r>
              <a:rPr kumimoji="1" lang="en-US" altLang="zh-CN" sz="2000" dirty="0"/>
              <a:t>correlation</a:t>
            </a:r>
          </a:p>
        </p:txBody>
      </p:sp>
      <p:pic>
        <p:nvPicPr>
          <p:cNvPr id="11" name="图片 10">
            <a:extLst>
              <a:ext uri="{FF2B5EF4-FFF2-40B4-BE49-F238E27FC236}">
                <a16:creationId xmlns:a16="http://schemas.microsoft.com/office/drawing/2014/main" id="{D0FDF127-3FAB-D942-B058-81D8885ACC82}"/>
              </a:ext>
            </a:extLst>
          </p:cNvPr>
          <p:cNvPicPr>
            <a:picLocks noChangeAspect="1"/>
          </p:cNvPicPr>
          <p:nvPr/>
        </p:nvPicPr>
        <p:blipFill>
          <a:blip r:embed="rId3"/>
          <a:stretch>
            <a:fillRect/>
          </a:stretch>
        </p:blipFill>
        <p:spPr>
          <a:xfrm>
            <a:off x="4572000" y="1944920"/>
            <a:ext cx="4018694" cy="3718931"/>
          </a:xfrm>
          <a:prstGeom prst="rect">
            <a:avLst/>
          </a:prstGeom>
        </p:spPr>
      </p:pic>
      <p:sp>
        <p:nvSpPr>
          <p:cNvPr id="12" name="文本框 11">
            <a:extLst>
              <a:ext uri="{FF2B5EF4-FFF2-40B4-BE49-F238E27FC236}">
                <a16:creationId xmlns:a16="http://schemas.microsoft.com/office/drawing/2014/main" id="{653BC4F7-9202-4A43-98B3-1260FE83DF9A}"/>
              </a:ext>
            </a:extLst>
          </p:cNvPr>
          <p:cNvSpPr txBox="1"/>
          <p:nvPr/>
        </p:nvSpPr>
        <p:spPr>
          <a:xfrm>
            <a:off x="4686513" y="5952417"/>
            <a:ext cx="4061467" cy="646331"/>
          </a:xfrm>
          <a:prstGeom prst="rect">
            <a:avLst/>
          </a:prstGeom>
          <a:noFill/>
          <a:ln>
            <a:solidFill>
              <a:srgbClr val="FF0000"/>
            </a:solidFill>
          </a:ln>
        </p:spPr>
        <p:txBody>
          <a:bodyPr wrap="square" rtlCol="0">
            <a:spAutoFit/>
          </a:bodyPr>
          <a:lstStyle/>
          <a:p>
            <a:r>
              <a:rPr kumimoji="1" lang="en-US" altLang="zh-CN" dirty="0">
                <a:solidFill>
                  <a:srgbClr val="FF0000"/>
                </a:solidFill>
              </a:rPr>
              <a:t>Turbulence is critical in identifying star forming gas, especially in massive clumps</a:t>
            </a:r>
            <a:endParaRPr kumimoji="1" lang="zh-CN" altLang="en-US" dirty="0">
              <a:solidFill>
                <a:srgbClr val="FF0000"/>
              </a:solidFill>
            </a:endParaRPr>
          </a:p>
        </p:txBody>
      </p:sp>
    </p:spTree>
    <p:extLst>
      <p:ext uri="{BB962C8B-B14F-4D97-AF65-F5344CB8AC3E}">
        <p14:creationId xmlns:p14="http://schemas.microsoft.com/office/powerpoint/2010/main" val="22661316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B49CF64-2F0C-4941-BDB9-49D30B74227D}"/>
              </a:ext>
            </a:extLst>
          </p:cNvPr>
          <p:cNvSpPr txBox="1"/>
          <p:nvPr/>
        </p:nvSpPr>
        <p:spPr>
          <a:xfrm>
            <a:off x="395456" y="5131380"/>
            <a:ext cx="7930661" cy="1323439"/>
          </a:xfrm>
          <a:prstGeom prst="rect">
            <a:avLst/>
          </a:prstGeom>
          <a:noFill/>
          <a:ln>
            <a:solidFill>
              <a:schemeClr val="accent1"/>
            </a:solidFill>
          </a:ln>
        </p:spPr>
        <p:txBody>
          <a:bodyPr wrap="square" rtlCol="0">
            <a:spAutoFit/>
          </a:bodyPr>
          <a:lstStyle/>
          <a:p>
            <a:pPr marL="285750" indent="-285750">
              <a:buClr>
                <a:srgbClr val="FF0000"/>
              </a:buClr>
              <a:buFont typeface="Wingdings" pitchFamily="2" charset="2"/>
              <a:buChar char="Ø"/>
            </a:pPr>
            <a:r>
              <a:rPr lang="en-US" altLang="zh-CN" sz="2000" dirty="0">
                <a:solidFill>
                  <a:srgbClr val="FF0000"/>
                </a:solidFill>
              </a:rPr>
              <a:t>Gravitationally bound gas has a consistent star formation efficiency in the Milky Way.</a:t>
            </a:r>
          </a:p>
          <a:p>
            <a:pPr marL="285750" indent="-285750">
              <a:buClr>
                <a:srgbClr val="FF0000"/>
              </a:buClr>
              <a:buFont typeface="Wingdings" pitchFamily="2" charset="2"/>
              <a:buChar char="Ø"/>
            </a:pPr>
            <a:r>
              <a:rPr lang="en-US" altLang="zh-CN" sz="2000" dirty="0">
                <a:solidFill>
                  <a:srgbClr val="FF0000"/>
                </a:solidFill>
              </a:rPr>
              <a:t>Once bound, gas will be converted into stars at a constant rate of about 0.4%/</a:t>
            </a:r>
            <a:r>
              <a:rPr lang="en-US" altLang="zh-CN" sz="2000" dirty="0" err="1">
                <a:solidFill>
                  <a:srgbClr val="FF0000"/>
                </a:solidFill>
              </a:rPr>
              <a:t>Myr</a:t>
            </a:r>
            <a:r>
              <a:rPr lang="en-US" altLang="zh-CN" sz="2000" dirty="0">
                <a:solidFill>
                  <a:srgbClr val="FF0000"/>
                </a:solidFill>
              </a:rPr>
              <a:t>, despite their environments . </a:t>
            </a:r>
            <a:r>
              <a:rPr lang="en-US" altLang="zh-CN" sz="2000" dirty="0">
                <a:solidFill>
                  <a:srgbClr val="FF0000"/>
                </a:solidFill>
                <a:sym typeface="Wingdings" pitchFamily="2" charset="2"/>
              </a:rPr>
              <a:t> Simulations</a:t>
            </a:r>
            <a:endParaRPr lang="en-US" altLang="zh-CN" sz="2000" dirty="0"/>
          </a:p>
        </p:txBody>
      </p:sp>
      <p:sp>
        <p:nvSpPr>
          <p:cNvPr id="21" name="TextBox 20">
            <a:extLst>
              <a:ext uri="{FF2B5EF4-FFF2-40B4-BE49-F238E27FC236}">
                <a16:creationId xmlns:a16="http://schemas.microsoft.com/office/drawing/2014/main" id="{DB953AAA-5A26-8547-A40E-458B1C6F9DA3}"/>
              </a:ext>
            </a:extLst>
          </p:cNvPr>
          <p:cNvSpPr txBox="1"/>
          <p:nvPr/>
        </p:nvSpPr>
        <p:spPr>
          <a:xfrm>
            <a:off x="5854613" y="4875240"/>
            <a:ext cx="237566" cy="369332"/>
          </a:xfrm>
          <a:prstGeom prst="rect">
            <a:avLst/>
          </a:prstGeom>
          <a:noFill/>
        </p:spPr>
        <p:txBody>
          <a:bodyPr wrap="none" rtlCol="0">
            <a:spAutoFit/>
          </a:bodyPr>
          <a:lstStyle/>
          <a:p>
            <a:r>
              <a:rPr lang="en-US" dirty="0"/>
              <a:t> </a:t>
            </a:r>
          </a:p>
        </p:txBody>
      </p:sp>
      <p:pic>
        <p:nvPicPr>
          <p:cNvPr id="17410" name="Picture 2" descr="page8image28512576">
            <a:extLst>
              <a:ext uri="{FF2B5EF4-FFF2-40B4-BE49-F238E27FC236}">
                <a16:creationId xmlns:a16="http://schemas.microsoft.com/office/drawing/2014/main" id="{78F36893-A290-6449-89E5-C4C7036D70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1275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7411" name="Picture 3" descr="page8image28517760">
            <a:extLst>
              <a:ext uri="{FF2B5EF4-FFF2-40B4-BE49-F238E27FC236}">
                <a16:creationId xmlns:a16="http://schemas.microsoft.com/office/drawing/2014/main" id="{3EDCE91B-5C8A-314B-B2E6-EF9BCAE1B1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127500" cy="12700"/>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page8image28519872">
            <a:extLst>
              <a:ext uri="{FF2B5EF4-FFF2-40B4-BE49-F238E27FC236}">
                <a16:creationId xmlns:a16="http://schemas.microsoft.com/office/drawing/2014/main" id="{6C08B631-122C-DA43-94D9-965EE9D301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2700" cy="3352800"/>
          </a:xfrm>
          <a:prstGeom prst="rect">
            <a:avLst/>
          </a:prstGeom>
          <a:noFill/>
          <a:extLst>
            <a:ext uri="{909E8E84-426E-40DD-AFC4-6F175D3DCCD1}">
              <a14:hiddenFill xmlns:a14="http://schemas.microsoft.com/office/drawing/2010/main">
                <a:solidFill>
                  <a:srgbClr val="FFFFFF"/>
                </a:solidFill>
              </a14:hiddenFill>
            </a:ext>
          </a:extLst>
        </p:spPr>
      </p:pic>
      <p:pic>
        <p:nvPicPr>
          <p:cNvPr id="17413" name="Picture 5" descr="page8image28524096">
            <a:extLst>
              <a:ext uri="{FF2B5EF4-FFF2-40B4-BE49-F238E27FC236}">
                <a16:creationId xmlns:a16="http://schemas.microsoft.com/office/drawing/2014/main" id="{68FF5823-2F24-CE48-9D89-BD6E3CE716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2700" cy="3352800"/>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page8image28517568">
            <a:extLst>
              <a:ext uri="{FF2B5EF4-FFF2-40B4-BE49-F238E27FC236}">
                <a16:creationId xmlns:a16="http://schemas.microsoft.com/office/drawing/2014/main" id="{5CD57E25-801E-864C-8D0B-F93E64BDB3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2700" cy="3352800"/>
          </a:xfrm>
          <a:prstGeom prst="rect">
            <a:avLst/>
          </a:prstGeom>
          <a:noFill/>
          <a:extLst>
            <a:ext uri="{909E8E84-426E-40DD-AFC4-6F175D3DCCD1}">
              <a14:hiddenFill xmlns:a14="http://schemas.microsoft.com/office/drawing/2010/main">
                <a:solidFill>
                  <a:srgbClr val="FFFFFF"/>
                </a:solidFill>
              </a14:hiddenFill>
            </a:ext>
          </a:extLst>
        </p:spPr>
      </p:pic>
      <p:pic>
        <p:nvPicPr>
          <p:cNvPr id="17415" name="Picture 7" descr="page8image28509504">
            <a:extLst>
              <a:ext uri="{FF2B5EF4-FFF2-40B4-BE49-F238E27FC236}">
                <a16:creationId xmlns:a16="http://schemas.microsoft.com/office/drawing/2014/main" id="{E00414E8-B640-1F44-9FB4-A81A530CB3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2700" cy="33528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
            <a:extLst>
              <a:ext uri="{FF2B5EF4-FFF2-40B4-BE49-F238E27FC236}">
                <a16:creationId xmlns:a16="http://schemas.microsoft.com/office/drawing/2014/main" id="{97A609E1-50E7-6740-8492-0BB903BDCCAB}"/>
              </a:ext>
            </a:extLst>
          </p:cNvPr>
          <p:cNvSpPr txBox="1"/>
          <p:nvPr/>
        </p:nvSpPr>
        <p:spPr>
          <a:xfrm>
            <a:off x="395456" y="85015"/>
            <a:ext cx="9033050" cy="461665"/>
          </a:xfrm>
          <a:prstGeom prst="rect">
            <a:avLst/>
          </a:prstGeom>
          <a:noFill/>
        </p:spPr>
        <p:txBody>
          <a:bodyPr wrap="none" rtlCol="0">
            <a:spAutoFit/>
          </a:bodyPr>
          <a:lstStyle/>
          <a:p>
            <a:r>
              <a:rPr lang="en-US" sz="2400" dirty="0"/>
              <a:t>Star</a:t>
            </a:r>
            <a:r>
              <a:rPr lang="zh-CN" altLang="en-US" sz="2400" dirty="0"/>
              <a:t> </a:t>
            </a:r>
            <a:r>
              <a:rPr lang="en-US" altLang="zh-CN" sz="2400" dirty="0"/>
              <a:t>formation</a:t>
            </a:r>
            <a:r>
              <a:rPr lang="zh-CN" altLang="en-US" sz="2400" dirty="0"/>
              <a:t> </a:t>
            </a:r>
            <a:r>
              <a:rPr lang="en-US" altLang="zh-CN" sz="2400" dirty="0"/>
              <a:t>efficiency</a:t>
            </a:r>
            <a:r>
              <a:rPr lang="zh-CN" altLang="en-US" sz="2400" dirty="0"/>
              <a:t>  （</a:t>
            </a:r>
            <a:r>
              <a:rPr lang="en-US" altLang="zh-CN" sz="2400" dirty="0"/>
              <a:t>the SFR per amount of bound/dense gas</a:t>
            </a:r>
            <a:r>
              <a:rPr lang="zh-CN" altLang="en-US" sz="2400" dirty="0"/>
              <a:t>）</a:t>
            </a:r>
            <a:endParaRPr lang="en-US" sz="2400" dirty="0"/>
          </a:p>
        </p:txBody>
      </p:sp>
      <p:sp>
        <p:nvSpPr>
          <p:cNvPr id="2" name="文本框 1">
            <a:extLst>
              <a:ext uri="{FF2B5EF4-FFF2-40B4-BE49-F238E27FC236}">
                <a16:creationId xmlns:a16="http://schemas.microsoft.com/office/drawing/2014/main" id="{C1F2F3C0-1568-E041-878E-2BC14969D0C8}"/>
              </a:ext>
            </a:extLst>
          </p:cNvPr>
          <p:cNvSpPr txBox="1"/>
          <p:nvPr/>
        </p:nvSpPr>
        <p:spPr>
          <a:xfrm>
            <a:off x="7140539" y="2249295"/>
            <a:ext cx="1543115" cy="1200329"/>
          </a:xfrm>
          <a:prstGeom prst="rect">
            <a:avLst/>
          </a:prstGeom>
          <a:noFill/>
          <a:ln>
            <a:solidFill>
              <a:srgbClr val="FF0000"/>
            </a:solidFill>
          </a:ln>
        </p:spPr>
        <p:txBody>
          <a:bodyPr wrap="none" rtlCol="0">
            <a:spAutoFit/>
          </a:bodyPr>
          <a:lstStyle/>
          <a:p>
            <a:r>
              <a:rPr kumimoji="1" lang="en-US" altLang="zh-CN" sz="2400" dirty="0">
                <a:solidFill>
                  <a:srgbClr val="00B0F0"/>
                </a:solidFill>
              </a:rPr>
              <a:t>Bound gas</a:t>
            </a:r>
            <a:r>
              <a:rPr kumimoji="1" lang="en-US" altLang="zh-CN" sz="2400" dirty="0"/>
              <a:t> </a:t>
            </a:r>
          </a:p>
          <a:p>
            <a:r>
              <a:rPr kumimoji="1" lang="en-US" altLang="zh-CN" sz="2400" dirty="0">
                <a:solidFill>
                  <a:srgbClr val="FF0000"/>
                </a:solidFill>
              </a:rPr>
              <a:t>      </a:t>
            </a:r>
            <a:r>
              <a:rPr kumimoji="1" lang="en-US" altLang="zh-CN" sz="2400" dirty="0"/>
              <a:t> </a:t>
            </a:r>
            <a:r>
              <a:rPr kumimoji="1" lang="en-US" altLang="zh-CN" sz="2400" dirty="0" err="1"/>
              <a:t>v.s</a:t>
            </a:r>
            <a:r>
              <a:rPr kumimoji="1" lang="en-US" altLang="zh-CN" sz="2400" dirty="0"/>
              <a:t>.</a:t>
            </a:r>
          </a:p>
          <a:p>
            <a:r>
              <a:rPr kumimoji="1" lang="en-US" altLang="zh-CN" sz="2400" dirty="0">
                <a:solidFill>
                  <a:schemeClr val="accent6">
                    <a:lumMod val="75000"/>
                  </a:schemeClr>
                </a:solidFill>
              </a:rPr>
              <a:t>Dense gas</a:t>
            </a:r>
            <a:r>
              <a:rPr kumimoji="1" lang="en-US" altLang="zh-CN" sz="2400" dirty="0">
                <a:solidFill>
                  <a:srgbClr val="FF0000"/>
                </a:solidFill>
              </a:rPr>
              <a:t> </a:t>
            </a:r>
            <a:endParaRPr kumimoji="1" lang="zh-CN" altLang="en-US" sz="2400" dirty="0">
              <a:solidFill>
                <a:srgbClr val="FF0000"/>
              </a:solidFill>
            </a:endParaRPr>
          </a:p>
        </p:txBody>
      </p:sp>
      <p:pic>
        <p:nvPicPr>
          <p:cNvPr id="3" name="图片 2">
            <a:extLst>
              <a:ext uri="{FF2B5EF4-FFF2-40B4-BE49-F238E27FC236}">
                <a16:creationId xmlns:a16="http://schemas.microsoft.com/office/drawing/2014/main" id="{CD475F9B-CD33-7B43-B0A9-EDEE209B1035}"/>
              </a:ext>
            </a:extLst>
          </p:cNvPr>
          <p:cNvPicPr>
            <a:picLocks noChangeAspect="1"/>
          </p:cNvPicPr>
          <p:nvPr/>
        </p:nvPicPr>
        <p:blipFill>
          <a:blip r:embed="rId6"/>
          <a:stretch>
            <a:fillRect/>
          </a:stretch>
        </p:blipFill>
        <p:spPr>
          <a:xfrm>
            <a:off x="395456" y="546680"/>
            <a:ext cx="5994400" cy="4584700"/>
          </a:xfrm>
          <a:prstGeom prst="rect">
            <a:avLst/>
          </a:prstGeom>
        </p:spPr>
      </p:pic>
    </p:spTree>
    <p:extLst>
      <p:ext uri="{BB962C8B-B14F-4D97-AF65-F5344CB8AC3E}">
        <p14:creationId xmlns:p14="http://schemas.microsoft.com/office/powerpoint/2010/main" val="1058517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056906B-B67A-CF4C-A120-5191472206ED}"/>
              </a:ext>
            </a:extLst>
          </p:cNvPr>
          <p:cNvSpPr>
            <a:spLocks noGrp="1"/>
          </p:cNvSpPr>
          <p:nvPr>
            <p:ph type="title"/>
          </p:nvPr>
        </p:nvSpPr>
        <p:spPr>
          <a:xfrm>
            <a:off x="323636" y="160337"/>
            <a:ext cx="8229600" cy="1143000"/>
          </a:xfrm>
        </p:spPr>
        <p:txBody>
          <a:bodyPr>
            <a:normAutofit/>
          </a:bodyPr>
          <a:lstStyle/>
          <a:p>
            <a:r>
              <a:rPr kumimoji="1" lang="en-US" altLang="zh-CN" sz="3200" dirty="0"/>
              <a:t>Now we can look back these classical puzzles</a:t>
            </a:r>
            <a:endParaRPr kumimoji="1" lang="zh-CN" altLang="en-US" sz="3200" dirty="0"/>
          </a:p>
        </p:txBody>
      </p:sp>
      <p:sp>
        <p:nvSpPr>
          <p:cNvPr id="3" name="内容占位符 2">
            <a:extLst>
              <a:ext uri="{FF2B5EF4-FFF2-40B4-BE49-F238E27FC236}">
                <a16:creationId xmlns:a16="http://schemas.microsoft.com/office/drawing/2014/main" id="{8FAC9F05-1085-FE4C-A290-638F6EE7F410}"/>
              </a:ext>
            </a:extLst>
          </p:cNvPr>
          <p:cNvSpPr>
            <a:spLocks noGrp="1"/>
          </p:cNvSpPr>
          <p:nvPr>
            <p:ph idx="1"/>
          </p:nvPr>
        </p:nvSpPr>
        <p:spPr/>
        <p:txBody>
          <a:bodyPr>
            <a:normAutofit fontScale="92500" lnSpcReduction="20000"/>
          </a:bodyPr>
          <a:lstStyle/>
          <a:p>
            <a:pPr>
              <a:buFont typeface="Wingdings" pitchFamily="2" charset="2"/>
              <a:buChar char="Ø"/>
            </a:pPr>
            <a:r>
              <a:rPr kumimoji="1" lang="en-US" altLang="zh-CN" dirty="0"/>
              <a:t> Why there is a Av=8 threshold</a:t>
            </a:r>
          </a:p>
          <a:p>
            <a:pPr marL="0" indent="0">
              <a:buNone/>
            </a:pPr>
            <a:r>
              <a:rPr kumimoji="1" lang="en-US" altLang="zh-CN" dirty="0"/>
              <a:t>    </a:t>
            </a:r>
            <a:r>
              <a:rPr kumimoji="1" lang="en-US" altLang="zh-CN" sz="2400" dirty="0"/>
              <a:t> Happen to be close to the separation </a:t>
            </a:r>
          </a:p>
          <a:p>
            <a:pPr marL="0" indent="0">
              <a:buNone/>
            </a:pPr>
            <a:r>
              <a:rPr kumimoji="1" lang="en-US" altLang="zh-CN" sz="2400" dirty="0"/>
              <a:t>      column density between bound gas and </a:t>
            </a:r>
          </a:p>
          <a:p>
            <a:pPr marL="0" indent="0">
              <a:buNone/>
            </a:pPr>
            <a:r>
              <a:rPr kumimoji="1" lang="en-US" altLang="zh-CN" sz="2400" dirty="0"/>
              <a:t>      turbulent gas for low-mass clouds. </a:t>
            </a:r>
          </a:p>
          <a:p>
            <a:pPr marL="0" indent="0">
              <a:buNone/>
            </a:pPr>
            <a:r>
              <a:rPr kumimoji="1" lang="en-US" altLang="zh-CN" sz="2400" dirty="0"/>
              <a:t>      It doesn’t work well for massive clouds.</a:t>
            </a:r>
          </a:p>
          <a:p>
            <a:pPr marL="0" indent="0">
              <a:buNone/>
            </a:pPr>
            <a:endParaRPr kumimoji="1" lang="en-US" altLang="zh-CN" dirty="0"/>
          </a:p>
          <a:p>
            <a:pPr>
              <a:buFont typeface="Wingdings" pitchFamily="2" charset="2"/>
              <a:buChar char="Ø"/>
            </a:pPr>
            <a:r>
              <a:rPr kumimoji="1" lang="en-US" altLang="zh-CN" dirty="0"/>
              <a:t> Why CMZ has a very low SFE</a:t>
            </a:r>
          </a:p>
          <a:p>
            <a:pPr marL="0" indent="0">
              <a:buNone/>
            </a:pPr>
            <a:r>
              <a:rPr kumimoji="1" lang="en-US" altLang="zh-CN" dirty="0"/>
              <a:t>    </a:t>
            </a:r>
            <a:r>
              <a:rPr kumimoji="1" lang="en-US" altLang="zh-CN" sz="2400" dirty="0"/>
              <a:t>Due to the very turbulent environment, </a:t>
            </a:r>
          </a:p>
          <a:p>
            <a:pPr marL="0" indent="0">
              <a:buNone/>
            </a:pPr>
            <a:r>
              <a:rPr kumimoji="1" lang="en-US" altLang="zh-CN" sz="2400" dirty="0"/>
              <a:t>     </a:t>
            </a:r>
            <a:r>
              <a:rPr kumimoji="1" lang="en-US" altLang="zh-CN" sz="2400" dirty="0" err="1"/>
              <a:t>N</a:t>
            </a:r>
            <a:r>
              <a:rPr kumimoji="1" lang="en-US" altLang="zh-CN" sz="2400" baseline="-25000" dirty="0" err="1"/>
              <a:t>threshold</a:t>
            </a:r>
            <a:r>
              <a:rPr kumimoji="1" lang="en-US" altLang="zh-CN" sz="2400" dirty="0"/>
              <a:t> is very high (~40X of Orion B),  </a:t>
            </a:r>
          </a:p>
          <a:p>
            <a:pPr marL="0" indent="0">
              <a:buNone/>
            </a:pPr>
            <a:r>
              <a:rPr kumimoji="1" lang="en-US" altLang="zh-CN" sz="2400" dirty="0"/>
              <a:t>     only a small fraction is bound that can </a:t>
            </a:r>
          </a:p>
          <a:p>
            <a:pPr marL="0" indent="0">
              <a:buNone/>
            </a:pPr>
            <a:r>
              <a:rPr kumimoji="1" lang="en-US" altLang="zh-CN" sz="2400" dirty="0"/>
              <a:t>     form stars.</a:t>
            </a:r>
          </a:p>
          <a:p>
            <a:pPr marL="0" indent="0">
              <a:buNone/>
            </a:pPr>
            <a:endParaRPr kumimoji="1" lang="zh-CN" altLang="en-US" dirty="0"/>
          </a:p>
        </p:txBody>
      </p:sp>
      <p:pic>
        <p:nvPicPr>
          <p:cNvPr id="4" name="Picture 7">
            <a:extLst>
              <a:ext uri="{FF2B5EF4-FFF2-40B4-BE49-F238E27FC236}">
                <a16:creationId xmlns:a16="http://schemas.microsoft.com/office/drawing/2014/main" id="{83DD7599-019A-E642-95A6-8EF74A762E48}"/>
              </a:ext>
            </a:extLst>
          </p:cNvPr>
          <p:cNvPicPr>
            <a:picLocks noChangeAspect="1"/>
          </p:cNvPicPr>
          <p:nvPr/>
        </p:nvPicPr>
        <p:blipFill>
          <a:blip r:embed="rId2"/>
          <a:stretch>
            <a:fillRect/>
          </a:stretch>
        </p:blipFill>
        <p:spPr>
          <a:xfrm>
            <a:off x="5756195" y="1626898"/>
            <a:ext cx="2851029" cy="1938160"/>
          </a:xfrm>
          <a:prstGeom prst="rect">
            <a:avLst/>
          </a:prstGeom>
        </p:spPr>
      </p:pic>
      <p:sp>
        <p:nvSpPr>
          <p:cNvPr id="5" name="TextBox 8">
            <a:extLst>
              <a:ext uri="{FF2B5EF4-FFF2-40B4-BE49-F238E27FC236}">
                <a16:creationId xmlns:a16="http://schemas.microsoft.com/office/drawing/2014/main" id="{2F66F55E-7AC1-6A4F-B999-C191C88D487A}"/>
              </a:ext>
            </a:extLst>
          </p:cNvPr>
          <p:cNvSpPr txBox="1"/>
          <p:nvPr/>
        </p:nvSpPr>
        <p:spPr>
          <a:xfrm>
            <a:off x="6688408" y="3671593"/>
            <a:ext cx="1235466" cy="369332"/>
          </a:xfrm>
          <a:prstGeom prst="rect">
            <a:avLst/>
          </a:prstGeom>
          <a:noFill/>
        </p:spPr>
        <p:txBody>
          <a:bodyPr wrap="none" rtlCol="0">
            <a:spAutoFit/>
          </a:bodyPr>
          <a:lstStyle/>
          <a:p>
            <a:r>
              <a:rPr lang="en-US" dirty="0"/>
              <a:t>Evans 2014</a:t>
            </a:r>
          </a:p>
        </p:txBody>
      </p:sp>
      <p:pic>
        <p:nvPicPr>
          <p:cNvPr id="6" name="Picture 1">
            <a:extLst>
              <a:ext uri="{FF2B5EF4-FFF2-40B4-BE49-F238E27FC236}">
                <a16:creationId xmlns:a16="http://schemas.microsoft.com/office/drawing/2014/main" id="{D5FA5ECE-A9D1-8642-921E-01CE159FBAEB}"/>
              </a:ext>
            </a:extLst>
          </p:cNvPr>
          <p:cNvPicPr>
            <a:picLocks noChangeAspect="1"/>
          </p:cNvPicPr>
          <p:nvPr/>
        </p:nvPicPr>
        <p:blipFill>
          <a:blip r:embed="rId3"/>
          <a:stretch>
            <a:fillRect/>
          </a:stretch>
        </p:blipFill>
        <p:spPr>
          <a:xfrm>
            <a:off x="6338887" y="4516793"/>
            <a:ext cx="2432546" cy="1482013"/>
          </a:xfrm>
          <a:prstGeom prst="rect">
            <a:avLst/>
          </a:prstGeom>
        </p:spPr>
      </p:pic>
      <p:cxnSp>
        <p:nvCxnSpPr>
          <p:cNvPr id="7" name="直接连接符 1">
            <a:extLst>
              <a:ext uri="{FF2B5EF4-FFF2-40B4-BE49-F238E27FC236}">
                <a16:creationId xmlns:a16="http://schemas.microsoft.com/office/drawing/2014/main" id="{6539264A-76F6-EF42-ABA9-B7DB271E2E4A}"/>
              </a:ext>
            </a:extLst>
          </p:cNvPr>
          <p:cNvCxnSpPr/>
          <p:nvPr/>
        </p:nvCxnSpPr>
        <p:spPr>
          <a:xfrm>
            <a:off x="152400" y="1075436"/>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232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446E4D76-8E05-1B48-AAF4-2E835149BCBE}"/>
              </a:ext>
            </a:extLst>
          </p:cNvPr>
          <p:cNvPicPr>
            <a:picLocks noChangeAspect="1"/>
          </p:cNvPicPr>
          <p:nvPr/>
        </p:nvPicPr>
        <p:blipFill>
          <a:blip r:embed="rId3"/>
          <a:stretch>
            <a:fillRect/>
          </a:stretch>
        </p:blipFill>
        <p:spPr>
          <a:xfrm>
            <a:off x="159249" y="1253447"/>
            <a:ext cx="3073146" cy="4050249"/>
          </a:xfrm>
          <a:prstGeom prst="rect">
            <a:avLst/>
          </a:prstGeom>
        </p:spPr>
      </p:pic>
      <p:sp>
        <p:nvSpPr>
          <p:cNvPr id="5" name="TextBox 3">
            <a:extLst>
              <a:ext uri="{FF2B5EF4-FFF2-40B4-BE49-F238E27FC236}">
                <a16:creationId xmlns:a16="http://schemas.microsoft.com/office/drawing/2014/main" id="{6080DA89-C643-7C44-8ADA-F0F598B87E0C}"/>
              </a:ext>
            </a:extLst>
          </p:cNvPr>
          <p:cNvSpPr txBox="1"/>
          <p:nvPr/>
        </p:nvSpPr>
        <p:spPr>
          <a:xfrm>
            <a:off x="385268" y="5211497"/>
            <a:ext cx="2401748" cy="307777"/>
          </a:xfrm>
          <a:prstGeom prst="rect">
            <a:avLst/>
          </a:prstGeom>
          <a:noFill/>
        </p:spPr>
        <p:txBody>
          <a:bodyPr wrap="none" rtlCol="0">
            <a:spAutoFit/>
          </a:bodyPr>
          <a:lstStyle/>
          <a:p>
            <a:r>
              <a:rPr lang="en-US" sz="1400" dirty="0" err="1"/>
              <a:t>Kennicutt</a:t>
            </a:r>
            <a:r>
              <a:rPr lang="en-US" sz="1400" dirty="0"/>
              <a:t> &amp; Evans 2012, ARAA</a:t>
            </a:r>
          </a:p>
        </p:txBody>
      </p:sp>
      <p:cxnSp>
        <p:nvCxnSpPr>
          <p:cNvPr id="6" name="直接连接符 1">
            <a:extLst>
              <a:ext uri="{FF2B5EF4-FFF2-40B4-BE49-F238E27FC236}">
                <a16:creationId xmlns:a16="http://schemas.microsoft.com/office/drawing/2014/main" id="{DE1062E0-0867-CB4D-BBA5-CE22F2BB1167}"/>
              </a:ext>
            </a:extLst>
          </p:cNvPr>
          <p:cNvCxnSpPr/>
          <p:nvPr/>
        </p:nvCxnSpPr>
        <p:spPr>
          <a:xfrm>
            <a:off x="0" y="836737"/>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id="{5BD3D249-DA7A-694E-9EE5-E3B7B4CE5C1A}"/>
              </a:ext>
            </a:extLst>
          </p:cNvPr>
          <p:cNvSpPr txBox="1"/>
          <p:nvPr/>
        </p:nvSpPr>
        <p:spPr>
          <a:xfrm>
            <a:off x="1586142" y="293566"/>
            <a:ext cx="6045694" cy="523220"/>
          </a:xfrm>
          <a:prstGeom prst="rect">
            <a:avLst/>
          </a:prstGeom>
          <a:noFill/>
        </p:spPr>
        <p:txBody>
          <a:bodyPr wrap="none" rtlCol="0">
            <a:spAutoFit/>
          </a:bodyPr>
          <a:lstStyle/>
          <a:p>
            <a:r>
              <a:rPr lang="en-US" altLang="zh-CN" sz="2800" dirty="0"/>
              <a:t>A new version of </a:t>
            </a:r>
            <a:r>
              <a:rPr lang="en-US" altLang="zh-CN" sz="2800" dirty="0" err="1"/>
              <a:t>Kennicutt</a:t>
            </a:r>
            <a:r>
              <a:rPr lang="en-US" altLang="zh-CN" sz="2800" dirty="0"/>
              <a:t>-Schmidt law</a:t>
            </a:r>
            <a:endParaRPr kumimoji="1" lang="zh-CN" altLang="en-US" sz="2800" dirty="0"/>
          </a:p>
        </p:txBody>
      </p:sp>
      <p:sp>
        <p:nvSpPr>
          <p:cNvPr id="9" name="文本框 8">
            <a:extLst>
              <a:ext uri="{FF2B5EF4-FFF2-40B4-BE49-F238E27FC236}">
                <a16:creationId xmlns:a16="http://schemas.microsoft.com/office/drawing/2014/main" id="{C2ABD5E3-11A6-CE4E-8D79-EE4A80514D58}"/>
              </a:ext>
            </a:extLst>
          </p:cNvPr>
          <p:cNvSpPr txBox="1"/>
          <p:nvPr/>
        </p:nvSpPr>
        <p:spPr>
          <a:xfrm>
            <a:off x="385268" y="5691883"/>
            <a:ext cx="2842253" cy="923330"/>
          </a:xfrm>
          <a:prstGeom prst="rect">
            <a:avLst/>
          </a:prstGeom>
          <a:noFill/>
          <a:ln>
            <a:solidFill>
              <a:srgbClr val="FF0000"/>
            </a:solidFill>
          </a:ln>
        </p:spPr>
        <p:txBody>
          <a:bodyPr wrap="none" rtlCol="0">
            <a:spAutoFit/>
          </a:bodyPr>
          <a:lstStyle/>
          <a:p>
            <a:r>
              <a:rPr kumimoji="1" lang="en-US" altLang="zh-CN" dirty="0"/>
              <a:t>K-S law 1.0: total gas version</a:t>
            </a:r>
          </a:p>
          <a:p>
            <a:r>
              <a:rPr lang="en-US" altLang="zh-CN" sz="1800" dirty="0" err="1"/>
              <a:t>Kennicutt</a:t>
            </a:r>
            <a:r>
              <a:rPr lang="zh-CN" altLang="en-US" dirty="0"/>
              <a:t> </a:t>
            </a:r>
            <a:r>
              <a:rPr lang="en-US" altLang="zh-CN" dirty="0"/>
              <a:t>1997</a:t>
            </a:r>
            <a:r>
              <a:rPr lang="zh-CN" altLang="en-US" dirty="0"/>
              <a:t>，</a:t>
            </a:r>
            <a:r>
              <a:rPr lang="en-US" altLang="zh-CN" dirty="0"/>
              <a:t>1998</a:t>
            </a:r>
            <a:r>
              <a:rPr lang="zh-CN" altLang="en-US" dirty="0"/>
              <a:t>，</a:t>
            </a:r>
            <a:endParaRPr lang="en-US" altLang="zh-CN" dirty="0"/>
          </a:p>
          <a:p>
            <a:r>
              <a:rPr lang="en-US" altLang="zh-CN" sz="1800" dirty="0" err="1"/>
              <a:t>Kennicutt</a:t>
            </a:r>
            <a:r>
              <a:rPr lang="en-US" altLang="zh-CN" sz="1800" dirty="0"/>
              <a:t> &amp; Evans 2012</a:t>
            </a:r>
            <a:endParaRPr kumimoji="1" lang="en-US" altLang="zh-CN" dirty="0"/>
          </a:p>
        </p:txBody>
      </p:sp>
      <p:pic>
        <p:nvPicPr>
          <p:cNvPr id="10" name="Picture 1" descr="page4image6541792">
            <a:extLst>
              <a:ext uri="{FF2B5EF4-FFF2-40B4-BE49-F238E27FC236}">
                <a16:creationId xmlns:a16="http://schemas.microsoft.com/office/drawing/2014/main" id="{91BD1A26-8A88-AE4D-BD03-B54627795E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8910" y="2333982"/>
            <a:ext cx="3386597" cy="2476543"/>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10">
            <a:extLst>
              <a:ext uri="{FF2B5EF4-FFF2-40B4-BE49-F238E27FC236}">
                <a16:creationId xmlns:a16="http://schemas.microsoft.com/office/drawing/2014/main" id="{309903DB-7BA3-5E44-BBF6-9442A089AB19}"/>
              </a:ext>
            </a:extLst>
          </p:cNvPr>
          <p:cNvSpPr txBox="1"/>
          <p:nvPr/>
        </p:nvSpPr>
        <p:spPr>
          <a:xfrm>
            <a:off x="3600240" y="4963952"/>
            <a:ext cx="2530821" cy="646331"/>
          </a:xfrm>
          <a:prstGeom prst="rect">
            <a:avLst/>
          </a:prstGeom>
          <a:noFill/>
        </p:spPr>
        <p:txBody>
          <a:bodyPr wrap="none" rtlCol="0">
            <a:spAutoFit/>
          </a:bodyPr>
          <a:lstStyle/>
          <a:p>
            <a:r>
              <a:rPr kumimoji="1" lang="en-US" altLang="zh-CN" dirty="0"/>
              <a:t>Gao et al. 2021</a:t>
            </a:r>
          </a:p>
          <a:p>
            <a:r>
              <a:rPr kumimoji="1" lang="en-US" altLang="zh-CN" dirty="0"/>
              <a:t>Gao-</a:t>
            </a:r>
            <a:r>
              <a:rPr kumimoji="1" lang="en-US" altLang="zh-CN" dirty="0" err="1"/>
              <a:t>Soloman</a:t>
            </a:r>
            <a:r>
              <a:rPr kumimoji="1" lang="en-US" altLang="zh-CN" dirty="0"/>
              <a:t> correlation</a:t>
            </a:r>
            <a:endParaRPr kumimoji="1" lang="zh-CN" altLang="en-US" dirty="0"/>
          </a:p>
        </p:txBody>
      </p:sp>
      <p:sp>
        <p:nvSpPr>
          <p:cNvPr id="12" name="文本框 11">
            <a:extLst>
              <a:ext uri="{FF2B5EF4-FFF2-40B4-BE49-F238E27FC236}">
                <a16:creationId xmlns:a16="http://schemas.microsoft.com/office/drawing/2014/main" id="{63850BB9-A840-8A42-A785-FA4C8E1C67C7}"/>
              </a:ext>
            </a:extLst>
          </p:cNvPr>
          <p:cNvSpPr txBox="1"/>
          <p:nvPr/>
        </p:nvSpPr>
        <p:spPr>
          <a:xfrm>
            <a:off x="3375493" y="5691883"/>
            <a:ext cx="2856936" cy="923330"/>
          </a:xfrm>
          <a:prstGeom prst="rect">
            <a:avLst/>
          </a:prstGeom>
          <a:noFill/>
          <a:ln>
            <a:solidFill>
              <a:srgbClr val="FF0000"/>
            </a:solidFill>
          </a:ln>
        </p:spPr>
        <p:txBody>
          <a:bodyPr wrap="none" rtlCol="0">
            <a:spAutoFit/>
          </a:bodyPr>
          <a:lstStyle/>
          <a:p>
            <a:r>
              <a:rPr kumimoji="1" lang="en-US" altLang="zh-CN" dirty="0"/>
              <a:t>K-S law 2.0: dens gas version</a:t>
            </a:r>
          </a:p>
          <a:p>
            <a:r>
              <a:rPr kumimoji="1" lang="en-US" altLang="zh-CN" dirty="0"/>
              <a:t>Gao &amp; </a:t>
            </a:r>
            <a:r>
              <a:rPr kumimoji="1" lang="en-US" altLang="zh-CN" dirty="0" err="1"/>
              <a:t>Solomn</a:t>
            </a:r>
            <a:r>
              <a:rPr kumimoji="1" lang="en-US" altLang="zh-CN" dirty="0"/>
              <a:t> 2004a,b, </a:t>
            </a:r>
          </a:p>
          <a:p>
            <a:r>
              <a:rPr kumimoji="1" lang="en-US" altLang="zh-CN" dirty="0"/>
              <a:t>Wu+ 2005,  Gao + 2021</a:t>
            </a:r>
            <a:endParaRPr kumimoji="1" lang="zh-CN" altLang="en-US" dirty="0"/>
          </a:p>
        </p:txBody>
      </p:sp>
      <p:pic>
        <p:nvPicPr>
          <p:cNvPr id="13" name="Picture 4">
            <a:extLst>
              <a:ext uri="{FF2B5EF4-FFF2-40B4-BE49-F238E27FC236}">
                <a16:creationId xmlns:a16="http://schemas.microsoft.com/office/drawing/2014/main" id="{6C7347A2-96DE-9B4F-9997-DFCDC9686812}"/>
              </a:ext>
            </a:extLst>
          </p:cNvPr>
          <p:cNvPicPr>
            <a:picLocks noChangeAspect="1"/>
          </p:cNvPicPr>
          <p:nvPr/>
        </p:nvPicPr>
        <p:blipFill>
          <a:blip r:embed="rId5"/>
          <a:stretch>
            <a:fillRect/>
          </a:stretch>
        </p:blipFill>
        <p:spPr>
          <a:xfrm>
            <a:off x="6305507" y="2164275"/>
            <a:ext cx="2838493" cy="2570341"/>
          </a:xfrm>
          <a:prstGeom prst="rect">
            <a:avLst/>
          </a:prstGeom>
        </p:spPr>
      </p:pic>
      <p:sp>
        <p:nvSpPr>
          <p:cNvPr id="14" name="文本框 13">
            <a:extLst>
              <a:ext uri="{FF2B5EF4-FFF2-40B4-BE49-F238E27FC236}">
                <a16:creationId xmlns:a16="http://schemas.microsoft.com/office/drawing/2014/main" id="{A439B3F1-A8B0-9C42-8E5A-CA2641B062DD}"/>
              </a:ext>
            </a:extLst>
          </p:cNvPr>
          <p:cNvSpPr txBox="1"/>
          <p:nvPr/>
        </p:nvSpPr>
        <p:spPr>
          <a:xfrm>
            <a:off x="6453508" y="5018880"/>
            <a:ext cx="2690865" cy="369332"/>
          </a:xfrm>
          <a:prstGeom prst="rect">
            <a:avLst/>
          </a:prstGeom>
          <a:noFill/>
        </p:spPr>
        <p:txBody>
          <a:bodyPr wrap="none" rtlCol="0">
            <a:spAutoFit/>
          </a:bodyPr>
          <a:lstStyle/>
          <a:p>
            <a:r>
              <a:rPr kumimoji="1" lang="en-US" altLang="zh-CN" dirty="0"/>
              <a:t>Jiao, Wu, Zhang et al. 2025</a:t>
            </a:r>
            <a:endParaRPr kumimoji="1" lang="zh-CN" altLang="en-US" dirty="0"/>
          </a:p>
        </p:txBody>
      </p:sp>
      <p:sp>
        <p:nvSpPr>
          <p:cNvPr id="15" name="文本框 14">
            <a:extLst>
              <a:ext uri="{FF2B5EF4-FFF2-40B4-BE49-F238E27FC236}">
                <a16:creationId xmlns:a16="http://schemas.microsoft.com/office/drawing/2014/main" id="{02EC4B3D-FED8-7847-B70B-37AED28A93D1}"/>
              </a:ext>
            </a:extLst>
          </p:cNvPr>
          <p:cNvSpPr txBox="1"/>
          <p:nvPr/>
        </p:nvSpPr>
        <p:spPr>
          <a:xfrm>
            <a:off x="6606283" y="5691883"/>
            <a:ext cx="2385317" cy="923330"/>
          </a:xfrm>
          <a:prstGeom prst="rect">
            <a:avLst/>
          </a:prstGeom>
          <a:noFill/>
          <a:ln>
            <a:solidFill>
              <a:srgbClr val="FF0000"/>
            </a:solidFill>
          </a:ln>
        </p:spPr>
        <p:txBody>
          <a:bodyPr wrap="square" rtlCol="0">
            <a:spAutoFit/>
          </a:bodyPr>
          <a:lstStyle/>
          <a:p>
            <a:r>
              <a:rPr kumimoji="1" lang="en-US" altLang="zh-CN" dirty="0"/>
              <a:t>K-S Law 3.0: bound gas version </a:t>
            </a:r>
          </a:p>
          <a:p>
            <a:r>
              <a:rPr kumimoji="1" lang="en-US" altLang="zh-CN" dirty="0"/>
              <a:t>Jiao, Wu,+2025</a:t>
            </a:r>
            <a:endParaRPr kumimoji="1" lang="zh-CN" altLang="en-US" dirty="0"/>
          </a:p>
        </p:txBody>
      </p:sp>
      <p:sp>
        <p:nvSpPr>
          <p:cNvPr id="2" name="文本框 1">
            <a:extLst>
              <a:ext uri="{FF2B5EF4-FFF2-40B4-BE49-F238E27FC236}">
                <a16:creationId xmlns:a16="http://schemas.microsoft.com/office/drawing/2014/main" id="{DDA10483-02E4-A845-877B-E094536C2ADB}"/>
              </a:ext>
            </a:extLst>
          </p:cNvPr>
          <p:cNvSpPr txBox="1"/>
          <p:nvPr/>
        </p:nvSpPr>
        <p:spPr>
          <a:xfrm>
            <a:off x="6770670" y="1051288"/>
            <a:ext cx="2286283" cy="646331"/>
          </a:xfrm>
          <a:prstGeom prst="rect">
            <a:avLst/>
          </a:prstGeom>
          <a:noFill/>
          <a:ln>
            <a:solidFill>
              <a:srgbClr val="FF0000"/>
            </a:solidFill>
          </a:ln>
        </p:spPr>
        <p:txBody>
          <a:bodyPr wrap="square" rtlCol="0">
            <a:spAutoFit/>
          </a:bodyPr>
          <a:lstStyle/>
          <a:p>
            <a:r>
              <a:rPr kumimoji="1" lang="en-US" altLang="zh-CN" dirty="0"/>
              <a:t>2025 NSFC Original </a:t>
            </a:r>
          </a:p>
          <a:p>
            <a:r>
              <a:rPr kumimoji="1" lang="en-US" altLang="zh-CN" dirty="0"/>
              <a:t>Exploration funding</a:t>
            </a:r>
            <a:endParaRPr kumimoji="1" lang="zh-CN" altLang="en-US" dirty="0"/>
          </a:p>
        </p:txBody>
      </p:sp>
      <p:sp>
        <p:nvSpPr>
          <p:cNvPr id="3" name="文本框 2">
            <a:extLst>
              <a:ext uri="{FF2B5EF4-FFF2-40B4-BE49-F238E27FC236}">
                <a16:creationId xmlns:a16="http://schemas.microsoft.com/office/drawing/2014/main" id="{227452FC-C047-5240-B259-BFE9857930B0}"/>
              </a:ext>
            </a:extLst>
          </p:cNvPr>
          <p:cNvSpPr txBox="1"/>
          <p:nvPr/>
        </p:nvSpPr>
        <p:spPr>
          <a:xfrm>
            <a:off x="2435306" y="917147"/>
            <a:ext cx="3695755" cy="400110"/>
          </a:xfrm>
          <a:prstGeom prst="rect">
            <a:avLst/>
          </a:prstGeom>
          <a:noFill/>
        </p:spPr>
        <p:txBody>
          <a:bodyPr wrap="none" rtlCol="0">
            <a:spAutoFit/>
          </a:bodyPr>
          <a:lstStyle/>
          <a:p>
            <a:r>
              <a:rPr kumimoji="1" lang="en-US" altLang="zh-CN" sz="2000" dirty="0"/>
              <a:t>----with clear physical explanation</a:t>
            </a:r>
            <a:endParaRPr kumimoji="1" lang="zh-CN" altLang="en-US" sz="2000" dirty="0"/>
          </a:p>
        </p:txBody>
      </p:sp>
    </p:spTree>
    <p:extLst>
      <p:ext uri="{BB962C8B-B14F-4D97-AF65-F5344CB8AC3E}">
        <p14:creationId xmlns:p14="http://schemas.microsoft.com/office/powerpoint/2010/main" val="3660160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4" grpId="0"/>
      <p:bldP spid="15" grpId="0" animBg="1"/>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F286A359-8B7F-CB41-9D41-6E67C1000905}"/>
              </a:ext>
            </a:extLst>
          </p:cNvPr>
          <p:cNvPicPr>
            <a:picLocks noChangeAspect="1"/>
          </p:cNvPicPr>
          <p:nvPr/>
        </p:nvPicPr>
        <p:blipFill>
          <a:blip r:embed="rId3"/>
          <a:stretch>
            <a:fillRect/>
          </a:stretch>
        </p:blipFill>
        <p:spPr>
          <a:xfrm>
            <a:off x="483603" y="1124877"/>
            <a:ext cx="8232198" cy="5435821"/>
          </a:xfrm>
          <a:prstGeom prst="rect">
            <a:avLst/>
          </a:prstGeom>
        </p:spPr>
      </p:pic>
      <p:pic>
        <p:nvPicPr>
          <p:cNvPr id="5" name="Picture 4">
            <a:extLst>
              <a:ext uri="{FF2B5EF4-FFF2-40B4-BE49-F238E27FC236}">
                <a16:creationId xmlns:a16="http://schemas.microsoft.com/office/drawing/2014/main" id="{B5F3828C-6C0E-2641-9297-F38C68E33306}"/>
              </a:ext>
            </a:extLst>
          </p:cNvPr>
          <p:cNvPicPr>
            <a:picLocks noChangeAspect="1"/>
          </p:cNvPicPr>
          <p:nvPr/>
        </p:nvPicPr>
        <p:blipFill>
          <a:blip r:embed="rId4"/>
          <a:stretch>
            <a:fillRect/>
          </a:stretch>
        </p:blipFill>
        <p:spPr>
          <a:xfrm>
            <a:off x="275797" y="3613646"/>
            <a:ext cx="8384599" cy="3099233"/>
          </a:xfrm>
          <a:prstGeom prst="rect">
            <a:avLst/>
          </a:prstGeom>
        </p:spPr>
      </p:pic>
      <p:cxnSp>
        <p:nvCxnSpPr>
          <p:cNvPr id="6" name="直接连接符 1">
            <a:extLst>
              <a:ext uri="{FF2B5EF4-FFF2-40B4-BE49-F238E27FC236}">
                <a16:creationId xmlns:a16="http://schemas.microsoft.com/office/drawing/2014/main" id="{5BED694E-A2EF-CF4B-9750-36C6BD3C2474}"/>
              </a:ext>
            </a:extLst>
          </p:cNvPr>
          <p:cNvCxnSpPr/>
          <p:nvPr/>
        </p:nvCxnSpPr>
        <p:spPr>
          <a:xfrm>
            <a:off x="0" y="972695"/>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25077667-B317-1048-9597-93E7DE64A387}"/>
              </a:ext>
            </a:extLst>
          </p:cNvPr>
          <p:cNvSpPr txBox="1"/>
          <p:nvPr/>
        </p:nvSpPr>
        <p:spPr>
          <a:xfrm>
            <a:off x="275798" y="284379"/>
            <a:ext cx="5946756" cy="523220"/>
          </a:xfrm>
          <a:prstGeom prst="rect">
            <a:avLst/>
          </a:prstGeom>
          <a:noFill/>
        </p:spPr>
        <p:txBody>
          <a:bodyPr wrap="none" rtlCol="0">
            <a:spAutoFit/>
          </a:bodyPr>
          <a:lstStyle/>
          <a:p>
            <a:r>
              <a:rPr kumimoji="1" lang="en-US" altLang="zh-CN" sz="2800" dirty="0"/>
              <a:t>Three big problems in Star Formation: </a:t>
            </a:r>
            <a:endParaRPr kumimoji="1" lang="zh-CN" altLang="en-US" sz="2800" dirty="0"/>
          </a:p>
        </p:txBody>
      </p:sp>
    </p:spTree>
    <p:extLst>
      <p:ext uri="{BB962C8B-B14F-4D97-AF65-F5344CB8AC3E}">
        <p14:creationId xmlns:p14="http://schemas.microsoft.com/office/powerpoint/2010/main" val="3004686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1">
            <a:extLst>
              <a:ext uri="{FF2B5EF4-FFF2-40B4-BE49-F238E27FC236}">
                <a16:creationId xmlns:a16="http://schemas.microsoft.com/office/drawing/2014/main" id="{01EB4B12-CA7A-4843-A594-BC27A83AAC81}"/>
              </a:ext>
            </a:extLst>
          </p:cNvPr>
          <p:cNvCxnSpPr/>
          <p:nvPr/>
        </p:nvCxnSpPr>
        <p:spPr>
          <a:xfrm>
            <a:off x="0" y="641528"/>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 name="文本框 4">
            <a:extLst>
              <a:ext uri="{FF2B5EF4-FFF2-40B4-BE49-F238E27FC236}">
                <a16:creationId xmlns:a16="http://schemas.microsoft.com/office/drawing/2014/main" id="{266D82C6-44B4-DE41-BB97-66C95B60A4E4}"/>
              </a:ext>
            </a:extLst>
          </p:cNvPr>
          <p:cNvSpPr txBox="1"/>
          <p:nvPr/>
        </p:nvSpPr>
        <p:spPr>
          <a:xfrm>
            <a:off x="1500592" y="56753"/>
            <a:ext cx="5918030" cy="584775"/>
          </a:xfrm>
          <a:prstGeom prst="rect">
            <a:avLst/>
          </a:prstGeom>
          <a:noFill/>
        </p:spPr>
        <p:txBody>
          <a:bodyPr wrap="none" rtlCol="0">
            <a:spAutoFit/>
          </a:bodyPr>
          <a:lstStyle/>
          <a:p>
            <a:r>
              <a:rPr kumimoji="1" lang="en-US" altLang="zh-CN" sz="3200" dirty="0"/>
              <a:t>Conclusions/ Take home messages</a:t>
            </a:r>
            <a:endParaRPr kumimoji="1" lang="zh-CN" altLang="en-US" sz="3200" dirty="0"/>
          </a:p>
        </p:txBody>
      </p:sp>
      <p:sp>
        <p:nvSpPr>
          <p:cNvPr id="7" name="TextBox 6">
            <a:extLst>
              <a:ext uri="{FF2B5EF4-FFF2-40B4-BE49-F238E27FC236}">
                <a16:creationId xmlns:a16="http://schemas.microsoft.com/office/drawing/2014/main" id="{FC773874-85F5-D64E-BD47-7BE1BF30A242}"/>
              </a:ext>
            </a:extLst>
          </p:cNvPr>
          <p:cNvSpPr txBox="1"/>
          <p:nvPr/>
        </p:nvSpPr>
        <p:spPr>
          <a:xfrm>
            <a:off x="315110" y="1120676"/>
            <a:ext cx="8253537" cy="4616648"/>
          </a:xfrm>
          <a:prstGeom prst="rect">
            <a:avLst/>
          </a:prstGeom>
          <a:noFill/>
          <a:ln>
            <a:solidFill>
              <a:schemeClr val="accent1"/>
            </a:solidFill>
          </a:ln>
        </p:spPr>
        <p:txBody>
          <a:bodyPr wrap="square" rtlCol="0">
            <a:spAutoFit/>
          </a:bodyPr>
          <a:lstStyle/>
          <a:p>
            <a:pPr marL="342900" indent="-342900">
              <a:buFont typeface="Wingdings" pitchFamily="2" charset="2"/>
              <a:buChar char="Ø"/>
            </a:pPr>
            <a:r>
              <a:rPr lang="en-US" altLang="zh-CN" sz="2400" dirty="0"/>
              <a:t>A tight, linear correlation between the gravitationally bound gas and star formation rate is found, valid over 4 orders of magnitude in  Galactic clouds, including CMZ.</a:t>
            </a:r>
          </a:p>
          <a:p>
            <a:pPr marL="342900" indent="-342900">
              <a:buFont typeface="Wingdings" pitchFamily="2" charset="2"/>
              <a:buChar char="Ø"/>
            </a:pPr>
            <a:endParaRPr lang="en-US" altLang="zh-CN" sz="1000" dirty="0"/>
          </a:p>
          <a:p>
            <a:pPr marL="342900" indent="-342900">
              <a:buFont typeface="Wingdings" pitchFamily="2" charset="2"/>
              <a:buChar char="Ø"/>
            </a:pPr>
            <a:r>
              <a:rPr lang="en-US" altLang="zh-CN" sz="2400" dirty="0">
                <a:solidFill>
                  <a:srgbClr val="FF0000"/>
                </a:solidFill>
              </a:rPr>
              <a:t>Gravitationally bound gas mass determines star formation in the Galaxy</a:t>
            </a:r>
            <a:r>
              <a:rPr lang="en-US" altLang="zh-CN" sz="2400" dirty="0"/>
              <a:t>; Once bound,  gas presents a consistent efficiency (~ 0.4%/</a:t>
            </a:r>
            <a:r>
              <a:rPr lang="en-US" altLang="zh-CN" sz="2400" dirty="0" err="1"/>
              <a:t>Myr</a:t>
            </a:r>
            <a:r>
              <a:rPr lang="en-US" altLang="zh-CN" sz="2400" dirty="0"/>
              <a:t>) to form stars.</a:t>
            </a:r>
          </a:p>
          <a:p>
            <a:pPr marL="342900" indent="-342900">
              <a:buFont typeface="Wingdings" pitchFamily="2" charset="2"/>
              <a:buChar char="Ø"/>
            </a:pPr>
            <a:endParaRPr lang="en-US" altLang="zh-CN" sz="1000" dirty="0"/>
          </a:p>
          <a:p>
            <a:pPr marL="342900" indent="-342900">
              <a:buFont typeface="Wingdings" pitchFamily="2" charset="2"/>
              <a:buChar char="Ø"/>
            </a:pPr>
            <a:r>
              <a:rPr lang="en-US" sz="2400" dirty="0"/>
              <a:t>This finding provides an independent method to measure  SFRs, and a more practical, reliable approach to generate SFR in simulations (gas know when gravity wins in simulations).</a:t>
            </a:r>
          </a:p>
          <a:p>
            <a:pPr marL="342900" indent="-342900">
              <a:buFont typeface="Wingdings" pitchFamily="2" charset="2"/>
              <a:buChar char="Ø"/>
            </a:pPr>
            <a:endParaRPr lang="en-US" sz="1000" dirty="0"/>
          </a:p>
          <a:p>
            <a:pPr marL="342900" indent="-342900">
              <a:buFont typeface="Wingdings" pitchFamily="2" charset="2"/>
              <a:buChar char="Ø"/>
            </a:pPr>
            <a:r>
              <a:rPr lang="en-US" sz="2400" dirty="0"/>
              <a:t> We can establish a new, bound-gas version of </a:t>
            </a:r>
            <a:r>
              <a:rPr lang="en-US" sz="2400" dirty="0" err="1"/>
              <a:t>Kennicutt</a:t>
            </a:r>
            <a:r>
              <a:rPr lang="en-US" sz="2400" dirty="0"/>
              <a:t>-Schmidt law, with clear physical meaning.</a:t>
            </a:r>
          </a:p>
        </p:txBody>
      </p:sp>
    </p:spTree>
    <p:extLst>
      <p:ext uri="{BB962C8B-B14F-4D97-AF65-F5344CB8AC3E}">
        <p14:creationId xmlns:p14="http://schemas.microsoft.com/office/powerpoint/2010/main" val="1961587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3EAA896-A82E-D643-BF88-2ADE7500CA6B}"/>
              </a:ext>
            </a:extLst>
          </p:cNvPr>
          <p:cNvPicPr>
            <a:picLocks noChangeAspect="1"/>
          </p:cNvPicPr>
          <p:nvPr/>
        </p:nvPicPr>
        <p:blipFill>
          <a:blip r:embed="rId3"/>
          <a:stretch>
            <a:fillRect/>
          </a:stretch>
        </p:blipFill>
        <p:spPr>
          <a:xfrm>
            <a:off x="3657600" y="1101615"/>
            <a:ext cx="5556739" cy="3769321"/>
          </a:xfrm>
          <a:prstGeom prst="rect">
            <a:avLst/>
          </a:prstGeom>
        </p:spPr>
      </p:pic>
      <p:pic>
        <p:nvPicPr>
          <p:cNvPr id="7" name="Picture 6">
            <a:extLst>
              <a:ext uri="{FF2B5EF4-FFF2-40B4-BE49-F238E27FC236}">
                <a16:creationId xmlns:a16="http://schemas.microsoft.com/office/drawing/2014/main" id="{874D8523-B1C0-D24C-B927-12F29C5C6CD7}"/>
              </a:ext>
            </a:extLst>
          </p:cNvPr>
          <p:cNvPicPr>
            <a:picLocks noChangeAspect="1"/>
          </p:cNvPicPr>
          <p:nvPr/>
        </p:nvPicPr>
        <p:blipFill>
          <a:blip r:embed="rId4"/>
          <a:stretch>
            <a:fillRect/>
          </a:stretch>
        </p:blipFill>
        <p:spPr>
          <a:xfrm>
            <a:off x="70339" y="4690444"/>
            <a:ext cx="9144000" cy="2062556"/>
          </a:xfrm>
          <a:prstGeom prst="rect">
            <a:avLst/>
          </a:prstGeom>
        </p:spPr>
      </p:pic>
      <p:pic>
        <p:nvPicPr>
          <p:cNvPr id="4" name="Picture 3">
            <a:extLst>
              <a:ext uri="{FF2B5EF4-FFF2-40B4-BE49-F238E27FC236}">
                <a16:creationId xmlns:a16="http://schemas.microsoft.com/office/drawing/2014/main" id="{743AB51A-FC60-1344-A541-7ECE445276FC}"/>
              </a:ext>
            </a:extLst>
          </p:cNvPr>
          <p:cNvPicPr>
            <a:picLocks noChangeAspect="1"/>
          </p:cNvPicPr>
          <p:nvPr/>
        </p:nvPicPr>
        <p:blipFill>
          <a:blip r:embed="rId5"/>
          <a:stretch>
            <a:fillRect/>
          </a:stretch>
        </p:blipFill>
        <p:spPr>
          <a:xfrm>
            <a:off x="123850" y="1112085"/>
            <a:ext cx="3815104" cy="3493154"/>
          </a:xfrm>
          <a:prstGeom prst="rect">
            <a:avLst/>
          </a:prstGeom>
        </p:spPr>
      </p:pic>
      <p:sp>
        <p:nvSpPr>
          <p:cNvPr id="8" name="TextBox 7">
            <a:extLst>
              <a:ext uri="{FF2B5EF4-FFF2-40B4-BE49-F238E27FC236}">
                <a16:creationId xmlns:a16="http://schemas.microsoft.com/office/drawing/2014/main" id="{CF8316FE-B547-D448-962A-656A15086891}"/>
              </a:ext>
            </a:extLst>
          </p:cNvPr>
          <p:cNvSpPr txBox="1"/>
          <p:nvPr/>
        </p:nvSpPr>
        <p:spPr>
          <a:xfrm>
            <a:off x="272560" y="3770679"/>
            <a:ext cx="1127232" cy="584775"/>
          </a:xfrm>
          <a:prstGeom prst="rect">
            <a:avLst/>
          </a:prstGeom>
          <a:noFill/>
        </p:spPr>
        <p:txBody>
          <a:bodyPr wrap="none" rtlCol="0">
            <a:spAutoFit/>
          </a:bodyPr>
          <a:lstStyle/>
          <a:p>
            <a:r>
              <a:rPr lang="en-US" sz="3200" dirty="0">
                <a:solidFill>
                  <a:srgbClr val="FFC000"/>
                </a:solidFill>
              </a:rPr>
              <a:t>Orion</a:t>
            </a:r>
          </a:p>
        </p:txBody>
      </p:sp>
      <p:sp>
        <p:nvSpPr>
          <p:cNvPr id="9" name="TextBox 8">
            <a:extLst>
              <a:ext uri="{FF2B5EF4-FFF2-40B4-BE49-F238E27FC236}">
                <a16:creationId xmlns:a16="http://schemas.microsoft.com/office/drawing/2014/main" id="{D668FE8D-C938-8A42-AAE8-82DE534C9CDC}"/>
              </a:ext>
            </a:extLst>
          </p:cNvPr>
          <p:cNvSpPr txBox="1"/>
          <p:nvPr/>
        </p:nvSpPr>
        <p:spPr>
          <a:xfrm>
            <a:off x="4271427" y="3770679"/>
            <a:ext cx="1867242" cy="584775"/>
          </a:xfrm>
          <a:prstGeom prst="rect">
            <a:avLst/>
          </a:prstGeom>
          <a:noFill/>
        </p:spPr>
        <p:txBody>
          <a:bodyPr wrap="none" rtlCol="0">
            <a:spAutoFit/>
          </a:bodyPr>
          <a:lstStyle/>
          <a:p>
            <a:r>
              <a:rPr lang="en-US" sz="3200" dirty="0">
                <a:solidFill>
                  <a:srgbClr val="FFC000"/>
                </a:solidFill>
              </a:rPr>
              <a:t>California </a:t>
            </a:r>
          </a:p>
        </p:txBody>
      </p:sp>
      <p:sp>
        <p:nvSpPr>
          <p:cNvPr id="10" name="TextBox 9">
            <a:extLst>
              <a:ext uri="{FF2B5EF4-FFF2-40B4-BE49-F238E27FC236}">
                <a16:creationId xmlns:a16="http://schemas.microsoft.com/office/drawing/2014/main" id="{EC9114E9-61A1-0942-BA8F-84CFF4EBA0CD}"/>
              </a:ext>
            </a:extLst>
          </p:cNvPr>
          <p:cNvSpPr txBox="1"/>
          <p:nvPr/>
        </p:nvSpPr>
        <p:spPr>
          <a:xfrm>
            <a:off x="263770" y="4881406"/>
            <a:ext cx="3200400" cy="461665"/>
          </a:xfrm>
          <a:prstGeom prst="rect">
            <a:avLst/>
          </a:prstGeom>
          <a:noFill/>
        </p:spPr>
        <p:txBody>
          <a:bodyPr wrap="square" rtlCol="0">
            <a:spAutoFit/>
          </a:bodyPr>
          <a:lstStyle/>
          <a:p>
            <a:r>
              <a:rPr lang="en-US" sz="2400" dirty="0">
                <a:solidFill>
                  <a:srgbClr val="FFC000"/>
                </a:solidFill>
              </a:rPr>
              <a:t>Central Molecular Zone</a:t>
            </a:r>
          </a:p>
        </p:txBody>
      </p:sp>
      <p:sp>
        <p:nvSpPr>
          <p:cNvPr id="12" name="标题 1">
            <a:extLst>
              <a:ext uri="{FF2B5EF4-FFF2-40B4-BE49-F238E27FC236}">
                <a16:creationId xmlns:a16="http://schemas.microsoft.com/office/drawing/2014/main" id="{7A0E1909-127E-B745-827A-5149BD87BA19}"/>
              </a:ext>
            </a:extLst>
          </p:cNvPr>
          <p:cNvSpPr txBox="1">
            <a:spLocks/>
          </p:cNvSpPr>
          <p:nvPr/>
        </p:nvSpPr>
        <p:spPr>
          <a:xfrm>
            <a:off x="457199" y="195213"/>
            <a:ext cx="8388849" cy="561721"/>
          </a:xfrm>
          <a:prstGeom prst="rect">
            <a:avLst/>
          </a:prstGeom>
        </p:spPr>
        <p:txBody>
          <a:bodyPr vert="horz" lIns="91440" tIns="45720" rIns="91440" bIns="45720" rtlCol="0" anchor="ctr">
            <a:normAutofit fontScale="6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kumimoji="1" lang="en-US" altLang="zh-CN" sz="2800" dirty="0"/>
              <a:t>A fundamental question: </a:t>
            </a:r>
          </a:p>
          <a:p>
            <a:pPr algn="l"/>
            <a:r>
              <a:rPr kumimoji="1" lang="en-US" altLang="zh-CN" sz="3200" dirty="0"/>
              <a:t>What determines the rate and efficiency of star formation in molecular clouds ?</a:t>
            </a:r>
            <a:endParaRPr kumimoji="1" lang="zh-CN" altLang="en-US" sz="3200" dirty="0"/>
          </a:p>
        </p:txBody>
      </p:sp>
      <p:cxnSp>
        <p:nvCxnSpPr>
          <p:cNvPr id="13" name="直接连接符 1">
            <a:extLst>
              <a:ext uri="{FF2B5EF4-FFF2-40B4-BE49-F238E27FC236}">
                <a16:creationId xmlns:a16="http://schemas.microsoft.com/office/drawing/2014/main" id="{969FE017-7298-924A-A752-351FFDB1622C}"/>
              </a:ext>
            </a:extLst>
          </p:cNvPr>
          <p:cNvCxnSpPr/>
          <p:nvPr/>
        </p:nvCxnSpPr>
        <p:spPr>
          <a:xfrm>
            <a:off x="152400" y="774131"/>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48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A67EFC76-AF13-514D-879B-90FBB731B3E7}"/>
              </a:ext>
            </a:extLst>
          </p:cNvPr>
          <p:cNvPicPr>
            <a:picLocks noChangeAspect="1"/>
          </p:cNvPicPr>
          <p:nvPr/>
        </p:nvPicPr>
        <p:blipFill>
          <a:blip r:embed="rId3"/>
          <a:stretch>
            <a:fillRect/>
          </a:stretch>
        </p:blipFill>
        <p:spPr>
          <a:xfrm>
            <a:off x="222907" y="1997570"/>
            <a:ext cx="5037287" cy="4832466"/>
          </a:xfrm>
          <a:prstGeom prst="rect">
            <a:avLst/>
          </a:prstGeom>
        </p:spPr>
      </p:pic>
      <p:sp>
        <p:nvSpPr>
          <p:cNvPr id="2" name="Title 1">
            <a:extLst>
              <a:ext uri="{FF2B5EF4-FFF2-40B4-BE49-F238E27FC236}">
                <a16:creationId xmlns:a16="http://schemas.microsoft.com/office/drawing/2014/main" id="{4983A518-23A2-F744-8891-5DE960F90B6E}"/>
              </a:ext>
            </a:extLst>
          </p:cNvPr>
          <p:cNvSpPr>
            <a:spLocks noGrp="1"/>
          </p:cNvSpPr>
          <p:nvPr>
            <p:ph type="title"/>
          </p:nvPr>
        </p:nvSpPr>
        <p:spPr>
          <a:xfrm>
            <a:off x="457200" y="274638"/>
            <a:ext cx="8229600" cy="648554"/>
          </a:xfrm>
        </p:spPr>
        <p:txBody>
          <a:bodyPr>
            <a:normAutofit fontScale="90000"/>
          </a:bodyPr>
          <a:lstStyle/>
          <a:p>
            <a:r>
              <a:rPr lang="en-US" altLang="zh-CN" dirty="0"/>
              <a:t>Star Formation is a complex process</a:t>
            </a:r>
            <a:endParaRPr lang="en-US" dirty="0"/>
          </a:p>
        </p:txBody>
      </p:sp>
      <p:sp>
        <p:nvSpPr>
          <p:cNvPr id="7" name="Rectangle 6">
            <a:extLst>
              <a:ext uri="{FF2B5EF4-FFF2-40B4-BE49-F238E27FC236}">
                <a16:creationId xmlns:a16="http://schemas.microsoft.com/office/drawing/2014/main" id="{ABABCAA4-3ECC-0D4F-A0A2-4EA8FF4137B8}"/>
              </a:ext>
            </a:extLst>
          </p:cNvPr>
          <p:cNvSpPr/>
          <p:nvPr/>
        </p:nvSpPr>
        <p:spPr>
          <a:xfrm>
            <a:off x="532307" y="1766738"/>
            <a:ext cx="1929540" cy="461665"/>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Environment</a:t>
            </a:r>
          </a:p>
        </p:txBody>
      </p:sp>
      <p:sp>
        <p:nvSpPr>
          <p:cNvPr id="9" name="Rectangle 8">
            <a:extLst>
              <a:ext uri="{FF2B5EF4-FFF2-40B4-BE49-F238E27FC236}">
                <a16:creationId xmlns:a16="http://schemas.microsoft.com/office/drawing/2014/main" id="{71108FF6-24CC-E647-965F-50C86D65746D}"/>
              </a:ext>
            </a:extLst>
          </p:cNvPr>
          <p:cNvSpPr/>
          <p:nvPr/>
        </p:nvSpPr>
        <p:spPr>
          <a:xfrm>
            <a:off x="3709705" y="1458961"/>
            <a:ext cx="1876989" cy="1077218"/>
          </a:xfrm>
          <a:prstGeom prst="rect">
            <a:avLst/>
          </a:prstGeom>
          <a:noFill/>
          <a:ln>
            <a:solidFill>
              <a:schemeClr val="accent1"/>
            </a:solidFill>
          </a:ln>
        </p:spPr>
        <p:txBody>
          <a:bodyPr wrap="square" lIns="91440" tIns="45720" rIns="91440" bIns="45720">
            <a:spAutoFit/>
          </a:bodyPr>
          <a:lstStyle/>
          <a:p>
            <a:pPr algn="ctr"/>
            <a:r>
              <a:rPr lang="en-US"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Chemical</a:t>
            </a:r>
            <a:r>
              <a:rPr lang="zh-CN" altLang="en-US"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endParaRPr lang="en-US" altLang="zh-CN"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en-US" altLang="zh-CN"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network</a:t>
            </a:r>
            <a:endParaRPr lang="en-US"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10" name="直接连接符 1">
            <a:extLst>
              <a:ext uri="{FF2B5EF4-FFF2-40B4-BE49-F238E27FC236}">
                <a16:creationId xmlns:a16="http://schemas.microsoft.com/office/drawing/2014/main" id="{F9C1F5F1-835F-684E-92CF-BC448174BDF3}"/>
              </a:ext>
            </a:extLst>
          </p:cNvPr>
          <p:cNvCxnSpPr/>
          <p:nvPr/>
        </p:nvCxnSpPr>
        <p:spPr>
          <a:xfrm>
            <a:off x="152400" y="1075436"/>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9FB5B9DC-EE80-9244-A63C-987391A0EC0F}"/>
              </a:ext>
            </a:extLst>
          </p:cNvPr>
          <p:cNvSpPr/>
          <p:nvPr/>
        </p:nvSpPr>
        <p:spPr>
          <a:xfrm>
            <a:off x="4567119" y="6054369"/>
            <a:ext cx="856325" cy="369332"/>
          </a:xfrm>
          <a:prstGeom prst="rect">
            <a:avLst/>
          </a:prstGeom>
        </p:spPr>
        <p:txBody>
          <a:bodyPr wrap="none">
            <a:spAutoFit/>
          </a:bodyPr>
          <a:lstStyle/>
          <a:p>
            <a:r>
              <a:rPr lang="en-US" dirty="0"/>
              <a:t>Li 2017</a:t>
            </a:r>
          </a:p>
        </p:txBody>
      </p:sp>
      <p:sp>
        <p:nvSpPr>
          <p:cNvPr id="5" name="文本框 4">
            <a:extLst>
              <a:ext uri="{FF2B5EF4-FFF2-40B4-BE49-F238E27FC236}">
                <a16:creationId xmlns:a16="http://schemas.microsoft.com/office/drawing/2014/main" id="{2C5CBD26-A7DC-364D-A20C-5D0E1122AC38}"/>
              </a:ext>
            </a:extLst>
          </p:cNvPr>
          <p:cNvSpPr txBox="1"/>
          <p:nvPr/>
        </p:nvSpPr>
        <p:spPr>
          <a:xfrm>
            <a:off x="5763801" y="4231416"/>
            <a:ext cx="3027175" cy="1200329"/>
          </a:xfrm>
          <a:prstGeom prst="rect">
            <a:avLst/>
          </a:prstGeom>
          <a:noFill/>
          <a:ln>
            <a:solidFill>
              <a:srgbClr val="FF0000"/>
            </a:solidFill>
          </a:ln>
        </p:spPr>
        <p:txBody>
          <a:bodyPr wrap="none" rtlCol="0">
            <a:spAutoFit/>
          </a:bodyPr>
          <a:lstStyle/>
          <a:p>
            <a:r>
              <a:rPr kumimoji="1" lang="en-US" altLang="zh-CN" dirty="0"/>
              <a:t>From theories, there is not a</a:t>
            </a:r>
          </a:p>
          <a:p>
            <a:r>
              <a:rPr kumimoji="1" lang="en-US" altLang="zh-CN" dirty="0"/>
              <a:t>comprehensive theoretical</a:t>
            </a:r>
          </a:p>
          <a:p>
            <a:r>
              <a:rPr kumimoji="1" lang="en-US" altLang="zh-CN" dirty="0"/>
              <a:t>framework for star formation </a:t>
            </a:r>
          </a:p>
          <a:p>
            <a:r>
              <a:rPr kumimoji="1" lang="en-US" altLang="zh-CN" dirty="0"/>
              <a:t>yet, due to the complexity.</a:t>
            </a:r>
            <a:endParaRPr kumimoji="1" lang="zh-CN" altLang="en-US" dirty="0"/>
          </a:p>
        </p:txBody>
      </p:sp>
      <p:sp>
        <p:nvSpPr>
          <p:cNvPr id="4" name="文本框 3">
            <a:extLst>
              <a:ext uri="{FF2B5EF4-FFF2-40B4-BE49-F238E27FC236}">
                <a16:creationId xmlns:a16="http://schemas.microsoft.com/office/drawing/2014/main" id="{14491B88-59BD-A34B-8B91-D87F4E170C8E}"/>
              </a:ext>
            </a:extLst>
          </p:cNvPr>
          <p:cNvSpPr txBox="1"/>
          <p:nvPr/>
        </p:nvSpPr>
        <p:spPr>
          <a:xfrm>
            <a:off x="5763801" y="2536179"/>
            <a:ext cx="3119641" cy="1200329"/>
          </a:xfrm>
          <a:prstGeom prst="rect">
            <a:avLst/>
          </a:prstGeom>
          <a:noFill/>
          <a:ln>
            <a:solidFill>
              <a:srgbClr val="FF0000"/>
            </a:solidFill>
          </a:ln>
        </p:spPr>
        <p:txBody>
          <a:bodyPr wrap="square" rtlCol="0">
            <a:spAutoFit/>
          </a:bodyPr>
          <a:lstStyle/>
          <a:p>
            <a:r>
              <a:rPr kumimoji="1" lang="en-US" altLang="zh-CN" dirty="0"/>
              <a:t>In</a:t>
            </a:r>
            <a:r>
              <a:rPr kumimoji="1" lang="zh-CN" altLang="en-US" dirty="0"/>
              <a:t> </a:t>
            </a:r>
            <a:r>
              <a:rPr kumimoji="1" lang="en-US" altLang="zh-CN" dirty="0"/>
              <a:t>observations, any observed quantities are subject to the combination effects of Gravity, Turbulence and Magnetic field.</a:t>
            </a:r>
          </a:p>
        </p:txBody>
      </p:sp>
    </p:spTree>
    <p:extLst>
      <p:ext uri="{BB962C8B-B14F-4D97-AF65-F5344CB8AC3E}">
        <p14:creationId xmlns:p14="http://schemas.microsoft.com/office/powerpoint/2010/main" val="2428103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08A89382-A03F-A54E-B4E5-FDB803FCF7FC}"/>
              </a:ext>
            </a:extLst>
          </p:cNvPr>
          <p:cNvPicPr>
            <a:picLocks noChangeAspect="1"/>
          </p:cNvPicPr>
          <p:nvPr/>
        </p:nvPicPr>
        <p:blipFill>
          <a:blip r:embed="rId3"/>
          <a:stretch>
            <a:fillRect/>
          </a:stretch>
        </p:blipFill>
        <p:spPr>
          <a:xfrm>
            <a:off x="457200" y="4181581"/>
            <a:ext cx="2392024" cy="2547920"/>
          </a:xfrm>
          <a:prstGeom prst="rect">
            <a:avLst/>
          </a:prstGeom>
        </p:spPr>
      </p:pic>
      <p:pic>
        <p:nvPicPr>
          <p:cNvPr id="5" name="图片 4">
            <a:extLst>
              <a:ext uri="{FF2B5EF4-FFF2-40B4-BE49-F238E27FC236}">
                <a16:creationId xmlns:a16="http://schemas.microsoft.com/office/drawing/2014/main" id="{082EA686-0291-E842-A173-ACCA53ED4B98}"/>
              </a:ext>
            </a:extLst>
          </p:cNvPr>
          <p:cNvPicPr>
            <a:picLocks noChangeAspect="1"/>
          </p:cNvPicPr>
          <p:nvPr/>
        </p:nvPicPr>
        <p:blipFill>
          <a:blip r:embed="rId4"/>
          <a:stretch>
            <a:fillRect/>
          </a:stretch>
        </p:blipFill>
        <p:spPr>
          <a:xfrm>
            <a:off x="5080045" y="113015"/>
            <a:ext cx="3927776" cy="2208088"/>
          </a:xfrm>
          <a:prstGeom prst="rect">
            <a:avLst/>
          </a:prstGeom>
        </p:spPr>
      </p:pic>
      <p:cxnSp>
        <p:nvCxnSpPr>
          <p:cNvPr id="9" name="直线箭头连接符 8">
            <a:extLst>
              <a:ext uri="{FF2B5EF4-FFF2-40B4-BE49-F238E27FC236}">
                <a16:creationId xmlns:a16="http://schemas.microsoft.com/office/drawing/2014/main" id="{868E5C89-0076-8C45-BF66-1BFFEC516A54}"/>
              </a:ext>
            </a:extLst>
          </p:cNvPr>
          <p:cNvCxnSpPr>
            <a:cxnSpLocks/>
          </p:cNvCxnSpPr>
          <p:nvPr/>
        </p:nvCxnSpPr>
        <p:spPr>
          <a:xfrm flipV="1">
            <a:off x="3113070" y="2424702"/>
            <a:ext cx="3452117" cy="2112196"/>
          </a:xfrm>
          <a:prstGeom prst="straightConnector1">
            <a:avLst/>
          </a:prstGeom>
          <a:ln w="79375">
            <a:tailEnd type="triangle"/>
          </a:ln>
        </p:spPr>
        <p:style>
          <a:lnRef idx="2">
            <a:schemeClr val="accent1"/>
          </a:lnRef>
          <a:fillRef idx="0">
            <a:schemeClr val="accent1"/>
          </a:fillRef>
          <a:effectRef idx="1">
            <a:schemeClr val="accent1"/>
          </a:effectRef>
          <a:fontRef idx="minor">
            <a:schemeClr val="tx1"/>
          </a:fontRef>
        </p:style>
      </p:cxnSp>
      <p:sp>
        <p:nvSpPr>
          <p:cNvPr id="17" name="文本框 16">
            <a:extLst>
              <a:ext uri="{FF2B5EF4-FFF2-40B4-BE49-F238E27FC236}">
                <a16:creationId xmlns:a16="http://schemas.microsoft.com/office/drawing/2014/main" id="{A75DD7AC-2261-C249-B508-EED2903B32CD}"/>
              </a:ext>
            </a:extLst>
          </p:cNvPr>
          <p:cNvSpPr txBox="1"/>
          <p:nvPr/>
        </p:nvSpPr>
        <p:spPr>
          <a:xfrm>
            <a:off x="3940101" y="2982816"/>
            <a:ext cx="2888932" cy="400110"/>
          </a:xfrm>
          <a:prstGeom prst="rect">
            <a:avLst/>
          </a:prstGeom>
          <a:noFill/>
          <a:ln>
            <a:solidFill>
              <a:schemeClr val="accent1"/>
            </a:solidFill>
          </a:ln>
        </p:spPr>
        <p:txBody>
          <a:bodyPr wrap="none" rtlCol="0">
            <a:spAutoFit/>
          </a:bodyPr>
          <a:lstStyle/>
          <a:p>
            <a:r>
              <a:rPr kumimoji="1" lang="en-US" altLang="zh-CN" sz="2000" dirty="0" err="1">
                <a:latin typeface="Comic Sans MS" panose="030F0902030302020204" pitchFamily="66" charset="0"/>
              </a:rPr>
              <a:t>Kennicutt</a:t>
            </a:r>
            <a:r>
              <a:rPr kumimoji="1" lang="en-US" altLang="zh-CN" sz="2000" dirty="0">
                <a:latin typeface="Comic Sans MS" panose="030F0902030302020204" pitchFamily="66" charset="0"/>
              </a:rPr>
              <a:t>-Schmidt law</a:t>
            </a:r>
            <a:endParaRPr kumimoji="1" lang="zh-CN" altLang="en-US" sz="2000" dirty="0"/>
          </a:p>
        </p:txBody>
      </p:sp>
      <p:pic>
        <p:nvPicPr>
          <p:cNvPr id="18" name="Picture 2" descr="Star-Forming Galaxies Marked by Hot Halos (5 | EurekAlert!">
            <a:extLst>
              <a:ext uri="{FF2B5EF4-FFF2-40B4-BE49-F238E27FC236}">
                <a16:creationId xmlns:a16="http://schemas.microsoft.com/office/drawing/2014/main" id="{DA09D8B3-A8D4-594F-85B1-AD69BFF640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820" y="128499"/>
            <a:ext cx="2172710" cy="3796969"/>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直线箭头连接符 18">
            <a:extLst>
              <a:ext uri="{FF2B5EF4-FFF2-40B4-BE49-F238E27FC236}">
                <a16:creationId xmlns:a16="http://schemas.microsoft.com/office/drawing/2014/main" id="{567EA758-A2A7-9344-AEA5-5ECEA47CC390}"/>
              </a:ext>
            </a:extLst>
          </p:cNvPr>
          <p:cNvCxnSpPr>
            <a:cxnSpLocks/>
          </p:cNvCxnSpPr>
          <p:nvPr/>
        </p:nvCxnSpPr>
        <p:spPr>
          <a:xfrm>
            <a:off x="2773587" y="1027227"/>
            <a:ext cx="2142041" cy="0"/>
          </a:xfrm>
          <a:prstGeom prst="straightConnector1">
            <a:avLst/>
          </a:prstGeom>
          <a:ln w="79375">
            <a:tailEnd type="triangle"/>
          </a:ln>
        </p:spPr>
        <p:style>
          <a:lnRef idx="2">
            <a:schemeClr val="accent1"/>
          </a:lnRef>
          <a:fillRef idx="0">
            <a:schemeClr val="accent1"/>
          </a:fillRef>
          <a:effectRef idx="1">
            <a:schemeClr val="accent1"/>
          </a:effectRef>
          <a:fontRef idx="minor">
            <a:schemeClr val="tx1"/>
          </a:fontRef>
        </p:style>
      </p:cxnSp>
      <p:cxnSp>
        <p:nvCxnSpPr>
          <p:cNvPr id="7" name="直线连接符 6">
            <a:extLst>
              <a:ext uri="{FF2B5EF4-FFF2-40B4-BE49-F238E27FC236}">
                <a16:creationId xmlns:a16="http://schemas.microsoft.com/office/drawing/2014/main" id="{10620CE2-3EE3-FB4E-8C50-0E002347C113}"/>
              </a:ext>
            </a:extLst>
          </p:cNvPr>
          <p:cNvCxnSpPr>
            <a:cxnSpLocks/>
          </p:cNvCxnSpPr>
          <p:nvPr/>
        </p:nvCxnSpPr>
        <p:spPr>
          <a:xfrm>
            <a:off x="3518899" y="5496638"/>
            <a:ext cx="3046288" cy="0"/>
          </a:xfrm>
          <a:prstGeom prst="line">
            <a:avLst/>
          </a:prstGeom>
          <a:ln w="53975"/>
        </p:spPr>
        <p:style>
          <a:lnRef idx="2">
            <a:schemeClr val="accent1"/>
          </a:lnRef>
          <a:fillRef idx="0">
            <a:schemeClr val="accent1"/>
          </a:fillRef>
          <a:effectRef idx="1">
            <a:schemeClr val="accent1"/>
          </a:effectRef>
          <a:fontRef idx="minor">
            <a:schemeClr val="tx1"/>
          </a:fontRef>
        </p:style>
      </p:cxnSp>
      <p:pic>
        <p:nvPicPr>
          <p:cNvPr id="34820" name="Picture 4" descr="Astronomical observatory | Definition, Examples, &amp; Facts | Britannica">
            <a:extLst>
              <a:ext uri="{FF2B5EF4-FFF2-40B4-BE49-F238E27FC236}">
                <a16:creationId xmlns:a16="http://schemas.microsoft.com/office/drawing/2014/main" id="{64CA0818-A41A-AE43-9213-026C40772E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72957" y="4960356"/>
            <a:ext cx="2088944" cy="156469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a:extLst>
              <a:ext uri="{FF2B5EF4-FFF2-40B4-BE49-F238E27FC236}">
                <a16:creationId xmlns:a16="http://schemas.microsoft.com/office/drawing/2014/main" id="{CB279B57-8E5A-2A4D-85C3-2C942C51102C}"/>
              </a:ext>
            </a:extLst>
          </p:cNvPr>
          <p:cNvPicPr>
            <a:picLocks noChangeAspect="1"/>
          </p:cNvPicPr>
          <p:nvPr/>
        </p:nvPicPr>
        <p:blipFill>
          <a:blip r:embed="rId7"/>
          <a:stretch>
            <a:fillRect/>
          </a:stretch>
        </p:blipFill>
        <p:spPr>
          <a:xfrm>
            <a:off x="4839128" y="3632187"/>
            <a:ext cx="1763630" cy="1763630"/>
          </a:xfrm>
          <a:prstGeom prst="rect">
            <a:avLst/>
          </a:prstGeom>
        </p:spPr>
      </p:pic>
      <p:cxnSp>
        <p:nvCxnSpPr>
          <p:cNvPr id="21" name="直线箭头连接符 20">
            <a:extLst>
              <a:ext uri="{FF2B5EF4-FFF2-40B4-BE49-F238E27FC236}">
                <a16:creationId xmlns:a16="http://schemas.microsoft.com/office/drawing/2014/main" id="{0F7A7A50-7DE1-D644-BA42-17C2A61AA21A}"/>
              </a:ext>
            </a:extLst>
          </p:cNvPr>
          <p:cNvCxnSpPr>
            <a:cxnSpLocks/>
          </p:cNvCxnSpPr>
          <p:nvPr/>
        </p:nvCxnSpPr>
        <p:spPr>
          <a:xfrm flipH="1" flipV="1">
            <a:off x="7259520" y="2711551"/>
            <a:ext cx="4310" cy="1926170"/>
          </a:xfrm>
          <a:prstGeom prst="straightConnector1">
            <a:avLst/>
          </a:prstGeom>
          <a:ln w="79375">
            <a:tailEnd type="triangle"/>
          </a:ln>
        </p:spPr>
        <p:style>
          <a:lnRef idx="2">
            <a:schemeClr val="accent1"/>
          </a:lnRef>
          <a:fillRef idx="0">
            <a:schemeClr val="accent1"/>
          </a:fillRef>
          <a:effectRef idx="1">
            <a:schemeClr val="accent1"/>
          </a:effectRef>
          <a:fontRef idx="minor">
            <a:schemeClr val="tx1"/>
          </a:fontRef>
        </p:style>
      </p:cxnSp>
      <p:sp>
        <p:nvSpPr>
          <p:cNvPr id="16" name="文本框 15">
            <a:extLst>
              <a:ext uri="{FF2B5EF4-FFF2-40B4-BE49-F238E27FC236}">
                <a16:creationId xmlns:a16="http://schemas.microsoft.com/office/drawing/2014/main" id="{7C1FB1F0-4269-BA40-9F3B-774F7D536701}"/>
              </a:ext>
            </a:extLst>
          </p:cNvPr>
          <p:cNvSpPr txBox="1"/>
          <p:nvPr/>
        </p:nvSpPr>
        <p:spPr>
          <a:xfrm>
            <a:off x="3113070" y="5698495"/>
            <a:ext cx="3340530" cy="523220"/>
          </a:xfrm>
          <a:prstGeom prst="rect">
            <a:avLst/>
          </a:prstGeom>
          <a:noFill/>
          <a:ln>
            <a:solidFill>
              <a:schemeClr val="accent1"/>
            </a:solidFill>
          </a:ln>
        </p:spPr>
        <p:txBody>
          <a:bodyPr wrap="none" rtlCol="0">
            <a:spAutoFit/>
          </a:bodyPr>
          <a:lstStyle/>
          <a:p>
            <a:r>
              <a:rPr kumimoji="1" lang="en-US" altLang="zh-CN" sz="2800" dirty="0"/>
              <a:t>Observation</a:t>
            </a:r>
            <a:r>
              <a:rPr kumimoji="1" lang="zh-CN" altLang="en-US" sz="2800" dirty="0"/>
              <a:t>，</a:t>
            </a:r>
            <a:r>
              <a:rPr kumimoji="1" lang="en-US" altLang="zh-CN" sz="2800" dirty="0"/>
              <a:t>Theory</a:t>
            </a:r>
            <a:endParaRPr kumimoji="1" lang="zh-CN" altLang="en-US" sz="2800" dirty="0"/>
          </a:p>
        </p:txBody>
      </p:sp>
      <p:sp>
        <p:nvSpPr>
          <p:cNvPr id="22" name="文本框 21">
            <a:extLst>
              <a:ext uri="{FF2B5EF4-FFF2-40B4-BE49-F238E27FC236}">
                <a16:creationId xmlns:a16="http://schemas.microsoft.com/office/drawing/2014/main" id="{DF738E85-F07A-C74D-9F6A-68E1F00693D2}"/>
              </a:ext>
            </a:extLst>
          </p:cNvPr>
          <p:cNvSpPr txBox="1"/>
          <p:nvPr/>
        </p:nvSpPr>
        <p:spPr>
          <a:xfrm>
            <a:off x="2833813" y="4666230"/>
            <a:ext cx="1837554" cy="707886"/>
          </a:xfrm>
          <a:prstGeom prst="rect">
            <a:avLst/>
          </a:prstGeom>
          <a:noFill/>
          <a:ln>
            <a:solidFill>
              <a:srgbClr val="FF0000"/>
            </a:solidFill>
          </a:ln>
        </p:spPr>
        <p:txBody>
          <a:bodyPr wrap="none" rtlCol="0">
            <a:spAutoFit/>
          </a:bodyPr>
          <a:lstStyle/>
          <a:p>
            <a:r>
              <a:rPr kumimoji="1" lang="en-US" altLang="zh-CN" sz="4000" dirty="0"/>
              <a:t>Physics!</a:t>
            </a:r>
            <a:endParaRPr kumimoji="1" lang="zh-CN" altLang="en-US" sz="4000" dirty="0"/>
          </a:p>
        </p:txBody>
      </p:sp>
    </p:spTree>
    <p:extLst>
      <p:ext uri="{BB962C8B-B14F-4D97-AF65-F5344CB8AC3E}">
        <p14:creationId xmlns:p14="http://schemas.microsoft.com/office/powerpoint/2010/main" val="1715097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5036" y="257993"/>
            <a:ext cx="8229600" cy="539298"/>
          </a:xfrm>
        </p:spPr>
        <p:txBody>
          <a:bodyPr>
            <a:normAutofit/>
          </a:bodyPr>
          <a:lstStyle/>
          <a:p>
            <a:r>
              <a:rPr lang="en-US" altLang="zh-CN" sz="2800" dirty="0" err="1"/>
              <a:t>Kennicutt</a:t>
            </a:r>
            <a:r>
              <a:rPr lang="en-US" altLang="zh-CN" sz="2800" dirty="0"/>
              <a:t>-Schmidt law</a:t>
            </a:r>
            <a:endParaRPr lang="en-US" sz="2800" dirty="0"/>
          </a:p>
        </p:txBody>
      </p:sp>
      <p:pic>
        <p:nvPicPr>
          <p:cNvPr id="5" name="Picture 4"/>
          <p:cNvPicPr>
            <a:picLocks noChangeAspect="1"/>
          </p:cNvPicPr>
          <p:nvPr/>
        </p:nvPicPr>
        <p:blipFill>
          <a:blip r:embed="rId3"/>
          <a:stretch>
            <a:fillRect/>
          </a:stretch>
        </p:blipFill>
        <p:spPr>
          <a:xfrm>
            <a:off x="530119" y="1669274"/>
            <a:ext cx="3257426" cy="4293120"/>
          </a:xfrm>
          <a:prstGeom prst="rect">
            <a:avLst/>
          </a:prstGeom>
        </p:spPr>
      </p:pic>
      <p:sp>
        <p:nvSpPr>
          <p:cNvPr id="3" name="TextBox 2">
            <a:extLst>
              <a:ext uri="{FF2B5EF4-FFF2-40B4-BE49-F238E27FC236}">
                <a16:creationId xmlns:a16="http://schemas.microsoft.com/office/drawing/2014/main" id="{6BA355F5-344C-C348-8C2C-B7381A5925EA}"/>
              </a:ext>
            </a:extLst>
          </p:cNvPr>
          <p:cNvSpPr txBox="1"/>
          <p:nvPr/>
        </p:nvSpPr>
        <p:spPr>
          <a:xfrm>
            <a:off x="4188428" y="2215643"/>
            <a:ext cx="2730235" cy="369332"/>
          </a:xfrm>
          <a:prstGeom prst="rect">
            <a:avLst/>
          </a:prstGeom>
          <a:noFill/>
        </p:spPr>
        <p:txBody>
          <a:bodyPr wrap="none" rtlCol="0">
            <a:spAutoFit/>
          </a:bodyPr>
          <a:lstStyle/>
          <a:p>
            <a:r>
              <a:rPr lang="zh-CN" altLang="en-US" b="1" dirty="0">
                <a:latin typeface="Verdana" panose="020B0604030504040204" pitchFamily="34" charset="0"/>
              </a:rPr>
              <a:t> ∑</a:t>
            </a:r>
            <a:r>
              <a:rPr lang="en-US" altLang="zh-CN" b="1" baseline="-25000" dirty="0">
                <a:latin typeface="Verdana" panose="020B0604030504040204" pitchFamily="34" charset="0"/>
              </a:rPr>
              <a:t>SFR</a:t>
            </a:r>
            <a:r>
              <a:rPr lang="en-US" altLang="zh-CN" b="1" dirty="0">
                <a:latin typeface="Verdana" panose="020B0604030504040204" pitchFamily="34" charset="0"/>
              </a:rPr>
              <a:t> = A ∑</a:t>
            </a:r>
            <a:r>
              <a:rPr lang="en-US" altLang="zh-CN" b="1" baseline="-25000" dirty="0" err="1">
                <a:latin typeface="Verdana" panose="020B0604030504040204" pitchFamily="34" charset="0"/>
              </a:rPr>
              <a:t>gas</a:t>
            </a:r>
            <a:r>
              <a:rPr lang="en-US" altLang="zh-CN" b="1" baseline="30000" dirty="0" err="1">
                <a:latin typeface="Verdana" panose="020B0604030504040204" pitchFamily="34" charset="0"/>
              </a:rPr>
              <a:t>N</a:t>
            </a:r>
            <a:r>
              <a:rPr lang="en-US" altLang="zh-CN" dirty="0"/>
              <a:t>    N~1.4</a:t>
            </a:r>
            <a:endParaRPr lang="en-US" dirty="0"/>
          </a:p>
        </p:txBody>
      </p:sp>
      <p:sp>
        <p:nvSpPr>
          <p:cNvPr id="4" name="TextBox 3">
            <a:extLst>
              <a:ext uri="{FF2B5EF4-FFF2-40B4-BE49-F238E27FC236}">
                <a16:creationId xmlns:a16="http://schemas.microsoft.com/office/drawing/2014/main" id="{1C8FFE79-2C96-234F-9C10-C180F3C92214}"/>
              </a:ext>
            </a:extLst>
          </p:cNvPr>
          <p:cNvSpPr txBox="1"/>
          <p:nvPr/>
        </p:nvSpPr>
        <p:spPr>
          <a:xfrm>
            <a:off x="844060" y="6107396"/>
            <a:ext cx="3031407" cy="369332"/>
          </a:xfrm>
          <a:prstGeom prst="rect">
            <a:avLst/>
          </a:prstGeom>
          <a:noFill/>
        </p:spPr>
        <p:txBody>
          <a:bodyPr wrap="none" rtlCol="0">
            <a:spAutoFit/>
          </a:bodyPr>
          <a:lstStyle/>
          <a:p>
            <a:r>
              <a:rPr lang="en-US" dirty="0" err="1"/>
              <a:t>Kennicutt</a:t>
            </a:r>
            <a:r>
              <a:rPr lang="en-US" dirty="0"/>
              <a:t> &amp; Evans 2012, ARAA</a:t>
            </a:r>
          </a:p>
        </p:txBody>
      </p:sp>
      <p:sp>
        <p:nvSpPr>
          <p:cNvPr id="8" name="TextBox 7">
            <a:extLst>
              <a:ext uri="{FF2B5EF4-FFF2-40B4-BE49-F238E27FC236}">
                <a16:creationId xmlns:a16="http://schemas.microsoft.com/office/drawing/2014/main" id="{59D80DC1-6A32-E248-B2DB-C9630DDA850A}"/>
              </a:ext>
            </a:extLst>
          </p:cNvPr>
          <p:cNvSpPr txBox="1"/>
          <p:nvPr/>
        </p:nvSpPr>
        <p:spPr>
          <a:xfrm>
            <a:off x="4188428" y="2704385"/>
            <a:ext cx="4006481" cy="830997"/>
          </a:xfrm>
          <a:prstGeom prst="rect">
            <a:avLst/>
          </a:prstGeom>
          <a:noFill/>
        </p:spPr>
        <p:txBody>
          <a:bodyPr wrap="none" rtlCol="0">
            <a:spAutoFit/>
          </a:bodyPr>
          <a:lstStyle/>
          <a:p>
            <a:r>
              <a:rPr lang="en-US" sz="1600" dirty="0" err="1"/>
              <a:t>Kennicutt</a:t>
            </a:r>
            <a:r>
              <a:rPr lang="en-US" sz="1600" dirty="0"/>
              <a:t>  1998, ARAA  Citation ~6000</a:t>
            </a:r>
          </a:p>
          <a:p>
            <a:r>
              <a:rPr lang="en-US" sz="1600" dirty="0" err="1"/>
              <a:t>Kennicutt</a:t>
            </a:r>
            <a:r>
              <a:rPr lang="en-US" sz="1600" dirty="0"/>
              <a:t> et al. 1998,  Citation ~</a:t>
            </a:r>
            <a:r>
              <a:rPr lang="en-US" altLang="zh-CN" sz="1600" dirty="0"/>
              <a:t>5</a:t>
            </a:r>
            <a:r>
              <a:rPr lang="en-US" sz="1600" dirty="0"/>
              <a:t>000</a:t>
            </a:r>
          </a:p>
          <a:p>
            <a:r>
              <a:rPr lang="en-US" sz="1600" dirty="0" err="1"/>
              <a:t>Kennicutt</a:t>
            </a:r>
            <a:r>
              <a:rPr lang="en-US" sz="1600" dirty="0"/>
              <a:t> &amp; Evans 2012, ARAA, citation ~2</a:t>
            </a:r>
            <a:r>
              <a:rPr lang="en-US" altLang="zh-CN" sz="1600" dirty="0"/>
              <a:t>5</a:t>
            </a:r>
            <a:r>
              <a:rPr lang="en-US" sz="1600" dirty="0"/>
              <a:t>00</a:t>
            </a:r>
          </a:p>
        </p:txBody>
      </p:sp>
      <p:sp>
        <p:nvSpPr>
          <p:cNvPr id="7" name="文本框 6">
            <a:extLst>
              <a:ext uri="{FF2B5EF4-FFF2-40B4-BE49-F238E27FC236}">
                <a16:creationId xmlns:a16="http://schemas.microsoft.com/office/drawing/2014/main" id="{FBB09E59-9A1A-F94B-8D25-692781CB21BD}"/>
              </a:ext>
            </a:extLst>
          </p:cNvPr>
          <p:cNvSpPr txBox="1"/>
          <p:nvPr/>
        </p:nvSpPr>
        <p:spPr>
          <a:xfrm>
            <a:off x="400692" y="1002019"/>
            <a:ext cx="5549789" cy="646331"/>
          </a:xfrm>
          <a:prstGeom prst="rect">
            <a:avLst/>
          </a:prstGeom>
          <a:noFill/>
        </p:spPr>
        <p:txBody>
          <a:bodyPr wrap="none" rtlCol="0">
            <a:spAutoFit/>
          </a:bodyPr>
          <a:lstStyle/>
          <a:p>
            <a:r>
              <a:rPr kumimoji="1" lang="en-US" altLang="zh-CN" dirty="0"/>
              <a:t>An empirical correlation between gas content and </a:t>
            </a:r>
          </a:p>
          <a:p>
            <a:r>
              <a:rPr kumimoji="1" lang="en-US" altLang="zh-CN" dirty="0"/>
              <a:t>star formation rate, averaged over time and spatial scales</a:t>
            </a:r>
            <a:endParaRPr kumimoji="1" lang="zh-CN" altLang="en-US" dirty="0"/>
          </a:p>
        </p:txBody>
      </p:sp>
      <p:sp>
        <p:nvSpPr>
          <p:cNvPr id="10" name="文本框 9">
            <a:extLst>
              <a:ext uri="{FF2B5EF4-FFF2-40B4-BE49-F238E27FC236}">
                <a16:creationId xmlns:a16="http://schemas.microsoft.com/office/drawing/2014/main" id="{101497F5-310D-5D48-A089-F00B74EBE687}"/>
              </a:ext>
            </a:extLst>
          </p:cNvPr>
          <p:cNvSpPr txBox="1"/>
          <p:nvPr/>
        </p:nvSpPr>
        <p:spPr>
          <a:xfrm>
            <a:off x="4636048" y="6126931"/>
            <a:ext cx="290464" cy="369332"/>
          </a:xfrm>
          <a:prstGeom prst="rect">
            <a:avLst/>
          </a:prstGeom>
          <a:noFill/>
        </p:spPr>
        <p:txBody>
          <a:bodyPr wrap="none" rtlCol="0">
            <a:spAutoFit/>
          </a:bodyPr>
          <a:lstStyle/>
          <a:p>
            <a:r>
              <a:rPr lang="zh-CN" altLang="en-US" sz="1800" dirty="0">
                <a:effectLst/>
                <a:latin typeface="CMR8"/>
              </a:rPr>
              <a:t> </a:t>
            </a:r>
            <a:r>
              <a:rPr lang="en" altLang="zh-CN" sz="1800" dirty="0">
                <a:effectLst/>
                <a:latin typeface="CMR8"/>
              </a:rPr>
              <a:t> </a:t>
            </a:r>
            <a:endParaRPr lang="en" altLang="zh-CN" dirty="0"/>
          </a:p>
        </p:txBody>
      </p:sp>
      <p:pic>
        <p:nvPicPr>
          <p:cNvPr id="11" name="Picture 2">
            <a:extLst>
              <a:ext uri="{FF2B5EF4-FFF2-40B4-BE49-F238E27FC236}">
                <a16:creationId xmlns:a16="http://schemas.microsoft.com/office/drawing/2014/main" id="{6FE07845-7A25-D04E-8EC7-0723E30EA2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4624" y="151110"/>
            <a:ext cx="944039" cy="137361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Robert Kennicutt | Texas A&amp;M University College of Arts and Sciences">
            <a:extLst>
              <a:ext uri="{FF2B5EF4-FFF2-40B4-BE49-F238E27FC236}">
                <a16:creationId xmlns:a16="http://schemas.microsoft.com/office/drawing/2014/main" id="{C9F5D875-A91A-E848-86C6-D5DA3819F9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94175" y="205913"/>
            <a:ext cx="1051015" cy="126743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24th Annual Great Lecture in Astronomy">
            <a:extLst>
              <a:ext uri="{FF2B5EF4-FFF2-40B4-BE49-F238E27FC236}">
                <a16:creationId xmlns:a16="http://schemas.microsoft.com/office/drawing/2014/main" id="{925F6D6B-C778-6E46-B8A0-20D0470ED1B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95730" y="199047"/>
            <a:ext cx="968182" cy="1267438"/>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a:extLst>
              <a:ext uri="{FF2B5EF4-FFF2-40B4-BE49-F238E27FC236}">
                <a16:creationId xmlns:a16="http://schemas.microsoft.com/office/drawing/2014/main" id="{81F776BF-FD33-4B42-90EC-F7D0725D00A5}"/>
              </a:ext>
            </a:extLst>
          </p:cNvPr>
          <p:cNvSpPr txBox="1"/>
          <p:nvPr/>
        </p:nvSpPr>
        <p:spPr>
          <a:xfrm>
            <a:off x="5974624" y="1538274"/>
            <a:ext cx="816249" cy="523220"/>
          </a:xfrm>
          <a:prstGeom prst="rect">
            <a:avLst/>
          </a:prstGeom>
          <a:noFill/>
        </p:spPr>
        <p:txBody>
          <a:bodyPr wrap="none" rtlCol="0">
            <a:spAutoFit/>
          </a:bodyPr>
          <a:lstStyle/>
          <a:p>
            <a:r>
              <a:rPr kumimoji="1" lang="en-US" altLang="zh-CN" sz="1400" dirty="0" err="1"/>
              <a:t>Marrten</a:t>
            </a:r>
            <a:endParaRPr kumimoji="1" lang="en-US" altLang="zh-CN" sz="1400" dirty="0"/>
          </a:p>
          <a:p>
            <a:r>
              <a:rPr kumimoji="1" lang="en-US" altLang="zh-CN" sz="1400" dirty="0"/>
              <a:t> Schmidt</a:t>
            </a:r>
            <a:endParaRPr kumimoji="1" lang="zh-CN" altLang="en-US" sz="1400" dirty="0"/>
          </a:p>
        </p:txBody>
      </p:sp>
      <p:sp>
        <p:nvSpPr>
          <p:cNvPr id="16" name="文本框 15">
            <a:extLst>
              <a:ext uri="{FF2B5EF4-FFF2-40B4-BE49-F238E27FC236}">
                <a16:creationId xmlns:a16="http://schemas.microsoft.com/office/drawing/2014/main" id="{73C844BD-30AE-7845-BBAF-7775EC1C4D87}"/>
              </a:ext>
            </a:extLst>
          </p:cNvPr>
          <p:cNvSpPr txBox="1"/>
          <p:nvPr/>
        </p:nvSpPr>
        <p:spPr>
          <a:xfrm>
            <a:off x="7099072" y="1524720"/>
            <a:ext cx="884153" cy="523220"/>
          </a:xfrm>
          <a:prstGeom prst="rect">
            <a:avLst/>
          </a:prstGeom>
          <a:noFill/>
        </p:spPr>
        <p:txBody>
          <a:bodyPr wrap="none" rtlCol="0">
            <a:spAutoFit/>
          </a:bodyPr>
          <a:lstStyle/>
          <a:p>
            <a:r>
              <a:rPr kumimoji="1" lang="en-US" altLang="zh-CN" sz="1400" dirty="0"/>
              <a:t>     Rob </a:t>
            </a:r>
          </a:p>
          <a:p>
            <a:r>
              <a:rPr kumimoji="1" lang="en-US" altLang="zh-CN" sz="1400" dirty="0" err="1"/>
              <a:t>Kennicutt</a:t>
            </a:r>
            <a:endParaRPr kumimoji="1" lang="en-US" altLang="zh-CN" sz="1400" dirty="0"/>
          </a:p>
        </p:txBody>
      </p:sp>
      <p:sp>
        <p:nvSpPr>
          <p:cNvPr id="17" name="文本框 16">
            <a:extLst>
              <a:ext uri="{FF2B5EF4-FFF2-40B4-BE49-F238E27FC236}">
                <a16:creationId xmlns:a16="http://schemas.microsoft.com/office/drawing/2014/main" id="{2137E975-091E-ED43-AAC5-9A631C79386D}"/>
              </a:ext>
            </a:extLst>
          </p:cNvPr>
          <p:cNvSpPr txBox="1"/>
          <p:nvPr/>
        </p:nvSpPr>
        <p:spPr>
          <a:xfrm>
            <a:off x="8205756" y="1490761"/>
            <a:ext cx="599395" cy="523220"/>
          </a:xfrm>
          <a:prstGeom prst="rect">
            <a:avLst/>
          </a:prstGeom>
          <a:noFill/>
        </p:spPr>
        <p:txBody>
          <a:bodyPr wrap="none" rtlCol="0">
            <a:spAutoFit/>
          </a:bodyPr>
          <a:lstStyle/>
          <a:p>
            <a:r>
              <a:rPr kumimoji="1" lang="en-US" altLang="zh-CN" sz="1400" dirty="0"/>
              <a:t>Neal</a:t>
            </a:r>
          </a:p>
          <a:p>
            <a:r>
              <a:rPr kumimoji="1" lang="en-US" altLang="zh-CN" sz="1400" dirty="0"/>
              <a:t>Evans</a:t>
            </a:r>
            <a:endParaRPr kumimoji="1" lang="zh-CN" altLang="en-US" sz="1400" dirty="0"/>
          </a:p>
        </p:txBody>
      </p:sp>
      <p:pic>
        <p:nvPicPr>
          <p:cNvPr id="6" name="图片 5">
            <a:extLst>
              <a:ext uri="{FF2B5EF4-FFF2-40B4-BE49-F238E27FC236}">
                <a16:creationId xmlns:a16="http://schemas.microsoft.com/office/drawing/2014/main" id="{012D9499-0D9F-FD44-B7EE-F1B42A7B1195}"/>
              </a:ext>
            </a:extLst>
          </p:cNvPr>
          <p:cNvPicPr>
            <a:picLocks noChangeAspect="1"/>
          </p:cNvPicPr>
          <p:nvPr/>
        </p:nvPicPr>
        <p:blipFill>
          <a:blip r:embed="rId7"/>
          <a:stretch>
            <a:fillRect/>
          </a:stretch>
        </p:blipFill>
        <p:spPr>
          <a:xfrm>
            <a:off x="3593348" y="3815834"/>
            <a:ext cx="3340780" cy="1651761"/>
          </a:xfrm>
          <a:prstGeom prst="rect">
            <a:avLst/>
          </a:prstGeom>
        </p:spPr>
      </p:pic>
      <p:pic>
        <p:nvPicPr>
          <p:cNvPr id="15" name="图片 14">
            <a:extLst>
              <a:ext uri="{FF2B5EF4-FFF2-40B4-BE49-F238E27FC236}">
                <a16:creationId xmlns:a16="http://schemas.microsoft.com/office/drawing/2014/main" id="{167D75A6-766F-7348-82C4-FD3CC37BFE0E}"/>
              </a:ext>
            </a:extLst>
          </p:cNvPr>
          <p:cNvPicPr>
            <a:picLocks noChangeAspect="1"/>
          </p:cNvPicPr>
          <p:nvPr/>
        </p:nvPicPr>
        <p:blipFill>
          <a:blip r:embed="rId8"/>
          <a:stretch>
            <a:fillRect/>
          </a:stretch>
        </p:blipFill>
        <p:spPr>
          <a:xfrm>
            <a:off x="7056008" y="3839458"/>
            <a:ext cx="1523813" cy="1527781"/>
          </a:xfrm>
          <a:prstGeom prst="rect">
            <a:avLst/>
          </a:prstGeom>
        </p:spPr>
      </p:pic>
      <p:sp>
        <p:nvSpPr>
          <p:cNvPr id="18" name="文本框 17">
            <a:extLst>
              <a:ext uri="{FF2B5EF4-FFF2-40B4-BE49-F238E27FC236}">
                <a16:creationId xmlns:a16="http://schemas.microsoft.com/office/drawing/2014/main" id="{9376BA29-6E6A-EE47-B69B-923F29029E0B}"/>
              </a:ext>
            </a:extLst>
          </p:cNvPr>
          <p:cNvSpPr txBox="1"/>
          <p:nvPr/>
        </p:nvSpPr>
        <p:spPr>
          <a:xfrm>
            <a:off x="5809199" y="5671315"/>
            <a:ext cx="1731949" cy="369332"/>
          </a:xfrm>
          <a:prstGeom prst="rect">
            <a:avLst/>
          </a:prstGeom>
          <a:noFill/>
        </p:spPr>
        <p:txBody>
          <a:bodyPr wrap="none" rtlCol="0">
            <a:spAutoFit/>
          </a:bodyPr>
          <a:lstStyle/>
          <a:p>
            <a:r>
              <a:rPr kumimoji="1" lang="en-US" altLang="zh-CN" dirty="0" err="1"/>
              <a:t>Bigiel</a:t>
            </a:r>
            <a:r>
              <a:rPr kumimoji="1" lang="en-US" altLang="zh-CN" dirty="0"/>
              <a:t> et al. 2008</a:t>
            </a:r>
            <a:endParaRPr kumimoji="1" lang="zh-CN" altLang="en-US" dirty="0"/>
          </a:p>
        </p:txBody>
      </p:sp>
      <p:sp>
        <p:nvSpPr>
          <p:cNvPr id="19" name="文本框 18">
            <a:extLst>
              <a:ext uri="{FF2B5EF4-FFF2-40B4-BE49-F238E27FC236}">
                <a16:creationId xmlns:a16="http://schemas.microsoft.com/office/drawing/2014/main" id="{7A785D9C-C7D8-D446-9085-E8BA798692E4}"/>
              </a:ext>
            </a:extLst>
          </p:cNvPr>
          <p:cNvSpPr txBox="1"/>
          <p:nvPr/>
        </p:nvSpPr>
        <p:spPr>
          <a:xfrm>
            <a:off x="2004633" y="5814041"/>
            <a:ext cx="710259" cy="338554"/>
          </a:xfrm>
          <a:prstGeom prst="rect">
            <a:avLst/>
          </a:prstGeom>
          <a:noFill/>
        </p:spPr>
        <p:txBody>
          <a:bodyPr wrap="none" rtlCol="0">
            <a:spAutoFit/>
          </a:bodyPr>
          <a:lstStyle/>
          <a:p>
            <a:r>
              <a:rPr kumimoji="1" lang="en-US" altLang="zh-CN" sz="1600" dirty="0"/>
              <a:t>HI+CO</a:t>
            </a:r>
            <a:endParaRPr kumimoji="1" lang="zh-CN" altLang="en-US" sz="1600" dirty="0"/>
          </a:p>
        </p:txBody>
      </p:sp>
    </p:spTree>
    <p:extLst>
      <p:ext uri="{BB962C8B-B14F-4D97-AF65-F5344CB8AC3E}">
        <p14:creationId xmlns:p14="http://schemas.microsoft.com/office/powerpoint/2010/main" val="1727511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6">
            <a:extLst>
              <a:ext uri="{FF2B5EF4-FFF2-40B4-BE49-F238E27FC236}">
                <a16:creationId xmlns:a16="http://schemas.microsoft.com/office/drawing/2014/main" id="{FAF77177-63D1-8544-9F9E-FD5667A8DCA7}"/>
              </a:ext>
            </a:extLst>
          </p:cNvPr>
          <p:cNvGrpSpPr>
            <a:grpSpLocks/>
          </p:cNvGrpSpPr>
          <p:nvPr/>
        </p:nvGrpSpPr>
        <p:grpSpPr bwMode="auto">
          <a:xfrm>
            <a:off x="229462" y="1536930"/>
            <a:ext cx="6072229" cy="3269994"/>
            <a:chOff x="336" y="2296"/>
            <a:chExt cx="4245" cy="2177"/>
          </a:xfrm>
        </p:grpSpPr>
        <p:sp>
          <p:nvSpPr>
            <p:cNvPr id="5" name="Text Box 6">
              <a:extLst>
                <a:ext uri="{FF2B5EF4-FFF2-40B4-BE49-F238E27FC236}">
                  <a16:creationId xmlns:a16="http://schemas.microsoft.com/office/drawing/2014/main" id="{A29B3FF8-E518-9644-A212-58D453F0C95F}"/>
                </a:ext>
              </a:extLst>
            </p:cNvPr>
            <p:cNvSpPr txBox="1">
              <a:spLocks noChangeArrowheads="1"/>
            </p:cNvSpPr>
            <p:nvPr/>
          </p:nvSpPr>
          <p:spPr bwMode="auto">
            <a:xfrm>
              <a:off x="768" y="3984"/>
              <a:ext cx="1463" cy="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400">
                  <a:effectLst>
                    <a:outerShdw blurRad="38100" dist="38100" dir="2700000" algn="tl">
                      <a:srgbClr val="000000"/>
                    </a:outerShdw>
                  </a:effectLst>
                  <a:ea typeface="宋体" panose="02010600030101010101" pitchFamily="2" charset="-122"/>
                </a:rPr>
                <a:t>L</a:t>
              </a:r>
              <a:r>
                <a:rPr lang="en-US" altLang="zh-CN" sz="1400" baseline="-25000">
                  <a:effectLst>
                    <a:outerShdw blurRad="38100" dist="38100" dir="2700000" algn="tl">
                      <a:srgbClr val="000000"/>
                    </a:outerShdw>
                  </a:effectLst>
                  <a:ea typeface="宋体" panose="02010600030101010101" pitchFamily="2" charset="-122"/>
                </a:rPr>
                <a:t>CO,</a:t>
              </a:r>
              <a:r>
                <a:rPr lang="en-US" altLang="zh-CN" sz="1400">
                  <a:effectLst>
                    <a:outerShdw blurRad="38100" dist="38100" dir="2700000" algn="tl">
                      <a:srgbClr val="000000"/>
                    </a:outerShdw>
                  </a:effectLst>
                  <a:ea typeface="宋体" panose="02010600030101010101" pitchFamily="2" charset="-122"/>
                </a:rPr>
                <a:t> Amount of total gas</a:t>
              </a:r>
            </a:p>
          </p:txBody>
        </p:sp>
        <p:sp>
          <p:nvSpPr>
            <p:cNvPr id="6" name="Text Box 7">
              <a:extLst>
                <a:ext uri="{FF2B5EF4-FFF2-40B4-BE49-F238E27FC236}">
                  <a16:creationId xmlns:a16="http://schemas.microsoft.com/office/drawing/2014/main" id="{FE57ADA8-D23D-624E-A7D8-DC7686825C9C}"/>
                </a:ext>
              </a:extLst>
            </p:cNvPr>
            <p:cNvSpPr txBox="1">
              <a:spLocks noChangeArrowheads="1"/>
            </p:cNvSpPr>
            <p:nvPr/>
          </p:nvSpPr>
          <p:spPr bwMode="auto">
            <a:xfrm rot="16200000">
              <a:off x="-310" y="2975"/>
              <a:ext cx="1492" cy="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effectLst>
                    <a:outerShdw blurRad="38100" dist="38100" dir="2700000" algn="tl">
                      <a:srgbClr val="000000"/>
                    </a:outerShdw>
                  </a:effectLst>
                  <a:ea typeface="宋体" panose="02010600030101010101" pitchFamily="2" charset="-122"/>
                </a:rPr>
                <a:t>L</a:t>
              </a:r>
              <a:r>
                <a:rPr lang="en-US" altLang="zh-CN" sz="1400" baseline="-25000">
                  <a:effectLst>
                    <a:outerShdw blurRad="38100" dist="38100" dir="2700000" algn="tl">
                      <a:srgbClr val="000000"/>
                    </a:outerShdw>
                  </a:effectLst>
                  <a:ea typeface="宋体" panose="02010600030101010101" pitchFamily="2" charset="-122"/>
                </a:rPr>
                <a:t>IR</a:t>
              </a:r>
              <a:r>
                <a:rPr lang="en-US" altLang="zh-CN" sz="1400">
                  <a:effectLst>
                    <a:outerShdw blurRad="38100" dist="38100" dir="2700000" algn="tl">
                      <a:srgbClr val="000000"/>
                    </a:outerShdw>
                  </a:effectLst>
                  <a:ea typeface="宋体" panose="02010600030101010101" pitchFamily="2" charset="-122"/>
                </a:rPr>
                <a:t>, Star formation rate</a:t>
              </a:r>
            </a:p>
          </p:txBody>
        </p:sp>
        <p:graphicFrame>
          <p:nvGraphicFramePr>
            <p:cNvPr id="7" name="Object 9">
              <a:extLst>
                <a:ext uri="{FF2B5EF4-FFF2-40B4-BE49-F238E27FC236}">
                  <a16:creationId xmlns:a16="http://schemas.microsoft.com/office/drawing/2014/main" id="{96158FFA-5D06-E447-8E7D-208232E6AE05}"/>
                </a:ext>
              </a:extLst>
            </p:cNvPr>
            <p:cNvGraphicFramePr>
              <a:graphicFrameLocks noChangeAspect="1"/>
            </p:cNvGraphicFramePr>
            <p:nvPr>
              <p:extLst>
                <p:ext uri="{D42A27DB-BD31-4B8C-83A1-F6EECF244321}">
                  <p14:modId xmlns:p14="http://schemas.microsoft.com/office/powerpoint/2010/main" val="2783547539"/>
                </p:ext>
              </p:extLst>
            </p:nvPr>
          </p:nvGraphicFramePr>
          <p:xfrm>
            <a:off x="590" y="2316"/>
            <a:ext cx="2064" cy="1721"/>
          </p:xfrm>
          <a:graphic>
            <a:graphicData uri="http://schemas.openxmlformats.org/presentationml/2006/ole">
              <mc:AlternateContent xmlns:mc="http://schemas.openxmlformats.org/markup-compatibility/2006">
                <mc:Choice xmlns:v="urn:schemas-microsoft-com:vml" Requires="v">
                  <p:oleObj spid="_x0000_s17459" name="Bitmap Image" r:id="rId4" imgW="3397250" imgH="2832100" progId="Paint.Picture">
                    <p:embed/>
                  </p:oleObj>
                </mc:Choice>
                <mc:Fallback>
                  <p:oleObj name="Bitmap Image" r:id="rId4" imgW="3397250" imgH="2832100" progId="Paint.Picture">
                    <p:embed/>
                    <p:pic>
                      <p:nvPicPr>
                        <p:cNvPr id="7" name="Object 9">
                          <a:extLst>
                            <a:ext uri="{FF2B5EF4-FFF2-40B4-BE49-F238E27FC236}">
                              <a16:creationId xmlns:a16="http://schemas.microsoft.com/office/drawing/2014/main" id="{96158FFA-5D06-E447-8E7D-208232E6AE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0" y="2316"/>
                          <a:ext cx="2064" cy="1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 Box 10">
              <a:extLst>
                <a:ext uri="{FF2B5EF4-FFF2-40B4-BE49-F238E27FC236}">
                  <a16:creationId xmlns:a16="http://schemas.microsoft.com/office/drawing/2014/main" id="{DF415817-A088-9B48-9C00-049C99D1A439}"/>
                </a:ext>
              </a:extLst>
            </p:cNvPr>
            <p:cNvSpPr txBox="1">
              <a:spLocks noChangeArrowheads="1"/>
            </p:cNvSpPr>
            <p:nvPr/>
          </p:nvSpPr>
          <p:spPr bwMode="auto">
            <a:xfrm>
              <a:off x="339" y="4227"/>
              <a:ext cx="2017"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dirty="0">
                  <a:latin typeface="Tahoma" panose="020B0604030504040204" pitchFamily="34" charset="0"/>
                  <a:ea typeface="宋体" panose="02010600030101010101" pitchFamily="2" charset="-122"/>
                </a:rPr>
                <a:t>(Gao &amp; </a:t>
              </a:r>
              <a:r>
                <a:rPr lang="en-US" altLang="zh-CN" dirty="0" err="1">
                  <a:latin typeface="Tahoma" panose="020B0604030504040204" pitchFamily="34" charset="0"/>
                  <a:ea typeface="宋体" panose="02010600030101010101" pitchFamily="2" charset="-122"/>
                </a:rPr>
                <a:t>solomon</a:t>
              </a:r>
              <a:r>
                <a:rPr lang="en-US" altLang="zh-CN" dirty="0">
                  <a:latin typeface="Tahoma" panose="020B0604030504040204" pitchFamily="34" charset="0"/>
                  <a:ea typeface="宋体" panose="02010600030101010101" pitchFamily="2" charset="-122"/>
                </a:rPr>
                <a:t> 2004 </a:t>
              </a:r>
              <a:r>
                <a:rPr lang="en-US" altLang="zh-CN" dirty="0" err="1">
                  <a:latin typeface="Tahoma" panose="020B0604030504040204" pitchFamily="34" charset="0"/>
                  <a:ea typeface="宋体" panose="02010600030101010101" pitchFamily="2" charset="-122"/>
                </a:rPr>
                <a:t>a,b</a:t>
              </a:r>
              <a:r>
                <a:rPr lang="en-US" altLang="zh-CN" dirty="0">
                  <a:latin typeface="Tahoma" panose="020B0604030504040204" pitchFamily="34" charset="0"/>
                  <a:ea typeface="宋体" panose="02010600030101010101" pitchFamily="2" charset="-122"/>
                </a:rPr>
                <a:t>)</a:t>
              </a:r>
            </a:p>
          </p:txBody>
        </p:sp>
        <p:graphicFrame>
          <p:nvGraphicFramePr>
            <p:cNvPr id="9" name="Object 13">
              <a:extLst>
                <a:ext uri="{FF2B5EF4-FFF2-40B4-BE49-F238E27FC236}">
                  <a16:creationId xmlns:a16="http://schemas.microsoft.com/office/drawing/2014/main" id="{15FCD4FC-6B21-FE41-A0B4-BCE2833B23EB}"/>
                </a:ext>
              </a:extLst>
            </p:cNvPr>
            <p:cNvGraphicFramePr>
              <a:graphicFrameLocks noChangeAspect="1"/>
            </p:cNvGraphicFramePr>
            <p:nvPr>
              <p:extLst>
                <p:ext uri="{D42A27DB-BD31-4B8C-83A1-F6EECF244321}">
                  <p14:modId xmlns:p14="http://schemas.microsoft.com/office/powerpoint/2010/main" val="48298458"/>
                </p:ext>
              </p:extLst>
            </p:nvPr>
          </p:nvGraphicFramePr>
          <p:xfrm>
            <a:off x="2565" y="2296"/>
            <a:ext cx="2016" cy="1734"/>
          </p:xfrm>
          <a:graphic>
            <a:graphicData uri="http://schemas.openxmlformats.org/presentationml/2006/ole">
              <mc:AlternateContent xmlns:mc="http://schemas.openxmlformats.org/markup-compatibility/2006">
                <mc:Choice xmlns:v="urn:schemas-microsoft-com:vml" Requires="v">
                  <p:oleObj spid="_x0000_s17460" name="Bitmap Image" r:id="rId6" imgW="4635500" imgH="3987800" progId="Paint.Picture">
                    <p:embed/>
                  </p:oleObj>
                </mc:Choice>
                <mc:Fallback>
                  <p:oleObj name="Bitmap Image" r:id="rId6" imgW="4635500" imgH="3987800" progId="Paint.Picture">
                    <p:embed/>
                    <p:pic>
                      <p:nvPicPr>
                        <p:cNvPr id="9" name="Object 13">
                          <a:extLst>
                            <a:ext uri="{FF2B5EF4-FFF2-40B4-BE49-F238E27FC236}">
                              <a16:creationId xmlns:a16="http://schemas.microsoft.com/office/drawing/2014/main" id="{15FCD4FC-6B21-FE41-A0B4-BCE2833B23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65" y="2296"/>
                          <a:ext cx="2016" cy="1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 Box 14">
              <a:extLst>
                <a:ext uri="{FF2B5EF4-FFF2-40B4-BE49-F238E27FC236}">
                  <a16:creationId xmlns:a16="http://schemas.microsoft.com/office/drawing/2014/main" id="{6374B6D0-8DA5-B843-8E2C-E0FA092371B9}"/>
                </a:ext>
              </a:extLst>
            </p:cNvPr>
            <p:cNvSpPr txBox="1">
              <a:spLocks noChangeArrowheads="1"/>
            </p:cNvSpPr>
            <p:nvPr/>
          </p:nvSpPr>
          <p:spPr bwMode="auto">
            <a:xfrm>
              <a:off x="3377" y="3993"/>
              <a:ext cx="480" cy="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dirty="0">
                  <a:solidFill>
                    <a:schemeClr val="hlink"/>
                  </a:solidFill>
                  <a:effectLst>
                    <a:outerShdw blurRad="38100" dist="38100" dir="2700000" algn="tl">
                      <a:srgbClr val="000000"/>
                    </a:outerShdw>
                  </a:effectLst>
                  <a:ea typeface="宋体" panose="02010600030101010101" pitchFamily="2" charset="-122"/>
                </a:rPr>
                <a:t>L</a:t>
              </a:r>
              <a:r>
                <a:rPr lang="en-US" altLang="zh-CN" baseline="-25000" dirty="0">
                  <a:solidFill>
                    <a:schemeClr val="hlink"/>
                  </a:solidFill>
                  <a:effectLst>
                    <a:outerShdw blurRad="38100" dist="38100" dir="2700000" algn="tl">
                      <a:srgbClr val="000000"/>
                    </a:outerShdw>
                  </a:effectLst>
                  <a:ea typeface="宋体" panose="02010600030101010101" pitchFamily="2" charset="-122"/>
                </a:rPr>
                <a:t>HCN</a:t>
              </a:r>
            </a:p>
          </p:txBody>
        </p:sp>
      </p:grpSp>
      <p:sp>
        <p:nvSpPr>
          <p:cNvPr id="11" name="TextBox 10">
            <a:extLst>
              <a:ext uri="{FF2B5EF4-FFF2-40B4-BE49-F238E27FC236}">
                <a16:creationId xmlns:a16="http://schemas.microsoft.com/office/drawing/2014/main" id="{D89F88AB-EF9A-F649-AB91-1FDA80D9FBC8}"/>
              </a:ext>
            </a:extLst>
          </p:cNvPr>
          <p:cNvSpPr txBox="1"/>
          <p:nvPr/>
        </p:nvSpPr>
        <p:spPr>
          <a:xfrm>
            <a:off x="76200" y="265532"/>
            <a:ext cx="8566639" cy="584775"/>
          </a:xfrm>
          <a:prstGeom prst="rect">
            <a:avLst/>
          </a:prstGeom>
          <a:noFill/>
        </p:spPr>
        <p:txBody>
          <a:bodyPr wrap="square" rtlCol="0">
            <a:spAutoFit/>
          </a:bodyPr>
          <a:lstStyle/>
          <a:p>
            <a:r>
              <a:rPr lang="en-US" altLang="zh-CN" sz="2800" dirty="0"/>
              <a:t>Dense gas version K-S</a:t>
            </a:r>
            <a:r>
              <a:rPr lang="zh-CN" altLang="en-US" sz="2800" dirty="0"/>
              <a:t> </a:t>
            </a:r>
            <a:r>
              <a:rPr lang="en-US" altLang="zh-CN" sz="2800" dirty="0"/>
              <a:t>law: </a:t>
            </a:r>
            <a:r>
              <a:rPr lang="zh-CN" altLang="en-US" sz="2800" dirty="0"/>
              <a:t> </a:t>
            </a:r>
            <a:r>
              <a:rPr lang="en-US" altLang="zh-CN" sz="2800" dirty="0"/>
              <a:t>looking for star forming gas</a:t>
            </a:r>
            <a:r>
              <a:rPr lang="en-US" altLang="zh-CN" sz="3200" dirty="0"/>
              <a:t> </a:t>
            </a:r>
            <a:endParaRPr lang="en-US" sz="3200" dirty="0"/>
          </a:p>
        </p:txBody>
      </p:sp>
      <p:pic>
        <p:nvPicPr>
          <p:cNvPr id="12" name="Content Placeholder 4" descr="fig1.pdf">
            <a:extLst>
              <a:ext uri="{FF2B5EF4-FFF2-40B4-BE49-F238E27FC236}">
                <a16:creationId xmlns:a16="http://schemas.microsoft.com/office/drawing/2014/main" id="{26F63C2F-2FEB-5244-972D-595CC2E61939}"/>
              </a:ext>
            </a:extLst>
          </p:cNvPr>
          <p:cNvPicPr>
            <a:picLocks noChangeAspect="1"/>
          </p:cNvPicPr>
          <p:nvPr/>
        </p:nvPicPr>
        <p:blipFill>
          <a:blip r:embed="rId8"/>
          <a:srcRect l="19560"/>
          <a:stretch>
            <a:fillRect/>
          </a:stretch>
        </p:blipFill>
        <p:spPr bwMode="auto">
          <a:xfrm>
            <a:off x="6301691" y="3802607"/>
            <a:ext cx="2534870" cy="2420529"/>
          </a:xfrm>
          <a:prstGeom prst="rect">
            <a:avLst/>
          </a:prstGeom>
          <a:noFill/>
          <a:ln w="9525">
            <a:noFill/>
            <a:miter lim="800000"/>
            <a:headEnd/>
            <a:tailEnd/>
          </a:ln>
        </p:spPr>
      </p:pic>
      <p:sp>
        <p:nvSpPr>
          <p:cNvPr id="13" name="TextBox 12">
            <a:extLst>
              <a:ext uri="{FF2B5EF4-FFF2-40B4-BE49-F238E27FC236}">
                <a16:creationId xmlns:a16="http://schemas.microsoft.com/office/drawing/2014/main" id="{11EA9284-3A16-1146-8B75-C3B12DB9D6BE}"/>
              </a:ext>
            </a:extLst>
          </p:cNvPr>
          <p:cNvSpPr txBox="1"/>
          <p:nvPr/>
        </p:nvSpPr>
        <p:spPr>
          <a:xfrm>
            <a:off x="6422134" y="6223136"/>
            <a:ext cx="2534870" cy="369332"/>
          </a:xfrm>
          <a:prstGeom prst="rect">
            <a:avLst/>
          </a:prstGeom>
          <a:noFill/>
        </p:spPr>
        <p:txBody>
          <a:bodyPr wrap="square" rtlCol="0">
            <a:spAutoFit/>
          </a:bodyPr>
          <a:lstStyle/>
          <a:p>
            <a:r>
              <a:rPr lang="en-US" dirty="0"/>
              <a:t>(Wu, Evans et al. 2005)</a:t>
            </a:r>
          </a:p>
        </p:txBody>
      </p:sp>
      <p:cxnSp>
        <p:nvCxnSpPr>
          <p:cNvPr id="15" name="直接连接符 1">
            <a:extLst>
              <a:ext uri="{FF2B5EF4-FFF2-40B4-BE49-F238E27FC236}">
                <a16:creationId xmlns:a16="http://schemas.microsoft.com/office/drawing/2014/main" id="{8EEB1854-A267-E449-9324-026D970A2ACB}"/>
              </a:ext>
            </a:extLst>
          </p:cNvPr>
          <p:cNvCxnSpPr/>
          <p:nvPr/>
        </p:nvCxnSpPr>
        <p:spPr>
          <a:xfrm>
            <a:off x="76200" y="989999"/>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id="{5120D80D-4E20-314B-B714-EF177F16FD5E}"/>
              </a:ext>
            </a:extLst>
          </p:cNvPr>
          <p:cNvPicPr>
            <a:picLocks noChangeAspect="1"/>
          </p:cNvPicPr>
          <p:nvPr/>
        </p:nvPicPr>
        <p:blipFill>
          <a:blip r:embed="rId9"/>
          <a:stretch>
            <a:fillRect/>
          </a:stretch>
        </p:blipFill>
        <p:spPr>
          <a:xfrm>
            <a:off x="7185257" y="1370817"/>
            <a:ext cx="1330740" cy="1745157"/>
          </a:xfrm>
          <a:prstGeom prst="rect">
            <a:avLst/>
          </a:prstGeom>
        </p:spPr>
      </p:pic>
      <p:sp>
        <p:nvSpPr>
          <p:cNvPr id="2" name="文本框 1">
            <a:extLst>
              <a:ext uri="{FF2B5EF4-FFF2-40B4-BE49-F238E27FC236}">
                <a16:creationId xmlns:a16="http://schemas.microsoft.com/office/drawing/2014/main" id="{264A0F7B-8F3D-674D-83DD-72B56A20AA91}"/>
              </a:ext>
            </a:extLst>
          </p:cNvPr>
          <p:cNvSpPr txBox="1"/>
          <p:nvPr/>
        </p:nvSpPr>
        <p:spPr>
          <a:xfrm>
            <a:off x="7404511" y="3127459"/>
            <a:ext cx="945772" cy="369332"/>
          </a:xfrm>
          <a:prstGeom prst="rect">
            <a:avLst/>
          </a:prstGeom>
          <a:noFill/>
        </p:spPr>
        <p:txBody>
          <a:bodyPr wrap="none" rtlCol="0">
            <a:spAutoFit/>
          </a:bodyPr>
          <a:lstStyle/>
          <a:p>
            <a:r>
              <a:rPr kumimoji="1" lang="en-US" altLang="zh-CN" dirty="0"/>
              <a:t>Gao, Yu </a:t>
            </a:r>
            <a:endParaRPr kumimoji="1" lang="zh-CN" altLang="en-US" dirty="0"/>
          </a:p>
        </p:txBody>
      </p:sp>
      <p:sp>
        <p:nvSpPr>
          <p:cNvPr id="3" name="文本框 2">
            <a:extLst>
              <a:ext uri="{FF2B5EF4-FFF2-40B4-BE49-F238E27FC236}">
                <a16:creationId xmlns:a16="http://schemas.microsoft.com/office/drawing/2014/main" id="{7ADF5622-1D1C-0045-A9F4-52B27E6AF76E}"/>
              </a:ext>
            </a:extLst>
          </p:cNvPr>
          <p:cNvSpPr txBox="1"/>
          <p:nvPr/>
        </p:nvSpPr>
        <p:spPr>
          <a:xfrm>
            <a:off x="1099335" y="5217458"/>
            <a:ext cx="4474045" cy="400110"/>
          </a:xfrm>
          <a:prstGeom prst="rect">
            <a:avLst/>
          </a:prstGeom>
          <a:noFill/>
        </p:spPr>
        <p:txBody>
          <a:bodyPr wrap="none" rtlCol="0">
            <a:spAutoFit/>
          </a:bodyPr>
          <a:lstStyle/>
          <a:p>
            <a:r>
              <a:rPr kumimoji="1" lang="en-US" altLang="zh-CN" sz="2000" dirty="0"/>
              <a:t>Linear correlation between L</a:t>
            </a:r>
            <a:r>
              <a:rPr kumimoji="1" lang="en-US" altLang="zh-CN" sz="2000" baseline="-25000" dirty="0"/>
              <a:t>IR </a:t>
            </a:r>
            <a:r>
              <a:rPr kumimoji="1" lang="en-US" altLang="zh-CN" sz="2000" dirty="0"/>
              <a:t>and L</a:t>
            </a:r>
            <a:r>
              <a:rPr kumimoji="1" lang="en-US" altLang="zh-CN" sz="2000" baseline="-25000" dirty="0"/>
              <a:t>HCN 1-0</a:t>
            </a:r>
            <a:endParaRPr kumimoji="1" lang="zh-CN" altLang="en-US" sz="2000" baseline="-25000" dirty="0"/>
          </a:p>
        </p:txBody>
      </p:sp>
    </p:spTree>
    <p:extLst>
      <p:ext uri="{BB962C8B-B14F-4D97-AF65-F5344CB8AC3E}">
        <p14:creationId xmlns:p14="http://schemas.microsoft.com/office/powerpoint/2010/main" val="61360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941322" y="761621"/>
            <a:ext cx="2728267" cy="2141817"/>
          </a:xfrm>
          <a:prstGeom prst="rect">
            <a:avLst/>
          </a:prstGeom>
        </p:spPr>
      </p:pic>
      <p:sp>
        <p:nvSpPr>
          <p:cNvPr id="5" name="TextBox 4"/>
          <p:cNvSpPr txBox="1"/>
          <p:nvPr/>
        </p:nvSpPr>
        <p:spPr>
          <a:xfrm>
            <a:off x="3472397" y="2930998"/>
            <a:ext cx="1769047" cy="369332"/>
          </a:xfrm>
          <a:prstGeom prst="rect">
            <a:avLst/>
          </a:prstGeom>
          <a:noFill/>
        </p:spPr>
        <p:txBody>
          <a:bodyPr wrap="none" rtlCol="0">
            <a:spAutoFit/>
          </a:bodyPr>
          <a:lstStyle/>
          <a:p>
            <a:r>
              <a:rPr lang="en-US" dirty="0"/>
              <a:t>Wang et al. 2011</a:t>
            </a:r>
          </a:p>
        </p:txBody>
      </p:sp>
      <p:pic>
        <p:nvPicPr>
          <p:cNvPr id="7" name="Picture 6"/>
          <p:cNvPicPr>
            <a:picLocks noChangeAspect="1"/>
          </p:cNvPicPr>
          <p:nvPr/>
        </p:nvPicPr>
        <p:blipFill>
          <a:blip r:embed="rId3"/>
          <a:stretch>
            <a:fillRect/>
          </a:stretch>
        </p:blipFill>
        <p:spPr>
          <a:xfrm>
            <a:off x="6399057" y="907736"/>
            <a:ext cx="2165600" cy="2104309"/>
          </a:xfrm>
          <a:prstGeom prst="rect">
            <a:avLst/>
          </a:prstGeom>
        </p:spPr>
      </p:pic>
      <p:sp>
        <p:nvSpPr>
          <p:cNvPr id="8" name="TextBox 7"/>
          <p:cNvSpPr txBox="1"/>
          <p:nvPr/>
        </p:nvSpPr>
        <p:spPr>
          <a:xfrm>
            <a:off x="6771603" y="3053360"/>
            <a:ext cx="1793054" cy="369332"/>
          </a:xfrm>
          <a:prstGeom prst="rect">
            <a:avLst/>
          </a:prstGeom>
          <a:noFill/>
        </p:spPr>
        <p:txBody>
          <a:bodyPr wrap="none" rtlCol="0">
            <a:spAutoFit/>
          </a:bodyPr>
          <a:lstStyle/>
          <a:p>
            <a:r>
              <a:rPr lang="en-US" dirty="0"/>
              <a:t>Zhang et al. 2014</a:t>
            </a:r>
          </a:p>
        </p:txBody>
      </p:sp>
      <p:pic>
        <p:nvPicPr>
          <p:cNvPr id="9" name="Picture 8"/>
          <p:cNvPicPr>
            <a:picLocks noChangeAspect="1"/>
          </p:cNvPicPr>
          <p:nvPr/>
        </p:nvPicPr>
        <p:blipFill>
          <a:blip r:embed="rId4"/>
          <a:stretch>
            <a:fillRect/>
          </a:stretch>
        </p:blipFill>
        <p:spPr>
          <a:xfrm>
            <a:off x="133044" y="928958"/>
            <a:ext cx="2130764" cy="5176412"/>
          </a:xfrm>
          <a:prstGeom prst="rect">
            <a:avLst/>
          </a:prstGeom>
        </p:spPr>
      </p:pic>
      <p:sp>
        <p:nvSpPr>
          <p:cNvPr id="10" name="TextBox 9"/>
          <p:cNvSpPr txBox="1"/>
          <p:nvPr/>
        </p:nvSpPr>
        <p:spPr>
          <a:xfrm>
            <a:off x="504663" y="6168083"/>
            <a:ext cx="1691163" cy="369332"/>
          </a:xfrm>
          <a:prstGeom prst="rect">
            <a:avLst/>
          </a:prstGeom>
          <a:noFill/>
        </p:spPr>
        <p:txBody>
          <a:bodyPr wrap="none" rtlCol="0">
            <a:spAutoFit/>
          </a:bodyPr>
          <a:lstStyle/>
          <a:p>
            <a:r>
              <a:rPr lang="en-US" dirty="0"/>
              <a:t>Baan et al. 2008</a:t>
            </a:r>
          </a:p>
        </p:txBody>
      </p:sp>
      <p:sp>
        <p:nvSpPr>
          <p:cNvPr id="2" name="文本框 1">
            <a:extLst>
              <a:ext uri="{FF2B5EF4-FFF2-40B4-BE49-F238E27FC236}">
                <a16:creationId xmlns:a16="http://schemas.microsoft.com/office/drawing/2014/main" id="{9221E6EA-9A5C-C94D-B89F-E5F402FB3818}"/>
              </a:ext>
            </a:extLst>
          </p:cNvPr>
          <p:cNvSpPr txBox="1"/>
          <p:nvPr/>
        </p:nvSpPr>
        <p:spPr>
          <a:xfrm>
            <a:off x="618958" y="113016"/>
            <a:ext cx="6932924" cy="461665"/>
          </a:xfrm>
          <a:prstGeom prst="rect">
            <a:avLst/>
          </a:prstGeom>
          <a:noFill/>
        </p:spPr>
        <p:txBody>
          <a:bodyPr wrap="none" rtlCol="0">
            <a:spAutoFit/>
          </a:bodyPr>
          <a:lstStyle/>
          <a:p>
            <a:r>
              <a:rPr kumimoji="1" lang="en-US" altLang="zh-CN" sz="2400" dirty="0"/>
              <a:t>More tests in dense gas: Linear correlations</a:t>
            </a:r>
            <a:r>
              <a:rPr kumimoji="1" lang="zh-CN" altLang="en-US" sz="2400" dirty="0"/>
              <a:t> </a:t>
            </a:r>
            <a:r>
              <a:rPr kumimoji="1" lang="en-US" altLang="zh-CN" sz="2400" dirty="0"/>
              <a:t>with</a:t>
            </a:r>
            <a:r>
              <a:rPr kumimoji="1" lang="zh-CN" altLang="en-US" sz="2400" dirty="0"/>
              <a:t> </a:t>
            </a:r>
            <a:r>
              <a:rPr kumimoji="1" lang="en-US" altLang="zh-CN" sz="2400" dirty="0"/>
              <a:t>SFR</a:t>
            </a:r>
            <a:endParaRPr kumimoji="1" lang="zh-CN" altLang="en-US" sz="2400" dirty="0"/>
          </a:p>
        </p:txBody>
      </p:sp>
      <p:pic>
        <p:nvPicPr>
          <p:cNvPr id="16" name="图片 15">
            <a:extLst>
              <a:ext uri="{FF2B5EF4-FFF2-40B4-BE49-F238E27FC236}">
                <a16:creationId xmlns:a16="http://schemas.microsoft.com/office/drawing/2014/main" id="{A4419BB6-B823-3441-888A-DFD4AF6843D8}"/>
              </a:ext>
            </a:extLst>
          </p:cNvPr>
          <p:cNvPicPr>
            <a:picLocks noChangeAspect="1"/>
          </p:cNvPicPr>
          <p:nvPr/>
        </p:nvPicPr>
        <p:blipFill>
          <a:blip r:embed="rId5"/>
          <a:stretch>
            <a:fillRect/>
          </a:stretch>
        </p:blipFill>
        <p:spPr>
          <a:xfrm>
            <a:off x="5241444" y="3464007"/>
            <a:ext cx="3552590" cy="2745391"/>
          </a:xfrm>
          <a:prstGeom prst="rect">
            <a:avLst/>
          </a:prstGeom>
        </p:spPr>
      </p:pic>
      <p:sp>
        <p:nvSpPr>
          <p:cNvPr id="17" name="文本框 16">
            <a:extLst>
              <a:ext uri="{FF2B5EF4-FFF2-40B4-BE49-F238E27FC236}">
                <a16:creationId xmlns:a16="http://schemas.microsoft.com/office/drawing/2014/main" id="{AD5886D1-9F1B-8B4A-A030-22A0E251AB72}"/>
              </a:ext>
            </a:extLst>
          </p:cNvPr>
          <p:cNvSpPr txBox="1"/>
          <p:nvPr/>
        </p:nvSpPr>
        <p:spPr>
          <a:xfrm>
            <a:off x="6107378" y="6292028"/>
            <a:ext cx="1374479" cy="369332"/>
          </a:xfrm>
          <a:prstGeom prst="rect">
            <a:avLst/>
          </a:prstGeom>
          <a:noFill/>
        </p:spPr>
        <p:txBody>
          <a:bodyPr wrap="none" rtlCol="0">
            <a:spAutoFit/>
          </a:bodyPr>
          <a:lstStyle/>
          <a:p>
            <a:r>
              <a:rPr kumimoji="1" lang="en-US" altLang="zh-CN" dirty="0"/>
              <a:t>Li</a:t>
            </a:r>
            <a:r>
              <a:rPr kumimoji="1" lang="zh-CN" altLang="en-US" dirty="0"/>
              <a:t> </a:t>
            </a:r>
            <a:r>
              <a:rPr kumimoji="1" lang="en-US" altLang="zh-CN" dirty="0"/>
              <a:t>et al. 2021</a:t>
            </a:r>
            <a:endParaRPr kumimoji="1" lang="zh-CN" altLang="en-US" dirty="0"/>
          </a:p>
        </p:txBody>
      </p:sp>
      <p:pic>
        <p:nvPicPr>
          <p:cNvPr id="3" name="图片 2">
            <a:extLst>
              <a:ext uri="{FF2B5EF4-FFF2-40B4-BE49-F238E27FC236}">
                <a16:creationId xmlns:a16="http://schemas.microsoft.com/office/drawing/2014/main" id="{5B442972-0F7D-6E4A-99BC-FAEBE7E98416}"/>
              </a:ext>
            </a:extLst>
          </p:cNvPr>
          <p:cNvPicPr>
            <a:picLocks noChangeAspect="1"/>
          </p:cNvPicPr>
          <p:nvPr/>
        </p:nvPicPr>
        <p:blipFill>
          <a:blip r:embed="rId6"/>
          <a:stretch>
            <a:fillRect/>
          </a:stretch>
        </p:blipFill>
        <p:spPr>
          <a:xfrm>
            <a:off x="2514806" y="3557671"/>
            <a:ext cx="2407659" cy="2309610"/>
          </a:xfrm>
          <a:prstGeom prst="rect">
            <a:avLst/>
          </a:prstGeom>
        </p:spPr>
      </p:pic>
      <p:sp>
        <p:nvSpPr>
          <p:cNvPr id="20" name="文本框 19">
            <a:extLst>
              <a:ext uri="{FF2B5EF4-FFF2-40B4-BE49-F238E27FC236}">
                <a16:creationId xmlns:a16="http://schemas.microsoft.com/office/drawing/2014/main" id="{7B58E9BE-C15B-8440-BBF8-6D81885BB4F5}"/>
              </a:ext>
            </a:extLst>
          </p:cNvPr>
          <p:cNvSpPr txBox="1"/>
          <p:nvPr/>
        </p:nvSpPr>
        <p:spPr>
          <a:xfrm>
            <a:off x="2976662" y="6024732"/>
            <a:ext cx="1851789" cy="369332"/>
          </a:xfrm>
          <a:prstGeom prst="rect">
            <a:avLst/>
          </a:prstGeom>
          <a:noFill/>
        </p:spPr>
        <p:txBody>
          <a:bodyPr wrap="none" rtlCol="0">
            <a:spAutoFit/>
          </a:bodyPr>
          <a:lstStyle/>
          <a:p>
            <a:r>
              <a:rPr kumimoji="1" lang="zh-CN" altLang="en-US" dirty="0"/>
              <a:t>（</a:t>
            </a:r>
            <a:r>
              <a:rPr kumimoji="1" lang="en-US" altLang="zh-CN" dirty="0"/>
              <a:t>Tan et al. 2018)</a:t>
            </a:r>
            <a:endParaRPr kumimoji="1" lang="zh-CN" altLang="en-US" dirty="0"/>
          </a:p>
        </p:txBody>
      </p:sp>
    </p:spTree>
    <p:extLst>
      <p:ext uri="{BB962C8B-B14F-4D97-AF65-F5344CB8AC3E}">
        <p14:creationId xmlns:p14="http://schemas.microsoft.com/office/powerpoint/2010/main" val="550292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54F5C0C-CD99-E349-93FC-0A3FA9BEA9F7}"/>
              </a:ext>
            </a:extLst>
          </p:cNvPr>
          <p:cNvPicPr>
            <a:picLocks noChangeAspect="1"/>
          </p:cNvPicPr>
          <p:nvPr/>
        </p:nvPicPr>
        <p:blipFill>
          <a:blip r:embed="rId3"/>
          <a:stretch>
            <a:fillRect/>
          </a:stretch>
        </p:blipFill>
        <p:spPr>
          <a:xfrm>
            <a:off x="63535" y="1541125"/>
            <a:ext cx="4068686" cy="3730352"/>
          </a:xfrm>
          <a:prstGeom prst="rect">
            <a:avLst/>
          </a:prstGeom>
        </p:spPr>
      </p:pic>
      <p:sp>
        <p:nvSpPr>
          <p:cNvPr id="6" name="TextBox 5">
            <a:extLst>
              <a:ext uri="{FF2B5EF4-FFF2-40B4-BE49-F238E27FC236}">
                <a16:creationId xmlns:a16="http://schemas.microsoft.com/office/drawing/2014/main" id="{B1725190-1A9C-D64A-B126-769E60F7D9AB}"/>
              </a:ext>
            </a:extLst>
          </p:cNvPr>
          <p:cNvSpPr txBox="1"/>
          <p:nvPr/>
        </p:nvSpPr>
        <p:spPr>
          <a:xfrm>
            <a:off x="1802423" y="5334949"/>
            <a:ext cx="1146468" cy="369332"/>
          </a:xfrm>
          <a:prstGeom prst="rect">
            <a:avLst/>
          </a:prstGeom>
          <a:noFill/>
        </p:spPr>
        <p:txBody>
          <a:bodyPr wrap="none" rtlCol="0">
            <a:spAutoFit/>
          </a:bodyPr>
          <a:lstStyle/>
          <a:p>
            <a:r>
              <a:rPr lang="en-US" dirty="0"/>
              <a:t>Lada 2010</a:t>
            </a:r>
          </a:p>
        </p:txBody>
      </p:sp>
      <p:pic>
        <p:nvPicPr>
          <p:cNvPr id="8" name="Picture 7">
            <a:extLst>
              <a:ext uri="{FF2B5EF4-FFF2-40B4-BE49-F238E27FC236}">
                <a16:creationId xmlns:a16="http://schemas.microsoft.com/office/drawing/2014/main" id="{39CA8107-FD37-A84E-8898-60F0D9832170}"/>
              </a:ext>
            </a:extLst>
          </p:cNvPr>
          <p:cNvPicPr>
            <a:picLocks noChangeAspect="1"/>
          </p:cNvPicPr>
          <p:nvPr/>
        </p:nvPicPr>
        <p:blipFill>
          <a:blip r:embed="rId4"/>
          <a:stretch>
            <a:fillRect/>
          </a:stretch>
        </p:blipFill>
        <p:spPr>
          <a:xfrm>
            <a:off x="4001175" y="1586523"/>
            <a:ext cx="5142825" cy="3496148"/>
          </a:xfrm>
          <a:prstGeom prst="rect">
            <a:avLst/>
          </a:prstGeom>
        </p:spPr>
      </p:pic>
      <p:sp>
        <p:nvSpPr>
          <p:cNvPr id="9" name="TextBox 8">
            <a:extLst>
              <a:ext uri="{FF2B5EF4-FFF2-40B4-BE49-F238E27FC236}">
                <a16:creationId xmlns:a16="http://schemas.microsoft.com/office/drawing/2014/main" id="{161DB255-1437-7F45-8F2D-19A01B6EBB77}"/>
              </a:ext>
            </a:extLst>
          </p:cNvPr>
          <p:cNvSpPr txBox="1"/>
          <p:nvPr/>
        </p:nvSpPr>
        <p:spPr>
          <a:xfrm>
            <a:off x="5838092" y="5398422"/>
            <a:ext cx="1235466" cy="369332"/>
          </a:xfrm>
          <a:prstGeom prst="rect">
            <a:avLst/>
          </a:prstGeom>
          <a:noFill/>
        </p:spPr>
        <p:txBody>
          <a:bodyPr wrap="none" rtlCol="0">
            <a:spAutoFit/>
          </a:bodyPr>
          <a:lstStyle/>
          <a:p>
            <a:r>
              <a:rPr lang="en-US" dirty="0"/>
              <a:t>Evans 2014</a:t>
            </a:r>
          </a:p>
        </p:txBody>
      </p:sp>
      <p:sp>
        <p:nvSpPr>
          <p:cNvPr id="10" name="TextBox 9">
            <a:extLst>
              <a:ext uri="{FF2B5EF4-FFF2-40B4-BE49-F238E27FC236}">
                <a16:creationId xmlns:a16="http://schemas.microsoft.com/office/drawing/2014/main" id="{BA15EA82-D731-2242-9D5A-84F61C85D29F}"/>
              </a:ext>
            </a:extLst>
          </p:cNvPr>
          <p:cNvSpPr txBox="1"/>
          <p:nvPr/>
        </p:nvSpPr>
        <p:spPr>
          <a:xfrm>
            <a:off x="340482" y="5895579"/>
            <a:ext cx="8615435" cy="400110"/>
          </a:xfrm>
          <a:prstGeom prst="rect">
            <a:avLst/>
          </a:prstGeom>
          <a:noFill/>
        </p:spPr>
        <p:txBody>
          <a:bodyPr wrap="none" rtlCol="0">
            <a:spAutoFit/>
          </a:bodyPr>
          <a:lstStyle/>
          <a:p>
            <a:r>
              <a:rPr lang="en-US" sz="2000" dirty="0"/>
              <a:t>Av &gt; </a:t>
            </a:r>
            <a:r>
              <a:rPr lang="en-US" altLang="zh-CN" sz="2000" dirty="0"/>
              <a:t>8 is an empirical threshold of dense gas found in nearby star-forming</a:t>
            </a:r>
            <a:r>
              <a:rPr lang="zh-CN" altLang="en-US" sz="2000" dirty="0"/>
              <a:t> </a:t>
            </a:r>
            <a:r>
              <a:rPr lang="en-US" altLang="zh-CN" sz="2000" dirty="0"/>
              <a:t>clouds  </a:t>
            </a:r>
            <a:endParaRPr lang="en-US" sz="2000" dirty="0"/>
          </a:p>
        </p:txBody>
      </p:sp>
      <p:cxnSp>
        <p:nvCxnSpPr>
          <p:cNvPr id="7" name="直接连接符 1">
            <a:extLst>
              <a:ext uri="{FF2B5EF4-FFF2-40B4-BE49-F238E27FC236}">
                <a16:creationId xmlns:a16="http://schemas.microsoft.com/office/drawing/2014/main" id="{75167A88-0011-BE46-8780-6031ADEA4676}"/>
              </a:ext>
            </a:extLst>
          </p:cNvPr>
          <p:cNvCxnSpPr/>
          <p:nvPr/>
        </p:nvCxnSpPr>
        <p:spPr>
          <a:xfrm>
            <a:off x="152400" y="962420"/>
            <a:ext cx="8991600" cy="0"/>
          </a:xfrm>
          <a:prstGeom prst="line">
            <a:avLst/>
          </a:prstGeom>
          <a:ln w="44450">
            <a:solidFill>
              <a:srgbClr val="10218B"/>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0623F334-A4B2-5447-AF98-27C56A4439A6}"/>
              </a:ext>
            </a:extLst>
          </p:cNvPr>
          <p:cNvSpPr txBox="1"/>
          <p:nvPr/>
        </p:nvSpPr>
        <p:spPr>
          <a:xfrm>
            <a:off x="410966" y="298394"/>
            <a:ext cx="5433860" cy="523220"/>
          </a:xfrm>
          <a:prstGeom prst="rect">
            <a:avLst/>
          </a:prstGeom>
          <a:noFill/>
        </p:spPr>
        <p:txBody>
          <a:bodyPr wrap="none" rtlCol="0">
            <a:spAutoFit/>
          </a:bodyPr>
          <a:lstStyle/>
          <a:p>
            <a:r>
              <a:rPr kumimoji="1" lang="en-US" altLang="zh-CN" sz="2800" dirty="0"/>
              <a:t>“Dense” gas leads to star formation:</a:t>
            </a:r>
            <a:endParaRPr kumimoji="1" lang="zh-CN" altLang="en-US" sz="2800" dirty="0"/>
          </a:p>
        </p:txBody>
      </p:sp>
    </p:spTree>
    <p:extLst>
      <p:ext uri="{BB962C8B-B14F-4D97-AF65-F5344CB8AC3E}">
        <p14:creationId xmlns:p14="http://schemas.microsoft.com/office/powerpoint/2010/main" val="14602784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24101</TotalTime>
  <Words>1825</Words>
  <Application>Microsoft Macintosh PowerPoint</Application>
  <PresentationFormat>全屏显示(4:3)</PresentationFormat>
  <Paragraphs>215</Paragraphs>
  <Slides>20</Slides>
  <Notes>15</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20</vt:i4>
      </vt:variant>
    </vt:vector>
  </HeadingPairs>
  <TitlesOfParts>
    <vt:vector size="33" baseType="lpstr">
      <vt:lpstr>微软雅黑</vt:lpstr>
      <vt:lpstr>CMR8</vt:lpstr>
      <vt:lpstr>KaiTi</vt:lpstr>
      <vt:lpstr>NimbusRomNo9L</vt:lpstr>
      <vt:lpstr>Arial</vt:lpstr>
      <vt:lpstr>Calibri</vt:lpstr>
      <vt:lpstr>Comic Sans MS</vt:lpstr>
      <vt:lpstr>Gill Sans MT</vt:lpstr>
      <vt:lpstr>Tahoma</vt:lpstr>
      <vt:lpstr>Verdana</vt:lpstr>
      <vt:lpstr>Wingdings</vt:lpstr>
      <vt:lpstr>Office Theme</vt:lpstr>
      <vt:lpstr>Bitmap Image</vt:lpstr>
      <vt:lpstr>PowerPoint 演示文稿</vt:lpstr>
      <vt:lpstr>PowerPoint 演示文稿</vt:lpstr>
      <vt:lpstr>PowerPoint 演示文稿</vt:lpstr>
      <vt:lpstr>Star Formation is a complex process</vt:lpstr>
      <vt:lpstr>PowerPoint 演示文稿</vt:lpstr>
      <vt:lpstr>Kennicutt-Schmidt law</vt:lpstr>
      <vt:lpstr>PowerPoint 演示文稿</vt:lpstr>
      <vt:lpstr>PowerPoint 演示文稿</vt:lpstr>
      <vt:lpstr>PowerPoint 演示文稿</vt:lpstr>
      <vt:lpstr>PowerPoint 演示文稿</vt:lpstr>
      <vt:lpstr>Column density probability distribution function（N-PDF）</vt:lpstr>
      <vt:lpstr>PowerPoint 演示文稿</vt:lpstr>
      <vt:lpstr>PowerPoint 演示文稿</vt:lpstr>
      <vt:lpstr>PowerPoint 演示文稿</vt:lpstr>
      <vt:lpstr>PowerPoint 演示文稿</vt:lpstr>
      <vt:lpstr>PowerPoint 演示文稿</vt:lpstr>
      <vt:lpstr>PowerPoint 演示文稿</vt:lpstr>
      <vt:lpstr>Now we can look back these classical puzzles</vt:lpstr>
      <vt:lpstr>PowerPoint 演示文稿</vt:lpstr>
      <vt:lpstr>PowerPoint 演示文稿</vt:lpstr>
    </vt:vector>
  </TitlesOfParts>
  <Company>UCLA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Jingwen Wu</dc:creator>
  <cp:lastModifiedBy>Microsoft Office User</cp:lastModifiedBy>
  <cp:revision>173</cp:revision>
  <cp:lastPrinted>2024-06-06T02:37:13Z</cp:lastPrinted>
  <dcterms:created xsi:type="dcterms:W3CDTF">2018-08-06T21:09:23Z</dcterms:created>
  <dcterms:modified xsi:type="dcterms:W3CDTF">2026-01-06T17:59:04Z</dcterms:modified>
</cp:coreProperties>
</file>