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media1.mp4" ContentType="video/unknown"/>
  <Override PartName="/ppt/media/image1.jpeg" ContentType="image/jpeg"/>
  <Override PartName="/ppt/charts/chart1.xml" ContentType="application/vnd.openxmlformats-officedocument.drawingml.chart+xml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/Relationships>

</file>

<file path=ppt/charts/_rels/chart1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732545"/>
          <c:y val="0.0732545"/>
          <c:w val="0.853491"/>
          <c:h val="0.84099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E1A426"/>
            </a:solidFill>
            <a:ln w="12700" cap="flat">
              <a:noFill/>
              <a:miter lim="400000"/>
            </a:ln>
            <a:effectLst/>
          </c:spPr>
          <c:explosion val="5"/>
          <c:dPt>
            <c:idx val="0"/>
            <c:explosion val="5"/>
            <c:spPr>
              <a:solidFill>
                <a:srgbClr val="E1A426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explosion val="5"/>
            <c:spPr>
              <a:solidFill>
                <a:srgbClr val="27715D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explosion val="5"/>
            <c:spPr>
              <a:solidFill>
                <a:srgbClr val="D55757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explosion val="22"/>
            <c:spPr>
              <a:solidFill>
                <a:srgbClr val="58595A"/>
              </a:solidFill>
              <a:ln w="12700" cap="flat">
                <a:noFill/>
                <a:miter lim="400000"/>
              </a:ln>
              <a:effectLst/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38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38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38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numFmt formatCode="#,##0%" sourceLinked="0"/>
              <c:txPr>
                <a:bodyPr/>
                <a:lstStyle/>
                <a:p>
                  <a:pPr>
                    <a:defRPr b="0" i="0" strike="noStrike" sz="17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38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noFill/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</c:dLbls>
          <c:cat>
            <c:strRef>
              <c:f>Sheet1!$B$1:$E$1</c:f>
              <c:strCache>
                <c:ptCount val="4"/>
                <c:pt idx="0">
                  <c:v>Interacting-disk</c:v>
                </c:pt>
                <c:pt idx="1">
                  <c:v>Non-disk</c:v>
                </c:pt>
                <c:pt idx="2">
                  <c:v>Disk</c:v>
                </c:pt>
                <c:pt idx="3">
                  <c:v>Uncertain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10.000000</c:v>
                </c:pt>
                <c:pt idx="1">
                  <c:v>13.000000</c:v>
                </c:pt>
                <c:pt idx="2">
                  <c:v>6.000000</c:v>
                </c:pt>
                <c:pt idx="3">
                  <c:v>0.000000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/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/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/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/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Heron flying low over a beach with a short fence in the foreground"/>
          <p:cNvSpPr/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View of beach and sea from a grassy sand dune"/>
          <p:cNvSpPr/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.tif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1.jpeg"/><Relationship Id="rId5" Type="http://schemas.openxmlformats.org/officeDocument/2006/relationships/image" Target="../media/image2.tif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2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1.xml"/><Relationship Id="rId3" Type="http://schemas.openxmlformats.org/officeDocument/2006/relationships/image" Target="../media/image24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png"/><Relationship Id="rId3" Type="http://schemas.openxmlformats.org/officeDocument/2006/relationships/image" Target="../media/image24.png"/><Relationship Id="rId4" Type="http://schemas.openxmlformats.org/officeDocument/2006/relationships/image" Target="../media/image3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33.png"/><Relationship Id="rId5" Type="http://schemas.openxmlformats.org/officeDocument/2006/relationships/image" Target="../media/image31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34.png"/><Relationship Id="rId5" Type="http://schemas.openxmlformats.org/officeDocument/2006/relationships/image" Target="../media/image3.tif"/><Relationship Id="rId6" Type="http://schemas.openxmlformats.org/officeDocument/2006/relationships/image" Target="../media/image35.png"/><Relationship Id="rId7" Type="http://schemas.openxmlformats.org/officeDocument/2006/relationships/image" Target="../media/image27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0" Type="http://schemas.openxmlformats.org/officeDocument/2006/relationships/image" Target="../media/image38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25.png"/><Relationship Id="rId6" Type="http://schemas.openxmlformats.org/officeDocument/2006/relationships/image" Target="../media/image24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2.png"/><Relationship Id="rId3" Type="http://schemas.openxmlformats.org/officeDocument/2006/relationships/image" Target="../media/image40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2.png"/><Relationship Id="rId7" Type="http://schemas.openxmlformats.org/officeDocument/2006/relationships/image" Target="../media/image4.tif"/><Relationship Id="rId8" Type="http://schemas.openxmlformats.org/officeDocument/2006/relationships/image" Target="../media/image47.png"/><Relationship Id="rId9" Type="http://schemas.openxmlformats.org/officeDocument/2006/relationships/image" Target="../media/image5.tif"/><Relationship Id="rId10" Type="http://schemas.openxmlformats.org/officeDocument/2006/relationships/image" Target="../media/image6.tif"/><Relationship Id="rId11" Type="http://schemas.openxmlformats.org/officeDocument/2006/relationships/image" Target="../media/image7.tif"/><Relationship Id="rId12" Type="http://schemas.openxmlformats.org/officeDocument/2006/relationships/image" Target="../media/image2.jpeg"/><Relationship Id="rId13" Type="http://schemas.openxmlformats.org/officeDocument/2006/relationships/image" Target="../media/image8.tif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png"/><Relationship Id="rId3" Type="http://schemas.openxmlformats.org/officeDocument/2006/relationships/image" Target="../media/image48.png"/><Relationship Id="rId4" Type="http://schemas.openxmlformats.org/officeDocument/2006/relationships/image" Target="../media/image49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Relationship Id="rId4" Type="http://schemas.openxmlformats.org/officeDocument/2006/relationships/image" Target="../media/image52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3.png"/><Relationship Id="rId3" Type="http://schemas.openxmlformats.org/officeDocument/2006/relationships/image" Target="../media/image50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0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0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TNG50_z5.mp4" descr="TNG50_z5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-5399941" y="-6208801"/>
            <a:ext cx="36682490" cy="20633900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Rectangle"/>
          <p:cNvSpPr/>
          <p:nvPr/>
        </p:nvSpPr>
        <p:spPr>
          <a:xfrm>
            <a:off x="-110730" y="8237429"/>
            <a:ext cx="24605460" cy="569249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1" name="The Dynamic, Multi-Phase Nature of Early (≲1 Gyr) Galaxies:  Insights from ALMA and JWST"/>
          <p:cNvSpPr txBox="1"/>
          <p:nvPr/>
        </p:nvSpPr>
        <p:spPr>
          <a:xfrm>
            <a:off x="472523" y="8517729"/>
            <a:ext cx="19249816" cy="1688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5000"/>
            </a:pPr>
            <a:r>
              <a:rPr>
                <a:solidFill>
                  <a:srgbClr val="632C8A"/>
                </a:solidFill>
              </a:rPr>
              <a:t>The Dynamic, Multi-Phase Nature of Early (≲1 Gyr) Galaxies:  </a:t>
            </a:r>
            <a:r>
              <a:rPr>
                <a:solidFill>
                  <a:srgbClr val="4B8A7F"/>
                </a:solidFill>
              </a:rPr>
              <a:t>Insights from ALMA and JWST</a:t>
            </a:r>
          </a:p>
        </p:txBody>
      </p:sp>
      <p:pic>
        <p:nvPicPr>
          <p:cNvPr id="122" name="logo_MINGAL_color.png" descr="logo_MINGAL_color.png"/>
          <p:cNvPicPr>
            <a:picLocks noChangeAspect="1"/>
          </p:cNvPicPr>
          <p:nvPr/>
        </p:nvPicPr>
        <p:blipFill>
          <a:blip r:embed="rId5">
            <a:alphaModFix amt="90000"/>
            <a:extLst/>
          </a:blip>
          <a:stretch>
            <a:fillRect/>
          </a:stretch>
        </p:blipFill>
        <p:spPr>
          <a:xfrm>
            <a:off x="20519398" y="11212644"/>
            <a:ext cx="3563619" cy="23965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Image" descr="Image"/>
          <p:cNvPicPr>
            <a:picLocks noChangeAspect="1"/>
          </p:cNvPicPr>
          <p:nvPr/>
        </p:nvPicPr>
        <p:blipFill>
          <a:blip r:embed="rId6">
            <a:alphaModFix amt="90000"/>
            <a:extLst/>
          </a:blip>
          <a:stretch>
            <a:fillRect/>
          </a:stretch>
        </p:blipFill>
        <p:spPr>
          <a:xfrm>
            <a:off x="17786627" y="11158855"/>
            <a:ext cx="2038977" cy="203897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Partner Group"/>
          <p:cNvSpPr txBox="1"/>
          <p:nvPr/>
        </p:nvSpPr>
        <p:spPr>
          <a:xfrm>
            <a:off x="17465184" y="13151382"/>
            <a:ext cx="2605660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377C71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Partner Group</a:t>
            </a:r>
          </a:p>
        </p:txBody>
      </p:sp>
      <p:sp>
        <p:nvSpPr>
          <p:cNvPr id="125" name="Rodrigo Herrera-Camus…"/>
          <p:cNvSpPr txBox="1"/>
          <p:nvPr/>
        </p:nvSpPr>
        <p:spPr>
          <a:xfrm>
            <a:off x="500614" y="12116887"/>
            <a:ext cx="6664262" cy="1320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500">
                <a:solidFill>
                  <a:srgbClr val="5E5E5E"/>
                </a:solidFill>
              </a:defRPr>
            </a:pPr>
            <a:r>
              <a:t>Rodrigo Herrera-Camus</a:t>
            </a:r>
          </a:p>
          <a:p>
            <a:pPr algn="l">
              <a:defRPr b="0" sz="35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Universidad de Concepción, Chile</a:t>
            </a:r>
          </a:p>
        </p:txBody>
      </p:sp>
      <p:sp>
        <p:nvSpPr>
          <p:cNvPr id="126" name="tage ≲ 1 Gyr"/>
          <p:cNvSpPr txBox="1"/>
          <p:nvPr/>
        </p:nvSpPr>
        <p:spPr>
          <a:xfrm>
            <a:off x="624219" y="364420"/>
            <a:ext cx="3034455" cy="8046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45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</a:t>
            </a:r>
            <a:r>
              <a:rPr baseline="-5999"/>
              <a:t>age</a:t>
            </a:r>
            <a:r>
              <a:t> ≲ 1 Gyr </a:t>
            </a:r>
          </a:p>
        </p:txBody>
      </p:sp>
      <p:pic>
        <p:nvPicPr>
          <p:cNvPr id="127" name="Image" descr="Image"/>
          <p:cNvPicPr>
            <a:picLocks noChangeAspect="1"/>
          </p:cNvPicPr>
          <p:nvPr/>
        </p:nvPicPr>
        <p:blipFill>
          <a:blip r:embed="rId7">
            <a:alphaModFix amt="90000"/>
            <a:extLst/>
          </a:blip>
          <a:stretch>
            <a:fillRect/>
          </a:stretch>
        </p:blipFill>
        <p:spPr>
          <a:xfrm>
            <a:off x="19265672" y="12374856"/>
            <a:ext cx="654204" cy="8046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mediacall" nodeType="afterEffect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442" fill="hold"/>
                                        <p:tgtEl>
                                          <p:spTgt spid="1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0">
                <p:cTn id="10" fill="hold" display="0">
                  <p:stCondLst>
                    <p:cond delay="indefinite"/>
                  </p:stCondLst>
                </p:cTn>
                <p:tgtEl>
                  <p:spTgt spid="119"/>
                </p:tgtEl>
              </p:cMediaNode>
            </p:video>
            <p:seq concurrent="1" prevAc="none" nextAc="seek">
              <p:cTn id="11" evtFilter="cancelBubble" nodeType="interactiveSeq" restart="whenNotActive" fill="hold">
                <p:stCondLst>
                  <p:cond delay="0" evt="onClick">
                    <p:tgtEl>
                      <p:spTgt spid="11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19"/>
                  </p:tgtEl>
                </p:cond>
              </p:nextCondLst>
            </p:seq>
          </p:childTnLst>
        </p:cTn>
      </p:par>
    </p:tnLst>
    <p:bldLst>
      <p:bldP build="whole" bldLvl="1" animBg="1" rev="0" advAuto="0" spid="1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Rectangle"/>
          <p:cNvSpPr/>
          <p:nvPr/>
        </p:nvSpPr>
        <p:spPr>
          <a:xfrm>
            <a:off x="12161942" y="1545908"/>
            <a:ext cx="10651403" cy="1062418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14" name="Rectangle"/>
          <p:cNvSpPr/>
          <p:nvPr/>
        </p:nvSpPr>
        <p:spPr>
          <a:xfrm>
            <a:off x="1570655" y="1542363"/>
            <a:ext cx="10499122" cy="1063127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215" name="CRISTAL05_cristal2.png" descr="CRISTAL05_cristal2.png"/>
          <p:cNvPicPr>
            <a:picLocks noChangeAspect="1"/>
          </p:cNvPicPr>
          <p:nvPr/>
        </p:nvPicPr>
        <p:blipFill>
          <a:blip r:embed="rId2">
            <a:extLst/>
          </a:blip>
          <a:srcRect l="12196" t="4685" r="757" b="14454"/>
          <a:stretch>
            <a:fillRect/>
          </a:stretch>
        </p:blipFill>
        <p:spPr>
          <a:xfrm>
            <a:off x="12716758" y="2718836"/>
            <a:ext cx="9239322" cy="8579056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Stars"/>
          <p:cNvSpPr txBox="1"/>
          <p:nvPr/>
        </p:nvSpPr>
        <p:spPr>
          <a:xfrm>
            <a:off x="5660745" y="1773048"/>
            <a:ext cx="2318941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8000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Stars</a:t>
            </a:r>
          </a:p>
        </p:txBody>
      </p:sp>
      <p:sp>
        <p:nvSpPr>
          <p:cNvPr id="217" name="Cold Gas"/>
          <p:cNvSpPr txBox="1"/>
          <p:nvPr/>
        </p:nvSpPr>
        <p:spPr>
          <a:xfrm>
            <a:off x="15350869" y="1773048"/>
            <a:ext cx="4273551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8000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Cold Gas</a:t>
            </a:r>
          </a:p>
        </p:txBody>
      </p:sp>
      <p:grpSp>
        <p:nvGrpSpPr>
          <p:cNvPr id="221" name="Group"/>
          <p:cNvGrpSpPr/>
          <p:nvPr/>
        </p:nvGrpSpPr>
        <p:grpSpPr>
          <a:xfrm>
            <a:off x="1966768" y="6021881"/>
            <a:ext cx="1363307" cy="2010873"/>
            <a:chOff x="0" y="0"/>
            <a:chExt cx="1363305" cy="2010871"/>
          </a:xfrm>
        </p:grpSpPr>
        <p:sp>
          <p:nvSpPr>
            <p:cNvPr id="218" name="Line"/>
            <p:cNvSpPr/>
            <p:nvPr/>
          </p:nvSpPr>
          <p:spPr>
            <a:xfrm flipV="1">
              <a:off x="119462" y="-1"/>
              <a:ext cx="1" cy="2010873"/>
            </a:xfrm>
            <a:prstGeom prst="line">
              <a:avLst/>
            </a:prstGeom>
            <a:noFill/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9" name="10,000"/>
            <p:cNvSpPr txBox="1"/>
            <p:nvPr/>
          </p:nvSpPr>
          <p:spPr>
            <a:xfrm rot="16200000">
              <a:off x="-460376" y="573635"/>
              <a:ext cx="1860551" cy="939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5000">
                  <a:solidFill>
                    <a:srgbClr val="FFFFFF"/>
                  </a:solid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/>
              <a:r>
                <a:t>10,000</a:t>
              </a:r>
            </a:p>
          </p:txBody>
        </p:sp>
        <p:sp>
          <p:nvSpPr>
            <p:cNvPr id="220" name="light-years"/>
            <p:cNvSpPr txBox="1"/>
            <p:nvPr/>
          </p:nvSpPr>
          <p:spPr>
            <a:xfrm rot="16200000">
              <a:off x="99643" y="738735"/>
              <a:ext cx="1917726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>
                  <a:solidFill>
                    <a:srgbClr val="FFFFFF"/>
                  </a:solid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/>
              <a:r>
                <a:t>light-years</a:t>
              </a:r>
            </a:p>
          </p:txBody>
        </p:sp>
      </p:grpSp>
      <p:pic>
        <p:nvPicPr>
          <p:cNvPr id="222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34887" t="28124" r="18903" b="20924"/>
          <a:stretch>
            <a:fillRect/>
          </a:stretch>
        </p:blipFill>
        <p:spPr>
          <a:xfrm>
            <a:off x="4439213" y="4360994"/>
            <a:ext cx="5240406" cy="5778115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James Webb Space Telescope"/>
          <p:cNvSpPr txBox="1"/>
          <p:nvPr/>
        </p:nvSpPr>
        <p:spPr>
          <a:xfrm>
            <a:off x="2577844" y="10739959"/>
            <a:ext cx="8484742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5200">
                <a:solidFill>
                  <a:srgbClr val="CBE2F9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James Webb Space Telescope</a:t>
            </a:r>
          </a:p>
        </p:txBody>
      </p:sp>
      <p:sp>
        <p:nvSpPr>
          <p:cNvPr id="224" name="ALMA +"/>
          <p:cNvSpPr txBox="1"/>
          <p:nvPr/>
        </p:nvSpPr>
        <p:spPr>
          <a:xfrm>
            <a:off x="14717864" y="10739959"/>
            <a:ext cx="2863925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5200">
                <a:solidFill>
                  <a:srgbClr val="FFE488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ALMA + </a:t>
            </a:r>
          </a:p>
        </p:txBody>
      </p:sp>
      <p:pic>
        <p:nvPicPr>
          <p:cNvPr id="225" name="CRISTAL_logo_color_2_bl.png" descr="CRISTAL_logo_color_2_b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435883" y="10678303"/>
            <a:ext cx="3202173" cy="10885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6" name="CRISTAL05_alpine.png" descr="CRISTAL05_alpine.png"/>
          <p:cNvPicPr>
            <a:picLocks noChangeAspect="1"/>
          </p:cNvPicPr>
          <p:nvPr/>
        </p:nvPicPr>
        <p:blipFill>
          <a:blip r:embed="rId5">
            <a:extLst/>
          </a:blip>
          <a:srcRect l="11489" t="8745" r="2640" b="5384"/>
          <a:stretch>
            <a:fillRect/>
          </a:stretch>
        </p:blipFill>
        <p:spPr>
          <a:xfrm>
            <a:off x="12173604" y="1548850"/>
            <a:ext cx="10635712" cy="10631112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Rectangle"/>
          <p:cNvSpPr/>
          <p:nvPr/>
        </p:nvSpPr>
        <p:spPr>
          <a:xfrm>
            <a:off x="1574542" y="1536059"/>
            <a:ext cx="10499122" cy="1063127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8" name="Stars"/>
          <p:cNvSpPr txBox="1"/>
          <p:nvPr/>
        </p:nvSpPr>
        <p:spPr>
          <a:xfrm>
            <a:off x="5664632" y="1766743"/>
            <a:ext cx="2318942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8000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Stars</a:t>
            </a:r>
          </a:p>
        </p:txBody>
      </p:sp>
      <p:sp>
        <p:nvSpPr>
          <p:cNvPr id="229" name="Cold Gas"/>
          <p:cNvSpPr txBox="1"/>
          <p:nvPr/>
        </p:nvSpPr>
        <p:spPr>
          <a:xfrm>
            <a:off x="15354755" y="1766743"/>
            <a:ext cx="4273551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8000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Cold Gas</a:t>
            </a:r>
          </a:p>
        </p:txBody>
      </p:sp>
      <p:sp>
        <p:nvSpPr>
          <p:cNvPr id="230" name="James Webb Space Telescope"/>
          <p:cNvSpPr txBox="1"/>
          <p:nvPr/>
        </p:nvSpPr>
        <p:spPr>
          <a:xfrm>
            <a:off x="2581732" y="10733654"/>
            <a:ext cx="8484742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5200">
                <a:solidFill>
                  <a:srgbClr val="CBE2F9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James Webb Space Telescope</a:t>
            </a:r>
          </a:p>
        </p:txBody>
      </p:sp>
      <p:sp>
        <p:nvSpPr>
          <p:cNvPr id="231" name="ALMA"/>
          <p:cNvSpPr txBox="1"/>
          <p:nvPr/>
        </p:nvSpPr>
        <p:spPr>
          <a:xfrm>
            <a:off x="16406697" y="10733654"/>
            <a:ext cx="2169667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5200">
                <a:solidFill>
                  <a:srgbClr val="FFE488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ALMA</a:t>
            </a:r>
          </a:p>
        </p:txBody>
      </p:sp>
      <p:grpSp>
        <p:nvGrpSpPr>
          <p:cNvPr id="234" name="Group"/>
          <p:cNvGrpSpPr/>
          <p:nvPr/>
        </p:nvGrpSpPr>
        <p:grpSpPr>
          <a:xfrm>
            <a:off x="2090118" y="5789113"/>
            <a:ext cx="1620438" cy="2237336"/>
            <a:chOff x="119462" y="-226464"/>
            <a:chExt cx="1620437" cy="2237335"/>
          </a:xfrm>
        </p:grpSpPr>
        <p:sp>
          <p:nvSpPr>
            <p:cNvPr id="232" name="Line"/>
            <p:cNvSpPr/>
            <p:nvPr/>
          </p:nvSpPr>
          <p:spPr>
            <a:xfrm flipV="1">
              <a:off x="119462" y="-1"/>
              <a:ext cx="1" cy="2010873"/>
            </a:xfrm>
            <a:prstGeom prst="line">
              <a:avLst/>
            </a:prstGeom>
            <a:noFill/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3" name="3 kpc"/>
            <p:cNvSpPr/>
            <p:nvPr/>
          </p:nvSpPr>
          <p:spPr>
            <a:xfrm flipV="1">
              <a:off x="469900" y="-226465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5000">
                  <a:solidFill>
                    <a:srgbClr val="FFFFFF"/>
                  </a:solid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/>
              <a:r>
                <a:t>3 kpc</a:t>
              </a:r>
            </a:p>
          </p:txBody>
        </p:sp>
      </p:grpSp>
      <p:pic>
        <p:nvPicPr>
          <p:cNvPr id="235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34887" t="28124" r="18903" b="20924"/>
          <a:stretch>
            <a:fillRect/>
          </a:stretch>
        </p:blipFill>
        <p:spPr>
          <a:xfrm>
            <a:off x="4443100" y="4354690"/>
            <a:ext cx="5240406" cy="57781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160245" y="12360903"/>
            <a:ext cx="4273551" cy="1119496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Le Fèvre et al. 2020…"/>
          <p:cNvSpPr txBox="1"/>
          <p:nvPr/>
        </p:nvSpPr>
        <p:spPr>
          <a:xfrm>
            <a:off x="16568534" y="12359553"/>
            <a:ext cx="2847392" cy="11221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2200">
                <a:solidFill>
                  <a:srgbClr val="154075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Le Fèvre et al. 2020</a:t>
            </a:r>
          </a:p>
          <a:p>
            <a:pPr algn="l">
              <a:defRPr b="0" sz="2200">
                <a:solidFill>
                  <a:srgbClr val="154075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Bethermin et al. 2020</a:t>
            </a:r>
          </a:p>
          <a:p>
            <a:pPr algn="l">
              <a:defRPr b="0" sz="2200">
                <a:solidFill>
                  <a:srgbClr val="154075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Faisst et al. 2020</a:t>
            </a:r>
          </a:p>
        </p:txBody>
      </p:sp>
      <p:sp>
        <p:nvSpPr>
          <p:cNvPr id="238" name="[CII] 158 µm"/>
          <p:cNvSpPr txBox="1"/>
          <p:nvPr/>
        </p:nvSpPr>
        <p:spPr>
          <a:xfrm>
            <a:off x="12187342" y="11493224"/>
            <a:ext cx="2502714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600">
                <a:solidFill>
                  <a:srgbClr val="F5C39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[CII] 158 µm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Rectangle"/>
          <p:cNvSpPr/>
          <p:nvPr/>
        </p:nvSpPr>
        <p:spPr>
          <a:xfrm>
            <a:off x="12161942" y="1545908"/>
            <a:ext cx="10651403" cy="1062418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1" name="Rectangle"/>
          <p:cNvSpPr/>
          <p:nvPr/>
        </p:nvSpPr>
        <p:spPr>
          <a:xfrm>
            <a:off x="1570655" y="1542363"/>
            <a:ext cx="10499122" cy="1063127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242" name="CRISTAL05_cristal2.png" descr="CRISTAL05_cristal2.png"/>
          <p:cNvPicPr>
            <a:picLocks noChangeAspect="1"/>
          </p:cNvPicPr>
          <p:nvPr/>
        </p:nvPicPr>
        <p:blipFill>
          <a:blip r:embed="rId2">
            <a:extLst/>
          </a:blip>
          <a:srcRect l="12196" t="4445" r="757" b="14693"/>
          <a:stretch>
            <a:fillRect/>
          </a:stretch>
        </p:blipFill>
        <p:spPr>
          <a:xfrm>
            <a:off x="12868019" y="2441376"/>
            <a:ext cx="9239321" cy="8579056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Stars"/>
          <p:cNvSpPr txBox="1"/>
          <p:nvPr/>
        </p:nvSpPr>
        <p:spPr>
          <a:xfrm>
            <a:off x="5660745" y="1773048"/>
            <a:ext cx="2318941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8000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Stars</a:t>
            </a:r>
          </a:p>
        </p:txBody>
      </p:sp>
      <p:sp>
        <p:nvSpPr>
          <p:cNvPr id="244" name="Cold Gas"/>
          <p:cNvSpPr txBox="1"/>
          <p:nvPr/>
        </p:nvSpPr>
        <p:spPr>
          <a:xfrm>
            <a:off x="15350869" y="1773048"/>
            <a:ext cx="4273551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8000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Cold Gas</a:t>
            </a:r>
          </a:p>
        </p:txBody>
      </p:sp>
      <p:grpSp>
        <p:nvGrpSpPr>
          <p:cNvPr id="248" name="Group"/>
          <p:cNvGrpSpPr/>
          <p:nvPr/>
        </p:nvGrpSpPr>
        <p:grpSpPr>
          <a:xfrm>
            <a:off x="1966768" y="6021881"/>
            <a:ext cx="1363307" cy="2010873"/>
            <a:chOff x="0" y="0"/>
            <a:chExt cx="1363305" cy="2010871"/>
          </a:xfrm>
        </p:grpSpPr>
        <p:sp>
          <p:nvSpPr>
            <p:cNvPr id="245" name="Line"/>
            <p:cNvSpPr/>
            <p:nvPr/>
          </p:nvSpPr>
          <p:spPr>
            <a:xfrm flipV="1">
              <a:off x="119462" y="-1"/>
              <a:ext cx="1" cy="2010873"/>
            </a:xfrm>
            <a:prstGeom prst="line">
              <a:avLst/>
            </a:prstGeom>
            <a:noFill/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46" name="10,000"/>
            <p:cNvSpPr txBox="1"/>
            <p:nvPr/>
          </p:nvSpPr>
          <p:spPr>
            <a:xfrm rot="16200000">
              <a:off x="-460376" y="573635"/>
              <a:ext cx="1860551" cy="939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5000">
                  <a:solidFill>
                    <a:srgbClr val="FFFFFF"/>
                  </a:solid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/>
              <a:r>
                <a:t>10,000</a:t>
              </a:r>
            </a:p>
          </p:txBody>
        </p:sp>
        <p:sp>
          <p:nvSpPr>
            <p:cNvPr id="247" name="light-years"/>
            <p:cNvSpPr txBox="1"/>
            <p:nvPr/>
          </p:nvSpPr>
          <p:spPr>
            <a:xfrm rot="16200000">
              <a:off x="99643" y="738735"/>
              <a:ext cx="1917726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>
                  <a:solidFill>
                    <a:srgbClr val="FFFFFF"/>
                  </a:solid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/>
              <a:r>
                <a:t>light-years</a:t>
              </a:r>
            </a:p>
          </p:txBody>
        </p:sp>
      </p:grpSp>
      <p:pic>
        <p:nvPicPr>
          <p:cNvPr id="249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34887" t="28124" r="18903" b="20924"/>
          <a:stretch>
            <a:fillRect/>
          </a:stretch>
        </p:blipFill>
        <p:spPr>
          <a:xfrm>
            <a:off x="4439213" y="4360994"/>
            <a:ext cx="5240406" cy="5778115"/>
          </a:xfrm>
          <a:prstGeom prst="rect">
            <a:avLst/>
          </a:prstGeom>
          <a:ln w="12700">
            <a:miter lim="400000"/>
          </a:ln>
        </p:spPr>
      </p:pic>
      <p:sp>
        <p:nvSpPr>
          <p:cNvPr id="250" name="James Webb Space Telescope"/>
          <p:cNvSpPr txBox="1"/>
          <p:nvPr/>
        </p:nvSpPr>
        <p:spPr>
          <a:xfrm>
            <a:off x="2577844" y="10739959"/>
            <a:ext cx="8484742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5200">
                <a:solidFill>
                  <a:srgbClr val="CBE2F9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James Webb Space Telescope</a:t>
            </a:r>
          </a:p>
        </p:txBody>
      </p:sp>
      <p:sp>
        <p:nvSpPr>
          <p:cNvPr id="251" name="ALMA +"/>
          <p:cNvSpPr txBox="1"/>
          <p:nvPr/>
        </p:nvSpPr>
        <p:spPr>
          <a:xfrm>
            <a:off x="14717864" y="10739959"/>
            <a:ext cx="2863925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5200">
                <a:solidFill>
                  <a:srgbClr val="FFE488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ALMA + </a:t>
            </a:r>
          </a:p>
        </p:txBody>
      </p:sp>
      <p:pic>
        <p:nvPicPr>
          <p:cNvPr id="252" name="CRISTAL_logo_color_2_bl.png" descr="CRISTAL_logo_color_2_b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435883" y="10678303"/>
            <a:ext cx="3202173" cy="1088513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Rectangle"/>
          <p:cNvSpPr/>
          <p:nvPr/>
        </p:nvSpPr>
        <p:spPr>
          <a:xfrm>
            <a:off x="1706790" y="1536059"/>
            <a:ext cx="9557635" cy="1063127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54" name="Stars"/>
          <p:cNvSpPr txBox="1"/>
          <p:nvPr/>
        </p:nvSpPr>
        <p:spPr>
          <a:xfrm>
            <a:off x="5664632" y="1766743"/>
            <a:ext cx="2318942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8000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Stars</a:t>
            </a:r>
          </a:p>
        </p:txBody>
      </p:sp>
      <p:sp>
        <p:nvSpPr>
          <p:cNvPr id="255" name="Cold Gas"/>
          <p:cNvSpPr txBox="1"/>
          <p:nvPr/>
        </p:nvSpPr>
        <p:spPr>
          <a:xfrm>
            <a:off x="15354755" y="1766743"/>
            <a:ext cx="4273551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8000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Cold Gas</a:t>
            </a:r>
          </a:p>
        </p:txBody>
      </p:sp>
      <p:sp>
        <p:nvSpPr>
          <p:cNvPr id="256" name="James Webb Space Telescope"/>
          <p:cNvSpPr txBox="1"/>
          <p:nvPr/>
        </p:nvSpPr>
        <p:spPr>
          <a:xfrm>
            <a:off x="2581732" y="10733654"/>
            <a:ext cx="8484742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5200">
                <a:solidFill>
                  <a:srgbClr val="CBE2F9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James Webb Space Telescope</a:t>
            </a:r>
          </a:p>
        </p:txBody>
      </p:sp>
      <p:grpSp>
        <p:nvGrpSpPr>
          <p:cNvPr id="259" name="Group"/>
          <p:cNvGrpSpPr/>
          <p:nvPr/>
        </p:nvGrpSpPr>
        <p:grpSpPr>
          <a:xfrm>
            <a:off x="2090118" y="5789113"/>
            <a:ext cx="1620438" cy="2237336"/>
            <a:chOff x="119462" y="-226464"/>
            <a:chExt cx="1620437" cy="2237335"/>
          </a:xfrm>
        </p:grpSpPr>
        <p:sp>
          <p:nvSpPr>
            <p:cNvPr id="257" name="Line"/>
            <p:cNvSpPr/>
            <p:nvPr/>
          </p:nvSpPr>
          <p:spPr>
            <a:xfrm flipV="1">
              <a:off x="119462" y="-1"/>
              <a:ext cx="1" cy="2010873"/>
            </a:xfrm>
            <a:prstGeom prst="line">
              <a:avLst/>
            </a:prstGeom>
            <a:noFill/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58" name="3 kpc"/>
            <p:cNvSpPr/>
            <p:nvPr/>
          </p:nvSpPr>
          <p:spPr>
            <a:xfrm flipV="1">
              <a:off x="469900" y="-226465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5000">
                  <a:solidFill>
                    <a:srgbClr val="FFFFFF"/>
                  </a:solid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/>
              <a:r>
                <a:t>3 kpc</a:t>
              </a:r>
            </a:p>
          </p:txBody>
        </p:sp>
      </p:grpSp>
      <p:pic>
        <p:nvPicPr>
          <p:cNvPr id="260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34887" t="28124" r="18903" b="20924"/>
          <a:stretch>
            <a:fillRect/>
          </a:stretch>
        </p:blipFill>
        <p:spPr>
          <a:xfrm>
            <a:off x="4443100" y="4354690"/>
            <a:ext cx="5240406" cy="577811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64" name="Group"/>
          <p:cNvGrpSpPr/>
          <p:nvPr/>
        </p:nvGrpSpPr>
        <p:grpSpPr>
          <a:xfrm>
            <a:off x="12173604" y="1548850"/>
            <a:ext cx="10635711" cy="10631112"/>
            <a:chOff x="0" y="0"/>
            <a:chExt cx="10635710" cy="10631110"/>
          </a:xfrm>
        </p:grpSpPr>
        <p:pic>
          <p:nvPicPr>
            <p:cNvPr id="261" name="CRISTAL05_alpine.png" descr="CRISTAL05_alpine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11489" t="8745" r="2640" b="5384"/>
            <a:stretch>
              <a:fillRect/>
            </a:stretch>
          </p:blipFill>
          <p:spPr>
            <a:xfrm>
              <a:off x="0" y="0"/>
              <a:ext cx="10635711" cy="106311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2" name="Cold Gas"/>
            <p:cNvSpPr txBox="1"/>
            <p:nvPr/>
          </p:nvSpPr>
          <p:spPr>
            <a:xfrm>
              <a:off x="3181151" y="217893"/>
              <a:ext cx="4273551" cy="144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8000">
                  <a:solidFill>
                    <a:srgbClr val="FFFFFF"/>
                  </a:solid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/>
              <a:r>
                <a:t>Cold Gas</a:t>
              </a:r>
            </a:p>
          </p:txBody>
        </p:sp>
        <p:sp>
          <p:nvSpPr>
            <p:cNvPr id="263" name="ALMA"/>
            <p:cNvSpPr txBox="1"/>
            <p:nvPr/>
          </p:nvSpPr>
          <p:spPr>
            <a:xfrm>
              <a:off x="4233093" y="9184803"/>
              <a:ext cx="2169667" cy="965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5200">
                  <a:solidFill>
                    <a:srgbClr val="FFE488"/>
                  </a:solid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/>
              <a:r>
                <a:t>ALMA</a:t>
              </a:r>
            </a:p>
          </p:txBody>
        </p:sp>
      </p:grpSp>
      <p:grpSp>
        <p:nvGrpSpPr>
          <p:cNvPr id="268" name="Group"/>
          <p:cNvGrpSpPr/>
          <p:nvPr/>
        </p:nvGrpSpPr>
        <p:grpSpPr>
          <a:xfrm>
            <a:off x="12724240" y="12288794"/>
            <a:ext cx="9348209" cy="1194246"/>
            <a:chOff x="0" y="0"/>
            <a:chExt cx="9348207" cy="1194244"/>
          </a:xfrm>
        </p:grpSpPr>
        <p:sp>
          <p:nvSpPr>
            <p:cNvPr id="265" name="Survey paper:…"/>
            <p:cNvSpPr txBox="1"/>
            <p:nvPr/>
          </p:nvSpPr>
          <p:spPr>
            <a:xfrm>
              <a:off x="3866633" y="0"/>
              <a:ext cx="5481575" cy="1143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 b="0" i="1" sz="3400">
                  <a:solidFill>
                    <a:srgbClr val="2C6654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Survey paper:</a:t>
              </a:r>
            </a:p>
            <a:p>
              <a:pPr algn="l">
                <a:defRPr b="0" sz="3400">
                  <a:solidFill>
                    <a:srgbClr val="5E5E5E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t>Herrera-Camus et al. 2025b</a:t>
              </a:r>
            </a:p>
          </p:txBody>
        </p:sp>
        <p:pic>
          <p:nvPicPr>
            <p:cNvPr id="266" name="CRISTAL_logo_color_1_wh.png" descr="CRISTAL_logo_color_1_wh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8360"/>
              <a:ext cx="3495888" cy="11858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7" name="Line"/>
            <p:cNvSpPr/>
            <p:nvPr/>
          </p:nvSpPr>
          <p:spPr>
            <a:xfrm flipV="1">
              <a:off x="3614737" y="118702"/>
              <a:ext cx="1" cy="965201"/>
            </a:xfrm>
            <a:prstGeom prst="line">
              <a:avLst/>
            </a:prstGeom>
            <a:noFill/>
            <a:ln w="25400" cap="flat">
              <a:solidFill>
                <a:srgbClr val="5E5E5E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69" name="[CII] 158 µm"/>
          <p:cNvSpPr txBox="1"/>
          <p:nvPr/>
        </p:nvSpPr>
        <p:spPr>
          <a:xfrm>
            <a:off x="12187342" y="11493224"/>
            <a:ext cx="2502714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600">
                <a:solidFill>
                  <a:srgbClr val="F5C39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[CII] 158 µm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" dur="1000" fill="hold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8" grpId="2"/>
      <p:bldP build="whole" bldLvl="1" animBg="1" rev="0" advAuto="0" spid="26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Rounded Rectangle"/>
          <p:cNvSpPr/>
          <p:nvPr/>
        </p:nvSpPr>
        <p:spPr>
          <a:xfrm>
            <a:off x="19207923" y="12824690"/>
            <a:ext cx="5409137" cy="1270001"/>
          </a:xfrm>
          <a:prstGeom prst="roundRect">
            <a:avLst>
              <a:gd name="adj" fmla="val 15000"/>
            </a:avLst>
          </a:prstGeom>
          <a:solidFill>
            <a:srgbClr val="FFFFFF">
              <a:alpha val="83679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72" name="Herrera-Camus et al. 2025"/>
          <p:cNvSpPr txBox="1"/>
          <p:nvPr/>
        </p:nvSpPr>
        <p:spPr>
          <a:xfrm>
            <a:off x="19496304" y="12985691"/>
            <a:ext cx="4636733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 sz="31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Herrera-Camus et al. 2025</a:t>
            </a:r>
          </a:p>
        </p:txBody>
      </p:sp>
      <p:pic>
        <p:nvPicPr>
          <p:cNvPr id="27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4894" y="-6623"/>
            <a:ext cx="24624588" cy="14007371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Rounded Rectangle"/>
          <p:cNvSpPr/>
          <p:nvPr/>
        </p:nvSpPr>
        <p:spPr>
          <a:xfrm>
            <a:off x="19207923" y="12824690"/>
            <a:ext cx="5409137" cy="1270001"/>
          </a:xfrm>
          <a:prstGeom prst="roundRect">
            <a:avLst>
              <a:gd name="adj" fmla="val 15000"/>
            </a:avLst>
          </a:prstGeom>
          <a:solidFill>
            <a:srgbClr val="FFFFFF">
              <a:alpha val="96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75" name="Herrera-Camus et al. 2025b"/>
          <p:cNvSpPr txBox="1"/>
          <p:nvPr/>
        </p:nvSpPr>
        <p:spPr>
          <a:xfrm>
            <a:off x="19496304" y="12985691"/>
            <a:ext cx="4862717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 sz="31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Herrera-Camus et al. 2025b</a:t>
            </a:r>
          </a:p>
        </p:txBody>
      </p:sp>
      <p:sp>
        <p:nvSpPr>
          <p:cNvPr id="276" name="Rectangle"/>
          <p:cNvSpPr/>
          <p:nvPr/>
        </p:nvSpPr>
        <p:spPr>
          <a:xfrm>
            <a:off x="-69127" y="13012298"/>
            <a:ext cx="11402761" cy="894783"/>
          </a:xfrm>
          <a:prstGeom prst="rect">
            <a:avLst/>
          </a:prstGeom>
          <a:solidFill>
            <a:srgbClr val="000000">
              <a:alpha val="38506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77" name="Based on the successful ALPINE ALMA LP (Le Fevre et al. 2020)"/>
          <p:cNvSpPr txBox="1"/>
          <p:nvPr/>
        </p:nvSpPr>
        <p:spPr>
          <a:xfrm>
            <a:off x="283775" y="12998207"/>
            <a:ext cx="10696957" cy="547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D5D5D5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Based on the successful ALPINE ALMA LP (Le Fevre et al. 2020)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81082" y="-35117"/>
            <a:ext cx="24546163" cy="13962759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Rounded Rectangle"/>
          <p:cNvSpPr/>
          <p:nvPr/>
        </p:nvSpPr>
        <p:spPr>
          <a:xfrm>
            <a:off x="19207923" y="12824690"/>
            <a:ext cx="5409137" cy="1270001"/>
          </a:xfrm>
          <a:prstGeom prst="roundRect">
            <a:avLst>
              <a:gd name="adj" fmla="val 15000"/>
            </a:avLst>
          </a:prstGeom>
          <a:solidFill>
            <a:srgbClr val="FFFFFF">
              <a:alpha val="9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1" name="Herrera-Camus et al. 2025b"/>
          <p:cNvSpPr txBox="1"/>
          <p:nvPr/>
        </p:nvSpPr>
        <p:spPr>
          <a:xfrm>
            <a:off x="19496304" y="12985691"/>
            <a:ext cx="4862717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 sz="31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Herrera-Camus et al. 2025b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0695" y="1225916"/>
            <a:ext cx="22482610" cy="7486331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Herrera-Camus+25a…"/>
          <p:cNvSpPr txBox="1"/>
          <p:nvPr/>
        </p:nvSpPr>
        <p:spPr>
          <a:xfrm>
            <a:off x="20516648" y="801403"/>
            <a:ext cx="3040864" cy="9051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26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Herrera-Camus+25a</a:t>
            </a:r>
          </a:p>
          <a:p>
            <a:pPr algn="l">
              <a:defRPr b="0" i="1" sz="2600">
                <a:solidFill>
                  <a:srgbClr val="5E5E5E"/>
                </a:solidFill>
              </a:defRPr>
            </a:pPr>
            <a:r>
              <a:t>Nat. Astro. Review</a:t>
            </a:r>
          </a:p>
        </p:txBody>
      </p:sp>
      <p:sp>
        <p:nvSpPr>
          <p:cNvPr id="285" name="ALMA+JWST: Resolved (≲kpc) ISM properties of early galaxies"/>
          <p:cNvSpPr txBox="1"/>
          <p:nvPr/>
        </p:nvSpPr>
        <p:spPr>
          <a:xfrm>
            <a:off x="928853" y="254804"/>
            <a:ext cx="16593484" cy="8023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4500">
                <a:solidFill>
                  <a:srgbClr val="4B3F82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ALMA+JWST: Resolved (≲kpc) ISM properties of early galaxies</a:t>
            </a:r>
          </a:p>
        </p:txBody>
      </p:sp>
      <p:grpSp>
        <p:nvGrpSpPr>
          <p:cNvPr id="298" name="Group"/>
          <p:cNvGrpSpPr/>
          <p:nvPr/>
        </p:nvGrpSpPr>
        <p:grpSpPr>
          <a:xfrm>
            <a:off x="657670" y="8804774"/>
            <a:ext cx="23583000" cy="4601676"/>
            <a:chOff x="-81" y="0"/>
            <a:chExt cx="23582999" cy="4601675"/>
          </a:xfrm>
        </p:grpSpPr>
        <p:pic>
          <p:nvPicPr>
            <p:cNvPr id="286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60685" y="634056"/>
              <a:ext cx="12744155" cy="32963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7" name="Baeza-Garay, RHC,+ (in prep)"/>
            <p:cNvSpPr txBox="1"/>
            <p:nvPr/>
          </p:nvSpPr>
          <p:spPr>
            <a:xfrm>
              <a:off x="1489757" y="3954537"/>
              <a:ext cx="5945887" cy="6471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36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Baeza-Garay, RHC,+ (in prep)</a:t>
              </a:r>
            </a:p>
          </p:txBody>
        </p:sp>
        <p:sp>
          <p:nvSpPr>
            <p:cNvPr id="288" name="UV slope"/>
            <p:cNvSpPr txBox="1"/>
            <p:nvPr/>
          </p:nvSpPr>
          <p:spPr>
            <a:xfrm>
              <a:off x="4342744" y="0"/>
              <a:ext cx="1884122" cy="6471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3600">
                  <a:solidFill>
                    <a:srgbClr val="4279B5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UV slope</a:t>
              </a:r>
            </a:p>
          </p:txBody>
        </p:sp>
        <p:sp>
          <p:nvSpPr>
            <p:cNvPr id="289" name="IRX = LFIR/LUV"/>
            <p:cNvSpPr txBox="1"/>
            <p:nvPr/>
          </p:nvSpPr>
          <p:spPr>
            <a:xfrm>
              <a:off x="7027735" y="0"/>
              <a:ext cx="2779168" cy="6471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b="0" sz="3600">
                  <a:solidFill>
                    <a:srgbClr val="89239C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IRX = L</a:t>
              </a:r>
              <a:r>
                <a:rPr baseline="-5999"/>
                <a:t>FIR</a:t>
              </a:r>
              <a:r>
                <a:t>/L</a:t>
              </a:r>
              <a:r>
                <a:rPr baseline="-5999"/>
                <a:t>UV</a:t>
              </a:r>
            </a:p>
          </p:txBody>
        </p:sp>
        <p:sp>
          <p:nvSpPr>
            <p:cNvPr id="290" name="Stellar mass"/>
            <p:cNvSpPr txBox="1"/>
            <p:nvPr/>
          </p:nvSpPr>
          <p:spPr>
            <a:xfrm>
              <a:off x="10210076" y="0"/>
              <a:ext cx="2510486" cy="6471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3600">
                  <a:solidFill>
                    <a:srgbClr val="42397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Stellar mass</a:t>
              </a:r>
            </a:p>
          </p:txBody>
        </p:sp>
        <p:sp>
          <p:nvSpPr>
            <p:cNvPr id="291" name="Li, da Cunha+24"/>
            <p:cNvSpPr txBox="1"/>
            <p:nvPr/>
          </p:nvSpPr>
          <p:spPr>
            <a:xfrm>
              <a:off x="531591" y="37179"/>
              <a:ext cx="2946972" cy="5727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3100">
                  <a:solidFill>
                    <a:srgbClr val="142017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Li, da Cunha+24</a:t>
              </a:r>
            </a:p>
          </p:txBody>
        </p:sp>
        <p:sp>
          <p:nvSpPr>
            <p:cNvPr id="292" name="Line"/>
            <p:cNvSpPr/>
            <p:nvPr/>
          </p:nvSpPr>
          <p:spPr>
            <a:xfrm>
              <a:off x="16628634" y="2282247"/>
              <a:ext cx="940770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93" name="Public Database:…"/>
            <p:cNvSpPr txBox="1"/>
            <p:nvPr/>
          </p:nvSpPr>
          <p:spPr>
            <a:xfrm>
              <a:off x="17530114" y="683065"/>
              <a:ext cx="6052804" cy="31983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b="0" sz="4000">
                  <a:solidFill>
                    <a:srgbClr val="40748B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Public Database:</a:t>
              </a:r>
            </a:p>
            <a:p>
              <a:pPr>
                <a:defRPr b="0" sz="4000">
                  <a:solidFill>
                    <a:srgbClr val="40748B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~1,000 independent regions: metallicities, dust continuum, SED model, </a:t>
              </a:r>
              <a:endParaRPr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  <a:p>
              <a:pPr>
                <a:defRPr b="0" sz="4000">
                  <a:solidFill>
                    <a:srgbClr val="40748B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[CII] and optical lines, etc</a:t>
              </a:r>
            </a:p>
          </p:txBody>
        </p:sp>
        <p:pic>
          <p:nvPicPr>
            <p:cNvPr id="294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33444" t="10913" r="27126" b="49659"/>
            <a:stretch>
              <a:fillRect/>
            </a:stretch>
          </p:blipFill>
          <p:spPr>
            <a:xfrm>
              <a:off x="-82" y="3150551"/>
              <a:ext cx="1409864" cy="14097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fill="norm" stroke="1" extrusionOk="0">
                  <a:moveTo>
                    <a:pt x="9839" y="0"/>
                  </a:moveTo>
                  <a:cubicBezTo>
                    <a:pt x="7321" y="0"/>
                    <a:pt x="4802" y="1004"/>
                    <a:pt x="2881" y="3015"/>
                  </a:cubicBezTo>
                  <a:cubicBezTo>
                    <a:pt x="-961" y="7036"/>
                    <a:pt x="-961" y="13557"/>
                    <a:pt x="2881" y="17579"/>
                  </a:cubicBezTo>
                  <a:cubicBezTo>
                    <a:pt x="6724" y="21600"/>
                    <a:pt x="12954" y="21600"/>
                    <a:pt x="16797" y="17579"/>
                  </a:cubicBezTo>
                  <a:cubicBezTo>
                    <a:pt x="20639" y="13557"/>
                    <a:pt x="20639" y="7036"/>
                    <a:pt x="16797" y="3015"/>
                  </a:cubicBezTo>
                  <a:cubicBezTo>
                    <a:pt x="14876" y="1004"/>
                    <a:pt x="12357" y="0"/>
                    <a:pt x="9839" y="0"/>
                  </a:cubicBezTo>
                  <a:close/>
                </a:path>
              </a:pathLst>
            </a:cu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sp>
          <p:nvSpPr>
            <p:cNvPr id="295" name="+"/>
            <p:cNvSpPr txBox="1"/>
            <p:nvPr/>
          </p:nvSpPr>
          <p:spPr>
            <a:xfrm>
              <a:off x="13315539" y="1853307"/>
              <a:ext cx="495301" cy="8578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500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+</a:t>
              </a:r>
            </a:p>
          </p:txBody>
        </p:sp>
        <p:pic>
          <p:nvPicPr>
            <p:cNvPr id="296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7215" t="6849" r="7219" b="36113"/>
            <a:stretch>
              <a:fillRect/>
            </a:stretch>
          </p:blipFill>
          <p:spPr>
            <a:xfrm>
              <a:off x="14448136" y="914598"/>
              <a:ext cx="1738684" cy="17384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fill="norm" stroke="1" extrusionOk="0">
                  <a:moveTo>
                    <a:pt x="9840" y="0"/>
                  </a:moveTo>
                  <a:cubicBezTo>
                    <a:pt x="7322" y="0"/>
                    <a:pt x="4803" y="1003"/>
                    <a:pt x="2882" y="3014"/>
                  </a:cubicBezTo>
                  <a:cubicBezTo>
                    <a:pt x="-960" y="7035"/>
                    <a:pt x="-960" y="13558"/>
                    <a:pt x="2882" y="17579"/>
                  </a:cubicBezTo>
                  <a:cubicBezTo>
                    <a:pt x="6724" y="21600"/>
                    <a:pt x="12956" y="21600"/>
                    <a:pt x="16798" y="17579"/>
                  </a:cubicBezTo>
                  <a:cubicBezTo>
                    <a:pt x="20640" y="13558"/>
                    <a:pt x="20640" y="7035"/>
                    <a:pt x="16798" y="3014"/>
                  </a:cubicBezTo>
                  <a:cubicBezTo>
                    <a:pt x="14877" y="1003"/>
                    <a:pt x="12358" y="0"/>
                    <a:pt x="9840" y="0"/>
                  </a:cubicBezTo>
                  <a:close/>
                </a:path>
              </a:pathLst>
            </a:cu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sp>
          <p:nvSpPr>
            <p:cNvPr id="297" name="Daizhong Liu…"/>
            <p:cNvSpPr txBox="1"/>
            <p:nvPr/>
          </p:nvSpPr>
          <p:spPr>
            <a:xfrm>
              <a:off x="13753244" y="2747757"/>
              <a:ext cx="3128467" cy="13242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b="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Daizhong Liu</a:t>
              </a:r>
            </a:p>
            <a:p>
              <a:pPr>
                <a:defRPr b="0" sz="2500">
                  <a:solidFill>
                    <a:srgbClr val="57298C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Purple Mountain Observatory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8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7224" t="7989" r="42906" b="42135"/>
          <a:stretch>
            <a:fillRect/>
          </a:stretch>
        </p:blipFill>
        <p:spPr>
          <a:xfrm>
            <a:off x="651131" y="12065811"/>
            <a:ext cx="1472869" cy="1473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20595" fill="norm" stroke="1" extrusionOk="0">
                <a:moveTo>
                  <a:pt x="9839" y="0"/>
                </a:moveTo>
                <a:cubicBezTo>
                  <a:pt x="7320" y="0"/>
                  <a:pt x="4804" y="1008"/>
                  <a:pt x="2882" y="3019"/>
                </a:cubicBezTo>
                <a:cubicBezTo>
                  <a:pt x="-961" y="7040"/>
                  <a:pt x="-961" y="13557"/>
                  <a:pt x="2882" y="17578"/>
                </a:cubicBezTo>
                <a:cubicBezTo>
                  <a:pt x="6725" y="21600"/>
                  <a:pt x="12953" y="21600"/>
                  <a:pt x="16796" y="17578"/>
                </a:cubicBezTo>
                <a:cubicBezTo>
                  <a:pt x="20639" y="13557"/>
                  <a:pt x="20639" y="7040"/>
                  <a:pt x="16796" y="3019"/>
                </a:cubicBezTo>
                <a:cubicBezTo>
                  <a:pt x="14874" y="1008"/>
                  <a:pt x="12358" y="0"/>
                  <a:pt x="9839" y="0"/>
                </a:cubicBezTo>
                <a:close/>
              </a:path>
            </a:pathLst>
          </a:custGeom>
          <a:ln w="25400">
            <a:solidFill>
              <a:schemeClr val="accent3">
                <a:hueOff val="914337"/>
                <a:satOff val="31515"/>
                <a:lumOff val="-30790"/>
              </a:schemeClr>
            </a:solidFill>
            <a:miter lim="400000"/>
          </a:ln>
        </p:spPr>
      </p:pic>
      <p:pic>
        <p:nvPicPr>
          <p:cNvPr id="301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0" r="0" b="64029"/>
          <a:stretch>
            <a:fillRect/>
          </a:stretch>
        </p:blipFill>
        <p:spPr>
          <a:xfrm>
            <a:off x="5056920" y="1722172"/>
            <a:ext cx="19288607" cy="63267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04" name="Group"/>
          <p:cNvGrpSpPr/>
          <p:nvPr/>
        </p:nvGrpSpPr>
        <p:grpSpPr>
          <a:xfrm>
            <a:off x="1135636" y="7843694"/>
            <a:ext cx="22623825" cy="4086261"/>
            <a:chOff x="0" y="0"/>
            <a:chExt cx="22623824" cy="4086260"/>
          </a:xfrm>
        </p:grpSpPr>
        <p:pic>
          <p:nvPicPr>
            <p:cNvPr id="302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35044" r="0" b="32826"/>
            <a:stretch>
              <a:fillRect/>
            </a:stretch>
          </p:blipFill>
          <p:spPr>
            <a:xfrm>
              <a:off x="0" y="0"/>
              <a:ext cx="13601020" cy="39846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3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67135" r="33620" b="736"/>
            <a:stretch>
              <a:fillRect/>
            </a:stretch>
          </p:blipFill>
          <p:spPr>
            <a:xfrm>
              <a:off x="13595594" y="101600"/>
              <a:ext cx="9028231" cy="39846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05" name="Spatially resolved SED modeling using MAGPHYS"/>
          <p:cNvSpPr txBox="1"/>
          <p:nvPr/>
        </p:nvSpPr>
        <p:spPr>
          <a:xfrm>
            <a:off x="691078" y="2857361"/>
            <a:ext cx="4552762" cy="2104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4400">
                <a:solidFill>
                  <a:srgbClr val="BE7B3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Spatially resolved SED modeling using MAGPHYS</a:t>
            </a:r>
          </a:p>
        </p:txBody>
      </p:sp>
      <p:sp>
        <p:nvSpPr>
          <p:cNvPr id="306" name="ALMA dust continuum 160 µm"/>
          <p:cNvSpPr txBox="1"/>
          <p:nvPr/>
        </p:nvSpPr>
        <p:spPr>
          <a:xfrm>
            <a:off x="17372200" y="2281691"/>
            <a:ext cx="5772151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3200">
                <a:solidFill>
                  <a:srgbClr val="EA3224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ALMA dust continuum 160 µm</a:t>
            </a:r>
          </a:p>
        </p:txBody>
      </p:sp>
      <p:sp>
        <p:nvSpPr>
          <p:cNvPr id="307" name="Line"/>
          <p:cNvSpPr/>
          <p:nvPr/>
        </p:nvSpPr>
        <p:spPr>
          <a:xfrm>
            <a:off x="21246722" y="2980772"/>
            <a:ext cx="1" cy="858949"/>
          </a:xfrm>
          <a:prstGeom prst="line">
            <a:avLst/>
          </a:prstGeom>
          <a:ln w="50800">
            <a:solidFill>
              <a:srgbClr val="EA3224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308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17467" t="7317" r="17461" b="6949"/>
          <a:stretch>
            <a:fillRect/>
          </a:stretch>
        </p:blipFill>
        <p:spPr>
          <a:xfrm>
            <a:off x="352547" y="216044"/>
            <a:ext cx="662724" cy="873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1518" fill="norm" stroke="1" extrusionOk="0">
                <a:moveTo>
                  <a:pt x="9418" y="0"/>
                </a:moveTo>
                <a:cubicBezTo>
                  <a:pt x="5088" y="0"/>
                  <a:pt x="2654" y="1270"/>
                  <a:pt x="1104" y="4333"/>
                </a:cubicBezTo>
                <a:cubicBezTo>
                  <a:pt x="390" y="5742"/>
                  <a:pt x="37" y="7322"/>
                  <a:pt x="2" y="8939"/>
                </a:cubicBezTo>
                <a:cubicBezTo>
                  <a:pt x="-100" y="13789"/>
                  <a:pt x="2636" y="18953"/>
                  <a:pt x="6869" y="20646"/>
                </a:cubicBezTo>
                <a:cubicBezTo>
                  <a:pt x="8314" y="21224"/>
                  <a:pt x="9734" y="21497"/>
                  <a:pt x="11088" y="21517"/>
                </a:cubicBezTo>
                <a:cubicBezTo>
                  <a:pt x="16955" y="21600"/>
                  <a:pt x="21500" y="16809"/>
                  <a:pt x="20528" y="10299"/>
                </a:cubicBezTo>
                <a:cubicBezTo>
                  <a:pt x="19601" y="4089"/>
                  <a:pt x="15185" y="0"/>
                  <a:pt x="9418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309" name="Rectangle"/>
          <p:cNvSpPr/>
          <p:nvPr/>
        </p:nvSpPr>
        <p:spPr>
          <a:xfrm>
            <a:off x="-6586" y="-22573"/>
            <a:ext cx="24397172" cy="1346573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310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0" t="259" r="0" b="341"/>
          <a:stretch>
            <a:fillRect/>
          </a:stretch>
        </p:blipFill>
        <p:spPr>
          <a:xfrm>
            <a:off x="689037" y="160304"/>
            <a:ext cx="990601" cy="984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285" y="0"/>
                </a:moveTo>
                <a:lnTo>
                  <a:pt x="20103" y="9"/>
                </a:lnTo>
                <a:lnTo>
                  <a:pt x="19956" y="731"/>
                </a:lnTo>
                <a:cubicBezTo>
                  <a:pt x="19874" y="1130"/>
                  <a:pt x="19553" y="2007"/>
                  <a:pt x="19246" y="2673"/>
                </a:cubicBezTo>
                <a:cubicBezTo>
                  <a:pt x="18804" y="3633"/>
                  <a:pt x="18589" y="3949"/>
                  <a:pt x="18190" y="4214"/>
                </a:cubicBezTo>
                <a:cubicBezTo>
                  <a:pt x="17699" y="4541"/>
                  <a:pt x="17683" y="4572"/>
                  <a:pt x="17645" y="5441"/>
                </a:cubicBezTo>
                <a:lnTo>
                  <a:pt x="17611" y="6329"/>
                </a:lnTo>
                <a:lnTo>
                  <a:pt x="17039" y="6643"/>
                </a:lnTo>
                <a:cubicBezTo>
                  <a:pt x="16725" y="6817"/>
                  <a:pt x="16350" y="7158"/>
                  <a:pt x="16209" y="7400"/>
                </a:cubicBezTo>
                <a:cubicBezTo>
                  <a:pt x="15875" y="7969"/>
                  <a:pt x="15415" y="8106"/>
                  <a:pt x="13353" y="8253"/>
                </a:cubicBezTo>
                <a:cubicBezTo>
                  <a:pt x="12453" y="8318"/>
                  <a:pt x="11444" y="8402"/>
                  <a:pt x="11112" y="8445"/>
                </a:cubicBezTo>
                <a:cubicBezTo>
                  <a:pt x="10406" y="8537"/>
                  <a:pt x="10312" y="8450"/>
                  <a:pt x="9502" y="6826"/>
                </a:cubicBezTo>
                <a:cubicBezTo>
                  <a:pt x="8797" y="5413"/>
                  <a:pt x="8428" y="5567"/>
                  <a:pt x="8230" y="7348"/>
                </a:cubicBezTo>
                <a:cubicBezTo>
                  <a:pt x="8163" y="7945"/>
                  <a:pt x="8059" y="8477"/>
                  <a:pt x="8005" y="8532"/>
                </a:cubicBezTo>
                <a:cubicBezTo>
                  <a:pt x="7950" y="8587"/>
                  <a:pt x="7618" y="8688"/>
                  <a:pt x="7261" y="8758"/>
                </a:cubicBezTo>
                <a:cubicBezTo>
                  <a:pt x="6401" y="8928"/>
                  <a:pt x="5473" y="8619"/>
                  <a:pt x="5011" y="8010"/>
                </a:cubicBezTo>
                <a:cubicBezTo>
                  <a:pt x="4744" y="7658"/>
                  <a:pt x="4592" y="7583"/>
                  <a:pt x="4180" y="7583"/>
                </a:cubicBezTo>
                <a:cubicBezTo>
                  <a:pt x="3732" y="7583"/>
                  <a:pt x="3633" y="7647"/>
                  <a:pt x="3271" y="8175"/>
                </a:cubicBezTo>
                <a:cubicBezTo>
                  <a:pt x="3048" y="8501"/>
                  <a:pt x="2825" y="8767"/>
                  <a:pt x="2769" y="8767"/>
                </a:cubicBezTo>
                <a:cubicBezTo>
                  <a:pt x="2534" y="8767"/>
                  <a:pt x="1360" y="8312"/>
                  <a:pt x="865" y="8027"/>
                </a:cubicBezTo>
                <a:cubicBezTo>
                  <a:pt x="571" y="7858"/>
                  <a:pt x="254" y="7715"/>
                  <a:pt x="164" y="7714"/>
                </a:cubicBezTo>
                <a:cubicBezTo>
                  <a:pt x="36" y="7712"/>
                  <a:pt x="0" y="9199"/>
                  <a:pt x="0" y="14696"/>
                </a:cubicBezTo>
                <a:lnTo>
                  <a:pt x="0" y="15715"/>
                </a:lnTo>
                <a:lnTo>
                  <a:pt x="312" y="15924"/>
                </a:lnTo>
                <a:cubicBezTo>
                  <a:pt x="481" y="16035"/>
                  <a:pt x="833" y="16169"/>
                  <a:pt x="1099" y="16220"/>
                </a:cubicBezTo>
                <a:cubicBezTo>
                  <a:pt x="1740" y="16340"/>
                  <a:pt x="2962" y="17456"/>
                  <a:pt x="3288" y="18222"/>
                </a:cubicBezTo>
                <a:cubicBezTo>
                  <a:pt x="3478" y="18667"/>
                  <a:pt x="3531" y="19121"/>
                  <a:pt x="3531" y="20233"/>
                </a:cubicBezTo>
                <a:lnTo>
                  <a:pt x="3531" y="21600"/>
                </a:lnTo>
                <a:cubicBezTo>
                  <a:pt x="3614" y="21585"/>
                  <a:pt x="3669" y="21565"/>
                  <a:pt x="3669" y="21548"/>
                </a:cubicBezTo>
                <a:cubicBezTo>
                  <a:pt x="3669" y="21480"/>
                  <a:pt x="3958" y="21052"/>
                  <a:pt x="4310" y="20590"/>
                </a:cubicBezTo>
                <a:cubicBezTo>
                  <a:pt x="4662" y="20128"/>
                  <a:pt x="5135" y="19408"/>
                  <a:pt x="5365" y="18997"/>
                </a:cubicBezTo>
                <a:cubicBezTo>
                  <a:pt x="5596" y="18585"/>
                  <a:pt x="5828" y="18248"/>
                  <a:pt x="5885" y="18248"/>
                </a:cubicBezTo>
                <a:cubicBezTo>
                  <a:pt x="5941" y="18248"/>
                  <a:pt x="6197" y="18340"/>
                  <a:pt x="6456" y="18448"/>
                </a:cubicBezTo>
                <a:cubicBezTo>
                  <a:pt x="7212" y="18766"/>
                  <a:pt x="7981" y="18698"/>
                  <a:pt x="8836" y="18239"/>
                </a:cubicBezTo>
                <a:lnTo>
                  <a:pt x="9588" y="17830"/>
                </a:lnTo>
                <a:lnTo>
                  <a:pt x="10064" y="18274"/>
                </a:lnTo>
                <a:cubicBezTo>
                  <a:pt x="11130" y="19269"/>
                  <a:pt x="11067" y="19245"/>
                  <a:pt x="11596" y="18962"/>
                </a:cubicBezTo>
                <a:cubicBezTo>
                  <a:pt x="11855" y="18824"/>
                  <a:pt x="12174" y="18505"/>
                  <a:pt x="12306" y="18248"/>
                </a:cubicBezTo>
                <a:cubicBezTo>
                  <a:pt x="12496" y="17876"/>
                  <a:pt x="12768" y="17663"/>
                  <a:pt x="13656" y="17221"/>
                </a:cubicBezTo>
                <a:cubicBezTo>
                  <a:pt x="14440" y="16830"/>
                  <a:pt x="14896" y="16505"/>
                  <a:pt x="15196" y="16124"/>
                </a:cubicBezTo>
                <a:cubicBezTo>
                  <a:pt x="15431" y="15826"/>
                  <a:pt x="15827" y="15495"/>
                  <a:pt x="16070" y="15393"/>
                </a:cubicBezTo>
                <a:cubicBezTo>
                  <a:pt x="16478" y="15221"/>
                  <a:pt x="16562" y="15234"/>
                  <a:pt x="17187" y="15523"/>
                </a:cubicBezTo>
                <a:cubicBezTo>
                  <a:pt x="17560" y="15696"/>
                  <a:pt x="18129" y="16059"/>
                  <a:pt x="18441" y="16324"/>
                </a:cubicBezTo>
                <a:cubicBezTo>
                  <a:pt x="19072" y="16857"/>
                  <a:pt x="19377" y="16898"/>
                  <a:pt x="20155" y="16585"/>
                </a:cubicBezTo>
                <a:cubicBezTo>
                  <a:pt x="20444" y="16469"/>
                  <a:pt x="20889" y="16399"/>
                  <a:pt x="21141" y="16429"/>
                </a:cubicBezTo>
                <a:lnTo>
                  <a:pt x="21600" y="16489"/>
                </a:lnTo>
                <a:lnTo>
                  <a:pt x="21600" y="15201"/>
                </a:lnTo>
                <a:cubicBezTo>
                  <a:pt x="21600" y="9950"/>
                  <a:pt x="21570" y="8683"/>
                  <a:pt x="21427" y="8515"/>
                </a:cubicBezTo>
                <a:cubicBezTo>
                  <a:pt x="21132" y="8168"/>
                  <a:pt x="20460" y="6383"/>
                  <a:pt x="20285" y="5467"/>
                </a:cubicBezTo>
                <a:cubicBezTo>
                  <a:pt x="20133" y="4678"/>
                  <a:pt x="20154" y="4477"/>
                  <a:pt x="20458" y="3047"/>
                </a:cubicBezTo>
                <a:lnTo>
                  <a:pt x="20787" y="1489"/>
                </a:lnTo>
                <a:lnTo>
                  <a:pt x="20527" y="714"/>
                </a:lnTo>
                <a:lnTo>
                  <a:pt x="20285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311" name="SED modelling"/>
          <p:cNvSpPr txBox="1"/>
          <p:nvPr/>
        </p:nvSpPr>
        <p:spPr>
          <a:xfrm>
            <a:off x="1970043" y="223688"/>
            <a:ext cx="4431031" cy="857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 sz="5000">
                <a:solidFill>
                  <a:srgbClr val="966530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SED modelling</a:t>
            </a:r>
          </a:p>
        </p:txBody>
      </p:sp>
      <p:sp>
        <p:nvSpPr>
          <p:cNvPr id="312" name="Li, da Cunha, CRISTAL collaboration et al. 2025…"/>
          <p:cNvSpPr txBox="1"/>
          <p:nvPr/>
        </p:nvSpPr>
        <p:spPr>
          <a:xfrm>
            <a:off x="2295021" y="12312001"/>
            <a:ext cx="8422387" cy="980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solidFill>
                  <a:srgbClr val="3C6F5D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Li, da Cunha, CRISTAL collaboration et al. 2025</a:t>
            </a:r>
          </a:p>
          <a:p>
            <a:pPr algn="l">
              <a:defRPr b="0" sz="2700">
                <a:solidFill>
                  <a:srgbClr val="3C6F5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*MsC Astrophysics (HKU)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0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" name="Group"/>
          <p:cNvGrpSpPr/>
          <p:nvPr/>
        </p:nvGrpSpPr>
        <p:grpSpPr>
          <a:xfrm>
            <a:off x="3272270" y="6632503"/>
            <a:ext cx="17375005" cy="4986384"/>
            <a:chOff x="0" y="0"/>
            <a:chExt cx="17375003" cy="4986382"/>
          </a:xfrm>
        </p:grpSpPr>
        <p:pic>
          <p:nvPicPr>
            <p:cNvPr id="314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643342" y="227113"/>
              <a:ext cx="13731662" cy="47592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5" name="Line"/>
            <p:cNvSpPr/>
            <p:nvPr/>
          </p:nvSpPr>
          <p:spPr>
            <a:xfrm>
              <a:off x="9118065" y="1195377"/>
              <a:ext cx="7835455" cy="825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884" y="251"/>
                  </a:lnTo>
                  <a:lnTo>
                    <a:pt x="5992" y="3994"/>
                  </a:lnTo>
                  <a:lnTo>
                    <a:pt x="9739" y="11093"/>
                  </a:lnTo>
                  <a:lnTo>
                    <a:pt x="12902" y="18812"/>
                  </a:lnTo>
                  <a:lnTo>
                    <a:pt x="16916" y="21600"/>
                  </a:lnTo>
                  <a:lnTo>
                    <a:pt x="21600" y="20550"/>
                  </a:lnTo>
                </a:path>
              </a:pathLst>
            </a:custGeom>
            <a:noFill/>
            <a:ln w="292100" cap="flat">
              <a:solidFill>
                <a:schemeClr val="accent5">
                  <a:hueOff val="-82419"/>
                  <a:satOff val="-9513"/>
                  <a:lumOff val="-16343"/>
                  <a:alpha val="73038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pic>
          <p:nvPicPr>
            <p:cNvPr id="316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19230" r="0" b="19230"/>
            <a:stretch>
              <a:fillRect/>
            </a:stretch>
          </p:blipFill>
          <p:spPr>
            <a:xfrm rot="1135745">
              <a:off x="950634" y="362087"/>
              <a:ext cx="2487571" cy="15308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7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0"/>
            <a:stretch>
              <a:fillRect/>
            </a:stretch>
          </p:blipFill>
          <p:spPr>
            <a:xfrm>
              <a:off x="1444563" y="2281421"/>
              <a:ext cx="1527850" cy="11662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8" name="Dust continuum"/>
            <p:cNvSpPr txBox="1"/>
            <p:nvPr/>
          </p:nvSpPr>
          <p:spPr>
            <a:xfrm>
              <a:off x="0" y="2728847"/>
              <a:ext cx="3888706" cy="18982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0">
                  <a:solidFill>
                    <a:srgbClr val="797979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Dust continuum</a:t>
              </a:r>
            </a:p>
          </p:txBody>
        </p:sp>
        <p:sp>
          <p:nvSpPr>
            <p:cNvPr id="319" name="✅"/>
            <p:cNvSpPr txBox="1"/>
            <p:nvPr/>
          </p:nvSpPr>
          <p:spPr>
            <a:xfrm>
              <a:off x="2525920" y="2094195"/>
              <a:ext cx="818251" cy="1026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pPr/>
              <a:r>
                <a:t>✅</a:t>
              </a:r>
            </a:p>
          </p:txBody>
        </p:sp>
      </p:grpSp>
      <p:pic>
        <p:nvPicPr>
          <p:cNvPr id="321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19230" r="0" b="19230"/>
          <a:stretch>
            <a:fillRect/>
          </a:stretch>
        </p:blipFill>
        <p:spPr>
          <a:xfrm rot="1135745">
            <a:off x="4213073" y="2393124"/>
            <a:ext cx="2277956" cy="140184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25" name="Group"/>
          <p:cNvGrpSpPr/>
          <p:nvPr/>
        </p:nvGrpSpPr>
        <p:grpSpPr>
          <a:xfrm>
            <a:off x="4482963" y="3927837"/>
            <a:ext cx="1738303" cy="1738303"/>
            <a:chOff x="0" y="0"/>
            <a:chExt cx="1738302" cy="1738302"/>
          </a:xfrm>
        </p:grpSpPr>
        <p:pic>
          <p:nvPicPr>
            <p:cNvPr id="322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0"/>
            <a:stretch>
              <a:fillRect/>
            </a:stretch>
          </p:blipFill>
          <p:spPr>
            <a:xfrm>
              <a:off x="182418" y="199977"/>
              <a:ext cx="1399106" cy="10680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3" name="Circle"/>
            <p:cNvSpPr/>
            <p:nvPr/>
          </p:nvSpPr>
          <p:spPr>
            <a:xfrm>
              <a:off x="0" y="0"/>
              <a:ext cx="1738303" cy="1738303"/>
            </a:xfrm>
            <a:prstGeom prst="ellipse">
              <a:avLst/>
            </a:prstGeom>
            <a:noFill/>
            <a:ln w="114300" cap="flat">
              <a:solidFill>
                <a:schemeClr val="accent5">
                  <a:hueOff val="-82419"/>
                  <a:satOff val="-9513"/>
                  <a:lumOff val="-16343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324" name="Line"/>
            <p:cNvSpPr/>
            <p:nvPr/>
          </p:nvSpPr>
          <p:spPr>
            <a:xfrm>
              <a:off x="168139" y="382880"/>
              <a:ext cx="1402024" cy="1055637"/>
            </a:xfrm>
            <a:prstGeom prst="line">
              <a:avLst/>
            </a:prstGeom>
            <a:noFill/>
            <a:ln w="114300" cap="flat">
              <a:solidFill>
                <a:schemeClr val="accent5">
                  <a:hueOff val="-82419"/>
                  <a:satOff val="-9513"/>
                  <a:lumOff val="-1634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pic>
        <p:nvPicPr>
          <p:cNvPr id="326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0" t="0" r="0" b="2501"/>
          <a:stretch>
            <a:fillRect/>
          </a:stretch>
        </p:blipFill>
        <p:spPr>
          <a:xfrm>
            <a:off x="6745899" y="1957518"/>
            <a:ext cx="14365707" cy="4802198"/>
          </a:xfrm>
          <a:prstGeom prst="rect">
            <a:avLst/>
          </a:prstGeom>
          <a:ln w="12700">
            <a:miter lim="400000"/>
          </a:ln>
        </p:spPr>
      </p:pic>
      <p:sp>
        <p:nvSpPr>
          <p:cNvPr id="327" name="Group"/>
          <p:cNvSpPr/>
          <p:nvPr/>
        </p:nvSpPr>
        <p:spPr>
          <a:xfrm>
            <a:off x="12359311" y="2882211"/>
            <a:ext cx="7224206" cy="7615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884" y="251"/>
                </a:lnTo>
                <a:lnTo>
                  <a:pt x="5992" y="3994"/>
                </a:lnTo>
                <a:lnTo>
                  <a:pt x="9739" y="11093"/>
                </a:lnTo>
                <a:lnTo>
                  <a:pt x="12902" y="18812"/>
                </a:lnTo>
                <a:lnTo>
                  <a:pt x="16916" y="21600"/>
                </a:lnTo>
                <a:lnTo>
                  <a:pt x="21600" y="20550"/>
                </a:lnTo>
              </a:path>
            </a:pathLst>
          </a:custGeom>
          <a:ln w="292100">
            <a:solidFill>
              <a:srgbClr val="CB0004">
                <a:alpha val="73038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28" name="Dust continuum"/>
          <p:cNvSpPr txBox="1"/>
          <p:nvPr/>
        </p:nvSpPr>
        <p:spPr>
          <a:xfrm>
            <a:off x="3571601" y="5135273"/>
            <a:ext cx="3561025" cy="1738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Dust continuum</a:t>
            </a:r>
          </a:p>
        </p:txBody>
      </p:sp>
      <p:sp>
        <p:nvSpPr>
          <p:cNvPr id="329" name="Group"/>
          <p:cNvSpPr/>
          <p:nvPr/>
        </p:nvSpPr>
        <p:spPr>
          <a:xfrm>
            <a:off x="12267017" y="8910919"/>
            <a:ext cx="7778668" cy="429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3860" y="21581"/>
                </a:lnTo>
                <a:lnTo>
                  <a:pt x="6265" y="21489"/>
                </a:lnTo>
                <a:lnTo>
                  <a:pt x="9185" y="18616"/>
                </a:lnTo>
                <a:lnTo>
                  <a:pt x="11932" y="11251"/>
                </a:lnTo>
                <a:lnTo>
                  <a:pt x="14655" y="4884"/>
                </a:lnTo>
                <a:lnTo>
                  <a:pt x="21600" y="0"/>
                </a:lnTo>
              </a:path>
            </a:pathLst>
          </a:custGeom>
          <a:ln w="292100">
            <a:solidFill>
              <a:srgbClr val="47A42B">
                <a:alpha val="73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332" name="Group"/>
          <p:cNvGrpSpPr/>
          <p:nvPr/>
        </p:nvGrpSpPr>
        <p:grpSpPr>
          <a:xfrm>
            <a:off x="4575521" y="11693768"/>
            <a:ext cx="16139514" cy="1538622"/>
            <a:chOff x="0" y="0"/>
            <a:chExt cx="16139512" cy="1538621"/>
          </a:xfrm>
        </p:grpSpPr>
        <p:sp>
          <p:nvSpPr>
            <p:cNvPr id="330" name="Li et al. 2025"/>
            <p:cNvSpPr txBox="1"/>
            <p:nvPr/>
          </p:nvSpPr>
          <p:spPr>
            <a:xfrm>
              <a:off x="6052197" y="891483"/>
              <a:ext cx="2664106" cy="6471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36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Li et al. 2025</a:t>
              </a:r>
            </a:p>
          </p:txBody>
        </p:sp>
        <p:sp>
          <p:nvSpPr>
            <p:cNvPr id="331" name="Inclusion of dust (ALMA): break the age-dust degeneracy"/>
            <p:cNvSpPr txBox="1"/>
            <p:nvPr/>
          </p:nvSpPr>
          <p:spPr>
            <a:xfrm>
              <a:off x="0" y="-1"/>
              <a:ext cx="16139513" cy="771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0" sz="4500">
                  <a:solidFill>
                    <a:schemeClr val="accent3">
                      <a:hueOff val="914337"/>
                      <a:satOff val="31515"/>
                      <a:lumOff val="-30790"/>
                    </a:schemeClr>
                  </a:solidFill>
                </a:defRPr>
              </a:lvl1pPr>
            </a:lstStyle>
            <a:p>
              <a:pPr/>
              <a:r>
                <a:t>Inclusion of dust (ALMA): break the age-dust degeneracy</a:t>
              </a:r>
            </a:p>
          </p:txBody>
        </p:sp>
      </p:grpSp>
      <p:pic>
        <p:nvPicPr>
          <p:cNvPr id="333" name="Image" descr="Image"/>
          <p:cNvPicPr>
            <a:picLocks noChangeAspect="1"/>
          </p:cNvPicPr>
          <p:nvPr/>
        </p:nvPicPr>
        <p:blipFill>
          <a:blip r:embed="rId6">
            <a:extLst/>
          </a:blip>
          <a:srcRect l="17467" t="7317" r="17461" b="6949"/>
          <a:stretch>
            <a:fillRect/>
          </a:stretch>
        </p:blipFill>
        <p:spPr>
          <a:xfrm>
            <a:off x="352547" y="216044"/>
            <a:ext cx="662724" cy="873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1518" fill="norm" stroke="1" extrusionOk="0">
                <a:moveTo>
                  <a:pt x="9418" y="0"/>
                </a:moveTo>
                <a:cubicBezTo>
                  <a:pt x="5088" y="0"/>
                  <a:pt x="2654" y="1270"/>
                  <a:pt x="1104" y="4333"/>
                </a:cubicBezTo>
                <a:cubicBezTo>
                  <a:pt x="390" y="5742"/>
                  <a:pt x="37" y="7322"/>
                  <a:pt x="2" y="8939"/>
                </a:cubicBezTo>
                <a:cubicBezTo>
                  <a:pt x="-100" y="13789"/>
                  <a:pt x="2636" y="18953"/>
                  <a:pt x="6869" y="20646"/>
                </a:cubicBezTo>
                <a:cubicBezTo>
                  <a:pt x="8314" y="21224"/>
                  <a:pt x="9734" y="21497"/>
                  <a:pt x="11088" y="21517"/>
                </a:cubicBezTo>
                <a:cubicBezTo>
                  <a:pt x="16955" y="21600"/>
                  <a:pt x="21500" y="16809"/>
                  <a:pt x="20528" y="10299"/>
                </a:cubicBezTo>
                <a:cubicBezTo>
                  <a:pt x="19601" y="4089"/>
                  <a:pt x="15185" y="0"/>
                  <a:pt x="9418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334" name="Rectangle"/>
          <p:cNvSpPr/>
          <p:nvPr/>
        </p:nvSpPr>
        <p:spPr>
          <a:xfrm>
            <a:off x="-6586" y="-22573"/>
            <a:ext cx="24397172" cy="1346573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335" name="Image" descr="Image"/>
          <p:cNvPicPr>
            <a:picLocks noChangeAspect="1"/>
          </p:cNvPicPr>
          <p:nvPr/>
        </p:nvPicPr>
        <p:blipFill>
          <a:blip r:embed="rId7">
            <a:extLst/>
          </a:blip>
          <a:srcRect l="0" t="259" r="0" b="341"/>
          <a:stretch>
            <a:fillRect/>
          </a:stretch>
        </p:blipFill>
        <p:spPr>
          <a:xfrm>
            <a:off x="689037" y="160304"/>
            <a:ext cx="990601" cy="984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285" y="0"/>
                </a:moveTo>
                <a:lnTo>
                  <a:pt x="20103" y="9"/>
                </a:lnTo>
                <a:lnTo>
                  <a:pt x="19956" y="731"/>
                </a:lnTo>
                <a:cubicBezTo>
                  <a:pt x="19874" y="1130"/>
                  <a:pt x="19553" y="2007"/>
                  <a:pt x="19246" y="2673"/>
                </a:cubicBezTo>
                <a:cubicBezTo>
                  <a:pt x="18804" y="3633"/>
                  <a:pt x="18589" y="3949"/>
                  <a:pt x="18190" y="4214"/>
                </a:cubicBezTo>
                <a:cubicBezTo>
                  <a:pt x="17699" y="4541"/>
                  <a:pt x="17683" y="4572"/>
                  <a:pt x="17645" y="5441"/>
                </a:cubicBezTo>
                <a:lnTo>
                  <a:pt x="17611" y="6329"/>
                </a:lnTo>
                <a:lnTo>
                  <a:pt x="17039" y="6643"/>
                </a:lnTo>
                <a:cubicBezTo>
                  <a:pt x="16725" y="6817"/>
                  <a:pt x="16350" y="7158"/>
                  <a:pt x="16209" y="7400"/>
                </a:cubicBezTo>
                <a:cubicBezTo>
                  <a:pt x="15875" y="7969"/>
                  <a:pt x="15415" y="8106"/>
                  <a:pt x="13353" y="8253"/>
                </a:cubicBezTo>
                <a:cubicBezTo>
                  <a:pt x="12453" y="8318"/>
                  <a:pt x="11444" y="8402"/>
                  <a:pt x="11112" y="8445"/>
                </a:cubicBezTo>
                <a:cubicBezTo>
                  <a:pt x="10406" y="8537"/>
                  <a:pt x="10312" y="8450"/>
                  <a:pt x="9502" y="6826"/>
                </a:cubicBezTo>
                <a:cubicBezTo>
                  <a:pt x="8797" y="5413"/>
                  <a:pt x="8428" y="5567"/>
                  <a:pt x="8230" y="7348"/>
                </a:cubicBezTo>
                <a:cubicBezTo>
                  <a:pt x="8163" y="7945"/>
                  <a:pt x="8059" y="8477"/>
                  <a:pt x="8005" y="8532"/>
                </a:cubicBezTo>
                <a:cubicBezTo>
                  <a:pt x="7950" y="8587"/>
                  <a:pt x="7618" y="8688"/>
                  <a:pt x="7261" y="8758"/>
                </a:cubicBezTo>
                <a:cubicBezTo>
                  <a:pt x="6401" y="8928"/>
                  <a:pt x="5473" y="8619"/>
                  <a:pt x="5011" y="8010"/>
                </a:cubicBezTo>
                <a:cubicBezTo>
                  <a:pt x="4744" y="7658"/>
                  <a:pt x="4592" y="7583"/>
                  <a:pt x="4180" y="7583"/>
                </a:cubicBezTo>
                <a:cubicBezTo>
                  <a:pt x="3732" y="7583"/>
                  <a:pt x="3633" y="7647"/>
                  <a:pt x="3271" y="8175"/>
                </a:cubicBezTo>
                <a:cubicBezTo>
                  <a:pt x="3048" y="8501"/>
                  <a:pt x="2825" y="8767"/>
                  <a:pt x="2769" y="8767"/>
                </a:cubicBezTo>
                <a:cubicBezTo>
                  <a:pt x="2534" y="8767"/>
                  <a:pt x="1360" y="8312"/>
                  <a:pt x="865" y="8027"/>
                </a:cubicBezTo>
                <a:cubicBezTo>
                  <a:pt x="571" y="7858"/>
                  <a:pt x="254" y="7715"/>
                  <a:pt x="164" y="7714"/>
                </a:cubicBezTo>
                <a:cubicBezTo>
                  <a:pt x="36" y="7712"/>
                  <a:pt x="0" y="9199"/>
                  <a:pt x="0" y="14696"/>
                </a:cubicBezTo>
                <a:lnTo>
                  <a:pt x="0" y="15715"/>
                </a:lnTo>
                <a:lnTo>
                  <a:pt x="312" y="15924"/>
                </a:lnTo>
                <a:cubicBezTo>
                  <a:pt x="481" y="16035"/>
                  <a:pt x="833" y="16169"/>
                  <a:pt x="1099" y="16220"/>
                </a:cubicBezTo>
                <a:cubicBezTo>
                  <a:pt x="1740" y="16340"/>
                  <a:pt x="2962" y="17456"/>
                  <a:pt x="3288" y="18222"/>
                </a:cubicBezTo>
                <a:cubicBezTo>
                  <a:pt x="3478" y="18667"/>
                  <a:pt x="3531" y="19121"/>
                  <a:pt x="3531" y="20233"/>
                </a:cubicBezTo>
                <a:lnTo>
                  <a:pt x="3531" y="21600"/>
                </a:lnTo>
                <a:cubicBezTo>
                  <a:pt x="3614" y="21585"/>
                  <a:pt x="3669" y="21565"/>
                  <a:pt x="3669" y="21548"/>
                </a:cubicBezTo>
                <a:cubicBezTo>
                  <a:pt x="3669" y="21480"/>
                  <a:pt x="3958" y="21052"/>
                  <a:pt x="4310" y="20590"/>
                </a:cubicBezTo>
                <a:cubicBezTo>
                  <a:pt x="4662" y="20128"/>
                  <a:pt x="5135" y="19408"/>
                  <a:pt x="5365" y="18997"/>
                </a:cubicBezTo>
                <a:cubicBezTo>
                  <a:pt x="5596" y="18585"/>
                  <a:pt x="5828" y="18248"/>
                  <a:pt x="5885" y="18248"/>
                </a:cubicBezTo>
                <a:cubicBezTo>
                  <a:pt x="5941" y="18248"/>
                  <a:pt x="6197" y="18340"/>
                  <a:pt x="6456" y="18448"/>
                </a:cubicBezTo>
                <a:cubicBezTo>
                  <a:pt x="7212" y="18766"/>
                  <a:pt x="7981" y="18698"/>
                  <a:pt x="8836" y="18239"/>
                </a:cubicBezTo>
                <a:lnTo>
                  <a:pt x="9588" y="17830"/>
                </a:lnTo>
                <a:lnTo>
                  <a:pt x="10064" y="18274"/>
                </a:lnTo>
                <a:cubicBezTo>
                  <a:pt x="11130" y="19269"/>
                  <a:pt x="11067" y="19245"/>
                  <a:pt x="11596" y="18962"/>
                </a:cubicBezTo>
                <a:cubicBezTo>
                  <a:pt x="11855" y="18824"/>
                  <a:pt x="12174" y="18505"/>
                  <a:pt x="12306" y="18248"/>
                </a:cubicBezTo>
                <a:cubicBezTo>
                  <a:pt x="12496" y="17876"/>
                  <a:pt x="12768" y="17663"/>
                  <a:pt x="13656" y="17221"/>
                </a:cubicBezTo>
                <a:cubicBezTo>
                  <a:pt x="14440" y="16830"/>
                  <a:pt x="14896" y="16505"/>
                  <a:pt x="15196" y="16124"/>
                </a:cubicBezTo>
                <a:cubicBezTo>
                  <a:pt x="15431" y="15826"/>
                  <a:pt x="15827" y="15495"/>
                  <a:pt x="16070" y="15393"/>
                </a:cubicBezTo>
                <a:cubicBezTo>
                  <a:pt x="16478" y="15221"/>
                  <a:pt x="16562" y="15234"/>
                  <a:pt x="17187" y="15523"/>
                </a:cubicBezTo>
                <a:cubicBezTo>
                  <a:pt x="17560" y="15696"/>
                  <a:pt x="18129" y="16059"/>
                  <a:pt x="18441" y="16324"/>
                </a:cubicBezTo>
                <a:cubicBezTo>
                  <a:pt x="19072" y="16857"/>
                  <a:pt x="19377" y="16898"/>
                  <a:pt x="20155" y="16585"/>
                </a:cubicBezTo>
                <a:cubicBezTo>
                  <a:pt x="20444" y="16469"/>
                  <a:pt x="20889" y="16399"/>
                  <a:pt x="21141" y="16429"/>
                </a:cubicBezTo>
                <a:lnTo>
                  <a:pt x="21600" y="16489"/>
                </a:lnTo>
                <a:lnTo>
                  <a:pt x="21600" y="15201"/>
                </a:lnTo>
                <a:cubicBezTo>
                  <a:pt x="21600" y="9950"/>
                  <a:pt x="21570" y="8683"/>
                  <a:pt x="21427" y="8515"/>
                </a:cubicBezTo>
                <a:cubicBezTo>
                  <a:pt x="21132" y="8168"/>
                  <a:pt x="20460" y="6383"/>
                  <a:pt x="20285" y="5467"/>
                </a:cubicBezTo>
                <a:cubicBezTo>
                  <a:pt x="20133" y="4678"/>
                  <a:pt x="20154" y="4477"/>
                  <a:pt x="20458" y="3047"/>
                </a:cubicBezTo>
                <a:lnTo>
                  <a:pt x="20787" y="1489"/>
                </a:lnTo>
                <a:lnTo>
                  <a:pt x="20527" y="714"/>
                </a:lnTo>
                <a:lnTo>
                  <a:pt x="20285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336" name="SED modelling"/>
          <p:cNvSpPr txBox="1"/>
          <p:nvPr/>
        </p:nvSpPr>
        <p:spPr>
          <a:xfrm>
            <a:off x="1970043" y="223688"/>
            <a:ext cx="4431031" cy="857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 sz="5000">
                <a:solidFill>
                  <a:srgbClr val="966530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SED modelling</a:t>
            </a:r>
          </a:p>
        </p:txBody>
      </p:sp>
      <p:pic>
        <p:nvPicPr>
          <p:cNvPr id="337" name="Image" descr="Image"/>
          <p:cNvPicPr>
            <a:picLocks noChangeAspect="1"/>
          </p:cNvPicPr>
          <p:nvPr/>
        </p:nvPicPr>
        <p:blipFill>
          <a:blip r:embed="rId8">
            <a:extLst/>
          </a:blip>
          <a:srcRect l="7224" t="7989" r="42906" b="42135"/>
          <a:stretch>
            <a:fillRect/>
          </a:stretch>
        </p:blipFill>
        <p:spPr>
          <a:xfrm>
            <a:off x="267896" y="12065811"/>
            <a:ext cx="1472870" cy="1473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20595" fill="norm" stroke="1" extrusionOk="0">
                <a:moveTo>
                  <a:pt x="9839" y="0"/>
                </a:moveTo>
                <a:cubicBezTo>
                  <a:pt x="7320" y="0"/>
                  <a:pt x="4804" y="1008"/>
                  <a:pt x="2882" y="3019"/>
                </a:cubicBezTo>
                <a:cubicBezTo>
                  <a:pt x="-961" y="7040"/>
                  <a:pt x="-961" y="13557"/>
                  <a:pt x="2882" y="17578"/>
                </a:cubicBezTo>
                <a:cubicBezTo>
                  <a:pt x="6725" y="21600"/>
                  <a:pt x="12953" y="21600"/>
                  <a:pt x="16796" y="17578"/>
                </a:cubicBezTo>
                <a:cubicBezTo>
                  <a:pt x="20639" y="13557"/>
                  <a:pt x="20639" y="7040"/>
                  <a:pt x="16796" y="3019"/>
                </a:cubicBezTo>
                <a:cubicBezTo>
                  <a:pt x="14874" y="1008"/>
                  <a:pt x="12358" y="0"/>
                  <a:pt x="9839" y="0"/>
                </a:cubicBezTo>
                <a:close/>
              </a:path>
            </a:pathLst>
          </a:custGeom>
          <a:ln w="25400">
            <a:solidFill>
              <a:schemeClr val="accent3">
                <a:hueOff val="914337"/>
                <a:satOff val="31515"/>
                <a:lumOff val="-30790"/>
              </a:schemeClr>
            </a:solidFill>
            <a:miter lim="400000"/>
          </a:ln>
        </p:spPr>
      </p:pic>
      <p:sp>
        <p:nvSpPr>
          <p:cNvPr id="338" name="Li et al. 2025"/>
          <p:cNvSpPr txBox="1"/>
          <p:nvPr/>
        </p:nvSpPr>
        <p:spPr>
          <a:xfrm>
            <a:off x="1739905" y="12969212"/>
            <a:ext cx="2338198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rgbClr val="3C6F5D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Li et al. 2025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afterEffect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7" grpId="1"/>
      <p:bldP build="whole" bldLvl="1" animBg="1" rev="0" advAuto="0" spid="329" grpId="3"/>
      <p:bldP build="whole" bldLvl="1" animBg="1" rev="0" advAuto="0" spid="332" grpId="4"/>
      <p:bldP build="whole" bldLvl="1" animBg="1" rev="0" advAuto="0" spid="320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he Dynamic, Multi-Phase Nature of Typical Early Galaxies"/>
          <p:cNvSpPr txBox="1"/>
          <p:nvPr/>
        </p:nvSpPr>
        <p:spPr>
          <a:xfrm>
            <a:off x="1558442" y="1327294"/>
            <a:ext cx="21267116" cy="1096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66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>
                <a:solidFill>
                  <a:srgbClr val="632C8A"/>
                </a:solidFill>
              </a:rPr>
              <a:t>The Dynamic, Multi-Phase Nature of </a:t>
            </a:r>
            <a:r>
              <a:rPr i="1">
                <a:solidFill>
                  <a:srgbClr val="632C8A"/>
                </a:solidFill>
                <a:latin typeface="+mn-lt"/>
                <a:ea typeface="+mn-ea"/>
                <a:cs typeface="+mn-cs"/>
                <a:sym typeface="Helvetica Neue Medium"/>
              </a:rPr>
              <a:t>Typical</a:t>
            </a:r>
            <a:r>
              <a:rPr>
                <a:solidFill>
                  <a:srgbClr val="632C8A"/>
                </a:solidFill>
              </a:rPr>
              <a:t> Early Galaxies</a:t>
            </a:r>
          </a:p>
        </p:txBody>
      </p:sp>
      <p:pic>
        <p:nvPicPr>
          <p:cNvPr id="341" name="Image" descr="Image"/>
          <p:cNvPicPr>
            <a:picLocks noChangeAspect="1"/>
          </p:cNvPicPr>
          <p:nvPr/>
        </p:nvPicPr>
        <p:blipFill>
          <a:blip r:embed="rId2">
            <a:alphaModFix amt="85370"/>
            <a:extLst/>
          </a:blip>
          <a:srcRect l="17477" t="7317" r="17478" b="6939"/>
          <a:stretch>
            <a:fillRect/>
          </a:stretch>
        </p:blipFill>
        <p:spPr>
          <a:xfrm rot="19980000">
            <a:off x="2448251" y="4277765"/>
            <a:ext cx="1780589" cy="23472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190" h="21518" fill="norm" stroke="1" extrusionOk="0">
                <a:moveTo>
                  <a:pt x="8755" y="0"/>
                </a:moveTo>
                <a:cubicBezTo>
                  <a:pt x="4732" y="0"/>
                  <a:pt x="2463" y="1271"/>
                  <a:pt x="1022" y="4333"/>
                </a:cubicBezTo>
                <a:cubicBezTo>
                  <a:pt x="-1629" y="9969"/>
                  <a:pt x="1133" y="18383"/>
                  <a:pt x="6377" y="20640"/>
                </a:cubicBezTo>
                <a:cubicBezTo>
                  <a:pt x="7719" y="21218"/>
                  <a:pt x="9045" y="21498"/>
                  <a:pt x="10304" y="21517"/>
                </a:cubicBezTo>
                <a:cubicBezTo>
                  <a:pt x="15756" y="21600"/>
                  <a:pt x="19971" y="16802"/>
                  <a:pt x="19068" y="10293"/>
                </a:cubicBezTo>
                <a:cubicBezTo>
                  <a:pt x="18206" y="4084"/>
                  <a:pt x="14114" y="0"/>
                  <a:pt x="8755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4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28141" y="8197212"/>
            <a:ext cx="2792495" cy="2792495"/>
          </a:xfrm>
          <a:prstGeom prst="rect">
            <a:avLst/>
          </a:prstGeom>
          <a:ln w="12700">
            <a:miter lim="400000"/>
          </a:ln>
        </p:spPr>
      </p:pic>
      <p:sp>
        <p:nvSpPr>
          <p:cNvPr id="343" name="Kinematics"/>
          <p:cNvSpPr txBox="1"/>
          <p:nvPr/>
        </p:nvSpPr>
        <p:spPr>
          <a:xfrm>
            <a:off x="1382812" y="6610065"/>
            <a:ext cx="3883153" cy="99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6383A4"/>
                </a:solidFill>
              </a:defRPr>
            </a:lvl1pPr>
          </a:lstStyle>
          <a:p>
            <a:pPr/>
            <a:r>
              <a:t>Kinematics</a:t>
            </a:r>
          </a:p>
        </p:txBody>
      </p:sp>
      <p:sp>
        <p:nvSpPr>
          <p:cNvPr id="344" name="ISM"/>
          <p:cNvSpPr txBox="1"/>
          <p:nvPr/>
        </p:nvSpPr>
        <p:spPr>
          <a:xfrm>
            <a:off x="2589820" y="11005574"/>
            <a:ext cx="1469137" cy="994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E6AE73"/>
                </a:solidFill>
              </a:defRPr>
            </a:lvl1pPr>
          </a:lstStyle>
          <a:p>
            <a:pPr/>
            <a:r>
              <a:t>ISM</a:t>
            </a:r>
          </a:p>
        </p:txBody>
      </p:sp>
      <p:sp>
        <p:nvSpPr>
          <p:cNvPr id="345" name="Line"/>
          <p:cNvSpPr/>
          <p:nvPr/>
        </p:nvSpPr>
        <p:spPr>
          <a:xfrm flipV="1">
            <a:off x="6511925" y="3595766"/>
            <a:ext cx="1" cy="9031682"/>
          </a:xfrm>
          <a:prstGeom prst="line">
            <a:avLst/>
          </a:prstGeom>
          <a:ln w="25400">
            <a:solidFill>
              <a:srgbClr val="632C8A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46" name="What is the fraction of regular rotating disk and interacting systems? What is the fraction of DM within these systems? How turbulent is the gas?"/>
          <p:cNvSpPr txBox="1"/>
          <p:nvPr/>
        </p:nvSpPr>
        <p:spPr>
          <a:xfrm>
            <a:off x="7566269" y="4841120"/>
            <a:ext cx="14476279" cy="2369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sz="5000">
                <a:solidFill>
                  <a:srgbClr val="6383A4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What is the fraction of regular rotating disk and interacting systems? What is the fraction of DM within these systems? How turbulent is the gas?</a:t>
            </a:r>
          </a:p>
        </p:txBody>
      </p:sp>
      <p:sp>
        <p:nvSpPr>
          <p:cNvPr id="347" name="How much gas and dust there is in these early galaxy systems?"/>
          <p:cNvSpPr txBox="1"/>
          <p:nvPr/>
        </p:nvSpPr>
        <p:spPr>
          <a:xfrm>
            <a:off x="7566269" y="9245340"/>
            <a:ext cx="14645604" cy="1607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sz="5000">
                <a:solidFill>
                  <a:srgbClr val="9E6C37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How much gas and dust there is in these early galaxy systems?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5" name="Group"/>
          <p:cNvGrpSpPr/>
          <p:nvPr/>
        </p:nvGrpSpPr>
        <p:grpSpPr>
          <a:xfrm>
            <a:off x="1827982" y="3467371"/>
            <a:ext cx="6332409" cy="7369491"/>
            <a:chOff x="352085" y="976882"/>
            <a:chExt cx="6332408" cy="7369490"/>
          </a:xfrm>
        </p:grpSpPr>
        <p:grpSp>
          <p:nvGrpSpPr>
            <p:cNvPr id="353" name="Group"/>
            <p:cNvGrpSpPr/>
            <p:nvPr/>
          </p:nvGrpSpPr>
          <p:grpSpPr>
            <a:xfrm>
              <a:off x="352085" y="976882"/>
              <a:ext cx="6332410" cy="6913317"/>
              <a:chOff x="352085" y="976882"/>
              <a:chExt cx="6332408" cy="6913315"/>
            </a:xfrm>
          </p:grpSpPr>
          <p:graphicFrame>
            <p:nvGraphicFramePr>
              <p:cNvPr id="349" name="2D Pie Chart"/>
              <p:cNvGraphicFramePr/>
              <p:nvPr/>
            </p:nvGraphicFramePr>
            <p:xfrm>
              <a:off x="352085" y="1150831"/>
              <a:ext cx="5346701" cy="5346701"/>
            </p:xfrm>
            <a:graphic xmlns:a="http://schemas.openxmlformats.org/drawingml/2006/main">
              <a:graphicData uri="http://schemas.openxmlformats.org/drawingml/2006/chart">
                <c:chart xmlns:c="http://schemas.openxmlformats.org/drawingml/2006/chart" r:id="rId2"/>
              </a:graphicData>
            </a:graphic>
          </p:graphicFrame>
          <p:sp>
            <p:nvSpPr>
              <p:cNvPr id="350" name="Rotating…"/>
              <p:cNvSpPr/>
              <p:nvPr/>
            </p:nvSpPr>
            <p:spPr>
              <a:xfrm>
                <a:off x="1162303" y="1184111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sz="4000">
                    <a:solidFill>
                      <a:srgbClr val="C65F5C"/>
                    </a:solidFill>
                  </a:defRPr>
                </a:pPr>
                <a:r>
                  <a:t>Rotating </a:t>
                </a:r>
              </a:p>
              <a:p>
                <a:pPr>
                  <a:defRPr sz="4000">
                    <a:solidFill>
                      <a:srgbClr val="C65F5C"/>
                    </a:solidFill>
                  </a:defRPr>
                </a:pPr>
                <a:r>
                  <a:t>disks</a:t>
                </a:r>
              </a:p>
            </p:txBody>
          </p:sp>
          <p:sp>
            <p:nvSpPr>
              <p:cNvPr id="351" name="Disks in…"/>
              <p:cNvSpPr/>
              <p:nvPr/>
            </p:nvSpPr>
            <p:spPr>
              <a:xfrm>
                <a:off x="5414493" y="976882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sz="4000">
                    <a:solidFill>
                      <a:srgbClr val="D8A644"/>
                    </a:solidFill>
                  </a:defRPr>
                </a:pPr>
                <a:r>
                  <a:t>Disks in</a:t>
                </a:r>
              </a:p>
              <a:p>
                <a:pPr>
                  <a:defRPr sz="4000">
                    <a:solidFill>
                      <a:srgbClr val="D8A644"/>
                    </a:solidFill>
                  </a:defRPr>
                </a:pPr>
                <a:r>
                  <a:t>multiple</a:t>
                </a:r>
              </a:p>
              <a:p>
                <a:pPr>
                  <a:defRPr sz="4000">
                    <a:solidFill>
                      <a:srgbClr val="D8A644"/>
                    </a:solidFill>
                  </a:defRPr>
                </a:pPr>
                <a:r>
                  <a:t>systems</a:t>
                </a:r>
              </a:p>
            </p:txBody>
          </p:sp>
          <p:sp>
            <p:nvSpPr>
              <p:cNvPr id="352" name="Non disks"/>
              <p:cNvSpPr/>
              <p:nvPr/>
            </p:nvSpPr>
            <p:spPr>
              <a:xfrm>
                <a:off x="3127035" y="6620197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4000">
                    <a:solidFill>
                      <a:srgbClr val="3D6F5E"/>
                    </a:solidFill>
                  </a:defRPr>
                </a:lvl1pPr>
              </a:lstStyle>
              <a:p>
                <a:pPr/>
                <a:r>
                  <a:t>Non disks</a:t>
                </a:r>
              </a:p>
            </p:txBody>
          </p:sp>
        </p:grpSp>
        <p:sp>
          <p:nvSpPr>
            <p:cNvPr id="354" name="Consisten with early JWST results…"/>
            <p:cNvSpPr/>
            <p:nvPr/>
          </p:nvSpPr>
          <p:spPr>
            <a:xfrm>
              <a:off x="769297" y="8346372"/>
              <a:ext cx="4594015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b="0" sz="3400">
                  <a:solidFill>
                    <a:srgbClr val="5E5E5E"/>
                  </a:solidFill>
                </a:defRPr>
              </a:pPr>
              <a:r>
                <a:t>Consisten with early JWST results</a:t>
              </a:r>
            </a:p>
            <a:p>
              <a:pPr>
                <a:defRPr b="0" i="1" sz="2800">
                  <a:solidFill>
                    <a:srgbClr val="5E5E5E"/>
                  </a:solidFill>
                </a:defRPr>
              </a:pPr>
              <a:r>
                <a:t>(Ferreira et al. 2023, Kartaltepe et al. 2023)</a:t>
              </a:r>
            </a:p>
          </p:txBody>
        </p:sp>
      </p:grpSp>
      <p:pic>
        <p:nvPicPr>
          <p:cNvPr id="356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17467" t="7317" r="17461" b="6949"/>
          <a:stretch>
            <a:fillRect/>
          </a:stretch>
        </p:blipFill>
        <p:spPr>
          <a:xfrm>
            <a:off x="352547" y="216044"/>
            <a:ext cx="662724" cy="873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1518" fill="norm" stroke="1" extrusionOk="0">
                <a:moveTo>
                  <a:pt x="9418" y="0"/>
                </a:moveTo>
                <a:cubicBezTo>
                  <a:pt x="5088" y="0"/>
                  <a:pt x="2654" y="1270"/>
                  <a:pt x="1104" y="4333"/>
                </a:cubicBezTo>
                <a:cubicBezTo>
                  <a:pt x="390" y="5742"/>
                  <a:pt x="37" y="7322"/>
                  <a:pt x="2" y="8939"/>
                </a:cubicBezTo>
                <a:cubicBezTo>
                  <a:pt x="-100" y="13789"/>
                  <a:pt x="2636" y="18953"/>
                  <a:pt x="6869" y="20646"/>
                </a:cubicBezTo>
                <a:cubicBezTo>
                  <a:pt x="8314" y="21224"/>
                  <a:pt x="9734" y="21497"/>
                  <a:pt x="11088" y="21517"/>
                </a:cubicBezTo>
                <a:cubicBezTo>
                  <a:pt x="16955" y="21600"/>
                  <a:pt x="21500" y="16809"/>
                  <a:pt x="20528" y="10299"/>
                </a:cubicBezTo>
                <a:cubicBezTo>
                  <a:pt x="19601" y="4089"/>
                  <a:pt x="15185" y="0"/>
                  <a:pt x="9418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357" name="Rectangle"/>
          <p:cNvSpPr/>
          <p:nvPr/>
        </p:nvSpPr>
        <p:spPr>
          <a:xfrm>
            <a:off x="-6586" y="-22573"/>
            <a:ext cx="24397172" cy="1346573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58" name="Kinematics + Dark Matter"/>
          <p:cNvSpPr txBox="1"/>
          <p:nvPr/>
        </p:nvSpPr>
        <p:spPr>
          <a:xfrm>
            <a:off x="1354782" y="221772"/>
            <a:ext cx="7576186" cy="85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5000">
                <a:solidFill>
                  <a:schemeClr val="accent1">
                    <a:hueOff val="114395"/>
                    <a:lumOff val="-24975"/>
                  </a:schemeClr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Kinematics </a:t>
            </a:r>
            <a:r>
              <a:rPr>
                <a:solidFill>
                  <a:srgbClr val="000000"/>
                </a:solidFill>
              </a:rPr>
              <a:t>+ Dark Matter</a:t>
            </a:r>
          </a:p>
        </p:txBody>
      </p:sp>
      <p:pic>
        <p:nvPicPr>
          <p:cNvPr id="359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17467" t="7317" r="17461" b="6949"/>
          <a:stretch>
            <a:fillRect/>
          </a:stretch>
        </p:blipFill>
        <p:spPr>
          <a:xfrm>
            <a:off x="352547" y="216044"/>
            <a:ext cx="662724" cy="873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1518" fill="norm" stroke="1" extrusionOk="0">
                <a:moveTo>
                  <a:pt x="9418" y="0"/>
                </a:moveTo>
                <a:cubicBezTo>
                  <a:pt x="5088" y="0"/>
                  <a:pt x="2654" y="1270"/>
                  <a:pt x="1104" y="4333"/>
                </a:cubicBezTo>
                <a:cubicBezTo>
                  <a:pt x="390" y="5742"/>
                  <a:pt x="37" y="7322"/>
                  <a:pt x="2" y="8939"/>
                </a:cubicBezTo>
                <a:cubicBezTo>
                  <a:pt x="-100" y="13789"/>
                  <a:pt x="2636" y="18953"/>
                  <a:pt x="6869" y="20646"/>
                </a:cubicBezTo>
                <a:cubicBezTo>
                  <a:pt x="8314" y="21224"/>
                  <a:pt x="9734" y="21497"/>
                  <a:pt x="11088" y="21517"/>
                </a:cubicBezTo>
                <a:cubicBezTo>
                  <a:pt x="16955" y="21600"/>
                  <a:pt x="21500" y="16809"/>
                  <a:pt x="20528" y="10299"/>
                </a:cubicBezTo>
                <a:cubicBezTo>
                  <a:pt x="19601" y="4089"/>
                  <a:pt x="15185" y="0"/>
                  <a:pt x="9418" y="0"/>
                </a:cubicBezTo>
                <a:close/>
              </a:path>
            </a:pathLst>
          </a:custGeom>
          <a:ln w="12700">
            <a:miter lim="400000"/>
          </a:ln>
        </p:spPr>
      </p:pic>
      <p:grpSp>
        <p:nvGrpSpPr>
          <p:cNvPr id="362" name="Group"/>
          <p:cNvGrpSpPr/>
          <p:nvPr/>
        </p:nvGrpSpPr>
        <p:grpSpPr>
          <a:xfrm>
            <a:off x="8934141" y="1971070"/>
            <a:ext cx="13889781" cy="10680784"/>
            <a:chOff x="0" y="0"/>
            <a:chExt cx="13889780" cy="10680783"/>
          </a:xfrm>
        </p:grpSpPr>
        <p:pic>
          <p:nvPicPr>
            <p:cNvPr id="360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784315"/>
              <a:ext cx="13889781" cy="98964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1" name="[CII] Rotation curves"/>
            <p:cNvSpPr txBox="1"/>
            <p:nvPr/>
          </p:nvSpPr>
          <p:spPr>
            <a:xfrm>
              <a:off x="4854083" y="0"/>
              <a:ext cx="6101716" cy="8578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5000">
                  <a:solidFill>
                    <a:srgbClr val="C65F5C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[CII] Rotation curves</a:t>
              </a:r>
            </a:p>
          </p:txBody>
        </p:sp>
      </p:grpSp>
      <p:pic>
        <p:nvPicPr>
          <p:cNvPr id="36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84520" y="12232106"/>
            <a:ext cx="1271023" cy="1271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23" y="0"/>
                </a:moveTo>
                <a:cubicBezTo>
                  <a:pt x="7237" y="259"/>
                  <a:pt x="4912" y="1252"/>
                  <a:pt x="3082" y="3082"/>
                </a:cubicBezTo>
                <a:cubicBezTo>
                  <a:pt x="1252" y="4912"/>
                  <a:pt x="259" y="7237"/>
                  <a:pt x="0" y="9623"/>
                </a:cubicBezTo>
                <a:lnTo>
                  <a:pt x="0" y="11984"/>
                </a:lnTo>
                <a:cubicBezTo>
                  <a:pt x="259" y="14370"/>
                  <a:pt x="1252" y="16688"/>
                  <a:pt x="3082" y="18518"/>
                </a:cubicBezTo>
                <a:cubicBezTo>
                  <a:pt x="4901" y="20337"/>
                  <a:pt x="7210" y="21334"/>
                  <a:pt x="9583" y="21600"/>
                </a:cubicBezTo>
                <a:lnTo>
                  <a:pt x="12024" y="21600"/>
                </a:lnTo>
                <a:cubicBezTo>
                  <a:pt x="14396" y="21334"/>
                  <a:pt x="16699" y="20337"/>
                  <a:pt x="18518" y="18518"/>
                </a:cubicBezTo>
                <a:cubicBezTo>
                  <a:pt x="20337" y="16699"/>
                  <a:pt x="21334" y="14396"/>
                  <a:pt x="21600" y="12024"/>
                </a:cubicBezTo>
                <a:lnTo>
                  <a:pt x="21600" y="9583"/>
                </a:lnTo>
                <a:cubicBezTo>
                  <a:pt x="21334" y="7210"/>
                  <a:pt x="20337" y="4901"/>
                  <a:pt x="18518" y="3082"/>
                </a:cubicBezTo>
                <a:cubicBezTo>
                  <a:pt x="16688" y="1252"/>
                  <a:pt x="14370" y="259"/>
                  <a:pt x="11984" y="0"/>
                </a:cubicBezTo>
                <a:lnTo>
                  <a:pt x="9623" y="0"/>
                </a:lnTo>
                <a:close/>
              </a:path>
            </a:pathLst>
          </a:custGeom>
          <a:ln w="50800">
            <a:solidFill>
              <a:srgbClr val="3C6F5E"/>
            </a:solidFill>
            <a:miter lim="400000"/>
          </a:ln>
        </p:spPr>
      </p:pic>
      <p:sp>
        <p:nvSpPr>
          <p:cNvPr id="364" name="Lee, Förster Schreiber, RHC et al. 2025…"/>
          <p:cNvSpPr txBox="1"/>
          <p:nvPr/>
        </p:nvSpPr>
        <p:spPr>
          <a:xfrm>
            <a:off x="2167276" y="12377206"/>
            <a:ext cx="6926581" cy="9806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solidFill>
                  <a:srgbClr val="3C6F5D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Lee, Förster Schreiber, RHC et al. 2025</a:t>
            </a:r>
          </a:p>
          <a:p>
            <a:pPr algn="l">
              <a:defRPr b="0" sz="2700">
                <a:solidFill>
                  <a:srgbClr val="3C6F5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*MsC Astrophysics (HKU)</a:t>
            </a:r>
          </a:p>
        </p:txBody>
      </p:sp>
      <p:sp>
        <p:nvSpPr>
          <p:cNvPr id="365" name="Low dark matter fractions…"/>
          <p:cNvSpPr txBox="1"/>
          <p:nvPr/>
        </p:nvSpPr>
        <p:spPr>
          <a:xfrm>
            <a:off x="13806282" y="9146569"/>
            <a:ext cx="6065601" cy="1792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0" sz="40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Low dark matter fractions</a:t>
            </a:r>
          </a:p>
          <a:p>
            <a:pPr>
              <a:defRPr b="0" sz="4000">
                <a:latin typeface="+mn-lt"/>
                <a:ea typeface="+mn-ea"/>
                <a:cs typeface="+mn-cs"/>
                <a:sym typeface="Helvetica Neue Medium"/>
              </a:defRPr>
            </a:pPr>
            <a:r>
              <a:t>&lt;f</a:t>
            </a:r>
            <a:r>
              <a:rPr baseline="-5999"/>
              <a:t>DM</a:t>
            </a:r>
            <a:r>
              <a:t>(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R</a:t>
            </a:r>
            <a:r>
              <a:rPr baseline="-5999"/>
              <a:t>e</a:t>
            </a:r>
            <a:r>
              <a:t>)&gt; ≈ 20% [5,60]%</a:t>
            </a:r>
          </a:p>
          <a:p>
            <a:pPr>
              <a:defRPr b="0" i="1">
                <a:solidFill>
                  <a:srgbClr val="18327E"/>
                </a:solidFill>
              </a:defRPr>
            </a:pPr>
            <a:r>
              <a:t>*extra slide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1" dur="8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55" grpId="1"/>
      <p:bldP build="whole" bldLvl="1" animBg="1" rev="0" advAuto="0" spid="365" grpId="3"/>
      <p:bldP build="whole" bldLvl="1" animBg="1" rev="0" advAuto="0" spid="362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7448" y="2105409"/>
            <a:ext cx="16571957" cy="11448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368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17467" t="7317" r="17461" b="6949"/>
          <a:stretch>
            <a:fillRect/>
          </a:stretch>
        </p:blipFill>
        <p:spPr>
          <a:xfrm>
            <a:off x="352547" y="216044"/>
            <a:ext cx="662724" cy="873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1518" fill="norm" stroke="1" extrusionOk="0">
                <a:moveTo>
                  <a:pt x="9418" y="0"/>
                </a:moveTo>
                <a:cubicBezTo>
                  <a:pt x="5088" y="0"/>
                  <a:pt x="2654" y="1270"/>
                  <a:pt x="1104" y="4333"/>
                </a:cubicBezTo>
                <a:cubicBezTo>
                  <a:pt x="390" y="5742"/>
                  <a:pt x="37" y="7322"/>
                  <a:pt x="2" y="8939"/>
                </a:cubicBezTo>
                <a:cubicBezTo>
                  <a:pt x="-100" y="13789"/>
                  <a:pt x="2636" y="18953"/>
                  <a:pt x="6869" y="20646"/>
                </a:cubicBezTo>
                <a:cubicBezTo>
                  <a:pt x="8314" y="21224"/>
                  <a:pt x="9734" y="21497"/>
                  <a:pt x="11088" y="21517"/>
                </a:cubicBezTo>
                <a:cubicBezTo>
                  <a:pt x="16955" y="21600"/>
                  <a:pt x="21500" y="16809"/>
                  <a:pt x="20528" y="10299"/>
                </a:cubicBezTo>
                <a:cubicBezTo>
                  <a:pt x="19601" y="4089"/>
                  <a:pt x="15185" y="0"/>
                  <a:pt x="9418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369" name="Rectangle"/>
          <p:cNvSpPr/>
          <p:nvPr/>
        </p:nvSpPr>
        <p:spPr>
          <a:xfrm>
            <a:off x="-6586" y="-22573"/>
            <a:ext cx="24397172" cy="1346573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70" name="Kinematics"/>
          <p:cNvSpPr txBox="1"/>
          <p:nvPr/>
        </p:nvSpPr>
        <p:spPr>
          <a:xfrm>
            <a:off x="1354782" y="221772"/>
            <a:ext cx="3372486" cy="85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 sz="5000">
                <a:solidFill>
                  <a:schemeClr val="accent1">
                    <a:hueOff val="114395"/>
                    <a:lumOff val="-24975"/>
                  </a:schemeClr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Kinematics</a:t>
            </a:r>
          </a:p>
        </p:txBody>
      </p:sp>
      <p:pic>
        <p:nvPicPr>
          <p:cNvPr id="371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17467" t="7317" r="17461" b="6949"/>
          <a:stretch>
            <a:fillRect/>
          </a:stretch>
        </p:blipFill>
        <p:spPr>
          <a:xfrm>
            <a:off x="352547" y="216044"/>
            <a:ext cx="662724" cy="873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1518" fill="norm" stroke="1" extrusionOk="0">
                <a:moveTo>
                  <a:pt x="9418" y="0"/>
                </a:moveTo>
                <a:cubicBezTo>
                  <a:pt x="5088" y="0"/>
                  <a:pt x="2654" y="1270"/>
                  <a:pt x="1104" y="4333"/>
                </a:cubicBezTo>
                <a:cubicBezTo>
                  <a:pt x="390" y="5742"/>
                  <a:pt x="37" y="7322"/>
                  <a:pt x="2" y="8939"/>
                </a:cubicBezTo>
                <a:cubicBezTo>
                  <a:pt x="-100" y="13789"/>
                  <a:pt x="2636" y="18953"/>
                  <a:pt x="6869" y="20646"/>
                </a:cubicBezTo>
                <a:cubicBezTo>
                  <a:pt x="8314" y="21224"/>
                  <a:pt x="9734" y="21497"/>
                  <a:pt x="11088" y="21517"/>
                </a:cubicBezTo>
                <a:cubicBezTo>
                  <a:pt x="16955" y="21600"/>
                  <a:pt x="21500" y="16809"/>
                  <a:pt x="20528" y="10299"/>
                </a:cubicBezTo>
                <a:cubicBezTo>
                  <a:pt x="19601" y="4089"/>
                  <a:pt x="15185" y="0"/>
                  <a:pt x="9418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372" name="Rectangle"/>
          <p:cNvSpPr/>
          <p:nvPr/>
        </p:nvSpPr>
        <p:spPr>
          <a:xfrm>
            <a:off x="1941326" y="2936951"/>
            <a:ext cx="14635931" cy="966063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37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831739" y="11909959"/>
            <a:ext cx="1271023" cy="12710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23" y="0"/>
                </a:moveTo>
                <a:cubicBezTo>
                  <a:pt x="7237" y="259"/>
                  <a:pt x="4912" y="1252"/>
                  <a:pt x="3082" y="3082"/>
                </a:cubicBezTo>
                <a:cubicBezTo>
                  <a:pt x="1252" y="4912"/>
                  <a:pt x="259" y="7237"/>
                  <a:pt x="0" y="9623"/>
                </a:cubicBezTo>
                <a:lnTo>
                  <a:pt x="0" y="11984"/>
                </a:lnTo>
                <a:cubicBezTo>
                  <a:pt x="259" y="14370"/>
                  <a:pt x="1252" y="16688"/>
                  <a:pt x="3082" y="18518"/>
                </a:cubicBezTo>
                <a:cubicBezTo>
                  <a:pt x="4901" y="20337"/>
                  <a:pt x="7210" y="21334"/>
                  <a:pt x="9583" y="21600"/>
                </a:cubicBezTo>
                <a:lnTo>
                  <a:pt x="12024" y="21600"/>
                </a:lnTo>
                <a:cubicBezTo>
                  <a:pt x="14396" y="21334"/>
                  <a:pt x="16699" y="20337"/>
                  <a:pt x="18518" y="18518"/>
                </a:cubicBezTo>
                <a:cubicBezTo>
                  <a:pt x="20337" y="16699"/>
                  <a:pt x="21334" y="14396"/>
                  <a:pt x="21600" y="12024"/>
                </a:cubicBezTo>
                <a:lnTo>
                  <a:pt x="21600" y="9583"/>
                </a:lnTo>
                <a:cubicBezTo>
                  <a:pt x="21334" y="7210"/>
                  <a:pt x="20337" y="4901"/>
                  <a:pt x="18518" y="3082"/>
                </a:cubicBezTo>
                <a:cubicBezTo>
                  <a:pt x="16688" y="1252"/>
                  <a:pt x="14370" y="259"/>
                  <a:pt x="11984" y="0"/>
                </a:cubicBezTo>
                <a:lnTo>
                  <a:pt x="9623" y="0"/>
                </a:lnTo>
                <a:close/>
              </a:path>
            </a:pathLst>
          </a:custGeom>
          <a:ln w="50800">
            <a:solidFill>
              <a:srgbClr val="3C6F5E"/>
            </a:solidFill>
            <a:miter lim="400000"/>
          </a:ln>
        </p:spPr>
      </p:pic>
      <p:sp>
        <p:nvSpPr>
          <p:cNvPr id="374" name="Lee, Förster Schreiber, RHC…"/>
          <p:cNvSpPr txBox="1"/>
          <p:nvPr/>
        </p:nvSpPr>
        <p:spPr>
          <a:xfrm>
            <a:off x="19313218" y="12067944"/>
            <a:ext cx="4502405" cy="954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2800">
                <a:solidFill>
                  <a:srgbClr val="3C6F5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Lee, Förster Schreiber, RHC </a:t>
            </a:r>
          </a:p>
          <a:p>
            <a:pPr algn="l">
              <a:defRPr b="0" sz="2800">
                <a:solidFill>
                  <a:srgbClr val="3C6F5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et al. 2025</a:t>
            </a:r>
          </a:p>
        </p:txBody>
      </p:sp>
      <p:grpSp>
        <p:nvGrpSpPr>
          <p:cNvPr id="378" name="Group"/>
          <p:cNvGrpSpPr/>
          <p:nvPr/>
        </p:nvGrpSpPr>
        <p:grpSpPr>
          <a:xfrm>
            <a:off x="1950432" y="5641544"/>
            <a:ext cx="21431558" cy="6919596"/>
            <a:chOff x="0" y="0"/>
            <a:chExt cx="21431557" cy="6919595"/>
          </a:xfrm>
        </p:grpSpPr>
        <p:sp>
          <p:nvSpPr>
            <p:cNvPr id="375" name="Shape"/>
            <p:cNvSpPr/>
            <p:nvPr/>
          </p:nvSpPr>
          <p:spPr>
            <a:xfrm>
              <a:off x="0" y="0"/>
              <a:ext cx="16170127" cy="6919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345" y="10364"/>
                  </a:lnTo>
                  <a:cubicBezTo>
                    <a:pt x="476" y="8813"/>
                    <a:pt x="661" y="7289"/>
                    <a:pt x="898" y="5809"/>
                  </a:cubicBezTo>
                  <a:cubicBezTo>
                    <a:pt x="1026" y="5010"/>
                    <a:pt x="1169" y="4223"/>
                    <a:pt x="1371" y="3516"/>
                  </a:cubicBezTo>
                  <a:cubicBezTo>
                    <a:pt x="1578" y="2790"/>
                    <a:pt x="1841" y="2161"/>
                    <a:pt x="2149" y="1662"/>
                  </a:cubicBezTo>
                  <a:cubicBezTo>
                    <a:pt x="2514" y="1318"/>
                    <a:pt x="2891" y="1046"/>
                    <a:pt x="3276" y="847"/>
                  </a:cubicBezTo>
                  <a:cubicBezTo>
                    <a:pt x="3763" y="595"/>
                    <a:pt x="4260" y="462"/>
                    <a:pt x="4759" y="451"/>
                  </a:cubicBezTo>
                  <a:lnTo>
                    <a:pt x="21521" y="0"/>
                  </a:lnTo>
                  <a:lnTo>
                    <a:pt x="21600" y="10505"/>
                  </a:lnTo>
                  <a:lnTo>
                    <a:pt x="4826" y="8437"/>
                  </a:lnTo>
                  <a:cubicBezTo>
                    <a:pt x="4052" y="8358"/>
                    <a:pt x="3278" y="8642"/>
                    <a:pt x="2552" y="9272"/>
                  </a:cubicBezTo>
                  <a:cubicBezTo>
                    <a:pt x="2317" y="9475"/>
                    <a:pt x="2087" y="9715"/>
                    <a:pt x="1879" y="10037"/>
                  </a:cubicBezTo>
                  <a:cubicBezTo>
                    <a:pt x="1673" y="10353"/>
                    <a:pt x="1491" y="10745"/>
                    <a:pt x="1338" y="11198"/>
                  </a:cubicBezTo>
                  <a:cubicBezTo>
                    <a:pt x="1167" y="11977"/>
                    <a:pt x="1014" y="12778"/>
                    <a:pt x="880" y="13597"/>
                  </a:cubicBezTo>
                  <a:cubicBezTo>
                    <a:pt x="747" y="14415"/>
                    <a:pt x="633" y="15250"/>
                    <a:pt x="529" y="16091"/>
                  </a:cubicBezTo>
                  <a:cubicBezTo>
                    <a:pt x="306" y="17901"/>
                    <a:pt x="129" y="19741"/>
                    <a:pt x="0" y="2160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C6F5D">
                    <a:alpha val="41221"/>
                  </a:srgbClr>
                </a:gs>
                <a:gs pos="76510">
                  <a:srgbClr val="9DB7AE">
                    <a:alpha val="41221"/>
                  </a:srgbClr>
                </a:gs>
                <a:gs pos="100000">
                  <a:srgbClr val="FFFFFF">
                    <a:alpha val="41221"/>
                  </a:srgbClr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solidFill>
                    <a:srgbClr val="3D705E"/>
                  </a:solidFill>
                </a:defRPr>
              </a:pPr>
            </a:p>
          </p:txBody>
        </p:sp>
        <p:sp>
          <p:nvSpPr>
            <p:cNvPr id="376" name="High-z galaxies are more turbulent than nearby disks"/>
            <p:cNvSpPr txBox="1"/>
            <p:nvPr/>
          </p:nvSpPr>
          <p:spPr>
            <a:xfrm>
              <a:off x="15785145" y="77545"/>
              <a:ext cx="5646413" cy="19537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0" sz="4000">
                  <a:solidFill>
                    <a:srgbClr val="3C6F5D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High-z galaxies are more turbulent than nearby disks</a:t>
              </a:r>
            </a:p>
          </p:txBody>
        </p:sp>
        <p:sp>
          <p:nvSpPr>
            <p:cNvPr id="377" name="✦ SF feedback not enough. Radial transport: main driver"/>
            <p:cNvSpPr txBox="1"/>
            <p:nvPr/>
          </p:nvSpPr>
          <p:spPr>
            <a:xfrm>
              <a:off x="16347716" y="2240814"/>
              <a:ext cx="4860196" cy="10049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b="0">
                  <a:solidFill>
                    <a:srgbClr val="3C6F5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✦ SF feedback not enough. Radial transport: main driver</a:t>
              </a:r>
            </a:p>
          </p:txBody>
        </p:sp>
      </p:grpSp>
      <p:sp>
        <p:nvSpPr>
          <p:cNvPr id="379" name="ISM Turbulence"/>
          <p:cNvSpPr txBox="1"/>
          <p:nvPr/>
        </p:nvSpPr>
        <p:spPr>
          <a:xfrm rot="16200000">
            <a:off x="-878654" y="11335679"/>
            <a:ext cx="3491942" cy="659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700">
                <a:solidFill>
                  <a:srgbClr val="3C6F5D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ISM Turbulence</a:t>
            </a:r>
          </a:p>
        </p:txBody>
      </p:sp>
      <p:sp>
        <p:nvSpPr>
          <p:cNvPr id="380" name="Line"/>
          <p:cNvSpPr/>
          <p:nvPr/>
        </p:nvSpPr>
        <p:spPr>
          <a:xfrm flipV="1">
            <a:off x="918117" y="9241264"/>
            <a:ext cx="1" cy="570261"/>
          </a:xfrm>
          <a:prstGeom prst="line">
            <a:avLst/>
          </a:prstGeom>
          <a:ln w="25400">
            <a:solidFill>
              <a:srgbClr val="3C6F5D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wipe(left)" transition="out">
                                      <p:cBhvr>
                                        <p:cTn id="6" dur="800" fill="hold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2" dur="1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8" grpId="2"/>
      <p:bldP build="whole" bldLvl="1" animBg="1" rev="0" advAuto="0" spid="37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What are the key physical processes driving galaxy formation and evolution?"/>
          <p:cNvSpPr txBox="1"/>
          <p:nvPr/>
        </p:nvSpPr>
        <p:spPr>
          <a:xfrm>
            <a:off x="3927273" y="5740593"/>
            <a:ext cx="16529454" cy="22348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7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What are the key physical processes driving galaxy formation and evolution?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Metallicity gradient (▽log(Z)) vs turbulence (σ0)"/>
          <p:cNvSpPr txBox="1"/>
          <p:nvPr/>
        </p:nvSpPr>
        <p:spPr>
          <a:xfrm>
            <a:off x="956512" y="1801750"/>
            <a:ext cx="13066219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0" sz="50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Metallicity gradient (▽log(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Z</a:t>
            </a:r>
            <a:r>
              <a:t>)) vs turbulence (σ</a:t>
            </a:r>
            <a:r>
              <a:rPr baseline="-5999"/>
              <a:t>0</a:t>
            </a:r>
            <a:r>
              <a:t>)</a:t>
            </a:r>
          </a:p>
        </p:txBody>
      </p:sp>
      <p:grpSp>
        <p:nvGrpSpPr>
          <p:cNvPr id="386" name="Group"/>
          <p:cNvGrpSpPr/>
          <p:nvPr/>
        </p:nvGrpSpPr>
        <p:grpSpPr>
          <a:xfrm>
            <a:off x="12768240" y="5755780"/>
            <a:ext cx="11003819" cy="4592015"/>
            <a:chOff x="0" y="0"/>
            <a:chExt cx="11003817" cy="4592014"/>
          </a:xfrm>
        </p:grpSpPr>
        <p:sp>
          <p:nvSpPr>
            <p:cNvPr id="383" name="Flat/positive▽log(Z):"/>
            <p:cNvSpPr txBox="1"/>
            <p:nvPr/>
          </p:nvSpPr>
          <p:spPr>
            <a:xfrm>
              <a:off x="0" y="0"/>
              <a:ext cx="6726960" cy="990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 b="0" sz="5000">
                  <a:solidFill>
                    <a:srgbClr val="5F8A7D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Flat/positive▽log(Z):</a:t>
              </a:r>
            </a:p>
          </p:txBody>
        </p:sp>
        <p:sp>
          <p:nvSpPr>
            <p:cNvPr id="384" name="(1) accretion of metal-poor gas to the inner kpc"/>
            <p:cNvSpPr txBox="1"/>
            <p:nvPr/>
          </p:nvSpPr>
          <p:spPr>
            <a:xfrm>
              <a:off x="22840" y="1135028"/>
              <a:ext cx="10309295" cy="14816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 b="0" sz="46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(1) accretion of metal-poor gas to the inner kpc</a:t>
              </a:r>
            </a:p>
          </p:txBody>
        </p:sp>
        <p:sp>
          <p:nvSpPr>
            <p:cNvPr id="385" name="(2) galactic outflow that remove gas from the center and redistribute it (*extra slides)"/>
            <p:cNvSpPr txBox="1"/>
            <p:nvPr/>
          </p:nvSpPr>
          <p:spPr>
            <a:xfrm>
              <a:off x="15044" y="2411860"/>
              <a:ext cx="10988774" cy="2180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b="0" sz="46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(2) galactic outflow that remove gas from the center and redistribute it</a:t>
              </a:r>
              <a:r>
                <a:rPr sz="3600">
                  <a:solidFill>
                    <a:schemeClr val="accent1">
                      <a:hueOff val="114395"/>
                      <a:lumOff val="-24975"/>
                    </a:schemeClr>
                  </a:solidFill>
                </a:rPr>
                <a:t> (*extra slides)</a:t>
              </a:r>
            </a:p>
          </p:txBody>
        </p:sp>
      </p:grpSp>
      <p:pic>
        <p:nvPicPr>
          <p:cNvPr id="387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17467" t="7317" r="17461" b="6949"/>
          <a:stretch>
            <a:fillRect/>
          </a:stretch>
        </p:blipFill>
        <p:spPr>
          <a:xfrm>
            <a:off x="352547" y="216044"/>
            <a:ext cx="662724" cy="873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1518" fill="norm" stroke="1" extrusionOk="0">
                <a:moveTo>
                  <a:pt x="9418" y="0"/>
                </a:moveTo>
                <a:cubicBezTo>
                  <a:pt x="5088" y="0"/>
                  <a:pt x="2654" y="1270"/>
                  <a:pt x="1104" y="4333"/>
                </a:cubicBezTo>
                <a:cubicBezTo>
                  <a:pt x="390" y="5742"/>
                  <a:pt x="37" y="7322"/>
                  <a:pt x="2" y="8939"/>
                </a:cubicBezTo>
                <a:cubicBezTo>
                  <a:pt x="-100" y="13789"/>
                  <a:pt x="2636" y="18953"/>
                  <a:pt x="6869" y="20646"/>
                </a:cubicBezTo>
                <a:cubicBezTo>
                  <a:pt x="8314" y="21224"/>
                  <a:pt x="9734" y="21497"/>
                  <a:pt x="11088" y="21517"/>
                </a:cubicBezTo>
                <a:cubicBezTo>
                  <a:pt x="16955" y="21600"/>
                  <a:pt x="21500" y="16809"/>
                  <a:pt x="20528" y="10299"/>
                </a:cubicBezTo>
                <a:cubicBezTo>
                  <a:pt x="19601" y="4089"/>
                  <a:pt x="15185" y="0"/>
                  <a:pt x="9418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388" name="Rectangle"/>
          <p:cNvSpPr/>
          <p:nvPr/>
        </p:nvSpPr>
        <p:spPr>
          <a:xfrm>
            <a:off x="-6586" y="-22573"/>
            <a:ext cx="24397172" cy="1346573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89" name="Kinematics +"/>
          <p:cNvSpPr txBox="1"/>
          <p:nvPr/>
        </p:nvSpPr>
        <p:spPr>
          <a:xfrm>
            <a:off x="1354782" y="221772"/>
            <a:ext cx="3930016" cy="85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 sz="5000">
                <a:solidFill>
                  <a:schemeClr val="accent1">
                    <a:hueOff val="114395"/>
                    <a:lumOff val="-24975"/>
                  </a:schemeClr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Kinematics +</a:t>
            </a:r>
          </a:p>
        </p:txBody>
      </p:sp>
      <p:pic>
        <p:nvPicPr>
          <p:cNvPr id="390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17467" t="7317" r="17461" b="6949"/>
          <a:stretch>
            <a:fillRect/>
          </a:stretch>
        </p:blipFill>
        <p:spPr>
          <a:xfrm>
            <a:off x="352547" y="216044"/>
            <a:ext cx="662724" cy="873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1518" fill="norm" stroke="1" extrusionOk="0">
                <a:moveTo>
                  <a:pt x="9418" y="0"/>
                </a:moveTo>
                <a:cubicBezTo>
                  <a:pt x="5088" y="0"/>
                  <a:pt x="2654" y="1270"/>
                  <a:pt x="1104" y="4333"/>
                </a:cubicBezTo>
                <a:cubicBezTo>
                  <a:pt x="390" y="5742"/>
                  <a:pt x="37" y="7322"/>
                  <a:pt x="2" y="8939"/>
                </a:cubicBezTo>
                <a:cubicBezTo>
                  <a:pt x="-100" y="13789"/>
                  <a:pt x="2636" y="18953"/>
                  <a:pt x="6869" y="20646"/>
                </a:cubicBezTo>
                <a:cubicBezTo>
                  <a:pt x="8314" y="21224"/>
                  <a:pt x="9734" y="21497"/>
                  <a:pt x="11088" y="21517"/>
                </a:cubicBezTo>
                <a:cubicBezTo>
                  <a:pt x="16955" y="21600"/>
                  <a:pt x="21500" y="16809"/>
                  <a:pt x="20528" y="10299"/>
                </a:cubicBezTo>
                <a:cubicBezTo>
                  <a:pt x="19601" y="4089"/>
                  <a:pt x="15185" y="0"/>
                  <a:pt x="9418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91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259" r="0" b="341"/>
          <a:stretch>
            <a:fillRect/>
          </a:stretch>
        </p:blipFill>
        <p:spPr>
          <a:xfrm>
            <a:off x="5575203" y="160304"/>
            <a:ext cx="990601" cy="984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285" y="0"/>
                </a:moveTo>
                <a:lnTo>
                  <a:pt x="20103" y="9"/>
                </a:lnTo>
                <a:lnTo>
                  <a:pt x="19956" y="731"/>
                </a:lnTo>
                <a:cubicBezTo>
                  <a:pt x="19874" y="1130"/>
                  <a:pt x="19553" y="2007"/>
                  <a:pt x="19246" y="2673"/>
                </a:cubicBezTo>
                <a:cubicBezTo>
                  <a:pt x="18804" y="3633"/>
                  <a:pt x="18589" y="3949"/>
                  <a:pt x="18190" y="4214"/>
                </a:cubicBezTo>
                <a:cubicBezTo>
                  <a:pt x="17699" y="4541"/>
                  <a:pt x="17683" y="4572"/>
                  <a:pt x="17645" y="5441"/>
                </a:cubicBezTo>
                <a:lnTo>
                  <a:pt x="17611" y="6329"/>
                </a:lnTo>
                <a:lnTo>
                  <a:pt x="17039" y="6643"/>
                </a:lnTo>
                <a:cubicBezTo>
                  <a:pt x="16725" y="6817"/>
                  <a:pt x="16350" y="7158"/>
                  <a:pt x="16209" y="7400"/>
                </a:cubicBezTo>
                <a:cubicBezTo>
                  <a:pt x="15875" y="7969"/>
                  <a:pt x="15415" y="8106"/>
                  <a:pt x="13353" y="8253"/>
                </a:cubicBezTo>
                <a:cubicBezTo>
                  <a:pt x="12453" y="8318"/>
                  <a:pt x="11444" y="8402"/>
                  <a:pt x="11112" y="8445"/>
                </a:cubicBezTo>
                <a:cubicBezTo>
                  <a:pt x="10406" y="8537"/>
                  <a:pt x="10312" y="8450"/>
                  <a:pt x="9502" y="6826"/>
                </a:cubicBezTo>
                <a:cubicBezTo>
                  <a:pt x="8797" y="5413"/>
                  <a:pt x="8428" y="5567"/>
                  <a:pt x="8230" y="7348"/>
                </a:cubicBezTo>
                <a:cubicBezTo>
                  <a:pt x="8163" y="7945"/>
                  <a:pt x="8059" y="8477"/>
                  <a:pt x="8005" y="8532"/>
                </a:cubicBezTo>
                <a:cubicBezTo>
                  <a:pt x="7950" y="8587"/>
                  <a:pt x="7618" y="8688"/>
                  <a:pt x="7261" y="8758"/>
                </a:cubicBezTo>
                <a:cubicBezTo>
                  <a:pt x="6401" y="8928"/>
                  <a:pt x="5473" y="8619"/>
                  <a:pt x="5011" y="8010"/>
                </a:cubicBezTo>
                <a:cubicBezTo>
                  <a:pt x="4744" y="7658"/>
                  <a:pt x="4592" y="7583"/>
                  <a:pt x="4180" y="7583"/>
                </a:cubicBezTo>
                <a:cubicBezTo>
                  <a:pt x="3732" y="7583"/>
                  <a:pt x="3633" y="7647"/>
                  <a:pt x="3271" y="8175"/>
                </a:cubicBezTo>
                <a:cubicBezTo>
                  <a:pt x="3048" y="8501"/>
                  <a:pt x="2825" y="8767"/>
                  <a:pt x="2769" y="8767"/>
                </a:cubicBezTo>
                <a:cubicBezTo>
                  <a:pt x="2534" y="8767"/>
                  <a:pt x="1360" y="8312"/>
                  <a:pt x="865" y="8027"/>
                </a:cubicBezTo>
                <a:cubicBezTo>
                  <a:pt x="571" y="7858"/>
                  <a:pt x="254" y="7715"/>
                  <a:pt x="164" y="7714"/>
                </a:cubicBezTo>
                <a:cubicBezTo>
                  <a:pt x="36" y="7712"/>
                  <a:pt x="0" y="9199"/>
                  <a:pt x="0" y="14696"/>
                </a:cubicBezTo>
                <a:lnTo>
                  <a:pt x="0" y="15715"/>
                </a:lnTo>
                <a:lnTo>
                  <a:pt x="312" y="15924"/>
                </a:lnTo>
                <a:cubicBezTo>
                  <a:pt x="481" y="16035"/>
                  <a:pt x="833" y="16169"/>
                  <a:pt x="1099" y="16220"/>
                </a:cubicBezTo>
                <a:cubicBezTo>
                  <a:pt x="1740" y="16340"/>
                  <a:pt x="2962" y="17456"/>
                  <a:pt x="3288" y="18222"/>
                </a:cubicBezTo>
                <a:cubicBezTo>
                  <a:pt x="3478" y="18667"/>
                  <a:pt x="3531" y="19121"/>
                  <a:pt x="3531" y="20233"/>
                </a:cubicBezTo>
                <a:lnTo>
                  <a:pt x="3531" y="21600"/>
                </a:lnTo>
                <a:cubicBezTo>
                  <a:pt x="3614" y="21585"/>
                  <a:pt x="3669" y="21565"/>
                  <a:pt x="3669" y="21548"/>
                </a:cubicBezTo>
                <a:cubicBezTo>
                  <a:pt x="3669" y="21480"/>
                  <a:pt x="3958" y="21052"/>
                  <a:pt x="4310" y="20590"/>
                </a:cubicBezTo>
                <a:cubicBezTo>
                  <a:pt x="4662" y="20128"/>
                  <a:pt x="5135" y="19408"/>
                  <a:pt x="5365" y="18997"/>
                </a:cubicBezTo>
                <a:cubicBezTo>
                  <a:pt x="5596" y="18585"/>
                  <a:pt x="5828" y="18248"/>
                  <a:pt x="5885" y="18248"/>
                </a:cubicBezTo>
                <a:cubicBezTo>
                  <a:pt x="5941" y="18248"/>
                  <a:pt x="6197" y="18340"/>
                  <a:pt x="6456" y="18448"/>
                </a:cubicBezTo>
                <a:cubicBezTo>
                  <a:pt x="7212" y="18766"/>
                  <a:pt x="7981" y="18698"/>
                  <a:pt x="8836" y="18239"/>
                </a:cubicBezTo>
                <a:lnTo>
                  <a:pt x="9588" y="17830"/>
                </a:lnTo>
                <a:lnTo>
                  <a:pt x="10064" y="18274"/>
                </a:lnTo>
                <a:cubicBezTo>
                  <a:pt x="11130" y="19269"/>
                  <a:pt x="11067" y="19245"/>
                  <a:pt x="11596" y="18962"/>
                </a:cubicBezTo>
                <a:cubicBezTo>
                  <a:pt x="11855" y="18824"/>
                  <a:pt x="12174" y="18505"/>
                  <a:pt x="12306" y="18248"/>
                </a:cubicBezTo>
                <a:cubicBezTo>
                  <a:pt x="12496" y="17876"/>
                  <a:pt x="12768" y="17663"/>
                  <a:pt x="13656" y="17221"/>
                </a:cubicBezTo>
                <a:cubicBezTo>
                  <a:pt x="14440" y="16830"/>
                  <a:pt x="14896" y="16505"/>
                  <a:pt x="15196" y="16124"/>
                </a:cubicBezTo>
                <a:cubicBezTo>
                  <a:pt x="15431" y="15826"/>
                  <a:pt x="15827" y="15495"/>
                  <a:pt x="16070" y="15393"/>
                </a:cubicBezTo>
                <a:cubicBezTo>
                  <a:pt x="16478" y="15221"/>
                  <a:pt x="16562" y="15234"/>
                  <a:pt x="17187" y="15523"/>
                </a:cubicBezTo>
                <a:cubicBezTo>
                  <a:pt x="17560" y="15696"/>
                  <a:pt x="18129" y="16059"/>
                  <a:pt x="18441" y="16324"/>
                </a:cubicBezTo>
                <a:cubicBezTo>
                  <a:pt x="19072" y="16857"/>
                  <a:pt x="19377" y="16898"/>
                  <a:pt x="20155" y="16585"/>
                </a:cubicBezTo>
                <a:cubicBezTo>
                  <a:pt x="20444" y="16469"/>
                  <a:pt x="20889" y="16399"/>
                  <a:pt x="21141" y="16429"/>
                </a:cubicBezTo>
                <a:lnTo>
                  <a:pt x="21600" y="16489"/>
                </a:lnTo>
                <a:lnTo>
                  <a:pt x="21600" y="15201"/>
                </a:lnTo>
                <a:cubicBezTo>
                  <a:pt x="21600" y="9950"/>
                  <a:pt x="21570" y="8683"/>
                  <a:pt x="21427" y="8515"/>
                </a:cubicBezTo>
                <a:cubicBezTo>
                  <a:pt x="21132" y="8168"/>
                  <a:pt x="20460" y="6383"/>
                  <a:pt x="20285" y="5467"/>
                </a:cubicBezTo>
                <a:cubicBezTo>
                  <a:pt x="20133" y="4678"/>
                  <a:pt x="20154" y="4477"/>
                  <a:pt x="20458" y="3047"/>
                </a:cubicBezTo>
                <a:lnTo>
                  <a:pt x="20787" y="1489"/>
                </a:lnTo>
                <a:lnTo>
                  <a:pt x="20527" y="714"/>
                </a:lnTo>
                <a:lnTo>
                  <a:pt x="20285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392" name="ISM"/>
          <p:cNvSpPr txBox="1"/>
          <p:nvPr/>
        </p:nvSpPr>
        <p:spPr>
          <a:xfrm>
            <a:off x="6856208" y="223688"/>
            <a:ext cx="1266826" cy="857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 sz="5000">
                <a:solidFill>
                  <a:srgbClr val="966530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ISM</a:t>
            </a:r>
          </a:p>
        </p:txBody>
      </p:sp>
      <p:pic>
        <p:nvPicPr>
          <p:cNvPr id="393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0" t="0" r="60988" b="0"/>
          <a:stretch>
            <a:fillRect/>
          </a:stretch>
        </p:blipFill>
        <p:spPr>
          <a:xfrm>
            <a:off x="437049" y="2706486"/>
            <a:ext cx="11738652" cy="10626880"/>
          </a:xfrm>
          <a:prstGeom prst="rect">
            <a:avLst/>
          </a:prstGeom>
          <a:ln w="12700">
            <a:miter lim="400000"/>
          </a:ln>
        </p:spPr>
      </p:pic>
      <p:sp>
        <p:nvSpPr>
          <p:cNvPr id="394" name="Rectangle"/>
          <p:cNvSpPr/>
          <p:nvPr/>
        </p:nvSpPr>
        <p:spPr>
          <a:xfrm>
            <a:off x="2457185" y="3270101"/>
            <a:ext cx="9647872" cy="872306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pSp>
        <p:nvGrpSpPr>
          <p:cNvPr id="397" name="Group"/>
          <p:cNvGrpSpPr/>
          <p:nvPr/>
        </p:nvGrpSpPr>
        <p:grpSpPr>
          <a:xfrm>
            <a:off x="2449995" y="7755281"/>
            <a:ext cx="9662251" cy="4266262"/>
            <a:chOff x="0" y="0"/>
            <a:chExt cx="9662249" cy="4266260"/>
          </a:xfrm>
        </p:grpSpPr>
        <p:sp>
          <p:nvSpPr>
            <p:cNvPr id="395" name="Rectangle"/>
            <p:cNvSpPr/>
            <p:nvPr/>
          </p:nvSpPr>
          <p:spPr>
            <a:xfrm>
              <a:off x="0" y="0"/>
              <a:ext cx="9662250" cy="4266261"/>
            </a:xfrm>
            <a:prstGeom prst="rect">
              <a:avLst/>
            </a:prstGeom>
            <a:gradFill flip="none" rotWithShape="1">
              <a:gsLst>
                <a:gs pos="0">
                  <a:srgbClr val="1E4C7C">
                    <a:alpha val="67561"/>
                  </a:srgbClr>
                </a:gs>
                <a:gs pos="24774">
                  <a:srgbClr val="8EA6BE">
                    <a:alpha val="67561"/>
                  </a:srgbClr>
                </a:gs>
                <a:gs pos="100000">
                  <a:srgbClr val="FFFFFF">
                    <a:alpha val="67561"/>
                  </a:srgbClr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396" name="Negative…"/>
            <p:cNvSpPr txBox="1"/>
            <p:nvPr/>
          </p:nvSpPr>
          <p:spPr>
            <a:xfrm>
              <a:off x="2084310" y="1333419"/>
              <a:ext cx="5493629" cy="15994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chemeClr val="accent1">
                      <a:hueOff val="114395"/>
                      <a:lumOff val="-24975"/>
                    </a:schemeClr>
                  </a:solidFill>
                </a:defRPr>
              </a:pPr>
              <a:r>
                <a:t>Negative</a:t>
              </a:r>
            </a:p>
            <a:p>
              <a:pPr>
                <a:defRPr b="0">
                  <a:solidFill>
                    <a:schemeClr val="accent1">
                      <a:hueOff val="114395"/>
                      <a:lumOff val="-24975"/>
                    </a:schemeClr>
                  </a:solidFill>
                </a:defRPr>
              </a:pPr>
              <a:r>
                <a:t>(e.g. massive nearby galaxies)</a:t>
              </a:r>
            </a:p>
          </p:txBody>
        </p:sp>
      </p:grpSp>
      <p:grpSp>
        <p:nvGrpSpPr>
          <p:cNvPr id="400" name="Group"/>
          <p:cNvGrpSpPr/>
          <p:nvPr/>
        </p:nvGrpSpPr>
        <p:grpSpPr>
          <a:xfrm>
            <a:off x="2422885" y="7323893"/>
            <a:ext cx="9716471" cy="717308"/>
            <a:chOff x="0" y="0"/>
            <a:chExt cx="9716469" cy="717306"/>
          </a:xfrm>
        </p:grpSpPr>
        <p:sp>
          <p:nvSpPr>
            <p:cNvPr id="398" name="Line"/>
            <p:cNvSpPr/>
            <p:nvPr/>
          </p:nvSpPr>
          <p:spPr>
            <a:xfrm>
              <a:off x="0" y="358653"/>
              <a:ext cx="9716470" cy="1"/>
            </a:xfrm>
            <a:prstGeom prst="line">
              <a:avLst/>
            </a:prstGeom>
            <a:noFill/>
            <a:ln w="177800" cap="flat">
              <a:solidFill>
                <a:schemeClr val="accent5">
                  <a:lumOff val="-29866"/>
                  <a:alpha val="57702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99" name="Flat"/>
            <p:cNvSpPr txBox="1"/>
            <p:nvPr/>
          </p:nvSpPr>
          <p:spPr>
            <a:xfrm>
              <a:off x="7191899" y="0"/>
              <a:ext cx="1646983" cy="71730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chemeClr val="accent5">
                      <a:lumOff val="-29866"/>
                    </a:schemeClr>
                  </a:solidFill>
                </a:defRPr>
              </a:lvl1pPr>
            </a:lstStyle>
            <a:p>
              <a:pPr/>
              <a:r>
                <a:t> Flat         </a:t>
              </a:r>
            </a:p>
          </p:txBody>
        </p:sp>
      </p:grpSp>
      <p:grpSp>
        <p:nvGrpSpPr>
          <p:cNvPr id="403" name="Group"/>
          <p:cNvGrpSpPr/>
          <p:nvPr/>
        </p:nvGrpSpPr>
        <p:grpSpPr>
          <a:xfrm>
            <a:off x="2449996" y="3270101"/>
            <a:ext cx="9647873" cy="4007430"/>
            <a:chOff x="0" y="0"/>
            <a:chExt cx="9647872" cy="4007428"/>
          </a:xfrm>
        </p:grpSpPr>
        <p:sp>
          <p:nvSpPr>
            <p:cNvPr id="401" name="Rectangle"/>
            <p:cNvSpPr/>
            <p:nvPr/>
          </p:nvSpPr>
          <p:spPr>
            <a:xfrm>
              <a:off x="-1" y="0"/>
              <a:ext cx="9647874" cy="4007429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83117">
                  <a:srgbClr val="7FC780">
                    <a:alpha val="79507"/>
                  </a:srgbClr>
                </a:gs>
                <a:gs pos="100000">
                  <a:srgbClr val="008F00">
                    <a:alpha val="59015"/>
                  </a:srgbClr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402" name="Positive"/>
            <p:cNvSpPr txBox="1"/>
            <p:nvPr/>
          </p:nvSpPr>
          <p:spPr>
            <a:xfrm>
              <a:off x="3777971" y="1666820"/>
              <a:ext cx="2091931" cy="6737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chemeClr val="accent3">
                      <a:hueOff val="914337"/>
                      <a:satOff val="31515"/>
                      <a:lumOff val="-30790"/>
                    </a:schemeClr>
                  </a:solidFill>
                </a:defRPr>
              </a:lvl1pPr>
            </a:lstStyle>
            <a:p>
              <a:pPr/>
              <a:r>
                <a:t>Positive</a:t>
              </a:r>
            </a:p>
          </p:txBody>
        </p:sp>
      </p:grpSp>
      <p:pic>
        <p:nvPicPr>
          <p:cNvPr id="40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242007" y="12173703"/>
            <a:ext cx="1271023" cy="1271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23" y="0"/>
                </a:moveTo>
                <a:cubicBezTo>
                  <a:pt x="7237" y="259"/>
                  <a:pt x="4912" y="1252"/>
                  <a:pt x="3082" y="3082"/>
                </a:cubicBezTo>
                <a:cubicBezTo>
                  <a:pt x="1252" y="4912"/>
                  <a:pt x="259" y="7237"/>
                  <a:pt x="0" y="9623"/>
                </a:cubicBezTo>
                <a:lnTo>
                  <a:pt x="0" y="11984"/>
                </a:lnTo>
                <a:cubicBezTo>
                  <a:pt x="259" y="14370"/>
                  <a:pt x="1252" y="16688"/>
                  <a:pt x="3082" y="18518"/>
                </a:cubicBezTo>
                <a:cubicBezTo>
                  <a:pt x="4901" y="20337"/>
                  <a:pt x="7210" y="21334"/>
                  <a:pt x="9583" y="21600"/>
                </a:cubicBezTo>
                <a:lnTo>
                  <a:pt x="12024" y="21600"/>
                </a:lnTo>
                <a:cubicBezTo>
                  <a:pt x="14396" y="21334"/>
                  <a:pt x="16699" y="20337"/>
                  <a:pt x="18518" y="18518"/>
                </a:cubicBezTo>
                <a:cubicBezTo>
                  <a:pt x="20337" y="16699"/>
                  <a:pt x="21334" y="14396"/>
                  <a:pt x="21600" y="12024"/>
                </a:cubicBezTo>
                <a:lnTo>
                  <a:pt x="21600" y="9583"/>
                </a:lnTo>
                <a:cubicBezTo>
                  <a:pt x="21334" y="7210"/>
                  <a:pt x="20337" y="4901"/>
                  <a:pt x="18518" y="3082"/>
                </a:cubicBezTo>
                <a:cubicBezTo>
                  <a:pt x="16688" y="1252"/>
                  <a:pt x="14370" y="259"/>
                  <a:pt x="11984" y="0"/>
                </a:cubicBezTo>
                <a:lnTo>
                  <a:pt x="9623" y="0"/>
                </a:lnTo>
                <a:close/>
              </a:path>
            </a:pathLst>
          </a:custGeom>
          <a:ln w="50800">
            <a:solidFill>
              <a:srgbClr val="3C6F5E"/>
            </a:solidFill>
            <a:miter lim="400000"/>
          </a:ln>
        </p:spPr>
      </p:pic>
      <p:sp>
        <p:nvSpPr>
          <p:cNvPr id="405" name="Lee, Förster Schreiber, RHC…"/>
          <p:cNvSpPr txBox="1"/>
          <p:nvPr/>
        </p:nvSpPr>
        <p:spPr>
          <a:xfrm>
            <a:off x="19723486" y="12331508"/>
            <a:ext cx="4502405" cy="95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2800">
                <a:solidFill>
                  <a:srgbClr val="3C6F5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Lee, Förster Schreiber, RHC </a:t>
            </a:r>
          </a:p>
          <a:p>
            <a:pPr algn="l">
              <a:defRPr b="0" sz="2800">
                <a:solidFill>
                  <a:srgbClr val="3C6F5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et al.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submitted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xit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xit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xit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xit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97" grpId="2"/>
      <p:bldP build="whole" bldLvl="1" animBg="1" rev="0" advAuto="0" spid="400" grpId="1"/>
      <p:bldP build="whole" bldLvl="1" animBg="1" rev="0" advAuto="0" spid="397" grpId="6"/>
      <p:bldP build="whole" bldLvl="1" animBg="1" rev="0" advAuto="0" spid="394" grpId="7"/>
      <p:bldP build="whole" bldLvl="1" animBg="1" rev="0" advAuto="0" spid="403" grpId="3"/>
      <p:bldP build="whole" bldLvl="1" animBg="1" rev="0" advAuto="0" spid="403" grpId="4"/>
      <p:bldP build="whole" bldLvl="1" animBg="1" rev="0" advAuto="0" spid="400" grpId="5"/>
      <p:bldP build="whole" bldLvl="1" animBg="1" rev="0" advAuto="0" spid="386" grpId="8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The Dynamic, Multi-Phase Nature of Typical Early Galaxies"/>
          <p:cNvSpPr txBox="1"/>
          <p:nvPr/>
        </p:nvSpPr>
        <p:spPr>
          <a:xfrm>
            <a:off x="1558442" y="1327294"/>
            <a:ext cx="21267116" cy="1096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66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>
                <a:solidFill>
                  <a:srgbClr val="632C8A"/>
                </a:solidFill>
              </a:rPr>
              <a:t>The Dynamic, Multi-Phase Nature of </a:t>
            </a:r>
            <a:r>
              <a:rPr i="1">
                <a:solidFill>
                  <a:srgbClr val="632C8A"/>
                </a:solidFill>
                <a:latin typeface="+mn-lt"/>
                <a:ea typeface="+mn-ea"/>
                <a:cs typeface="+mn-cs"/>
                <a:sym typeface="Helvetica Neue Medium"/>
              </a:rPr>
              <a:t>Typical</a:t>
            </a:r>
            <a:r>
              <a:rPr>
                <a:solidFill>
                  <a:srgbClr val="632C8A"/>
                </a:solidFill>
              </a:rPr>
              <a:t> Early Galaxies</a:t>
            </a:r>
          </a:p>
        </p:txBody>
      </p:sp>
      <p:pic>
        <p:nvPicPr>
          <p:cNvPr id="408" name="Image" descr="Image"/>
          <p:cNvPicPr>
            <a:picLocks noChangeAspect="1"/>
          </p:cNvPicPr>
          <p:nvPr/>
        </p:nvPicPr>
        <p:blipFill>
          <a:blip r:embed="rId2">
            <a:alphaModFix amt="85370"/>
            <a:extLst/>
          </a:blip>
          <a:srcRect l="17477" t="7317" r="17478" b="6939"/>
          <a:stretch>
            <a:fillRect/>
          </a:stretch>
        </p:blipFill>
        <p:spPr>
          <a:xfrm rot="19980000">
            <a:off x="2448251" y="4277765"/>
            <a:ext cx="1780589" cy="23472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190" h="21518" fill="norm" stroke="1" extrusionOk="0">
                <a:moveTo>
                  <a:pt x="8755" y="0"/>
                </a:moveTo>
                <a:cubicBezTo>
                  <a:pt x="4732" y="0"/>
                  <a:pt x="2463" y="1271"/>
                  <a:pt x="1022" y="4333"/>
                </a:cubicBezTo>
                <a:cubicBezTo>
                  <a:pt x="-1629" y="9969"/>
                  <a:pt x="1133" y="18383"/>
                  <a:pt x="6377" y="20640"/>
                </a:cubicBezTo>
                <a:cubicBezTo>
                  <a:pt x="7719" y="21218"/>
                  <a:pt x="9045" y="21498"/>
                  <a:pt x="10304" y="21517"/>
                </a:cubicBezTo>
                <a:cubicBezTo>
                  <a:pt x="15756" y="21600"/>
                  <a:pt x="19971" y="16802"/>
                  <a:pt x="19068" y="10293"/>
                </a:cubicBezTo>
                <a:cubicBezTo>
                  <a:pt x="18206" y="4084"/>
                  <a:pt x="14114" y="0"/>
                  <a:pt x="8755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40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28141" y="8197212"/>
            <a:ext cx="2792495" cy="2792495"/>
          </a:xfrm>
          <a:prstGeom prst="rect">
            <a:avLst/>
          </a:prstGeom>
          <a:ln w="12700">
            <a:miter lim="400000"/>
          </a:ln>
        </p:spPr>
      </p:pic>
      <p:sp>
        <p:nvSpPr>
          <p:cNvPr id="410" name="Kinematics"/>
          <p:cNvSpPr txBox="1"/>
          <p:nvPr/>
        </p:nvSpPr>
        <p:spPr>
          <a:xfrm>
            <a:off x="1382812" y="6610065"/>
            <a:ext cx="3883153" cy="994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6383A4"/>
                </a:solidFill>
              </a:defRPr>
            </a:lvl1pPr>
          </a:lstStyle>
          <a:p>
            <a:pPr/>
            <a:r>
              <a:t>Kinematics</a:t>
            </a:r>
          </a:p>
        </p:txBody>
      </p:sp>
      <p:sp>
        <p:nvSpPr>
          <p:cNvPr id="411" name="ISM"/>
          <p:cNvSpPr txBox="1"/>
          <p:nvPr/>
        </p:nvSpPr>
        <p:spPr>
          <a:xfrm>
            <a:off x="2589820" y="11005574"/>
            <a:ext cx="1469137" cy="994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E6AE73"/>
                </a:solidFill>
              </a:defRPr>
            </a:lvl1pPr>
          </a:lstStyle>
          <a:p>
            <a:pPr/>
            <a:r>
              <a:t>ISM</a:t>
            </a:r>
          </a:p>
        </p:txBody>
      </p:sp>
      <p:sp>
        <p:nvSpPr>
          <p:cNvPr id="412" name="Line"/>
          <p:cNvSpPr/>
          <p:nvPr/>
        </p:nvSpPr>
        <p:spPr>
          <a:xfrm flipV="1">
            <a:off x="6511925" y="3595766"/>
            <a:ext cx="1" cy="9031682"/>
          </a:xfrm>
          <a:prstGeom prst="line">
            <a:avLst/>
          </a:prstGeom>
          <a:ln w="25400">
            <a:solidFill>
              <a:srgbClr val="632C8A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13" name="What is the fraction of regular rotating disk and interacting systems? What is the fraction of DM within these systems? How turbulent is the gas?"/>
          <p:cNvSpPr txBox="1"/>
          <p:nvPr/>
        </p:nvSpPr>
        <p:spPr>
          <a:xfrm>
            <a:off x="7566269" y="4841120"/>
            <a:ext cx="14476279" cy="2369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sz="5000">
                <a:solidFill>
                  <a:srgbClr val="6383A4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What is the fraction of regular rotating disk and interacting systems? What is the fraction of DM within these systems? How turbulent is the gas?</a:t>
            </a:r>
          </a:p>
        </p:txBody>
      </p:sp>
      <p:sp>
        <p:nvSpPr>
          <p:cNvPr id="414" name="How much gas and dust there is in these early galaxy systems?"/>
          <p:cNvSpPr txBox="1"/>
          <p:nvPr/>
        </p:nvSpPr>
        <p:spPr>
          <a:xfrm>
            <a:off x="7566269" y="9245340"/>
            <a:ext cx="14645604" cy="1607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sz="5000">
                <a:solidFill>
                  <a:srgbClr val="9E6C37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How much gas and dust there is in these early galaxy systems?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17467" t="7317" r="17461" b="6949"/>
          <a:stretch>
            <a:fillRect/>
          </a:stretch>
        </p:blipFill>
        <p:spPr>
          <a:xfrm>
            <a:off x="352547" y="216044"/>
            <a:ext cx="662724" cy="873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1518" fill="norm" stroke="1" extrusionOk="0">
                <a:moveTo>
                  <a:pt x="9418" y="0"/>
                </a:moveTo>
                <a:cubicBezTo>
                  <a:pt x="5088" y="0"/>
                  <a:pt x="2654" y="1270"/>
                  <a:pt x="1104" y="4333"/>
                </a:cubicBezTo>
                <a:cubicBezTo>
                  <a:pt x="390" y="5742"/>
                  <a:pt x="37" y="7322"/>
                  <a:pt x="2" y="8939"/>
                </a:cubicBezTo>
                <a:cubicBezTo>
                  <a:pt x="-100" y="13789"/>
                  <a:pt x="2636" y="18953"/>
                  <a:pt x="6869" y="20646"/>
                </a:cubicBezTo>
                <a:cubicBezTo>
                  <a:pt x="8314" y="21224"/>
                  <a:pt x="9734" y="21497"/>
                  <a:pt x="11088" y="21517"/>
                </a:cubicBezTo>
                <a:cubicBezTo>
                  <a:pt x="16955" y="21600"/>
                  <a:pt x="21500" y="16809"/>
                  <a:pt x="20528" y="10299"/>
                </a:cubicBezTo>
                <a:cubicBezTo>
                  <a:pt x="19601" y="4089"/>
                  <a:pt x="15185" y="0"/>
                  <a:pt x="9418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417" name="Rectangle"/>
          <p:cNvSpPr/>
          <p:nvPr/>
        </p:nvSpPr>
        <p:spPr>
          <a:xfrm>
            <a:off x="-6586" y="-22573"/>
            <a:ext cx="24397172" cy="1346573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418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259" r="0" b="341"/>
          <a:stretch>
            <a:fillRect/>
          </a:stretch>
        </p:blipFill>
        <p:spPr>
          <a:xfrm>
            <a:off x="689037" y="160304"/>
            <a:ext cx="990601" cy="984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285" y="0"/>
                </a:moveTo>
                <a:lnTo>
                  <a:pt x="20103" y="9"/>
                </a:lnTo>
                <a:lnTo>
                  <a:pt x="19956" y="731"/>
                </a:lnTo>
                <a:cubicBezTo>
                  <a:pt x="19874" y="1130"/>
                  <a:pt x="19553" y="2007"/>
                  <a:pt x="19246" y="2673"/>
                </a:cubicBezTo>
                <a:cubicBezTo>
                  <a:pt x="18804" y="3633"/>
                  <a:pt x="18589" y="3949"/>
                  <a:pt x="18190" y="4214"/>
                </a:cubicBezTo>
                <a:cubicBezTo>
                  <a:pt x="17699" y="4541"/>
                  <a:pt x="17683" y="4572"/>
                  <a:pt x="17645" y="5441"/>
                </a:cubicBezTo>
                <a:lnTo>
                  <a:pt x="17611" y="6329"/>
                </a:lnTo>
                <a:lnTo>
                  <a:pt x="17039" y="6643"/>
                </a:lnTo>
                <a:cubicBezTo>
                  <a:pt x="16725" y="6817"/>
                  <a:pt x="16350" y="7158"/>
                  <a:pt x="16209" y="7400"/>
                </a:cubicBezTo>
                <a:cubicBezTo>
                  <a:pt x="15875" y="7969"/>
                  <a:pt x="15415" y="8106"/>
                  <a:pt x="13353" y="8253"/>
                </a:cubicBezTo>
                <a:cubicBezTo>
                  <a:pt x="12453" y="8318"/>
                  <a:pt x="11444" y="8402"/>
                  <a:pt x="11112" y="8445"/>
                </a:cubicBezTo>
                <a:cubicBezTo>
                  <a:pt x="10406" y="8537"/>
                  <a:pt x="10312" y="8450"/>
                  <a:pt x="9502" y="6826"/>
                </a:cubicBezTo>
                <a:cubicBezTo>
                  <a:pt x="8797" y="5413"/>
                  <a:pt x="8428" y="5567"/>
                  <a:pt x="8230" y="7348"/>
                </a:cubicBezTo>
                <a:cubicBezTo>
                  <a:pt x="8163" y="7945"/>
                  <a:pt x="8059" y="8477"/>
                  <a:pt x="8005" y="8532"/>
                </a:cubicBezTo>
                <a:cubicBezTo>
                  <a:pt x="7950" y="8587"/>
                  <a:pt x="7618" y="8688"/>
                  <a:pt x="7261" y="8758"/>
                </a:cubicBezTo>
                <a:cubicBezTo>
                  <a:pt x="6401" y="8928"/>
                  <a:pt x="5473" y="8619"/>
                  <a:pt x="5011" y="8010"/>
                </a:cubicBezTo>
                <a:cubicBezTo>
                  <a:pt x="4744" y="7658"/>
                  <a:pt x="4592" y="7583"/>
                  <a:pt x="4180" y="7583"/>
                </a:cubicBezTo>
                <a:cubicBezTo>
                  <a:pt x="3732" y="7583"/>
                  <a:pt x="3633" y="7647"/>
                  <a:pt x="3271" y="8175"/>
                </a:cubicBezTo>
                <a:cubicBezTo>
                  <a:pt x="3048" y="8501"/>
                  <a:pt x="2825" y="8767"/>
                  <a:pt x="2769" y="8767"/>
                </a:cubicBezTo>
                <a:cubicBezTo>
                  <a:pt x="2534" y="8767"/>
                  <a:pt x="1360" y="8312"/>
                  <a:pt x="865" y="8027"/>
                </a:cubicBezTo>
                <a:cubicBezTo>
                  <a:pt x="571" y="7858"/>
                  <a:pt x="254" y="7715"/>
                  <a:pt x="164" y="7714"/>
                </a:cubicBezTo>
                <a:cubicBezTo>
                  <a:pt x="36" y="7712"/>
                  <a:pt x="0" y="9199"/>
                  <a:pt x="0" y="14696"/>
                </a:cubicBezTo>
                <a:lnTo>
                  <a:pt x="0" y="15715"/>
                </a:lnTo>
                <a:lnTo>
                  <a:pt x="312" y="15924"/>
                </a:lnTo>
                <a:cubicBezTo>
                  <a:pt x="481" y="16035"/>
                  <a:pt x="833" y="16169"/>
                  <a:pt x="1099" y="16220"/>
                </a:cubicBezTo>
                <a:cubicBezTo>
                  <a:pt x="1740" y="16340"/>
                  <a:pt x="2962" y="17456"/>
                  <a:pt x="3288" y="18222"/>
                </a:cubicBezTo>
                <a:cubicBezTo>
                  <a:pt x="3478" y="18667"/>
                  <a:pt x="3531" y="19121"/>
                  <a:pt x="3531" y="20233"/>
                </a:cubicBezTo>
                <a:lnTo>
                  <a:pt x="3531" y="21600"/>
                </a:lnTo>
                <a:cubicBezTo>
                  <a:pt x="3614" y="21585"/>
                  <a:pt x="3669" y="21565"/>
                  <a:pt x="3669" y="21548"/>
                </a:cubicBezTo>
                <a:cubicBezTo>
                  <a:pt x="3669" y="21480"/>
                  <a:pt x="3958" y="21052"/>
                  <a:pt x="4310" y="20590"/>
                </a:cubicBezTo>
                <a:cubicBezTo>
                  <a:pt x="4662" y="20128"/>
                  <a:pt x="5135" y="19408"/>
                  <a:pt x="5365" y="18997"/>
                </a:cubicBezTo>
                <a:cubicBezTo>
                  <a:pt x="5596" y="18585"/>
                  <a:pt x="5828" y="18248"/>
                  <a:pt x="5885" y="18248"/>
                </a:cubicBezTo>
                <a:cubicBezTo>
                  <a:pt x="5941" y="18248"/>
                  <a:pt x="6197" y="18340"/>
                  <a:pt x="6456" y="18448"/>
                </a:cubicBezTo>
                <a:cubicBezTo>
                  <a:pt x="7212" y="18766"/>
                  <a:pt x="7981" y="18698"/>
                  <a:pt x="8836" y="18239"/>
                </a:cubicBezTo>
                <a:lnTo>
                  <a:pt x="9588" y="17830"/>
                </a:lnTo>
                <a:lnTo>
                  <a:pt x="10064" y="18274"/>
                </a:lnTo>
                <a:cubicBezTo>
                  <a:pt x="11130" y="19269"/>
                  <a:pt x="11067" y="19245"/>
                  <a:pt x="11596" y="18962"/>
                </a:cubicBezTo>
                <a:cubicBezTo>
                  <a:pt x="11855" y="18824"/>
                  <a:pt x="12174" y="18505"/>
                  <a:pt x="12306" y="18248"/>
                </a:cubicBezTo>
                <a:cubicBezTo>
                  <a:pt x="12496" y="17876"/>
                  <a:pt x="12768" y="17663"/>
                  <a:pt x="13656" y="17221"/>
                </a:cubicBezTo>
                <a:cubicBezTo>
                  <a:pt x="14440" y="16830"/>
                  <a:pt x="14896" y="16505"/>
                  <a:pt x="15196" y="16124"/>
                </a:cubicBezTo>
                <a:cubicBezTo>
                  <a:pt x="15431" y="15826"/>
                  <a:pt x="15827" y="15495"/>
                  <a:pt x="16070" y="15393"/>
                </a:cubicBezTo>
                <a:cubicBezTo>
                  <a:pt x="16478" y="15221"/>
                  <a:pt x="16562" y="15234"/>
                  <a:pt x="17187" y="15523"/>
                </a:cubicBezTo>
                <a:cubicBezTo>
                  <a:pt x="17560" y="15696"/>
                  <a:pt x="18129" y="16059"/>
                  <a:pt x="18441" y="16324"/>
                </a:cubicBezTo>
                <a:cubicBezTo>
                  <a:pt x="19072" y="16857"/>
                  <a:pt x="19377" y="16898"/>
                  <a:pt x="20155" y="16585"/>
                </a:cubicBezTo>
                <a:cubicBezTo>
                  <a:pt x="20444" y="16469"/>
                  <a:pt x="20889" y="16399"/>
                  <a:pt x="21141" y="16429"/>
                </a:cubicBezTo>
                <a:lnTo>
                  <a:pt x="21600" y="16489"/>
                </a:lnTo>
                <a:lnTo>
                  <a:pt x="21600" y="15201"/>
                </a:lnTo>
                <a:cubicBezTo>
                  <a:pt x="21600" y="9950"/>
                  <a:pt x="21570" y="8683"/>
                  <a:pt x="21427" y="8515"/>
                </a:cubicBezTo>
                <a:cubicBezTo>
                  <a:pt x="21132" y="8168"/>
                  <a:pt x="20460" y="6383"/>
                  <a:pt x="20285" y="5467"/>
                </a:cubicBezTo>
                <a:cubicBezTo>
                  <a:pt x="20133" y="4678"/>
                  <a:pt x="20154" y="4477"/>
                  <a:pt x="20458" y="3047"/>
                </a:cubicBezTo>
                <a:lnTo>
                  <a:pt x="20787" y="1489"/>
                </a:lnTo>
                <a:lnTo>
                  <a:pt x="20527" y="714"/>
                </a:lnTo>
                <a:lnTo>
                  <a:pt x="20285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419" name="Interstellar Medium"/>
          <p:cNvSpPr txBox="1"/>
          <p:nvPr/>
        </p:nvSpPr>
        <p:spPr>
          <a:xfrm>
            <a:off x="1970043" y="223688"/>
            <a:ext cx="5772151" cy="857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 sz="5000">
                <a:solidFill>
                  <a:srgbClr val="966530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Interstellar Medium</a:t>
            </a:r>
          </a:p>
        </p:txBody>
      </p:sp>
      <p:pic>
        <p:nvPicPr>
          <p:cNvPr id="420" name="Image" descr="Image"/>
          <p:cNvPicPr>
            <a:picLocks noChangeAspect="1"/>
          </p:cNvPicPr>
          <p:nvPr/>
        </p:nvPicPr>
        <p:blipFill>
          <a:blip r:embed="rId4">
            <a:alphaModFix amt="89059"/>
            <a:extLst/>
          </a:blip>
          <a:srcRect l="10878" t="2381" r="22853" b="0"/>
          <a:stretch>
            <a:fillRect/>
          </a:stretch>
        </p:blipFill>
        <p:spPr>
          <a:xfrm>
            <a:off x="8825507" y="3569761"/>
            <a:ext cx="6732816" cy="660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421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958" t="1651" r="66430" b="50055"/>
          <a:stretch>
            <a:fillRect/>
          </a:stretch>
        </p:blipFill>
        <p:spPr>
          <a:xfrm>
            <a:off x="8801893" y="3567510"/>
            <a:ext cx="6709506" cy="6623777"/>
          </a:xfrm>
          <a:prstGeom prst="rect">
            <a:avLst/>
          </a:prstGeom>
          <a:ln w="12700">
            <a:miter lim="400000"/>
          </a:ln>
        </p:spPr>
      </p:pic>
      <p:sp>
        <p:nvSpPr>
          <p:cNvPr id="422" name="Rectangle"/>
          <p:cNvSpPr/>
          <p:nvPr/>
        </p:nvSpPr>
        <p:spPr>
          <a:xfrm>
            <a:off x="8815351" y="3554015"/>
            <a:ext cx="6753298" cy="6607970"/>
          </a:xfrm>
          <a:prstGeom prst="rect">
            <a:avLst/>
          </a:prstGeom>
          <a:ln w="1651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23" name="Shape"/>
          <p:cNvSpPr/>
          <p:nvPr/>
        </p:nvSpPr>
        <p:spPr>
          <a:xfrm>
            <a:off x="13404188" y="9176911"/>
            <a:ext cx="894383" cy="9198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4" h="21359" fill="norm" stroke="1" extrusionOk="0">
                <a:moveTo>
                  <a:pt x="5380" y="21172"/>
                </a:moveTo>
                <a:lnTo>
                  <a:pt x="2108" y="14505"/>
                </a:lnTo>
                <a:cubicBezTo>
                  <a:pt x="746" y="13184"/>
                  <a:pt x="-13" y="11391"/>
                  <a:pt x="0" y="9525"/>
                </a:cubicBezTo>
                <a:cubicBezTo>
                  <a:pt x="13" y="7665"/>
                  <a:pt x="794" y="5886"/>
                  <a:pt x="2168" y="4584"/>
                </a:cubicBezTo>
                <a:cubicBezTo>
                  <a:pt x="2680" y="3151"/>
                  <a:pt x="3673" y="1924"/>
                  <a:pt x="4990" y="1100"/>
                </a:cubicBezTo>
                <a:cubicBezTo>
                  <a:pt x="6597" y="93"/>
                  <a:pt x="8558" y="-241"/>
                  <a:pt x="10424" y="174"/>
                </a:cubicBezTo>
                <a:cubicBezTo>
                  <a:pt x="11933" y="77"/>
                  <a:pt x="13446" y="281"/>
                  <a:pt x="14871" y="772"/>
                </a:cubicBezTo>
                <a:cubicBezTo>
                  <a:pt x="17067" y="1529"/>
                  <a:pt x="18962" y="2931"/>
                  <a:pt x="20293" y="4783"/>
                </a:cubicBezTo>
                <a:cubicBezTo>
                  <a:pt x="21186" y="6327"/>
                  <a:pt x="21587" y="8092"/>
                  <a:pt x="21446" y="9856"/>
                </a:cubicBezTo>
                <a:cubicBezTo>
                  <a:pt x="21314" y="11522"/>
                  <a:pt x="20702" y="13118"/>
                  <a:pt x="19681" y="14466"/>
                </a:cubicBezTo>
                <a:lnTo>
                  <a:pt x="15956" y="21359"/>
                </a:lnTo>
                <a:lnTo>
                  <a:pt x="5380" y="21172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24" name="Dust"/>
          <p:cNvSpPr txBox="1"/>
          <p:nvPr/>
        </p:nvSpPr>
        <p:spPr>
          <a:xfrm>
            <a:off x="9583819" y="4616834"/>
            <a:ext cx="1836459" cy="1018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100">
                <a:solidFill>
                  <a:srgbClr val="FFFFFF"/>
                </a:solidFill>
              </a:defRPr>
            </a:lvl1pPr>
          </a:lstStyle>
          <a:p>
            <a:pPr/>
            <a:r>
              <a:t>Dust</a:t>
            </a:r>
          </a:p>
        </p:txBody>
      </p:sp>
      <p:sp>
        <p:nvSpPr>
          <p:cNvPr id="425" name="Metals"/>
          <p:cNvSpPr txBox="1"/>
          <p:nvPr/>
        </p:nvSpPr>
        <p:spPr>
          <a:xfrm rot="5400000">
            <a:off x="12645301" y="4678867"/>
            <a:ext cx="2594890" cy="1018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100">
                <a:solidFill>
                  <a:srgbClr val="FFFFFF"/>
                </a:solidFill>
              </a:defRPr>
            </a:lvl1pPr>
          </a:lstStyle>
          <a:p>
            <a:pPr/>
            <a:r>
              <a:t>Metals</a:t>
            </a:r>
          </a:p>
        </p:txBody>
      </p:sp>
      <p:sp>
        <p:nvSpPr>
          <p:cNvPr id="426" name="Gas"/>
          <p:cNvSpPr txBox="1"/>
          <p:nvPr/>
        </p:nvSpPr>
        <p:spPr>
          <a:xfrm>
            <a:off x="13069884" y="7984176"/>
            <a:ext cx="1562990" cy="1018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6100">
                <a:solidFill>
                  <a:srgbClr val="FFFFFF"/>
                </a:solidFill>
              </a:defRPr>
            </a:lvl1pPr>
          </a:lstStyle>
          <a:p>
            <a:pPr/>
            <a:r>
              <a:t>Gas</a:t>
            </a:r>
          </a:p>
        </p:txBody>
      </p:sp>
      <p:sp>
        <p:nvSpPr>
          <p:cNvPr id="427" name="Stars"/>
          <p:cNvSpPr txBox="1"/>
          <p:nvPr/>
        </p:nvSpPr>
        <p:spPr>
          <a:xfrm>
            <a:off x="8990980" y="7984176"/>
            <a:ext cx="2051825" cy="1018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100">
                <a:solidFill>
                  <a:srgbClr val="FFFFFF"/>
                </a:solidFill>
              </a:defRPr>
            </a:lvl1pPr>
          </a:lstStyle>
          <a:p>
            <a:pPr/>
            <a:r>
              <a:t>Stars</a:t>
            </a:r>
          </a:p>
        </p:txBody>
      </p:sp>
      <p:pic>
        <p:nvPicPr>
          <p:cNvPr id="428" name="AGV_vUcD9LT6231iBiFZ8IQT7QiYbZ6ibEzqodktU2v9ee71cCc93LYPviqDSY_j7erYow78q4Q0c5aDq3NzvPw7yz0yKaxKmvSUny6Jqv2QcIHKBQaPsanHhn9ywYzLCVqXp8EdZ439oZRtjtwM02IxO1wKHlq7m2Qm=s2048.png" descr="AGV_vUcD9LT6231iBiFZ8IQT7QiYbZ6ibEzqodktU2v9ee71cCc93LYPviqDSY_j7erYow78q4Q0c5aDq3NzvPw7yz0yKaxKmvSUny6Jqv2QcIHKBQaPsanHhn9ywYzLCVqXp8EdZ439oZRtjtwM02IxO1wKHlq7m2Qm=s2048.png"/>
          <p:cNvPicPr>
            <a:picLocks noChangeAspect="1"/>
          </p:cNvPicPr>
          <p:nvPr/>
        </p:nvPicPr>
        <p:blipFill>
          <a:blip r:embed="rId6">
            <a:extLst/>
          </a:blip>
          <a:srcRect l="0" t="8769" r="0" b="0"/>
          <a:stretch>
            <a:fillRect/>
          </a:stretch>
        </p:blipFill>
        <p:spPr>
          <a:xfrm>
            <a:off x="1601416" y="2684986"/>
            <a:ext cx="5969379" cy="5445909"/>
          </a:xfrm>
          <a:prstGeom prst="rect">
            <a:avLst/>
          </a:prstGeom>
          <a:ln w="12700">
            <a:miter lim="400000"/>
          </a:ln>
        </p:spPr>
      </p:pic>
      <p:sp>
        <p:nvSpPr>
          <p:cNvPr id="429" name="The beautiful case of HZ10 (z=5.65)"/>
          <p:cNvSpPr txBox="1"/>
          <p:nvPr/>
        </p:nvSpPr>
        <p:spPr>
          <a:xfrm>
            <a:off x="8732801" y="1536232"/>
            <a:ext cx="6918398" cy="1632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5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The beautiful case of HZ10 (z=5.65)</a:t>
            </a:r>
          </a:p>
        </p:txBody>
      </p:sp>
      <p:sp>
        <p:nvSpPr>
          <p:cNvPr id="430" name="Dust: Multi-band ALMA cont."/>
          <p:cNvSpPr txBox="1"/>
          <p:nvPr/>
        </p:nvSpPr>
        <p:spPr>
          <a:xfrm>
            <a:off x="1126917" y="1822420"/>
            <a:ext cx="6918397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0" sz="38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rPr>
                <a:solidFill>
                  <a:srgbClr val="966530"/>
                </a:solidFill>
              </a:rPr>
              <a:t>Dust:</a:t>
            </a:r>
            <a:r>
              <a:t> Multi-band ALMA cont.</a:t>
            </a:r>
          </a:p>
        </p:txBody>
      </p:sp>
      <p:pic>
        <p:nvPicPr>
          <p:cNvPr id="431" name="Image" descr="Image"/>
          <p:cNvPicPr>
            <a:picLocks noChangeAspect="1"/>
          </p:cNvPicPr>
          <p:nvPr/>
        </p:nvPicPr>
        <p:blipFill>
          <a:blip r:embed="rId7">
            <a:extLst/>
          </a:blip>
          <a:srcRect l="14941" t="26345" r="15412" b="26784"/>
          <a:stretch>
            <a:fillRect/>
          </a:stretch>
        </p:blipFill>
        <p:spPr>
          <a:xfrm rot="715745">
            <a:off x="21922262" y="1643238"/>
            <a:ext cx="1553936" cy="10457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1" h="21600" fill="norm" stroke="1" extrusionOk="0">
                <a:moveTo>
                  <a:pt x="8834" y="0"/>
                </a:moveTo>
                <a:lnTo>
                  <a:pt x="8314" y="1025"/>
                </a:lnTo>
                <a:cubicBezTo>
                  <a:pt x="8030" y="1590"/>
                  <a:pt x="7636" y="2058"/>
                  <a:pt x="7438" y="2058"/>
                </a:cubicBezTo>
                <a:cubicBezTo>
                  <a:pt x="7241" y="2058"/>
                  <a:pt x="6793" y="2957"/>
                  <a:pt x="6442" y="4058"/>
                </a:cubicBezTo>
                <a:cubicBezTo>
                  <a:pt x="5860" y="5882"/>
                  <a:pt x="5832" y="6236"/>
                  <a:pt x="6130" y="8099"/>
                </a:cubicBezTo>
                <a:cubicBezTo>
                  <a:pt x="6561" y="10791"/>
                  <a:pt x="6341" y="11103"/>
                  <a:pt x="4286" y="10665"/>
                </a:cubicBezTo>
                <a:cubicBezTo>
                  <a:pt x="2477" y="10280"/>
                  <a:pt x="1159" y="10375"/>
                  <a:pt x="777" y="10927"/>
                </a:cubicBezTo>
                <a:cubicBezTo>
                  <a:pt x="507" y="11318"/>
                  <a:pt x="488" y="11401"/>
                  <a:pt x="186" y="13886"/>
                </a:cubicBezTo>
                <a:lnTo>
                  <a:pt x="0" y="15427"/>
                </a:lnTo>
                <a:lnTo>
                  <a:pt x="859" y="15173"/>
                </a:lnTo>
                <a:cubicBezTo>
                  <a:pt x="1671" y="14930"/>
                  <a:pt x="1740" y="15021"/>
                  <a:pt x="2271" y="16878"/>
                </a:cubicBezTo>
                <a:cubicBezTo>
                  <a:pt x="2580" y="17955"/>
                  <a:pt x="2757" y="19184"/>
                  <a:pt x="2666" y="19616"/>
                </a:cubicBezTo>
                <a:cubicBezTo>
                  <a:pt x="2507" y="20366"/>
                  <a:pt x="2546" y="20372"/>
                  <a:pt x="3492" y="19780"/>
                </a:cubicBezTo>
                <a:cubicBezTo>
                  <a:pt x="4979" y="18849"/>
                  <a:pt x="6653" y="18810"/>
                  <a:pt x="7083" y="19690"/>
                </a:cubicBezTo>
                <a:cubicBezTo>
                  <a:pt x="7307" y="20149"/>
                  <a:pt x="7505" y="20253"/>
                  <a:pt x="7619" y="19977"/>
                </a:cubicBezTo>
                <a:cubicBezTo>
                  <a:pt x="7718" y="19737"/>
                  <a:pt x="8219" y="19542"/>
                  <a:pt x="8736" y="19542"/>
                </a:cubicBezTo>
                <a:cubicBezTo>
                  <a:pt x="9252" y="19542"/>
                  <a:pt x="10202" y="19229"/>
                  <a:pt x="10843" y="18846"/>
                </a:cubicBezTo>
                <a:cubicBezTo>
                  <a:pt x="12172" y="18049"/>
                  <a:pt x="15134" y="17903"/>
                  <a:pt x="18796" y="18460"/>
                </a:cubicBezTo>
                <a:cubicBezTo>
                  <a:pt x="21054" y="18804"/>
                  <a:pt x="21177" y="18785"/>
                  <a:pt x="21346" y="17985"/>
                </a:cubicBezTo>
                <a:cubicBezTo>
                  <a:pt x="21600" y="16787"/>
                  <a:pt x="21241" y="14922"/>
                  <a:pt x="20804" y="15173"/>
                </a:cubicBezTo>
                <a:cubicBezTo>
                  <a:pt x="20607" y="15286"/>
                  <a:pt x="20295" y="15114"/>
                  <a:pt x="20115" y="14788"/>
                </a:cubicBezTo>
                <a:cubicBezTo>
                  <a:pt x="19934" y="14462"/>
                  <a:pt x="19520" y="14190"/>
                  <a:pt x="19195" y="14190"/>
                </a:cubicBezTo>
                <a:cubicBezTo>
                  <a:pt x="18633" y="14190"/>
                  <a:pt x="14955" y="12804"/>
                  <a:pt x="14083" y="12263"/>
                </a:cubicBezTo>
                <a:cubicBezTo>
                  <a:pt x="13856" y="12123"/>
                  <a:pt x="13550" y="11990"/>
                  <a:pt x="13399" y="11968"/>
                </a:cubicBezTo>
                <a:cubicBezTo>
                  <a:pt x="12482" y="11835"/>
                  <a:pt x="13233" y="10844"/>
                  <a:pt x="15687" y="8935"/>
                </a:cubicBezTo>
                <a:cubicBezTo>
                  <a:pt x="18485" y="6758"/>
                  <a:pt x="19012" y="5869"/>
                  <a:pt x="18139" y="4828"/>
                </a:cubicBezTo>
                <a:cubicBezTo>
                  <a:pt x="17950" y="4603"/>
                  <a:pt x="15776" y="3429"/>
                  <a:pt x="13311" y="2213"/>
                </a:cubicBezTo>
                <a:lnTo>
                  <a:pt x="8834" y="0"/>
                </a:lnTo>
                <a:close/>
                <a:moveTo>
                  <a:pt x="2545" y="20780"/>
                </a:moveTo>
                <a:cubicBezTo>
                  <a:pt x="2394" y="20780"/>
                  <a:pt x="2271" y="20964"/>
                  <a:pt x="2271" y="21190"/>
                </a:cubicBezTo>
                <a:cubicBezTo>
                  <a:pt x="2271" y="21416"/>
                  <a:pt x="2394" y="21600"/>
                  <a:pt x="2545" y="21600"/>
                </a:cubicBezTo>
                <a:cubicBezTo>
                  <a:pt x="2696" y="21600"/>
                  <a:pt x="2819" y="21416"/>
                  <a:pt x="2819" y="21190"/>
                </a:cubicBezTo>
                <a:cubicBezTo>
                  <a:pt x="2819" y="20964"/>
                  <a:pt x="2696" y="20780"/>
                  <a:pt x="2545" y="20780"/>
                </a:cubicBezTo>
                <a:close/>
              </a:path>
            </a:pathLst>
          </a:custGeom>
          <a:ln w="12700">
            <a:miter lim="400000"/>
          </a:ln>
        </p:spPr>
      </p:pic>
      <p:grpSp>
        <p:nvGrpSpPr>
          <p:cNvPr id="439" name="Group"/>
          <p:cNvGrpSpPr/>
          <p:nvPr/>
        </p:nvGrpSpPr>
        <p:grpSpPr>
          <a:xfrm>
            <a:off x="16103758" y="7365327"/>
            <a:ext cx="7884616" cy="6918397"/>
            <a:chOff x="0" y="0"/>
            <a:chExt cx="7884615" cy="6918396"/>
          </a:xfrm>
        </p:grpSpPr>
        <p:grpSp>
          <p:nvGrpSpPr>
            <p:cNvPr id="436" name="Group"/>
            <p:cNvGrpSpPr/>
            <p:nvPr/>
          </p:nvGrpSpPr>
          <p:grpSpPr>
            <a:xfrm>
              <a:off x="0" y="1553644"/>
              <a:ext cx="7465903" cy="4323885"/>
              <a:chOff x="0" y="0"/>
              <a:chExt cx="7465902" cy="4323883"/>
            </a:xfrm>
          </p:grpSpPr>
          <p:grpSp>
            <p:nvGrpSpPr>
              <p:cNvPr id="434" name="Group"/>
              <p:cNvGrpSpPr/>
              <p:nvPr/>
            </p:nvGrpSpPr>
            <p:grpSpPr>
              <a:xfrm>
                <a:off x="568489" y="-1"/>
                <a:ext cx="6897414" cy="4323885"/>
                <a:chOff x="0" y="0"/>
                <a:chExt cx="6897412" cy="4323883"/>
              </a:xfrm>
            </p:grpSpPr>
            <p:pic>
              <p:nvPicPr>
                <p:cNvPr id="432" name="Image" descr="Image"/>
                <p:cNvPicPr>
                  <a:picLocks noChangeAspect="1"/>
                </p:cNvPicPr>
                <p:nvPr/>
              </p:nvPicPr>
              <p:blipFill>
                <a:blip r:embed="rId8">
                  <a:extLst/>
                </a:blip>
                <a:srcRect l="4573" t="0" r="33355" b="54209"/>
                <a:stretch>
                  <a:fillRect/>
                </a:stretch>
              </p:blipFill>
              <p:spPr>
                <a:xfrm>
                  <a:off x="0" y="0"/>
                  <a:ext cx="6891075" cy="336166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33" name="Image" descr="Image"/>
                <p:cNvPicPr>
                  <a:picLocks noChangeAspect="1"/>
                </p:cNvPicPr>
                <p:nvPr/>
              </p:nvPicPr>
              <p:blipFill>
                <a:blip r:embed="rId8">
                  <a:extLst/>
                </a:blip>
                <a:srcRect l="6679" t="86052" r="33311" b="0"/>
                <a:stretch>
                  <a:fillRect/>
                </a:stretch>
              </p:blipFill>
              <p:spPr>
                <a:xfrm>
                  <a:off x="235204" y="3299976"/>
                  <a:ext cx="6662209" cy="1023908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435" name="Flux (mJy)"/>
              <p:cNvSpPr txBox="1"/>
              <p:nvPr/>
            </p:nvSpPr>
            <p:spPr>
              <a:xfrm rot="16200000">
                <a:off x="-748931" y="1413967"/>
                <a:ext cx="2089441" cy="59157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b="0" sz="3600"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pPr/>
                <a:r>
                  <a:t>Flux (mJy)</a:t>
                </a:r>
              </a:p>
            </p:txBody>
          </p:sp>
        </p:grpSp>
        <p:sp>
          <p:nvSpPr>
            <p:cNvPr id="437" name="Pavesi et al. 2019"/>
            <p:cNvSpPr txBox="1"/>
            <p:nvPr/>
          </p:nvSpPr>
          <p:spPr>
            <a:xfrm rot="16200000">
              <a:off x="4163874" y="3197655"/>
              <a:ext cx="6918397" cy="5230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0" sz="28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Pavesi et al. 2019</a:t>
              </a:r>
            </a:p>
          </p:txBody>
        </p:sp>
        <p:sp>
          <p:nvSpPr>
            <p:cNvPr id="438" name="Molecular gas: JVLA/CO(2-1)"/>
            <p:cNvSpPr txBox="1"/>
            <p:nvPr/>
          </p:nvSpPr>
          <p:spPr>
            <a:xfrm>
              <a:off x="1080119" y="914115"/>
              <a:ext cx="6552185" cy="671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b="0" sz="3800">
                  <a:solidFill>
                    <a:schemeClr val="accent1">
                      <a:lumOff val="-13575"/>
                    </a:schemeClr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Molecular gas: </a:t>
              </a:r>
              <a:r>
                <a:rPr>
                  <a:solidFill>
                    <a:srgbClr val="5E5E5E"/>
                  </a:solidFill>
                </a:rPr>
                <a:t>JVLA/CO(2-1)</a:t>
              </a:r>
            </a:p>
          </p:txBody>
        </p:sp>
      </p:grpSp>
      <p:sp>
        <p:nvSpPr>
          <p:cNvPr id="440" name="Shape"/>
          <p:cNvSpPr/>
          <p:nvPr/>
        </p:nvSpPr>
        <p:spPr>
          <a:xfrm>
            <a:off x="12182809" y="3623877"/>
            <a:ext cx="3336614" cy="43347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5" h="21571" fill="norm" stroke="1" extrusionOk="0">
                <a:moveTo>
                  <a:pt x="33" y="223"/>
                </a:moveTo>
                <a:lnTo>
                  <a:pt x="103" y="6440"/>
                </a:lnTo>
                <a:cubicBezTo>
                  <a:pt x="153" y="6607"/>
                  <a:pt x="298" y="6749"/>
                  <a:pt x="498" y="6827"/>
                </a:cubicBezTo>
                <a:cubicBezTo>
                  <a:pt x="779" y="6935"/>
                  <a:pt x="1117" y="6902"/>
                  <a:pt x="1353" y="6742"/>
                </a:cubicBezTo>
                <a:lnTo>
                  <a:pt x="3169" y="5829"/>
                </a:lnTo>
                <a:cubicBezTo>
                  <a:pt x="3479" y="5724"/>
                  <a:pt x="3813" y="5669"/>
                  <a:pt x="4152" y="5667"/>
                </a:cubicBezTo>
                <a:cubicBezTo>
                  <a:pt x="4671" y="5663"/>
                  <a:pt x="5180" y="5784"/>
                  <a:pt x="5607" y="6011"/>
                </a:cubicBezTo>
                <a:cubicBezTo>
                  <a:pt x="5978" y="6275"/>
                  <a:pt x="6272" y="6596"/>
                  <a:pt x="6471" y="6953"/>
                </a:cubicBezTo>
                <a:cubicBezTo>
                  <a:pt x="6695" y="7356"/>
                  <a:pt x="6793" y="7794"/>
                  <a:pt x="6756" y="8231"/>
                </a:cubicBezTo>
                <a:cubicBezTo>
                  <a:pt x="6721" y="8610"/>
                  <a:pt x="6560" y="8975"/>
                  <a:pt x="6287" y="9291"/>
                </a:cubicBezTo>
                <a:cubicBezTo>
                  <a:pt x="6012" y="9608"/>
                  <a:pt x="5635" y="9865"/>
                  <a:pt x="5193" y="10036"/>
                </a:cubicBezTo>
                <a:cubicBezTo>
                  <a:pt x="4764" y="10160"/>
                  <a:pt x="4304" y="10204"/>
                  <a:pt x="3849" y="10165"/>
                </a:cubicBezTo>
                <a:cubicBezTo>
                  <a:pt x="3360" y="10123"/>
                  <a:pt x="2892" y="9987"/>
                  <a:pt x="2489" y="9770"/>
                </a:cubicBezTo>
                <a:cubicBezTo>
                  <a:pt x="2229" y="9567"/>
                  <a:pt x="1917" y="9410"/>
                  <a:pt x="1572" y="9308"/>
                </a:cubicBezTo>
                <a:cubicBezTo>
                  <a:pt x="1284" y="9222"/>
                  <a:pt x="979" y="9177"/>
                  <a:pt x="670" y="9174"/>
                </a:cubicBezTo>
                <a:cubicBezTo>
                  <a:pt x="458" y="9239"/>
                  <a:pt x="278" y="9355"/>
                  <a:pt x="158" y="9505"/>
                </a:cubicBezTo>
                <a:cubicBezTo>
                  <a:pt x="27" y="9668"/>
                  <a:pt x="-25" y="9862"/>
                  <a:pt x="11" y="10052"/>
                </a:cubicBezTo>
                <a:lnTo>
                  <a:pt x="15" y="16164"/>
                </a:lnTo>
                <a:lnTo>
                  <a:pt x="8832" y="16376"/>
                </a:lnTo>
                <a:lnTo>
                  <a:pt x="9322" y="17410"/>
                </a:lnTo>
                <a:cubicBezTo>
                  <a:pt x="8984" y="17878"/>
                  <a:pt x="8655" y="18350"/>
                  <a:pt x="8335" y="18825"/>
                </a:cubicBezTo>
                <a:cubicBezTo>
                  <a:pt x="8180" y="19056"/>
                  <a:pt x="8025" y="19292"/>
                  <a:pt x="7989" y="19551"/>
                </a:cubicBezTo>
                <a:cubicBezTo>
                  <a:pt x="7954" y="19801"/>
                  <a:pt x="8033" y="20053"/>
                  <a:pt x="8213" y="20263"/>
                </a:cubicBezTo>
                <a:cubicBezTo>
                  <a:pt x="8326" y="20649"/>
                  <a:pt x="8614" y="20991"/>
                  <a:pt x="9024" y="21229"/>
                </a:cubicBezTo>
                <a:cubicBezTo>
                  <a:pt x="9460" y="21482"/>
                  <a:pt x="10003" y="21600"/>
                  <a:pt x="10546" y="21559"/>
                </a:cubicBezTo>
                <a:cubicBezTo>
                  <a:pt x="11054" y="21600"/>
                  <a:pt x="11566" y="21532"/>
                  <a:pt x="12026" y="21363"/>
                </a:cubicBezTo>
                <a:cubicBezTo>
                  <a:pt x="12482" y="21196"/>
                  <a:pt x="12870" y="20937"/>
                  <a:pt x="13148" y="20612"/>
                </a:cubicBezTo>
                <a:cubicBezTo>
                  <a:pt x="13373" y="20363"/>
                  <a:pt x="13498" y="20068"/>
                  <a:pt x="13507" y="19764"/>
                </a:cubicBezTo>
                <a:cubicBezTo>
                  <a:pt x="13516" y="19465"/>
                  <a:pt x="13413" y="19170"/>
                  <a:pt x="13210" y="18915"/>
                </a:cubicBezTo>
                <a:lnTo>
                  <a:pt x="12013" y="17091"/>
                </a:lnTo>
                <a:cubicBezTo>
                  <a:pt x="12043" y="16906"/>
                  <a:pt x="12140" y="16730"/>
                  <a:pt x="12291" y="16584"/>
                </a:cubicBezTo>
                <a:cubicBezTo>
                  <a:pt x="12467" y="16415"/>
                  <a:pt x="12708" y="16293"/>
                  <a:pt x="12980" y="16235"/>
                </a:cubicBezTo>
                <a:lnTo>
                  <a:pt x="21575" y="16287"/>
                </a:lnTo>
                <a:lnTo>
                  <a:pt x="21287" y="0"/>
                </a:lnTo>
                <a:lnTo>
                  <a:pt x="33" y="223"/>
                </a:lnTo>
                <a:close/>
              </a:path>
            </a:pathLst>
          </a:custGeom>
          <a:solidFill>
            <a:srgbClr val="FFFFFF"/>
          </a:solidFill>
          <a:ln w="762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41" name="Shape"/>
          <p:cNvSpPr/>
          <p:nvPr/>
        </p:nvSpPr>
        <p:spPr>
          <a:xfrm>
            <a:off x="11100969" y="6872907"/>
            <a:ext cx="4454193" cy="32412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600" fill="norm" stroke="1" extrusionOk="0">
                <a:moveTo>
                  <a:pt x="5186" y="29"/>
                </a:moveTo>
                <a:lnTo>
                  <a:pt x="5118" y="8871"/>
                </a:lnTo>
                <a:lnTo>
                  <a:pt x="4850" y="9540"/>
                </a:lnTo>
                <a:cubicBezTo>
                  <a:pt x="4650" y="9592"/>
                  <a:pt x="4444" y="9581"/>
                  <a:pt x="4247" y="9506"/>
                </a:cubicBezTo>
                <a:cubicBezTo>
                  <a:pt x="4061" y="9435"/>
                  <a:pt x="3887" y="9309"/>
                  <a:pt x="3740" y="9136"/>
                </a:cubicBezTo>
                <a:cubicBezTo>
                  <a:pt x="3466" y="8828"/>
                  <a:pt x="3154" y="8589"/>
                  <a:pt x="2820" y="8429"/>
                </a:cubicBezTo>
                <a:cubicBezTo>
                  <a:pt x="2557" y="8302"/>
                  <a:pt x="2283" y="8226"/>
                  <a:pt x="2005" y="8203"/>
                </a:cubicBezTo>
                <a:cubicBezTo>
                  <a:pt x="1552" y="8110"/>
                  <a:pt x="1091" y="8293"/>
                  <a:pt x="743" y="8704"/>
                </a:cubicBezTo>
                <a:cubicBezTo>
                  <a:pt x="534" y="8952"/>
                  <a:pt x="376" y="9272"/>
                  <a:pt x="287" y="9631"/>
                </a:cubicBezTo>
                <a:cubicBezTo>
                  <a:pt x="108" y="10052"/>
                  <a:pt x="9" y="10529"/>
                  <a:pt x="1" y="11016"/>
                </a:cubicBezTo>
                <a:cubicBezTo>
                  <a:pt x="-9" y="11543"/>
                  <a:pt x="86" y="12064"/>
                  <a:pt x="276" y="12522"/>
                </a:cubicBezTo>
                <a:cubicBezTo>
                  <a:pt x="380" y="12975"/>
                  <a:pt x="592" y="13368"/>
                  <a:pt x="876" y="13638"/>
                </a:cubicBezTo>
                <a:cubicBezTo>
                  <a:pt x="1147" y="13894"/>
                  <a:pt x="1469" y="14026"/>
                  <a:pt x="1797" y="14014"/>
                </a:cubicBezTo>
                <a:cubicBezTo>
                  <a:pt x="2085" y="14058"/>
                  <a:pt x="2376" y="14020"/>
                  <a:pt x="2652" y="13903"/>
                </a:cubicBezTo>
                <a:cubicBezTo>
                  <a:pt x="2932" y="13785"/>
                  <a:pt x="3191" y="13588"/>
                  <a:pt x="3412" y="13326"/>
                </a:cubicBezTo>
                <a:lnTo>
                  <a:pt x="4319" y="12528"/>
                </a:lnTo>
                <a:lnTo>
                  <a:pt x="4950" y="12553"/>
                </a:lnTo>
                <a:lnTo>
                  <a:pt x="5174" y="13354"/>
                </a:lnTo>
                <a:lnTo>
                  <a:pt x="5196" y="21600"/>
                </a:lnTo>
                <a:lnTo>
                  <a:pt x="21591" y="21428"/>
                </a:lnTo>
                <a:lnTo>
                  <a:pt x="21533" y="0"/>
                </a:lnTo>
                <a:lnTo>
                  <a:pt x="5186" y="29"/>
                </a:lnTo>
                <a:close/>
              </a:path>
            </a:pathLst>
          </a:custGeom>
          <a:solidFill>
            <a:srgbClr val="FFFFFF"/>
          </a:solidFill>
          <a:ln w="762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42" name="Shape"/>
          <p:cNvSpPr/>
          <p:nvPr/>
        </p:nvSpPr>
        <p:spPr>
          <a:xfrm>
            <a:off x="8870379" y="6852198"/>
            <a:ext cx="3271537" cy="3232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5" h="21600" fill="norm" stroke="1" extrusionOk="0">
                <a:moveTo>
                  <a:pt x="0" y="20"/>
                </a:moveTo>
                <a:lnTo>
                  <a:pt x="8622" y="0"/>
                </a:lnTo>
                <a:cubicBezTo>
                  <a:pt x="8801" y="69"/>
                  <a:pt x="8957" y="187"/>
                  <a:pt x="9073" y="341"/>
                </a:cubicBezTo>
                <a:cubicBezTo>
                  <a:pt x="9209" y="522"/>
                  <a:pt x="9282" y="743"/>
                  <a:pt x="9283" y="970"/>
                </a:cubicBezTo>
                <a:lnTo>
                  <a:pt x="8771" y="2195"/>
                </a:lnTo>
                <a:cubicBezTo>
                  <a:pt x="8559" y="2429"/>
                  <a:pt x="8371" y="2683"/>
                  <a:pt x="8209" y="2955"/>
                </a:cubicBezTo>
                <a:cubicBezTo>
                  <a:pt x="8053" y="3215"/>
                  <a:pt x="7923" y="3489"/>
                  <a:pt x="7819" y="3774"/>
                </a:cubicBezTo>
                <a:cubicBezTo>
                  <a:pt x="7742" y="4107"/>
                  <a:pt x="7737" y="4454"/>
                  <a:pt x="7805" y="4789"/>
                </a:cubicBezTo>
                <a:cubicBezTo>
                  <a:pt x="7867" y="5094"/>
                  <a:pt x="7987" y="5383"/>
                  <a:pt x="8160" y="5640"/>
                </a:cubicBezTo>
                <a:cubicBezTo>
                  <a:pt x="8309" y="5957"/>
                  <a:pt x="8522" y="6238"/>
                  <a:pt x="8785" y="6467"/>
                </a:cubicBezTo>
                <a:cubicBezTo>
                  <a:pt x="9049" y="6697"/>
                  <a:pt x="9358" y="6868"/>
                  <a:pt x="9692" y="6970"/>
                </a:cubicBezTo>
                <a:cubicBezTo>
                  <a:pt x="10106" y="7056"/>
                  <a:pt x="10531" y="7082"/>
                  <a:pt x="10952" y="7047"/>
                </a:cubicBezTo>
                <a:cubicBezTo>
                  <a:pt x="11359" y="7014"/>
                  <a:pt x="11759" y="6924"/>
                  <a:pt x="12142" y="6781"/>
                </a:cubicBezTo>
                <a:cubicBezTo>
                  <a:pt x="12537" y="6553"/>
                  <a:pt x="12876" y="6237"/>
                  <a:pt x="13131" y="5856"/>
                </a:cubicBezTo>
                <a:cubicBezTo>
                  <a:pt x="13351" y="5528"/>
                  <a:pt x="13504" y="5160"/>
                  <a:pt x="13582" y="4773"/>
                </a:cubicBezTo>
                <a:cubicBezTo>
                  <a:pt x="13616" y="4351"/>
                  <a:pt x="13562" y="3926"/>
                  <a:pt x="13423" y="3526"/>
                </a:cubicBezTo>
                <a:cubicBezTo>
                  <a:pt x="13278" y="3108"/>
                  <a:pt x="13043" y="2727"/>
                  <a:pt x="12736" y="2411"/>
                </a:cubicBezTo>
                <a:cubicBezTo>
                  <a:pt x="12573" y="2239"/>
                  <a:pt x="12435" y="2044"/>
                  <a:pt x="12329" y="1831"/>
                </a:cubicBezTo>
                <a:cubicBezTo>
                  <a:pt x="12221" y="1613"/>
                  <a:pt x="12146" y="1381"/>
                  <a:pt x="12108" y="1140"/>
                </a:cubicBezTo>
                <a:cubicBezTo>
                  <a:pt x="12077" y="935"/>
                  <a:pt x="12107" y="725"/>
                  <a:pt x="12193" y="536"/>
                </a:cubicBezTo>
                <a:cubicBezTo>
                  <a:pt x="12272" y="361"/>
                  <a:pt x="12397" y="212"/>
                  <a:pt x="12553" y="103"/>
                </a:cubicBezTo>
                <a:lnTo>
                  <a:pt x="13483" y="30"/>
                </a:lnTo>
                <a:lnTo>
                  <a:pt x="21567" y="19"/>
                </a:lnTo>
                <a:lnTo>
                  <a:pt x="21542" y="8994"/>
                </a:lnTo>
                <a:cubicBezTo>
                  <a:pt x="21521" y="9174"/>
                  <a:pt x="21432" y="9338"/>
                  <a:pt x="21294" y="9453"/>
                </a:cubicBezTo>
                <a:cubicBezTo>
                  <a:pt x="21131" y="9588"/>
                  <a:pt x="20917" y="9641"/>
                  <a:pt x="20711" y="9598"/>
                </a:cubicBezTo>
                <a:cubicBezTo>
                  <a:pt x="20392" y="9493"/>
                  <a:pt x="20086" y="9354"/>
                  <a:pt x="19796" y="9184"/>
                </a:cubicBezTo>
                <a:cubicBezTo>
                  <a:pt x="19540" y="9034"/>
                  <a:pt x="19299" y="8861"/>
                  <a:pt x="19074" y="8667"/>
                </a:cubicBezTo>
                <a:cubicBezTo>
                  <a:pt x="18769" y="8414"/>
                  <a:pt x="18410" y="8237"/>
                  <a:pt x="18026" y="8150"/>
                </a:cubicBezTo>
                <a:cubicBezTo>
                  <a:pt x="17630" y="8060"/>
                  <a:pt x="17218" y="8068"/>
                  <a:pt x="16826" y="8173"/>
                </a:cubicBezTo>
                <a:cubicBezTo>
                  <a:pt x="16459" y="8262"/>
                  <a:pt x="16113" y="8424"/>
                  <a:pt x="15809" y="8649"/>
                </a:cubicBezTo>
                <a:cubicBezTo>
                  <a:pt x="15546" y="8844"/>
                  <a:pt x="15318" y="9083"/>
                  <a:pt x="15134" y="9356"/>
                </a:cubicBezTo>
                <a:cubicBezTo>
                  <a:pt x="14819" y="9855"/>
                  <a:pt x="14631" y="10427"/>
                  <a:pt x="14590" y="11018"/>
                </a:cubicBezTo>
                <a:cubicBezTo>
                  <a:pt x="14550" y="11579"/>
                  <a:pt x="14643" y="12140"/>
                  <a:pt x="14859" y="12657"/>
                </a:cubicBezTo>
                <a:cubicBezTo>
                  <a:pt x="14950" y="12829"/>
                  <a:pt x="15046" y="12997"/>
                  <a:pt x="15146" y="13162"/>
                </a:cubicBezTo>
                <a:cubicBezTo>
                  <a:pt x="15255" y="13341"/>
                  <a:pt x="15371" y="13519"/>
                  <a:pt x="15530" y="13658"/>
                </a:cubicBezTo>
                <a:cubicBezTo>
                  <a:pt x="15677" y="13788"/>
                  <a:pt x="15852" y="13877"/>
                  <a:pt x="16024" y="13970"/>
                </a:cubicBezTo>
                <a:cubicBezTo>
                  <a:pt x="16191" y="14061"/>
                  <a:pt x="16355" y="14158"/>
                  <a:pt x="16517" y="14260"/>
                </a:cubicBezTo>
                <a:cubicBezTo>
                  <a:pt x="16848" y="14355"/>
                  <a:pt x="17193" y="14393"/>
                  <a:pt x="17536" y="14373"/>
                </a:cubicBezTo>
                <a:cubicBezTo>
                  <a:pt x="17875" y="14353"/>
                  <a:pt x="18209" y="14277"/>
                  <a:pt x="18524" y="14147"/>
                </a:cubicBezTo>
                <a:cubicBezTo>
                  <a:pt x="18811" y="13982"/>
                  <a:pt x="19091" y="13806"/>
                  <a:pt x="19363" y="13619"/>
                </a:cubicBezTo>
                <a:cubicBezTo>
                  <a:pt x="19583" y="13469"/>
                  <a:pt x="19797" y="13311"/>
                  <a:pt x="20006" y="13147"/>
                </a:cubicBezTo>
                <a:cubicBezTo>
                  <a:pt x="20235" y="12992"/>
                  <a:pt x="20503" y="12908"/>
                  <a:pt x="20778" y="12904"/>
                </a:cubicBezTo>
                <a:cubicBezTo>
                  <a:pt x="20956" y="12901"/>
                  <a:pt x="21133" y="12932"/>
                  <a:pt x="21299" y="12996"/>
                </a:cubicBezTo>
                <a:cubicBezTo>
                  <a:pt x="21426" y="13169"/>
                  <a:pt x="21514" y="13369"/>
                  <a:pt x="21556" y="13580"/>
                </a:cubicBezTo>
                <a:cubicBezTo>
                  <a:pt x="21600" y="13800"/>
                  <a:pt x="21594" y="14027"/>
                  <a:pt x="21538" y="14243"/>
                </a:cubicBezTo>
                <a:lnTo>
                  <a:pt x="21578" y="21600"/>
                </a:lnTo>
                <a:lnTo>
                  <a:pt x="159" y="21498"/>
                </a:lnTo>
                <a:lnTo>
                  <a:pt x="0" y="2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447" name="Group"/>
          <p:cNvGrpSpPr/>
          <p:nvPr/>
        </p:nvGrpSpPr>
        <p:grpSpPr>
          <a:xfrm>
            <a:off x="16813186" y="1012300"/>
            <a:ext cx="7292982" cy="6918397"/>
            <a:chOff x="0" y="0"/>
            <a:chExt cx="7292981" cy="6918396"/>
          </a:xfrm>
        </p:grpSpPr>
        <p:grpSp>
          <p:nvGrpSpPr>
            <p:cNvPr id="445" name="Group"/>
            <p:cNvGrpSpPr/>
            <p:nvPr/>
          </p:nvGrpSpPr>
          <p:grpSpPr>
            <a:xfrm>
              <a:off x="0" y="0"/>
              <a:ext cx="7104738" cy="6918397"/>
              <a:chOff x="0" y="0"/>
              <a:chExt cx="7104737" cy="6918396"/>
            </a:xfrm>
          </p:grpSpPr>
          <p:pic>
            <p:nvPicPr>
              <p:cNvPr id="443" name="Image" descr="Image"/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tretch>
                <a:fillRect/>
              </a:stretch>
            </p:blipFill>
            <p:spPr>
              <a:xfrm>
                <a:off x="0" y="1725385"/>
                <a:ext cx="6918397" cy="496617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44" name="Jones et al. 2025"/>
              <p:cNvSpPr txBox="1"/>
              <p:nvPr/>
            </p:nvSpPr>
            <p:spPr>
              <a:xfrm rot="16200000">
                <a:off x="3383996" y="3197655"/>
                <a:ext cx="6918397" cy="5230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>
                  <a:defRPr b="0" sz="2800">
                    <a:solidFill>
                      <a:srgbClr val="5E5E5E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pPr/>
                <a:r>
                  <a:t>Jones et al. 2025</a:t>
                </a:r>
              </a:p>
            </p:txBody>
          </p:sp>
        </p:grpSp>
        <p:sp>
          <p:nvSpPr>
            <p:cNvPr id="446" name="Metallicity: NIRSpec"/>
            <p:cNvSpPr txBox="1"/>
            <p:nvPr/>
          </p:nvSpPr>
          <p:spPr>
            <a:xfrm>
              <a:off x="374584" y="1004322"/>
              <a:ext cx="6918398" cy="671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l">
                <a:defRPr b="0" sz="3800">
                  <a:solidFill>
                    <a:srgbClr val="B8484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Metallicity: </a:t>
              </a:r>
              <a:r>
                <a:rPr>
                  <a:solidFill>
                    <a:srgbClr val="5E5E5E"/>
                  </a:solidFill>
                </a:rPr>
                <a:t>NIRSpec</a:t>
              </a:r>
            </a:p>
          </p:txBody>
        </p:sp>
      </p:grpSp>
      <p:grpSp>
        <p:nvGrpSpPr>
          <p:cNvPr id="450" name="Group"/>
          <p:cNvGrpSpPr/>
          <p:nvPr/>
        </p:nvGrpSpPr>
        <p:grpSpPr>
          <a:xfrm>
            <a:off x="1234060" y="8726844"/>
            <a:ext cx="6704151" cy="4220032"/>
            <a:chOff x="0" y="0"/>
            <a:chExt cx="6704149" cy="4220030"/>
          </a:xfrm>
        </p:grpSpPr>
        <p:pic>
          <p:nvPicPr>
            <p:cNvPr id="448" name="Image" descr="Image"/>
            <p:cNvPicPr>
              <a:picLocks noChangeAspect="1"/>
            </p:cNvPicPr>
            <p:nvPr/>
          </p:nvPicPr>
          <p:blipFill>
            <a:blip r:embed="rId10">
              <a:extLst/>
            </a:blip>
            <a:srcRect l="0" t="29082" r="0" b="0"/>
            <a:stretch>
              <a:fillRect/>
            </a:stretch>
          </p:blipFill>
          <p:spPr>
            <a:xfrm>
              <a:off x="0" y="765048"/>
              <a:ext cx="6704150" cy="34549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49" name="Stellar continuum"/>
            <p:cNvSpPr txBox="1"/>
            <p:nvPr/>
          </p:nvSpPr>
          <p:spPr>
            <a:xfrm>
              <a:off x="979722" y="-1"/>
              <a:ext cx="4744666" cy="6718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0" sz="3800">
                  <a:solidFill>
                    <a:srgbClr val="374668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Stellar continuum</a:t>
              </a:r>
            </a:p>
          </p:txBody>
        </p:sp>
      </p:grpSp>
      <p:sp>
        <p:nvSpPr>
          <p:cNvPr id="451" name="+Band10 (2025)"/>
          <p:cNvSpPr txBox="1"/>
          <p:nvPr/>
        </p:nvSpPr>
        <p:spPr>
          <a:xfrm>
            <a:off x="1841916" y="3389736"/>
            <a:ext cx="3297032" cy="609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sz="34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+Band10 (2025)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xit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xit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39" grpId="7"/>
      <p:bldP build="whole" bldLvl="1" animBg="1" rev="0" advAuto="0" spid="450" grpId="5"/>
      <p:bldP build="whole" bldLvl="1" animBg="1" rev="0" advAuto="0" spid="447" grpId="2"/>
      <p:bldP build="whole" bldLvl="1" animBg="1" rev="0" advAuto="0" spid="440" grpId="1"/>
      <p:bldP build="whole" bldLvl="1" animBg="1" rev="0" advAuto="0" spid="431" grpId="3"/>
      <p:bldP build="whole" bldLvl="1" animBg="1" rev="0" advAuto="0" spid="442" grpId="4"/>
      <p:bldP build="whole" bldLvl="1" animBg="1" rev="0" advAuto="0" spid="441" grpId="6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39265" t="0" r="0" b="0"/>
          <a:stretch>
            <a:fillRect/>
          </a:stretch>
        </p:blipFill>
        <p:spPr>
          <a:xfrm>
            <a:off x="10323403" y="1769703"/>
            <a:ext cx="12384728" cy="8120205"/>
          </a:xfrm>
          <a:prstGeom prst="rect">
            <a:avLst/>
          </a:prstGeom>
          <a:ln w="12700">
            <a:miter lim="400000"/>
          </a:ln>
        </p:spPr>
      </p:pic>
      <p:sp>
        <p:nvSpPr>
          <p:cNvPr id="454" name="M★ ≈ 10.3…"/>
          <p:cNvSpPr txBox="1"/>
          <p:nvPr/>
        </p:nvSpPr>
        <p:spPr>
          <a:xfrm>
            <a:off x="6739530" y="6769954"/>
            <a:ext cx="2713094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44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M</a:t>
            </a:r>
            <a:r>
              <a:rPr baseline="-5999"/>
              <a:t>★</a:t>
            </a:r>
            <a:r>
              <a:t> ≈ 10.3</a:t>
            </a:r>
          </a:p>
          <a:p>
            <a:pPr algn="l">
              <a:defRPr b="0" sz="44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z = 5.65</a:t>
            </a:r>
          </a:p>
        </p:txBody>
      </p:sp>
      <p:grpSp>
        <p:nvGrpSpPr>
          <p:cNvPr id="457" name="Group"/>
          <p:cNvGrpSpPr/>
          <p:nvPr/>
        </p:nvGrpSpPr>
        <p:grpSpPr>
          <a:xfrm>
            <a:off x="8230209" y="10054064"/>
            <a:ext cx="15263903" cy="1692899"/>
            <a:chOff x="0" y="0"/>
            <a:chExt cx="15263902" cy="1692897"/>
          </a:xfrm>
        </p:grpSpPr>
        <p:sp>
          <p:nvSpPr>
            <p:cNvPr id="455" name="Full dust SED from ~50 µm (Band 10) to ~300 µm (Band 4)"/>
            <p:cNvSpPr txBox="1"/>
            <p:nvPr/>
          </p:nvSpPr>
          <p:spPr>
            <a:xfrm>
              <a:off x="0" y="-1"/>
              <a:ext cx="15263903" cy="7338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0" sz="4200">
                  <a:solidFill>
                    <a:srgbClr val="00007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Full dust SED from ~50 µm (Band 10) to ~300 µm (Band 4)</a:t>
              </a:r>
            </a:p>
          </p:txBody>
        </p:sp>
        <p:sp>
          <p:nvSpPr>
            <p:cNvPr id="456" name="Tdust = 33±3 K (thin), Mdust = 108.0±0.1 M⦿"/>
            <p:cNvSpPr txBox="1"/>
            <p:nvPr/>
          </p:nvSpPr>
          <p:spPr>
            <a:xfrm>
              <a:off x="2913036" y="951495"/>
              <a:ext cx="9437830" cy="7414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b="0" sz="4200">
                  <a:solidFill>
                    <a:srgbClr val="00007B"/>
                  </a:solidFill>
                </a:defRPr>
              </a:pPr>
              <a:r>
                <a:t>T</a:t>
              </a:r>
              <a:r>
                <a:rPr baseline="-5999"/>
                <a:t>dust</a:t>
              </a:r>
              <a:r>
                <a:t> = 33±3 K (thin), M</a:t>
              </a:r>
              <a:r>
                <a:rPr baseline="-5999"/>
                <a:t>dust</a:t>
              </a:r>
              <a:r>
                <a:t> = 10</a:t>
              </a:r>
              <a:r>
                <a:rPr baseline="31999"/>
                <a:t>8.0±0.1 </a:t>
              </a:r>
              <a:r>
                <a:t>M</a:t>
              </a:r>
              <a:r>
                <a:rPr baseline="-5999"/>
                <a:t>⦿</a:t>
              </a:r>
            </a:p>
          </p:txBody>
        </p:sp>
      </p:grpSp>
      <p:sp>
        <p:nvSpPr>
          <p:cNvPr id="458" name="Rectangle"/>
          <p:cNvSpPr/>
          <p:nvPr/>
        </p:nvSpPr>
        <p:spPr>
          <a:xfrm>
            <a:off x="11901030" y="3170328"/>
            <a:ext cx="10649273" cy="547208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459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60537" b="0"/>
          <a:stretch>
            <a:fillRect/>
          </a:stretch>
        </p:blipFill>
        <p:spPr>
          <a:xfrm>
            <a:off x="6664848" y="1480276"/>
            <a:ext cx="5482126" cy="55318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60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40898" t="22281" r="28888" b="47503"/>
          <a:stretch>
            <a:fillRect/>
          </a:stretch>
        </p:blipFill>
        <p:spPr>
          <a:xfrm>
            <a:off x="6967161" y="12177938"/>
            <a:ext cx="1186583" cy="1186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fill="norm" stroke="1" extrusionOk="0">
                <a:moveTo>
                  <a:pt x="9839" y="0"/>
                </a:moveTo>
                <a:cubicBezTo>
                  <a:pt x="7321" y="0"/>
                  <a:pt x="4803" y="1006"/>
                  <a:pt x="2882" y="3017"/>
                </a:cubicBezTo>
                <a:cubicBezTo>
                  <a:pt x="-961" y="7039"/>
                  <a:pt x="-961" y="13557"/>
                  <a:pt x="2882" y="17578"/>
                </a:cubicBezTo>
                <a:cubicBezTo>
                  <a:pt x="6725" y="21600"/>
                  <a:pt x="12953" y="21600"/>
                  <a:pt x="16796" y="17578"/>
                </a:cubicBezTo>
                <a:cubicBezTo>
                  <a:pt x="20639" y="13557"/>
                  <a:pt x="20639" y="7039"/>
                  <a:pt x="16796" y="3017"/>
                </a:cubicBezTo>
                <a:cubicBezTo>
                  <a:pt x="14875" y="1006"/>
                  <a:pt x="12357" y="0"/>
                  <a:pt x="9839" y="0"/>
                </a:cubicBez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</p:pic>
      <p:pic>
        <p:nvPicPr>
          <p:cNvPr id="461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17709" t="2813" r="17697" b="32589"/>
          <a:stretch>
            <a:fillRect/>
          </a:stretch>
        </p:blipFill>
        <p:spPr>
          <a:xfrm>
            <a:off x="16038395" y="12177960"/>
            <a:ext cx="1186494" cy="1186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fill="norm" stroke="1" extrusionOk="0">
                <a:moveTo>
                  <a:pt x="9839" y="0"/>
                </a:moveTo>
                <a:cubicBezTo>
                  <a:pt x="7321" y="0"/>
                  <a:pt x="4803" y="1007"/>
                  <a:pt x="2881" y="3017"/>
                </a:cubicBezTo>
                <a:cubicBezTo>
                  <a:pt x="-961" y="7038"/>
                  <a:pt x="-961" y="13558"/>
                  <a:pt x="2881" y="17579"/>
                </a:cubicBezTo>
                <a:cubicBezTo>
                  <a:pt x="6724" y="21600"/>
                  <a:pt x="12954" y="21600"/>
                  <a:pt x="16797" y="17579"/>
                </a:cubicBezTo>
                <a:cubicBezTo>
                  <a:pt x="20639" y="13558"/>
                  <a:pt x="20639" y="7038"/>
                  <a:pt x="16797" y="3017"/>
                </a:cubicBezTo>
                <a:cubicBezTo>
                  <a:pt x="14875" y="1007"/>
                  <a:pt x="12357" y="0"/>
                  <a:pt x="9839" y="0"/>
                </a:cubicBezTo>
                <a:close/>
              </a:path>
            </a:pathLst>
          </a:custGeom>
          <a:ln w="25400">
            <a:solidFill>
              <a:srgbClr val="929292"/>
            </a:solidFill>
            <a:miter lim="400000"/>
          </a:ln>
        </p:spPr>
      </p:pic>
      <p:sp>
        <p:nvSpPr>
          <p:cNvPr id="462" name="Villanueva, RHC, et al. 2025"/>
          <p:cNvSpPr txBox="1"/>
          <p:nvPr/>
        </p:nvSpPr>
        <p:spPr>
          <a:xfrm>
            <a:off x="17397735" y="12447679"/>
            <a:ext cx="5606188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6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Villanueva, RHC, et al. 2025</a:t>
            </a:r>
          </a:p>
        </p:txBody>
      </p:sp>
      <p:sp>
        <p:nvSpPr>
          <p:cNvPr id="463" name="Line"/>
          <p:cNvSpPr/>
          <p:nvPr/>
        </p:nvSpPr>
        <p:spPr>
          <a:xfrm flipV="1">
            <a:off x="5856049" y="1474027"/>
            <a:ext cx="1" cy="10767946"/>
          </a:xfrm>
          <a:prstGeom prst="line">
            <a:avLst/>
          </a:prstGeom>
          <a:ln w="25400">
            <a:solidFill>
              <a:srgbClr val="5E5E5E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46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01281" y="3643878"/>
            <a:ext cx="3945970" cy="3945970"/>
          </a:xfrm>
          <a:prstGeom prst="rect">
            <a:avLst/>
          </a:prstGeom>
          <a:ln w="12700">
            <a:miter lim="400000"/>
          </a:ln>
        </p:spPr>
      </p:pic>
      <p:sp>
        <p:nvSpPr>
          <p:cNvPr id="465" name="ISM &amp; stars"/>
          <p:cNvSpPr txBox="1"/>
          <p:nvPr/>
        </p:nvSpPr>
        <p:spPr>
          <a:xfrm>
            <a:off x="998578" y="8015554"/>
            <a:ext cx="4151377" cy="1019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E7AF74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 defTabSz="914400"/>
            <a:r>
              <a:t>ISM &amp; stars</a:t>
            </a:r>
          </a:p>
        </p:txBody>
      </p:sp>
      <p:pic>
        <p:nvPicPr>
          <p:cNvPr id="466" name="Image" descr="Image"/>
          <p:cNvPicPr>
            <a:picLocks noChangeAspect="1"/>
          </p:cNvPicPr>
          <p:nvPr/>
        </p:nvPicPr>
        <p:blipFill>
          <a:blip r:embed="rId6">
            <a:extLst/>
          </a:blip>
          <a:srcRect l="17467" t="7317" r="17461" b="6949"/>
          <a:stretch>
            <a:fillRect/>
          </a:stretch>
        </p:blipFill>
        <p:spPr>
          <a:xfrm>
            <a:off x="352547" y="216044"/>
            <a:ext cx="662724" cy="873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1518" fill="norm" stroke="1" extrusionOk="0">
                <a:moveTo>
                  <a:pt x="9418" y="0"/>
                </a:moveTo>
                <a:cubicBezTo>
                  <a:pt x="5088" y="0"/>
                  <a:pt x="2654" y="1270"/>
                  <a:pt x="1104" y="4333"/>
                </a:cubicBezTo>
                <a:cubicBezTo>
                  <a:pt x="390" y="5742"/>
                  <a:pt x="37" y="7322"/>
                  <a:pt x="2" y="8939"/>
                </a:cubicBezTo>
                <a:cubicBezTo>
                  <a:pt x="-100" y="13789"/>
                  <a:pt x="2636" y="18953"/>
                  <a:pt x="6869" y="20646"/>
                </a:cubicBezTo>
                <a:cubicBezTo>
                  <a:pt x="8314" y="21224"/>
                  <a:pt x="9734" y="21497"/>
                  <a:pt x="11088" y="21517"/>
                </a:cubicBezTo>
                <a:cubicBezTo>
                  <a:pt x="16955" y="21600"/>
                  <a:pt x="21500" y="16809"/>
                  <a:pt x="20528" y="10299"/>
                </a:cubicBezTo>
                <a:cubicBezTo>
                  <a:pt x="19601" y="4089"/>
                  <a:pt x="15185" y="0"/>
                  <a:pt x="9418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467" name="Rectangle"/>
          <p:cNvSpPr/>
          <p:nvPr/>
        </p:nvSpPr>
        <p:spPr>
          <a:xfrm>
            <a:off x="-6586" y="-22573"/>
            <a:ext cx="24397172" cy="1346573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468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0" t="259" r="0" b="341"/>
          <a:stretch>
            <a:fillRect/>
          </a:stretch>
        </p:blipFill>
        <p:spPr>
          <a:xfrm>
            <a:off x="689037" y="160304"/>
            <a:ext cx="990601" cy="984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285" y="0"/>
                </a:moveTo>
                <a:lnTo>
                  <a:pt x="20103" y="9"/>
                </a:lnTo>
                <a:lnTo>
                  <a:pt x="19956" y="731"/>
                </a:lnTo>
                <a:cubicBezTo>
                  <a:pt x="19874" y="1130"/>
                  <a:pt x="19553" y="2007"/>
                  <a:pt x="19246" y="2673"/>
                </a:cubicBezTo>
                <a:cubicBezTo>
                  <a:pt x="18804" y="3633"/>
                  <a:pt x="18589" y="3949"/>
                  <a:pt x="18190" y="4214"/>
                </a:cubicBezTo>
                <a:cubicBezTo>
                  <a:pt x="17699" y="4541"/>
                  <a:pt x="17683" y="4572"/>
                  <a:pt x="17645" y="5441"/>
                </a:cubicBezTo>
                <a:lnTo>
                  <a:pt x="17611" y="6329"/>
                </a:lnTo>
                <a:lnTo>
                  <a:pt x="17039" y="6643"/>
                </a:lnTo>
                <a:cubicBezTo>
                  <a:pt x="16725" y="6817"/>
                  <a:pt x="16350" y="7158"/>
                  <a:pt x="16209" y="7400"/>
                </a:cubicBezTo>
                <a:cubicBezTo>
                  <a:pt x="15875" y="7969"/>
                  <a:pt x="15415" y="8106"/>
                  <a:pt x="13353" y="8253"/>
                </a:cubicBezTo>
                <a:cubicBezTo>
                  <a:pt x="12453" y="8318"/>
                  <a:pt x="11444" y="8402"/>
                  <a:pt x="11112" y="8445"/>
                </a:cubicBezTo>
                <a:cubicBezTo>
                  <a:pt x="10406" y="8537"/>
                  <a:pt x="10312" y="8450"/>
                  <a:pt x="9502" y="6826"/>
                </a:cubicBezTo>
                <a:cubicBezTo>
                  <a:pt x="8797" y="5413"/>
                  <a:pt x="8428" y="5567"/>
                  <a:pt x="8230" y="7348"/>
                </a:cubicBezTo>
                <a:cubicBezTo>
                  <a:pt x="8163" y="7945"/>
                  <a:pt x="8059" y="8477"/>
                  <a:pt x="8005" y="8532"/>
                </a:cubicBezTo>
                <a:cubicBezTo>
                  <a:pt x="7950" y="8587"/>
                  <a:pt x="7618" y="8688"/>
                  <a:pt x="7261" y="8758"/>
                </a:cubicBezTo>
                <a:cubicBezTo>
                  <a:pt x="6401" y="8928"/>
                  <a:pt x="5473" y="8619"/>
                  <a:pt x="5011" y="8010"/>
                </a:cubicBezTo>
                <a:cubicBezTo>
                  <a:pt x="4744" y="7658"/>
                  <a:pt x="4592" y="7583"/>
                  <a:pt x="4180" y="7583"/>
                </a:cubicBezTo>
                <a:cubicBezTo>
                  <a:pt x="3732" y="7583"/>
                  <a:pt x="3633" y="7647"/>
                  <a:pt x="3271" y="8175"/>
                </a:cubicBezTo>
                <a:cubicBezTo>
                  <a:pt x="3048" y="8501"/>
                  <a:pt x="2825" y="8767"/>
                  <a:pt x="2769" y="8767"/>
                </a:cubicBezTo>
                <a:cubicBezTo>
                  <a:pt x="2534" y="8767"/>
                  <a:pt x="1360" y="8312"/>
                  <a:pt x="865" y="8027"/>
                </a:cubicBezTo>
                <a:cubicBezTo>
                  <a:pt x="571" y="7858"/>
                  <a:pt x="254" y="7715"/>
                  <a:pt x="164" y="7714"/>
                </a:cubicBezTo>
                <a:cubicBezTo>
                  <a:pt x="36" y="7712"/>
                  <a:pt x="0" y="9199"/>
                  <a:pt x="0" y="14696"/>
                </a:cubicBezTo>
                <a:lnTo>
                  <a:pt x="0" y="15715"/>
                </a:lnTo>
                <a:lnTo>
                  <a:pt x="312" y="15924"/>
                </a:lnTo>
                <a:cubicBezTo>
                  <a:pt x="481" y="16035"/>
                  <a:pt x="833" y="16169"/>
                  <a:pt x="1099" y="16220"/>
                </a:cubicBezTo>
                <a:cubicBezTo>
                  <a:pt x="1740" y="16340"/>
                  <a:pt x="2962" y="17456"/>
                  <a:pt x="3288" y="18222"/>
                </a:cubicBezTo>
                <a:cubicBezTo>
                  <a:pt x="3478" y="18667"/>
                  <a:pt x="3531" y="19121"/>
                  <a:pt x="3531" y="20233"/>
                </a:cubicBezTo>
                <a:lnTo>
                  <a:pt x="3531" y="21600"/>
                </a:lnTo>
                <a:cubicBezTo>
                  <a:pt x="3614" y="21585"/>
                  <a:pt x="3669" y="21565"/>
                  <a:pt x="3669" y="21548"/>
                </a:cubicBezTo>
                <a:cubicBezTo>
                  <a:pt x="3669" y="21480"/>
                  <a:pt x="3958" y="21052"/>
                  <a:pt x="4310" y="20590"/>
                </a:cubicBezTo>
                <a:cubicBezTo>
                  <a:pt x="4662" y="20128"/>
                  <a:pt x="5135" y="19408"/>
                  <a:pt x="5365" y="18997"/>
                </a:cubicBezTo>
                <a:cubicBezTo>
                  <a:pt x="5596" y="18585"/>
                  <a:pt x="5828" y="18248"/>
                  <a:pt x="5885" y="18248"/>
                </a:cubicBezTo>
                <a:cubicBezTo>
                  <a:pt x="5941" y="18248"/>
                  <a:pt x="6197" y="18340"/>
                  <a:pt x="6456" y="18448"/>
                </a:cubicBezTo>
                <a:cubicBezTo>
                  <a:pt x="7212" y="18766"/>
                  <a:pt x="7981" y="18698"/>
                  <a:pt x="8836" y="18239"/>
                </a:cubicBezTo>
                <a:lnTo>
                  <a:pt x="9588" y="17830"/>
                </a:lnTo>
                <a:lnTo>
                  <a:pt x="10064" y="18274"/>
                </a:lnTo>
                <a:cubicBezTo>
                  <a:pt x="11130" y="19269"/>
                  <a:pt x="11067" y="19245"/>
                  <a:pt x="11596" y="18962"/>
                </a:cubicBezTo>
                <a:cubicBezTo>
                  <a:pt x="11855" y="18824"/>
                  <a:pt x="12174" y="18505"/>
                  <a:pt x="12306" y="18248"/>
                </a:cubicBezTo>
                <a:cubicBezTo>
                  <a:pt x="12496" y="17876"/>
                  <a:pt x="12768" y="17663"/>
                  <a:pt x="13656" y="17221"/>
                </a:cubicBezTo>
                <a:cubicBezTo>
                  <a:pt x="14440" y="16830"/>
                  <a:pt x="14896" y="16505"/>
                  <a:pt x="15196" y="16124"/>
                </a:cubicBezTo>
                <a:cubicBezTo>
                  <a:pt x="15431" y="15826"/>
                  <a:pt x="15827" y="15495"/>
                  <a:pt x="16070" y="15393"/>
                </a:cubicBezTo>
                <a:cubicBezTo>
                  <a:pt x="16478" y="15221"/>
                  <a:pt x="16562" y="15234"/>
                  <a:pt x="17187" y="15523"/>
                </a:cubicBezTo>
                <a:cubicBezTo>
                  <a:pt x="17560" y="15696"/>
                  <a:pt x="18129" y="16059"/>
                  <a:pt x="18441" y="16324"/>
                </a:cubicBezTo>
                <a:cubicBezTo>
                  <a:pt x="19072" y="16857"/>
                  <a:pt x="19377" y="16898"/>
                  <a:pt x="20155" y="16585"/>
                </a:cubicBezTo>
                <a:cubicBezTo>
                  <a:pt x="20444" y="16469"/>
                  <a:pt x="20889" y="16399"/>
                  <a:pt x="21141" y="16429"/>
                </a:cubicBezTo>
                <a:lnTo>
                  <a:pt x="21600" y="16489"/>
                </a:lnTo>
                <a:lnTo>
                  <a:pt x="21600" y="15201"/>
                </a:lnTo>
                <a:cubicBezTo>
                  <a:pt x="21600" y="9950"/>
                  <a:pt x="21570" y="8683"/>
                  <a:pt x="21427" y="8515"/>
                </a:cubicBezTo>
                <a:cubicBezTo>
                  <a:pt x="21132" y="8168"/>
                  <a:pt x="20460" y="6383"/>
                  <a:pt x="20285" y="5467"/>
                </a:cubicBezTo>
                <a:cubicBezTo>
                  <a:pt x="20133" y="4678"/>
                  <a:pt x="20154" y="4477"/>
                  <a:pt x="20458" y="3047"/>
                </a:cubicBezTo>
                <a:lnTo>
                  <a:pt x="20787" y="1489"/>
                </a:lnTo>
                <a:lnTo>
                  <a:pt x="20527" y="714"/>
                </a:lnTo>
                <a:lnTo>
                  <a:pt x="20285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469" name="Interstellar Medium"/>
          <p:cNvSpPr txBox="1"/>
          <p:nvPr/>
        </p:nvSpPr>
        <p:spPr>
          <a:xfrm>
            <a:off x="1970043" y="223688"/>
            <a:ext cx="5772151" cy="857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 sz="5000">
                <a:solidFill>
                  <a:srgbClr val="966530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Interstellar Medium</a:t>
            </a:r>
          </a:p>
        </p:txBody>
      </p:sp>
      <p:sp>
        <p:nvSpPr>
          <p:cNvPr id="470" name="Algera, RHC, et al. arXiv:251202320A"/>
          <p:cNvSpPr txBox="1"/>
          <p:nvPr/>
        </p:nvSpPr>
        <p:spPr>
          <a:xfrm>
            <a:off x="8326590" y="12447679"/>
            <a:ext cx="7535571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6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Algera, RHC, et al. arXiv:251202320A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wipe(left)" transition="out">
                                      <p:cBhvr>
                                        <p:cTn id="6" dur="1000" fill="hold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58" grpId="1"/>
      <p:bldP build="whole" bldLvl="1" animBg="1" rev="0" advAuto="0" spid="457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2060" y="1361654"/>
            <a:ext cx="13915696" cy="1217623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75" name="Group"/>
          <p:cNvGrpSpPr/>
          <p:nvPr/>
        </p:nvGrpSpPr>
        <p:grpSpPr>
          <a:xfrm>
            <a:off x="13852946" y="6706100"/>
            <a:ext cx="4861146" cy="4573833"/>
            <a:chOff x="0" y="0"/>
            <a:chExt cx="4861145" cy="4573832"/>
          </a:xfrm>
        </p:grpSpPr>
        <p:sp>
          <p:nvSpPr>
            <p:cNvPr id="473" name="Line"/>
            <p:cNvSpPr/>
            <p:nvPr/>
          </p:nvSpPr>
          <p:spPr>
            <a:xfrm flipH="1">
              <a:off x="2430573" y="0"/>
              <a:ext cx="1" cy="1005333"/>
            </a:xfrm>
            <a:prstGeom prst="line">
              <a:avLst/>
            </a:prstGeom>
            <a:noFill/>
            <a:ln w="50800" cap="flat">
              <a:solidFill>
                <a:srgbClr val="5E5E5E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74" name="Suggest a delayed build-up of dust, potentially due to inefficient ISM dust growth."/>
            <p:cNvSpPr txBox="1"/>
            <p:nvPr/>
          </p:nvSpPr>
          <p:spPr>
            <a:xfrm>
              <a:off x="0" y="1375467"/>
              <a:ext cx="4861146" cy="31983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0" sz="40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Suggest a delayed build-up of dust, potentially due to inefficient ISM dust growth.</a:t>
              </a:r>
            </a:p>
          </p:txBody>
        </p:sp>
      </p:grpSp>
      <p:grpSp>
        <p:nvGrpSpPr>
          <p:cNvPr id="479" name="Group"/>
          <p:cNvGrpSpPr/>
          <p:nvPr/>
        </p:nvGrpSpPr>
        <p:grpSpPr>
          <a:xfrm>
            <a:off x="9243125" y="2780973"/>
            <a:ext cx="8994747" cy="8412813"/>
            <a:chOff x="0" y="0"/>
            <a:chExt cx="8994745" cy="8412812"/>
          </a:xfrm>
        </p:grpSpPr>
        <p:sp>
          <p:nvSpPr>
            <p:cNvPr id="476" name="HZ10 falls below the local scaling relation between dust-to-gas ratio and metallicity"/>
            <p:cNvSpPr txBox="1"/>
            <p:nvPr/>
          </p:nvSpPr>
          <p:spPr>
            <a:xfrm>
              <a:off x="4843369" y="0"/>
              <a:ext cx="4151377" cy="31983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0" sz="4000">
                  <a:solidFill>
                    <a:srgbClr val="D28032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HZ10 falls below the local scaling relation between dust-to-gas ratio and metallicity</a:t>
              </a:r>
            </a:p>
          </p:txBody>
        </p:sp>
        <p:sp>
          <p:nvSpPr>
            <p:cNvPr id="477" name="Circle"/>
            <p:cNvSpPr/>
            <p:nvPr/>
          </p:nvSpPr>
          <p:spPr>
            <a:xfrm>
              <a:off x="0" y="1748706"/>
              <a:ext cx="1270000" cy="1270001"/>
            </a:xfrm>
            <a:prstGeom prst="ellipse">
              <a:avLst/>
            </a:prstGeom>
            <a:noFill/>
            <a:ln w="76200" cap="flat">
              <a:solidFill>
                <a:srgbClr val="F0923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478" name="Circle"/>
            <p:cNvSpPr/>
            <p:nvPr/>
          </p:nvSpPr>
          <p:spPr>
            <a:xfrm>
              <a:off x="0" y="7142812"/>
              <a:ext cx="1270000" cy="1270001"/>
            </a:xfrm>
            <a:prstGeom prst="ellipse">
              <a:avLst/>
            </a:prstGeom>
            <a:noFill/>
            <a:ln w="76200" cap="flat">
              <a:solidFill>
                <a:srgbClr val="F0923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pic>
        <p:nvPicPr>
          <p:cNvPr id="480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40898" t="22281" r="28888" b="47503"/>
          <a:stretch>
            <a:fillRect/>
          </a:stretch>
        </p:blipFill>
        <p:spPr>
          <a:xfrm>
            <a:off x="15018401" y="12381018"/>
            <a:ext cx="1186582" cy="1186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fill="norm" stroke="1" extrusionOk="0">
                <a:moveTo>
                  <a:pt x="9839" y="0"/>
                </a:moveTo>
                <a:cubicBezTo>
                  <a:pt x="7321" y="0"/>
                  <a:pt x="4803" y="1006"/>
                  <a:pt x="2882" y="3017"/>
                </a:cubicBezTo>
                <a:cubicBezTo>
                  <a:pt x="-961" y="7039"/>
                  <a:pt x="-961" y="13557"/>
                  <a:pt x="2882" y="17578"/>
                </a:cubicBezTo>
                <a:cubicBezTo>
                  <a:pt x="6725" y="21600"/>
                  <a:pt x="12953" y="21600"/>
                  <a:pt x="16796" y="17578"/>
                </a:cubicBezTo>
                <a:cubicBezTo>
                  <a:pt x="20639" y="13557"/>
                  <a:pt x="20639" y="7039"/>
                  <a:pt x="16796" y="3017"/>
                </a:cubicBezTo>
                <a:cubicBezTo>
                  <a:pt x="14875" y="1006"/>
                  <a:pt x="12357" y="0"/>
                  <a:pt x="9839" y="0"/>
                </a:cubicBez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</p:pic>
      <p:sp>
        <p:nvSpPr>
          <p:cNvPr id="481" name="Algera, RHC, et al. arXiv:251202320A"/>
          <p:cNvSpPr txBox="1"/>
          <p:nvPr/>
        </p:nvSpPr>
        <p:spPr>
          <a:xfrm>
            <a:off x="16330085" y="12650759"/>
            <a:ext cx="7535572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6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Algera, RHC, et al. arXiv:251202320A</a:t>
            </a:r>
          </a:p>
        </p:txBody>
      </p:sp>
      <p:pic>
        <p:nvPicPr>
          <p:cNvPr id="482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17467" t="7317" r="17461" b="6949"/>
          <a:stretch>
            <a:fillRect/>
          </a:stretch>
        </p:blipFill>
        <p:spPr>
          <a:xfrm>
            <a:off x="352547" y="216044"/>
            <a:ext cx="662724" cy="873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1518" fill="norm" stroke="1" extrusionOk="0">
                <a:moveTo>
                  <a:pt x="9418" y="0"/>
                </a:moveTo>
                <a:cubicBezTo>
                  <a:pt x="5088" y="0"/>
                  <a:pt x="2654" y="1270"/>
                  <a:pt x="1104" y="4333"/>
                </a:cubicBezTo>
                <a:cubicBezTo>
                  <a:pt x="390" y="5742"/>
                  <a:pt x="37" y="7322"/>
                  <a:pt x="2" y="8939"/>
                </a:cubicBezTo>
                <a:cubicBezTo>
                  <a:pt x="-100" y="13789"/>
                  <a:pt x="2636" y="18953"/>
                  <a:pt x="6869" y="20646"/>
                </a:cubicBezTo>
                <a:cubicBezTo>
                  <a:pt x="8314" y="21224"/>
                  <a:pt x="9734" y="21497"/>
                  <a:pt x="11088" y="21517"/>
                </a:cubicBezTo>
                <a:cubicBezTo>
                  <a:pt x="16955" y="21600"/>
                  <a:pt x="21500" y="16809"/>
                  <a:pt x="20528" y="10299"/>
                </a:cubicBezTo>
                <a:cubicBezTo>
                  <a:pt x="19601" y="4089"/>
                  <a:pt x="15185" y="0"/>
                  <a:pt x="9418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483" name="Rectangle"/>
          <p:cNvSpPr/>
          <p:nvPr/>
        </p:nvSpPr>
        <p:spPr>
          <a:xfrm>
            <a:off x="-6586" y="-22573"/>
            <a:ext cx="24397172" cy="1346573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484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0" t="259" r="0" b="341"/>
          <a:stretch>
            <a:fillRect/>
          </a:stretch>
        </p:blipFill>
        <p:spPr>
          <a:xfrm>
            <a:off x="689037" y="160304"/>
            <a:ext cx="990601" cy="984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285" y="0"/>
                </a:moveTo>
                <a:lnTo>
                  <a:pt x="20103" y="9"/>
                </a:lnTo>
                <a:lnTo>
                  <a:pt x="19956" y="731"/>
                </a:lnTo>
                <a:cubicBezTo>
                  <a:pt x="19874" y="1130"/>
                  <a:pt x="19553" y="2007"/>
                  <a:pt x="19246" y="2673"/>
                </a:cubicBezTo>
                <a:cubicBezTo>
                  <a:pt x="18804" y="3633"/>
                  <a:pt x="18589" y="3949"/>
                  <a:pt x="18190" y="4214"/>
                </a:cubicBezTo>
                <a:cubicBezTo>
                  <a:pt x="17699" y="4541"/>
                  <a:pt x="17683" y="4572"/>
                  <a:pt x="17645" y="5441"/>
                </a:cubicBezTo>
                <a:lnTo>
                  <a:pt x="17611" y="6329"/>
                </a:lnTo>
                <a:lnTo>
                  <a:pt x="17039" y="6643"/>
                </a:lnTo>
                <a:cubicBezTo>
                  <a:pt x="16725" y="6817"/>
                  <a:pt x="16350" y="7158"/>
                  <a:pt x="16209" y="7400"/>
                </a:cubicBezTo>
                <a:cubicBezTo>
                  <a:pt x="15875" y="7969"/>
                  <a:pt x="15415" y="8106"/>
                  <a:pt x="13353" y="8253"/>
                </a:cubicBezTo>
                <a:cubicBezTo>
                  <a:pt x="12453" y="8318"/>
                  <a:pt x="11444" y="8402"/>
                  <a:pt x="11112" y="8445"/>
                </a:cubicBezTo>
                <a:cubicBezTo>
                  <a:pt x="10406" y="8537"/>
                  <a:pt x="10312" y="8450"/>
                  <a:pt x="9502" y="6826"/>
                </a:cubicBezTo>
                <a:cubicBezTo>
                  <a:pt x="8797" y="5413"/>
                  <a:pt x="8428" y="5567"/>
                  <a:pt x="8230" y="7348"/>
                </a:cubicBezTo>
                <a:cubicBezTo>
                  <a:pt x="8163" y="7945"/>
                  <a:pt x="8059" y="8477"/>
                  <a:pt x="8005" y="8532"/>
                </a:cubicBezTo>
                <a:cubicBezTo>
                  <a:pt x="7950" y="8587"/>
                  <a:pt x="7618" y="8688"/>
                  <a:pt x="7261" y="8758"/>
                </a:cubicBezTo>
                <a:cubicBezTo>
                  <a:pt x="6401" y="8928"/>
                  <a:pt x="5473" y="8619"/>
                  <a:pt x="5011" y="8010"/>
                </a:cubicBezTo>
                <a:cubicBezTo>
                  <a:pt x="4744" y="7658"/>
                  <a:pt x="4592" y="7583"/>
                  <a:pt x="4180" y="7583"/>
                </a:cubicBezTo>
                <a:cubicBezTo>
                  <a:pt x="3732" y="7583"/>
                  <a:pt x="3633" y="7647"/>
                  <a:pt x="3271" y="8175"/>
                </a:cubicBezTo>
                <a:cubicBezTo>
                  <a:pt x="3048" y="8501"/>
                  <a:pt x="2825" y="8767"/>
                  <a:pt x="2769" y="8767"/>
                </a:cubicBezTo>
                <a:cubicBezTo>
                  <a:pt x="2534" y="8767"/>
                  <a:pt x="1360" y="8312"/>
                  <a:pt x="865" y="8027"/>
                </a:cubicBezTo>
                <a:cubicBezTo>
                  <a:pt x="571" y="7858"/>
                  <a:pt x="254" y="7715"/>
                  <a:pt x="164" y="7714"/>
                </a:cubicBezTo>
                <a:cubicBezTo>
                  <a:pt x="36" y="7712"/>
                  <a:pt x="0" y="9199"/>
                  <a:pt x="0" y="14696"/>
                </a:cubicBezTo>
                <a:lnTo>
                  <a:pt x="0" y="15715"/>
                </a:lnTo>
                <a:lnTo>
                  <a:pt x="312" y="15924"/>
                </a:lnTo>
                <a:cubicBezTo>
                  <a:pt x="481" y="16035"/>
                  <a:pt x="833" y="16169"/>
                  <a:pt x="1099" y="16220"/>
                </a:cubicBezTo>
                <a:cubicBezTo>
                  <a:pt x="1740" y="16340"/>
                  <a:pt x="2962" y="17456"/>
                  <a:pt x="3288" y="18222"/>
                </a:cubicBezTo>
                <a:cubicBezTo>
                  <a:pt x="3478" y="18667"/>
                  <a:pt x="3531" y="19121"/>
                  <a:pt x="3531" y="20233"/>
                </a:cubicBezTo>
                <a:lnTo>
                  <a:pt x="3531" y="21600"/>
                </a:lnTo>
                <a:cubicBezTo>
                  <a:pt x="3614" y="21585"/>
                  <a:pt x="3669" y="21565"/>
                  <a:pt x="3669" y="21548"/>
                </a:cubicBezTo>
                <a:cubicBezTo>
                  <a:pt x="3669" y="21480"/>
                  <a:pt x="3958" y="21052"/>
                  <a:pt x="4310" y="20590"/>
                </a:cubicBezTo>
                <a:cubicBezTo>
                  <a:pt x="4662" y="20128"/>
                  <a:pt x="5135" y="19408"/>
                  <a:pt x="5365" y="18997"/>
                </a:cubicBezTo>
                <a:cubicBezTo>
                  <a:pt x="5596" y="18585"/>
                  <a:pt x="5828" y="18248"/>
                  <a:pt x="5885" y="18248"/>
                </a:cubicBezTo>
                <a:cubicBezTo>
                  <a:pt x="5941" y="18248"/>
                  <a:pt x="6197" y="18340"/>
                  <a:pt x="6456" y="18448"/>
                </a:cubicBezTo>
                <a:cubicBezTo>
                  <a:pt x="7212" y="18766"/>
                  <a:pt x="7981" y="18698"/>
                  <a:pt x="8836" y="18239"/>
                </a:cubicBezTo>
                <a:lnTo>
                  <a:pt x="9588" y="17830"/>
                </a:lnTo>
                <a:lnTo>
                  <a:pt x="10064" y="18274"/>
                </a:lnTo>
                <a:cubicBezTo>
                  <a:pt x="11130" y="19269"/>
                  <a:pt x="11067" y="19245"/>
                  <a:pt x="11596" y="18962"/>
                </a:cubicBezTo>
                <a:cubicBezTo>
                  <a:pt x="11855" y="18824"/>
                  <a:pt x="12174" y="18505"/>
                  <a:pt x="12306" y="18248"/>
                </a:cubicBezTo>
                <a:cubicBezTo>
                  <a:pt x="12496" y="17876"/>
                  <a:pt x="12768" y="17663"/>
                  <a:pt x="13656" y="17221"/>
                </a:cubicBezTo>
                <a:cubicBezTo>
                  <a:pt x="14440" y="16830"/>
                  <a:pt x="14896" y="16505"/>
                  <a:pt x="15196" y="16124"/>
                </a:cubicBezTo>
                <a:cubicBezTo>
                  <a:pt x="15431" y="15826"/>
                  <a:pt x="15827" y="15495"/>
                  <a:pt x="16070" y="15393"/>
                </a:cubicBezTo>
                <a:cubicBezTo>
                  <a:pt x="16478" y="15221"/>
                  <a:pt x="16562" y="15234"/>
                  <a:pt x="17187" y="15523"/>
                </a:cubicBezTo>
                <a:cubicBezTo>
                  <a:pt x="17560" y="15696"/>
                  <a:pt x="18129" y="16059"/>
                  <a:pt x="18441" y="16324"/>
                </a:cubicBezTo>
                <a:cubicBezTo>
                  <a:pt x="19072" y="16857"/>
                  <a:pt x="19377" y="16898"/>
                  <a:pt x="20155" y="16585"/>
                </a:cubicBezTo>
                <a:cubicBezTo>
                  <a:pt x="20444" y="16469"/>
                  <a:pt x="20889" y="16399"/>
                  <a:pt x="21141" y="16429"/>
                </a:cubicBezTo>
                <a:lnTo>
                  <a:pt x="21600" y="16489"/>
                </a:lnTo>
                <a:lnTo>
                  <a:pt x="21600" y="15201"/>
                </a:lnTo>
                <a:cubicBezTo>
                  <a:pt x="21600" y="9950"/>
                  <a:pt x="21570" y="8683"/>
                  <a:pt x="21427" y="8515"/>
                </a:cubicBezTo>
                <a:cubicBezTo>
                  <a:pt x="21132" y="8168"/>
                  <a:pt x="20460" y="6383"/>
                  <a:pt x="20285" y="5467"/>
                </a:cubicBezTo>
                <a:cubicBezTo>
                  <a:pt x="20133" y="4678"/>
                  <a:pt x="20154" y="4477"/>
                  <a:pt x="20458" y="3047"/>
                </a:cubicBezTo>
                <a:lnTo>
                  <a:pt x="20787" y="1489"/>
                </a:lnTo>
                <a:lnTo>
                  <a:pt x="20527" y="714"/>
                </a:lnTo>
                <a:lnTo>
                  <a:pt x="20285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485" name="Interstellar Medium"/>
          <p:cNvSpPr txBox="1"/>
          <p:nvPr/>
        </p:nvSpPr>
        <p:spPr>
          <a:xfrm>
            <a:off x="1970043" y="223688"/>
            <a:ext cx="5772151" cy="857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 sz="5000">
                <a:solidFill>
                  <a:srgbClr val="966530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Interstellar Medium</a:t>
            </a:r>
          </a:p>
        </p:txBody>
      </p:sp>
      <p:grpSp>
        <p:nvGrpSpPr>
          <p:cNvPr id="488" name="Group"/>
          <p:cNvGrpSpPr/>
          <p:nvPr/>
        </p:nvGrpSpPr>
        <p:grpSpPr>
          <a:xfrm>
            <a:off x="2275790" y="2009299"/>
            <a:ext cx="11386817" cy="5085242"/>
            <a:chOff x="0" y="160845"/>
            <a:chExt cx="11386815" cy="5085241"/>
          </a:xfrm>
        </p:grpSpPr>
        <p:sp>
          <p:nvSpPr>
            <p:cNvPr id="486" name="Rectangle"/>
            <p:cNvSpPr/>
            <p:nvPr/>
          </p:nvSpPr>
          <p:spPr>
            <a:xfrm>
              <a:off x="0" y="160845"/>
              <a:ext cx="11386816" cy="508524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487" name="Dust-to-gas ratio…"/>
            <p:cNvSpPr/>
            <p:nvPr/>
          </p:nvSpPr>
          <p:spPr>
            <a:xfrm>
              <a:off x="229950" y="958849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 b="0" sz="400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Dust-to-gas ratio</a:t>
              </a:r>
            </a:p>
            <a:p>
              <a:pPr algn="l">
                <a:defRPr b="0" sz="400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DtG = M</a:t>
              </a:r>
              <a:r>
                <a:rPr baseline="-5999"/>
                <a:t>dust</a:t>
              </a:r>
              <a:r>
                <a:t>/M</a:t>
              </a:r>
              <a:r>
                <a:rPr baseline="-5999"/>
                <a:t>gas</a:t>
              </a:r>
              <a:endParaRPr baseline="-5999"/>
            </a:p>
            <a:p>
              <a:pPr algn="l">
                <a:defRPr b="0" sz="32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(M</a:t>
              </a:r>
              <a:r>
                <a:rPr baseline="-5999"/>
                <a:t>gas</a:t>
              </a:r>
              <a:r>
                <a:t>=M</a:t>
              </a:r>
              <a:r>
                <a:rPr baseline="-5999"/>
                <a:t>dyn</a:t>
              </a:r>
              <a:r>
                <a:t>-M</a:t>
              </a:r>
              <a:r>
                <a:rPr baseline="-5999"/>
                <a:t>★</a:t>
              </a:r>
              <a:r>
                <a:t>)</a:t>
              </a:r>
            </a:p>
          </p:txBody>
        </p:sp>
      </p:grpSp>
      <p:grpSp>
        <p:nvGrpSpPr>
          <p:cNvPr id="491" name="Group"/>
          <p:cNvGrpSpPr/>
          <p:nvPr/>
        </p:nvGrpSpPr>
        <p:grpSpPr>
          <a:xfrm>
            <a:off x="2275790" y="7112979"/>
            <a:ext cx="11386817" cy="5085242"/>
            <a:chOff x="0" y="0"/>
            <a:chExt cx="11386815" cy="5085241"/>
          </a:xfrm>
        </p:grpSpPr>
        <p:sp>
          <p:nvSpPr>
            <p:cNvPr id="489" name="Rectangle"/>
            <p:cNvSpPr/>
            <p:nvPr/>
          </p:nvSpPr>
          <p:spPr>
            <a:xfrm>
              <a:off x="0" y="0"/>
              <a:ext cx="11386816" cy="508524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490" name="Dust-to-metal ratio…"/>
            <p:cNvSpPr txBox="1"/>
            <p:nvPr/>
          </p:nvSpPr>
          <p:spPr>
            <a:xfrm>
              <a:off x="229950" y="143329"/>
              <a:ext cx="4564889" cy="13314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 b="0" sz="400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Dust-to-metal ratio</a:t>
              </a:r>
            </a:p>
            <a:p>
              <a:pPr algn="l">
                <a:defRPr b="0" sz="400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DtM = DtG/</a:t>
              </a:r>
              <a:r>
                <a:rPr i="1">
                  <a:latin typeface="Helvetica Neue"/>
                  <a:ea typeface="Helvetica Neue"/>
                  <a:cs typeface="Helvetica Neue"/>
                  <a:sym typeface="Helvetica Neue"/>
                </a:rPr>
                <a:t>Z</a:t>
              </a:r>
            </a:p>
          </p:txBody>
        </p:sp>
      </p:grpSp>
      <p:sp>
        <p:nvSpPr>
          <p:cNvPr id="492" name="Shape"/>
          <p:cNvSpPr/>
          <p:nvPr/>
        </p:nvSpPr>
        <p:spPr>
          <a:xfrm>
            <a:off x="5082900" y="3028264"/>
            <a:ext cx="7660279" cy="4046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1132" y="18997"/>
                  <a:pt x="2318" y="16478"/>
                  <a:pt x="3555" y="14051"/>
                </a:cubicBezTo>
                <a:cubicBezTo>
                  <a:pt x="4813" y="11580"/>
                  <a:pt x="6123" y="9205"/>
                  <a:pt x="7482" y="6933"/>
                </a:cubicBezTo>
                <a:cubicBezTo>
                  <a:pt x="8295" y="5836"/>
                  <a:pt x="9171" y="4919"/>
                  <a:pt x="10094" y="4199"/>
                </a:cubicBezTo>
                <a:cubicBezTo>
                  <a:pt x="10976" y="3510"/>
                  <a:pt x="11896" y="3006"/>
                  <a:pt x="12837" y="2696"/>
                </a:cubicBezTo>
                <a:lnTo>
                  <a:pt x="21600" y="0"/>
                </a:lnTo>
                <a:lnTo>
                  <a:pt x="21560" y="6651"/>
                </a:lnTo>
                <a:cubicBezTo>
                  <a:pt x="20170" y="6616"/>
                  <a:pt x="18779" y="6659"/>
                  <a:pt x="17390" y="6779"/>
                </a:cubicBezTo>
                <a:cubicBezTo>
                  <a:pt x="16007" y="6899"/>
                  <a:pt x="14626" y="7096"/>
                  <a:pt x="13249" y="7370"/>
                </a:cubicBezTo>
                <a:cubicBezTo>
                  <a:pt x="12065" y="7724"/>
                  <a:pt x="10910" y="8366"/>
                  <a:pt x="9813" y="9280"/>
                </a:cubicBezTo>
                <a:cubicBezTo>
                  <a:pt x="8755" y="10161"/>
                  <a:pt x="7759" y="11287"/>
                  <a:pt x="6848" y="12634"/>
                </a:cubicBezTo>
                <a:cubicBezTo>
                  <a:pt x="5976" y="13980"/>
                  <a:pt x="5143" y="15411"/>
                  <a:pt x="4350" y="16922"/>
                </a:cubicBezTo>
                <a:cubicBezTo>
                  <a:pt x="3570" y="18407"/>
                  <a:pt x="2831" y="19967"/>
                  <a:pt x="2136" y="21596"/>
                </a:cubicBez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5E5E5E">
                  <a:alpha val="53367"/>
                </a:srgbClr>
              </a:gs>
              <a:gs pos="67615">
                <a:srgbClr val="AFAFAF">
                  <a:alpha val="53367"/>
                </a:srgbClr>
              </a:gs>
              <a:gs pos="100000">
                <a:srgbClr val="FFFFFF">
                  <a:alpha val="53367"/>
                </a:srgbClr>
              </a:gs>
            </a:gsLst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93" name="Nearby galaxies"/>
          <p:cNvSpPr txBox="1"/>
          <p:nvPr/>
        </p:nvSpPr>
        <p:spPr>
          <a:xfrm>
            <a:off x="11742154" y="3115789"/>
            <a:ext cx="2060131" cy="1030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Nearby galaxies</a:t>
            </a:r>
          </a:p>
        </p:txBody>
      </p:sp>
      <p:sp>
        <p:nvSpPr>
          <p:cNvPr id="494" name="Shape"/>
          <p:cNvSpPr/>
          <p:nvPr/>
        </p:nvSpPr>
        <p:spPr>
          <a:xfrm>
            <a:off x="3986646" y="8636211"/>
            <a:ext cx="8399822" cy="35885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442"/>
                </a:moveTo>
                <a:lnTo>
                  <a:pt x="2781" y="21600"/>
                </a:lnTo>
                <a:cubicBezTo>
                  <a:pt x="3705" y="19382"/>
                  <a:pt x="4678" y="17277"/>
                  <a:pt x="5696" y="15295"/>
                </a:cubicBezTo>
                <a:cubicBezTo>
                  <a:pt x="6735" y="13272"/>
                  <a:pt x="7818" y="11379"/>
                  <a:pt x="8943" y="9624"/>
                </a:cubicBezTo>
                <a:cubicBezTo>
                  <a:pt x="9626" y="8868"/>
                  <a:pt x="10334" y="8243"/>
                  <a:pt x="11060" y="7755"/>
                </a:cubicBezTo>
                <a:cubicBezTo>
                  <a:pt x="11772" y="7277"/>
                  <a:pt x="12499" y="6933"/>
                  <a:pt x="13235" y="6725"/>
                </a:cubicBezTo>
                <a:lnTo>
                  <a:pt x="21453" y="9540"/>
                </a:lnTo>
                <a:lnTo>
                  <a:pt x="21600" y="0"/>
                </a:lnTo>
                <a:lnTo>
                  <a:pt x="12824" y="1307"/>
                </a:lnTo>
                <a:cubicBezTo>
                  <a:pt x="11816" y="1867"/>
                  <a:pt x="10832" y="2636"/>
                  <a:pt x="9883" y="3605"/>
                </a:cubicBezTo>
                <a:cubicBezTo>
                  <a:pt x="8845" y="4664"/>
                  <a:pt x="7854" y="5956"/>
                  <a:pt x="6924" y="7464"/>
                </a:cubicBezTo>
                <a:lnTo>
                  <a:pt x="3781" y="13974"/>
                </a:lnTo>
                <a:lnTo>
                  <a:pt x="0" y="21442"/>
                </a:lnTo>
                <a:close/>
              </a:path>
            </a:pathLst>
          </a:custGeom>
          <a:gradFill>
            <a:gsLst>
              <a:gs pos="0">
                <a:srgbClr val="5E5E5E">
                  <a:alpha val="53419"/>
                </a:srgbClr>
              </a:gs>
              <a:gs pos="67615">
                <a:srgbClr val="AFAFAF">
                  <a:alpha val="53419"/>
                </a:srgbClr>
              </a:gs>
              <a:gs pos="100000">
                <a:srgbClr val="FFFFFF">
                  <a:alpha val="53419"/>
                </a:srgbClr>
              </a:gs>
            </a:gsLst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95" name="Nearby galaxies"/>
          <p:cNvSpPr txBox="1"/>
          <p:nvPr/>
        </p:nvSpPr>
        <p:spPr>
          <a:xfrm>
            <a:off x="11742153" y="8769660"/>
            <a:ext cx="2060132" cy="1030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Nearby galaxies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wipe(left)" transition="out">
                                      <p:cBhvr>
                                        <p:cTn id="6" dur="800" fill="hold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Class="exit" nodeType="after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wipe(left)" transition="out">
                                      <p:cBhvr>
                                        <p:cTn id="10" dur="800" fill="hold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88" grpId="2"/>
      <p:bldP build="whole" bldLvl="1" animBg="1" rev="0" advAuto="0" spid="479" grpId="3"/>
      <p:bldP build="whole" bldLvl="1" animBg="1" rev="0" advAuto="0" spid="475" grpId="4"/>
      <p:bldP build="whole" bldLvl="1" animBg="1" rev="0" advAuto="0" spid="491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5" name="Group"/>
          <p:cNvGrpSpPr/>
          <p:nvPr/>
        </p:nvGrpSpPr>
        <p:grpSpPr>
          <a:xfrm>
            <a:off x="7407912" y="-293540"/>
            <a:ext cx="21948907" cy="14805974"/>
            <a:chOff x="0" y="0"/>
            <a:chExt cx="21948905" cy="14805972"/>
          </a:xfrm>
        </p:grpSpPr>
        <p:pic>
          <p:nvPicPr>
            <p:cNvPr id="497" name="Image" descr="Image"/>
            <p:cNvPicPr>
              <a:picLocks noChangeAspect="1"/>
            </p:cNvPicPr>
            <p:nvPr/>
          </p:nvPicPr>
          <p:blipFill>
            <a:blip r:embed="rId2">
              <a:alphaModFix amt="63361"/>
              <a:extLst/>
            </a:blip>
            <a:srcRect l="34296" t="15342" r="20448" b="43954"/>
            <a:stretch>
              <a:fillRect/>
            </a:stretch>
          </p:blipFill>
          <p:spPr>
            <a:xfrm>
              <a:off x="0" y="0"/>
              <a:ext cx="21948906" cy="148059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504" name="Group"/>
            <p:cNvGrpSpPr/>
            <p:nvPr/>
          </p:nvGrpSpPr>
          <p:grpSpPr>
            <a:xfrm>
              <a:off x="1368053" y="3336078"/>
              <a:ext cx="6003161" cy="4101022"/>
              <a:chOff x="0" y="0"/>
              <a:chExt cx="6003160" cy="4101020"/>
            </a:xfrm>
          </p:grpSpPr>
          <p:pic>
            <p:nvPicPr>
              <p:cNvPr id="498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10702" t="600" r="10705" b="600"/>
              <a:stretch>
                <a:fillRect/>
              </a:stretch>
            </p:blipFill>
            <p:spPr>
              <a:xfrm>
                <a:off x="1902027" y="0"/>
                <a:ext cx="4101134" cy="41010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20595" fill="norm" stroke="1" extrusionOk="0">
                    <a:moveTo>
                      <a:pt x="9840" y="0"/>
                    </a:moveTo>
                    <a:cubicBezTo>
                      <a:pt x="7322" y="0"/>
                      <a:pt x="4803" y="1005"/>
                      <a:pt x="2881" y="3015"/>
                    </a:cubicBezTo>
                    <a:cubicBezTo>
                      <a:pt x="-961" y="7037"/>
                      <a:pt x="-961" y="13557"/>
                      <a:pt x="2881" y="17579"/>
                    </a:cubicBezTo>
                    <a:cubicBezTo>
                      <a:pt x="6724" y="21600"/>
                      <a:pt x="12954" y="21600"/>
                      <a:pt x="16797" y="17579"/>
                    </a:cubicBezTo>
                    <a:cubicBezTo>
                      <a:pt x="20639" y="13557"/>
                      <a:pt x="20639" y="7037"/>
                      <a:pt x="16797" y="3015"/>
                    </a:cubicBezTo>
                    <a:cubicBezTo>
                      <a:pt x="14875" y="1005"/>
                      <a:pt x="12358" y="0"/>
                      <a:pt x="9840" y="0"/>
                    </a:cubicBezTo>
                    <a:close/>
                  </a:path>
                </a:pathLst>
              </a:custGeom>
              <a:ln w="6350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</p:pic>
          <p:sp>
            <p:nvSpPr>
              <p:cNvPr id="499" name="Circle"/>
              <p:cNvSpPr/>
              <p:nvPr/>
            </p:nvSpPr>
            <p:spPr>
              <a:xfrm>
                <a:off x="0" y="1977422"/>
                <a:ext cx="351901" cy="351902"/>
              </a:xfrm>
              <a:prstGeom prst="ellipse">
                <a:avLst/>
              </a:prstGeom>
              <a:noFill/>
              <a:ln w="7620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00" name="Line"/>
              <p:cNvSpPr/>
              <p:nvPr/>
            </p:nvSpPr>
            <p:spPr>
              <a:xfrm flipV="1">
                <a:off x="52729" y="116725"/>
                <a:ext cx="3197783" cy="1910694"/>
              </a:xfrm>
              <a:prstGeom prst="line">
                <a:avLst/>
              </a:prstGeom>
              <a:noFill/>
              <a:ln w="7620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01" name="Line"/>
              <p:cNvSpPr/>
              <p:nvPr/>
            </p:nvSpPr>
            <p:spPr>
              <a:xfrm>
                <a:off x="90206" y="2304363"/>
                <a:ext cx="3122829" cy="1655140"/>
              </a:xfrm>
              <a:prstGeom prst="line">
                <a:avLst/>
              </a:prstGeom>
              <a:noFill/>
              <a:ln w="7620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02" name="Nature"/>
              <p:cNvSpPr txBox="1"/>
              <p:nvPr/>
            </p:nvSpPr>
            <p:spPr>
              <a:xfrm>
                <a:off x="3009552" y="284529"/>
                <a:ext cx="1886073" cy="7519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4300">
                    <a:solidFill>
                      <a:srgbClr val="E2ACE4"/>
                    </a:solidFill>
                  </a:defRPr>
                </a:lvl1pPr>
              </a:lstStyle>
              <a:p>
                <a:pPr/>
                <a:r>
                  <a:t>Nature</a:t>
                </a:r>
              </a:p>
            </p:txBody>
          </p:sp>
          <p:sp>
            <p:nvSpPr>
              <p:cNvPr id="503" name="Internal…"/>
              <p:cNvSpPr txBox="1"/>
              <p:nvPr/>
            </p:nvSpPr>
            <p:spPr>
              <a:xfrm>
                <a:off x="2939778" y="2721826"/>
                <a:ext cx="2051033" cy="11758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800">
                    <a:solidFill>
                      <a:srgbClr val="E2ACE4"/>
                    </a:solidFill>
                  </a:defRPr>
                </a:pPr>
                <a:r>
                  <a:t>Internal</a:t>
                </a:r>
              </a:p>
              <a:p>
                <a:pPr>
                  <a:defRPr>
                    <a:solidFill>
                      <a:srgbClr val="E2ACE4"/>
                    </a:solidFill>
                  </a:defRPr>
                </a:pPr>
                <a:r>
                  <a:t>processes</a:t>
                </a:r>
              </a:p>
            </p:txBody>
          </p:sp>
        </p:grpSp>
        <p:grpSp>
          <p:nvGrpSpPr>
            <p:cNvPr id="514" name="Group"/>
            <p:cNvGrpSpPr/>
            <p:nvPr/>
          </p:nvGrpSpPr>
          <p:grpSpPr>
            <a:xfrm>
              <a:off x="1368053" y="8588804"/>
              <a:ext cx="6003272" cy="3962443"/>
              <a:chOff x="0" y="0"/>
              <a:chExt cx="6003271" cy="3962441"/>
            </a:xfrm>
          </p:grpSpPr>
          <p:grpSp>
            <p:nvGrpSpPr>
              <p:cNvPr id="509" name="Group"/>
              <p:cNvGrpSpPr/>
              <p:nvPr/>
            </p:nvGrpSpPr>
            <p:grpSpPr>
              <a:xfrm>
                <a:off x="0" y="-1"/>
                <a:ext cx="6003272" cy="3962443"/>
                <a:chOff x="0" y="0"/>
                <a:chExt cx="6003271" cy="3962441"/>
              </a:xfrm>
            </p:grpSpPr>
            <p:sp>
              <p:nvSpPr>
                <p:cNvPr id="505" name="Circle"/>
                <p:cNvSpPr/>
                <p:nvPr/>
              </p:nvSpPr>
              <p:spPr>
                <a:xfrm>
                  <a:off x="0" y="1626719"/>
                  <a:ext cx="902808" cy="902809"/>
                </a:xfrm>
                <a:prstGeom prst="ellipse">
                  <a:avLst/>
                </a:prstGeom>
                <a:noFill/>
                <a:ln w="76200" cap="flat">
                  <a:solidFill>
                    <a:srgbClr val="FFFFFF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 b="0"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</a:p>
              </p:txBody>
            </p:sp>
            <p:sp>
              <p:nvSpPr>
                <p:cNvPr id="506" name="Line"/>
                <p:cNvSpPr/>
                <p:nvPr/>
              </p:nvSpPr>
              <p:spPr>
                <a:xfrm flipV="1">
                  <a:off x="366988" y="103700"/>
                  <a:ext cx="2981805" cy="1532823"/>
                </a:xfrm>
                <a:prstGeom prst="line">
                  <a:avLst/>
                </a:prstGeom>
                <a:noFill/>
                <a:ln w="76200" cap="flat">
                  <a:solidFill>
                    <a:srgbClr val="FFFFFF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07" name="Line"/>
                <p:cNvSpPr/>
                <p:nvPr/>
              </p:nvSpPr>
              <p:spPr>
                <a:xfrm>
                  <a:off x="394073" y="2514449"/>
                  <a:ext cx="2927636" cy="1310070"/>
                </a:xfrm>
                <a:prstGeom prst="line">
                  <a:avLst/>
                </a:prstGeom>
                <a:noFill/>
                <a:ln w="76200" cap="flat">
                  <a:solidFill>
                    <a:srgbClr val="FFFFFF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pic>
              <p:nvPicPr>
                <p:cNvPr id="508" name="Image" descr="Image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rcRect l="13231" t="21051" r="28086" b="5597"/>
                <a:stretch>
                  <a:fillRect/>
                </a:stretch>
              </p:blipFill>
              <p:spPr>
                <a:xfrm>
                  <a:off x="2040788" y="0"/>
                  <a:ext cx="3962484" cy="396244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20595" fill="norm" stroke="1" extrusionOk="0">
                      <a:moveTo>
                        <a:pt x="9839" y="0"/>
                      </a:moveTo>
                      <a:cubicBezTo>
                        <a:pt x="7321" y="0"/>
                        <a:pt x="4803" y="1005"/>
                        <a:pt x="2881" y="3016"/>
                      </a:cubicBezTo>
                      <a:cubicBezTo>
                        <a:pt x="-961" y="7037"/>
                        <a:pt x="-961" y="13557"/>
                        <a:pt x="2881" y="17579"/>
                      </a:cubicBezTo>
                      <a:cubicBezTo>
                        <a:pt x="6724" y="21600"/>
                        <a:pt x="12954" y="21600"/>
                        <a:pt x="16797" y="17579"/>
                      </a:cubicBezTo>
                      <a:cubicBezTo>
                        <a:pt x="20639" y="13557"/>
                        <a:pt x="20639" y="7037"/>
                        <a:pt x="16797" y="3016"/>
                      </a:cubicBezTo>
                      <a:cubicBezTo>
                        <a:pt x="14875" y="1005"/>
                        <a:pt x="12357" y="0"/>
                        <a:pt x="9839" y="0"/>
                      </a:cubicBezTo>
                      <a:close/>
                    </a:path>
                  </a:pathLst>
                </a:custGeom>
                <a:ln w="76200" cap="flat">
                  <a:solidFill>
                    <a:srgbClr val="FFFFFF"/>
                  </a:solidFill>
                  <a:prstDash val="solid"/>
                  <a:miter lim="400000"/>
                </a:ln>
                <a:effectLst/>
              </p:spPr>
            </p:pic>
          </p:grpSp>
          <p:sp>
            <p:nvSpPr>
              <p:cNvPr id="510" name="Rounded Rectangle"/>
              <p:cNvSpPr/>
              <p:nvPr/>
            </p:nvSpPr>
            <p:spPr>
              <a:xfrm>
                <a:off x="2854628" y="2792350"/>
                <a:ext cx="2333206" cy="504126"/>
              </a:xfrm>
              <a:prstGeom prst="roundRect">
                <a:avLst>
                  <a:gd name="adj" fmla="val 26863"/>
                </a:avLst>
              </a:prstGeom>
              <a:solidFill>
                <a:srgbClr val="000000">
                  <a:alpha val="63875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11" name="environment"/>
              <p:cNvSpPr txBox="1"/>
              <p:nvPr/>
            </p:nvSpPr>
            <p:spPr>
              <a:xfrm>
                <a:off x="2907167" y="2792350"/>
                <a:ext cx="2228129" cy="50412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800">
                    <a:solidFill>
                      <a:schemeClr val="accent4"/>
                    </a:solidFill>
                  </a:defRPr>
                </a:lvl1pPr>
              </a:lstStyle>
              <a:p>
                <a:pPr/>
                <a:r>
                  <a:t>environment</a:t>
                </a:r>
              </a:p>
            </p:txBody>
          </p:sp>
          <p:sp>
            <p:nvSpPr>
              <p:cNvPr id="512" name="Rounded Rectangle"/>
              <p:cNvSpPr/>
              <p:nvPr/>
            </p:nvSpPr>
            <p:spPr>
              <a:xfrm>
                <a:off x="2854629" y="555202"/>
                <a:ext cx="2333206" cy="671515"/>
              </a:xfrm>
              <a:prstGeom prst="roundRect">
                <a:avLst>
                  <a:gd name="adj" fmla="val 20167"/>
                </a:avLst>
              </a:prstGeom>
              <a:solidFill>
                <a:srgbClr val="000000">
                  <a:alpha val="63875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513" name="Nurture"/>
              <p:cNvSpPr txBox="1"/>
              <p:nvPr/>
            </p:nvSpPr>
            <p:spPr>
              <a:xfrm>
                <a:off x="3002052" y="502126"/>
                <a:ext cx="2038359" cy="724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4200">
                    <a:solidFill>
                      <a:srgbClr val="F6E359"/>
                    </a:solidFill>
                  </a:defRPr>
                </a:lvl1pPr>
              </a:lstStyle>
              <a:p>
                <a:pPr/>
                <a:r>
                  <a:t>Nurture</a:t>
                </a:r>
              </a:p>
            </p:txBody>
          </p:sp>
        </p:grpSp>
      </p:grpSp>
      <p:sp>
        <p:nvSpPr>
          <p:cNvPr id="516" name="Rectangle"/>
          <p:cNvSpPr/>
          <p:nvPr/>
        </p:nvSpPr>
        <p:spPr>
          <a:xfrm>
            <a:off x="0" y="-25400"/>
            <a:ext cx="24409500" cy="2193826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51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98390" y="146048"/>
            <a:ext cx="1850929" cy="1850929"/>
          </a:xfrm>
          <a:prstGeom prst="rect">
            <a:avLst/>
          </a:prstGeom>
          <a:ln w="12700">
            <a:miter lim="400000"/>
          </a:ln>
        </p:spPr>
      </p:pic>
      <p:sp>
        <p:nvSpPr>
          <p:cNvPr id="518" name="China-Chile Bilateral Conference for Astronomy"/>
          <p:cNvSpPr txBox="1"/>
          <p:nvPr/>
        </p:nvSpPr>
        <p:spPr>
          <a:xfrm>
            <a:off x="4775313" y="561864"/>
            <a:ext cx="16786861" cy="1019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EDD798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China-Chile Bilateral Conference for Astronomy</a:t>
            </a:r>
          </a:p>
        </p:txBody>
      </p:sp>
      <p:pic>
        <p:nvPicPr>
          <p:cNvPr id="519" name="logo_MINGAL_color.png" descr="logo_MINGAL_color.png"/>
          <p:cNvPicPr>
            <a:picLocks noChangeAspect="1"/>
          </p:cNvPicPr>
          <p:nvPr/>
        </p:nvPicPr>
        <p:blipFill>
          <a:blip r:embed="rId6">
            <a:alphaModFix amt="90000"/>
            <a:extLst/>
          </a:blip>
          <a:srcRect l="0" t="0" r="0" b="10952"/>
          <a:stretch>
            <a:fillRect/>
          </a:stretch>
        </p:blipFill>
        <p:spPr>
          <a:xfrm>
            <a:off x="414339" y="5247232"/>
            <a:ext cx="6218938" cy="3724243"/>
          </a:xfrm>
          <a:prstGeom prst="rect">
            <a:avLst/>
          </a:prstGeom>
          <a:ln w="12700">
            <a:miter lim="400000"/>
          </a:ln>
        </p:spPr>
      </p:pic>
      <p:sp>
        <p:nvSpPr>
          <p:cNvPr id="520" name="Millennium Nucleus for Galaxies"/>
          <p:cNvSpPr txBox="1"/>
          <p:nvPr/>
        </p:nvSpPr>
        <p:spPr>
          <a:xfrm>
            <a:off x="713143" y="9266896"/>
            <a:ext cx="5621424" cy="1607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5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Millennium Nucleus for Galaxies</a:t>
            </a:r>
          </a:p>
        </p:txBody>
      </p:sp>
      <p:grpSp>
        <p:nvGrpSpPr>
          <p:cNvPr id="527" name="Group"/>
          <p:cNvGrpSpPr/>
          <p:nvPr/>
        </p:nvGrpSpPr>
        <p:grpSpPr>
          <a:xfrm>
            <a:off x="18479991" y="9204786"/>
            <a:ext cx="4998657" cy="3537594"/>
            <a:chOff x="0" y="0"/>
            <a:chExt cx="4998655" cy="3537592"/>
          </a:xfrm>
        </p:grpSpPr>
        <p:sp>
          <p:nvSpPr>
            <p:cNvPr id="521" name="Rounded Rectangle"/>
            <p:cNvSpPr/>
            <p:nvPr/>
          </p:nvSpPr>
          <p:spPr>
            <a:xfrm>
              <a:off x="19275" y="0"/>
              <a:ext cx="4902104" cy="3537593"/>
            </a:xfrm>
            <a:prstGeom prst="roundRect">
              <a:avLst>
                <a:gd name="adj" fmla="val 12401"/>
              </a:avLst>
            </a:pr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pic>
          <p:nvPicPr>
            <p:cNvPr id="522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3091" t="11834" r="26498" b="36460"/>
            <a:stretch>
              <a:fillRect/>
            </a:stretch>
          </p:blipFill>
          <p:spPr>
            <a:xfrm>
              <a:off x="2763988" y="897649"/>
              <a:ext cx="1542286" cy="1542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fill="norm" stroke="1" extrusionOk="0">
                  <a:moveTo>
                    <a:pt x="9839" y="0"/>
                  </a:moveTo>
                  <a:cubicBezTo>
                    <a:pt x="7321" y="0"/>
                    <a:pt x="4802" y="1005"/>
                    <a:pt x="2881" y="3016"/>
                  </a:cubicBezTo>
                  <a:cubicBezTo>
                    <a:pt x="-961" y="7036"/>
                    <a:pt x="-961" y="13558"/>
                    <a:pt x="2881" y="17579"/>
                  </a:cubicBezTo>
                  <a:cubicBezTo>
                    <a:pt x="6723" y="21600"/>
                    <a:pt x="12955" y="21600"/>
                    <a:pt x="16797" y="17579"/>
                  </a:cubicBezTo>
                  <a:cubicBezTo>
                    <a:pt x="20639" y="13558"/>
                    <a:pt x="20639" y="7036"/>
                    <a:pt x="16797" y="3016"/>
                  </a:cubicBezTo>
                  <a:cubicBezTo>
                    <a:pt x="14876" y="1005"/>
                    <a:pt x="12357" y="0"/>
                    <a:pt x="9839" y="0"/>
                  </a:cubicBezTo>
                  <a:close/>
                </a:path>
              </a:pathLst>
            </a:custGeom>
            <a:ln w="25400" cap="flat">
              <a:solidFill>
                <a:srgbClr val="5E5E5E"/>
              </a:solidFill>
              <a:prstDash val="solid"/>
              <a:miter lim="400000"/>
            </a:ln>
            <a:effectLst/>
          </p:spPr>
        </p:pic>
        <p:pic>
          <p:nvPicPr>
            <p:cNvPr id="523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rcRect l="33243" t="594" r="25207" b="36188"/>
            <a:stretch>
              <a:fillRect/>
            </a:stretch>
          </p:blipFill>
          <p:spPr>
            <a:xfrm>
              <a:off x="550090" y="893446"/>
              <a:ext cx="1550764" cy="15506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fill="norm" stroke="1" extrusionOk="0">
                  <a:moveTo>
                    <a:pt x="9842" y="0"/>
                  </a:moveTo>
                  <a:cubicBezTo>
                    <a:pt x="7323" y="0"/>
                    <a:pt x="4803" y="1004"/>
                    <a:pt x="2881" y="3015"/>
                  </a:cubicBezTo>
                  <a:cubicBezTo>
                    <a:pt x="-961" y="7036"/>
                    <a:pt x="-961" y="13557"/>
                    <a:pt x="2881" y="17579"/>
                  </a:cubicBezTo>
                  <a:cubicBezTo>
                    <a:pt x="6724" y="21600"/>
                    <a:pt x="12954" y="21600"/>
                    <a:pt x="16797" y="17579"/>
                  </a:cubicBezTo>
                  <a:cubicBezTo>
                    <a:pt x="20639" y="13557"/>
                    <a:pt x="20639" y="7036"/>
                    <a:pt x="16797" y="3015"/>
                  </a:cubicBezTo>
                  <a:cubicBezTo>
                    <a:pt x="14875" y="1004"/>
                    <a:pt x="12360" y="0"/>
                    <a:pt x="9842" y="0"/>
                  </a:cubicBezTo>
                  <a:close/>
                </a:path>
              </a:pathLst>
            </a:custGeom>
            <a:ln w="25400" cap="flat">
              <a:solidFill>
                <a:srgbClr val="5E5E5E"/>
              </a:solidFill>
              <a:prstDash val="solid"/>
              <a:miter lim="400000"/>
            </a:ln>
            <a:effectLst/>
          </p:spPr>
        </p:pic>
        <p:sp>
          <p:nvSpPr>
            <p:cNvPr id="524" name="Guille…"/>
            <p:cNvSpPr/>
            <p:nvPr/>
          </p:nvSpPr>
          <p:spPr>
            <a:xfrm>
              <a:off x="0" y="2952515"/>
              <a:ext cx="2650945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700">
                  <a:solidFill>
                    <a:srgbClr val="5E5E5E"/>
                  </a:solidFill>
                </a:defRPr>
              </a:pPr>
              <a:r>
                <a:t>Guille</a:t>
              </a:r>
            </a:p>
            <a:p>
              <a:pPr>
                <a:defRPr sz="2700">
                  <a:solidFill>
                    <a:srgbClr val="5E5E5E"/>
                  </a:solidFill>
                </a:defRPr>
              </a:pPr>
              <a:r>
                <a:t>Cabrera</a:t>
              </a:r>
            </a:p>
          </p:txBody>
        </p:sp>
        <p:sp>
          <p:nvSpPr>
            <p:cNvPr id="525" name="Rory…"/>
            <p:cNvSpPr/>
            <p:nvPr/>
          </p:nvSpPr>
          <p:spPr>
            <a:xfrm>
              <a:off x="2347710" y="2952515"/>
              <a:ext cx="2650946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700">
                  <a:solidFill>
                    <a:srgbClr val="5E5E5E"/>
                  </a:solidFill>
                </a:defRPr>
              </a:pPr>
              <a:r>
                <a:t>Rory</a:t>
              </a:r>
            </a:p>
            <a:p>
              <a:pPr>
                <a:defRPr sz="2700">
                  <a:solidFill>
                    <a:srgbClr val="5E5E5E"/>
                  </a:solidFill>
                </a:defRPr>
              </a:pPr>
              <a:r>
                <a:t>Smith</a:t>
              </a:r>
            </a:p>
          </p:txBody>
        </p:sp>
        <p:sp>
          <p:nvSpPr>
            <p:cNvPr id="526" name="AI tools"/>
            <p:cNvSpPr/>
            <p:nvPr/>
          </p:nvSpPr>
          <p:spPr>
            <a:xfrm>
              <a:off x="1232870" y="468590"/>
              <a:ext cx="2650945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4400">
                  <a:solidFill>
                    <a:srgbClr val="5E5E5E"/>
                  </a:solidFill>
                </a:defRPr>
              </a:lvl1pPr>
            </a:lstStyle>
            <a:p>
              <a:pPr/>
              <a:r>
                <a:t>AI tools</a:t>
              </a:r>
            </a:p>
          </p:txBody>
        </p:sp>
      </p:grpSp>
      <p:sp>
        <p:nvSpPr>
          <p:cNvPr id="528" name="Line"/>
          <p:cNvSpPr/>
          <p:nvPr/>
        </p:nvSpPr>
        <p:spPr>
          <a:xfrm>
            <a:off x="16833446" y="10721628"/>
            <a:ext cx="1649115" cy="1"/>
          </a:xfrm>
          <a:prstGeom prst="line">
            <a:avLst/>
          </a:prstGeom>
          <a:ln w="241300">
            <a:solidFill>
              <a:srgbClr val="D5D5D5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29" name="Line"/>
          <p:cNvSpPr/>
          <p:nvPr/>
        </p:nvSpPr>
        <p:spPr>
          <a:xfrm>
            <a:off x="16662815" y="3968176"/>
            <a:ext cx="1" cy="6570756"/>
          </a:xfrm>
          <a:prstGeom prst="line">
            <a:avLst/>
          </a:prstGeom>
          <a:ln w="241300">
            <a:solidFill>
              <a:srgbClr val="D5D5D5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533" name="Group"/>
          <p:cNvGrpSpPr/>
          <p:nvPr/>
        </p:nvGrpSpPr>
        <p:grpSpPr>
          <a:xfrm>
            <a:off x="14760438" y="9836760"/>
            <a:ext cx="3648045" cy="2950650"/>
            <a:chOff x="0" y="1190"/>
            <a:chExt cx="3648043" cy="2950648"/>
          </a:xfrm>
        </p:grpSpPr>
        <p:sp>
          <p:nvSpPr>
            <p:cNvPr id="530" name="Yara…"/>
            <p:cNvSpPr txBox="1"/>
            <p:nvPr/>
          </p:nvSpPr>
          <p:spPr>
            <a:xfrm>
              <a:off x="553296" y="1602148"/>
              <a:ext cx="2650946" cy="929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700">
                  <a:solidFill>
                    <a:srgbClr val="FFFFFF"/>
                  </a:solidFill>
                </a:defRPr>
              </a:pPr>
              <a:r>
                <a:t>Yara</a:t>
              </a:r>
            </a:p>
            <a:p>
              <a:pPr>
                <a:defRPr sz="2700">
                  <a:solidFill>
                    <a:srgbClr val="FFFFFF"/>
                  </a:solidFill>
                </a:defRPr>
              </a:pPr>
              <a:r>
                <a:t>Jaffé</a:t>
              </a:r>
            </a:p>
          </p:txBody>
        </p:sp>
        <p:sp>
          <p:nvSpPr>
            <p:cNvPr id="531" name="4MOST/CHANCES"/>
            <p:cNvSpPr txBox="1"/>
            <p:nvPr/>
          </p:nvSpPr>
          <p:spPr>
            <a:xfrm>
              <a:off x="0" y="2503111"/>
              <a:ext cx="3648044" cy="4487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0" sz="2300">
                  <a:solidFill>
                    <a:srgbClr val="F6E359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4MOST/CHANCES</a:t>
              </a:r>
            </a:p>
          </p:txBody>
        </p:sp>
        <p:pic>
          <p:nvPicPr>
            <p:cNvPr id="532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rcRect l="28224" t="3" r="31870" b="60116"/>
            <a:stretch>
              <a:fillRect/>
            </a:stretch>
          </p:blipFill>
          <p:spPr>
            <a:xfrm>
              <a:off x="1088157" y="1190"/>
              <a:ext cx="1581223" cy="1580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4" fill="norm" stroke="1" extrusionOk="0">
                  <a:moveTo>
                    <a:pt x="9525" y="0"/>
                  </a:moveTo>
                  <a:cubicBezTo>
                    <a:pt x="7113" y="81"/>
                    <a:pt x="4723" y="1077"/>
                    <a:pt x="2882" y="3005"/>
                  </a:cubicBezTo>
                  <a:cubicBezTo>
                    <a:pt x="-961" y="7030"/>
                    <a:pt x="-961" y="13551"/>
                    <a:pt x="2882" y="17575"/>
                  </a:cubicBezTo>
                  <a:cubicBezTo>
                    <a:pt x="6725" y="21600"/>
                    <a:pt x="12953" y="21600"/>
                    <a:pt x="16796" y="17575"/>
                  </a:cubicBezTo>
                  <a:cubicBezTo>
                    <a:pt x="20639" y="13551"/>
                    <a:pt x="20639" y="7030"/>
                    <a:pt x="16796" y="3005"/>
                  </a:cubicBezTo>
                  <a:cubicBezTo>
                    <a:pt x="14954" y="1076"/>
                    <a:pt x="12566" y="80"/>
                    <a:pt x="10153" y="0"/>
                  </a:cubicBezTo>
                  <a:lnTo>
                    <a:pt x="9525" y="0"/>
                  </a:lnTo>
                  <a:close/>
                </a:path>
              </a:pathLst>
            </a:custGeom>
            <a:ln w="25400" cap="flat">
              <a:solidFill>
                <a:srgbClr val="F0C044"/>
              </a:solidFill>
              <a:prstDash val="solid"/>
              <a:miter lim="400000"/>
            </a:ln>
            <a:effectLst/>
          </p:spPr>
        </p:pic>
      </p:grpSp>
      <p:sp>
        <p:nvSpPr>
          <p:cNvPr id="534" name="Line"/>
          <p:cNvSpPr/>
          <p:nvPr/>
        </p:nvSpPr>
        <p:spPr>
          <a:xfrm>
            <a:off x="17027733" y="3968176"/>
            <a:ext cx="1649115" cy="1"/>
          </a:xfrm>
          <a:prstGeom prst="line">
            <a:avLst/>
          </a:prstGeom>
          <a:ln w="241300">
            <a:solidFill>
              <a:srgbClr val="D5D5D5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35" name="Line"/>
          <p:cNvSpPr/>
          <p:nvPr/>
        </p:nvSpPr>
        <p:spPr>
          <a:xfrm flipH="1">
            <a:off x="18937594" y="3968223"/>
            <a:ext cx="54747" cy="5779553"/>
          </a:xfrm>
          <a:prstGeom prst="line">
            <a:avLst/>
          </a:prstGeom>
          <a:ln w="241300">
            <a:solidFill>
              <a:srgbClr val="D5D5D5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540" name="Group"/>
          <p:cNvGrpSpPr/>
          <p:nvPr/>
        </p:nvGrpSpPr>
        <p:grpSpPr>
          <a:xfrm>
            <a:off x="15172169" y="6367938"/>
            <a:ext cx="4583627" cy="2863638"/>
            <a:chOff x="0" y="0"/>
            <a:chExt cx="4583625" cy="2863636"/>
          </a:xfrm>
        </p:grpSpPr>
        <p:pic>
          <p:nvPicPr>
            <p:cNvPr id="536" name="Image" descr="Image"/>
            <p:cNvPicPr>
              <a:picLocks noChangeAspect="1"/>
            </p:cNvPicPr>
            <p:nvPr/>
          </p:nvPicPr>
          <p:blipFill>
            <a:blip r:embed="rId10">
              <a:extLst/>
            </a:blip>
            <a:srcRect l="22943" t="23429" r="25017" b="29599"/>
            <a:stretch>
              <a:fillRect/>
            </a:stretch>
          </p:blipFill>
          <p:spPr>
            <a:xfrm>
              <a:off x="655194" y="0"/>
              <a:ext cx="1623688" cy="1623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fill="norm" stroke="1" extrusionOk="0">
                  <a:moveTo>
                    <a:pt x="9837" y="0"/>
                  </a:moveTo>
                  <a:cubicBezTo>
                    <a:pt x="7319" y="0"/>
                    <a:pt x="4802" y="1005"/>
                    <a:pt x="2881" y="3015"/>
                  </a:cubicBezTo>
                  <a:cubicBezTo>
                    <a:pt x="-961" y="7037"/>
                    <a:pt x="-961" y="13558"/>
                    <a:pt x="2881" y="17579"/>
                  </a:cubicBezTo>
                  <a:cubicBezTo>
                    <a:pt x="6723" y="21600"/>
                    <a:pt x="12955" y="21600"/>
                    <a:pt x="16797" y="17579"/>
                  </a:cubicBezTo>
                  <a:cubicBezTo>
                    <a:pt x="20639" y="13558"/>
                    <a:pt x="20639" y="7037"/>
                    <a:pt x="16797" y="3015"/>
                  </a:cubicBezTo>
                  <a:cubicBezTo>
                    <a:pt x="14876" y="1005"/>
                    <a:pt x="12355" y="0"/>
                    <a:pt x="9837" y="0"/>
                  </a:cubicBezTo>
                  <a:close/>
                </a:path>
              </a:pathLst>
            </a:custGeom>
            <a:ln w="25400" cap="flat">
              <a:solidFill>
                <a:srgbClr val="F0C044"/>
              </a:solidFill>
              <a:prstDash val="solid"/>
              <a:miter lim="400000"/>
            </a:ln>
            <a:effectLst/>
          </p:spPr>
        </p:pic>
        <p:sp>
          <p:nvSpPr>
            <p:cNvPr id="537" name="Lucia…"/>
            <p:cNvSpPr txBox="1"/>
            <p:nvPr/>
          </p:nvSpPr>
          <p:spPr>
            <a:xfrm>
              <a:off x="0" y="1665977"/>
              <a:ext cx="2824582" cy="1197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r>
                <a:t>Lucia </a:t>
              </a:r>
            </a:p>
            <a:p>
              <a:pPr>
                <a:defRPr sz="2400">
                  <a:solidFill>
                    <a:srgbClr val="FFFFFF"/>
                  </a:solidFill>
                </a:defRPr>
              </a:pPr>
              <a:r>
                <a:t>Guaita</a:t>
              </a:r>
            </a:p>
            <a:p>
              <a:pPr>
                <a:defRPr b="0" sz="2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(19/20 - CAS-ANID)</a:t>
              </a:r>
            </a:p>
          </p:txBody>
        </p:sp>
        <p:pic>
          <p:nvPicPr>
            <p:cNvPr id="538" name="Image" descr="Image"/>
            <p:cNvPicPr>
              <a:picLocks noChangeAspect="1"/>
            </p:cNvPicPr>
            <p:nvPr/>
          </p:nvPicPr>
          <p:blipFill>
            <a:blip r:embed="rId11">
              <a:extLst/>
            </a:blip>
            <a:srcRect l="26638" t="18934" r="26630" b="35244"/>
            <a:stretch>
              <a:fillRect/>
            </a:stretch>
          </p:blipFill>
          <p:spPr>
            <a:xfrm>
              <a:off x="3001969" y="0"/>
              <a:ext cx="1581657" cy="1581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fill="norm" stroke="1" extrusionOk="0">
                  <a:moveTo>
                    <a:pt x="9839" y="0"/>
                  </a:moveTo>
                  <a:cubicBezTo>
                    <a:pt x="7321" y="0"/>
                    <a:pt x="4803" y="1007"/>
                    <a:pt x="2882" y="3018"/>
                  </a:cubicBezTo>
                  <a:cubicBezTo>
                    <a:pt x="-961" y="7039"/>
                    <a:pt x="-961" y="13558"/>
                    <a:pt x="2882" y="17579"/>
                  </a:cubicBezTo>
                  <a:cubicBezTo>
                    <a:pt x="6724" y="21600"/>
                    <a:pt x="12954" y="21600"/>
                    <a:pt x="16796" y="17579"/>
                  </a:cubicBezTo>
                  <a:cubicBezTo>
                    <a:pt x="20639" y="13558"/>
                    <a:pt x="20639" y="7039"/>
                    <a:pt x="16796" y="3018"/>
                  </a:cubicBezTo>
                  <a:cubicBezTo>
                    <a:pt x="14875" y="1007"/>
                    <a:pt x="12357" y="0"/>
                    <a:pt x="9839" y="0"/>
                  </a:cubicBezTo>
                  <a:close/>
                </a:path>
              </a:pathLst>
            </a:custGeom>
            <a:ln w="25400" cap="flat">
              <a:solidFill>
                <a:srgbClr val="E2ACE4"/>
              </a:solidFill>
              <a:prstDash val="solid"/>
              <a:miter lim="400000"/>
            </a:ln>
            <a:effectLst/>
          </p:spPr>
        </p:pic>
        <p:sp>
          <p:nvSpPr>
            <p:cNvPr id="539" name="Edo…"/>
            <p:cNvSpPr txBox="1"/>
            <p:nvPr/>
          </p:nvSpPr>
          <p:spPr>
            <a:xfrm>
              <a:off x="3450660" y="1655848"/>
              <a:ext cx="684277" cy="829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r>
                <a:t>Edo</a:t>
              </a:r>
            </a:p>
            <a:p>
              <a:pPr>
                <a:defRPr sz="2400">
                  <a:solidFill>
                    <a:srgbClr val="FFFFFF"/>
                  </a:solidFill>
                </a:defRPr>
              </a:pPr>
              <a:r>
                <a:t>Ibar</a:t>
              </a:r>
            </a:p>
          </p:txBody>
        </p:sp>
      </p:grpSp>
      <p:grpSp>
        <p:nvGrpSpPr>
          <p:cNvPr id="545" name="Group"/>
          <p:cNvGrpSpPr/>
          <p:nvPr/>
        </p:nvGrpSpPr>
        <p:grpSpPr>
          <a:xfrm>
            <a:off x="15313735" y="3156343"/>
            <a:ext cx="4517836" cy="2675137"/>
            <a:chOff x="0" y="0"/>
            <a:chExt cx="4517835" cy="2675135"/>
          </a:xfrm>
        </p:grpSpPr>
        <p:sp>
          <p:nvSpPr>
            <p:cNvPr id="541" name="Rodrigo…"/>
            <p:cNvSpPr txBox="1"/>
            <p:nvPr/>
          </p:nvSpPr>
          <p:spPr>
            <a:xfrm>
              <a:off x="0" y="1745281"/>
              <a:ext cx="2650945" cy="929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700">
                  <a:solidFill>
                    <a:srgbClr val="FFFFFF"/>
                  </a:solidFill>
                </a:defRPr>
              </a:pPr>
              <a:r>
                <a:t>Rodrigo</a:t>
              </a:r>
            </a:p>
            <a:p>
              <a:pPr>
                <a:defRPr sz="2700">
                  <a:solidFill>
                    <a:srgbClr val="FFFFFF"/>
                  </a:solidFill>
                </a:defRPr>
              </a:pPr>
              <a:r>
                <a:t>Herrera-Camus</a:t>
              </a:r>
            </a:p>
          </p:txBody>
        </p:sp>
        <p:pic>
          <p:nvPicPr>
            <p:cNvPr id="542" name="rhc_cata2.jpg" descr="rhc_cata2.jpg"/>
            <p:cNvPicPr>
              <a:picLocks noChangeAspect="1"/>
            </p:cNvPicPr>
            <p:nvPr/>
          </p:nvPicPr>
          <p:blipFill>
            <a:blip r:embed="rId12">
              <a:extLst/>
            </a:blip>
            <a:srcRect l="24670" t="3279" r="13219" b="55265"/>
            <a:stretch>
              <a:fillRect/>
            </a:stretch>
          </p:blipFill>
          <p:spPr>
            <a:xfrm>
              <a:off x="534642" y="20931"/>
              <a:ext cx="1581662" cy="1581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fill="norm" stroke="1" extrusionOk="0">
                  <a:moveTo>
                    <a:pt x="9839" y="0"/>
                  </a:moveTo>
                  <a:cubicBezTo>
                    <a:pt x="7321" y="0"/>
                    <a:pt x="4803" y="1007"/>
                    <a:pt x="2882" y="3018"/>
                  </a:cubicBezTo>
                  <a:cubicBezTo>
                    <a:pt x="-961" y="7039"/>
                    <a:pt x="-961" y="13558"/>
                    <a:pt x="2882" y="17579"/>
                  </a:cubicBezTo>
                  <a:cubicBezTo>
                    <a:pt x="6724" y="21600"/>
                    <a:pt x="12954" y="21600"/>
                    <a:pt x="16796" y="17579"/>
                  </a:cubicBezTo>
                  <a:cubicBezTo>
                    <a:pt x="20639" y="13558"/>
                    <a:pt x="20639" y="7039"/>
                    <a:pt x="16796" y="3018"/>
                  </a:cubicBezTo>
                  <a:cubicBezTo>
                    <a:pt x="14875" y="1007"/>
                    <a:pt x="12357" y="0"/>
                    <a:pt x="9839" y="0"/>
                  </a:cubicBezTo>
                  <a:close/>
                </a:path>
              </a:pathLst>
            </a:custGeom>
            <a:ln w="25400" cap="flat">
              <a:solidFill>
                <a:srgbClr val="E2ACE4"/>
              </a:solidFill>
              <a:prstDash val="solid"/>
              <a:miter lim="400000"/>
            </a:ln>
            <a:effectLst/>
          </p:spPr>
        </p:pic>
        <p:sp>
          <p:nvSpPr>
            <p:cNvPr id="543" name="Manuel…"/>
            <p:cNvSpPr txBox="1"/>
            <p:nvPr/>
          </p:nvSpPr>
          <p:spPr>
            <a:xfrm>
              <a:off x="2978631" y="1745281"/>
              <a:ext cx="1454698" cy="929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700">
                  <a:solidFill>
                    <a:srgbClr val="FFFFFF"/>
                  </a:solidFill>
                </a:defRPr>
              </a:pPr>
              <a:r>
                <a:t>Manuel</a:t>
              </a:r>
            </a:p>
            <a:p>
              <a:pPr>
                <a:defRPr sz="2700">
                  <a:solidFill>
                    <a:srgbClr val="FFFFFF"/>
                  </a:solidFill>
                </a:defRPr>
              </a:pPr>
              <a:r>
                <a:t>Aravena</a:t>
              </a:r>
            </a:p>
          </p:txBody>
        </p:sp>
        <p:pic>
          <p:nvPicPr>
            <p:cNvPr id="544" name="Image" descr="Image"/>
            <p:cNvPicPr>
              <a:picLocks noChangeAspect="1"/>
            </p:cNvPicPr>
            <p:nvPr/>
          </p:nvPicPr>
          <p:blipFill>
            <a:blip r:embed="rId13">
              <a:extLst/>
            </a:blip>
            <a:srcRect l="17713" t="770" r="20874" b="10763"/>
            <a:stretch>
              <a:fillRect/>
            </a:stretch>
          </p:blipFill>
          <p:spPr>
            <a:xfrm>
              <a:off x="2894122" y="0"/>
              <a:ext cx="1623714" cy="1623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fill="norm" stroke="1" extrusionOk="0">
                  <a:moveTo>
                    <a:pt x="9841" y="0"/>
                  </a:moveTo>
                  <a:cubicBezTo>
                    <a:pt x="7323" y="0"/>
                    <a:pt x="4803" y="1005"/>
                    <a:pt x="2881" y="3015"/>
                  </a:cubicBezTo>
                  <a:cubicBezTo>
                    <a:pt x="-961" y="7037"/>
                    <a:pt x="-961" y="13557"/>
                    <a:pt x="2881" y="17579"/>
                  </a:cubicBezTo>
                  <a:cubicBezTo>
                    <a:pt x="6724" y="21600"/>
                    <a:pt x="12954" y="21600"/>
                    <a:pt x="16797" y="17579"/>
                  </a:cubicBezTo>
                  <a:cubicBezTo>
                    <a:pt x="20639" y="13557"/>
                    <a:pt x="20639" y="7037"/>
                    <a:pt x="16797" y="3015"/>
                  </a:cubicBezTo>
                  <a:cubicBezTo>
                    <a:pt x="14875" y="1005"/>
                    <a:pt x="12359" y="0"/>
                    <a:pt x="9841" y="0"/>
                  </a:cubicBezTo>
                  <a:close/>
                </a:path>
              </a:pathLst>
            </a:custGeom>
            <a:ln w="25400" cap="flat">
              <a:solidFill>
                <a:srgbClr val="E2ACE4"/>
              </a:solidFill>
              <a:prstDash val="solid"/>
              <a:miter lim="400000"/>
            </a:ln>
            <a:effectLst/>
          </p:spPr>
        </p:pic>
      </p:grpSp>
      <p:grpSp>
        <p:nvGrpSpPr>
          <p:cNvPr id="549" name="Group"/>
          <p:cNvGrpSpPr/>
          <p:nvPr/>
        </p:nvGrpSpPr>
        <p:grpSpPr>
          <a:xfrm>
            <a:off x="19770494" y="6124296"/>
            <a:ext cx="3787867" cy="1970149"/>
            <a:chOff x="0" y="0"/>
            <a:chExt cx="3787866" cy="1970148"/>
          </a:xfrm>
        </p:grpSpPr>
        <p:sp>
          <p:nvSpPr>
            <p:cNvPr id="546" name="Rounded Rectangle"/>
            <p:cNvSpPr/>
            <p:nvPr/>
          </p:nvSpPr>
          <p:spPr>
            <a:xfrm>
              <a:off x="523378" y="0"/>
              <a:ext cx="3264489" cy="1970149"/>
            </a:xfrm>
            <a:prstGeom prst="roundRect">
              <a:avLst>
                <a:gd name="adj" fmla="val 12237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547" name="Line"/>
            <p:cNvSpPr/>
            <p:nvPr/>
          </p:nvSpPr>
          <p:spPr>
            <a:xfrm>
              <a:off x="0" y="1034542"/>
              <a:ext cx="1249314" cy="1"/>
            </a:xfrm>
            <a:prstGeom prst="line">
              <a:avLst/>
            </a:prstGeom>
            <a:noFill/>
            <a:ln w="762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48" name="Prof. Cheng Cheng…"/>
            <p:cNvSpPr txBox="1"/>
            <p:nvPr/>
          </p:nvSpPr>
          <p:spPr>
            <a:xfrm>
              <a:off x="523378" y="95066"/>
              <a:ext cx="3264489" cy="178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b="0" sz="2300">
                  <a:solidFill>
                    <a:srgbClr val="5E5E5E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Prof. Cheng Cheng</a:t>
              </a:r>
            </a:p>
            <a:p>
              <a:pPr>
                <a:defRPr b="0" sz="2900">
                  <a:solidFill>
                    <a:srgbClr val="5C538B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FAST/HI in </a:t>
              </a:r>
            </a:p>
            <a:p>
              <a:pPr>
                <a:defRPr b="0" sz="2900">
                  <a:solidFill>
                    <a:srgbClr val="5C538B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Clusters of galaxies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8" presetID="2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3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afterEffect" presetSubtype="2" presetID="2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>
                                        <p:cTn id="32" dur="2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"/>
                            </p:stCondLst>
                            <p:childTnLst>
                              <p:par>
                                <p:cTn id="34" presetClass="entr" nodeType="afterEffect" presetSubtype="4" presetID="22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36" dur="2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"/>
                            </p:stCondLst>
                            <p:childTnLst>
                              <p:par>
                                <p:cTn id="38" presetClass="entr" nodeType="afterEffect" presetSubtype="8" presetID="22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40" dur="2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"/>
                            </p:stCondLst>
                            <p:childTnLst>
                              <p:par>
                                <p:cTn id="42" presetClass="entr" nodeType="afterEffect" presetSubtype="1" presetID="22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44" dur="2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28" grpId="7"/>
      <p:bldP build="whole" bldLvl="1" animBg="1" rev="0" advAuto="0" spid="534" grpId="9"/>
      <p:bldP build="whole" bldLvl="1" animBg="1" rev="0" advAuto="0" spid="533" grpId="5"/>
      <p:bldP build="whole" bldLvl="1" animBg="1" rev="0" advAuto="0" spid="540" grpId="3"/>
      <p:bldP build="whole" bldLvl="1" animBg="1" rev="0" advAuto="0" spid="549" grpId="4"/>
      <p:bldP build="whole" bldLvl="1" animBg="1" rev="0" advAuto="0" spid="529" grpId="8"/>
      <p:bldP build="whole" bldLvl="1" animBg="1" rev="0" advAuto="0" spid="527" grpId="6"/>
      <p:bldP build="whole" bldLvl="1" animBg="1" rev="0" advAuto="0" spid="545" grpId="2"/>
      <p:bldP build="whole" bldLvl="1" animBg="1" rev="0" advAuto="0" spid="515" grpId="1"/>
      <p:bldP build="whole" bldLvl="1" animBg="1" rev="0" advAuto="0" spid="535" grpId="1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Extra slides"/>
          <p:cNvSpPr txBox="1"/>
          <p:nvPr/>
        </p:nvSpPr>
        <p:spPr>
          <a:xfrm>
            <a:off x="9405365" y="6205985"/>
            <a:ext cx="5573269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8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Extra slides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17467" t="7317" r="17461" b="6949"/>
          <a:stretch>
            <a:fillRect/>
          </a:stretch>
        </p:blipFill>
        <p:spPr>
          <a:xfrm>
            <a:off x="352547" y="216044"/>
            <a:ext cx="662724" cy="873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1518" fill="norm" stroke="1" extrusionOk="0">
                <a:moveTo>
                  <a:pt x="9418" y="0"/>
                </a:moveTo>
                <a:cubicBezTo>
                  <a:pt x="5088" y="0"/>
                  <a:pt x="2654" y="1270"/>
                  <a:pt x="1104" y="4333"/>
                </a:cubicBezTo>
                <a:cubicBezTo>
                  <a:pt x="390" y="5742"/>
                  <a:pt x="37" y="7322"/>
                  <a:pt x="2" y="8939"/>
                </a:cubicBezTo>
                <a:cubicBezTo>
                  <a:pt x="-100" y="13789"/>
                  <a:pt x="2636" y="18953"/>
                  <a:pt x="6869" y="20646"/>
                </a:cubicBezTo>
                <a:cubicBezTo>
                  <a:pt x="8314" y="21224"/>
                  <a:pt x="9734" y="21497"/>
                  <a:pt x="11088" y="21517"/>
                </a:cubicBezTo>
                <a:cubicBezTo>
                  <a:pt x="16955" y="21600"/>
                  <a:pt x="21500" y="16809"/>
                  <a:pt x="20528" y="10299"/>
                </a:cubicBezTo>
                <a:cubicBezTo>
                  <a:pt x="19601" y="4089"/>
                  <a:pt x="15185" y="0"/>
                  <a:pt x="9418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554" name="Rectangle"/>
          <p:cNvSpPr/>
          <p:nvPr/>
        </p:nvSpPr>
        <p:spPr>
          <a:xfrm>
            <a:off x="-6586" y="-22573"/>
            <a:ext cx="24397172" cy="1346573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555" name="Kinematics: Observations"/>
          <p:cNvSpPr txBox="1"/>
          <p:nvPr/>
        </p:nvSpPr>
        <p:spPr>
          <a:xfrm>
            <a:off x="1354782" y="221772"/>
            <a:ext cx="7324091" cy="85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5000">
                <a:solidFill>
                  <a:schemeClr val="accent1">
                    <a:hueOff val="114395"/>
                    <a:lumOff val="-24975"/>
                  </a:schemeClr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Kinematics: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Observations</a:t>
            </a:r>
          </a:p>
        </p:txBody>
      </p:sp>
      <p:pic>
        <p:nvPicPr>
          <p:cNvPr id="556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17467" t="7317" r="17461" b="6949"/>
          <a:stretch>
            <a:fillRect/>
          </a:stretch>
        </p:blipFill>
        <p:spPr>
          <a:xfrm>
            <a:off x="352547" y="216044"/>
            <a:ext cx="662724" cy="873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1518" fill="norm" stroke="1" extrusionOk="0">
                <a:moveTo>
                  <a:pt x="9418" y="0"/>
                </a:moveTo>
                <a:cubicBezTo>
                  <a:pt x="5088" y="0"/>
                  <a:pt x="2654" y="1270"/>
                  <a:pt x="1104" y="4333"/>
                </a:cubicBezTo>
                <a:cubicBezTo>
                  <a:pt x="390" y="5742"/>
                  <a:pt x="37" y="7322"/>
                  <a:pt x="2" y="8939"/>
                </a:cubicBezTo>
                <a:cubicBezTo>
                  <a:pt x="-100" y="13789"/>
                  <a:pt x="2636" y="18953"/>
                  <a:pt x="6869" y="20646"/>
                </a:cubicBezTo>
                <a:cubicBezTo>
                  <a:pt x="8314" y="21224"/>
                  <a:pt x="9734" y="21497"/>
                  <a:pt x="11088" y="21517"/>
                </a:cubicBezTo>
                <a:cubicBezTo>
                  <a:pt x="16955" y="21600"/>
                  <a:pt x="21500" y="16809"/>
                  <a:pt x="20528" y="10299"/>
                </a:cubicBezTo>
                <a:cubicBezTo>
                  <a:pt x="19601" y="4089"/>
                  <a:pt x="15185" y="0"/>
                  <a:pt x="9418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55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3562" y="2643687"/>
            <a:ext cx="12954627" cy="10758167"/>
          </a:xfrm>
          <a:prstGeom prst="rect">
            <a:avLst/>
          </a:prstGeom>
          <a:ln w="12700">
            <a:miter lim="400000"/>
          </a:ln>
        </p:spPr>
      </p:pic>
      <p:sp>
        <p:nvSpPr>
          <p:cNvPr id="558" name="Typical, star-forming galaxies (4 ≲ z ≲ 6)"/>
          <p:cNvSpPr txBox="1"/>
          <p:nvPr/>
        </p:nvSpPr>
        <p:spPr>
          <a:xfrm>
            <a:off x="4945420" y="1656393"/>
            <a:ext cx="14493160" cy="869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Typical, star-forming galaxies (4 ≲ z ≲ 6)</a:t>
            </a:r>
          </a:p>
        </p:txBody>
      </p:sp>
      <p:sp>
        <p:nvSpPr>
          <p:cNvPr id="559" name="Lee et al. 2025a"/>
          <p:cNvSpPr txBox="1"/>
          <p:nvPr/>
        </p:nvSpPr>
        <p:spPr>
          <a:xfrm>
            <a:off x="9688193" y="12800872"/>
            <a:ext cx="3644393" cy="709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40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Lee et al. 2025a</a:t>
            </a:r>
          </a:p>
        </p:txBody>
      </p:sp>
      <p:pic>
        <p:nvPicPr>
          <p:cNvPr id="56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430188" y="4929580"/>
            <a:ext cx="8943364" cy="873169"/>
          </a:xfrm>
          <a:prstGeom prst="rect">
            <a:avLst/>
          </a:prstGeom>
          <a:ln w="12700">
            <a:miter lim="400000"/>
          </a:ln>
        </p:spPr>
      </p:pic>
      <p:sp>
        <p:nvSpPr>
          <p:cNvPr id="561" name="Dark matter fraction"/>
          <p:cNvSpPr txBox="1"/>
          <p:nvPr/>
        </p:nvSpPr>
        <p:spPr>
          <a:xfrm>
            <a:off x="16164695" y="3658952"/>
            <a:ext cx="5474352" cy="709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Dark matter fraction</a:t>
            </a:r>
          </a:p>
        </p:txBody>
      </p:sp>
      <p:grpSp>
        <p:nvGrpSpPr>
          <p:cNvPr id="568" name="Group"/>
          <p:cNvGrpSpPr/>
          <p:nvPr/>
        </p:nvGrpSpPr>
        <p:grpSpPr>
          <a:xfrm>
            <a:off x="13486755" y="9476324"/>
            <a:ext cx="10091813" cy="3590823"/>
            <a:chOff x="0" y="0"/>
            <a:chExt cx="10091812" cy="3590821"/>
          </a:xfrm>
        </p:grpSpPr>
        <p:sp>
          <p:nvSpPr>
            <p:cNvPr id="562" name="Line"/>
            <p:cNvSpPr/>
            <p:nvPr/>
          </p:nvSpPr>
          <p:spPr>
            <a:xfrm>
              <a:off x="0" y="1703335"/>
              <a:ext cx="1340874" cy="1"/>
            </a:xfrm>
            <a:prstGeom prst="line">
              <a:avLst/>
            </a:prstGeom>
            <a:noFill/>
            <a:ln w="50800" cap="flat">
              <a:solidFill>
                <a:schemeClr val="accent1">
                  <a:hueOff val="114395"/>
                  <a:lumOff val="-24975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63" name="Low dark matter fractions…"/>
            <p:cNvSpPr txBox="1"/>
            <p:nvPr/>
          </p:nvSpPr>
          <p:spPr>
            <a:xfrm>
              <a:off x="1981525" y="0"/>
              <a:ext cx="6065601" cy="13314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b="0" sz="4000">
                  <a:solidFill>
                    <a:schemeClr val="accent1">
                      <a:hueOff val="114395"/>
                      <a:lumOff val="-24975"/>
                    </a:schemeClr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Low dark matter fractions</a:t>
              </a:r>
            </a:p>
            <a:p>
              <a:pPr>
                <a:defRPr b="0" sz="4000">
                  <a:solidFill>
                    <a:schemeClr val="accent1">
                      <a:hueOff val="114395"/>
                      <a:lumOff val="-24975"/>
                    </a:schemeClr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&lt;</a:t>
              </a:r>
              <a:r>
                <a:rPr i="1">
                  <a:latin typeface="Helvetica Neue"/>
                  <a:ea typeface="Helvetica Neue"/>
                  <a:cs typeface="Helvetica Neue"/>
                  <a:sym typeface="Helvetica Neue"/>
                </a:rPr>
                <a:t>f</a:t>
              </a:r>
              <a:r>
                <a:rPr baseline="-5999"/>
                <a:t>DM</a:t>
              </a:r>
              <a:r>
                <a:t>(R</a:t>
              </a:r>
              <a:r>
                <a:rPr baseline="-5999"/>
                <a:t>e</a:t>
              </a:r>
              <a:r>
                <a:t>)&gt; ≈ 20% [5,60]%</a:t>
              </a:r>
            </a:p>
          </p:txBody>
        </p:sp>
        <p:sp>
          <p:nvSpPr>
            <p:cNvPr id="564" name="Line"/>
            <p:cNvSpPr/>
            <p:nvPr/>
          </p:nvSpPr>
          <p:spPr>
            <a:xfrm>
              <a:off x="1302354" y="665732"/>
              <a:ext cx="662724" cy="1"/>
            </a:xfrm>
            <a:prstGeom prst="line">
              <a:avLst/>
            </a:prstGeom>
            <a:noFill/>
            <a:ln w="50800" cap="flat">
              <a:solidFill>
                <a:schemeClr val="accent1">
                  <a:hueOff val="114395"/>
                  <a:lumOff val="-24975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65" name="Line"/>
            <p:cNvSpPr/>
            <p:nvPr/>
          </p:nvSpPr>
          <p:spPr>
            <a:xfrm flipV="1">
              <a:off x="1318207" y="642820"/>
              <a:ext cx="1" cy="1953765"/>
            </a:xfrm>
            <a:prstGeom prst="line">
              <a:avLst/>
            </a:prstGeom>
            <a:noFill/>
            <a:ln w="50800" cap="flat">
              <a:solidFill>
                <a:schemeClr val="accent1">
                  <a:hueOff val="114395"/>
                  <a:lumOff val="-24975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66" name="Line"/>
            <p:cNvSpPr/>
            <p:nvPr/>
          </p:nvSpPr>
          <p:spPr>
            <a:xfrm>
              <a:off x="1302354" y="2613939"/>
              <a:ext cx="662724" cy="1"/>
            </a:xfrm>
            <a:prstGeom prst="line">
              <a:avLst/>
            </a:prstGeom>
            <a:noFill/>
            <a:ln w="50800" cap="flat">
              <a:solidFill>
                <a:schemeClr val="accent1">
                  <a:hueOff val="114395"/>
                  <a:lumOff val="-24975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67" name="Broad agreement with the extrapolated trend based on studies of lower redshifts"/>
            <p:cNvSpPr txBox="1"/>
            <p:nvPr/>
          </p:nvSpPr>
          <p:spPr>
            <a:xfrm>
              <a:off x="2124470" y="1637057"/>
              <a:ext cx="7967343" cy="19537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b="0" sz="4000">
                  <a:solidFill>
                    <a:schemeClr val="accent1">
                      <a:hueOff val="114395"/>
                      <a:lumOff val="-24975"/>
                    </a:schemeClr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Broad agreement with the extrapolated trend based on studies of lower redshifts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68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Line"/>
          <p:cNvSpPr/>
          <p:nvPr/>
        </p:nvSpPr>
        <p:spPr>
          <a:xfrm flipV="1">
            <a:off x="5803455" y="1192564"/>
            <a:ext cx="1" cy="11330872"/>
          </a:xfrm>
          <a:prstGeom prst="line">
            <a:avLst/>
          </a:prstGeom>
          <a:ln w="25400">
            <a:solidFill>
              <a:srgbClr val="5E5E5E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57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1694" y="3778430"/>
            <a:ext cx="4004356" cy="4004355"/>
          </a:xfrm>
          <a:prstGeom prst="rect">
            <a:avLst/>
          </a:prstGeom>
          <a:ln w="12700">
            <a:miter lim="400000"/>
          </a:ln>
        </p:spPr>
      </p:pic>
      <p:sp>
        <p:nvSpPr>
          <p:cNvPr id="572" name="Outflows"/>
          <p:cNvSpPr txBox="1"/>
          <p:nvPr/>
        </p:nvSpPr>
        <p:spPr>
          <a:xfrm>
            <a:off x="1369668" y="8130013"/>
            <a:ext cx="3248407" cy="1019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 defTabSz="914400"/>
            <a:r>
              <a:t>Outflows</a:t>
            </a:r>
          </a:p>
        </p:txBody>
      </p:sp>
      <p:pic>
        <p:nvPicPr>
          <p:cNvPr id="57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77898" y="1178696"/>
            <a:ext cx="14950107" cy="5347733"/>
          </a:xfrm>
          <a:prstGeom prst="rect">
            <a:avLst/>
          </a:prstGeom>
          <a:ln w="12700">
            <a:miter lim="400000"/>
          </a:ln>
        </p:spPr>
      </p:pic>
      <p:sp>
        <p:nvSpPr>
          <p:cNvPr id="574" name="Rectangle"/>
          <p:cNvSpPr/>
          <p:nvPr/>
        </p:nvSpPr>
        <p:spPr>
          <a:xfrm>
            <a:off x="16111463" y="6093119"/>
            <a:ext cx="4404140" cy="5986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575" name="Davies, Fisher, Herrera-Camus et al. submitted"/>
          <p:cNvSpPr txBox="1"/>
          <p:nvPr/>
        </p:nvSpPr>
        <p:spPr>
          <a:xfrm>
            <a:off x="7559246" y="735631"/>
            <a:ext cx="8873961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sz="32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Davies, Fisher, Herrera-Camus et al. submitted</a:t>
            </a:r>
          </a:p>
        </p:txBody>
      </p:sp>
      <p:sp>
        <p:nvSpPr>
          <p:cNvPr id="576" name="Multi-phase…"/>
          <p:cNvSpPr txBox="1"/>
          <p:nvPr/>
        </p:nvSpPr>
        <p:spPr>
          <a:xfrm>
            <a:off x="20689580" y="2838027"/>
            <a:ext cx="3633089" cy="202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0" sz="42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Multi-phase</a:t>
            </a:r>
          </a:p>
          <a:p>
            <a:pPr>
              <a:defRPr b="0" sz="42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(cold+warm) </a:t>
            </a:r>
          </a:p>
          <a:p>
            <a:pPr>
              <a:defRPr b="0" sz="42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outflow</a:t>
            </a:r>
          </a:p>
        </p:txBody>
      </p:sp>
      <p:grpSp>
        <p:nvGrpSpPr>
          <p:cNvPr id="580" name="Group"/>
          <p:cNvGrpSpPr/>
          <p:nvPr/>
        </p:nvGrpSpPr>
        <p:grpSpPr>
          <a:xfrm>
            <a:off x="6545359" y="6869893"/>
            <a:ext cx="15870858" cy="6027951"/>
            <a:chOff x="0" y="110797"/>
            <a:chExt cx="15870858" cy="6027950"/>
          </a:xfrm>
        </p:grpSpPr>
        <p:pic>
          <p:nvPicPr>
            <p:cNvPr id="577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14552" r="46368" b="0"/>
            <a:stretch>
              <a:fillRect/>
            </a:stretch>
          </p:blipFill>
          <p:spPr>
            <a:xfrm>
              <a:off x="0" y="110797"/>
              <a:ext cx="7551833" cy="60279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78" name="Birkin, Spilker, Herrera-Camus et al. 2025"/>
            <p:cNvSpPr/>
            <p:nvPr/>
          </p:nvSpPr>
          <p:spPr>
            <a:xfrm>
              <a:off x="6996898" y="5516607"/>
              <a:ext cx="8873961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0" sz="32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Birkin, Spilker, Herrera-Camus et al. 2025</a:t>
              </a:r>
            </a:p>
          </p:txBody>
        </p:sp>
        <p:sp>
          <p:nvSpPr>
            <p:cNvPr id="579" name="[CII] stacking:…"/>
            <p:cNvSpPr/>
            <p:nvPr/>
          </p:nvSpPr>
          <p:spPr>
            <a:xfrm>
              <a:off x="7843867" y="1788761"/>
              <a:ext cx="7180022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l">
                <a:defRPr b="0" sz="4500">
                  <a:solidFill>
                    <a:srgbClr val="5E5E5E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[CII] stacking:</a:t>
              </a:r>
              <a:br/>
            </a:p>
            <a:p>
              <a:pPr algn="l">
                <a:defRPr b="0" sz="45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Outflow of cold gas </a:t>
              </a:r>
            </a:p>
            <a:p>
              <a:pPr algn="l">
                <a:defRPr b="0" sz="45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v</a:t>
              </a:r>
              <a:r>
                <a:rPr baseline="-5999"/>
                <a:t>out</a:t>
              </a:r>
              <a:r>
                <a:t>~300 km/s and η</a:t>
              </a:r>
              <a:r>
                <a:rPr baseline="-5999"/>
                <a:t>cold</a:t>
              </a:r>
              <a:r>
                <a:t>≈0.5±0.2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80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3236" y="1269128"/>
            <a:ext cx="23297528" cy="11685744"/>
          </a:xfrm>
          <a:prstGeom prst="rect">
            <a:avLst/>
          </a:prstGeom>
          <a:ln w="12700">
            <a:miter lim="400000"/>
          </a:ln>
        </p:spPr>
      </p:pic>
      <p:sp>
        <p:nvSpPr>
          <p:cNvPr id="583" name="Herrera-Camus et al. In prep."/>
          <p:cNvSpPr txBox="1"/>
          <p:nvPr/>
        </p:nvSpPr>
        <p:spPr>
          <a:xfrm>
            <a:off x="18461066" y="12988716"/>
            <a:ext cx="5848504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6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Herrera-Camus et al. In prep.</a:t>
            </a:r>
          </a:p>
        </p:txBody>
      </p:sp>
      <p:sp>
        <p:nvSpPr>
          <p:cNvPr id="584" name="Rectangle"/>
          <p:cNvSpPr/>
          <p:nvPr/>
        </p:nvSpPr>
        <p:spPr>
          <a:xfrm>
            <a:off x="13373100" y="1600200"/>
            <a:ext cx="10534948" cy="1127402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585" name="z = 4.4"/>
          <p:cNvSpPr txBox="1"/>
          <p:nvPr/>
        </p:nvSpPr>
        <p:spPr>
          <a:xfrm>
            <a:off x="3749040" y="2879089"/>
            <a:ext cx="2001521" cy="845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5000">
                <a:solidFill>
                  <a:srgbClr val="D5D5D5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z</a:t>
            </a:r>
            <a:r>
              <a:t> = 4.4</a:t>
            </a:r>
          </a:p>
        </p:txBody>
      </p:sp>
      <p:grpSp>
        <p:nvGrpSpPr>
          <p:cNvPr id="588" name="Group"/>
          <p:cNvGrpSpPr/>
          <p:nvPr/>
        </p:nvGrpSpPr>
        <p:grpSpPr>
          <a:xfrm>
            <a:off x="298266" y="215987"/>
            <a:ext cx="4630687" cy="1493421"/>
            <a:chOff x="0" y="0"/>
            <a:chExt cx="4630686" cy="1493420"/>
          </a:xfrm>
        </p:grpSpPr>
        <p:pic>
          <p:nvPicPr>
            <p:cNvPr id="586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3789" t="3531" r="11266" b="9440"/>
            <a:stretch>
              <a:fillRect/>
            </a:stretch>
          </p:blipFill>
          <p:spPr>
            <a:xfrm>
              <a:off x="-1" y="10795"/>
              <a:ext cx="1276748" cy="1482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4" h="21507" fill="norm" stroke="1" extrusionOk="0">
                  <a:moveTo>
                    <a:pt x="18005" y="2"/>
                  </a:moveTo>
                  <a:cubicBezTo>
                    <a:pt x="17913" y="29"/>
                    <a:pt x="17666" y="349"/>
                    <a:pt x="17177" y="980"/>
                  </a:cubicBezTo>
                  <a:cubicBezTo>
                    <a:pt x="16236" y="2192"/>
                    <a:pt x="16150" y="2221"/>
                    <a:pt x="15581" y="1550"/>
                  </a:cubicBezTo>
                  <a:cubicBezTo>
                    <a:pt x="15061" y="938"/>
                    <a:pt x="14919" y="921"/>
                    <a:pt x="14559" y="1412"/>
                  </a:cubicBezTo>
                  <a:cubicBezTo>
                    <a:pt x="14330" y="1725"/>
                    <a:pt x="14142" y="2419"/>
                    <a:pt x="14138" y="2955"/>
                  </a:cubicBezTo>
                  <a:cubicBezTo>
                    <a:pt x="14129" y="4288"/>
                    <a:pt x="12001" y="6018"/>
                    <a:pt x="10726" y="5730"/>
                  </a:cubicBezTo>
                  <a:cubicBezTo>
                    <a:pt x="9890" y="5541"/>
                    <a:pt x="9773" y="5651"/>
                    <a:pt x="9851" y="6594"/>
                  </a:cubicBezTo>
                  <a:cubicBezTo>
                    <a:pt x="9917" y="7394"/>
                    <a:pt x="9764" y="7644"/>
                    <a:pt x="9276" y="7532"/>
                  </a:cubicBezTo>
                  <a:cubicBezTo>
                    <a:pt x="8912" y="7448"/>
                    <a:pt x="7307" y="7031"/>
                    <a:pt x="5704" y="6611"/>
                  </a:cubicBezTo>
                  <a:cubicBezTo>
                    <a:pt x="2484" y="5766"/>
                    <a:pt x="1343" y="5912"/>
                    <a:pt x="1343" y="7152"/>
                  </a:cubicBezTo>
                  <a:cubicBezTo>
                    <a:pt x="1343" y="7978"/>
                    <a:pt x="4105" y="10588"/>
                    <a:pt x="6178" y="11723"/>
                  </a:cubicBezTo>
                  <a:lnTo>
                    <a:pt x="7266" y="12322"/>
                  </a:lnTo>
                  <a:lnTo>
                    <a:pt x="4334" y="13577"/>
                  </a:lnTo>
                  <a:cubicBezTo>
                    <a:pt x="1616" y="14743"/>
                    <a:pt x="402" y="15927"/>
                    <a:pt x="1383" y="16450"/>
                  </a:cubicBezTo>
                  <a:cubicBezTo>
                    <a:pt x="1994" y="16775"/>
                    <a:pt x="1871" y="17152"/>
                    <a:pt x="688" y="18654"/>
                  </a:cubicBezTo>
                  <a:cubicBezTo>
                    <a:pt x="210" y="19262"/>
                    <a:pt x="0" y="19676"/>
                    <a:pt x="0" y="19875"/>
                  </a:cubicBezTo>
                  <a:cubicBezTo>
                    <a:pt x="1" y="20207"/>
                    <a:pt x="597" y="19945"/>
                    <a:pt x="1550" y="18994"/>
                  </a:cubicBezTo>
                  <a:lnTo>
                    <a:pt x="2598" y="17946"/>
                  </a:lnTo>
                  <a:lnTo>
                    <a:pt x="3026" y="18896"/>
                  </a:lnTo>
                  <a:cubicBezTo>
                    <a:pt x="3263" y="19419"/>
                    <a:pt x="3891" y="20239"/>
                    <a:pt x="4421" y="20721"/>
                  </a:cubicBezTo>
                  <a:cubicBezTo>
                    <a:pt x="5146" y="21380"/>
                    <a:pt x="5779" y="21574"/>
                    <a:pt x="6959" y="21487"/>
                  </a:cubicBezTo>
                  <a:cubicBezTo>
                    <a:pt x="8981" y="21338"/>
                    <a:pt x="10095" y="20068"/>
                    <a:pt x="10792" y="17129"/>
                  </a:cubicBezTo>
                  <a:cubicBezTo>
                    <a:pt x="11394" y="14590"/>
                    <a:pt x="11272" y="14622"/>
                    <a:pt x="15581" y="16023"/>
                  </a:cubicBezTo>
                  <a:cubicBezTo>
                    <a:pt x="18685" y="17033"/>
                    <a:pt x="20939" y="17267"/>
                    <a:pt x="21397" y="16628"/>
                  </a:cubicBezTo>
                  <a:cubicBezTo>
                    <a:pt x="21454" y="16549"/>
                    <a:pt x="21484" y="16450"/>
                    <a:pt x="21484" y="16334"/>
                  </a:cubicBezTo>
                  <a:cubicBezTo>
                    <a:pt x="21484" y="15526"/>
                    <a:pt x="20152" y="13902"/>
                    <a:pt x="18312" y="12546"/>
                  </a:cubicBezTo>
                  <a:cubicBezTo>
                    <a:pt x="16355" y="11104"/>
                    <a:pt x="16315" y="11029"/>
                    <a:pt x="16923" y="10019"/>
                  </a:cubicBezTo>
                  <a:cubicBezTo>
                    <a:pt x="17267" y="9447"/>
                    <a:pt x="18367" y="8328"/>
                    <a:pt x="19367" y="7532"/>
                  </a:cubicBezTo>
                  <a:cubicBezTo>
                    <a:pt x="21397" y="5916"/>
                    <a:pt x="21600" y="5389"/>
                    <a:pt x="20302" y="5097"/>
                  </a:cubicBezTo>
                  <a:cubicBezTo>
                    <a:pt x="19741" y="4970"/>
                    <a:pt x="19507" y="4691"/>
                    <a:pt x="19668" y="4331"/>
                  </a:cubicBezTo>
                  <a:cubicBezTo>
                    <a:pt x="19806" y="4019"/>
                    <a:pt x="19730" y="3662"/>
                    <a:pt x="19494" y="3537"/>
                  </a:cubicBezTo>
                  <a:cubicBezTo>
                    <a:pt x="19258" y="3411"/>
                    <a:pt x="19180" y="2925"/>
                    <a:pt x="19320" y="2454"/>
                  </a:cubicBezTo>
                  <a:cubicBezTo>
                    <a:pt x="19543" y="1711"/>
                    <a:pt x="19481" y="1662"/>
                    <a:pt x="18873" y="2092"/>
                  </a:cubicBezTo>
                  <a:cubicBezTo>
                    <a:pt x="17967" y="2731"/>
                    <a:pt x="17545" y="2156"/>
                    <a:pt x="17898" y="762"/>
                  </a:cubicBezTo>
                  <a:cubicBezTo>
                    <a:pt x="18030" y="238"/>
                    <a:pt x="18097" y="-26"/>
                    <a:pt x="18005" y="2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587" name="Outflows"/>
            <p:cNvSpPr txBox="1"/>
            <p:nvPr/>
          </p:nvSpPr>
          <p:spPr>
            <a:xfrm>
              <a:off x="1382280" y="-1"/>
              <a:ext cx="3248407" cy="10192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6000">
                  <a:solidFill>
                    <a:srgbClr val="5E5E5E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defTabSz="914400"/>
              <a:r>
                <a:t>Outflows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8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568" y="603250"/>
            <a:ext cx="13141893" cy="12509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568" y="603432"/>
            <a:ext cx="13141893" cy="12509136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El-Badry et al. 2018"/>
          <p:cNvSpPr txBox="1"/>
          <p:nvPr/>
        </p:nvSpPr>
        <p:spPr>
          <a:xfrm>
            <a:off x="1443460" y="11286324"/>
            <a:ext cx="3910775" cy="622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5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El-Badry et al. 2018</a:t>
            </a:r>
          </a:p>
        </p:txBody>
      </p:sp>
      <p:grpSp>
        <p:nvGrpSpPr>
          <p:cNvPr id="141" name="Group"/>
          <p:cNvGrpSpPr/>
          <p:nvPr/>
        </p:nvGrpSpPr>
        <p:grpSpPr>
          <a:xfrm>
            <a:off x="6221889" y="2089508"/>
            <a:ext cx="17504068" cy="10325660"/>
            <a:chOff x="0" y="428940"/>
            <a:chExt cx="17504065" cy="10325658"/>
          </a:xfrm>
        </p:grpSpPr>
        <p:sp>
          <p:nvSpPr>
            <p:cNvPr id="134" name="Square"/>
            <p:cNvSpPr/>
            <p:nvPr/>
          </p:nvSpPr>
          <p:spPr>
            <a:xfrm>
              <a:off x="0" y="4366611"/>
              <a:ext cx="1661641" cy="1661642"/>
            </a:xfrm>
            <a:prstGeom prst="rect">
              <a:avLst/>
            </a:prstGeom>
            <a:noFill/>
            <a:ln w="127000" cap="flat">
              <a:solidFill>
                <a:schemeClr val="accent4">
                  <a:hueOff val="366961"/>
                  <a:satOff val="4172"/>
                  <a:lumOff val="11129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35" name="Line"/>
            <p:cNvSpPr/>
            <p:nvPr/>
          </p:nvSpPr>
          <p:spPr>
            <a:xfrm flipV="1">
              <a:off x="1585655" y="1023318"/>
              <a:ext cx="5819572" cy="3354050"/>
            </a:xfrm>
            <a:prstGeom prst="line">
              <a:avLst/>
            </a:prstGeom>
            <a:noFill/>
            <a:ln w="101600" cap="flat">
              <a:solidFill>
                <a:schemeClr val="accent4">
                  <a:hueOff val="366961"/>
                  <a:satOff val="4172"/>
                  <a:lumOff val="11129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6" name="Line"/>
            <p:cNvSpPr/>
            <p:nvPr/>
          </p:nvSpPr>
          <p:spPr>
            <a:xfrm>
              <a:off x="1585656" y="6035986"/>
              <a:ext cx="5819571" cy="3000964"/>
            </a:xfrm>
            <a:prstGeom prst="line">
              <a:avLst/>
            </a:prstGeom>
            <a:noFill/>
            <a:ln w="101600" cap="flat">
              <a:solidFill>
                <a:schemeClr val="accent4">
                  <a:hueOff val="366961"/>
                  <a:satOff val="4172"/>
                  <a:lumOff val="11129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pic>
          <p:nvPicPr>
            <p:cNvPr id="137" name="Image" descr="Image"/>
            <p:cNvPicPr>
              <a:picLocks noChangeAspect="1"/>
            </p:cNvPicPr>
            <p:nvPr/>
          </p:nvPicPr>
          <p:blipFill>
            <a:blip r:embed="rId4">
              <a:alphaModFix amt="89791"/>
              <a:extLst/>
            </a:blip>
            <a:srcRect l="0" t="0" r="0" b="0"/>
            <a:stretch>
              <a:fillRect/>
            </a:stretch>
          </p:blipFill>
          <p:spPr>
            <a:xfrm>
              <a:off x="7368320" y="880524"/>
              <a:ext cx="10135746" cy="82169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8" name="Rectangle"/>
            <p:cNvSpPr/>
            <p:nvPr/>
          </p:nvSpPr>
          <p:spPr>
            <a:xfrm>
              <a:off x="7368240" y="994968"/>
              <a:ext cx="10118450" cy="8078669"/>
            </a:xfrm>
            <a:prstGeom prst="rect">
              <a:avLst/>
            </a:prstGeom>
            <a:noFill/>
            <a:ln w="152400" cap="flat">
              <a:solidFill>
                <a:schemeClr val="accent4">
                  <a:hueOff val="366961"/>
                  <a:satOff val="4172"/>
                  <a:lumOff val="11129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39" name="Baryon cycle"/>
            <p:cNvSpPr/>
            <p:nvPr/>
          </p:nvSpPr>
          <p:spPr>
            <a:xfrm>
              <a:off x="9350381" y="428940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CF96BB"/>
                  </a:solidFill>
                </a:defRPr>
              </a:lvl1pPr>
            </a:lstStyle>
            <a:p>
              <a:pPr/>
              <a:r>
                <a:t>Baryon cycle</a:t>
              </a:r>
            </a:p>
          </p:txBody>
        </p:sp>
        <p:sp>
          <p:nvSpPr>
            <p:cNvPr id="140" name="Tumlinson, Peeples &amp; Werk 2017"/>
            <p:cNvSpPr/>
            <p:nvPr/>
          </p:nvSpPr>
          <p:spPr>
            <a:xfrm>
              <a:off x="14759240" y="9484599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Tumlinson, Peeples &amp; Werk 2017</a:t>
              </a:r>
            </a:p>
          </p:txBody>
        </p:sp>
      </p:grpSp>
      <p:sp>
        <p:nvSpPr>
          <p:cNvPr id="142" name="Line"/>
          <p:cNvSpPr/>
          <p:nvPr/>
        </p:nvSpPr>
        <p:spPr>
          <a:xfrm flipH="1" flipV="1">
            <a:off x="7596041" y="8427237"/>
            <a:ext cx="303706" cy="863514"/>
          </a:xfrm>
          <a:prstGeom prst="line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3" name="Line"/>
          <p:cNvSpPr/>
          <p:nvPr/>
        </p:nvSpPr>
        <p:spPr>
          <a:xfrm flipH="1">
            <a:off x="7452836" y="5061641"/>
            <a:ext cx="573911" cy="757110"/>
          </a:xfrm>
          <a:prstGeom prst="line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4" name="Line"/>
          <p:cNvSpPr/>
          <p:nvPr/>
        </p:nvSpPr>
        <p:spPr>
          <a:xfrm>
            <a:off x="2970084" y="5061641"/>
            <a:ext cx="2624926" cy="1018802"/>
          </a:xfrm>
          <a:prstGeom prst="line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5" name="Line"/>
          <p:cNvSpPr/>
          <p:nvPr/>
        </p:nvSpPr>
        <p:spPr>
          <a:xfrm flipH="1" flipV="1">
            <a:off x="8079909" y="7261080"/>
            <a:ext cx="580144" cy="210871"/>
          </a:xfrm>
          <a:prstGeom prst="line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6" name="Line"/>
          <p:cNvSpPr/>
          <p:nvPr/>
        </p:nvSpPr>
        <p:spPr>
          <a:xfrm flipH="1" flipV="1">
            <a:off x="8036959" y="8003566"/>
            <a:ext cx="550567" cy="550567"/>
          </a:xfrm>
          <a:prstGeom prst="line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7" name="Line"/>
          <p:cNvSpPr/>
          <p:nvPr/>
        </p:nvSpPr>
        <p:spPr>
          <a:xfrm flipH="1">
            <a:off x="7483425" y="3644567"/>
            <a:ext cx="529090" cy="1582979"/>
          </a:xfrm>
          <a:prstGeom prst="line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8" name="Line"/>
          <p:cNvSpPr/>
          <p:nvPr/>
        </p:nvSpPr>
        <p:spPr>
          <a:xfrm>
            <a:off x="6470622" y="5283935"/>
            <a:ext cx="313462" cy="610961"/>
          </a:xfrm>
          <a:prstGeom prst="line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9" name="Line"/>
          <p:cNvSpPr/>
          <p:nvPr/>
        </p:nvSpPr>
        <p:spPr>
          <a:xfrm flipH="1">
            <a:off x="8139772" y="6571968"/>
            <a:ext cx="587412" cy="210606"/>
          </a:xfrm>
          <a:prstGeom prst="line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50" name="Galaxy assembly  Galaxy assembly    " descr="Galaxy assembly  Galaxy assembly    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141951" y="7051503"/>
            <a:ext cx="3723006" cy="585849"/>
          </a:xfrm>
          <a:prstGeom prst="rect">
            <a:avLst/>
          </a:prstGeom>
        </p:spPr>
      </p:pic>
      <p:grpSp>
        <p:nvGrpSpPr>
          <p:cNvPr id="154" name="Group"/>
          <p:cNvGrpSpPr/>
          <p:nvPr/>
        </p:nvGrpSpPr>
        <p:grpSpPr>
          <a:xfrm>
            <a:off x="14488842" y="3640386"/>
            <a:ext cx="8100608" cy="6452031"/>
            <a:chOff x="0" y="0"/>
            <a:chExt cx="8100606" cy="6452029"/>
          </a:xfrm>
        </p:grpSpPr>
        <p:sp>
          <p:nvSpPr>
            <p:cNvPr id="151" name="Shape"/>
            <p:cNvSpPr/>
            <p:nvPr/>
          </p:nvSpPr>
          <p:spPr>
            <a:xfrm>
              <a:off x="0" y="3196111"/>
              <a:ext cx="2216451" cy="3096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0351"/>
                  </a:moveTo>
                  <a:lnTo>
                    <a:pt x="1104" y="21600"/>
                  </a:lnTo>
                  <a:lnTo>
                    <a:pt x="7391" y="15686"/>
                  </a:lnTo>
                  <a:lnTo>
                    <a:pt x="11126" y="10499"/>
                  </a:lnTo>
                  <a:cubicBezTo>
                    <a:pt x="11636" y="9685"/>
                    <a:pt x="12185" y="8885"/>
                    <a:pt x="12772" y="8098"/>
                  </a:cubicBezTo>
                  <a:cubicBezTo>
                    <a:pt x="13378" y="7286"/>
                    <a:pt x="14024" y="6489"/>
                    <a:pt x="14708" y="5710"/>
                  </a:cubicBezTo>
                  <a:cubicBezTo>
                    <a:pt x="15393" y="4967"/>
                    <a:pt x="16123" y="4246"/>
                    <a:pt x="16896" y="3549"/>
                  </a:cubicBezTo>
                  <a:cubicBezTo>
                    <a:pt x="17720" y="2806"/>
                    <a:pt x="18592" y="2091"/>
                    <a:pt x="19509" y="1407"/>
                  </a:cubicBezTo>
                  <a:lnTo>
                    <a:pt x="19878" y="2000"/>
                  </a:lnTo>
                  <a:cubicBezTo>
                    <a:pt x="20081" y="1650"/>
                    <a:pt x="20320" y="1312"/>
                    <a:pt x="20595" y="989"/>
                  </a:cubicBezTo>
                  <a:cubicBezTo>
                    <a:pt x="20891" y="640"/>
                    <a:pt x="21227" y="309"/>
                    <a:pt x="21600" y="0"/>
                  </a:cubicBezTo>
                  <a:lnTo>
                    <a:pt x="18525" y="587"/>
                  </a:lnTo>
                  <a:lnTo>
                    <a:pt x="19290" y="954"/>
                  </a:lnTo>
                  <a:lnTo>
                    <a:pt x="16877" y="2853"/>
                  </a:lnTo>
                  <a:cubicBezTo>
                    <a:pt x="15672" y="3800"/>
                    <a:pt x="14567" y="4810"/>
                    <a:pt x="13571" y="5874"/>
                  </a:cubicBezTo>
                  <a:cubicBezTo>
                    <a:pt x="12614" y="6896"/>
                    <a:pt x="11760" y="7965"/>
                    <a:pt x="11016" y="9074"/>
                  </a:cubicBezTo>
                  <a:cubicBezTo>
                    <a:pt x="10279" y="10106"/>
                    <a:pt x="9507" y="11125"/>
                    <a:pt x="8698" y="12130"/>
                  </a:cubicBezTo>
                  <a:cubicBezTo>
                    <a:pt x="7898" y="13124"/>
                    <a:pt x="7064" y="14104"/>
                    <a:pt x="6195" y="15068"/>
                  </a:cubicBezTo>
                  <a:cubicBezTo>
                    <a:pt x="5216" y="15997"/>
                    <a:pt x="4202" y="16908"/>
                    <a:pt x="3156" y="17799"/>
                  </a:cubicBezTo>
                  <a:cubicBezTo>
                    <a:pt x="2134" y="18669"/>
                    <a:pt x="1082" y="19520"/>
                    <a:pt x="0" y="20351"/>
                  </a:cubicBezTo>
                  <a:close/>
                </a:path>
              </a:pathLst>
            </a:custGeom>
            <a:solidFill>
              <a:schemeClr val="accent3">
                <a:hueOff val="362282"/>
                <a:satOff val="31803"/>
                <a:lumOff val="-18242"/>
              </a:scheme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2" name="Shape"/>
            <p:cNvSpPr/>
            <p:nvPr/>
          </p:nvSpPr>
          <p:spPr>
            <a:xfrm>
              <a:off x="5438854" y="0"/>
              <a:ext cx="2661753" cy="35468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0663" y="2580"/>
                    <a:pt x="19383" y="5083"/>
                    <a:pt x="17778" y="7471"/>
                  </a:cubicBezTo>
                  <a:cubicBezTo>
                    <a:pt x="16114" y="9946"/>
                    <a:pt x="14111" y="12283"/>
                    <a:pt x="11800" y="14445"/>
                  </a:cubicBezTo>
                  <a:cubicBezTo>
                    <a:pt x="10501" y="15574"/>
                    <a:pt x="9079" y="16619"/>
                    <a:pt x="7550" y="17570"/>
                  </a:cubicBezTo>
                  <a:cubicBezTo>
                    <a:pt x="6021" y="18521"/>
                    <a:pt x="4389" y="19376"/>
                    <a:pt x="2671" y="20124"/>
                  </a:cubicBezTo>
                  <a:lnTo>
                    <a:pt x="2724" y="19347"/>
                  </a:lnTo>
                  <a:lnTo>
                    <a:pt x="0" y="21600"/>
                  </a:lnTo>
                  <a:lnTo>
                    <a:pt x="3927" y="21172"/>
                  </a:lnTo>
                  <a:lnTo>
                    <a:pt x="3204" y="20755"/>
                  </a:lnTo>
                  <a:cubicBezTo>
                    <a:pt x="4990" y="19936"/>
                    <a:pt x="6682" y="19006"/>
                    <a:pt x="8262" y="17976"/>
                  </a:cubicBezTo>
                  <a:cubicBezTo>
                    <a:pt x="9792" y="16978"/>
                    <a:pt x="11211" y="15889"/>
                    <a:pt x="12507" y="14720"/>
                  </a:cubicBezTo>
                  <a:cubicBezTo>
                    <a:pt x="13648" y="13531"/>
                    <a:pt x="14725" y="12308"/>
                    <a:pt x="15734" y="11054"/>
                  </a:cubicBezTo>
                  <a:cubicBezTo>
                    <a:pt x="16730" y="9816"/>
                    <a:pt x="17661" y="8549"/>
                    <a:pt x="18523" y="7256"/>
                  </a:cubicBezTo>
                  <a:cubicBezTo>
                    <a:pt x="19147" y="6065"/>
                    <a:pt x="19718" y="4859"/>
                    <a:pt x="20234" y="3639"/>
                  </a:cubicBezTo>
                  <a:cubicBezTo>
                    <a:pt x="20743" y="2438"/>
                    <a:pt x="21198" y="1224"/>
                    <a:pt x="21600" y="0"/>
                  </a:cubicBezTo>
                  <a:close/>
                </a:path>
              </a:pathLst>
            </a:custGeom>
            <a:solidFill>
              <a:schemeClr val="accent3">
                <a:hueOff val="362282"/>
                <a:satOff val="31803"/>
                <a:lumOff val="-18242"/>
              </a:scheme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3" name="ACCRETING…"/>
            <p:cNvSpPr txBox="1"/>
            <p:nvPr/>
          </p:nvSpPr>
          <p:spPr>
            <a:xfrm>
              <a:off x="403056" y="5421681"/>
              <a:ext cx="2696338" cy="1030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>
                  <a:solidFill>
                    <a:schemeClr val="accent3">
                      <a:hueOff val="914337"/>
                      <a:satOff val="31515"/>
                      <a:lumOff val="-30790"/>
                    </a:schemeClr>
                  </a:solidFill>
                </a:defRPr>
              </a:pPr>
              <a:r>
                <a:t>   ACCRETING</a:t>
              </a:r>
            </a:p>
            <a:p>
              <a:pPr algn="l">
                <a:defRPr>
                  <a:solidFill>
                    <a:schemeClr val="accent3">
                      <a:hueOff val="914337"/>
                      <a:satOff val="31515"/>
                      <a:lumOff val="-30790"/>
                    </a:schemeClr>
                  </a:solidFill>
                </a:defRPr>
              </a:pPr>
              <a:r>
                <a:t>GAS</a:t>
              </a:r>
            </a:p>
          </p:txBody>
        </p:sp>
      </p:grpSp>
      <p:grpSp>
        <p:nvGrpSpPr>
          <p:cNvPr id="162" name="Group"/>
          <p:cNvGrpSpPr/>
          <p:nvPr/>
        </p:nvGrpSpPr>
        <p:grpSpPr>
          <a:xfrm>
            <a:off x="14271172" y="3000988"/>
            <a:ext cx="6464704" cy="7531153"/>
            <a:chOff x="0" y="0"/>
            <a:chExt cx="6464703" cy="7531152"/>
          </a:xfrm>
        </p:grpSpPr>
        <p:sp>
          <p:nvSpPr>
            <p:cNvPr id="155" name="Line"/>
            <p:cNvSpPr/>
            <p:nvPr/>
          </p:nvSpPr>
          <p:spPr>
            <a:xfrm>
              <a:off x="1712624" y="1008196"/>
              <a:ext cx="1055026" cy="1056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cubicBezTo>
                    <a:pt x="19159" y="16717"/>
                    <a:pt x="15906" y="12283"/>
                    <a:pt x="11980" y="8485"/>
                  </a:cubicBezTo>
                  <a:cubicBezTo>
                    <a:pt x="8443" y="5064"/>
                    <a:pt x="4403" y="2203"/>
                    <a:pt x="0" y="0"/>
                  </a:cubicBezTo>
                </a:path>
              </a:pathLst>
            </a:custGeom>
            <a:noFill/>
            <a:ln w="889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6" name="Line"/>
            <p:cNvSpPr/>
            <p:nvPr/>
          </p:nvSpPr>
          <p:spPr>
            <a:xfrm>
              <a:off x="3532572" y="154267"/>
              <a:ext cx="263855" cy="1451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0" h="21600" fill="norm" stroke="1" extrusionOk="0">
                  <a:moveTo>
                    <a:pt x="20760" y="21600"/>
                  </a:moveTo>
                  <a:cubicBezTo>
                    <a:pt x="11906" y="18270"/>
                    <a:pt x="5776" y="14705"/>
                    <a:pt x="2579" y="11027"/>
                  </a:cubicBezTo>
                  <a:cubicBezTo>
                    <a:pt x="-592" y="7379"/>
                    <a:pt x="-840" y="3662"/>
                    <a:pt x="1842" y="0"/>
                  </a:cubicBezTo>
                </a:path>
              </a:pathLst>
            </a:custGeom>
            <a:noFill/>
            <a:ln w="889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7" name="OUTFLOWS"/>
            <p:cNvSpPr txBox="1"/>
            <p:nvPr/>
          </p:nvSpPr>
          <p:spPr>
            <a:xfrm>
              <a:off x="-1" y="1499783"/>
              <a:ext cx="2281048" cy="5604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>
                  <a:solidFill>
                    <a:schemeClr val="accent5">
                      <a:lumOff val="-29866"/>
                    </a:schemeClr>
                  </a:solidFill>
                </a:defRPr>
              </a:lvl1pPr>
            </a:lstStyle>
            <a:p>
              <a:pPr/>
              <a:r>
                <a:t>OUTFLOWS</a:t>
              </a:r>
            </a:p>
          </p:txBody>
        </p:sp>
        <p:sp>
          <p:nvSpPr>
            <p:cNvPr id="158" name="Line"/>
            <p:cNvSpPr/>
            <p:nvPr/>
          </p:nvSpPr>
          <p:spPr>
            <a:xfrm flipH="1" flipV="1">
              <a:off x="2279925" y="-1"/>
              <a:ext cx="971643" cy="1779835"/>
            </a:xfrm>
            <a:prstGeom prst="line">
              <a:avLst/>
            </a:prstGeom>
            <a:noFill/>
            <a:ln w="889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9" name="Line"/>
            <p:cNvSpPr/>
            <p:nvPr/>
          </p:nvSpPr>
          <p:spPr>
            <a:xfrm>
              <a:off x="4935297" y="6288062"/>
              <a:ext cx="186947" cy="10988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88" h="21600" fill="norm" stroke="1" extrusionOk="0">
                  <a:moveTo>
                    <a:pt x="0" y="0"/>
                  </a:moveTo>
                  <a:cubicBezTo>
                    <a:pt x="8413" y="3310"/>
                    <a:pt x="14342" y="6803"/>
                    <a:pt x="17636" y="10387"/>
                  </a:cubicBezTo>
                  <a:cubicBezTo>
                    <a:pt x="21042" y="14094"/>
                    <a:pt x="21600" y="17866"/>
                    <a:pt x="19293" y="21600"/>
                  </a:cubicBezTo>
                </a:path>
              </a:pathLst>
            </a:custGeom>
            <a:noFill/>
            <a:ln w="889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0" name="Line"/>
            <p:cNvSpPr/>
            <p:nvPr/>
          </p:nvSpPr>
          <p:spPr>
            <a:xfrm>
              <a:off x="5707087" y="5950763"/>
              <a:ext cx="757617" cy="774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2530" y="4301"/>
                    <a:pt x="5592" y="8281"/>
                    <a:pt x="9115" y="11851"/>
                  </a:cubicBezTo>
                  <a:cubicBezTo>
                    <a:pt x="12829" y="15614"/>
                    <a:pt x="17025" y="18891"/>
                    <a:pt x="21600" y="21600"/>
                  </a:cubicBezTo>
                </a:path>
              </a:pathLst>
            </a:custGeom>
            <a:noFill/>
            <a:ln w="889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1" name="Line"/>
            <p:cNvSpPr/>
            <p:nvPr/>
          </p:nvSpPr>
          <p:spPr>
            <a:xfrm flipH="1" flipV="1">
              <a:off x="5332372" y="6146871"/>
              <a:ext cx="757165" cy="1384282"/>
            </a:xfrm>
            <a:prstGeom prst="line">
              <a:avLst/>
            </a:prstGeom>
            <a:noFill/>
            <a:ln w="88900" cap="flat">
              <a:solidFill>
                <a:schemeClr val="accent5">
                  <a:lumOff val="-29866"/>
                </a:schemeClr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68" name="Group"/>
          <p:cNvGrpSpPr/>
          <p:nvPr/>
        </p:nvGrpSpPr>
        <p:grpSpPr>
          <a:xfrm>
            <a:off x="17285676" y="5069279"/>
            <a:ext cx="4234562" cy="3849398"/>
            <a:chOff x="0" y="0"/>
            <a:chExt cx="4234560" cy="3849396"/>
          </a:xfrm>
        </p:grpSpPr>
        <p:sp>
          <p:nvSpPr>
            <p:cNvPr id="163" name="Line"/>
            <p:cNvSpPr/>
            <p:nvPr/>
          </p:nvSpPr>
          <p:spPr>
            <a:xfrm>
              <a:off x="0" y="773644"/>
              <a:ext cx="1059470" cy="981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4" h="21540" fill="norm" stroke="1" extrusionOk="0">
                  <a:moveTo>
                    <a:pt x="21454" y="18879"/>
                  </a:moveTo>
                  <a:cubicBezTo>
                    <a:pt x="20538" y="16058"/>
                    <a:pt x="19389" y="13334"/>
                    <a:pt x="18019" y="10738"/>
                  </a:cubicBezTo>
                  <a:cubicBezTo>
                    <a:pt x="16680" y="8200"/>
                    <a:pt x="15135" y="5796"/>
                    <a:pt x="13404" y="3553"/>
                  </a:cubicBezTo>
                  <a:cubicBezTo>
                    <a:pt x="11635" y="1247"/>
                    <a:pt x="8993" y="-60"/>
                    <a:pt x="6226" y="2"/>
                  </a:cubicBezTo>
                  <a:cubicBezTo>
                    <a:pt x="4998" y="29"/>
                    <a:pt x="3789" y="333"/>
                    <a:pt x="2675" y="894"/>
                  </a:cubicBezTo>
                  <a:cubicBezTo>
                    <a:pt x="1285" y="2158"/>
                    <a:pt x="365" y="3926"/>
                    <a:pt x="87" y="5869"/>
                  </a:cubicBezTo>
                  <a:cubicBezTo>
                    <a:pt x="-146" y="7502"/>
                    <a:pt x="89" y="9173"/>
                    <a:pt x="761" y="10657"/>
                  </a:cubicBezTo>
                  <a:cubicBezTo>
                    <a:pt x="1540" y="12814"/>
                    <a:pt x="2598" y="14839"/>
                    <a:pt x="3905" y="16673"/>
                  </a:cubicBezTo>
                  <a:cubicBezTo>
                    <a:pt x="5228" y="18529"/>
                    <a:pt x="6792" y="20168"/>
                    <a:pt x="8547" y="21540"/>
                  </a:cubicBezTo>
                </a:path>
              </a:pathLst>
            </a:custGeom>
            <a:noFill/>
            <a:ln w="8890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4" name="Line"/>
            <p:cNvSpPr/>
            <p:nvPr/>
          </p:nvSpPr>
          <p:spPr>
            <a:xfrm>
              <a:off x="945165" y="289981"/>
              <a:ext cx="795724" cy="1241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1572" fill="norm" stroke="1" extrusionOk="0">
                  <a:moveTo>
                    <a:pt x="8468" y="21572"/>
                  </a:moveTo>
                  <a:cubicBezTo>
                    <a:pt x="6452" y="19517"/>
                    <a:pt x="4731" y="17346"/>
                    <a:pt x="3329" y="15086"/>
                  </a:cubicBezTo>
                  <a:cubicBezTo>
                    <a:pt x="2023" y="12982"/>
                    <a:pt x="998" y="10809"/>
                    <a:pt x="265" y="8591"/>
                  </a:cubicBezTo>
                  <a:cubicBezTo>
                    <a:pt x="-304" y="6889"/>
                    <a:pt x="51" y="5112"/>
                    <a:pt x="1270" y="3561"/>
                  </a:cubicBezTo>
                  <a:cubicBezTo>
                    <a:pt x="1970" y="2669"/>
                    <a:pt x="2940" y="1878"/>
                    <a:pt x="4121" y="1235"/>
                  </a:cubicBezTo>
                  <a:cubicBezTo>
                    <a:pt x="5497" y="456"/>
                    <a:pt x="7253" y="19"/>
                    <a:pt x="9079" y="1"/>
                  </a:cubicBezTo>
                  <a:cubicBezTo>
                    <a:pt x="12039" y="-28"/>
                    <a:pt x="14779" y="1013"/>
                    <a:pt x="16189" y="2703"/>
                  </a:cubicBezTo>
                  <a:cubicBezTo>
                    <a:pt x="17256" y="3606"/>
                    <a:pt x="18185" y="4575"/>
                    <a:pt x="18963" y="5596"/>
                  </a:cubicBezTo>
                  <a:cubicBezTo>
                    <a:pt x="19812" y="6712"/>
                    <a:pt x="20476" y="7883"/>
                    <a:pt x="20942" y="9091"/>
                  </a:cubicBezTo>
                  <a:lnTo>
                    <a:pt x="21296" y="13365"/>
                  </a:lnTo>
                </a:path>
              </a:pathLst>
            </a:custGeom>
            <a:noFill/>
            <a:ln w="8890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5" name="RECYCLING…"/>
            <p:cNvSpPr txBox="1"/>
            <p:nvPr/>
          </p:nvSpPr>
          <p:spPr>
            <a:xfrm>
              <a:off x="1869693" y="0"/>
              <a:ext cx="2364868" cy="1030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>
                  <a:solidFill>
                    <a:schemeClr val="accent1">
                      <a:lumOff val="-13575"/>
                    </a:schemeClr>
                  </a:solidFill>
                </a:defRPr>
              </a:pPr>
              <a:r>
                <a:t>RECYCLING</a:t>
              </a:r>
            </a:p>
            <a:p>
              <a:pPr algn="l">
                <a:defRPr>
                  <a:solidFill>
                    <a:schemeClr val="accent1">
                      <a:lumOff val="-13575"/>
                    </a:schemeClr>
                  </a:solidFill>
                </a:defRPr>
              </a:pPr>
              <a:r>
                <a:t>GAS</a:t>
              </a:r>
            </a:p>
          </p:txBody>
        </p:sp>
        <p:sp>
          <p:nvSpPr>
            <p:cNvPr id="166" name="Line"/>
            <p:cNvSpPr/>
            <p:nvPr/>
          </p:nvSpPr>
          <p:spPr>
            <a:xfrm>
              <a:off x="1238051" y="2859799"/>
              <a:ext cx="632152" cy="989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6" h="21572" fill="norm" stroke="1" extrusionOk="0">
                  <a:moveTo>
                    <a:pt x="12952" y="0"/>
                  </a:moveTo>
                  <a:cubicBezTo>
                    <a:pt x="14970" y="1892"/>
                    <a:pt x="16665" y="3918"/>
                    <a:pt x="18008" y="6043"/>
                  </a:cubicBezTo>
                  <a:cubicBezTo>
                    <a:pt x="19410" y="8261"/>
                    <a:pt x="20421" y="10574"/>
                    <a:pt x="21021" y="12937"/>
                  </a:cubicBezTo>
                  <a:cubicBezTo>
                    <a:pt x="21573" y="14209"/>
                    <a:pt x="21600" y="15551"/>
                    <a:pt x="21098" y="16832"/>
                  </a:cubicBezTo>
                  <a:cubicBezTo>
                    <a:pt x="20537" y="18264"/>
                    <a:pt x="19339" y="19561"/>
                    <a:pt x="17651" y="20564"/>
                  </a:cubicBezTo>
                  <a:cubicBezTo>
                    <a:pt x="16096" y="21248"/>
                    <a:pt x="14245" y="21600"/>
                    <a:pt x="12361" y="21570"/>
                  </a:cubicBezTo>
                  <a:cubicBezTo>
                    <a:pt x="10441" y="21540"/>
                    <a:pt x="8587" y="21116"/>
                    <a:pt x="7070" y="20359"/>
                  </a:cubicBezTo>
                  <a:cubicBezTo>
                    <a:pt x="5588" y="19493"/>
                    <a:pt x="4299" y="18499"/>
                    <a:pt x="3242" y="17406"/>
                  </a:cubicBezTo>
                  <a:cubicBezTo>
                    <a:pt x="2188" y="16315"/>
                    <a:pt x="1374" y="15136"/>
                    <a:pt x="823" y="13903"/>
                  </a:cubicBezTo>
                  <a:lnTo>
                    <a:pt x="0" y="7876"/>
                  </a:lnTo>
                </a:path>
              </a:pathLst>
            </a:custGeom>
            <a:noFill/>
            <a:ln w="8890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7" name="Line"/>
            <p:cNvSpPr/>
            <p:nvPr/>
          </p:nvSpPr>
          <p:spPr>
            <a:xfrm>
              <a:off x="1775621" y="2706564"/>
              <a:ext cx="851549" cy="754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4" h="21573" fill="norm" stroke="1" extrusionOk="0">
                  <a:moveTo>
                    <a:pt x="0" y="2142"/>
                  </a:moveTo>
                  <a:cubicBezTo>
                    <a:pt x="1225" y="5563"/>
                    <a:pt x="2712" y="8857"/>
                    <a:pt x="4444" y="11984"/>
                  </a:cubicBezTo>
                  <a:cubicBezTo>
                    <a:pt x="5363" y="13642"/>
                    <a:pt x="6351" y="15254"/>
                    <a:pt x="7505" y="16711"/>
                  </a:cubicBezTo>
                  <a:cubicBezTo>
                    <a:pt x="8590" y="18080"/>
                    <a:pt x="9812" y="19301"/>
                    <a:pt x="11148" y="20348"/>
                  </a:cubicBezTo>
                  <a:cubicBezTo>
                    <a:pt x="12387" y="21176"/>
                    <a:pt x="13804" y="21600"/>
                    <a:pt x="15243" y="21572"/>
                  </a:cubicBezTo>
                  <a:cubicBezTo>
                    <a:pt x="16537" y="21546"/>
                    <a:pt x="17804" y="21155"/>
                    <a:pt x="18931" y="20434"/>
                  </a:cubicBezTo>
                  <a:cubicBezTo>
                    <a:pt x="19977" y="19463"/>
                    <a:pt x="20753" y="18170"/>
                    <a:pt x="21164" y="16710"/>
                  </a:cubicBezTo>
                  <a:cubicBezTo>
                    <a:pt x="21556" y="15318"/>
                    <a:pt x="21600" y="13830"/>
                    <a:pt x="21292" y="12412"/>
                  </a:cubicBezTo>
                  <a:cubicBezTo>
                    <a:pt x="20665" y="9649"/>
                    <a:pt x="19555" y="7057"/>
                    <a:pt x="18030" y="4788"/>
                  </a:cubicBezTo>
                  <a:cubicBezTo>
                    <a:pt x="16776" y="2923"/>
                    <a:pt x="15259" y="1305"/>
                    <a:pt x="13540" y="0"/>
                  </a:cubicBezTo>
                </a:path>
              </a:pathLst>
            </a:custGeom>
            <a:noFill/>
            <a:ln w="8890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" dur="1000" fill="hold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1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2" dur="3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Class="entr" nodeType="afterEffect" presetSubtype="1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6" dur="3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Class="entr" nodeType="afterEffect" presetSubtype="8" presetID="2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3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Class="entr" nodeType="afterEffect" presetSubtype="1" presetID="2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24" dur="3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Class="entr" nodeType="afterEffect" presetSubtype="2" presetID="2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>
                                        <p:cTn id="28" dur="3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Class="entr" nodeType="afterEffect" presetSubtype="2" presetID="2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>
                                        <p:cTn id="32" dur="3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Class="entr" nodeType="afterEffect" presetSubtype="4" presetID="22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36" dur="3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Class="entr" nodeType="afterEffect" presetSubtype="4" presetID="22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40" dur="3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Class="entr" nodeType="after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4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ntr" nodeType="clickEffect" presetSubtype="8" presetID="22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4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entr" nodeType="click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Class="entr" nodeType="click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2" grpId="1"/>
      <p:bldP build="whole" bldLvl="1" animBg="1" rev="0" advAuto="0" spid="168" grpId="14"/>
      <p:bldP build="whole" bldLvl="1" animBg="1" rev="0" advAuto="0" spid="143" grpId="3"/>
      <p:bldP build="whole" bldLvl="1" animBg="1" rev="0" advAuto="0" spid="150" grpId="10"/>
      <p:bldP build="whole" bldLvl="1" animBg="1" rev="0" advAuto="0" spid="149" grpId="6"/>
      <p:bldP build="whole" bldLvl="1" animBg="1" rev="0" advAuto="0" spid="145" grpId="7"/>
      <p:bldP build="whole" bldLvl="1" animBg="1" rev="0" advAuto="0" spid="154" grpId="12"/>
      <p:bldP build="whole" bldLvl="1" animBg="1" rev="0" advAuto="0" spid="146" grpId="8"/>
      <p:bldP build="whole" bldLvl="1" animBg="1" rev="0" advAuto="0" spid="144" grpId="4"/>
      <p:bldP build="whole" bldLvl="1" animBg="1" rev="0" advAuto="0" spid="162" grpId="13"/>
      <p:bldP build="whole" bldLvl="1" animBg="1" rev="0" advAuto="0" spid="142" grpId="9"/>
      <p:bldP build="whole" bldLvl="1" animBg="1" rev="0" advAuto="0" spid="147" grpId="2"/>
      <p:bldP build="whole" bldLvl="1" animBg="1" rev="0" advAuto="0" spid="141" grpId="11"/>
      <p:bldP build="whole" bldLvl="1" animBg="1" rev="0" advAuto="0" spid="148" grpId="5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54825" t="0" r="0" b="0"/>
          <a:stretch>
            <a:fillRect/>
          </a:stretch>
        </p:blipFill>
        <p:spPr>
          <a:xfrm>
            <a:off x="13316180" y="1269128"/>
            <a:ext cx="10524584" cy="11685744"/>
          </a:xfrm>
          <a:prstGeom prst="rect">
            <a:avLst/>
          </a:prstGeom>
          <a:ln w="12700">
            <a:miter lim="400000"/>
          </a:ln>
        </p:spPr>
      </p:pic>
      <p:sp>
        <p:nvSpPr>
          <p:cNvPr id="591" name="Herrera-Camus et al. In prep."/>
          <p:cNvSpPr txBox="1"/>
          <p:nvPr/>
        </p:nvSpPr>
        <p:spPr>
          <a:xfrm>
            <a:off x="18461066" y="12988716"/>
            <a:ext cx="5848504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6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Herrera-Camus et al. In prep.</a:t>
            </a:r>
          </a:p>
        </p:txBody>
      </p:sp>
      <p:sp>
        <p:nvSpPr>
          <p:cNvPr id="592" name="Rectangle"/>
          <p:cNvSpPr/>
          <p:nvPr/>
        </p:nvSpPr>
        <p:spPr>
          <a:xfrm>
            <a:off x="608607" y="1474985"/>
            <a:ext cx="12781956" cy="11274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59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51185" y="1778000"/>
            <a:ext cx="11154000" cy="9363075"/>
          </a:xfrm>
          <a:prstGeom prst="rect">
            <a:avLst/>
          </a:prstGeom>
          <a:ln w="12700">
            <a:miter lim="400000"/>
          </a:ln>
        </p:spPr>
      </p:pic>
      <p:pic>
        <p:nvPicPr>
          <p:cNvPr id="59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51185" y="1778000"/>
            <a:ext cx="11154000" cy="9363075"/>
          </a:xfrm>
          <a:prstGeom prst="rect">
            <a:avLst/>
          </a:prstGeom>
          <a:ln w="12700">
            <a:miter lim="400000"/>
          </a:ln>
        </p:spPr>
      </p:pic>
      <p:sp>
        <p:nvSpPr>
          <p:cNvPr id="595" name="Radiative pressure"/>
          <p:cNvSpPr txBox="1"/>
          <p:nvPr/>
        </p:nvSpPr>
        <p:spPr>
          <a:xfrm rot="20100000">
            <a:off x="5181580" y="4458463"/>
            <a:ext cx="3128011" cy="547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Radiative pressure</a:t>
            </a:r>
          </a:p>
        </p:txBody>
      </p:sp>
      <p:grpSp>
        <p:nvGrpSpPr>
          <p:cNvPr id="601" name="Group"/>
          <p:cNvGrpSpPr/>
          <p:nvPr/>
        </p:nvGrpSpPr>
        <p:grpSpPr>
          <a:xfrm>
            <a:off x="456435" y="11369612"/>
            <a:ext cx="11075165" cy="2632201"/>
            <a:chOff x="0" y="62704"/>
            <a:chExt cx="11075164" cy="2632199"/>
          </a:xfrm>
        </p:grpSpPr>
        <p:sp>
          <p:nvSpPr>
            <p:cNvPr id="596" name="texpulsion ≲ tdepletion ~ tage"/>
            <p:cNvSpPr/>
            <p:nvPr/>
          </p:nvSpPr>
          <p:spPr>
            <a:xfrm>
              <a:off x="8092549" y="527523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b="0" sz="6000">
                  <a:solidFill>
                    <a:srgbClr val="7BAB8C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i="1">
                  <a:latin typeface="Helvetica Neue"/>
                  <a:ea typeface="Helvetica Neue"/>
                  <a:cs typeface="Helvetica Neue"/>
                  <a:sym typeface="Helvetica Neue"/>
                </a:rPr>
                <a:t>t</a:t>
              </a:r>
              <a:r>
                <a:rPr baseline="-5999"/>
                <a:t>expulsion</a:t>
              </a:r>
              <a:r>
                <a:t> ≲ </a:t>
              </a:r>
              <a:r>
                <a:rPr i="1">
                  <a:latin typeface="Helvetica Neue"/>
                  <a:ea typeface="Helvetica Neue"/>
                  <a:cs typeface="Helvetica Neue"/>
                  <a:sym typeface="Helvetica Neue"/>
                </a:rPr>
                <a:t>t</a:t>
              </a:r>
              <a:r>
                <a:rPr baseline="-5999"/>
                <a:t>depletion</a:t>
              </a:r>
              <a:r>
                <a:t> ~ </a:t>
              </a:r>
              <a:r>
                <a:rPr i="1">
                  <a:latin typeface="Helvetica Neue"/>
                  <a:ea typeface="Helvetica Neue"/>
                  <a:cs typeface="Helvetica Neue"/>
                  <a:sym typeface="Helvetica Neue"/>
                </a:rPr>
                <a:t>t</a:t>
              </a:r>
              <a:r>
                <a:rPr baseline="-5999"/>
                <a:t>age</a:t>
              </a:r>
              <a:r>
                <a:t>  </a:t>
              </a:r>
            </a:p>
          </p:txBody>
        </p:sp>
        <p:sp>
          <p:nvSpPr>
            <p:cNvPr id="597" name="~30-60 Myr"/>
            <p:cNvSpPr/>
            <p:nvPr/>
          </p:nvSpPr>
          <p:spPr>
            <a:xfrm>
              <a:off x="5639564" y="1424904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4000">
                  <a:solidFill>
                    <a:srgbClr val="929292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~30-60 Myr</a:t>
              </a:r>
            </a:p>
          </p:txBody>
        </p:sp>
        <p:sp>
          <p:nvSpPr>
            <p:cNvPr id="598" name="~100-500 Myr"/>
            <p:cNvSpPr/>
            <p:nvPr/>
          </p:nvSpPr>
          <p:spPr>
            <a:xfrm>
              <a:off x="9805164" y="1424904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4000">
                  <a:solidFill>
                    <a:srgbClr val="929292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~100-500 Myr</a:t>
              </a:r>
            </a:p>
          </p:txBody>
        </p:sp>
        <p:sp>
          <p:nvSpPr>
            <p:cNvPr id="599" name="Line"/>
            <p:cNvSpPr/>
            <p:nvPr/>
          </p:nvSpPr>
          <p:spPr>
            <a:xfrm flipV="1">
              <a:off x="3683764" y="62704"/>
              <a:ext cx="1" cy="1828356"/>
            </a:xfrm>
            <a:prstGeom prst="line">
              <a:avLst/>
            </a:prstGeom>
            <a:noFill/>
            <a:ln w="25400" cap="flat">
              <a:solidFill>
                <a:srgbClr val="5E5E5E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00" name="What is the fate of these clumps?"/>
            <p:cNvSpPr/>
            <p:nvPr/>
          </p:nvSpPr>
          <p:spPr>
            <a:xfrm>
              <a:off x="0" y="976882"/>
              <a:ext cx="3450345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0" sz="400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What is the fate of these clumps?</a:t>
              </a:r>
            </a:p>
          </p:txBody>
        </p:sp>
      </p:grpSp>
      <p:grpSp>
        <p:nvGrpSpPr>
          <p:cNvPr id="604" name="Group"/>
          <p:cNvGrpSpPr/>
          <p:nvPr/>
        </p:nvGrpSpPr>
        <p:grpSpPr>
          <a:xfrm>
            <a:off x="298266" y="215987"/>
            <a:ext cx="4630687" cy="1493421"/>
            <a:chOff x="0" y="0"/>
            <a:chExt cx="4630686" cy="1493420"/>
          </a:xfrm>
        </p:grpSpPr>
        <p:pic>
          <p:nvPicPr>
            <p:cNvPr id="602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13789" t="3531" r="11266" b="9440"/>
            <a:stretch>
              <a:fillRect/>
            </a:stretch>
          </p:blipFill>
          <p:spPr>
            <a:xfrm>
              <a:off x="-1" y="10795"/>
              <a:ext cx="1276748" cy="1482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4" h="21507" fill="norm" stroke="1" extrusionOk="0">
                  <a:moveTo>
                    <a:pt x="18005" y="2"/>
                  </a:moveTo>
                  <a:cubicBezTo>
                    <a:pt x="17913" y="29"/>
                    <a:pt x="17666" y="349"/>
                    <a:pt x="17177" y="980"/>
                  </a:cubicBezTo>
                  <a:cubicBezTo>
                    <a:pt x="16236" y="2192"/>
                    <a:pt x="16150" y="2221"/>
                    <a:pt x="15581" y="1550"/>
                  </a:cubicBezTo>
                  <a:cubicBezTo>
                    <a:pt x="15061" y="938"/>
                    <a:pt x="14919" y="921"/>
                    <a:pt x="14559" y="1412"/>
                  </a:cubicBezTo>
                  <a:cubicBezTo>
                    <a:pt x="14330" y="1725"/>
                    <a:pt x="14142" y="2419"/>
                    <a:pt x="14138" y="2955"/>
                  </a:cubicBezTo>
                  <a:cubicBezTo>
                    <a:pt x="14129" y="4288"/>
                    <a:pt x="12001" y="6018"/>
                    <a:pt x="10726" y="5730"/>
                  </a:cubicBezTo>
                  <a:cubicBezTo>
                    <a:pt x="9890" y="5541"/>
                    <a:pt x="9773" y="5651"/>
                    <a:pt x="9851" y="6594"/>
                  </a:cubicBezTo>
                  <a:cubicBezTo>
                    <a:pt x="9917" y="7394"/>
                    <a:pt x="9764" y="7644"/>
                    <a:pt x="9276" y="7532"/>
                  </a:cubicBezTo>
                  <a:cubicBezTo>
                    <a:pt x="8912" y="7448"/>
                    <a:pt x="7307" y="7031"/>
                    <a:pt x="5704" y="6611"/>
                  </a:cubicBezTo>
                  <a:cubicBezTo>
                    <a:pt x="2484" y="5766"/>
                    <a:pt x="1343" y="5912"/>
                    <a:pt x="1343" y="7152"/>
                  </a:cubicBezTo>
                  <a:cubicBezTo>
                    <a:pt x="1343" y="7978"/>
                    <a:pt x="4105" y="10588"/>
                    <a:pt x="6178" y="11723"/>
                  </a:cubicBezTo>
                  <a:lnTo>
                    <a:pt x="7266" y="12322"/>
                  </a:lnTo>
                  <a:lnTo>
                    <a:pt x="4334" y="13577"/>
                  </a:lnTo>
                  <a:cubicBezTo>
                    <a:pt x="1616" y="14743"/>
                    <a:pt x="402" y="15927"/>
                    <a:pt x="1383" y="16450"/>
                  </a:cubicBezTo>
                  <a:cubicBezTo>
                    <a:pt x="1994" y="16775"/>
                    <a:pt x="1871" y="17152"/>
                    <a:pt x="688" y="18654"/>
                  </a:cubicBezTo>
                  <a:cubicBezTo>
                    <a:pt x="210" y="19262"/>
                    <a:pt x="0" y="19676"/>
                    <a:pt x="0" y="19875"/>
                  </a:cubicBezTo>
                  <a:cubicBezTo>
                    <a:pt x="1" y="20207"/>
                    <a:pt x="597" y="19945"/>
                    <a:pt x="1550" y="18994"/>
                  </a:cubicBezTo>
                  <a:lnTo>
                    <a:pt x="2598" y="17946"/>
                  </a:lnTo>
                  <a:lnTo>
                    <a:pt x="3026" y="18896"/>
                  </a:lnTo>
                  <a:cubicBezTo>
                    <a:pt x="3263" y="19419"/>
                    <a:pt x="3891" y="20239"/>
                    <a:pt x="4421" y="20721"/>
                  </a:cubicBezTo>
                  <a:cubicBezTo>
                    <a:pt x="5146" y="21380"/>
                    <a:pt x="5779" y="21574"/>
                    <a:pt x="6959" y="21487"/>
                  </a:cubicBezTo>
                  <a:cubicBezTo>
                    <a:pt x="8981" y="21338"/>
                    <a:pt x="10095" y="20068"/>
                    <a:pt x="10792" y="17129"/>
                  </a:cubicBezTo>
                  <a:cubicBezTo>
                    <a:pt x="11394" y="14590"/>
                    <a:pt x="11272" y="14622"/>
                    <a:pt x="15581" y="16023"/>
                  </a:cubicBezTo>
                  <a:cubicBezTo>
                    <a:pt x="18685" y="17033"/>
                    <a:pt x="20939" y="17267"/>
                    <a:pt x="21397" y="16628"/>
                  </a:cubicBezTo>
                  <a:cubicBezTo>
                    <a:pt x="21454" y="16549"/>
                    <a:pt x="21484" y="16450"/>
                    <a:pt x="21484" y="16334"/>
                  </a:cubicBezTo>
                  <a:cubicBezTo>
                    <a:pt x="21484" y="15526"/>
                    <a:pt x="20152" y="13902"/>
                    <a:pt x="18312" y="12546"/>
                  </a:cubicBezTo>
                  <a:cubicBezTo>
                    <a:pt x="16355" y="11104"/>
                    <a:pt x="16315" y="11029"/>
                    <a:pt x="16923" y="10019"/>
                  </a:cubicBezTo>
                  <a:cubicBezTo>
                    <a:pt x="17267" y="9447"/>
                    <a:pt x="18367" y="8328"/>
                    <a:pt x="19367" y="7532"/>
                  </a:cubicBezTo>
                  <a:cubicBezTo>
                    <a:pt x="21397" y="5916"/>
                    <a:pt x="21600" y="5389"/>
                    <a:pt x="20302" y="5097"/>
                  </a:cubicBezTo>
                  <a:cubicBezTo>
                    <a:pt x="19741" y="4970"/>
                    <a:pt x="19507" y="4691"/>
                    <a:pt x="19668" y="4331"/>
                  </a:cubicBezTo>
                  <a:cubicBezTo>
                    <a:pt x="19806" y="4019"/>
                    <a:pt x="19730" y="3662"/>
                    <a:pt x="19494" y="3537"/>
                  </a:cubicBezTo>
                  <a:cubicBezTo>
                    <a:pt x="19258" y="3411"/>
                    <a:pt x="19180" y="2925"/>
                    <a:pt x="19320" y="2454"/>
                  </a:cubicBezTo>
                  <a:cubicBezTo>
                    <a:pt x="19543" y="1711"/>
                    <a:pt x="19481" y="1662"/>
                    <a:pt x="18873" y="2092"/>
                  </a:cubicBezTo>
                  <a:cubicBezTo>
                    <a:pt x="17967" y="2731"/>
                    <a:pt x="17545" y="2156"/>
                    <a:pt x="17898" y="762"/>
                  </a:cubicBezTo>
                  <a:cubicBezTo>
                    <a:pt x="18030" y="238"/>
                    <a:pt x="18097" y="-26"/>
                    <a:pt x="18005" y="2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603" name="Outflows"/>
            <p:cNvSpPr txBox="1"/>
            <p:nvPr/>
          </p:nvSpPr>
          <p:spPr>
            <a:xfrm>
              <a:off x="1382280" y="-1"/>
              <a:ext cx="3248407" cy="10192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6000">
                  <a:solidFill>
                    <a:srgbClr val="5E5E5E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defTabSz="914400"/>
              <a:r>
                <a:t>Outflows</a:t>
              </a:r>
            </a:p>
          </p:txBody>
        </p:sp>
      </p:grpSp>
      <p:sp>
        <p:nvSpPr>
          <p:cNvPr id="605" name="Cold gas outflows"/>
          <p:cNvSpPr txBox="1"/>
          <p:nvPr/>
        </p:nvSpPr>
        <p:spPr>
          <a:xfrm>
            <a:off x="8439824" y="1109179"/>
            <a:ext cx="4349497" cy="709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40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Cold gas outflows</a:t>
            </a:r>
          </a:p>
        </p:txBody>
      </p:sp>
      <p:sp>
        <p:nvSpPr>
          <p:cNvPr id="606" name="(Levy et al. 2022)"/>
          <p:cNvSpPr txBox="1"/>
          <p:nvPr/>
        </p:nvSpPr>
        <p:spPr>
          <a:xfrm>
            <a:off x="5497365" y="9209032"/>
            <a:ext cx="2902840" cy="547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D0908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(Levy et al. 2022)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01" grpId="2"/>
      <p:bldP build="whole" bldLvl="1" animBg="1" rev="0" advAuto="0" spid="594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3236" y="1269128"/>
            <a:ext cx="23297528" cy="11685744"/>
          </a:xfrm>
          <a:prstGeom prst="rect">
            <a:avLst/>
          </a:prstGeom>
          <a:ln w="12700">
            <a:miter lim="400000"/>
          </a:ln>
        </p:spPr>
      </p:pic>
      <p:sp>
        <p:nvSpPr>
          <p:cNvPr id="609" name="Rectangle"/>
          <p:cNvSpPr/>
          <p:nvPr/>
        </p:nvSpPr>
        <p:spPr>
          <a:xfrm>
            <a:off x="608607" y="1474985"/>
            <a:ext cx="12781956" cy="112740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610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100000" t="0" r="0" b="0"/>
          <a:stretch>
            <a:fillRect/>
          </a:stretch>
        </p:blipFill>
        <p:spPr>
          <a:xfrm>
            <a:off x="12805184" y="1778000"/>
            <a:ext cx="1" cy="936307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13" name="Group"/>
          <p:cNvGrpSpPr/>
          <p:nvPr/>
        </p:nvGrpSpPr>
        <p:grpSpPr>
          <a:xfrm>
            <a:off x="298266" y="215987"/>
            <a:ext cx="4630687" cy="1493421"/>
            <a:chOff x="0" y="0"/>
            <a:chExt cx="4630686" cy="1493420"/>
          </a:xfrm>
        </p:grpSpPr>
        <p:pic>
          <p:nvPicPr>
            <p:cNvPr id="611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13789" t="3531" r="11266" b="9440"/>
            <a:stretch>
              <a:fillRect/>
            </a:stretch>
          </p:blipFill>
          <p:spPr>
            <a:xfrm>
              <a:off x="-1" y="10795"/>
              <a:ext cx="1276748" cy="1482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4" h="21507" fill="norm" stroke="1" extrusionOk="0">
                  <a:moveTo>
                    <a:pt x="18005" y="2"/>
                  </a:moveTo>
                  <a:cubicBezTo>
                    <a:pt x="17913" y="29"/>
                    <a:pt x="17666" y="349"/>
                    <a:pt x="17177" y="980"/>
                  </a:cubicBezTo>
                  <a:cubicBezTo>
                    <a:pt x="16236" y="2192"/>
                    <a:pt x="16150" y="2221"/>
                    <a:pt x="15581" y="1550"/>
                  </a:cubicBezTo>
                  <a:cubicBezTo>
                    <a:pt x="15061" y="938"/>
                    <a:pt x="14919" y="921"/>
                    <a:pt x="14559" y="1412"/>
                  </a:cubicBezTo>
                  <a:cubicBezTo>
                    <a:pt x="14330" y="1725"/>
                    <a:pt x="14142" y="2419"/>
                    <a:pt x="14138" y="2955"/>
                  </a:cubicBezTo>
                  <a:cubicBezTo>
                    <a:pt x="14129" y="4288"/>
                    <a:pt x="12001" y="6018"/>
                    <a:pt x="10726" y="5730"/>
                  </a:cubicBezTo>
                  <a:cubicBezTo>
                    <a:pt x="9890" y="5541"/>
                    <a:pt x="9773" y="5651"/>
                    <a:pt x="9851" y="6594"/>
                  </a:cubicBezTo>
                  <a:cubicBezTo>
                    <a:pt x="9917" y="7394"/>
                    <a:pt x="9764" y="7644"/>
                    <a:pt x="9276" y="7532"/>
                  </a:cubicBezTo>
                  <a:cubicBezTo>
                    <a:pt x="8912" y="7448"/>
                    <a:pt x="7307" y="7031"/>
                    <a:pt x="5704" y="6611"/>
                  </a:cubicBezTo>
                  <a:cubicBezTo>
                    <a:pt x="2484" y="5766"/>
                    <a:pt x="1343" y="5912"/>
                    <a:pt x="1343" y="7152"/>
                  </a:cubicBezTo>
                  <a:cubicBezTo>
                    <a:pt x="1343" y="7978"/>
                    <a:pt x="4105" y="10588"/>
                    <a:pt x="6178" y="11723"/>
                  </a:cubicBezTo>
                  <a:lnTo>
                    <a:pt x="7266" y="12322"/>
                  </a:lnTo>
                  <a:lnTo>
                    <a:pt x="4334" y="13577"/>
                  </a:lnTo>
                  <a:cubicBezTo>
                    <a:pt x="1616" y="14743"/>
                    <a:pt x="402" y="15927"/>
                    <a:pt x="1383" y="16450"/>
                  </a:cubicBezTo>
                  <a:cubicBezTo>
                    <a:pt x="1994" y="16775"/>
                    <a:pt x="1871" y="17152"/>
                    <a:pt x="688" y="18654"/>
                  </a:cubicBezTo>
                  <a:cubicBezTo>
                    <a:pt x="210" y="19262"/>
                    <a:pt x="0" y="19676"/>
                    <a:pt x="0" y="19875"/>
                  </a:cubicBezTo>
                  <a:cubicBezTo>
                    <a:pt x="1" y="20207"/>
                    <a:pt x="597" y="19945"/>
                    <a:pt x="1550" y="18994"/>
                  </a:cubicBezTo>
                  <a:lnTo>
                    <a:pt x="2598" y="17946"/>
                  </a:lnTo>
                  <a:lnTo>
                    <a:pt x="3026" y="18896"/>
                  </a:lnTo>
                  <a:cubicBezTo>
                    <a:pt x="3263" y="19419"/>
                    <a:pt x="3891" y="20239"/>
                    <a:pt x="4421" y="20721"/>
                  </a:cubicBezTo>
                  <a:cubicBezTo>
                    <a:pt x="5146" y="21380"/>
                    <a:pt x="5779" y="21574"/>
                    <a:pt x="6959" y="21487"/>
                  </a:cubicBezTo>
                  <a:cubicBezTo>
                    <a:pt x="8981" y="21338"/>
                    <a:pt x="10095" y="20068"/>
                    <a:pt x="10792" y="17129"/>
                  </a:cubicBezTo>
                  <a:cubicBezTo>
                    <a:pt x="11394" y="14590"/>
                    <a:pt x="11272" y="14622"/>
                    <a:pt x="15581" y="16023"/>
                  </a:cubicBezTo>
                  <a:cubicBezTo>
                    <a:pt x="18685" y="17033"/>
                    <a:pt x="20939" y="17267"/>
                    <a:pt x="21397" y="16628"/>
                  </a:cubicBezTo>
                  <a:cubicBezTo>
                    <a:pt x="21454" y="16549"/>
                    <a:pt x="21484" y="16450"/>
                    <a:pt x="21484" y="16334"/>
                  </a:cubicBezTo>
                  <a:cubicBezTo>
                    <a:pt x="21484" y="15526"/>
                    <a:pt x="20152" y="13902"/>
                    <a:pt x="18312" y="12546"/>
                  </a:cubicBezTo>
                  <a:cubicBezTo>
                    <a:pt x="16355" y="11104"/>
                    <a:pt x="16315" y="11029"/>
                    <a:pt x="16923" y="10019"/>
                  </a:cubicBezTo>
                  <a:cubicBezTo>
                    <a:pt x="17267" y="9447"/>
                    <a:pt x="18367" y="8328"/>
                    <a:pt x="19367" y="7532"/>
                  </a:cubicBezTo>
                  <a:cubicBezTo>
                    <a:pt x="21397" y="5916"/>
                    <a:pt x="21600" y="5389"/>
                    <a:pt x="20302" y="5097"/>
                  </a:cubicBezTo>
                  <a:cubicBezTo>
                    <a:pt x="19741" y="4970"/>
                    <a:pt x="19507" y="4691"/>
                    <a:pt x="19668" y="4331"/>
                  </a:cubicBezTo>
                  <a:cubicBezTo>
                    <a:pt x="19806" y="4019"/>
                    <a:pt x="19730" y="3662"/>
                    <a:pt x="19494" y="3537"/>
                  </a:cubicBezTo>
                  <a:cubicBezTo>
                    <a:pt x="19258" y="3411"/>
                    <a:pt x="19180" y="2925"/>
                    <a:pt x="19320" y="2454"/>
                  </a:cubicBezTo>
                  <a:cubicBezTo>
                    <a:pt x="19543" y="1711"/>
                    <a:pt x="19481" y="1662"/>
                    <a:pt x="18873" y="2092"/>
                  </a:cubicBezTo>
                  <a:cubicBezTo>
                    <a:pt x="17967" y="2731"/>
                    <a:pt x="17545" y="2156"/>
                    <a:pt x="17898" y="762"/>
                  </a:cubicBezTo>
                  <a:cubicBezTo>
                    <a:pt x="18030" y="238"/>
                    <a:pt x="18097" y="-26"/>
                    <a:pt x="18005" y="2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612" name="Outflows"/>
            <p:cNvSpPr txBox="1"/>
            <p:nvPr/>
          </p:nvSpPr>
          <p:spPr>
            <a:xfrm>
              <a:off x="1382280" y="-1"/>
              <a:ext cx="3248407" cy="10192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6000">
                  <a:solidFill>
                    <a:srgbClr val="5E5E5E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defTabSz="914400"/>
              <a:r>
                <a:t>Outflows</a:t>
              </a:r>
            </a:p>
          </p:txBody>
        </p:sp>
      </p:grpSp>
      <p:pic>
        <p:nvPicPr>
          <p:cNvPr id="614" name="outflows2+Mcl.png" descr="outflows2+Mcl.png"/>
          <p:cNvPicPr>
            <a:picLocks noChangeAspect="1"/>
          </p:cNvPicPr>
          <p:nvPr/>
        </p:nvPicPr>
        <p:blipFill>
          <a:blip r:embed="rId5">
            <a:extLst/>
          </a:blip>
          <a:srcRect l="0" t="0" r="49725" b="0"/>
          <a:stretch>
            <a:fillRect/>
          </a:stretch>
        </p:blipFill>
        <p:spPr>
          <a:xfrm>
            <a:off x="1547165" y="1657548"/>
            <a:ext cx="11375370" cy="9604140"/>
          </a:xfrm>
          <a:prstGeom prst="rect">
            <a:avLst/>
          </a:prstGeom>
          <a:ln w="12700">
            <a:miter lim="400000"/>
          </a:ln>
        </p:spPr>
      </p:pic>
      <p:sp>
        <p:nvSpPr>
          <p:cNvPr id="615" name="Cold gas outflows"/>
          <p:cNvSpPr txBox="1"/>
          <p:nvPr/>
        </p:nvSpPr>
        <p:spPr>
          <a:xfrm>
            <a:off x="8439824" y="1109179"/>
            <a:ext cx="4349497" cy="709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40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Cold gas outflows</a:t>
            </a:r>
          </a:p>
        </p:txBody>
      </p:sp>
      <p:sp>
        <p:nvSpPr>
          <p:cNvPr id="616" name="Rectangle"/>
          <p:cNvSpPr/>
          <p:nvPr/>
        </p:nvSpPr>
        <p:spPr>
          <a:xfrm>
            <a:off x="12790723" y="11737647"/>
            <a:ext cx="7245219" cy="135026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pSp>
        <p:nvGrpSpPr>
          <p:cNvPr id="623" name="Group"/>
          <p:cNvGrpSpPr/>
          <p:nvPr/>
        </p:nvGrpSpPr>
        <p:grpSpPr>
          <a:xfrm>
            <a:off x="757936" y="8385677"/>
            <a:ext cx="15901033" cy="5823799"/>
            <a:chOff x="0" y="0"/>
            <a:chExt cx="15901032" cy="5823798"/>
          </a:xfrm>
        </p:grpSpPr>
        <p:sp>
          <p:nvSpPr>
            <p:cNvPr id="617" name="Circle"/>
            <p:cNvSpPr/>
            <p:nvPr/>
          </p:nvSpPr>
          <p:spPr>
            <a:xfrm>
              <a:off x="1892104" y="0"/>
              <a:ext cx="1075459" cy="1075459"/>
            </a:xfrm>
            <a:prstGeom prst="ellipse">
              <a:avLst/>
            </a:prstGeom>
            <a:solidFill>
              <a:schemeClr val="accent6">
                <a:hueOff val="-146070"/>
                <a:satOff val="-10048"/>
                <a:lumOff val="-306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pic>
          <p:nvPicPr>
            <p:cNvPr id="618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3313870"/>
              <a:ext cx="1106539" cy="13502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19" name="Line"/>
            <p:cNvSpPr/>
            <p:nvPr/>
          </p:nvSpPr>
          <p:spPr>
            <a:xfrm flipV="1">
              <a:off x="682843" y="493926"/>
              <a:ext cx="1799292" cy="2490748"/>
            </a:xfrm>
            <a:prstGeom prst="line">
              <a:avLst/>
            </a:prstGeom>
            <a:noFill/>
            <a:ln w="38100" cap="flat">
              <a:solidFill>
                <a:schemeClr val="accent6">
                  <a:hueOff val="-146070"/>
                  <a:satOff val="-10048"/>
                  <a:lumOff val="-30626"/>
                </a:schemeClr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20" name="Stacking of CO(1-0) spectra from CARMA-EDGE nearby main-sequence galaxies"/>
            <p:cNvSpPr/>
            <p:nvPr/>
          </p:nvSpPr>
          <p:spPr>
            <a:xfrm>
              <a:off x="1317620" y="3989001"/>
              <a:ext cx="9130182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b="0" sz="3600">
                  <a:solidFill>
                    <a:schemeClr val="accent6">
                      <a:hueOff val="-146070"/>
                      <a:satOff val="-10048"/>
                      <a:lumOff val="-30626"/>
                    </a:schemeClr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Stacking of CO(1-0) spectra from CARMA-EDGE nearby main-sequence galaxies</a:t>
              </a:r>
            </a:p>
          </p:txBody>
        </p:sp>
        <p:pic>
          <p:nvPicPr>
            <p:cNvPr id="621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13712" t="22194" r="0" b="32705"/>
            <a:stretch>
              <a:fillRect/>
            </a:stretch>
          </p:blipFill>
          <p:spPr>
            <a:xfrm>
              <a:off x="10245500" y="3094628"/>
              <a:ext cx="1576424" cy="1788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6" h="20595" fill="norm" stroke="1" extrusionOk="0">
                  <a:moveTo>
                    <a:pt x="11614" y="0"/>
                  </a:moveTo>
                  <a:cubicBezTo>
                    <a:pt x="8642" y="0"/>
                    <a:pt x="5669" y="1005"/>
                    <a:pt x="3401" y="3016"/>
                  </a:cubicBezTo>
                  <a:cubicBezTo>
                    <a:pt x="-1134" y="7037"/>
                    <a:pt x="-1134" y="13557"/>
                    <a:pt x="3401" y="17578"/>
                  </a:cubicBezTo>
                  <a:cubicBezTo>
                    <a:pt x="7937" y="21600"/>
                    <a:pt x="15292" y="21600"/>
                    <a:pt x="19827" y="17578"/>
                  </a:cubicBezTo>
                  <a:cubicBezTo>
                    <a:pt x="20054" y="17377"/>
                    <a:pt x="20262" y="17166"/>
                    <a:pt x="20466" y="16952"/>
                  </a:cubicBezTo>
                  <a:lnTo>
                    <a:pt x="20466" y="3642"/>
                  </a:lnTo>
                  <a:cubicBezTo>
                    <a:pt x="20262" y="3429"/>
                    <a:pt x="20054" y="3217"/>
                    <a:pt x="19827" y="3016"/>
                  </a:cubicBezTo>
                  <a:cubicBezTo>
                    <a:pt x="17559" y="1005"/>
                    <a:pt x="14586" y="0"/>
                    <a:pt x="11614" y="0"/>
                  </a:cubicBezTo>
                  <a:close/>
                </a:path>
              </a:pathLst>
            </a:custGeom>
            <a:ln w="25400" cap="flat">
              <a:solidFill>
                <a:schemeClr val="accent6">
                  <a:hueOff val="-146070"/>
                  <a:satOff val="-10048"/>
                  <a:lumOff val="-30626"/>
                </a:schemeClr>
              </a:solidFill>
              <a:prstDash val="solid"/>
              <a:miter lim="400000"/>
            </a:ln>
            <a:effectLst/>
          </p:spPr>
        </p:pic>
        <p:sp>
          <p:nvSpPr>
            <p:cNvPr id="622" name="J. Martínez (PhD, UdeC)"/>
            <p:cNvSpPr/>
            <p:nvPr/>
          </p:nvSpPr>
          <p:spPr>
            <a:xfrm>
              <a:off x="14631032" y="455379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40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J. Martínez (PhD, UdeC)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23" grpId="2"/>
      <p:bldP build="whole" bldLvl="1" animBg="1" rev="0" advAuto="0" spid="6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15757" y="458913"/>
            <a:ext cx="14963210" cy="126203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6862" y="795401"/>
            <a:ext cx="8050513" cy="5979336"/>
          </a:xfrm>
          <a:prstGeom prst="rect">
            <a:avLst/>
          </a:prstGeom>
          <a:ln w="63500">
            <a:solidFill>
              <a:srgbClr val="FBEE4F"/>
            </a:solidFill>
            <a:miter lim="400000"/>
          </a:ln>
        </p:spPr>
      </p:pic>
      <p:sp>
        <p:nvSpPr>
          <p:cNvPr id="172" name="Line"/>
          <p:cNvSpPr/>
          <p:nvPr/>
        </p:nvSpPr>
        <p:spPr>
          <a:xfrm flipV="1">
            <a:off x="6585390" y="6760634"/>
            <a:ext cx="1" cy="1972523"/>
          </a:xfrm>
          <a:prstGeom prst="line">
            <a:avLst/>
          </a:prstGeom>
          <a:ln w="76200">
            <a:solidFill>
              <a:srgbClr val="FBEE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3" name="Line"/>
          <p:cNvSpPr/>
          <p:nvPr/>
        </p:nvSpPr>
        <p:spPr>
          <a:xfrm>
            <a:off x="6540088" y="8701107"/>
            <a:ext cx="1531347" cy="1"/>
          </a:xfrm>
          <a:prstGeom prst="line">
            <a:avLst/>
          </a:prstGeom>
          <a:ln w="76200">
            <a:solidFill>
              <a:srgbClr val="FBEE4F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62633"/>
          <a:stretch>
            <a:fillRect/>
          </a:stretch>
        </p:blipFill>
        <p:spPr>
          <a:xfrm>
            <a:off x="-247055" y="3020218"/>
            <a:ext cx="24878302" cy="7675627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Shape"/>
          <p:cNvSpPr/>
          <p:nvPr/>
        </p:nvSpPr>
        <p:spPr>
          <a:xfrm>
            <a:off x="6634261" y="3046094"/>
            <a:ext cx="7559826" cy="76834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556" y="106"/>
                </a:moveTo>
                <a:lnTo>
                  <a:pt x="0" y="21600"/>
                </a:lnTo>
                <a:lnTo>
                  <a:pt x="18087" y="21441"/>
                </a:lnTo>
                <a:lnTo>
                  <a:pt x="21600" y="0"/>
                </a:lnTo>
                <a:lnTo>
                  <a:pt x="6556" y="106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7" name="Shape"/>
          <p:cNvSpPr/>
          <p:nvPr/>
        </p:nvSpPr>
        <p:spPr>
          <a:xfrm>
            <a:off x="12957449" y="2980690"/>
            <a:ext cx="11978331" cy="77279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00" y="374"/>
                </a:moveTo>
                <a:lnTo>
                  <a:pt x="0" y="21455"/>
                </a:lnTo>
                <a:lnTo>
                  <a:pt x="21600" y="21600"/>
                </a:lnTo>
                <a:lnTo>
                  <a:pt x="21260" y="0"/>
                </a:lnTo>
                <a:lnTo>
                  <a:pt x="2200" y="374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8" name="Herrera-Camus+25a…"/>
          <p:cNvSpPr txBox="1"/>
          <p:nvPr/>
        </p:nvSpPr>
        <p:spPr>
          <a:xfrm>
            <a:off x="156398" y="12405935"/>
            <a:ext cx="3716225" cy="1068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3200">
                <a:solidFill>
                  <a:srgbClr val="64839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Herrera-Camus+25a</a:t>
            </a:r>
          </a:p>
          <a:p>
            <a:pPr algn="l">
              <a:defRPr b="0" i="1" sz="3200">
                <a:solidFill>
                  <a:srgbClr val="648398"/>
                </a:solidFill>
              </a:defRPr>
            </a:pPr>
            <a:r>
              <a:t>Nat. Astro. Review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" dur="1000" fill="hold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xit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1" dur="1000" fill="hold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7" grpId="2"/>
      <p:bldP build="whole" bldLvl="1" animBg="1" rev="0" advAuto="0" spid="17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62633"/>
          <a:stretch>
            <a:fillRect/>
          </a:stretch>
        </p:blipFill>
        <p:spPr>
          <a:xfrm>
            <a:off x="-247055" y="3020218"/>
            <a:ext cx="24878302" cy="76756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37267" r="0" b="0"/>
          <a:stretch>
            <a:fillRect/>
          </a:stretch>
        </p:blipFill>
        <p:spPr>
          <a:xfrm>
            <a:off x="3987006" y="5263570"/>
            <a:ext cx="16409888" cy="8499799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Herrera-Camus+25a…"/>
          <p:cNvSpPr txBox="1"/>
          <p:nvPr/>
        </p:nvSpPr>
        <p:spPr>
          <a:xfrm>
            <a:off x="156398" y="12405935"/>
            <a:ext cx="3716225" cy="1068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3200">
                <a:solidFill>
                  <a:srgbClr val="64839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Herrera-Camus+25a</a:t>
            </a:r>
          </a:p>
          <a:p>
            <a:pPr algn="l">
              <a:defRPr b="0" i="1" sz="3200">
                <a:solidFill>
                  <a:srgbClr val="648398"/>
                </a:solidFill>
              </a:defRPr>
            </a:pPr>
            <a:r>
              <a:t>Nat. Astro. Review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after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04 -0.314644" origin="layout" pathEditMode="relative">
                                      <p:cBhvr>
                                        <p:cTn id="6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mph" nodeType="withEffect" presetSubtype="0" presetID="6" grpId="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180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3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0" grpId="2"/>
      <p:bldP build="whole" bldLvl="1" animBg="1" rev="0" advAuto="0" spid="181" grpId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67827" y="445139"/>
            <a:ext cx="15848346" cy="12825722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Herrera-Camus+25a…"/>
          <p:cNvSpPr txBox="1"/>
          <p:nvPr/>
        </p:nvSpPr>
        <p:spPr>
          <a:xfrm>
            <a:off x="282137" y="12405935"/>
            <a:ext cx="3716224" cy="1068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32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Herrera-Camus+25a</a:t>
            </a:r>
          </a:p>
          <a:p>
            <a:pPr algn="l">
              <a:defRPr b="0" i="1" sz="3200">
                <a:solidFill>
                  <a:srgbClr val="5E5E5E"/>
                </a:solidFill>
              </a:defRPr>
            </a:pPr>
            <a:r>
              <a:t>Nat. Astro. Review</a:t>
            </a:r>
          </a:p>
        </p:txBody>
      </p:sp>
      <p:grpSp>
        <p:nvGrpSpPr>
          <p:cNvPr id="188" name="Group"/>
          <p:cNvGrpSpPr/>
          <p:nvPr/>
        </p:nvGrpSpPr>
        <p:grpSpPr>
          <a:xfrm>
            <a:off x="6384215" y="1862316"/>
            <a:ext cx="13316345" cy="10042168"/>
            <a:chOff x="0" y="0"/>
            <a:chExt cx="13316343" cy="10042166"/>
          </a:xfrm>
        </p:grpSpPr>
        <p:sp>
          <p:nvSpPr>
            <p:cNvPr id="186" name="Rectangle"/>
            <p:cNvSpPr/>
            <p:nvPr/>
          </p:nvSpPr>
          <p:spPr>
            <a:xfrm>
              <a:off x="0" y="0"/>
              <a:ext cx="13316344" cy="1004216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87" name="The first ~1 Gyr of the Universe…"/>
            <p:cNvSpPr txBox="1"/>
            <p:nvPr/>
          </p:nvSpPr>
          <p:spPr>
            <a:xfrm>
              <a:off x="1129099" y="4517784"/>
              <a:ext cx="11058145" cy="10065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60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The first ~1 Gyr of the Universe…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wipe(left)" transition="out">
                                      <p:cBhvr>
                                        <p:cTn id="6" dur="800" fill="hold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67827" y="445139"/>
            <a:ext cx="15848346" cy="12825722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Herrera-Camus+25a…"/>
          <p:cNvSpPr txBox="1"/>
          <p:nvPr/>
        </p:nvSpPr>
        <p:spPr>
          <a:xfrm>
            <a:off x="282137" y="12405935"/>
            <a:ext cx="3716224" cy="1068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32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Herrera-Camus+25a</a:t>
            </a:r>
          </a:p>
          <a:p>
            <a:pPr algn="l">
              <a:defRPr b="0" i="1" sz="3200">
                <a:solidFill>
                  <a:srgbClr val="5E5E5E"/>
                </a:solidFill>
              </a:defRPr>
            </a:pPr>
            <a:r>
              <a:t>Nat. Astro. Review</a:t>
            </a:r>
          </a:p>
        </p:txBody>
      </p:sp>
      <p:grpSp>
        <p:nvGrpSpPr>
          <p:cNvPr id="194" name="Group"/>
          <p:cNvGrpSpPr/>
          <p:nvPr/>
        </p:nvGrpSpPr>
        <p:grpSpPr>
          <a:xfrm>
            <a:off x="6384215" y="1862316"/>
            <a:ext cx="13316345" cy="10042168"/>
            <a:chOff x="0" y="0"/>
            <a:chExt cx="13316343" cy="10042166"/>
          </a:xfrm>
        </p:grpSpPr>
        <p:sp>
          <p:nvSpPr>
            <p:cNvPr id="192" name="Rectangle"/>
            <p:cNvSpPr/>
            <p:nvPr/>
          </p:nvSpPr>
          <p:spPr>
            <a:xfrm>
              <a:off x="0" y="0"/>
              <a:ext cx="13316344" cy="1004216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93" name="Key discoveries (ISM):"/>
            <p:cNvSpPr txBox="1"/>
            <p:nvPr/>
          </p:nvSpPr>
          <p:spPr>
            <a:xfrm>
              <a:off x="402845" y="233277"/>
              <a:ext cx="12510653" cy="10192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0" sz="6000">
                  <a:solidFill>
                    <a:srgbClr val="D48832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/>
              <a:r>
                <a:t>Key discoveries (ISM):</a:t>
              </a:r>
            </a:p>
          </p:txBody>
        </p:sp>
      </p:grpSp>
      <p:sp>
        <p:nvSpPr>
          <p:cNvPr id="195" name="Substantial dust reservoirs: PAHs at z≈5 and 2175 Å bump at z≈7"/>
          <p:cNvSpPr txBox="1"/>
          <p:nvPr/>
        </p:nvSpPr>
        <p:spPr>
          <a:xfrm>
            <a:off x="6984791" y="6588467"/>
            <a:ext cx="10898188" cy="1482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93749" indent="-793749" algn="l">
              <a:buSzPct val="125000"/>
              <a:buChar char="-"/>
              <a:defRPr b="0" sz="45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Substantial dust reservoirs: PAHs at z≈5 and 2175 Å bump at z≈7</a:t>
            </a:r>
          </a:p>
        </p:txBody>
      </p:sp>
      <p:sp>
        <p:nvSpPr>
          <p:cNvPr id="196" name="Surprisingly metal enriched (≈0.1-0.2Z⦿) systems only 300 Myr after Big-Bang"/>
          <p:cNvSpPr txBox="1"/>
          <p:nvPr/>
        </p:nvSpPr>
        <p:spPr>
          <a:xfrm>
            <a:off x="6958423" y="3449515"/>
            <a:ext cx="12692075" cy="1534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793749" indent="-793749" algn="l">
              <a:buSzPct val="125000"/>
              <a:buChar char="-"/>
              <a:defRPr b="0" sz="45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Surprisingly metal enriched (≈0.1-0.2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Z</a:t>
            </a:r>
            <a:r>
              <a:rPr baseline="-5999"/>
              <a:t>⦿</a:t>
            </a:r>
            <a:r>
              <a:t>) systems only 300 Myr after Big-Bang</a:t>
            </a:r>
          </a:p>
        </p:txBody>
      </p:sp>
      <p:sp>
        <p:nvSpPr>
          <p:cNvPr id="197" name="Unexpectedly high N/O ratios"/>
          <p:cNvSpPr txBox="1"/>
          <p:nvPr/>
        </p:nvSpPr>
        <p:spPr>
          <a:xfrm>
            <a:off x="6944777" y="5331149"/>
            <a:ext cx="8137526" cy="783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793749" indent="-793749" algn="l">
              <a:buSzPct val="125000"/>
              <a:buChar char="-"/>
              <a:defRPr b="0" sz="45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Unexpectedly high N/O ratios</a:t>
            </a:r>
          </a:p>
        </p:txBody>
      </p:sp>
      <p:sp>
        <p:nvSpPr>
          <p:cNvPr id="198" name="Electron densities significantly higher than at z≈0"/>
          <p:cNvSpPr txBox="1"/>
          <p:nvPr/>
        </p:nvSpPr>
        <p:spPr>
          <a:xfrm>
            <a:off x="6972343" y="8343631"/>
            <a:ext cx="11153849" cy="1482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93749" indent="-793749" algn="l">
              <a:buSzPct val="125000"/>
              <a:buChar char="-"/>
              <a:defRPr b="0" sz="45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Electron densities significantly higher than at z≈0</a:t>
            </a:r>
          </a:p>
        </p:txBody>
      </p:sp>
      <p:sp>
        <p:nvSpPr>
          <p:cNvPr id="199" name="Bright, z≳10 galaxies: very low dust attenuation (outflows)"/>
          <p:cNvSpPr txBox="1"/>
          <p:nvPr/>
        </p:nvSpPr>
        <p:spPr>
          <a:xfrm>
            <a:off x="6953646" y="10098795"/>
            <a:ext cx="11543887" cy="1534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93749" indent="-793749" algn="l">
              <a:buSzPct val="125000"/>
              <a:buChar char="-"/>
              <a:defRPr b="0" sz="45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Bright, z≳10 galaxies: very low dust attenuation (outflows)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2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>
                                        <p:cTn id="7" dur="8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7" grpId="3"/>
      <p:bldP build="whole" bldLvl="1" animBg="1" rev="0" advAuto="0" spid="199" grpId="6"/>
      <p:bldP build="whole" bldLvl="1" animBg="1" rev="0" advAuto="0" spid="194" grpId="1"/>
      <p:bldP build="whole" bldLvl="1" animBg="1" rev="0" advAuto="0" spid="196" grpId="2"/>
      <p:bldP build="whole" bldLvl="1" animBg="1" rev="0" advAuto="0" spid="195" grpId="4"/>
      <p:bldP build="whole" bldLvl="1" animBg="1" rev="0" advAuto="0" spid="198" grpId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67827" y="445139"/>
            <a:ext cx="15848346" cy="12825722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Herrera-Camus+25a…"/>
          <p:cNvSpPr txBox="1"/>
          <p:nvPr/>
        </p:nvSpPr>
        <p:spPr>
          <a:xfrm>
            <a:off x="282137" y="12405935"/>
            <a:ext cx="3716224" cy="1068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3200">
                <a:solidFill>
                  <a:srgbClr val="5E5E5E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Herrera-Camus+25a</a:t>
            </a:r>
          </a:p>
          <a:p>
            <a:pPr algn="l">
              <a:defRPr b="0" i="1" sz="3200">
                <a:solidFill>
                  <a:srgbClr val="5E5E5E"/>
                </a:solidFill>
              </a:defRPr>
            </a:pPr>
            <a:r>
              <a:t>Nat. Astro. Review</a:t>
            </a:r>
          </a:p>
        </p:txBody>
      </p:sp>
      <p:grpSp>
        <p:nvGrpSpPr>
          <p:cNvPr id="211" name="Group"/>
          <p:cNvGrpSpPr/>
          <p:nvPr/>
        </p:nvGrpSpPr>
        <p:grpSpPr>
          <a:xfrm>
            <a:off x="6384215" y="1862316"/>
            <a:ext cx="13316345" cy="10042168"/>
            <a:chOff x="0" y="0"/>
            <a:chExt cx="13316343" cy="10042166"/>
          </a:xfrm>
        </p:grpSpPr>
        <p:grpSp>
          <p:nvGrpSpPr>
            <p:cNvPr id="205" name="Group"/>
            <p:cNvGrpSpPr/>
            <p:nvPr/>
          </p:nvGrpSpPr>
          <p:grpSpPr>
            <a:xfrm>
              <a:off x="0" y="0"/>
              <a:ext cx="13316344" cy="10042167"/>
              <a:chOff x="0" y="0"/>
              <a:chExt cx="13316343" cy="10042166"/>
            </a:xfrm>
          </p:grpSpPr>
          <p:sp>
            <p:nvSpPr>
              <p:cNvPr id="203" name="Rectangle"/>
              <p:cNvSpPr/>
              <p:nvPr/>
            </p:nvSpPr>
            <p:spPr>
              <a:xfrm>
                <a:off x="0" y="0"/>
                <a:ext cx="13316344" cy="1004216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b="0"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204" name="Key discoveries (ISM):"/>
              <p:cNvSpPr txBox="1"/>
              <p:nvPr/>
            </p:nvSpPr>
            <p:spPr>
              <a:xfrm>
                <a:off x="402845" y="233183"/>
                <a:ext cx="12510653" cy="10192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>
                  <a:defRPr b="0" sz="6000">
                    <a:solidFill>
                      <a:srgbClr val="D48832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Key discoveries (ISM):</a:t>
                </a:r>
              </a:p>
            </p:txBody>
          </p:sp>
        </p:grpSp>
        <p:sp>
          <p:nvSpPr>
            <p:cNvPr id="206" name="Substantial dust reservoirs: PAHs at z≈5 and 2175 Å bump at z≈7"/>
            <p:cNvSpPr txBox="1"/>
            <p:nvPr/>
          </p:nvSpPr>
          <p:spPr>
            <a:xfrm>
              <a:off x="600576" y="4726150"/>
              <a:ext cx="10898188" cy="14820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793749" indent="-793749" algn="l">
                <a:buSzPct val="125000"/>
                <a:buChar char="-"/>
                <a:defRPr b="0" sz="45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Substantial dust reservoirs: PAHs at z≈5 and 2175 Å bump at z≈7</a:t>
              </a:r>
            </a:p>
          </p:txBody>
        </p:sp>
        <p:sp>
          <p:nvSpPr>
            <p:cNvPr id="207" name="Surprisingly metal enriched (≈0.1-0.2Z⦿) systems only 300 Myr after Big-Bang"/>
            <p:cNvSpPr txBox="1"/>
            <p:nvPr/>
          </p:nvSpPr>
          <p:spPr>
            <a:xfrm>
              <a:off x="574208" y="1587198"/>
              <a:ext cx="12692075" cy="15343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793749" indent="-793749" algn="l">
                <a:buSzPct val="125000"/>
                <a:buChar char="-"/>
                <a:defRPr b="0" sz="45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r>
                <a:t>Surprisingly metal enriched (≈0.1-0.2</a:t>
              </a:r>
              <a:r>
                <a:rPr i="1">
                  <a:latin typeface="Helvetica Neue"/>
                  <a:ea typeface="Helvetica Neue"/>
                  <a:cs typeface="Helvetica Neue"/>
                  <a:sym typeface="Helvetica Neue"/>
                </a:rPr>
                <a:t>Z</a:t>
              </a:r>
              <a:r>
                <a:rPr baseline="-5999"/>
                <a:t>⦿</a:t>
              </a:r>
              <a:r>
                <a:t>) systems only 300 Myr after Big-Bang</a:t>
              </a:r>
            </a:p>
          </p:txBody>
        </p:sp>
        <p:sp>
          <p:nvSpPr>
            <p:cNvPr id="208" name="Unexpectedly high N/O ratios"/>
            <p:cNvSpPr txBox="1"/>
            <p:nvPr/>
          </p:nvSpPr>
          <p:spPr>
            <a:xfrm>
              <a:off x="560562" y="3468832"/>
              <a:ext cx="8137526" cy="7835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793749" indent="-793749" algn="l">
                <a:buSzPct val="125000"/>
                <a:buChar char="-"/>
                <a:defRPr b="0" sz="45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Unexpectedly high N/O ratios</a:t>
              </a:r>
            </a:p>
          </p:txBody>
        </p:sp>
        <p:sp>
          <p:nvSpPr>
            <p:cNvPr id="209" name="Electron densities significantly higher than at z≈0"/>
            <p:cNvSpPr txBox="1"/>
            <p:nvPr/>
          </p:nvSpPr>
          <p:spPr>
            <a:xfrm>
              <a:off x="588128" y="6481315"/>
              <a:ext cx="11153848" cy="14820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793749" indent="-793749" algn="l">
                <a:buSzPct val="125000"/>
                <a:buChar char="-"/>
                <a:defRPr b="0" sz="45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Electron densities significantly higher than at z≈0</a:t>
              </a:r>
            </a:p>
          </p:txBody>
        </p:sp>
        <p:sp>
          <p:nvSpPr>
            <p:cNvPr id="210" name="Bright, z≳10 galaxies: very low dust attenuation (outflows)"/>
            <p:cNvSpPr txBox="1"/>
            <p:nvPr/>
          </p:nvSpPr>
          <p:spPr>
            <a:xfrm>
              <a:off x="569430" y="8236478"/>
              <a:ext cx="11543888" cy="15343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793749" indent="-793749" algn="l">
                <a:buSzPct val="125000"/>
                <a:buChar char="-"/>
                <a:defRPr b="0" sz="4500">
                  <a:solidFill>
                    <a:srgbClr val="5E5E5E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/>
              <a:r>
                <a:t>Bright, z≳10 galaxies: very low dust attenuation (outflows)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wipe(left)" transition="out">
                                      <p:cBhvr>
                                        <p:cTn id="6" dur="800" fill="hold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1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