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8"/>
  </p:handoutMasterIdLst>
  <p:sldIdLst>
    <p:sldId id="256" r:id="rId3"/>
    <p:sldId id="378" r:id="rId4"/>
    <p:sldId id="352" r:id="rId5"/>
    <p:sldId id="366" r:id="rId6"/>
    <p:sldId id="380" r:id="rId7"/>
    <p:sldId id="360" r:id="rId8"/>
    <p:sldId id="359" r:id="rId9"/>
    <p:sldId id="361" r:id="rId10"/>
    <p:sldId id="381" r:id="rId11"/>
    <p:sldId id="356" r:id="rId12"/>
    <p:sldId id="382" r:id="rId13"/>
    <p:sldId id="357" r:id="rId14"/>
    <p:sldId id="367" r:id="rId15"/>
    <p:sldId id="368" r:id="rId16"/>
    <p:sldId id="370" r:id="rId17"/>
    <p:sldId id="371" r:id="rId18"/>
    <p:sldId id="372" r:id="rId19"/>
    <p:sldId id="373" r:id="rId20"/>
    <p:sldId id="375" r:id="rId22"/>
    <p:sldId id="383" r:id="rId23"/>
    <p:sldId id="385" r:id="rId24"/>
    <p:sldId id="384" r:id="rId25"/>
    <p:sldId id="374" r:id="rId26"/>
    <p:sldId id="261" r:id="rId2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8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用户" initials="W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FFFF"/>
    <a:srgbClr val="0066FF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558" y="78"/>
      </p:cViewPr>
      <p:guideLst>
        <p:guide orient="horz" pos="2160"/>
        <p:guide pos="3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67325F6-29D2-43FB-B77D-46B1BB62BA6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51D7007-7C24-422F-8577-8EA7D70B20A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r>
              <a:rPr lang="en-US" altLang="zh-CN"/>
              <a:t>The Galactic model is based on independently determined distances for 189 pulsars.</a:t>
            </a:r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6"/>
          <p:cNvGrpSpPr/>
          <p:nvPr userDrawn="1"/>
        </p:nvGrpSpPr>
        <p:grpSpPr bwMode="auto">
          <a:xfrm>
            <a:off x="0" y="1403350"/>
            <a:ext cx="12194117" cy="2112963"/>
            <a:chOff x="-1717" y="1633490"/>
            <a:chExt cx="9145717" cy="2112886"/>
          </a:xfrm>
        </p:grpSpPr>
        <p:sp>
          <p:nvSpPr>
            <p:cNvPr id="4" name="Rectangle 2"/>
            <p:cNvSpPr>
              <a:spLocks noChangeArrowheads="1"/>
            </p:cNvSpPr>
            <p:nvPr userDrawn="1"/>
          </p:nvSpPr>
          <p:spPr bwMode="gray">
            <a:xfrm>
              <a:off x="1417528" y="2331965"/>
              <a:ext cx="7726472" cy="1384250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gray">
            <a:xfrm>
              <a:off x="1420703" y="2336727"/>
              <a:ext cx="709623" cy="70641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Rectangle 6"/>
            <p:cNvSpPr>
              <a:spLocks noChangeArrowheads="1"/>
            </p:cNvSpPr>
            <p:nvPr userDrawn="1"/>
          </p:nvSpPr>
          <p:spPr bwMode="gray">
            <a:xfrm>
              <a:off x="711081" y="2331965"/>
              <a:ext cx="709622" cy="7064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Rectangle 7"/>
            <p:cNvSpPr>
              <a:spLocks noChangeArrowheads="1"/>
            </p:cNvSpPr>
            <p:nvPr userDrawn="1"/>
          </p:nvSpPr>
          <p:spPr bwMode="gray">
            <a:xfrm>
              <a:off x="1420703" y="1633490"/>
              <a:ext cx="709623" cy="70799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Rectangle 8"/>
            <p:cNvSpPr>
              <a:spLocks noChangeArrowheads="1"/>
            </p:cNvSpPr>
            <p:nvPr userDrawn="1"/>
          </p:nvSpPr>
          <p:spPr bwMode="gray">
            <a:xfrm>
              <a:off x="-1717" y="3038377"/>
              <a:ext cx="709623" cy="70799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gray">
            <a:xfrm>
              <a:off x="711081" y="3116161"/>
              <a:ext cx="704860" cy="63021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0066"/>
                </a:buClr>
                <a:buFont typeface="Wingdings" panose="05000000000000000000" pitchFamily="2" charset="2"/>
                <a:buChar char="u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 bwMode="white">
          <a:xfrm>
            <a:off x="2797983" y="2685280"/>
            <a:ext cx="9204572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en-US" altLang="zh-CN" dirty="0" smtClean="0"/>
              <a:t>Click to edit Master title style</a:t>
            </a:r>
            <a:endParaRPr lang="en-US" altLang="zh-CN" dirty="0" smtClean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186C8-FF80-495D-820A-C1B6DE379FBA}" type="datetimeFigureOut">
              <a:rPr lang="zh-CN" altLang="en-US"/>
            </a:fld>
            <a:endParaRPr lang="zh-CN" alt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D901B-4B59-47FD-81D0-52C961EF158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 flipV="1">
            <a:off x="192617" y="976313"/>
            <a:ext cx="11806767" cy="0"/>
          </a:xfrm>
          <a:prstGeom prst="line">
            <a:avLst/>
          </a:prstGeom>
          <a:ln w="603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 flipV="1">
            <a:off x="192617" y="6597650"/>
            <a:ext cx="11806767" cy="0"/>
          </a:xfrm>
          <a:prstGeom prst="line">
            <a:avLst/>
          </a:prstGeom>
          <a:ln w="603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001" y="181878"/>
            <a:ext cx="9684799" cy="682437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5107B-9553-46B9-AEE5-F2AED757FD5C}" type="datetimeFigureOut">
              <a:rPr lang="zh-CN" altLang="en-US"/>
            </a:fld>
            <a:endParaRPr lang="zh-CN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26C54-9083-4262-97D7-0AB4B95B99D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7E06A-010B-4937-8A2C-6671E14FD719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431E6-2136-4E4D-92DB-AFEC473ADBC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8049DF2-269E-4F70-8C67-B11F5ADF09B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570DB78-9F04-422A-B892-71E7ACC50373}" type="slidenum">
              <a:rPr lang="zh-CN" altLang="en-US"/>
            </a:fld>
            <a:endParaRPr lang="zh-CN" altLang="en-US"/>
          </a:p>
        </p:txBody>
      </p:sp>
      <p:pic>
        <p:nvPicPr>
          <p:cNvPr id="1029" name="图片 11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1784" y="93663"/>
            <a:ext cx="1204383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67" y="95250"/>
            <a:ext cx="9017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png"/><Relationship Id="rId8" Type="http://schemas.openxmlformats.org/officeDocument/2006/relationships/tags" Target="../tags/tag4.xml"/><Relationship Id="rId7" Type="http://schemas.openxmlformats.org/officeDocument/2006/relationships/image" Target="../media/image29.png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tags" Target="../tags/tag3.xml"/><Relationship Id="rId3" Type="http://schemas.openxmlformats.org/officeDocument/2006/relationships/image" Target="../media/image26.png"/><Relationship Id="rId2" Type="http://schemas.openxmlformats.org/officeDocument/2006/relationships/tags" Target="../tags/tag2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31.png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image" Target="../media/image15.jpeg"/><Relationship Id="rId7" Type="http://schemas.openxmlformats.org/officeDocument/2006/relationships/image" Target="../media/image14.png"/><Relationship Id="rId6" Type="http://schemas.openxmlformats.org/officeDocument/2006/relationships/image" Target="../media/image13.tiff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20012" y="4528794"/>
            <a:ext cx="7620000" cy="181483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21299999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altLang="zh-CN" sz="2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Wenming Yan (XAO)</a:t>
            </a:r>
            <a:endParaRPr lang="en-US" altLang="zh-CN" sz="28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altLang="zh-CN" sz="2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Hong Kong</a:t>
            </a:r>
            <a:endParaRPr lang="en-US" altLang="zh-CN" sz="28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altLang="zh-CN" sz="2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2026/01/06</a:t>
            </a:r>
            <a:endParaRPr lang="en-US" altLang="zh-CN" sz="28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811780" y="2305050"/>
            <a:ext cx="9082405" cy="79311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Font typeface="Wingdings" panose="05000000000000000000" pitchFamily="2" charset="2"/>
              <a:buChar char="u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None/>
              <a:defRPr/>
            </a:pPr>
            <a:r>
              <a:rPr lang="en-US" altLang="zh-CN" sz="36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Pulsar Science at the Xinjiang Astronomical Observatory: Progress and Prospects</a:t>
            </a:r>
            <a:endParaRPr lang="en-US" altLang="zh-CN" sz="36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None/>
              <a:defRPr/>
            </a:pPr>
            <a:endParaRPr lang="en-US" altLang="zh-CN" sz="40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None/>
              <a:defRPr/>
            </a:pPr>
            <a:endParaRPr lang="en-US" altLang="zh-CN" sz="40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spd="med" advTm="11082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Research areas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28750" y="1632585"/>
            <a:ext cx="10515600" cy="4351338"/>
          </a:xfrm>
        </p:spPr>
        <p:txBody>
          <a:bodyPr/>
          <a:p>
            <a:r>
              <a:rPr lang="en-US" altLang="zh-CN"/>
              <a:t>Pulsar searching</a:t>
            </a:r>
            <a:endParaRPr lang="en-US" altLang="zh-CN"/>
          </a:p>
          <a:p>
            <a:r>
              <a:rPr lang="en-US" altLang="zh-CN"/>
              <a:t>Pulsar timing and its applications</a:t>
            </a:r>
            <a:endParaRPr lang="en-US" altLang="zh-CN"/>
          </a:p>
          <a:p>
            <a:r>
              <a:rPr lang="en-US" altLang="zh-CN"/>
              <a:t>Pulsar emission physics</a:t>
            </a:r>
            <a:endParaRPr lang="en-US" altLang="zh-CN"/>
          </a:p>
          <a:p>
            <a:r>
              <a:rPr lang="en-US" altLang="zh-CN"/>
              <a:t>Interstellar scintillation</a:t>
            </a:r>
            <a:endParaRPr lang="en-US" altLang="zh-CN"/>
          </a:p>
          <a:p>
            <a:r>
              <a:rPr lang="en-US" altLang="zh-CN"/>
              <a:t>Origin of Fast Radio Bursts</a:t>
            </a:r>
            <a:endParaRPr lang="en-US" altLang="zh-CN"/>
          </a:p>
          <a:p>
            <a:r>
              <a:rPr lang="en-US" altLang="zh-CN"/>
              <a:t>Theoretical study of neutron stars</a:t>
            </a:r>
            <a:endParaRPr lang="en-US" altLang="zh-CN"/>
          </a:p>
          <a:p>
            <a:endParaRPr lang="en-US" altLang="zh-CN"/>
          </a:p>
          <a:p>
            <a:endParaRPr lang="en-US" altLang="zh-C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/>
              <a:t>Outline</a:t>
            </a:r>
            <a:endParaRPr lang="en-US" altLang="zh-CN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86184" y="1479362"/>
            <a:ext cx="7886700" cy="4351338"/>
          </a:xfrm>
        </p:spPr>
        <p:txBody>
          <a:bodyPr/>
          <a:lstStyle/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Introduction to the XAO Pulsar Group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Group Members and Expertise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Key Research Areas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/>
              <a:t>Major Research Highlights</a:t>
            </a:r>
            <a:endParaRPr lang="en-US" altLang="zh-CN" sz="3200" dirty="0" smtClean="0"/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Future Prospects with the QTT Telescope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Summary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Research Highlights (1):  Pulsar searching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395" y="1050290"/>
            <a:ext cx="11911965" cy="5121910"/>
          </a:xfrm>
        </p:spPr>
        <p:txBody>
          <a:bodyPr/>
          <a:p>
            <a:r>
              <a:rPr lang="en-US" altLang="zh-CN" sz="2400"/>
              <a:t>Using FAST, a pulsar that might be associated with the supernova remnant G29.6+0.1 was discovered.</a:t>
            </a:r>
            <a:endParaRPr lang="en-US" altLang="zh-CN" sz="2400"/>
          </a:p>
          <a:p>
            <a:r>
              <a:rPr lang="en-US" altLang="zh-CN" sz="2400"/>
              <a:t>Radio pulse signals with a period of 48.08 milliseconds were detected in the gamma-ray pulsar PSR J1813-1246.</a:t>
            </a:r>
            <a:endParaRPr lang="en-US" altLang="zh-CN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9125" y="2494280"/>
            <a:ext cx="2895600" cy="12096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05" y="3743960"/>
            <a:ext cx="3521075" cy="25958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100" y="2347595"/>
            <a:ext cx="4898390" cy="376682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57530" y="6292215"/>
            <a:ext cx="23152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 dirty="0"/>
              <a:t>Zhang et al. 2024, CPL</a:t>
            </a:r>
            <a:endParaRPr lang="en-US" altLang="zh-CN" sz="1600" dirty="0"/>
          </a:p>
        </p:txBody>
      </p:sp>
      <p:sp>
        <p:nvSpPr>
          <p:cNvPr id="11" name="文本框 10"/>
          <p:cNvSpPr txBox="1"/>
          <p:nvPr/>
        </p:nvSpPr>
        <p:spPr>
          <a:xfrm>
            <a:off x="8192770" y="6114415"/>
            <a:ext cx="24936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/>
              <a:t>Wang et al. 2025, ApJ</a:t>
            </a:r>
            <a:endParaRPr lang="en-US" altLang="zh-CN"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Research Highlights (2): Pulsar Timing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67310" y="1030605"/>
            <a:ext cx="6064885" cy="5363845"/>
          </a:xfrm>
        </p:spPr>
        <p:txBody>
          <a:bodyPr/>
          <a:p>
            <a:r>
              <a:rPr lang="en-US" altLang="zh-CN" sz="2000" b="1"/>
              <a:t>Spin instability</a:t>
            </a:r>
            <a:r>
              <a:rPr lang="en-US" altLang="zh-CN" sz="2000"/>
              <a:t>: 79 glitch events were detected using the Nanshan telescope (11 papers were published), accounting for 12% of all published glitches</a:t>
            </a:r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  <a:p>
            <a:endParaRPr lang="en-US" altLang="zh-CN" sz="2000" b="1"/>
          </a:p>
          <a:p>
            <a:r>
              <a:rPr lang="en-US" altLang="zh-CN" sz="2000" b="1"/>
              <a:t>Follow-up timing of FAST discoverered pulsars</a:t>
            </a:r>
            <a:r>
              <a:rPr lang="en-US" altLang="zh-CN" sz="2000"/>
              <a:t>: phase-connected timg solutions for 65 pulsars have been obtained</a:t>
            </a:r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</p:txBody>
      </p:sp>
      <p:sp>
        <p:nvSpPr>
          <p:cNvPr id="4" name="内容占位符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015355" y="1030605"/>
            <a:ext cx="6038850" cy="5478145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>
                <a:solidFill>
                  <a:schemeClr val="tx1"/>
                </a:solidFill>
              </a:rPr>
              <a:t>Correlation between rotation and radiation</a:t>
            </a:r>
            <a:r>
              <a:rPr lang="en-US" altLang="zh-CN" sz="2000"/>
              <a:t>: emission modes of PSR B2035+36 changed along with the glitch, and the pulse profile narrowed after the glitch</a:t>
            </a:r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  <a:p>
            <a:r>
              <a:rPr lang="en-US" altLang="zh-CN" sz="2000" b="1"/>
              <a:t>Double Neutron System</a:t>
            </a:r>
            <a:r>
              <a:rPr lang="en-US" altLang="zh-CN" sz="2000"/>
              <a:t>: two DNS candidates were discovered</a:t>
            </a:r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  <a:p>
            <a:endParaRPr lang="en-US" altLang="zh-CN" sz="20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740" y="1890395"/>
            <a:ext cx="2134870" cy="208915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3724910" y="3378835"/>
            <a:ext cx="1881505" cy="3206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400"/>
              <a:t>Zhou et al. 2022, RAA</a:t>
            </a:r>
            <a:endParaRPr lang="en-US" altLang="zh-CN" sz="1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4455" y="4610100"/>
            <a:ext cx="2246630" cy="223329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544570" y="6318885"/>
            <a:ext cx="2242185" cy="3206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400"/>
              <a:t>Wu et al. 2023, MNRAS</a:t>
            </a:r>
            <a:endParaRPr lang="en-US" altLang="zh-CN" sz="140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6180" y="1891665"/>
            <a:ext cx="1838325" cy="21336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7570" y="1880235"/>
            <a:ext cx="1647825" cy="218249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0149205" y="321691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/>
              <a:t>Kou et al. 2018</a:t>
            </a:r>
            <a:endParaRPr lang="en-US" altLang="zh-CN" sz="1400"/>
          </a:p>
          <a:p>
            <a:r>
              <a:rPr lang="en-US" altLang="zh-CN" sz="1400"/>
              <a:t>MNRAS</a:t>
            </a:r>
            <a:endParaRPr lang="en-US" altLang="zh-CN" sz="1400"/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223000" y="4598035"/>
            <a:ext cx="2818130" cy="198437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50680" y="4646295"/>
            <a:ext cx="2648585" cy="193611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8301990" y="6551295"/>
            <a:ext cx="4064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/>
              <a:t>Zhao et al. 2024, ApJL</a:t>
            </a:r>
            <a:endParaRPr lang="en-US" altLang="zh-CN" sz="1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Research Highlights (3)</a:t>
            </a:r>
            <a:r>
              <a:rPr lang="zh-CN" altLang="en-US"/>
              <a:t>：</a:t>
            </a:r>
            <a:r>
              <a:rPr lang="en-US" altLang="zh-CN"/>
              <a:t>Jitter noise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0040" y="1190625"/>
            <a:ext cx="11583670" cy="4986655"/>
          </a:xfrm>
        </p:spPr>
        <p:txBody>
          <a:bodyPr/>
          <a:p>
            <a:r>
              <a:rPr lang="en-US" altLang="zh-CN"/>
              <a:t>Jitter noise is the dominant short-timescale noise in FAST millisecond pulsar observations</a:t>
            </a:r>
            <a:endParaRPr lang="en-US" altLang="zh-CN"/>
          </a:p>
          <a:p>
            <a:r>
              <a:rPr lang="en-US" altLang="zh-CN"/>
              <a:t>Jitter Noise level can be reduced using polarization timing</a:t>
            </a:r>
            <a:endParaRPr lang="zh-CN" altLang="en-US"/>
          </a:p>
        </p:txBody>
      </p:sp>
      <p:pic>
        <p:nvPicPr>
          <p:cNvPr id="9" name="图片 8"/>
          <p:cNvPicPr/>
          <p:nvPr/>
        </p:nvPicPr>
        <p:blipFill>
          <a:blip r:embed="rId1"/>
          <a:stretch>
            <a:fillRect/>
          </a:stretch>
        </p:blipFill>
        <p:spPr>
          <a:xfrm>
            <a:off x="1642688" y="2663652"/>
            <a:ext cx="3674225" cy="302167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295" y="2663825"/>
            <a:ext cx="3295015" cy="30137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494530" y="5870575"/>
            <a:ext cx="4064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/>
              <a:t>Wang et al. 2024, ApJ</a:t>
            </a:r>
            <a:endParaRPr lang="zh-CN" altLang="en-US" sz="1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88001" y="30748"/>
            <a:ext cx="9684799" cy="682437"/>
          </a:xfrm>
        </p:spPr>
        <p:txBody>
          <a:bodyPr/>
          <a:p>
            <a:r>
              <a:rPr lang="en-US" altLang="zh-CN" sz="3200"/>
              <a:t>Research Highlights (4): Searching for Gravitational-Wave Bursts from Cosmic String Cusps</a:t>
            </a:r>
            <a:endParaRPr lang="en-US" altLang="zh-CN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7760"/>
            <a:ext cx="11264900" cy="4351655"/>
          </a:xfrm>
        </p:spPr>
        <p:txBody>
          <a:bodyPr/>
          <a:p>
            <a:r>
              <a:rPr lang="en-US" altLang="zh-CN"/>
              <a:t>Based on PPTA-DR3, the search is carried out using the </a:t>
            </a:r>
            <a:r>
              <a:rPr lang="en-US" altLang="zh-CN">
                <a:solidFill>
                  <a:srgbClr val="0033CC"/>
                </a:solidFill>
              </a:rPr>
              <a:t>Bayesian method</a:t>
            </a:r>
            <a:endParaRPr lang="en-US" altLang="zh-CN">
              <a:solidFill>
                <a:srgbClr val="0033CC"/>
              </a:solidFill>
            </a:endParaRPr>
          </a:p>
          <a:p>
            <a:r>
              <a:rPr lang="en-US" altLang="zh-CN">
                <a:solidFill>
                  <a:schemeClr val="tx1"/>
                </a:solidFill>
              </a:rPr>
              <a:t>PPTA-DR3 contains 32 pulsars with a total time span of 18 years.</a:t>
            </a:r>
            <a:endParaRPr lang="en-US" altLang="zh-CN"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24300" y="2150745"/>
            <a:ext cx="7893050" cy="35737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81000" y="5676900"/>
            <a:ext cx="711581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/>
              <a:t>Upper limit range of the amplitude of the pulsar-term GWCSs is concentrated between </a:t>
            </a:r>
            <a:r>
              <a:rPr lang="en-US" altLang="zh-CN" sz="2400">
                <a:solidFill>
                  <a:srgbClr val="0033CC"/>
                </a:solidFill>
              </a:rPr>
              <a:t>10</a:t>
            </a:r>
            <a:r>
              <a:rPr lang="en-US" altLang="zh-CN" sz="2400" baseline="30000">
                <a:solidFill>
                  <a:srgbClr val="0033CC"/>
                </a:solidFill>
              </a:rPr>
              <a:t>−12</a:t>
            </a:r>
            <a:r>
              <a:rPr lang="en-US" altLang="zh-CN" sz="2400">
                <a:solidFill>
                  <a:srgbClr val="0033CC"/>
                </a:solidFill>
              </a:rPr>
              <a:t> and 10</a:t>
            </a:r>
            <a:r>
              <a:rPr lang="en-US" altLang="zh-CN" sz="2400" baseline="30000">
                <a:solidFill>
                  <a:srgbClr val="0033CC"/>
                </a:solidFill>
              </a:rPr>
              <a:t>−11</a:t>
            </a:r>
            <a:r>
              <a:rPr lang="en-US" altLang="zh-CN" sz="2400"/>
              <a:t>.</a:t>
            </a:r>
            <a:endParaRPr lang="en-US" altLang="zh-CN" sz="2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5" y="3179445"/>
            <a:ext cx="3792220" cy="140144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255635" y="583692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X</a:t>
            </a:r>
            <a:r>
              <a:rPr lang="en-US" altLang="zh-CN"/>
              <a:t>ia et al. 2025</a:t>
            </a:r>
            <a:endParaRPr lang="en-US" altLang="zh-CN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>
                <a:sym typeface="+mn-ea"/>
              </a:rPr>
              <a:t>Research Highlights (5): Black widow pulsar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2575" y="1118235"/>
            <a:ext cx="10515600" cy="4351338"/>
          </a:xfrm>
        </p:spPr>
        <p:txBody>
          <a:bodyPr/>
          <a:p>
            <a:r>
              <a:rPr lang="en-US" altLang="zh-CN" sz="2400"/>
              <a:t>Black widows are millisecond pulsars ablating their companions. The material blown from the companion blocks the radio emission, resulting in radio eclipses.</a:t>
            </a:r>
            <a:endParaRPr lang="en-US" altLang="zh-CN" sz="2400"/>
          </a:p>
          <a:p>
            <a:r>
              <a:rPr lang="en-US" altLang="zh-CN" sz="2400"/>
              <a:t>PSR J1720-0533 is a FAST-discovered BW pulsar.</a:t>
            </a:r>
            <a:endParaRPr lang="en-US" altLang="zh-CN" sz="2400"/>
          </a:p>
          <a:p>
            <a:r>
              <a:rPr lang="en-US" altLang="zh-CN" sz="2400"/>
              <a:t>There are quasi-periodic pulse emission variations with a modulation period of ∼22 s during the ingress of the eclipse, which could be caused by plasma lensing.</a:t>
            </a:r>
            <a:endParaRPr lang="en-US" altLang="zh-CN" sz="2400"/>
          </a:p>
          <a:p>
            <a:endParaRPr lang="en-US" altLang="zh-CN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1345" y="3086100"/>
            <a:ext cx="6682105" cy="33528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8500745" y="6132195"/>
            <a:ext cx="4064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/>
              <a:t>Wang et al. 2021, ApJL</a:t>
            </a:r>
            <a:endParaRPr lang="en-US" altLang="zh-CN" sz="1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>
                <a:sym typeface="+mn-ea"/>
              </a:rPr>
              <a:t>Research Highlights (6):  FRB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0345" y="1026160"/>
            <a:ext cx="11725275" cy="4351655"/>
          </a:xfrm>
        </p:spPr>
        <p:txBody>
          <a:bodyPr/>
          <a:p>
            <a:r>
              <a:rPr lang="en-US" altLang="zh-CN"/>
              <a:t>We carried out statistical properties of the repeating of FRB 180916.J0158+65.</a:t>
            </a:r>
            <a:endParaRPr lang="en-US" altLang="zh-CN"/>
          </a:p>
          <a:p>
            <a:r>
              <a:rPr lang="en-US" altLang="zh-CN"/>
              <a:t>DMs at different frequencies show a bimodal distribution, and the waiting time also presents a bimodal distribution.</a:t>
            </a:r>
            <a:endParaRPr lang="en-US" altLang="zh-CN"/>
          </a:p>
          <a:p>
            <a:r>
              <a:rPr lang="en-US" altLang="zh-CN"/>
              <a:t>A model of the interaction between a magetised neutron star and its planet in an eccentric orbit was proposed to explain the origin of periodic repeating FRBs.</a:t>
            </a:r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780" y="3669030"/>
            <a:ext cx="6434455" cy="22244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7265" y="3702685"/>
            <a:ext cx="4486275" cy="219075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377315" y="6179820"/>
            <a:ext cx="25025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/>
              <a:t>Wang et al. 2023, MNRAS</a:t>
            </a:r>
            <a:endParaRPr lang="en-US" altLang="zh-CN" sz="1400"/>
          </a:p>
        </p:txBody>
      </p:sp>
      <p:sp>
        <p:nvSpPr>
          <p:cNvPr id="6" name="文本框 5"/>
          <p:cNvSpPr txBox="1"/>
          <p:nvPr/>
        </p:nvSpPr>
        <p:spPr>
          <a:xfrm>
            <a:off x="8731885" y="6070600"/>
            <a:ext cx="22701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/>
              <a:t>Kurban et al. 2022, ApJ</a:t>
            </a:r>
            <a:endParaRPr lang="en-US" altLang="zh-CN" sz="1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>
                <a:sym typeface="+mn-ea"/>
              </a:rPr>
              <a:t>Research Highlights (7): Electron-density model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5280" y="1208405"/>
            <a:ext cx="6633210" cy="4351655"/>
          </a:xfrm>
        </p:spPr>
        <p:txBody>
          <a:bodyPr/>
          <a:p>
            <a:r>
              <a:rPr lang="en-US" altLang="zh-CN"/>
              <a:t>Based on new observational data and new structural parameters of the Milky Way, a new model </a:t>
            </a:r>
            <a:r>
              <a:rPr lang="en-US" altLang="zh-CN">
                <a:solidFill>
                  <a:srgbClr val="FF0000"/>
                </a:solidFill>
              </a:rPr>
              <a:t>YMW16</a:t>
            </a:r>
            <a:r>
              <a:rPr lang="en-US" altLang="zh-CN"/>
              <a:t> for the distribution of free electrons in the Galaxy, the Magellanic Clouds, and the intergalactic medium (IGM) was constructed.</a:t>
            </a:r>
            <a:endParaRPr lang="en-US" altLang="zh-CN"/>
          </a:p>
          <a:p>
            <a:r>
              <a:rPr lang="en-US" altLang="zh-CN"/>
              <a:t>This model not only improves the distance accuracy of the galactic pulsar model, but also outperforms the NE2001 model by nearly 40% within a 95% confidence interval.</a:t>
            </a:r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79740" y="1043940"/>
            <a:ext cx="2976880" cy="27908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9450" y="3676650"/>
            <a:ext cx="1981200" cy="28244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7385" y="3676650"/>
            <a:ext cx="1981200" cy="28244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589395" y="2929255"/>
            <a:ext cx="4064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/>
              <a:t>Yao et al. 2017, ApJ</a:t>
            </a:r>
            <a:endParaRPr lang="en-US" altLang="zh-CN" sz="1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18481" y="110758"/>
            <a:ext cx="9684799" cy="682437"/>
          </a:xfrm>
        </p:spPr>
        <p:txBody>
          <a:bodyPr/>
          <a:p>
            <a:r>
              <a:rPr lang="en-US" altLang="zh-CN" sz="3200">
                <a:sym typeface="+mn-ea"/>
              </a:rPr>
              <a:t>Research Highlights (8): </a:t>
            </a:r>
            <a:r>
              <a:rPr lang="en-US" altLang="zh-CN" sz="3200"/>
              <a:t>Ultralong Period Radio Transients</a:t>
            </a:r>
            <a:endParaRPr lang="en-US" altLang="zh-CN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9560" y="1253490"/>
            <a:ext cx="7357745" cy="4351655"/>
          </a:xfrm>
        </p:spPr>
        <p:txBody>
          <a:bodyPr/>
          <a:p>
            <a:r>
              <a:rPr lang="en-US" altLang="zh-CN"/>
              <a:t>ULPTs with periods of thousands of seconds challenge the standard pulsar model, which is based on rapidly rotating neutron stars.</a:t>
            </a:r>
            <a:endParaRPr lang="en-US" altLang="zh-CN"/>
          </a:p>
          <a:p>
            <a:r>
              <a:rPr lang="en-US" altLang="zh-CN"/>
              <a:t>We propose that these isolated sources are strange dwarf (SD) pulsars—compact objects with a strange quark matter core surrounded by a normal matter crust.</a:t>
            </a:r>
            <a:endParaRPr lang="en-US" altLang="zh-CN"/>
          </a:p>
          <a:p>
            <a:r>
              <a:rPr lang="en-US" altLang="zh-CN"/>
              <a:t>SD pulsars, with their much larger radii than traditional neutron stars and relatively weaker surface magnetic fields, can naturally explain the extremely long periods and coherent radio emission of ULPTs.</a:t>
            </a:r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01280" y="1736725"/>
            <a:ext cx="4454525" cy="33845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921750" y="5471160"/>
            <a:ext cx="239966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/>
              <a:t>Zhou</a:t>
            </a:r>
            <a:r>
              <a:rPr lang="zh-CN" altLang="en-US" sz="1400"/>
              <a:t> et al. 20</a:t>
            </a:r>
            <a:r>
              <a:rPr lang="en-US" altLang="zh-CN" sz="1400"/>
              <a:t>25,</a:t>
            </a:r>
            <a:r>
              <a:rPr lang="zh-CN" altLang="en-US" sz="1400"/>
              <a:t> </a:t>
            </a:r>
            <a:r>
              <a:rPr lang="en-US" altLang="zh-CN" sz="1400"/>
              <a:t>ApJ</a:t>
            </a:r>
            <a:endParaRPr lang="en-US" altLang="zh-CN"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/>
              <a:t>Outline</a:t>
            </a:r>
            <a:endParaRPr lang="en-US" altLang="zh-CN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86184" y="1479362"/>
            <a:ext cx="7886700" cy="435133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altLang="zh-CN" sz="3200" dirty="0" smtClean="0"/>
              <a:t>Introduction to the XAO Pulsar Group</a:t>
            </a:r>
            <a:endParaRPr lang="en-US" altLang="zh-CN" sz="3200" dirty="0" smtClean="0"/>
          </a:p>
          <a:p>
            <a:pPr>
              <a:spcAft>
                <a:spcPts val="600"/>
              </a:spcAft>
            </a:pPr>
            <a:r>
              <a:rPr lang="en-US" altLang="zh-CN" sz="3200" dirty="0" smtClean="0"/>
              <a:t>Group Members and Expertise</a:t>
            </a:r>
            <a:endParaRPr lang="en-US" altLang="zh-CN" sz="3200" dirty="0" smtClean="0"/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/>
              <a:t>Key Research Areas</a:t>
            </a:r>
            <a:endParaRPr lang="en-US" altLang="zh-CN" sz="3200" dirty="0" smtClean="0"/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/>
              <a:t>Major Research Highlights</a:t>
            </a:r>
            <a:endParaRPr lang="en-US" altLang="zh-CN" sz="3200" dirty="0" smtClean="0"/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/>
              <a:t>Future Prospects with the QTT Telescope</a:t>
            </a:r>
            <a:endParaRPr lang="en-US" altLang="zh-CN" sz="3200" dirty="0" smtClean="0"/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/>
              <a:t>Summary</a:t>
            </a:r>
            <a:endParaRPr lang="en-US" altLang="zh-CN" sz="3200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/>
              <a:t>Outline</a:t>
            </a:r>
            <a:endParaRPr lang="en-US" altLang="zh-CN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86184" y="1479362"/>
            <a:ext cx="7886700" cy="4351338"/>
          </a:xfrm>
        </p:spPr>
        <p:txBody>
          <a:bodyPr/>
          <a:lstStyle/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Introduction to the XAO Pulsar Group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Group Members and Expertise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Key Research Areas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Major Research Highlights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/>
              <a:t>Future Prospects with the QTT Telescope</a:t>
            </a:r>
            <a:endParaRPr lang="en-US" altLang="zh-CN" sz="3200" dirty="0" smtClean="0"/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Summary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18481" y="195213"/>
            <a:ext cx="9684799" cy="682437"/>
          </a:xfrm>
        </p:spPr>
        <p:txBody>
          <a:bodyPr/>
          <a:p>
            <a:r>
              <a:rPr lang="en-US" altLang="zh-CN" sz="3200"/>
              <a:t>Future Prospects with the QTT Telescope</a:t>
            </a:r>
            <a:endParaRPr lang="en-US" altLang="zh-CN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9560" y="1137920"/>
            <a:ext cx="7357745" cy="4351655"/>
          </a:xfrm>
        </p:spPr>
        <p:txBody>
          <a:bodyPr/>
          <a:p>
            <a:r>
              <a:rPr lang="en-US" altLang="zh-CN" sz="2200">
                <a:solidFill>
                  <a:srgbClr val="FF0000"/>
                </a:solidFill>
              </a:rPr>
              <a:t>Complementary to FAST</a:t>
            </a:r>
            <a:r>
              <a:rPr lang="en-US" altLang="zh-CN" sz="2200"/>
              <a:t>: Unlike the fixed-dish FAST , QTT's steerability allows for targeted, high-sensitivity follow-up observations across a wider frequency range, forming a powerful duo.</a:t>
            </a:r>
            <a:endParaRPr lang="en-US" altLang="zh-CN" sz="2200"/>
          </a:p>
          <a:p>
            <a:r>
              <a:rPr lang="en-US" altLang="zh-CN" sz="2200">
                <a:solidFill>
                  <a:srgbClr val="FF0000"/>
                </a:solidFill>
              </a:rPr>
              <a:t>Major Scientific Goals in Pulsar Research</a:t>
            </a:r>
            <a:endParaRPr lang="en-US" altLang="zh-CN" sz="2200">
              <a:solidFill>
                <a:srgbClr val="FF0000"/>
              </a:solidFill>
            </a:endParaRPr>
          </a:p>
          <a:p>
            <a:pPr marL="215900" indent="-1080135" latinLnBrk="0">
              <a:buNone/>
            </a:pPr>
            <a:r>
              <a:rPr lang="en-US" altLang="zh-CN" sz="2200"/>
              <a:t>    </a:t>
            </a:r>
            <a:r>
              <a:rPr lang="en-US" altLang="zh-CN" sz="2200">
                <a:solidFill>
                  <a:srgbClr val="0033CC"/>
                </a:solidFill>
              </a:rPr>
              <a:t>Detection of Nanohertz Gravitational Waves</a:t>
            </a:r>
            <a:r>
              <a:rPr lang="en-US" altLang="zh-CN" sz="2200"/>
              <a:t>:  QTT will conduct long-term, high-precision timing of millisecond pulsars to directly detect low-frequency gravitational waves from supermassive black hole binaries, testing fundamental theories of gravity</a:t>
            </a:r>
            <a:endParaRPr lang="en-US" altLang="zh-CN" sz="2200"/>
          </a:p>
          <a:p>
            <a:pPr marL="215900" indent="-1080135" latinLnBrk="0">
              <a:buNone/>
            </a:pPr>
            <a:r>
              <a:rPr lang="en-US" altLang="zh-CN" sz="2200"/>
              <a:t>    </a:t>
            </a:r>
            <a:r>
              <a:rPr lang="en-US" altLang="zh-CN" sz="2200">
                <a:solidFill>
                  <a:srgbClr val="0033CC"/>
                </a:solidFill>
              </a:rPr>
              <a:t>Expanding and Characterizing the Pulsar Population</a:t>
            </a:r>
            <a:r>
              <a:rPr lang="en-US" altLang="zh-CN" sz="2200"/>
              <a:t>: QTT will conduct large-scale, systematic pulsar surveys to discover a large number of new pulsars, especially rare types . This will advance studies of stellar evolution and compact object physics.</a:t>
            </a:r>
            <a:endParaRPr lang="en-US" altLang="zh-CN" sz="2200"/>
          </a:p>
        </p:txBody>
      </p:sp>
      <p:pic>
        <p:nvPicPr>
          <p:cNvPr id="4" name="图片 3" descr="C:/Users/Wenming Yan/Downloads/qtt.jpgqtt"/>
          <p:cNvPicPr>
            <a:picLocks noChangeAspect="1"/>
          </p:cNvPicPr>
          <p:nvPr/>
        </p:nvPicPr>
        <p:blipFill>
          <a:blip r:embed="rId1"/>
          <a:srcRect r="25985"/>
          <a:stretch>
            <a:fillRect/>
          </a:stretch>
        </p:blipFill>
        <p:spPr>
          <a:xfrm>
            <a:off x="7701280" y="1736725"/>
            <a:ext cx="4454525" cy="33845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/>
              <a:t>Outline</a:t>
            </a:r>
            <a:endParaRPr lang="en-US" altLang="zh-CN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86184" y="1479362"/>
            <a:ext cx="7886700" cy="4351338"/>
          </a:xfrm>
        </p:spPr>
        <p:txBody>
          <a:bodyPr/>
          <a:lstStyle/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Introduction to the XAO Pulsar Group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Group Members and Expertise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Key Research Areas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Major Research Highlights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Future Prospects with the QTT Telescope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/>
              <a:t>Summary</a:t>
            </a:r>
            <a:endParaRPr lang="en-US" altLang="zh-CN" sz="3200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Summary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80820"/>
            <a:ext cx="10515600" cy="4351338"/>
          </a:xfrm>
        </p:spPr>
        <p:txBody>
          <a:bodyPr/>
          <a:p>
            <a:r>
              <a:rPr lang="en-US" altLang="zh-CN"/>
              <a:t>The Xinjiang Astronomical Observatory is the first institution in China to carry out research on pulsar observations. </a:t>
            </a:r>
            <a:endParaRPr lang="en-US" altLang="zh-CN"/>
          </a:p>
          <a:p>
            <a:r>
              <a:rPr lang="en-US" altLang="zh-CN"/>
              <a:t>The pulsar group is a young yet highly experienced research team.</a:t>
            </a:r>
            <a:endParaRPr lang="en-US" altLang="zh-CN"/>
          </a:p>
          <a:p>
            <a:r>
              <a:rPr lang="en-US" altLang="zh-CN"/>
              <a:t>We conduct not only observational studies of pulsar-like objects but also related theoretical research.</a:t>
            </a:r>
            <a:endParaRPr lang="en-US" altLang="zh-CN"/>
          </a:p>
          <a:p>
            <a:r>
              <a:rPr lang="en-US" altLang="zh-CN"/>
              <a:t>We have achieved a wealth of results across multiple aspects of pulsar research.</a:t>
            </a:r>
            <a:endParaRPr lang="en-US" altLang="zh-CN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488486" y="2139270"/>
            <a:ext cx="7598004" cy="1091565"/>
          </a:xfrm>
          <a:prstGeom prst="rect">
            <a:avLst/>
          </a:prstGeom>
          <a:noFill/>
          <a:scene3d>
            <a:camera prst="orthographicFront">
              <a:rot lat="0" lon="21299999" rev="0"/>
            </a:camera>
            <a:lightRig rig="threePt" dir="t"/>
          </a:scene3d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7800"/>
              </a:lnSpc>
              <a:defRPr/>
            </a:pPr>
            <a:r>
              <a:rPr lang="en-US" altLang="zh-CN" sz="6000" b="1" dirty="0" smtClean="0">
                <a:ln w="22225">
                  <a:noFill/>
                  <a:prstDash val="solid"/>
                </a:ln>
                <a:solidFill>
                  <a:srgbClr val="0066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Thanks</a:t>
            </a:r>
            <a:r>
              <a:rPr lang="zh-CN" altLang="en-US" sz="6000" b="1" dirty="0" smtClean="0">
                <a:ln w="22225">
                  <a:noFill/>
                  <a:prstDash val="solid"/>
                </a:ln>
                <a:solidFill>
                  <a:srgbClr val="0066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！</a:t>
            </a:r>
            <a:endParaRPr lang="zh-CN" altLang="en-US" sz="6000" b="1" dirty="0" smtClean="0">
              <a:ln w="22225">
                <a:noFill/>
                <a:prstDash val="solid"/>
              </a:ln>
              <a:solidFill>
                <a:srgbClr val="0066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/>
              <a:t>Outline</a:t>
            </a:r>
            <a:endParaRPr lang="en-US" altLang="zh-CN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86184" y="1479362"/>
            <a:ext cx="7886700" cy="435133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altLang="zh-CN" sz="3200" dirty="0" smtClean="0"/>
              <a:t>Introduction to the XAO Pulsar Group</a:t>
            </a:r>
            <a:endParaRPr lang="en-US" altLang="zh-CN" sz="3200" dirty="0" smtClean="0"/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Group Members and Expertise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Key Research Areas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Major Research Highlights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Future Prospects with the QTT Telescope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Summary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XAO Pulsar Group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300" y="1252855"/>
            <a:ext cx="10515600" cy="4351338"/>
          </a:xfrm>
        </p:spPr>
        <p:txBody>
          <a:bodyPr/>
          <a:p>
            <a:r>
              <a:rPr lang="en-US" altLang="zh-CN"/>
              <a:t>The Xinjiang Astronomical Observatory is </a:t>
            </a:r>
            <a:r>
              <a:rPr lang="en-US" altLang="zh-CN" b="1"/>
              <a:t>the first institution in China</a:t>
            </a:r>
            <a:r>
              <a:rPr lang="en-US" altLang="zh-CN"/>
              <a:t> to carry out research on pulsar observations. </a:t>
            </a:r>
            <a:endParaRPr lang="en-US" altLang="zh-CN"/>
          </a:p>
          <a:p>
            <a:r>
              <a:rPr lang="en-US" altLang="zh-CN"/>
              <a:t>Relying on the </a:t>
            </a:r>
            <a:r>
              <a:rPr lang="en-US" altLang="zh-CN" b="1"/>
              <a:t>Nanshan 26-meter radio telescope</a:t>
            </a:r>
            <a:r>
              <a:rPr lang="en-US" altLang="zh-CN"/>
              <a:t>, we have accumulated </a:t>
            </a:r>
            <a:r>
              <a:rPr lang="en-US" altLang="zh-CN" b="1"/>
              <a:t>24 years of observational data</a:t>
            </a:r>
            <a:r>
              <a:rPr lang="en-US" altLang="zh-CN"/>
              <a:t> so far, with the effective archived data reaching </a:t>
            </a:r>
            <a:r>
              <a:rPr lang="en-US" altLang="zh-CN" b="1"/>
              <a:t>50,000 hours</a:t>
            </a:r>
            <a:r>
              <a:rPr lang="en-US" altLang="zh-CN"/>
              <a:t>. </a:t>
            </a:r>
            <a:endParaRPr lang="en-US" altLang="zh-CN"/>
          </a:p>
          <a:p>
            <a:r>
              <a:rPr lang="en-US" altLang="zh-CN"/>
              <a:t>We regularly monitor about </a:t>
            </a:r>
            <a:r>
              <a:rPr lang="en-US" altLang="zh-CN" b="1"/>
              <a:t>300 pulsars</a:t>
            </a:r>
            <a:r>
              <a:rPr lang="en-US" altLang="zh-CN"/>
              <a:t> (including more than </a:t>
            </a:r>
            <a:r>
              <a:rPr lang="en-US" altLang="zh-CN" b="1">
                <a:solidFill>
                  <a:schemeClr val="tx1"/>
                </a:solidFill>
              </a:rPr>
              <a:t>10 millisecond pulsars</a:t>
            </a:r>
            <a:r>
              <a:rPr lang="en-US" altLang="zh-CN"/>
              <a:t>). </a:t>
            </a:r>
            <a:endParaRPr lang="en-US" altLang="zh-CN"/>
          </a:p>
          <a:p>
            <a:r>
              <a:rPr lang="en-US" altLang="zh-CN"/>
              <a:t>We have also successively carried out observations on radio rotating transients, magnetars, spider pulsars and other projects using FAST, Parkes, GMRT, Arecibo, Effelsberg ......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/>
              <a:t>Outline</a:t>
            </a:r>
            <a:endParaRPr lang="en-US" altLang="zh-CN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86184" y="1479362"/>
            <a:ext cx="7886700" cy="4351338"/>
          </a:xfrm>
        </p:spPr>
        <p:txBody>
          <a:bodyPr/>
          <a:lstStyle/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Introduction to the XAO Pulsar Group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/>
              <a:t>Group Members and Expertise</a:t>
            </a:r>
            <a:endParaRPr lang="en-US" altLang="zh-CN" sz="3200" dirty="0" smtClean="0"/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Key Research Areas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Major Research Highlights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Future Prospects with the QTT Telescope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Summary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>
                <a:sym typeface="+mn-ea"/>
              </a:rPr>
              <a:t>Group members — 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Observational Studies</a:t>
            </a:r>
            <a:endParaRPr lang="en-US" altLang="zh-CN">
              <a:solidFill>
                <a:srgbClr val="FF0000"/>
              </a:solidFill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72845" y="1036320"/>
            <a:ext cx="1169670" cy="16592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3230" y="1013460"/>
            <a:ext cx="1111885" cy="16186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600" y="1111885"/>
            <a:ext cx="1253490" cy="1524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7885" y="1111885"/>
            <a:ext cx="1055370" cy="15278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0465" y="3906520"/>
            <a:ext cx="1073785" cy="1534795"/>
          </a:xfrm>
          <a:prstGeom prst="rect">
            <a:avLst/>
          </a:prstGeom>
        </p:spPr>
      </p:pic>
      <p:pic>
        <p:nvPicPr>
          <p:cNvPr id="19" name="内容占位符 6"/>
          <p:cNvPicPr>
            <a:picLocks noGrp="1"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3605" y="3912870"/>
            <a:ext cx="1067435" cy="152590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8180" y="3748405"/>
            <a:ext cx="1111250" cy="1684020"/>
          </a:xfrm>
          <a:prstGeom prst="rect">
            <a:avLst/>
          </a:prstGeom>
        </p:spPr>
      </p:pic>
      <p:pic>
        <p:nvPicPr>
          <p:cNvPr id="5" name="图片 4" descr="C:/Users/Wenming Yan/Downloads/孙盛楠.jpg孙盛楠"/>
          <p:cNvPicPr>
            <a:picLocks noChangeAspect="1"/>
          </p:cNvPicPr>
          <p:nvPr/>
        </p:nvPicPr>
        <p:blipFill>
          <a:blip r:embed="rId8"/>
          <a:srcRect l="3847" t="12235" r="2895"/>
          <a:stretch>
            <a:fillRect/>
          </a:stretch>
        </p:blipFill>
        <p:spPr>
          <a:xfrm>
            <a:off x="7889875" y="3942080"/>
            <a:ext cx="1137920" cy="149923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59155" y="2695575"/>
            <a:ext cx="179705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Na Wang (Nina)</a:t>
            </a:r>
            <a:endParaRPr lang="en-US" altLang="zh-CN"/>
          </a:p>
          <a:p>
            <a:pPr algn="ctr"/>
            <a:r>
              <a:rPr lang="en-US" altLang="zh-CN" sz="1600">
                <a:solidFill>
                  <a:srgbClr val="FF0000"/>
                </a:solidFill>
              </a:rPr>
              <a:t>Group leader</a:t>
            </a:r>
            <a:endParaRPr lang="en-US" altLang="zh-CN" sz="1600">
              <a:solidFill>
                <a:srgbClr val="FF0000"/>
              </a:solidFill>
            </a:endParaRPr>
          </a:p>
          <a:p>
            <a:pPr algn="ctr"/>
            <a:r>
              <a:rPr lang="en-US" altLang="zh-CN" sz="1600">
                <a:solidFill>
                  <a:srgbClr val="0033CC"/>
                </a:solidFill>
              </a:rPr>
              <a:t>Pulsar astronomy</a:t>
            </a:r>
            <a:endParaRPr lang="en-US" altLang="zh-CN" sz="1600">
              <a:solidFill>
                <a:srgbClr val="0033CC"/>
              </a:solidFill>
            </a:endParaRPr>
          </a:p>
          <a:p>
            <a:pPr algn="ctr"/>
            <a:r>
              <a:rPr lang="en-US" altLang="zh-CN" sz="1600">
                <a:solidFill>
                  <a:srgbClr val="0033CC"/>
                </a:solidFill>
              </a:rPr>
              <a:t>Radio astronomy</a:t>
            </a:r>
            <a:endParaRPr lang="en-US" altLang="zh-CN" sz="1600">
              <a:solidFill>
                <a:srgbClr val="0033CC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94455" y="2781300"/>
            <a:ext cx="1797050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Jianping Yuan</a:t>
            </a:r>
            <a:endParaRPr lang="en-US" altLang="zh-CN"/>
          </a:p>
          <a:p>
            <a:pPr algn="ctr"/>
            <a:r>
              <a:rPr lang="en-US" altLang="zh-CN" sz="1600">
                <a:solidFill>
                  <a:srgbClr val="0033CC"/>
                </a:solidFill>
              </a:rPr>
              <a:t>Pulsar timing</a:t>
            </a:r>
            <a:endParaRPr lang="en-US" altLang="zh-CN" sz="1600">
              <a:solidFill>
                <a:srgbClr val="0033CC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12230" y="2707640"/>
            <a:ext cx="234823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Wenming Yan</a:t>
            </a:r>
            <a:endParaRPr lang="en-US" altLang="zh-CN"/>
          </a:p>
          <a:p>
            <a:pPr algn="ctr"/>
            <a:r>
              <a:rPr lang="en-US" altLang="zh-CN" sz="1600">
                <a:solidFill>
                  <a:srgbClr val="0033CC"/>
                </a:solidFill>
              </a:rPr>
              <a:t>Pulsar searching</a:t>
            </a:r>
            <a:endParaRPr lang="en-US" altLang="zh-CN" sz="1600">
              <a:solidFill>
                <a:srgbClr val="0033CC"/>
              </a:solidFill>
            </a:endParaRPr>
          </a:p>
          <a:p>
            <a:pPr algn="ctr"/>
            <a:r>
              <a:rPr lang="en-US" altLang="zh-CN" sz="1600">
                <a:solidFill>
                  <a:srgbClr val="0033CC"/>
                </a:solidFill>
              </a:rPr>
              <a:t>Pulsar emission physics</a:t>
            </a:r>
            <a:endParaRPr lang="en-US" altLang="zh-CN">
              <a:solidFill>
                <a:srgbClr val="0033CC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43035" y="2707640"/>
            <a:ext cx="246443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Zhigang Wen</a:t>
            </a:r>
            <a:endParaRPr lang="en-US" altLang="zh-CN" sz="1600">
              <a:solidFill>
                <a:srgbClr val="0033CC"/>
              </a:solidFill>
            </a:endParaRPr>
          </a:p>
          <a:p>
            <a:pPr algn="ctr"/>
            <a:r>
              <a:rPr lang="en-US" altLang="zh-CN" sz="1600">
                <a:solidFill>
                  <a:srgbClr val="0033CC"/>
                </a:solidFill>
              </a:rPr>
              <a:t>Pulsar emission physics</a:t>
            </a:r>
            <a:endParaRPr lang="en-US" altLang="zh-CN">
              <a:solidFill>
                <a:srgbClr val="0033CC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3565" y="5432425"/>
            <a:ext cx="2348230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Jumei Yao</a:t>
            </a:r>
            <a:endParaRPr lang="en-US" altLang="zh-CN"/>
          </a:p>
          <a:p>
            <a:pPr algn="ctr"/>
            <a:r>
              <a:rPr lang="en-US" altLang="zh-CN" sz="1600">
                <a:solidFill>
                  <a:srgbClr val="0033CC"/>
                </a:solidFill>
              </a:rPr>
              <a:t>Interstellar scintillation</a:t>
            </a:r>
            <a:endParaRPr lang="en-US" altLang="zh-CN">
              <a:solidFill>
                <a:srgbClr val="0033CC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03525" y="5441315"/>
            <a:ext cx="23482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Feifei Kou</a:t>
            </a:r>
            <a:endParaRPr lang="en-US" altLang="zh-CN"/>
          </a:p>
          <a:p>
            <a:pPr algn="ctr"/>
            <a:r>
              <a:rPr lang="en-US" altLang="zh-CN">
                <a:solidFill>
                  <a:srgbClr val="0033CC"/>
                </a:solidFill>
              </a:rPr>
              <a:t>Pulsar emission physics</a:t>
            </a:r>
            <a:endParaRPr lang="en-US" altLang="zh-CN">
              <a:solidFill>
                <a:srgbClr val="0033CC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151755" y="5436870"/>
            <a:ext cx="23482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Shuangqiang Wang</a:t>
            </a:r>
            <a:endParaRPr lang="en-US" altLang="zh-CN"/>
          </a:p>
          <a:p>
            <a:pPr algn="ctr"/>
            <a:r>
              <a:rPr lang="en-US" altLang="zh-CN">
                <a:solidFill>
                  <a:srgbClr val="0033CC"/>
                </a:solidFill>
              </a:rPr>
              <a:t>Pulsar emission physics</a:t>
            </a:r>
            <a:endParaRPr lang="en-US" altLang="zh-CN">
              <a:solidFill>
                <a:srgbClr val="0033CC"/>
              </a:solidFill>
            </a:endParaRPr>
          </a:p>
          <a:p>
            <a:pPr algn="ctr"/>
            <a:r>
              <a:rPr lang="en-US" altLang="zh-CN">
                <a:solidFill>
                  <a:srgbClr val="0033CC"/>
                </a:solidFill>
              </a:rPr>
              <a:t>Pulsar Timing Array</a:t>
            </a:r>
            <a:endParaRPr lang="en-US" altLang="zh-CN">
              <a:solidFill>
                <a:srgbClr val="0033CC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99655" y="5507355"/>
            <a:ext cx="23482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Shengnan Sun</a:t>
            </a:r>
            <a:endParaRPr lang="en-US" altLang="zh-CN"/>
          </a:p>
          <a:p>
            <a:pPr algn="ctr"/>
            <a:r>
              <a:rPr lang="en-US" altLang="zh-CN">
                <a:solidFill>
                  <a:srgbClr val="0033CC"/>
                </a:solidFill>
              </a:rPr>
              <a:t>Pulsar emission physics</a:t>
            </a:r>
            <a:endParaRPr lang="en-US" altLang="zh-CN">
              <a:solidFill>
                <a:srgbClr val="0033CC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9"/>
          <a:srcRect t="12477"/>
          <a:stretch>
            <a:fillRect/>
          </a:stretch>
        </p:blipFill>
        <p:spPr>
          <a:xfrm>
            <a:off x="9926955" y="3900170"/>
            <a:ext cx="1312545" cy="153225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707245" y="5441315"/>
            <a:ext cx="1797050" cy="11309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/>
              <a:t>De Zhao</a:t>
            </a:r>
            <a:endParaRPr lang="en-US" altLang="zh-CN"/>
          </a:p>
          <a:p>
            <a:pPr algn="ctr"/>
            <a:r>
              <a:rPr lang="en-US" altLang="zh-CN" sz="1600">
                <a:solidFill>
                  <a:srgbClr val="0033CC"/>
                </a:solidFill>
                <a:sym typeface="+mn-ea"/>
              </a:rPr>
              <a:t>Pulsar Timing</a:t>
            </a:r>
            <a:endParaRPr lang="en-US" altLang="zh-CN" sz="1600">
              <a:solidFill>
                <a:srgbClr val="0033CC"/>
              </a:solidFill>
            </a:endParaRPr>
          </a:p>
          <a:p>
            <a:pPr algn="ctr"/>
            <a:r>
              <a:rPr lang="en-US" altLang="zh-CN" sz="1600">
                <a:solidFill>
                  <a:srgbClr val="0033CC"/>
                </a:solidFill>
              </a:rPr>
              <a:t>Pulsar Timing Array</a:t>
            </a:r>
            <a:endParaRPr lang="en-US" altLang="zh-CN" sz="1600">
              <a:solidFill>
                <a:srgbClr val="0033CC"/>
              </a:solidFill>
            </a:endParaRPr>
          </a:p>
          <a:p>
            <a:pPr algn="ctr"/>
            <a:endParaRPr lang="en-US" altLang="zh-CN" sz="160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Group members — </a:t>
            </a:r>
            <a:r>
              <a:rPr lang="en-US" altLang="zh-CN">
                <a:solidFill>
                  <a:srgbClr val="FF0000"/>
                </a:solidFill>
              </a:rPr>
              <a:t>Theoretical Sciences</a:t>
            </a:r>
            <a:br>
              <a:rPr lang="en-US" altLang="zh-CN"/>
            </a:br>
            <a:endParaRPr lang="en-US" altLang="zh-CN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7795" y="1849120"/>
            <a:ext cx="1394460" cy="19469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25" y="1998345"/>
            <a:ext cx="1495425" cy="17976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1775" y="2011045"/>
            <a:ext cx="1369695" cy="17849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0370" y="1990725"/>
            <a:ext cx="1301115" cy="180530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39825" y="4184650"/>
            <a:ext cx="189865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Xia Zhou</a:t>
            </a:r>
            <a:endParaRPr lang="en-US" altLang="zh-CN"/>
          </a:p>
          <a:p>
            <a:pPr algn="ctr"/>
            <a:r>
              <a:rPr lang="en-US" altLang="zh-CN">
                <a:solidFill>
                  <a:srgbClr val="FF0000"/>
                </a:solidFill>
              </a:rPr>
              <a:t>Director of the XAO</a:t>
            </a:r>
            <a:endParaRPr lang="en-US" altLang="zh-CN" sz="1600">
              <a:solidFill>
                <a:srgbClr val="FF0000"/>
              </a:solidFill>
            </a:endParaRPr>
          </a:p>
          <a:p>
            <a:pPr algn="ctr"/>
            <a:r>
              <a:rPr lang="en-US" altLang="zh-CN" sz="1600">
                <a:solidFill>
                  <a:srgbClr val="0033CC"/>
                </a:solidFill>
              </a:rPr>
              <a:t>Neutron star physics</a:t>
            </a:r>
            <a:endParaRPr lang="en-US" altLang="zh-CN" sz="1600">
              <a:solidFill>
                <a:srgbClr val="0033CC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827780" y="4311650"/>
            <a:ext cx="179705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Zhifu Gao</a:t>
            </a:r>
            <a:endParaRPr lang="en-US" altLang="zh-CN" sz="1600">
              <a:solidFill>
                <a:srgbClr val="FF0000"/>
              </a:solidFill>
            </a:endParaRPr>
          </a:p>
          <a:p>
            <a:pPr algn="ctr"/>
            <a:r>
              <a:rPr lang="en-US" altLang="zh-CN" sz="1600">
                <a:solidFill>
                  <a:srgbClr val="0033CC"/>
                </a:solidFill>
              </a:rPr>
              <a:t>Pulsar magnetic field</a:t>
            </a:r>
            <a:endParaRPr lang="en-US" altLang="zh-CN" sz="1600">
              <a:solidFill>
                <a:srgbClr val="0033CC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01130" y="4311650"/>
            <a:ext cx="179705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Rai Yuen</a:t>
            </a:r>
            <a:endParaRPr lang="en-US" altLang="zh-CN" sz="1600">
              <a:solidFill>
                <a:srgbClr val="FF0000"/>
              </a:solidFill>
            </a:endParaRPr>
          </a:p>
          <a:p>
            <a:pPr algn="ctr"/>
            <a:r>
              <a:rPr lang="en-US" altLang="zh-CN" sz="1600">
                <a:solidFill>
                  <a:srgbClr val="0033CC"/>
                </a:solidFill>
                <a:sym typeface="+mn-ea"/>
              </a:rPr>
              <a:t>Pulsar emission physics</a:t>
            </a:r>
            <a:endParaRPr lang="en-US" altLang="zh-CN" sz="1600">
              <a:solidFill>
                <a:srgbClr val="0033CC"/>
              </a:solidFill>
            </a:endParaRPr>
          </a:p>
          <a:p>
            <a:pPr algn="ctr"/>
            <a:endParaRPr lang="en-US" altLang="zh-CN" sz="1600">
              <a:solidFill>
                <a:srgbClr val="0033CC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62720" y="4311650"/>
            <a:ext cx="1797050" cy="11601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 sz="1600">
                <a:solidFill>
                  <a:schemeClr val="tx1"/>
                </a:solidFill>
              </a:rPr>
              <a:t>Abdusattar Kurban</a:t>
            </a:r>
            <a:endParaRPr lang="en-US" altLang="zh-CN" sz="1600">
              <a:solidFill>
                <a:schemeClr val="tx1"/>
              </a:solidFill>
            </a:endParaRPr>
          </a:p>
          <a:p>
            <a:pPr algn="ctr"/>
            <a:r>
              <a:rPr lang="en-US" altLang="zh-CN" sz="1600">
                <a:solidFill>
                  <a:srgbClr val="0033CC"/>
                </a:solidFill>
              </a:rPr>
              <a:t>Outburst phenomena associated with compact stars</a:t>
            </a:r>
            <a:endParaRPr lang="en-US" altLang="zh-CN" sz="160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Group members</a:t>
            </a:r>
            <a:endParaRPr lang="en-US" altLang="zh-CN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74740" y="1139825"/>
            <a:ext cx="1239520" cy="17468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669915" y="3006725"/>
            <a:ext cx="2335530" cy="11309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/>
              <a:t>Weixin Zhou</a:t>
            </a:r>
            <a:endParaRPr lang="en-US" altLang="zh-CN"/>
          </a:p>
          <a:p>
            <a:pPr algn="ctr"/>
            <a:r>
              <a:rPr lang="en-US" altLang="zh-CN" sz="1600">
                <a:solidFill>
                  <a:srgbClr val="FF0000"/>
                </a:solidFill>
              </a:rPr>
              <a:t>Research administrator</a:t>
            </a:r>
            <a:endParaRPr lang="en-US" altLang="zh-CN" sz="1600">
              <a:solidFill>
                <a:srgbClr val="0033CC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11655" y="5110480"/>
            <a:ext cx="7875905" cy="11309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en-US" altLang="zh-CN" sz="2400">
                <a:solidFill>
                  <a:schemeClr val="tx1"/>
                </a:solidFill>
              </a:rPr>
              <a:t>AND 20+ Students</a:t>
            </a:r>
            <a:endParaRPr lang="en-US" altLang="zh-CN" sz="2400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9185" y="3959860"/>
            <a:ext cx="4325620" cy="248856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/>
              <a:t>Outline</a:t>
            </a:r>
            <a:endParaRPr lang="en-US" altLang="zh-CN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86184" y="1479362"/>
            <a:ext cx="7886700" cy="4351338"/>
          </a:xfrm>
        </p:spPr>
        <p:txBody>
          <a:bodyPr/>
          <a:lstStyle/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Introduction to the XAO Pulsar Group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Group Members and Expertise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/>
              <a:t>Key Research Areas</a:t>
            </a:r>
            <a:endParaRPr lang="en-US" altLang="zh-CN" sz="3200" dirty="0" smtClean="0"/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Major Research Highlights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Future Prospects with the QTT Telescope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pPr algn="l">
              <a:spcAft>
                <a:spcPts val="600"/>
              </a:spcAft>
              <a:buClrTx/>
              <a:buSzTx/>
            </a:pPr>
            <a:r>
              <a:rPr lang="en-US" altLang="zh-CN" sz="3200" dirty="0" smtClean="0">
                <a:solidFill>
                  <a:schemeClr val="bg2"/>
                </a:solidFill>
              </a:rPr>
              <a:t>Summary</a:t>
            </a:r>
            <a:endParaRPr lang="en-US" altLang="zh-CN" sz="3200" dirty="0" smtClean="0">
              <a:solidFill>
                <a:schemeClr val="bg2"/>
              </a:solidFill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DIAGRAM_VIRTUALLY_FRAME" val="{&quot;height&quot;:355.75,&quot;left&quot;:18.15,&quot;top&quot;:90.1,&quot;width&quot;:824.75}"/>
</p:tagLst>
</file>

<file path=ppt/tags/tag2.xml><?xml version="1.0" encoding="utf-8"?>
<p:tagLst xmlns:p="http://schemas.openxmlformats.org/presentationml/2006/main">
  <p:tag name="KSO_WM_DIAGRAM_VIRTUALLY_FRAME" val="{&quot;height&quot;:355.75,&quot;left&quot;:18.15,&quot;top&quot;:90.1,&quot;width&quot;:824.75}"/>
</p:tagLst>
</file>

<file path=ppt/tags/tag3.xml><?xml version="1.0" encoding="utf-8"?>
<p:tagLst xmlns:p="http://schemas.openxmlformats.org/presentationml/2006/main">
  <p:tag name="KSO_WM_DIAGRAM_VIRTUALLY_FRAME" val="{&quot;height&quot;:499.45,&quot;left&quot;:10.7,&quot;top&quot;:34.65,&quot;width&quot;:1169}"/>
</p:tagLst>
</file>

<file path=ppt/tags/tag4.xml><?xml version="1.0" encoding="utf-8"?>
<p:tagLst xmlns:p="http://schemas.openxmlformats.org/presentationml/2006/main">
  <p:tag name="KSO_WM_DIAGRAM_VIRTUALLY_FRAME" val="{&quot;height&quot;:499.45,&quot;left&quot;:10.7,&quot;top&quot;:34.65,&quot;width&quot;:1169}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7103</Words>
  <Application>WPS 演示</Application>
  <PresentationFormat>宽屏</PresentationFormat>
  <Paragraphs>277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Calibri Light</vt:lpstr>
      <vt:lpstr>Times New Roman</vt:lpstr>
      <vt:lpstr>黑体</vt:lpstr>
      <vt:lpstr>华文新魏</vt:lpstr>
      <vt:lpstr>华文仿宋</vt:lpstr>
      <vt:lpstr>微软雅黑</vt:lpstr>
      <vt:lpstr>Arial Unicode MS</vt:lpstr>
      <vt:lpstr>华文行楷</vt:lpstr>
      <vt:lpstr>MiSans Normal</vt:lpstr>
      <vt:lpstr>Wingdings</vt:lpstr>
      <vt:lpstr>Office 主题</vt:lpstr>
      <vt:lpstr>PowerPoint 演示文稿</vt:lpstr>
      <vt:lpstr>Outline</vt:lpstr>
      <vt:lpstr>Outline</vt:lpstr>
      <vt:lpstr>XAO Pulsar Group</vt:lpstr>
      <vt:lpstr>Outline</vt:lpstr>
      <vt:lpstr>Group members — Observational Studies</vt:lpstr>
      <vt:lpstr>Group members — Theoretical Sciences </vt:lpstr>
      <vt:lpstr>Group members</vt:lpstr>
      <vt:lpstr>Outline</vt:lpstr>
      <vt:lpstr>Research areas</vt:lpstr>
      <vt:lpstr>Outline</vt:lpstr>
      <vt:lpstr>Research Highlights (1):  Pulsar searching</vt:lpstr>
      <vt:lpstr>Research Highlights (2): Pulsar Timing</vt:lpstr>
      <vt:lpstr>Research Highlights (3)：Jitter noise</vt:lpstr>
      <vt:lpstr>Research Highlights (5): Searching for Gravitational-Wave Bursts from Cosmic String Cusps</vt:lpstr>
      <vt:lpstr>Research Highlights (6): Black widow pulsar</vt:lpstr>
      <vt:lpstr>Research Highlights (7):  FRB</vt:lpstr>
      <vt:lpstr>Research Highlights (8): Electron-density model</vt:lpstr>
      <vt:lpstr>Research Highlights (10): Ultralong Period Radio Transients</vt:lpstr>
      <vt:lpstr>Outline</vt:lpstr>
      <vt:lpstr>Research Highlights (8): Ultralong Period Radio Transients</vt:lpstr>
      <vt:lpstr>Outline</vt:lpstr>
      <vt:lpstr>Summary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unknown</dc:creator>
  <cp:lastModifiedBy>闫文明</cp:lastModifiedBy>
  <cp:revision>353</cp:revision>
  <dcterms:created xsi:type="dcterms:W3CDTF">2023-11-28T12:03:00Z</dcterms:created>
  <dcterms:modified xsi:type="dcterms:W3CDTF">2025-12-25T04:49:38Z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FAFB8DA2D28878A080F0866308F7F575</vt:lpwstr>
  </property>
  <property fmtid="{D5CDD505-2E9C-101B-9397-08002B2CF9AE}" pid="3" name="KSOProductBuildVer">
    <vt:lpwstr>2052-12.1.0.24034</vt:lpwstr>
  </property>
</Properties>
</file>