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379" r:id="rId3"/>
    <p:sldId id="2586" r:id="rId5"/>
    <p:sldId id="2591" r:id="rId6"/>
    <p:sldId id="2277" r:id="rId7"/>
    <p:sldId id="2278" r:id="rId8"/>
    <p:sldId id="2588" r:id="rId9"/>
    <p:sldId id="2284" r:id="rId10"/>
    <p:sldId id="2280" r:id="rId11"/>
    <p:sldId id="2592" r:id="rId12"/>
    <p:sldId id="2593" r:id="rId13"/>
    <p:sldId id="2590" r:id="rId14"/>
    <p:sldId id="2589" r:id="rId15"/>
    <p:sldId id="2587" r:id="rId16"/>
    <p:sldId id="2597" r:id="rId17"/>
    <p:sldId id="2533" r:id="rId18"/>
    <p:sldId id="2581" r:id="rId19"/>
    <p:sldId id="2534" r:id="rId20"/>
    <p:sldId id="2535" r:id="rId21"/>
    <p:sldId id="2582" r:id="rId22"/>
    <p:sldId id="2596" r:id="rId23"/>
    <p:sldId id="2305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3" name="Author" initials="A" lastIdx="0" clrIdx="2"/>
  <p:cmAuthor id="1" name="admin" initials="a" lastIdx="1" clrIdx="0"/>
  <p:cmAuthor id="4" name="lldpc" initials="l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8213"/>
    <p:restoredTop sz="78095"/>
  </p:normalViewPr>
  <p:slideViewPr>
    <p:cSldViewPr snapToGrid="0">
      <p:cViewPr varScale="1">
        <p:scale>
          <a:sx n="98" d="100"/>
          <a:sy n="98" d="100"/>
        </p:scale>
        <p:origin x="17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C99B8-16C0-844C-8D15-4D293012AFDB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E7B3F-B30D-4A46-90AA-99A4BBDABBE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baseline="0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1C5B94-FFE2-C24B-BEB8-CC2995B97B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90204" pitchFamily="34" charset="0"/>
                <a:ea typeface="宋体" charset="0"/>
              </a:rPr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90204" pitchFamily="34" charset="0"/>
              <a:ea typeface="宋体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3200">
                <a:latin typeface="Arial Black" panose="020B0A04020102020204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1EAFF-696E-0E4A-9DE6-B1CF6A9A4D75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F1B99-F56A-5548-B7C0-F63D68EC524C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5D2A3-1F3F-254E-BC53-18FFD7E86D75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19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6645F-C495-5641-B0ED-98FCCA04DDF6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110013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箭头连接符 79"/>
          <p:cNvCxnSpPr/>
          <p:nvPr userDrawn="1"/>
        </p:nvCxnSpPr>
        <p:spPr bwMode="auto">
          <a:xfrm>
            <a:off x="936625" y="958850"/>
            <a:ext cx="11207750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79"/>
          <p:cNvCxnSpPr/>
          <p:nvPr userDrawn="1"/>
        </p:nvCxnSpPr>
        <p:spPr bwMode="auto">
          <a:xfrm>
            <a:off x="0" y="958850"/>
            <a:ext cx="266700" cy="0"/>
          </a:xfrm>
          <a:prstGeom prst="straightConnector1">
            <a:avLst/>
          </a:prstGeom>
          <a:ln w="19050">
            <a:solidFill>
              <a:schemeClr val="dk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r="3192" b="30826"/>
          <a:stretch>
            <a:fillRect/>
          </a:stretch>
        </p:blipFill>
        <p:spPr bwMode="auto">
          <a:xfrm>
            <a:off x="47625" y="44624"/>
            <a:ext cx="12827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1"/>
          <p:cNvGrpSpPr/>
          <p:nvPr userDrawn="1"/>
        </p:nvGrpSpPr>
        <p:grpSpPr>
          <a:xfrm>
            <a:off x="-9525" y="5419725"/>
            <a:ext cx="12211050" cy="1438275"/>
            <a:chOff x="1" y="8615"/>
            <a:chExt cx="19229" cy="2265"/>
          </a:xfrm>
        </p:grpSpPr>
        <p:pic>
          <p:nvPicPr>
            <p:cNvPr id="9" name="图片 2"/>
            <p:cNvPicPr>
              <a:picLocks noChangeAspect="1"/>
            </p:cNvPicPr>
            <p:nvPr/>
          </p:nvPicPr>
          <p:blipFill>
            <a:blip r:embed="rId4"/>
            <a:srcRect l="11444"/>
            <a:stretch>
              <a:fillRect/>
            </a:stretch>
          </p:blipFill>
          <p:spPr>
            <a:xfrm>
              <a:off x="1" y="8760"/>
              <a:ext cx="17703" cy="212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图片 2"/>
            <p:cNvPicPr>
              <a:picLocks noChangeAspect="1"/>
            </p:cNvPicPr>
            <p:nvPr/>
          </p:nvPicPr>
          <p:blipFill>
            <a:blip r:embed="rId4"/>
            <a:srcRect l="999" r="88356"/>
            <a:stretch>
              <a:fillRect/>
            </a:stretch>
          </p:blipFill>
          <p:spPr>
            <a:xfrm>
              <a:off x="17102" y="8615"/>
              <a:ext cx="2128" cy="225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r>
              <a:rPr lang="zh-CN" altLang="en-US" dirty="0">
                <a:sym typeface="Arial" panose="020B0604020202090204" pitchFamily="34" charset="0"/>
              </a:rPr>
              <a:t>啊</a:t>
            </a:r>
            <a:r>
              <a:rPr lang="en-US" altLang="zh-CN" dirty="0">
                <a:sym typeface="Arial" panose="020B0604020202090204" pitchFamily="34" charset="0"/>
              </a:rPr>
              <a:t> English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 b="0">
                <a:latin typeface="Candara"/>
                <a:cs typeface="Candara"/>
              </a:defRPr>
            </a:lvl1pPr>
            <a:lvl2pPr>
              <a:defRPr sz="2400" b="0">
                <a:latin typeface="Candara"/>
                <a:cs typeface="Candara"/>
              </a:defRPr>
            </a:lvl2pPr>
            <a:lvl3pPr>
              <a:defRPr sz="2000" b="0">
                <a:latin typeface="Arial" panose="020B0604020202090204"/>
                <a:cs typeface="Arial" panose="020B0604020202090204"/>
              </a:defRPr>
            </a:lvl3pPr>
            <a:lvl4pPr>
              <a:defRPr sz="1800" b="0">
                <a:latin typeface="Arial" panose="020B0604020202090204"/>
                <a:cs typeface="Arial" panose="020B0604020202090204"/>
              </a:defRPr>
            </a:lvl4pPr>
          </a:lstStyle>
          <a:p>
            <a:pPr lvl="0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  <a:p>
            <a:pPr lvl="1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  <a:p>
            <a:pPr lvl="2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  <a:p>
            <a:pPr lvl="3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BB9D8-59F2-C447-B33A-3B099332261E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516867" y="6564062"/>
            <a:ext cx="11137900" cy="0"/>
          </a:xfrm>
          <a:prstGeom prst="line">
            <a:avLst/>
          </a:prstGeom>
          <a:noFill/>
          <a:ln w="50800" cmpd="sng">
            <a:solidFill>
              <a:schemeClr val="bg1">
                <a:lumMod val="75000"/>
              </a:schemeClr>
            </a:solidFill>
            <a:round/>
          </a:ln>
        </p:spPr>
        <p:txBody>
          <a:bodyPr/>
          <a:lstStyle/>
          <a:p>
            <a:pPr eaLnBrk="0" hangingPunct="0">
              <a:defRPr/>
            </a:pPr>
            <a:endParaRPr lang="zh-CN" altLang="zh-CN">
              <a:solidFill>
                <a:prstClr val="black"/>
              </a:solidFill>
              <a:latin typeface="Arial" panose="020B0604020202090204" pitchFamily="34" charset="0"/>
              <a:ea typeface="宋体" pitchFamily="2" charset="-122"/>
              <a:sym typeface="Arial" panose="020B0604020202090204" pitchFamily="34" charset="0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527051" y="963536"/>
            <a:ext cx="11137900" cy="0"/>
          </a:xfrm>
          <a:prstGeom prst="line">
            <a:avLst/>
          </a:prstGeom>
          <a:noFill/>
          <a:ln w="50800" cmpd="sng">
            <a:solidFill>
              <a:schemeClr val="bg1">
                <a:lumMod val="75000"/>
              </a:schemeClr>
            </a:solidFill>
            <a:round/>
          </a:ln>
        </p:spPr>
        <p:txBody>
          <a:bodyPr/>
          <a:lstStyle/>
          <a:p>
            <a:pPr eaLnBrk="0" hangingPunct="0">
              <a:defRPr/>
            </a:pPr>
            <a:endParaRPr lang="zh-CN" altLang="zh-CN">
              <a:solidFill>
                <a:prstClr val="black"/>
              </a:solidFill>
              <a:latin typeface="Arial" panose="020B0604020202090204" pitchFamily="34" charset="0"/>
              <a:ea typeface="宋体" pitchFamily="2" charset="-122"/>
              <a:sym typeface="Arial" panose="020B0604020202090204" pitchFamily="34" charset="0"/>
            </a:endParaRPr>
          </a:p>
        </p:txBody>
      </p:sp>
      <p:sp>
        <p:nvSpPr>
          <p:cNvPr id="12" name="Line 7"/>
          <p:cNvSpPr>
            <a:spLocks noChangeShapeType="1"/>
          </p:cNvSpPr>
          <p:nvPr userDrawn="1"/>
        </p:nvSpPr>
        <p:spPr bwMode="auto">
          <a:xfrm>
            <a:off x="516867" y="6564062"/>
            <a:ext cx="11137900" cy="0"/>
          </a:xfrm>
          <a:prstGeom prst="line">
            <a:avLst/>
          </a:prstGeom>
          <a:noFill/>
          <a:ln w="50800" cmpd="sng">
            <a:solidFill>
              <a:schemeClr val="bg1">
                <a:lumMod val="75000"/>
              </a:schemeClr>
            </a:solidFill>
            <a:round/>
          </a:ln>
        </p:spPr>
        <p:txBody>
          <a:bodyPr/>
          <a:lstStyle/>
          <a:p>
            <a:pPr eaLnBrk="0" hangingPunct="0">
              <a:defRPr/>
            </a:pPr>
            <a:endParaRPr lang="zh-CN" altLang="zh-CN">
              <a:solidFill>
                <a:prstClr val="black"/>
              </a:solidFill>
              <a:latin typeface="Arial" panose="020B0604020202090204" pitchFamily="34" charset="0"/>
              <a:ea typeface="宋体" pitchFamily="2" charset="-122"/>
              <a:sym typeface="Arial" panose="020B0604020202090204" pitchFamily="34" charset="0"/>
            </a:endParaRPr>
          </a:p>
        </p:txBody>
      </p:sp>
      <p:sp>
        <p:nvSpPr>
          <p:cNvPr id="13" name="Line 7"/>
          <p:cNvSpPr>
            <a:spLocks noChangeShapeType="1"/>
          </p:cNvSpPr>
          <p:nvPr userDrawn="1"/>
        </p:nvSpPr>
        <p:spPr bwMode="auto">
          <a:xfrm>
            <a:off x="527051" y="963536"/>
            <a:ext cx="11137900" cy="0"/>
          </a:xfrm>
          <a:prstGeom prst="line">
            <a:avLst/>
          </a:prstGeom>
          <a:noFill/>
          <a:ln w="50800" cmpd="sng">
            <a:solidFill>
              <a:schemeClr val="bg1">
                <a:lumMod val="75000"/>
              </a:schemeClr>
            </a:solidFill>
            <a:round/>
          </a:ln>
        </p:spPr>
        <p:txBody>
          <a:bodyPr/>
          <a:lstStyle/>
          <a:p>
            <a:pPr eaLnBrk="0" hangingPunct="0">
              <a:defRPr/>
            </a:pPr>
            <a:endParaRPr lang="zh-CN" altLang="zh-CN">
              <a:solidFill>
                <a:prstClr val="black"/>
              </a:solidFill>
              <a:latin typeface="Arial" panose="020B0604020202090204" pitchFamily="34" charset="0"/>
              <a:ea typeface="宋体" pitchFamily="2" charset="-122"/>
              <a:sym typeface="Arial" panose="020B060402020209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219" y="274637"/>
            <a:ext cx="847081" cy="58574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809" y="147237"/>
            <a:ext cx="1285972" cy="68937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C57F3-BA04-4A42-9381-E70B5ED740E4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196975"/>
            <a:ext cx="53848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196975"/>
            <a:ext cx="53848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86CE8-11CF-5340-A3EE-CD233163F925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FADA5-4B06-F64B-8908-DD7510CACF0A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21131-6041-2945-8180-A3B76092E7FC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C3C53-21B7-1F42-9BC8-50E3E5688810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C4788-6A59-2145-928F-3984A8CAE1A1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>
                <a:sym typeface="Arial" panose="020B0604020202090204" pitchFamily="34" charset="0"/>
              </a:rPr>
              <a:t>将图片拖动到占位符，或单击添加图标</a:t>
            </a:r>
            <a:endParaRPr lang="zh-CN" altLang="en-US" noProof="0">
              <a:sym typeface="Arial" panose="020B060402020209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79A76-8DA5-EA4A-B5BC-EE7A179E2366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>
                <a:sym typeface="Arial" panose="020B0604020202090204" pitchFamily="34" charset="0"/>
              </a:rPr>
              <a:t>中文</a:t>
            </a:r>
            <a:r>
              <a:rPr lang="en-US" altLang="zh-CN" dirty="0">
                <a:sym typeface="Arial" panose="020B0604020202090204" pitchFamily="34" charset="0"/>
              </a:rPr>
              <a:t> English</a:t>
            </a:r>
            <a:endParaRPr lang="en-US" altLang="zh-CN" dirty="0">
              <a:sym typeface="Arial" panose="020B060402020209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92099"/>
            <a:ext cx="10972800" cy="54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  <a:p>
            <a:pPr lvl="1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  <a:p>
            <a:pPr lvl="2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  <a:p>
            <a:pPr lvl="3"/>
            <a:r>
              <a:rPr lang="zh-CN" altLang="en-US" dirty="0">
                <a:sym typeface="Arial" panose="020B0604020202090204" pitchFamily="34" charset="0"/>
              </a:rPr>
              <a:t>中文</a:t>
            </a:r>
            <a:endParaRPr lang="en-US" altLang="zh-CN" dirty="0">
              <a:sym typeface="Arial" panose="020B060402020209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400">
                <a:sym typeface="Arial" panose="020B0604020202090204" pitchFamily="34" charset="0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 eaLnBrk="0" hangingPunct="0">
              <a:defRPr sz="1400">
                <a:sym typeface="Arial" panose="020B0604020202090204" pitchFamily="34" charset="0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400">
                <a:sym typeface="Arial" panose="020B0604020202090204" pitchFamily="34" charset="0"/>
              </a:defRPr>
            </a:lvl1pPr>
          </a:lstStyle>
          <a:p>
            <a:fld id="{BECF80ED-4D3C-6648-8047-322902D54F1C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rgbClr val="3366FF"/>
          </a:solidFill>
          <a:latin typeface="Arial" panose="020B0604020202090204"/>
          <a:ea typeface="+mj-ea"/>
          <a:cs typeface="Candara"/>
          <a:sym typeface="Arial" panose="020B060402020209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cs typeface="宋体" charset="0"/>
          <a:sym typeface="Arial" panose="020B060402020209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cs typeface="宋体" charset="0"/>
          <a:sym typeface="Arial" panose="020B060402020209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cs typeface="宋体" charset="0"/>
          <a:sym typeface="Arial" panose="020B060402020209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cs typeface="宋体" charset="0"/>
          <a:sym typeface="Arial" panose="020B060402020209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sym typeface="Arial" panose="020B060402020209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sym typeface="Arial" panose="020B060402020209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sym typeface="Arial" panose="020B060402020209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3300"/>
          </a:solidFill>
          <a:latin typeface="Arial" panose="020B0604020202090204" pitchFamily="34" charset="0"/>
          <a:ea typeface="宋体" pitchFamily="2" charset="-122"/>
          <a:sym typeface="Arial" panose="020B0604020202090204" pitchFamily="34" charset="0"/>
        </a:defRPr>
      </a:lvl9pPr>
    </p:titleStyle>
    <p:bodyStyle>
      <a:lvl1pPr marL="342900" indent="-342900" algn="l" defTabSz="0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63000"/>
        <a:buFont typeface="Wingdings" panose="05000000000000000000" pitchFamily="2" charset="2"/>
        <a:buChar char=""/>
        <a:defRPr sz="2800" b="0" baseline="0">
          <a:solidFill>
            <a:schemeClr val="tx1"/>
          </a:solidFill>
          <a:latin typeface="Candara"/>
          <a:ea typeface="+mn-ea"/>
          <a:cs typeface="Candara"/>
          <a:sym typeface="Arial" panose="020B0604020202090204" pitchFamily="34" charset="0"/>
        </a:defRPr>
      </a:lvl1pPr>
      <a:lvl2pPr marL="742950" indent="-285750" algn="l" defTabSz="0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63000"/>
        <a:buFont typeface="Wingdings" panose="05000000000000000000" pitchFamily="2" charset="2"/>
        <a:buChar char=""/>
        <a:defRPr sz="2400" b="0" baseline="0">
          <a:solidFill>
            <a:schemeClr val="tx1"/>
          </a:solidFill>
          <a:latin typeface="Candara"/>
          <a:ea typeface="+mn-ea"/>
          <a:cs typeface="Candara"/>
          <a:sym typeface="Arial" panose="020B0604020202090204" pitchFamily="34" charset="0"/>
        </a:defRPr>
      </a:lvl2pPr>
      <a:lvl3pPr marL="1143000" indent="-228600" algn="l" defTabSz="0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63000"/>
        <a:buFont typeface="Wingdings" panose="05000000000000000000" pitchFamily="2" charset="2"/>
        <a:buChar char=""/>
        <a:defRPr sz="2000" b="0" baseline="0">
          <a:solidFill>
            <a:schemeClr val="tx1"/>
          </a:solidFill>
          <a:latin typeface="Candara"/>
          <a:ea typeface="+mn-ea"/>
          <a:cs typeface="Candara"/>
          <a:sym typeface="Arial" panose="020B0604020202090204" pitchFamily="34" charset="0"/>
        </a:defRPr>
      </a:lvl3pPr>
      <a:lvl4pPr marL="1600200" indent="-228600" algn="l" defTabSz="0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63000"/>
        <a:buFont typeface="Wingdings" panose="05000000000000000000" pitchFamily="2" charset="2"/>
        <a:buChar char=""/>
        <a:defRPr sz="1800" b="0">
          <a:solidFill>
            <a:schemeClr val="tx1"/>
          </a:solidFill>
          <a:latin typeface="Candara"/>
          <a:ea typeface="+mn-ea"/>
          <a:cs typeface="Candara"/>
          <a:sym typeface="Arial" panose="020B0604020202090204" pitchFamily="34" charset="0"/>
        </a:defRPr>
      </a:lvl4pPr>
      <a:lvl5pPr marL="2057400" indent="-228600" algn="l" defTabSz="0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SzPct val="63000"/>
        <a:buFont typeface="Wingdings" panose="05000000000000000000" pitchFamily="2" charset="2"/>
        <a:buChar char=""/>
        <a:defRPr sz="1800" b="1">
          <a:solidFill>
            <a:schemeClr val="tx1"/>
          </a:solidFill>
          <a:latin typeface="Chalkboard" panose="03050602040202020205"/>
          <a:ea typeface="+mn-ea"/>
          <a:cs typeface="Chalkboard" panose="03050602040202020205"/>
          <a:sym typeface="Arial" panose="020B0604020202090204" pitchFamily="34" charset="0"/>
        </a:defRPr>
      </a:lvl5pPr>
      <a:lvl6pPr marL="25146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»"/>
        <a:defRPr sz="2000" b="1">
          <a:solidFill>
            <a:schemeClr val="tx1"/>
          </a:solidFill>
          <a:latin typeface="+mn-lt"/>
          <a:ea typeface="+mn-ea"/>
          <a:sym typeface="Arial" panose="020B0604020202090204" pitchFamily="34" charset="0"/>
        </a:defRPr>
      </a:lvl6pPr>
      <a:lvl7pPr marL="29718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»"/>
        <a:defRPr sz="2000" b="1">
          <a:solidFill>
            <a:schemeClr val="tx1"/>
          </a:solidFill>
          <a:latin typeface="+mn-lt"/>
          <a:ea typeface="+mn-ea"/>
          <a:sym typeface="Arial" panose="020B0604020202090204" pitchFamily="34" charset="0"/>
        </a:defRPr>
      </a:lvl7pPr>
      <a:lvl8pPr marL="34290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»"/>
        <a:defRPr sz="2000" b="1">
          <a:solidFill>
            <a:schemeClr val="tx1"/>
          </a:solidFill>
          <a:latin typeface="+mn-lt"/>
          <a:ea typeface="+mn-ea"/>
          <a:sym typeface="Arial" panose="020B0604020202090204" pitchFamily="34" charset="0"/>
        </a:defRPr>
      </a:lvl8pPr>
      <a:lvl9pPr marL="38862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»"/>
        <a:defRPr sz="2000" b="1">
          <a:solidFill>
            <a:schemeClr val="tx1"/>
          </a:solidFill>
          <a:latin typeface="+mn-lt"/>
          <a:ea typeface="+mn-ea"/>
          <a:sym typeface="Arial" panose="020B060402020209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4.xml"/><Relationship Id="rId7" Type="http://schemas.openxmlformats.org/officeDocument/2006/relationships/image" Target="../media/image9.jpeg"/><Relationship Id="rId6" Type="http://schemas.openxmlformats.org/officeDocument/2006/relationships/tags" Target="../tags/tag3.xml"/><Relationship Id="rId5" Type="http://schemas.openxmlformats.org/officeDocument/2006/relationships/image" Target="../media/image8.png"/><Relationship Id="rId4" Type="http://schemas.openxmlformats.org/officeDocument/2006/relationships/tags" Target="../tags/tag2.xml"/><Relationship Id="rId3" Type="http://schemas.openxmlformats.org/officeDocument/2006/relationships/image" Target="../media/image7.png"/><Relationship Id="rId2" Type="http://schemas.openxmlformats.org/officeDocument/2006/relationships/tags" Target="../tags/tag1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3.xml"/><Relationship Id="rId11" Type="http://schemas.openxmlformats.org/officeDocument/2006/relationships/image" Target="../media/image11.png"/><Relationship Id="rId10" Type="http://schemas.openxmlformats.org/officeDocument/2006/relationships/tags" Target="../tags/tag5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8.png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9.png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8.xml"/><Relationship Id="rId2" Type="http://schemas.openxmlformats.org/officeDocument/2006/relationships/image" Target="../media/image20.png"/><Relationship Id="rId1" Type="http://schemas.openxmlformats.org/officeDocument/2006/relationships/tags" Target="../tags/tag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4" Type="http://schemas.openxmlformats.org/officeDocument/2006/relationships/slideLayout" Target="../slideLayouts/slideLayout13.xml"/><Relationship Id="rId13" Type="http://schemas.openxmlformats.org/officeDocument/2006/relationships/image" Target="../media/image21.png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tags" Target="../tags/tag31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image" Target="../media/image22.png"/><Relationship Id="rId1" Type="http://schemas.openxmlformats.org/officeDocument/2006/relationships/tags" Target="../tags/tag43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image" Target="../media/image23.png"/><Relationship Id="rId1" Type="http://schemas.openxmlformats.org/officeDocument/2006/relationships/tags" Target="../tags/tag46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image" Target="../media/image25.png"/><Relationship Id="rId1" Type="http://schemas.openxmlformats.org/officeDocument/2006/relationships/tags" Target="../tags/tag4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image" Target="../media/image13.png"/><Relationship Id="rId2" Type="http://schemas.openxmlformats.org/officeDocument/2006/relationships/tags" Target="../tags/tag6.xml"/><Relationship Id="rId1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image" Target="../media/image27.png"/><Relationship Id="rId1" Type="http://schemas.openxmlformats.org/officeDocument/2006/relationships/tags" Target="../tags/tag54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tags" Target="../tags/tag59.xml"/><Relationship Id="rId3" Type="http://schemas.openxmlformats.org/officeDocument/2006/relationships/image" Target="../media/image19.png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image" Target="../media/image15.png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3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0.xml"/><Relationship Id="rId2" Type="http://schemas.openxmlformats.org/officeDocument/2006/relationships/image" Target="../media/image16.png"/><Relationship Id="rId1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1" Type="http://schemas.openxmlformats.org/officeDocument/2006/relationships/tags" Target="../tags/tag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4610" y="0"/>
            <a:ext cx="13199110" cy="6895465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591820" y="3637280"/>
            <a:ext cx="420179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200" dirty="0">
                <a:solidFill>
                  <a:schemeClr val="bg1"/>
                </a:solidFill>
              </a:rPr>
              <a:t>Wenxiong Li</a:t>
            </a:r>
            <a:r>
              <a:rPr lang="zh-CN" altLang="en-US" sz="3200" dirty="0">
                <a:solidFill>
                  <a:schemeClr val="bg1"/>
                </a:solidFill>
              </a:rPr>
              <a:t>（李文雄）</a:t>
            </a:r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NAOC</a:t>
            </a:r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2026-01-09</a:t>
            </a:r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7th China-Chile Bilateral Conference</a:t>
            </a:r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Hong Kong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635" y="16510"/>
            <a:ext cx="701357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Observation</a:t>
            </a:r>
            <a:r>
              <a:rPr lang="zh-CN" altLang="en-US" sz="4000" dirty="0">
                <a:solidFill>
                  <a:schemeClr val="bg1"/>
                </a:solidFill>
              </a:rPr>
              <a:t>s of Einstein Probe Transients with Facilities</a:t>
            </a:r>
            <a:r>
              <a:rPr lang="zh-CN" altLang="en-US" sz="4000" dirty="0">
                <a:solidFill>
                  <a:schemeClr val="bg1"/>
                </a:solidFill>
                <a:sym typeface="+mn-ea"/>
              </a:rPr>
              <a:t> </a:t>
            </a:r>
            <a:r>
              <a:rPr lang="en-US" altLang="zh-CN" sz="4000" dirty="0">
                <a:solidFill>
                  <a:schemeClr val="bg1"/>
                </a:solidFill>
                <a:sym typeface="+mn-ea"/>
              </a:rPr>
              <a:t>in </a:t>
            </a:r>
            <a:r>
              <a:rPr lang="zh-CN" altLang="en-US" sz="4000" dirty="0">
                <a:solidFill>
                  <a:schemeClr val="bg1"/>
                </a:solidFill>
                <a:sym typeface="+mn-ea"/>
              </a:rPr>
              <a:t>Chile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353675" y="1590675"/>
            <a:ext cx="1838325" cy="1838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975975" y="0"/>
            <a:ext cx="1216025" cy="13265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704" y="5443331"/>
            <a:ext cx="1568562" cy="1341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169400" y="5457190"/>
            <a:ext cx="1327150" cy="1327150"/>
          </a:xfrm>
          <a:prstGeom prst="rect">
            <a:avLst/>
          </a:prstGeom>
        </p:spPr>
      </p:pic>
      <p:pic>
        <p:nvPicPr>
          <p:cNvPr id="19460" name="Picture 2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565"/>
          <a:stretch>
            <a:fillRect/>
          </a:stretch>
        </p:blipFill>
        <p:spPr bwMode="auto">
          <a:xfrm>
            <a:off x="6804660" y="0"/>
            <a:ext cx="398272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316355" y="245110"/>
            <a:ext cx="8747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/>
              <a:t>O</a:t>
            </a:r>
            <a:r>
              <a:rPr lang="en-US" altLang="zh-CN" sz="3600" dirty="0"/>
              <a:t>ptical ground-based observations (GCN)</a:t>
            </a:r>
            <a:endParaRPr lang="en-US" altLang="zh-CN" sz="3600" dirty="0"/>
          </a:p>
        </p:txBody>
      </p:sp>
      <p:sp>
        <p:nvSpPr>
          <p:cNvPr id="2" name="文本框 1"/>
          <p:cNvSpPr txBox="1"/>
          <p:nvPr/>
        </p:nvSpPr>
        <p:spPr>
          <a:xfrm>
            <a:off x="693420" y="1597660"/>
            <a:ext cx="435546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/>
              <a:t>~1500 GCN related to EP</a:t>
            </a:r>
            <a:endParaRPr lang="en-US" altLang="zh-CN" sz="2800" dirty="0"/>
          </a:p>
          <a:p>
            <a:r>
              <a:rPr lang="en-US" altLang="zh-CN" sz="2800" dirty="0"/>
              <a:t>(18 by LWX</a:t>
            </a:r>
            <a:r>
              <a:rPr lang="zh-CN" altLang="en-US" sz="2800" dirty="0"/>
              <a:t>✌</a:t>
            </a:r>
            <a:r>
              <a:rPr lang="en-US" altLang="zh-CN" sz="2800" dirty="0"/>
              <a:t>)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&gt; 70 telescopes</a:t>
            </a:r>
            <a:endParaRPr lang="en-US" altLang="zh-CN" sz="2800" dirty="0"/>
          </a:p>
          <a:p>
            <a:r>
              <a:rPr lang="en-US" altLang="zh-CN" sz="2800" dirty="0"/>
              <a:t>&gt; 20 countries</a:t>
            </a:r>
            <a:endParaRPr lang="en-US" altLang="zh-CN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6510020" y="1597660"/>
            <a:ext cx="5473065" cy="3230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600" dirty="0">
                <a:sym typeface="+mn-ea"/>
              </a:rPr>
              <a:t>Not included</a:t>
            </a:r>
            <a:r>
              <a:rPr lang="en-US" altLang="zh-CN" sz="3600" dirty="0">
                <a:sym typeface="+mn-ea"/>
              </a:rPr>
              <a:t>:</a:t>
            </a:r>
            <a:endParaRPr lang="en-US" altLang="zh-CN" sz="3600" dirty="0"/>
          </a:p>
          <a:p>
            <a:r>
              <a:rPr lang="en-US" altLang="zh-CN" sz="2800" dirty="0">
                <a:sym typeface="+mn-ea"/>
              </a:rPr>
              <a:t>Atel reports</a:t>
            </a:r>
            <a:endParaRPr lang="en-US" altLang="zh-CN" sz="2800" dirty="0">
              <a:sym typeface="+mn-ea"/>
            </a:endParaRPr>
          </a:p>
          <a:p>
            <a:endParaRPr lang="en-US" altLang="zh-CN" sz="2800" dirty="0">
              <a:sym typeface="+mn-ea"/>
            </a:endParaRPr>
          </a:p>
          <a:p>
            <a:r>
              <a:rPr lang="en-US" altLang="zh-CN" sz="2800" dirty="0">
                <a:sym typeface="+mn-ea"/>
              </a:rPr>
              <a:t>Observations without measure</a:t>
            </a:r>
            <a:r>
              <a:rPr lang="en-US" altLang="zh-CN" sz="2800" dirty="0">
                <a:sym typeface="+mn-ea"/>
              </a:rPr>
              <a:t>ment</a:t>
            </a:r>
            <a:endParaRPr lang="en-US" altLang="zh-CN" sz="2800" dirty="0">
              <a:sym typeface="+mn-ea"/>
            </a:endParaRPr>
          </a:p>
          <a:p>
            <a:endParaRPr lang="en-US" altLang="zh-CN" sz="2800" dirty="0">
              <a:sym typeface="+mn-ea"/>
            </a:endParaRPr>
          </a:p>
          <a:p>
            <a:r>
              <a:rPr lang="en-US" altLang="zh-CN" sz="2800" dirty="0">
                <a:sym typeface="+mn-ea"/>
              </a:rPr>
              <a:t>Results from papers</a:t>
            </a:r>
            <a:endParaRPr lang="en-US" altLang="zh-CN" sz="2800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316355" y="226695"/>
            <a:ext cx="8747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/>
              <a:t>EP </a:t>
            </a:r>
            <a:r>
              <a:rPr lang="en-US" sz="3600" dirty="0"/>
              <a:t>ground optical followup word cloud</a:t>
            </a:r>
            <a:endParaRPr lang="en-US" altLang="zh-CN" sz="3600" dirty="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725" y="1060450"/>
            <a:ext cx="10243185" cy="51873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316355" y="120015"/>
            <a:ext cx="8747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/>
              <a:t>O</a:t>
            </a:r>
            <a:r>
              <a:rPr lang="en-US" altLang="zh-CN" sz="3600" dirty="0"/>
              <a:t>ptical ground-based observations (GCN)</a:t>
            </a:r>
            <a:endParaRPr lang="en-US" altLang="zh-CN" sz="3600" dirty="0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452245" y="1016000"/>
            <a:ext cx="9286875" cy="52673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976495" y="1017905"/>
            <a:ext cx="7176135" cy="58013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11530" y="2045335"/>
            <a:ext cx="406400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/>
              <a:t>52 GCNs in total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VLT + Gemini S ~ 60%!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~ China x 10</a:t>
            </a:r>
            <a:endParaRPr lang="en-US" altLang="zh-CN" sz="2800" dirty="0"/>
          </a:p>
        </p:txBody>
      </p:sp>
      <p:sp>
        <p:nvSpPr>
          <p:cNvPr id="6" name="文本框 5"/>
          <p:cNvSpPr txBox="1"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316355" y="120015"/>
            <a:ext cx="8747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/>
              <a:t>EP transient redshift</a:t>
            </a:r>
            <a:r>
              <a:rPr lang="en-US" altLang="zh-CN" sz="3600" dirty="0"/>
              <a:t> (GCN)</a:t>
            </a:r>
            <a:endParaRPr lang="en-US" altLang="zh-CN" sz="36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43C3C53-21B7-1F42-9BC8-50E3E5688810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546326" y="3584300"/>
            <a:ext cx="9099348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Runduo Liang, </a:t>
            </a:r>
            <a:r>
              <a:rPr kumimoji="1" lang="en-US" altLang="zh-CN" sz="2800" dirty="0" err="1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Wenxiong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 Li, </a:t>
            </a:r>
            <a:r>
              <a:rPr kumimoji="1" lang="en-US" altLang="zh-CN" sz="2800" dirty="0" err="1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Yunfei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 Xu, </a:t>
            </a:r>
            <a:r>
              <a:rPr kumimoji="1" lang="en-US" altLang="zh-CN" sz="2800" dirty="0" err="1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Liangduan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 Liu, Ken Smith, Stephen Smartt, Arne Rau, </a:t>
            </a:r>
            <a:r>
              <a:rPr kumimoji="1" lang="en-US" altLang="zh-CN" sz="2800" b="1" dirty="0">
                <a:latin typeface="Times New Roman Bold" panose="02020503050405090304" charset="0"/>
                <a:ea typeface="FangSong" panose="02010609060101010101" pitchFamily="49" charset="-122"/>
                <a:cs typeface="Times New Roman Bold" panose="02020503050405090304" charset="0"/>
              </a:rPr>
              <a:t>Franz Bauer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, </a:t>
            </a:r>
            <a:r>
              <a:rPr kumimoji="1" lang="en-US" altLang="zh-CN" sz="2800" b="1" dirty="0">
                <a:latin typeface="Times New Roman Bold" panose="02020503050405090304" charset="0"/>
                <a:ea typeface="FangSong" panose="02010609060101010101" pitchFamily="49" charset="-122"/>
                <a:cs typeface="Times New Roman Bold" panose="02020503050405090304" charset="0"/>
              </a:rPr>
              <a:t>Ezequiel Treister, </a:t>
            </a:r>
            <a:r>
              <a:rPr kumimoji="1" lang="en-US" altLang="zh-CN" sz="2800" b="1">
                <a:latin typeface="Times New Roman Bold" panose="02020503050405090304" charset="0"/>
                <a:ea typeface="FangSong" panose="02010609060101010101" pitchFamily="49" charset="-122"/>
                <a:cs typeface="Times New Roman Bold" panose="02020503050405090304" charset="0"/>
              </a:rPr>
              <a:t>Jia-Sheng Huang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, Sheng Yang, </a:t>
            </a:r>
            <a:r>
              <a:rPr kumimoji="1" lang="en-US" altLang="zh-CN" sz="2800" dirty="0" err="1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Lingzhi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 Wang,  </a:t>
            </a:r>
            <a:r>
              <a:rPr kumimoji="1" lang="en-US" altLang="zh-CN" sz="2800" b="1" dirty="0">
                <a:latin typeface="Times New Roman Bold" panose="02020503050405090304" charset="0"/>
                <a:ea typeface="FangSong" panose="02010609060101010101" pitchFamily="49" charset="-122"/>
                <a:cs typeface="Times New Roman Bold" panose="02020503050405090304" charset="0"/>
              </a:rPr>
              <a:t>Hui Sun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, Weimin Yuan </a:t>
            </a:r>
            <a:r>
              <a:rPr kumimoji="1" lang="en-US" altLang="zh-CN" sz="2800" dirty="0">
                <a:latin typeface="Times New Roman" panose="02020503050405090304" pitchFamily="18" charset="0"/>
                <a:ea typeface="FangSong" panose="02010609060101010101" pitchFamily="49" charset="-122"/>
                <a:cs typeface="Times New Roman" panose="02020503050405090304" pitchFamily="18" charset="0"/>
              </a:rPr>
              <a:t>etc.</a:t>
            </a:r>
            <a:endParaRPr kumimoji="1" lang="en-US" altLang="zh-CN" sz="2800" dirty="0">
              <a:latin typeface="Times New Roman" panose="02020503050405090304" pitchFamily="18" charset="0"/>
              <a:ea typeface="FangSong" panose="02010609060101010101" pitchFamily="49" charset="-122"/>
              <a:cs typeface="Times New Roman" panose="0202050305040509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387475" y="1804035"/>
            <a:ext cx="9679940" cy="6451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r>
              <a:rPr kumimoji="1" lang="en-US" altLang="zh-CN" sz="3600" b="1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EP-optical systemetic cross-match </a:t>
            </a:r>
            <a:endParaRPr kumimoji="1" lang="en-US" altLang="zh-CN" sz="3600" b="1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532890" y="305435"/>
            <a:ext cx="9679940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kumimoji="1" lang="en-US" altLang="zh-CN" sz="2800" b="1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EP-optical systemetic cross-match </a:t>
            </a:r>
            <a:endParaRPr kumimoji="1" lang="en-US" altLang="zh-CN" sz="2800" b="1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</a:endParaRPr>
          </a:p>
        </p:txBody>
      </p:sp>
      <p:sp>
        <p:nvSpPr>
          <p:cNvPr id="15" name="右箭头 14"/>
          <p:cNvSpPr/>
          <p:nvPr>
            <p:custDataLst>
              <p:tags r:id="rId2"/>
            </p:custDataLst>
          </p:nvPr>
        </p:nvSpPr>
        <p:spPr>
          <a:xfrm>
            <a:off x="4710676" y="2908792"/>
            <a:ext cx="605928" cy="329714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 sz="2800"/>
          </a:p>
        </p:txBody>
      </p:sp>
      <p:sp>
        <p:nvSpPr>
          <p:cNvPr id="33" name="右箭头 32"/>
          <p:cNvSpPr/>
          <p:nvPr/>
        </p:nvSpPr>
        <p:spPr>
          <a:xfrm rot="5400000">
            <a:off x="5459275" y="4145634"/>
            <a:ext cx="1726536" cy="329714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/>
          </a:p>
        </p:txBody>
      </p:sp>
      <p:sp>
        <p:nvSpPr>
          <p:cNvPr id="9" name="可选流程 3"/>
          <p:cNvSpPr/>
          <p:nvPr>
            <p:custDataLst>
              <p:tags r:id="rId3"/>
            </p:custDataLst>
          </p:nvPr>
        </p:nvSpPr>
        <p:spPr>
          <a:xfrm>
            <a:off x="2903910" y="1849663"/>
            <a:ext cx="1674564" cy="969485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EP-WXT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0" name="可选流程 4"/>
          <p:cNvSpPr/>
          <p:nvPr>
            <p:custDataLst>
              <p:tags r:id="rId4"/>
            </p:custDataLst>
          </p:nvPr>
        </p:nvSpPr>
        <p:spPr>
          <a:xfrm>
            <a:off x="2903910" y="3187423"/>
            <a:ext cx="1674564" cy="969485"/>
          </a:xfrm>
          <a:prstGeom prst="flowChartAlternate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EP-FXT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1" name="可选流程 5"/>
          <p:cNvSpPr/>
          <p:nvPr/>
        </p:nvSpPr>
        <p:spPr>
          <a:xfrm>
            <a:off x="8221180" y="1959830"/>
            <a:ext cx="1674564" cy="969485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TNS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2" name="可选流程 6"/>
          <p:cNvSpPr/>
          <p:nvPr/>
        </p:nvSpPr>
        <p:spPr>
          <a:xfrm>
            <a:off x="8250558" y="3070956"/>
            <a:ext cx="1674564" cy="96948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ZTF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3" name="可选流程 7"/>
          <p:cNvSpPr/>
          <p:nvPr/>
        </p:nvSpPr>
        <p:spPr>
          <a:xfrm>
            <a:off x="10042635" y="1959831"/>
            <a:ext cx="1674564" cy="969485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WFST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4" name="可选流程 8"/>
          <p:cNvSpPr/>
          <p:nvPr/>
        </p:nvSpPr>
        <p:spPr>
          <a:xfrm>
            <a:off x="10042635" y="3070956"/>
            <a:ext cx="1674564" cy="969485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LSST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7" name="圆角矩形 16"/>
          <p:cNvSpPr/>
          <p:nvPr>
            <p:custDataLst>
              <p:tags r:id="rId5"/>
            </p:custDataLst>
          </p:nvPr>
        </p:nvSpPr>
        <p:spPr>
          <a:xfrm>
            <a:off x="2771707" y="1681785"/>
            <a:ext cx="1927951" cy="2629491"/>
          </a:xfrm>
          <a:prstGeom prst="roundRect">
            <a:avLst>
              <a:gd name="adj" fmla="val 12543"/>
            </a:avLst>
          </a:prstGeom>
          <a:noFill/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>
            <p:custDataLst>
              <p:tags r:id="rId6"/>
            </p:custDataLst>
          </p:nvPr>
        </p:nvSpPr>
        <p:spPr>
          <a:xfrm>
            <a:off x="2567940" y="1104265"/>
            <a:ext cx="24568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en-US" altLang="zh-CN" sz="2800" dirty="0">
                <a:solidFill>
                  <a:schemeClr val="bg2">
                    <a:lumMod val="50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X-ray Sample</a:t>
            </a:r>
            <a:endParaRPr kumimoji="1" lang="zh-CN" altLang="en-US" sz="2800" dirty="0">
              <a:solidFill>
                <a:schemeClr val="bg2">
                  <a:lumMod val="50000"/>
                </a:schemeClr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074289" y="1758903"/>
            <a:ext cx="3811836" cy="2457614"/>
          </a:xfrm>
          <a:prstGeom prst="roundRect">
            <a:avLst>
              <a:gd name="adj" fmla="val 11736"/>
            </a:avLst>
          </a:prstGeom>
          <a:noFill/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437245" y="1134745"/>
            <a:ext cx="3059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en-US" altLang="zh-CN" sz="2800" dirty="0">
                <a:solidFill>
                  <a:schemeClr val="bg2">
                    <a:lumMod val="50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Optical Sample</a:t>
            </a:r>
            <a:endParaRPr kumimoji="1" lang="zh-CN" altLang="en-US" sz="2800" dirty="0">
              <a:solidFill>
                <a:schemeClr val="bg2">
                  <a:lumMod val="50000"/>
                </a:schemeClr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1" name="左箭头 20"/>
          <p:cNvSpPr/>
          <p:nvPr/>
        </p:nvSpPr>
        <p:spPr>
          <a:xfrm>
            <a:off x="7259320" y="2875915"/>
            <a:ext cx="815340" cy="344805"/>
          </a:xfrm>
          <a:prstGeom prst="lef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 sz="2800"/>
          </a:p>
        </p:txBody>
      </p:sp>
      <p:sp>
        <p:nvSpPr>
          <p:cNvPr id="22" name="圆角矩形 21"/>
          <p:cNvSpPr/>
          <p:nvPr>
            <p:custDataLst>
              <p:tags r:id="rId7"/>
            </p:custDataLst>
          </p:nvPr>
        </p:nvSpPr>
        <p:spPr>
          <a:xfrm>
            <a:off x="-2007715" y="1530355"/>
            <a:ext cx="1645354" cy="342146"/>
          </a:xfrm>
          <a:prstGeom prst="roundRect">
            <a:avLst/>
          </a:prstGeom>
          <a:solidFill>
            <a:srgbClr val="0976A0">
              <a:alpha val="812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1400" dirty="0">
                <a:latin typeface="Arial" panose="020B0604020202090204" pitchFamily="34" charset="0"/>
                <a:cs typeface="Arial" panose="020B0604020202090204" pitchFamily="34" charset="0"/>
              </a:rPr>
              <a:t>Known Source</a:t>
            </a:r>
            <a:endParaRPr kumimoji="1" lang="zh-CN" altLang="en-US" sz="14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3" name="圆角矩形 22"/>
          <p:cNvSpPr/>
          <p:nvPr>
            <p:custDataLst>
              <p:tags r:id="rId8"/>
            </p:custDataLst>
          </p:nvPr>
        </p:nvSpPr>
        <p:spPr>
          <a:xfrm>
            <a:off x="-2018733" y="1928437"/>
            <a:ext cx="1645354" cy="342146"/>
          </a:xfrm>
          <a:prstGeom prst="roundRect">
            <a:avLst/>
          </a:prstGeom>
          <a:solidFill>
            <a:srgbClr val="0976A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1400" dirty="0">
                <a:latin typeface="Arial" panose="020B0604020202090204" pitchFamily="34" charset="0"/>
                <a:cs typeface="Arial" panose="020B0604020202090204" pitchFamily="34" charset="0"/>
              </a:rPr>
              <a:t>Transient</a:t>
            </a:r>
            <a:endParaRPr kumimoji="1" lang="zh-CN" altLang="en-US" sz="14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4" name="圆角矩形 23"/>
          <p:cNvSpPr/>
          <p:nvPr>
            <p:custDataLst>
              <p:tags r:id="rId9"/>
            </p:custDataLst>
          </p:nvPr>
        </p:nvSpPr>
        <p:spPr>
          <a:xfrm>
            <a:off x="-2018733" y="2326519"/>
            <a:ext cx="1645354" cy="342146"/>
          </a:xfrm>
          <a:prstGeom prst="roundRect">
            <a:avLst/>
          </a:prstGeom>
          <a:solidFill>
            <a:srgbClr val="0976A0">
              <a:alpha val="80389"/>
            </a:srgbClr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1400" dirty="0">
                <a:latin typeface="Arial" panose="020B0604020202090204" pitchFamily="34" charset="0"/>
                <a:cs typeface="Arial" panose="020B0604020202090204" pitchFamily="34" charset="0"/>
              </a:rPr>
              <a:t>Stellar Flare</a:t>
            </a:r>
            <a:endParaRPr kumimoji="1" lang="zh-CN" altLang="en-US" sz="14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5" name="右大括号 24"/>
          <p:cNvSpPr/>
          <p:nvPr>
            <p:custDataLst>
              <p:tags r:id="rId10"/>
            </p:custDataLst>
          </p:nvPr>
        </p:nvSpPr>
        <p:spPr>
          <a:xfrm>
            <a:off x="-696085" y="1647756"/>
            <a:ext cx="206209" cy="977306"/>
          </a:xfrm>
          <a:prstGeom prst="rightBrac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kumimoji="1" lang="zh-CN" altLang="en-US"/>
          </a:p>
        </p:txBody>
      </p:sp>
      <p:sp>
        <p:nvSpPr>
          <p:cNvPr id="26" name="右大括号 25"/>
          <p:cNvSpPr/>
          <p:nvPr/>
        </p:nvSpPr>
        <p:spPr>
          <a:xfrm rot="16200000">
            <a:off x="8928122" y="3865231"/>
            <a:ext cx="242946" cy="1099269"/>
          </a:xfrm>
          <a:prstGeom prst="rightBrac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kumimoji="1" lang="zh-CN" altLang="en-US" sz="2800"/>
          </a:p>
        </p:txBody>
      </p:sp>
      <p:sp>
        <p:nvSpPr>
          <p:cNvPr id="27" name="圆角矩形 26"/>
          <p:cNvSpPr/>
          <p:nvPr/>
        </p:nvSpPr>
        <p:spPr>
          <a:xfrm>
            <a:off x="7893050" y="4646295"/>
            <a:ext cx="1093470" cy="368935"/>
          </a:xfrm>
          <a:prstGeom prst="roundRect">
            <a:avLst/>
          </a:prstGeom>
          <a:solidFill>
            <a:schemeClr val="accent2">
              <a:alpha val="81282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400" dirty="0">
                <a:latin typeface="Arial" panose="020B0604020202090204" pitchFamily="34" charset="0"/>
                <a:cs typeface="Arial" panose="020B0604020202090204" pitchFamily="34" charset="0"/>
              </a:rPr>
              <a:t>Alerce</a:t>
            </a:r>
            <a:endParaRPr kumimoji="1" lang="en-US" altLang="zh-CN" sz="24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9143365" y="4632960"/>
            <a:ext cx="1093470" cy="384810"/>
          </a:xfrm>
          <a:prstGeom prst="roundRect">
            <a:avLst/>
          </a:prstGeom>
          <a:solidFill>
            <a:schemeClr val="accent2">
              <a:alpha val="81282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400" dirty="0" err="1">
                <a:latin typeface="Arial" panose="020B0604020202090204" pitchFamily="34" charset="0"/>
                <a:cs typeface="Arial" panose="020B0604020202090204" pitchFamily="34" charset="0"/>
              </a:rPr>
              <a:t>Lasair</a:t>
            </a:r>
            <a:endParaRPr kumimoji="1" lang="en-US" altLang="zh-CN" sz="2400" dirty="0" err="1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cxnSp>
        <p:nvCxnSpPr>
          <p:cNvPr id="30" name="曲线连接符 29"/>
          <p:cNvCxnSpPr/>
          <p:nvPr/>
        </p:nvCxnSpPr>
        <p:spPr>
          <a:xfrm rot="10800000" flipV="1">
            <a:off x="9789421" y="4216515"/>
            <a:ext cx="990025" cy="319824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5668645" y="3799840"/>
            <a:ext cx="1392555" cy="912495"/>
          </a:xfrm>
          <a:prstGeom prst="ellipse">
            <a:avLst/>
          </a:prstGeom>
          <a:solidFill>
            <a:srgbClr val="E8E10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Filter</a:t>
            </a:r>
            <a:endParaRPr kumimoji="1" lang="en-US" altLang="zh-CN" sz="2800" dirty="0">
              <a:solidFill>
                <a:schemeClr val="tx1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4" name="可选流程 33"/>
          <p:cNvSpPr/>
          <p:nvPr/>
        </p:nvSpPr>
        <p:spPr>
          <a:xfrm>
            <a:off x="5410200" y="5173980"/>
            <a:ext cx="1816100" cy="688340"/>
          </a:xfrm>
          <a:prstGeom prst="flowChartAlternate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400" dirty="0">
                <a:latin typeface="Arial" panose="020B0604020202090204" pitchFamily="34" charset="0"/>
                <a:cs typeface="Arial" panose="020B0604020202090204" pitchFamily="34" charset="0"/>
              </a:rPr>
              <a:t>Candidates</a:t>
            </a:r>
            <a:endParaRPr kumimoji="1" lang="zh-CN" altLang="en-US" sz="24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5" name="右箭头 34"/>
          <p:cNvSpPr/>
          <p:nvPr/>
        </p:nvSpPr>
        <p:spPr>
          <a:xfrm rot="10800000">
            <a:off x="4784730" y="5353227"/>
            <a:ext cx="605928" cy="329714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604135" y="5164455"/>
            <a:ext cx="2180590" cy="698500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677160" y="5224780"/>
            <a:ext cx="2012315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r>
              <a:rPr kumimoji="1" lang="en-US" altLang="zh-CN" sz="3200" dirty="0">
                <a:latin typeface="Arial" panose="020B0604020202090204" pitchFamily="34" charset="0"/>
                <a:cs typeface="Arial" panose="020B0604020202090204" pitchFamily="34" charset="0"/>
              </a:rPr>
              <a:t>Follow up</a:t>
            </a:r>
            <a:endParaRPr lang="zh-CN" altLang="en-US" sz="3200" dirty="0"/>
          </a:p>
        </p:txBody>
      </p:sp>
      <p:sp>
        <p:nvSpPr>
          <p:cNvPr id="37" name="椭圆 36"/>
          <p:cNvSpPr/>
          <p:nvPr>
            <p:custDataLst>
              <p:tags r:id="rId11"/>
            </p:custDataLst>
          </p:nvPr>
        </p:nvSpPr>
        <p:spPr>
          <a:xfrm>
            <a:off x="5360035" y="2533650"/>
            <a:ext cx="1893570" cy="912495"/>
          </a:xfrm>
          <a:prstGeom prst="ellipse">
            <a:avLst/>
          </a:prstGeom>
          <a:solidFill>
            <a:srgbClr val="E8E10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Cross-match</a:t>
            </a:r>
            <a:endParaRPr kumimoji="1" lang="en-US" altLang="zh-CN" sz="2800" dirty="0">
              <a:solidFill>
                <a:schemeClr val="tx1"/>
              </a:solidFill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</p:txBody>
      </p:sp>
      <p:pic>
        <p:nvPicPr>
          <p:cNvPr id="43" name="图片 42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84785" y="1482725"/>
            <a:ext cx="2171700" cy="3009900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134620" y="5032375"/>
            <a:ext cx="23958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en-US" altLang="zh-CN" sz="2400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  <a:sym typeface="+mn-ea"/>
              </a:rPr>
              <a:t>Runduo Liang</a:t>
            </a:r>
            <a:endParaRPr kumimoji="1" lang="en-US" altLang="zh-CN" sz="2400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  <a:sym typeface="+mn-ea"/>
            </a:endParaRPr>
          </a:p>
          <a:p>
            <a:pPr algn="ctr"/>
            <a:r>
              <a:rPr lang="zh-CN" altLang="en-US" sz="2400" dirty="0"/>
              <a:t>梁润铎</a:t>
            </a:r>
            <a:endParaRPr lang="zh-CN" altLang="en-US" sz="2400" dirty="0"/>
          </a:p>
        </p:txBody>
      </p:sp>
      <p:sp>
        <p:nvSpPr>
          <p:cNvPr id="45" name="文本框 44"/>
          <p:cNvSpPr txBox="1"/>
          <p:nvPr/>
        </p:nvSpPr>
        <p:spPr>
          <a:xfrm>
            <a:off x="7918450" y="5114290"/>
            <a:ext cx="40640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/>
              <a:t>Thanks to Francisco, Alerce team</a:t>
            </a:r>
            <a:endParaRPr lang="zh-CN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9" grpId="0" animBg="1"/>
      <p:bldP spid="20" grpId="0"/>
      <p:bldP spid="21" grpId="0" animBg="1"/>
      <p:bldP spid="26" grpId="0" animBg="1"/>
      <p:bldP spid="27" grpId="0" animBg="1"/>
      <p:bldP spid="28" grpId="0" animBg="1"/>
      <p:bldP spid="45" grpId="0"/>
      <p:bldP spid="11" grpId="1" animBg="1"/>
      <p:bldP spid="12" grpId="1" animBg="1"/>
      <p:bldP spid="13" grpId="1" animBg="1"/>
      <p:bldP spid="14" grpId="1" animBg="1"/>
      <p:bldP spid="19" grpId="1" animBg="1"/>
      <p:bldP spid="20" grpId="1"/>
      <p:bldP spid="21" grpId="1" animBg="1"/>
      <p:bldP spid="26" grpId="1" animBg="1"/>
      <p:bldP spid="27" grpId="1" animBg="1"/>
      <p:bldP spid="28" grpId="1" animBg="1"/>
      <p:bldP spid="45" grpId="1"/>
      <p:bldP spid="33" grpId="0" bldLvl="0" animBg="1"/>
      <p:bldP spid="32" grpId="0" bldLvl="0" animBg="1"/>
      <p:bldP spid="34" grpId="0" bldLvl="0" animBg="1"/>
      <p:bldP spid="35" grpId="0" bldLvl="0" animBg="1"/>
      <p:bldP spid="36" grpId="0" bldLvl="0" animBg="1"/>
      <p:bldP spid="29" grpId="0"/>
      <p:bldP spid="33" grpId="1" animBg="1"/>
      <p:bldP spid="32" grpId="1" animBg="1"/>
      <p:bldP spid="34" grpId="1" animBg="1"/>
      <p:bldP spid="35" grpId="1" animBg="1"/>
      <p:bldP spid="36" grpId="1" animBg="1"/>
      <p:bldP spid="2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033780"/>
            <a:ext cx="8972550" cy="45720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532890" y="305435"/>
            <a:ext cx="9679940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kumimoji="1" lang="en-US" altLang="zh-CN" sz="2800" b="1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EP-optical systemetic cross-match</a:t>
            </a:r>
            <a:endParaRPr kumimoji="1" lang="en-US" altLang="zh-CN" sz="2800" b="1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58480" y="2200910"/>
            <a:ext cx="3707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2800" dirty="0"/>
              <a:t>X-ray: </a:t>
            </a:r>
            <a:r>
              <a:rPr lang="zh-CN" altLang="en-US" sz="2800" dirty="0"/>
              <a:t>95 </a:t>
            </a:r>
            <a:r>
              <a:rPr lang="en-US" altLang="zh-CN" sz="2800" dirty="0"/>
              <a:t>High S/N</a:t>
            </a:r>
            <a:r>
              <a:rPr lang="zh-CN" altLang="en-US" sz="2800" dirty="0"/>
              <a:t> </a:t>
            </a:r>
            <a:endParaRPr lang="zh-CN" altLang="en-US" sz="2800" dirty="0"/>
          </a:p>
          <a:p>
            <a:pPr algn="r"/>
            <a:r>
              <a:rPr lang="zh-CN" altLang="en-US" sz="2800" dirty="0"/>
              <a:t>5140</a:t>
            </a:r>
            <a:r>
              <a:rPr lang="en-US" altLang="zh-CN" sz="2800" dirty="0"/>
              <a:t> low S/N</a:t>
            </a:r>
            <a:r>
              <a:rPr lang="zh-CN" altLang="en-US" sz="2800" dirty="0"/>
              <a:t> 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104140" y="559943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dirty="0"/>
              <a:t>Liang, LWX+, submitted</a:t>
            </a:r>
            <a:endParaRPr lang="en-US" altLang="zh-CN" sz="2400" dirty="0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8345170" y="4079240"/>
            <a:ext cx="35140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2800" dirty="0"/>
              <a:t>Optical: </a:t>
            </a:r>
            <a:r>
              <a:rPr lang="en-US" sz="2800" dirty="0"/>
              <a:t>ZTF, TNS</a:t>
            </a:r>
            <a:r>
              <a:rPr lang="zh-CN" altLang="en-US" sz="2800" dirty="0"/>
              <a:t> 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7795260" y="125285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en-US" altLang="zh-CN" sz="2800" dirty="0"/>
              <a:t>2024 Jan - 2025 June</a:t>
            </a:r>
            <a:endParaRPr lang="en-US" altLang="zh-CN" sz="28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8585" y="1924685"/>
            <a:ext cx="5776595" cy="38735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532890" y="305435"/>
            <a:ext cx="9679940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kumimoji="1" lang="en-US" altLang="zh-CN" sz="2800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EP240506a: a missed EP-optical association </a:t>
            </a:r>
            <a:endParaRPr kumimoji="1" lang="en-US" altLang="zh-CN" sz="2800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77452" y="1051411"/>
            <a:ext cx="6123592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EP240506a on </a:t>
            </a:r>
            <a:r>
              <a:rPr lang="en-GB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2024-05-06</a:t>
            </a:r>
            <a:endParaRPr lang="en-GB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US" altLang="en-GB" sz="2800" dirty="0">
                <a:latin typeface="Arial" panose="020B0604020202090204" pitchFamily="34" charset="0"/>
                <a:cs typeface="Arial" panose="020B0604020202090204" pitchFamily="34" charset="0"/>
              </a:rPr>
              <a:t>t ~ </a:t>
            </a:r>
            <a:r>
              <a:rPr lang="en-GB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50 seconds</a:t>
            </a:r>
            <a:endParaRPr kumimoji="1" lang="en-GB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7310" y="971550"/>
            <a:ext cx="6987540" cy="50711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33465" y="1341120"/>
            <a:ext cx="1859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bg1"/>
                </a:solidFill>
              </a:rPr>
              <a:t>After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41030" y="1360805"/>
            <a:ext cx="1859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bg1"/>
                </a:solidFill>
              </a:rPr>
              <a:t>Before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69170" y="142240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>
                <a:solidFill>
                  <a:schemeClr val="bg1"/>
                </a:solidFill>
              </a:rPr>
              <a:t>Swift/UVOT</a:t>
            </a:r>
            <a:endParaRPr lang="en-US" altLang="zh-CN" sz="28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8585" y="573151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dirty="0">
                <a:sym typeface="+mn-ea"/>
              </a:rPr>
              <a:t>Liang, LWX+, submitted</a:t>
            </a:r>
            <a:endParaRPr lang="en-US" altLang="zh-CN" sz="2400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4" grpId="1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202690"/>
            <a:ext cx="7054850" cy="445325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366520" y="305435"/>
            <a:ext cx="9679940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kumimoji="1" lang="en-US" altLang="zh-CN" sz="2800" b="1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EP-optical systemetic cross-match</a:t>
            </a:r>
            <a:endParaRPr kumimoji="1" lang="en-US" altLang="zh-CN" sz="2800" b="1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35990" y="245618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/>
              <a:t>Host galaxy at z = 0.12</a:t>
            </a: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054850" y="1063625"/>
            <a:ext cx="4806950" cy="493141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7941310" y="1896110"/>
            <a:ext cx="1137285" cy="776605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5770" y="531939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>
                <a:solidFill>
                  <a:srgbClr val="FF0000"/>
                </a:solidFill>
              </a:rPr>
              <a:t>VLT/FOR2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795840" y="1667263"/>
            <a:ext cx="10822048" cy="3291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spcBef>
                <a:spcPts val="600"/>
              </a:spcBef>
              <a:spcAft>
                <a:spcPts val="600"/>
              </a:spcAft>
            </a:pPr>
            <a:r>
              <a:rPr kumimoji="1" lang="en-US" altLang="zh-CN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EP transient rate ~1 / 2-3 day</a:t>
            </a:r>
            <a:r>
              <a:rPr kumimoji="1" lang="en-US" altLang="zh-CN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s, low S/N rate &gt;10 / day</a:t>
            </a:r>
            <a:endParaRPr kumimoji="1" lang="en-US" altLang="zh-CN" sz="2800" dirty="0">
              <a:solidFill>
                <a:schemeClr val="tx1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kumimoji="1" lang="en-US" altLang="zh-CN" sz="2800" dirty="0">
              <a:solidFill>
                <a:schemeClr val="tx1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kumimoji="1" lang="en-US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M</a:t>
            </a:r>
            <a:r>
              <a:rPr kumimoji="1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onitor EP transients and </a:t>
            </a:r>
            <a:r>
              <a:rPr kumimoji="1" lang="en-US" altLang="zh-CN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low S/N</a:t>
            </a:r>
            <a:r>
              <a:rPr kumimoji="1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 sources using 1-</a:t>
            </a:r>
            <a:r>
              <a:rPr kumimoji="1" lang="en-US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2 </a:t>
            </a:r>
            <a:r>
              <a:rPr kumimoji="1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m telescope</a:t>
            </a:r>
            <a:r>
              <a:rPr kumimoji="1" lang="en-US" sz="28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s for several weeks</a:t>
            </a:r>
            <a:endParaRPr kumimoji="1" lang="en-US" sz="2800" dirty="0">
              <a:solidFill>
                <a:schemeClr val="tx1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kumimoji="1" lang="en-US" altLang="zh-CN" sz="2800" dirty="0">
                <a:latin typeface="Arial" panose="020B0604020202090204" pitchFamily="34" charset="0"/>
                <a:cs typeface="Arial" panose="020B0604020202090204" pitchFamily="34" charset="0"/>
              </a:rPr>
              <a:t>Detect possible optical emission and place physical constraints</a:t>
            </a:r>
            <a:endParaRPr kumimoji="1" lang="en-US" altLang="zh-CN" sz="2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-4518812" y="4046793"/>
            <a:ext cx="6383438" cy="1938992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2400" dirty="0"/>
              <a:t>司天原型机（兴隆）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2400" dirty="0"/>
              <a:t>武汉大学望远镜（冷湖）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2400" dirty="0"/>
              <a:t>清华南山望远镜（新疆南山）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2400" dirty="0"/>
              <a:t>山大威海</a:t>
            </a:r>
            <a:r>
              <a:rPr lang="en-US" altLang="zh-CN" sz="2400" dirty="0"/>
              <a:t>1</a:t>
            </a:r>
            <a:r>
              <a:rPr lang="en-GB" altLang="zh-CN" sz="2400" dirty="0"/>
              <a:t>m</a:t>
            </a:r>
            <a:r>
              <a:rPr lang="zh-CN" altLang="en-GB" sz="2400" dirty="0"/>
              <a:t>望远镜</a:t>
            </a:r>
            <a:r>
              <a:rPr lang="zh-CN" altLang="en-US" sz="2400" dirty="0"/>
              <a:t>（冷湖）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2400" dirty="0"/>
              <a:t>河北师大望远镜（冷湖）</a:t>
            </a:r>
            <a:endParaRPr lang="zh-CN" altLang="en-US" sz="2400" dirty="0"/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366520" y="305435"/>
            <a:ext cx="9679940" cy="6451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kumimoji="1" lang="en-US" altLang="zh-CN" sz="3600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EP-optical </a:t>
            </a:r>
            <a:r>
              <a:rPr kumimoji="1" lang="en-US" altLang="zh-CN" sz="3600" dirty="0">
                <a:solidFill>
                  <a:srgbClr val="FF0000"/>
                </a:solidFill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real-time</a:t>
            </a:r>
            <a:r>
              <a:rPr kumimoji="1" lang="en-US" altLang="zh-CN" sz="3600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</a:rPr>
              <a:t> cross-match</a:t>
            </a:r>
            <a:endParaRPr kumimoji="1" lang="en-US" altLang="zh-CN" sz="3600" dirty="0">
              <a:latin typeface="Arial" panose="020B0604020202090204" pitchFamily="34" charset="0"/>
              <a:ea typeface="FangSong" panose="02010609060101010101" pitchFamily="49" charset="-122"/>
              <a:cs typeface="Arial" panose="020B060402020209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9820" y="3133725"/>
            <a:ext cx="5368290" cy="3587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8355" y="0"/>
            <a:ext cx="386461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2115820" y="1515110"/>
            <a:ext cx="40640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>
                <a:solidFill>
                  <a:schemeClr val="bg1"/>
                </a:solidFill>
              </a:rPr>
              <a:t>2018 Magellen telescope</a:t>
            </a:r>
            <a:endParaRPr lang="en-US" altLang="zh-CN" sz="28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25895" y="3044825"/>
            <a:ext cx="348615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chemeClr val="bg1"/>
                </a:solidFill>
              </a:rPr>
              <a:t>viscacha</a:t>
            </a:r>
            <a:endParaRPr lang="zh-CN" altLang="en-US" sz="3200" dirty="0">
              <a:solidFill>
                <a:schemeClr val="bg1"/>
              </a:solidFill>
            </a:endParaRPr>
          </a:p>
          <a:p>
            <a:r>
              <a:rPr lang="zh-CN" altLang="en-US" sz="3200" dirty="0">
                <a:solidFill>
                  <a:schemeClr val="bg1"/>
                </a:solidFill>
              </a:rPr>
              <a:t>兔鼠</a:t>
            </a:r>
            <a:r>
              <a:rPr lang="en-US" altLang="zh-CN" sz="3200" dirty="0">
                <a:solidFill>
                  <a:schemeClr val="bg1"/>
                </a:solidFill>
              </a:rPr>
              <a:t> rabbit+rat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851015" y="0"/>
            <a:ext cx="3986530" cy="299021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513445" y="2468245"/>
            <a:ext cx="23241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>
                <a:solidFill>
                  <a:schemeClr val="bg1"/>
                </a:solidFill>
              </a:rPr>
              <a:t>Nidia Morrell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/Users/lwx-mac/Library/Containers/com.kingsoft.wpsoffice.mac/Data/tmp/picturecompress_20260108121305/output_1.pngoutput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74115" y="0"/>
            <a:ext cx="9843135" cy="6857365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7684135" y="2353945"/>
            <a:ext cx="132715" cy="14605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11" name="椭圆 10"/>
          <p:cNvSpPr/>
          <p:nvPr>
            <p:custDataLst>
              <p:tags r:id="rId3"/>
            </p:custDataLst>
          </p:nvPr>
        </p:nvSpPr>
        <p:spPr>
          <a:xfrm>
            <a:off x="4413250" y="2794000"/>
            <a:ext cx="132715" cy="14605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12" name="椭圆 11"/>
          <p:cNvSpPr/>
          <p:nvPr>
            <p:custDataLst>
              <p:tags r:id="rId4"/>
            </p:custDataLst>
          </p:nvPr>
        </p:nvSpPr>
        <p:spPr>
          <a:xfrm rot="19740000">
            <a:off x="3728720" y="1552575"/>
            <a:ext cx="191135" cy="19812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90204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ext Box 3"/>
          <p:cNvSpPr txBox="1"/>
          <p:nvPr>
            <p:custDataLst>
              <p:tags r:id="rId1"/>
            </p:custDataLst>
          </p:nvPr>
        </p:nvSpPr>
        <p:spPr>
          <a:xfrm>
            <a:off x="1250950" y="283210"/>
            <a:ext cx="68014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>
                <a:solidFill>
                  <a:schemeClr val="tx1"/>
                </a:solidFill>
              </a:rPr>
              <a:t>Summary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3910" y="3808730"/>
            <a:ext cx="10775950" cy="22542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 dirty="0"/>
              <a:t>EP240506a is an EP-discovered supernova that was not identified during the initial observations.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Collaborations are welcome to carry out systematic follow-up of EP transients on week-to-month timescales.</a:t>
            </a:r>
            <a:endParaRPr lang="en-US" altLang="zh-CN" sz="2800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43230" y="1090930"/>
            <a:ext cx="4689475" cy="26600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238750" y="986155"/>
            <a:ext cx="3418840" cy="27641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63635" y="1722755"/>
            <a:ext cx="31349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/>
              <a:t>Thanks to Chilean community!</a:t>
            </a:r>
            <a:endParaRPr lang="en-US" altLang="zh-CN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43C3C53-21B7-1F42-9BC8-50E3E5688810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 sz="180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6835" y="37465"/>
            <a:ext cx="12060555" cy="679196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918970" y="274955"/>
            <a:ext cx="65131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dirty="0">
                <a:solidFill>
                  <a:schemeClr val="bg1"/>
                </a:solidFill>
              </a:rPr>
              <a:t>Launched on 2024 Jan. 9th</a:t>
            </a:r>
            <a:endParaRPr lang="en-US" altLang="zh-CN" sz="40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32165" y="274955"/>
            <a:ext cx="267335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800" dirty="0">
                <a:sym typeface="+mn-ea"/>
              </a:rPr>
              <a:t>  </a:t>
            </a:r>
            <a:r>
              <a:rPr lang="zh-CN" altLang="en-US" sz="4800" dirty="0">
                <a:sym typeface="+mn-ea"/>
              </a:rPr>
              <a:t>🎂</a:t>
            </a:r>
            <a:r>
              <a:rPr lang="en-US" altLang="zh-CN" sz="4800" dirty="0">
                <a:sym typeface="+mn-ea"/>
              </a:rPr>
              <a:t> </a:t>
            </a:r>
            <a:r>
              <a:rPr lang="zh-CN" altLang="en-US" sz="4800" dirty="0">
                <a:sym typeface="+mn-ea"/>
              </a:rPr>
              <a:t>🎂</a:t>
            </a:r>
            <a:endParaRPr lang="zh-CN" altLang="en-US" sz="4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26210" y="332740"/>
            <a:ext cx="8184515" cy="63627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1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charset="-122"/>
                <a:ea typeface="微软雅黑" charset="-122"/>
                <a:cs typeface="+mn-cs"/>
              </a:rPr>
              <a:t>Outline</a:t>
            </a:r>
            <a:endParaRPr kumimoji="0" lang="en-US" altLang="zh-CN" sz="3600" b="1" i="0" u="none" strike="noStrike" kern="1200" cap="none" spc="10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charset="-122"/>
              <a:ea typeface="微软雅黑" charset="-122"/>
              <a:cs typeface="+mn-cs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839470" y="1329690"/>
            <a:ext cx="1115885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>
                <a:solidFill>
                  <a:schemeClr val="tx1"/>
                </a:solidFill>
              </a:rPr>
              <a:t>Introduction to EP </a:t>
            </a:r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  <a:p>
            <a:r>
              <a:rPr lang="en-US" sz="3600" dirty="0">
                <a:solidFill>
                  <a:schemeClr val="tx1"/>
                </a:solidFill>
              </a:rPr>
              <a:t>Observations of EP transients with facilities in </a:t>
            </a:r>
            <a:r>
              <a:rPr lang="en-US" sz="3600" dirty="0">
                <a:solidFill>
                  <a:schemeClr val="tx1"/>
                </a:solidFill>
              </a:rPr>
              <a:t>Chile</a:t>
            </a:r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  <a:sym typeface="+mn-ea"/>
            </a:endParaRPr>
          </a:p>
          <a:p>
            <a:r>
              <a:rPr lang="en-US" sz="3600" dirty="0">
                <a:solidFill>
                  <a:schemeClr val="tx1"/>
                </a:solidFill>
                <a:sym typeface="+mn-ea"/>
              </a:rPr>
              <a:t>EP-optical </a:t>
            </a:r>
            <a:r>
              <a:rPr kumimoji="1" lang="en-US" altLang="zh-CN" sz="3600" dirty="0">
                <a:latin typeface="Arial" panose="020B0604020202090204" pitchFamily="34" charset="0"/>
                <a:ea typeface="FangSong" panose="02010609060101010101" pitchFamily="49" charset="-122"/>
                <a:cs typeface="Arial" panose="020B0604020202090204" pitchFamily="34" charset="0"/>
                <a:sym typeface="+mn-ea"/>
              </a:rPr>
              <a:t>systemetic</a:t>
            </a:r>
            <a:r>
              <a:rPr lang="en-US" sz="3600" dirty="0">
                <a:solidFill>
                  <a:schemeClr val="tx1"/>
                </a:solidFill>
                <a:sym typeface="+mn-ea"/>
              </a:rPr>
              <a:t> cross-match experiment</a:t>
            </a:r>
            <a:endParaRPr lang="en-US" sz="360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405880" y="1069340"/>
            <a:ext cx="5306695" cy="2773045"/>
          </a:xfrm>
          <a:prstGeom prst="rect">
            <a:avLst/>
          </a:prstGeom>
        </p:spPr>
      </p:pic>
      <p:sp>
        <p:nvSpPr>
          <p:cNvPr id="20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p>
            <a:fld id="{B04BB9D8-59F2-C447-B33A-3B099332261E}" type="slidenum">
              <a:rPr lang="zh-CN" altLang="en-US" smtClean="0">
                <a:solidFill>
                  <a:schemeClr val="tx1"/>
                </a:solidFill>
              </a:rPr>
            </a:fld>
            <a:endParaRPr lang="zh-CN" altLang="en-US" sz="1800" smtClean="0">
              <a:solidFill>
                <a:schemeClr val="tx1"/>
              </a:solidFill>
            </a:endParaRPr>
          </a:p>
        </p:txBody>
      </p:sp>
      <p:sp>
        <p:nvSpPr>
          <p:cNvPr id="21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39215" y="274955"/>
            <a:ext cx="10112375" cy="5619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FF"/>
                </a:solidFill>
                <a:latin typeface="Candara"/>
                <a:ea typeface="+mj-ea"/>
                <a:cs typeface="Candara"/>
                <a:sym typeface="Arial" panose="020B060402020209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9pPr>
          </a:lstStyle>
          <a:p>
            <a:pPr algn="l"/>
            <a:r>
              <a:rPr kumimoji="1" lang="en-US" altLang="ja-JP" sz="3600">
                <a:solidFill>
                  <a:schemeClr val="tx1"/>
                </a:solidFill>
                <a:latin typeface="微软雅黑" charset="-122"/>
                <a:ea typeface="微软雅黑" charset="-122"/>
              </a:rPr>
              <a:t>Introduction to EP</a:t>
            </a:r>
            <a:endParaRPr kumimoji="1" lang="en-US" altLang="ja-JP" sz="3600">
              <a:solidFill>
                <a:schemeClr val="tx1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2" name="Text Box 2"/>
          <p:cNvSpPr txBox="1"/>
          <p:nvPr>
            <p:custDataLst>
              <p:tags r:id="rId5"/>
            </p:custDataLst>
          </p:nvPr>
        </p:nvSpPr>
        <p:spPr>
          <a:xfrm>
            <a:off x="376555" y="1482090"/>
            <a:ext cx="53073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 dirty="0">
                <a:solidFill>
                  <a:schemeClr val="tx1"/>
                </a:solidFill>
              </a:rPr>
              <a:t>A soft X-ray mission to discover high-energy transients </a:t>
            </a:r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23" name="Table 5"/>
          <p:cNvGraphicFramePr/>
          <p:nvPr>
            <p:custDataLst>
              <p:tags r:id="rId6"/>
            </p:custDataLst>
          </p:nvPr>
        </p:nvGraphicFramePr>
        <p:xfrm>
          <a:off x="270510" y="3872230"/>
          <a:ext cx="11651824" cy="2103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90495"/>
                <a:gridCol w="2211705"/>
                <a:gridCol w="2096135"/>
                <a:gridCol w="1819275"/>
                <a:gridCol w="2834214"/>
              </a:tblGrid>
              <a:tr h="4572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Instruments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Energy Range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Field of View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Localization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Sensitivity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Wide Field X-ray Telescope (WXT)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0.5 - 4 keV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3600 deg²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’</a:t>
                      </a:r>
                      <a:endParaRPr lang="zh-CN" alt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1.2E-10 erg</a:t>
                      </a: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zh-CN" altLang="en-US" sz="2400" baseline="300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in 10 mins</a:t>
                      </a:r>
                      <a:endParaRPr lang="en-US" altLang="zh-CN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Follow-up X-ray Telescope (FXT)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0.5 - 10 keV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60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’</a:t>
                      </a: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diameter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”</a:t>
                      </a: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2.4E-13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 erg</a:t>
                      </a: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/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cm</a:t>
                      </a:r>
                      <a:r>
                        <a:rPr lang="zh-CN" altLang="en-US" sz="2400" baseline="300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2</a:t>
                      </a: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/</a:t>
                      </a:r>
                      <a:r>
                        <a:rPr lang="zh-CN" altLang="en-US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s</a:t>
                      </a:r>
                      <a:r>
                        <a:rPr lang="en-US" altLang="zh-CN" sz="24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sym typeface="+mn-ea"/>
                        </a:rPr>
                        <a:t> in 15 mins</a:t>
                      </a:r>
                      <a:endParaRPr lang="en-US" altLang="zh-CN" sz="24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sym typeface="+mn-ea"/>
                      </a:endParaRPr>
                    </a:p>
                  </a:txBody>
                  <a:tcPr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Arrow Connector 6"/>
          <p:cNvCxnSpPr/>
          <p:nvPr>
            <p:custDataLst>
              <p:tags r:id="rId7"/>
            </p:custDataLst>
          </p:nvPr>
        </p:nvCxnSpPr>
        <p:spPr>
          <a:xfrm flipV="1">
            <a:off x="2902585" y="2447290"/>
            <a:ext cx="6184265" cy="207708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Straight Arrow Connector 8"/>
          <p:cNvCxnSpPr/>
          <p:nvPr>
            <p:custDataLst>
              <p:tags r:id="rId8"/>
            </p:custDataLst>
          </p:nvPr>
        </p:nvCxnSpPr>
        <p:spPr>
          <a:xfrm flipV="1">
            <a:off x="2827655" y="2419350"/>
            <a:ext cx="6866255" cy="292925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42950" y="1020445"/>
            <a:ext cx="9641840" cy="48615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302875" y="5215890"/>
            <a:ext cx="2381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dirty="0">
                <a:sym typeface="+mn-ea"/>
              </a:rPr>
              <a:t>First ATel</a:t>
            </a:r>
            <a:endParaRPr lang="en-US" altLang="zh-CN" sz="2800" dirty="0">
              <a:sym typeface="+mn-ea"/>
            </a:endParaRPr>
          </a:p>
        </p:txBody>
      </p:sp>
      <p:sp>
        <p:nvSpPr>
          <p:cNvPr id="21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339215" y="274955"/>
            <a:ext cx="10112375" cy="5619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FF"/>
                </a:solidFill>
                <a:latin typeface="Candara"/>
                <a:ea typeface="+mj-ea"/>
                <a:cs typeface="Candara"/>
                <a:sym typeface="Arial" panose="020B060402020209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cs typeface="宋体" charset="0"/>
                <a:sym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993300"/>
                </a:solidFill>
                <a:latin typeface="Arial" panose="020B0604020202090204" pitchFamily="34" charset="0"/>
                <a:ea typeface="宋体" pitchFamily="2" charset="-122"/>
                <a:sym typeface="Arial" panose="020B0604020202090204" pitchFamily="34" charset="0"/>
              </a:defRPr>
            </a:lvl9pPr>
          </a:lstStyle>
          <a:p>
            <a:pPr algn="l"/>
            <a:r>
              <a:rPr kumimoji="1" lang="en-US" altLang="ja-JP" sz="3600">
                <a:solidFill>
                  <a:schemeClr val="tx1"/>
                </a:solidFill>
                <a:latin typeface="微软雅黑" charset="-122"/>
                <a:ea typeface="微软雅黑" charset="-122"/>
              </a:rPr>
              <a:t>Introduction to EP</a:t>
            </a:r>
            <a:endParaRPr kumimoji="1" lang="en-US" altLang="ja-JP" sz="3600">
              <a:solidFill>
                <a:schemeClr val="tx1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/private/var/folders/5c/hzl94gnj57jccwhj2sxh1b640000gn/T/com.kingsoft.wpsoffice.mac/picturecompress_20250408155903/output_1.pngoutput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5265" y="-76200"/>
            <a:ext cx="11728450" cy="60966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705" y="1413510"/>
            <a:ext cx="11833225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/>
              <a:t>300 science members: ~75% China, ~25% Europe</a:t>
            </a:r>
            <a:endParaRPr lang="zh-CN" altLang="en-US" sz="3200" dirty="0"/>
          </a:p>
          <a:p>
            <a:r>
              <a:rPr lang="zh-CN" altLang="en-US" sz="3200" dirty="0"/>
              <a:t>STP1: TDEs and AGNs</a:t>
            </a:r>
            <a:endParaRPr lang="zh-CN" altLang="en-US" sz="3200" dirty="0"/>
          </a:p>
          <a:p>
            <a:r>
              <a:rPr lang="zh-CN" altLang="en-US" sz="3200" dirty="0">
                <a:solidFill>
                  <a:srgbClr val="FF0000"/>
                </a:solidFill>
              </a:rPr>
              <a:t>STP2: Fast extragalactic transients (GRBs and </a:t>
            </a:r>
            <a:r>
              <a:rPr lang="en-US" altLang="zh-CN" sz="3200" dirty="0">
                <a:solidFill>
                  <a:srgbClr val="FF0000"/>
                </a:solidFill>
              </a:rPr>
              <a:t>supernovae; etc.</a:t>
            </a:r>
            <a:r>
              <a:rPr lang="zh-CN" altLang="en-US" sz="3200" dirty="0">
                <a:solidFill>
                  <a:srgbClr val="FF0000"/>
                </a:solidFill>
              </a:rPr>
              <a:t>)</a:t>
            </a:r>
            <a:endParaRPr lang="zh-CN" altLang="en-US" sz="3200" dirty="0">
              <a:solidFill>
                <a:srgbClr val="FF0000"/>
              </a:solidFill>
            </a:endParaRPr>
          </a:p>
          <a:p>
            <a:r>
              <a:rPr lang="zh-CN" altLang="en-US" sz="3200" dirty="0"/>
              <a:t>STP3: Multi-messenger (</a:t>
            </a:r>
            <a:r>
              <a:rPr lang="en-US" altLang="zh-CN" sz="3200" dirty="0"/>
              <a:t>GW</a:t>
            </a:r>
            <a:r>
              <a:rPr lang="zh-CN" altLang="en-US" sz="3200" dirty="0"/>
              <a:t> and neutrino)</a:t>
            </a:r>
            <a:endParaRPr lang="zh-CN" altLang="en-US" sz="3200" dirty="0"/>
          </a:p>
          <a:p>
            <a:r>
              <a:rPr lang="zh-CN" altLang="en-US" sz="3200" dirty="0"/>
              <a:t>STP4: Compact stellar objects (stellar mass </a:t>
            </a:r>
            <a:r>
              <a:rPr lang="en-US" altLang="zh-CN" sz="3200" dirty="0"/>
              <a:t>BHs</a:t>
            </a:r>
            <a:r>
              <a:rPr lang="zh-CN" altLang="en-US" sz="3200" dirty="0"/>
              <a:t>, </a:t>
            </a:r>
            <a:r>
              <a:rPr lang="en-US" altLang="zh-CN" sz="3200" dirty="0"/>
              <a:t>NS</a:t>
            </a:r>
            <a:r>
              <a:rPr lang="zh-CN" altLang="en-US" sz="3200" dirty="0"/>
              <a:t>, </a:t>
            </a:r>
            <a:r>
              <a:rPr lang="en-US" altLang="zh-CN" sz="3200" dirty="0"/>
              <a:t>WD</a:t>
            </a:r>
            <a:r>
              <a:rPr lang="zh-CN" altLang="en-US" sz="3200" dirty="0"/>
              <a:t>s; ultra-luminous X-ray sources)</a:t>
            </a:r>
            <a:endParaRPr lang="zh-CN" altLang="en-US" sz="3200" dirty="0"/>
          </a:p>
          <a:p>
            <a:r>
              <a:rPr lang="zh-CN" altLang="en-US" sz="3200" dirty="0"/>
              <a:t>STP5: Observatory Science</a:t>
            </a:r>
            <a:endParaRPr lang="zh-CN" altLang="en-US" sz="3200" dirty="0"/>
          </a:p>
          <a:p>
            <a:r>
              <a:rPr lang="zh-CN" altLang="en-US" sz="3200" dirty="0">
                <a:solidFill>
                  <a:srgbClr val="FF0000"/>
                </a:solidFill>
              </a:rPr>
              <a:t>STP6: Follow-up observation activities</a:t>
            </a:r>
            <a:endParaRPr lang="en-US" altLang="zh-CN" sz="3200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7955" y="330835"/>
            <a:ext cx="609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dirty="0"/>
              <a:t>Science Topical Panels</a:t>
            </a:r>
            <a:endParaRPr lang="zh-CN" alt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177415" y="2109470"/>
            <a:ext cx="8292465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4400" dirty="0">
                <a:sym typeface="+mn-ea"/>
              </a:rPr>
              <a:t>Observations of EP transients with facilities in Chile</a:t>
            </a:r>
            <a:endParaRPr lang="en-US" altLang="en-US" sz="4400" dirty="0">
              <a:sym typeface="+mn-ea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EP评审-中文-主题-28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基本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90204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90204" pitchFamily="34" charset="0"/>
            <a:ea typeface="宋体" pitchFamily="2" charset="-122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2686</Words>
  <Application>WPS 文字</Application>
  <PresentationFormat>On-screen Show (4:3)</PresentationFormat>
  <Paragraphs>207</Paragraphs>
  <Slides>21</Slides>
  <Notes>9</Notes>
  <HiddenSlides>0</HiddenSlides>
  <MMClips>1</MMClips>
  <ScaleCrop>false</ScaleCrop>
  <HeadingPairs>
    <vt:vector size="6" baseType="variant">
      <vt:variant>
        <vt:lpstr>已用的字体</vt:lpstr>
      </vt:variant>
      <vt:variant>
        <vt:i4>31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53" baseType="lpstr">
      <vt:lpstr>Arial</vt:lpstr>
      <vt:lpstr>宋体</vt:lpstr>
      <vt:lpstr>Wingdings</vt:lpstr>
      <vt:lpstr>汉仪书宋二KW</vt:lpstr>
      <vt:lpstr>Arial</vt:lpstr>
      <vt:lpstr>Candara</vt:lpstr>
      <vt:lpstr>Thonburi</vt:lpstr>
      <vt:lpstr>宋体</vt:lpstr>
      <vt:lpstr>Chalkboard</vt:lpstr>
      <vt:lpstr>Arial Black</vt:lpstr>
      <vt:lpstr>微软雅黑</vt:lpstr>
      <vt:lpstr>汉仪旗黑</vt:lpstr>
      <vt:lpstr>Calibri</vt:lpstr>
      <vt:lpstr>Helvetica Neue</vt:lpstr>
      <vt:lpstr>华文楷体</vt:lpstr>
      <vt:lpstr>黑体</vt:lpstr>
      <vt:lpstr>汉仪中黑KW</vt:lpstr>
      <vt:lpstr>Arial Unicode MS</vt:lpstr>
      <vt:lpstr>等线</vt:lpstr>
      <vt:lpstr>汉仪中等线KW</vt:lpstr>
      <vt:lpstr>Songti SC Regular</vt:lpstr>
      <vt:lpstr>Times New Roman</vt:lpstr>
      <vt:lpstr>华文宋体</vt:lpstr>
      <vt:lpstr>微软雅黑</vt:lpstr>
      <vt:lpstr>FangSong</vt:lpstr>
      <vt:lpstr>方正仿宋_GBK</vt:lpstr>
      <vt:lpstr>Apple Color Emoji</vt:lpstr>
      <vt:lpstr>宋体-简</vt:lpstr>
      <vt:lpstr>Cambria Math</vt:lpstr>
      <vt:lpstr>Kingsoft Math</vt:lpstr>
      <vt:lpstr>Times New Roman Bold</vt:lpstr>
      <vt:lpstr>EP评审-中文-主题-28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 Chichuan</dc:creator>
  <cp:lastModifiedBy>李文雄M51</cp:lastModifiedBy>
  <cp:revision>1113</cp:revision>
  <dcterms:created xsi:type="dcterms:W3CDTF">2026-01-08T15:06:07Z</dcterms:created>
  <dcterms:modified xsi:type="dcterms:W3CDTF">2026-01-08T15:06:07Z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63FB6BC48C7EE5D0CE83A2684C5192AB_43</vt:lpwstr>
  </property>
  <property fmtid="{D5CDD505-2E9C-101B-9397-08002B2CF9AE}" pid="3" name="KSOProductBuildVer">
    <vt:lpwstr>2052-6.7.1.8828</vt:lpwstr>
  </property>
</Properties>
</file>