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812" r:id="rId2"/>
    <p:sldId id="777" r:id="rId3"/>
    <p:sldId id="779" r:id="rId4"/>
    <p:sldId id="780" r:id="rId5"/>
    <p:sldId id="782" r:id="rId6"/>
    <p:sldId id="783" r:id="rId7"/>
    <p:sldId id="815" r:id="rId8"/>
    <p:sldId id="813" r:id="rId9"/>
    <p:sldId id="814" r:id="rId10"/>
    <p:sldId id="818" r:id="rId11"/>
    <p:sldId id="816" r:id="rId12"/>
    <p:sldId id="817" r:id="rId13"/>
    <p:sldId id="794" r:id="rId14"/>
    <p:sldId id="795" r:id="rId15"/>
    <p:sldId id="796" r:id="rId16"/>
    <p:sldId id="797" r:id="rId17"/>
    <p:sldId id="792" r:id="rId18"/>
    <p:sldId id="799" r:id="rId19"/>
    <p:sldId id="301" r:id="rId20"/>
    <p:sldId id="798" r:id="rId21"/>
    <p:sldId id="793" r:id="rId22"/>
    <p:sldId id="79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7" autoAdjust="0"/>
    <p:restoredTop sz="93662"/>
  </p:normalViewPr>
  <p:slideViewPr>
    <p:cSldViewPr snapToGrid="0">
      <p:cViewPr varScale="1">
        <p:scale>
          <a:sx n="106" d="100"/>
          <a:sy n="106" d="100"/>
        </p:scale>
        <p:origin x="208" y="2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BED2C-23FE-41BF-8F35-F561D3D20CBC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C56B8-ABF5-411E-B7E9-F2E9A3C8CE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73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C56B8-ABF5-411E-B7E9-F2E9A3C8CE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56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Yingtian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Chen</a:t>
            </a:r>
          </a:p>
          <a:p>
            <a:endParaRPr kumimoji="1"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C56B8-ABF5-411E-B7E9-F2E9A3C8CE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69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FC56B8-ABF5-411E-B7E9-F2E9A3C8CE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440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Antonio &amp; </a:t>
            </a:r>
            <a:r>
              <a:rPr lang="en-US" dirty="0" smtClean="0"/>
              <a:t>Gabriel</a:t>
            </a:r>
            <a:r>
              <a:rPr lang="zh-CN" altLang="en-US" dirty="0" smtClean="0"/>
              <a:t>   </a:t>
            </a:r>
            <a:endParaRPr lang="en-US" altLang="zh-CN" dirty="0" smtClean="0"/>
          </a:p>
          <a:p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 probably not possible to determine the initial half-mass radius for the open clusters and many GCs as well. The reason is that the clusters are now tidally</a:t>
            </a:r>
          </a:p>
          <a:p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filling and so essentially over a large range of starting radii the clusters would end up with the radii we see today since two-body relaxation will expand them until they</a:t>
            </a:r>
          </a:p>
          <a:p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 their tidal radii.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FC56B8-ABF5-411E-B7E9-F2E9A3C8CE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532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FC56B8-ABF5-411E-B7E9-F2E9A3C8CE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65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7" b="1297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6388" y="2544417"/>
            <a:ext cx="8578563" cy="884583"/>
          </a:xfrm>
          <a:prstGeom prst="rect">
            <a:avLst/>
          </a:prstGeom>
          <a:noFill/>
          <a:ln w="19050">
            <a:noFill/>
          </a:ln>
          <a:effectLst/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000" b="1" i="0">
                <a:gradFill>
                  <a:gsLst>
                    <a:gs pos="100000">
                      <a:srgbClr val="B686DA"/>
                    </a:gs>
                    <a:gs pos="4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4182" y="4543855"/>
            <a:ext cx="8578563" cy="439829"/>
          </a:xfrm>
          <a:noFill/>
          <a:ln w="12700">
            <a:noFill/>
          </a:ln>
          <a:effectLst/>
        </p:spPr>
        <p:txBody>
          <a:bodyPr wrap="square" anchor="ctr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85000"/>
                  </a:schemeClr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空心弧 21"/>
          <p:cNvSpPr/>
          <p:nvPr/>
        </p:nvSpPr>
        <p:spPr bwMode="auto">
          <a:xfrm rot="7086271">
            <a:off x="9666275" y="2449691"/>
            <a:ext cx="1248248" cy="124824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371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36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55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0D99DE5-E112-0740-B7EF-1AC15256A9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1338" y="206097"/>
            <a:ext cx="1154596" cy="115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84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786743"/>
            <a:ext cx="10515600" cy="1070339"/>
          </a:xfrm>
        </p:spPr>
        <p:txBody>
          <a:bodyPr anchor="b"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88407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536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17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62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30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0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10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78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7" b="1297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1629" y="0"/>
            <a:ext cx="12193086" cy="6858001"/>
          </a:xfrm>
          <a:prstGeom prst="rect">
            <a:avLst/>
          </a:prstGeom>
          <a:solidFill>
            <a:srgbClr val="06111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746" y="1193800"/>
            <a:ext cx="10680337" cy="5035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365981F-8A85-4BBA-8E9B-D6696323929E}" type="datetimeFigureOut">
              <a:rPr lang="zh-CN" altLang="en-US" smtClean="0"/>
              <a:t>2026/1/6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AD06D73-D270-4EB4-8E52-996884B044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746" y="406590"/>
            <a:ext cx="10680337" cy="6015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3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gradFill>
            <a:gsLst>
              <a:gs pos="100000">
                <a:srgbClr val="B686DA"/>
              </a:gs>
              <a:gs pos="4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60000"/>
            <a:lumOff val="40000"/>
          </a:schemeClr>
        </a:buClr>
        <a:buSzPct val="60000"/>
        <a:buFont typeface="Wingdings 2" panose="05020102010507070707" pitchFamily="18" charset="2"/>
        <a:buChar char="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357188" algn="l" defTabSz="914400" rtl="0" eaLnBrk="1" latinLnBrk="0" hangingPunct="1">
        <a:lnSpc>
          <a:spcPct val="130000"/>
        </a:lnSpc>
        <a:spcBef>
          <a:spcPts val="0"/>
        </a:spcBef>
        <a:buFont typeface="Calibri" panose="020F0502020204030204" pitchFamily="34" charset="0"/>
        <a:buChar char=" 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file:///upload.wikimedia.org/wikipedia/commons/a/a8/Grantelescopio.jpg" TargetMode="External"/><Relationship Id="rId5" Type="http://schemas.openxmlformats.org/officeDocument/2006/relationships/image" Target="../media/image23.jpeg"/><Relationship Id="rId6" Type="http://schemas.openxmlformats.org/officeDocument/2006/relationships/image" Target="../media/image24.png"/><Relationship Id="rId7" Type="http://schemas.openxmlformats.org/officeDocument/2006/relationships/image" Target="../media/image25.tiff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20.png"/><Relationship Id="rId6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35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xmlns="" id="{36A31FDB-A624-634C-BE89-259341C7C9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0042" y="979954"/>
            <a:ext cx="8227828" cy="254317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Chemical Abundances and Globular Clusters of MW Dwarf Galaxies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xmlns="" id="{99C55881-E801-E64F-B7AF-0FC4AC457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583" y="4308765"/>
            <a:ext cx="11251095" cy="1950368"/>
          </a:xfrm>
        </p:spPr>
        <p:txBody>
          <a:bodyPr>
            <a:normAutofit lnSpcReduction="10000"/>
          </a:bodyPr>
          <a:lstStyle/>
          <a:p>
            <a:r>
              <a:rPr lang="en-US" altLang="zh-CN" sz="2800" dirty="0" err="1">
                <a:solidFill>
                  <a:schemeClr val="tx1"/>
                </a:solidFill>
              </a:rPr>
              <a:t>Baitian</a:t>
            </a:r>
            <a:r>
              <a:rPr lang="zh-CN" altLang="en-US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</a:rPr>
              <a:t>Tang</a:t>
            </a:r>
            <a:r>
              <a:rPr lang="zh-CN" altLang="en-US" sz="2800" dirty="0">
                <a:solidFill>
                  <a:schemeClr val="tx1"/>
                </a:solidFill>
              </a:rPr>
              <a:t> （汤柏添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Collaborators: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Jose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Fernandez-</a:t>
            </a:r>
            <a:r>
              <a:rPr lang="en-US" altLang="zh-CN" dirty="0" err="1" smtClean="0">
                <a:solidFill>
                  <a:schemeClr val="tx1"/>
                </a:solidFill>
              </a:rPr>
              <a:t>Trincado</a:t>
            </a:r>
            <a:r>
              <a:rPr lang="en-US" altLang="zh-CN" dirty="0" smtClean="0">
                <a:solidFill>
                  <a:schemeClr val="tx1"/>
                </a:solidFill>
              </a:rPr>
              <a:t>,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err="1" smtClean="0">
                <a:solidFill>
                  <a:schemeClr val="tx1"/>
                </a:solidFill>
              </a:rPr>
              <a:t>Chengyuan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Li,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Doug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Geisler, </a:t>
            </a:r>
            <a:r>
              <a:rPr lang="en-US" altLang="zh-CN" dirty="0" err="1" smtClean="0">
                <a:solidFill>
                  <a:schemeClr val="tx1"/>
                </a:solidFill>
              </a:rPr>
              <a:t>Zhiqiang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Yan,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Long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Wang,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et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al.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sz="2800" dirty="0" smtClean="0">
                <a:solidFill>
                  <a:schemeClr val="tx1"/>
                </a:solidFill>
              </a:rPr>
              <a:t>2026/01</a:t>
            </a:r>
            <a:r>
              <a:rPr lang="zh-CN" altLang="en-US" sz="2800" dirty="0" smtClean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HKU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4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3A72D3-FC6B-5045-AF1A-DB5623D4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746" y="372019"/>
            <a:ext cx="10680337" cy="601525"/>
          </a:xfrm>
        </p:spPr>
        <p:txBody>
          <a:bodyPr/>
          <a:lstStyle/>
          <a:p>
            <a:r>
              <a:rPr lang="en-US" altLang="zh-CN" dirty="0" smtClean="0"/>
              <a:t>SCs</a:t>
            </a:r>
            <a:r>
              <a:rPr lang="zh-CN" altLang="en-US" dirty="0" smtClean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 err="1" smtClean="0"/>
              <a:t>Sgr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5307B5-67F3-6B4F-BBF7-806B58519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746" y="1193800"/>
            <a:ext cx="10907167" cy="50355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Galactic</a:t>
            </a:r>
            <a:r>
              <a:rPr lang="zh-CN" altLang="en-US" dirty="0"/>
              <a:t> </a:t>
            </a:r>
            <a:r>
              <a:rPr lang="en-US" altLang="zh-CN" dirty="0"/>
              <a:t>environment</a:t>
            </a:r>
            <a:r>
              <a:rPr lang="zh-CN" altLang="en-US" dirty="0"/>
              <a:t> </a:t>
            </a:r>
            <a:r>
              <a:rPr lang="en-US" altLang="zh-CN" dirty="0"/>
              <a:t>affects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metallicity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cluster</a:t>
            </a:r>
            <a:r>
              <a:rPr lang="zh-CN" altLang="en-US" dirty="0"/>
              <a:t> </a:t>
            </a:r>
            <a:r>
              <a:rPr lang="en-US" altLang="zh-CN" dirty="0"/>
              <a:t>compactness,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thus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existence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MPs.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557" y="2425970"/>
            <a:ext cx="6648045" cy="443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DC31F0C-501A-4E47-AD07-15ED794C0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536" y="2833614"/>
            <a:ext cx="6945213" cy="38592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3A72D3-FC6B-5045-AF1A-DB5623D43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Driving</a:t>
            </a:r>
            <a:r>
              <a:rPr lang="zh-CN" altLang="en-US" dirty="0"/>
              <a:t> </a:t>
            </a:r>
            <a:r>
              <a:rPr lang="en-US" altLang="zh-CN" dirty="0"/>
              <a:t>factors</a:t>
            </a:r>
            <a:r>
              <a:rPr lang="zh-CN" altLang="en-US" dirty="0"/>
              <a:t> </a:t>
            </a:r>
            <a:r>
              <a:rPr lang="en-US" altLang="zh-CN" dirty="0"/>
              <a:t>behind</a:t>
            </a:r>
            <a:r>
              <a:rPr lang="zh-CN" altLang="en-US" dirty="0"/>
              <a:t> </a:t>
            </a:r>
            <a:r>
              <a:rPr lang="en-US" altLang="zh-CN" dirty="0"/>
              <a:t>MPs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5307B5-67F3-6B4F-BBF7-806B58519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746" y="1193800"/>
            <a:ext cx="8651048" cy="50355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existence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MPs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related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metallicity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compactness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star</a:t>
            </a:r>
            <a:r>
              <a:rPr lang="zh-CN" altLang="en-US" dirty="0"/>
              <a:t> </a:t>
            </a:r>
            <a:r>
              <a:rPr lang="en-US" altLang="zh-CN" dirty="0"/>
              <a:t>clusters.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3239AC2-70DE-A942-A144-82EFE2F7D39F}"/>
              </a:ext>
            </a:extLst>
          </p:cNvPr>
          <p:cNvSpPr txBox="1"/>
          <p:nvPr/>
        </p:nvSpPr>
        <p:spPr>
          <a:xfrm>
            <a:off x="747344" y="3976050"/>
            <a:ext cx="3870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Wang,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Tang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et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al.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(2023)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Eridanus</a:t>
            </a:r>
          </a:p>
          <a:p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Tang,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Wang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et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al.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(2021)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Pal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13</a:t>
            </a:r>
            <a:endParaRPr lang="en-US" dirty="0"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8" descr="File:Grantelescopio.jpg">
            <a:hlinkClick r:id="rId4"/>
            <a:extLst>
              <a:ext uri="{FF2B5EF4-FFF2-40B4-BE49-F238E27FC236}">
                <a16:creationId xmlns="" xmlns:a16="http://schemas.microsoft.com/office/drawing/2014/main" id="{0641DBF6-5269-DD40-966F-11AD94292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21" y="4816987"/>
            <a:ext cx="2256534" cy="150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5">
            <a:extLst>
              <a:ext uri="{FF2B5EF4-FFF2-40B4-BE49-F238E27FC236}">
                <a16:creationId xmlns="" xmlns:a16="http://schemas.microsoft.com/office/drawing/2014/main" id="{4655DE82-F035-F149-B0C4-C61D9539585C}"/>
              </a:ext>
            </a:extLst>
          </p:cNvPr>
          <p:cNvSpPr/>
          <p:nvPr/>
        </p:nvSpPr>
        <p:spPr>
          <a:xfrm>
            <a:off x="2490236" y="6423957"/>
            <a:ext cx="1688283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kumimoji="1" lang="en-US" altLang="zh-CN" dirty="0"/>
              <a:t>OSIRIS@GTC</a:t>
            </a:r>
            <a:endParaRPr lang="zh-CN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B4D3DAA-E66C-E34A-82CA-5052071A963D}"/>
              </a:ext>
            </a:extLst>
          </p:cNvPr>
          <p:cNvSpPr txBox="1"/>
          <p:nvPr/>
        </p:nvSpPr>
        <p:spPr>
          <a:xfrm>
            <a:off x="447845" y="6478838"/>
            <a:ext cx="154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Yue</a:t>
            </a:r>
            <a:r>
              <a:rPr lang="zh-CN" altLang="en-US" dirty="0"/>
              <a:t> </a:t>
            </a:r>
            <a:r>
              <a:rPr lang="en-US" altLang="zh-CN" dirty="0"/>
              <a:t>Wang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1D8C5D7-56DF-E346-8125-100F4162A5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505" y="4803836"/>
            <a:ext cx="1332550" cy="1720728"/>
          </a:xfrm>
          <a:prstGeom prst="rect">
            <a:avLst/>
          </a:prstGeom>
        </p:spPr>
      </p:pic>
      <p:sp>
        <p:nvSpPr>
          <p:cNvPr id="14" name="矩形 15">
            <a:extLst>
              <a:ext uri="{FF2B5EF4-FFF2-40B4-BE49-F238E27FC236}">
                <a16:creationId xmlns="" xmlns:a16="http://schemas.microsoft.com/office/drawing/2014/main" id="{F52E7EAB-BD26-C349-9094-678F13F194B9}"/>
              </a:ext>
            </a:extLst>
          </p:cNvPr>
          <p:cNvSpPr/>
          <p:nvPr/>
        </p:nvSpPr>
        <p:spPr>
          <a:xfrm>
            <a:off x="9577335" y="2328182"/>
            <a:ext cx="1970411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kumimoji="1" lang="en-US" altLang="zh-CN" dirty="0"/>
              <a:t>M2FS@Magellan</a:t>
            </a:r>
            <a:endParaRPr lang="zh-CN" alt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B9C3941-2423-2C47-99DE-C0CA8B23FDE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649" t="6230" r="12198" b="29309"/>
          <a:stretch/>
        </p:blipFill>
        <p:spPr>
          <a:xfrm>
            <a:off x="9732330" y="-128504"/>
            <a:ext cx="1710155" cy="19975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53084C0B-CDCE-BE49-B56D-5BB9ABF734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46" y="2821930"/>
            <a:ext cx="6994992" cy="384835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6306E8D1-0EDB-164A-9CD1-C3F8AD2A5219}"/>
              </a:ext>
            </a:extLst>
          </p:cNvPr>
          <p:cNvSpPr/>
          <p:nvPr/>
        </p:nvSpPr>
        <p:spPr>
          <a:xfrm>
            <a:off x="8468691" y="1886663"/>
            <a:ext cx="3447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Huang,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Tang,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et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al.</a:t>
            </a:r>
            <a:r>
              <a:rPr lang="zh-CN" altLang="en-US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SimHei" panose="02010609060101010101" pitchFamily="49" charset="-122"/>
                <a:cs typeface="Times New Roman" panose="02020603050405020304" pitchFamily="18" charset="0"/>
              </a:rPr>
              <a:t>(2024) SCPMA</a:t>
            </a:r>
            <a:endParaRPr lang="en-US" dirty="0">
              <a:latin typeface="Times New Roman" panose="02020603050405020304" pitchFamily="18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F3622EB-FBDA-7340-9E7D-17F58F5A0258}"/>
              </a:ext>
            </a:extLst>
          </p:cNvPr>
          <p:cNvSpPr/>
          <p:nvPr/>
        </p:nvSpPr>
        <p:spPr>
          <a:xfrm>
            <a:off x="9550540" y="3508814"/>
            <a:ext cx="131100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N6553, Tang+17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C73C7D26-420B-BF43-90C2-12B6AB78FC7E}"/>
              </a:ext>
            </a:extLst>
          </p:cNvPr>
          <p:cNvSpPr/>
          <p:nvPr/>
        </p:nvSpPr>
        <p:spPr>
          <a:xfrm>
            <a:off x="7287145" y="5664200"/>
            <a:ext cx="131100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N5053, Tang+18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="" xmlns:a16="http://schemas.microsoft.com/office/drawing/2014/main" id="{CB7DDBC2-2169-754B-AB78-17BD21B74E56}"/>
              </a:ext>
            </a:extLst>
          </p:cNvPr>
          <p:cNvCxnSpPr>
            <a:cxnSpLocks/>
          </p:cNvCxnSpPr>
          <p:nvPr/>
        </p:nvCxnSpPr>
        <p:spPr>
          <a:xfrm>
            <a:off x="4181304" y="4565927"/>
            <a:ext cx="2624468" cy="10026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2C7913B9-4E66-3A48-A1CA-11E2B93A6893}"/>
              </a:ext>
            </a:extLst>
          </p:cNvPr>
          <p:cNvCxnSpPr>
            <a:cxnSpLocks/>
          </p:cNvCxnSpPr>
          <p:nvPr/>
        </p:nvCxnSpPr>
        <p:spPr>
          <a:xfrm>
            <a:off x="4475405" y="4299215"/>
            <a:ext cx="2330367" cy="7680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32AA1617-178D-3443-ACEE-1D1DB5C52453}"/>
              </a:ext>
            </a:extLst>
          </p:cNvPr>
          <p:cNvCxnSpPr>
            <a:cxnSpLocks/>
          </p:cNvCxnSpPr>
          <p:nvPr/>
        </p:nvCxnSpPr>
        <p:spPr>
          <a:xfrm flipH="1">
            <a:off x="6094914" y="2405646"/>
            <a:ext cx="3265111" cy="16440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B041E747-34A7-1746-92CD-C5047D073513}"/>
              </a:ext>
            </a:extLst>
          </p:cNvPr>
          <p:cNvSpPr/>
          <p:nvPr/>
        </p:nvSpPr>
        <p:spPr>
          <a:xfrm>
            <a:off x="8603553" y="3862749"/>
            <a:ext cx="102784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Li+20, Li+21</a:t>
            </a:r>
          </a:p>
        </p:txBody>
      </p:sp>
    </p:spTree>
    <p:extLst>
      <p:ext uri="{BB962C8B-B14F-4D97-AF65-F5344CB8AC3E}">
        <p14:creationId xmlns:p14="http://schemas.microsoft.com/office/powerpoint/2010/main" val="694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Extreme star formation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0" y="2049517"/>
            <a:ext cx="3531476" cy="32634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dirty="0" smtClean="0"/>
              <a:t>“</a:t>
            </a:r>
            <a:r>
              <a:rPr lang="en-US" altLang="zh-CN" dirty="0"/>
              <a:t>We show that the high densities and low metallicities at this epoch </a:t>
            </a:r>
            <a:r>
              <a:rPr lang="en-US" altLang="zh-CN" i="1" dirty="0"/>
              <a:t>guarantee </a:t>
            </a:r>
            <a:r>
              <a:rPr lang="en-US" altLang="zh-CN" dirty="0"/>
              <a:t>a high star formation </a:t>
            </a:r>
            <a:r>
              <a:rPr lang="en-US" altLang="zh-CN" dirty="0" smtClean="0"/>
              <a:t>efficiency </a:t>
            </a:r>
            <a:r>
              <a:rPr lang="en-US" altLang="zh-CN" dirty="0"/>
              <a:t>in the most massive dark-matter haloes. </a:t>
            </a:r>
            <a:r>
              <a:rPr kumimoji="1" lang="en-US" altLang="zh-CN" dirty="0" smtClean="0"/>
              <a:t>” (Dekel+23)</a:t>
            </a:r>
            <a:endParaRPr kumimoji="1"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577" y="1193800"/>
            <a:ext cx="7550744" cy="487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7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Galactic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globular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clusters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(GCs)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47" y="1193800"/>
            <a:ext cx="6283728" cy="5035551"/>
          </a:xfrm>
        </p:spPr>
        <p:txBody>
          <a:bodyPr/>
          <a:lstStyle/>
          <a:p>
            <a:r>
              <a:rPr kumimoji="1" lang="en-US" altLang="zh-CN" dirty="0" smtClean="0"/>
              <a:t>Galactic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GCs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different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galaxies</a:t>
            </a:r>
          </a:p>
          <a:p>
            <a:r>
              <a:rPr kumimoji="1" lang="en-US" altLang="zh-CN" dirty="0" smtClean="0"/>
              <a:t>Identifying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their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origins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helps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constrain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formation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history</a:t>
            </a:r>
          </a:p>
          <a:p>
            <a:r>
              <a:rPr kumimoji="1" lang="en-US" altLang="zh-CN" dirty="0" smtClean="0"/>
              <a:t>Traditionally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classified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using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dynamics,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but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facing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uncertainties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due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Galactic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potential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evolution</a:t>
            </a:r>
            <a:endParaRPr kumimoji="1"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032" y="1129293"/>
            <a:ext cx="4770664" cy="4087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76240" y="5736511"/>
            <a:ext cx="252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</a:t>
            </a:r>
            <a:r>
              <a:rPr lang="en-US" altLang="zh-CN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Massari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+19</a:t>
            </a:r>
            <a:endParaRPr lang="en-US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38671" y="5459512"/>
            <a:ext cx="4960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Blue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MP;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  </a:t>
            </a:r>
            <a:r>
              <a:rPr lang="en-US" altLang="zh-CN" dirty="0">
                <a:solidFill>
                  <a:srgbClr val="FF0000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red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GE;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  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green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Sag</a:t>
            </a:r>
          </a:p>
          <a:p>
            <a:r>
              <a:rPr lang="en-US" altLang="zh-CN" dirty="0">
                <a:solidFill>
                  <a:srgbClr val="FFC000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orange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H99;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solidFill>
                  <a:srgbClr val="AB7942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brown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Sequoia</a:t>
            </a:r>
            <a:b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</a:br>
            <a:r>
              <a:rPr lang="en-US" altLang="zh-CN" dirty="0">
                <a:solidFill>
                  <a:srgbClr val="FF40FF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pink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low-energy;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 </a:t>
            </a:r>
            <a:r>
              <a:rPr lang="en-US" altLang="zh-CN" dirty="0">
                <a:solidFill>
                  <a:srgbClr val="00FDFF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cyan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: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high-energy</a:t>
            </a:r>
            <a:endParaRPr lang="en-US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51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How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about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chemistry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Multiple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populations!</a:t>
            </a:r>
            <a:endParaRPr kumimoji="1" lang="zh-CN" altLang="en-US" dirty="0"/>
          </a:p>
        </p:txBody>
      </p:sp>
      <p:pic>
        <p:nvPicPr>
          <p:cNvPr id="4" name="Imagen 5">
            <a:extLst>
              <a:ext uri="{FF2B5EF4-FFF2-40B4-BE49-F238E27FC236}">
                <a16:creationId xmlns="" xmlns:a16="http://schemas.microsoft.com/office/drawing/2014/main" id="{8D429619-5191-424C-9422-AE2E310A1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577" y="2135591"/>
            <a:ext cx="3933137" cy="3115782"/>
          </a:xfrm>
          <a:prstGeom prst="rect">
            <a:avLst/>
          </a:prstGeom>
        </p:spPr>
      </p:pic>
      <p:sp>
        <p:nvSpPr>
          <p:cNvPr id="5" name="文本框 166">
            <a:extLst>
              <a:ext uri="{FF2B5EF4-FFF2-40B4-BE49-F238E27FC236}">
                <a16:creationId xmlns="" xmlns:a16="http://schemas.microsoft.com/office/drawing/2014/main" id="{E009FD11-153B-004B-8F05-19E97A4F212E}"/>
              </a:ext>
            </a:extLst>
          </p:cNvPr>
          <p:cNvSpPr txBox="1"/>
          <p:nvPr/>
        </p:nvSpPr>
        <p:spPr>
          <a:xfrm>
            <a:off x="1761025" y="5612224"/>
            <a:ext cx="2976240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zh-CN" sz="2800" dirty="0" smtClean="0">
                <a:ea typeface="宋体"/>
                <a:cs typeface="Calibri"/>
              </a:rPr>
              <a:t>Spread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in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C,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N,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O,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Na,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Mg,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Al,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etc.</a:t>
            </a:r>
            <a:endParaRPr lang="zh-CN" altLang="en-US" sz="2800" dirty="0">
              <a:ea typeface="宋体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9241"/>
          <a:stretch/>
        </p:blipFill>
        <p:spPr>
          <a:xfrm>
            <a:off x="7279105" y="1446852"/>
            <a:ext cx="4557697" cy="44932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55241" y="6229351"/>
            <a:ext cx="2579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Bastian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&amp;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Lardo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(2018)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25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637" y="2444916"/>
            <a:ext cx="5712995" cy="38086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How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separate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enrichment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GCs?</a:t>
            </a:r>
            <a:endParaRPr kumimoji="1" lang="zh-CN" altLang="en-US" dirty="0"/>
          </a:p>
        </p:txBody>
      </p:sp>
      <p:sp>
        <p:nvSpPr>
          <p:cNvPr id="5" name="Oval 4"/>
          <p:cNvSpPr/>
          <p:nvPr/>
        </p:nvSpPr>
        <p:spPr>
          <a:xfrm>
            <a:off x="4427621" y="2093495"/>
            <a:ext cx="96253" cy="12753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Oval 5"/>
          <p:cNvSpPr/>
          <p:nvPr/>
        </p:nvSpPr>
        <p:spPr>
          <a:xfrm>
            <a:off x="3913309" y="3073901"/>
            <a:ext cx="96253" cy="12753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6732" t="52147"/>
          <a:stretch/>
        </p:blipFill>
        <p:spPr>
          <a:xfrm>
            <a:off x="8049127" y="2676536"/>
            <a:ext cx="3787676" cy="3263575"/>
          </a:xfrm>
          <a:prstGeom prst="rect">
            <a:avLst/>
          </a:prstGeom>
        </p:spPr>
      </p:pic>
      <p:sp>
        <p:nvSpPr>
          <p:cNvPr id="8" name="Frame 7"/>
          <p:cNvSpPr/>
          <p:nvPr/>
        </p:nvSpPr>
        <p:spPr>
          <a:xfrm>
            <a:off x="10300200" y="3910263"/>
            <a:ext cx="792916" cy="830179"/>
          </a:xfrm>
          <a:prstGeom prst="frame">
            <a:avLst>
              <a:gd name="adj1" fmla="val 7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83841" y="6125796"/>
            <a:ext cx="247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Lowest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1/3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population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530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Chemically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driven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classification</a:t>
            </a:r>
            <a:endParaRPr kumimoji="1"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57410" y="6112042"/>
            <a:ext cx="304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Lin,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Tang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al.,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2025,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ApJL</a:t>
            </a:r>
            <a:endParaRPr kumimoji="1" lang="zh-CN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02" y="1870229"/>
            <a:ext cx="5859712" cy="404930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890" y="1870229"/>
            <a:ext cx="5769537" cy="40493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9405" y="9362"/>
            <a:ext cx="1546761" cy="166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8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Nucleosynthesis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4747" y="1193800"/>
                <a:ext cx="8057658" cy="4832927"/>
              </a:xfrm>
            </p:spPr>
            <p:txBody>
              <a:bodyPr>
                <a:normAutofit lnSpcReduction="10000"/>
              </a:bodyPr>
              <a:lstStyle/>
              <a:p>
                <a:r>
                  <a:rPr kumimoji="1" lang="en-US" altLang="zh-CN" dirty="0" smtClean="0"/>
                  <a:t>What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about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Al?</a:t>
                </a:r>
              </a:p>
              <a:p>
                <a:r>
                  <a:rPr kumimoji="1" lang="en-US" altLang="zh-CN" dirty="0" smtClean="0"/>
                  <a:t>Primary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nucleus</a:t>
                </a:r>
                <a:br>
                  <a:rPr kumimoji="1" lang="en-US" altLang="zh-CN" dirty="0" smtClean="0"/>
                </a:br>
                <a:r>
                  <a:rPr kumimoji="1" lang="en-US" altLang="zh-CN" dirty="0"/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i="1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kumimoji="1" lang="en-US" altLang="zh-CN" b="0" i="1" smtClean="0">
                            <a:latin typeface="Cambria Math" charset="0"/>
                          </a:rPr>
                          <m:t>12</m:t>
                        </m:r>
                      </m:sup>
                      <m:e>
                        <m:r>
                          <a:rPr lang="en-US" altLang="zh-CN" b="0" i="1" smtClean="0">
                            <a:latin typeface="Cambria Math" charset="0"/>
                          </a:rPr>
                          <m:t>𝐶</m:t>
                        </m:r>
                      </m:e>
                    </m:sPre>
                    <m:r>
                      <a:rPr lang="en-US" altLang="zh-CN" i="1">
                        <a:latin typeface="Cambria Math" charset="0"/>
                      </a:rPr>
                      <m:t>(</m:t>
                    </m:r>
                    <m:sPre>
                      <m:sPrePr>
                        <m:ctrlPr>
                          <a:rPr kumimoji="1" lang="en-US" altLang="zh-CN" i="1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kumimoji="1" lang="en-US" altLang="zh-CN" i="1">
                            <a:latin typeface="Cambria Math" charset="0"/>
                          </a:rPr>
                          <m:t>12</m:t>
                        </m:r>
                      </m:sup>
                      <m:e>
                        <m:r>
                          <a:rPr lang="en-US" altLang="zh-CN" i="1">
                            <a:latin typeface="Cambria Math" charset="0"/>
                          </a:rPr>
                          <m:t>𝐶</m:t>
                        </m:r>
                      </m:e>
                    </m:sPre>
                    <m:r>
                      <a:rPr lang="en-US" altLang="zh-CN" i="1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altLang="zh-C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r>
                      <a:rPr lang="en-US" altLang="zh-CN" i="1">
                        <a:latin typeface="Cambria Math" charset="0"/>
                      </a:rPr>
                      <m:t>)</m:t>
                    </m:r>
                    <m:sPre>
                      <m:sPre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lang="en-US" altLang="zh-CN" b="0" i="1" smtClean="0">
                            <a:latin typeface="Cambria Math" charset="0"/>
                          </a:rPr>
                          <m:t>23</m:t>
                        </m:r>
                      </m:sup>
                      <m:e>
                        <m:r>
                          <a:rPr lang="en-US" altLang="zh-CN" b="0" i="1" smtClean="0">
                            <a:latin typeface="Cambria Math" charset="0"/>
                          </a:rPr>
                          <m:t>𝑁𝑎</m:t>
                        </m:r>
                        <m:r>
                          <a:rPr lang="en-US" altLang="zh-CN" b="0" i="1" smtClean="0">
                            <a:latin typeface="Cambria Math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altLang="zh-CN" i="1">
                            <a:latin typeface="Cambria Math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charset="0"/>
                          </a:rPr>
                          <m:t>)</m:t>
                        </m:r>
                        <m:sPre>
                          <m:sPre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altLang="zh-CN" i="1">
                                <a:latin typeface="Cambria Math" charset="0"/>
                              </a:rPr>
                              <m:t>26</m:t>
                            </m:r>
                          </m:sup>
                          <m:e>
                            <m:r>
                              <a:rPr lang="en-US" altLang="zh-CN" i="1">
                                <a:latin typeface="Cambria Math" charset="0"/>
                              </a:rPr>
                              <m:t>𝑀𝑔</m:t>
                            </m:r>
                          </m:e>
                        </m:sPre>
                        <m:r>
                          <a:rPr lang="en-US" altLang="zh-CN" i="1">
                            <a:latin typeface="Cambria Math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charset="0"/>
                          </a:rPr>
                          <m:t>,</m:t>
                        </m:r>
                        <m:r>
                          <a:rPr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  <m:r>
                          <a:rPr lang="en-US" altLang="zh-CN" i="1">
                            <a:latin typeface="Cambria Math" charset="0"/>
                          </a:rPr>
                          <m:t>)</m:t>
                        </m:r>
                        <m:sPre>
                          <m:sPre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altLang="zh-CN" i="1">
                                <a:latin typeface="Cambria Math" charset="0"/>
                              </a:rPr>
                              <m:t>27</m:t>
                            </m:r>
                          </m:sup>
                          <m:e>
                            <m:r>
                              <a:rPr lang="en-US" altLang="zh-CN" i="1">
                                <a:latin typeface="Cambria Math" charset="0"/>
                              </a:rPr>
                              <m:t>𝐴𝑙</m:t>
                            </m:r>
                          </m:e>
                        </m:sPre>
                      </m:e>
                    </m:sPre>
                  </m:oMath>
                </a14:m>
                <a:endParaRPr kumimoji="1" lang="en-US" altLang="zh-CN" dirty="0" smtClean="0"/>
              </a:p>
              <a:p>
                <a:r>
                  <a:rPr kumimoji="1" lang="en-US" altLang="zh-CN" dirty="0" smtClean="0"/>
                  <a:t>Secondary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nucleus</a:t>
                </a:r>
                <a:br>
                  <a:rPr kumimoji="1" lang="en-US" altLang="zh-CN" dirty="0" smtClean="0"/>
                </a:br>
                <a:r>
                  <a:rPr kumimoji="1" lang="en-US" altLang="zh-CN" dirty="0" smtClean="0"/>
                  <a:t/>
                </a:r>
                <a:br>
                  <a:rPr kumimoji="1" lang="en-US" altLang="zh-CN" dirty="0" smtClean="0"/>
                </a:b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zh-CN" i="1" smtClean="0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lang="en-US" altLang="zh-CN" b="0" i="1" smtClean="0">
                            <a:latin typeface="Cambria Math" charset="0"/>
                          </a:rPr>
                          <m:t>14</m:t>
                        </m:r>
                      </m:sup>
                      <m:e>
                        <m:r>
                          <a:rPr lang="en-US" altLang="zh-CN" b="0" i="1" smtClean="0">
                            <a:latin typeface="Cambria Math" charset="0"/>
                          </a:rPr>
                          <m:t>𝑁</m:t>
                        </m:r>
                      </m:e>
                    </m:sPre>
                    <m:d>
                      <m:d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</m:d>
                    <m:sPre>
                      <m:sPre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lang="en-US" altLang="zh-CN" b="0" i="1" smtClean="0">
                            <a:latin typeface="Cambria Math" charset="0"/>
                          </a:rPr>
                          <m:t>18</m:t>
                        </m:r>
                      </m:sup>
                      <m:e>
                        <m:r>
                          <a:rPr lang="en-US" altLang="zh-CN" b="0" i="1" smtClean="0">
                            <a:latin typeface="Cambria Math" charset="0"/>
                          </a:rPr>
                          <m:t>𝐹</m:t>
                        </m:r>
                      </m:e>
                    </m:sPre>
                    <m:d>
                      <m:d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𝜐</m:t>
                        </m:r>
                      </m:e>
                    </m:d>
                    <m:sPre>
                      <m:sPre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lang="en-US" altLang="zh-CN" b="0" i="1" smtClean="0">
                            <a:latin typeface="Cambria Math" charset="0"/>
                          </a:rPr>
                          <m:t>18</m:t>
                        </m:r>
                      </m:sup>
                      <m:e>
                        <m:r>
                          <a:rPr lang="en-US" altLang="zh-CN" b="0" i="1" smtClean="0">
                            <a:latin typeface="Cambria Math" charset="0"/>
                          </a:rPr>
                          <m:t>𝑂</m:t>
                        </m:r>
                      </m:e>
                    </m:sPre>
                    <m:d>
                      <m:d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</m:d>
                    <m:sPre>
                      <m:sPre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lang="en-US" altLang="zh-CN" b="0" i="1" smtClean="0">
                            <a:latin typeface="Cambria Math" charset="0"/>
                          </a:rPr>
                          <m:t>22</m:t>
                        </m:r>
                      </m:sup>
                      <m:e>
                        <m:r>
                          <a:rPr lang="en-US" altLang="zh-CN" b="0" i="1" smtClean="0">
                            <a:latin typeface="Cambria Math" charset="0"/>
                          </a:rPr>
                          <m:t>𝑁𝑒</m:t>
                        </m:r>
                      </m:e>
                    </m:sPre>
                  </m:oMath>
                </a14:m>
                <a:r>
                  <a:rPr lang="en-US" altLang="zh-CN" b="0" i="1" dirty="0" smtClean="0">
                    <a:latin typeface="Cambria Math" charset="0"/>
                  </a:rPr>
                  <a:t/>
                </a:r>
                <a:br>
                  <a:rPr lang="en-US" altLang="zh-CN" b="0" i="1" dirty="0" smtClean="0">
                    <a:latin typeface="Cambria Math" charset="0"/>
                  </a:rPr>
                </a:br>
                <a:r>
                  <a:rPr lang="en-US" altLang="zh-CN" b="0" i="1" dirty="0" smtClean="0">
                    <a:latin typeface="Cambria Math" charset="0"/>
                  </a:rPr>
                  <a:t/>
                </a:r>
                <a:br>
                  <a:rPr lang="en-US" altLang="zh-CN" b="0" i="1" dirty="0" smtClean="0">
                    <a:latin typeface="Cambria Math" charset="0"/>
                  </a:rPr>
                </a:br>
                <a14:m>
                  <m:oMath xmlns:m="http://schemas.openxmlformats.org/officeDocument/2006/math">
                    <m:sPre>
                      <m:sPre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PrePr>
                      <m:sub/>
                      <m:sup>
                        <m:r>
                          <a:rPr lang="en-US" altLang="zh-CN" i="1">
                            <a:latin typeface="Cambria Math" charset="0"/>
                          </a:rPr>
                          <m:t>22</m:t>
                        </m:r>
                      </m:sup>
                      <m:e>
                        <m:r>
                          <a:rPr lang="en-US" altLang="zh-CN" i="1">
                            <a:latin typeface="Cambria Math" charset="0"/>
                          </a:rPr>
                          <m:t>𝑁𝑒</m:t>
                        </m:r>
                      </m:e>
                    </m:sPre>
                  </m:oMath>
                </a14:m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produces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surplus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of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>neutrons</a:t>
                </a:r>
                <a:r>
                  <a:rPr kumimoji="1" lang="zh-CN" altLang="en-US" dirty="0" smtClean="0"/>
                  <a:t> </a:t>
                </a:r>
                <a:r>
                  <a:rPr kumimoji="1" lang="en-US" altLang="zh-CN" dirty="0" smtClean="0"/>
                  <a:t/>
                </a:r>
                <a:br>
                  <a:rPr kumimoji="1" lang="en-US" altLang="zh-CN" dirty="0" smtClean="0"/>
                </a:br>
                <a:r>
                  <a:rPr kumimoji="1" lang="en-US" altLang="zh-CN" dirty="0" smtClean="0"/>
                  <a:t/>
                </a:r>
                <a:br>
                  <a:rPr kumimoji="1" lang="en-US" altLang="zh-CN" dirty="0" smtClean="0"/>
                </a:br>
                <a:r>
                  <a:rPr kumimoji="1" lang="en-US" altLang="zh-CN" dirty="0" smtClean="0"/>
                  <a:t/>
                </a:r>
                <a:br>
                  <a:rPr kumimoji="1" lang="en-US" altLang="zh-CN" dirty="0" smtClean="0"/>
                </a:br>
                <a:endParaRPr kumimoji="1" lang="zh-CN" alt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4747" y="1193800"/>
                <a:ext cx="8057658" cy="4832927"/>
              </a:xfrm>
              <a:blipFill rotWithShape="0">
                <a:blip r:embed="rId2"/>
                <a:stretch>
                  <a:fillRect l="-303" t="-3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29"/>
          <a:stretch/>
        </p:blipFill>
        <p:spPr>
          <a:xfrm>
            <a:off x="8049491" y="0"/>
            <a:ext cx="4142509" cy="327137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9491" y="3271378"/>
            <a:ext cx="3748980" cy="358662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C23128E-A711-CC4C-B5F9-67238C0318BD}"/>
              </a:ext>
            </a:extLst>
          </p:cNvPr>
          <p:cNvSpPr/>
          <p:nvPr/>
        </p:nvSpPr>
        <p:spPr>
          <a:xfrm>
            <a:off x="6342728" y="6257697"/>
            <a:ext cx="1532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latin typeface="Times" pitchFamily="2" charset="0"/>
              </a:rPr>
              <a:t>Kobayashi+06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452075" y="4771681"/>
                <a:ext cx="2678810" cy="5693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800" i="1" smtClean="0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800" i="1">
                              <a:latin typeface="Cambria Math" charset="0"/>
                            </a:rPr>
                            <m:t>2</m:t>
                          </m:r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2</m:t>
                          </m:r>
                        </m:sup>
                        <m:e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𝑁𝑒</m:t>
                          </m:r>
                        </m:e>
                      </m:sPre>
                      <m:d>
                        <m:dPr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 charset="0"/>
                            </a:rPr>
                            <m:t>𝑝</m:t>
                          </m:r>
                          <m:r>
                            <a:rPr lang="en-US" altLang="zh-CN" sz="2800" i="1">
                              <a:latin typeface="Cambria Math" charset="0"/>
                            </a:rPr>
                            <m:t>,</m:t>
                          </m:r>
                          <m:r>
                            <a:rPr lang="en-US" altLang="zh-CN" sz="28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</m:d>
                      <m:sPre>
                        <m:sPrePr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800" i="1">
                              <a:latin typeface="Cambria Math" charset="0"/>
                            </a:rPr>
                            <m:t>2</m:t>
                          </m:r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3</m:t>
                          </m:r>
                        </m:sup>
                        <m:e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𝑁𝑎</m:t>
                          </m:r>
                        </m:e>
                      </m:sPre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075" y="4771681"/>
                <a:ext cx="2678810" cy="56932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012108" y="5480008"/>
                <a:ext cx="4296625" cy="575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kumimoji="1" lang="en-US" altLang="zh-CN" sz="2800" i="1" smtClean="0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800" i="1">
                              <a:latin typeface="Cambria Math" charset="0"/>
                            </a:rPr>
                            <m:t>2</m:t>
                          </m:r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3</m:t>
                          </m:r>
                        </m:sup>
                        <m:e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𝑁𝑎</m:t>
                          </m:r>
                        </m:e>
                      </m:sPre>
                      <m:r>
                        <a:rPr lang="en-US" altLang="zh-CN" sz="2800" i="1">
                          <a:latin typeface="Cambria Math" charset="0"/>
                        </a:rPr>
                        <m:t>(</m:t>
                      </m:r>
                      <m:r>
                        <a:rPr lang="en-US" altLang="zh-CN" sz="28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𝛼</m:t>
                      </m:r>
                      <m:r>
                        <a:rPr lang="en-US" altLang="zh-CN" sz="2800" i="1">
                          <a:latin typeface="Cambria Math" charset="0"/>
                        </a:rPr>
                        <m:t>,</m:t>
                      </m:r>
                      <m:r>
                        <a:rPr lang="en-US" altLang="zh-CN" sz="2800" b="0" i="1" smtClean="0">
                          <a:latin typeface="Cambria Math" charset="0"/>
                        </a:rPr>
                        <m:t>𝑝</m:t>
                      </m:r>
                      <m:r>
                        <a:rPr lang="en-US" altLang="zh-CN" sz="2800" b="0" i="1" smtClean="0">
                          <a:latin typeface="Cambria Math" charset="0"/>
                        </a:rPr>
                        <m:t>)</m:t>
                      </m:r>
                      <m:sPre>
                        <m:sPrePr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800" i="1">
                              <a:latin typeface="Cambria Math" charset="0"/>
                            </a:rPr>
                            <m:t>2</m:t>
                          </m:r>
                          <m:r>
                            <a:rPr lang="en-US" altLang="zh-CN" sz="2800" b="0" i="1" smtClean="0">
                              <a:latin typeface="Cambria Math" charset="0"/>
                            </a:rPr>
                            <m:t>6</m:t>
                          </m:r>
                        </m:sup>
                        <m:e>
                          <m:r>
                            <a:rPr lang="en-US" altLang="zh-CN" sz="2800" i="1">
                              <a:latin typeface="Cambria Math" charset="0"/>
                            </a:rPr>
                            <m:t>𝑀𝑔</m:t>
                          </m:r>
                        </m:e>
                      </m:sPre>
                      <m:r>
                        <a:rPr lang="en-US" altLang="zh-CN" sz="2800" b="0" i="1" smtClean="0">
                          <a:latin typeface="Cambria Math" charset="0"/>
                        </a:rPr>
                        <m:t>(</m:t>
                      </m:r>
                      <m:r>
                        <a:rPr lang="en-US" altLang="zh-CN" sz="2800" b="0" i="1" smtClean="0">
                          <a:latin typeface="Cambria Math" charset="0"/>
                        </a:rPr>
                        <m:t>𝑝</m:t>
                      </m:r>
                      <m:r>
                        <a:rPr lang="en-US" altLang="zh-CN" sz="2800" b="0" i="1" smtClean="0">
                          <a:latin typeface="Cambria Math" charset="0"/>
                        </a:rPr>
                        <m:t>,</m:t>
                      </m:r>
                      <m:r>
                        <a:rPr lang="en-US" altLang="zh-CN" sz="28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n-US" altLang="zh-CN" sz="2800" i="1">
                          <a:latin typeface="Cambria Math" charset="0"/>
                        </a:rPr>
                        <m:t>)</m:t>
                      </m:r>
                      <m:sPre>
                        <m:sPrePr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zh-CN" sz="2800" i="1">
                              <a:latin typeface="Cambria Math" charset="0"/>
                            </a:rPr>
                            <m:t>27</m:t>
                          </m:r>
                        </m:sup>
                        <m:e>
                          <m:r>
                            <a:rPr lang="en-US" altLang="zh-CN" sz="2800" i="1">
                              <a:latin typeface="Cambria Math" charset="0"/>
                            </a:rPr>
                            <m:t>𝐴𝑙</m:t>
                          </m:r>
                        </m:e>
                      </m:sPre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108" y="5480008"/>
                <a:ext cx="4296625" cy="57599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90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58" y="3406626"/>
            <a:ext cx="8434137" cy="3373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Nucleosynthesis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47" y="1193800"/>
            <a:ext cx="6103254" cy="5035551"/>
          </a:xfrm>
        </p:spPr>
        <p:txBody>
          <a:bodyPr/>
          <a:lstStyle/>
          <a:p>
            <a:r>
              <a:rPr kumimoji="1" lang="en-US" altLang="zh-CN" dirty="0" err="1" smtClean="0"/>
              <a:t>SNe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Ia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produces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lot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peak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elements,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which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affects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dwarf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galaxies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different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Z.</a:t>
            </a:r>
            <a:r>
              <a:rPr kumimoji="1" lang="zh-CN" altLang="en-US" dirty="0" smtClean="0"/>
              <a:t> </a:t>
            </a:r>
            <a:endParaRPr kumimoji="1" lang="zh-CN" altLang="en-US" dirty="0"/>
          </a:p>
        </p:txBody>
      </p:sp>
      <p:sp>
        <p:nvSpPr>
          <p:cNvPr id="7" name="Down Arrow 6"/>
          <p:cNvSpPr/>
          <p:nvPr/>
        </p:nvSpPr>
        <p:spPr>
          <a:xfrm>
            <a:off x="6509084" y="3296653"/>
            <a:ext cx="228600" cy="950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Down Arrow 7"/>
          <p:cNvSpPr/>
          <p:nvPr/>
        </p:nvSpPr>
        <p:spPr>
          <a:xfrm>
            <a:off x="4580021" y="3296653"/>
            <a:ext cx="228600" cy="950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806374" y="2634916"/>
            <a:ext cx="186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Dwarf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galaxies</a:t>
            </a:r>
          </a:p>
          <a:p>
            <a:r>
              <a:rPr kumimoji="1" lang="en-US" altLang="zh-CN" dirty="0" err="1" smtClean="0"/>
              <a:t>SNe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Ia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starts</a:t>
            </a:r>
            <a:endParaRPr kumimoji="1"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66874" y="2580046"/>
            <a:ext cx="186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 smtClean="0"/>
              <a:t>MW</a:t>
            </a:r>
          </a:p>
          <a:p>
            <a:pPr algn="ctr"/>
            <a:r>
              <a:rPr kumimoji="1" lang="en-US" altLang="zh-CN" dirty="0" err="1" smtClean="0"/>
              <a:t>SNe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Ia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starts</a:t>
            </a:r>
            <a:endParaRPr kumimoji="1" lang="zh-CN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3411" y="146690"/>
            <a:ext cx="3908926" cy="344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F23DDFC-CDE6-234E-A012-3CB86FFF6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82894" y="1400784"/>
            <a:ext cx="7645940" cy="52126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dirty="0" smtClean="0"/>
              <a:t>Chemical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abundances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satellites</a:t>
            </a:r>
            <a:br>
              <a:rPr kumimoji="1" lang="en-US" altLang="zh-CN" dirty="0" smtClean="0"/>
            </a:br>
            <a:r>
              <a:rPr kumimoji="1" lang="en-US" altLang="zh-CN" dirty="0" smtClean="0"/>
              <a:t>alpha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elements,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[Al/Fe]</a:t>
            </a:r>
            <a:br>
              <a:rPr kumimoji="1" lang="en-US" altLang="zh-CN" dirty="0" smtClean="0"/>
            </a:br>
            <a:r>
              <a:rPr kumimoji="1" lang="en-US" altLang="zh-CN" dirty="0" smtClean="0"/>
              <a:t>IMF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from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GCE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models</a:t>
            </a:r>
            <a:r>
              <a:rPr kumimoji="1" lang="zh-CN" altLang="en-US" dirty="0" smtClean="0"/>
              <a:t> </a:t>
            </a:r>
            <a:endParaRPr kumimoji="1" lang="en-US" altLang="zh-CN" dirty="0" smtClean="0"/>
          </a:p>
          <a:p>
            <a:pPr>
              <a:lnSpc>
                <a:spcPct val="150000"/>
              </a:lnSpc>
            </a:pPr>
            <a:r>
              <a:rPr kumimoji="1" lang="en-US" altLang="zh-CN" dirty="0" smtClean="0"/>
              <a:t>Galaxy-Star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cluster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coevolution</a:t>
            </a:r>
            <a:endParaRPr kumimoji="1" lang="en-US" altLang="zh-CN" dirty="0" smtClean="0"/>
          </a:p>
          <a:p>
            <a:pPr>
              <a:lnSpc>
                <a:spcPct val="150000"/>
              </a:lnSpc>
            </a:pPr>
            <a:r>
              <a:rPr kumimoji="1" lang="en-US" altLang="zh-CN" dirty="0" smtClean="0"/>
              <a:t>Chemically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driven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classification</a:t>
            </a:r>
            <a:br>
              <a:rPr kumimoji="1" lang="en-US" altLang="zh-CN" dirty="0" smtClean="0"/>
            </a:br>
            <a:r>
              <a:rPr kumimoji="1" lang="en-US" altLang="zh-CN" dirty="0" smtClean="0"/>
              <a:t>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whole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new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scheme</a:t>
            </a:r>
          </a:p>
        </p:txBody>
      </p:sp>
      <p:sp>
        <p:nvSpPr>
          <p:cNvPr id="8" name="Title 3">
            <a:extLst>
              <a:ext uri="{FF2B5EF4-FFF2-40B4-BE49-F238E27FC236}">
                <a16:creationId xmlns="" xmlns:a16="http://schemas.microsoft.com/office/drawing/2014/main" id="{36A31FDB-A624-634C-BE89-259341C7C917}"/>
              </a:ext>
            </a:extLst>
          </p:cNvPr>
          <p:cNvSpPr txBox="1">
            <a:spLocks/>
          </p:cNvSpPr>
          <p:nvPr/>
        </p:nvSpPr>
        <p:spPr>
          <a:xfrm>
            <a:off x="-389107" y="406590"/>
            <a:ext cx="5252936" cy="25431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gradFill>
                  <a:gsLst>
                    <a:gs pos="100000">
                      <a:srgbClr val="B686DA"/>
                    </a:gs>
                    <a:gs pos="4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2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Gastronomi</a:t>
            </a:r>
            <a:r>
              <a:rPr lang="en-US" altLang="zh-CN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Scrutin</a:t>
            </a:r>
            <a:r>
              <a:rPr lang="en-US" altLang="zh-CN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zing 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</a:t>
            </a:r>
            <a:r>
              <a:rPr 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laxy-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 cluste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coevoluti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</a:t>
            </a:r>
            <a:r>
              <a:rPr lang="zh-CN" altLang="en-US" sz="32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</a:t>
            </a:r>
            <a:r>
              <a:rPr lang="en-US" altLang="zh-CN" sz="32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3200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</a:t>
            </a:r>
            <a:r>
              <a:rPr lang="en-US" altLang="zh-CN" sz="32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</a:t>
            </a:r>
            <a:r>
              <a:rPr lang="en-US" altLang="zh-CN" sz="3200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</a:t>
            </a:r>
            <a:endParaRPr lang="en-US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61" y="4047518"/>
            <a:ext cx="32004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9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MW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Building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blocks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Online Media 9" descr="movie_orbit-b_3">
            <a:hlinkClick r:id="" action="ppaction://media"/>
            <a:extLst>
              <a:ext uri="{FF2B5EF4-FFF2-40B4-BE49-F238E27FC236}">
                <a16:creationId xmlns:a16="http://schemas.microsoft.com/office/drawing/2014/main" xmlns="" id="{F4D4409B-015C-0A4D-80AD-86D427782E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5309" y="1098641"/>
            <a:ext cx="3967193" cy="46607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2765B8D-5056-4B4F-A625-47D9D12233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04" t="2817" r="7335" b="38028"/>
          <a:stretch/>
        </p:blipFill>
        <p:spPr>
          <a:xfrm>
            <a:off x="4132502" y="2750207"/>
            <a:ext cx="3924823" cy="19227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D64A06E-821A-B040-8324-C8FA94C7225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542" r="2842"/>
          <a:stretch/>
        </p:blipFill>
        <p:spPr>
          <a:xfrm>
            <a:off x="8267177" y="1193800"/>
            <a:ext cx="3924823" cy="42850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4AEC613-1FDF-FD4A-8161-C76068446130}"/>
              </a:ext>
            </a:extLst>
          </p:cNvPr>
          <p:cNvSpPr/>
          <p:nvPr/>
        </p:nvSpPr>
        <p:spPr>
          <a:xfrm>
            <a:off x="733907" y="5700332"/>
            <a:ext cx="23807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</a:t>
            </a:r>
            <a:r>
              <a:rPr lang="en-US" altLang="zh-CN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xisting</a:t>
            </a:r>
            <a:endParaRPr lang="en-US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BADD2CB-79F1-3E47-82E2-4F03ACAE77DD}"/>
              </a:ext>
            </a:extLst>
          </p:cNvPr>
          <p:cNvSpPr/>
          <p:nvPr/>
        </p:nvSpPr>
        <p:spPr>
          <a:xfrm>
            <a:off x="4434789" y="5478841"/>
            <a:ext cx="27767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Dissolving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9986FFD-6578-8D4F-9126-EE299A8D141B}"/>
              </a:ext>
            </a:extLst>
          </p:cNvPr>
          <p:cNvSpPr/>
          <p:nvPr/>
        </p:nvSpPr>
        <p:spPr>
          <a:xfrm>
            <a:off x="9156665" y="5538455"/>
            <a:ext cx="26068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Dissolved</a:t>
            </a:r>
            <a:endParaRPr lang="en-US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9796" y="1556426"/>
            <a:ext cx="408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002060"/>
                </a:solidFill>
              </a:rPr>
              <a:t>E</a:t>
            </a:r>
            <a:endParaRPr kumimoji="1" lang="zh-CN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77865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Chemically</a:t>
            </a:r>
            <a:r>
              <a:rPr kumimoji="1" lang="zh-CN" altLang="en-US" dirty="0"/>
              <a:t> </a:t>
            </a:r>
            <a:r>
              <a:rPr kumimoji="1" lang="en-US" altLang="zh-CN" dirty="0"/>
              <a:t>driven</a:t>
            </a:r>
            <a:r>
              <a:rPr kumimoji="1" lang="zh-CN" altLang="en-US" dirty="0"/>
              <a:t> </a:t>
            </a:r>
            <a:r>
              <a:rPr kumimoji="1" lang="en-US" altLang="zh-CN" dirty="0"/>
              <a:t>classification</a:t>
            </a:r>
            <a:endParaRPr kumimoji="1"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97252" y="6127316"/>
            <a:ext cx="2153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Extended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Sample</a:t>
            </a:r>
            <a:endParaRPr kumimoji="1" lang="zh-CN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197" y="1573197"/>
            <a:ext cx="4778792" cy="43583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717" y="1573197"/>
            <a:ext cx="4584541" cy="435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58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ym typeface="+mn-ea"/>
              </a:rPr>
              <a:t>IMF,</a:t>
            </a:r>
            <a:r>
              <a:rPr lang="zh-CN" altLang="en-US" dirty="0" smtClean="0">
                <a:sym typeface="+mn-ea"/>
              </a:rPr>
              <a:t> </a:t>
            </a:r>
            <a:r>
              <a:rPr lang="en-US" altLang="zh-CN" dirty="0" smtClean="0">
                <a:sym typeface="+mn-ea"/>
              </a:rPr>
              <a:t>[Fe/H]</a:t>
            </a:r>
            <a:r>
              <a:rPr lang="zh-CN" altLang="en-US" dirty="0" smtClean="0">
                <a:sym typeface="+mn-ea"/>
              </a:rPr>
              <a:t> </a:t>
            </a:r>
            <a:r>
              <a:rPr lang="en-US" altLang="zh-CN" dirty="0" smtClean="0">
                <a:sym typeface="+mn-ea"/>
              </a:rPr>
              <a:t>and</a:t>
            </a:r>
            <a:r>
              <a:rPr lang="zh-CN" altLang="en-US" dirty="0" smtClean="0">
                <a:sym typeface="+mn-ea"/>
              </a:rPr>
              <a:t> </a:t>
            </a:r>
            <a:r>
              <a:rPr lang="en-US" altLang="zh-CN" dirty="0" smtClean="0">
                <a:sym typeface="+mn-ea"/>
              </a:rPr>
              <a:t>SFR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032" y="1193911"/>
            <a:ext cx="6271452" cy="53168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90265" y="5807491"/>
            <a:ext cx="1593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Jerabkova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et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al.</a:t>
            </a:r>
            <a:r>
              <a:rPr lang="zh-CN" altLang="en-US" dirty="0">
                <a:latin typeface="Times New Roman" panose="02020503050405090304" pitchFamily="18" charset="0"/>
                <a:cs typeface="Times New Roman" panose="02020503050405090304" pitchFamily="18" charset="0"/>
              </a:rPr>
              <a:t> </a:t>
            </a:r>
            <a:r>
              <a:rPr lang="en-US" altLang="zh-CN" dirty="0">
                <a:latin typeface="Times New Roman" panose="02020503050405090304" pitchFamily="18" charset="0"/>
                <a:cs typeface="Times New Roman" panose="02020503050405090304" pitchFamily="18" charset="0"/>
              </a:rPr>
              <a:t>(2018)</a:t>
            </a:r>
            <a:endParaRPr lang="en-US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82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640" y="881474"/>
            <a:ext cx="2123799" cy="4179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formation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efficiency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47" y="1193800"/>
            <a:ext cx="6674754" cy="5035551"/>
          </a:xfrm>
        </p:spPr>
        <p:txBody>
          <a:bodyPr>
            <a:normAutofit/>
          </a:bodyPr>
          <a:lstStyle/>
          <a:p>
            <a:r>
              <a:rPr kumimoji="1" lang="en-US" altLang="zh-CN" dirty="0" smtClean="0"/>
              <a:t>No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GCs,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nor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N-rich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field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Scl</a:t>
            </a:r>
            <a:r>
              <a:rPr kumimoji="1" lang="en-US" altLang="zh-CN" dirty="0" smtClean="0"/>
              <a:t/>
            </a:r>
            <a:br>
              <a:rPr kumimoji="1" lang="en-US" altLang="zh-CN" dirty="0" smtClean="0"/>
            </a:br>
            <a:r>
              <a:rPr kumimoji="1" lang="zh-CN" altLang="en-US" dirty="0" smtClean="0"/>
              <a:t>→ </a:t>
            </a:r>
            <a:r>
              <a:rPr kumimoji="1" lang="en-US" altLang="zh-CN" dirty="0" smtClean="0"/>
              <a:t>Lack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dense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formation</a:t>
            </a:r>
            <a:br>
              <a:rPr kumimoji="1" lang="en-US" altLang="zh-CN" dirty="0" smtClean="0"/>
            </a:br>
            <a:r>
              <a:rPr kumimoji="1" lang="zh-CN" altLang="en-US" dirty="0" smtClean="0"/>
              <a:t>→ </a:t>
            </a:r>
            <a:r>
              <a:rPr kumimoji="1" lang="en-US" altLang="zh-CN" dirty="0" smtClean="0"/>
              <a:t>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efficiency</a:t>
            </a:r>
          </a:p>
          <a:p>
            <a:endParaRPr kumimoji="1" lang="en-US" altLang="zh-CN" dirty="0"/>
          </a:p>
          <a:p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/>
              <a:t>g</a:t>
            </a:r>
            <a:r>
              <a:rPr lang="en-US" altLang="zh-CN" dirty="0" smtClean="0"/>
              <a:t>as content </a:t>
            </a:r>
            <a:r>
              <a:rPr lang="en-US" altLang="zh-CN" dirty="0"/>
              <a:t>in </a:t>
            </a:r>
            <a:r>
              <a:rPr lang="en-US" altLang="zh-CN" dirty="0" err="1" smtClean="0"/>
              <a:t>Scl</a:t>
            </a:r>
            <a:r>
              <a:rPr lang="zh-CN" altLang="en-US" dirty="0" smtClean="0"/>
              <a:t> </a:t>
            </a:r>
            <a:r>
              <a:rPr lang="en-US" altLang="zh-CN" dirty="0" smtClean="0"/>
              <a:t>may</a:t>
            </a:r>
            <a:r>
              <a:rPr lang="zh-CN" altLang="en-US" dirty="0" smtClean="0"/>
              <a:t> </a:t>
            </a:r>
            <a:r>
              <a:rPr lang="en-US" altLang="zh-CN" dirty="0" smtClean="0"/>
              <a:t>be </a:t>
            </a:r>
            <a:r>
              <a:rPr lang="en-US" altLang="zh-CN" dirty="0"/>
              <a:t>perturbed and diffused by the energy feedback of the star </a:t>
            </a:r>
            <a:r>
              <a:rPr lang="en-US" altLang="zh-CN" dirty="0" smtClean="0"/>
              <a:t>formation</a:t>
            </a:r>
            <a:r>
              <a:rPr lang="en-US" altLang="zh-CN" dirty="0"/>
              <a:t> activity or external interactions. </a:t>
            </a:r>
            <a:endParaRPr lang="en-US" altLang="zh-CN" dirty="0" smtClean="0"/>
          </a:p>
          <a:p>
            <a:r>
              <a:rPr lang="en-US" altLang="zh-CN" dirty="0" smtClean="0"/>
              <a:t>The </a:t>
            </a:r>
            <a:r>
              <a:rPr lang="en-US" altLang="zh-CN" dirty="0"/>
              <a:t>metal-poor gas lacks </a:t>
            </a:r>
            <a:r>
              <a:rPr lang="en-US" altLang="zh-CN" dirty="0" err="1"/>
              <a:t>coalescents</a:t>
            </a:r>
            <a:r>
              <a:rPr lang="en-US" altLang="zh-CN" dirty="0"/>
              <a:t>, which also inhibits </a:t>
            </a:r>
            <a:r>
              <a:rPr lang="en-US" altLang="zh-CN" dirty="0" smtClean="0"/>
              <a:t>the </a:t>
            </a:r>
            <a:r>
              <a:rPr lang="en-US" altLang="zh-CN" dirty="0"/>
              <a:t>process of cooling and efficient star formation </a:t>
            </a:r>
          </a:p>
          <a:p>
            <a:endParaRPr kumimoji="1"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113165" y="6402768"/>
            <a:ext cx="2321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Zhiqiang</a:t>
            </a:r>
            <a:r>
              <a:rPr lang="zh-CN" alt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Yan+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in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prep.</a:t>
            </a:r>
            <a:endParaRPr lang="en-US" altLang="zh-CN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1886" r="1260"/>
          <a:stretch/>
        </p:blipFill>
        <p:spPr>
          <a:xfrm>
            <a:off x="9283612" y="5037046"/>
            <a:ext cx="2151471" cy="9464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42103" y="3873956"/>
            <a:ext cx="1344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Slope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IMF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high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mass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stars</a:t>
            </a:r>
            <a:endParaRPr kumimoji="1"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73275" y="1596936"/>
            <a:ext cx="1344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Slope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IMF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mass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stars</a:t>
            </a:r>
            <a:endParaRPr kumimoji="1"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81970" y="5440929"/>
            <a:ext cx="1582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star</a:t>
            </a:r>
            <a:r>
              <a:rPr lang="zh-CN" altLang="en-US" dirty="0"/>
              <a:t> </a:t>
            </a:r>
            <a:r>
              <a:rPr lang="en-US" altLang="zh-CN" dirty="0"/>
              <a:t>formation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812231" y="3689290"/>
            <a:ext cx="622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00B0F0"/>
                </a:solidFill>
              </a:rPr>
              <a:t>MW</a:t>
            </a:r>
            <a:endParaRPr kumimoji="1" lang="zh-CN" altLang="en-US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01837" y="4509960"/>
            <a:ext cx="57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 smtClean="0">
                <a:solidFill>
                  <a:srgbClr val="FF0000"/>
                </a:solidFill>
              </a:rPr>
              <a:t>Scl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0565" y="881473"/>
            <a:ext cx="1048100" cy="424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Alpha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elements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classical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dwarf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galaxies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O,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Mg,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Ca,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Ti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abundances</a:t>
            </a:r>
          </a:p>
          <a:p>
            <a:r>
              <a:rPr kumimoji="1" lang="en-US" altLang="zh-CN" dirty="0" err="1" smtClean="0"/>
              <a:t>Sgr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shows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flattening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high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Z,</a:t>
            </a:r>
            <a:r>
              <a:rPr kumimoji="1" lang="zh-CN" altLang="en-US" dirty="0" smtClean="0"/>
              <a:t>  </a:t>
            </a:r>
            <a:r>
              <a:rPr kumimoji="1" lang="en-US" altLang="zh-CN" dirty="0" smtClean="0"/>
              <a:t>second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burst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SF?</a:t>
            </a:r>
            <a:r>
              <a:rPr kumimoji="1" lang="zh-CN" altLang="en-US" dirty="0" smtClean="0"/>
              <a:t> </a:t>
            </a:r>
            <a:r>
              <a:rPr kumimoji="1" lang="en-US" altLang="zh-CN" dirty="0"/>
              <a:t>(</a:t>
            </a:r>
            <a:r>
              <a:rPr kumimoji="1" lang="en-US" altLang="zh-CN" sz="2400" dirty="0" err="1"/>
              <a:t>Hasselquist</a:t>
            </a:r>
            <a:r>
              <a:rPr kumimoji="1" lang="en-US" altLang="zh-CN" dirty="0"/>
              <a:t>)</a:t>
            </a:r>
            <a:endParaRPr kumimoji="1" lang="zh-CN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582577"/>
            <a:ext cx="9996741" cy="39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[Al/Fe]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err="1" smtClean="0"/>
              <a:t>Sgr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shows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chevron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shape</a:t>
            </a:r>
            <a:r>
              <a:rPr kumimoji="1" lang="en-US" altLang="zh-CN" dirty="0"/>
              <a:t>;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similar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Fnx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but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less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certain.</a:t>
            </a:r>
            <a:r>
              <a:rPr kumimoji="1" lang="zh-CN" altLang="en-US" dirty="0" smtClean="0"/>
              <a:t> </a:t>
            </a:r>
            <a:endParaRPr kumimoji="1" lang="en-US" altLang="zh-CN" dirty="0" smtClean="0"/>
          </a:p>
          <a:p>
            <a:r>
              <a:rPr kumimoji="1" lang="en-US" altLang="zh-CN" dirty="0" err="1" smtClean="0"/>
              <a:t>Scl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shows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weak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decreasing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trend</a:t>
            </a:r>
          </a:p>
          <a:p>
            <a:r>
              <a:rPr kumimoji="1" lang="en-US" altLang="zh-CN" dirty="0" smtClean="0"/>
              <a:t>Car,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Dra,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Sex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around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-0.5,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flat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trend?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Similar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some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stars.</a:t>
            </a:r>
            <a:endParaRPr kumimoji="1" lang="zh-CN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395" y="2937042"/>
            <a:ext cx="5881437" cy="39209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C23128E-A711-CC4C-B5F9-67238C0318BD}"/>
              </a:ext>
            </a:extLst>
          </p:cNvPr>
          <p:cNvSpPr/>
          <p:nvPr/>
        </p:nvSpPr>
        <p:spPr>
          <a:xfrm>
            <a:off x="8639752" y="5522962"/>
            <a:ext cx="3599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" pitchFamily="2" charset="0"/>
              </a:rPr>
              <a:t>Ta</a:t>
            </a:r>
            <a:r>
              <a:rPr lang="en-US" altLang="zh-CN" dirty="0">
                <a:latin typeface="Times" pitchFamily="2" charset="0"/>
              </a:rPr>
              <a:t>ng,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Zhang,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Yan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et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al.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(2023)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A&amp;A</a:t>
            </a:r>
            <a:r>
              <a:rPr lang="en-US" dirty="0">
                <a:latin typeface="Times" pitchFamily="2" charset="0"/>
              </a:rPr>
              <a:t>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C23128E-A711-CC4C-B5F9-67238C0318BD}"/>
              </a:ext>
            </a:extLst>
          </p:cNvPr>
          <p:cNvSpPr/>
          <p:nvPr/>
        </p:nvSpPr>
        <p:spPr>
          <a:xfrm>
            <a:off x="9342783" y="6044685"/>
            <a:ext cx="2626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" pitchFamily="2" charset="0"/>
              </a:rPr>
              <a:t>Xu,</a:t>
            </a:r>
            <a:r>
              <a:rPr lang="zh-CN" altLang="en-US" dirty="0" smtClean="0">
                <a:latin typeface="Times" pitchFamily="2" charset="0"/>
              </a:rPr>
              <a:t> </a:t>
            </a:r>
            <a:r>
              <a:rPr lang="en-US" dirty="0" smtClean="0">
                <a:latin typeface="Times" pitchFamily="2" charset="0"/>
              </a:rPr>
              <a:t>Ta</a:t>
            </a:r>
            <a:r>
              <a:rPr lang="en-US" altLang="zh-CN" dirty="0" smtClean="0">
                <a:latin typeface="Times" pitchFamily="2" charset="0"/>
              </a:rPr>
              <a:t>ng</a:t>
            </a:r>
            <a:r>
              <a:rPr lang="en-US" altLang="zh-CN" dirty="0">
                <a:latin typeface="Times" pitchFamily="2" charset="0"/>
              </a:rPr>
              <a:t>,</a:t>
            </a:r>
            <a:r>
              <a:rPr lang="zh-CN" altLang="en-US" dirty="0">
                <a:latin typeface="Times" pitchFamily="2" charset="0"/>
              </a:rPr>
              <a:t> </a:t>
            </a:r>
            <a:r>
              <a:rPr lang="en-US" altLang="zh-CN" dirty="0" smtClean="0">
                <a:latin typeface="Times" pitchFamily="2" charset="0"/>
              </a:rPr>
              <a:t>et</a:t>
            </a:r>
            <a:r>
              <a:rPr lang="zh-CN" altLang="en-US" dirty="0" smtClean="0">
                <a:latin typeface="Times" pitchFamily="2" charset="0"/>
              </a:rPr>
              <a:t> </a:t>
            </a:r>
            <a:r>
              <a:rPr lang="en-US" altLang="zh-CN" dirty="0">
                <a:latin typeface="Times" pitchFamily="2" charset="0"/>
              </a:rPr>
              <a:t>al</a:t>
            </a:r>
            <a:r>
              <a:rPr lang="en-US" altLang="zh-CN" dirty="0" smtClean="0">
                <a:latin typeface="Times" pitchFamily="2" charset="0"/>
              </a:rPr>
              <a:t>.,</a:t>
            </a:r>
            <a:r>
              <a:rPr lang="zh-CN" altLang="en-US" dirty="0" smtClean="0">
                <a:latin typeface="Times" pitchFamily="2" charset="0"/>
              </a:rPr>
              <a:t> </a:t>
            </a:r>
            <a:r>
              <a:rPr lang="en-US" altLang="zh-CN" dirty="0" smtClean="0">
                <a:latin typeface="Times" pitchFamily="2" charset="0"/>
              </a:rPr>
              <a:t>submitted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Scl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IMF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47" y="1193800"/>
            <a:ext cx="6793918" cy="5035551"/>
          </a:xfrm>
        </p:spPr>
        <p:txBody>
          <a:bodyPr/>
          <a:lstStyle/>
          <a:p>
            <a:r>
              <a:rPr kumimoji="1" lang="en-US" altLang="zh-CN" dirty="0" smtClean="0"/>
              <a:t>We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found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deficiency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both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high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mass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mass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stars.</a:t>
            </a:r>
          </a:p>
          <a:p>
            <a:r>
              <a:rPr lang="en-US" altLang="zh-CN" dirty="0" smtClean="0"/>
              <a:t>Varying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IMF</a:t>
            </a:r>
            <a:r>
              <a:rPr lang="zh-CN" altLang="en-US" dirty="0" smtClean="0"/>
              <a:t> </a:t>
            </a:r>
            <a:r>
              <a:rPr lang="en-US" altLang="zh-CN" dirty="0" smtClean="0"/>
              <a:t>in </a:t>
            </a:r>
            <a:r>
              <a:rPr lang="en-US" altLang="zh-CN" dirty="0"/>
              <a:t>a </a:t>
            </a:r>
            <a:r>
              <a:rPr lang="en-US" altLang="zh-CN" dirty="0" smtClean="0"/>
              <a:t>metal-poor/low</a:t>
            </a:r>
            <a:r>
              <a:rPr lang="zh-CN" altLang="en-US" dirty="0" smtClean="0"/>
              <a:t> </a:t>
            </a:r>
            <a:r>
              <a:rPr lang="en-US" altLang="zh-CN" dirty="0" smtClean="0"/>
              <a:t>star-forming efficiency</a:t>
            </a:r>
            <a:r>
              <a:rPr lang="zh-CN" altLang="en-US" dirty="0" smtClean="0"/>
              <a:t> </a:t>
            </a:r>
            <a:r>
              <a:rPr lang="en-US" altLang="zh-CN" dirty="0" smtClean="0"/>
              <a:t>environment</a:t>
            </a:r>
            <a:r>
              <a:rPr lang="en-US" altLang="zh-CN" dirty="0"/>
              <a:t>?</a:t>
            </a:r>
          </a:p>
          <a:p>
            <a:endParaRPr kumimoji="1"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4341" y="1193800"/>
            <a:ext cx="4022016" cy="48549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89688" y="6218970"/>
            <a:ext cx="2321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Zhiqiang</a:t>
            </a:r>
            <a:r>
              <a:rPr lang="zh-CN" alt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Yan+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in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prep.</a:t>
            </a:r>
            <a:endParaRPr lang="en-US" altLang="zh-CN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A513817-4902-DF4E-A7F5-988887F87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060" y="3268133"/>
            <a:ext cx="4695992" cy="332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9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Star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clusters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formation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Fossil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record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of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galaxy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formation</a:t>
            </a:r>
            <a:endParaRPr kumimoji="1"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68BA869-0FFE-634C-B048-288E3CFF0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788" y="2304801"/>
            <a:ext cx="4010126" cy="37474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7B6A1B1-2E09-6F44-A313-E17CF751ACC7}"/>
              </a:ext>
            </a:extLst>
          </p:cNvPr>
          <p:cNvSpPr txBox="1"/>
          <p:nvPr/>
        </p:nvSpPr>
        <p:spPr>
          <a:xfrm>
            <a:off x="5327083" y="6243587"/>
            <a:ext cx="2931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Law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Majewski</a:t>
            </a:r>
            <a:r>
              <a:rPr lang="zh-CN" altLang="en-US" dirty="0"/>
              <a:t> </a:t>
            </a:r>
            <a:r>
              <a:rPr lang="en-US" altLang="zh-CN" dirty="0"/>
              <a:t>2010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BA7ADAB-CCD9-0F43-BA8F-5235800AE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949" y="2304801"/>
            <a:ext cx="4371990" cy="374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72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9DAC99-728C-054A-98CF-5A6922529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Two</a:t>
            </a:r>
            <a:r>
              <a:rPr lang="zh-CN" altLang="en-US" dirty="0" smtClean="0"/>
              <a:t> </a:t>
            </a:r>
            <a:r>
              <a:rPr lang="en-US" altLang="zh-CN" dirty="0" smtClean="0"/>
              <a:t>categories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SCs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57C359-925F-9A4F-A751-9EEEC6DE2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Imagen 5">
            <a:extLst>
              <a:ext uri="{FF2B5EF4-FFF2-40B4-BE49-F238E27FC236}">
                <a16:creationId xmlns="" xmlns:a16="http://schemas.microsoft.com/office/drawing/2014/main" id="{8D429619-5191-424C-9422-AE2E310A1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146" y="1437760"/>
            <a:ext cx="3933137" cy="3115782"/>
          </a:xfrm>
          <a:prstGeom prst="rect">
            <a:avLst/>
          </a:prstGeom>
        </p:spPr>
      </p:pic>
      <p:pic>
        <p:nvPicPr>
          <p:cNvPr id="9" name="Imagen 4">
            <a:extLst>
              <a:ext uri="{FF2B5EF4-FFF2-40B4-BE49-F238E27FC236}">
                <a16:creationId xmlns="" xmlns:a16="http://schemas.microsoft.com/office/drawing/2014/main" id="{938913FF-4366-8447-B1EC-9AF931AC0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965" y="1437759"/>
            <a:ext cx="4320912" cy="3115783"/>
          </a:xfrm>
          <a:prstGeom prst="rect">
            <a:avLst/>
          </a:prstGeom>
        </p:spPr>
      </p:pic>
      <p:sp>
        <p:nvSpPr>
          <p:cNvPr id="10" name="文本框 166">
            <a:extLst>
              <a:ext uri="{FF2B5EF4-FFF2-40B4-BE49-F238E27FC236}">
                <a16:creationId xmlns="" xmlns:a16="http://schemas.microsoft.com/office/drawing/2014/main" id="{7960FB18-9446-D94F-A3BA-3FBEAE6649B8}"/>
              </a:ext>
            </a:extLst>
          </p:cNvPr>
          <p:cNvSpPr txBox="1"/>
          <p:nvPr/>
        </p:nvSpPr>
        <p:spPr>
          <a:xfrm>
            <a:off x="7529317" y="5129837"/>
            <a:ext cx="333756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zh-CN" sz="2800" dirty="0" smtClean="0">
                <a:ea typeface="宋体"/>
                <a:cs typeface="Calibri"/>
              </a:rPr>
              <a:t>Similar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chemistry</a:t>
            </a:r>
            <a:endParaRPr lang="zh-CN" altLang="en-US" sz="2800" dirty="0">
              <a:ea typeface="宋体"/>
              <a:cs typeface="Calibri"/>
            </a:endParaRPr>
          </a:p>
        </p:txBody>
      </p:sp>
      <p:sp>
        <p:nvSpPr>
          <p:cNvPr id="11" name="文本框 166">
            <a:extLst>
              <a:ext uri="{FF2B5EF4-FFF2-40B4-BE49-F238E27FC236}">
                <a16:creationId xmlns="" xmlns:a16="http://schemas.microsoft.com/office/drawing/2014/main" id="{E009FD11-153B-004B-8F05-19E97A4F212E}"/>
              </a:ext>
            </a:extLst>
          </p:cNvPr>
          <p:cNvSpPr txBox="1"/>
          <p:nvPr/>
        </p:nvSpPr>
        <p:spPr>
          <a:xfrm>
            <a:off x="1977594" y="4914393"/>
            <a:ext cx="2976240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zh-CN" sz="2800" dirty="0" smtClean="0">
                <a:ea typeface="宋体"/>
                <a:cs typeface="Calibri"/>
              </a:rPr>
              <a:t>Spread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in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C,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N,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O,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Na,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Mg,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Al,</a:t>
            </a:r>
            <a:r>
              <a:rPr lang="zh-CN" altLang="en-US" sz="2800" dirty="0" smtClean="0">
                <a:ea typeface="宋体"/>
                <a:cs typeface="Calibri"/>
              </a:rPr>
              <a:t> </a:t>
            </a:r>
            <a:r>
              <a:rPr lang="en-US" altLang="zh-CN" sz="2800" dirty="0" smtClean="0">
                <a:ea typeface="宋体"/>
                <a:cs typeface="Calibri"/>
              </a:rPr>
              <a:t>etc.</a:t>
            </a:r>
            <a:endParaRPr lang="zh-CN" altLang="en-US" sz="2800" dirty="0">
              <a:ea typeface="宋体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033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Fornax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dSph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4/32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N-rich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field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stars</a:t>
            </a:r>
            <a:br>
              <a:rPr kumimoji="1" lang="en-US" altLang="zh-CN" dirty="0" smtClean="0"/>
            </a:br>
            <a:r>
              <a:rPr lang="en-US" altLang="zh-CN" dirty="0"/>
              <a:t>[N/Fe] &gt; 0.65, [C/Fe] &lt; 0.15,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and </a:t>
            </a:r>
            <a:r>
              <a:rPr lang="en-US" altLang="zh-CN" dirty="0"/>
              <a:t>[Ce/Fe] &lt; 0.5 </a:t>
            </a:r>
          </a:p>
          <a:p>
            <a:endParaRPr kumimoji="1" lang="en-US" altLang="zh-CN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298" y="0"/>
            <a:ext cx="3717701" cy="31703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10" y="2824910"/>
            <a:ext cx="4930622" cy="36647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824910"/>
            <a:ext cx="5246554" cy="3664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9277" y="2995685"/>
            <a:ext cx="1257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0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Fornax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dSph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-1.0&lt;[Fe/H]&lt;-0.8</a:t>
            </a:r>
          </a:p>
          <a:p>
            <a:r>
              <a:rPr kumimoji="1" lang="en-US" altLang="zh-CN" dirty="0" smtClean="0"/>
              <a:t>Disrupted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GCs?</a:t>
            </a:r>
          </a:p>
          <a:p>
            <a:r>
              <a:rPr kumimoji="1" lang="en-US" altLang="zh-CN" dirty="0" smtClean="0"/>
              <a:t>Simulations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predict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plenty.</a:t>
            </a:r>
            <a:endParaRPr kumimoji="1"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523" y="1193800"/>
            <a:ext cx="5888477" cy="3925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397"/>
          <a:stretch/>
        </p:blipFill>
        <p:spPr>
          <a:xfrm>
            <a:off x="616078" y="3079478"/>
            <a:ext cx="5478835" cy="3111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079" y="6010478"/>
            <a:ext cx="5461000" cy="78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11644" y="6415036"/>
            <a:ext cx="2509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Chen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&amp;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Gnedin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2023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746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41119A01PPBG">
  <a:themeElements>
    <a:clrScheme name="自定义 529">
      <a:dk1>
        <a:srgbClr val="FFFFFF"/>
      </a:dk1>
      <a:lt1>
        <a:srgbClr val="717579"/>
      </a:lt1>
      <a:dk2>
        <a:srgbClr val="FFFFFF"/>
      </a:dk2>
      <a:lt2>
        <a:srgbClr val="717579"/>
      </a:lt2>
      <a:accent1>
        <a:srgbClr val="2C6BBE"/>
      </a:accent1>
      <a:accent2>
        <a:srgbClr val="A53CA0"/>
      </a:accent2>
      <a:accent3>
        <a:srgbClr val="489EB2"/>
      </a:accent3>
      <a:accent4>
        <a:srgbClr val="D46E5A"/>
      </a:accent4>
      <a:accent5>
        <a:srgbClr val="FF79FF"/>
      </a:accent5>
      <a:accent6>
        <a:srgbClr val="FFC000"/>
      </a:accent6>
      <a:hlink>
        <a:srgbClr val="00B0F0"/>
      </a:hlink>
      <a:folHlink>
        <a:srgbClr val="AFB2B4"/>
      </a:folHlink>
    </a:clrScheme>
    <a:fontScheme name="KSO主题文字4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A000120150407A26KPBG</Template>
  <TotalTime>73041</TotalTime>
  <Words>658</Words>
  <Application>Microsoft Macintosh PowerPoint</Application>
  <PresentationFormat>Widescreen</PresentationFormat>
  <Paragraphs>108</Paragraphs>
  <Slides>22</Slides>
  <Notes>5</Notes>
  <HiddenSlides>1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Calibri</vt:lpstr>
      <vt:lpstr>Cambria Math</vt:lpstr>
      <vt:lpstr>SimHei</vt:lpstr>
      <vt:lpstr>Times</vt:lpstr>
      <vt:lpstr>Times New Roman</vt:lpstr>
      <vt:lpstr>Wingdings 2</vt:lpstr>
      <vt:lpstr>宋体</vt:lpstr>
      <vt:lpstr>黑体</vt:lpstr>
      <vt:lpstr>Arial</vt:lpstr>
      <vt:lpstr>A000120141119A01PPBG</vt:lpstr>
      <vt:lpstr>Chemical Abundances and Globular Clusters of MW Dwarf Galaxies</vt:lpstr>
      <vt:lpstr>MW Building blocks</vt:lpstr>
      <vt:lpstr>Alpha elements in classical dwarf galaxies</vt:lpstr>
      <vt:lpstr>[Al/Fe]</vt:lpstr>
      <vt:lpstr>Scl IMF</vt:lpstr>
      <vt:lpstr>Star clusters in galaxy formation</vt:lpstr>
      <vt:lpstr>Two categories of SCs</vt:lpstr>
      <vt:lpstr>Fornax dSph</vt:lpstr>
      <vt:lpstr>Fornax dSph</vt:lpstr>
      <vt:lpstr>SCs of Sgr</vt:lpstr>
      <vt:lpstr>Driving factors behind MPs</vt:lpstr>
      <vt:lpstr>Extreme star formation</vt:lpstr>
      <vt:lpstr>Galactic globular clusters (GCs)</vt:lpstr>
      <vt:lpstr>How about chemistry</vt:lpstr>
      <vt:lpstr>PowerPoint Presentation</vt:lpstr>
      <vt:lpstr>Chemically driven classification</vt:lpstr>
      <vt:lpstr>Nucleosynthesis</vt:lpstr>
      <vt:lpstr>Nucleosynthesis</vt:lpstr>
      <vt:lpstr>PowerPoint Presentation</vt:lpstr>
      <vt:lpstr>Chemically driven classification</vt:lpstr>
      <vt:lpstr>IMF, [Fe/H] and SFR</vt:lpstr>
      <vt:lpstr>Low star formation efficiency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单击此处添加标题</dc:title>
  <cp:lastModifiedBy>Microsoft Office User</cp:lastModifiedBy>
  <cp:revision>434</cp:revision>
  <cp:lastPrinted>2024-10-17T09:24:41Z</cp:lastPrinted>
  <dcterms:created xsi:type="dcterms:W3CDTF">2015-07-03T02:16:19Z</dcterms:created>
  <dcterms:modified xsi:type="dcterms:W3CDTF">2026-01-06T13:50:37Z</dcterms:modified>
</cp:coreProperties>
</file>