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60" r:id="rId2"/>
    <p:sldId id="257" r:id="rId3"/>
    <p:sldId id="258" r:id="rId4"/>
    <p:sldId id="299" r:id="rId5"/>
    <p:sldId id="705" r:id="rId6"/>
    <p:sldId id="300" r:id="rId7"/>
    <p:sldId id="691" r:id="rId8"/>
    <p:sldId id="692" r:id="rId9"/>
    <p:sldId id="278" r:id="rId10"/>
    <p:sldId id="706" r:id="rId11"/>
    <p:sldId id="709" r:id="rId12"/>
    <p:sldId id="707" r:id="rId13"/>
    <p:sldId id="694" r:id="rId14"/>
    <p:sldId id="695" r:id="rId15"/>
    <p:sldId id="700" r:id="rId16"/>
    <p:sldId id="699" r:id="rId17"/>
    <p:sldId id="269" r:id="rId18"/>
    <p:sldId id="310" r:id="rId19"/>
    <p:sldId id="296" r:id="rId20"/>
    <p:sldId id="311" r:id="rId21"/>
    <p:sldId id="704" r:id="rId22"/>
    <p:sldId id="272" r:id="rId23"/>
    <p:sldId id="701" r:id="rId24"/>
    <p:sldId id="312" r:id="rId25"/>
    <p:sldId id="313" r:id="rId26"/>
    <p:sldId id="702" r:id="rId27"/>
    <p:sldId id="696" r:id="rId28"/>
    <p:sldId id="294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12D0"/>
    <a:srgbClr val="1000FF"/>
    <a:srgbClr val="0432FF"/>
    <a:srgbClr val="180EBB"/>
    <a:srgbClr val="FFB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32"/>
    <p:restoredTop sz="85319"/>
  </p:normalViewPr>
  <p:slideViewPr>
    <p:cSldViewPr snapToGrid="0">
      <p:cViewPr varScale="1">
        <p:scale>
          <a:sx n="103" d="100"/>
          <a:sy n="103" d="100"/>
        </p:scale>
        <p:origin x="2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27E7C9-65A7-754E-96AC-EFA03C16C089}" type="datetimeFigureOut">
              <a:rPr kumimoji="1" lang="zh-CN" altLang="en-US" smtClean="0"/>
              <a:t>2025/12/23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BD27D-1CBE-2241-9398-AA3734BBAD0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2977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一块块不完备的拼图。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D27D-1CBE-2241-9398-AA3734BBAD0F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662521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but likely diffuse in the UV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D27D-1CBE-2241-9398-AA3734BBAD0F}" type="slidenum">
              <a:rPr kumimoji="1" lang="zh-CN" altLang="en-US" smtClean="0"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280114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7C17C-B102-B6AC-1A80-8016525BBE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12FA45FF-E081-1810-2D00-8C8CE9E106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514FC482-54AC-6CEF-B734-FC23022B7E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ED0588D-0E0E-D932-C764-216F340704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744E7E-5FA4-2F4C-A6AE-8E8660F2C52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40727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D27D-1CBE-2241-9398-AA3734BBAD0F}" type="slidenum">
              <a:rPr kumimoji="1" lang="zh-CN" altLang="en-US" smtClean="0"/>
              <a:t>28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67104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D27D-1CBE-2241-9398-AA3734BBAD0F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39741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84C8CB-EC91-0A28-2680-AEE487F4CB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B8978F59-8800-CA89-4708-B319F2AC06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A1B1BFED-3514-975B-15F5-427C8D301C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0E4C460-87A9-2BB5-B52D-C7DFC968B8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D27D-1CBE-2241-9398-AA3734BBAD0F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44953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BD27D-1CBE-2241-9398-AA3734BBAD0F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8472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798E16-A199-FA95-3986-4281506FB0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0075036E-81E3-6A72-E48D-7111782DD6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27EA9D7B-5B66-D3A8-72A6-02934E1FC5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F87A8A0-2DA5-F4F8-74D2-29D6482E11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BD27D-1CBE-2241-9398-AA3734BBAD0F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5274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A70411-65AC-CD44-FD3A-93E191A5CE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F411C0AA-9229-A24D-3FF1-7D44B19B48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81A90CF4-3767-233E-FEC4-89ED30E0FF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36E99F8-07FC-755A-2BC2-CDE69F2EA9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BD27D-1CBE-2241-9398-AA3734BBAD0F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0706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54BE77-1928-1077-8997-67E037050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32320EB8-48E6-B00A-2FF8-A555E9DE39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E2C238CE-D24D-22CF-D7ED-2E0A26815B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2214463-93F2-A916-168E-0C2B08C1ED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BD27D-1CBE-2241-9398-AA3734BBAD0F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48113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D27FF1-2371-C9B9-B0BF-BEAF42DC53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636FD3E-993F-C6E7-294A-4A86A68D9E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0A580BD8-9A47-52AC-F6E3-2BCA04D4D0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75F6D00-EC7E-BB4B-B639-EA9D5EEDEF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BD27D-1CBE-2241-9398-AA3734BBAD0F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05518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2B3FB6-84CF-7DE4-112A-6D51254806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D95ABAB-67EA-E8D4-B68A-3C2FB7D17F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CB1FE328-EF1C-B5EE-AB22-7285CBC7E6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92E89D9-5E4C-E437-DFBB-CC79EE1927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BD27D-1CBE-2241-9398-AA3734BBAD0F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0802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92F722-64B3-9E96-5372-7DC0E157E8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8228D7E-B350-784A-0DD5-125725106C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2A5A413-D823-65CB-2A8F-5691BDAAA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48022-1D1A-D544-A29C-86687BB245A0}" type="datetime1">
              <a:rPr kumimoji="1" lang="zh-CN" altLang="en-US" smtClean="0"/>
              <a:t>2025/12/23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3889FB-3015-43C8-5E26-F1024DF33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7A1420E-E49A-92B0-D4DA-DDECC44BB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89384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1C9E74B-F3E5-E3DC-4CC7-245A4419F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E11FFAE-AE11-0175-D643-F70B048102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649B8A-3C15-9EB1-A562-1AC9404EF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F70F8-D067-844B-A82A-0EB3F7A334BE}" type="datetime1">
              <a:rPr kumimoji="1" lang="zh-CN" altLang="en-US" smtClean="0"/>
              <a:t>2025/12/23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F9CA860-E93B-6098-E2B3-72D445057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53B9D25-9278-32D5-E22C-DEE782257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15197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FD48C93-2883-D691-DD67-31A9D9C5DC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67B8351-F530-3090-EBCE-E6834692FD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1E44BB4-2530-4A21-2182-174C17246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8C7DF-E60C-9D45-A8ED-9CB63D27B08F}" type="datetime1">
              <a:rPr kumimoji="1" lang="zh-CN" altLang="en-US" smtClean="0"/>
              <a:t>2025/12/23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2A543C5-EB42-4A7E-DD60-EF1C9C207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5CAF84B-C82E-058E-C538-B33A55CC4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93563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0184A44-4B75-DFBB-5EE5-3321EE7D9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9038DFD-E083-8525-4DB3-4CF2C7666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7FB2B87-5E47-58D1-89EC-05EA7C83D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254D3-C03E-EB47-8F4C-ADA9649A2D82}" type="datetime1">
              <a:rPr kumimoji="1" lang="zh-CN" altLang="en-US" smtClean="0"/>
              <a:t>2025/12/23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D43C918-28C4-7C3C-6CFF-E6169B0DD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C45A007-0459-9683-14C9-F8977CE6D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84174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67D4125-D51A-44E7-3661-F61B0A739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67AC998-6200-D494-B5D1-77270732BB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76E3C6-56AF-CF95-47F7-1C8879635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86837-5AD9-FA4F-9D0F-8D9BA72E012F}" type="datetime1">
              <a:rPr kumimoji="1" lang="zh-CN" altLang="en-US" smtClean="0"/>
              <a:t>2025/12/23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5DD1274-DBFF-72C0-234D-F39443A17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281809-A2A6-53CF-798A-2484B3916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74249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7E5BE8-3F51-1BCB-3413-96B9214BE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FCD05B5-9701-C59D-5E7C-23957A9DD6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22AD82E-8CE8-4575-1458-3AD043FE2C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8391911-A3E6-CE89-7156-D802F0987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AA54-4166-CD44-BEB7-D257A4C95C3C}" type="datetime1">
              <a:rPr kumimoji="1" lang="zh-CN" altLang="en-US" smtClean="0"/>
              <a:t>2025/12/23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395E5F8-08D6-774A-CC7E-25343221A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783C3CF-549B-96EC-5B44-5C9601C76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1540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AAF54E-328E-F00B-08FB-1BE633E36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2518D33-51D9-2A91-9F02-0A4CA55BF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A32F074-E078-CA56-B7C0-2641C1BBC6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B802DA1-AF71-5DCB-D3F3-F20196C44A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4F5E9D2-8402-5D6D-EDDA-640FE06974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1545E4A-56EC-7F24-EA97-FA8A7597D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FCAA-4D5A-4E4A-9848-AC68EE12AF0F}" type="datetime1">
              <a:rPr kumimoji="1" lang="zh-CN" altLang="en-US" smtClean="0"/>
              <a:t>2025/12/23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D3FF513-9CAF-F947-4498-9E224008F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5AA0DBD-A2E6-0323-7952-6D22062BA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54401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9B25763-C4F4-D88B-9BA4-96618A2EA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FAD9DE-EF07-C3CD-0933-ECA0C8DAF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9AD5-3D30-9C4C-A990-4ACD233C3047}" type="datetime1">
              <a:rPr kumimoji="1" lang="zh-CN" altLang="en-US" smtClean="0"/>
              <a:t>2025/12/23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A68973A-4A15-D6A3-4587-E0C83A957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0BD5BA4-D53B-AD26-DD38-DA10AA0E8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48166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FAC3389-52F3-59EC-438E-250D92F27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4FFE-B90B-0943-95A8-E0EF78835F6A}" type="datetime1">
              <a:rPr kumimoji="1" lang="zh-CN" altLang="en-US" smtClean="0"/>
              <a:t>2025/12/23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F934D3B-74A0-991C-B8CF-6F712BC2C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BBF7C61-C3D5-9E27-A378-1E1FDC6F8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6711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6D393C-BB21-386B-C991-ADAA942E0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D19E7EE-33AA-F5C6-060A-2E7AF9046A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B9A39B9-8BED-FA93-E7C0-17275E854E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B1BF080-407E-AEDD-5256-B1BF7257F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ED55D-1F84-E24A-9808-F0DE498C84B1}" type="datetime1">
              <a:rPr kumimoji="1" lang="zh-CN" altLang="en-US" smtClean="0"/>
              <a:t>2025/12/23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23D9EB8-E4ED-332C-6638-C85D35550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26B6198-E0AE-9250-55FA-0FC78B397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78004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3A9945-E8C4-AA8D-FC0D-D4B4488F8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70FBC90-73E7-2431-D519-64F756DEDC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3092A71-DA41-DD91-9714-79ACE5C986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67080CF-17C2-053A-9CA0-20099DC1F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BD839-66BC-8D4C-9936-156F50549C98}" type="datetime1">
              <a:rPr kumimoji="1" lang="zh-CN" altLang="en-US" smtClean="0"/>
              <a:t>2025/12/23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7C7071E-A54D-5A00-6A6C-3B15632F9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34A0D15-CDF9-B18D-4D70-E33D648BB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45977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66603AC-7AD3-B969-529C-D4FC490DD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8894125-0085-5C3E-78D5-96D1E81242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0CAA06-CCF1-A401-6E75-B7BC7D8604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F1780A-6198-0B41-B8FA-6906C9184A47}" type="datetime1">
              <a:rPr kumimoji="1" lang="zh-CN" altLang="en-US" smtClean="0"/>
              <a:t>2025/12/23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6656230-7C93-00CF-D167-818B9F82E1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4E6E8ED-75A8-2576-50C1-2141D1C669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3AAADCE-8AC9-9C46-BAED-BB3311E8425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43541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64067F-F95E-09E6-22A4-32204501E6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8">
            <a:extLst>
              <a:ext uri="{FF2B5EF4-FFF2-40B4-BE49-F238E27FC236}">
                <a16:creationId xmlns:a16="http://schemas.microsoft.com/office/drawing/2014/main" id="{8FEB3A18-953C-7F0E-DA71-4C095F1302CF}"/>
              </a:ext>
            </a:extLst>
          </p:cNvPr>
          <p:cNvSpPr txBox="1"/>
          <p:nvPr/>
        </p:nvSpPr>
        <p:spPr>
          <a:xfrm>
            <a:off x="836573" y="1394116"/>
            <a:ext cx="105188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defRPr/>
            </a:pPr>
            <a:r>
              <a:rPr lang="en" altLang="zh-CN" sz="3200" dirty="0">
                <a:solidFill>
                  <a:srgbClr val="180EBB">
                    <a:alpha val="70000"/>
                  </a:srgbClr>
                </a:solidFill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CHINA-CHILE BILATERAL CONFERENCE 2026</a:t>
            </a:r>
          </a:p>
          <a:p>
            <a:pPr algn="ctr" fontAlgn="base">
              <a:defRPr/>
            </a:pPr>
            <a:endParaRPr lang="en" altLang="zh-CN" sz="2800" dirty="0">
              <a:solidFill>
                <a:srgbClr val="2315C4"/>
              </a:solidFill>
              <a:latin typeface="Arial" panose="020B0604020202020204" pitchFamily="34" charset="0"/>
              <a:ea typeface="SimHei" panose="02010609060101010101" pitchFamily="49" charset="-122"/>
              <a:cs typeface="Arial" panose="020B0604020202020204" pitchFamily="34" charset="0"/>
            </a:endParaRPr>
          </a:p>
          <a:p>
            <a:pPr algn="ctr" fontAlgn="base">
              <a:spcAft>
                <a:spcPts val="600"/>
              </a:spcAft>
              <a:defRPr/>
            </a:pPr>
            <a:r>
              <a:rPr lang="en" altLang="zh-CN" sz="4000" dirty="0">
                <a:solidFill>
                  <a:srgbClr val="C00000"/>
                </a:solidFill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Probing the nature and evolution of JWST’s little red dots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C3CFB5C2-7261-7BA5-80A5-7E1C1C4D63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3577" y="31672"/>
            <a:ext cx="1080436" cy="1080436"/>
          </a:xfrm>
          <a:prstGeom prst="rect">
            <a:avLst/>
          </a:prstGeom>
          <a:solidFill>
            <a:srgbClr val="FFFFFF">
              <a:alpha val="80000"/>
            </a:srgbClr>
          </a:solidFill>
        </p:spPr>
      </p:pic>
      <p:pic>
        <p:nvPicPr>
          <p:cNvPr id="12" name="Picture 10" descr="kiaa">
            <a:extLst>
              <a:ext uri="{FF2B5EF4-FFF2-40B4-BE49-F238E27FC236}">
                <a16:creationId xmlns:a16="http://schemas.microsoft.com/office/drawing/2014/main" id="{2B046DE1-940E-12B2-F8F6-8D0D087AA438}"/>
              </a:ext>
            </a:extLst>
          </p:cNvPr>
          <p:cNvPicPr/>
          <p:nvPr/>
        </p:nvPicPr>
        <p:blipFill>
          <a:blip r:embed="rId3" cstate="print">
            <a:lum bright="-8000" contrast="34000"/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93268" y="31672"/>
            <a:ext cx="1080436" cy="10804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5139B58B-7522-1164-D3B9-B6B357D906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22" y="21321"/>
            <a:ext cx="3276332" cy="942506"/>
          </a:xfrm>
          <a:prstGeom prst="rect">
            <a:avLst/>
          </a:prstGeom>
        </p:spPr>
      </p:pic>
      <p:sp>
        <p:nvSpPr>
          <p:cNvPr id="14" name="TextBox 6">
            <a:extLst>
              <a:ext uri="{FF2B5EF4-FFF2-40B4-BE49-F238E27FC236}">
                <a16:creationId xmlns:a16="http://schemas.microsoft.com/office/drawing/2014/main" id="{AFC63502-364E-7E8E-20A5-5DB5CC606579}"/>
              </a:ext>
            </a:extLst>
          </p:cNvPr>
          <p:cNvSpPr txBox="1"/>
          <p:nvPr/>
        </p:nvSpPr>
        <p:spPr>
          <a:xfrm>
            <a:off x="3969353" y="5780430"/>
            <a:ext cx="4253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225"/>
              </a:spcAft>
              <a:defRPr/>
            </a:pPr>
            <a:r>
              <a:rPr lang="en-US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2026 Jan 4-9</a:t>
            </a:r>
            <a:r>
              <a:rPr lang="en-US" altLang="ja-JP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⋅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Hong Kong</a:t>
            </a:r>
            <a:endParaRPr lang="en-US" sz="24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" name="TextBox 7">
            <a:extLst>
              <a:ext uri="{FF2B5EF4-FFF2-40B4-BE49-F238E27FC236}">
                <a16:creationId xmlns:a16="http://schemas.microsoft.com/office/drawing/2014/main" id="{400910A2-1126-F8E1-FAB7-F9114F4D903F}"/>
              </a:ext>
            </a:extLst>
          </p:cNvPr>
          <p:cNvSpPr txBox="1"/>
          <p:nvPr/>
        </p:nvSpPr>
        <p:spPr>
          <a:xfrm>
            <a:off x="1779966" y="3922893"/>
            <a:ext cx="863203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Linhua Jiang (</a:t>
            </a:r>
            <a:r>
              <a:rPr kumimoji="0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  <a:cs typeface="+mn-cs"/>
              </a:rPr>
              <a:t>江林华</a:t>
            </a:r>
            <a:r>
              <a:rPr kumimoji="0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KaiTi" panose="02010609060101010101" pitchFamily="49" charset="-122"/>
                <a:cs typeface="Arial" panose="020B0604020202020204" pitchFamily="34" charset="0"/>
              </a:rPr>
              <a:t>)</a:t>
            </a:r>
            <a:endParaRPr kumimoji="0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aiTi" panose="02010609060101010101" pitchFamily="49" charset="-122"/>
              <a:ea typeface="KaiTi" panose="02010609060101010101" pitchFamily="49" charset="-122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4020202020204" pitchFamily="34" charset="0"/>
                <a:ea typeface="宋体" charset="-122"/>
                <a:cs typeface="Arial Narrow" panose="020B0604020202020204" pitchFamily="34" charset="0"/>
              </a:rPr>
              <a:t>School of Physics &amp; Kavli Institute for Astronomy and Astrophysics, Peking University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4020202020204" pitchFamily="34" charset="0"/>
              <a:ea typeface="宋体" charset="-122"/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582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B217D5-7ACA-3967-A1D5-55C51786DD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D0DCB6A-BBE0-CA31-22E1-E94B103B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AAADCE-8AC9-9C46-BAED-BB3311E84256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4F5EA3-C5C7-DCEC-270C-B6429D2D27DE}"/>
              </a:ext>
            </a:extLst>
          </p:cNvPr>
          <p:cNvSpPr txBox="1"/>
          <p:nvPr/>
        </p:nvSpPr>
        <p:spPr>
          <a:xfrm>
            <a:off x="591501" y="626498"/>
            <a:ext cx="5736000" cy="867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25780" indent="-342900">
              <a:lnSpc>
                <a:spcPct val="120000"/>
              </a:lnSpc>
              <a:buClr>
                <a:srgbClr val="800000"/>
              </a:buClr>
              <a:buFont typeface="Wingdings" pitchFamily="2" charset="2"/>
              <a:buChar char="Ø"/>
              <a:defRPr/>
            </a:pPr>
            <a:r>
              <a:rPr lang="en-US" altLang="zh-CN" sz="2200" kern="0" dirty="0">
                <a:solidFill>
                  <a:sysClr val="windowText" lastClr="000000"/>
                </a:solidFill>
                <a:latin typeface="Arial" charset="0"/>
                <a:ea typeface="宋体" charset="-122"/>
              </a:rPr>
              <a:t>One LRD shows strong variabilities in broad-band photometry and colors </a:t>
            </a:r>
            <a:endParaRPr lang="en-US" sz="2200" kern="0" dirty="0">
              <a:solidFill>
                <a:sysClr val="windowText" lastClr="000000"/>
              </a:solidFill>
              <a:latin typeface="Arial" charset="0"/>
              <a:ea typeface="宋体" charset="-122"/>
              <a:sym typeface="Wingdings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82986EA-7E4C-CB65-6B9B-F24E6D6804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9592" y="136525"/>
            <a:ext cx="4890907" cy="621982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BD43C71D-DD5B-8522-414E-71FCFE2281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534" y="2015446"/>
            <a:ext cx="4866503" cy="4055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781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4F691F-ACC1-B901-4E33-A49A48B9B4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5652DB54-C3C2-FD6C-CFE4-F3766E97F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AAADCE-8AC9-9C46-BAED-BB3311E84256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0084B52-8011-8ADA-BD44-9A275F10A6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3300" y="2129894"/>
            <a:ext cx="4000500" cy="3492500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B973F5D9-32E3-4338-7ACF-C7CE2C7285FF}"/>
              </a:ext>
            </a:extLst>
          </p:cNvPr>
          <p:cNvSpPr txBox="1"/>
          <p:nvPr/>
        </p:nvSpPr>
        <p:spPr>
          <a:xfrm>
            <a:off x="479855" y="608755"/>
            <a:ext cx="10924997" cy="867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25780" indent="-342900">
              <a:lnSpc>
                <a:spcPct val="120000"/>
              </a:lnSpc>
              <a:buClr>
                <a:srgbClr val="800000"/>
              </a:buClr>
              <a:buFont typeface="Wingdings" pitchFamily="2" charset="2"/>
              <a:buChar char="Ø"/>
              <a:defRPr/>
            </a:pPr>
            <a:r>
              <a:rPr lang="en-US" altLang="zh-CN" sz="2200" kern="0" dirty="0">
                <a:solidFill>
                  <a:sysClr val="windowText" lastClr="000000"/>
                </a:solidFill>
                <a:latin typeface="Arial" charset="0"/>
                <a:ea typeface="宋体" charset="-122"/>
              </a:rPr>
              <a:t>The variabilities can be explained by pulsation of a dense gas envelop/blackbody photosphere around a super-Eddington SMBH</a:t>
            </a:r>
            <a:endParaRPr lang="en-US" sz="2200" kern="0" dirty="0">
              <a:solidFill>
                <a:sysClr val="windowText" lastClr="000000"/>
              </a:solidFill>
              <a:latin typeface="Arial" charset="0"/>
              <a:ea typeface="宋体" charset="-122"/>
              <a:sym typeface="Wingdings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52617C04-97E8-40F6-226A-15826667C78D}"/>
              </a:ext>
            </a:extLst>
          </p:cNvPr>
          <p:cNvGrpSpPr/>
          <p:nvPr/>
        </p:nvGrpSpPr>
        <p:grpSpPr>
          <a:xfrm>
            <a:off x="479855" y="2129894"/>
            <a:ext cx="6428942" cy="3559300"/>
            <a:chOff x="492212" y="2451735"/>
            <a:chExt cx="6428942" cy="35593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744BE620-2F9C-51CC-1AFB-4920D076AF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2212" y="3027406"/>
              <a:ext cx="6428942" cy="2983629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1C6BD1F3-0B15-32D0-4F07-6CA286794092}"/>
                </a:ext>
              </a:extLst>
            </p:cNvPr>
            <p:cNvSpPr txBox="1"/>
            <p:nvPr/>
          </p:nvSpPr>
          <p:spPr>
            <a:xfrm>
              <a:off x="1508554" y="2451735"/>
              <a:ext cx="458744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1E12D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𝜅</a:t>
              </a:r>
              <a:r>
                <a:rPr lang="zh-CN" altLang="en-US" sz="2000" dirty="0">
                  <a:solidFill>
                    <a:srgbClr val="1E12D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-mechanism driven pulsation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43088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C3E3BE-5031-5B60-E59D-E469BDAAD8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018C55C0-5890-4A96-175D-E3526ED86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AAADCE-8AC9-9C46-BAED-BB3311E84256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AB300CE-4018-608F-6556-F51322AC72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8286" y="509030"/>
            <a:ext cx="6683264" cy="547689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55E377AF-0F83-266E-20E1-CAA8CC1778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955" y="2749377"/>
            <a:ext cx="3489412" cy="2759484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5C5DFC42-9FB2-2FE6-52BB-8F5640E425A1}"/>
              </a:ext>
            </a:extLst>
          </p:cNvPr>
          <p:cNvSpPr txBox="1"/>
          <p:nvPr/>
        </p:nvSpPr>
        <p:spPr>
          <a:xfrm>
            <a:off x="485025" y="509030"/>
            <a:ext cx="4201616" cy="16684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25780" marR="0" lvl="0" indent="-342900" algn="l" defTabSz="914400" rtl="0" eaLnBrk="1" fontAlgn="auto" latinLnBrk="0" hangingPunct="1">
              <a:lnSpc>
                <a:spcPct val="110000"/>
              </a:lnSpc>
              <a:spcAft>
                <a:spcPts val="300"/>
              </a:spcAft>
              <a:buClr>
                <a:srgbClr val="8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BB T ~ 4000 K</a:t>
            </a:r>
          </a:p>
          <a:p>
            <a:pPr marL="525780" marR="0" lvl="0" indent="-342900" algn="l" defTabSz="914400" rtl="0" eaLnBrk="1" fontAlgn="auto" latinLnBrk="0" hangingPunct="1">
              <a:lnSpc>
                <a:spcPct val="110000"/>
              </a:lnSpc>
              <a:spcAft>
                <a:spcPts val="300"/>
              </a:spcAft>
              <a:buClr>
                <a:srgbClr val="8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宋体"/>
                <a:cs typeface="+mn-cs"/>
              </a:rPr>
              <a:t>Size ~ 2000 AU</a:t>
            </a:r>
          </a:p>
          <a:p>
            <a:pPr marL="525780" marR="0" lvl="0" indent="-342900" algn="l" defTabSz="914400" rtl="0" eaLnBrk="1" fontAlgn="auto" latinLnBrk="0" hangingPunct="1">
              <a:lnSpc>
                <a:spcPct val="110000"/>
              </a:lnSpc>
              <a:spcAft>
                <a:spcPts val="300"/>
              </a:spcAft>
              <a:buClr>
                <a:srgbClr val="8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宋体"/>
                <a:cs typeface="+mn-cs"/>
              </a:rPr>
              <a:t>Pulsation ~ 10%</a:t>
            </a:r>
          </a:p>
          <a:p>
            <a:pPr marL="525780" marR="0" lvl="0" indent="-342900" algn="l" defTabSz="914400" rtl="0" eaLnBrk="1" fontAlgn="auto" latinLnBrk="0" hangingPunct="1">
              <a:lnSpc>
                <a:spcPct val="110000"/>
              </a:lnSpc>
              <a:spcAft>
                <a:spcPts val="300"/>
              </a:spcAft>
              <a:buClr>
                <a:srgbClr val="8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sz="2200" kern="0" dirty="0">
                <a:latin typeface="Arial"/>
                <a:ea typeface="宋体"/>
              </a:rPr>
              <a:t>T ~ 32 yrs</a:t>
            </a:r>
            <a:endParaRPr kumimoji="0" lang="en-US" altLang="zh-CN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A168EFD-B814-C958-226A-3AD645A89E04}"/>
              </a:ext>
            </a:extLst>
          </p:cNvPr>
          <p:cNvSpPr txBox="1"/>
          <p:nvPr/>
        </p:nvSpPr>
        <p:spPr>
          <a:xfrm>
            <a:off x="2957300" y="6188473"/>
            <a:ext cx="6277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(Zhang, ..., 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LJ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, et al. 2026,</a:t>
            </a: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 </a:t>
            </a:r>
            <a:r>
              <a:rPr lang="en-US" altLang="zh-CN" kern="0" dirty="0">
                <a:solidFill>
                  <a:sysClr val="windowText" lastClr="000000"/>
                </a:solidFill>
                <a:latin typeface="Arial" charset="0"/>
                <a:ea typeface="宋体" charset="-122"/>
              </a:rPr>
              <a:t>submitted, arXiv:2512.05180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) 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828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55039-4A9D-5614-F8EB-2C0D7AD622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48EC41EF-6DA4-4C60-97F3-D9CDCEAEB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AAADCE-8AC9-9C46-BAED-BB3311E84256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884AC43-6211-7E3A-2422-C6D7C6E6DCE6}"/>
              </a:ext>
            </a:extLst>
          </p:cNvPr>
          <p:cNvCxnSpPr>
            <a:cxnSpLocks/>
          </p:cNvCxnSpPr>
          <p:nvPr/>
        </p:nvCxnSpPr>
        <p:spPr>
          <a:xfrm flipH="1">
            <a:off x="0" y="720000"/>
            <a:ext cx="12192000" cy="0"/>
          </a:xfrm>
          <a:prstGeom prst="line">
            <a:avLst/>
          </a:prstGeom>
          <a:noFill/>
          <a:ln w="25400" cap="flat" cmpd="sng" algn="ctr">
            <a:gradFill flip="none" rotWithShape="1">
              <a:gsLst>
                <a:gs pos="0">
                  <a:srgbClr val="006765">
                    <a:lumMod val="67000"/>
                  </a:srgbClr>
                </a:gs>
                <a:gs pos="25000">
                  <a:srgbClr val="006765">
                    <a:lumMod val="97000"/>
                    <a:lumOff val="3000"/>
                  </a:srgbClr>
                </a:gs>
                <a:gs pos="100000">
                  <a:srgbClr val="006765">
                    <a:lumMod val="60000"/>
                    <a:lumOff val="40000"/>
                  </a:srgbClr>
                </a:gs>
              </a:gsLst>
              <a:lin ang="10800000" scaled="0"/>
              <a:tileRect/>
            </a:gra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" name="Rectangle 9">
            <a:extLst>
              <a:ext uri="{FF2B5EF4-FFF2-40B4-BE49-F238E27FC236}">
                <a16:creationId xmlns:a16="http://schemas.microsoft.com/office/drawing/2014/main" id="{549D147C-E950-D76B-7AEC-E6AA5C072074}"/>
              </a:ext>
            </a:extLst>
          </p:cNvPr>
          <p:cNvSpPr/>
          <p:nvPr/>
        </p:nvSpPr>
        <p:spPr>
          <a:xfrm>
            <a:off x="360000" y="180000"/>
            <a:ext cx="11357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n"/>
              <a:defRPr/>
            </a:pPr>
            <a:r>
              <a:rPr lang="en-US" altLang="ja-JP" sz="2800" dirty="0">
                <a:solidFill>
                  <a:srgbClr val="870000"/>
                </a:solidFill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Narrow-line LRDs (</a:t>
            </a:r>
            <a:r>
              <a:rPr lang="en-US" altLang="zh-CN" sz="2800" dirty="0">
                <a:solidFill>
                  <a:srgbClr val="870000"/>
                </a:solidFill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LRDs must have broad lines?</a:t>
            </a:r>
            <a:r>
              <a:rPr lang="en-US" altLang="zh-CN" sz="2800" kern="0" dirty="0">
                <a:solidFill>
                  <a:srgbClr val="000000"/>
                </a:solidFill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)</a:t>
            </a:r>
            <a:endParaRPr lang="zh-CN" altLang="en-US" sz="2800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46B297D-6FFA-636B-F867-62AB5AC79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1" y="2286248"/>
            <a:ext cx="7398657" cy="3145322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B7E463ED-1E1C-0AFA-084A-F401156460FA}"/>
              </a:ext>
            </a:extLst>
          </p:cNvPr>
          <p:cNvSpPr txBox="1"/>
          <p:nvPr/>
        </p:nvSpPr>
        <p:spPr>
          <a:xfrm>
            <a:off x="686573" y="5788287"/>
            <a:ext cx="10818854" cy="400110"/>
          </a:xfrm>
          <a:prstGeom prst="rect">
            <a:avLst/>
          </a:prstGeom>
          <a:noFill/>
          <a:ln w="15875">
            <a:solidFill>
              <a:srgbClr val="1E12D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5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 narrow-line LRDs out of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32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 LRDs that have medium-resolution spectra coverage of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 H𝛼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14073EE-BB22-54F0-372D-7AD335E8D9C7}"/>
              </a:ext>
            </a:extLst>
          </p:cNvPr>
          <p:cNvSpPr txBox="1"/>
          <p:nvPr/>
        </p:nvSpPr>
        <p:spPr>
          <a:xfrm>
            <a:off x="8995228" y="3183184"/>
            <a:ext cx="3104914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Line width ~ 250 km/s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SimHei" panose="02010609060101010101" pitchFamily="49" charset="-12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BIC</a:t>
            </a:r>
            <a:r>
              <a:rPr kumimoji="0" lang="en-US" altLang="zh-CN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2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 – BIC</a:t>
            </a:r>
            <a:r>
              <a:rPr kumimoji="0" lang="en-US" altLang="zh-CN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1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 &gt;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BIC = 𝜒</a:t>
            </a:r>
            <a:r>
              <a:rPr kumimoji="0" lang="en-US" altLang="zh-CN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2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 + </a:t>
            </a: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k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 ln </a:t>
            </a: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n</a:t>
            </a:r>
            <a:endParaRPr kumimoji="0" lang="zh-CN" altLang="en-US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F9E7642-8BA4-E9A2-3495-5598FBF2386C}"/>
              </a:ext>
            </a:extLst>
          </p:cNvPr>
          <p:cNvSpPr txBox="1"/>
          <p:nvPr/>
        </p:nvSpPr>
        <p:spPr>
          <a:xfrm>
            <a:off x="1625715" y="932700"/>
            <a:ext cx="6705371" cy="430887"/>
          </a:xfrm>
          <a:prstGeom prst="rect">
            <a:avLst/>
          </a:prstGeom>
          <a:gradFill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A sample of LRDs with narrow H𝛼 emission lines</a:t>
            </a:r>
            <a:endParaRPr kumimoji="0" lang="zh-CN" altLang="en-US" sz="2200" b="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</p:txBody>
      </p:sp>
      <p:sp>
        <p:nvSpPr>
          <p:cNvPr id="15" name="圆角右箭头 14">
            <a:extLst>
              <a:ext uri="{FF2B5EF4-FFF2-40B4-BE49-F238E27FC236}">
                <a16:creationId xmlns:a16="http://schemas.microsoft.com/office/drawing/2014/main" id="{FC37822B-0BC9-CDAD-9179-B2640D5DD281}"/>
              </a:ext>
            </a:extLst>
          </p:cNvPr>
          <p:cNvSpPr/>
          <p:nvPr/>
        </p:nvSpPr>
        <p:spPr>
          <a:xfrm rot="10800000" flipH="1">
            <a:off x="2345360" y="1426430"/>
            <a:ext cx="699109" cy="369333"/>
          </a:xfrm>
          <a:prstGeom prst="bentArrow">
            <a:avLst>
              <a:gd name="adj1" fmla="val 19649"/>
              <a:gd name="adj2" fmla="val 19637"/>
              <a:gd name="adj3" fmla="val 46548"/>
              <a:gd name="adj4" fmla="val 43750"/>
            </a:avLst>
          </a:prstGeom>
          <a:solidFill>
            <a:schemeClr val="accent4">
              <a:lumMod val="60000"/>
              <a:lumOff val="40000"/>
            </a:schemeClr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62B1B42E-9B5D-B22B-E11D-CBD266928B3E}"/>
              </a:ext>
            </a:extLst>
          </p:cNvPr>
          <p:cNvSpPr txBox="1"/>
          <p:nvPr/>
        </p:nvSpPr>
        <p:spPr>
          <a:xfrm>
            <a:off x="3102429" y="1529421"/>
            <a:ext cx="51489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Share other common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LRD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 properties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 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62729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460FC1-C60F-AA4B-E81E-39B9E8FA19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202ED62-823E-AAC6-B2D3-E45C57F8E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AAADCE-8AC9-9C46-BAED-BB3311E84256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25D3E34-861F-31EA-E683-D85A517D245A}"/>
              </a:ext>
            </a:extLst>
          </p:cNvPr>
          <p:cNvSpPr txBox="1"/>
          <p:nvPr/>
        </p:nvSpPr>
        <p:spPr>
          <a:xfrm>
            <a:off x="2628900" y="180000"/>
            <a:ext cx="6934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Aft>
                <a:spcPts val="600"/>
              </a:spcAft>
            </a:pPr>
            <a:r>
              <a:rPr lang="en-US" altLang="zh-CN" sz="2400" dirty="0">
                <a:solidFill>
                  <a:srgbClr val="870000"/>
                </a:solidFill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Comparison with broad-line LRDs and AGNs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DD4432C3-CCBB-DE75-E52B-315CC4D9451C}"/>
              </a:ext>
            </a:extLst>
          </p:cNvPr>
          <p:cNvGrpSpPr/>
          <p:nvPr/>
        </p:nvGrpSpPr>
        <p:grpSpPr>
          <a:xfrm>
            <a:off x="1438135" y="1183185"/>
            <a:ext cx="9915665" cy="4081015"/>
            <a:chOff x="1719196" y="1861524"/>
            <a:chExt cx="9915665" cy="4081015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41D3D11C-B150-B877-A8A0-721E19A6A2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19196" y="2435986"/>
              <a:ext cx="7772400" cy="3506553"/>
            </a:xfrm>
            <a:prstGeom prst="rect">
              <a:avLst/>
            </a:prstGeom>
          </p:spPr>
        </p:pic>
        <p:sp>
          <p:nvSpPr>
            <p:cNvPr id="6" name="右箭头 5">
              <a:extLst>
                <a:ext uri="{FF2B5EF4-FFF2-40B4-BE49-F238E27FC236}">
                  <a16:creationId xmlns:a16="http://schemas.microsoft.com/office/drawing/2014/main" id="{9B647AD3-56FE-F78C-6017-203AFB10E45B}"/>
                </a:ext>
              </a:extLst>
            </p:cNvPr>
            <p:cNvSpPr/>
            <p:nvPr/>
          </p:nvSpPr>
          <p:spPr>
            <a:xfrm rot="5400000">
              <a:off x="2786127" y="2838195"/>
              <a:ext cx="1249204" cy="195143"/>
            </a:xfrm>
            <a:prstGeom prst="rightArrow">
              <a:avLst>
                <a:gd name="adj1" fmla="val 50000"/>
                <a:gd name="adj2" fmla="val 183674"/>
              </a:avLst>
            </a:prstGeom>
            <a:solidFill>
              <a:srgbClr val="007A77">
                <a:lumMod val="60000"/>
                <a:lumOff val="40000"/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524FC9BB-7262-7FE3-4C0C-AF6558D98C97}"/>
                </a:ext>
              </a:extLst>
            </p:cNvPr>
            <p:cNvSpPr txBox="1"/>
            <p:nvPr/>
          </p:nvSpPr>
          <p:spPr>
            <a:xfrm>
              <a:off x="2866328" y="1861524"/>
              <a:ext cx="1088801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AGN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右箭头 7">
              <a:extLst>
                <a:ext uri="{FF2B5EF4-FFF2-40B4-BE49-F238E27FC236}">
                  <a16:creationId xmlns:a16="http://schemas.microsoft.com/office/drawing/2014/main" id="{9146150B-D6AB-4392-8560-42210614EB4B}"/>
                </a:ext>
              </a:extLst>
            </p:cNvPr>
            <p:cNvSpPr/>
            <p:nvPr/>
          </p:nvSpPr>
          <p:spPr>
            <a:xfrm rot="9630067">
              <a:off x="9419573" y="3891845"/>
              <a:ext cx="646339" cy="195143"/>
            </a:xfrm>
            <a:prstGeom prst="rightArrow">
              <a:avLst>
                <a:gd name="adj1" fmla="val 50000"/>
                <a:gd name="adj2" fmla="val 183674"/>
              </a:avLst>
            </a:prstGeom>
            <a:solidFill>
              <a:srgbClr val="007A77">
                <a:lumMod val="60000"/>
                <a:lumOff val="40000"/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E5131079-B1CF-8C11-67F3-DA5350BC4EDD}"/>
                </a:ext>
              </a:extLst>
            </p:cNvPr>
            <p:cNvSpPr txBox="1"/>
            <p:nvPr/>
          </p:nvSpPr>
          <p:spPr>
            <a:xfrm>
              <a:off x="10079946" y="3687870"/>
              <a:ext cx="155491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E97132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BL LRDs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E97132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" name="右箭头 9">
              <a:extLst>
                <a:ext uri="{FF2B5EF4-FFF2-40B4-BE49-F238E27FC236}">
                  <a16:creationId xmlns:a16="http://schemas.microsoft.com/office/drawing/2014/main" id="{4B38CB47-AB4D-30FD-6F22-8AD327F2FB01}"/>
                </a:ext>
              </a:extLst>
            </p:cNvPr>
            <p:cNvSpPr/>
            <p:nvPr/>
          </p:nvSpPr>
          <p:spPr>
            <a:xfrm rot="5400000">
              <a:off x="6845681" y="3691998"/>
              <a:ext cx="631625" cy="195143"/>
            </a:xfrm>
            <a:prstGeom prst="rightArrow">
              <a:avLst>
                <a:gd name="adj1" fmla="val 50000"/>
                <a:gd name="adj2" fmla="val 183674"/>
              </a:avLst>
            </a:prstGeom>
            <a:solidFill>
              <a:srgbClr val="007A77">
                <a:lumMod val="60000"/>
                <a:lumOff val="40000"/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DCC08A5E-EAA1-3BA9-4437-E9E082BEED89}"/>
                </a:ext>
              </a:extLst>
            </p:cNvPr>
            <p:cNvSpPr txBox="1"/>
            <p:nvPr/>
          </p:nvSpPr>
          <p:spPr>
            <a:xfrm>
              <a:off x="6833059" y="3012092"/>
              <a:ext cx="1502238" cy="46166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1000FF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NL LRDs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000FF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id="{1A41E9D9-DDE8-85A2-75CA-544B4C39B8B9}"/>
              </a:ext>
            </a:extLst>
          </p:cNvPr>
          <p:cNvSpPr txBox="1"/>
          <p:nvPr/>
        </p:nvSpPr>
        <p:spPr>
          <a:xfrm>
            <a:off x="1181723" y="5662371"/>
            <a:ext cx="90384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Composite spectra of broad-line (BL), narrow-line (NL), and normal AGNs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E582C4F-1CF5-DFDC-2A2E-B238420A4974}"/>
              </a:ext>
            </a:extLst>
          </p:cNvPr>
          <p:cNvCxnSpPr>
            <a:cxnSpLocks/>
          </p:cNvCxnSpPr>
          <p:nvPr/>
        </p:nvCxnSpPr>
        <p:spPr>
          <a:xfrm flipH="1">
            <a:off x="0" y="720000"/>
            <a:ext cx="12192000" cy="0"/>
          </a:xfrm>
          <a:prstGeom prst="line">
            <a:avLst/>
          </a:prstGeom>
          <a:noFill/>
          <a:ln w="25400" cap="flat" cmpd="sng" algn="ctr">
            <a:gradFill flip="none" rotWithShape="1">
              <a:gsLst>
                <a:gs pos="0">
                  <a:srgbClr val="006765">
                    <a:lumMod val="67000"/>
                  </a:srgbClr>
                </a:gs>
                <a:gs pos="25000">
                  <a:srgbClr val="006765">
                    <a:lumMod val="97000"/>
                    <a:lumOff val="3000"/>
                  </a:srgbClr>
                </a:gs>
                <a:gs pos="100000">
                  <a:srgbClr val="006765">
                    <a:lumMod val="60000"/>
                    <a:lumOff val="40000"/>
                  </a:srgbClr>
                </a:gs>
              </a:gsLst>
              <a:lin ang="10800000" scaled="0"/>
              <a:tileRect/>
            </a:gra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588139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D8F28-4F98-F8C9-D98F-FA29326F76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6554B59-E9AF-EB1E-AB64-8CCCD81C2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AAADCE-8AC9-9C46-BAED-BB3311E84256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7289713-C03F-804E-1987-B9695F2B82A2}"/>
              </a:ext>
            </a:extLst>
          </p:cNvPr>
          <p:cNvSpPr txBox="1"/>
          <p:nvPr/>
        </p:nvSpPr>
        <p:spPr>
          <a:xfrm>
            <a:off x="477755" y="1008000"/>
            <a:ext cx="5832510" cy="4308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rgbClr val="1E12D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If NL LRDs are purely star-forming galaxies?</a:t>
            </a:r>
            <a:endParaRPr kumimoji="0" lang="zh-CN" altLang="en-US" sz="2200" b="0" i="0" u="none" strike="noStrike" kern="1200" cap="none" spc="0" normalizeH="0" baseline="0" noProof="0" dirty="0">
              <a:ln>
                <a:noFill/>
              </a:ln>
              <a:solidFill>
                <a:srgbClr val="1E12D0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49174A53-B7D0-3FE5-7C65-9617D8AE2471}"/>
              </a:ext>
            </a:extLst>
          </p:cNvPr>
          <p:cNvGrpSpPr/>
          <p:nvPr/>
        </p:nvGrpSpPr>
        <p:grpSpPr>
          <a:xfrm>
            <a:off x="7880560" y="556760"/>
            <a:ext cx="3684830" cy="3273247"/>
            <a:chOff x="7576549" y="1382486"/>
            <a:chExt cx="4086052" cy="3996743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D7E3EE87-5AA7-D355-CBD4-C7C34387B4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02011" y="1382486"/>
              <a:ext cx="3551789" cy="3429000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5DC82647-F04D-149D-E3E3-C2F931C9F72C}"/>
                </a:ext>
              </a:extLst>
            </p:cNvPr>
            <p:cNvSpPr txBox="1"/>
            <p:nvPr/>
          </p:nvSpPr>
          <p:spPr>
            <a:xfrm>
              <a:off x="7576549" y="4889586"/>
              <a:ext cx="4086052" cy="4896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SimHei" panose="02010609060101010101" pitchFamily="49" charset="-122"/>
                  <a:cs typeface="Arial" panose="020B0604020202020204" pitchFamily="34" charset="0"/>
                </a:rPr>
                <a:t>Slightly above the main sequence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id="{3477A411-AD9C-AD9D-AF9E-833283349C80}"/>
              </a:ext>
            </a:extLst>
          </p:cNvPr>
          <p:cNvSpPr txBox="1"/>
          <p:nvPr/>
        </p:nvSpPr>
        <p:spPr>
          <a:xfrm>
            <a:off x="360000" y="1645337"/>
            <a:ext cx="7245256" cy="400110"/>
          </a:xfrm>
          <a:prstGeom prst="rect">
            <a:avLst/>
          </a:prstGeom>
          <a:noFill/>
          <a:ln w="15875"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H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igh stellar masses (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≥10</a:t>
            </a:r>
            <a:r>
              <a:rPr kumimoji="0" lang="en-US" altLang="zh-CN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9.5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M</a:t>
            </a:r>
            <a:r>
              <a:rPr kumimoji="0" lang="en-US" altLang="zh-CN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⊙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)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with high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SFRs (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≥20 M</a:t>
            </a:r>
            <a:r>
              <a:rPr kumimoji="0" lang="en-US" altLang="zh-CN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⊙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yr</a:t>
            </a:r>
            <a:r>
              <a:rPr kumimoji="0" lang="en-US" altLang="zh-CN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−1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7D1189A6-DE6C-41C3-DB15-5F74FF91FFA6}"/>
              </a:ext>
            </a:extLst>
          </p:cNvPr>
          <p:cNvSpPr txBox="1"/>
          <p:nvPr/>
        </p:nvSpPr>
        <p:spPr>
          <a:xfrm>
            <a:off x="474166" y="2291362"/>
            <a:ext cx="6490589" cy="4308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rgbClr val="1E12D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If NL LRDs are AGNs with low black hole masses?</a:t>
            </a:r>
            <a:endParaRPr kumimoji="0" lang="zh-CN" altLang="en-US" sz="2200" b="0" i="0" u="none" strike="noStrike" kern="1200" cap="none" spc="0" normalizeH="0" baseline="0" noProof="0" dirty="0">
              <a:ln>
                <a:noFill/>
              </a:ln>
              <a:solidFill>
                <a:srgbClr val="1E12D0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2131FA25-A174-24C4-7494-8C1475125365}"/>
              </a:ext>
            </a:extLst>
          </p:cNvPr>
          <p:cNvGrpSpPr/>
          <p:nvPr/>
        </p:nvGrpSpPr>
        <p:grpSpPr>
          <a:xfrm>
            <a:off x="883165" y="2964114"/>
            <a:ext cx="5423511" cy="3059238"/>
            <a:chOff x="4884629" y="1265680"/>
            <a:chExt cx="6565103" cy="4085429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CB27B8D4-185A-8284-414C-61BAFB1C5A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70584" y="1265680"/>
              <a:ext cx="6321693" cy="3271207"/>
            </a:xfrm>
            <a:prstGeom prst="rect">
              <a:avLst/>
            </a:prstGeom>
          </p:spPr>
        </p:pic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85C3B6E2-22F5-448B-1C18-879EABFA398E}"/>
                </a:ext>
              </a:extLst>
            </p:cNvPr>
            <p:cNvSpPr txBox="1"/>
            <p:nvPr/>
          </p:nvSpPr>
          <p:spPr>
            <a:xfrm>
              <a:off x="4884629" y="4610519"/>
              <a:ext cx="6565103" cy="74059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Roughly consistent with the local relations in the </a:t>
              </a: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E12D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</a:t>
              </a:r>
              <a:r>
                <a:rPr kumimoji="0" lang="en-US" altLang="zh-CN" sz="2400" b="0" i="0" u="none" strike="noStrike" kern="0" cap="none" spc="0" normalizeH="0" baseline="-25000" noProof="0" dirty="0">
                  <a:ln>
                    <a:noFill/>
                  </a:ln>
                  <a:solidFill>
                    <a:srgbClr val="1E12D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𝜎</a:t>
              </a: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E12D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−M</a:t>
              </a:r>
              <a:r>
                <a:rPr kumimoji="0" lang="en-US" altLang="zh-CN" sz="1800" b="0" i="0" u="none" strike="noStrike" kern="0" cap="none" spc="0" normalizeH="0" baseline="-25000" noProof="0" dirty="0">
                  <a:ln>
                    <a:noFill/>
                  </a:ln>
                  <a:solidFill>
                    <a:srgbClr val="1E12D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BH</a:t>
              </a: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E12D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and </a:t>
              </a:r>
              <a:r>
                <a:rPr kumimoji="0" lang="en-US" altLang="zh-CN" sz="1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E12D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</a:t>
              </a:r>
              <a:r>
                <a:rPr kumimoji="0" lang="en-US" altLang="zh-CN" sz="1800" b="0" i="0" u="none" strike="noStrike" kern="0" cap="none" spc="0" normalizeH="0" baseline="-25000" noProof="0" dirty="0" err="1">
                  <a:ln>
                    <a:noFill/>
                  </a:ln>
                  <a:solidFill>
                    <a:srgbClr val="1E12D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dyn</a:t>
              </a: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E12D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−M</a:t>
              </a:r>
              <a:r>
                <a:rPr kumimoji="0" lang="en-US" altLang="zh-CN" sz="1800" b="0" i="0" u="none" strike="noStrike" kern="0" cap="none" spc="0" normalizeH="0" baseline="-25000" noProof="0" dirty="0">
                  <a:ln>
                    <a:noFill/>
                  </a:ln>
                  <a:solidFill>
                    <a:srgbClr val="1E12D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BH</a:t>
              </a: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E12D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plane?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id="{19297EB9-72D7-4314-F7A8-E1A6B66DEA53}"/>
              </a:ext>
            </a:extLst>
          </p:cNvPr>
          <p:cNvSpPr txBox="1"/>
          <p:nvPr/>
        </p:nvSpPr>
        <p:spPr>
          <a:xfrm>
            <a:off x="6964755" y="4261218"/>
            <a:ext cx="4970480" cy="150810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To be answered: why no broad lines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Type 2 like counterparts of BL LRDs?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An early stage of BL LRDs?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...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86702696-601D-834B-B4D9-879BDA4C6B20}"/>
              </a:ext>
            </a:extLst>
          </p:cNvPr>
          <p:cNvSpPr txBox="1"/>
          <p:nvPr/>
        </p:nvSpPr>
        <p:spPr>
          <a:xfrm>
            <a:off x="4314217" y="6382921"/>
            <a:ext cx="398491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(Zhang,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LJ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, et al. 2026,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 ApJ, submitted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)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3" name="Straight Connector 3">
            <a:extLst>
              <a:ext uri="{FF2B5EF4-FFF2-40B4-BE49-F238E27FC236}">
                <a16:creationId xmlns:a16="http://schemas.microsoft.com/office/drawing/2014/main" id="{429D68CD-F40B-74AF-1E30-339FFB59896E}"/>
              </a:ext>
            </a:extLst>
          </p:cNvPr>
          <p:cNvCxnSpPr>
            <a:cxnSpLocks/>
          </p:cNvCxnSpPr>
          <p:nvPr/>
        </p:nvCxnSpPr>
        <p:spPr>
          <a:xfrm flipH="1">
            <a:off x="0" y="720000"/>
            <a:ext cx="7477596" cy="0"/>
          </a:xfrm>
          <a:prstGeom prst="line">
            <a:avLst/>
          </a:prstGeom>
          <a:noFill/>
          <a:ln w="25400" cap="flat" cmpd="sng" algn="ctr">
            <a:gradFill flip="none" rotWithShape="1">
              <a:gsLst>
                <a:gs pos="0">
                  <a:srgbClr val="006765">
                    <a:lumMod val="67000"/>
                  </a:srgbClr>
                </a:gs>
                <a:gs pos="25000">
                  <a:srgbClr val="006765">
                    <a:lumMod val="97000"/>
                    <a:lumOff val="3000"/>
                  </a:srgbClr>
                </a:gs>
                <a:gs pos="100000">
                  <a:srgbClr val="006765">
                    <a:lumMod val="60000"/>
                    <a:lumOff val="40000"/>
                  </a:srgbClr>
                </a:gs>
              </a:gsLst>
              <a:lin ang="10800000" scaled="0"/>
              <a:tileRect/>
            </a:gra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6" name="Rectangle 9">
            <a:extLst>
              <a:ext uri="{FF2B5EF4-FFF2-40B4-BE49-F238E27FC236}">
                <a16:creationId xmlns:a16="http://schemas.microsoft.com/office/drawing/2014/main" id="{8D33D2C0-6B0B-324A-14E7-9193FD2A8F19}"/>
              </a:ext>
            </a:extLst>
          </p:cNvPr>
          <p:cNvSpPr/>
          <p:nvPr/>
        </p:nvSpPr>
        <p:spPr>
          <a:xfrm>
            <a:off x="360000" y="180000"/>
            <a:ext cx="11357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p"/>
              <a:tabLst/>
              <a:defRPr/>
            </a:pPr>
            <a:r>
              <a:rPr kumimoji="0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870000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What are these narrow-line LRDs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SimHei" panose="02010609060101010101" pitchFamily="49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322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E532B4-D70E-32DF-42A6-AC42B069F9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B5520B18-DAFD-6977-A75C-3D2C753AF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AAADCE-8AC9-9C46-BAED-BB3311E84256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3" name="Straight Connector 3">
            <a:extLst>
              <a:ext uri="{FF2B5EF4-FFF2-40B4-BE49-F238E27FC236}">
                <a16:creationId xmlns:a16="http://schemas.microsoft.com/office/drawing/2014/main" id="{FF8CEDFD-4020-9D1F-7A0F-432BD2F5ABF5}"/>
              </a:ext>
            </a:extLst>
          </p:cNvPr>
          <p:cNvCxnSpPr>
            <a:cxnSpLocks/>
          </p:cNvCxnSpPr>
          <p:nvPr/>
        </p:nvCxnSpPr>
        <p:spPr>
          <a:xfrm flipH="1">
            <a:off x="0" y="720000"/>
            <a:ext cx="12192000" cy="0"/>
          </a:xfrm>
          <a:prstGeom prst="line">
            <a:avLst/>
          </a:prstGeom>
          <a:noFill/>
          <a:ln w="25400" cap="flat" cmpd="sng" algn="ctr">
            <a:gradFill flip="none" rotWithShape="1">
              <a:gsLst>
                <a:gs pos="0">
                  <a:srgbClr val="006765">
                    <a:lumMod val="67000"/>
                  </a:srgbClr>
                </a:gs>
                <a:gs pos="25000">
                  <a:srgbClr val="006765">
                    <a:lumMod val="97000"/>
                    <a:lumOff val="3000"/>
                  </a:srgbClr>
                </a:gs>
                <a:gs pos="100000">
                  <a:srgbClr val="006765">
                    <a:lumMod val="60000"/>
                    <a:lumOff val="40000"/>
                  </a:srgbClr>
                </a:gs>
              </a:gsLst>
              <a:lin ang="10800000" scaled="0"/>
              <a:tileRect/>
            </a:gra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" name="Rectangle 9">
            <a:extLst>
              <a:ext uri="{FF2B5EF4-FFF2-40B4-BE49-F238E27FC236}">
                <a16:creationId xmlns:a16="http://schemas.microsoft.com/office/drawing/2014/main" id="{4BC67080-4B47-1963-4F01-21F63943D5D0}"/>
              </a:ext>
            </a:extLst>
          </p:cNvPr>
          <p:cNvSpPr/>
          <p:nvPr/>
        </p:nvSpPr>
        <p:spPr>
          <a:xfrm>
            <a:off x="360000" y="180000"/>
            <a:ext cx="11357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p"/>
              <a:tabLst/>
              <a:defRPr/>
            </a:pPr>
            <a:r>
              <a:rPr kumimoji="0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870000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Some byproducts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SimHei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D5CF084-2140-55AA-8BA7-D058D939A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2220" y="1179990"/>
            <a:ext cx="3549780" cy="413354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57B6471B-8AE7-4776-87DD-1998A5EA63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000" y="1179990"/>
            <a:ext cx="7399217" cy="2740703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A94B13C0-F69E-29DB-17E2-D80D72655238}"/>
              </a:ext>
            </a:extLst>
          </p:cNvPr>
          <p:cNvSpPr txBox="1"/>
          <p:nvPr/>
        </p:nvSpPr>
        <p:spPr>
          <a:xfrm>
            <a:off x="836870" y="4499090"/>
            <a:ext cx="6145822" cy="16389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257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>
                <a:srgbClr val="8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rgbClr val="1E12D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Some previous LRDs are not real LRDs: their V-shape produced by line emission</a:t>
            </a:r>
          </a:p>
          <a:p>
            <a:pPr marL="5257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Nearly half of the BL AGNs (24/55) exhibit V-shape continuum</a:t>
            </a:r>
          </a:p>
        </p:txBody>
      </p:sp>
      <p:sp>
        <p:nvSpPr>
          <p:cNvPr id="9" name="右箭头 8">
            <a:extLst>
              <a:ext uri="{FF2B5EF4-FFF2-40B4-BE49-F238E27FC236}">
                <a16:creationId xmlns:a16="http://schemas.microsoft.com/office/drawing/2014/main" id="{0222D566-35F4-25A8-666E-E262E16D0EF6}"/>
              </a:ext>
            </a:extLst>
          </p:cNvPr>
          <p:cNvSpPr/>
          <p:nvPr/>
        </p:nvSpPr>
        <p:spPr>
          <a:xfrm rot="16200000">
            <a:off x="3309579" y="4019784"/>
            <a:ext cx="704237" cy="254375"/>
          </a:xfrm>
          <a:prstGeom prst="rightArrow">
            <a:avLst>
              <a:gd name="adj1" fmla="val 50000"/>
              <a:gd name="adj2" fmla="val 183674"/>
            </a:avLst>
          </a:prstGeom>
          <a:solidFill>
            <a:srgbClr val="007A77">
              <a:lumMod val="60000"/>
              <a:lumOff val="40000"/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右箭头 9">
            <a:extLst>
              <a:ext uri="{FF2B5EF4-FFF2-40B4-BE49-F238E27FC236}">
                <a16:creationId xmlns:a16="http://schemas.microsoft.com/office/drawing/2014/main" id="{179EC009-0F9A-E375-BC07-0B011557719F}"/>
              </a:ext>
            </a:extLst>
          </p:cNvPr>
          <p:cNvSpPr/>
          <p:nvPr/>
        </p:nvSpPr>
        <p:spPr>
          <a:xfrm rot="19276528">
            <a:off x="6577639" y="4401577"/>
            <a:ext cx="3194515" cy="242272"/>
          </a:xfrm>
          <a:prstGeom prst="rightArrow">
            <a:avLst>
              <a:gd name="adj1" fmla="val 50000"/>
              <a:gd name="adj2" fmla="val 200636"/>
            </a:avLst>
          </a:prstGeom>
          <a:solidFill>
            <a:srgbClr val="007A77">
              <a:lumMod val="60000"/>
              <a:lumOff val="40000"/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51561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79E041-0A52-FFC2-ED1D-E7890C8542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BF380F1C-05A4-AB3E-0838-2D8A5026B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17</a:t>
            </a:fld>
            <a:endParaRPr kumimoji="1" lang="zh-CN" altLang="en-US" dirty="0"/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2015650B-FDA8-348E-57CD-3BA6CC7FCDB1}"/>
              </a:ext>
            </a:extLst>
          </p:cNvPr>
          <p:cNvSpPr/>
          <p:nvPr/>
        </p:nvSpPr>
        <p:spPr>
          <a:xfrm>
            <a:off x="360000" y="180000"/>
            <a:ext cx="8885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n"/>
              <a:defRPr/>
            </a:pPr>
            <a:r>
              <a:rPr lang="en-US" altLang="ja-JP" sz="2800" dirty="0">
                <a:solidFill>
                  <a:srgbClr val="870000"/>
                </a:solidFill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Two LRDs transitioning into quasars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EB43195-76DF-98E4-94C5-300F61B6F059}"/>
              </a:ext>
            </a:extLst>
          </p:cNvPr>
          <p:cNvCxnSpPr>
            <a:cxnSpLocks/>
          </p:cNvCxnSpPr>
          <p:nvPr/>
        </p:nvCxnSpPr>
        <p:spPr>
          <a:xfrm flipH="1">
            <a:off x="0" y="720000"/>
            <a:ext cx="12192000" cy="0"/>
          </a:xfrm>
          <a:prstGeom prst="line">
            <a:avLst/>
          </a:prstGeom>
          <a:noFill/>
          <a:ln w="25400" cap="flat" cmpd="sng" algn="ctr">
            <a:gradFill flip="none" rotWithShape="1">
              <a:gsLst>
                <a:gs pos="0">
                  <a:srgbClr val="006765">
                    <a:lumMod val="67000"/>
                  </a:srgbClr>
                </a:gs>
                <a:gs pos="25000">
                  <a:srgbClr val="006765">
                    <a:lumMod val="97000"/>
                    <a:lumOff val="3000"/>
                  </a:srgbClr>
                </a:gs>
                <a:gs pos="100000">
                  <a:srgbClr val="006765">
                    <a:lumMod val="60000"/>
                    <a:lumOff val="40000"/>
                  </a:srgbClr>
                </a:gs>
              </a:gsLst>
              <a:lin ang="10800000" scaled="0"/>
              <a:tileRect/>
            </a:gra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pic>
        <p:nvPicPr>
          <p:cNvPr id="6" name="图片 5" descr="图片包含 图形用户界面&#10;&#10;AI 生成的内容可能不正确。">
            <a:extLst>
              <a:ext uri="{FF2B5EF4-FFF2-40B4-BE49-F238E27FC236}">
                <a16:creationId xmlns:a16="http://schemas.microsoft.com/office/drawing/2014/main" id="{F63DC715-D830-5130-936D-36F8442638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2618" y="1619051"/>
            <a:ext cx="5036435" cy="4399710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id="{C468CF25-C686-9FEB-67FA-4744665D93EF}"/>
              </a:ext>
            </a:extLst>
          </p:cNvPr>
          <p:cNvSpPr txBox="1"/>
          <p:nvPr/>
        </p:nvSpPr>
        <p:spPr>
          <a:xfrm>
            <a:off x="1502967" y="6319334"/>
            <a:ext cx="80957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(Fu, ...,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LJ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, et al. 2026,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 </a:t>
            </a:r>
            <a:r>
              <a:rPr lang="en-US" altLang="zh-CN" sz="1600" kern="0" dirty="0">
                <a:solidFill>
                  <a:sysClr val="windowText" lastClr="000000"/>
                </a:solidFill>
                <a:latin typeface="Arial" charset="0"/>
                <a:ea typeface="宋体" charset="-122"/>
              </a:rPr>
              <a:t>submitted to Nature Astro., arXiv:2512.02096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)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E1976310-5CE6-A12E-7AB6-C0B357B2B65B}"/>
              </a:ext>
            </a:extLst>
          </p:cNvPr>
          <p:cNvSpPr txBox="1"/>
          <p:nvPr/>
        </p:nvSpPr>
        <p:spPr>
          <a:xfrm>
            <a:off x="360001" y="936000"/>
            <a:ext cx="9748950" cy="467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2578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800000"/>
              </a:buClr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Discovery of two unique LRDs: Forge I and Forge II at z ~ 3</a:t>
            </a:r>
          </a:p>
        </p:txBody>
      </p:sp>
      <p:sp>
        <p:nvSpPr>
          <p:cNvPr id="26" name="右箭头 25">
            <a:extLst>
              <a:ext uri="{FF2B5EF4-FFF2-40B4-BE49-F238E27FC236}">
                <a16:creationId xmlns:a16="http://schemas.microsoft.com/office/drawing/2014/main" id="{97BE0862-36A3-AA67-51ED-021D32033B75}"/>
              </a:ext>
            </a:extLst>
          </p:cNvPr>
          <p:cNvSpPr/>
          <p:nvPr/>
        </p:nvSpPr>
        <p:spPr>
          <a:xfrm rot="9707733">
            <a:off x="7387192" y="4873816"/>
            <a:ext cx="1270827" cy="314234"/>
          </a:xfrm>
          <a:prstGeom prst="rightArrow">
            <a:avLst>
              <a:gd name="adj1" fmla="val 37710"/>
              <a:gd name="adj2" fmla="val 229119"/>
            </a:avLst>
          </a:prstGeom>
          <a:solidFill>
            <a:srgbClr val="007A77">
              <a:lumMod val="60000"/>
              <a:lumOff val="40000"/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D77E6BC5-0E58-B14B-CE6A-9B902ABF6176}"/>
              </a:ext>
            </a:extLst>
          </p:cNvPr>
          <p:cNvSpPr txBox="1"/>
          <p:nvPr/>
        </p:nvSpPr>
        <p:spPr>
          <a:xfrm>
            <a:off x="8759947" y="4175234"/>
            <a:ext cx="3115327" cy="1015663"/>
          </a:xfrm>
          <a:prstGeom prst="rect">
            <a:avLst/>
          </a:prstGeom>
          <a:noFill/>
          <a:ln w="15875">
            <a:solidFill>
              <a:schemeClr val="accent1">
                <a:shade val="1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“little”: 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1E12D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point-like sources in F356W and longer bands </a:t>
            </a:r>
            <a:endParaRPr lang="zh-CN" altLang="en-US" sz="2000" dirty="0">
              <a:solidFill>
                <a:srgbClr val="1E12D0"/>
              </a:solidFill>
            </a:endParaRPr>
          </a:p>
        </p:txBody>
      </p:sp>
      <p:sp>
        <p:nvSpPr>
          <p:cNvPr id="29" name="右箭头 28">
            <a:extLst>
              <a:ext uri="{FF2B5EF4-FFF2-40B4-BE49-F238E27FC236}">
                <a16:creationId xmlns:a16="http://schemas.microsoft.com/office/drawing/2014/main" id="{53DB80C9-846D-2BA4-3B0A-6931C9062D6B}"/>
              </a:ext>
            </a:extLst>
          </p:cNvPr>
          <p:cNvSpPr/>
          <p:nvPr/>
        </p:nvSpPr>
        <p:spPr>
          <a:xfrm>
            <a:off x="2772754" y="2116603"/>
            <a:ext cx="2248765" cy="314234"/>
          </a:xfrm>
          <a:prstGeom prst="rightArrow">
            <a:avLst>
              <a:gd name="adj1" fmla="val 37710"/>
              <a:gd name="adj2" fmla="val 229119"/>
            </a:avLst>
          </a:prstGeom>
          <a:solidFill>
            <a:srgbClr val="007A77">
              <a:lumMod val="60000"/>
              <a:lumOff val="40000"/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D919623C-E603-2CF0-1E80-2078E1BE142C}"/>
              </a:ext>
            </a:extLst>
          </p:cNvPr>
          <p:cNvSpPr txBox="1"/>
          <p:nvPr/>
        </p:nvSpPr>
        <p:spPr>
          <a:xfrm>
            <a:off x="480925" y="1872901"/>
            <a:ext cx="2248764" cy="1015663"/>
          </a:xfrm>
          <a:prstGeom prst="rect">
            <a:avLst/>
          </a:prstGeom>
          <a:noFill/>
          <a:ln w="15875">
            <a:solidFill>
              <a:schemeClr val="accent1">
                <a:shade val="1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“red” + “V-shape”: 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1E12D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blue UV slope &amp; red optical slope</a:t>
            </a:r>
            <a:endParaRPr lang="zh-CN" altLang="en-US" sz="2000" dirty="0">
              <a:solidFill>
                <a:srgbClr val="1E12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3165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362EC9-2B09-6CA5-2B0D-6B2BCE2980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73C4491-9534-7D0A-9892-BD1D2617C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AAADCE-8AC9-9C46-BAED-BB3311E84256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10" name="图片 9" descr="图表, 直方图&#10;&#10;AI 生成的内容可能不正确。">
            <a:extLst>
              <a:ext uri="{FF2B5EF4-FFF2-40B4-BE49-F238E27FC236}">
                <a16:creationId xmlns:a16="http://schemas.microsoft.com/office/drawing/2014/main" id="{B750E0A8-2BDA-2A0D-5BE2-3A2EC1AA7B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1485" y="780790"/>
            <a:ext cx="4812315" cy="5030808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03B8A2B6-DE21-0ED5-5559-08E7D5BF20A8}"/>
              </a:ext>
            </a:extLst>
          </p:cNvPr>
          <p:cNvSpPr txBox="1"/>
          <p:nvPr/>
        </p:nvSpPr>
        <p:spPr>
          <a:xfrm>
            <a:off x="360000" y="447485"/>
            <a:ext cx="5735999" cy="2160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2578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800000"/>
              </a:buClr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Forge I and Forge II</a:t>
            </a:r>
          </a:p>
          <a:p>
            <a:pPr marL="982980" lvl="1" indent="-342900"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ü"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“Little” + “V-shape”</a:t>
            </a:r>
          </a:p>
          <a:p>
            <a:pPr marL="982980" lvl="1" indent="-342900"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ü"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Broad emission lines</a:t>
            </a:r>
          </a:p>
          <a:p>
            <a:pPr marL="982980" lvl="1" indent="-342900"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ü"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Broad He I emission + absorption</a:t>
            </a:r>
          </a:p>
          <a:p>
            <a:pPr marL="982980" lvl="1" indent="-342900"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ü"/>
              <a:defRPr/>
            </a:pPr>
            <a:r>
              <a:rPr lang="en-US" altLang="zh-CN" sz="2200" kern="0" dirty="0">
                <a:solidFill>
                  <a:srgbClr val="1E12D0"/>
                </a:solidFill>
                <a:latin typeface="Arial"/>
                <a:ea typeface="宋体"/>
              </a:rPr>
              <a:t>No UV metal emission lines!</a:t>
            </a:r>
            <a:endParaRPr kumimoji="0" lang="en-US" altLang="zh-CN" sz="2200" b="0" i="0" u="none" strike="noStrike" kern="0" cap="none" spc="0" normalizeH="0" baseline="0" noProof="0" dirty="0">
              <a:ln>
                <a:noFill/>
              </a:ln>
              <a:solidFill>
                <a:srgbClr val="1E12D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C1CFF3FE-122E-FE74-C6AF-744FE24207E8}"/>
              </a:ext>
            </a:extLst>
          </p:cNvPr>
          <p:cNvGrpSpPr/>
          <p:nvPr/>
        </p:nvGrpSpPr>
        <p:grpSpPr>
          <a:xfrm>
            <a:off x="1081177" y="2979396"/>
            <a:ext cx="5846114" cy="3431119"/>
            <a:chOff x="1081177" y="2979396"/>
            <a:chExt cx="5846114" cy="3431119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B22C622C-F41F-9A02-4046-6D181E7198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1177" y="2979396"/>
              <a:ext cx="3975100" cy="1676400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098A4247-3E0F-12FA-30EB-456D65E5F8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97077" y="4784915"/>
              <a:ext cx="3759200" cy="1625600"/>
            </a:xfrm>
            <a:prstGeom prst="rect">
              <a:avLst/>
            </a:prstGeom>
          </p:spPr>
        </p:pic>
        <p:sp>
          <p:nvSpPr>
            <p:cNvPr id="13" name="左大括号 12">
              <a:extLst>
                <a:ext uri="{FF2B5EF4-FFF2-40B4-BE49-F238E27FC236}">
                  <a16:creationId xmlns:a16="http://schemas.microsoft.com/office/drawing/2014/main" id="{04AB28B6-4B50-2BA6-5D23-653832F51FD7}"/>
                </a:ext>
              </a:extLst>
            </p:cNvPr>
            <p:cNvSpPr/>
            <p:nvPr/>
          </p:nvSpPr>
          <p:spPr>
            <a:xfrm flipH="1">
              <a:off x="5204881" y="3842483"/>
              <a:ext cx="396000" cy="1699054"/>
            </a:xfrm>
            <a:prstGeom prst="leftBrace">
              <a:avLst>
                <a:gd name="adj1" fmla="val 27688"/>
                <a:gd name="adj2" fmla="val 50000"/>
              </a:avLst>
            </a:prstGeom>
            <a:ln w="317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右箭头 13">
              <a:extLst>
                <a:ext uri="{FF2B5EF4-FFF2-40B4-BE49-F238E27FC236}">
                  <a16:creationId xmlns:a16="http://schemas.microsoft.com/office/drawing/2014/main" id="{696550AB-E2E4-24E4-16CB-2F934D650897}"/>
                </a:ext>
              </a:extLst>
            </p:cNvPr>
            <p:cNvSpPr/>
            <p:nvPr/>
          </p:nvSpPr>
          <p:spPr>
            <a:xfrm rot="11837738">
              <a:off x="5641235" y="4774665"/>
              <a:ext cx="1286056" cy="314234"/>
            </a:xfrm>
            <a:prstGeom prst="rightArrow">
              <a:avLst>
                <a:gd name="adj1" fmla="val 37710"/>
                <a:gd name="adj2" fmla="val 138779"/>
              </a:avLst>
            </a:prstGeom>
            <a:solidFill>
              <a:srgbClr val="007A77">
                <a:lumMod val="60000"/>
                <a:lumOff val="40000"/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57196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63DB7D-E548-189C-F79A-4B593EFD84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16BE453-60F5-FF28-1331-E2B03ADC8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19</a:t>
            </a:fld>
            <a:endParaRPr kumimoji="1" lang="zh-CN" altLang="en-US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BFC38D73-B719-3A0B-8D60-13AED089906C}"/>
              </a:ext>
            </a:extLst>
          </p:cNvPr>
          <p:cNvSpPr txBox="1"/>
          <p:nvPr/>
        </p:nvSpPr>
        <p:spPr>
          <a:xfrm>
            <a:off x="360000" y="447485"/>
            <a:ext cx="6692153" cy="257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2578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800000"/>
              </a:buClr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Forge I and Forge II</a:t>
            </a:r>
          </a:p>
          <a:p>
            <a:pPr marL="982980" lvl="1" indent="-342900"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ü"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“Little” + “V-shape” + broad emission lines</a:t>
            </a:r>
          </a:p>
          <a:p>
            <a:pPr marL="982980" lvl="1" indent="-342900"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ü"/>
              <a:defRPr/>
            </a:pPr>
            <a:r>
              <a:rPr lang="en-US" altLang="zh-CN" sz="2200" kern="0" dirty="0">
                <a:solidFill>
                  <a:schemeClr val="bg2">
                    <a:lumMod val="75000"/>
                  </a:schemeClr>
                </a:solidFill>
                <a:latin typeface="Arial"/>
                <a:ea typeface="宋体"/>
              </a:rPr>
              <a:t>No UV metal emission lines</a:t>
            </a:r>
          </a:p>
          <a:p>
            <a:pPr marL="982980" lvl="1" indent="-342900"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ü"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rgbClr val="1000FF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Strong radio </a:t>
            </a:r>
            <a:r>
              <a:rPr lang="en-US" altLang="zh-CN" sz="2200" kern="0" dirty="0">
                <a:solidFill>
                  <a:srgbClr val="1000FF"/>
                </a:solidFill>
                <a:latin typeface="Arial"/>
                <a:ea typeface="宋体"/>
              </a:rPr>
              <a:t>radiation</a:t>
            </a:r>
            <a:endParaRPr kumimoji="0" lang="en-US" altLang="zh-CN" sz="2200" b="0" i="0" u="none" strike="noStrike" kern="0" cap="none" spc="0" normalizeH="0" baseline="0" noProof="0" dirty="0">
              <a:ln>
                <a:noFill/>
              </a:ln>
              <a:solidFill>
                <a:srgbClr val="1000FF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982980" lvl="1" indent="-342900"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ü"/>
              <a:defRPr/>
            </a:pPr>
            <a:r>
              <a:rPr lang="en-US" altLang="zh-CN" sz="2200" kern="0" dirty="0">
                <a:solidFill>
                  <a:srgbClr val="1000FF"/>
                </a:solidFill>
                <a:latin typeface="Arial"/>
                <a:ea typeface="宋体"/>
              </a:rPr>
              <a:t>Strong IR radiation</a:t>
            </a:r>
          </a:p>
          <a:p>
            <a:pPr marL="982980" lvl="1" indent="-342900"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ü"/>
              <a:defRPr/>
            </a:pPr>
            <a:r>
              <a:rPr lang="en-US" altLang="zh-CN" sz="2200" kern="0" dirty="0">
                <a:solidFill>
                  <a:srgbClr val="1000FF"/>
                </a:solidFill>
                <a:latin typeface="Arial"/>
                <a:ea typeface="宋体"/>
              </a:rPr>
              <a:t>Strong X-ray radiation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7C4DA0E-0991-C6AC-74E0-A187ABDAF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6465" y="248633"/>
            <a:ext cx="3171695" cy="297873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C466CFA0-A4F4-2F92-C7B8-4F06BB53C6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6465" y="3492556"/>
            <a:ext cx="3171695" cy="291795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CF9E14FF-D1DC-9527-0AF9-A1A76CA5BE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967" y="3531403"/>
            <a:ext cx="6826843" cy="2762079"/>
          </a:xfrm>
          <a:prstGeom prst="rect">
            <a:avLst/>
          </a:prstGeom>
        </p:spPr>
      </p:pic>
      <p:sp>
        <p:nvSpPr>
          <p:cNvPr id="12" name="右箭头 11">
            <a:extLst>
              <a:ext uri="{FF2B5EF4-FFF2-40B4-BE49-F238E27FC236}">
                <a16:creationId xmlns:a16="http://schemas.microsoft.com/office/drawing/2014/main" id="{0C4051DC-F017-5120-9684-0267CA06FEFF}"/>
              </a:ext>
            </a:extLst>
          </p:cNvPr>
          <p:cNvSpPr/>
          <p:nvPr/>
        </p:nvSpPr>
        <p:spPr>
          <a:xfrm>
            <a:off x="4434570" y="1902343"/>
            <a:ext cx="2949739" cy="264660"/>
          </a:xfrm>
          <a:prstGeom prst="rightArrow">
            <a:avLst>
              <a:gd name="adj1" fmla="val 37710"/>
              <a:gd name="adj2" fmla="val 138779"/>
            </a:avLst>
          </a:prstGeom>
          <a:solidFill>
            <a:srgbClr val="007A77">
              <a:lumMod val="60000"/>
              <a:lumOff val="40000"/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" name="右箭头 12">
            <a:extLst>
              <a:ext uri="{FF2B5EF4-FFF2-40B4-BE49-F238E27FC236}">
                <a16:creationId xmlns:a16="http://schemas.microsoft.com/office/drawing/2014/main" id="{EEEBC619-3A20-F72A-1AB3-C9E1263206B8}"/>
              </a:ext>
            </a:extLst>
          </p:cNvPr>
          <p:cNvSpPr/>
          <p:nvPr/>
        </p:nvSpPr>
        <p:spPr>
          <a:xfrm rot="1078539">
            <a:off x="4164785" y="2868388"/>
            <a:ext cx="3543798" cy="261284"/>
          </a:xfrm>
          <a:prstGeom prst="rightArrow">
            <a:avLst>
              <a:gd name="adj1" fmla="val 37710"/>
              <a:gd name="adj2" fmla="val 138779"/>
            </a:avLst>
          </a:prstGeom>
          <a:solidFill>
            <a:srgbClr val="007A77">
              <a:lumMod val="60000"/>
              <a:lumOff val="40000"/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右箭头 13">
            <a:extLst>
              <a:ext uri="{FF2B5EF4-FFF2-40B4-BE49-F238E27FC236}">
                <a16:creationId xmlns:a16="http://schemas.microsoft.com/office/drawing/2014/main" id="{C4F1D5F0-5785-8C49-2B28-932807D86EBB}"/>
              </a:ext>
            </a:extLst>
          </p:cNvPr>
          <p:cNvSpPr/>
          <p:nvPr/>
        </p:nvSpPr>
        <p:spPr>
          <a:xfrm rot="5400000">
            <a:off x="2936402" y="3168575"/>
            <a:ext cx="523725" cy="233726"/>
          </a:xfrm>
          <a:prstGeom prst="rightArrow">
            <a:avLst>
              <a:gd name="adj1" fmla="val 45917"/>
              <a:gd name="adj2" fmla="val 85437"/>
            </a:avLst>
          </a:prstGeom>
          <a:solidFill>
            <a:srgbClr val="007A77">
              <a:lumMod val="60000"/>
              <a:lumOff val="40000"/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111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EF52821-F008-D410-47CA-1B1C9D31E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2</a:t>
            </a:fld>
            <a:endParaRPr kumimoji="1" lang="zh-CN" altLang="en-US" dirty="0"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2CE3C03B-AEF8-8939-1D14-78DD641E79EF}"/>
              </a:ext>
            </a:extLst>
          </p:cNvPr>
          <p:cNvSpPr txBox="1"/>
          <p:nvPr/>
        </p:nvSpPr>
        <p:spPr>
          <a:xfrm>
            <a:off x="360001" y="1008000"/>
            <a:ext cx="8129092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25780" indent="-342900"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n"/>
              <a:defRPr/>
            </a:pPr>
            <a:r>
              <a:rPr lang="en-US" sz="2400" kern="0" dirty="0">
                <a:solidFill>
                  <a:sysClr val="windowText" lastClr="000000"/>
                </a:solidFill>
                <a:latin typeface="Arial" charset="0"/>
                <a:ea typeface="宋体" charset="-122"/>
              </a:rPr>
              <a:t>Introduction</a:t>
            </a:r>
          </a:p>
          <a:p>
            <a:pPr marL="525780" indent="-342900"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n"/>
              <a:defRPr/>
            </a:pPr>
            <a:r>
              <a:rPr lang="en-US" sz="2400" kern="0" dirty="0">
                <a:solidFill>
                  <a:srgbClr val="1E12D0"/>
                </a:solidFill>
                <a:latin typeface="Arial" charset="0"/>
                <a:ea typeface="宋体" charset="-122"/>
              </a:rPr>
              <a:t>Optical variability of little red dots (LRDs)</a:t>
            </a:r>
          </a:p>
          <a:p>
            <a:pPr marL="525780" indent="-342900"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n"/>
              <a:defRPr/>
            </a:pPr>
            <a:r>
              <a:rPr lang="en-US" sz="2400" kern="0" dirty="0">
                <a:solidFill>
                  <a:srgbClr val="1E12D0"/>
                </a:solidFill>
                <a:latin typeface="Arial" charset="0"/>
                <a:ea typeface="宋体" charset="-122"/>
              </a:rPr>
              <a:t>Narrow line LRDs</a:t>
            </a:r>
          </a:p>
          <a:p>
            <a:pPr marL="525780" indent="-342900"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n"/>
              <a:defRPr/>
            </a:pPr>
            <a:r>
              <a:rPr lang="en-US" sz="2400" kern="0" dirty="0">
                <a:solidFill>
                  <a:srgbClr val="1E12D0"/>
                </a:solidFill>
                <a:latin typeface="Arial" charset="0"/>
                <a:ea typeface="宋体" charset="-122"/>
              </a:rPr>
              <a:t>Two LRDs transitioning into quasars</a:t>
            </a:r>
          </a:p>
          <a:p>
            <a:pPr marL="525780" indent="-342900"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n"/>
              <a:defRPr/>
            </a:pPr>
            <a:r>
              <a:rPr lang="en-US" sz="2400" kern="0" dirty="0">
                <a:solidFill>
                  <a:srgbClr val="1E12D0"/>
                </a:solidFill>
                <a:latin typeface="Arial" charset="0"/>
                <a:ea typeface="宋体" charset="-122"/>
              </a:rPr>
              <a:t>LRD/AGN contribution to cosmic reionization</a:t>
            </a:r>
          </a:p>
          <a:p>
            <a:pPr marL="525780" indent="-342900"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n"/>
              <a:defRPr/>
            </a:pPr>
            <a:r>
              <a:rPr lang="en-US" sz="2400" kern="0" dirty="0">
                <a:solidFill>
                  <a:sysClr val="windowText" lastClr="000000"/>
                </a:solidFill>
                <a:latin typeface="Arial" charset="0"/>
                <a:ea typeface="宋体" charset="-122"/>
              </a:rPr>
              <a:t>Summary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8FE0491E-4FAB-CE95-7884-E3AB6D92CF83}"/>
              </a:ext>
            </a:extLst>
          </p:cNvPr>
          <p:cNvSpPr/>
          <p:nvPr/>
        </p:nvSpPr>
        <p:spPr>
          <a:xfrm>
            <a:off x="540000" y="144000"/>
            <a:ext cx="2099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3600" dirty="0">
                <a:solidFill>
                  <a:srgbClr val="870000"/>
                </a:solidFill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Contents</a:t>
            </a:r>
            <a:endParaRPr lang="en-US" sz="3600" kern="0" dirty="0">
              <a:solidFill>
                <a:srgbClr val="000000"/>
              </a:solidFill>
              <a:latin typeface="Arial" panose="020B0604020202020204" pitchFamily="34" charset="0"/>
              <a:ea typeface="SimHei" panose="0201060906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10" name="Straight Connector 3">
            <a:extLst>
              <a:ext uri="{FF2B5EF4-FFF2-40B4-BE49-F238E27FC236}">
                <a16:creationId xmlns:a16="http://schemas.microsoft.com/office/drawing/2014/main" id="{679D1671-C055-7481-048C-9D2C1AFEE5BB}"/>
              </a:ext>
            </a:extLst>
          </p:cNvPr>
          <p:cNvCxnSpPr>
            <a:cxnSpLocks/>
          </p:cNvCxnSpPr>
          <p:nvPr/>
        </p:nvCxnSpPr>
        <p:spPr>
          <a:xfrm flipH="1">
            <a:off x="0" y="792000"/>
            <a:ext cx="12192000" cy="0"/>
          </a:xfrm>
          <a:prstGeom prst="line">
            <a:avLst/>
          </a:prstGeom>
          <a:noFill/>
          <a:ln w="25400" cap="flat" cmpd="sng" algn="ctr">
            <a:gradFill flip="none" rotWithShape="1">
              <a:gsLst>
                <a:gs pos="0">
                  <a:srgbClr val="006765">
                    <a:lumMod val="67000"/>
                  </a:srgbClr>
                </a:gs>
                <a:gs pos="25000">
                  <a:srgbClr val="006765">
                    <a:lumMod val="97000"/>
                    <a:lumOff val="3000"/>
                  </a:srgbClr>
                </a:gs>
                <a:gs pos="100000">
                  <a:srgbClr val="006765">
                    <a:lumMod val="60000"/>
                    <a:lumOff val="40000"/>
                  </a:srgbClr>
                </a:gs>
              </a:gsLst>
              <a:lin ang="10800000" scaled="0"/>
              <a:tileRect/>
            </a:gra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pic>
        <p:nvPicPr>
          <p:cNvPr id="3" name="图片 2">
            <a:extLst>
              <a:ext uri="{FF2B5EF4-FFF2-40B4-BE49-F238E27FC236}">
                <a16:creationId xmlns:a16="http://schemas.microsoft.com/office/drawing/2014/main" id="{F21E3C5A-D93C-0912-79ED-83D4057A51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4128" y="3664231"/>
            <a:ext cx="6113838" cy="285006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4F31602D-C020-099D-6825-5D890BB128E4}"/>
              </a:ext>
            </a:extLst>
          </p:cNvPr>
          <p:cNvSpPr txBox="1"/>
          <p:nvPr/>
        </p:nvSpPr>
        <p:spPr>
          <a:xfrm>
            <a:off x="1055104" y="5023280"/>
            <a:ext cx="3169024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None/>
            </a:pPr>
            <a:r>
              <a:rPr lang="en" altLang="zh-CN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Conceptional models of LRD dense gas envelopes</a:t>
            </a:r>
          </a:p>
          <a:p>
            <a:pPr>
              <a:buNone/>
            </a:pPr>
            <a:r>
              <a:rPr lang="en" altLang="zh-CN" dirty="0">
                <a:latin typeface="Arial" panose="020B0604020202020204" pitchFamily="34" charset="0"/>
                <a:cs typeface="Arial" panose="020B0604020202020204" pitchFamily="34" charset="0"/>
              </a:rPr>
              <a:t>(Zhang, …, </a:t>
            </a:r>
            <a:r>
              <a:rPr lang="en" altLang="zh-CN" dirty="0">
                <a:solidFill>
                  <a:srgbClr val="1E12D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LJ</a:t>
            </a:r>
            <a:r>
              <a:rPr lang="en" altLang="zh-CN" dirty="0">
                <a:latin typeface="Arial" panose="020B0604020202020204" pitchFamily="34" charset="0"/>
                <a:cs typeface="Arial" panose="020B0604020202020204" pitchFamily="34" charset="0"/>
              </a:rPr>
              <a:t>, et al. 2026)</a:t>
            </a:r>
            <a:endParaRPr lang="en" altLang="zh-CN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D723197-964B-44A3-C6BE-416096C39CCF}"/>
              </a:ext>
            </a:extLst>
          </p:cNvPr>
          <p:cNvSpPr txBox="1"/>
          <p:nvPr/>
        </p:nvSpPr>
        <p:spPr>
          <a:xfrm>
            <a:off x="8164130" y="1572555"/>
            <a:ext cx="2884445" cy="769441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altLang="zh-CN" sz="2200" kern="0" dirty="0">
                <a:solidFill>
                  <a:srgbClr val="C00000"/>
                </a:solidFill>
                <a:latin typeface="Arial" charset="0"/>
                <a:ea typeface="宋体" charset="-122"/>
              </a:rPr>
              <a:t>One LRD paper </a:t>
            </a:r>
          </a:p>
          <a:p>
            <a:pPr algn="ctr"/>
            <a:r>
              <a:rPr lang="en-US" altLang="zh-CN" sz="2200" kern="0" dirty="0">
                <a:solidFill>
                  <a:srgbClr val="C00000"/>
                </a:solidFill>
                <a:latin typeface="Arial" charset="0"/>
                <a:ea typeface="宋体" charset="-122"/>
              </a:rPr>
              <a:t>in arXiv every day</a:t>
            </a:r>
            <a:endParaRPr lang="zh-CN" altLang="en-US" sz="2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787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0462F5-E9C1-BB65-87FA-48C847566B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1B91BA7-1D64-001A-0227-F38D98D6F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AAADCE-8AC9-9C46-BAED-BB3311E84256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2" name="图片 1" descr="日程表&#10;&#10;AI 生成的内容可能不正确。">
            <a:extLst>
              <a:ext uri="{FF2B5EF4-FFF2-40B4-BE49-F238E27FC236}">
                <a16:creationId xmlns:a16="http://schemas.microsoft.com/office/drawing/2014/main" id="{B33C0D77-8FC0-6802-E194-F85DD1591D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0359" y="885678"/>
            <a:ext cx="9671282" cy="5372933"/>
          </a:xfrm>
          <a:prstGeom prst="rect">
            <a:avLst/>
          </a:prstGeom>
        </p:spPr>
      </p:pic>
      <p:sp>
        <p:nvSpPr>
          <p:cNvPr id="7" name="右箭头 6">
            <a:extLst>
              <a:ext uri="{FF2B5EF4-FFF2-40B4-BE49-F238E27FC236}">
                <a16:creationId xmlns:a16="http://schemas.microsoft.com/office/drawing/2014/main" id="{43B76A30-4A4E-57E0-95D1-B893CF56F265}"/>
              </a:ext>
            </a:extLst>
          </p:cNvPr>
          <p:cNvSpPr/>
          <p:nvPr/>
        </p:nvSpPr>
        <p:spPr>
          <a:xfrm rot="5400000">
            <a:off x="7710618" y="378740"/>
            <a:ext cx="852616" cy="441297"/>
          </a:xfrm>
          <a:prstGeom prst="rightArrow">
            <a:avLst>
              <a:gd name="adj1" fmla="val 50000"/>
              <a:gd name="adj2" fmla="val 7039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243617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3DD178-6602-EA45-6911-9C5F9D662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AD3BFA1-9575-43D9-CC0F-8A445267E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21</a:t>
            </a:fld>
            <a:endParaRPr kumimoji="1" lang="zh-CN" altLang="en-US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40DE6D7-94C2-3F48-82E4-F21AA3B73F35}"/>
              </a:ext>
            </a:extLst>
          </p:cNvPr>
          <p:cNvSpPr txBox="1"/>
          <p:nvPr/>
        </p:nvSpPr>
        <p:spPr>
          <a:xfrm>
            <a:off x="1155866" y="4177558"/>
            <a:ext cx="76538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2400" dirty="0">
                <a:solidFill>
                  <a:srgbClr val="1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least </a:t>
            </a:r>
            <a:r>
              <a:rPr lang="en" altLang="zh-CN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</a:t>
            </a:r>
            <a:r>
              <a:rPr lang="en" altLang="zh-CN" sz="2400" dirty="0">
                <a:solidFill>
                  <a:srgbClr val="1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LRDs will evolve into AGNs or quasars.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DDA81FC9-7FB1-7CED-76EE-1F3FDE1B1C0D}"/>
              </a:ext>
            </a:extLst>
          </p:cNvPr>
          <p:cNvSpPr/>
          <p:nvPr/>
        </p:nvSpPr>
        <p:spPr>
          <a:xfrm>
            <a:off x="540000" y="360000"/>
            <a:ext cx="8885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n"/>
              <a:defRPr/>
            </a:pPr>
            <a:r>
              <a:rPr lang="en-US" altLang="zh-CN" sz="2400" dirty="0">
                <a:solidFill>
                  <a:srgbClr val="870000"/>
                </a:solidFill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Forge I and Forge II in the context of LRD </a:t>
            </a:r>
            <a:r>
              <a:rPr lang="en-US" altLang="zh-CN" sz="2400" dirty="0">
                <a:solidFill>
                  <a:srgbClr val="1E12D0"/>
                </a:solidFill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evolution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53DE854-DB7B-6429-9948-DBB254CC0FCF}"/>
              </a:ext>
            </a:extLst>
          </p:cNvPr>
          <p:cNvSpPr txBox="1"/>
          <p:nvPr/>
        </p:nvSpPr>
        <p:spPr>
          <a:xfrm>
            <a:off x="970767" y="967713"/>
            <a:ext cx="9864247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kumimoji="0" lang="en" altLang="zh-CN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General model: super-Eddington accreting SMBHs enshrouded in dense gas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Ø"/>
            </a:pPr>
            <a:r>
              <a:rPr lang="en" altLang="zh-CN" sz="2200" kern="0" dirty="0">
                <a:solidFill>
                  <a:prstClr val="black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D</a:t>
            </a:r>
            <a:r>
              <a:rPr kumimoji="0" lang="en" altLang="zh-CN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ense</a:t>
            </a:r>
            <a:r>
              <a:rPr kumimoji="0" lang="en" altLang="zh-CN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gas envelope is dispersing, and the LRD phase is terminating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Ø"/>
            </a:pPr>
            <a:r>
              <a:rPr kumimoji="0" lang="en" altLang="zh-CN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X-ray photons escape, while most UV photons remain trapped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Ø"/>
            </a:pPr>
            <a:r>
              <a:rPr kumimoji="0" lang="en" altLang="zh-CN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Radio jets are weakly confined, and are leaking out of the systems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Ø"/>
            </a:pPr>
            <a:r>
              <a:rPr kumimoji="0" lang="en" altLang="zh-CN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 dust torus starts to form and dominate the mid-IR SED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DDB2D78-6A33-FE26-3CA3-665A2A522553}"/>
              </a:ext>
            </a:extLst>
          </p:cNvPr>
          <p:cNvSpPr txBox="1"/>
          <p:nvPr/>
        </p:nvSpPr>
        <p:spPr>
          <a:xfrm>
            <a:off x="1083501" y="4893331"/>
            <a:ext cx="48193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(Fu, ...,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LJ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, et al. 2026,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 </a:t>
            </a:r>
            <a:r>
              <a:rPr lang="en-US" altLang="zh-CN" sz="1600" kern="0" dirty="0">
                <a:solidFill>
                  <a:sysClr val="windowText" lastClr="000000"/>
                </a:solidFill>
                <a:latin typeface="Arial" charset="0"/>
                <a:ea typeface="宋体" charset="-122"/>
              </a:rPr>
              <a:t>submitted to Nature Astro.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)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191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B7AB40-CEF8-D66C-9121-4ECF513DBD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43EB6B2A-8F8E-A2CB-6020-3C4FC7569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22</a:t>
            </a:fld>
            <a:endParaRPr kumimoji="1" lang="zh-CN" altLang="en-US"/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ECE266C4-6E62-0D21-E20E-F620B10F6E64}"/>
              </a:ext>
            </a:extLst>
          </p:cNvPr>
          <p:cNvSpPr/>
          <p:nvPr/>
        </p:nvSpPr>
        <p:spPr>
          <a:xfrm>
            <a:off x="360000" y="180000"/>
            <a:ext cx="11357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n"/>
              <a:defRPr/>
            </a:pPr>
            <a:r>
              <a:rPr lang="en-US" altLang="ja-JP" sz="2800" dirty="0">
                <a:solidFill>
                  <a:srgbClr val="870000"/>
                </a:solidFill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LRD/AGN contribution to cosmic reionization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47C27B0-E001-FC20-33DD-2295D86A89A1}"/>
              </a:ext>
            </a:extLst>
          </p:cNvPr>
          <p:cNvCxnSpPr>
            <a:cxnSpLocks/>
          </p:cNvCxnSpPr>
          <p:nvPr/>
        </p:nvCxnSpPr>
        <p:spPr>
          <a:xfrm flipH="1">
            <a:off x="0" y="720000"/>
            <a:ext cx="12192000" cy="0"/>
          </a:xfrm>
          <a:prstGeom prst="line">
            <a:avLst/>
          </a:prstGeom>
          <a:noFill/>
          <a:ln w="25400" cap="flat" cmpd="sng" algn="ctr">
            <a:gradFill flip="none" rotWithShape="1">
              <a:gsLst>
                <a:gs pos="0">
                  <a:srgbClr val="006765">
                    <a:lumMod val="67000"/>
                  </a:srgbClr>
                </a:gs>
                <a:gs pos="25000">
                  <a:srgbClr val="006765">
                    <a:lumMod val="97000"/>
                    <a:lumOff val="3000"/>
                  </a:srgbClr>
                </a:gs>
                <a:gs pos="100000">
                  <a:srgbClr val="006765">
                    <a:lumMod val="60000"/>
                    <a:lumOff val="40000"/>
                  </a:srgbClr>
                </a:gs>
              </a:gsLst>
              <a:lin ang="10800000" scaled="0"/>
              <a:tileRect/>
            </a:gra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grpSp>
        <p:nvGrpSpPr>
          <p:cNvPr id="9" name="组合 8">
            <a:extLst>
              <a:ext uri="{FF2B5EF4-FFF2-40B4-BE49-F238E27FC236}">
                <a16:creationId xmlns:a16="http://schemas.microsoft.com/office/drawing/2014/main" id="{5295CA9E-E824-0447-0446-C8A51156B48E}"/>
              </a:ext>
            </a:extLst>
          </p:cNvPr>
          <p:cNvGrpSpPr/>
          <p:nvPr/>
        </p:nvGrpSpPr>
        <p:grpSpPr>
          <a:xfrm>
            <a:off x="1177447" y="1109068"/>
            <a:ext cx="9722939" cy="2321129"/>
            <a:chOff x="747123" y="1196752"/>
            <a:chExt cx="10697753" cy="2304256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76DC1641-8F3A-66D7-2122-6F631E5F72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7123" y="1196752"/>
              <a:ext cx="10697753" cy="2304256"/>
            </a:xfrm>
            <a:prstGeom prst="rect">
              <a:avLst/>
            </a:prstGeom>
          </p:spPr>
        </p:pic>
        <p:sp>
          <p:nvSpPr>
            <p:cNvPr id="8" name="同心圆 7">
              <a:extLst>
                <a:ext uri="{FF2B5EF4-FFF2-40B4-BE49-F238E27FC236}">
                  <a16:creationId xmlns:a16="http://schemas.microsoft.com/office/drawing/2014/main" id="{3FAA2A3B-BA6F-7537-36AB-FD3E21423475}"/>
                </a:ext>
              </a:extLst>
            </p:cNvPr>
            <p:cNvSpPr/>
            <p:nvPr/>
          </p:nvSpPr>
          <p:spPr>
            <a:xfrm>
              <a:off x="4295800" y="1666871"/>
              <a:ext cx="2880320" cy="1426525"/>
            </a:xfrm>
            <a:prstGeom prst="donut">
              <a:avLst>
                <a:gd name="adj" fmla="val 5139"/>
              </a:avLst>
            </a:prstGeom>
            <a:solidFill>
              <a:srgbClr val="FFFFFF"/>
            </a:solidFill>
            <a:ln w="9525" cap="flat" cmpd="sng" algn="ctr">
              <a:solidFill>
                <a:srgbClr val="EBF7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7A77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A412D8CB-34B9-EBA6-9E13-639FC59FA21E}"/>
              </a:ext>
            </a:extLst>
          </p:cNvPr>
          <p:cNvSpPr txBox="1"/>
          <p:nvPr/>
        </p:nvSpPr>
        <p:spPr>
          <a:xfrm>
            <a:off x="590911" y="3903758"/>
            <a:ext cx="5000996" cy="2086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Tx/>
              <a:buFont typeface="Wingdings" pitchFamily="2" charset="2"/>
              <a:buChar char="l"/>
              <a:tabLst/>
              <a:defRPr/>
            </a:pPr>
            <a:r>
              <a:rPr kumimoji="0" lang="en" altLang="zh-CN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0" lang="en" altLang="zh-CN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 big and fundamental question</a:t>
            </a:r>
            <a:r>
              <a:rPr kumimoji="0" lang="en" altLang="zh-CN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: what objects provided </a:t>
            </a:r>
            <a:r>
              <a:rPr kumimoji="0" lang="en" altLang="zh-CN" sz="22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Lyman continuum photons (𝝀 &lt; 912 Å) </a:t>
            </a:r>
            <a:r>
              <a:rPr kumimoji="0" lang="en" altLang="zh-CN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responsible for reionization: galaxies (</a:t>
            </a:r>
            <a:r>
              <a:rPr kumimoji="0" lang="en" altLang="zh-CN" sz="2200" b="0" i="0" u="none" strike="noStrike" kern="0" cap="none" spc="0" normalizeH="0" baseline="0" noProof="0" dirty="0">
                <a:ln>
                  <a:noFill/>
                </a:ln>
                <a:solidFill>
                  <a:srgbClr val="433FFF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stars</a:t>
            </a:r>
            <a:r>
              <a:rPr kumimoji="0" lang="en" altLang="zh-CN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) or AGNs (</a:t>
            </a:r>
            <a:r>
              <a:rPr kumimoji="0" lang="en" altLang="zh-CN" sz="2200" b="0" i="0" u="none" strike="noStrike" kern="0" cap="none" spc="0" normalizeH="0" baseline="0" noProof="0" dirty="0">
                <a:ln>
                  <a:noFill/>
                </a:ln>
                <a:solidFill>
                  <a:srgbClr val="433FFF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SMBHs</a:t>
            </a:r>
            <a:r>
              <a:rPr kumimoji="0" lang="en" altLang="zh-CN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)?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6883099F-2C56-2C10-18D8-3A5DD2AA62DE}"/>
              </a:ext>
            </a:extLst>
          </p:cNvPr>
          <p:cNvGrpSpPr/>
          <p:nvPr/>
        </p:nvGrpSpPr>
        <p:grpSpPr>
          <a:xfrm>
            <a:off x="6417999" y="3826243"/>
            <a:ext cx="4935801" cy="2712669"/>
            <a:chOff x="6070068" y="2702077"/>
            <a:chExt cx="5292849" cy="3053854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AC92905E-27B8-AE3C-2F2B-0A83E4FA22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70068" y="2762246"/>
              <a:ext cx="3532962" cy="2993685"/>
            </a:xfrm>
            <a:prstGeom prst="rect">
              <a:avLst/>
            </a:prstGeom>
          </p:spPr>
        </p:pic>
        <p:sp>
          <p:nvSpPr>
            <p:cNvPr id="23" name="右箭头 22">
              <a:extLst>
                <a:ext uri="{FF2B5EF4-FFF2-40B4-BE49-F238E27FC236}">
                  <a16:creationId xmlns:a16="http://schemas.microsoft.com/office/drawing/2014/main" id="{B435BB9E-A503-38CA-B743-0C7776235525}"/>
                </a:ext>
              </a:extLst>
            </p:cNvPr>
            <p:cNvSpPr/>
            <p:nvPr/>
          </p:nvSpPr>
          <p:spPr>
            <a:xfrm rot="9654907">
              <a:off x="8760577" y="4741667"/>
              <a:ext cx="1268599" cy="232573"/>
            </a:xfrm>
            <a:prstGeom prst="rightArrow">
              <a:avLst>
                <a:gd name="adj1" fmla="val 50000"/>
                <a:gd name="adj2" fmla="val 106563"/>
              </a:avLst>
            </a:prstGeom>
            <a:solidFill>
              <a:srgbClr val="007A77">
                <a:lumMod val="60000"/>
                <a:lumOff val="40000"/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右箭头 23">
              <a:extLst>
                <a:ext uri="{FF2B5EF4-FFF2-40B4-BE49-F238E27FC236}">
                  <a16:creationId xmlns:a16="http://schemas.microsoft.com/office/drawing/2014/main" id="{735AEA70-9701-DD44-741B-BCFEC44930FC}"/>
                </a:ext>
              </a:extLst>
            </p:cNvPr>
            <p:cNvSpPr/>
            <p:nvPr/>
          </p:nvSpPr>
          <p:spPr>
            <a:xfrm rot="10540527">
              <a:off x="8705016" y="4085876"/>
              <a:ext cx="1318833" cy="203414"/>
            </a:xfrm>
            <a:prstGeom prst="rightArrow">
              <a:avLst>
                <a:gd name="adj1" fmla="val 50000"/>
                <a:gd name="adj2" fmla="val 106563"/>
              </a:avLst>
            </a:prstGeom>
            <a:solidFill>
              <a:srgbClr val="007A77">
                <a:lumMod val="60000"/>
                <a:lumOff val="40000"/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EC3ABDD9-1460-A040-27CC-95EDC8203C43}"/>
                </a:ext>
              </a:extLst>
            </p:cNvPr>
            <p:cNvSpPr txBox="1"/>
            <p:nvPr/>
          </p:nvSpPr>
          <p:spPr>
            <a:xfrm>
              <a:off x="10195400" y="4034060"/>
              <a:ext cx="1167517" cy="727623"/>
            </a:xfrm>
            <a:prstGeom prst="rect">
              <a:avLst/>
            </a:prstGeom>
            <a:noFill/>
            <a:ln w="19050">
              <a:solidFill>
                <a:srgbClr val="0432FF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charset="-122"/>
                  <a:cs typeface="Arial" panose="020B0604020202020204" pitchFamily="34" charset="0"/>
                </a:rPr>
                <a:t>ionizing sources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A77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1362E7F4-501D-75B5-25B4-F58ED4A18291}"/>
                </a:ext>
              </a:extLst>
            </p:cNvPr>
            <p:cNvSpPr txBox="1"/>
            <p:nvPr/>
          </p:nvSpPr>
          <p:spPr>
            <a:xfrm>
              <a:off x="10195399" y="2702077"/>
              <a:ext cx="1167517" cy="727623"/>
            </a:xfrm>
            <a:prstGeom prst="rect">
              <a:avLst/>
            </a:prstGeom>
            <a:noFill/>
            <a:ln w="19050">
              <a:solidFill>
                <a:srgbClr val="0432FF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charset="-122"/>
                  <a:cs typeface="Arial" panose="020B0604020202020204" pitchFamily="34" charset="0"/>
                </a:rPr>
                <a:t>ionizing bubbles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A77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7" name="右箭头 26">
              <a:extLst>
                <a:ext uri="{FF2B5EF4-FFF2-40B4-BE49-F238E27FC236}">
                  <a16:creationId xmlns:a16="http://schemas.microsoft.com/office/drawing/2014/main" id="{03B4197D-8DE9-778F-1DB4-7D69667966DB}"/>
                </a:ext>
              </a:extLst>
            </p:cNvPr>
            <p:cNvSpPr/>
            <p:nvPr/>
          </p:nvSpPr>
          <p:spPr>
            <a:xfrm rot="10267144">
              <a:off x="8795684" y="3204859"/>
              <a:ext cx="1257731" cy="225757"/>
            </a:xfrm>
            <a:prstGeom prst="rightArrow">
              <a:avLst>
                <a:gd name="adj1" fmla="val 50000"/>
                <a:gd name="adj2" fmla="val 171471"/>
              </a:avLst>
            </a:prstGeom>
            <a:solidFill>
              <a:srgbClr val="FFC000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右箭头 27">
              <a:extLst>
                <a:ext uri="{FF2B5EF4-FFF2-40B4-BE49-F238E27FC236}">
                  <a16:creationId xmlns:a16="http://schemas.microsoft.com/office/drawing/2014/main" id="{38628761-83AE-35DA-1CA2-8304B778B8CD}"/>
                </a:ext>
              </a:extLst>
            </p:cNvPr>
            <p:cNvSpPr/>
            <p:nvPr/>
          </p:nvSpPr>
          <p:spPr>
            <a:xfrm rot="10267144">
              <a:off x="9368687" y="2816102"/>
              <a:ext cx="680919" cy="220981"/>
            </a:xfrm>
            <a:prstGeom prst="rightArrow">
              <a:avLst>
                <a:gd name="adj1" fmla="val 50000"/>
                <a:gd name="adj2" fmla="val 171471"/>
              </a:avLst>
            </a:prstGeom>
            <a:solidFill>
              <a:srgbClr val="FFC000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9" name="右箭头 28">
            <a:extLst>
              <a:ext uri="{FF2B5EF4-FFF2-40B4-BE49-F238E27FC236}">
                <a16:creationId xmlns:a16="http://schemas.microsoft.com/office/drawing/2014/main" id="{9C32FB08-73DE-9049-448E-2A043D01C90F}"/>
              </a:ext>
            </a:extLst>
          </p:cNvPr>
          <p:cNvSpPr/>
          <p:nvPr/>
        </p:nvSpPr>
        <p:spPr>
          <a:xfrm rot="3386754">
            <a:off x="6022756" y="3230649"/>
            <a:ext cx="1769682" cy="324283"/>
          </a:xfrm>
          <a:prstGeom prst="rightArrow">
            <a:avLst>
              <a:gd name="adj1" fmla="val 50000"/>
              <a:gd name="adj2" fmla="val 87128"/>
            </a:avLst>
          </a:prstGeom>
          <a:solidFill>
            <a:srgbClr val="007A77">
              <a:lumMod val="60000"/>
              <a:lumOff val="40000"/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5037388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F65170-868A-17BA-4E8F-F85ABD309B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D564686-B555-A886-9061-7E4CB8C82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AAADCE-8AC9-9C46-BAED-BB3311E84256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TextBox 3">
            <a:extLst>
              <a:ext uri="{FF2B5EF4-FFF2-40B4-BE49-F238E27FC236}">
                <a16:creationId xmlns:a16="http://schemas.microsoft.com/office/drawing/2014/main" id="{0ABFE1E4-5F74-C819-0FA7-91064F17FAA1}"/>
              </a:ext>
            </a:extLst>
          </p:cNvPr>
          <p:cNvSpPr txBox="1"/>
          <p:nvPr/>
        </p:nvSpPr>
        <p:spPr>
          <a:xfrm>
            <a:off x="540000" y="360000"/>
            <a:ext cx="5301997" cy="1269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rgbClr val="800000"/>
              </a:buClr>
              <a:buSzTx/>
              <a:buFont typeface="Wingdings" pitchFamily="2" charset="2"/>
              <a:buChar char="p"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1E12D0"/>
                </a:solidFill>
                <a:effectLst/>
                <a:uLnTx/>
                <a:uFillTx/>
                <a:latin typeface="Arial" panose="020B0604020202020204" pitchFamily="34" charset="0"/>
                <a:ea typeface="宋体" charset="-122"/>
                <a:cs typeface="Arial" panose="020B0604020202020204" pitchFamily="34" charset="0"/>
              </a:rPr>
              <a:t>Pre-JWST results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1E12D0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Arial" panose="020B0604020202020204" pitchFamily="34" charset="0"/>
              <a:sym typeface="Wingding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800000"/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charset="-122"/>
                <a:cs typeface="Arial" panose="020B0604020202020204" pitchFamily="34" charset="0"/>
              </a:rPr>
              <a:t>Quasar/AGN luminosity function (LF)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8000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charset="-122"/>
                <a:cs typeface="Arial" panose="020B0604020202020204" pitchFamily="34" charset="0"/>
                <a:sym typeface="Wingdings" pitchFamily="2" charset="2"/>
              </a:rPr>
              <a:t>     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charset="-122"/>
                <a:cs typeface="Arial" panose="020B0604020202020204" pitchFamily="34" charset="0"/>
              </a:rPr>
              <a:t>Quasar/AGN contribution &lt; 7%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24A3AF88-2629-C826-32E8-B31A137FCAAE}"/>
              </a:ext>
            </a:extLst>
          </p:cNvPr>
          <p:cNvGrpSpPr/>
          <p:nvPr/>
        </p:nvGrpSpPr>
        <p:grpSpPr>
          <a:xfrm>
            <a:off x="658665" y="1816878"/>
            <a:ext cx="4765939" cy="2418344"/>
            <a:chOff x="1127448" y="3069809"/>
            <a:chExt cx="4765939" cy="2418344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A6534C0A-32FF-0C8C-6110-477492C8B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7448" y="3069809"/>
              <a:ext cx="4765939" cy="2418344"/>
            </a:xfrm>
            <a:prstGeom prst="rect">
              <a:avLst/>
            </a:prstGeom>
          </p:spPr>
        </p:pic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7356E565-B738-EADC-B7D0-4BEB3C8FE2BD}"/>
                </a:ext>
              </a:extLst>
            </p:cNvPr>
            <p:cNvSpPr txBox="1"/>
            <p:nvPr/>
          </p:nvSpPr>
          <p:spPr>
            <a:xfrm>
              <a:off x="3474721" y="3306864"/>
              <a:ext cx="225494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charset="-122"/>
                  <a:cs typeface="Arial" panose="020B0604020202020204" pitchFamily="34" charset="0"/>
                </a:rPr>
                <a:t>Quasar contribution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A77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DA1AB9EB-20CF-1DCD-FEFB-784F15A72091}"/>
                </a:ext>
              </a:extLst>
            </p:cNvPr>
            <p:cNvSpPr txBox="1"/>
            <p:nvPr/>
          </p:nvSpPr>
          <p:spPr>
            <a:xfrm>
              <a:off x="2461320" y="3864604"/>
              <a:ext cx="225494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57200" marR="0" lvl="1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8000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EBF7FF">
                      <a:lumMod val="50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宋体" charset="-122"/>
                  <a:cs typeface="Arial" panose="020B0604020202020204" pitchFamily="34" charset="0"/>
                </a:rPr>
                <a:t>&lt; 7% (95% CL)</a:t>
              </a:r>
            </a:p>
          </p:txBody>
        </p: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id="{F16AB719-D4BC-7668-8980-ADE4EB8AD1A8}"/>
              </a:ext>
            </a:extLst>
          </p:cNvPr>
          <p:cNvSpPr txBox="1"/>
          <p:nvPr/>
        </p:nvSpPr>
        <p:spPr>
          <a:xfrm>
            <a:off x="492320" y="5030017"/>
            <a:ext cx="5437335" cy="1287468"/>
          </a:xfrm>
          <a:prstGeom prst="rect">
            <a:avLst/>
          </a:prstGeom>
          <a:noFill/>
          <a:ln w="15875">
            <a:solidFill>
              <a:srgbClr val="2D5CE7"/>
            </a:solidFill>
          </a:ln>
        </p:spPr>
        <p:txBody>
          <a:bodyPr wrap="square">
            <a:spAutoFit/>
          </a:bodyPr>
          <a:lstStyle/>
          <a:p>
            <a:pPr marL="18288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Tx/>
              <a:buFontTx/>
              <a:buNone/>
              <a:tabLst/>
              <a:defRPr/>
            </a:pPr>
            <a:r>
              <a:rPr kumimoji="0" lang="en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James Dunlop: 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The paper, in my view, carefully and thoroughly settles a long-standing issue that AGNs (quasars) do not contribute significantly to cosmic hydrogen reionization. 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CD577BB-1A46-5D1F-E6A7-209A2786A719}"/>
              </a:ext>
            </a:extLst>
          </p:cNvPr>
          <p:cNvSpPr txBox="1"/>
          <p:nvPr/>
        </p:nvSpPr>
        <p:spPr>
          <a:xfrm>
            <a:off x="693619" y="4286499"/>
            <a:ext cx="4696029" cy="394147"/>
          </a:xfrm>
          <a:prstGeom prst="rect">
            <a:avLst/>
          </a:prstGeom>
          <a:noFill/>
          <a:ln w="15875">
            <a:noFill/>
          </a:ln>
        </p:spPr>
        <p:txBody>
          <a:bodyPr wrap="square">
            <a:spAutoFit/>
          </a:bodyPr>
          <a:lstStyle/>
          <a:p>
            <a:pPr marL="18288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800000"/>
              </a:buClr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2817AE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(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3A22F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LJ,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2817AE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et al. 2022, Nature Astro., 6, 850)</a:t>
            </a:r>
          </a:p>
        </p:txBody>
      </p:sp>
      <p:cxnSp>
        <p:nvCxnSpPr>
          <p:cNvPr id="4" name="直线连接符 3">
            <a:extLst>
              <a:ext uri="{FF2B5EF4-FFF2-40B4-BE49-F238E27FC236}">
                <a16:creationId xmlns:a16="http://schemas.microsoft.com/office/drawing/2014/main" id="{F5F782D5-E237-4C2F-51FF-48D50FFD7D11}"/>
              </a:ext>
            </a:extLst>
          </p:cNvPr>
          <p:cNvCxnSpPr>
            <a:cxnSpLocks/>
          </p:cNvCxnSpPr>
          <p:nvPr/>
        </p:nvCxnSpPr>
        <p:spPr>
          <a:xfrm>
            <a:off x="6460107" y="994789"/>
            <a:ext cx="0" cy="4343417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F1B4090-CD9F-8141-D116-20A4D6F34271}"/>
              </a:ext>
            </a:extLst>
          </p:cNvPr>
          <p:cNvSpPr txBox="1"/>
          <p:nvPr/>
        </p:nvSpPr>
        <p:spPr>
          <a:xfrm>
            <a:off x="6664899" y="364970"/>
            <a:ext cx="5301993" cy="1577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257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rgbClr val="80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1E12D0"/>
                </a:solidFill>
                <a:effectLst/>
                <a:uLnTx/>
                <a:uFillTx/>
                <a:latin typeface="Arial" panose="020B0604020202020204" pitchFamily="34" charset="0"/>
                <a:ea typeface="宋体" charset="-122"/>
                <a:cs typeface="Arial" panose="020B0604020202020204" pitchFamily="34" charset="0"/>
              </a:rPr>
              <a:t>If all LRDs are AGNs</a:t>
            </a:r>
          </a:p>
          <a:p>
            <a:pPr marL="5257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8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  <a:sym typeface="Wingdings"/>
              </a:rPr>
              <a:t>AGN spatial density largely increases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  <a:sym typeface="Wingdings"/>
              </a:rPr>
              <a:t>?</a:t>
            </a:r>
          </a:p>
          <a:p>
            <a:pPr marL="5257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8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  <a:sym typeface="Wingdings"/>
              </a:rPr>
              <a:t>AGNs can be the dominant energy sources for reionization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  <a:sym typeface="Wingdings"/>
              </a:rPr>
              <a:t>?</a:t>
            </a:r>
          </a:p>
        </p:txBody>
      </p:sp>
      <p:pic>
        <p:nvPicPr>
          <p:cNvPr id="7" name="图片 6" descr="图表, 散点图&#10;&#10;AI 生成的内容可能不正确。">
            <a:extLst>
              <a:ext uri="{FF2B5EF4-FFF2-40B4-BE49-F238E27FC236}">
                <a16:creationId xmlns:a16="http://schemas.microsoft.com/office/drawing/2014/main" id="{DEA13178-C877-EFAA-4BEF-7A09E43502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5611" y="2198096"/>
            <a:ext cx="3590872" cy="229081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DBC3442F-8126-90A8-3832-02F9903FF61C}"/>
              </a:ext>
            </a:extLst>
          </p:cNvPr>
          <p:cNvSpPr txBox="1"/>
          <p:nvPr/>
        </p:nvSpPr>
        <p:spPr>
          <a:xfrm>
            <a:off x="6900920" y="4791902"/>
            <a:ext cx="5065972" cy="1092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3A22F1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Revisiting AGN contribution with JWST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A straightforward approach without knowing the nature of LRDs</a:t>
            </a:r>
            <a:endParaRPr kumimoji="0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SimHei" panose="02010609060101010101" pitchFamily="49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455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473951-3C0E-F78B-D455-79E93C55FC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696622D-5315-471D-078C-60DF31019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AAADCE-8AC9-9C46-BAED-BB3311E84256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28FF665-730F-EEA7-4C07-06F53B8573B6}"/>
              </a:ext>
            </a:extLst>
          </p:cNvPr>
          <p:cNvSpPr txBox="1"/>
          <p:nvPr/>
        </p:nvSpPr>
        <p:spPr>
          <a:xfrm>
            <a:off x="560187" y="438761"/>
            <a:ext cx="9924567" cy="8463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Step 1</a:t>
            </a: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: build a sample of objects (galaxies and AGNs) at </a:t>
            </a: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7.15 &lt; z &lt; 7.75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Step 2</a:t>
            </a: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: image decomposition</a:t>
            </a:r>
            <a:endParaRPr kumimoji="0" lang="zh-CN" altLang="en-US" sz="22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526A462-3E7A-CE6C-FF60-56D8157B5FF5}"/>
              </a:ext>
            </a:extLst>
          </p:cNvPr>
          <p:cNvSpPr txBox="1"/>
          <p:nvPr/>
        </p:nvSpPr>
        <p:spPr>
          <a:xfrm>
            <a:off x="945098" y="1323668"/>
            <a:ext cx="7756036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Images: F115W and F150W; </a:t>
            </a: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our own images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GalfitM</a:t>
            </a: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: PSF + </a:t>
            </a:r>
            <a:r>
              <a:rPr kumimoji="0" lang="en-US" altLang="zh-CN" sz="2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Sersic</a:t>
            </a:r>
            <a:endParaRPr kumimoji="0" lang="en-US" altLang="zh-CN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Assumption: </a:t>
            </a: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PSF component = AGN</a:t>
            </a:r>
            <a:endParaRPr kumimoji="0" lang="zh-CN" altLang="en-US" sz="22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960C8CE-7AA8-2753-2CA3-EA12072957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477" y="3770664"/>
            <a:ext cx="3646627" cy="2352662"/>
          </a:xfrm>
          <a:prstGeom prst="rect">
            <a:avLst/>
          </a:prstGeom>
        </p:spPr>
      </p:pic>
      <p:sp>
        <p:nvSpPr>
          <p:cNvPr id="7" name="右箭头 6">
            <a:extLst>
              <a:ext uri="{FF2B5EF4-FFF2-40B4-BE49-F238E27FC236}">
                <a16:creationId xmlns:a16="http://schemas.microsoft.com/office/drawing/2014/main" id="{849EB47F-F477-B503-FA09-6A5314F6EDC2}"/>
              </a:ext>
            </a:extLst>
          </p:cNvPr>
          <p:cNvSpPr/>
          <p:nvPr/>
        </p:nvSpPr>
        <p:spPr>
          <a:xfrm>
            <a:off x="4073074" y="4877621"/>
            <a:ext cx="978408" cy="423950"/>
          </a:xfrm>
          <a:prstGeom prst="rightArrow">
            <a:avLst>
              <a:gd name="adj1" fmla="val 27181"/>
              <a:gd name="adj2" fmla="val 85241"/>
            </a:avLst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1A8697B-2674-02BB-6C27-099558C403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5647" y="3398894"/>
            <a:ext cx="6476251" cy="2957453"/>
          </a:xfrm>
          <a:prstGeom prst="rect">
            <a:avLst/>
          </a:prstGeom>
        </p:spPr>
      </p:pic>
      <p:sp>
        <p:nvSpPr>
          <p:cNvPr id="9" name="圆角右箭头 8">
            <a:extLst>
              <a:ext uri="{FF2B5EF4-FFF2-40B4-BE49-F238E27FC236}">
                <a16:creationId xmlns:a16="http://schemas.microsoft.com/office/drawing/2014/main" id="{1120004A-FB19-636F-624B-833E34E334F7}"/>
              </a:ext>
            </a:extLst>
          </p:cNvPr>
          <p:cNvSpPr/>
          <p:nvPr/>
        </p:nvSpPr>
        <p:spPr>
          <a:xfrm flipV="1">
            <a:off x="4562278" y="2584120"/>
            <a:ext cx="813816" cy="423950"/>
          </a:xfrm>
          <a:prstGeom prst="bentArrow">
            <a:avLst/>
          </a:prstGeom>
          <a:solidFill>
            <a:srgbClr val="ED7D31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DE898BE-4DFC-D221-273C-73BB98C40474}"/>
              </a:ext>
            </a:extLst>
          </p:cNvPr>
          <p:cNvSpPr txBox="1"/>
          <p:nvPr/>
        </p:nvSpPr>
        <p:spPr>
          <a:xfrm>
            <a:off x="5497461" y="2675478"/>
            <a:ext cx="55238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altLang="zh-CN" sz="2200" b="0" i="0" u="none" strike="noStrike" kern="1200" cap="none" spc="0" normalizeH="0" baseline="0" noProof="0" dirty="0">
                <a:ln>
                  <a:noFill/>
                </a:ln>
                <a:solidFill>
                  <a:srgbClr val="2008F2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Absolute upper bound for the AGN density</a:t>
            </a:r>
          </a:p>
        </p:txBody>
      </p:sp>
    </p:spTree>
    <p:extLst>
      <p:ext uri="{BB962C8B-B14F-4D97-AF65-F5344CB8AC3E}">
        <p14:creationId xmlns:p14="http://schemas.microsoft.com/office/powerpoint/2010/main" val="36713352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E53B1-A77A-29C4-D7C2-5B743A9759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33CC1A3-EBD1-21B2-539E-46E53925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AAADCE-8AC9-9C46-BAED-BB3311E84256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179FFCD-FFDF-3752-D3CB-478CD2F0E3B9}"/>
              </a:ext>
            </a:extLst>
          </p:cNvPr>
          <p:cNvSpPr txBox="1"/>
          <p:nvPr/>
        </p:nvSpPr>
        <p:spPr>
          <a:xfrm>
            <a:off x="432000" y="360000"/>
            <a:ext cx="99245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Step 3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: AGN UV LF 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  <a:sym typeface="Wingdings" pitchFamily="2" charset="2"/>
              </a:rPr>
              <a:t> 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AGN contribution to reionization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29F8AC2C-0959-67E5-C238-0A530A2AC5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0469" y="1217143"/>
            <a:ext cx="4501932" cy="1993042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id="{C4A45D36-7E54-53E1-E4F0-CBA3F1101D4C}"/>
              </a:ext>
            </a:extLst>
          </p:cNvPr>
          <p:cNvGrpSpPr/>
          <p:nvPr/>
        </p:nvGrpSpPr>
        <p:grpSpPr>
          <a:xfrm>
            <a:off x="581720" y="1217143"/>
            <a:ext cx="4711057" cy="3232334"/>
            <a:chOff x="756062" y="2132023"/>
            <a:chExt cx="4711057" cy="3232334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607CB090-D0A7-9661-B16D-4C9966F2D8CF}"/>
                </a:ext>
              </a:extLst>
            </p:cNvPr>
            <p:cNvGrpSpPr/>
            <p:nvPr/>
          </p:nvGrpSpPr>
          <p:grpSpPr>
            <a:xfrm>
              <a:off x="756062" y="2132023"/>
              <a:ext cx="4711057" cy="3232334"/>
              <a:chOff x="2781339" y="2520232"/>
              <a:chExt cx="6522177" cy="4248499"/>
            </a:xfrm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id="{15484F75-F660-932D-6009-64C91405D9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81339" y="2520232"/>
                <a:ext cx="6522177" cy="4248499"/>
              </a:xfrm>
              <a:prstGeom prst="rect">
                <a:avLst/>
              </a:prstGeom>
            </p:spPr>
          </p:pic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16F2EDB2-67E5-E279-0B5A-07F369BBFE3D}"/>
                  </a:ext>
                </a:extLst>
              </p:cNvPr>
              <p:cNvSpPr txBox="1"/>
              <p:nvPr/>
            </p:nvSpPr>
            <p:spPr>
              <a:xfrm>
                <a:off x="4966282" y="2756001"/>
                <a:ext cx="2289424" cy="485441"/>
              </a:xfrm>
              <a:prstGeom prst="rect">
                <a:avLst/>
              </a:prstGeom>
              <a:noFill/>
              <a:ln w="15875">
                <a:solidFill>
                  <a:srgbClr val="70AD47"/>
                </a:solidFill>
              </a:ln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432FF"/>
                    </a:solidFill>
                    <a:effectLst/>
                    <a:uLnTx/>
                    <a:uFillTx/>
                    <a:latin typeface="Arial" charset="0"/>
                    <a:ea typeface="宋体" charset="-122"/>
                    <a:cs typeface="+mn-cs"/>
                  </a:rPr>
                  <a:t>Our binned LF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8917A21F-EFD3-3A0C-9F12-622CDA3FBA6B}"/>
                  </a:ext>
                </a:extLst>
              </p:cNvPr>
              <p:cNvSpPr txBox="1"/>
              <p:nvPr/>
            </p:nvSpPr>
            <p:spPr>
              <a:xfrm>
                <a:off x="6694948" y="3526694"/>
                <a:ext cx="2082834" cy="485441"/>
              </a:xfrm>
              <a:prstGeom prst="rect">
                <a:avLst/>
              </a:prstGeom>
              <a:noFill/>
              <a:ln w="15875">
                <a:solidFill>
                  <a:srgbClr val="70AD47"/>
                </a:solidFill>
              </a:ln>
              <a:effectLst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432FF"/>
                    </a:solidFill>
                    <a:effectLst/>
                    <a:uLnTx/>
                    <a:uFillTx/>
                    <a:latin typeface="Arial" charset="0"/>
                    <a:ea typeface="宋体" charset="-122"/>
                    <a:cs typeface="+mn-cs"/>
                  </a:rPr>
                  <a:t>Our model fit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8" name="右箭头 7">
                <a:extLst>
                  <a:ext uri="{FF2B5EF4-FFF2-40B4-BE49-F238E27FC236}">
                    <a16:creationId xmlns:a16="http://schemas.microsoft.com/office/drawing/2014/main" id="{826842C2-4714-A9E2-0FB2-4B3655E4311B}"/>
                  </a:ext>
                </a:extLst>
              </p:cNvPr>
              <p:cNvSpPr/>
              <p:nvPr/>
            </p:nvSpPr>
            <p:spPr>
              <a:xfrm rot="7533486">
                <a:off x="7108396" y="4231095"/>
                <a:ext cx="573471" cy="190327"/>
              </a:xfrm>
              <a:prstGeom prst="rightArrow">
                <a:avLst>
                  <a:gd name="adj1" fmla="val 50000"/>
                  <a:gd name="adj2" fmla="val 106134"/>
                </a:avLst>
              </a:prstGeom>
              <a:solidFill>
                <a:srgbClr val="C00000">
                  <a:alpha val="49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等线" panose="0211000402020202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BA377055-DF02-6BD6-C78E-DC951A3F29E4}"/>
                  </a:ext>
                </a:extLst>
              </p:cNvPr>
              <p:cNvSpPr txBox="1"/>
              <p:nvPr/>
            </p:nvSpPr>
            <p:spPr>
              <a:xfrm>
                <a:off x="5995541" y="5546784"/>
                <a:ext cx="1475286" cy="485441"/>
              </a:xfrm>
              <a:prstGeom prst="rect">
                <a:avLst/>
              </a:prstGeom>
              <a:noFill/>
              <a:ln w="15875">
                <a:solidFill>
                  <a:srgbClr val="70AD47"/>
                </a:solidFill>
              </a:ln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432FF"/>
                    </a:solidFill>
                    <a:effectLst/>
                    <a:uLnTx/>
                    <a:uFillTx/>
                    <a:latin typeface="Arial" charset="0"/>
                    <a:ea typeface="宋体" charset="-122"/>
                    <a:cs typeface="+mn-cs"/>
                  </a:rPr>
                  <a:t>Q</a:t>
                </a:r>
                <a:r>
                  <a:rPr kumimoji="0" lang="en-US" altLang="zh-CN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432FF"/>
                    </a:solidFill>
                    <a:effectLst/>
                    <a:uLnTx/>
                    <a:uFillTx/>
                    <a:latin typeface="Arial" charset="0"/>
                    <a:ea typeface="宋体" charset="-122"/>
                    <a:cs typeface="+mn-cs"/>
                  </a:rPr>
                  <a:t>uasars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11" name="右箭头 10">
                <a:extLst>
                  <a:ext uri="{FF2B5EF4-FFF2-40B4-BE49-F238E27FC236}">
                    <a16:creationId xmlns:a16="http://schemas.microsoft.com/office/drawing/2014/main" id="{CC470886-193F-D653-870B-229221459C7B}"/>
                  </a:ext>
                </a:extLst>
              </p:cNvPr>
              <p:cNvSpPr/>
              <p:nvPr/>
            </p:nvSpPr>
            <p:spPr>
              <a:xfrm rot="19681986">
                <a:off x="7494202" y="5620372"/>
                <a:ext cx="565470" cy="171171"/>
              </a:xfrm>
              <a:prstGeom prst="rightArrow">
                <a:avLst>
                  <a:gd name="adj1" fmla="val 50000"/>
                  <a:gd name="adj2" fmla="val 106134"/>
                </a:avLst>
              </a:prstGeom>
              <a:solidFill>
                <a:sysClr val="windowText" lastClr="000000">
                  <a:alpha val="49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11000402020202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3" name="右箭头 12">
              <a:extLst>
                <a:ext uri="{FF2B5EF4-FFF2-40B4-BE49-F238E27FC236}">
                  <a16:creationId xmlns:a16="http://schemas.microsoft.com/office/drawing/2014/main" id="{10A3C1A7-5B32-E314-E255-564256511225}"/>
                </a:ext>
              </a:extLst>
            </p:cNvPr>
            <p:cNvSpPr/>
            <p:nvPr/>
          </p:nvSpPr>
          <p:spPr>
            <a:xfrm rot="9779623">
              <a:off x="1929427" y="2476021"/>
              <a:ext cx="366132" cy="149102"/>
            </a:xfrm>
            <a:prstGeom prst="rightArrow">
              <a:avLst>
                <a:gd name="adj1" fmla="val 50000"/>
                <a:gd name="adj2" fmla="val 106134"/>
              </a:avLst>
            </a:prstGeom>
            <a:solidFill>
              <a:srgbClr val="FF0000">
                <a:alpha val="49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id="{FDFA40EF-74AB-721E-C8DF-DC536CDC131B}"/>
              </a:ext>
            </a:extLst>
          </p:cNvPr>
          <p:cNvSpPr txBox="1"/>
          <p:nvPr/>
        </p:nvSpPr>
        <p:spPr>
          <a:xfrm>
            <a:off x="6502428" y="3356870"/>
            <a:ext cx="5107852" cy="1092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f</a:t>
            </a:r>
            <a:r>
              <a:rPr kumimoji="0" lang="en-US" altLang="zh-CN" sz="2000" b="0" i="0" u="none" strike="noStrike" kern="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AGN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: photons from AGNs / total photons required for reionization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Our result: </a:t>
            </a:r>
            <a:r>
              <a:rPr kumimoji="0" lang="en-US" altLang="zh-CN" sz="2000" b="0" i="0" u="none" strike="noStrike" kern="0" cap="none" spc="0" normalizeH="0" baseline="0" noProof="0" dirty="0" err="1">
                <a:ln>
                  <a:noFill/>
                </a:ln>
                <a:solidFill>
                  <a:srgbClr val="2008F2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f</a:t>
            </a:r>
            <a:r>
              <a:rPr kumimoji="0" lang="en-US" altLang="zh-CN" sz="2000" b="0" i="0" u="none" strike="noStrike" kern="0" cap="none" spc="0" normalizeH="0" baseline="-25000" noProof="0" dirty="0" err="1">
                <a:ln>
                  <a:noFill/>
                </a:ln>
                <a:solidFill>
                  <a:srgbClr val="2008F2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AGN</a:t>
            </a:r>
            <a:r>
              <a:rPr kumimoji="0" lang="en-US" altLang="zh-CN" sz="2000" b="0" i="0" u="none" strike="noStrike" kern="0" cap="none" spc="0" normalizeH="0" baseline="-25000" noProof="0" dirty="0">
                <a:ln>
                  <a:noFill/>
                </a:ln>
                <a:solidFill>
                  <a:srgbClr val="2008F2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  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2008F2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~ 32%</a:t>
            </a:r>
          </a:p>
        </p:txBody>
      </p:sp>
      <p:sp>
        <p:nvSpPr>
          <p:cNvPr id="16" name="右箭头 15">
            <a:extLst>
              <a:ext uri="{FF2B5EF4-FFF2-40B4-BE49-F238E27FC236}">
                <a16:creationId xmlns:a16="http://schemas.microsoft.com/office/drawing/2014/main" id="{68F4FD57-FFD0-3902-EA96-2909FAF3828D}"/>
              </a:ext>
            </a:extLst>
          </p:cNvPr>
          <p:cNvSpPr/>
          <p:nvPr/>
        </p:nvSpPr>
        <p:spPr>
          <a:xfrm>
            <a:off x="5445083" y="2473237"/>
            <a:ext cx="978408" cy="235925"/>
          </a:xfrm>
          <a:prstGeom prst="rightArrow">
            <a:avLst>
              <a:gd name="adj1" fmla="val 27181"/>
              <a:gd name="adj2" fmla="val 126047"/>
            </a:avLst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D32468B3-EADB-D77B-A69D-1CB38E44A7EC}"/>
              </a:ext>
            </a:extLst>
          </p:cNvPr>
          <p:cNvSpPr txBox="1"/>
          <p:nvPr/>
        </p:nvSpPr>
        <p:spPr>
          <a:xfrm>
            <a:off x="1413954" y="5574805"/>
            <a:ext cx="978184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" altLang="zh-CN" sz="2200" b="0" i="0" u="none" strike="noStrike" kern="1200" cap="none" spc="0" normalizeH="0" baseline="0" noProof="0" dirty="0">
                <a:ln>
                  <a:noFill/>
                </a:ln>
                <a:solidFill>
                  <a:srgbClr val="2008F2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Conclusively rule out AGNs as the dominant source of cosmic reionization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51B05F6A-ED8D-9F31-9141-7820C3AF7F79}"/>
              </a:ext>
            </a:extLst>
          </p:cNvPr>
          <p:cNvSpPr txBox="1"/>
          <p:nvPr/>
        </p:nvSpPr>
        <p:spPr>
          <a:xfrm>
            <a:off x="2120836" y="5014458"/>
            <a:ext cx="8235731" cy="3733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(D. Jiang, 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1E12D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LJ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, et al. 2025, Nature Astro., 10.1038/s41550-025-02676-7)</a:t>
            </a:r>
          </a:p>
        </p:txBody>
      </p:sp>
    </p:spTree>
    <p:extLst>
      <p:ext uri="{BB962C8B-B14F-4D97-AF65-F5344CB8AC3E}">
        <p14:creationId xmlns:p14="http://schemas.microsoft.com/office/powerpoint/2010/main" val="22034004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572F8A-89D1-B155-ADF5-422DA0DEF3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7CD1ADB-CE33-7E7F-6168-543F1F498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26</a:t>
            </a:fld>
            <a:endParaRPr kumimoji="1"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0EB7D15-F34E-CD69-1F3C-B364BE1AA445}"/>
              </a:ext>
            </a:extLst>
          </p:cNvPr>
          <p:cNvSpPr txBox="1"/>
          <p:nvPr/>
        </p:nvSpPr>
        <p:spPr>
          <a:xfrm>
            <a:off x="3046971" y="455284"/>
            <a:ext cx="60980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kern="0" dirty="0">
                <a:solidFill>
                  <a:srgbClr val="C00000"/>
                </a:solidFill>
                <a:latin typeface="Arial" charset="0"/>
                <a:ea typeface="宋体" charset="-122"/>
              </a:rPr>
              <a:t>Why is LRDs’ contribution very low?</a:t>
            </a:r>
            <a:endParaRPr lang="zh-CN" altLang="en-US" sz="2400" dirty="0">
              <a:solidFill>
                <a:srgbClr val="C00000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5CA4B9DD-B7BD-FD97-3DBC-B7C625C2D7AA}"/>
              </a:ext>
            </a:extLst>
          </p:cNvPr>
          <p:cNvSpPr txBox="1"/>
          <p:nvPr/>
        </p:nvSpPr>
        <p:spPr>
          <a:xfrm>
            <a:off x="2713339" y="5749384"/>
            <a:ext cx="60980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kern="0" dirty="0">
                <a:solidFill>
                  <a:srgbClr val="1E12D0"/>
                </a:solidFill>
                <a:latin typeface="Arial" charset="0"/>
                <a:ea typeface="宋体" charset="-122"/>
              </a:rPr>
              <a:t>LRDs are generally very faint in the far-UV</a:t>
            </a:r>
            <a:endParaRPr lang="zh-CN" altLang="en-US" sz="2400" dirty="0">
              <a:solidFill>
                <a:srgbClr val="1E12D0"/>
              </a:solidFill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1268D638-E928-D0F9-BDCA-B61FDB5A463B}"/>
              </a:ext>
            </a:extLst>
          </p:cNvPr>
          <p:cNvGrpSpPr/>
          <p:nvPr/>
        </p:nvGrpSpPr>
        <p:grpSpPr>
          <a:xfrm>
            <a:off x="1438135" y="1183185"/>
            <a:ext cx="9915665" cy="4081015"/>
            <a:chOff x="1719196" y="1861524"/>
            <a:chExt cx="9915665" cy="4081015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EB7289E4-3109-8130-099A-EEAF69B4D2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19196" y="2435986"/>
              <a:ext cx="7772400" cy="3506553"/>
            </a:xfrm>
            <a:prstGeom prst="rect">
              <a:avLst/>
            </a:prstGeom>
          </p:spPr>
        </p:pic>
        <p:sp>
          <p:nvSpPr>
            <p:cNvPr id="15" name="右箭头 14">
              <a:extLst>
                <a:ext uri="{FF2B5EF4-FFF2-40B4-BE49-F238E27FC236}">
                  <a16:creationId xmlns:a16="http://schemas.microsoft.com/office/drawing/2014/main" id="{323C3FA6-587D-6C55-77D1-894E1755CA62}"/>
                </a:ext>
              </a:extLst>
            </p:cNvPr>
            <p:cNvSpPr/>
            <p:nvPr/>
          </p:nvSpPr>
          <p:spPr>
            <a:xfrm rot="5400000">
              <a:off x="2786127" y="2838195"/>
              <a:ext cx="1249204" cy="195143"/>
            </a:xfrm>
            <a:prstGeom prst="rightArrow">
              <a:avLst>
                <a:gd name="adj1" fmla="val 50000"/>
                <a:gd name="adj2" fmla="val 183674"/>
              </a:avLst>
            </a:prstGeom>
            <a:solidFill>
              <a:srgbClr val="007A77">
                <a:lumMod val="60000"/>
                <a:lumOff val="40000"/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FF0F7FFA-0D7C-0DFD-0FC7-97D3F6F01CC6}"/>
                </a:ext>
              </a:extLst>
            </p:cNvPr>
            <p:cNvSpPr txBox="1"/>
            <p:nvPr/>
          </p:nvSpPr>
          <p:spPr>
            <a:xfrm>
              <a:off x="2866328" y="1861524"/>
              <a:ext cx="1088801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AGN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7" name="右箭头 16">
              <a:extLst>
                <a:ext uri="{FF2B5EF4-FFF2-40B4-BE49-F238E27FC236}">
                  <a16:creationId xmlns:a16="http://schemas.microsoft.com/office/drawing/2014/main" id="{51607650-4DF2-DDCA-3831-48F51CF98EB0}"/>
                </a:ext>
              </a:extLst>
            </p:cNvPr>
            <p:cNvSpPr/>
            <p:nvPr/>
          </p:nvSpPr>
          <p:spPr>
            <a:xfrm rot="9630067">
              <a:off x="9419573" y="3891845"/>
              <a:ext cx="646339" cy="195143"/>
            </a:xfrm>
            <a:prstGeom prst="rightArrow">
              <a:avLst>
                <a:gd name="adj1" fmla="val 50000"/>
                <a:gd name="adj2" fmla="val 183674"/>
              </a:avLst>
            </a:prstGeom>
            <a:solidFill>
              <a:srgbClr val="007A77">
                <a:lumMod val="60000"/>
                <a:lumOff val="40000"/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60DD5877-F5D1-C4A4-0E3A-AA1FA7CD20FA}"/>
                </a:ext>
              </a:extLst>
            </p:cNvPr>
            <p:cNvSpPr txBox="1"/>
            <p:nvPr/>
          </p:nvSpPr>
          <p:spPr>
            <a:xfrm>
              <a:off x="10079946" y="3687870"/>
              <a:ext cx="155491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E97132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BL LRDs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E97132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" name="右箭头 18">
              <a:extLst>
                <a:ext uri="{FF2B5EF4-FFF2-40B4-BE49-F238E27FC236}">
                  <a16:creationId xmlns:a16="http://schemas.microsoft.com/office/drawing/2014/main" id="{6D6D73A7-9E06-761E-6BFF-6007E52C2DB3}"/>
                </a:ext>
              </a:extLst>
            </p:cNvPr>
            <p:cNvSpPr/>
            <p:nvPr/>
          </p:nvSpPr>
          <p:spPr>
            <a:xfrm rot="5400000">
              <a:off x="6845681" y="3691998"/>
              <a:ext cx="631625" cy="195143"/>
            </a:xfrm>
            <a:prstGeom prst="rightArrow">
              <a:avLst>
                <a:gd name="adj1" fmla="val 50000"/>
                <a:gd name="adj2" fmla="val 183674"/>
              </a:avLst>
            </a:prstGeom>
            <a:solidFill>
              <a:srgbClr val="007A77">
                <a:lumMod val="60000"/>
                <a:lumOff val="40000"/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2F351D8C-80CD-C70F-D8C6-F8D9C86E426B}"/>
                </a:ext>
              </a:extLst>
            </p:cNvPr>
            <p:cNvSpPr txBox="1"/>
            <p:nvPr/>
          </p:nvSpPr>
          <p:spPr>
            <a:xfrm>
              <a:off x="6833059" y="3012092"/>
              <a:ext cx="1502238" cy="46166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1000FF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NL LRDs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000FF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00209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3265664-8FA8-9515-724B-9DE03F3DA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27</a:t>
            </a:fld>
            <a:endParaRPr kumimoji="1"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711DD6A-4A48-6EF1-63F4-F6F39E852C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013" y="1526426"/>
            <a:ext cx="11807971" cy="226833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C95D87D2-86CF-1A89-F14D-F0C4F4C092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013" y="4011692"/>
            <a:ext cx="11778817" cy="226833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60FB50F7-3AB5-114E-FCE2-F78E124AFF0B}"/>
              </a:ext>
            </a:extLst>
          </p:cNvPr>
          <p:cNvSpPr txBox="1"/>
          <p:nvPr/>
        </p:nvSpPr>
        <p:spPr>
          <a:xfrm>
            <a:off x="1646488" y="577975"/>
            <a:ext cx="88990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dirty="0">
                <a:solidFill>
                  <a:srgbClr val="2008F2"/>
                </a:solidFill>
                <a:latin typeface="Arial" charset="0"/>
                <a:ea typeface="宋体" charset="-122"/>
                <a:sym typeface="Wingdings"/>
              </a:rPr>
              <a:t>M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2008F2"/>
                </a:solidFill>
                <a:effectLst/>
                <a:uLnTx/>
                <a:uFillTx/>
                <a:latin typeface="Arial" charset="0"/>
                <a:ea typeface="宋体" charset="-122"/>
                <a:sym typeface="Wingdings"/>
              </a:rPr>
              <a:t>any LRDs are not dominated by AGNs in 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宋体" charset="-122"/>
                <a:sym typeface="Wingdings"/>
              </a:rPr>
              <a:t>the far-UV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764306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FC4450-67E7-1B6A-07B2-454C61E5FB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93E3C10-F9FE-9870-7BD0-FA4DF8DCA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28</a:t>
            </a:fld>
            <a:endParaRPr kumimoji="1" lang="zh-CN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9B716B-3D84-7B0C-C168-DF65B582A6BD}"/>
              </a:ext>
            </a:extLst>
          </p:cNvPr>
          <p:cNvSpPr txBox="1"/>
          <p:nvPr/>
        </p:nvSpPr>
        <p:spPr>
          <a:xfrm>
            <a:off x="463875" y="1094214"/>
            <a:ext cx="846193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l"/>
              <a:defRPr/>
            </a:pPr>
            <a:r>
              <a:rPr lang="en-US" altLang="zh-CN" sz="2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宋体" charset="-122"/>
                <a:cs typeface="Arial" panose="020B0604020202020204" pitchFamily="34" charset="0"/>
              </a:rPr>
              <a:t>LRDs on average do not show strong optical variability.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l"/>
              <a:defRPr/>
            </a:pPr>
            <a:r>
              <a:rPr lang="en-US" altLang="zh-CN" sz="2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宋体" charset="-122"/>
                <a:cs typeface="Arial" panose="020B0604020202020204" pitchFamily="34" charset="0"/>
              </a:rPr>
              <a:t>We built a sample of narrow-line LRDs.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l"/>
              <a:defRPr/>
            </a:pPr>
            <a:r>
              <a:rPr lang="en-US" altLang="zh-CN" sz="2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宋体" charset="-122"/>
                <a:cs typeface="Arial" panose="020B0604020202020204" pitchFamily="34" charset="0"/>
              </a:rPr>
              <a:t>Two unique LRDs are evolving into normal quasars.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l"/>
              <a:defRPr/>
            </a:pPr>
            <a:r>
              <a:rPr lang="en-US" altLang="zh-CN" sz="2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宋体" charset="-122"/>
                <a:cs typeface="Arial" panose="020B0604020202020204" pitchFamily="34" charset="0"/>
              </a:rPr>
              <a:t>A LRD with a variability detection over a century.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l"/>
              <a:defRPr/>
            </a:pPr>
            <a:r>
              <a:rPr lang="en-US" altLang="zh-CN" sz="2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宋体" charset="-122"/>
                <a:cs typeface="Arial" panose="020B0604020202020204" pitchFamily="34" charset="0"/>
              </a:rPr>
              <a:t>LRDs/AGNs are not the dominant source of reionization.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9F4970F3-D33F-5E6C-8E62-51CE3F8FEB50}"/>
              </a:ext>
            </a:extLst>
          </p:cNvPr>
          <p:cNvSpPr/>
          <p:nvPr/>
        </p:nvSpPr>
        <p:spPr>
          <a:xfrm>
            <a:off x="360000" y="180000"/>
            <a:ext cx="11357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n"/>
              <a:defRPr/>
            </a:pPr>
            <a:r>
              <a:rPr lang="en-US" altLang="ja-JP" sz="2800" dirty="0">
                <a:solidFill>
                  <a:srgbClr val="870000"/>
                </a:solidFill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Summary</a:t>
            </a:r>
          </a:p>
        </p:txBody>
      </p:sp>
      <p:cxnSp>
        <p:nvCxnSpPr>
          <p:cNvPr id="10" name="Straight Connector 3">
            <a:extLst>
              <a:ext uri="{FF2B5EF4-FFF2-40B4-BE49-F238E27FC236}">
                <a16:creationId xmlns:a16="http://schemas.microsoft.com/office/drawing/2014/main" id="{1C983FCA-A0B2-4C0F-D4AE-2BE795EE73FD}"/>
              </a:ext>
            </a:extLst>
          </p:cNvPr>
          <p:cNvCxnSpPr>
            <a:cxnSpLocks/>
          </p:cNvCxnSpPr>
          <p:nvPr/>
        </p:nvCxnSpPr>
        <p:spPr>
          <a:xfrm flipH="1">
            <a:off x="0" y="720000"/>
            <a:ext cx="12192000" cy="0"/>
          </a:xfrm>
          <a:prstGeom prst="line">
            <a:avLst/>
          </a:prstGeom>
          <a:noFill/>
          <a:ln w="25400" cap="flat" cmpd="sng" algn="ctr">
            <a:gradFill flip="none" rotWithShape="1">
              <a:gsLst>
                <a:gs pos="0">
                  <a:srgbClr val="006765">
                    <a:lumMod val="67000"/>
                  </a:srgbClr>
                </a:gs>
                <a:gs pos="25000">
                  <a:srgbClr val="006765">
                    <a:lumMod val="97000"/>
                    <a:lumOff val="3000"/>
                  </a:srgbClr>
                </a:gs>
                <a:gs pos="100000">
                  <a:srgbClr val="006765">
                    <a:lumMod val="60000"/>
                    <a:lumOff val="40000"/>
                  </a:srgbClr>
                </a:gs>
              </a:gsLst>
              <a:lin ang="10800000" scaled="0"/>
              <a:tileRect/>
            </a:gra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grpSp>
        <p:nvGrpSpPr>
          <p:cNvPr id="7" name="组合 6">
            <a:extLst>
              <a:ext uri="{FF2B5EF4-FFF2-40B4-BE49-F238E27FC236}">
                <a16:creationId xmlns:a16="http://schemas.microsoft.com/office/drawing/2014/main" id="{374A7E08-D94A-0065-8B6B-4D59F8284F4A}"/>
              </a:ext>
            </a:extLst>
          </p:cNvPr>
          <p:cNvGrpSpPr/>
          <p:nvPr/>
        </p:nvGrpSpPr>
        <p:grpSpPr>
          <a:xfrm>
            <a:off x="8788180" y="1272743"/>
            <a:ext cx="2775685" cy="1503337"/>
            <a:chOff x="8320681" y="1106028"/>
            <a:chExt cx="2775685" cy="1699054"/>
          </a:xfrm>
        </p:grpSpPr>
        <p:sp>
          <p:nvSpPr>
            <p:cNvPr id="5" name="左大括号 4">
              <a:extLst>
                <a:ext uri="{FF2B5EF4-FFF2-40B4-BE49-F238E27FC236}">
                  <a16:creationId xmlns:a16="http://schemas.microsoft.com/office/drawing/2014/main" id="{AEF0E180-8472-8BCF-9579-3E4238C7190A}"/>
                </a:ext>
              </a:extLst>
            </p:cNvPr>
            <p:cNvSpPr/>
            <p:nvPr/>
          </p:nvSpPr>
          <p:spPr>
            <a:xfrm flipH="1">
              <a:off x="8320681" y="1106028"/>
              <a:ext cx="396000" cy="1699054"/>
            </a:xfrm>
            <a:prstGeom prst="leftBrace">
              <a:avLst>
                <a:gd name="adj1" fmla="val 27688"/>
                <a:gd name="adj2" fmla="val 50000"/>
              </a:avLst>
            </a:prstGeom>
            <a:ln w="317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9C61E800-B18A-6774-1D00-EDBE2F7721E3}"/>
                </a:ext>
              </a:extLst>
            </p:cNvPr>
            <p:cNvSpPr txBox="1"/>
            <p:nvPr/>
          </p:nvSpPr>
          <p:spPr>
            <a:xfrm>
              <a:off x="9012081" y="1540057"/>
              <a:ext cx="2084285" cy="939183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</a:ln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altLang="zh-CN" sz="2400" dirty="0">
                  <a:latin typeface="Arial" panose="020B0604020202020204" pitchFamily="34" charset="0"/>
                  <a:ea typeface="SimHei" panose="02010609060101010101" pitchFamily="49" charset="-122"/>
                  <a:cs typeface="Arial" panose="020B0604020202020204" pitchFamily="34" charset="0"/>
                </a:rPr>
                <a:t>Pieces of jigsaw puzzle</a:t>
              </a:r>
              <a:endParaRPr lang="zh-CN" altLang="en-US" sz="2400" dirty="0"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436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E4E7B5-71C8-9FA6-6EFE-F961E23F4B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012A6977-0708-41F3-5E8F-2B9A292A9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3</a:t>
            </a:fld>
            <a:endParaRPr kumimoji="1" lang="zh-CN" altLang="en-US"/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472B7019-CD8B-6107-FCC1-17AAB3521D34}"/>
              </a:ext>
            </a:extLst>
          </p:cNvPr>
          <p:cNvSpPr/>
          <p:nvPr/>
        </p:nvSpPr>
        <p:spPr>
          <a:xfrm>
            <a:off x="360000" y="180000"/>
            <a:ext cx="11357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n"/>
              <a:defRPr/>
            </a:pPr>
            <a:r>
              <a:rPr lang="en-US" altLang="ja-JP" sz="2800" dirty="0">
                <a:solidFill>
                  <a:srgbClr val="870000"/>
                </a:solidFill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Introduction: little red dots (LRDs)</a:t>
            </a:r>
            <a:endParaRPr lang="en-US" sz="2800" kern="0" dirty="0">
              <a:solidFill>
                <a:srgbClr val="000000"/>
              </a:solidFill>
              <a:latin typeface="Arial" panose="020B0604020202020204" pitchFamily="34" charset="0"/>
              <a:ea typeface="SimHei" panose="0201060906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D2AF09E-B055-5550-A1BB-FCBA1AF057F8}"/>
              </a:ext>
            </a:extLst>
          </p:cNvPr>
          <p:cNvCxnSpPr>
            <a:cxnSpLocks/>
          </p:cNvCxnSpPr>
          <p:nvPr/>
        </p:nvCxnSpPr>
        <p:spPr>
          <a:xfrm flipH="1">
            <a:off x="0" y="720000"/>
            <a:ext cx="12192000" cy="0"/>
          </a:xfrm>
          <a:prstGeom prst="line">
            <a:avLst/>
          </a:prstGeom>
          <a:noFill/>
          <a:ln w="25400" cap="flat" cmpd="sng" algn="ctr">
            <a:gradFill flip="none" rotWithShape="1">
              <a:gsLst>
                <a:gs pos="0">
                  <a:srgbClr val="006765">
                    <a:lumMod val="67000"/>
                  </a:srgbClr>
                </a:gs>
                <a:gs pos="25000">
                  <a:srgbClr val="006765">
                    <a:lumMod val="97000"/>
                    <a:lumOff val="3000"/>
                  </a:srgbClr>
                </a:gs>
                <a:gs pos="100000">
                  <a:srgbClr val="006765">
                    <a:lumMod val="60000"/>
                    <a:lumOff val="40000"/>
                  </a:srgbClr>
                </a:gs>
              </a:gsLst>
              <a:lin ang="10800000" scaled="0"/>
              <a:tileRect/>
            </a:gra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1E5A0B81-77EE-5F39-F221-170B25DEEA85}"/>
              </a:ext>
            </a:extLst>
          </p:cNvPr>
          <p:cNvSpPr txBox="1"/>
          <p:nvPr/>
        </p:nvSpPr>
        <p:spPr>
          <a:xfrm>
            <a:off x="360001" y="936000"/>
            <a:ext cx="7905886" cy="88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2578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800000"/>
              </a:buClr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General properties of LRDs </a:t>
            </a:r>
          </a:p>
          <a:p>
            <a:pPr marL="98298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“Little” + “red” + “V” shape</a:t>
            </a: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195EBE23-68D4-7A30-0311-2748914677F1}"/>
              </a:ext>
            </a:extLst>
          </p:cNvPr>
          <p:cNvGrpSpPr/>
          <p:nvPr/>
        </p:nvGrpSpPr>
        <p:grpSpPr>
          <a:xfrm>
            <a:off x="1393738" y="2227844"/>
            <a:ext cx="3668525" cy="3285939"/>
            <a:chOff x="1140884" y="1785358"/>
            <a:chExt cx="4940116" cy="4784653"/>
          </a:xfrm>
        </p:grpSpPr>
        <p:pic>
          <p:nvPicPr>
            <p:cNvPr id="39" name="图片 38">
              <a:extLst>
                <a:ext uri="{FF2B5EF4-FFF2-40B4-BE49-F238E27FC236}">
                  <a16:creationId xmlns:a16="http://schemas.microsoft.com/office/drawing/2014/main" id="{D3AAC434-D27C-14EC-41A9-6540DF92E0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69940" y="1785358"/>
              <a:ext cx="4282006" cy="4201213"/>
            </a:xfrm>
            <a:prstGeom prst="rect">
              <a:avLst/>
            </a:prstGeom>
          </p:spPr>
        </p:pic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330243BA-FAAA-2D64-BA43-532E907C64F4}"/>
                </a:ext>
              </a:extLst>
            </p:cNvPr>
            <p:cNvSpPr txBox="1"/>
            <p:nvPr/>
          </p:nvSpPr>
          <p:spPr>
            <a:xfrm>
              <a:off x="1140884" y="6077043"/>
              <a:ext cx="4940116" cy="4929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kern="0" dirty="0">
                  <a:solidFill>
                    <a:srgbClr val="C00000"/>
                  </a:solidFill>
                  <a:latin typeface="Arial" panose="020B0604020202020204" pitchFamily="34" charset="0"/>
                  <a:ea typeface="SimHei" panose="02010609060101010101" pitchFamily="49" charset="-122"/>
                  <a:cs typeface="Arial" panose="020B0604020202020204" pitchFamily="34" charset="0"/>
                </a:rPr>
                <a:t>Compact in JWST </a:t>
              </a:r>
              <a:r>
                <a:rPr lang="en-US" altLang="zh-CN" sz="1600" kern="0" dirty="0" err="1">
                  <a:solidFill>
                    <a:srgbClr val="C00000"/>
                  </a:solidFill>
                  <a:latin typeface="Arial" panose="020B0604020202020204" pitchFamily="34" charset="0"/>
                  <a:ea typeface="SimHei" panose="02010609060101010101" pitchFamily="49" charset="-122"/>
                  <a:cs typeface="Arial" panose="020B0604020202020204" pitchFamily="34" charset="0"/>
                </a:rPr>
                <a:t>NIRcam</a:t>
              </a:r>
              <a:r>
                <a:rPr lang="en-US" altLang="zh-CN" sz="1600" kern="0" dirty="0">
                  <a:solidFill>
                    <a:srgbClr val="C00000"/>
                  </a:solidFill>
                  <a:latin typeface="Arial" panose="020B0604020202020204" pitchFamily="34" charset="0"/>
                  <a:ea typeface="SimHei" panose="02010609060101010101" pitchFamily="49" charset="-122"/>
                  <a:cs typeface="Arial" panose="020B0604020202020204" pitchFamily="34" charset="0"/>
                </a:rPr>
                <a:t> LW bands</a:t>
              </a:r>
              <a:endParaRPr lang="zh-CN" altLang="en-US" sz="1600" dirty="0">
                <a:solidFill>
                  <a:srgbClr val="C00000"/>
                </a:solidFill>
                <a:latin typeface="Arial" charset="0"/>
                <a:ea typeface="宋体" charset="-122"/>
              </a:endParaRPr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:a16="http://schemas.microsoft.com/office/drawing/2014/main" id="{A8BF7592-5554-660A-C385-38A0AC7089AE}"/>
              </a:ext>
            </a:extLst>
          </p:cNvPr>
          <p:cNvSpPr txBox="1"/>
          <p:nvPr/>
        </p:nvSpPr>
        <p:spPr>
          <a:xfrm>
            <a:off x="3791647" y="6202461"/>
            <a:ext cx="44945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" altLang="zh-CN" sz="1400" dirty="0">
                <a:solidFill>
                  <a:srgbClr val="000000"/>
                </a:solidFill>
                <a:latin typeface="Arial"/>
                <a:ea typeface="宋体" charset="-122"/>
              </a:rPr>
              <a:t>(Refs: Furtak+2023; Labbé+2023; Matthee+2023; …) </a:t>
            </a:r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0E0569C4-8FD1-BAC4-8572-8A62134E4FBF}"/>
              </a:ext>
            </a:extLst>
          </p:cNvPr>
          <p:cNvGrpSpPr/>
          <p:nvPr/>
        </p:nvGrpSpPr>
        <p:grpSpPr>
          <a:xfrm>
            <a:off x="6096000" y="1562568"/>
            <a:ext cx="3959621" cy="3951215"/>
            <a:chOff x="6096000" y="1562568"/>
            <a:chExt cx="3959621" cy="3951215"/>
          </a:xfrm>
        </p:grpSpPr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id="{ABEB158E-6135-A8CC-3FC7-3A5689B7FD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6000" y="1562568"/>
              <a:ext cx="3959621" cy="3951215"/>
            </a:xfrm>
            <a:prstGeom prst="rect">
              <a:avLst/>
            </a:prstGeom>
          </p:spPr>
        </p:pic>
        <p:sp>
          <p:nvSpPr>
            <p:cNvPr id="43" name="斜纹 42">
              <a:extLst>
                <a:ext uri="{FF2B5EF4-FFF2-40B4-BE49-F238E27FC236}">
                  <a16:creationId xmlns:a16="http://schemas.microsoft.com/office/drawing/2014/main" id="{A8DA66DD-ED2D-F680-1917-F3519BF8E388}"/>
                </a:ext>
              </a:extLst>
            </p:cNvPr>
            <p:cNvSpPr/>
            <p:nvPr/>
          </p:nvSpPr>
          <p:spPr>
            <a:xfrm rot="14843006">
              <a:off x="6645285" y="3679744"/>
              <a:ext cx="1114186" cy="1211115"/>
            </a:xfrm>
            <a:prstGeom prst="diagStripe">
              <a:avLst>
                <a:gd name="adj" fmla="val 88712"/>
              </a:avLst>
            </a:prstGeom>
            <a:solidFill>
              <a:srgbClr val="0432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noFill/>
              </a:endParaRPr>
            </a:p>
          </p:txBody>
        </p:sp>
        <p:sp>
          <p:nvSpPr>
            <p:cNvPr id="44" name="斜纹 43">
              <a:extLst>
                <a:ext uri="{FF2B5EF4-FFF2-40B4-BE49-F238E27FC236}">
                  <a16:creationId xmlns:a16="http://schemas.microsoft.com/office/drawing/2014/main" id="{D39D6E20-EE70-B2D6-426E-D84A49C8318C}"/>
                </a:ext>
              </a:extLst>
            </p:cNvPr>
            <p:cNvSpPr/>
            <p:nvPr/>
          </p:nvSpPr>
          <p:spPr>
            <a:xfrm rot="12112645">
              <a:off x="8175774" y="3523946"/>
              <a:ext cx="1269097" cy="1319660"/>
            </a:xfrm>
            <a:prstGeom prst="diagStripe">
              <a:avLst>
                <a:gd name="adj" fmla="val 86986"/>
              </a:avLst>
            </a:prstGeom>
            <a:solidFill>
              <a:srgbClr val="FF0000">
                <a:alpha val="49707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8960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2C167F-6C6D-A90D-EC11-7048D5CCFF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C358793-9576-4BB8-CDBC-F2B6927B8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4</a:t>
            </a:fld>
            <a:endParaRPr kumimoji="1" lang="zh-CN" altLang="en-US"/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BAB100F3-3102-F206-6D03-D4E05E57D85F}"/>
              </a:ext>
            </a:extLst>
          </p:cNvPr>
          <p:cNvSpPr/>
          <p:nvPr/>
        </p:nvSpPr>
        <p:spPr>
          <a:xfrm>
            <a:off x="360000" y="180000"/>
            <a:ext cx="11357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p"/>
              <a:defRPr/>
            </a:pPr>
            <a:r>
              <a:rPr lang="en-US" altLang="ja-JP" sz="2800" dirty="0">
                <a:solidFill>
                  <a:srgbClr val="870000"/>
                </a:solidFill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Introduction: LRDs</a:t>
            </a:r>
            <a:endParaRPr lang="en-US" sz="2800" kern="0" dirty="0">
              <a:solidFill>
                <a:srgbClr val="000000"/>
              </a:solidFill>
              <a:latin typeface="Arial" panose="020B0604020202020204" pitchFamily="34" charset="0"/>
              <a:ea typeface="SimHei" panose="0201060906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2024DF6-F7D7-A460-6EEF-46A9A1FE2D08}"/>
              </a:ext>
            </a:extLst>
          </p:cNvPr>
          <p:cNvCxnSpPr>
            <a:cxnSpLocks/>
          </p:cNvCxnSpPr>
          <p:nvPr/>
        </p:nvCxnSpPr>
        <p:spPr>
          <a:xfrm flipH="1">
            <a:off x="0" y="720000"/>
            <a:ext cx="12192000" cy="0"/>
          </a:xfrm>
          <a:prstGeom prst="line">
            <a:avLst/>
          </a:prstGeom>
          <a:noFill/>
          <a:ln w="25400" cap="flat" cmpd="sng" algn="ctr">
            <a:gradFill flip="none" rotWithShape="1">
              <a:gsLst>
                <a:gs pos="0">
                  <a:srgbClr val="006765">
                    <a:lumMod val="67000"/>
                  </a:srgbClr>
                </a:gs>
                <a:gs pos="25000">
                  <a:srgbClr val="006765">
                    <a:lumMod val="97000"/>
                    <a:lumOff val="3000"/>
                  </a:srgbClr>
                </a:gs>
                <a:gs pos="100000">
                  <a:srgbClr val="006765">
                    <a:lumMod val="60000"/>
                    <a:lumOff val="40000"/>
                  </a:srgbClr>
                </a:gs>
              </a:gsLst>
              <a:lin ang="10800000" scaled="0"/>
              <a:tileRect/>
            </a:gra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52463725-09B5-F460-3C02-F1D8D9FED494}"/>
              </a:ext>
            </a:extLst>
          </p:cNvPr>
          <p:cNvSpPr txBox="1"/>
          <p:nvPr/>
        </p:nvSpPr>
        <p:spPr>
          <a:xfrm>
            <a:off x="360001" y="936000"/>
            <a:ext cx="6869269" cy="88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2578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800000"/>
              </a:buClr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General properties of LRDs </a:t>
            </a:r>
          </a:p>
          <a:p>
            <a:pPr marL="98298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“Little” + “red” + “V” shape + 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broad Balmer lines?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09FB2373-1450-E74F-13F8-8E99F1F63A36}"/>
              </a:ext>
            </a:extLst>
          </p:cNvPr>
          <p:cNvGrpSpPr/>
          <p:nvPr/>
        </p:nvGrpSpPr>
        <p:grpSpPr>
          <a:xfrm>
            <a:off x="5022937" y="3866606"/>
            <a:ext cx="6029219" cy="2271396"/>
            <a:chOff x="1287130" y="4796351"/>
            <a:chExt cx="6234584" cy="2036511"/>
          </a:xfrm>
        </p:grpSpPr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E8E44B3B-E9B2-AACA-7509-F5CD6AEC37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87130" y="4796351"/>
              <a:ext cx="6234584" cy="2036511"/>
            </a:xfrm>
            <a:prstGeom prst="rect">
              <a:avLst/>
            </a:prstGeom>
          </p:spPr>
        </p:pic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FCBDB977-40FA-5044-77FA-F0394F25A273}"/>
                </a:ext>
              </a:extLst>
            </p:cNvPr>
            <p:cNvSpPr txBox="1"/>
            <p:nvPr/>
          </p:nvSpPr>
          <p:spPr>
            <a:xfrm>
              <a:off x="3788809" y="6120416"/>
              <a:ext cx="2381482" cy="33855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432FF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Weak dust emission</a:t>
              </a:r>
              <a:endPara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endParaRPr>
            </a:p>
          </p:txBody>
        </p:sp>
      </p:grpSp>
      <p:pic>
        <p:nvPicPr>
          <p:cNvPr id="24" name="图片 23">
            <a:extLst>
              <a:ext uri="{FF2B5EF4-FFF2-40B4-BE49-F238E27FC236}">
                <a16:creationId xmlns:a16="http://schemas.microsoft.com/office/drawing/2014/main" id="{A1BE9469-CA20-FCF1-E8EA-C92BE0763D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050" y="2003522"/>
            <a:ext cx="3507062" cy="4290444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:a16="http://schemas.microsoft.com/office/drawing/2014/main" id="{DE348F99-9475-EB36-ED10-4C71749223C6}"/>
              </a:ext>
            </a:extLst>
          </p:cNvPr>
          <p:cNvSpPr txBox="1"/>
          <p:nvPr/>
        </p:nvSpPr>
        <p:spPr>
          <a:xfrm>
            <a:off x="4464505" y="6370223"/>
            <a:ext cx="4615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" altLang="zh-CN" sz="1400" dirty="0">
                <a:solidFill>
                  <a:srgbClr val="000000"/>
                </a:solidFill>
                <a:latin typeface="Arial"/>
                <a:ea typeface="宋体" charset="-122"/>
              </a:rPr>
              <a:t>(Refs: Greene+2024; Yue+2024; Setton+2025; …) 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EFF44DCF-799F-220B-3B20-58CEDA3986CF}"/>
              </a:ext>
            </a:extLst>
          </p:cNvPr>
          <p:cNvGrpSpPr/>
          <p:nvPr/>
        </p:nvGrpSpPr>
        <p:grpSpPr>
          <a:xfrm>
            <a:off x="7553584" y="935441"/>
            <a:ext cx="3422047" cy="2738589"/>
            <a:chOff x="4719072" y="2156692"/>
            <a:chExt cx="2669401" cy="2036511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169D60A7-A5FA-CE1A-B8B6-79862F5299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19072" y="2156692"/>
              <a:ext cx="2405512" cy="2036511"/>
            </a:xfrm>
            <a:prstGeom prst="rect">
              <a:avLst/>
            </a:prstGeom>
          </p:spPr>
        </p:pic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E50C3A4A-3FCF-C1AB-4787-9C645838BC38}"/>
                </a:ext>
              </a:extLst>
            </p:cNvPr>
            <p:cNvSpPr txBox="1"/>
            <p:nvPr/>
          </p:nvSpPr>
          <p:spPr>
            <a:xfrm>
              <a:off x="6162990" y="3533599"/>
              <a:ext cx="1225483" cy="27464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432FF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X-ray weak</a:t>
              </a:r>
              <a:endPara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6" name="圆角右箭头 5">
            <a:extLst>
              <a:ext uri="{FF2B5EF4-FFF2-40B4-BE49-F238E27FC236}">
                <a16:creationId xmlns:a16="http://schemas.microsoft.com/office/drawing/2014/main" id="{F26E1965-5859-6A98-E8CB-8857BFF74B8B}"/>
              </a:ext>
            </a:extLst>
          </p:cNvPr>
          <p:cNvSpPr/>
          <p:nvPr/>
        </p:nvSpPr>
        <p:spPr>
          <a:xfrm rot="10800000">
            <a:off x="4387995" y="2068077"/>
            <a:ext cx="1251633" cy="1647714"/>
          </a:xfrm>
          <a:prstGeom prst="bentArrow">
            <a:avLst>
              <a:gd name="adj1" fmla="val 12923"/>
              <a:gd name="adj2" fmla="val 12349"/>
              <a:gd name="adj3" fmla="val 37313"/>
              <a:gd name="adj4" fmla="val 44751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131AAB1-B219-634E-0BC6-BF6ADD507E5F}"/>
              </a:ext>
            </a:extLst>
          </p:cNvPr>
          <p:cNvSpPr txBox="1"/>
          <p:nvPr/>
        </p:nvSpPr>
        <p:spPr>
          <a:xfrm>
            <a:off x="4387995" y="2782424"/>
            <a:ext cx="10080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1000FF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AGN?</a:t>
            </a:r>
            <a:endParaRPr lang="zh-CN" altLang="en-US" sz="2000" dirty="0">
              <a:solidFill>
                <a:srgbClr val="1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311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D9928DD-E65E-655B-003D-CDA770AAC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5</a:t>
            </a:fld>
            <a:endParaRPr kumimoji="1"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6B0C0B4-28E4-B8A8-55AA-C23E9F45D0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951" y="3773716"/>
            <a:ext cx="8078249" cy="215981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4F652DB-F622-DD20-525A-E44958AFF2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2743" y="616217"/>
            <a:ext cx="5145418" cy="2523705"/>
          </a:xfrm>
          <a:prstGeom prst="rect">
            <a:avLst/>
          </a:prstGeom>
        </p:spPr>
      </p:pic>
      <p:sp>
        <p:nvSpPr>
          <p:cNvPr id="9" name="Rectangle 9">
            <a:extLst>
              <a:ext uri="{FF2B5EF4-FFF2-40B4-BE49-F238E27FC236}">
                <a16:creationId xmlns:a16="http://schemas.microsoft.com/office/drawing/2014/main" id="{B892E5A3-B19E-5D20-DF0B-CAD137EABAA0}"/>
              </a:ext>
            </a:extLst>
          </p:cNvPr>
          <p:cNvSpPr/>
          <p:nvPr/>
        </p:nvSpPr>
        <p:spPr>
          <a:xfrm>
            <a:off x="360000" y="180000"/>
            <a:ext cx="11357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p"/>
              <a:defRPr/>
            </a:pPr>
            <a:r>
              <a:rPr lang="en-US" altLang="ja-JP" sz="2800" dirty="0">
                <a:solidFill>
                  <a:srgbClr val="870000"/>
                </a:solidFill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What are LRDs</a:t>
            </a:r>
            <a:endParaRPr lang="en-US" sz="2800" kern="0" dirty="0">
              <a:solidFill>
                <a:srgbClr val="000000"/>
              </a:solidFill>
              <a:latin typeface="Arial" panose="020B0604020202020204" pitchFamily="34" charset="0"/>
              <a:ea typeface="SimHei" panose="0201060906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10" name="Straight Connector 3">
            <a:extLst>
              <a:ext uri="{FF2B5EF4-FFF2-40B4-BE49-F238E27FC236}">
                <a16:creationId xmlns:a16="http://schemas.microsoft.com/office/drawing/2014/main" id="{3A7C80B6-4817-EBCC-B721-2BBDDDA00AAC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0" y="703220"/>
            <a:ext cx="6038917" cy="16780"/>
          </a:xfrm>
          <a:prstGeom prst="line">
            <a:avLst/>
          </a:prstGeom>
          <a:noFill/>
          <a:ln w="25400" cap="flat" cmpd="sng" algn="ctr">
            <a:gradFill flip="none" rotWithShape="1">
              <a:gsLst>
                <a:gs pos="0">
                  <a:srgbClr val="006765">
                    <a:lumMod val="67000"/>
                  </a:srgbClr>
                </a:gs>
                <a:gs pos="25000">
                  <a:srgbClr val="006765">
                    <a:lumMod val="97000"/>
                    <a:lumOff val="3000"/>
                  </a:srgbClr>
                </a:gs>
                <a:gs pos="100000">
                  <a:srgbClr val="006765">
                    <a:lumMod val="60000"/>
                    <a:lumOff val="40000"/>
                  </a:srgbClr>
                </a:gs>
              </a:gsLst>
              <a:lin ang="10800000" scaled="0"/>
              <a:tileRect/>
            </a:gra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1" name="TextBox 4">
            <a:extLst>
              <a:ext uri="{FF2B5EF4-FFF2-40B4-BE49-F238E27FC236}">
                <a16:creationId xmlns:a16="http://schemas.microsoft.com/office/drawing/2014/main" id="{CADB4261-850C-07CD-67F1-2DA34A0C36E9}"/>
              </a:ext>
            </a:extLst>
          </p:cNvPr>
          <p:cNvSpPr txBox="1"/>
          <p:nvPr/>
        </p:nvSpPr>
        <p:spPr>
          <a:xfrm>
            <a:off x="339656" y="980112"/>
            <a:ext cx="5359603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8630" indent="-285750">
              <a:spcAft>
                <a:spcPts val="600"/>
              </a:spcAft>
              <a:buClr>
                <a:srgbClr val="800000"/>
              </a:buClr>
              <a:buFont typeface="Wingdings" charset="2"/>
              <a:buChar char="§"/>
              <a:defRPr/>
            </a:pPr>
            <a:r>
              <a:rPr lang="en-US" altLang="zh-CN" sz="2200" kern="0" dirty="0">
                <a:solidFill>
                  <a:sysClr val="windowText" lastClr="000000"/>
                </a:solidFill>
                <a:latin typeface="Arial" charset="0"/>
                <a:ea typeface="宋体" charset="-122"/>
              </a:rPr>
              <a:t>A new type of galaxies? </a:t>
            </a:r>
            <a:r>
              <a:rPr lang="en-US" sz="2200" kern="0" dirty="0">
                <a:solidFill>
                  <a:sysClr val="windowText" lastClr="000000"/>
                </a:solidFill>
                <a:latin typeface="Arial" charset="0"/>
                <a:ea typeface="宋体" charset="-122"/>
              </a:rPr>
              <a:t>AGNs? </a:t>
            </a:r>
          </a:p>
          <a:p>
            <a:pPr marL="468630" indent="-285750">
              <a:spcAft>
                <a:spcPts val="600"/>
              </a:spcAft>
              <a:buClr>
                <a:srgbClr val="800000"/>
              </a:buClr>
              <a:buFont typeface="Wingdings" charset="2"/>
              <a:buChar char="§"/>
              <a:defRPr/>
            </a:pPr>
            <a:r>
              <a:rPr lang="en-US" sz="2200" kern="0" dirty="0">
                <a:solidFill>
                  <a:sysClr val="windowText" lastClr="000000"/>
                </a:solidFill>
                <a:latin typeface="Arial" charset="0"/>
                <a:ea typeface="宋体" charset="-122"/>
                <a:sym typeface="Wingdings"/>
              </a:rPr>
              <a:t>Combination of AGN and galaxies?</a:t>
            </a:r>
          </a:p>
          <a:p>
            <a:pPr marL="468630" indent="-285750">
              <a:spcAft>
                <a:spcPts val="600"/>
              </a:spcAft>
              <a:buClr>
                <a:srgbClr val="800000"/>
              </a:buClr>
              <a:buFont typeface="Wingdings" charset="2"/>
              <a:buChar char="§"/>
              <a:defRPr/>
            </a:pPr>
            <a:r>
              <a:rPr lang="en-US" sz="2200" kern="0" dirty="0">
                <a:solidFill>
                  <a:sysClr val="windowText" lastClr="000000"/>
                </a:solidFill>
                <a:latin typeface="Arial" charset="0"/>
                <a:ea typeface="宋体" charset="-122"/>
                <a:sym typeface="Wingdings"/>
              </a:rPr>
              <a:t>Super-Eddington accretion + dense gas envelop? </a:t>
            </a:r>
          </a:p>
          <a:p>
            <a:pPr marL="468630" indent="-285750">
              <a:spcAft>
                <a:spcPts val="600"/>
              </a:spcAft>
              <a:buClr>
                <a:srgbClr val="800000"/>
              </a:buClr>
              <a:buFont typeface="Wingdings" charset="2"/>
              <a:buChar char="§"/>
              <a:defRPr/>
            </a:pPr>
            <a:r>
              <a:rPr lang="en-US" sz="2200" kern="0" dirty="0">
                <a:solidFill>
                  <a:sysClr val="windowText" lastClr="000000"/>
                </a:solidFill>
                <a:latin typeface="Arial" charset="0"/>
                <a:ea typeface="宋体" charset="-122"/>
                <a:sym typeface="Wingdings"/>
              </a:rPr>
              <a:t>……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91D6538F-3A85-4C97-F456-C364020B2154}"/>
              </a:ext>
            </a:extLst>
          </p:cNvPr>
          <p:cNvSpPr txBox="1"/>
          <p:nvPr/>
        </p:nvSpPr>
        <p:spPr>
          <a:xfrm>
            <a:off x="3905027" y="6356350"/>
            <a:ext cx="381794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" altLang="zh-CN" sz="1400" dirty="0">
                <a:solidFill>
                  <a:srgbClr val="000000"/>
                </a:solidFill>
                <a:latin typeface="Arial"/>
                <a:ea typeface="宋体" charset="-122"/>
              </a:rPr>
              <a:t>(Refs: Akin+2023; </a:t>
            </a:r>
            <a:r>
              <a:rPr lang="en" altLang="zh-CN" sz="1400" dirty="0" err="1">
                <a:solidFill>
                  <a:srgbClr val="000000"/>
                </a:solidFill>
                <a:latin typeface="Arial"/>
                <a:ea typeface="宋体" charset="-122"/>
              </a:rPr>
              <a:t>Inayoshi</a:t>
            </a:r>
            <a:r>
              <a:rPr lang="en" altLang="zh-CN" sz="1400" dirty="0">
                <a:solidFill>
                  <a:srgbClr val="000000"/>
                </a:solidFill>
                <a:latin typeface="Arial"/>
                <a:ea typeface="宋体" charset="-122"/>
              </a:rPr>
              <a:t> &amp; Ho 2025; …) </a:t>
            </a:r>
          </a:p>
        </p:txBody>
      </p:sp>
    </p:spTree>
    <p:extLst>
      <p:ext uri="{BB962C8B-B14F-4D97-AF65-F5344CB8AC3E}">
        <p14:creationId xmlns:p14="http://schemas.microsoft.com/office/powerpoint/2010/main" val="4289047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8B49EF-FE22-89EA-0F9E-8A1F973B47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627E9CB-133C-D3C8-8AC3-DF271E156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AAADCE-8AC9-9C46-BAED-BB3311E84256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ADEDC9DE-8EF3-4A8D-BFA2-D725B5F83E08}"/>
              </a:ext>
            </a:extLst>
          </p:cNvPr>
          <p:cNvSpPr/>
          <p:nvPr/>
        </p:nvSpPr>
        <p:spPr>
          <a:xfrm>
            <a:off x="360000" y="180000"/>
            <a:ext cx="11357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lang="en-US" altLang="ja-JP" sz="2800" dirty="0">
                <a:solidFill>
                  <a:srgbClr val="870000"/>
                </a:solidFill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Optical v</a:t>
            </a:r>
            <a:r>
              <a:rPr kumimoji="0" lang="en-US" altLang="ja-JP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870000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ariability</a:t>
            </a:r>
            <a:r>
              <a:rPr kumimoji="0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870000"/>
                </a:solidFill>
                <a:effectLst/>
                <a:uLnTx/>
                <a:uFillTx/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 of LRDs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EF58913-92D7-768A-E9F2-F7266ABE22A2}"/>
              </a:ext>
            </a:extLst>
          </p:cNvPr>
          <p:cNvCxnSpPr>
            <a:cxnSpLocks/>
          </p:cNvCxnSpPr>
          <p:nvPr/>
        </p:nvCxnSpPr>
        <p:spPr>
          <a:xfrm flipH="1">
            <a:off x="0" y="720000"/>
            <a:ext cx="12192000" cy="0"/>
          </a:xfrm>
          <a:prstGeom prst="line">
            <a:avLst/>
          </a:prstGeom>
          <a:noFill/>
          <a:ln w="25400" cap="flat" cmpd="sng" algn="ctr">
            <a:gradFill flip="none" rotWithShape="1">
              <a:gsLst>
                <a:gs pos="0">
                  <a:srgbClr val="006765">
                    <a:lumMod val="67000"/>
                  </a:srgbClr>
                </a:gs>
                <a:gs pos="25000">
                  <a:srgbClr val="006765">
                    <a:lumMod val="97000"/>
                    <a:lumOff val="3000"/>
                  </a:srgbClr>
                </a:gs>
                <a:gs pos="100000">
                  <a:srgbClr val="006765">
                    <a:lumMod val="60000"/>
                    <a:lumOff val="40000"/>
                  </a:srgbClr>
                </a:gs>
              </a:gsLst>
              <a:lin ang="10800000" scaled="0"/>
              <a:tileRect/>
            </a:gra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CDDAABD9-6183-062C-BCFB-234611050B54}"/>
              </a:ext>
            </a:extLst>
          </p:cNvPr>
          <p:cNvSpPr txBox="1"/>
          <p:nvPr/>
        </p:nvSpPr>
        <p:spPr>
          <a:xfrm>
            <a:off x="360001" y="972000"/>
            <a:ext cx="6208224" cy="746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257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Five fields: GOODS, COSMOS, UDS, A2744</a:t>
            </a:r>
          </a:p>
          <a:p>
            <a:pPr marL="5257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&gt;314 LRDs with multi-epoch JWST observations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E120A230-85BF-C0C6-5ABD-BA8E54E63FBE}"/>
              </a:ext>
            </a:extLst>
          </p:cNvPr>
          <p:cNvGrpSpPr/>
          <p:nvPr/>
        </p:nvGrpSpPr>
        <p:grpSpPr>
          <a:xfrm>
            <a:off x="7043847" y="1871349"/>
            <a:ext cx="4107360" cy="3487295"/>
            <a:chOff x="466316" y="3316591"/>
            <a:chExt cx="3657684" cy="3144574"/>
          </a:xfrm>
        </p:grpSpPr>
        <p:pic>
          <p:nvPicPr>
            <p:cNvPr id="10" name="图片 9" descr="图表, 折线图&#10;&#10;AI 生成的内容可能不正确。">
              <a:extLst>
                <a:ext uri="{FF2B5EF4-FFF2-40B4-BE49-F238E27FC236}">
                  <a16:creationId xmlns:a16="http://schemas.microsoft.com/office/drawing/2014/main" id="{FE1DC751-21B6-2AD5-9670-DEB4F0A418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5332" y="3316591"/>
              <a:ext cx="3394642" cy="2333066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EBB8352D-71DD-F800-C2E5-2D9887338F00}"/>
                </a:ext>
              </a:extLst>
            </p:cNvPr>
            <p:cNvSpPr txBox="1"/>
            <p:nvPr/>
          </p:nvSpPr>
          <p:spPr>
            <a:xfrm>
              <a:off x="466316" y="5814834"/>
              <a:ext cx="3657684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Systematic offsets of photometric zero-points identified</a:t>
              </a: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88958682-2091-9874-5BA4-507D7480E1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005" y="1871349"/>
            <a:ext cx="4382150" cy="4633403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2CB86103-83C0-9727-B4D8-39E7F6253149}"/>
              </a:ext>
            </a:extLst>
          </p:cNvPr>
          <p:cNvSpPr txBox="1"/>
          <p:nvPr/>
        </p:nvSpPr>
        <p:spPr>
          <a:xfrm>
            <a:off x="7043847" y="5799446"/>
            <a:ext cx="35870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(Zhang,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LJ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, et al. 2025,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 ApJ, 985,119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)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3295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47550B-AC48-798E-7B7B-AC32A8E50A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4906848A-54BF-F49F-CFB8-6C5AC6C15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AAADCE-8AC9-9C46-BAED-BB3311E84256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DC8CB0C-0178-13B7-0588-84458A999812}"/>
              </a:ext>
            </a:extLst>
          </p:cNvPr>
          <p:cNvSpPr txBox="1"/>
          <p:nvPr/>
        </p:nvSpPr>
        <p:spPr>
          <a:xfrm>
            <a:off x="2293200" y="180000"/>
            <a:ext cx="70079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LRDs on average do not show strong variability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7994D1B2-0BEB-C67C-81C9-B3692F98C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9371" y="1045573"/>
            <a:ext cx="2891820" cy="362737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id="{F8032A89-C976-BCCD-B512-7D4BB26AED77}"/>
              </a:ext>
            </a:extLst>
          </p:cNvPr>
          <p:cNvGrpSpPr/>
          <p:nvPr/>
        </p:nvGrpSpPr>
        <p:grpSpPr>
          <a:xfrm>
            <a:off x="663765" y="1588963"/>
            <a:ext cx="5082127" cy="4549032"/>
            <a:chOff x="6011770" y="1215944"/>
            <a:chExt cx="5552912" cy="5175981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A2673E7E-F9D5-3183-85BC-DA4C349481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11770" y="1215944"/>
              <a:ext cx="5552912" cy="4670395"/>
            </a:xfrm>
            <a:prstGeom prst="rect">
              <a:avLst/>
            </a:prstGeom>
          </p:spPr>
        </p:pic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1DDA161B-EBA1-D540-5C41-8571510D0EC7}"/>
                </a:ext>
              </a:extLst>
            </p:cNvPr>
            <p:cNvSpPr txBox="1"/>
            <p:nvPr/>
          </p:nvSpPr>
          <p:spPr>
            <a:xfrm>
              <a:off x="6130713" y="5987018"/>
              <a:ext cx="5433969" cy="4049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comparison between LRDs and non-LRDs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endParaRPr>
            </a:p>
          </p:txBody>
        </p:sp>
      </p:grpSp>
      <p:cxnSp>
        <p:nvCxnSpPr>
          <p:cNvPr id="3" name="Straight Connector 3">
            <a:extLst>
              <a:ext uri="{FF2B5EF4-FFF2-40B4-BE49-F238E27FC236}">
                <a16:creationId xmlns:a16="http://schemas.microsoft.com/office/drawing/2014/main" id="{8C361055-6D18-D898-E3C5-2C18938DDDFE}"/>
              </a:ext>
            </a:extLst>
          </p:cNvPr>
          <p:cNvCxnSpPr>
            <a:cxnSpLocks/>
          </p:cNvCxnSpPr>
          <p:nvPr/>
        </p:nvCxnSpPr>
        <p:spPr>
          <a:xfrm flipH="1">
            <a:off x="0" y="720000"/>
            <a:ext cx="12192000" cy="0"/>
          </a:xfrm>
          <a:prstGeom prst="line">
            <a:avLst/>
          </a:prstGeom>
          <a:noFill/>
          <a:ln w="25400" cap="flat" cmpd="sng" algn="ctr">
            <a:gradFill flip="none" rotWithShape="1">
              <a:gsLst>
                <a:gs pos="0">
                  <a:srgbClr val="006765">
                    <a:lumMod val="67000"/>
                  </a:srgbClr>
                </a:gs>
                <a:gs pos="25000">
                  <a:srgbClr val="006765">
                    <a:lumMod val="97000"/>
                    <a:lumOff val="3000"/>
                  </a:srgbClr>
                </a:gs>
                <a:gs pos="100000">
                  <a:srgbClr val="006765">
                    <a:lumMod val="60000"/>
                    <a:lumOff val="40000"/>
                  </a:srgbClr>
                </a:gs>
              </a:gsLst>
              <a:lin ang="10800000" scaled="0"/>
              <a:tileRect/>
            </a:gra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A86C58C7-89CB-01A2-D860-0F04F894D753}"/>
              </a:ext>
            </a:extLst>
          </p:cNvPr>
          <p:cNvSpPr txBox="1"/>
          <p:nvPr/>
        </p:nvSpPr>
        <p:spPr>
          <a:xfrm>
            <a:off x="7254485" y="5614424"/>
            <a:ext cx="34629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800000"/>
              </a:buClr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宋体"/>
                <a:cs typeface="+mn-cs"/>
              </a:rPr>
              <a:t>Only a tiny fraction of them show strong variability</a:t>
            </a:r>
          </a:p>
        </p:txBody>
      </p:sp>
      <p:pic>
        <p:nvPicPr>
          <p:cNvPr id="5" name="Picture 5" descr="Screenshot 2024-11-12 at 11.16.16">
            <a:extLst>
              <a:ext uri="{FF2B5EF4-FFF2-40B4-BE49-F238E27FC236}">
                <a16:creationId xmlns:a16="http://schemas.microsoft.com/office/drawing/2014/main" id="{A3605561-9986-B083-488D-FDF0A5CBE54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225" r="6117"/>
          <a:stretch>
            <a:fillRect/>
          </a:stretch>
        </p:blipFill>
        <p:spPr>
          <a:xfrm>
            <a:off x="6795889" y="1149344"/>
            <a:ext cx="4104549" cy="4260047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4016A911-C32B-F00A-328A-CD2E9680C2D1}"/>
              </a:ext>
            </a:extLst>
          </p:cNvPr>
          <p:cNvSpPr txBox="1"/>
          <p:nvPr/>
        </p:nvSpPr>
        <p:spPr>
          <a:xfrm>
            <a:off x="3581401" y="6348375"/>
            <a:ext cx="4039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(Zhang,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LJ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, et al. 2025,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 ApJ, 985,119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)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9226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79DA7C-69C5-B476-69B7-804CF5FA69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0135B720-F5F4-83A2-0FA1-DF8E642C5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AAADCE-8AC9-9C46-BAED-BB3311E84256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等线" panose="0211000402020202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EFCFB49-791F-00B2-27E3-4E0BDBE67B4D}"/>
              </a:ext>
            </a:extLst>
          </p:cNvPr>
          <p:cNvSpPr txBox="1"/>
          <p:nvPr/>
        </p:nvSpPr>
        <p:spPr>
          <a:xfrm>
            <a:off x="540000" y="720000"/>
            <a:ext cx="4197752" cy="4982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 marR="0" lvl="0" indent="0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800000"/>
              </a:buClr>
              <a:buSzTx/>
              <a:buFontTx/>
              <a:buNone/>
              <a:tabLst/>
              <a:defRPr/>
            </a:pPr>
            <a:r>
              <a:rPr kumimoji="0" lang="en-US" altLang="zh-CN" sz="2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Implications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C96C9C0-3B72-40A1-61E8-5FC43C087CA4}"/>
              </a:ext>
            </a:extLst>
          </p:cNvPr>
          <p:cNvSpPr txBox="1"/>
          <p:nvPr/>
        </p:nvSpPr>
        <p:spPr>
          <a:xfrm>
            <a:off x="540000" y="1410227"/>
            <a:ext cx="10813800" cy="2178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2578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8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Super-Eddington accretion of SMBHs in AGNs/LRDs?</a:t>
            </a:r>
          </a:p>
          <a:p>
            <a:pPr marL="52578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8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LRDs are dominated by galaxies, not AGNs?</a:t>
            </a:r>
          </a:p>
          <a:p>
            <a:pPr marL="525780" indent="-342900">
              <a:lnSpc>
                <a:spcPct val="120000"/>
              </a:lnSpc>
              <a:spcAft>
                <a:spcPts val="1200"/>
              </a:spcAft>
              <a:buClr>
                <a:srgbClr val="800000"/>
              </a:buClr>
              <a:buFont typeface="Arial" panose="020B0604020202020204" pitchFamily="34" charset="0"/>
              <a:buChar char="•"/>
              <a:defRPr/>
            </a:pPr>
            <a:r>
              <a:rPr lang="en" altLang="zh-CN" sz="2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LRD dense gas envelopes block central AGNs? (model dependent)</a:t>
            </a:r>
            <a:endParaRPr kumimoji="0" lang="en-US" altLang="zh-CN" sz="22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52578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8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宋体"/>
                <a:cs typeface="+mn-cs"/>
              </a:rPr>
              <a:t>Future JWST observations</a:t>
            </a:r>
          </a:p>
        </p:txBody>
      </p:sp>
    </p:spTree>
    <p:extLst>
      <p:ext uri="{BB962C8B-B14F-4D97-AF65-F5344CB8AC3E}">
        <p14:creationId xmlns:p14="http://schemas.microsoft.com/office/powerpoint/2010/main" val="4018268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CBF560-A2F1-062B-2384-E044F319F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31FEEE7-B1BB-33B9-7686-695D49329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ADCE-8AC9-9C46-BAED-BB3311E84256}" type="slidenum">
              <a:rPr kumimoji="1" lang="zh-CN" altLang="en-US" smtClean="0"/>
              <a:t>9</a:t>
            </a:fld>
            <a:endParaRPr kumimoji="1" lang="zh-CN" altLang="en-US" dirty="0"/>
          </a:p>
        </p:txBody>
      </p:sp>
      <p:sp>
        <p:nvSpPr>
          <p:cNvPr id="2" name="Rectangle 9">
            <a:extLst>
              <a:ext uri="{FF2B5EF4-FFF2-40B4-BE49-F238E27FC236}">
                <a16:creationId xmlns:a16="http://schemas.microsoft.com/office/drawing/2014/main" id="{6B18598A-D352-B038-6FEC-420E10D1FB6B}"/>
              </a:ext>
            </a:extLst>
          </p:cNvPr>
          <p:cNvSpPr/>
          <p:nvPr/>
        </p:nvSpPr>
        <p:spPr>
          <a:xfrm>
            <a:off x="360000" y="180000"/>
            <a:ext cx="11357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p"/>
              <a:defRPr/>
            </a:pPr>
            <a:r>
              <a:rPr lang="en-US" altLang="ja-JP" sz="2800" dirty="0">
                <a:solidFill>
                  <a:srgbClr val="870000"/>
                </a:solidFill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LRD with a variability detection over a century</a:t>
            </a:r>
            <a:endParaRPr lang="en-US" sz="2800" kern="0" dirty="0">
              <a:solidFill>
                <a:srgbClr val="000000"/>
              </a:solidFill>
              <a:latin typeface="Arial" panose="020B0604020202020204" pitchFamily="34" charset="0"/>
              <a:ea typeface="SimHei" panose="0201060906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3" name="Straight Connector 3">
            <a:extLst>
              <a:ext uri="{FF2B5EF4-FFF2-40B4-BE49-F238E27FC236}">
                <a16:creationId xmlns:a16="http://schemas.microsoft.com/office/drawing/2014/main" id="{C4D9A536-90D3-FBE8-C3D2-579A0EC352B5}"/>
              </a:ext>
            </a:extLst>
          </p:cNvPr>
          <p:cNvCxnSpPr>
            <a:cxnSpLocks/>
          </p:cNvCxnSpPr>
          <p:nvPr/>
        </p:nvCxnSpPr>
        <p:spPr>
          <a:xfrm flipH="1">
            <a:off x="0" y="720000"/>
            <a:ext cx="12192000" cy="0"/>
          </a:xfrm>
          <a:prstGeom prst="line">
            <a:avLst/>
          </a:prstGeom>
          <a:noFill/>
          <a:ln w="25400" cap="flat" cmpd="sng" algn="ctr">
            <a:gradFill flip="none" rotWithShape="1">
              <a:gsLst>
                <a:gs pos="0">
                  <a:srgbClr val="006765">
                    <a:lumMod val="67000"/>
                  </a:srgbClr>
                </a:gs>
                <a:gs pos="25000">
                  <a:srgbClr val="006765">
                    <a:lumMod val="97000"/>
                    <a:lumOff val="3000"/>
                  </a:srgbClr>
                </a:gs>
                <a:gs pos="100000">
                  <a:srgbClr val="006765">
                    <a:lumMod val="60000"/>
                    <a:lumOff val="40000"/>
                  </a:srgbClr>
                </a:gs>
              </a:gsLst>
              <a:lin ang="10800000" scaled="0"/>
              <a:tileRect/>
            </a:gra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" name="文本框 4">
            <a:extLst>
              <a:ext uri="{FF2B5EF4-FFF2-40B4-BE49-F238E27FC236}">
                <a16:creationId xmlns:a16="http://schemas.microsoft.com/office/drawing/2014/main" id="{6AE17F5C-9505-E1AA-9618-6D03737A7B8A}"/>
              </a:ext>
            </a:extLst>
          </p:cNvPr>
          <p:cNvSpPr txBox="1"/>
          <p:nvPr/>
        </p:nvSpPr>
        <p:spPr>
          <a:xfrm>
            <a:off x="2900217" y="6138000"/>
            <a:ext cx="6277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(Zhang, ..., 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LJ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, et al. 2026,</a:t>
            </a: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 </a:t>
            </a:r>
            <a:r>
              <a:rPr lang="en-US" altLang="zh-CN" kern="0" dirty="0">
                <a:solidFill>
                  <a:sysClr val="windowText" lastClr="000000"/>
                </a:solidFill>
                <a:latin typeface="Arial" charset="0"/>
                <a:ea typeface="宋体" charset="-122"/>
              </a:rPr>
              <a:t>submitted, arXiv:2512.05180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) 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11000402020202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4EFEB718-C477-688C-EF50-02D75236F7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50549"/>
            <a:ext cx="5917910" cy="410772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15EE4E08-5833-94E0-A960-2B865539DD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317" y="3429000"/>
            <a:ext cx="3563800" cy="2353156"/>
          </a:xfrm>
          <a:prstGeom prst="rect">
            <a:avLst/>
          </a:prstGeom>
        </p:spPr>
      </p:pic>
      <p:sp>
        <p:nvSpPr>
          <p:cNvPr id="10" name="TextBox 4">
            <a:extLst>
              <a:ext uri="{FF2B5EF4-FFF2-40B4-BE49-F238E27FC236}">
                <a16:creationId xmlns:a16="http://schemas.microsoft.com/office/drawing/2014/main" id="{E2B7AA25-78A1-7295-9FB3-E6AD27F847BA}"/>
              </a:ext>
            </a:extLst>
          </p:cNvPr>
          <p:cNvSpPr txBox="1"/>
          <p:nvPr/>
        </p:nvSpPr>
        <p:spPr>
          <a:xfrm>
            <a:off x="360000" y="1008000"/>
            <a:ext cx="53364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25780" indent="-342900"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l"/>
              <a:defRPr/>
            </a:pPr>
            <a:r>
              <a:rPr lang="en-US" altLang="zh-CN" sz="2200" kern="0" dirty="0">
                <a:solidFill>
                  <a:sysClr val="windowText" lastClr="000000"/>
                </a:solidFill>
                <a:latin typeface="Arial" charset="0"/>
                <a:ea typeface="宋体" charset="-122"/>
              </a:rPr>
              <a:t>Two LRDs at z~4.3 behand</a:t>
            </a:r>
            <a:r>
              <a:rPr lang="en-US" sz="2200" kern="0" dirty="0">
                <a:solidFill>
                  <a:sysClr val="windowText" lastClr="000000"/>
                </a:solidFill>
                <a:latin typeface="Arial" charset="0"/>
                <a:ea typeface="宋体" charset="-122"/>
              </a:rPr>
              <a:t> a cluster</a:t>
            </a:r>
          </a:p>
          <a:p>
            <a:pPr marL="525780" indent="-342900"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l"/>
              <a:defRPr/>
            </a:pPr>
            <a:r>
              <a:rPr lang="en-US" sz="2200" kern="0" dirty="0">
                <a:solidFill>
                  <a:sysClr val="windowText" lastClr="000000"/>
                </a:solidFill>
                <a:latin typeface="Arial" charset="0"/>
                <a:ea typeface="宋体" charset="-122"/>
                <a:sym typeface="Wingdings"/>
              </a:rPr>
              <a:t>Well derived lensing model with ~150 multiple images</a:t>
            </a:r>
          </a:p>
          <a:p>
            <a:pPr marL="525780" indent="-342900"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l"/>
              <a:defRPr/>
            </a:pPr>
            <a:r>
              <a:rPr lang="en-US" sz="2200" kern="0" dirty="0">
                <a:solidFill>
                  <a:sysClr val="windowText" lastClr="000000"/>
                </a:solidFill>
                <a:latin typeface="Arial" charset="0"/>
                <a:ea typeface="宋体" charset="-122"/>
                <a:sym typeface="Wingdings"/>
              </a:rPr>
              <a:t>Time delays &gt; 100 yrs (rest-frame ~ 20 yrs)</a:t>
            </a:r>
          </a:p>
        </p:txBody>
      </p:sp>
    </p:spTree>
    <p:extLst>
      <p:ext uri="{BB962C8B-B14F-4D97-AF65-F5344CB8AC3E}">
        <p14:creationId xmlns:p14="http://schemas.microsoft.com/office/powerpoint/2010/main" val="2135144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6103</TotalTime>
  <Words>1299</Words>
  <Application>Microsoft Macintosh PowerPoint</Application>
  <PresentationFormat>宽屏</PresentationFormat>
  <Paragraphs>197</Paragraphs>
  <Slides>28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9" baseType="lpstr">
      <vt:lpstr>等线</vt:lpstr>
      <vt:lpstr>等线 Light</vt:lpstr>
      <vt:lpstr>KaiTi</vt:lpstr>
      <vt:lpstr>宋体</vt:lpstr>
      <vt:lpstr>宋体</vt:lpstr>
      <vt:lpstr>Arial</vt:lpstr>
      <vt:lpstr>Arial Narrow</vt:lpstr>
      <vt:lpstr>Calibri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Linhua Jiang</dc:creator>
  <cp:lastModifiedBy>Lin Zhang</cp:lastModifiedBy>
  <cp:revision>117</cp:revision>
  <dcterms:created xsi:type="dcterms:W3CDTF">2025-07-13T00:25:19Z</dcterms:created>
  <dcterms:modified xsi:type="dcterms:W3CDTF">2025-12-23T13:01:36Z</dcterms:modified>
</cp:coreProperties>
</file>