
<file path=[Content_Types].xml><?xml version="1.0" encoding="utf-8"?>
<Types xmlns="http://schemas.openxmlformats.org/package/2006/content-types">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9" r:id="rId6"/>
    <p:sldId id="260" r:id="rId7"/>
    <p:sldId id="274" r:id="rId8"/>
    <p:sldId id="262" r:id="rId9"/>
    <p:sldId id="263" r:id="rId10"/>
    <p:sldId id="264" r:id="rId11"/>
    <p:sldId id="265" r:id="rId12"/>
    <p:sldId id="288" r:id="rId13"/>
    <p:sldId id="267" r:id="rId14"/>
    <p:sldId id="268" r:id="rId15"/>
    <p:sldId id="269" r:id="rId16"/>
    <p:sldId id="270" r:id="rId17"/>
    <p:sldId id="271" r:id="rId18"/>
    <p:sldId id="272" r:id="rId19"/>
    <p:sldId id="273" r:id="rId20"/>
    <p:sldId id="283" r:id="rId21"/>
    <p:sldId id="277" r:id="rId22"/>
    <p:sldId id="278" r:id="rId23"/>
    <p:sldId id="279" r:id="rId24"/>
    <p:sldId id="280" r:id="rId25"/>
    <p:sldId id="282" r:id="rId26"/>
    <p:sldId id="281" r:id="rId27"/>
    <p:sldId id="275" r:id="rId2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1pPr>
    <a:lvl2pPr marL="0" marR="0" indent="4572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2pPr>
    <a:lvl3pPr marL="0" marR="0" indent="9144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3pPr>
    <a:lvl4pPr marL="0" marR="0" indent="13716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4pPr>
    <a:lvl5pPr marL="0" marR="0" indent="18288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5pPr>
    <a:lvl6pPr marL="0" marR="0" indent="22860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6pPr>
    <a:lvl7pPr marL="0" marR="0" indent="27432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7pPr>
    <a:lvl8pPr marL="0" marR="0" indent="32004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8pPr>
    <a:lvl9pPr marL="0" marR="0" indent="365760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C3C2611-4C71-4FC5-86AE-919BDF0F9419}" styleName="">
    <a:wholeTbl>
      <a:tcTxStyle>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Style>
        <a:tcBdr/>
        <a:fill>
          <a:solidFill>
            <a:srgbClr val="E3E5E8"/>
          </a:solidFill>
        </a:fill>
      </a:tcStyle>
    </a:band2H>
    <a:firstCol>
      <a:tcTxStyle b="on">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2708684C-4D16-4618-839F-0558EEFCDFE6}" styleName="">
    <a:wholeTbl>
      <a:tcTxStyle>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Style>
        <a:tcBdr/>
        <a:fill>
          <a:solidFill>
            <a:srgbClr val="EDEEEF"/>
          </a:solidFill>
        </a:fill>
      </a:tcStyle>
    </a:band2H>
    <a:firstCol>
      <a:tcTxStyle b="on">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CF821DB8-F4EB-4A41-A1BA-3FCAFE7338EE}" styleName="">
    <a:wholeTbl>
      <a:tcTxStyle>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Style>
        <a:tcBdr/>
        <a:fill>
          <a:solidFill>
            <a:schemeClr val="accent4">
              <a:hueOff val="349036"/>
              <a:lumOff val="17111"/>
            </a:schemeClr>
          </a:solidFill>
        </a:fill>
      </a:tcStyle>
    </a:band2H>
    <a:firstCol>
      <a:tcTxStyle b="on">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81"/>
  </p:normalViewPr>
  <p:slideViewPr>
    <p:cSldViewPr snapToGrid="0">
      <p:cViewPr varScale="1">
        <p:scale>
          <a:sx n="58" d="100"/>
          <a:sy n="58" d="100"/>
        </p:scale>
        <p:origin x="712"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8" name="Shape 198"/>
          <p:cNvSpPr>
            <a:spLocks noGrp="1" noRot="1" noChangeAspect="1"/>
          </p:cNvSpPr>
          <p:nvPr>
            <p:ph type="sldImg"/>
          </p:nvPr>
        </p:nvSpPr>
        <p:spPr>
          <a:xfrm>
            <a:off x="1143000" y="685800"/>
            <a:ext cx="4572000" cy="3429000"/>
          </a:xfrm>
          <a:prstGeom prst="rect">
            <a:avLst/>
          </a:prstGeom>
        </p:spPr>
        <p:txBody>
          <a:bodyPr/>
          <a:lstStyle/>
          <a:p/>
        </p:txBody>
      </p:sp>
      <p:sp>
        <p:nvSpPr>
          <p:cNvPr id="199" name="Shape 199"/>
          <p:cNvSpPr>
            <a:spLocks noGrp="1"/>
          </p:cNvSpPr>
          <p:nvPr>
            <p:ph type="body" sz="quarter" idx="1"/>
          </p:nvPr>
        </p:nvSpPr>
        <p:spPr>
          <a:xfrm>
            <a:off x="914400" y="4343400"/>
            <a:ext cx="5029200" cy="4114800"/>
          </a:xfrm>
          <a:prstGeom prst="rect">
            <a:avLst/>
          </a:prstGeom>
        </p:spPr>
        <p:txBody>
          <a:bodyPr/>
          <a:lstStyle/>
          <a:p/>
        </p:txBody>
      </p:sp>
    </p:spTree>
  </p:cSld>
  <p:clrMap bg1="lt1" tx1="dk1" bg2="lt2" tx2="dk2" accent1="accent1" accent2="accent2" accent3="accent3" accent4="accent4" accent5="accent5" accent6="accent6" hlink="hlink" folHlink="folHlink"/>
  <p:notesStyle>
    <a:lvl1pPr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1pPr>
    <a:lvl2pPr indent="2286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2pPr>
    <a:lvl3pPr indent="4572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3pPr>
    <a:lvl4pPr indent="6858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4pPr>
    <a:lvl5pPr indent="9144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5pPr>
    <a:lvl6pPr indent="11430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6pPr>
    <a:lvl7pPr indent="13716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7pPr>
    <a:lvl8pPr indent="16002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8pPr>
    <a:lvl9pPr indent="1828800" defTabSz="457200" latinLnBrk="0">
      <a:lnSpc>
        <a:spcPct val="118000"/>
      </a:lnSpc>
      <a:defRPr sz="2200">
        <a:latin typeface="Helvetica Neue" panose="02000503000000020004"/>
        <a:ea typeface="Helvetica Neue" panose="02000503000000020004"/>
        <a:cs typeface="Helvetica Neue" panose="02000503000000020004"/>
        <a:sym typeface="Helvetica Neue" panose="020005030000000200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a:spLocks noGrp="1" noRot="1" noChangeAspect="1"/>
          </p:cNvSpPr>
          <p:nvPr>
            <p:ph type="sldImg"/>
          </p:nvPr>
        </p:nvSpPr>
        <p:spPr>
          <a:prstGeom prst="rect">
            <a:avLst/>
          </a:prstGeom>
        </p:spPr>
        <p:txBody>
          <a:bodyPr/>
          <a:lstStyle/>
          <a:p/>
        </p:txBody>
      </p:sp>
      <p:sp>
        <p:nvSpPr>
          <p:cNvPr id="217" name="Shape 217"/>
          <p:cNvSpPr>
            <a:spLocks noGrp="1"/>
          </p:cNvSpPr>
          <p:nvPr>
            <p:ph type="body" sz="quarter" idx="1"/>
          </p:nvPr>
        </p:nvSpPr>
        <p:spPr>
          <a:prstGeom prst="rect">
            <a:avLst/>
          </a:prstGeom>
        </p:spPr>
        <p:txBody>
          <a:bodyPr/>
          <a:lstStyle>
            <a:lvl1pPr>
              <a:defRPr sz="1200"/>
            </a:lvl1pPr>
          </a:lstStyle>
          <a:p>
            <a:r>
              <a:t>Good morning, everyone. I</a:t>
            </a:r>
            <a:r>
              <a:rPr lang="en-US"/>
              <a:t>’</a:t>
            </a:r>
            <a:r>
              <a:t>m ShiyingLU</a:t>
            </a:r>
            <a:r>
              <a:rPr lang="en-US"/>
              <a:t>, a teacher from Anqing Normal University</a:t>
            </a:r>
            <a:r>
              <a:t>. </a:t>
            </a:r>
            <a:r>
              <a:rPr lang="en-US"/>
              <a:t> </a:t>
            </a:r>
            <a:r>
              <a:rPr lang="en-US" altLang="en-US"/>
              <a:t>I thank the committee for giving me the opportunity to present a research finding from last year.</a:t>
            </a:r>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Shape 673"/>
          <p:cNvSpPr>
            <a:spLocks noGrp="1" noRot="1" noChangeAspect="1"/>
          </p:cNvSpPr>
          <p:nvPr>
            <p:ph type="sldImg"/>
          </p:nvPr>
        </p:nvSpPr>
        <p:spPr>
          <a:prstGeom prst="rect">
            <a:avLst/>
          </a:prstGeom>
        </p:spPr>
        <p:txBody>
          <a:bodyPr/>
          <a:lstStyle/>
          <a:p/>
        </p:txBody>
      </p:sp>
      <p:sp>
        <p:nvSpPr>
          <p:cNvPr id="674" name="Shape 674"/>
          <p:cNvSpPr>
            <a:spLocks noGrp="1"/>
          </p:cNvSpPr>
          <p:nvPr>
            <p:ph type="body" sz="quarter" idx="1"/>
          </p:nvPr>
        </p:nvSpPr>
        <p:spPr>
          <a:prstGeom prst="rect">
            <a:avLst/>
          </a:prstGeom>
        </p:spPr>
        <p:txBody>
          <a:bodyPr/>
          <a:lstStyle/>
          <a:p>
            <a:pPr>
              <a:defRPr sz="900"/>
            </a:pPr>
            <a:r>
              <a:t>If we labeled all of them onto the same spectrum, the result shows like the figure in the left panel. These observed spectral features are related to diverse stellar types in the AGB phase. I would like to highlight three points.</a:t>
            </a:r>
          </a:p>
          <a:p>
            <a:pPr>
              <a:defRPr sz="900"/>
            </a:pPr>
            <a:r>
              <a:t>Firstly, there is a strong CN feature at the rest-frame 1.1 um. This feature particularly can be enhanced in rich N-type C stars, and produced by the third dredge-up, so the existence of this feature demonstrates the presence of a contribution by TP-AGB stars. Secondly, it is the first time to observe multiple </a:t>
            </a:r>
            <a:r>
              <a:rPr lang="en-US" altLang="en-US"/>
              <a:t>Titanium dioxide（</a:t>
            </a:r>
            <a:r>
              <a:t>TiO</a:t>
            </a:r>
            <a:r>
              <a:rPr lang="en-US"/>
              <a:t>）</a:t>
            </a:r>
            <a:r>
              <a:t> absorptions concomitant with CN and C2 features in the same spectrum. </a:t>
            </a:r>
          </a:p>
          <a:p>
            <a:pPr>
              <a:defRPr sz="900"/>
            </a:pPr>
            <a:r>
              <a:t>Thirdly, we detect the Zirconia (ZrO) and Vanadium Oxide (VO). Since Vanadium (V) and Zirconium (Zr) are only produced by s-process nucleosynthesis, those VO and ZrO are expected to be detectable only in the coolest TP-AGB stars.</a:t>
            </a:r>
          </a:p>
          <a:p>
            <a:pPr>
              <a:defRPr sz="900"/>
            </a:pPr>
          </a:p>
          <a:p>
            <a:pPr>
              <a:defRPr sz="900"/>
            </a:pPr>
            <a:r>
              <a:t>%As we know, the metal-poor stars evolve preferentially into carbon-rich TP-AGB stars, and the metal-rich ones into oxygen-rich (M Type) TP-AGB stars,  so the observations from both indicate the broad distribution of stellar metallicities.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 name="Shape 693"/>
          <p:cNvSpPr>
            <a:spLocks noGrp="1" noRot="1" noChangeAspect="1"/>
          </p:cNvSpPr>
          <p:nvPr>
            <p:ph type="sldImg"/>
          </p:nvPr>
        </p:nvSpPr>
        <p:spPr>
          <a:xfrm>
            <a:off x="381000" y="685800"/>
            <a:ext cx="6096000" cy="3429000"/>
          </a:xfrm>
          <a:prstGeom prst="rect">
            <a:avLst/>
          </a:prstGeom>
        </p:spPr>
        <p:txBody>
          <a:bodyPr/>
          <a:lstStyle/>
          <a:p/>
        </p:txBody>
      </p:sp>
      <p:sp>
        <p:nvSpPr>
          <p:cNvPr id="694" name="Shape 694"/>
          <p:cNvSpPr>
            <a:spLocks noGrp="1"/>
          </p:cNvSpPr>
          <p:nvPr>
            <p:ph type="body" sz="quarter" idx="1"/>
          </p:nvPr>
        </p:nvSpPr>
        <p:spPr>
          <a:prstGeom prst="rect">
            <a:avLst/>
          </a:prstGeom>
        </p:spPr>
        <p:txBody>
          <a:bodyPr/>
          <a:lstStyle/>
          <a:p>
            <a:pPr>
              <a:defRPr sz="900"/>
            </a:pPr>
            <a:r>
              <a:rPr lang="en-US"/>
              <a:t>We adopted different template models to fit this observed spectrum. We find that the M13  model, shown in blue, can provide the best overall fit and identify the majority of TP-AGB features. While the M05 model shows the worst fit due to the clear discrepancy at a rest-frame wavelength &lt; 5000 angstroms, but still can match many features, compared to the BC03 and C09 models. </a:t>
            </a:r>
            <a:endParaRPr lang="en-US"/>
          </a:p>
          <a:p>
            <a:pPr>
              <a:defRPr sz="900"/>
            </a:pPr>
            <a:r>
              <a:rPr lang="en-US"/>
              <a:t>Even for the best-fit M13 model, the reduced chi-square is still large, which probably indicates that the current model is lacking some stellar ingredients that are present in this galaxy and are needed.   </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Shape 717"/>
          <p:cNvSpPr>
            <a:spLocks noGrp="1" noRot="1" noChangeAspect="1"/>
          </p:cNvSpPr>
          <p:nvPr>
            <p:ph type="sldImg"/>
          </p:nvPr>
        </p:nvSpPr>
        <p:spPr>
          <a:prstGeom prst="rect">
            <a:avLst/>
          </a:prstGeom>
        </p:spPr>
        <p:txBody>
          <a:bodyPr/>
          <a:lstStyle/>
          <a:p/>
        </p:txBody>
      </p:sp>
      <p:sp>
        <p:nvSpPr>
          <p:cNvPr id="718" name="Shape 718"/>
          <p:cNvSpPr>
            <a:spLocks noGrp="1"/>
          </p:cNvSpPr>
          <p:nvPr>
            <p:ph type="body" sz="quarter" idx="1"/>
          </p:nvPr>
        </p:nvSpPr>
        <p:spPr>
          <a:prstGeom prst="rect">
            <a:avLst/>
          </a:prstGeom>
        </p:spPr>
        <p:txBody>
          <a:bodyPr/>
          <a:lstStyle>
            <a:lvl1pPr>
              <a:defRPr sz="900"/>
            </a:lvl1pPr>
          </a:lstStyle>
          <a:p>
            <a:r>
              <a:t>Based on the above results,  we want to explore where these near-infrared features come from, from TP-AGB, RGB, or RSG. We did some tests. We separate our spectrum into two parts, the optical part where the rest-frame wavelength is less than 5000 angstroms, and the remaining near-infrared part. When we only fit the optical part, all models converge to a mass-weighted age of about 1 Gyr, which is indeed the age when TP-AGB features are expected to nearly peak. We can also safely exclude the contribution from red supergiants because they have ages around 10Myr.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Shape 744"/>
          <p:cNvSpPr>
            <a:spLocks noGrp="1" noRot="1" noChangeAspect="1"/>
          </p:cNvSpPr>
          <p:nvPr>
            <p:ph type="sldImg"/>
          </p:nvPr>
        </p:nvSpPr>
        <p:spPr>
          <a:prstGeom prst="rect">
            <a:avLst/>
          </a:prstGeom>
        </p:spPr>
        <p:txBody>
          <a:bodyPr/>
          <a:lstStyle/>
          <a:p/>
        </p:txBody>
      </p:sp>
      <p:sp>
        <p:nvSpPr>
          <p:cNvPr id="745" name="Shape 745"/>
          <p:cNvSpPr>
            <a:spLocks noGrp="1"/>
          </p:cNvSpPr>
          <p:nvPr>
            <p:ph type="body" sz="quarter" idx="1"/>
          </p:nvPr>
        </p:nvSpPr>
        <p:spPr>
          <a:prstGeom prst="rect">
            <a:avLst/>
          </a:prstGeom>
        </p:spPr>
        <p:txBody>
          <a:bodyPr/>
          <a:lstStyle>
            <a:lvl1pPr>
              <a:defRPr sz="900"/>
            </a:lvl1pPr>
          </a:lstStyle>
          <a:p>
            <a:r>
              <a:t>How about RGB? As shown in the right figure, the full RGB contribution to the total light in the K band around 1 Gyr is about 20-30% in M05 models, and 10-20% for the BC03-type model, so RGB stars can not dominate the spectrum. Instead, these NIR features are dominated by TP-AGB stars.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Shape 770"/>
          <p:cNvSpPr>
            <a:spLocks noGrp="1" noRot="1" noChangeAspect="1"/>
          </p:cNvSpPr>
          <p:nvPr>
            <p:ph type="sldImg"/>
          </p:nvPr>
        </p:nvSpPr>
        <p:spPr>
          <a:xfrm>
            <a:off x="381000" y="685800"/>
            <a:ext cx="6096000" cy="3429000"/>
          </a:xfrm>
          <a:prstGeom prst="rect">
            <a:avLst/>
          </a:prstGeom>
        </p:spPr>
        <p:txBody>
          <a:bodyPr/>
          <a:lstStyle/>
          <a:p/>
        </p:txBody>
      </p:sp>
      <p:sp>
        <p:nvSpPr>
          <p:cNvPr id="771" name="Shape 771"/>
          <p:cNvSpPr>
            <a:spLocks noGrp="1"/>
          </p:cNvSpPr>
          <p:nvPr>
            <p:ph type="body" sz="quarter" idx="1"/>
          </p:nvPr>
        </p:nvSpPr>
        <p:spPr>
          <a:prstGeom prst="rect">
            <a:avLst/>
          </a:prstGeom>
        </p:spPr>
        <p:txBody>
          <a:bodyPr/>
          <a:lstStyle>
            <a:lvl1pPr>
              <a:defRPr sz="900"/>
            </a:lvl1pPr>
          </a:lstStyle>
          <a:p>
            <a:r>
              <a:t>Why is the reduced chi-squared value very high? If we only fit the optical part, the reduced chi-squares are around 10, but if we only fit the NIR part, the reduced chi-square will become larger around 50-60, this suggests that it is the fit in the NIR spectrum that leads to the high reduced chi-squares.  When we mask the region between 0.5-1 um and then fit the remaining spectrum. This masked region contains many TP-AGB strong features. We find that the M13 model can balance the remaining fit better than others, and it can predict the features in the masked region better than others as well.  This also suggests that the ingredients in models (even for M13) could be responsible for the discrepancy between the observed spectrum and the best-fit model. This stimulates us to improve our current models.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Shape 808"/>
          <p:cNvSpPr>
            <a:spLocks noGrp="1" noRot="1" noChangeAspect="1"/>
          </p:cNvSpPr>
          <p:nvPr>
            <p:ph type="sldImg"/>
          </p:nvPr>
        </p:nvSpPr>
        <p:spPr>
          <a:xfrm>
            <a:off x="381000" y="685800"/>
            <a:ext cx="6096000" cy="3429000"/>
          </a:xfrm>
          <a:prstGeom prst="rect">
            <a:avLst/>
          </a:prstGeom>
        </p:spPr>
        <p:txBody>
          <a:bodyPr/>
          <a:lstStyle/>
          <a:p/>
        </p:txBody>
      </p:sp>
      <p:sp>
        <p:nvSpPr>
          <p:cNvPr id="809" name="Shape 809"/>
          <p:cNvSpPr>
            <a:spLocks noGrp="1"/>
          </p:cNvSpPr>
          <p:nvPr>
            <p:ph type="body" sz="quarter" idx="1"/>
          </p:nvPr>
        </p:nvSpPr>
        <p:spPr>
          <a:prstGeom prst="rect">
            <a:avLst/>
          </a:prstGeom>
        </p:spPr>
        <p:txBody>
          <a:bodyPr/>
          <a:lstStyle>
            <a:lvl1pPr>
              <a:defRPr sz="900"/>
            </a:lvl1pPr>
          </a:lstStyle>
          <a:p>
            <a:r>
              <a:t>If we adopt these different models, what are the impacts of the chosen model on the derived physical properties of galaxies, especially for stellar mass and age? The best-fit stellar masses and ages in different models for three targets are listed in the top and bottom tables, separately. BC03 model is the common model used in the high-redshift studies. If we compare the results from BC03 to those from M13, we find that the M13 model tends to give younger mass-weighted age (younger than 100Myr-1Gyr) and lower stellar mass (~30%), which are consistent with previous studies.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 name="Shape 831"/>
          <p:cNvSpPr>
            <a:spLocks noGrp="1" noRot="1" noChangeAspect="1"/>
          </p:cNvSpPr>
          <p:nvPr>
            <p:ph type="sldImg"/>
          </p:nvPr>
        </p:nvSpPr>
        <p:spPr>
          <a:xfrm>
            <a:off x="381000" y="685800"/>
            <a:ext cx="6096000" cy="3429000"/>
          </a:xfrm>
          <a:prstGeom prst="rect">
            <a:avLst/>
          </a:prstGeom>
        </p:spPr>
        <p:txBody>
          <a:bodyPr/>
          <a:lstStyle/>
          <a:p/>
        </p:txBody>
      </p:sp>
      <p:sp>
        <p:nvSpPr>
          <p:cNvPr id="832" name="Shape 832"/>
          <p:cNvSpPr>
            <a:spLocks noGrp="1"/>
          </p:cNvSpPr>
          <p:nvPr>
            <p:ph type="body" sz="quarter" idx="1"/>
          </p:nvPr>
        </p:nvSpPr>
        <p:spPr>
          <a:prstGeom prst="rect">
            <a:avLst/>
          </a:prstGeom>
        </p:spPr>
        <p:txBody>
          <a:bodyPr/>
          <a:lstStyle>
            <a:lvl1pPr>
              <a:defRPr sz="900"/>
            </a:lvl1pPr>
          </a:lstStyle>
          <a:p>
            <a:r>
              <a:t>Finally, based on these NIRspec spectra of quiescent galaxies, we confirm that TP-AGB stars are the primary model ingredient driving the fitting of our spectra, and the M13 model can give the best fit among the four main models. The M13 model trends to give lower stellar mass and younger mass-weighted age. However, the caveat is that our sample is not large enough, and the individual galaxy study may be biased by the unknown details of the past star formation history. The next-generation model is needed due to no small reduced chi-square obtained in M13 of D36123. The related work has been published in Nature Astronomy.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Text Placeholder 2"/>
          <p:cNvSpPr>
            <a:spLocks noGrp="1"/>
          </p:cNvSpPr>
          <p:nvPr>
            <p:ph type="body" idx="1"/>
          </p:nvPr>
        </p:nvSpPr>
        <p:spPr/>
        <p:txBody>
          <a:bodyPr/>
          <a:lstStyle/>
          <a:p>
            <a:r>
              <a:rPr lang="en-US" altLang="en-US"/>
              <a:t>To conduct further research, we obtained observations at JWST/Cycle 3, a point of  NIRSpec observation. By combining CEERS observation data, we constructed spectra for approximately 20 QGs. Preliminary results show that QGs with the age dominated by TP-AGB stars exhibit spectral features that are stronger than those older QGs.</a:t>
            </a: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prstGeom prst="rect">
            <a:avLst/>
          </a:prstGeom>
        </p:spPr>
        <p:txBody>
          <a:bodyPr/>
          <a:lstStyle/>
          <a:p/>
        </p:txBody>
      </p:sp>
      <p:sp>
        <p:nvSpPr>
          <p:cNvPr id="278" name="Shape 278"/>
          <p:cNvSpPr>
            <a:spLocks noGrp="1"/>
          </p:cNvSpPr>
          <p:nvPr>
            <p:ph type="body" sz="quarter" idx="1"/>
          </p:nvPr>
        </p:nvSpPr>
        <p:spPr>
          <a:prstGeom prst="rect">
            <a:avLst/>
          </a:prstGeom>
        </p:spPr>
        <p:txBody>
          <a:bodyPr/>
          <a:lstStyle/>
          <a:p>
            <a:pPr>
              <a:defRPr sz="1000"/>
            </a:pPr>
            <a:r>
              <a:rPr lang="en-US"/>
              <a:t>Here is my online. It includes fours sections. Lets start from the first one: Motivation and Background.</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prstGeom prst="rect">
            <a:avLst/>
          </a:prstGeom>
        </p:spPr>
        <p:txBody>
          <a:bodyPr/>
          <a:lstStyle/>
          <a:p/>
        </p:txBody>
      </p:sp>
      <p:sp>
        <p:nvSpPr>
          <p:cNvPr id="309" name="Shape 309"/>
          <p:cNvSpPr>
            <a:spLocks noGrp="1"/>
          </p:cNvSpPr>
          <p:nvPr>
            <p:ph type="body" sz="quarter" idx="1"/>
          </p:nvPr>
        </p:nvSpPr>
        <p:spPr>
          <a:prstGeom prst="rect">
            <a:avLst/>
          </a:prstGeom>
        </p:spPr>
        <p:txBody>
          <a:bodyPr/>
          <a:lstStyle>
            <a:lvl1pPr>
              <a:defRPr sz="900"/>
            </a:lvl1pPr>
          </a:lstStyle>
          <a:p>
            <a:r>
              <a:t>Before we start talking about TP-AGB studies, we should know what the TP-AGB star is. The left figure shows the H-R diagram for 2 solar masses at solar metallicity. The asymptotic giant branch (AGB) phase is marked. It includes two phases: early AGB and thermally pulsing AGB. We mainly focus on the TP-AGB phase. It is a prominent phase of helium and hydrogen double-shell burning in low-mass and intermediate-mass stars. There is a complex interplay in this phase, including envelope convection, mixing, and mass loss. In this phase, stars can reach the highest luminosity and significantly affect the near-infrared spectra and color. So, it would be challenging to model their energetic contribution to stellar population spectra.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hape 398"/>
          <p:cNvSpPr>
            <a:spLocks noGrp="1" noRot="1" noChangeAspect="1"/>
          </p:cNvSpPr>
          <p:nvPr>
            <p:ph type="sldImg"/>
          </p:nvPr>
        </p:nvSpPr>
        <p:spPr>
          <a:prstGeom prst="rect">
            <a:avLst/>
          </a:prstGeom>
        </p:spPr>
        <p:txBody>
          <a:bodyPr/>
          <a:lstStyle/>
          <a:p/>
        </p:txBody>
      </p:sp>
      <p:sp>
        <p:nvSpPr>
          <p:cNvPr id="399" name="Shape 399"/>
          <p:cNvSpPr>
            <a:spLocks noGrp="1"/>
          </p:cNvSpPr>
          <p:nvPr>
            <p:ph type="body" sz="quarter" idx="1"/>
          </p:nvPr>
        </p:nvSpPr>
        <p:spPr>
          <a:prstGeom prst="rect">
            <a:avLst/>
          </a:prstGeom>
        </p:spPr>
        <p:txBody>
          <a:bodyPr/>
          <a:lstStyle>
            <a:lvl1pPr>
              <a:defRPr sz="900"/>
            </a:lvl1pPr>
          </a:lstStyle>
          <a:p>
            <a:r>
              <a:rPr lang="en-US"/>
              <a:t>So why do we need to study TP-AGB stars</a:t>
            </a:r>
            <a:r>
              <a:t>. </a:t>
            </a:r>
            <a:r>
              <a:rPr lang="en-US"/>
              <a:t>Lets look at these two figures, both show the age as a function of the AGB light contribution.</a:t>
            </a:r>
            <a:endParaRPr lang="en-US"/>
          </a:p>
          <a:p>
            <a:r>
              <a:rPr lang="en-US"/>
              <a:t>The left indicates</a:t>
            </a:r>
            <a:r>
              <a:t> TP-AGB stars could contribute up to ~40% of the bolometric light of stellar populations in the age range of 0.2 to 2Gyr. When in the K band, the fraction would be up to 80%. The fraction of TP-AGB contribution is huge in NIR so we should not ignore it.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Shape 530"/>
          <p:cNvSpPr>
            <a:spLocks noGrp="1" noRot="1" noChangeAspect="1"/>
          </p:cNvSpPr>
          <p:nvPr>
            <p:ph type="sldImg"/>
          </p:nvPr>
        </p:nvSpPr>
        <p:spPr>
          <a:prstGeom prst="rect">
            <a:avLst/>
          </a:prstGeom>
        </p:spPr>
        <p:txBody>
          <a:bodyPr/>
          <a:lstStyle/>
          <a:p/>
        </p:txBody>
      </p:sp>
      <p:sp>
        <p:nvSpPr>
          <p:cNvPr id="531" name="Shape 531"/>
          <p:cNvSpPr>
            <a:spLocks noGrp="1"/>
          </p:cNvSpPr>
          <p:nvPr>
            <p:ph type="body" sz="quarter" idx="1"/>
          </p:nvPr>
        </p:nvSpPr>
        <p:spPr>
          <a:prstGeom prst="rect">
            <a:avLst/>
          </a:prstGeom>
        </p:spPr>
        <p:txBody>
          <a:bodyPr/>
          <a:lstStyle/>
          <a:p>
            <a:pPr>
              <a:defRPr sz="900"/>
            </a:pPr>
            <a:r>
              <a:t>As we know, people usually adopt the stellar population synthesis model to fit the galaxy spectrum or SED to estimate the galaxy's physical properties, such as stellar mass, age, and SFH. But are there any problems with the basic tools?  We know that an SSP requires three basic ingredients: an IMF, the theorem of stellar evolution, and the library of stellar spectra. </a:t>
            </a:r>
          </a:p>
          <a:p>
            <a:pPr>
              <a:defRPr sz="900"/>
            </a:pPr>
            <a:r>
              <a:t>Most stellar phases can be modeled without doubt, but TP-AGB stars are an exception. They evolve very quickly and are affected by poorly understood physics, so ingredients 2 and 3 cannot be accurately obtained.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prstGeom prst="rect">
            <a:avLst/>
          </a:prstGeom>
        </p:spPr>
        <p:txBody>
          <a:bodyPr/>
          <a:lstStyle/>
          <a:p/>
        </p:txBody>
      </p:sp>
      <p:sp>
        <p:nvSpPr>
          <p:cNvPr id="554" name="Shape 554"/>
          <p:cNvSpPr>
            <a:spLocks noGrp="1"/>
          </p:cNvSpPr>
          <p:nvPr>
            <p:ph type="body" sz="quarter" idx="1"/>
          </p:nvPr>
        </p:nvSpPr>
        <p:spPr>
          <a:prstGeom prst="rect">
            <a:avLst/>
          </a:prstGeom>
        </p:spPr>
        <p:txBody>
          <a:bodyPr/>
          <a:lstStyle>
            <a:lvl1pPr>
              <a:defRPr sz="900"/>
            </a:lvl1pPr>
          </a:lstStyle>
          <a:p>
            <a:r>
              <a:t>But how do different models treat the TP-AGB contribution? Here, we list four main different models: Bruzual &amp; Charlot 2003, Conroy 2009, and the Maraston model (M05). M13 is the revision of M05. They adopted different theorems and stellar spectra, which resulted in the TP-AGB contribution in the model varying from poor to heavy. The left figure shows the SSP distribution at 1Gyr and solar metallicity in these four models. We can clearly see that there is a big difference between BC03, shown in orange, and M05, shown in green, especially in the rest-frame wavelength range between 5000 angstroms to 2 microns. This suggests that based on different TP-AGB contributed models, galaxy ages and mass could change significantly.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Shape 584"/>
          <p:cNvSpPr>
            <a:spLocks noGrp="1" noRot="1" noChangeAspect="1"/>
          </p:cNvSpPr>
          <p:nvPr>
            <p:ph type="sldImg"/>
          </p:nvPr>
        </p:nvSpPr>
        <p:spPr>
          <a:xfrm>
            <a:off x="381000" y="685800"/>
            <a:ext cx="6096000" cy="3429000"/>
          </a:xfrm>
          <a:prstGeom prst="rect">
            <a:avLst/>
          </a:prstGeom>
        </p:spPr>
        <p:txBody>
          <a:bodyPr/>
          <a:lstStyle/>
          <a:p/>
        </p:txBody>
      </p:sp>
      <p:sp>
        <p:nvSpPr>
          <p:cNvPr id="585" name="Shape 585"/>
          <p:cNvSpPr>
            <a:spLocks noGrp="1"/>
          </p:cNvSpPr>
          <p:nvPr>
            <p:ph type="body" sz="quarter" idx="1"/>
          </p:nvPr>
        </p:nvSpPr>
        <p:spPr>
          <a:prstGeom prst="rect">
            <a:avLst/>
          </a:prstGeom>
        </p:spPr>
        <p:txBody>
          <a:bodyPr/>
          <a:lstStyle/>
          <a:p>
            <a:pPr>
              <a:defRPr sz="900"/>
            </a:pPr>
            <a:r>
              <a:rPr lang="en-US"/>
              <a:t>Many previous studies have attempted to constrain the contribution of the TP-AGB phase by fitting the spectra and SED of different kinds of galaxies over a wide redshift range, but their results conflict with each other. Some support the BC03 model, but some are not.  And these two studies, Maraston 2006 and Cappozzi 2016, have approved that passive quiescent galaxies at high redshift are the ideal laboratories to constrain the TP-AGB contribution because their mass-weighted ages of ~1Gyr produce the peak contribution of TP-AGB stars to the NIR. </a:t>
            </a:r>
            <a:endParaRPr lang="en-US"/>
          </a:p>
          <a:p>
            <a:pPr>
              <a:defRPr sz="900"/>
            </a:pPr>
            <a:r>
              <a:rPr lang="en-US"/>
              <a:t>For example, this figure shows the SED of the quiescent galaxy from Capozzi+16 at the redshift 1.4. They adopted three different models to fit this galaxy SED, including M05, M13, and BC03. The best-fit stellar mass and age in each model are listed in the upper left. They found that the Maraston model, M05, tends to give younger age and lower Mass.  They only can use the photometry without spectra available. </a:t>
            </a:r>
            <a:endParaRPr lang="en-US"/>
          </a:p>
          <a:p>
            <a:pPr>
              <a:defRPr sz="900"/>
            </a:pPr>
            <a:r>
              <a:rPr lang="en-US"/>
              <a:t>But now, we have JWST observations. The JWST NIRSpec can provide the NIR spectrum directly, and the PRISM can cover wavelengths from 0.5 to 5 um continuously, which contains many TP-AGB features.</a:t>
            </a:r>
            <a:endParaRPr lang="en-US"/>
          </a:p>
          <a:p>
            <a:pPr>
              <a:defRPr sz="900"/>
            </a:pPr>
            <a:endParaRPr lang="en-US"/>
          </a:p>
          <a:p>
            <a:pPr>
              <a:defRPr sz="900"/>
            </a:pPr>
            <a:endParaRPr lang="en-US"/>
          </a:p>
          <a:p>
            <a:pPr>
              <a:defRPr sz="900"/>
            </a:pPr>
            <a:endParaRPr lang="en-US"/>
          </a:p>
          <a:p>
            <a:pPr>
              <a:defRPr sz="900"/>
            </a:pPr>
            <a:endParaRPr lang="en-US"/>
          </a:p>
          <a:p>
            <a:pPr>
              <a:defRPr sz="900"/>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prstGeom prst="rect">
            <a:avLst/>
          </a:prstGeom>
        </p:spPr>
        <p:txBody>
          <a:bodyPr/>
          <a:lstStyle/>
          <a:p/>
        </p:txBody>
      </p:sp>
      <p:sp>
        <p:nvSpPr>
          <p:cNvPr id="608" name="Shape 608"/>
          <p:cNvSpPr>
            <a:spLocks noGrp="1"/>
          </p:cNvSpPr>
          <p:nvPr>
            <p:ph type="body" sz="quarter" idx="1"/>
          </p:nvPr>
        </p:nvSpPr>
        <p:spPr>
          <a:prstGeom prst="rect">
            <a:avLst/>
          </a:prstGeom>
        </p:spPr>
        <p:txBody>
          <a:bodyPr/>
          <a:lstStyle/>
          <a:p>
            <a:pPr>
              <a:defRPr sz="900"/>
            </a:pPr>
            <a:r>
              <a:t> So, we want to select quiescent galaxies at high redshift with spectral observations. We adopted the UVJ diagram plus the criterion of t/tau &gt;1 to select quiescent galaxies at photo_z &gt;1 in the CANDELS/EGS field. Then we cross them with the JWST/NIRSpec observations from CEERS in the same field. </a:t>
            </a:r>
          </a:p>
          <a:p>
            <a:pPr>
              <a:defRPr sz="900"/>
            </a:pPr>
            <a:r>
              <a:t>About 31 quiescent galaxies are selected. Then, we visually inspected the spectrum of each galaxy. Eventually, we retained three galaxies, D36123, 8595, and 9025, with clear D4000 break, no emission lines, and relatively high SNR. And I will focus on the first one, which has the highest SNR, about 200.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Shape 657"/>
          <p:cNvSpPr>
            <a:spLocks noGrp="1" noRot="1" noChangeAspect="1"/>
          </p:cNvSpPr>
          <p:nvPr>
            <p:ph type="sldImg"/>
          </p:nvPr>
        </p:nvSpPr>
        <p:spPr>
          <a:prstGeom prst="rect">
            <a:avLst/>
          </a:prstGeom>
        </p:spPr>
        <p:txBody>
          <a:bodyPr/>
          <a:lstStyle/>
          <a:p/>
        </p:txBody>
      </p:sp>
      <p:sp>
        <p:nvSpPr>
          <p:cNvPr id="658" name="Shape 658"/>
          <p:cNvSpPr>
            <a:spLocks noGrp="1"/>
          </p:cNvSpPr>
          <p:nvPr>
            <p:ph type="body" sz="quarter" idx="1"/>
          </p:nvPr>
        </p:nvSpPr>
        <p:spPr>
          <a:prstGeom prst="rect">
            <a:avLst/>
          </a:prstGeom>
        </p:spPr>
        <p:txBody>
          <a:bodyPr/>
          <a:lstStyle/>
          <a:p>
            <a:pPr>
              <a:defRPr sz="900"/>
            </a:pPr>
            <a:r>
              <a:t>After a series of data calibrations, we obtained the final corrected spectrum of the entire galaxy, as shown on the left. Except for common absorption features, as marked in red arrows, there is a large number of features that are detected in the NIR, such as the broad absorption and the edge.</a:t>
            </a:r>
          </a:p>
          <a:p>
            <a:pPr>
              <a:defRPr sz="1000"/>
            </a:pPr>
            <a:r>
              <a:t>To identify these NIR features, we compare the observed spectrum with the spectrum of C-rich TP-AGB stars. We find the edges are mainly contributed by CN. While the absorptions are mainly from TiO features when compared with the spectrum of O-rich TP-AGB stars.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z="3000" spc="-29">
                <a:latin typeface="Graphik-Medium" panose="020B0503030202060203"/>
                <a:ea typeface="Graphik-Medium" panose="020B0503030202060203"/>
                <a:cs typeface="Graphik-Medium" panose="020B0503030202060203"/>
                <a:sym typeface="Graphik Medium" panose="020B0503030202060203"/>
              </a:defRPr>
            </a:lvl1pPr>
          </a:lstStyle>
          <a:p>
            <a:r>
              <a:t>Author and Date</a:t>
            </a:r>
          </a:p>
        </p:txBody>
      </p:sp>
      <p:sp>
        <p:nvSpPr>
          <p:cNvPr id="12" name="Presentation Title"/>
          <p:cNvSpPr txBox="1">
            <a:spLocks noGrp="1"/>
          </p:cNvSpPr>
          <p:nvPr>
            <p:ph type="title" hasCustomPrompt="1"/>
          </p:nvPr>
        </p:nvSpPr>
        <p:spPr>
          <a:xfrm>
            <a:off x="1219200" y="3543300"/>
            <a:ext cx="21945600" cy="4267200"/>
          </a:xfrm>
          <a:prstGeom prst="rect">
            <a:avLst/>
          </a:prstGeom>
        </p:spPr>
        <p:txBody>
          <a:bodyPr anchor="b"/>
          <a:lstStyle>
            <a:lvl1pPr>
              <a:defRPr sz="12800" spc="-128"/>
            </a:lvl1pPr>
          </a:lstStyle>
          <a:p>
            <a:r>
              <a:t>Presentation Title</a:t>
            </a:r>
          </a:p>
        </p:txBody>
      </p:sp>
      <p:sp>
        <p:nvSpPr>
          <p:cNvPr id="13" name="Body Level One…"/>
          <p:cNvSpPr txBox="1">
            <a:spLocks noGrp="1"/>
          </p:cNvSpPr>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z="6000" spc="-59">
                <a:latin typeface="Graphik-SemiboldItalic" panose="020B0503030202060203"/>
                <a:ea typeface="Graphik-SemiboldItalic" panose="020B0503030202060203"/>
                <a:cs typeface="Graphik-SemiboldItalic" panose="020B0503030202060203"/>
                <a:sym typeface="Graphik Semibold" panose="020B0503030202060203"/>
              </a:defRPr>
            </a:lvl1pPr>
            <a:lvl2pPr marL="0" indent="457200" algn="ctr" defTabSz="825500">
              <a:lnSpc>
                <a:spcPct val="100000"/>
              </a:lnSpc>
              <a:spcBef>
                <a:spcPts val="0"/>
              </a:spcBef>
              <a:buSzTx/>
              <a:buNone/>
              <a:defRPr sz="6000" spc="-59">
                <a:latin typeface="Graphik-SemiboldItalic" panose="020B0503030202060203"/>
                <a:ea typeface="Graphik-SemiboldItalic" panose="020B0503030202060203"/>
                <a:cs typeface="Graphik-SemiboldItalic" panose="020B0503030202060203"/>
                <a:sym typeface="Graphik Semibold" panose="020B0503030202060203"/>
              </a:defRPr>
            </a:lvl2pPr>
            <a:lvl3pPr marL="0" indent="914400" algn="ctr" defTabSz="825500">
              <a:lnSpc>
                <a:spcPct val="100000"/>
              </a:lnSpc>
              <a:spcBef>
                <a:spcPts val="0"/>
              </a:spcBef>
              <a:buSzTx/>
              <a:buNone/>
              <a:defRPr sz="6000" spc="-59">
                <a:latin typeface="Graphik-SemiboldItalic" panose="020B0503030202060203"/>
                <a:ea typeface="Graphik-SemiboldItalic" panose="020B0503030202060203"/>
                <a:cs typeface="Graphik-SemiboldItalic" panose="020B0503030202060203"/>
                <a:sym typeface="Graphik Semibold" panose="020B0503030202060203"/>
              </a:defRPr>
            </a:lvl3pPr>
            <a:lvl4pPr marL="0" indent="1371600" algn="ctr" defTabSz="825500">
              <a:lnSpc>
                <a:spcPct val="100000"/>
              </a:lnSpc>
              <a:spcBef>
                <a:spcPts val="0"/>
              </a:spcBef>
              <a:buSzTx/>
              <a:buNone/>
              <a:defRPr sz="6000" spc="-59">
                <a:latin typeface="Graphik-SemiboldItalic" panose="020B0503030202060203"/>
                <a:ea typeface="Graphik-SemiboldItalic" panose="020B0503030202060203"/>
                <a:cs typeface="Graphik-SemiboldItalic" panose="020B0503030202060203"/>
                <a:sym typeface="Graphik Semibold" panose="020B0503030202060203"/>
              </a:defRPr>
            </a:lvl4pPr>
            <a:lvl5pPr marL="0" indent="1828800" algn="ctr" defTabSz="825500">
              <a:lnSpc>
                <a:spcPct val="100000"/>
              </a:lnSpc>
              <a:spcBef>
                <a:spcPts val="0"/>
              </a:spcBef>
              <a:buSzTx/>
              <a:buNone/>
              <a:defRPr sz="6000" spc="-59">
                <a:latin typeface="Graphik-SemiboldItalic" panose="020B0503030202060203"/>
                <a:ea typeface="Graphik-SemiboldItalic" panose="020B0503030202060203"/>
                <a:cs typeface="Graphik-SemiboldItalic" panose="020B0503030202060203"/>
                <a:sym typeface="Graphik Semibold" panose="020B0503030202060203"/>
              </a:defRPr>
            </a:lvl5pPr>
          </a:lstStyle>
          <a:p>
            <a:r>
              <a:t>Presentation Subtitle</a:t>
            </a:r>
          </a:p>
          <a:p>
            <a:pPr lvl="1"/>
          </a:p>
          <a:p>
            <a:pPr lvl="2"/>
          </a:p>
          <a:p>
            <a:pPr lvl="3"/>
          </a:p>
          <a:p>
            <a:pPr lvl="4"/>
          </a:p>
        </p:txBody>
      </p:sp>
      <p:sp>
        <p:nvSpPr>
          <p:cNvPr id="14"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99" name="Slide Title"/>
          <p:cNvSpPr txBox="1">
            <a:spLocks noGrp="1"/>
          </p:cNvSpPr>
          <p:nvPr>
            <p:ph type="title" hasCustomPrompt="1"/>
          </p:nvPr>
        </p:nvSpPr>
        <p:spPr>
          <a:prstGeom prst="rect">
            <a:avLst/>
          </a:prstGeom>
        </p:spPr>
        <p:txBody>
          <a:bodyPr/>
          <a:lstStyle/>
          <a:p>
            <a:r>
              <a:t>Slide Title</a:t>
            </a:r>
          </a:p>
        </p:txBody>
      </p:sp>
      <p:sp>
        <p:nvSpPr>
          <p:cNvPr id="100" name="Slide Subtitle"/>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101"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prstGeom prst="rect">
            <a:avLst/>
          </a:prstGeom>
        </p:spPr>
        <p:txBody>
          <a:bodyPr/>
          <a:lstStyle/>
          <a:p>
            <a:r>
              <a:t>Agenda Title</a:t>
            </a:r>
          </a:p>
        </p:txBody>
      </p:sp>
      <p:sp>
        <p:nvSpPr>
          <p:cNvPr id="109" name="Body Level One…"/>
          <p:cNvSpPr txBox="1">
            <a:spLocks noGrp="1"/>
          </p:cNvSpPr>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z="6800" spc="-136">
                <a:latin typeface="Canela Deck Regular"/>
                <a:ea typeface="Canela Deck Regular"/>
                <a:cs typeface="Canela Deck Regular"/>
                <a:sym typeface="Canela Deck Regular"/>
              </a:defRPr>
            </a:lvl1pPr>
            <a:lvl2pPr marL="0" indent="457200" defTabSz="825500">
              <a:lnSpc>
                <a:spcPct val="100000"/>
              </a:lnSpc>
              <a:buSzTx/>
              <a:buNone/>
              <a:defRPr sz="6800" spc="-136">
                <a:latin typeface="Canela Deck Regular"/>
                <a:ea typeface="Canela Deck Regular"/>
                <a:cs typeface="Canela Deck Regular"/>
                <a:sym typeface="Canela Deck Regular"/>
              </a:defRPr>
            </a:lvl2pPr>
            <a:lvl3pPr marL="0" indent="914400" defTabSz="825500">
              <a:lnSpc>
                <a:spcPct val="100000"/>
              </a:lnSpc>
              <a:buSzTx/>
              <a:buNone/>
              <a:defRPr sz="6800" spc="-136">
                <a:latin typeface="Canela Deck Regular"/>
                <a:ea typeface="Canela Deck Regular"/>
                <a:cs typeface="Canela Deck Regular"/>
                <a:sym typeface="Canela Deck Regular"/>
              </a:defRPr>
            </a:lvl3pPr>
            <a:lvl4pPr marL="0" indent="1371600" defTabSz="825500">
              <a:lnSpc>
                <a:spcPct val="100000"/>
              </a:lnSpc>
              <a:buSzTx/>
              <a:buNone/>
              <a:defRPr sz="6800" spc="-136">
                <a:latin typeface="Canela Deck Regular"/>
                <a:ea typeface="Canela Deck Regular"/>
                <a:cs typeface="Canela Deck Regular"/>
                <a:sym typeface="Canela Deck Regular"/>
              </a:defRPr>
            </a:lvl4pPr>
            <a:lvl5pPr marL="0" indent="1828800" defTabSz="825500">
              <a:lnSpc>
                <a:spcPct val="100000"/>
              </a:lnSpc>
              <a:buSzTx/>
              <a:buNone/>
              <a:defRPr sz="6800" spc="-136">
                <a:latin typeface="Canela Deck Regular"/>
                <a:ea typeface="Canela Deck Regular"/>
                <a:cs typeface="Canela Deck Regular"/>
                <a:sym typeface="Canela Deck Regular"/>
              </a:defRPr>
            </a:lvl5pPr>
          </a:lstStyle>
          <a:p>
            <a:r>
              <a:t>Agenda Topics</a:t>
            </a:r>
          </a:p>
          <a:p>
            <a:pPr lvl="1"/>
          </a:p>
          <a:p>
            <a:pPr lvl="2"/>
          </a:p>
          <a:p>
            <a:pPr lvl="3"/>
          </a:p>
          <a:p>
            <a:pPr lvl="4"/>
          </a:p>
        </p:txBody>
      </p:sp>
      <p:sp>
        <p:nvSpPr>
          <p:cNvPr id="110" name="Agenda Subtitle"/>
          <p:cNvSpPr txBox="1">
            <a:spLocks noGrp="1"/>
          </p:cNvSpPr>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Agenda Subtitle</a:t>
            </a:r>
          </a:p>
        </p:txBody>
      </p:sp>
      <p:sp>
        <p:nvSpPr>
          <p:cNvPr id="111"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118" name="Body Level One…"/>
          <p:cNvSpPr txBox="1">
            <a:spLocks noGrp="1"/>
          </p:cNvSpPr>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r>
              <a:t>Statement</a:t>
            </a:r>
          </a:p>
          <a:p>
            <a:pPr lvl="1"/>
          </a:p>
          <a:p>
            <a:pPr lvl="2"/>
          </a:p>
          <a:p>
            <a:pPr lvl="3"/>
          </a:p>
          <a:p>
            <a:pPr lvl="4"/>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26" name="Fact information"/>
          <p:cNvSpPr txBox="1">
            <a:spLocks noGrp="1"/>
          </p:cNvSpPr>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Fact information</a:t>
            </a:r>
          </a:p>
        </p:txBody>
      </p:sp>
      <p:sp>
        <p:nvSpPr>
          <p:cNvPr id="127" name="Body Level One…"/>
          <p:cNvSpPr txBox="1">
            <a:spLocks noGrp="1"/>
          </p:cNvSpPr>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r>
              <a:t>100%</a:t>
            </a:r>
          </a:p>
          <a:p>
            <a:pPr lvl="1"/>
          </a:p>
          <a:p>
            <a:pPr lvl="2"/>
          </a:p>
          <a:p>
            <a:pPr lvl="3"/>
          </a:p>
          <a:p>
            <a:pPr lvl="4"/>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Attribution</a:t>
            </a:r>
          </a:p>
        </p:txBody>
      </p:sp>
      <p:sp>
        <p:nvSpPr>
          <p:cNvPr id="136" name="Body Level One…"/>
          <p:cNvSpPr txBox="1">
            <a:spLocks noGrp="1"/>
          </p:cNvSpPr>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r>
              <a:t>“Notable Quote”</a:t>
            </a:r>
          </a:p>
          <a:p>
            <a:pPr lvl="1"/>
          </a:p>
          <a:p>
            <a:pPr lvl="2"/>
          </a:p>
          <a:p>
            <a:pPr lvl="3"/>
          </a:p>
          <a:p>
            <a:pPr lvl="4"/>
          </a:p>
        </p:txBody>
      </p:sp>
      <p:sp>
        <p:nvSpPr>
          <p:cNvPr id="137"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44" name="Sea against sky at sunset 2"/>
          <p:cNvSpPr>
            <a:spLocks noGrp="1"/>
          </p:cNvSpPr>
          <p:nvPr>
            <p:ph type="pic" sz="quarter" idx="21"/>
          </p:nvPr>
        </p:nvSpPr>
        <p:spPr>
          <a:xfrm>
            <a:off x="15744825" y="5581752"/>
            <a:ext cx="7365408" cy="8280401"/>
          </a:xfrm>
          <a:prstGeom prst="rect">
            <a:avLst/>
          </a:prstGeom>
        </p:spPr>
        <p:txBody>
          <a:bodyPr lIns="91439" tIns="45719" rIns="91439" bIns="45719">
            <a:noAutofit/>
          </a:bodyPr>
          <a:lstStyle/>
          <a:p/>
        </p:txBody>
      </p:sp>
      <p:sp>
        <p:nvSpPr>
          <p:cNvPr id="145" name="Sea against sky at sunset 1"/>
          <p:cNvSpPr>
            <a:spLocks noGrp="1"/>
          </p:cNvSpPr>
          <p:nvPr>
            <p:ph type="pic" sz="quarter" idx="22"/>
          </p:nvPr>
        </p:nvSpPr>
        <p:spPr>
          <a:xfrm>
            <a:off x="15363825" y="1270000"/>
            <a:ext cx="8115300" cy="5409006"/>
          </a:xfrm>
          <a:prstGeom prst="rect">
            <a:avLst/>
          </a:prstGeom>
        </p:spPr>
        <p:txBody>
          <a:bodyPr lIns="91439" tIns="45719" rIns="91439" bIns="45719">
            <a:noAutofit/>
          </a:bodyPr>
          <a:lstStyle/>
          <a:p/>
        </p:txBody>
      </p:sp>
      <p:sp>
        <p:nvSpPr>
          <p:cNvPr id="146" name="Beach and sea at sunset"/>
          <p:cNvSpPr>
            <a:spLocks noGrp="1"/>
          </p:cNvSpPr>
          <p:nvPr>
            <p:ph type="pic" idx="23"/>
          </p:nvPr>
        </p:nvSpPr>
        <p:spPr>
          <a:xfrm>
            <a:off x="-63500" y="1270000"/>
            <a:ext cx="16764000" cy="11176000"/>
          </a:xfrm>
          <a:prstGeom prst="rect">
            <a:avLst/>
          </a:prstGeom>
        </p:spPr>
        <p:txBody>
          <a:bodyPr lIns="91439" tIns="45719" rIns="91439" bIns="45719">
            <a:noAutofit/>
          </a:bodyPr>
          <a:lstStyle/>
          <a:p/>
        </p:txBody>
      </p:sp>
      <p:sp>
        <p:nvSpPr>
          <p:cNvPr id="147"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beach and sea at sunset"/>
          <p:cNvSpPr>
            <a:spLocks noGrp="1"/>
          </p:cNvSpPr>
          <p:nvPr>
            <p:ph type="pic" idx="21"/>
          </p:nvPr>
        </p:nvSpPr>
        <p:spPr>
          <a:xfrm>
            <a:off x="1270000" y="-423334"/>
            <a:ext cx="21844000" cy="14562668"/>
          </a:xfrm>
          <a:prstGeom prst="rect">
            <a:avLst/>
          </a:prstGeom>
        </p:spPr>
        <p:txBody>
          <a:bodyPr lIns="91439" tIns="45719" rIns="91439" bIns="45719">
            <a:noAutofit/>
          </a:bodyPr>
          <a:lstStyle/>
          <a:p/>
        </p:txBody>
      </p:sp>
      <p:sp>
        <p:nvSpPr>
          <p:cNvPr id="155"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69" name="Slide Title"/>
          <p:cNvSpPr txBox="1">
            <a:spLocks noGrp="1"/>
          </p:cNvSpPr>
          <p:nvPr>
            <p:ph type="title" hasCustomPrompt="1"/>
          </p:nvPr>
        </p:nvSpPr>
        <p:spPr>
          <a:xfrm>
            <a:off x="1206500" y="1079500"/>
            <a:ext cx="21971000" cy="1433163"/>
          </a:xfrm>
          <a:prstGeom prst="rect">
            <a:avLst/>
          </a:prstGeom>
        </p:spPr>
        <p:txBody>
          <a:bodyPr/>
          <a:lstStyle>
            <a:lvl1pPr algn="l" defTabSz="2438400">
              <a:defRPr sz="8500" b="1" spc="-170">
                <a:latin typeface="Helvetica Neue" panose="02000503000000020004"/>
                <a:ea typeface="Helvetica Neue" panose="02000503000000020004"/>
                <a:cs typeface="Helvetica Neue" panose="02000503000000020004"/>
                <a:sym typeface="Helvetica Neue" panose="02000503000000020004"/>
              </a:defRPr>
            </a:lvl1pPr>
          </a:lstStyle>
          <a:p>
            <a:r>
              <a:t>Slide Title</a:t>
            </a:r>
          </a:p>
        </p:txBody>
      </p:sp>
      <p:sp>
        <p:nvSpPr>
          <p:cNvPr id="17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1pPr>
          </a:lstStyle>
          <a:p>
            <a:r>
              <a:t>Slide Subtitle</a:t>
            </a:r>
          </a:p>
        </p:txBody>
      </p:sp>
      <p:sp>
        <p:nvSpPr>
          <p:cNvPr id="171" name="Body Level One…"/>
          <p:cNvSpPr txBox="1">
            <a:spLocks noGrp="1"/>
          </p:cNvSpPr>
          <p:nvPr>
            <p:ph type="body" idx="1" hasCustomPrompt="1"/>
          </p:nvPr>
        </p:nvSpPr>
        <p:spPr>
          <a:xfrm>
            <a:off x="1206500" y="4248504"/>
            <a:ext cx="21971000" cy="8256012"/>
          </a:xfrm>
          <a:prstGeom prst="rect">
            <a:avLst/>
          </a:prstGeom>
        </p:spPr>
        <p:txBody>
          <a:bodyPr/>
          <a:lstStyle>
            <a:lvl1pPr marL="609600" indent="-609600">
              <a:spcBef>
                <a:spcPts val="4500"/>
              </a:spcBef>
              <a:buSzPct val="123000"/>
              <a:defRPr sz="4800">
                <a:latin typeface="Helvetica Neue" panose="02000503000000020004"/>
                <a:ea typeface="Helvetica Neue" panose="02000503000000020004"/>
                <a:cs typeface="Helvetica Neue" panose="02000503000000020004"/>
                <a:sym typeface="Helvetica Neue" panose="02000503000000020004"/>
              </a:defRPr>
            </a:lvl1pPr>
            <a:lvl2pPr marL="1219200" indent="-609600">
              <a:spcBef>
                <a:spcPts val="4500"/>
              </a:spcBef>
              <a:buSzPct val="123000"/>
              <a:defRPr sz="4800">
                <a:latin typeface="Helvetica Neue" panose="02000503000000020004"/>
                <a:ea typeface="Helvetica Neue" panose="02000503000000020004"/>
                <a:cs typeface="Helvetica Neue" panose="02000503000000020004"/>
                <a:sym typeface="Helvetica Neue" panose="02000503000000020004"/>
              </a:defRPr>
            </a:lvl2pPr>
            <a:lvl3pPr marL="1828800" indent="-609600">
              <a:spcBef>
                <a:spcPts val="4500"/>
              </a:spcBef>
              <a:buSzPct val="123000"/>
              <a:defRPr sz="4800">
                <a:latin typeface="Helvetica Neue" panose="02000503000000020004"/>
                <a:ea typeface="Helvetica Neue" panose="02000503000000020004"/>
                <a:cs typeface="Helvetica Neue" panose="02000503000000020004"/>
                <a:sym typeface="Helvetica Neue" panose="02000503000000020004"/>
              </a:defRPr>
            </a:lvl3pPr>
            <a:lvl4pPr marL="2438400" indent="-609600">
              <a:spcBef>
                <a:spcPts val="4500"/>
              </a:spcBef>
              <a:buSzPct val="123000"/>
              <a:defRPr sz="4800">
                <a:latin typeface="Helvetica Neue" panose="02000503000000020004"/>
                <a:ea typeface="Helvetica Neue" panose="02000503000000020004"/>
                <a:cs typeface="Helvetica Neue" panose="02000503000000020004"/>
                <a:sym typeface="Helvetica Neue" panose="02000503000000020004"/>
              </a:defRPr>
            </a:lvl4pPr>
            <a:lvl5pPr marL="3048000" indent="-609600">
              <a:spcBef>
                <a:spcPts val="4500"/>
              </a:spcBef>
              <a:buSzPct val="123000"/>
              <a:defRPr sz="4800">
                <a:latin typeface="Helvetica Neue" panose="02000503000000020004"/>
                <a:ea typeface="Helvetica Neue" panose="02000503000000020004"/>
                <a:cs typeface="Helvetica Neue" panose="02000503000000020004"/>
                <a:sym typeface="Helvetica Neue" panose="02000503000000020004"/>
              </a:defRPr>
            </a:lvl5pPr>
          </a:lstStyle>
          <a:p>
            <a:r>
              <a:t>Slide bullet text</a:t>
            </a:r>
          </a:p>
          <a:p>
            <a:pPr lvl="1"/>
          </a:p>
          <a:p>
            <a:pPr lvl="2"/>
          </a:p>
          <a:p>
            <a:pPr lvl="3"/>
          </a:p>
          <a:p>
            <a:pPr lvl="4"/>
          </a:p>
        </p:txBody>
      </p:sp>
      <p:sp>
        <p:nvSpPr>
          <p:cNvPr id="172" name="Slide Number"/>
          <p:cNvSpPr txBox="1">
            <a:spLocks noGrp="1"/>
          </p:cNvSpPr>
          <p:nvPr>
            <p:ph type="sldNum" sz="quarter" idx="2"/>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Tree>
  </p:cSld>
  <p:clrMapOvr>
    <a:masterClrMapping/>
  </p:clrMapOvr>
  <p:transition spd="med"/>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79" name="Slide Title"/>
          <p:cNvSpPr txBox="1">
            <a:spLocks noGrp="1"/>
          </p:cNvSpPr>
          <p:nvPr>
            <p:ph type="title" hasCustomPrompt="1"/>
          </p:nvPr>
        </p:nvSpPr>
        <p:spPr>
          <a:prstGeom prst="rect">
            <a:avLst/>
          </a:prstGeom>
        </p:spPr>
        <p:txBody>
          <a:bodyPr/>
          <a:lstStyle/>
          <a:p>
            <a:r>
              <a:t>Slide Title</a:t>
            </a:r>
          </a:p>
        </p:txBody>
      </p:sp>
      <p:sp>
        <p:nvSpPr>
          <p:cNvPr id="180" name="Body Level One…"/>
          <p:cNvSpPr txBox="1">
            <a:spLocks noGrp="1"/>
          </p:cNvSpPr>
          <p:nvPr>
            <p:ph type="body" idx="1" hasCustomPrompt="1"/>
          </p:nvPr>
        </p:nvSpPr>
        <p:spPr>
          <a:prstGeom prst="rect">
            <a:avLst/>
          </a:prstGeom>
        </p:spPr>
        <p:txBody>
          <a:bodyPr/>
          <a:lstStyle/>
          <a:p>
            <a:r>
              <a:t>Slide bullet text</a:t>
            </a:r>
          </a:p>
          <a:p>
            <a:pPr lvl="1"/>
          </a:p>
          <a:p>
            <a:pPr lvl="2"/>
          </a:p>
          <a:p>
            <a:pPr lvl="3"/>
          </a:p>
          <a:p>
            <a:pPr lvl="4"/>
          </a:p>
        </p:txBody>
      </p:sp>
      <p:sp>
        <p:nvSpPr>
          <p:cNvPr id="181" name="Slide Subtitle"/>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182" name="Slide Numb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Beach and sea at sunset"/>
          <p:cNvSpPr>
            <a:spLocks noGrp="1"/>
          </p:cNvSpPr>
          <p:nvPr>
            <p:ph type="pic" idx="21"/>
          </p:nvPr>
        </p:nvSpPr>
        <p:spPr>
          <a:xfrm>
            <a:off x="0" y="-1270000"/>
            <a:ext cx="24384000" cy="16256000"/>
          </a:xfrm>
          <a:prstGeom prst="rect">
            <a:avLst/>
          </a:prstGeom>
        </p:spPr>
        <p:txBody>
          <a:bodyPr lIns="91439" tIns="45719" rIns="91439" bIns="45719">
            <a:noAutofit/>
          </a:bodyPr>
          <a:lstStyle/>
          <a:p/>
        </p:txBody>
      </p:sp>
      <p:sp>
        <p:nvSpPr>
          <p:cNvPr id="22" name="Presentation Title"/>
          <p:cNvSpPr txBox="1">
            <a:spLocks noGrp="1"/>
          </p:cNvSpPr>
          <p:nvPr>
            <p:ph type="title" hasCustomPrompt="1"/>
          </p:nvPr>
        </p:nvSpPr>
        <p:spPr>
          <a:xfrm>
            <a:off x="1219200" y="3543300"/>
            <a:ext cx="21945600" cy="4267200"/>
          </a:xfrm>
          <a:prstGeom prst="rect">
            <a:avLst/>
          </a:prstGeom>
        </p:spPr>
        <p:txBody>
          <a:bodyPr anchor="b"/>
          <a:lstStyle>
            <a:lvl1pPr>
              <a:defRPr sz="12800" spc="-128">
                <a:solidFill>
                  <a:srgbClr val="FFFFFF"/>
                </a:solidFill>
              </a:defRPr>
            </a:lvl1pPr>
          </a:lstStyle>
          <a:p>
            <a:r>
              <a:t>Presentation Title</a:t>
            </a:r>
          </a:p>
        </p:txBody>
      </p:sp>
      <p:sp>
        <p:nvSpPr>
          <p:cNvPr id="23" name="Body Level One…"/>
          <p:cNvSpPr txBox="1">
            <a:spLocks noGrp="1"/>
          </p:cNvSpPr>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z="6000" spc="-59">
                <a:solidFill>
                  <a:srgbClr val="FFFFFF"/>
                </a:solidFill>
                <a:latin typeface="Graphik-SemiboldItalic" panose="020B0503030202060203"/>
                <a:ea typeface="Graphik-SemiboldItalic" panose="020B0503030202060203"/>
                <a:cs typeface="Graphik-SemiboldItalic" panose="020B0503030202060203"/>
                <a:sym typeface="Graphik Semibold" panose="020B0503030202060203"/>
              </a:defRPr>
            </a:lvl1pPr>
            <a:lvl2pPr marL="0" indent="457200" algn="ctr" defTabSz="825500">
              <a:lnSpc>
                <a:spcPct val="100000"/>
              </a:lnSpc>
              <a:spcBef>
                <a:spcPts val="0"/>
              </a:spcBef>
              <a:buSzTx/>
              <a:buNone/>
              <a:defRPr sz="6000" spc="-59">
                <a:solidFill>
                  <a:srgbClr val="FFFFFF"/>
                </a:solidFill>
                <a:latin typeface="Graphik-SemiboldItalic" panose="020B0503030202060203"/>
                <a:ea typeface="Graphik-SemiboldItalic" panose="020B0503030202060203"/>
                <a:cs typeface="Graphik-SemiboldItalic" panose="020B0503030202060203"/>
                <a:sym typeface="Graphik Semibold" panose="020B0503030202060203"/>
              </a:defRPr>
            </a:lvl2pPr>
            <a:lvl3pPr marL="0" indent="914400" algn="ctr" defTabSz="825500">
              <a:lnSpc>
                <a:spcPct val="100000"/>
              </a:lnSpc>
              <a:spcBef>
                <a:spcPts val="0"/>
              </a:spcBef>
              <a:buSzTx/>
              <a:buNone/>
              <a:defRPr sz="6000" spc="-59">
                <a:solidFill>
                  <a:srgbClr val="FFFFFF"/>
                </a:solidFill>
                <a:latin typeface="Graphik-SemiboldItalic" panose="020B0503030202060203"/>
                <a:ea typeface="Graphik-SemiboldItalic" panose="020B0503030202060203"/>
                <a:cs typeface="Graphik-SemiboldItalic" panose="020B0503030202060203"/>
                <a:sym typeface="Graphik Semibold" panose="020B0503030202060203"/>
              </a:defRPr>
            </a:lvl3pPr>
            <a:lvl4pPr marL="0" indent="1371600" algn="ctr" defTabSz="825500">
              <a:lnSpc>
                <a:spcPct val="100000"/>
              </a:lnSpc>
              <a:spcBef>
                <a:spcPts val="0"/>
              </a:spcBef>
              <a:buSzTx/>
              <a:buNone/>
              <a:defRPr sz="6000" spc="-59">
                <a:solidFill>
                  <a:srgbClr val="FFFFFF"/>
                </a:solidFill>
                <a:latin typeface="Graphik-SemiboldItalic" panose="020B0503030202060203"/>
                <a:ea typeface="Graphik-SemiboldItalic" panose="020B0503030202060203"/>
                <a:cs typeface="Graphik-SemiboldItalic" panose="020B0503030202060203"/>
                <a:sym typeface="Graphik Semibold" panose="020B0503030202060203"/>
              </a:defRPr>
            </a:lvl4pPr>
            <a:lvl5pPr marL="0" indent="1828800" algn="ctr" defTabSz="825500">
              <a:lnSpc>
                <a:spcPct val="100000"/>
              </a:lnSpc>
              <a:spcBef>
                <a:spcPts val="0"/>
              </a:spcBef>
              <a:buSzTx/>
              <a:buNone/>
              <a:defRPr sz="6000" spc="-59">
                <a:solidFill>
                  <a:srgbClr val="FFFFFF"/>
                </a:solidFill>
                <a:latin typeface="Graphik-SemiboldItalic" panose="020B0503030202060203"/>
                <a:ea typeface="Graphik-SemiboldItalic" panose="020B0503030202060203"/>
                <a:cs typeface="Graphik-SemiboldItalic" panose="020B0503030202060203"/>
                <a:sym typeface="Graphik Semibold" panose="020B0503030202060203"/>
              </a:defRPr>
            </a:lvl5pPr>
          </a:lstStyle>
          <a:p>
            <a:r>
              <a:t>Presentation Subtitle</a:t>
            </a:r>
          </a:p>
          <a:p>
            <a:pPr lvl="1"/>
          </a:p>
          <a:p>
            <a:pPr lvl="2"/>
          </a:p>
          <a:p>
            <a:pPr lvl="3"/>
          </a:p>
          <a:p>
            <a:pPr lvl="4"/>
          </a:p>
        </p:txBody>
      </p:sp>
      <p:sp>
        <p:nvSpPr>
          <p:cNvPr id="24" name="Author and Date"/>
          <p:cNvSpPr txBox="1">
            <a:spLocks noGrp="1"/>
          </p:cNvSpPr>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z="3000" spc="-29">
                <a:solidFill>
                  <a:srgbClr val="FFFFFF"/>
                </a:solidFill>
                <a:latin typeface="Graphik-Medium" panose="020B0503030202060203"/>
                <a:ea typeface="Graphik-Medium" panose="020B0503030202060203"/>
                <a:cs typeface="Graphik-Medium" panose="020B0503030202060203"/>
                <a:sym typeface="Graphik Medium" panose="020B0503030202060203"/>
              </a:defRPr>
            </a:lvl1pPr>
          </a:lstStyle>
          <a:p>
            <a:r>
              <a:t>Author and Date</a:t>
            </a:r>
          </a:p>
        </p:txBody>
      </p:sp>
      <p:sp>
        <p:nvSpPr>
          <p:cNvPr id="2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rPr/>
            </a:fld>
            <a:endParaRPr/>
          </a:p>
        </p:txBody>
      </p:sp>
    </p:spTree>
  </p:cSld>
  <p:clrMapOvr>
    <a:masterClrMapping/>
  </p:clrMapOvr>
  <p:transition spd="med"/>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189"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atin typeface="Helvetica Neue" panose="02000503000000020004"/>
                <a:ea typeface="Helvetica Neue" panose="02000503000000020004"/>
                <a:cs typeface="Helvetica Neue" panose="02000503000000020004"/>
                <a:sym typeface="Helvetica Neue" panose="02000503000000020004"/>
              </a:defRPr>
            </a:lvl1pPr>
          </a:lstStyle>
          <a:p>
            <a:r>
              <a:t>Author and Date</a:t>
            </a:r>
          </a:p>
        </p:txBody>
      </p:sp>
      <p:sp>
        <p:nvSpPr>
          <p:cNvPr id="190" name="Presentation Title"/>
          <p:cNvSpPr txBox="1">
            <a:spLocks noGrp="1"/>
          </p:cNvSpPr>
          <p:nvPr>
            <p:ph type="title" hasCustomPrompt="1"/>
          </p:nvPr>
        </p:nvSpPr>
        <p:spPr>
          <a:xfrm>
            <a:off x="1206496" y="2574991"/>
            <a:ext cx="21971004" cy="4648201"/>
          </a:xfrm>
          <a:prstGeom prst="rect">
            <a:avLst/>
          </a:prstGeom>
        </p:spPr>
        <p:txBody>
          <a:bodyPr anchor="b"/>
          <a:lstStyle>
            <a:lvl1pPr algn="l" defTabSz="2438400">
              <a:defRPr sz="11600" b="1" spc="-232">
                <a:latin typeface="Helvetica Neue" panose="02000503000000020004"/>
                <a:ea typeface="Helvetica Neue" panose="02000503000000020004"/>
                <a:cs typeface="Helvetica Neue" panose="02000503000000020004"/>
                <a:sym typeface="Helvetica Neue" panose="02000503000000020004"/>
              </a:defRPr>
            </a:lvl1pPr>
          </a:lstStyle>
          <a:p>
            <a:r>
              <a:t>Presentation Title</a:t>
            </a:r>
          </a:p>
        </p:txBody>
      </p:sp>
      <p:sp>
        <p:nvSpPr>
          <p:cNvPr id="191"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1pPr>
            <a:lvl2pPr marL="0" indent="45720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2pPr>
            <a:lvl3pPr marL="0" indent="91440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3pPr>
            <a:lvl4pPr marL="0" indent="137160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4pPr>
            <a:lvl5pPr marL="0" indent="1828800" defTabSz="825500">
              <a:lnSpc>
                <a:spcPct val="100000"/>
              </a:lnSpc>
              <a:spcBef>
                <a:spcPts val="0"/>
              </a:spcBef>
              <a:buSzTx/>
              <a:buNone/>
              <a:defRPr sz="5500" b="1">
                <a:latin typeface="Helvetica Neue" panose="02000503000000020004"/>
                <a:ea typeface="Helvetica Neue" panose="02000503000000020004"/>
                <a:cs typeface="Helvetica Neue" panose="02000503000000020004"/>
                <a:sym typeface="Helvetica Neue" panose="02000503000000020004"/>
              </a:defRPr>
            </a:lvl5pPr>
          </a:lstStyle>
          <a:p>
            <a:r>
              <a:t>Presentation Subtitle</a:t>
            </a:r>
          </a:p>
          <a:p>
            <a:pPr lvl="1"/>
          </a:p>
          <a:p>
            <a:pPr lvl="2"/>
          </a:p>
          <a:p>
            <a:pPr lvl="3"/>
          </a:p>
          <a:p>
            <a:pPr lvl="4"/>
          </a:p>
        </p:txBody>
      </p:sp>
      <p:sp>
        <p:nvSpPr>
          <p:cNvPr id="192" name="Slide Number"/>
          <p:cNvSpPr txBox="1">
            <a:spLocks noGrp="1"/>
          </p:cNvSpPr>
          <p:nvPr>
            <p:ph type="sldNum" sz="quarter" idx="2"/>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Slide Title"/>
          <p:cNvSpPr txBox="1">
            <a:spLocks noGrp="1"/>
          </p:cNvSpPr>
          <p:nvPr>
            <p:ph type="title" hasCustomPrompt="1"/>
          </p:nvPr>
        </p:nvSpPr>
        <p:spPr>
          <a:xfrm>
            <a:off x="1215495" y="4585102"/>
            <a:ext cx="9757338" cy="2540001"/>
          </a:xfrm>
          <a:prstGeom prst="rect">
            <a:avLst/>
          </a:prstGeom>
        </p:spPr>
        <p:txBody>
          <a:bodyPr anchor="b"/>
          <a:lstStyle/>
          <a:p>
            <a:r>
              <a:t>Slide Title</a:t>
            </a:r>
          </a:p>
        </p:txBody>
      </p:sp>
      <p:sp>
        <p:nvSpPr>
          <p:cNvPr id="33" name="Sea against sky at sunset"/>
          <p:cNvSpPr>
            <a:spLocks noGrp="1"/>
          </p:cNvSpPr>
          <p:nvPr>
            <p:ph type="pic" idx="21"/>
          </p:nvPr>
        </p:nvSpPr>
        <p:spPr>
          <a:xfrm>
            <a:off x="9283700" y="1270000"/>
            <a:ext cx="16751300" cy="11176000"/>
          </a:xfrm>
          <a:prstGeom prst="rect">
            <a:avLst/>
          </a:prstGeom>
        </p:spPr>
        <p:txBody>
          <a:bodyPr lIns="91439" tIns="45719" rIns="91439" bIns="45719">
            <a:noAutofit/>
          </a:bodyPr>
          <a:lstStyle/>
          <a:p/>
        </p:txBody>
      </p:sp>
      <p:sp>
        <p:nvSpPr>
          <p:cNvPr id="34" name="Body Level One…"/>
          <p:cNvSpPr txBox="1">
            <a:spLocks noGrp="1"/>
          </p:cNvSpPr>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vl2pPr marL="0" indent="45720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2pPr>
            <a:lvl3pPr marL="0" indent="91440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3pPr>
            <a:lvl4pPr marL="0" indent="137160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4pPr>
            <a:lvl5pPr marL="0" indent="182880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5pPr>
          </a:lstStyle>
          <a:p>
            <a:r>
              <a:t>Slide Subtitle</a:t>
            </a:r>
          </a:p>
          <a:p>
            <a:pPr lvl="1"/>
          </a:p>
          <a:p>
            <a:pPr lvl="2"/>
          </a:p>
          <a:p>
            <a:pPr lvl="3"/>
          </a:p>
          <a:p>
            <a:pPr lvl="4"/>
          </a:p>
        </p:txBody>
      </p:sp>
      <p:sp>
        <p:nvSpPr>
          <p:cNvPr id="35" name="Slide Numb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Body Level One…"/>
          <p:cNvSpPr txBox="1">
            <a:spLocks noGrp="1"/>
          </p:cNvSpPr>
          <p:nvPr>
            <p:ph type="body" idx="1" hasCustomPrompt="1"/>
          </p:nvPr>
        </p:nvSpPr>
        <p:spPr>
          <a:prstGeom prst="rect">
            <a:avLst/>
          </a:prstGeom>
        </p:spPr>
        <p:txBody>
          <a:bodyPr/>
          <a:lstStyle/>
          <a:p>
            <a:r>
              <a:t>Slide bullet text</a:t>
            </a:r>
          </a:p>
          <a:p>
            <a:pPr lvl="1"/>
          </a:p>
          <a:p>
            <a:pPr lvl="2"/>
          </a:p>
          <a:p>
            <a:pPr lvl="3"/>
          </a:p>
          <a:p>
            <a:pPr lvl="4"/>
          </a:p>
        </p:txBody>
      </p:sp>
      <p:sp>
        <p:nvSpPr>
          <p:cNvPr id="44" name="Slide Subtitle"/>
          <p:cNvSpPr txBox="1">
            <a:spLocks noGrp="1"/>
          </p:cNvSpPr>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xfrm>
            <a:off x="1219200" y="4013200"/>
            <a:ext cx="21945600" cy="8487148"/>
          </a:xfrm>
          <a:prstGeom prst="rect">
            <a:avLst/>
          </a:prstGeom>
        </p:spPr>
        <p:txBody>
          <a:bodyPr numCol="2" spcCol="2558384"/>
          <a:lstStyle/>
          <a:p>
            <a:r>
              <a:t>Slide bullet text</a:t>
            </a:r>
          </a:p>
          <a:p>
            <a:pPr lvl="1"/>
          </a:p>
          <a:p>
            <a:pPr lvl="2"/>
          </a:p>
          <a:p>
            <a:pPr lvl="3"/>
          </a:p>
          <a:p>
            <a:pPr lvl="4"/>
          </a:p>
        </p:txBody>
      </p:sp>
      <p:sp>
        <p:nvSpPr>
          <p:cNvPr id="53"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Title"/>
          <p:cNvSpPr txBox="1">
            <a:spLocks noGrp="1"/>
          </p:cNvSpPr>
          <p:nvPr>
            <p:ph type="title" hasCustomPrompt="1"/>
          </p:nvPr>
        </p:nvSpPr>
        <p:spPr>
          <a:xfrm>
            <a:off x="1219200" y="774700"/>
            <a:ext cx="9753600" cy="1600200"/>
          </a:xfrm>
          <a:prstGeom prst="rect">
            <a:avLst/>
          </a:prstGeom>
        </p:spPr>
        <p:txBody>
          <a:bodyPr/>
          <a:lstStyle/>
          <a:p>
            <a:r>
              <a:t>Slide Title</a:t>
            </a:r>
          </a:p>
        </p:txBody>
      </p:sp>
      <p:sp>
        <p:nvSpPr>
          <p:cNvPr id="61" name="Sea against sky at sunset"/>
          <p:cNvSpPr>
            <a:spLocks noGrp="1"/>
          </p:cNvSpPr>
          <p:nvPr>
            <p:ph type="pic" idx="21"/>
          </p:nvPr>
        </p:nvSpPr>
        <p:spPr>
          <a:xfrm>
            <a:off x="12192644" y="718588"/>
            <a:ext cx="10972801" cy="12329624"/>
          </a:xfrm>
          <a:prstGeom prst="rect">
            <a:avLst/>
          </a:prstGeom>
        </p:spPr>
        <p:txBody>
          <a:bodyPr lIns="91439" tIns="45719" rIns="91439" bIns="45719">
            <a:noAutofit/>
          </a:bodyPr>
          <a:lstStyle/>
          <a:p/>
        </p:txBody>
      </p:sp>
      <p:sp>
        <p:nvSpPr>
          <p:cNvPr id="62" name="Slide Subtitle"/>
          <p:cNvSpPr txBox="1">
            <a:spLocks noGrp="1"/>
          </p:cNvSpPr>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63" name="Body Level One…"/>
          <p:cNvSpPr txBox="1">
            <a:spLocks noGrp="1"/>
          </p:cNvSpPr>
          <p:nvPr>
            <p:ph type="body" sz="half" idx="1" hasCustomPrompt="1"/>
          </p:nvPr>
        </p:nvSpPr>
        <p:spPr>
          <a:xfrm>
            <a:off x="1219200" y="4023221"/>
            <a:ext cx="9757569" cy="8384679"/>
          </a:xfrm>
          <a:prstGeom prst="rect">
            <a:avLst/>
          </a:prstGeom>
        </p:spPr>
        <p:txBody>
          <a:bodyPr/>
          <a:lstStyle/>
          <a:p>
            <a:r>
              <a:t>Slide bullet text</a:t>
            </a:r>
          </a:p>
          <a:p>
            <a:pPr lvl="1"/>
          </a:p>
          <a:p>
            <a:pPr lvl="2"/>
          </a:p>
          <a:p>
            <a:pPr lvl="3"/>
          </a:p>
          <a:p>
            <a:pPr lvl="4"/>
          </a:p>
        </p:txBody>
      </p:sp>
      <p:sp>
        <p:nvSpPr>
          <p:cNvPr id="64" name="Slide Number"/>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1" name="Slide Title"/>
          <p:cNvSpPr txBox="1">
            <a:spLocks noGrp="1"/>
          </p:cNvSpPr>
          <p:nvPr>
            <p:ph type="title" hasCustomPrompt="1"/>
          </p:nvPr>
        </p:nvSpPr>
        <p:spPr>
          <a:xfrm>
            <a:off x="1219200" y="774700"/>
            <a:ext cx="9753600" cy="1600200"/>
          </a:xfrm>
          <a:prstGeom prst="rect">
            <a:avLst/>
          </a:prstGeom>
        </p:spPr>
        <p:txBody>
          <a:bodyPr/>
          <a:lstStyle/>
          <a:p>
            <a:r>
              <a:t>Slide Title</a:t>
            </a:r>
          </a:p>
        </p:txBody>
      </p:sp>
      <p:sp>
        <p:nvSpPr>
          <p:cNvPr id="72" name="Slide Subtitle"/>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73" name="Body Level One…"/>
          <p:cNvSpPr txBox="1">
            <a:spLocks noGrp="1"/>
          </p:cNvSpPr>
          <p:nvPr>
            <p:ph type="body" sz="half" idx="1" hasCustomPrompt="1"/>
          </p:nvPr>
        </p:nvSpPr>
        <p:spPr>
          <a:xfrm>
            <a:off x="1219200" y="4023221"/>
            <a:ext cx="9757569" cy="8384679"/>
          </a:xfrm>
          <a:prstGeom prst="rect">
            <a:avLst/>
          </a:prstGeom>
        </p:spPr>
        <p:txBody>
          <a:bodyPr/>
          <a:lstStyle/>
          <a:p>
            <a:r>
              <a:t>Slide bullet text</a:t>
            </a:r>
          </a:p>
          <a:p>
            <a:pPr lvl="1"/>
          </a:p>
          <a:p>
            <a:pPr lvl="2"/>
          </a:p>
          <a:p>
            <a:pPr lvl="3"/>
          </a:p>
          <a:p>
            <a:pPr lvl="4"/>
          </a:p>
        </p:txBody>
      </p:sp>
      <p:sp>
        <p:nvSpPr>
          <p:cNvPr id="74" name="Slide Number"/>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1" name="Slide Title"/>
          <p:cNvSpPr txBox="1">
            <a:spLocks noGrp="1"/>
          </p:cNvSpPr>
          <p:nvPr>
            <p:ph type="title" hasCustomPrompt="1"/>
          </p:nvPr>
        </p:nvSpPr>
        <p:spPr>
          <a:xfrm>
            <a:off x="1219200" y="774700"/>
            <a:ext cx="9753600" cy="1600200"/>
          </a:xfrm>
          <a:prstGeom prst="rect">
            <a:avLst/>
          </a:prstGeom>
        </p:spPr>
        <p:txBody>
          <a:bodyPr/>
          <a:lstStyle/>
          <a:p>
            <a:r>
              <a:t>Slide Title</a:t>
            </a:r>
          </a:p>
        </p:txBody>
      </p:sp>
      <p:sp>
        <p:nvSpPr>
          <p:cNvPr id="82" name="Slide Subtitle"/>
          <p:cNvSpPr txBox="1">
            <a:spLocks noGrp="1"/>
          </p:cNvSpPr>
          <p:nvPr>
            <p:ph type="body" sz="quarter" idx="21"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SemiboldItalic" panose="020B0503030202060203"/>
                <a:ea typeface="Graphik-SemiboldItalic" panose="020B0503030202060203"/>
                <a:cs typeface="Graphik-SemiboldItalic" panose="020B0503030202060203"/>
                <a:sym typeface="Graphik Semibold" panose="020B0503030202060203"/>
              </a:defRPr>
            </a:lvl1pPr>
          </a:lstStyle>
          <a:p>
            <a:r>
              <a:t>Slide Subtitle</a:t>
            </a:r>
          </a:p>
        </p:txBody>
      </p:sp>
      <p:sp>
        <p:nvSpPr>
          <p:cNvPr id="83" name="Body Level One…"/>
          <p:cNvSpPr txBox="1">
            <a:spLocks noGrp="1"/>
          </p:cNvSpPr>
          <p:nvPr>
            <p:ph type="body" sz="half" idx="1" hasCustomPrompt="1"/>
          </p:nvPr>
        </p:nvSpPr>
        <p:spPr>
          <a:xfrm>
            <a:off x="1219200" y="4023221"/>
            <a:ext cx="9757569" cy="8384679"/>
          </a:xfrm>
          <a:prstGeom prst="rect">
            <a:avLst/>
          </a:prstGeom>
        </p:spPr>
        <p:txBody>
          <a:bodyPr/>
          <a:lstStyle/>
          <a:p>
            <a:r>
              <a:t>Slide bullet text</a:t>
            </a:r>
          </a:p>
          <a:p>
            <a:pPr lvl="1"/>
          </a:p>
          <a:p>
            <a:pPr lvl="2"/>
          </a:p>
          <a:p>
            <a:pPr lvl="3"/>
          </a:p>
          <a:p>
            <a:pPr lvl="4"/>
          </a:p>
        </p:txBody>
      </p:sp>
      <p:sp>
        <p:nvSpPr>
          <p:cNvPr id="84" name="Slide Number"/>
          <p:cNvSpPr txBox="1">
            <a:spLocks noGrp="1"/>
          </p:cNvSpPr>
          <p:nvPr>
            <p:ph type="sldNum" sz="quarter" idx="2"/>
          </p:nvPr>
        </p:nvSpPr>
        <p:spPr>
          <a:xfrm>
            <a:off x="1200403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91" name="Section Title"/>
          <p:cNvSpPr txBox="1">
            <a:spLocks noGrp="1"/>
          </p:cNvSpPr>
          <p:nvPr>
            <p:ph type="title" hasCustomPrompt="1"/>
          </p:nvPr>
        </p:nvSpPr>
        <p:spPr>
          <a:xfrm>
            <a:off x="1219200" y="3242270"/>
            <a:ext cx="21945600" cy="6604001"/>
          </a:xfrm>
          <a:prstGeom prst="rect">
            <a:avLst/>
          </a:prstGeom>
        </p:spPr>
        <p:txBody>
          <a:bodyPr anchor="ctr"/>
          <a:lstStyle>
            <a:lvl1pPr>
              <a:defRPr sz="12800" spc="0"/>
            </a:lvl1pPr>
          </a:lstStyle>
          <a:p>
            <a:r>
              <a:t>Section Title</a:t>
            </a:r>
          </a:p>
        </p:txBody>
      </p:sp>
      <p:sp>
        <p:nvSpPr>
          <p:cNvPr id="92" name="Slide Number"/>
          <p:cNvSpPr txBox="1">
            <a:spLocks noGrp="1"/>
          </p:cNvSpPr>
          <p:nvPr>
            <p:ph type="sldNum" sz="quarter" idx="2"/>
          </p:nvPr>
        </p:nvSpPr>
        <p:spPr>
          <a:xfrm>
            <a:off x="12001499" y="12700000"/>
            <a:ext cx="388621" cy="429261"/>
          </a:xfrm>
          <a:prstGeom prst="rect">
            <a:avLst/>
          </a:prstGeom>
        </p:spPr>
        <p:txBody>
          <a:bodyPr/>
          <a:lstStyle/>
          <a:p>
            <a:fld id="{86CB4B4D-7CA3-9044-876B-883B54F8677D}" type="slidenum">
              <a:rPr/>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19200" y="774700"/>
            <a:ext cx="21945600" cy="1727200"/>
          </a:xfrm>
          <a:prstGeom prst="rect">
            <a:avLst/>
          </a:prstGeom>
          <a:ln w="12700">
            <a:miter lim="400000"/>
          </a:ln>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19200" y="4013200"/>
            <a:ext cx="21948577" cy="8483600"/>
          </a:xfrm>
          <a:prstGeom prst="rect">
            <a:avLst/>
          </a:prstGeom>
          <a:ln w="12700">
            <a:miter lim="400000"/>
          </a:ln>
        </p:spPr>
        <p:txBody>
          <a:bodyPr lIns="50800" tIns="50800" rIns="50800" bIns="50800">
            <a:normAutofit/>
          </a:bodyPr>
          <a:lstStyle/>
          <a:p>
            <a:r>
              <a:t>Slide bullet text</a:t>
            </a:r>
          </a:p>
          <a:p>
            <a:pPr lvl="1"/>
          </a:p>
          <a:p>
            <a:pPr lvl="2"/>
          </a:p>
          <a:p>
            <a:pPr lvl="3"/>
          </a:p>
          <a:p>
            <a:pPr lvl="4"/>
          </a:p>
        </p:txBody>
      </p:sp>
      <p:sp>
        <p:nvSpPr>
          <p:cNvPr id="4" name="Slide Number"/>
          <p:cNvSpPr txBox="1">
            <a:spLocks noGrp="1"/>
          </p:cNvSpPr>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2000">
                <a:solidFill>
                  <a:srgbClr val="5E5E5E"/>
                </a:solidFill>
                <a:latin typeface="Graphik" panose="020B0503030202060203"/>
                <a:ea typeface="Graphik" panose="020B0503030202060203"/>
                <a:cs typeface="Graphik" panose="020B0503030202060203"/>
                <a:sym typeface="Graphik" panose="020B0503030202060203"/>
              </a:defRPr>
            </a:lvl1pPr>
          </a:lstStyle>
          <a:p>
            <a:fld id="{86CB4B4D-7CA3-9044-876B-883B54F8677D}" type="slidenum">
              <a:rPr/>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hf hdr="0" ftr="0" dt="0"/>
  <p:txStyles>
    <p:titleStyle>
      <a:lvl1pPr marL="0" marR="0" indent="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defRPr sz="8400" b="0" i="0" u="none" strike="noStrike" cap="none" spc="-84" baseline="0">
          <a:solidFill>
            <a:srgbClr val="000000"/>
          </a:solidFill>
          <a:uFillTx/>
          <a:latin typeface="+mn-lt"/>
          <a:ea typeface="+mn-ea"/>
          <a:cs typeface="+mn-cs"/>
          <a:sym typeface="Canela Bold"/>
        </a:defRPr>
      </a:lvl9pPr>
    </p:titleStyle>
    <p:bodyStyle>
      <a:lvl1pPr marL="5461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1pPr>
      <a:lvl2pPr marL="10922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2pPr>
      <a:lvl3pPr marL="16383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3pPr>
      <a:lvl4pPr marL="21844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4pPr>
      <a:lvl5pPr marL="27305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5pPr>
      <a:lvl6pPr marL="32766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6pPr>
      <a:lvl7pPr marL="38227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7pPr>
      <a:lvl8pPr marL="43688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8pPr>
      <a:lvl9pPr marL="4914900" marR="0" indent="-546100" algn="l" defTabSz="2438400" rtl="0" latinLnBrk="0">
        <a:lnSpc>
          <a:spcPct val="90000"/>
        </a:lnSpc>
        <a:spcBef>
          <a:spcPts val="2400"/>
        </a:spcBef>
        <a:spcAft>
          <a:spcPts val="0"/>
        </a:spcAft>
        <a:buClrTx/>
        <a:buSzPct val="150000"/>
        <a:buFontTx/>
        <a:buChar char="•"/>
        <a:defRPr sz="440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1pPr>
      <a:lvl2pPr marL="0" marR="0" indent="4572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2pPr>
      <a:lvl3pPr marL="0" marR="0" indent="9144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3pPr>
      <a:lvl4pPr marL="0" marR="0" indent="13716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4pPr>
      <a:lvl5pPr marL="0" marR="0" indent="18288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5pPr>
      <a:lvl6pPr marL="0" marR="0" indent="22860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6pPr>
      <a:lvl7pPr marL="0" marR="0" indent="27432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7pPr>
      <a:lvl8pPr marL="0" marR="0" indent="32004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8pPr>
      <a:lvl9pPr marL="0" marR="0" indent="3657600" algn="ctr" defTabSz="584200" rtl="0" latinLnBrk="0">
        <a:lnSpc>
          <a:spcPct val="100000"/>
        </a:lnSpc>
        <a:spcBef>
          <a:spcPts val="0"/>
        </a:spcBef>
        <a:spcAft>
          <a:spcPts val="0"/>
        </a:spcAft>
        <a:buClrTx/>
        <a:buSzTx/>
        <a:buFontTx/>
        <a:buNone/>
        <a:defRPr sz="2000" b="0" i="0" u="none" strike="noStrike" cap="none" spc="0" baseline="0">
          <a:solidFill>
            <a:schemeClr val="tx1"/>
          </a:solidFill>
          <a:uFillTx/>
          <a:latin typeface="+mn-lt"/>
          <a:ea typeface="+mn-ea"/>
          <a:cs typeface="+mn-cs"/>
          <a:sym typeface="Graphik" panose="020B0503030202060203"/>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20.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7.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7.xml"/><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7.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7.xml"/><Relationship Id="rId3" Type="http://schemas.openxmlformats.org/officeDocument/2006/relationships/image" Target="../media/image9.png"/><Relationship Id="rId2" Type="http://schemas.openxmlformats.org/officeDocument/2006/relationships/image" Target="../media/image53.png"/><Relationship Id="rId1" Type="http://schemas.openxmlformats.org/officeDocument/2006/relationships/image" Target="../media/image5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7.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image" Target="../media/image57.png"/></Relationships>
</file>

<file path=ppt/slides/_rels/slide16.xml.rels><?xml version="1.0" encoding="UTF-8" standalone="yes"?>
<Relationships xmlns="http://schemas.openxmlformats.org/package/2006/relationships"><Relationship Id="rId9" Type="http://schemas.openxmlformats.org/officeDocument/2006/relationships/image" Target="../media/image66.png"/><Relationship Id="rId8" Type="http://schemas.openxmlformats.org/officeDocument/2006/relationships/image" Target="../media/image65.png"/><Relationship Id="rId7" Type="http://schemas.openxmlformats.org/officeDocument/2006/relationships/image" Target="../media/image64.png"/><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3" Type="http://schemas.openxmlformats.org/officeDocument/2006/relationships/image" Target="../media/image60.png"/><Relationship Id="rId2" Type="http://schemas.openxmlformats.org/officeDocument/2006/relationships/image" Target="../media/image59.png"/><Relationship Id="rId12" Type="http://schemas.openxmlformats.org/officeDocument/2006/relationships/notesSlide" Target="../notesSlides/notesSlide16.xml"/><Relationship Id="rId11" Type="http://schemas.openxmlformats.org/officeDocument/2006/relationships/slideLayout" Target="../slideLayouts/slideLayout17.xml"/><Relationship Id="rId10" Type="http://schemas.openxmlformats.org/officeDocument/2006/relationships/image" Target="../media/image67.png"/><Relationship Id="rId1" Type="http://schemas.openxmlformats.org/officeDocument/2006/relationships/image" Target="../media/image5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7.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7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80.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image" Target="../media/image16.png"/><Relationship Id="rId7" Type="http://schemas.openxmlformats.org/officeDocument/2006/relationships/image" Target="../media/image15.png"/><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0" Type="http://schemas.openxmlformats.org/officeDocument/2006/relationships/notesSlide" Target="../notesSlides/notesSlide4.xml"/><Relationship Id="rId2" Type="http://schemas.openxmlformats.org/officeDocument/2006/relationships/image" Target="../media/image11.png"/><Relationship Id="rId19" Type="http://schemas.openxmlformats.org/officeDocument/2006/relationships/slideLayout" Target="../slideLayouts/slideLayout17.xml"/><Relationship Id="rId18" Type="http://schemas.openxmlformats.org/officeDocument/2006/relationships/image" Target="../media/image26.png"/><Relationship Id="rId17" Type="http://schemas.openxmlformats.org/officeDocument/2006/relationships/image" Target="../media/image25.png"/><Relationship Id="rId16" Type="http://schemas.openxmlformats.org/officeDocument/2006/relationships/image" Target="../media/image24.png"/><Relationship Id="rId15" Type="http://schemas.openxmlformats.org/officeDocument/2006/relationships/image" Target="../media/image23.png"/><Relationship Id="rId14" Type="http://schemas.openxmlformats.org/officeDocument/2006/relationships/image" Target="../media/image22.png"/><Relationship Id="rId13" Type="http://schemas.openxmlformats.org/officeDocument/2006/relationships/image" Target="../media/image21.png"/><Relationship Id="rId12" Type="http://schemas.openxmlformats.org/officeDocument/2006/relationships/image" Target="../media/image20.png"/><Relationship Id="rId11" Type="http://schemas.openxmlformats.org/officeDocument/2006/relationships/image" Target="../media/image19.png"/><Relationship Id="rId10" Type="http://schemas.openxmlformats.org/officeDocument/2006/relationships/image" Target="../media/image18.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image" Target="../media/image27.GIF"/></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7.xml"/><Relationship Id="rId3" Type="http://schemas.openxmlformats.org/officeDocument/2006/relationships/tags" Target="../tags/tag1.xml"/><Relationship Id="rId2" Type="http://schemas.openxmlformats.org/officeDocument/2006/relationships/image" Target="../media/image9.png"/><Relationship Id="rId1" Type="http://schemas.openxmlformats.org/officeDocument/2006/relationships/image" Target="../media/image3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7.xml"/><Relationship Id="rId2" Type="http://schemas.openxmlformats.org/officeDocument/2006/relationships/image" Target="../media/image34.png"/><Relationship Id="rId1" Type="http://schemas.openxmlformats.org/officeDocument/2006/relationships/image" Target="../media/image33.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7.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7.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1"/>
          <a:stretch>
            <a:fillRect/>
          </a:stretch>
        </p:blipFill>
        <p:spPr>
          <a:xfrm>
            <a:off x="1459865" y="11848465"/>
            <a:ext cx="21882100" cy="1689100"/>
          </a:xfrm>
          <a:prstGeom prst="rect">
            <a:avLst/>
          </a:prstGeom>
        </p:spPr>
      </p:pic>
      <p:sp>
        <p:nvSpPr>
          <p:cNvPr id="201" name="Rounded Rectangle"/>
          <p:cNvSpPr/>
          <p:nvPr/>
        </p:nvSpPr>
        <p:spPr>
          <a:xfrm>
            <a:off x="-840790" y="4449312"/>
            <a:ext cx="26230930" cy="5115883"/>
          </a:xfrm>
          <a:prstGeom prst="roundRect">
            <a:avLst>
              <a:gd name="adj" fmla="val 15448"/>
            </a:avLst>
          </a:prstGeom>
          <a:solidFill>
            <a:srgbClr val="C58556">
              <a:alpha val="56450"/>
            </a:srgbClr>
          </a:solidFill>
          <a:ln w="12700">
            <a:miter lim="400000"/>
          </a:ln>
        </p:spPr>
        <p:txBody>
          <a:bodyPr lIns="50800" tIns="50800" rIns="50800" bIns="50800" anchor="ct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endParaRPr lang="en-US"/>
          </a:p>
        </p:txBody>
      </p:sp>
      <p:sp>
        <p:nvSpPr>
          <p:cNvPr id="206" name="Speaker: Shiying LU (陆诗莹)…"/>
          <p:cNvSpPr txBox="1">
            <a:spLocks noGrp="1"/>
          </p:cNvSpPr>
          <p:nvPr>
            <p:ph type="body" idx="21"/>
          </p:nvPr>
        </p:nvSpPr>
        <p:spPr>
          <a:xfrm>
            <a:off x="6141975" y="7735185"/>
            <a:ext cx="10471664" cy="2410222"/>
          </a:xfrm>
          <a:prstGeom prst="rect">
            <a:avLst/>
          </a:prstGeom>
        </p:spPr>
        <p:txBody>
          <a:bodyPr/>
          <a:lstStyle/>
          <a:p>
            <a:pPr algn="ctr">
              <a:defRPr sz="4000">
                <a:solidFill>
                  <a:srgbClr val="744489"/>
                </a:solidFill>
              </a:defRPr>
            </a:pPr>
            <a:r>
              <a:t>      Speaker: Shiying LU (陆诗莹)</a:t>
            </a:r>
          </a:p>
          <a:p>
            <a:pPr algn="ctr">
              <a:defRPr sz="4000">
                <a:solidFill>
                  <a:srgbClr val="744489"/>
                </a:solidFill>
              </a:defRPr>
            </a:pPr>
            <a:r>
              <a:t>Anqing Normal University</a:t>
            </a:r>
          </a:p>
        </p:txBody>
      </p:sp>
      <p:sp>
        <p:nvSpPr>
          <p:cNvPr id="207" name="Strong spectral features from asymptotic giant branch stars in distant quiescent galaxies"/>
          <p:cNvSpPr txBox="1">
            <a:spLocks noGrp="1"/>
          </p:cNvSpPr>
          <p:nvPr>
            <p:ph type="title"/>
          </p:nvPr>
        </p:nvSpPr>
        <p:spPr>
          <a:xfrm>
            <a:off x="2912299" y="2843622"/>
            <a:ext cx="18559402" cy="4253326"/>
          </a:xfrm>
          <a:prstGeom prst="rect">
            <a:avLst/>
          </a:prstGeom>
        </p:spPr>
        <p:txBody>
          <a:bodyPr/>
          <a:lstStyle>
            <a:lvl1pPr algn="ctr">
              <a:lnSpc>
                <a:spcPct val="110000"/>
              </a:lnSpc>
              <a:defRPr sz="7000" spc="-140">
                <a:solidFill>
                  <a:srgbClr val="744489"/>
                </a:solidFill>
                <a:latin typeface="Times Roman"/>
                <a:ea typeface="Times Roman"/>
                <a:cs typeface="Times Roman"/>
                <a:sym typeface="Times Roman"/>
              </a:defRPr>
            </a:lvl1pPr>
          </a:lstStyle>
          <a:p>
            <a:r>
              <a:t>Strong spectral features from asymptotic giant branch stars in distant quiescent galaxies</a:t>
            </a:r>
          </a:p>
        </p:txBody>
      </p:sp>
      <p:sp>
        <p:nvSpPr>
          <p:cNvPr id="208" name="ShiyingLu@smail.nju.edu.cn"/>
          <p:cNvSpPr txBox="1"/>
          <p:nvPr/>
        </p:nvSpPr>
        <p:spPr>
          <a:xfrm>
            <a:off x="2209474" y="12622511"/>
            <a:ext cx="5159884" cy="560449"/>
          </a:xfrm>
          <a:prstGeom prst="rect">
            <a:avLst/>
          </a:prstGeom>
          <a:ln w="12700">
            <a:miter lim="400000"/>
          </a:ln>
        </p:spPr>
        <p:txBody>
          <a:bodyPr wrap="none" lIns="50800" tIns="50800" rIns="50800" bIns="50800" anchor="b">
            <a:spAutoFit/>
          </a:bodyPr>
          <a:lstStyle>
            <a:lvl1pPr algn="ctr">
              <a:lnSpc>
                <a:spcPct val="100000"/>
              </a:lnSpc>
              <a:spcBef>
                <a:spcPts val="0"/>
              </a:spcBef>
              <a:defRPr sz="3000" b="1">
                <a:solidFill>
                  <a:srgbClr val="65428B"/>
                </a:solidFill>
                <a:latin typeface="Helvetica Neue" panose="02000503000000020004"/>
                <a:ea typeface="Helvetica Neue" panose="02000503000000020004"/>
                <a:cs typeface="Helvetica Neue" panose="02000503000000020004"/>
                <a:sym typeface="Helvetica Neue" panose="02000503000000020004"/>
              </a:defRPr>
            </a:lvl1pPr>
          </a:lstStyle>
          <a:p>
            <a:r>
              <a:t>ShiyingLu@smail.nju.edu.cn</a:t>
            </a:r>
          </a:p>
        </p:txBody>
      </p:sp>
      <p:sp>
        <p:nvSpPr>
          <p:cNvPr id="209" name="7th China-Chile Bilateral Conference for Astronomy"/>
          <p:cNvSpPr txBox="1"/>
          <p:nvPr/>
        </p:nvSpPr>
        <p:spPr>
          <a:xfrm>
            <a:off x="5388320" y="528170"/>
            <a:ext cx="13513002" cy="676921"/>
          </a:xfrm>
          <a:prstGeom prst="rect">
            <a:avLst/>
          </a:prstGeom>
          <a:ln w="12700">
            <a:miter lim="400000"/>
          </a:ln>
        </p:spPr>
        <p:txBody>
          <a:bodyPr lIns="50800" tIns="50800" rIns="50800" bIns="50800" anchor="ctr">
            <a:spAutoFit/>
          </a:bodyPr>
          <a:lstStyle>
            <a:lvl1pPr algn="ctr" defTabSz="825500">
              <a:lnSpc>
                <a:spcPct val="100000"/>
              </a:lnSpc>
              <a:spcBef>
                <a:spcPts val="0"/>
              </a:spcBef>
              <a:defRPr sz="4000" b="1">
                <a:solidFill>
                  <a:srgbClr val="B29156"/>
                </a:solidFill>
                <a:latin typeface="Times New Roman" panose="02020503050405090304"/>
                <a:ea typeface="Times New Roman" panose="02020503050405090304"/>
                <a:cs typeface="Times New Roman" panose="02020503050405090304"/>
                <a:sym typeface="Times New Roman" panose="02020503050405090304"/>
              </a:defRPr>
            </a:lvl1pPr>
          </a:lstStyle>
          <a:p>
            <a:r>
              <a:t>7th China-Chile Bilateral Conference for Astronomy</a:t>
            </a:r>
          </a:p>
        </p:txBody>
      </p:sp>
      <p:pic>
        <p:nvPicPr>
          <p:cNvPr id="210" name="Image" descr="Image"/>
          <p:cNvPicPr>
            <a:picLocks noChangeAspect="1"/>
          </p:cNvPicPr>
          <p:nvPr/>
        </p:nvPicPr>
        <p:blipFill>
          <a:blip r:embed="rId2"/>
          <a:stretch>
            <a:fillRect/>
          </a:stretch>
        </p:blipFill>
        <p:spPr>
          <a:xfrm>
            <a:off x="1459699" y="12612094"/>
            <a:ext cx="763198" cy="593599"/>
          </a:xfrm>
          <a:prstGeom prst="rect">
            <a:avLst/>
          </a:prstGeom>
          <a:ln w="12700">
            <a:miter lim="400000"/>
            <a:headEnd/>
            <a:tailEnd/>
          </a:ln>
        </p:spPr>
      </p:pic>
      <p:pic>
        <p:nvPicPr>
          <p:cNvPr id="211" name="Image" descr="Image"/>
          <p:cNvPicPr>
            <a:picLocks noChangeAspect="1"/>
          </p:cNvPicPr>
          <p:nvPr/>
        </p:nvPicPr>
        <p:blipFill>
          <a:blip r:embed="rId3"/>
          <a:stretch>
            <a:fillRect/>
          </a:stretch>
        </p:blipFill>
        <p:spPr>
          <a:xfrm>
            <a:off x="19005885" y="11879483"/>
            <a:ext cx="5327896" cy="2058821"/>
          </a:xfrm>
          <a:prstGeom prst="rect">
            <a:avLst/>
          </a:prstGeom>
          <a:ln w="12700">
            <a:miter lim="400000"/>
            <a:headEnd/>
            <a:tailEnd/>
          </a:ln>
        </p:spPr>
      </p:pic>
      <p:sp>
        <p:nvSpPr>
          <p:cNvPr id="212" name="2026-01-06"/>
          <p:cNvSpPr txBox="1"/>
          <p:nvPr/>
        </p:nvSpPr>
        <p:spPr>
          <a:xfrm>
            <a:off x="15222383" y="12479633"/>
            <a:ext cx="4706441" cy="858521"/>
          </a:xfrm>
          <a:prstGeom prst="rect">
            <a:avLst/>
          </a:prstGeom>
          <a:ln w="12700">
            <a:miter lim="400000"/>
          </a:ln>
        </p:spPr>
        <p:txBody>
          <a:bodyPr lIns="50800" tIns="50800" rIns="50800" bIns="50800" anchor="ctr">
            <a:spAutoFit/>
          </a:bodyPr>
          <a:lstStyle>
            <a:lvl1pPr algn="ctr" defTabSz="2438400">
              <a:spcBef>
                <a:spcPts val="0"/>
              </a:spcBef>
              <a:defRPr sz="4000">
                <a:solidFill>
                  <a:srgbClr val="6A408F"/>
                </a:solidFill>
              </a:defRPr>
            </a:lvl1pPr>
          </a:lstStyle>
          <a:p>
            <a:r>
              <a:t> 2026-01-06</a:t>
            </a:r>
          </a:p>
        </p:txBody>
      </p:sp>
      <p:pic>
        <p:nvPicPr>
          <p:cNvPr id="213" name="pasted-movie.png" descr="pasted-movie.png"/>
          <p:cNvPicPr>
            <a:picLocks noChangeAspect="1"/>
          </p:cNvPicPr>
          <p:nvPr/>
        </p:nvPicPr>
        <p:blipFill>
          <a:blip r:embed="rId4"/>
          <a:stretch>
            <a:fillRect/>
          </a:stretch>
        </p:blipFill>
        <p:spPr>
          <a:xfrm>
            <a:off x="294945" y="153301"/>
            <a:ext cx="3809007" cy="3809008"/>
          </a:xfrm>
          <a:prstGeom prst="rect">
            <a:avLst/>
          </a:prstGeom>
          <a:ln w="12700">
            <a:miter lim="400000"/>
            <a:headEnd/>
            <a:tailEnd/>
          </a:ln>
        </p:spPr>
      </p:pic>
      <p:pic>
        <p:nvPicPr>
          <p:cNvPr id="214" name="pasted-movie.png" descr="pasted-movie.png"/>
          <p:cNvPicPr>
            <a:picLocks noChangeAspect="1"/>
          </p:cNvPicPr>
          <p:nvPr/>
        </p:nvPicPr>
        <p:blipFill>
          <a:blip r:embed="rId5"/>
          <a:stretch>
            <a:fillRect/>
          </a:stretch>
        </p:blipFill>
        <p:spPr>
          <a:xfrm>
            <a:off x="20185690" y="68387"/>
            <a:ext cx="3809008" cy="3809008"/>
          </a:xfrm>
          <a:prstGeom prst="rect">
            <a:avLst/>
          </a:prstGeom>
          <a:ln w="12700">
            <a:miter lim="400000"/>
            <a:headEnd/>
            <a:tailEnd/>
          </a:ln>
        </p:spPr>
      </p:pic>
      <p:sp>
        <p:nvSpPr>
          <p:cNvPr id="215" name="Slide Number"/>
          <p:cNvSpPr txBox="1">
            <a:spLocks noGrp="1"/>
          </p:cNvSpPr>
          <p:nvPr>
            <p:ph type="sldNum" sz="quarter" idx="4294967295"/>
          </p:nvPr>
        </p:nvSpPr>
        <p:spPr>
          <a:xfrm>
            <a:off x="12065050" y="13080999"/>
            <a:ext cx="241403"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2" name="Text Box 1"/>
          <p:cNvSpPr txBox="1"/>
          <p:nvPr/>
        </p:nvSpPr>
        <p:spPr>
          <a:xfrm>
            <a:off x="2689860" y="9823450"/>
            <a:ext cx="18298160" cy="1289685"/>
          </a:xfrm>
          <a:prstGeom prst="rect">
            <a:avLst/>
          </a:prstGeom>
          <a:noFill/>
          <a:ln w="12700" cap="flat">
            <a:noFill/>
            <a:miter lim="400000"/>
          </a:ln>
        </p:spPr>
        <p:style>
          <a:lnRef idx="0">
            <a:srgbClr val="FFFFFF"/>
          </a:lnRef>
          <a:fillRef idx="0">
            <a:srgbClr val="FFFFFF"/>
          </a:fillRef>
          <a:effectRef idx="0">
            <a:srgbClr val="FFFFFF"/>
          </a:effectRef>
          <a:fontRef idx="none"/>
        </p:style>
        <p:txBody>
          <a:bodyPr rot="0" vertOverflow="overflow" horzOverflow="overflow" vert="horz" wrap="square" lIns="50800" tIns="50800" rIns="50800" bIns="50800" numCol="1" spcCol="38100" rtlCol="0" anchor="ctr" forceAA="0">
            <a:noAutofit/>
          </a:bodyPr>
          <a:lstStyle/>
          <a:p>
            <a:pPr marL="0" marR="0" indent="0" algn="ctr" defTabSz="2438400" rtl="0" fontAlgn="auto" latinLnBrk="0" hangingPunct="0">
              <a:lnSpc>
                <a:spcPct val="90000"/>
              </a:lnSpc>
              <a:spcBef>
                <a:spcPts val="2400"/>
              </a:spcBef>
              <a:spcAft>
                <a:spcPts val="0"/>
              </a:spcAft>
              <a:buClrTx/>
              <a:buSzTx/>
              <a:buFontTx/>
              <a:buNone/>
            </a:pPr>
            <a:r>
              <a:rPr kumimoji="0" lang="en-US" sz="3500" b="1" i="1" u="none" strike="noStrike" cap="none" spc="0" normalizeH="0" baseline="0">
                <a:ln>
                  <a:noFill/>
                </a:ln>
                <a:solidFill>
                  <a:schemeClr val="accent6">
                    <a:lumMod val="75000"/>
                  </a:schemeClr>
                </a:solidFill>
                <a:effectLst/>
                <a:uFillTx/>
                <a:latin typeface="Times New Roman Bold Italic" panose="02020503050405090304" charset="0"/>
                <a:ea typeface="Canela Text Regular"/>
                <a:cs typeface="Times New Roman Bold Italic" panose="02020503050405090304" charset="0"/>
                <a:sym typeface="Canela Text Regular"/>
              </a:rPr>
              <a:t>Main Contributors</a:t>
            </a:r>
            <a:r>
              <a:rPr kumimoji="0" lang="en-US" altLang="en-US" sz="3500" b="1" i="1" u="none" strike="noStrike" cap="none" spc="0" normalizeH="0" baseline="0">
                <a:ln>
                  <a:noFill/>
                </a:ln>
                <a:solidFill>
                  <a:schemeClr val="accent6">
                    <a:lumMod val="75000"/>
                  </a:schemeClr>
                </a:solidFill>
                <a:effectLst/>
                <a:uFillTx/>
                <a:latin typeface="Times New Roman Bold Italic" panose="02020503050405090304" charset="0"/>
                <a:ea typeface="Canela Text Regular"/>
                <a:cs typeface="Times New Roman Bold Italic" panose="02020503050405090304" charset="0"/>
                <a:sym typeface="Canela Text Regular"/>
              </a:rPr>
              <a:t>:  Emanuele Daddi, Claudia Maraston, Mark Dickinson, Pablo Arrabal Haro, Raphael Gobat, Alvio Renzini, Mauro Giavalisco</a:t>
            </a:r>
            <a:endParaRPr kumimoji="0" lang="en-US" altLang="en-US" sz="3500" b="1" i="1" u="none" strike="noStrike" cap="none" spc="0" normalizeH="0" baseline="0">
              <a:ln>
                <a:noFill/>
              </a:ln>
              <a:solidFill>
                <a:schemeClr val="accent6">
                  <a:lumMod val="75000"/>
                </a:schemeClr>
              </a:solidFill>
              <a:effectLst/>
              <a:uFillTx/>
              <a:latin typeface="Times New Roman Bold Italic" panose="02020503050405090304" charset="0"/>
              <a:ea typeface="Canela Text Regular"/>
              <a:cs typeface="Times New Roman Bold Italic" panose="02020503050405090304" charset="0"/>
              <a:sym typeface="Canela Text Regula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2" name="Group"/>
          <p:cNvGrpSpPr/>
          <p:nvPr/>
        </p:nvGrpSpPr>
        <p:grpSpPr>
          <a:xfrm>
            <a:off x="331450" y="1637984"/>
            <a:ext cx="12063972" cy="11767318"/>
            <a:chOff x="0" y="0"/>
            <a:chExt cx="12063970" cy="11767317"/>
          </a:xfrm>
        </p:grpSpPr>
        <p:pic>
          <p:nvPicPr>
            <p:cNvPr id="660" name="Image" descr="Image"/>
            <p:cNvPicPr>
              <a:picLocks noChangeAspect="1"/>
            </p:cNvPicPr>
            <p:nvPr/>
          </p:nvPicPr>
          <p:blipFill>
            <a:blip r:embed="rId1"/>
            <a:srcRect t="7152"/>
            <a:stretch>
              <a:fillRect/>
            </a:stretch>
          </p:blipFill>
          <p:spPr>
            <a:xfrm>
              <a:off x="0" y="0"/>
              <a:ext cx="12063971" cy="11767318"/>
            </a:xfrm>
            <a:prstGeom prst="rect">
              <a:avLst/>
            </a:prstGeom>
            <a:ln w="12700" cap="flat">
              <a:noFill/>
              <a:miter lim="400000"/>
              <a:headEnd/>
              <a:tailEnd/>
            </a:ln>
            <a:effectLst/>
          </p:spPr>
        </p:pic>
        <p:sp>
          <p:nvSpPr>
            <p:cNvPr id="661" name="Rectangle"/>
            <p:cNvSpPr/>
            <p:nvPr/>
          </p:nvSpPr>
          <p:spPr>
            <a:xfrm>
              <a:off x="1053651" y="100321"/>
              <a:ext cx="10796441" cy="10658342"/>
            </a:xfrm>
            <a:prstGeom prst="rect">
              <a:avLst/>
            </a:prstGeom>
            <a:noFill/>
            <a:ln w="635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663" name="These observed spectral features are related to diverse stellar types in the AGB (E-AGB +TP-AGB):…"/>
          <p:cNvSpPr txBox="1"/>
          <p:nvPr/>
        </p:nvSpPr>
        <p:spPr>
          <a:xfrm>
            <a:off x="12539345" y="3484880"/>
            <a:ext cx="11147425" cy="8072755"/>
          </a:xfrm>
          <a:prstGeom prst="rect">
            <a:avLst/>
          </a:prstGeom>
          <a:ln w="12700">
            <a:miter lim="400000"/>
          </a:ln>
        </p:spPr>
        <p:txBody>
          <a:bodyPr wrap="square" lIns="50800" tIns="50800" rIns="50800" bIns="50800" anchor="ctr">
            <a:sp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t>These observed spectral features are related to diverse stellar types in the AGB (E-AGB +TP-AGB):</a:t>
            </a:r>
          </a:p>
          <a:p>
            <a:pPr>
              <a:lnSpc>
                <a:spcPct val="80000"/>
              </a:lnSpc>
              <a:spcBef>
                <a:spcPts val="0"/>
              </a:spcBef>
              <a:defRPr sz="3000" b="1">
                <a:latin typeface="Times Roman"/>
                <a:ea typeface="Times Roman"/>
                <a:cs typeface="Times Roman"/>
                <a:sym typeface="Times Roman"/>
              </a:defRPr>
            </a:pPr>
          </a:p>
          <a:p>
            <a:pPr marL="914400" lvl="1" indent="-304800">
              <a:lnSpc>
                <a:spcPct val="100000"/>
              </a:lnSpc>
              <a:spcBef>
                <a:spcPts val="0"/>
              </a:spcBef>
              <a:buSzPct val="123000"/>
              <a:buChar char="•"/>
              <a:defRPr sz="3500" b="1">
                <a:solidFill>
                  <a:schemeClr val="accent5"/>
                </a:solidFill>
                <a:latin typeface="Times Roman"/>
                <a:ea typeface="Times Roman"/>
                <a:cs typeface="Times Roman"/>
                <a:sym typeface="Times Roman"/>
              </a:defRPr>
            </a:pPr>
            <a:r>
              <a:t>CN 1.1𝜇m: </a:t>
            </a:r>
          </a:p>
          <a:p>
            <a:pPr marL="1524000" lvl="2" indent="-304800">
              <a:lnSpc>
                <a:spcPct val="100000"/>
              </a:lnSpc>
              <a:spcBef>
                <a:spcPts val="0"/>
              </a:spcBef>
              <a:buSzPct val="123000"/>
              <a:buChar char="•"/>
              <a:defRPr sz="2800" b="1">
                <a:latin typeface="Times Roman"/>
                <a:ea typeface="Times Roman"/>
                <a:cs typeface="Times Roman"/>
                <a:sym typeface="Times Roman"/>
              </a:defRPr>
            </a:pPr>
            <a:r>
              <a:rPr b="0"/>
              <a:t>particularly enhanced in rich N-type C stars;</a:t>
            </a:r>
            <a:endParaRPr b="0"/>
          </a:p>
          <a:p>
            <a:pPr marL="1524000" lvl="2" indent="-304800">
              <a:lnSpc>
                <a:spcPct val="100000"/>
              </a:lnSpc>
              <a:spcBef>
                <a:spcPts val="0"/>
              </a:spcBef>
              <a:buSzPct val="123000"/>
              <a:buChar char="•"/>
              <a:defRPr sz="2800" b="1">
                <a:latin typeface="Times Roman"/>
                <a:ea typeface="Times Roman"/>
                <a:cs typeface="Times Roman"/>
                <a:sym typeface="Times Roman"/>
              </a:defRPr>
            </a:pPr>
            <a:r>
              <a:rPr b="0"/>
              <a:t>produced by the third dredge-up and therefore demonstrate the presence of a contribution by </a:t>
            </a:r>
            <a:r>
              <a:rPr b="0" u="sng"/>
              <a:t>TP-AGB stars;</a:t>
            </a:r>
            <a:endParaRPr b="0"/>
          </a:p>
          <a:p>
            <a:pPr>
              <a:lnSpc>
                <a:spcPct val="100000"/>
              </a:lnSpc>
              <a:spcBef>
                <a:spcPts val="0"/>
              </a:spcBef>
              <a:defRPr sz="3000" b="1">
                <a:latin typeface="Times Roman"/>
                <a:ea typeface="Times Roman"/>
                <a:cs typeface="Times Roman"/>
                <a:sym typeface="Times Roman"/>
              </a:defRPr>
            </a:pPr>
            <a:endParaRPr b="0"/>
          </a:p>
          <a:p>
            <a:pPr marL="914400" lvl="1" indent="-304800">
              <a:lnSpc>
                <a:spcPct val="100000"/>
              </a:lnSpc>
              <a:spcBef>
                <a:spcPts val="0"/>
              </a:spcBef>
              <a:buSzPct val="123000"/>
              <a:buChar char="•"/>
              <a:defRPr sz="3500" b="1">
                <a:latin typeface="Times Roman"/>
                <a:ea typeface="Times Roman"/>
                <a:cs typeface="Times Roman"/>
                <a:sym typeface="Times Roman"/>
              </a:defRPr>
            </a:pPr>
            <a:r>
              <a:t>Multiple TiO(氧化钛)  absorptions concomitant with CN and C</a:t>
            </a:r>
            <a:r>
              <a:rPr baseline="-6000"/>
              <a:t>2</a:t>
            </a:r>
            <a:r>
              <a:t> features (</a:t>
            </a:r>
            <a:r>
              <a:rPr>
                <a:solidFill>
                  <a:srgbClr val="EE220C"/>
                </a:solidFill>
              </a:rPr>
              <a:t>First</a:t>
            </a:r>
            <a:r>
              <a:t>):  </a:t>
            </a:r>
          </a:p>
          <a:p>
            <a:pPr marL="1524000" lvl="2" indent="-304800">
              <a:lnSpc>
                <a:spcPct val="100000"/>
              </a:lnSpc>
              <a:spcBef>
                <a:spcPts val="0"/>
              </a:spcBef>
              <a:buSzPct val="123000"/>
              <a:buChar char="•"/>
              <a:defRPr sz="2800">
                <a:latin typeface="Times Roman"/>
                <a:ea typeface="Times Roman"/>
                <a:cs typeface="Times Roman"/>
                <a:sym typeface="Times Roman"/>
              </a:defRPr>
            </a:pPr>
            <a:r>
              <a:t>C—&gt; metal-poor vs. O—&gt; metal-rich;</a:t>
            </a:r>
          </a:p>
          <a:p>
            <a:pPr marL="1524000" lvl="2" indent="-304800">
              <a:lnSpc>
                <a:spcPct val="100000"/>
              </a:lnSpc>
              <a:spcBef>
                <a:spcPts val="0"/>
              </a:spcBef>
              <a:buSzPct val="123000"/>
              <a:buChar char="•"/>
              <a:defRPr sz="2800">
                <a:latin typeface="Times Roman"/>
                <a:ea typeface="Times Roman"/>
                <a:cs typeface="Times Roman"/>
                <a:sym typeface="Times Roman"/>
              </a:defRPr>
            </a:pPr>
            <a:r>
              <a:t>indicating a broad distribution of stellar metallicities.</a:t>
            </a:r>
          </a:p>
          <a:p>
            <a:pPr>
              <a:lnSpc>
                <a:spcPct val="100000"/>
              </a:lnSpc>
              <a:spcBef>
                <a:spcPts val="0"/>
              </a:spcBef>
              <a:defRPr sz="2800">
                <a:latin typeface="Times Roman"/>
                <a:ea typeface="Times Roman"/>
                <a:cs typeface="Times Roman"/>
                <a:sym typeface="Times Roman"/>
              </a:defRPr>
            </a:pPr>
          </a:p>
          <a:p>
            <a:pPr marL="914400" lvl="1" indent="-304800">
              <a:lnSpc>
                <a:spcPct val="100000"/>
              </a:lnSpc>
              <a:spcBef>
                <a:spcPts val="0"/>
              </a:spcBef>
              <a:buSzPct val="123000"/>
              <a:buChar char="•"/>
              <a:defRPr sz="3500" b="1">
                <a:latin typeface="Times Roman"/>
                <a:ea typeface="Times Roman"/>
                <a:cs typeface="Times Roman"/>
                <a:sym typeface="Times Roman"/>
              </a:defRPr>
            </a:pPr>
            <a:r>
              <a:rPr>
                <a:solidFill>
                  <a:schemeClr val="accent3">
                    <a:hueOff val="945267"/>
                    <a:satOff val="49643"/>
                    <a:lumOff val="-19246"/>
                  </a:schemeClr>
                </a:solidFill>
              </a:rPr>
              <a:t>ZrO</a:t>
            </a:r>
            <a:r>
              <a:rPr sz="3000">
                <a:solidFill>
                  <a:schemeClr val="accent3">
                    <a:hueOff val="945267"/>
                    <a:satOff val="49643"/>
                    <a:lumOff val="-19246"/>
                  </a:schemeClr>
                </a:solidFill>
              </a:rPr>
              <a:t>(Zirconia, 氧化锆)</a:t>
            </a:r>
            <a:r>
              <a:rPr sz="3200">
                <a:solidFill>
                  <a:schemeClr val="accent3">
                    <a:hueOff val="945267"/>
                    <a:satOff val="49643"/>
                    <a:lumOff val="-19246"/>
                  </a:schemeClr>
                </a:solidFill>
              </a:rPr>
              <a:t> </a:t>
            </a:r>
            <a:r>
              <a:rPr>
                <a:solidFill>
                  <a:schemeClr val="accent3">
                    <a:hueOff val="945267"/>
                    <a:satOff val="49643"/>
                    <a:lumOff val="-19246"/>
                  </a:schemeClr>
                </a:solidFill>
              </a:rPr>
              <a:t>and VO</a:t>
            </a:r>
            <a:r>
              <a:rPr sz="3100">
                <a:solidFill>
                  <a:schemeClr val="accent3">
                    <a:hueOff val="945267"/>
                    <a:satOff val="49643"/>
                    <a:lumOff val="-19246"/>
                  </a:schemeClr>
                </a:solidFill>
              </a:rPr>
              <a:t>(Vanadium oxide, 氧化钒)</a:t>
            </a:r>
            <a:r>
              <a:t>: </a:t>
            </a:r>
          </a:p>
          <a:p>
            <a:pPr marL="1524000" lvl="2" indent="-304800">
              <a:lnSpc>
                <a:spcPct val="100000"/>
              </a:lnSpc>
              <a:spcBef>
                <a:spcPts val="0"/>
              </a:spcBef>
              <a:buSzPct val="123000"/>
              <a:buChar char="•"/>
              <a:defRPr sz="2800">
                <a:latin typeface="Times Roman"/>
                <a:ea typeface="Times Roman"/>
                <a:cs typeface="Times Roman"/>
                <a:sym typeface="Times Roman"/>
              </a:defRPr>
            </a:pPr>
            <a:r>
              <a:t>V and Zr are only produced by </a:t>
            </a:r>
            <a:r>
              <a:rPr i="1"/>
              <a:t>s</a:t>
            </a:r>
            <a:r>
              <a:t>-process nucleosynthesis;</a:t>
            </a:r>
          </a:p>
          <a:p>
            <a:pPr marL="1524000" lvl="2" indent="-304800">
              <a:lnSpc>
                <a:spcPct val="100000"/>
              </a:lnSpc>
              <a:spcBef>
                <a:spcPts val="0"/>
              </a:spcBef>
              <a:buSzPct val="123000"/>
              <a:buChar char="•"/>
              <a:defRPr sz="2800" b="1">
                <a:latin typeface="Times Roman"/>
                <a:ea typeface="Times Roman"/>
                <a:cs typeface="Times Roman"/>
                <a:sym typeface="Times Roman"/>
              </a:defRPr>
            </a:pPr>
            <a:r>
              <a:t>ONLY </a:t>
            </a:r>
            <a:r>
              <a:rPr b="0"/>
              <a:t>detected in the coolest </a:t>
            </a:r>
            <a:r>
              <a:rPr b="0" u="sng"/>
              <a:t>TP-AGB stars.</a:t>
            </a:r>
            <a:endParaRPr b="0" u="sng"/>
          </a:p>
          <a:p>
            <a:pPr lvl="1">
              <a:lnSpc>
                <a:spcPct val="100000"/>
              </a:lnSpc>
              <a:spcBef>
                <a:spcPts val="0"/>
              </a:spcBef>
              <a:defRPr sz="3000" b="1">
                <a:latin typeface="Times Roman"/>
                <a:ea typeface="Times Roman"/>
                <a:cs typeface="Times Roman"/>
                <a:sym typeface="Times Roman"/>
              </a:defRPr>
            </a:pPr>
            <a:endParaRPr b="0" u="sng"/>
          </a:p>
        </p:txBody>
      </p:sp>
      <p:pic>
        <p:nvPicPr>
          <p:cNvPr id="664" name="Rectangle Rectangle" descr="Rectangle Rectangle"/>
          <p:cNvPicPr/>
          <p:nvPr/>
        </p:nvPicPr>
        <p:blipFill>
          <a:blip r:embed="rId2"/>
          <a:stretch>
            <a:fillRect/>
          </a:stretch>
        </p:blipFill>
        <p:spPr>
          <a:xfrm>
            <a:off x="6263821" y="8161323"/>
            <a:ext cx="571121" cy="1798951"/>
          </a:xfrm>
          <a:prstGeom prst="rect">
            <a:avLst/>
          </a:prstGeom>
        </p:spPr>
      </p:pic>
      <p:pic>
        <p:nvPicPr>
          <p:cNvPr id="666" name="Rectangle Rectangle" descr="Rectangle Rectangle"/>
          <p:cNvPicPr/>
          <p:nvPr/>
        </p:nvPicPr>
        <p:blipFill>
          <a:blip r:embed="rId3"/>
          <a:stretch>
            <a:fillRect/>
          </a:stretch>
        </p:blipFill>
        <p:spPr>
          <a:xfrm>
            <a:off x="5884193" y="6886446"/>
            <a:ext cx="2485733" cy="860997"/>
          </a:xfrm>
          <a:prstGeom prst="rect">
            <a:avLst/>
          </a:prstGeom>
        </p:spPr>
      </p:pic>
      <p:grpSp>
        <p:nvGrpSpPr>
          <p:cNvPr id="670" name="Group"/>
          <p:cNvGrpSpPr/>
          <p:nvPr/>
        </p:nvGrpSpPr>
        <p:grpSpPr>
          <a:xfrm>
            <a:off x="1426052" y="692871"/>
            <a:ext cx="251509" cy="738223"/>
            <a:chOff x="0" y="0"/>
            <a:chExt cx="251508" cy="738222"/>
          </a:xfrm>
        </p:grpSpPr>
        <p:sp>
          <p:nvSpPr>
            <p:cNvPr id="668"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669"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671"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672" name="D36123 Results: Spectral signs for TP-AGB star contribution"/>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D36123 Results: Spectral signs for TP-AGB star contribution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8" name="Group"/>
          <p:cNvGrpSpPr/>
          <p:nvPr/>
        </p:nvGrpSpPr>
        <p:grpSpPr>
          <a:xfrm>
            <a:off x="1426052" y="692871"/>
            <a:ext cx="251509" cy="738223"/>
            <a:chOff x="0" y="0"/>
            <a:chExt cx="251508" cy="738222"/>
          </a:xfrm>
        </p:grpSpPr>
        <p:sp>
          <p:nvSpPr>
            <p:cNvPr id="676"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677"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679" name="Setups in models:…"/>
          <p:cNvSpPr txBox="1"/>
          <p:nvPr/>
        </p:nvSpPr>
        <p:spPr>
          <a:xfrm>
            <a:off x="19754736" y="1723912"/>
            <a:ext cx="3587756" cy="2908302"/>
          </a:xfrm>
          <a:prstGeom prst="rect">
            <a:avLst/>
          </a:prstGeom>
          <a:ln w="12700">
            <a:miter lim="400000"/>
          </a:ln>
        </p:spPr>
        <p:txBody>
          <a:bodyPr lIns="50800" tIns="50800" rIns="50800" bIns="50800" anchor="ctr">
            <a:spAutoFit/>
          </a:bodyPr>
          <a:lstStyle/>
          <a:p>
            <a:pPr>
              <a:lnSpc>
                <a:spcPct val="100000"/>
              </a:lnSpc>
              <a:spcBef>
                <a:spcPts val="0"/>
              </a:spcBef>
              <a:defRPr sz="3000" b="1">
                <a:latin typeface="Times Roman"/>
                <a:ea typeface="Times Roman"/>
                <a:cs typeface="Times Roman"/>
                <a:sym typeface="Times Roman"/>
              </a:defRPr>
            </a:pPr>
            <a:r>
              <a:t>Setups in models:</a:t>
            </a:r>
          </a:p>
          <a:p>
            <a:pPr marL="304800" indent="-304800">
              <a:lnSpc>
                <a:spcPct val="100000"/>
              </a:lnSpc>
              <a:spcBef>
                <a:spcPts val="0"/>
              </a:spcBef>
              <a:buSzPct val="123000"/>
              <a:buChar char="•"/>
              <a:defRPr sz="2800">
                <a:latin typeface="Times Roman"/>
                <a:ea typeface="Times Roman"/>
                <a:cs typeface="Times Roman"/>
                <a:sym typeface="Times Roman"/>
              </a:defRPr>
            </a:pPr>
            <a:r>
              <a:t>delay-𝜏 model  </a:t>
            </a:r>
          </a:p>
          <a:p>
            <a:pPr marL="914400" lvl="1" indent="-304800">
              <a:lnSpc>
                <a:spcPct val="100000"/>
              </a:lnSpc>
              <a:spcBef>
                <a:spcPts val="0"/>
              </a:spcBef>
              <a:buSzPct val="123000"/>
              <a:buChar char="•"/>
              <a:defRPr sz="2800">
                <a:latin typeface="Times Roman"/>
                <a:ea typeface="Times Roman"/>
                <a:cs typeface="Times Roman"/>
                <a:sym typeface="Times Roman"/>
              </a:defRPr>
            </a:pPr>
            <a:r>
              <a:t>(SFH~t/𝜏</a:t>
            </a:r>
            <a:r>
              <a:rPr baseline="32000"/>
              <a:t>2</a:t>
            </a:r>
            <a:r>
              <a:t> e</a:t>
            </a:r>
            <a:r>
              <a:rPr baseline="32000"/>
              <a:t>-t/𝜏</a:t>
            </a:r>
            <a:r>
              <a:t>)</a:t>
            </a:r>
          </a:p>
          <a:p>
            <a:pPr marL="304800" indent="-304800">
              <a:lnSpc>
                <a:spcPct val="100000"/>
              </a:lnSpc>
              <a:spcBef>
                <a:spcPts val="0"/>
              </a:spcBef>
              <a:buSzPct val="123000"/>
              <a:buChar char="•"/>
              <a:defRPr sz="2800">
                <a:latin typeface="Times Roman"/>
                <a:ea typeface="Times Roman"/>
                <a:cs typeface="Times Roman"/>
                <a:sym typeface="Times Roman"/>
              </a:defRPr>
            </a:pPr>
            <a:r>
              <a:t>metallicity free</a:t>
            </a:r>
          </a:p>
          <a:p>
            <a:pPr marL="304800" indent="-304800">
              <a:lnSpc>
                <a:spcPct val="100000"/>
              </a:lnSpc>
              <a:spcBef>
                <a:spcPts val="0"/>
              </a:spcBef>
              <a:buSzPct val="123000"/>
              <a:buChar char="•"/>
              <a:defRPr sz="2800">
                <a:latin typeface="Times Roman"/>
                <a:ea typeface="Times Roman"/>
                <a:cs typeface="Times Roman"/>
                <a:sym typeface="Times Roman"/>
              </a:defRPr>
            </a:pPr>
            <a:r>
              <a:t>dust free</a:t>
            </a:r>
          </a:p>
          <a:p>
            <a:pPr marL="304800" indent="-304800">
              <a:lnSpc>
                <a:spcPct val="100000"/>
              </a:lnSpc>
              <a:spcBef>
                <a:spcPts val="0"/>
              </a:spcBef>
              <a:buSzPct val="123000"/>
              <a:buChar char="•"/>
              <a:defRPr sz="2800">
                <a:latin typeface="Times Roman"/>
                <a:ea typeface="Times Roman"/>
                <a:cs typeface="Times Roman"/>
                <a:sym typeface="Times Roman"/>
              </a:defRPr>
            </a:pPr>
            <a:r>
              <a:t>appropriate resolution </a:t>
            </a:r>
          </a:p>
        </p:txBody>
      </p:sp>
      <p:graphicFrame>
        <p:nvGraphicFramePr>
          <p:cNvPr id="680" name="Table 1"/>
          <p:cNvGraphicFramePr/>
          <p:nvPr/>
        </p:nvGraphicFramePr>
        <p:xfrm>
          <a:off x="19754736" y="5297842"/>
          <a:ext cx="3587754" cy="5894958"/>
        </p:xfrm>
        <a:graphic>
          <a:graphicData uri="http://schemas.openxmlformats.org/drawingml/2006/table">
            <a:tbl>
              <a:tblPr firstCol="1">
                <a:tableStyleId>{4C3C2611-4C71-4FC5-86AE-919BDF0F9419}</a:tableStyleId>
              </a:tblPr>
              <a:tblGrid>
                <a:gridCol w="1873947"/>
                <a:gridCol w="1713807"/>
              </a:tblGrid>
              <a:tr h="1633394">
                <a:tc>
                  <a:txBody>
                    <a:bodyPr/>
                    <a:lstStyle/>
                    <a:p>
                      <a:pPr defTabSz="914400">
                        <a:tabLst>
                          <a:tab pos="1663700" algn="l"/>
                        </a:tabLst>
                        <a:defRPr sz="1800" b="0"/>
                      </a:pPr>
                      <a:r>
                        <a:rPr sz="3600" b="1">
                          <a:solidFill>
                            <a:srgbClr val="AA7942"/>
                          </a:solidFill>
                          <a:latin typeface="Hoefler Text"/>
                          <a:ea typeface="Hoefler Text"/>
                          <a:cs typeface="Hoefler Text"/>
                          <a:sym typeface="Hoefler Text"/>
                        </a:rPr>
                        <a:t>model</a:t>
                      </a:r>
                      <a:endParaRPr sz="3600" b="1">
                        <a:solidFill>
                          <a:srgbClr val="AA7942"/>
                        </a:solidFill>
                        <a:latin typeface="Hoefler Text"/>
                        <a:ea typeface="Hoefler Text"/>
                        <a:cs typeface="Hoefler Text"/>
                        <a:sym typeface="Hoefler Text"/>
                      </a:endParaRPr>
                    </a:p>
                  </a:txBody>
                  <a:tcPr marL="50800" marR="50800" marT="50800" marB="50800" anchor="ctr" horzOverflow="overflow">
                    <a:lnR w="12700">
                      <a:solidFill>
                        <a:srgbClr val="000000"/>
                      </a:solidFill>
                      <a:miter lim="400000"/>
                    </a:lnR>
                  </a:tcPr>
                </a:tc>
                <a:tc>
                  <a:txBody>
                    <a:bodyPr/>
                    <a:lstStyle/>
                    <a:p>
                      <a:pPr defTabSz="914400">
                        <a:defRPr sz="1800"/>
                      </a:pPr>
                      <a:r>
                        <a:rPr sz="3000" b="1">
                          <a:solidFill>
                            <a:srgbClr val="AA7942"/>
                          </a:solidFill>
                          <a:latin typeface="Hoefler Text"/>
                          <a:ea typeface="Hoefler Text"/>
                          <a:cs typeface="Hoefler Text"/>
                          <a:sym typeface="Hoefler Text"/>
                        </a:rPr>
                        <a:t>reduced
chi-sq</a:t>
                      </a:r>
                      <a:endParaRPr sz="3000" b="1">
                        <a:solidFill>
                          <a:srgbClr val="AA7942"/>
                        </a:solidFill>
                        <a:latin typeface="Hoefler Text"/>
                        <a:ea typeface="Hoefler Text"/>
                        <a:cs typeface="Hoefler Text"/>
                        <a:sym typeface="Hoefler Text"/>
                      </a:endParaRPr>
                    </a:p>
                  </a:txBody>
                  <a:tcPr marL="50800" marR="50800" marT="50800" marB="50800" anchor="ctr" horzOverflow="overflow">
                    <a:lnL w="12700">
                      <a:solidFill>
                        <a:srgbClr val="000000"/>
                      </a:solidFill>
                      <a:miter lim="400000"/>
                    </a:lnL>
                  </a:tcPr>
                </a:tc>
              </a:tr>
              <a:tr h="1169439">
                <a:tc>
                  <a:txBody>
                    <a:bodyPr/>
                    <a:lstStyle/>
                    <a:p>
                      <a:pPr defTabSz="914400">
                        <a:tabLst>
                          <a:tab pos="1663700" algn="l"/>
                        </a:tabLst>
                        <a:defRPr sz="1800" b="0"/>
                      </a:pPr>
                      <a:r>
                        <a:rPr sz="4100" b="1">
                          <a:solidFill>
                            <a:srgbClr val="F27200"/>
                          </a:solidFill>
                          <a:latin typeface="Helvetica Neue" panose="02000503000000020004"/>
                          <a:ea typeface="Helvetica Neue" panose="02000503000000020004"/>
                          <a:cs typeface="Helvetica Neue" panose="02000503000000020004"/>
                          <a:sym typeface="Helvetica Neue" panose="02000503000000020004"/>
                        </a:rPr>
                        <a:t>BC03</a:t>
                      </a:r>
                      <a:endParaRPr sz="4100" b="1">
                        <a:solidFill>
                          <a:srgbClr val="F272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12700">
                      <a:solidFill>
                        <a:srgbClr val="000000"/>
                      </a:solidFill>
                      <a:miter lim="400000"/>
                    </a:lnR>
                  </a:tcPr>
                </a:tc>
                <a:tc>
                  <a:txBody>
                    <a:bodyPr/>
                    <a:lstStyle/>
                    <a:p>
                      <a:pPr defTabSz="914400">
                        <a:tabLst>
                          <a:tab pos="1663700" algn="l"/>
                        </a:tabLst>
                        <a:defRPr sz="1800"/>
                      </a:pPr>
                      <a:r>
                        <a:rPr sz="4100" b="1">
                          <a:solidFill>
                            <a:srgbClr val="F27200"/>
                          </a:solidFill>
                          <a:latin typeface="Helvetica Neue" panose="02000503000000020004"/>
                          <a:ea typeface="Helvetica Neue" panose="02000503000000020004"/>
                          <a:cs typeface="Helvetica Neue" panose="02000503000000020004"/>
                          <a:sym typeface="Helvetica Neue" panose="02000503000000020004"/>
                        </a:rPr>
                        <a:t>59.6</a:t>
                      </a:r>
                      <a:endParaRPr sz="4100" b="1">
                        <a:solidFill>
                          <a:srgbClr val="F272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tcPr>
                </a:tc>
              </a:tr>
              <a:tr h="947765">
                <a:tc>
                  <a:txBody>
                    <a:bodyPr/>
                    <a:lstStyle/>
                    <a:p>
                      <a:pPr defTabSz="914400">
                        <a:tabLst>
                          <a:tab pos="1663700" algn="l"/>
                        </a:tabLst>
                        <a:defRPr sz="1800" b="0"/>
                      </a:pPr>
                      <a:r>
                        <a:rPr sz="4100" b="1">
                          <a:solidFill>
                            <a:srgbClr val="FF42A1"/>
                          </a:solidFill>
                          <a:latin typeface="Helvetica Neue" panose="02000503000000020004"/>
                          <a:ea typeface="Helvetica Neue" panose="02000503000000020004"/>
                          <a:cs typeface="Helvetica Neue" panose="02000503000000020004"/>
                          <a:sym typeface="Helvetica Neue" panose="02000503000000020004"/>
                        </a:rPr>
                        <a:t>C09</a:t>
                      </a:r>
                      <a:endParaRPr sz="4100" b="1">
                        <a:solidFill>
                          <a:srgbClr val="FF42A1"/>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12700">
                      <a:solidFill>
                        <a:srgbClr val="000000"/>
                      </a:solidFill>
                      <a:miter lim="400000"/>
                    </a:lnR>
                  </a:tcPr>
                </a:tc>
                <a:tc>
                  <a:txBody>
                    <a:bodyPr/>
                    <a:lstStyle/>
                    <a:p>
                      <a:pPr defTabSz="914400">
                        <a:tabLst>
                          <a:tab pos="1663700" algn="l"/>
                        </a:tabLst>
                        <a:defRPr sz="1800"/>
                      </a:pPr>
                      <a:r>
                        <a:rPr sz="4100" b="1">
                          <a:solidFill>
                            <a:srgbClr val="FF42A1"/>
                          </a:solidFill>
                          <a:latin typeface="Helvetica Neue" panose="02000503000000020004"/>
                          <a:ea typeface="Helvetica Neue" panose="02000503000000020004"/>
                          <a:cs typeface="Helvetica Neue" panose="02000503000000020004"/>
                          <a:sym typeface="Helvetica Neue" panose="02000503000000020004"/>
                        </a:rPr>
                        <a:t>52.9</a:t>
                      </a:r>
                      <a:endParaRPr sz="4100" b="1">
                        <a:solidFill>
                          <a:srgbClr val="FF42A1"/>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tcPr>
                </a:tc>
              </a:tr>
              <a:tr h="1084794">
                <a:tc>
                  <a:txBody>
                    <a:bodyPr/>
                    <a:lstStyle/>
                    <a:p>
                      <a:pPr defTabSz="914400">
                        <a:tabLst>
                          <a:tab pos="1663700" algn="l"/>
                        </a:tabLst>
                        <a:defRPr sz="1800" b="0"/>
                      </a:pPr>
                      <a:r>
                        <a:rPr sz="4100" b="1">
                          <a:solidFill>
                            <a:srgbClr val="0433FF"/>
                          </a:solidFill>
                          <a:latin typeface="Helvetica Neue" panose="02000503000000020004"/>
                          <a:ea typeface="Helvetica Neue" panose="02000503000000020004"/>
                          <a:cs typeface="Helvetica Neue" panose="02000503000000020004"/>
                          <a:sym typeface="Helvetica Neue" panose="02000503000000020004"/>
                        </a:rPr>
                        <a:t>M13</a:t>
                      </a:r>
                      <a:endParaRPr sz="4100" b="1">
                        <a:solidFill>
                          <a:srgbClr val="0433FF"/>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12700">
                      <a:solidFill>
                        <a:srgbClr val="000000"/>
                      </a:solidFill>
                      <a:miter lim="400000"/>
                    </a:lnR>
                  </a:tcPr>
                </a:tc>
                <a:tc>
                  <a:txBody>
                    <a:bodyPr/>
                    <a:lstStyle/>
                    <a:p>
                      <a:pPr defTabSz="914400">
                        <a:tabLst>
                          <a:tab pos="1663700" algn="l"/>
                        </a:tabLst>
                        <a:defRPr sz="1800"/>
                      </a:pPr>
                      <a:r>
                        <a:rPr sz="4100" b="1">
                          <a:solidFill>
                            <a:srgbClr val="0433FF"/>
                          </a:solidFill>
                          <a:latin typeface="Helvetica Neue" panose="02000503000000020004"/>
                          <a:ea typeface="Helvetica Neue" panose="02000503000000020004"/>
                          <a:cs typeface="Helvetica Neue" panose="02000503000000020004"/>
                          <a:sym typeface="Helvetica Neue" panose="02000503000000020004"/>
                        </a:rPr>
                        <a:t>39.0</a:t>
                      </a:r>
                      <a:endParaRPr sz="4100" b="1">
                        <a:solidFill>
                          <a:srgbClr val="0433FF"/>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tcPr>
                </a:tc>
              </a:tr>
              <a:tr h="1059566">
                <a:tc>
                  <a:txBody>
                    <a:bodyPr/>
                    <a:lstStyle/>
                    <a:p>
                      <a:pPr defTabSz="914400">
                        <a:tabLst>
                          <a:tab pos="1663700" algn="l"/>
                        </a:tabLst>
                        <a:defRPr sz="1800" b="0"/>
                      </a:pPr>
                      <a:r>
                        <a:rPr sz="4100" b="1">
                          <a:solidFill>
                            <a:srgbClr val="017100"/>
                          </a:solidFill>
                          <a:latin typeface="Helvetica Neue" panose="02000503000000020004"/>
                          <a:ea typeface="Helvetica Neue" panose="02000503000000020004"/>
                          <a:cs typeface="Helvetica Neue" panose="02000503000000020004"/>
                          <a:sym typeface="Helvetica Neue" panose="02000503000000020004"/>
                        </a:rPr>
                        <a:t>M05</a:t>
                      </a:r>
                      <a:endParaRPr sz="4100" b="1">
                        <a:solidFill>
                          <a:srgbClr val="0171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12700">
                      <a:solidFill>
                        <a:srgbClr val="000000"/>
                      </a:solidFill>
                      <a:miter lim="400000"/>
                    </a:lnR>
                  </a:tcPr>
                </a:tc>
                <a:tc>
                  <a:txBody>
                    <a:bodyPr/>
                    <a:lstStyle/>
                    <a:p>
                      <a:pPr defTabSz="914400">
                        <a:tabLst>
                          <a:tab pos="1663700" algn="l"/>
                        </a:tabLst>
                        <a:defRPr sz="1800"/>
                      </a:pPr>
                      <a:r>
                        <a:rPr sz="4100" b="1">
                          <a:solidFill>
                            <a:srgbClr val="017100"/>
                          </a:solidFill>
                          <a:latin typeface="Helvetica Neue" panose="02000503000000020004"/>
                          <a:ea typeface="Helvetica Neue" panose="02000503000000020004"/>
                          <a:cs typeface="Helvetica Neue" panose="02000503000000020004"/>
                          <a:sym typeface="Helvetica Neue" panose="02000503000000020004"/>
                        </a:rPr>
                        <a:t>102.6</a:t>
                      </a:r>
                      <a:endParaRPr sz="4100" b="1">
                        <a:solidFill>
                          <a:srgbClr val="0171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tcPr>
                </a:tc>
              </a:tr>
            </a:tbl>
          </a:graphicData>
        </a:graphic>
      </p:graphicFrame>
      <p:pic>
        <p:nvPicPr>
          <p:cNvPr id="681" name="Image" descr="Image"/>
          <p:cNvPicPr>
            <a:picLocks noChangeAspect="1"/>
          </p:cNvPicPr>
          <p:nvPr/>
        </p:nvPicPr>
        <p:blipFill>
          <a:blip r:embed="rId1"/>
          <a:stretch>
            <a:fillRect/>
          </a:stretch>
        </p:blipFill>
        <p:spPr>
          <a:xfrm>
            <a:off x="2122773" y="2263810"/>
            <a:ext cx="17218478" cy="9188380"/>
          </a:xfrm>
          <a:prstGeom prst="rect">
            <a:avLst/>
          </a:prstGeom>
          <a:ln w="12700">
            <a:miter lim="400000"/>
            <a:headEnd/>
            <a:tailEnd/>
          </a:ln>
        </p:spPr>
      </p:pic>
      <p:grpSp>
        <p:nvGrpSpPr>
          <p:cNvPr id="684" name="Group"/>
          <p:cNvGrpSpPr/>
          <p:nvPr/>
        </p:nvGrpSpPr>
        <p:grpSpPr>
          <a:xfrm>
            <a:off x="904088" y="2327522"/>
            <a:ext cx="23442511" cy="9715790"/>
            <a:chOff x="-789305" y="0"/>
            <a:chExt cx="23442509" cy="9715788"/>
          </a:xfrm>
        </p:grpSpPr>
        <p:sp>
          <p:nvSpPr>
            <p:cNvPr id="682" name="M13 provides the best overall fit, and identifies the majority of TP-AGB features"/>
            <p:cNvSpPr txBox="1"/>
            <p:nvPr/>
          </p:nvSpPr>
          <p:spPr>
            <a:xfrm>
              <a:off x="-789305" y="9080787"/>
              <a:ext cx="23442509" cy="635001"/>
            </a:xfrm>
            <a:prstGeom prst="rect">
              <a:avLst/>
            </a:prstGeom>
            <a:noFill/>
            <a:ln w="12700" cap="flat">
              <a:noFill/>
              <a:miter lim="400000"/>
            </a:ln>
            <a:effectLst/>
          </p:spPr>
          <p:txBody>
            <a:bodyPr wrap="square" lIns="50800" tIns="50800" rIns="50800" bIns="50800" numCol="1" anchor="ctr">
              <a:sp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t>M13 provides the </a:t>
              </a:r>
              <a:r>
                <a:rPr>
                  <a:solidFill>
                    <a:srgbClr val="EE220C"/>
                  </a:solidFill>
                </a:rPr>
                <a:t>best overall</a:t>
              </a:r>
              <a:r>
                <a:t> fit, and identifies </a:t>
              </a:r>
              <a:r>
                <a:rPr>
                  <a:solidFill>
                    <a:srgbClr val="EE220C"/>
                  </a:solidFill>
                </a:rPr>
                <a:t>the majority of TP-AGB features</a:t>
              </a:r>
              <a:endParaRPr>
                <a:solidFill>
                  <a:srgbClr val="EE220C"/>
                </a:solidFill>
              </a:endParaRPr>
            </a:p>
          </p:txBody>
        </p:sp>
        <p:pic>
          <p:nvPicPr>
            <p:cNvPr id="683" name="Image" descr="Image"/>
            <p:cNvPicPr>
              <a:picLocks noChangeAspect="1"/>
            </p:cNvPicPr>
            <p:nvPr/>
          </p:nvPicPr>
          <p:blipFill>
            <a:blip r:embed="rId2"/>
            <a:srcRect/>
            <a:stretch>
              <a:fillRect/>
            </a:stretch>
          </p:blipFill>
          <p:spPr>
            <a:xfrm>
              <a:off x="422154" y="0"/>
              <a:ext cx="17136071" cy="9021036"/>
            </a:xfrm>
            <a:prstGeom prst="rect">
              <a:avLst/>
            </a:prstGeom>
            <a:ln w="12700" cap="flat">
              <a:noFill/>
              <a:miter lim="400000"/>
              <a:headEnd/>
              <a:tailEnd/>
            </a:ln>
            <a:effectLst/>
          </p:spPr>
        </p:pic>
      </p:grpSp>
      <p:grpSp>
        <p:nvGrpSpPr>
          <p:cNvPr id="687" name="Group"/>
          <p:cNvGrpSpPr/>
          <p:nvPr/>
        </p:nvGrpSpPr>
        <p:grpSpPr>
          <a:xfrm>
            <a:off x="911519" y="1895406"/>
            <a:ext cx="24262484" cy="11045589"/>
            <a:chOff x="0" y="0"/>
            <a:chExt cx="24262483" cy="11045587"/>
          </a:xfrm>
        </p:grpSpPr>
        <p:sp>
          <p:nvSpPr>
            <p:cNvPr id="685" name="M05 shows the worst overall fit due to the clear discrepancy at 𝜆rest&lt;5000Å but still can match many features."/>
            <p:cNvSpPr txBox="1"/>
            <p:nvPr/>
          </p:nvSpPr>
          <p:spPr>
            <a:xfrm>
              <a:off x="0" y="10388376"/>
              <a:ext cx="24262484" cy="657212"/>
            </a:xfrm>
            <a:prstGeom prst="rect">
              <a:avLst/>
            </a:prstGeom>
            <a:noFill/>
            <a:ln w="12700" cap="flat">
              <a:noFill/>
              <a:miter lim="400000"/>
            </a:ln>
            <a:effectLst/>
          </p:spPr>
          <p:txBody>
            <a:bodyPr wrap="square" lIns="50800" tIns="50800" rIns="50800" bIns="50800" numCol="1" anchor="ctr">
              <a:no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t>M05 shows the </a:t>
              </a:r>
              <a:r>
                <a:rPr>
                  <a:solidFill>
                    <a:srgbClr val="EE220C"/>
                  </a:solidFill>
                </a:rPr>
                <a:t>worst</a:t>
              </a:r>
              <a:r>
                <a:t> overall fit due to</a:t>
              </a:r>
              <a:r>
                <a:rPr>
                  <a:solidFill>
                    <a:srgbClr val="017100"/>
                  </a:solidFill>
                </a:rPr>
                <a:t> the clear discrepancy </a:t>
              </a:r>
              <a:r>
                <a:t>at 𝜆</a:t>
              </a:r>
              <a:r>
                <a:rPr baseline="-6000"/>
                <a:t>rest</a:t>
              </a:r>
              <a:r>
                <a:t>&lt;5000Å but still can match many features.</a:t>
              </a:r>
            </a:p>
          </p:txBody>
        </p:sp>
        <p:pic>
          <p:nvPicPr>
            <p:cNvPr id="686" name="Image" descr="Image"/>
            <p:cNvPicPr>
              <a:picLocks noChangeAspect="1"/>
            </p:cNvPicPr>
            <p:nvPr/>
          </p:nvPicPr>
          <p:blipFill>
            <a:blip r:embed="rId3"/>
            <a:srcRect/>
            <a:stretch>
              <a:fillRect/>
            </a:stretch>
          </p:blipFill>
          <p:spPr>
            <a:xfrm>
              <a:off x="226720" y="0"/>
              <a:ext cx="18005398" cy="9406407"/>
            </a:xfrm>
            <a:prstGeom prst="rect">
              <a:avLst/>
            </a:prstGeom>
            <a:ln w="12700" cap="flat">
              <a:noFill/>
              <a:miter lim="400000"/>
              <a:headEnd/>
              <a:tailEnd/>
            </a:ln>
            <a:effectLst/>
          </p:spPr>
        </p:pic>
      </p:grpSp>
      <p:grpSp>
        <p:nvGrpSpPr>
          <p:cNvPr id="690" name="Group"/>
          <p:cNvGrpSpPr/>
          <p:nvPr/>
        </p:nvGrpSpPr>
        <p:grpSpPr>
          <a:xfrm>
            <a:off x="311310" y="2019551"/>
            <a:ext cx="22968409" cy="11250923"/>
            <a:chOff x="-645795" y="0"/>
            <a:chExt cx="22968408" cy="11250922"/>
          </a:xfrm>
        </p:grpSpPr>
        <p:pic>
          <p:nvPicPr>
            <p:cNvPr id="688" name="Image" descr="Image"/>
            <p:cNvPicPr>
              <a:picLocks noChangeAspect="1"/>
            </p:cNvPicPr>
            <p:nvPr/>
          </p:nvPicPr>
          <p:blipFill>
            <a:blip r:embed="rId4"/>
            <a:srcRect t="3408"/>
            <a:stretch>
              <a:fillRect/>
            </a:stretch>
          </p:blipFill>
          <p:spPr>
            <a:xfrm>
              <a:off x="354290" y="0"/>
              <a:ext cx="17889276" cy="9414542"/>
            </a:xfrm>
            <a:prstGeom prst="rect">
              <a:avLst/>
            </a:prstGeom>
            <a:ln w="12700" cap="flat">
              <a:noFill/>
              <a:miter lim="400000"/>
              <a:headEnd/>
              <a:tailEnd/>
            </a:ln>
            <a:effectLst/>
          </p:spPr>
        </p:pic>
        <p:sp>
          <p:nvSpPr>
            <p:cNvPr id="689" name="indicating that the current model is lacking some stellar ingredients that are present in the galaxy and are needed."/>
            <p:cNvSpPr/>
            <p:nvPr/>
          </p:nvSpPr>
          <p:spPr>
            <a:xfrm>
              <a:off x="-645795" y="10077272"/>
              <a:ext cx="22968408" cy="1173650"/>
            </a:xfrm>
            <a:prstGeom prst="rect">
              <a:avLst/>
            </a:prstGeom>
            <a:solidFill>
              <a:srgbClr val="FFFFFF"/>
            </a:solidFill>
            <a:ln w="12700" cap="flat">
              <a:noFill/>
              <a:miter lim="400000"/>
            </a:ln>
            <a:effectLst/>
          </p:spPr>
          <p:txBody>
            <a:bodyPr wrap="square" lIns="50800" tIns="50800" rIns="50800" bIns="50800" numCol="1" anchor="ctr">
              <a:noAutofit/>
            </a:bodyPr>
            <a:lstStyle/>
            <a:p>
              <a:pPr marL="942975" lvl="1" indent="-396875" defTabSz="1130300">
                <a:lnSpc>
                  <a:spcPct val="100000"/>
                </a:lnSpc>
                <a:spcBef>
                  <a:spcPts val="0"/>
                </a:spcBef>
                <a:buSzPct val="150000"/>
                <a:buChar char="•"/>
                <a:defRPr sz="3200" b="1">
                  <a:latin typeface="Times New Roman" panose="02020503050405090304"/>
                  <a:ea typeface="Times New Roman" panose="02020503050405090304"/>
                  <a:cs typeface="Times New Roman" panose="02020503050405090304"/>
                  <a:sym typeface="Times New Roman" panose="02020503050405090304"/>
                </a:defRPr>
              </a:pPr>
              <a:r>
                <a:t>indicating that the current model is lacking some stellar ingredients that are present in the galaxy and are needed.</a:t>
              </a:r>
            </a:p>
          </p:txBody>
        </p:sp>
      </p:grpSp>
      <p:sp>
        <p:nvSpPr>
          <p:cNvPr id="691"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692" name="D36123 Results: Best-fit results from different models"/>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D36123 Results: Best-fit results from different models</a:t>
            </a: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indefinite" fill="hold"/>
                                        <p:tgtEl>
                                          <p:spTgt spid="6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indefinite" fill="hold"/>
                                        <p:tgtEl>
                                          <p:spTgt spid="6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childTnLst>
                                    <p:set>
                                      <p:cBhvr>
                                        <p:cTn id="14" dur="indefinite" fill="hold"/>
                                        <p:tgtEl>
                                          <p:spTgt spid="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4" grpId="1" bldLvl="0" animBg="1" advAuto="0"/>
      <p:bldP spid="687" grpId="2" animBg="1" advAuto="0"/>
      <p:bldP spid="690" grpId="3" bldLvl="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 name="Image" descr="Image"/>
          <p:cNvPicPr>
            <a:picLocks noChangeAspect="1"/>
          </p:cNvPicPr>
          <p:nvPr/>
        </p:nvPicPr>
        <p:blipFill>
          <a:blip r:embed="rId1"/>
          <a:stretch>
            <a:fillRect/>
          </a:stretch>
        </p:blipFill>
        <p:spPr>
          <a:xfrm>
            <a:off x="288299" y="1589854"/>
            <a:ext cx="10499292" cy="11016614"/>
          </a:xfrm>
          <a:prstGeom prst="rect">
            <a:avLst/>
          </a:prstGeom>
          <a:ln w="12700">
            <a:miter lim="400000"/>
            <a:headEnd/>
            <a:tailEnd/>
          </a:ln>
        </p:spPr>
      </p:pic>
      <p:grpSp>
        <p:nvGrpSpPr>
          <p:cNvPr id="699" name="Group"/>
          <p:cNvGrpSpPr/>
          <p:nvPr/>
        </p:nvGrpSpPr>
        <p:grpSpPr>
          <a:xfrm>
            <a:off x="1426052" y="705571"/>
            <a:ext cx="251509" cy="738223"/>
            <a:chOff x="0" y="0"/>
            <a:chExt cx="251508" cy="738222"/>
          </a:xfrm>
        </p:grpSpPr>
        <p:sp>
          <p:nvSpPr>
            <p:cNvPr id="697"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698"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700" name="Rectangle"/>
          <p:cNvSpPr/>
          <p:nvPr/>
        </p:nvSpPr>
        <p:spPr>
          <a:xfrm>
            <a:off x="1450126" y="1370646"/>
            <a:ext cx="1299965" cy="10568338"/>
          </a:xfrm>
          <a:prstGeom prst="rect">
            <a:avLst/>
          </a:prstGeom>
          <a:solidFill>
            <a:srgbClr val="FFFB00">
              <a:alpha val="22817"/>
            </a:srgbClr>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grpSp>
        <p:nvGrpSpPr>
          <p:cNvPr id="708" name="Group"/>
          <p:cNvGrpSpPr/>
          <p:nvPr/>
        </p:nvGrpSpPr>
        <p:grpSpPr>
          <a:xfrm>
            <a:off x="11064540" y="2397068"/>
            <a:ext cx="13306026" cy="3630549"/>
            <a:chOff x="0" y="0"/>
            <a:chExt cx="13306025" cy="3630548"/>
          </a:xfrm>
        </p:grpSpPr>
        <p:grpSp>
          <p:nvGrpSpPr>
            <p:cNvPr id="703" name="Group"/>
            <p:cNvGrpSpPr/>
            <p:nvPr/>
          </p:nvGrpSpPr>
          <p:grpSpPr>
            <a:xfrm>
              <a:off x="-1" y="-1"/>
              <a:ext cx="11410520" cy="3630550"/>
              <a:chOff x="0" y="0"/>
              <a:chExt cx="11410518" cy="3630548"/>
            </a:xfrm>
          </p:grpSpPr>
          <p:pic>
            <p:nvPicPr>
              <p:cNvPr id="701" name="Image" descr="Image"/>
              <p:cNvPicPr>
                <a:picLocks noChangeAspect="1"/>
              </p:cNvPicPr>
              <p:nvPr/>
            </p:nvPicPr>
            <p:blipFill>
              <a:blip r:embed="rId2"/>
              <a:srcRect b="1566"/>
              <a:stretch>
                <a:fillRect/>
              </a:stretch>
            </p:blipFill>
            <p:spPr>
              <a:xfrm>
                <a:off x="3771" y="650256"/>
                <a:ext cx="11406748" cy="2980293"/>
              </a:xfrm>
              <a:prstGeom prst="rect">
                <a:avLst/>
              </a:prstGeom>
              <a:ln w="25400" cap="flat">
                <a:solidFill>
                  <a:srgbClr val="000000"/>
                </a:solidFill>
                <a:prstDash val="solid"/>
                <a:miter lim="400000"/>
                <a:headEnd/>
                <a:tailEnd/>
              </a:ln>
              <a:effectLst/>
            </p:spPr>
          </p:pic>
          <p:pic>
            <p:nvPicPr>
              <p:cNvPr id="702" name="Image" descr="Image"/>
              <p:cNvPicPr>
                <a:picLocks noChangeAspect="1"/>
              </p:cNvPicPr>
              <p:nvPr/>
            </p:nvPicPr>
            <p:blipFill>
              <a:blip r:embed="rId3"/>
              <a:stretch>
                <a:fillRect/>
              </a:stretch>
            </p:blipFill>
            <p:spPr>
              <a:xfrm>
                <a:off x="0" y="0"/>
                <a:ext cx="11403305" cy="690767"/>
              </a:xfrm>
              <a:prstGeom prst="rect">
                <a:avLst/>
              </a:prstGeom>
              <a:ln w="25400" cap="flat">
                <a:solidFill>
                  <a:srgbClr val="000000"/>
                </a:solidFill>
                <a:prstDash val="solid"/>
                <a:miter lim="400000"/>
                <a:headEnd/>
                <a:tailEnd/>
              </a:ln>
              <a:effectLst/>
            </p:spPr>
          </p:pic>
        </p:grpSp>
        <p:sp>
          <p:nvSpPr>
            <p:cNvPr id="704" name="Rectangle"/>
            <p:cNvSpPr/>
            <p:nvPr/>
          </p:nvSpPr>
          <p:spPr>
            <a:xfrm>
              <a:off x="2104869" y="1258321"/>
              <a:ext cx="8838437" cy="398028"/>
            </a:xfrm>
            <a:prstGeom prst="rect">
              <a:avLst/>
            </a:prstGeom>
            <a:noFill/>
            <a:ln w="50800" cap="flat">
              <a:solidFill>
                <a:srgbClr val="EE220C"/>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705" name="age ~1Gyr"/>
            <p:cNvSpPr txBox="1"/>
            <p:nvPr/>
          </p:nvSpPr>
          <p:spPr>
            <a:xfrm>
              <a:off x="10858100" y="1090662"/>
              <a:ext cx="2447926" cy="733345"/>
            </a:xfrm>
            <a:prstGeom prst="rect">
              <a:avLst/>
            </a:prstGeom>
            <a:noFill/>
            <a:ln w="12700" cap="flat">
              <a:noFill/>
              <a:miter lim="400000"/>
            </a:ln>
            <a:effectLst/>
          </p:spPr>
          <p:txBody>
            <a:bodyPr wrap="square" lIns="50800" tIns="50800" rIns="50800" bIns="50800" numCol="1" anchor="ctr">
              <a:noAutofit/>
            </a:bodyPr>
            <a:lstStyle>
              <a:lvl1pPr algn="ctr" defTabSz="825500">
                <a:lnSpc>
                  <a:spcPct val="100000"/>
                </a:lnSpc>
                <a:spcBef>
                  <a:spcPts val="0"/>
                </a:spcBef>
                <a:defRPr sz="3200">
                  <a:solidFill>
                    <a:srgbClr val="FF2600"/>
                  </a:solidFill>
                  <a:latin typeface="Helvetica Neue Medium" panose="02000503000000020004"/>
                  <a:ea typeface="Helvetica Neue Medium" panose="02000503000000020004"/>
                  <a:cs typeface="Helvetica Neue Medium" panose="02000503000000020004"/>
                  <a:sym typeface="Helvetica Neue Medium" panose="02000503000000020004"/>
                </a:defRPr>
              </a:lvl1pPr>
            </a:lstStyle>
            <a:p>
              <a:r>
                <a:t>age ~1Gyr</a:t>
              </a:r>
            </a:p>
          </p:txBody>
        </p:sp>
        <p:sp>
          <p:nvSpPr>
            <p:cNvPr id="706" name="Rectangle"/>
            <p:cNvSpPr/>
            <p:nvPr/>
          </p:nvSpPr>
          <p:spPr>
            <a:xfrm>
              <a:off x="2160508" y="2614534"/>
              <a:ext cx="8838437" cy="398028"/>
            </a:xfrm>
            <a:prstGeom prst="rect">
              <a:avLst/>
            </a:prstGeom>
            <a:noFill/>
            <a:ln w="38100" cap="flat">
              <a:solidFill>
                <a:srgbClr val="AA7942"/>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707" name="SFR~0"/>
            <p:cNvSpPr txBox="1"/>
            <p:nvPr/>
          </p:nvSpPr>
          <p:spPr>
            <a:xfrm>
              <a:off x="11051634" y="2446875"/>
              <a:ext cx="1562330" cy="733346"/>
            </a:xfrm>
            <a:prstGeom prst="rect">
              <a:avLst/>
            </a:prstGeom>
            <a:noFill/>
            <a:ln w="12700" cap="flat">
              <a:noFill/>
              <a:miter lim="400000"/>
            </a:ln>
            <a:effectLst/>
          </p:spPr>
          <p:txBody>
            <a:bodyPr wrap="square" lIns="50800" tIns="50800" rIns="50800" bIns="50800" numCol="1" anchor="ctr">
              <a:noAutofit/>
            </a:bodyPr>
            <a:lstStyle>
              <a:lvl1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lvl1pPr>
            </a:lstStyle>
            <a:p>
              <a:r>
                <a:t>SFR~0</a:t>
              </a:r>
            </a:p>
          </p:txBody>
        </p:sp>
      </p:grpSp>
      <p:grpSp>
        <p:nvGrpSpPr>
          <p:cNvPr id="711" name="Group"/>
          <p:cNvGrpSpPr/>
          <p:nvPr/>
        </p:nvGrpSpPr>
        <p:grpSpPr>
          <a:xfrm>
            <a:off x="11214549" y="6776403"/>
            <a:ext cx="12332091" cy="2509406"/>
            <a:chOff x="0" y="-529936"/>
            <a:chExt cx="12332089" cy="2509404"/>
          </a:xfrm>
        </p:grpSpPr>
        <p:sp>
          <p:nvSpPr>
            <p:cNvPr id="709" name="TP-AGB:…"/>
            <p:cNvSpPr txBox="1"/>
            <p:nvPr/>
          </p:nvSpPr>
          <p:spPr>
            <a:xfrm>
              <a:off x="0" y="-529937"/>
              <a:ext cx="12332090" cy="2509406"/>
            </a:xfrm>
            <a:prstGeom prst="rect">
              <a:avLst/>
            </a:prstGeom>
            <a:noFill/>
            <a:ln w="12700" cap="flat">
              <a:noFill/>
              <a:miter lim="400000"/>
            </a:ln>
            <a:effectLst/>
          </p:spPr>
          <p:txBody>
            <a:bodyPr wrap="square" lIns="50800" tIns="50800" rIns="50800" bIns="50800" numCol="1" anchor="ctr">
              <a:no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rPr>
                  <a:solidFill>
                    <a:srgbClr val="EE220C"/>
                  </a:solidFill>
                </a:rPr>
                <a:t>TP-AGB</a:t>
              </a:r>
              <a:r>
                <a:t>:</a:t>
              </a:r>
            </a:p>
            <a:p>
              <a:pPr marL="914400" lvl="1" indent="-304800">
                <a:lnSpc>
                  <a:spcPct val="100000"/>
                </a:lnSpc>
                <a:spcBef>
                  <a:spcPts val="0"/>
                </a:spcBef>
                <a:buSzPct val="123000"/>
                <a:buChar char="•"/>
                <a:defRPr sz="2800" b="1">
                  <a:latin typeface="Times Roman"/>
                  <a:ea typeface="Times Roman"/>
                  <a:cs typeface="Times Roman"/>
                  <a:sym typeface="Times Roman"/>
                </a:defRPr>
              </a:pPr>
              <a:r>
                <a:t>𝛌</a:t>
              </a:r>
              <a:r>
                <a:rPr lang="en-US"/>
                <a:t>  </a:t>
              </a:r>
              <a:r>
                <a:t>rest &lt;5000Å fit, mass-weighted age~1Gyr in four models, which is indeed the age when TP-AGB features are expected to nearly peak.</a:t>
              </a:r>
            </a:p>
          </p:txBody>
        </p:sp>
        <p:sp>
          <p:nvSpPr>
            <p:cNvPr id="710" name="Check Mark"/>
            <p:cNvSpPr/>
            <p:nvPr/>
          </p:nvSpPr>
          <p:spPr>
            <a:xfrm>
              <a:off x="3241612" y="-60286"/>
              <a:ext cx="976137" cy="749380"/>
            </a:xfrm>
            <a:custGeom>
              <a:avLst/>
              <a:gdLst/>
              <a:ahLst/>
              <a:cxnLst>
                <a:cxn ang="0">
                  <a:pos x="wd2" y="hd2"/>
                </a:cxn>
                <a:cxn ang="5400000">
                  <a:pos x="wd2" y="hd2"/>
                </a:cxn>
                <a:cxn ang="10800000">
                  <a:pos x="wd2" y="hd2"/>
                </a:cxn>
                <a:cxn ang="16200000">
                  <a:pos x="wd2" y="hd2"/>
                </a:cxn>
              </a:cxnLst>
              <a:rect l="0" t="0" r="r" b="b"/>
              <a:pathLst>
                <a:path w="21576" h="21585" extrusionOk="0">
                  <a:moveTo>
                    <a:pt x="19124" y="0"/>
                  </a:moveTo>
                  <a:cubicBezTo>
                    <a:pt x="19093" y="0"/>
                    <a:pt x="19062" y="15"/>
                    <a:pt x="19038" y="46"/>
                  </a:cubicBezTo>
                  <a:lnTo>
                    <a:pt x="7550" y="15019"/>
                  </a:lnTo>
                  <a:cubicBezTo>
                    <a:pt x="7502" y="15081"/>
                    <a:pt x="7426" y="15081"/>
                    <a:pt x="7379" y="15019"/>
                  </a:cubicBezTo>
                  <a:lnTo>
                    <a:pt x="2536" y="8708"/>
                  </a:lnTo>
                  <a:cubicBezTo>
                    <a:pt x="2489" y="8646"/>
                    <a:pt x="2413" y="8646"/>
                    <a:pt x="2365" y="8708"/>
                  </a:cubicBezTo>
                  <a:lnTo>
                    <a:pt x="35" y="11744"/>
                  </a:lnTo>
                  <a:cubicBezTo>
                    <a:pt x="-12" y="11806"/>
                    <a:pt x="-12" y="11907"/>
                    <a:pt x="35" y="11969"/>
                  </a:cubicBezTo>
                  <a:lnTo>
                    <a:pt x="4963" y="18390"/>
                  </a:lnTo>
                  <a:lnTo>
                    <a:pt x="6654" y="20594"/>
                  </a:lnTo>
                  <a:lnTo>
                    <a:pt x="7379" y="21538"/>
                  </a:lnTo>
                  <a:cubicBezTo>
                    <a:pt x="7426" y="21600"/>
                    <a:pt x="7502" y="21600"/>
                    <a:pt x="7550" y="21538"/>
                  </a:cubicBezTo>
                  <a:lnTo>
                    <a:pt x="21541" y="3307"/>
                  </a:lnTo>
                  <a:cubicBezTo>
                    <a:pt x="21588" y="3245"/>
                    <a:pt x="21588" y="3146"/>
                    <a:pt x="21541" y="3085"/>
                  </a:cubicBezTo>
                  <a:lnTo>
                    <a:pt x="19211" y="48"/>
                  </a:lnTo>
                  <a:cubicBezTo>
                    <a:pt x="19186" y="17"/>
                    <a:pt x="19156" y="0"/>
                    <a:pt x="19124" y="0"/>
                  </a:cubicBezTo>
                  <a:close/>
                </a:path>
              </a:pathLst>
            </a:cu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grpSp>
      <p:grpSp>
        <p:nvGrpSpPr>
          <p:cNvPr id="714" name="Group"/>
          <p:cNvGrpSpPr/>
          <p:nvPr/>
        </p:nvGrpSpPr>
        <p:grpSpPr>
          <a:xfrm>
            <a:off x="11179377" y="10034595"/>
            <a:ext cx="7562080" cy="1187230"/>
            <a:chOff x="0" y="0"/>
            <a:chExt cx="7562078" cy="1187229"/>
          </a:xfrm>
        </p:grpSpPr>
        <p:sp>
          <p:nvSpPr>
            <p:cNvPr id="712" name="RSG(red-supergiant)?…"/>
            <p:cNvSpPr txBox="1"/>
            <p:nvPr/>
          </p:nvSpPr>
          <p:spPr>
            <a:xfrm>
              <a:off x="0" y="120429"/>
              <a:ext cx="5537076" cy="1066801"/>
            </a:xfrm>
            <a:prstGeom prst="rect">
              <a:avLst/>
            </a:prstGeom>
            <a:noFill/>
            <a:ln w="12700" cap="flat">
              <a:noFill/>
              <a:miter lim="400000"/>
            </a:ln>
            <a:effectLst/>
          </p:spPr>
          <p:txBody>
            <a:bodyPr wrap="none" lIns="50800" tIns="50800" rIns="50800" bIns="50800" numCol="1" anchor="ctr">
              <a:sp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rPr>
                  <a:solidFill>
                    <a:srgbClr val="AA7942"/>
                  </a:solidFill>
                </a:rPr>
                <a:t>RSG</a:t>
              </a:r>
              <a:r>
                <a:t>(red-supergiant)?</a:t>
              </a:r>
            </a:p>
            <a:p>
              <a:pPr marL="914400" lvl="1" indent="-304800">
                <a:lnSpc>
                  <a:spcPct val="100000"/>
                </a:lnSpc>
                <a:spcBef>
                  <a:spcPts val="0"/>
                </a:spcBef>
                <a:buSzPct val="123000"/>
                <a:buChar char="•"/>
                <a:defRPr sz="2800" b="1">
                  <a:latin typeface="Times Roman"/>
                  <a:ea typeface="Times Roman"/>
                  <a:cs typeface="Times Roman"/>
                  <a:sym typeface="Times Roman"/>
                </a:defRPr>
              </a:pPr>
              <a:r>
                <a:t>RSG(&lt;10Myr): safely exclude</a:t>
              </a:r>
            </a:p>
          </p:txBody>
        </p:sp>
        <p:sp>
          <p:nvSpPr>
            <p:cNvPr id="713" name="Multiplication Sign"/>
            <p:cNvSpPr/>
            <p:nvPr/>
          </p:nvSpPr>
          <p:spPr>
            <a:xfrm>
              <a:off x="6823855" y="0"/>
              <a:ext cx="738224" cy="738223"/>
            </a:xfrm>
            <a:custGeom>
              <a:avLst/>
              <a:gdLst/>
              <a:ahLst/>
              <a:cxnLst>
                <a:cxn ang="0">
                  <a:pos x="wd2" y="hd2"/>
                </a:cxn>
                <a:cxn ang="5400000">
                  <a:pos x="wd2" y="hd2"/>
                </a:cxn>
                <a:cxn ang="10800000">
                  <a:pos x="wd2" y="hd2"/>
                </a:cxn>
                <a:cxn ang="16200000">
                  <a:pos x="wd2" y="hd2"/>
                </a:cxn>
              </a:cxnLst>
              <a:rect l="0" t="0" r="r" b="b"/>
              <a:pathLst>
                <a:path w="21577" h="21577" extrusionOk="0">
                  <a:moveTo>
                    <a:pt x="3398" y="1"/>
                  </a:moveTo>
                  <a:cubicBezTo>
                    <a:pt x="3368" y="1"/>
                    <a:pt x="3338" y="12"/>
                    <a:pt x="3315" y="35"/>
                  </a:cubicBezTo>
                  <a:lnTo>
                    <a:pt x="35" y="3315"/>
                  </a:lnTo>
                  <a:cubicBezTo>
                    <a:pt x="-11" y="3361"/>
                    <a:pt x="-11" y="3434"/>
                    <a:pt x="35" y="3480"/>
                  </a:cubicBezTo>
                  <a:lnTo>
                    <a:pt x="7290" y="10733"/>
                  </a:lnTo>
                  <a:cubicBezTo>
                    <a:pt x="7320" y="10764"/>
                    <a:pt x="7320" y="10813"/>
                    <a:pt x="7290" y="10843"/>
                  </a:cubicBezTo>
                  <a:lnTo>
                    <a:pt x="35" y="18098"/>
                  </a:lnTo>
                  <a:cubicBezTo>
                    <a:pt x="-11" y="18144"/>
                    <a:pt x="-11" y="18217"/>
                    <a:pt x="35" y="18263"/>
                  </a:cubicBezTo>
                  <a:lnTo>
                    <a:pt x="3315" y="21543"/>
                  </a:lnTo>
                  <a:cubicBezTo>
                    <a:pt x="3361" y="21589"/>
                    <a:pt x="3434" y="21589"/>
                    <a:pt x="3480" y="21543"/>
                  </a:cubicBezTo>
                  <a:lnTo>
                    <a:pt x="10733" y="14288"/>
                  </a:lnTo>
                  <a:cubicBezTo>
                    <a:pt x="10764" y="14258"/>
                    <a:pt x="10814" y="14258"/>
                    <a:pt x="10845" y="14288"/>
                  </a:cubicBezTo>
                  <a:lnTo>
                    <a:pt x="18098" y="21543"/>
                  </a:lnTo>
                  <a:cubicBezTo>
                    <a:pt x="18144" y="21589"/>
                    <a:pt x="18217" y="21589"/>
                    <a:pt x="18263" y="21543"/>
                  </a:cubicBezTo>
                  <a:lnTo>
                    <a:pt x="21543" y="18263"/>
                  </a:lnTo>
                  <a:cubicBezTo>
                    <a:pt x="21589" y="18217"/>
                    <a:pt x="21589" y="18144"/>
                    <a:pt x="21543" y="18098"/>
                  </a:cubicBezTo>
                  <a:lnTo>
                    <a:pt x="14288" y="10845"/>
                  </a:lnTo>
                  <a:cubicBezTo>
                    <a:pt x="14258" y="10814"/>
                    <a:pt x="14258" y="10764"/>
                    <a:pt x="14288" y="10733"/>
                  </a:cubicBezTo>
                  <a:lnTo>
                    <a:pt x="21543" y="3480"/>
                  </a:lnTo>
                  <a:cubicBezTo>
                    <a:pt x="21588" y="3434"/>
                    <a:pt x="21588" y="3360"/>
                    <a:pt x="21543" y="3315"/>
                  </a:cubicBezTo>
                  <a:lnTo>
                    <a:pt x="18263" y="35"/>
                  </a:lnTo>
                  <a:cubicBezTo>
                    <a:pt x="18217" y="-11"/>
                    <a:pt x="18144" y="-11"/>
                    <a:pt x="18098" y="35"/>
                  </a:cubicBezTo>
                  <a:lnTo>
                    <a:pt x="10845" y="7290"/>
                  </a:lnTo>
                  <a:cubicBezTo>
                    <a:pt x="10814" y="7320"/>
                    <a:pt x="10765" y="7320"/>
                    <a:pt x="10735" y="7290"/>
                  </a:cubicBezTo>
                  <a:lnTo>
                    <a:pt x="3480" y="35"/>
                  </a:lnTo>
                  <a:cubicBezTo>
                    <a:pt x="3457" y="12"/>
                    <a:pt x="3428" y="1"/>
                    <a:pt x="3398" y="1"/>
                  </a:cubicBezTo>
                  <a:close/>
                </a:path>
              </a:pathLst>
            </a:custGeom>
            <a:solidFill>
              <a:schemeClr val="accent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715" name="Slide Number"/>
          <p:cNvSpPr txBox="1">
            <a:spLocks noGrp="1"/>
          </p:cNvSpPr>
          <p:nvPr>
            <p:ph type="sldNum" sz="quarter" idx="4294967295"/>
          </p:nvPr>
        </p:nvSpPr>
        <p:spPr>
          <a:xfrm>
            <a:off x="12011278" y="12700000"/>
            <a:ext cx="369063" cy="429261"/>
          </a:xfrm>
          <a:prstGeom prst="rect">
            <a:avLst/>
          </a:prstGeom>
        </p:spPr>
        <p:txBody>
          <a:bodyPr/>
          <a:lstStyle/>
          <a:p>
            <a:fld id="{86CB4B4D-7CA3-9044-876B-883B54F8677D}" type="slidenum">
              <a:rPr/>
            </a:fld>
            <a:endParaRPr/>
          </a:p>
        </p:txBody>
      </p:sp>
      <p:sp>
        <p:nvSpPr>
          <p:cNvPr id="716" name="Analysis: Where do these NIR features come from TP-AGB, RSG, or RGB?"/>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Analysis: Where do these NIR features come from TP-AGB, RSG, or RGB?</a:t>
            </a: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indefinite" fill="hold"/>
                                        <p:tgtEl>
                                          <p:spTgt spid="7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indefinite" fill="hold"/>
                                        <p:tgtEl>
                                          <p:spTgt spid="7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childTnLst>
                                    <p:set>
                                      <p:cBhvr>
                                        <p:cTn id="14" dur="indefinite" fill="hold"/>
                                        <p:tgtEl>
                                          <p:spTgt spid="7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childTnLst>
                                    <p:set>
                                      <p:cBhvr>
                                        <p:cTn id="18" dur="indefinite" fill="hold"/>
                                        <p:tgtEl>
                                          <p:spTgt spid="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 grpId="1" animBg="1" advAuto="0"/>
      <p:bldP spid="708" grpId="2" animBg="1" advAuto="0"/>
      <p:bldP spid="711" grpId="3" animBg="1" advAuto="0"/>
      <p:bldP spid="714" grpId="4"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9" name="Group"/>
          <p:cNvGrpSpPr/>
          <p:nvPr/>
        </p:nvGrpSpPr>
        <p:grpSpPr>
          <a:xfrm>
            <a:off x="455295" y="2897505"/>
            <a:ext cx="10495280" cy="8876665"/>
            <a:chOff x="-394527" y="606205"/>
            <a:chExt cx="8222871" cy="5783440"/>
          </a:xfrm>
        </p:grpSpPr>
        <p:pic>
          <p:nvPicPr>
            <p:cNvPr id="726" name="Image" descr="Image"/>
            <p:cNvPicPr>
              <a:picLocks noChangeAspect="1"/>
            </p:cNvPicPr>
            <p:nvPr/>
          </p:nvPicPr>
          <p:blipFill>
            <a:blip r:embed="rId1"/>
            <a:stretch>
              <a:fillRect/>
            </a:stretch>
          </p:blipFill>
          <p:spPr>
            <a:xfrm>
              <a:off x="-394527" y="830443"/>
              <a:ext cx="8222871" cy="5559202"/>
            </a:xfrm>
            <a:prstGeom prst="rect">
              <a:avLst/>
            </a:prstGeom>
            <a:ln w="12700" cap="flat">
              <a:noFill/>
              <a:miter lim="400000"/>
              <a:headEnd/>
              <a:tailEnd/>
            </a:ln>
            <a:effectLst/>
          </p:spPr>
        </p:pic>
        <p:sp>
          <p:nvSpPr>
            <p:cNvPr id="727" name="Rectangle"/>
            <p:cNvSpPr/>
            <p:nvPr/>
          </p:nvSpPr>
          <p:spPr>
            <a:xfrm>
              <a:off x="3808451" y="5297829"/>
              <a:ext cx="1685072" cy="352492"/>
            </a:xfrm>
            <a:prstGeom prst="rect">
              <a:avLst/>
            </a:prstGeom>
            <a:solidFill>
              <a:srgbClr val="FF95CA">
                <a:alpha val="34225"/>
              </a:srgb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728" name="Bruzual+Charlot+1993"/>
            <p:cNvSpPr/>
            <p:nvPr/>
          </p:nvSpPr>
          <p:spPr>
            <a:xfrm>
              <a:off x="4682578" y="606205"/>
              <a:ext cx="2940791" cy="332634"/>
            </a:xfrm>
            <a:prstGeom prst="line">
              <a:avLst/>
            </a:prstGeom>
            <a:noFill/>
            <a:ln w="12700" cap="flat">
              <a:noFill/>
              <a:miter lim="400000"/>
            </a:ln>
            <a:effectLst/>
          </p:spPr>
          <p:txBody>
            <a:bodyPr wrap="square" lIns="50800" tIns="50800" rIns="50800" bIns="50800" numCol="1" anchor="ctr">
              <a:noAutofit/>
            </a:bodyPr>
            <a:lstStyle>
              <a:lvl1pPr algn="ctr">
                <a:lnSpc>
                  <a:spcPct val="100000"/>
                </a:lnSpc>
                <a:spcBef>
                  <a:spcPts val="0"/>
                </a:spcBef>
                <a:defRPr sz="2400">
                  <a:solidFill>
                    <a:srgbClr val="EE220C"/>
                  </a:solidFill>
                  <a:latin typeface="Times New Roman" panose="02020503050405090304"/>
                  <a:ea typeface="Times New Roman" panose="02020503050405090304"/>
                  <a:cs typeface="Times New Roman" panose="02020503050405090304"/>
                  <a:sym typeface="Times New Roman" panose="02020503050405090304"/>
                </a:defRPr>
              </a:lvl1pPr>
            </a:lstStyle>
            <a:p>
              <a:r>
                <a:rPr sz="2800" b="1">
                  <a:latin typeface="Times New Roman Bold" panose="02020503050405090304" charset="0"/>
                  <a:cs typeface="Times New Roman Bold" panose="02020503050405090304" charset="0"/>
                </a:rPr>
                <a:t>Bruzual+Charlot+1993</a:t>
              </a:r>
              <a:endParaRPr sz="2800" b="1">
                <a:latin typeface="Times New Roman Bold" panose="02020503050405090304" charset="0"/>
                <a:cs typeface="Times New Roman Bold" panose="02020503050405090304" charset="0"/>
              </a:endParaRPr>
            </a:p>
          </p:txBody>
        </p:sp>
      </p:grpSp>
      <p:sp>
        <p:nvSpPr>
          <p:cNvPr id="730" name="RGB (red-giant-branch):…"/>
          <p:cNvSpPr/>
          <p:nvPr/>
        </p:nvSpPr>
        <p:spPr>
          <a:xfrm>
            <a:off x="11688445" y="7501255"/>
            <a:ext cx="9836785" cy="17868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p:spPr>
        <p:txBody>
          <a:bodyPr wrap="square" lIns="50800" tIns="50800" rIns="50800" bIns="50800" numCol="1" anchor="ctr">
            <a:no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rPr>
                <a:solidFill>
                  <a:srgbClr val="AA7942"/>
                </a:solidFill>
              </a:rPr>
              <a:t>RGB</a:t>
            </a:r>
            <a:r>
              <a:rPr>
                <a:solidFill>
                  <a:srgbClr val="EE220C"/>
                </a:solidFill>
              </a:rPr>
              <a:t> </a:t>
            </a:r>
            <a:r>
              <a:t>(red-giant-branch):</a:t>
            </a:r>
          </a:p>
          <a:p>
            <a:pPr marL="914400" lvl="1" indent="-304800">
              <a:lnSpc>
                <a:spcPct val="100000"/>
              </a:lnSpc>
              <a:spcBef>
                <a:spcPts val="0"/>
              </a:spcBef>
              <a:buSzPct val="123000"/>
              <a:buChar char="•"/>
              <a:defRPr sz="3000" b="1">
                <a:latin typeface="Times Roman"/>
                <a:ea typeface="Times Roman"/>
                <a:cs typeface="Times Roman"/>
                <a:sym typeface="Times Roman"/>
              </a:defRPr>
            </a:pPr>
            <a:r>
              <a:t>~20-30% in K band (M05 model)</a:t>
            </a:r>
          </a:p>
          <a:p>
            <a:pPr marL="914400" lvl="1" indent="-304800">
              <a:lnSpc>
                <a:spcPct val="100000"/>
              </a:lnSpc>
              <a:spcBef>
                <a:spcPts val="0"/>
              </a:spcBef>
              <a:buSzPct val="123000"/>
              <a:buChar char="•"/>
              <a:defRPr sz="3000" b="1">
                <a:latin typeface="Times Roman"/>
                <a:ea typeface="Times Roman"/>
                <a:cs typeface="Times Roman"/>
                <a:sym typeface="Times Roman"/>
              </a:defRPr>
            </a:pPr>
            <a:r>
              <a:t>~10-20% in K band (BC03-type model)</a:t>
            </a:r>
          </a:p>
        </p:txBody>
      </p:sp>
      <p:grpSp>
        <p:nvGrpSpPr>
          <p:cNvPr id="736" name="Group"/>
          <p:cNvGrpSpPr/>
          <p:nvPr/>
        </p:nvGrpSpPr>
        <p:grpSpPr>
          <a:xfrm>
            <a:off x="11255938" y="7361550"/>
            <a:ext cx="12581322" cy="4063383"/>
            <a:chOff x="-67311" y="-1566545"/>
            <a:chExt cx="12581320" cy="4063380"/>
          </a:xfrm>
        </p:grpSpPr>
        <p:grpSp>
          <p:nvGrpSpPr>
            <p:cNvPr id="734" name="NOT Dominated"/>
            <p:cNvGrpSpPr/>
            <p:nvPr/>
          </p:nvGrpSpPr>
          <p:grpSpPr>
            <a:xfrm rot="21600000">
              <a:off x="364676" y="-1566545"/>
              <a:ext cx="7700634" cy="2924581"/>
              <a:chOff x="215900" y="-1528443"/>
              <a:chExt cx="7700632" cy="2924578"/>
            </a:xfrm>
          </p:grpSpPr>
          <p:sp>
            <p:nvSpPr>
              <p:cNvPr id="733" name="NOT Dominated"/>
              <p:cNvSpPr txBox="1"/>
              <p:nvPr/>
            </p:nvSpPr>
            <p:spPr>
              <a:xfrm>
                <a:off x="215900" y="848613"/>
                <a:ext cx="7623768" cy="547522"/>
              </a:xfrm>
              <a:prstGeom prst="rect">
                <a:avLst/>
              </a:prstGeom>
              <a:noFill/>
              <a:ln>
                <a:noFill/>
              </a:ln>
              <a:effectLst/>
            </p:spPr>
            <p:txBody>
              <a:bodyPr wrap="square" lIns="50800" tIns="50800" rIns="50800" bIns="50800" numCol="1" anchor="ctr">
                <a:spAutoFit/>
              </a:bodyPr>
              <a:lstStyle/>
              <a:p>
                <a:pPr algn="ctr" defTabSz="1130300">
                  <a:lnSpc>
                    <a:spcPct val="100000"/>
                  </a:lnSpc>
                  <a:spcBef>
                    <a:spcPts val="0"/>
                  </a:spcBef>
                  <a:defRPr sz="3500" b="1">
                    <a:solidFill>
                      <a:srgbClr val="FF2600"/>
                    </a:solidFill>
                    <a:latin typeface="Times New Roman" panose="02020503050405090304"/>
                    <a:ea typeface="Times New Roman" panose="02020503050405090304"/>
                    <a:cs typeface="Times New Roman" panose="02020503050405090304"/>
                    <a:sym typeface="Times New Roman" panose="02020503050405090304"/>
                  </a:defRPr>
                </a:pPr>
                <a:r>
                  <a:t>NOT Dominated</a:t>
                </a:r>
              </a:p>
            </p:txBody>
          </p:sp>
          <p:pic>
            <p:nvPicPr>
              <p:cNvPr id="732" name="NOT Dominated NOT Dominated" descr="NOT Dominated NOT Dominated"/>
              <p:cNvPicPr/>
              <p:nvPr/>
            </p:nvPicPr>
            <p:blipFill>
              <a:blip r:embed="rId2"/>
              <a:stretch>
                <a:fillRect/>
              </a:stretch>
            </p:blipFill>
            <p:spPr>
              <a:xfrm>
                <a:off x="216564" y="-1528443"/>
                <a:ext cx="7699968" cy="2267118"/>
              </a:xfrm>
              <a:prstGeom prst="rect">
                <a:avLst/>
              </a:prstGeom>
              <a:effectLst/>
            </p:spPr>
          </p:pic>
        </p:grpSp>
        <p:sp>
          <p:nvSpPr>
            <p:cNvPr id="735" name="Therefore, NIR features are dominated by TP-AGB stars"/>
            <p:cNvSpPr txBox="1"/>
            <p:nvPr/>
          </p:nvSpPr>
          <p:spPr>
            <a:xfrm>
              <a:off x="-67311" y="1726579"/>
              <a:ext cx="12581320" cy="770256"/>
            </a:xfrm>
            <a:prstGeom prst="rect">
              <a:avLst/>
            </a:prstGeom>
            <a:noFill/>
            <a:ln w="12700" cap="flat">
              <a:noFill/>
              <a:miter lim="400000"/>
            </a:ln>
            <a:effectLst/>
          </p:spPr>
          <p:txBody>
            <a:bodyPr wrap="none" lIns="50800" tIns="50800" rIns="50800" bIns="50800" numCol="1" anchor="ctr">
              <a:spAutoFit/>
            </a:bodyPr>
            <a:lstStyle>
              <a:lvl1pPr marL="406400" indent="-406400" algn="ctr" defTabSz="825500">
                <a:lnSpc>
                  <a:spcPct val="100000"/>
                </a:lnSpc>
                <a:spcBef>
                  <a:spcPts val="0"/>
                </a:spcBef>
                <a:buSzPct val="40000"/>
                <a:buBlip>
                  <a:blip r:embed="rId3"/>
                </a:buBlip>
                <a:defRPr sz="3500">
                  <a:solidFill>
                    <a:srgbClr val="FF2600"/>
                  </a:solidFill>
                  <a:latin typeface="Canela Text Bold"/>
                  <a:ea typeface="Canela Text Bold"/>
                  <a:cs typeface="Canela Text Bold"/>
                  <a:sym typeface="Canela Text Bold"/>
                </a:defRPr>
              </a:lvl1pPr>
            </a:lstStyle>
            <a:p>
              <a:r>
                <a:t>Therefore, NIR features are dominated by TP-AGB stars</a:t>
              </a:r>
            </a:p>
          </p:txBody>
        </p:sp>
      </p:grpSp>
      <p:sp>
        <p:nvSpPr>
          <p:cNvPr id="739" name="Slide Number"/>
          <p:cNvSpPr txBox="1">
            <a:spLocks noGrp="1"/>
          </p:cNvSpPr>
          <p:nvPr>
            <p:ph type="sldNum" sz="quarter" idx="4294967295"/>
          </p:nvPr>
        </p:nvSpPr>
        <p:spPr>
          <a:xfrm>
            <a:off x="12012167" y="12700000"/>
            <a:ext cx="367285" cy="429261"/>
          </a:xfrm>
          <a:prstGeom prst="rect">
            <a:avLst/>
          </a:prstGeom>
        </p:spPr>
        <p:txBody>
          <a:bodyPr/>
          <a:lstStyle/>
          <a:p>
            <a:fld id="{86CB4B4D-7CA3-9044-876B-883B54F8677D}" type="slidenum">
              <a:rPr/>
            </a:fld>
            <a:endParaRPr/>
          </a:p>
        </p:txBody>
      </p:sp>
      <p:grpSp>
        <p:nvGrpSpPr>
          <p:cNvPr id="742" name="Group"/>
          <p:cNvGrpSpPr/>
          <p:nvPr/>
        </p:nvGrpSpPr>
        <p:grpSpPr>
          <a:xfrm>
            <a:off x="1426052" y="705571"/>
            <a:ext cx="251509" cy="738223"/>
            <a:chOff x="0" y="0"/>
            <a:chExt cx="251508" cy="738222"/>
          </a:xfrm>
        </p:grpSpPr>
        <p:sp>
          <p:nvSpPr>
            <p:cNvPr id="740"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741"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743" name="Analysis: Where do these NIR features come from TP-AGB, RSG, or RGB?"/>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Analysis: Where do these NIR features come from TP-AGB, RSG, or RGB?</a:t>
            </a:r>
          </a:p>
        </p:txBody>
      </p:sp>
      <p:sp>
        <p:nvSpPr>
          <p:cNvPr id="709" name="TP-AGB:…"/>
          <p:cNvSpPr txBox="1"/>
          <p:nvPr/>
        </p:nvSpPr>
        <p:spPr>
          <a:xfrm>
            <a:off x="11615869" y="2177732"/>
            <a:ext cx="12332092" cy="2509408"/>
          </a:xfrm>
          <a:prstGeom prst="rect">
            <a:avLst/>
          </a:prstGeom>
          <a:noFill/>
          <a:ln w="12700" cap="flat">
            <a:noFill/>
            <a:miter lim="400000"/>
          </a:ln>
          <a:effectLst/>
        </p:spPr>
        <p:txBody>
          <a:bodyPr wrap="square" lIns="50800" tIns="50800" rIns="50800" bIns="50800" numCol="1" anchor="ctr">
            <a:no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rPr>
                <a:solidFill>
                  <a:srgbClr val="EE220C"/>
                </a:solidFill>
              </a:rPr>
              <a:t>TP-AGB</a:t>
            </a:r>
            <a:r>
              <a:t>:</a:t>
            </a:r>
          </a:p>
          <a:p>
            <a:pPr marL="914400" lvl="1" indent="-304800">
              <a:lnSpc>
                <a:spcPct val="100000"/>
              </a:lnSpc>
              <a:spcBef>
                <a:spcPts val="0"/>
              </a:spcBef>
              <a:buSzPct val="123000"/>
              <a:buChar char="•"/>
              <a:defRPr sz="2800" b="1">
                <a:latin typeface="Times Roman"/>
                <a:ea typeface="Times Roman"/>
                <a:cs typeface="Times Roman"/>
                <a:sym typeface="Times Roman"/>
              </a:defRPr>
            </a:pPr>
            <a:r>
              <a:t>𝛌</a:t>
            </a:r>
            <a:r>
              <a:rPr lang="en-US"/>
              <a:t>  </a:t>
            </a:r>
            <a:r>
              <a:t>rest &lt;5000Å fit, mass-weighted age~1Gyr in four models, which is indeed the age when TP-AGB features are expected to nearly peak.</a:t>
            </a:r>
          </a:p>
        </p:txBody>
      </p:sp>
      <p:sp>
        <p:nvSpPr>
          <p:cNvPr id="710" name="Check Mark"/>
          <p:cNvSpPr/>
          <p:nvPr/>
        </p:nvSpPr>
        <p:spPr>
          <a:xfrm>
            <a:off x="14641582" y="2647383"/>
            <a:ext cx="976137" cy="749381"/>
          </a:xfrm>
          <a:custGeom>
            <a:avLst/>
            <a:gdLst/>
            <a:ahLst/>
            <a:cxnLst>
              <a:cxn ang="0">
                <a:pos x="wd2" y="hd2"/>
              </a:cxn>
              <a:cxn ang="5400000">
                <a:pos x="wd2" y="hd2"/>
              </a:cxn>
              <a:cxn ang="10800000">
                <a:pos x="wd2" y="hd2"/>
              </a:cxn>
              <a:cxn ang="16200000">
                <a:pos x="wd2" y="hd2"/>
              </a:cxn>
            </a:cxnLst>
            <a:rect l="0" t="0" r="r" b="b"/>
            <a:pathLst>
              <a:path w="21576" h="21585" extrusionOk="0">
                <a:moveTo>
                  <a:pt x="19124" y="0"/>
                </a:moveTo>
                <a:cubicBezTo>
                  <a:pt x="19093" y="0"/>
                  <a:pt x="19062" y="15"/>
                  <a:pt x="19038" y="46"/>
                </a:cubicBezTo>
                <a:lnTo>
                  <a:pt x="7550" y="15019"/>
                </a:lnTo>
                <a:cubicBezTo>
                  <a:pt x="7502" y="15081"/>
                  <a:pt x="7426" y="15081"/>
                  <a:pt x="7379" y="15019"/>
                </a:cubicBezTo>
                <a:lnTo>
                  <a:pt x="2536" y="8708"/>
                </a:lnTo>
                <a:cubicBezTo>
                  <a:pt x="2489" y="8646"/>
                  <a:pt x="2413" y="8646"/>
                  <a:pt x="2365" y="8708"/>
                </a:cubicBezTo>
                <a:lnTo>
                  <a:pt x="35" y="11744"/>
                </a:lnTo>
                <a:cubicBezTo>
                  <a:pt x="-12" y="11806"/>
                  <a:pt x="-12" y="11907"/>
                  <a:pt x="35" y="11969"/>
                </a:cubicBezTo>
                <a:lnTo>
                  <a:pt x="4963" y="18390"/>
                </a:lnTo>
                <a:lnTo>
                  <a:pt x="6654" y="20594"/>
                </a:lnTo>
                <a:lnTo>
                  <a:pt x="7379" y="21538"/>
                </a:lnTo>
                <a:cubicBezTo>
                  <a:pt x="7426" y="21600"/>
                  <a:pt x="7502" y="21600"/>
                  <a:pt x="7550" y="21538"/>
                </a:cubicBezTo>
                <a:lnTo>
                  <a:pt x="21541" y="3307"/>
                </a:lnTo>
                <a:cubicBezTo>
                  <a:pt x="21588" y="3245"/>
                  <a:pt x="21588" y="3146"/>
                  <a:pt x="21541" y="3085"/>
                </a:cubicBezTo>
                <a:lnTo>
                  <a:pt x="19211" y="48"/>
                </a:lnTo>
                <a:cubicBezTo>
                  <a:pt x="19186" y="17"/>
                  <a:pt x="19156" y="0"/>
                  <a:pt x="19124" y="0"/>
                </a:cubicBezTo>
                <a:close/>
              </a:path>
            </a:pathLst>
          </a:custGeom>
          <a:solidFill>
            <a:srgbClr val="ED220D"/>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grpSp>
        <p:nvGrpSpPr>
          <p:cNvPr id="2" name="Group 1"/>
          <p:cNvGrpSpPr/>
          <p:nvPr/>
        </p:nvGrpSpPr>
        <p:grpSpPr>
          <a:xfrm>
            <a:off x="11688445" y="5396865"/>
            <a:ext cx="7562215" cy="1186815"/>
            <a:chOff x="17605" y="15803"/>
            <a:chExt cx="11909" cy="1869"/>
          </a:xfrm>
        </p:grpSpPr>
        <p:sp>
          <p:nvSpPr>
            <p:cNvPr id="712" name="RSG(red-supergiant)?…"/>
            <p:cNvSpPr txBox="1"/>
            <p:nvPr/>
          </p:nvSpPr>
          <p:spPr>
            <a:xfrm>
              <a:off x="17605" y="15992"/>
              <a:ext cx="8720" cy="1680"/>
            </a:xfrm>
            <a:prstGeom prst="rect">
              <a:avLst/>
            </a:prstGeom>
            <a:noFill/>
            <a:ln w="12700" cap="flat">
              <a:noFill/>
              <a:miter lim="400000"/>
            </a:ln>
            <a:effectLst/>
          </p:spPr>
          <p:txBody>
            <a:bodyPr wrap="none" lIns="50800" tIns="50800" rIns="50800" bIns="50800" numCol="1" anchor="ctr">
              <a:spAutoFit/>
            </a:bodyPr>
            <a:lstStyle/>
            <a:p>
              <a:pPr marL="304800" indent="-304800">
                <a:lnSpc>
                  <a:spcPct val="100000"/>
                </a:lnSpc>
                <a:spcBef>
                  <a:spcPts val="0"/>
                </a:spcBef>
                <a:buSzPct val="123000"/>
                <a:buChar char="•"/>
                <a:defRPr sz="3500" b="1">
                  <a:latin typeface="Times Roman"/>
                  <a:ea typeface="Times Roman"/>
                  <a:cs typeface="Times Roman"/>
                  <a:sym typeface="Times Roman"/>
                </a:defRPr>
              </a:pPr>
              <a:r>
                <a:rPr>
                  <a:solidFill>
                    <a:srgbClr val="AA7942"/>
                  </a:solidFill>
                </a:rPr>
                <a:t>RSG</a:t>
              </a:r>
              <a:r>
                <a:t>(red-supergiant)?</a:t>
              </a:r>
            </a:p>
            <a:p>
              <a:pPr marL="914400" lvl="1" indent="-304800">
                <a:lnSpc>
                  <a:spcPct val="100000"/>
                </a:lnSpc>
                <a:spcBef>
                  <a:spcPts val="0"/>
                </a:spcBef>
                <a:buSzPct val="123000"/>
                <a:buChar char="•"/>
                <a:defRPr sz="2800" b="1">
                  <a:latin typeface="Times Roman"/>
                  <a:ea typeface="Times Roman"/>
                  <a:cs typeface="Times Roman"/>
                  <a:sym typeface="Times Roman"/>
                </a:defRPr>
              </a:pPr>
              <a:r>
                <a:t>RSG(&lt;10Myr): safely exclude</a:t>
              </a:r>
            </a:p>
          </p:txBody>
        </p:sp>
        <p:sp>
          <p:nvSpPr>
            <p:cNvPr id="713" name="Multiplication Sign"/>
            <p:cNvSpPr/>
            <p:nvPr/>
          </p:nvSpPr>
          <p:spPr>
            <a:xfrm>
              <a:off x="28352" y="15803"/>
              <a:ext cx="1163" cy="1163"/>
            </a:xfrm>
            <a:custGeom>
              <a:avLst/>
              <a:gdLst/>
              <a:ahLst/>
              <a:cxnLst>
                <a:cxn ang="0">
                  <a:pos x="wd2" y="hd2"/>
                </a:cxn>
                <a:cxn ang="5400000">
                  <a:pos x="wd2" y="hd2"/>
                </a:cxn>
                <a:cxn ang="10800000">
                  <a:pos x="wd2" y="hd2"/>
                </a:cxn>
                <a:cxn ang="16200000">
                  <a:pos x="wd2" y="hd2"/>
                </a:cxn>
              </a:cxnLst>
              <a:rect l="0" t="0" r="r" b="b"/>
              <a:pathLst>
                <a:path w="21577" h="21577" extrusionOk="0">
                  <a:moveTo>
                    <a:pt x="3398" y="1"/>
                  </a:moveTo>
                  <a:cubicBezTo>
                    <a:pt x="3368" y="1"/>
                    <a:pt x="3338" y="12"/>
                    <a:pt x="3315" y="35"/>
                  </a:cubicBezTo>
                  <a:lnTo>
                    <a:pt x="35" y="3315"/>
                  </a:lnTo>
                  <a:cubicBezTo>
                    <a:pt x="-11" y="3361"/>
                    <a:pt x="-11" y="3434"/>
                    <a:pt x="35" y="3480"/>
                  </a:cubicBezTo>
                  <a:lnTo>
                    <a:pt x="7290" y="10733"/>
                  </a:lnTo>
                  <a:cubicBezTo>
                    <a:pt x="7320" y="10764"/>
                    <a:pt x="7320" y="10813"/>
                    <a:pt x="7290" y="10843"/>
                  </a:cubicBezTo>
                  <a:lnTo>
                    <a:pt x="35" y="18098"/>
                  </a:lnTo>
                  <a:cubicBezTo>
                    <a:pt x="-11" y="18144"/>
                    <a:pt x="-11" y="18217"/>
                    <a:pt x="35" y="18263"/>
                  </a:cubicBezTo>
                  <a:lnTo>
                    <a:pt x="3315" y="21543"/>
                  </a:lnTo>
                  <a:cubicBezTo>
                    <a:pt x="3361" y="21589"/>
                    <a:pt x="3434" y="21589"/>
                    <a:pt x="3480" y="21543"/>
                  </a:cubicBezTo>
                  <a:lnTo>
                    <a:pt x="10733" y="14288"/>
                  </a:lnTo>
                  <a:cubicBezTo>
                    <a:pt x="10764" y="14258"/>
                    <a:pt x="10814" y="14258"/>
                    <a:pt x="10845" y="14288"/>
                  </a:cubicBezTo>
                  <a:lnTo>
                    <a:pt x="18098" y="21543"/>
                  </a:lnTo>
                  <a:cubicBezTo>
                    <a:pt x="18144" y="21589"/>
                    <a:pt x="18217" y="21589"/>
                    <a:pt x="18263" y="21543"/>
                  </a:cubicBezTo>
                  <a:lnTo>
                    <a:pt x="21543" y="18263"/>
                  </a:lnTo>
                  <a:cubicBezTo>
                    <a:pt x="21589" y="18217"/>
                    <a:pt x="21589" y="18144"/>
                    <a:pt x="21543" y="18098"/>
                  </a:cubicBezTo>
                  <a:lnTo>
                    <a:pt x="14288" y="10845"/>
                  </a:lnTo>
                  <a:cubicBezTo>
                    <a:pt x="14258" y="10814"/>
                    <a:pt x="14258" y="10764"/>
                    <a:pt x="14288" y="10733"/>
                  </a:cubicBezTo>
                  <a:lnTo>
                    <a:pt x="21543" y="3480"/>
                  </a:lnTo>
                  <a:cubicBezTo>
                    <a:pt x="21588" y="3434"/>
                    <a:pt x="21588" y="3360"/>
                    <a:pt x="21543" y="3315"/>
                  </a:cubicBezTo>
                  <a:lnTo>
                    <a:pt x="18263" y="35"/>
                  </a:lnTo>
                  <a:cubicBezTo>
                    <a:pt x="18217" y="-11"/>
                    <a:pt x="18144" y="-11"/>
                    <a:pt x="18098" y="35"/>
                  </a:cubicBezTo>
                  <a:lnTo>
                    <a:pt x="10845" y="7290"/>
                  </a:lnTo>
                  <a:cubicBezTo>
                    <a:pt x="10814" y="7320"/>
                    <a:pt x="10765" y="7320"/>
                    <a:pt x="10735" y="7290"/>
                  </a:cubicBezTo>
                  <a:lnTo>
                    <a:pt x="3480" y="35"/>
                  </a:lnTo>
                  <a:cubicBezTo>
                    <a:pt x="3457" y="12"/>
                    <a:pt x="3428" y="1"/>
                    <a:pt x="3398" y="1"/>
                  </a:cubicBezTo>
                  <a:close/>
                </a:path>
              </a:pathLst>
            </a:custGeom>
            <a:solidFill>
              <a:schemeClr val="accent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indefinite" fill="hold"/>
                                        <p:tgtEl>
                                          <p:spTgt spid="7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 grpId="2" bldLvl="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 name="Table 1"/>
          <p:cNvGraphicFramePr/>
          <p:nvPr/>
        </p:nvGraphicFramePr>
        <p:xfrm>
          <a:off x="934837" y="2478014"/>
          <a:ext cx="12816143" cy="6017989"/>
        </p:xfrm>
        <a:graphic>
          <a:graphicData uri="http://schemas.openxmlformats.org/drawingml/2006/table">
            <a:tbl>
              <a:tblPr firstCol="1">
                <a:tableStyleId>{CF821DB8-F4EB-4A41-A1BA-3FCAFE7338EE}</a:tableStyleId>
              </a:tblPr>
              <a:tblGrid>
                <a:gridCol w="2155598"/>
                <a:gridCol w="2642317"/>
                <a:gridCol w="2546860"/>
                <a:gridCol w="2538291"/>
                <a:gridCol w="2933077"/>
              </a:tblGrid>
              <a:tr h="791100">
                <a:tc gridSpan="5">
                  <a:txBody>
                    <a:bodyPr/>
                    <a:lstStyle/>
                    <a:p>
                      <a:pPr defTabSz="914400">
                        <a:tabLst>
                          <a:tab pos="1663700" algn="l"/>
                        </a:tabLst>
                        <a:defRPr sz="1800" b="0"/>
                      </a:pPr>
                      <a:r>
                        <a:rPr sz="4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rPr>
                        <a:t>Reduced Chi-square for D36123</a:t>
                      </a:r>
                      <a:endParaRPr sz="4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0">
                      <a:miter lim="400000"/>
                    </a:lnR>
                    <a:lnT w="88900">
                      <a:solidFill>
                        <a:srgbClr val="000000"/>
                      </a:solidFill>
                      <a:miter lim="400000"/>
                    </a:lnT>
                    <a:lnB w="25400">
                      <a:solidFill>
                        <a:srgbClr val="000000"/>
                      </a:solidFill>
                      <a:miter lim="400000"/>
                    </a:lnB>
                    <a:noFill/>
                  </a:tcPr>
                </a:tc>
                <a:tc hMerge="1">
                  <a:tcPr/>
                </a:tc>
                <a:tc hMerge="1">
                  <a:tcPr/>
                </a:tc>
                <a:tc hMerge="1">
                  <a:tcPr/>
                </a:tc>
                <a:tc hMerge="1">
                  <a:tcPr/>
                </a:tc>
              </a:tr>
              <a:tr h="1102137">
                <a:tc>
                  <a:txBody>
                    <a:bodyPr/>
                    <a:lstStyle/>
                    <a:p>
                      <a:pPr defTabSz="914400">
                        <a:tabLst>
                          <a:tab pos="1663700" algn="l"/>
                        </a:tabLst>
                        <a:defRPr sz="1800" b="0"/>
                      </a:pPr>
                      <a:r>
                        <a:rPr sz="2900">
                          <a:latin typeface="Helvetica Neue Medium" panose="02000503000000020004"/>
                          <a:ea typeface="Helvetica Neue Medium" panose="02000503000000020004"/>
                          <a:cs typeface="Helvetica Neue Medium" panose="02000503000000020004"/>
                          <a:sym typeface="Helvetica Neue Medium" panose="02000503000000020004"/>
                        </a:rPr>
                        <a:t>rest-frame range</a:t>
                      </a:r>
                      <a:endParaRPr sz="29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38100">
                      <a:solidFill>
                        <a:srgbClr val="000000"/>
                      </a:solidFill>
                      <a:miter lim="400000"/>
                    </a:lnR>
                    <a:lnT w="25400">
                      <a:solidFill>
                        <a:srgbClr val="000000"/>
                      </a:solidFill>
                      <a:miter lim="400000"/>
                    </a:lnT>
                    <a:lnB w="38100">
                      <a:solidFill>
                        <a:srgbClr val="000000"/>
                      </a:solidFill>
                      <a:miter lim="400000"/>
                    </a:lnB>
                    <a:noFill/>
                  </a:tcPr>
                </a:tc>
                <a:tc>
                  <a:txBody>
                    <a:bodyPr/>
                    <a:lstStyle/>
                    <a:p>
                      <a:pPr defTabSz="914400">
                        <a:tabLst>
                          <a:tab pos="1663700" algn="l"/>
                        </a:tabLst>
                        <a:defRPr sz="1800"/>
                      </a:pPr>
                      <a:r>
                        <a:rPr sz="2900">
                          <a:latin typeface="Helvetica Neue Medium" panose="02000503000000020004"/>
                          <a:ea typeface="Helvetica Neue Medium" panose="02000503000000020004"/>
                          <a:cs typeface="Helvetica Neue Medium" panose="02000503000000020004"/>
                          <a:sym typeface="Helvetica Neue Medium" panose="02000503000000020004"/>
                        </a:rPr>
                        <a:t>BC03 
TP-AGB-poor</a:t>
                      </a:r>
                      <a:endParaRPr sz="29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38100">
                      <a:solidFill>
                        <a:srgbClr val="000000"/>
                      </a:solidFill>
                      <a:miter lim="400000"/>
                    </a:lnL>
                    <a:lnR w="12700">
                      <a:solidFill>
                        <a:srgbClr val="000000"/>
                      </a:solidFill>
                      <a:miter lim="400000"/>
                    </a:lnR>
                    <a:lnT w="25400">
                      <a:solidFill>
                        <a:srgbClr val="000000"/>
                      </a:solidFill>
                      <a:miter lim="400000"/>
                    </a:lnT>
                    <a:lnB w="38100">
                      <a:solidFill>
                        <a:srgbClr val="000000"/>
                      </a:solidFill>
                      <a:miter lim="400000"/>
                    </a:lnB>
                    <a:noFill/>
                  </a:tcPr>
                </a:tc>
                <a:tc>
                  <a:txBody>
                    <a:bodyPr/>
                    <a:lstStyle/>
                    <a:p>
                      <a:pPr defTabSz="914400">
                        <a:tabLst>
                          <a:tab pos="1663700" algn="l"/>
                        </a:tabLst>
                        <a:defRPr sz="1800"/>
                      </a:pPr>
                      <a:r>
                        <a:rPr sz="2900">
                          <a:latin typeface="Helvetica Neue Medium" panose="02000503000000020004"/>
                          <a:ea typeface="Helvetica Neue Medium" panose="02000503000000020004"/>
                          <a:cs typeface="Helvetica Neue Medium" panose="02000503000000020004"/>
                          <a:sym typeface="Helvetica Neue Medium" panose="02000503000000020004"/>
                        </a:rPr>
                        <a:t>C09
TP-AGB-light</a:t>
                      </a:r>
                      <a:endParaRPr sz="29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38100">
                      <a:solidFill>
                        <a:srgbClr val="000000"/>
                      </a:solidFill>
                      <a:miter lim="400000"/>
                    </a:lnB>
                    <a:noFill/>
                  </a:tcPr>
                </a:tc>
                <a:tc>
                  <a:txBody>
                    <a:bodyPr/>
                    <a:lstStyle/>
                    <a:p>
                      <a:pPr defTabSz="914400">
                        <a:tabLst>
                          <a:tab pos="1663700" algn="l"/>
                        </a:tabLst>
                        <a:defRPr sz="1800"/>
                      </a:pPr>
                      <a:r>
                        <a:rPr sz="2900">
                          <a:latin typeface="Helvetica Neue Medium" panose="02000503000000020004"/>
                          <a:ea typeface="Helvetica Neue Medium" panose="02000503000000020004"/>
                          <a:cs typeface="Helvetica Neue Medium" panose="02000503000000020004"/>
                          <a:sym typeface="Helvetica Neue Medium" panose="02000503000000020004"/>
                        </a:rPr>
                        <a:t>M13
TP-AGB-mild</a:t>
                      </a:r>
                      <a:endParaRPr sz="29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25400">
                      <a:solidFill>
                        <a:srgbClr val="000000"/>
                      </a:solidFill>
                      <a:miter lim="400000"/>
                    </a:lnT>
                    <a:lnB w="38100">
                      <a:solidFill>
                        <a:srgbClr val="000000"/>
                      </a:solidFill>
                      <a:miter lim="400000"/>
                    </a:lnB>
                    <a:solidFill>
                      <a:schemeClr val="accent5">
                        <a:hueOff val="187634"/>
                        <a:satOff val="22839"/>
                        <a:lumOff val="25028"/>
                      </a:schemeClr>
                    </a:solidFill>
                  </a:tcPr>
                </a:tc>
                <a:tc>
                  <a:txBody>
                    <a:bodyPr/>
                    <a:lstStyle/>
                    <a:p>
                      <a:pPr defTabSz="914400">
                        <a:tabLst>
                          <a:tab pos="1663700" algn="l"/>
                        </a:tabLst>
                        <a:defRPr sz="1800"/>
                      </a:pPr>
                      <a:r>
                        <a:rPr sz="2900">
                          <a:latin typeface="Helvetica Neue Medium" panose="02000503000000020004"/>
                          <a:ea typeface="Helvetica Neue Medium" panose="02000503000000020004"/>
                          <a:cs typeface="Helvetica Neue Medium" panose="02000503000000020004"/>
                          <a:sym typeface="Helvetica Neue Medium" panose="02000503000000020004"/>
                        </a:rPr>
                        <a:t>M05
TP-AGB-heavy</a:t>
                      </a:r>
                      <a:endParaRPr sz="29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12700">
                      <a:solidFill>
                        <a:srgbClr val="000000"/>
                      </a:solidFill>
                      <a:miter lim="400000"/>
                    </a:lnL>
                    <a:lnR w="0">
                      <a:miter lim="400000"/>
                    </a:lnR>
                    <a:lnT w="25400">
                      <a:solidFill>
                        <a:srgbClr val="000000"/>
                      </a:solidFill>
                      <a:miter lim="400000"/>
                    </a:lnT>
                    <a:lnB w="38100">
                      <a:solidFill>
                        <a:srgbClr val="000000"/>
                      </a:solidFill>
                      <a:miter lim="400000"/>
                    </a:lnB>
                    <a:noFill/>
                  </a:tcPr>
                </a:tc>
              </a:tr>
              <a:tr h="1110431">
                <a:tc>
                  <a:txBody>
                    <a:bodyPr/>
                    <a:lstStyle/>
                    <a:p>
                      <a:pPr defTabSz="914400">
                        <a:tabLst>
                          <a:tab pos="1663700" algn="l"/>
                        </a:tabLst>
                        <a:defRPr sz="1800" b="0"/>
                      </a:pPr>
                      <a:r>
                        <a:rPr sz="2600">
                          <a:latin typeface="Helvetica Neue Medium" panose="02000503000000020004"/>
                          <a:ea typeface="Helvetica Neue Medium" panose="02000503000000020004"/>
                          <a:cs typeface="Helvetica Neue Medium" panose="02000503000000020004"/>
                          <a:sym typeface="Helvetica Neue Medium" panose="02000503000000020004"/>
                        </a:rPr>
                        <a:t>full</a:t>
                      </a:r>
                      <a:endParaRPr sz="26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38100">
                      <a:solidFill>
                        <a:srgbClr val="000000"/>
                      </a:solidFill>
                      <a:miter lim="400000"/>
                    </a:lnR>
                    <a:lnT w="381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59.6</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38100">
                      <a:solidFill>
                        <a:srgbClr val="000000"/>
                      </a:solidFill>
                      <a:miter lim="400000"/>
                    </a:lnL>
                    <a:lnR w="12700">
                      <a:solidFill>
                        <a:srgbClr val="000000"/>
                      </a:solidFill>
                      <a:miter lim="400000"/>
                    </a:lnR>
                    <a:lnT w="381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52.9</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381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39.0</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38100">
                      <a:solidFill>
                        <a:srgbClr val="000000"/>
                      </a:solidFill>
                      <a:miter lim="400000"/>
                    </a:lnT>
                    <a:lnB w="12700">
                      <a:solidFill>
                        <a:srgbClr val="000000"/>
                      </a:solidFill>
                      <a:miter lim="400000"/>
                    </a:lnB>
                    <a:solidFill>
                      <a:schemeClr val="accent5">
                        <a:hueOff val="187634"/>
                        <a:satOff val="22839"/>
                        <a:lumOff val="25028"/>
                      </a:schemeClr>
                    </a:solidFill>
                  </a:tcPr>
                </a:tc>
                <a:tc>
                  <a:txBody>
                    <a:bodyPr/>
                    <a:lstStyle/>
                    <a:p>
                      <a:pPr defTabSz="914400">
                        <a:defRPr sz="2900">
                          <a:latin typeface="Helvetica Neue" panose="02000503000000020004"/>
                          <a:ea typeface="Helvetica Neue" panose="02000503000000020004"/>
                          <a:cs typeface="Helvetica Neue" panose="02000503000000020004"/>
                          <a:sym typeface="Helvetica Neue" panose="02000503000000020004"/>
                        </a:defRPr>
                      </a:pPr>
                      <a:r>
                        <a:t>102.6</a:t>
                      </a:r>
                    </a:p>
                    <a:p>
                      <a:pPr defTabSz="914400">
                        <a:defRPr sz="2800">
                          <a:latin typeface="Helvetica Neue" panose="02000503000000020004"/>
                          <a:ea typeface="Helvetica Neue" panose="02000503000000020004"/>
                          <a:cs typeface="Helvetica Neue" panose="02000503000000020004"/>
                          <a:sym typeface="Helvetica Neue" panose="02000503000000020004"/>
                        </a:defRPr>
                      </a:pPr>
                      <a:r>
                        <a:t>(due to &lt;0.5um)</a:t>
                      </a:r>
                    </a:p>
                  </a:txBody>
                  <a:tcPr marL="50800" marR="50800" marT="50800" marB="50800" anchor="ctr" horzOverflow="overflow">
                    <a:lnL w="12700">
                      <a:solidFill>
                        <a:srgbClr val="000000"/>
                      </a:solidFill>
                      <a:miter lim="400000"/>
                    </a:lnL>
                    <a:lnR w="0">
                      <a:miter lim="400000"/>
                    </a:lnR>
                    <a:lnT w="38100">
                      <a:solidFill>
                        <a:srgbClr val="000000"/>
                      </a:solidFill>
                      <a:miter lim="400000"/>
                    </a:lnT>
                    <a:lnB w="12700">
                      <a:solidFill>
                        <a:srgbClr val="000000"/>
                      </a:solidFill>
                      <a:miter lim="400000"/>
                    </a:lnB>
                    <a:noFill/>
                  </a:tcPr>
                </a:tc>
              </a:tr>
              <a:tr h="886484">
                <a:tc>
                  <a:txBody>
                    <a:bodyPr/>
                    <a:lstStyle/>
                    <a:p>
                      <a:pPr defTabSz="914400">
                        <a:tabLst>
                          <a:tab pos="1663700" algn="l"/>
                        </a:tabLst>
                        <a:defRPr sz="1800" b="0"/>
                      </a:pPr>
                      <a:r>
                        <a:rPr sz="2600">
                          <a:latin typeface="Helvetica Neue Medium" panose="02000503000000020004"/>
                          <a:ea typeface="Helvetica Neue Medium" panose="02000503000000020004"/>
                          <a:cs typeface="Helvetica Neue Medium" panose="02000503000000020004"/>
                          <a:sym typeface="Helvetica Neue Medium" panose="02000503000000020004"/>
                        </a:rPr>
                        <a:t>optical 
&lt;0.5um</a:t>
                      </a:r>
                      <a:endParaRPr sz="26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381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11.4</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381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9.0</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11.2</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chemeClr val="accent5">
                        <a:hueOff val="187634"/>
                        <a:satOff val="22839"/>
                        <a:lumOff val="25028"/>
                      </a:schemeClr>
                    </a:solid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11.2</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0">
                      <a:miter lim="400000"/>
                    </a:lnR>
                    <a:lnT w="12700">
                      <a:solidFill>
                        <a:srgbClr val="000000"/>
                      </a:solidFill>
                      <a:miter lim="400000"/>
                    </a:lnT>
                    <a:lnB w="12700">
                      <a:solidFill>
                        <a:srgbClr val="000000"/>
                      </a:solidFill>
                      <a:miter lim="400000"/>
                    </a:lnB>
                    <a:noFill/>
                  </a:tcPr>
                </a:tc>
              </a:tr>
              <a:tr h="1021946">
                <a:tc>
                  <a:txBody>
                    <a:bodyPr/>
                    <a:lstStyle/>
                    <a:p>
                      <a:pPr defTabSz="914400">
                        <a:tabLst>
                          <a:tab pos="1663700" algn="l"/>
                        </a:tabLst>
                        <a:defRPr sz="1800" b="0"/>
                      </a:pPr>
                      <a:r>
                        <a:rPr sz="2600">
                          <a:latin typeface="Helvetica Neue Medium" panose="02000503000000020004"/>
                          <a:ea typeface="Helvetica Neue Medium" panose="02000503000000020004"/>
                          <a:cs typeface="Helvetica Neue Medium" panose="02000503000000020004"/>
                          <a:sym typeface="Helvetica Neue Medium" panose="02000503000000020004"/>
                        </a:rPr>
                        <a:t>NIR
&gt;0.5um</a:t>
                      </a:r>
                      <a:endParaRPr sz="26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381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60.7</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381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58.5</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40.7</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chemeClr val="accent5">
                        <a:hueOff val="187634"/>
                        <a:satOff val="22839"/>
                        <a:lumOff val="25028"/>
                      </a:schemeClr>
                    </a:solid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66.6</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0">
                      <a:miter lim="400000"/>
                    </a:lnR>
                    <a:lnT w="12700">
                      <a:solidFill>
                        <a:srgbClr val="000000"/>
                      </a:solidFill>
                      <a:miter lim="400000"/>
                    </a:lnT>
                    <a:lnB w="12700">
                      <a:solidFill>
                        <a:srgbClr val="000000"/>
                      </a:solidFill>
                      <a:miter lim="400000"/>
                    </a:lnB>
                    <a:noFill/>
                  </a:tcPr>
                </a:tc>
              </a:tr>
              <a:tr h="1098295">
                <a:tc>
                  <a:txBody>
                    <a:bodyPr/>
                    <a:lstStyle/>
                    <a:p>
                      <a:pPr defTabSz="914400">
                        <a:tabLst>
                          <a:tab pos="1663700" algn="l"/>
                        </a:tabLst>
                        <a:defRPr sz="1800" b="0"/>
                      </a:pPr>
                      <a:r>
                        <a:rPr sz="2600">
                          <a:latin typeface="Helvetica Neue Medium" panose="02000503000000020004"/>
                          <a:ea typeface="Helvetica Neue Medium" panose="02000503000000020004"/>
                          <a:cs typeface="Helvetica Neue Medium" panose="02000503000000020004"/>
                          <a:sym typeface="Helvetica Neue Medium" panose="02000503000000020004"/>
                        </a:rPr>
                        <a:t>full excluding 0.5-1um</a:t>
                      </a:r>
                      <a:endParaRPr sz="2600">
                        <a:latin typeface="Helvetica Neue Medium" panose="02000503000000020004"/>
                        <a:ea typeface="Helvetica Neue Medium" panose="02000503000000020004"/>
                        <a:cs typeface="Helvetica Neue Medium" panose="02000503000000020004"/>
                        <a:sym typeface="Helvetica Neue Medium" panose="02000503000000020004"/>
                      </a:endParaRPr>
                    </a:p>
                  </a:txBody>
                  <a:tcPr marL="50800" marR="50800" marT="50800" marB="50800" anchor="ctr" horzOverflow="overflow">
                    <a:lnL w="0">
                      <a:miter lim="400000"/>
                    </a:lnL>
                    <a:lnR w="38100">
                      <a:solidFill>
                        <a:srgbClr val="000000"/>
                      </a:solidFill>
                      <a:miter lim="400000"/>
                    </a:lnR>
                    <a:lnT w="12700">
                      <a:solidFill>
                        <a:srgbClr val="000000"/>
                      </a:solidFill>
                      <a:miter lim="400000"/>
                    </a:lnT>
                    <a:lnB w="889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32.2</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38100">
                      <a:solidFill>
                        <a:srgbClr val="000000"/>
                      </a:solidFill>
                      <a:miter lim="400000"/>
                    </a:lnL>
                    <a:lnR w="12700">
                      <a:solidFill>
                        <a:srgbClr val="000000"/>
                      </a:solidFill>
                      <a:miter lim="400000"/>
                    </a:lnR>
                    <a:lnT w="12700">
                      <a:solidFill>
                        <a:srgbClr val="000000"/>
                      </a:solidFill>
                      <a:miter lim="400000"/>
                    </a:lnT>
                    <a:lnB w="889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23.1</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88900">
                      <a:solidFill>
                        <a:srgbClr val="000000"/>
                      </a:solidFill>
                      <a:miter lim="400000"/>
                    </a:lnB>
                    <a:no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16.3</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88900">
                      <a:solidFill>
                        <a:srgbClr val="000000"/>
                      </a:solidFill>
                      <a:miter lim="400000"/>
                    </a:lnB>
                    <a:solidFill>
                      <a:schemeClr val="accent5">
                        <a:hueOff val="187634"/>
                        <a:satOff val="22839"/>
                        <a:lumOff val="25028"/>
                      </a:schemeClr>
                    </a:solidFill>
                  </a:tcPr>
                </a:tc>
                <a:tc>
                  <a:txBody>
                    <a:bodyPr/>
                    <a:lstStyle/>
                    <a:p>
                      <a:pPr defTabSz="914400">
                        <a:defRPr sz="1800"/>
                      </a:pPr>
                      <a:r>
                        <a:rPr sz="4100">
                          <a:latin typeface="Helvetica Neue" panose="02000503000000020004"/>
                          <a:ea typeface="Helvetica Neue" panose="02000503000000020004"/>
                          <a:cs typeface="Helvetica Neue" panose="02000503000000020004"/>
                          <a:sym typeface="Helvetica Neue" panose="02000503000000020004"/>
                        </a:rPr>
                        <a:t>83.7</a:t>
                      </a:r>
                      <a:endParaRPr sz="4100">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12700">
                      <a:solidFill>
                        <a:srgbClr val="000000"/>
                      </a:solidFill>
                      <a:miter lim="400000"/>
                    </a:lnL>
                    <a:lnR w="0">
                      <a:miter lim="400000"/>
                    </a:lnR>
                    <a:lnT w="12700">
                      <a:solidFill>
                        <a:srgbClr val="000000"/>
                      </a:solidFill>
                      <a:miter lim="400000"/>
                    </a:lnT>
                    <a:lnB w="88900">
                      <a:solidFill>
                        <a:srgbClr val="000000"/>
                      </a:solidFill>
                      <a:miter lim="400000"/>
                    </a:lnB>
                    <a:noFill/>
                  </a:tcPr>
                </a:tc>
              </a:tr>
            </a:tbl>
          </a:graphicData>
        </a:graphic>
      </p:graphicFrame>
      <p:sp>
        <p:nvSpPr>
          <p:cNvPr id="748" name="The fit in the NIR spectrum leads to high reduced chi-squares;…"/>
          <p:cNvSpPr txBox="1"/>
          <p:nvPr/>
        </p:nvSpPr>
        <p:spPr>
          <a:xfrm>
            <a:off x="350884" y="9498828"/>
            <a:ext cx="13984052" cy="2116456"/>
          </a:xfrm>
          <a:prstGeom prst="rect">
            <a:avLst/>
          </a:prstGeom>
          <a:ln w="12700">
            <a:miter lim="400000"/>
          </a:ln>
        </p:spPr>
        <p:txBody>
          <a:bodyPr lIns="50800" tIns="50800" rIns="50800" bIns="50800" anchor="ctr">
            <a:spAutoFit/>
          </a:bodyPr>
          <a:lstStyle/>
          <a:p>
            <a:pPr marL="434340" indent="-434340" defTabSz="825500">
              <a:lnSpc>
                <a:spcPct val="100000"/>
              </a:lnSpc>
              <a:spcBef>
                <a:spcPts val="0"/>
              </a:spcBef>
              <a:buSzPct val="150000"/>
              <a:buChar char="•"/>
              <a:defRPr sz="3500">
                <a:latin typeface="Canela Text Bold"/>
                <a:ea typeface="Canela Text Bold"/>
                <a:cs typeface="Canela Text Bold"/>
                <a:sym typeface="Canela Text Bold"/>
              </a:defRPr>
            </a:pPr>
            <a:r>
              <a:t>The fit </a:t>
            </a:r>
            <a:r>
              <a:rPr>
                <a:solidFill>
                  <a:srgbClr val="942192"/>
                </a:solidFill>
              </a:rPr>
              <a:t>in the NIR spectrum</a:t>
            </a:r>
            <a:r>
              <a:t> leads to high reduced chi-squares;</a:t>
            </a:r>
          </a:p>
          <a:p>
            <a:pPr marL="434340" indent="-434340" defTabSz="825500">
              <a:lnSpc>
                <a:spcPct val="100000"/>
              </a:lnSpc>
              <a:spcBef>
                <a:spcPts val="0"/>
              </a:spcBef>
              <a:buSzPct val="150000"/>
              <a:buChar char="•"/>
              <a:defRPr sz="3500">
                <a:latin typeface="Canela Text Bold"/>
                <a:ea typeface="Canela Text Bold"/>
                <a:cs typeface="Canela Text Bold"/>
                <a:sym typeface="Canela Text Bold"/>
              </a:defRPr>
            </a:pPr>
            <a:r>
              <a:rPr>
                <a:solidFill>
                  <a:srgbClr val="942192"/>
                </a:solidFill>
              </a:rPr>
              <a:t>Model ingredients</a:t>
            </a:r>
            <a:r>
              <a:t> could be responsible for this discrepancy;</a:t>
            </a:r>
          </a:p>
          <a:p>
            <a:pPr marL="434340" indent="-434340" defTabSz="825500">
              <a:lnSpc>
                <a:spcPct val="100000"/>
              </a:lnSpc>
              <a:spcBef>
                <a:spcPts val="0"/>
              </a:spcBef>
              <a:buSzPct val="150000"/>
              <a:buChar char="•"/>
              <a:defRPr sz="3500">
                <a:latin typeface="Canela Text Bold"/>
                <a:ea typeface="Canela Text Bold"/>
                <a:cs typeface="Canela Text Bold"/>
                <a:sym typeface="Canela Text Bold"/>
              </a:defRPr>
            </a:pPr>
            <a:r>
              <a:t>This stimulates </a:t>
            </a:r>
            <a:r>
              <a:rPr>
                <a:solidFill>
                  <a:srgbClr val="942192"/>
                </a:solidFill>
              </a:rPr>
              <a:t>new generations</a:t>
            </a:r>
            <a:r>
              <a:t> of improved models.</a:t>
            </a:r>
          </a:p>
        </p:txBody>
      </p:sp>
      <p:grpSp>
        <p:nvGrpSpPr>
          <p:cNvPr id="761" name="Group"/>
          <p:cNvGrpSpPr/>
          <p:nvPr/>
        </p:nvGrpSpPr>
        <p:grpSpPr>
          <a:xfrm>
            <a:off x="14327540" y="1745138"/>
            <a:ext cx="9591296" cy="10370462"/>
            <a:chOff x="0" y="0"/>
            <a:chExt cx="9591294" cy="10370461"/>
          </a:xfrm>
        </p:grpSpPr>
        <p:grpSp>
          <p:nvGrpSpPr>
            <p:cNvPr id="756" name="Group"/>
            <p:cNvGrpSpPr/>
            <p:nvPr/>
          </p:nvGrpSpPr>
          <p:grpSpPr>
            <a:xfrm>
              <a:off x="0" y="272711"/>
              <a:ext cx="9334245" cy="9688302"/>
              <a:chOff x="0" y="0"/>
              <a:chExt cx="9334244" cy="9688301"/>
            </a:xfrm>
          </p:grpSpPr>
          <p:pic>
            <p:nvPicPr>
              <p:cNvPr id="749" name="Image" descr="Image"/>
              <p:cNvPicPr>
                <a:picLocks noChangeAspect="1"/>
              </p:cNvPicPr>
              <p:nvPr/>
            </p:nvPicPr>
            <p:blipFill>
              <a:blip r:embed="rId1"/>
              <a:stretch>
                <a:fillRect/>
              </a:stretch>
            </p:blipFill>
            <p:spPr>
              <a:xfrm>
                <a:off x="0" y="0"/>
                <a:ext cx="9334245" cy="9688302"/>
              </a:xfrm>
              <a:prstGeom prst="rect">
                <a:avLst/>
              </a:prstGeom>
              <a:ln w="12700" cap="flat">
                <a:noFill/>
                <a:miter lim="400000"/>
                <a:headEnd/>
                <a:tailEnd/>
              </a:ln>
              <a:effectLst/>
            </p:spPr>
          </p:pic>
          <p:grpSp>
            <p:nvGrpSpPr>
              <p:cNvPr id="752" name="0.019"/>
              <p:cNvGrpSpPr/>
              <p:nvPr/>
            </p:nvGrpSpPr>
            <p:grpSpPr>
              <a:xfrm>
                <a:off x="7119329" y="6769479"/>
                <a:ext cx="1935147" cy="752825"/>
                <a:chOff x="0" y="0"/>
                <a:chExt cx="1935146" cy="752824"/>
              </a:xfrm>
            </p:grpSpPr>
            <p:sp>
              <p:nvSpPr>
                <p:cNvPr id="751" name="0.019"/>
                <p:cNvSpPr/>
                <p:nvPr/>
              </p:nvSpPr>
              <p:spPr>
                <a:xfrm>
                  <a:off x="38100" y="38100"/>
                  <a:ext cx="1858947" cy="676625"/>
                </a:xfrm>
                <a:prstGeom prst="rect">
                  <a:avLst/>
                </a:prstGeom>
                <a:solidFill>
                  <a:srgbClr val="FFFFFF"/>
                </a:solidFill>
                <a:ln>
                  <a:noFill/>
                </a:ln>
                <a:effectLst/>
              </p:spPr>
              <p:txBody>
                <a:bodyPr wrap="square" lIns="50800" tIns="50800" rIns="50800" bIns="50800" numCol="1" anchor="ctr">
                  <a:noAutofit/>
                </a:bodyPr>
                <a:lstStyle>
                  <a:lvl1pPr algn="ctr" defTabSz="825500">
                    <a:lnSpc>
                      <a:spcPct val="100000"/>
                    </a:lnSpc>
                    <a:spcBef>
                      <a:spcPts val="0"/>
                    </a:spcBef>
                    <a:defRPr sz="3200">
                      <a:solidFill>
                        <a:srgbClr val="EE220C"/>
                      </a:solidFill>
                      <a:latin typeface="Helvetica Neue Medium" panose="02000503000000020004"/>
                      <a:ea typeface="Helvetica Neue Medium" panose="02000503000000020004"/>
                      <a:cs typeface="Helvetica Neue Medium" panose="02000503000000020004"/>
                      <a:sym typeface="Helvetica Neue Medium" panose="02000503000000020004"/>
                    </a:defRPr>
                  </a:lvl1pPr>
                </a:lstStyle>
                <a:p>
                  <a:r>
                    <a:t>0.019</a:t>
                  </a:r>
                </a:p>
              </p:txBody>
            </p:sp>
            <p:pic>
              <p:nvPicPr>
                <p:cNvPr id="750" name="0.019 0.019" descr="0.019 0.019"/>
                <p:cNvPicPr/>
                <p:nvPr/>
              </p:nvPicPr>
              <p:blipFill>
                <a:blip r:embed="rId2"/>
                <a:stretch>
                  <a:fillRect/>
                </a:stretch>
              </p:blipFill>
              <p:spPr>
                <a:xfrm>
                  <a:off x="0" y="-1"/>
                  <a:ext cx="1935147" cy="752826"/>
                </a:xfrm>
                <a:prstGeom prst="rect">
                  <a:avLst/>
                </a:prstGeom>
                <a:effectLst/>
              </p:spPr>
            </p:pic>
          </p:grpSp>
          <p:grpSp>
            <p:nvGrpSpPr>
              <p:cNvPr id="755" name="D36123:M13"/>
              <p:cNvGrpSpPr/>
              <p:nvPr/>
            </p:nvGrpSpPr>
            <p:grpSpPr>
              <a:xfrm>
                <a:off x="5824321" y="894581"/>
                <a:ext cx="3078796" cy="752826"/>
                <a:chOff x="0" y="0"/>
                <a:chExt cx="3078794" cy="752824"/>
              </a:xfrm>
            </p:grpSpPr>
            <p:sp>
              <p:nvSpPr>
                <p:cNvPr id="754" name="D36123:M13"/>
                <p:cNvSpPr/>
                <p:nvPr/>
              </p:nvSpPr>
              <p:spPr>
                <a:xfrm>
                  <a:off x="38100" y="38100"/>
                  <a:ext cx="3002595" cy="676625"/>
                </a:xfrm>
                <a:prstGeom prst="rect">
                  <a:avLst/>
                </a:prstGeom>
                <a:solidFill>
                  <a:srgbClr val="FFFFFF"/>
                </a:solidFill>
                <a:ln>
                  <a:noFill/>
                </a:ln>
                <a:effectLst/>
              </p:spPr>
              <p:txBody>
                <a:bodyPr wrap="square" lIns="50800" tIns="50800" rIns="50800" bIns="50800" numCol="1" anchor="ctr">
                  <a:noAutofit/>
                </a:bodyPr>
                <a:lstStyle>
                  <a:lvl1pPr algn="ctr" defTabSz="825500">
                    <a:lnSpc>
                      <a:spcPct val="100000"/>
                    </a:lnSpc>
                    <a:spcBef>
                      <a:spcPts val="0"/>
                    </a:spcBef>
                    <a:defRPr sz="3200">
                      <a:solidFill>
                        <a:srgbClr val="EE220C"/>
                      </a:solidFill>
                      <a:latin typeface="Helvetica Neue Medium" panose="02000503000000020004"/>
                      <a:ea typeface="Helvetica Neue Medium" panose="02000503000000020004"/>
                      <a:cs typeface="Helvetica Neue Medium" panose="02000503000000020004"/>
                      <a:sym typeface="Helvetica Neue Medium" panose="02000503000000020004"/>
                    </a:defRPr>
                  </a:lvl1pPr>
                </a:lstStyle>
                <a:p>
                  <a:r>
                    <a:t>D36123:M13</a:t>
                  </a:r>
                </a:p>
              </p:txBody>
            </p:sp>
            <p:pic>
              <p:nvPicPr>
                <p:cNvPr id="753" name="D36123:M13 D36123:M13" descr="D36123:M13 D36123:M13"/>
                <p:cNvPicPr/>
                <p:nvPr/>
              </p:nvPicPr>
              <p:blipFill>
                <a:blip r:embed="rId3"/>
                <a:stretch>
                  <a:fillRect/>
                </a:stretch>
              </p:blipFill>
              <p:spPr>
                <a:xfrm>
                  <a:off x="-1" y="-1"/>
                  <a:ext cx="3078796" cy="752826"/>
                </a:xfrm>
                <a:prstGeom prst="rect">
                  <a:avLst/>
                </a:prstGeom>
                <a:effectLst/>
              </p:spPr>
            </p:pic>
          </p:grpSp>
        </p:grpSp>
        <p:sp>
          <p:nvSpPr>
            <p:cNvPr id="757" name="Rectangle"/>
            <p:cNvSpPr/>
            <p:nvPr/>
          </p:nvSpPr>
          <p:spPr>
            <a:xfrm>
              <a:off x="131555" y="17035"/>
              <a:ext cx="2249373" cy="10242440"/>
            </a:xfrm>
            <a:prstGeom prst="rect">
              <a:avLst/>
            </a:prstGeom>
            <a:noFill/>
            <a:ln w="50800" cap="flat">
              <a:solidFill>
                <a:srgbClr val="0000FF"/>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758" name="Rectangle"/>
            <p:cNvSpPr/>
            <p:nvPr/>
          </p:nvSpPr>
          <p:spPr>
            <a:xfrm>
              <a:off x="2415243" y="0"/>
              <a:ext cx="7176052" cy="10296994"/>
            </a:xfrm>
            <a:prstGeom prst="rect">
              <a:avLst/>
            </a:prstGeom>
            <a:noFill/>
            <a:ln w="50800" cap="flat">
              <a:solidFill>
                <a:srgbClr val="FF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759" name="optical"/>
            <p:cNvSpPr txBox="1"/>
            <p:nvPr/>
          </p:nvSpPr>
          <p:spPr>
            <a:xfrm>
              <a:off x="708689" y="9787921"/>
              <a:ext cx="1082183" cy="511193"/>
            </a:xfrm>
            <a:prstGeom prst="rect">
              <a:avLst/>
            </a:prstGeom>
            <a:noFill/>
            <a:ln w="12700" cap="flat">
              <a:noFill/>
              <a:miter lim="400000"/>
            </a:ln>
            <a:effectLst/>
          </p:spPr>
          <p:txBody>
            <a:bodyPr wrap="square" lIns="50800" tIns="50800" rIns="50800" bIns="50800" numCol="1" anchor="ctr">
              <a:noAutofit/>
            </a:bodyPr>
            <a:lstStyle>
              <a:lvl1pPr algn="ctr">
                <a:lnSpc>
                  <a:spcPct val="100000"/>
                </a:lnSpc>
                <a:spcBef>
                  <a:spcPts val="0"/>
                </a:spcBef>
                <a:defRPr sz="2400" b="1">
                  <a:solidFill>
                    <a:srgbClr val="0000FF"/>
                  </a:solidFill>
                  <a:latin typeface="Times Roman"/>
                  <a:ea typeface="Times Roman"/>
                  <a:cs typeface="Times Roman"/>
                  <a:sym typeface="Times Roman"/>
                </a:defRPr>
              </a:lvl1pPr>
            </a:lstStyle>
            <a:p>
              <a:r>
                <a:t>optical</a:t>
              </a:r>
            </a:p>
          </p:txBody>
        </p:sp>
        <p:sp>
          <p:nvSpPr>
            <p:cNvPr id="760" name="NIR"/>
            <p:cNvSpPr txBox="1"/>
            <p:nvPr/>
          </p:nvSpPr>
          <p:spPr>
            <a:xfrm>
              <a:off x="5409093" y="9859269"/>
              <a:ext cx="732304" cy="511193"/>
            </a:xfrm>
            <a:prstGeom prst="rect">
              <a:avLst/>
            </a:prstGeom>
            <a:noFill/>
            <a:ln w="12700" cap="flat">
              <a:noFill/>
              <a:miter lim="400000"/>
            </a:ln>
            <a:effectLst/>
          </p:spPr>
          <p:txBody>
            <a:bodyPr wrap="square" lIns="50800" tIns="50800" rIns="50800" bIns="50800" numCol="1" anchor="ctr">
              <a:noAutofit/>
            </a:bodyPr>
            <a:lstStyle>
              <a:lvl1pPr algn="ctr">
                <a:lnSpc>
                  <a:spcPct val="100000"/>
                </a:lnSpc>
                <a:spcBef>
                  <a:spcPts val="0"/>
                </a:spcBef>
                <a:defRPr sz="2400" b="1">
                  <a:solidFill>
                    <a:srgbClr val="EE220C"/>
                  </a:solidFill>
                  <a:latin typeface="Times Roman"/>
                  <a:ea typeface="Times Roman"/>
                  <a:cs typeface="Times Roman"/>
                  <a:sym typeface="Times Roman"/>
                </a:defRPr>
              </a:lvl1pPr>
            </a:lstStyle>
            <a:p>
              <a:r>
                <a:t>NIR</a:t>
              </a:r>
            </a:p>
          </p:txBody>
        </p:sp>
      </p:grpSp>
      <p:grpSp>
        <p:nvGrpSpPr>
          <p:cNvPr id="764" name="Group"/>
          <p:cNvGrpSpPr/>
          <p:nvPr/>
        </p:nvGrpSpPr>
        <p:grpSpPr>
          <a:xfrm>
            <a:off x="1426052" y="692871"/>
            <a:ext cx="251509" cy="738223"/>
            <a:chOff x="0" y="0"/>
            <a:chExt cx="251508" cy="738222"/>
          </a:xfrm>
        </p:grpSpPr>
        <p:sp>
          <p:nvSpPr>
            <p:cNvPr id="762"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763"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765" name="0.040"/>
          <p:cNvSpPr txBox="1"/>
          <p:nvPr/>
        </p:nvSpPr>
        <p:spPr>
          <a:xfrm>
            <a:off x="17411895" y="9331491"/>
            <a:ext cx="1114426" cy="590718"/>
          </a:xfrm>
          <a:prstGeom prst="rect">
            <a:avLst/>
          </a:prstGeom>
          <a:ln w="12700">
            <a:miter lim="400000"/>
          </a:ln>
        </p:spPr>
        <p:txBody>
          <a:bodyPr wrap="none" lIns="50800" tIns="50800" rIns="50800" bIns="50800" anchor="ctr">
            <a:spAutoFit/>
          </a:bodyPr>
          <a:lstStyle>
            <a:lvl1pPr algn="ctr" defTabSz="2438400">
              <a:spcBef>
                <a:spcPts val="0"/>
              </a:spcBef>
              <a:defRPr sz="3500" b="1">
                <a:solidFill>
                  <a:srgbClr val="0433FF"/>
                </a:solidFill>
                <a:latin typeface="Times New Roman" panose="02020503050405090304"/>
                <a:ea typeface="Times New Roman" panose="02020503050405090304"/>
                <a:cs typeface="Times New Roman" panose="02020503050405090304"/>
                <a:sym typeface="Times New Roman" panose="02020503050405090304"/>
              </a:defRPr>
            </a:lvl1pPr>
          </a:lstStyle>
          <a:p>
            <a:r>
              <a:t>0.040</a:t>
            </a:r>
          </a:p>
        </p:txBody>
      </p:sp>
      <p:sp>
        <p:nvSpPr>
          <p:cNvPr id="766" name="others &gt;0.04-0.08"/>
          <p:cNvSpPr txBox="1"/>
          <p:nvPr/>
        </p:nvSpPr>
        <p:spPr>
          <a:xfrm>
            <a:off x="16760829" y="11624179"/>
            <a:ext cx="2703577" cy="555753"/>
          </a:xfrm>
          <a:prstGeom prst="rect">
            <a:avLst/>
          </a:prstGeom>
          <a:ln w="12700">
            <a:miter lim="400000"/>
          </a:ln>
        </p:spPr>
        <p:txBody>
          <a:bodyPr wrap="none" lIns="50800" tIns="50800" rIns="50800" bIns="50800" anchor="ctr">
            <a:spAutoFit/>
          </a:bodyPr>
          <a:lstStyle>
            <a:lvl1pPr algn="ctr" defTabSz="2438400">
              <a:spcBef>
                <a:spcPts val="0"/>
              </a:spcBef>
              <a:defRPr sz="2400">
                <a:solidFill>
                  <a:srgbClr val="1931F5"/>
                </a:solidFill>
                <a:latin typeface="Canela Text Bold"/>
                <a:ea typeface="Canela Text Bold"/>
                <a:cs typeface="Canela Text Bold"/>
                <a:sym typeface="Canela Text Bold"/>
              </a:defRPr>
            </a:lvl1pPr>
          </a:lstStyle>
          <a:p>
            <a:r>
              <a:t>others &gt;0.04-0.08</a:t>
            </a:r>
          </a:p>
        </p:txBody>
      </p:sp>
      <p:sp>
        <p:nvSpPr>
          <p:cNvPr id="767" name="☛"/>
          <p:cNvSpPr txBox="1"/>
          <p:nvPr/>
        </p:nvSpPr>
        <p:spPr>
          <a:xfrm rot="16200000">
            <a:off x="17739921" y="9880513"/>
            <a:ext cx="458373" cy="774701"/>
          </a:xfrm>
          <a:prstGeom prst="rect">
            <a:avLst/>
          </a:prstGeom>
          <a:ln w="12700">
            <a:miter lim="400000"/>
          </a:ln>
        </p:spPr>
        <p:txBody>
          <a:bodyPr wrap="none" lIns="50800" tIns="50800" rIns="50800" bIns="50800" anchor="ctr">
            <a:spAutoFit/>
          </a:bodyPr>
          <a:lstStyle>
            <a:lvl1pPr algn="ctr" defTabSz="2438400">
              <a:spcBef>
                <a:spcPts val="0"/>
              </a:spcBef>
              <a:defRPr sz="4500">
                <a:solidFill>
                  <a:srgbClr val="0433FF"/>
                </a:solidFill>
              </a:defRPr>
            </a:lvl1pPr>
          </a:lstStyle>
          <a:p>
            <a:r>
              <a:t>☛</a:t>
            </a:r>
          </a:p>
        </p:txBody>
      </p:sp>
      <p:sp>
        <p:nvSpPr>
          <p:cNvPr id="768"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769" name="Analysis: What is the reason for the high reduced Chi-squared value?"/>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Analysis: What is the reason for the high reduced Chi-squared value?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 name="younger mass-weighted age (100Myr ~1Gyr)…"/>
          <p:cNvSpPr txBox="1"/>
          <p:nvPr/>
        </p:nvSpPr>
        <p:spPr>
          <a:xfrm>
            <a:off x="13533156" y="3145710"/>
            <a:ext cx="10280496" cy="1168401"/>
          </a:xfrm>
          <a:prstGeom prst="rect">
            <a:avLst/>
          </a:prstGeom>
          <a:solidFill>
            <a:srgbClr val="D5D5D5">
              <a:alpha val="51537"/>
            </a:srgbClr>
          </a:solidFill>
          <a:ln w="12700">
            <a:miter lim="400000"/>
          </a:ln>
        </p:spPr>
        <p:txBody>
          <a:bodyPr lIns="50800" tIns="50800" rIns="50800" bIns="50800" anchor="ctr">
            <a:spAutoFit/>
          </a:bodyPr>
          <a:lstStyle/>
          <a:p>
            <a:pPr marL="918210" lvl="1" indent="-372110" defTabSz="825500">
              <a:lnSpc>
                <a:spcPct val="100000"/>
              </a:lnSpc>
              <a:spcBef>
                <a:spcPts val="0"/>
              </a:spcBef>
              <a:buSzPct val="150000"/>
              <a:buChar char="•"/>
              <a:defRPr sz="3500" b="1">
                <a:latin typeface="Times Roman"/>
                <a:ea typeface="Times Roman"/>
                <a:cs typeface="Times Roman"/>
                <a:sym typeface="Times Roman"/>
              </a:defRPr>
            </a:pPr>
            <a:r>
              <a:rPr>
                <a:solidFill>
                  <a:schemeClr val="accent5"/>
                </a:solidFill>
              </a:rPr>
              <a:t>younger</a:t>
            </a:r>
            <a:r>
              <a:t> mass-weighted age (100Myr ~1Gyr)</a:t>
            </a:r>
          </a:p>
          <a:p>
            <a:pPr marL="918210" lvl="1" indent="-372110" defTabSz="825500">
              <a:lnSpc>
                <a:spcPct val="100000"/>
              </a:lnSpc>
              <a:spcBef>
                <a:spcPts val="0"/>
              </a:spcBef>
              <a:buSzPct val="150000"/>
              <a:buChar char="•"/>
              <a:defRPr sz="3500" b="1">
                <a:latin typeface="Times Roman"/>
                <a:ea typeface="Times Roman"/>
                <a:cs typeface="Times Roman"/>
                <a:sym typeface="Times Roman"/>
              </a:defRPr>
            </a:pPr>
            <a:r>
              <a:rPr>
                <a:solidFill>
                  <a:schemeClr val="accent5"/>
                </a:solidFill>
              </a:rPr>
              <a:t>lower</a:t>
            </a:r>
            <a:r>
              <a:t> stellar mass (30%) </a:t>
            </a:r>
          </a:p>
        </p:txBody>
      </p:sp>
      <p:grpSp>
        <p:nvGrpSpPr>
          <p:cNvPr id="776" name="Group"/>
          <p:cNvGrpSpPr/>
          <p:nvPr/>
        </p:nvGrpSpPr>
        <p:grpSpPr>
          <a:xfrm>
            <a:off x="1426052" y="692871"/>
            <a:ext cx="251509" cy="738223"/>
            <a:chOff x="0" y="0"/>
            <a:chExt cx="251508" cy="738222"/>
          </a:xfrm>
        </p:grpSpPr>
        <p:sp>
          <p:nvSpPr>
            <p:cNvPr id="774"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775"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aphicFrame>
        <p:nvGraphicFramePr>
          <p:cNvPr id="777" name="Table 1"/>
          <p:cNvGraphicFramePr/>
          <p:nvPr/>
        </p:nvGraphicFramePr>
        <p:xfrm>
          <a:off x="1776775" y="2489610"/>
          <a:ext cx="11066549" cy="4036565"/>
        </p:xfrm>
        <a:graphic>
          <a:graphicData uri="http://schemas.openxmlformats.org/drawingml/2006/table">
            <a:tbl>
              <a:tblPr firstRow="1">
                <a:tableStyleId>{4C3C2611-4C71-4FC5-86AE-919BDF0F9419}</a:tableStyleId>
              </a:tblPr>
              <a:tblGrid>
                <a:gridCol w="2060427"/>
                <a:gridCol w="1931220"/>
                <a:gridCol w="1776176"/>
                <a:gridCol w="1771006"/>
                <a:gridCol w="1729659"/>
                <a:gridCol w="1798061"/>
              </a:tblGrid>
              <a:tr h="1009649">
                <a:tc>
                  <a:txBody>
                    <a:bodyPr/>
                    <a:lstStyle/>
                    <a:p>
                      <a:pPr defTabSz="914400">
                        <a:tabLst>
                          <a:tab pos="1663700" algn="l"/>
                        </a:tabLst>
                        <a:defRPr sz="3500">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88900">
                      <a:solidFill>
                        <a:srgbClr val="000000"/>
                      </a:solidFill>
                      <a:miter lim="400000"/>
                    </a:lnT>
                    <a:lnB w="0">
                      <a:miter lim="400000"/>
                    </a:lnB>
                  </a:tcPr>
                </a:tc>
                <a:tc>
                  <a:txBody>
                    <a:bodyPr/>
                    <a:lstStyle/>
                    <a:p>
                      <a:pPr defTabSz="914400">
                        <a:tabLst>
                          <a:tab pos="1663700" algn="l"/>
                        </a:tabLst>
                        <a:defRPr sz="1800" b="0"/>
                      </a:pPr>
                      <a:r>
                        <a:rPr sz="3000" b="1">
                          <a:latin typeface="Times New Roman" panose="02020503050405090304"/>
                          <a:ea typeface="Times New Roman" panose="02020503050405090304"/>
                          <a:cs typeface="Times New Roman" panose="02020503050405090304"/>
                          <a:sym typeface="Times New Roman" panose="02020503050405090304"/>
                        </a:rPr>
                        <a:t>Obj\mod</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T w="88900">
                      <a:solidFill>
                        <a:srgbClr val="000000"/>
                      </a:solidFill>
                      <a:miter lim="400000"/>
                    </a:lnT>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BC03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solidFill>
                      <a:schemeClr val="accent3">
                        <a:hueOff val="571091"/>
                        <a:satOff val="15926"/>
                        <a:lumOff val="22314"/>
                      </a:schemeClr>
                    </a:solidFill>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C09</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M13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solidFill>
                      <a:schemeClr val="accent5">
                        <a:hueOff val="187634"/>
                        <a:satOff val="22839"/>
                        <a:lumOff val="25028"/>
                      </a:schemeClr>
                    </a:solidFill>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M05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lnT w="88900">
                      <a:solidFill>
                        <a:srgbClr val="000000"/>
                      </a:solidFill>
                      <a:miter lim="400000"/>
                    </a:lnT>
                  </a:tcPr>
                </a:tc>
              </a:tr>
              <a:tr h="1008634">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0">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D36123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1.493</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1.489</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1.167</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1.552</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tcPr>
                </a:tc>
              </a:tr>
              <a:tr h="1009141">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0">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8595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0.791</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0.736</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0.545</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0.676</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tcPr>
                </a:tc>
              </a:tr>
              <a:tr h="1009141">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88900">
                      <a:solidFill>
                        <a:srgbClr val="000000"/>
                      </a:solidFill>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9025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lnB w="88900">
                      <a:solidFill>
                        <a:srgbClr val="000000"/>
                      </a:solidFill>
                      <a:miter lim="400000"/>
                    </a:lnB>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0.834</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lnB w="88900">
                      <a:solidFill>
                        <a:srgbClr val="000000"/>
                      </a:solidFill>
                      <a:miter lim="400000"/>
                    </a:lnB>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0.914</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B w="88900">
                      <a:solidFill>
                        <a:srgbClr val="000000"/>
                      </a:solidFill>
                      <a:miter lim="400000"/>
                    </a:lnB>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0.796</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B w="88900">
                      <a:solidFill>
                        <a:srgbClr val="000000"/>
                      </a:solidFill>
                      <a:miter lim="400000"/>
                    </a:lnB>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0.482</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lnB w="88900">
                      <a:solidFill>
                        <a:srgbClr val="000000"/>
                      </a:solidFill>
                      <a:miter lim="400000"/>
                    </a:lnB>
                  </a:tcPr>
                </a:tc>
              </a:tr>
            </a:tbl>
          </a:graphicData>
        </a:graphic>
      </p:graphicFrame>
      <p:sp>
        <p:nvSpPr>
          <p:cNvPr id="778" name="Stellar Mass…"/>
          <p:cNvSpPr txBox="1"/>
          <p:nvPr/>
        </p:nvSpPr>
        <p:spPr>
          <a:xfrm>
            <a:off x="911274" y="3975503"/>
            <a:ext cx="2732178" cy="1064783"/>
          </a:xfrm>
          <a:prstGeom prst="rect">
            <a:avLst/>
          </a:prstGeom>
          <a:ln w="12700">
            <a:miter lim="400000"/>
          </a:ln>
        </p:spPr>
        <p:txBody>
          <a:bodyPr wrap="none" lIns="50800" tIns="50800" rIns="50800" bIns="50800" anchor="ctr">
            <a:spAutoFit/>
          </a:bodyPr>
          <a:lstStyle/>
          <a:p>
            <a: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t>Stellar Mass</a:t>
            </a:r>
          </a:p>
          <a:p>
            <a: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t>M</a:t>
            </a:r>
            <a:r>
              <a:rPr baseline="-6000"/>
              <a:t>* </a:t>
            </a:r>
            <a:r>
              <a:t>[×10</a:t>
            </a:r>
            <a:r>
              <a:rPr baseline="32000"/>
              <a:t>10</a:t>
            </a:r>
            <a:r>
              <a:t>M</a:t>
            </a:r>
            <a:r>
              <a:rPr baseline="-6000"/>
              <a:t>⨀</a:t>
            </a:r>
            <a:r>
              <a:t>]</a:t>
            </a:r>
          </a:p>
        </p:txBody>
      </p:sp>
      <p:graphicFrame>
        <p:nvGraphicFramePr>
          <p:cNvPr id="779" name="Table 1-1"/>
          <p:cNvGraphicFramePr/>
          <p:nvPr/>
        </p:nvGraphicFramePr>
        <p:xfrm>
          <a:off x="1776775" y="6889840"/>
          <a:ext cx="11066549" cy="4036565"/>
        </p:xfrm>
        <a:graphic>
          <a:graphicData uri="http://schemas.openxmlformats.org/drawingml/2006/table">
            <a:tbl>
              <a:tblPr firstRow="1">
                <a:tableStyleId>{4C3C2611-4C71-4FC5-86AE-919BDF0F9419}</a:tableStyleId>
              </a:tblPr>
              <a:tblGrid>
                <a:gridCol w="2060427"/>
                <a:gridCol w="1931220"/>
                <a:gridCol w="1776176"/>
                <a:gridCol w="1771006"/>
                <a:gridCol w="1729659"/>
                <a:gridCol w="1798061"/>
              </a:tblGrid>
              <a:tr h="1009649">
                <a:tc>
                  <a:txBody>
                    <a:bodyPr/>
                    <a:lstStyle/>
                    <a:p>
                      <a:pPr defTabSz="914400">
                        <a:tabLst>
                          <a:tab pos="1663700" algn="l"/>
                        </a:tabLst>
                        <a:defRPr sz="3500">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88900">
                      <a:solidFill>
                        <a:srgbClr val="000000"/>
                      </a:solidFill>
                      <a:miter lim="400000"/>
                    </a:lnT>
                    <a:lnB w="0">
                      <a:miter lim="400000"/>
                    </a:lnB>
                  </a:tcPr>
                </a:tc>
                <a:tc>
                  <a:txBody>
                    <a:bodyPr/>
                    <a:lstStyle/>
                    <a:p>
                      <a:pPr defTabSz="914400">
                        <a:tabLst>
                          <a:tab pos="1663700" algn="l"/>
                        </a:tabLst>
                        <a:defRPr sz="1800" b="0"/>
                      </a:pPr>
                      <a:r>
                        <a:rPr sz="3000" b="1">
                          <a:latin typeface="Times New Roman" panose="02020503050405090304"/>
                          <a:ea typeface="Times New Roman" panose="02020503050405090304"/>
                          <a:cs typeface="Times New Roman" panose="02020503050405090304"/>
                          <a:sym typeface="Times New Roman" panose="02020503050405090304"/>
                        </a:rPr>
                        <a:t>Obj\mod</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T w="88900">
                      <a:solidFill>
                        <a:srgbClr val="000000"/>
                      </a:solidFill>
                      <a:miter lim="400000"/>
                    </a:lnT>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BC03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solidFill>
                      <a:schemeClr val="accent3">
                        <a:hueOff val="571091"/>
                        <a:satOff val="15926"/>
                        <a:lumOff val="22314"/>
                      </a:schemeClr>
                    </a:solidFill>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C09</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M13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T w="88900">
                      <a:solidFill>
                        <a:srgbClr val="000000"/>
                      </a:solidFill>
                      <a:miter lim="400000"/>
                    </a:lnT>
                    <a:solidFill>
                      <a:schemeClr val="accent5">
                        <a:hueOff val="187634"/>
                        <a:satOff val="22839"/>
                        <a:lumOff val="25028"/>
                      </a:schemeClr>
                    </a:solidFill>
                  </a:tcPr>
                </a:tc>
                <a:tc>
                  <a:txBody>
                    <a:bodyPr/>
                    <a:lstStyle/>
                    <a:p>
                      <a:pPr defTabSz="914400">
                        <a:tabLst>
                          <a:tab pos="1663700" algn="l"/>
                        </a:tabLst>
                        <a:defRPr sz="1800" b="0"/>
                      </a:pPr>
                      <a:r>
                        <a:rPr sz="3500" b="1">
                          <a:latin typeface="Times New Roman" panose="02020503050405090304"/>
                          <a:ea typeface="Times New Roman" panose="02020503050405090304"/>
                          <a:cs typeface="Times New Roman" panose="02020503050405090304"/>
                          <a:sym typeface="Times New Roman" panose="02020503050405090304"/>
                        </a:rPr>
                        <a:t>M05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lnT w="88900">
                      <a:solidFill>
                        <a:srgbClr val="000000"/>
                      </a:solidFill>
                      <a:miter lim="400000"/>
                    </a:lnT>
                  </a:tcPr>
                </a:tc>
              </a:tr>
              <a:tr h="1008634">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0">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D36123</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1.661</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0.751</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0.621</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2.224</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tcPr>
                </a:tc>
              </a:tr>
              <a:tr h="1009141">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0">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8595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1.913</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0.798</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0.732</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1.908</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tcPr>
                </a:tc>
              </a:tr>
              <a:tr h="1009141">
                <a:tc>
                  <a:txBody>
                    <a:bodyPr/>
                    <a:lstStyle/>
                    <a:p>
                      <a:pPr defTabSz="914400">
                        <a:tabLst>
                          <a:tab pos="1663700" algn="l"/>
                        </a:tabLst>
                        <a:defRPr sz="3500" b="1">
                          <a:latin typeface="Times New Roman" panose="02020503050405090304"/>
                          <a:ea typeface="Times New Roman" panose="02020503050405090304"/>
                          <a:cs typeface="Times New Roman" panose="02020503050405090304"/>
                          <a:sym typeface="Times New Roman" panose="02020503050405090304"/>
                        </a:defRPr>
                      </a:pPr>
                    </a:p>
                  </a:txBody>
                  <a:tcPr marL="50800" marR="50800" marT="50800" marB="50800" anchor="ctr" horzOverflow="overflow">
                    <a:lnL w="0">
                      <a:miter lim="400000"/>
                    </a:lnL>
                    <a:lnR w="0">
                      <a:miter lim="400000"/>
                    </a:lnR>
                    <a:lnT w="0">
                      <a:miter lim="400000"/>
                    </a:lnT>
                    <a:lnB w="88900">
                      <a:solidFill>
                        <a:srgbClr val="000000"/>
                      </a:solidFill>
                      <a:miter lim="400000"/>
                    </a:lnB>
                  </a:tcPr>
                </a:tc>
                <a:tc>
                  <a:txBody>
                    <a:bodyPr/>
                    <a:lstStyle/>
                    <a:p>
                      <a:pPr defTabSz="914400">
                        <a:tabLst>
                          <a:tab pos="1663700" algn="l"/>
                        </a:tabLst>
                        <a:defRPr sz="1800"/>
                      </a:pPr>
                      <a:r>
                        <a:rPr sz="3500" b="1">
                          <a:latin typeface="Times New Roman" panose="02020503050405090304"/>
                          <a:ea typeface="Times New Roman" panose="02020503050405090304"/>
                          <a:cs typeface="Times New Roman" panose="02020503050405090304"/>
                          <a:sym typeface="Times New Roman" panose="02020503050405090304"/>
                        </a:rPr>
                        <a:t>9025</a:t>
                      </a:r>
                      <a:endParaRPr sz="35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38100">
                      <a:solidFill>
                        <a:srgbClr val="000000"/>
                      </a:solidFill>
                      <a:miter lim="400000"/>
                    </a:lnR>
                    <a:lnB w="88900">
                      <a:solidFill>
                        <a:srgbClr val="000000"/>
                      </a:solidFill>
                      <a:miter lim="400000"/>
                    </a:lnB>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1.905</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38100">
                      <a:solidFill>
                        <a:srgbClr val="000000"/>
                      </a:solidFill>
                      <a:miter lim="400000"/>
                    </a:lnL>
                    <a:lnB w="88900">
                      <a:solidFill>
                        <a:srgbClr val="000000"/>
                      </a:solidFill>
                      <a:miter lim="400000"/>
                    </a:lnB>
                    <a:solidFill>
                      <a:schemeClr val="accent3">
                        <a:hueOff val="571091"/>
                        <a:satOff val="15926"/>
                        <a:lumOff val="22314"/>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2.059</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B w="88900">
                      <a:solidFill>
                        <a:srgbClr val="000000"/>
                      </a:solidFill>
                      <a:miter lim="400000"/>
                    </a:lnB>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1.606</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B w="88900">
                      <a:solidFill>
                        <a:srgbClr val="000000"/>
                      </a:solidFill>
                      <a:miter lim="400000"/>
                    </a:lnB>
                    <a:solidFill>
                      <a:schemeClr val="accent5">
                        <a:hueOff val="187634"/>
                        <a:satOff val="22839"/>
                        <a:lumOff val="25028"/>
                      </a:schemeClr>
                    </a:solidFill>
                  </a:tcPr>
                </a:tc>
                <a:tc>
                  <a:txBody>
                    <a:bodyPr/>
                    <a:lstStyle/>
                    <a:p>
                      <a:pPr defTabSz="914400">
                        <a:tabLst>
                          <a:tab pos="1663700" algn="l"/>
                        </a:tabLst>
                        <a:defRPr sz="1800"/>
                      </a:pPr>
                      <a:r>
                        <a:rPr sz="3500">
                          <a:latin typeface="Times New Roman" panose="02020503050405090304"/>
                          <a:ea typeface="Times New Roman" panose="02020503050405090304"/>
                          <a:cs typeface="Times New Roman" panose="02020503050405090304"/>
                          <a:sym typeface="Times New Roman" panose="02020503050405090304"/>
                        </a:rPr>
                        <a:t>0.202</a:t>
                      </a:r>
                      <a:endParaRPr sz="35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R w="0">
                      <a:miter lim="400000"/>
                    </a:lnR>
                    <a:lnB w="88900">
                      <a:solidFill>
                        <a:srgbClr val="000000"/>
                      </a:solidFill>
                      <a:miter lim="400000"/>
                    </a:lnB>
                  </a:tcPr>
                </a:tc>
              </a:tr>
            </a:tbl>
          </a:graphicData>
        </a:graphic>
      </p:graphicFrame>
      <p:sp>
        <p:nvSpPr>
          <p:cNvPr id="780" name="Mass-weighted…"/>
          <p:cNvSpPr txBox="1"/>
          <p:nvPr/>
        </p:nvSpPr>
        <p:spPr>
          <a:xfrm>
            <a:off x="586609" y="8366238"/>
            <a:ext cx="3064973" cy="1049806"/>
          </a:xfrm>
          <a:prstGeom prst="rect">
            <a:avLst/>
          </a:prstGeom>
          <a:ln w="12700">
            <a:miter lim="400000"/>
          </a:ln>
        </p:spPr>
        <p:txBody>
          <a:bodyPr wrap="none" lIns="50800" tIns="50800" rIns="50800" bIns="50800" anchor="ctr">
            <a:spAutoFit/>
          </a:bodyPr>
          <a:lstStyle/>
          <a:p>
            <a: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t>Mass-weighted </a:t>
            </a:r>
          </a:p>
          <a:p>
            <a: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t>age [Gyr]</a:t>
            </a:r>
          </a:p>
        </p:txBody>
      </p:sp>
      <p:grpSp>
        <p:nvGrpSpPr>
          <p:cNvPr id="798" name="Group"/>
          <p:cNvGrpSpPr/>
          <p:nvPr/>
        </p:nvGrpSpPr>
        <p:grpSpPr>
          <a:xfrm>
            <a:off x="14237621" y="4734754"/>
            <a:ext cx="7762071" cy="8346741"/>
            <a:chOff x="0" y="0"/>
            <a:chExt cx="7762070" cy="8346740"/>
          </a:xfrm>
        </p:grpSpPr>
        <p:grpSp>
          <p:nvGrpSpPr>
            <p:cNvPr id="783" name="Group"/>
            <p:cNvGrpSpPr/>
            <p:nvPr/>
          </p:nvGrpSpPr>
          <p:grpSpPr>
            <a:xfrm>
              <a:off x="1342905" y="64907"/>
              <a:ext cx="6246260" cy="7016637"/>
              <a:chOff x="0" y="0"/>
              <a:chExt cx="6246259" cy="7016636"/>
            </a:xfrm>
          </p:grpSpPr>
          <p:pic>
            <p:nvPicPr>
              <p:cNvPr id="781" name="Image" descr="Image"/>
              <p:cNvPicPr>
                <a:picLocks noChangeAspect="1"/>
              </p:cNvPicPr>
              <p:nvPr/>
            </p:nvPicPr>
            <p:blipFill>
              <a:blip r:embed="rId1"/>
              <a:srcRect l="888" t="547" b="1876"/>
              <a:stretch>
                <a:fillRect/>
              </a:stretch>
            </p:blipFill>
            <p:spPr>
              <a:xfrm>
                <a:off x="1119" y="0"/>
                <a:ext cx="6245141" cy="6989690"/>
              </a:xfrm>
              <a:prstGeom prst="rect">
                <a:avLst/>
              </a:prstGeom>
              <a:ln w="12700" cap="flat">
                <a:noFill/>
                <a:miter lim="400000"/>
                <a:headEnd/>
                <a:tailEnd/>
              </a:ln>
              <a:effectLst/>
            </p:spPr>
          </p:pic>
          <p:sp>
            <p:nvSpPr>
              <p:cNvPr id="782" name="Rectangle"/>
              <p:cNvSpPr/>
              <p:nvPr/>
            </p:nvSpPr>
            <p:spPr>
              <a:xfrm>
                <a:off x="0" y="48278"/>
                <a:ext cx="6193297" cy="6968359"/>
              </a:xfrm>
              <a:prstGeom prst="rect">
                <a:avLst/>
              </a:prstGeom>
              <a:noFill/>
              <a:ln w="508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784" name="log M*/M⊙ (M13)"/>
            <p:cNvSpPr txBox="1"/>
            <p:nvPr/>
          </p:nvSpPr>
          <p:spPr>
            <a:xfrm>
              <a:off x="1351619" y="7648753"/>
              <a:ext cx="6284844" cy="697988"/>
            </a:xfrm>
            <a:prstGeom prst="rect">
              <a:avLst/>
            </a:prstGeom>
            <a:noFill/>
            <a:ln w="12700" cap="flat">
              <a:noFill/>
              <a:miter lim="400000"/>
            </a:ln>
            <a:effectLst/>
          </p:spPr>
          <p:txBody>
            <a:bodyPr wrap="square" lIns="50800" tIns="50800" rIns="50800" bIns="50800" numCol="1" anchor="ctr">
              <a:noAutofit/>
            </a:bodyPr>
            <a:lstStyle/>
            <a:p>
              <a: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rPr>
                  <a:solidFill>
                    <a:srgbClr val="000000"/>
                  </a:solidFill>
                </a:rPr>
                <a:t>log M</a:t>
              </a:r>
              <a:r>
                <a:rPr baseline="-6000">
                  <a:solidFill>
                    <a:srgbClr val="000000"/>
                  </a:solidFill>
                </a:rPr>
                <a:t>*</a:t>
              </a:r>
              <a:r>
                <a:rPr>
                  <a:solidFill>
                    <a:srgbClr val="000000"/>
                  </a:solidFill>
                </a:rPr>
                <a:t>/M</a:t>
              </a:r>
              <a:r>
                <a:rPr baseline="-6000">
                  <a:solidFill>
                    <a:srgbClr val="000000"/>
                  </a:solidFill>
                </a:rPr>
                <a:t>⊙</a:t>
              </a:r>
              <a:r>
                <a:t> (M13)</a:t>
              </a:r>
            </a:p>
          </p:txBody>
        </p:sp>
        <p:sp>
          <p:nvSpPr>
            <p:cNvPr id="785" name="log M*/M⊙ (BC03)"/>
            <p:cNvSpPr txBox="1"/>
            <p:nvPr/>
          </p:nvSpPr>
          <p:spPr>
            <a:xfrm rot="16200000">
              <a:off x="-3159325" y="3358308"/>
              <a:ext cx="7016637" cy="697988"/>
            </a:xfrm>
            <a:prstGeom prst="rect">
              <a:avLst/>
            </a:prstGeom>
            <a:noFill/>
            <a:ln w="12700" cap="flat">
              <a:noFill/>
              <a:miter lim="400000"/>
            </a:ln>
            <a:effectLst/>
          </p:spPr>
          <p:txBody>
            <a:bodyPr wrap="square" lIns="50800" tIns="50800" rIns="50800" bIns="50800" numCol="1" anchor="ctr">
              <a:noAutofit/>
            </a:bodyPr>
            <a:lstStyle/>
            <a:p>
              <a:pPr algn="ctr" defTabSz="2438400">
                <a:spcBef>
                  <a:spcPts val="0"/>
                </a:spcBef>
                <a:defRPr sz="3500" b="1">
                  <a:solidFill>
                    <a:schemeClr val="accent3"/>
                  </a:solidFill>
                  <a:latin typeface="Times New Roman" panose="02020503050405090304"/>
                  <a:ea typeface="Times New Roman" panose="02020503050405090304"/>
                  <a:cs typeface="Times New Roman" panose="02020503050405090304"/>
                  <a:sym typeface="Times New Roman" panose="02020503050405090304"/>
                </a:defRPr>
              </a:pPr>
              <a:r>
                <a:rPr>
                  <a:solidFill>
                    <a:srgbClr val="000000"/>
                  </a:solidFill>
                </a:rPr>
                <a:t>log M</a:t>
              </a:r>
              <a:r>
                <a:rPr baseline="-6000">
                  <a:solidFill>
                    <a:srgbClr val="000000"/>
                  </a:solidFill>
                </a:rPr>
                <a:t>*</a:t>
              </a:r>
              <a:r>
                <a:rPr>
                  <a:solidFill>
                    <a:srgbClr val="000000"/>
                  </a:solidFill>
                </a:rPr>
                <a:t>/M</a:t>
              </a:r>
              <a:r>
                <a:rPr baseline="-6000">
                  <a:solidFill>
                    <a:srgbClr val="000000"/>
                  </a:solidFill>
                </a:rPr>
                <a:t>⊙</a:t>
              </a:r>
              <a:r>
                <a:t> (BC03)</a:t>
              </a:r>
            </a:p>
          </p:txBody>
        </p:sp>
        <p:grpSp>
          <p:nvGrpSpPr>
            <p:cNvPr id="791" name="Group"/>
            <p:cNvGrpSpPr/>
            <p:nvPr/>
          </p:nvGrpSpPr>
          <p:grpSpPr>
            <a:xfrm>
              <a:off x="1209899" y="7110074"/>
              <a:ext cx="6552172" cy="591197"/>
              <a:chOff x="0" y="0"/>
              <a:chExt cx="6552170" cy="591195"/>
            </a:xfrm>
          </p:grpSpPr>
          <p:sp>
            <p:nvSpPr>
              <p:cNvPr id="786" name="10"/>
              <p:cNvSpPr txBox="1"/>
              <p:nvPr/>
            </p:nvSpPr>
            <p:spPr>
              <a:xfrm>
                <a:off x="-1" y="23196"/>
                <a:ext cx="541504"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10</a:t>
                </a:r>
              </a:p>
            </p:txBody>
          </p:sp>
          <p:sp>
            <p:nvSpPr>
              <p:cNvPr id="787" name="10.5"/>
              <p:cNvSpPr txBox="1"/>
              <p:nvPr/>
            </p:nvSpPr>
            <p:spPr>
              <a:xfrm>
                <a:off x="1287577" y="-1"/>
                <a:ext cx="848842" cy="568001"/>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10.5</a:t>
                </a:r>
              </a:p>
            </p:txBody>
          </p:sp>
          <p:sp>
            <p:nvSpPr>
              <p:cNvPr id="788" name="11"/>
              <p:cNvSpPr txBox="1"/>
              <p:nvPr/>
            </p:nvSpPr>
            <p:spPr>
              <a:xfrm>
                <a:off x="3010059" y="14635"/>
                <a:ext cx="518893"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11</a:t>
                </a:r>
              </a:p>
            </p:txBody>
          </p:sp>
          <p:sp>
            <p:nvSpPr>
              <p:cNvPr id="789" name="11.5"/>
              <p:cNvSpPr txBox="1"/>
              <p:nvPr/>
            </p:nvSpPr>
            <p:spPr>
              <a:xfrm>
                <a:off x="4366005" y="14635"/>
                <a:ext cx="826231"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11.5</a:t>
                </a:r>
              </a:p>
            </p:txBody>
          </p:sp>
          <p:sp>
            <p:nvSpPr>
              <p:cNvPr id="790" name="12"/>
              <p:cNvSpPr txBox="1"/>
              <p:nvPr/>
            </p:nvSpPr>
            <p:spPr>
              <a:xfrm>
                <a:off x="6010668" y="14635"/>
                <a:ext cx="541503"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12</a:t>
                </a:r>
              </a:p>
            </p:txBody>
          </p:sp>
        </p:grpSp>
        <p:grpSp>
          <p:nvGrpSpPr>
            <p:cNvPr id="797" name="Group"/>
            <p:cNvGrpSpPr/>
            <p:nvPr/>
          </p:nvGrpSpPr>
          <p:grpSpPr>
            <a:xfrm rot="16200000">
              <a:off x="-2628837" y="3353684"/>
              <a:ext cx="7298567" cy="591197"/>
              <a:chOff x="0" y="0"/>
              <a:chExt cx="7298565" cy="591195"/>
            </a:xfrm>
          </p:grpSpPr>
          <p:sp>
            <p:nvSpPr>
              <p:cNvPr id="792" name="10"/>
              <p:cNvSpPr txBox="1"/>
              <p:nvPr/>
            </p:nvSpPr>
            <p:spPr>
              <a:xfrm>
                <a:off x="-1" y="23196"/>
                <a:ext cx="541504"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10</a:t>
                </a:r>
              </a:p>
            </p:txBody>
          </p:sp>
          <p:sp>
            <p:nvSpPr>
              <p:cNvPr id="793" name="10.5"/>
              <p:cNvSpPr txBox="1"/>
              <p:nvPr/>
            </p:nvSpPr>
            <p:spPr>
              <a:xfrm>
                <a:off x="1448564" y="-1"/>
                <a:ext cx="848842" cy="568001"/>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10.5</a:t>
                </a:r>
              </a:p>
            </p:txBody>
          </p:sp>
          <p:sp>
            <p:nvSpPr>
              <p:cNvPr id="794" name="11"/>
              <p:cNvSpPr txBox="1"/>
              <p:nvPr/>
            </p:nvSpPr>
            <p:spPr>
              <a:xfrm>
                <a:off x="3434480" y="14635"/>
                <a:ext cx="518892"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11</a:t>
                </a:r>
              </a:p>
            </p:txBody>
          </p:sp>
          <p:sp>
            <p:nvSpPr>
              <p:cNvPr id="795" name="11.5"/>
              <p:cNvSpPr txBox="1"/>
              <p:nvPr/>
            </p:nvSpPr>
            <p:spPr>
              <a:xfrm>
                <a:off x="4892871" y="14635"/>
                <a:ext cx="826232"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11.5</a:t>
                </a:r>
              </a:p>
            </p:txBody>
          </p:sp>
          <p:sp>
            <p:nvSpPr>
              <p:cNvPr id="796" name="12"/>
              <p:cNvSpPr txBox="1"/>
              <p:nvPr/>
            </p:nvSpPr>
            <p:spPr>
              <a:xfrm>
                <a:off x="6757063" y="14635"/>
                <a:ext cx="541503" cy="568000"/>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2800" b="1">
                    <a:latin typeface="Times New Roman" panose="02020503050405090304"/>
                    <a:ea typeface="Times New Roman" panose="02020503050405090304"/>
                    <a:cs typeface="Times New Roman" panose="02020503050405090304"/>
                    <a:sym typeface="Times New Roman" panose="02020503050405090304"/>
                  </a:defRPr>
                </a:lvl1pPr>
              </a:lstStyle>
              <a:p>
                <a:r>
                  <a:t>12</a:t>
                </a:r>
              </a:p>
            </p:txBody>
          </p:sp>
        </p:grpSp>
      </p:grpSp>
      <p:grpSp>
        <p:nvGrpSpPr>
          <p:cNvPr id="801" name="Group"/>
          <p:cNvGrpSpPr/>
          <p:nvPr/>
        </p:nvGrpSpPr>
        <p:grpSpPr>
          <a:xfrm>
            <a:off x="18738056" y="7068670"/>
            <a:ext cx="2683973" cy="1168401"/>
            <a:chOff x="0" y="0"/>
            <a:chExt cx="2683972" cy="1168400"/>
          </a:xfrm>
        </p:grpSpPr>
        <p:sp>
          <p:nvSpPr>
            <p:cNvPr id="799" name="Line"/>
            <p:cNvSpPr/>
            <p:nvPr/>
          </p:nvSpPr>
          <p:spPr>
            <a:xfrm flipV="1">
              <a:off x="0" y="-1"/>
              <a:ext cx="1" cy="1168401"/>
            </a:xfrm>
            <a:prstGeom prst="line">
              <a:avLst/>
            </a:prstGeom>
            <a:noFill/>
            <a:ln w="63500" cap="flat">
              <a:solidFill>
                <a:srgbClr val="0433FF"/>
              </a:solidFill>
              <a:prstDash val="solid"/>
              <a:miter lim="400000"/>
              <a:headEnd type="triangle" w="med" len="sm"/>
              <a:tailEnd type="triangle" w="med" len="sm"/>
            </a:ln>
            <a:effectLst/>
          </p:spPr>
          <p:txBody>
            <a:bodyPr wrap="square" lIns="50800" tIns="50800" rIns="50800" bIns="50800" numCol="1" anchor="ctr">
              <a:noAutofit/>
            </a:bodyPr>
            <a:lstStyle/>
            <a:p>
              <a:pPr algn="ctr" defTabSz="2438400">
                <a:spcBef>
                  <a:spcPts val="0"/>
                </a:spcBef>
                <a:defRPr sz="2400"/>
              </a:pPr>
            </a:p>
          </p:txBody>
        </p:sp>
        <p:sp>
          <p:nvSpPr>
            <p:cNvPr id="800" name="~0.3dex"/>
            <p:cNvSpPr txBox="1"/>
            <p:nvPr/>
          </p:nvSpPr>
          <p:spPr>
            <a:xfrm>
              <a:off x="652819" y="225006"/>
              <a:ext cx="2031154" cy="718388"/>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3500" b="1">
                  <a:solidFill>
                    <a:srgbClr val="0433FF"/>
                  </a:solidFill>
                  <a:latin typeface="Times New Roman" panose="02020503050405090304"/>
                  <a:ea typeface="Times New Roman" panose="02020503050405090304"/>
                  <a:cs typeface="Times New Roman" panose="02020503050405090304"/>
                  <a:sym typeface="Times New Roman" panose="02020503050405090304"/>
                </a:defRPr>
              </a:lvl1pPr>
            </a:lstStyle>
            <a:p>
              <a:r>
                <a:t>~0.3dex</a:t>
              </a:r>
            </a:p>
          </p:txBody>
        </p:sp>
      </p:grpSp>
      <p:sp>
        <p:nvSpPr>
          <p:cNvPr id="802" name="Capozzi+16, QGs, 1.3&lt;zspec&lt;2.7"/>
          <p:cNvSpPr txBox="1"/>
          <p:nvPr/>
        </p:nvSpPr>
        <p:spPr>
          <a:xfrm>
            <a:off x="17026858" y="10647672"/>
            <a:ext cx="4494073" cy="468574"/>
          </a:xfrm>
          <a:prstGeom prst="rect">
            <a:avLst/>
          </a:prstGeom>
          <a:solidFill>
            <a:srgbClr val="FFFFFF"/>
          </a:solidFill>
          <a:ln w="12700">
            <a:miter lim="400000"/>
          </a:ln>
        </p:spPr>
        <p:txBody>
          <a:bodyPr wrap="none" lIns="50800" tIns="50800" rIns="50800" bIns="50800" anchor="ctr">
            <a:spAutoFit/>
          </a:bodyPr>
          <a:lstStyle/>
          <a:p>
            <a:pPr algn="ctr" defTabSz="825500">
              <a:lnSpc>
                <a:spcPct val="100000"/>
              </a:lnSpc>
              <a:spcBef>
                <a:spcPts val="0"/>
              </a:spcBef>
              <a:defRPr sz="26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pPr>
            <a:r>
              <a:t>Capozzi+16, QGs, 1.3&lt;z</a:t>
            </a:r>
            <a:r>
              <a:rPr baseline="-6000"/>
              <a:t>spec</a:t>
            </a:r>
            <a:r>
              <a:t>&lt;2.7</a:t>
            </a:r>
          </a:p>
        </p:txBody>
      </p:sp>
      <p:sp>
        <p:nvSpPr>
          <p:cNvPr id="803" name="TP-AGB-poor"/>
          <p:cNvSpPr txBox="1"/>
          <p:nvPr/>
        </p:nvSpPr>
        <p:spPr>
          <a:xfrm>
            <a:off x="5192981" y="1740469"/>
            <a:ext cx="2881369" cy="641518"/>
          </a:xfrm>
          <a:prstGeom prst="rect">
            <a:avLst/>
          </a:prstGeom>
          <a:ln w="50800">
            <a:solidFill>
              <a:schemeClr val="accent3">
                <a:hueOff val="263036"/>
                <a:satOff val="49643"/>
                <a:lumOff val="-25943"/>
              </a:schemeClr>
            </a:solidFill>
            <a:miter lim="400000"/>
          </a:ln>
        </p:spPr>
        <p:txBody>
          <a:bodyPr wrap="none" lIns="50800" tIns="50800" rIns="50800" bIns="50800" anchor="ctr">
            <a:spAutoFit/>
          </a:bodyPr>
          <a:lstStyle>
            <a:lvl1pPr algn="ctr" defTabSz="2438400">
              <a:spcBef>
                <a:spcPts val="0"/>
              </a:spcBef>
              <a:defRPr sz="3500" b="1">
                <a:solidFill>
                  <a:schemeClr val="accent3">
                    <a:hueOff val="263036"/>
                    <a:satOff val="49643"/>
                    <a:lumOff val="-25943"/>
                  </a:schemeClr>
                </a:solidFill>
                <a:latin typeface="Times New Roman" panose="02020503050405090304"/>
                <a:ea typeface="Times New Roman" panose="02020503050405090304"/>
                <a:cs typeface="Times New Roman" panose="02020503050405090304"/>
                <a:sym typeface="Times New Roman" panose="02020503050405090304"/>
              </a:defRPr>
            </a:lvl1pPr>
          </a:lstStyle>
          <a:p>
            <a:r>
              <a:t>TP-AGB-poor</a:t>
            </a:r>
          </a:p>
        </p:txBody>
      </p:sp>
      <p:sp>
        <p:nvSpPr>
          <p:cNvPr id="804" name="TP-AGB-mild"/>
          <p:cNvSpPr txBox="1"/>
          <p:nvPr/>
        </p:nvSpPr>
        <p:spPr>
          <a:xfrm>
            <a:off x="8840527" y="1727769"/>
            <a:ext cx="2856844" cy="641518"/>
          </a:xfrm>
          <a:prstGeom prst="rect">
            <a:avLst/>
          </a:prstGeom>
          <a:ln w="50800">
            <a:solidFill>
              <a:schemeClr val="accent5"/>
            </a:solidFill>
            <a:miter lim="400000"/>
          </a:ln>
        </p:spPr>
        <p:txBody>
          <a:bodyPr wrap="none" lIns="50800" tIns="50800" rIns="50800" bIns="50800" anchor="ctr">
            <a:spAutoFit/>
          </a:bodyPr>
          <a:lstStyle>
            <a:lvl1pPr algn="ctr" defTabSz="2438400">
              <a:spcBef>
                <a:spcPts val="0"/>
              </a:spcBef>
              <a:defRPr sz="3500" b="1">
                <a:solidFill>
                  <a:schemeClr val="accent5">
                    <a:hueOff val="-65973"/>
                    <a:satOff val="18050"/>
                    <a:lumOff val="-15905"/>
                  </a:schemeClr>
                </a:solidFill>
                <a:latin typeface="Times New Roman" panose="02020503050405090304"/>
                <a:ea typeface="Times New Roman" panose="02020503050405090304"/>
                <a:cs typeface="Times New Roman" panose="02020503050405090304"/>
                <a:sym typeface="Times New Roman" panose="02020503050405090304"/>
              </a:defRPr>
            </a:lvl1pPr>
          </a:lstStyle>
          <a:p>
            <a:r>
              <a:t>TP-AGB-mild</a:t>
            </a:r>
          </a:p>
        </p:txBody>
      </p:sp>
      <p:sp>
        <p:nvSpPr>
          <p:cNvPr id="805" name="TP-AGB-poor (BC03) vs. TP-AGB-mild (M13)"/>
          <p:cNvSpPr txBox="1"/>
          <p:nvPr/>
        </p:nvSpPr>
        <p:spPr>
          <a:xfrm>
            <a:off x="13549757" y="2368402"/>
            <a:ext cx="10247296" cy="635001"/>
          </a:xfrm>
          <a:prstGeom prst="rect">
            <a:avLst/>
          </a:prstGeom>
          <a:solidFill>
            <a:srgbClr val="D5D5D5">
              <a:alpha val="71026"/>
            </a:srgbClr>
          </a:solidFill>
          <a:ln w="12700">
            <a:miter lim="400000"/>
          </a:ln>
        </p:spPr>
        <p:txBody>
          <a:bodyPr lIns="50800" tIns="50800" rIns="50800" bIns="50800" anchor="ctr">
            <a:spAutoFit/>
          </a:bodyPr>
          <a:lstStyle/>
          <a:p>
            <a:pPr defTabSz="825500">
              <a:lnSpc>
                <a:spcPct val="100000"/>
              </a:lnSpc>
              <a:spcBef>
                <a:spcPts val="0"/>
              </a:spcBef>
              <a:defRPr sz="3500" b="1">
                <a:latin typeface="Times Roman"/>
                <a:ea typeface="Times Roman"/>
                <a:cs typeface="Times Roman"/>
                <a:sym typeface="Times Roman"/>
              </a:defRPr>
            </a:pPr>
            <a:r>
              <a:rPr>
                <a:solidFill>
                  <a:schemeClr val="accent3">
                    <a:hueOff val="263036"/>
                    <a:satOff val="49643"/>
                    <a:lumOff val="-25943"/>
                  </a:schemeClr>
                </a:solidFill>
              </a:rPr>
              <a:t>TP-AGB-poor (BC03)</a:t>
            </a:r>
            <a:r>
              <a:t> vs. </a:t>
            </a:r>
            <a:r>
              <a:rPr>
                <a:solidFill>
                  <a:schemeClr val="accent5"/>
                </a:solidFill>
              </a:rPr>
              <a:t>TP-AGB-mild (M13)</a:t>
            </a:r>
            <a:endParaRPr>
              <a:solidFill>
                <a:schemeClr val="accent5"/>
              </a:solidFill>
            </a:endParaRPr>
          </a:p>
        </p:txBody>
      </p:sp>
      <p:sp>
        <p:nvSpPr>
          <p:cNvPr id="806"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807" name="Analysis: Impacts of the chosen model on derived properties: M* and age"/>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p>
            <a: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pPr>
            <a:r>
              <a:t>Analysis: Impacts of the chosen model on derived properties: M</a:t>
            </a:r>
            <a:r>
              <a:rPr baseline="-6000"/>
              <a:t>*</a:t>
            </a:r>
            <a:r>
              <a:t> and age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he TP-AGB is the primary model ingredient driving the fitting of our spectra.…"/>
          <p:cNvSpPr txBox="1"/>
          <p:nvPr/>
        </p:nvSpPr>
        <p:spPr>
          <a:xfrm>
            <a:off x="1428676" y="1679791"/>
            <a:ext cx="21543085" cy="1701801"/>
          </a:xfrm>
          <a:prstGeom prst="rect">
            <a:avLst/>
          </a:prstGeom>
          <a:solidFill>
            <a:srgbClr val="AA7741">
              <a:alpha val="16464"/>
            </a:srgbClr>
          </a:solidFill>
          <a:ln w="12700">
            <a:miter lim="400000"/>
          </a:ln>
        </p:spPr>
        <p:txBody>
          <a:bodyPr lIns="50800" tIns="50800" rIns="50800" bIns="50800" anchor="ctr">
            <a:spAutoFit/>
          </a:bodyPr>
          <a:lstStyle/>
          <a:p>
            <a:pPr>
              <a:lnSpc>
                <a:spcPct val="100000"/>
              </a:lnSpc>
              <a:spcBef>
                <a:spcPts val="0"/>
              </a:spcBef>
              <a:defRPr sz="3500" b="1">
                <a:latin typeface="Times Roman"/>
                <a:ea typeface="Times Roman"/>
                <a:cs typeface="Times Roman"/>
                <a:sym typeface="Times Roman"/>
              </a:defRPr>
            </a:pPr>
            <a:r>
              <a:t>The TP-AGB is the primary model ingredient driving the fitting of our spectra.</a:t>
            </a:r>
          </a:p>
          <a:p>
            <a:pPr marL="444500" indent="-444500">
              <a:lnSpc>
                <a:spcPct val="100000"/>
              </a:lnSpc>
              <a:spcBef>
                <a:spcPts val="0"/>
              </a:spcBef>
              <a:buSzPct val="123000"/>
              <a:buChar char="•"/>
              <a:defRPr sz="3500">
                <a:latin typeface="Times Roman"/>
                <a:ea typeface="Times Roman"/>
                <a:cs typeface="Times Roman"/>
                <a:sym typeface="Times Roman"/>
              </a:defRPr>
            </a:pPr>
            <a:r>
              <a:t>M13 and M05 models are in better agreement with the NIR features;</a:t>
            </a:r>
          </a:p>
          <a:p>
            <a:pPr marL="444500" indent="-444500">
              <a:lnSpc>
                <a:spcPct val="100000"/>
              </a:lnSpc>
              <a:spcBef>
                <a:spcPts val="0"/>
              </a:spcBef>
              <a:buSzPct val="123000"/>
              <a:buChar char="•"/>
              <a:defRPr sz="3500">
                <a:latin typeface="Times Roman"/>
                <a:ea typeface="Times Roman"/>
                <a:cs typeface="Times Roman"/>
                <a:sym typeface="Times Roman"/>
              </a:defRPr>
            </a:pPr>
            <a:r>
              <a:t>M13 gives the best fit among the four models;</a:t>
            </a:r>
          </a:p>
        </p:txBody>
      </p:sp>
      <p:sp>
        <p:nvSpPr>
          <p:cNvPr id="812" name="The next-generation model is needed due to no small reduced Chi-square obtained in M13 of D36123."/>
          <p:cNvSpPr txBox="1"/>
          <p:nvPr/>
        </p:nvSpPr>
        <p:spPr>
          <a:xfrm>
            <a:off x="1367727" y="6469201"/>
            <a:ext cx="21664984" cy="635001"/>
          </a:xfrm>
          <a:prstGeom prst="rect">
            <a:avLst/>
          </a:prstGeom>
          <a:solidFill>
            <a:srgbClr val="F0E9E0"/>
          </a:solidFill>
          <a:ln w="12700">
            <a:miter lim="400000"/>
          </a:ln>
        </p:spPr>
        <p:txBody>
          <a:bodyPr lIns="50800" tIns="50800" rIns="50800" bIns="50800" anchor="ctr">
            <a:spAutoFit/>
          </a:bodyPr>
          <a:lstStyle>
            <a:lvl1pPr>
              <a:lnSpc>
                <a:spcPct val="100000"/>
              </a:lnSpc>
              <a:spcBef>
                <a:spcPts val="0"/>
              </a:spcBef>
              <a:defRPr sz="3500" b="1">
                <a:latin typeface="Times Roman"/>
                <a:ea typeface="Times Roman"/>
                <a:cs typeface="Times Roman"/>
                <a:sym typeface="Times Roman"/>
              </a:defRPr>
            </a:lvl1pPr>
          </a:lstStyle>
          <a:p>
            <a:r>
              <a:t>The next-generation model is needed due to no small reduced Chi-square obtained in M13 of D36123.</a:t>
            </a:r>
          </a:p>
        </p:txBody>
      </p:sp>
      <p:sp>
        <p:nvSpPr>
          <p:cNvPr id="813" name="Based on the current small sample:…"/>
          <p:cNvSpPr txBox="1"/>
          <p:nvPr/>
        </p:nvSpPr>
        <p:spPr>
          <a:xfrm>
            <a:off x="1351289" y="3938166"/>
            <a:ext cx="21543084" cy="1701801"/>
          </a:xfrm>
          <a:prstGeom prst="rect">
            <a:avLst/>
          </a:prstGeom>
          <a:solidFill>
            <a:srgbClr val="F0E9E0"/>
          </a:solidFill>
          <a:ln w="12700">
            <a:miter lim="400000"/>
          </a:ln>
        </p:spPr>
        <p:txBody>
          <a:bodyPr lIns="50800" tIns="50800" rIns="50800" bIns="50800" anchor="ctr">
            <a:spAutoFit/>
          </a:bodyPr>
          <a:lstStyle/>
          <a:p>
            <a:pPr>
              <a:lnSpc>
                <a:spcPct val="100000"/>
              </a:lnSpc>
              <a:spcBef>
                <a:spcPts val="0"/>
              </a:spcBef>
              <a:defRPr sz="3500">
                <a:latin typeface="Times Roman"/>
                <a:ea typeface="Times Roman"/>
                <a:cs typeface="Times Roman"/>
                <a:sym typeface="Times Roman"/>
              </a:defRPr>
            </a:pPr>
            <a:r>
              <a:t>Based on the current small sample:</a:t>
            </a:r>
          </a:p>
          <a:p>
            <a:pPr marL="444500" indent="-444500">
              <a:lnSpc>
                <a:spcPct val="100000"/>
              </a:lnSpc>
              <a:spcBef>
                <a:spcPts val="0"/>
              </a:spcBef>
              <a:buSzPct val="123000"/>
              <a:buChar char="•"/>
              <a:defRPr sz="3500" b="1">
                <a:latin typeface="Times Roman"/>
                <a:ea typeface="Times Roman"/>
                <a:cs typeface="Times Roman"/>
                <a:sym typeface="Times Roman"/>
              </a:defRPr>
            </a:pPr>
            <a:r>
              <a:t>M13 models tend to give lower stellar mass (&lt;30%) and younger mass-weighted age (100Myr-1Gyr);</a:t>
            </a:r>
          </a:p>
          <a:p>
            <a:pPr marL="444500" indent="-444500">
              <a:lnSpc>
                <a:spcPct val="100000"/>
              </a:lnSpc>
              <a:spcBef>
                <a:spcPts val="0"/>
              </a:spcBef>
              <a:buSzPct val="123000"/>
              <a:buChar char="•"/>
              <a:defRPr sz="3500">
                <a:latin typeface="Times Roman"/>
                <a:ea typeface="Times Roman"/>
                <a:cs typeface="Times Roman"/>
                <a:sym typeface="Times Roman"/>
              </a:defRPr>
            </a:pPr>
            <a:r>
              <a:t>But,  for individual galaxies, fitting results rely on the unknown details of the SFH.</a:t>
            </a:r>
          </a:p>
        </p:txBody>
      </p:sp>
      <p:grpSp>
        <p:nvGrpSpPr>
          <p:cNvPr id="816" name="Group"/>
          <p:cNvGrpSpPr/>
          <p:nvPr/>
        </p:nvGrpSpPr>
        <p:grpSpPr>
          <a:xfrm>
            <a:off x="1426052" y="692871"/>
            <a:ext cx="251509" cy="738223"/>
            <a:chOff x="0" y="0"/>
            <a:chExt cx="251508" cy="738222"/>
          </a:xfrm>
        </p:grpSpPr>
        <p:sp>
          <p:nvSpPr>
            <p:cNvPr id="814"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815"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pSp>
        <p:nvGrpSpPr>
          <p:cNvPr id="819" name="Image"/>
          <p:cNvGrpSpPr/>
          <p:nvPr/>
        </p:nvGrpSpPr>
        <p:grpSpPr>
          <a:xfrm>
            <a:off x="9184867" y="7805303"/>
            <a:ext cx="4886312" cy="3400951"/>
            <a:chOff x="0" y="0"/>
            <a:chExt cx="4886310" cy="3400950"/>
          </a:xfrm>
        </p:grpSpPr>
        <p:pic>
          <p:nvPicPr>
            <p:cNvPr id="818" name="Image" descr="Image"/>
            <p:cNvPicPr>
              <a:picLocks noChangeAspect="1"/>
            </p:cNvPicPr>
            <p:nvPr/>
          </p:nvPicPr>
          <p:blipFill>
            <a:blip r:embed="rId1"/>
            <a:stretch>
              <a:fillRect/>
            </a:stretch>
          </p:blipFill>
          <p:spPr>
            <a:xfrm>
              <a:off x="127000" y="88900"/>
              <a:ext cx="4632311" cy="3070751"/>
            </a:xfrm>
            <a:prstGeom prst="rect">
              <a:avLst/>
            </a:prstGeom>
            <a:ln>
              <a:noFill/>
            </a:ln>
            <a:effectLst/>
          </p:spPr>
        </p:pic>
        <p:pic>
          <p:nvPicPr>
            <p:cNvPr id="817" name="Image" descr="Image"/>
            <p:cNvPicPr/>
            <p:nvPr/>
          </p:nvPicPr>
          <p:blipFill>
            <a:blip r:embed="rId2"/>
            <a:stretch>
              <a:fillRect/>
            </a:stretch>
          </p:blipFill>
          <p:spPr>
            <a:xfrm>
              <a:off x="0" y="0"/>
              <a:ext cx="4886311" cy="3400951"/>
            </a:xfrm>
            <a:prstGeom prst="rect">
              <a:avLst/>
            </a:prstGeom>
            <a:effectLst/>
          </p:spPr>
        </p:pic>
      </p:grpSp>
      <p:grpSp>
        <p:nvGrpSpPr>
          <p:cNvPr id="822" name="11601729596714_.pic.jpg"/>
          <p:cNvGrpSpPr/>
          <p:nvPr/>
        </p:nvGrpSpPr>
        <p:grpSpPr>
          <a:xfrm>
            <a:off x="16443397" y="7660170"/>
            <a:ext cx="4107782" cy="3297431"/>
            <a:chOff x="0" y="0"/>
            <a:chExt cx="4107780" cy="3297430"/>
          </a:xfrm>
        </p:grpSpPr>
        <p:pic>
          <p:nvPicPr>
            <p:cNvPr id="821" name="11601729596714_.pic.jpg" descr="11601729596714_.pic.jpg"/>
            <p:cNvPicPr>
              <a:picLocks noChangeAspect="1"/>
            </p:cNvPicPr>
            <p:nvPr/>
          </p:nvPicPr>
          <p:blipFill>
            <a:blip r:embed="rId3"/>
            <a:stretch>
              <a:fillRect/>
            </a:stretch>
          </p:blipFill>
          <p:spPr>
            <a:xfrm>
              <a:off x="127000" y="88900"/>
              <a:ext cx="3853781" cy="2967231"/>
            </a:xfrm>
            <a:prstGeom prst="rect">
              <a:avLst/>
            </a:prstGeom>
            <a:ln>
              <a:noFill/>
            </a:ln>
            <a:effectLst/>
          </p:spPr>
        </p:pic>
        <p:pic>
          <p:nvPicPr>
            <p:cNvPr id="820" name="11601729596714_.pic.jpg" descr="11601729596714_.pic.jpg"/>
            <p:cNvPicPr/>
            <p:nvPr/>
          </p:nvPicPr>
          <p:blipFill>
            <a:blip r:embed="rId4"/>
            <a:stretch>
              <a:fillRect/>
            </a:stretch>
          </p:blipFill>
          <p:spPr>
            <a:xfrm>
              <a:off x="0" y="0"/>
              <a:ext cx="4107781" cy="3297431"/>
            </a:xfrm>
            <a:prstGeom prst="rect">
              <a:avLst/>
            </a:prstGeom>
            <a:effectLst/>
          </p:spPr>
        </p:pic>
      </p:grpSp>
      <p:grpSp>
        <p:nvGrpSpPr>
          <p:cNvPr id="825" name="Image"/>
          <p:cNvGrpSpPr/>
          <p:nvPr/>
        </p:nvGrpSpPr>
        <p:grpSpPr>
          <a:xfrm>
            <a:off x="1459441" y="7933895"/>
            <a:ext cx="5498501" cy="3297431"/>
            <a:chOff x="0" y="0"/>
            <a:chExt cx="5498500" cy="3297430"/>
          </a:xfrm>
        </p:grpSpPr>
        <p:pic>
          <p:nvPicPr>
            <p:cNvPr id="824" name="Image" descr="Image"/>
            <p:cNvPicPr>
              <a:picLocks noChangeAspect="1"/>
            </p:cNvPicPr>
            <p:nvPr/>
          </p:nvPicPr>
          <p:blipFill>
            <a:blip r:embed="rId5"/>
            <a:srcRect b="24754"/>
            <a:stretch>
              <a:fillRect/>
            </a:stretch>
          </p:blipFill>
          <p:spPr>
            <a:xfrm>
              <a:off x="127000" y="88900"/>
              <a:ext cx="5244501" cy="2967231"/>
            </a:xfrm>
            <a:prstGeom prst="rect">
              <a:avLst/>
            </a:prstGeom>
            <a:ln>
              <a:noFill/>
            </a:ln>
            <a:effectLst/>
          </p:spPr>
        </p:pic>
        <p:pic>
          <p:nvPicPr>
            <p:cNvPr id="823" name="Image" descr="Image"/>
            <p:cNvPicPr/>
            <p:nvPr/>
          </p:nvPicPr>
          <p:blipFill>
            <a:blip r:embed="rId6"/>
            <a:stretch>
              <a:fillRect/>
            </a:stretch>
          </p:blipFill>
          <p:spPr>
            <a:xfrm>
              <a:off x="-1" y="-1"/>
              <a:ext cx="5498501" cy="3297432"/>
            </a:xfrm>
            <a:prstGeom prst="rect">
              <a:avLst/>
            </a:prstGeom>
            <a:effectLst/>
          </p:spPr>
        </p:pic>
      </p:grpSp>
      <p:sp>
        <p:nvSpPr>
          <p:cNvPr id="826" name="Research Briefing"/>
          <p:cNvSpPr txBox="1"/>
          <p:nvPr/>
        </p:nvSpPr>
        <p:spPr>
          <a:xfrm>
            <a:off x="2830921" y="7466888"/>
            <a:ext cx="2732228" cy="555753"/>
          </a:xfrm>
          <a:prstGeom prst="rect">
            <a:avLst/>
          </a:prstGeom>
          <a:ln w="12700">
            <a:miter lim="400000"/>
          </a:ln>
        </p:spPr>
        <p:txBody>
          <a:bodyPr wrap="none" lIns="50800" tIns="50800" rIns="50800" bIns="50800" anchor="ctr">
            <a:spAutoFit/>
          </a:bodyPr>
          <a:lstStyle>
            <a:lvl1pPr algn="ctr" defTabSz="2438400">
              <a:spcBef>
                <a:spcPts val="0"/>
              </a:spcBef>
              <a:defRPr sz="2400">
                <a:solidFill>
                  <a:srgbClr val="5E5E5E"/>
                </a:solidFill>
                <a:latin typeface="Canela Text Bold"/>
                <a:ea typeface="Canela Text Bold"/>
                <a:cs typeface="Canela Text Bold"/>
                <a:sym typeface="Canela Text Bold"/>
              </a:defRPr>
            </a:lvl1pPr>
          </a:lstStyle>
          <a:p>
            <a:r>
              <a:t>Research Briefing</a:t>
            </a:r>
          </a:p>
        </p:txBody>
      </p:sp>
      <p:sp>
        <p:nvSpPr>
          <p:cNvPr id="827" name="Nature Astronomy"/>
          <p:cNvSpPr txBox="1"/>
          <p:nvPr/>
        </p:nvSpPr>
        <p:spPr>
          <a:xfrm>
            <a:off x="10190434" y="7300521"/>
            <a:ext cx="2875179" cy="555753"/>
          </a:xfrm>
          <a:prstGeom prst="rect">
            <a:avLst/>
          </a:prstGeom>
          <a:ln w="12700">
            <a:miter lim="400000"/>
          </a:ln>
        </p:spPr>
        <p:txBody>
          <a:bodyPr wrap="none" lIns="50800" tIns="50800" rIns="50800" bIns="50800" anchor="ctr">
            <a:spAutoFit/>
          </a:bodyPr>
          <a:lstStyle>
            <a:lvl1pPr algn="ctr" defTabSz="2438400">
              <a:spcBef>
                <a:spcPts val="0"/>
              </a:spcBef>
              <a:defRPr sz="2400">
                <a:solidFill>
                  <a:srgbClr val="AA7741"/>
                </a:solidFill>
                <a:latin typeface="Canela Text Bold"/>
                <a:ea typeface="Canela Text Bold"/>
                <a:cs typeface="Canela Text Bold"/>
                <a:sym typeface="Canela Text Bold"/>
              </a:defRPr>
            </a:lvl1pPr>
          </a:lstStyle>
          <a:p>
            <a:r>
              <a:t>Nature Astronomy</a:t>
            </a:r>
          </a:p>
        </p:txBody>
      </p:sp>
      <p:sp>
        <p:nvSpPr>
          <p:cNvPr id="828" name="blog post: Behind the paper"/>
          <p:cNvSpPr txBox="1"/>
          <p:nvPr/>
        </p:nvSpPr>
        <p:spPr>
          <a:xfrm>
            <a:off x="16383195" y="7374773"/>
            <a:ext cx="4228186" cy="555753"/>
          </a:xfrm>
          <a:prstGeom prst="rect">
            <a:avLst/>
          </a:prstGeom>
          <a:ln w="12700">
            <a:miter lim="400000"/>
          </a:ln>
        </p:spPr>
        <p:txBody>
          <a:bodyPr wrap="none" lIns="50800" tIns="50800" rIns="50800" bIns="50800" anchor="ctr">
            <a:spAutoFit/>
          </a:bodyPr>
          <a:lstStyle>
            <a:lvl1pPr algn="ctr" defTabSz="2438400">
              <a:spcBef>
                <a:spcPts val="0"/>
              </a:spcBef>
              <a:defRPr sz="2400">
                <a:solidFill>
                  <a:schemeClr val="accent4">
                    <a:hueOff val="-1306536"/>
                    <a:satOff val="-22400"/>
                    <a:lumOff val="-8947"/>
                  </a:schemeClr>
                </a:solidFill>
                <a:latin typeface="Canela Text Bold"/>
                <a:ea typeface="Canela Text Bold"/>
                <a:cs typeface="Canela Text Bold"/>
                <a:sym typeface="Canela Text Bold"/>
              </a:defRPr>
            </a:lvl1pPr>
          </a:lstStyle>
          <a:p>
            <a:r>
              <a:t>blog post: Behind the paper</a:t>
            </a:r>
          </a:p>
        </p:txBody>
      </p:sp>
      <p:sp>
        <p:nvSpPr>
          <p:cNvPr id="829"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830" name="Conclusion"/>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Conclusion</a:t>
            </a:r>
          </a:p>
        </p:txBody>
      </p:sp>
      <p:grpSp>
        <p:nvGrpSpPr>
          <p:cNvPr id="253" name="Group"/>
          <p:cNvGrpSpPr/>
          <p:nvPr/>
        </p:nvGrpSpPr>
        <p:grpSpPr>
          <a:xfrm>
            <a:off x="14974570" y="11386820"/>
            <a:ext cx="8808720" cy="1595120"/>
            <a:chOff x="325096" y="1819430"/>
            <a:chExt cx="11983546" cy="3202719"/>
          </a:xfrm>
        </p:grpSpPr>
        <p:pic>
          <p:nvPicPr>
            <p:cNvPr id="232" name="pasted-movie.png" descr="pasted-movie.png"/>
            <p:cNvPicPr>
              <a:picLocks noChangeAspect="1"/>
            </p:cNvPicPr>
            <p:nvPr/>
          </p:nvPicPr>
          <p:blipFill>
            <a:blip r:embed="rId7"/>
            <a:stretch>
              <a:fillRect/>
            </a:stretch>
          </p:blipFill>
          <p:spPr>
            <a:xfrm>
              <a:off x="325096" y="1819430"/>
              <a:ext cx="3022601" cy="3098802"/>
            </a:xfrm>
            <a:prstGeom prst="rect">
              <a:avLst/>
            </a:prstGeom>
            <a:ln w="12700" cap="flat">
              <a:noFill/>
              <a:miter lim="400000"/>
              <a:headEnd/>
              <a:tailEnd/>
            </a:ln>
            <a:effectLst/>
          </p:spPr>
        </p:pic>
        <p:grpSp>
          <p:nvGrpSpPr>
            <p:cNvPr id="238" name="Group"/>
            <p:cNvGrpSpPr/>
            <p:nvPr/>
          </p:nvGrpSpPr>
          <p:grpSpPr>
            <a:xfrm>
              <a:off x="3353224" y="1825555"/>
              <a:ext cx="5984071" cy="3196594"/>
              <a:chOff x="-1464175" y="0"/>
              <a:chExt cx="5984068" cy="3196592"/>
            </a:xfrm>
          </p:grpSpPr>
          <p:pic>
            <p:nvPicPr>
              <p:cNvPr id="236" name="pasted-movie.png" descr="pasted-movie.png"/>
              <p:cNvPicPr>
                <a:picLocks noChangeAspect="1"/>
              </p:cNvPicPr>
              <p:nvPr/>
            </p:nvPicPr>
            <p:blipFill>
              <a:blip r:embed="rId8"/>
              <a:stretch>
                <a:fillRect/>
              </a:stretch>
            </p:blipFill>
            <p:spPr>
              <a:xfrm>
                <a:off x="-1464175" y="0"/>
                <a:ext cx="3033791" cy="3098800"/>
              </a:xfrm>
              <a:prstGeom prst="rect">
                <a:avLst/>
              </a:prstGeom>
              <a:ln w="12700" cap="flat">
                <a:noFill/>
                <a:miter lim="400000"/>
                <a:headEnd/>
                <a:tailEnd/>
              </a:ln>
              <a:effectLst/>
            </p:spPr>
          </p:pic>
          <p:pic>
            <p:nvPicPr>
              <p:cNvPr id="237" name="pasted-movie.png" descr="pasted-movie.png"/>
              <p:cNvPicPr>
                <a:picLocks noChangeAspect="1"/>
              </p:cNvPicPr>
              <p:nvPr/>
            </p:nvPicPr>
            <p:blipFill>
              <a:blip r:embed="rId9"/>
              <a:stretch>
                <a:fillRect/>
              </a:stretch>
            </p:blipFill>
            <p:spPr>
              <a:xfrm>
                <a:off x="1421092" y="97792"/>
                <a:ext cx="3098801" cy="3098800"/>
              </a:xfrm>
              <a:prstGeom prst="rect">
                <a:avLst/>
              </a:prstGeom>
              <a:ln w="12700" cap="flat">
                <a:noFill/>
                <a:miter lim="400000"/>
                <a:headEnd/>
                <a:tailEnd/>
              </a:ln>
              <a:effectLst/>
            </p:spPr>
          </p:pic>
        </p:grpSp>
        <p:pic>
          <p:nvPicPr>
            <p:cNvPr id="244" name="pasted-movie.png" descr="pasted-movie.png"/>
            <p:cNvPicPr>
              <a:picLocks noChangeAspect="1"/>
            </p:cNvPicPr>
            <p:nvPr/>
          </p:nvPicPr>
          <p:blipFill>
            <a:blip r:embed="rId10"/>
            <a:stretch>
              <a:fillRect/>
            </a:stretch>
          </p:blipFill>
          <p:spPr>
            <a:xfrm>
              <a:off x="9209841" y="1834387"/>
              <a:ext cx="3098801" cy="3122824"/>
            </a:xfrm>
            <a:prstGeom prst="rect">
              <a:avLst/>
            </a:prstGeom>
            <a:ln w="12700" cap="flat">
              <a:noFill/>
              <a:miter lim="400000"/>
              <a:headEnd/>
              <a:tailEnd/>
            </a:ln>
            <a:effectLst/>
          </p:spPr>
        </p:pic>
      </p:grpSp>
      <p:sp>
        <p:nvSpPr>
          <p:cNvPr id="4" name="Text Box 3"/>
          <p:cNvSpPr txBox="1"/>
          <p:nvPr/>
        </p:nvSpPr>
        <p:spPr>
          <a:xfrm>
            <a:off x="15092045" y="10913110"/>
            <a:ext cx="8609965" cy="634365"/>
          </a:xfrm>
          <a:prstGeom prst="rect">
            <a:avLst/>
          </a:prstGeom>
          <a:noFill/>
          <a:ln w="12700" cap="flat">
            <a:noFill/>
            <a:miter lim="400000"/>
          </a:ln>
          <a:effectLst>
            <a:glow>
              <a:schemeClr val="accent1">
                <a:alpha val="100000"/>
              </a:schemeClr>
            </a:glow>
            <a:outerShdw blurRad="50800" dist="50800" dir="5400000" algn="ctr" rotWithShape="0">
              <a:schemeClr val="bg1">
                <a:alpha val="100000"/>
              </a:schemeClr>
            </a:outerShdw>
            <a:reflection endPos="0" dist="50800" dir="5400000" sy="-100000" algn="bl" rotWithShape="0"/>
          </a:effectLst>
        </p:spPr>
        <p:style>
          <a:lnRef idx="0">
            <a:srgbClr val="FFFFFF"/>
          </a:lnRef>
          <a:fillRef idx="0">
            <a:srgbClr val="FFFFFF"/>
          </a:fillRef>
          <a:effectRef idx="0">
            <a:srgbClr val="FFFFFF"/>
          </a:effectRef>
          <a:fontRef idx="none"/>
        </p:style>
        <p:txBody>
          <a:bodyPr rot="0" vertOverflow="overflow" horzOverflow="overflow" vert="horz" wrap="square" lIns="50800" tIns="50800" rIns="50800" bIns="50800" numCol="1" spcCol="38100" rtlCol="0" anchor="ctr">
            <a:noAutofit/>
          </a:bodyPr>
          <a:lstStyle/>
          <a:p>
            <a:pPr marL="0" marR="0" indent="0" algn="ctr" defTabSz="2438400" rtl="0" fontAlgn="auto" latinLnBrk="0" hangingPunct="0">
              <a:lnSpc>
                <a:spcPct val="90000"/>
              </a:lnSpc>
              <a:spcBef>
                <a:spcPts val="2400"/>
              </a:spcBef>
              <a:spcAft>
                <a:spcPts val="0"/>
              </a:spcAft>
              <a:buClrTx/>
              <a:buSzTx/>
              <a:buFontTx/>
              <a:buNone/>
            </a:pPr>
            <a:r>
              <a:rPr kumimoji="0" lang="en-US" sz="3500" b="1" i="1" u="sng" strike="noStrike" cap="none" spc="0" normalizeH="0" baseline="0">
                <a:ln>
                  <a:noFill/>
                </a:ln>
                <a:solidFill>
                  <a:schemeClr val="tx1"/>
                </a:solidFill>
                <a:effectLst/>
                <a:uFillTx/>
                <a:latin typeface="Times New Roman Bold Italic" panose="02020503050405090304" charset="0"/>
                <a:ea typeface="Canela Text Regular"/>
                <a:cs typeface="Times New Roman Bold Italic" panose="02020503050405090304" charset="0"/>
                <a:sym typeface="Canela Text Regular"/>
              </a:rPr>
              <a:t>new</a:t>
            </a:r>
            <a:r>
              <a:rPr kumimoji="0" lang="en-US" altLang="zh-CN" sz="3500" b="1" i="1" u="sng" strike="noStrike" cap="none" spc="0" normalizeH="0" baseline="0">
                <a:ln>
                  <a:noFill/>
                </a:ln>
                <a:solidFill>
                  <a:schemeClr val="tx1"/>
                </a:solidFill>
                <a:effectLst/>
                <a:uFillTx/>
                <a:latin typeface="Times New Roman Bold Italic" panose="02020503050405090304" charset="0"/>
                <a:ea typeface="Canela Text Regular"/>
                <a:cs typeface="Times New Roman Bold Italic" panose="02020503050405090304" charset="0"/>
                <a:sym typeface="Canela Text Regular"/>
              </a:rPr>
              <a:t>s</a:t>
            </a:r>
            <a:r>
              <a:rPr kumimoji="0" lang="en-US" sz="3500" b="1" i="1" u="sng" strike="noStrike" cap="none" spc="0" normalizeH="0" baseline="0">
                <a:ln>
                  <a:noFill/>
                </a:ln>
                <a:solidFill>
                  <a:schemeClr val="tx1"/>
                </a:solidFill>
                <a:effectLst/>
                <a:uFillTx/>
                <a:latin typeface="Times New Roman Bold Italic" panose="02020503050405090304" charset="0"/>
                <a:ea typeface="Canela Text Regular"/>
                <a:cs typeface="Times New Roman Bold Italic" panose="02020503050405090304" charset="0"/>
                <a:sym typeface="Canela Text Regular"/>
              </a:rPr>
              <a:t>   </a:t>
            </a:r>
            <a:r>
              <a:rPr kumimoji="0" lang="en-US" sz="3500" b="1" i="1" u="sng" strike="noStrike" cap="none" spc="0" normalizeH="0" baseline="0" dirty="0" err="1">
                <a:ln>
                  <a:noFill/>
                </a:ln>
                <a:solidFill>
                  <a:schemeClr val="tx1"/>
                </a:solidFill>
                <a:effectLst/>
                <a:uFillTx/>
                <a:latin typeface="Times New Roman Bold Italic" panose="02020503050405090304" charset="0"/>
                <a:ea typeface="Canela Text Regular"/>
                <a:cs typeface="Times New Roman Bold Italic" panose="02020503050405090304" charset="0"/>
                <a:sym typeface="Canela Text Regular"/>
              </a:rPr>
              <a:t>resport</a:t>
            </a:r>
            <a:endParaRPr kumimoji="0" lang="en-US" sz="3500" b="1" i="1" u="sng" strike="noStrike" cap="none" spc="0" normalizeH="0" baseline="0" dirty="0">
              <a:ln>
                <a:noFill/>
              </a:ln>
              <a:solidFill>
                <a:schemeClr val="tx1"/>
              </a:solidFill>
              <a:effectLst/>
              <a:uFillTx/>
              <a:latin typeface="Times New Roman Bold Italic" panose="02020503050405090304" charset="0"/>
              <a:ea typeface="Canela Text Regular"/>
              <a:cs typeface="Times New Roman Bold Italic" panose="02020503050405090304" charset="0"/>
              <a:sym typeface="Canela Text Regula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742315" y="2843530"/>
            <a:ext cx="22649815" cy="9312910"/>
          </a:xfrm>
          <a:prstGeom prst="rect">
            <a:avLst/>
          </a:prstGeom>
        </p:spPr>
      </p:pic>
      <p:grpSp>
        <p:nvGrpSpPr>
          <p:cNvPr id="836" name="Group"/>
          <p:cNvGrpSpPr/>
          <p:nvPr/>
        </p:nvGrpSpPr>
        <p:grpSpPr>
          <a:xfrm>
            <a:off x="1426052" y="692871"/>
            <a:ext cx="251509" cy="738223"/>
            <a:chOff x="0" y="0"/>
            <a:chExt cx="251508" cy="738222"/>
          </a:xfrm>
        </p:grpSpPr>
        <p:sp>
          <p:nvSpPr>
            <p:cNvPr id="834"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835"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837" name="Preliminary results: 21 QGs GO-5019 and CEERS"/>
          <p:cNvSpPr txBox="1"/>
          <p:nvPr/>
        </p:nvSpPr>
        <p:spPr>
          <a:xfrm>
            <a:off x="1784412" y="703526"/>
            <a:ext cx="21466194" cy="716915"/>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Preliminary results: 2</a:t>
            </a:r>
            <a:r>
              <a:rPr lang="en-US"/>
              <a:t>5</a:t>
            </a:r>
            <a:r>
              <a:t> QGs GO-5019 and CEERS</a:t>
            </a:r>
          </a:p>
        </p:txBody>
      </p:sp>
      <p:pic>
        <p:nvPicPr>
          <p:cNvPr id="838" name="spectral_comparison_row1xcol4.pdf" descr="spectral_comparison_row1xcol4.pdf"/>
          <p:cNvPicPr>
            <a:picLocks noChangeAspect="1"/>
          </p:cNvPicPr>
          <p:nvPr/>
        </p:nvPicPr>
        <p:blipFill>
          <a:blip r:embed="rId2"/>
          <a:srcRect r="73889"/>
          <a:stretch>
            <a:fillRect/>
          </a:stretch>
        </p:blipFill>
        <p:spPr>
          <a:xfrm>
            <a:off x="1377650" y="2259391"/>
            <a:ext cx="9452107" cy="10718763"/>
          </a:xfrm>
          <a:prstGeom prst="rect">
            <a:avLst/>
          </a:prstGeom>
          <a:ln w="12700">
            <a:miter lim="400000"/>
            <a:headEnd/>
            <a:tailEnd/>
          </a:ln>
        </p:spPr>
      </p:pic>
      <p:pic>
        <p:nvPicPr>
          <p:cNvPr id="839" name="spectral_comparison_row1xcol3.pdf" descr="spectral_comparison_row1xcol3.pdf"/>
          <p:cNvPicPr>
            <a:picLocks noChangeAspect="1"/>
          </p:cNvPicPr>
          <p:nvPr/>
        </p:nvPicPr>
        <p:blipFill>
          <a:blip r:embed="rId3"/>
          <a:srcRect r="65483" b="2737"/>
          <a:stretch>
            <a:fillRect/>
          </a:stretch>
        </p:blipFill>
        <p:spPr>
          <a:xfrm>
            <a:off x="13727193" y="2352260"/>
            <a:ext cx="9451823" cy="10532957"/>
          </a:xfrm>
          <a:prstGeom prst="rect">
            <a:avLst/>
          </a:prstGeom>
          <a:ln w="12700">
            <a:miter lim="400000"/>
            <a:headEnd/>
            <a:tailEnd/>
          </a:ln>
        </p:spPr>
      </p:pic>
      <p:sp>
        <p:nvSpPr>
          <p:cNvPr id="840" name="0.4 &lt; age&lt;1.6 Gyr,  N=19"/>
          <p:cNvSpPr txBox="1">
            <a:spLocks noGrp="1"/>
          </p:cNvSpPr>
          <p:nvPr>
            <p:ph type="title" idx="4294967295"/>
          </p:nvPr>
        </p:nvSpPr>
        <p:spPr>
          <a:xfrm>
            <a:off x="2305826" y="2105010"/>
            <a:ext cx="8167659" cy="738223"/>
          </a:xfrm>
          <a:prstGeom prst="rect">
            <a:avLst/>
          </a:prstGeom>
          <a:solidFill>
            <a:schemeClr val="accent5">
              <a:hueOff val="187634"/>
              <a:satOff val="22839"/>
              <a:lumOff val="25028"/>
            </a:schemeClr>
          </a:solidFill>
        </p:spPr>
        <p:txBody>
          <a:bodyPr/>
          <a:lstStyle>
            <a:lvl1pPr defTabSz="975360">
              <a:defRPr sz="3360" spc="-33"/>
            </a:lvl1pPr>
          </a:lstStyle>
          <a:p>
            <a:r>
              <a:t>0.4 &lt; age&lt;1.6 Gyr,  N=19</a:t>
            </a:r>
          </a:p>
        </p:txBody>
      </p:sp>
      <p:sp>
        <p:nvSpPr>
          <p:cNvPr id="841" name="age&gt;1.6 Gyr,  N=6"/>
          <p:cNvSpPr txBox="1"/>
          <p:nvPr/>
        </p:nvSpPr>
        <p:spPr>
          <a:xfrm>
            <a:off x="14665167" y="2105010"/>
            <a:ext cx="8167659" cy="811226"/>
          </a:xfrm>
          <a:prstGeom prst="rect">
            <a:avLst/>
          </a:prstGeom>
          <a:solidFill>
            <a:schemeClr val="accent5">
              <a:hueOff val="187634"/>
              <a:satOff val="22839"/>
              <a:lumOff val="25028"/>
            </a:schemeClr>
          </a:solidFill>
          <a:ln w="12700">
            <a:miter lim="400000"/>
          </a:ln>
        </p:spPr>
        <p:txBody>
          <a:bodyPr lIns="50800" tIns="50800" rIns="50800" bIns="50800">
            <a:normAutofit/>
          </a:bodyPr>
          <a:lstStyle>
            <a:lvl1pPr algn="ctr" defTabSz="1097280">
              <a:lnSpc>
                <a:spcPct val="80000"/>
              </a:lnSpc>
              <a:spcBef>
                <a:spcPts val="0"/>
              </a:spcBef>
              <a:defRPr sz="3780" spc="-37">
                <a:latin typeface="+mn-lt"/>
                <a:ea typeface="+mn-ea"/>
                <a:cs typeface="+mn-cs"/>
                <a:sym typeface="Canela Bold"/>
              </a:defRPr>
            </a:lvl1pPr>
          </a:lstStyle>
          <a:p>
            <a:r>
              <a:t>age&gt;1.6 Gyr,  N=6</a:t>
            </a:r>
          </a:p>
        </p:txBody>
      </p:sp>
      <p:sp>
        <p:nvSpPr>
          <p:cNvPr id="4" name="Slide Number Placeholder 3"/>
          <p:cNvSpPr>
            <a:spLocks noGrp="1"/>
          </p:cNvSpPr>
          <p:nvPr>
            <p:ph type="sldNum" sz="quarter" idx="2"/>
          </p:nvPr>
        </p:nvSpPr>
        <p:spPr/>
        <p:txBody>
          <a:bodyPr/>
          <a:lstStyle/>
          <a:p>
            <a:fld id="{86CB4B4D-7CA3-9044-876B-883B54F8677D}" type="slidenum">
              <a:rPr/>
            </a:fld>
            <a:endParaRPr/>
          </a:p>
        </p:txBody>
      </p:sp>
      <p:sp>
        <p:nvSpPr>
          <p:cNvPr id="6" name="Text Box 5"/>
          <p:cNvSpPr txBox="1"/>
          <p:nvPr/>
        </p:nvSpPr>
        <p:spPr>
          <a:xfrm>
            <a:off x="7151370" y="6858000"/>
            <a:ext cx="13722350" cy="1276985"/>
          </a:xfrm>
          <a:prstGeom prst="rect">
            <a:avLst/>
          </a:prstGeom>
          <a:noFill/>
          <a:ln w="12700" cap="flat">
            <a:noFill/>
            <a:miter lim="400000"/>
          </a:ln>
          <a:effectLst>
            <a:glow>
              <a:schemeClr val="accent1">
                <a:alpha val="100000"/>
              </a:schemeClr>
            </a:glow>
            <a:outerShdw blurRad="50800" dist="50800" dir="5400000" algn="ctr" rotWithShape="0">
              <a:schemeClr val="bg1">
                <a:alpha val="100000"/>
              </a:schemeClr>
            </a:outerShdw>
            <a:reflection endPos="0" dist="50800" dir="5400000" sy="-100000" algn="bl" rotWithShape="0"/>
          </a:effectLst>
        </p:spPr>
        <p:style>
          <a:lnRef idx="0">
            <a:srgbClr val="FFFFFF"/>
          </a:lnRef>
          <a:fillRef idx="0">
            <a:srgbClr val="FFFFFF"/>
          </a:fillRef>
          <a:effectRef idx="0">
            <a:srgbClr val="FFFFFF"/>
          </a:effectRef>
          <a:fontRef idx="none"/>
        </p:style>
        <p:txBody>
          <a:bodyPr rot="0" vertOverflow="overflow" horzOverflow="overflow" vert="horz" wrap="square" lIns="50800" tIns="50800" rIns="50800" bIns="50800" numCol="1" spcCol="38100" rtlCol="0" anchor="ctr">
            <a:noAutofit/>
          </a:bodyPr>
          <a:lstStyle/>
          <a:p>
            <a:pPr marL="0" marR="0" indent="0" algn="l" defTabSz="2438400" rtl="0" fontAlgn="auto" latinLnBrk="0" hangingPunct="0">
              <a:lnSpc>
                <a:spcPct val="90000"/>
              </a:lnSpc>
              <a:spcBef>
                <a:spcPts val="2400"/>
              </a:spcBef>
              <a:spcAft>
                <a:spcPts val="0"/>
              </a:spcAft>
              <a:buClrTx/>
              <a:buSzTx/>
              <a:buFontTx/>
              <a:buNone/>
            </a:pPr>
            <a:r>
              <a:rPr kumimoji="0" lang="en-US" sz="15000" b="1" u="none" strike="noStrike" cap="none" spc="0" normalizeH="0" baseline="0">
                <a:ln>
                  <a:noFill/>
                </a:ln>
                <a:solidFill>
                  <a:schemeClr val="tx2">
                    <a:alpha val="50000"/>
                  </a:schemeClr>
                </a:solidFill>
                <a:effectLst>
                  <a:outerShdw blurRad="50800" dist="50800" dir="5400000" sx="1000" sy="1000" algn="ctr" rotWithShape="0">
                    <a:srgbClr val="000000">
                      <a:alpha val="100000"/>
                    </a:srgbClr>
                  </a:outerShdw>
                  <a:reflection stA="45000" endPos="0" dist="50800" dir="5400000" sy="-100000" algn="bl" rotWithShape="0"/>
                </a:effectLst>
                <a:uFillTx/>
                <a:latin typeface="Charmonman Bold" panose="00000500000000000000" charset="0"/>
                <a:ea typeface="Canela Text Regular"/>
                <a:cs typeface="Charmonman Bold" panose="00000500000000000000" charset="0"/>
                <a:sym typeface="Canela Text Regular"/>
              </a:rPr>
              <a:t>Preliminary</a:t>
            </a:r>
            <a:endParaRPr kumimoji="0" lang="en-US" sz="15000" b="1" u="none" strike="noStrike" cap="none" spc="0" normalizeH="0" baseline="0">
              <a:ln>
                <a:noFill/>
              </a:ln>
              <a:solidFill>
                <a:schemeClr val="tx2">
                  <a:alpha val="50000"/>
                </a:schemeClr>
              </a:solidFill>
              <a:effectLst>
                <a:outerShdw blurRad="50800" dist="50800" dir="5400000" sx="1000" sy="1000" algn="ctr" rotWithShape="0">
                  <a:srgbClr val="000000">
                    <a:alpha val="100000"/>
                  </a:srgbClr>
                </a:outerShdw>
                <a:reflection stA="45000" endPos="0" dist="50800" dir="5400000" sy="-100000" algn="bl" rotWithShape="0"/>
              </a:effectLst>
              <a:uFillTx/>
              <a:latin typeface="Charmonman Bold" panose="00000500000000000000" charset="0"/>
              <a:ea typeface="Canela Text Regular"/>
              <a:cs typeface="Charmonman Bold" panose="00000500000000000000" charset="0"/>
              <a:sym typeface="Canela Text Regular"/>
            </a:endParaRPr>
          </a:p>
        </p:txBody>
      </p:sp>
      <p:sp>
        <p:nvSpPr>
          <p:cNvPr id="7" name="Text Box 6"/>
          <p:cNvSpPr txBox="1"/>
          <p:nvPr/>
        </p:nvSpPr>
        <p:spPr>
          <a:xfrm>
            <a:off x="19896455" y="7002145"/>
            <a:ext cx="8046720" cy="1496695"/>
          </a:xfrm>
          <a:prstGeom prst="rect">
            <a:avLst/>
          </a:prstGeom>
          <a:noFill/>
          <a:ln w="12700" cap="flat">
            <a:noFill/>
            <a:miter lim="400000"/>
          </a:ln>
          <a:effectLst>
            <a:glow>
              <a:schemeClr val="accent1">
                <a:alpha val="100000"/>
              </a:schemeClr>
            </a:glow>
            <a:outerShdw blurRad="50800" dist="50800" dir="5400000" algn="ctr" rotWithShape="0">
              <a:schemeClr val="bg1">
                <a:alpha val="100000"/>
              </a:schemeClr>
            </a:outerShdw>
            <a:reflection endPos="0" dist="50800" dir="5400000" sy="-100000" algn="bl" rotWithShape="0"/>
          </a:effectLst>
        </p:spPr>
        <p:style>
          <a:lnRef idx="0">
            <a:srgbClr val="FFFFFF"/>
          </a:lnRef>
          <a:fillRef idx="0">
            <a:srgbClr val="FFFFFF"/>
          </a:fillRef>
          <a:effectRef idx="0">
            <a:srgbClr val="FFFFFF"/>
          </a:effectRef>
          <a:fontRef idx="none"/>
        </p:style>
        <p:txBody>
          <a:bodyPr rot="0" vertOverflow="overflow" horzOverflow="overflow" vert="horz" wrap="square" lIns="50800" tIns="50800" rIns="50800" bIns="50800" numCol="1" spcCol="38100" rtlCol="0" anchor="ctr">
            <a:noAutofit/>
          </a:bodyPr>
          <a:lstStyle/>
          <a:p>
            <a:pPr marL="0" marR="0" indent="0" algn="l" defTabSz="2438400" rtl="0" fontAlgn="auto" latinLnBrk="0" hangingPunct="0">
              <a:lnSpc>
                <a:spcPct val="90000"/>
              </a:lnSpc>
              <a:spcBef>
                <a:spcPts val="2400"/>
              </a:spcBef>
              <a:spcAft>
                <a:spcPts val="0"/>
              </a:spcAft>
              <a:buClrTx/>
              <a:buSzTx/>
              <a:buFontTx/>
              <a:buNone/>
            </a:pPr>
            <a:r>
              <a:rPr kumimoji="0" lang="en-US" altLang="en-US" sz="8000" b="1" u="none" strike="noStrike" cap="none" spc="0" normalizeH="0" baseline="0">
                <a:ln>
                  <a:noFill/>
                </a:ln>
                <a:solidFill>
                  <a:schemeClr val="bg1">
                    <a:lumMod val="75000"/>
                  </a:schemeClr>
                </a:solidFill>
                <a:effectLst/>
                <a:uFillTx/>
                <a:latin typeface="Charmonman Bold" panose="00000500000000000000" charset="0"/>
                <a:ea typeface="Canela Text Regular"/>
                <a:cs typeface="Charmonman Bold" panose="00000500000000000000" charset="0"/>
                <a:sym typeface="Canela Text Regular"/>
              </a:rPr>
              <a:t>smoother</a:t>
            </a:r>
            <a:endParaRPr kumimoji="0" lang="en-US" altLang="en-US" sz="8000" b="1" u="none" strike="noStrike" cap="none" spc="0" normalizeH="0" baseline="0">
              <a:ln>
                <a:noFill/>
              </a:ln>
              <a:solidFill>
                <a:schemeClr val="bg1">
                  <a:lumMod val="75000"/>
                </a:schemeClr>
              </a:solidFill>
              <a:effectLst/>
              <a:uFillTx/>
              <a:latin typeface="Charmonman Bold" panose="00000500000000000000" charset="0"/>
              <a:ea typeface="Canela Text Regular"/>
              <a:cs typeface="Charmonman Bold" panose="00000500000000000000" charset="0"/>
              <a:sym typeface="Canela Text Regular"/>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 grpId="0" animBg="1"/>
      <p:bldP spid="840" grpId="1" animBg="1"/>
      <p:bldP spid="841" grpId="0" animBg="1"/>
      <p:bldP spid="841" grpId="1" animBg="1"/>
      <p:bldP spid="7" grpId="0" animBg="1"/>
      <p:bldP spid="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83820" y="6786245"/>
            <a:ext cx="24324310" cy="4676775"/>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6"/>
          <p:cNvPicPr>
            <a:picLocks noChangeAspect="1"/>
          </p:cNvPicPr>
          <p:nvPr/>
        </p:nvPicPr>
        <p:blipFill>
          <a:blip r:embed="rId1"/>
          <a:stretch>
            <a:fillRect/>
          </a:stretch>
        </p:blipFill>
        <p:spPr>
          <a:xfrm flipH="1">
            <a:off x="4738370" y="6858000"/>
            <a:ext cx="13648690" cy="4032250"/>
          </a:xfrm>
          <a:prstGeom prst="rect">
            <a:avLst/>
          </a:prstGeom>
        </p:spPr>
      </p:pic>
      <p:pic>
        <p:nvPicPr>
          <p:cNvPr id="8" name="Picture 7"/>
          <p:cNvPicPr>
            <a:picLocks noChangeAspect="1"/>
          </p:cNvPicPr>
          <p:nvPr/>
        </p:nvPicPr>
        <p:blipFill>
          <a:blip r:embed="rId2"/>
          <a:stretch>
            <a:fillRect/>
          </a:stretch>
        </p:blipFill>
        <p:spPr>
          <a:xfrm flipH="1">
            <a:off x="-58420" y="5941695"/>
            <a:ext cx="4637405" cy="5598160"/>
          </a:xfrm>
          <a:prstGeom prst="rect">
            <a:avLst/>
          </a:prstGeom>
        </p:spPr>
      </p:pic>
      <p:pic>
        <p:nvPicPr>
          <p:cNvPr id="9" name="Picture 8"/>
          <p:cNvPicPr>
            <a:picLocks noChangeAspect="1"/>
          </p:cNvPicPr>
          <p:nvPr/>
        </p:nvPicPr>
        <p:blipFill>
          <a:blip r:embed="rId3"/>
          <a:stretch>
            <a:fillRect/>
          </a:stretch>
        </p:blipFill>
        <p:spPr>
          <a:xfrm flipH="1">
            <a:off x="18658205" y="6137910"/>
            <a:ext cx="5656580" cy="5560060"/>
          </a:xfrm>
          <a:prstGeom prst="rect">
            <a:avLst/>
          </a:prstGeom>
        </p:spPr>
      </p:pic>
      <p:pic>
        <p:nvPicPr>
          <p:cNvPr id="5" name="Picture 4"/>
          <p:cNvPicPr>
            <a:picLocks noChangeAspect="1"/>
          </p:cNvPicPr>
          <p:nvPr/>
        </p:nvPicPr>
        <p:blipFill>
          <a:blip r:embed="rId4"/>
          <a:stretch>
            <a:fillRect/>
          </a:stretch>
        </p:blipFill>
        <p:spPr>
          <a:xfrm>
            <a:off x="1459865" y="11848465"/>
            <a:ext cx="21882100" cy="1689100"/>
          </a:xfrm>
          <a:prstGeom prst="rect">
            <a:avLst/>
          </a:prstGeom>
        </p:spPr>
      </p:pic>
      <p:sp>
        <p:nvSpPr>
          <p:cNvPr id="209" name="7th China-Chile Bilateral Conference for Astronomy"/>
          <p:cNvSpPr txBox="1"/>
          <p:nvPr/>
        </p:nvSpPr>
        <p:spPr>
          <a:xfrm>
            <a:off x="5388320" y="528170"/>
            <a:ext cx="13513002" cy="676921"/>
          </a:xfrm>
          <a:prstGeom prst="rect">
            <a:avLst/>
          </a:prstGeom>
          <a:ln w="12700">
            <a:miter lim="400000"/>
          </a:ln>
        </p:spPr>
        <p:txBody>
          <a:bodyPr lIns="50800" tIns="50800" rIns="50800" bIns="50800" anchor="ctr">
            <a:spAutoFit/>
          </a:bodyPr>
          <a:lstStyle>
            <a:lvl1pPr algn="ctr" defTabSz="825500">
              <a:lnSpc>
                <a:spcPct val="100000"/>
              </a:lnSpc>
              <a:spcBef>
                <a:spcPts val="0"/>
              </a:spcBef>
              <a:defRPr sz="4000" b="1">
                <a:solidFill>
                  <a:srgbClr val="B29156"/>
                </a:solidFill>
                <a:latin typeface="Times New Roman" panose="02020503050405090304"/>
                <a:ea typeface="Times New Roman" panose="02020503050405090304"/>
                <a:cs typeface="Times New Roman" panose="02020503050405090304"/>
                <a:sym typeface="Times New Roman" panose="02020503050405090304"/>
              </a:defRPr>
            </a:lvl1pPr>
          </a:lstStyle>
          <a:p>
            <a:r>
              <a:t>7th China-Chile Bilateral Conference for Astronomy</a:t>
            </a:r>
          </a:p>
        </p:txBody>
      </p:sp>
      <p:pic>
        <p:nvPicPr>
          <p:cNvPr id="211" name="Image" descr="Image"/>
          <p:cNvPicPr>
            <a:picLocks noChangeAspect="1"/>
          </p:cNvPicPr>
          <p:nvPr/>
        </p:nvPicPr>
        <p:blipFill>
          <a:blip r:embed="rId5"/>
          <a:stretch>
            <a:fillRect/>
          </a:stretch>
        </p:blipFill>
        <p:spPr>
          <a:xfrm>
            <a:off x="19005885" y="11879483"/>
            <a:ext cx="5327896" cy="2058821"/>
          </a:xfrm>
          <a:prstGeom prst="rect">
            <a:avLst/>
          </a:prstGeom>
          <a:ln w="12700">
            <a:miter lim="400000"/>
            <a:headEnd/>
            <a:tailEnd/>
          </a:ln>
        </p:spPr>
      </p:pic>
      <p:pic>
        <p:nvPicPr>
          <p:cNvPr id="213" name="pasted-movie.png" descr="pasted-movie.png"/>
          <p:cNvPicPr>
            <a:picLocks noChangeAspect="1"/>
          </p:cNvPicPr>
          <p:nvPr/>
        </p:nvPicPr>
        <p:blipFill>
          <a:blip r:embed="rId6"/>
          <a:stretch>
            <a:fillRect/>
          </a:stretch>
        </p:blipFill>
        <p:spPr>
          <a:xfrm>
            <a:off x="294945" y="153301"/>
            <a:ext cx="3809007" cy="3809008"/>
          </a:xfrm>
          <a:prstGeom prst="rect">
            <a:avLst/>
          </a:prstGeom>
          <a:ln w="12700">
            <a:miter lim="400000"/>
            <a:headEnd/>
            <a:tailEnd/>
          </a:ln>
        </p:spPr>
      </p:pic>
      <p:pic>
        <p:nvPicPr>
          <p:cNvPr id="214" name="pasted-movie.png" descr="pasted-movie.png"/>
          <p:cNvPicPr>
            <a:picLocks noChangeAspect="1"/>
          </p:cNvPicPr>
          <p:nvPr/>
        </p:nvPicPr>
        <p:blipFill>
          <a:blip r:embed="rId7"/>
          <a:stretch>
            <a:fillRect/>
          </a:stretch>
        </p:blipFill>
        <p:spPr>
          <a:xfrm>
            <a:off x="20185690" y="68387"/>
            <a:ext cx="3809008" cy="3809008"/>
          </a:xfrm>
          <a:prstGeom prst="rect">
            <a:avLst/>
          </a:prstGeom>
          <a:ln w="12700">
            <a:miter lim="400000"/>
            <a:headEnd/>
            <a:tailEnd/>
          </a:ln>
        </p:spPr>
      </p:pic>
      <p:sp>
        <p:nvSpPr>
          <p:cNvPr id="329" name="文本框 328"/>
          <p:cNvSpPr txBox="1"/>
          <p:nvPr/>
        </p:nvSpPr>
        <p:spPr>
          <a:xfrm>
            <a:off x="4199255" y="4044950"/>
            <a:ext cx="16623665" cy="3721100"/>
          </a:xfrm>
          <a:prstGeom prst="rect">
            <a:avLst/>
          </a:prstGeom>
          <a:noFill/>
        </p:spPr>
        <p:txBody>
          <a:bodyPr wrap="square" rtlCol="0">
            <a:noAutofit/>
          </a:bodyPr>
          <a:lstStyle/>
          <a:p>
            <a:pPr algn="ctr"/>
            <a:r>
              <a:rPr lang="en-US" altLang="zh-CN" sz="23900" b="1" dirty="0">
                <a:solidFill>
                  <a:srgbClr val="B88F4D"/>
                </a:solidFill>
                <a:latin typeface="Apple Chancery" panose="03020702040506060504" pitchFamily="66" charset="-79"/>
                <a:ea typeface="Microsoft YaHei" charset="-122"/>
                <a:cs typeface="Apple Chancery" panose="03020702040506060504" pitchFamily="66" charset="-79"/>
                <a:sym typeface="+mn-ea"/>
              </a:rPr>
              <a:t>Thanks</a:t>
            </a:r>
            <a:r>
              <a:rPr lang="zh-CN" altLang="en-US" sz="23900" b="1" dirty="0">
                <a:solidFill>
                  <a:srgbClr val="B88F4D"/>
                </a:solidFill>
                <a:latin typeface="Apple Chancery" panose="03020702040506060504" pitchFamily="66" charset="-79"/>
                <a:ea typeface="Microsoft YaHei" charset="-122"/>
                <a:cs typeface="Apple Chancery" panose="03020702040506060504" pitchFamily="66" charset="-79"/>
                <a:sym typeface="+mn-ea"/>
              </a:rPr>
              <a:t> </a:t>
            </a:r>
            <a:endParaRPr lang="zh-CN" altLang="en-US" sz="23900" b="1" dirty="0">
              <a:solidFill>
                <a:srgbClr val="B88F4D"/>
              </a:solidFill>
              <a:latin typeface="Apple Chancery" panose="03020702040506060504" pitchFamily="66" charset="-79"/>
              <a:ea typeface="Microsoft YaHei" charset="-122"/>
              <a:cs typeface="Apple Chancery" panose="03020702040506060504" pitchFamily="66" charset="-79"/>
              <a:sym typeface="+mn-ea"/>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1283970" y="381000"/>
            <a:ext cx="22172930" cy="12748895"/>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7" name="Group"/>
          <p:cNvGrpSpPr/>
          <p:nvPr/>
        </p:nvGrpSpPr>
        <p:grpSpPr>
          <a:xfrm>
            <a:off x="5855335" y="8658225"/>
            <a:ext cx="12767310" cy="2400300"/>
            <a:chOff x="0" y="0"/>
            <a:chExt cx="12847731" cy="1802822"/>
          </a:xfrm>
        </p:grpSpPr>
        <p:sp>
          <p:nvSpPr>
            <p:cNvPr id="265" name="Rounded Rectangle"/>
            <p:cNvSpPr/>
            <p:nvPr/>
          </p:nvSpPr>
          <p:spPr>
            <a:xfrm>
              <a:off x="0" y="0"/>
              <a:ext cx="12847731" cy="1802822"/>
            </a:xfrm>
            <a:prstGeom prst="roundRect">
              <a:avLst>
                <a:gd name="adj" fmla="val 33084"/>
              </a:avLst>
            </a:prstGeom>
            <a:solidFill>
              <a:srgbClr val="F0E0C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266" name="3. Analysis &amp; Conclusion"/>
            <p:cNvSpPr txBox="1"/>
            <p:nvPr/>
          </p:nvSpPr>
          <p:spPr>
            <a:xfrm>
              <a:off x="969553" y="579511"/>
              <a:ext cx="11182323" cy="544185"/>
            </a:xfrm>
            <a:prstGeom prst="rect">
              <a:avLst/>
            </a:prstGeom>
            <a:noFill/>
            <a:ln w="12700" cap="flat">
              <a:noFill/>
              <a:miter lim="400000"/>
            </a:ln>
            <a:effectLst/>
          </p:spPr>
          <p:txBody>
            <a:bodyPr wrap="square" lIns="50800" tIns="50800" rIns="50800" bIns="50800" numCol="1" anchor="ctr">
              <a:spAutoFit/>
            </a:bodyPr>
            <a:lstStyle>
              <a:lvl1pP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rPr sz="4500"/>
                <a:t>3. Analysis &amp; Conclusion </a:t>
              </a:r>
              <a:endParaRPr sz="4500"/>
            </a:p>
          </p:txBody>
        </p:sp>
      </p:grpSp>
      <p:grpSp>
        <p:nvGrpSpPr>
          <p:cNvPr id="270" name="Group"/>
          <p:cNvGrpSpPr/>
          <p:nvPr/>
        </p:nvGrpSpPr>
        <p:grpSpPr>
          <a:xfrm>
            <a:off x="5927725" y="5686425"/>
            <a:ext cx="12564110" cy="2362835"/>
            <a:chOff x="0" y="0"/>
            <a:chExt cx="12673505" cy="1762570"/>
          </a:xfrm>
        </p:grpSpPr>
        <p:sp>
          <p:nvSpPr>
            <p:cNvPr id="268" name="Rounded Rectangle"/>
            <p:cNvSpPr/>
            <p:nvPr/>
          </p:nvSpPr>
          <p:spPr>
            <a:xfrm>
              <a:off x="0" y="0"/>
              <a:ext cx="12673505" cy="1762570"/>
            </a:xfrm>
            <a:prstGeom prst="roundRect">
              <a:avLst>
                <a:gd name="adj" fmla="val 31887"/>
              </a:avLst>
            </a:prstGeom>
            <a:solidFill>
              <a:srgbClr val="E2C089"/>
            </a:solidFill>
            <a:ln w="12700" cap="flat">
              <a:noFill/>
              <a:miter lim="400000"/>
            </a:ln>
            <a:effectLst>
              <a:outerShdw blurRad="215900" dist="98456" dir="10142499" rotWithShape="0">
                <a:srgbClr val="000000"/>
              </a:outerShdw>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269" name="2. Sample &amp; Results"/>
            <p:cNvSpPr txBox="1"/>
            <p:nvPr/>
          </p:nvSpPr>
          <p:spPr>
            <a:xfrm>
              <a:off x="999785" y="639971"/>
              <a:ext cx="11331435" cy="540471"/>
            </a:xfrm>
            <a:prstGeom prst="rect">
              <a:avLst/>
            </a:prstGeom>
            <a:noFill/>
            <a:ln w="12700" cap="flat">
              <a:noFill/>
              <a:miter lim="400000"/>
            </a:ln>
            <a:effectLst/>
          </p:spPr>
          <p:txBody>
            <a:bodyPr wrap="square" lIns="50800" tIns="50800" rIns="50800" bIns="50800" numCol="1" anchor="ctr">
              <a:spAutoFit/>
            </a:bodyPr>
            <a:lstStyle>
              <a:lvl1pP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rPr sz="4500"/>
                <a:t>2. Sample &amp; Results</a:t>
              </a:r>
              <a:endParaRPr sz="4500"/>
            </a:p>
          </p:txBody>
        </p:sp>
      </p:grpSp>
      <p:pic>
        <p:nvPicPr>
          <p:cNvPr id="272" name="Image" descr="Image"/>
          <p:cNvPicPr>
            <a:picLocks noChangeAspect="1"/>
          </p:cNvPicPr>
          <p:nvPr/>
        </p:nvPicPr>
        <p:blipFill>
          <a:blip r:embed="rId1"/>
          <a:stretch>
            <a:fillRect/>
          </a:stretch>
        </p:blipFill>
        <p:spPr>
          <a:xfrm>
            <a:off x="7645588" y="12015"/>
            <a:ext cx="8780912" cy="2443385"/>
          </a:xfrm>
          <a:prstGeom prst="rect">
            <a:avLst/>
          </a:prstGeom>
          <a:ln w="12700">
            <a:miter lim="400000"/>
            <a:headEnd/>
            <a:tailEnd/>
          </a:ln>
        </p:spPr>
      </p:pic>
      <p:grpSp>
        <p:nvGrpSpPr>
          <p:cNvPr id="275" name="Group"/>
          <p:cNvGrpSpPr/>
          <p:nvPr/>
        </p:nvGrpSpPr>
        <p:grpSpPr>
          <a:xfrm>
            <a:off x="5786120" y="2868930"/>
            <a:ext cx="12767945" cy="2259330"/>
            <a:chOff x="0" y="0"/>
            <a:chExt cx="12690017" cy="1802822"/>
          </a:xfrm>
        </p:grpSpPr>
        <p:sp>
          <p:nvSpPr>
            <p:cNvPr id="273" name="Rounded Rectangle"/>
            <p:cNvSpPr/>
            <p:nvPr/>
          </p:nvSpPr>
          <p:spPr>
            <a:xfrm>
              <a:off x="0" y="0"/>
              <a:ext cx="12690017" cy="1802822"/>
            </a:xfrm>
            <a:prstGeom prst="roundRect">
              <a:avLst>
                <a:gd name="adj" fmla="val 33084"/>
              </a:avLst>
            </a:prstGeom>
            <a:solidFill>
              <a:srgbClr val="F0E0C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274" name="1. Motivation &amp; Background about TP-AGB stars"/>
            <p:cNvSpPr txBox="1"/>
            <p:nvPr/>
          </p:nvSpPr>
          <p:spPr>
            <a:xfrm>
              <a:off x="868534" y="612341"/>
              <a:ext cx="10352056" cy="578139"/>
            </a:xfrm>
            <a:prstGeom prst="rect">
              <a:avLst/>
            </a:prstGeom>
            <a:noFill/>
            <a:ln w="12700" cap="flat">
              <a:noFill/>
              <a:miter lim="400000"/>
            </a:ln>
            <a:effectLst/>
          </p:spPr>
          <p:txBody>
            <a:bodyPr wrap="square" lIns="50800" tIns="50800" rIns="50800" bIns="50800" numCol="1" anchor="ctr">
              <a:spAutoFit/>
            </a:bodyPr>
            <a:lstStyle>
              <a:lvl1pP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rPr sz="4500"/>
                <a:t>1. Motivation &amp; Background </a:t>
              </a:r>
              <a:endParaRPr sz="4500"/>
            </a:p>
          </p:txBody>
        </p:sp>
      </p:grpSp>
      <p:sp>
        <p:nvSpPr>
          <p:cNvPr id="276" name="Slide Number"/>
          <p:cNvSpPr txBox="1">
            <a:spLocks noGrp="1"/>
          </p:cNvSpPr>
          <p:nvPr>
            <p:ph type="sldNum" sz="quarter" idx="4294967295"/>
          </p:nvPr>
        </p:nvSpPr>
        <p:spPr>
          <a:xfrm>
            <a:off x="12058141" y="12700000"/>
            <a:ext cx="267717" cy="429261"/>
          </a:xfrm>
          <a:prstGeom prst="rect">
            <a:avLst/>
          </a:prstGeom>
        </p:spPr>
        <p:txBody>
          <a:bodyPr/>
          <a:lstStyle/>
          <a:p>
            <a:fld id="{86CB4B4D-7CA3-9044-876B-883B54F8677D}" type="slidenum">
              <a:rPr/>
            </a:fld>
            <a:endParaRP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6" presetClass="emph" presetSubtype="0" decel="50000" fill="hold" grpId="1" nodeType="clickEffect">
                                  <p:stCondLst>
                                    <p:cond delay="0"/>
                                  </p:stCondLst>
                                  <p:childTnLst>
                                    <p:animScale>
                                      <p:cBhvr>
                                        <p:cTn id="6" dur="300" fill="hold"/>
                                        <p:tgtEl>
                                          <p:spTgt spid="27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 grpId="1" bldLvl="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246380" y="393700"/>
            <a:ext cx="24738330" cy="13150850"/>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0" y="381000"/>
            <a:ext cx="24384000" cy="12954000"/>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825500" y="381000"/>
            <a:ext cx="22733000" cy="12954000"/>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901700" y="381000"/>
            <a:ext cx="22580600" cy="12954000"/>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1"/>
          <a:stretch>
            <a:fillRect/>
          </a:stretch>
        </p:blipFill>
        <p:spPr>
          <a:xfrm>
            <a:off x="133350" y="381000"/>
            <a:ext cx="24117300" cy="12954000"/>
          </a:xfrm>
          <a:prstGeom prst="rect">
            <a:avLst/>
          </a:prstGeom>
        </p:spPr>
      </p:pic>
      <p:sp>
        <p:nvSpPr>
          <p:cNvPr id="4" name="Slide Number Placeholder 3"/>
          <p:cNvSpPr>
            <a:spLocks noGrp="1"/>
          </p:cNvSpPr>
          <p:nvPr>
            <p:ph type="sldNum" sz="quarter" idx="2"/>
          </p:nvPr>
        </p:nvSpPr>
        <p:spPr/>
        <p:txBody>
          <a:bodyPr/>
          <a:lstStyle/>
          <a:p>
            <a:fld id="{86CB4B4D-7CA3-9044-876B-883B54F8677D}" type="slidenum">
              <a:rPr/>
            </a:fld>
            <a:endParaRPr/>
          </a:p>
        </p:txBody>
      </p:sp>
      <p:sp>
        <p:nvSpPr>
          <p:cNvPr id="2"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279400" y="590550"/>
            <a:ext cx="23825200" cy="12534900"/>
          </a:xfrm>
          <a:prstGeom prst="rect">
            <a:avLst/>
          </a:prstGeom>
        </p:spPr>
      </p:pic>
      <p:sp>
        <p:nvSpPr>
          <p:cNvPr id="3" name="Slide Number Placeholder 2"/>
          <p:cNvSpPr>
            <a:spLocks noGrp="1"/>
          </p:cNvSpPr>
          <p:nvPr>
            <p:ph type="sldNum" sz="quarter" idx="2"/>
          </p:nvPr>
        </p:nvSpPr>
        <p:spPr/>
        <p:txBody>
          <a:bodyPr/>
          <a:lstStyle/>
          <a:p>
            <a:fld id="{86CB4B4D-7CA3-9044-876B-883B54F8677D}" type="slidenum">
              <a:rPr/>
            </a:fld>
            <a:endParaRPr/>
          </a:p>
        </p:txBody>
      </p:sp>
      <p:sp>
        <p:nvSpPr>
          <p:cNvPr id="4" name="矩形 2"/>
          <p:cNvSpPr/>
          <p:nvPr/>
        </p:nvSpPr>
        <p:spPr>
          <a:xfrm>
            <a:off x="0" y="381000"/>
            <a:ext cx="1925320" cy="1018540"/>
          </a:xfrm>
          <a:prstGeom prst="rect">
            <a:avLst/>
          </a:prstGeom>
          <a:solidFill>
            <a:srgbClr val="4E75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a:t>Appendix</a:t>
            </a:r>
            <a:endParaRPr lang="en-US" altLang="zh-CN" sz="320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1102995" y="1890395"/>
            <a:ext cx="14800580" cy="10139680"/>
          </a:xfrm>
          <a:prstGeom prst="rect">
            <a:avLst/>
          </a:prstGeom>
        </p:spPr>
      </p:pic>
      <p:pic>
        <p:nvPicPr>
          <p:cNvPr id="3" name="Picture 2"/>
          <p:cNvPicPr>
            <a:picLocks noChangeAspect="1"/>
          </p:cNvPicPr>
          <p:nvPr/>
        </p:nvPicPr>
        <p:blipFill>
          <a:blip r:embed="rId2"/>
          <a:stretch>
            <a:fillRect/>
          </a:stretch>
        </p:blipFill>
        <p:spPr>
          <a:xfrm>
            <a:off x="818515" y="1744980"/>
            <a:ext cx="15056485" cy="10271125"/>
          </a:xfrm>
          <a:prstGeom prst="rect">
            <a:avLst/>
          </a:prstGeom>
        </p:spPr>
      </p:pic>
      <p:sp>
        <p:nvSpPr>
          <p:cNvPr id="284" name="Q: It would be challenging to model their energetic contribution to stellar population spectra."/>
          <p:cNvSpPr txBox="1"/>
          <p:nvPr/>
        </p:nvSpPr>
        <p:spPr>
          <a:xfrm>
            <a:off x="15971832" y="9827251"/>
            <a:ext cx="8209582" cy="1701801"/>
          </a:xfrm>
          <a:prstGeom prst="rect">
            <a:avLst/>
          </a:prstGeom>
          <a:ln w="12700">
            <a:miter lim="400000"/>
          </a:ln>
        </p:spPr>
        <p:txBody>
          <a:bodyPr lIns="50800" tIns="50800" rIns="50800" bIns="50800" anchor="ctr">
            <a:spAutoFit/>
          </a:bodyPr>
          <a:lstStyle>
            <a:lvl1pPr>
              <a:lnSpc>
                <a:spcPct val="100000"/>
              </a:lnSpc>
              <a:spcBef>
                <a:spcPts val="0"/>
              </a:spcBef>
              <a:defRPr sz="3500" b="1">
                <a:latin typeface="Times Roman"/>
                <a:ea typeface="Times Roman"/>
                <a:cs typeface="Times Roman"/>
                <a:sym typeface="Times Roman"/>
              </a:defRPr>
            </a:lvl1pPr>
          </a:lstStyle>
          <a:p>
            <a:r>
              <a:t>Q: It would be challenging to model their energetic contribution to stellar population spectra.</a:t>
            </a:r>
          </a:p>
        </p:txBody>
      </p:sp>
      <p:grpSp>
        <p:nvGrpSpPr>
          <p:cNvPr id="287" name="Group"/>
          <p:cNvGrpSpPr/>
          <p:nvPr/>
        </p:nvGrpSpPr>
        <p:grpSpPr>
          <a:xfrm>
            <a:off x="1426052" y="692871"/>
            <a:ext cx="251509" cy="738223"/>
            <a:chOff x="0" y="0"/>
            <a:chExt cx="251508" cy="738222"/>
          </a:xfrm>
        </p:grpSpPr>
        <p:sp>
          <p:nvSpPr>
            <p:cNvPr id="285"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286"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288" name="What is the TP-AGB star?"/>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What is the TP-AGB star?</a:t>
            </a:r>
          </a:p>
        </p:txBody>
      </p:sp>
      <p:sp>
        <p:nvSpPr>
          <p:cNvPr id="289" name="Asymptotic-Giant-Branch (AGB) phase:…"/>
          <p:cNvSpPr txBox="1"/>
          <p:nvPr/>
        </p:nvSpPr>
        <p:spPr>
          <a:xfrm>
            <a:off x="14757413" y="2521658"/>
            <a:ext cx="8404997" cy="1701801"/>
          </a:xfrm>
          <a:prstGeom prst="rect">
            <a:avLst/>
          </a:prstGeom>
          <a:ln w="12700">
            <a:miter lim="400000"/>
          </a:ln>
        </p:spPr>
        <p:txBody>
          <a:bodyPr lIns="50800" tIns="50800" rIns="50800" bIns="50800" anchor="ctr">
            <a:spAutoFit/>
          </a:bodyPr>
          <a:lstStyle/>
          <a:p>
            <a:pPr>
              <a:lnSpc>
                <a:spcPct val="100000"/>
              </a:lnSpc>
              <a:spcBef>
                <a:spcPts val="0"/>
              </a:spcBef>
              <a:defRPr sz="3500" b="1">
                <a:latin typeface="Times Roman"/>
                <a:ea typeface="Times Roman"/>
                <a:cs typeface="Times Roman"/>
                <a:sym typeface="Times Roman"/>
              </a:defRPr>
            </a:pPr>
            <a:r>
              <a:t> </a:t>
            </a:r>
            <a:r>
              <a:rPr>
                <a:solidFill>
                  <a:srgbClr val="EE220C"/>
                </a:solidFill>
              </a:rPr>
              <a:t>A</a:t>
            </a:r>
            <a:r>
              <a:t>symptotic-</a:t>
            </a:r>
            <a:r>
              <a:rPr>
                <a:solidFill>
                  <a:srgbClr val="EE220C"/>
                </a:solidFill>
              </a:rPr>
              <a:t>G</a:t>
            </a:r>
            <a:r>
              <a:t>iant-</a:t>
            </a:r>
            <a:r>
              <a:rPr>
                <a:solidFill>
                  <a:srgbClr val="EE220C"/>
                </a:solidFill>
              </a:rPr>
              <a:t>B</a:t>
            </a:r>
            <a:r>
              <a:t>ranch (</a:t>
            </a:r>
            <a:r>
              <a:rPr>
                <a:solidFill>
                  <a:srgbClr val="FF2600"/>
                </a:solidFill>
              </a:rPr>
              <a:t>AGB</a:t>
            </a:r>
            <a:r>
              <a:t>) phase: </a:t>
            </a:r>
          </a:p>
          <a:p>
            <a:pPr marL="980440" lvl="1" indent="-434340">
              <a:lnSpc>
                <a:spcPct val="100000"/>
              </a:lnSpc>
              <a:spcBef>
                <a:spcPts val="0"/>
              </a:spcBef>
              <a:buSzPct val="150000"/>
              <a:buChar char="•"/>
              <a:defRPr sz="3500" b="1">
                <a:latin typeface="Times Roman"/>
                <a:ea typeface="Times Roman"/>
                <a:cs typeface="Times Roman"/>
                <a:sym typeface="Times Roman"/>
              </a:defRPr>
            </a:pPr>
            <a:r>
              <a:t>Early AGB (E-AGB)</a:t>
            </a:r>
          </a:p>
          <a:p>
            <a:pPr marL="980440" lvl="1" indent="-434340">
              <a:lnSpc>
                <a:spcPct val="100000"/>
              </a:lnSpc>
              <a:spcBef>
                <a:spcPts val="0"/>
              </a:spcBef>
              <a:buSzPct val="150000"/>
              <a:buChar char="•"/>
              <a:defRPr sz="3500" b="1">
                <a:latin typeface="Times Roman"/>
                <a:ea typeface="Times Roman"/>
                <a:cs typeface="Times Roman"/>
                <a:sym typeface="Times Roman"/>
              </a:defRPr>
            </a:pPr>
            <a:r>
              <a:t>Thermally Pulsing AGB (</a:t>
            </a:r>
            <a:r>
              <a:rPr>
                <a:solidFill>
                  <a:srgbClr val="FF2600"/>
                </a:solidFill>
              </a:rPr>
              <a:t>TP-AGB</a:t>
            </a:r>
            <a:r>
              <a:t>)</a:t>
            </a:r>
          </a:p>
        </p:txBody>
      </p:sp>
      <p:grpSp>
        <p:nvGrpSpPr>
          <p:cNvPr id="306" name="Group"/>
          <p:cNvGrpSpPr/>
          <p:nvPr/>
        </p:nvGrpSpPr>
        <p:grpSpPr>
          <a:xfrm>
            <a:off x="15089454" y="4769738"/>
            <a:ext cx="8297545" cy="4038282"/>
            <a:chOff x="0" y="0"/>
            <a:chExt cx="8297544" cy="4038281"/>
          </a:xfrm>
        </p:grpSpPr>
        <p:sp>
          <p:nvSpPr>
            <p:cNvPr id="304" name="low- and intermediate-mass stars (~0.8-10M⊙);…"/>
            <p:cNvSpPr txBox="1"/>
            <p:nvPr/>
          </p:nvSpPr>
          <p:spPr>
            <a:xfrm>
              <a:off x="0" y="705167"/>
              <a:ext cx="8297544" cy="3333114"/>
            </a:xfrm>
            <a:prstGeom prst="rect">
              <a:avLst/>
            </a:prstGeom>
            <a:solidFill>
              <a:srgbClr val="FFFFFF"/>
            </a:solidFill>
            <a:ln w="25400" cap="flat">
              <a:solidFill>
                <a:schemeClr val="accent5"/>
              </a:solidFill>
              <a:prstDash val="sysDot"/>
              <a:miter lim="400000"/>
            </a:ln>
            <a:effectLst/>
          </p:spPr>
          <p:txBody>
            <a:bodyPr wrap="square" lIns="50800" tIns="50800" rIns="50800" bIns="50800" numCol="1" anchor="ctr">
              <a:spAutoFit/>
            </a:bodyPr>
            <a:lstStyle/>
            <a:p>
              <a:pPr marL="444500" indent="-444500">
                <a:lnSpc>
                  <a:spcPct val="100000"/>
                </a:lnSpc>
                <a:spcBef>
                  <a:spcPts val="0"/>
                </a:spcBef>
                <a:buSzPct val="123000"/>
                <a:buChar char="•"/>
                <a:defRPr sz="3000" b="1">
                  <a:latin typeface="Times Roman"/>
                  <a:ea typeface="Times Roman"/>
                  <a:cs typeface="Times Roman"/>
                  <a:sym typeface="Times Roman"/>
                </a:defRPr>
              </a:pPr>
              <a:r>
                <a:t>low- and intermediate-mass stars (~0.8-10M</a:t>
              </a:r>
              <a:r>
                <a:rPr baseline="-6000"/>
                <a:t>⊙</a:t>
              </a:r>
              <a:r>
                <a:t>);</a:t>
              </a:r>
            </a:p>
            <a:p>
              <a:pPr marL="444500" indent="-444500">
                <a:lnSpc>
                  <a:spcPct val="100000"/>
                </a:lnSpc>
                <a:spcBef>
                  <a:spcPts val="0"/>
                </a:spcBef>
                <a:buSzPct val="123000"/>
                <a:buChar char="•"/>
                <a:defRPr sz="3000" b="1">
                  <a:latin typeface="Times Roman"/>
                  <a:ea typeface="Times Roman"/>
                  <a:cs typeface="Times Roman"/>
                  <a:sym typeface="Times Roman"/>
                </a:defRPr>
              </a:pPr>
              <a:r>
                <a:t>double-shell burning: H + He;</a:t>
              </a:r>
            </a:p>
            <a:p>
              <a:pPr marL="444500" indent="-444500">
                <a:lnSpc>
                  <a:spcPct val="100000"/>
                </a:lnSpc>
                <a:spcBef>
                  <a:spcPts val="0"/>
                </a:spcBef>
                <a:buSzPct val="123000"/>
                <a:buChar char="•"/>
                <a:defRPr sz="3000" b="1">
                  <a:latin typeface="Times Roman"/>
                  <a:ea typeface="Times Roman"/>
                  <a:cs typeface="Times Roman"/>
                  <a:sym typeface="Times Roman"/>
                </a:defRPr>
              </a:pPr>
              <a:r>
                <a:t>complex interplay: envelope convection, mixing, and mass loss (a few Myr);</a:t>
              </a:r>
            </a:p>
            <a:p>
              <a:pPr>
                <a:lnSpc>
                  <a:spcPct val="100000"/>
                </a:lnSpc>
                <a:spcBef>
                  <a:spcPts val="0"/>
                </a:spcBef>
                <a:defRPr sz="3000" b="1">
                  <a:latin typeface="Times Roman"/>
                  <a:ea typeface="Times Roman"/>
                  <a:cs typeface="Times Roman"/>
                  <a:sym typeface="Times Roman"/>
                </a:defRPr>
              </a:pPr>
            </a:p>
            <a:p>
              <a:pPr marL="444500" indent="-444500">
                <a:lnSpc>
                  <a:spcPct val="100000"/>
                </a:lnSpc>
                <a:spcBef>
                  <a:spcPts val="0"/>
                </a:spcBef>
                <a:buSzPct val="40000"/>
                <a:buBlip>
                  <a:blip r:embed="rId3"/>
                </a:buBlip>
                <a:defRPr sz="3000" b="1">
                  <a:latin typeface="Times Roman"/>
                  <a:ea typeface="Times Roman"/>
                  <a:cs typeface="Times Roman"/>
                  <a:sym typeface="Times Roman"/>
                </a:defRPr>
              </a:pPr>
              <a:r>
                <a:t>reach the highest luminosity;</a:t>
              </a:r>
            </a:p>
            <a:p>
              <a:pPr marL="444500" indent="-444500">
                <a:lnSpc>
                  <a:spcPct val="100000"/>
                </a:lnSpc>
                <a:spcBef>
                  <a:spcPts val="0"/>
                </a:spcBef>
                <a:buSzPct val="40000"/>
                <a:buBlip>
                  <a:blip r:embed="rId3"/>
                </a:buBlip>
                <a:defRPr sz="3000" b="1">
                  <a:latin typeface="Times Roman"/>
                  <a:ea typeface="Times Roman"/>
                  <a:cs typeface="Times Roman"/>
                  <a:sym typeface="Times Roman"/>
                </a:defRPr>
              </a:pPr>
              <a:r>
                <a:t>significantly affect NIR spectra and color.</a:t>
              </a:r>
            </a:p>
          </p:txBody>
        </p:sp>
        <p:sp>
          <p:nvSpPr>
            <p:cNvPr id="305" name="TP-AGB"/>
            <p:cNvSpPr txBox="1"/>
            <p:nvPr/>
          </p:nvSpPr>
          <p:spPr>
            <a:xfrm>
              <a:off x="88889" y="0"/>
              <a:ext cx="7927380" cy="590718"/>
            </a:xfrm>
            <a:prstGeom prst="rect">
              <a:avLst/>
            </a:prstGeom>
            <a:solidFill>
              <a:srgbClr val="F9B566"/>
            </a:solidFill>
            <a:ln w="12700" cap="flat">
              <a:noFill/>
              <a:miter lim="400000"/>
            </a:ln>
            <a:effectLst/>
          </p:spPr>
          <p:txBody>
            <a:bodyPr wrap="square" lIns="50800" tIns="50800" rIns="50800" bIns="50800" numCol="1" anchor="ctr">
              <a:spAutoFit/>
            </a:bodyPr>
            <a:lstStyle>
              <a:lvl1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t>TP-AGB</a:t>
              </a:r>
            </a:p>
          </p:txBody>
        </p:sp>
      </p:grpSp>
      <p:sp>
        <p:nvSpPr>
          <p:cNvPr id="307" name="Slide Number"/>
          <p:cNvSpPr txBox="1">
            <a:spLocks noGrp="1"/>
          </p:cNvSpPr>
          <p:nvPr>
            <p:ph type="sldNum" sz="quarter" idx="4294967295"/>
          </p:nvPr>
        </p:nvSpPr>
        <p:spPr>
          <a:xfrm>
            <a:off x="12065050" y="12628072"/>
            <a:ext cx="241403" cy="374601"/>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2" nodeType="clickEffect">
                                  <p:stCondLst>
                                    <p:cond delay="0"/>
                                  </p:stCondLst>
                                  <p:childTnLst>
                                    <p:set>
                                      <p:cBhvr>
                                        <p:cTn id="10" dur="indefinite" fill="hold"/>
                                        <p:tgtEl>
                                          <p:spTgt spid="289"/>
                                        </p:tgtEl>
                                        <p:attrNameLst>
                                          <p:attrName>style.visibility</p:attrName>
                                        </p:attrNameLst>
                                      </p:cBhvr>
                                      <p:to>
                                        <p:strVal val="visible"/>
                                      </p:to>
                                    </p:set>
                                    <p:animEffect transition="in" filter="wipe(left)">
                                      <p:cBhvr>
                                        <p:cTn id="11" dur="1000"/>
                                        <p:tgtEl>
                                          <p:spTgt spid="289"/>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3" nodeType="clickEffect">
                                  <p:stCondLst>
                                    <p:cond delay="0"/>
                                  </p:stCondLst>
                                  <p:childTnLst>
                                    <p:set>
                                      <p:cBhvr>
                                        <p:cTn id="15" dur="indefinite" fill="hold"/>
                                        <p:tgtEl>
                                          <p:spTgt spid="306"/>
                                        </p:tgtEl>
                                        <p:attrNameLst>
                                          <p:attrName>style.visibility</p:attrName>
                                        </p:attrNameLst>
                                      </p:cBhvr>
                                      <p:to>
                                        <p:strVal val="visible"/>
                                      </p:to>
                                    </p:set>
                                    <p:animEffect transition="in" filter="dissolve">
                                      <p:cBhvr>
                                        <p:cTn id="16" dur="200"/>
                                        <p:tgtEl>
                                          <p:spTgt spid="30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4" nodeType="clickEffect">
                                  <p:stCondLst>
                                    <p:cond delay="0"/>
                                  </p:stCondLst>
                                  <p:childTnLst>
                                    <p:set>
                                      <p:cBhvr>
                                        <p:cTn id="20" dur="indefinite" fill="hold"/>
                                        <p:tgtEl>
                                          <p:spTgt spid="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4" animBg="1" advAuto="0"/>
      <p:bldP spid="289" grpId="2" animBg="1" advAuto="0"/>
      <p:bldP spid="306" grpId="3" bldLvl="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5" name="Group"/>
          <p:cNvGrpSpPr/>
          <p:nvPr/>
        </p:nvGrpSpPr>
        <p:grpSpPr>
          <a:xfrm>
            <a:off x="1355764" y="1497126"/>
            <a:ext cx="9506230" cy="9762155"/>
            <a:chOff x="0" y="0"/>
            <a:chExt cx="9506229" cy="9762154"/>
          </a:xfrm>
        </p:grpSpPr>
        <p:pic>
          <p:nvPicPr>
            <p:cNvPr id="311" name="Image" descr="Image"/>
            <p:cNvPicPr>
              <a:picLocks noChangeAspect="1"/>
            </p:cNvPicPr>
            <p:nvPr/>
          </p:nvPicPr>
          <p:blipFill>
            <a:blip r:embed="rId1"/>
            <a:stretch>
              <a:fillRect/>
            </a:stretch>
          </p:blipFill>
          <p:spPr>
            <a:xfrm>
              <a:off x="0" y="333972"/>
              <a:ext cx="9506230" cy="9428183"/>
            </a:xfrm>
            <a:prstGeom prst="rect">
              <a:avLst/>
            </a:prstGeom>
            <a:ln w="12700" cap="flat">
              <a:noFill/>
              <a:miter lim="400000"/>
              <a:headEnd/>
              <a:tailEnd/>
            </a:ln>
            <a:effectLst/>
          </p:spPr>
        </p:pic>
        <p:sp>
          <p:nvSpPr>
            <p:cNvPr id="312" name="0.2"/>
            <p:cNvSpPr txBox="1"/>
            <p:nvPr/>
          </p:nvSpPr>
          <p:spPr>
            <a:xfrm>
              <a:off x="3928616" y="0"/>
              <a:ext cx="669926" cy="590718"/>
            </a:xfrm>
            <a:prstGeom prst="rect">
              <a:avLst/>
            </a:prstGeom>
            <a:noFill/>
            <a:ln w="12700" cap="flat">
              <a:noFill/>
              <a:miter lim="400000"/>
            </a:ln>
            <a:effectLst/>
          </p:spPr>
          <p:txBody>
            <a:bodyPr wrap="none" lIns="50800" tIns="50800" rIns="50800" bIns="50800" numCol="1" anchor="ctr">
              <a:spAutoFit/>
            </a:bodyPr>
            <a:lstStyle>
              <a:lvl1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lvl1pPr>
            </a:lstStyle>
            <a:p>
              <a:r>
                <a:t>0.2</a:t>
              </a:r>
            </a:p>
          </p:txBody>
        </p:sp>
        <p:sp>
          <p:nvSpPr>
            <p:cNvPr id="313" name="2Gyr"/>
            <p:cNvSpPr txBox="1"/>
            <p:nvPr/>
          </p:nvSpPr>
          <p:spPr>
            <a:xfrm>
              <a:off x="6093221" y="0"/>
              <a:ext cx="1101838" cy="590718"/>
            </a:xfrm>
            <a:prstGeom prst="rect">
              <a:avLst/>
            </a:prstGeom>
            <a:noFill/>
            <a:ln w="12700" cap="flat">
              <a:noFill/>
              <a:miter lim="400000"/>
            </a:ln>
            <a:effectLst/>
          </p:spPr>
          <p:txBody>
            <a:bodyPr wrap="none" lIns="50800" tIns="50800" rIns="50800" bIns="50800" numCol="1" anchor="ctr">
              <a:spAutoFit/>
            </a:bodyPr>
            <a:lstStyle>
              <a:lvl1pPr algn="ctr" defTabSz="2438400">
                <a:spcBef>
                  <a:spcPts val="0"/>
                </a:spcBef>
                <a:defRPr sz="3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lvl1pPr>
            </a:lstStyle>
            <a:p>
              <a:r>
                <a:t>2Gyr</a:t>
              </a:r>
            </a:p>
          </p:txBody>
        </p:sp>
        <p:sp>
          <p:nvSpPr>
            <p:cNvPr id="314" name="Rectangle"/>
            <p:cNvSpPr/>
            <p:nvPr/>
          </p:nvSpPr>
          <p:spPr>
            <a:xfrm>
              <a:off x="4153404" y="620248"/>
              <a:ext cx="2357934" cy="8025827"/>
            </a:xfrm>
            <a:prstGeom prst="rect">
              <a:avLst/>
            </a:prstGeom>
            <a:solidFill>
              <a:schemeClr val="accent5">
                <a:alpha val="26116"/>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pSp>
        <p:nvGrpSpPr>
          <p:cNvPr id="321" name="Group"/>
          <p:cNvGrpSpPr/>
          <p:nvPr/>
        </p:nvGrpSpPr>
        <p:grpSpPr>
          <a:xfrm>
            <a:off x="10816801" y="2117374"/>
            <a:ext cx="11258808" cy="9496199"/>
            <a:chOff x="0" y="0"/>
            <a:chExt cx="11258807" cy="9496197"/>
          </a:xfrm>
        </p:grpSpPr>
        <p:grpSp>
          <p:nvGrpSpPr>
            <p:cNvPr id="318" name="Group"/>
            <p:cNvGrpSpPr/>
            <p:nvPr/>
          </p:nvGrpSpPr>
          <p:grpSpPr>
            <a:xfrm>
              <a:off x="-1" y="0"/>
              <a:ext cx="11258809" cy="9496198"/>
              <a:chOff x="0" y="0"/>
              <a:chExt cx="11258807" cy="9496197"/>
            </a:xfrm>
          </p:grpSpPr>
          <p:pic>
            <p:nvPicPr>
              <p:cNvPr id="316" name="Image" descr="Image"/>
              <p:cNvPicPr>
                <a:picLocks noChangeAspect="1"/>
              </p:cNvPicPr>
              <p:nvPr/>
            </p:nvPicPr>
            <p:blipFill>
              <a:blip r:embed="rId2"/>
              <a:stretch>
                <a:fillRect/>
              </a:stretch>
            </p:blipFill>
            <p:spPr>
              <a:xfrm>
                <a:off x="2758178" y="0"/>
                <a:ext cx="8500630" cy="9496198"/>
              </a:xfrm>
              <a:prstGeom prst="rect">
                <a:avLst/>
              </a:prstGeom>
              <a:ln w="12700" cap="flat">
                <a:noFill/>
                <a:miter lim="400000"/>
                <a:headEnd/>
                <a:tailEnd/>
              </a:ln>
              <a:effectLst/>
            </p:spPr>
          </p:pic>
          <p:pic>
            <p:nvPicPr>
              <p:cNvPr id="317" name="Image" descr="Image"/>
              <p:cNvPicPr>
                <a:picLocks noChangeAspect="1"/>
              </p:cNvPicPr>
              <p:nvPr/>
            </p:nvPicPr>
            <p:blipFill>
              <a:blip r:embed="rId3"/>
              <a:stretch>
                <a:fillRect/>
              </a:stretch>
            </p:blipFill>
            <p:spPr>
              <a:xfrm>
                <a:off x="0" y="21078"/>
                <a:ext cx="2818227" cy="7551010"/>
              </a:xfrm>
              <a:prstGeom prst="rect">
                <a:avLst/>
              </a:prstGeom>
              <a:ln w="12700" cap="flat">
                <a:noFill/>
                <a:miter lim="400000"/>
                <a:headEnd/>
                <a:tailEnd/>
              </a:ln>
              <a:effectLst/>
            </p:spPr>
          </p:pic>
        </p:grpSp>
        <p:pic>
          <p:nvPicPr>
            <p:cNvPr id="319" name="Image" descr="Image"/>
            <p:cNvPicPr>
              <a:picLocks noChangeAspect="1"/>
            </p:cNvPicPr>
            <p:nvPr/>
          </p:nvPicPr>
          <p:blipFill>
            <a:blip r:embed="rId4"/>
            <a:srcRect t="5025"/>
            <a:stretch>
              <a:fillRect/>
            </a:stretch>
          </p:blipFill>
          <p:spPr>
            <a:xfrm>
              <a:off x="8297405" y="436791"/>
              <a:ext cx="2450637" cy="2337914"/>
            </a:xfrm>
            <a:prstGeom prst="rect">
              <a:avLst/>
            </a:prstGeom>
            <a:ln w="12700" cap="flat">
              <a:noFill/>
              <a:miter lim="400000"/>
              <a:headEnd/>
              <a:tailEnd/>
            </a:ln>
            <a:effectLst/>
          </p:spPr>
        </p:pic>
        <p:pic>
          <p:nvPicPr>
            <p:cNvPr id="320" name="Image" descr="Image"/>
            <p:cNvPicPr>
              <a:picLocks noChangeAspect="1"/>
            </p:cNvPicPr>
            <p:nvPr/>
          </p:nvPicPr>
          <p:blipFill>
            <a:blip r:embed="rId5"/>
            <a:stretch>
              <a:fillRect/>
            </a:stretch>
          </p:blipFill>
          <p:spPr>
            <a:xfrm>
              <a:off x="3365081" y="370634"/>
              <a:ext cx="1210001" cy="1102786"/>
            </a:xfrm>
            <a:prstGeom prst="rect">
              <a:avLst/>
            </a:prstGeom>
            <a:ln w="12700" cap="flat">
              <a:noFill/>
              <a:miter lim="400000"/>
              <a:headEnd/>
              <a:tailEnd/>
            </a:ln>
            <a:effectLst/>
          </p:spPr>
        </p:pic>
      </p:grpSp>
      <p:sp>
        <p:nvSpPr>
          <p:cNvPr id="322" name="TP-AGB stars contribute up to ~40% of the bolometric light of stellar population in the age range 0.2 Gyr&lt;t&lt;2Gyr (the fraction up to 80% in NIR)."/>
          <p:cNvSpPr txBox="1"/>
          <p:nvPr/>
        </p:nvSpPr>
        <p:spPr>
          <a:xfrm>
            <a:off x="1966566" y="11622784"/>
            <a:ext cx="21505801" cy="1168401"/>
          </a:xfrm>
          <a:prstGeom prst="rect">
            <a:avLst/>
          </a:prstGeom>
          <a:ln w="12700">
            <a:miter lim="400000"/>
          </a:ln>
        </p:spPr>
        <p:txBody>
          <a:bodyPr lIns="50800" tIns="50800" rIns="50800" bIns="50800" anchor="ctr">
            <a:spAutoFit/>
          </a:bodyPr>
          <a:lstStyle>
            <a:lvl1pPr marL="381000" indent="-381000">
              <a:lnSpc>
                <a:spcPct val="100000"/>
              </a:lnSpc>
              <a:spcBef>
                <a:spcPts val="0"/>
              </a:spcBef>
              <a:buSzPct val="40000"/>
              <a:buBlip>
                <a:blip r:embed="rId6"/>
              </a:buBlip>
              <a:defRPr sz="3500" b="1">
                <a:latin typeface="Times Roman"/>
                <a:ea typeface="Times Roman"/>
                <a:cs typeface="Times Roman"/>
                <a:sym typeface="Times Roman"/>
              </a:defRPr>
            </a:lvl1pPr>
          </a:lstStyle>
          <a:p>
            <a:r>
              <a:t>TP-AGB stars contribute up to ~40% of the bolometric light of stellar population in the age range 0.2 Gyr&lt;t&lt;2Gyr (the fraction up to 80% in NIR).</a:t>
            </a:r>
          </a:p>
        </p:txBody>
      </p:sp>
      <p:sp>
        <p:nvSpPr>
          <p:cNvPr id="323" name="Maraston+05"/>
          <p:cNvSpPr txBox="1"/>
          <p:nvPr/>
        </p:nvSpPr>
        <p:spPr>
          <a:xfrm>
            <a:off x="20391412" y="10498031"/>
            <a:ext cx="2018997" cy="461060"/>
          </a:xfrm>
          <a:prstGeom prst="rect">
            <a:avLst/>
          </a:prstGeom>
          <a:ln w="12700">
            <a:miter lim="400000"/>
          </a:ln>
        </p:spPr>
        <p:txBody>
          <a:bodyPr wrap="none" lIns="50800" tIns="50800" rIns="50800" bIns="50800" anchor="ctr">
            <a:spAutoFit/>
          </a:bodyPr>
          <a:lstStyle>
            <a:lvl1pPr algn="ctr">
              <a:lnSpc>
                <a:spcPct val="100000"/>
              </a:lnSpc>
              <a:spcBef>
                <a:spcPts val="0"/>
              </a:spcBef>
              <a:defRPr sz="2400" b="1">
                <a:solidFill>
                  <a:srgbClr val="FF2600"/>
                </a:solidFill>
                <a:latin typeface="Helvetica Neue" panose="02000503000000020004"/>
                <a:ea typeface="Helvetica Neue" panose="02000503000000020004"/>
                <a:cs typeface="Helvetica Neue" panose="02000503000000020004"/>
                <a:sym typeface="Helvetica Neue" panose="02000503000000020004"/>
              </a:defRPr>
            </a:lvl1pPr>
          </a:lstStyle>
          <a:p>
            <a:r>
              <a:t>Maraston+05</a:t>
            </a:r>
          </a:p>
        </p:txBody>
      </p:sp>
      <p:sp>
        <p:nvSpPr>
          <p:cNvPr id="324" name="Maraston+1998"/>
          <p:cNvSpPr txBox="1"/>
          <p:nvPr/>
        </p:nvSpPr>
        <p:spPr>
          <a:xfrm>
            <a:off x="8857207" y="10798222"/>
            <a:ext cx="2357934" cy="461059"/>
          </a:xfrm>
          <a:prstGeom prst="rect">
            <a:avLst/>
          </a:prstGeom>
          <a:ln w="12700">
            <a:miter lim="400000"/>
          </a:ln>
        </p:spPr>
        <p:txBody>
          <a:bodyPr wrap="none" lIns="50800" tIns="50800" rIns="50800" bIns="50800" anchor="ctr">
            <a:spAutoFit/>
          </a:bodyPr>
          <a:lstStyle>
            <a:lvl1pPr algn="ctr">
              <a:lnSpc>
                <a:spcPct val="100000"/>
              </a:lnSpc>
              <a:spcBef>
                <a:spcPts val="0"/>
              </a:spcBef>
              <a:defRPr sz="2400" b="1">
                <a:solidFill>
                  <a:srgbClr val="FF2600"/>
                </a:solidFill>
                <a:latin typeface="Helvetica Neue" panose="02000503000000020004"/>
                <a:ea typeface="Helvetica Neue" panose="02000503000000020004"/>
                <a:cs typeface="Helvetica Neue" panose="02000503000000020004"/>
                <a:sym typeface="Helvetica Neue" panose="02000503000000020004"/>
              </a:defRPr>
            </a:lvl1pPr>
          </a:lstStyle>
          <a:p>
            <a:r>
              <a:t>Maraston+1998</a:t>
            </a:r>
          </a:p>
        </p:txBody>
      </p:sp>
      <p:grpSp>
        <p:nvGrpSpPr>
          <p:cNvPr id="328" name="Group"/>
          <p:cNvGrpSpPr/>
          <p:nvPr/>
        </p:nvGrpSpPr>
        <p:grpSpPr>
          <a:xfrm>
            <a:off x="14779916" y="3557628"/>
            <a:ext cx="4326221" cy="4278640"/>
            <a:chOff x="-38100" y="-38100"/>
            <a:chExt cx="4326220" cy="4278638"/>
          </a:xfrm>
        </p:grpSpPr>
        <p:pic>
          <p:nvPicPr>
            <p:cNvPr id="325" name="Oval Oval" descr="Oval Oval"/>
            <p:cNvPicPr/>
            <p:nvPr/>
          </p:nvPicPr>
          <p:blipFill>
            <a:blip r:embed="rId7"/>
            <a:stretch>
              <a:fillRect/>
            </a:stretch>
          </p:blipFill>
          <p:spPr>
            <a:xfrm>
              <a:off x="-38100" y="-38101"/>
              <a:ext cx="4326221" cy="4278640"/>
            </a:xfrm>
            <a:prstGeom prst="rect">
              <a:avLst/>
            </a:prstGeom>
            <a:effectLst/>
          </p:spPr>
        </p:pic>
        <p:sp>
          <p:nvSpPr>
            <p:cNvPr id="327" name="K-band"/>
            <p:cNvSpPr txBox="1"/>
            <p:nvPr/>
          </p:nvSpPr>
          <p:spPr>
            <a:xfrm>
              <a:off x="1103125" y="1595575"/>
              <a:ext cx="1532409" cy="571501"/>
            </a:xfrm>
            <a:prstGeom prst="rect">
              <a:avLst/>
            </a:prstGeom>
            <a:noFill/>
            <a:ln w="12700" cap="flat">
              <a:noFill/>
              <a:miter lim="400000"/>
            </a:ln>
            <a:effectLst/>
          </p:spPr>
          <p:txBody>
            <a:bodyPr wrap="none" lIns="50800" tIns="50800" rIns="50800" bIns="50800" numCol="1" anchor="ctr">
              <a:spAutoFit/>
            </a:bodyPr>
            <a:lstStyle>
              <a:lvl1pPr algn="ctr">
                <a:lnSpc>
                  <a:spcPct val="100000"/>
                </a:lnSpc>
                <a:spcBef>
                  <a:spcPts val="0"/>
                </a:spcBef>
                <a:defRPr sz="3100" b="1">
                  <a:solidFill>
                    <a:srgbClr val="EE220C"/>
                  </a:solidFill>
                  <a:latin typeface="Hoefler Text"/>
                  <a:ea typeface="Hoefler Text"/>
                  <a:cs typeface="Hoefler Text"/>
                  <a:sym typeface="Hoefler Text"/>
                </a:defRPr>
              </a:lvl1pPr>
            </a:lstStyle>
            <a:p>
              <a:r>
                <a:t>K-band</a:t>
              </a:r>
            </a:p>
          </p:txBody>
        </p:sp>
      </p:grpSp>
      <p:grpSp>
        <p:nvGrpSpPr>
          <p:cNvPr id="331" name="Group"/>
          <p:cNvGrpSpPr/>
          <p:nvPr/>
        </p:nvGrpSpPr>
        <p:grpSpPr>
          <a:xfrm>
            <a:off x="1426052" y="692871"/>
            <a:ext cx="251509" cy="738223"/>
            <a:chOff x="0" y="0"/>
            <a:chExt cx="251508" cy="738222"/>
          </a:xfrm>
        </p:grpSpPr>
        <p:sp>
          <p:nvSpPr>
            <p:cNvPr id="329"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330"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332" name="Slide Number"/>
          <p:cNvSpPr txBox="1">
            <a:spLocks noGrp="1"/>
          </p:cNvSpPr>
          <p:nvPr>
            <p:ph type="sldNum" sz="quarter" idx="4294967295"/>
          </p:nvPr>
        </p:nvSpPr>
        <p:spPr>
          <a:xfrm>
            <a:off x="12065050" y="13080999"/>
            <a:ext cx="241403"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333" name="Why do we need to study TP-AGB stars?"/>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Why do we need to study TP-AGB stars?</a:t>
            </a:r>
          </a:p>
        </p:txBody>
      </p:sp>
      <p:grpSp>
        <p:nvGrpSpPr>
          <p:cNvPr id="346" name="Group"/>
          <p:cNvGrpSpPr/>
          <p:nvPr/>
        </p:nvGrpSpPr>
        <p:grpSpPr>
          <a:xfrm>
            <a:off x="3600091" y="8803868"/>
            <a:ext cx="6303088" cy="1106342"/>
            <a:chOff x="0" y="0"/>
            <a:chExt cx="6303086" cy="1106341"/>
          </a:xfrm>
        </p:grpSpPr>
        <p:sp>
          <p:nvSpPr>
            <p:cNvPr id="334" name="E-AGB"/>
            <p:cNvSpPr txBox="1"/>
            <p:nvPr/>
          </p:nvSpPr>
          <p:spPr>
            <a:xfrm>
              <a:off x="3005584" y="389769"/>
              <a:ext cx="1101548" cy="555753"/>
            </a:xfrm>
            <a:prstGeom prst="rect">
              <a:avLst/>
            </a:prstGeom>
            <a:noFill/>
            <a:ln w="12700" cap="flat">
              <a:noFill/>
              <a:miter lim="400000"/>
            </a:ln>
            <a:effectLst/>
          </p:spPr>
          <p:txBody>
            <a:bodyPr wrap="none" lIns="50800" tIns="50800" rIns="50800" bIns="50800" numCol="1" anchor="ctr">
              <a:spAutoFit/>
            </a:bodyPr>
            <a:lstStyle>
              <a:lvl1pPr algn="ctr" defTabSz="2438400">
                <a:spcBef>
                  <a:spcPts val="0"/>
                </a:spcBef>
                <a:defRPr sz="2400">
                  <a:solidFill>
                    <a:srgbClr val="0433FF"/>
                  </a:solidFill>
                  <a:latin typeface="Canela Text Bold"/>
                  <a:ea typeface="Canela Text Bold"/>
                  <a:cs typeface="Canela Text Bold"/>
                  <a:sym typeface="Canela Text Bold"/>
                </a:defRPr>
              </a:lvl1pPr>
            </a:lstStyle>
            <a:p>
              <a:r>
                <a:t>E-AGB</a:t>
              </a:r>
            </a:p>
          </p:txBody>
        </p:sp>
        <p:sp>
          <p:nvSpPr>
            <p:cNvPr id="335" name="→"/>
            <p:cNvSpPr txBox="1"/>
            <p:nvPr/>
          </p:nvSpPr>
          <p:spPr>
            <a:xfrm rot="16020000">
              <a:off x="3433333" y="214865"/>
              <a:ext cx="449250" cy="431553"/>
            </a:xfrm>
            <a:prstGeom prst="rect">
              <a:avLst/>
            </a:prstGeom>
            <a:noFill/>
            <a:ln w="12700" cap="flat">
              <a:noFill/>
              <a:miter lim="400000"/>
            </a:ln>
            <a:effectLst/>
          </p:spPr>
          <p:txBody>
            <a:bodyPr wrap="square" lIns="50800" tIns="50800" rIns="50800" bIns="50800" numCol="1" anchor="ctr">
              <a:spAutoFit/>
            </a:bodyPr>
            <a:lstStyle>
              <a:lvl1pPr algn="ctr" defTabSz="2438400">
                <a:spcBef>
                  <a:spcPts val="0"/>
                </a:spcBef>
                <a:defRPr sz="2400">
                  <a:solidFill>
                    <a:srgbClr val="0433FF"/>
                  </a:solidFill>
                </a:defRPr>
              </a:lvl1pPr>
            </a:lstStyle>
            <a:p>
              <a:r>
                <a:t>→</a:t>
              </a:r>
            </a:p>
          </p:txBody>
        </p:sp>
        <p:grpSp>
          <p:nvGrpSpPr>
            <p:cNvPr id="345" name="Group"/>
            <p:cNvGrpSpPr/>
            <p:nvPr/>
          </p:nvGrpSpPr>
          <p:grpSpPr>
            <a:xfrm>
              <a:off x="0" y="-1"/>
              <a:ext cx="6303087" cy="1106343"/>
              <a:chOff x="0" y="0"/>
              <a:chExt cx="6303086" cy="1106341"/>
            </a:xfrm>
          </p:grpSpPr>
          <p:sp>
            <p:nvSpPr>
              <p:cNvPr id="336" name="Line"/>
              <p:cNvSpPr/>
              <p:nvPr/>
            </p:nvSpPr>
            <p:spPr>
              <a:xfrm flipV="1">
                <a:off x="-1" y="786810"/>
                <a:ext cx="511533" cy="319532"/>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37" name="Line"/>
              <p:cNvSpPr/>
              <p:nvPr/>
            </p:nvSpPr>
            <p:spPr>
              <a:xfrm flipV="1">
                <a:off x="615403" y="423275"/>
                <a:ext cx="511532" cy="319532"/>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38" name="Line"/>
              <p:cNvSpPr/>
              <p:nvPr/>
            </p:nvSpPr>
            <p:spPr>
              <a:xfrm flipV="1">
                <a:off x="1255194" y="152442"/>
                <a:ext cx="578503" cy="229046"/>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39" name="Line"/>
              <p:cNvSpPr/>
              <p:nvPr/>
            </p:nvSpPr>
            <p:spPr>
              <a:xfrm>
                <a:off x="1962613" y="140903"/>
                <a:ext cx="603714" cy="150524"/>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40" name="Line"/>
              <p:cNvSpPr/>
              <p:nvPr/>
            </p:nvSpPr>
            <p:spPr>
              <a:xfrm flipV="1">
                <a:off x="2687425" y="178251"/>
                <a:ext cx="617558" cy="75828"/>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41" name="Line"/>
              <p:cNvSpPr/>
              <p:nvPr/>
            </p:nvSpPr>
            <p:spPr>
              <a:xfrm flipV="1">
                <a:off x="3463120" y="178251"/>
                <a:ext cx="617559" cy="75828"/>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42" name="Line"/>
              <p:cNvSpPr/>
              <p:nvPr/>
            </p:nvSpPr>
            <p:spPr>
              <a:xfrm flipV="1">
                <a:off x="4180275" y="0"/>
                <a:ext cx="617558" cy="75827"/>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43" name="Line"/>
              <p:cNvSpPr/>
              <p:nvPr/>
            </p:nvSpPr>
            <p:spPr>
              <a:xfrm>
                <a:off x="4972345" y="104677"/>
                <a:ext cx="580871" cy="222976"/>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sp>
            <p:nvSpPr>
              <p:cNvPr id="344" name="Line"/>
              <p:cNvSpPr/>
              <p:nvPr/>
            </p:nvSpPr>
            <p:spPr>
              <a:xfrm flipV="1">
                <a:off x="5682407" y="245264"/>
                <a:ext cx="620680" cy="43403"/>
              </a:xfrm>
              <a:prstGeom prst="line">
                <a:avLst/>
              </a:prstGeom>
              <a:noFill/>
              <a:ln w="63500" cap="flat">
                <a:solidFill>
                  <a:srgbClr val="0433FF"/>
                </a:solidFill>
                <a:prstDash val="solid"/>
                <a:miter lim="400000"/>
              </a:ln>
              <a:effectLst/>
            </p:spPr>
            <p:txBody>
              <a:bodyPr wrap="square" lIns="50800" tIns="50800" rIns="50800" bIns="50800" numCol="1" anchor="ctr">
                <a:noAutofit/>
              </a:bodyPr>
              <a:lstStyle/>
              <a:p/>
            </p:txBody>
          </p:sp>
        </p:grpSp>
      </p:grpSp>
      <p:grpSp>
        <p:nvGrpSpPr>
          <p:cNvPr id="397" name="Group"/>
          <p:cNvGrpSpPr/>
          <p:nvPr/>
        </p:nvGrpSpPr>
        <p:grpSpPr>
          <a:xfrm>
            <a:off x="3503802" y="4841441"/>
            <a:ext cx="6265523" cy="4948426"/>
            <a:chOff x="-47232" y="-40198"/>
            <a:chExt cx="6265522" cy="4948425"/>
          </a:xfrm>
        </p:grpSpPr>
        <p:sp>
          <p:nvSpPr>
            <p:cNvPr id="347" name="TP-AGB"/>
            <p:cNvSpPr txBox="1"/>
            <p:nvPr/>
          </p:nvSpPr>
          <p:spPr>
            <a:xfrm>
              <a:off x="2899613" y="2341875"/>
              <a:ext cx="1314604" cy="555753"/>
            </a:xfrm>
            <a:prstGeom prst="rect">
              <a:avLst/>
            </a:prstGeom>
            <a:noFill/>
            <a:ln w="12700" cap="flat">
              <a:noFill/>
              <a:miter lim="400000"/>
            </a:ln>
            <a:effectLst/>
          </p:spPr>
          <p:txBody>
            <a:bodyPr wrap="none" lIns="50800" tIns="50800" rIns="50800" bIns="50800" numCol="1" anchor="ctr">
              <a:spAutoFit/>
            </a:bodyPr>
            <a:lstStyle>
              <a:lvl1pPr algn="ctr" defTabSz="2438400">
                <a:spcBef>
                  <a:spcPts val="0"/>
                </a:spcBef>
                <a:defRPr sz="2400">
                  <a:solidFill>
                    <a:srgbClr val="FF2600"/>
                  </a:solidFill>
                  <a:latin typeface="Canela Text Bold"/>
                  <a:ea typeface="Canela Text Bold"/>
                  <a:cs typeface="Canela Text Bold"/>
                  <a:sym typeface="Canela Text Bold"/>
                </a:defRPr>
              </a:lvl1pPr>
            </a:lstStyle>
            <a:p>
              <a:r>
                <a:t>TP-AGB</a:t>
              </a:r>
            </a:p>
          </p:txBody>
        </p:sp>
        <p:sp>
          <p:nvSpPr>
            <p:cNvPr id="348" name="→"/>
            <p:cNvSpPr txBox="1"/>
            <p:nvPr/>
          </p:nvSpPr>
          <p:spPr>
            <a:xfrm rot="18660000">
              <a:off x="3611407" y="2126434"/>
              <a:ext cx="419101" cy="431553"/>
            </a:xfrm>
            <a:prstGeom prst="rect">
              <a:avLst/>
            </a:prstGeom>
            <a:noFill/>
            <a:ln w="12700" cap="flat">
              <a:noFill/>
              <a:miter lim="400000"/>
            </a:ln>
            <a:effectLst/>
          </p:spPr>
          <p:txBody>
            <a:bodyPr wrap="none" lIns="50800" tIns="50800" rIns="50800" bIns="50800" numCol="1" anchor="ctr">
              <a:spAutoFit/>
            </a:bodyPr>
            <a:lstStyle>
              <a:lvl1pPr algn="ctr" defTabSz="2438400">
                <a:spcBef>
                  <a:spcPts val="0"/>
                </a:spcBef>
                <a:defRPr sz="2400">
                  <a:solidFill>
                    <a:srgbClr val="FF2600"/>
                  </a:solidFill>
                </a:defRPr>
              </a:lvl1pPr>
            </a:lstStyle>
            <a:p>
              <a:r>
                <a:t>→</a:t>
              </a:r>
            </a:p>
          </p:txBody>
        </p:sp>
        <p:pic>
          <p:nvPicPr>
            <p:cNvPr id="349" name="Line Line" descr="Line Line"/>
            <p:cNvPicPr/>
            <p:nvPr/>
          </p:nvPicPr>
          <p:blipFill>
            <a:blip r:embed="rId8"/>
            <a:stretch>
              <a:fillRect/>
            </a:stretch>
          </p:blipFill>
          <p:spPr>
            <a:xfrm rot="20625967">
              <a:off x="-51601" y="4728235"/>
              <a:ext cx="753405" cy="76201"/>
            </a:xfrm>
            <a:prstGeom prst="rect">
              <a:avLst/>
            </a:prstGeom>
            <a:effectLst/>
          </p:spPr>
        </p:pic>
        <p:pic>
          <p:nvPicPr>
            <p:cNvPr id="351" name="Line Line" descr="Line Line"/>
            <p:cNvPicPr/>
            <p:nvPr/>
          </p:nvPicPr>
          <p:blipFill>
            <a:blip r:embed="rId9"/>
            <a:stretch>
              <a:fillRect/>
            </a:stretch>
          </p:blipFill>
          <p:spPr>
            <a:xfrm rot="20220374">
              <a:off x="736011" y="4534444"/>
              <a:ext cx="561784" cy="76201"/>
            </a:xfrm>
            <a:prstGeom prst="rect">
              <a:avLst/>
            </a:prstGeom>
            <a:effectLst/>
          </p:spPr>
        </p:pic>
        <p:pic>
          <p:nvPicPr>
            <p:cNvPr id="353" name="Line Line" descr="Line Line"/>
            <p:cNvPicPr/>
            <p:nvPr/>
          </p:nvPicPr>
          <p:blipFill>
            <a:blip r:embed="rId10"/>
            <a:stretch>
              <a:fillRect/>
            </a:stretch>
          </p:blipFill>
          <p:spPr>
            <a:xfrm rot="20646632">
              <a:off x="1331892" y="4319495"/>
              <a:ext cx="626490" cy="76201"/>
            </a:xfrm>
            <a:prstGeom prst="rect">
              <a:avLst/>
            </a:prstGeom>
            <a:effectLst/>
          </p:spPr>
        </p:pic>
        <p:pic>
          <p:nvPicPr>
            <p:cNvPr id="355" name="Line Line" descr="Line Line"/>
            <p:cNvPicPr/>
            <p:nvPr/>
          </p:nvPicPr>
          <p:blipFill>
            <a:blip r:embed="rId11"/>
            <a:stretch>
              <a:fillRect/>
            </a:stretch>
          </p:blipFill>
          <p:spPr>
            <a:xfrm rot="17032500">
              <a:off x="1914624" y="3381880"/>
              <a:ext cx="383569" cy="76201"/>
            </a:xfrm>
            <a:prstGeom prst="rect">
              <a:avLst/>
            </a:prstGeom>
            <a:effectLst/>
          </p:spPr>
        </p:pic>
        <p:pic>
          <p:nvPicPr>
            <p:cNvPr id="357" name="Line Line" descr="Line Line"/>
            <p:cNvPicPr/>
            <p:nvPr/>
          </p:nvPicPr>
          <p:blipFill>
            <a:blip r:embed="rId12"/>
            <a:stretch>
              <a:fillRect/>
            </a:stretch>
          </p:blipFill>
          <p:spPr>
            <a:xfrm rot="16980000">
              <a:off x="1934368" y="2841507"/>
              <a:ext cx="590718" cy="76201"/>
            </a:xfrm>
            <a:prstGeom prst="rect">
              <a:avLst/>
            </a:prstGeom>
            <a:effectLst/>
          </p:spPr>
        </p:pic>
        <p:pic>
          <p:nvPicPr>
            <p:cNvPr id="359" name="Line Line" descr="Line Line"/>
            <p:cNvPicPr/>
            <p:nvPr/>
          </p:nvPicPr>
          <p:blipFill>
            <a:blip r:embed="rId13"/>
            <a:stretch>
              <a:fillRect/>
            </a:stretch>
          </p:blipFill>
          <p:spPr>
            <a:xfrm rot="16860000">
              <a:off x="2040464" y="2132541"/>
              <a:ext cx="555753" cy="76201"/>
            </a:xfrm>
            <a:prstGeom prst="rect">
              <a:avLst/>
            </a:prstGeom>
            <a:effectLst/>
          </p:spPr>
        </p:pic>
        <p:pic>
          <p:nvPicPr>
            <p:cNvPr id="361" name="Line Line" descr="Line Line"/>
            <p:cNvPicPr/>
            <p:nvPr/>
          </p:nvPicPr>
          <p:blipFill>
            <a:blip r:embed="rId13"/>
            <a:stretch>
              <a:fillRect/>
            </a:stretch>
          </p:blipFill>
          <p:spPr>
            <a:xfrm rot="16800000">
              <a:off x="2168425" y="1430473"/>
              <a:ext cx="555753" cy="76201"/>
            </a:xfrm>
            <a:prstGeom prst="rect">
              <a:avLst/>
            </a:prstGeom>
            <a:effectLst/>
          </p:spPr>
        </p:pic>
        <p:pic>
          <p:nvPicPr>
            <p:cNvPr id="363" name="Line Line" descr="Line Line"/>
            <p:cNvPicPr/>
            <p:nvPr/>
          </p:nvPicPr>
          <p:blipFill>
            <a:blip r:embed="rId14"/>
            <a:stretch>
              <a:fillRect/>
            </a:stretch>
          </p:blipFill>
          <p:spPr>
            <a:xfrm rot="16620000">
              <a:off x="2321788" y="766045"/>
              <a:ext cx="461060" cy="76201"/>
            </a:xfrm>
            <a:prstGeom prst="rect">
              <a:avLst/>
            </a:prstGeom>
            <a:effectLst/>
          </p:spPr>
        </p:pic>
        <p:pic>
          <p:nvPicPr>
            <p:cNvPr id="365" name="Line Line" descr="Line Line"/>
            <p:cNvPicPr/>
            <p:nvPr/>
          </p:nvPicPr>
          <p:blipFill>
            <a:blip r:embed="rId15"/>
            <a:stretch>
              <a:fillRect/>
            </a:stretch>
          </p:blipFill>
          <p:spPr>
            <a:xfrm rot="16440000">
              <a:off x="2432224" y="153164"/>
              <a:ext cx="458730" cy="76201"/>
            </a:xfrm>
            <a:prstGeom prst="rect">
              <a:avLst/>
            </a:prstGeom>
            <a:effectLst/>
          </p:spPr>
        </p:pic>
        <p:pic>
          <p:nvPicPr>
            <p:cNvPr id="367" name="Line Line" descr="Line Line"/>
            <p:cNvPicPr/>
            <p:nvPr/>
          </p:nvPicPr>
          <p:blipFill>
            <a:blip r:embed="rId16"/>
            <a:stretch>
              <a:fillRect/>
            </a:stretch>
          </p:blipFill>
          <p:spPr>
            <a:xfrm>
              <a:off x="2679397" y="-38100"/>
              <a:ext cx="466021" cy="76200"/>
            </a:xfrm>
            <a:prstGeom prst="rect">
              <a:avLst/>
            </a:prstGeom>
            <a:effectLst/>
          </p:spPr>
        </p:pic>
        <p:pic>
          <p:nvPicPr>
            <p:cNvPr id="369" name="Line Line" descr="Line Line"/>
            <p:cNvPicPr/>
            <p:nvPr/>
          </p:nvPicPr>
          <p:blipFill>
            <a:blip r:embed="rId17"/>
            <a:stretch>
              <a:fillRect/>
            </a:stretch>
          </p:blipFill>
          <p:spPr>
            <a:xfrm rot="3180000">
              <a:off x="3107722" y="215991"/>
              <a:ext cx="397843" cy="76201"/>
            </a:xfrm>
            <a:prstGeom prst="rect">
              <a:avLst/>
            </a:prstGeom>
            <a:effectLst/>
          </p:spPr>
        </p:pic>
        <p:pic>
          <p:nvPicPr>
            <p:cNvPr id="371" name="Line Line" descr="Line Line"/>
            <p:cNvPicPr/>
            <p:nvPr/>
          </p:nvPicPr>
          <p:blipFill>
            <a:blip r:embed="rId17"/>
            <a:stretch>
              <a:fillRect/>
            </a:stretch>
          </p:blipFill>
          <p:spPr>
            <a:xfrm rot="4440000">
              <a:off x="3332593" y="750138"/>
              <a:ext cx="397843" cy="76201"/>
            </a:xfrm>
            <a:prstGeom prst="rect">
              <a:avLst/>
            </a:prstGeom>
            <a:effectLst/>
          </p:spPr>
        </p:pic>
        <p:pic>
          <p:nvPicPr>
            <p:cNvPr id="373" name="Line Line" descr="Line Line"/>
            <p:cNvPicPr/>
            <p:nvPr/>
          </p:nvPicPr>
          <p:blipFill>
            <a:blip r:embed="rId17"/>
            <a:stretch>
              <a:fillRect/>
            </a:stretch>
          </p:blipFill>
          <p:spPr>
            <a:xfrm rot="4440000">
              <a:off x="3472967" y="1210547"/>
              <a:ext cx="397843" cy="76201"/>
            </a:xfrm>
            <a:prstGeom prst="rect">
              <a:avLst/>
            </a:prstGeom>
            <a:effectLst/>
          </p:spPr>
        </p:pic>
        <p:pic>
          <p:nvPicPr>
            <p:cNvPr id="375" name="Line Line" descr="Line Line"/>
            <p:cNvPicPr/>
            <p:nvPr/>
          </p:nvPicPr>
          <p:blipFill>
            <a:blip r:embed="rId17"/>
            <a:stretch>
              <a:fillRect/>
            </a:stretch>
          </p:blipFill>
          <p:spPr>
            <a:xfrm rot="4440000">
              <a:off x="3622036" y="1625449"/>
              <a:ext cx="397843" cy="76201"/>
            </a:xfrm>
            <a:prstGeom prst="rect">
              <a:avLst/>
            </a:prstGeom>
            <a:effectLst/>
          </p:spPr>
        </p:pic>
        <p:pic>
          <p:nvPicPr>
            <p:cNvPr id="377" name="Line Line" descr="Line Line"/>
            <p:cNvPicPr/>
            <p:nvPr/>
          </p:nvPicPr>
          <p:blipFill>
            <a:blip r:embed="rId17"/>
            <a:stretch>
              <a:fillRect/>
            </a:stretch>
          </p:blipFill>
          <p:spPr>
            <a:xfrm rot="4440000">
              <a:off x="3789158" y="2073423"/>
              <a:ext cx="397843" cy="76201"/>
            </a:xfrm>
            <a:prstGeom prst="rect">
              <a:avLst/>
            </a:prstGeom>
            <a:effectLst/>
          </p:spPr>
        </p:pic>
        <p:pic>
          <p:nvPicPr>
            <p:cNvPr id="379" name="Line Line" descr="Line Line"/>
            <p:cNvPicPr/>
            <p:nvPr/>
          </p:nvPicPr>
          <p:blipFill>
            <a:blip r:embed="rId17"/>
            <a:stretch>
              <a:fillRect/>
            </a:stretch>
          </p:blipFill>
          <p:spPr>
            <a:xfrm rot="4440000">
              <a:off x="3983027" y="2481275"/>
              <a:ext cx="397843" cy="76201"/>
            </a:xfrm>
            <a:prstGeom prst="rect">
              <a:avLst/>
            </a:prstGeom>
            <a:effectLst/>
          </p:spPr>
        </p:pic>
        <p:pic>
          <p:nvPicPr>
            <p:cNvPr id="381" name="Line Line" descr="Line Line"/>
            <p:cNvPicPr/>
            <p:nvPr/>
          </p:nvPicPr>
          <p:blipFill>
            <a:blip r:embed="rId17"/>
            <a:stretch>
              <a:fillRect/>
            </a:stretch>
          </p:blipFill>
          <p:spPr>
            <a:xfrm rot="4440000">
              <a:off x="4150149" y="2929249"/>
              <a:ext cx="397843" cy="76201"/>
            </a:xfrm>
            <a:prstGeom prst="rect">
              <a:avLst/>
            </a:prstGeom>
            <a:effectLst/>
          </p:spPr>
        </p:pic>
        <p:pic>
          <p:nvPicPr>
            <p:cNvPr id="383" name="Line Line" descr="Line Line"/>
            <p:cNvPicPr/>
            <p:nvPr/>
          </p:nvPicPr>
          <p:blipFill>
            <a:blip r:embed="rId17"/>
            <a:stretch>
              <a:fillRect/>
            </a:stretch>
          </p:blipFill>
          <p:spPr>
            <a:xfrm rot="4020000">
              <a:off x="4367432" y="3283606"/>
              <a:ext cx="397843" cy="76201"/>
            </a:xfrm>
            <a:prstGeom prst="rect">
              <a:avLst/>
            </a:prstGeom>
            <a:effectLst/>
          </p:spPr>
        </p:pic>
        <p:pic>
          <p:nvPicPr>
            <p:cNvPr id="385" name="Line Line" descr="Line Line"/>
            <p:cNvPicPr/>
            <p:nvPr/>
          </p:nvPicPr>
          <p:blipFill>
            <a:blip r:embed="rId17"/>
            <a:stretch>
              <a:fillRect/>
            </a:stretch>
          </p:blipFill>
          <p:spPr>
            <a:xfrm rot="3360000">
              <a:off x="4601423" y="3718206"/>
              <a:ext cx="397843" cy="76201"/>
            </a:xfrm>
            <a:prstGeom prst="rect">
              <a:avLst/>
            </a:prstGeom>
            <a:effectLst/>
          </p:spPr>
        </p:pic>
        <p:pic>
          <p:nvPicPr>
            <p:cNvPr id="387" name="Line Line" descr="Line Line"/>
            <p:cNvPicPr/>
            <p:nvPr/>
          </p:nvPicPr>
          <p:blipFill>
            <a:blip r:embed="rId17"/>
            <a:stretch>
              <a:fillRect/>
            </a:stretch>
          </p:blipFill>
          <p:spPr>
            <a:xfrm rot="2700000">
              <a:off x="4890191" y="4021763"/>
              <a:ext cx="397843" cy="76201"/>
            </a:xfrm>
            <a:prstGeom prst="rect">
              <a:avLst/>
            </a:prstGeom>
            <a:effectLst/>
          </p:spPr>
        </p:pic>
        <p:pic>
          <p:nvPicPr>
            <p:cNvPr id="389" name="Line Line" descr="Line Line"/>
            <p:cNvPicPr/>
            <p:nvPr/>
          </p:nvPicPr>
          <p:blipFill>
            <a:blip r:embed="rId17"/>
            <a:stretch>
              <a:fillRect/>
            </a:stretch>
          </p:blipFill>
          <p:spPr>
            <a:xfrm rot="2700000">
              <a:off x="5231173" y="4319495"/>
              <a:ext cx="397844" cy="76201"/>
            </a:xfrm>
            <a:prstGeom prst="rect">
              <a:avLst/>
            </a:prstGeom>
            <a:effectLst/>
          </p:spPr>
        </p:pic>
        <p:pic>
          <p:nvPicPr>
            <p:cNvPr id="391" name="Line Line" descr="Line Line"/>
            <p:cNvPicPr/>
            <p:nvPr/>
          </p:nvPicPr>
          <p:blipFill>
            <a:blip r:embed="rId17"/>
            <a:stretch>
              <a:fillRect/>
            </a:stretch>
          </p:blipFill>
          <p:spPr>
            <a:xfrm rot="2580000">
              <a:off x="5504180" y="4534444"/>
              <a:ext cx="397843" cy="76201"/>
            </a:xfrm>
            <a:prstGeom prst="rect">
              <a:avLst/>
            </a:prstGeom>
            <a:effectLst/>
          </p:spPr>
        </p:pic>
        <p:pic>
          <p:nvPicPr>
            <p:cNvPr id="393" name="Line Line" descr="Line Line"/>
            <p:cNvPicPr/>
            <p:nvPr/>
          </p:nvPicPr>
          <p:blipFill>
            <a:blip r:embed="rId17"/>
            <a:stretch>
              <a:fillRect/>
            </a:stretch>
          </p:blipFill>
          <p:spPr>
            <a:xfrm rot="1980000">
              <a:off x="5831789" y="4728235"/>
              <a:ext cx="397843" cy="76201"/>
            </a:xfrm>
            <a:prstGeom prst="rect">
              <a:avLst/>
            </a:prstGeom>
            <a:effectLst/>
          </p:spPr>
        </p:pic>
        <p:pic>
          <p:nvPicPr>
            <p:cNvPr id="395" name="Line Line" descr="Line Line"/>
            <p:cNvPicPr/>
            <p:nvPr/>
          </p:nvPicPr>
          <p:blipFill>
            <a:blip r:embed="rId18"/>
            <a:stretch>
              <a:fillRect/>
            </a:stretch>
          </p:blipFill>
          <p:spPr>
            <a:xfrm rot="17293894">
              <a:off x="1762353" y="3882309"/>
              <a:ext cx="495018" cy="76201"/>
            </a:xfrm>
            <a:prstGeom prst="rect">
              <a:avLst/>
            </a:prstGeom>
            <a:effectLst/>
          </p:spPr>
        </p:pic>
      </p:gr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childTnLst>
                                    <p:set>
                                      <p:cBhvr>
                                        <p:cTn id="6" dur="indefinite" fill="hold"/>
                                        <p:tgtEl>
                                          <p:spTgt spid="346"/>
                                        </p:tgtEl>
                                        <p:attrNameLst>
                                          <p:attrName>style.visibility</p:attrName>
                                        </p:attrNameLst>
                                      </p:cBhvr>
                                      <p:to>
                                        <p:strVal val="visible"/>
                                      </p:to>
                                    </p:set>
                                    <p:animEffect transition="in" filter="wipe(left)">
                                      <p:cBhvr>
                                        <p:cTn id="7" dur="200"/>
                                        <p:tgtEl>
                                          <p:spTgt spid="3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childTnLst>
                                    <p:set>
                                      <p:cBhvr>
                                        <p:cTn id="11" dur="indefinite" fill="hold"/>
                                        <p:tgtEl>
                                          <p:spTgt spid="397"/>
                                        </p:tgtEl>
                                        <p:attrNameLst>
                                          <p:attrName>style.visibility</p:attrName>
                                        </p:attrNameLst>
                                      </p:cBhvr>
                                      <p:to>
                                        <p:strVal val="visible"/>
                                      </p:to>
                                    </p:set>
                                    <p:animEffect transition="in" filter="wipe(left)">
                                      <p:cBhvr>
                                        <p:cTn id="12" dur="200"/>
                                        <p:tgtEl>
                                          <p:spTgt spid="39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childTnLst>
                                    <p:set>
                                      <p:cBhvr>
                                        <p:cTn id="16" dur="indefinite" fill="hold"/>
                                        <p:tgtEl>
                                          <p:spTgt spid="328"/>
                                        </p:tgtEl>
                                        <p:attrNameLst>
                                          <p:attrName>style.visibility</p:attrName>
                                        </p:attrNameLst>
                                      </p:cBhvr>
                                      <p:to>
                                        <p:strVal val="visible"/>
                                      </p:to>
                                    </p:set>
                                    <p:animEffect transition="in" filter="wipe(left)">
                                      <p:cBhvr>
                                        <p:cTn id="17" dur="300"/>
                                        <p:tgtEl>
                                          <p:spTgt spid="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3" animBg="1" advAuto="0"/>
      <p:bldP spid="346" grpId="1" animBg="1" advAuto="0"/>
      <p:bldP spid="397"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titled"/>
          <p:cNvPicPr>
            <a:picLocks noChangeAspect="1"/>
          </p:cNvPicPr>
          <p:nvPr/>
        </p:nvPicPr>
        <p:blipFill>
          <a:blip r:embed="rId1"/>
          <a:stretch>
            <a:fillRect/>
          </a:stretch>
        </p:blipFill>
        <p:spPr>
          <a:xfrm>
            <a:off x="10823575" y="2720975"/>
            <a:ext cx="8192135" cy="6144895"/>
          </a:xfrm>
          <a:prstGeom prst="rect">
            <a:avLst/>
          </a:prstGeom>
        </p:spPr>
      </p:pic>
      <p:sp>
        <p:nvSpPr>
          <p:cNvPr id="402" name="Simple stellar population"/>
          <p:cNvSpPr txBox="1"/>
          <p:nvPr/>
        </p:nvSpPr>
        <p:spPr>
          <a:xfrm>
            <a:off x="645901" y="2144092"/>
            <a:ext cx="5638268" cy="959486"/>
          </a:xfrm>
          <a:prstGeom prst="rect">
            <a:avLst/>
          </a:prstGeom>
          <a:ln w="12700">
            <a:miter lim="400000"/>
          </a:ln>
        </p:spPr>
        <p:txBody>
          <a:bodyPr lIns="50800" tIns="50800" rIns="50800" bIns="50800" anchor="ctr"/>
          <a:lstStyle>
            <a:lvl1pPr algn="ctr">
              <a:lnSpc>
                <a:spcPct val="100000"/>
              </a:lnSpc>
              <a:spcBef>
                <a:spcPts val="0"/>
              </a:spcBef>
              <a:defRPr sz="2800">
                <a:latin typeface="Canela Text Bold"/>
                <a:ea typeface="Canela Text Bold"/>
                <a:cs typeface="Canela Text Bold"/>
                <a:sym typeface="Canela Text Bold"/>
              </a:defRPr>
            </a:lvl1pPr>
          </a:lstStyle>
          <a:p>
            <a:r>
              <a:t>Simple stellar population</a:t>
            </a:r>
          </a:p>
        </p:txBody>
      </p:sp>
      <p:sp>
        <p:nvSpPr>
          <p:cNvPr id="403" name="Conroy+13"/>
          <p:cNvSpPr txBox="1"/>
          <p:nvPr/>
        </p:nvSpPr>
        <p:spPr>
          <a:xfrm>
            <a:off x="22228637" y="9000531"/>
            <a:ext cx="1569393" cy="431553"/>
          </a:xfrm>
          <a:prstGeom prst="rect">
            <a:avLst/>
          </a:prstGeom>
          <a:ln w="12700">
            <a:miter lim="400000"/>
          </a:ln>
        </p:spPr>
        <p:txBody>
          <a:bodyPr wrap="none" lIns="50800" tIns="50800" rIns="50800" bIns="50800" anchor="ctr">
            <a:spAutoFit/>
          </a:bodyPr>
          <a:lstStyle>
            <a:lvl1pPr algn="ctr">
              <a:lnSpc>
                <a:spcPct val="100000"/>
              </a:lnSpc>
              <a:spcBef>
                <a:spcPts val="0"/>
              </a:spcBef>
              <a:defRPr sz="2400" b="1">
                <a:solidFill>
                  <a:srgbClr val="EE220C"/>
                </a:solidFill>
                <a:latin typeface="Times New Roman" panose="02020503050405090304"/>
                <a:ea typeface="Times New Roman" panose="02020503050405090304"/>
                <a:cs typeface="Times New Roman" panose="02020503050405090304"/>
                <a:sym typeface="Times New Roman" panose="02020503050405090304"/>
              </a:defRPr>
            </a:lvl1pPr>
          </a:lstStyle>
          <a:p>
            <a:r>
              <a:t>Conroy+13</a:t>
            </a:r>
          </a:p>
        </p:txBody>
      </p:sp>
      <p:sp>
        <p:nvSpPr>
          <p:cNvPr id="404" name="Slide Number"/>
          <p:cNvSpPr txBox="1">
            <a:spLocks noGrp="1"/>
          </p:cNvSpPr>
          <p:nvPr>
            <p:ph type="sldNum" sz="quarter" idx="4294967295"/>
          </p:nvPr>
        </p:nvSpPr>
        <p:spPr>
          <a:xfrm>
            <a:off x="12109644" y="12878201"/>
            <a:ext cx="241402"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405" name="Rectangle"/>
          <p:cNvSpPr/>
          <p:nvPr/>
        </p:nvSpPr>
        <p:spPr>
          <a:xfrm>
            <a:off x="1476852" y="692871"/>
            <a:ext cx="200709" cy="738223"/>
          </a:xfrm>
          <a:prstGeom prst="rect">
            <a:avLst/>
          </a:prstGeom>
          <a:solidFill>
            <a:srgbClr val="B88F4D"/>
          </a:solidFill>
          <a:ln w="12700">
            <a:miter lim="400000"/>
          </a:ln>
        </p:spPr>
        <p:txBody>
          <a:bodyPr lIns="50800" tIns="50800" rIns="50800" bIns="50800" anchor="ct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06" name="Rectangle"/>
          <p:cNvSpPr/>
          <p:nvPr/>
        </p:nvSpPr>
        <p:spPr>
          <a:xfrm>
            <a:off x="1426052" y="743671"/>
            <a:ext cx="200709" cy="636624"/>
          </a:xfrm>
          <a:prstGeom prst="rect">
            <a:avLst/>
          </a:prstGeom>
          <a:solidFill>
            <a:schemeClr val="accent4">
              <a:hueOff val="-904334"/>
              <a:lumOff val="2953"/>
            </a:schemeClr>
          </a:solidFill>
          <a:ln w="12700">
            <a:miter lim="400000"/>
          </a:ln>
        </p:spPr>
        <p:txBody>
          <a:bodyPr lIns="50800" tIns="50800" rIns="50800" bIns="50800" anchor="ct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22" name="Line"/>
          <p:cNvSpPr/>
          <p:nvPr/>
        </p:nvSpPr>
        <p:spPr>
          <a:xfrm>
            <a:off x="5521283" y="6787022"/>
            <a:ext cx="881660" cy="1"/>
          </a:xfrm>
          <a:prstGeom prst="line">
            <a:avLst/>
          </a:prstGeom>
          <a:ln w="139700">
            <a:solidFill>
              <a:srgbClr val="AA7942"/>
            </a:solidFill>
            <a:miter lim="400000"/>
            <a:tailEnd type="triangle"/>
          </a:ln>
        </p:spPr>
        <p:txBody>
          <a:bodyPr lIns="50800" tIns="50800" rIns="50800" bIns="50800" anchor="ctr"/>
          <a:lstStyle/>
          <a:p>
            <a:pPr algn="ctr">
              <a:lnSpc>
                <a:spcPct val="100000"/>
              </a:lnSpc>
              <a:spcBef>
                <a:spcPts val="0"/>
              </a:spcBef>
              <a:defRPr sz="2400">
                <a:solidFill>
                  <a:srgbClr val="5E5E5E"/>
                </a:solidFill>
                <a:latin typeface="Helvetica Neue" panose="02000503000000020004"/>
                <a:ea typeface="Helvetica Neue" panose="02000503000000020004"/>
                <a:cs typeface="Helvetica Neue" panose="02000503000000020004"/>
                <a:sym typeface="Helvetica Neue" panose="02000503000000020004"/>
              </a:defRPr>
            </a:pPr>
          </a:p>
        </p:txBody>
      </p:sp>
      <p:grpSp>
        <p:nvGrpSpPr>
          <p:cNvPr id="425" name="Group"/>
          <p:cNvGrpSpPr/>
          <p:nvPr/>
        </p:nvGrpSpPr>
        <p:grpSpPr>
          <a:xfrm>
            <a:off x="1250244" y="11113234"/>
            <a:ext cx="21890728" cy="738224"/>
            <a:chOff x="0" y="0"/>
            <a:chExt cx="21890727" cy="738222"/>
          </a:xfrm>
        </p:grpSpPr>
        <p:sp>
          <p:nvSpPr>
            <p:cNvPr id="423" name="A simple stellar population (SSP) requires THREE basic ingredients."/>
            <p:cNvSpPr txBox="1"/>
            <p:nvPr/>
          </p:nvSpPr>
          <p:spPr>
            <a:xfrm>
              <a:off x="0" y="0"/>
              <a:ext cx="21890728" cy="738223"/>
            </a:xfrm>
            <a:prstGeom prst="rect">
              <a:avLst/>
            </a:prstGeom>
            <a:noFill/>
            <a:ln w="12700" cap="flat">
              <a:noFill/>
              <a:miter lim="400000"/>
            </a:ln>
            <a:effectLst/>
          </p:spPr>
          <p:txBody>
            <a:bodyPr wrap="square" lIns="50800" tIns="50800" rIns="50800" bIns="50800" numCol="1" anchor="ctr">
              <a:noAutofit/>
            </a:bodyPr>
            <a:lstStyle/>
            <a:p>
              <a:pPr marL="381000" indent="-381000">
                <a:lnSpc>
                  <a:spcPct val="100000"/>
                </a:lnSpc>
                <a:spcBef>
                  <a:spcPts val="0"/>
                </a:spcBef>
                <a:buSzPct val="40000"/>
                <a:buBlip>
                  <a:blip r:embed="rId2"/>
                </a:buBlip>
                <a:defRPr sz="3500" b="1">
                  <a:latin typeface="Times Roman"/>
                  <a:ea typeface="Times Roman"/>
                  <a:cs typeface="Times Roman"/>
                  <a:sym typeface="Times Roman"/>
                </a:defRPr>
              </a:pPr>
              <a:r>
                <a:t>A simple stellar population (</a:t>
              </a:r>
              <a:r>
                <a:rPr>
                  <a:solidFill>
                    <a:srgbClr val="FF2600"/>
                  </a:solidFill>
                </a:rPr>
                <a:t>SSP</a:t>
              </a:r>
              <a:r>
                <a:t>) requires </a:t>
              </a:r>
              <a:r>
                <a:rPr>
                  <a:solidFill>
                    <a:schemeClr val="accent3">
                      <a:hueOff val="263036"/>
                      <a:satOff val="49643"/>
                      <a:lumOff val="-25942"/>
                    </a:schemeClr>
                  </a:solidFill>
                </a:rPr>
                <a:t>THREE</a:t>
              </a:r>
              <a:r>
                <a:t> basic ingredients.</a:t>
              </a:r>
            </a:p>
          </p:txBody>
        </p:sp>
        <p:sp>
          <p:nvSpPr>
            <p:cNvPr id="424" name="THREE"/>
            <p:cNvSpPr txBox="1"/>
            <p:nvPr/>
          </p:nvSpPr>
          <p:spPr>
            <a:xfrm>
              <a:off x="8462204" y="53643"/>
              <a:ext cx="1568640" cy="630937"/>
            </a:xfrm>
            <a:prstGeom prst="rect">
              <a:avLst/>
            </a:prstGeom>
            <a:solidFill>
              <a:schemeClr val="accent2">
                <a:hueOff val="240640"/>
                <a:satOff val="2542"/>
                <a:lumOff val="-13190"/>
              </a:schemeClr>
            </a:solidFill>
            <a:ln w="12700" cap="flat">
              <a:noFill/>
              <a:miter lim="400000"/>
            </a:ln>
            <a:effectLst/>
          </p:spPr>
          <p:txBody>
            <a:bodyPr wrap="square" lIns="50800" tIns="50800" rIns="50800" bIns="50800" numCol="1" anchor="ctr">
              <a:noAutofit/>
            </a:bodyPr>
            <a:lstStyle>
              <a:lvl1pPr algn="ctr" defTabSz="1130300">
                <a:lnSpc>
                  <a:spcPct val="100000"/>
                </a:lnSpc>
                <a:spcBef>
                  <a:spcPts val="0"/>
                </a:spcBef>
                <a:defRPr sz="3200" b="1">
                  <a:solidFill>
                    <a:srgbClr val="FFFFFF"/>
                  </a:solidFill>
                  <a:latin typeface="Graphik" panose="020B0503030202060203"/>
                  <a:ea typeface="Graphik" panose="020B0503030202060203"/>
                  <a:cs typeface="Graphik" panose="020B0503030202060203"/>
                  <a:sym typeface="Graphik" panose="020B0503030202060203"/>
                </a:defRPr>
              </a:lvl1pPr>
            </a:lstStyle>
            <a:p>
              <a:r>
                <a:t>THREE</a:t>
              </a:r>
            </a:p>
          </p:txBody>
        </p:sp>
      </p:grpSp>
      <p:grpSp>
        <p:nvGrpSpPr>
          <p:cNvPr id="430" name="Group"/>
          <p:cNvGrpSpPr/>
          <p:nvPr/>
        </p:nvGrpSpPr>
        <p:grpSpPr>
          <a:xfrm>
            <a:off x="11017220" y="2355911"/>
            <a:ext cx="8488673" cy="6585021"/>
            <a:chOff x="0" y="0"/>
            <a:chExt cx="8488672" cy="6585019"/>
          </a:xfrm>
        </p:grpSpPr>
        <p:sp>
          <p:nvSpPr>
            <p:cNvPr id="426" name="Rectangle"/>
            <p:cNvSpPr/>
            <p:nvPr/>
          </p:nvSpPr>
          <p:spPr>
            <a:xfrm>
              <a:off x="25400" y="699975"/>
              <a:ext cx="1428853" cy="5061005"/>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27" name="Rectangle"/>
            <p:cNvSpPr/>
            <p:nvPr/>
          </p:nvSpPr>
          <p:spPr>
            <a:xfrm>
              <a:off x="7030226" y="699975"/>
              <a:ext cx="1428854" cy="5061005"/>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28" name="Rectangle"/>
            <p:cNvSpPr/>
            <p:nvPr/>
          </p:nvSpPr>
          <p:spPr>
            <a:xfrm>
              <a:off x="25400" y="5414433"/>
              <a:ext cx="8463273" cy="117058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29" name="Rectangle"/>
            <p:cNvSpPr/>
            <p:nvPr/>
          </p:nvSpPr>
          <p:spPr>
            <a:xfrm>
              <a:off x="0" y="0"/>
              <a:ext cx="8463273" cy="117058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452" name="Stellar spectra"/>
          <p:cNvSpPr txBox="1"/>
          <p:nvPr/>
        </p:nvSpPr>
        <p:spPr>
          <a:xfrm>
            <a:off x="19434175" y="2144395"/>
            <a:ext cx="4356735" cy="767080"/>
          </a:xfrm>
          <a:prstGeom prst="rect">
            <a:avLst/>
          </a:prstGeom>
          <a:noFill/>
          <a:ln w="12700" cap="flat">
            <a:noFill/>
            <a:miter lim="400000"/>
          </a:ln>
          <a:effectLst/>
        </p:spPr>
        <p:txBody>
          <a:bodyPr wrap="square" lIns="50800" tIns="50800" rIns="50800" bIns="50800" numCol="1" anchor="ctr">
            <a:noAutofit/>
          </a:bodyPr>
          <a:lstStyle>
            <a:lvl1pPr algn="ctr">
              <a:lnSpc>
                <a:spcPct val="100000"/>
              </a:lnSpc>
              <a:spcBef>
                <a:spcPts val="0"/>
              </a:spcBef>
              <a:defRPr sz="2800">
                <a:latin typeface="Canela Text Bold"/>
                <a:ea typeface="Canela Text Bold"/>
                <a:cs typeface="Canela Text Bold"/>
                <a:sym typeface="Canela Text Bold"/>
              </a:defRPr>
            </a:lvl1pPr>
          </a:lstStyle>
          <a:p>
            <a:r>
              <a:t>Stellar spectra</a:t>
            </a:r>
          </a:p>
        </p:txBody>
      </p:sp>
      <p:sp>
        <p:nvSpPr>
          <p:cNvPr id="470" name="3"/>
          <p:cNvSpPr/>
          <p:nvPr/>
        </p:nvSpPr>
        <p:spPr>
          <a:xfrm>
            <a:off x="22849205" y="6986905"/>
            <a:ext cx="651510" cy="739775"/>
          </a:xfrm>
          <a:prstGeom prst="ellipse">
            <a:avLst/>
          </a:prstGeom>
          <a:solidFill>
            <a:schemeClr val="accent2">
              <a:hueOff val="240640"/>
              <a:satOff val="2542"/>
              <a:lumOff val="-13190"/>
            </a:schemeClr>
          </a:solidFill>
          <a:ln w="12700" cap="flat">
            <a:noFill/>
            <a:miter lim="400000"/>
          </a:ln>
          <a:effectLst/>
        </p:spPr>
        <p:txBody>
          <a:bodyPr wrap="square" lIns="50800" tIns="50800" rIns="50800" bIns="50800" numCol="1" anchor="ctr">
            <a:noAutofit/>
          </a:bodyPr>
          <a:lstStyle>
            <a:lvl1pPr algn="ctr" defTabSz="1130300">
              <a:lnSpc>
                <a:spcPct val="100000"/>
              </a:lnSpc>
              <a:spcBef>
                <a:spcPts val="0"/>
              </a:spcBef>
              <a:defRPr sz="3200" b="1">
                <a:solidFill>
                  <a:srgbClr val="FFFFFF"/>
                </a:solidFill>
                <a:latin typeface="Graphik" panose="020B0503030202060203"/>
                <a:ea typeface="Graphik" panose="020B0503030202060203"/>
                <a:cs typeface="Graphik" panose="020B0503030202060203"/>
                <a:sym typeface="Graphik" panose="020B0503030202060203"/>
              </a:defRPr>
            </a:lvl1pPr>
          </a:lstStyle>
          <a:p>
            <a:r>
              <a:t>3</a:t>
            </a:r>
          </a:p>
        </p:txBody>
      </p:sp>
      <p:grpSp>
        <p:nvGrpSpPr>
          <p:cNvPr id="511" name="Group"/>
          <p:cNvGrpSpPr/>
          <p:nvPr/>
        </p:nvGrpSpPr>
        <p:grpSpPr>
          <a:xfrm>
            <a:off x="11335112" y="2996748"/>
            <a:ext cx="881661" cy="4939744"/>
            <a:chOff x="0" y="0"/>
            <a:chExt cx="881659" cy="4939743"/>
          </a:xfrm>
        </p:grpSpPr>
        <p:sp>
          <p:nvSpPr>
            <p:cNvPr id="503" name="log(L/L⊙)"/>
            <p:cNvSpPr txBox="1"/>
            <p:nvPr/>
          </p:nvSpPr>
          <p:spPr>
            <a:xfrm rot="16200000">
              <a:off x="-1969336" y="2021891"/>
              <a:ext cx="4647857" cy="709186"/>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pPr>
              <a:r>
                <a:t>log(L/L</a:t>
              </a:r>
              <a:r>
                <a:rPr baseline="-6000"/>
                <a:t>⊙</a:t>
              </a:r>
              <a:r>
                <a:t>)</a:t>
              </a:r>
            </a:p>
          </p:txBody>
        </p:sp>
        <p:grpSp>
          <p:nvGrpSpPr>
            <p:cNvPr id="510" name="Group"/>
            <p:cNvGrpSpPr/>
            <p:nvPr/>
          </p:nvGrpSpPr>
          <p:grpSpPr>
            <a:xfrm>
              <a:off x="401526" y="0"/>
              <a:ext cx="480134" cy="4939744"/>
              <a:chOff x="0" y="0"/>
              <a:chExt cx="480133" cy="4939743"/>
            </a:xfrm>
          </p:grpSpPr>
          <p:sp>
            <p:nvSpPr>
              <p:cNvPr id="504" name="-4"/>
              <p:cNvSpPr txBox="1"/>
              <p:nvPr/>
            </p:nvSpPr>
            <p:spPr>
              <a:xfrm>
                <a:off x="0" y="4518252"/>
                <a:ext cx="480134" cy="421492"/>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a:t>
                </a:r>
              </a:p>
            </p:txBody>
          </p:sp>
          <p:sp>
            <p:nvSpPr>
              <p:cNvPr id="505" name="-2"/>
              <p:cNvSpPr txBox="1"/>
              <p:nvPr/>
            </p:nvSpPr>
            <p:spPr>
              <a:xfrm>
                <a:off x="82120" y="3587318"/>
                <a:ext cx="359617"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-2</a:t>
                </a:r>
              </a:p>
            </p:txBody>
          </p:sp>
          <p:sp>
            <p:nvSpPr>
              <p:cNvPr id="506" name="0"/>
              <p:cNvSpPr txBox="1"/>
              <p:nvPr/>
            </p:nvSpPr>
            <p:spPr>
              <a:xfrm>
                <a:off x="82120" y="2656383"/>
                <a:ext cx="359617"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0</a:t>
                </a:r>
              </a:p>
            </p:txBody>
          </p:sp>
          <p:sp>
            <p:nvSpPr>
              <p:cNvPr id="507" name="2"/>
              <p:cNvSpPr txBox="1"/>
              <p:nvPr/>
            </p:nvSpPr>
            <p:spPr>
              <a:xfrm>
                <a:off x="106928" y="1725449"/>
                <a:ext cx="359617"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2</a:t>
                </a:r>
              </a:p>
            </p:txBody>
          </p:sp>
          <p:sp>
            <p:nvSpPr>
              <p:cNvPr id="508" name="4"/>
              <p:cNvSpPr txBox="1"/>
              <p:nvPr/>
            </p:nvSpPr>
            <p:spPr>
              <a:xfrm>
                <a:off x="106928" y="930934"/>
                <a:ext cx="359617"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a:t>
                </a:r>
              </a:p>
            </p:txBody>
          </p:sp>
          <p:sp>
            <p:nvSpPr>
              <p:cNvPr id="509" name="6"/>
              <p:cNvSpPr txBox="1"/>
              <p:nvPr/>
            </p:nvSpPr>
            <p:spPr>
              <a:xfrm>
                <a:off x="106928" y="0"/>
                <a:ext cx="359617"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6</a:t>
                </a:r>
              </a:p>
            </p:txBody>
          </p:sp>
        </p:grpSp>
      </p:grpSp>
      <p:grpSp>
        <p:nvGrpSpPr>
          <p:cNvPr id="520" name="Group"/>
          <p:cNvGrpSpPr/>
          <p:nvPr/>
        </p:nvGrpSpPr>
        <p:grpSpPr>
          <a:xfrm>
            <a:off x="12404413" y="7899255"/>
            <a:ext cx="6270254" cy="902458"/>
            <a:chOff x="0" y="0"/>
            <a:chExt cx="6270252" cy="902456"/>
          </a:xfrm>
        </p:grpSpPr>
        <p:sp>
          <p:nvSpPr>
            <p:cNvPr id="512" name="log (T)"/>
            <p:cNvSpPr txBox="1"/>
            <p:nvPr/>
          </p:nvSpPr>
          <p:spPr>
            <a:xfrm>
              <a:off x="0" y="288094"/>
              <a:ext cx="6270253" cy="614363"/>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t>log (T)</a:t>
              </a:r>
            </a:p>
          </p:txBody>
        </p:sp>
        <p:sp>
          <p:nvSpPr>
            <p:cNvPr id="513" name="4.6"/>
            <p:cNvSpPr txBox="1"/>
            <p:nvPr/>
          </p:nvSpPr>
          <p:spPr>
            <a:xfrm>
              <a:off x="102778" y="0"/>
              <a:ext cx="483754"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4.6</a:t>
              </a:r>
            </a:p>
          </p:txBody>
        </p:sp>
        <p:sp>
          <p:nvSpPr>
            <p:cNvPr id="514" name="4.4"/>
            <p:cNvSpPr txBox="1"/>
            <p:nvPr/>
          </p:nvSpPr>
          <p:spPr>
            <a:xfrm>
              <a:off x="970920" y="0"/>
              <a:ext cx="483753"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4.4</a:t>
              </a:r>
            </a:p>
          </p:txBody>
        </p:sp>
        <p:sp>
          <p:nvSpPr>
            <p:cNvPr id="515" name="4.2"/>
            <p:cNvSpPr txBox="1"/>
            <p:nvPr/>
          </p:nvSpPr>
          <p:spPr>
            <a:xfrm>
              <a:off x="1801849" y="0"/>
              <a:ext cx="483753"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4.2</a:t>
              </a:r>
            </a:p>
          </p:txBody>
        </p:sp>
        <p:sp>
          <p:nvSpPr>
            <p:cNvPr id="516" name="4.0"/>
            <p:cNvSpPr txBox="1"/>
            <p:nvPr/>
          </p:nvSpPr>
          <p:spPr>
            <a:xfrm>
              <a:off x="2591784" y="0"/>
              <a:ext cx="483753"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4.0</a:t>
              </a:r>
            </a:p>
          </p:txBody>
        </p:sp>
        <p:sp>
          <p:nvSpPr>
            <p:cNvPr id="517" name="3.8"/>
            <p:cNvSpPr txBox="1"/>
            <p:nvPr/>
          </p:nvSpPr>
          <p:spPr>
            <a:xfrm>
              <a:off x="3381721" y="0"/>
              <a:ext cx="483753"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3.8</a:t>
              </a:r>
            </a:p>
          </p:txBody>
        </p:sp>
        <p:sp>
          <p:nvSpPr>
            <p:cNvPr id="518" name="3.6"/>
            <p:cNvSpPr txBox="1"/>
            <p:nvPr/>
          </p:nvSpPr>
          <p:spPr>
            <a:xfrm>
              <a:off x="4263095" y="0"/>
              <a:ext cx="483754"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3.6</a:t>
              </a:r>
            </a:p>
          </p:txBody>
        </p:sp>
        <p:sp>
          <p:nvSpPr>
            <p:cNvPr id="519" name="3.4"/>
            <p:cNvSpPr txBox="1"/>
            <p:nvPr/>
          </p:nvSpPr>
          <p:spPr>
            <a:xfrm>
              <a:off x="5044248" y="0"/>
              <a:ext cx="483753" cy="421491"/>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3.4</a:t>
              </a:r>
            </a:p>
          </p:txBody>
        </p:sp>
      </p:grpSp>
      <p:sp>
        <p:nvSpPr>
          <p:cNvPr id="521" name="Theorem/Isochrone"/>
          <p:cNvSpPr txBox="1"/>
          <p:nvPr/>
        </p:nvSpPr>
        <p:spPr>
          <a:xfrm>
            <a:off x="12224690" y="2281624"/>
            <a:ext cx="6270254" cy="684421"/>
          </a:xfrm>
          <a:prstGeom prst="rect">
            <a:avLst/>
          </a:prstGeom>
          <a:ln w="12700">
            <a:miter lim="400000"/>
          </a:ln>
        </p:spPr>
        <p:txBody>
          <a:bodyPr lIns="50800" tIns="50800" rIns="50800" bIns="50800" anchor="ctr"/>
          <a:lstStyle>
            <a:lvl1pPr algn="ctr">
              <a:lnSpc>
                <a:spcPct val="100000"/>
              </a:lnSpc>
              <a:spcBef>
                <a:spcPts val="0"/>
              </a:spcBef>
              <a:defRPr sz="2800" b="1">
                <a:latin typeface="Hoefler Text"/>
                <a:ea typeface="Hoefler Text"/>
                <a:cs typeface="Hoefler Text"/>
                <a:sym typeface="Hoefler Text"/>
              </a:defRPr>
            </a:lvl1pPr>
          </a:lstStyle>
          <a:p>
            <a:r>
              <a:t>Theorem/Isochrone</a:t>
            </a:r>
          </a:p>
        </p:txBody>
      </p:sp>
      <p:sp>
        <p:nvSpPr>
          <p:cNvPr id="522" name="The estimation of galaxy physical properties depends on the stellar population synthesis model (e.g., SFH, age, and M*);"/>
          <p:cNvSpPr txBox="1"/>
          <p:nvPr/>
        </p:nvSpPr>
        <p:spPr>
          <a:xfrm>
            <a:off x="1263441" y="9839043"/>
            <a:ext cx="22765535" cy="1409300"/>
          </a:xfrm>
          <a:prstGeom prst="rect">
            <a:avLst/>
          </a:prstGeom>
          <a:ln w="12700">
            <a:miter lim="400000"/>
          </a:ln>
        </p:spPr>
        <p:txBody>
          <a:bodyPr lIns="50800" tIns="50800" rIns="50800" bIns="50800" anchor="ctr"/>
          <a:lstStyle/>
          <a:p>
            <a:pPr marL="381000" indent="-381000">
              <a:lnSpc>
                <a:spcPct val="100000"/>
              </a:lnSpc>
              <a:spcBef>
                <a:spcPts val="0"/>
              </a:spcBef>
              <a:buSzPct val="40000"/>
              <a:buBlip>
                <a:blip r:embed="rId2"/>
              </a:buBlip>
              <a:defRPr sz="3500" b="1">
                <a:latin typeface="Times Roman"/>
                <a:ea typeface="Times Roman"/>
                <a:cs typeface="Times Roman"/>
                <a:sym typeface="Times Roman"/>
              </a:defRPr>
            </a:pPr>
            <a:r>
              <a:t>The estimation of galaxy physical properties depends on the stellar population synthesis model </a:t>
            </a:r>
            <a:r>
              <a:rPr sz="3000"/>
              <a:t>(e.g., SFH, age, and M</a:t>
            </a:r>
            <a:r>
              <a:rPr sz="3000" baseline="-6000"/>
              <a:t>*</a:t>
            </a:r>
            <a:r>
              <a:rPr sz="3000"/>
              <a:t>)</a:t>
            </a:r>
            <a:r>
              <a:t>;</a:t>
            </a:r>
          </a:p>
        </p:txBody>
      </p:sp>
      <p:grpSp>
        <p:nvGrpSpPr>
          <p:cNvPr id="526" name="Group"/>
          <p:cNvGrpSpPr/>
          <p:nvPr/>
        </p:nvGrpSpPr>
        <p:grpSpPr>
          <a:xfrm>
            <a:off x="1176711" y="2249877"/>
            <a:ext cx="22699980" cy="10499699"/>
            <a:chOff x="0" y="-130175"/>
            <a:chExt cx="22699978" cy="10499697"/>
          </a:xfrm>
        </p:grpSpPr>
        <p:sp>
          <p:nvSpPr>
            <p:cNvPr id="523" name="Most stellar phases are modeled without doubt, but TP-AGB stars are an exception."/>
            <p:cNvSpPr txBox="1"/>
            <p:nvPr/>
          </p:nvSpPr>
          <p:spPr>
            <a:xfrm>
              <a:off x="0" y="9803573"/>
              <a:ext cx="21890728" cy="565949"/>
            </a:xfrm>
            <a:prstGeom prst="rect">
              <a:avLst/>
            </a:prstGeom>
            <a:noFill/>
            <a:ln w="12700" cap="flat">
              <a:noFill/>
              <a:miter lim="400000"/>
            </a:ln>
            <a:effectLst/>
          </p:spPr>
          <p:txBody>
            <a:bodyPr wrap="square" lIns="50800" tIns="50800" rIns="50800" bIns="50800" numCol="1" anchor="ctr">
              <a:noAutofit/>
            </a:bodyPr>
            <a:lstStyle/>
            <a:p>
              <a:pPr marL="381000" indent="-381000">
                <a:lnSpc>
                  <a:spcPct val="100000"/>
                </a:lnSpc>
                <a:spcBef>
                  <a:spcPts val="0"/>
                </a:spcBef>
                <a:buSzPct val="40000"/>
                <a:buBlip>
                  <a:blip r:embed="rId2"/>
                </a:buBlip>
                <a:defRPr sz="3500" b="1">
                  <a:latin typeface="Times Roman"/>
                  <a:ea typeface="Times Roman"/>
                  <a:cs typeface="Times Roman"/>
                  <a:sym typeface="Times Roman"/>
                </a:defRPr>
              </a:pPr>
              <a:r>
                <a:t>Most stellar phases are modeled without doubt, but </a:t>
              </a:r>
              <a:r>
                <a:rPr>
                  <a:solidFill>
                    <a:schemeClr val="accent5"/>
                  </a:solidFill>
                </a:rPr>
                <a:t>TP-AGB stars are an exception</a:t>
              </a:r>
              <a:r>
                <a:t>.</a:t>
              </a:r>
            </a:p>
          </p:txBody>
        </p:sp>
        <p:pic>
          <p:nvPicPr>
            <p:cNvPr id="524" name="Rectangle Rectangle" descr="Rectangle Rectangle"/>
            <p:cNvPicPr/>
            <p:nvPr/>
          </p:nvPicPr>
          <p:blipFill>
            <a:blip r:embed="rId3"/>
            <a:stretch>
              <a:fillRect/>
            </a:stretch>
          </p:blipFill>
          <p:spPr>
            <a:xfrm>
              <a:off x="10223499" y="-130175"/>
              <a:ext cx="12476479" cy="6744969"/>
            </a:xfrm>
            <a:prstGeom prst="rect">
              <a:avLst/>
            </a:prstGeom>
            <a:effectLst/>
          </p:spPr>
        </p:pic>
      </p:grpSp>
      <p:sp>
        <p:nvSpPr>
          <p:cNvPr id="527" name="Line"/>
          <p:cNvSpPr/>
          <p:nvPr/>
        </p:nvSpPr>
        <p:spPr>
          <a:xfrm>
            <a:off x="5521283" y="4111068"/>
            <a:ext cx="881660" cy="1"/>
          </a:xfrm>
          <a:prstGeom prst="line">
            <a:avLst/>
          </a:prstGeom>
          <a:ln w="139700">
            <a:solidFill>
              <a:srgbClr val="AA7942"/>
            </a:solidFill>
            <a:miter lim="400000"/>
            <a:tailEnd type="triangle"/>
          </a:ln>
        </p:spPr>
        <p:txBody>
          <a:bodyPr lIns="50800" tIns="50800" rIns="50800" bIns="50800" anchor="ctr"/>
          <a:lstStyle/>
          <a:p>
            <a:pPr algn="ctr">
              <a:lnSpc>
                <a:spcPct val="100000"/>
              </a:lnSpc>
              <a:spcBef>
                <a:spcPts val="0"/>
              </a:spcBef>
              <a:defRPr sz="2400">
                <a:solidFill>
                  <a:srgbClr val="5E5E5E"/>
                </a:solidFill>
                <a:latin typeface="Helvetica Neue" panose="02000503000000020004"/>
                <a:ea typeface="Helvetica Neue" panose="02000503000000020004"/>
                <a:cs typeface="Helvetica Neue" panose="02000503000000020004"/>
                <a:sym typeface="Helvetica Neue" panose="02000503000000020004"/>
              </a:defRPr>
            </a:pPr>
          </a:p>
        </p:txBody>
      </p:sp>
      <p:sp>
        <p:nvSpPr>
          <p:cNvPr id="528" name="2"/>
          <p:cNvSpPr/>
          <p:nvPr/>
        </p:nvSpPr>
        <p:spPr>
          <a:xfrm>
            <a:off x="17612559" y="7022866"/>
            <a:ext cx="651259" cy="738223"/>
          </a:xfrm>
          <a:prstGeom prst="ellipse">
            <a:avLst/>
          </a:prstGeom>
          <a:solidFill>
            <a:schemeClr val="accent2">
              <a:hueOff val="240640"/>
              <a:satOff val="2542"/>
              <a:lumOff val="-13190"/>
            </a:schemeClr>
          </a:solidFill>
          <a:ln w="12700">
            <a:miter lim="400000"/>
          </a:ln>
        </p:spPr>
        <p:txBody>
          <a:bodyPr lIns="50800" tIns="50800" rIns="50800" bIns="50800" anchor="ctr"/>
          <a:lstStyle>
            <a:lvl1pPr algn="ctr" defTabSz="1130300">
              <a:lnSpc>
                <a:spcPct val="100000"/>
              </a:lnSpc>
              <a:spcBef>
                <a:spcPts val="0"/>
              </a:spcBef>
              <a:defRPr sz="3200" b="1">
                <a:solidFill>
                  <a:srgbClr val="FFFFFF"/>
                </a:solidFill>
                <a:latin typeface="Graphik" panose="020B0503030202060203"/>
                <a:ea typeface="Graphik" panose="020B0503030202060203"/>
                <a:cs typeface="Graphik" panose="020B0503030202060203"/>
                <a:sym typeface="Graphik" panose="020B0503030202060203"/>
              </a:defRPr>
            </a:lvl1pPr>
          </a:lstStyle>
          <a:p>
            <a:r>
              <a:t>2</a:t>
            </a:r>
          </a:p>
        </p:txBody>
      </p:sp>
      <p:sp>
        <p:nvSpPr>
          <p:cNvPr id="529" name="What problems exist in the basic tool SSP model?"/>
          <p:cNvSpPr txBox="1"/>
          <p:nvPr/>
        </p:nvSpPr>
        <p:spPr>
          <a:xfrm>
            <a:off x="1784412" y="703526"/>
            <a:ext cx="21466194" cy="716915"/>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What problems exist in the </a:t>
            </a:r>
            <a:r>
              <a:rPr lang="en-US"/>
              <a:t>current </a:t>
            </a:r>
            <a:r>
              <a:t>SSP model?</a:t>
            </a:r>
          </a:p>
        </p:txBody>
      </p:sp>
      <p:grpSp>
        <p:nvGrpSpPr>
          <p:cNvPr id="502" name="Group"/>
          <p:cNvGrpSpPr/>
          <p:nvPr/>
        </p:nvGrpSpPr>
        <p:grpSpPr>
          <a:xfrm>
            <a:off x="12178355" y="2996055"/>
            <a:ext cx="6228165" cy="4845187"/>
            <a:chOff x="0" y="0"/>
            <a:chExt cx="6228164" cy="4845185"/>
          </a:xfrm>
        </p:grpSpPr>
        <p:sp>
          <p:nvSpPr>
            <p:cNvPr id="473" name="Rectangle"/>
            <p:cNvSpPr/>
            <p:nvPr/>
          </p:nvSpPr>
          <p:spPr>
            <a:xfrm>
              <a:off x="21848" y="15618"/>
              <a:ext cx="6168671" cy="4813644"/>
            </a:xfrm>
            <a:prstGeom prst="rect">
              <a:avLst/>
            </a:prstGeom>
            <a:noFill/>
            <a:ln w="635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nvGrpSpPr>
            <p:cNvPr id="481" name="Group"/>
            <p:cNvGrpSpPr/>
            <p:nvPr/>
          </p:nvGrpSpPr>
          <p:grpSpPr>
            <a:xfrm>
              <a:off x="428578" y="4660039"/>
              <a:ext cx="4952734" cy="185147"/>
              <a:chOff x="0" y="0"/>
              <a:chExt cx="4952733" cy="185146"/>
            </a:xfrm>
          </p:grpSpPr>
          <p:sp>
            <p:nvSpPr>
              <p:cNvPr id="474" name="Line"/>
              <p:cNvSpPr/>
              <p:nvPr/>
            </p:nvSpPr>
            <p:spPr>
              <a:xfrm flipV="1">
                <a:off x="-1" y="-1"/>
                <a:ext cx="2"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75" name="Line"/>
              <p:cNvSpPr/>
              <p:nvPr/>
            </p:nvSpPr>
            <p:spPr>
              <a:xfrm flipV="1">
                <a:off x="833921"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76" name="Line"/>
              <p:cNvSpPr/>
              <p:nvPr/>
            </p:nvSpPr>
            <p:spPr>
              <a:xfrm flipV="1">
                <a:off x="1655143"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77" name="Line"/>
              <p:cNvSpPr/>
              <p:nvPr/>
            </p:nvSpPr>
            <p:spPr>
              <a:xfrm flipV="1">
                <a:off x="2476366"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78" name="Line"/>
              <p:cNvSpPr/>
              <p:nvPr/>
            </p:nvSpPr>
            <p:spPr>
              <a:xfrm flipV="1">
                <a:off x="4952733"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79" name="Line"/>
              <p:cNvSpPr/>
              <p:nvPr/>
            </p:nvSpPr>
            <p:spPr>
              <a:xfrm flipV="1">
                <a:off x="3316639"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0" name="Line"/>
              <p:cNvSpPr/>
              <p:nvPr/>
            </p:nvSpPr>
            <p:spPr>
              <a:xfrm flipV="1">
                <a:off x="4118812"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grpSp>
        <p:grpSp>
          <p:nvGrpSpPr>
            <p:cNvPr id="487" name="Group"/>
            <p:cNvGrpSpPr/>
            <p:nvPr/>
          </p:nvGrpSpPr>
          <p:grpSpPr>
            <a:xfrm>
              <a:off x="-1" y="237889"/>
              <a:ext cx="185148" cy="3634023"/>
              <a:chOff x="0" y="0"/>
              <a:chExt cx="185146" cy="3634022"/>
            </a:xfrm>
          </p:grpSpPr>
          <p:sp>
            <p:nvSpPr>
              <p:cNvPr id="482" name="Line"/>
              <p:cNvSpPr/>
              <p:nvPr/>
            </p:nvSpPr>
            <p:spPr>
              <a:xfrm>
                <a:off x="12700" y="3634022"/>
                <a:ext cx="1470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3" name="Line"/>
              <p:cNvSpPr/>
              <p:nvPr/>
            </p:nvSpPr>
            <p:spPr>
              <a:xfrm>
                <a:off x="12700" y="2719689"/>
                <a:ext cx="1470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4" name="Line"/>
              <p:cNvSpPr/>
              <p:nvPr/>
            </p:nvSpPr>
            <p:spPr>
              <a:xfrm>
                <a:off x="0" y="1811051"/>
                <a:ext cx="1597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5" name="Line"/>
              <p:cNvSpPr/>
              <p:nvPr/>
            </p:nvSpPr>
            <p:spPr>
              <a:xfrm>
                <a:off x="0" y="905525"/>
                <a:ext cx="1597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6" name="Line"/>
              <p:cNvSpPr/>
              <p:nvPr/>
            </p:nvSpPr>
            <p:spPr>
              <a:xfrm>
                <a:off x="25400" y="0"/>
                <a:ext cx="159747" cy="0"/>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grpSp>
        <p:grpSp>
          <p:nvGrpSpPr>
            <p:cNvPr id="493" name="Group"/>
            <p:cNvGrpSpPr/>
            <p:nvPr/>
          </p:nvGrpSpPr>
          <p:grpSpPr>
            <a:xfrm>
              <a:off x="6043018" y="237889"/>
              <a:ext cx="185147" cy="3634023"/>
              <a:chOff x="0" y="0"/>
              <a:chExt cx="185146" cy="3634022"/>
            </a:xfrm>
          </p:grpSpPr>
          <p:sp>
            <p:nvSpPr>
              <p:cNvPr id="488" name="Line"/>
              <p:cNvSpPr/>
              <p:nvPr/>
            </p:nvSpPr>
            <p:spPr>
              <a:xfrm>
                <a:off x="12700" y="3634022"/>
                <a:ext cx="1470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89" name="Line"/>
              <p:cNvSpPr/>
              <p:nvPr/>
            </p:nvSpPr>
            <p:spPr>
              <a:xfrm>
                <a:off x="12700" y="2719689"/>
                <a:ext cx="1470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0" name="Line"/>
              <p:cNvSpPr/>
              <p:nvPr/>
            </p:nvSpPr>
            <p:spPr>
              <a:xfrm>
                <a:off x="0" y="1811051"/>
                <a:ext cx="1597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1" name="Line"/>
              <p:cNvSpPr/>
              <p:nvPr/>
            </p:nvSpPr>
            <p:spPr>
              <a:xfrm>
                <a:off x="0" y="905525"/>
                <a:ext cx="159747"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2" name="Line"/>
              <p:cNvSpPr/>
              <p:nvPr/>
            </p:nvSpPr>
            <p:spPr>
              <a:xfrm>
                <a:off x="25400" y="0"/>
                <a:ext cx="159747" cy="0"/>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grpSp>
        <p:grpSp>
          <p:nvGrpSpPr>
            <p:cNvPr id="501" name="Group"/>
            <p:cNvGrpSpPr/>
            <p:nvPr/>
          </p:nvGrpSpPr>
          <p:grpSpPr>
            <a:xfrm>
              <a:off x="428578" y="-1"/>
              <a:ext cx="4952734" cy="185148"/>
              <a:chOff x="0" y="0"/>
              <a:chExt cx="4952733" cy="185146"/>
            </a:xfrm>
          </p:grpSpPr>
          <p:sp>
            <p:nvSpPr>
              <p:cNvPr id="494" name="Line"/>
              <p:cNvSpPr/>
              <p:nvPr/>
            </p:nvSpPr>
            <p:spPr>
              <a:xfrm flipV="1">
                <a:off x="-1" y="-1"/>
                <a:ext cx="2"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5" name="Line"/>
              <p:cNvSpPr/>
              <p:nvPr/>
            </p:nvSpPr>
            <p:spPr>
              <a:xfrm flipV="1">
                <a:off x="833921"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6" name="Line"/>
              <p:cNvSpPr/>
              <p:nvPr/>
            </p:nvSpPr>
            <p:spPr>
              <a:xfrm flipV="1">
                <a:off x="1655143"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7" name="Line"/>
              <p:cNvSpPr/>
              <p:nvPr/>
            </p:nvSpPr>
            <p:spPr>
              <a:xfrm flipV="1">
                <a:off x="2476366"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8" name="Line"/>
              <p:cNvSpPr/>
              <p:nvPr/>
            </p:nvSpPr>
            <p:spPr>
              <a:xfrm flipV="1">
                <a:off x="4952733"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499" name="Line"/>
              <p:cNvSpPr/>
              <p:nvPr/>
            </p:nvSpPr>
            <p:spPr>
              <a:xfrm flipV="1">
                <a:off x="3316639"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sp>
            <p:nvSpPr>
              <p:cNvPr id="500" name="Line"/>
              <p:cNvSpPr/>
              <p:nvPr/>
            </p:nvSpPr>
            <p:spPr>
              <a:xfrm flipV="1">
                <a:off x="4118812" y="-1"/>
                <a:ext cx="1" cy="18514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2438400">
                  <a:spcBef>
                    <a:spcPts val="0"/>
                  </a:spcBef>
                  <a:defRPr sz="2400"/>
                </a:pPr>
              </a:p>
            </p:txBody>
          </p:sp>
        </p:grpSp>
      </p:grpSp>
      <p:pic>
        <p:nvPicPr>
          <p:cNvPr id="2" name="Picture 1"/>
          <p:cNvPicPr>
            <a:picLocks noChangeAspect="1"/>
          </p:cNvPicPr>
          <p:nvPr/>
        </p:nvPicPr>
        <p:blipFill>
          <a:blip r:embed="rId4"/>
          <a:stretch>
            <a:fillRect/>
          </a:stretch>
        </p:blipFill>
        <p:spPr>
          <a:xfrm>
            <a:off x="670560" y="2893695"/>
            <a:ext cx="4800600" cy="5836920"/>
          </a:xfrm>
          <a:prstGeom prst="rect">
            <a:avLst/>
          </a:prstGeom>
        </p:spPr>
      </p:pic>
      <p:grpSp>
        <p:nvGrpSpPr>
          <p:cNvPr id="451" name="Group"/>
          <p:cNvGrpSpPr/>
          <p:nvPr/>
        </p:nvGrpSpPr>
        <p:grpSpPr>
          <a:xfrm>
            <a:off x="5989842" y="2089839"/>
            <a:ext cx="5424438" cy="6746521"/>
            <a:chOff x="-2" y="0"/>
            <a:chExt cx="5424437" cy="6746520"/>
          </a:xfrm>
        </p:grpSpPr>
        <p:sp>
          <p:nvSpPr>
            <p:cNvPr id="431" name="Square"/>
            <p:cNvSpPr/>
            <p:nvPr/>
          </p:nvSpPr>
          <p:spPr>
            <a:xfrm>
              <a:off x="981001" y="4517006"/>
              <a:ext cx="1270001" cy="1270001"/>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432" name="Initial mass function"/>
            <p:cNvSpPr txBox="1"/>
            <p:nvPr/>
          </p:nvSpPr>
          <p:spPr>
            <a:xfrm>
              <a:off x="1162489" y="0"/>
              <a:ext cx="4247266" cy="922870"/>
            </a:xfrm>
            <a:prstGeom prst="rect">
              <a:avLst/>
            </a:prstGeom>
            <a:noFill/>
            <a:ln w="12700" cap="flat">
              <a:noFill/>
              <a:miter lim="400000"/>
            </a:ln>
            <a:effectLst/>
          </p:spPr>
          <p:txBody>
            <a:bodyPr wrap="square" lIns="50800" tIns="50800" rIns="50800" bIns="50800" numCol="1" anchor="ctr">
              <a:noAutofit/>
            </a:bodyPr>
            <a:lstStyle>
              <a:lvl1pPr algn="ctr">
                <a:lnSpc>
                  <a:spcPct val="100000"/>
                </a:lnSpc>
                <a:spcBef>
                  <a:spcPts val="0"/>
                </a:spcBef>
                <a:defRPr sz="2800">
                  <a:latin typeface="Canela Text Bold"/>
                  <a:ea typeface="Canela Text Bold"/>
                  <a:cs typeface="Canela Text Bold"/>
                  <a:sym typeface="Canela Text Bold"/>
                </a:defRPr>
              </a:lvl1pPr>
            </a:lstStyle>
            <a:p>
              <a:r>
                <a:t>Initial mass function</a:t>
              </a:r>
            </a:p>
          </p:txBody>
        </p:sp>
        <p:grpSp>
          <p:nvGrpSpPr>
            <p:cNvPr id="449" name="Group"/>
            <p:cNvGrpSpPr/>
            <p:nvPr/>
          </p:nvGrpSpPr>
          <p:grpSpPr>
            <a:xfrm>
              <a:off x="-2" y="807027"/>
              <a:ext cx="5424437" cy="5939493"/>
              <a:chOff x="-1" y="0"/>
              <a:chExt cx="5424435" cy="5939491"/>
            </a:xfrm>
          </p:grpSpPr>
          <p:pic>
            <p:nvPicPr>
              <p:cNvPr id="433" name="Image" descr="Image"/>
              <p:cNvPicPr>
                <a:picLocks noChangeAspect="1"/>
              </p:cNvPicPr>
              <p:nvPr/>
            </p:nvPicPr>
            <p:blipFill>
              <a:blip r:embed="rId5"/>
              <a:stretch>
                <a:fillRect/>
              </a:stretch>
            </p:blipFill>
            <p:spPr>
              <a:xfrm>
                <a:off x="513596" y="22644"/>
                <a:ext cx="4875270" cy="5363735"/>
              </a:xfrm>
              <a:prstGeom prst="rect">
                <a:avLst/>
              </a:prstGeom>
              <a:ln w="12700" cap="flat">
                <a:noFill/>
                <a:miter lim="400000"/>
                <a:headEnd/>
                <a:tailEnd/>
              </a:ln>
              <a:effectLst/>
            </p:spPr>
          </p:pic>
          <p:sp>
            <p:nvSpPr>
              <p:cNvPr id="434" name="dN/dM"/>
              <p:cNvSpPr txBox="1"/>
              <p:nvPr/>
            </p:nvSpPr>
            <p:spPr>
              <a:xfrm rot="16200000">
                <a:off x="-2204121" y="2261473"/>
                <a:ext cx="4985852" cy="577612"/>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t>dN/dM</a:t>
                </a:r>
              </a:p>
            </p:txBody>
          </p:sp>
          <p:sp>
            <p:nvSpPr>
              <p:cNvPr id="435" name="M(M⊙)"/>
              <p:cNvSpPr txBox="1"/>
              <p:nvPr/>
            </p:nvSpPr>
            <p:spPr>
              <a:xfrm>
                <a:off x="999081" y="5347237"/>
                <a:ext cx="4209129" cy="592254"/>
              </a:xfrm>
              <a:prstGeom prst="rect">
                <a:avLst/>
              </a:prstGeom>
              <a:noFill/>
              <a:ln w="12700" cap="flat">
                <a:noFill/>
                <a:miter lim="400000"/>
              </a:ln>
              <a:effectLst/>
            </p:spPr>
            <p:txBody>
              <a:bodyPr wrap="square" lIns="50800" tIns="50800" rIns="50800" bIns="50800" numCol="1" anchor="ctr">
                <a:noAutofit/>
              </a:bodyPr>
              <a:lstStyle/>
              <a:p>
                <a: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pPr>
                <a:r>
                  <a:t>M(M</a:t>
                </a:r>
                <a:r>
                  <a:rPr baseline="-6000"/>
                  <a:t>⊙</a:t>
                </a:r>
                <a:r>
                  <a:t>)</a:t>
                </a:r>
              </a:p>
            </p:txBody>
          </p:sp>
          <p:sp>
            <p:nvSpPr>
              <p:cNvPr id="436" name="0.1"/>
              <p:cNvSpPr txBox="1"/>
              <p:nvPr/>
            </p:nvSpPr>
            <p:spPr>
              <a:xfrm>
                <a:off x="1093191" y="5031920"/>
                <a:ext cx="484311" cy="421978"/>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0.1</a:t>
                </a:r>
              </a:p>
            </p:txBody>
          </p:sp>
          <p:sp>
            <p:nvSpPr>
              <p:cNvPr id="437" name="1.0"/>
              <p:cNvSpPr txBox="1"/>
              <p:nvPr/>
            </p:nvSpPr>
            <p:spPr>
              <a:xfrm>
                <a:off x="2408984" y="5031920"/>
                <a:ext cx="484311" cy="421978"/>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1.0</a:t>
                </a:r>
              </a:p>
            </p:txBody>
          </p:sp>
          <p:sp>
            <p:nvSpPr>
              <p:cNvPr id="438" name="10"/>
              <p:cNvSpPr txBox="1"/>
              <p:nvPr/>
            </p:nvSpPr>
            <p:spPr>
              <a:xfrm>
                <a:off x="3650267" y="5007084"/>
                <a:ext cx="636809" cy="421977"/>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10</a:t>
                </a:r>
              </a:p>
            </p:txBody>
          </p:sp>
          <p:sp>
            <p:nvSpPr>
              <p:cNvPr id="439" name="10-4"/>
              <p:cNvSpPr txBox="1"/>
              <p:nvPr/>
            </p:nvSpPr>
            <p:spPr>
              <a:xfrm>
                <a:off x="459722" y="4742341"/>
                <a:ext cx="636151"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-4</a:t>
                </a:r>
                <a:endParaRPr baseline="32000"/>
              </a:p>
            </p:txBody>
          </p:sp>
          <p:sp>
            <p:nvSpPr>
              <p:cNvPr id="440" name="10-3"/>
              <p:cNvSpPr txBox="1"/>
              <p:nvPr/>
            </p:nvSpPr>
            <p:spPr>
              <a:xfrm>
                <a:off x="479828" y="4146267"/>
                <a:ext cx="632768" cy="421978"/>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-3</a:t>
                </a:r>
                <a:endParaRPr baseline="32000"/>
              </a:p>
            </p:txBody>
          </p:sp>
          <p:sp>
            <p:nvSpPr>
              <p:cNvPr id="441" name="10-2"/>
              <p:cNvSpPr txBox="1"/>
              <p:nvPr/>
            </p:nvSpPr>
            <p:spPr>
              <a:xfrm>
                <a:off x="496574" y="3363921"/>
                <a:ext cx="616022"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-2</a:t>
                </a:r>
                <a:endParaRPr baseline="32000"/>
              </a:p>
            </p:txBody>
          </p:sp>
          <p:sp>
            <p:nvSpPr>
              <p:cNvPr id="442" name="10-1"/>
              <p:cNvSpPr txBox="1"/>
              <p:nvPr/>
            </p:nvSpPr>
            <p:spPr>
              <a:xfrm>
                <a:off x="486558" y="2650070"/>
                <a:ext cx="638456"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-1</a:t>
                </a:r>
                <a:endParaRPr baseline="32000"/>
              </a:p>
            </p:txBody>
          </p:sp>
          <p:sp>
            <p:nvSpPr>
              <p:cNvPr id="443" name="100"/>
              <p:cNvSpPr txBox="1"/>
              <p:nvPr/>
            </p:nvSpPr>
            <p:spPr>
              <a:xfrm>
                <a:off x="557947" y="2042088"/>
                <a:ext cx="558820"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0 </a:t>
                </a:r>
                <a:endParaRPr baseline="32000"/>
              </a:p>
            </p:txBody>
          </p:sp>
          <p:sp>
            <p:nvSpPr>
              <p:cNvPr id="444" name="101"/>
              <p:cNvSpPr txBox="1"/>
              <p:nvPr/>
            </p:nvSpPr>
            <p:spPr>
              <a:xfrm>
                <a:off x="557947" y="1319240"/>
                <a:ext cx="558820" cy="421978"/>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1 </a:t>
                </a:r>
                <a:endParaRPr baseline="32000"/>
              </a:p>
            </p:txBody>
          </p:sp>
          <p:sp>
            <p:nvSpPr>
              <p:cNvPr id="445" name="102"/>
              <p:cNvSpPr txBox="1"/>
              <p:nvPr/>
            </p:nvSpPr>
            <p:spPr>
              <a:xfrm>
                <a:off x="557947" y="698171"/>
                <a:ext cx="558820"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2 </a:t>
                </a:r>
                <a:endParaRPr baseline="32000"/>
              </a:p>
            </p:txBody>
          </p:sp>
          <p:sp>
            <p:nvSpPr>
              <p:cNvPr id="446" name="103"/>
              <p:cNvSpPr txBox="1"/>
              <p:nvPr/>
            </p:nvSpPr>
            <p:spPr>
              <a:xfrm>
                <a:off x="607620" y="0"/>
                <a:ext cx="509148" cy="421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pPr>
                <a:r>
                  <a:t>10</a:t>
                </a:r>
                <a:r>
                  <a:rPr baseline="32000"/>
                  <a:t>3</a:t>
                </a:r>
                <a:endParaRPr baseline="32000"/>
              </a:p>
            </p:txBody>
          </p:sp>
          <p:sp>
            <p:nvSpPr>
              <p:cNvPr id="447" name="100"/>
              <p:cNvSpPr txBox="1"/>
              <p:nvPr/>
            </p:nvSpPr>
            <p:spPr>
              <a:xfrm>
                <a:off x="4665562" y="5007084"/>
                <a:ext cx="758872" cy="421977"/>
              </a:xfrm>
              <a:prstGeom prst="rect">
                <a:avLst/>
              </a:prstGeom>
              <a:solidFill>
                <a:srgbClr val="FFFFFF"/>
              </a:solidFill>
              <a:ln w="12700" cap="flat">
                <a:noFill/>
                <a:miter lim="400000"/>
              </a:ln>
              <a:effectLst/>
            </p:spPr>
            <p:txBody>
              <a:bodyPr wrap="square" lIns="50800" tIns="50800" rIns="50800" bIns="50800" numCol="1" anchor="ctr">
                <a:noAutofit/>
              </a:bodyPr>
              <a:lstStyle>
                <a:lvl1pPr algn="ctr" defTabSz="2438400">
                  <a:spcBef>
                    <a:spcPts val="0"/>
                  </a:spcBef>
                  <a:defRPr sz="2400" b="1">
                    <a:latin typeface="Times New Roman" panose="02020503050405090304"/>
                    <a:ea typeface="Times New Roman" panose="02020503050405090304"/>
                    <a:cs typeface="Times New Roman" panose="02020503050405090304"/>
                    <a:sym typeface="Times New Roman" panose="02020503050405090304"/>
                  </a:defRPr>
                </a:lvl1pPr>
              </a:lstStyle>
              <a:p>
                <a:r>
                  <a:t>100</a:t>
                </a:r>
              </a:p>
            </p:txBody>
          </p:sp>
          <p:sp>
            <p:nvSpPr>
              <p:cNvPr id="448" name="Rectangle"/>
              <p:cNvSpPr/>
              <p:nvPr/>
            </p:nvSpPr>
            <p:spPr>
              <a:xfrm>
                <a:off x="1141869" y="221118"/>
                <a:ext cx="4119407" cy="4801832"/>
              </a:xfrm>
              <a:prstGeom prst="rect">
                <a:avLst/>
              </a:prstGeom>
              <a:noFill/>
              <a:ln w="381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450" name="1"/>
            <p:cNvSpPr/>
            <p:nvPr/>
          </p:nvSpPr>
          <p:spPr>
            <a:xfrm>
              <a:off x="4335425" y="4992727"/>
              <a:ext cx="636809" cy="721844"/>
            </a:xfrm>
            <a:prstGeom prst="ellipse">
              <a:avLst/>
            </a:prstGeom>
            <a:solidFill>
              <a:schemeClr val="accent2">
                <a:hueOff val="240640"/>
                <a:satOff val="2542"/>
                <a:lumOff val="-13190"/>
              </a:schemeClr>
            </a:solidFill>
            <a:ln w="12700" cap="flat">
              <a:noFill/>
              <a:miter lim="400000"/>
            </a:ln>
            <a:effectLst/>
          </p:spPr>
          <p:txBody>
            <a:bodyPr wrap="square" lIns="50800" tIns="50800" rIns="50800" bIns="50800" numCol="1" anchor="ctr">
              <a:noAutofit/>
            </a:bodyPr>
            <a:lstStyle>
              <a:lvl1pPr algn="ctr" defTabSz="1130300">
                <a:lnSpc>
                  <a:spcPct val="100000"/>
                </a:lnSpc>
                <a:spcBef>
                  <a:spcPts val="0"/>
                </a:spcBef>
                <a:defRPr sz="3200" b="1">
                  <a:solidFill>
                    <a:srgbClr val="FFFFFF"/>
                  </a:solidFill>
                  <a:latin typeface="Graphik" panose="020B0503030202060203"/>
                  <a:ea typeface="Graphik" panose="020B0503030202060203"/>
                  <a:cs typeface="Graphik" panose="020B0503030202060203"/>
                  <a:sym typeface="Graphik" panose="020B0503030202060203"/>
                </a:defRPr>
              </a:lvl1pPr>
            </a:lstStyle>
            <a:p>
              <a:r>
                <a:t>1</a:t>
              </a:r>
            </a:p>
          </p:txBody>
        </p:sp>
      </p:grpSp>
      <p:pic>
        <p:nvPicPr>
          <p:cNvPr id="3" name="Picture 2"/>
          <p:cNvPicPr>
            <a:picLocks noChangeAspect="1"/>
          </p:cNvPicPr>
          <p:nvPr/>
        </p:nvPicPr>
        <p:blipFill>
          <a:blip r:embed="rId6"/>
          <a:stretch>
            <a:fillRect/>
          </a:stretch>
        </p:blipFill>
        <p:spPr>
          <a:xfrm>
            <a:off x="18528665" y="2753360"/>
            <a:ext cx="5151755" cy="5909945"/>
          </a:xfrm>
          <a:prstGeom prst="rect">
            <a:avLst/>
          </a:prstGeom>
        </p:spPr>
      </p:pic>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indefinite" fill="hold"/>
                                        <p:tgtEl>
                                          <p:spTgt spid="5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 grpId="1" bldLvl="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5" name="Group"/>
          <p:cNvGrpSpPr/>
          <p:nvPr/>
        </p:nvGrpSpPr>
        <p:grpSpPr>
          <a:xfrm>
            <a:off x="1426052" y="692871"/>
            <a:ext cx="251509" cy="738223"/>
            <a:chOff x="0" y="0"/>
            <a:chExt cx="251508" cy="738222"/>
          </a:xfrm>
        </p:grpSpPr>
        <p:sp>
          <p:nvSpPr>
            <p:cNvPr id="533"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534"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pSp>
        <p:nvGrpSpPr>
          <p:cNvPr id="548" name="Group"/>
          <p:cNvGrpSpPr/>
          <p:nvPr/>
        </p:nvGrpSpPr>
        <p:grpSpPr>
          <a:xfrm>
            <a:off x="422980" y="2265663"/>
            <a:ext cx="14672871" cy="9510276"/>
            <a:chOff x="0" y="0"/>
            <a:chExt cx="14672870" cy="9510275"/>
          </a:xfrm>
        </p:grpSpPr>
        <p:grpSp>
          <p:nvGrpSpPr>
            <p:cNvPr id="539" name="Group"/>
            <p:cNvGrpSpPr/>
            <p:nvPr/>
          </p:nvGrpSpPr>
          <p:grpSpPr>
            <a:xfrm>
              <a:off x="65029" y="0"/>
              <a:ext cx="14607843" cy="9510002"/>
              <a:chOff x="0" y="0"/>
              <a:chExt cx="14607841" cy="9510001"/>
            </a:xfrm>
          </p:grpSpPr>
          <p:pic>
            <p:nvPicPr>
              <p:cNvPr id="536" name="Image" descr="Image"/>
              <p:cNvPicPr>
                <a:picLocks noChangeAspect="1"/>
              </p:cNvPicPr>
              <p:nvPr/>
            </p:nvPicPr>
            <p:blipFill>
              <a:blip r:embed="rId1"/>
              <a:stretch>
                <a:fillRect/>
              </a:stretch>
            </p:blipFill>
            <p:spPr>
              <a:xfrm>
                <a:off x="0" y="0"/>
                <a:ext cx="14607842" cy="9510002"/>
              </a:xfrm>
              <a:prstGeom prst="rect">
                <a:avLst/>
              </a:prstGeom>
              <a:ln w="12700" cap="flat">
                <a:noFill/>
                <a:miter lim="400000"/>
                <a:headEnd/>
                <a:tailEnd/>
              </a:ln>
              <a:effectLst/>
            </p:spPr>
          </p:pic>
          <p:sp>
            <p:nvSpPr>
              <p:cNvPr id="537" name="Rectangle"/>
              <p:cNvSpPr/>
              <p:nvPr/>
            </p:nvSpPr>
            <p:spPr>
              <a:xfrm>
                <a:off x="1944448" y="525230"/>
                <a:ext cx="12104299" cy="1230353"/>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538" name="Rectangle"/>
              <p:cNvSpPr/>
              <p:nvPr/>
            </p:nvSpPr>
            <p:spPr>
              <a:xfrm>
                <a:off x="11055705" y="3686837"/>
                <a:ext cx="2935868" cy="1490933"/>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pSp>
          <p:nvGrpSpPr>
            <p:cNvPr id="547" name="Group"/>
            <p:cNvGrpSpPr/>
            <p:nvPr/>
          </p:nvGrpSpPr>
          <p:grpSpPr>
            <a:xfrm>
              <a:off x="0" y="364772"/>
              <a:ext cx="14233796" cy="9145504"/>
              <a:chOff x="0" y="0"/>
              <a:chExt cx="14233794" cy="9145502"/>
            </a:xfrm>
          </p:grpSpPr>
          <p:pic>
            <p:nvPicPr>
              <p:cNvPr id="540" name="Image" descr="Image"/>
              <p:cNvPicPr>
                <a:picLocks noChangeAspect="1"/>
              </p:cNvPicPr>
              <p:nvPr/>
            </p:nvPicPr>
            <p:blipFill>
              <a:blip r:embed="rId1"/>
              <a:srcRect l="75898" t="37502" r="4167" b="44411"/>
              <a:stretch>
                <a:fillRect/>
              </a:stretch>
            </p:blipFill>
            <p:spPr>
              <a:xfrm>
                <a:off x="8567682" y="246712"/>
                <a:ext cx="5289555" cy="3124433"/>
              </a:xfrm>
              <a:prstGeom prst="rect">
                <a:avLst/>
              </a:prstGeom>
              <a:ln w="12700" cap="flat">
                <a:noFill/>
                <a:miter lim="400000"/>
                <a:headEnd/>
                <a:tailEnd/>
              </a:ln>
              <a:effectLst/>
            </p:spPr>
          </p:pic>
          <p:grpSp>
            <p:nvGrpSpPr>
              <p:cNvPr id="546" name="Group"/>
              <p:cNvGrpSpPr/>
              <p:nvPr/>
            </p:nvGrpSpPr>
            <p:grpSpPr>
              <a:xfrm>
                <a:off x="0" y="0"/>
                <a:ext cx="14233796" cy="9145503"/>
                <a:chOff x="0" y="0"/>
                <a:chExt cx="14233795" cy="9145502"/>
              </a:xfrm>
            </p:grpSpPr>
            <p:sp>
              <p:nvSpPr>
                <p:cNvPr id="541" name="Rectangle"/>
                <p:cNvSpPr/>
                <p:nvPr/>
              </p:nvSpPr>
              <p:spPr>
                <a:xfrm>
                  <a:off x="1821456" y="0"/>
                  <a:ext cx="12412340" cy="8185575"/>
                </a:xfrm>
                <a:prstGeom prst="rect">
                  <a:avLst/>
                </a:prstGeom>
                <a:noFill/>
                <a:ln w="63500" cap="flat">
                  <a:solidFill>
                    <a:srgbClr val="000000"/>
                  </a:solidFill>
                  <a:prstDash val="solid"/>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542" name="Luminosity [L⊙]"/>
                <p:cNvSpPr txBox="1"/>
                <p:nvPr/>
              </p:nvSpPr>
              <p:spPr>
                <a:xfrm rot="16200000">
                  <a:off x="-1305026" y="3789941"/>
                  <a:ext cx="3215745" cy="605694"/>
                </a:xfrm>
                <a:prstGeom prst="rect">
                  <a:avLst/>
                </a:prstGeom>
                <a:solidFill>
                  <a:srgbClr val="FFFFFF"/>
                </a:solidFill>
                <a:ln w="12700" cap="flat">
                  <a:noFill/>
                  <a:miter lim="400000"/>
                </a:ln>
                <a:effectLst/>
              </p:spPr>
              <p:txBody>
                <a:bodyPr wrap="none" lIns="50800" tIns="50800" rIns="50800" bIns="50800" numCol="1" anchor="ctr">
                  <a:spAutoFit/>
                </a:bodyPr>
                <a:lstStyle/>
                <a:p>
                  <a: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pPr>
                  <a:r>
                    <a:t>Luminosity [L</a:t>
                  </a:r>
                  <a:r>
                    <a:rPr baseline="-6000"/>
                    <a:t>⊙</a:t>
                  </a:r>
                  <a:r>
                    <a:t>]</a:t>
                  </a:r>
                </a:p>
              </p:txBody>
            </p:sp>
            <p:sp>
              <p:nvSpPr>
                <p:cNvPr id="543" name="5000"/>
                <p:cNvSpPr txBox="1"/>
                <p:nvPr/>
              </p:nvSpPr>
              <p:spPr>
                <a:xfrm>
                  <a:off x="3767142" y="8222817"/>
                  <a:ext cx="749301" cy="443713"/>
                </a:xfrm>
                <a:prstGeom prst="rect">
                  <a:avLst/>
                </a:prstGeom>
                <a:solidFill>
                  <a:srgbClr val="FFFFFF"/>
                </a:solidFill>
                <a:ln w="12700" cap="flat">
                  <a:noFill/>
                  <a:miter lim="400000"/>
                </a:ln>
                <a:effectLst/>
              </p:spPr>
              <p:txBody>
                <a:bodyPr wrap="none" lIns="50800" tIns="50800" rIns="50800" bIns="50800" numCol="1" anchor="ctr">
                  <a:spAutoFit/>
                </a:bodyPr>
                <a:lstStyle>
                  <a:lvl1pPr algn="ctr" defTabSz="2438400">
                    <a:spcBef>
                      <a:spcPts val="0"/>
                    </a:spcBef>
                    <a:defRPr sz="2500" b="1">
                      <a:latin typeface="Times New Roman" panose="02020503050405090304"/>
                      <a:ea typeface="Times New Roman" panose="02020503050405090304"/>
                      <a:cs typeface="Times New Roman" panose="02020503050405090304"/>
                      <a:sym typeface="Times New Roman" panose="02020503050405090304"/>
                    </a:defRPr>
                  </a:lvl1pPr>
                </a:lstStyle>
                <a:p>
                  <a:r>
                    <a:t>5000</a:t>
                  </a:r>
                </a:p>
              </p:txBody>
            </p:sp>
            <p:sp>
              <p:nvSpPr>
                <p:cNvPr id="544" name="20000"/>
                <p:cNvSpPr txBox="1"/>
                <p:nvPr/>
              </p:nvSpPr>
              <p:spPr>
                <a:xfrm>
                  <a:off x="10467116" y="8216151"/>
                  <a:ext cx="1175846" cy="443713"/>
                </a:xfrm>
                <a:prstGeom prst="rect">
                  <a:avLst/>
                </a:prstGeom>
                <a:solidFill>
                  <a:srgbClr val="FFFFFF"/>
                </a:solidFill>
                <a:ln w="12700" cap="flat">
                  <a:noFill/>
                  <a:miter lim="400000"/>
                </a:ln>
                <a:effectLst/>
              </p:spPr>
              <p:txBody>
                <a:bodyPr wrap="square" lIns="50800" tIns="50800" rIns="50800" bIns="50800" numCol="1" anchor="ctr">
                  <a:spAutoFit/>
                </a:bodyPr>
                <a:lstStyle>
                  <a:lvl1pPr algn="ctr" defTabSz="2438400">
                    <a:spcBef>
                      <a:spcPts val="0"/>
                    </a:spcBef>
                    <a:defRPr sz="2500" b="1">
                      <a:latin typeface="Times New Roman" panose="02020503050405090304"/>
                      <a:ea typeface="Times New Roman" panose="02020503050405090304"/>
                      <a:cs typeface="Times New Roman" panose="02020503050405090304"/>
                      <a:sym typeface="Times New Roman" panose="02020503050405090304"/>
                    </a:defRPr>
                  </a:lvl1pPr>
                </a:lstStyle>
                <a:p>
                  <a:r>
                    <a:t>20000</a:t>
                  </a:r>
                </a:p>
              </p:txBody>
            </p:sp>
            <p:sp>
              <p:nvSpPr>
                <p:cNvPr id="545" name="Rest-frame wavelength[Å]"/>
                <p:cNvSpPr txBox="1"/>
                <p:nvPr/>
              </p:nvSpPr>
              <p:spPr>
                <a:xfrm>
                  <a:off x="5467884" y="8520814"/>
                  <a:ext cx="5119484" cy="624689"/>
                </a:xfrm>
                <a:prstGeom prst="rect">
                  <a:avLst/>
                </a:prstGeom>
                <a:solidFill>
                  <a:srgbClr val="FFFFFF"/>
                </a:solidFill>
                <a:ln w="12700" cap="flat">
                  <a:noFill/>
                  <a:miter lim="400000"/>
                </a:ln>
                <a:effectLst/>
              </p:spPr>
              <p:txBody>
                <a:bodyPr wrap="none" lIns="50800" tIns="50800" rIns="50800" bIns="50800" numCol="1" anchor="ctr">
                  <a:spAutoFit/>
                </a:bodyPr>
                <a:lstStyle>
                  <a:lvl1pPr algn="ctr" defTabSz="2438400">
                    <a:spcBef>
                      <a:spcPts val="0"/>
                    </a:spcBef>
                    <a:defRPr sz="3500" b="1">
                      <a:latin typeface="Times New Roman" panose="02020503050405090304"/>
                      <a:ea typeface="Times New Roman" panose="02020503050405090304"/>
                      <a:cs typeface="Times New Roman" panose="02020503050405090304"/>
                      <a:sym typeface="Times New Roman" panose="02020503050405090304"/>
                    </a:defRPr>
                  </a:lvl1pPr>
                </a:lstStyle>
                <a:p>
                  <a:r>
                    <a:t>Rest-frame wavelength[Å]</a:t>
                  </a:r>
                </a:p>
              </p:txBody>
            </p:sp>
          </p:grpSp>
        </p:grpSp>
      </p:grpSp>
      <p:sp>
        <p:nvSpPr>
          <p:cNvPr id="549" name="Based on different TP-AGB contributed models, galaxy ages and masses could change significantly."/>
          <p:cNvSpPr txBox="1"/>
          <p:nvPr/>
        </p:nvSpPr>
        <p:spPr>
          <a:xfrm>
            <a:off x="15059774" y="10327745"/>
            <a:ext cx="9301592" cy="1701801"/>
          </a:xfrm>
          <a:prstGeom prst="rect">
            <a:avLst/>
          </a:prstGeom>
          <a:ln w="12700">
            <a:miter lim="400000"/>
          </a:ln>
        </p:spPr>
        <p:txBody>
          <a:bodyPr lIns="50800" tIns="50800" rIns="50800" bIns="50800" anchor="ctr">
            <a:spAutoFit/>
          </a:bodyPr>
          <a:lstStyle>
            <a:lvl1pPr marL="381000" indent="-381000">
              <a:lnSpc>
                <a:spcPct val="100000"/>
              </a:lnSpc>
              <a:spcBef>
                <a:spcPts val="0"/>
              </a:spcBef>
              <a:buSzPct val="40000"/>
              <a:buBlip>
                <a:blip r:embed="rId2"/>
              </a:buBlip>
              <a:defRPr sz="3500" b="1">
                <a:latin typeface="Times Roman"/>
                <a:ea typeface="Times Roman"/>
                <a:cs typeface="Times Roman"/>
                <a:sym typeface="Times Roman"/>
              </a:defRPr>
            </a:lvl1pPr>
          </a:lstStyle>
          <a:p>
            <a:r>
              <a:t>Based on different TP-AGB contributed models, galaxy ages and masses could change significantly.</a:t>
            </a:r>
          </a:p>
        </p:txBody>
      </p:sp>
      <p:graphicFrame>
        <p:nvGraphicFramePr>
          <p:cNvPr id="550" name="Table 1"/>
          <p:cNvGraphicFramePr/>
          <p:nvPr>
            <p:custDataLst>
              <p:tags r:id="rId3"/>
            </p:custDataLst>
          </p:nvPr>
        </p:nvGraphicFramePr>
        <p:xfrm>
          <a:off x="15096490" y="2518410"/>
          <a:ext cx="8669020" cy="6379845"/>
        </p:xfrm>
        <a:graphic>
          <a:graphicData uri="http://schemas.openxmlformats.org/drawingml/2006/table">
            <a:tbl>
              <a:tblPr>
                <a:tableStyleId>{4C3C2611-4C71-4FC5-86AE-919BDF0F9419}</a:tableStyleId>
              </a:tblPr>
              <a:tblGrid>
                <a:gridCol w="1123950"/>
                <a:gridCol w="1822450"/>
                <a:gridCol w="2124075"/>
                <a:gridCol w="1687195"/>
                <a:gridCol w="1911350"/>
              </a:tblGrid>
              <a:tr h="1374775">
                <a:tc gridSpan="2">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Model/Ingredients</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25400">
                      <a:solidFill>
                        <a:srgbClr val="000000"/>
                      </a:solidFill>
                      <a:miter lim="400000"/>
                    </a:lnR>
                    <a:lnT w="50800">
                      <a:solidFill>
                        <a:srgbClr val="000000"/>
                      </a:solidFill>
                      <a:miter lim="400000"/>
                    </a:lnT>
                    <a:lnB w="50800">
                      <a:solidFill>
                        <a:srgbClr val="000000"/>
                      </a:solidFill>
                      <a:miter lim="400000"/>
                    </a:lnB>
                  </a:tcPr>
                </a:tc>
                <a:tc hMerge="1">
                  <a:tcPr/>
                </a:tc>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Theorem/</a:t>
                      </a:r>
                      <a:endParaRPr sz="3000" b="1">
                        <a:latin typeface="Times New Roman" panose="02020503050405090304"/>
                        <a:ea typeface="Times New Roman" panose="02020503050405090304"/>
                        <a:cs typeface="Times New Roman" panose="02020503050405090304"/>
                        <a:sym typeface="Times New Roman" panose="02020503050405090304"/>
                      </a:endParaRPr>
                    </a:p>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isochrone</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T w="50800">
                      <a:solidFill>
                        <a:srgbClr val="000000"/>
                      </a:solidFill>
                      <a:miter lim="400000"/>
                    </a:lnT>
                    <a:lnB w="50800">
                      <a:solidFill>
                        <a:srgbClr val="000000"/>
                      </a:solidFill>
                      <a:miter lim="400000"/>
                    </a:lnB>
                  </a:tcPr>
                </a:tc>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Stellar spectra</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T w="50800">
                      <a:solidFill>
                        <a:srgbClr val="000000"/>
                      </a:solidFill>
                      <a:miter lim="400000"/>
                    </a:lnT>
                    <a:lnB w="50800">
                      <a:solidFill>
                        <a:srgbClr val="000000"/>
                      </a:solidFill>
                      <a:miter lim="400000"/>
                    </a:lnB>
                  </a:tcPr>
                </a:tc>
                <a:tc>
                  <a:txBody>
                    <a:bodyPr/>
                    <a:lstStyle/>
                    <a:p>
                      <a:pPr defTabSz="914400">
                        <a:tabLst>
                          <a:tab pos="1663700" algn="l"/>
                        </a:tabLst>
                        <a:defRPr sz="1800"/>
                      </a:pPr>
                      <a:r>
                        <a:rPr sz="2600" b="1">
                          <a:latin typeface="Times New Roman" panose="02020503050405090304"/>
                          <a:ea typeface="Times New Roman" panose="02020503050405090304"/>
                          <a:cs typeface="Times New Roman" panose="02020503050405090304"/>
                          <a:sym typeface="Times New Roman" panose="02020503050405090304"/>
                        </a:rPr>
                        <a:t>TP-AGB contribution</a:t>
                      </a:r>
                      <a:endParaRPr sz="26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0">
                      <a:miter lim="400000"/>
                    </a:lnR>
                    <a:lnT w="50800">
                      <a:solidFill>
                        <a:srgbClr val="000000"/>
                      </a:solidFill>
                      <a:miter lim="400000"/>
                    </a:lnT>
                    <a:lnB w="50800">
                      <a:solidFill>
                        <a:srgbClr val="000000"/>
                      </a:solidFill>
                      <a:miter lim="400000"/>
                    </a:lnB>
                  </a:tcPr>
                </a:tc>
              </a:tr>
              <a:tr h="1386205">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BC03</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25400">
                      <a:solidFill>
                        <a:srgbClr val="000000"/>
                      </a:solidFill>
                      <a:miter lim="400000"/>
                    </a:lnR>
                    <a:lnT w="50800">
                      <a:solidFill>
                        <a:srgbClr val="000000"/>
                      </a:solidFill>
                      <a:miter lim="400000"/>
                    </a:lnT>
                    <a:solidFill>
                      <a:schemeClr val="accent4">
                        <a:hueOff val="349036"/>
                        <a:lumOff val="17111"/>
                      </a:schemeClr>
                    </a:solidFill>
                  </a:tcPr>
                </a:tc>
                <a:tc>
                  <a:txBody>
                    <a:bodyPr/>
                    <a:lstStyle/>
                    <a:p>
                      <a:pPr defTabSz="914400">
                        <a:tabLst>
                          <a:tab pos="1663700" algn="l"/>
                        </a:tabLst>
                        <a:defRPr sz="1800"/>
                      </a:pPr>
                      <a:r>
                        <a:rPr sz="2400">
                          <a:latin typeface="Times New Roman" panose="02020503050405090304"/>
                          <a:ea typeface="Times New Roman" panose="02020503050405090304"/>
                          <a:cs typeface="Times New Roman" panose="02020503050405090304"/>
                          <a:sym typeface="Times New Roman" panose="02020503050405090304"/>
                        </a:rPr>
                        <a:t>Bruzual &amp; Charlot+03</a:t>
                      </a:r>
                      <a:endParaRPr sz="24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T w="50800">
                      <a:solidFill>
                        <a:srgbClr val="000000"/>
                      </a:solidFill>
                      <a:miter lim="400000"/>
                    </a:lnT>
                    <a:solidFill>
                      <a:schemeClr val="accent4">
                        <a:hueOff val="349036"/>
                        <a:lumOff val="17111"/>
                      </a:schemeClr>
                    </a:solidFill>
                  </a:tcPr>
                </a:tc>
                <a:tc>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isochrone</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T w="50800">
                      <a:solidFill>
                        <a:srgbClr val="000000"/>
                      </a:solidFill>
                      <a:miter lim="400000"/>
                    </a:lnT>
                    <a:solidFill>
                      <a:schemeClr val="accent4">
                        <a:hueOff val="349036"/>
                        <a:lumOff val="17111"/>
                      </a:schemeClr>
                    </a:solidFill>
                  </a:tcPr>
                </a:tc>
                <a:tc>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excluding TP-AGB</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T w="50800">
                      <a:solidFill>
                        <a:srgbClr val="000000"/>
                      </a:solidFill>
                      <a:miter lim="400000"/>
                    </a:lnT>
                    <a:solidFill>
                      <a:schemeClr val="accent4">
                        <a:hueOff val="349036"/>
                        <a:lumOff val="17111"/>
                      </a:schemeClr>
                    </a:solidFill>
                  </a:tcPr>
                </a:tc>
                <a:tc>
                  <a:txBody>
                    <a:bodyPr/>
                    <a:lstStyle/>
                    <a:p>
                      <a:pPr defTabSz="914400">
                        <a:tabLst>
                          <a:tab pos="1663700" algn="l"/>
                        </a:tabLst>
                        <a:defRPr sz="1800"/>
                      </a:pPr>
                      <a:r>
                        <a:rPr sz="4600" b="1">
                          <a:latin typeface="Times New Roman" panose="02020503050405090304"/>
                          <a:ea typeface="Times New Roman" panose="02020503050405090304"/>
                          <a:cs typeface="Times New Roman" panose="02020503050405090304"/>
                          <a:sym typeface="Times New Roman" panose="02020503050405090304"/>
                        </a:rPr>
                        <a:t>poor</a:t>
                      </a:r>
                      <a:endParaRPr sz="46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0">
                      <a:miter lim="400000"/>
                    </a:lnR>
                    <a:lnT w="50800">
                      <a:solidFill>
                        <a:srgbClr val="000000"/>
                      </a:solidFill>
                      <a:miter lim="400000"/>
                    </a:lnT>
                    <a:solidFill>
                      <a:schemeClr val="accent4">
                        <a:hueOff val="349036"/>
                        <a:lumOff val="17111"/>
                      </a:schemeClr>
                    </a:solidFill>
                  </a:tcPr>
                </a:tc>
              </a:tr>
              <a:tr h="1066800">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C09</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25400">
                      <a:solidFill>
                        <a:srgbClr val="000000"/>
                      </a:solidFill>
                      <a:miter lim="400000"/>
                    </a:lnR>
                    <a:solidFill>
                      <a:schemeClr val="accent5">
                        <a:hueOff val="187634"/>
                        <a:satOff val="22839"/>
                        <a:lumOff val="25028"/>
                      </a:schemeClr>
                    </a:solidFill>
                  </a:tcPr>
                </a:tc>
                <a:tc>
                  <a:txBody>
                    <a:bodyPr/>
                    <a:lstStyle/>
                    <a:p>
                      <a:pPr defTabSz="914400">
                        <a:tabLst>
                          <a:tab pos="1663700" algn="l"/>
                        </a:tabLst>
                        <a:defRPr sz="1800"/>
                      </a:pPr>
                      <a:r>
                        <a:rPr sz="2400">
                          <a:latin typeface="Times New Roman" panose="02020503050405090304"/>
                          <a:ea typeface="Times New Roman" panose="02020503050405090304"/>
                          <a:cs typeface="Times New Roman" panose="02020503050405090304"/>
                          <a:sym typeface="Times New Roman" panose="02020503050405090304"/>
                        </a:rPr>
                        <a:t>Conroy+09</a:t>
                      </a:r>
                      <a:endParaRPr sz="24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solidFill>
                      <a:schemeClr val="accent5">
                        <a:hueOff val="187634"/>
                        <a:satOff val="22839"/>
                        <a:lumOff val="25028"/>
                      </a:schemeClr>
                    </a:solidFill>
                  </a:tcPr>
                </a:tc>
                <a:tc>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isochrone</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solidFill>
                      <a:schemeClr val="accent5">
                        <a:hueOff val="187634"/>
                        <a:satOff val="22839"/>
                        <a:lumOff val="25028"/>
                      </a:schemeClr>
                    </a:solidFill>
                  </a:tcPr>
                </a:tc>
                <a:tc rowSpan="3">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including
TP-AGB</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B w="50800">
                      <a:solidFill>
                        <a:srgbClr val="000000"/>
                      </a:solidFill>
                      <a:miter lim="400000"/>
                    </a:lnB>
                  </a:tcPr>
                </a:tc>
                <a:tc>
                  <a:txBody>
                    <a:bodyPr/>
                    <a:lstStyle/>
                    <a:p>
                      <a:pPr defTabSz="914400">
                        <a:tabLst>
                          <a:tab pos="1663700" algn="l"/>
                        </a:tabLst>
                        <a:defRPr sz="1800"/>
                      </a:pPr>
                      <a:r>
                        <a:rPr sz="4600" b="1">
                          <a:latin typeface="Times New Roman" panose="02020503050405090304"/>
                          <a:ea typeface="Times New Roman" panose="02020503050405090304"/>
                          <a:cs typeface="Times New Roman" panose="02020503050405090304"/>
                          <a:sym typeface="Times New Roman" panose="02020503050405090304"/>
                        </a:rPr>
                        <a:t>light</a:t>
                      </a:r>
                      <a:endParaRPr sz="46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0">
                      <a:miter lim="400000"/>
                    </a:lnR>
                    <a:solidFill>
                      <a:schemeClr val="accent5">
                        <a:hueOff val="187634"/>
                        <a:satOff val="22839"/>
                        <a:lumOff val="25028"/>
                      </a:schemeClr>
                    </a:solidFill>
                  </a:tcPr>
                </a:tc>
              </a:tr>
              <a:tr h="1520190">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M13</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25400">
                      <a:solidFill>
                        <a:srgbClr val="000000"/>
                      </a:solidFill>
                      <a:miter lim="400000"/>
                    </a:lnR>
                    <a:solidFill>
                      <a:schemeClr val="accent1">
                        <a:hueOff val="-245591"/>
                        <a:satOff val="13830"/>
                        <a:lumOff val="17557"/>
                      </a:schemeClr>
                    </a:solidFill>
                  </a:tcPr>
                </a:tc>
                <a:tc>
                  <a:txBody>
                    <a:bodyPr/>
                    <a:lstStyle/>
                    <a:p>
                      <a:pPr defTabSz="914400">
                        <a:tabLst>
                          <a:tab pos="1663700" algn="l"/>
                        </a:tabLst>
                        <a:defRPr sz="1800"/>
                      </a:pPr>
                      <a:r>
                        <a:rPr sz="2400">
                          <a:latin typeface="Times New Roman" panose="02020503050405090304"/>
                          <a:ea typeface="Times New Roman" panose="02020503050405090304"/>
                          <a:cs typeface="Times New Roman" panose="02020503050405090304"/>
                          <a:sym typeface="Times New Roman" panose="02020503050405090304"/>
                        </a:rPr>
                        <a:t>Revision of M05
(Noël+2013)</a:t>
                      </a:r>
                      <a:endParaRPr sz="24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solidFill>
                      <a:schemeClr val="accent1">
                        <a:hueOff val="-245591"/>
                        <a:satOff val="13830"/>
                        <a:lumOff val="17557"/>
                      </a:schemeClr>
                    </a:solidFill>
                  </a:tcPr>
                </a:tc>
                <a:tc rowSpan="2">
                  <a:txBody>
                    <a:bodyPr/>
                    <a:lstStyle/>
                    <a:p>
                      <a:pPr defTabSz="914400">
                        <a:tabLst>
                          <a:tab pos="1663700" algn="l"/>
                        </a:tabLst>
                        <a:defRPr sz="1800"/>
                      </a:pPr>
                      <a:r>
                        <a:rPr sz="3000">
                          <a:latin typeface="Times New Roman" panose="02020503050405090304"/>
                          <a:ea typeface="Times New Roman" panose="02020503050405090304"/>
                          <a:cs typeface="Times New Roman" panose="02020503050405090304"/>
                          <a:sym typeface="Times New Roman" panose="02020503050405090304"/>
                        </a:rPr>
                        <a:t>fuel consumption</a:t>
                      </a:r>
                      <a:endParaRPr sz="30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B w="50800">
                      <a:solidFill>
                        <a:srgbClr val="000000"/>
                      </a:solidFill>
                      <a:miter lim="400000"/>
                    </a:lnB>
                  </a:tcPr>
                </a:tc>
                <a:tc vMerge="1">
                  <a:tcPr/>
                </a:tc>
                <a:tc>
                  <a:txBody>
                    <a:bodyPr/>
                    <a:lstStyle/>
                    <a:p>
                      <a:pPr defTabSz="914400">
                        <a:tabLst>
                          <a:tab pos="1663700" algn="l"/>
                        </a:tabLst>
                        <a:defRPr sz="1800"/>
                      </a:pPr>
                      <a:r>
                        <a:rPr sz="4600" b="1">
                          <a:latin typeface="Times New Roman" panose="02020503050405090304"/>
                          <a:ea typeface="Times New Roman" panose="02020503050405090304"/>
                          <a:cs typeface="Times New Roman" panose="02020503050405090304"/>
                          <a:sym typeface="Times New Roman" panose="02020503050405090304"/>
                        </a:rPr>
                        <a:t>mild</a:t>
                      </a:r>
                      <a:endParaRPr sz="46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0">
                      <a:miter lim="400000"/>
                    </a:lnR>
                    <a:solidFill>
                      <a:schemeClr val="accent1">
                        <a:hueOff val="-245591"/>
                        <a:satOff val="13830"/>
                        <a:lumOff val="17557"/>
                      </a:schemeClr>
                    </a:solidFill>
                  </a:tcPr>
                </a:tc>
              </a:tr>
              <a:tr h="1031875">
                <a:tc>
                  <a:txBody>
                    <a:bodyPr/>
                    <a:lstStyle/>
                    <a:p>
                      <a:pPr defTabSz="914400">
                        <a:tabLst>
                          <a:tab pos="1663700" algn="l"/>
                        </a:tabLst>
                        <a:defRPr sz="1800"/>
                      </a:pPr>
                      <a:r>
                        <a:rPr sz="3000" b="1">
                          <a:latin typeface="Times New Roman" panose="02020503050405090304"/>
                          <a:ea typeface="Times New Roman" panose="02020503050405090304"/>
                          <a:cs typeface="Times New Roman" panose="02020503050405090304"/>
                          <a:sym typeface="Times New Roman" panose="02020503050405090304"/>
                        </a:rPr>
                        <a:t>M05</a:t>
                      </a:r>
                      <a:endParaRPr sz="30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0">
                      <a:miter lim="400000"/>
                    </a:lnL>
                    <a:lnR w="25400">
                      <a:solidFill>
                        <a:srgbClr val="000000"/>
                      </a:solidFill>
                      <a:miter lim="400000"/>
                    </a:lnR>
                    <a:lnB w="50800">
                      <a:solidFill>
                        <a:srgbClr val="000000"/>
                      </a:solidFill>
                      <a:miter lim="400000"/>
                    </a:lnB>
                    <a:solidFill>
                      <a:schemeClr val="accent3">
                        <a:hueOff val="571091"/>
                        <a:satOff val="15926"/>
                        <a:lumOff val="22314"/>
                      </a:schemeClr>
                    </a:solidFill>
                  </a:tcPr>
                </a:tc>
                <a:tc>
                  <a:txBody>
                    <a:bodyPr/>
                    <a:lstStyle/>
                    <a:p>
                      <a:pPr defTabSz="914400">
                        <a:tabLst>
                          <a:tab pos="1663700" algn="l"/>
                        </a:tabLst>
                        <a:defRPr sz="1800"/>
                      </a:pPr>
                      <a:r>
                        <a:rPr sz="2400">
                          <a:latin typeface="Times New Roman" panose="02020503050405090304"/>
                          <a:ea typeface="Times New Roman" panose="02020503050405090304"/>
                          <a:cs typeface="Times New Roman" panose="02020503050405090304"/>
                          <a:sym typeface="Times New Roman" panose="02020503050405090304"/>
                        </a:rPr>
                        <a:t>Maraston+05</a:t>
                      </a:r>
                      <a:endParaRPr sz="2400">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25400">
                      <a:solidFill>
                        <a:srgbClr val="000000"/>
                      </a:solidFill>
                      <a:miter lim="400000"/>
                    </a:lnR>
                    <a:lnB w="50800">
                      <a:solidFill>
                        <a:srgbClr val="000000"/>
                      </a:solidFill>
                      <a:miter lim="400000"/>
                    </a:lnB>
                    <a:solidFill>
                      <a:schemeClr val="accent3">
                        <a:hueOff val="571091"/>
                        <a:satOff val="15926"/>
                        <a:lumOff val="22314"/>
                      </a:schemeClr>
                    </a:solidFill>
                  </a:tcPr>
                </a:tc>
                <a:tc vMerge="1">
                  <a:tcPr/>
                </a:tc>
                <a:tc vMerge="1">
                  <a:tcPr/>
                </a:tc>
                <a:tc>
                  <a:txBody>
                    <a:bodyPr/>
                    <a:lstStyle/>
                    <a:p>
                      <a:pPr defTabSz="914400">
                        <a:tabLst>
                          <a:tab pos="1663700" algn="l"/>
                        </a:tabLst>
                        <a:defRPr sz="1800"/>
                      </a:pPr>
                      <a:r>
                        <a:rPr sz="4600" b="1">
                          <a:latin typeface="Times New Roman" panose="02020503050405090304"/>
                          <a:ea typeface="Times New Roman" panose="02020503050405090304"/>
                          <a:cs typeface="Times New Roman" panose="02020503050405090304"/>
                          <a:sym typeface="Times New Roman" panose="02020503050405090304"/>
                        </a:rPr>
                        <a:t>heavy</a:t>
                      </a:r>
                      <a:endParaRPr sz="4600" b="1">
                        <a:latin typeface="Times New Roman" panose="02020503050405090304"/>
                        <a:ea typeface="Times New Roman" panose="02020503050405090304"/>
                        <a:cs typeface="Times New Roman" panose="02020503050405090304"/>
                        <a:sym typeface="Times New Roman" panose="02020503050405090304"/>
                      </a:endParaRPr>
                    </a:p>
                  </a:txBody>
                  <a:tcPr marL="50800" marR="50800" marT="50800" marB="50800" anchor="ctr" horzOverflow="overflow">
                    <a:lnL w="25400">
                      <a:solidFill>
                        <a:srgbClr val="000000"/>
                      </a:solidFill>
                      <a:miter lim="400000"/>
                    </a:lnL>
                    <a:lnR w="0">
                      <a:miter lim="400000"/>
                    </a:lnR>
                    <a:lnB w="50800">
                      <a:solidFill>
                        <a:srgbClr val="000000"/>
                      </a:solidFill>
                      <a:miter lim="400000"/>
                    </a:lnB>
                    <a:solidFill>
                      <a:schemeClr val="accent3">
                        <a:hueOff val="571091"/>
                        <a:satOff val="15926"/>
                        <a:lumOff val="22314"/>
                      </a:schemeClr>
                    </a:solidFill>
                  </a:tcPr>
                </a:tc>
              </a:tr>
            </a:tbl>
          </a:graphicData>
        </a:graphic>
      </p:graphicFrame>
      <p:sp>
        <p:nvSpPr>
          <p:cNvPr id="551" name="Slide Number"/>
          <p:cNvSpPr txBox="1">
            <a:spLocks noGrp="1"/>
          </p:cNvSpPr>
          <p:nvPr>
            <p:ph type="sldNum" sz="quarter" idx="4294967295"/>
          </p:nvPr>
        </p:nvSpPr>
        <p:spPr>
          <a:xfrm>
            <a:off x="12065050" y="13080999"/>
            <a:ext cx="241403"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552" name="How do different models treat the TP-AGB contribution?"/>
          <p:cNvSpPr txBox="1"/>
          <p:nvPr/>
        </p:nvSpPr>
        <p:spPr>
          <a:xfrm>
            <a:off x="1784412" y="703526"/>
            <a:ext cx="21466194" cy="716915"/>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How do </a:t>
            </a:r>
            <a:r>
              <a:rPr lang="en-US"/>
              <a:t>the current </a:t>
            </a:r>
            <a:r>
              <a:t>models treat the TP-AGB contribution?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No consistent results were obtained.…"/>
          <p:cNvSpPr txBox="1"/>
          <p:nvPr/>
        </p:nvSpPr>
        <p:spPr>
          <a:xfrm>
            <a:off x="3169422" y="10563649"/>
            <a:ext cx="19798360" cy="1782800"/>
          </a:xfrm>
          <a:prstGeom prst="rect">
            <a:avLst/>
          </a:prstGeom>
          <a:ln w="12700">
            <a:miter lim="400000"/>
          </a:ln>
        </p:spPr>
        <p:txBody>
          <a:bodyPr lIns="50800" tIns="50800" rIns="50800" bIns="50800" anchor="ctr">
            <a:spAutoFit/>
          </a:bodyPr>
          <a:lstStyle/>
          <a:p>
            <a:pPr marL="434340" indent="-434340" defTabSz="457200">
              <a:lnSpc>
                <a:spcPct val="118000"/>
              </a:lnSpc>
              <a:spcBef>
                <a:spcPts val="0"/>
              </a:spcBef>
              <a:buSzPct val="150000"/>
              <a:buChar char="•"/>
              <a:defRPr sz="3500" b="1">
                <a:latin typeface="Times New Roman" panose="02020503050405090304"/>
                <a:ea typeface="Times New Roman" panose="02020503050405090304"/>
                <a:cs typeface="Times New Roman" panose="02020503050405090304"/>
                <a:sym typeface="Times New Roman" panose="02020503050405090304"/>
              </a:defRPr>
            </a:pPr>
            <a:r>
              <a:t>No consistent results were obtained. </a:t>
            </a:r>
          </a:p>
          <a:p>
            <a:pPr marL="434340" indent="-434340" defTabSz="457200">
              <a:lnSpc>
                <a:spcPct val="118000"/>
              </a:lnSpc>
              <a:spcBef>
                <a:spcPts val="0"/>
              </a:spcBef>
              <a:buSzPct val="150000"/>
              <a:buChar char="•"/>
              <a:defRPr sz="3500" b="1">
                <a:latin typeface="Times New Roman" panose="02020503050405090304"/>
                <a:ea typeface="Times New Roman" panose="02020503050405090304"/>
                <a:cs typeface="Times New Roman" panose="02020503050405090304"/>
                <a:sym typeface="Times New Roman" panose="02020503050405090304"/>
              </a:defRPr>
            </a:pPr>
            <a:r>
              <a:t>Quiescent high-redshift galaxies are ideal laboratories because ~1Gyr galaxies produce the peak contribution of TP-AGB stars to the NIR. However, no spectra are available.</a:t>
            </a:r>
          </a:p>
        </p:txBody>
      </p:sp>
      <p:grpSp>
        <p:nvGrpSpPr>
          <p:cNvPr id="559" name="Group"/>
          <p:cNvGrpSpPr/>
          <p:nvPr/>
        </p:nvGrpSpPr>
        <p:grpSpPr>
          <a:xfrm>
            <a:off x="1426052" y="692871"/>
            <a:ext cx="251509" cy="738223"/>
            <a:chOff x="0" y="0"/>
            <a:chExt cx="251508" cy="738222"/>
          </a:xfrm>
        </p:grpSpPr>
        <p:sp>
          <p:nvSpPr>
            <p:cNvPr id="557"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558"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graphicFrame>
        <p:nvGraphicFramePr>
          <p:cNvPr id="560" name="Table 1"/>
          <p:cNvGraphicFramePr/>
          <p:nvPr/>
        </p:nvGraphicFramePr>
        <p:xfrm>
          <a:off x="3484726" y="3005602"/>
          <a:ext cx="17414545" cy="7314377"/>
        </p:xfrm>
        <a:graphic>
          <a:graphicData uri="http://schemas.openxmlformats.org/drawingml/2006/table">
            <a:tbl>
              <a:tblPr firstRow="1" firstCol="1">
                <a:tableStyleId>{2708684C-4D16-4618-839F-0558EEFCDFE6}</a:tableStyleId>
              </a:tblPr>
              <a:tblGrid>
                <a:gridCol w="2962060"/>
                <a:gridCol w="3317293"/>
                <a:gridCol w="3150039"/>
                <a:gridCol w="3957062"/>
                <a:gridCol w="4028091"/>
              </a:tblGrid>
              <a:tr h="1088593">
                <a:tc>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Gal Type</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dataset</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redshift</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Refs</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results</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1009667">
                <a:tc rowSpan="3">
                  <a:txBody>
                    <a:bodyPr/>
                    <a:lstStyle/>
                    <a:p>
                      <a:pPr defTabSz="914400">
                        <a:tabLst>
                          <a:tab pos="1663700" algn="l"/>
                        </a:tabLst>
                        <a:defRPr sz="1800" b="0"/>
                      </a:pPr>
                      <a:r>
                        <a:rPr sz="3600" b="1">
                          <a:solidFill>
                            <a:srgbClr val="AA7942"/>
                          </a:solidFill>
                          <a:latin typeface="Helvetica Neue" panose="02000503000000020004"/>
                          <a:ea typeface="Helvetica Neue" panose="02000503000000020004"/>
                          <a:cs typeface="Helvetica Neue" panose="02000503000000020004"/>
                          <a:sym typeface="Helvetica Neue" panose="02000503000000020004"/>
                        </a:rPr>
                        <a:t>post-SB</a:t>
                      </a:r>
                      <a:endParaRPr sz="3600" b="1">
                        <a:solidFill>
                          <a:srgbClr val="AA7942"/>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SDSS+H+K spec</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~0.2</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latin typeface="Helvetica Neue" panose="02000503000000020004"/>
                          <a:ea typeface="Helvetica Neue" panose="02000503000000020004"/>
                          <a:cs typeface="Helvetica Neue" panose="02000503000000020004"/>
                          <a:sym typeface="Helvetica Neue" panose="02000503000000020004"/>
                        </a:rPr>
                        <a:t>Zibetti+13</a:t>
                      </a:r>
                      <a:endParaRPr sz="36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latin typeface="Helvetica Neue" panose="02000503000000020004"/>
                          <a:ea typeface="Helvetica Neue" panose="02000503000000020004"/>
                          <a:cs typeface="Helvetica Neue" panose="02000503000000020004"/>
                          <a:sym typeface="Helvetica Neue" panose="02000503000000020004"/>
                        </a:rPr>
                        <a:t>BC03; 
featureless</a:t>
                      </a:r>
                      <a:endParaRPr sz="32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833582">
                <a:tc vMerge="1">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photometry</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0.7-2.0</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latin typeface="Helvetica Neue" panose="02000503000000020004"/>
                          <a:ea typeface="Helvetica Neue" panose="02000503000000020004"/>
                          <a:cs typeface="Helvetica Neue" panose="02000503000000020004"/>
                          <a:sym typeface="Helvetica Neue" panose="02000503000000020004"/>
                        </a:rPr>
                        <a:t>Kriek+10</a:t>
                      </a:r>
                      <a:endParaRPr sz="36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latin typeface="Helvetica Neue" panose="02000503000000020004"/>
                          <a:ea typeface="Helvetica Neue" panose="02000503000000020004"/>
                          <a:cs typeface="Helvetica Neue" panose="02000503000000020004"/>
                          <a:sym typeface="Helvetica Neue" panose="02000503000000020004"/>
                        </a:rPr>
                        <a:t>BC03</a:t>
                      </a:r>
                      <a:endParaRPr sz="32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862929">
                <a:tc vMerge="1">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HST phot+spec</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0.2-0.7</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latin typeface="Helvetica Neue" panose="02000503000000020004"/>
                          <a:ea typeface="Helvetica Neue" panose="02000503000000020004"/>
                          <a:cs typeface="Helvetica Neue" panose="02000503000000020004"/>
                          <a:sym typeface="Helvetica Neue" panose="02000503000000020004"/>
                        </a:rPr>
                        <a:t>Liu+23</a:t>
                      </a:r>
                      <a:endParaRPr sz="36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latin typeface="Helvetica Neue" panose="02000503000000020004"/>
                          <a:ea typeface="Helvetica Neue" panose="02000503000000020004"/>
                          <a:cs typeface="Helvetica Neue" panose="02000503000000020004"/>
                          <a:sym typeface="Helvetica Neue" panose="02000503000000020004"/>
                        </a:rPr>
                        <a:t>M05/M13</a:t>
                      </a:r>
                      <a:endParaRPr sz="32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1275127">
                <a:tc>
                  <a:txBody>
                    <a:bodyPr/>
                    <a:lstStyle/>
                    <a:p>
                      <a:pPr defTabSz="914400">
                        <a:tabLst>
                          <a:tab pos="1663700" algn="l"/>
                        </a:tabLst>
                        <a:defRPr sz="3600">
                          <a:solidFill>
                            <a:srgbClr val="AA7942"/>
                          </a:solidFill>
                          <a:latin typeface="Helvetica Neue" panose="02000503000000020004"/>
                          <a:ea typeface="Helvetica Neue" panose="02000503000000020004"/>
                          <a:cs typeface="Helvetica Neue" panose="02000503000000020004"/>
                          <a:sym typeface="Helvetica Neue" panose="02000503000000020004"/>
                        </a:defRPr>
                      </a:pPr>
                      <a:r>
                        <a:t>Seyfert </a:t>
                      </a:r>
                    </a:p>
                    <a:p>
                      <a:pPr defTabSz="914400">
                        <a:tabLst>
                          <a:tab pos="1663700" algn="l"/>
                        </a:tabLst>
                        <a:defRPr sz="3600">
                          <a:solidFill>
                            <a:srgbClr val="AA7942"/>
                          </a:solidFill>
                          <a:latin typeface="Helvetica Neue" panose="02000503000000020004"/>
                          <a:ea typeface="Helvetica Neue" panose="02000503000000020004"/>
                          <a:cs typeface="Helvetica Neue" panose="02000503000000020004"/>
                          <a:sym typeface="Helvetica Neue" panose="02000503000000020004"/>
                        </a:defRPr>
                      </a:pPr>
                      <a:r>
                        <a:rPr sz="2600"/>
                        <a:t>(most spirals)</a:t>
                      </a:r>
                      <a:endParaRPr sz="2600"/>
                    </a:p>
                  </a:txBody>
                  <a:tcPr marL="50800" marR="50800" marT="50800" marB="50800" anchor="ctr" horzOverflow="overflow">
                    <a:lnL w="25400">
                      <a:solidFill>
                        <a:srgbClr val="000000"/>
                      </a:solidFill>
                      <a:miter lim="400000"/>
                    </a:lnL>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spec</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&lt;41Mpc</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latin typeface="Helvetica Neue" panose="02000503000000020004"/>
                          <a:ea typeface="Helvetica Neue" panose="02000503000000020004"/>
                          <a:cs typeface="Helvetica Neue" panose="02000503000000020004"/>
                          <a:sym typeface="Helvetica Neue" panose="02000503000000020004"/>
                        </a:rPr>
                        <a:t>Riffel+15</a:t>
                      </a:r>
                      <a:endParaRPr sz="36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latin typeface="Helvetica Neue" panose="02000503000000020004"/>
                          <a:ea typeface="Helvetica Neue" panose="02000503000000020004"/>
                          <a:cs typeface="Helvetica Neue" panose="02000503000000020004"/>
                          <a:sym typeface="Helvetica Neue" panose="02000503000000020004"/>
                        </a:rPr>
                        <a:t>M05;
strong TP-AGB</a:t>
                      </a:r>
                      <a:endParaRPr sz="32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1088593">
                <a:tc rowSpan="2">
                  <a:txBody>
                    <a:bodyPr/>
                    <a:lstStyle/>
                    <a:p>
                      <a:pPr defTabSz="914400">
                        <a:tabLst>
                          <a:tab pos="1663700" algn="l"/>
                        </a:tabLst>
                        <a:defRPr sz="3600">
                          <a:solidFill>
                            <a:srgbClr val="AA7942"/>
                          </a:solidFill>
                          <a:latin typeface="Helvetica Neue" panose="02000503000000020004"/>
                          <a:ea typeface="Helvetica Neue" panose="02000503000000020004"/>
                          <a:cs typeface="Helvetica Neue" panose="02000503000000020004"/>
                          <a:sym typeface="Helvetica Neue" panose="02000503000000020004"/>
                        </a:defRPr>
                      </a:pPr>
                      <a:r>
                        <a:rPr>
                          <a:solidFill>
                            <a:srgbClr val="EE220C"/>
                          </a:solidFill>
                        </a:rPr>
                        <a:t>Passive</a:t>
                      </a:r>
                      <a:r>
                        <a:t> </a:t>
                      </a:r>
                    </a:p>
                    <a:p>
                      <a:pPr defTabSz="914400">
                        <a:tabLst>
                          <a:tab pos="1663700" algn="l"/>
                        </a:tabLst>
                        <a:defRPr sz="3600">
                          <a:solidFill>
                            <a:srgbClr val="AA7942"/>
                          </a:solidFill>
                          <a:latin typeface="Helvetica Neue" panose="02000503000000020004"/>
                          <a:ea typeface="Helvetica Neue" panose="02000503000000020004"/>
                          <a:cs typeface="Helvetica Neue" panose="02000503000000020004"/>
                          <a:sym typeface="Helvetica Neue" panose="02000503000000020004"/>
                        </a:defRPr>
                      </a:pPr>
                      <a:r>
                        <a:t>(ideal)</a:t>
                      </a:r>
                    </a:p>
                  </a:txBody>
                  <a:tcPr marL="50800" marR="50800" marT="50800" marB="50800" anchor="ctr" horzOverflow="overflow">
                    <a:lnL w="25400">
                      <a:solidFill>
                        <a:srgbClr val="000000"/>
                      </a:solidFill>
                      <a:miter lim="400000"/>
                    </a:lnL>
                    <a:lnT w="25400">
                      <a:solidFill>
                        <a:srgbClr val="000000"/>
                      </a:solidFill>
                      <a:miter lim="400000"/>
                    </a:lnT>
                    <a:lnB w="25400">
                      <a:solidFill>
                        <a:srgbClr val="000000"/>
                      </a:solidFill>
                      <a:miter lim="400000"/>
                    </a:lnB>
                    <a:solidFill>
                      <a:srgbClr val="FFFFFF"/>
                    </a:solidFill>
                  </a:tcPr>
                </a:tc>
                <a:tc rowSpan="2">
                  <a:txBody>
                    <a:bodyPr/>
                    <a:lstStyle/>
                    <a:p>
                      <a:pPr defTabSz="914400">
                        <a:defRPr sz="1800"/>
                      </a:pPr>
                      <a:r>
                        <a:rPr sz="3100" b="1">
                          <a:latin typeface="Helvetica Neue" panose="02000503000000020004"/>
                          <a:ea typeface="Helvetica Neue" panose="02000503000000020004"/>
                          <a:cs typeface="Helvetica Neue" panose="02000503000000020004"/>
                          <a:sym typeface="Helvetica Neue" panose="02000503000000020004"/>
                        </a:rPr>
                        <a:t>photometry</a:t>
                      </a:r>
                      <a:endParaRPr sz="3100" b="1">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100" b="1">
                          <a:solidFill>
                            <a:srgbClr val="FF2600"/>
                          </a:solidFill>
                          <a:latin typeface="Helvetica Neue" panose="02000503000000020004"/>
                          <a:ea typeface="Helvetica Neue" panose="02000503000000020004"/>
                          <a:cs typeface="Helvetica Neue" panose="02000503000000020004"/>
                          <a:sym typeface="Helvetica Neue" panose="02000503000000020004"/>
                        </a:rPr>
                        <a:t>zspec;
1.4-2.7</a:t>
                      </a:r>
                      <a:endParaRPr sz="31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solidFill>
                            <a:srgbClr val="FF2600"/>
                          </a:solidFill>
                          <a:latin typeface="Helvetica Neue" panose="02000503000000020004"/>
                          <a:ea typeface="Helvetica Neue" panose="02000503000000020004"/>
                          <a:cs typeface="Helvetica Neue" panose="02000503000000020004"/>
                          <a:sym typeface="Helvetica Neue" panose="02000503000000020004"/>
                        </a:rPr>
                        <a:t>Maraston+06</a:t>
                      </a:r>
                      <a:endParaRPr sz="36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solidFill>
                            <a:srgbClr val="FF2600"/>
                          </a:solidFill>
                          <a:latin typeface="Helvetica Neue" panose="02000503000000020004"/>
                          <a:ea typeface="Helvetica Neue" panose="02000503000000020004"/>
                          <a:cs typeface="Helvetica Neue" panose="02000503000000020004"/>
                          <a:sym typeface="Helvetica Neue" panose="02000503000000020004"/>
                        </a:rPr>
                        <a:t>M05</a:t>
                      </a:r>
                      <a:endParaRPr sz="32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r h="1088593">
                <a:tc vMerge="1">
                  <a:tcPr/>
                </a:tc>
                <a:tc vMerge="1">
                  <a:tcPr/>
                </a:tc>
                <a:tc>
                  <a:txBody>
                    <a:bodyPr/>
                    <a:lstStyle/>
                    <a:p>
                      <a:pPr defTabSz="914400">
                        <a:defRPr sz="1800"/>
                      </a:pPr>
                      <a:r>
                        <a:rPr sz="3100" b="1">
                          <a:solidFill>
                            <a:srgbClr val="FF2600"/>
                          </a:solidFill>
                          <a:latin typeface="Helvetica Neue" panose="02000503000000020004"/>
                          <a:ea typeface="Helvetica Neue" panose="02000503000000020004"/>
                          <a:cs typeface="Helvetica Neue" panose="02000503000000020004"/>
                          <a:sym typeface="Helvetica Neue" panose="02000503000000020004"/>
                        </a:rPr>
                        <a:t>zspec;
1.3-2.7</a:t>
                      </a:r>
                      <a:endParaRPr sz="31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600" b="1">
                          <a:solidFill>
                            <a:srgbClr val="FF2600"/>
                          </a:solidFill>
                          <a:latin typeface="Helvetica Neue" panose="02000503000000020004"/>
                          <a:ea typeface="Helvetica Neue" panose="02000503000000020004"/>
                          <a:cs typeface="Helvetica Neue" panose="02000503000000020004"/>
                          <a:sym typeface="Helvetica Neue" panose="02000503000000020004"/>
                        </a:rPr>
                        <a:t>Capozzi+16</a:t>
                      </a:r>
                      <a:endParaRPr sz="36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c>
                  <a:txBody>
                    <a:bodyPr/>
                    <a:lstStyle/>
                    <a:p>
                      <a:pPr defTabSz="914400">
                        <a:defRPr sz="1800"/>
                      </a:pPr>
                      <a:r>
                        <a:rPr sz="3200" b="1">
                          <a:solidFill>
                            <a:srgbClr val="FF2600"/>
                          </a:solidFill>
                          <a:latin typeface="Helvetica Neue" panose="02000503000000020004"/>
                          <a:ea typeface="Helvetica Neue" panose="02000503000000020004"/>
                          <a:cs typeface="Helvetica Neue" panose="02000503000000020004"/>
                          <a:sym typeface="Helvetica Neue" panose="02000503000000020004"/>
                        </a:rPr>
                        <a:t>M13</a:t>
                      </a:r>
                      <a:endParaRPr sz="3200" b="1">
                        <a:solidFill>
                          <a:srgbClr val="FF2600"/>
                        </a:solidFill>
                        <a:latin typeface="Helvetica Neue" panose="02000503000000020004"/>
                        <a:ea typeface="Helvetica Neue" panose="02000503000000020004"/>
                        <a:cs typeface="Helvetica Neue" panose="02000503000000020004"/>
                        <a:sym typeface="Helvetica Neue" panose="02000503000000020004"/>
                      </a:endParaRPr>
                    </a:p>
                  </a:txBody>
                  <a:tcPr marL="50800" marR="50800" marT="50800" marB="50800" anchor="ctr" horzOverflow="overflow">
                    <a:lnL w="25400">
                      <a:solidFill>
                        <a:srgbClr val="000000"/>
                      </a:solidFill>
                      <a:miter lim="400000"/>
                    </a:lnL>
                    <a:lnR w="25400">
                      <a:solidFill>
                        <a:srgbClr val="000000"/>
                      </a:solidFill>
                      <a:miter lim="400000"/>
                    </a:lnR>
                    <a:lnT w="25400">
                      <a:solidFill>
                        <a:srgbClr val="000000"/>
                      </a:solidFill>
                      <a:miter lim="400000"/>
                    </a:lnT>
                    <a:lnB w="25400">
                      <a:solidFill>
                        <a:srgbClr val="000000"/>
                      </a:solidFill>
                      <a:miter lim="400000"/>
                    </a:lnB>
                    <a:solidFill>
                      <a:srgbClr val="FFFFFF"/>
                    </a:solidFill>
                  </a:tcPr>
                </a:tc>
              </a:tr>
            </a:tbl>
          </a:graphicData>
        </a:graphic>
      </p:graphicFrame>
      <p:grpSp>
        <p:nvGrpSpPr>
          <p:cNvPr id="581" name="Group"/>
          <p:cNvGrpSpPr/>
          <p:nvPr/>
        </p:nvGrpSpPr>
        <p:grpSpPr>
          <a:xfrm>
            <a:off x="1013460" y="1817370"/>
            <a:ext cx="22665690" cy="11024870"/>
            <a:chOff x="-37465" y="190945"/>
            <a:chExt cx="22665553" cy="9609230"/>
          </a:xfrm>
        </p:grpSpPr>
        <p:grpSp>
          <p:nvGrpSpPr>
            <p:cNvPr id="579" name="Group"/>
            <p:cNvGrpSpPr/>
            <p:nvPr/>
          </p:nvGrpSpPr>
          <p:grpSpPr>
            <a:xfrm>
              <a:off x="-37465" y="190945"/>
              <a:ext cx="22665553" cy="9609230"/>
              <a:chOff x="-37465" y="190945"/>
              <a:chExt cx="22665552" cy="9609229"/>
            </a:xfrm>
          </p:grpSpPr>
          <p:sp>
            <p:nvSpPr>
              <p:cNvPr id="570" name="Rectangle"/>
              <p:cNvSpPr/>
              <p:nvPr/>
            </p:nvSpPr>
            <p:spPr>
              <a:xfrm>
                <a:off x="-37465" y="190945"/>
                <a:ext cx="22665552" cy="9609229"/>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nvGrpSpPr>
              <p:cNvPr id="573" name="Group"/>
              <p:cNvGrpSpPr/>
              <p:nvPr/>
            </p:nvGrpSpPr>
            <p:grpSpPr>
              <a:xfrm>
                <a:off x="1666424" y="940383"/>
                <a:ext cx="9347673" cy="6444471"/>
                <a:chOff x="0" y="0"/>
                <a:chExt cx="9347672" cy="6444470"/>
              </a:xfrm>
            </p:grpSpPr>
            <p:pic>
              <p:nvPicPr>
                <p:cNvPr id="571" name="Image" descr="Image"/>
                <p:cNvPicPr>
                  <a:picLocks noChangeAspect="1"/>
                </p:cNvPicPr>
                <p:nvPr/>
              </p:nvPicPr>
              <p:blipFill>
                <a:blip r:embed="rId1"/>
                <a:srcRect/>
                <a:stretch>
                  <a:fillRect/>
                </a:stretch>
              </p:blipFill>
              <p:spPr>
                <a:xfrm>
                  <a:off x="0" y="0"/>
                  <a:ext cx="9347673" cy="6444471"/>
                </a:xfrm>
                <a:prstGeom prst="rect">
                  <a:avLst/>
                </a:prstGeom>
                <a:ln w="12700" cap="flat">
                  <a:noFill/>
                  <a:miter lim="400000"/>
                  <a:headEnd/>
                  <a:tailEnd/>
                </a:ln>
                <a:effectLst/>
              </p:spPr>
            </p:pic>
            <p:sp>
              <p:nvSpPr>
                <p:cNvPr id="572" name="James Webb"/>
                <p:cNvSpPr txBox="1"/>
                <p:nvPr/>
              </p:nvSpPr>
              <p:spPr>
                <a:xfrm>
                  <a:off x="346371" y="1948011"/>
                  <a:ext cx="2784788" cy="651218"/>
                </a:xfrm>
                <a:prstGeom prst="rect">
                  <a:avLst/>
                </a:prstGeom>
                <a:noFill/>
                <a:ln w="12700" cap="flat">
                  <a:noFill/>
                  <a:miter lim="400000"/>
                </a:ln>
                <a:effectLst/>
              </p:spPr>
              <p:txBody>
                <a:bodyPr wrap="square" lIns="50800" tIns="50800" rIns="50800" bIns="50800" numCol="1" anchor="ctr">
                  <a:noAutofit/>
                </a:bodyPr>
                <a:lstStyle>
                  <a:lvl1pPr algn="ctr" defTabSz="2438400">
                    <a:spcBef>
                      <a:spcPts val="0"/>
                    </a:spcBef>
                    <a:defRPr sz="3900" b="1">
                      <a:solidFill>
                        <a:srgbClr val="FFFFFF"/>
                      </a:solidFill>
                      <a:latin typeface="Times New Roman" panose="02020503050405090304"/>
                      <a:ea typeface="Times New Roman" panose="02020503050405090304"/>
                      <a:cs typeface="Times New Roman" panose="02020503050405090304"/>
                      <a:sym typeface="Times New Roman" panose="02020503050405090304"/>
                    </a:defRPr>
                  </a:lvl1pPr>
                </a:lstStyle>
                <a:p>
                  <a:r>
                    <a:t>James Webb</a:t>
                  </a:r>
                </a:p>
              </p:txBody>
            </p:sp>
          </p:grpSp>
          <p:pic>
            <p:nvPicPr>
              <p:cNvPr id="574" name="Image" descr="Image"/>
              <p:cNvPicPr>
                <a:picLocks noChangeAspect="1"/>
              </p:cNvPicPr>
              <p:nvPr/>
            </p:nvPicPr>
            <p:blipFill>
              <a:blip r:embed="rId2"/>
              <a:srcRect/>
              <a:stretch>
                <a:fillRect/>
              </a:stretch>
            </p:blipFill>
            <p:spPr>
              <a:xfrm>
                <a:off x="11572268" y="399448"/>
                <a:ext cx="10685232" cy="7202419"/>
              </a:xfrm>
              <a:prstGeom prst="rect">
                <a:avLst/>
              </a:prstGeom>
              <a:ln w="12700" cap="flat">
                <a:noFill/>
                <a:miter lim="400000"/>
                <a:headEnd/>
                <a:tailEnd/>
              </a:ln>
              <a:effectLst/>
            </p:spPr>
          </p:pic>
          <p:sp>
            <p:nvSpPr>
              <p:cNvPr id="575" name="Group"/>
              <p:cNvSpPr/>
              <p:nvPr/>
            </p:nvSpPr>
            <p:spPr>
              <a:xfrm>
                <a:off x="13809618" y="6447917"/>
                <a:ext cx="8192842" cy="1"/>
              </a:xfrm>
              <a:prstGeom prst="line">
                <a:avLst/>
              </a:prstGeom>
              <a:noFill/>
              <a:ln w="114300" cap="flat">
                <a:solidFill>
                  <a:schemeClr val="accent5"/>
                </a:solidFill>
                <a:prstDash val="solid"/>
                <a:miter lim="400000"/>
                <a:headEnd type="triangle" w="med" len="sm"/>
                <a:tailEnd type="triangle" w="med" len="sm"/>
              </a:ln>
              <a:effectLst/>
            </p:spPr>
            <p:txBody>
              <a:bodyPr wrap="square" lIns="50800" tIns="50800" rIns="50800" bIns="50800" numCol="1" anchor="ctr">
                <a:noAutofit/>
              </a:bodyPr>
              <a:lstStyle/>
              <a:p>
                <a:pPr algn="ctr" defTabSz="2438400">
                  <a:spcBef>
                    <a:spcPts val="0"/>
                  </a:spcBef>
                  <a:defRPr sz="2400"/>
                </a:pPr>
              </a:p>
            </p:txBody>
          </p:sp>
          <p:grpSp>
            <p:nvGrpSpPr>
              <p:cNvPr id="578" name="Group"/>
              <p:cNvGrpSpPr/>
              <p:nvPr/>
            </p:nvGrpSpPr>
            <p:grpSpPr>
              <a:xfrm>
                <a:off x="1167827" y="8214487"/>
                <a:ext cx="20254473" cy="1483744"/>
                <a:chOff x="-386713" y="388872"/>
                <a:chExt cx="20254472" cy="1483742"/>
              </a:xfrm>
            </p:grpSpPr>
            <p:sp>
              <p:nvSpPr>
                <p:cNvPr id="576" name="JWST/NIRSpec can directly provide the NIR spectrum.…"/>
                <p:cNvSpPr/>
                <p:nvPr/>
              </p:nvSpPr>
              <p:spPr>
                <a:xfrm>
                  <a:off x="-386713" y="537662"/>
                  <a:ext cx="20254471" cy="1334952"/>
                </a:xfrm>
                <a:prstGeom prst="line">
                  <a:avLst/>
                </a:prstGeom>
                <a:noFill/>
                <a:ln w="12700" cap="flat">
                  <a:solidFill>
                    <a:schemeClr val="bg1"/>
                  </a:solidFill>
                  <a:miter lim="400000"/>
                </a:ln>
                <a:effectLst/>
              </p:spPr>
              <p:txBody>
                <a:bodyPr wrap="square" lIns="50800" tIns="50800" rIns="50800" bIns="50800" numCol="1" anchor="ctr">
                  <a:noAutofit/>
                </a:bodyPr>
                <a:lstStyle/>
                <a:p>
                  <a:pPr marL="434340" indent="-434340" defTabSz="2438400">
                    <a:spcBef>
                      <a:spcPts val="0"/>
                    </a:spcBef>
                    <a:buSzPct val="150000"/>
                    <a:buChar char="•"/>
                    <a:defRPr sz="3500" b="1">
                      <a:latin typeface="Times New Roman" panose="02020503050405090304"/>
                      <a:ea typeface="Times New Roman" panose="02020503050405090304"/>
                      <a:cs typeface="Times New Roman" panose="02020503050405090304"/>
                      <a:sym typeface="Times New Roman" panose="02020503050405090304"/>
                    </a:defRPr>
                  </a:pPr>
                  <a:r>
                    <a:t>JWST/NIRSpec can directly provide the NIR spectrum.</a:t>
                  </a:r>
                </a:p>
                <a:p>
                  <a:pPr marL="434340" indent="-434340" defTabSz="2438400">
                    <a:spcBef>
                      <a:spcPts val="0"/>
                    </a:spcBef>
                    <a:buSzPct val="150000"/>
                    <a:buChar char="•"/>
                    <a:defRPr sz="3500" b="1">
                      <a:latin typeface="Times New Roman" panose="02020503050405090304"/>
                      <a:ea typeface="Times New Roman" panose="02020503050405090304"/>
                      <a:cs typeface="Times New Roman" panose="02020503050405090304"/>
                      <a:sym typeface="Times New Roman" panose="02020503050405090304"/>
                    </a:defRPr>
                  </a:pPr>
                  <a:r>
                    <a:t>NIRSpec/PRISM can cover the wavelength range of 0.5-5.3𝛍</a:t>
                  </a:r>
                  <a:r>
                    <a:rPr lang="en-US"/>
                    <a:t>  </a:t>
                  </a:r>
                  <a:r>
                    <a:t>m, which contains many TP-AGB features.</a:t>
                  </a:r>
                </a:p>
              </p:txBody>
            </p:sp>
            <p:sp>
              <p:nvSpPr>
                <p:cNvPr id="577" name="Chance !"/>
                <p:cNvSpPr/>
                <p:nvPr/>
              </p:nvSpPr>
              <p:spPr>
                <a:xfrm>
                  <a:off x="15743459" y="388872"/>
                  <a:ext cx="4124300" cy="752156"/>
                </a:xfrm>
                <a:prstGeom prst="line">
                  <a:avLst/>
                </a:prstGeom>
                <a:noFill/>
                <a:ln w="12700" cap="flat">
                  <a:noFill/>
                  <a:miter lim="400000"/>
                </a:ln>
                <a:effectLst/>
              </p:spPr>
              <p:txBody>
                <a:bodyPr wrap="square" lIns="50800" tIns="50800" rIns="50800" bIns="50800" numCol="1" anchor="ctr">
                  <a:spAutoFit/>
                </a:bodyPr>
                <a:lstStyle>
                  <a:lvl1pPr algn="ctr" defTabSz="2438400">
                    <a:spcBef>
                      <a:spcPts val="0"/>
                    </a:spcBef>
                    <a:defRPr sz="5500" b="1">
                      <a:solidFill>
                        <a:schemeClr val="accent5"/>
                      </a:solidFill>
                      <a:latin typeface="Times New Roman" panose="02020503050405090304"/>
                      <a:ea typeface="Times New Roman" panose="02020503050405090304"/>
                      <a:cs typeface="Times New Roman" panose="02020503050405090304"/>
                      <a:sym typeface="Times New Roman" panose="02020503050405090304"/>
                    </a:defRPr>
                  </a:lvl1pPr>
                </a:lstStyle>
                <a:p>
                  <a:r>
                    <a:t>Chance !</a:t>
                  </a:r>
                </a:p>
              </p:txBody>
            </p:sp>
          </p:grpSp>
        </p:grpSp>
        <p:sp>
          <p:nvSpPr>
            <p:cNvPr id="580" name="Rectangle"/>
            <p:cNvSpPr/>
            <p:nvPr/>
          </p:nvSpPr>
          <p:spPr>
            <a:xfrm>
              <a:off x="13925829" y="7858143"/>
              <a:ext cx="3117156" cy="738224"/>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582" name="Slide Number"/>
          <p:cNvSpPr txBox="1">
            <a:spLocks noGrp="1"/>
          </p:cNvSpPr>
          <p:nvPr>
            <p:ph type="sldNum" sz="quarter" idx="4294967295"/>
          </p:nvPr>
        </p:nvSpPr>
        <p:spPr>
          <a:xfrm>
            <a:off x="12065050" y="13080999"/>
            <a:ext cx="241403"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583" name="Previous studies contributing to the TP-AGB model"/>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Previous studies contributing to the TP-AGB model</a:t>
            </a: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2" nodeType="clickEffect">
                                  <p:stCondLst>
                                    <p:cond delay="0"/>
                                  </p:stCondLst>
                                  <p:childTnLst>
                                    <p:set>
                                      <p:cBhvr>
                                        <p:cTn id="6" dur="indefinite" fill="hold"/>
                                        <p:tgtEl>
                                          <p:spTgt spid="581"/>
                                        </p:tgtEl>
                                        <p:attrNameLst>
                                          <p:attrName>style.visibility</p:attrName>
                                        </p:attrNameLst>
                                      </p:cBhvr>
                                      <p:to>
                                        <p:strVal val="visible"/>
                                      </p:to>
                                    </p:set>
                                    <p:anim calcmode="lin" valueType="num">
                                      <p:cBhvr>
                                        <p:cTn id="7" dur="500" fill="hold"/>
                                        <p:tgtEl>
                                          <p:spTgt spid="581"/>
                                        </p:tgtEl>
                                        <p:attrNameLst>
                                          <p:attrName>ppt_w</p:attrName>
                                        </p:attrNameLst>
                                      </p:cBhvr>
                                      <p:tavLst>
                                        <p:tav tm="0">
                                          <p:val>
                                            <p:fltVal val="0"/>
                                          </p:val>
                                        </p:tav>
                                        <p:tav tm="100000">
                                          <p:val>
                                            <p:strVal val="#ppt_w"/>
                                          </p:val>
                                        </p:tav>
                                      </p:tavLst>
                                    </p:anim>
                                    <p:anim calcmode="lin" valueType="num">
                                      <p:cBhvr>
                                        <p:cTn id="8" dur="500" fill="hold"/>
                                        <p:tgtEl>
                                          <p:spTgt spid="5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1" grpId="2" bldLvl="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ANDELS/EGS field…"/>
          <p:cNvSpPr/>
          <p:nvPr/>
        </p:nvSpPr>
        <p:spPr>
          <a:xfrm>
            <a:off x="3565602" y="1943757"/>
            <a:ext cx="4571530" cy="2209845"/>
          </a:xfrm>
          <a:prstGeom prst="roundRect">
            <a:avLst>
              <a:gd name="adj" fmla="val 7066"/>
            </a:avLst>
          </a:prstGeom>
          <a:ln w="63500">
            <a:solidFill>
              <a:srgbClr val="AA7942"/>
            </a:solidFill>
            <a:miter lim="400000"/>
          </a:ln>
        </p:spPr>
        <p:txBody>
          <a:bodyPr lIns="50800" tIns="50800" rIns="50800" bIns="50800" anchor="ctr"/>
          <a:lstStyle/>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CANDELS/EGS field</a:t>
            </a:r>
          </a:p>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z_phot&gt;1.0</a:t>
            </a:r>
          </a:p>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UVJ + t/𝛕</a:t>
            </a:r>
            <a:r>
              <a:rPr lang="en-US"/>
              <a:t>  </a:t>
            </a:r>
            <a:r>
              <a:t>&gt;1</a:t>
            </a:r>
          </a:p>
          <a:p>
            <a: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pPr>
            <a:r>
              <a:t>N=1084</a:t>
            </a:r>
          </a:p>
        </p:txBody>
      </p:sp>
      <p:sp>
        <p:nvSpPr>
          <p:cNvPr id="588" name="CEERS/EGS…"/>
          <p:cNvSpPr/>
          <p:nvPr/>
        </p:nvSpPr>
        <p:spPr>
          <a:xfrm>
            <a:off x="10388835" y="1943757"/>
            <a:ext cx="4571530" cy="2209845"/>
          </a:xfrm>
          <a:prstGeom prst="roundRect">
            <a:avLst>
              <a:gd name="adj" fmla="val 7066"/>
            </a:avLst>
          </a:prstGeom>
          <a:ln w="63500">
            <a:solidFill>
              <a:srgbClr val="AA7942"/>
            </a:solidFill>
            <a:miter lim="400000"/>
          </a:ln>
        </p:spPr>
        <p:txBody>
          <a:bodyPr lIns="50800" tIns="50800" rIns="50800" bIns="50800" anchor="ctr"/>
          <a:lstStyle/>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CEERS/EGS </a:t>
            </a:r>
          </a:p>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JWST/NIRSpec Obs</a:t>
            </a:r>
          </a:p>
          <a:p>
            <a: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pPr>
            <a:r>
              <a:t>N=1491</a:t>
            </a:r>
          </a:p>
        </p:txBody>
      </p:sp>
      <p:sp>
        <p:nvSpPr>
          <p:cNvPr id="589" name="Add"/>
          <p:cNvSpPr/>
          <p:nvPr/>
        </p:nvSpPr>
        <p:spPr>
          <a:xfrm>
            <a:off x="8851293" y="2636989"/>
            <a:ext cx="823381" cy="823381"/>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4" y="0"/>
                  <a:pt x="0" y="4836"/>
                  <a:pt x="0" y="10801"/>
                </a:cubicBezTo>
                <a:cubicBezTo>
                  <a:pt x="0" y="16765"/>
                  <a:pt x="4835" y="21600"/>
                  <a:pt x="10799" y="21600"/>
                </a:cubicBezTo>
                <a:cubicBezTo>
                  <a:pt x="16764" y="21600"/>
                  <a:pt x="21600" y="16765"/>
                  <a:pt x="21600" y="10801"/>
                </a:cubicBezTo>
                <a:cubicBezTo>
                  <a:pt x="21600" y="4836"/>
                  <a:pt x="16764" y="0"/>
                  <a:pt x="10799" y="0"/>
                </a:cubicBezTo>
                <a:close/>
                <a:moveTo>
                  <a:pt x="9533" y="3765"/>
                </a:moveTo>
                <a:lnTo>
                  <a:pt x="12065" y="3765"/>
                </a:lnTo>
                <a:cubicBezTo>
                  <a:pt x="12100" y="3765"/>
                  <a:pt x="12129" y="3794"/>
                  <a:pt x="12129" y="3830"/>
                </a:cubicBezTo>
                <a:lnTo>
                  <a:pt x="12129" y="9407"/>
                </a:lnTo>
                <a:cubicBezTo>
                  <a:pt x="12129" y="9442"/>
                  <a:pt x="12157" y="9471"/>
                  <a:pt x="12192" y="9471"/>
                </a:cubicBezTo>
                <a:lnTo>
                  <a:pt x="17769" y="9471"/>
                </a:lnTo>
                <a:cubicBezTo>
                  <a:pt x="17804" y="9471"/>
                  <a:pt x="17833" y="9500"/>
                  <a:pt x="17833" y="9535"/>
                </a:cubicBezTo>
                <a:lnTo>
                  <a:pt x="17835" y="12067"/>
                </a:lnTo>
                <a:cubicBezTo>
                  <a:pt x="17835" y="12102"/>
                  <a:pt x="17806" y="12129"/>
                  <a:pt x="17770" y="12129"/>
                </a:cubicBezTo>
                <a:lnTo>
                  <a:pt x="12193" y="12129"/>
                </a:lnTo>
                <a:cubicBezTo>
                  <a:pt x="12158" y="12129"/>
                  <a:pt x="12129" y="12158"/>
                  <a:pt x="12129" y="12193"/>
                </a:cubicBezTo>
                <a:lnTo>
                  <a:pt x="12129" y="17770"/>
                </a:lnTo>
                <a:cubicBezTo>
                  <a:pt x="12129" y="17806"/>
                  <a:pt x="12100" y="17835"/>
                  <a:pt x="12065" y="17835"/>
                </a:cubicBezTo>
                <a:lnTo>
                  <a:pt x="9533" y="17835"/>
                </a:lnTo>
                <a:cubicBezTo>
                  <a:pt x="9498" y="17835"/>
                  <a:pt x="9471" y="17806"/>
                  <a:pt x="9471" y="17770"/>
                </a:cubicBezTo>
                <a:lnTo>
                  <a:pt x="9471" y="12193"/>
                </a:lnTo>
                <a:cubicBezTo>
                  <a:pt x="9471" y="12158"/>
                  <a:pt x="9442" y="12131"/>
                  <a:pt x="9407" y="12131"/>
                </a:cubicBezTo>
                <a:lnTo>
                  <a:pt x="3828" y="12131"/>
                </a:lnTo>
                <a:cubicBezTo>
                  <a:pt x="3793" y="12131"/>
                  <a:pt x="3765" y="12102"/>
                  <a:pt x="3765" y="12067"/>
                </a:cubicBezTo>
                <a:lnTo>
                  <a:pt x="3765" y="9535"/>
                </a:lnTo>
                <a:cubicBezTo>
                  <a:pt x="3765" y="9500"/>
                  <a:pt x="3793" y="9471"/>
                  <a:pt x="3828" y="9471"/>
                </a:cubicBezTo>
                <a:lnTo>
                  <a:pt x="9407" y="9471"/>
                </a:lnTo>
                <a:cubicBezTo>
                  <a:pt x="9442" y="9471"/>
                  <a:pt x="9469" y="9443"/>
                  <a:pt x="9469" y="9408"/>
                </a:cubicBezTo>
                <a:lnTo>
                  <a:pt x="9469" y="3830"/>
                </a:lnTo>
                <a:cubicBezTo>
                  <a:pt x="9469" y="3794"/>
                  <a:pt x="9498" y="3765"/>
                  <a:pt x="9533" y="3765"/>
                </a:cubicBezTo>
                <a:close/>
              </a:path>
            </a:pathLst>
          </a:custGeom>
          <a:solidFill>
            <a:srgbClr val="AA7942"/>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panose="02000503000000020004"/>
                <a:ea typeface="Helvetica Neue Medium" panose="02000503000000020004"/>
                <a:cs typeface="Helvetica Neue Medium" panose="02000503000000020004"/>
                <a:sym typeface="Helvetica Neue Medium" panose="02000503000000020004"/>
              </a:defRPr>
            </a:pPr>
          </a:p>
        </p:txBody>
      </p:sp>
      <p:sp>
        <p:nvSpPr>
          <p:cNvPr id="590" name="QGs with NIRspec Obs…"/>
          <p:cNvSpPr/>
          <p:nvPr/>
        </p:nvSpPr>
        <p:spPr>
          <a:xfrm>
            <a:off x="17212068" y="1943757"/>
            <a:ext cx="4571530" cy="2209845"/>
          </a:xfrm>
          <a:prstGeom prst="roundRect">
            <a:avLst>
              <a:gd name="adj" fmla="val 7066"/>
            </a:avLst>
          </a:prstGeom>
          <a:ln w="63500">
            <a:solidFill>
              <a:srgbClr val="AA7942"/>
            </a:solidFill>
            <a:miter lim="400000"/>
          </a:ln>
        </p:spPr>
        <p:txBody>
          <a:bodyPr lIns="50800" tIns="50800" rIns="50800" bIns="50800" anchor="ctr"/>
          <a:lstStyle/>
          <a:p>
            <a:pPr algn="ctr" defTabSz="825500">
              <a:lnSpc>
                <a:spcPct val="100000"/>
              </a:lnSpc>
              <a:spcBef>
                <a:spcPts val="0"/>
              </a:spcBef>
              <a:defRPr sz="3200">
                <a:latin typeface="Helvetica Neue Medium" panose="02000503000000020004"/>
                <a:ea typeface="Helvetica Neue Medium" panose="02000503000000020004"/>
                <a:cs typeface="Helvetica Neue Medium" panose="02000503000000020004"/>
                <a:sym typeface="Helvetica Neue Medium" panose="02000503000000020004"/>
              </a:defRPr>
            </a:pPr>
            <a:r>
              <a:t>QGs with NIRspec Obs</a:t>
            </a:r>
          </a:p>
          <a:p>
            <a:pPr algn="ctr" defTabSz="825500">
              <a:lnSpc>
                <a:spcPct val="100000"/>
              </a:lnSpc>
              <a:spcBef>
                <a:spcPts val="0"/>
              </a:spcBef>
              <a:defRPr sz="3200">
                <a:solidFill>
                  <a:srgbClr val="AA7942"/>
                </a:solidFill>
                <a:latin typeface="Helvetica Neue Medium" panose="02000503000000020004"/>
                <a:ea typeface="Helvetica Neue Medium" panose="02000503000000020004"/>
                <a:cs typeface="Helvetica Neue Medium" panose="02000503000000020004"/>
                <a:sym typeface="Helvetica Neue Medium" panose="02000503000000020004"/>
              </a:defRPr>
            </a:pPr>
            <a:r>
              <a:t>N=31</a:t>
            </a:r>
          </a:p>
        </p:txBody>
      </p:sp>
      <p:sp>
        <p:nvSpPr>
          <p:cNvPr id="591" name="="/>
          <p:cNvSpPr txBox="1"/>
          <p:nvPr/>
        </p:nvSpPr>
        <p:spPr>
          <a:xfrm>
            <a:off x="15648066" y="2260009"/>
            <a:ext cx="876301" cy="1577341"/>
          </a:xfrm>
          <a:prstGeom prst="rect">
            <a:avLst/>
          </a:prstGeom>
          <a:ln w="12700">
            <a:miter lim="400000"/>
          </a:ln>
        </p:spPr>
        <p:txBody>
          <a:bodyPr wrap="none" lIns="50800" tIns="50800" rIns="50800" bIns="50800" anchor="ctr">
            <a:spAutoFit/>
          </a:bodyPr>
          <a:lstStyle>
            <a:lvl1pPr algn="ctr">
              <a:lnSpc>
                <a:spcPct val="100000"/>
              </a:lnSpc>
              <a:spcBef>
                <a:spcPts val="0"/>
              </a:spcBef>
              <a:defRPr sz="10000">
                <a:solidFill>
                  <a:srgbClr val="AA7942"/>
                </a:solidFill>
                <a:latin typeface="Helvetica Neue" panose="02000503000000020004"/>
                <a:ea typeface="Helvetica Neue" panose="02000503000000020004"/>
                <a:cs typeface="Helvetica Neue" panose="02000503000000020004"/>
                <a:sym typeface="Helvetica Neue" panose="02000503000000020004"/>
              </a:defRPr>
            </a:lvl1pPr>
          </a:lstStyle>
          <a:p>
            <a:r>
              <a:t>=</a:t>
            </a:r>
          </a:p>
        </p:txBody>
      </p:sp>
      <p:pic>
        <p:nvPicPr>
          <p:cNvPr id="592" name="Image" descr="Image"/>
          <p:cNvPicPr>
            <a:picLocks noChangeAspect="1"/>
          </p:cNvPicPr>
          <p:nvPr/>
        </p:nvPicPr>
        <p:blipFill>
          <a:blip r:embed="rId1"/>
          <a:stretch>
            <a:fillRect/>
          </a:stretch>
        </p:blipFill>
        <p:spPr>
          <a:xfrm>
            <a:off x="3423981" y="4665372"/>
            <a:ext cx="4677481" cy="4660625"/>
          </a:xfrm>
          <a:prstGeom prst="rect">
            <a:avLst/>
          </a:prstGeom>
          <a:ln w="12700">
            <a:miter lim="400000"/>
            <a:headEnd/>
            <a:tailEnd/>
          </a:ln>
        </p:spPr>
      </p:pic>
      <p:pic>
        <p:nvPicPr>
          <p:cNvPr id="593" name="Group" descr="Group"/>
          <p:cNvPicPr>
            <a:picLocks noChangeAspect="1"/>
          </p:cNvPicPr>
          <p:nvPr/>
        </p:nvPicPr>
        <p:blipFill>
          <a:blip r:embed="rId2"/>
          <a:stretch>
            <a:fillRect/>
          </a:stretch>
        </p:blipFill>
        <p:spPr>
          <a:xfrm>
            <a:off x="10729946" y="4704960"/>
            <a:ext cx="4556414" cy="4581448"/>
          </a:xfrm>
          <a:prstGeom prst="rect">
            <a:avLst/>
          </a:prstGeom>
          <a:ln w="12700">
            <a:miter lim="400000"/>
            <a:headEnd/>
            <a:tailEnd/>
          </a:ln>
        </p:spPr>
      </p:pic>
      <p:pic>
        <p:nvPicPr>
          <p:cNvPr id="594" name="Group" descr="Group"/>
          <p:cNvPicPr>
            <a:picLocks noChangeAspect="1"/>
          </p:cNvPicPr>
          <p:nvPr/>
        </p:nvPicPr>
        <p:blipFill>
          <a:blip r:embed="rId3"/>
          <a:stretch>
            <a:fillRect/>
          </a:stretch>
        </p:blipFill>
        <p:spPr>
          <a:xfrm>
            <a:off x="17303661" y="4679283"/>
            <a:ext cx="4621557" cy="4632802"/>
          </a:xfrm>
          <a:prstGeom prst="rect">
            <a:avLst/>
          </a:prstGeom>
          <a:ln w="12700">
            <a:miter lim="400000"/>
            <a:headEnd/>
            <a:tailEnd/>
          </a:ln>
        </p:spPr>
      </p:pic>
      <p:sp>
        <p:nvSpPr>
          <p:cNvPr id="595" name="D36123…"/>
          <p:cNvSpPr txBox="1"/>
          <p:nvPr/>
        </p:nvSpPr>
        <p:spPr>
          <a:xfrm>
            <a:off x="4007733" y="9510972"/>
            <a:ext cx="3188532" cy="1380816"/>
          </a:xfrm>
          <a:prstGeom prst="rect">
            <a:avLst/>
          </a:prstGeom>
          <a:ln w="12700">
            <a:miter lim="400000"/>
          </a:ln>
        </p:spPr>
        <p:txBody>
          <a:bodyPr wrap="none" lIns="50800" tIns="50800" rIns="50800" bIns="50800" anchor="ctr">
            <a:spAutoFit/>
          </a:bodyPr>
          <a:lstStyle/>
          <a:p>
            <a:pPr algn="ctr">
              <a:lnSpc>
                <a:spcPct val="100000"/>
              </a:lnSpc>
              <a:spcBef>
                <a:spcPts val="0"/>
              </a:spcBef>
              <a:defRPr sz="3000" b="1">
                <a:solidFill>
                  <a:srgbClr val="AA7942"/>
                </a:solidFill>
                <a:latin typeface="Times New Roman" panose="02020503050405090304"/>
                <a:ea typeface="Times New Roman" panose="02020503050405090304"/>
                <a:cs typeface="Times New Roman" panose="02020503050405090304"/>
                <a:sym typeface="Times New Roman" panose="02020503050405090304"/>
              </a:defRPr>
            </a:pPr>
            <a:r>
              <a:t>D36123</a:t>
            </a:r>
          </a:p>
          <a:p>
            <a:pPr algn="ctr">
              <a:lnSpc>
                <a:spcPct val="100000"/>
              </a:lnSpc>
              <a:spcBef>
                <a:spcPts val="0"/>
              </a:spcBef>
              <a:defRPr sz="3000" b="1">
                <a:solidFill>
                  <a:srgbClr val="AA7942"/>
                </a:solidFill>
                <a:latin typeface="Times New Roman" panose="02020503050405090304"/>
                <a:ea typeface="Times New Roman" panose="02020503050405090304"/>
                <a:cs typeface="Times New Roman" panose="02020503050405090304"/>
                <a:sym typeface="Times New Roman" panose="02020503050405090304"/>
              </a:defRPr>
            </a:pPr>
            <a:r>
              <a:t>SNR~200</a:t>
            </a:r>
          </a:p>
          <a:p>
            <a:pPr algn="ctr">
              <a:lnSpc>
                <a:spcPct val="100000"/>
              </a:lnSpc>
              <a:spcBef>
                <a:spcPts val="0"/>
              </a:spcBef>
              <a:defRPr sz="3000" b="1">
                <a:solidFill>
                  <a:srgbClr val="AA7942"/>
                </a:solidFill>
                <a:latin typeface="Times New Roman" panose="02020503050405090304"/>
                <a:ea typeface="Times New Roman" panose="02020503050405090304"/>
                <a:cs typeface="Times New Roman" panose="02020503050405090304"/>
                <a:sym typeface="Times New Roman" panose="02020503050405090304"/>
              </a:defRPr>
            </a:pPr>
            <a:r>
              <a:t>Mag(3.6um) =21.4 </a:t>
            </a:r>
          </a:p>
        </p:txBody>
      </p:sp>
      <p:sp>
        <p:nvSpPr>
          <p:cNvPr id="596" name="8595…"/>
          <p:cNvSpPr txBox="1"/>
          <p:nvPr/>
        </p:nvSpPr>
        <p:spPr>
          <a:xfrm>
            <a:off x="11413887" y="9305566"/>
            <a:ext cx="3188532" cy="1380816"/>
          </a:xfrm>
          <a:prstGeom prst="rect">
            <a:avLst/>
          </a:prstGeom>
          <a:ln w="12700">
            <a:miter lim="400000"/>
          </a:ln>
        </p:spPr>
        <p:txBody>
          <a:bodyPr wrap="none" lIns="50800" tIns="50800" rIns="50800" bIns="50800" anchor="ctr">
            <a:spAutoFit/>
          </a:bodyPr>
          <a:lstStyle/>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8595</a:t>
            </a:r>
          </a:p>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SNR~15</a:t>
            </a:r>
          </a:p>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Mag(3.6um) =24.0 </a:t>
            </a:r>
          </a:p>
        </p:txBody>
      </p:sp>
      <p:sp>
        <p:nvSpPr>
          <p:cNvPr id="597" name="9025…"/>
          <p:cNvSpPr txBox="1"/>
          <p:nvPr/>
        </p:nvSpPr>
        <p:spPr>
          <a:xfrm>
            <a:off x="17914844" y="9510972"/>
            <a:ext cx="3188532" cy="1380816"/>
          </a:xfrm>
          <a:prstGeom prst="rect">
            <a:avLst/>
          </a:prstGeom>
          <a:ln w="12700">
            <a:miter lim="400000"/>
          </a:ln>
        </p:spPr>
        <p:txBody>
          <a:bodyPr wrap="none" lIns="50800" tIns="50800" rIns="50800" bIns="50800" anchor="ctr">
            <a:spAutoFit/>
          </a:bodyPr>
          <a:lstStyle/>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9025</a:t>
            </a:r>
          </a:p>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SNR~7 (bin)</a:t>
            </a:r>
          </a:p>
          <a:p>
            <a:pPr algn="ctr">
              <a:lnSpc>
                <a:spcPct val="100000"/>
              </a:lnSpc>
              <a:spcBef>
                <a:spcPts val="0"/>
              </a:spcBef>
              <a:defRPr sz="3000" b="1">
                <a:latin typeface="Times New Roman" panose="02020503050405090304"/>
                <a:ea typeface="Times New Roman" panose="02020503050405090304"/>
                <a:cs typeface="Times New Roman" panose="02020503050405090304"/>
                <a:sym typeface="Times New Roman" panose="02020503050405090304"/>
              </a:defRPr>
            </a:pPr>
            <a:r>
              <a:t>Mag(3.6um) =23.0 </a:t>
            </a:r>
          </a:p>
        </p:txBody>
      </p:sp>
      <p:sp>
        <p:nvSpPr>
          <p:cNvPr id="598" name="Three candidates: clear D4000 break, no emission lines, 1&lt;z&lt;2, relatively high SNR;  compact size (re≲0.1 arcsec)"/>
          <p:cNvSpPr txBox="1"/>
          <p:nvPr/>
        </p:nvSpPr>
        <p:spPr>
          <a:xfrm>
            <a:off x="1454969" y="11566190"/>
            <a:ext cx="22439264" cy="635001"/>
          </a:xfrm>
          <a:prstGeom prst="rect">
            <a:avLst/>
          </a:prstGeom>
          <a:ln w="12700">
            <a:miter lim="400000"/>
          </a:ln>
        </p:spPr>
        <p:txBody>
          <a:bodyPr lIns="50800" tIns="50800" rIns="50800" bIns="50800" anchor="ctr">
            <a:spAutoFit/>
          </a:bodyPr>
          <a:lstStyle>
            <a:lvl1pPr marL="304800" indent="-304800">
              <a:lnSpc>
                <a:spcPct val="100000"/>
              </a:lnSpc>
              <a:spcBef>
                <a:spcPts val="0"/>
              </a:spcBef>
              <a:buSzPct val="123000"/>
              <a:buChar char="•"/>
              <a:defRPr sz="3500" b="1">
                <a:latin typeface="Times Roman"/>
                <a:ea typeface="Times Roman"/>
                <a:cs typeface="Times Roman"/>
                <a:sym typeface="Times Roman"/>
              </a:defRPr>
            </a:lvl1pPr>
          </a:lstStyle>
          <a:p>
            <a:r>
              <a:t>Three candidates: clear D4000 break, no emission lines, 1&lt;z&lt;2, relatively high SNR;  compact size (re≲0.1 arcsec)</a:t>
            </a:r>
          </a:p>
        </p:txBody>
      </p:sp>
      <p:pic>
        <p:nvPicPr>
          <p:cNvPr id="599" name="Rectangle Rectangle" descr="Rectangle Rectangle"/>
          <p:cNvPicPr/>
          <p:nvPr/>
        </p:nvPicPr>
        <p:blipFill>
          <a:blip r:embed="rId4"/>
          <a:stretch>
            <a:fillRect/>
          </a:stretch>
        </p:blipFill>
        <p:spPr>
          <a:xfrm>
            <a:off x="2156697" y="4488022"/>
            <a:ext cx="6754339" cy="6655136"/>
          </a:xfrm>
          <a:prstGeom prst="rect">
            <a:avLst/>
          </a:prstGeom>
        </p:spPr>
      </p:pic>
      <p:grpSp>
        <p:nvGrpSpPr>
          <p:cNvPr id="603" name="Group"/>
          <p:cNvGrpSpPr/>
          <p:nvPr/>
        </p:nvGrpSpPr>
        <p:grpSpPr>
          <a:xfrm>
            <a:off x="1426052" y="692871"/>
            <a:ext cx="251509" cy="738223"/>
            <a:chOff x="0" y="0"/>
            <a:chExt cx="251508" cy="738222"/>
          </a:xfrm>
        </p:grpSpPr>
        <p:sp>
          <p:nvSpPr>
            <p:cNvPr id="601"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602"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604" name="SFH~exp(t/𝛕), where 𝛕 is e-folding quenching timescale"/>
          <p:cNvSpPr txBox="1"/>
          <p:nvPr/>
        </p:nvSpPr>
        <p:spPr>
          <a:xfrm>
            <a:off x="3651871" y="3827220"/>
            <a:ext cx="4430395" cy="309245"/>
          </a:xfrm>
          <a:prstGeom prst="rect">
            <a:avLst/>
          </a:prstGeom>
          <a:ln w="12700">
            <a:miter lim="400000"/>
          </a:ln>
        </p:spPr>
        <p:txBody>
          <a:bodyPr wrap="none" lIns="50800" tIns="50800" rIns="50800" bIns="50800" anchor="ctr">
            <a:spAutoFit/>
          </a:bodyPr>
          <a:lstStyle>
            <a:lvl1pPr defTabSz="2438400">
              <a:spcBef>
                <a:spcPts val="0"/>
              </a:spcBef>
              <a:defRPr sz="1500">
                <a:latin typeface="Times New Roman" panose="02020503050405090304"/>
                <a:ea typeface="Times New Roman" panose="02020503050405090304"/>
                <a:cs typeface="Times New Roman" panose="02020503050405090304"/>
                <a:sym typeface="Times New Roman" panose="02020503050405090304"/>
              </a:defRPr>
            </a:lvl1pPr>
          </a:lstStyle>
          <a:p>
            <a:r>
              <a:t>SFH~exp(t/𝛕</a:t>
            </a:r>
            <a:r>
              <a:rPr lang="en-US"/>
              <a:t> </a:t>
            </a:r>
            <a:r>
              <a:t>), where 𝛕 </a:t>
            </a:r>
            <a:r>
              <a:rPr lang="en-US"/>
              <a:t> </a:t>
            </a:r>
            <a:r>
              <a:t>is e-folding quenching timescale</a:t>
            </a:r>
          </a:p>
        </p:txBody>
      </p:sp>
      <p:sp>
        <p:nvSpPr>
          <p:cNvPr id="605" name="Slide Number"/>
          <p:cNvSpPr txBox="1">
            <a:spLocks noGrp="1"/>
          </p:cNvSpPr>
          <p:nvPr>
            <p:ph type="sldNum" sz="quarter" idx="4294967295"/>
          </p:nvPr>
        </p:nvSpPr>
        <p:spPr>
          <a:xfrm>
            <a:off x="12065050" y="13080999"/>
            <a:ext cx="241403"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606" name="Sample Selection"/>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Sample Selection</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0" name="Group"/>
          <p:cNvGrpSpPr/>
          <p:nvPr/>
        </p:nvGrpSpPr>
        <p:grpSpPr>
          <a:xfrm>
            <a:off x="1426052" y="692871"/>
            <a:ext cx="251509" cy="738223"/>
            <a:chOff x="0" y="0"/>
            <a:chExt cx="251508" cy="738222"/>
          </a:xfrm>
        </p:grpSpPr>
        <p:sp>
          <p:nvSpPr>
            <p:cNvPr id="638" name="Rectangle"/>
            <p:cNvSpPr/>
            <p:nvPr/>
          </p:nvSpPr>
          <p:spPr>
            <a:xfrm>
              <a:off x="50800" y="0"/>
              <a:ext cx="200709" cy="738223"/>
            </a:xfrm>
            <a:prstGeom prst="rect">
              <a:avLst/>
            </a:prstGeom>
            <a:solidFill>
              <a:srgbClr val="B88F4D"/>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sp>
          <p:nvSpPr>
            <p:cNvPr id="639" name="Rectangle"/>
            <p:cNvSpPr/>
            <p:nvPr/>
          </p:nvSpPr>
          <p:spPr>
            <a:xfrm>
              <a:off x="0" y="50800"/>
              <a:ext cx="200709" cy="636623"/>
            </a:xfrm>
            <a:prstGeom prst="rect">
              <a:avLst/>
            </a:prstGeom>
            <a:solidFill>
              <a:schemeClr val="accent4">
                <a:hueOff val="-904334"/>
                <a:lumOff val="2953"/>
              </a:scheme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panose="020B0503030202060203"/>
                  <a:ea typeface="Graphik" panose="020B0503030202060203"/>
                  <a:cs typeface="Graphik" panose="020B0503030202060203"/>
                  <a:sym typeface="Graphik" panose="020B0503030202060203"/>
                </a:defRPr>
              </a:pPr>
            </a:p>
          </p:txBody>
        </p:sp>
      </p:grpSp>
      <p:sp>
        <p:nvSpPr>
          <p:cNvPr id="655" name="Slide Number"/>
          <p:cNvSpPr txBox="1">
            <a:spLocks noGrp="1"/>
          </p:cNvSpPr>
          <p:nvPr>
            <p:ph type="sldNum" sz="quarter" idx="4294967295"/>
          </p:nvPr>
        </p:nvSpPr>
        <p:spPr>
          <a:xfrm>
            <a:off x="12001499" y="13080999"/>
            <a:ext cx="368505" cy="374600"/>
          </a:xfrm>
          <a:prstGeom prst="rect">
            <a:avLst/>
          </a:prstGeom>
        </p:spPr>
        <p:txBody>
          <a:bodyPr/>
          <a:lstStyle>
            <a:lvl1pPr>
              <a:defRPr sz="1800">
                <a:solidFill>
                  <a:srgbClr val="000000"/>
                </a:solidFill>
                <a:latin typeface="Helvetica Neue" panose="02000503000000020004"/>
                <a:ea typeface="Helvetica Neue" panose="02000503000000020004"/>
                <a:cs typeface="Helvetica Neue" panose="02000503000000020004"/>
                <a:sym typeface="Helvetica Neue" panose="02000503000000020004"/>
              </a:defRPr>
            </a:lvl1pPr>
          </a:lstStyle>
          <a:p>
            <a:fld id="{86CB4B4D-7CA3-9044-876B-883B54F8677D}" type="slidenum">
              <a:rPr/>
            </a:fld>
            <a:endParaRPr/>
          </a:p>
        </p:txBody>
      </p:sp>
      <p:sp>
        <p:nvSpPr>
          <p:cNvPr id="656" name="Results: D36123 with the highest SNR"/>
          <p:cNvSpPr txBox="1"/>
          <p:nvPr/>
        </p:nvSpPr>
        <p:spPr>
          <a:xfrm>
            <a:off x="1784412" y="656370"/>
            <a:ext cx="21466194" cy="811226"/>
          </a:xfrm>
          <a:prstGeom prst="rect">
            <a:avLst/>
          </a:prstGeom>
          <a:solidFill>
            <a:srgbClr val="EFB773"/>
          </a:solidFill>
          <a:ln w="12700">
            <a:miter lim="400000"/>
          </a:ln>
        </p:spPr>
        <p:txBody>
          <a:bodyPr lIns="50800" tIns="50800" rIns="50800" bIns="50800" anchor="ctr">
            <a:spAutoFit/>
          </a:bodyPr>
          <a:lstStyle>
            <a:lvl1pPr algn="ctr">
              <a:lnSpc>
                <a:spcPct val="80000"/>
              </a:lnSpc>
              <a:spcBef>
                <a:spcPts val="0"/>
              </a:spcBef>
              <a:defRPr sz="5000" b="1" spc="-100">
                <a:latin typeface="Times New Roman" panose="02020503050405090304"/>
                <a:ea typeface="Times New Roman" panose="02020503050405090304"/>
                <a:cs typeface="Times New Roman" panose="02020503050405090304"/>
                <a:sym typeface="Times New Roman" panose="02020503050405090304"/>
              </a:defRPr>
            </a:lvl1pPr>
          </a:lstStyle>
          <a:p>
            <a:r>
              <a:t>Results: D36123 with the highest SNR</a:t>
            </a:r>
          </a:p>
        </p:txBody>
      </p:sp>
      <p:pic>
        <p:nvPicPr>
          <p:cNvPr id="4" name="Picture 3"/>
          <p:cNvPicPr>
            <a:picLocks noChangeAspect="1"/>
          </p:cNvPicPr>
          <p:nvPr/>
        </p:nvPicPr>
        <p:blipFill>
          <a:blip r:embed="rId1"/>
          <a:stretch>
            <a:fillRect/>
          </a:stretch>
        </p:blipFill>
        <p:spPr>
          <a:xfrm>
            <a:off x="1534795" y="1745615"/>
            <a:ext cx="21358860" cy="11373485"/>
          </a:xfrm>
          <a:prstGeom prst="rect">
            <a:avLst/>
          </a:prstGeom>
        </p:spPr>
      </p:pic>
      <p:pic>
        <p:nvPicPr>
          <p:cNvPr id="2" name="Picture 1"/>
          <p:cNvPicPr>
            <a:picLocks noChangeAspect="1"/>
          </p:cNvPicPr>
          <p:nvPr/>
        </p:nvPicPr>
        <p:blipFill>
          <a:blip r:embed="rId2"/>
          <a:stretch>
            <a:fillRect/>
          </a:stretch>
        </p:blipFill>
        <p:spPr>
          <a:xfrm>
            <a:off x="1431290" y="1745615"/>
            <a:ext cx="21430615" cy="11402060"/>
          </a:xfrm>
          <a:prstGeom prst="rect">
            <a:avLst/>
          </a:prstGeom>
          <a:noFill/>
        </p:spPr>
      </p:pic>
      <p:pic>
        <p:nvPicPr>
          <p:cNvPr id="3" name="Picture 2"/>
          <p:cNvPicPr>
            <a:picLocks noChangeAspect="1"/>
          </p:cNvPicPr>
          <p:nvPr/>
        </p:nvPicPr>
        <p:blipFill>
          <a:blip r:embed="rId3"/>
          <a:stretch>
            <a:fillRect/>
          </a:stretch>
        </p:blipFill>
        <p:spPr>
          <a:xfrm>
            <a:off x="1477010" y="1736090"/>
            <a:ext cx="21274405" cy="11344910"/>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TABLE_ENDDRAG_ORIGIN_RECT" val="682*502"/>
  <p:tag name="TABLE_ENDDRAG_RECT" val="1188*198*682*502"/>
</p:tagLst>
</file>

<file path=ppt/theme/theme1.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Graphik" panose="020B0503030202060203"/>
            <a:ea typeface="Graphik" panose="020B0503030202060203"/>
            <a:cs typeface="Graphik" panose="020B0503030202060203"/>
            <a:sym typeface="Graphik" panose="020B0503030202060203"/>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effectLst>
          <a:glow>
            <a:schemeClr val="accent1">
              <a:alpha val="100000"/>
            </a:schemeClr>
          </a:glow>
          <a:outerShdw blurRad="50800" dist="50800" dir="5400000" algn="ctr" rotWithShape="0">
            <a:schemeClr val="bg1">
              <a:alpha val="100000"/>
            </a:schemeClr>
          </a:outerShdw>
          <a:reflection endPos="0" dist="50800" dir="5400000" sy="-100000" algn="bl" rotWithShape="0"/>
        </a:effectLst>
      </a:spPr>
      <a:bodyPr rot="0" vertOverflow="overflow" horzOverflow="overflow" vert="horz" wrap="square" lIns="50800" tIns="50800" rIns="50800" bIns="50800" numCol="1" spcCol="38100" rtlCol="0" anchor="ctr">
        <a:noAutofit/>
      </a:bodyPr>
      <a:lstStyle>
        <a:defPPr marL="0" marR="0" indent="0" algn="l" defTabSz="2438400" rtl="0" fontAlgn="auto" latinLnBrk="0" hangingPunct="0">
          <a:lnSpc>
            <a:spcPct val="90000"/>
          </a:lnSpc>
          <a:spcBef>
            <a:spcPts val="2400"/>
          </a:spcBef>
          <a:spcAft>
            <a:spcPts val="0"/>
          </a:spcAft>
          <a:buClrTx/>
          <a:buSzTx/>
          <a:buFontTx/>
          <a:buNone/>
          <a:defRPr kumimoji="0" lang="en-US" sz="15000" b="1" u="none" strike="noStrike" cap="none" spc="0" normalizeH="0" baseline="0">
            <a:ln>
              <a:noFill/>
            </a:ln>
            <a:solidFill>
              <a:schemeClr val="bg1">
                <a:lumMod val="75000"/>
              </a:schemeClr>
            </a:solidFill>
            <a:effectLst/>
            <a:uFillTx/>
            <a:latin typeface="Charmonman Bold" panose="00000500000000000000" charset="0"/>
            <a:ea typeface="Canela Text Regular"/>
            <a:cs typeface="Charmonman Bold" panose="00000500000000000000" charset="0"/>
            <a:sym typeface="Canela Text Regular"/>
          </a:defRPr>
        </a:defPPr>
      </a:lstStyle>
      <a:style>
        <a:lnRef idx="0">
          <a:srgbClr val="FFFFFF"/>
        </a:lnRef>
        <a:fillRef idx="0">
          <a:srgbClr val="FFFFFF"/>
        </a:fillRef>
        <a:effectRef idx="0">
          <a:srgbClr val="FFFFFF"/>
        </a:effectRef>
        <a:fontRef idx="none"/>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Graphik" panose="020B0503030202060203"/>
            <a:ea typeface="Graphik" panose="020B0503030202060203"/>
            <a:cs typeface="Graphik" panose="020B0503030202060203"/>
            <a:sym typeface="Graphik" panose="020B0503030202060203"/>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2438400" rtl="0" fontAlgn="auto" latinLnBrk="0" hangingPunct="0">
          <a:lnSpc>
            <a:spcPct val="90000"/>
          </a:lnSpc>
          <a:spcBef>
            <a:spcPts val="2400"/>
          </a:spcBef>
          <a:spcAft>
            <a:spcPts val="0"/>
          </a:spcAft>
          <a:buClrTx/>
          <a:buSzTx/>
          <a:buFontTx/>
          <a:buNone/>
          <a:defRPr kumimoji="0" sz="4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7105</Words>
  <Application>WPS Presentation</Application>
  <PresentationFormat>Custom</PresentationFormat>
  <Paragraphs>710</Paragraphs>
  <Slides>25</Slides>
  <Notes>19</Notes>
  <HiddenSlides>0</HiddenSlides>
  <MMClips>0</MMClips>
  <ScaleCrop>false</ScaleCrop>
  <HeadingPairs>
    <vt:vector size="6" baseType="variant">
      <vt:variant>
        <vt:lpstr>已用的字体</vt:lpstr>
      </vt:variant>
      <vt:variant>
        <vt:i4>42</vt:i4>
      </vt:variant>
      <vt:variant>
        <vt:lpstr>主题</vt:lpstr>
      </vt:variant>
      <vt:variant>
        <vt:i4>1</vt:i4>
      </vt:variant>
      <vt:variant>
        <vt:lpstr>幻灯片标题</vt:lpstr>
      </vt:variant>
      <vt:variant>
        <vt:i4>25</vt:i4>
      </vt:variant>
    </vt:vector>
  </HeadingPairs>
  <TitlesOfParts>
    <vt:vector size="68" baseType="lpstr">
      <vt:lpstr>Arial</vt:lpstr>
      <vt:lpstr>SimSun</vt:lpstr>
      <vt:lpstr>Wingdings</vt:lpstr>
      <vt:lpstr>Canela Text Regular</vt:lpstr>
      <vt:lpstr>Graphik</vt:lpstr>
      <vt:lpstr>Charmonman Bold</vt:lpstr>
      <vt:lpstr>Canela Bold</vt:lpstr>
      <vt:lpstr>Graphik-Medium</vt:lpstr>
      <vt:lpstr>Graphik Medium</vt:lpstr>
      <vt:lpstr>Graphik-SemiboldItalic</vt:lpstr>
      <vt:lpstr>Graphik Semibold</vt:lpstr>
      <vt:lpstr>Canela Deck Regular</vt:lpstr>
      <vt:lpstr>Canela Regular</vt:lpstr>
      <vt:lpstr>Helvetica Neue</vt:lpstr>
      <vt:lpstr>Times Roman</vt:lpstr>
      <vt:lpstr>Times New Roman</vt:lpstr>
      <vt:lpstr>Times New Roman</vt:lpstr>
      <vt:lpstr>Times New Roman Bold Italic</vt:lpstr>
      <vt:lpstr>Hoefler Text</vt:lpstr>
      <vt:lpstr>Canela Text Bold</vt:lpstr>
      <vt:lpstr>Helvetica Neue Medium</vt:lpstr>
      <vt:lpstr>SimSun</vt:lpstr>
      <vt:lpstr>汉仪书宋二KW</vt:lpstr>
      <vt:lpstr>Microsoft YaHei</vt:lpstr>
      <vt:lpstr>汉仪旗黑</vt:lpstr>
      <vt:lpstr>Arial Unicode MS</vt:lpstr>
      <vt:lpstr>Times New Roman Bold</vt:lpstr>
      <vt:lpstr>Apple Chancery</vt:lpstr>
      <vt:lpstr>Apple Chancery</vt:lpstr>
      <vt:lpstr>Canela Bold</vt:lpstr>
      <vt:lpstr>Canela Text Bold</vt:lpstr>
      <vt:lpstr>Canela Text Regular</vt:lpstr>
      <vt:lpstr>Graphik</vt:lpstr>
      <vt:lpstr>Helvetica Neue</vt:lpstr>
      <vt:lpstr>Helvetica Neue Medium</vt:lpstr>
      <vt:lpstr>Hoefler Text</vt:lpstr>
      <vt:lpstr>Microsoft YaHei</vt:lpstr>
      <vt:lpstr>Times Roman</vt:lpstr>
      <vt:lpstr>宋体-简</vt:lpstr>
      <vt:lpstr>BatangChe</vt:lpstr>
      <vt:lpstr>Apple SD Gothic Neo</vt:lpstr>
      <vt:lpstr>DejaVuMathTeXGyre</vt:lpstr>
      <vt:lpstr>23_ClassicWhite</vt:lpstr>
      <vt:lpstr>Strong spectral features from asymptotic giant branch stars in distant quiescent galaxies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0.4 &lt; age&lt;1.6 Gyr,  N=19</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Strong spectral features from asymptotic giant branch stars in distant quiescent galaxies</dc:title>
  <dc:creator/>
  <cp:lastModifiedBy>lusy</cp:lastModifiedBy>
  <cp:revision>94</cp:revision>
  <dcterms:created xsi:type="dcterms:W3CDTF">2026-01-05T17:38:13Z</dcterms:created>
  <dcterms:modified xsi:type="dcterms:W3CDTF">2026-01-05T17:38:13Z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ACF4762ADB9C1773C52A59696292BA11_43</vt:lpwstr>
  </property>
  <property fmtid="{D5CDD505-2E9C-101B-9397-08002B2CF9AE}" pid="3" name="KSOProductBuildVer">
    <vt:lpwstr>1033-12.1.24031.24031</vt:lpwstr>
  </property>
</Properties>
</file>