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26"/>
  </p:notesMasterIdLst>
  <p:handoutMasterIdLst>
    <p:handoutMasterId r:id="rId27"/>
  </p:handoutMasterIdLst>
  <p:sldIdLst>
    <p:sldId id="256" r:id="rId2"/>
    <p:sldId id="305" r:id="rId3"/>
    <p:sldId id="306" r:id="rId4"/>
    <p:sldId id="307" r:id="rId5"/>
    <p:sldId id="318" r:id="rId6"/>
    <p:sldId id="311" r:id="rId7"/>
    <p:sldId id="312" r:id="rId8"/>
    <p:sldId id="333" r:id="rId9"/>
    <p:sldId id="310" r:id="rId10"/>
    <p:sldId id="313" r:id="rId11"/>
    <p:sldId id="314" r:id="rId12"/>
    <p:sldId id="315" r:id="rId13"/>
    <p:sldId id="316" r:id="rId14"/>
    <p:sldId id="330" r:id="rId15"/>
    <p:sldId id="317" r:id="rId16"/>
    <p:sldId id="319" r:id="rId17"/>
    <p:sldId id="323" r:id="rId18"/>
    <p:sldId id="320" r:id="rId19"/>
    <p:sldId id="299" r:id="rId20"/>
    <p:sldId id="331" r:id="rId21"/>
    <p:sldId id="332" r:id="rId22"/>
    <p:sldId id="321" r:id="rId23"/>
    <p:sldId id="297" r:id="rId24"/>
    <p:sldId id="322" r:id="rId25"/>
  </p:sldIdLst>
  <p:sldSz cx="12192000" cy="6858000"/>
  <p:notesSz cx="7099300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0D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541" autoAdjust="0"/>
  </p:normalViewPr>
  <p:slideViewPr>
    <p:cSldViewPr>
      <p:cViewPr varScale="1">
        <p:scale>
          <a:sx n="124" d="100"/>
          <a:sy n="124" d="100"/>
        </p:scale>
        <p:origin x="408" y="15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575" cy="512763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1"/>
            <a:ext cx="3076575" cy="512763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DC412D27-A561-41A8-A2A5-22F1C412AB6C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9721851"/>
            <a:ext cx="3076575" cy="512763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1"/>
            <a:ext cx="3076575" cy="512763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54900B44-2084-490F-95A9-C1BFDB7E41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6544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76575" cy="51117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2"/>
            <a:ext cx="3076575" cy="511174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7CF31126-D498-42BA-9D0B-B03CD6BD879F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30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4" y="4860925"/>
            <a:ext cx="5680075" cy="4605338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9721851"/>
            <a:ext cx="3076575" cy="51117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1"/>
            <a:ext cx="3076575" cy="511174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C185C343-0BB2-47F3-AEBE-BD1448D24D5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917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85C343-0BB2-47F3-AEBE-BD1448D24D56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116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85C343-0BB2-47F3-AEBE-BD1448D24D56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815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3583838"/>
            <a:ext cx="88392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2485800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5486400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6193368" y="5486400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609600" y="1516912"/>
            <a:ext cx="5386917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1516912"/>
            <a:ext cx="5389033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75264" y="6422065"/>
            <a:ext cx="10160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420837" y="1019907"/>
            <a:ext cx="54864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422065"/>
            <a:ext cx="2844800" cy="365125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2025/12/17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75520" y="1268760"/>
            <a:ext cx="9433048" cy="1512168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Extreme X-ray weakness and variability in super-Eddington accreting AGNs </a:t>
            </a:r>
            <a:endParaRPr lang="zh-CN" alt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0128448" y="6381328"/>
            <a:ext cx="2339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C000"/>
                </a:solidFill>
              </a:rPr>
              <a:t> 01/2026,</a:t>
            </a:r>
            <a:r>
              <a:rPr lang="zh-CN" altLang="en-US" dirty="0">
                <a:solidFill>
                  <a:srgbClr val="FFC000"/>
                </a:solidFill>
              </a:rPr>
              <a:t> </a:t>
            </a:r>
            <a:r>
              <a:rPr lang="en-US" altLang="zh-CN" dirty="0">
                <a:solidFill>
                  <a:srgbClr val="FFC000"/>
                </a:solidFill>
              </a:rPr>
              <a:t>HKU</a:t>
            </a:r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63852" y="3645024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92D050"/>
                </a:solidFill>
              </a:rPr>
              <a:t>Bin Luo </a:t>
            </a:r>
          </a:p>
          <a:p>
            <a:pPr algn="ctr"/>
            <a:r>
              <a:rPr lang="en-US" altLang="zh-CN" sz="2800" b="1" dirty="0">
                <a:solidFill>
                  <a:srgbClr val="92D050"/>
                </a:solidFill>
              </a:rPr>
              <a:t>Nanjing University</a:t>
            </a:r>
          </a:p>
          <a:p>
            <a:pPr algn="ctr"/>
            <a:endParaRPr lang="zh-CN" altLang="en-US" sz="2800" b="1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90C72-843E-5372-CDF7-18842C957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336"/>
            <a:ext cx="10670976" cy="1143000"/>
          </a:xfrm>
        </p:spPr>
        <p:txBody>
          <a:bodyPr>
            <a:normAutofit/>
          </a:bodyPr>
          <a:lstStyle/>
          <a:p>
            <a:r>
              <a:rPr lang="en-CN" sz="4400"/>
              <a:t>Extreme X-ray variability not new</a:t>
            </a:r>
            <a:r>
              <a:rPr lang="en-US" sz="4400"/>
              <a:t>, </a:t>
            </a:r>
            <a:r>
              <a:rPr lang="en-CN" altLang="zh-CN" sz="4400"/>
              <a:t>e.g., NLS1s</a:t>
            </a:r>
            <a:endParaRPr lang="en-CN" sz="4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72673-71AA-F35B-E7E9-6DF0A6767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D19847-F242-6034-813F-ADA5FF098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97" y="1172391"/>
            <a:ext cx="11833205" cy="492941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20B6D5E-E407-E67F-C6D4-0241EECE9222}"/>
              </a:ext>
            </a:extLst>
          </p:cNvPr>
          <p:cNvSpPr txBox="1">
            <a:spLocks/>
          </p:cNvSpPr>
          <p:nvPr/>
        </p:nvSpPr>
        <p:spPr>
          <a:xfrm>
            <a:off x="609600" y="6263752"/>
            <a:ext cx="11031016" cy="8501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N" sz="2000">
                <a:solidFill>
                  <a:srgbClr val="FFC000"/>
                </a:solidFill>
              </a:rPr>
              <a:t>But not examined in terms of their X-ray emission strengths. Sometimes terms as “flares”.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F327BB-771D-8CD0-8976-05740B9A5D0D}"/>
              </a:ext>
            </a:extLst>
          </p:cNvPr>
          <p:cNvSpPr txBox="1"/>
          <p:nvPr/>
        </p:nvSpPr>
        <p:spPr>
          <a:xfrm>
            <a:off x="444500" y="1268063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Liu, B.L. et al. (2019)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9319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B072B-F7F8-BFE5-FF6A-3B2E73CBD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/>
              <a:t>We searched for more: J0814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031C2-9A4A-CF7D-C5DE-937A20433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5817221"/>
            <a:ext cx="9956800" cy="1016743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>
                <a:solidFill>
                  <a:srgbClr val="FFC000"/>
                </a:solidFill>
                <a:latin typeface="+mj-lt"/>
              </a:rPr>
              <a:t>Steep X-ray spectra (no signs of obscuration) in the low states</a:t>
            </a:r>
          </a:p>
          <a:p>
            <a:r>
              <a:rPr lang="en-US" sz="3200" dirty="0">
                <a:solidFill>
                  <a:srgbClr val="FFC000"/>
                </a:solidFill>
                <a:latin typeface="+mj-lt"/>
              </a:rPr>
              <a:t>Host-dominated optical + UV extinction</a:t>
            </a:r>
            <a:endParaRPr lang="en-CN" sz="3200" dirty="0">
              <a:solidFill>
                <a:srgbClr val="FFC000"/>
              </a:solidFill>
              <a:latin typeface="+mj-lt"/>
            </a:endParaRPr>
          </a:p>
          <a:p>
            <a:endParaRPr lang="en-CN" dirty="0">
              <a:solidFill>
                <a:srgbClr val="FFC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413A54-FED8-48DE-0969-2518D6755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0" y="1512533"/>
            <a:ext cx="6020082" cy="39647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503D82-DD2F-2168-678B-F3FACBF369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4" y="1505306"/>
            <a:ext cx="5797660" cy="39647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5CD85E-F31D-2E1C-9A10-F19D800BEF7E}"/>
              </a:ext>
            </a:extLst>
          </p:cNvPr>
          <p:cNvSpPr txBox="1"/>
          <p:nvPr/>
        </p:nvSpPr>
        <p:spPr>
          <a:xfrm>
            <a:off x="3143672" y="1772816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Huang, B.L. et al. (2023)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04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50EB7-E85F-433B-7F1A-B16D0DAE2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3647"/>
            <a:ext cx="9956800" cy="1143000"/>
          </a:xfrm>
        </p:spPr>
        <p:txBody>
          <a:bodyPr/>
          <a:lstStyle/>
          <a:p>
            <a:r>
              <a:rPr lang="en-CN">
                <a:latin typeface="+mj-lt"/>
              </a:rPr>
              <a:t>J1350, z=2.6, logM</a:t>
            </a:r>
            <a:r>
              <a:rPr lang="en-CN" baseline="-25000">
                <a:latin typeface="+mj-lt"/>
              </a:rPr>
              <a:t>BH</a:t>
            </a:r>
            <a:r>
              <a:rPr lang="en-CN">
                <a:latin typeface="+mj-lt"/>
              </a:rPr>
              <a:t>=9.8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44739-F1F9-6516-EBD2-CB59946EA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583306"/>
            <a:ext cx="9956800" cy="1143000"/>
          </a:xfrm>
        </p:spPr>
        <p:txBody>
          <a:bodyPr>
            <a:normAutofit/>
          </a:bodyPr>
          <a:lstStyle/>
          <a:p>
            <a:r>
              <a:rPr lang="en-US" sz="2800">
                <a:solidFill>
                  <a:srgbClr val="FFC000"/>
                </a:solidFill>
                <a:latin typeface="+mj-lt"/>
              </a:rPr>
              <a:t>Rapid variability: by a factor of 7.6 within 2 days.  v=0.9c.</a:t>
            </a:r>
            <a:endParaRPr lang="en-US" altLang="zh-CN" sz="2800">
              <a:solidFill>
                <a:srgbClr val="FFC000"/>
              </a:solidFill>
              <a:latin typeface="+mj-lt"/>
            </a:endParaRPr>
          </a:p>
          <a:p>
            <a:r>
              <a:rPr lang="en-US" altLang="zh-CN" sz="2800">
                <a:solidFill>
                  <a:srgbClr val="FFC000"/>
                </a:solidFill>
                <a:latin typeface="+mj-lt"/>
              </a:rPr>
              <a:t>Also a WLQ.</a:t>
            </a:r>
          </a:p>
          <a:p>
            <a:endParaRPr lang="en-CN" sz="2800">
              <a:solidFill>
                <a:srgbClr val="FFC000"/>
              </a:solidFill>
              <a:latin typeface="+mj-lt"/>
            </a:endParaRPr>
          </a:p>
          <a:p>
            <a:pPr marL="36576" indent="0">
              <a:buNone/>
            </a:pPr>
            <a:endParaRPr lang="en-CN" sz="2800">
              <a:solidFill>
                <a:srgbClr val="FFC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3B73D0-8B0E-21DD-C9BE-F44DCA893B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088" y="1243170"/>
            <a:ext cx="4309432" cy="39863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97E76B-B5C1-55A0-9D5F-6D5109A5D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243170"/>
            <a:ext cx="5647184" cy="40206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C89EF7-FAB7-5F62-F034-0B758DCA3185}"/>
              </a:ext>
            </a:extLst>
          </p:cNvPr>
          <p:cNvSpPr txBox="1"/>
          <p:nvPr/>
        </p:nvSpPr>
        <p:spPr>
          <a:xfrm>
            <a:off x="4122813" y="1506370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Liu, B.L. et al. (2022)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7347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2C2D3-D83A-F7EC-13F0-ECE963900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/>
              <a:t>An extremely X-ray variable WLQ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7A8AA-914E-B618-117E-130B20DB3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0C5385-E7DC-B660-3566-490CA8B98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1806955"/>
            <a:ext cx="6480720" cy="42883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8A541A-29C5-2701-D369-6C075AA7B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2158" y="4563200"/>
            <a:ext cx="209511" cy="5939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3A2C08-B684-B8D8-D0EB-583E6E5912CF}"/>
              </a:ext>
            </a:extLst>
          </p:cNvPr>
          <p:cNvSpPr txBox="1"/>
          <p:nvPr/>
        </p:nvSpPr>
        <p:spPr>
          <a:xfrm>
            <a:off x="5356076" y="2009723"/>
            <a:ext cx="3188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SDSS J1539 (z=1.9)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  <a:p>
            <a:r>
              <a:rPr lang="en-US" sz="1400">
                <a:solidFill>
                  <a:srgbClr val="1B00FD"/>
                </a:solidFill>
                <a:latin typeface="+mj-lt"/>
              </a:rPr>
              <a:t>Ni, Brandt, B.L. et al. (2020)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4B13B0-2269-E10B-7434-9C1B47BCEFC2}"/>
              </a:ext>
            </a:extLst>
          </p:cNvPr>
          <p:cNvSpPr txBox="1"/>
          <p:nvPr/>
        </p:nvSpPr>
        <p:spPr>
          <a:xfrm>
            <a:off x="6311202" y="4203204"/>
            <a:ext cx="1646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</a:rPr>
              <a:t>2020-6-17</a:t>
            </a:r>
            <a:endParaRPr lang="en-CN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363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D62CB-A85D-C937-4C79-48D687122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/>
              <a:t>Another extremely X-ray variable WLQ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68824-CD0A-A0C3-5E08-3DDDCDFE2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5218D7-D252-D430-DF00-CD8014360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608" y="1619426"/>
            <a:ext cx="6048672" cy="45978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FA957D-C880-6A1B-4D4C-6879608AB1A2}"/>
              </a:ext>
            </a:extLst>
          </p:cNvPr>
          <p:cNvSpPr txBox="1"/>
          <p:nvPr/>
        </p:nvSpPr>
        <p:spPr>
          <a:xfrm>
            <a:off x="3503712" y="3429000"/>
            <a:ext cx="3188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SDSS J1521 (z=2.24)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  <a:p>
            <a:r>
              <a:rPr lang="en-US" sz="1400">
                <a:solidFill>
                  <a:srgbClr val="1B00FD"/>
                </a:solidFill>
                <a:latin typeface="+mj-lt"/>
              </a:rPr>
              <a:t>Wang, Brandt, B.L. et al. (2024)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7378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DE3CC-4B95-9B13-20D3-F9E4A878D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/>
              <a:t>Some more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0AF64-5B51-11E8-6339-333FFA004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DF9A85-E466-6297-25EE-55930BFB2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575840"/>
            <a:ext cx="5617344" cy="4157416"/>
          </a:xfrm>
          <a:prstGeom prst="rect">
            <a:avLst/>
          </a:prstGeom>
        </p:spPr>
      </p:pic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EC4B8F82-31EB-F2BF-869F-B03D68B80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2418" y="1600200"/>
            <a:ext cx="5719303" cy="413305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4E5045-5D33-C418-5E21-E423A7FEF68C}"/>
              </a:ext>
            </a:extLst>
          </p:cNvPr>
          <p:cNvSpPr txBox="1"/>
          <p:nvPr/>
        </p:nvSpPr>
        <p:spPr>
          <a:xfrm>
            <a:off x="1559496" y="6150525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  <a:latin typeface="+mj-lt"/>
              </a:rPr>
              <a:t>SDSS J0743</a:t>
            </a:r>
            <a:endParaRPr lang="en-US" altLang="zh-CN" sz="20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457C82-35DF-6A47-9D9E-8ADC6904CB25}"/>
              </a:ext>
            </a:extLst>
          </p:cNvPr>
          <p:cNvSpPr txBox="1"/>
          <p:nvPr/>
        </p:nvSpPr>
        <p:spPr>
          <a:xfrm>
            <a:off x="8040216" y="6183252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  <a:latin typeface="+mj-lt"/>
              </a:rPr>
              <a:t>PG 0923</a:t>
            </a:r>
            <a:endParaRPr lang="en-US" altLang="zh-CN" sz="2000" dirty="0">
              <a:solidFill>
                <a:srgbClr val="FFC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2907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3AA7D-F292-983E-782A-699472ED9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N">
                <a:latin typeface="+mj-lt"/>
              </a:rPr>
              <a:t>XID 403 in the 7 Ms CDF-S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802E1-4F91-000E-8AED-0192007EC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4" y="6101458"/>
            <a:ext cx="9956800" cy="752948"/>
          </a:xfrm>
        </p:spPr>
        <p:txBody>
          <a:bodyPr>
            <a:normAutofit/>
          </a:bodyPr>
          <a:lstStyle/>
          <a:p>
            <a:r>
              <a:rPr lang="en-CN" sz="2400">
                <a:solidFill>
                  <a:srgbClr val="FFC000"/>
                </a:solidFill>
                <a:latin typeface="+mj-lt"/>
              </a:rPr>
              <a:t>A NLS1 (logM</a:t>
            </a:r>
            <a:r>
              <a:rPr lang="en-CN" sz="2400" baseline="-25000">
                <a:solidFill>
                  <a:srgbClr val="FFC000"/>
                </a:solidFill>
                <a:latin typeface="+mj-lt"/>
              </a:rPr>
              <a:t>BH</a:t>
            </a:r>
            <a:r>
              <a:rPr lang="en-CN" sz="2400">
                <a:solidFill>
                  <a:srgbClr val="FFC000"/>
                </a:solidFill>
                <a:latin typeface="+mj-lt"/>
              </a:rPr>
              <a:t>~6.7) analog at z=1.6</a:t>
            </a:r>
            <a:endParaRPr lang="en-CN" sz="2800">
              <a:solidFill>
                <a:srgbClr val="FFC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A640502-C62D-BC11-040D-94892EF908DB}"/>
              </a:ext>
            </a:extLst>
          </p:cNvPr>
          <p:cNvGrpSpPr/>
          <p:nvPr/>
        </p:nvGrpSpPr>
        <p:grpSpPr>
          <a:xfrm>
            <a:off x="191345" y="1299335"/>
            <a:ext cx="4896544" cy="4674359"/>
            <a:chOff x="15106" y="892969"/>
            <a:chExt cx="3941344" cy="401035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FC7CA22-4BF7-BCFD-3967-682D76FA3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568" y="892969"/>
              <a:ext cx="3925882" cy="379095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E7819FE-CBDD-CA3A-7571-196973A20A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106" y="4553815"/>
              <a:ext cx="3885184" cy="349504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3B23597-C361-7159-DAC3-31ECF12850DB}"/>
              </a:ext>
            </a:extLst>
          </p:cNvPr>
          <p:cNvSpPr txBox="1"/>
          <p:nvPr/>
        </p:nvSpPr>
        <p:spPr>
          <a:xfrm>
            <a:off x="2649221" y="5002817"/>
            <a:ext cx="2056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Yu, B.L. et al. (2023)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5A36A0-B29D-C32D-4BAA-6010DB143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960" y="1299335"/>
            <a:ext cx="6032609" cy="460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804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6CA59-E7FD-0E3B-3293-D6025EA62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N"/>
              <a:t>Extremely X-ray variable AGNs in XMM-LSS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09ECD-2758-0241-59B2-ED9906EBB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044" y="5805264"/>
            <a:ext cx="8798768" cy="778098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>
                <a:solidFill>
                  <a:srgbClr val="FFC000"/>
                </a:solidFill>
              </a:rPr>
              <a:t>8</a:t>
            </a:r>
            <a:r>
              <a:rPr lang="zh-CN" altLang="en-US">
                <a:solidFill>
                  <a:srgbClr val="FFC000"/>
                </a:solidFill>
              </a:rPr>
              <a:t> </a:t>
            </a:r>
            <a:r>
              <a:rPr lang="en-US" altLang="zh-CN">
                <a:solidFill>
                  <a:srgbClr val="FFC000"/>
                </a:solidFill>
              </a:rPr>
              <a:t>candidates in the 5.3 deg</a:t>
            </a:r>
            <a:r>
              <a:rPr lang="en-US" altLang="zh-CN" baseline="30000">
                <a:solidFill>
                  <a:srgbClr val="FFC000"/>
                </a:solidFill>
              </a:rPr>
              <a:t>2</a:t>
            </a:r>
            <a:r>
              <a:rPr lang="en-US" altLang="zh-CN">
                <a:solidFill>
                  <a:srgbClr val="FFC000"/>
                </a:solidFill>
              </a:rPr>
              <a:t> X-ray + multiwavelength survey.</a:t>
            </a:r>
          </a:p>
          <a:p>
            <a:r>
              <a:rPr lang="en-US">
                <a:solidFill>
                  <a:srgbClr val="FFC000"/>
                </a:solidFill>
              </a:rPr>
              <a:t>5 changing-state and 3 changing-obscuration.</a:t>
            </a:r>
            <a:endParaRPr lang="en-CN">
              <a:solidFill>
                <a:srgbClr val="FFC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268EDF-9535-F8E1-3F07-C6F54DBDD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044" y="1268760"/>
            <a:ext cx="9563912" cy="43204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CB844E-D42E-71DC-83DA-3CBA533BACA6}"/>
              </a:ext>
            </a:extLst>
          </p:cNvPr>
          <p:cNvSpPr txBox="1"/>
          <p:nvPr/>
        </p:nvSpPr>
        <p:spPr>
          <a:xfrm>
            <a:off x="2495600" y="5214024"/>
            <a:ext cx="2056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Zhang, B.L. et al. (2025)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04148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374E1-7835-B54C-493A-F03BBF8A8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/>
              <a:t>Variable frequency estimate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D43662-771A-4CD7-60BC-615858263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656026"/>
            <a:ext cx="9956800" cy="1143000"/>
          </a:xfrm>
        </p:spPr>
        <p:txBody>
          <a:bodyPr>
            <a:normAutofit/>
          </a:bodyPr>
          <a:lstStyle/>
          <a:p>
            <a:r>
              <a:rPr lang="en-CN" sz="2800" dirty="0">
                <a:solidFill>
                  <a:srgbClr val="FFC000"/>
                </a:solidFill>
                <a:latin typeface="+mj-lt"/>
              </a:rPr>
              <a:t>15%-24% adopting a 30%-60% duty cycle</a:t>
            </a:r>
          </a:p>
          <a:p>
            <a:r>
              <a:rPr lang="en-CN" sz="2800" dirty="0">
                <a:solidFill>
                  <a:srgbClr val="FFC000"/>
                </a:solidFill>
                <a:latin typeface="+mj-lt"/>
              </a:rPr>
              <a:t>Thus much more frequent among Super-Eddington AGNs</a:t>
            </a:r>
          </a:p>
          <a:p>
            <a:endParaRPr lang="en-CN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3EE1C5-2C53-A165-23AC-E7C0A4C71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882916"/>
            <a:ext cx="5086647" cy="9061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57B45D-89DE-68B7-89E3-C7C4DFB253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040" y="1507232"/>
            <a:ext cx="5994400" cy="4059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A38075-7DD1-3E74-CD1B-BF3D7941FF22}"/>
              </a:ext>
            </a:extLst>
          </p:cNvPr>
          <p:cNvSpPr txBox="1"/>
          <p:nvPr/>
        </p:nvSpPr>
        <p:spPr>
          <a:xfrm>
            <a:off x="10146320" y="4293096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Liu, B.L. et al. (2019)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93783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1BFD6-8ADE-4CE6-B933-4873DA737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>
                <a:latin typeface="+mj-lt"/>
              </a:rPr>
              <a:t>A universal obscuration scenario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891B1-1AA1-C581-3612-785DAAA6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645" y="1628800"/>
            <a:ext cx="5630416" cy="4525963"/>
          </a:xfrm>
        </p:spPr>
        <p:txBody>
          <a:bodyPr>
            <a:normAutofit/>
          </a:bodyPr>
          <a:lstStyle/>
          <a:p>
            <a:r>
              <a:rPr lang="en-CN" sz="2800">
                <a:solidFill>
                  <a:srgbClr val="FFC000"/>
                </a:solidFill>
              </a:rPr>
              <a:t>Absorber: small-scale clumpy dust-free disk wind </a:t>
            </a:r>
          </a:p>
          <a:p>
            <a:r>
              <a:rPr lang="en-CN" sz="2800">
                <a:solidFill>
                  <a:srgbClr val="FFC000"/>
                </a:solidFill>
              </a:rPr>
              <a:t>Partial covering possible, steep spectra in the soft X-rays</a:t>
            </a:r>
          </a:p>
          <a:p>
            <a:r>
              <a:rPr lang="en-CN" sz="2800">
                <a:solidFill>
                  <a:srgbClr val="FFC000"/>
                </a:solidFill>
              </a:rPr>
              <a:t>Powerful (e.g., Compton-thick) due to super-Eddington accretion; large soilid</a:t>
            </a:r>
            <a:r>
              <a:rPr lang="zh-CN" altLang="en-US" sz="2800">
                <a:solidFill>
                  <a:srgbClr val="FFC000"/>
                </a:solidFill>
              </a:rPr>
              <a:t> </a:t>
            </a:r>
            <a:r>
              <a:rPr lang="en-US" altLang="zh-CN" sz="2800">
                <a:solidFill>
                  <a:srgbClr val="FFC000"/>
                </a:solidFill>
              </a:rPr>
              <a:t>angle</a:t>
            </a:r>
            <a:endParaRPr lang="en-CN" sz="2800">
              <a:solidFill>
                <a:srgbClr val="FFC000"/>
              </a:solidFill>
            </a:endParaRPr>
          </a:p>
          <a:p>
            <a:r>
              <a:rPr lang="en-CN" sz="2800">
                <a:solidFill>
                  <a:srgbClr val="FFC000"/>
                </a:solidFill>
              </a:rPr>
              <a:t>Covering factor &amp; column density variable</a:t>
            </a:r>
            <a:endParaRPr lang="en-CN" sz="2800">
              <a:latin typeface="+mj-lt"/>
            </a:endParaRPr>
          </a:p>
          <a:p>
            <a:endParaRPr lang="en-CN" sz="28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66148E-2955-2703-F26E-F0032235E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8634" y="1546291"/>
            <a:ext cx="6159333" cy="420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49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3AD3A-D454-50A4-C7A0-C2431F1A5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2D3B4-8246-92FB-9051-55A454187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742984" cy="456510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CN" dirty="0">
                <a:solidFill>
                  <a:srgbClr val="FFC000"/>
                </a:solidFill>
              </a:rPr>
              <a:t>AGN X-rays and weak-line quasars</a:t>
            </a:r>
          </a:p>
          <a:p>
            <a:pPr>
              <a:lnSpc>
                <a:spcPct val="200000"/>
              </a:lnSpc>
            </a:pPr>
            <a:endParaRPr lang="en-CN" dirty="0">
              <a:solidFill>
                <a:srgbClr val="FFC000"/>
              </a:solidFill>
            </a:endParaRPr>
          </a:p>
          <a:p>
            <a:pPr>
              <a:lnSpc>
                <a:spcPct val="200000"/>
              </a:lnSpc>
            </a:pPr>
            <a:r>
              <a:rPr lang="en-CN" dirty="0">
                <a:solidFill>
                  <a:srgbClr val="FFC000"/>
                </a:solidFill>
              </a:rPr>
              <a:t>Extreme (factors &gt;10) X-ray weakness and variability</a:t>
            </a:r>
            <a:r>
              <a:rPr lang="en-US" dirty="0">
                <a:solidFill>
                  <a:srgbClr val="FFC000"/>
                </a:solidFill>
              </a:rPr>
              <a:t>: a learning experience</a:t>
            </a:r>
            <a:endParaRPr lang="en-CN" dirty="0">
              <a:solidFill>
                <a:srgbClr val="FFC000"/>
              </a:solidFill>
            </a:endParaRPr>
          </a:p>
          <a:p>
            <a:pPr>
              <a:lnSpc>
                <a:spcPct val="200000"/>
              </a:lnSpc>
            </a:pPr>
            <a:endParaRPr lang="en-CN" dirty="0">
              <a:solidFill>
                <a:srgbClr val="FFC000"/>
              </a:solidFill>
            </a:endParaRPr>
          </a:p>
          <a:p>
            <a:pPr>
              <a:lnSpc>
                <a:spcPct val="200000"/>
              </a:lnSpc>
            </a:pPr>
            <a:endParaRPr lang="en-CN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449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808F5-D336-1330-47AC-4C84C3817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home messages</a:t>
            </a:r>
            <a:endParaRPr lang="en-C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4BFD3-9A58-AA63-60C5-32A9FFAB3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88840"/>
            <a:ext cx="9956800" cy="4137324"/>
          </a:xfrm>
        </p:spPr>
        <p:txBody>
          <a:bodyPr>
            <a:normAutofit/>
          </a:bodyPr>
          <a:lstStyle/>
          <a:p>
            <a:r>
              <a:rPr lang="en-CN" sz="28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The</a:t>
            </a:r>
            <a:r>
              <a:rPr lang="zh-CN" altLang="en-US" sz="28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zh-CN" sz="28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value of extreme/strange objects</a:t>
            </a:r>
            <a:endParaRPr lang="en-CN" sz="2800" dirty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  <a:p>
            <a:endParaRPr lang="en-CN" sz="2800" dirty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  <a:p>
            <a:r>
              <a:rPr lang="en-CN" sz="28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Good to examine the X-ray emission strengths for variable objects</a:t>
            </a:r>
          </a:p>
          <a:p>
            <a:pPr marL="36576" indent="0">
              <a:buNone/>
            </a:pPr>
            <a:endParaRPr lang="en-US" sz="2800" dirty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  <a:p>
            <a:r>
              <a:rPr lang="en-CN" sz="28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AGN winds at play</a:t>
            </a:r>
            <a:r>
              <a:rPr lang="en-US" sz="28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; might connect to JWST little red dots </a:t>
            </a:r>
            <a:endParaRPr lang="en-CN" sz="2800" dirty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  <a:p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3427515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1ECDE-BE02-E7B5-8369-CF69D971C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B301B-9FB9-388A-3879-5868F552C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8771768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37C62-5B62-3063-2F9A-0F9244F63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>
                <a:latin typeface="+mj-lt"/>
              </a:rPr>
              <a:t>But the same disk-corona connection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A3F68-E56A-F63C-209B-8D0AED068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466939"/>
            <a:ext cx="9956800" cy="1143000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2400">
                <a:solidFill>
                  <a:srgbClr val="FFC000"/>
                </a:solidFill>
                <a:latin typeface="+mj-lt"/>
                <a:cs typeface="Symbol" charset="2"/>
              </a:rPr>
              <a:t>21 Super- and 26 sub-Eddington AGNs with RM SMBH masses.</a:t>
            </a:r>
          </a:p>
          <a:p>
            <a:r>
              <a:rPr lang="en-US" altLang="zh-CN" sz="2400">
                <a:solidFill>
                  <a:srgbClr val="FFC000"/>
                </a:solidFill>
                <a:latin typeface="+mj-lt"/>
                <a:cs typeface="Symbol" charset="2"/>
              </a:rPr>
              <a:t>Consistent </a:t>
            </a:r>
            <a:r>
              <a:rPr lang="en-US" altLang="zh-CN" sz="2400" err="1">
                <a:solidFill>
                  <a:srgbClr val="FFC000"/>
                </a:solidFill>
                <a:latin typeface="+mj-lt"/>
                <a:cs typeface="Symbol" charset="2"/>
              </a:rPr>
              <a:t>a</a:t>
            </a:r>
            <a:r>
              <a:rPr lang="en-US" altLang="zh-CN" sz="2400" baseline="-25000" err="1">
                <a:solidFill>
                  <a:srgbClr val="FFC000"/>
                </a:solidFill>
                <a:latin typeface="+mj-lt"/>
              </a:rPr>
              <a:t>ox</a:t>
            </a:r>
            <a:r>
              <a:rPr lang="zh-CN" altLang="en-US" sz="2400" baseline="-25000">
                <a:solidFill>
                  <a:srgbClr val="FFC000"/>
                </a:solidFill>
                <a:latin typeface="+mj-lt"/>
              </a:rPr>
              <a:t> </a:t>
            </a:r>
            <a:r>
              <a:rPr lang="en-US" altLang="zh-CN" sz="2400">
                <a:solidFill>
                  <a:srgbClr val="FFC000"/>
                </a:solidFill>
                <a:latin typeface="+mj-lt"/>
              </a:rPr>
              <a:t>– L</a:t>
            </a:r>
            <a:r>
              <a:rPr lang="en-US" altLang="zh-CN" sz="2400" baseline="-25000">
                <a:solidFill>
                  <a:srgbClr val="FFC000"/>
                </a:solidFill>
                <a:latin typeface="+mj-lt"/>
              </a:rPr>
              <a:t>2500</a:t>
            </a:r>
            <a:r>
              <a:rPr lang="zh-CN" altLang="en-US" sz="2400" i="1">
                <a:solidFill>
                  <a:srgbClr val="FFC000"/>
                </a:solidFill>
                <a:latin typeface="+mj-lt"/>
              </a:rPr>
              <a:t> </a:t>
            </a:r>
            <a:r>
              <a:rPr lang="en-US" altLang="zh-CN" sz="2400">
                <a:solidFill>
                  <a:srgbClr val="FFC000"/>
                </a:solidFill>
                <a:latin typeface="+mj-lt"/>
              </a:rPr>
              <a:t>relations, if only </a:t>
            </a:r>
            <a:r>
              <a:rPr lang="en-US" altLang="zh-CN" sz="2400">
                <a:solidFill>
                  <a:srgbClr val="FF0000"/>
                </a:solidFill>
                <a:latin typeface="+mj-lt"/>
              </a:rPr>
              <a:t>high-state</a:t>
            </a:r>
            <a:r>
              <a:rPr lang="en-US" altLang="zh-CN" sz="2400">
                <a:solidFill>
                  <a:srgbClr val="FFC000"/>
                </a:solidFill>
                <a:latin typeface="+mj-lt"/>
              </a:rPr>
              <a:t> data are used.</a:t>
            </a:r>
          </a:p>
          <a:p>
            <a:r>
              <a:rPr lang="en-US" altLang="zh-CN" sz="2400" err="1">
                <a:solidFill>
                  <a:srgbClr val="FFC000"/>
                </a:solidFill>
                <a:latin typeface="+mj-lt"/>
                <a:cs typeface="Symbol" charset="2"/>
              </a:rPr>
              <a:t>a</a:t>
            </a:r>
            <a:r>
              <a:rPr lang="en-US" altLang="zh-CN" sz="2400" baseline="-25000" err="1">
                <a:solidFill>
                  <a:srgbClr val="FFC000"/>
                </a:solidFill>
                <a:latin typeface="+mj-lt"/>
              </a:rPr>
              <a:t>ox</a:t>
            </a:r>
            <a:r>
              <a:rPr lang="en-US" altLang="zh-CN" sz="2400" baseline="-25000">
                <a:solidFill>
                  <a:srgbClr val="FFC000"/>
                </a:solidFill>
                <a:latin typeface="+mj-lt"/>
              </a:rPr>
              <a:t> </a:t>
            </a:r>
            <a:r>
              <a:rPr lang="en-CN" sz="2400">
                <a:solidFill>
                  <a:srgbClr val="FFC000"/>
                </a:solidFill>
                <a:latin typeface="+mj-lt"/>
              </a:rPr>
              <a:t>may depend on M</a:t>
            </a:r>
            <a:r>
              <a:rPr lang="en-CN" sz="2400" baseline="-25000">
                <a:solidFill>
                  <a:srgbClr val="FFC000"/>
                </a:solidFill>
                <a:latin typeface="+mj-lt"/>
              </a:rPr>
              <a:t>BH</a:t>
            </a:r>
            <a:r>
              <a:rPr lang="en-CN" sz="2400">
                <a:solidFill>
                  <a:srgbClr val="FFC000"/>
                </a:solidFill>
                <a:latin typeface="+mj-lt"/>
              </a:rPr>
              <a:t> and L/L</a:t>
            </a:r>
            <a:r>
              <a:rPr lang="en-CN" sz="2400" baseline="-25000">
                <a:solidFill>
                  <a:srgbClr val="FFC000"/>
                </a:solidFill>
                <a:latin typeface="+mj-lt"/>
              </a:rPr>
              <a:t>Edd</a:t>
            </a:r>
            <a:r>
              <a:rPr lang="en-CN" sz="2400">
                <a:solidFill>
                  <a:srgbClr val="FFC000"/>
                </a:solidFill>
                <a:latin typeface="+mj-lt"/>
              </a:rPr>
              <a:t> intrinsically.</a:t>
            </a:r>
          </a:p>
          <a:p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5C5C87-2DCC-9C78-45DB-9E9942AF4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608" y="1391061"/>
            <a:ext cx="5639938" cy="39604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694208-73BD-607D-7228-647444E96BE5}"/>
              </a:ext>
            </a:extLst>
          </p:cNvPr>
          <p:cNvSpPr txBox="1"/>
          <p:nvPr/>
        </p:nvSpPr>
        <p:spPr>
          <a:xfrm>
            <a:off x="3719736" y="4437112"/>
            <a:ext cx="2658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Liu, B.L. et al. (2021)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19179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B747E-DD5F-DAC3-930E-84C449552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/>
              <a:t>Our Key Findings: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711DB-62C8-499C-7044-FAFEDC9A6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9590856" cy="4525963"/>
          </a:xfrm>
        </p:spPr>
        <p:txBody>
          <a:bodyPr>
            <a:normAutofit/>
          </a:bodyPr>
          <a:lstStyle/>
          <a:p>
            <a:r>
              <a:rPr lang="en-CN" sz="2400">
                <a:solidFill>
                  <a:srgbClr val="FFC000"/>
                </a:solidFill>
              </a:rPr>
              <a:t>Typical AGNs are not X-ray weak.</a:t>
            </a:r>
          </a:p>
          <a:p>
            <a:r>
              <a:rPr lang="en-CN" sz="2400">
                <a:solidFill>
                  <a:srgbClr val="FFC000"/>
                </a:solidFill>
              </a:rPr>
              <a:t>Super-Eddington AGNs could be (~ 20-50%) extremely (f</a:t>
            </a:r>
            <a:r>
              <a:rPr lang="en-CN" sz="2400" baseline="-25000">
                <a:solidFill>
                  <a:srgbClr val="FFC000"/>
                </a:solidFill>
              </a:rPr>
              <a:t>weak</a:t>
            </a:r>
            <a:r>
              <a:rPr lang="en-CN" sz="2400">
                <a:solidFill>
                  <a:srgbClr val="FFC000"/>
                </a:solidFill>
              </a:rPr>
              <a:t>&gt;10) X-ray weak.</a:t>
            </a:r>
          </a:p>
          <a:p>
            <a:r>
              <a:rPr lang="en-CN" sz="2400">
                <a:solidFill>
                  <a:srgbClr val="FFC000"/>
                </a:solidFill>
              </a:rPr>
              <a:t>They may vary between X-ray weak and X-ray normal states.</a:t>
            </a:r>
          </a:p>
          <a:p>
            <a:r>
              <a:rPr lang="en-CN" sz="2400" b="1">
                <a:solidFill>
                  <a:srgbClr val="FFC000"/>
                </a:solidFill>
              </a:rPr>
              <a:t>No corresponding optical/IR variability.</a:t>
            </a:r>
          </a:p>
          <a:p>
            <a:r>
              <a:rPr lang="en-CN" sz="2400">
                <a:solidFill>
                  <a:srgbClr val="FFC000"/>
                </a:solidFill>
              </a:rPr>
              <a:t>A few could vary super rapidly (~ light speed).</a:t>
            </a:r>
          </a:p>
          <a:p>
            <a:r>
              <a:rPr lang="en-CN" sz="2400" b="1">
                <a:solidFill>
                  <a:srgbClr val="FFC000"/>
                </a:solidFill>
              </a:rPr>
              <a:t>May show no absorption signatures in the </a:t>
            </a:r>
          </a:p>
          <a:p>
            <a:pPr marL="36576" indent="0">
              <a:buNone/>
            </a:pPr>
            <a:r>
              <a:rPr lang="en-CN" sz="2400" b="1">
                <a:solidFill>
                  <a:srgbClr val="FFC000"/>
                </a:solidFill>
              </a:rPr>
              <a:t>     weak states.</a:t>
            </a:r>
          </a:p>
          <a:p>
            <a:r>
              <a:rPr lang="en-US" sz="2400">
                <a:solidFill>
                  <a:srgbClr val="FFC000"/>
                </a:solidFill>
              </a:rPr>
              <a:t>X-ray absorption!</a:t>
            </a:r>
            <a:endParaRPr lang="en-CN" sz="2400">
              <a:solidFill>
                <a:srgbClr val="FFC000"/>
              </a:solidFill>
            </a:endParaRPr>
          </a:p>
          <a:p>
            <a:pPr marL="36576" indent="0">
              <a:buNone/>
            </a:pPr>
            <a:endParaRPr lang="en-CN" sz="2400">
              <a:solidFill>
                <a:srgbClr val="FFC000"/>
              </a:solidFill>
            </a:endParaRPr>
          </a:p>
          <a:p>
            <a:pPr marL="36576" indent="0">
              <a:buNone/>
            </a:pPr>
            <a:endParaRPr lang="en-CN" sz="240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260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58036-1539-6305-7849-982FDE00B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670976" cy="1143000"/>
          </a:xfrm>
        </p:spPr>
        <p:txBody>
          <a:bodyPr>
            <a:normAutofit fontScale="90000"/>
          </a:bodyPr>
          <a:lstStyle/>
          <a:p>
            <a:r>
              <a:rPr lang="en-CN"/>
              <a:t>An Eddingtong-ratio vs. obscuration sequence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8D3E91-177E-BE18-20FA-BBB85A9A3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492745"/>
            <a:ext cx="9956800" cy="820687"/>
          </a:xfrm>
        </p:spPr>
        <p:txBody>
          <a:bodyPr/>
          <a:lstStyle/>
          <a:p>
            <a:pPr marL="36576" indent="0">
              <a:buNone/>
            </a:pPr>
            <a:r>
              <a:rPr lang="en-CN">
                <a:solidFill>
                  <a:srgbClr val="FFC000"/>
                </a:solidFill>
              </a:rPr>
              <a:t>Typical AGNs              SEAMBHs                        WLQs</a:t>
            </a:r>
          </a:p>
        </p:txBody>
      </p:sp>
      <p:pic>
        <p:nvPicPr>
          <p:cNvPr id="4" name="Picture 3" descr="luo-fig01-schematic.tiff">
            <a:extLst>
              <a:ext uri="{FF2B5EF4-FFF2-40B4-BE49-F238E27FC236}">
                <a16:creationId xmlns:a16="http://schemas.microsoft.com/office/drawing/2014/main" id="{C20EBB1D-77FE-C855-319A-B117FDCF8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4647253"/>
            <a:ext cx="3312367" cy="1681625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418662D1-EEE5-AE46-D447-412B50972AD3}"/>
              </a:ext>
            </a:extLst>
          </p:cNvPr>
          <p:cNvSpPr/>
          <p:nvPr/>
        </p:nvSpPr>
        <p:spPr>
          <a:xfrm>
            <a:off x="705248" y="2334209"/>
            <a:ext cx="10081120" cy="36004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047AEC-D27A-54EE-78EB-ABB7C0A6102C}"/>
              </a:ext>
            </a:extLst>
          </p:cNvPr>
          <p:cNvSpPr txBox="1"/>
          <p:nvPr/>
        </p:nvSpPr>
        <p:spPr>
          <a:xfrm>
            <a:off x="911424" y="2694249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N">
                <a:solidFill>
                  <a:srgbClr val="00B0F0"/>
                </a:solidFill>
              </a:rPr>
              <a:t>Eddington ratios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N">
                <a:solidFill>
                  <a:srgbClr val="00B0F0"/>
                </a:solidFill>
              </a:rPr>
              <a:t>Disk thickness (affects the C IV BLR or even the corona)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N">
                <a:solidFill>
                  <a:srgbClr val="00B0F0"/>
                </a:solidFill>
              </a:rPr>
              <a:t>Disk-wind strength (density, velocity)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N">
                <a:solidFill>
                  <a:srgbClr val="00B0F0"/>
                </a:solidFill>
              </a:rPr>
              <a:t>X-ray weakness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CN">
                <a:solidFill>
                  <a:srgbClr val="00B0F0"/>
                </a:solidFill>
              </a:rPr>
              <a:t>Frequency of being X-ray weak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>
                <a:solidFill>
                  <a:srgbClr val="00B0F0"/>
                </a:solidFill>
              </a:rPr>
              <a:t>C</a:t>
            </a:r>
            <a:r>
              <a:rPr lang="en-CN">
                <a:solidFill>
                  <a:srgbClr val="00B0F0"/>
                </a:solidFill>
              </a:rPr>
              <a:t>overing factor &amp; column densinty variability (</a:t>
            </a:r>
            <a:r>
              <a:rPr lang="en-CN" b="1">
                <a:solidFill>
                  <a:srgbClr val="00B0F0"/>
                </a:solidFill>
              </a:rPr>
              <a:t>decreases</a:t>
            </a:r>
            <a:r>
              <a:rPr lang="en-CN">
                <a:solidFill>
                  <a:srgbClr val="00B0F0"/>
                </a:solidFill>
              </a:rPr>
              <a:t>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CN">
              <a:solidFill>
                <a:srgbClr val="00B0F0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CN">
              <a:solidFill>
                <a:srgbClr val="00B0F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D2D084-5474-5B4F-9447-363D742FD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820" y="4647252"/>
            <a:ext cx="2592287" cy="17689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DE66FA-C34B-266E-D898-8485004FA2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6967" y="4647253"/>
            <a:ext cx="2412167" cy="176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791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FFE41-84C0-81C8-7250-FD49F0DE8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0"/>
            <a:ext cx="11640616" cy="1417638"/>
          </a:xfrm>
        </p:spPr>
        <p:txBody>
          <a:bodyPr>
            <a:normAutofit fontScale="90000"/>
          </a:bodyPr>
          <a:lstStyle/>
          <a:p>
            <a:r>
              <a:rPr lang="en-US" dirty="0"/>
              <a:t>AGN X-ray spectrum and SED (Type 1, radio-quiet)</a:t>
            </a:r>
            <a:endParaRPr lang="en-CN"/>
          </a:p>
        </p:txBody>
      </p:sp>
      <p:pic>
        <p:nvPicPr>
          <p:cNvPr id="4" name="Picture 5" descr="aox-def01.tiff">
            <a:extLst>
              <a:ext uri="{FF2B5EF4-FFF2-40B4-BE49-F238E27FC236}">
                <a16:creationId xmlns:a16="http://schemas.microsoft.com/office/drawing/2014/main" id="{043C10FC-80A3-DF2D-1793-51AA648C6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680" y="2204864"/>
            <a:ext cx="5489993" cy="4544752"/>
          </a:xfrm>
          <a:prstGeom prst="rect">
            <a:avLst/>
          </a:prstGeom>
        </p:spPr>
      </p:pic>
      <p:pic>
        <p:nvPicPr>
          <p:cNvPr id="5" name="Picture 4" descr="cold-absn-animation-2010-0p5s.gif">
            <a:extLst>
              <a:ext uri="{FF2B5EF4-FFF2-40B4-BE49-F238E27FC236}">
                <a16:creationId xmlns:a16="http://schemas.microsoft.com/office/drawing/2014/main" id="{70C448C3-07F6-AA12-0D14-B254CB684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4" y="2212728"/>
            <a:ext cx="6038928" cy="45259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2558FD-6D0F-1D57-5B32-0D6DDE34D469}"/>
              </a:ext>
            </a:extLst>
          </p:cNvPr>
          <p:cNvSpPr txBox="1"/>
          <p:nvPr/>
        </p:nvSpPr>
        <p:spPr>
          <a:xfrm>
            <a:off x="1199456" y="1258983"/>
            <a:ext cx="4503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X-ray spectrum: mostly a power law; </a:t>
            </a:r>
            <a:r>
              <a:rPr lang="el-GR" dirty="0">
                <a:solidFill>
                  <a:srgbClr val="FFC000"/>
                </a:solidFill>
              </a:rPr>
              <a:t>Γ</a:t>
            </a:r>
            <a:r>
              <a:rPr lang="en-US" dirty="0">
                <a:solidFill>
                  <a:srgbClr val="FFC000"/>
                </a:solidFill>
              </a:rPr>
              <a:t>~2</a:t>
            </a:r>
          </a:p>
          <a:p>
            <a:r>
              <a:rPr lang="en-US" dirty="0">
                <a:solidFill>
                  <a:srgbClr val="FFC000"/>
                </a:solidFill>
              </a:rPr>
              <a:t>May be modified by obscuration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83524F-5E41-8A03-FDA0-3A6B788662B6}"/>
              </a:ext>
            </a:extLst>
          </p:cNvPr>
          <p:cNvSpPr txBox="1"/>
          <p:nvPr/>
        </p:nvSpPr>
        <p:spPr>
          <a:xfrm>
            <a:off x="8472264" y="1295175"/>
            <a:ext cx="2367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Broad-band SED</a:t>
            </a:r>
          </a:p>
        </p:txBody>
      </p:sp>
      <p:pic>
        <p:nvPicPr>
          <p:cNvPr id="8" name="Picture 8" descr="aox-equation01.tiff">
            <a:extLst>
              <a:ext uri="{FF2B5EF4-FFF2-40B4-BE49-F238E27FC236}">
                <a16:creationId xmlns:a16="http://schemas.microsoft.com/office/drawing/2014/main" id="{BD376C8A-4F9F-F94C-CFCC-16FA19B150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5494284"/>
            <a:ext cx="2160241" cy="2189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A1410B-7005-9CB9-73A9-1EEF0D6536E8}"/>
              </a:ext>
            </a:extLst>
          </p:cNvPr>
          <p:cNvSpPr txBox="1"/>
          <p:nvPr/>
        </p:nvSpPr>
        <p:spPr>
          <a:xfrm>
            <a:off x="9788647" y="3789040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+mj-lt"/>
                <a:cs typeface="Symbol" charset="2"/>
              </a:rPr>
              <a:t>a</a:t>
            </a:r>
            <a:r>
              <a:rPr lang="en-US" baseline="-25000" dirty="0" err="1">
                <a:solidFill>
                  <a:srgbClr val="FF0000"/>
                </a:solidFill>
                <a:latin typeface="+mj-lt"/>
              </a:rPr>
              <a:t>ox</a:t>
            </a:r>
            <a:endParaRPr lang="en-US" baseline="-2500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794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BC03A-4770-4CD8-F11D-591FE963D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14326"/>
            <a:ext cx="11582400" cy="1143000"/>
          </a:xfrm>
        </p:spPr>
        <p:txBody>
          <a:bodyPr>
            <a:noAutofit/>
          </a:bodyPr>
          <a:lstStyle/>
          <a:p>
            <a:r>
              <a:rPr lang="en-US" altLang="zh-CN" sz="4100">
                <a:cs typeface="Symbol" charset="2"/>
              </a:rPr>
              <a:t>The </a:t>
            </a:r>
            <a:r>
              <a:rPr lang="en-US" altLang="zh-CN" sz="4100" err="1">
                <a:cs typeface="Symbol" charset="2"/>
              </a:rPr>
              <a:t>a</a:t>
            </a:r>
            <a:r>
              <a:rPr lang="en-US" altLang="zh-CN" sz="4100" baseline="-25000" err="1"/>
              <a:t>ox</a:t>
            </a:r>
            <a:r>
              <a:rPr lang="zh-CN" altLang="en-US" sz="4100" baseline="-25000">
                <a:solidFill>
                  <a:srgbClr val="FF0000"/>
                </a:solidFill>
              </a:rPr>
              <a:t> </a:t>
            </a:r>
            <a:r>
              <a:rPr lang="en-US" altLang="zh-CN" sz="4100"/>
              <a:t>– L</a:t>
            </a:r>
            <a:r>
              <a:rPr lang="en-US" altLang="zh-CN" sz="4100" baseline="-25000"/>
              <a:t>2500</a:t>
            </a:r>
            <a:r>
              <a:rPr lang="zh-CN" altLang="en-US" sz="4100" i="1"/>
              <a:t> </a:t>
            </a:r>
            <a:r>
              <a:rPr lang="en-US" altLang="zh-CN" sz="4100"/>
              <a:t>relation: a measure of X-ray strength </a:t>
            </a:r>
            <a:endParaRPr lang="en-CN" sz="41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76F8-C7F6-AB32-0949-EB81616C2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914" y="5661248"/>
            <a:ext cx="10968864" cy="982426"/>
          </a:xfrm>
        </p:spPr>
        <p:txBody>
          <a:bodyPr>
            <a:normAutofit/>
          </a:bodyPr>
          <a:lstStyle/>
          <a:p>
            <a:r>
              <a:rPr lang="en-CN" sz="2000" dirty="0">
                <a:solidFill>
                  <a:srgbClr val="FFC000"/>
                </a:solidFill>
              </a:rPr>
              <a:t>Stochastic variability increases the scatter, but not significant. </a:t>
            </a:r>
          </a:p>
          <a:p>
            <a:r>
              <a:rPr lang="en-CN" sz="2000" dirty="0">
                <a:solidFill>
                  <a:srgbClr val="FFC000"/>
                </a:solidFill>
              </a:rPr>
              <a:t>Removal of potentially X-ray absorbed objects important.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64DB26-D446-5A08-B705-70F5B7D8E5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421474"/>
            <a:ext cx="4998641" cy="41044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BDDD31-3244-C0AB-6264-CE65117BE77F}"/>
              </a:ext>
            </a:extLst>
          </p:cNvPr>
          <p:cNvSpPr txBox="1"/>
          <p:nvPr/>
        </p:nvSpPr>
        <p:spPr>
          <a:xfrm>
            <a:off x="3709361" y="4567419"/>
            <a:ext cx="2056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Pu, B.L. et al. (2020)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6C82E6-78FA-C30D-C909-82E9DCD16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072" y="1403602"/>
            <a:ext cx="5270500" cy="4140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80A585-2F74-A71E-0586-A0D7D3346E1B}"/>
              </a:ext>
            </a:extLst>
          </p:cNvPr>
          <p:cNvSpPr txBox="1"/>
          <p:nvPr/>
        </p:nvSpPr>
        <p:spPr>
          <a:xfrm>
            <a:off x="7464152" y="4595284"/>
            <a:ext cx="2056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Huang, B.L. et al. (2025)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CF4923-DB37-2CD3-D42E-4F90A8DD4DC4}"/>
              </a:ext>
            </a:extLst>
          </p:cNvPr>
          <p:cNvSpPr txBox="1"/>
          <p:nvPr/>
        </p:nvSpPr>
        <p:spPr>
          <a:xfrm>
            <a:off x="2351584" y="155679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>
                <a:solidFill>
                  <a:srgbClr val="00B0F0"/>
                </a:solidFill>
              </a:rPr>
              <a:t>SDSS quasars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B9474B-F83F-7101-8A3E-B139DF4162B1}"/>
              </a:ext>
            </a:extLst>
          </p:cNvPr>
          <p:cNvSpPr txBox="1"/>
          <p:nvPr/>
        </p:nvSpPr>
        <p:spPr>
          <a:xfrm>
            <a:off x="7475303" y="4161804"/>
            <a:ext cx="3112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>
                <a:solidFill>
                  <a:srgbClr val="00B0F0"/>
                </a:solidFill>
              </a:rPr>
              <a:t>AGNs in X-ray surveys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EE7BC4-2587-A781-FD6E-ABD5FA3EE75D}"/>
              </a:ext>
            </a:extLst>
          </p:cNvPr>
          <p:cNvSpPr txBox="1"/>
          <p:nvPr/>
        </p:nvSpPr>
        <p:spPr>
          <a:xfrm>
            <a:off x="4634881" y="3917831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0070C0"/>
                </a:solidFill>
              </a:rPr>
              <a:t>f</a:t>
            </a:r>
            <a:r>
              <a:rPr lang="en-CN" sz="1400" baseline="-25000">
                <a:solidFill>
                  <a:srgbClr val="0070C0"/>
                </a:solidFill>
              </a:rPr>
              <a:t>weak</a:t>
            </a:r>
            <a:r>
              <a:rPr lang="en-US" altLang="zh-CN" sz="1400">
                <a:solidFill>
                  <a:srgbClr val="0070C0"/>
                </a:solidFill>
              </a:rPr>
              <a:t>=6</a:t>
            </a:r>
            <a:endParaRPr lang="en-CN" sz="14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240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8ABE7-2D54-3895-6536-4D329B17E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N"/>
              <a:t>Typical quasars are not X-ray weak nor extremely variable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D3F5EF-CB5D-C87C-FD93-5CF6BC60F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484783"/>
            <a:ext cx="5256584" cy="43787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05F7BB-1CFF-692A-994D-516F7F164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4152" y="1518511"/>
            <a:ext cx="3904618" cy="44019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FA7C55-CA14-B5C3-E2A9-B74D95B6ACF5}"/>
              </a:ext>
            </a:extLst>
          </p:cNvPr>
          <p:cNvSpPr txBox="1"/>
          <p:nvPr/>
        </p:nvSpPr>
        <p:spPr>
          <a:xfrm>
            <a:off x="983432" y="6021288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C000"/>
                </a:solidFill>
                <a:latin typeface="+mj-lt"/>
              </a:rPr>
              <a:t>X-ray weak by factors &gt;</a:t>
            </a:r>
            <a:r>
              <a:rPr lang="en-US" altLang="zh-CN" sz="2000">
                <a:solidFill>
                  <a:srgbClr val="FFC000"/>
                </a:solidFill>
                <a:latin typeface="+mj-lt"/>
              </a:rPr>
              <a:t>10</a:t>
            </a:r>
            <a:r>
              <a:rPr lang="en-US" sz="2000">
                <a:solidFill>
                  <a:srgbClr val="FFC000"/>
                </a:solidFill>
                <a:latin typeface="+mj-lt"/>
              </a:rPr>
              <a:t>: </a:t>
            </a:r>
            <a:r>
              <a:rPr lang="en-US" altLang="zh-CN" sz="2000">
                <a:solidFill>
                  <a:srgbClr val="FFC000"/>
                </a:solidFill>
                <a:latin typeface="+mj-lt"/>
              </a:rPr>
              <a:t>2</a:t>
            </a:r>
            <a:r>
              <a:rPr lang="en-US" sz="2000">
                <a:solidFill>
                  <a:srgbClr val="FFC000"/>
                </a:solidFill>
                <a:latin typeface="+mj-lt"/>
              </a:rPr>
              <a:t>.</a:t>
            </a:r>
            <a:r>
              <a:rPr lang="en-US" altLang="zh-CN" sz="2000">
                <a:solidFill>
                  <a:srgbClr val="FFC000"/>
                </a:solidFill>
                <a:latin typeface="+mj-lt"/>
              </a:rPr>
              <a:t>7</a:t>
            </a:r>
            <a:r>
              <a:rPr lang="en-US" sz="2000">
                <a:solidFill>
                  <a:srgbClr val="FFC000"/>
                </a:solidFill>
                <a:latin typeface="+mj-lt"/>
              </a:rPr>
              <a:t>%</a:t>
            </a:r>
            <a:endParaRPr lang="en-US" altLang="zh-CN" sz="200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47F4A9-4C06-F5FF-D0C7-2626AE4BF3AD}"/>
              </a:ext>
            </a:extLst>
          </p:cNvPr>
          <p:cNvSpPr txBox="1"/>
          <p:nvPr/>
        </p:nvSpPr>
        <p:spPr>
          <a:xfrm>
            <a:off x="7536160" y="6021288"/>
            <a:ext cx="3904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C000"/>
                </a:solidFill>
                <a:latin typeface="+mj-lt"/>
              </a:rPr>
              <a:t>X-ray var by factors &gt;10: &lt;2.4%</a:t>
            </a:r>
            <a:endParaRPr lang="en-US" altLang="zh-CN" sz="200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23B785-815C-FD21-2DF6-1D33BD2D5141}"/>
              </a:ext>
            </a:extLst>
          </p:cNvPr>
          <p:cNvSpPr txBox="1"/>
          <p:nvPr/>
        </p:nvSpPr>
        <p:spPr>
          <a:xfrm>
            <a:off x="1631504" y="4797152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Pu, B.L. et al. (2020)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D848F0-6CF3-66F7-19A9-80BC30F3E77F}"/>
              </a:ext>
            </a:extLst>
          </p:cNvPr>
          <p:cNvSpPr txBox="1"/>
          <p:nvPr/>
        </p:nvSpPr>
        <p:spPr>
          <a:xfrm>
            <a:off x="8112224" y="3364267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err="1">
                <a:solidFill>
                  <a:srgbClr val="1B00FD"/>
                </a:solidFill>
                <a:latin typeface="+mj-lt"/>
              </a:rPr>
              <a:t>Timlin</a:t>
            </a:r>
            <a:r>
              <a:rPr lang="en-US" sz="1400">
                <a:solidFill>
                  <a:srgbClr val="1B00FD"/>
                </a:solidFill>
                <a:latin typeface="+mj-lt"/>
              </a:rPr>
              <a:t>, Brandt, B.L. et al. (2020)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0652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9BB31-CF8F-ECA4-0A90-C50699897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WLQs: ~ 50%-94% extremely X-ray weak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CA686-15AC-E7D5-5345-CA004CB17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4797152"/>
            <a:ext cx="10526960" cy="1642194"/>
          </a:xfrm>
        </p:spPr>
        <p:txBody>
          <a:bodyPr>
            <a:normAutofit/>
          </a:bodyPr>
          <a:lstStyle/>
          <a:p>
            <a:r>
              <a:rPr lang="en-CN" sz="2000" dirty="0">
                <a:solidFill>
                  <a:srgbClr val="FFC000"/>
                </a:solidFill>
              </a:rPr>
              <a:t>Weak UV broad emission lines (C IV, Lya). </a:t>
            </a:r>
          </a:p>
          <a:p>
            <a:r>
              <a:rPr lang="en-US" sz="2000" dirty="0">
                <a:solidFill>
                  <a:srgbClr val="FFC000"/>
                </a:solidFill>
              </a:rPr>
              <a:t>f</a:t>
            </a:r>
            <a:r>
              <a:rPr lang="en-US" sz="2000" baseline="-25000" dirty="0">
                <a:solidFill>
                  <a:srgbClr val="FFC000"/>
                </a:solidFill>
              </a:rPr>
              <a:t>weak</a:t>
            </a:r>
            <a:r>
              <a:rPr lang="en-US" sz="2000" dirty="0">
                <a:solidFill>
                  <a:srgbClr val="FFC000"/>
                </a:solidFill>
              </a:rPr>
              <a:t> &gt;~ 20.</a:t>
            </a:r>
            <a:endParaRPr lang="en-CN" sz="2000" dirty="0">
              <a:solidFill>
                <a:srgbClr val="FFC000"/>
              </a:solidFill>
            </a:endParaRPr>
          </a:p>
          <a:p>
            <a:r>
              <a:rPr lang="en-CN" sz="2000" dirty="0">
                <a:solidFill>
                  <a:srgbClr val="FFC000"/>
                </a:solidFill>
              </a:rPr>
              <a:t>Small </a:t>
            </a:r>
            <a:r>
              <a:rPr lang="el-GR" sz="2000" dirty="0">
                <a:solidFill>
                  <a:srgbClr val="FFC000"/>
                </a:solidFill>
              </a:rPr>
              <a:t>Γ</a:t>
            </a:r>
            <a:r>
              <a:rPr lang="en-US" sz="2000" dirty="0">
                <a:solidFill>
                  <a:srgbClr val="FFC000"/>
                </a:solidFill>
              </a:rPr>
              <a:t> values for the X-ray weak ones, and large </a:t>
            </a:r>
            <a:r>
              <a:rPr lang="el-GR" sz="2000" dirty="0">
                <a:solidFill>
                  <a:srgbClr val="FFC000"/>
                </a:solidFill>
              </a:rPr>
              <a:t>Γ</a:t>
            </a:r>
            <a:r>
              <a:rPr lang="en-US" sz="2000" dirty="0">
                <a:solidFill>
                  <a:srgbClr val="FFC000"/>
                </a:solidFill>
              </a:rPr>
              <a:t> values for the X-ray normal ones.</a:t>
            </a:r>
          </a:p>
          <a:p>
            <a:r>
              <a:rPr lang="en-US" sz="2000" dirty="0">
                <a:solidFill>
                  <a:srgbClr val="FFC000"/>
                </a:solidFill>
              </a:rPr>
              <a:t>Do not vary extremely given the limited data then.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33D794-8ACE-72E8-535C-EFD30E834A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1417638"/>
            <a:ext cx="3456384" cy="29352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8945A9-235D-AFB1-8EAC-1720E5024B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4442" y="1417638"/>
            <a:ext cx="8226477" cy="29352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FA7BD4-D6A6-8870-8BB8-DD774A989E03}"/>
              </a:ext>
            </a:extLst>
          </p:cNvPr>
          <p:cNvSpPr txBox="1"/>
          <p:nvPr/>
        </p:nvSpPr>
        <p:spPr>
          <a:xfrm>
            <a:off x="5067656" y="3205534"/>
            <a:ext cx="2056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B.L. et al. (2015)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1893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EC6A1-0ACE-FCB9-F727-F2E829B41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/>
              <a:t> A simple obscuration model for WLQs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FCD630-7BA9-29A7-2E33-0BE96A789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032" y="1700808"/>
            <a:ext cx="5537791" cy="4061047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FB815B8-5C3F-900F-E2F9-9EF8DE3A9468}"/>
              </a:ext>
            </a:extLst>
          </p:cNvPr>
          <p:cNvSpPr txBox="1">
            <a:spLocks/>
          </p:cNvSpPr>
          <p:nvPr/>
        </p:nvSpPr>
        <p:spPr>
          <a:xfrm>
            <a:off x="609600" y="1484784"/>
            <a:ext cx="5537791" cy="47385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N" sz="2800" dirty="0">
                <a:solidFill>
                  <a:srgbClr val="FFC000"/>
                </a:solidFill>
              </a:rPr>
              <a:t>Super-Eddington</a:t>
            </a:r>
          </a:p>
          <a:p>
            <a:r>
              <a:rPr lang="en-CN" sz="2800" dirty="0">
                <a:solidFill>
                  <a:srgbClr val="FFC000"/>
                </a:solidFill>
              </a:rPr>
              <a:t>Thick disk: shileding the CIV BLR and sometimes the X-ray corona</a:t>
            </a:r>
          </a:p>
          <a:p>
            <a:r>
              <a:rPr lang="en-CN" sz="2800" dirty="0">
                <a:solidFill>
                  <a:srgbClr val="FFC000"/>
                </a:solidFill>
              </a:rPr>
              <a:t>Powerful disk wind</a:t>
            </a:r>
          </a:p>
          <a:p>
            <a:endParaRPr lang="en-CN" sz="2800" dirty="0">
              <a:solidFill>
                <a:srgbClr val="FFC000"/>
              </a:solidFill>
            </a:endParaRPr>
          </a:p>
          <a:p>
            <a:r>
              <a:rPr lang="en-CN" sz="2800" dirty="0">
                <a:solidFill>
                  <a:srgbClr val="FFC000"/>
                </a:solidFill>
              </a:rPr>
              <a:t>X-rays: either normal or heavily obscured</a:t>
            </a:r>
          </a:p>
          <a:p>
            <a:endParaRPr lang="en-CN" sz="2800" dirty="0">
              <a:solidFill>
                <a:srgbClr val="FFC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F7741E-D5D8-B28C-29AF-C9E007AC8E7F}"/>
              </a:ext>
            </a:extLst>
          </p:cNvPr>
          <p:cNvSpPr txBox="1"/>
          <p:nvPr/>
        </p:nvSpPr>
        <p:spPr>
          <a:xfrm>
            <a:off x="9865135" y="5098107"/>
            <a:ext cx="2056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B00FD"/>
                </a:solidFill>
                <a:latin typeface="+mj-lt"/>
              </a:rPr>
              <a:t>B.L. et al. (2015)</a:t>
            </a:r>
            <a:endParaRPr lang="en-US" altLang="zh-CN" sz="1400">
              <a:solidFill>
                <a:srgbClr val="1B00F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13831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B67AF-BC9C-C60F-3599-A017CE80E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0660" y="2312876"/>
            <a:ext cx="6990680" cy="2232248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en-CN" sz="5400" dirty="0"/>
              <a:t>New findinds: extreme X-ray variability</a:t>
            </a:r>
          </a:p>
        </p:txBody>
      </p:sp>
    </p:spTree>
    <p:extLst>
      <p:ext uri="{BB962C8B-B14F-4D97-AF65-F5344CB8AC3E}">
        <p14:creationId xmlns:p14="http://schemas.microsoft.com/office/powerpoint/2010/main" val="3252595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A1140-5D9E-2581-BDEC-0A5B35984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N" dirty="0"/>
              <a:t>Beginning: J0751, extreme X-ray weakness + variability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22F5284-F648-013A-8F73-DB5DD34A74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40016" y="1403106"/>
            <a:ext cx="5846763" cy="11849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DA8BE5-F44C-A730-43A1-3A4F64B97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3231" y="3174476"/>
            <a:ext cx="5359400" cy="3683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C60E68F-0E14-9540-0002-E4384892C669}"/>
              </a:ext>
            </a:extLst>
          </p:cNvPr>
          <p:cNvSpPr txBox="1">
            <a:spLocks/>
          </p:cNvSpPr>
          <p:nvPr/>
        </p:nvSpPr>
        <p:spPr>
          <a:xfrm>
            <a:off x="609600" y="1772816"/>
            <a:ext cx="5537791" cy="38164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>
                <a:solidFill>
                  <a:srgbClr val="FFC000"/>
                </a:solidFill>
              </a:rPr>
              <a:t>A local S-E quasar</a:t>
            </a:r>
          </a:p>
          <a:p>
            <a:r>
              <a:rPr lang="en-US" altLang="zh-CN" sz="2400" dirty="0">
                <a:solidFill>
                  <a:srgbClr val="FFC000"/>
                </a:solidFill>
              </a:rPr>
              <a:t>X-ray normal + X-ray weak</a:t>
            </a:r>
          </a:p>
          <a:p>
            <a:r>
              <a:rPr lang="en-US" sz="2400" dirty="0">
                <a:solidFill>
                  <a:srgbClr val="FFC000"/>
                </a:solidFill>
              </a:rPr>
              <a:t>Varied by a factor ~ 22</a:t>
            </a:r>
          </a:p>
          <a:p>
            <a:r>
              <a:rPr lang="en-US" sz="2400" b="1" dirty="0">
                <a:solidFill>
                  <a:srgbClr val="FFC000"/>
                </a:solidFill>
              </a:rPr>
              <a:t>No corresponding optical/UV variability</a:t>
            </a:r>
          </a:p>
          <a:p>
            <a:endParaRPr lang="en-US" sz="2400" b="1" dirty="0">
              <a:solidFill>
                <a:srgbClr val="FFC000"/>
              </a:solidFill>
            </a:endParaRPr>
          </a:p>
          <a:p>
            <a:r>
              <a:rPr lang="en-US" sz="2400" dirty="0">
                <a:solidFill>
                  <a:srgbClr val="FFC000"/>
                </a:solidFill>
              </a:rPr>
              <a:t>Similar</a:t>
            </a:r>
            <a:r>
              <a:rPr lang="zh-CN" altLang="en-US" sz="2400" dirty="0">
                <a:solidFill>
                  <a:srgbClr val="FFC000"/>
                </a:solidFill>
              </a:rPr>
              <a:t> </a:t>
            </a:r>
            <a:r>
              <a:rPr lang="en-US" altLang="zh-CN" sz="2400" dirty="0">
                <a:solidFill>
                  <a:srgbClr val="FFC000"/>
                </a:solidFill>
              </a:rPr>
              <a:t>nature to WLQ, but with variable absorption?</a:t>
            </a:r>
            <a:endParaRPr lang="en-US" sz="2400" dirty="0">
              <a:solidFill>
                <a:srgbClr val="FFC000"/>
              </a:solidFill>
            </a:endParaRPr>
          </a:p>
          <a:p>
            <a:endParaRPr lang="en-US" sz="2400" dirty="0">
              <a:solidFill>
                <a:srgbClr val="FFC000"/>
              </a:solidFill>
            </a:endParaRPr>
          </a:p>
          <a:p>
            <a:endParaRPr lang="en-US" sz="2400" dirty="0">
              <a:solidFill>
                <a:srgbClr val="FFC000"/>
              </a:solidFill>
            </a:endParaRPr>
          </a:p>
          <a:p>
            <a:endParaRPr lang="en-CN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660286"/>
      </p:ext>
    </p:extLst>
  </p:cSld>
  <p:clrMapOvr>
    <a:masterClrMapping/>
  </p:clrMapOvr>
</p:sld>
</file>

<file path=ppt/theme/theme1.xml><?xml version="1.0" encoding="utf-8"?>
<a:theme xmlns:a="http://schemas.openxmlformats.org/drawingml/2006/main" name="技巧">
  <a:themeElements>
    <a:clrScheme name="技巧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技巧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技巧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76193</TotalTime>
  <Words>859</Words>
  <Application>Microsoft Macintosh PowerPoint</Application>
  <PresentationFormat>Widescreen</PresentationFormat>
  <Paragraphs>116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Courier New</vt:lpstr>
      <vt:lpstr>Franklin Gothic Book</vt:lpstr>
      <vt:lpstr>Wingdings 2</vt:lpstr>
      <vt:lpstr>技巧</vt:lpstr>
      <vt:lpstr>Extreme X-ray weakness and variability in super-Eddington accreting AGNs </vt:lpstr>
      <vt:lpstr>Outline</vt:lpstr>
      <vt:lpstr>AGN X-ray spectrum and SED (Type 1, radio-quiet)</vt:lpstr>
      <vt:lpstr>The aox – L2500 relation: a measure of X-ray strength </vt:lpstr>
      <vt:lpstr>Typical quasars are not X-ray weak nor extremely variable</vt:lpstr>
      <vt:lpstr>WLQs: ~ 50%-94% extremely X-ray weak</vt:lpstr>
      <vt:lpstr> A simple obscuration model for WLQs</vt:lpstr>
      <vt:lpstr>PowerPoint Presentation</vt:lpstr>
      <vt:lpstr>Beginning: J0751, extreme X-ray weakness + variability</vt:lpstr>
      <vt:lpstr>Extreme X-ray variability not new, e.g., NLS1s</vt:lpstr>
      <vt:lpstr>We searched for more: J0814 </vt:lpstr>
      <vt:lpstr>J1350, z=2.6, logMBH=9.8</vt:lpstr>
      <vt:lpstr>An extremely X-ray variable WLQ</vt:lpstr>
      <vt:lpstr>Another extremely X-ray variable WLQ </vt:lpstr>
      <vt:lpstr>Some more </vt:lpstr>
      <vt:lpstr>XID 403 in the 7 Ms CDF-S</vt:lpstr>
      <vt:lpstr>Extremely X-ray variable AGNs in XMM-LSS</vt:lpstr>
      <vt:lpstr>Variable frequency estimate</vt:lpstr>
      <vt:lpstr>A universal obscuration scenario</vt:lpstr>
      <vt:lpstr>Take home messages</vt:lpstr>
      <vt:lpstr>Backup slides</vt:lpstr>
      <vt:lpstr>But the same disk-corona connection</vt:lpstr>
      <vt:lpstr>Our Key Findings:</vt:lpstr>
      <vt:lpstr>An Eddingtong-ratio vs. obscuration sequence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asimove</dc:creator>
  <cp:lastModifiedBy>Microsoft Office User</cp:lastModifiedBy>
  <cp:revision>705</cp:revision>
  <cp:lastPrinted>2025-12-31T07:52:04Z</cp:lastPrinted>
  <dcterms:created xsi:type="dcterms:W3CDTF">2013-03-29T18:12:18Z</dcterms:created>
  <dcterms:modified xsi:type="dcterms:W3CDTF">2026-01-03T01:54:45Z</dcterms:modified>
</cp:coreProperties>
</file>