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72" r:id="rId2"/>
    <p:sldId id="2667" r:id="rId3"/>
    <p:sldId id="2668" r:id="rId4"/>
    <p:sldId id="2142533852" r:id="rId5"/>
    <p:sldId id="2142533853" r:id="rId6"/>
    <p:sldId id="2652" r:id="rId7"/>
    <p:sldId id="276" r:id="rId8"/>
    <p:sldId id="2142533854" r:id="rId9"/>
    <p:sldId id="2142533855" r:id="rId10"/>
    <p:sldId id="2142533856" r:id="rId11"/>
    <p:sldId id="2142533848" r:id="rId12"/>
    <p:sldId id="2142533857" r:id="rId13"/>
    <p:sldId id="267" r:id="rId14"/>
    <p:sldId id="2142533860" r:id="rId15"/>
    <p:sldId id="2142533859" r:id="rId16"/>
    <p:sldId id="2142533849" r:id="rId17"/>
    <p:sldId id="2142533858" r:id="rId18"/>
    <p:sldId id="26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2459A-8875-4033-98C6-02923644E29D}" type="datetime2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2026年1月7日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A0AF4-0B8A-4FA6-9844-3FD3A33F06D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5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0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09F6B0C-6D1E-4F53-A8D4-0EE188F290A5}" type="datetime2">
              <a:rPr lang="zh-CN" altLang="en-US" smtClean="0"/>
              <a:pPr/>
              <a:t>2026年1月7日</a:t>
            </a:fld>
            <a:endParaRPr 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dirty="0"/>
              <a:t>单击此处编辑母版文本样式</a:t>
            </a:r>
          </a:p>
          <a:p>
            <a:pPr lvl="1" rtl="0"/>
            <a:r>
              <a:rPr lang="zh-cn" dirty="0"/>
              <a:t>第二级</a:t>
            </a:r>
          </a:p>
          <a:p>
            <a:pPr lvl="2" rtl="0"/>
            <a:r>
              <a:rPr lang="zh-cn" dirty="0"/>
              <a:t>第三级</a:t>
            </a:r>
          </a:p>
          <a:p>
            <a:pPr lvl="3" rtl="0"/>
            <a:r>
              <a:rPr lang="zh-cn" dirty="0"/>
              <a:t>第四级</a:t>
            </a:r>
          </a:p>
          <a:p>
            <a:pPr lvl="4" rtl="0"/>
            <a:r>
              <a:rPr lang="zh-cn" dirty="0"/>
              <a:t>第五级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0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93B0CF2-7F87-4E02-A248-870047730F99}" type="slidenum">
              <a:rPr lang="en-US" altLang="zh-CN" noProof="0" smtClean="0"/>
              <a:pPr/>
              <a:t>‹#›</a:t>
            </a:fld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  <a:pPr/>
              <a:t>7</a:t>
            </a:fld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5300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D2A5-DB03-41AB-AE8F-6CE1B0817866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0F57A2D-0023-C7FC-8C86-37C851CA8187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C0C52-C849-5991-980A-D1B27F82645B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21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E0E05CA-9F19-4C54-A72C-0A90A98EFB5F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6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9465-A292-4D6B-8956-505C7A5CD421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885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3000">
              <a:schemeClr val="accent1">
                <a:lumMod val="20000"/>
                <a:lumOff val="80000"/>
              </a:schemeClr>
            </a:gs>
            <a:gs pos="88000">
              <a:schemeClr val="accent1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3AC9BF-9FF6-0056-7171-0C209D5B5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20CA-3DB6-4B9E-9FB4-EF90EA6634D7}" type="datetimeFigureOut">
              <a:rPr lang="zh-CN" altLang="en-US" smtClean="0"/>
              <a:t>2026/1/7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C14572-1BDF-363A-D997-381A0E46B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0C9913-1007-2901-35E7-7F761284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9137-A62F-4ECE-AE33-5653083A751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50C67B4-35E4-2267-D780-C3E4CF12EE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8" t="17495" r="28118" b="17222"/>
          <a:stretch>
            <a:fillRect/>
          </a:stretch>
        </p:blipFill>
        <p:spPr>
          <a:xfrm>
            <a:off x="10909789" y="92467"/>
            <a:ext cx="1091712" cy="1098892"/>
          </a:xfrm>
          <a:prstGeom prst="ellipse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A58E935-7779-92DB-A0B1-624F540F0D49}"/>
              </a:ext>
            </a:extLst>
          </p:cNvPr>
          <p:cNvSpPr txBox="1"/>
          <p:nvPr userDrawn="1"/>
        </p:nvSpPr>
        <p:spPr>
          <a:xfrm>
            <a:off x="602273" y="202145"/>
            <a:ext cx="6399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</a:rPr>
              <a:t>Morphological Analysis at z=1</a:t>
            </a:r>
            <a:endParaRPr lang="zh-CN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20E43AD-4339-0219-98BA-88E2E6BB6F2B}"/>
              </a:ext>
            </a:extLst>
          </p:cNvPr>
          <p:cNvSpPr/>
          <p:nvPr userDrawn="1"/>
        </p:nvSpPr>
        <p:spPr>
          <a:xfrm>
            <a:off x="543657" y="725365"/>
            <a:ext cx="6613888" cy="118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241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022AA8C7-AE9F-D7F9-46A9-195149F64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771CBAC-354E-27EA-C2C5-D8F4B98A0C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280" y="172085"/>
            <a:ext cx="8173720" cy="6305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单击此处编辑小标题</a:t>
            </a:r>
          </a:p>
        </p:txBody>
      </p:sp>
    </p:spTree>
    <p:extLst>
      <p:ext uri="{BB962C8B-B14F-4D97-AF65-F5344CB8AC3E}">
        <p14:creationId xmlns:p14="http://schemas.microsoft.com/office/powerpoint/2010/main" val="400210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4814D0B-BCF9-4EC9-8E16-4BEB55D4649E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3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18299DD-903A-46A6-8964-D5403C69D8B2}" type="datetime2">
              <a:rPr lang="zh-CN" altLang="en-US" smtClean="0"/>
              <a:t>2026年1月7日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0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44B1540-8C1C-40F0-AEF1-8136E2B06D1E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F2566A3-30D6-4240-AFC5-3FF8661556B8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35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D03798C-4361-47AF-8B2F-DB64B100CEDC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1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E695-D2A4-48A8-B65A-18C134C46DC0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7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D25F-3B26-4351-850D-2C24CF269EE3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98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927C-0F55-43A7-9517-CAB1E5A55197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097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7FF6CB7-914B-4219-9289-5A0D990614C0}" type="datetime2">
              <a:rPr lang="zh-CN" altLang="en-US" smtClean="0"/>
              <a:t>2026年1月7日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/>
              <a:t>2024/05/09 </a:t>
            </a:r>
            <a:r>
              <a:rPr lang="zh-CN" altLang="en-US"/>
              <a:t>院青年团队启动会议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99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923" r:id="rId12"/>
    <p:sldLayoutId id="214748388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010992" y="1150241"/>
            <a:ext cx="9657008" cy="1543308"/>
          </a:xfrm>
        </p:spPr>
        <p:txBody>
          <a:bodyPr rtlCol="0">
            <a:normAutofit/>
          </a:bodyPr>
          <a:lstStyle/>
          <a:p>
            <a:pPr algn="ctr" rtl="0"/>
            <a:r>
              <a:rPr lang="en-US" altLang="zh-CN" sz="4400" cap="none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Variable</a:t>
            </a:r>
            <a:r>
              <a:rPr lang="en-US" altLang="zh-CN" sz="4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TNG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4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Baryon feedback on Galaxy 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en-US" altLang="zh-CN" sz="4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ormation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415045" y="2856476"/>
            <a:ext cx="10094468" cy="2973341"/>
          </a:xfrm>
        </p:spPr>
        <p:txBody>
          <a:bodyPr rtlCol="0">
            <a:normAutofit/>
          </a:bodyPr>
          <a:lstStyle/>
          <a:p>
            <a:pPr algn="ctr" rtl="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rtl="0"/>
            <a:r>
              <a:rPr lang="en-US" altLang="zh-CN" sz="2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Hong Guo</a:t>
            </a:r>
          </a:p>
          <a:p>
            <a:pPr algn="ctr" rtl="0"/>
            <a:r>
              <a:rPr lang="en-US" altLang="zh-CN" sz="2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Shanghai Astronomical Observatory</a:t>
            </a:r>
          </a:p>
          <a:p>
            <a:pPr algn="ctr" rtl="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rtl="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Collaborators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Yikai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Liu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Volker </a:t>
            </a:r>
            <a:r>
              <a:rPr lang="en-US" altLang="zh-CN" sz="2400" cap="none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Springel</a:t>
            </a:r>
            <a:r>
              <a:rPr lang="zh-CN" altLang="en-US" sz="2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Kexin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Liu,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Luis C. Ho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中国科学院上海天文台">
            <a:extLst>
              <a:ext uri="{FF2B5EF4-FFF2-40B4-BE49-F238E27FC236}">
                <a16:creationId xmlns:a16="http://schemas.microsoft.com/office/drawing/2014/main" id="{151F4F69-AED7-C3CB-0F2B-5BC2B58AB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0"/>
            <a:ext cx="4827588" cy="920750"/>
          </a:xfrm>
          <a:prstGeom prst="rect">
            <a:avLst/>
          </a:prstGeom>
          <a:solidFill>
            <a:srgbClr val="0070C0"/>
          </a:solidFill>
          <a:ln>
            <a:noFill/>
          </a:ln>
        </p:spPr>
      </p:pic>
      <p:grpSp>
        <p:nvGrpSpPr>
          <p:cNvPr id="6" name="Group 44">
            <a:extLst>
              <a:ext uri="{FF2B5EF4-FFF2-40B4-BE49-F238E27FC236}">
                <a16:creationId xmlns:a16="http://schemas.microsoft.com/office/drawing/2014/main" id="{C4C09CDD-35A0-4DDC-B81B-0E7EC47F4CB3}"/>
              </a:ext>
            </a:extLst>
          </p:cNvPr>
          <p:cNvGrpSpPr/>
          <p:nvPr/>
        </p:nvGrpSpPr>
        <p:grpSpPr>
          <a:xfrm>
            <a:off x="8155744" y="5293195"/>
            <a:ext cx="1223040" cy="1278506"/>
            <a:chOff x="3496633" y="1595363"/>
            <a:chExt cx="1408326" cy="1472195"/>
          </a:xfrm>
        </p:grpSpPr>
        <p:pic>
          <p:nvPicPr>
            <p:cNvPr id="7" name="Picture 43">
              <a:extLst>
                <a:ext uri="{FF2B5EF4-FFF2-40B4-BE49-F238E27FC236}">
                  <a16:creationId xmlns:a16="http://schemas.microsoft.com/office/drawing/2014/main" id="{C57FBE15-C77D-4552-9387-2C42B1E69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2" r="1722"/>
            <a:stretch/>
          </p:blipFill>
          <p:spPr>
            <a:xfrm>
              <a:off x="3515347" y="1595363"/>
              <a:ext cx="1371871" cy="1472195"/>
            </a:xfrm>
            <a:prstGeom prst="ellipse">
              <a:avLst/>
            </a:prstGeom>
          </p:spPr>
        </p:pic>
        <p:sp>
          <p:nvSpPr>
            <p:cNvPr id="8" name="Oval 38">
              <a:extLst>
                <a:ext uri="{FF2B5EF4-FFF2-40B4-BE49-F238E27FC236}">
                  <a16:creationId xmlns:a16="http://schemas.microsoft.com/office/drawing/2014/main" id="{A9E627FD-85CC-46D7-8779-2FF65CA71394}"/>
                </a:ext>
              </a:extLst>
            </p:cNvPr>
            <p:cNvSpPr/>
            <p:nvPr/>
          </p:nvSpPr>
          <p:spPr>
            <a:xfrm>
              <a:off x="3496633" y="1628752"/>
              <a:ext cx="1408326" cy="1408326"/>
            </a:xfrm>
            <a:prstGeom prst="ellipse">
              <a:avLst/>
            </a:prstGeom>
            <a:noFill/>
            <a:ln w="635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B917A7A3-EBD3-4D3E-9859-D6111221EB33}"/>
              </a:ext>
            </a:extLst>
          </p:cNvPr>
          <p:cNvGrpSpPr/>
          <p:nvPr/>
        </p:nvGrpSpPr>
        <p:grpSpPr>
          <a:xfrm>
            <a:off x="4067007" y="5293196"/>
            <a:ext cx="1232157" cy="1278505"/>
            <a:chOff x="5513883" y="5810256"/>
            <a:chExt cx="930420" cy="965418"/>
          </a:xfrm>
        </p:grpSpPr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90BDB497-D6A6-47A9-8D66-725AC584C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6" b="676"/>
            <a:stretch/>
          </p:blipFill>
          <p:spPr>
            <a:xfrm>
              <a:off x="5525522" y="5810256"/>
              <a:ext cx="918781" cy="965418"/>
            </a:xfrm>
            <a:prstGeom prst="ellipse">
              <a:avLst/>
            </a:prstGeom>
          </p:spPr>
        </p:pic>
        <p:sp>
          <p:nvSpPr>
            <p:cNvPr id="10" name="Oval 38">
              <a:extLst>
                <a:ext uri="{FF2B5EF4-FFF2-40B4-BE49-F238E27FC236}">
                  <a16:creationId xmlns:a16="http://schemas.microsoft.com/office/drawing/2014/main" id="{196E1966-7CFA-486D-8E15-065465BBB664}"/>
                </a:ext>
              </a:extLst>
            </p:cNvPr>
            <p:cNvSpPr/>
            <p:nvPr/>
          </p:nvSpPr>
          <p:spPr>
            <a:xfrm>
              <a:off x="5513883" y="5822362"/>
              <a:ext cx="923952" cy="923952"/>
            </a:xfrm>
            <a:prstGeom prst="ellipse">
              <a:avLst/>
            </a:prstGeom>
            <a:noFill/>
            <a:ln w="635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5BEBE7-A945-4DC6-8CF3-8151639F4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Key Question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2FC1A35-23BC-41DE-9916-2A4EF67C1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410" y="2902634"/>
            <a:ext cx="10892018" cy="839372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What are the dominant mechanisms shaping galaxies’ morphology?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92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8F7A7E6-B430-45EE-BD21-F8C267AB2D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954"/>
          <a:stretch/>
        </p:blipFill>
        <p:spPr>
          <a:xfrm>
            <a:off x="961120" y="1334181"/>
            <a:ext cx="10085883" cy="228955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2A274CB-E152-44F3-B566-99C1B79D2C87}"/>
              </a:ext>
            </a:extLst>
          </p:cNvPr>
          <p:cNvSpPr txBox="1"/>
          <p:nvPr/>
        </p:nvSpPr>
        <p:spPr>
          <a:xfrm>
            <a:off x="1539171" y="810961"/>
            <a:ext cx="114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c/a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A52221E-87CB-4649-A08D-4489A1C5A459}"/>
              </a:ext>
            </a:extLst>
          </p:cNvPr>
          <p:cNvSpPr txBox="1"/>
          <p:nvPr/>
        </p:nvSpPr>
        <p:spPr>
          <a:xfrm>
            <a:off x="1612957" y="2829399"/>
            <a:ext cx="114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K</a:t>
            </a:r>
            <a:r>
              <a:rPr lang="en-US" altLang="zh-CN" sz="2800" baseline="-25000" dirty="0">
                <a:solidFill>
                  <a:schemeClr val="bg1"/>
                </a:solidFill>
              </a:rPr>
              <a:t>co</a:t>
            </a:r>
            <a:endParaRPr lang="zh-CN" altLang="en-US" sz="2800" baseline="-25000" dirty="0">
              <a:solidFill>
                <a:schemeClr val="bg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5994B20-F0B3-40D2-BBE0-C901890E7C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319" b="33328"/>
          <a:stretch/>
        </p:blipFill>
        <p:spPr>
          <a:xfrm>
            <a:off x="5478524" y="3739996"/>
            <a:ext cx="6578025" cy="2946400"/>
          </a:xfrm>
          <a:prstGeom prst="rect">
            <a:avLst/>
          </a:prstGeom>
        </p:spPr>
      </p:pic>
      <p:sp>
        <p:nvSpPr>
          <p:cNvPr id="10" name="标题 1">
            <a:extLst>
              <a:ext uri="{FF2B5EF4-FFF2-40B4-BE49-F238E27FC236}">
                <a16:creationId xmlns:a16="http://schemas.microsoft.com/office/drawing/2014/main" id="{D7945E67-E8D2-48A4-96C4-AE19D5553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759655"/>
          </a:xfrm>
        </p:spPr>
        <p:txBody>
          <a:bodyPr>
            <a:noAutofit/>
          </a:bodyPr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Which parameters matter for the galaxy morphology?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B5F7C1C-F09C-49C3-9F47-F4BBCC15039E}"/>
              </a:ext>
            </a:extLst>
          </p:cNvPr>
          <p:cNvSpPr txBox="1"/>
          <p:nvPr/>
        </p:nvSpPr>
        <p:spPr>
          <a:xfrm>
            <a:off x="237068" y="3975947"/>
            <a:ext cx="5574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Low-mass galaxies: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   More supernova injection to the ISM, More discs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Massive galaxies: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   higher quasar-mode feedback, More discs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4" name="箭头: 下 3">
            <a:extLst>
              <a:ext uri="{FF2B5EF4-FFF2-40B4-BE49-F238E27FC236}">
                <a16:creationId xmlns:a16="http://schemas.microsoft.com/office/drawing/2014/main" id="{AFF589C9-735A-4237-BDCC-D5DB7BAB42BA}"/>
              </a:ext>
            </a:extLst>
          </p:cNvPr>
          <p:cNvSpPr/>
          <p:nvPr/>
        </p:nvSpPr>
        <p:spPr>
          <a:xfrm rot="3298021">
            <a:off x="9359852" y="1938628"/>
            <a:ext cx="145859" cy="386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698753F-DE0C-487A-9802-D031F1E0D5BF}"/>
              </a:ext>
            </a:extLst>
          </p:cNvPr>
          <p:cNvSpPr txBox="1"/>
          <p:nvPr/>
        </p:nvSpPr>
        <p:spPr>
          <a:xfrm>
            <a:off x="9606885" y="1785809"/>
            <a:ext cx="1728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Quasar-mode feedback factor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箭头: 下 11">
            <a:extLst>
              <a:ext uri="{FF2B5EF4-FFF2-40B4-BE49-F238E27FC236}">
                <a16:creationId xmlns:a16="http://schemas.microsoft.com/office/drawing/2014/main" id="{8E7481F3-15A7-46BB-BE10-B17CB08074EE}"/>
              </a:ext>
            </a:extLst>
          </p:cNvPr>
          <p:cNvSpPr/>
          <p:nvPr/>
        </p:nvSpPr>
        <p:spPr>
          <a:xfrm rot="17515354">
            <a:off x="3401517" y="1906013"/>
            <a:ext cx="145859" cy="386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59B270-315A-4FE3-B3F4-79477F56CF23}"/>
              </a:ext>
            </a:extLst>
          </p:cNvPr>
          <p:cNvSpPr txBox="1"/>
          <p:nvPr/>
        </p:nvSpPr>
        <p:spPr>
          <a:xfrm>
            <a:off x="2278753" y="1780830"/>
            <a:ext cx="103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Supernova temperature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0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44B30987-67E8-4BB2-9DBA-FABBD0ECC21A}"/>
              </a:ext>
            </a:extLst>
          </p:cNvPr>
          <p:cNvGrpSpPr/>
          <p:nvPr/>
        </p:nvGrpSpPr>
        <p:grpSpPr>
          <a:xfrm>
            <a:off x="637088" y="3402203"/>
            <a:ext cx="1946274" cy="974988"/>
            <a:chOff x="1726099" y="1470254"/>
            <a:chExt cx="1946274" cy="974988"/>
          </a:xfrm>
        </p:grpSpPr>
        <p:sp>
          <p:nvSpPr>
            <p:cNvPr id="5" name="云形 4">
              <a:extLst>
                <a:ext uri="{FF2B5EF4-FFF2-40B4-BE49-F238E27FC236}">
                  <a16:creationId xmlns:a16="http://schemas.microsoft.com/office/drawing/2014/main" id="{86885C71-F9D8-4BEC-B8F8-9B929FC587DB}"/>
                </a:ext>
              </a:extLst>
            </p:cNvPr>
            <p:cNvSpPr/>
            <p:nvPr/>
          </p:nvSpPr>
          <p:spPr>
            <a:xfrm>
              <a:off x="1726099" y="1470254"/>
              <a:ext cx="1946274" cy="97498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D6DDAB70-C690-4462-953F-BCC273FBE3AA}"/>
                </a:ext>
              </a:extLst>
            </p:cNvPr>
            <p:cNvSpPr/>
            <p:nvPr/>
          </p:nvSpPr>
          <p:spPr>
            <a:xfrm>
              <a:off x="2549273" y="1831550"/>
              <a:ext cx="253981" cy="25398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线箭头连接符 4">
              <a:extLst>
                <a:ext uri="{FF2B5EF4-FFF2-40B4-BE49-F238E27FC236}">
                  <a16:creationId xmlns:a16="http://schemas.microsoft.com/office/drawing/2014/main" id="{22C9AAFA-049A-4186-9A6C-AAE12B8A5F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9195" y="1696400"/>
              <a:ext cx="318181" cy="15888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线箭头连接符 4">
              <a:extLst>
                <a:ext uri="{FF2B5EF4-FFF2-40B4-BE49-F238E27FC236}">
                  <a16:creationId xmlns:a16="http://schemas.microsoft.com/office/drawing/2014/main" id="{F16C9D3E-5D4E-495D-BBFC-70898D9486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8837" y="1650885"/>
              <a:ext cx="269156" cy="20439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线箭头连接符 4">
              <a:extLst>
                <a:ext uri="{FF2B5EF4-FFF2-40B4-BE49-F238E27FC236}">
                  <a16:creationId xmlns:a16="http://schemas.microsoft.com/office/drawing/2014/main" id="{DB451E71-293C-41B7-B53C-BA454D8197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7227" y="2085531"/>
              <a:ext cx="248252" cy="2025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线箭头连接符 4">
              <a:extLst>
                <a:ext uri="{FF2B5EF4-FFF2-40B4-BE49-F238E27FC236}">
                  <a16:creationId xmlns:a16="http://schemas.microsoft.com/office/drawing/2014/main" id="{01E729EC-E5BB-45F3-B35E-12F445A8C451}"/>
                </a:ext>
              </a:extLst>
            </p:cNvPr>
            <p:cNvCxnSpPr>
              <a:cxnSpLocks/>
            </p:cNvCxnSpPr>
            <p:nvPr/>
          </p:nvCxnSpPr>
          <p:spPr>
            <a:xfrm>
              <a:off x="2880363" y="2058717"/>
              <a:ext cx="268177" cy="16116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68F24DC7-9580-4C9C-A015-4A4C94B0FBAD}"/>
              </a:ext>
            </a:extLst>
          </p:cNvPr>
          <p:cNvSpPr txBox="1"/>
          <p:nvPr/>
        </p:nvSpPr>
        <p:spPr>
          <a:xfrm>
            <a:off x="284467" y="2252859"/>
            <a:ext cx="2605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SN feedback reduces the gas density, and prevents the star formation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箭头: 燕尾形 20">
            <a:extLst>
              <a:ext uri="{FF2B5EF4-FFF2-40B4-BE49-F238E27FC236}">
                <a16:creationId xmlns:a16="http://schemas.microsoft.com/office/drawing/2014/main" id="{252E85FD-E16F-46BF-8D2C-5F31601FC455}"/>
              </a:ext>
            </a:extLst>
          </p:cNvPr>
          <p:cNvSpPr/>
          <p:nvPr/>
        </p:nvSpPr>
        <p:spPr>
          <a:xfrm>
            <a:off x="2806169" y="3610785"/>
            <a:ext cx="941623" cy="379881"/>
          </a:xfrm>
          <a:custGeom>
            <a:avLst/>
            <a:gdLst>
              <a:gd name="connsiteX0" fmla="*/ 0 w 941623"/>
              <a:gd name="connsiteY0" fmla="*/ 94970 h 379881"/>
              <a:gd name="connsiteX1" fmla="*/ 360808 w 941623"/>
              <a:gd name="connsiteY1" fmla="*/ 94970 h 379881"/>
              <a:gd name="connsiteX2" fmla="*/ 751683 w 941623"/>
              <a:gd name="connsiteY2" fmla="*/ 94970 h 379881"/>
              <a:gd name="connsiteX3" fmla="*/ 751683 w 941623"/>
              <a:gd name="connsiteY3" fmla="*/ 0 h 379881"/>
              <a:gd name="connsiteX4" fmla="*/ 941623 w 941623"/>
              <a:gd name="connsiteY4" fmla="*/ 189941 h 379881"/>
              <a:gd name="connsiteX5" fmla="*/ 751683 w 941623"/>
              <a:gd name="connsiteY5" fmla="*/ 379881 h 379881"/>
              <a:gd name="connsiteX6" fmla="*/ 751683 w 941623"/>
              <a:gd name="connsiteY6" fmla="*/ 284911 h 379881"/>
              <a:gd name="connsiteX7" fmla="*/ 383358 w 941623"/>
              <a:gd name="connsiteY7" fmla="*/ 284911 h 379881"/>
              <a:gd name="connsiteX8" fmla="*/ 0 w 941623"/>
              <a:gd name="connsiteY8" fmla="*/ 284911 h 379881"/>
              <a:gd name="connsiteX9" fmla="*/ 94970 w 941623"/>
              <a:gd name="connsiteY9" fmla="*/ 189941 h 379881"/>
              <a:gd name="connsiteX10" fmla="*/ 0 w 941623"/>
              <a:gd name="connsiteY10" fmla="*/ 94970 h 37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1623" h="379881" fill="none" extrusionOk="0">
                <a:moveTo>
                  <a:pt x="0" y="94970"/>
                </a:moveTo>
                <a:cubicBezTo>
                  <a:pt x="165035" y="80121"/>
                  <a:pt x="258811" y="122389"/>
                  <a:pt x="360808" y="94970"/>
                </a:cubicBezTo>
                <a:cubicBezTo>
                  <a:pt x="462805" y="67551"/>
                  <a:pt x="587907" y="95192"/>
                  <a:pt x="751683" y="94970"/>
                </a:cubicBezTo>
                <a:cubicBezTo>
                  <a:pt x="745116" y="50388"/>
                  <a:pt x="756892" y="24619"/>
                  <a:pt x="751683" y="0"/>
                </a:cubicBezTo>
                <a:cubicBezTo>
                  <a:pt x="840184" y="52881"/>
                  <a:pt x="878490" y="143504"/>
                  <a:pt x="941623" y="189941"/>
                </a:cubicBezTo>
                <a:cubicBezTo>
                  <a:pt x="904753" y="232976"/>
                  <a:pt x="807474" y="317749"/>
                  <a:pt x="751683" y="379881"/>
                </a:cubicBezTo>
                <a:cubicBezTo>
                  <a:pt x="747071" y="355272"/>
                  <a:pt x="754680" y="324323"/>
                  <a:pt x="751683" y="284911"/>
                </a:cubicBezTo>
                <a:cubicBezTo>
                  <a:pt x="576721" y="304457"/>
                  <a:pt x="532064" y="259345"/>
                  <a:pt x="383358" y="284911"/>
                </a:cubicBezTo>
                <a:cubicBezTo>
                  <a:pt x="234653" y="310477"/>
                  <a:pt x="110147" y="244726"/>
                  <a:pt x="0" y="284911"/>
                </a:cubicBezTo>
                <a:cubicBezTo>
                  <a:pt x="20858" y="253585"/>
                  <a:pt x="59031" y="240320"/>
                  <a:pt x="94970" y="189941"/>
                </a:cubicBezTo>
                <a:cubicBezTo>
                  <a:pt x="48903" y="157450"/>
                  <a:pt x="27114" y="119886"/>
                  <a:pt x="0" y="94970"/>
                </a:cubicBezTo>
                <a:close/>
              </a:path>
              <a:path w="941623" h="379881" stroke="0" extrusionOk="0">
                <a:moveTo>
                  <a:pt x="0" y="94970"/>
                </a:moveTo>
                <a:cubicBezTo>
                  <a:pt x="172651" y="66844"/>
                  <a:pt x="249472" y="107024"/>
                  <a:pt x="353291" y="94970"/>
                </a:cubicBezTo>
                <a:cubicBezTo>
                  <a:pt x="457110" y="82916"/>
                  <a:pt x="584182" y="101017"/>
                  <a:pt x="751683" y="94970"/>
                </a:cubicBezTo>
                <a:cubicBezTo>
                  <a:pt x="745674" y="65030"/>
                  <a:pt x="752221" y="36543"/>
                  <a:pt x="751683" y="0"/>
                </a:cubicBezTo>
                <a:cubicBezTo>
                  <a:pt x="851493" y="59443"/>
                  <a:pt x="841489" y="112237"/>
                  <a:pt x="941623" y="189941"/>
                </a:cubicBezTo>
                <a:cubicBezTo>
                  <a:pt x="853710" y="283445"/>
                  <a:pt x="788123" y="320261"/>
                  <a:pt x="751683" y="379881"/>
                </a:cubicBezTo>
                <a:cubicBezTo>
                  <a:pt x="751524" y="343604"/>
                  <a:pt x="754683" y="325479"/>
                  <a:pt x="751683" y="284911"/>
                </a:cubicBezTo>
                <a:cubicBezTo>
                  <a:pt x="589050" y="300451"/>
                  <a:pt x="560140" y="276386"/>
                  <a:pt x="383358" y="284911"/>
                </a:cubicBezTo>
                <a:cubicBezTo>
                  <a:pt x="206577" y="293436"/>
                  <a:pt x="125188" y="240465"/>
                  <a:pt x="0" y="284911"/>
                </a:cubicBezTo>
                <a:cubicBezTo>
                  <a:pt x="25650" y="251733"/>
                  <a:pt x="60124" y="225523"/>
                  <a:pt x="94970" y="189941"/>
                </a:cubicBezTo>
                <a:cubicBezTo>
                  <a:pt x="70742" y="167751"/>
                  <a:pt x="40021" y="123300"/>
                  <a:pt x="0" y="9497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59140282">
                  <a:prstGeom prst="notchedRight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云形 21">
            <a:extLst>
              <a:ext uri="{FF2B5EF4-FFF2-40B4-BE49-F238E27FC236}">
                <a16:creationId xmlns:a16="http://schemas.microsoft.com/office/drawing/2014/main" id="{032FFB74-8A35-48FA-AB41-E20EAC3FC5FB}"/>
              </a:ext>
            </a:extLst>
          </p:cNvPr>
          <p:cNvSpPr/>
          <p:nvPr/>
        </p:nvSpPr>
        <p:spPr>
          <a:xfrm>
            <a:off x="4003700" y="3303567"/>
            <a:ext cx="2983799" cy="117226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07E6AC1-DEB5-4633-9CD3-E312C1B2AE6D}"/>
              </a:ext>
            </a:extLst>
          </p:cNvPr>
          <p:cNvSpPr txBox="1"/>
          <p:nvPr/>
        </p:nvSpPr>
        <p:spPr>
          <a:xfrm>
            <a:off x="4046049" y="2337020"/>
            <a:ext cx="3040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Continued gas accretion until it reaches the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 higher star formation threshold density</a:t>
            </a:r>
            <a:endParaRPr lang="zh-CN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箭头: 燕尾形 25">
            <a:extLst>
              <a:ext uri="{FF2B5EF4-FFF2-40B4-BE49-F238E27FC236}">
                <a16:creationId xmlns:a16="http://schemas.microsoft.com/office/drawing/2014/main" id="{5B744954-AC52-4D73-B6BD-E99679FD096D}"/>
              </a:ext>
            </a:extLst>
          </p:cNvPr>
          <p:cNvSpPr/>
          <p:nvPr/>
        </p:nvSpPr>
        <p:spPr>
          <a:xfrm>
            <a:off x="7481610" y="3610785"/>
            <a:ext cx="941623" cy="379881"/>
          </a:xfrm>
          <a:custGeom>
            <a:avLst/>
            <a:gdLst>
              <a:gd name="connsiteX0" fmla="*/ 0 w 941623"/>
              <a:gd name="connsiteY0" fmla="*/ 94970 h 379881"/>
              <a:gd name="connsiteX1" fmla="*/ 360808 w 941623"/>
              <a:gd name="connsiteY1" fmla="*/ 94970 h 379881"/>
              <a:gd name="connsiteX2" fmla="*/ 751683 w 941623"/>
              <a:gd name="connsiteY2" fmla="*/ 94970 h 379881"/>
              <a:gd name="connsiteX3" fmla="*/ 751683 w 941623"/>
              <a:gd name="connsiteY3" fmla="*/ 0 h 379881"/>
              <a:gd name="connsiteX4" fmla="*/ 941623 w 941623"/>
              <a:gd name="connsiteY4" fmla="*/ 189941 h 379881"/>
              <a:gd name="connsiteX5" fmla="*/ 751683 w 941623"/>
              <a:gd name="connsiteY5" fmla="*/ 379881 h 379881"/>
              <a:gd name="connsiteX6" fmla="*/ 751683 w 941623"/>
              <a:gd name="connsiteY6" fmla="*/ 284911 h 379881"/>
              <a:gd name="connsiteX7" fmla="*/ 383358 w 941623"/>
              <a:gd name="connsiteY7" fmla="*/ 284911 h 379881"/>
              <a:gd name="connsiteX8" fmla="*/ 0 w 941623"/>
              <a:gd name="connsiteY8" fmla="*/ 284911 h 379881"/>
              <a:gd name="connsiteX9" fmla="*/ 94970 w 941623"/>
              <a:gd name="connsiteY9" fmla="*/ 189941 h 379881"/>
              <a:gd name="connsiteX10" fmla="*/ 0 w 941623"/>
              <a:gd name="connsiteY10" fmla="*/ 94970 h 37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1623" h="379881" fill="none" extrusionOk="0">
                <a:moveTo>
                  <a:pt x="0" y="94970"/>
                </a:moveTo>
                <a:cubicBezTo>
                  <a:pt x="165035" y="80121"/>
                  <a:pt x="258811" y="122389"/>
                  <a:pt x="360808" y="94970"/>
                </a:cubicBezTo>
                <a:cubicBezTo>
                  <a:pt x="462805" y="67551"/>
                  <a:pt x="587907" y="95192"/>
                  <a:pt x="751683" y="94970"/>
                </a:cubicBezTo>
                <a:cubicBezTo>
                  <a:pt x="745116" y="50388"/>
                  <a:pt x="756892" y="24619"/>
                  <a:pt x="751683" y="0"/>
                </a:cubicBezTo>
                <a:cubicBezTo>
                  <a:pt x="840184" y="52881"/>
                  <a:pt x="878490" y="143504"/>
                  <a:pt x="941623" y="189941"/>
                </a:cubicBezTo>
                <a:cubicBezTo>
                  <a:pt x="904753" y="232976"/>
                  <a:pt x="807474" y="317749"/>
                  <a:pt x="751683" y="379881"/>
                </a:cubicBezTo>
                <a:cubicBezTo>
                  <a:pt x="747071" y="355272"/>
                  <a:pt x="754680" y="324323"/>
                  <a:pt x="751683" y="284911"/>
                </a:cubicBezTo>
                <a:cubicBezTo>
                  <a:pt x="576721" y="304457"/>
                  <a:pt x="532064" y="259345"/>
                  <a:pt x="383358" y="284911"/>
                </a:cubicBezTo>
                <a:cubicBezTo>
                  <a:pt x="234653" y="310477"/>
                  <a:pt x="110147" y="244726"/>
                  <a:pt x="0" y="284911"/>
                </a:cubicBezTo>
                <a:cubicBezTo>
                  <a:pt x="20858" y="253585"/>
                  <a:pt x="59031" y="240320"/>
                  <a:pt x="94970" y="189941"/>
                </a:cubicBezTo>
                <a:cubicBezTo>
                  <a:pt x="48903" y="157450"/>
                  <a:pt x="27114" y="119886"/>
                  <a:pt x="0" y="94970"/>
                </a:cubicBezTo>
                <a:close/>
              </a:path>
              <a:path w="941623" h="379881" stroke="0" extrusionOk="0">
                <a:moveTo>
                  <a:pt x="0" y="94970"/>
                </a:moveTo>
                <a:cubicBezTo>
                  <a:pt x="172651" y="66844"/>
                  <a:pt x="249472" y="107024"/>
                  <a:pt x="353291" y="94970"/>
                </a:cubicBezTo>
                <a:cubicBezTo>
                  <a:pt x="457110" y="82916"/>
                  <a:pt x="584182" y="101017"/>
                  <a:pt x="751683" y="94970"/>
                </a:cubicBezTo>
                <a:cubicBezTo>
                  <a:pt x="745674" y="65030"/>
                  <a:pt x="752221" y="36543"/>
                  <a:pt x="751683" y="0"/>
                </a:cubicBezTo>
                <a:cubicBezTo>
                  <a:pt x="851493" y="59443"/>
                  <a:pt x="841489" y="112237"/>
                  <a:pt x="941623" y="189941"/>
                </a:cubicBezTo>
                <a:cubicBezTo>
                  <a:pt x="853710" y="283445"/>
                  <a:pt x="788123" y="320261"/>
                  <a:pt x="751683" y="379881"/>
                </a:cubicBezTo>
                <a:cubicBezTo>
                  <a:pt x="751524" y="343604"/>
                  <a:pt x="754683" y="325479"/>
                  <a:pt x="751683" y="284911"/>
                </a:cubicBezTo>
                <a:cubicBezTo>
                  <a:pt x="589050" y="300451"/>
                  <a:pt x="560140" y="276386"/>
                  <a:pt x="383358" y="284911"/>
                </a:cubicBezTo>
                <a:cubicBezTo>
                  <a:pt x="206577" y="293436"/>
                  <a:pt x="125188" y="240465"/>
                  <a:pt x="0" y="284911"/>
                </a:cubicBezTo>
                <a:cubicBezTo>
                  <a:pt x="25650" y="251733"/>
                  <a:pt x="60124" y="225523"/>
                  <a:pt x="94970" y="189941"/>
                </a:cubicBezTo>
                <a:cubicBezTo>
                  <a:pt x="70742" y="167751"/>
                  <a:pt x="40021" y="123300"/>
                  <a:pt x="0" y="9497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59140282">
                  <a:prstGeom prst="notchedRight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31C8F2E-B9E4-4CA0-9397-ED72099BED57}"/>
              </a:ext>
            </a:extLst>
          </p:cNvPr>
          <p:cNvSpPr txBox="1"/>
          <p:nvPr/>
        </p:nvSpPr>
        <p:spPr>
          <a:xfrm>
            <a:off x="8480278" y="2252859"/>
            <a:ext cx="337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Intense star formation leads to a spiral galaxy with a thick disc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7F654F95-8288-4B1C-9AC5-45C9E373717E}"/>
              </a:ext>
            </a:extLst>
          </p:cNvPr>
          <p:cNvSpPr/>
          <p:nvPr/>
        </p:nvSpPr>
        <p:spPr>
          <a:xfrm>
            <a:off x="5439434" y="3747150"/>
            <a:ext cx="253981" cy="25398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D86F7381-A335-4BA2-8919-2E5584AEE4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11" b="14054"/>
          <a:stretch/>
        </p:blipFill>
        <p:spPr>
          <a:xfrm>
            <a:off x="9024890" y="3019019"/>
            <a:ext cx="2227306" cy="1536423"/>
          </a:xfrm>
          <a:prstGeom prst="rect">
            <a:avLst/>
          </a:prstGeom>
        </p:spPr>
      </p:pic>
      <p:sp>
        <p:nvSpPr>
          <p:cNvPr id="17" name="标题 1">
            <a:extLst>
              <a:ext uri="{FF2B5EF4-FFF2-40B4-BE49-F238E27FC236}">
                <a16:creationId xmlns:a16="http://schemas.microsoft.com/office/drawing/2014/main" id="{6380C494-FFCB-4764-A209-BF56C32C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57760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Impact of Supernova Temperature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20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638E5019-4A29-AFFC-C662-9CC4D59EBF34}"/>
              </a:ext>
            </a:extLst>
          </p:cNvPr>
          <p:cNvSpPr txBox="1"/>
          <p:nvPr/>
        </p:nvSpPr>
        <p:spPr>
          <a:xfrm>
            <a:off x="7126527" y="2749710"/>
            <a:ext cx="4474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Quasar-mode feedback factor suppresses the growth of black hole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Harder to enter the radio-mode (kinetic feedback)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2525D0E-802F-4BBC-B366-E759B5BB9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02" y="1877513"/>
            <a:ext cx="6389775" cy="4505610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9BCEE394-C58D-453B-BDB5-30B649A5C652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5776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Impact of Quasar-mode Feedback Factor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235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ADAADAC-C4E7-4D58-AFEF-0A0CCD0C1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14" y="1540963"/>
            <a:ext cx="4886181" cy="474964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8F119C9-02CB-44FA-96E6-00E318409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566" y="1556826"/>
            <a:ext cx="4844900" cy="4733778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34ADA6E-2BA8-4D3C-A1A5-30F650696587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5776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Is the morphology change due to total BH energy release?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292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1B0F6A5-E66E-4B45-B9CF-3384B1E94D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6" y="1185323"/>
            <a:ext cx="4889040" cy="4808892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F16450AC-62A3-404C-AD01-0AF5A7F4C8E5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5776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Total Feedback Energy Injection of Different Modes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437C714-607D-48DB-B05C-4620BE182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852" y="1049490"/>
            <a:ext cx="4944725" cy="494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22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7883F004-2FB5-4A69-A484-83ED268091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59" b="27169"/>
          <a:stretch/>
        </p:blipFill>
        <p:spPr>
          <a:xfrm>
            <a:off x="160938" y="788087"/>
            <a:ext cx="11413924" cy="272469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C5031D3-1F78-49AE-8FCF-BA012481A1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54"/>
          <a:stretch/>
        </p:blipFill>
        <p:spPr>
          <a:xfrm>
            <a:off x="138953" y="3570202"/>
            <a:ext cx="11457894" cy="30416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47BFE43-EE35-4988-8B5A-38603B82419D}"/>
              </a:ext>
            </a:extLst>
          </p:cNvPr>
          <p:cNvSpPr txBox="1"/>
          <p:nvPr/>
        </p:nvSpPr>
        <p:spPr>
          <a:xfrm>
            <a:off x="3774831" y="2939617"/>
            <a:ext cx="4825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quasar-mode feedback factor</a:t>
            </a:r>
            <a:endParaRPr lang="zh-CN" altLang="en-US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FF249AF-7D98-4B4F-9A78-EC782823DF98}"/>
              </a:ext>
            </a:extLst>
          </p:cNvPr>
          <p:cNvSpPr txBox="1"/>
          <p:nvPr/>
        </p:nvSpPr>
        <p:spPr>
          <a:xfrm>
            <a:off x="3774831" y="5927830"/>
            <a:ext cx="4825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quasar-mode feedback factor</a:t>
            </a:r>
            <a:endParaRPr lang="zh-CN" altLang="en-US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972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20D372A7-7D7C-4365-80D8-19030575C48F}"/>
              </a:ext>
            </a:extLst>
          </p:cNvPr>
          <p:cNvGrpSpPr/>
          <p:nvPr/>
        </p:nvGrpSpPr>
        <p:grpSpPr>
          <a:xfrm>
            <a:off x="2338550" y="3058515"/>
            <a:ext cx="6388388" cy="2124637"/>
            <a:chOff x="2730787" y="2043952"/>
            <a:chExt cx="6388388" cy="2124637"/>
          </a:xfrm>
        </p:grpSpPr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id="{0C3C901A-50C6-4B75-AE30-5AC92EEB0B12}"/>
                </a:ext>
              </a:extLst>
            </p:cNvPr>
            <p:cNvSpPr/>
            <p:nvPr/>
          </p:nvSpPr>
          <p:spPr>
            <a:xfrm>
              <a:off x="3918268" y="3169369"/>
              <a:ext cx="4071354" cy="99922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morphology</a:t>
              </a:r>
              <a:endPara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87627498-4BAF-4E72-862C-3A752C143801}"/>
                </a:ext>
              </a:extLst>
            </p:cNvPr>
            <p:cNvSpPr/>
            <p:nvPr/>
          </p:nvSpPr>
          <p:spPr>
            <a:xfrm>
              <a:off x="2730787" y="3003866"/>
              <a:ext cx="6388388" cy="2896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E55C31D-EEA3-4AEA-944C-45CF8ADBA1F3}"/>
                </a:ext>
              </a:extLst>
            </p:cNvPr>
            <p:cNvSpPr/>
            <p:nvPr/>
          </p:nvSpPr>
          <p:spPr>
            <a:xfrm>
              <a:off x="2730787" y="2043952"/>
              <a:ext cx="1903276" cy="95991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In-situ Star formation</a:t>
              </a:r>
              <a:endParaRPr lang="zh-CN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7259CBC9-3844-4083-A58B-1B8BBEB00C86}"/>
                </a:ext>
              </a:extLst>
            </p:cNvPr>
            <p:cNvSpPr/>
            <p:nvPr/>
          </p:nvSpPr>
          <p:spPr>
            <a:xfrm>
              <a:off x="7215899" y="2043952"/>
              <a:ext cx="1903276" cy="95991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Ex-situ Stars</a:t>
              </a:r>
              <a:endParaRPr lang="zh-CN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0BA52F72-C124-4C56-9932-AFB6291092EC}"/>
              </a:ext>
            </a:extLst>
          </p:cNvPr>
          <p:cNvGrpSpPr/>
          <p:nvPr/>
        </p:nvGrpSpPr>
        <p:grpSpPr>
          <a:xfrm>
            <a:off x="2338550" y="2133348"/>
            <a:ext cx="6469290" cy="3049804"/>
            <a:chOff x="2338550" y="2133348"/>
            <a:chExt cx="6469290" cy="3049804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151DE90D-8B24-45AF-8826-7BD70E87F631}"/>
                </a:ext>
              </a:extLst>
            </p:cNvPr>
            <p:cNvGrpSpPr/>
            <p:nvPr/>
          </p:nvGrpSpPr>
          <p:grpSpPr>
            <a:xfrm>
              <a:off x="2338550" y="2133348"/>
              <a:ext cx="6469290" cy="3049804"/>
              <a:chOff x="2759751" y="2831043"/>
              <a:chExt cx="6469290" cy="3049804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7AF2AC7F-B5BD-4BD4-A914-1C44EB60C6C7}"/>
                  </a:ext>
                </a:extLst>
              </p:cNvPr>
              <p:cNvGrpSpPr/>
              <p:nvPr/>
            </p:nvGrpSpPr>
            <p:grpSpPr>
              <a:xfrm>
                <a:off x="2759751" y="3739814"/>
                <a:ext cx="6469290" cy="2141033"/>
                <a:chOff x="2730787" y="2027556"/>
                <a:chExt cx="6469290" cy="2141033"/>
              </a:xfrm>
            </p:grpSpPr>
            <p:sp>
              <p:nvSpPr>
                <p:cNvPr id="10" name="等腰三角形 9">
                  <a:extLst>
                    <a:ext uri="{FF2B5EF4-FFF2-40B4-BE49-F238E27FC236}">
                      <a16:creationId xmlns:a16="http://schemas.microsoft.com/office/drawing/2014/main" id="{8F374093-EDD8-482C-A8C0-56D45F15EBAC}"/>
                    </a:ext>
                  </a:extLst>
                </p:cNvPr>
                <p:cNvSpPr/>
                <p:nvPr/>
              </p:nvSpPr>
              <p:spPr>
                <a:xfrm>
                  <a:off x="3918268" y="3169369"/>
                  <a:ext cx="4071354" cy="999220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morphology</a:t>
                  </a:r>
                  <a:endParaRPr lang="zh-CN" altLang="en-US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8DD1769F-E3C7-4678-ACF7-9813DCD11104}"/>
                    </a:ext>
                  </a:extLst>
                </p:cNvPr>
                <p:cNvSpPr/>
                <p:nvPr/>
              </p:nvSpPr>
              <p:spPr>
                <a:xfrm rot="749085">
                  <a:off x="2730787" y="3003866"/>
                  <a:ext cx="6388388" cy="28962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id="{29C69AC2-A6D8-4EFB-896B-4F45CA0D76D7}"/>
                    </a:ext>
                  </a:extLst>
                </p:cNvPr>
                <p:cNvSpPr/>
                <p:nvPr/>
              </p:nvSpPr>
              <p:spPr>
                <a:xfrm rot="738500">
                  <a:off x="2875708" y="2027556"/>
                  <a:ext cx="1903276" cy="499113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In-situ Star formation</a:t>
                  </a:r>
                  <a:endParaRPr lang="zh-CN" alt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id="{93CEEC04-60DE-4B3C-8F49-ABCDBCD63621}"/>
                    </a:ext>
                  </a:extLst>
                </p:cNvPr>
                <p:cNvSpPr/>
                <p:nvPr/>
              </p:nvSpPr>
              <p:spPr>
                <a:xfrm rot="744488">
                  <a:off x="7296801" y="2555964"/>
                  <a:ext cx="1903276" cy="959914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Ex-situ Stars</a:t>
                  </a:r>
                  <a:endPara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9A2F6D86-A12F-4F73-BB13-4E6E8935A202}"/>
                  </a:ext>
                </a:extLst>
              </p:cNvPr>
              <p:cNvSpPr/>
              <p:nvPr/>
            </p:nvSpPr>
            <p:spPr>
              <a:xfrm rot="761644">
                <a:off x="3130558" y="2831043"/>
                <a:ext cx="1903276" cy="49911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AGN Feedback</a:t>
                </a:r>
                <a:endParaRPr lang="zh-CN" altLang="en-US" sz="16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箭头: 下 15">
              <a:extLst>
                <a:ext uri="{FF2B5EF4-FFF2-40B4-BE49-F238E27FC236}">
                  <a16:creationId xmlns:a16="http://schemas.microsoft.com/office/drawing/2014/main" id="{30E0F6D5-86C3-4CA7-9040-BBD5E2057FDB}"/>
                </a:ext>
              </a:extLst>
            </p:cNvPr>
            <p:cNvSpPr/>
            <p:nvPr/>
          </p:nvSpPr>
          <p:spPr>
            <a:xfrm rot="793205">
              <a:off x="3132656" y="2629881"/>
              <a:ext cx="698695" cy="393896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标题 1">
            <a:extLst>
              <a:ext uri="{FF2B5EF4-FFF2-40B4-BE49-F238E27FC236}">
                <a16:creationId xmlns:a16="http://schemas.microsoft.com/office/drawing/2014/main" id="{FDAC636D-5CBE-4CCB-8F5C-689CB61FC0D2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5776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Impact of AGN Feedback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69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F4918-B8C6-4A12-0EE1-9EF511891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457200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9F26BD-8BC4-A97D-EF02-3156F3C25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395" y="1613648"/>
            <a:ext cx="11015209" cy="29252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in-situ star formation fraction is key to the galaxy morphology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But the mechanisms are different for low and high mass galaxies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Morphologies of low-mass galaxies are driven by the supernova temperature while those of high-mass galaxies are dominated by the kinetic AGN feedback </a:t>
            </a:r>
          </a:p>
          <a:p>
            <a:pPr>
              <a:buFont typeface="Wingdings" panose="05000000000000000000" pitchFamily="2" charset="2"/>
              <a:buChar char="Ø"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59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ACAA08A-68F7-E09B-52C7-797968EA6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341" y="5119011"/>
            <a:ext cx="3148658" cy="126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25EB432B-33B9-E30A-B6BC-ED639CE76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6" y="3602008"/>
            <a:ext cx="2841123" cy="15346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0881495-7C7C-CE1C-E2BD-5DF92AE38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311" y="1219673"/>
            <a:ext cx="5037689" cy="239706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C995012-18EE-C73C-2B5C-77CD5B18D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49469"/>
            <a:ext cx="10663517" cy="580697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Cosmological Hydrodynamical Simulations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53CA9D9-425C-73F4-7EE6-3359450DF5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" b="56677"/>
          <a:stretch/>
        </p:blipFill>
        <p:spPr bwMode="auto">
          <a:xfrm>
            <a:off x="107950" y="1219674"/>
            <a:ext cx="3863083" cy="24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72AF7F8E-C04A-27B8-63DB-16D9783DCC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b="52429"/>
          <a:stretch/>
        </p:blipFill>
        <p:spPr bwMode="auto">
          <a:xfrm>
            <a:off x="107950" y="3616741"/>
            <a:ext cx="3877674" cy="277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Starry flamingo">
            <a:extLst>
              <a:ext uri="{FF2B5EF4-FFF2-40B4-BE49-F238E27FC236}">
                <a16:creationId xmlns:a16="http://schemas.microsoft.com/office/drawing/2014/main" id="{297B06B0-754B-4DC0-452F-24B9542C2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345" y="3616741"/>
            <a:ext cx="2772162" cy="277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34BE3B4C-C7D7-5A94-7844-14991D7E9449}"/>
              </a:ext>
            </a:extLst>
          </p:cNvPr>
          <p:cNvGrpSpPr/>
          <p:nvPr/>
        </p:nvGrpSpPr>
        <p:grpSpPr>
          <a:xfrm>
            <a:off x="3971033" y="1219674"/>
            <a:ext cx="3231777" cy="2400686"/>
            <a:chOff x="5077543" y="4678610"/>
            <a:chExt cx="2544318" cy="1758536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07320161-569D-A430-9383-79C942322E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30" t="3185" r="17962" b="44557"/>
            <a:stretch/>
          </p:blipFill>
          <p:spPr bwMode="auto">
            <a:xfrm>
              <a:off x="5077543" y="4678610"/>
              <a:ext cx="2544318" cy="1758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4FAD40B-8E8E-3A42-A4CB-50E6B4FA377C}"/>
                </a:ext>
              </a:extLst>
            </p:cNvPr>
            <p:cNvSpPr txBox="1"/>
            <p:nvPr/>
          </p:nvSpPr>
          <p:spPr>
            <a:xfrm>
              <a:off x="5077543" y="4744188"/>
              <a:ext cx="1590426" cy="338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IllustrisTNG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BAE093D8-02E6-3761-95D4-E231C1FA52E4}"/>
              </a:ext>
            </a:extLst>
          </p:cNvPr>
          <p:cNvGrpSpPr/>
          <p:nvPr/>
        </p:nvGrpSpPr>
        <p:grpSpPr>
          <a:xfrm>
            <a:off x="6725818" y="3536618"/>
            <a:ext cx="2658160" cy="2852286"/>
            <a:chOff x="7621861" y="3378978"/>
            <a:chExt cx="2136391" cy="2170153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D5F98014-BD80-92DF-780F-2D399C248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638122" y="3429001"/>
              <a:ext cx="2120130" cy="2120130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0499728-8DE9-86DA-C515-6357756A6D9B}"/>
                </a:ext>
              </a:extLst>
            </p:cNvPr>
            <p:cNvSpPr txBox="1"/>
            <p:nvPr/>
          </p:nvSpPr>
          <p:spPr>
            <a:xfrm>
              <a:off x="7621861" y="3378978"/>
              <a:ext cx="1510096" cy="594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SIMBA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B283E78F-1B01-536B-E9A9-6A8E0EEE0AB3}"/>
              </a:ext>
            </a:extLst>
          </p:cNvPr>
          <p:cNvSpPr txBox="1"/>
          <p:nvPr/>
        </p:nvSpPr>
        <p:spPr>
          <a:xfrm>
            <a:off x="10559428" y="4136730"/>
            <a:ext cx="1354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NIHAO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90E383E-AFFF-988B-8AE1-AB141F010BCF}"/>
              </a:ext>
            </a:extLst>
          </p:cNvPr>
          <p:cNvSpPr txBox="1"/>
          <p:nvPr/>
        </p:nvSpPr>
        <p:spPr>
          <a:xfrm>
            <a:off x="10559428" y="1546022"/>
            <a:ext cx="1524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Horizon-AGN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557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2E75913-3297-8D8A-C67E-6812A9352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73" y="1518323"/>
            <a:ext cx="4943992" cy="455147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6F45419-B534-12D3-AF86-4E607EA4277B}"/>
              </a:ext>
            </a:extLst>
          </p:cNvPr>
          <p:cNvSpPr txBox="1"/>
          <p:nvPr/>
        </p:nvSpPr>
        <p:spPr>
          <a:xfrm>
            <a:off x="451033" y="6188665"/>
            <a:ext cx="396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Crain &amp; van de Voort, 2023, ARA&amp;A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AE45527-C25E-5920-5FBD-6EACA3A09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772" y="1384283"/>
            <a:ext cx="6221851" cy="497100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B6655C3-EFA4-CAF9-88BB-42F7EB432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1829" y="2712477"/>
            <a:ext cx="2387033" cy="54791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6CF29C7E-7A7A-14DE-78DF-EEA66E07B8D7}"/>
              </a:ext>
            </a:extLst>
          </p:cNvPr>
          <p:cNvSpPr txBox="1"/>
          <p:nvPr/>
        </p:nvSpPr>
        <p:spPr>
          <a:xfrm>
            <a:off x="5751513" y="6248400"/>
            <a:ext cx="396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Schaye</a:t>
            </a:r>
            <a:r>
              <a:rPr lang="en-US" altLang="zh-CN" dirty="0"/>
              <a:t> et al. 2023</a:t>
            </a:r>
            <a:endParaRPr lang="zh-CN" altLang="en-US" dirty="0"/>
          </a:p>
        </p:txBody>
      </p:sp>
      <p:sp>
        <p:nvSpPr>
          <p:cNvPr id="13" name="标题 1">
            <a:extLst>
              <a:ext uri="{FF2B5EF4-FFF2-40B4-BE49-F238E27FC236}">
                <a16:creationId xmlns:a16="http://schemas.microsoft.com/office/drawing/2014/main" id="{639B5022-B5BB-1A8F-0BDB-2060877C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083" y="391510"/>
            <a:ext cx="11014135" cy="695325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Hydrodynamical Simulations Match Observations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03A36A6-122A-7F6A-6FC3-729BF0323DE4}"/>
              </a:ext>
            </a:extLst>
          </p:cNvPr>
          <p:cNvSpPr txBox="1"/>
          <p:nvPr/>
        </p:nvSpPr>
        <p:spPr>
          <a:xfrm>
            <a:off x="3225248" y="2287308"/>
            <a:ext cx="1644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恒星质量函数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8BBD36F-FF7C-4703-AB1D-F260370163E6}"/>
              </a:ext>
            </a:extLst>
          </p:cNvPr>
          <p:cNvSpPr txBox="1"/>
          <p:nvPr/>
        </p:nvSpPr>
        <p:spPr>
          <a:xfrm>
            <a:off x="1199892" y="1718150"/>
            <a:ext cx="362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Galaxy Stellar Mass Function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7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27FDBAE-A533-4BBB-A304-8443D72E4E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185" b="10723"/>
          <a:stretch/>
        </p:blipFill>
        <p:spPr>
          <a:xfrm>
            <a:off x="118894" y="1234893"/>
            <a:ext cx="5334405" cy="365156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C97E081-D979-4D96-ACEC-F6AB3B7686B7}"/>
              </a:ext>
            </a:extLst>
          </p:cNvPr>
          <p:cNvSpPr txBox="1"/>
          <p:nvPr/>
        </p:nvSpPr>
        <p:spPr>
          <a:xfrm>
            <a:off x="1574591" y="172201"/>
            <a:ext cx="85606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Discrepancies among Simulations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E6A58F4-5F61-4ACE-AEF8-0A0EBC64DFF1}"/>
              </a:ext>
            </a:extLst>
          </p:cNvPr>
          <p:cNvSpPr txBox="1"/>
          <p:nvPr/>
        </p:nvSpPr>
        <p:spPr>
          <a:xfrm>
            <a:off x="396111" y="5558430"/>
            <a:ext cx="396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Crain &amp; van de Voort, 2023, ARA&amp;A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B8BBD25-5834-4F03-9E24-E5FC7BF02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161" y="4952201"/>
            <a:ext cx="2552073" cy="34959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281701BD-A25C-4BC5-8946-38AF01E83DC1}"/>
              </a:ext>
            </a:extLst>
          </p:cNvPr>
          <p:cNvGrpSpPr/>
          <p:nvPr/>
        </p:nvGrpSpPr>
        <p:grpSpPr>
          <a:xfrm>
            <a:off x="5498898" y="1015243"/>
            <a:ext cx="6351517" cy="2558942"/>
            <a:chOff x="5527861" y="1429663"/>
            <a:chExt cx="6351517" cy="255894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2FB0C295-F090-459F-8F50-28050E53B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5149" y="3646288"/>
              <a:ext cx="1077933" cy="30798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C48C28AE-B030-488C-B177-E254763034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2102" b="52805"/>
            <a:stretch/>
          </p:blipFill>
          <p:spPr>
            <a:xfrm>
              <a:off x="5527861" y="1466900"/>
              <a:ext cx="3270483" cy="228586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D91BCB55-1E7B-400A-8B38-E1A834EA7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7195"/>
            <a:stretch/>
          </p:blipFill>
          <p:spPr>
            <a:xfrm>
              <a:off x="8674526" y="1429663"/>
              <a:ext cx="3204852" cy="2558942"/>
            </a:xfrm>
            <a:prstGeom prst="rect">
              <a:avLst/>
            </a:prstGeom>
          </p:spPr>
        </p:pic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CFF42883-455D-4DA4-AA11-BDBE78BF32A3}"/>
              </a:ext>
            </a:extLst>
          </p:cNvPr>
          <p:cNvSpPr txBox="1"/>
          <p:nvPr/>
        </p:nvSpPr>
        <p:spPr>
          <a:xfrm>
            <a:off x="7876822" y="753983"/>
            <a:ext cx="2301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Liu, Guo*, et al. 2025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3FD2793-4975-4501-9D43-8948D192A677}"/>
              </a:ext>
            </a:extLst>
          </p:cNvPr>
          <p:cNvGrpSpPr/>
          <p:nvPr/>
        </p:nvGrpSpPr>
        <p:grpSpPr>
          <a:xfrm>
            <a:off x="5728491" y="3735172"/>
            <a:ext cx="6067398" cy="2558942"/>
            <a:chOff x="4079182" y="2993169"/>
            <a:chExt cx="7716706" cy="3254542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BADBC3D-22C7-42CD-8C94-7BA258382C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6678"/>
            <a:stretch/>
          </p:blipFill>
          <p:spPr>
            <a:xfrm>
              <a:off x="4625787" y="2993169"/>
              <a:ext cx="7170101" cy="3254542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ED442B8-3192-465A-A743-FDF4F99A7E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94538"/>
            <a:stretch/>
          </p:blipFill>
          <p:spPr>
            <a:xfrm>
              <a:off x="4079182" y="2993169"/>
              <a:ext cx="618385" cy="3254542"/>
            </a:xfrm>
            <a:prstGeom prst="rect">
              <a:avLst/>
            </a:prstGeom>
          </p:spPr>
        </p:pic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2BFD7B85-3E64-40AB-90D8-979DD540AAAF}"/>
              </a:ext>
            </a:extLst>
          </p:cNvPr>
          <p:cNvSpPr txBox="1"/>
          <p:nvPr/>
        </p:nvSpPr>
        <p:spPr>
          <a:xfrm>
            <a:off x="7740284" y="6294114"/>
            <a:ext cx="2959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Ma, Liu, Guo*, et al. 2022</a:t>
            </a:r>
          </a:p>
        </p:txBody>
      </p:sp>
    </p:spTree>
    <p:extLst>
      <p:ext uri="{BB962C8B-B14F-4D97-AF65-F5344CB8AC3E}">
        <p14:creationId xmlns:p14="http://schemas.microsoft.com/office/powerpoint/2010/main" val="24122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052272-1B04-44EB-B069-FAF4C3D90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91688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Variations within the models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BB82DFF-252F-4852-82F8-683717F28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69" y="1443785"/>
            <a:ext cx="5438756" cy="425776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5AC03E10-0E18-4D5B-8B29-9E905192B2E5}"/>
              </a:ext>
            </a:extLst>
          </p:cNvPr>
          <p:cNvGrpSpPr/>
          <p:nvPr/>
        </p:nvGrpSpPr>
        <p:grpSpPr>
          <a:xfrm>
            <a:off x="6449385" y="1533271"/>
            <a:ext cx="4617005" cy="4313096"/>
            <a:chOff x="6283883" y="1529134"/>
            <a:chExt cx="4718875" cy="440826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789C7A53-697D-4D0D-8338-0B32C6D43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3883" y="1529134"/>
              <a:ext cx="4718874" cy="3634537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5131887E-2969-446D-A856-4152E4B3D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436"/>
            <a:stretch/>
          </p:blipFill>
          <p:spPr>
            <a:xfrm>
              <a:off x="7215900" y="5144352"/>
              <a:ext cx="3786858" cy="793042"/>
            </a:xfrm>
            <a:prstGeom prst="rect">
              <a:avLst/>
            </a:prstGeom>
          </p:spPr>
        </p:pic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251028B7-C617-45E7-80D1-8D395CA4BF6F}"/>
              </a:ext>
            </a:extLst>
          </p:cNvPr>
          <p:cNvSpPr txBox="1"/>
          <p:nvPr/>
        </p:nvSpPr>
        <p:spPr>
          <a:xfrm>
            <a:off x="925718" y="5701553"/>
            <a:ext cx="205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Pillepich</a:t>
            </a:r>
            <a:r>
              <a:rPr lang="en-US" altLang="zh-CN" dirty="0"/>
              <a:t> et al. 2018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7CBE2B3-D3FF-4C38-A4A2-28FC1B6C9C07}"/>
              </a:ext>
            </a:extLst>
          </p:cNvPr>
          <p:cNvSpPr txBox="1"/>
          <p:nvPr/>
        </p:nvSpPr>
        <p:spPr>
          <a:xfrm>
            <a:off x="7400305" y="5846367"/>
            <a:ext cx="205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Dave et al. 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643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D017ACE0-4526-4E92-B058-B9EBCEE05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179" y="695595"/>
            <a:ext cx="4577820" cy="563973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FB4F375-1778-8151-6CCD-007B667E1B64}"/>
              </a:ext>
            </a:extLst>
          </p:cNvPr>
          <p:cNvSpPr txBox="1"/>
          <p:nvPr/>
        </p:nvSpPr>
        <p:spPr>
          <a:xfrm>
            <a:off x="247941" y="6050838"/>
            <a:ext cx="5424649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Box size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25Mpc/h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resolution: ~10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sz="2000" baseline="-250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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Wingdings 2" panose="05020102010507070707" pitchFamily="18" charset="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93D9664-7266-2A16-AAB5-ED23670E9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001" y="930202"/>
            <a:ext cx="6124424" cy="44822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B5DDE89-C149-0A50-145F-F651DFF5DFDE}"/>
              </a:ext>
            </a:extLst>
          </p:cNvPr>
          <p:cNvSpPr txBox="1"/>
          <p:nvPr/>
        </p:nvSpPr>
        <p:spPr>
          <a:xfrm>
            <a:off x="247941" y="5546998"/>
            <a:ext cx="3355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Villaescusa</a:t>
            </a:r>
            <a:r>
              <a:rPr lang="en-US" altLang="zh-CN" dirty="0"/>
              <a:t>-Navarro et al. (2021)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F6B8DC08-250B-4562-03F2-C8C371FAB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47" y="278559"/>
            <a:ext cx="8278949" cy="457200"/>
          </a:xfrm>
        </p:spPr>
        <p:txBody>
          <a:bodyPr>
            <a:noAutofit/>
          </a:bodyPr>
          <a:lstStyle/>
          <a:p>
            <a:pPr algn="ctr"/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Cosmology and Astrophysics with </a:t>
            </a:r>
            <a:r>
              <a:rPr lang="en-US" altLang="zh-CN" sz="20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MachinE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Learning (CAMELS) project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500768D-3940-4B76-89CD-2BD1453C47E9}"/>
              </a:ext>
            </a:extLst>
          </p:cNvPr>
          <p:cNvSpPr txBox="1"/>
          <p:nvPr/>
        </p:nvSpPr>
        <p:spPr>
          <a:xfrm>
            <a:off x="7607964" y="6334262"/>
            <a:ext cx="3355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Ni et al. (2023)</a:t>
            </a:r>
          </a:p>
        </p:txBody>
      </p:sp>
    </p:spTree>
    <p:extLst>
      <p:ext uri="{BB962C8B-B14F-4D97-AF65-F5344CB8AC3E}">
        <p14:creationId xmlns:p14="http://schemas.microsoft.com/office/powerpoint/2010/main" val="32694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09600" y="426871"/>
            <a:ext cx="10972800" cy="596567"/>
          </a:xfrm>
        </p:spPr>
        <p:txBody>
          <a:bodyPr rtlCol="0">
            <a:normAutofit/>
          </a:bodyPr>
          <a:lstStyle/>
          <a:p>
            <a:pPr algn="ctr" rtl="0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altLang="zh-CN" sz="3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en-US" altLang="zh-CN" sz="3600" cap="none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ariable</a:t>
            </a:r>
            <a:r>
              <a:rPr lang="en-US" altLang="zh-CN" sz="3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TNG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(VTNG) Project</a:t>
            </a:r>
            <a:endParaRPr 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77525" y="1361825"/>
            <a:ext cx="11303875" cy="1311037"/>
          </a:xfrm>
        </p:spPr>
        <p:txBody>
          <a:bodyPr rtlCol="0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Based on TNG model</a:t>
            </a:r>
          </a:p>
          <a:p>
            <a:pPr rtl="0">
              <a:lnSpc>
                <a:spcPct val="100000"/>
              </a:lnSpc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Box size: 50Mpc/h, mass resolution: 2.4*10</a:t>
            </a:r>
            <a:r>
              <a:rPr lang="en-US" altLang="zh-CN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zh-CN" sz="2000" baseline="-250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</a:t>
            </a:r>
            <a:endParaRPr lang="en-US" altLang="zh-CN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00000"/>
              </a:lnSpc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100 runs: the same initial condition, the same cosmological param.  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38197B-9C48-441F-8C0E-AE32E112A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358" y="3190084"/>
            <a:ext cx="8674450" cy="3041383"/>
          </a:xfrm>
          <a:prstGeom prst="rect">
            <a:avLst/>
          </a:prstGeom>
        </p:spPr>
      </p:pic>
      <p:sp>
        <p:nvSpPr>
          <p:cNvPr id="4" name="左大括号 3">
            <a:extLst>
              <a:ext uri="{FF2B5EF4-FFF2-40B4-BE49-F238E27FC236}">
                <a16:creationId xmlns:a16="http://schemas.microsoft.com/office/drawing/2014/main" id="{DA0A034D-FA2A-4ED9-9F9E-2695D52ADB8D}"/>
              </a:ext>
            </a:extLst>
          </p:cNvPr>
          <p:cNvSpPr/>
          <p:nvPr/>
        </p:nvSpPr>
        <p:spPr>
          <a:xfrm>
            <a:off x="2668693" y="4084319"/>
            <a:ext cx="316185" cy="995680"/>
          </a:xfrm>
          <a:prstGeom prst="leftBrace">
            <a:avLst>
              <a:gd name="adj1" fmla="val 8333"/>
              <a:gd name="adj2" fmla="val 5136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左大括号 5">
            <a:extLst>
              <a:ext uri="{FF2B5EF4-FFF2-40B4-BE49-F238E27FC236}">
                <a16:creationId xmlns:a16="http://schemas.microsoft.com/office/drawing/2014/main" id="{C47F174D-64CF-481E-BA35-0BE8267BD1DB}"/>
              </a:ext>
            </a:extLst>
          </p:cNvPr>
          <p:cNvSpPr/>
          <p:nvPr/>
        </p:nvSpPr>
        <p:spPr>
          <a:xfrm>
            <a:off x="2668692" y="5130801"/>
            <a:ext cx="316185" cy="995680"/>
          </a:xfrm>
          <a:prstGeom prst="leftBrace">
            <a:avLst>
              <a:gd name="adj1" fmla="val 8333"/>
              <a:gd name="adj2" fmla="val 5136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D5BFAB2-7B19-4934-B4D1-EC365C7A9FFA}"/>
              </a:ext>
            </a:extLst>
          </p:cNvPr>
          <p:cNvSpPr txBox="1"/>
          <p:nvPr/>
        </p:nvSpPr>
        <p:spPr>
          <a:xfrm>
            <a:off x="419947" y="4166660"/>
            <a:ext cx="215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Black Hole Growth</a:t>
            </a:r>
          </a:p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b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AGN Feedback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AE44F8B-D0D6-4175-846E-55818AEFEEDF}"/>
              </a:ext>
            </a:extLst>
          </p:cNvPr>
          <p:cNvSpPr txBox="1"/>
          <p:nvPr/>
        </p:nvSpPr>
        <p:spPr>
          <a:xfrm>
            <a:off x="419947" y="5213142"/>
            <a:ext cx="215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Star formation</a:t>
            </a:r>
          </a:p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b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Supernova Feedback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EF180-FB41-4D7E-BF3F-B12D95F2E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759655"/>
          </a:xfrm>
        </p:spPr>
        <p:txBody>
          <a:bodyPr>
            <a:noAutofit/>
          </a:bodyPr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How does Baryon Feedback Affect Galaxy Morphology?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ECD1BE-3487-401A-B132-9D4E35EAB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509" y="1253331"/>
            <a:ext cx="10359376" cy="4351337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Merger history determines the morphology of massive galaxies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Ex-situ stellar mass fraction as the indicator of mergers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F088408-9CA8-44B7-96F3-37B32CD98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962" y="2533883"/>
            <a:ext cx="7563723" cy="329680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E21F587-BECD-4A28-9E74-57A6037E51E9}"/>
              </a:ext>
            </a:extLst>
          </p:cNvPr>
          <p:cNvSpPr txBox="1"/>
          <p:nvPr/>
        </p:nvSpPr>
        <p:spPr>
          <a:xfrm>
            <a:off x="2766991" y="6197384"/>
            <a:ext cx="5582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Rodriguez-Gomez et al. (2017)</a:t>
            </a:r>
            <a:r>
              <a:rPr lang="en-US" altLang="zh-CN" dirty="0"/>
              <a:t>, using </a:t>
            </a:r>
            <a:r>
              <a:rPr lang="en-US" altLang="zh-CN" dirty="0" err="1"/>
              <a:t>illustris</a:t>
            </a:r>
            <a:r>
              <a:rPr lang="en-US" altLang="zh-CN" dirty="0"/>
              <a:t> simulation</a:t>
            </a:r>
            <a:endParaRPr lang="zh-CN" altLang="en-US" dirty="0"/>
          </a:p>
        </p:txBody>
      </p:sp>
      <p:sp>
        <p:nvSpPr>
          <p:cNvPr id="4" name="箭头: 上 3">
            <a:extLst>
              <a:ext uri="{FF2B5EF4-FFF2-40B4-BE49-F238E27FC236}">
                <a16:creationId xmlns:a16="http://schemas.microsoft.com/office/drawing/2014/main" id="{86428631-3068-4CDD-A898-9D27D17F1DFE}"/>
              </a:ext>
            </a:extLst>
          </p:cNvPr>
          <p:cNvSpPr/>
          <p:nvPr/>
        </p:nvSpPr>
        <p:spPr>
          <a:xfrm>
            <a:off x="1215376" y="2712232"/>
            <a:ext cx="239978" cy="29401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EAA5972-0F02-40BD-9010-2D0AB40ABDDE}"/>
              </a:ext>
            </a:extLst>
          </p:cNvPr>
          <p:cNvSpPr txBox="1"/>
          <p:nvPr/>
        </p:nvSpPr>
        <p:spPr>
          <a:xfrm>
            <a:off x="530673" y="2384261"/>
            <a:ext cx="906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discs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98123BE-32F0-49D3-8459-404C2769FF15}"/>
              </a:ext>
            </a:extLst>
          </p:cNvPr>
          <p:cNvSpPr txBox="1"/>
          <p:nvPr/>
        </p:nvSpPr>
        <p:spPr>
          <a:xfrm>
            <a:off x="368776" y="5700666"/>
            <a:ext cx="1571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spheroids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24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FDA9E-3B5E-47CB-AD7C-9F9A44811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57760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AGN Feedback Matters For Massive Galaxies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7E5DB5-2B9A-408F-A4BB-75E939E85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355" y="1253332"/>
            <a:ext cx="10805078" cy="1258166"/>
          </a:xfrm>
        </p:spPr>
        <p:txBody>
          <a:bodyPr>
            <a:normAutofit lnSpcReduction="10000"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Without AGN feedback, most massive galaxies would become spirals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In-situ stellar mass fraction is significantly enhanced without AGN feedback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In-situ stars are more rotation-dominated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518639F-C205-47E1-9DDB-5B0668EB53F0}"/>
              </a:ext>
            </a:extLst>
          </p:cNvPr>
          <p:cNvGrpSpPr/>
          <p:nvPr/>
        </p:nvGrpSpPr>
        <p:grpSpPr>
          <a:xfrm>
            <a:off x="257429" y="2782504"/>
            <a:ext cx="11573575" cy="3127993"/>
            <a:chOff x="247652" y="1828800"/>
            <a:chExt cx="11573575" cy="3127993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ADCD04B3-F175-41EE-9CEF-7A45E15406D6}"/>
                </a:ext>
              </a:extLst>
            </p:cNvPr>
            <p:cNvGrpSpPr/>
            <p:nvPr/>
          </p:nvGrpSpPr>
          <p:grpSpPr>
            <a:xfrm>
              <a:off x="247652" y="1828800"/>
              <a:ext cx="7685055" cy="3127993"/>
              <a:chOff x="101193" y="450994"/>
              <a:chExt cx="9799464" cy="3988605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97182590-AFC2-4B91-A670-A6C038EC8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1193" y="450994"/>
                <a:ext cx="4884391" cy="398860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4146F079-061C-469F-92AB-59E2FA53A6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7244" y="486163"/>
                <a:ext cx="4853413" cy="3918266"/>
              </a:xfrm>
              <a:prstGeom prst="rect">
                <a:avLst/>
              </a:prstGeom>
            </p:spPr>
          </p:pic>
        </p:grp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9ECF0A67-C52A-42B9-A48F-CDAF1B9B9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28039" y="2011376"/>
              <a:ext cx="3793188" cy="2917836"/>
            </a:xfrm>
            <a:prstGeom prst="rect">
              <a:avLst/>
            </a:prstGeom>
          </p:spPr>
        </p:pic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66E2F8F5-7D5F-4D1D-A03D-0244BCF5E998}"/>
              </a:ext>
            </a:extLst>
          </p:cNvPr>
          <p:cNvSpPr txBox="1"/>
          <p:nvPr/>
        </p:nvSpPr>
        <p:spPr>
          <a:xfrm>
            <a:off x="950971" y="6070423"/>
            <a:ext cx="20118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Dubois et al.</a:t>
            </a:r>
            <a:r>
              <a:rPr lang="zh-CN" altLang="en-US" dirty="0"/>
              <a:t> (201</a:t>
            </a:r>
            <a:r>
              <a:rPr lang="en-US" altLang="zh-CN" dirty="0"/>
              <a:t>6</a:t>
            </a:r>
            <a:r>
              <a:rPr lang="zh-CN" alt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096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办公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4553</TotalTime>
  <Words>476</Words>
  <Application>Microsoft Office PowerPoint</Application>
  <PresentationFormat>宽屏</PresentationFormat>
  <Paragraphs>87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微软雅黑</vt:lpstr>
      <vt:lpstr>Arial</vt:lpstr>
      <vt:lpstr>Calibri</vt:lpstr>
      <vt:lpstr>Calibri Light</vt:lpstr>
      <vt:lpstr>Wingdings</vt:lpstr>
      <vt:lpstr>Wingdings 2</vt:lpstr>
      <vt:lpstr>HDOfficeLightV0</vt:lpstr>
      <vt:lpstr>VariableTNG: Baryon feedback on Galaxy Formation</vt:lpstr>
      <vt:lpstr>Cosmological Hydrodynamical Simulations</vt:lpstr>
      <vt:lpstr>Hydrodynamical Simulations Match Observations</vt:lpstr>
      <vt:lpstr>PowerPoint 演示文稿</vt:lpstr>
      <vt:lpstr>Variations within the models</vt:lpstr>
      <vt:lpstr>Cosmology and Astrophysics with MachinE Learning (CAMELS) project</vt:lpstr>
      <vt:lpstr>The VariableTNG (VTNG) Project</vt:lpstr>
      <vt:lpstr>How does Baryon Feedback Affect Galaxy Morphology?</vt:lpstr>
      <vt:lpstr>AGN Feedback Matters For Massive Galaxies</vt:lpstr>
      <vt:lpstr>Key Question</vt:lpstr>
      <vt:lpstr>Which parameters matter for the galaxy morphology?</vt:lpstr>
      <vt:lpstr>Impact of Supernova Temperature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星系、大尺度科学</dc:title>
  <dc:creator>HONG GUO</dc:creator>
  <cp:lastModifiedBy>HONG GUO</cp:lastModifiedBy>
  <cp:revision>193</cp:revision>
  <dcterms:created xsi:type="dcterms:W3CDTF">2024-02-18T03:01:54Z</dcterms:created>
  <dcterms:modified xsi:type="dcterms:W3CDTF">2026-01-07T16:31:32Z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