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_rels/slideMaster13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4" r:id="rId3"/>
    <p:sldMasterId id="2147483656" r:id="rId4"/>
    <p:sldMasterId id="2147483661" r:id="rId5"/>
    <p:sldMasterId id="2147483663" r:id="rId6"/>
    <p:sldMasterId id="2147483665" r:id="rId7"/>
    <p:sldMasterId id="2147483667" r:id="rId8"/>
    <p:sldMasterId id="2147483669" r:id="rId9"/>
    <p:sldMasterId id="2147483671" r:id="rId10"/>
    <p:sldMasterId id="2147483673" r:id="rId11"/>
    <p:sldMasterId id="2147483675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6.xml"/><Relationship Id="rId4" Type="http://schemas.openxmlformats.org/officeDocument/2006/relationships/slideMaster" Target="slideMasters/slideMaster7.xml"/><Relationship Id="rId5" Type="http://schemas.openxmlformats.org/officeDocument/2006/relationships/slideMaster" Target="slideMasters/slideMaster9.xml"/><Relationship Id="rId6" Type="http://schemas.openxmlformats.org/officeDocument/2006/relationships/slideMaster" Target="slideMasters/slideMaster10.xml"/><Relationship Id="rId7" Type="http://schemas.openxmlformats.org/officeDocument/2006/relationships/slideMaster" Target="slideMasters/slideMaster11.xml"/><Relationship Id="rId8" Type="http://schemas.openxmlformats.org/officeDocument/2006/relationships/slideMaster" Target="slideMasters/slideMaster12.xml"/><Relationship Id="rId9" Type="http://schemas.openxmlformats.org/officeDocument/2006/relationships/slideMaster" Target="slideMasters/slideMaster13.xml"/><Relationship Id="rId10" Type="http://schemas.openxmlformats.org/officeDocument/2006/relationships/slideMaster" Target="slideMasters/slideMaster14.xml"/><Relationship Id="rId11" Type="http://schemas.openxmlformats.org/officeDocument/2006/relationships/slideMaster" Target="slideMasters/slideMaster15.xml"/><Relationship Id="rId12" Type="http://schemas.openxmlformats.org/officeDocument/2006/relationships/slideMaster" Target="slideMasters/slideMaster16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C17E1A0-FDEB-4AC5-9A3C-0B82892D7850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ftr" idx="28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sldNum" idx="29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51EDE82-C582-40C4-9D54-13624D7D50A6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 idx="30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55D19F35-329B-4823-BEC5-D95E138DDB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D194B47A-F1FD-449A-A50E-8E36F70A08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745D3603-E840-46A3-B58B-91DD905E373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360A6FED-EC26-4D99-B2F9-02748C45203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56DDEE3B-6D64-4A4F-B98A-7BD5459C2F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148D8012-0724-41CE-B586-8102FD74581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0E6B239B-AF12-4B4F-8B37-09F6410F9BC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4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5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F3ADAAC-2A29-4E76-B733-4EB3B00D0B6B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dt" idx="6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0927524-730B-4035-B29C-254DE43D92F4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ftr" idx="10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sldNum" idx="11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67A4326-8B46-4B19-B56C-7C02A94591DD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dt" idx="12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ftr" idx="13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sldNum" idx="14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B8D104F-5D17-495C-917D-4183B800739F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 type="dt" idx="15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386280"/>
            <a:ext cx="90712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A393E75-157E-4B76-AD54-E771E10353B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ftr" idx="19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sldNum" idx="20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A2785FE-7430-483A-8F09-F2887DD0FF71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dt" idx="21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ftr" idx="22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sldNum" idx="23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E69E45E-6A6B-411F-98AC-1B91CEB4A5F3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dt" idx="24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ftr" idx="25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sldNum" idx="26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21C925A-EDA2-4747-9789-3E27A797B376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dt" idx="27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12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13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8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ftr" idx="34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sldNum" idx="35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E80CA0F-B4AD-4023-9634-4CFA20B1D806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dt" idx="36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ftr" idx="37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ldNum" idx="38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08D3DDD-C7E2-41C0-93E2-053108B84D09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39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ftr" idx="40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sldNum" idx="41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BF87D29-951B-42FE-B76B-1C19648C3786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dt" idx="42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ftr" idx="43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sldNum" idx="44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5104E2D-483A-4730-8711-29F4736867AF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45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ftr" idx="46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sldNum" idx="47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DA5FFEE-5150-4BA0-9EDA-D4589F3194A8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dt" idx="48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ftr" idx="49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sldNum" idx="50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B0CB5F5-AB72-4C68-B39F-DEEF680AE4A9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dt" idx="51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"/>
          <p:cNvSpPr/>
          <p:nvPr/>
        </p:nvSpPr>
        <p:spPr>
          <a:xfrm>
            <a:off x="0" y="0"/>
            <a:ext cx="10079280" cy="39636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6" name=""/>
          <p:cNvSpPr/>
          <p:nvPr/>
        </p:nvSpPr>
        <p:spPr>
          <a:xfrm>
            <a:off x="0" y="5272920"/>
            <a:ext cx="10079280" cy="396360"/>
          </a:xfrm>
          <a:prstGeom prst="rect">
            <a:avLst/>
          </a:prstGeom>
          <a:solidFill>
            <a:srgbClr val="00328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7" name="" descr=""/>
          <p:cNvPicPr/>
          <p:nvPr/>
        </p:nvPicPr>
        <p:blipFill>
          <a:blip r:embed="rId2"/>
          <a:stretch/>
        </p:blipFill>
        <p:spPr>
          <a:xfrm>
            <a:off x="253440" y="103320"/>
            <a:ext cx="3680640" cy="209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8" name=""/>
          <p:cNvSpPr/>
          <p:nvPr/>
        </p:nvSpPr>
        <p:spPr>
          <a:xfrm>
            <a:off x="4938480" y="2520360"/>
            <a:ext cx="201600" cy="62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spAutoFit/>
          </a:bodyPr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561600"/>
            <a:ext cx="90712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ftr" idx="16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sldNum" idx="17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CB1B9E7-9BA7-4C2F-A863-FD9EE49E707A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dt" idx="18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  <p:sldLayoutId id="2147483658" r:id="rId3"/>
    <p:sldLayoutId id="2147483659" r:id="rId4"/>
    <p:sldLayoutId id="2147483660" r:id="rId5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ftr" idx="31"/>
          </p:nvPr>
        </p:nvSpPr>
        <p:spPr>
          <a:xfrm>
            <a:off x="3447360" y="5165280"/>
            <a:ext cx="319212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ldNum" idx="32"/>
          </p:nvPr>
        </p:nvSpPr>
        <p:spPr>
          <a:xfrm>
            <a:off x="722736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C312EE2-E524-4A73-BE9F-21606A508D86}" type="slidenum"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dt" idx="33"/>
          </p:nvPr>
        </p:nvSpPr>
        <p:spPr>
          <a:xfrm>
            <a:off x="504000" y="5165280"/>
            <a:ext cx="2345400" cy="387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GB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"/>
          <p:cNvSpPr/>
          <p:nvPr/>
        </p:nvSpPr>
        <p:spPr>
          <a:xfrm>
            <a:off x="1080000" y="592200"/>
            <a:ext cx="8099640" cy="88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n-GB" sz="3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Storage ring studies of carbon cluster thermal electronic radiation</a:t>
            </a:r>
            <a:endParaRPr b="0" lang="en-GB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3168000" y="2049840"/>
            <a:ext cx="3599640" cy="28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Klavs Hansen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4428000" y="3591000"/>
            <a:ext cx="1088640" cy="1088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2" name=""/>
          <p:cNvSpPr/>
          <p:nvPr/>
        </p:nvSpPr>
        <p:spPr>
          <a:xfrm>
            <a:off x="2541600" y="2612160"/>
            <a:ext cx="5171760" cy="64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1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Center for Joint Quantum Studies and Department of Physics,  Tianjin University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2351160" y="4320000"/>
            <a:ext cx="5928480" cy="1161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>
            <a:off x="2700000" y="648000"/>
            <a:ext cx="4381920" cy="3516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3" name=""/>
          <p:cNvSpPr txBox="1"/>
          <p:nvPr/>
        </p:nvSpPr>
        <p:spPr>
          <a:xfrm>
            <a:off x="504000" y="1440000"/>
            <a:ext cx="2136240" cy="143820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Observation of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emitted photons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from 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@ 2.0 eV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2606040" y="783000"/>
            <a:ext cx="5781600" cy="3752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5" name=""/>
          <p:cNvSpPr/>
          <p:nvPr/>
        </p:nvSpPr>
        <p:spPr>
          <a:xfrm>
            <a:off x="3528000" y="355680"/>
            <a:ext cx="4280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Spontaneous decay rate of hot 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7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3924000" y="2880000"/>
            <a:ext cx="1247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exponential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decay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7" name=""/>
          <p:cNvSpPr/>
          <p:nvPr/>
        </p:nvSpPr>
        <p:spPr>
          <a:xfrm>
            <a:off x="5400000" y="1476000"/>
            <a:ext cx="1139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power law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8" name=""/>
          <p:cNvSpPr/>
          <p:nvPr/>
        </p:nvSpPr>
        <p:spPr>
          <a:xfrm>
            <a:off x="6588000" y="2304000"/>
            <a:ext cx="13824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power law +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IR radiation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pic>
        <p:nvPicPr>
          <p:cNvPr id="139" name="" descr=""/>
          <p:cNvPicPr/>
          <p:nvPr/>
        </p:nvPicPr>
        <p:blipFill>
          <a:blip r:embed="rId2"/>
          <a:stretch/>
        </p:blipFill>
        <p:spPr>
          <a:xfrm>
            <a:off x="2628000" y="4543200"/>
            <a:ext cx="5939640" cy="1036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0" name=""/>
          <p:cNvSpPr/>
          <p:nvPr/>
        </p:nvSpPr>
        <p:spPr>
          <a:xfrm>
            <a:off x="180000" y="1152000"/>
            <a:ext cx="2404440" cy="277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Vibrational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 cooling for </a:t>
            </a:r>
            <a:r>
              <a:rPr b="1" i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N</a:t>
            </a:r>
            <a:r>
              <a:rPr b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=7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200" strike="noStrike" u="sng">
                <a:solidFill>
                  <a:srgbClr val="6600ff"/>
                </a:solidFill>
                <a:effectLst/>
                <a:uFillTx/>
                <a:latin typeface="Times New Roman"/>
              </a:rPr>
              <a:t>Small anionic 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200" strike="noStrike" u="sng">
                <a:solidFill>
                  <a:srgbClr val="6600ff"/>
                </a:solidFill>
                <a:effectLst/>
                <a:uFillTx/>
                <a:latin typeface="Times New Roman"/>
              </a:rPr>
              <a:t>carbon clusters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Odd </a:t>
            </a:r>
            <a:r>
              <a:rPr b="0" i="1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N</a:t>
            </a:r>
            <a:r>
              <a:rPr b="0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: IR emission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Even </a:t>
            </a:r>
            <a:r>
              <a:rPr b="0" i="1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N</a:t>
            </a:r>
            <a:r>
              <a:rPr b="0" lang="en-GB" sz="22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: NIR, VIS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738360" y="1620360"/>
            <a:ext cx="8621640" cy="2519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2" name=""/>
          <p:cNvSpPr/>
          <p:nvPr/>
        </p:nvSpPr>
        <p:spPr>
          <a:xfrm>
            <a:off x="1620000" y="720000"/>
            <a:ext cx="342252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Not everything is anions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1418040" y="720000"/>
            <a:ext cx="5781600" cy="4705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4" name=""/>
          <p:cNvSpPr/>
          <p:nvPr/>
        </p:nvSpPr>
        <p:spPr>
          <a:xfrm>
            <a:off x="3240000" y="360000"/>
            <a:ext cx="2905920" cy="42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Carbon cluster cations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7158960" y="997920"/>
            <a:ext cx="2687400" cy="186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As elsewhere, the cooling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rates refer to the excitation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energy where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8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radiation rate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8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= 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18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unimolecular decay rate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972000" y="712440"/>
            <a:ext cx="6477120" cy="4867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7" name=""/>
          <p:cNvSpPr/>
          <p:nvPr/>
        </p:nvSpPr>
        <p:spPr>
          <a:xfrm flipV="1">
            <a:off x="5796000" y="1908000"/>
            <a:ext cx="0" cy="3060000"/>
          </a:xfrm>
          <a:prstGeom prst="line">
            <a:avLst/>
          </a:prstGeom>
          <a:ln w="0">
            <a:solidFill>
              <a:srgbClr val="6600f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8" name=""/>
          <p:cNvSpPr txBox="1"/>
          <p:nvPr/>
        </p:nvSpPr>
        <p:spPr>
          <a:xfrm rot="5400000">
            <a:off x="4895640" y="2915640"/>
            <a:ext cx="1340640" cy="427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6600ff"/>
                </a:solidFill>
                <a:effectLst/>
                <a:uFillTx/>
                <a:latin typeface="Times New Roman"/>
              </a:rPr>
              <a:t>photon in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5940000" y="2988000"/>
            <a:ext cx="0" cy="720000"/>
          </a:xfrm>
          <a:prstGeom prst="line">
            <a:avLst/>
          </a:prstGeom>
          <a:ln w="0">
            <a:solidFill>
              <a:srgbClr val="ff0066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"/>
          <p:cNvSpPr/>
          <p:nvPr/>
        </p:nvSpPr>
        <p:spPr>
          <a:xfrm>
            <a:off x="5940000" y="1944000"/>
            <a:ext cx="0" cy="1080000"/>
          </a:xfrm>
          <a:prstGeom prst="line">
            <a:avLst/>
          </a:prstGeom>
          <a:ln w="0">
            <a:solidFill>
              <a:srgbClr val="ff0066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5940000" y="3384000"/>
            <a:ext cx="0" cy="720000"/>
          </a:xfrm>
          <a:prstGeom prst="line">
            <a:avLst/>
          </a:prstGeom>
          <a:ln w="0">
            <a:solidFill>
              <a:srgbClr val="ff0066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5940000" y="3888000"/>
            <a:ext cx="0" cy="720000"/>
          </a:xfrm>
          <a:prstGeom prst="line">
            <a:avLst/>
          </a:prstGeom>
          <a:ln w="0">
            <a:solidFill>
              <a:srgbClr val="ff0066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5940000" y="4536000"/>
            <a:ext cx="0" cy="720000"/>
          </a:xfrm>
          <a:prstGeom prst="line">
            <a:avLst/>
          </a:prstGeom>
          <a:ln w="0">
            <a:solidFill>
              <a:srgbClr val="ff0066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"/>
          <p:cNvSpPr txBox="1"/>
          <p:nvPr/>
        </p:nvSpPr>
        <p:spPr>
          <a:xfrm rot="5400000">
            <a:off x="5435640" y="2952000"/>
            <a:ext cx="1611720" cy="427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ff0066"/>
                </a:solidFill>
                <a:effectLst/>
                <a:uFillTx/>
                <a:latin typeface="Times New Roman"/>
              </a:rPr>
              <a:t>photons out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"/>
          <p:cNvSpPr txBox="1"/>
          <p:nvPr/>
        </p:nvSpPr>
        <p:spPr>
          <a:xfrm>
            <a:off x="2304000" y="1548000"/>
            <a:ext cx="1890360" cy="7642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fragmentation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sector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"/>
          <p:cNvSpPr txBox="1"/>
          <p:nvPr/>
        </p:nvSpPr>
        <p:spPr>
          <a:xfrm>
            <a:off x="2736360" y="3672360"/>
            <a:ext cx="1263960" cy="7642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radiation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sector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"/>
          <p:cNvSpPr txBox="1"/>
          <p:nvPr/>
        </p:nvSpPr>
        <p:spPr>
          <a:xfrm>
            <a:off x="7308000" y="1980000"/>
            <a:ext cx="2700000" cy="1499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One photon in,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multiple photons out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endParaRPr b="0" lang="en-GB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quantum efficiency &gt; 1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&amp; broad spectrum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8" name=""/>
          <p:cNvSpPr txBox="1"/>
          <p:nvPr/>
        </p:nvSpPr>
        <p:spPr>
          <a:xfrm>
            <a:off x="2880000" y="180000"/>
            <a:ext cx="317088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i="1" lang="en-GB" sz="26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N</a:t>
            </a:r>
            <a:r>
              <a:rPr b="0" lang="en-GB" sz="26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+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stabilization limits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" descr=""/>
          <p:cNvPicPr/>
          <p:nvPr/>
        </p:nvPicPr>
        <p:blipFill>
          <a:blip r:embed="rId1"/>
          <a:stretch/>
        </p:blipFill>
        <p:spPr>
          <a:xfrm>
            <a:off x="2700000" y="1460880"/>
            <a:ext cx="4860000" cy="3723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0" name=""/>
          <p:cNvSpPr/>
          <p:nvPr/>
        </p:nvSpPr>
        <p:spPr>
          <a:xfrm>
            <a:off x="1965960" y="396000"/>
            <a:ext cx="6350040" cy="86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 anchorCtr="1">
            <a:noAutofit/>
          </a:bodyPr>
          <a:p>
            <a:pPr algn="ctr"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Is this giving us the color of the 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algn="ctr"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red rectangle/extended red emission?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"/>
          <p:cNvSpPr txBox="1"/>
          <p:nvPr/>
        </p:nvSpPr>
        <p:spPr>
          <a:xfrm>
            <a:off x="2880000" y="1093320"/>
            <a:ext cx="4140000" cy="483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en-GB" sz="2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http://www.klavshansen.cn/</a:t>
            </a:r>
            <a:endParaRPr b="0" lang="en-GB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2" name=""/>
          <p:cNvSpPr txBox="1"/>
          <p:nvPr/>
        </p:nvSpPr>
        <p:spPr>
          <a:xfrm>
            <a:off x="2376000" y="2484000"/>
            <a:ext cx="5261040" cy="4867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1" lang="en-GB" sz="3600" strike="noStrike" u="none">
                <a:solidFill>
                  <a:srgbClr val="cc0000"/>
                </a:solidFill>
                <a:effectLst/>
                <a:uFillTx/>
                <a:latin typeface="Ink Free"/>
              </a:rPr>
              <a:t>Thanks for your attention</a:t>
            </a:r>
            <a:endParaRPr b="0" lang="en-GB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"/>
          <p:cNvSpPr/>
          <p:nvPr/>
        </p:nvSpPr>
        <p:spPr>
          <a:xfrm>
            <a:off x="3240000" y="108000"/>
            <a:ext cx="3780000" cy="133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 anchorCtr="1">
            <a:noAutofit/>
          </a:bodyPr>
          <a:p>
            <a:pPr algn="ctr">
              <a:lnSpc>
                <a:spcPct val="100000"/>
              </a:lnSpc>
            </a:pPr>
            <a:r>
              <a:rPr b="0" lang="en-GB" sz="28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DESIREE, Stockholm</a:t>
            </a:r>
            <a:endParaRPr b="0" lang="en-GB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cryogenic (= hour long storage)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anion and cation recombination at low energy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1260000" y="1379520"/>
            <a:ext cx="7198200" cy="4200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5" name=""/>
          <p:cNvSpPr/>
          <p:nvPr/>
        </p:nvSpPr>
        <p:spPr>
          <a:xfrm>
            <a:off x="2412000" y="936000"/>
            <a:ext cx="5413320" cy="407520"/>
          </a:xfrm>
          <a:prstGeom prst="rect">
            <a:avLst/>
          </a:prstGeom>
          <a:noFill/>
          <a:ln w="1080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5400" rIns="95400" tIns="50400" bIns="504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 flipH="1">
            <a:off x="5220000" y="1343520"/>
            <a:ext cx="360000" cy="1716480"/>
          </a:xfrm>
          <a:prstGeom prst="line">
            <a:avLst/>
          </a:prstGeom>
          <a:ln w="1080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5400" rIns="95400" tIns="50400" bIns="504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"/>
          <p:cNvSpPr/>
          <p:nvPr/>
        </p:nvSpPr>
        <p:spPr>
          <a:xfrm>
            <a:off x="2160000" y="163440"/>
            <a:ext cx="54424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electronic radiation, theory+experiment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8" name="" descr=""/>
          <p:cNvPicPr/>
          <p:nvPr/>
        </p:nvPicPr>
        <p:blipFill>
          <a:blip r:embed="rId1"/>
          <a:srcRect l="0" t="0" r="0" b="18685"/>
          <a:stretch/>
        </p:blipFill>
        <p:spPr>
          <a:xfrm rot="5400000">
            <a:off x="6124680" y="2104920"/>
            <a:ext cx="5274000" cy="1582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69" name="" descr=""/>
          <p:cNvPicPr/>
          <p:nvPr/>
        </p:nvPicPr>
        <p:blipFill>
          <a:blip r:embed="rId2"/>
          <a:srcRect l="0" t="4253" r="0" b="0"/>
          <a:stretch/>
        </p:blipFill>
        <p:spPr>
          <a:xfrm>
            <a:off x="936000" y="878760"/>
            <a:ext cx="6724800" cy="4431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0" name=""/>
          <p:cNvSpPr txBox="1"/>
          <p:nvPr/>
        </p:nvSpPr>
        <p:spPr>
          <a:xfrm rot="16200000">
            <a:off x="-217080" y="2557440"/>
            <a:ext cx="3240000" cy="3859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1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Photo emission rate constant</a:t>
            </a:r>
            <a:endParaRPr b="0" lang="en-GB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" descr=""/>
          <p:cNvPicPr/>
          <p:nvPr/>
        </p:nvPicPr>
        <p:blipFill>
          <a:blip r:embed="rId1"/>
          <a:stretch/>
        </p:blipFill>
        <p:spPr>
          <a:xfrm>
            <a:off x="3780000" y="1900440"/>
            <a:ext cx="1987560" cy="29592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720000" y="1224000"/>
            <a:ext cx="8280000" cy="3049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" name=""/>
          <p:cNvSpPr/>
          <p:nvPr/>
        </p:nvSpPr>
        <p:spPr>
          <a:xfrm>
            <a:off x="1620000" y="373680"/>
            <a:ext cx="7052760" cy="4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GB" sz="22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Electrostatic storage ring</a:t>
            </a: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@ Tokyo Metropolitan University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2520000" y="4500000"/>
            <a:ext cx="510120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 anchorCtr="1">
            <a:spAutoFit/>
          </a:bodyPr>
          <a:p>
            <a:pPr algn="ctr">
              <a:lnSpc>
                <a:spcPct val="100000"/>
              </a:lnSpc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Circulating hot ions, </a:t>
            </a:r>
            <a:r>
              <a:rPr b="1" lang="en-GB" sz="22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decay rates measured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2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Decays are statistical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" descr=""/>
          <p:cNvPicPr/>
          <p:nvPr/>
        </p:nvPicPr>
        <p:blipFill>
          <a:blip r:embed="rId1"/>
          <a:stretch/>
        </p:blipFill>
        <p:spPr>
          <a:xfrm>
            <a:off x="2520000" y="4573080"/>
            <a:ext cx="6368400" cy="963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3" name="" descr=""/>
          <p:cNvPicPr/>
          <p:nvPr/>
        </p:nvPicPr>
        <p:blipFill>
          <a:blip r:embed="rId2"/>
          <a:stretch/>
        </p:blipFill>
        <p:spPr>
          <a:xfrm>
            <a:off x="3960000" y="415800"/>
            <a:ext cx="2287440" cy="4188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4" name=""/>
          <p:cNvSpPr/>
          <p:nvPr/>
        </p:nvSpPr>
        <p:spPr>
          <a:xfrm>
            <a:off x="806760" y="1286280"/>
            <a:ext cx="2241720" cy="76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149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</a:t>
            </a:r>
            <a:r>
              <a:rPr b="0" lang="en-US" sz="1489" strike="noStrike" u="none" baseline="-33000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60</a:t>
            </a:r>
            <a:r>
              <a:rPr b="0" lang="en-US" sz="149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 thermionic </a:t>
            </a:r>
            <a:endParaRPr b="0" lang="en-GB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149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emission</a:t>
            </a:r>
            <a:endParaRPr b="0" lang="en-GB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" descr=""/>
          <p:cNvPicPr/>
          <p:nvPr/>
        </p:nvPicPr>
        <p:blipFill>
          <a:blip r:embed="rId1"/>
          <a:stretch/>
        </p:blipFill>
        <p:spPr>
          <a:xfrm>
            <a:off x="2520000" y="4378680"/>
            <a:ext cx="6129000" cy="1020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6" name="" descr=""/>
          <p:cNvPicPr/>
          <p:nvPr/>
        </p:nvPicPr>
        <p:blipFill>
          <a:blip r:embed="rId2"/>
          <a:stretch/>
        </p:blipFill>
        <p:spPr>
          <a:xfrm>
            <a:off x="4140000" y="528840"/>
            <a:ext cx="2916000" cy="3751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7" name=""/>
          <p:cNvSpPr/>
          <p:nvPr/>
        </p:nvSpPr>
        <p:spPr>
          <a:xfrm>
            <a:off x="718920" y="983160"/>
            <a:ext cx="2001960" cy="37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149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OBS </a:t>
            </a:r>
            <a:r>
              <a:rPr b="0" lang="en-US" sz="1490" strike="noStrike" u="none">
                <a:solidFill>
                  <a:srgbClr val="ff0000"/>
                </a:solidFill>
                <a:effectLst/>
                <a:uFillTx/>
                <a:latin typeface="Times New Roman"/>
                <a:ea typeface="DejaVu Sans"/>
              </a:rPr>
              <a:t>1/signal</a:t>
            </a:r>
            <a:endParaRPr b="0" lang="en-GB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"/>
          <p:cNvSpPr/>
          <p:nvPr/>
        </p:nvSpPr>
        <p:spPr>
          <a:xfrm>
            <a:off x="1260000" y="432000"/>
            <a:ext cx="7485120" cy="334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2600" strike="noStrike" u="none">
                <a:solidFill>
                  <a:srgbClr val="0000ff"/>
                </a:solidFill>
                <a:effectLst/>
                <a:uFillTx/>
                <a:latin typeface="Times New Roman"/>
                <a:ea typeface="DejaVu Sans"/>
              </a:rPr>
              <a:t>Erice workshop in 2028, July 2-8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br>
              <a:rPr sz="2600"/>
            </a:b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Directors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	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Vitaly Kresin (USC)</a:t>
            </a:r>
            <a:br>
              <a:rPr sz="2600"/>
            </a:b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	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	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Juraj Fedor (Prague),  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                   Joost Bakker (Nijmegen)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7" marL="1728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 KH (where?)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"/>
          <p:cNvSpPr/>
          <p:nvPr/>
        </p:nvSpPr>
        <p:spPr>
          <a:xfrm>
            <a:off x="2340000" y="288000"/>
            <a:ext cx="5778000" cy="42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Decay rates follow a power law </a:t>
            </a: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(for short times)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2160000" y="792000"/>
            <a:ext cx="5563080" cy="3779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8" name="" descr=""/>
          <p:cNvPicPr/>
          <p:nvPr/>
        </p:nvPicPr>
        <p:blipFill>
          <a:blip r:embed="rId2"/>
          <a:stretch/>
        </p:blipFill>
        <p:spPr>
          <a:xfrm>
            <a:off x="2556000" y="4612680"/>
            <a:ext cx="5219640" cy="9669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rcRect l="1417" t="0" r="0" b="0"/>
          <a:stretch/>
        </p:blipFill>
        <p:spPr>
          <a:xfrm>
            <a:off x="2634120" y="1800000"/>
            <a:ext cx="4925520" cy="370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0" name=""/>
          <p:cNvSpPr/>
          <p:nvPr/>
        </p:nvSpPr>
        <p:spPr>
          <a:xfrm>
            <a:off x="906120" y="301680"/>
            <a:ext cx="8571960" cy="131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Assume broad energy distribution and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calculate the thermal decay rate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2880000" y="1188000"/>
            <a:ext cx="5010840" cy="42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You don’t need the back of an envelope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"/>
          <p:cNvSpPr txBox="1"/>
          <p:nvPr/>
        </p:nvSpPr>
        <p:spPr>
          <a:xfrm>
            <a:off x="2340000" y="900000"/>
            <a:ext cx="5220000" cy="821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 anchorCtr="1">
            <a:spAutoFit/>
          </a:bodyPr>
          <a:p>
            <a:pPr algn="ctr"/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Use </a:t>
            </a:r>
            <a:r>
              <a:rPr b="1" i="1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deviation from power law</a:t>
            </a:r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algn="ctr"/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to determine photon emission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3" name=""/>
          <p:cNvSpPr txBox="1"/>
          <p:nvPr/>
        </p:nvSpPr>
        <p:spPr>
          <a:xfrm>
            <a:off x="1620000" y="1944000"/>
            <a:ext cx="6120000" cy="2016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Competing channels: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	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	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       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+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	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	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       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+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h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Symbol"/>
              </a:rPr>
              <a:t>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4104000" y="2844000"/>
            <a:ext cx="360000" cy="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4104000" y="3528000"/>
            <a:ext cx="360000" cy="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"/>
          <p:cNvSpPr txBox="1"/>
          <p:nvPr/>
        </p:nvSpPr>
        <p:spPr>
          <a:xfrm>
            <a:off x="1440000" y="4068000"/>
            <a:ext cx="6120000" cy="1101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                 power law + radiation   e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-</a:t>
            </a:r>
            <a:r>
              <a:rPr b="0" i="1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k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r</a:t>
            </a:r>
            <a:r>
              <a:rPr b="0" i="1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t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/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t  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 </a:t>
            </a:r>
            <a:br>
              <a:rPr sz="2400"/>
            </a:br>
            <a:br>
              <a:rPr sz="2400"/>
            </a:b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	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Noto Sans SC"/>
              </a:rPr>
              <a:t>    </a:t>
            </a:r>
            <a:r>
              <a:rPr b="0" i="1" lang="en-GB" sz="24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k</a:t>
            </a:r>
            <a:r>
              <a:rPr b="0" lang="en-GB" sz="2400" strike="noStrike" u="none" baseline="-8000">
                <a:solidFill>
                  <a:srgbClr val="0000cc"/>
                </a:solidFill>
                <a:effectLst/>
                <a:uFillTx/>
                <a:latin typeface="Times New Roman"/>
              </a:rPr>
              <a:t>r</a:t>
            </a:r>
            <a:r>
              <a:rPr b="0" lang="en-GB" sz="2400" strike="noStrike" u="none">
                <a:solidFill>
                  <a:srgbClr val="0000cc"/>
                </a:solidFill>
                <a:effectLst/>
                <a:uFillTx/>
                <a:latin typeface="Times New Roman"/>
              </a:rPr>
              <a:t> = photon emission constant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2664000" y="858240"/>
            <a:ext cx="3938760" cy="3764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2439000" y="4644720"/>
            <a:ext cx="5048640" cy="834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9" name=""/>
          <p:cNvSpPr/>
          <p:nvPr/>
        </p:nvSpPr>
        <p:spPr>
          <a:xfrm>
            <a:off x="1557000" y="237960"/>
            <a:ext cx="6902280" cy="46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Effect of radiative cooling on thermionic emission of C</a:t>
            </a:r>
            <a:r>
              <a:rPr b="0" lang="en-US" sz="2400" strike="noStrike" u="none" baseline="-33000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60</a:t>
            </a:r>
            <a:r>
              <a:rPr b="0" lang="en-US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 flipH="1">
            <a:off x="5712120" y="1814040"/>
            <a:ext cx="1032840" cy="301680"/>
          </a:xfrm>
          <a:prstGeom prst="line">
            <a:avLst/>
          </a:prstGeom>
          <a:ln w="93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endParaRPr b="0" lang="en-GB" sz="2400" strike="noStrike" u="none">
              <a:solidFill>
                <a:srgbClr val="eeeeee"/>
              </a:solidFill>
              <a:effectLst/>
              <a:uFillTx/>
              <a:latin typeface="Times New Roman"/>
              <a:ea typeface="DejaVu Sans"/>
            </a:endParaRPr>
          </a:p>
        </p:txBody>
      </p:sp>
      <p:sp>
        <p:nvSpPr>
          <p:cNvPr id="111" name=""/>
          <p:cNvSpPr/>
          <p:nvPr/>
        </p:nvSpPr>
        <p:spPr>
          <a:xfrm>
            <a:off x="6892560" y="1636200"/>
            <a:ext cx="1531080" cy="37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US" sz="149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Power law decay</a:t>
            </a:r>
            <a:endParaRPr b="0" lang="en-GB" sz="149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"/>
          <p:cNvSpPr txBox="1"/>
          <p:nvPr/>
        </p:nvSpPr>
        <p:spPr>
          <a:xfrm>
            <a:off x="455400" y="1152000"/>
            <a:ext cx="1704600" cy="315936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Competition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+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or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 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C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60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+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h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Symbol"/>
              </a:rPr>
              <a:t>n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152000" y="2124000"/>
            <a:ext cx="360000" cy="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188000" y="3816000"/>
            <a:ext cx="360000" cy="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1980000" y="864000"/>
            <a:ext cx="5724000" cy="4334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6" name=""/>
          <p:cNvSpPr/>
          <p:nvPr/>
        </p:nvSpPr>
        <p:spPr>
          <a:xfrm>
            <a:off x="4860000" y="4860000"/>
            <a:ext cx="345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2556000" y="360000"/>
            <a:ext cx="5385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Emitted power from fullerene anions for 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k</a:t>
            </a:r>
            <a:r>
              <a:rPr b="0" lang="en-GB" sz="24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r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2952000" y="1260360"/>
            <a:ext cx="29977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i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Emission from thermally 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populated electronic 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</a:rPr>
              <a:t>excited states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2520000" y="3804480"/>
            <a:ext cx="4013280" cy="1811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0" name="" descr=""/>
          <p:cNvPicPr/>
          <p:nvPr/>
        </p:nvPicPr>
        <p:blipFill>
          <a:blip r:embed="rId2"/>
          <a:stretch/>
        </p:blipFill>
        <p:spPr>
          <a:xfrm>
            <a:off x="2460600" y="451800"/>
            <a:ext cx="4019040" cy="3273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1" name=""/>
          <p:cNvSpPr/>
          <p:nvPr/>
        </p:nvSpPr>
        <p:spPr>
          <a:xfrm>
            <a:off x="230760" y="834840"/>
            <a:ext cx="2180880" cy="168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C</a:t>
            </a:r>
            <a:r>
              <a:rPr b="0" lang="en-GB" sz="2400" strike="noStrike" u="none" baseline="-33000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4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-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electron emission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rates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 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Time constant of 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~10 </a:t>
            </a: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Symbol"/>
                <a:ea typeface="DejaVu Sans"/>
              </a:rPr>
              <a:t>m</a:t>
            </a:r>
            <a:r>
              <a:rPr b="0" lang="en-GB" sz="2200" strike="noStrike" u="non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s: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r>
              <a:rPr b="1" lang="en-GB" sz="2200" strike="noStrike" u="none">
                <a:solidFill>
                  <a:srgbClr val="ff0000"/>
                </a:solidFill>
                <a:effectLst/>
                <a:uFillTx/>
                <a:latin typeface="Times New Roman"/>
                <a:ea typeface="DejaVu Sans"/>
              </a:rPr>
              <a:t>electronic cooling</a:t>
            </a: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  <a:tab algn="l" pos="10333080"/>
                <a:tab algn="l" pos="10782360"/>
              </a:tabLst>
            </a:pPr>
            <a:endParaRPr b="0" lang="en-GB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4082760" y="3568320"/>
            <a:ext cx="1626480" cy="27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time unit 31.6 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Symbol"/>
                <a:ea typeface="Symbol"/>
              </a:rPr>
              <a:t></a:t>
            </a:r>
            <a:r>
              <a:rPr b="0" lang="en-GB" sz="1200" strike="noStrike" u="none">
                <a:solidFill>
                  <a:srgbClr val="000000"/>
                </a:solidFill>
                <a:effectLst/>
                <a:uFillTx/>
                <a:latin typeface="Arial"/>
                <a:ea typeface="Symbol"/>
              </a:rPr>
              <a:t>s</a:t>
            </a:r>
            <a:endParaRPr b="0" lang="en-GB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6660000" y="792000"/>
            <a:ext cx="1727640" cy="100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Thermionic 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emission after 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laser excitation</a:t>
            </a:r>
            <a:endParaRPr b="0" lang="en-GB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"/>
          <p:cNvSpPr txBox="1"/>
          <p:nvPr/>
        </p:nvSpPr>
        <p:spPr>
          <a:xfrm>
            <a:off x="4500000" y="1080000"/>
            <a:ext cx="502560" cy="427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1/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"/>
          <p:cNvSpPr txBox="1"/>
          <p:nvPr/>
        </p:nvSpPr>
        <p:spPr>
          <a:xfrm>
            <a:off x="5220000" y="2160000"/>
            <a:ext cx="730800" cy="4273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r>
              <a:rPr b="0" i="1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k</a:t>
            </a:r>
            <a:r>
              <a:rPr b="0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r</a:t>
            </a:r>
            <a:r>
              <a:rPr b="0" i="1" lang="en-GB" sz="24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t</a:t>
            </a:r>
            <a:r>
              <a:rPr b="0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/</a:t>
            </a:r>
            <a:r>
              <a:rPr b="0" i="1" lang="en-GB" sz="2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</a:t>
            </a:r>
            <a:endParaRPr b="0" lang="en-GB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1288800" y="1080000"/>
            <a:ext cx="6991200" cy="4419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7" name=""/>
          <p:cNvSpPr txBox="1"/>
          <p:nvPr/>
        </p:nvSpPr>
        <p:spPr>
          <a:xfrm>
            <a:off x="2988000" y="432000"/>
            <a:ext cx="4172760" cy="45612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spAutoFit/>
          </a:bodyPr>
          <a:p>
            <a:r>
              <a:rPr b="0" lang="en-GB" sz="26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Energy dissipation rates of C</a:t>
            </a:r>
            <a:r>
              <a:rPr b="0" lang="en-GB" sz="2600" strike="noStrike" u="none" baseline="-8000">
                <a:solidFill>
                  <a:srgbClr val="000000"/>
                </a:solidFill>
                <a:effectLst/>
                <a:uFillTx/>
                <a:latin typeface="Times New Roman"/>
              </a:rPr>
              <a:t>4</a:t>
            </a:r>
            <a:r>
              <a:rPr b="0" lang="en-GB" sz="2600" strike="noStrike" u="none" baseline="33000">
                <a:solidFill>
                  <a:srgbClr val="000000"/>
                </a:solidFill>
                <a:effectLst/>
                <a:uFillTx/>
                <a:latin typeface="Times New Roman"/>
              </a:rPr>
              <a:t>-</a:t>
            </a:r>
            <a:endParaRPr b="0" lang="en-GB" sz="2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"/>
          <p:cNvSpPr/>
          <p:nvPr/>
        </p:nvSpPr>
        <p:spPr>
          <a:xfrm>
            <a:off x="3240000" y="2160000"/>
            <a:ext cx="1980000" cy="72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3276000" y="2808000"/>
            <a:ext cx="1260000" cy="360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GB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"/>
          <p:cNvSpPr txBox="1"/>
          <p:nvPr/>
        </p:nvSpPr>
        <p:spPr>
          <a:xfrm>
            <a:off x="3384000" y="2376000"/>
            <a:ext cx="2700000" cy="596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spAutoFit/>
          </a:bodyPr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electronic radiation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r>
              <a:rPr b="0" lang="en-GB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(recurrent fluorescence)</a:t>
            </a:r>
            <a:endParaRPr b="0" lang="en-GB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1969</TotalTime>
  <Application>LibreOffice/25.2.7.2$Windows_X86_64 LibreOffice_project/5cbfd1ab6520636bb5f7b99185aa69bd7456825d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2025-05-25T22:31:45Z</dcterms:created>
  <dc:creator/>
  <dc:description/>
  <dc:language>en-GB</dc:language>
  <cp:lastModifiedBy/>
  <dcterms:modified xsi:type="dcterms:W3CDTF">2026-01-01T20:13:05Z</dcterms:modified>
  <cp:revision>66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