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19.jpg" ContentType="image/jpeg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22" r:id="rId2"/>
    <p:sldId id="402" r:id="rId3"/>
    <p:sldId id="454" r:id="rId4"/>
    <p:sldId id="456" r:id="rId5"/>
    <p:sldId id="319" r:id="rId6"/>
    <p:sldId id="453" r:id="rId7"/>
    <p:sldId id="455" r:id="rId8"/>
    <p:sldId id="434" r:id="rId9"/>
    <p:sldId id="435" r:id="rId10"/>
    <p:sldId id="447" r:id="rId11"/>
    <p:sldId id="448" r:id="rId12"/>
    <p:sldId id="450" r:id="rId13"/>
    <p:sldId id="442" r:id="rId14"/>
    <p:sldId id="437" r:id="rId15"/>
    <p:sldId id="438" r:id="rId16"/>
    <p:sldId id="439" r:id="rId17"/>
    <p:sldId id="446" r:id="rId18"/>
    <p:sldId id="451" r:id="rId19"/>
    <p:sldId id="445" r:id="rId20"/>
    <p:sldId id="431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092"/>
    <a:srgbClr val="4A84BA"/>
    <a:srgbClr val="FFB1A8"/>
    <a:srgbClr val="F1C2F1"/>
    <a:srgbClr val="FF3000"/>
    <a:srgbClr val="FF2C00"/>
    <a:srgbClr val="AB7942"/>
    <a:srgbClr val="CE9FEB"/>
    <a:srgbClr val="FE87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2350" autoAdjust="0"/>
  </p:normalViewPr>
  <p:slideViewPr>
    <p:cSldViewPr snapToGrid="0" showGuides="1">
      <p:cViewPr varScale="1">
        <p:scale>
          <a:sx n="100" d="100"/>
          <a:sy n="100" d="100"/>
        </p:scale>
        <p:origin x="192" y="496"/>
      </p:cViewPr>
      <p:guideLst>
        <p:guide orient="horz" pos="1752"/>
        <p:guide pos="663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CFAF8-5588-FC49-BC08-A157B118AB1E}" type="datetimeFigureOut">
              <a:rPr kumimoji="1" lang="zh-CN" altLang="en-US" smtClean="0"/>
              <a:t>2026/1/8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64303-32AC-0F44-B292-8AA12509201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8047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3471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F3C16-94D2-DC4C-59E3-DE13F5816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EDA01CD-CAE9-0406-C8D5-5E48ADF1EA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87179FE-E99E-46E1-122F-30EC795E6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An</a:t>
            </a:r>
            <a:r>
              <a:rPr kumimoji="1" lang="zh-CN" altLang="en-US" dirty="0"/>
              <a:t> </a:t>
            </a:r>
            <a:r>
              <a:rPr kumimoji="1" lang="en-US" altLang="zh-CN" dirty="0"/>
              <a:t>optical</a:t>
            </a:r>
            <a:r>
              <a:rPr kumimoji="1" lang="zh-CN" altLang="en-US" dirty="0"/>
              <a:t> </a:t>
            </a:r>
            <a:r>
              <a:rPr kumimoji="1" lang="en-US" altLang="zh-CN" dirty="0"/>
              <a:t>counterpart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candidate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was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identified</a:t>
            </a:r>
            <a:r>
              <a:rPr kumimoji="1" lang="zh-CN" altLang="en-US" dirty="0"/>
              <a:t> </a:t>
            </a:r>
            <a:r>
              <a:rPr kumimoji="1" lang="en-US" altLang="zh-CN" dirty="0"/>
              <a:t>next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galaxy.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0A2685-54CE-4C80-BFD1-8494FE3124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1101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1F4A0-68B2-EC99-CEB2-8E0A08CE0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4F059A6-0938-FED0-B058-DD0601B40A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5000D55-BE24-F302-1DC6-83034CD111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FB96C6D-7BE9-8FDF-343A-AE9CED6627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8169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F0AA2-7D99-714B-0050-6E8430F86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429677C-9E7A-6529-F5F6-476F15D6BD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2D45956-B50C-E09F-8AA6-6A60FB801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35572A0-220C-5CDB-F4D2-BD4FE8DA01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846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4C1F3-7193-CC90-2888-57B31A054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3EE523E-4C84-B3DC-EF45-62DB241A43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ACC57A9-5AD2-16E6-4AB4-D45ED82345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sz="1200" dirty="0">
                <a:latin typeface="+mn-lt"/>
                <a:ea typeface="+mn-ea"/>
              </a:rPr>
              <a:t>At T</a:t>
            </a:r>
            <a:r>
              <a:rPr kumimoji="1" lang="en-US" altLang="zh-CN" sz="1200" baseline="-25000" dirty="0">
                <a:latin typeface="+mn-lt"/>
                <a:ea typeface="+mn-ea"/>
              </a:rPr>
              <a:t>0</a:t>
            </a:r>
            <a:r>
              <a:rPr kumimoji="1" lang="en-US" altLang="zh-CN" sz="1200" dirty="0">
                <a:latin typeface="+mn-lt"/>
                <a:ea typeface="+mn-ea"/>
              </a:rPr>
              <a:t> +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4 days, an optical bump observed peaking at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 err="1">
                <a:latin typeface="+mn-lt"/>
                <a:ea typeface="+mn-ea"/>
              </a:rPr>
              <a:t>M</a:t>
            </a:r>
            <a:r>
              <a:rPr kumimoji="1" lang="en-US" altLang="zh-CN" sz="1200" baseline="-25000" dirty="0" err="1">
                <a:latin typeface="+mn-lt"/>
                <a:ea typeface="+mn-ea"/>
              </a:rPr>
              <a:t>z</a:t>
            </a:r>
            <a:r>
              <a:rPr kumimoji="1" lang="en-US" altLang="zh-CN" sz="1200" dirty="0">
                <a:latin typeface="+mn-lt"/>
                <a:ea typeface="+mn-ea"/>
              </a:rPr>
              <a:t> ∼ −21.5 mag</a:t>
            </a:r>
          </a:p>
          <a:p>
            <a:pPr>
              <a:buFont typeface="系统字体常规体"/>
              <a:buChar char="✧"/>
            </a:pP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At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T</a:t>
            </a:r>
            <a:r>
              <a:rPr kumimoji="1" lang="en-US" altLang="zh-CN" sz="1200" baseline="-25000" dirty="0">
                <a:latin typeface="+mn-lt"/>
                <a:ea typeface="+mn-ea"/>
              </a:rPr>
              <a:t>0</a:t>
            </a:r>
            <a:r>
              <a:rPr kumimoji="1" lang="en-US" altLang="zh-CN" sz="1200" dirty="0">
                <a:latin typeface="+mn-lt"/>
                <a:ea typeface="+mn-ea"/>
              </a:rPr>
              <a:t> + 15 days, another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optical bump appears, fainter but broader than the second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one,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with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a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peak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luminosity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of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M</a:t>
            </a:r>
            <a:r>
              <a:rPr kumimoji="1" lang="en-US" altLang="zh-CN" sz="1200" baseline="-25000" dirty="0">
                <a:latin typeface="+mn-lt"/>
                <a:ea typeface="+mn-ea"/>
              </a:rPr>
              <a:t>I</a:t>
            </a:r>
            <a:r>
              <a:rPr kumimoji="1" lang="en-US" altLang="zh-CN" sz="1200" dirty="0">
                <a:latin typeface="+mn-lt"/>
                <a:ea typeface="+mn-ea"/>
              </a:rPr>
              <a:t> ≈−19.5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mag,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confirmed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to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a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Type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 err="1">
                <a:latin typeface="+mn-lt"/>
                <a:ea typeface="+mn-ea"/>
              </a:rPr>
              <a:t>Ic</a:t>
            </a:r>
            <a:r>
              <a:rPr kumimoji="1" lang="en-US" altLang="zh-CN" sz="1200" dirty="0">
                <a:latin typeface="+mn-lt"/>
                <a:ea typeface="+mn-ea"/>
              </a:rPr>
              <a:t>-BL</a:t>
            </a:r>
            <a:r>
              <a:rPr kumimoji="1" lang="zh-CN" altLang="en-US" sz="1200" dirty="0">
                <a:latin typeface="+mn-lt"/>
                <a:ea typeface="+mn-ea"/>
              </a:rPr>
              <a:t> </a:t>
            </a:r>
            <a:r>
              <a:rPr kumimoji="1" lang="en-US" altLang="zh-CN" sz="1200" dirty="0">
                <a:latin typeface="+mn-lt"/>
                <a:ea typeface="+mn-ea"/>
              </a:rPr>
              <a:t>SN  (</a:t>
            </a:r>
            <a:r>
              <a:rPr kumimoji="1" lang="en-US" altLang="zh-CN" sz="1200" dirty="0">
                <a:solidFill>
                  <a:srgbClr val="C00000"/>
                </a:solidFill>
                <a:latin typeface="+mn-lt"/>
                <a:ea typeface="+mn-ea"/>
              </a:rPr>
              <a:t>z</a:t>
            </a:r>
            <a:r>
              <a:rPr kumimoji="1" lang="zh-CN" altLang="en-US" sz="1200" dirty="0">
                <a:solidFill>
                  <a:srgbClr val="C00000"/>
                </a:solidFill>
                <a:latin typeface="+mn-lt"/>
                <a:ea typeface="+mn-ea"/>
              </a:rPr>
              <a:t> </a:t>
            </a:r>
            <a:r>
              <a:rPr kumimoji="1" lang="en-US" altLang="zh-CN" sz="1200" dirty="0">
                <a:solidFill>
                  <a:srgbClr val="C00000"/>
                </a:solidFill>
                <a:latin typeface="+mn-lt"/>
                <a:ea typeface="+mn-ea"/>
              </a:rPr>
              <a:t>=</a:t>
            </a:r>
            <a:r>
              <a:rPr kumimoji="1" lang="zh-CN" altLang="en-US" sz="1200" dirty="0">
                <a:solidFill>
                  <a:srgbClr val="C00000"/>
                </a:solidFill>
                <a:latin typeface="+mn-lt"/>
                <a:ea typeface="+mn-ea"/>
              </a:rPr>
              <a:t> </a:t>
            </a:r>
            <a:r>
              <a:rPr kumimoji="1" lang="en-US" altLang="zh-CN" sz="1200" dirty="0">
                <a:solidFill>
                  <a:srgbClr val="C00000"/>
                </a:solidFill>
                <a:latin typeface="+mn-lt"/>
                <a:ea typeface="+mn-ea"/>
              </a:rPr>
              <a:t>0.401</a:t>
            </a:r>
            <a:r>
              <a:rPr kumimoji="1" lang="en-US" altLang="zh-CN" sz="1200" dirty="0">
                <a:latin typeface="+mn-lt"/>
                <a:ea typeface="+mn-ea"/>
              </a:rPr>
              <a:t>)</a:t>
            </a:r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A53CB0-7409-AAD2-7736-E0AB686555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2930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B1533-A6C9-2549-A513-CF86D438A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5F70002-17B2-8168-79FB-D28AE239E0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4F843EC-D214-1C1A-6273-17CFE8BD7C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115B72-CFAE-053A-21C5-B0CA8CFA4C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75910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77587-5AFD-8CF1-4A1E-32E4CCBFB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0CA5B4D-9A52-A3FD-5899-6926A435C2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4B40615-0E49-ABAC-D894-FF4A3DF161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71FDF1-25FE-37BF-5FC1-C464106479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17056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E647C-E46D-82C9-186D-D47FBD965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D3635ED-337D-17D7-4564-22864F08D0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A5A9F69-01F7-8335-58A1-6EB9BCE9FF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E48FF7-DA21-1A87-97F8-B398EA2214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56554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1841C-E81E-BF32-FEC5-042CE8197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0D2DBD3-E29A-DB21-02D6-E76E4969E6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1C8DF63-7EFB-370B-7153-E3E50F5152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A8B9F1-BEF5-3B0E-BFE9-D97B6A15DE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48694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9602E-73F2-32D9-B006-DA366A773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900F60F-A93E-C78C-F9C7-19929DF79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297E29D-7E30-9814-0B3B-4FC433F7E2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DA60E9-3055-4D49-E23D-D2CE3F4BD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13361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878E1-EFF7-5BE6-073E-4AA481D93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371260F-139A-E063-EBC6-3CA1B9C0C2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E0953CF-2E9B-C33E-E735-80200520C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 most distant spectroscopically identified gamma ray-burst (GRB)-SN to date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C9478F-05BF-9408-4578-38D185BA6A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23050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478B3-2CF7-80E0-51CA-F7DB1FFE1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42C3CF3-492F-B9F2-3B12-6BF3FE8AC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73E0CE1F-A105-142B-A5CE-428A8EDDD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Einstein Probe is an international mission led by the Chinese Academy of Sciences (CAS) in collaboration with the European Space Agency (ESA), the Max-Planck-Institute for extraterrestrial Physics (MPE), Germany, and the Centre National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d'Études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Spatiales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(CNES), France.  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5EB1EE-2F01-39F4-ED9E-88896F2B4C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88088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EC30E-0F4A-9567-0623-28A6EFB14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24358ED-B036-F369-C3B0-02D1C5C765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7F6F658-8CEB-6689-20CC-3AF287AF3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A51CAB-2C80-9D4C-88D4-E38560A376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7197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DFC90-2F34-E86F-6DE1-A9B7470D8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C997971-9299-AFCA-5241-8229028D6B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9DE7F69-4160-5A99-8BE1-38D3EAAD21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8BBB17-90BA-B745-35F2-816143B953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14477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5F1E1-6FDE-AA03-F93B-C21A97271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A4CAD15-5B6C-DC5A-0D3F-93FFF873E1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CEB9EBB-AE06-C7CE-14F1-09E68536CA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9CCD2E-BC7E-8977-6CAD-F9092F37C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53906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BFD0D-B168-F220-9F86-01ED80237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4823196-7B49-8A13-86E3-6B9A2FFD64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D2DDC25-3A77-22F4-FE1D-55C9365966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EP</a:t>
            </a:r>
            <a:r>
              <a:rPr kumimoji="1" lang="zh-CN" altLang="en-US" dirty="0"/>
              <a:t>的探测目标非常广泛，一个探测到</a:t>
            </a:r>
            <a:r>
              <a:rPr kumimoji="1" lang="en-US" altLang="zh-CN" dirty="0"/>
              <a:t>150</a:t>
            </a:r>
            <a:r>
              <a:rPr kumimoji="1" lang="zh-CN" altLang="en-US" dirty="0"/>
              <a:t>例不同时标的暂现源，这里列举了暂现源及快速暂现源随时间的增加，以及其中一部探测。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21AC167-83FB-FA9E-E4EA-CE9BBC8287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F0E3D-B687-F44B-A78E-D8AA8E1936ED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78232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AFAD3-F8AB-9473-4BE9-5062531CE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392447D-D426-780F-5F7B-54609CC988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602EE0B-75A9-8AEB-DC8E-950A9D3423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BD3593C-F920-2B3E-0266-6BA517E9C2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F0E3D-B687-F44B-A78E-D8AA8E1936ED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24551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baseline="0" dirty="0"/>
              <a:t>The simulated EP sensitivity and energy band, and comparison with current and previous</a:t>
            </a:r>
          </a:p>
          <a:p>
            <a:r>
              <a:rPr kumimoji="1" lang="en-US" altLang="zh-CN" baseline="0" dirty="0"/>
              <a:t>wide-field instruments. The sensitivity is for one-day exposure time, in units of milli-Crab.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aseline="0" dirty="0"/>
              <a:t>It is clear that EP is more than 1 order of magnitude more sensitive than the rest of the instruments.</a:t>
            </a:r>
            <a:r>
              <a:rPr kumimoji="1" lang="zh-CN" altLang="en-US" baseline="0" dirty="0"/>
              <a:t> </a:t>
            </a:r>
            <a:endParaRPr kumimoji="1" lang="en-US" altLang="zh-CN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/>
              <a:t>For the first time, 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sky survey monitoring was carried out with soft X-rays (&lt;2keV)</a:t>
            </a:r>
            <a:endParaRPr kumimoji="1" lang="zh-CN" altLang="en-US" dirty="0"/>
          </a:p>
          <a:p>
            <a:endParaRPr kumimoji="1" lang="zh-CN" altLang="en-US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9320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F26A9-0247-7F89-28A8-4221C2D27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0F08206-19F3-8C8D-5592-7C54296E00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53E93C3-1A9A-7965-1293-AF545BB7C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EP0414a</a:t>
            </a:r>
            <a:r>
              <a:rPr kumimoji="1" lang="zh-CN" altLang="en-US" dirty="0"/>
              <a:t>可能就是这样一例事件，给我们理解快速暂现源带来了一些新的启示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C24E9AA-5CE5-93F5-22B6-F5B641B928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15405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D0042-D463-CA73-3086-3E2666959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6690A7C-90E8-233B-6C97-798DD46E97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3B19C84-4980-57FC-12E4-501699FEB2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An</a:t>
            </a:r>
            <a:r>
              <a:rPr kumimoji="1" lang="zh-CN" altLang="en-US" dirty="0"/>
              <a:t> </a:t>
            </a:r>
            <a:r>
              <a:rPr kumimoji="1" lang="en-US" altLang="zh-CN" dirty="0"/>
              <a:t>optical</a:t>
            </a:r>
            <a:r>
              <a:rPr kumimoji="1" lang="zh-CN" altLang="en-US" dirty="0"/>
              <a:t> </a:t>
            </a:r>
            <a:r>
              <a:rPr kumimoji="1" lang="en-US" altLang="zh-CN" dirty="0"/>
              <a:t>counterpart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candidate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was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identified</a:t>
            </a:r>
            <a:r>
              <a:rPr kumimoji="1" lang="zh-CN" altLang="en-US" dirty="0"/>
              <a:t> </a:t>
            </a:r>
            <a:r>
              <a:rPr kumimoji="1" lang="en-US" altLang="zh-CN" dirty="0"/>
              <a:t>next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galaxy.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04ACB4-37FC-4CC1-B453-156CFC2428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A64303-32AC-0F44-B292-8AA12509201F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2281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7E035A52-38D9-E851-EE13-5607BE4070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lt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7EAD5AF-2975-46E8-3D24-1C2240D087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344546F-CA0F-CBD7-B1DC-954ECE72D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B18352-C95C-6C81-4C42-373C944CE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AFAB18-4AC7-58F9-DD0F-77E48318C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7014" y="6389158"/>
            <a:ext cx="7157970" cy="335668"/>
          </a:xfrm>
        </p:spPr>
        <p:txBody>
          <a:bodyPr/>
          <a:lstStyle/>
          <a:p>
            <a:r>
              <a:rPr lang="en-US" altLang="zh-CN" dirty="0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66F93D-CAD0-A242-1181-540924454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8E64AA4-0765-CAB4-70BA-E98B69F0C14D}"/>
              </a:ext>
            </a:extLst>
          </p:cNvPr>
          <p:cNvSpPr/>
          <p:nvPr userDrawn="1"/>
        </p:nvSpPr>
        <p:spPr>
          <a:xfrm rot="5400000">
            <a:off x="3311172" y="-2316656"/>
            <a:ext cx="5569655" cy="115077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: 圆顶角 6">
            <a:extLst>
              <a:ext uri="{FF2B5EF4-FFF2-40B4-BE49-F238E27FC236}">
                <a16:creationId xmlns:a16="http://schemas.microsoft.com/office/drawing/2014/main" id="{9FB76BAD-BF4F-1CBC-08B6-6EFA5CBDA072}"/>
              </a:ext>
            </a:extLst>
          </p:cNvPr>
          <p:cNvSpPr/>
          <p:nvPr userDrawn="1"/>
        </p:nvSpPr>
        <p:spPr>
          <a:xfrm flipV="1">
            <a:off x="273544" y="1600198"/>
            <a:ext cx="11644912" cy="2263658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BB6A9EFD-3D3D-01AB-52CC-C38DCD8A141F}"/>
              </a:ext>
            </a:extLst>
          </p:cNvPr>
          <p:cNvSpPr/>
          <p:nvPr userDrawn="1"/>
        </p:nvSpPr>
        <p:spPr>
          <a:xfrm>
            <a:off x="273544" y="1554479"/>
            <a:ext cx="68580" cy="45719"/>
          </a:xfrm>
          <a:prstGeom prst="triangle">
            <a:avLst>
              <a:gd name="adj" fmla="val 10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8264129D-2CAD-8F50-E516-1720FEB37B87}"/>
              </a:ext>
            </a:extLst>
          </p:cNvPr>
          <p:cNvSpPr/>
          <p:nvPr userDrawn="1"/>
        </p:nvSpPr>
        <p:spPr>
          <a:xfrm flipH="1">
            <a:off x="11849876" y="1554478"/>
            <a:ext cx="68580" cy="45719"/>
          </a:xfrm>
          <a:prstGeom prst="triangle">
            <a:avLst>
              <a:gd name="adj" fmla="val 10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44233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5975BBB-DDDC-2B77-689D-221F21CFD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F5029F7-8C45-1013-173A-6C40C1BEE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61E51E-8835-F4E1-AD34-3248A1EA2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2583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DDCEB7-D81B-532F-98CA-0A506444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700986-09E3-DAF5-9163-2DEEDE047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3AA7F39-F51B-26AC-5123-5073443B58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74E1C2C-9ED8-11D1-4518-38F5D62FC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F0DBA03-6741-2522-F900-3F6FFB6C8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0F703A5-BBC4-0726-51C9-7A82C4199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933338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D1565E-70A5-9D3A-F6EA-38F1BFF8F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841D874-E2F5-11AF-6607-175D0A6581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BC5C604-0C58-EA49-B536-266205B11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422506-FDD7-0093-99E4-8FC6A01BF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405DBC-1434-57AF-9E75-D6AEC23BA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6D715D2-3B4D-2C4E-8E37-995CAD4CC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99875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97FEDE-E721-4EB4-BCE6-5AA67228A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5E70F9-41C7-048D-4D78-7F5F670FF8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8C39BD-2B8C-ABCF-9AEF-0E0D9D1A3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685617-2F62-5273-2152-61C444D5A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63E4D4-7EA2-A748-6A28-BB17CDD2A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078617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2AC63D2-303B-0C0F-7118-D3B8A2E2BA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B8CAAB7-1BAD-FC13-0B1C-7BD6E541FA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F9353C-3554-113D-E007-49C35B7BF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DED8254-9ADD-4DC7-2DA3-F3DE89F52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8CD930-7757-2022-B965-A8B5329F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48463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7BD91A28-8834-2DC6-2E7A-34B37295099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lt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018BB41-68E3-ADE5-D1F9-7DE446AD4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C7D7FE-E3AE-C3ED-3B0E-373EDDE4A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605AFB-953A-2A8F-7AB6-30539D75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8AA28B8-A103-6EAF-3083-2C7946C6640E}"/>
              </a:ext>
            </a:extLst>
          </p:cNvPr>
          <p:cNvSpPr/>
          <p:nvPr userDrawn="1"/>
        </p:nvSpPr>
        <p:spPr>
          <a:xfrm rot="5400000">
            <a:off x="2790567" y="-2504695"/>
            <a:ext cx="6610868" cy="119024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E0BD5EF2-394C-2204-D92F-AB49D15F40AE}"/>
              </a:ext>
            </a:extLst>
          </p:cNvPr>
          <p:cNvSpPr txBox="1">
            <a:spLocks/>
          </p:cNvSpPr>
          <p:nvPr userDrawn="1"/>
        </p:nvSpPr>
        <p:spPr>
          <a:xfrm>
            <a:off x="11612880" y="6386830"/>
            <a:ext cx="47244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13ED712-922D-4220-A009-C9B18DBB3B20}" type="slidenum">
              <a:rPr lang="zh-CN" altLang="en-US" b="0" smtClean="0">
                <a:solidFill>
                  <a:srgbClr val="0E4092"/>
                </a:solidFill>
              </a:rPr>
              <a:pPr algn="ctr"/>
              <a:t>‹#›</a:t>
            </a:fld>
            <a:endParaRPr lang="zh-CN" altLang="en-US" b="0" dirty="0">
              <a:solidFill>
                <a:srgbClr val="0E4092"/>
              </a:solidFill>
            </a:endParaRPr>
          </a:p>
        </p:txBody>
      </p:sp>
      <p:sp>
        <p:nvSpPr>
          <p:cNvPr id="21" name="平行四边形 20">
            <a:extLst>
              <a:ext uri="{FF2B5EF4-FFF2-40B4-BE49-F238E27FC236}">
                <a16:creationId xmlns:a16="http://schemas.microsoft.com/office/drawing/2014/main" id="{A5490298-F2F9-B450-5A9B-3334B4AE755D}"/>
              </a:ext>
            </a:extLst>
          </p:cNvPr>
          <p:cNvSpPr/>
          <p:nvPr/>
        </p:nvSpPr>
        <p:spPr>
          <a:xfrm>
            <a:off x="99062" y="365125"/>
            <a:ext cx="99062" cy="324336"/>
          </a:xfrm>
          <a:prstGeom prst="parallelogram">
            <a:avLst>
              <a:gd name="adj" fmla="val 0"/>
            </a:avLst>
          </a:prstGeom>
          <a:solidFill>
            <a:srgbClr val="0E40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id="{9B86DABB-2FE4-AF74-4B09-12810D3F4871}"/>
              </a:ext>
            </a:extLst>
          </p:cNvPr>
          <p:cNvSpPr/>
          <p:nvPr userDrawn="1"/>
        </p:nvSpPr>
        <p:spPr>
          <a:xfrm flipH="1" flipV="1">
            <a:off x="99061" y="692042"/>
            <a:ext cx="45719" cy="45719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卫星在宇宙中&#10;&#10;中度可信度描述已自动生成">
            <a:extLst>
              <a:ext uri="{FF2B5EF4-FFF2-40B4-BE49-F238E27FC236}">
                <a16:creationId xmlns:a16="http://schemas.microsoft.com/office/drawing/2014/main" id="{6E570192-13FA-65CC-F0F2-4377FB621C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 rot="461123">
            <a:off x="-873808" y="12176"/>
            <a:ext cx="14543731" cy="7271866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6B5ECD86-9DE5-015E-591D-34A37CDF08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566" y="136526"/>
            <a:ext cx="1028468" cy="102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281384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7BD91A28-8834-2DC6-2E7A-34B37295099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lt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018BB41-68E3-ADE5-D1F9-7DE446AD4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C7D7FE-E3AE-C3ED-3B0E-373EDDE4A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605AFB-953A-2A8F-7AB6-30539D75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8AA28B8-A103-6EAF-3083-2C7946C6640E}"/>
              </a:ext>
            </a:extLst>
          </p:cNvPr>
          <p:cNvSpPr/>
          <p:nvPr userDrawn="1"/>
        </p:nvSpPr>
        <p:spPr>
          <a:xfrm rot="5400000">
            <a:off x="3038533" y="-2752662"/>
            <a:ext cx="6114935" cy="119024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E0BD5EF2-394C-2204-D92F-AB49D15F40AE}"/>
              </a:ext>
            </a:extLst>
          </p:cNvPr>
          <p:cNvSpPr txBox="1">
            <a:spLocks/>
          </p:cNvSpPr>
          <p:nvPr userDrawn="1"/>
        </p:nvSpPr>
        <p:spPr>
          <a:xfrm>
            <a:off x="11612880" y="6386830"/>
            <a:ext cx="47244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13ED712-922D-4220-A009-C9B18DBB3B20}" type="slidenum">
              <a:rPr lang="zh-CN" altLang="en-US" b="1" smtClean="0">
                <a:solidFill>
                  <a:srgbClr val="0E4092"/>
                </a:solidFill>
              </a:rPr>
              <a:pPr algn="ctr"/>
              <a:t>‹#›</a:t>
            </a:fld>
            <a:endParaRPr lang="zh-CN" altLang="en-US" b="1">
              <a:solidFill>
                <a:srgbClr val="0E4092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CCC4635-64F7-9FDC-AB47-C794D85C4B75}"/>
              </a:ext>
            </a:extLst>
          </p:cNvPr>
          <p:cNvGrpSpPr/>
          <p:nvPr userDrawn="1"/>
        </p:nvGrpSpPr>
        <p:grpSpPr>
          <a:xfrm>
            <a:off x="338002" y="288757"/>
            <a:ext cx="417015" cy="403285"/>
            <a:chOff x="468630" y="320040"/>
            <a:chExt cx="462870" cy="447630"/>
          </a:xfrm>
        </p:grpSpPr>
        <p:sp>
          <p:nvSpPr>
            <p:cNvPr id="19" name="平行四边形 18">
              <a:extLst>
                <a:ext uri="{FF2B5EF4-FFF2-40B4-BE49-F238E27FC236}">
                  <a16:creationId xmlns:a16="http://schemas.microsoft.com/office/drawing/2014/main" id="{0A19A43C-41B9-DE8D-8573-61A494E034ED}"/>
                </a:ext>
              </a:extLst>
            </p:cNvPr>
            <p:cNvSpPr/>
            <p:nvPr/>
          </p:nvSpPr>
          <p:spPr>
            <a:xfrm>
              <a:off x="468630" y="320040"/>
              <a:ext cx="360000" cy="360000"/>
            </a:xfrm>
            <a:prstGeom prst="parallelogram">
              <a:avLst>
                <a:gd name="adj" fmla="val 0"/>
              </a:avLst>
            </a:prstGeom>
            <a:noFill/>
            <a:ln>
              <a:solidFill>
                <a:srgbClr val="0E409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>
              <a:extLst>
                <a:ext uri="{FF2B5EF4-FFF2-40B4-BE49-F238E27FC236}">
                  <a16:creationId xmlns:a16="http://schemas.microsoft.com/office/drawing/2014/main" id="{C6024241-8C41-1B17-EE95-C60E50A75A21}"/>
                </a:ext>
              </a:extLst>
            </p:cNvPr>
            <p:cNvSpPr/>
            <p:nvPr/>
          </p:nvSpPr>
          <p:spPr>
            <a:xfrm>
              <a:off x="511515" y="347685"/>
              <a:ext cx="239985" cy="239985"/>
            </a:xfrm>
            <a:prstGeom prst="parallelogram">
              <a:avLst>
                <a:gd name="adj" fmla="val 0"/>
              </a:avLst>
            </a:prstGeom>
            <a:pattFill prst="ltUpDiag">
              <a:fgClr>
                <a:schemeClr val="accent5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平行四边形 20">
              <a:extLst>
                <a:ext uri="{FF2B5EF4-FFF2-40B4-BE49-F238E27FC236}">
                  <a16:creationId xmlns:a16="http://schemas.microsoft.com/office/drawing/2014/main" id="{A5490298-F2F9-B450-5A9B-3334B4AE755D}"/>
                </a:ext>
              </a:extLst>
            </p:cNvPr>
            <p:cNvSpPr/>
            <p:nvPr/>
          </p:nvSpPr>
          <p:spPr>
            <a:xfrm>
              <a:off x="571500" y="407670"/>
              <a:ext cx="360000" cy="360000"/>
            </a:xfrm>
            <a:prstGeom prst="parallelogram">
              <a:avLst>
                <a:gd name="adj" fmla="val 0"/>
              </a:avLst>
            </a:prstGeom>
            <a:solidFill>
              <a:srgbClr val="0E40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4" name="图片 3" descr="卫星在宇宙中&#10;&#10;中度可信度描述已自动生成">
            <a:extLst>
              <a:ext uri="{FF2B5EF4-FFF2-40B4-BE49-F238E27FC236}">
                <a16:creationId xmlns:a16="http://schemas.microsoft.com/office/drawing/2014/main" id="{7C9B88A0-9AD2-214C-5665-03744EF45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 rot="461123">
            <a:off x="-873808" y="12176"/>
            <a:ext cx="14543731" cy="7271866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98D17C76-67A3-1C40-B07A-A7CFA6EBE8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566" y="136526"/>
            <a:ext cx="1028468" cy="102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27638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7BD91A28-8834-2DC6-2E7A-34B37295099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lt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018BB41-68E3-ADE5-D1F9-7DE446AD4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C7D7FE-E3AE-C3ED-3B0E-373EDDE4A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8AA28B8-A103-6EAF-3083-2C7946C6640E}"/>
              </a:ext>
            </a:extLst>
          </p:cNvPr>
          <p:cNvSpPr/>
          <p:nvPr userDrawn="1"/>
        </p:nvSpPr>
        <p:spPr>
          <a:xfrm rot="5400000">
            <a:off x="3038533" y="-2752662"/>
            <a:ext cx="6114935" cy="119024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E0BD5EF2-394C-2204-D92F-AB49D15F40AE}"/>
              </a:ext>
            </a:extLst>
          </p:cNvPr>
          <p:cNvSpPr txBox="1">
            <a:spLocks/>
          </p:cNvSpPr>
          <p:nvPr userDrawn="1"/>
        </p:nvSpPr>
        <p:spPr>
          <a:xfrm>
            <a:off x="11612880" y="6386830"/>
            <a:ext cx="47244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13ED712-922D-4220-A009-C9B18DBB3B20}" type="slidenum">
              <a:rPr lang="zh-CN" altLang="en-US" b="1" smtClean="0">
                <a:solidFill>
                  <a:srgbClr val="0E4092"/>
                </a:solidFill>
              </a:rPr>
              <a:pPr algn="ctr"/>
              <a:t>‹#›</a:t>
            </a:fld>
            <a:endParaRPr lang="zh-CN" altLang="en-US" b="1">
              <a:solidFill>
                <a:srgbClr val="0E4092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CCC4635-64F7-9FDC-AB47-C794D85C4B75}"/>
              </a:ext>
            </a:extLst>
          </p:cNvPr>
          <p:cNvGrpSpPr/>
          <p:nvPr userDrawn="1"/>
        </p:nvGrpSpPr>
        <p:grpSpPr>
          <a:xfrm>
            <a:off x="338002" y="288757"/>
            <a:ext cx="417015" cy="403285"/>
            <a:chOff x="468630" y="320040"/>
            <a:chExt cx="462870" cy="447630"/>
          </a:xfrm>
        </p:grpSpPr>
        <p:sp>
          <p:nvSpPr>
            <p:cNvPr id="19" name="平行四边形 18">
              <a:extLst>
                <a:ext uri="{FF2B5EF4-FFF2-40B4-BE49-F238E27FC236}">
                  <a16:creationId xmlns:a16="http://schemas.microsoft.com/office/drawing/2014/main" id="{0A19A43C-41B9-DE8D-8573-61A494E034ED}"/>
                </a:ext>
              </a:extLst>
            </p:cNvPr>
            <p:cNvSpPr/>
            <p:nvPr/>
          </p:nvSpPr>
          <p:spPr>
            <a:xfrm>
              <a:off x="468630" y="320040"/>
              <a:ext cx="360000" cy="360000"/>
            </a:xfrm>
            <a:prstGeom prst="parallelogram">
              <a:avLst>
                <a:gd name="adj" fmla="val 0"/>
              </a:avLst>
            </a:prstGeom>
            <a:noFill/>
            <a:ln>
              <a:solidFill>
                <a:srgbClr val="0E409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>
              <a:extLst>
                <a:ext uri="{FF2B5EF4-FFF2-40B4-BE49-F238E27FC236}">
                  <a16:creationId xmlns:a16="http://schemas.microsoft.com/office/drawing/2014/main" id="{C6024241-8C41-1B17-EE95-C60E50A75A21}"/>
                </a:ext>
              </a:extLst>
            </p:cNvPr>
            <p:cNvSpPr/>
            <p:nvPr/>
          </p:nvSpPr>
          <p:spPr>
            <a:xfrm>
              <a:off x="511515" y="347685"/>
              <a:ext cx="239985" cy="239985"/>
            </a:xfrm>
            <a:prstGeom prst="parallelogram">
              <a:avLst>
                <a:gd name="adj" fmla="val 0"/>
              </a:avLst>
            </a:prstGeom>
            <a:pattFill prst="ltUpDiag">
              <a:fgClr>
                <a:schemeClr val="accent5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平行四边形 20">
              <a:extLst>
                <a:ext uri="{FF2B5EF4-FFF2-40B4-BE49-F238E27FC236}">
                  <a16:creationId xmlns:a16="http://schemas.microsoft.com/office/drawing/2014/main" id="{A5490298-F2F9-B450-5A9B-3334B4AE755D}"/>
                </a:ext>
              </a:extLst>
            </p:cNvPr>
            <p:cNvSpPr/>
            <p:nvPr/>
          </p:nvSpPr>
          <p:spPr>
            <a:xfrm>
              <a:off x="571500" y="407670"/>
              <a:ext cx="360000" cy="360000"/>
            </a:xfrm>
            <a:prstGeom prst="parallelogram">
              <a:avLst>
                <a:gd name="adj" fmla="val 0"/>
              </a:avLst>
            </a:prstGeom>
            <a:solidFill>
              <a:srgbClr val="0E40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卫星在宇宙中&#10;&#10;中度可信度描述已自动生成">
            <a:extLst>
              <a:ext uri="{FF2B5EF4-FFF2-40B4-BE49-F238E27FC236}">
                <a16:creationId xmlns:a16="http://schemas.microsoft.com/office/drawing/2014/main" id="{BB7C4343-AE64-3835-EA50-8CFC831A5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 rot="461123">
            <a:off x="-873808" y="12176"/>
            <a:ext cx="14543731" cy="7271866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C5492E0F-FE17-0EC3-49BE-A8BBBF7EED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566" y="136526"/>
            <a:ext cx="1028468" cy="102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293692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7BD91A28-8834-2DC6-2E7A-34B37295099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lt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018BB41-68E3-ADE5-D1F9-7DE446AD4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C7D7FE-E3AE-C3ED-3B0E-373EDDE4A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8AA28B8-A103-6EAF-3083-2C7946C6640E}"/>
              </a:ext>
            </a:extLst>
          </p:cNvPr>
          <p:cNvSpPr/>
          <p:nvPr userDrawn="1"/>
        </p:nvSpPr>
        <p:spPr>
          <a:xfrm rot="5400000">
            <a:off x="3038533" y="-2752662"/>
            <a:ext cx="6114935" cy="119024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E0BD5EF2-394C-2204-D92F-AB49D15F40AE}"/>
              </a:ext>
            </a:extLst>
          </p:cNvPr>
          <p:cNvSpPr txBox="1">
            <a:spLocks/>
          </p:cNvSpPr>
          <p:nvPr userDrawn="1"/>
        </p:nvSpPr>
        <p:spPr>
          <a:xfrm>
            <a:off x="11612880" y="6386830"/>
            <a:ext cx="47244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13ED712-922D-4220-A009-C9B18DBB3B20}" type="slidenum">
              <a:rPr lang="zh-CN" altLang="en-US" b="1" smtClean="0">
                <a:solidFill>
                  <a:srgbClr val="0E4092"/>
                </a:solidFill>
              </a:rPr>
              <a:pPr algn="ctr"/>
              <a:t>‹#›</a:t>
            </a:fld>
            <a:endParaRPr lang="zh-CN" altLang="en-US" b="1">
              <a:solidFill>
                <a:srgbClr val="0E4092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CCC4635-64F7-9FDC-AB47-C794D85C4B75}"/>
              </a:ext>
            </a:extLst>
          </p:cNvPr>
          <p:cNvGrpSpPr/>
          <p:nvPr userDrawn="1"/>
        </p:nvGrpSpPr>
        <p:grpSpPr>
          <a:xfrm>
            <a:off x="338002" y="288757"/>
            <a:ext cx="417015" cy="403285"/>
            <a:chOff x="468630" y="320040"/>
            <a:chExt cx="462870" cy="447630"/>
          </a:xfrm>
        </p:grpSpPr>
        <p:sp>
          <p:nvSpPr>
            <p:cNvPr id="19" name="平行四边形 18">
              <a:extLst>
                <a:ext uri="{FF2B5EF4-FFF2-40B4-BE49-F238E27FC236}">
                  <a16:creationId xmlns:a16="http://schemas.microsoft.com/office/drawing/2014/main" id="{0A19A43C-41B9-DE8D-8573-61A494E034ED}"/>
                </a:ext>
              </a:extLst>
            </p:cNvPr>
            <p:cNvSpPr/>
            <p:nvPr/>
          </p:nvSpPr>
          <p:spPr>
            <a:xfrm>
              <a:off x="468630" y="320040"/>
              <a:ext cx="360000" cy="360000"/>
            </a:xfrm>
            <a:prstGeom prst="parallelogram">
              <a:avLst>
                <a:gd name="adj" fmla="val 0"/>
              </a:avLst>
            </a:prstGeom>
            <a:noFill/>
            <a:ln>
              <a:solidFill>
                <a:srgbClr val="0E409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>
              <a:extLst>
                <a:ext uri="{FF2B5EF4-FFF2-40B4-BE49-F238E27FC236}">
                  <a16:creationId xmlns:a16="http://schemas.microsoft.com/office/drawing/2014/main" id="{C6024241-8C41-1B17-EE95-C60E50A75A21}"/>
                </a:ext>
              </a:extLst>
            </p:cNvPr>
            <p:cNvSpPr/>
            <p:nvPr/>
          </p:nvSpPr>
          <p:spPr>
            <a:xfrm>
              <a:off x="511515" y="347685"/>
              <a:ext cx="239985" cy="239985"/>
            </a:xfrm>
            <a:prstGeom prst="parallelogram">
              <a:avLst>
                <a:gd name="adj" fmla="val 0"/>
              </a:avLst>
            </a:prstGeom>
            <a:pattFill prst="ltUpDiag">
              <a:fgClr>
                <a:schemeClr val="accent5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平行四边形 20">
              <a:extLst>
                <a:ext uri="{FF2B5EF4-FFF2-40B4-BE49-F238E27FC236}">
                  <a16:creationId xmlns:a16="http://schemas.microsoft.com/office/drawing/2014/main" id="{A5490298-F2F9-B450-5A9B-3334B4AE755D}"/>
                </a:ext>
              </a:extLst>
            </p:cNvPr>
            <p:cNvSpPr/>
            <p:nvPr/>
          </p:nvSpPr>
          <p:spPr>
            <a:xfrm>
              <a:off x="571500" y="407670"/>
              <a:ext cx="360000" cy="360000"/>
            </a:xfrm>
            <a:prstGeom prst="parallelogram">
              <a:avLst>
                <a:gd name="adj" fmla="val 0"/>
              </a:avLst>
            </a:prstGeom>
            <a:solidFill>
              <a:srgbClr val="0E40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卫星在宇宙中&#10;&#10;中度可信度描述已自动生成">
            <a:extLst>
              <a:ext uri="{FF2B5EF4-FFF2-40B4-BE49-F238E27FC236}">
                <a16:creationId xmlns:a16="http://schemas.microsoft.com/office/drawing/2014/main" id="{AE3B2AA4-2DC5-1B2F-6918-814BE71A5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 rot="461123">
            <a:off x="-873808" y="12176"/>
            <a:ext cx="14543731" cy="727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885081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107D1B-21DB-2DED-00AF-713824C22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AA42A5B-4711-31C7-272D-F7C8BB095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53A667-3B34-D7DB-F86A-368DA433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205876-7503-9EA6-9069-B431C42A0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5FD893-5CCE-1695-DA80-37236A919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101161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CAB2EC-DCF3-09F3-C01B-00F3E4BF8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B60950-380B-BB24-C2A3-48EA71118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5AEAA12-B43A-65E8-2E05-F7E21F8B2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C6119F-80C0-1267-CF9D-0B20C2143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59AB8B8-C683-3CE6-2381-B88803545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B094AA-E41F-E33E-071D-EAD9F86AC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888006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638128-24CA-6171-C49E-787C4BBD9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6165F10-A291-49A1-6022-78F5A9470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565881-04A8-4C74-1EA3-E842D09C3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79C00B5-AE4C-2132-FB1D-56C078E760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C0A3787-5CB7-C3ED-4826-653A861E4C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85952DE-B965-B7DD-56DC-E0262B181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6AE0DFE-CFA7-11B7-35C7-1C9BAE81E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707EF3E-B6F2-9FAE-73C3-7275ECA13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41235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D6E2B1-9C3B-9A01-8453-6A914F6B9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66" y="136525"/>
            <a:ext cx="8745415" cy="1028469"/>
          </a:xfrm>
        </p:spPr>
        <p:txBody>
          <a:bodyPr>
            <a:normAutofit/>
          </a:bodyPr>
          <a:lstStyle>
            <a:lvl1pPr>
              <a:defRPr sz="3600" b="1">
                <a:latin typeface="Avenir Book" panose="02000503020000020003" pitchFamily="2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9F3CE6B-B86B-1AF8-9292-8EA37DB6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E6A7203-DA7E-F379-1E37-CDE475F52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2B940A2-1525-693F-D73A-787DBA763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BD464B3F-9ED8-98D1-11B2-E65513D07B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566" y="136526"/>
            <a:ext cx="1028468" cy="102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F4FA6F06-9A3B-C703-4808-D92C48C1F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107" y="1585003"/>
            <a:ext cx="8354273" cy="4351338"/>
          </a:xfrm>
        </p:spPr>
        <p:txBody>
          <a:bodyPr/>
          <a:lstStyle>
            <a:lvl1pPr marL="228600" indent="-228600">
              <a:buFont typeface="Wingdings" pitchFamily="2" charset="2"/>
              <a:buChar char="Ø"/>
              <a:defRPr>
                <a:latin typeface="Avenir Book" panose="02000503020000020003" pitchFamily="2" charset="0"/>
              </a:defRPr>
            </a:lvl1pPr>
            <a:lvl2pPr marL="685800" indent="-228600">
              <a:buFont typeface="Wingdings" pitchFamily="2" charset="2"/>
              <a:buChar char="Ø"/>
              <a:defRPr>
                <a:latin typeface="Avenir Book" panose="02000503020000020003" pitchFamily="2" charset="0"/>
              </a:defRPr>
            </a:lvl2pPr>
            <a:lvl3pPr marL="1143000" indent="-228600">
              <a:buFont typeface="Wingdings" pitchFamily="2" charset="2"/>
              <a:buChar char="Ø"/>
              <a:defRPr>
                <a:latin typeface="Avenir Book" panose="02000503020000020003" pitchFamily="2" charset="0"/>
              </a:defRPr>
            </a:lvl3pPr>
            <a:lvl4pPr marL="1600200" indent="-228600">
              <a:buFont typeface="Wingdings" pitchFamily="2" charset="2"/>
              <a:buChar char="Ø"/>
              <a:defRPr>
                <a:latin typeface="Avenir Book" panose="02000503020000020003" pitchFamily="2" charset="0"/>
              </a:defRPr>
            </a:lvl4pPr>
            <a:lvl5pPr marL="2057400" indent="-228600">
              <a:buFont typeface="Wingdings" pitchFamily="2" charset="2"/>
              <a:buChar char="Ø"/>
              <a:defRPr>
                <a:latin typeface="Avenir Book" panose="02000503020000020003" pitchFamily="2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350794323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080560C-E49F-B7AB-B039-9413FB8E7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C792B6-C82A-E959-A9B3-F4D66706F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6CBD42D-D00A-E8E0-2CC3-71AB6FFB8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DD01A4-B1D1-84FA-06DD-0B4DE870F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20162" y="6356350"/>
            <a:ext cx="7237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7A93E8-F77A-0425-67F2-715886465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ED712-922D-4220-A009-C9B18DBB3B2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2DD30B55-3D64-7A63-A3ED-BE7E722424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566" y="136526"/>
            <a:ext cx="1028468" cy="102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86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ransition>
    <p:wipe dir="r"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KaiTi" panose="02010609060101010101" pitchFamily="49" charset="-122"/>
          <a:ea typeface="KaiTi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KaiTi" panose="02010609060101010101" pitchFamily="49" charset="-122"/>
          <a:ea typeface="KaiTi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KaiTi" panose="02010609060101010101" pitchFamily="49" charset="-122"/>
          <a:ea typeface="KaiTi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aiTi" panose="02010609060101010101" pitchFamily="49" charset="-122"/>
          <a:ea typeface="KaiTi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aiTi" panose="02010609060101010101" pitchFamily="49" charset="-122"/>
          <a:ea typeface="KaiTi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5.emf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0.png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t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tif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00.png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图片包含 室内, 桌子, 纸, 项目&#10;&#10;AI 生成的内容可能不正确。">
            <a:extLst>
              <a:ext uri="{FF2B5EF4-FFF2-40B4-BE49-F238E27FC236}">
                <a16:creationId xmlns:a16="http://schemas.microsoft.com/office/drawing/2014/main" id="{B1573640-C8BA-350F-9E28-F4232715F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r="3618"/>
          <a:stretch/>
        </p:blipFill>
        <p:spPr>
          <a:xfrm>
            <a:off x="-334106" y="-855"/>
            <a:ext cx="10411157" cy="689541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0AB6529-7234-2296-C50A-7F67049D960A}"/>
              </a:ext>
            </a:extLst>
          </p:cNvPr>
          <p:cNvSpPr txBox="1"/>
          <p:nvPr/>
        </p:nvSpPr>
        <p:spPr>
          <a:xfrm>
            <a:off x="1208690" y="32792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599AF24-66B8-80E2-6A14-583D396781DC}"/>
              </a:ext>
            </a:extLst>
          </p:cNvPr>
          <p:cNvSpPr/>
          <p:nvPr/>
        </p:nvSpPr>
        <p:spPr>
          <a:xfrm>
            <a:off x="5247823" y="-119743"/>
            <a:ext cx="6923725" cy="7008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19F1FA13-1B2B-B2AF-BE40-725F252957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7992" y="3243696"/>
            <a:ext cx="6893781" cy="21571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zh-CN" dirty="0">
                <a:latin typeface="+mj-lt"/>
                <a:ea typeface="STKaiti" charset="-122"/>
                <a:cs typeface="Angsana New" panose="02020603050405020304" pitchFamily="18" charset="-34"/>
              </a:rPr>
              <a:t>Hui</a:t>
            </a:r>
            <a:r>
              <a:rPr kumimoji="1" lang="zh-CN" altLang="en-US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dirty="0">
                <a:latin typeface="+mj-lt"/>
                <a:ea typeface="STKaiti" charset="-122"/>
                <a:cs typeface="Angsana New" panose="02020603050405020304" pitchFamily="18" charset="-34"/>
              </a:rPr>
              <a:t>Sun</a:t>
            </a:r>
            <a:r>
              <a:rPr kumimoji="1" lang="zh-CN" altLang="en-US" dirty="0">
                <a:latin typeface="+mj-lt"/>
                <a:ea typeface="STKaiti" charset="-122"/>
                <a:cs typeface="Angsana New" panose="02020603050405020304" pitchFamily="18" charset="-34"/>
              </a:rPr>
              <a:t>  </a:t>
            </a:r>
            <a:r>
              <a:rPr kumimoji="1" lang="zh-CN" altLang="en-US" dirty="0">
                <a:cs typeface="Angsana New" panose="02020603050405020304" pitchFamily="18" charset="-34"/>
              </a:rPr>
              <a:t>孙惠</a:t>
            </a:r>
            <a:r>
              <a:rPr kumimoji="1" lang="zh-CN" altLang="en-US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endParaRPr kumimoji="1" lang="en-US" altLang="zh-CN" dirty="0">
              <a:latin typeface="+mj-lt"/>
              <a:ea typeface="STKaiti" charset="-122"/>
              <a:cs typeface="Angsana New" panose="02020603050405020304" pitchFamily="18" charset="-34"/>
            </a:endParaRPr>
          </a:p>
          <a:p>
            <a:pPr>
              <a:lnSpc>
                <a:spcPct val="100000"/>
              </a:lnSpc>
            </a:pPr>
            <a:r>
              <a:rPr kumimoji="1" lang="en-US" altLang="zh-CN" sz="1800" dirty="0" err="1">
                <a:latin typeface="+mj-lt"/>
                <a:ea typeface="STKaiti" charset="-122"/>
                <a:cs typeface="Angsana New" panose="02020603050405020304" pitchFamily="18" charset="-34"/>
              </a:rPr>
              <a:t>H.Sun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,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 err="1">
                <a:latin typeface="+mj-lt"/>
                <a:ea typeface="STKaiti" charset="-122"/>
                <a:cs typeface="Angsana New" panose="02020603050405020304" pitchFamily="18" charset="-34"/>
              </a:rPr>
              <a:t>W.X.Li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,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 err="1">
                <a:latin typeface="+mj-lt"/>
                <a:ea typeface="STKaiti" charset="-122"/>
                <a:cs typeface="Angsana New" panose="02020603050405020304" pitchFamily="18" charset="-34"/>
              </a:rPr>
              <a:t>L.D.Liu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on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behalf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of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a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large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collaboration</a:t>
            </a:r>
          </a:p>
          <a:p>
            <a:pPr>
              <a:lnSpc>
                <a:spcPct val="100000"/>
              </a:lnSpc>
            </a:pPr>
            <a:endParaRPr kumimoji="1" lang="en-US" altLang="zh-CN" dirty="0">
              <a:latin typeface="+mj-lt"/>
              <a:ea typeface="STKaiti" charset="-122"/>
              <a:cs typeface="Angsana New" panose="02020603050405020304" pitchFamily="18" charset="-34"/>
            </a:endParaRPr>
          </a:p>
          <a:p>
            <a:pPr>
              <a:lnSpc>
                <a:spcPct val="100000"/>
              </a:lnSpc>
            </a:pP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National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Astronomical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Observatories,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CAS</a:t>
            </a:r>
          </a:p>
          <a:p>
            <a:pPr>
              <a:lnSpc>
                <a:spcPct val="100000"/>
              </a:lnSpc>
            </a:pP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Einstein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Probe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Science</a:t>
            </a:r>
            <a:r>
              <a:rPr kumimoji="1" lang="zh-CN" altLang="en-US" sz="1800" dirty="0">
                <a:latin typeface="+mj-lt"/>
                <a:ea typeface="STKaiti" charset="-122"/>
                <a:cs typeface="Angsana New" panose="02020603050405020304" pitchFamily="18" charset="-34"/>
              </a:rPr>
              <a:t> </a:t>
            </a:r>
            <a:r>
              <a:rPr kumimoji="1" lang="en-US" altLang="zh-CN" sz="1800" dirty="0">
                <a:latin typeface="+mj-lt"/>
                <a:ea typeface="STKaiti" charset="-122"/>
                <a:cs typeface="Angsana New" panose="02020603050405020304" pitchFamily="18" charset="-34"/>
              </a:rPr>
              <a:t>Center</a:t>
            </a:r>
          </a:p>
          <a:p>
            <a:pPr algn="l">
              <a:lnSpc>
                <a:spcPct val="100000"/>
              </a:lnSpc>
            </a:pPr>
            <a:endParaRPr kumimoji="1" lang="en-US" altLang="zh-CN" sz="2000" dirty="0">
              <a:latin typeface="+mj-lt"/>
              <a:ea typeface="STKaiti" charset="-122"/>
              <a:cs typeface="Angsana New" panose="02020603050405020304" pitchFamily="18" charset="-34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65D983AA-193D-60BB-8E28-382E6E7F1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0473" y="-228080"/>
            <a:ext cx="5928821" cy="2788673"/>
          </a:xfrm>
          <a:noFill/>
        </p:spPr>
        <p:txBody>
          <a:bodyPr>
            <a:noAutofit/>
          </a:bodyPr>
          <a:lstStyle/>
          <a:p>
            <a:r>
              <a:rPr lang="en-US" altLang="zh-CN" sz="3200" b="1" dirty="0">
                <a:effectLst/>
                <a:cs typeface="Angsana New" panose="02020603050405020304" pitchFamily="18" charset="-34"/>
              </a:rPr>
              <a:t>Einstein Probe Discovery of a New Type X-ray Transient and its Mysterious Link to Supernovae</a:t>
            </a:r>
            <a:endParaRPr lang="en-US" altLang="zh-CN" sz="1600" dirty="0">
              <a:effectLst/>
              <a:cs typeface="Angsana New" panose="02020603050405020304" pitchFamily="18" charset="-34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DCF7A34-74F6-F717-6C3B-82295F72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8383" y="6351109"/>
            <a:ext cx="5112997" cy="365125"/>
          </a:xfrm>
        </p:spPr>
        <p:txBody>
          <a:bodyPr/>
          <a:lstStyle/>
          <a:p>
            <a:r>
              <a:rPr lang="en-US" altLang="zh-CN" dirty="0"/>
              <a:t>7th China-Chile Bilateral Conference for Astronomy </a:t>
            </a:r>
          </a:p>
          <a:p>
            <a:r>
              <a:rPr lang="en-US" altLang="zh-CN" dirty="0"/>
              <a:t>The University of Hong Kong | January 5-9, 2026</a:t>
            </a:r>
            <a:endParaRPr lang="zh-CN" altLang="en-US" dirty="0"/>
          </a:p>
        </p:txBody>
      </p:sp>
      <p:pic>
        <p:nvPicPr>
          <p:cNvPr id="11" name="图片 10" descr="徽标, 公司名称&#10;&#10;AI 生成的内容可能不正确。">
            <a:extLst>
              <a:ext uri="{FF2B5EF4-FFF2-40B4-BE49-F238E27FC236}">
                <a16:creationId xmlns:a16="http://schemas.microsoft.com/office/drawing/2014/main" id="{62CE94B8-0C63-F250-F827-6483D440BA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737" y="5651344"/>
            <a:ext cx="1392715" cy="117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06445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D03ED-0312-ECC5-50ED-A16121454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D32FC666-86CD-C9A6-0C23-54B3F839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pic>
        <p:nvPicPr>
          <p:cNvPr id="2" name="内容占位符 3" descr="日程表&#10;&#10;描述已自动生成">
            <a:extLst>
              <a:ext uri="{FF2B5EF4-FFF2-40B4-BE49-F238E27FC236}">
                <a16:creationId xmlns:a16="http://schemas.microsoft.com/office/drawing/2014/main" id="{A200B010-1A7B-491F-BAAF-242C6BEC92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26"/>
          <a:stretch/>
        </p:blipFill>
        <p:spPr>
          <a:xfrm>
            <a:off x="452942" y="970462"/>
            <a:ext cx="8355013" cy="213488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F905A45-0429-9CD6-F056-572690A45089}"/>
              </a:ext>
            </a:extLst>
          </p:cNvPr>
          <p:cNvSpPr txBox="1"/>
          <p:nvPr/>
        </p:nvSpPr>
        <p:spPr>
          <a:xfrm>
            <a:off x="452942" y="176612"/>
            <a:ext cx="795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Follow-up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Reports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GCN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Circulars</a:t>
            </a:r>
            <a:endParaRPr kumimoji="1" lang="zh-CN" altLang="en-US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7EC864A6-6F4B-9701-98A0-E29F8259607E}"/>
              </a:ext>
            </a:extLst>
          </p:cNvPr>
          <p:cNvGrpSpPr/>
          <p:nvPr/>
        </p:nvGrpSpPr>
        <p:grpSpPr>
          <a:xfrm>
            <a:off x="956538" y="3057758"/>
            <a:ext cx="10940680" cy="608193"/>
            <a:chOff x="552893" y="3262530"/>
            <a:chExt cx="10940680" cy="608193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23924EC8-F697-84CC-AE7A-B49833548407}"/>
                </a:ext>
              </a:extLst>
            </p:cNvPr>
            <p:cNvSpPr txBox="1"/>
            <p:nvPr/>
          </p:nvSpPr>
          <p:spPr>
            <a:xfrm>
              <a:off x="4909719" y="3262530"/>
              <a:ext cx="6583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b="1" dirty="0">
                  <a:solidFill>
                    <a:srgbClr val="FF0000"/>
                  </a:solidFill>
                </a:rPr>
                <a:t>FXT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observation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confirmed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the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optical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detection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2hrs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later</a:t>
              </a:r>
              <a:endParaRPr kumimoji="1"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C12B2554-F40A-F35E-3AAE-A8B4026697E0}"/>
                </a:ext>
              </a:extLst>
            </p:cNvPr>
            <p:cNvSpPr txBox="1"/>
            <p:nvPr/>
          </p:nvSpPr>
          <p:spPr>
            <a:xfrm>
              <a:off x="552893" y="3501391"/>
              <a:ext cx="4211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b="1" dirty="0">
                  <a:solidFill>
                    <a:schemeClr val="accent6">
                      <a:lumMod val="75000"/>
                    </a:schemeClr>
                  </a:solidFill>
                </a:rPr>
                <a:t>Kinder optical counterpart candidate</a:t>
              </a:r>
              <a:endParaRPr kumimoji="1" lang="zh-CN" altLang="en-US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11" name="图片 10" descr="图形用户界面, 文本, 应用程序, 电子邮件&#10;&#10;AI 生成的内容可能不正确。">
            <a:extLst>
              <a:ext uri="{FF2B5EF4-FFF2-40B4-BE49-F238E27FC236}">
                <a16:creationId xmlns:a16="http://schemas.microsoft.com/office/drawing/2014/main" id="{BBDBC02B-9C95-A2AB-3D23-687ED218AF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38" y="3915222"/>
            <a:ext cx="7097320" cy="244334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88713EB-1A3A-393B-B960-56AAD21B38A1}"/>
              </a:ext>
            </a:extLst>
          </p:cNvPr>
          <p:cNvSpPr txBox="1"/>
          <p:nvPr/>
        </p:nvSpPr>
        <p:spPr>
          <a:xfrm>
            <a:off x="7631616" y="4236965"/>
            <a:ext cx="385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highlight>
                  <a:srgbClr val="FFFF00"/>
                </a:highlight>
              </a:rPr>
              <a:t>z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=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0.4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for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the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potential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host</a:t>
            </a:r>
            <a:r>
              <a:rPr kumimoji="1" lang="zh-CN" altLang="en-US" dirty="0">
                <a:highlight>
                  <a:srgbClr val="FFFF00"/>
                </a:highlight>
              </a:rPr>
              <a:t> </a:t>
            </a:r>
            <a:r>
              <a:rPr kumimoji="1" lang="en-US" altLang="zh-CN" dirty="0">
                <a:highlight>
                  <a:srgbClr val="FFFF00"/>
                </a:highlight>
              </a:rPr>
              <a:t>galaxy</a:t>
            </a:r>
            <a:endParaRPr kumimoji="1" lang="zh-CN" altLang="en-US" dirty="0">
              <a:highlight>
                <a:srgbClr val="FFFF00"/>
              </a:highlight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03CE0C61-32C8-52B2-3F51-087DB441F8B4}"/>
              </a:ext>
            </a:extLst>
          </p:cNvPr>
          <p:cNvSpPr/>
          <p:nvPr/>
        </p:nvSpPr>
        <p:spPr>
          <a:xfrm>
            <a:off x="602375" y="2640776"/>
            <a:ext cx="3977935" cy="20188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22418E6-684B-E5F8-8396-D6040E478110}"/>
              </a:ext>
            </a:extLst>
          </p:cNvPr>
          <p:cNvSpPr/>
          <p:nvPr/>
        </p:nvSpPr>
        <p:spPr>
          <a:xfrm>
            <a:off x="605342" y="2473324"/>
            <a:ext cx="3977935" cy="1298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  <p:cxnSp>
        <p:nvCxnSpPr>
          <p:cNvPr id="9" name="直线箭头连接符 8">
            <a:extLst>
              <a:ext uri="{FF2B5EF4-FFF2-40B4-BE49-F238E27FC236}">
                <a16:creationId xmlns:a16="http://schemas.microsoft.com/office/drawing/2014/main" id="{FA0EB0F9-948D-0DF8-6573-CCE942B129A1}"/>
              </a:ext>
            </a:extLst>
          </p:cNvPr>
          <p:cNvCxnSpPr/>
          <p:nvPr/>
        </p:nvCxnSpPr>
        <p:spPr>
          <a:xfrm flipV="1">
            <a:off x="1903445" y="2842656"/>
            <a:ext cx="0" cy="453963"/>
          </a:xfrm>
          <a:prstGeom prst="straightConnector1">
            <a:avLst/>
          </a:prstGeom>
          <a:ln w="412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箭头连接符 9">
            <a:extLst>
              <a:ext uri="{FF2B5EF4-FFF2-40B4-BE49-F238E27FC236}">
                <a16:creationId xmlns:a16="http://schemas.microsoft.com/office/drawing/2014/main" id="{3E8DE4FE-C998-9DAD-174B-511BCC601893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739951" y="2603170"/>
            <a:ext cx="573413" cy="639254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5E73E8B0-1FAC-C791-56AB-47F55E8A9E09}"/>
              </a:ext>
            </a:extLst>
          </p:cNvPr>
          <p:cNvSpPr/>
          <p:nvPr/>
        </p:nvSpPr>
        <p:spPr>
          <a:xfrm>
            <a:off x="616230" y="3915222"/>
            <a:ext cx="11280988" cy="2441128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CC61BC2-33D7-11A2-06D5-3105B3C330E3}"/>
              </a:ext>
            </a:extLst>
          </p:cNvPr>
          <p:cNvSpPr txBox="1"/>
          <p:nvPr/>
        </p:nvSpPr>
        <p:spPr>
          <a:xfrm>
            <a:off x="9216214" y="4728273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L</a:t>
            </a:r>
            <a:r>
              <a:rPr kumimoji="1" lang="en-US" altLang="zh-CN" baseline="-25000" dirty="0"/>
              <a:t>X,peak</a:t>
            </a:r>
            <a:r>
              <a:rPr kumimoji="1" lang="en-US" altLang="zh-CN" dirty="0"/>
              <a:t>~1.3e48</a:t>
            </a:r>
            <a:r>
              <a:rPr kumimoji="1" lang="zh-CN" altLang="en-US" dirty="0"/>
              <a:t> </a:t>
            </a:r>
            <a:r>
              <a:rPr kumimoji="1" lang="en-US" altLang="zh-CN" dirty="0"/>
              <a:t>erg/s</a:t>
            </a:r>
            <a:endParaRPr kumimoji="1" lang="zh-CN" altLang="en-US" dirty="0"/>
          </a:p>
        </p:txBody>
      </p:sp>
      <p:sp>
        <p:nvSpPr>
          <p:cNvPr id="13" name="右箭头 12">
            <a:extLst>
              <a:ext uri="{FF2B5EF4-FFF2-40B4-BE49-F238E27FC236}">
                <a16:creationId xmlns:a16="http://schemas.microsoft.com/office/drawing/2014/main" id="{6A08218B-D41C-FCE9-D9C9-E458ED44AE10}"/>
              </a:ext>
            </a:extLst>
          </p:cNvPr>
          <p:cNvSpPr/>
          <p:nvPr/>
        </p:nvSpPr>
        <p:spPr>
          <a:xfrm>
            <a:off x="8756174" y="4772566"/>
            <a:ext cx="415636" cy="28074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CB55D2C6-CE93-848A-2E0B-EF15281500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2928" y="176612"/>
            <a:ext cx="2976258" cy="2224678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CDD9DFDE-20F9-F574-0851-BA6A9B0E2B10}"/>
              </a:ext>
            </a:extLst>
          </p:cNvPr>
          <p:cNvSpPr/>
          <p:nvPr/>
        </p:nvSpPr>
        <p:spPr>
          <a:xfrm>
            <a:off x="602376" y="2261738"/>
            <a:ext cx="6477296" cy="16401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DD89953-5EF5-5F7B-C851-06C307A485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06" y="1343890"/>
            <a:ext cx="5985164" cy="607819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cxnSp>
        <p:nvCxnSpPr>
          <p:cNvPr id="18" name="直线箭头连接符 17">
            <a:extLst>
              <a:ext uri="{FF2B5EF4-FFF2-40B4-BE49-F238E27FC236}">
                <a16:creationId xmlns:a16="http://schemas.microsoft.com/office/drawing/2014/main" id="{CB73FFAD-025E-BBE0-B4EC-912C29E766A2}"/>
              </a:ext>
            </a:extLst>
          </p:cNvPr>
          <p:cNvCxnSpPr>
            <a:cxnSpLocks/>
          </p:cNvCxnSpPr>
          <p:nvPr/>
        </p:nvCxnSpPr>
        <p:spPr>
          <a:xfrm flipH="1">
            <a:off x="7229106" y="2000489"/>
            <a:ext cx="1202182" cy="259037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335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B8F2D-8CF3-8B3D-DEB7-9E744F226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02750BC5-4987-27FA-46A5-3049F89C4E2C}"/>
              </a:ext>
            </a:extLst>
          </p:cNvPr>
          <p:cNvSpPr txBox="1"/>
          <p:nvPr/>
        </p:nvSpPr>
        <p:spPr>
          <a:xfrm>
            <a:off x="341078" y="295742"/>
            <a:ext cx="108632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Optical:</a:t>
            </a:r>
            <a:r>
              <a:rPr kumimoji="1" lang="zh-CN" altLang="en-US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Indication of a Type </a:t>
            </a:r>
            <a:r>
              <a:rPr kumimoji="1" lang="en-US" altLang="zh-CN" sz="2400" b="1" i="0" u="none" strike="noStrike" kern="0" cap="none" spc="100" normalizeH="0" baseline="0" noProof="0" dirty="0" err="1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Ic</a:t>
            </a: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Broad-lined SN</a:t>
            </a: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16FBFAC0-59CD-C63D-6FC7-79EBB8E37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3517EECF-9146-D3EE-33EF-5A543E99AC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5548" y="906838"/>
            <a:ext cx="10362781" cy="5088854"/>
          </a:xfrm>
        </p:spPr>
        <p:txBody>
          <a:bodyPr>
            <a:normAutofit/>
          </a:bodyPr>
          <a:lstStyle/>
          <a:p>
            <a:pPr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buFont typeface="系统字体常规体"/>
              <a:buChar char="✧"/>
            </a:pPr>
            <a:endParaRPr kumimoji="1" lang="en-US" altLang="zh-CN" dirty="0">
              <a:latin typeface="+mn-lt"/>
              <a:ea typeface="+mn-ea"/>
            </a:endParaRPr>
          </a:p>
          <a:p>
            <a:pPr>
              <a:buFont typeface="系统字体常规体"/>
              <a:buChar char="✧"/>
            </a:pPr>
            <a:endParaRPr kumimoji="1" lang="zh-CN" altLang="en-US" dirty="0">
              <a:latin typeface="+mn-lt"/>
              <a:ea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CCB70ED-3D63-F4E5-69AE-888128597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48" y="1297456"/>
            <a:ext cx="6708651" cy="419290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96D64A2-1537-0E5E-5FF1-B0218E727B7B}"/>
              </a:ext>
            </a:extLst>
          </p:cNvPr>
          <p:cNvSpPr txBox="1"/>
          <p:nvPr/>
        </p:nvSpPr>
        <p:spPr>
          <a:xfrm>
            <a:off x="766970" y="914258"/>
            <a:ext cx="274305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Long-term</a:t>
            </a:r>
            <a:r>
              <a:rPr kumimoji="1" lang="zh-CN" alt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light</a:t>
            </a:r>
            <a:r>
              <a:rPr kumimoji="1" lang="zh-CN" alt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curve</a:t>
            </a:r>
            <a:endParaRPr kumimoji="1" lang="zh-CN" altLang="en-U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391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31827-B4B6-B901-101A-73FF4C2FC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A83CF107-FA50-77F6-5FCA-10C3DB7A4F10}"/>
              </a:ext>
            </a:extLst>
          </p:cNvPr>
          <p:cNvSpPr txBox="1"/>
          <p:nvPr/>
        </p:nvSpPr>
        <p:spPr>
          <a:xfrm>
            <a:off x="341078" y="295742"/>
            <a:ext cx="108632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Optical:</a:t>
            </a:r>
            <a:r>
              <a:rPr kumimoji="1" lang="zh-CN" altLang="en-US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Indication of a Type </a:t>
            </a:r>
            <a:r>
              <a:rPr kumimoji="1" lang="en-US" altLang="zh-CN" sz="2400" b="1" i="0" u="none" strike="noStrike" kern="0" cap="none" spc="100" normalizeH="0" baseline="0" noProof="0" dirty="0" err="1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Ic</a:t>
            </a: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Broad-lined SN</a:t>
            </a: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E0E8792C-EC11-6E74-717D-3D6C4C3D7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EBA744D2-1586-089E-F422-44C01FF18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5548" y="906838"/>
            <a:ext cx="10362781" cy="5088854"/>
          </a:xfrm>
        </p:spPr>
        <p:txBody>
          <a:bodyPr>
            <a:normAutofit/>
          </a:bodyPr>
          <a:lstStyle/>
          <a:p>
            <a:pPr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buFont typeface="系统字体常规体"/>
              <a:buChar char="✧"/>
            </a:pPr>
            <a:endParaRPr kumimoji="1" lang="en-US" altLang="zh-CN" dirty="0">
              <a:latin typeface="+mn-lt"/>
              <a:ea typeface="+mn-ea"/>
            </a:endParaRPr>
          </a:p>
          <a:p>
            <a:pPr>
              <a:buFont typeface="系统字体常规体"/>
              <a:buChar char="✧"/>
            </a:pPr>
            <a:endParaRPr kumimoji="1" lang="zh-CN" altLang="en-US" dirty="0">
              <a:latin typeface="+mn-lt"/>
              <a:ea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16E0409-2871-9F44-810A-26B02FB90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48" y="1297456"/>
            <a:ext cx="6708651" cy="419290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42F23E8-D7C6-A67B-E68B-361ECC10433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584"/>
          <a:stretch/>
        </p:blipFill>
        <p:spPr>
          <a:xfrm>
            <a:off x="7143681" y="1510474"/>
            <a:ext cx="4463847" cy="316091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377AE74F-E498-DF48-9066-65A575EA5154}"/>
              </a:ext>
            </a:extLst>
          </p:cNvPr>
          <p:cNvSpPr/>
          <p:nvPr/>
        </p:nvSpPr>
        <p:spPr>
          <a:xfrm>
            <a:off x="3776133" y="2313503"/>
            <a:ext cx="1457604" cy="61361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71C5DCAF-E143-E642-183E-B6930F351CD5}"/>
              </a:ext>
            </a:extLst>
          </p:cNvPr>
          <p:cNvGrpSpPr/>
          <p:nvPr/>
        </p:nvGrpSpPr>
        <p:grpSpPr>
          <a:xfrm>
            <a:off x="5307930" y="2860939"/>
            <a:ext cx="6706640" cy="2827927"/>
            <a:chOff x="5307930" y="2860939"/>
            <a:chExt cx="6706640" cy="2827927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7E86F7C9-2D07-0EFF-B511-519FD3B628EC}"/>
                </a:ext>
              </a:extLst>
            </p:cNvPr>
            <p:cNvSpPr txBox="1"/>
            <p:nvPr/>
          </p:nvSpPr>
          <p:spPr>
            <a:xfrm>
              <a:off x="6905479" y="5042535"/>
              <a:ext cx="5109091" cy="646331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dirty="0"/>
                <a:t>Later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rebrightening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due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to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the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spectroscopically-</a:t>
              </a:r>
            </a:p>
            <a:p>
              <a:pPr algn="ctr"/>
              <a:r>
                <a:rPr kumimoji="1" lang="en-US" altLang="zh-CN" dirty="0"/>
                <a:t>confirmed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type</a:t>
              </a:r>
              <a:r>
                <a:rPr kumimoji="1" lang="zh-CN" altLang="en-US" dirty="0"/>
                <a:t> </a:t>
              </a:r>
              <a:r>
                <a:rPr kumimoji="1" lang="en-US" altLang="zh-CN" dirty="0" err="1"/>
                <a:t>Ic</a:t>
              </a:r>
              <a:r>
                <a:rPr kumimoji="1" lang="en-US" altLang="zh-CN" dirty="0"/>
                <a:t>-BL</a:t>
              </a:r>
              <a:r>
                <a:rPr kumimoji="1" lang="zh-CN" altLang="en-US" dirty="0"/>
                <a:t> </a:t>
              </a:r>
              <a:r>
                <a:rPr kumimoji="1" lang="en-US" altLang="zh-CN" dirty="0"/>
                <a:t>supernova</a:t>
              </a:r>
              <a:endParaRPr kumimoji="1"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78F601C-D2CA-D2AC-1329-2317FAACE404}"/>
                </a:ext>
              </a:extLst>
            </p:cNvPr>
            <p:cNvSpPr/>
            <p:nvPr/>
          </p:nvSpPr>
          <p:spPr>
            <a:xfrm>
              <a:off x="5307930" y="2860939"/>
              <a:ext cx="1237249" cy="1161047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0A04C45C-1C19-384E-2014-0EF36982A5F3}"/>
                </a:ext>
              </a:extLst>
            </p:cNvPr>
            <p:cNvSpPr/>
            <p:nvPr/>
          </p:nvSpPr>
          <p:spPr>
            <a:xfrm>
              <a:off x="7419832" y="3421135"/>
              <a:ext cx="4080387" cy="835676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6" name="直线箭头连接符 15">
              <a:extLst>
                <a:ext uri="{FF2B5EF4-FFF2-40B4-BE49-F238E27FC236}">
                  <a16:creationId xmlns:a16="http://schemas.microsoft.com/office/drawing/2014/main" id="{8AB7C39E-CF2E-4685-3518-2F8F0AE141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75599" y="4123224"/>
              <a:ext cx="3218887" cy="892524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箭头连接符 24">
              <a:extLst>
                <a:ext uri="{FF2B5EF4-FFF2-40B4-BE49-F238E27FC236}">
                  <a16:creationId xmlns:a16="http://schemas.microsoft.com/office/drawing/2014/main" id="{C75D6EBF-4194-A06A-974A-F1DA74976E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4486" y="4256811"/>
              <a:ext cx="81118" cy="758937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AAA0AF23-FACE-C3D7-F850-C8230338842C}"/>
              </a:ext>
            </a:extLst>
          </p:cNvPr>
          <p:cNvGrpSpPr/>
          <p:nvPr/>
        </p:nvGrpSpPr>
        <p:grpSpPr>
          <a:xfrm>
            <a:off x="544408" y="3012699"/>
            <a:ext cx="3780849" cy="3011844"/>
            <a:chOff x="544408" y="3012699"/>
            <a:chExt cx="3780849" cy="301184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20500209-C121-53F4-B6FC-A596E13D3B27}"/>
                </a:ext>
              </a:extLst>
            </p:cNvPr>
            <p:cNvSpPr txBox="1"/>
            <p:nvPr/>
          </p:nvSpPr>
          <p:spPr>
            <a:xfrm>
              <a:off x="544408" y="5655211"/>
              <a:ext cx="3695948" cy="369332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800" dirty="0">
                  <a:latin typeface="+mn-lt"/>
                  <a:ea typeface="+mn-ea"/>
                </a:rPr>
                <a:t>A</a:t>
              </a:r>
              <a:r>
                <a:rPr kumimoji="1" lang="zh-CN" altLang="en-US" sz="1800" dirty="0">
                  <a:latin typeface="+mn-lt"/>
                  <a:ea typeface="+mn-ea"/>
                </a:rPr>
                <a:t> </a:t>
              </a:r>
              <a:r>
                <a:rPr kumimoji="1" lang="en-US" altLang="zh-CN" sz="1800" dirty="0">
                  <a:latin typeface="+mn-lt"/>
                  <a:ea typeface="+mn-ea"/>
                </a:rPr>
                <a:t>bright</a:t>
              </a:r>
              <a:r>
                <a:rPr kumimoji="1" lang="zh-CN" altLang="en-US" sz="1800" dirty="0">
                  <a:latin typeface="+mn-lt"/>
                  <a:ea typeface="+mn-ea"/>
                </a:rPr>
                <a:t> </a:t>
              </a:r>
              <a:r>
                <a:rPr kumimoji="1" lang="en-US" altLang="zh-CN" sz="1800" dirty="0">
                  <a:latin typeface="+mn-lt"/>
                  <a:ea typeface="+mn-ea"/>
                </a:rPr>
                <a:t>optical bump</a:t>
              </a:r>
              <a:r>
                <a:rPr kumimoji="1" lang="zh-CN" altLang="en-US" sz="1800" dirty="0">
                  <a:latin typeface="+mn-lt"/>
                  <a:ea typeface="+mn-ea"/>
                </a:rPr>
                <a:t> </a:t>
              </a:r>
              <a:r>
                <a:rPr kumimoji="1" lang="en-US" altLang="zh-CN" sz="1800" dirty="0">
                  <a:latin typeface="+mn-lt"/>
                  <a:ea typeface="+mn-ea"/>
                </a:rPr>
                <a:t>at</a:t>
              </a:r>
              <a:r>
                <a:rPr kumimoji="1" lang="zh-CN" altLang="en-US" sz="1800" dirty="0">
                  <a:latin typeface="+mn-lt"/>
                  <a:ea typeface="+mn-ea"/>
                </a:rPr>
                <a:t> </a:t>
              </a:r>
              <a:r>
                <a:rPr kumimoji="1" lang="en-US" altLang="zh-CN" sz="1800" dirty="0">
                  <a:latin typeface="+mn-lt"/>
                  <a:ea typeface="+mn-ea"/>
                </a:rPr>
                <a:t>T</a:t>
              </a:r>
              <a:r>
                <a:rPr kumimoji="1" lang="en-US" altLang="zh-CN" sz="1800" baseline="-25000" dirty="0">
                  <a:latin typeface="+mn-lt"/>
                  <a:ea typeface="+mn-ea"/>
                </a:rPr>
                <a:t>0</a:t>
              </a:r>
              <a:r>
                <a:rPr kumimoji="1" lang="en-US" altLang="zh-CN" sz="1800" dirty="0">
                  <a:latin typeface="+mn-lt"/>
                  <a:ea typeface="+mn-ea"/>
                </a:rPr>
                <a:t>+4</a:t>
              </a:r>
              <a:r>
                <a:rPr kumimoji="1" lang="zh-CN" altLang="en-US" sz="1800" dirty="0">
                  <a:latin typeface="+mn-lt"/>
                  <a:ea typeface="+mn-ea"/>
                </a:rPr>
                <a:t> </a:t>
              </a:r>
              <a:r>
                <a:rPr kumimoji="1" lang="en-US" altLang="zh-CN" sz="1800" dirty="0">
                  <a:latin typeface="+mn-lt"/>
                  <a:ea typeface="+mn-ea"/>
                </a:rPr>
                <a:t>days</a:t>
              </a:r>
            </a:p>
          </p:txBody>
        </p:sp>
        <p:cxnSp>
          <p:nvCxnSpPr>
            <p:cNvPr id="6" name="直线箭头连接符 5">
              <a:extLst>
                <a:ext uri="{FF2B5EF4-FFF2-40B4-BE49-F238E27FC236}">
                  <a16:creationId xmlns:a16="http://schemas.microsoft.com/office/drawing/2014/main" id="{F861A196-8127-6CAE-33CC-851359C854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2162" y="3012699"/>
              <a:ext cx="313095" cy="2623850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7F843C92-134A-4224-B9A4-F9213D7D9F50}"/>
              </a:ext>
            </a:extLst>
          </p:cNvPr>
          <p:cNvSpPr txBox="1"/>
          <p:nvPr/>
        </p:nvSpPr>
        <p:spPr>
          <a:xfrm>
            <a:off x="6976460" y="6058504"/>
            <a:ext cx="5233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CORE-COLLAPSE</a:t>
            </a:r>
            <a:r>
              <a:rPr kumimoji="1" lang="zh-CN" altLang="en-US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OF</a:t>
            </a:r>
            <a:r>
              <a:rPr kumimoji="1" lang="zh-CN" altLang="en-US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A</a:t>
            </a:r>
            <a:r>
              <a:rPr kumimoji="1" lang="zh-CN" altLang="en-US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WOLF-RAYET STAR </a:t>
            </a:r>
          </a:p>
          <a:p>
            <a:r>
              <a:rPr kumimoji="1" lang="zh-CN" alt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" name="下箭头 16">
            <a:extLst>
              <a:ext uri="{FF2B5EF4-FFF2-40B4-BE49-F238E27FC236}">
                <a16:creationId xmlns:a16="http://schemas.microsoft.com/office/drawing/2014/main" id="{D55B7312-3100-8016-CDF4-EB03ED7FCA10}"/>
              </a:ext>
            </a:extLst>
          </p:cNvPr>
          <p:cNvSpPr/>
          <p:nvPr/>
        </p:nvSpPr>
        <p:spPr>
          <a:xfrm>
            <a:off x="8968936" y="5731645"/>
            <a:ext cx="799178" cy="290834"/>
          </a:xfrm>
          <a:prstGeom prst="downArrow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C35539F2-BED2-A2A9-9640-5C2B8F12F75F}"/>
              </a:ext>
            </a:extLst>
          </p:cNvPr>
          <p:cNvSpPr/>
          <p:nvPr/>
        </p:nvSpPr>
        <p:spPr>
          <a:xfrm>
            <a:off x="1077378" y="2619822"/>
            <a:ext cx="2624562" cy="1503401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C8F3B12-DF60-6CDC-E0E6-773A0953D627}"/>
              </a:ext>
            </a:extLst>
          </p:cNvPr>
          <p:cNvSpPr txBox="1"/>
          <p:nvPr/>
        </p:nvSpPr>
        <p:spPr>
          <a:xfrm>
            <a:off x="766970" y="914258"/>
            <a:ext cx="274305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Long-term</a:t>
            </a:r>
            <a:r>
              <a:rPr kumimoji="1" lang="zh-CN" alt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light</a:t>
            </a:r>
            <a:r>
              <a:rPr kumimoji="1" lang="zh-CN" alt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curve</a:t>
            </a:r>
            <a:endParaRPr kumimoji="1" lang="zh-CN" altLang="en-U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AADDCBD-D644-ED19-A237-3F62EB6960DB}"/>
              </a:ext>
            </a:extLst>
          </p:cNvPr>
          <p:cNvSpPr txBox="1"/>
          <p:nvPr/>
        </p:nvSpPr>
        <p:spPr>
          <a:xfrm>
            <a:off x="10058526" y="4406242"/>
            <a:ext cx="2147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O</a:t>
            </a:r>
            <a:r>
              <a:rPr lang="fr-FR" altLang="zh-CN" sz="1400" dirty="0" err="1"/>
              <a:t>btained</a:t>
            </a:r>
            <a:r>
              <a:rPr lang="fr-FR" altLang="zh-CN" sz="1400" dirty="0"/>
              <a:t> </a:t>
            </a:r>
            <a:r>
              <a:rPr lang="fr-FR" altLang="zh-CN" sz="1400" dirty="0" err="1"/>
              <a:t>using</a:t>
            </a:r>
            <a:r>
              <a:rPr lang="fr-FR" altLang="zh-CN" sz="1400" dirty="0"/>
              <a:t> NIRES on the Keck II </a:t>
            </a:r>
            <a:r>
              <a:rPr lang="fr-FR" altLang="zh-CN" sz="1400" dirty="0" err="1"/>
              <a:t>telescope</a:t>
            </a:r>
            <a:r>
              <a:rPr lang="fr-FR" altLang="zh-CN" sz="1400" dirty="0"/>
              <a:t>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D361C2B-EAD3-32CE-0AB3-F1FA5EBA7FCE}"/>
              </a:ext>
            </a:extLst>
          </p:cNvPr>
          <p:cNvSpPr txBox="1"/>
          <p:nvPr/>
        </p:nvSpPr>
        <p:spPr>
          <a:xfrm>
            <a:off x="2239483" y="3266599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~1</a:t>
            </a:r>
            <a:r>
              <a:rPr kumimoji="1" lang="zh-CN" altLang="en-US" dirty="0"/>
              <a:t> </a:t>
            </a:r>
            <a:r>
              <a:rPr kumimoji="1" lang="en-US" altLang="zh-CN" dirty="0"/>
              <a:t>day</a:t>
            </a:r>
            <a:endParaRPr kumimoji="1"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234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7" grpId="0" animBg="1"/>
      <p:bldP spid="19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553A6-2568-DB90-BFE1-A7AA1351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4DC6FC17-C1D4-241A-E45F-F1E86981828C}"/>
              </a:ext>
            </a:extLst>
          </p:cNvPr>
          <p:cNvSpPr txBox="1"/>
          <p:nvPr/>
        </p:nvSpPr>
        <p:spPr>
          <a:xfrm>
            <a:off x="341078" y="295742"/>
            <a:ext cx="108632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Optical:</a:t>
            </a:r>
            <a:r>
              <a:rPr kumimoji="1" lang="zh-CN" altLang="en-US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Indication of a Type </a:t>
            </a:r>
            <a:r>
              <a:rPr kumimoji="1" lang="en-US" altLang="zh-CN" sz="2400" b="1" i="0" u="none" strike="noStrike" kern="0" cap="none" spc="100" normalizeH="0" baseline="0" noProof="0" dirty="0" err="1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Ic</a:t>
            </a:r>
            <a:r>
              <a:rPr kumimoji="1" lang="en-US" altLang="zh-CN" sz="24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Broad-lined SN</a:t>
            </a:r>
          </a:p>
          <a:p>
            <a:pPr>
              <a:defRPr/>
            </a:pPr>
            <a:endParaRPr kumimoji="1" lang="en-US" altLang="zh-CN" sz="2400" b="1" i="0" u="none" strike="noStrike" kern="0" cap="none" spc="100" normalizeH="0" baseline="0" noProof="0" dirty="0">
              <a:ln>
                <a:noFill/>
              </a:ln>
              <a:solidFill>
                <a:srgbClr val="0E4092"/>
              </a:solidFill>
              <a:effectLst/>
              <a:uLnTx/>
              <a:uFillTx/>
              <a:latin typeface="+mj-lt"/>
              <a:ea typeface="+mj-ea"/>
              <a:cs typeface="Aharoni" panose="02010803020104030203" pitchFamily="2" charset="-79"/>
            </a:endParaRP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FA7A771D-3ACC-9A59-81C3-ED3509A5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E51D98B6-78C7-10E3-AC3E-7B44B4A60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5548" y="906838"/>
            <a:ext cx="10362781" cy="5088854"/>
          </a:xfrm>
        </p:spPr>
        <p:txBody>
          <a:bodyPr>
            <a:normAutofit/>
          </a:bodyPr>
          <a:lstStyle/>
          <a:p>
            <a:pPr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buFont typeface="系统字体常规体"/>
              <a:buChar char="✧"/>
            </a:pPr>
            <a:endParaRPr kumimoji="1" lang="en-US" altLang="zh-CN" dirty="0">
              <a:latin typeface="+mn-lt"/>
              <a:ea typeface="+mn-ea"/>
            </a:endParaRPr>
          </a:p>
          <a:p>
            <a:pPr>
              <a:buFont typeface="系统字体常规体"/>
              <a:buChar char="✧"/>
            </a:pPr>
            <a:endParaRPr kumimoji="1" lang="zh-CN" altLang="en-US" dirty="0">
              <a:latin typeface="+mn-lt"/>
              <a:ea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8C00448-BDE1-CC27-8E8B-DD59D2C1F131}"/>
              </a:ext>
            </a:extLst>
          </p:cNvPr>
          <p:cNvSpPr txBox="1"/>
          <p:nvPr/>
        </p:nvSpPr>
        <p:spPr>
          <a:xfrm>
            <a:off x="4399525" y="5640546"/>
            <a:ext cx="7316927" cy="646331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Shock breakout and cooling emission from the expanding hot</a:t>
            </a:r>
            <a:r>
              <a:rPr kumimoji="1" lang="zh-CN" altLang="en-US" dirty="0"/>
              <a:t> </a:t>
            </a:r>
            <a:r>
              <a:rPr kumimoji="1" lang="en-US" altLang="zh-CN" dirty="0"/>
              <a:t>material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at large radii</a:t>
            </a:r>
            <a:r>
              <a:rPr kumimoji="1" lang="zh-CN" altLang="en-US" dirty="0"/>
              <a:t> </a:t>
            </a:r>
            <a:r>
              <a:rPr kumimoji="1" lang="en-US" altLang="zh-CN" dirty="0"/>
              <a:t>~10</a:t>
            </a:r>
            <a:r>
              <a:rPr kumimoji="1" lang="en-US" altLang="zh-CN" baseline="30000" dirty="0"/>
              <a:t>14</a:t>
            </a:r>
            <a:r>
              <a:rPr kumimoji="1" lang="zh-CN" altLang="en-US" baseline="30000" dirty="0"/>
              <a:t> </a:t>
            </a:r>
            <a:r>
              <a:rPr kumimoji="1" lang="en-US" altLang="zh-CN" dirty="0"/>
              <a:t>cm</a:t>
            </a:r>
            <a:r>
              <a:rPr kumimoji="1" lang="zh-CN" altLang="en-US" dirty="0"/>
              <a:t>                      </a:t>
            </a:r>
            <a:r>
              <a:rPr kumimoji="1" lang="en-US" altLang="zh-CN" dirty="0"/>
              <a:t>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8E84A7C-3B7F-5AD7-8D45-EDBE6091556E}"/>
              </a:ext>
            </a:extLst>
          </p:cNvPr>
          <p:cNvSpPr txBox="1"/>
          <p:nvPr/>
        </p:nvSpPr>
        <p:spPr>
          <a:xfrm>
            <a:off x="766970" y="914258"/>
            <a:ext cx="274305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Long-term</a:t>
            </a:r>
            <a:r>
              <a:rPr kumimoji="1" lang="zh-CN" alt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light</a:t>
            </a:r>
            <a:r>
              <a:rPr kumimoji="1" lang="zh-CN" alt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000" dirty="0">
                <a:latin typeface="Aharoni" panose="02010803020104030203" pitchFamily="2" charset="-79"/>
                <a:cs typeface="Aharoni" panose="02010803020104030203" pitchFamily="2" charset="-79"/>
              </a:rPr>
              <a:t>curve</a:t>
            </a:r>
            <a:endParaRPr kumimoji="1" lang="zh-CN" altLang="en-U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A3E3762-DBAB-8624-42C9-91C83103DB3C}"/>
              </a:ext>
            </a:extLst>
          </p:cNvPr>
          <p:cNvGrpSpPr/>
          <p:nvPr/>
        </p:nvGrpSpPr>
        <p:grpSpPr>
          <a:xfrm>
            <a:off x="3871888" y="1297456"/>
            <a:ext cx="6708651" cy="4192907"/>
            <a:chOff x="475548" y="1297456"/>
            <a:chExt cx="6708651" cy="4192907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302123C-C400-25FD-4530-9CF6EB336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548" y="1297456"/>
              <a:ext cx="6708651" cy="4192907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988E34D0-D2EC-5392-2F82-287CE639ECDC}"/>
                </a:ext>
              </a:extLst>
            </p:cNvPr>
            <p:cNvSpPr/>
            <p:nvPr/>
          </p:nvSpPr>
          <p:spPr>
            <a:xfrm>
              <a:off x="3802788" y="2313503"/>
              <a:ext cx="1430949" cy="613610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4A4D67F5-4239-B2A3-ADFA-2FEB1E777D80}"/>
                </a:ext>
              </a:extLst>
            </p:cNvPr>
            <p:cNvSpPr/>
            <p:nvPr/>
          </p:nvSpPr>
          <p:spPr>
            <a:xfrm>
              <a:off x="1077378" y="2619822"/>
              <a:ext cx="2658175" cy="1503401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</p:grp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05057B75-9BB6-7BB2-2780-208E04E5F616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954909" y="2884126"/>
            <a:ext cx="1444616" cy="486573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图表, 折线图&#10;&#10;AI 生成的内容可能不正确。">
            <a:extLst>
              <a:ext uri="{FF2B5EF4-FFF2-40B4-BE49-F238E27FC236}">
                <a16:creationId xmlns:a16="http://schemas.microsoft.com/office/drawing/2014/main" id="{F86EE949-E715-16B1-7BCD-1B8B219E02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4" y="3271883"/>
            <a:ext cx="3676699" cy="27932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082189E0-C740-A717-A8A2-6CDDD6B112B0}"/>
              </a:ext>
            </a:extLst>
          </p:cNvPr>
          <p:cNvSpPr txBox="1"/>
          <p:nvPr/>
        </p:nvSpPr>
        <p:spPr>
          <a:xfrm>
            <a:off x="408313" y="2422461"/>
            <a:ext cx="2546596" cy="9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/>
              <a:t>A</a:t>
            </a:r>
            <a:r>
              <a:rPr kumimoji="1" lang="en-US" altLang="zh-CN" sz="1800" dirty="0">
                <a:latin typeface="+mn-lt"/>
                <a:ea typeface="+mn-ea"/>
              </a:rPr>
              <a:t>fterglow</a:t>
            </a:r>
            <a:r>
              <a:rPr kumimoji="1" lang="zh-CN" altLang="en-US" sz="1800" dirty="0">
                <a:latin typeface="+mn-lt"/>
                <a:ea typeface="+mn-ea"/>
              </a:rPr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weak</a:t>
            </a:r>
            <a:r>
              <a:rPr kumimoji="1" lang="zh-CN" altLang="en-US" dirty="0"/>
              <a:t> </a:t>
            </a:r>
            <a:r>
              <a:rPr kumimoji="1" lang="en-US" altLang="zh-CN" dirty="0"/>
              <a:t>successful</a:t>
            </a:r>
            <a:r>
              <a:rPr kumimoji="1" lang="zh-CN" altLang="en-US" sz="1800" dirty="0">
                <a:latin typeface="+mn-lt"/>
                <a:ea typeface="+mn-ea"/>
              </a:rPr>
              <a:t> </a:t>
            </a:r>
            <a:r>
              <a:rPr kumimoji="1" lang="en-US" altLang="zh-CN" sz="1800" dirty="0">
                <a:latin typeface="+mn-lt"/>
                <a:ea typeface="+mn-ea"/>
              </a:rPr>
              <a:t>jet</a:t>
            </a:r>
            <a:r>
              <a:rPr kumimoji="1" lang="zh-CN" altLang="en-US" sz="1800" dirty="0">
                <a:latin typeface="+mn-lt"/>
                <a:ea typeface="+mn-ea"/>
              </a:rPr>
              <a:t> </a:t>
            </a:r>
            <a:endParaRPr kumimoji="1" lang="en-US" altLang="zh-CN" sz="1800" dirty="0">
              <a:latin typeface="+mn-lt"/>
              <a:ea typeface="+mn-ea"/>
            </a:endParaRPr>
          </a:p>
          <a:p>
            <a:pPr algn="ctr"/>
            <a:r>
              <a:rPr kumimoji="1" lang="en-US" altLang="zh-CN" dirty="0"/>
              <a:t>(Lorentz</a:t>
            </a:r>
            <a:r>
              <a:rPr kumimoji="1" lang="zh-CN" altLang="en-US" dirty="0"/>
              <a:t> </a:t>
            </a:r>
            <a:r>
              <a:rPr kumimoji="1" lang="en-US" altLang="zh-CN" dirty="0"/>
              <a:t>factor</a:t>
            </a:r>
            <a:r>
              <a:rPr kumimoji="1" lang="zh-CN" altLang="en-US" dirty="0"/>
              <a:t> </a:t>
            </a:r>
            <a:r>
              <a:rPr kumimoji="1" lang="en-US" altLang="zh-CN" dirty="0"/>
              <a:t>~13)</a:t>
            </a:r>
            <a:r>
              <a:rPr kumimoji="1" lang="zh-CN" altLang="en-US" dirty="0"/>
              <a:t> </a:t>
            </a:r>
            <a:endParaRPr kumimoji="1" lang="en-US" altLang="zh-CN" sz="1800" dirty="0">
              <a:latin typeface="+mn-lt"/>
              <a:ea typeface="+mn-ea"/>
            </a:endParaRPr>
          </a:p>
        </p:txBody>
      </p:sp>
      <p:cxnSp>
        <p:nvCxnSpPr>
          <p:cNvPr id="6" name="直线箭头连接符 5">
            <a:extLst>
              <a:ext uri="{FF2B5EF4-FFF2-40B4-BE49-F238E27FC236}">
                <a16:creationId xmlns:a16="http://schemas.microsoft.com/office/drawing/2014/main" id="{100EC493-B9B3-643C-7374-282BC3DFE3F1}"/>
              </a:ext>
            </a:extLst>
          </p:cNvPr>
          <p:cNvCxnSpPr>
            <a:cxnSpLocks/>
          </p:cNvCxnSpPr>
          <p:nvPr/>
        </p:nvCxnSpPr>
        <p:spPr>
          <a:xfrm flipV="1">
            <a:off x="6671491" y="2927113"/>
            <a:ext cx="1167622" cy="270943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BCBBD9CC-CF63-7A79-5AA4-402A14172518}"/>
              </a:ext>
            </a:extLst>
          </p:cNvPr>
          <p:cNvSpPr txBox="1"/>
          <p:nvPr/>
        </p:nvSpPr>
        <p:spPr>
          <a:xfrm>
            <a:off x="7895148" y="5922356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800" b="1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Implying</a:t>
            </a:r>
            <a:r>
              <a:rPr kumimoji="1" lang="zh-CN" altLang="en-US" sz="1800" b="1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1800" b="1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an</a:t>
            </a:r>
            <a:r>
              <a:rPr kumimoji="1" lang="zh-CN" altLang="en-US" sz="1800" b="1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1800" b="1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Aharoni" panose="02010803020104030203" pitchFamily="2" charset="-79"/>
              </a:rPr>
              <a:t>extended shell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54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69ED9-4477-FDF9-F9B3-93E2D06CC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46A530A3-F89E-73EE-7B16-829C8FD0881F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ea"/>
                <a:ea typeface="+mj-ea"/>
                <a:cs typeface="Aharoni" panose="02010803020104030203" pitchFamily="2" charset="-79"/>
              </a:rPr>
              <a:t>Radio:</a:t>
            </a:r>
            <a:r>
              <a:rPr kumimoji="1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ea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originate</a:t>
            </a:r>
            <a:r>
              <a:rPr kumimoji="1" lang="zh-CN" altLang="en-US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from</a:t>
            </a:r>
            <a:r>
              <a:rPr kumimoji="1" lang="zh-CN" altLang="en-US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weak-relativistic</a:t>
            </a:r>
            <a:r>
              <a:rPr kumimoji="1" lang="zh-CN" altLang="en-US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 </a:t>
            </a:r>
            <a:r>
              <a:rPr kumimoji="1" lang="en-US" altLang="zh-CN" sz="2800" b="1" kern="0" spc="100" dirty="0">
                <a:solidFill>
                  <a:srgbClr val="0E4092"/>
                </a:solidFill>
                <a:latin typeface="+mj-ea"/>
                <a:ea typeface="+mj-ea"/>
                <a:cs typeface="Aharoni" panose="02010803020104030203" pitchFamily="2" charset="-79"/>
              </a:rPr>
              <a:t>jet</a:t>
            </a:r>
            <a:endParaRPr kumimoji="0" lang="en-US" altLang="zh-CN" sz="2000" b="1" i="0" u="none" strike="noStrike" kern="0" cap="none" spc="100" normalizeH="0" baseline="0" noProof="0" dirty="0">
              <a:ln>
                <a:noFill/>
              </a:ln>
              <a:solidFill>
                <a:srgbClr val="0E4092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B56F325E-DCF8-2228-E2F7-45009EEC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A4B4FB47-A8B2-6D84-B309-F131FEAB6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4826000"/>
            <a:ext cx="5875827" cy="15303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系统字体常规体"/>
              <a:buChar char="✧"/>
            </a:pPr>
            <a:r>
              <a:rPr kumimoji="1" lang="zh-CN" altLang="en-US" sz="2000" dirty="0">
                <a:latin typeface="+mn-lt"/>
                <a:ea typeface="+mn-ea"/>
              </a:rPr>
              <a:t> </a:t>
            </a:r>
            <a:r>
              <a:rPr kumimoji="1" lang="en-US" altLang="zh-CN" sz="2000" dirty="0">
                <a:latin typeface="+mn-lt"/>
                <a:ea typeface="+mn-ea"/>
              </a:rPr>
              <a:t>Detected at ∼ T</a:t>
            </a:r>
            <a:r>
              <a:rPr kumimoji="1" lang="en-US" altLang="zh-CN" sz="2000" baseline="-25000" dirty="0">
                <a:latin typeface="+mn-lt"/>
                <a:ea typeface="+mn-ea"/>
              </a:rPr>
              <a:t>0</a:t>
            </a:r>
            <a:r>
              <a:rPr kumimoji="1" lang="en-US" altLang="zh-CN" sz="2000" dirty="0">
                <a:latin typeface="+mn-lt"/>
                <a:ea typeface="+mn-ea"/>
              </a:rPr>
              <a:t> + 19 days</a:t>
            </a:r>
            <a:r>
              <a:rPr kumimoji="1" lang="zh-CN" altLang="en-US" sz="2000" dirty="0">
                <a:latin typeface="+mn-lt"/>
                <a:ea typeface="+mn-ea"/>
              </a:rPr>
              <a:t> </a:t>
            </a:r>
            <a:r>
              <a:rPr kumimoji="1" lang="en-US" altLang="zh-CN" sz="2000" dirty="0">
                <a:latin typeface="+mn-lt"/>
                <a:ea typeface="+mn-ea"/>
              </a:rPr>
              <a:t>(ATCA ,</a:t>
            </a:r>
            <a:r>
              <a:rPr kumimoji="1" lang="zh-CN" altLang="en-US" sz="2000" dirty="0">
                <a:latin typeface="+mn-lt"/>
                <a:ea typeface="+mn-ea"/>
              </a:rPr>
              <a:t> </a:t>
            </a:r>
            <a:r>
              <a:rPr kumimoji="1" lang="en-US" altLang="zh-CN" sz="2000" dirty="0">
                <a:latin typeface="+mn-lt"/>
                <a:ea typeface="+mn-ea"/>
              </a:rPr>
              <a:t>PI:</a:t>
            </a:r>
            <a:r>
              <a:rPr kumimoji="1" lang="zh-CN" altLang="en-US" sz="2000" dirty="0">
                <a:latin typeface="+mn-lt"/>
                <a:ea typeface="+mn-ea"/>
              </a:rPr>
              <a:t> </a:t>
            </a:r>
            <a:r>
              <a:rPr kumimoji="1" lang="en-US" altLang="zh-CN" sz="2000" dirty="0">
                <a:latin typeface="+mn-lt"/>
                <a:ea typeface="+mn-ea"/>
              </a:rPr>
              <a:t>An</a:t>
            </a:r>
            <a:r>
              <a:rPr kumimoji="1" lang="zh-CN" altLang="en-US" sz="2000" dirty="0">
                <a:latin typeface="+mn-lt"/>
                <a:ea typeface="+mn-ea"/>
              </a:rPr>
              <a:t> </a:t>
            </a:r>
            <a:r>
              <a:rPr kumimoji="1" lang="en-US" altLang="zh-CN" sz="2000" dirty="0">
                <a:latin typeface="+mn-lt"/>
                <a:ea typeface="+mn-ea"/>
              </a:rPr>
              <a:t>Tao)</a:t>
            </a:r>
          </a:p>
          <a:p>
            <a:pPr>
              <a:lnSpc>
                <a:spcPct val="100000"/>
              </a:lnSpc>
              <a:buFont typeface="系统字体常规体"/>
              <a:buChar char="✧"/>
            </a:pPr>
            <a:r>
              <a:rPr kumimoji="1" lang="en-US" altLang="zh-CN" sz="2000" dirty="0">
                <a:latin typeface="+mn-lt"/>
                <a:ea typeface="+mn-ea"/>
              </a:rPr>
              <a:t> Rising spectrum between 5.5 and 9 GHz </a:t>
            </a:r>
          </a:p>
          <a:p>
            <a:pPr>
              <a:lnSpc>
                <a:spcPct val="100000"/>
              </a:lnSpc>
              <a:buFont typeface="系统字体常规体"/>
              <a:buChar char="✧"/>
            </a:pPr>
            <a:r>
              <a:rPr kumimoji="1" lang="zh-CN" altLang="en-US" sz="2000" dirty="0">
                <a:latin typeface="+mn-lt"/>
                <a:ea typeface="+mn-ea"/>
              </a:rPr>
              <a:t> </a:t>
            </a:r>
            <a:r>
              <a:rPr kumimoji="1" lang="en-US" altLang="zh-CN" sz="2000" dirty="0">
                <a:latin typeface="+mn-lt"/>
                <a:ea typeface="+mn-ea"/>
              </a:rPr>
              <a:t>Comparable to that of luminous GRBs </a:t>
            </a:r>
          </a:p>
          <a:p>
            <a:pPr>
              <a:lnSpc>
                <a:spcPct val="100000"/>
              </a:lnSpc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>
              <a:lnSpc>
                <a:spcPct val="100000"/>
              </a:lnSpc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>
              <a:lnSpc>
                <a:spcPct val="100000"/>
              </a:lnSpc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lnSpc>
                <a:spcPct val="100000"/>
              </a:lnSpc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 lvl="1">
              <a:lnSpc>
                <a:spcPct val="100000"/>
              </a:lnSpc>
              <a:buFont typeface="系统字体常规体"/>
              <a:buChar char="✧"/>
            </a:pPr>
            <a:endParaRPr kumimoji="1" lang="en-US" altLang="zh-CN" sz="2000" dirty="0">
              <a:latin typeface="+mn-lt"/>
              <a:ea typeface="+mn-ea"/>
            </a:endParaRPr>
          </a:p>
          <a:p>
            <a:pPr>
              <a:lnSpc>
                <a:spcPct val="100000"/>
              </a:lnSpc>
              <a:buFont typeface="系统字体常规体"/>
              <a:buChar char="✧"/>
            </a:pPr>
            <a:endParaRPr kumimoji="1" lang="zh-CN" altLang="en-US" sz="2000" dirty="0">
              <a:latin typeface="+mn-lt"/>
              <a:ea typeface="+mn-ea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7B21F59-A5B6-4729-4C60-32947DD01156}"/>
              </a:ext>
            </a:extLst>
          </p:cNvPr>
          <p:cNvGrpSpPr/>
          <p:nvPr/>
        </p:nvGrpSpPr>
        <p:grpSpPr>
          <a:xfrm>
            <a:off x="6839839" y="1305185"/>
            <a:ext cx="3345562" cy="2577465"/>
            <a:chOff x="2027768" y="2912693"/>
            <a:chExt cx="3345562" cy="2577465"/>
          </a:xfrm>
        </p:grpSpPr>
        <p:pic>
          <p:nvPicPr>
            <p:cNvPr id="4" name="图片 3" descr="图表, 折线图&#10;&#10;AI 生成的内容可能不正确。">
              <a:extLst>
                <a:ext uri="{FF2B5EF4-FFF2-40B4-BE49-F238E27FC236}">
                  <a16:creationId xmlns:a16="http://schemas.microsoft.com/office/drawing/2014/main" id="{26F8D583-1A89-E579-41A1-BC60931CB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1"/>
            <a:stretch/>
          </p:blipFill>
          <p:spPr>
            <a:xfrm>
              <a:off x="2027768" y="2912693"/>
              <a:ext cx="3345562" cy="2577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EDC0349D-3DD2-8799-AB70-51516ADF9F09}"/>
                </a:ext>
              </a:extLst>
            </p:cNvPr>
            <p:cNvSpPr txBox="1"/>
            <p:nvPr/>
          </p:nvSpPr>
          <p:spPr>
            <a:xfrm>
              <a:off x="2769281" y="3244334"/>
              <a:ext cx="1481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800" dirty="0">
                  <a:latin typeface="+mn-lt"/>
                  <a:ea typeface="+mn-ea"/>
                </a:rPr>
                <a:t>T</a:t>
              </a:r>
              <a:r>
                <a:rPr kumimoji="1" lang="en-US" altLang="zh-CN" sz="1800" baseline="-25000" dirty="0">
                  <a:latin typeface="+mn-lt"/>
                  <a:ea typeface="+mn-ea"/>
                </a:rPr>
                <a:t>0</a:t>
              </a:r>
              <a:r>
                <a:rPr kumimoji="1" lang="en-US" altLang="zh-CN" sz="1800" dirty="0">
                  <a:latin typeface="+mn-lt"/>
                  <a:ea typeface="+mn-ea"/>
                </a:rPr>
                <a:t> + 19 days</a:t>
              </a:r>
              <a:endParaRPr kumimoji="1" lang="zh-CN" altLang="en-US" dirty="0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2EF28885-B3DA-AC68-D8C1-E5F9317496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078" y="1138745"/>
            <a:ext cx="4991122" cy="49911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2491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01C4B-3426-D6B5-CE54-4BB50C4BE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754D1F5E-EF63-C852-55C7-F48A42A80EFE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Host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galaxy: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large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offset</a:t>
            </a: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9766A8DF-33F0-DCE8-1749-ED5DEA3A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pic>
        <p:nvPicPr>
          <p:cNvPr id="9" name="图片 8" descr="图表&#10;&#10;描述已自动生成">
            <a:extLst>
              <a:ext uri="{FF2B5EF4-FFF2-40B4-BE49-F238E27FC236}">
                <a16:creationId xmlns:a16="http://schemas.microsoft.com/office/drawing/2014/main" id="{27D755B7-1FE6-DF67-EC2B-A6287469A1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402" y="1355465"/>
            <a:ext cx="3287882" cy="256468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A5612812-502D-FBDF-72BC-777CB3847C9F}"/>
              </a:ext>
            </a:extLst>
          </p:cNvPr>
          <p:cNvSpPr txBox="1"/>
          <p:nvPr/>
        </p:nvSpPr>
        <p:spPr>
          <a:xfrm>
            <a:off x="8789030" y="2110328"/>
            <a:ext cx="33283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Projected offset</a:t>
            </a:r>
            <a:r>
              <a:rPr kumimoji="1" lang="zh-CN" altLang="en-US" dirty="0"/>
              <a:t> </a:t>
            </a:r>
            <a:r>
              <a:rPr kumimoji="1" lang="en-US" altLang="zh-CN" dirty="0"/>
              <a:t>~ 26.3 kpc</a:t>
            </a:r>
          </a:p>
          <a:p>
            <a:endParaRPr kumimoji="1" lang="en-US" altLang="zh-CN" dirty="0"/>
          </a:p>
          <a:p>
            <a:r>
              <a:rPr kumimoji="1" lang="en-US" altLang="zh-CN" dirty="0">
                <a:solidFill>
                  <a:srgbClr val="C0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Significantly larger than the typical offset for SNe </a:t>
            </a:r>
            <a:r>
              <a:rPr kumimoji="1" lang="en-US" altLang="zh-CN" dirty="0" err="1">
                <a:solidFill>
                  <a:srgbClr val="C0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Ic</a:t>
            </a:r>
            <a:r>
              <a:rPr kumimoji="1" lang="en-US" altLang="zh-CN" dirty="0">
                <a:solidFill>
                  <a:srgbClr val="C0000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-BL </a:t>
            </a:r>
          </a:p>
          <a:p>
            <a:endParaRPr kumimoji="1" lang="zh-CN" altLang="en-US" dirty="0"/>
          </a:p>
        </p:txBody>
      </p:sp>
      <p:sp>
        <p:nvSpPr>
          <p:cNvPr id="15" name="椭圆形标注 14">
            <a:extLst>
              <a:ext uri="{FF2B5EF4-FFF2-40B4-BE49-F238E27FC236}">
                <a16:creationId xmlns:a16="http://schemas.microsoft.com/office/drawing/2014/main" id="{03B8F7F0-3441-67A2-B7F9-5A2F5E8A418C}"/>
              </a:ext>
            </a:extLst>
          </p:cNvPr>
          <p:cNvSpPr/>
          <p:nvPr/>
        </p:nvSpPr>
        <p:spPr>
          <a:xfrm>
            <a:off x="8863674" y="369046"/>
            <a:ext cx="2068681" cy="718168"/>
          </a:xfrm>
          <a:prstGeom prst="wedgeEllipseCallout">
            <a:avLst>
              <a:gd name="adj1" fmla="val -76270"/>
              <a:gd name="adj2" fmla="val 123956"/>
            </a:avLst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EEDFBCE-34A5-BA9F-ECDF-7CD4DBB522CD}"/>
              </a:ext>
            </a:extLst>
          </p:cNvPr>
          <p:cNvSpPr txBox="1"/>
          <p:nvPr/>
        </p:nvSpPr>
        <p:spPr>
          <a:xfrm>
            <a:off x="9170892" y="55735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SN</a:t>
            </a:r>
            <a:r>
              <a:rPr kumimoji="1" lang="zh-CN" altLang="en-US" dirty="0"/>
              <a:t> </a:t>
            </a:r>
            <a:r>
              <a:rPr kumimoji="1" lang="en-US" altLang="zh-CN" dirty="0"/>
              <a:t>2024gsa</a:t>
            </a:r>
            <a:endParaRPr kumimoji="1" lang="zh-CN" altLang="en-US" dirty="0"/>
          </a:p>
        </p:txBody>
      </p:sp>
      <p:pic>
        <p:nvPicPr>
          <p:cNvPr id="3" name="图片 2" descr="图示, 示意图&#10;&#10;AI 生成的内容可能不正确。">
            <a:extLst>
              <a:ext uri="{FF2B5EF4-FFF2-40B4-BE49-F238E27FC236}">
                <a16:creationId xmlns:a16="http://schemas.microsoft.com/office/drawing/2014/main" id="{F2FAA5B4-E4F3-A3FE-B827-FE9BAA40B6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75" y="1088514"/>
            <a:ext cx="3713406" cy="495779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92558A2-724F-217C-1874-2ACEF1F768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4778" y="4031238"/>
            <a:ext cx="6129541" cy="2298578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A828697A-FD33-BE0D-537A-792AD70E40C7}"/>
              </a:ext>
            </a:extLst>
          </p:cNvPr>
          <p:cNvSpPr/>
          <p:nvPr/>
        </p:nvSpPr>
        <p:spPr>
          <a:xfrm>
            <a:off x="8682928" y="2614887"/>
            <a:ext cx="3328326" cy="79545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530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7D38F-5BCD-998B-C472-3CE84A8AE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D40DB7EE-702E-7170-ADC0-7ADE56327F01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cs typeface="Aharoni" panose="02010803020104030203" pitchFamily="2" charset="-79"/>
              </a:rPr>
              <a:t>EP240414a:</a:t>
            </a:r>
            <a:r>
              <a:rPr kumimoji="1" lang="zh-CN" altLang="en-US" sz="2800" b="1" dirty="0">
                <a:solidFill>
                  <a:srgbClr val="0E4092"/>
                </a:solidFill>
                <a:latin typeface="+mn-ea"/>
                <a:cs typeface="Aharoni" panose="02010803020104030203" pitchFamily="2" charset="-79"/>
              </a:rPr>
              <a:t> </a:t>
            </a: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cs typeface="Aharoni" panose="02010803020104030203" pitchFamily="2" charset="-79"/>
              </a:rPr>
              <a:t>new</a:t>
            </a:r>
            <a:r>
              <a:rPr kumimoji="1" lang="zh-CN" altLang="en-US" sz="2800" b="1" dirty="0">
                <a:solidFill>
                  <a:srgbClr val="0E4092"/>
                </a:solidFill>
                <a:latin typeface="+mn-ea"/>
                <a:cs typeface="Aharoni" panose="02010803020104030203" pitchFamily="2" charset="-79"/>
              </a:rPr>
              <a:t> </a:t>
            </a: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type</a:t>
            </a:r>
            <a:r>
              <a:rPr kumimoji="1" lang="zh-CN" altLang="en-US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 </a:t>
            </a: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of</a:t>
            </a:r>
            <a:r>
              <a:rPr kumimoji="1" lang="zh-CN" altLang="en-US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 </a:t>
            </a: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fast</a:t>
            </a:r>
            <a:r>
              <a:rPr kumimoji="1" lang="zh-CN" altLang="en-US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 </a:t>
            </a: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X-ray</a:t>
            </a:r>
            <a:r>
              <a:rPr kumimoji="1" lang="zh-CN" altLang="en-US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 </a:t>
            </a:r>
            <a:r>
              <a:rPr kumimoji="1" lang="en-US" altLang="zh-CN" sz="2800" b="1" dirty="0">
                <a:solidFill>
                  <a:srgbClr val="0E4092"/>
                </a:solidFill>
                <a:latin typeface="+mn-ea"/>
                <a:ea typeface="+mn-ea"/>
                <a:cs typeface="Aharoni" panose="02010803020104030203" pitchFamily="2" charset="-79"/>
              </a:rPr>
              <a:t>transient</a:t>
            </a:r>
            <a:endParaRPr kumimoji="0" lang="en-US" altLang="zh-CN" sz="2000" b="1" i="0" u="none" strike="noStrike" kern="0" cap="none" spc="1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8AFE70FE-1927-E59E-0E6D-A421598D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559BE2E6-960F-2859-9368-BDA5AFBE39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0877" y="1040491"/>
            <a:ext cx="10723442" cy="4777017"/>
          </a:xfrm>
        </p:spPr>
        <p:txBody>
          <a:bodyPr>
            <a:normAutofit/>
          </a:bodyPr>
          <a:lstStyle/>
          <a:p>
            <a:pPr>
              <a:buFont typeface="系统字体常规体"/>
              <a:buChar char="✧"/>
            </a:pP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Much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+mn-lt"/>
              </a:rPr>
              <a:t>brighter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than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theoretical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prediction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from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SN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shock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breakout</a:t>
            </a:r>
            <a:r>
              <a:rPr kumimoji="1" lang="zh-CN" altLang="en-US" sz="2000" dirty="0">
                <a:latin typeface="+mn-lt"/>
              </a:rPr>
              <a:t>  </a:t>
            </a:r>
            <a:endParaRPr kumimoji="1" lang="en-US" altLang="zh-CN" sz="2000" dirty="0">
              <a:latin typeface="+mn-lt"/>
            </a:endParaRPr>
          </a:p>
          <a:p>
            <a:pPr>
              <a:buFont typeface="系统字体常规体"/>
              <a:buChar char="✧"/>
            </a:pP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Much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+mn-lt"/>
              </a:rPr>
              <a:t>softer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spectrum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(</a:t>
            </a:r>
            <a:r>
              <a:rPr kumimoji="1" lang="en-US" altLang="zh-CN" sz="2000" dirty="0" err="1">
                <a:latin typeface="+mn-lt"/>
              </a:rPr>
              <a:t>E_peak</a:t>
            </a:r>
            <a:r>
              <a:rPr kumimoji="1" lang="en-US" altLang="zh-CN" sz="2000" dirty="0">
                <a:latin typeface="+mn-lt"/>
              </a:rPr>
              <a:t> &lt; 1.3 keV),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a unique outlier in the “Amati relation”</a:t>
            </a:r>
          </a:p>
          <a:p>
            <a:pPr>
              <a:buFont typeface="系统字体常规体"/>
              <a:buChar char="✧"/>
            </a:pP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Failed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to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satisfy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the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relativistic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shock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breakout</a:t>
            </a: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relation</a:t>
            </a:r>
            <a:r>
              <a:rPr kumimoji="1" lang="zh-CN" altLang="en-US" sz="2000" dirty="0">
                <a:latin typeface="+mn-lt"/>
              </a:rPr>
              <a:t> </a:t>
            </a:r>
            <a:endParaRPr kumimoji="1" lang="en-US" altLang="zh-CN" sz="2000" dirty="0">
              <a:latin typeface="+mn-lt"/>
            </a:endParaRPr>
          </a:p>
          <a:p>
            <a:pPr>
              <a:buFont typeface="系统字体常规体"/>
              <a:buChar char="✧"/>
            </a:pPr>
            <a:r>
              <a:rPr kumimoji="1" lang="zh-CN" altLang="en-US" sz="2000" dirty="0">
                <a:latin typeface="+mn-lt"/>
              </a:rPr>
              <a:t> </a:t>
            </a:r>
            <a:r>
              <a:rPr kumimoji="1" lang="en-US" altLang="zh-CN" sz="2000" dirty="0">
                <a:latin typeface="+mn-lt"/>
              </a:rPr>
              <a:t>Large offset from its host galaxy </a:t>
            </a:r>
          </a:p>
          <a:p>
            <a:pPr>
              <a:buFont typeface="系统字体常规体"/>
              <a:buChar char="✧"/>
            </a:pPr>
            <a:endParaRPr kumimoji="1" lang="en-US" altLang="zh-CN" sz="2000" dirty="0">
              <a:latin typeface="+mn-lt"/>
            </a:endParaRPr>
          </a:p>
          <a:p>
            <a:pPr>
              <a:buFont typeface="系统字体常规体"/>
              <a:buChar char="✧"/>
            </a:pPr>
            <a:endParaRPr kumimoji="1" lang="zh-CN" altLang="en-US" sz="2000" dirty="0">
              <a:latin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149CFAE-2409-9274-571E-691F6C5A38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569" r="6504"/>
          <a:stretch>
            <a:fillRect/>
          </a:stretch>
        </p:blipFill>
        <p:spPr>
          <a:xfrm>
            <a:off x="8484626" y="2123399"/>
            <a:ext cx="3654536" cy="429443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326BE93F-D2DF-C3F0-51B8-015323054F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478" r="6638"/>
          <a:stretch/>
        </p:blipFill>
        <p:spPr>
          <a:xfrm>
            <a:off x="4562779" y="3496771"/>
            <a:ext cx="3654536" cy="279853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45D824C-8139-0A34-CD0B-580E26F32F1B}"/>
              </a:ext>
            </a:extLst>
          </p:cNvPr>
          <p:cNvSpPr txBox="1"/>
          <p:nvPr/>
        </p:nvSpPr>
        <p:spPr>
          <a:xfrm>
            <a:off x="-63466" y="2653344"/>
            <a:ext cx="9038064" cy="707886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transient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relativistic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extended shell 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associated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core-collapse</a:t>
            </a:r>
            <a:r>
              <a:rPr kumimoji="1" lang="zh-CN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explosion</a:t>
            </a:r>
            <a:endParaRPr kumimoji="1" lang="zh-CN" alt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935EE55-35CE-B9FA-6D1E-BF1ABBFAD84B}"/>
              </a:ext>
            </a:extLst>
          </p:cNvPr>
          <p:cNvSpPr txBox="1"/>
          <p:nvPr/>
        </p:nvSpPr>
        <p:spPr>
          <a:xfrm>
            <a:off x="1961427" y="511614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en-US" altLang="zh-CN" sz="1600" dirty="0">
              <a:latin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E757B62-9EC3-841E-5D78-51E672865403}"/>
              </a:ext>
            </a:extLst>
          </p:cNvPr>
          <p:cNvGrpSpPr/>
          <p:nvPr/>
        </p:nvGrpSpPr>
        <p:grpSpPr>
          <a:xfrm>
            <a:off x="361309" y="3429000"/>
            <a:ext cx="3807608" cy="2907814"/>
            <a:chOff x="136581" y="1941583"/>
            <a:chExt cx="3807608" cy="2907814"/>
          </a:xfrm>
        </p:grpSpPr>
        <p:sp>
          <p:nvSpPr>
            <p:cNvPr id="16" name="圆角矩形 15">
              <a:extLst>
                <a:ext uri="{FF2B5EF4-FFF2-40B4-BE49-F238E27FC236}">
                  <a16:creationId xmlns:a16="http://schemas.microsoft.com/office/drawing/2014/main" id="{AEBCA601-608F-CE76-E17E-C5125606D70A}"/>
                </a:ext>
              </a:extLst>
            </p:cNvPr>
            <p:cNvSpPr/>
            <p:nvPr/>
          </p:nvSpPr>
          <p:spPr>
            <a:xfrm>
              <a:off x="136581" y="1941583"/>
              <a:ext cx="3807608" cy="2907814"/>
            </a:xfrm>
            <a:prstGeom prst="roundRect">
              <a:avLst>
                <a:gd name="adj" fmla="val 2623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7" name="图片 6" descr="图示&#10;&#10;AI 生成的内容可能不正确。">
              <a:extLst>
                <a:ext uri="{FF2B5EF4-FFF2-40B4-BE49-F238E27FC236}">
                  <a16:creationId xmlns:a16="http://schemas.microsoft.com/office/drawing/2014/main" id="{8E11B636-6D70-2584-4D7F-64E06E588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81" t="-3608" r="-617"/>
            <a:stretch/>
          </p:blipFill>
          <p:spPr>
            <a:xfrm>
              <a:off x="410830" y="2772087"/>
              <a:ext cx="3310534" cy="919301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F0337016-EC56-8A57-9B32-1DB34EA056C5}"/>
                </a:ext>
              </a:extLst>
            </p:cNvPr>
            <p:cNvSpPr txBox="1"/>
            <p:nvPr/>
          </p:nvSpPr>
          <p:spPr>
            <a:xfrm>
              <a:off x="166989" y="3681285"/>
              <a:ext cx="3746719" cy="1077218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effectLst/>
                  <a:latin typeface="Times"/>
                </a:rPr>
                <a:t>The</a:t>
              </a:r>
              <a:r>
                <a:rPr lang="zh-CN" altLang="en-US" sz="1600" dirty="0">
                  <a:effectLst/>
                  <a:latin typeface="Times"/>
                </a:rPr>
                <a:t> </a:t>
              </a:r>
              <a:r>
                <a:rPr lang="en-US" altLang="zh-CN" sz="1600" dirty="0">
                  <a:effectLst/>
                  <a:latin typeface="Times"/>
                </a:rPr>
                <a:t>relativistic shock breakouts can explain very well the energy, temperature, and timescales of the prompt emission of all observed </a:t>
              </a:r>
              <a:r>
                <a:rPr lang="en-US" altLang="zh-CN" sz="1600" dirty="0" err="1">
                  <a:effectLst/>
                  <a:latin typeface="Times"/>
                </a:rPr>
                <a:t>ll</a:t>
              </a:r>
              <a:r>
                <a:rPr lang="en-US" altLang="zh-CN" sz="1600" dirty="0">
                  <a:effectLst/>
                  <a:latin typeface="Times"/>
                </a:rPr>
                <a:t>-GRBs</a:t>
              </a:r>
              <a:endParaRPr lang="en-US" altLang="zh-CN" sz="1600" dirty="0"/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6DDF585B-1C1A-A22A-DC3F-DAF62A6A3B49}"/>
              </a:ext>
            </a:extLst>
          </p:cNvPr>
          <p:cNvSpPr txBox="1"/>
          <p:nvPr/>
        </p:nvSpPr>
        <p:spPr>
          <a:xfrm>
            <a:off x="451209" y="3520607"/>
            <a:ext cx="3439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FR" altLang="zh-CN" sz="2000" b="1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elativistic</a:t>
            </a:r>
            <a:r>
              <a:rPr lang="fr-FR" altLang="zh-CN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FR" altLang="zh-CN" sz="2000" b="1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reakout</a:t>
            </a:r>
            <a:r>
              <a:rPr lang="fr-FR" altLang="zh-CN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FR" altLang="zh-CN" sz="2000" b="1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elation</a:t>
            </a:r>
            <a:r>
              <a:rPr lang="fr-FR" altLang="zh-CN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61B07F6-165C-9847-4B7B-13B7581083D4}"/>
              </a:ext>
            </a:extLst>
          </p:cNvPr>
          <p:cNvSpPr txBox="1"/>
          <p:nvPr/>
        </p:nvSpPr>
        <p:spPr>
          <a:xfrm>
            <a:off x="449944" y="3904355"/>
            <a:ext cx="2116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i="1" dirty="0">
                <a:effectLst/>
                <a:latin typeface="Times"/>
              </a:rPr>
              <a:t>Nakar &amp; Sari 2012</a:t>
            </a:r>
            <a:endParaRPr lang="zh-CN" altLang="en-US" i="1" dirty="0"/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0FBDE784-9EB4-F174-13F5-937FBD004465}"/>
              </a:ext>
            </a:extLst>
          </p:cNvPr>
          <p:cNvSpPr/>
          <p:nvPr/>
        </p:nvSpPr>
        <p:spPr>
          <a:xfrm>
            <a:off x="4475997" y="3416217"/>
            <a:ext cx="3807608" cy="2907814"/>
          </a:xfrm>
          <a:prstGeom prst="roundRect">
            <a:avLst>
              <a:gd name="adj" fmla="val 262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A93522E-3A80-A5F9-EA22-4334E82C3A75}"/>
              </a:ext>
            </a:extLst>
          </p:cNvPr>
          <p:cNvSpPr txBox="1"/>
          <p:nvPr/>
        </p:nvSpPr>
        <p:spPr>
          <a:xfrm>
            <a:off x="2307502" y="4007068"/>
            <a:ext cx="1638590" cy="369332"/>
          </a:xfrm>
          <a:prstGeom prst="rect">
            <a:avLst/>
          </a:prstGeom>
          <a:solidFill>
            <a:srgbClr val="FFB1A8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C00000"/>
                </a:solidFill>
              </a:rPr>
              <a:t>×</a:t>
            </a:r>
            <a:r>
              <a:rPr kumimoji="1" lang="zh-CN" altLang="en-US" dirty="0">
                <a:solidFill>
                  <a:srgbClr val="C00000"/>
                </a:solidFill>
              </a:rPr>
              <a:t> </a:t>
            </a:r>
            <a:r>
              <a:rPr kumimoji="1" lang="en-US" altLang="zh-CN" dirty="0">
                <a:solidFill>
                  <a:srgbClr val="C00000"/>
                </a:solidFill>
              </a:rPr>
              <a:t>inconsistent</a:t>
            </a:r>
            <a:endParaRPr kumimoji="1" lang="zh-CN" altLang="en-US" dirty="0">
              <a:solidFill>
                <a:srgbClr val="C00000"/>
              </a:solidFill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D8254EF-535B-A701-DC47-F9F6A9F8CF79}"/>
              </a:ext>
            </a:extLst>
          </p:cNvPr>
          <p:cNvGrpSpPr/>
          <p:nvPr/>
        </p:nvGrpSpPr>
        <p:grpSpPr>
          <a:xfrm>
            <a:off x="8799263" y="4259504"/>
            <a:ext cx="3070071" cy="2405136"/>
            <a:chOff x="8799263" y="4259504"/>
            <a:chExt cx="3070071" cy="2405136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BE1D623D-BCFD-70F8-28E3-3667BAB39B47}"/>
                </a:ext>
              </a:extLst>
            </p:cNvPr>
            <p:cNvSpPr/>
            <p:nvPr/>
          </p:nvSpPr>
          <p:spPr>
            <a:xfrm>
              <a:off x="9143514" y="4259504"/>
              <a:ext cx="1087059" cy="1779533"/>
            </a:xfrm>
            <a:prstGeom prst="rect">
              <a:avLst/>
            </a:prstGeom>
            <a:noFill/>
            <a:ln w="34925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AFD1C7D3-A464-B061-9953-2D92491188B8}"/>
                </a:ext>
              </a:extLst>
            </p:cNvPr>
            <p:cNvSpPr txBox="1"/>
            <p:nvPr/>
          </p:nvSpPr>
          <p:spPr>
            <a:xfrm>
              <a:off x="8799263" y="6295308"/>
              <a:ext cx="3070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b="1" dirty="0">
                  <a:solidFill>
                    <a:schemeClr val="accent2"/>
                  </a:solidFill>
                </a:rPr>
                <a:t>shock</a:t>
              </a:r>
              <a:r>
                <a:rPr kumimoji="1" lang="zh-CN" altLang="en-US" b="1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b="1" dirty="0">
                  <a:solidFill>
                    <a:schemeClr val="accent2"/>
                  </a:solidFill>
                </a:rPr>
                <a:t>breakout</a:t>
              </a:r>
              <a:r>
                <a:rPr kumimoji="1" lang="zh-CN" altLang="en-US" b="1" dirty="0">
                  <a:solidFill>
                    <a:schemeClr val="accent2"/>
                  </a:solidFill>
                </a:rPr>
                <a:t> </a:t>
              </a:r>
              <a:r>
                <a:rPr kumimoji="1" lang="en-US" altLang="zh-CN" b="1" dirty="0">
                  <a:solidFill>
                    <a:schemeClr val="accent2"/>
                  </a:solidFill>
                </a:rPr>
                <a:t>prediction</a:t>
              </a:r>
              <a:endParaRPr kumimoji="1" lang="zh-CN" altLang="en-US" b="1" dirty="0">
                <a:solidFill>
                  <a:schemeClr val="accent2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410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0CCE0-035A-603C-A957-192E737CD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1AF02-2680-7342-3F73-BFF00E8F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5610515-4F37-62BE-80CF-C0263EA8957F}"/>
              </a:ext>
            </a:extLst>
          </p:cNvPr>
          <p:cNvSpPr/>
          <p:nvPr/>
        </p:nvSpPr>
        <p:spPr>
          <a:xfrm>
            <a:off x="10601865" y="136525"/>
            <a:ext cx="1249056" cy="1176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AEDC97A-4BD5-262E-5CDB-A2F64CF63038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Beyond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this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work…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71ECBBA8-45FA-E0A8-0FC9-793BB2E7B648}"/>
              </a:ext>
            </a:extLst>
          </p:cNvPr>
          <p:cNvGrpSpPr/>
          <p:nvPr/>
        </p:nvGrpSpPr>
        <p:grpSpPr>
          <a:xfrm>
            <a:off x="3146878" y="810314"/>
            <a:ext cx="7772400" cy="1022684"/>
            <a:chOff x="3146878" y="588523"/>
            <a:chExt cx="7772400" cy="1022684"/>
          </a:xfrm>
        </p:grpSpPr>
        <p:pic>
          <p:nvPicPr>
            <p:cNvPr id="3" name="图片 2" descr="文本&#10;&#10;AI 生成的内容可能不正确。">
              <a:extLst>
                <a:ext uri="{FF2B5EF4-FFF2-40B4-BE49-F238E27FC236}">
                  <a16:creationId xmlns:a16="http://schemas.microsoft.com/office/drawing/2014/main" id="{D9C189BC-C7FB-C0A1-A280-67F1BB513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6878" y="588523"/>
              <a:ext cx="7772400" cy="1022684"/>
            </a:xfrm>
            <a:prstGeom prst="rect">
              <a:avLst/>
            </a:prstGeom>
          </p:spPr>
        </p:pic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83C22216-2966-B372-E6A1-0217B1528673}"/>
                </a:ext>
              </a:extLst>
            </p:cNvPr>
            <p:cNvSpPr/>
            <p:nvPr/>
          </p:nvSpPr>
          <p:spPr>
            <a:xfrm>
              <a:off x="8490858" y="696140"/>
              <a:ext cx="865414" cy="283574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6D746F09-2F64-2645-313F-B61EFDA290EE}"/>
              </a:ext>
            </a:extLst>
          </p:cNvPr>
          <p:cNvGrpSpPr/>
          <p:nvPr/>
        </p:nvGrpSpPr>
        <p:grpSpPr>
          <a:xfrm>
            <a:off x="3764999" y="1841026"/>
            <a:ext cx="6465820" cy="1215337"/>
            <a:chOff x="3800168" y="1648872"/>
            <a:chExt cx="6465820" cy="1215337"/>
          </a:xfrm>
        </p:grpSpPr>
        <p:pic>
          <p:nvPicPr>
            <p:cNvPr id="6" name="图片 5" descr="报纸上的文字&#10;&#10;AI 生成的内容可能不正确。">
              <a:extLst>
                <a:ext uri="{FF2B5EF4-FFF2-40B4-BE49-F238E27FC236}">
                  <a16:creationId xmlns:a16="http://schemas.microsoft.com/office/drawing/2014/main" id="{D544E017-8A6E-DE02-7270-EA4227667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861"/>
            <a:stretch>
              <a:fillRect/>
            </a:stretch>
          </p:blipFill>
          <p:spPr>
            <a:xfrm>
              <a:off x="3800168" y="1648872"/>
              <a:ext cx="6465820" cy="1215337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70F6CC21-EBC4-A5FB-D835-86F3B785CD7E}"/>
                </a:ext>
              </a:extLst>
            </p:cNvPr>
            <p:cNvSpPr/>
            <p:nvPr/>
          </p:nvSpPr>
          <p:spPr>
            <a:xfrm>
              <a:off x="6520545" y="1760045"/>
              <a:ext cx="865414" cy="217056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1C8E9BB9-C938-E3B2-7FE0-0478ECF4BD49}"/>
              </a:ext>
            </a:extLst>
          </p:cNvPr>
          <p:cNvGrpSpPr/>
          <p:nvPr/>
        </p:nvGrpSpPr>
        <p:grpSpPr>
          <a:xfrm>
            <a:off x="3146878" y="3097755"/>
            <a:ext cx="7772400" cy="1378145"/>
            <a:chOff x="3146878" y="3735066"/>
            <a:chExt cx="7772400" cy="1378145"/>
          </a:xfrm>
        </p:grpSpPr>
        <p:pic>
          <p:nvPicPr>
            <p:cNvPr id="16" name="图片 15" descr="文本&#10;&#10;AI 生成的内容可能不正确。">
              <a:extLst>
                <a:ext uri="{FF2B5EF4-FFF2-40B4-BE49-F238E27FC236}">
                  <a16:creationId xmlns:a16="http://schemas.microsoft.com/office/drawing/2014/main" id="{1D1EF172-C2F6-85AC-BBD4-BB6A74FCF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6878" y="3735066"/>
              <a:ext cx="7772400" cy="1378145"/>
            </a:xfrm>
            <a:prstGeom prst="rect">
              <a:avLst/>
            </a:prstGeom>
          </p:spPr>
        </p:pic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B9B40655-1633-D4A1-B65E-CE42C33210E1}"/>
                </a:ext>
              </a:extLst>
            </p:cNvPr>
            <p:cNvSpPr/>
            <p:nvPr/>
          </p:nvSpPr>
          <p:spPr>
            <a:xfrm>
              <a:off x="9154888" y="3867956"/>
              <a:ext cx="865414" cy="283574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BDCF3FA-701D-E012-EDC4-8C1790933331}"/>
              </a:ext>
            </a:extLst>
          </p:cNvPr>
          <p:cNvGrpSpPr/>
          <p:nvPr/>
        </p:nvGrpSpPr>
        <p:grpSpPr>
          <a:xfrm>
            <a:off x="3146878" y="4490247"/>
            <a:ext cx="7772400" cy="956072"/>
            <a:chOff x="3146878" y="5099857"/>
            <a:chExt cx="7772400" cy="956072"/>
          </a:xfrm>
        </p:grpSpPr>
        <p:pic>
          <p:nvPicPr>
            <p:cNvPr id="23" name="图片 22" descr="文本&#10;&#10;AI 生成的内容可能不正确。">
              <a:extLst>
                <a:ext uri="{FF2B5EF4-FFF2-40B4-BE49-F238E27FC236}">
                  <a16:creationId xmlns:a16="http://schemas.microsoft.com/office/drawing/2014/main" id="{3CCCFA0A-83A6-27D7-FAAA-51E09E38E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913"/>
            <a:stretch>
              <a:fillRect/>
            </a:stretch>
          </p:blipFill>
          <p:spPr>
            <a:xfrm>
              <a:off x="3146878" y="5099857"/>
              <a:ext cx="7772400" cy="956072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8922919E-F649-82A9-3805-78EFD543CE0B}"/>
                </a:ext>
              </a:extLst>
            </p:cNvPr>
            <p:cNvSpPr/>
            <p:nvPr/>
          </p:nvSpPr>
          <p:spPr>
            <a:xfrm>
              <a:off x="3510028" y="5225432"/>
              <a:ext cx="1012985" cy="313610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B4F84004-F745-DC85-A758-BC282091D0CA}"/>
              </a:ext>
            </a:extLst>
          </p:cNvPr>
          <p:cNvGrpSpPr/>
          <p:nvPr/>
        </p:nvGrpSpPr>
        <p:grpSpPr>
          <a:xfrm>
            <a:off x="3146878" y="5426148"/>
            <a:ext cx="7772400" cy="705446"/>
            <a:chOff x="3146878" y="6049614"/>
            <a:chExt cx="7772400" cy="705446"/>
          </a:xfrm>
        </p:grpSpPr>
        <p:pic>
          <p:nvPicPr>
            <p:cNvPr id="25" name="图片 24" descr="文本&#10;&#10;AI 生成的内容可能不正确。">
              <a:extLst>
                <a:ext uri="{FF2B5EF4-FFF2-40B4-BE49-F238E27FC236}">
                  <a16:creationId xmlns:a16="http://schemas.microsoft.com/office/drawing/2014/main" id="{8F93EE08-A779-BC98-B34B-0FE1116A8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64175"/>
            <a:stretch>
              <a:fillRect/>
            </a:stretch>
          </p:blipFill>
          <p:spPr>
            <a:xfrm>
              <a:off x="3146878" y="6049614"/>
              <a:ext cx="7772400" cy="705446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995AA8E4-37F8-D9C1-3390-4F31CABF49E3}"/>
                </a:ext>
              </a:extLst>
            </p:cNvPr>
            <p:cNvSpPr/>
            <p:nvPr/>
          </p:nvSpPr>
          <p:spPr>
            <a:xfrm>
              <a:off x="3310004" y="6142856"/>
              <a:ext cx="1068032" cy="280491"/>
            </a:xfrm>
            <a:prstGeom prst="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圆角矩形 9">
            <a:extLst>
              <a:ext uri="{FF2B5EF4-FFF2-40B4-BE49-F238E27FC236}">
                <a16:creationId xmlns:a16="http://schemas.microsoft.com/office/drawing/2014/main" id="{E383E5D7-1286-B1F6-082E-0DEB7711305E}"/>
              </a:ext>
            </a:extLst>
          </p:cNvPr>
          <p:cNvSpPr/>
          <p:nvPr/>
        </p:nvSpPr>
        <p:spPr>
          <a:xfrm>
            <a:off x="2861837" y="874383"/>
            <a:ext cx="8057441" cy="95607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BBF680EE-BEEB-C99C-6753-23701B9407D1}"/>
              </a:ext>
            </a:extLst>
          </p:cNvPr>
          <p:cNvSpPr/>
          <p:nvPr/>
        </p:nvSpPr>
        <p:spPr>
          <a:xfrm>
            <a:off x="2861836" y="1913006"/>
            <a:ext cx="8057441" cy="118801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id="{130B1156-64BB-4FFB-42D2-D0B0465E99AC}"/>
              </a:ext>
            </a:extLst>
          </p:cNvPr>
          <p:cNvSpPr/>
          <p:nvPr/>
        </p:nvSpPr>
        <p:spPr>
          <a:xfrm>
            <a:off x="2861835" y="3192820"/>
            <a:ext cx="8057441" cy="128307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3A90EFB9-471F-E49F-08ED-AFA14C7B91C6}"/>
              </a:ext>
            </a:extLst>
          </p:cNvPr>
          <p:cNvSpPr/>
          <p:nvPr/>
        </p:nvSpPr>
        <p:spPr>
          <a:xfrm>
            <a:off x="2889362" y="4562661"/>
            <a:ext cx="8057441" cy="7863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BC4DC2A9-E36B-8546-69F8-7F7ED44A5E8B}"/>
              </a:ext>
            </a:extLst>
          </p:cNvPr>
          <p:cNvSpPr/>
          <p:nvPr/>
        </p:nvSpPr>
        <p:spPr>
          <a:xfrm>
            <a:off x="2861834" y="5448286"/>
            <a:ext cx="8084969" cy="7863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3456229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3EF15-BCCA-05AF-7ADE-AA24037A3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7622186-2D63-D5CD-69A9-BC38DF6A9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6CA754F-81B1-D132-DD4A-53F732C68994}"/>
              </a:ext>
            </a:extLst>
          </p:cNvPr>
          <p:cNvSpPr/>
          <p:nvPr/>
        </p:nvSpPr>
        <p:spPr>
          <a:xfrm>
            <a:off x="10601865" y="136525"/>
            <a:ext cx="1249056" cy="1176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2EC08A2-6CC3-7B92-50E0-3742C2148D9E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Theoretical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modeling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lang="en-US" altLang="zh-CN" sz="2800" b="1" kern="0" spc="100" dirty="0">
                <a:solidFill>
                  <a:srgbClr val="0E4092"/>
                </a:solidFill>
              </a:rPr>
              <a:t>a</a:t>
            </a:r>
            <a:r>
              <a:rPr kumimoji="0" lang="en-US" altLang="zh-CN" sz="2800" b="1" i="0" u="none" strike="noStrike" kern="0" cap="none" spc="100" normalizeH="0" baseline="0" noProof="0" dirty="0" err="1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lso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see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…</a:t>
            </a:r>
          </a:p>
        </p:txBody>
      </p:sp>
      <p:pic>
        <p:nvPicPr>
          <p:cNvPr id="3" name="图片 2" descr="图示&#10;&#10;AI 生成的内容可能不正确。">
            <a:extLst>
              <a:ext uri="{FF2B5EF4-FFF2-40B4-BE49-F238E27FC236}">
                <a16:creationId xmlns:a16="http://schemas.microsoft.com/office/drawing/2014/main" id="{3DE6EB21-3E43-EC04-7428-60DA8926D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046" y="990590"/>
            <a:ext cx="4061966" cy="5194131"/>
          </a:xfrm>
          <a:prstGeom prst="rect">
            <a:avLst/>
          </a:prstGeom>
        </p:spPr>
      </p:pic>
      <p:pic>
        <p:nvPicPr>
          <p:cNvPr id="6" name="图片 5" descr="图表, 散点图&#10;&#10;AI 生成的内容可能不正确。">
            <a:extLst>
              <a:ext uri="{FF2B5EF4-FFF2-40B4-BE49-F238E27FC236}">
                <a16:creationId xmlns:a16="http://schemas.microsoft.com/office/drawing/2014/main" id="{28261C2D-382E-7B1A-0E12-4465DA20D8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160" y="1943944"/>
            <a:ext cx="5384241" cy="297011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50CD295-3B8D-29A6-27F6-860F3311016B}"/>
              </a:ext>
            </a:extLst>
          </p:cNvPr>
          <p:cNvSpPr txBox="1"/>
          <p:nvPr/>
        </p:nvSpPr>
        <p:spPr>
          <a:xfrm>
            <a:off x="8796281" y="5706189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Zheng</a:t>
            </a:r>
            <a:r>
              <a:rPr kumimoji="1" lang="zh-CN" altLang="en-US" dirty="0"/>
              <a:t> </a:t>
            </a:r>
            <a:r>
              <a:rPr kumimoji="1" lang="en-US" altLang="zh-CN" dirty="0"/>
              <a:t>et</a:t>
            </a:r>
            <a:r>
              <a:rPr kumimoji="1" lang="zh-CN" altLang="en-US" dirty="0"/>
              <a:t> </a:t>
            </a:r>
            <a:r>
              <a:rPr kumimoji="1" lang="en-US" altLang="zh-CN" dirty="0"/>
              <a:t>al.</a:t>
            </a:r>
            <a:r>
              <a:rPr kumimoji="1" lang="zh-CN" altLang="en-US" dirty="0"/>
              <a:t> </a:t>
            </a:r>
            <a:r>
              <a:rPr kumimoji="1" lang="en-US" altLang="zh-CN" dirty="0"/>
              <a:t>2025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840807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3839E-891D-6177-CC58-4E6E9EC07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C223AF2-EEE5-C089-7BBA-34D12050B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7F3AA9A-F8E7-45E6-5AA9-6F5E71CCDF0F}"/>
              </a:ext>
            </a:extLst>
          </p:cNvPr>
          <p:cNvSpPr/>
          <p:nvPr/>
        </p:nvSpPr>
        <p:spPr>
          <a:xfrm>
            <a:off x="10601865" y="136525"/>
            <a:ext cx="1249056" cy="1176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809EC52-BB6A-3CA1-0F96-0E300E9BA9AB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More EP transients in association with SNe</a:t>
            </a:r>
          </a:p>
        </p:txBody>
      </p:sp>
      <p:pic>
        <p:nvPicPr>
          <p:cNvPr id="3" name="图片 2" descr="图形用户界面, 文本&#10;&#10;AI 生成的内容可能不正确。">
            <a:extLst>
              <a:ext uri="{FF2B5EF4-FFF2-40B4-BE49-F238E27FC236}">
                <a16:creationId xmlns:a16="http://schemas.microsoft.com/office/drawing/2014/main" id="{A6B72D01-FF1D-BCD0-99DA-68FA94CFCC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36"/>
          <a:stretch/>
        </p:blipFill>
        <p:spPr>
          <a:xfrm>
            <a:off x="600658" y="1855039"/>
            <a:ext cx="4800243" cy="2120839"/>
          </a:xfrm>
          <a:prstGeom prst="rect">
            <a:avLst/>
          </a:prstGeom>
        </p:spPr>
      </p:pic>
      <p:pic>
        <p:nvPicPr>
          <p:cNvPr id="6" name="图片 5" descr="文本, 信件&#10;&#10;AI 生成的内容可能不正确。">
            <a:extLst>
              <a:ext uri="{FF2B5EF4-FFF2-40B4-BE49-F238E27FC236}">
                <a16:creationId xmlns:a16="http://schemas.microsoft.com/office/drawing/2014/main" id="{6EEC5DBD-3269-E422-53C3-F7B459B439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04"/>
          <a:stretch/>
        </p:blipFill>
        <p:spPr>
          <a:xfrm>
            <a:off x="6428699" y="1824563"/>
            <a:ext cx="3861954" cy="244983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04196D9-98C8-7DD6-815F-AEEF91E8FFA0}"/>
              </a:ext>
            </a:extLst>
          </p:cNvPr>
          <p:cNvSpPr txBox="1"/>
          <p:nvPr/>
        </p:nvSpPr>
        <p:spPr>
          <a:xfrm>
            <a:off x="341078" y="4077776"/>
            <a:ext cx="2659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EP250108a/SN</a:t>
            </a:r>
            <a:r>
              <a:rPr kumimoji="1" lang="zh-CN" altLang="en-US" dirty="0"/>
              <a:t> </a:t>
            </a:r>
            <a:r>
              <a:rPr kumimoji="1" lang="en-US" altLang="zh-CN" dirty="0"/>
              <a:t>2025kg</a:t>
            </a:r>
            <a:r>
              <a:rPr kumimoji="1" lang="zh-CN" altLang="en-US" dirty="0"/>
              <a:t> </a:t>
            </a:r>
            <a:endParaRPr kumimoji="1" lang="en-US" altLang="zh-CN" dirty="0"/>
          </a:p>
          <a:p>
            <a:r>
              <a:rPr kumimoji="1" lang="en-US" altLang="zh-CN" dirty="0"/>
              <a:t>@z=0.176</a:t>
            </a:r>
            <a:endParaRPr kumimoji="1"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9501951-788C-3713-D564-91D745546811}"/>
              </a:ext>
            </a:extLst>
          </p:cNvPr>
          <p:cNvSpPr txBox="1"/>
          <p:nvPr/>
        </p:nvSpPr>
        <p:spPr>
          <a:xfrm>
            <a:off x="7467702" y="2662318"/>
            <a:ext cx="3453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EP250304a/SN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2025fhm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@z=0.200</a:t>
            </a:r>
            <a:endParaRPr kumimoji="1" lang="zh-CN" altLang="en-US" sz="16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B0F3BF4-DD24-B0DE-8BD4-C93A93CF8AF5}"/>
              </a:ext>
            </a:extLst>
          </p:cNvPr>
          <p:cNvSpPr txBox="1"/>
          <p:nvPr/>
        </p:nvSpPr>
        <p:spPr>
          <a:xfrm>
            <a:off x="3664271" y="40187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WXT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05A83676-CE80-9498-03A2-41E3F8A72D67}"/>
              </a:ext>
            </a:extLst>
          </p:cNvPr>
          <p:cNvSpPr txBox="1"/>
          <p:nvPr/>
        </p:nvSpPr>
        <p:spPr>
          <a:xfrm>
            <a:off x="8681969" y="404956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WXT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C387EB2-225D-149D-AB03-03FE3D12E0A2}"/>
              </a:ext>
            </a:extLst>
          </p:cNvPr>
          <p:cNvSpPr txBox="1"/>
          <p:nvPr/>
        </p:nvSpPr>
        <p:spPr>
          <a:xfrm>
            <a:off x="922967" y="5813681"/>
            <a:ext cx="2077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600" dirty="0"/>
              <a:t>Li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et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al.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under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review</a:t>
            </a:r>
          </a:p>
          <a:p>
            <a:pPr algn="r"/>
            <a:r>
              <a:rPr kumimoji="1" lang="en-US" altLang="zh-CN" sz="1600" dirty="0" err="1"/>
              <a:t>arXiv</a:t>
            </a:r>
            <a:r>
              <a:rPr kumimoji="1" lang="en-US" altLang="zh-CN" sz="1600" dirty="0"/>
              <a:t>: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2504.17034</a:t>
            </a:r>
          </a:p>
        </p:txBody>
      </p:sp>
      <p:pic>
        <p:nvPicPr>
          <p:cNvPr id="7" name="图片 6" descr="图表&#10;&#10;AI 生成的内容可能不正确。">
            <a:extLst>
              <a:ext uri="{FF2B5EF4-FFF2-40B4-BE49-F238E27FC236}">
                <a16:creationId xmlns:a16="http://schemas.microsoft.com/office/drawing/2014/main" id="{0E199ABB-36CE-4219-8B71-8D6FB7D93A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" r="7861"/>
          <a:stretch>
            <a:fillRect/>
          </a:stretch>
        </p:blipFill>
        <p:spPr>
          <a:xfrm>
            <a:off x="3045430" y="4075736"/>
            <a:ext cx="3064690" cy="229194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9" name="图片 8" descr="文本&#10;&#10;AI 生成的内容可能不正确。">
            <a:extLst>
              <a:ext uri="{FF2B5EF4-FFF2-40B4-BE49-F238E27FC236}">
                <a16:creationId xmlns:a16="http://schemas.microsoft.com/office/drawing/2014/main" id="{AB720C0E-9922-DCCF-9D15-9D7294E2F0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699" y="4343717"/>
            <a:ext cx="4533038" cy="205615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2C49BE6-1659-2207-502F-41B1F61380C4}"/>
              </a:ext>
            </a:extLst>
          </p:cNvPr>
          <p:cNvSpPr txBox="1"/>
          <p:nvPr/>
        </p:nvSpPr>
        <p:spPr>
          <a:xfrm>
            <a:off x="7540437" y="4284768"/>
            <a:ext cx="3634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GRB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251229A/EP251229a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@z=0.505</a:t>
            </a:r>
            <a:endParaRPr kumimoji="1" lang="zh-CN" altLang="en-US" sz="16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6F483D3-F6D1-B23D-1437-F82E9D311D47}"/>
              </a:ext>
            </a:extLst>
          </p:cNvPr>
          <p:cNvSpPr txBox="1"/>
          <p:nvPr/>
        </p:nvSpPr>
        <p:spPr>
          <a:xfrm>
            <a:off x="458297" y="870790"/>
            <a:ext cx="107333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i="1" dirty="0">
                <a:solidFill>
                  <a:srgbClr val="C00000"/>
                </a:solidFill>
              </a:rPr>
              <a:t>EP240414a </a:t>
            </a:r>
            <a:r>
              <a:rPr lang="en-US" altLang="zh-CN" i="1" dirty="0">
                <a:solidFill>
                  <a:srgbClr val="C00000"/>
                </a:solidFill>
              </a:rPr>
              <a:t>(0.4)</a:t>
            </a:r>
            <a:r>
              <a:rPr lang="zh-CN" altLang="en-US" i="1" dirty="0">
                <a:solidFill>
                  <a:srgbClr val="C00000"/>
                </a:solidFill>
              </a:rPr>
              <a:t>，EP250108a </a:t>
            </a:r>
            <a:r>
              <a:rPr lang="en-US" altLang="zh-CN" i="1" dirty="0">
                <a:solidFill>
                  <a:srgbClr val="C00000"/>
                </a:solidFill>
              </a:rPr>
              <a:t>(0.176)</a:t>
            </a:r>
            <a:r>
              <a:rPr lang="zh-CN" altLang="en-US" i="1" dirty="0">
                <a:solidFill>
                  <a:srgbClr val="C00000"/>
                </a:solidFill>
              </a:rPr>
              <a:t>，EP250304a </a:t>
            </a:r>
            <a:r>
              <a:rPr lang="en-US" altLang="zh-CN" i="1" dirty="0">
                <a:solidFill>
                  <a:srgbClr val="C00000"/>
                </a:solidFill>
              </a:rPr>
              <a:t>(0.200),</a:t>
            </a:r>
            <a:r>
              <a:rPr lang="zh-CN" altLang="en-US" i="1" dirty="0">
                <a:solidFill>
                  <a:srgbClr val="C00000"/>
                </a:solidFill>
              </a:rPr>
              <a:t> EP240506a </a:t>
            </a:r>
            <a:r>
              <a:rPr lang="en-US" altLang="zh-CN" i="1" dirty="0">
                <a:solidFill>
                  <a:srgbClr val="C00000"/>
                </a:solidFill>
              </a:rPr>
              <a:t>(0.12),</a:t>
            </a:r>
            <a:r>
              <a:rPr lang="zh-CN" altLang="en-US" i="1" dirty="0">
                <a:solidFill>
                  <a:srgbClr val="C00000"/>
                </a:solidFill>
              </a:rPr>
              <a:t> EP250827b </a:t>
            </a:r>
            <a:r>
              <a:rPr lang="en-US" altLang="zh-CN" i="1" dirty="0">
                <a:solidFill>
                  <a:srgbClr val="C00000"/>
                </a:solidFill>
              </a:rPr>
              <a:t>(0.1194),</a:t>
            </a:r>
            <a:r>
              <a:rPr lang="zh-CN" altLang="en-US" i="1" dirty="0">
                <a:solidFill>
                  <a:srgbClr val="C00000"/>
                </a:solidFill>
              </a:rPr>
              <a:t> EP251129a </a:t>
            </a:r>
            <a:r>
              <a:rPr lang="en-US" altLang="zh-CN" i="1" dirty="0">
                <a:solidFill>
                  <a:srgbClr val="C00000"/>
                </a:solidFill>
              </a:rPr>
              <a:t>(0.505), EP240821a</a:t>
            </a:r>
            <a:r>
              <a:rPr lang="zh-CN" altLang="en-US" i="1" dirty="0">
                <a:solidFill>
                  <a:srgbClr val="C00000"/>
                </a:solidFill>
              </a:rPr>
              <a:t> </a:t>
            </a:r>
            <a:r>
              <a:rPr lang="en-US" altLang="zh-CN" i="1" dirty="0">
                <a:solidFill>
                  <a:srgbClr val="C00000"/>
                </a:solidFill>
              </a:rPr>
              <a:t>(1.67,</a:t>
            </a:r>
            <a:r>
              <a:rPr lang="zh-CN" altLang="en-US" i="1" dirty="0">
                <a:solidFill>
                  <a:srgbClr val="C00000"/>
                </a:solidFill>
              </a:rPr>
              <a:t> </a:t>
            </a:r>
            <a:r>
              <a:rPr lang="en-US" altLang="zh-CN" i="1" dirty="0">
                <a:solidFill>
                  <a:srgbClr val="00B0F0"/>
                </a:solidFill>
              </a:rPr>
              <a:t>spectroscopically</a:t>
            </a:r>
            <a:r>
              <a:rPr lang="zh-CN" altLang="en-US" i="1" dirty="0">
                <a:solidFill>
                  <a:srgbClr val="00B0F0"/>
                </a:solidFill>
              </a:rPr>
              <a:t> </a:t>
            </a:r>
            <a:r>
              <a:rPr lang="en-US" altLang="zh-CN" i="1" dirty="0">
                <a:solidFill>
                  <a:srgbClr val="00B0F0"/>
                </a:solidFill>
              </a:rPr>
              <a:t>identified</a:t>
            </a:r>
            <a:r>
              <a:rPr lang="zh-CN" altLang="en-US" i="1" dirty="0">
                <a:solidFill>
                  <a:srgbClr val="00B0F0"/>
                </a:solidFill>
              </a:rPr>
              <a:t> </a:t>
            </a:r>
            <a:r>
              <a:rPr lang="en-US" altLang="zh-CN" i="1" dirty="0">
                <a:solidFill>
                  <a:srgbClr val="00B0F0"/>
                </a:solidFill>
              </a:rPr>
              <a:t>by</a:t>
            </a:r>
            <a:r>
              <a:rPr lang="zh-CN" altLang="en-US" i="1" dirty="0">
                <a:solidFill>
                  <a:srgbClr val="00B0F0"/>
                </a:solidFill>
              </a:rPr>
              <a:t> </a:t>
            </a:r>
            <a:r>
              <a:rPr lang="en-US" altLang="zh-CN" i="1" dirty="0">
                <a:solidFill>
                  <a:srgbClr val="00B0F0"/>
                </a:solidFill>
              </a:rPr>
              <a:t>JWST</a:t>
            </a:r>
            <a:r>
              <a:rPr lang="en-US" altLang="zh-CN" i="1" dirty="0">
                <a:solidFill>
                  <a:srgbClr val="C00000"/>
                </a:solidFill>
              </a:rPr>
              <a:t>)</a:t>
            </a:r>
            <a:endParaRPr lang="zh-CN" altLang="en-US" i="1" dirty="0">
              <a:solidFill>
                <a:srgbClr val="C0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6DA7670-4E1E-26D4-BCC0-F1C2E37D08D5}"/>
              </a:ext>
            </a:extLst>
          </p:cNvPr>
          <p:cNvSpPr txBox="1"/>
          <p:nvPr/>
        </p:nvSpPr>
        <p:spPr>
          <a:xfrm>
            <a:off x="175230" y="1489554"/>
            <a:ext cx="7992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Sun+2025,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Li+2025,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Izzo+2025,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Liang+2025,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Srinivasaragavan+2025,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de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Ugarte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Postigo+2025,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van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Hoof+2025</a:t>
            </a:r>
            <a:endParaRPr kumimoji="1"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1124699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56B92-2CB4-4C6A-2FE1-228E40201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BCDC2320-1AB2-09B0-FFAF-82159A2C6CCA}"/>
              </a:ext>
            </a:extLst>
          </p:cNvPr>
          <p:cNvSpPr txBox="1"/>
          <p:nvPr/>
        </p:nvSpPr>
        <p:spPr>
          <a:xfrm>
            <a:off x="312550" y="268032"/>
            <a:ext cx="86957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Einstein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Probe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</a:t>
            </a:r>
            <a:r>
              <a:rPr kumimoji="0" lang="en-US" altLang="zh-CN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(EP)</a:t>
            </a: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</a:rPr>
              <a:t> “天关”卫星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88CC675-7594-2A57-BFC1-490AE086A582}"/>
              </a:ext>
            </a:extLst>
          </p:cNvPr>
          <p:cNvSpPr txBox="1"/>
          <p:nvPr/>
        </p:nvSpPr>
        <p:spPr>
          <a:xfrm>
            <a:off x="556909" y="746982"/>
            <a:ext cx="10807359" cy="1731115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2400" b="1" dirty="0">
                <a:solidFill>
                  <a:srgbClr val="0070C0"/>
                </a:solidFill>
              </a:rPr>
              <a:t>Goals</a:t>
            </a:r>
            <a:r>
              <a:rPr kumimoji="1" lang="en-US" altLang="zh-CN" sz="2400" dirty="0"/>
              <a:t> </a:t>
            </a:r>
            <a:r>
              <a:rPr kumimoji="1" lang="en-US" altLang="zh-CN" sz="2400" dirty="0">
                <a:solidFill>
                  <a:srgbClr val="FF0000"/>
                </a:solidFill>
              </a:rPr>
              <a:t>space X-ray observatory for time-domain astronomy</a:t>
            </a:r>
          </a:p>
          <a:p>
            <a:pPr lvl="1">
              <a:lnSpc>
                <a:spcPct val="130000"/>
              </a:lnSpc>
              <a:buFont typeface="Zapf Dingbats"/>
              <a:buChar char="✧"/>
            </a:pPr>
            <a:r>
              <a:rPr kumimoji="1" lang="zh-CN" altLang="en-US" sz="2000" dirty="0"/>
              <a:t> </a:t>
            </a:r>
            <a:r>
              <a:rPr kumimoji="1" lang="en-US" altLang="zh-CN" sz="2000" dirty="0"/>
              <a:t>Discover soft X-ray transients &amp; monitor source variability at unprecedented sensitivity</a:t>
            </a:r>
          </a:p>
          <a:p>
            <a:pPr lvl="1">
              <a:lnSpc>
                <a:spcPct val="130000"/>
              </a:lnSpc>
              <a:buFont typeface="Zapf Dingbats"/>
              <a:buChar char="✧"/>
            </a:pPr>
            <a:r>
              <a:rPr kumimoji="1" lang="zh-CN" altLang="en-US" sz="2000" dirty="0"/>
              <a:t> </a:t>
            </a:r>
            <a:r>
              <a:rPr kumimoji="1" lang="en-US" altLang="zh-CN" sz="2000" dirty="0" err="1"/>
              <a:t>Characterise</a:t>
            </a:r>
            <a:r>
              <a:rPr kumimoji="1" lang="en-US" altLang="zh-CN" sz="2000" dirty="0"/>
              <a:t> transients/variables by quick X-ray follow-up onboard</a:t>
            </a:r>
          </a:p>
          <a:p>
            <a:pPr lvl="1">
              <a:lnSpc>
                <a:spcPct val="130000"/>
              </a:lnSpc>
              <a:buFont typeface="Zapf Dingbats"/>
              <a:buChar char="✧"/>
            </a:pPr>
            <a:r>
              <a:rPr kumimoji="1" lang="zh-CN" altLang="en-US" sz="2000" dirty="0"/>
              <a:t> </a:t>
            </a:r>
            <a:r>
              <a:rPr kumimoji="1" lang="en-US" altLang="zh-CN" sz="2000" dirty="0"/>
              <a:t>Disseminate transient alerts to astro. community in time, quick response </a:t>
            </a:r>
            <a:r>
              <a:rPr kumimoji="1" lang="en-US" altLang="zh-CN" sz="2000" dirty="0" err="1"/>
              <a:t>ToO</a:t>
            </a:r>
            <a:endParaRPr kumimoji="1" lang="en-US" altLang="zh-CN" sz="20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DA0E40F-4678-BA06-213A-16A314087F5F}"/>
              </a:ext>
            </a:extLst>
          </p:cNvPr>
          <p:cNvSpPr txBox="1"/>
          <p:nvPr/>
        </p:nvSpPr>
        <p:spPr>
          <a:xfrm>
            <a:off x="8439462" y="56213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DCA13C4-701B-21EE-407C-C04B9074F823}"/>
              </a:ext>
            </a:extLst>
          </p:cNvPr>
          <p:cNvGrpSpPr/>
          <p:nvPr/>
        </p:nvGrpSpPr>
        <p:grpSpPr>
          <a:xfrm>
            <a:off x="968904" y="2716839"/>
            <a:ext cx="4367613" cy="2794092"/>
            <a:chOff x="6698164" y="3079864"/>
            <a:chExt cx="4367613" cy="2794092"/>
          </a:xfrm>
        </p:grpSpPr>
        <p:sp>
          <p:nvSpPr>
            <p:cNvPr id="13" name="圆角矩形 12">
              <a:extLst>
                <a:ext uri="{FF2B5EF4-FFF2-40B4-BE49-F238E27FC236}">
                  <a16:creationId xmlns:a16="http://schemas.microsoft.com/office/drawing/2014/main" id="{96F5A4DE-A397-C371-1678-40CA8DA231EC}"/>
                </a:ext>
              </a:extLst>
            </p:cNvPr>
            <p:cNvSpPr/>
            <p:nvPr/>
          </p:nvSpPr>
          <p:spPr>
            <a:xfrm>
              <a:off x="6698164" y="3079864"/>
              <a:ext cx="4367613" cy="662249"/>
            </a:xfrm>
            <a:prstGeom prst="roundRect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bIns="72000" rtlCol="0" anchor="ctr"/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b="1" dirty="0">
                  <a:solidFill>
                    <a:schemeClr val="bg1"/>
                  </a:solidFill>
                  <a:latin typeface="+mn-ea"/>
                  <a:sym typeface="Arial"/>
                </a:rPr>
                <a:t>Wide-field</a:t>
              </a:r>
              <a:r>
                <a:rPr kumimoji="1" lang="zh-CN" altLang="en-US" b="1" dirty="0">
                  <a:solidFill>
                    <a:schemeClr val="bg1"/>
                  </a:solidFill>
                  <a:latin typeface="+mn-ea"/>
                  <a:sym typeface="Arial"/>
                </a:rPr>
                <a:t> </a:t>
              </a:r>
              <a:r>
                <a:rPr kumimoji="1" lang="en-US" altLang="zh-CN" b="1" dirty="0">
                  <a:solidFill>
                    <a:schemeClr val="bg1"/>
                  </a:solidFill>
                  <a:latin typeface="+mn-ea"/>
                  <a:sym typeface="Arial"/>
                </a:rPr>
                <a:t>X-ray</a:t>
              </a:r>
              <a:r>
                <a:rPr kumimoji="1" lang="zh-CN" altLang="en-US" b="1" dirty="0">
                  <a:solidFill>
                    <a:schemeClr val="bg1"/>
                  </a:solidFill>
                  <a:latin typeface="+mn-ea"/>
                  <a:sym typeface="Arial"/>
                </a:rPr>
                <a:t> </a:t>
              </a:r>
              <a:r>
                <a:rPr kumimoji="1" lang="en-US" altLang="zh-CN" b="1" dirty="0">
                  <a:solidFill>
                    <a:schemeClr val="bg1"/>
                  </a:solidFill>
                  <a:latin typeface="+mn-ea"/>
                  <a:sym typeface="Arial"/>
                </a:rPr>
                <a:t>Telescope</a:t>
              </a:r>
              <a:r>
                <a:rPr kumimoji="1" lang="zh-CN" altLang="en-US" b="1" dirty="0">
                  <a:solidFill>
                    <a:schemeClr val="bg1"/>
                  </a:solidFill>
                  <a:latin typeface="+mn-ea"/>
                  <a:sym typeface="Arial"/>
                </a:rPr>
                <a:t> </a:t>
              </a:r>
              <a:r>
                <a:rPr kumimoji="1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+mn-cs"/>
                  <a:sym typeface="Arial"/>
                </a:rPr>
                <a:t>WXT</a:t>
              </a:r>
              <a:endParaRPr kumimoji="1" lang="en-GB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+mn-cs"/>
                <a:sym typeface="Arial"/>
              </a:endParaRPr>
            </a:p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60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FoV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&gt;3600 </a:t>
              </a:r>
              <a:r>
                <a:rPr kumimoji="1" lang="en-US" altLang="zh-CN" sz="1600" dirty="0">
                  <a:solidFill>
                    <a:prstClr val="white"/>
                  </a:solidFill>
                  <a:latin typeface="+mn-ea"/>
                  <a:sym typeface="黑体" charset="0"/>
                </a:rPr>
                <a:t>sq.</a:t>
              </a:r>
              <a:r>
                <a:rPr kumimoji="1" lang="zh-CN" altLang="en-US" sz="1600" dirty="0">
                  <a:solidFill>
                    <a:prstClr val="white"/>
                  </a:solidFill>
                  <a:latin typeface="+mn-ea"/>
                  <a:sym typeface="黑体" charset="0"/>
                </a:rPr>
                <a:t> </a:t>
              </a:r>
              <a:r>
                <a:rPr kumimoji="1" lang="en-US" altLang="zh-CN" sz="1600" dirty="0">
                  <a:solidFill>
                    <a:prstClr val="white"/>
                  </a:solidFill>
                  <a:latin typeface="+mn-ea"/>
                  <a:sym typeface="黑体" charset="0"/>
                </a:rPr>
                <a:t>deg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；</a:t>
              </a:r>
              <a:r>
                <a:rPr kumimoji="1" lang="en-US" altLang="zh-CN" sz="1600" dirty="0">
                  <a:solidFill>
                    <a:prstClr val="white"/>
                  </a:solidFill>
                  <a:latin typeface="+mn-ea"/>
                  <a:sym typeface="黑体" charset="0"/>
                </a:rPr>
                <a:t>Band: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0.5-4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keV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endParaRPr kumimoji="1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  <a:sym typeface="黑体" charset="0"/>
              </a:endParaRPr>
            </a:p>
          </p:txBody>
        </p:sp>
        <p:sp>
          <p:nvSpPr>
            <p:cNvPr id="16" name="圆角矩形 15">
              <a:extLst>
                <a:ext uri="{FF2B5EF4-FFF2-40B4-BE49-F238E27FC236}">
                  <a16:creationId xmlns:a16="http://schemas.microsoft.com/office/drawing/2014/main" id="{0325D718-E3CF-2C5E-02DB-5D5B108A2C2A}"/>
                </a:ext>
              </a:extLst>
            </p:cNvPr>
            <p:cNvSpPr/>
            <p:nvPr/>
          </p:nvSpPr>
          <p:spPr>
            <a:xfrm>
              <a:off x="6698164" y="4017320"/>
              <a:ext cx="4367613" cy="1009719"/>
            </a:xfrm>
            <a:prstGeom prst="roundRect">
              <a:avLst/>
            </a:prstGeom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bIns="108000" rtlCol="0" anchor="ctr"/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Follow-up</a:t>
              </a:r>
              <a:r>
                <a:rPr kumimoji="1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 </a:t>
              </a:r>
              <a:r>
                <a:rPr kumimoji="1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X-ray</a:t>
              </a:r>
              <a:r>
                <a:rPr kumimoji="1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 </a:t>
              </a:r>
              <a:r>
                <a:rPr kumimoji="1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Telescope</a:t>
              </a:r>
              <a:r>
                <a:rPr kumimoji="1" lang="en-GB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 </a:t>
              </a:r>
              <a:r>
                <a:rPr kumimoji="1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F</a:t>
              </a:r>
              <a:r>
                <a:rPr kumimoji="1" lang="en-GB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ea"/>
                  <a:cs typeface="Arial"/>
                  <a:sym typeface="Arial"/>
                </a:rPr>
                <a:t>XT</a:t>
              </a:r>
              <a:r>
                <a:rPr kumimoji="1" lang="zh-CN" altLang="en-US" b="1" kern="1200" dirty="0">
                  <a:solidFill>
                    <a:srgbClr val="C00000"/>
                  </a:solidFill>
                  <a:latin typeface="+mn-ea"/>
                </a:rPr>
                <a:t> </a:t>
              </a:r>
              <a:endParaRPr kumimoji="1" lang="en-GB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Arial"/>
                <a:sym typeface="Arial"/>
              </a:endParaRPr>
            </a:p>
            <a:p>
              <a:pPr defTabSz="457200" eaLnBrk="0" hangingPunct="0">
                <a:defRPr/>
              </a:pP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Effe.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area: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300 cm</a:t>
              </a:r>
              <a:r>
                <a:rPr kumimoji="1" lang="en-US" altLang="zh-CN" sz="1600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2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@1keV (x 2 units)</a:t>
              </a:r>
            </a:p>
            <a:p>
              <a:pPr defTabSz="457200" eaLnBrk="0" hangingPunct="0">
                <a:defRPr/>
              </a:pPr>
              <a:r>
                <a:rPr kumimoji="1" lang="en-US" altLang="zh-CN" sz="1600" dirty="0">
                  <a:solidFill>
                    <a:prstClr val="white"/>
                  </a:solidFill>
                  <a:latin typeface="+mn-ea"/>
                  <a:sym typeface="黑体" charset="0"/>
                </a:rPr>
                <a:t>Band: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0.3-10</a:t>
              </a:r>
              <a:r>
                <a:rPr kumimoji="1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 </a:t>
              </a:r>
              <a:r>
                <a:rPr kumimoji="1" lang="en-US" altLang="zh-CN" sz="16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  <a:sym typeface="黑体" charset="0"/>
                </a:rPr>
                <a:t>keV </a:t>
              </a:r>
            </a:p>
          </p:txBody>
        </p:sp>
        <p:sp>
          <p:nvSpPr>
            <p:cNvPr id="20" name="圆角矩形 19">
              <a:extLst>
                <a:ext uri="{FF2B5EF4-FFF2-40B4-BE49-F238E27FC236}">
                  <a16:creationId xmlns:a16="http://schemas.microsoft.com/office/drawing/2014/main" id="{43444DD4-1859-0D91-16B4-86E8DE806390}"/>
                </a:ext>
              </a:extLst>
            </p:cNvPr>
            <p:cNvSpPr/>
            <p:nvPr/>
          </p:nvSpPr>
          <p:spPr>
            <a:xfrm>
              <a:off x="6698164" y="5211705"/>
              <a:ext cx="4367613" cy="662251"/>
            </a:xfrm>
            <a:prstGeom prst="roundRect">
              <a:avLst/>
            </a:prstGeom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bIns="108000" rtlCol="0" anchor="ctr"/>
            <a:lstStyle/>
            <a:p>
              <a:pPr lvl="0" defTabSz="457200" eaLnBrk="0" hangingPunct="0">
                <a:defRPr/>
              </a:pPr>
              <a:r>
                <a:rPr kumimoji="1" lang="en-US" altLang="zh-CN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Arial"/>
                  <a:sym typeface="Arial"/>
                </a:rPr>
                <a:t>On-board data processing</a:t>
              </a:r>
            </a:p>
            <a:p>
              <a:pPr lvl="0" defTabSz="457200" eaLnBrk="0" hangingPunct="0">
                <a:defRPr/>
              </a:pPr>
              <a:r>
                <a:rPr kumimoji="1" lang="en-US" altLang="zh-CN" dirty="0">
                  <a:solidFill>
                    <a:prstClr val="whit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Arial"/>
                  <a:sym typeface="Arial"/>
                </a:rPr>
                <a:t>Quick slew &amp; autonomous follow-up</a:t>
              </a:r>
              <a:endPara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Arial"/>
                <a:sym typeface="Arial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F05322D8-8FC4-F3A9-1987-03BCE05C9684}"/>
              </a:ext>
            </a:extLst>
          </p:cNvPr>
          <p:cNvSpPr txBox="1"/>
          <p:nvPr/>
        </p:nvSpPr>
        <p:spPr>
          <a:xfrm>
            <a:off x="11107711" y="42272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358EB9B-130E-1269-DC15-C1717BDAE796}"/>
              </a:ext>
            </a:extLst>
          </p:cNvPr>
          <p:cNvGrpSpPr/>
          <p:nvPr/>
        </p:nvGrpSpPr>
        <p:grpSpPr>
          <a:xfrm>
            <a:off x="3417166" y="5695597"/>
            <a:ext cx="4613714" cy="849382"/>
            <a:chOff x="863600" y="5452154"/>
            <a:chExt cx="4613714" cy="849382"/>
          </a:xfrm>
        </p:grpSpPr>
        <p:pic>
          <p:nvPicPr>
            <p:cNvPr id="28" name="image2.jpeg">
              <a:extLst>
                <a:ext uri="{FF2B5EF4-FFF2-40B4-BE49-F238E27FC236}">
                  <a16:creationId xmlns:a16="http://schemas.microsoft.com/office/drawing/2014/main" id="{84E36459-9E21-7FF0-D151-71154B3B57F2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63600" y="5452154"/>
              <a:ext cx="862359" cy="81373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9" name="image3.tif">
              <a:extLst>
                <a:ext uri="{FF2B5EF4-FFF2-40B4-BE49-F238E27FC236}">
                  <a16:creationId xmlns:a16="http://schemas.microsoft.com/office/drawing/2014/main" id="{34F44052-DEB9-53EB-2D74-8D2CF0F1BB22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946521" y="5588790"/>
              <a:ext cx="1282763" cy="6385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0" name="image4.png">
              <a:extLst>
                <a:ext uri="{FF2B5EF4-FFF2-40B4-BE49-F238E27FC236}">
                  <a16:creationId xmlns:a16="http://schemas.microsoft.com/office/drawing/2014/main" id="{43898D16-8240-6AEB-D8B5-6FA1E8C19BB3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3342705" y="5544340"/>
              <a:ext cx="737118" cy="71329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1" name="image128.tif">
              <a:extLst>
                <a:ext uri="{FF2B5EF4-FFF2-40B4-BE49-F238E27FC236}">
                  <a16:creationId xmlns:a16="http://schemas.microsoft.com/office/drawing/2014/main" id="{0B2D4390-0684-2E75-2493-E24A24E69E9C}"/>
                </a:ext>
              </a:extLst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4286605" y="5500443"/>
              <a:ext cx="1190709" cy="801093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416B0DD2-C94C-2A69-81B7-8DD85D9C2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5325" y="6431158"/>
            <a:ext cx="7370528" cy="365125"/>
          </a:xfrm>
        </p:spPr>
        <p:txBody>
          <a:bodyPr/>
          <a:lstStyle/>
          <a:p>
            <a:r>
              <a:rPr lang="en-US" altLang="zh-CN" dirty="0"/>
              <a:t>7th China-Chile Bilateral Conference for Astronomy | The University of Hong Kong | January 5-9, 2026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C936BF1-4229-19C9-1082-ADCA964C793D}"/>
              </a:ext>
            </a:extLst>
          </p:cNvPr>
          <p:cNvSpPr txBox="1"/>
          <p:nvPr/>
        </p:nvSpPr>
        <p:spPr>
          <a:xfrm>
            <a:off x="5571019" y="4963752"/>
            <a:ext cx="65376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Franklin Gothic Medium" panose="020B0603020102020204" pitchFamily="34" charset="0"/>
              </a:rPr>
              <a:t>Launch: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Jan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9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2024,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Happy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2</a:t>
            </a:r>
            <a:r>
              <a:rPr kumimoji="1" lang="en-US" altLang="zh-CN" sz="2000" baseline="30000" dirty="0">
                <a:latin typeface="Franklin Gothic Medium" panose="020B0603020102020204" pitchFamily="34" charset="0"/>
              </a:rPr>
              <a:t>nd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Birthday!</a:t>
            </a:r>
          </a:p>
          <a:p>
            <a:r>
              <a:rPr kumimoji="1" lang="en-US" altLang="zh-CN" sz="2000" dirty="0">
                <a:latin typeface="Franklin Gothic Medium" panose="020B0603020102020204" pitchFamily="34" charset="0"/>
              </a:rPr>
              <a:t>Since</a:t>
            </a:r>
            <a:r>
              <a:rPr kumimoji="1" lang="zh-CN" altLang="en-US" sz="2000" dirty="0">
                <a:latin typeface="Franklin Gothic Medium" panose="020B0603020102020204" pitchFamily="34" charset="0"/>
              </a:rPr>
              <a:t> </a:t>
            </a:r>
            <a:r>
              <a:rPr kumimoji="1" lang="en-US" altLang="zh-CN" sz="2000" dirty="0">
                <a:latin typeface="Franklin Gothic Medium" panose="020B0603020102020204" pitchFamily="34" charset="0"/>
              </a:rPr>
              <a:t>2024/07-  nominal mission (lifetime: 3 yr, goal 5 yr)</a:t>
            </a:r>
          </a:p>
          <a:p>
            <a:endParaRPr kumimoji="1" lang="zh-CN" altLang="en-US" sz="2000" dirty="0">
              <a:latin typeface="Franklin Gothic Medium" panose="020B0603020102020204" pitchFamily="34" charset="0"/>
            </a:endParaRPr>
          </a:p>
        </p:txBody>
      </p:sp>
      <p:pic>
        <p:nvPicPr>
          <p:cNvPr id="23" name="图片 22" descr="图片包含 文本&#10;&#10;AI 生成的内容可能不正确。">
            <a:extLst>
              <a:ext uri="{FF2B5EF4-FFF2-40B4-BE49-F238E27FC236}">
                <a16:creationId xmlns:a16="http://schemas.microsoft.com/office/drawing/2014/main" id="{D60300ED-13AE-CFF3-B285-54599063CF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640" y="3799382"/>
            <a:ext cx="1388534" cy="143506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B4A4830-AE75-4AB1-AD0B-66D17CF432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450" y="2737397"/>
            <a:ext cx="4908190" cy="245409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895A5DB-9DCB-8F37-71B1-B52F0026B4F3}"/>
              </a:ext>
            </a:extLst>
          </p:cNvPr>
          <p:cNvSpPr txBox="1"/>
          <p:nvPr/>
        </p:nvSpPr>
        <p:spPr>
          <a:xfrm>
            <a:off x="8804578" y="2647853"/>
            <a:ext cx="2168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>
                <a:solidFill>
                  <a:srgbClr val="0E4092"/>
                </a:solidFill>
              </a:rPr>
              <a:t>PI:</a:t>
            </a:r>
            <a:r>
              <a:rPr kumimoji="1" lang="zh-CN" altLang="en-US" sz="2000" b="1" dirty="0">
                <a:solidFill>
                  <a:srgbClr val="0E4092"/>
                </a:solidFill>
              </a:rPr>
              <a:t> </a:t>
            </a:r>
            <a:r>
              <a:rPr kumimoji="1" lang="en-US" altLang="zh-CN" sz="2000" b="1" dirty="0">
                <a:solidFill>
                  <a:srgbClr val="0E4092"/>
                </a:solidFill>
              </a:rPr>
              <a:t>Weimin</a:t>
            </a:r>
            <a:r>
              <a:rPr kumimoji="1" lang="zh-CN" altLang="en-US" sz="2000" b="1" dirty="0">
                <a:solidFill>
                  <a:srgbClr val="0E4092"/>
                </a:solidFill>
              </a:rPr>
              <a:t> </a:t>
            </a:r>
            <a:r>
              <a:rPr kumimoji="1" lang="en-US" altLang="zh-CN" sz="2000" b="1" dirty="0">
                <a:solidFill>
                  <a:srgbClr val="0E4092"/>
                </a:solidFill>
              </a:rPr>
              <a:t>Yuan</a:t>
            </a:r>
            <a:endParaRPr kumimoji="1" lang="zh-CN" altLang="en-US" sz="2000" b="1" dirty="0">
              <a:solidFill>
                <a:srgbClr val="0E409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326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46EEA-F201-C2E3-3F46-944EEF3AF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5650AB9B-832C-C52B-211A-CEE5F5525CC4}"/>
              </a:ext>
            </a:extLst>
          </p:cNvPr>
          <p:cNvSpPr txBox="1"/>
          <p:nvPr/>
        </p:nvSpPr>
        <p:spPr>
          <a:xfrm>
            <a:off x="341078" y="295742"/>
            <a:ext cx="10863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kern="0" spc="100" dirty="0">
                <a:solidFill>
                  <a:srgbClr val="0E4092"/>
                </a:solidFill>
                <a:cs typeface="Aharoni" panose="02010803020104030203" pitchFamily="2" charset="-79"/>
              </a:rPr>
              <a:t>Summary</a:t>
            </a:r>
            <a:endParaRPr kumimoji="0" lang="en-US" altLang="zh-CN" sz="2000" b="1" i="0" u="none" strike="noStrike" kern="0" cap="none" spc="100" normalizeH="0" baseline="0" noProof="0" dirty="0">
              <a:ln>
                <a:noFill/>
              </a:ln>
              <a:solidFill>
                <a:srgbClr val="0E4092"/>
              </a:solidFill>
              <a:effectLst/>
              <a:uLnTx/>
              <a:uFillTx/>
            </a:endParaRP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ED146E4F-49DE-85BC-B5A0-D40A2698A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/>
          </a:p>
        </p:txBody>
      </p:sp>
      <p:sp>
        <p:nvSpPr>
          <p:cNvPr id="2" name="内容占位符 2">
            <a:extLst>
              <a:ext uri="{FF2B5EF4-FFF2-40B4-BE49-F238E27FC236}">
                <a16:creationId xmlns:a16="http://schemas.microsoft.com/office/drawing/2014/main" id="{DC7855F4-81AA-85C8-F0B4-4D40F38B1F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2674" y="1074130"/>
            <a:ext cx="11052926" cy="4913500"/>
          </a:xfrm>
        </p:spPr>
        <p:txBody>
          <a:bodyPr>
            <a:normAutofit/>
          </a:bodyPr>
          <a:lstStyle/>
          <a:p>
            <a:pPr>
              <a:buFont typeface="系统字体常规体"/>
              <a:buChar char="✧"/>
            </a:pP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EP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has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detected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more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than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100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fast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X-ray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transients,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revealing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potentially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diverse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origins.</a:t>
            </a:r>
          </a:p>
          <a:p>
            <a:pPr>
              <a:buFont typeface="系统字体常规体"/>
              <a:buChar char="✧"/>
            </a:pP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EP240414a/SN 2024gsa,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as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well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studied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event,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was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found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 originate from the core-collapse explosion of an extragalactic massive star.</a:t>
            </a:r>
          </a:p>
          <a:p>
            <a:pPr>
              <a:buFont typeface="系统字体常规体"/>
              <a:buChar char="✧"/>
            </a:pP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soft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spectrum,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bright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peak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X-ray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luminosity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and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multiband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follow-up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data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revealed the existence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 a weak relativistic jet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interacting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with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extended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shell.</a:t>
            </a:r>
          </a:p>
          <a:p>
            <a:pPr>
              <a:buFont typeface="系统字体常规体"/>
              <a:buChar char="✧"/>
            </a:pP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are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expecting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more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soft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X-ray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transients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like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EP240414a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new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types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events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EP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data.</a:t>
            </a:r>
          </a:p>
          <a:p>
            <a:pPr>
              <a:buFont typeface="系统字体常规体"/>
              <a:buChar char="✧"/>
            </a:pP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Timely follow-up observations are critical to diagnose the</a:t>
            </a:r>
            <a:r>
              <a:rPr kumimoji="1" lang="zh-CN" altLang="en-US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altLang="zh-CN" sz="2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physical origins. </a:t>
            </a:r>
          </a:p>
          <a:p>
            <a:pPr>
              <a:buFont typeface="系统字体常规体"/>
              <a:buChar char="✧"/>
            </a:pPr>
            <a:endParaRPr kumimoji="1" lang="en-US" altLang="zh-CN" sz="2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buFont typeface="系统字体常规体"/>
              <a:buChar char="✧"/>
            </a:pPr>
            <a:endParaRPr kumimoji="1" lang="zh-CN" altLang="en-US" sz="2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3D75346-DB54-7ABE-FA64-E3728FA6DF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27" y="4149959"/>
            <a:ext cx="3635504" cy="181775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AE40872A-5C49-3839-C321-D38EBAE403CD}"/>
              </a:ext>
            </a:extLst>
          </p:cNvPr>
          <p:cNvSpPr txBox="1"/>
          <p:nvPr/>
        </p:nvSpPr>
        <p:spPr>
          <a:xfrm>
            <a:off x="2117941" y="5783871"/>
            <a:ext cx="5512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kumimoji="1" lang="zh-CN" alt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kumimoji="1" lang="zh-CN" alt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kumimoji="1" lang="zh-CN" alt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kumimoji="1" lang="zh-CN" altLang="en-US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attention!</a:t>
            </a:r>
            <a:endParaRPr kumimoji="1" lang="zh-CN" altLang="en-US" sz="28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433B2F1-E2A0-9B77-3AAB-A16A3DFE8494}"/>
              </a:ext>
            </a:extLst>
          </p:cNvPr>
          <p:cNvSpPr txBox="1"/>
          <p:nvPr/>
        </p:nvSpPr>
        <p:spPr>
          <a:xfrm>
            <a:off x="7988257" y="5378296"/>
            <a:ext cx="2820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EP</a:t>
            </a:r>
            <a:r>
              <a:rPr kumimoji="1" lang="zh-CN" altLang="en-US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website:</a:t>
            </a:r>
            <a:r>
              <a:rPr kumimoji="1" lang="zh-CN" altLang="en-US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ep.bao.ac.cn</a:t>
            </a:r>
            <a:endParaRPr kumimoji="1" lang="en-US" altLang="zh-CN" sz="2000" i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E52FDD6-F43E-5531-015E-4437BF4A058A}"/>
              </a:ext>
            </a:extLst>
          </p:cNvPr>
          <p:cNvSpPr txBox="1"/>
          <p:nvPr/>
        </p:nvSpPr>
        <p:spPr>
          <a:xfrm>
            <a:off x="8115257" y="5841906"/>
            <a:ext cx="3471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i="1" dirty="0">
                <a:latin typeface="Calibri" panose="020F0502020204030204" pitchFamily="34" charset="0"/>
                <a:cs typeface="Calibri" panose="020F0502020204030204" pitchFamily="34" charset="0"/>
              </a:rPr>
              <a:t>Contact me:</a:t>
            </a:r>
            <a:r>
              <a:rPr kumimoji="1" lang="zh-CN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hsun@nao.cas.cn</a:t>
            </a:r>
            <a:endParaRPr kumimoji="1" lang="en-US" altLang="zh-CN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kumimoji="1" lang="en-US" altLang="zh-CN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9FC1E02-B560-11A2-BCC4-87C435DFB328}"/>
              </a:ext>
            </a:extLst>
          </p:cNvPr>
          <p:cNvSpPr txBox="1"/>
          <p:nvPr/>
        </p:nvSpPr>
        <p:spPr>
          <a:xfrm>
            <a:off x="2813370" y="4412504"/>
            <a:ext cx="7235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“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The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journey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has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just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begun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 The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greatest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discoveries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may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still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be</a:t>
            </a:r>
            <a:r>
              <a:rPr lang="fr-FR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fr-FR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ahead</a:t>
            </a:r>
            <a:r>
              <a:rPr lang="en-US" altLang="zh-CN" b="1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.”</a:t>
            </a:r>
            <a:endParaRPr kumimoji="1" lang="en-US" altLang="zh-CN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kumimoji="1" lang="zh-CN" alt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811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7DC22-ED06-B807-5B01-3D63A630E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:a16="http://schemas.microsoft.com/office/drawing/2014/main" id="{672BE7FC-D529-118E-8630-0C0E6F8C029A}"/>
              </a:ext>
            </a:extLst>
          </p:cNvPr>
          <p:cNvSpPr txBox="1"/>
          <p:nvPr/>
        </p:nvSpPr>
        <p:spPr>
          <a:xfrm>
            <a:off x="8439462" y="56213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4AE5E48-C79F-032D-5CFE-4F8453CDA17B}"/>
              </a:ext>
            </a:extLst>
          </p:cNvPr>
          <p:cNvSpPr txBox="1"/>
          <p:nvPr/>
        </p:nvSpPr>
        <p:spPr>
          <a:xfrm>
            <a:off x="11107711" y="42272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9" name="图片 8" descr="紫色的灯光&#10;&#10;低可信度描述已自动生成">
            <a:extLst>
              <a:ext uri="{FF2B5EF4-FFF2-40B4-BE49-F238E27FC236}">
                <a16:creationId xmlns:a16="http://schemas.microsoft.com/office/drawing/2014/main" id="{C28A7A09-45F1-2F2C-F062-3C0532F91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58" y="601896"/>
            <a:ext cx="10224239" cy="53155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952C1CF-A5DE-A4C5-BD44-1651C8A13A13}"/>
              </a:ext>
            </a:extLst>
          </p:cNvPr>
          <p:cNvSpPr txBox="1"/>
          <p:nvPr/>
        </p:nvSpPr>
        <p:spPr>
          <a:xfrm>
            <a:off x="7857335" y="6052249"/>
            <a:ext cx="435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dirty="0"/>
              <a:t>EP-WXT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Single Observation Imaging</a:t>
            </a:r>
            <a:r>
              <a:rPr kumimoji="1" lang="zh-CN" altLang="en-US" sz="1400" dirty="0"/>
              <a:t>（</a:t>
            </a:r>
            <a:r>
              <a:rPr kumimoji="1" lang="en-US" altLang="zh-CN" sz="1400" dirty="0"/>
              <a:t>exp.</a:t>
            </a:r>
            <a:r>
              <a:rPr kumimoji="1" lang="zh-CN" altLang="en-US" sz="1400" dirty="0"/>
              <a:t> </a:t>
            </a:r>
            <a:r>
              <a:rPr kumimoji="1" lang="en-US" altLang="zh-CN" sz="1400" dirty="0"/>
              <a:t>20</a:t>
            </a:r>
            <a:r>
              <a:rPr kumimoji="1" lang="zh-CN" altLang="en-US" sz="1400" dirty="0"/>
              <a:t> </a:t>
            </a:r>
            <a:r>
              <a:rPr kumimoji="1" lang="en-US" altLang="zh-CN" sz="1400" dirty="0" err="1"/>
              <a:t>ks</a:t>
            </a:r>
            <a:r>
              <a:rPr kumimoji="1" lang="zh-CN" altLang="en-US" sz="1400" dirty="0"/>
              <a:t>）</a:t>
            </a:r>
          </a:p>
        </p:txBody>
      </p:sp>
      <p:sp>
        <p:nvSpPr>
          <p:cNvPr id="2" name="页脚占位符 26">
            <a:extLst>
              <a:ext uri="{FF2B5EF4-FFF2-40B4-BE49-F238E27FC236}">
                <a16:creationId xmlns:a16="http://schemas.microsoft.com/office/drawing/2014/main" id="{F9FA3507-C3F4-EC59-9E8A-650CD5B49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0162" y="6356350"/>
            <a:ext cx="7237218" cy="365125"/>
          </a:xfrm>
        </p:spPr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50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D4631-AE01-FB53-264C-3F63AC793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:a16="http://schemas.microsoft.com/office/drawing/2014/main" id="{8CB81FD8-682E-C2E2-B410-E5E2EAC1AB3A}"/>
              </a:ext>
            </a:extLst>
          </p:cNvPr>
          <p:cNvSpPr txBox="1"/>
          <p:nvPr/>
        </p:nvSpPr>
        <p:spPr>
          <a:xfrm>
            <a:off x="8439462" y="56213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144EC14-9334-A117-FC68-A9571796F497}"/>
              </a:ext>
            </a:extLst>
          </p:cNvPr>
          <p:cNvSpPr txBox="1"/>
          <p:nvPr/>
        </p:nvSpPr>
        <p:spPr>
          <a:xfrm>
            <a:off x="11107711" y="42272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5BE18AAA-3D7D-5C23-07D5-D098C52F3D7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>
            <a:off x="2341424" y="1747270"/>
            <a:ext cx="4876801" cy="3174400"/>
          </a:xfrm>
          <a:prstGeom prst="rect">
            <a:avLst/>
          </a:prstGeom>
        </p:spPr>
      </p:pic>
      <p:sp>
        <p:nvSpPr>
          <p:cNvPr id="5" name="Shape 366">
            <a:extLst>
              <a:ext uri="{FF2B5EF4-FFF2-40B4-BE49-F238E27FC236}">
                <a16:creationId xmlns:a16="http://schemas.microsoft.com/office/drawing/2014/main" id="{0043621A-1217-D257-D8D3-E58BCC987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4000"/>
            <a:ext cx="10972800" cy="561975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800" b="1" dirty="0">
                <a:solidFill>
                  <a:srgbClr val="0E4092"/>
                </a:solidFill>
              </a:rPr>
              <a:t>EP key</a:t>
            </a:r>
            <a:r>
              <a:rPr sz="2800" b="1" dirty="0">
                <a:solidFill>
                  <a:srgbClr val="0E4092"/>
                </a:solidFill>
              </a:rPr>
              <a:t> science objectives</a:t>
            </a:r>
          </a:p>
        </p:txBody>
      </p:sp>
      <p:sp>
        <p:nvSpPr>
          <p:cNvPr id="6" name="Shape 367">
            <a:extLst>
              <a:ext uri="{FF2B5EF4-FFF2-40B4-BE49-F238E27FC236}">
                <a16:creationId xmlns:a16="http://schemas.microsoft.com/office/drawing/2014/main" id="{7DFCBCE5-B6E9-C348-A89B-5D60DC45FD2C}"/>
              </a:ext>
            </a:extLst>
          </p:cNvPr>
          <p:cNvSpPr/>
          <p:nvPr/>
        </p:nvSpPr>
        <p:spPr>
          <a:xfrm>
            <a:off x="859514" y="3109621"/>
            <a:ext cx="7721623" cy="1088366"/>
          </a:xfrm>
          <a:prstGeom prst="rect">
            <a:avLst/>
          </a:prstGeom>
          <a:solidFill>
            <a:srgbClr val="FFFFFF"/>
          </a:solidFill>
          <a:ln w="12700">
            <a:solidFill>
              <a:srgbClr val="A7C0DE"/>
            </a:solidFill>
            <a:miter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2000" tIns="36000" rIns="72000" bIns="36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Discover otherwise quiescent 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black holes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at almost all astrophysical mass scales and other compact objects by capturing their transient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X-ray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flares     </a:t>
            </a:r>
          </a:p>
        </p:txBody>
      </p:sp>
      <p:sp>
        <p:nvSpPr>
          <p:cNvPr id="8" name="Shape 368">
            <a:extLst>
              <a:ext uri="{FF2B5EF4-FFF2-40B4-BE49-F238E27FC236}">
                <a16:creationId xmlns:a16="http://schemas.microsoft.com/office/drawing/2014/main" id="{9883A17C-5C39-BAEF-C272-340C0BFB1C61}"/>
              </a:ext>
            </a:extLst>
          </p:cNvPr>
          <p:cNvSpPr/>
          <p:nvPr/>
        </p:nvSpPr>
        <p:spPr>
          <a:xfrm>
            <a:off x="859514" y="4921670"/>
            <a:ext cx="7721621" cy="1088366"/>
          </a:xfrm>
          <a:prstGeom prst="rect">
            <a:avLst/>
          </a:prstGeom>
          <a:solidFill>
            <a:srgbClr val="FFFFFF"/>
          </a:solidFill>
          <a:ln w="12700">
            <a:solidFill>
              <a:srgbClr val="A7C0DE"/>
            </a:solidFill>
            <a:miter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2000" tIns="36000" rIns="72000" bIns="36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Detect and </a:t>
            </a:r>
            <a:r>
              <a:rPr kumimoji="0" sz="2200" b="0" i="0" u="none" strike="noStrike" kern="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localise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the electromagnetic-wave sources of 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gravitational-wave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events by synergy with gravitational-wave detectors</a:t>
            </a:r>
          </a:p>
        </p:txBody>
      </p:sp>
      <p:sp>
        <p:nvSpPr>
          <p:cNvPr id="10" name="Shape 369">
            <a:extLst>
              <a:ext uri="{FF2B5EF4-FFF2-40B4-BE49-F238E27FC236}">
                <a16:creationId xmlns:a16="http://schemas.microsoft.com/office/drawing/2014/main" id="{5E091A28-F3F3-9A60-4797-D8AC1BE390A4}"/>
              </a:ext>
            </a:extLst>
          </p:cNvPr>
          <p:cNvSpPr/>
          <p:nvPr/>
        </p:nvSpPr>
        <p:spPr>
          <a:xfrm>
            <a:off x="859514" y="1340520"/>
            <a:ext cx="7721626" cy="1088366"/>
          </a:xfrm>
          <a:prstGeom prst="rect">
            <a:avLst/>
          </a:prstGeom>
          <a:solidFill>
            <a:srgbClr val="FFFFFF"/>
          </a:solidFill>
          <a:ln w="12700">
            <a:solidFill>
              <a:srgbClr val="A7C0DE"/>
            </a:solidFill>
            <a:miter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36000" rIns="72000" bIns="36000">
            <a:spAutoFit/>
          </a:bodyPr>
          <a:lstStyle>
            <a:lvl1pPr>
              <a:defRPr sz="2000">
                <a:solidFill>
                  <a:srgbClr val="535353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Systematic survey of soft X-ray transients and variability of X-ray sources 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with unprecedented</a:t>
            </a:r>
            <a:r>
              <a:rPr kumimoji="0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 combination of sensitivity and cadence </a:t>
            </a:r>
          </a:p>
        </p:txBody>
      </p:sp>
      <p:pic>
        <p:nvPicPr>
          <p:cNvPr id="11" name="image78.jpg" descr="SN.jpg">
            <a:extLst>
              <a:ext uri="{FF2B5EF4-FFF2-40B4-BE49-F238E27FC236}">
                <a16:creationId xmlns:a16="http://schemas.microsoft.com/office/drawing/2014/main" id="{304B4A5C-E30F-058F-A3C6-18FE81EF64A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159929" y="1338558"/>
            <a:ext cx="1876372" cy="1221531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12" name="image79.png" descr="BH-tidal-disrup.png">
            <a:extLst>
              <a:ext uri="{FF2B5EF4-FFF2-40B4-BE49-F238E27FC236}">
                <a16:creationId xmlns:a16="http://schemas.microsoft.com/office/drawing/2014/main" id="{A3BB149B-7413-92D3-81F4-A9731285F1B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159929" y="3075445"/>
            <a:ext cx="1876371" cy="1234508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13" name="image40.png">
            <a:extLst>
              <a:ext uri="{FF2B5EF4-FFF2-40B4-BE49-F238E27FC236}">
                <a16:creationId xmlns:a16="http://schemas.microsoft.com/office/drawing/2014/main" id="{810B5227-A5C6-3421-CA5D-001315B1A79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8835215" y="4884001"/>
            <a:ext cx="3125241" cy="120032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页脚占位符 26">
            <a:extLst>
              <a:ext uri="{FF2B5EF4-FFF2-40B4-BE49-F238E27FC236}">
                <a16:creationId xmlns:a16="http://schemas.microsoft.com/office/drawing/2014/main" id="{96532598-4392-6CC4-0508-E9BE3072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0162" y="6356350"/>
            <a:ext cx="7237218" cy="365125"/>
          </a:xfrm>
        </p:spPr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151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E0591-B430-FA2E-3DFD-7B969D6BC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19F66AD2-A7AB-1418-5108-2776EB15AED4}"/>
              </a:ext>
            </a:extLst>
          </p:cNvPr>
          <p:cNvCxnSpPr/>
          <p:nvPr/>
        </p:nvCxnSpPr>
        <p:spPr>
          <a:xfrm>
            <a:off x="452063" y="1152758"/>
            <a:ext cx="11392358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675C6FB0-975F-388D-6BB8-14ACE08F1FE8}"/>
              </a:ext>
            </a:extLst>
          </p:cNvPr>
          <p:cNvSpPr txBox="1">
            <a:spLocks/>
          </p:cNvSpPr>
          <p:nvPr/>
        </p:nvSpPr>
        <p:spPr>
          <a:xfrm>
            <a:off x="374538" y="54451"/>
            <a:ext cx="111955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zh-CN" sz="2800" b="1" dirty="0">
                <a:solidFill>
                  <a:schemeClr val="accent1">
                    <a:lumMod val="75000"/>
                  </a:schemeClr>
                </a:solidFill>
              </a:rPr>
              <a:t>Fast</a:t>
            </a:r>
            <a:r>
              <a:rPr kumimoji="1" lang="zh-CN" alt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kumimoji="1" lang="en-US" altLang="zh-CN" sz="2800" b="1" dirty="0">
                <a:solidFill>
                  <a:schemeClr val="accent1">
                    <a:lumMod val="75000"/>
                  </a:schemeClr>
                </a:solidFill>
              </a:rPr>
              <a:t>X-ray transients detected with EP-WXT</a:t>
            </a:r>
            <a:endParaRPr kumimoji="1" lang="zh-CN" alt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6B4B4DA-4307-E86F-EC1F-770734966CCA}"/>
                  </a:ext>
                </a:extLst>
              </p:cNvPr>
              <p:cNvSpPr txBox="1"/>
              <p:nvPr/>
            </p:nvSpPr>
            <p:spPr>
              <a:xfrm>
                <a:off x="431052" y="1213584"/>
                <a:ext cx="7722348" cy="46086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系统字体常规体"/>
                  <a:buChar char="✧"/>
                </a:pP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EP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has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detected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over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180 X-ray transients with high S/N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，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more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relatively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S/N.</a:t>
                </a:r>
              </a:p>
              <a:p>
                <a:pPr marL="342900" indent="-342900">
                  <a:lnSpc>
                    <a:spcPct val="150000"/>
                  </a:lnSpc>
                  <a:buFont typeface="系统字体常规体"/>
                  <a:buChar char="✧"/>
                </a:pP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Approx.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140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are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Fast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X-ray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Transients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(prior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EP: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Hei" pitchFamily="2" charset="-122"/>
                    <a:ea typeface="Hei" pitchFamily="2" charset="-122"/>
                    <a:cs typeface="Times New Roman" panose="02020603050405020304" pitchFamily="18" charset="0"/>
                  </a:rPr>
                  <a:t>~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40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candidates),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durations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ranging</a:t>
                </a:r>
                <a:r>
                  <a:rPr kumimoji="1" lang="fr-FR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from</a:t>
                </a:r>
                <a:r>
                  <a:rPr kumimoji="1" lang="fr-FR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seconds</a:t>
                </a:r>
                <a:r>
                  <a:rPr kumimoji="1" lang="fr-FR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to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kilo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seconds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✧"/>
                </a:pPr>
                <a:r>
                  <a:rPr kumimoji="1" lang="en-US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1/3</a:t>
                </a:r>
                <a:r>
                  <a:rPr kumimoji="1" lang="zh-CN" altLang="en-US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kumimoji="1" lang="zh-CN" altLang="en-US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them</a:t>
                </a:r>
                <a:r>
                  <a:rPr kumimoji="1" lang="zh-CN" altLang="en-US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associated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GRBs</a:t>
                </a:r>
                <a:endParaRPr kumimoji="1" lang="en-US" altLang="zh-CN" sz="2200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✧"/>
                </a:pPr>
                <a:r>
                  <a:rPr kumimoji="1" lang="en-US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1/3</a:t>
                </a:r>
                <a:r>
                  <a:rPr kumimoji="1" lang="zh-CN" altLang="en-US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kumimoji="1" lang="zh-CN" altLang="en-US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them</a:t>
                </a:r>
                <a:r>
                  <a:rPr kumimoji="1" lang="zh-CN" altLang="en-US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lack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bright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zh-CN" sz="22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-ray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counterparts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despite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having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zh-CN" sz="22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-ray detector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coverage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their</a:t>
                </a:r>
                <a:r>
                  <a:rPr kumimoji="1" lang="fr-FR" altLang="zh-CN" sz="22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fr-FR" altLang="zh-CN" sz="2200" dirty="0" err="1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fields</a:t>
                </a:r>
                <a:endParaRPr kumimoji="1" lang="en-US" altLang="zh-CN" sz="2200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✧"/>
                </a:pPr>
                <a:r>
                  <a:rPr kumimoji="1" lang="en-US" altLang="zh-CN" sz="2200" dirty="0">
                    <a:cs typeface="Calibri" panose="020F0502020204030204" pitchFamily="34" charset="0"/>
                  </a:rPr>
                  <a:t>~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30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sources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redshift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measurement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kumimoji="1" lang="en-US" altLang="zh-CN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✧"/>
                </a:pPr>
                <a:r>
                  <a:rPr kumimoji="1" lang="en-US" altLang="zh-CN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  <a:r>
                  <a:rPr kumimoji="1" lang="zh-CN" altLang="en-US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sources</a:t>
                </a:r>
                <a:r>
                  <a:rPr kumimoji="1" lang="zh-CN" altLang="en-US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</a:t>
                </a:r>
                <a:r>
                  <a:rPr kumimoji="1" lang="zh-CN" altLang="en-US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z</a:t>
                </a:r>
                <a:r>
                  <a:rPr kumimoji="1" lang="zh-CN" altLang="en-US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&gt;</a:t>
                </a:r>
                <a:r>
                  <a:rPr kumimoji="1" lang="zh-CN" altLang="en-US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2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kumimoji="1" lang="zh-CN" altLang="en-US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：</a:t>
                </a:r>
                <a:endParaRPr kumimoji="1" lang="en-US" altLang="zh-CN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6B4B4DA-4307-E86F-EC1F-770734966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52" y="1213584"/>
                <a:ext cx="7722348" cy="4608698"/>
              </a:xfrm>
              <a:prstGeom prst="rect">
                <a:avLst/>
              </a:prstGeom>
              <a:blipFill>
                <a:blip r:embed="rId3"/>
                <a:stretch>
                  <a:fillRect l="-1314" r="-1478" b="-2473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95AB274A-00BB-5B98-D200-02D1BAFFCBD6}"/>
              </a:ext>
            </a:extLst>
          </p:cNvPr>
          <p:cNvSpPr txBox="1"/>
          <p:nvPr/>
        </p:nvSpPr>
        <p:spPr>
          <a:xfrm>
            <a:off x="3626248" y="5393788"/>
            <a:ext cx="41563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EP240315a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(4.859)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EP241025a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(4.200)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EP241217a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(4.590)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EP250215a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(4.610)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en-US" altLang="zh-CN" sz="2000" i="1" u="sng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EP250321a</a:t>
            </a:r>
            <a:r>
              <a:rPr kumimoji="1" lang="zh-CN" altLang="en-US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2000" i="1" u="sng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(4.368)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6654BD8-D507-28AB-263B-AD43C5B8533E}"/>
              </a:ext>
            </a:extLst>
          </p:cNvPr>
          <p:cNvSpPr txBox="1"/>
          <p:nvPr/>
        </p:nvSpPr>
        <p:spPr>
          <a:xfrm>
            <a:off x="5122485" y="3376557"/>
            <a:ext cx="2444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i="1" dirty="0">
                <a:solidFill>
                  <a:schemeClr val="accent1"/>
                </a:solidFill>
              </a:rPr>
              <a:t>(Wu</a:t>
            </a:r>
            <a:r>
              <a:rPr kumimoji="1" lang="zh-CN" altLang="en-US" sz="1600" i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i="1" dirty="0">
                <a:solidFill>
                  <a:schemeClr val="accent1"/>
                </a:solidFill>
              </a:rPr>
              <a:t>et</a:t>
            </a:r>
            <a:r>
              <a:rPr kumimoji="1" lang="zh-CN" altLang="en-US" sz="1600" i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i="1" dirty="0">
                <a:solidFill>
                  <a:schemeClr val="accent1"/>
                </a:solidFill>
              </a:rPr>
              <a:t>al.</a:t>
            </a:r>
            <a:r>
              <a:rPr kumimoji="1" lang="zh-CN" altLang="en-US" sz="1600" i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i="1" dirty="0">
                <a:solidFill>
                  <a:schemeClr val="accent1"/>
                </a:solidFill>
              </a:rPr>
              <a:t>in</a:t>
            </a:r>
            <a:r>
              <a:rPr kumimoji="1" lang="zh-CN" altLang="en-US" sz="1600" i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i="1" dirty="0">
                <a:solidFill>
                  <a:schemeClr val="accent1"/>
                </a:solidFill>
              </a:rPr>
              <a:t>preparation)</a:t>
            </a:r>
            <a:endParaRPr kumimoji="1" lang="zh-CN" altLang="en-US" sz="1600" i="1" dirty="0">
              <a:solidFill>
                <a:schemeClr val="accent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A52FD88-AE7B-1ABC-AA74-38B3BEB5EFB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810"/>
          <a:stretch>
            <a:fillRect/>
          </a:stretch>
        </p:blipFill>
        <p:spPr>
          <a:xfrm>
            <a:off x="8209914" y="2205400"/>
            <a:ext cx="3708797" cy="3019422"/>
          </a:xfrm>
          <a:prstGeom prst="rect">
            <a:avLst/>
          </a:prstGeom>
        </p:spPr>
      </p:pic>
      <p:sp>
        <p:nvSpPr>
          <p:cNvPr id="4" name="页脚占位符 26">
            <a:extLst>
              <a:ext uri="{FF2B5EF4-FFF2-40B4-BE49-F238E27FC236}">
                <a16:creationId xmlns:a16="http://schemas.microsoft.com/office/drawing/2014/main" id="{2519A08F-53A2-F99B-6BF7-CB40CE2B6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0162" y="6356350"/>
            <a:ext cx="7237218" cy="365125"/>
          </a:xfrm>
        </p:spPr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956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50F44-6D43-65B7-B2BA-0F44B2C3F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:a16="http://schemas.microsoft.com/office/drawing/2014/main" id="{25200DBE-CA05-FE3D-F9C1-35CD1DF65104}"/>
              </a:ext>
            </a:extLst>
          </p:cNvPr>
          <p:cNvSpPr txBox="1">
            <a:spLocks/>
          </p:cNvSpPr>
          <p:nvPr/>
        </p:nvSpPr>
        <p:spPr>
          <a:xfrm>
            <a:off x="374538" y="54451"/>
            <a:ext cx="111955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zh-CN" sz="2800" b="1" dirty="0">
                <a:solidFill>
                  <a:schemeClr val="accent1">
                    <a:lumMod val="75000"/>
                  </a:schemeClr>
                </a:solidFill>
              </a:rPr>
              <a:t>Possible physical origins for Fast X-ray transients</a:t>
            </a:r>
            <a:endParaRPr kumimoji="1" lang="zh-CN" alt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02C1FE1-E159-303E-7BEA-81266AFBFE37}"/>
              </a:ext>
            </a:extLst>
          </p:cNvPr>
          <p:cNvSpPr txBox="1"/>
          <p:nvPr/>
        </p:nvSpPr>
        <p:spPr>
          <a:xfrm>
            <a:off x="8678411" y="5790089"/>
            <a:ext cx="2030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chemeClr val="bg1"/>
                </a:solidFill>
              </a:rPr>
              <a:t>Preliminary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results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AF22C77-9B46-0681-4A40-9D2FD47107CB}"/>
              </a:ext>
            </a:extLst>
          </p:cNvPr>
          <p:cNvSpPr txBox="1"/>
          <p:nvPr/>
        </p:nvSpPr>
        <p:spPr>
          <a:xfrm>
            <a:off x="7429500" y="6464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76F67468-9215-7D6E-23C1-B39BD2D2D08B}"/>
              </a:ext>
            </a:extLst>
          </p:cNvPr>
          <p:cNvSpPr txBox="1"/>
          <p:nvPr/>
        </p:nvSpPr>
        <p:spPr>
          <a:xfrm>
            <a:off x="12700" y="6188675"/>
            <a:ext cx="1231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/>
              <a:t>Also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see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Klein &amp; Chevalier 1978; Waxman &amp; Katz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2017;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Dai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et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al.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2006;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Zhang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2013; Sun et al. 2019;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Zhang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2018;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MacLeod et al.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2014; Maguire et al. 2020;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Chen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et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al.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2023…</a:t>
            </a:r>
            <a:endParaRPr kumimoji="1" lang="zh-CN" altLang="en-US" sz="1200" dirty="0"/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F0B2F700-C4BC-81E9-976B-B309FECB4E5C}"/>
              </a:ext>
            </a:extLst>
          </p:cNvPr>
          <p:cNvGrpSpPr/>
          <p:nvPr/>
        </p:nvGrpSpPr>
        <p:grpSpPr>
          <a:xfrm>
            <a:off x="101600" y="1054100"/>
            <a:ext cx="5725638" cy="5142464"/>
            <a:chOff x="101600" y="1054100"/>
            <a:chExt cx="5725638" cy="5142464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E028A4B3-2081-06A6-A21B-E39A1CEB1D43}"/>
                </a:ext>
              </a:extLst>
            </p:cNvPr>
            <p:cNvGrpSpPr/>
            <p:nvPr/>
          </p:nvGrpSpPr>
          <p:grpSpPr>
            <a:xfrm>
              <a:off x="198082" y="1261714"/>
              <a:ext cx="5629156" cy="4670871"/>
              <a:chOff x="198082" y="1261714"/>
              <a:chExt cx="5629156" cy="4670871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66E975F8-C031-B3AE-8DD4-22CE43ED617C}"/>
                  </a:ext>
                </a:extLst>
              </p:cNvPr>
              <p:cNvGrpSpPr/>
              <p:nvPr/>
            </p:nvGrpSpPr>
            <p:grpSpPr>
              <a:xfrm>
                <a:off x="198082" y="1261714"/>
                <a:ext cx="5453040" cy="2090111"/>
                <a:chOff x="1065782" y="1438829"/>
                <a:chExt cx="5453040" cy="2090111"/>
              </a:xfrm>
            </p:grpSpPr>
            <p:pic>
              <p:nvPicPr>
                <p:cNvPr id="13" name="图片 12" descr="黑暗中的蓝色星球和星星&#10;&#10;中度可信度描述已自动生成">
                  <a:extLst>
                    <a:ext uri="{FF2B5EF4-FFF2-40B4-BE49-F238E27FC236}">
                      <a16:creationId xmlns:a16="http://schemas.microsoft.com/office/drawing/2014/main" id="{896B35B7-5D34-01C7-4AA1-0A2F843C1A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738" r="14934"/>
                <a:stretch/>
              </p:blipFill>
              <p:spPr>
                <a:xfrm>
                  <a:off x="1065782" y="1438829"/>
                  <a:ext cx="2839397" cy="2090111"/>
                </a:xfrm>
                <a:prstGeom prst="rect">
                  <a:avLst/>
                </a:prstGeom>
              </p:spPr>
            </p:pic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F7AB16BC-3395-26D7-5585-D2AEBE124C7A}"/>
                    </a:ext>
                  </a:extLst>
                </p:cNvPr>
                <p:cNvSpPr txBox="1"/>
                <p:nvPr/>
              </p:nvSpPr>
              <p:spPr>
                <a:xfrm>
                  <a:off x="3943693" y="1571908"/>
                  <a:ext cx="2575129" cy="18774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zh-CN" b="1" u="sng" dirty="0">
                      <a:solidFill>
                        <a:srgbClr val="7030A0"/>
                      </a:solidFill>
                      <a:latin typeface="+mj-lt"/>
                    </a:rPr>
                    <a:t>Gamma-ray</a:t>
                  </a:r>
                  <a:r>
                    <a:rPr kumimoji="1" lang="zh-CN" altLang="en-US" b="1" u="sng" dirty="0">
                      <a:solidFill>
                        <a:srgbClr val="7030A0"/>
                      </a:solidFill>
                      <a:latin typeface="+mj-lt"/>
                    </a:rPr>
                    <a:t> </a:t>
                  </a:r>
                  <a:r>
                    <a:rPr kumimoji="1" lang="en-US" altLang="zh-CN" b="1" u="sng" dirty="0">
                      <a:solidFill>
                        <a:srgbClr val="7030A0"/>
                      </a:solidFill>
                      <a:latin typeface="+mj-lt"/>
                    </a:rPr>
                    <a:t>burst</a:t>
                  </a:r>
                </a:p>
                <a:p>
                  <a:pPr algn="ctr"/>
                  <a:endParaRPr kumimoji="1" lang="en-US" altLang="zh-CN" b="1" u="sng" dirty="0">
                    <a:solidFill>
                      <a:srgbClr val="7030A0"/>
                    </a:solidFill>
                    <a:latin typeface="+mj-lt"/>
                  </a:endParaRP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EP240219a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(Yin+2024)</a:t>
                  </a: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EP240315a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(Liu+2025)</a:t>
                  </a: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EP240617a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(Wang+2025)</a:t>
                  </a: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EP250801a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(Jiang+2025)</a:t>
                  </a: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…</a:t>
                  </a:r>
                  <a:endParaRPr kumimoji="1" lang="zh-CN" altLang="en-US" sz="1600" b="1" dirty="0">
                    <a:latin typeface="+mj-lt"/>
                  </a:endParaRPr>
                </a:p>
              </p:txBody>
            </p:sp>
          </p:grpSp>
          <p:pic>
            <p:nvPicPr>
              <p:cNvPr id="6" name="图片 5" descr="图片包含 游戏机, 星星&#10;&#10;描述已自动生成">
                <a:extLst>
                  <a:ext uri="{FF2B5EF4-FFF2-40B4-BE49-F238E27FC236}">
                    <a16:creationId xmlns:a16="http://schemas.microsoft.com/office/drawing/2014/main" id="{E8256B96-4B32-FE20-AC85-1C2EF9AEA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32" t="8954" r="21827" b="19752"/>
              <a:stretch/>
            </p:blipFill>
            <p:spPr>
              <a:xfrm>
                <a:off x="221080" y="3827004"/>
                <a:ext cx="2815659" cy="2072637"/>
              </a:xfrm>
              <a:prstGeom prst="rect">
                <a:avLst/>
              </a:prstGeom>
            </p:spPr>
          </p:pic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4C28245-E055-2C64-A586-D2CA4868D1CE}"/>
                  </a:ext>
                </a:extLst>
              </p:cNvPr>
              <p:cNvSpPr txBox="1"/>
              <p:nvPr/>
            </p:nvSpPr>
            <p:spPr>
              <a:xfrm>
                <a:off x="2993659" y="3839704"/>
                <a:ext cx="2833579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b="1" u="sng" dirty="0">
                    <a:solidFill>
                      <a:srgbClr val="C00000"/>
                    </a:solidFill>
                    <a:latin typeface="+mj-lt"/>
                  </a:rPr>
                  <a:t>SN</a:t>
                </a:r>
                <a:r>
                  <a:rPr kumimoji="1" lang="zh-CN" altLang="en-US" b="1" u="sng" dirty="0">
                    <a:solidFill>
                      <a:srgbClr val="C00000"/>
                    </a:solidFill>
                    <a:latin typeface="+mj-lt"/>
                  </a:rPr>
                  <a:t> </a:t>
                </a:r>
                <a:r>
                  <a:rPr kumimoji="1" lang="en-US" altLang="zh-CN" b="1" u="sng" dirty="0">
                    <a:solidFill>
                      <a:srgbClr val="C00000"/>
                    </a:solidFill>
                    <a:latin typeface="+mj-lt"/>
                  </a:rPr>
                  <a:t>Shock</a:t>
                </a:r>
                <a:r>
                  <a:rPr kumimoji="1" lang="zh-CN" altLang="en-US" b="1" u="sng" dirty="0">
                    <a:solidFill>
                      <a:srgbClr val="C00000"/>
                    </a:solidFill>
                    <a:latin typeface="+mj-lt"/>
                  </a:rPr>
                  <a:t> </a:t>
                </a:r>
                <a:r>
                  <a:rPr kumimoji="1" lang="en-US" altLang="zh-CN" b="1" u="sng" dirty="0">
                    <a:solidFill>
                      <a:srgbClr val="C00000"/>
                    </a:solidFill>
                    <a:latin typeface="+mj-lt"/>
                  </a:rPr>
                  <a:t>break-out</a:t>
                </a:r>
              </a:p>
              <a:p>
                <a:pPr algn="ctr"/>
                <a:r>
                  <a:rPr kumimoji="1" lang="en-US" altLang="zh-CN" sz="1600" b="1" dirty="0"/>
                  <a:t>No</a:t>
                </a:r>
                <a:r>
                  <a:rPr kumimoji="1" lang="zh-CN" altLang="en-US" sz="1600" b="1" dirty="0"/>
                  <a:t> </a:t>
                </a:r>
                <a:r>
                  <a:rPr kumimoji="1" lang="en-US" altLang="zh-CN" sz="1600" b="1" dirty="0"/>
                  <a:t>conclusive</a:t>
                </a:r>
                <a:r>
                  <a:rPr kumimoji="1" lang="zh-CN" altLang="en-US" sz="1600" b="1" dirty="0"/>
                  <a:t> </a:t>
                </a:r>
                <a:r>
                  <a:rPr kumimoji="1" lang="en-US" altLang="zh-CN" sz="1600" b="1" dirty="0"/>
                  <a:t>detection</a:t>
                </a:r>
                <a:r>
                  <a:rPr kumimoji="1" lang="zh-CN" altLang="en-US" sz="1600" b="1" dirty="0"/>
                  <a:t> </a:t>
                </a:r>
                <a:endParaRPr kumimoji="1" lang="en-US" altLang="zh-CN" sz="1600" b="1" dirty="0"/>
              </a:p>
              <a:p>
                <a:pPr algn="ctr"/>
                <a:r>
                  <a:rPr kumimoji="1" lang="en-US" altLang="zh-CN" sz="1600" b="1" dirty="0"/>
                  <a:t>by</a:t>
                </a:r>
                <a:r>
                  <a:rPr kumimoji="1" lang="zh-CN" altLang="en-US" sz="1600" b="1" dirty="0"/>
                  <a:t> </a:t>
                </a:r>
                <a:r>
                  <a:rPr kumimoji="1" lang="en-US" altLang="zh-CN" sz="1600" b="1" dirty="0"/>
                  <a:t>EP</a:t>
                </a:r>
                <a:r>
                  <a:rPr kumimoji="1" lang="zh-CN" altLang="en-US" sz="1600" b="1" dirty="0"/>
                  <a:t> </a:t>
                </a:r>
                <a:r>
                  <a:rPr kumimoji="1" lang="en-US" altLang="zh-CN" sz="1600" b="1" dirty="0"/>
                  <a:t>yet</a:t>
                </a:r>
              </a:p>
              <a:p>
                <a:pPr algn="ctr"/>
                <a:endParaRPr kumimoji="1" lang="en-US" altLang="zh-CN" sz="1600" b="1" dirty="0">
                  <a:latin typeface="+mj-lt"/>
                </a:endParaRPr>
              </a:p>
              <a:p>
                <a:pPr algn="ctr"/>
                <a:r>
                  <a:rPr kumimoji="1" lang="en-US" altLang="zh-CN" sz="1600" b="1" dirty="0">
                    <a:latin typeface="+mj-lt"/>
                  </a:rPr>
                  <a:t>XRO 080109,</a:t>
                </a:r>
                <a:r>
                  <a:rPr kumimoji="1" lang="zh-CN" altLang="en-US" sz="1600" b="1" dirty="0">
                    <a:latin typeface="+mj-lt"/>
                  </a:rPr>
                  <a:t> </a:t>
                </a:r>
                <a:r>
                  <a:rPr kumimoji="1" lang="en-US" altLang="zh-CN" sz="1600" b="1" dirty="0">
                    <a:latin typeface="+mj-lt"/>
                  </a:rPr>
                  <a:t>Soderberg+2008 </a:t>
                </a:r>
              </a:p>
              <a:p>
                <a:pPr algn="ctr"/>
                <a:r>
                  <a:rPr kumimoji="1" lang="en-US" altLang="zh-CN" sz="1600" b="1" dirty="0">
                    <a:latin typeface="+mj-lt"/>
                  </a:rPr>
                  <a:t>GRB 060218?</a:t>
                </a:r>
                <a:r>
                  <a:rPr kumimoji="1" lang="zh-CN" altLang="en-US" sz="1600" b="1" dirty="0">
                    <a:latin typeface="+mj-lt"/>
                  </a:rPr>
                  <a:t> </a:t>
                </a:r>
                <a:r>
                  <a:rPr kumimoji="1" lang="en-US" altLang="zh-CN" sz="1600" b="1" dirty="0">
                    <a:latin typeface="+mj-lt"/>
                  </a:rPr>
                  <a:t>Campana+2006</a:t>
                </a:r>
              </a:p>
            </p:txBody>
          </p:sp>
        </p:grp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33D3EB01-650A-0AF4-4185-8BA2AB0F9987}"/>
                </a:ext>
              </a:extLst>
            </p:cNvPr>
            <p:cNvSpPr/>
            <p:nvPr/>
          </p:nvSpPr>
          <p:spPr>
            <a:xfrm>
              <a:off x="101600" y="1054100"/>
              <a:ext cx="5596414" cy="25019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A9D539CF-772B-91EC-05D2-66530713030F}"/>
                </a:ext>
              </a:extLst>
            </p:cNvPr>
            <p:cNvSpPr/>
            <p:nvPr/>
          </p:nvSpPr>
          <p:spPr>
            <a:xfrm>
              <a:off x="101600" y="3694664"/>
              <a:ext cx="5596414" cy="25019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AD3E2873-07DD-01EC-2FDF-623BEB3A4B19}"/>
              </a:ext>
            </a:extLst>
          </p:cNvPr>
          <p:cNvGrpSpPr/>
          <p:nvPr/>
        </p:nvGrpSpPr>
        <p:grpSpPr>
          <a:xfrm>
            <a:off x="5827237" y="1054099"/>
            <a:ext cx="6017184" cy="5142465"/>
            <a:chOff x="5827237" y="1054099"/>
            <a:chExt cx="6017184" cy="5142465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B559EE7E-DAE8-DC3F-8834-03B3107B849F}"/>
                </a:ext>
              </a:extLst>
            </p:cNvPr>
            <p:cNvGrpSpPr/>
            <p:nvPr/>
          </p:nvGrpSpPr>
          <p:grpSpPr>
            <a:xfrm>
              <a:off x="5951424" y="1261714"/>
              <a:ext cx="5892997" cy="4643347"/>
              <a:chOff x="576149" y="1839515"/>
              <a:chExt cx="5892997" cy="4643347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BCE79A08-3BAA-7C96-D419-840C667BB389}"/>
                  </a:ext>
                </a:extLst>
              </p:cNvPr>
              <p:cNvGrpSpPr/>
              <p:nvPr/>
            </p:nvGrpSpPr>
            <p:grpSpPr>
              <a:xfrm>
                <a:off x="576149" y="1839515"/>
                <a:ext cx="5815157" cy="2154436"/>
                <a:chOff x="1065782" y="1433409"/>
                <a:chExt cx="5815157" cy="2154436"/>
              </a:xfrm>
            </p:grpSpPr>
            <p:pic>
              <p:nvPicPr>
                <p:cNvPr id="23" name="图片 22">
                  <a:extLst>
                    <a:ext uri="{FF2B5EF4-FFF2-40B4-BE49-F238E27FC236}">
                      <a16:creationId xmlns:a16="http://schemas.microsoft.com/office/drawing/2014/main" id="{E910DDBB-FD1C-A6E4-3CAD-3B1E895310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061" b="4061"/>
                <a:stretch/>
              </p:blipFill>
              <p:spPr>
                <a:xfrm>
                  <a:off x="1065782" y="1438829"/>
                  <a:ext cx="2839397" cy="2090111"/>
                </a:xfrm>
                <a:prstGeom prst="rect">
                  <a:avLst/>
                </a:prstGeom>
              </p:spPr>
            </p:pic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E5DBFFEE-13C6-7A7E-7234-46E03C47894C}"/>
                    </a:ext>
                  </a:extLst>
                </p:cNvPr>
                <p:cNvSpPr txBox="1"/>
                <p:nvPr/>
              </p:nvSpPr>
              <p:spPr>
                <a:xfrm>
                  <a:off x="3757381" y="1433409"/>
                  <a:ext cx="3123558" cy="21544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zh-CN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Magnetar</a:t>
                  </a:r>
                  <a:r>
                    <a:rPr kumimoji="1" lang="zh-CN" altLang="en-US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 </a:t>
                  </a:r>
                  <a:r>
                    <a:rPr kumimoji="1" lang="en-US" altLang="zh-CN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emission</a:t>
                  </a:r>
                  <a:r>
                    <a:rPr kumimoji="1" lang="zh-CN" altLang="en-US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 </a:t>
                  </a:r>
                  <a:r>
                    <a:rPr kumimoji="1" lang="en-US" altLang="zh-CN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from</a:t>
                  </a:r>
                  <a:r>
                    <a:rPr kumimoji="1" lang="zh-CN" altLang="en-US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 </a:t>
                  </a:r>
                  <a:endParaRPr kumimoji="1" lang="en-US" altLang="zh-CN" b="1" u="sng" dirty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endParaRPr>
                </a:p>
                <a:p>
                  <a:pPr algn="ctr"/>
                  <a:r>
                    <a:rPr kumimoji="1" lang="en-US" altLang="zh-CN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compact</a:t>
                  </a:r>
                  <a:r>
                    <a:rPr kumimoji="1" lang="zh-CN" altLang="en-US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 </a:t>
                  </a:r>
                  <a:r>
                    <a:rPr kumimoji="1" lang="en-US" altLang="zh-CN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binary</a:t>
                  </a:r>
                  <a:r>
                    <a:rPr kumimoji="1" lang="zh-CN" altLang="en-US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 </a:t>
                  </a:r>
                  <a:r>
                    <a:rPr kumimoji="1" lang="en-US" altLang="zh-CN" b="1" u="sng" dirty="0">
                      <a:solidFill>
                        <a:schemeClr val="accent4">
                          <a:lumMod val="50000"/>
                        </a:schemeClr>
                      </a:solidFill>
                      <a:latin typeface="+mj-lt"/>
                    </a:rPr>
                    <a:t>merger</a:t>
                  </a:r>
                </a:p>
                <a:p>
                  <a:pPr algn="ctr"/>
                  <a:endParaRPr kumimoji="1" lang="en-US" altLang="zh-CN" b="1" u="sng" dirty="0">
                    <a:solidFill>
                      <a:srgbClr val="7030A0"/>
                    </a:solidFill>
                    <a:latin typeface="+mj-lt"/>
                  </a:endParaRP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GRB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230307A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(LEIA,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Sun+2025)</a:t>
                  </a: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CDF-S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XT2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(Xue+2019)</a:t>
                  </a:r>
                </a:p>
                <a:p>
                  <a:pPr algn="ctr"/>
                  <a:r>
                    <a:rPr kumimoji="1" lang="en-US" altLang="zh-CN" sz="1600" b="1" dirty="0"/>
                    <a:t>CDF-S </a:t>
                  </a:r>
                  <a:r>
                    <a:rPr kumimoji="1" lang="en-US" altLang="zh-CN" sz="1600" b="1" dirty="0">
                      <a:latin typeface="+mj-lt"/>
                    </a:rPr>
                    <a:t>XT1</a:t>
                  </a:r>
                  <a:r>
                    <a:rPr kumimoji="1" lang="zh-CN" altLang="en-US" sz="1600" b="1" dirty="0">
                      <a:latin typeface="+mj-lt"/>
                    </a:rPr>
                    <a:t> </a:t>
                  </a:r>
                  <a:r>
                    <a:rPr kumimoji="1" lang="en-US" altLang="zh-CN" sz="1600" b="1" dirty="0">
                      <a:latin typeface="+mj-lt"/>
                    </a:rPr>
                    <a:t>(Bauer+2017)</a:t>
                  </a:r>
                </a:p>
                <a:p>
                  <a:pPr algn="ctr"/>
                  <a:r>
                    <a:rPr kumimoji="1" lang="en-US" altLang="zh-CN" sz="1600" b="1" dirty="0">
                      <a:latin typeface="+mj-lt"/>
                    </a:rPr>
                    <a:t>…</a:t>
                  </a:r>
                  <a:endParaRPr kumimoji="1" lang="zh-CN" altLang="en-US" sz="1600" b="1" dirty="0">
                    <a:latin typeface="+mj-lt"/>
                  </a:endParaRPr>
                </a:p>
              </p:txBody>
            </p:sp>
          </p:grp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8D232D78-8A3F-12EE-165F-E02CF8B7DB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08" t="13411" r="12394" b="20798"/>
              <a:stretch>
                <a:fillRect/>
              </a:stretch>
            </p:blipFill>
            <p:spPr>
              <a:xfrm>
                <a:off x="576149" y="4410225"/>
                <a:ext cx="2837219" cy="2072637"/>
              </a:xfrm>
              <a:prstGeom prst="rect">
                <a:avLst/>
              </a:prstGeom>
            </p:spPr>
          </p:pic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8ADE4B3-33D1-D3D3-B1EE-D7DCAAF8DC44}"/>
                  </a:ext>
                </a:extLst>
              </p:cNvPr>
              <p:cNvSpPr txBox="1"/>
              <p:nvPr/>
            </p:nvSpPr>
            <p:spPr>
              <a:xfrm>
                <a:off x="2977349" y="4561351"/>
                <a:ext cx="3491797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TDEs</a:t>
                </a:r>
                <a:r>
                  <a:rPr kumimoji="1" lang="zh-CN" altLang="en-US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by</a:t>
                </a:r>
                <a:r>
                  <a:rPr kumimoji="1" lang="zh-CN" altLang="en-US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WD-IMBH</a:t>
                </a:r>
                <a:r>
                  <a:rPr kumimoji="1" lang="zh-CN" altLang="en-US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</a:t>
                </a:r>
                <a:endParaRPr kumimoji="1" lang="en-US" altLang="zh-CN" b="1" u="sng" dirty="0">
                  <a:solidFill>
                    <a:schemeClr val="accent1">
                      <a:lumMod val="50000"/>
                    </a:schemeClr>
                  </a:solidFill>
                  <a:latin typeface="+mj-lt"/>
                </a:endParaRPr>
              </a:p>
              <a:p>
                <a:pPr algn="ctr"/>
                <a:r>
                  <a:rPr kumimoji="1" lang="en-US" altLang="zh-CN" b="1" u="sng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system</a:t>
                </a:r>
              </a:p>
              <a:p>
                <a:pPr algn="ctr"/>
                <a:endParaRPr kumimoji="1" lang="en-US" altLang="zh-CN" b="1" u="sng" dirty="0">
                  <a:solidFill>
                    <a:srgbClr val="C00000"/>
                  </a:solidFill>
                  <a:latin typeface="+mj-lt"/>
                </a:endParaRPr>
              </a:p>
              <a:p>
                <a:pPr algn="ctr"/>
                <a:r>
                  <a:rPr kumimoji="1" lang="en-US" altLang="zh-CN" sz="1600" b="1" dirty="0">
                    <a:latin typeface="+mj-lt"/>
                  </a:rPr>
                  <a:t>EP250702a?</a:t>
                </a:r>
                <a:r>
                  <a:rPr kumimoji="1" lang="zh-CN" altLang="en-US" sz="1600" b="1" dirty="0">
                    <a:latin typeface="+mj-lt"/>
                  </a:rPr>
                  <a:t> </a:t>
                </a:r>
                <a:r>
                  <a:rPr kumimoji="1" lang="en-US" altLang="zh-CN" sz="1600" b="1" dirty="0">
                    <a:latin typeface="+mj-lt"/>
                  </a:rPr>
                  <a:t>(Li+2025)</a:t>
                </a:r>
              </a:p>
              <a:p>
                <a:pPr algn="ctr"/>
                <a:endParaRPr kumimoji="1" lang="en-US" altLang="zh-CN" sz="1600" i="1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3702239E-FA90-10AF-59B6-4896AFAC16D5}"/>
                </a:ext>
              </a:extLst>
            </p:cNvPr>
            <p:cNvSpPr/>
            <p:nvPr/>
          </p:nvSpPr>
          <p:spPr>
            <a:xfrm>
              <a:off x="5827237" y="3694664"/>
              <a:ext cx="5837743" cy="25019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E06177E3-EE35-47E0-16C1-8E4DE53480FC}"/>
                </a:ext>
              </a:extLst>
            </p:cNvPr>
            <p:cNvSpPr/>
            <p:nvPr/>
          </p:nvSpPr>
          <p:spPr>
            <a:xfrm>
              <a:off x="5827237" y="1054099"/>
              <a:ext cx="5837743" cy="248799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" name="页脚占位符 26">
            <a:extLst>
              <a:ext uri="{FF2B5EF4-FFF2-40B4-BE49-F238E27FC236}">
                <a16:creationId xmlns:a16="http://schemas.microsoft.com/office/drawing/2014/main" id="{6E33205B-E8A7-1D8A-89B9-0B3AEC63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0162" y="6356350"/>
            <a:ext cx="7237218" cy="365125"/>
          </a:xfrm>
        </p:spPr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311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24941021-1F29-23AC-3C88-320F575EB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340" y="1303637"/>
            <a:ext cx="5198691" cy="489654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E4E23AF1-627F-3C87-A60F-F9F3764CD8AF}"/>
              </a:ext>
            </a:extLst>
          </p:cNvPr>
          <p:cNvSpPr/>
          <p:nvPr/>
        </p:nvSpPr>
        <p:spPr>
          <a:xfrm>
            <a:off x="7112493" y="1690062"/>
            <a:ext cx="4620002" cy="3477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kumimoji="1" lang="en-US" altLang="zh-CN" sz="2000" dirty="0">
                <a:solidFill>
                  <a:srgbClr val="1F497D"/>
                </a:solidFill>
                <a:latin typeface="+mn-ea"/>
              </a:rPr>
              <a:t>More</a:t>
            </a:r>
            <a:r>
              <a:rPr kumimoji="1" lang="zh-CN" altLang="en-US" sz="2000" dirty="0">
                <a:solidFill>
                  <a:srgbClr val="1F497D"/>
                </a:solidFill>
                <a:latin typeface="+mn-ea"/>
              </a:rPr>
              <a:t> </a:t>
            </a:r>
            <a:r>
              <a:rPr kumimoji="1" lang="en-US" altLang="zh-CN" sz="2000" dirty="0">
                <a:solidFill>
                  <a:srgbClr val="1F497D"/>
                </a:solidFill>
                <a:latin typeface="+mn-ea"/>
              </a:rPr>
              <a:t>than</a:t>
            </a:r>
            <a:r>
              <a:rPr kumimoji="1" lang="zh-CN" altLang="en-US" sz="2000" dirty="0">
                <a:solidFill>
                  <a:srgbClr val="1F497D"/>
                </a:solidFill>
                <a:latin typeface="+mn-ea"/>
              </a:rPr>
              <a:t> </a:t>
            </a:r>
            <a:r>
              <a:rPr kumimoji="1" lang="en-US" altLang="zh-CN" sz="2000" dirty="0">
                <a:solidFill>
                  <a:srgbClr val="1F497D"/>
                </a:solidFill>
                <a:latin typeface="+mn-ea"/>
              </a:rPr>
              <a:t>1 order of magnitude more sensitive</a:t>
            </a:r>
          </a:p>
          <a:p>
            <a:endParaRPr kumimoji="1" lang="en-US" altLang="zh-CN" sz="2000" dirty="0">
              <a:solidFill>
                <a:srgbClr val="1F497D"/>
              </a:solidFill>
              <a:latin typeface="+mn-ea"/>
            </a:endParaRPr>
          </a:p>
          <a:p>
            <a:endParaRPr kumimoji="1" lang="en-US" altLang="zh-CN" sz="2000" dirty="0">
              <a:solidFill>
                <a:srgbClr val="1F497D"/>
              </a:solidFill>
              <a:latin typeface="+mn-ea"/>
            </a:endParaRPr>
          </a:p>
          <a:p>
            <a:endParaRPr kumimoji="1" lang="en-US" altLang="zh-CN" sz="2000" dirty="0">
              <a:solidFill>
                <a:srgbClr val="1F497D"/>
              </a:solidFill>
              <a:latin typeface="+mn-ea"/>
            </a:endParaRPr>
          </a:p>
          <a:p>
            <a:endParaRPr kumimoji="1" lang="en-US" altLang="zh-CN" sz="2000" dirty="0">
              <a:solidFill>
                <a:srgbClr val="1F497D"/>
              </a:solidFill>
              <a:latin typeface="+mn-ea"/>
            </a:endParaRPr>
          </a:p>
          <a:p>
            <a:endParaRPr kumimoji="1" lang="en-US" altLang="zh-CN" sz="2000" i="1" dirty="0">
              <a:solidFill>
                <a:srgbClr val="1F497D"/>
              </a:solidFill>
              <a:latin typeface="+mn-ea"/>
            </a:endParaRPr>
          </a:p>
          <a:p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“The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new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capability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typically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leads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to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major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breakthroughs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and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holds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promise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for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discovering</a:t>
            </a:r>
            <a:r>
              <a:rPr lang="zh-CN" altLang="en-US" sz="2000" i="1" dirty="0">
                <a:solidFill>
                  <a:srgbClr val="1F497D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FF0000"/>
                </a:solidFill>
                <a:latin typeface="+mn-ea"/>
              </a:rPr>
              <a:t>new</a:t>
            </a:r>
            <a:r>
              <a:rPr lang="zh-CN" altLang="en-US" sz="2000" i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FF0000"/>
                </a:solidFill>
                <a:latin typeface="+mn-ea"/>
              </a:rPr>
              <a:t>types</a:t>
            </a:r>
            <a:r>
              <a:rPr lang="zh-CN" altLang="en-US" sz="2000" i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FF0000"/>
                </a:solidFill>
                <a:latin typeface="+mn-ea"/>
              </a:rPr>
              <a:t>of</a:t>
            </a:r>
            <a:r>
              <a:rPr lang="zh-CN" altLang="en-US" sz="2000" i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FF0000"/>
                </a:solidFill>
                <a:latin typeface="+mn-ea"/>
              </a:rPr>
              <a:t>X-ray</a:t>
            </a:r>
            <a:r>
              <a:rPr lang="zh-CN" altLang="en-US" sz="2000" i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000" i="1" dirty="0">
                <a:solidFill>
                  <a:srgbClr val="FF0000"/>
                </a:solidFill>
                <a:latin typeface="+mn-ea"/>
              </a:rPr>
              <a:t>transients</a:t>
            </a:r>
            <a:r>
              <a:rPr lang="en-US" altLang="zh-CN" sz="2000" i="1" dirty="0">
                <a:solidFill>
                  <a:srgbClr val="1F497D"/>
                </a:solidFill>
                <a:latin typeface="+mn-ea"/>
              </a:rPr>
              <a:t>”</a:t>
            </a:r>
            <a:endParaRPr lang="zh-CN" altLang="en-US" sz="2000" i="1" dirty="0">
              <a:solidFill>
                <a:srgbClr val="1F497D"/>
              </a:solidFill>
              <a:latin typeface="+mn-ea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BFDB7CEB-8286-0901-E02E-4B80F2815969}"/>
              </a:ext>
            </a:extLst>
          </p:cNvPr>
          <p:cNvSpPr txBox="1">
            <a:spLocks/>
          </p:cNvSpPr>
          <p:nvPr/>
        </p:nvSpPr>
        <p:spPr>
          <a:xfrm>
            <a:off x="374538" y="54452"/>
            <a:ext cx="11195580" cy="1093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800" b="1" dirty="0">
                <a:solidFill>
                  <a:schemeClr val="accent1">
                    <a:lumMod val="75000"/>
                  </a:schemeClr>
                </a:solidFill>
              </a:rPr>
              <a:t>EP</a:t>
            </a:r>
            <a:r>
              <a:rPr kumimoji="1" lang="zh-CN" alt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kumimoji="1" lang="en-US" altLang="zh-CN" sz="2800" b="1" dirty="0">
                <a:solidFill>
                  <a:schemeClr val="accent1">
                    <a:lumMod val="75000"/>
                  </a:schemeClr>
                </a:solidFill>
              </a:rPr>
              <a:t>WXT</a:t>
            </a:r>
            <a:r>
              <a:rPr kumimoji="1" lang="zh-CN" alt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kumimoji="1" lang="en-US" altLang="zh-CN" sz="2800" b="1" dirty="0">
                <a:solidFill>
                  <a:schemeClr val="accent1">
                    <a:lumMod val="75000"/>
                  </a:schemeClr>
                </a:solidFill>
              </a:rPr>
              <a:t>Sensitivity</a:t>
            </a:r>
            <a:endParaRPr kumimoji="1" lang="zh-CN" alt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5CF74FB-5E65-2DC4-B442-02E18D55F8F9}"/>
              </a:ext>
            </a:extLst>
          </p:cNvPr>
          <p:cNvSpPr txBox="1"/>
          <p:nvPr/>
        </p:nvSpPr>
        <p:spPr>
          <a:xfrm>
            <a:off x="2341677" y="4607971"/>
            <a:ext cx="11418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rgbClr val="FF26DF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EP(2024-)</a:t>
            </a:r>
            <a:endParaRPr kumimoji="1" lang="zh-CN" altLang="en-US" sz="1600" dirty="0">
              <a:solidFill>
                <a:srgbClr val="FF26DF"/>
              </a:solidFill>
              <a:latin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A208CBC-CCFF-F9D9-7478-5FBEF96B5C0C}"/>
              </a:ext>
            </a:extLst>
          </p:cNvPr>
          <p:cNvSpPr txBox="1"/>
          <p:nvPr/>
        </p:nvSpPr>
        <p:spPr>
          <a:xfrm>
            <a:off x="4768278" y="581823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energy</a:t>
            </a:r>
            <a:r>
              <a:rPr kumimoji="1" lang="zh-CN" altLang="en-US" dirty="0"/>
              <a:t> </a:t>
            </a:r>
            <a:r>
              <a:rPr kumimoji="1" lang="en-US" altLang="zh-CN" dirty="0"/>
              <a:t>band</a:t>
            </a:r>
            <a:endParaRPr kumimoji="1"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55A06EB-73D8-533F-4615-E1770B3AE314}"/>
              </a:ext>
            </a:extLst>
          </p:cNvPr>
          <p:cNvSpPr txBox="1"/>
          <p:nvPr/>
        </p:nvSpPr>
        <p:spPr>
          <a:xfrm rot="16200000">
            <a:off x="-56482" y="3421635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One-day</a:t>
            </a:r>
            <a:r>
              <a:rPr kumimoji="1" lang="zh-CN" altLang="en-US" dirty="0"/>
              <a:t> </a:t>
            </a:r>
            <a:r>
              <a:rPr kumimoji="1" lang="en-US" altLang="zh-CN" dirty="0"/>
              <a:t>exposure</a:t>
            </a:r>
            <a:endParaRPr kumimoji="1" lang="zh-CN" altLang="en-US" dirty="0"/>
          </a:p>
        </p:txBody>
      </p:sp>
      <p:sp>
        <p:nvSpPr>
          <p:cNvPr id="12" name="页脚占位符 26">
            <a:extLst>
              <a:ext uri="{FF2B5EF4-FFF2-40B4-BE49-F238E27FC236}">
                <a16:creationId xmlns:a16="http://schemas.microsoft.com/office/drawing/2014/main" id="{B3C4CBA5-2626-5469-85C2-201198FED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0162" y="6356350"/>
            <a:ext cx="7237218" cy="365125"/>
          </a:xfrm>
        </p:spPr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057945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82034-1CDF-4B6D-966B-65C1ED2ED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F987F5BB-D6BB-5E35-F22C-C0CD97C3FB32}"/>
              </a:ext>
            </a:extLst>
          </p:cNvPr>
          <p:cNvSpPr txBox="1"/>
          <p:nvPr/>
        </p:nvSpPr>
        <p:spPr>
          <a:xfrm>
            <a:off x="341078" y="295742"/>
            <a:ext cx="112848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EP240414a:</a:t>
            </a:r>
            <a:r>
              <a:rPr kumimoji="1" lang="zh-CN" altLang="en-US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kumimoji="1" lang="en-US" altLang="zh-CN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detection</a:t>
            </a:r>
            <a:r>
              <a:rPr kumimoji="1" lang="zh-CN" altLang="en-US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kumimoji="1" lang="en-US" altLang="zh-CN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by</a:t>
            </a:r>
            <a:r>
              <a:rPr kumimoji="1" lang="zh-CN" altLang="en-US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kumimoji="1" lang="en-US" altLang="zh-CN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the</a:t>
            </a:r>
            <a:r>
              <a:rPr kumimoji="1" lang="zh-CN" altLang="en-US" sz="2400" b="1" dirty="0">
                <a:solidFill>
                  <a:srgbClr val="0E4092"/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kumimoji="0" lang="en-US" altLang="zh-CN" sz="2400" b="1" i="0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</a:rPr>
              <a:t>Wide</a:t>
            </a:r>
            <a:r>
              <a:rPr lang="en-US" altLang="zh-CN" sz="2400" b="1" kern="0" dirty="0">
                <a:solidFill>
                  <a:srgbClr val="0E4092"/>
                </a:solidFill>
                <a:latin typeface="+mj-lt"/>
              </a:rPr>
              <a:t>-</a:t>
            </a:r>
            <a:r>
              <a:rPr kumimoji="0" lang="en-US" altLang="zh-CN" sz="2400" b="1" i="0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</a:rPr>
              <a:t>field</a:t>
            </a:r>
            <a:r>
              <a:rPr kumimoji="0" lang="zh-CN" altLang="en-US" sz="2400" b="1" i="0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altLang="zh-CN" sz="2400" b="1" i="0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</a:rPr>
              <a:t>X-ray</a:t>
            </a:r>
            <a:r>
              <a:rPr kumimoji="0" lang="zh-CN" altLang="en-US" sz="2400" b="1" i="0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altLang="zh-CN" sz="2400" b="1" i="0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latin typeface="+mj-lt"/>
              </a:rPr>
              <a:t>Telescope</a:t>
            </a:r>
            <a:endParaRPr kumimoji="0" lang="en-US" altLang="zh-CN" b="1" i="0" strike="noStrike" kern="0" cap="none" spc="1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4DDDBC7-10C6-F9D0-4B24-CC91F394213B}"/>
              </a:ext>
            </a:extLst>
          </p:cNvPr>
          <p:cNvSpPr txBox="1"/>
          <p:nvPr/>
        </p:nvSpPr>
        <p:spPr>
          <a:xfrm>
            <a:off x="1104404" y="1319088"/>
            <a:ext cx="6816261" cy="1597232"/>
          </a:xfrm>
          <a:prstGeom prst="rect">
            <a:avLst/>
          </a:prstGeom>
          <a:noFill/>
          <a:ln w="19050">
            <a:noFill/>
          </a:ln>
        </p:spPr>
        <p:txBody>
          <a:bodyPr wrap="square" rIns="180000">
            <a:spAutoFit/>
          </a:bodyPr>
          <a:lstStyle/>
          <a:p>
            <a:pPr marL="342900" indent="-342900" algn="just">
              <a:lnSpc>
                <a:spcPct val="125000"/>
              </a:lnSpc>
              <a:spcBef>
                <a:spcPts val="600"/>
              </a:spcBef>
              <a:buFont typeface="系统字体常规体"/>
              <a:buChar char="✧"/>
              <a:defRPr/>
            </a:pP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Fast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X-ray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transient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(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T</a:t>
            </a:r>
            <a:r>
              <a:rPr kumimoji="0" lang="en-US" altLang="zh-CN" b="1" i="0" u="none" strike="noStrike" kern="0" cap="none" spc="0" normalizeH="0" baseline="-2500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90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=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155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s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in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0.5–4 keV)</a:t>
            </a:r>
          </a:p>
          <a:p>
            <a:pPr marL="342900" indent="-342900" algn="just">
              <a:lnSpc>
                <a:spcPct val="125000"/>
              </a:lnSpc>
              <a:spcBef>
                <a:spcPts val="600"/>
              </a:spcBef>
              <a:buFont typeface="系统字体常规体"/>
              <a:buChar char="✧"/>
              <a:defRPr/>
            </a:pP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Soft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spectrum: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photon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index</a:t>
            </a:r>
            <a:r>
              <a:rPr lang="zh-CN" altLang="en-US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kern="0" dirty="0">
                <a:solidFill>
                  <a:srgbClr val="0E4092"/>
                </a:solidFill>
                <a:cs typeface="Times New Roman" panose="02020603050405020304" pitchFamily="18" charset="0"/>
              </a:rPr>
              <a:t>3.1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rgbClr val="0E4092"/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25000"/>
              </a:lnSpc>
              <a:spcBef>
                <a:spcPts val="600"/>
              </a:spcBef>
              <a:buFont typeface="系统字体常规体"/>
              <a:buChar char="✧"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No gamma-ray signals detected: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only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upper limits given by </a:t>
            </a:r>
            <a:r>
              <a:rPr kumimoji="0" lang="en-US" altLang="zh-CN" b="1" i="0" u="none" strike="noStrike" kern="0" cap="none" spc="0" normalizeH="0" baseline="0" noProof="0" dirty="0" err="1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Konus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Wind and Swift/BAT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(Fermi/GBM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in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E4092"/>
                </a:solidFill>
                <a:effectLst/>
                <a:uLnTx/>
                <a:uFillTx/>
                <a:cs typeface="Times New Roman" panose="02020603050405020304" pitchFamily="18" charset="0"/>
              </a:rPr>
              <a:t>SAA)</a:t>
            </a:r>
          </a:p>
        </p:txBody>
      </p:sp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00542ECE-FC3F-48B2-8E06-57F275A01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ED08416-2173-1419-0765-34E4CF69CA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33" t="7692" r="7265"/>
          <a:stretch/>
        </p:blipFill>
        <p:spPr>
          <a:xfrm>
            <a:off x="8108023" y="1186609"/>
            <a:ext cx="3921497" cy="4739650"/>
          </a:xfrm>
          <a:prstGeom prst="rect">
            <a:avLst/>
          </a:prstGeom>
        </p:spPr>
      </p:pic>
      <p:pic>
        <p:nvPicPr>
          <p:cNvPr id="23" name="图片 22" descr="图表&#10;&#10;描述已自动生成">
            <a:extLst>
              <a:ext uri="{FF2B5EF4-FFF2-40B4-BE49-F238E27FC236}">
                <a16:creationId xmlns:a16="http://schemas.microsoft.com/office/drawing/2014/main" id="{66272C98-2E64-5527-A3B3-3E1CA1247D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899" y="3077266"/>
            <a:ext cx="3921497" cy="2984569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6D61FBEF-A50D-C466-D869-6984FC74AEDD}"/>
              </a:ext>
            </a:extLst>
          </p:cNvPr>
          <p:cNvSpPr txBox="1"/>
          <p:nvPr/>
        </p:nvSpPr>
        <p:spPr>
          <a:xfrm>
            <a:off x="6179123" y="3774827"/>
            <a:ext cx="7698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i="0" u="none" strike="noStrike" kern="0" cap="none" spc="0" normalizeH="0" baseline="0" noProof="0" dirty="0">
                <a:ln>
                  <a:noFill/>
                </a:ln>
                <a:solidFill>
                  <a:srgbClr val="AB7942"/>
                </a:solidFill>
                <a:effectLst/>
                <a:uLnTx/>
                <a:uFillTx/>
              </a:rPr>
              <a:t>Upper limits </a:t>
            </a:r>
            <a:endParaRPr lang="zh-CN" altLang="en-US" dirty="0">
              <a:solidFill>
                <a:srgbClr val="AB794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3580D14B-E2D6-E62E-EAD0-21E5BAA7D570}"/>
                  </a:ext>
                </a:extLst>
              </p:cNvPr>
              <p:cNvSpPr txBox="1"/>
              <p:nvPr/>
            </p:nvSpPr>
            <p:spPr>
              <a:xfrm>
                <a:off x="5054685" y="4219155"/>
                <a:ext cx="2691699" cy="401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b="0" dirty="0"/>
                  <a:t>Photon</a:t>
                </a:r>
                <a:r>
                  <a:rPr kumimoji="1" lang="zh-CN" altLang="en-US" b="0" dirty="0"/>
                  <a:t> </a:t>
                </a:r>
                <a:r>
                  <a:rPr kumimoji="1" lang="en-US" altLang="zh-CN" b="0" dirty="0"/>
                  <a:t>index</a:t>
                </a:r>
                <a:r>
                  <a:rPr kumimoji="1" lang="zh-CN" altLang="en-US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zh-CN" b="0" i="1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kumimoji="1"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3.1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−0.7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±0.8</m:t>
                        </m:r>
                      </m:sup>
                    </m:sSubSup>
                  </m:oMath>
                </a14:m>
                <a:endParaRPr kumimoji="1" lang="en-US" altLang="zh-CN" b="0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3580D14B-E2D6-E62E-EAD0-21E5BAA7D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685" y="4219155"/>
                <a:ext cx="2691699" cy="401585"/>
              </a:xfrm>
              <a:prstGeom prst="rect">
                <a:avLst/>
              </a:prstGeom>
              <a:blipFill>
                <a:blip r:embed="rId6"/>
                <a:stretch>
                  <a:fillRect l="-1402" t="-3125" b="-21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D04E6809-8E1E-0A6F-6423-0B3AFFD2D3BD}"/>
              </a:ext>
            </a:extLst>
          </p:cNvPr>
          <p:cNvSpPr txBox="1"/>
          <p:nvPr/>
        </p:nvSpPr>
        <p:spPr>
          <a:xfrm>
            <a:off x="1681220" y="817277"/>
            <a:ext cx="3315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zh-CN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Times New Roman" panose="02020603050405020304" pitchFamily="18" charset="0"/>
              </a:rPr>
              <a:t>T</a:t>
            </a:r>
            <a:r>
              <a:rPr kumimoji="0" lang="en-US" altLang="zh-CN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cs typeface="Times New Roman" panose="02020603050405020304" pitchFamily="18" charset="0"/>
              </a:rPr>
              <a:t>0</a:t>
            </a:r>
            <a:r>
              <a:rPr kumimoji="0" lang="en-US" altLang="zh-CN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Times New Roman" panose="02020603050405020304" pitchFamily="18" charset="0"/>
              </a:rPr>
              <a:t> = 09:49:10 on 14 April 2024</a:t>
            </a:r>
            <a:endParaRPr kumimoji="1" lang="zh-CN" altLang="en-US" dirty="0"/>
          </a:p>
        </p:txBody>
      </p:sp>
      <p:sp>
        <p:nvSpPr>
          <p:cNvPr id="3" name="圆角矩形 2">
            <a:extLst>
              <a:ext uri="{FF2B5EF4-FFF2-40B4-BE49-F238E27FC236}">
                <a16:creationId xmlns:a16="http://schemas.microsoft.com/office/drawing/2014/main" id="{B21250F4-5040-9935-731E-5BF0EC6E4A39}"/>
              </a:ext>
            </a:extLst>
          </p:cNvPr>
          <p:cNvSpPr/>
          <p:nvPr/>
        </p:nvSpPr>
        <p:spPr>
          <a:xfrm>
            <a:off x="1104403" y="1298856"/>
            <a:ext cx="6816263" cy="1645049"/>
          </a:xfrm>
          <a:prstGeom prst="roundRect">
            <a:avLst>
              <a:gd name="adj" fmla="val 8432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1363E86-46D6-67EB-8B9B-DDAA6CC150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3" y="611176"/>
            <a:ext cx="2058515" cy="102925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440B111-3345-4864-F16C-916441CCA1F0}"/>
              </a:ext>
            </a:extLst>
          </p:cNvPr>
          <p:cNvSpPr txBox="1"/>
          <p:nvPr/>
        </p:nvSpPr>
        <p:spPr>
          <a:xfrm>
            <a:off x="9164668" y="6136700"/>
            <a:ext cx="3116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>
                <a:latin typeface="Aptos Display" panose="020B0004020202020204" pitchFamily="34" charset="0"/>
              </a:rPr>
              <a:t>Sun,</a:t>
            </a:r>
            <a:r>
              <a:rPr kumimoji="1" lang="zh-CN" altLang="en-US" sz="1600" dirty="0">
                <a:latin typeface="Aptos Display" panose="020B0004020202020204" pitchFamily="34" charset="0"/>
              </a:rPr>
              <a:t> </a:t>
            </a:r>
            <a:r>
              <a:rPr kumimoji="1" lang="en-US" altLang="zh-CN" sz="1600" dirty="0">
                <a:latin typeface="Aptos Display" panose="020B0004020202020204" pitchFamily="34" charset="0"/>
              </a:rPr>
              <a:t>Li,</a:t>
            </a:r>
            <a:r>
              <a:rPr kumimoji="1" lang="zh-CN" altLang="en-US" sz="1600" dirty="0">
                <a:latin typeface="Aptos Display" panose="020B0004020202020204" pitchFamily="34" charset="0"/>
              </a:rPr>
              <a:t> </a:t>
            </a:r>
            <a:r>
              <a:rPr kumimoji="1" lang="en-US" altLang="zh-CN" sz="1600" dirty="0">
                <a:latin typeface="Aptos Display" panose="020B0004020202020204" pitchFamily="34" charset="0"/>
              </a:rPr>
              <a:t>Liu</a:t>
            </a:r>
            <a:r>
              <a:rPr kumimoji="1" lang="zh-CN" altLang="en-US" sz="1600" dirty="0">
                <a:latin typeface="Aptos Display" panose="020B0004020202020204" pitchFamily="34" charset="0"/>
              </a:rPr>
              <a:t> </a:t>
            </a:r>
            <a:r>
              <a:rPr kumimoji="1" lang="en-US" altLang="zh-CN" sz="1600" dirty="0">
                <a:latin typeface="Aptos Display" panose="020B0004020202020204" pitchFamily="34" charset="0"/>
              </a:rPr>
              <a:t>et</a:t>
            </a:r>
            <a:r>
              <a:rPr kumimoji="1" lang="zh-CN" altLang="en-US" sz="1600" dirty="0">
                <a:latin typeface="Aptos Display" panose="020B0004020202020204" pitchFamily="34" charset="0"/>
              </a:rPr>
              <a:t> </a:t>
            </a:r>
            <a:r>
              <a:rPr kumimoji="1" lang="en-US" altLang="zh-CN" sz="1600" dirty="0">
                <a:latin typeface="Aptos Display" panose="020B0004020202020204" pitchFamily="34" charset="0"/>
              </a:rPr>
              <a:t>al.</a:t>
            </a:r>
            <a:r>
              <a:rPr kumimoji="1" lang="zh-CN" altLang="en-US" sz="1600" dirty="0">
                <a:latin typeface="Aptos Display" panose="020B0004020202020204" pitchFamily="34" charset="0"/>
              </a:rPr>
              <a:t> </a:t>
            </a:r>
            <a:r>
              <a:rPr kumimoji="1" lang="en-US" altLang="zh-CN" sz="1600" dirty="0">
                <a:latin typeface="Aptos Display" panose="020B0004020202020204" pitchFamily="34" charset="0"/>
              </a:rPr>
              <a:t>2025</a:t>
            </a:r>
          </a:p>
          <a:p>
            <a:pPr algn="ctr"/>
            <a:r>
              <a:rPr kumimoji="1" lang="en-US" altLang="zh-CN" sz="1600" dirty="0">
                <a:latin typeface="Aptos Display" panose="020B0004020202020204" pitchFamily="34" charset="0"/>
              </a:rPr>
              <a:t>Nature</a:t>
            </a:r>
            <a:r>
              <a:rPr kumimoji="1" lang="zh-CN" altLang="en-US" sz="1600" dirty="0">
                <a:latin typeface="Aptos Display" panose="020B0004020202020204" pitchFamily="34" charset="0"/>
              </a:rPr>
              <a:t> </a:t>
            </a:r>
            <a:r>
              <a:rPr kumimoji="1" lang="en-US" altLang="zh-CN" sz="1600" dirty="0">
                <a:latin typeface="Aptos Display" panose="020B0004020202020204" pitchFamily="34" charset="0"/>
              </a:rPr>
              <a:t>Astronomy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0A83365-F8D9-4B5F-EB7B-92DD171E7D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185" y="3218462"/>
            <a:ext cx="3497416" cy="276661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07B3467-C058-853C-2DB0-81AC84EBDF9B}"/>
              </a:ext>
            </a:extLst>
          </p:cNvPr>
          <p:cNvSpPr txBox="1"/>
          <p:nvPr/>
        </p:nvSpPr>
        <p:spPr>
          <a:xfrm>
            <a:off x="10163043" y="2134958"/>
            <a:ext cx="162845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sz="1600" dirty="0"/>
              <a:t>WXT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light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curve</a:t>
            </a:r>
            <a:endParaRPr kumimoji="1" lang="zh-CN" alt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344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31ADC-2C96-7956-E448-3B89600D5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页脚占位符 26">
            <a:extLst>
              <a:ext uri="{FF2B5EF4-FFF2-40B4-BE49-F238E27FC236}">
                <a16:creationId xmlns:a16="http://schemas.microsoft.com/office/drawing/2014/main" id="{53804C47-9CBA-8399-901A-A197A529C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7th China-Chile Bilateral Conference for Astronomy | The University of Hong Kong | January 5-9, 2026</a:t>
            </a:r>
            <a:endParaRPr lang="zh-CN" altLang="en-US" dirty="0"/>
          </a:p>
        </p:txBody>
      </p:sp>
      <p:pic>
        <p:nvPicPr>
          <p:cNvPr id="2" name="内容占位符 3" descr="日程表&#10;&#10;描述已自动生成">
            <a:extLst>
              <a:ext uri="{FF2B5EF4-FFF2-40B4-BE49-F238E27FC236}">
                <a16:creationId xmlns:a16="http://schemas.microsoft.com/office/drawing/2014/main" id="{902E6D75-09C6-C01A-6F13-7486C6895D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26"/>
          <a:stretch/>
        </p:blipFill>
        <p:spPr>
          <a:xfrm>
            <a:off x="452942" y="970462"/>
            <a:ext cx="8355013" cy="213488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E81B04D-1EE3-45B7-8293-7EA1C915110A}"/>
              </a:ext>
            </a:extLst>
          </p:cNvPr>
          <p:cNvSpPr txBox="1"/>
          <p:nvPr/>
        </p:nvSpPr>
        <p:spPr>
          <a:xfrm>
            <a:off x="452942" y="176612"/>
            <a:ext cx="795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Follow-up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Reports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GCN</a:t>
            </a:r>
            <a:r>
              <a:rPr kumimoji="1" lang="zh-CN" altLang="en-US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kumimoji="1" lang="en-US" altLang="zh-CN" sz="2800" dirty="0">
                <a:latin typeface="Aharoni" panose="02010803020104030203" pitchFamily="2" charset="-79"/>
                <a:cs typeface="Aharoni" panose="02010803020104030203" pitchFamily="2" charset="-79"/>
              </a:rPr>
              <a:t>Circulars</a:t>
            </a:r>
            <a:endParaRPr kumimoji="1" lang="zh-CN" altLang="en-US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D00C5E11-886E-6DF7-722A-5D524AA939FA}"/>
              </a:ext>
            </a:extLst>
          </p:cNvPr>
          <p:cNvGrpSpPr/>
          <p:nvPr/>
        </p:nvGrpSpPr>
        <p:grpSpPr>
          <a:xfrm>
            <a:off x="956538" y="3057758"/>
            <a:ext cx="10940680" cy="608193"/>
            <a:chOff x="552893" y="3262530"/>
            <a:chExt cx="10940680" cy="608193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B6B6D90-F213-4CD2-1C8E-776E18FF13D0}"/>
                </a:ext>
              </a:extLst>
            </p:cNvPr>
            <p:cNvSpPr txBox="1"/>
            <p:nvPr/>
          </p:nvSpPr>
          <p:spPr>
            <a:xfrm>
              <a:off x="4909719" y="3262530"/>
              <a:ext cx="6583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b="1" dirty="0">
                  <a:solidFill>
                    <a:srgbClr val="FF0000"/>
                  </a:solidFill>
                </a:rPr>
                <a:t>FXT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observation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confirmed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the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optical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detection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2hrs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</a:rPr>
                <a:t>later</a:t>
              </a:r>
              <a:endParaRPr kumimoji="1"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3071DE3A-D92A-2873-B40C-B867AC8B512E}"/>
                </a:ext>
              </a:extLst>
            </p:cNvPr>
            <p:cNvSpPr txBox="1"/>
            <p:nvPr/>
          </p:nvSpPr>
          <p:spPr>
            <a:xfrm>
              <a:off x="552893" y="3501391"/>
              <a:ext cx="4211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b="1" dirty="0">
                  <a:solidFill>
                    <a:schemeClr val="accent6">
                      <a:lumMod val="75000"/>
                    </a:schemeClr>
                  </a:solidFill>
                </a:rPr>
                <a:t>Kinder optical counterpart candidate</a:t>
              </a:r>
              <a:endParaRPr kumimoji="1" lang="zh-CN" altLang="en-US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id="{9D027528-8A4B-6DB5-57BD-37AA6E6EB90E}"/>
              </a:ext>
            </a:extLst>
          </p:cNvPr>
          <p:cNvSpPr/>
          <p:nvPr/>
        </p:nvSpPr>
        <p:spPr>
          <a:xfrm>
            <a:off x="616230" y="2640776"/>
            <a:ext cx="3977935" cy="20188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49CA4B4-6099-9DE7-AA98-8C8978CCC57E}"/>
              </a:ext>
            </a:extLst>
          </p:cNvPr>
          <p:cNvSpPr/>
          <p:nvPr/>
        </p:nvSpPr>
        <p:spPr>
          <a:xfrm>
            <a:off x="605342" y="2401290"/>
            <a:ext cx="3977935" cy="201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noFill/>
            </a:endParaRPr>
          </a:p>
        </p:txBody>
      </p:sp>
      <p:cxnSp>
        <p:nvCxnSpPr>
          <p:cNvPr id="9" name="直线箭头连接符 8">
            <a:extLst>
              <a:ext uri="{FF2B5EF4-FFF2-40B4-BE49-F238E27FC236}">
                <a16:creationId xmlns:a16="http://schemas.microsoft.com/office/drawing/2014/main" id="{9D436A15-0325-9514-7742-DE6535087565}"/>
              </a:ext>
            </a:extLst>
          </p:cNvPr>
          <p:cNvCxnSpPr/>
          <p:nvPr/>
        </p:nvCxnSpPr>
        <p:spPr>
          <a:xfrm flipV="1">
            <a:off x="1903445" y="2842656"/>
            <a:ext cx="0" cy="453963"/>
          </a:xfrm>
          <a:prstGeom prst="straightConnector1">
            <a:avLst/>
          </a:prstGeom>
          <a:ln w="412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箭头连接符 9">
            <a:extLst>
              <a:ext uri="{FF2B5EF4-FFF2-40B4-BE49-F238E27FC236}">
                <a16:creationId xmlns:a16="http://schemas.microsoft.com/office/drawing/2014/main" id="{DC074EC1-90DF-D6F1-DC3D-22F4369E979C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739951" y="2603170"/>
            <a:ext cx="573413" cy="639254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id="{E17E7228-1A9C-22BF-0D5F-D9096E0D0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2928" y="176612"/>
            <a:ext cx="2976258" cy="222467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50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9706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t2xs1ei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19419</TotalTime>
  <Words>1844</Words>
  <Application>Microsoft Macintosh PowerPoint</Application>
  <PresentationFormat>宽屏</PresentationFormat>
  <Paragraphs>218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等线</vt:lpstr>
      <vt:lpstr>KaiTi</vt:lpstr>
      <vt:lpstr>Microsoft YaHei</vt:lpstr>
      <vt:lpstr>系统字体常规体</vt:lpstr>
      <vt:lpstr>Hei</vt:lpstr>
      <vt:lpstr>Times</vt:lpstr>
      <vt:lpstr>Zapf Dingbats</vt:lpstr>
      <vt:lpstr>ADLaM Display</vt:lpstr>
      <vt:lpstr>Aharoni</vt:lpstr>
      <vt:lpstr>Angsana New</vt:lpstr>
      <vt:lpstr>Aptos Display</vt:lpstr>
      <vt:lpstr>Arial</vt:lpstr>
      <vt:lpstr>Arial Rounded MT Bold</vt:lpstr>
      <vt:lpstr>Avenir Book</vt:lpstr>
      <vt:lpstr>Calibri</vt:lpstr>
      <vt:lpstr>Cambria Math</vt:lpstr>
      <vt:lpstr>Franklin Gothic Medium</vt:lpstr>
      <vt:lpstr>Times New Roman</vt:lpstr>
      <vt:lpstr>Wingdings</vt:lpstr>
      <vt:lpstr>Office 主题​​</vt:lpstr>
      <vt:lpstr>Einstein Probe Discovery of a New Type X-ray Transient and its Mysterious Link to Supernovae</vt:lpstr>
      <vt:lpstr>PowerPoint 演示文稿</vt:lpstr>
      <vt:lpstr>PowerPoint 演示文稿</vt:lpstr>
      <vt:lpstr>EP key science objectives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A2888</dc:creator>
  <cp:lastModifiedBy>Hui Sun</cp:lastModifiedBy>
  <cp:revision>219</cp:revision>
  <dcterms:created xsi:type="dcterms:W3CDTF">2023-07-11T02:55:51Z</dcterms:created>
  <dcterms:modified xsi:type="dcterms:W3CDTF">2026-01-08T04:32:42Z</dcterms:modified>
</cp:coreProperties>
</file>