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3"/>
    <p:sldId id="277" r:id="rId4"/>
    <p:sldId id="276" r:id="rId5"/>
    <p:sldId id="261" r:id="rId6"/>
    <p:sldId id="259" r:id="rId7"/>
    <p:sldId id="279" r:id="rId8"/>
    <p:sldId id="280" r:id="rId9"/>
    <p:sldId id="281" r:id="rId10"/>
    <p:sldId id="286" r:id="rId11"/>
    <p:sldId id="288" r:id="rId12"/>
    <p:sldId id="295" r:id="rId13"/>
    <p:sldId id="291" r:id="rId14"/>
    <p:sldId id="278" r:id="rId15"/>
    <p:sldId id="289" r:id="rId16"/>
    <p:sldId id="292" r:id="rId17"/>
    <p:sldId id="297" r:id="rId18"/>
    <p:sldId id="287" r:id="rId19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CF5C0C1-122F-4105-9388-005216F0B2F1}" styleName="表样式 1">
    <a:wholeTbl>
      <a:tcTxStyle>
        <a:fontRef idx="none">
          <a:schemeClr val="tx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wholeTbl>
    <a:band2H>
      <a:tcStyle>
        <a:tcBdr/>
        <a:fill>
          <a:solidFill>
            <a:schemeClr val="accent1">
              <a:lumMod val="40000"/>
              <a:lumOff val="60000"/>
              <a:alpha val="25000"/>
            </a:schemeClr>
          </a:solidFill>
        </a:fill>
      </a:tcStyle>
    </a:band2H>
    <a:band1V>
      <a:tcStyle>
        <a:tcBdr/>
        <a:fill>
          <a:solidFill>
            <a:schemeClr val="accent1">
              <a:lumMod val="40000"/>
              <a:lumOff val="60000"/>
              <a:alpha val="25000"/>
            </a:schemeClr>
          </a:solidFill>
        </a:fill>
      </a:tcStyle>
    </a:band1V>
    <a:band2V>
      <a:tcStyle>
        <a:tcBdr/>
        <a:fill>
          <a:solidFill>
            <a:schemeClr val="bg1">
              <a:alpha val="0"/>
            </a:schemeClr>
          </a:solidFill>
        </a:fill>
      </a:tcStyle>
    </a:band2V>
    <a:lastCol>
      <a:tcTxStyle b="on">
        <a:fontRef idx="none">
          <a:schemeClr val="tx1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40000"/>
              <a:lumOff val="60000"/>
              <a:alpha val="40000"/>
            </a:schemeClr>
          </a:solidFill>
        </a:fill>
      </a:tcStyle>
    </a:lastCol>
    <a:firstCol>
      <a:tcTxStyle b="on">
        <a:fontRef idx="none">
          <a:schemeClr val="tx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40000"/>
              <a:lumOff val="60000"/>
              <a:alpha val="4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lastRow>
    <a:firstRow>
      <a:tcTxStyle b="on">
        <a:fontRef idx="none">
          <a:schemeClr val="bg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6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8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397600"/>
            <a:ext cx="9799200" cy="11052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5040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04000"/>
            <a:ext cx="5342400" cy="4140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04000"/>
            <a:ext cx="5342400" cy="4140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9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5.xml"/><Relationship Id="rId5" Type="http://schemas.openxmlformats.org/officeDocument/2006/relationships/image" Target="../media/image3.png"/><Relationship Id="rId4" Type="http://schemas.openxmlformats.org/officeDocument/2006/relationships/tags" Target="../tags/tag64.xml"/><Relationship Id="rId3" Type="http://schemas.openxmlformats.org/officeDocument/2006/relationships/image" Target="../media/image2.png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4.xml"/><Relationship Id="rId2" Type="http://schemas.openxmlformats.org/officeDocument/2006/relationships/image" Target="../media/image21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6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7.xml"/><Relationship Id="rId2" Type="http://schemas.openxmlformats.org/officeDocument/2006/relationships/image" Target="../media/image26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8.xml"/><Relationship Id="rId2" Type="http://schemas.openxmlformats.org/officeDocument/2006/relationships/image" Target="../media/image27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9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0.xml"/><Relationship Id="rId2" Type="http://schemas.openxmlformats.org/officeDocument/2006/relationships/image" Target="../media/image30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7.xml"/><Relationship Id="rId5" Type="http://schemas.openxmlformats.org/officeDocument/2006/relationships/image" Target="../media/image5.png"/><Relationship Id="rId4" Type="http://schemas.microsoft.com/office/2007/relationships/media" Target="../media/media1.mp4"/><Relationship Id="rId3" Type="http://schemas.openxmlformats.org/officeDocument/2006/relationships/video" Target="../media/media1.mp4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68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69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0.xml"/><Relationship Id="rId2" Type="http://schemas.openxmlformats.org/officeDocument/2006/relationships/image" Target="../media/image17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3.xml"/><Relationship Id="rId2" Type="http://schemas.openxmlformats.org/officeDocument/2006/relationships/image" Target="../media/image20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/private/var/folders/mg/h16dv1jx19x01_c32k81bc9h0000gn/T/com.kingsoft.wpsoffice.mac/picturecompress_20251119122027/output_1.jpgoutput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75" y="0"/>
            <a:ext cx="1219073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562860" y="2414270"/>
            <a:ext cx="712216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90204" pitchFamily="34" charset="0"/>
              <a:buChar char="•"/>
            </a:pPr>
            <a:endParaRPr lang="en-US" altLang="zh-CN">
              <a:solidFill>
                <a:schemeClr val="bg1"/>
              </a:solidFill>
            </a:endParaRPr>
          </a:p>
          <a:p>
            <a:pPr marL="0" lvl="1" indent="0" algn="ctr">
              <a:buNone/>
            </a:pPr>
            <a:r>
              <a:rPr lang="en-US" altLang="zh-CN" sz="2400" b="1" i="1">
                <a:solidFill>
                  <a:schemeClr val="bg1"/>
                </a:solidFill>
                <a:latin typeface="Times New Roman" panose="02020703060505090304" charset="0"/>
                <a:ea typeface="PingFang SC Semibold" panose="020B0400000000000000" charset="-122"/>
                <a:cs typeface="Times New Roman" panose="02020703060505090304" charset="0"/>
              </a:rPr>
              <a:t>Unlocking the FUV/NUV (90–350 nm) with CSST Heritage &amp; Advanced CMOS Technology</a:t>
            </a:r>
            <a:endParaRPr lang="en-US" altLang="zh-CN" sz="2400" b="1" i="1">
              <a:solidFill>
                <a:schemeClr val="bg1"/>
              </a:soli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</a:endParaRPr>
          </a:p>
          <a:p>
            <a:pPr lvl="1" indent="0">
              <a:buFont typeface="Arial" panose="020B0604020202090204" pitchFamily="34" charset="0"/>
              <a:buNone/>
            </a:pPr>
            <a:endParaRPr lang="en-US" altLang="zh-CN" sz="2400" b="1" i="1">
              <a:solidFill>
                <a:schemeClr val="bg1"/>
              </a:soli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9495" y="911860"/>
            <a:ext cx="1071880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200" b="1">
                <a:solidFill>
                  <a:schemeClr val="accent2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LOTUS</a:t>
            </a:r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:  </a:t>
            </a:r>
            <a:r>
              <a:rPr lang="en-US" altLang="zh-CN" sz="3200" b="1">
                <a:solidFill>
                  <a:schemeClr val="accent2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L</a:t>
            </a:r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2 </a:t>
            </a:r>
            <a:r>
              <a:rPr lang="en-US" altLang="zh-CN" sz="3200" b="1">
                <a:solidFill>
                  <a:schemeClr val="accent2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O</a:t>
            </a:r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rbital </a:t>
            </a:r>
            <a:r>
              <a:rPr lang="en-US" altLang="zh-CN" sz="3200" b="1">
                <a:solidFill>
                  <a:schemeClr val="accent2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T</a:t>
            </a:r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elescope for </a:t>
            </a:r>
            <a:endParaRPr lang="en-US" altLang="zh-CN" sz="3200" b="1">
              <a:solidFill>
                <a:srgbClr val="FFFF00"/>
              </a:soli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</a:endParaRPr>
          </a:p>
          <a:p>
            <a:pPr algn="ctr"/>
            <a:r>
              <a:rPr lang="en-US" altLang="zh-CN" sz="3200" b="1">
                <a:solidFill>
                  <a:schemeClr val="accent2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U</a:t>
            </a:r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ltraviolet </a:t>
            </a:r>
            <a:r>
              <a:rPr lang="en-US" altLang="zh-CN" sz="3200" b="1">
                <a:solidFill>
                  <a:schemeClr val="accent2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S</a:t>
            </a:r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pectroscopy</a:t>
            </a:r>
            <a:endParaRPr lang="en-US" altLang="zh-CN" sz="3200" b="1">
              <a:solidFill>
                <a:srgbClr val="FFFF00"/>
              </a:soli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12975" y="4168140"/>
            <a:ext cx="7980045" cy="1291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ctr">
              <a:buFont typeface="Arial" panose="020B0604020202090204" pitchFamily="34" charset="0"/>
              <a:buChar char="•"/>
            </a:pPr>
            <a:endParaRPr lang="en-US" altLang="zh-CN">
              <a:solidFill>
                <a:schemeClr val="bg1"/>
              </a:solidFill>
            </a:endParaRPr>
          </a:p>
          <a:p>
            <a:pPr lvl="1" indent="0" algn="ctr">
              <a:buNone/>
            </a:pPr>
            <a:r>
              <a:rPr lang="en-US" altLang="zh-CN" sz="2000" b="1">
                <a:solidFill>
                  <a:schemeClr val="bg1"/>
                </a:solidFill>
                <a:latin typeface="PingFang SC Semibold" panose="020B0400000000000000" charset="-122"/>
                <a:ea typeface="PingFang SC Semibold" panose="020B0400000000000000" charset="-122"/>
              </a:rPr>
              <a:t>Suijian Xue</a:t>
            </a:r>
            <a:endParaRPr lang="en-US" altLang="zh-CN" sz="2000" b="1">
              <a:solidFill>
                <a:schemeClr val="bg1"/>
              </a:solidFill>
              <a:latin typeface="PingFang SC Semibold" panose="020B0400000000000000" charset="-122"/>
              <a:ea typeface="PingFang SC Semibold" panose="020B0400000000000000" charset="-122"/>
            </a:endParaRPr>
          </a:p>
          <a:p>
            <a:pPr lvl="1" indent="0" algn="ctr">
              <a:buNone/>
            </a:pPr>
            <a:r>
              <a:rPr lang="en-US" altLang="zh-CN" sz="2000" b="1">
                <a:solidFill>
                  <a:schemeClr val="bg1"/>
                </a:solidFill>
                <a:latin typeface="PingFang SC Semibold" panose="020B0400000000000000" charset="-122"/>
                <a:ea typeface="PingFang SC Semibold" panose="020B0400000000000000" charset="-122"/>
              </a:rPr>
              <a:t>National Astronomical Observatories, CAS</a:t>
            </a:r>
            <a:endParaRPr lang="en-US" altLang="zh-CN" sz="2000" b="1">
              <a:solidFill>
                <a:schemeClr val="bg1"/>
              </a:solidFill>
              <a:latin typeface="PingFang SC Semibold" panose="020B0400000000000000" charset="-122"/>
              <a:ea typeface="PingFang SC Semibold" panose="020B0400000000000000" charset="-122"/>
            </a:endParaRPr>
          </a:p>
          <a:p>
            <a:pPr lvl="1" indent="0" algn="ctr">
              <a:buNone/>
            </a:pPr>
            <a:r>
              <a:rPr lang="en-US" altLang="zh-CN" sz="2000" b="1">
                <a:gradFill>
                  <a:gsLst>
                    <a:gs pos="25000">
                      <a:srgbClr val="FFD83A"/>
                    </a:gs>
                    <a:gs pos="75000">
                      <a:srgbClr val="FFFD6D"/>
                    </a:gs>
                    <a:gs pos="0">
                      <a:srgbClr val="F8C334"/>
                    </a:gs>
                    <a:gs pos="100000">
                      <a:srgbClr val="FFFEB8"/>
                    </a:gs>
                  </a:gsLst>
                  <a:lin ang="18900000" scaled="1"/>
                </a:gradFill>
                <a:latin typeface="PingFang SC Semibold" panose="020B0400000000000000" charset="-122"/>
                <a:ea typeface="PingFang SC Semibold" panose="020B0400000000000000" charset="-122"/>
              </a:rPr>
              <a:t>Collaborations: HK &amp; Inland Universities &amp; CAS ins</a:t>
            </a:r>
            <a:r>
              <a:rPr lang="en-US" altLang="zh-CN" sz="2000" b="1">
                <a:gradFill>
                  <a:gsLst>
                    <a:gs pos="25000">
                      <a:srgbClr val="FFD83A"/>
                    </a:gs>
                    <a:gs pos="75000">
                      <a:srgbClr val="FFFD6D"/>
                    </a:gs>
                    <a:gs pos="0">
                      <a:srgbClr val="F8C334"/>
                    </a:gs>
                    <a:gs pos="100000">
                      <a:srgbClr val="FFFEB8"/>
                    </a:gs>
                  </a:gsLst>
                  <a:lin ang="18900000" scaled="1"/>
                </a:gradFill>
                <a:latin typeface="PingFang SC Semibold" panose="020B0400000000000000" charset="-122"/>
                <a:ea typeface="PingFang SC Semibold" panose="020B0400000000000000" charset="-122"/>
              </a:rPr>
              <a:t>titutes</a:t>
            </a:r>
            <a:endParaRPr lang="en-US" altLang="zh-CN" sz="2000" b="1">
              <a:gradFill>
                <a:gsLst>
                  <a:gs pos="25000">
                    <a:srgbClr val="FFD83A"/>
                  </a:gs>
                  <a:gs pos="75000">
                    <a:srgbClr val="FFFD6D"/>
                  </a:gs>
                  <a:gs pos="0">
                    <a:srgbClr val="F8C334"/>
                  </a:gs>
                  <a:gs pos="100000">
                    <a:srgbClr val="FFFEB8"/>
                  </a:gs>
                </a:gsLst>
                <a:lin ang="18900000" scaled="1"/>
              </a:gradFill>
              <a:latin typeface="PingFang SC Semibold" panose="020B0400000000000000" charset="-122"/>
              <a:ea typeface="PingFang SC Semibold" panose="020B04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495" y="5459730"/>
            <a:ext cx="947039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ctr">
              <a:buFont typeface="Arial" panose="020B0604020202090204" pitchFamily="34" charset="0"/>
              <a:buChar char="•"/>
            </a:pPr>
            <a:endParaRPr lang="en-US" altLang="zh-CN">
              <a:solidFill>
                <a:schemeClr val="bg1"/>
              </a:solidFill>
            </a:endParaRPr>
          </a:p>
          <a:p>
            <a:pPr lvl="1" indent="0" algn="ctr">
              <a:buNone/>
            </a:pPr>
            <a:r>
              <a:rPr lang="en-US" altLang="zh-CN" sz="1600" b="1" i="1">
                <a:solidFill>
                  <a:schemeClr val="bg1"/>
                </a:solidFill>
                <a:latin typeface="Times New Roman Semibold" charset="0"/>
                <a:ea typeface="PingFang SC Semibold" panose="020B0400000000000000" charset="-122"/>
                <a:cs typeface="Times New Roman Semibold" charset="0"/>
              </a:rPr>
              <a:t>7th China-Chile Bilateral Conference for Astronomy, 2026 Jan. 6-9, HKU </a:t>
            </a:r>
            <a:endParaRPr lang="en-US" altLang="zh-CN" sz="1600" b="1" i="1">
              <a:solidFill>
                <a:schemeClr val="bg1"/>
              </a:solidFill>
              <a:latin typeface="Times New Roman Semibold" charset="0"/>
              <a:ea typeface="PingFang SC Semibold" panose="020B0400000000000000" charset="-122"/>
              <a:cs typeface="Times New Roman Semibold" charset="0"/>
            </a:endParaRPr>
          </a:p>
        </p:txBody>
      </p:sp>
      <p:pic>
        <p:nvPicPr>
          <p:cNvPr id="15" name="图片 14" descr="logo-0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10210" y="365125"/>
            <a:ext cx="1993265" cy="318135"/>
          </a:xfrm>
          <a:prstGeom prst="rect">
            <a:avLst/>
          </a:prstGeom>
        </p:spPr>
      </p:pic>
      <p:pic>
        <p:nvPicPr>
          <p:cNvPr id="16" name="图片 15" descr="组-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b="39745"/>
          <a:stretch>
            <a:fillRect/>
          </a:stretch>
        </p:blipFill>
        <p:spPr>
          <a:xfrm>
            <a:off x="-76835" y="5986780"/>
            <a:ext cx="12267565" cy="87122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5964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“立卧合一”真空罐大门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pic>
        <p:nvPicPr>
          <p:cNvPr id="4" name="图片 3" descr="L2vs L2"/>
          <p:cNvPicPr>
            <a:picLocks noChangeAspect="1"/>
          </p:cNvPicPr>
          <p:nvPr/>
        </p:nvPicPr>
        <p:blipFill>
          <a:blip r:embed="rId2"/>
          <a:srcRect r="8946"/>
          <a:stretch>
            <a:fillRect/>
          </a:stretch>
        </p:blipFill>
        <p:spPr>
          <a:xfrm>
            <a:off x="263525" y="624840"/>
            <a:ext cx="11800205" cy="60191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71830" y="113665"/>
            <a:ext cx="11520170" cy="6451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>
                <a:gradFill>
                  <a:gsLst>
                    <a:gs pos="25000">
                      <a:srgbClr val="FCD254"/>
                    </a:gs>
                    <a:gs pos="75000">
                      <a:srgbClr val="FFE890"/>
                    </a:gs>
                    <a:gs pos="0">
                      <a:srgbClr val="EDBE32"/>
                    </a:gs>
                    <a:gs pos="100000">
                      <a:srgbClr val="FFEEB1"/>
                    </a:gs>
                  </a:gsLst>
                  <a:lin ang="18900000" scaled="1"/>
                </a:gradFill>
                <a:latin typeface="Helvetica Neue" panose="02000503000000020004" charset="0"/>
                <a:cs typeface="Helvetica Neue" panose="02000503000000020004" charset="0"/>
                <a:sym typeface="+mn-ea"/>
              </a:rPr>
              <a:t>Science aspiration for CGM: Transforming UV astronomy </a:t>
            </a:r>
            <a:endParaRPr lang="en-US" altLang="zh-CN" sz="3200" b="1">
              <a:gradFill>
                <a:gsLst>
                  <a:gs pos="25000">
                    <a:srgbClr val="FCD254"/>
                  </a:gs>
                  <a:gs pos="75000">
                    <a:srgbClr val="FFE890"/>
                  </a:gs>
                  <a:gs pos="0">
                    <a:srgbClr val="EDBE32"/>
                  </a:gs>
                  <a:gs pos="100000">
                    <a:srgbClr val="FFEEB1"/>
                  </a:gs>
                </a:gsLst>
                <a:lin ang="18900000" scaled="1"/>
              </a:gra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12205" y="5057775"/>
            <a:ext cx="48387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ym typeface="+mn-ea"/>
              </a:rPr>
              <a:t>HST hits a 'noise floor', ~ 10</a:t>
            </a:r>
            <a:r>
              <a:rPr lang="en-US" altLang="zh-CN" baseline="30000">
                <a:solidFill>
                  <a:schemeClr val="tx1"/>
                </a:solidFill>
                <a:uFillTx/>
                <a:sym typeface="+mn-ea"/>
              </a:rPr>
              <a:t>3</a:t>
            </a:r>
            <a:r>
              <a:rPr lang="en-US" altLang="zh-CN">
                <a:sym typeface="+mn-ea"/>
              </a:rPr>
              <a:t> hours needed to map the faint structure </a:t>
            </a:r>
            <a:endParaRPr lang="en-US" altLang="zh-CN"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45385" y="2230120"/>
            <a:ext cx="236982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ym typeface="+mn-ea"/>
              </a:rPr>
              <a:t>LUTUS enters the discovery space in under 10 hours of exposure!</a:t>
            </a:r>
            <a:endParaRPr lang="en-US" altLang="zh-CN"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39620" y="226060"/>
            <a:ext cx="9128125" cy="5448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>
                <a:gradFill>
                  <a:gsLst>
                    <a:gs pos="25000">
                      <a:srgbClr val="FCD254"/>
                    </a:gs>
                    <a:gs pos="75000">
                      <a:srgbClr val="FFE890"/>
                    </a:gs>
                    <a:gs pos="0">
                      <a:srgbClr val="EDBE32"/>
                    </a:gs>
                    <a:gs pos="100000">
                      <a:srgbClr val="FFEEB1"/>
                    </a:gs>
                  </a:gsLst>
                  <a:lin ang="18900000" scaled="1"/>
                </a:gradFill>
                <a:latin typeface="Helvetica Neue" panose="02000503000000020004" charset="0"/>
                <a:cs typeface="Helvetica Neue" panose="02000503000000020004" charset="0"/>
                <a:sym typeface="+mn-ea"/>
              </a:rPr>
              <a:t>Unlocking Cosmic Web in Hydrogen </a:t>
            </a:r>
            <a:r>
              <a:rPr lang="en-US" altLang="zh-CN" sz="3200" b="1">
                <a:gradFill>
                  <a:gsLst>
                    <a:gs pos="25000">
                      <a:srgbClr val="FCD254"/>
                    </a:gs>
                    <a:gs pos="75000">
                      <a:srgbClr val="FFE890"/>
                    </a:gs>
                    <a:gs pos="0">
                      <a:srgbClr val="EDBE32"/>
                    </a:gs>
                    <a:gs pos="100000">
                      <a:srgbClr val="FFEEB1"/>
                    </a:gs>
                  </a:gsLst>
                  <a:lin ang="18900000" scaled="1"/>
                </a:gradFill>
                <a:latin typeface="Helvetica Neue" panose="02000503000000020004" charset="0"/>
                <a:cs typeface="Helvetica Neue" panose="02000503000000020004" charset="0"/>
                <a:sym typeface="+mn-ea"/>
              </a:rPr>
              <a:t>Emission</a:t>
            </a:r>
            <a:endParaRPr lang="en-US" altLang="zh-CN" sz="3200" b="1">
              <a:gradFill>
                <a:gsLst>
                  <a:gs pos="25000">
                    <a:srgbClr val="FCD254"/>
                  </a:gs>
                  <a:gs pos="75000">
                    <a:srgbClr val="FFE890"/>
                  </a:gs>
                  <a:gs pos="0">
                    <a:srgbClr val="EDBE32"/>
                  </a:gs>
                  <a:gs pos="100000">
                    <a:srgbClr val="FFEEB1"/>
                  </a:gs>
                </a:gsLst>
                <a:lin ang="18900000" scaled="1"/>
              </a:gradFill>
              <a:latin typeface="Helvetica Neue" panose="02000503000000020004" charset="0"/>
              <a:cs typeface="Helvetica Neue" panose="02000503000000020004" charset="0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964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“立卧合一”真空罐大门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0570" y="5766435"/>
            <a:ext cx="1057846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>
                <a:solidFill>
                  <a:schemeClr val="bg1"/>
                </a:solidFill>
                <a:latin typeface="PingFang SC Semibold" panose="020B0400000000000000" charset="-122"/>
                <a:ea typeface="PingFang SC Semibold" panose="020B0400000000000000" charset="-122"/>
                <a:sym typeface="+mn-ea"/>
              </a:rPr>
              <a:t>Hubble has made countless discoveries, its single greatest achievement in UV spectroscopy is the mapping of the "Cosmic Web" and the Intergalactic Medium (IGM)</a:t>
            </a:r>
            <a:endParaRPr lang="en-US" altLang="zh-CN" sz="2000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</p:txBody>
      </p:sp>
      <p:pic>
        <p:nvPicPr>
          <p:cNvPr id="5" name="图片 4" descr="/private/var/folders/mg/h16dv1jx19x01_c32k81bc9h0000gn/T/com.kingsoft.wpsoffice.mac/picturecompress_20251204154257/output_1.pngoutput_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95" y="997585"/>
            <a:ext cx="7298690" cy="4542155"/>
          </a:xfrm>
          <a:prstGeom prst="rect">
            <a:avLst/>
          </a:prstGeom>
        </p:spPr>
      </p:pic>
      <p:pic>
        <p:nvPicPr>
          <p:cNvPr id="7" name="图片 6" descr="截屏2025-12-04 15.54.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9270" y="981710"/>
            <a:ext cx="3902710" cy="24472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931785" y="3724910"/>
            <a:ext cx="3902075" cy="181483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1600">
                <a:gradFill>
                  <a:gsLst>
                    <a:gs pos="25000">
                      <a:srgbClr val="FFD83A"/>
                    </a:gs>
                    <a:gs pos="75000">
                      <a:srgbClr val="FFFD6D"/>
                    </a:gs>
                    <a:gs pos="0">
                      <a:srgbClr val="F8C334"/>
                    </a:gs>
                    <a:gs pos="100000">
                      <a:srgbClr val="FFFEB8"/>
                    </a:gs>
                  </a:gsLst>
                  <a:lin ang="18900000" scaled="1"/>
                </a:gradFill>
                <a:latin typeface="Inter"/>
                <a:ea typeface="Inter"/>
                <a:sym typeface="+mn-ea"/>
              </a:rPr>
              <a:t>CGM is t</a:t>
            </a:r>
            <a:r>
              <a:rPr lang="en-US" altLang="zh-CN" sz="1600" i="0">
                <a:gradFill>
                  <a:gsLst>
                    <a:gs pos="25000">
                      <a:srgbClr val="FFD83A"/>
                    </a:gs>
                    <a:gs pos="75000">
                      <a:srgbClr val="FFFD6D"/>
                    </a:gs>
                    <a:gs pos="0">
                      <a:srgbClr val="F8C334"/>
                    </a:gs>
                    <a:gs pos="100000">
                      <a:srgbClr val="FFFEB8"/>
                    </a:gs>
                  </a:gsLst>
                  <a:lin ang="18900000" scaled="1"/>
                </a:gradFill>
                <a:latin typeface="Inter"/>
                <a:ea typeface="Inter"/>
              </a:rPr>
              <a:t>he "Hidden Half" of galaxies</a:t>
            </a:r>
            <a:endParaRPr lang="en-US" altLang="zh-CN" sz="1600" i="0">
              <a:solidFill>
                <a:schemeClr val="bg1"/>
              </a:solidFill>
              <a:latin typeface="Inter"/>
              <a:ea typeface="Inter"/>
            </a:endParaRPr>
          </a:p>
          <a:p>
            <a:pPr marL="0" indent="0"/>
            <a:r>
              <a:rPr lang="en-US" altLang="zh-CN" sz="1600" i="0">
                <a:solidFill>
                  <a:schemeClr val="bg1"/>
                </a:solidFill>
                <a:latin typeface="Inter"/>
                <a:ea typeface="Inter"/>
              </a:rPr>
              <a:t>Tracing the Flow: how it behaves?</a:t>
            </a:r>
            <a:endParaRPr lang="en-US" altLang="zh-CN" sz="1600" i="0">
              <a:solidFill>
                <a:schemeClr val="bg1"/>
              </a:solidFill>
              <a:latin typeface="Inter"/>
              <a:ea typeface="Inter"/>
            </a:endParaRPr>
          </a:p>
          <a:p>
            <a:pPr marL="0" indent="0"/>
            <a:r>
              <a:rPr lang="en-US" altLang="zh-CN" sz="1600" i="0">
                <a:solidFill>
                  <a:schemeClr val="bg1"/>
                </a:solidFill>
                <a:latin typeface="Inter"/>
                <a:ea typeface="Inter"/>
              </a:rPr>
              <a:t>Is it falling in to fuel new star formation? (Accretion)</a:t>
            </a:r>
            <a:endParaRPr lang="en-US" altLang="zh-CN" sz="1600" i="0">
              <a:solidFill>
                <a:schemeClr val="bg1"/>
              </a:solidFill>
              <a:latin typeface="Inter"/>
              <a:ea typeface="Inter"/>
            </a:endParaRPr>
          </a:p>
          <a:p>
            <a:pPr marL="0" indent="0"/>
            <a:r>
              <a:rPr lang="en-US" altLang="zh-CN" sz="1600" i="0">
                <a:solidFill>
                  <a:schemeClr val="bg1"/>
                </a:solidFill>
                <a:latin typeface="Inter"/>
                <a:ea typeface="Inter"/>
              </a:rPr>
              <a:t>Is it being blown out by supernovae? (Feedback)?</a:t>
            </a:r>
            <a:endParaRPr lang="en-US" altLang="zh-CN" sz="1600" i="0">
              <a:solidFill>
                <a:schemeClr val="bg1"/>
              </a:solidFill>
              <a:latin typeface="Inter"/>
              <a:ea typeface="Inter"/>
            </a:endParaRPr>
          </a:p>
          <a:p>
            <a:pPr marL="0" indent="0"/>
            <a:r>
              <a:rPr lang="en-US" altLang="zh-CN" sz="1600" b="1" i="0">
                <a:gradFill>
                  <a:gsLst>
                    <a:gs pos="25000">
                      <a:srgbClr val="FCD254"/>
                    </a:gs>
                    <a:gs pos="75000">
                      <a:srgbClr val="FFE890"/>
                    </a:gs>
                    <a:gs pos="0">
                      <a:srgbClr val="EDBE32"/>
                    </a:gs>
                    <a:gs pos="100000">
                      <a:srgbClr val="FFEEB1"/>
                    </a:gs>
                  </a:gsLst>
                  <a:lin ang="18900000" scaled="1"/>
                </a:gradFill>
                <a:latin typeface="Inter"/>
                <a:ea typeface="Inter"/>
              </a:rPr>
              <a:t>See the glowing Web with kinematics</a:t>
            </a:r>
            <a:endParaRPr lang="en-US" altLang="zh-CN" sz="1600" b="1" i="0">
              <a:gradFill>
                <a:gsLst>
                  <a:gs pos="25000">
                    <a:srgbClr val="FCD254"/>
                  </a:gs>
                  <a:gs pos="75000">
                    <a:srgbClr val="FFE890"/>
                  </a:gs>
                  <a:gs pos="0">
                    <a:srgbClr val="EDBE32"/>
                  </a:gs>
                  <a:gs pos="100000">
                    <a:srgbClr val="FFEEB1"/>
                  </a:gs>
                </a:gsLst>
                <a:lin ang="18900000" scaled="1"/>
              </a:gradFill>
              <a:latin typeface="Inter"/>
              <a:ea typeface="Inter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54760" y="219075"/>
            <a:ext cx="10267315" cy="632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1" indent="0">
              <a:lnSpc>
                <a:spcPct val="110000"/>
              </a:lnSpc>
              <a:buNone/>
            </a:pPr>
            <a:r>
              <a:rPr lang="en-US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Science Aspiration for  </a:t>
            </a:r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cs typeface="Helvetica Neue" panose="02000503000000020004" charset="0"/>
                <a:sym typeface="+mn-ea"/>
              </a:rPr>
              <a:t>Atmospheric Escape</a:t>
            </a:r>
            <a:endParaRPr lang="en-US" altLang="zh-CN" sz="3200" b="1">
              <a:solidFill>
                <a:srgbClr val="FFFF00"/>
              </a:solidFill>
              <a:latin typeface="Helvetica Neue" panose="02000503000000020004" charset="0"/>
              <a:cs typeface="Helvetica Neue" panose="02000503000000020004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4205" y="5488305"/>
            <a:ext cx="1112583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i="1">
                <a:solidFill>
                  <a:schemeClr val="bg1"/>
                </a:solidFill>
                <a:latin typeface="Inter"/>
                <a:ea typeface="Inter"/>
                <a:sym typeface="+mn-ea"/>
              </a:rPr>
              <a:t>A</a:t>
            </a:r>
            <a:r>
              <a:rPr lang="en-US" altLang="zh-CN" b="1" i="1">
                <a:solidFill>
                  <a:schemeClr val="bg1"/>
                </a:solidFill>
                <a:latin typeface="Inter"/>
                <a:ea typeface="Inter"/>
                <a:sym typeface="+mn-ea"/>
              </a:rPr>
              <a:t>tmospheric escape creates a massive, comet-like tail around the planet, stretching the transit duration. In LEO , Earth occultations chop the data into pieces, often forcing us to miss the critical ingress or egress where the atmosphere is most visible. LOTUS provides a continuous baseline, allowing us to precisely measure the shape of the gas tail, infering the mass-loss rate</a:t>
            </a:r>
            <a:endParaRPr lang="en-US" altLang="zh-CN" b="1">
              <a:solidFill>
                <a:schemeClr val="bg1"/>
              </a:solidFill>
              <a:sym typeface="+mn-ea"/>
            </a:endParaRPr>
          </a:p>
        </p:txBody>
      </p:sp>
      <p:pic>
        <p:nvPicPr>
          <p:cNvPr id="2" name="图片 1" descr="planettransie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745" y="977900"/>
            <a:ext cx="9027160" cy="4384040"/>
          </a:xfrm>
          <a:prstGeom prst="rect">
            <a:avLst/>
          </a:prstGeom>
        </p:spPr>
      </p:pic>
      <p:pic>
        <p:nvPicPr>
          <p:cNvPr id="4" name="图片 3" descr="截屏2025-11-13 16.20.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" y="1894840"/>
            <a:ext cx="2482215" cy="202882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7395" y="219075"/>
            <a:ext cx="11002645" cy="632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1" indent="0">
              <a:lnSpc>
                <a:spcPct val="110000"/>
              </a:lnSpc>
              <a:buNone/>
            </a:pPr>
            <a:r>
              <a:rPr lang="en-US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Science Aspiration for  </a:t>
            </a:r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cs typeface="Helvetica Neue" panose="02000503000000020004" charset="0"/>
                <a:sym typeface="+mn-ea"/>
              </a:rPr>
              <a:t>Exoplanet Atmospheres</a:t>
            </a:r>
            <a:endParaRPr lang="en-US" altLang="zh-CN" sz="3200" b="1">
              <a:solidFill>
                <a:srgbClr val="FFFF00"/>
              </a:soli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  <a:sym typeface="+mn-ea"/>
            </a:endParaRPr>
          </a:p>
        </p:txBody>
      </p:sp>
      <p:pic>
        <p:nvPicPr>
          <p:cNvPr id="7" name="图片 6" descr="2mL2transis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525" y="904875"/>
            <a:ext cx="9124950" cy="456247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47395" y="5601335"/>
            <a:ext cx="1094359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chemeClr val="bg1"/>
                </a:solidFill>
                <a:sym typeface="+mn-ea"/>
              </a:rPr>
              <a:t>To measure the mass-loss rate, we must observe the L</a:t>
            </a:r>
            <a:r>
              <a:rPr lang="en-US" altLang="zh-CN">
                <a:solidFill>
                  <a:schemeClr val="bg1"/>
                </a:solidFill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α</a:t>
            </a:r>
            <a:r>
              <a:rPr lang="en-US" altLang="zh-CN">
                <a:solidFill>
                  <a:schemeClr val="bg1"/>
                </a:solidFill>
                <a:sym typeface="+mn-ea"/>
              </a:rPr>
              <a:t> line. In LEO, the 'Geocorona' contaminates the center of the line, burying the signal. At L2, the sky is dark. We can clearly resolve the 'blue-shifted' absorption, which tells us exactly how fast the atmosphere is escaping toward space</a:t>
            </a:r>
            <a:endParaRPr lang="en-US" altLang="zh-CN">
              <a:solidFill>
                <a:schemeClr val="bg1"/>
              </a:solidFill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0045" y="219075"/>
            <a:ext cx="11344910" cy="632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1" indent="0">
              <a:lnSpc>
                <a:spcPct val="110000"/>
              </a:lnSpc>
              <a:buNone/>
            </a:pPr>
            <a:r>
              <a:rPr lang="en-US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Science Aspirat</a:t>
            </a:r>
            <a:r>
              <a:rPr lang="en-US" sz="3200" b="1">
                <a:solidFill>
                  <a:srgbClr val="FFFF00"/>
                </a:solidFill>
                <a:latin typeface="Times New Roman" panose="02020703060505090304" charset="0"/>
                <a:ea typeface="黑体" panose="02010609060101010101" charset="-122"/>
                <a:cs typeface="Times New Roman" panose="02020703060505090304" charset="0"/>
              </a:rPr>
              <a:t>ion for </a:t>
            </a:r>
            <a:r>
              <a:rPr lang="en-US" altLang="zh-CN" sz="3200" b="1">
                <a:solidFill>
                  <a:srgbClr val="FFFF00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The Origin of Life's Building Blocks </a:t>
            </a:r>
            <a:endParaRPr lang="en-US" altLang="zh-CN" sz="3200" b="1">
              <a:solidFill>
                <a:srgbClr val="FFFF00"/>
              </a:solidFill>
              <a:latin typeface="Times New Roman" panose="02020703060505090304" charset="0"/>
              <a:ea typeface="黑体" panose="02010609060101010101" charset="-122"/>
              <a:cs typeface="Times New Roman" panose="02020703060505090304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01900" y="5858510"/>
            <a:ext cx="75526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>
                <a:solidFill>
                  <a:schemeClr val="bg1"/>
                </a:solidFill>
                <a:latin typeface="PingFang SC Semibold" panose="020B0400000000000000" charset="-122"/>
                <a:ea typeface="PingFang SC Semibold" panose="020B0400000000000000" charset="-122"/>
                <a:sym typeface="+mn-ea"/>
              </a:rPr>
              <a:t>How much water and organic material is available in "baby planets?</a:t>
            </a:r>
            <a:endParaRPr lang="en-US" altLang="zh-CN" b="1">
              <a:solidFill>
                <a:schemeClr val="bg1"/>
              </a:solidFill>
              <a:latin typeface="PingFang SC Semibold" panose="020B0400000000000000" charset="-122"/>
              <a:ea typeface="PingFang SC Semibold" panose="020B0400000000000000" charset="-122"/>
              <a:sym typeface="+mn-ea"/>
            </a:endParaRPr>
          </a:p>
        </p:txBody>
      </p:sp>
      <p:pic>
        <p:nvPicPr>
          <p:cNvPr id="2" name="图片 1" descr="sc5"/>
          <p:cNvPicPr>
            <a:picLocks noChangeAspect="1"/>
          </p:cNvPicPr>
          <p:nvPr/>
        </p:nvPicPr>
        <p:blipFill>
          <a:blip r:embed="rId2"/>
          <a:srcRect b="45574"/>
          <a:stretch>
            <a:fillRect/>
          </a:stretch>
        </p:blipFill>
        <p:spPr>
          <a:xfrm>
            <a:off x="867410" y="1118870"/>
            <a:ext cx="10330815" cy="43491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7010" y="219075"/>
            <a:ext cx="11777980" cy="632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1" indent="0">
              <a:lnSpc>
                <a:spcPct val="110000"/>
              </a:lnSpc>
              <a:buNone/>
            </a:pPr>
            <a:r>
              <a:rPr lang="en-US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Science Aspiration for </a:t>
            </a:r>
            <a:r>
              <a:rPr lang="en-US" altLang="zh-CN" sz="3200" b="1">
                <a:solidFill>
                  <a:srgbClr val="FFFF00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Gravitational Wave "Early Warning"</a:t>
            </a:r>
            <a:endParaRPr lang="en-US" altLang="zh-CN" sz="3200" b="1">
              <a:solidFill>
                <a:srgbClr val="FFFF00"/>
              </a:solidFill>
              <a:latin typeface="Times New Roman" panose="02020703060505090304" charset="0"/>
              <a:ea typeface="黑体" panose="02010609060101010101" charset="-122"/>
              <a:cs typeface="Times New Roman" panose="02020703060505090304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5920" y="5426075"/>
            <a:ext cx="904430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703060505090304" charset="0"/>
                <a:ea typeface="Inter"/>
                <a:cs typeface="Times New Roman" panose="02020703060505090304" charset="0"/>
                <a:sym typeface="+mn-ea"/>
              </a:rPr>
              <a:t>Kilonova ejecta move at relativistic speeds (</a:t>
            </a:r>
            <a:r>
              <a:rPr lang="en-US" altLang="zh-CN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703060505090304" charset="0"/>
                <a:ea typeface="katex_main"/>
                <a:cs typeface="Times New Roman" panose="02020703060505090304" charset="0"/>
                <a:sym typeface="+mn-ea"/>
              </a:rPr>
              <a:t>0.2c)</a:t>
            </a:r>
            <a:r>
              <a:rPr lang="en-US" altLang="zh-CN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703060505090304" charset="0"/>
                <a:ea typeface="Inter"/>
                <a:cs typeface="Times New Roman" panose="02020703060505090304" charset="0"/>
                <a:sym typeface="+mn-ea"/>
              </a:rPr>
              <a:t>, smearing all spectral features into broad waves. High resolution is wasted here. A Successor Mission needs a 'Rapid Response' Low-Resolution Mode (</a:t>
            </a:r>
            <a:r>
              <a:rPr lang="en-US" altLang="zh-CN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703060505090304" charset="0"/>
                <a:ea typeface="katex_main"/>
                <a:cs typeface="Times New Roman" panose="02020703060505090304" charset="0"/>
                <a:sym typeface="+mn-ea"/>
              </a:rPr>
              <a:t>R∼100</a:t>
            </a:r>
            <a:r>
              <a:rPr lang="en-US" altLang="zh-CN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703060505090304" charset="0"/>
                <a:ea typeface="Inter"/>
                <a:cs typeface="Times New Roman" panose="02020703060505090304" charset="0"/>
                <a:sym typeface="+mn-ea"/>
              </a:rPr>
              <a:t>) to capture the broad UV absorption of newly synthesized heavy elements before they cool and vanish</a:t>
            </a:r>
            <a:endParaRPr lang="en-US" altLang="zh-CN" b="1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703060505090304" charset="0"/>
              <a:ea typeface="Inter"/>
              <a:cs typeface="Times New Roman" panose="02020703060505090304" charset="0"/>
              <a:sym typeface="+mn-ea"/>
            </a:endParaRPr>
          </a:p>
        </p:txBody>
      </p:sp>
      <p:pic>
        <p:nvPicPr>
          <p:cNvPr id="6" name="图片 5" descr="Figure_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60" y="1099185"/>
            <a:ext cx="8409940" cy="40792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206865" y="5262880"/>
            <a:ext cx="2778125" cy="13220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1600" b="0" i="0">
                <a:solidFill>
                  <a:schemeClr val="bg1"/>
                </a:solidFill>
                <a:latin typeface="-apple-system"/>
                <a:ea typeface="-apple-system"/>
              </a:rPr>
              <a:t>The UV data from </a:t>
            </a:r>
            <a:r>
              <a:rPr lang="en-US" altLang="zh-CN" sz="1600" b="0" i="1">
                <a:solidFill>
                  <a:schemeClr val="bg1"/>
                </a:solidFill>
                <a:latin typeface="-apple-system"/>
                <a:ea typeface="-apple-system"/>
              </a:rPr>
              <a:t>HST</a:t>
            </a:r>
            <a:r>
              <a:rPr lang="en-US" altLang="zh-CN" sz="1600" b="0" i="0">
                <a:solidFill>
                  <a:schemeClr val="bg1"/>
                </a:solidFill>
                <a:latin typeface="-apple-system"/>
                <a:ea typeface="-apple-system"/>
              </a:rPr>
              <a:t> (S/N &lt; 1, essentially an upper limit)</a:t>
            </a:r>
            <a:endParaRPr lang="en-US" altLang="zh-CN" sz="1600" b="0" i="0">
              <a:solidFill>
                <a:schemeClr val="bg1"/>
              </a:solidFill>
              <a:latin typeface="-apple-system"/>
              <a:ea typeface="-apple-system"/>
            </a:endParaRPr>
          </a:p>
          <a:p>
            <a:pPr marL="0" indent="0"/>
            <a:endParaRPr lang="en-US" altLang="zh-CN" sz="1600" b="0" i="0">
              <a:solidFill>
                <a:schemeClr val="bg1"/>
              </a:solidFill>
              <a:latin typeface="-apple-system"/>
              <a:ea typeface="-apple-system"/>
            </a:endParaRPr>
          </a:p>
          <a:p>
            <a:pPr marL="0" indent="0"/>
            <a:r>
              <a:rPr lang="en-US" altLang="zh-CN" sz="1600" b="0" i="1">
                <a:solidFill>
                  <a:schemeClr val="bg1"/>
                </a:solidFill>
                <a:latin typeface="-apple-system"/>
                <a:ea typeface="-apple-system"/>
              </a:rPr>
              <a:t>Chornock et al. (2017)</a:t>
            </a:r>
            <a:endParaRPr lang="en-US" altLang="zh-CN" sz="1600" b="0" i="1">
              <a:solidFill>
                <a:schemeClr val="bg1"/>
              </a:solidFill>
              <a:latin typeface="-apple-system"/>
              <a:ea typeface="-apple-system"/>
            </a:endParaRPr>
          </a:p>
        </p:txBody>
      </p:sp>
      <p:pic>
        <p:nvPicPr>
          <p:cNvPr id="8" name="图片 7" descr="截屏2025-12-06 12.16.02"/>
          <p:cNvPicPr>
            <a:picLocks noChangeAspect="1"/>
          </p:cNvPicPr>
          <p:nvPr/>
        </p:nvPicPr>
        <p:blipFill>
          <a:blip r:embed="rId3"/>
          <a:srcRect r="63629"/>
          <a:stretch>
            <a:fillRect/>
          </a:stretch>
        </p:blipFill>
        <p:spPr>
          <a:xfrm>
            <a:off x="9206865" y="1062990"/>
            <a:ext cx="2699385" cy="398716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5964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“立卧合一”真空罐大门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83155" y="426486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“立卧合一”真空罐罐体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87880" y="248920"/>
            <a:ext cx="8807450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3200" b="1" i="0">
                <a:solidFill>
                  <a:srgbClr val="FFFF00"/>
                </a:solidFill>
                <a:latin typeface="Helvetica Neue" panose="02000503000000020004" charset="0"/>
                <a:ea typeface="Inter"/>
                <a:cs typeface="Helvetica Neue" panose="02000503000000020004" charset="0"/>
              </a:rPr>
              <a:t>Integrated Ground Segment &amp; Data Flow</a:t>
            </a:r>
            <a:endParaRPr lang="en-US" altLang="zh-CN" sz="3200" b="1" i="0">
              <a:solidFill>
                <a:srgbClr val="FFFF00"/>
              </a:solidFill>
              <a:latin typeface="Helvetica Neue" panose="02000503000000020004" charset="0"/>
              <a:ea typeface="Inter"/>
              <a:cs typeface="Helvetica Neue" panose="02000503000000020004" charset="0"/>
            </a:endParaRPr>
          </a:p>
        </p:txBody>
      </p:sp>
      <p:pic>
        <p:nvPicPr>
          <p:cNvPr id="4" name="图片 3" descr="antenn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4325" y="1330325"/>
            <a:ext cx="5071745" cy="47294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58470" y="1176020"/>
            <a:ext cx="6144260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2400" b="1" i="0">
                <a:gradFill>
                  <a:gsLst>
                    <a:gs pos="25000">
                      <a:srgbClr val="FFD83A"/>
                    </a:gs>
                    <a:gs pos="75000">
                      <a:srgbClr val="FFFD6D"/>
                    </a:gs>
                    <a:gs pos="0">
                      <a:srgbClr val="F8C334"/>
                    </a:gs>
                    <a:gs pos="100000">
                      <a:srgbClr val="FFFEB8"/>
                    </a:gs>
                  </a:gsLst>
                  <a:lin ang="18900000" scaled="1"/>
                </a:gradFill>
                <a:latin typeface="Helvetica Neue" panose="02000503000000020004" charset="0"/>
                <a:ea typeface="Inter"/>
                <a:cs typeface="Helvetica Neue" panose="02000503000000020004" charset="0"/>
              </a:rPr>
              <a:t>Science Operation Center</a:t>
            </a:r>
            <a:r>
              <a:rPr lang="en-US" altLang="zh-CN" sz="2400" i="0">
                <a:solidFill>
                  <a:schemeClr val="bg1"/>
                </a:solidFill>
                <a:latin typeface="Helvetica Neue" panose="02000503000000020004" charset="0"/>
                <a:ea typeface="Inter"/>
                <a:cs typeface="Helvetica Neue" panose="02000503000000020004" charset="0"/>
              </a:rPr>
              <a:t> </a:t>
            </a:r>
            <a:r>
              <a:rPr lang="en-US" altLang="zh-CN" sz="2400" b="1" i="0">
                <a:solidFill>
                  <a:schemeClr val="bg1"/>
                </a:solidFill>
                <a:latin typeface="Helvetica Neue" panose="02000503000000020004" charset="0"/>
                <a:ea typeface="Inter"/>
                <a:cs typeface="Helvetica Neue" panose="02000503000000020004" charset="0"/>
              </a:rPr>
              <a:t>in Hong Kong</a:t>
            </a:r>
            <a:endParaRPr lang="en-US" altLang="zh-CN" sz="2400" b="1" i="0">
              <a:solidFill>
                <a:schemeClr val="bg1"/>
              </a:solidFill>
              <a:latin typeface="Helvetica Neue" panose="02000503000000020004" charset="0"/>
              <a:ea typeface="Inter"/>
              <a:cs typeface="Helvetica Neue" panose="020005030000000200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0750" y="1918335"/>
            <a:ext cx="5344160" cy="224536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2000" b="1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Construct a dedicated deep-space antenna housed in a </a:t>
            </a:r>
            <a:r>
              <a:rPr lang="en-US" altLang="zh-CN" sz="2000" b="1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protective Radome to handle the high-speed </a:t>
            </a:r>
            <a:r>
              <a:rPr lang="en-US" altLang="zh-CN" sz="2000" b="1" i="0">
                <a:gradFill>
                  <a:gsLst>
                    <a:gs pos="25000">
                      <a:srgbClr val="FFD83A"/>
                    </a:gs>
                    <a:gs pos="75000">
                      <a:srgbClr val="FFFD6D"/>
                    </a:gs>
                    <a:gs pos="0">
                      <a:srgbClr val="F8C334"/>
                    </a:gs>
                    <a:gs pos="100000">
                      <a:srgbClr val="FFFEB8"/>
                    </a:gs>
                  </a:gsLst>
                  <a:lin ang="18900000" scaled="1"/>
                </a:gradFill>
                <a:latin typeface="Times New Roman" panose="02020703060505090304" charset="0"/>
                <a:ea typeface="Inter"/>
                <a:cs typeface="Times New Roman" panose="02020703060505090304" charset="0"/>
              </a:rPr>
              <a:t>science data downlink </a:t>
            </a:r>
            <a:endParaRPr lang="en-US" altLang="zh-CN" sz="2000" b="1" i="0">
              <a:gradFill>
                <a:gsLst>
                  <a:gs pos="25000">
                    <a:srgbClr val="FFD83A"/>
                  </a:gs>
                  <a:gs pos="75000">
                    <a:srgbClr val="FFFD6D"/>
                  </a:gs>
                  <a:gs pos="0">
                    <a:srgbClr val="F8C334"/>
                  </a:gs>
                  <a:gs pos="100000">
                    <a:srgbClr val="FFFEB8"/>
                  </a:gs>
                </a:gsLst>
                <a:lin ang="18900000" scaled="1"/>
              </a:gra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/>
            <a:endParaRPr lang="en-US" altLang="zh-CN" sz="2000" b="1" i="0">
              <a:gradFill>
                <a:gsLst>
                  <a:gs pos="25000">
                    <a:srgbClr val="FFD83A"/>
                  </a:gs>
                  <a:gs pos="75000">
                    <a:srgbClr val="FFFD6D"/>
                  </a:gs>
                  <a:gs pos="0">
                    <a:srgbClr val="F8C334"/>
                  </a:gs>
                  <a:gs pos="100000">
                    <a:srgbClr val="FFFEB8"/>
                  </a:gs>
                </a:gsLst>
                <a:lin ang="18900000" scaled="1"/>
              </a:gra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/>
            <a:r>
              <a:rPr lang="en-US" altLang="zh-CN" sz="2000" b="1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Meanwhile, t</a:t>
            </a:r>
            <a:r>
              <a:rPr lang="en-US" altLang="zh-CN" sz="2000" b="1" i="0">
                <a:solidFill>
                  <a:srgbClr val="FFFF00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he mission Command and Control</a:t>
            </a:r>
            <a:r>
              <a:rPr lang="en-US" altLang="zh-CN" sz="2000" b="1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will be handled via the existing Mainland deep space network</a:t>
            </a:r>
            <a:endParaRPr lang="en-US" altLang="zh-CN" sz="2000" b="1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8470" y="4678680"/>
            <a:ext cx="5985510" cy="132207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p>
            <a:r>
              <a:rPr lang="en-US" altLang="zh-CN" sz="2000" b="1">
                <a:ln>
                  <a:solidFill>
                    <a:schemeClr val="accent3"/>
                  </a:solidFill>
                </a:ln>
                <a:solidFill>
                  <a:schemeClr val="bg1">
                    <a:lumMod val="95000"/>
                  </a:schemeClr>
                </a:solidFill>
                <a:latin typeface="Times New Roman" panose="02020703060505090304" charset="0"/>
                <a:cs typeface="Times New Roman" panose="02020703060505090304" charset="0"/>
              </a:rPr>
              <a:t>This architecture allows the Hong Kong center to focus entirely on data processing, archiving, and serving the global science community—functioning effectively as the 'Hubble Institute' of the East."</a:t>
            </a:r>
            <a:endParaRPr lang="en-US" altLang="zh-CN" sz="2000" b="1">
              <a:ln>
                <a:solidFill>
                  <a:schemeClr val="accent3"/>
                </a:solidFill>
              </a:ln>
              <a:solidFill>
                <a:schemeClr val="bg1">
                  <a:lumMod val="95000"/>
                </a:schemeClr>
              </a:solidFill>
              <a:latin typeface="Times New Roman" panose="02020703060505090304" charset="0"/>
              <a:cs typeface="Times New Roman" panose="02020703060505090304" charset="0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14545" y="252095"/>
            <a:ext cx="33807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Conclusion</a:t>
            </a:r>
            <a:endParaRPr lang="en-US" altLang="zh-CN" sz="3200" b="1">
              <a:solidFill>
                <a:srgbClr val="FFFF00"/>
              </a:soli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964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“立卧合一”真空罐大门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83155" y="426486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“立卧合一”真空罐罐体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2480" y="1037590"/>
            <a:ext cx="10742295" cy="4958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80000"/>
              </a:lnSpc>
              <a:buFont typeface="Wingdings" panose="05000000000000000000" charset="0"/>
              <a:buChar char=""/>
            </a:pP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While HST is legendary, it suffers </a:t>
            </a: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Low Earth Orbit (LEO) </a:t>
            </a: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fundamental limitations for UV spectroscopy: </a:t>
            </a:r>
            <a:endParaRPr lang="en-US" altLang="zh-CN" b="1" spc="300">
              <a:solidFill>
                <a:schemeClr val="bg1"/>
              </a:solidFill>
              <a:latin typeface="Helvetica Neue" panose="02000503000000020004" charset="0"/>
              <a:ea typeface="+mj-ea"/>
              <a:cs typeface="Helvetica Neue" panose="02000503000000020004" charset="0"/>
              <a:sym typeface="+mn-ea"/>
            </a:endParaRPr>
          </a:p>
          <a:p>
            <a:pPr marL="742950" lvl="1" indent="-285750">
              <a:lnSpc>
                <a:spcPct val="80000"/>
              </a:lnSpc>
              <a:buFont typeface="Wingdings" panose="05000000000000000000" charset="0"/>
              <a:buChar char=""/>
            </a:pP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It is blocked by Earth for roughly half of every 90-minute orbit. </a:t>
            </a:r>
            <a:endParaRPr lang="en-US" altLang="zh-CN" b="1" spc="300">
              <a:solidFill>
                <a:schemeClr val="bg1"/>
              </a:solidFill>
              <a:latin typeface="Helvetica Neue" panose="02000503000000020004" charset="0"/>
              <a:ea typeface="+mj-ea"/>
              <a:cs typeface="Helvetica Neue" panose="02000503000000020004" charset="0"/>
              <a:sym typeface="+mn-ea"/>
            </a:endParaRPr>
          </a:p>
          <a:p>
            <a:pPr marL="742950" lvl="1" indent="-285750">
              <a:lnSpc>
                <a:spcPct val="80000"/>
              </a:lnSpc>
              <a:buFont typeface="Wingdings" panose="05000000000000000000" charset="0"/>
              <a:buChar char=""/>
            </a:pP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It struggles with high "geocoronal" background (a glow of hydrogen atoms in Earth's upper atmosphere) that drowns out faint UV signals.</a:t>
            </a:r>
            <a:endParaRPr lang="en-US" altLang="zh-CN" b="1" spc="300">
              <a:solidFill>
                <a:schemeClr val="bg1"/>
              </a:solidFill>
              <a:latin typeface="Helvetica Neue" panose="02000503000000020004" charset="0"/>
              <a:ea typeface="+mj-ea"/>
              <a:cs typeface="Helvetica Neue" panose="02000503000000020004" charset="0"/>
              <a:sym typeface="+mn-ea"/>
            </a:endParaRPr>
          </a:p>
          <a:p>
            <a:pPr marL="285750" lvl="0" indent="-285750">
              <a:lnSpc>
                <a:spcPct val="80000"/>
              </a:lnSpc>
              <a:buFont typeface="Wingdings" panose="05000000000000000000" charset="0"/>
              <a:buChar char=""/>
            </a:pPr>
            <a:endParaRPr lang="en-US" altLang="zh-CN" b="1" spc="300">
              <a:solidFill>
                <a:schemeClr val="bg1"/>
              </a:solidFill>
              <a:latin typeface="Helvetica Neue" panose="02000503000000020004" charset="0"/>
              <a:ea typeface="+mj-ea"/>
              <a:cs typeface="Helvetica Neue" panose="02000503000000020004" charset="0"/>
              <a:sym typeface="+mn-ea"/>
            </a:endParaRPr>
          </a:p>
          <a:p>
            <a:pPr marL="285750" lvl="0" indent="-285750" algn="l">
              <a:lnSpc>
                <a:spcPct val="80000"/>
              </a:lnSpc>
              <a:buClrTx/>
              <a:buSzTx/>
              <a:buFont typeface="Wingdings" panose="05000000000000000000" charset="0"/>
              <a:buChar char=""/>
            </a:pP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A 2m UV telescope at L2, LOTUS would sit in the dark, cold  vacuum far from Earth's glow, offering continuous viewing and a stable thermal environment. This efficiency gain (~2-3x better than LEO) effectively makes a 2m telescope at L2 as powerful as a 4m telescope in LEO, or roughly </a:t>
            </a: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equivalent to building a 20m telescope in LEO for faint FUV observations.</a:t>
            </a:r>
            <a:endParaRPr lang="en-US" altLang="zh-CN" b="1" spc="300">
              <a:solidFill>
                <a:schemeClr val="bg1"/>
              </a:solidFill>
              <a:latin typeface="Helvetica Neue" panose="02000503000000020004" charset="0"/>
              <a:ea typeface="+mj-ea"/>
              <a:cs typeface="Helvetica Neue" panose="02000503000000020004" charset="0"/>
              <a:sym typeface="+mn-ea"/>
            </a:endParaRPr>
          </a:p>
          <a:p>
            <a:pPr lvl="0" indent="-285750" algn="l">
              <a:lnSpc>
                <a:spcPct val="80000"/>
              </a:lnSpc>
              <a:buClrTx/>
              <a:buSzTx/>
              <a:buFont typeface="Wingdings" panose="05000000000000000000" charset="0"/>
              <a:buChar char=""/>
            </a:pPr>
            <a:endParaRPr lang="en-US" altLang="zh-CN" b="1" spc="300">
              <a:solidFill>
                <a:schemeClr val="bg1"/>
              </a:solidFill>
              <a:latin typeface="Helvetica Neue" panose="02000503000000020004" charset="0"/>
              <a:ea typeface="+mj-ea"/>
              <a:cs typeface="Helvetica Neue" panose="02000503000000020004" charset="0"/>
              <a:sym typeface="+mn-ea"/>
            </a:endParaRPr>
          </a:p>
          <a:p>
            <a:pPr marL="285750" lvl="0" indent="-285750" algn="l">
              <a:lnSpc>
                <a:spcPct val="80000"/>
              </a:lnSpc>
              <a:buClrTx/>
              <a:buSzTx/>
              <a:buFont typeface="Wingdings" panose="05000000000000000000" charset="0"/>
              <a:buChar char=""/>
            </a:pP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The accomplishment of CSST, leaves behind a wealth of engineering resources for a new mission, LOTUS, and offers a promising pathway toward realizing a dedicated and cost-effective space UV observatory in a less 10 </a:t>
            </a: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year timeline!</a:t>
            </a:r>
            <a:endParaRPr lang="en-US" altLang="zh-CN" b="1" spc="300">
              <a:solidFill>
                <a:schemeClr val="bg1"/>
              </a:solidFill>
              <a:latin typeface="Helvetica Neue" panose="02000503000000020004" charset="0"/>
              <a:ea typeface="+mj-ea"/>
              <a:cs typeface="Helvetica Neue" panose="02000503000000020004" charset="0"/>
              <a:sym typeface="+mn-ea"/>
            </a:endParaRPr>
          </a:p>
          <a:p>
            <a:pPr marL="285750" lvl="0" indent="-285750" algn="l">
              <a:lnSpc>
                <a:spcPct val="80000"/>
              </a:lnSpc>
              <a:buClrTx/>
              <a:buSzTx/>
              <a:buFont typeface="Wingdings" panose="05000000000000000000" charset="0"/>
              <a:buChar char=""/>
            </a:pPr>
            <a:endParaRPr lang="en-US" altLang="zh-CN" b="1" spc="300">
              <a:solidFill>
                <a:schemeClr val="bg1"/>
              </a:solidFill>
              <a:latin typeface="Helvetica Neue" panose="02000503000000020004" charset="0"/>
              <a:ea typeface="+mj-ea"/>
              <a:cs typeface="Helvetica Neue" panose="02000503000000020004" charset="0"/>
              <a:sym typeface="+mn-ea"/>
            </a:endParaRPr>
          </a:p>
          <a:p>
            <a:pPr marL="285750" lvl="0" indent="-285750" algn="l">
              <a:lnSpc>
                <a:spcPct val="80000"/>
              </a:lnSpc>
              <a:buClrTx/>
              <a:buSzTx/>
              <a:buFont typeface="Wingdings" panose="05000000000000000000" charset="0"/>
              <a:buChar char=""/>
            </a:pPr>
            <a:r>
              <a:rPr lang="en-US" altLang="zh-CN" b="1" spc="300">
                <a:solidFill>
                  <a:srgbClr val="FFFF00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LOTUS initiative wlecomes more international communities to join the efforts to promote the powerful new capabilities for exploring the far-ultraviolet universe！</a:t>
            </a:r>
            <a:r>
              <a:rPr lang="en-US" altLang="zh-CN" b="1" spc="300">
                <a:solidFill>
                  <a:schemeClr val="bg1"/>
                </a:solidFill>
                <a:latin typeface="Helvetica Neue" panose="02000503000000020004" charset="0"/>
                <a:ea typeface="+mj-ea"/>
                <a:cs typeface="Helvetica Neue" panose="02000503000000020004" charset="0"/>
                <a:sym typeface="+mn-ea"/>
              </a:rPr>
              <a:t> </a:t>
            </a:r>
            <a:endParaRPr lang="en-US" altLang="zh-CN" b="1" spc="300">
              <a:solidFill>
                <a:schemeClr val="bg1"/>
              </a:solidFill>
              <a:latin typeface="Helvetica Neue" panose="02000503000000020004" charset="0"/>
              <a:ea typeface="+mj-ea"/>
              <a:cs typeface="Helvetica Neue" panose="0200050300000002000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/private/var/folders/mg/h16dv1jx19x01_c32k81bc9h0000gn/T/com.kingsoft.wpsoffice.mac/picturecompress_20251119122027/output_1.jpgoutput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75" y="0"/>
            <a:ext cx="1219073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214245" y="2324735"/>
            <a:ext cx="7769225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90204" pitchFamily="34" charset="0"/>
              <a:buChar char="•"/>
            </a:pPr>
            <a:endParaRPr lang="en-US" altLang="zh-CN">
              <a:solidFill>
                <a:schemeClr val="bg1"/>
              </a:solidFill>
            </a:endParaRPr>
          </a:p>
          <a:p>
            <a:pPr marL="914400" lvl="1" indent="-457200">
              <a:buFont typeface="Wingdings" panose="05000000000000000000" charset="0"/>
              <a:buChar char=""/>
            </a:pPr>
            <a:r>
              <a:rPr lang="en-US" altLang="zh-CN" sz="2800" b="1">
                <a:solidFill>
                  <a:schemeClr val="bg1"/>
                </a:solidFill>
                <a:latin typeface="Times New Roman" panose="02020703060505090304" charset="0"/>
                <a:ea typeface="PingFang SC Semibold" panose="020B0400000000000000" charset="-122"/>
                <a:cs typeface="Times New Roman" panose="02020703060505090304" charset="0"/>
              </a:rPr>
              <a:t>Concept &amp; Science</a:t>
            </a:r>
            <a:endParaRPr lang="en-US" altLang="zh-CN" sz="2800" b="1">
              <a:solidFill>
                <a:schemeClr val="bg1"/>
              </a:soli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</a:endParaRPr>
          </a:p>
          <a:p>
            <a:pPr marL="914400" lvl="1" indent="-457200">
              <a:buFont typeface="Wingdings" panose="05000000000000000000" charset="0"/>
              <a:buChar char=""/>
            </a:pPr>
            <a:r>
              <a:rPr lang="en-US" altLang="zh-CN" sz="2800" b="1">
                <a:solidFill>
                  <a:schemeClr val="bg1"/>
                </a:solidFill>
                <a:latin typeface="Times New Roman" panose="02020703060505090304" charset="0"/>
                <a:ea typeface="PingFang SC Semibold" panose="020B0400000000000000" charset="-122"/>
                <a:cs typeface="Times New Roman" panose="02020703060505090304" charset="0"/>
              </a:rPr>
              <a:t>The Foundation – Heritage &amp; Technology</a:t>
            </a:r>
            <a:endParaRPr lang="en-US" altLang="zh-CN" sz="2800" b="1">
              <a:solidFill>
                <a:schemeClr val="bg1"/>
              </a:soli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</a:endParaRPr>
          </a:p>
          <a:p>
            <a:pPr marL="914400" lvl="1" indent="-457200">
              <a:buFont typeface="Wingdings" panose="05000000000000000000" charset="0"/>
              <a:buChar char=""/>
            </a:pPr>
            <a:r>
              <a:rPr lang="en-US" altLang="zh-CN" sz="2800" b="1">
                <a:solidFill>
                  <a:schemeClr val="bg1"/>
                </a:solidFill>
                <a:latin typeface="Times New Roman" panose="02020703060505090304" charset="0"/>
                <a:ea typeface="PingFang SC Semibold" panose="020B0400000000000000" charset="-122"/>
                <a:cs typeface="Times New Roman" panose="02020703060505090304" charset="0"/>
              </a:rPr>
              <a:t>The Solution – Telescope &amp; Instrument</a:t>
            </a:r>
            <a:endParaRPr lang="en-US" altLang="zh-CN" sz="2800" b="1">
              <a:solidFill>
                <a:schemeClr val="bg1"/>
              </a:soli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</a:endParaRPr>
          </a:p>
          <a:p>
            <a:pPr marL="914400" lvl="1" indent="-457200">
              <a:buFont typeface="Wingdings" panose="05000000000000000000" charset="0"/>
              <a:buChar char=""/>
            </a:pPr>
            <a:r>
              <a:rPr lang="en-US" altLang="zh-CN" sz="2800" b="1">
                <a:solidFill>
                  <a:schemeClr val="bg1"/>
                </a:solidFill>
                <a:latin typeface="Times New Roman" panose="02020703060505090304" charset="0"/>
                <a:ea typeface="PingFang SC Semibold" panose="020B0400000000000000" charset="-122"/>
                <a:cs typeface="Times New Roman" panose="02020703060505090304" charset="0"/>
              </a:rPr>
              <a:t>Science </a:t>
            </a:r>
            <a:r>
              <a:rPr lang="en-US" altLang="zh-CN" sz="2800" b="1">
                <a:solidFill>
                  <a:schemeClr val="bg1"/>
                </a:solidFill>
                <a:latin typeface="Times New Roman" panose="02020703060505090304" charset="0"/>
                <a:ea typeface="PingFang SC Semibold" panose="020B0400000000000000" charset="-122"/>
                <a:cs typeface="Times New Roman" panose="02020703060505090304" charset="0"/>
              </a:rPr>
              <a:t>Aspirations</a:t>
            </a:r>
            <a:endParaRPr lang="en-US" altLang="zh-CN" sz="2800" b="1">
              <a:solidFill>
                <a:schemeClr val="bg1"/>
              </a:soli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</a:endParaRPr>
          </a:p>
          <a:p>
            <a:pPr marL="914400" lvl="1" indent="-457200">
              <a:buFont typeface="Wingdings" panose="05000000000000000000" charset="0"/>
              <a:buChar char=""/>
            </a:pPr>
            <a:r>
              <a:rPr lang="en-US" altLang="zh-CN" sz="2800" b="1">
                <a:solidFill>
                  <a:schemeClr val="bg1"/>
                </a:solidFill>
                <a:latin typeface="Times New Roman" panose="02020703060505090304" charset="0"/>
                <a:ea typeface="PingFang SC Semibold" panose="020B0400000000000000" charset="-122"/>
                <a:cs typeface="Times New Roman" panose="02020703060505090304" charset="0"/>
              </a:rPr>
              <a:t>Mission Profile &amp; Conclusion </a:t>
            </a:r>
            <a:endParaRPr lang="en-US" altLang="zh-CN" sz="2800" b="1">
              <a:solidFill>
                <a:schemeClr val="bg1"/>
              </a:soli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</a:endParaRPr>
          </a:p>
          <a:p>
            <a:pPr lvl="1" indent="0">
              <a:buFont typeface="Arial" panose="020B0604020202090204" pitchFamily="34" charset="0"/>
              <a:buNone/>
            </a:pPr>
            <a:endParaRPr lang="en-US" altLang="zh-CN" sz="2800" b="1">
              <a:solidFill>
                <a:schemeClr val="bg1"/>
              </a:soli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9495" y="911860"/>
            <a:ext cx="10507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Outline</a:t>
            </a:r>
            <a:endParaRPr lang="en-US" altLang="zh-CN" sz="3200" b="1">
              <a:solidFill>
                <a:srgbClr val="FFFF00"/>
              </a:soli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0130" y="5878830"/>
            <a:ext cx="947039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ctr">
              <a:buFont typeface="Arial" panose="020B0604020202090204" pitchFamily="34" charset="0"/>
              <a:buChar char="•"/>
            </a:pPr>
            <a:endParaRPr lang="en-US" altLang="zh-CN">
              <a:solidFill>
                <a:schemeClr val="bg1"/>
              </a:solidFill>
            </a:endParaRPr>
          </a:p>
          <a:p>
            <a:pPr lvl="1" indent="0" algn="ctr">
              <a:buNone/>
            </a:pPr>
            <a:r>
              <a:rPr lang="en-US" altLang="zh-CN" sz="1600" b="1" i="1">
                <a:solidFill>
                  <a:schemeClr val="bg1"/>
                </a:solidFill>
                <a:latin typeface="Times New Roman Semibold" charset="0"/>
                <a:ea typeface="PingFang SC Semibold" panose="020B0400000000000000" charset="-122"/>
                <a:cs typeface="Times New Roman Semibold" charset="0"/>
              </a:rPr>
              <a:t>7th China-Chile Bilateral Conference for Astronomy, 2026 Jan. 6-9, HKU </a:t>
            </a:r>
            <a:endParaRPr lang="en-US" altLang="zh-CN" sz="1600" b="1" i="1">
              <a:solidFill>
                <a:schemeClr val="bg1"/>
              </a:solidFill>
              <a:latin typeface="Times New Roman Semibold" charset="0"/>
              <a:ea typeface="PingFang SC Semibold" panose="020B0400000000000000" charset="-122"/>
              <a:cs typeface="Times New Roman Semibold" charset="0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/private/var/folders/mg/h16dv1jx19x01_c32k81bc9h0000gn/T/com.kingsoft.wpsoffice.mac/picturecompress_20251119122027/output_1.jpgoutput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28575"/>
            <a:ext cx="1219073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239" y="1259929"/>
            <a:ext cx="6103861" cy="50812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1130" y="711835"/>
            <a:ext cx="562292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90204" pitchFamily="34" charset="0"/>
              <a:buChar char="•"/>
            </a:pPr>
            <a:endParaRPr lang="en-US" altLang="zh-CN">
              <a:solidFill>
                <a:schemeClr val="bg1"/>
              </a:solidFill>
            </a:endParaRPr>
          </a:p>
          <a:p>
            <a:pPr lvl="1" indent="0">
              <a:buFont typeface="Arial" panose="020B0604020202090204" pitchFamily="34" charset="0"/>
              <a:buNone/>
            </a:pPr>
            <a:r>
              <a:rPr lang="en-US" b="1">
                <a:solidFill>
                  <a:srgbClr val="FFFF00"/>
                </a:solidFill>
                <a:latin typeface="Times New Roman" panose="02020703060505090304" charset="0"/>
                <a:ea typeface="黑体" panose="02010609060101010101" charset="-122"/>
                <a:cs typeface="Times New Roman" panose="02020703060505090304" charset="0"/>
                <a:sym typeface="+mn-ea"/>
              </a:rPr>
              <a:t>Mission </a:t>
            </a:r>
            <a:r>
              <a:rPr lang="en-US" altLang="zh-CN" b="1">
                <a:solidFill>
                  <a:srgbClr val="FFFF00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Scope</a:t>
            </a:r>
            <a:endParaRPr lang="en-US" altLang="zh-CN" b="1">
              <a:solidFill>
                <a:srgbClr val="FFFF00"/>
              </a:solidFill>
              <a:latin typeface="Times New Roman" panose="02020703060505090304" charset="0"/>
              <a:cs typeface="Times New Roman" panose="02020703060505090304" charset="0"/>
            </a:endParaRPr>
          </a:p>
          <a:p>
            <a:pPr marL="742950" lvl="1" indent="-285750">
              <a:buFont typeface="Wingdings" panose="05000000000000000000" charset="0"/>
              <a:buChar char=""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</a:rPr>
              <a:t>2-meter SiC Aperture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</a:endParaRPr>
          </a:p>
          <a:p>
            <a:pPr marL="742950" lvl="1" indent="-285750" algn="l">
              <a:buClrTx/>
              <a:buSzTx/>
              <a:buFont typeface="Wingdings" panose="05000000000000000000" charset="0"/>
              <a:buChar char=""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Sun-earth L2 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</a:endParaRPr>
          </a:p>
          <a:p>
            <a:pPr marL="742950" lvl="1" indent="-285750">
              <a:buFont typeface="Wingdings" panose="05000000000000000000" charset="0"/>
              <a:buChar char=""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</a:rPr>
              <a:t>90-350 nm Range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</a:endParaRPr>
          </a:p>
          <a:p>
            <a:pPr marL="742950" lvl="1" indent="-285750">
              <a:buFont typeface="Wingdings" panose="05000000000000000000" charset="0"/>
              <a:buChar char=""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</a:rPr>
              <a:t>Multi-mode Obitial Spectrograph + </a:t>
            </a: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Imager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marL="742950" lvl="1" indent="-285750">
              <a:buFont typeface="Wingdings" panose="05000000000000000000" charset="0"/>
              <a:buChar char=""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Long-term operation observatory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marL="742950" lvl="1" indent="-285750">
              <a:buFont typeface="Wingdings" panose="05000000000000000000" charset="0"/>
              <a:buChar char=""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Precision pointing  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</a:endParaRPr>
          </a:p>
          <a:p>
            <a:pPr marL="742950" lvl="1" indent="-285750">
              <a:buFont typeface="Arial" panose="020B0604020202090204" pitchFamily="34" charset="0"/>
              <a:buChar char="•"/>
            </a:pP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</a:endParaRPr>
          </a:p>
        </p:txBody>
      </p:sp>
      <p:pic>
        <p:nvPicPr>
          <p:cNvPr id="6" name="卫星加材质01" descr="/private/var/folders/mg/h16dv1jx19x01_c32k81bc9h0000gn/T/com.kingsoft.wpsoffice.mac/picturecompress_20251112093055/output_1.pngoutput_1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01705" y="3055620"/>
            <a:ext cx="709930" cy="54737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857865" y="2597150"/>
            <a:ext cx="1247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bg1"/>
                </a:solidFill>
                <a:latin typeface="PingFang SC Semibold" panose="020B0400000000000000" charset="-122"/>
                <a:ea typeface="PingFang SC Semibold" panose="020B0400000000000000" charset="-122"/>
              </a:rPr>
              <a:t>LOTUS</a:t>
            </a:r>
            <a:endParaRPr lang="en-US" altLang="zh-CN" b="1">
              <a:solidFill>
                <a:schemeClr val="bg1"/>
              </a:solidFill>
              <a:latin typeface="PingFang SC Semibold" panose="020B0400000000000000" charset="-122"/>
              <a:ea typeface="PingFang SC Semibold" panose="020B04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79040" y="241300"/>
            <a:ext cx="8312785" cy="565150"/>
          </a:xfrm>
          <a:prstGeom prst="rect">
            <a:avLst/>
          </a:prstGeom>
        </p:spPr>
        <p:txBody>
          <a:bodyPr wrap="square">
            <a:spAutoFit/>
          </a:bodyPr>
          <a:p>
            <a:pPr marL="0" lvl="1" indent="0">
              <a:lnSpc>
                <a:spcPct val="110000"/>
              </a:lnSpc>
              <a:buNone/>
            </a:pPr>
            <a:r>
              <a:rPr lang="en-US" altLang="zh-CN" sz="2800" b="1">
                <a:solidFill>
                  <a:srgbClr val="FFFF00"/>
                </a:solidFill>
                <a:latin typeface="Helvetica Neue" panose="02000503000000020004" charset="0"/>
                <a:ea typeface="Inter"/>
                <a:cs typeface="Helvetica Neue" panose="02000503000000020004" charset="0"/>
                <a:sym typeface="+mn-ea"/>
              </a:rPr>
              <a:t>Mission Concept and Driving Sciences</a:t>
            </a:r>
            <a:endParaRPr lang="zh-CN" altLang="en-US" sz="2800" b="1">
              <a:solidFill>
                <a:srgbClr val="FFFF00"/>
              </a:solidFill>
              <a:latin typeface="Helvetica Neue" panose="02000503000000020004" charset="0"/>
              <a:ea typeface="Inter"/>
              <a:cs typeface="Helvetica Neue" panose="0200050300000002000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790" y="3055620"/>
            <a:ext cx="5551805" cy="32848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buFont typeface="Arial" panose="020B0604020202090204" pitchFamily="34" charset="0"/>
              <a:buChar char="•"/>
            </a:pPr>
            <a:endParaRPr lang="en-US" altLang="zh-CN">
              <a:solidFill>
                <a:schemeClr val="bg1"/>
              </a:solidFill>
            </a:endParaRPr>
          </a:p>
          <a:p>
            <a:pPr lvl="1" indent="0">
              <a:buFont typeface="Arial" panose="020B0604020202090204" pitchFamily="34" charset="0"/>
              <a:buNone/>
            </a:pPr>
            <a:r>
              <a:rPr lang="en-US" b="1">
                <a:solidFill>
                  <a:srgbClr val="FFFF00"/>
                </a:solidFill>
                <a:latin typeface="Times New Roman" panose="02020703060505090304" charset="0"/>
                <a:ea typeface="黑体" panose="02010609060101010101" charset="-122"/>
                <a:cs typeface="Times New Roman" panose="02020703060505090304" charset="0"/>
                <a:sym typeface="+mn-ea"/>
              </a:rPr>
              <a:t>Key Sciences</a:t>
            </a:r>
            <a:endParaRPr lang="en-US" b="1">
              <a:solidFill>
                <a:srgbClr val="FFFF00"/>
              </a:solidFill>
              <a:latin typeface="Times New Roman" panose="02020703060505090304" charset="0"/>
              <a:ea typeface="黑体" panose="02010609060101010101" charset="-122"/>
              <a:cs typeface="Times New Roman" panose="02020703060505090304" charset="0"/>
              <a:sym typeface="+mn-ea"/>
            </a:endParaRPr>
          </a:p>
          <a:p>
            <a:pPr lvl="1" indent="0">
              <a:lnSpc>
                <a:spcPct val="110000"/>
              </a:lnSpc>
              <a:buFont typeface="Arial" panose="020B060402020209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1. Mapping the "Hidden Half" of Galaxies (The  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lvl="1" indent="0">
              <a:lnSpc>
                <a:spcPct val="110000"/>
              </a:lnSpc>
              <a:buFont typeface="Arial" panose="020B0604020202090204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   CGM in Emission)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lvl="1" indent="0">
              <a:lnSpc>
                <a:spcPct val="110000"/>
              </a:lnSpc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2. AGN Feedback &amp; Supermassive Black Hole 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lvl="1" indent="0">
              <a:lnSpc>
                <a:spcPct val="110000"/>
              </a:lnSpc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   Winds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lvl="1" indent="0">
              <a:lnSpc>
                <a:spcPct val="110000"/>
              </a:lnSpc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3. The "Death" of Exoplanet Atmospheres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lvl="1" indent="0">
              <a:lnSpc>
                <a:spcPct val="110000"/>
              </a:lnSpc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4. Gravitational Wave "Early Warning" (Time-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lvl="1" indent="0">
              <a:lnSpc>
                <a:spcPct val="110000"/>
              </a:lnSpc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    Domain Astronomy)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lvl="1" indent="0">
              <a:lnSpc>
                <a:spcPct val="110000"/>
              </a:lnSpc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5. The Origin of Life's Building Blocks  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lvl="1" indent="0">
              <a:lnSpc>
                <a:spcPct val="110000"/>
              </a:lnSpc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    (Protoplanetary Disks)</a:t>
            </a: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</a:endParaRPr>
          </a:p>
          <a:p>
            <a:pPr lvl="1" indent="0">
              <a:lnSpc>
                <a:spcPct val="110000"/>
              </a:lnSpc>
              <a:buNone/>
            </a:pPr>
            <a:endParaRPr lang="en-US" altLang="zh-CN" b="1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lvl="1" indent="0">
              <a:buNone/>
            </a:pPr>
            <a:endParaRPr lang="en-US" altLang="zh-CN">
              <a:solidFill>
                <a:schemeClr val="bg1"/>
              </a:solidFill>
              <a:sym typeface="+mn-ea"/>
            </a:endParaRPr>
          </a:p>
          <a:p>
            <a:pPr lvl="1" indent="0">
              <a:buNone/>
            </a:pPr>
            <a:endParaRPr lang="en-US" altLang="zh-CN">
              <a:solidFill>
                <a:schemeClr val="bg1"/>
              </a:solidFill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67170" y="4965065"/>
            <a:ext cx="4370705" cy="565150"/>
          </a:xfrm>
          <a:prstGeom prst="rect">
            <a:avLst/>
          </a:prstGeom>
        </p:spPr>
        <p:txBody>
          <a:bodyPr wrap="square">
            <a:spAutoFit/>
          </a:bodyPr>
          <a:p>
            <a:pPr marL="0" lvl="1" indent="0">
              <a:lnSpc>
                <a:spcPct val="110000"/>
              </a:lnSpc>
              <a:buNone/>
            </a:pPr>
            <a:r>
              <a:rPr lang="en-US" altLang="zh-CN" sz="2800" b="1" i="1">
                <a:solidFill>
                  <a:srgbClr val="FFFF00"/>
                </a:solidFill>
                <a:highlight>
                  <a:srgbClr val="0000FF"/>
                </a:highlight>
                <a:latin typeface="Helvetica Neue" panose="02000503000000020004" charset="0"/>
                <a:ea typeface="Inter"/>
                <a:cs typeface="Helvetica Neue" panose="02000503000000020004" charset="0"/>
                <a:sym typeface="+mn-ea"/>
              </a:rPr>
              <a:t>Why it is cost-Effective?</a:t>
            </a:r>
            <a:r>
              <a:rPr lang="en-US" altLang="zh-CN" sz="2800" b="1">
                <a:solidFill>
                  <a:srgbClr val="FFFF00"/>
                </a:solidFill>
                <a:highlight>
                  <a:srgbClr val="0000FF"/>
                </a:highlight>
                <a:latin typeface="Helvetica Neue" panose="02000503000000020004" charset="0"/>
                <a:ea typeface="Inter"/>
                <a:cs typeface="Helvetica Neue" panose="02000503000000020004" charset="0"/>
                <a:sym typeface="+mn-ea"/>
              </a:rPr>
              <a:t> </a:t>
            </a:r>
            <a:r>
              <a:rPr lang="en-US" altLang="zh-CN" sz="2800" b="1">
                <a:solidFill>
                  <a:srgbClr val="FFFF00"/>
                </a:solidFill>
                <a:latin typeface="Helvetica Neue" panose="02000503000000020004" charset="0"/>
                <a:ea typeface="Inter"/>
                <a:cs typeface="Helvetica Neue" panose="02000503000000020004" charset="0"/>
                <a:sym typeface="+mn-ea"/>
              </a:rPr>
              <a:t> </a:t>
            </a:r>
            <a:endParaRPr lang="zh-CN" altLang="en-US" sz="2800" b="1">
              <a:solidFill>
                <a:srgbClr val="FFFF00"/>
              </a:solidFill>
              <a:latin typeface="Helvetica Neue" panose="02000503000000020004" charset="0"/>
              <a:ea typeface="Inter"/>
              <a:cs typeface="Helvetica Neue" panose="02000503000000020004" charset="0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private/var/folders/mg/h16dv1jx19x01_c32k81bc9h0000gn/T/com.kingsoft.wpsoffice.mac/picturecompress_20251119122027/output_1.jpgoutput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5725" y="0"/>
            <a:ext cx="1219073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4502" r="4546" b="20663"/>
          <a:stretch>
            <a:fillRect/>
          </a:stretch>
        </p:blipFill>
        <p:spPr bwMode="auto">
          <a:xfrm>
            <a:off x="653415" y="255270"/>
            <a:ext cx="2859405" cy="14681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占位符 2"/>
          <p:cNvSpPr txBox="1"/>
          <p:nvPr/>
        </p:nvSpPr>
        <p:spPr>
          <a:xfrm>
            <a:off x="1563384" y="255034"/>
            <a:ext cx="8951921" cy="5270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3200" b="1">
                <a:gradFill>
                  <a:gsLst>
                    <a:gs pos="25000">
                      <a:srgbClr val="FFD83A"/>
                    </a:gs>
                    <a:gs pos="75000">
                      <a:srgbClr val="FFFD6D"/>
                    </a:gs>
                    <a:gs pos="0">
                      <a:srgbClr val="F8C334"/>
                    </a:gs>
                    <a:gs pos="100000">
                      <a:srgbClr val="FFFEB8"/>
                    </a:gs>
                  </a:gsLst>
                  <a:lin ang="18900000" scaled="1"/>
                </a:gradFill>
                <a:latin typeface="Times New Roman" panose="02020703060505090304" charset="0"/>
                <a:ea typeface="PingFang SC Semibold" panose="020B0400000000000000" charset="-122"/>
                <a:cs typeface="Times New Roman" panose="02020703060505090304" charset="0"/>
                <a:sym typeface="+mn-ea"/>
              </a:rPr>
              <a:t>The Foundation </a:t>
            </a:r>
            <a:endParaRPr lang="en-US" altLang="zh-CN" sz="3200" b="1">
              <a:gradFill>
                <a:gsLst>
                  <a:gs pos="25000">
                    <a:srgbClr val="FFD83A"/>
                  </a:gs>
                  <a:gs pos="75000">
                    <a:srgbClr val="FFFD6D"/>
                  </a:gs>
                  <a:gs pos="0">
                    <a:srgbClr val="F8C334"/>
                  </a:gs>
                  <a:gs pos="100000">
                    <a:srgbClr val="FFFEB8"/>
                  </a:gs>
                </a:gsLst>
                <a:lin ang="18900000" scaled="1"/>
              </a:gra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  <a:sym typeface="+mn-ea"/>
            </a:endParaRPr>
          </a:p>
          <a:p>
            <a:pPr marL="0" indent="0" algn="ctr">
              <a:buNone/>
            </a:pPr>
            <a:r>
              <a:rPr lang="en-US" altLang="zh-CN" sz="3200" b="1">
                <a:gradFill>
                  <a:gsLst>
                    <a:gs pos="25000">
                      <a:srgbClr val="FFD83A"/>
                    </a:gs>
                    <a:gs pos="75000">
                      <a:srgbClr val="FFFD6D"/>
                    </a:gs>
                    <a:gs pos="0">
                      <a:srgbClr val="F8C334"/>
                    </a:gs>
                    <a:gs pos="100000">
                      <a:srgbClr val="FFFEB8"/>
                    </a:gs>
                  </a:gsLst>
                  <a:lin ang="18900000" scaled="1"/>
                </a:gradFill>
                <a:latin typeface="Times New Roman" panose="02020703060505090304" charset="0"/>
                <a:ea typeface="PingFang SC Semibold" panose="020B0400000000000000" charset="-122"/>
                <a:cs typeface="Times New Roman" panose="02020703060505090304" charset="0"/>
                <a:sym typeface="+mn-ea"/>
              </a:rPr>
              <a:t>– Heritage &amp; Technology</a:t>
            </a:r>
            <a:endParaRPr lang="en-US" altLang="zh-CN" sz="3200" b="1" dirty="0">
              <a:gradFill>
                <a:gsLst>
                  <a:gs pos="25000">
                    <a:srgbClr val="FFD83A"/>
                  </a:gs>
                  <a:gs pos="75000">
                    <a:srgbClr val="FFFD6D"/>
                  </a:gs>
                  <a:gs pos="0">
                    <a:srgbClr val="F8C334"/>
                  </a:gs>
                  <a:gs pos="100000">
                    <a:srgbClr val="FFFEB8"/>
                  </a:gs>
                </a:gsLst>
                <a:lin ang="18900000" scaled="1"/>
              </a:gradFill>
              <a:latin typeface="Times New Roman" panose="02020703060505090304" charset="0"/>
              <a:ea typeface="PingFang SC Semibold" panose="020B0400000000000000" charset="-122"/>
              <a:cs typeface="Times New Roman" panose="02020703060505090304" charset="0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9" b="13040"/>
          <a:stretch>
            <a:fillRect/>
          </a:stretch>
        </p:blipFill>
        <p:spPr>
          <a:xfrm>
            <a:off x="8716010" y="255270"/>
            <a:ext cx="2626995" cy="122809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707525" y="6165773"/>
            <a:ext cx="967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需突破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16050" y="1999298"/>
            <a:ext cx="5080000" cy="398780"/>
          </a:xfrm>
          <a:prstGeom prst="rect">
            <a:avLst/>
          </a:prstGeom>
        </p:spPr>
        <p:txBody>
          <a:bodyPr>
            <a:spAutoFit/>
          </a:bodyPr>
          <a:p>
            <a:pPr marL="0" algn="l">
              <a:buClrTx/>
              <a:buSzTx/>
              <a:buFontTx/>
            </a:pPr>
            <a:r>
              <a:rPr lang="en-US" altLang="zh-CN" sz="2000" b="1" i="0">
                <a:solidFill>
                  <a:srgbClr val="FFFF00"/>
                </a:solidFill>
                <a:latin typeface="Helvetica Neue" panose="02000503000000020004" charset="0"/>
                <a:ea typeface="Inter"/>
                <a:cs typeface="Helvetica Neue" panose="02000503000000020004" charset="0"/>
              </a:rPr>
              <a:t>CSST Key Technology Heritage</a:t>
            </a:r>
            <a:endParaRPr lang="en-US" altLang="zh-CN" sz="2000" b="1" i="0">
              <a:solidFill>
                <a:srgbClr val="FFFF00"/>
              </a:solidFill>
              <a:latin typeface="Helvetica Neue" panose="02000503000000020004" charset="0"/>
              <a:ea typeface="Inter"/>
              <a:cs typeface="Helvetica Neue" panose="0200050300000002000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8445" y="2605405"/>
            <a:ext cx="7103745" cy="3996055"/>
          </a:xfrm>
          <a:prstGeom prst="rect">
            <a:avLst/>
          </a:prstGeom>
          <a:ln w="19050">
            <a:solidFill>
              <a:srgbClr val="00B050"/>
            </a:solidFill>
            <a:prstDash val="solid"/>
          </a:ln>
        </p:spPr>
        <p:txBody>
          <a:bodyPr wrap="square">
            <a:noAutofit/>
          </a:bodyPr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2m</a:t>
            </a:r>
            <a:r>
              <a:rPr lang="en-US" altLang="zh-CN" sz="2000" b="1" i="0">
                <a:solidFill>
                  <a:srgbClr val="FFFF00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SiC Mirror:</a:t>
            </a: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 Manufacturing &amp; Testing capabilities.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</a:t>
            </a:r>
            <a:r>
              <a:rPr lang="en-US" altLang="zh-CN" sz="2000" b="1" i="0">
                <a:solidFill>
                  <a:srgbClr val="FFFF00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Structural</a:t>
            </a:r>
            <a:r>
              <a:rPr lang="en-US" altLang="zh-CN" sz="2000" b="1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</a:t>
            </a: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Stability: Large-scale, high-stiffness support  trusses.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Mirror Support: 2m-class mount &amp; support mechanisms.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I n-Orbit Operations: Maintenance &amp; servicing protocols.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</a:t>
            </a:r>
            <a:r>
              <a:rPr lang="en-US" altLang="zh-CN" sz="2000" b="1" i="0">
                <a:solidFill>
                  <a:srgbClr val="FFFF00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Precision Pointing</a:t>
            </a:r>
            <a:r>
              <a:rPr lang="en-US" altLang="zh-CN" sz="2000" b="1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: </a:t>
            </a: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Ultra-stable Image Stabilization Control (</a:t>
            </a:r>
            <a:r>
              <a:rPr lang="en-US" altLang="zh-CN" sz="2000" b="1" i="0">
                <a:solidFill>
                  <a:schemeClr val="bg1"/>
                </a:solidFill>
                <a:latin typeface="Times New Roman" panose="02020703060505090304" charset="0"/>
                <a:ea typeface="katex_main"/>
                <a:cs typeface="Times New Roman" panose="02020703060505090304" charset="0"/>
              </a:rPr>
              <a:t>≤0.01"≤0.01"</a:t>
            </a: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).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</a:t>
            </a:r>
            <a:r>
              <a:rPr lang="en-US" altLang="zh-CN" sz="2000" b="1" i="0">
                <a:solidFill>
                  <a:srgbClr val="FFFF00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Thermal Control</a:t>
            </a: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: Large opto-mechanical system management.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Stray Light: High-performance baffling &amp; suppression.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</a:t>
            </a:r>
            <a:r>
              <a:rPr lang="en-US" altLang="zh-CN" sz="2000" b="0" i="0">
                <a:solidFill>
                  <a:srgbClr val="FFFF00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Vibration</a:t>
            </a: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: Micro-vibration isolation &amp; suppression.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1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</a:t>
            </a:r>
            <a:r>
              <a:rPr lang="en-US" altLang="zh-CN" sz="2000" b="1" i="0">
                <a:solidFill>
                  <a:srgbClr val="FFFF00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AIT</a:t>
            </a:r>
            <a:r>
              <a:rPr lang="en-US" altLang="zh-CN" sz="2000" b="1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:</a:t>
            </a: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 Large Space Optical Payload Assembly, Integration &amp; </a:t>
            </a: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Test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AutoNum type="arabicPeriod"/>
            </a:pP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</a:t>
            </a:r>
            <a:r>
              <a:rPr lang="en-US" altLang="zh-CN" sz="2000" b="0" i="0">
                <a:solidFill>
                  <a:srgbClr val="FFFF00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Active Optics</a:t>
            </a:r>
            <a:r>
              <a:rPr lang="en-US" altLang="zh-CN" sz="20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: In-orbit wavefront sensing &amp; correction.</a:t>
            </a:r>
            <a:endParaRPr lang="en-US" altLang="zh-CN" sz="20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49185" y="1922780"/>
            <a:ext cx="4232275" cy="39878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2000" b="1" i="0">
                <a:solidFill>
                  <a:srgbClr val="FFFF00"/>
                </a:solidFill>
                <a:latin typeface="Helvetica Neue" panose="02000503000000020004" charset="0"/>
                <a:ea typeface="Inter"/>
                <a:cs typeface="Helvetica Neue" panose="02000503000000020004" charset="0"/>
              </a:rPr>
              <a:t>Critical Breakthroughs Needed !</a:t>
            </a:r>
            <a:endParaRPr lang="en-US" altLang="zh-CN" sz="2000" b="1" i="0">
              <a:solidFill>
                <a:srgbClr val="FFFF00"/>
              </a:solidFill>
              <a:latin typeface="Helvetica Neue" panose="02000503000000020004" charset="0"/>
              <a:ea typeface="Inter"/>
              <a:cs typeface="Helvetica Neue" panose="0200050300000002000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51420" y="2722880"/>
            <a:ext cx="4232275" cy="344297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noAutofit/>
          </a:bodyPr>
          <a:p>
            <a:pPr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None/>
            </a:pPr>
            <a:endParaRPr lang="en-US" altLang="zh-CN" sz="2400" b="0" i="1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342900" indent="-34290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"/>
            </a:pPr>
            <a:r>
              <a:rPr lang="en-US" altLang="zh-CN" sz="24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Advanced FUV Coatings</a:t>
            </a:r>
            <a:endParaRPr lang="en-US" altLang="zh-CN" sz="24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lvl="1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None/>
            </a:pPr>
            <a:r>
              <a:rPr lang="en-US" altLang="zh-CN" sz="24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 </a:t>
            </a:r>
            <a:r>
              <a:rPr lang="en-US" altLang="zh-CN" sz="2000" b="0" i="1">
                <a:gradFill>
                  <a:gsLst>
                    <a:gs pos="50000">
                      <a:schemeClr val="accent2"/>
                    </a:gs>
                    <a:gs pos="0">
                      <a:schemeClr val="accent2">
                        <a:lumMod val="25000"/>
                        <a:lumOff val="75000"/>
                      </a:schemeClr>
                    </a:gs>
                    <a:gs pos="100000">
                      <a:schemeClr val="accent2">
                        <a:lumMod val="85000"/>
                      </a:schemeClr>
                    </a:gs>
                  </a:gsLst>
                  <a:lin ang="5400000" scaled="1"/>
                </a:gra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  High-Reflectivity Designs for  90–350 nm (Al+LiF / SiC).</a:t>
            </a:r>
            <a:endParaRPr lang="en-US" altLang="zh-CN" sz="2000" b="0" i="1">
              <a:gradFill>
                <a:gsLst>
                  <a:gs pos="50000">
                    <a:schemeClr val="accent2"/>
                  </a:gs>
                  <a:gs pos="0">
                    <a:schemeClr val="accent2">
                      <a:lumMod val="25000"/>
                      <a:lumOff val="75000"/>
                    </a:schemeClr>
                  </a:gs>
                  <a:gs pos="100000">
                    <a:schemeClr val="accent2">
                      <a:lumMod val="85000"/>
                    </a:schemeClr>
                  </a:gs>
                </a:gsLst>
                <a:lin ang="5400000" scaled="1"/>
              </a:gra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lvl="1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None/>
            </a:pPr>
            <a:endParaRPr lang="en-US" altLang="zh-CN" sz="2000" b="0" i="1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342900" lvl="1" indent="-34290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"/>
            </a:pPr>
            <a:r>
              <a:rPr lang="en-US" altLang="zh-CN" sz="2400" b="0" i="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Next-Gen Detectors</a:t>
            </a:r>
            <a:endParaRPr lang="en-US" altLang="zh-CN" sz="2400" b="0" i="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lvl="1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None/>
            </a:pPr>
            <a:r>
              <a:rPr lang="en-US" altLang="zh-CN" sz="2400" b="0" i="1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</a:rPr>
              <a:t>    </a:t>
            </a:r>
            <a:r>
              <a:rPr lang="en-US" altLang="zh-CN" sz="2000" i="1">
                <a:gradFill>
                  <a:gsLst>
                    <a:gs pos="50000">
                      <a:schemeClr val="accent2"/>
                    </a:gs>
                    <a:gs pos="0">
                      <a:schemeClr val="accent2">
                        <a:lumMod val="25000"/>
                        <a:lumOff val="75000"/>
                      </a:schemeClr>
                    </a:gs>
                    <a:gs pos="100000">
                      <a:schemeClr val="accent2">
                        <a:lumMod val="85000"/>
                      </a:schemeClr>
                    </a:gs>
                  </a:gsLst>
                  <a:lin ang="5400000" scaled="1"/>
                </a:gradFill>
                <a:latin typeface="Times New Roman" panose="02020703060505090304" charset="0"/>
                <a:ea typeface="Inter"/>
                <a:cs typeface="Times New Roman" panose="02020703060505090304" charset="0"/>
              </a:rPr>
              <a:t>High-S</a:t>
            </a:r>
            <a:r>
              <a:rPr lang="en-US" altLang="zh-CN" sz="2000" b="0" i="1">
                <a:gradFill>
                  <a:gsLst>
                    <a:gs pos="50000">
                      <a:schemeClr val="accent2"/>
                    </a:gs>
                    <a:gs pos="0">
                      <a:schemeClr val="accent2">
                        <a:lumMod val="25000"/>
                        <a:lumOff val="75000"/>
                      </a:schemeClr>
                    </a:gs>
                    <a:gs pos="100000">
                      <a:schemeClr val="accent2">
                        <a:lumMod val="85000"/>
                      </a:schemeClr>
                    </a:gs>
                  </a:gsLst>
                  <a:lin ang="5400000" scaled="1"/>
                </a:gradFill>
                <a:latin typeface="Times New Roman" panose="02020703060505090304" charset="0"/>
                <a:ea typeface="Inter"/>
                <a:cs typeface="Times New Roman" panose="02020703060505090304" charset="0"/>
              </a:rPr>
              <a:t>ensitivity, Low-Noise  Back-Illuminated sCM</a:t>
            </a:r>
            <a:r>
              <a:rPr lang="en-US" altLang="zh-CN" sz="2000" i="1">
                <a:gradFill>
                  <a:gsLst>
                    <a:gs pos="50000">
                      <a:schemeClr val="accent2"/>
                    </a:gs>
                    <a:gs pos="0">
                      <a:schemeClr val="accent2">
                        <a:lumMod val="25000"/>
                        <a:lumOff val="75000"/>
                      </a:schemeClr>
                    </a:gs>
                    <a:gs pos="100000">
                      <a:schemeClr val="accent2">
                        <a:lumMod val="85000"/>
                      </a:schemeClr>
                    </a:gs>
                  </a:gsLst>
                  <a:lin ang="5400000" scaled="1"/>
                </a:gradFill>
                <a:latin typeface="Times New Roman" panose="02020703060505090304" charset="0"/>
                <a:ea typeface="Inter"/>
                <a:cs typeface="Times New Roman" panose="02020703060505090304" charset="0"/>
              </a:rPr>
              <a:t>OS.</a:t>
            </a:r>
            <a:endParaRPr lang="en-US" altLang="zh-CN" sz="2000" i="1">
              <a:gradFill>
                <a:gsLst>
                  <a:gs pos="50000">
                    <a:schemeClr val="accent2"/>
                  </a:gs>
                  <a:gs pos="0">
                    <a:schemeClr val="accent2">
                      <a:lumMod val="25000"/>
                      <a:lumOff val="75000"/>
                    </a:schemeClr>
                  </a:gs>
                  <a:gs pos="100000">
                    <a:schemeClr val="accent2">
                      <a:lumMod val="85000"/>
                    </a:schemeClr>
                  </a:gs>
                </a:gsLst>
                <a:lin ang="5400000" scaled="1"/>
              </a:gra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lvl="1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None/>
            </a:pPr>
            <a:endParaRPr lang="en-US" altLang="zh-CN" sz="2000" i="1">
              <a:gradFill>
                <a:gsLst>
                  <a:gs pos="50000">
                    <a:schemeClr val="accent2"/>
                  </a:gs>
                  <a:gs pos="0">
                    <a:schemeClr val="accent2">
                      <a:lumMod val="25000"/>
                      <a:lumOff val="75000"/>
                    </a:schemeClr>
                  </a:gs>
                  <a:gs pos="100000">
                    <a:schemeClr val="accent2">
                      <a:lumMod val="85000"/>
                    </a:schemeClr>
                  </a:gs>
                </a:gsLst>
                <a:lin ang="5400000" scaled="1"/>
              </a:gra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342900" lvl="1" indent="-34290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"/>
            </a:pPr>
            <a:r>
              <a:rPr lang="en-US" altLang="zh-CN" sz="240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  <a:sym typeface="+mn-ea"/>
              </a:rPr>
              <a:t>Super-Smooth Optics: </a:t>
            </a:r>
            <a:endParaRPr lang="en-US" altLang="zh-CN" sz="2400">
              <a:solidFill>
                <a:schemeClr val="bg1"/>
              </a:solidFill>
              <a:latin typeface="Times New Roman" panose="02020703060505090304" charset="0"/>
              <a:ea typeface="Inter"/>
              <a:cs typeface="Times New Roman" panose="02020703060505090304" charset="0"/>
              <a:sym typeface="+mn-ea"/>
            </a:endParaRPr>
          </a:p>
          <a:p>
            <a:pPr marL="0" lvl="1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Times New Roman" panose="02020703060505090304" charset="0"/>
                <a:ea typeface="Inter"/>
                <a:cs typeface="Times New Roman" panose="02020703060505090304" charset="0"/>
                <a:sym typeface="+mn-ea"/>
              </a:rPr>
              <a:t>    </a:t>
            </a:r>
            <a:r>
              <a:rPr lang="en-US" altLang="zh-CN" sz="2000" i="1">
                <a:gradFill>
                  <a:gsLst>
                    <a:gs pos="50000">
                      <a:schemeClr val="accent2"/>
                    </a:gs>
                    <a:gs pos="0">
                      <a:schemeClr val="accent2">
                        <a:lumMod val="25000"/>
                        <a:lumOff val="75000"/>
                      </a:schemeClr>
                    </a:gs>
                    <a:gs pos="100000">
                      <a:schemeClr val="accent2">
                        <a:lumMod val="85000"/>
                      </a:schemeClr>
                    </a:gs>
                  </a:gsLst>
                  <a:lin ang="5400000" scaled="1"/>
                </a:gradFill>
                <a:latin typeface="Times New Roman" panose="02020703060505090304" charset="0"/>
                <a:ea typeface="Inter"/>
                <a:cs typeface="Times New Roman" panose="02020703060505090304" charset="0"/>
                <a:sym typeface="+mn-ea"/>
              </a:rPr>
              <a:t>Polishing &amp; Testing (&lt; 1nm RMS roughness).</a:t>
            </a:r>
            <a:endParaRPr lang="en-US" altLang="zh-CN" sz="2000" b="0" i="1">
              <a:gradFill>
                <a:gsLst>
                  <a:gs pos="50000">
                    <a:schemeClr val="accent2"/>
                  </a:gs>
                  <a:gs pos="0">
                    <a:schemeClr val="accent2">
                      <a:lumMod val="25000"/>
                      <a:lumOff val="75000"/>
                    </a:schemeClr>
                  </a:gs>
                  <a:gs pos="100000">
                    <a:schemeClr val="accent2">
                      <a:lumMod val="85000"/>
                    </a:schemeClr>
                  </a:gs>
                </a:gsLst>
                <a:lin ang="5400000" scaled="1"/>
              </a:gra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lvl="1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None/>
            </a:pPr>
            <a:endParaRPr lang="en-US" altLang="zh-CN" sz="2000" i="1">
              <a:gradFill>
                <a:gsLst>
                  <a:gs pos="50000">
                    <a:schemeClr val="accent2"/>
                  </a:gs>
                  <a:gs pos="0">
                    <a:schemeClr val="accent2">
                      <a:lumMod val="25000"/>
                      <a:lumOff val="75000"/>
                    </a:schemeClr>
                  </a:gs>
                  <a:gs pos="100000">
                    <a:schemeClr val="accent2">
                      <a:lumMod val="85000"/>
                    </a:schemeClr>
                  </a:gs>
                </a:gsLst>
                <a:lin ang="5400000" scaled="1"/>
              </a:gra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  <a:p>
            <a:pPr marL="0" lvl="1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None/>
            </a:pPr>
            <a:endParaRPr lang="en-US" altLang="zh-CN" sz="2000" i="1">
              <a:gradFill>
                <a:gsLst>
                  <a:gs pos="50000">
                    <a:schemeClr val="accent2"/>
                  </a:gs>
                  <a:gs pos="0">
                    <a:schemeClr val="accent2">
                      <a:lumMod val="25000"/>
                      <a:lumOff val="75000"/>
                    </a:schemeClr>
                  </a:gs>
                  <a:gs pos="100000">
                    <a:schemeClr val="accent2">
                      <a:lumMod val="85000"/>
                    </a:schemeClr>
                  </a:gs>
                </a:gsLst>
                <a:lin ang="5400000" scaled="1"/>
              </a:gradFill>
              <a:latin typeface="Times New Roman" panose="02020703060505090304" charset="0"/>
              <a:ea typeface="Inter"/>
              <a:cs typeface="Times New Roman" panose="020207030605050903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25855" y="223520"/>
            <a:ext cx="105956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LOTUS’ Telescope &amp; integrated flight confirguration </a:t>
            </a:r>
            <a:endParaRPr lang="en-US" altLang="zh-CN" sz="3200" b="1">
              <a:solidFill>
                <a:srgbClr val="FFFF00"/>
              </a:soli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964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“立卧合一”真空罐大门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1"/>
          <a:stretch>
            <a:fillRect/>
          </a:stretch>
        </p:blipFill>
        <p:spPr>
          <a:xfrm>
            <a:off x="113030" y="916940"/>
            <a:ext cx="2991485" cy="5824855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98966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“立卧合一”真空罐罐体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sp>
        <p:nvSpPr>
          <p:cNvPr id="21" name="TextBox 2"/>
          <p:cNvSpPr txBox="1"/>
          <p:nvPr/>
        </p:nvSpPr>
        <p:spPr>
          <a:xfrm>
            <a:off x="9187180" y="2604770"/>
            <a:ext cx="2296160" cy="427990"/>
          </a:xfrm>
          <a:prstGeom prst="rect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472C4">
                    <a:lumMod val="75000"/>
                  </a:srgbClr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algn="ctr">
              <a:defRPr sz="12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703060505090304" charset="0"/>
                <a:ea typeface="微软雅黑" panose="020B050302020402020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b="1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00FF"/>
                </a:highlight>
                <a:uLnTx/>
                <a:uFillTx/>
                <a:latin typeface="Times New Roman" panose="02020703060505090304" charset="0"/>
                <a:ea typeface="微软雅黑" panose="020B0503020204020204" charset="-122"/>
                <a:cs typeface="+mn-cs"/>
              </a:rPr>
              <a:t>LOTUS: Off-axis 2 mirors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0000FF"/>
              </a:highlight>
              <a:uLnTx/>
              <a:uFillTx/>
              <a:latin typeface="Times New Roman" panose="02020703060505090304" charset="0"/>
              <a:ea typeface="微软雅黑" panose="020B0503020204020204" charset="-122"/>
              <a:cs typeface="+mn-cs"/>
            </a:endParaRPr>
          </a:p>
        </p:txBody>
      </p:sp>
      <p:pic>
        <p:nvPicPr>
          <p:cNvPr id="22" name="图片 21" descr="截屏2025-11-20 11.52.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985" y="864235"/>
            <a:ext cx="3192145" cy="1919605"/>
          </a:xfrm>
          <a:prstGeom prst="rect">
            <a:avLst/>
          </a:prstGeom>
        </p:spPr>
      </p:pic>
      <p:pic>
        <p:nvPicPr>
          <p:cNvPr id="23" name="图片 22" descr="截屏2025-11-20 11.50.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545" y="3268345"/>
            <a:ext cx="6458585" cy="34512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9510" y="807085"/>
            <a:ext cx="2941955" cy="1725930"/>
          </a:xfrm>
          <a:prstGeom prst="rect">
            <a:avLst/>
          </a:prstGeom>
        </p:spPr>
      </p:pic>
      <p:pic>
        <p:nvPicPr>
          <p:cNvPr id="5" name="图片 4" descr="截屏2025-12-03 16.27.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3105" y="3083560"/>
            <a:ext cx="2296160" cy="3738880"/>
          </a:xfrm>
          <a:prstGeom prst="rect">
            <a:avLst/>
          </a:prstGeom>
        </p:spPr>
      </p:pic>
      <p:pic>
        <p:nvPicPr>
          <p:cNvPr id="2" name="图片 1" descr="截屏2025-12-03 16.28.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2470" y="2840990"/>
            <a:ext cx="2378075" cy="183515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5130800" y="2775585"/>
            <a:ext cx="2991485" cy="307975"/>
          </a:xfrm>
          <a:prstGeom prst="rect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472C4">
                    <a:lumMod val="75000"/>
                  </a:srgbClr>
                </a:solidFill>
              </a14:hiddenFill>
            </a:ext>
          </a:extLst>
        </p:spPr>
        <p:txBody>
          <a:bodyPr wrap="square" rtlCol="0" anchor="ctr">
            <a:noAutofit/>
          </a:bodyPr>
          <a:lstStyle>
            <a:defPPr>
              <a:defRPr lang="zh-CN"/>
            </a:defPPr>
            <a:lvl1pPr algn="ctr">
              <a:defRPr sz="12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703060505090304" charset="0"/>
                <a:ea typeface="微软雅黑" panose="020B050302020402020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noProof="0" dirty="0">
                <a:ln>
                  <a:noFill/>
                </a:ln>
                <a:highlight>
                  <a:srgbClr val="0000FF"/>
                </a:highlight>
                <a:uLnTx/>
                <a:uFillTx/>
                <a:sym typeface="+mn-ea"/>
              </a:rPr>
              <a:t>CSST：Off-axis 3 mirrors </a:t>
            </a:r>
            <a:endParaRPr lang="en-US" noProof="0" dirty="0">
              <a:ln>
                <a:noFill/>
              </a:ln>
              <a:highlight>
                <a:srgbClr val="0000FF"/>
              </a:highlight>
              <a:uLnTx/>
              <a:uFillTx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12000" y="6125845"/>
            <a:ext cx="5080000" cy="307975"/>
          </a:xfrm>
          <a:prstGeom prst="rect">
            <a:avLst/>
          </a:prstGeom>
        </p:spPr>
        <p:txBody>
          <a:bodyPr>
            <a:noAutofit/>
          </a:bodyPr>
          <a:p>
            <a:pPr marL="0" indent="0"/>
            <a:r>
              <a:rPr lang="en-US" altLang="zh-CN" sz="1600" i="0">
                <a:solidFill>
                  <a:srgbClr val="1A1C1E"/>
                </a:solidFill>
                <a:highlight>
                  <a:srgbClr val="FFFF00"/>
                </a:highlight>
                <a:latin typeface="Inter"/>
                <a:ea typeface="Inter"/>
              </a:rPr>
              <a:t>LOTUS Instrument</a:t>
            </a:r>
            <a:endParaRPr lang="en-US" altLang="zh-CN" sz="1600" i="0">
              <a:solidFill>
                <a:srgbClr val="1A1C1E"/>
              </a:solidFill>
              <a:highlight>
                <a:srgbClr val="FFFF00"/>
              </a:highlight>
              <a:latin typeface="Inter"/>
              <a:ea typeface="Inter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70100" y="277495"/>
            <a:ext cx="63188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U</a:t>
            </a:r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V detectors: sCMOS vs MCP  </a:t>
            </a:r>
            <a:endParaRPr lang="zh-CN" altLang="en-US" sz="3200" b="1">
              <a:solidFill>
                <a:srgbClr val="FFFF00"/>
              </a:soli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964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“立卧合一”真空罐大门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8966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“立卧合一”真空罐罐体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pic>
        <p:nvPicPr>
          <p:cNvPr id="24" name="图片 23" descr="截屏2025-11-20 12.01.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0805" y="3665855"/>
            <a:ext cx="2922905" cy="2647315"/>
          </a:xfrm>
          <a:prstGeom prst="rect">
            <a:avLst/>
          </a:prstGeom>
        </p:spPr>
      </p:pic>
      <p:pic>
        <p:nvPicPr>
          <p:cNvPr id="25" name="图片 24" descr="截屏2025-11-20 12.00.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0805" y="375285"/>
            <a:ext cx="3063240" cy="2485390"/>
          </a:xfrm>
          <a:prstGeom prst="rect">
            <a:avLst/>
          </a:prstGeom>
        </p:spPr>
      </p:pic>
      <p:pic>
        <p:nvPicPr>
          <p:cNvPr id="2" name="图片 1" descr="QEde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25" y="1193165"/>
            <a:ext cx="8733790" cy="52400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870835" y="5182235"/>
            <a:ext cx="570865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600" b="1">
                <a:solidFill>
                  <a:schemeClr val="tx1"/>
                </a:solidFill>
                <a:latin typeface="Inter"/>
                <a:ea typeface="Inter"/>
                <a:sym typeface="+mn-ea"/>
              </a:rPr>
              <a:t>HST uses Micro-Channel Plates (MCPs), their QE peaks at 20–25% and drops significantly below 115 nm</a:t>
            </a:r>
            <a:endParaRPr lang="en-US" altLang="zh-CN" sz="1600" b="1">
              <a:solidFill>
                <a:schemeClr val="tx1"/>
              </a:solidFill>
              <a:latin typeface="Inter"/>
              <a:ea typeface="Inter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02130" y="3312160"/>
            <a:ext cx="5833110" cy="603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300"/>
              </a:spcAft>
              <a:buFont typeface="Arial" panose="020B0604020202090204"/>
              <a:buNone/>
            </a:pPr>
            <a:r>
              <a:rPr lang="en-US" altLang="zh-CN" sz="1600" b="1">
                <a:solidFill>
                  <a:schemeClr val="tx1"/>
                </a:solidFill>
                <a:latin typeface="Inter"/>
                <a:ea typeface="Inter"/>
                <a:sym typeface="+mn-ea"/>
              </a:rPr>
              <a:t>LOTUS (sCMOS) ~50% QE, which effectively doubles the efficiency of HST's detectors.</a:t>
            </a:r>
            <a:endParaRPr lang="en-US" altLang="zh-CN" sz="1600" b="1">
              <a:solidFill>
                <a:schemeClr val="tx1"/>
              </a:solidFill>
              <a:latin typeface="Inter"/>
              <a:ea typeface="Inter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857615" y="2964815"/>
            <a:ext cx="3068320" cy="5086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>
                <a:solidFill>
                  <a:schemeClr val="bg1"/>
                </a:solidFill>
                <a:sym typeface="+mn-ea"/>
              </a:rPr>
              <a:t>Tetsuo Harada et al 2020 Appl. Phys. Express</a:t>
            </a:r>
            <a:endParaRPr lang="en-US" altLang="zh-CN">
              <a:solidFill>
                <a:schemeClr val="bg1"/>
              </a:solidFill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857615" y="6350000"/>
            <a:ext cx="3574415" cy="3079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>
                <a:solidFill>
                  <a:schemeClr val="bg1"/>
                </a:solidFill>
                <a:sym typeface="+mn-ea"/>
              </a:rPr>
              <a:t>Liu W., Ji Li et al 2022 JINST   </a:t>
            </a:r>
            <a:endParaRPr lang="en-US" altLang="zh-CN">
              <a:solidFill>
                <a:schemeClr val="bg1"/>
              </a:solidFill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/private/var/folders/mg/h16dv1jx19x01_c32k81bc9h0000gn/T/com.kingsoft.wpsoffice.mac/picturecompress_20251119122027/output_1.jpgoutput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28575"/>
            <a:ext cx="1219073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78125" y="160020"/>
            <a:ext cx="7262495" cy="565150"/>
          </a:xfrm>
          <a:prstGeom prst="rect">
            <a:avLst/>
          </a:prstGeom>
        </p:spPr>
        <p:txBody>
          <a:bodyPr wrap="square">
            <a:spAutoFit/>
          </a:bodyPr>
          <a:p>
            <a:pPr marL="0" lvl="1" indent="0">
              <a:lnSpc>
                <a:spcPct val="110000"/>
              </a:lnSpc>
              <a:buNone/>
            </a:pPr>
            <a:r>
              <a:rPr lang="en-US" altLang="zh-CN" sz="2800" b="1">
                <a:solidFill>
                  <a:srgbClr val="FFFF00"/>
                </a:solidFill>
                <a:latin typeface="Helvetica Neue" panose="02000503000000020004" charset="0"/>
                <a:ea typeface="Inter"/>
                <a:cs typeface="Helvetica Neue" panose="02000503000000020004" charset="0"/>
                <a:sym typeface="+mn-ea"/>
              </a:rPr>
              <a:t>Dedicated FUV Sensitivity Performance </a:t>
            </a:r>
            <a:endParaRPr lang="zh-CN" altLang="en-US" sz="2800" b="1">
              <a:solidFill>
                <a:srgbClr val="FFFF00"/>
              </a:solidFill>
              <a:latin typeface="Helvetica Neue" panose="02000503000000020004" charset="0"/>
              <a:ea typeface="Inter"/>
              <a:cs typeface="Helvetica Neue" panose="02000503000000020004" charset="0"/>
              <a:sym typeface="+mn-ea"/>
            </a:endParaRPr>
          </a:p>
        </p:txBody>
      </p:sp>
      <p:pic>
        <p:nvPicPr>
          <p:cNvPr id="3" name="图片 2" descr="UVspectru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85" y="806450"/>
            <a:ext cx="10806430" cy="581914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249805" y="2847975"/>
            <a:ext cx="2414270" cy="6769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b="1">
                <a:solidFill>
                  <a:schemeClr val="bg1"/>
                </a:solidFill>
                <a:highlight>
                  <a:srgbClr val="0000FF"/>
                </a:highlight>
                <a:latin typeface="PingFang SC Semibold" panose="020B0400000000000000" charset="-122"/>
                <a:ea typeface="PingFang SC Semibold" panose="020B0400000000000000" charset="-122"/>
              </a:rPr>
              <a:t>LOTUS:</a:t>
            </a:r>
            <a:endParaRPr lang="en-US" altLang="zh-CN" b="1">
              <a:solidFill>
                <a:schemeClr val="bg1"/>
              </a:solidFill>
              <a:highlight>
                <a:srgbClr val="0000FF"/>
              </a:highlight>
              <a:latin typeface="PingFang SC Semibold" panose="020B0400000000000000" charset="-122"/>
              <a:ea typeface="PingFang SC Semibold" panose="020B0400000000000000" charset="-122"/>
            </a:endParaRPr>
          </a:p>
          <a:p>
            <a:r>
              <a:rPr lang="en-US" altLang="zh-CN" b="1">
                <a:solidFill>
                  <a:schemeClr val="bg1"/>
                </a:solidFill>
                <a:highlight>
                  <a:srgbClr val="0000FF"/>
                </a:highlight>
                <a:latin typeface="PingFang SC Semibold" panose="020B0400000000000000" charset="-122"/>
                <a:ea typeface="PingFang SC Semibold" panose="020B0400000000000000" charset="-122"/>
              </a:rPr>
              <a:t>Advnanced coating  &amp; Pulsor CMOS dector   </a:t>
            </a:r>
            <a:endParaRPr lang="en-US" altLang="zh-CN" b="1">
              <a:solidFill>
                <a:schemeClr val="bg1"/>
              </a:solidFill>
              <a:highlight>
                <a:srgbClr val="0000FF"/>
              </a:highlight>
              <a:latin typeface="PingFang SC Semibold" panose="020B0400000000000000" charset="-122"/>
              <a:ea typeface="PingFang SC Semibold" panose="020B0400000000000000" charset="-122"/>
            </a:endParaRPr>
          </a:p>
          <a:p>
            <a:r>
              <a:rPr lang="en-US" altLang="zh-CN" b="1">
                <a:solidFill>
                  <a:schemeClr val="bg1"/>
                </a:solidFill>
                <a:highlight>
                  <a:srgbClr val="0000FF"/>
                </a:highlight>
                <a:latin typeface="PingFang SC Semibold" panose="020B0400000000000000" charset="-122"/>
                <a:ea typeface="PingFang SC Semibold" panose="020B0400000000000000" charset="-122"/>
              </a:rPr>
              <a:t> </a:t>
            </a:r>
            <a:endParaRPr lang="en-US" altLang="zh-CN" b="1">
              <a:solidFill>
                <a:schemeClr val="bg1"/>
              </a:solidFill>
              <a:highlight>
                <a:srgbClr val="0000FF"/>
              </a:highlight>
              <a:latin typeface="PingFang SC Semibold" panose="020B0400000000000000" charset="-122"/>
              <a:ea typeface="PingFang SC Semibold" panose="020B04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14690" y="4559935"/>
            <a:ext cx="21488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  <a:highlight>
                  <a:srgbClr val="0000FF"/>
                </a:highlight>
                <a:sym typeface="+mn-ea"/>
              </a:rPr>
              <a:t>Hubble is aging!</a:t>
            </a:r>
            <a:endParaRPr lang="en-US" altLang="zh-CN" b="1">
              <a:solidFill>
                <a:schemeClr val="bg1"/>
              </a:solidFill>
              <a:highlight>
                <a:srgbClr val="0000FF"/>
              </a:highlight>
              <a:latin typeface="PingFang SC Semibold" panose="020B0400000000000000" charset="-122"/>
              <a:ea typeface="PingFang SC Semibold" panose="020B0400000000000000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670685" y="291465"/>
            <a:ext cx="8734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</a:rPr>
              <a:t>The Payload – Instrument Module</a:t>
            </a:r>
            <a:endParaRPr lang="en-US" altLang="zh-CN" sz="3200" b="1">
              <a:solidFill>
                <a:srgbClr val="FFFF00"/>
              </a:soli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964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“立卧合一”真空罐大门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83155" y="426486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“立卧合一”真空罐罐体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0420" y="817245"/>
            <a:ext cx="3527425" cy="95948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420" y="1776730"/>
            <a:ext cx="3527425" cy="9918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59435" y="973455"/>
            <a:ext cx="73831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Arial" panose="020B0604020202090204" pitchFamily="34" charset="0"/>
              <a:buNone/>
            </a:pPr>
            <a:r>
              <a:rPr lang="en-US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  <a:sym typeface="+mn-ea"/>
              </a:rPr>
              <a:t>D</a:t>
            </a:r>
            <a:r>
              <a:rPr lang="en-US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  <a:sym typeface="+mn-ea"/>
              </a:rPr>
              <a:t>esign requirements:</a:t>
            </a:r>
            <a:endParaRPr lang="en-US" altLang="zh-CN">
              <a:solidFill>
                <a:srgbClr val="FFFF00"/>
              </a:solidFill>
            </a:endParaRPr>
          </a:p>
          <a:p>
            <a:pPr marL="742950" lvl="1" indent="-285750">
              <a:buFont typeface="Arial" panose="020B0604020202090204" pitchFamily="34" charset="0"/>
              <a:buChar char="•"/>
            </a:pPr>
            <a:r>
              <a:rPr lang="en-US" altLang="zh-CN" b="1">
                <a:solidFill>
                  <a:schemeClr val="bg1"/>
                </a:solidFill>
              </a:rPr>
              <a:t>Single Instrument, Multi-Mode</a:t>
            </a:r>
            <a:endParaRPr lang="en-US" altLang="zh-CN" b="1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90204" pitchFamily="34" charset="0"/>
              <a:buChar char="•"/>
            </a:pPr>
            <a:r>
              <a:rPr lang="en-US" altLang="zh-CN" b="1">
                <a:solidFill>
                  <a:schemeClr val="bg1"/>
                </a:solidFill>
              </a:rPr>
              <a:t>Mechanism: A high-precision Flip-Mirror switches between Survey (Imaging) and Physics (Spectroscopy)</a:t>
            </a:r>
            <a:endParaRPr lang="en-US" altLang="zh-CN" b="1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90204" pitchFamily="34" charset="0"/>
              <a:buChar char="•"/>
            </a:pPr>
            <a:r>
              <a:rPr lang="en-US" altLang="zh-CN" b="1">
                <a:solidFill>
                  <a:schemeClr val="bg1"/>
                </a:solidFill>
                <a:sym typeface="+mn-ea"/>
              </a:rPr>
              <a:t>"One slit, </a:t>
            </a:r>
            <a:r>
              <a:rPr lang="en-US" altLang="zh-CN" b="1">
                <a:solidFill>
                  <a:schemeClr val="bg1"/>
                </a:solidFill>
                <a:sym typeface="+mn-ea"/>
              </a:rPr>
              <a:t>four answers" with Slit Wheel and Grating Turret</a:t>
            </a:r>
            <a:endParaRPr lang="en-US" altLang="zh-CN" b="1">
              <a:solidFill>
                <a:schemeClr val="bg1"/>
              </a:solidFill>
              <a:sym typeface="+mn-ea"/>
            </a:endParaRPr>
          </a:p>
          <a:p>
            <a:pPr marL="742950" lvl="1" indent="-285750">
              <a:buFont typeface="Arial" panose="020B0604020202090204" pitchFamily="34" charset="0"/>
              <a:buChar char="•"/>
            </a:pPr>
            <a:r>
              <a:rPr lang="en-US" altLang="zh-CN" b="1">
                <a:solidFill>
                  <a:srgbClr val="FFFF00"/>
                </a:solidFill>
                <a:latin typeface="Helvetica Neue" panose="02000503000000020004" charset="0"/>
                <a:ea typeface="黑体" panose="02010609060101010101" charset="-122"/>
                <a:cs typeface="Helvetica Neue" panose="02000503000000020004" charset="0"/>
                <a:sym typeface="+mn-ea"/>
              </a:rPr>
              <a:t>“Swiss Army Knife”  plan</a:t>
            </a:r>
            <a:endParaRPr lang="en-US" altLang="zh-CN" b="1">
              <a:solidFill>
                <a:schemeClr val="bg1"/>
              </a:solidFill>
            </a:endParaRPr>
          </a:p>
        </p:txBody>
      </p:sp>
      <p:graphicFrame>
        <p:nvGraphicFramePr>
          <p:cNvPr id="9" name="表格 8"/>
          <p:cNvGraphicFramePr/>
          <p:nvPr>
            <p:custDataLst>
              <p:tags r:id="rId4"/>
            </p:custDataLst>
          </p:nvPr>
        </p:nvGraphicFramePr>
        <p:xfrm>
          <a:off x="559435" y="3034030"/>
          <a:ext cx="11212195" cy="3204845"/>
        </p:xfrm>
        <a:graphic>
          <a:graphicData uri="http://schemas.openxmlformats.org/drawingml/2006/table">
            <a:tbl>
              <a:tblPr firstRow="1" bandRow="1">
                <a:tableStyleId>{2CF5C0C1-122F-4105-9388-005216F0B2F1}</a:tableStyleId>
              </a:tblPr>
              <a:tblGrid>
                <a:gridCol w="1552575"/>
                <a:gridCol w="1304925"/>
                <a:gridCol w="604520"/>
                <a:gridCol w="1564640"/>
                <a:gridCol w="1664970"/>
                <a:gridCol w="4520565"/>
              </a:tblGrid>
              <a:tr h="622935"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Sub-System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Wavelength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Slit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Resolution (R)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Detector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                          Key Science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</a:tr>
              <a:tr h="584200"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Imager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90–350 nm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N/A (Imaging)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sCMOS 4k </a:t>
                      </a: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x 2k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Galaxy morphology, Star formation regions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</a:tr>
              <a:tr h="200660"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Spec Mode 1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90–350 nm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  <a:sym typeface="+mn-ea"/>
                        </a:rPr>
                        <a:t>2.0”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~1,500 G1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sCMOS 4k x 4k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Redshift surveys, Faint quasars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</a:tr>
              <a:tr h="584835"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Spec Mode 2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90–180 nm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0.5”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~5,000 G2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(Shared)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Stellar winds, O-VI absorption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</a:tr>
              <a:tr h="584200"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Spec Mode 3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180–350 nm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0.5”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~5,000 G3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(Shared)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Mg-II outflows, AGN monitoring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</a:tr>
              <a:tr h="584835"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Spec Mode 4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90–350 nm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01”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~40,000 G4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(Shared)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l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Helvetica Neue" panose="02000503000000020004" charset="0"/>
                          <a:cs typeface="Helvetica Neue" panose="02000503000000020004" charset="0"/>
                        </a:rPr>
                        <a:t>ISM chemical abundances, local bubble gas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Helvetica Neue" panose="02000503000000020004" charset="0"/>
                        <a:cs typeface="Helvetica Neue" panose="02000503000000020004" charset="0"/>
                      </a:endParaRPr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56585" y="292100"/>
            <a:ext cx="4835525" cy="5448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>
                <a:gradFill>
                  <a:gsLst>
                    <a:gs pos="25000">
                      <a:srgbClr val="FCD254"/>
                    </a:gs>
                    <a:gs pos="75000">
                      <a:srgbClr val="FFE890"/>
                    </a:gs>
                    <a:gs pos="0">
                      <a:srgbClr val="EDBE32"/>
                    </a:gs>
                    <a:gs pos="100000">
                      <a:srgbClr val="FFEEB1"/>
                    </a:gs>
                  </a:gsLst>
                  <a:lin ang="18900000" scaled="1"/>
                </a:gradFill>
                <a:latin typeface="Helvetica Neue" panose="02000503000000020004" charset="0"/>
                <a:cs typeface="Helvetica Neue" panose="02000503000000020004" charset="0"/>
                <a:sym typeface="+mn-ea"/>
              </a:rPr>
              <a:t>'Geocoronal Fog' effect</a:t>
            </a:r>
            <a:endParaRPr lang="en-US" altLang="zh-CN" sz="3200" b="1">
              <a:gradFill>
                <a:gsLst>
                  <a:gs pos="25000">
                    <a:srgbClr val="FCD254"/>
                  </a:gs>
                  <a:gs pos="75000">
                    <a:srgbClr val="FFE890"/>
                  </a:gs>
                  <a:gs pos="0">
                    <a:srgbClr val="EDBE32"/>
                  </a:gs>
                  <a:gs pos="100000">
                    <a:srgbClr val="FFEEB1"/>
                  </a:gs>
                </a:gsLst>
                <a:lin ang="18900000" scaled="1"/>
              </a:gradFill>
              <a:latin typeface="Helvetica Neue" panose="02000503000000020004" charset="0"/>
              <a:ea typeface="黑体" panose="02010609060101010101" charset="-122"/>
              <a:cs typeface="Helvetica Neue" panose="02000503000000020004" charset="0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9645" y="6434022"/>
            <a:ext cx="3068186" cy="307777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1400" b="1" kern="100" dirty="0">
                <a:latin typeface="微软雅黑" panose="020B0503020204020204" charset="-122"/>
                <a:ea typeface="微软雅黑" panose="020B0503020204020204" charset="-122"/>
                <a:cs typeface="Times New Roman" panose="02020703060505090304" charset="0"/>
              </a:rPr>
              <a:t>“立卧合一”真空罐大门</a:t>
            </a:r>
            <a:endParaRPr lang="en-US" altLang="zh-CN" sz="1400" b="1" kern="100" dirty="0">
              <a:latin typeface="微软雅黑" panose="020B0503020204020204" charset="-122"/>
              <a:ea typeface="微软雅黑" panose="020B0503020204020204" charset="-122"/>
              <a:cs typeface="Times New Roman" panose="02020703060505090304" charset="0"/>
            </a:endParaRPr>
          </a:p>
        </p:txBody>
      </p:sp>
      <p:pic>
        <p:nvPicPr>
          <p:cNvPr id="2" name="图片 1" descr="HSTinLE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885" y="951230"/>
            <a:ext cx="8315325" cy="384683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6565" y="4916805"/>
            <a:ext cx="11583035" cy="23037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2000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LEO: glowing H in Earth's upper atmosphere generates noise that buries the faint emission of the </a:t>
            </a:r>
            <a:r>
              <a:rPr lang="en-US" altLang="zh-CN" sz="2000">
                <a:gradFill>
                  <a:gsLst>
                    <a:gs pos="25000">
                      <a:srgbClr val="FFD83A"/>
                    </a:gs>
                    <a:gs pos="75000">
                      <a:srgbClr val="FFFD6D"/>
                    </a:gs>
                    <a:gs pos="0">
                      <a:srgbClr val="F8C334"/>
                    </a:gs>
                    <a:gs pos="100000">
                      <a:srgbClr val="FFFEB8"/>
                    </a:gs>
                  </a:gsLst>
                  <a:lin ang="18900000" scaled="1"/>
                </a:gra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Cosmic Web</a:t>
            </a:r>
            <a:r>
              <a:rPr lang="en-US" altLang="zh-CN" sz="2000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. </a:t>
            </a:r>
            <a:endParaRPr lang="en-US" altLang="zh-CN" sz="2000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r>
              <a:rPr lang="en-US" altLang="zh-CN" sz="2000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L2: sky background drops by two orders of magnitude, allowing the LOTUS to explore the filamentary structure of the Circumgalactic Medium in mere hours rather than weeks.</a:t>
            </a:r>
            <a:endParaRPr lang="en-US" altLang="zh-CN" sz="2000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en-US" altLang="zh-CN" sz="2000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For faint UV observations (specifically around L</a:t>
            </a:r>
            <a:r>
              <a:rPr lang="en-US" altLang="zh-CN" sz="2000">
                <a:solidFill>
                  <a:schemeClr val="bg1"/>
                </a:solidFill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α</a:t>
            </a:r>
            <a:r>
              <a:rPr lang="en-US" altLang="zh-CN" sz="2000">
                <a:solidFill>
                  <a:schemeClr val="bg1"/>
                </a:soli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, </a:t>
            </a:r>
            <a:r>
              <a:rPr lang="en-US" altLang="zh-CN" sz="2000">
                <a:gradFill>
                  <a:gsLst>
                    <a:gs pos="25000">
                      <a:srgbClr val="FCD254"/>
                    </a:gs>
                    <a:gs pos="75000">
                      <a:srgbClr val="FFE890"/>
                    </a:gs>
                    <a:gs pos="0">
                      <a:srgbClr val="EDBE32"/>
                    </a:gs>
                    <a:gs pos="100000">
                      <a:srgbClr val="FFEEB1"/>
                    </a:gs>
                  </a:gsLst>
                  <a:lin ang="18900000" scaled="1"/>
                </a:gradFill>
                <a:latin typeface="Times New Roman" panose="02020703060505090304" charset="0"/>
                <a:cs typeface="Times New Roman" panose="02020703060505090304" charset="0"/>
                <a:sym typeface="+mn-ea"/>
              </a:rPr>
              <a:t>moving a 2m telescope from LEO to L2 is roughly equivalent to building a 20m telescope in LEO！</a:t>
            </a:r>
            <a:endParaRPr lang="en-US" altLang="zh-CN" sz="2000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</a:endParaRPr>
          </a:p>
          <a:p>
            <a:pPr algn="l">
              <a:buClrTx/>
              <a:buSzTx/>
              <a:buNone/>
            </a:pPr>
            <a:endParaRPr lang="en-US" altLang="zh-CN" sz="2000">
              <a:solidFill>
                <a:schemeClr val="bg1"/>
              </a:solidFill>
              <a:latin typeface="Times New Roman" panose="02020703060505090304" charset="0"/>
              <a:cs typeface="Times New Roman" panose="02020703060505090304" charset="0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3&quot;:[4364884],&quot;65&quot;:[20205081]}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p="http://schemas.openxmlformats.org/presentationml/2006/main">
  <p:tag name="TABLE_ENDDRAG_ORIGIN_RECT" val="882*249"/>
  <p:tag name="TABLE_ENDDRAG_RECT" val="34*239*882*249"/>
</p:tagLst>
</file>

<file path=ppt/tags/tag7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53024,50053121,50052944,50053072],&quot;65&quot;:[20205081]}"/>
</p:tagLst>
</file>

<file path=ppt/tags/tag7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3&quot;:[4364884,4364886],&quot;65&quot;:[20205081]}"/>
</p:tagLst>
</file>

<file path=ppt/tags/tag7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3&quot;:[4364884,4364886],&quot;65&quot;:[20205081]}"/>
</p:tagLst>
</file>

<file path=ppt/tags/tag7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3&quot;:[4364886,4364884],&quot;65&quot;:[20205081]}"/>
</p:tagLst>
</file>

<file path=ppt/tags/tag7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3&quot;:[4364884],&quot;65&quot;:[20205081]}"/>
</p:tagLst>
</file>

<file path=ppt/tags/tag8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2.xml><?xml version="1.0" encoding="utf-8"?>
<p:tagLst xmlns:p="http://schemas.openxmlformats.org/presentationml/2006/main">
  <p:tag name="resource_record_key" val="{&quot;13&quot;:[4364886,4364884],&quot;29&quot;:[50053024,50053121,50052944,50053072],&quot;65&quot;:[20205081]}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苹方-简"/>
        <a:ea typeface="苹方-简"/>
        <a:cs typeface=""/>
      </a:majorFont>
      <a:minorFont>
        <a:latin typeface="苹方-简"/>
        <a:ea typeface="苹方-简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PS">
      <a:majorFont>
        <a:latin typeface="苹方-简"/>
        <a:ea typeface="苹方-简"/>
        <a:cs typeface=""/>
      </a:majorFont>
      <a:minorFont>
        <a:latin typeface="苹方-简"/>
        <a:ea typeface="苹方-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PS">
      <a:majorFont>
        <a:latin typeface="苹方-简"/>
        <a:ea typeface="苹方-简"/>
        <a:cs typeface=""/>
      </a:majorFont>
      <a:minorFont>
        <a:latin typeface="苹方-简"/>
        <a:ea typeface="苹方-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7276</Words>
  <Application>WPS 演示</Application>
  <PresentationFormat>宽屏</PresentationFormat>
  <Paragraphs>278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9" baseType="lpstr">
      <vt:lpstr>Arial</vt:lpstr>
      <vt:lpstr>宋体</vt:lpstr>
      <vt:lpstr>Wingdings</vt:lpstr>
      <vt:lpstr>Wingdings</vt:lpstr>
      <vt:lpstr>Times New Roman</vt:lpstr>
      <vt:lpstr>PingFang SC Semibold</vt:lpstr>
      <vt:lpstr>Helvetica Neue</vt:lpstr>
      <vt:lpstr>黑体</vt:lpstr>
      <vt:lpstr>Times New Roman Semibold</vt:lpstr>
      <vt:lpstr>Inter</vt:lpstr>
      <vt:lpstr>Thonburi</vt:lpstr>
      <vt:lpstr>微软雅黑</vt:lpstr>
      <vt:lpstr>katex_main</vt:lpstr>
      <vt:lpstr>Arial</vt:lpstr>
      <vt:lpstr>-apple-system</vt:lpstr>
      <vt:lpstr>苹方-简</vt:lpstr>
      <vt:lpstr>Arial Unicode MS</vt:lpstr>
      <vt:lpstr>-apple-system</vt:lpstr>
      <vt:lpstr>Inter</vt:lpstr>
      <vt:lpstr>katex_main</vt:lpstr>
      <vt:lpstr>宋体-简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Xue Suijian</cp:lastModifiedBy>
  <cp:revision>187</cp:revision>
  <dcterms:created xsi:type="dcterms:W3CDTF">2025-12-30T02:05:42Z</dcterms:created>
  <dcterms:modified xsi:type="dcterms:W3CDTF">2025-12-30T02:05:42Z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2052-12.1.24031.24031</vt:lpwstr>
  </property>
  <property fmtid="{D5CDD505-2E9C-101B-9397-08002B2CF9AE}" pid="3" name="ICV">
    <vt:lpwstr>A4461A6E5CEDEC5076335369CFA32BE0_43</vt:lpwstr>
  </property>
</Properties>
</file>