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9"/>
  </p:notesMasterIdLst>
  <p:sldIdLst>
    <p:sldId id="365" r:id="rId2"/>
    <p:sldId id="577" r:id="rId3"/>
    <p:sldId id="453" r:id="rId4"/>
    <p:sldId id="2182" r:id="rId5"/>
    <p:sldId id="372" r:id="rId6"/>
    <p:sldId id="401" r:id="rId7"/>
    <p:sldId id="376" r:id="rId8"/>
    <p:sldId id="388" r:id="rId9"/>
    <p:sldId id="2189" r:id="rId10"/>
    <p:sldId id="379" r:id="rId11"/>
    <p:sldId id="403" r:id="rId12"/>
    <p:sldId id="404" r:id="rId13"/>
    <p:sldId id="345" r:id="rId14"/>
    <p:sldId id="348" r:id="rId15"/>
    <p:sldId id="350" r:id="rId16"/>
    <p:sldId id="352" r:id="rId17"/>
    <p:sldId id="2190" r:id="rId18"/>
    <p:sldId id="405" r:id="rId19"/>
    <p:sldId id="353" r:id="rId20"/>
    <p:sldId id="266" r:id="rId21"/>
    <p:sldId id="390" r:id="rId22"/>
    <p:sldId id="361" r:id="rId23"/>
    <p:sldId id="392" r:id="rId24"/>
    <p:sldId id="640" r:id="rId25"/>
    <p:sldId id="535" r:id="rId26"/>
    <p:sldId id="2191" r:id="rId27"/>
    <p:sldId id="539" r:id="rId28"/>
    <p:sldId id="578" r:id="rId29"/>
    <p:sldId id="2192" r:id="rId30"/>
    <p:sldId id="540" r:id="rId31"/>
    <p:sldId id="572" r:id="rId32"/>
    <p:sldId id="624" r:id="rId33"/>
    <p:sldId id="560" r:id="rId34"/>
    <p:sldId id="2170" r:id="rId35"/>
    <p:sldId id="2174" r:id="rId36"/>
    <p:sldId id="2184" r:id="rId37"/>
    <p:sldId id="358" r:id="rId38"/>
  </p:sldIdLst>
  <p:sldSz cx="12192000" cy="6858000"/>
  <p:notesSz cx="6858000" cy="9144000"/>
  <p:custDataLst>
    <p:tags r:id="rId4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1F77B4"/>
    <a:srgbClr val="5E9CD3"/>
    <a:srgbClr val="9A0000"/>
    <a:srgbClr val="FF7F0E"/>
    <a:srgbClr val="E9EAF1"/>
    <a:srgbClr val="C6C6C6"/>
    <a:srgbClr val="EAEFF7"/>
    <a:srgbClr val="FCEC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74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2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9D0788-1356-48B7-81FE-4D2A3E81855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7576B06-7E26-4BF1-847A-D861DA6D7668}">
      <dgm:prSet custT="1"/>
      <dgm:spPr/>
      <dgm:t>
        <a:bodyPr/>
        <a:lstStyle/>
        <a:p>
          <a:pPr rtl="0"/>
          <a:r>
            <a:rPr lang="en-US" sz="2000" dirty="0"/>
            <a:t>Feature selection:</a:t>
          </a:r>
        </a:p>
        <a:p>
          <a:pPr rtl="0"/>
          <a:r>
            <a:rPr lang="en-US" sz="2000" dirty="0"/>
            <a:t>g-r,r-i,i-z,z-y,g-W1,r-W1,i-W1,z-W1,y-W1,W1-W2,W2-W3,i-i_kron,z-z_kron</a:t>
          </a:r>
          <a:endParaRPr lang="zh-CN" sz="2000" dirty="0"/>
        </a:p>
      </dgm:t>
    </dgm:pt>
    <dgm:pt modelId="{7270A238-03EF-4749-8B2C-8EABD3F9BF52}" type="parTrans" cxnId="{ABD6BD36-9A0F-447D-B095-4E95A1C78C4C}">
      <dgm:prSet/>
      <dgm:spPr/>
      <dgm:t>
        <a:bodyPr/>
        <a:lstStyle/>
        <a:p>
          <a:endParaRPr lang="zh-CN" altLang="en-US" sz="2400"/>
        </a:p>
      </dgm:t>
    </dgm:pt>
    <dgm:pt modelId="{6C7065D9-2082-4E0D-9DC2-F2BE0A746400}" type="sibTrans" cxnId="{ABD6BD36-9A0F-447D-B095-4E95A1C78C4C}">
      <dgm:prSet/>
      <dgm:spPr/>
      <dgm:t>
        <a:bodyPr/>
        <a:lstStyle/>
        <a:p>
          <a:endParaRPr lang="zh-CN" altLang="en-US" sz="2400"/>
        </a:p>
      </dgm:t>
    </dgm:pt>
    <dgm:pt modelId="{34B5AF83-75BB-4668-BD49-314DD3E9C96A}">
      <dgm:prSet custT="1"/>
      <dgm:spPr/>
      <dgm:t>
        <a:bodyPr/>
        <a:lstStyle/>
        <a:p>
          <a:pPr rtl="0"/>
          <a:r>
            <a:rPr lang="en-US" sz="2400" b="1" dirty="0">
              <a:solidFill>
                <a:srgbClr val="0070C0"/>
              </a:solidFill>
            </a:rPr>
            <a:t>Classification 1: </a:t>
          </a:r>
          <a:r>
            <a:rPr lang="en-US" altLang="zh-CN" sz="2400" b="1" dirty="0">
              <a:solidFill>
                <a:srgbClr val="FF0000"/>
              </a:solidFill>
            </a:rPr>
            <a:t>star</a:t>
          </a:r>
          <a:r>
            <a:rPr lang="en-US" altLang="zh-CN" sz="2400" b="1" dirty="0">
              <a:solidFill>
                <a:srgbClr val="0070C0"/>
              </a:solidFill>
            </a:rPr>
            <a:t> vs. extragalactic (quasar + galaxy)</a:t>
          </a:r>
        </a:p>
      </dgm:t>
    </dgm:pt>
    <dgm:pt modelId="{3D79BEFB-F01C-458E-A5B0-A2EDEF9F561C}" type="parTrans" cxnId="{2B1B7A17-EE0A-4529-8E1E-49A454DDA36D}">
      <dgm:prSet/>
      <dgm:spPr/>
      <dgm:t>
        <a:bodyPr/>
        <a:lstStyle/>
        <a:p>
          <a:endParaRPr lang="zh-CN" altLang="en-US" sz="2400"/>
        </a:p>
      </dgm:t>
    </dgm:pt>
    <dgm:pt modelId="{1D9FBBCA-E416-4E48-8E99-667FEAB0BA24}" type="sibTrans" cxnId="{2B1B7A17-EE0A-4529-8E1E-49A454DDA36D}">
      <dgm:prSet/>
      <dgm:spPr/>
      <dgm:t>
        <a:bodyPr/>
        <a:lstStyle/>
        <a:p>
          <a:endParaRPr lang="zh-CN" altLang="en-US" sz="2400"/>
        </a:p>
      </dgm:t>
    </dgm:pt>
    <dgm:pt modelId="{DADF1AD2-6D94-41BC-8831-5FC263756533}">
      <dgm:prSet custT="1"/>
      <dgm:spPr/>
      <dgm:t>
        <a:bodyPr/>
        <a:lstStyle/>
        <a:p>
          <a:pPr rtl="0"/>
          <a:r>
            <a:rPr lang="en-US" sz="2400" b="1" dirty="0">
              <a:solidFill>
                <a:srgbClr val="0070C0"/>
              </a:solidFill>
            </a:rPr>
            <a:t>Classification </a:t>
          </a:r>
          <a:r>
            <a:rPr lang="en-US" altLang="zh-CN" sz="2400" b="1" dirty="0">
              <a:solidFill>
                <a:srgbClr val="0070C0"/>
              </a:solidFill>
            </a:rPr>
            <a:t>2: </a:t>
          </a:r>
          <a:r>
            <a:rPr lang="en-US" altLang="zh-CN" sz="2400" b="1" dirty="0">
              <a:solidFill>
                <a:srgbClr val="FF0000"/>
              </a:solidFill>
            </a:rPr>
            <a:t>galaxy</a:t>
          </a:r>
          <a:r>
            <a:rPr lang="en-US" altLang="zh-CN" sz="2400" b="1" dirty="0">
              <a:solidFill>
                <a:srgbClr val="0070C0"/>
              </a:solidFill>
            </a:rPr>
            <a:t> vs. quasar</a:t>
          </a:r>
        </a:p>
      </dgm:t>
    </dgm:pt>
    <dgm:pt modelId="{DED3FD18-589E-4142-AE41-3B893DFF3264}" type="parTrans" cxnId="{DEDECA3D-4686-45CB-BBC5-2B5E01306177}">
      <dgm:prSet/>
      <dgm:spPr/>
      <dgm:t>
        <a:bodyPr/>
        <a:lstStyle/>
        <a:p>
          <a:endParaRPr lang="zh-CN" altLang="en-US" sz="2400"/>
        </a:p>
      </dgm:t>
    </dgm:pt>
    <dgm:pt modelId="{996BE19A-50F2-4859-8AD6-B61872357ED4}" type="sibTrans" cxnId="{DEDECA3D-4686-45CB-BBC5-2B5E01306177}">
      <dgm:prSet/>
      <dgm:spPr/>
      <dgm:t>
        <a:bodyPr/>
        <a:lstStyle/>
        <a:p>
          <a:endParaRPr lang="zh-CN" altLang="en-US" sz="2400"/>
        </a:p>
      </dgm:t>
    </dgm:pt>
    <dgm:pt modelId="{BC7E481A-BB4B-4088-A270-3783A1AD4681}">
      <dgm:prSet custT="1"/>
      <dgm:spPr/>
      <dgm:t>
        <a:bodyPr/>
        <a:lstStyle/>
        <a:p>
          <a:pPr rtl="0"/>
          <a:r>
            <a:rPr lang="en-US" sz="2000" dirty="0"/>
            <a:t>Algorithm: </a:t>
          </a:r>
          <a:r>
            <a:rPr lang="en-US" sz="2000" b="1" dirty="0" err="1">
              <a:solidFill>
                <a:srgbClr val="FF0000"/>
              </a:solidFill>
            </a:rPr>
            <a:t>XGBoost</a:t>
          </a:r>
          <a:r>
            <a:rPr lang="en-US" sz="2000" dirty="0"/>
            <a:t> </a:t>
          </a:r>
          <a:r>
            <a:rPr lang="en-US" altLang="zh-CN" sz="2000" dirty="0"/>
            <a:t>(Chen &amp; </a:t>
          </a:r>
          <a:r>
            <a:rPr lang="en-US" altLang="zh-CN" sz="2000" dirty="0" err="1"/>
            <a:t>Guestrin</a:t>
          </a:r>
          <a:r>
            <a:rPr lang="en-US" altLang="zh-CN" sz="2000" dirty="0"/>
            <a:t> 2016). </a:t>
          </a:r>
          <a:r>
            <a:rPr lang="en-US" sz="2000" dirty="0"/>
            <a:t>Hyper-parameter tuning tool: </a:t>
          </a:r>
          <a:r>
            <a:rPr lang="en-US" sz="2000" dirty="0" err="1"/>
            <a:t>Optuna</a:t>
          </a:r>
          <a:r>
            <a:rPr lang="en-US" sz="2000" dirty="0"/>
            <a:t> </a:t>
          </a:r>
          <a:r>
            <a:rPr lang="en-US" altLang="zh-CN" sz="2000" dirty="0"/>
            <a:t>(Akiba et al. 2019).</a:t>
          </a:r>
          <a:endParaRPr lang="zh-CN" sz="2000" dirty="0"/>
        </a:p>
      </dgm:t>
    </dgm:pt>
    <dgm:pt modelId="{DECBDACC-14CE-41F2-81FD-CD15BC89B2E9}" type="parTrans" cxnId="{71384DAD-457F-4567-959D-1AC7E62EEB8A}">
      <dgm:prSet/>
      <dgm:spPr/>
      <dgm:t>
        <a:bodyPr/>
        <a:lstStyle/>
        <a:p>
          <a:endParaRPr lang="en-US" sz="2400"/>
        </a:p>
      </dgm:t>
    </dgm:pt>
    <dgm:pt modelId="{4F7A7E8C-0341-415D-AC07-BEA2FD00173D}" type="sibTrans" cxnId="{71384DAD-457F-4567-959D-1AC7E62EEB8A}">
      <dgm:prSet/>
      <dgm:spPr/>
      <dgm:t>
        <a:bodyPr/>
        <a:lstStyle/>
        <a:p>
          <a:endParaRPr lang="en-US" sz="2400"/>
        </a:p>
      </dgm:t>
    </dgm:pt>
    <dgm:pt modelId="{3AF01DB6-BA8B-43ED-A280-E603B9553E9F}" type="pres">
      <dgm:prSet presAssocID="{ED9D0788-1356-48B7-81FE-4D2A3E81855D}" presName="vert0" presStyleCnt="0">
        <dgm:presLayoutVars>
          <dgm:dir/>
          <dgm:animOne val="branch"/>
          <dgm:animLvl val="lvl"/>
        </dgm:presLayoutVars>
      </dgm:prSet>
      <dgm:spPr/>
    </dgm:pt>
    <dgm:pt modelId="{C8BEE99A-F3AB-4232-A6FD-C3A80B419A56}" type="pres">
      <dgm:prSet presAssocID="{17576B06-7E26-4BF1-847A-D861DA6D7668}" presName="thickLine" presStyleLbl="alignNode1" presStyleIdx="0" presStyleCnt="4"/>
      <dgm:spPr/>
    </dgm:pt>
    <dgm:pt modelId="{1AB9E45B-6F62-4676-A76B-B8CD5BD68625}" type="pres">
      <dgm:prSet presAssocID="{17576B06-7E26-4BF1-847A-D861DA6D7668}" presName="horz1" presStyleCnt="0"/>
      <dgm:spPr/>
    </dgm:pt>
    <dgm:pt modelId="{770F0A68-D331-4D81-8F11-9CCCD3BD630D}" type="pres">
      <dgm:prSet presAssocID="{17576B06-7E26-4BF1-847A-D861DA6D7668}" presName="tx1" presStyleLbl="revTx" presStyleIdx="0" presStyleCnt="4" custScaleY="119323"/>
      <dgm:spPr/>
    </dgm:pt>
    <dgm:pt modelId="{3068B518-0F1F-45D5-BF80-3FFC19E4A436}" type="pres">
      <dgm:prSet presAssocID="{17576B06-7E26-4BF1-847A-D861DA6D7668}" presName="vert1" presStyleCnt="0"/>
      <dgm:spPr/>
    </dgm:pt>
    <dgm:pt modelId="{74350478-7AC6-4123-A4FF-A39F8F807970}" type="pres">
      <dgm:prSet presAssocID="{34B5AF83-75BB-4668-BD49-314DD3E9C96A}" presName="thickLine" presStyleLbl="alignNode1" presStyleIdx="1" presStyleCnt="4"/>
      <dgm:spPr/>
    </dgm:pt>
    <dgm:pt modelId="{DE93D257-F5D1-4AFE-9E53-3CB73AD4743D}" type="pres">
      <dgm:prSet presAssocID="{34B5AF83-75BB-4668-BD49-314DD3E9C96A}" presName="horz1" presStyleCnt="0"/>
      <dgm:spPr/>
    </dgm:pt>
    <dgm:pt modelId="{8B11D37E-FE96-491C-8FEE-89D29F57C1E0}" type="pres">
      <dgm:prSet presAssocID="{34B5AF83-75BB-4668-BD49-314DD3E9C96A}" presName="tx1" presStyleLbl="revTx" presStyleIdx="1" presStyleCnt="4"/>
      <dgm:spPr/>
    </dgm:pt>
    <dgm:pt modelId="{0F3B90A3-0B21-4D2C-9717-43FBAB997DCA}" type="pres">
      <dgm:prSet presAssocID="{34B5AF83-75BB-4668-BD49-314DD3E9C96A}" presName="vert1" presStyleCnt="0"/>
      <dgm:spPr/>
    </dgm:pt>
    <dgm:pt modelId="{27D95735-E907-44E6-B20B-1D8131D803A4}" type="pres">
      <dgm:prSet presAssocID="{DADF1AD2-6D94-41BC-8831-5FC263756533}" presName="thickLine" presStyleLbl="alignNode1" presStyleIdx="2" presStyleCnt="4"/>
      <dgm:spPr/>
    </dgm:pt>
    <dgm:pt modelId="{B9267851-AB5E-4868-8F9A-562D44A7E932}" type="pres">
      <dgm:prSet presAssocID="{DADF1AD2-6D94-41BC-8831-5FC263756533}" presName="horz1" presStyleCnt="0"/>
      <dgm:spPr/>
    </dgm:pt>
    <dgm:pt modelId="{6EEE02A8-33EC-45BF-9486-036E3DFA19D1}" type="pres">
      <dgm:prSet presAssocID="{DADF1AD2-6D94-41BC-8831-5FC263756533}" presName="tx1" presStyleLbl="revTx" presStyleIdx="2" presStyleCnt="4"/>
      <dgm:spPr/>
    </dgm:pt>
    <dgm:pt modelId="{796E0DC7-29A3-4974-B64C-5FB2BB3993EB}" type="pres">
      <dgm:prSet presAssocID="{DADF1AD2-6D94-41BC-8831-5FC263756533}" presName="vert1" presStyleCnt="0"/>
      <dgm:spPr/>
    </dgm:pt>
    <dgm:pt modelId="{9C7A81F8-B363-467A-82A4-D57D229F1E71}" type="pres">
      <dgm:prSet presAssocID="{BC7E481A-BB4B-4088-A270-3783A1AD4681}" presName="thickLine" presStyleLbl="alignNode1" presStyleIdx="3" presStyleCnt="4"/>
      <dgm:spPr/>
    </dgm:pt>
    <dgm:pt modelId="{0C8FAA0D-B7DF-4F29-AAD1-2B9AC1E09338}" type="pres">
      <dgm:prSet presAssocID="{BC7E481A-BB4B-4088-A270-3783A1AD4681}" presName="horz1" presStyleCnt="0"/>
      <dgm:spPr/>
    </dgm:pt>
    <dgm:pt modelId="{6A9C9994-CF3E-45C0-80AA-C7FB1F5B8DA0}" type="pres">
      <dgm:prSet presAssocID="{BC7E481A-BB4B-4088-A270-3783A1AD4681}" presName="tx1" presStyleLbl="revTx" presStyleIdx="3" presStyleCnt="4"/>
      <dgm:spPr/>
    </dgm:pt>
    <dgm:pt modelId="{2C6CFEA6-AD85-4B3E-8DBF-C8AC23E42A78}" type="pres">
      <dgm:prSet presAssocID="{BC7E481A-BB4B-4088-A270-3783A1AD4681}" presName="vert1" presStyleCnt="0"/>
      <dgm:spPr/>
    </dgm:pt>
  </dgm:ptLst>
  <dgm:cxnLst>
    <dgm:cxn modelId="{B54E9215-D986-6448-B2A3-003CBE652671}" type="presOf" srcId="{17576B06-7E26-4BF1-847A-D861DA6D7668}" destId="{770F0A68-D331-4D81-8F11-9CCCD3BD630D}" srcOrd="0" destOrd="0" presId="urn:microsoft.com/office/officeart/2008/layout/LinedList"/>
    <dgm:cxn modelId="{2B1B7A17-EE0A-4529-8E1E-49A454DDA36D}" srcId="{ED9D0788-1356-48B7-81FE-4D2A3E81855D}" destId="{34B5AF83-75BB-4668-BD49-314DD3E9C96A}" srcOrd="1" destOrd="0" parTransId="{3D79BEFB-F01C-458E-A5B0-A2EDEF9F561C}" sibTransId="{1D9FBBCA-E416-4E48-8E99-667FEAB0BA24}"/>
    <dgm:cxn modelId="{ABD6BD36-9A0F-447D-B095-4E95A1C78C4C}" srcId="{ED9D0788-1356-48B7-81FE-4D2A3E81855D}" destId="{17576B06-7E26-4BF1-847A-D861DA6D7668}" srcOrd="0" destOrd="0" parTransId="{7270A238-03EF-4749-8B2C-8EABD3F9BF52}" sibTransId="{6C7065D9-2082-4E0D-9DC2-F2BE0A746400}"/>
    <dgm:cxn modelId="{DEDECA3D-4686-45CB-BBC5-2B5E01306177}" srcId="{ED9D0788-1356-48B7-81FE-4D2A3E81855D}" destId="{DADF1AD2-6D94-41BC-8831-5FC263756533}" srcOrd="2" destOrd="0" parTransId="{DED3FD18-589E-4142-AE41-3B893DFF3264}" sibTransId="{996BE19A-50F2-4859-8AD6-B61872357ED4}"/>
    <dgm:cxn modelId="{81FE847A-185F-E44B-8375-049854314910}" type="presOf" srcId="{DADF1AD2-6D94-41BC-8831-5FC263756533}" destId="{6EEE02A8-33EC-45BF-9486-036E3DFA19D1}" srcOrd="0" destOrd="0" presId="urn:microsoft.com/office/officeart/2008/layout/LinedList"/>
    <dgm:cxn modelId="{9A7B63A1-A495-4F4D-B0B0-816BD23EF1FB}" type="presOf" srcId="{ED9D0788-1356-48B7-81FE-4D2A3E81855D}" destId="{3AF01DB6-BA8B-43ED-A280-E603B9553E9F}" srcOrd="0" destOrd="0" presId="urn:microsoft.com/office/officeart/2008/layout/LinedList"/>
    <dgm:cxn modelId="{71384DAD-457F-4567-959D-1AC7E62EEB8A}" srcId="{ED9D0788-1356-48B7-81FE-4D2A3E81855D}" destId="{BC7E481A-BB4B-4088-A270-3783A1AD4681}" srcOrd="3" destOrd="0" parTransId="{DECBDACC-14CE-41F2-81FD-CD15BC89B2E9}" sibTransId="{4F7A7E8C-0341-415D-AC07-BEA2FD00173D}"/>
    <dgm:cxn modelId="{E9368EEA-6E31-5048-B3C2-5AD2BBB68C70}" type="presOf" srcId="{BC7E481A-BB4B-4088-A270-3783A1AD4681}" destId="{6A9C9994-CF3E-45C0-80AA-C7FB1F5B8DA0}" srcOrd="0" destOrd="0" presId="urn:microsoft.com/office/officeart/2008/layout/LinedList"/>
    <dgm:cxn modelId="{A7E618F6-5687-1B4B-A862-65D99AA5DFEF}" type="presOf" srcId="{34B5AF83-75BB-4668-BD49-314DD3E9C96A}" destId="{8B11D37E-FE96-491C-8FEE-89D29F57C1E0}" srcOrd="0" destOrd="0" presId="urn:microsoft.com/office/officeart/2008/layout/LinedList"/>
    <dgm:cxn modelId="{5413DC6F-3895-2042-A621-14A1A814BA77}" type="presParOf" srcId="{3AF01DB6-BA8B-43ED-A280-E603B9553E9F}" destId="{C8BEE99A-F3AB-4232-A6FD-C3A80B419A56}" srcOrd="0" destOrd="0" presId="urn:microsoft.com/office/officeart/2008/layout/LinedList"/>
    <dgm:cxn modelId="{BF1282D5-7274-4E4E-975D-7A52B90D503B}" type="presParOf" srcId="{3AF01DB6-BA8B-43ED-A280-E603B9553E9F}" destId="{1AB9E45B-6F62-4676-A76B-B8CD5BD68625}" srcOrd="1" destOrd="0" presId="urn:microsoft.com/office/officeart/2008/layout/LinedList"/>
    <dgm:cxn modelId="{520597D9-FAE2-4148-8F62-14927A747F19}" type="presParOf" srcId="{1AB9E45B-6F62-4676-A76B-B8CD5BD68625}" destId="{770F0A68-D331-4D81-8F11-9CCCD3BD630D}" srcOrd="0" destOrd="0" presId="urn:microsoft.com/office/officeart/2008/layout/LinedList"/>
    <dgm:cxn modelId="{036ABF29-F829-6E4A-B488-70F17DC7BE43}" type="presParOf" srcId="{1AB9E45B-6F62-4676-A76B-B8CD5BD68625}" destId="{3068B518-0F1F-45D5-BF80-3FFC19E4A436}" srcOrd="1" destOrd="0" presId="urn:microsoft.com/office/officeart/2008/layout/LinedList"/>
    <dgm:cxn modelId="{361E693F-907F-AB4E-B43B-0A138DAC2889}" type="presParOf" srcId="{3AF01DB6-BA8B-43ED-A280-E603B9553E9F}" destId="{74350478-7AC6-4123-A4FF-A39F8F807970}" srcOrd="2" destOrd="0" presId="urn:microsoft.com/office/officeart/2008/layout/LinedList"/>
    <dgm:cxn modelId="{AB44D9A4-45CB-184B-B52D-3CC4F860623C}" type="presParOf" srcId="{3AF01DB6-BA8B-43ED-A280-E603B9553E9F}" destId="{DE93D257-F5D1-4AFE-9E53-3CB73AD4743D}" srcOrd="3" destOrd="0" presId="urn:microsoft.com/office/officeart/2008/layout/LinedList"/>
    <dgm:cxn modelId="{E74E341D-16B6-084F-9028-3D53B2C80AA1}" type="presParOf" srcId="{DE93D257-F5D1-4AFE-9E53-3CB73AD4743D}" destId="{8B11D37E-FE96-491C-8FEE-89D29F57C1E0}" srcOrd="0" destOrd="0" presId="urn:microsoft.com/office/officeart/2008/layout/LinedList"/>
    <dgm:cxn modelId="{F16BB6E9-A556-CB45-B2BE-FEF1833C51F0}" type="presParOf" srcId="{DE93D257-F5D1-4AFE-9E53-3CB73AD4743D}" destId="{0F3B90A3-0B21-4D2C-9717-43FBAB997DCA}" srcOrd="1" destOrd="0" presId="urn:microsoft.com/office/officeart/2008/layout/LinedList"/>
    <dgm:cxn modelId="{8CF60CB5-3717-324F-9CB8-F0A3782A6385}" type="presParOf" srcId="{3AF01DB6-BA8B-43ED-A280-E603B9553E9F}" destId="{27D95735-E907-44E6-B20B-1D8131D803A4}" srcOrd="4" destOrd="0" presId="urn:microsoft.com/office/officeart/2008/layout/LinedList"/>
    <dgm:cxn modelId="{3F5B6079-F0CB-5D49-B99C-C37A3266F723}" type="presParOf" srcId="{3AF01DB6-BA8B-43ED-A280-E603B9553E9F}" destId="{B9267851-AB5E-4868-8F9A-562D44A7E932}" srcOrd="5" destOrd="0" presId="urn:microsoft.com/office/officeart/2008/layout/LinedList"/>
    <dgm:cxn modelId="{C5AD0C72-7BCA-FA43-A6DC-AB7BF1273602}" type="presParOf" srcId="{B9267851-AB5E-4868-8F9A-562D44A7E932}" destId="{6EEE02A8-33EC-45BF-9486-036E3DFA19D1}" srcOrd="0" destOrd="0" presId="urn:microsoft.com/office/officeart/2008/layout/LinedList"/>
    <dgm:cxn modelId="{9BB2AAC9-2804-8D47-BA86-78FB84D3BEF6}" type="presParOf" srcId="{B9267851-AB5E-4868-8F9A-562D44A7E932}" destId="{796E0DC7-29A3-4974-B64C-5FB2BB3993EB}" srcOrd="1" destOrd="0" presId="urn:microsoft.com/office/officeart/2008/layout/LinedList"/>
    <dgm:cxn modelId="{7AD3C926-A205-A34E-BEC6-FAE7F5493380}" type="presParOf" srcId="{3AF01DB6-BA8B-43ED-A280-E603B9553E9F}" destId="{9C7A81F8-B363-467A-82A4-D57D229F1E71}" srcOrd="6" destOrd="0" presId="urn:microsoft.com/office/officeart/2008/layout/LinedList"/>
    <dgm:cxn modelId="{E6039F20-23FB-E543-9790-F60671FB7F9A}" type="presParOf" srcId="{3AF01DB6-BA8B-43ED-A280-E603B9553E9F}" destId="{0C8FAA0D-B7DF-4F29-AAD1-2B9AC1E09338}" srcOrd="7" destOrd="0" presId="urn:microsoft.com/office/officeart/2008/layout/LinedList"/>
    <dgm:cxn modelId="{5973E7B0-E7D5-B445-9E70-E7247BDB318C}" type="presParOf" srcId="{0C8FAA0D-B7DF-4F29-AAD1-2B9AC1E09338}" destId="{6A9C9994-CF3E-45C0-80AA-C7FB1F5B8DA0}" srcOrd="0" destOrd="0" presId="urn:microsoft.com/office/officeart/2008/layout/LinedList"/>
    <dgm:cxn modelId="{565BCAD4-34B7-9441-8FD0-1694EAE7024E}" type="presParOf" srcId="{0C8FAA0D-B7DF-4F29-AAD1-2B9AC1E09338}" destId="{2C6CFEA6-AD85-4B3E-8DBF-C8AC23E42A7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BEE99A-F3AB-4232-A6FD-C3A80B419A56}">
      <dsp:nvSpPr>
        <dsp:cNvPr id="0" name=""/>
        <dsp:cNvSpPr/>
      </dsp:nvSpPr>
      <dsp:spPr>
        <a:xfrm>
          <a:off x="0" y="2074"/>
          <a:ext cx="62029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F0A68-D331-4D81-8F11-9CCCD3BD630D}">
      <dsp:nvSpPr>
        <dsp:cNvPr id="0" name=""/>
        <dsp:cNvSpPr/>
      </dsp:nvSpPr>
      <dsp:spPr>
        <a:xfrm>
          <a:off x="0" y="2074"/>
          <a:ext cx="6196851" cy="1418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Feature selection:</a:t>
          </a:r>
        </a:p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g-r,r-i,i-z,z-y,g-W1,r-W1,i-W1,z-W1,y-W1,W1-W2,W2-W3,i-i_kron,z-z_kron</a:t>
          </a:r>
          <a:endParaRPr lang="zh-CN" sz="2000" kern="1200" dirty="0"/>
        </a:p>
      </dsp:txBody>
      <dsp:txXfrm>
        <a:off x="0" y="2074"/>
        <a:ext cx="6196851" cy="1418106"/>
      </dsp:txXfrm>
    </dsp:sp>
    <dsp:sp modelId="{74350478-7AC6-4123-A4FF-A39F8F807970}">
      <dsp:nvSpPr>
        <dsp:cNvPr id="0" name=""/>
        <dsp:cNvSpPr/>
      </dsp:nvSpPr>
      <dsp:spPr>
        <a:xfrm>
          <a:off x="0" y="1420180"/>
          <a:ext cx="62029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11D37E-FE96-491C-8FEE-89D29F57C1E0}">
      <dsp:nvSpPr>
        <dsp:cNvPr id="0" name=""/>
        <dsp:cNvSpPr/>
      </dsp:nvSpPr>
      <dsp:spPr>
        <a:xfrm>
          <a:off x="0" y="1420180"/>
          <a:ext cx="6202909" cy="1188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70C0"/>
              </a:solidFill>
            </a:rPr>
            <a:t>Classification 1: </a:t>
          </a:r>
          <a:r>
            <a:rPr lang="en-US" altLang="zh-CN" sz="2400" b="1" kern="1200" dirty="0">
              <a:solidFill>
                <a:srgbClr val="FF0000"/>
              </a:solidFill>
            </a:rPr>
            <a:t>star</a:t>
          </a:r>
          <a:r>
            <a:rPr lang="en-US" altLang="zh-CN" sz="2400" b="1" kern="1200" dirty="0">
              <a:solidFill>
                <a:srgbClr val="0070C0"/>
              </a:solidFill>
            </a:rPr>
            <a:t> vs. extragalactic (quasar + galaxy)</a:t>
          </a:r>
        </a:p>
      </dsp:txBody>
      <dsp:txXfrm>
        <a:off x="0" y="1420180"/>
        <a:ext cx="6202909" cy="1188460"/>
      </dsp:txXfrm>
    </dsp:sp>
    <dsp:sp modelId="{27D95735-E907-44E6-B20B-1D8131D803A4}">
      <dsp:nvSpPr>
        <dsp:cNvPr id="0" name=""/>
        <dsp:cNvSpPr/>
      </dsp:nvSpPr>
      <dsp:spPr>
        <a:xfrm>
          <a:off x="0" y="2608641"/>
          <a:ext cx="62029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EE02A8-33EC-45BF-9486-036E3DFA19D1}">
      <dsp:nvSpPr>
        <dsp:cNvPr id="0" name=""/>
        <dsp:cNvSpPr/>
      </dsp:nvSpPr>
      <dsp:spPr>
        <a:xfrm>
          <a:off x="0" y="2608641"/>
          <a:ext cx="6202909" cy="1188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70C0"/>
              </a:solidFill>
            </a:rPr>
            <a:t>Classification </a:t>
          </a:r>
          <a:r>
            <a:rPr lang="en-US" altLang="zh-CN" sz="2400" b="1" kern="1200" dirty="0">
              <a:solidFill>
                <a:srgbClr val="0070C0"/>
              </a:solidFill>
            </a:rPr>
            <a:t>2: </a:t>
          </a:r>
          <a:r>
            <a:rPr lang="en-US" altLang="zh-CN" sz="2400" b="1" kern="1200" dirty="0">
              <a:solidFill>
                <a:srgbClr val="FF0000"/>
              </a:solidFill>
            </a:rPr>
            <a:t>galaxy</a:t>
          </a:r>
          <a:r>
            <a:rPr lang="en-US" altLang="zh-CN" sz="2400" b="1" kern="1200" dirty="0">
              <a:solidFill>
                <a:srgbClr val="0070C0"/>
              </a:solidFill>
            </a:rPr>
            <a:t> vs. quasar</a:t>
          </a:r>
        </a:p>
      </dsp:txBody>
      <dsp:txXfrm>
        <a:off x="0" y="2608641"/>
        <a:ext cx="6202909" cy="1188460"/>
      </dsp:txXfrm>
    </dsp:sp>
    <dsp:sp modelId="{9C7A81F8-B363-467A-82A4-D57D229F1E71}">
      <dsp:nvSpPr>
        <dsp:cNvPr id="0" name=""/>
        <dsp:cNvSpPr/>
      </dsp:nvSpPr>
      <dsp:spPr>
        <a:xfrm>
          <a:off x="0" y="3797101"/>
          <a:ext cx="62029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C9994-CF3E-45C0-80AA-C7FB1F5B8DA0}">
      <dsp:nvSpPr>
        <dsp:cNvPr id="0" name=""/>
        <dsp:cNvSpPr/>
      </dsp:nvSpPr>
      <dsp:spPr>
        <a:xfrm>
          <a:off x="0" y="3797101"/>
          <a:ext cx="6202909" cy="1188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Algorithm: </a:t>
          </a:r>
          <a:r>
            <a:rPr lang="en-US" sz="2000" b="1" kern="1200" dirty="0" err="1">
              <a:solidFill>
                <a:srgbClr val="FF0000"/>
              </a:solidFill>
            </a:rPr>
            <a:t>XGBoost</a:t>
          </a:r>
          <a:r>
            <a:rPr lang="en-US" sz="2000" kern="1200" dirty="0"/>
            <a:t> </a:t>
          </a:r>
          <a:r>
            <a:rPr lang="en-US" altLang="zh-CN" sz="2000" kern="1200" dirty="0"/>
            <a:t>(Chen &amp; </a:t>
          </a:r>
          <a:r>
            <a:rPr lang="en-US" altLang="zh-CN" sz="2000" kern="1200" dirty="0" err="1"/>
            <a:t>Guestrin</a:t>
          </a:r>
          <a:r>
            <a:rPr lang="en-US" altLang="zh-CN" sz="2000" kern="1200" dirty="0"/>
            <a:t> 2016). </a:t>
          </a:r>
          <a:r>
            <a:rPr lang="en-US" sz="2000" kern="1200" dirty="0"/>
            <a:t>Hyper-parameter tuning tool: </a:t>
          </a:r>
          <a:r>
            <a:rPr lang="en-US" sz="2000" kern="1200" dirty="0" err="1"/>
            <a:t>Optuna</a:t>
          </a:r>
          <a:r>
            <a:rPr lang="en-US" sz="2000" kern="1200" dirty="0"/>
            <a:t> </a:t>
          </a:r>
          <a:r>
            <a:rPr lang="en-US" altLang="zh-CN" sz="2000" kern="1200" dirty="0"/>
            <a:t>(Akiba et al. 2019).</a:t>
          </a:r>
          <a:endParaRPr lang="zh-CN" sz="2000" kern="1200" dirty="0"/>
        </a:p>
      </dsp:txBody>
      <dsp:txXfrm>
        <a:off x="0" y="3797101"/>
        <a:ext cx="6202909" cy="11884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AA65C-6349-4B7A-8B57-FAF206384D59}" type="datetimeFigureOut">
              <a:rPr lang="zh-CN" altLang="en-US" smtClean="0"/>
              <a:t>2025/12/25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E068A-179E-4BC5-B9B9-908D601807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247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9157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7124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FF3FE65-93AD-4504-B745-4ECA245B93EA}"/>
              </a:ext>
            </a:extLst>
          </p:cNvPr>
          <p:cNvSpPr/>
          <p:nvPr userDrawn="1"/>
        </p:nvSpPr>
        <p:spPr>
          <a:xfrm>
            <a:off x="0" y="6697418"/>
            <a:ext cx="12192000" cy="160582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BC2946-5D23-404E-AE3E-343761C695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3927" y="313989"/>
            <a:ext cx="885600" cy="885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24C7C1-0A18-E049-B2F2-F7195241B7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6338" y="313989"/>
            <a:ext cx="885600" cy="885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814E853-AC06-8E40-BAFC-F1FCF6C0104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473" y="372600"/>
            <a:ext cx="2966127" cy="828000"/>
          </a:xfrm>
          <a:prstGeom prst="rect">
            <a:avLst/>
          </a:pr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24016216-0EA7-E641-971F-EFF96468AC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59943" y="1305078"/>
            <a:ext cx="5472113" cy="42969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zh-CN" altLang="en-US" dirty="0"/>
              <a:t>单击此处编辑母版可选文字样式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278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80FBF0-48EE-9378-6AA9-9A1DDFB9E166}"/>
              </a:ext>
            </a:extLst>
          </p:cNvPr>
          <p:cNvSpPr/>
          <p:nvPr userDrawn="1"/>
        </p:nvSpPr>
        <p:spPr>
          <a:xfrm>
            <a:off x="0" y="365125"/>
            <a:ext cx="172720" cy="986155"/>
          </a:xfrm>
          <a:prstGeom prst="rect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61969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27E047-3CB9-48A7-AA46-D495D3396CDF}"/>
              </a:ext>
            </a:extLst>
          </p:cNvPr>
          <p:cNvSpPr/>
          <p:nvPr userDrawn="1"/>
        </p:nvSpPr>
        <p:spPr>
          <a:xfrm>
            <a:off x="0" y="365125"/>
            <a:ext cx="172720" cy="986155"/>
          </a:xfrm>
          <a:prstGeom prst="rect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54922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13A633-0BBE-491F-94FD-A319FC7D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16FEDE-3F7F-4F2C-A341-BDA56AA7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1EE25F-3E3B-45D3-B259-498E69BF2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17215"/>
            <a:ext cx="2743200" cy="365125"/>
          </a:xfrm>
        </p:spPr>
        <p:txBody>
          <a:bodyPr/>
          <a:lstStyle/>
          <a:p>
            <a:fld id="{A4942799-31AF-4FF8-9D79-C1A3E01FB207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75DE81B-C5B8-69F6-6F41-7D8E0F6EC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258222"/>
            <a:ext cx="10571998" cy="970450"/>
          </a:xfrm>
        </p:spPr>
        <p:txBody>
          <a:bodyPr anchor="ctr" anchorCtr="0"/>
          <a:lstStyle>
            <a:lvl1pPr>
              <a:defRPr b="0"/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0784179-E530-FBA5-0FBE-98CFFA96C9F4}"/>
              </a:ext>
            </a:extLst>
          </p:cNvPr>
          <p:cNvSpPr/>
          <p:nvPr userDrawn="1"/>
        </p:nvSpPr>
        <p:spPr>
          <a:xfrm>
            <a:off x="0" y="365125"/>
            <a:ext cx="172720" cy="986155"/>
          </a:xfrm>
          <a:prstGeom prst="rect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0" name="Picture 18">
            <a:extLst>
              <a:ext uri="{FF2B5EF4-FFF2-40B4-BE49-F238E27FC236}">
                <a16:creationId xmlns:a16="http://schemas.microsoft.com/office/drawing/2014/main" id="{0BC31D4C-3086-1D4C-8C48-DCFEB451F6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3231" y="114788"/>
            <a:ext cx="1996049" cy="55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481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  <a:noFill/>
          <a:ln w="25400">
            <a:gradFill>
              <a:gsLst>
                <a:gs pos="50000">
                  <a:schemeClr val="bg2"/>
                </a:gs>
                <a:gs pos="0">
                  <a:schemeClr val="bg2"/>
                </a:gs>
                <a:gs pos="100000">
                  <a:schemeClr val="accent1"/>
                </a:gs>
              </a:gsLst>
              <a:lin ang="5400000" scaled="1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A4059F8-A688-4FFE-AA79-3B6D811FA9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22287"/>
            <a:ext cx="5181600" cy="36387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3AB4A3-AE75-4D00-9BE1-AF3996C6B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471F3C4-BAAF-4391-B574-8E340EDA3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B8DD71F-FEC6-4AB5-974A-FD2B82A7B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2799-31AF-4FF8-9D79-C1A3E01FB207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AC27AD-DCF4-D643-7632-48AC7DDD80FD}"/>
              </a:ext>
            </a:extLst>
          </p:cNvPr>
          <p:cNvSpPr/>
          <p:nvPr userDrawn="1"/>
        </p:nvSpPr>
        <p:spPr>
          <a:xfrm>
            <a:off x="0" y="365125"/>
            <a:ext cx="172720" cy="986155"/>
          </a:xfrm>
          <a:prstGeom prst="rect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15945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ullets" userDrawn="1">
  <p:cSld name="Title &amp; Bullet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03251" y="539751"/>
            <a:ext cx="8255524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C711A-18FD-DEB1-1E21-F3FEEF7C14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3252" y="2395993"/>
            <a:ext cx="5052483" cy="36681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en-US" altLang="zh-CN"/>
              <a:t>Click to edit Master text styles</a:t>
            </a:r>
          </a:p>
          <a:p>
            <a:pPr lvl="1"/>
            <a:r>
              <a:rPr kumimoji="1" lang="en-US" altLang="zh-CN"/>
              <a:t>Second level</a:t>
            </a:r>
          </a:p>
          <a:p>
            <a:pPr lvl="2"/>
            <a:r>
              <a:rPr kumimoji="1" lang="en-US" altLang="zh-CN"/>
              <a:t>Third level</a:t>
            </a:r>
          </a:p>
          <a:p>
            <a:pPr lvl="3"/>
            <a:r>
              <a:rPr kumimoji="1" lang="en-US" altLang="zh-CN"/>
              <a:t>Fourth level</a:t>
            </a:r>
          </a:p>
          <a:p>
            <a:pPr lvl="4"/>
            <a:r>
              <a:rPr kumimoji="1" lang="en-US" altLang="zh-CN"/>
              <a:t>Fifth level</a:t>
            </a:r>
            <a:endParaRPr kumimoji="1" lang="zh-CN" alt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8236451-EC91-BBB6-66DA-9E81667C7F1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96001" y="2395993"/>
            <a:ext cx="5053300" cy="36681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en-US" altLang="zh-CN"/>
              <a:t>Click to edit Master text styles</a:t>
            </a:r>
          </a:p>
          <a:p>
            <a:pPr lvl="1"/>
            <a:r>
              <a:rPr kumimoji="1" lang="en-US" altLang="zh-CN"/>
              <a:t>Second level</a:t>
            </a:r>
          </a:p>
          <a:p>
            <a:pPr lvl="2"/>
            <a:r>
              <a:rPr kumimoji="1" lang="en-US" altLang="zh-CN"/>
              <a:t>Third level</a:t>
            </a:r>
          </a:p>
          <a:p>
            <a:pPr lvl="3"/>
            <a:r>
              <a:rPr kumimoji="1" lang="en-US" altLang="zh-CN"/>
              <a:t>Fourth level</a:t>
            </a:r>
          </a:p>
          <a:p>
            <a:pPr lvl="4"/>
            <a:r>
              <a:rPr kumimoji="1" lang="en-US" altLang="zh-CN"/>
              <a:t>Fifth level</a:t>
            </a:r>
            <a:endParaRPr kumimoji="1" lang="zh-CN" alt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143541-F2DA-DE8F-0173-CD0F55F9B3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4070" y="1631785"/>
            <a:ext cx="5052483" cy="669105"/>
          </a:xfrm>
          <a:prstGeom prst="rect">
            <a:avLst/>
          </a:prstGeom>
        </p:spPr>
        <p:txBody>
          <a:bodyPr/>
          <a:lstStyle>
            <a:lvl1pPr marL="186262" indent="0">
              <a:buNone/>
              <a:defRPr b="1"/>
            </a:lvl1pPr>
            <a:lvl2pPr marL="795847" indent="0">
              <a:buNone/>
              <a:defRPr/>
            </a:lvl2pPr>
          </a:lstStyle>
          <a:p>
            <a:pPr lvl="0"/>
            <a:endParaRPr kumimoji="1" lang="zh-CN" altLang="en-US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CB2F506-9400-08B5-DA22-C42967F960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6000" y="1631785"/>
            <a:ext cx="5052483" cy="669105"/>
          </a:xfrm>
          <a:prstGeom prst="rect">
            <a:avLst/>
          </a:prstGeom>
        </p:spPr>
        <p:txBody>
          <a:bodyPr/>
          <a:lstStyle>
            <a:lvl1pPr marL="186262" indent="0">
              <a:buNone/>
              <a:defRPr b="1"/>
            </a:lvl1pPr>
            <a:lvl2pPr marL="795847" indent="0">
              <a:buNone/>
              <a:defRPr/>
            </a:lvl2pPr>
          </a:lstStyle>
          <a:p>
            <a:pPr lvl="0"/>
            <a:endParaRPr kumimoji="1" lang="zh-CN" alt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269508F-61F4-C28A-FA9E-944DFB492C31}"/>
              </a:ext>
            </a:extLst>
          </p:cNvPr>
          <p:cNvSpPr/>
          <p:nvPr userDrawn="1"/>
        </p:nvSpPr>
        <p:spPr>
          <a:xfrm>
            <a:off x="0" y="365125"/>
            <a:ext cx="172720" cy="986155"/>
          </a:xfrm>
          <a:prstGeom prst="rect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671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370515"/>
            <a:ext cx="2743200" cy="365125"/>
          </a:xfrm>
        </p:spPr>
        <p:txBody>
          <a:bodyPr/>
          <a:lstStyle/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2EDC25-46D5-EB1B-F951-771FF46CFB2C}"/>
              </a:ext>
            </a:extLst>
          </p:cNvPr>
          <p:cNvSpPr/>
          <p:nvPr userDrawn="1"/>
        </p:nvSpPr>
        <p:spPr>
          <a:xfrm>
            <a:off x="0" y="365125"/>
            <a:ext cx="172720" cy="986155"/>
          </a:xfrm>
          <a:prstGeom prst="rect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67848B4D-A4BD-21AD-F444-2B6AF122F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pic>
        <p:nvPicPr>
          <p:cNvPr id="8" name="Picture 18">
            <a:extLst>
              <a:ext uri="{FF2B5EF4-FFF2-40B4-BE49-F238E27FC236}">
                <a16:creationId xmlns:a16="http://schemas.microsoft.com/office/drawing/2014/main" id="{BD220A78-F80B-634A-B546-D7903C7A25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3106" y="136525"/>
            <a:ext cx="2076174" cy="57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948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448800" y="6358792"/>
            <a:ext cx="2743200" cy="365125"/>
          </a:xfrm>
        </p:spPr>
        <p:txBody>
          <a:bodyPr/>
          <a:lstStyle/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0DD74B-E7FF-F9A1-C2B3-856F70AC11D7}"/>
              </a:ext>
            </a:extLst>
          </p:cNvPr>
          <p:cNvSpPr/>
          <p:nvPr userDrawn="1"/>
        </p:nvSpPr>
        <p:spPr>
          <a:xfrm>
            <a:off x="0" y="365125"/>
            <a:ext cx="172720" cy="986155"/>
          </a:xfrm>
          <a:prstGeom prst="rect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78E102EC-9C1C-F227-A861-3E666C0E7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pic>
        <p:nvPicPr>
          <p:cNvPr id="11" name="Picture 18">
            <a:extLst>
              <a:ext uri="{FF2B5EF4-FFF2-40B4-BE49-F238E27FC236}">
                <a16:creationId xmlns:a16="http://schemas.microsoft.com/office/drawing/2014/main" id="{E8F5E007-4F07-6D48-A79E-45EFDF04CA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0123" y="197802"/>
            <a:ext cx="1949157" cy="54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5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442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448800" y="6495317"/>
            <a:ext cx="2743200" cy="365125"/>
          </a:xfrm>
        </p:spPr>
        <p:txBody>
          <a:bodyPr/>
          <a:lstStyle/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ADEE6A-3ACC-0467-969A-040E548EA815}"/>
              </a:ext>
            </a:extLst>
          </p:cNvPr>
          <p:cNvSpPr/>
          <p:nvPr userDrawn="1"/>
        </p:nvSpPr>
        <p:spPr>
          <a:xfrm>
            <a:off x="0" y="365125"/>
            <a:ext cx="172720" cy="986155"/>
          </a:xfrm>
          <a:prstGeom prst="rect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4B00A51-F3BA-24AD-83AB-49DAF0E09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pic>
        <p:nvPicPr>
          <p:cNvPr id="10" name="Picture 18">
            <a:extLst>
              <a:ext uri="{FF2B5EF4-FFF2-40B4-BE49-F238E27FC236}">
                <a16:creationId xmlns:a16="http://schemas.microsoft.com/office/drawing/2014/main" id="{820B3370-09AB-C347-9881-DB00BE9AFD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7388" y="185738"/>
            <a:ext cx="1951892" cy="54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722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70C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360877" y="6492875"/>
            <a:ext cx="2743200" cy="365125"/>
          </a:xfrm>
        </p:spPr>
        <p:txBody>
          <a:bodyPr/>
          <a:lstStyle/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C0E1B3-05C3-E382-6521-43769E6F6DBA}"/>
              </a:ext>
            </a:extLst>
          </p:cNvPr>
          <p:cNvSpPr/>
          <p:nvPr userDrawn="1"/>
        </p:nvSpPr>
        <p:spPr>
          <a:xfrm>
            <a:off x="0" y="365125"/>
            <a:ext cx="172720" cy="986155"/>
          </a:xfrm>
          <a:prstGeom prst="rect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7" name="Picture 18">
            <a:extLst>
              <a:ext uri="{FF2B5EF4-FFF2-40B4-BE49-F238E27FC236}">
                <a16:creationId xmlns:a16="http://schemas.microsoft.com/office/drawing/2014/main" id="{2CC40AF1-DF76-8348-9F1A-61FE1BDBB5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2461" y="153229"/>
            <a:ext cx="1886819" cy="526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743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535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759521-A6A5-1329-5BCD-66F933B75162}"/>
              </a:ext>
            </a:extLst>
          </p:cNvPr>
          <p:cNvSpPr/>
          <p:nvPr userDrawn="1"/>
        </p:nvSpPr>
        <p:spPr>
          <a:xfrm>
            <a:off x="0" y="365125"/>
            <a:ext cx="172720" cy="986155"/>
          </a:xfrm>
          <a:prstGeom prst="rect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8855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6D5480-5E03-6DEE-6811-EE74B06619A1}"/>
              </a:ext>
            </a:extLst>
          </p:cNvPr>
          <p:cNvSpPr/>
          <p:nvPr userDrawn="1"/>
        </p:nvSpPr>
        <p:spPr>
          <a:xfrm>
            <a:off x="0" y="365125"/>
            <a:ext cx="172720" cy="986155"/>
          </a:xfrm>
          <a:prstGeom prst="rect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4849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3403B-D3D2-4000-90F0-076DE607B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98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7" r:id="rId3"/>
    <p:sldLayoutId id="2147483675" r:id="rId4"/>
    <p:sldLayoutId id="2147483676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5" r:id="rId12"/>
    <p:sldLayoutId id="2147483687" r:id="rId13"/>
    <p:sldLayoutId id="2147483688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altLang="en-US" sz="4000" b="0" kern="1200" baseline="0" dirty="0">
          <a:solidFill>
            <a:srgbClr val="0070C0"/>
          </a:solidFill>
          <a:latin typeface="Microsoft YaHei" panose="020B0503020204020204" pitchFamily="34" charset="-122"/>
          <a:ea typeface="Microsoft YaHei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tiff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7" Type="http://schemas.openxmlformats.org/officeDocument/2006/relationships/image" Target="../media/image81.emf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0.emf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tif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05966" y="2182816"/>
            <a:ext cx="11740738" cy="1727751"/>
          </a:xfrm>
        </p:spPr>
        <p:txBody>
          <a:bodyPr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Quasar Surveys in China and Quasar Candidate Selections in Southern Sky</a:t>
            </a:r>
            <a:endParaRPr lang="zh-CN" altLang="en-US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72143" y="4128049"/>
            <a:ext cx="11874561" cy="2556823"/>
          </a:xfrm>
        </p:spPr>
        <p:txBody>
          <a:bodyPr anchor="ctr">
            <a:normAutofit/>
          </a:bodyPr>
          <a:lstStyle/>
          <a:p>
            <a:r>
              <a:rPr lang="en-US" altLang="zh-CN" sz="3500" b="1" dirty="0" err="1">
                <a:ea typeface="Microsoft YaHei" panose="020B0503020204020204" pitchFamily="34" charset="-122"/>
                <a:cs typeface="Arial Hebrew Scholar" pitchFamily="2" charset="-79"/>
              </a:rPr>
              <a:t>Xue</a:t>
            </a:r>
            <a:r>
              <a:rPr lang="en-US" altLang="zh-CN" sz="3500" b="1" dirty="0">
                <a:ea typeface="Microsoft YaHei" panose="020B0503020204020204" pitchFamily="34" charset="-122"/>
                <a:cs typeface="Arial Hebrew Scholar" pitchFamily="2" charset="-79"/>
              </a:rPr>
              <a:t>-Bing Wu (</a:t>
            </a:r>
            <a:r>
              <a:rPr lang="en-US" altLang="zh-CN" sz="3500" b="1" dirty="0" err="1">
                <a:ea typeface="Microsoft YaHei" panose="020B0503020204020204" pitchFamily="34" charset="-122"/>
                <a:cs typeface="Arial Hebrew Scholar" pitchFamily="2" charset="-79"/>
              </a:rPr>
              <a:t>DoA</a:t>
            </a:r>
            <a:r>
              <a:rPr lang="en-US" altLang="zh-CN" sz="3500" b="1" dirty="0">
                <a:ea typeface="Microsoft YaHei" panose="020B0503020204020204" pitchFamily="34" charset="-122"/>
                <a:cs typeface="Arial Hebrew Scholar" pitchFamily="2" charset="-79"/>
              </a:rPr>
              <a:t> &amp; KIAA, Peking University)</a:t>
            </a:r>
          </a:p>
          <a:p>
            <a:endParaRPr lang="en-US" altLang="zh-CN" sz="1500" b="1" dirty="0">
              <a:ea typeface="Microsoft YaHei" panose="020B0503020204020204" pitchFamily="34" charset="-122"/>
              <a:cs typeface="Arial Hebrew Scholar" pitchFamily="2" charset="-79"/>
            </a:endParaRPr>
          </a:p>
          <a:p>
            <a:r>
              <a:rPr lang="en-US" altLang="zh-CN" dirty="0">
                <a:ea typeface="Microsoft YaHei" panose="020B0503020204020204" pitchFamily="34" charset="-122"/>
                <a:cs typeface="Arial Hebrew Scholar" pitchFamily="2" charset="-79"/>
              </a:rPr>
              <a:t>Collaborators: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Yuming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Fu (Leiden),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Yuxuan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Pang (UCAS), Rui Zhu (PKU), Bing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Lyu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(PKU),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Su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Yao (NAOC),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Junjie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Jin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(NAOC),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Yanli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Ai (SZTU),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Feige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Wang (Michigan),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Jinyi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Yang (Michigan),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Weimin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Yi (YNAO), Qian Yang (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CfA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),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Wenwen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</a:t>
            </a:r>
            <a:r>
              <a:rPr lang="en-US" altLang="zh-CN" dirty="0" err="1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Zuo</a:t>
            </a:r>
            <a:r>
              <a:rPr lang="en-US" altLang="zh-CN" dirty="0">
                <a:solidFill>
                  <a:srgbClr val="0070C0"/>
                </a:solidFill>
                <a:ea typeface="Microsoft YaHei" panose="020B0503020204020204" pitchFamily="34" charset="-122"/>
                <a:cs typeface="Arial Hebrew Scholar" pitchFamily="2" charset="-79"/>
              </a:rPr>
              <a:t> (SHAO), Ran Wang (PKU),</a:t>
            </a:r>
            <a:r>
              <a:rPr lang="en-US" altLang="zh-CN" dirty="0">
                <a:ea typeface="Microsoft YaHei" panose="020B0503020204020204" pitchFamily="34" charset="-122"/>
                <a:cs typeface="Arial Hebrew Scholar" pitchFamily="2" charset="-79"/>
              </a:rPr>
              <a:t> </a:t>
            </a:r>
            <a:r>
              <a:rPr lang="en-US" altLang="zh-CN" dirty="0" err="1">
                <a:ea typeface="Microsoft YaHei" panose="020B0503020204020204" pitchFamily="34" charset="-122"/>
                <a:cs typeface="Arial Hebrew Scholar" pitchFamily="2" charset="-79"/>
              </a:rPr>
              <a:t>Yanxia</a:t>
            </a:r>
            <a:r>
              <a:rPr lang="en-US" altLang="zh-CN" dirty="0">
                <a:ea typeface="Microsoft YaHei" panose="020B0503020204020204" pitchFamily="34" charset="-122"/>
                <a:cs typeface="Arial Hebrew Scholar" pitchFamily="2" charset="-79"/>
              </a:rPr>
              <a:t> Zhang (NAOC), </a:t>
            </a:r>
            <a:r>
              <a:rPr lang="en-US" altLang="zh-CN" dirty="0" err="1">
                <a:ea typeface="Microsoft YaHei" panose="020B0503020204020204" pitchFamily="34" charset="-122"/>
                <a:cs typeface="Arial Hebrew Scholar" pitchFamily="2" charset="-79"/>
              </a:rPr>
              <a:t>Zhiying</a:t>
            </a:r>
            <a:r>
              <a:rPr lang="en-US" altLang="zh-CN" dirty="0">
                <a:ea typeface="Microsoft YaHei" panose="020B0503020204020204" pitchFamily="34" charset="-122"/>
                <a:cs typeface="Arial Hebrew Scholar" pitchFamily="2" charset="-79"/>
              </a:rPr>
              <a:t> </a:t>
            </a:r>
            <a:r>
              <a:rPr lang="en-US" altLang="zh-CN" dirty="0" err="1">
                <a:ea typeface="Microsoft YaHei" panose="020B0503020204020204" pitchFamily="34" charset="-122"/>
                <a:cs typeface="Arial Hebrew Scholar" pitchFamily="2" charset="-79"/>
              </a:rPr>
              <a:t>Huo</a:t>
            </a:r>
            <a:r>
              <a:rPr lang="en-US" altLang="zh-CN" dirty="0">
                <a:ea typeface="Microsoft YaHei" panose="020B0503020204020204" pitchFamily="34" charset="-122"/>
                <a:cs typeface="Arial Hebrew Scholar" pitchFamily="2" charset="-79"/>
              </a:rPr>
              <a:t> (NAOC), </a:t>
            </a:r>
            <a:r>
              <a:rPr lang="en-US" altLang="zh-CN" dirty="0" err="1">
                <a:ea typeface="Microsoft YaHei" panose="020B0503020204020204" pitchFamily="34" charset="-122"/>
                <a:cs typeface="Arial Hebrew Scholar" pitchFamily="2" charset="-79"/>
              </a:rPr>
              <a:t>Linhua</a:t>
            </a:r>
            <a:r>
              <a:rPr lang="en-US" altLang="zh-CN" dirty="0">
                <a:ea typeface="Microsoft YaHei" panose="020B0503020204020204" pitchFamily="34" charset="-122"/>
                <a:cs typeface="Arial Hebrew Scholar" pitchFamily="2" charset="-79"/>
              </a:rPr>
              <a:t> Jiang (PKU), </a:t>
            </a:r>
            <a:r>
              <a:rPr lang="en-US" altLang="zh-CN" dirty="0" err="1">
                <a:ea typeface="Microsoft YaHei" panose="020B0503020204020204" pitchFamily="34" charset="-122"/>
                <a:cs typeface="Arial Hebrew Scholar" pitchFamily="2" charset="-79"/>
              </a:rPr>
              <a:t>Xiaohui</a:t>
            </a:r>
            <a:r>
              <a:rPr lang="en-US" altLang="zh-CN" dirty="0">
                <a:ea typeface="Microsoft YaHei" panose="020B0503020204020204" pitchFamily="34" charset="-122"/>
                <a:cs typeface="Arial Hebrew Scholar" pitchFamily="2" charset="-79"/>
              </a:rPr>
              <a:t> Fan (Arizona), …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6255" y="1452766"/>
            <a:ext cx="12025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7th China - Chile Bilateral Astronomy Conference (CCBC2026)</a:t>
            </a:r>
            <a:r>
              <a:rPr lang="en-US" altLang="zh-CN" sz="2400" b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, HKU, 2026/01/05-09</a:t>
            </a:r>
            <a:endParaRPr lang="zh-CN" altLang="en-US" sz="2400" b="1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>
            <a:off x="866899" y="2254004"/>
            <a:ext cx="10842171" cy="0"/>
          </a:xfrm>
          <a:prstGeom prst="line">
            <a:avLst/>
          </a:prstGeom>
          <a:ln w="44450">
            <a:solidFill>
              <a:srgbClr val="9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C3855A5C-7083-4B84-9263-AD4A04163E06}"/>
              </a:ext>
            </a:extLst>
          </p:cNvPr>
          <p:cNvCxnSpPr>
            <a:cxnSpLocks/>
          </p:cNvCxnSpPr>
          <p:nvPr/>
        </p:nvCxnSpPr>
        <p:spPr>
          <a:xfrm>
            <a:off x="866899" y="3910567"/>
            <a:ext cx="10842171" cy="0"/>
          </a:xfrm>
          <a:prstGeom prst="line">
            <a:avLst/>
          </a:prstGeom>
          <a:ln w="44450">
            <a:solidFill>
              <a:srgbClr val="9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632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5489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Arial"/>
                <a:cs typeface="Arial"/>
              </a:rPr>
              <a:t>Emission line measurements</a:t>
            </a:r>
          </a:p>
        </p:txBody>
      </p:sp>
      <p:grpSp>
        <p:nvGrpSpPr>
          <p:cNvPr id="9" name="组 8"/>
          <p:cNvGrpSpPr/>
          <p:nvPr/>
        </p:nvGrpSpPr>
        <p:grpSpPr>
          <a:xfrm>
            <a:off x="914400" y="841269"/>
            <a:ext cx="10474035" cy="6016731"/>
            <a:chOff x="6162712" y="900742"/>
            <a:chExt cx="5908388" cy="5582728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16906" y="900742"/>
              <a:ext cx="2954194" cy="5582728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62712" y="900742"/>
              <a:ext cx="2954194" cy="5582728"/>
            </a:xfrm>
            <a:prstGeom prst="rect">
              <a:avLst/>
            </a:prstGeom>
          </p:spPr>
        </p:pic>
      </p:grp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7D98EDC-449B-684E-8803-4F3BCF63F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74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3815" y="96287"/>
            <a:ext cx="10515600" cy="1148715"/>
          </a:xfrm>
        </p:spPr>
        <p:txBody>
          <a:bodyPr>
            <a:normAutofit/>
          </a:bodyPr>
          <a:lstStyle/>
          <a:p>
            <a:r>
              <a:rPr kumimoji="1" lang="en-US" altLang="zh-CN" sz="2800" dirty="0">
                <a:solidFill>
                  <a:srgbClr val="C00000"/>
                </a:solidFill>
              </a:rPr>
              <a:t>Redshifts and BH masses of LAMOST QSOs </a:t>
            </a:r>
            <a:endParaRPr kumimoji="1" lang="zh-CN" altLang="en-US" sz="2800" dirty="0">
              <a:solidFill>
                <a:srgbClr val="C0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001141"/>
            <a:ext cx="3540825" cy="273297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969" y="3777589"/>
            <a:ext cx="4144488" cy="2947827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F18FC7C-C3FA-E040-9C18-5D9D56999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D7BD277-0169-1544-830D-DC549C8866E8}"/>
              </a:ext>
            </a:extLst>
          </p:cNvPr>
          <p:cNvSpPr txBox="1"/>
          <p:nvPr/>
        </p:nvSpPr>
        <p:spPr>
          <a:xfrm>
            <a:off x="1784927" y="6488668"/>
            <a:ext cx="3285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3366FF"/>
                </a:solidFill>
              </a:rPr>
              <a:t>Jin, Wu, et al. (2023,ApJS)</a:t>
            </a:r>
            <a:endParaRPr kumimoji="1" lang="zh-CN" altLang="en-US" dirty="0">
              <a:solidFill>
                <a:srgbClr val="3366FF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052962D-A128-6C48-899C-BB5F372D3A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251" y="876693"/>
            <a:ext cx="4394200" cy="303382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F3AE10E-737C-3F4F-9D8D-2B56F2E2E67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318" y="3994951"/>
            <a:ext cx="3336817" cy="276676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0F958663-E947-C243-8E89-1B86370862FB}"/>
              </a:ext>
            </a:extLst>
          </p:cNvPr>
          <p:cNvSpPr txBox="1"/>
          <p:nvPr/>
        </p:nvSpPr>
        <p:spPr>
          <a:xfrm>
            <a:off x="9288263" y="6488668"/>
            <a:ext cx="3285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err="1">
                <a:solidFill>
                  <a:srgbClr val="3366FF"/>
                </a:solidFill>
              </a:rPr>
              <a:t>Lyu</a:t>
            </a:r>
            <a:r>
              <a:rPr kumimoji="1" lang="en-US" altLang="zh-CN" dirty="0">
                <a:solidFill>
                  <a:srgbClr val="3366FF"/>
                </a:solidFill>
              </a:rPr>
              <a:t>, Wu, et al. (2025,ApJS)</a:t>
            </a:r>
            <a:endParaRPr kumimoji="1" lang="zh-CN" altLang="en-US" dirty="0">
              <a:solidFill>
                <a:srgbClr val="3366FF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408A230-A176-594A-BD55-FA0C9D7457C3}"/>
              </a:ext>
            </a:extLst>
          </p:cNvPr>
          <p:cNvSpPr/>
          <p:nvPr/>
        </p:nvSpPr>
        <p:spPr>
          <a:xfrm>
            <a:off x="256963" y="2141963"/>
            <a:ext cx="1015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/>
              <a:t>DR 6-9</a:t>
            </a:r>
            <a:endParaRPr lang="zh-CN" altLang="en-US" sz="24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2427709B-5E69-7548-9371-423D0C7CFA41}"/>
              </a:ext>
            </a:extLst>
          </p:cNvPr>
          <p:cNvSpPr/>
          <p:nvPr/>
        </p:nvSpPr>
        <p:spPr>
          <a:xfrm>
            <a:off x="10346413" y="2162773"/>
            <a:ext cx="13260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/>
              <a:t>DR 10-12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53988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05108" y="199078"/>
            <a:ext cx="679501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Sky distributions in Equatorial coordinates </a:t>
            </a:r>
          </a:p>
          <a:p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429130" y="3952602"/>
            <a:ext cx="2658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Quasars in DR 10-12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7569200" y="3997167"/>
            <a:ext cx="2658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Quasars in DR 1-12</a:t>
            </a: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465873" y="3756059"/>
            <a:ext cx="3725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err="1">
                <a:solidFill>
                  <a:srgbClr val="3366FF"/>
                </a:solidFill>
              </a:rPr>
              <a:t>Lyu</a:t>
            </a:r>
            <a:r>
              <a:rPr kumimoji="1" lang="en-US" altLang="zh-CN" dirty="0">
                <a:solidFill>
                  <a:srgbClr val="3366FF"/>
                </a:solidFill>
              </a:rPr>
              <a:t>, Wu, et al. (2025,ApJS, in press)</a:t>
            </a:r>
            <a:endParaRPr kumimoji="1" lang="zh-CN" altLang="en-US" dirty="0">
              <a:solidFill>
                <a:srgbClr val="3366FF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5C45F14-EB4C-C84E-8D10-E363F7436BFE}"/>
              </a:ext>
            </a:extLst>
          </p:cNvPr>
          <p:cNvSpPr/>
          <p:nvPr/>
        </p:nvSpPr>
        <p:spPr>
          <a:xfrm>
            <a:off x="3098800" y="605262"/>
            <a:ext cx="7755467" cy="65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67" b="1" dirty="0">
                <a:solidFill>
                  <a:srgbClr val="0432FF"/>
                </a:solidFill>
              </a:rPr>
              <a:t>DR1-5 data: https://explore.china-vo.org/article/20190107155838</a:t>
            </a:r>
            <a:endParaRPr lang="en-US" altLang="zh-CN" b="1" dirty="0">
              <a:solidFill>
                <a:srgbClr val="0432FF"/>
              </a:solidFill>
            </a:endParaRPr>
          </a:p>
          <a:p>
            <a:r>
              <a:rPr lang="en-US" altLang="zh-CN" b="1" dirty="0">
                <a:solidFill>
                  <a:srgbClr val="0432FF"/>
                </a:solidFill>
              </a:rPr>
              <a:t>DR6-9 data:  </a:t>
            </a:r>
            <a:r>
              <a:rPr lang="zh-CN" altLang="en-US" b="1" dirty="0">
                <a:solidFill>
                  <a:srgbClr val="0432FF"/>
                </a:solidFill>
              </a:rPr>
              <a:t>https://nadc.china-vo.org/data/article/20230111164332</a:t>
            </a:r>
          </a:p>
        </p:txBody>
      </p:sp>
      <p:sp>
        <p:nvSpPr>
          <p:cNvPr id="11" name="灯片编号占位符 10">
            <a:extLst>
              <a:ext uri="{FF2B5EF4-FFF2-40B4-BE49-F238E27FC236}">
                <a16:creationId xmlns:a16="http://schemas.microsoft.com/office/drawing/2014/main" id="{D4F2B103-7741-8A45-B5B0-BFEF05A70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157E1EC3-BAEA-BA4E-A824-AE121781568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8795" y="1405061"/>
            <a:ext cx="3915785" cy="238258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84053DF-B7B9-B545-9514-94699C8ABA6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614" y="1424908"/>
            <a:ext cx="3915785" cy="238258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EE55253E-B139-BA4A-958E-000F467C32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330" y="4465294"/>
            <a:ext cx="6377049" cy="223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860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CN" b="1" dirty="0">
                <a:solidFill>
                  <a:srgbClr val="1F77B4"/>
                </a:solidFill>
              </a:rPr>
              <a:t>2. Bright High-z Quasar Survey </a:t>
            </a:r>
            <a:endParaRPr kumimoji="1" lang="zh-CN" altLang="en-US" sz="3600" b="1" dirty="0">
              <a:solidFill>
                <a:srgbClr val="1F77B4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63541"/>
            <a:ext cx="8428383" cy="5312008"/>
          </a:xfrm>
          <a:prstGeom prst="rect">
            <a:avLst/>
          </a:prstGeom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457940" y="2133626"/>
            <a:ext cx="8543925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133" b="1" dirty="0">
                <a:solidFill>
                  <a:srgbClr val="0000FF"/>
                </a:solidFill>
              </a:rPr>
              <a:t>About </a:t>
            </a:r>
            <a:r>
              <a:rPr lang="en-US" altLang="zh-CN" sz="2133" b="1" dirty="0">
                <a:solidFill>
                  <a:srgbClr val="0000FF"/>
                </a:solidFill>
              </a:rPr>
              <a:t>3</a:t>
            </a:r>
            <a:r>
              <a:rPr lang="en-US" sz="2133" b="1" dirty="0">
                <a:solidFill>
                  <a:srgbClr val="0000FF"/>
                </a:solidFill>
              </a:rPr>
              <a:t>00 at z&gt;5 ; 100 at z&gt;5.7; 1 at z&gt;7 </a:t>
            </a:r>
            <a:r>
              <a:rPr lang="zh-CN" altLang="en-US" sz="2133" b="1" dirty="0">
                <a:solidFill>
                  <a:srgbClr val="0000FF"/>
                </a:solidFill>
              </a:rPr>
              <a:t>（</a:t>
            </a:r>
            <a:r>
              <a:rPr lang="en-US" altLang="zh-CN" sz="2133" b="1" dirty="0">
                <a:solidFill>
                  <a:srgbClr val="0000FF"/>
                </a:solidFill>
              </a:rPr>
              <a:t>before 2016</a:t>
            </a:r>
            <a:r>
              <a:rPr lang="zh-CN" altLang="en-US" sz="2133" b="1" dirty="0">
                <a:solidFill>
                  <a:srgbClr val="0000FF"/>
                </a:solidFill>
              </a:rPr>
              <a:t>）</a:t>
            </a:r>
            <a:endParaRPr lang="en-US" sz="2133" dirty="0">
              <a:solidFill>
                <a:srgbClr val="0000FF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676129" y="3208869"/>
            <a:ext cx="2977995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133" b="1" dirty="0">
                <a:solidFill>
                  <a:srgbClr val="FF0000"/>
                </a:solidFill>
              </a:rPr>
              <a:t>An obvious dip at z~5.5 !</a:t>
            </a:r>
            <a:endParaRPr lang="en-US" sz="2133" dirty="0">
              <a:solidFill>
                <a:srgbClr val="FF0000"/>
              </a:solidFill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2232" y="3928951"/>
            <a:ext cx="196851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B555A82-AD54-1C4C-A83F-113BC603F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图片 7" descr="屏幕快照 2021-04-20 下午10.52.47.png">
            <a:extLst>
              <a:ext uri="{FF2B5EF4-FFF2-40B4-BE49-F238E27FC236}">
                <a16:creationId xmlns:a16="http://schemas.microsoft.com/office/drawing/2014/main" id="{C4228D51-E310-A041-8E00-D07927D571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0116" y="2754402"/>
            <a:ext cx="3081884" cy="147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58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84784"/>
            <a:ext cx="4309843" cy="39604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412776"/>
            <a:ext cx="4289437" cy="3960440"/>
          </a:xfrm>
          <a:prstGeom prst="rect">
            <a:avLst/>
          </a:prstGeom>
        </p:spPr>
      </p:pic>
      <p:sp>
        <p:nvSpPr>
          <p:cNvPr id="55297" name="TextBox 1"/>
          <p:cNvSpPr txBox="1">
            <a:spLocks noChangeArrowheads="1"/>
          </p:cNvSpPr>
          <p:nvPr/>
        </p:nvSpPr>
        <p:spPr bwMode="auto">
          <a:xfrm>
            <a:off x="1631505" y="163514"/>
            <a:ext cx="903649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</a:rPr>
              <a:t>Select high-z quasar candidates with SDSS-WISE</a:t>
            </a:r>
          </a:p>
          <a:p>
            <a:r>
              <a:rPr lang="en-US" b="1" dirty="0"/>
              <a:t>Because WISE detection rate of z&gt;4.5 quasars is </a:t>
            </a:r>
            <a:r>
              <a:rPr lang="en-US" altLang="zh-CN" b="1" dirty="0"/>
              <a:t>70</a:t>
            </a:r>
            <a:r>
              <a:rPr lang="en-US" b="1" dirty="0"/>
              <a:t>%, using WISE can help find z~5 quasars </a:t>
            </a:r>
            <a:r>
              <a:rPr lang="en-US" b="1" dirty="0">
                <a:solidFill>
                  <a:srgbClr val="000000"/>
                </a:solidFill>
              </a:rPr>
              <a:t>if</a:t>
            </a:r>
            <a:r>
              <a:rPr lang="en-US" altLang="zh-CN" b="1" dirty="0">
                <a:solidFill>
                  <a:srgbClr val="000000"/>
                </a:solidFill>
              </a:rPr>
              <a:t> the </a:t>
            </a:r>
            <a:r>
              <a:rPr lang="en-US" altLang="zh-CN" b="1" dirty="0">
                <a:solidFill>
                  <a:srgbClr val="6600CC"/>
                </a:solidFill>
              </a:rPr>
              <a:t>revised selection criteria </a:t>
            </a:r>
            <a:r>
              <a:rPr lang="en-US" altLang="zh-CN" b="1" dirty="0"/>
              <a:t>adopted</a:t>
            </a:r>
          </a:p>
          <a:p>
            <a:pPr eaLnBrk="1" hangingPunct="1"/>
            <a:endParaRPr lang="en-US" sz="2800" b="1" dirty="0"/>
          </a:p>
        </p:txBody>
      </p:sp>
      <p:pic>
        <p:nvPicPr>
          <p:cNvPr id="55299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2040" y="5489784"/>
            <a:ext cx="1752600" cy="133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TextBox 6"/>
          <p:cNvSpPr txBox="1">
            <a:spLocks noChangeArrowheads="1"/>
          </p:cNvSpPr>
          <p:nvPr/>
        </p:nvSpPr>
        <p:spPr bwMode="auto">
          <a:xfrm>
            <a:off x="7550745" y="5398499"/>
            <a:ext cx="430984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FF"/>
                </a:solidFill>
              </a:rPr>
              <a:t>(Wang F., Wu, X.-B., et al. 2016, </a:t>
            </a:r>
            <a:r>
              <a:rPr lang="en-US" sz="2000" b="1" dirty="0" err="1">
                <a:solidFill>
                  <a:srgbClr val="0000FF"/>
                </a:solidFill>
              </a:rPr>
              <a:t>ApJ</a:t>
            </a:r>
            <a:r>
              <a:rPr lang="en-US" sz="2000" b="1" dirty="0">
                <a:solidFill>
                  <a:srgbClr val="0000FF"/>
                </a:solidFill>
              </a:rPr>
              <a:t>)</a:t>
            </a:r>
          </a:p>
          <a:p>
            <a:pPr eaLnBrk="1" hangingPunct="1"/>
            <a:endParaRPr lang="en-US" sz="2000" b="1" dirty="0">
              <a:solidFill>
                <a:srgbClr val="0000FF"/>
              </a:solidFill>
            </a:endParaRPr>
          </a:p>
          <a:p>
            <a:pPr eaLnBrk="1" hangingPunct="1"/>
            <a:r>
              <a:rPr lang="en-US" sz="2000" b="1" dirty="0" err="1">
                <a:solidFill>
                  <a:srgbClr val="0000FF"/>
                </a:solidFill>
              </a:rPr>
              <a:t>Feige</a:t>
            </a:r>
            <a:r>
              <a:rPr lang="en-US" sz="2000" b="1" dirty="0">
                <a:solidFill>
                  <a:srgbClr val="0000FF"/>
                </a:solidFill>
              </a:rPr>
              <a:t> Wang (</a:t>
            </a:r>
            <a:r>
              <a:rPr lang="en-US" sz="2000" b="1" dirty="0" err="1">
                <a:solidFill>
                  <a:srgbClr val="0000FF"/>
                </a:solidFill>
              </a:rPr>
              <a:t>UMich</a:t>
            </a:r>
            <a:r>
              <a:rPr lang="en-US" sz="2000" b="1" dirty="0">
                <a:solidFill>
                  <a:srgbClr val="0000FF"/>
                </a:solidFill>
              </a:rPr>
              <a:t>)</a:t>
            </a:r>
          </a:p>
          <a:p>
            <a:pPr eaLnBrk="1" hangingPunct="1"/>
            <a:r>
              <a:rPr lang="en-US" sz="2000" b="1" dirty="0">
                <a:solidFill>
                  <a:srgbClr val="0000FF"/>
                </a:solidFill>
              </a:rPr>
              <a:t>Hubble Fellow 2019</a:t>
            </a:r>
          </a:p>
        </p:txBody>
      </p:sp>
      <p:sp>
        <p:nvSpPr>
          <p:cNvPr id="55301" name="TextBox 7"/>
          <p:cNvSpPr txBox="1">
            <a:spLocks noChangeArrowheads="1"/>
          </p:cNvSpPr>
          <p:nvPr/>
        </p:nvSpPr>
        <p:spPr bwMode="auto">
          <a:xfrm>
            <a:off x="2351584" y="1844824"/>
            <a:ext cx="10618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sz="3200" b="1" dirty="0"/>
              <a:t>Star</a:t>
            </a:r>
          </a:p>
        </p:txBody>
      </p:sp>
      <p:sp>
        <p:nvSpPr>
          <p:cNvPr id="55302" name="TextBox 8"/>
          <p:cNvSpPr txBox="1">
            <a:spLocks noChangeArrowheads="1"/>
          </p:cNvSpPr>
          <p:nvPr/>
        </p:nvSpPr>
        <p:spPr bwMode="auto">
          <a:xfrm>
            <a:off x="8153400" y="3657601"/>
            <a:ext cx="12549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sz="3200" b="1" dirty="0"/>
              <a:t>Star</a:t>
            </a:r>
          </a:p>
        </p:txBody>
      </p:sp>
      <p:sp>
        <p:nvSpPr>
          <p:cNvPr id="55303" name="TextBox 10"/>
          <p:cNvSpPr txBox="1">
            <a:spLocks noChangeArrowheads="1"/>
          </p:cNvSpPr>
          <p:nvPr/>
        </p:nvSpPr>
        <p:spPr bwMode="auto">
          <a:xfrm>
            <a:off x="8112224" y="1700809"/>
            <a:ext cx="1219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FF"/>
                </a:solidFill>
              </a:rPr>
              <a:t>QSO</a:t>
            </a:r>
          </a:p>
        </p:txBody>
      </p:sp>
      <p:pic>
        <p:nvPicPr>
          <p:cNvPr id="55304" name="Picture 1" descr="屏幕快照 2015-04-08 下午11.27.0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6646" y="5382195"/>
            <a:ext cx="1054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1352153" y="5445225"/>
            <a:ext cx="115093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</a:rPr>
              <a:t>WISE </a:t>
            </a:r>
            <a:r>
              <a:rPr lang="en-US" altLang="ja-JP" sz="1600" b="1" dirty="0">
                <a:solidFill>
                  <a:srgbClr val="FF0000"/>
                </a:solidFill>
              </a:rPr>
              <a:t>40</a:t>
            </a:r>
            <a:r>
              <a:rPr lang="en-US" altLang="zh-CN" sz="1600" b="1" dirty="0">
                <a:solidFill>
                  <a:srgbClr val="FF0000"/>
                </a:solidFill>
              </a:rPr>
              <a:t>cm</a:t>
            </a:r>
          </a:p>
          <a:p>
            <a:pPr eaLnBrk="1" hangingPunct="1"/>
            <a:r>
              <a:rPr lang="en-US" sz="1600" b="1" dirty="0">
                <a:solidFill>
                  <a:srgbClr val="FF0000"/>
                </a:solidFill>
              </a:rPr>
              <a:t>Mid-IR</a:t>
            </a:r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>
          <a:blip r:embed="rId6">
            <a:lum bright="-2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4265" y="5398500"/>
            <a:ext cx="2944392" cy="147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4439816" y="4293097"/>
            <a:ext cx="1219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FF"/>
                </a:solidFill>
              </a:rPr>
              <a:t>QSO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BDA59947-DFE9-1746-9E3E-0FBC597D2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158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882" r="-17882"/>
          <a:stretch>
            <a:fillRect/>
          </a:stretch>
        </p:blipFill>
        <p:spPr>
          <a:xfrm>
            <a:off x="5671480" y="1473271"/>
            <a:ext cx="5976664" cy="5040560"/>
          </a:xfrm>
        </p:spPr>
      </p:pic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1099480" y="65597"/>
            <a:ext cx="9144000" cy="1143000"/>
          </a:xfrm>
        </p:spPr>
        <p:txBody>
          <a:bodyPr/>
          <a:lstStyle/>
          <a:p>
            <a:r>
              <a:rPr lang="en-US" altLang="ja-JP" b="1" dirty="0">
                <a:solidFill>
                  <a:srgbClr val="FF0000"/>
                </a:solidFill>
                <a:latin typeface="Times New Roman" charset="0"/>
                <a:ea typeface="宋体" charset="0"/>
                <a:cs typeface="宋体" charset="0"/>
              </a:rPr>
              <a:t>SDSS-WISE High-z Quasar Candidates</a:t>
            </a:r>
            <a:endParaRPr lang="en-US" b="1" dirty="0">
              <a:solidFill>
                <a:srgbClr val="FF0000"/>
              </a:solidFill>
              <a:latin typeface="Times New Roman" charset="0"/>
              <a:ea typeface="宋体" charset="0"/>
              <a:cs typeface="宋体" charset="0"/>
            </a:endParaRPr>
          </a:p>
        </p:txBody>
      </p:sp>
      <p:pic>
        <p:nvPicPr>
          <p:cNvPr id="6041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89" y="1196977"/>
            <a:ext cx="4392612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TextBox 4"/>
          <p:cNvSpPr txBox="1">
            <a:spLocks noChangeArrowheads="1"/>
          </p:cNvSpPr>
          <p:nvPr/>
        </p:nvSpPr>
        <p:spPr bwMode="auto">
          <a:xfrm>
            <a:off x="4267200" y="1676401"/>
            <a:ext cx="1828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>
                <a:solidFill>
                  <a:srgbClr val="008000"/>
                </a:solidFill>
              </a:rPr>
              <a:t>MMT(6.5m)</a:t>
            </a:r>
          </a:p>
        </p:txBody>
      </p:sp>
      <p:sp>
        <p:nvSpPr>
          <p:cNvPr id="60421" name="TextBox 5"/>
          <p:cNvSpPr txBox="1">
            <a:spLocks noChangeArrowheads="1"/>
          </p:cNvSpPr>
          <p:nvPr/>
        </p:nvSpPr>
        <p:spPr bwMode="auto">
          <a:xfrm>
            <a:off x="3047809" y="4557364"/>
            <a:ext cx="19215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FF"/>
                </a:solidFill>
              </a:rPr>
              <a:t>Lijiang 2.4m</a:t>
            </a:r>
          </a:p>
        </p:txBody>
      </p:sp>
      <p:sp>
        <p:nvSpPr>
          <p:cNvPr id="60422" name="TextBox 6"/>
          <p:cNvSpPr txBox="1">
            <a:spLocks noChangeArrowheads="1"/>
          </p:cNvSpPr>
          <p:nvPr/>
        </p:nvSpPr>
        <p:spPr bwMode="auto">
          <a:xfrm>
            <a:off x="3719513" y="2636839"/>
            <a:ext cx="21605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Magellan(6.5m)</a:t>
            </a:r>
          </a:p>
        </p:txBody>
      </p:sp>
      <p:sp>
        <p:nvSpPr>
          <p:cNvPr id="60423" name="TextBox 8"/>
          <p:cNvSpPr txBox="1">
            <a:spLocks noChangeArrowheads="1"/>
          </p:cNvSpPr>
          <p:nvPr/>
        </p:nvSpPr>
        <p:spPr bwMode="auto">
          <a:xfrm>
            <a:off x="6747836" y="1127901"/>
            <a:ext cx="4248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--&gt;7</a:t>
            </a:r>
            <a:r>
              <a:rPr lang="en-US" altLang="zh-CN" b="1" dirty="0">
                <a:solidFill>
                  <a:srgbClr val="FF0000"/>
                </a:solidFill>
              </a:rPr>
              <a:t>6</a:t>
            </a:r>
            <a:r>
              <a:rPr lang="en-US" b="1" dirty="0">
                <a:solidFill>
                  <a:srgbClr val="FF0000"/>
                </a:solidFill>
              </a:rPr>
              <a:t> new luminous quasars</a:t>
            </a:r>
          </a:p>
        </p:txBody>
      </p:sp>
      <p:sp>
        <p:nvSpPr>
          <p:cNvPr id="60424" name="TextBox 9"/>
          <p:cNvSpPr txBox="1">
            <a:spLocks noChangeArrowheads="1"/>
          </p:cNvSpPr>
          <p:nvPr/>
        </p:nvSpPr>
        <p:spPr bwMode="auto">
          <a:xfrm>
            <a:off x="1774826" y="6021389"/>
            <a:ext cx="4141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FF"/>
                </a:solidFill>
              </a:rPr>
              <a:t>(Wang F., et al.  2016, </a:t>
            </a:r>
            <a:r>
              <a:rPr lang="en-US" b="1" dirty="0" err="1">
                <a:solidFill>
                  <a:srgbClr val="0000FF"/>
                </a:solidFill>
              </a:rPr>
              <a:t>ApJ</a:t>
            </a:r>
            <a:r>
              <a:rPr lang="en-US" b="1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659812" y="4287323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0000FF"/>
                </a:solidFill>
              </a:rPr>
              <a:t>Known quasars</a:t>
            </a:r>
            <a:endParaRPr kumimoji="1" lang="zh-CN" altLang="en-US" dirty="0">
              <a:solidFill>
                <a:srgbClr val="0000FF"/>
              </a:solidFill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ED0CF07-25D2-B24D-A0FE-058D8ECD2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55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1218" y="883863"/>
            <a:ext cx="7407234" cy="23504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278" y="3429000"/>
            <a:ext cx="7407235" cy="323356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482577" y="1081557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All z&gt;5 quasars</a:t>
            </a:r>
            <a:endParaRPr kumimoji="1"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6096000" y="3916617"/>
            <a:ext cx="39492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z</a:t>
            </a:r>
            <a:r>
              <a:rPr kumimoji="1" lang="en-US" altLang="zh-CN" dirty="0"/>
              <a:t>&gt;5 quasars with </a:t>
            </a:r>
            <a:r>
              <a:rPr kumimoji="1" lang="en-US" altLang="zh-CN" dirty="0" err="1"/>
              <a:t>z</a:t>
            </a:r>
            <a:r>
              <a:rPr kumimoji="1" lang="en-US" altLang="zh-CN" baseline="-25000" dirty="0" err="1"/>
              <a:t>AB</a:t>
            </a:r>
            <a:r>
              <a:rPr kumimoji="1" lang="en-US" altLang="zh-CN" dirty="0"/>
              <a:t>&lt;20.5</a:t>
            </a:r>
          </a:p>
          <a:p>
            <a:r>
              <a:rPr lang="en-US" altLang="zh-CN" b="1" dirty="0">
                <a:solidFill>
                  <a:srgbClr val="FF0000"/>
                </a:solidFill>
              </a:rPr>
              <a:t>New quasars discovered by us before 2017</a:t>
            </a:r>
            <a:endParaRPr kumimoji="1"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9" name="直线箭头连接符 8"/>
          <p:cNvCxnSpPr>
            <a:cxnSpLocks/>
          </p:cNvCxnSpPr>
          <p:nvPr/>
        </p:nvCxnSpPr>
        <p:spPr bwMode="auto">
          <a:xfrm flipH="1">
            <a:off x="6777148" y="4629461"/>
            <a:ext cx="1397330" cy="126841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直线箭头连接符 7"/>
          <p:cNvCxnSpPr>
            <a:cxnSpLocks/>
          </p:cNvCxnSpPr>
          <p:nvPr/>
        </p:nvCxnSpPr>
        <p:spPr bwMode="auto">
          <a:xfrm flipH="1">
            <a:off x="9283119" y="5687385"/>
            <a:ext cx="792088" cy="68117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文本框 2"/>
          <p:cNvSpPr txBox="1"/>
          <p:nvPr/>
        </p:nvSpPr>
        <p:spPr>
          <a:xfrm>
            <a:off x="10075207" y="4831801"/>
            <a:ext cx="18832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</a:rPr>
              <a:t>J0100+2802</a:t>
            </a:r>
          </a:p>
          <a:p>
            <a:r>
              <a:rPr kumimoji="1" lang="en-US" altLang="zh-CN" dirty="0">
                <a:solidFill>
                  <a:srgbClr val="FF0000"/>
                </a:solidFill>
              </a:rPr>
              <a:t>The most luminous quasar at z&gt;6</a:t>
            </a:r>
          </a:p>
          <a:p>
            <a:r>
              <a:rPr kumimoji="1" lang="en-US" altLang="zh-CN" dirty="0">
                <a:solidFill>
                  <a:srgbClr val="FF0000"/>
                </a:solidFill>
              </a:rPr>
              <a:t>(Wu+2015, Nature)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pic>
        <p:nvPicPr>
          <p:cNvPr id="11" name="内容占位符 4">
            <a:extLst>
              <a:ext uri="{FF2B5EF4-FFF2-40B4-BE49-F238E27FC236}">
                <a16:creationId xmlns:a16="http://schemas.microsoft.com/office/drawing/2014/main" id="{8451E25E-C85F-E04A-AD68-01A4EBC071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9861" r="-79861"/>
          <a:stretch>
            <a:fillRect/>
          </a:stretch>
        </p:blipFill>
        <p:spPr>
          <a:xfrm>
            <a:off x="-3391652" y="1450889"/>
            <a:ext cx="11018405" cy="5260767"/>
          </a:xfr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1376648D-003C-3A4D-911A-2150283E879F}"/>
              </a:ext>
            </a:extLst>
          </p:cNvPr>
          <p:cNvSpPr/>
          <p:nvPr/>
        </p:nvSpPr>
        <p:spPr>
          <a:xfrm>
            <a:off x="233548" y="913486"/>
            <a:ext cx="3838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</a:rPr>
              <a:t>Discovered 100+ z~5 quasars</a:t>
            </a:r>
            <a:endParaRPr lang="zh-CN" altLang="en-US" sz="2400" dirty="0"/>
          </a:p>
        </p:txBody>
      </p:sp>
      <p:pic>
        <p:nvPicPr>
          <p:cNvPr id="14" name="Content Placeholder 3" descr="2m4.jpg">
            <a:extLst>
              <a:ext uri="{FF2B5EF4-FFF2-40B4-BE49-F238E27FC236}">
                <a16:creationId xmlns:a16="http://schemas.microsoft.com/office/drawing/2014/main" id="{256D0508-4A2C-4D49-97E9-39DB3526984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159" y="74179"/>
            <a:ext cx="1631391" cy="863951"/>
          </a:xfrm>
          <a:prstGeom prst="rect">
            <a:avLst/>
          </a:prstGeom>
        </p:spPr>
      </p:pic>
      <p:pic>
        <p:nvPicPr>
          <p:cNvPr id="15" name="Picture 7" descr="Rotation of Resize of IMG_2073">
            <a:extLst>
              <a:ext uri="{FF2B5EF4-FFF2-40B4-BE49-F238E27FC236}">
                <a16:creationId xmlns:a16="http://schemas.microsoft.com/office/drawing/2014/main" id="{B322F912-0305-4746-95C6-63FF35797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8412" y="79293"/>
            <a:ext cx="593069" cy="89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C0310EB9-07E9-5844-8C98-80D1E5CF8B10}"/>
              </a:ext>
            </a:extLst>
          </p:cNvPr>
          <p:cNvSpPr/>
          <p:nvPr/>
        </p:nvSpPr>
        <p:spPr>
          <a:xfrm>
            <a:off x="3588743" y="249996"/>
            <a:ext cx="50145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b="1" dirty="0">
                <a:solidFill>
                  <a:srgbClr val="FF0000"/>
                </a:solidFill>
              </a:rPr>
              <a:t>Bright High-z Quasar Survey 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311380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>
          <a:xfrm>
            <a:off x="1426753" y="235942"/>
            <a:ext cx="8991600" cy="822325"/>
          </a:xfrm>
        </p:spPr>
        <p:txBody>
          <a:bodyPr>
            <a:normAutofit/>
          </a:bodyPr>
          <a:lstStyle/>
          <a:p>
            <a:r>
              <a:rPr lang="en-US" altLang="ja-JP" sz="3733" b="1" dirty="0">
                <a:solidFill>
                  <a:srgbClr val="FF0000"/>
                </a:solidFill>
                <a:latin typeface="Times New Roman" charset="0"/>
                <a:ea typeface="宋体" charset="0"/>
                <a:cs typeface="宋体" charset="0"/>
              </a:rPr>
              <a:t>The most luminous quasar at z&gt;6</a:t>
            </a:r>
            <a:endParaRPr lang="en-US" sz="3733" b="1" dirty="0">
              <a:solidFill>
                <a:srgbClr val="FF0000"/>
              </a:solidFill>
              <a:latin typeface="Times New Roman" charset="0"/>
              <a:ea typeface="宋体" charset="0"/>
              <a:cs typeface="宋体" charset="0"/>
            </a:endParaRPr>
          </a:p>
        </p:txBody>
      </p:sp>
      <p:pic>
        <p:nvPicPr>
          <p:cNvPr id="62467" name="Picture 3"/>
          <p:cNvPicPr>
            <a:picLocks noChangeAspect="1"/>
          </p:cNvPicPr>
          <p:nvPr/>
        </p:nvPicPr>
        <p:blipFill>
          <a:blip r:embed="rId2">
            <a:lum contrast="-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739" y="1163638"/>
            <a:ext cx="82423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8" name="TextBox 4"/>
          <p:cNvSpPr txBox="1">
            <a:spLocks noChangeArrowheads="1"/>
          </p:cNvSpPr>
          <p:nvPr/>
        </p:nvSpPr>
        <p:spPr bwMode="auto">
          <a:xfrm>
            <a:off x="1673227" y="1374379"/>
            <a:ext cx="44640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</a:rPr>
              <a:t>J0100</a:t>
            </a:r>
            <a:r>
              <a:rPr lang="zh-CN" altLang="en-US" b="1" dirty="0">
                <a:solidFill>
                  <a:srgbClr val="FF0000"/>
                </a:solidFill>
              </a:rPr>
              <a:t>＋</a:t>
            </a:r>
            <a:r>
              <a:rPr lang="en-US" altLang="zh-CN" b="1" dirty="0">
                <a:solidFill>
                  <a:srgbClr val="FF0000"/>
                </a:solidFill>
              </a:rPr>
              <a:t>2802 </a:t>
            </a:r>
            <a:r>
              <a:rPr lang="zh-CN" altLang="en-US" b="1" dirty="0">
                <a:solidFill>
                  <a:srgbClr val="FF0000"/>
                </a:solidFill>
              </a:rPr>
              <a:t>（</a:t>
            </a:r>
            <a:r>
              <a:rPr lang="en-US" altLang="zh-CN" b="1" dirty="0">
                <a:solidFill>
                  <a:srgbClr val="FF0000"/>
                </a:solidFill>
              </a:rPr>
              <a:t>first spectrum on Dec. 29, 2013 with 2.4m LJT</a:t>
            </a:r>
            <a:r>
              <a:rPr lang="zh-CN" altLang="en-US" b="1" dirty="0">
                <a:solidFill>
                  <a:srgbClr val="FF0000"/>
                </a:solidFill>
              </a:rPr>
              <a:t>）</a:t>
            </a:r>
            <a:endParaRPr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62469" name="TextBox 5"/>
          <p:cNvSpPr txBox="1">
            <a:spLocks noChangeArrowheads="1"/>
          </p:cNvSpPr>
          <p:nvPr/>
        </p:nvSpPr>
        <p:spPr bwMode="auto">
          <a:xfrm>
            <a:off x="9116211" y="5147821"/>
            <a:ext cx="2854116" cy="10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sz="2133" dirty="0"/>
              <a:t>Wu, Wang, Fan,  et al. (2015, </a:t>
            </a:r>
            <a:r>
              <a:rPr lang="en-US" altLang="zh-CN" sz="2133" dirty="0"/>
              <a:t>Nature, 518, 512 ; </a:t>
            </a:r>
          </a:p>
          <a:p>
            <a:pPr eaLnBrk="1" hangingPunct="1"/>
            <a:r>
              <a:rPr lang="en-US" altLang="zh-CN" sz="2133" dirty="0">
                <a:solidFill>
                  <a:srgbClr val="0432FF"/>
                </a:solidFill>
              </a:rPr>
              <a:t>&gt;700 citations!</a:t>
            </a:r>
            <a:r>
              <a:rPr lang="en-US" altLang="ja-JP" sz="2133" dirty="0"/>
              <a:t>)</a:t>
            </a:r>
            <a:endParaRPr lang="en-US" sz="2133" dirty="0"/>
          </a:p>
        </p:txBody>
      </p:sp>
      <p:sp>
        <p:nvSpPr>
          <p:cNvPr id="62470" name="Rectangle 1"/>
          <p:cNvSpPr>
            <a:spLocks noChangeArrowheads="1"/>
          </p:cNvSpPr>
          <p:nvPr/>
        </p:nvSpPr>
        <p:spPr bwMode="auto">
          <a:xfrm>
            <a:off x="8007736" y="1375940"/>
            <a:ext cx="8034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z=6.30</a:t>
            </a:r>
          </a:p>
        </p:txBody>
      </p:sp>
      <p:sp>
        <p:nvSpPr>
          <p:cNvPr id="62471" name="Rectangle 1"/>
          <p:cNvSpPr>
            <a:spLocks noChangeArrowheads="1"/>
          </p:cNvSpPr>
          <p:nvPr/>
        </p:nvSpPr>
        <p:spPr bwMode="auto">
          <a:xfrm>
            <a:off x="3477893" y="3949701"/>
            <a:ext cx="8547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3366FF"/>
                </a:solidFill>
              </a:rPr>
              <a:t>(6.5</a:t>
            </a:r>
            <a:r>
              <a:rPr lang="zh-CN" altLang="en-US" b="1" dirty="0">
                <a:solidFill>
                  <a:srgbClr val="3366FF"/>
                </a:solidFill>
              </a:rPr>
              <a:t>米</a:t>
            </a:r>
            <a:r>
              <a:rPr lang="en-US" altLang="zh-CN" b="1" dirty="0">
                <a:solidFill>
                  <a:srgbClr val="3366FF"/>
                </a:solidFill>
              </a:rPr>
              <a:t>)</a:t>
            </a:r>
            <a:endParaRPr lang="en-US" dirty="0"/>
          </a:p>
        </p:txBody>
      </p:sp>
      <p:sp>
        <p:nvSpPr>
          <p:cNvPr id="62472" name="Rectangle 2"/>
          <p:cNvSpPr>
            <a:spLocks noChangeArrowheads="1"/>
          </p:cNvSpPr>
          <p:nvPr/>
        </p:nvSpPr>
        <p:spPr bwMode="auto">
          <a:xfrm>
            <a:off x="4089473" y="5197357"/>
            <a:ext cx="10871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/>
              <a:t>(2*8.4</a:t>
            </a:r>
            <a:r>
              <a:rPr lang="zh-CN" altLang="en-US" b="1" dirty="0"/>
              <a:t>米</a:t>
            </a:r>
            <a:r>
              <a:rPr lang="en-US" altLang="zh-CN" b="1" dirty="0"/>
              <a:t>)</a:t>
            </a:r>
            <a:endParaRPr 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BB918FBA-8D5F-6B4B-9A4B-8221E3D11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" name="Content Placeholder 3" descr="nature封面wu.jpg">
            <a:extLst>
              <a:ext uri="{FF2B5EF4-FFF2-40B4-BE49-F238E27FC236}">
                <a16:creationId xmlns:a16="http://schemas.microsoft.com/office/drawing/2014/main" id="{9C4DF1AB-B6A2-B946-8716-CE4BF1A77F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101" r="-74101"/>
          <a:stretch>
            <a:fillRect/>
          </a:stretch>
        </p:blipFill>
        <p:spPr>
          <a:xfrm>
            <a:off x="6816437" y="1259806"/>
            <a:ext cx="7203832" cy="3813794"/>
          </a:xfrm>
        </p:spPr>
      </p:pic>
    </p:spTree>
    <p:extLst>
      <p:ext uri="{BB962C8B-B14F-4D97-AF65-F5344CB8AC3E}">
        <p14:creationId xmlns:p14="http://schemas.microsoft.com/office/powerpoint/2010/main" val="298176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1992314" y="260352"/>
            <a:ext cx="7989887" cy="936625"/>
          </a:xfrm>
        </p:spPr>
        <p:txBody>
          <a:bodyPr/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charset="0"/>
                <a:ea typeface="宋体" charset="0"/>
                <a:cs typeface="宋体" charset="0"/>
              </a:rPr>
              <a:t>Near-IR Spectroscopy (Jan.-Oct., 2014)</a:t>
            </a:r>
            <a:endParaRPr lang="en-US" sz="3600" b="1">
              <a:solidFill>
                <a:srgbClr val="FF0000"/>
              </a:solidFill>
              <a:latin typeface="Times New Roman" charset="0"/>
              <a:ea typeface="宋体" charset="0"/>
              <a:cs typeface="宋体" charset="0"/>
            </a:endParaRPr>
          </a:p>
        </p:txBody>
      </p:sp>
      <p:pic>
        <p:nvPicPr>
          <p:cNvPr id="47106" name="Content Placeholder 3" descr="figure3.pdf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444" r="-44444"/>
          <a:stretch>
            <a:fillRect/>
          </a:stretch>
        </p:blipFill>
        <p:spPr>
          <a:xfrm>
            <a:off x="-1841648" y="1038795"/>
            <a:ext cx="13609639" cy="5544616"/>
          </a:xfrm>
        </p:spPr>
      </p:pic>
      <p:sp>
        <p:nvSpPr>
          <p:cNvPr id="47107" name="TextBox 4"/>
          <p:cNvSpPr txBox="1">
            <a:spLocks noChangeArrowheads="1"/>
          </p:cNvSpPr>
          <p:nvPr/>
        </p:nvSpPr>
        <p:spPr bwMode="auto">
          <a:xfrm>
            <a:off x="3935413" y="5084764"/>
            <a:ext cx="3603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/>
              <a:t>J</a:t>
            </a:r>
            <a:endParaRPr lang="en-US"/>
          </a:p>
        </p:txBody>
      </p:sp>
      <p:sp>
        <p:nvSpPr>
          <p:cNvPr id="47108" name="TextBox 5"/>
          <p:cNvSpPr txBox="1">
            <a:spLocks noChangeArrowheads="1"/>
          </p:cNvSpPr>
          <p:nvPr/>
        </p:nvSpPr>
        <p:spPr bwMode="auto">
          <a:xfrm>
            <a:off x="5591177" y="5084764"/>
            <a:ext cx="504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/>
              <a:t>H</a:t>
            </a:r>
            <a:endParaRPr lang="en-US"/>
          </a:p>
        </p:txBody>
      </p:sp>
      <p:sp>
        <p:nvSpPr>
          <p:cNvPr id="47109" name="TextBox 6"/>
          <p:cNvSpPr txBox="1">
            <a:spLocks noChangeArrowheads="1"/>
          </p:cNvSpPr>
          <p:nvPr/>
        </p:nvSpPr>
        <p:spPr bwMode="auto">
          <a:xfrm>
            <a:off x="7175502" y="5084764"/>
            <a:ext cx="576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/>
              <a:t>K</a:t>
            </a:r>
            <a:endParaRPr lang="en-US"/>
          </a:p>
        </p:txBody>
      </p:sp>
      <p:sp>
        <p:nvSpPr>
          <p:cNvPr id="47110" name="TextBox 7"/>
          <p:cNvSpPr txBox="1">
            <a:spLocks noChangeArrowheads="1"/>
          </p:cNvSpPr>
          <p:nvPr/>
        </p:nvSpPr>
        <p:spPr bwMode="auto">
          <a:xfrm>
            <a:off x="8544271" y="1196753"/>
            <a:ext cx="259362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altLang="zh-CN" sz="2000" dirty="0"/>
              <a:t>LBT(2</a:t>
            </a:r>
            <a:r>
              <a:rPr lang="zh-CN" altLang="en-US" sz="2000" dirty="0"/>
              <a:t>*</a:t>
            </a:r>
            <a:r>
              <a:rPr lang="en-US" altLang="zh-CN" sz="2000" dirty="0"/>
              <a:t>8.4m; Jan.)</a:t>
            </a:r>
            <a:endParaRPr lang="en-US" sz="2000" dirty="0"/>
          </a:p>
          <a:p>
            <a:pPr eaLnBrk="1" hangingPunct="1"/>
            <a:r>
              <a:rPr lang="en-US" sz="2000" dirty="0"/>
              <a:t>Gemini</a:t>
            </a:r>
          </a:p>
          <a:p>
            <a:pPr eaLnBrk="1" hangingPunct="1"/>
            <a:r>
              <a:rPr lang="en-US" sz="2000" dirty="0"/>
              <a:t>(8.1m;</a:t>
            </a:r>
            <a:r>
              <a:rPr lang="zh-CN" altLang="en-US" sz="2000" dirty="0"/>
              <a:t> </a:t>
            </a:r>
            <a:r>
              <a:rPr lang="en-US" sz="2000" dirty="0"/>
              <a:t>Aug.)</a:t>
            </a:r>
          </a:p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Magellan in Chile</a:t>
            </a:r>
          </a:p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(6.</a:t>
            </a:r>
            <a:r>
              <a:rPr lang="en-US" altLang="zh-CN" sz="2000" dirty="0">
                <a:solidFill>
                  <a:srgbClr val="FF0000"/>
                </a:solidFill>
              </a:rPr>
              <a:t>5m; Oct.; R~6000, </a:t>
            </a:r>
          </a:p>
          <a:p>
            <a:pPr eaLnBrk="1" hangingPunct="1"/>
            <a:r>
              <a:rPr lang="en-US" altLang="zh-CN" sz="2000" dirty="0">
                <a:solidFill>
                  <a:srgbClr val="FF0000"/>
                </a:solidFill>
              </a:rPr>
              <a:t>S/N&gt;30)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7111" name="TextBox 8"/>
          <p:cNvSpPr txBox="1">
            <a:spLocks noChangeArrowheads="1"/>
          </p:cNvSpPr>
          <p:nvPr/>
        </p:nvSpPr>
        <p:spPr bwMode="auto">
          <a:xfrm>
            <a:off x="8544270" y="3196210"/>
            <a:ext cx="2927293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lang="en-US" sz="2000" dirty="0" err="1"/>
              <a:t>MgII</a:t>
            </a:r>
            <a:r>
              <a:rPr lang="en-US" sz="2000" dirty="0"/>
              <a:t> FWHM ~ 5130 km/s</a:t>
            </a:r>
          </a:p>
          <a:p>
            <a:pPr eaLnBrk="1" hangingPunct="1"/>
            <a:r>
              <a:rPr lang="en-US" sz="2000" dirty="0"/>
              <a:t>L</a:t>
            </a:r>
            <a:r>
              <a:rPr lang="en-US" sz="2000" baseline="-25000" dirty="0"/>
              <a:t>3000</a:t>
            </a:r>
            <a:r>
              <a:rPr lang="en-US" sz="2000" dirty="0"/>
              <a:t>~3.15E47 erg/s</a:t>
            </a:r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dirty="0"/>
              <a:t>BH mass ~ </a:t>
            </a:r>
            <a:r>
              <a:rPr lang="en-US" b="1" dirty="0">
                <a:solidFill>
                  <a:srgbClr val="FF0000"/>
                </a:solidFill>
              </a:rPr>
              <a:t>12 billion solar masses !</a:t>
            </a:r>
          </a:p>
          <a:p>
            <a:pPr eaLnBrk="1" hangingPunct="1"/>
            <a:endParaRPr lang="en-US" b="1" dirty="0">
              <a:solidFill>
                <a:srgbClr val="FF0000"/>
              </a:solidFill>
            </a:endParaRPr>
          </a:p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Confirmed by JWST (10h)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&amp;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VLT(11h) observations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zh-CN" altLang="en-US" b="1" dirty="0"/>
              <a:t>（</a:t>
            </a:r>
            <a:r>
              <a:rPr lang="en-US" altLang="zh-CN" b="1" dirty="0" err="1"/>
              <a:t>Eilers</a:t>
            </a:r>
            <a:r>
              <a:rPr lang="en-US" altLang="zh-CN" b="1" dirty="0"/>
              <a:t>+ 2023)</a:t>
            </a:r>
            <a:endParaRPr lang="en-US" b="1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363864A-4430-014D-BB79-DE93EDFA3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E38872B-2111-DE4D-A0E5-0B2781AB3416}"/>
              </a:ext>
            </a:extLst>
          </p:cNvPr>
          <p:cNvSpPr/>
          <p:nvPr/>
        </p:nvSpPr>
        <p:spPr>
          <a:xfrm>
            <a:off x="209193" y="6214079"/>
            <a:ext cx="2890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Wu, Wang, Fan,  et al. (2015)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0862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32902" y="421421"/>
            <a:ext cx="8450292" cy="1143000"/>
          </a:xfrm>
        </p:spPr>
        <p:txBody>
          <a:bodyPr>
            <a:normAutofit fontScale="90000"/>
          </a:bodyPr>
          <a:lstStyle/>
          <a:p>
            <a:r>
              <a:rPr lang="en-US" altLang="zh-CN" b="1" dirty="0"/>
              <a:t>A new z~5.5 quasar survey based on SDSS-</a:t>
            </a:r>
            <a:r>
              <a:rPr lang="en-US" altLang="zh-CN" b="1" dirty="0">
                <a:solidFill>
                  <a:srgbClr val="FF0000"/>
                </a:solidFill>
              </a:rPr>
              <a:t>ULAS/VHS/UHS-</a:t>
            </a:r>
            <a:r>
              <a:rPr lang="en-US" altLang="zh-CN" b="1" dirty="0"/>
              <a:t>WISE</a:t>
            </a:r>
            <a:br>
              <a:rPr lang="en-US" altLang="zh-CN" b="1" dirty="0"/>
            </a:br>
            <a:endParaRPr kumimoji="1"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5600" y="1448596"/>
            <a:ext cx="10204896" cy="4114800"/>
          </a:xfrm>
        </p:spPr>
        <p:txBody>
          <a:bodyPr/>
          <a:lstStyle/>
          <a:p>
            <a:r>
              <a:rPr lang="en-US" altLang="zh-CN" sz="2400" dirty="0"/>
              <a:t>In a ~ 5000 square degree field, z &lt; 20.5 mag; SDSS; </a:t>
            </a:r>
            <a:r>
              <a:rPr lang="en-US" altLang="zh-CN" sz="2400" dirty="0">
                <a:solidFill>
                  <a:srgbClr val="FF0000"/>
                </a:solidFill>
              </a:rPr>
              <a:t>UKIRT </a:t>
            </a:r>
            <a:r>
              <a:rPr lang="en-US" altLang="zh-CN" sz="2400" dirty="0" err="1">
                <a:solidFill>
                  <a:srgbClr val="FF0000"/>
                </a:solidFill>
              </a:rPr>
              <a:t>InfraRed</a:t>
            </a:r>
            <a:r>
              <a:rPr lang="en-US" altLang="zh-CN" sz="2400" dirty="0">
                <a:solidFill>
                  <a:srgbClr val="FF0000"/>
                </a:solidFill>
              </a:rPr>
              <a:t> Deep Sky Surveys - Large Area Survey(ULAS); VISTA Hemisphere Survey(VHS)</a:t>
            </a:r>
            <a:r>
              <a:rPr lang="en-US" altLang="zh-CN" sz="2400" dirty="0"/>
              <a:t>; WISE</a:t>
            </a:r>
          </a:p>
          <a:p>
            <a:r>
              <a:rPr lang="en-US" altLang="zh-CN" sz="2400" dirty="0"/>
              <a:t>Extended sample</a:t>
            </a:r>
          </a:p>
          <a:p>
            <a:pPr lvl="1"/>
            <a:r>
              <a:rPr lang="en-US" altLang="zh-CN" dirty="0"/>
              <a:t> in </a:t>
            </a:r>
            <a:r>
              <a:rPr lang="en-US" altLang="zh-CN" dirty="0">
                <a:solidFill>
                  <a:srgbClr val="FF0000"/>
                </a:solidFill>
              </a:rPr>
              <a:t>UKIRT Hemisphere Survey (UHS, J-band) </a:t>
            </a:r>
            <a:r>
              <a:rPr lang="en-US" altLang="zh-CN" dirty="0"/>
              <a:t>area; SDSS - UHS ~ 8000 deg^2; + </a:t>
            </a:r>
            <a:r>
              <a:rPr lang="en-US" altLang="zh-CN" dirty="0">
                <a:solidFill>
                  <a:srgbClr val="FF0000"/>
                </a:solidFill>
              </a:rPr>
              <a:t>Pan-STARRS1 </a:t>
            </a:r>
            <a:r>
              <a:rPr lang="en-US" altLang="zh-CN" dirty="0"/>
              <a:t>(PS1) data</a:t>
            </a:r>
          </a:p>
          <a:p>
            <a:r>
              <a:rPr lang="en-US" altLang="zh-CN" sz="2400" dirty="0"/>
              <a:t>We have discovered </a:t>
            </a:r>
            <a:r>
              <a:rPr lang="en-US" altLang="zh-CN" sz="2400" dirty="0">
                <a:solidFill>
                  <a:srgbClr val="FF0000"/>
                </a:solidFill>
              </a:rPr>
              <a:t>26 new z~5.5 quasars; </a:t>
            </a:r>
            <a:r>
              <a:rPr kumimoji="1" lang="en-US" altLang="zh-CN" sz="2400" dirty="0">
                <a:solidFill>
                  <a:srgbClr val="FF0000"/>
                </a:solidFill>
              </a:rPr>
              <a:t>15 more  z~5.5 quasars from Pan-Starrs1</a:t>
            </a:r>
            <a:r>
              <a:rPr kumimoji="1" lang="zh-CN" altLang="zh-CN" sz="2400" dirty="0">
                <a:solidFill>
                  <a:srgbClr val="0000FF"/>
                </a:solidFill>
              </a:rPr>
              <a:t>（</a:t>
            </a:r>
            <a:r>
              <a:rPr kumimoji="1" lang="en-US" altLang="zh-CN" sz="2400" dirty="0">
                <a:solidFill>
                  <a:srgbClr val="0000FF"/>
                </a:solidFill>
              </a:rPr>
              <a:t>Yang J., et al. 2017; 2018</a:t>
            </a:r>
            <a:r>
              <a:rPr kumimoji="1" lang="zh-CN" altLang="en-US" sz="1600" dirty="0">
                <a:solidFill>
                  <a:srgbClr val="0000FF"/>
                </a:solidFill>
              </a:rPr>
              <a:t>）</a:t>
            </a:r>
            <a:endParaRPr kumimoji="1" lang="zh-CN" altLang="en-US" sz="2400" dirty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4285945"/>
            <a:ext cx="8604448" cy="254395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552" y="4221088"/>
            <a:ext cx="8604944" cy="260263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472264" y="5157193"/>
            <a:ext cx="1691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00FF"/>
                </a:solidFill>
              </a:rPr>
              <a:t>Y</a:t>
            </a:r>
            <a:r>
              <a:rPr kumimoji="1" lang="en-US" altLang="zh-CN" sz="2000" dirty="0">
                <a:solidFill>
                  <a:srgbClr val="0000FF"/>
                </a:solidFill>
              </a:rPr>
              <a:t>ang </a:t>
            </a:r>
            <a:r>
              <a:rPr lang="en-US" altLang="zh-CN" sz="2000" dirty="0">
                <a:solidFill>
                  <a:srgbClr val="0000FF"/>
                </a:solidFill>
              </a:rPr>
              <a:t>J</a:t>
            </a:r>
            <a:r>
              <a:rPr kumimoji="1" lang="en-US" altLang="zh-CN" sz="2000" dirty="0">
                <a:solidFill>
                  <a:srgbClr val="0000FF"/>
                </a:solidFill>
              </a:rPr>
              <a:t>. et al. (</a:t>
            </a:r>
            <a:r>
              <a:rPr lang="en-US" altLang="zh-CN" sz="2000" dirty="0">
                <a:solidFill>
                  <a:srgbClr val="0000FF"/>
                </a:solidFill>
              </a:rPr>
              <a:t>2017, AJ</a:t>
            </a:r>
            <a:r>
              <a:rPr kumimoji="1" lang="en-US" altLang="zh-CN" sz="2000" dirty="0">
                <a:solidFill>
                  <a:srgbClr val="0000FF"/>
                </a:solidFill>
              </a:rPr>
              <a:t>)</a:t>
            </a:r>
            <a:endParaRPr kumimoji="1" lang="zh-CN" altLang="en-US" sz="2000" dirty="0">
              <a:solidFill>
                <a:srgbClr val="0000FF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7565" y="1236498"/>
            <a:ext cx="959420" cy="1335557"/>
          </a:xfrm>
          <a:prstGeom prst="rect">
            <a:avLst/>
          </a:prstGeom>
        </p:spPr>
      </p:pic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6B16E01-D052-DA46-8243-3A7B2104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DF76B438-9C95-C04B-859B-AFD9431887B3}"/>
              </a:ext>
            </a:extLst>
          </p:cNvPr>
          <p:cNvSpPr/>
          <p:nvPr/>
        </p:nvSpPr>
        <p:spPr>
          <a:xfrm>
            <a:off x="10668000" y="2577102"/>
            <a:ext cx="1547218" cy="10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33" dirty="0" err="1">
                <a:solidFill>
                  <a:srgbClr val="0000FF"/>
                </a:solidFill>
              </a:rPr>
              <a:t>Jinyi</a:t>
            </a:r>
            <a:r>
              <a:rPr lang="en-US" altLang="zh-CN" sz="2133" dirty="0">
                <a:solidFill>
                  <a:srgbClr val="0000FF"/>
                </a:solidFill>
              </a:rPr>
              <a:t> Y</a:t>
            </a:r>
            <a:r>
              <a:rPr kumimoji="1" lang="en-US" altLang="zh-CN" sz="2133" dirty="0">
                <a:solidFill>
                  <a:srgbClr val="0000FF"/>
                </a:solidFill>
              </a:rPr>
              <a:t>ang</a:t>
            </a:r>
          </a:p>
          <a:p>
            <a:r>
              <a:rPr kumimoji="1" lang="en-US" altLang="zh-CN" sz="2133" dirty="0">
                <a:solidFill>
                  <a:srgbClr val="0000FF"/>
                </a:solidFill>
              </a:rPr>
              <a:t>AP in </a:t>
            </a:r>
            <a:r>
              <a:rPr kumimoji="1" lang="en-US" altLang="zh-CN" sz="2133" dirty="0" err="1">
                <a:solidFill>
                  <a:srgbClr val="0000FF"/>
                </a:solidFill>
              </a:rPr>
              <a:t>UMich</a:t>
            </a:r>
            <a:endParaRPr kumimoji="1" lang="en-US" altLang="zh-CN" sz="2133" dirty="0">
              <a:solidFill>
                <a:srgbClr val="0000FF"/>
              </a:solidFill>
            </a:endParaRPr>
          </a:p>
          <a:p>
            <a:r>
              <a:rPr kumimoji="1" lang="en-US" altLang="zh-CN" sz="2133" dirty="0">
                <a:solidFill>
                  <a:srgbClr val="0000FF"/>
                </a:solidFill>
              </a:rPr>
              <a:t>Since 2024</a:t>
            </a:r>
            <a:endParaRPr lang="zh-CN" altLang="en-US" sz="2133" dirty="0"/>
          </a:p>
        </p:txBody>
      </p:sp>
    </p:spTree>
    <p:extLst>
      <p:ext uri="{BB962C8B-B14F-4D97-AF65-F5344CB8AC3E}">
        <p14:creationId xmlns:p14="http://schemas.microsoft.com/office/powerpoint/2010/main" val="239729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5FE8D84-0856-8140-B3AF-AB368ED2F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204" y="1817374"/>
            <a:ext cx="11192118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zh-CN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LAMOST quasar survey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zh-CN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Bright high-z quasar survey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zh-CN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 survey of quasars behind the Galactic Plane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3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CatSouth</a:t>
            </a:r>
            <a:r>
              <a:rPr lang="en-US" altLang="zh-CN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: QSO candidates in southern sky</a:t>
            </a:r>
            <a:r>
              <a:rPr lang="zh-CN" altLang="en-US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endParaRPr lang="en-US" altLang="zh-CN" sz="3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CSST quasar survey</a:t>
            </a:r>
          </a:p>
          <a:p>
            <a:pPr marL="514350" indent="-514350">
              <a:buFont typeface="+mj-lt"/>
              <a:buAutoNum type="arabicPeriod"/>
            </a:pPr>
            <a:endParaRPr lang="en-US" altLang="zh-CN" dirty="0">
              <a:solidFill>
                <a:srgbClr val="1F77B4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kumimoji="1" lang="en-US" altLang="zh-CN" b="1" dirty="0">
              <a:solidFill>
                <a:srgbClr val="1F77B4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kumimoji="1" lang="en-US" altLang="zh-CN" dirty="0"/>
          </a:p>
          <a:p>
            <a:pPr marL="514350" indent="-514350">
              <a:buFont typeface="+mj-lt"/>
              <a:buAutoNum type="arabicPeriod"/>
            </a:pPr>
            <a:endParaRPr kumimoji="1"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AD2EC1A-9C51-5747-A4AA-83A63E812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Content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E3D6B90-9754-6340-8180-1CAE3F366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0675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11905"/>
            <a:ext cx="11836399" cy="1854995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rgbClr val="1F77B4"/>
                </a:solidFill>
              </a:rPr>
              <a:t>3.  A survey of quasars behind the Galactic plane</a:t>
            </a:r>
            <a:endParaRPr lang="en-US" sz="3200" dirty="0">
              <a:solidFill>
                <a:srgbClr val="1F77B4"/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CD8811-E36F-8941-9096-3FE62CC0D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72A573E-05B4-B84E-A2CB-E2536ECC4BB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601" y="2171700"/>
            <a:ext cx="6449575" cy="4503739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6F7F1016-7F79-044F-AE6C-060CC95B694C}"/>
              </a:ext>
            </a:extLst>
          </p:cNvPr>
          <p:cNvSpPr/>
          <p:nvPr/>
        </p:nvSpPr>
        <p:spPr>
          <a:xfrm>
            <a:off x="1618180" y="1773080"/>
            <a:ext cx="40398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SDSS DR14Q (</a:t>
            </a:r>
            <a:r>
              <a:rPr lang="en-US" altLang="zh-CN" sz="2400" dirty="0" err="1">
                <a:latin typeface="Calibri" panose="020F0502020204030204" pitchFamily="34" charset="0"/>
              </a:rPr>
              <a:t>Pâris</a:t>
            </a:r>
            <a:r>
              <a:rPr lang="en-US" altLang="zh-CN" sz="2400" dirty="0">
                <a:latin typeface="Calibri" panose="020F0502020204030204" pitchFamily="34" charset="0"/>
              </a:rPr>
              <a:t> et al. 2018)</a:t>
            </a:r>
            <a:r>
              <a:rPr lang="en-US" altLang="zh-CN" sz="2400" dirty="0"/>
              <a:t> </a:t>
            </a:r>
            <a:endParaRPr lang="zh-CN" altLang="en-US" sz="2400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6B29B98D-F720-8740-B5DC-F2259909C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4536" y="2798119"/>
            <a:ext cx="5597465" cy="354235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6E225855-7032-B640-B1C2-AFFD85D324BA}"/>
              </a:ext>
            </a:extLst>
          </p:cNvPr>
          <p:cNvSpPr/>
          <p:nvPr/>
        </p:nvSpPr>
        <p:spPr>
          <a:xfrm>
            <a:off x="6594535" y="1870673"/>
            <a:ext cx="6096000" cy="6669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867" dirty="0">
                <a:solidFill>
                  <a:srgbClr val="111111"/>
                </a:solidFill>
                <a:latin typeface="Roboto"/>
              </a:rPr>
              <a:t>Full-sky map of the Galactic thermal dust emission: Planck 2013 </a:t>
            </a:r>
          </a:p>
        </p:txBody>
      </p:sp>
      <p:cxnSp>
        <p:nvCxnSpPr>
          <p:cNvPr id="15" name="直线连接符 14">
            <a:extLst>
              <a:ext uri="{FF2B5EF4-FFF2-40B4-BE49-F238E27FC236}">
                <a16:creationId xmlns:a16="http://schemas.microsoft.com/office/drawing/2014/main" id="{5F9BFEE3-9583-F54B-978B-97779F89810C}"/>
              </a:ext>
            </a:extLst>
          </p:cNvPr>
          <p:cNvCxnSpPr/>
          <p:nvPr/>
        </p:nvCxnSpPr>
        <p:spPr>
          <a:xfrm>
            <a:off x="1085851" y="3669475"/>
            <a:ext cx="5181600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995D4D44-6A69-1643-9A4A-6AB46C0A6841}"/>
              </a:ext>
            </a:extLst>
          </p:cNvPr>
          <p:cNvCxnSpPr/>
          <p:nvPr/>
        </p:nvCxnSpPr>
        <p:spPr>
          <a:xfrm>
            <a:off x="1085851" y="4451351"/>
            <a:ext cx="5181600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矩形 2">
            <a:extLst>
              <a:ext uri="{FF2B5EF4-FFF2-40B4-BE49-F238E27FC236}">
                <a16:creationId xmlns:a16="http://schemas.microsoft.com/office/drawing/2014/main" id="{1322DE03-1C36-A340-8A2A-BC48F912199D}"/>
              </a:ext>
            </a:extLst>
          </p:cNvPr>
          <p:cNvSpPr/>
          <p:nvPr/>
        </p:nvSpPr>
        <p:spPr>
          <a:xfrm>
            <a:off x="1411698" y="3970503"/>
            <a:ext cx="48557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Very few quasars behind the Galactic plane!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135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内容占位符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7336309"/>
              </p:ext>
            </p:extLst>
          </p:nvPr>
        </p:nvGraphicFramePr>
        <p:xfrm>
          <a:off x="292102" y="1193337"/>
          <a:ext cx="6202909" cy="4987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5344805" y="6430368"/>
            <a:ext cx="193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Fu, Wu, et al. 2021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5011" y="693483"/>
            <a:ext cx="4089863" cy="5736885"/>
          </a:xfrm>
          <a:prstGeom prst="rect">
            <a:avLst/>
          </a:prstGeom>
        </p:spPr>
      </p:pic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1177333" y="180972"/>
            <a:ext cx="5436591" cy="923971"/>
          </a:xfrm>
        </p:spPr>
        <p:txBody>
          <a:bodyPr>
            <a:no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</a:rPr>
              <a:t>Two-step classification using PS1 &amp; ALLWISE data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8026264" y="458292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67</a:t>
            </a:r>
            <a:r>
              <a:rPr lang="en-US" altLang="zh-CN" dirty="0">
                <a:solidFill>
                  <a:srgbClr val="FF0000"/>
                </a:solidFill>
              </a:rPr>
              <a:t>,</a:t>
            </a:r>
            <a:r>
              <a:rPr lang="zh-CN" altLang="en-US" dirty="0">
                <a:solidFill>
                  <a:srgbClr val="FF0000"/>
                </a:solidFill>
              </a:rPr>
              <a:t>723</a:t>
            </a:r>
            <a:r>
              <a:rPr lang="en-US" altLang="zh-CN" dirty="0">
                <a:solidFill>
                  <a:srgbClr val="FF0000"/>
                </a:solidFill>
              </a:rPr>
              <a:t>,</a:t>
            </a:r>
            <a:r>
              <a:rPr lang="zh-CN" altLang="en-US" dirty="0">
                <a:solidFill>
                  <a:srgbClr val="FF0000"/>
                </a:solidFill>
              </a:rPr>
              <a:t>473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370094" y="1371600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3,549,685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59594" y="2440549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165,294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69183" y="6058612"/>
            <a:ext cx="946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160,946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7E2753D-9411-1F46-A93A-208FA2DBE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56E082D6-C5EF-8942-8E36-2E6F849FCD09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9755" y="2335702"/>
            <a:ext cx="695325" cy="94835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06498961-0516-B841-8B77-D588F74AE766}"/>
              </a:ext>
            </a:extLst>
          </p:cNvPr>
          <p:cNvSpPr/>
          <p:nvPr/>
        </p:nvSpPr>
        <p:spPr>
          <a:xfrm>
            <a:off x="10805493" y="3379143"/>
            <a:ext cx="132792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Yuming</a:t>
            </a:r>
            <a:r>
              <a:rPr lang="en-US" altLang="zh-CN" dirty="0"/>
              <a:t> Fu</a:t>
            </a:r>
          </a:p>
          <a:p>
            <a:r>
              <a:rPr lang="en-US" altLang="zh-CN" dirty="0"/>
              <a:t>Postdoc at </a:t>
            </a:r>
          </a:p>
          <a:p>
            <a:r>
              <a:rPr lang="en-US" altLang="zh-CN" dirty="0"/>
              <a:t>Leiden Univ.</a:t>
            </a:r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B108081-A7CB-224E-A98A-AB843FFE7A14}"/>
              </a:ext>
            </a:extLst>
          </p:cNvPr>
          <p:cNvSpPr/>
          <p:nvPr/>
        </p:nvSpPr>
        <p:spPr>
          <a:xfrm>
            <a:off x="6738758" y="1425572"/>
            <a:ext cx="1415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b="1" dirty="0">
                <a:solidFill>
                  <a:srgbClr val="FF0000"/>
                </a:solidFill>
              </a:rPr>
              <a:t>Exclude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stars</a:t>
            </a:r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889D5B3-D3F8-484B-AA15-0F7BF0EEA663}"/>
              </a:ext>
            </a:extLst>
          </p:cNvPr>
          <p:cNvSpPr/>
          <p:nvPr/>
        </p:nvSpPr>
        <p:spPr>
          <a:xfrm>
            <a:off x="6613924" y="2499340"/>
            <a:ext cx="1720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b="1" dirty="0">
                <a:solidFill>
                  <a:srgbClr val="FF0000"/>
                </a:solidFill>
              </a:rPr>
              <a:t>Exclude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galaxies</a:t>
            </a:r>
            <a:endParaRPr lang="zh-CN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62C95B97-DAB4-864F-8E2D-4B8D1C41D2D2}"/>
              </a:ext>
            </a:extLst>
          </p:cNvPr>
          <p:cNvSpPr/>
          <p:nvPr/>
        </p:nvSpPr>
        <p:spPr>
          <a:xfrm>
            <a:off x="6794189" y="3687155"/>
            <a:ext cx="1578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b="1" dirty="0">
                <a:solidFill>
                  <a:srgbClr val="FF0000"/>
                </a:solidFill>
              </a:rPr>
              <a:t>Proper motion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69769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20142" y="409372"/>
            <a:ext cx="7886700" cy="994172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</a:rPr>
              <a:t>Properties of the final GPQ catalog</a:t>
            </a:r>
            <a:br>
              <a:rPr lang="en-US" altLang="zh-CN" sz="3200" dirty="0"/>
            </a:br>
            <a:r>
              <a:rPr lang="en-US" altLang="zh-CN" sz="3200" dirty="0"/>
              <a:t>(known stars / duplicates excluded)</a:t>
            </a:r>
            <a:endParaRPr lang="zh-CN" altLang="en-US" sz="320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373" y="3101517"/>
            <a:ext cx="4239951" cy="3250628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954010"/>
              </p:ext>
            </p:extLst>
          </p:nvPr>
        </p:nvGraphicFramePr>
        <p:xfrm>
          <a:off x="6095998" y="3294413"/>
          <a:ext cx="4247806" cy="242474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23903">
                  <a:extLst>
                    <a:ext uri="{9D8B030D-6E8A-4147-A177-3AD203B41FA5}">
                      <a16:colId xmlns:a16="http://schemas.microsoft.com/office/drawing/2014/main" val="3832289350"/>
                    </a:ext>
                  </a:extLst>
                </a:gridCol>
                <a:gridCol w="2123903">
                  <a:extLst>
                    <a:ext uri="{9D8B030D-6E8A-4147-A177-3AD203B41FA5}">
                      <a16:colId xmlns:a16="http://schemas.microsoft.com/office/drawing/2014/main" val="3855457667"/>
                    </a:ext>
                  </a:extLst>
                </a:gridCol>
              </a:tblGrid>
              <a:tr h="56221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Source number</a:t>
                      </a:r>
                      <a:endParaRPr lang="zh-CN" altLang="en-US" sz="1900" dirty="0"/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b="1" dirty="0">
                          <a:solidFill>
                            <a:srgbClr val="C00000"/>
                          </a:solidFill>
                        </a:rPr>
                        <a:t>160,946</a:t>
                      </a:r>
                      <a:endParaRPr lang="zh-CN" altLang="en-US" sz="1900" b="1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3859132152"/>
                  </a:ext>
                </a:extLst>
              </a:tr>
              <a:tr h="56221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Photo-z range</a:t>
                      </a:r>
                      <a:endParaRPr lang="zh-CN" altLang="en-US" sz="1900" dirty="0"/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u="none" strike="noStrike" kern="1200" baseline="0" dirty="0"/>
                        <a:t>[0.016, 4.777]</a:t>
                      </a:r>
                      <a:endParaRPr lang="zh-CN" altLang="en-US" sz="1900" dirty="0"/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1610546838"/>
                  </a:ext>
                </a:extLst>
              </a:tr>
              <a:tr h="73808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Expected redshift range</a:t>
                      </a:r>
                      <a:endParaRPr lang="zh-CN" altLang="en-US" sz="1900" dirty="0"/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(0, 5)</a:t>
                      </a:r>
                      <a:endParaRPr lang="zh-CN" altLang="en-US" sz="1900" dirty="0"/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3696130269"/>
                  </a:ext>
                </a:extLst>
              </a:tr>
              <a:tr h="56221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Sky</a:t>
                      </a:r>
                      <a:r>
                        <a:rPr lang="en-US" altLang="zh-CN" sz="1900" baseline="0" dirty="0"/>
                        <a:t> coverage</a:t>
                      </a:r>
                      <a:endParaRPr lang="zh-CN" altLang="en-US" sz="1900" dirty="0"/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|b|&lt;20°, δ&gt;-30°</a:t>
                      </a:r>
                      <a:endParaRPr lang="zh-CN" altLang="en-US" sz="1900" dirty="0"/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4291116601"/>
                  </a:ext>
                </a:extLst>
              </a:tr>
            </a:tbl>
          </a:graphicData>
        </a:graphic>
      </p:graphicFrame>
      <p:pic>
        <p:nvPicPr>
          <p:cNvPr id="12" name="内容占位符 3">
            <a:extLst>
              <a:ext uri="{FF2B5EF4-FFF2-40B4-BE49-F238E27FC236}">
                <a16:creationId xmlns:a16="http://schemas.microsoft.com/office/drawing/2014/main" id="{826D9D29-89BB-4C65-9668-C878F59C3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372" y="1481211"/>
            <a:ext cx="8813253" cy="152926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918672" y="6245701"/>
            <a:ext cx="242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Fu, Wu et al. 2021, </a:t>
            </a:r>
            <a:r>
              <a:rPr lang="en-US" altLang="zh-CN" dirty="0" err="1"/>
              <a:t>ApJS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784680" y="6280173"/>
            <a:ext cx="5766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dirty="0">
                <a:solidFill>
                  <a:srgbClr val="FF0000"/>
                </a:solidFill>
              </a:rPr>
              <a:t>Targets added in LAMOST Quasar Survey!</a:t>
            </a:r>
            <a:endParaRPr kumimoji="1"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B2DA08A-A0BB-9E41-A99E-6409ED6A1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385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152651" y="117478"/>
            <a:ext cx="7886700" cy="796924"/>
          </a:xfrm>
        </p:spPr>
        <p:txBody>
          <a:bodyPr>
            <a:norm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</a:rPr>
              <a:t>Spectral identification results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2651" y="4185728"/>
            <a:ext cx="7886700" cy="2245193"/>
          </a:xfrm>
          <a:prstGeom prst="rect">
            <a:avLst/>
          </a:prstGeom>
        </p:spPr>
      </p:pic>
      <p:pic>
        <p:nvPicPr>
          <p:cNvPr id="4" name="内容占位符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844" y="1798222"/>
            <a:ext cx="4064395" cy="24523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9938" y="1711326"/>
            <a:ext cx="4159119" cy="245235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152651" y="914402"/>
            <a:ext cx="78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204 </a:t>
            </a:r>
            <a:r>
              <a:rPr lang="en-US" altLang="zh-CHS" sz="2400" dirty="0">
                <a:solidFill>
                  <a:srgbClr val="FF0000"/>
                </a:solidFill>
              </a:rPr>
              <a:t>GPQs </a:t>
            </a:r>
            <a:r>
              <a:rPr lang="en-US" altLang="zh-CHS" sz="2400" dirty="0"/>
              <a:t>identified, 192 of which are new discoveries.</a:t>
            </a:r>
          </a:p>
          <a:p>
            <a:r>
              <a:rPr lang="en-US" altLang="zh-CHS" sz="2400" dirty="0">
                <a:solidFill>
                  <a:srgbClr val="FF0000"/>
                </a:solidFill>
              </a:rPr>
              <a:t>Success rate</a:t>
            </a:r>
            <a:r>
              <a:rPr lang="en-US" altLang="zh-CHS" sz="2400" dirty="0"/>
              <a:t> </a:t>
            </a:r>
            <a:r>
              <a:rPr lang="en-US" altLang="zh-CHS" sz="2400" dirty="0">
                <a:solidFill>
                  <a:srgbClr val="FF0000"/>
                </a:solidFill>
              </a:rPr>
              <a:t>84%.  </a:t>
            </a:r>
            <a:r>
              <a:rPr lang="en-US" altLang="zh-CHS" sz="2400" dirty="0"/>
              <a:t>(204/243)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715472" y="6430368"/>
            <a:ext cx="242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Fu, Wu et al. 2022, </a:t>
            </a:r>
            <a:r>
              <a:rPr lang="en-US" altLang="zh-CN" dirty="0" err="1"/>
              <a:t>ApJS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7DEBD6A-429C-E143-A612-4DB744556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1601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9F535267-A6EA-604C-BED5-A537518779F9}"/>
              </a:ext>
            </a:extLst>
          </p:cNvPr>
          <p:cNvSpPr/>
          <p:nvPr/>
        </p:nvSpPr>
        <p:spPr>
          <a:xfrm>
            <a:off x="774424" y="387269"/>
            <a:ext cx="106431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  <a:latin typeface="Helvetica" pitchFamily="2" charset="0"/>
              </a:rPr>
              <a:t>Spectroscopic Identifications of ~ 1300 New</a:t>
            </a:r>
            <a:r>
              <a:rPr lang="zh-CN" altLang="en-US" sz="3200" b="1" dirty="0">
                <a:solidFill>
                  <a:srgbClr val="C00000"/>
                </a:solidFill>
                <a:latin typeface="Helvetica" pitchFamily="2" charset="0"/>
              </a:rPr>
              <a:t> </a:t>
            </a:r>
            <a:r>
              <a:rPr lang="en-US" altLang="zh-CN" sz="3200" b="1" dirty="0">
                <a:solidFill>
                  <a:srgbClr val="C00000"/>
                </a:solidFill>
                <a:latin typeface="Helvetica" pitchFamily="2" charset="0"/>
              </a:rPr>
              <a:t>Quasars at  |b| &lt; 20</a:t>
            </a:r>
            <a:r>
              <a:rPr lang="en-US" altLang="zh-CN" sz="3200" b="1" baseline="30000" dirty="0">
                <a:solidFill>
                  <a:srgbClr val="C00000"/>
                </a:solidFill>
                <a:latin typeface="Helvetica" pitchFamily="2" charset="0"/>
              </a:rPr>
              <a:t>o</a:t>
            </a:r>
            <a:r>
              <a:rPr lang="en-US" altLang="zh-CN" sz="3200" b="1" dirty="0">
                <a:solidFill>
                  <a:srgbClr val="C00000"/>
                </a:solidFill>
                <a:latin typeface="Helvetica" pitchFamily="2" charset="0"/>
              </a:rPr>
              <a:t>  from LAMOST DR10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31BF9DD-215C-754D-9E86-8A8A93970DD6}"/>
              </a:ext>
            </a:extLst>
          </p:cNvPr>
          <p:cNvSpPr/>
          <p:nvPr/>
        </p:nvSpPr>
        <p:spPr>
          <a:xfrm>
            <a:off x="8845661" y="1046127"/>
            <a:ext cx="2631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Huo</a:t>
            </a:r>
            <a:r>
              <a:rPr lang="en-US" altLang="zh-CN" dirty="0"/>
              <a:t>, Fu et al. (2025, </a:t>
            </a:r>
            <a:r>
              <a:rPr lang="en-US" altLang="zh-CN" dirty="0" err="1"/>
              <a:t>ApJS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0EB3CD-87F0-9445-A805-71C74B566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465" y="6407783"/>
            <a:ext cx="2743200" cy="365125"/>
          </a:xfrm>
        </p:spPr>
        <p:txBody>
          <a:bodyPr/>
          <a:lstStyle/>
          <a:p>
            <a:fld id="{FC3154FE-4F05-5343-8064-1E374A3EAA76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88396AB-0277-6444-838E-6ECA4B64C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335" y="1464487"/>
            <a:ext cx="12192000" cy="4483021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2B041BDE-64BE-C74B-B00B-5D62BB0733F0}"/>
              </a:ext>
            </a:extLst>
          </p:cNvPr>
          <p:cNvSpPr/>
          <p:nvPr/>
        </p:nvSpPr>
        <p:spPr>
          <a:xfrm>
            <a:off x="990282" y="5909744"/>
            <a:ext cx="742863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FF4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Magenta crosses: LAMOST newly identified GPQs </a:t>
            </a:r>
          </a:p>
          <a:p>
            <a:r>
              <a:rPr lang="en-US" altLang="zh-CN" sz="16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 crosses: Known GPQs from </a:t>
            </a:r>
            <a:r>
              <a:rPr lang="en-US" altLang="zh-CN" sz="16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</a:t>
            </a:r>
            <a:r>
              <a:rPr lang="en-US" altLang="zh-CN" sz="16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(2007), </a:t>
            </a:r>
            <a:r>
              <a:rPr lang="en-US" altLang="zh-CN" sz="16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Huo</a:t>
            </a:r>
            <a:r>
              <a:rPr lang="en-US" altLang="zh-CN" sz="16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(2017) and Fu et al. (2022)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Grey dots: QSOs/AGNs or candidates from the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Milliquas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(Flesch 2023).</a:t>
            </a:r>
          </a:p>
          <a:p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16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742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4D2097-5260-FB86-8F10-4A30B70639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53395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/>
              <a:t>Gaia</a:t>
            </a:r>
            <a:r>
              <a:rPr lang="zh-CN" altLang="en-US" dirty="0"/>
              <a:t> </a:t>
            </a:r>
            <a:r>
              <a:rPr lang="en-US" altLang="zh-CN" dirty="0"/>
              <a:t>DR3 </a:t>
            </a:r>
            <a:r>
              <a:rPr lang="en-US" sz="2400" dirty="0"/>
              <a:t>QSO Candidates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2192D1B-01CC-6872-3994-01D5A714B0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53395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SDSS DR16Q Confirmed QSOs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B41D4BA-84A6-0023-57D7-3947CF7ED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81" y="542706"/>
            <a:ext cx="10750059" cy="867901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4. </a:t>
            </a:r>
            <a:r>
              <a:rPr lang="en-US" altLang="zh-CN" sz="3600" dirty="0" err="1"/>
              <a:t>CatSouth</a:t>
            </a:r>
            <a:r>
              <a:rPr lang="en-US" altLang="zh-CN" sz="3600" dirty="0"/>
              <a:t>: QSO candidates in southern sky</a:t>
            </a:r>
            <a:r>
              <a:rPr lang="zh-CN" altLang="en-US" sz="3600" dirty="0"/>
              <a:t> </a:t>
            </a:r>
            <a:endParaRPr lang="en-US" sz="360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BC7B528-BD0D-16C1-16BD-60C55758228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2008" y="2877307"/>
            <a:ext cx="3873347" cy="3684588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E35CD368-0070-0101-853E-DE4F657BEE8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854099" y="2877307"/>
            <a:ext cx="3819390" cy="36845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69A5DD3-BB92-5F22-E194-E92065B8F20C}"/>
              </a:ext>
            </a:extLst>
          </p:cNvPr>
          <p:cNvSpPr txBox="1"/>
          <p:nvPr/>
        </p:nvSpPr>
        <p:spPr>
          <a:xfrm>
            <a:off x="330868" y="1471140"/>
            <a:ext cx="11727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dirty="0"/>
              <a:t>Quasars should have near zero proper motions</a:t>
            </a:r>
          </a:p>
          <a:p>
            <a:r>
              <a:rPr kumimoji="1" lang="en-US" altLang="zh-CN" sz="2400" dirty="0"/>
              <a:t>Gaia DR3 QSO candidates </a:t>
            </a:r>
            <a:r>
              <a:rPr kumimoji="1" lang="en-US" altLang="zh-CN" sz="2000" dirty="0">
                <a:solidFill>
                  <a:srgbClr val="FF0000"/>
                </a:solidFill>
              </a:rPr>
              <a:t>(</a:t>
            </a:r>
            <a:r>
              <a:rPr lang="en-US" altLang="zh-CN" sz="2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6.6 million) </a:t>
            </a:r>
            <a:r>
              <a:rPr kumimoji="1" lang="en-US" altLang="zh-CN" sz="2400" dirty="0"/>
              <a:t>have high proper motion -&gt; high stellar contamination</a:t>
            </a:r>
            <a:endParaRPr kumimoji="1" lang="zh-CN" altLang="en-US" sz="2400" b="1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31D5AE6-62DA-4A4B-B763-161DBAEA2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25</a:t>
            </a:fld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6DF81B6-362B-5E4A-B84E-310E0F5D01A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0724" y="895970"/>
            <a:ext cx="1577262" cy="98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256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2A8CF7A-608D-A5BF-08B7-54E88F113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656" y="575735"/>
            <a:ext cx="10515600" cy="1240154"/>
          </a:xfrm>
        </p:spPr>
        <p:txBody>
          <a:bodyPr>
            <a:normAutofit/>
          </a:bodyPr>
          <a:lstStyle/>
          <a:p>
            <a:r>
              <a:rPr lang="en-US" altLang="zh-CN" sz="3200" dirty="0" err="1">
                <a:solidFill>
                  <a:srgbClr val="C00000"/>
                </a:solidFill>
              </a:rPr>
              <a:t>Quaia</a:t>
            </a:r>
            <a:r>
              <a:rPr lang="en-US" altLang="zh-CN" sz="3200" dirty="0"/>
              <a:t> (Gaia–</a:t>
            </a:r>
            <a:r>
              <a:rPr lang="en-US" altLang="zh-CN" sz="3200" dirty="0" err="1"/>
              <a:t>UnWISE</a:t>
            </a:r>
            <a:r>
              <a:rPr lang="en-US" altLang="zh-CN" sz="3200" dirty="0"/>
              <a:t>)</a:t>
            </a:r>
            <a:r>
              <a:rPr lang="zh-CN" altLang="en-US" sz="3200" dirty="0"/>
              <a:t> </a:t>
            </a:r>
            <a:r>
              <a:rPr lang="en-US" altLang="zh-CN" sz="3200" dirty="0"/>
              <a:t>quasar</a:t>
            </a:r>
            <a:r>
              <a:rPr lang="zh-CN" altLang="en-US" sz="3200" dirty="0"/>
              <a:t> </a:t>
            </a:r>
            <a:r>
              <a:rPr lang="en-US" altLang="zh-CN" sz="3200" dirty="0"/>
              <a:t>catalog</a:t>
            </a:r>
            <a:r>
              <a:rPr lang="zh-CN" altLang="en-US" sz="3200" dirty="0"/>
              <a:t> </a:t>
            </a:r>
            <a:r>
              <a:rPr lang="en-US" altLang="zh-CN" sz="3200" dirty="0"/>
              <a:t>based</a:t>
            </a:r>
            <a:r>
              <a:rPr lang="zh-CN" altLang="en-US" sz="3200" dirty="0"/>
              <a:t> </a:t>
            </a:r>
            <a:r>
              <a:rPr lang="en-US" altLang="zh-CN" sz="3200" dirty="0"/>
              <a:t>on</a:t>
            </a:r>
            <a:r>
              <a:rPr lang="zh-CN" altLang="en-US" sz="3200" dirty="0"/>
              <a:t> </a:t>
            </a:r>
            <a:r>
              <a:rPr lang="en-US" altLang="zh-CN" sz="3200" dirty="0"/>
              <a:t>color–magnitude</a:t>
            </a:r>
            <a:r>
              <a:rPr lang="zh-CN" altLang="en-US" sz="3200" dirty="0"/>
              <a:t> </a:t>
            </a:r>
            <a:r>
              <a:rPr lang="en-US" altLang="zh-CN" sz="3200" dirty="0"/>
              <a:t>and</a:t>
            </a:r>
            <a:r>
              <a:rPr lang="zh-CN" altLang="en-US" sz="3200" dirty="0"/>
              <a:t> </a:t>
            </a:r>
            <a:r>
              <a:rPr lang="en-US" altLang="zh-CN" sz="3200" dirty="0"/>
              <a:t>proper-motion</a:t>
            </a:r>
            <a:r>
              <a:rPr lang="zh-CN" altLang="en-US" sz="3200" dirty="0"/>
              <a:t> </a:t>
            </a:r>
            <a:r>
              <a:rPr lang="en-US" altLang="zh-CN" sz="3200" dirty="0"/>
              <a:t>cuts</a:t>
            </a:r>
            <a:r>
              <a:rPr lang="zh-CN" altLang="en-US" sz="3200" dirty="0"/>
              <a:t>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DC6DFA-8E36-285C-4B18-367CF7C7C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4729" y="2174875"/>
            <a:ext cx="3500794" cy="576262"/>
          </a:xfrm>
        </p:spPr>
        <p:txBody>
          <a:bodyPr/>
          <a:lstStyle/>
          <a:p>
            <a:r>
              <a:rPr lang="en-US" altLang="zh-CN" dirty="0"/>
              <a:t>Mag-proper motion cut</a:t>
            </a:r>
            <a:endParaRPr lang="zh-CN" alt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E975996-E4EB-3DF0-CFC3-5CF35AE3E3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906" y="2930817"/>
            <a:ext cx="4333546" cy="3310722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A73C97-4824-83BB-BD1D-D1C3CDA837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40652" y="1927225"/>
            <a:ext cx="5183188" cy="823912"/>
          </a:xfrm>
        </p:spPr>
        <p:txBody>
          <a:bodyPr/>
          <a:lstStyle/>
          <a:p>
            <a:pPr algn="ctr"/>
            <a:r>
              <a:rPr lang="en-US" altLang="zh-CN" dirty="0"/>
              <a:t>Color cuts</a:t>
            </a:r>
            <a:endParaRPr lang="zh-CN" alt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5343958-79B0-75F7-8ECE-61A9D924F03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61701" y="2833483"/>
            <a:ext cx="7541091" cy="33107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704BC93-4CB2-1ED3-093A-47B3D52633CD}"/>
              </a:ext>
            </a:extLst>
          </p:cNvPr>
          <p:cNvSpPr txBox="1"/>
          <p:nvPr/>
        </p:nvSpPr>
        <p:spPr>
          <a:xfrm>
            <a:off x="8684012" y="6241539"/>
            <a:ext cx="25564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Storey</a:t>
            </a:r>
            <a:r>
              <a:rPr lang="en-US" altLang="zh-CN" dirty="0"/>
              <a:t>-Fisher et al. 2024</a:t>
            </a:r>
            <a:endParaRPr lang="zh-CN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B6C3DC-E88F-0E9B-9B03-13086E80E248}"/>
              </a:ext>
            </a:extLst>
          </p:cNvPr>
          <p:cNvSpPr txBox="1"/>
          <p:nvPr/>
        </p:nvSpPr>
        <p:spPr>
          <a:xfrm>
            <a:off x="767559" y="1756971"/>
            <a:ext cx="10113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solidFill>
                  <a:srgbClr val="FF0000"/>
                </a:solidFill>
              </a:rPr>
              <a:t>Purer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than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the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original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Gaia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DR3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quasar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candidate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catalog; </a:t>
            </a:r>
            <a:r>
              <a:rPr kumimoji="1" lang="en-US" altLang="zh-CN" sz="2400" dirty="0">
                <a:solidFill>
                  <a:srgbClr val="FF0000"/>
                </a:solidFill>
              </a:rPr>
              <a:t>Lower</a:t>
            </a:r>
            <a:r>
              <a:rPr kumimoji="1" lang="zh-CN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zh-CN" sz="2400" dirty="0">
                <a:solidFill>
                  <a:srgbClr val="FF0000"/>
                </a:solidFill>
              </a:rPr>
              <a:t>completeness</a:t>
            </a:r>
            <a:r>
              <a:rPr kumimoji="1" lang="en-US" altLang="zh-CN" sz="2400" dirty="0"/>
              <a:t>.</a:t>
            </a:r>
            <a:endParaRPr kumimoji="1"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303978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F9F14-CD51-89CF-A94E-004C709CD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487" y="211620"/>
            <a:ext cx="10515600" cy="1325563"/>
          </a:xfrm>
        </p:spPr>
        <p:txBody>
          <a:bodyPr/>
          <a:lstStyle/>
          <a:p>
            <a:r>
              <a:rPr lang="en-US" altLang="zh-CN" dirty="0" err="1">
                <a:solidFill>
                  <a:srgbClr val="C00000"/>
                </a:solidFill>
              </a:rPr>
              <a:t>XGBoost</a:t>
            </a:r>
            <a:r>
              <a:rPr lang="zh-CN" altLang="en-US" dirty="0"/>
              <a:t> </a:t>
            </a:r>
            <a:r>
              <a:rPr lang="en-US" altLang="zh-CN" dirty="0"/>
              <a:t>classification model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F0624D-5CAA-83EF-BD09-DB30A6CEC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883" y="1527274"/>
            <a:ext cx="4765378" cy="4900420"/>
          </a:xfrm>
        </p:spPr>
        <p:txBody>
          <a:bodyPr>
            <a:no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</a:rPr>
              <a:t>Data</a:t>
            </a:r>
            <a:r>
              <a:rPr lang="zh-CN" altLang="en-US" sz="2000" dirty="0"/>
              <a:t>（</a:t>
            </a:r>
            <a:r>
              <a:rPr lang="en-US" altLang="zh-CN" sz="2000" dirty="0" err="1"/>
              <a:t>Opt+IR</a:t>
            </a:r>
            <a:r>
              <a:rPr lang="zh-CN" altLang="en-US" sz="2000" dirty="0"/>
              <a:t>）</a:t>
            </a:r>
            <a:r>
              <a:rPr lang="en-US" altLang="zh-CN" sz="2000" dirty="0"/>
              <a:t>:</a:t>
            </a:r>
            <a:r>
              <a:rPr lang="zh-CN" altLang="en-US" sz="2000" dirty="0"/>
              <a:t> </a:t>
            </a:r>
            <a:r>
              <a:rPr lang="en-US" altLang="zh-CN" sz="2000" dirty="0"/>
              <a:t>Gaia</a:t>
            </a:r>
            <a:r>
              <a:rPr lang="zh-CN" altLang="en-US" sz="2000" dirty="0"/>
              <a:t> </a:t>
            </a:r>
            <a:r>
              <a:rPr lang="en-US" altLang="zh-CN" sz="2000" dirty="0"/>
              <a:t>DR3,</a:t>
            </a:r>
            <a:r>
              <a:rPr lang="zh-CN" altLang="en-US" sz="2000" dirty="0"/>
              <a:t> </a:t>
            </a:r>
            <a:r>
              <a:rPr lang="en-US" altLang="zh-CN" sz="2000" dirty="0"/>
              <a:t>Pan-STARRS</a:t>
            </a:r>
            <a:r>
              <a:rPr lang="zh-CN" altLang="en-US" sz="2000" dirty="0"/>
              <a:t> </a:t>
            </a:r>
            <a:r>
              <a:rPr lang="en-US" altLang="zh-CN" sz="2000" dirty="0"/>
              <a:t>DR1,</a:t>
            </a:r>
            <a:r>
              <a:rPr lang="zh-CN" altLang="en-US" sz="2000" dirty="0"/>
              <a:t> </a:t>
            </a:r>
            <a:r>
              <a:rPr lang="en-US" altLang="zh-CN" sz="2000" dirty="0"/>
              <a:t>&amp;</a:t>
            </a:r>
            <a:r>
              <a:rPr lang="zh-CN" altLang="en-US" sz="2000" dirty="0"/>
              <a:t> </a:t>
            </a:r>
            <a:r>
              <a:rPr lang="en-US" altLang="zh-CN" sz="2000" dirty="0"/>
              <a:t>CatWISE2020</a:t>
            </a:r>
          </a:p>
          <a:p>
            <a:r>
              <a:rPr lang="en-US" altLang="zh-CN" sz="2000" b="1" dirty="0">
                <a:solidFill>
                  <a:srgbClr val="C00000"/>
                </a:solidFill>
              </a:rPr>
              <a:t>Feature</a:t>
            </a:r>
            <a:r>
              <a:rPr lang="en-US" altLang="zh-CN" sz="2000" dirty="0"/>
              <a:t>:</a:t>
            </a:r>
            <a:r>
              <a:rPr lang="zh-CN" altLang="en-US" sz="2000" dirty="0"/>
              <a:t>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-W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-W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-W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-W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-W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W1-W2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</a:t>
            </a:r>
            <a:r>
              <a:rPr lang="zh-CN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</a:t>
            </a:r>
            <a:r>
              <a:rPr lang="zh-CN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corrected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BP/RP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excess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(morphology)</a:t>
            </a:r>
          </a:p>
          <a:p>
            <a:r>
              <a:rPr lang="en-US" altLang="zh-CN" sz="2000" b="1" dirty="0">
                <a:solidFill>
                  <a:srgbClr val="C00000"/>
                </a:solidFill>
              </a:rPr>
              <a:t>Classifier</a:t>
            </a:r>
            <a:r>
              <a:rPr lang="zh-CN" altLang="en-US" sz="2000" b="1" dirty="0"/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CLF_LVAC</a:t>
            </a:r>
            <a:r>
              <a:rPr lang="zh-CN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sample</a:t>
            </a:r>
            <a:r>
              <a:rPr lang="en-US" altLang="zh-CN" sz="2000" dirty="0"/>
              <a:t>:</a:t>
            </a:r>
            <a:r>
              <a:rPr lang="zh-CN" altLang="en-US" sz="2000" dirty="0"/>
              <a:t> </a:t>
            </a:r>
            <a:r>
              <a:rPr lang="en-US" altLang="zh-CN" sz="2000" dirty="0"/>
              <a:t>LAMOST</a:t>
            </a:r>
            <a:r>
              <a:rPr lang="zh-CN" altLang="en-US" sz="2000" dirty="0"/>
              <a:t> </a:t>
            </a:r>
            <a:r>
              <a:rPr lang="en-US" altLang="zh-CN" sz="2000" dirty="0"/>
              <a:t>VAC</a:t>
            </a:r>
            <a:r>
              <a:rPr lang="en-US" altLang="zh-CN" sz="2000" baseline="30000" dirty="0"/>
              <a:t>  </a:t>
            </a:r>
            <a:r>
              <a:rPr lang="en-US" altLang="zh-CN" sz="2000" dirty="0"/>
              <a:t>stars</a:t>
            </a:r>
            <a:r>
              <a:rPr lang="zh-CN" altLang="en-US" sz="2000" dirty="0"/>
              <a:t>、</a:t>
            </a:r>
            <a:r>
              <a:rPr lang="en-US" altLang="zh-CN" sz="2000" dirty="0"/>
              <a:t>SDSS QSOs &amp; galaxies</a:t>
            </a:r>
          </a:p>
          <a:p>
            <a:r>
              <a:rPr lang="en-US" altLang="zh-CN" sz="2000" b="1" dirty="0">
                <a:solidFill>
                  <a:srgbClr val="C00000"/>
                </a:solidFill>
              </a:rPr>
              <a:t>Classifier</a:t>
            </a:r>
            <a:r>
              <a:rPr lang="zh-CN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CLF_GDR3</a:t>
            </a:r>
            <a:r>
              <a:rPr lang="zh-CN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sample</a:t>
            </a:r>
            <a:r>
              <a:rPr lang="en-US" altLang="zh-CN" sz="2000" dirty="0"/>
              <a:t>:</a:t>
            </a:r>
            <a:r>
              <a:rPr lang="zh-CN" altLang="en-US" sz="2000" dirty="0"/>
              <a:t> </a:t>
            </a:r>
            <a:r>
              <a:rPr lang="en-US" altLang="zh-CN" sz="2000" dirty="0"/>
              <a:t>Gaia</a:t>
            </a:r>
            <a:r>
              <a:rPr lang="zh-CN" altLang="en-US" sz="2000" dirty="0"/>
              <a:t> </a:t>
            </a:r>
            <a:r>
              <a:rPr lang="en-US" altLang="zh-CN" sz="2000" dirty="0"/>
              <a:t>DR3</a:t>
            </a:r>
            <a:r>
              <a:rPr lang="en-US" altLang="zh-CN" sz="2000" baseline="30000" dirty="0"/>
              <a:t> </a:t>
            </a:r>
            <a:r>
              <a:rPr lang="en-US" altLang="zh-CN" sz="2000" dirty="0"/>
              <a:t>Stars</a:t>
            </a:r>
            <a:r>
              <a:rPr lang="zh-CN" altLang="en-US" sz="2000" dirty="0"/>
              <a:t>、</a:t>
            </a:r>
            <a:r>
              <a:rPr lang="en-US" altLang="zh-CN" sz="2000" dirty="0"/>
              <a:t>SDSS QSOs &amp; galaxies</a:t>
            </a:r>
          </a:p>
          <a:p>
            <a:r>
              <a:rPr lang="en-US" altLang="zh-CN" sz="2000" dirty="0"/>
              <a:t>For test, both classifiers have accuracy</a:t>
            </a:r>
            <a:r>
              <a:rPr lang="zh-CN" altLang="en-US" sz="2000" dirty="0"/>
              <a:t> </a:t>
            </a:r>
            <a:r>
              <a:rPr lang="en-US" altLang="zh-CN" sz="2000" dirty="0"/>
              <a:t>&gt;0.9988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r>
              <a:rPr lang="en-US" altLang="zh-CN" sz="2000" b="1" dirty="0"/>
              <a:t>Take mean as the final result</a:t>
            </a:r>
            <a:r>
              <a:rPr lang="zh-CN" altLang="en-US" sz="2000" b="1" dirty="0"/>
              <a:t>，</a:t>
            </a:r>
            <a:r>
              <a:rPr lang="en-US" altLang="zh-CN" sz="2000" b="1" dirty="0" err="1">
                <a:solidFill>
                  <a:srgbClr val="C00000"/>
                </a:solidFill>
              </a:rPr>
              <a:t>pQSO_mean</a:t>
            </a:r>
            <a:r>
              <a:rPr lang="en-US" altLang="zh-CN" sz="2000" b="1" dirty="0">
                <a:solidFill>
                  <a:srgbClr val="C00000"/>
                </a:solidFill>
              </a:rPr>
              <a:t>&gt;0.95</a:t>
            </a:r>
            <a:r>
              <a:rPr lang="zh-CN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-&gt; QSO candidates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12004F-4B66-5C33-279B-1729A8A49452}"/>
              </a:ext>
            </a:extLst>
          </p:cNvPr>
          <p:cNvSpPr txBox="1"/>
          <p:nvPr/>
        </p:nvSpPr>
        <p:spPr>
          <a:xfrm>
            <a:off x="6362975" y="1800693"/>
            <a:ext cx="1083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CLF_LVAC</a:t>
            </a:r>
            <a:endParaRPr kumimoji="1" lang="zh-CN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9C140A-869A-A2B5-9069-7B7AFF22990C}"/>
              </a:ext>
            </a:extLst>
          </p:cNvPr>
          <p:cNvSpPr txBox="1"/>
          <p:nvPr/>
        </p:nvSpPr>
        <p:spPr>
          <a:xfrm>
            <a:off x="10007304" y="1827370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CLF_GDR3</a:t>
            </a:r>
            <a:endParaRPr kumimoji="1" lang="zh-CN" altLang="en-US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A4B2C977-4FD9-B072-1F02-A17C58BD4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2261" y="2433535"/>
            <a:ext cx="3463054" cy="303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D8C4B3E2-6E1E-2ECC-DB8E-89E9D0C68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7330" y="2495360"/>
            <a:ext cx="3321819" cy="290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C7ACE0B7-8BAC-F04D-B0FD-B3889313A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0493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BD71642-4769-CEC9-37DB-4E96C8DD5E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02135" y="1675904"/>
            <a:ext cx="3996000" cy="4644399"/>
          </a:xfrm>
        </p:spPr>
        <p:txBody>
          <a:bodyPr>
            <a:noAutofit/>
          </a:bodyPr>
          <a:lstStyle/>
          <a:p>
            <a:pPr marL="285750" indent="-285750"/>
            <a:r>
              <a:rPr kumimoji="1" lang="en-US" altLang="zh-CN" sz="2200" dirty="0"/>
              <a:t>Re-classified the Gaia DR3 quasar candidates based on Gaia, Pan-STARRS, and CatWISE2020 data; ensemble machine learning method applied.</a:t>
            </a:r>
          </a:p>
          <a:p>
            <a:pPr marL="285750" indent="-285750"/>
            <a:r>
              <a:rPr kumimoji="1" lang="en-US" altLang="zh-CN" sz="2200" dirty="0"/>
              <a:t>3π sky coverage.</a:t>
            </a:r>
          </a:p>
          <a:p>
            <a:pPr marL="285750" indent="-285750"/>
            <a:r>
              <a:rPr kumimoji="1" lang="en-US" altLang="zh-CN" sz="2200" dirty="0">
                <a:solidFill>
                  <a:srgbClr val="C00000"/>
                </a:solidFill>
              </a:rPr>
              <a:t>1.5 million sources in total</a:t>
            </a:r>
            <a:r>
              <a:rPr kumimoji="1" lang="en-US" altLang="zh-CN" sz="2200" dirty="0"/>
              <a:t>;</a:t>
            </a:r>
            <a:r>
              <a:rPr kumimoji="1" lang="zh-CN" altLang="en-US" sz="2200" dirty="0"/>
              <a:t> </a:t>
            </a:r>
            <a:r>
              <a:rPr kumimoji="1" lang="en-US" altLang="zh-CN" sz="2200" dirty="0"/>
              <a:t>Higher completeness than Quaia, while maintaining similar purity (~90%).</a:t>
            </a:r>
          </a:p>
          <a:p>
            <a:pPr marL="285750" indent="-285750"/>
            <a:r>
              <a:rPr kumimoji="1" lang="en-US" altLang="zh-CN" sz="2200" dirty="0">
                <a:solidFill>
                  <a:srgbClr val="C00000"/>
                </a:solidFill>
              </a:rPr>
              <a:t>Higher overall redshift accuracy </a:t>
            </a:r>
            <a:r>
              <a:rPr kumimoji="1" lang="en-US" altLang="zh-CN" sz="2200" dirty="0"/>
              <a:t>than Gaia and Quaia.</a:t>
            </a:r>
            <a:endParaRPr lang="zh-CN" altLang="en-US" sz="22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670B678-D07E-6611-6751-EE6494AFC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068" y="457343"/>
            <a:ext cx="10515600" cy="1148715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The </a:t>
            </a:r>
            <a:r>
              <a:rPr lang="en-US" altLang="zh-CN" sz="3200" dirty="0">
                <a:solidFill>
                  <a:srgbClr val="C00000"/>
                </a:solidFill>
              </a:rPr>
              <a:t>CatNorth</a:t>
            </a:r>
            <a:r>
              <a:rPr lang="en-US" altLang="zh-CN" sz="3200" dirty="0">
                <a:solidFill>
                  <a:srgbClr val="FF0000"/>
                </a:solidFill>
              </a:rPr>
              <a:t> </a:t>
            </a:r>
            <a:r>
              <a:rPr lang="en-US" altLang="zh-CN" sz="3200" dirty="0"/>
              <a:t>quasar candidate catalog at Dec&gt;–30°</a:t>
            </a:r>
            <a:endParaRPr lang="zh-CN" altLang="en-US" sz="3200" dirty="0"/>
          </a:p>
        </p:txBody>
      </p:sp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B3858C61-4536-413F-77F7-8F81C91D0F9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769"/>
          <a:stretch>
            <a:fillRect/>
          </a:stretch>
        </p:blipFill>
        <p:spPr>
          <a:xfrm>
            <a:off x="0" y="1462313"/>
            <a:ext cx="4099035" cy="5395687"/>
          </a:xfrm>
          <a:prstGeom prst="rect">
            <a:avLst/>
          </a:prstGeom>
        </p:spPr>
      </p:pic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919BBC85-EC56-1180-C1D5-03DBB2E0E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100" y="1749803"/>
            <a:ext cx="4033402" cy="41246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97CE116-192B-BF46-FF24-7DBF436B74E8}"/>
              </a:ext>
            </a:extLst>
          </p:cNvPr>
          <p:cNvSpPr txBox="1"/>
          <p:nvPr/>
        </p:nvSpPr>
        <p:spPr>
          <a:xfrm>
            <a:off x="4801617" y="6294904"/>
            <a:ext cx="329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Fu,</a:t>
            </a:r>
            <a:r>
              <a:rPr kumimoji="1" lang="zh-CN" altLang="en-US" dirty="0"/>
              <a:t> </a:t>
            </a:r>
            <a:r>
              <a:rPr kumimoji="1" lang="en-US" altLang="zh-CN" dirty="0"/>
              <a:t>Wu,</a:t>
            </a:r>
            <a:r>
              <a:rPr kumimoji="1" lang="zh-CN" altLang="en-US" dirty="0"/>
              <a:t> </a:t>
            </a:r>
            <a:r>
              <a:rPr kumimoji="1" lang="en-US" altLang="zh-CN" dirty="0"/>
              <a:t>et</a:t>
            </a:r>
            <a:r>
              <a:rPr kumimoji="1" lang="zh-CN" altLang="en-US" dirty="0"/>
              <a:t> </a:t>
            </a:r>
            <a:r>
              <a:rPr kumimoji="1" lang="en-US" altLang="zh-CN" dirty="0"/>
              <a:t>al.</a:t>
            </a:r>
            <a:r>
              <a:rPr kumimoji="1" lang="zh-CN" altLang="en-US" dirty="0"/>
              <a:t> </a:t>
            </a:r>
            <a:r>
              <a:rPr kumimoji="1" lang="en-US" altLang="zh-CN" dirty="0"/>
              <a:t>2024,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ApJS</a:t>
            </a:r>
            <a:r>
              <a:rPr kumimoji="1" lang="en-US" altLang="zh-CN" dirty="0"/>
              <a:t>,</a:t>
            </a:r>
            <a:r>
              <a:rPr kumimoji="1" lang="zh-CN" altLang="en-US" dirty="0"/>
              <a:t> </a:t>
            </a:r>
            <a:r>
              <a:rPr kumimoji="1" lang="en-US" altLang="zh-CN" dirty="0"/>
              <a:t>271,</a:t>
            </a:r>
            <a:r>
              <a:rPr kumimoji="1" lang="zh-CN" altLang="en-US" dirty="0"/>
              <a:t> </a:t>
            </a:r>
            <a:r>
              <a:rPr kumimoji="1" lang="en-US" altLang="zh-CN" dirty="0"/>
              <a:t>54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96292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E0D4B00-6A30-A441-248C-E816CD38CB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4959" y="1668112"/>
            <a:ext cx="5181600" cy="50905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400" dirty="0"/>
              <a:t>Optimal sky coverage achieved through the integration of multiple sky surveys:</a:t>
            </a:r>
          </a:p>
          <a:p>
            <a:r>
              <a:rPr lang="en-US" altLang="zh-CN" sz="2400" dirty="0"/>
              <a:t>Gaia</a:t>
            </a:r>
            <a:r>
              <a:rPr lang="zh-CN" altLang="en-US" sz="2400" dirty="0"/>
              <a:t> </a:t>
            </a:r>
            <a:r>
              <a:rPr lang="en-US" altLang="zh-CN" sz="2400" dirty="0"/>
              <a:t>DR3,</a:t>
            </a:r>
            <a:r>
              <a:rPr lang="zh-CN" altLang="en-US" sz="2400" dirty="0"/>
              <a:t> </a:t>
            </a:r>
            <a:r>
              <a:rPr lang="en-US" altLang="zh-CN" sz="2400" dirty="0"/>
              <a:t>CatWISE2020</a:t>
            </a:r>
            <a:r>
              <a:rPr lang="zh-CN" altLang="en-US" sz="2400" dirty="0"/>
              <a:t> </a:t>
            </a:r>
            <a:r>
              <a:rPr lang="en-US" altLang="zh-CN" sz="2400" dirty="0"/>
              <a:t>+</a:t>
            </a:r>
            <a:r>
              <a:rPr lang="zh-CN" altLang="en-US" sz="2400" dirty="0"/>
              <a:t> </a:t>
            </a:r>
            <a:r>
              <a:rPr lang="en-US" altLang="zh-CN" sz="2400" dirty="0" err="1"/>
              <a:t>AllWISE</a:t>
            </a:r>
            <a:endParaRPr lang="en-US" altLang="zh-CN" sz="2400" dirty="0"/>
          </a:p>
          <a:p>
            <a:r>
              <a:rPr lang="en-US" altLang="zh-CN" sz="2400" dirty="0"/>
              <a:t>Ground-based optical:</a:t>
            </a:r>
          </a:p>
          <a:p>
            <a:pPr lvl="1"/>
            <a:r>
              <a:rPr lang="en-US" altLang="zh-CN" sz="2000" b="1" dirty="0" err="1">
                <a:solidFill>
                  <a:srgbClr val="C00000"/>
                </a:solidFill>
              </a:rPr>
              <a:t>SkyMapper</a:t>
            </a:r>
            <a:r>
              <a:rPr lang="zh-CN" altLang="en-US" sz="2000" dirty="0"/>
              <a:t> </a:t>
            </a:r>
            <a:r>
              <a:rPr lang="en-US" altLang="zh-CN" sz="2000" dirty="0"/>
              <a:t>Southern</a:t>
            </a:r>
            <a:r>
              <a:rPr lang="zh-CN" altLang="en-US" sz="2000" dirty="0"/>
              <a:t> </a:t>
            </a:r>
            <a:r>
              <a:rPr lang="en-US" altLang="zh-CN" sz="2000" dirty="0"/>
              <a:t>Sky Survey</a:t>
            </a:r>
            <a:r>
              <a:rPr lang="zh-CN" altLang="en-US" sz="2000" dirty="0"/>
              <a:t> </a:t>
            </a:r>
            <a:r>
              <a:rPr lang="en-US" altLang="zh-CN" sz="2000" dirty="0"/>
              <a:t>(SMSS)</a:t>
            </a:r>
            <a:r>
              <a:rPr lang="zh-CN" altLang="en-US" sz="2000" dirty="0"/>
              <a:t> </a:t>
            </a:r>
            <a:r>
              <a:rPr lang="en-US" altLang="zh-CN" sz="2000" dirty="0"/>
              <a:t>DR4; mainly covers </a:t>
            </a:r>
            <a:r>
              <a:rPr lang="el-GR" altLang="zh-CN" sz="2000" dirty="0"/>
              <a:t>δ&lt;0°</a:t>
            </a:r>
            <a:r>
              <a:rPr lang="en-US" altLang="zh-CN" sz="2000" dirty="0"/>
              <a:t>, with partial coverage to </a:t>
            </a:r>
            <a:r>
              <a:rPr lang="el-GR" altLang="zh-CN" sz="2000" dirty="0"/>
              <a:t>δ&lt;</a:t>
            </a:r>
            <a:r>
              <a:rPr lang="en-US" altLang="zh-CN" sz="2000" dirty="0"/>
              <a:t>16</a:t>
            </a:r>
            <a:r>
              <a:rPr lang="el-GR" altLang="zh-CN" sz="2000" dirty="0"/>
              <a:t>°</a:t>
            </a:r>
            <a:r>
              <a:rPr lang="en-US" altLang="zh-CN" sz="2000" dirty="0"/>
              <a:t>; </a:t>
            </a:r>
            <a:r>
              <a:rPr lang="en-US" altLang="zh-CN" sz="2000" i="1" dirty="0" err="1"/>
              <a:t>griz</a:t>
            </a:r>
            <a:r>
              <a:rPr lang="en-US" altLang="zh-CN" sz="2000" dirty="0"/>
              <a:t> bands are used.</a:t>
            </a:r>
          </a:p>
          <a:p>
            <a:pPr lvl="1"/>
            <a:r>
              <a:rPr lang="en-US" altLang="zh-CN" sz="2000" dirty="0"/>
              <a:t>The </a:t>
            </a:r>
            <a:r>
              <a:rPr lang="en-US" altLang="zh-CN" sz="2000" b="1" dirty="0"/>
              <a:t>NSC</a:t>
            </a:r>
            <a:r>
              <a:rPr lang="en-US" altLang="zh-CN" sz="2000" dirty="0"/>
              <a:t> (</a:t>
            </a:r>
            <a:r>
              <a:rPr lang="en-US" altLang="zh-CN" sz="2000" dirty="0" err="1"/>
              <a:t>NOIRLab</a:t>
            </a:r>
            <a:r>
              <a:rPr lang="en-US" altLang="zh-CN" sz="2000" dirty="0"/>
              <a:t> Source Catalog)</a:t>
            </a:r>
            <a:r>
              <a:rPr lang="zh-CN" altLang="en-US" sz="2000" dirty="0"/>
              <a:t> </a:t>
            </a:r>
            <a:r>
              <a:rPr lang="en-US" altLang="zh-CN" sz="2000" dirty="0"/>
              <a:t>DR2 is used to impute missing </a:t>
            </a:r>
            <a:r>
              <a:rPr lang="en-US" altLang="zh-CN" sz="2000" i="1" dirty="0" err="1"/>
              <a:t>griz</a:t>
            </a:r>
            <a:r>
              <a:rPr lang="en-US" altLang="zh-CN" sz="2000" dirty="0"/>
              <a:t> data.</a:t>
            </a:r>
          </a:p>
          <a:p>
            <a:r>
              <a:rPr lang="en-US" altLang="zh-CN" sz="2400" dirty="0"/>
              <a:t>Ground-based NIR:</a:t>
            </a:r>
          </a:p>
          <a:p>
            <a:pPr lvl="1"/>
            <a:r>
              <a:rPr lang="en-US" altLang="zh-CN" sz="2000" b="1" dirty="0">
                <a:solidFill>
                  <a:srgbClr val="C00000"/>
                </a:solidFill>
              </a:rPr>
              <a:t>VISTA</a:t>
            </a:r>
            <a:r>
              <a:rPr lang="zh-CN" altLang="en-US" sz="2000" dirty="0"/>
              <a:t> </a:t>
            </a:r>
            <a:r>
              <a:rPr lang="en-US" altLang="zh-CN" sz="2000" dirty="0"/>
              <a:t>surveys (VHS,</a:t>
            </a:r>
            <a:r>
              <a:rPr lang="zh-CN" altLang="en-US" sz="2000" dirty="0"/>
              <a:t> </a:t>
            </a:r>
            <a:r>
              <a:rPr lang="en-US" altLang="zh-CN" sz="2000" dirty="0"/>
              <a:t>VIKING,</a:t>
            </a:r>
            <a:r>
              <a:rPr lang="zh-CN" altLang="en-US" sz="2000" dirty="0"/>
              <a:t> </a:t>
            </a:r>
            <a:r>
              <a:rPr lang="en-US" altLang="zh-CN" sz="2000" dirty="0"/>
              <a:t>VMC,</a:t>
            </a:r>
            <a:r>
              <a:rPr lang="zh-CN" altLang="en-US" sz="2000" dirty="0"/>
              <a:t> </a:t>
            </a:r>
            <a:r>
              <a:rPr lang="en-US" altLang="zh-CN" sz="2000" dirty="0"/>
              <a:t>VVV); J and Ks bands</a:t>
            </a:r>
          </a:p>
          <a:p>
            <a:pPr lvl="1"/>
            <a:r>
              <a:rPr lang="en-US" altLang="zh-CN" sz="2000" b="1" dirty="0">
                <a:solidFill>
                  <a:srgbClr val="C00000"/>
                </a:solidFill>
              </a:rPr>
              <a:t>2MASS</a:t>
            </a:r>
            <a:r>
              <a:rPr lang="en-US" altLang="zh-CN" sz="2000" dirty="0"/>
              <a:t> is used to impute missing VISTA data through empirical conversion.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418660-BA9E-1F5A-6596-A12C79967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81600" cy="1148715"/>
          </a:xfrm>
        </p:spPr>
        <p:txBody>
          <a:bodyPr>
            <a:normAutofit fontScale="90000"/>
          </a:bodyPr>
          <a:lstStyle/>
          <a:p>
            <a:r>
              <a:rPr kumimoji="1" lang="en-US" altLang="zh-CN" dirty="0"/>
              <a:t>Photometric catalogs for </a:t>
            </a:r>
            <a:r>
              <a:rPr kumimoji="1" lang="en-US" altLang="zh-CN" dirty="0">
                <a:solidFill>
                  <a:srgbClr val="C00000"/>
                </a:solidFill>
              </a:rPr>
              <a:t>CatSouth</a:t>
            </a:r>
            <a:endParaRPr kumimoji="1" lang="zh-CN" altLang="en-US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E4A75C-7EA2-918F-A44C-D549D9DD58D0}"/>
              </a:ext>
            </a:extLst>
          </p:cNvPr>
          <p:cNvSpPr txBox="1"/>
          <p:nvPr/>
        </p:nvSpPr>
        <p:spPr>
          <a:xfrm>
            <a:off x="9265851" y="1717481"/>
            <a:ext cx="216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Onken</a:t>
            </a:r>
            <a:r>
              <a:rPr kumimoji="1" lang="zh-CN" altLang="en-US" dirty="0"/>
              <a:t> </a:t>
            </a:r>
            <a:r>
              <a:rPr kumimoji="1" lang="en-US" altLang="zh-CN" dirty="0"/>
              <a:t>et</a:t>
            </a:r>
            <a:r>
              <a:rPr kumimoji="1" lang="zh-CN" altLang="en-US" dirty="0"/>
              <a:t> </a:t>
            </a:r>
            <a:r>
              <a:rPr kumimoji="1" lang="en-US" altLang="zh-CN" dirty="0"/>
              <a:t>al.</a:t>
            </a:r>
            <a:r>
              <a:rPr kumimoji="1" lang="zh-CN" altLang="en-US" dirty="0"/>
              <a:t> </a:t>
            </a:r>
            <a:r>
              <a:rPr lang="en-US" dirty="0"/>
              <a:t>2024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PASA</a:t>
            </a:r>
            <a:r>
              <a:rPr lang="en-US" dirty="0"/>
              <a:t>, 41, e061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810D96-1693-09F8-B383-7B22694331EB}"/>
              </a:ext>
            </a:extLst>
          </p:cNvPr>
          <p:cNvSpPr txBox="1"/>
          <p:nvPr/>
        </p:nvSpPr>
        <p:spPr>
          <a:xfrm>
            <a:off x="9228115" y="1090198"/>
            <a:ext cx="2648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Magnitude distribution of </a:t>
            </a:r>
            <a:r>
              <a:rPr kumimoji="1" lang="en-US" altLang="zh-CN" dirty="0">
                <a:solidFill>
                  <a:srgbClr val="C00000"/>
                </a:solidFill>
              </a:rPr>
              <a:t>SMSS</a:t>
            </a:r>
            <a:r>
              <a:rPr kumimoji="1" lang="zh-CN" altLang="en-US" dirty="0">
                <a:solidFill>
                  <a:srgbClr val="C00000"/>
                </a:solidFill>
              </a:rPr>
              <a:t> </a:t>
            </a:r>
            <a:r>
              <a:rPr kumimoji="1" lang="en-US" altLang="zh-CN" dirty="0">
                <a:solidFill>
                  <a:srgbClr val="C00000"/>
                </a:solidFill>
              </a:rPr>
              <a:t>DR4</a:t>
            </a:r>
            <a:endParaRPr kumimoji="1" lang="zh-CN" altLang="en-US" dirty="0">
              <a:solidFill>
                <a:srgbClr val="C00000"/>
              </a:solidFill>
            </a:endParaRPr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7A13FA42-A3F8-E619-DED9-D16B6FB84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4829" y="4213408"/>
            <a:ext cx="4311543" cy="2644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77D17B0-BB1F-7B23-2591-4EEB82DF02E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3374" y="2418122"/>
            <a:ext cx="4454451" cy="1762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D1F18B-1B8D-7448-A648-9CC5CDA833CE}"/>
              </a:ext>
            </a:extLst>
          </p:cNvPr>
          <p:cNvSpPr txBox="1"/>
          <p:nvPr/>
        </p:nvSpPr>
        <p:spPr>
          <a:xfrm>
            <a:off x="10259890" y="2970151"/>
            <a:ext cx="1774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C00000"/>
                </a:solidFill>
              </a:rPr>
              <a:t>SMSS</a:t>
            </a:r>
            <a:r>
              <a:rPr kumimoji="1" lang="zh-CN" altLang="en-US" dirty="0">
                <a:solidFill>
                  <a:srgbClr val="C00000"/>
                </a:solidFill>
              </a:rPr>
              <a:t> </a:t>
            </a:r>
            <a:r>
              <a:rPr kumimoji="1" lang="en-US" altLang="zh-CN" dirty="0">
                <a:solidFill>
                  <a:srgbClr val="C00000"/>
                </a:solidFill>
              </a:rPr>
              <a:t>DR4</a:t>
            </a:r>
            <a:r>
              <a:rPr kumimoji="1" lang="en-US" altLang="zh-CN" dirty="0"/>
              <a:t> vs. NSC</a:t>
            </a:r>
            <a:r>
              <a:rPr kumimoji="1" lang="zh-CN" altLang="en-US" dirty="0"/>
              <a:t> </a:t>
            </a:r>
            <a:r>
              <a:rPr kumimoji="1" lang="en-US" altLang="zh-CN" dirty="0"/>
              <a:t>DR2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i</a:t>
            </a:r>
            <a:r>
              <a:rPr kumimoji="1" lang="en-US" altLang="zh-CN" dirty="0"/>
              <a:t>-band magnitude</a:t>
            </a:r>
            <a:endParaRPr kumimoji="1" lang="zh-CN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E0C6EA-9A4F-915E-64D7-090A98C4CCD2}"/>
              </a:ext>
            </a:extLst>
          </p:cNvPr>
          <p:cNvSpPr txBox="1"/>
          <p:nvPr/>
        </p:nvSpPr>
        <p:spPr>
          <a:xfrm>
            <a:off x="10259891" y="5404102"/>
            <a:ext cx="1752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C00000"/>
                </a:solidFill>
              </a:rPr>
              <a:t>VISTA</a:t>
            </a:r>
            <a:r>
              <a:rPr kumimoji="1" lang="zh-CN" altLang="en-US" dirty="0">
                <a:solidFill>
                  <a:srgbClr val="C00000"/>
                </a:solidFill>
              </a:rPr>
              <a:t> </a:t>
            </a:r>
            <a:r>
              <a:rPr kumimoji="1" lang="en-US" altLang="zh-CN" dirty="0">
                <a:solidFill>
                  <a:srgbClr val="C00000"/>
                </a:solidFill>
              </a:rPr>
              <a:t>survey </a:t>
            </a:r>
            <a:r>
              <a:rPr kumimoji="1" lang="en-US" altLang="zh-CN" dirty="0"/>
              <a:t>sky coverages (version 2010; VISTA wiki)</a:t>
            </a:r>
            <a:endParaRPr kumimoji="1" lang="zh-CN" altLang="en-US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F85DA361-7BE8-EB1E-634A-24DA5669B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1556" y="-33473"/>
            <a:ext cx="3224048" cy="2434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696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3B9FA837-4B93-4437-AFA8-69C931984B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736902"/>
              </p:ext>
            </p:extLst>
          </p:nvPr>
        </p:nvGraphicFramePr>
        <p:xfrm>
          <a:off x="810001" y="1228672"/>
          <a:ext cx="10220606" cy="2637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5281">
                  <a:extLst>
                    <a:ext uri="{9D8B030D-6E8A-4147-A177-3AD203B41FA5}">
                      <a16:colId xmlns:a16="http://schemas.microsoft.com/office/drawing/2014/main" val="1779276432"/>
                    </a:ext>
                  </a:extLst>
                </a:gridCol>
                <a:gridCol w="1405325">
                  <a:extLst>
                    <a:ext uri="{9D8B030D-6E8A-4147-A177-3AD203B41FA5}">
                      <a16:colId xmlns:a16="http://schemas.microsoft.com/office/drawing/2014/main" val="914875448"/>
                    </a:ext>
                  </a:extLst>
                </a:gridCol>
              </a:tblGrid>
              <a:tr h="365886">
                <a:tc>
                  <a:txBody>
                    <a:bodyPr/>
                    <a:lstStyle/>
                    <a:p>
                      <a:pPr algn="ctr"/>
                      <a:r>
                        <a:rPr lang="en-US" altLang="zh-Hans" dirty="0"/>
                        <a:t>Representative surveys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Numbers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986757"/>
                  </a:ext>
                </a:extLst>
              </a:tr>
              <a:tr h="28394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 Bright Quasar Survey (BQS; Schmidt &amp; Green, 1983)</a:t>
                      </a: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2932147"/>
                  </a:ext>
                </a:extLst>
              </a:tr>
              <a:tr h="28394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Large Bright Quasar Survey (LBQS; Hewett, Foltz, &amp; Chaffee, 1995)</a:t>
                      </a: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5432046"/>
                  </a:ext>
                </a:extLst>
              </a:tr>
              <a:tr h="28394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2dF Quasar Redshift Survey (2QZ; Croom et al. 2004)</a:t>
                      </a: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23,338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4759943"/>
                  </a:ext>
                </a:extLst>
              </a:tr>
              <a:tr h="28394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The 7th data release of the SDSS Quasar Catalog (DR7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Q;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Schneider et al. 2010) </a:t>
                      </a: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105,783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0655433"/>
                  </a:ext>
                </a:extLst>
              </a:tr>
              <a:tr h="28394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SDSS DR12Q 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Pâris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 et al. 2017)</a:t>
                      </a: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297,301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8892823"/>
                  </a:ext>
                </a:extLst>
              </a:tr>
              <a:tr h="28394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SDSS DR14Q 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Pâris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 et al. 2018) </a:t>
                      </a: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526,356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3983870"/>
                  </a:ext>
                </a:extLst>
              </a:tr>
              <a:tr h="28394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SDSS DR16Q 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Lyke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 et al. 2020) (contains candidates that are not visually inspected)</a:t>
                      </a: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750,414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9281750"/>
                  </a:ext>
                </a:extLst>
              </a:tr>
              <a:tr h="28394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LAMOST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Quasar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Survey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Jin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al.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2900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31,866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1833531"/>
                  </a:ext>
                </a:extLst>
              </a:tr>
            </a:tbl>
          </a:graphicData>
        </a:graphic>
      </p:graphicFrame>
      <p:pic>
        <p:nvPicPr>
          <p:cNvPr id="8" name="内容占位符 5">
            <a:extLst>
              <a:ext uri="{FF2B5EF4-FFF2-40B4-BE49-F238E27FC236}">
                <a16:creationId xmlns:a16="http://schemas.microsoft.com/office/drawing/2014/main" id="{92F87F0B-DF96-4333-A43D-A1E7AE556B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52649" y="4195003"/>
            <a:ext cx="3887145" cy="262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00A7E56-F275-4A80-A070-E44C0E2360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8332" y="4195003"/>
            <a:ext cx="3431019" cy="262771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29F47A9F-64A0-4343-BD5B-928676A08EC9}"/>
              </a:ext>
            </a:extLst>
          </p:cNvPr>
          <p:cNvSpPr/>
          <p:nvPr/>
        </p:nvSpPr>
        <p:spPr>
          <a:xfrm>
            <a:off x="7881028" y="4388043"/>
            <a:ext cx="21583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Lyke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et al. 2020)</a:t>
            </a:r>
            <a:endParaRPr lang="en-US" dirty="0"/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D28B1094-F2F7-41F3-A820-906832340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Quasar surveys before DESI</a:t>
            </a:r>
            <a:endParaRPr 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1F55CF5-FDD9-4E4B-BA5D-C6619BFF3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2799-31AF-4FF8-9D79-C1A3E01FB207}" type="slidenum">
              <a:rPr lang="en-US" noProof="0" smtClean="0"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753479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AA9A44-6C26-CB18-4501-9DDB96DEE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39" y="314325"/>
            <a:ext cx="6093013" cy="1325563"/>
          </a:xfrm>
        </p:spPr>
        <p:txBody>
          <a:bodyPr>
            <a:noAutofit/>
          </a:bodyPr>
          <a:lstStyle/>
          <a:p>
            <a:r>
              <a:rPr lang="en-US" sz="3600" dirty="0"/>
              <a:t>Additional cut based on Gaia proper</a:t>
            </a:r>
            <a:r>
              <a:rPr lang="en-US" altLang="zh-CN" sz="3600" dirty="0"/>
              <a:t>-</a:t>
            </a:r>
            <a:r>
              <a:rPr lang="en-US" sz="3600" dirty="0"/>
              <a:t>motion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18">
                <a:extLst>
                  <a:ext uri="{FF2B5EF4-FFF2-40B4-BE49-F238E27FC236}">
                    <a16:creationId xmlns:a16="http://schemas.microsoft.com/office/drawing/2014/main" id="{ADD467C6-DE09-78AB-617C-8E90B9E98429}"/>
                  </a:ext>
                </a:extLst>
              </p:cNvPr>
              <p:cNvSpPr/>
              <p:nvPr/>
            </p:nvSpPr>
            <p:spPr>
              <a:xfrm>
                <a:off x="214504" y="1593812"/>
                <a:ext cx="634564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dirty="0"/>
                  <a:t>Probability density of zero proper motion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</a:rPr>
                          <m:t>PM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400" dirty="0"/>
                  <a:t>): 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4" name="矩形 18">
                <a:extLst>
                  <a:ext uri="{FF2B5EF4-FFF2-40B4-BE49-F238E27FC236}">
                    <a16:creationId xmlns:a16="http://schemas.microsoft.com/office/drawing/2014/main" id="{ADD467C6-DE09-78AB-617C-8E90B9E984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504" y="1593812"/>
                <a:ext cx="6345648" cy="461665"/>
              </a:xfrm>
              <a:prstGeom prst="rect">
                <a:avLst/>
              </a:prstGeom>
              <a:blipFill>
                <a:blip r:embed="rId2"/>
                <a:stretch>
                  <a:fillRect l="-1397" t="-8108" r="-599" b="-297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19">
                <a:extLst>
                  <a:ext uri="{FF2B5EF4-FFF2-40B4-BE49-F238E27FC236}">
                    <a16:creationId xmlns:a16="http://schemas.microsoft.com/office/drawing/2014/main" id="{271DA89A-FFFB-8DCA-68FD-B601F938CEF7}"/>
                  </a:ext>
                </a:extLst>
              </p:cNvPr>
              <p:cNvSpPr/>
              <p:nvPr/>
            </p:nvSpPr>
            <p:spPr>
              <a:xfrm>
                <a:off x="293552" y="2961064"/>
                <a:ext cx="3597948" cy="12441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pmra</m:t>
                    </m:r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pmdec</m:t>
                    </m:r>
                  </m:oMath>
                </a14:m>
                <a:endParaRPr lang="en-US" altLang="zh-CN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pmra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error</m:t>
                      </m:r>
                    </m:oMath>
                  </m:oMathPara>
                </a14:m>
                <a:endParaRPr lang="en-US" altLang="zh-CN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pmdec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error</m:t>
                      </m:r>
                    </m:oMath>
                  </m:oMathPara>
                </a14:m>
                <a:endParaRPr lang="en-US" altLang="zh-CN" dirty="0"/>
              </a:p>
              <a:p>
                <a:pPr lvl="1"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pmra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pmdec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corr</m:t>
                      </m:r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5" name="矩形 19">
                <a:extLst>
                  <a:ext uri="{FF2B5EF4-FFF2-40B4-BE49-F238E27FC236}">
                    <a16:creationId xmlns:a16="http://schemas.microsoft.com/office/drawing/2014/main" id="{271DA89A-FFFB-8DCA-68FD-B601F938CE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52" y="2961064"/>
                <a:ext cx="3597948" cy="1244187"/>
              </a:xfrm>
              <a:prstGeom prst="rect">
                <a:avLst/>
              </a:prstGeom>
              <a:blipFill>
                <a:blip r:embed="rId3"/>
                <a:stretch>
                  <a:fillRect t="-3030" b="-10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22">
                <a:extLst>
                  <a:ext uri="{FF2B5EF4-FFF2-40B4-BE49-F238E27FC236}">
                    <a16:creationId xmlns:a16="http://schemas.microsoft.com/office/drawing/2014/main" id="{F0E85376-149E-C3CE-D590-04925038C9E7}"/>
                  </a:ext>
                </a:extLst>
              </p:cNvPr>
              <p:cNvSpPr txBox="1"/>
              <p:nvPr/>
            </p:nvSpPr>
            <p:spPr>
              <a:xfrm>
                <a:off x="368966" y="4205251"/>
                <a:ext cx="5383609" cy="2761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/>
                  <a:t>QSO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candidates: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400" dirty="0"/>
                  <a:t>Outside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LMC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and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SMC:</a:t>
                </a:r>
              </a:p>
              <a:p>
                <a:pPr algn="ctr"/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𝐥𝐨𝐠</m:t>
                        </m:r>
                      </m:fName>
                      <m:e>
                        <m:d>
                          <m:dPr>
                            <m:ctrlP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altLang="zh-CN" sz="2400" b="1" i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𝐏𝐌𝟎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≥−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zh-CN" altLang="en-US" sz="2400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400" dirty="0"/>
                  <a:t>&amp;</a:t>
                </a:r>
                <a:r>
                  <a:rPr lang="en-US" altLang="zh-CN" sz="2400" b="1" dirty="0">
                    <a:solidFill>
                      <a:srgbClr val="FF0000"/>
                    </a:solidFill>
                  </a:rPr>
                  <a:t>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sz="2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𝐐𝐒𝐎</m:t>
                        </m:r>
                      </m:sub>
                    </m:sSub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𝐠𝐚𝐥𝐚𝐱𝐲</m:t>
                        </m:r>
                      </m:sub>
                    </m:sSub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&amp;</a:t>
                </a:r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sz="2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𝐐𝐒𝐎</m:t>
                        </m:r>
                      </m:sub>
                    </m:sSub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𝐬𝐭𝐚𝐫</m:t>
                        </m:r>
                      </m:sub>
                    </m:sSub>
                  </m:oMath>
                </a14:m>
                <a:endParaRPr lang="en-US" altLang="zh-CN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</a:rPr>
                  <a:t>In</a:t>
                </a:r>
                <a:r>
                  <a:rPr lang="zh-CN" altLang="en-US" sz="24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</a:rPr>
                  <a:t>LMC</a:t>
                </a:r>
                <a:r>
                  <a:rPr lang="zh-CN" altLang="en-US" sz="24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</a:rPr>
                  <a:t>and</a:t>
                </a:r>
                <a:r>
                  <a:rPr lang="zh-CN" altLang="en-US" sz="24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</a:rPr>
                  <a:t>SMC</a:t>
                </a:r>
                <a:r>
                  <a:rPr lang="en-US" altLang="zh-CN" sz="2400" dirty="0"/>
                  <a:t>:</a:t>
                </a:r>
              </a:p>
              <a:p>
                <a:pPr algn="ctr"/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sz="2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𝐥𝐨𝐠</m:t>
                        </m:r>
                      </m:fName>
                      <m:e>
                        <m:d>
                          <m:dPr>
                            <m:ctrlPr>
                              <a:rPr lang="en-US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altLang="zh-CN" sz="2400" b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𝐏𝐌𝟎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≥−</m:t>
                    </m:r>
                    <m:r>
                      <a:rPr lang="en-US" altLang="zh-CN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400" dirty="0"/>
                  <a:t>&amp;</a:t>
                </a:r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𝐐𝐒𝐎</m:t>
                        </m:r>
                      </m:sub>
                    </m:sSub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altLang="zh-CN" sz="2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zh-CN" sz="2400" dirty="0"/>
              </a:p>
              <a:p>
                <a:endParaRPr lang="en-US" altLang="zh-CN" sz="2400" dirty="0"/>
              </a:p>
            </p:txBody>
          </p:sp>
        </mc:Choice>
        <mc:Fallback xmlns="">
          <p:sp>
            <p:nvSpPr>
              <p:cNvPr id="6" name="文本框 22">
                <a:extLst>
                  <a:ext uri="{FF2B5EF4-FFF2-40B4-BE49-F238E27FC236}">
                    <a16:creationId xmlns:a16="http://schemas.microsoft.com/office/drawing/2014/main" id="{F0E85376-149E-C3CE-D590-04925038C9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966" y="4205251"/>
                <a:ext cx="5383609" cy="2761525"/>
              </a:xfrm>
              <a:prstGeom prst="rect">
                <a:avLst/>
              </a:prstGeom>
              <a:blipFill>
                <a:blip r:embed="rId4"/>
                <a:stretch>
                  <a:fillRect l="-1647" t="-13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23">
            <a:extLst>
              <a:ext uri="{FF2B5EF4-FFF2-40B4-BE49-F238E27FC236}">
                <a16:creationId xmlns:a16="http://schemas.microsoft.com/office/drawing/2014/main" id="{2EC18401-AEBF-DB02-F09E-1AEFBCC1B99A}"/>
              </a:ext>
            </a:extLst>
          </p:cNvPr>
          <p:cNvSpPr txBox="1"/>
          <p:nvPr/>
        </p:nvSpPr>
        <p:spPr>
          <a:xfrm>
            <a:off x="9530889" y="6362548"/>
            <a:ext cx="2460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Fu, Wu et al. 2024, 2025</a:t>
            </a:r>
            <a:endParaRPr lang="zh-CN" altLang="en-US" dirty="0"/>
          </a:p>
        </p:txBody>
      </p:sp>
      <p:pic>
        <p:nvPicPr>
          <p:cNvPr id="8" name="图片 2">
            <a:extLst>
              <a:ext uri="{FF2B5EF4-FFF2-40B4-BE49-F238E27FC236}">
                <a16:creationId xmlns:a16="http://schemas.microsoft.com/office/drawing/2014/main" id="{821D0263-AC07-DA23-1F92-6C9C5B4A80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966" y="2141639"/>
            <a:ext cx="5525929" cy="678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A95920-4C89-05E5-DA90-00899A651A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3294" y="212502"/>
            <a:ext cx="3831012" cy="309539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6F1DFC9-9D52-8792-B6DE-A879C4DD3369}"/>
              </a:ext>
            </a:extLst>
          </p:cNvPr>
          <p:cNvCxnSpPr>
            <a:cxnSpLocks/>
          </p:cNvCxnSpPr>
          <p:nvPr/>
        </p:nvCxnSpPr>
        <p:spPr>
          <a:xfrm flipV="1">
            <a:off x="8964891" y="1583703"/>
            <a:ext cx="1687398" cy="282804"/>
          </a:xfrm>
          <a:prstGeom prst="straightConnector1">
            <a:avLst/>
          </a:prstGeom>
          <a:ln w="4762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262A335-0254-A07E-6AD6-215C694B1492}"/>
              </a:ext>
            </a:extLst>
          </p:cNvPr>
          <p:cNvSpPr txBox="1"/>
          <p:nvPr/>
        </p:nvSpPr>
        <p:spPr>
          <a:xfrm>
            <a:off x="10629010" y="1192042"/>
            <a:ext cx="1362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Stellar</a:t>
            </a:r>
            <a:r>
              <a:rPr lang="zh-CN" altLang="en-US" b="1" dirty="0"/>
              <a:t> </a:t>
            </a:r>
            <a:r>
              <a:rPr lang="en-US" altLang="zh-CN" b="1" dirty="0"/>
              <a:t>locus</a:t>
            </a:r>
          </a:p>
          <a:p>
            <a:r>
              <a:rPr lang="zh-CN" altLang="en-US" b="1" dirty="0"/>
              <a:t> </a:t>
            </a:r>
            <a:r>
              <a:rPr lang="en-US" altLang="zh-CN" b="1" dirty="0"/>
              <a:t>revealed</a:t>
            </a:r>
            <a:endParaRPr lang="en-US" b="1" dirty="0"/>
          </a:p>
        </p:txBody>
      </p:sp>
      <p:pic>
        <p:nvPicPr>
          <p:cNvPr id="13" name="Content Placeholder 10">
            <a:extLst>
              <a:ext uri="{FF2B5EF4-FFF2-40B4-BE49-F238E27FC236}">
                <a16:creationId xmlns:a16="http://schemas.microsoft.com/office/drawing/2014/main" id="{D2D45DE2-1041-3E68-16BA-A58E1F39B1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6096000" y="3429000"/>
            <a:ext cx="4863831" cy="3302880"/>
          </a:xfrm>
        </p:spPr>
      </p:pic>
    </p:spTree>
    <p:extLst>
      <p:ext uri="{BB962C8B-B14F-4D97-AF65-F5344CB8AC3E}">
        <p14:creationId xmlns:p14="http://schemas.microsoft.com/office/powerpoint/2010/main" val="16507462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F0AA2-960B-41CD-AC5A-8BA909DF4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244" y="575304"/>
            <a:ext cx="10787555" cy="1416094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solidFill>
                  <a:srgbClr val="1F77B4"/>
                </a:solidFill>
              </a:rPr>
              <a:t>The CatSouth/</a:t>
            </a:r>
            <a:r>
              <a:rPr lang="en-US" altLang="zh-CN" sz="3200" dirty="0" err="1">
                <a:solidFill>
                  <a:srgbClr val="1F77B4"/>
                </a:solidFill>
              </a:rPr>
              <a:t>CatGlobe</a:t>
            </a:r>
            <a:r>
              <a:rPr lang="zh-CN" altLang="en-US" sz="3200" dirty="0">
                <a:solidFill>
                  <a:srgbClr val="1F77B4"/>
                </a:solidFill>
              </a:rPr>
              <a:t> </a:t>
            </a:r>
            <a:r>
              <a:rPr lang="en-US" altLang="zh-CN" sz="3200" dirty="0">
                <a:solidFill>
                  <a:srgbClr val="1F77B4"/>
                </a:solidFill>
              </a:rPr>
              <a:t>quasar candidate catalogs</a:t>
            </a:r>
            <a:endParaRPr lang="zh-CN" altLang="en-US" sz="3200" dirty="0">
              <a:solidFill>
                <a:srgbClr val="1F77B4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B88FD51-9FC1-4156-DD19-5494EB2BE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245" y="2094072"/>
            <a:ext cx="11059510" cy="348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BE3BF1-8391-E367-139B-CE40DD43D8B5}"/>
              </a:ext>
            </a:extLst>
          </p:cNvPr>
          <p:cNvSpPr txBox="1"/>
          <p:nvPr/>
        </p:nvSpPr>
        <p:spPr>
          <a:xfrm>
            <a:off x="276965" y="5574649"/>
            <a:ext cx="11366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dirty="0"/>
              <a:t>Left: CatSouth at </a:t>
            </a:r>
            <a:r>
              <a:rPr kumimoji="1" lang="el-GR" altLang="zh-CN" sz="2400" dirty="0"/>
              <a:t>δ≲16°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(N=</a:t>
            </a:r>
            <a:r>
              <a:rPr kumimoji="1" lang="en-US" altLang="zh-CN" sz="2400" b="1" dirty="0">
                <a:solidFill>
                  <a:srgbClr val="C00000"/>
                </a:solidFill>
              </a:rPr>
              <a:t>0.92 million</a:t>
            </a:r>
            <a:r>
              <a:rPr kumimoji="1" lang="en-US" altLang="zh-CN" sz="2400" dirty="0"/>
              <a:t>).</a:t>
            </a:r>
          </a:p>
          <a:p>
            <a:r>
              <a:rPr kumimoji="1" lang="en-US" altLang="zh-CN" sz="2400" dirty="0"/>
              <a:t>Right: The all-sky </a:t>
            </a:r>
            <a:r>
              <a:rPr kumimoji="1" lang="en-US" altLang="zh-CN" sz="2400" b="1" dirty="0" err="1"/>
              <a:t>CatGlobe</a:t>
            </a:r>
            <a:r>
              <a:rPr kumimoji="1" lang="en-US" altLang="zh-CN" sz="2400" b="1" dirty="0"/>
              <a:t> </a:t>
            </a:r>
            <a:r>
              <a:rPr kumimoji="1" lang="en-US" altLang="zh-CN" sz="2400" dirty="0"/>
              <a:t>catalog by combining</a:t>
            </a:r>
            <a:r>
              <a:rPr kumimoji="1" lang="en-US" altLang="zh-CN" sz="2400" b="1" dirty="0"/>
              <a:t> CatNorth and CatSouth (N=</a:t>
            </a:r>
            <a:r>
              <a:rPr kumimoji="1" lang="en-US" altLang="zh-CN" sz="2400" b="1" dirty="0">
                <a:solidFill>
                  <a:srgbClr val="C00000"/>
                </a:solidFill>
              </a:rPr>
              <a:t>1.89 million</a:t>
            </a:r>
            <a:r>
              <a:rPr kumimoji="1" lang="en-US" altLang="zh-CN" sz="2400" b="1" dirty="0"/>
              <a:t>)</a:t>
            </a:r>
          </a:p>
          <a:p>
            <a:pPr algn="r"/>
            <a:r>
              <a:rPr kumimoji="1" lang="en-US" altLang="zh-CN" sz="2400" dirty="0"/>
              <a:t>Fu, Wu et al. 2025, </a:t>
            </a:r>
            <a:r>
              <a:rPr kumimoji="1" lang="en-US" altLang="zh-CN" sz="2400" dirty="0" err="1"/>
              <a:t>ApJS</a:t>
            </a:r>
            <a:endParaRPr kumimoji="1"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5667535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61DE2-E1B2-13AE-FFD4-59FDE445F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51" y="428978"/>
            <a:ext cx="10805794" cy="827173"/>
          </a:xfrm>
        </p:spPr>
        <p:txBody>
          <a:bodyPr>
            <a:noAutofit/>
          </a:bodyPr>
          <a:lstStyle/>
          <a:p>
            <a:r>
              <a:rPr kumimoji="1" lang="en-US" altLang="zh-CN" sz="2800" dirty="0"/>
              <a:t>Proper motion distributions of the original Gaia QSO candidate catalog and </a:t>
            </a:r>
            <a:r>
              <a:rPr kumimoji="1" lang="en-US" altLang="zh-CN" sz="2800" dirty="0" err="1"/>
              <a:t>CatGlobe</a:t>
            </a:r>
            <a:endParaRPr kumimoji="1" lang="zh-CN" altLang="en-US" sz="2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8B4B89-4059-CCAE-9CDA-D26F31DBB5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32</a:t>
            </a:fld>
            <a:endParaRPr lang="en" dirty="0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5C77B8E3-4B8B-1037-ACB4-8BA0F816428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 rot="-5400000">
            <a:off x="-3285200" y="3273200"/>
            <a:ext cx="6882000" cy="311600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FFFFFF"/>
                </a:solidFill>
                <a:effectLst/>
                <a:latin typeface="Helvetica Neue" panose="02000503000000020004" pitchFamily="2" charset="0"/>
              </a:rPr>
              <a:t> 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099CB5B-3A5D-7B81-CF86-4175235C89A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4071" y="1480834"/>
            <a:ext cx="5052483" cy="669105"/>
          </a:xfrm>
        </p:spPr>
        <p:txBody>
          <a:bodyPr/>
          <a:lstStyle/>
          <a:p>
            <a:pPr algn="ctr"/>
            <a:r>
              <a:rPr lang="en-US" altLang="zh-CN" dirty="0"/>
              <a:t>Gaia DR3 QSO candidates</a:t>
            </a:r>
            <a:endParaRPr lang="zh-CN" alt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3C421D6-796B-D879-8D28-026FECA8226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6000" y="1480834"/>
            <a:ext cx="5741504" cy="669105"/>
          </a:xfrm>
        </p:spPr>
        <p:txBody>
          <a:bodyPr>
            <a:normAutofit/>
          </a:bodyPr>
          <a:lstStyle/>
          <a:p>
            <a:r>
              <a:rPr lang="en-US" altLang="zh-CN" dirty="0"/>
              <a:t>Purified QSO candidates (</a:t>
            </a:r>
            <a:r>
              <a:rPr lang="en-US" altLang="zh-CN" dirty="0" err="1"/>
              <a:t>CatGlobe</a:t>
            </a:r>
            <a:r>
              <a:rPr lang="en-US" altLang="zh-CN" dirty="0"/>
              <a:t>)</a:t>
            </a:r>
            <a:endParaRPr lang="zh-CN" altLang="en-US" dirty="0"/>
          </a:p>
        </p:txBody>
      </p:sp>
      <p:pic>
        <p:nvPicPr>
          <p:cNvPr id="20" name="Content Placeholder 10">
            <a:extLst>
              <a:ext uri="{FF2B5EF4-FFF2-40B4-BE49-F238E27FC236}">
                <a16:creationId xmlns:a16="http://schemas.microsoft.com/office/drawing/2014/main" id="{770D308E-E1D2-A7E8-55F8-2369F377DA7F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172691" y="1994711"/>
            <a:ext cx="4718400" cy="4718400"/>
          </a:xfrm>
        </p:spPr>
      </p:pic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9A60774D-C701-182D-89FD-0793F757B08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829933" y="1994901"/>
            <a:ext cx="4718023" cy="471802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F0F521C-551A-3E55-6414-F6C4881B7FAF}"/>
              </a:ext>
            </a:extLst>
          </p:cNvPr>
          <p:cNvSpPr txBox="1"/>
          <p:nvPr/>
        </p:nvSpPr>
        <p:spPr>
          <a:xfrm>
            <a:off x="8622241" y="6447566"/>
            <a:ext cx="2439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/>
              <a:t>Fu, Wu et al. 2025</a:t>
            </a:r>
            <a:endParaRPr kumimoji="1"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20695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88DB5-3B6F-5A20-CE49-14C04098E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107" y="383387"/>
            <a:ext cx="10515600" cy="1148715"/>
          </a:xfrm>
        </p:spPr>
        <p:txBody>
          <a:bodyPr>
            <a:normAutofit/>
          </a:bodyPr>
          <a:lstStyle/>
          <a:p>
            <a:r>
              <a:rPr lang="en-US" altLang="zh-CN" b="0" dirty="0">
                <a:solidFill>
                  <a:srgbClr val="1F77B4"/>
                </a:solidFill>
              </a:rPr>
              <a:t>QSO candidate observations</a:t>
            </a:r>
            <a:endParaRPr lang="zh-CN" altLang="en-US" b="0" dirty="0">
              <a:solidFill>
                <a:srgbClr val="1F77B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2F3354-48BC-B5E2-B74F-F31DFB37939D}"/>
              </a:ext>
            </a:extLst>
          </p:cNvPr>
          <p:cNvSpPr txBox="1"/>
          <p:nvPr/>
        </p:nvSpPr>
        <p:spPr>
          <a:xfrm>
            <a:off x="312107" y="1714664"/>
            <a:ext cx="3590819" cy="23083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400" dirty="0"/>
              <a:t>India HCT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2m random observations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(2023-08-16):</a:t>
            </a:r>
            <a:endParaRPr kumimoji="1" lang="en-US" altLang="zh-CN" sz="2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2400" b="1" dirty="0"/>
              <a:t>G&lt;20.5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In</a:t>
            </a:r>
            <a:r>
              <a:rPr kumimoji="1" lang="zh-CN" altLang="en-US" sz="2400" b="1" dirty="0">
                <a:solidFill>
                  <a:srgbClr val="C00000"/>
                </a:solidFill>
              </a:rPr>
              <a:t> </a:t>
            </a:r>
            <a:r>
              <a:rPr kumimoji="1" lang="en-US" altLang="zh-CN" sz="2400" b="1" dirty="0" err="1">
                <a:solidFill>
                  <a:srgbClr val="C00000"/>
                </a:solidFill>
              </a:rPr>
              <a:t>CatNorth</a:t>
            </a:r>
            <a:r>
              <a:rPr kumimoji="1" lang="en-US" altLang="zh-CN" sz="2400" b="1" dirty="0">
                <a:solidFill>
                  <a:srgbClr val="C00000"/>
                </a:solidFill>
              </a:rPr>
              <a:t> but not in </a:t>
            </a:r>
            <a:r>
              <a:rPr kumimoji="1" lang="en-US" altLang="zh-CN" sz="2400" b="1" u="sng" dirty="0" err="1">
                <a:solidFill>
                  <a:srgbClr val="C00000"/>
                </a:solidFill>
              </a:rPr>
              <a:t>Quaia</a:t>
            </a:r>
            <a:r>
              <a:rPr kumimoji="1" lang="zh-CN" altLang="en-US" sz="2400" b="1" u="sng" dirty="0">
                <a:solidFill>
                  <a:srgbClr val="C00000"/>
                </a:solidFill>
              </a:rPr>
              <a:t> </a:t>
            </a:r>
            <a:endParaRPr kumimoji="1" lang="en-US" altLang="zh-CN" sz="2400" b="1" u="sng" dirty="0">
              <a:solidFill>
                <a:srgbClr val="C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2400" b="1" dirty="0"/>
              <a:t>New candidates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5E4289-7CA7-EFF0-22FD-136137441925}"/>
              </a:ext>
            </a:extLst>
          </p:cNvPr>
          <p:cNvSpPr txBox="1"/>
          <p:nvPr/>
        </p:nvSpPr>
        <p:spPr>
          <a:xfrm>
            <a:off x="473715" y="4837687"/>
            <a:ext cx="3429211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/>
              <a:t>Similar accuracy with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 err="1"/>
              <a:t>Quaia</a:t>
            </a:r>
            <a:r>
              <a:rPr kumimoji="1" lang="zh-CN" altLang="en-US" sz="2000" b="1" dirty="0"/>
              <a:t>，</a:t>
            </a:r>
            <a:endParaRPr kumimoji="1" lang="en-US" altLang="zh-CN" sz="2000" b="1" dirty="0"/>
          </a:p>
          <a:p>
            <a:r>
              <a:rPr kumimoji="1" lang="en-US" altLang="zh-CN" sz="2000" b="1" dirty="0"/>
              <a:t>Much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higher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completeness!</a:t>
            </a:r>
            <a:r>
              <a:rPr kumimoji="1" lang="zh-CN" altLang="en-US" sz="2000" b="1" dirty="0"/>
              <a:t> </a:t>
            </a:r>
            <a:endParaRPr kumimoji="1" lang="en-US" altLang="zh-CN" sz="2000" b="1" dirty="0"/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1D1CEFB1-FCEA-3801-1146-7FEDF4AB9FE5}"/>
              </a:ext>
            </a:extLst>
          </p:cNvPr>
          <p:cNvSpPr/>
          <p:nvPr/>
        </p:nvSpPr>
        <p:spPr>
          <a:xfrm>
            <a:off x="2062976" y="4223812"/>
            <a:ext cx="204067" cy="53971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5122" name="Picture 2" descr="Figure 15.">
            <a:extLst>
              <a:ext uri="{FF2B5EF4-FFF2-40B4-BE49-F238E27FC236}">
                <a16:creationId xmlns:a16="http://schemas.microsoft.com/office/drawing/2014/main" id="{BA92A340-FE67-C17E-B144-BCC552848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0590" y="1910596"/>
            <a:ext cx="7680734" cy="462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1088660-85C8-6B48-82FA-980CF9631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33</a:t>
            </a:fld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4C174832-E323-F745-A5FE-DC7676CD27D4}"/>
              </a:ext>
            </a:extLst>
          </p:cNvPr>
          <p:cNvSpPr/>
          <p:nvPr/>
        </p:nvSpPr>
        <p:spPr>
          <a:xfrm>
            <a:off x="8294914" y="4359730"/>
            <a:ext cx="3809163" cy="1812174"/>
          </a:xfrm>
          <a:prstGeom prst="ellipse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 w="1587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C53BC0F-B56B-1C41-8CE3-BBBAE33E9BEC}"/>
              </a:ext>
            </a:extLst>
          </p:cNvPr>
          <p:cNvSpPr/>
          <p:nvPr/>
        </p:nvSpPr>
        <p:spPr>
          <a:xfrm>
            <a:off x="9069520" y="6328182"/>
            <a:ext cx="2801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Broad absorption QSO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00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294192-6584-3EEC-C15F-C30140931ECC}"/>
              </a:ext>
            </a:extLst>
          </p:cNvPr>
          <p:cNvSpPr txBox="1"/>
          <p:nvPr/>
        </p:nvSpPr>
        <p:spPr>
          <a:xfrm>
            <a:off x="280698" y="348205"/>
            <a:ext cx="1107310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800" b="1" dirty="0">
                <a:solidFill>
                  <a:srgbClr val="1F77B4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Calibri" panose="020F0502020204030204" pitchFamily="34" charset="0"/>
              </a:rPr>
              <a:t>5. CSST Quasar Survey</a:t>
            </a:r>
            <a:endParaRPr kumimoji="1" lang="zh-CN" altLang="en-US" sz="3800" b="1" dirty="0">
              <a:solidFill>
                <a:srgbClr val="1F77B4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5CFABF1-6E51-3D47-A01B-87E444F2B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34</a:t>
            </a:fld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8D2DBC86-8F16-4B5C-9A1E-85F12BBA1F1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853" y="141163"/>
            <a:ext cx="2389313" cy="1199611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A2A7CCFF-D74B-41B6-9060-F6269226C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629" y="1846934"/>
            <a:ext cx="6686998" cy="4752717"/>
          </a:xfrm>
        </p:spPr>
        <p:txBody>
          <a:bodyPr>
            <a:noAutofit/>
          </a:bodyPr>
          <a:lstStyle/>
          <a:p>
            <a:r>
              <a:rPr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Photometric &amp; </a:t>
            </a:r>
            <a:r>
              <a:rPr lang="en-US" altLang="zh-CN" sz="2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Slitless</a:t>
            </a:r>
            <a:r>
              <a:rPr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Spectroscopic Surveys</a:t>
            </a:r>
            <a:r>
              <a:rPr lang="zh-CN" altLang="en-US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：</a:t>
            </a:r>
          </a:p>
          <a:p>
            <a:pPr lvl="1"/>
            <a:r>
              <a:rPr lang="en-US" altLang="zh-CN" sz="18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Wide field survey: 17,500 deg</a:t>
            </a:r>
            <a:r>
              <a:rPr lang="en-US" altLang="zh-CN" sz="1800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 </a:t>
            </a:r>
            <a:r>
              <a:rPr lang="en-US" altLang="zh-CN" sz="18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(~26m/22m(spec))</a:t>
            </a:r>
          </a:p>
          <a:p>
            <a:pPr lvl="1"/>
            <a:r>
              <a:rPr lang="en-US" altLang="zh-CN" sz="18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Deep field survey: 400 deg</a:t>
            </a:r>
            <a:r>
              <a:rPr lang="en-US" altLang="zh-CN" sz="1800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r>
              <a:rPr lang="en-US" altLang="zh-CN" sz="18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(~27m/23m(spec))</a:t>
            </a:r>
            <a:endParaRPr lang="en-US" altLang="zh-CN" sz="1800" baseline="30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lvl="1"/>
            <a:r>
              <a:rPr lang="en-US" altLang="zh-CN" sz="18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Ultra-deep field survey (TBD):  9 deg</a:t>
            </a:r>
            <a:r>
              <a:rPr lang="en-US" altLang="zh-CN" sz="1800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r>
              <a:rPr lang="en-US" altLang="zh-CN" sz="18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</a:p>
          <a:p>
            <a:endParaRPr lang="en-US" altLang="zh-CN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CN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>
              <a:buNone/>
            </a:pPr>
            <a:endParaRPr lang="en-US" altLang="zh-CN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CSST quasar survey will produce more than ten million QSO candidates and more than a million QSOs identified by </a:t>
            </a:r>
            <a:r>
              <a:rPr lang="en-US" altLang="zh-CN" sz="2000" b="1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slitless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spectra</a:t>
            </a:r>
            <a:endParaRPr lang="zh-CN" altLang="en-US" sz="2000" dirty="0">
              <a:solidFill>
                <a:srgbClr val="C0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03C7C9AE-C704-4608-B828-8429A9B29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915" y="3236501"/>
            <a:ext cx="3942608" cy="1969240"/>
          </a:xfrm>
          <a:prstGeom prst="rect">
            <a:avLst/>
          </a:prstGeom>
        </p:spPr>
      </p:pic>
      <p:grpSp>
        <p:nvGrpSpPr>
          <p:cNvPr id="16" name="Group 17">
            <a:extLst>
              <a:ext uri="{FF2B5EF4-FFF2-40B4-BE49-F238E27FC236}">
                <a16:creationId xmlns:a16="http://schemas.microsoft.com/office/drawing/2014/main" id="{67E6DF20-DC82-412B-BF93-88BE37A86D43}"/>
              </a:ext>
            </a:extLst>
          </p:cNvPr>
          <p:cNvGrpSpPr/>
          <p:nvPr/>
        </p:nvGrpSpPr>
        <p:grpSpPr>
          <a:xfrm>
            <a:off x="7461852" y="1347537"/>
            <a:ext cx="4282843" cy="2637083"/>
            <a:chOff x="60025" y="1155398"/>
            <a:chExt cx="5197775" cy="3569002"/>
          </a:xfrm>
        </p:grpSpPr>
        <p:pic>
          <p:nvPicPr>
            <p:cNvPr id="17" name="Picture 9">
              <a:extLst>
                <a:ext uri="{FF2B5EF4-FFF2-40B4-BE49-F238E27FC236}">
                  <a16:creationId xmlns:a16="http://schemas.microsoft.com/office/drawing/2014/main" id="{A69BF549-4A1C-4775-B8F6-7B0CE84F38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045" y="1521023"/>
              <a:ext cx="4877755" cy="2952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TextBox 22">
              <a:extLst>
                <a:ext uri="{FF2B5EF4-FFF2-40B4-BE49-F238E27FC236}">
                  <a16:creationId xmlns:a16="http://schemas.microsoft.com/office/drawing/2014/main" id="{BDD46465-3A4B-41A8-9D9F-6BEA8B698AC9}"/>
                </a:ext>
              </a:extLst>
            </p:cNvPr>
            <p:cNvSpPr txBox="1"/>
            <p:nvPr/>
          </p:nvSpPr>
          <p:spPr>
            <a:xfrm>
              <a:off x="60025" y="2590800"/>
              <a:ext cx="400110" cy="424155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altLang="zh-CN" sz="1400" b="1" dirty="0"/>
                <a:t>T(%)</a:t>
              </a:r>
              <a:endParaRPr lang="zh-CN" altLang="en-US" sz="1400" b="1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BBF1ABA5-407C-432A-B20A-979460A68A29}"/>
                </a:ext>
              </a:extLst>
            </p:cNvPr>
            <p:cNvSpPr txBox="1"/>
            <p:nvPr/>
          </p:nvSpPr>
          <p:spPr>
            <a:xfrm>
              <a:off x="1897383" y="4416623"/>
              <a:ext cx="18430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/>
                <a:t>Wavelength (nm)</a:t>
              </a:r>
              <a:endParaRPr lang="zh-CN" altLang="en-US" sz="1400" b="1" dirty="0"/>
            </a:p>
          </p:txBody>
        </p:sp>
        <p:sp>
          <p:nvSpPr>
            <p:cNvPr id="20" name="TextBox 24">
              <a:extLst>
                <a:ext uri="{FF2B5EF4-FFF2-40B4-BE49-F238E27FC236}">
                  <a16:creationId xmlns:a16="http://schemas.microsoft.com/office/drawing/2014/main" id="{1F80437A-CCD6-49D7-83A0-E0BD3BB8E26A}"/>
                </a:ext>
              </a:extLst>
            </p:cNvPr>
            <p:cNvSpPr txBox="1"/>
            <p:nvPr/>
          </p:nvSpPr>
          <p:spPr>
            <a:xfrm>
              <a:off x="914402" y="1155398"/>
              <a:ext cx="3428999" cy="499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Imaging filters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2B2D08F6-5332-4ED2-9BD1-CC3E6EE1F025}"/>
              </a:ext>
            </a:extLst>
          </p:cNvPr>
          <p:cNvGrpSpPr/>
          <p:nvPr/>
        </p:nvGrpSpPr>
        <p:grpSpPr>
          <a:xfrm>
            <a:off x="7647356" y="4036967"/>
            <a:ext cx="4019153" cy="2732217"/>
            <a:chOff x="8276321" y="3501455"/>
            <a:chExt cx="3575160" cy="2707877"/>
          </a:xfrm>
        </p:grpSpPr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98263BAE-8726-437D-BA91-D44ADA88F09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6321" y="3867976"/>
              <a:ext cx="3575160" cy="2341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4">
              <a:extLst>
                <a:ext uri="{FF2B5EF4-FFF2-40B4-BE49-F238E27FC236}">
                  <a16:creationId xmlns:a16="http://schemas.microsoft.com/office/drawing/2014/main" id="{C55F9817-AD92-4B00-B647-FC8AAF75216B}"/>
                </a:ext>
              </a:extLst>
            </p:cNvPr>
            <p:cNvSpPr txBox="1"/>
            <p:nvPr/>
          </p:nvSpPr>
          <p:spPr>
            <a:xfrm>
              <a:off x="8847513" y="3501455"/>
              <a:ext cx="26337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Spec. filters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7106F5E5-F158-964C-845D-6ACD9EEB9296}"/>
              </a:ext>
            </a:extLst>
          </p:cNvPr>
          <p:cNvSpPr/>
          <p:nvPr/>
        </p:nvSpPr>
        <p:spPr>
          <a:xfrm>
            <a:off x="297202" y="1243046"/>
            <a:ext cx="73501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CSST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Chinese Space Station Survey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Telescope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（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2027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）</a:t>
            </a:r>
            <a:endParaRPr lang="en-US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4798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5713E-3567-42BD-D2C1-D050FDABF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959" y="344793"/>
            <a:ext cx="10515600" cy="769441"/>
          </a:xfrm>
        </p:spPr>
        <p:txBody>
          <a:bodyPr>
            <a:normAutofit/>
          </a:bodyPr>
          <a:lstStyle/>
          <a:p>
            <a:r>
              <a:rPr lang="en-US" altLang="zh-CN" sz="3600" dirty="0">
                <a:solidFill>
                  <a:srgbClr val="C00000"/>
                </a:solidFill>
              </a:rPr>
              <a:t>CSST quasar number estimate</a:t>
            </a:r>
            <a:endParaRPr lang="zh-CN" altLang="en-US" sz="3600" dirty="0">
              <a:solidFill>
                <a:srgbClr val="C00000"/>
              </a:solidFill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5CFABF1-6E51-3D47-A01B-87E444F2B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35</a:t>
            </a:fld>
            <a:endParaRPr lang="zh-CN" altLang="en-US"/>
          </a:p>
        </p:txBody>
      </p:sp>
      <p:sp>
        <p:nvSpPr>
          <p:cNvPr id="29" name="箭头: 燕尾形 28">
            <a:extLst>
              <a:ext uri="{FF2B5EF4-FFF2-40B4-BE49-F238E27FC236}">
                <a16:creationId xmlns:a16="http://schemas.microsoft.com/office/drawing/2014/main" id="{66FBC0D7-01BC-475A-934D-65ED0AA91964}"/>
              </a:ext>
            </a:extLst>
          </p:cNvPr>
          <p:cNvSpPr/>
          <p:nvPr/>
        </p:nvSpPr>
        <p:spPr>
          <a:xfrm>
            <a:off x="5602935" y="5967362"/>
            <a:ext cx="6343621" cy="369333"/>
          </a:xfrm>
          <a:prstGeom prst="notchedRightArrow">
            <a:avLst>
              <a:gd name="adj1" fmla="val 100000"/>
              <a:gd name="adj2" fmla="val 123258"/>
            </a:avLst>
          </a:prstGeom>
          <a:solidFill>
            <a:srgbClr val="F6E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Quasar sample: ~1 million (+deep field)</a:t>
            </a:r>
            <a:endParaRPr lang="zh-CN" altLang="en-US" sz="2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箭头: 燕尾形 29">
            <a:extLst>
              <a:ext uri="{FF2B5EF4-FFF2-40B4-BE49-F238E27FC236}">
                <a16:creationId xmlns:a16="http://schemas.microsoft.com/office/drawing/2014/main" id="{CB0ACC03-463C-4691-8378-9882BE73DB41}"/>
              </a:ext>
            </a:extLst>
          </p:cNvPr>
          <p:cNvSpPr/>
          <p:nvPr/>
        </p:nvSpPr>
        <p:spPr>
          <a:xfrm>
            <a:off x="483736" y="1503402"/>
            <a:ext cx="10879200" cy="369333"/>
          </a:xfrm>
          <a:prstGeom prst="notchedRightArrow">
            <a:avLst>
              <a:gd name="adj1" fmla="val 100000"/>
              <a:gd name="adj2" fmla="val 123258"/>
            </a:avLst>
          </a:prstGeom>
          <a:solidFill>
            <a:schemeClr val="accent5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 million quasars in </a:t>
            </a:r>
            <a:r>
              <a:rPr lang="en-US" altLang="zh-CN" sz="21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100" b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18~22mag, z = 0~5 </a:t>
            </a:r>
            <a:endParaRPr lang="zh-CN" altLang="en-US" sz="2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箭头: 燕尾形 30">
            <a:extLst>
              <a:ext uri="{FF2B5EF4-FFF2-40B4-BE49-F238E27FC236}">
                <a16:creationId xmlns:a16="http://schemas.microsoft.com/office/drawing/2014/main" id="{74845F4F-D3FB-4F78-936A-9E2251EB1076}"/>
              </a:ext>
            </a:extLst>
          </p:cNvPr>
          <p:cNvSpPr/>
          <p:nvPr/>
        </p:nvSpPr>
        <p:spPr>
          <a:xfrm>
            <a:off x="922936" y="2619392"/>
            <a:ext cx="10440000" cy="369333"/>
          </a:xfrm>
          <a:prstGeom prst="notchedRightArrow">
            <a:avLst>
              <a:gd name="adj1" fmla="val 100000"/>
              <a:gd name="adj2" fmla="val 123258"/>
            </a:avLst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Quasar with spectra</a:t>
            </a:r>
            <a:endParaRPr lang="zh-CN" altLang="en-US" sz="2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箭头: 燕尾形 31">
            <a:extLst>
              <a:ext uri="{FF2B5EF4-FFF2-40B4-BE49-F238E27FC236}">
                <a16:creationId xmlns:a16="http://schemas.microsoft.com/office/drawing/2014/main" id="{FB6291E2-CE8D-4276-9EBE-3DAEEE17F361}"/>
              </a:ext>
            </a:extLst>
          </p:cNvPr>
          <p:cNvSpPr/>
          <p:nvPr/>
        </p:nvSpPr>
        <p:spPr>
          <a:xfrm>
            <a:off x="2170708" y="3735382"/>
            <a:ext cx="9180000" cy="369333"/>
          </a:xfrm>
          <a:prstGeom prst="notchedRightArrow">
            <a:avLst>
              <a:gd name="adj1" fmla="val 100000"/>
              <a:gd name="adj2" fmla="val 123258"/>
            </a:avLst>
          </a:prstGeom>
          <a:solidFill>
            <a:schemeClr val="accent5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Quasar with good spectra</a:t>
            </a:r>
            <a:endParaRPr lang="zh-CN" altLang="en-US" sz="2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箭头: 燕尾形 32">
            <a:extLst>
              <a:ext uri="{FF2B5EF4-FFF2-40B4-BE49-F238E27FC236}">
                <a16:creationId xmlns:a16="http://schemas.microsoft.com/office/drawing/2014/main" id="{DF5A6376-DDC6-4852-BA69-8BF32AB67A94}"/>
              </a:ext>
            </a:extLst>
          </p:cNvPr>
          <p:cNvSpPr/>
          <p:nvPr/>
        </p:nvSpPr>
        <p:spPr>
          <a:xfrm>
            <a:off x="2722936" y="4851372"/>
            <a:ext cx="8640000" cy="369333"/>
          </a:xfrm>
          <a:prstGeom prst="notchedRightArrow">
            <a:avLst>
              <a:gd name="adj1" fmla="val 100000"/>
              <a:gd name="adj2" fmla="val 123258"/>
            </a:avLst>
          </a:prstGeom>
          <a:solidFill>
            <a:schemeClr val="accent5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Quasar sample from CSST: ~1.5 million</a:t>
            </a:r>
            <a:endParaRPr lang="zh-CN" altLang="en-US" sz="2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9BE1A56D-05F8-4553-9062-B7F9B7EE06C1}"/>
              </a:ext>
            </a:extLst>
          </p:cNvPr>
          <p:cNvCxnSpPr>
            <a:cxnSpLocks/>
          </p:cNvCxnSpPr>
          <p:nvPr/>
        </p:nvCxnSpPr>
        <p:spPr>
          <a:xfrm>
            <a:off x="5923336" y="1872735"/>
            <a:ext cx="0" cy="746657"/>
          </a:xfrm>
          <a:prstGeom prst="straightConnector1">
            <a:avLst/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id="{10C6EBC8-3013-4A16-A965-851B38D5D812}"/>
              </a:ext>
            </a:extLst>
          </p:cNvPr>
          <p:cNvSpPr/>
          <p:nvPr/>
        </p:nvSpPr>
        <p:spPr>
          <a:xfrm>
            <a:off x="2242519" y="2034319"/>
            <a:ext cx="368081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sz="2100" dirty="0">
                <a:latin typeface="Comic Sans MS" panose="030F0702030302020204" pitchFamily="66" charset="0"/>
              </a:rPr>
              <a:t>Spectra extraction rate</a:t>
            </a:r>
          </a:p>
        </p:txBody>
      </p:sp>
      <p:cxnSp>
        <p:nvCxnSpPr>
          <p:cNvPr id="36" name="直接箭头连接符 35">
            <a:extLst>
              <a:ext uri="{FF2B5EF4-FFF2-40B4-BE49-F238E27FC236}">
                <a16:creationId xmlns:a16="http://schemas.microsoft.com/office/drawing/2014/main" id="{510C2CAC-06D8-4F09-897F-C74200B4EEE2}"/>
              </a:ext>
            </a:extLst>
          </p:cNvPr>
          <p:cNvCxnSpPr>
            <a:cxnSpLocks/>
          </p:cNvCxnSpPr>
          <p:nvPr/>
        </p:nvCxnSpPr>
        <p:spPr>
          <a:xfrm>
            <a:off x="6169041" y="2988725"/>
            <a:ext cx="0" cy="746657"/>
          </a:xfrm>
          <a:prstGeom prst="straightConnector1">
            <a:avLst/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>
            <a:extLst>
              <a:ext uri="{FF2B5EF4-FFF2-40B4-BE49-F238E27FC236}">
                <a16:creationId xmlns:a16="http://schemas.microsoft.com/office/drawing/2014/main" id="{328F264A-C4FA-4DDE-B1F3-C2ED2B3FE267}"/>
              </a:ext>
            </a:extLst>
          </p:cNvPr>
          <p:cNvSpPr/>
          <p:nvPr/>
        </p:nvSpPr>
        <p:spPr>
          <a:xfrm>
            <a:off x="2733484" y="3157550"/>
            <a:ext cx="343555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latin typeface="Comic Sans MS" panose="030F0702030302020204" pitchFamily="66" charset="0"/>
              </a:rPr>
              <a:t>Contamination rate: ~10%</a:t>
            </a:r>
            <a:endParaRPr lang="zh-CN" altLang="en-US" sz="2100" dirty="0">
              <a:latin typeface="Comic Sans MS" panose="030F0702030302020204" pitchFamily="66" charset="0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A14F4C32-7986-42AF-8D80-D10E9CC567B7}"/>
              </a:ext>
            </a:extLst>
          </p:cNvPr>
          <p:cNvSpPr/>
          <p:nvPr/>
        </p:nvSpPr>
        <p:spPr>
          <a:xfrm>
            <a:off x="6169040" y="3034892"/>
            <a:ext cx="47692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omic Sans MS" panose="030F0702030302020204" pitchFamily="66" charset="0"/>
                <a:cs typeface="Times New Roman" panose="02020603050405020304" pitchFamily="18" charset="0"/>
              </a:rPr>
              <a:t>10-20% in galaxy cluster fields</a:t>
            </a:r>
          </a:p>
          <a:p>
            <a:r>
              <a:rPr lang="en-US" altLang="zh-CN" dirty="0">
                <a:latin typeface="Comic Sans MS" panose="030F0702030302020204" pitchFamily="66" charset="0"/>
                <a:cs typeface="Times New Roman" panose="02020603050405020304" pitchFamily="18" charset="0"/>
              </a:rPr>
              <a:t>~5% in deep field (check by 3D-HST data)</a:t>
            </a:r>
            <a:endParaRPr lang="zh-CN" altLang="en-US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E9A543DC-840A-40C4-9DD5-8D34BE1E6453}"/>
              </a:ext>
            </a:extLst>
          </p:cNvPr>
          <p:cNvSpPr/>
          <p:nvPr/>
        </p:nvSpPr>
        <p:spPr>
          <a:xfrm>
            <a:off x="5923336" y="2057402"/>
            <a:ext cx="3308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omic Sans MS" panose="030F0702030302020204" pitchFamily="66" charset="0"/>
              </a:rPr>
              <a:t>&gt;99% due to deep image data</a:t>
            </a:r>
            <a:endParaRPr lang="zh-CN" altLang="en-US" dirty="0"/>
          </a:p>
        </p:txBody>
      </p:sp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B62D15A5-2535-46E9-81FC-3939E15320DD}"/>
              </a:ext>
            </a:extLst>
          </p:cNvPr>
          <p:cNvCxnSpPr>
            <a:cxnSpLocks/>
          </p:cNvCxnSpPr>
          <p:nvPr/>
        </p:nvCxnSpPr>
        <p:spPr>
          <a:xfrm>
            <a:off x="6760708" y="4104715"/>
            <a:ext cx="0" cy="746657"/>
          </a:xfrm>
          <a:prstGeom prst="straightConnector1">
            <a:avLst/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57C142D4-7F65-4D31-A945-F0B3F1EF7A60}"/>
              </a:ext>
            </a:extLst>
          </p:cNvPr>
          <p:cNvSpPr/>
          <p:nvPr/>
        </p:nvSpPr>
        <p:spPr>
          <a:xfrm>
            <a:off x="3387669" y="4267049"/>
            <a:ext cx="33730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r"/>
            <a:r>
              <a:rPr lang="en-US" altLang="zh-CN" sz="2100" dirty="0">
                <a:latin typeface="Comic Sans MS" panose="030F0702030302020204" pitchFamily="66" charset="0"/>
              </a:rPr>
              <a:t>Successful classified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B62EBA09-55DC-421C-B7FF-B93D72CAD978}"/>
              </a:ext>
            </a:extLst>
          </p:cNvPr>
          <p:cNvSpPr/>
          <p:nvPr/>
        </p:nvSpPr>
        <p:spPr>
          <a:xfrm>
            <a:off x="6760708" y="4289382"/>
            <a:ext cx="3791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omic Sans MS" panose="030F0702030302020204" pitchFamily="66" charset="0"/>
              </a:rPr>
              <a:t>&gt;99% from CNN confusion matrix</a:t>
            </a:r>
            <a:endParaRPr lang="zh-CN" altLang="en-US" dirty="0"/>
          </a:p>
        </p:txBody>
      </p:sp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5ADA4454-1122-49BE-A157-13DEBBB3EC9B}"/>
              </a:ext>
            </a:extLst>
          </p:cNvPr>
          <p:cNvCxnSpPr>
            <a:cxnSpLocks/>
          </p:cNvCxnSpPr>
          <p:nvPr/>
        </p:nvCxnSpPr>
        <p:spPr>
          <a:xfrm>
            <a:off x="7407631" y="5216793"/>
            <a:ext cx="0" cy="746657"/>
          </a:xfrm>
          <a:prstGeom prst="straightConnector1">
            <a:avLst/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>
            <a:extLst>
              <a:ext uri="{FF2B5EF4-FFF2-40B4-BE49-F238E27FC236}">
                <a16:creationId xmlns:a16="http://schemas.microsoft.com/office/drawing/2014/main" id="{E3250188-BF8D-4963-9C75-A9BAAAF25120}"/>
              </a:ext>
            </a:extLst>
          </p:cNvPr>
          <p:cNvSpPr/>
          <p:nvPr/>
        </p:nvSpPr>
        <p:spPr>
          <a:xfrm>
            <a:off x="3864673" y="5379127"/>
            <a:ext cx="354295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r"/>
            <a:r>
              <a:rPr lang="en-US" altLang="zh-CN" sz="2100" dirty="0">
                <a:latin typeface="Comic Sans MS" panose="030F0702030302020204" pitchFamily="66" charset="0"/>
              </a:rPr>
              <a:t>Previous known quasars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7604C416-6EE4-48A7-864C-CE7FC0D56868}"/>
              </a:ext>
            </a:extLst>
          </p:cNvPr>
          <p:cNvSpPr/>
          <p:nvPr/>
        </p:nvSpPr>
        <p:spPr>
          <a:xfrm>
            <a:off x="7407631" y="5401460"/>
            <a:ext cx="3419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omic Sans MS" panose="030F0702030302020204" pitchFamily="66" charset="0"/>
              </a:rPr>
              <a:t>SDSS, DESI EDR, </a:t>
            </a:r>
            <a:r>
              <a:rPr lang="en-US" altLang="zh-CN" dirty="0" err="1">
                <a:latin typeface="Comic Sans MS" panose="030F0702030302020204" pitchFamily="66" charset="0"/>
              </a:rPr>
              <a:t>CatNorth</a:t>
            </a:r>
            <a:r>
              <a:rPr lang="en-US" altLang="zh-CN" dirty="0">
                <a:latin typeface="Comic Sans MS" panose="030F0702030302020204" pitchFamily="66" charset="0"/>
              </a:rPr>
              <a:t>…</a:t>
            </a:r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CB87826-23C8-1C43-AAFD-B883FD3B1FAE}"/>
              </a:ext>
            </a:extLst>
          </p:cNvPr>
          <p:cNvSpPr/>
          <p:nvPr/>
        </p:nvSpPr>
        <p:spPr>
          <a:xfrm>
            <a:off x="227139" y="6360528"/>
            <a:ext cx="3637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1F77B4"/>
                </a:solidFill>
              </a:rPr>
              <a:t>Pang, Wu et al. 2025, </a:t>
            </a:r>
            <a:r>
              <a:rPr lang="en-US" altLang="zh-CN" b="1" dirty="0" err="1">
                <a:solidFill>
                  <a:srgbClr val="1F77B4"/>
                </a:solidFill>
              </a:rPr>
              <a:t>ApJ</a:t>
            </a:r>
            <a:r>
              <a:rPr lang="en-US" altLang="zh-CN" b="1" dirty="0">
                <a:solidFill>
                  <a:srgbClr val="1F77B4"/>
                </a:solidFill>
              </a:rPr>
              <a:t>, 980, 223 </a:t>
            </a:r>
          </a:p>
        </p:txBody>
      </p:sp>
    </p:spTree>
    <p:extLst>
      <p:ext uri="{BB962C8B-B14F-4D97-AF65-F5344CB8AC3E}">
        <p14:creationId xmlns:p14="http://schemas.microsoft.com/office/powerpoint/2010/main" val="36066413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9023B1-94EE-5D40-AD88-DF0DB2505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3879"/>
            <a:ext cx="10515600" cy="1148715"/>
          </a:xfrm>
        </p:spPr>
        <p:txBody>
          <a:bodyPr>
            <a:normAutofit fontScale="90000"/>
          </a:bodyPr>
          <a:lstStyle/>
          <a:p>
            <a:r>
              <a:rPr kumimoji="1"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CSST high-z quasars (a few thousands z&gt;6 quasars)</a:t>
            </a:r>
            <a:endParaRPr kumimoji="1" lang="zh-CN" alt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2C281AE-F2B3-E546-BF73-10819277A9B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423"/>
          <a:stretch>
            <a:fillRect/>
          </a:stretch>
        </p:blipFill>
        <p:spPr>
          <a:xfrm>
            <a:off x="172454" y="1840830"/>
            <a:ext cx="5923546" cy="4283242"/>
          </a:xfrm>
          <a:prstGeom prst="rect">
            <a:avLst/>
          </a:prstGeom>
          <a:ln>
            <a:noFill/>
          </a:ln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E5D9F6CC-8DF8-4E45-B12C-6DAD377360B8}"/>
              </a:ext>
            </a:extLst>
          </p:cNvPr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927" y="1792705"/>
            <a:ext cx="5570620" cy="437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7872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1159" y="313894"/>
            <a:ext cx="8229600" cy="991129"/>
          </a:xfrm>
        </p:spPr>
        <p:txBody>
          <a:bodyPr/>
          <a:lstStyle/>
          <a:p>
            <a:r>
              <a:rPr kumimoji="1" lang="en-US" altLang="zh-CN" b="1" dirty="0">
                <a:solidFill>
                  <a:srgbClr val="1F77B4"/>
                </a:solidFill>
              </a:rPr>
              <a:t>Summary</a:t>
            </a:r>
            <a:endParaRPr kumimoji="1" lang="zh-CN" altLang="en-US" b="1" dirty="0">
              <a:solidFill>
                <a:srgbClr val="1F77B4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1153" y="1185740"/>
            <a:ext cx="11649694" cy="55499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/>
              <a:t>We have carried out several quasar surveys in China, including </a:t>
            </a:r>
            <a:r>
              <a:rPr lang="en-US" altLang="zh-CN" sz="2400" b="1" dirty="0">
                <a:solidFill>
                  <a:srgbClr val="FF0000"/>
                </a:solidFill>
              </a:rPr>
              <a:t>LAMOST quasar survey, bright high-z quasar survey and a survey for quasars behind the Galactic plane</a:t>
            </a:r>
            <a:r>
              <a:rPr lang="en-US" altLang="zh-CN" sz="2400" b="1" dirty="0"/>
              <a:t>.</a:t>
            </a:r>
          </a:p>
          <a:p>
            <a:pPr>
              <a:lnSpc>
                <a:spcPct val="100000"/>
              </a:lnSpc>
            </a:pPr>
            <a:r>
              <a:rPr lang="en-US" altLang="zh-CN" sz="2400" b="1" dirty="0"/>
              <a:t>LAMOST Quasar Survey has identified 67521 quasars </a:t>
            </a:r>
            <a:r>
              <a:rPr lang="en-US" altLang="zh-CN" sz="2400" b="1" dirty="0">
                <a:solidFill>
                  <a:srgbClr val="FF0000"/>
                </a:solidFill>
              </a:rPr>
              <a:t>(40293 independently discovered, 29513 new) </a:t>
            </a:r>
            <a:r>
              <a:rPr lang="en-US" altLang="zh-CN" sz="2400" b="1" dirty="0">
                <a:solidFill>
                  <a:srgbClr val="000000"/>
                </a:solidFill>
              </a:rPr>
              <a:t>. </a:t>
            </a:r>
            <a:r>
              <a:rPr lang="en-US" altLang="zh-CN" sz="2400" b="1" dirty="0"/>
              <a:t>In bright high-z quasar survey</a:t>
            </a:r>
            <a:r>
              <a:rPr kumimoji="1" lang="en-US" altLang="zh-CN" sz="2400" b="1" dirty="0"/>
              <a:t>, we discovered </a:t>
            </a:r>
            <a:r>
              <a:rPr kumimoji="1" lang="en-US" altLang="zh-CN" sz="2400" b="1" dirty="0">
                <a:solidFill>
                  <a:srgbClr val="FF0000"/>
                </a:solidFill>
              </a:rPr>
              <a:t>hundreds of quasars at z&gt;5</a:t>
            </a:r>
            <a:r>
              <a:rPr kumimoji="1" lang="en-US" altLang="zh-CN" sz="2400" b="1" dirty="0"/>
              <a:t>, which fills the gap at z~5.5. The discovery of </a:t>
            </a:r>
            <a:r>
              <a:rPr kumimoji="1" lang="en-US" altLang="zh-CN" sz="2400" b="1" dirty="0">
                <a:solidFill>
                  <a:srgbClr val="FF0000"/>
                </a:solidFill>
              </a:rPr>
              <a:t>the most luminous quasar with</a:t>
            </a:r>
            <a:r>
              <a:rPr kumimoji="1" lang="en-US" altLang="zh-CN" sz="2400" b="1" dirty="0"/>
              <a:t> </a:t>
            </a:r>
            <a:r>
              <a:rPr kumimoji="1" lang="en-US" altLang="zh-CN" sz="2400" b="1" dirty="0">
                <a:solidFill>
                  <a:srgbClr val="FF0000"/>
                </a:solidFill>
              </a:rPr>
              <a:t>12 billion solar mass SMBH</a:t>
            </a:r>
            <a:r>
              <a:rPr kumimoji="1" lang="en-US" altLang="zh-CN" sz="2400" b="1" dirty="0"/>
              <a:t> </a:t>
            </a:r>
            <a:r>
              <a:rPr kumimoji="1" lang="en-US" altLang="zh-CN" sz="2400" b="1" dirty="0">
                <a:solidFill>
                  <a:srgbClr val="FF0000"/>
                </a:solidFill>
              </a:rPr>
              <a:t>at z&gt;6 </a:t>
            </a:r>
            <a:r>
              <a:rPr kumimoji="1" lang="en-US" altLang="zh-CN" sz="2400" b="1" dirty="0"/>
              <a:t>challenges the BH growth theory in the early Universe.</a:t>
            </a:r>
          </a:p>
          <a:p>
            <a:pPr>
              <a:lnSpc>
                <a:spcPct val="100000"/>
              </a:lnSpc>
            </a:pPr>
            <a:r>
              <a:rPr kumimoji="1" lang="en-US" altLang="zh-CN" sz="2400" b="1" dirty="0"/>
              <a:t>Behind the Galactic plane, we discovered </a:t>
            </a:r>
            <a:r>
              <a:rPr kumimoji="1" lang="en-US" altLang="zh-CN" sz="2400" b="1" dirty="0">
                <a:solidFill>
                  <a:srgbClr val="FF0000"/>
                </a:solidFill>
              </a:rPr>
              <a:t>1500 new background quasars</a:t>
            </a:r>
            <a:r>
              <a:rPr kumimoji="1" lang="en-US" altLang="zh-CN" sz="2400" b="1" dirty="0"/>
              <a:t>. LAMOST survey will discover more. </a:t>
            </a:r>
          </a:p>
          <a:p>
            <a:pPr>
              <a:lnSpc>
                <a:spcPct val="100000"/>
              </a:lnSpc>
            </a:pPr>
            <a:r>
              <a:rPr kumimoji="1" lang="en-US" altLang="zh-CN" sz="2400" b="1" dirty="0"/>
              <a:t>With </a:t>
            </a:r>
            <a:r>
              <a:rPr lang="en-US" altLang="zh-CN" sz="2400" b="1" dirty="0" err="1"/>
              <a:t>XGBoost</a:t>
            </a:r>
            <a:r>
              <a:rPr lang="en-US" altLang="zh-CN" sz="2400" b="1" dirty="0"/>
              <a:t>-based ensemble classifier, we reclassify Gaia DR3 quasar candidates and present </a:t>
            </a:r>
            <a:r>
              <a:rPr lang="en-US" altLang="zh-CN" sz="2400" b="1" dirty="0">
                <a:solidFill>
                  <a:srgbClr val="FF0000"/>
                </a:solidFill>
              </a:rPr>
              <a:t>1.89million quasar candidates</a:t>
            </a:r>
            <a:r>
              <a:rPr lang="en-US" altLang="zh-CN" sz="2400" b="1" dirty="0"/>
              <a:t>, including </a:t>
            </a:r>
            <a:r>
              <a:rPr lang="en-US" altLang="zh-CN" sz="2400" b="1" dirty="0">
                <a:solidFill>
                  <a:srgbClr val="FF0000"/>
                </a:solidFill>
              </a:rPr>
              <a:t>0.92 million in southern sky</a:t>
            </a:r>
          </a:p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CSST quasar survey </a:t>
            </a:r>
            <a:r>
              <a:rPr lang="en-US" altLang="zh-CN" sz="2400" b="1" dirty="0"/>
              <a:t>is in planning, aiming at produce </a:t>
            </a:r>
            <a:r>
              <a:rPr lang="en-US" altLang="zh-CN" sz="2400" b="1" dirty="0">
                <a:solidFill>
                  <a:srgbClr val="FF0000"/>
                </a:solidFill>
              </a:rPr>
              <a:t>10million+ quasar candidates </a:t>
            </a:r>
            <a:r>
              <a:rPr lang="en-US" altLang="zh-CN" sz="2400" b="1" dirty="0"/>
              <a:t>and </a:t>
            </a:r>
            <a:r>
              <a:rPr lang="en-US" altLang="zh-CN" sz="2400" b="1" dirty="0">
                <a:solidFill>
                  <a:srgbClr val="FF0000"/>
                </a:solidFill>
              </a:rPr>
              <a:t>1million+ quasars </a:t>
            </a:r>
            <a:r>
              <a:rPr lang="en-US" altLang="zh-CN" sz="2400" b="1" dirty="0"/>
              <a:t>identified from </a:t>
            </a:r>
            <a:r>
              <a:rPr lang="en-US" altLang="zh-CN" sz="2400" b="1" dirty="0" err="1"/>
              <a:t>slitless</a:t>
            </a:r>
            <a:r>
              <a:rPr lang="en-US" altLang="zh-CN" sz="2400" b="1" dirty="0"/>
              <a:t> spectroscopy</a:t>
            </a:r>
            <a:r>
              <a:rPr lang="en-US" altLang="zh-CN" sz="2400" dirty="0"/>
              <a:t> </a:t>
            </a:r>
            <a:endParaRPr kumimoji="1" lang="en-US" altLang="zh-CN" sz="2400" b="1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121B524-8B27-4D45-AB16-D3AA9CA46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  <a:p>
            <a:fld id="{FC3154FE-4F05-5343-8064-1E374A3EAA76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944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099507-749E-7D24-B3CD-1318AAB22E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 err="1"/>
              <a:t>Milliquas</a:t>
            </a:r>
            <a:r>
              <a:rPr lang="en-US" altLang="zh-CN" dirty="0"/>
              <a:t> v8 + DESI DR1 include more than </a:t>
            </a:r>
            <a:r>
              <a:rPr lang="en-US" altLang="zh-CN" dirty="0">
                <a:solidFill>
                  <a:srgbClr val="FF0000"/>
                </a:solidFill>
              </a:rPr>
              <a:t>2 million spectroscopically identified QSOs</a:t>
            </a:r>
            <a:endParaRPr lang="en-US" altLang="zh-CN" dirty="0"/>
          </a:p>
        </p:txBody>
      </p:sp>
      <p:pic>
        <p:nvPicPr>
          <p:cNvPr id="10" name="Content Placeholder 9" descr="A map of the earth&#10;&#10;AI-generated content may be incorrect.">
            <a:extLst>
              <a:ext uri="{FF2B5EF4-FFF2-40B4-BE49-F238E27FC236}">
                <a16:creationId xmlns:a16="http://schemas.microsoft.com/office/drawing/2014/main" id="{CD605D14-631C-9AE9-C0AF-0915DB7A50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196" y="2623622"/>
            <a:ext cx="5358379" cy="3684587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F99797-62E4-0744-3F15-85C2CB9545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91300" y="1744325"/>
            <a:ext cx="5715000" cy="823912"/>
          </a:xfrm>
        </p:spPr>
        <p:txBody>
          <a:bodyPr anchor="ctr">
            <a:no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</a:rPr>
              <a:t>Still inhomogeneous over the sky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FF66B5E-9F53-E95C-4601-6A60383B69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83480" y="2639819"/>
            <a:ext cx="5715000" cy="3684588"/>
          </a:xfrm>
        </p:spPr>
        <p:txBody>
          <a:bodyPr>
            <a:normAutofit/>
          </a:bodyPr>
          <a:lstStyle/>
          <a:p>
            <a:r>
              <a:rPr lang="en-US" altLang="zh-CN" dirty="0"/>
              <a:t>DESI,</a:t>
            </a:r>
            <a:r>
              <a:rPr lang="zh-CN" altLang="en-US" dirty="0"/>
              <a:t> </a:t>
            </a:r>
            <a:r>
              <a:rPr lang="en-US" altLang="zh-CN" dirty="0"/>
              <a:t>SDSS mainly cover the northern sky and avoid the low Galactic latitude regions</a:t>
            </a:r>
          </a:p>
          <a:p>
            <a:r>
              <a:rPr lang="en-US" altLang="zh-CN" dirty="0"/>
              <a:t>DESI</a:t>
            </a:r>
            <a:r>
              <a:rPr lang="zh-CN" altLang="en-US" dirty="0"/>
              <a:t> </a:t>
            </a:r>
            <a:r>
              <a:rPr lang="en-US" altLang="zh-CN" dirty="0"/>
              <a:t>quasar sample is incomplete at bright end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Lack quasars behind the Galactic Plane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Lack quasars in southern sky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3AFF75F-1B8C-1296-BCBB-1479001B3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22" y="595610"/>
            <a:ext cx="10515600" cy="1148715"/>
          </a:xfrm>
        </p:spPr>
        <p:txBody>
          <a:bodyPr>
            <a:normAutofit/>
          </a:bodyPr>
          <a:lstStyle/>
          <a:p>
            <a:r>
              <a:rPr lang="en-US" altLang="zh-CN" dirty="0"/>
              <a:t>New record of quasar number with DESI</a:t>
            </a:r>
            <a:r>
              <a:rPr lang="zh-CN" alt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5F548E-81DB-4051-B98C-00B9C362D022}"/>
              </a:ext>
            </a:extLst>
          </p:cNvPr>
          <p:cNvSpPr txBox="1"/>
          <p:nvPr/>
        </p:nvSpPr>
        <p:spPr>
          <a:xfrm>
            <a:off x="2245827" y="6308209"/>
            <a:ext cx="2345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Equatorial coordinates </a:t>
            </a:r>
            <a:endParaRPr kumimoji="1" lang="zh-CN" alt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2FF7116-DE70-B24E-B82E-D8508C2DD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FB01A5C-3524-3742-BCB0-D2D92CDF5CE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5701" y="806486"/>
            <a:ext cx="1724756" cy="114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37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449" y="688394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zh-CN" sz="2000" dirty="0">
                <a:solidFill>
                  <a:srgbClr val="FF0000"/>
                </a:solidFill>
              </a:rPr>
              <a:t>LAMOST (Guo </a:t>
            </a:r>
            <a:r>
              <a:rPr kumimoji="1" lang="en-US" altLang="zh-CN" sz="2000" dirty="0" err="1">
                <a:solidFill>
                  <a:srgbClr val="FF0000"/>
                </a:solidFill>
              </a:rPr>
              <a:t>Shoujing</a:t>
            </a:r>
            <a:r>
              <a:rPr kumimoji="1" lang="en-US" altLang="zh-CN" sz="2000" dirty="0">
                <a:solidFill>
                  <a:srgbClr val="FF0000"/>
                </a:solidFill>
              </a:rPr>
              <a:t> Telescope, 2008)</a:t>
            </a:r>
            <a:endParaRPr kumimoji="1"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4" name="内容占位符 3" descr="屏幕快照 2019-10-23 下午3.16.44.png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301" r="-11301"/>
          <a:stretch>
            <a:fillRect/>
          </a:stretch>
        </p:blipFill>
        <p:spPr>
          <a:xfrm>
            <a:off x="9245576" y="0"/>
            <a:ext cx="3062779" cy="1684412"/>
          </a:xfrm>
        </p:spPr>
      </p:pic>
      <p:pic>
        <p:nvPicPr>
          <p:cNvPr id="5" name="Picture 3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3081" y="1649549"/>
            <a:ext cx="9995516" cy="5208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4F44CB2B-B320-452C-BE9C-8268C0597940}"/>
              </a:ext>
            </a:extLst>
          </p:cNvPr>
          <p:cNvSpPr/>
          <p:nvPr/>
        </p:nvSpPr>
        <p:spPr>
          <a:xfrm>
            <a:off x="1739517" y="4715854"/>
            <a:ext cx="8178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</a:rPr>
              <a:t>Ma </a:t>
            </a:r>
          </a:p>
          <a:p>
            <a:r>
              <a:rPr lang="en-US" altLang="zh-CN" sz="2400" dirty="0">
                <a:solidFill>
                  <a:srgbClr val="0000FF"/>
                </a:solidFill>
              </a:rPr>
              <a:t>4.9m</a:t>
            </a:r>
            <a:endParaRPr lang="zh-CN" altLang="en-US" sz="2400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B9231A1-78B1-40DC-9604-2CC9777203C8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9833744" y="1971043"/>
            <a:ext cx="1677988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3600" b="1" kern="1200">
                <a:solidFill>
                  <a:srgbClr val="0033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3600" b="1">
                <a:solidFill>
                  <a:srgbClr val="0033CC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3600" b="1">
                <a:solidFill>
                  <a:srgbClr val="0033CC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3600" b="1">
                <a:solidFill>
                  <a:srgbClr val="0033CC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3600" b="1">
                <a:solidFill>
                  <a:srgbClr val="0033CC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3600" b="1">
                <a:solidFill>
                  <a:srgbClr val="0033CC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3600" b="1">
                <a:solidFill>
                  <a:srgbClr val="0033CC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3600" b="1">
                <a:solidFill>
                  <a:srgbClr val="0033CC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sz="3600" b="1">
                <a:solidFill>
                  <a:srgbClr val="0033CC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r>
              <a:rPr lang="en-US" altLang="zh-CN" sz="2400" b="0" dirty="0"/>
              <a:t>Mb</a:t>
            </a:r>
            <a:br>
              <a:rPr lang="en-US" altLang="zh-CN" sz="2400" b="0" dirty="0"/>
            </a:br>
            <a:r>
              <a:rPr lang="en-US" altLang="zh-CN" sz="2400" b="0" dirty="0"/>
              <a:t>6.1m      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3523E12-5BB9-4C66-B0CE-A8EA7267AA79}"/>
              </a:ext>
            </a:extLst>
          </p:cNvPr>
          <p:cNvSpPr/>
          <p:nvPr/>
        </p:nvSpPr>
        <p:spPr>
          <a:xfrm>
            <a:off x="6427831" y="3884857"/>
            <a:ext cx="8178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</a:rPr>
              <a:t>FP</a:t>
            </a:r>
          </a:p>
          <a:p>
            <a:r>
              <a:rPr lang="en-US" altLang="zh-CN" sz="2400" dirty="0">
                <a:solidFill>
                  <a:srgbClr val="0000FF"/>
                </a:solidFill>
              </a:rPr>
              <a:t>1.7m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6273172" y="1075228"/>
            <a:ext cx="25992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http://</a:t>
            </a:r>
            <a:r>
              <a:rPr lang="en-US" altLang="zh-CN" sz="2000" dirty="0" err="1"/>
              <a:t>www.lamost.org</a:t>
            </a:r>
            <a:endParaRPr lang="zh-CN" altLang="en-US" sz="2000" dirty="0"/>
          </a:p>
        </p:txBody>
      </p:sp>
      <p:pic>
        <p:nvPicPr>
          <p:cNvPr id="12" name="图片 11" descr="屏幕快照 2019-10-23 下午4.08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4003" y="1684412"/>
            <a:ext cx="2806700" cy="1905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2371" y="5971369"/>
            <a:ext cx="1482355" cy="88663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scene3d>
            <a:camera prst="orthographicFront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>
            <a:lum bright="30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3420" y="5546850"/>
            <a:ext cx="1949115" cy="1235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>
                    <a:lum bright="30000" contrast="24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 cstate="hqprint">
            <a:lum bright="4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7832" y="5886173"/>
            <a:ext cx="1354707" cy="896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>
                    <a:lum bright="42000" contrast="24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6D130DD-1B8B-9C45-871A-372744499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6" name="标题 1">
            <a:extLst>
              <a:ext uri="{FF2B5EF4-FFF2-40B4-BE49-F238E27FC236}">
                <a16:creationId xmlns:a16="http://schemas.microsoft.com/office/drawing/2014/main" id="{B0566635-B844-694D-B62D-C1DA4E13A1B1}"/>
              </a:ext>
            </a:extLst>
          </p:cNvPr>
          <p:cNvSpPr txBox="1">
            <a:spLocks/>
          </p:cNvSpPr>
          <p:nvPr/>
        </p:nvSpPr>
        <p:spPr>
          <a:xfrm>
            <a:off x="588449" y="75420"/>
            <a:ext cx="7986956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altLang="en-US" sz="4000" b="0" kern="1200" baseline="0">
                <a:solidFill>
                  <a:srgbClr val="0070C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kumimoji="1" lang="en-US" altLang="zh-CN" sz="3600" b="1" dirty="0">
                <a:solidFill>
                  <a:srgbClr val="1F77B4"/>
                </a:solidFill>
              </a:rPr>
              <a:t>1. LAMOST Quasar Survey </a:t>
            </a:r>
          </a:p>
        </p:txBody>
      </p:sp>
    </p:spTree>
    <p:extLst>
      <p:ext uri="{BB962C8B-B14F-4D97-AF65-F5344CB8AC3E}">
        <p14:creationId xmlns:p14="http://schemas.microsoft.com/office/powerpoint/2010/main" val="2658946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07291" y="123235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zh-CN" b="1" dirty="0">
                <a:solidFill>
                  <a:srgbClr val="C00000"/>
                </a:solidFill>
              </a:rPr>
              <a:t>LAMOST Quasar Survey</a:t>
            </a:r>
            <a:endParaRPr kumimoji="1" lang="zh-CN" altLang="en-US" sz="2700" b="1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777" y="1598727"/>
            <a:ext cx="8753070" cy="5170429"/>
          </a:xfrm>
        </p:spPr>
        <p:txBody>
          <a:bodyPr>
            <a:normAutofit/>
          </a:bodyPr>
          <a:lstStyle/>
          <a:p>
            <a:r>
              <a:rPr lang="en-US" altLang="zh-CN" b="1" dirty="0"/>
              <a:t>LQS has identified 67521 quasars </a:t>
            </a:r>
            <a:r>
              <a:rPr lang="en-US" altLang="zh-CN" b="1" dirty="0">
                <a:solidFill>
                  <a:srgbClr val="FF0000"/>
                </a:solidFill>
              </a:rPr>
              <a:t>(40293 independently discovered, 29513 new) </a:t>
            </a:r>
          </a:p>
          <a:p>
            <a:pPr lvl="1"/>
            <a:r>
              <a:rPr lang="en-US" altLang="zh-CN" b="1" dirty="0">
                <a:solidFill>
                  <a:srgbClr val="FF0000"/>
                </a:solidFill>
              </a:rPr>
              <a:t>DR1</a:t>
            </a:r>
            <a:r>
              <a:rPr lang="en-US" altLang="zh-CN" b="1" dirty="0"/>
              <a:t>: Ai, Wu, Yang, et al., 2016, AJ,  151, 24 (Paper I)</a:t>
            </a:r>
          </a:p>
          <a:p>
            <a:pPr lvl="2"/>
            <a:r>
              <a:rPr lang="en-US" altLang="zh-CN" b="1" dirty="0"/>
              <a:t>3921 quasars identified, 1180 new</a:t>
            </a:r>
          </a:p>
          <a:p>
            <a:pPr lvl="1"/>
            <a:r>
              <a:rPr lang="en-US" altLang="zh-CN" b="1" dirty="0">
                <a:solidFill>
                  <a:srgbClr val="FF0000"/>
                </a:solidFill>
              </a:rPr>
              <a:t>DR2-DR3</a:t>
            </a:r>
            <a:r>
              <a:rPr lang="en-US" altLang="zh-CN" b="1" dirty="0"/>
              <a:t>: Dong, Wu, Ai, et al., 2018, AJ, 155, 189 (Paper II)</a:t>
            </a:r>
          </a:p>
          <a:p>
            <a:pPr lvl="2"/>
            <a:r>
              <a:rPr lang="en-US" altLang="zh-CN" b="1" dirty="0"/>
              <a:t> 19935 identified, 12126 independent, 8100 new</a:t>
            </a:r>
          </a:p>
          <a:p>
            <a:pPr lvl="1"/>
            <a:r>
              <a:rPr lang="en-US" altLang="zh-CN" b="1" dirty="0">
                <a:solidFill>
                  <a:srgbClr val="FF0000"/>
                </a:solidFill>
              </a:rPr>
              <a:t>DR4-DR5</a:t>
            </a:r>
            <a:r>
              <a:rPr lang="en-US" altLang="zh-CN" b="1" dirty="0"/>
              <a:t>: Yao, Wu, Ai, et al., 2019, </a:t>
            </a:r>
            <a:r>
              <a:rPr lang="en-US" altLang="zh-CN" b="1" dirty="0" err="1"/>
              <a:t>ApJS</a:t>
            </a:r>
            <a:r>
              <a:rPr lang="en-US" altLang="zh-CN" b="1" dirty="0"/>
              <a:t>, 240, 6 (Paper III)</a:t>
            </a:r>
          </a:p>
          <a:p>
            <a:pPr lvl="2"/>
            <a:r>
              <a:rPr lang="en-US" altLang="zh-CN" b="1" dirty="0"/>
              <a:t>19253 identified, 11458 independent, 8162 new</a:t>
            </a:r>
          </a:p>
          <a:p>
            <a:pPr lvl="1"/>
            <a:r>
              <a:rPr lang="en-US" altLang="zh-CN" b="1" dirty="0">
                <a:solidFill>
                  <a:srgbClr val="FF0000"/>
                </a:solidFill>
              </a:rPr>
              <a:t>DR6-DR9</a:t>
            </a:r>
            <a:r>
              <a:rPr lang="en-US" altLang="zh-CN" b="1" dirty="0"/>
              <a:t>: Jin, Wu, Fu, et al., 2023, </a:t>
            </a:r>
            <a:r>
              <a:rPr lang="en-US" altLang="zh-CN" b="1" dirty="0" err="1"/>
              <a:t>ApJS</a:t>
            </a:r>
            <a:r>
              <a:rPr lang="en-US" altLang="zh-CN" b="1" dirty="0"/>
              <a:t>, 265, 25 (Paper IV)</a:t>
            </a:r>
          </a:p>
          <a:p>
            <a:pPr lvl="2"/>
            <a:r>
              <a:rPr lang="en-US" altLang="zh-CN" b="1" dirty="0"/>
              <a:t>13066 identified, 7102 independent, 6685 new</a:t>
            </a:r>
          </a:p>
          <a:p>
            <a:pPr lvl="1"/>
            <a:r>
              <a:rPr lang="en-US" altLang="zh-CN" b="1" dirty="0">
                <a:solidFill>
                  <a:srgbClr val="FF0000"/>
                </a:solidFill>
              </a:rPr>
              <a:t>DR10-DR12</a:t>
            </a:r>
            <a:r>
              <a:rPr lang="en-US" altLang="zh-CN" b="1" dirty="0"/>
              <a:t>:</a:t>
            </a:r>
            <a:r>
              <a:rPr lang="zh-CN" altLang="en-US" b="1" dirty="0"/>
              <a:t> </a:t>
            </a:r>
            <a:r>
              <a:rPr lang="en-US" altLang="zh-CN" b="1" dirty="0" err="1"/>
              <a:t>Lyu</a:t>
            </a:r>
            <a:r>
              <a:rPr lang="en-US" altLang="zh-CN" b="1" dirty="0"/>
              <a:t>, Wu, </a:t>
            </a:r>
            <a:r>
              <a:rPr lang="en-US" altLang="zh-CN" b="1" dirty="0" err="1"/>
              <a:t>Jin</a:t>
            </a:r>
            <a:r>
              <a:rPr lang="en-US" altLang="zh-CN" b="1" dirty="0"/>
              <a:t>, et al., 2025, </a:t>
            </a:r>
            <a:r>
              <a:rPr lang="en-US" altLang="zh-CN" b="1" dirty="0" err="1"/>
              <a:t>ApJS</a:t>
            </a:r>
            <a:r>
              <a:rPr lang="en-US" altLang="zh-CN" b="1" dirty="0"/>
              <a:t>, in press (Paper V)</a:t>
            </a:r>
          </a:p>
          <a:p>
            <a:pPr lvl="2"/>
            <a:r>
              <a:rPr lang="en-US" altLang="zh-CN" b="1" dirty="0"/>
              <a:t>11346 identified, 8427 independent, 5386 new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7235" y="4534898"/>
            <a:ext cx="881045" cy="120142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1138" y="788398"/>
            <a:ext cx="867141" cy="1320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431" y="2109199"/>
            <a:ext cx="837726" cy="118274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5431" y="3333476"/>
            <a:ext cx="867968" cy="1178567"/>
          </a:xfrm>
          <a:prstGeom prst="rect">
            <a:avLst/>
          </a:prstGeom>
        </p:spPr>
      </p:pic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B77A1B5-BD02-9E45-8F11-55282DABD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D8D05CA-CADA-A14D-BAD2-1BBF7FBE52C7}"/>
              </a:ext>
            </a:extLst>
          </p:cNvPr>
          <p:cNvSpPr/>
          <p:nvPr/>
        </p:nvSpPr>
        <p:spPr>
          <a:xfrm>
            <a:off x="10567157" y="1085865"/>
            <a:ext cx="1165704" cy="954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rgbClr val="FF0000"/>
                </a:solidFill>
              </a:rPr>
              <a:t>艾艳丽</a:t>
            </a:r>
            <a:endParaRPr lang="en-US" altLang="zh-CN" sz="1867" b="1" dirty="0">
              <a:solidFill>
                <a:srgbClr val="FF0000"/>
              </a:solidFill>
            </a:endParaRPr>
          </a:p>
          <a:p>
            <a:r>
              <a:rPr lang="en-US" altLang="zh-CN" sz="1867" b="1" dirty="0">
                <a:solidFill>
                  <a:srgbClr val="FF0000"/>
                </a:solidFill>
              </a:rPr>
              <a:t>Ai, </a:t>
            </a:r>
            <a:r>
              <a:rPr lang="en-US" altLang="zh-CN" sz="1867" b="1" dirty="0" err="1">
                <a:solidFill>
                  <a:srgbClr val="FF0000"/>
                </a:solidFill>
              </a:rPr>
              <a:t>Yanli</a:t>
            </a:r>
            <a:endParaRPr lang="en-US" altLang="zh-CN" sz="1867" b="1" dirty="0">
              <a:solidFill>
                <a:srgbClr val="FF0000"/>
              </a:solidFill>
            </a:endParaRPr>
          </a:p>
          <a:p>
            <a:r>
              <a:rPr lang="zh-CN" altLang="en-US" sz="1867" b="1" dirty="0">
                <a:solidFill>
                  <a:srgbClr val="FF0000"/>
                </a:solidFill>
              </a:rPr>
              <a:t>（</a:t>
            </a:r>
            <a:r>
              <a:rPr lang="en-US" altLang="zh-CN" sz="1867" b="1" dirty="0">
                <a:solidFill>
                  <a:srgbClr val="FF0000"/>
                </a:solidFill>
              </a:rPr>
              <a:t>SZTU</a:t>
            </a:r>
            <a:r>
              <a:rPr lang="zh-CN" altLang="en-US" sz="1867" b="1" dirty="0">
                <a:solidFill>
                  <a:srgbClr val="FF0000"/>
                </a:solidFill>
              </a:rPr>
              <a:t>）</a:t>
            </a:r>
            <a:endParaRPr lang="zh-CN" altLang="en-US" sz="1867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9FD392C-EAAE-3042-B9D6-864B1FAAA3B8}"/>
              </a:ext>
            </a:extLst>
          </p:cNvPr>
          <p:cNvSpPr/>
          <p:nvPr/>
        </p:nvSpPr>
        <p:spPr>
          <a:xfrm>
            <a:off x="10612210" y="2338825"/>
            <a:ext cx="1435521" cy="6669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rgbClr val="FF0000"/>
                </a:solidFill>
              </a:rPr>
              <a:t>董晓怡</a:t>
            </a:r>
            <a:endParaRPr lang="en-US" altLang="zh-CN" sz="1867" b="1" dirty="0">
              <a:solidFill>
                <a:srgbClr val="FF0000"/>
              </a:solidFill>
            </a:endParaRPr>
          </a:p>
          <a:p>
            <a:r>
              <a:rPr lang="en-US" altLang="zh-CN" sz="1867" b="1" dirty="0">
                <a:solidFill>
                  <a:srgbClr val="FF0000"/>
                </a:solidFill>
              </a:rPr>
              <a:t>Dong, </a:t>
            </a:r>
            <a:r>
              <a:rPr lang="en-US" altLang="zh-CN" sz="1867" b="1" dirty="0" err="1">
                <a:solidFill>
                  <a:srgbClr val="FF0000"/>
                </a:solidFill>
              </a:rPr>
              <a:t>Xiaoyi</a:t>
            </a:r>
            <a:endParaRPr lang="zh-CN" altLang="en-US" sz="1867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E284D7C-2C2D-0D46-8285-8595E47460AB}"/>
              </a:ext>
            </a:extLst>
          </p:cNvPr>
          <p:cNvSpPr/>
          <p:nvPr/>
        </p:nvSpPr>
        <p:spPr>
          <a:xfrm>
            <a:off x="10677163" y="3639996"/>
            <a:ext cx="923586" cy="954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rgbClr val="FF0000"/>
                </a:solidFill>
              </a:rPr>
              <a:t>姚苏</a:t>
            </a:r>
            <a:endParaRPr lang="en-US" altLang="zh-CN" sz="1867" b="1" dirty="0">
              <a:solidFill>
                <a:srgbClr val="FF0000"/>
              </a:solidFill>
            </a:endParaRPr>
          </a:p>
          <a:p>
            <a:r>
              <a:rPr lang="en-US" altLang="zh-CN" sz="1867" b="1" dirty="0">
                <a:solidFill>
                  <a:srgbClr val="FF0000"/>
                </a:solidFill>
              </a:rPr>
              <a:t>Yao, </a:t>
            </a:r>
            <a:r>
              <a:rPr lang="en-US" altLang="zh-CN" sz="1867" b="1" dirty="0" err="1">
                <a:solidFill>
                  <a:srgbClr val="FF0000"/>
                </a:solidFill>
              </a:rPr>
              <a:t>Su</a:t>
            </a:r>
            <a:endParaRPr lang="en-US" altLang="zh-CN" sz="1867" b="1" dirty="0">
              <a:solidFill>
                <a:srgbClr val="FF0000"/>
              </a:solidFill>
            </a:endParaRPr>
          </a:p>
          <a:p>
            <a:r>
              <a:rPr lang="en-US" altLang="zh-CN" sz="1867" b="1" dirty="0">
                <a:solidFill>
                  <a:srgbClr val="FF0000"/>
                </a:solidFill>
              </a:rPr>
              <a:t>(NAOC)</a:t>
            </a:r>
            <a:endParaRPr lang="zh-CN" altLang="en-US" sz="1867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C09FF50-7A5E-5742-8194-706E2A8BE273}"/>
              </a:ext>
            </a:extLst>
          </p:cNvPr>
          <p:cNvSpPr/>
          <p:nvPr/>
        </p:nvSpPr>
        <p:spPr>
          <a:xfrm>
            <a:off x="10623380" y="4863740"/>
            <a:ext cx="1143262" cy="954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rgbClr val="FF0000"/>
                </a:solidFill>
              </a:rPr>
              <a:t>金骏杰</a:t>
            </a:r>
            <a:endParaRPr lang="en-US" altLang="zh-CN" sz="1867" b="1" dirty="0">
              <a:solidFill>
                <a:srgbClr val="FF0000"/>
              </a:solidFill>
            </a:endParaRPr>
          </a:p>
          <a:p>
            <a:r>
              <a:rPr lang="en-US" altLang="zh-CN" sz="1867" b="1" dirty="0" err="1">
                <a:solidFill>
                  <a:srgbClr val="FF0000"/>
                </a:solidFill>
              </a:rPr>
              <a:t>Jin</a:t>
            </a:r>
            <a:r>
              <a:rPr lang="en-US" altLang="zh-CN" sz="1867" b="1" dirty="0">
                <a:solidFill>
                  <a:srgbClr val="FF0000"/>
                </a:solidFill>
              </a:rPr>
              <a:t>, </a:t>
            </a:r>
            <a:r>
              <a:rPr lang="en-US" altLang="zh-CN" sz="1867" b="1" dirty="0" err="1">
                <a:solidFill>
                  <a:srgbClr val="FF0000"/>
                </a:solidFill>
              </a:rPr>
              <a:t>Junjie</a:t>
            </a:r>
            <a:endParaRPr lang="en-US" altLang="zh-CN" sz="1867" b="1" dirty="0">
              <a:solidFill>
                <a:srgbClr val="FF0000"/>
              </a:solidFill>
            </a:endParaRPr>
          </a:p>
          <a:p>
            <a:r>
              <a:rPr lang="en-US" altLang="zh-CN" sz="1867" b="1" dirty="0">
                <a:solidFill>
                  <a:srgbClr val="FF0000"/>
                </a:solidFill>
              </a:rPr>
              <a:t>(NAOC)</a:t>
            </a:r>
            <a:endParaRPr lang="zh-CN" altLang="en-US" sz="1867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B72E746-20EA-F341-9C10-1FAE928E880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2846" y="5759176"/>
            <a:ext cx="727428" cy="1091142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973A835E-0E52-2748-8026-DE9C3CB8C9DF}"/>
              </a:ext>
            </a:extLst>
          </p:cNvPr>
          <p:cNvSpPr/>
          <p:nvPr/>
        </p:nvSpPr>
        <p:spPr>
          <a:xfrm>
            <a:off x="10654550" y="5886100"/>
            <a:ext cx="1071062" cy="954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rgbClr val="FF0000"/>
                </a:solidFill>
              </a:rPr>
              <a:t>吕兵</a:t>
            </a:r>
            <a:endParaRPr lang="en-US" altLang="zh-CN" sz="1867" b="1" dirty="0">
              <a:solidFill>
                <a:srgbClr val="FF0000"/>
              </a:solidFill>
            </a:endParaRPr>
          </a:p>
          <a:p>
            <a:r>
              <a:rPr lang="en-US" altLang="zh-CN" sz="1867" b="1" dirty="0" err="1">
                <a:solidFill>
                  <a:srgbClr val="FF0000"/>
                </a:solidFill>
              </a:rPr>
              <a:t>Lyu</a:t>
            </a:r>
            <a:r>
              <a:rPr lang="en-US" altLang="zh-CN" sz="1867" b="1" dirty="0">
                <a:solidFill>
                  <a:srgbClr val="FF0000"/>
                </a:solidFill>
              </a:rPr>
              <a:t>, Bing</a:t>
            </a:r>
          </a:p>
          <a:p>
            <a:r>
              <a:rPr lang="en-US" altLang="zh-CN" sz="1867" b="1" dirty="0">
                <a:solidFill>
                  <a:srgbClr val="FF0000"/>
                </a:solidFill>
              </a:rPr>
              <a:t>(PKU)</a:t>
            </a:r>
            <a:endParaRPr lang="zh-CN" altLang="en-US" sz="1867" dirty="0"/>
          </a:p>
        </p:txBody>
      </p:sp>
    </p:spTree>
    <p:extLst>
      <p:ext uri="{BB962C8B-B14F-4D97-AF65-F5344CB8AC3E}">
        <p14:creationId xmlns:p14="http://schemas.microsoft.com/office/powerpoint/2010/main" val="1748155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183275"/>
            <a:ext cx="8229600" cy="983373"/>
          </a:xfrm>
        </p:spPr>
        <p:txBody>
          <a:bodyPr>
            <a:normAutofit/>
          </a:bodyPr>
          <a:lstStyle/>
          <a:p>
            <a:r>
              <a:rPr lang="en-US" altLang="zh-CN" sz="3600" b="1" dirty="0">
                <a:solidFill>
                  <a:srgbClr val="C00000"/>
                </a:solidFill>
                <a:latin typeface="Arial"/>
                <a:cs typeface="Arial"/>
              </a:rPr>
              <a:t>Quasar target selections</a:t>
            </a:r>
            <a:endParaRPr lang="en-US" sz="3600" b="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8135" y="1173874"/>
            <a:ext cx="11566566" cy="5500852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Point-sources </a:t>
            </a:r>
            <a:r>
              <a:rPr lang="en-US" dirty="0">
                <a:latin typeface="Arial"/>
                <a:cs typeface="Arial"/>
              </a:rPr>
              <a:t>in SDSS images </a:t>
            </a:r>
            <a:r>
              <a:rPr lang="zh-CN" altLang="en-US" b="1" dirty="0">
                <a:solidFill>
                  <a:srgbClr val="FF0000"/>
                </a:solidFill>
                <a:latin typeface="Arial"/>
                <a:cs typeface="Arial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Arial"/>
                <a:cs typeface="Arial"/>
              </a:rPr>
              <a:t>exclude galaxies</a:t>
            </a:r>
            <a:r>
              <a:rPr lang="zh-CN" altLang="en-US" b="1" dirty="0">
                <a:solidFill>
                  <a:srgbClr val="FF0000"/>
                </a:solidFill>
                <a:latin typeface="Arial"/>
                <a:cs typeface="Arial"/>
              </a:rPr>
              <a:t>）</a:t>
            </a:r>
            <a:r>
              <a:rPr lang="en-US" dirty="0">
                <a:latin typeface="Arial"/>
                <a:cs typeface="Arial"/>
              </a:rPr>
              <a:t>and 16&lt; </a:t>
            </a:r>
            <a:r>
              <a:rPr lang="en-US" i="1" dirty="0" err="1">
                <a:latin typeface="Arial"/>
                <a:cs typeface="Arial"/>
              </a:rPr>
              <a:t>i</a:t>
            </a:r>
            <a:r>
              <a:rPr lang="en-US" baseline="-25000" dirty="0" err="1">
                <a:latin typeface="Arial"/>
                <a:cs typeface="Arial"/>
              </a:rPr>
              <a:t>mag</a:t>
            </a:r>
            <a:r>
              <a:rPr lang="en-US" dirty="0">
                <a:latin typeface="Arial"/>
                <a:cs typeface="Arial"/>
              </a:rPr>
              <a:t>&lt;20</a:t>
            </a:r>
          </a:p>
          <a:p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Optical-infrared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color-color selections</a:t>
            </a:r>
            <a:r>
              <a:rPr lang="zh-CN" altLang="en-US" dirty="0">
                <a:solidFill>
                  <a:srgbClr val="FF0000"/>
                </a:solidFill>
                <a:latin typeface="Arial"/>
                <a:cs typeface="Arial"/>
                <a:sym typeface="Wingdings" pitchFamily="2" charset="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Arial"/>
                <a:cs typeface="Arial"/>
                <a:sym typeface="Wingdings" pitchFamily="2" charset="2"/>
              </a:rPr>
              <a:t>exclude stars</a:t>
            </a:r>
            <a:r>
              <a:rPr lang="zh-CN" altLang="en-US" b="1" dirty="0">
                <a:solidFill>
                  <a:srgbClr val="FF0000"/>
                </a:solidFill>
                <a:latin typeface="Arial"/>
                <a:cs typeface="Arial"/>
                <a:sym typeface="Wingdings" pitchFamily="2" charset="2"/>
              </a:rPr>
              <a:t>）</a:t>
            </a:r>
            <a:endParaRPr lang="en-US" b="1" dirty="0">
              <a:solidFill>
                <a:srgbClr val="FF0000"/>
              </a:solidFill>
              <a:latin typeface="Arial"/>
              <a:cs typeface="Arial"/>
            </a:endParaRPr>
          </a:p>
          <a:p>
            <a:pPr lvl="1"/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SDSS/UKIDSS:</a:t>
            </a:r>
            <a:r>
              <a:rPr lang="en-US" sz="2600" i="1" dirty="0">
                <a:solidFill>
                  <a:srgbClr val="0000FF"/>
                </a:solidFill>
                <a:latin typeface="Arial"/>
                <a:cs typeface="Arial"/>
              </a:rPr>
              <a:t> Y-K</a:t>
            </a:r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 &gt; 0.46(</a:t>
            </a:r>
            <a:r>
              <a:rPr lang="en-US" sz="2600" i="1" dirty="0">
                <a:solidFill>
                  <a:srgbClr val="0000FF"/>
                </a:solidFill>
                <a:latin typeface="Arial"/>
                <a:cs typeface="Arial"/>
              </a:rPr>
              <a:t>g-z</a:t>
            </a:r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) + 0.82 or </a:t>
            </a:r>
            <a:r>
              <a:rPr lang="en-US" sz="2600" i="1" dirty="0">
                <a:solidFill>
                  <a:srgbClr val="0000FF"/>
                </a:solidFill>
                <a:latin typeface="Arial"/>
                <a:cs typeface="Arial"/>
              </a:rPr>
              <a:t>J-K</a:t>
            </a:r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 &gt; 0.45(</a:t>
            </a:r>
            <a:r>
              <a:rPr lang="en-US" sz="2600" i="1" dirty="0">
                <a:solidFill>
                  <a:srgbClr val="0000FF"/>
                </a:solidFill>
                <a:latin typeface="Arial"/>
                <a:cs typeface="Arial"/>
              </a:rPr>
              <a:t>i-Y</a:t>
            </a:r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-0.366) (Wu &amp; </a:t>
            </a:r>
            <a:r>
              <a:rPr lang="en-US" sz="2600" dirty="0" err="1">
                <a:solidFill>
                  <a:srgbClr val="0000FF"/>
                </a:solidFill>
                <a:latin typeface="Arial"/>
                <a:cs typeface="Arial"/>
              </a:rPr>
              <a:t>Jia</a:t>
            </a:r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 2010)</a:t>
            </a:r>
          </a:p>
          <a:p>
            <a:pPr lvl="1"/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SDSS/WISE: w1-w2&gt;0.57 or </a:t>
            </a:r>
            <a:r>
              <a:rPr lang="en-US" sz="2600" i="1" dirty="0">
                <a:solidFill>
                  <a:srgbClr val="0000FF"/>
                </a:solidFill>
                <a:latin typeface="Arial"/>
                <a:cs typeface="Arial"/>
              </a:rPr>
              <a:t>z</a:t>
            </a:r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-w1&gt;0.66(g-z)+2.01 (Wu et al. 2012)</a:t>
            </a:r>
          </a:p>
          <a:p>
            <a:r>
              <a:rPr lang="en-US" sz="2900" dirty="0">
                <a:solidFill>
                  <a:srgbClr val="FF0000"/>
                </a:solidFill>
                <a:latin typeface="Arial"/>
                <a:cs typeface="Arial"/>
              </a:rPr>
              <a:t>Data-mining</a:t>
            </a:r>
            <a:r>
              <a:rPr lang="en-US" sz="2900" dirty="0">
                <a:latin typeface="Arial"/>
                <a:cs typeface="Arial"/>
              </a:rPr>
              <a:t> selections</a:t>
            </a:r>
          </a:p>
          <a:p>
            <a:pPr lvl="1"/>
            <a:r>
              <a:rPr lang="en-US" sz="2600" dirty="0">
                <a:latin typeface="Arial"/>
                <a:cs typeface="Arial"/>
              </a:rPr>
              <a:t>Support vector machine (SVM) classifiers (Peng et al. 2012)</a:t>
            </a:r>
          </a:p>
          <a:p>
            <a:pPr lvl="1"/>
            <a:r>
              <a:rPr lang="en-US" sz="2600" dirty="0">
                <a:latin typeface="Arial"/>
                <a:cs typeface="Arial"/>
              </a:rPr>
              <a:t>Extreme </a:t>
            </a:r>
            <a:r>
              <a:rPr lang="en-US" sz="2600" dirty="0" err="1">
                <a:latin typeface="Arial"/>
                <a:cs typeface="Arial"/>
              </a:rPr>
              <a:t>deconvolution</a:t>
            </a:r>
            <a:r>
              <a:rPr lang="en-US" sz="2600" dirty="0">
                <a:latin typeface="Arial"/>
                <a:cs typeface="Arial"/>
              </a:rPr>
              <a:t> method (XDQSO, </a:t>
            </a:r>
            <a:r>
              <a:rPr lang="en-US" sz="2600" dirty="0" err="1">
                <a:latin typeface="Arial"/>
                <a:cs typeface="Arial"/>
              </a:rPr>
              <a:t>Bovy</a:t>
            </a:r>
            <a:r>
              <a:rPr lang="en-US" sz="2600" dirty="0">
                <a:latin typeface="Arial"/>
                <a:cs typeface="Arial"/>
              </a:rPr>
              <a:t> et al. 2011)</a:t>
            </a:r>
          </a:p>
          <a:p>
            <a:pPr lvl="1"/>
            <a:r>
              <a:rPr lang="en-US" sz="2600" dirty="0">
                <a:latin typeface="Arial"/>
                <a:cs typeface="Arial"/>
              </a:rPr>
              <a:t>Kernel density estimator (KDE, Richards et al. 2009)</a:t>
            </a:r>
          </a:p>
          <a:p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Supplemented via </a:t>
            </a:r>
            <a:r>
              <a:rPr lang="en-US" sz="2600" dirty="0">
                <a:solidFill>
                  <a:srgbClr val="FF0000"/>
                </a:solidFill>
                <a:latin typeface="Arial"/>
                <a:cs typeface="Arial"/>
              </a:rPr>
              <a:t>multi-wavelength</a:t>
            </a:r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/>
                <a:cs typeface="Arial"/>
              </a:rPr>
              <a:t>(optical-X-ray/radio) </a:t>
            </a:r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data matching</a:t>
            </a:r>
            <a:r>
              <a:rPr lang="zh-CN" altLang="en-US" sz="26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600" dirty="0">
                <a:solidFill>
                  <a:srgbClr val="0000FF"/>
                </a:solidFill>
                <a:latin typeface="Arial"/>
                <a:cs typeface="Arial"/>
              </a:rPr>
              <a:t>Objects with SDSS photometry in the X-ray sources of XMM-Newton, Chandra, ROSAT and radio sources in FIRST (Becker et al. 1995) and NVSS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6FC731F-BFB2-2044-BBC2-4D255BADE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45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4"/>
          <p:cNvSpPr txBox="1">
            <a:spLocks noChangeArrowheads="1"/>
          </p:cNvSpPr>
          <p:nvPr/>
        </p:nvSpPr>
        <p:spPr bwMode="auto">
          <a:xfrm>
            <a:off x="973778" y="333375"/>
            <a:ext cx="969422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2D2DB9"/>
                </a:solidFill>
              </a:rPr>
              <a:t>Eight new quasars discovered by LAMOST in one shot during the 2009 commissioning</a:t>
            </a:r>
            <a:r>
              <a:rPr kumimoji="0" lang="en-US" altLang="zh-CN" sz="2800" b="1" dirty="0">
                <a:solidFill>
                  <a:srgbClr val="2D2DB9"/>
                </a:solidFill>
              </a:rPr>
              <a:t> </a:t>
            </a:r>
            <a:r>
              <a:rPr kumimoji="0" lang="en-US" altLang="zh-CN" sz="2800" dirty="0">
                <a:latin typeface="Arial" charset="0"/>
              </a:rPr>
              <a:t>(Wu et al. 2010)</a:t>
            </a:r>
          </a:p>
        </p:txBody>
      </p:sp>
      <p:pic>
        <p:nvPicPr>
          <p:cNvPr id="54275" name="Picture 6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1412876"/>
            <a:ext cx="8820151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C3F420E-5F53-204D-99A8-26B9C7A97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54FE-4F05-5343-8064-1E374A3EAA7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685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EF3A84A-62F2-364A-96D0-52A0E5097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403B-D3D2-4000-90F0-076DE607BE20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AC38333-6088-7C47-B9F2-39A25B322CC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6753" y="1365662"/>
            <a:ext cx="5215748" cy="4843587"/>
          </a:xfrm>
          <a:prstGeom prst="rect">
            <a:avLst/>
          </a:prstGeom>
        </p:spPr>
      </p:pic>
      <p:grpSp>
        <p:nvGrpSpPr>
          <p:cNvPr id="4" name="Group 32">
            <a:extLst>
              <a:ext uri="{FF2B5EF4-FFF2-40B4-BE49-F238E27FC236}">
                <a16:creationId xmlns:a16="http://schemas.microsoft.com/office/drawing/2014/main" id="{1993F986-16F9-B741-A401-A3594FCC612F}"/>
              </a:ext>
            </a:extLst>
          </p:cNvPr>
          <p:cNvGrpSpPr/>
          <p:nvPr/>
        </p:nvGrpSpPr>
        <p:grpSpPr>
          <a:xfrm>
            <a:off x="260585" y="1462119"/>
            <a:ext cx="6605085" cy="4747130"/>
            <a:chOff x="1533360" y="435683"/>
            <a:chExt cx="11742373" cy="6329506"/>
          </a:xfrm>
        </p:grpSpPr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B53AFEC0-C305-A744-B202-02A798E48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97926" y="1287988"/>
              <a:ext cx="6825381" cy="5239604"/>
            </a:xfrm>
            <a:prstGeom prst="rect">
              <a:avLst/>
            </a:prstGeom>
          </p:spPr>
        </p:pic>
        <p:cxnSp>
          <p:nvCxnSpPr>
            <p:cNvPr id="6" name="Straight Arrow Connector 7">
              <a:extLst>
                <a:ext uri="{FF2B5EF4-FFF2-40B4-BE49-F238E27FC236}">
                  <a16:creationId xmlns:a16="http://schemas.microsoft.com/office/drawing/2014/main" id="{018F8B4D-B65D-3E4E-AF0C-7F19D7DC16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36530" y="2329835"/>
              <a:ext cx="877371" cy="269781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11">
              <a:extLst>
                <a:ext uri="{FF2B5EF4-FFF2-40B4-BE49-F238E27FC236}">
                  <a16:creationId xmlns:a16="http://schemas.microsoft.com/office/drawing/2014/main" id="{8BD69A93-3C8F-764F-8921-B2F4C8115D58}"/>
                </a:ext>
              </a:extLst>
            </p:cNvPr>
            <p:cNvSpPr txBox="1"/>
            <p:nvPr/>
          </p:nvSpPr>
          <p:spPr>
            <a:xfrm>
              <a:off x="9774056" y="1868170"/>
              <a:ext cx="3264610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50" dirty="0"/>
                <a:t>Original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spectrum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only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with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the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relative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flux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calibration.</a:t>
              </a:r>
              <a:endParaRPr kumimoji="1" lang="zh-CN" altLang="en-US" sz="1350" dirty="0"/>
            </a:p>
          </p:txBody>
        </p:sp>
        <p:sp>
          <p:nvSpPr>
            <p:cNvPr id="8" name="TextBox 12">
              <a:extLst>
                <a:ext uri="{FF2B5EF4-FFF2-40B4-BE49-F238E27FC236}">
                  <a16:creationId xmlns:a16="http://schemas.microsoft.com/office/drawing/2014/main" id="{C8965E42-328F-0C49-8B76-99B578C186A0}"/>
                </a:ext>
              </a:extLst>
            </p:cNvPr>
            <p:cNvSpPr txBox="1"/>
            <p:nvPr/>
          </p:nvSpPr>
          <p:spPr>
            <a:xfrm>
              <a:off x="9613900" y="3875969"/>
              <a:ext cx="3424766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50" dirty="0"/>
                <a:t>The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spectrum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after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the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absolute</a:t>
              </a:r>
              <a:r>
                <a:rPr kumimoji="1" lang="zh-CN" altLang="en-US" sz="1350" dirty="0"/>
                <a:t> </a:t>
              </a:r>
              <a:r>
                <a:rPr kumimoji="1" lang="en-US" altLang="zh-CN" sz="1350" dirty="0"/>
                <a:t>flux-calibration.</a:t>
              </a:r>
              <a:endParaRPr kumimoji="1" lang="zh-CN" altLang="en-US" sz="1350" dirty="0"/>
            </a:p>
          </p:txBody>
        </p:sp>
        <p:cxnSp>
          <p:nvCxnSpPr>
            <p:cNvPr id="9" name="Straight Arrow Connector 15">
              <a:extLst>
                <a:ext uri="{FF2B5EF4-FFF2-40B4-BE49-F238E27FC236}">
                  <a16:creationId xmlns:a16="http://schemas.microsoft.com/office/drawing/2014/main" id="{EC517407-FB06-A446-AD30-9AADEC47EF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36530" y="4201675"/>
              <a:ext cx="877371" cy="351403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16">
              <a:extLst>
                <a:ext uri="{FF2B5EF4-FFF2-40B4-BE49-F238E27FC236}">
                  <a16:creationId xmlns:a16="http://schemas.microsoft.com/office/drawing/2014/main" id="{54B9485F-1C16-D847-A3E5-828CA12BA69B}"/>
                </a:ext>
              </a:extLst>
            </p:cNvPr>
            <p:cNvCxnSpPr/>
            <p:nvPr/>
          </p:nvCxnSpPr>
          <p:spPr>
            <a:xfrm flipH="1">
              <a:off x="8487480" y="5628640"/>
              <a:ext cx="1126154" cy="0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7">
              <a:extLst>
                <a:ext uri="{FF2B5EF4-FFF2-40B4-BE49-F238E27FC236}">
                  <a16:creationId xmlns:a16="http://schemas.microsoft.com/office/drawing/2014/main" id="{1F9C66C8-E536-7A42-BD52-B71D2A001F66}"/>
                </a:ext>
              </a:extLst>
            </p:cNvPr>
            <p:cNvSpPr txBox="1"/>
            <p:nvPr/>
          </p:nvSpPr>
          <p:spPr>
            <a:xfrm>
              <a:off x="9613900" y="5301497"/>
              <a:ext cx="3661833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/>
                <a:t>filter curves for the SDSS in </a:t>
              </a:r>
              <a:r>
                <a:rPr lang="en-US" altLang="zh-CN" sz="1350" dirty="0">
                  <a:solidFill>
                    <a:srgbClr val="FF0000"/>
                  </a:solidFill>
                </a:rPr>
                <a:t>g, r, </a:t>
              </a:r>
              <a:r>
                <a:rPr lang="en-US" altLang="zh-CN" sz="1350" dirty="0" err="1">
                  <a:solidFill>
                    <a:srgbClr val="FF0000"/>
                  </a:solidFill>
                </a:rPr>
                <a:t>i</a:t>
              </a:r>
              <a:r>
                <a:rPr lang="en-US" altLang="zh-CN" sz="1350" dirty="0">
                  <a:solidFill>
                    <a:srgbClr val="FF0000"/>
                  </a:solidFill>
                </a:rPr>
                <a:t>, z</a:t>
              </a:r>
              <a:r>
                <a:rPr lang="en-US" altLang="zh-CN" sz="1350" dirty="0"/>
                <a:t>-band. </a:t>
              </a:r>
            </a:p>
            <a:p>
              <a:endParaRPr kumimoji="1" lang="zh-CN" altLang="en-US" sz="1350" dirty="0"/>
            </a:p>
          </p:txBody>
        </p:sp>
        <p:cxnSp>
          <p:nvCxnSpPr>
            <p:cNvPr id="12" name="Straight Arrow Connector 18">
              <a:extLst>
                <a:ext uri="{FF2B5EF4-FFF2-40B4-BE49-F238E27FC236}">
                  <a16:creationId xmlns:a16="http://schemas.microsoft.com/office/drawing/2014/main" id="{81EF22AE-EC8A-BF42-A0B4-A7E508CDFF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55077" y="774930"/>
              <a:ext cx="1150336" cy="1607120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20">
              <a:extLst>
                <a:ext uri="{FF2B5EF4-FFF2-40B4-BE49-F238E27FC236}">
                  <a16:creationId xmlns:a16="http://schemas.microsoft.com/office/drawing/2014/main" id="{C98C733B-E432-1547-AC36-D599F6191B68}"/>
                </a:ext>
              </a:extLst>
            </p:cNvPr>
            <p:cNvSpPr txBox="1"/>
            <p:nvPr/>
          </p:nvSpPr>
          <p:spPr>
            <a:xfrm>
              <a:off x="7605413" y="435683"/>
              <a:ext cx="289029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500" b="1" dirty="0">
                  <a:solidFill>
                    <a:srgbClr val="FF0000"/>
                  </a:solidFill>
                </a:rPr>
                <a:t>Connection</a:t>
              </a:r>
              <a:r>
                <a:rPr kumimoji="1" lang="zh-CN" altLang="en-US" sz="1500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500" b="1" dirty="0">
                  <a:solidFill>
                    <a:srgbClr val="FF0000"/>
                  </a:solidFill>
                </a:rPr>
                <a:t>defect</a:t>
              </a:r>
            </a:p>
            <a:p>
              <a:endParaRPr kumimoji="1" lang="zh-CN" altLang="en-US" sz="15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Arc 21">
              <a:extLst>
                <a:ext uri="{FF2B5EF4-FFF2-40B4-BE49-F238E27FC236}">
                  <a16:creationId xmlns:a16="http://schemas.microsoft.com/office/drawing/2014/main" id="{B37D122B-30B8-2F47-8270-FC1BA26B07BA}"/>
                </a:ext>
              </a:extLst>
            </p:cNvPr>
            <p:cNvSpPr/>
            <p:nvPr/>
          </p:nvSpPr>
          <p:spPr>
            <a:xfrm rot="11374646">
              <a:off x="4184139" y="2232112"/>
              <a:ext cx="6025777" cy="868967"/>
            </a:xfrm>
            <a:prstGeom prst="arc">
              <a:avLst>
                <a:gd name="adj1" fmla="val 11292561"/>
                <a:gd name="adj2" fmla="val 21294748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  <p:sp>
          <p:nvSpPr>
            <p:cNvPr id="15" name="Arc 23">
              <a:extLst>
                <a:ext uri="{FF2B5EF4-FFF2-40B4-BE49-F238E27FC236}">
                  <a16:creationId xmlns:a16="http://schemas.microsoft.com/office/drawing/2014/main" id="{5AE6CA73-F67F-AB40-BE5C-59A9EFF167DF}"/>
                </a:ext>
              </a:extLst>
            </p:cNvPr>
            <p:cNvSpPr/>
            <p:nvPr/>
          </p:nvSpPr>
          <p:spPr>
            <a:xfrm rot="11135891">
              <a:off x="3919311" y="4069157"/>
              <a:ext cx="6025777" cy="868967"/>
            </a:xfrm>
            <a:prstGeom prst="arc">
              <a:avLst>
                <a:gd name="adj1" fmla="val 11292561"/>
                <a:gd name="adj2" fmla="val 21294748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  <p:cxnSp>
          <p:nvCxnSpPr>
            <p:cNvPr id="16" name="Straight Arrow Connector 24">
              <a:extLst>
                <a:ext uri="{FF2B5EF4-FFF2-40B4-BE49-F238E27FC236}">
                  <a16:creationId xmlns:a16="http://schemas.microsoft.com/office/drawing/2014/main" id="{217972C7-E0A6-224A-99B3-0B9DA2CB2523}"/>
                </a:ext>
              </a:extLst>
            </p:cNvPr>
            <p:cNvCxnSpPr/>
            <p:nvPr/>
          </p:nvCxnSpPr>
          <p:spPr>
            <a:xfrm flipV="1">
              <a:off x="3351527" y="4735214"/>
              <a:ext cx="1392735" cy="675758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26">
              <a:extLst>
                <a:ext uri="{FF2B5EF4-FFF2-40B4-BE49-F238E27FC236}">
                  <a16:creationId xmlns:a16="http://schemas.microsoft.com/office/drawing/2014/main" id="{7268A028-855E-804B-BDFD-C5D014002DC9}"/>
                </a:ext>
              </a:extLst>
            </p:cNvPr>
            <p:cNvSpPr txBox="1"/>
            <p:nvPr/>
          </p:nvSpPr>
          <p:spPr>
            <a:xfrm>
              <a:off x="1533360" y="5410972"/>
              <a:ext cx="2568800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500" b="1" dirty="0">
                  <a:solidFill>
                    <a:srgbClr val="FF0000"/>
                  </a:solidFill>
                </a:rPr>
                <a:t>Shape</a:t>
              </a:r>
              <a:r>
                <a:rPr kumimoji="1" lang="zh-CN" altLang="en-US" sz="1500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500" b="1" dirty="0">
                  <a:solidFill>
                    <a:srgbClr val="FF0000"/>
                  </a:solidFill>
                </a:rPr>
                <a:t>of</a:t>
              </a:r>
              <a:r>
                <a:rPr kumimoji="1" lang="zh-CN" altLang="en-US" sz="1500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500" b="1" dirty="0">
                  <a:solidFill>
                    <a:srgbClr val="FF0000"/>
                  </a:solidFill>
                </a:rPr>
                <a:t>continuum</a:t>
              </a:r>
              <a:r>
                <a:rPr kumimoji="1" lang="zh-CN" altLang="en-US" sz="1500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500" b="1" dirty="0">
                  <a:solidFill>
                    <a:srgbClr val="FF0000"/>
                  </a:solidFill>
                </a:rPr>
                <a:t>conforms</a:t>
              </a:r>
              <a:r>
                <a:rPr kumimoji="1" lang="zh-CN" altLang="en-US" sz="1500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500" b="1" dirty="0">
                  <a:solidFill>
                    <a:srgbClr val="FF0000"/>
                  </a:solidFill>
                </a:rPr>
                <a:t>to</a:t>
              </a:r>
              <a:r>
                <a:rPr kumimoji="1" lang="zh-CN" altLang="en-US" sz="1500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500" b="1" dirty="0">
                  <a:solidFill>
                    <a:srgbClr val="FF0000"/>
                  </a:solidFill>
                </a:rPr>
                <a:t>the</a:t>
              </a:r>
              <a:r>
                <a:rPr kumimoji="1" lang="zh-CN" altLang="en-US" sz="1500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500" b="1" dirty="0">
                  <a:solidFill>
                    <a:srgbClr val="FF0000"/>
                  </a:solidFill>
                </a:rPr>
                <a:t>power-law</a:t>
              </a:r>
              <a:endParaRPr kumimoji="1" lang="zh-CN" altLang="en-US" sz="15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152465F6-9BD3-E042-B6BB-2A6813E6D51C}"/>
              </a:ext>
            </a:extLst>
          </p:cNvPr>
          <p:cNvSpPr/>
          <p:nvPr/>
        </p:nvSpPr>
        <p:spPr>
          <a:xfrm>
            <a:off x="1459089" y="495518"/>
            <a:ext cx="92738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b="1" dirty="0">
                <a:solidFill>
                  <a:srgbClr val="C00000"/>
                </a:solidFill>
              </a:rPr>
              <a:t>Absolute</a:t>
            </a:r>
            <a:r>
              <a:rPr kumimoji="1" lang="zh-CN" altLang="en-US" sz="3200" b="1" dirty="0">
                <a:solidFill>
                  <a:srgbClr val="C00000"/>
                </a:solidFill>
              </a:rPr>
              <a:t> </a:t>
            </a:r>
            <a:r>
              <a:rPr kumimoji="1" lang="en-US" altLang="zh-CN" sz="3200" b="1" dirty="0">
                <a:solidFill>
                  <a:srgbClr val="C00000"/>
                </a:solidFill>
              </a:rPr>
              <a:t>flux</a:t>
            </a:r>
            <a:r>
              <a:rPr kumimoji="1" lang="zh-CN" altLang="en-US" sz="3200" b="1" dirty="0">
                <a:solidFill>
                  <a:srgbClr val="C00000"/>
                </a:solidFill>
              </a:rPr>
              <a:t> </a:t>
            </a:r>
            <a:r>
              <a:rPr kumimoji="1" lang="en-US" altLang="zh-CN" sz="3200" b="1" dirty="0">
                <a:solidFill>
                  <a:srgbClr val="C00000"/>
                </a:solidFill>
              </a:rPr>
              <a:t>calibration (LAMOST blue + red spectra)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C5BD00DB-D64F-FC47-8A3A-FB5412FC4429}"/>
              </a:ext>
            </a:extLst>
          </p:cNvPr>
          <p:cNvSpPr/>
          <p:nvPr/>
        </p:nvSpPr>
        <p:spPr>
          <a:xfrm>
            <a:off x="2419180" y="6275330"/>
            <a:ext cx="21771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000" b="1" dirty="0"/>
              <a:t>(DR6-9, with SDSS)</a:t>
            </a:r>
            <a:endParaRPr lang="zh-CN" altLang="en-US" sz="2000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0531AA89-694B-2343-93D8-8D462F798F96}"/>
              </a:ext>
            </a:extLst>
          </p:cNvPr>
          <p:cNvSpPr/>
          <p:nvPr/>
        </p:nvSpPr>
        <p:spPr>
          <a:xfrm>
            <a:off x="8552950" y="6275330"/>
            <a:ext cx="22749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000" b="1" dirty="0"/>
              <a:t>(DR10-12, with ZTF)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01626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无&quot;,&quot;HeaderHeight&quot;:0.0,&quot;FooterHeight&quot;:0.0,&quot;SideMargin&quot;:0.0,&quot;TopMargin&quot;:0.0,&quot;BottomMargin&quot;:0.0,&quot;IntervalMargin&quot;:0.0,&quot;SettingType&quot;:&quot;System&quot;}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16914</TotalTime>
  <Words>2653</Words>
  <Application>Microsoft Macintosh PowerPoint</Application>
  <PresentationFormat>宽屏</PresentationFormat>
  <Paragraphs>349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0" baseType="lpstr">
      <vt:lpstr>等线</vt:lpstr>
      <vt:lpstr>Microsoft YaHei</vt:lpstr>
      <vt:lpstr>Microsoft YaHei</vt:lpstr>
      <vt:lpstr>Roboto</vt:lpstr>
      <vt:lpstr>Arial</vt:lpstr>
      <vt:lpstr>Calibri</vt:lpstr>
      <vt:lpstr>Calibri Light</vt:lpstr>
      <vt:lpstr>Cambria Math</vt:lpstr>
      <vt:lpstr>Comic Sans MS</vt:lpstr>
      <vt:lpstr>Helvetica</vt:lpstr>
      <vt:lpstr>Helvetica Neue</vt:lpstr>
      <vt:lpstr>Times New Roman</vt:lpstr>
      <vt:lpstr>Office 主题​​</vt:lpstr>
      <vt:lpstr>Quasar Surveys in China and Quasar Candidate Selections in Southern Sky</vt:lpstr>
      <vt:lpstr>Content</vt:lpstr>
      <vt:lpstr>Quasar surveys before DESI</vt:lpstr>
      <vt:lpstr>New record of quasar number with DESI </vt:lpstr>
      <vt:lpstr>LAMOST (Guo Shoujing Telescope, 2008)</vt:lpstr>
      <vt:lpstr>LAMOST Quasar Survey</vt:lpstr>
      <vt:lpstr>Quasar target selections</vt:lpstr>
      <vt:lpstr>PowerPoint 演示文稿</vt:lpstr>
      <vt:lpstr>PowerPoint 演示文稿</vt:lpstr>
      <vt:lpstr>Emission line measurements</vt:lpstr>
      <vt:lpstr>Redshifts and BH masses of LAMOST QSOs </vt:lpstr>
      <vt:lpstr>PowerPoint 演示文稿</vt:lpstr>
      <vt:lpstr>2. Bright High-z Quasar Survey </vt:lpstr>
      <vt:lpstr>PowerPoint 演示文稿</vt:lpstr>
      <vt:lpstr>SDSS-WISE High-z Quasar Candidates</vt:lpstr>
      <vt:lpstr>PowerPoint 演示文稿</vt:lpstr>
      <vt:lpstr>The most luminous quasar at z&gt;6</vt:lpstr>
      <vt:lpstr>Near-IR Spectroscopy (Jan.-Oct., 2014)</vt:lpstr>
      <vt:lpstr>A new z~5.5 quasar survey based on SDSS-ULAS/VHS/UHS-WISE </vt:lpstr>
      <vt:lpstr>3.  A survey of quasars behind the Galactic plane</vt:lpstr>
      <vt:lpstr>Two-step classification using PS1 &amp; ALLWISE data</vt:lpstr>
      <vt:lpstr>Properties of the final GPQ catalog (known stars / duplicates excluded)</vt:lpstr>
      <vt:lpstr>Spectral identification results</vt:lpstr>
      <vt:lpstr>PowerPoint 演示文稿</vt:lpstr>
      <vt:lpstr>4. CatSouth: QSO candidates in southern sky </vt:lpstr>
      <vt:lpstr>Quaia (Gaia–UnWISE) quasar catalog based on color–magnitude and proper-motion cuts </vt:lpstr>
      <vt:lpstr>XGBoost classification model</vt:lpstr>
      <vt:lpstr>The CatNorth quasar candidate catalog at Dec&gt;–30°</vt:lpstr>
      <vt:lpstr>Photometric catalogs for CatSouth</vt:lpstr>
      <vt:lpstr>Additional cut based on Gaia proper-motion </vt:lpstr>
      <vt:lpstr>The CatSouth/CatGlobe quasar candidate catalogs</vt:lpstr>
      <vt:lpstr>Proper motion distributions of the original Gaia QSO candidate catalog and CatGlobe</vt:lpstr>
      <vt:lpstr>QSO candidate observations</vt:lpstr>
      <vt:lpstr>PowerPoint 演示文稿</vt:lpstr>
      <vt:lpstr>CSST quasar number estimate</vt:lpstr>
      <vt:lpstr>CSST high-z quasars (a few thousands z&gt;6 quasars)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Yu-Ming Fu</dc:creator>
  <cp:lastModifiedBy>W</cp:lastModifiedBy>
  <cp:revision>768</cp:revision>
  <cp:lastPrinted>2019-01-16T20:23:35Z</cp:lastPrinted>
  <dcterms:created xsi:type="dcterms:W3CDTF">2018-06-20T04:24:02Z</dcterms:created>
  <dcterms:modified xsi:type="dcterms:W3CDTF">2025-12-25T08:13:58Z</dcterms:modified>
</cp:coreProperties>
</file>