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79" r:id="rId3"/>
    <p:sldId id="282" r:id="rId4"/>
    <p:sldId id="270" r:id="rId5"/>
    <p:sldId id="277" r:id="rId6"/>
    <p:sldId id="283" r:id="rId7"/>
    <p:sldId id="286" r:id="rId8"/>
    <p:sldId id="273" r:id="rId9"/>
    <p:sldId id="287" r:id="rId10"/>
    <p:sldId id="288" r:id="rId11"/>
    <p:sldId id="289" r:id="rId12"/>
    <p:sldId id="290" r:id="rId13"/>
    <p:sldId id="291" r:id="rId14"/>
    <p:sldId id="292" r:id="rId15"/>
    <p:sldId id="293" r:id="rId16"/>
    <p:sldId id="294" r:id="rId17"/>
    <p:sldId id="278" r:id="rId18"/>
    <p:sldId id="28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94660"/>
  </p:normalViewPr>
  <p:slideViewPr>
    <p:cSldViewPr snapToGrid="0">
      <p:cViewPr varScale="1">
        <p:scale>
          <a:sx n="59" d="100"/>
          <a:sy n="59" d="100"/>
        </p:scale>
        <p:origin x="1476"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54732-3D38-4673-8398-58170E89F9A2}" type="datetimeFigureOut">
              <a:rPr lang="es-CO" smtClean="0"/>
              <a:t>3/12/2025</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9E459E-8E2D-45E6-B22E-ADB67885AD26}" type="slidenum">
              <a:rPr lang="es-CO" smtClean="0"/>
              <a:t>‹Nº›</a:t>
            </a:fld>
            <a:endParaRPr lang="es-CO"/>
          </a:p>
        </p:txBody>
      </p:sp>
    </p:spTree>
    <p:extLst>
      <p:ext uri="{BB962C8B-B14F-4D97-AF65-F5344CB8AC3E}">
        <p14:creationId xmlns:p14="http://schemas.microsoft.com/office/powerpoint/2010/main" val="1697074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D49E459E-8E2D-45E6-B22E-ADB67885AD26}" type="slidenum">
              <a:rPr lang="es-CO" smtClean="0"/>
              <a:t>7</a:t>
            </a:fld>
            <a:endParaRPr lang="es-CO"/>
          </a:p>
        </p:txBody>
      </p:sp>
    </p:spTree>
    <p:extLst>
      <p:ext uri="{BB962C8B-B14F-4D97-AF65-F5344CB8AC3E}">
        <p14:creationId xmlns:p14="http://schemas.microsoft.com/office/powerpoint/2010/main" val="1500654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31FD086-6A2C-4322-8F9F-6FCB8BDF0114}"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71FF70-41DA-43FD-AA3A-22752CD4F174}"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BD2F72-F857-43B6-A8CA-D1A1C441BE92}"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C8091-2B2A-4A0F-B419-73CC82B3D3E4}"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2000" b="0">
                <a:solidFill>
                  <a:schemeClr val="tx1"/>
                </a:solidFill>
                <a:latin typeface="Times New Roman" panose="02020603050405020304" pitchFamily="18" charset="0"/>
                <a:cs typeface="Times New Roman" panose="02020603050405020304" pitchFamily="18" charset="0"/>
              </a:defRPr>
            </a:lvl1pPr>
          </a:lstStyle>
          <a:p>
            <a:fld id="{C1FF6DA9-008F-8B48-92A6-B652298478BF}" type="slidenum">
              <a:rPr lang="en-US" smtClean="0"/>
              <a:pPr/>
              <a:t>‹Nº›</a:t>
            </a:fld>
            <a:endParaRPr lang="en-US" dirty="0"/>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301955-4550-4A61-8DE7-F713DCFFBCCD}"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7C5C1D7-068F-4776-9F46-A9E0B2D27D76}"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FD1977-3342-43FD-A46F-8C6E7B37B7AA}" type="datetime1">
              <a:rPr lang="en-US" smtClean="0"/>
              <a:t>12/3/2025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29F6F2-8050-4038-8C41-7357FCAC43CB}" type="datetime1">
              <a:rPr lang="en-US" smtClean="0"/>
              <a:t>12/3/2025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27F04C-4437-4597-A1F8-A24F3B84BDDB}" type="datetime1">
              <a:rPr lang="en-US" smtClean="0"/>
              <a:t>12/3/2025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134976-A0C3-4468-B45B-1B711B8623AE}"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9F4F5-4EFD-46A9-B811-D07F0E8E497D}"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‹Nº›</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1C2D1-4445-4DD0-84B9-C30F7EA88C5B}" type="datetime1">
              <a:rPr lang="en-US" smtClean="0"/>
              <a:t>12/3/2025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2400">
                <a:solidFill>
                  <a:schemeClr val="tx1"/>
                </a:solidFill>
              </a:defRPr>
            </a:lvl1pPr>
          </a:lstStyle>
          <a:p>
            <a:fld id="{C1FF6DA9-008F-8B48-92A6-B652298478BF}" type="slidenum">
              <a:rPr lang="en-US" smtClean="0"/>
              <a:pPr/>
              <a:t>‹Nº›</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93/mnras/stz2338" TargetMode="External"/><Relationship Id="rId2" Type="http://schemas.openxmlformats.org/officeDocument/2006/relationships/hyperlink" Target="https://doi.org/10.1093/mnras/stz2306" TargetMode="External"/><Relationship Id="rId1" Type="http://schemas.openxmlformats.org/officeDocument/2006/relationships/slideLayout" Target="../slideLayouts/slideLayout2.xml"/><Relationship Id="rId4" Type="http://schemas.openxmlformats.org/officeDocument/2006/relationships/hyperlink" Target="https://doi.org/10.1093/mnras/stw2944" TargetMode="Externa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5.png"/><Relationship Id="rId7"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932495F0-C5CB-4823-AE70-EED61EBAB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8387" y="1143000"/>
            <a:ext cx="3634740" cy="2898648"/>
          </a:xfrm>
        </p:spPr>
        <p:txBody>
          <a:bodyPr>
            <a:normAutofit/>
          </a:bodyPr>
          <a:lstStyle/>
          <a:p>
            <a:pPr algn="l">
              <a:lnSpc>
                <a:spcPct val="90000"/>
              </a:lnSpc>
            </a:pPr>
            <a:r>
              <a:rPr lang="en-AU" sz="3300" noProof="0" dirty="0">
                <a:effectLst>
                  <a:outerShdw blurRad="50800" dist="38100" dir="2700000" algn="tl" rotWithShape="0">
                    <a:prstClr val="black">
                      <a:alpha val="40000"/>
                    </a:prstClr>
                  </a:outerShdw>
                </a:effectLst>
              </a:rPr>
              <a:t>Effects of the </a:t>
            </a:r>
            <a:r>
              <a:rPr lang="en-AU" sz="3300" dirty="0">
                <a:effectLst>
                  <a:outerShdw blurRad="50800" dist="38100" dir="2700000" algn="tl" rotWithShape="0">
                    <a:prstClr val="black">
                      <a:alpha val="40000"/>
                    </a:prstClr>
                  </a:outerShdw>
                </a:effectLst>
              </a:rPr>
              <a:t>environment</a:t>
            </a:r>
            <a:r>
              <a:rPr lang="en-AU" sz="3300" noProof="0" dirty="0">
                <a:effectLst>
                  <a:outerShdw blurRad="50800" dist="38100" dir="2700000" algn="tl" rotWithShape="0">
                    <a:prstClr val="black">
                      <a:alpha val="40000"/>
                    </a:prstClr>
                  </a:outerShdw>
                </a:effectLst>
              </a:rPr>
              <a:t> </a:t>
            </a:r>
            <a:r>
              <a:rPr lang="en-AU" sz="3300" dirty="0">
                <a:effectLst>
                  <a:outerShdw blurRad="50800" dist="38100" dir="2700000" algn="tl" rotWithShape="0">
                    <a:prstClr val="black">
                      <a:alpha val="40000"/>
                    </a:prstClr>
                  </a:outerShdw>
                </a:effectLst>
              </a:rPr>
              <a:t>and </a:t>
            </a:r>
            <a:r>
              <a:rPr lang="en-AU" sz="3300" noProof="0" dirty="0">
                <a:effectLst>
                  <a:outerShdw blurRad="50800" dist="38100" dir="2700000" algn="tl" rotWithShape="0">
                    <a:prstClr val="black">
                      <a:alpha val="40000"/>
                    </a:prstClr>
                  </a:outerShdw>
                </a:effectLst>
              </a:rPr>
              <a:t>mass accretion</a:t>
            </a:r>
            <a:r>
              <a:rPr lang="en-AU" sz="3300" dirty="0">
                <a:effectLst>
                  <a:outerShdw blurRad="50800" dist="38100" dir="2700000" algn="tl" rotWithShape="0">
                    <a:prstClr val="black">
                      <a:alpha val="40000"/>
                    </a:prstClr>
                  </a:outerShdw>
                </a:effectLst>
              </a:rPr>
              <a:t> of dark matter halos on </a:t>
            </a:r>
            <a:r>
              <a:rPr lang="en-AU" sz="3300" noProof="0" dirty="0">
                <a:effectLst>
                  <a:outerShdw blurRad="50800" dist="38100" dir="2700000" algn="tl" rotWithShape="0">
                    <a:prstClr val="black">
                      <a:alpha val="40000"/>
                    </a:prstClr>
                  </a:outerShdw>
                </a:effectLst>
              </a:rPr>
              <a:t>galaxy morphology</a:t>
            </a:r>
          </a:p>
        </p:txBody>
      </p:sp>
      <p:sp>
        <p:nvSpPr>
          <p:cNvPr id="3" name="Subtitle 2"/>
          <p:cNvSpPr>
            <a:spLocks noGrp="1"/>
          </p:cNvSpPr>
          <p:nvPr>
            <p:ph type="subTitle" idx="1"/>
          </p:nvPr>
        </p:nvSpPr>
        <p:spPr>
          <a:xfrm>
            <a:off x="638387" y="4407408"/>
            <a:ext cx="3634740" cy="1335024"/>
          </a:xfrm>
        </p:spPr>
        <p:txBody>
          <a:bodyPr vert="horz" lIns="91440" tIns="45720" rIns="91440" bIns="45720" rtlCol="0">
            <a:normAutofit/>
          </a:bodyPr>
          <a:lstStyle/>
          <a:p>
            <a:pPr algn="l">
              <a:lnSpc>
                <a:spcPct val="90000"/>
              </a:lnSpc>
            </a:pPr>
            <a:r>
              <a:rPr lang="en-AU" sz="1600" noProof="0" dirty="0">
                <a:solidFill>
                  <a:schemeClr val="tx1"/>
                </a:solidFill>
              </a:rPr>
              <a:t>Andrés López-Echeverri</a:t>
            </a:r>
          </a:p>
          <a:p>
            <a:pPr algn="l">
              <a:lnSpc>
                <a:spcPct val="90000"/>
              </a:lnSpc>
            </a:pPr>
            <a:r>
              <a:rPr lang="en-AU" sz="1600" noProof="0" dirty="0">
                <a:solidFill>
                  <a:schemeClr val="tx1"/>
                </a:solidFill>
              </a:rPr>
              <a:t>Juan Carlos Muñoz-Cuartas</a:t>
            </a:r>
          </a:p>
          <a:p>
            <a:pPr algn="l">
              <a:lnSpc>
                <a:spcPct val="90000"/>
              </a:lnSpc>
            </a:pPr>
            <a:r>
              <a:rPr lang="en-AU" sz="1600" noProof="0" dirty="0" err="1">
                <a:solidFill>
                  <a:schemeClr val="tx1"/>
                </a:solidFill>
              </a:rPr>
              <a:t>Pregrado</a:t>
            </a:r>
            <a:r>
              <a:rPr lang="en-AU" sz="1600" noProof="0" dirty="0">
                <a:solidFill>
                  <a:schemeClr val="tx1"/>
                </a:solidFill>
              </a:rPr>
              <a:t> </a:t>
            </a:r>
            <a:r>
              <a:rPr lang="en-AU" sz="1600" noProof="0" dirty="0" err="1">
                <a:solidFill>
                  <a:schemeClr val="tx1"/>
                </a:solidFill>
              </a:rPr>
              <a:t>Astronomía</a:t>
            </a:r>
            <a:r>
              <a:rPr lang="en-AU" sz="1600" noProof="0" dirty="0">
                <a:solidFill>
                  <a:schemeClr val="tx1"/>
                </a:solidFill>
              </a:rPr>
              <a:t> - IF - Universidad de Antioquia - Grupo de </a:t>
            </a:r>
            <a:r>
              <a:rPr lang="en-AU" sz="1600" noProof="0" dirty="0" err="1">
                <a:solidFill>
                  <a:schemeClr val="tx1"/>
                </a:solidFill>
              </a:rPr>
              <a:t>Física</a:t>
            </a:r>
            <a:r>
              <a:rPr lang="en-AU" sz="1600" noProof="0" dirty="0">
                <a:solidFill>
                  <a:schemeClr val="tx1"/>
                </a:solidFill>
              </a:rPr>
              <a:t> y </a:t>
            </a:r>
            <a:r>
              <a:rPr lang="en-AU" sz="1600" noProof="0" dirty="0" err="1">
                <a:solidFill>
                  <a:schemeClr val="tx1"/>
                </a:solidFill>
              </a:rPr>
              <a:t>Astrofísica</a:t>
            </a:r>
            <a:r>
              <a:rPr lang="en-AU" sz="1600" noProof="0" dirty="0">
                <a:solidFill>
                  <a:schemeClr val="tx1"/>
                </a:solidFill>
              </a:rPr>
              <a:t> </a:t>
            </a:r>
            <a:r>
              <a:rPr lang="en-AU" sz="1600" noProof="0" dirty="0" err="1">
                <a:solidFill>
                  <a:schemeClr val="tx1"/>
                </a:solidFill>
              </a:rPr>
              <a:t>Computacional</a:t>
            </a:r>
            <a:endParaRPr lang="en-AU" sz="1600" noProof="0" dirty="0">
              <a:solidFill>
                <a:schemeClr val="tx1"/>
              </a:solidFill>
            </a:endParaRPr>
          </a:p>
        </p:txBody>
      </p:sp>
      <p:sp>
        <p:nvSpPr>
          <p:cNvPr id="28" name="Rectangle 27">
            <a:extLst>
              <a:ext uri="{FF2B5EF4-FFF2-40B4-BE49-F238E27FC236}">
                <a16:creationId xmlns:a16="http://schemas.microsoft.com/office/drawing/2014/main" id="{CB8B9C25-D80D-48EC-B83A-231219A80C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894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Imagen 4" descr="Un letrero de color blanco&#10;&#10;El contenido generado por IA puede ser incorrecto.">
            <a:extLst>
              <a:ext uri="{FF2B5EF4-FFF2-40B4-BE49-F238E27FC236}">
                <a16:creationId xmlns:a16="http://schemas.microsoft.com/office/drawing/2014/main" id="{19AED0CD-24E1-6ED9-D25D-0708DB46B74B}"/>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4695717" y="1248693"/>
            <a:ext cx="4080750" cy="1030391"/>
          </a:xfrm>
          <a:prstGeom prst="rect">
            <a:avLst/>
          </a:prstGeom>
        </p:spPr>
      </p:pic>
      <p:sp>
        <p:nvSpPr>
          <p:cNvPr id="30" name="Rectangle 29">
            <a:extLst>
              <a:ext uri="{FF2B5EF4-FFF2-40B4-BE49-F238E27FC236}">
                <a16:creationId xmlns:a16="http://schemas.microsoft.com/office/drawing/2014/main" id="{601CC70B-8875-45A1-8AFD-7D546E3C0C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422" y="4177748"/>
            <a:ext cx="361830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Marcador de número de diapositiva 3">
            <a:extLst>
              <a:ext uri="{FF2B5EF4-FFF2-40B4-BE49-F238E27FC236}">
                <a16:creationId xmlns:a16="http://schemas.microsoft.com/office/drawing/2014/main" id="{B7A7E74C-7433-EAD6-3441-AEAAA02D07AC}"/>
              </a:ext>
            </a:extLst>
          </p:cNvPr>
          <p:cNvSpPr>
            <a:spLocks noGrp="1"/>
          </p:cNvSpPr>
          <p:nvPr>
            <p:ph type="sldNum" sz="quarter" idx="12"/>
          </p:nvPr>
        </p:nvSpPr>
        <p:spPr>
          <a:xfrm>
            <a:off x="3742341" y="6356350"/>
            <a:ext cx="530786" cy="365125"/>
          </a:xfrm>
        </p:spPr>
        <p:txBody>
          <a:bodyPr>
            <a:normAutofit/>
          </a:bodyPr>
          <a:lstStyle/>
          <a:p>
            <a:pPr>
              <a:lnSpc>
                <a:spcPct val="90000"/>
              </a:lnSpc>
              <a:spcAft>
                <a:spcPts val="600"/>
              </a:spcAft>
            </a:pPr>
            <a:fld id="{C1FF6DA9-008F-8B48-92A6-B652298478BF}" type="slidenum">
              <a:rPr lang="en-AU" sz="1900" noProof="0" smtClean="0">
                <a:solidFill>
                  <a:schemeClr val="tx1">
                    <a:lumMod val="50000"/>
                    <a:lumOff val="50000"/>
                  </a:schemeClr>
                </a:solidFill>
              </a:rPr>
              <a:pPr>
                <a:lnSpc>
                  <a:spcPct val="90000"/>
                </a:lnSpc>
                <a:spcAft>
                  <a:spcPts val="600"/>
                </a:spcAft>
              </a:pPr>
              <a:t>1</a:t>
            </a:fld>
            <a:endParaRPr lang="en-AU" sz="1900" noProof="0">
              <a:solidFill>
                <a:schemeClr val="tx1">
                  <a:lumMod val="50000"/>
                  <a:lumOff val="50000"/>
                </a:schemeClr>
              </a:solidFill>
            </a:endParaRPr>
          </a:p>
        </p:txBody>
      </p:sp>
      <p:pic>
        <p:nvPicPr>
          <p:cNvPr id="7" name="Imagen 6" descr="Logotipo, nombre de la empresa&#10;&#10;El contenido generado por IA puede ser incorrecto.">
            <a:extLst>
              <a:ext uri="{FF2B5EF4-FFF2-40B4-BE49-F238E27FC236}">
                <a16:creationId xmlns:a16="http://schemas.microsoft.com/office/drawing/2014/main" id="{06B80C0A-4F3E-88BC-C026-26A65D974977}"/>
              </a:ext>
            </a:extLst>
          </p:cNvPr>
          <p:cNvPicPr>
            <a:picLocks noChangeAspect="1"/>
          </p:cNvPicPr>
          <p:nvPr/>
        </p:nvPicPr>
        <p:blipFill>
          <a:blip r:embed="rId4"/>
          <a:stretch>
            <a:fillRect/>
          </a:stretch>
        </p:blipFill>
        <p:spPr>
          <a:xfrm>
            <a:off x="5297164" y="2688970"/>
            <a:ext cx="1920381" cy="1253048"/>
          </a:xfrm>
          <a:prstGeom prst="rect">
            <a:avLst/>
          </a:prstGeom>
        </p:spPr>
      </p:pic>
      <p:pic>
        <p:nvPicPr>
          <p:cNvPr id="15" name="Imagen 14">
            <a:extLst>
              <a:ext uri="{FF2B5EF4-FFF2-40B4-BE49-F238E27FC236}">
                <a16:creationId xmlns:a16="http://schemas.microsoft.com/office/drawing/2014/main" id="{2E128EE1-63AC-B31E-514B-8B6E8CCEA5CA}"/>
              </a:ext>
            </a:extLst>
          </p:cNvPr>
          <p:cNvPicPr>
            <a:picLocks noChangeAspect="1"/>
          </p:cNvPicPr>
          <p:nvPr/>
        </p:nvPicPr>
        <p:blipFill>
          <a:blip r:embed="rId5"/>
          <a:stretch>
            <a:fillRect/>
          </a:stretch>
        </p:blipFill>
        <p:spPr>
          <a:xfrm>
            <a:off x="4911514" y="4196036"/>
            <a:ext cx="2847122" cy="15305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EBFA4C8-C301-60A7-C96E-E85360F5D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 name="Título 1">
            <a:extLst>
              <a:ext uri="{FF2B5EF4-FFF2-40B4-BE49-F238E27FC236}">
                <a16:creationId xmlns:a16="http://schemas.microsoft.com/office/drawing/2014/main" id="{510F2407-C48B-3013-4344-1AC2C50E800A}"/>
              </a:ext>
            </a:extLst>
          </p:cNvPr>
          <p:cNvSpPr>
            <a:spLocks noGrp="1"/>
          </p:cNvSpPr>
          <p:nvPr>
            <p:ph type="title"/>
          </p:nvPr>
        </p:nvSpPr>
        <p:spPr>
          <a:xfrm>
            <a:off x="571350" y="283714"/>
            <a:ext cx="7430100" cy="1161688"/>
          </a:xfrm>
        </p:spPr>
        <p:txBody>
          <a:bodyPr anchor="ctr">
            <a:normAutofit/>
          </a:bodyPr>
          <a:lstStyle/>
          <a:p>
            <a:r>
              <a:rPr lang="en-AU" sz="3500" noProof="0" dirty="0"/>
              <a:t>References</a:t>
            </a:r>
          </a:p>
        </p:txBody>
      </p:sp>
      <p:sp>
        <p:nvSpPr>
          <p:cNvPr id="8" name="Marcador de contenido 2">
            <a:extLst>
              <a:ext uri="{FF2B5EF4-FFF2-40B4-BE49-F238E27FC236}">
                <a16:creationId xmlns:a16="http://schemas.microsoft.com/office/drawing/2014/main" id="{7ADD766F-BA51-0D42-4952-017CBC998B46}"/>
              </a:ext>
            </a:extLst>
          </p:cNvPr>
          <p:cNvSpPr>
            <a:spLocks noGrp="1"/>
          </p:cNvSpPr>
          <p:nvPr>
            <p:ph idx="1"/>
          </p:nvPr>
        </p:nvSpPr>
        <p:spPr>
          <a:xfrm>
            <a:off x="365760" y="1524001"/>
            <a:ext cx="8229600" cy="5197474"/>
          </a:xfrm>
        </p:spPr>
        <p:txBody>
          <a:bodyPr anchor="ctr">
            <a:normAutofit/>
          </a:bodyPr>
          <a:lstStyle/>
          <a:p>
            <a:pPr>
              <a:lnSpc>
                <a:spcPct val="90000"/>
              </a:lnSpc>
            </a:pPr>
            <a:r>
              <a:rPr lang="en-AU" sz="1400" noProof="0" dirty="0"/>
              <a:t>[1] Muñoz-Cuartas, J.C., Properties of the cosmic mass distribution: Halos, environments and galaxies, PhD Thesis, Potsdam </a:t>
            </a:r>
            <a:r>
              <a:rPr lang="en-AU" sz="1400" noProof="0" dirty="0" err="1"/>
              <a:t>Universitaet</a:t>
            </a:r>
            <a:r>
              <a:rPr lang="en-AU" sz="1400" noProof="0" dirty="0"/>
              <a:t>, 2012</a:t>
            </a:r>
          </a:p>
          <a:p>
            <a:pPr>
              <a:lnSpc>
                <a:spcPct val="90000"/>
              </a:lnSpc>
            </a:pPr>
            <a:r>
              <a:rPr lang="en-AU" sz="1400" noProof="0" dirty="0"/>
              <a:t>[2] F. A. Cardona Jaramillo, "About galactic disk formation and the relation between satellite orbital parameters and the morphology of the host galaxy," M.Sc. thesis, Institute of Physics, Faculty of Exact and Natural Sciences, University of Antioquia, Medellín, Colombia, Jan. 2021. Advisor: J. C. Muñoz-Cuartas.</a:t>
            </a:r>
          </a:p>
          <a:p>
            <a:pPr>
              <a:lnSpc>
                <a:spcPct val="90000"/>
              </a:lnSpc>
            </a:pPr>
            <a:r>
              <a:rPr lang="en-AU" sz="1400" noProof="0" dirty="0"/>
              <a:t>[3] D. Nelson, V. </a:t>
            </a:r>
            <a:r>
              <a:rPr lang="en-AU" sz="1400" noProof="0" dirty="0" err="1"/>
              <a:t>Springel</a:t>
            </a:r>
            <a:r>
              <a:rPr lang="en-AU" sz="1400" noProof="0" dirty="0"/>
              <a:t>, A. </a:t>
            </a:r>
            <a:r>
              <a:rPr lang="en-AU" sz="1400" noProof="0" dirty="0" err="1"/>
              <a:t>Pillepich</a:t>
            </a:r>
            <a:r>
              <a:rPr lang="en-AU" sz="1400" noProof="0" dirty="0"/>
              <a:t>, V. Rodriguez-Gomez, P. Torrey, S. Genel, M. </a:t>
            </a:r>
            <a:r>
              <a:rPr lang="en-AU" sz="1400" noProof="0" dirty="0" err="1"/>
              <a:t>Vogelsberger</a:t>
            </a:r>
            <a:r>
              <a:rPr lang="en-AU" sz="1400" noProof="0" dirty="0"/>
              <a:t>, R. </a:t>
            </a:r>
            <a:r>
              <a:rPr lang="en-AU" sz="1400" noProof="0" dirty="0" err="1"/>
              <a:t>Pakmor</a:t>
            </a:r>
            <a:r>
              <a:rPr lang="en-AU" sz="1400" noProof="0" dirty="0"/>
              <a:t>, F. Marinacci, R. Weinberger, L. Kelley, M. Lovell, B. Diemer, and L. </a:t>
            </a:r>
            <a:r>
              <a:rPr lang="en-AU" sz="1400" noProof="0" dirty="0" err="1"/>
              <a:t>Hernquist</a:t>
            </a:r>
            <a:r>
              <a:rPr lang="en-AU" sz="1400" noProof="0" dirty="0"/>
              <a:t>, “The IllustrisTNG Simulations: Public Data Release,” </a:t>
            </a:r>
            <a:r>
              <a:rPr lang="en-AU" sz="1400" i="1" noProof="0" dirty="0" err="1"/>
              <a:t>arXiv</a:t>
            </a:r>
            <a:r>
              <a:rPr lang="en-AU" sz="1400" noProof="0" dirty="0"/>
              <a:t>, vol. arXiv:1812.05609, 2021.</a:t>
            </a:r>
          </a:p>
          <a:p>
            <a:pPr>
              <a:lnSpc>
                <a:spcPct val="90000"/>
              </a:lnSpc>
            </a:pPr>
            <a:r>
              <a:rPr lang="en-AU" sz="1400" noProof="0" dirty="0"/>
              <a:t>[4] D. Nelson, A. </a:t>
            </a:r>
            <a:r>
              <a:rPr lang="en-AU" sz="1400" noProof="0" dirty="0" err="1"/>
              <a:t>Pillepich</a:t>
            </a:r>
            <a:r>
              <a:rPr lang="en-AU" sz="1400" noProof="0" dirty="0"/>
              <a:t>, V. </a:t>
            </a:r>
            <a:r>
              <a:rPr lang="en-AU" sz="1400" noProof="0" dirty="0" err="1"/>
              <a:t>Springel</a:t>
            </a:r>
            <a:r>
              <a:rPr lang="en-AU" sz="1400" noProof="0" dirty="0"/>
              <a:t>, R. </a:t>
            </a:r>
            <a:r>
              <a:rPr lang="en-AU" sz="1400" noProof="0" dirty="0" err="1"/>
              <a:t>Pakmor</a:t>
            </a:r>
            <a:r>
              <a:rPr lang="en-AU" sz="1400" noProof="0" dirty="0"/>
              <a:t>, R. Weinberger, S. Genel, P. Torrey, M. </a:t>
            </a:r>
            <a:r>
              <a:rPr lang="en-AU" sz="1400" noProof="0" dirty="0" err="1"/>
              <a:t>Vogelsberger</a:t>
            </a:r>
            <a:r>
              <a:rPr lang="en-AU" sz="1400" noProof="0" dirty="0"/>
              <a:t>, F. Marinacci, and L. </a:t>
            </a:r>
            <a:r>
              <a:rPr lang="en-AU" sz="1400" noProof="0" dirty="0" err="1"/>
              <a:t>Hernquist</a:t>
            </a:r>
            <a:r>
              <a:rPr lang="en-AU" sz="1400" noProof="0" dirty="0"/>
              <a:t>, “First results from the TNG50 simulation: galactic outflows driven by supernovae and black hole feedback,” </a:t>
            </a:r>
            <a:r>
              <a:rPr lang="en-AU" sz="1400" i="1" noProof="0" dirty="0"/>
              <a:t>Monthly Notices of the Royal Astronomical Society</a:t>
            </a:r>
            <a:r>
              <a:rPr lang="en-AU" sz="1400" noProof="0" dirty="0"/>
              <a:t>, vol. 490, no. 3, pp. 3234–3261, Aug. 2019, </a:t>
            </a:r>
            <a:r>
              <a:rPr lang="en-AU" sz="1400" noProof="0" dirty="0" err="1"/>
              <a:t>doi</a:t>
            </a:r>
            <a:r>
              <a:rPr lang="en-AU" sz="1400" noProof="0" dirty="0"/>
              <a:t>: </a:t>
            </a:r>
            <a:r>
              <a:rPr lang="en-AU" sz="1400" noProof="0" dirty="0">
                <a:hlinkClick r:id="rId2"/>
              </a:rPr>
              <a:t>10.1093/</a:t>
            </a:r>
            <a:r>
              <a:rPr lang="en-AU" sz="1400" noProof="0" dirty="0" err="1">
                <a:hlinkClick r:id="rId2"/>
              </a:rPr>
              <a:t>mnras</a:t>
            </a:r>
            <a:r>
              <a:rPr lang="en-AU" sz="1400" noProof="0" dirty="0">
                <a:hlinkClick r:id="rId2"/>
              </a:rPr>
              <a:t>/stz2306</a:t>
            </a:r>
            <a:r>
              <a:rPr lang="en-AU" sz="1400" noProof="0" dirty="0"/>
              <a:t>.</a:t>
            </a:r>
          </a:p>
          <a:p>
            <a:pPr>
              <a:lnSpc>
                <a:spcPct val="90000"/>
              </a:lnSpc>
            </a:pPr>
            <a:r>
              <a:rPr lang="en-AU" sz="1400" noProof="0" dirty="0"/>
              <a:t>[5] A. </a:t>
            </a:r>
            <a:r>
              <a:rPr lang="en-AU" sz="1400" noProof="0" dirty="0" err="1"/>
              <a:t>Pillepich</a:t>
            </a:r>
            <a:r>
              <a:rPr lang="en-AU" sz="1400" noProof="0" dirty="0"/>
              <a:t>, D. Nelson, V. </a:t>
            </a:r>
            <a:r>
              <a:rPr lang="en-AU" sz="1400" noProof="0" dirty="0" err="1"/>
              <a:t>Springel</a:t>
            </a:r>
            <a:r>
              <a:rPr lang="en-AU" sz="1400" noProof="0" dirty="0"/>
              <a:t>, R. </a:t>
            </a:r>
            <a:r>
              <a:rPr lang="en-AU" sz="1400" noProof="0" dirty="0" err="1"/>
              <a:t>Pakmor</a:t>
            </a:r>
            <a:r>
              <a:rPr lang="en-AU" sz="1400" noProof="0" dirty="0"/>
              <a:t>, P. Torrey, R. Weinberger, M. </a:t>
            </a:r>
            <a:r>
              <a:rPr lang="en-AU" sz="1400" noProof="0" dirty="0" err="1"/>
              <a:t>Vogelsberger</a:t>
            </a:r>
            <a:r>
              <a:rPr lang="en-AU" sz="1400" noProof="0" dirty="0"/>
              <a:t>, F. Marinacci, S. Genel, A. van der Wel, and L. </a:t>
            </a:r>
            <a:r>
              <a:rPr lang="en-AU" sz="1400" noProof="0" dirty="0" err="1"/>
              <a:t>Hernquist</a:t>
            </a:r>
            <a:r>
              <a:rPr lang="en-AU" sz="1400" noProof="0" dirty="0"/>
              <a:t>, “First results from the TNG50 simulation: the evolution of stellar and gaseous discs across cosmic time,” </a:t>
            </a:r>
            <a:r>
              <a:rPr lang="en-AU" sz="1400" i="1" noProof="0" dirty="0"/>
              <a:t>Monthly Notices of the Royal Astronomical Society</a:t>
            </a:r>
            <a:r>
              <a:rPr lang="en-AU" sz="1400" noProof="0" dirty="0"/>
              <a:t>, vol. 490, no. 3, pp. 3196–3233, Sep. 2019, </a:t>
            </a:r>
            <a:r>
              <a:rPr lang="en-AU" sz="1400" noProof="0" dirty="0" err="1"/>
              <a:t>doi</a:t>
            </a:r>
            <a:r>
              <a:rPr lang="en-AU" sz="1400" noProof="0" dirty="0"/>
              <a:t>: </a:t>
            </a:r>
            <a:r>
              <a:rPr lang="en-AU" sz="1400" noProof="0" dirty="0">
                <a:hlinkClick r:id="rId3"/>
              </a:rPr>
              <a:t>10.1093/</a:t>
            </a:r>
            <a:r>
              <a:rPr lang="en-AU" sz="1400" noProof="0" dirty="0" err="1">
                <a:hlinkClick r:id="rId3"/>
              </a:rPr>
              <a:t>mnras</a:t>
            </a:r>
            <a:r>
              <a:rPr lang="en-AU" sz="1400" noProof="0" dirty="0">
                <a:hlinkClick r:id="rId3"/>
              </a:rPr>
              <a:t>/stz2338</a:t>
            </a:r>
            <a:r>
              <a:rPr lang="en-AU" sz="1400" noProof="0" dirty="0"/>
              <a:t>.</a:t>
            </a:r>
          </a:p>
          <a:p>
            <a:pPr>
              <a:lnSpc>
                <a:spcPct val="90000"/>
              </a:lnSpc>
            </a:pPr>
            <a:r>
              <a:rPr lang="en-AU" sz="1400" noProof="0" dirty="0"/>
              <a:t>[6] R. Weinberger, V. </a:t>
            </a:r>
            <a:r>
              <a:rPr lang="en-AU" sz="1400" noProof="0" dirty="0" err="1"/>
              <a:t>Springel</a:t>
            </a:r>
            <a:r>
              <a:rPr lang="en-AU" sz="1400" noProof="0" dirty="0"/>
              <a:t>, L. </a:t>
            </a:r>
            <a:r>
              <a:rPr lang="en-AU" sz="1400" noProof="0" dirty="0" err="1"/>
              <a:t>Hernquist</a:t>
            </a:r>
            <a:r>
              <a:rPr lang="en-AU" sz="1400" noProof="0" dirty="0"/>
              <a:t>, A. </a:t>
            </a:r>
            <a:r>
              <a:rPr lang="en-AU" sz="1400" noProof="0" dirty="0" err="1"/>
              <a:t>Pillepich</a:t>
            </a:r>
            <a:r>
              <a:rPr lang="en-AU" sz="1400" noProof="0" dirty="0"/>
              <a:t>, F. Marinacci, R. </a:t>
            </a:r>
            <a:r>
              <a:rPr lang="en-AU" sz="1400" noProof="0" dirty="0" err="1"/>
              <a:t>Pakmor</a:t>
            </a:r>
            <a:r>
              <a:rPr lang="en-AU" sz="1400" noProof="0" dirty="0"/>
              <a:t>, D. Nelson, S. Genel, M. </a:t>
            </a:r>
            <a:r>
              <a:rPr lang="en-AU" sz="1400" noProof="0" dirty="0" err="1"/>
              <a:t>Vogelsberger</a:t>
            </a:r>
            <a:r>
              <a:rPr lang="en-AU" sz="1400" noProof="0" dirty="0"/>
              <a:t>, J. Naiman, and P. Torrey, “Simulating galaxy formation with black hole driven thermal and kinetic feedback,” </a:t>
            </a:r>
            <a:r>
              <a:rPr lang="en-AU" sz="1400" i="1" noProof="0" dirty="0"/>
              <a:t>Monthly Notices of the Royal Astronomical Society</a:t>
            </a:r>
            <a:r>
              <a:rPr lang="en-AU" sz="1400" noProof="0" dirty="0"/>
              <a:t>, vol. 465, no. 3, pp. 3291–3308, Nov. 2016, </a:t>
            </a:r>
            <a:r>
              <a:rPr lang="en-AU" sz="1400" noProof="0" dirty="0" err="1"/>
              <a:t>doi</a:t>
            </a:r>
            <a:r>
              <a:rPr lang="en-AU" sz="1400" noProof="0" dirty="0"/>
              <a:t>: </a:t>
            </a:r>
            <a:r>
              <a:rPr lang="en-AU" sz="1400" noProof="0" dirty="0">
                <a:hlinkClick r:id="rId4"/>
              </a:rPr>
              <a:t>10.1093/</a:t>
            </a:r>
            <a:r>
              <a:rPr lang="en-AU" sz="1400" noProof="0" dirty="0" err="1">
                <a:hlinkClick r:id="rId4"/>
              </a:rPr>
              <a:t>mnras</a:t>
            </a:r>
            <a:r>
              <a:rPr lang="en-AU" sz="1400" noProof="0" dirty="0">
                <a:hlinkClick r:id="rId4"/>
              </a:rPr>
              <a:t>/stw2944</a:t>
            </a:r>
            <a:r>
              <a:rPr lang="en-AU" sz="1400" noProof="0" dirty="0"/>
              <a:t>.</a:t>
            </a:r>
          </a:p>
          <a:p>
            <a:pPr>
              <a:lnSpc>
                <a:spcPct val="90000"/>
              </a:lnSpc>
            </a:pPr>
            <a:r>
              <a:rPr lang="en-AU" sz="1400" noProof="0" dirty="0"/>
              <a:t>[7] P. Wang, X. Kang, N. I. Libeskind, Q. Guo, S. </a:t>
            </a:r>
            <a:r>
              <a:rPr lang="en-AU" sz="1400" noProof="0" dirty="0" err="1"/>
              <a:t>Gottlöber</a:t>
            </a:r>
            <a:r>
              <a:rPr lang="en-AU" sz="1400" noProof="0" dirty="0"/>
              <a:t>, and W. Wang, “A robust determination of halo environment in the cosmic field,” *New Astronomy*, vol. 80, p. 101405, 2020, </a:t>
            </a:r>
            <a:r>
              <a:rPr lang="en-AU" sz="1400" noProof="0" dirty="0" err="1"/>
              <a:t>doi</a:t>
            </a:r>
            <a:r>
              <a:rPr lang="en-AU" sz="1400" noProof="0" dirty="0"/>
              <a:t>: [10.1016/j.newast.2020.101405](https://doi.org/10.1016/j.newast.2020.101405).</a:t>
            </a:r>
          </a:p>
          <a:p>
            <a:pPr>
              <a:lnSpc>
                <a:spcPct val="90000"/>
              </a:lnSpc>
            </a:pPr>
            <a:endParaRPr lang="en-AU" sz="1400" noProof="0" dirty="0"/>
          </a:p>
        </p:txBody>
      </p:sp>
      <p:sp>
        <p:nvSpPr>
          <p:cNvPr id="4" name="Marcador de número de diapositiva 3">
            <a:extLst>
              <a:ext uri="{FF2B5EF4-FFF2-40B4-BE49-F238E27FC236}">
                <a16:creationId xmlns:a16="http://schemas.microsoft.com/office/drawing/2014/main" id="{78BFB0D0-DD20-F8ED-948C-8731407E7E2F}"/>
              </a:ext>
            </a:extLst>
          </p:cNvPr>
          <p:cNvSpPr>
            <a:spLocks noGrp="1"/>
          </p:cNvSpPr>
          <p:nvPr>
            <p:ph type="sldNum" sz="quarter" idx="12"/>
          </p:nvPr>
        </p:nvSpPr>
        <p:spPr>
          <a:xfrm>
            <a:off x="6549390" y="6356350"/>
            <a:ext cx="2412341" cy="365125"/>
          </a:xfrm>
        </p:spPr>
        <p:txBody>
          <a:bodyPr>
            <a:normAutofit/>
          </a:bodyPr>
          <a:lstStyle/>
          <a:p>
            <a:pPr>
              <a:lnSpc>
                <a:spcPct val="90000"/>
              </a:lnSpc>
              <a:spcAft>
                <a:spcPts val="600"/>
              </a:spcAft>
            </a:pPr>
            <a:fld id="{C1FF6DA9-008F-8B48-92A6-B652298478BF}" type="slidenum">
              <a:rPr lang="en-AU" sz="1900" noProof="0" smtClean="0"/>
              <a:pPr>
                <a:lnSpc>
                  <a:spcPct val="90000"/>
                </a:lnSpc>
                <a:spcAft>
                  <a:spcPts val="600"/>
                </a:spcAft>
              </a:pPr>
              <a:t>10</a:t>
            </a:fld>
            <a:endParaRPr lang="en-AU" sz="1900" noProof="0" dirty="0"/>
          </a:p>
        </p:txBody>
      </p:sp>
    </p:spTree>
    <p:extLst>
      <p:ext uri="{BB962C8B-B14F-4D97-AF65-F5344CB8AC3E}">
        <p14:creationId xmlns:p14="http://schemas.microsoft.com/office/powerpoint/2010/main" val="2540081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A4BD6EE-7B51-447C-AAB3-028B7A3E5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50A936F-AFFC-0117-74C2-4D50D3A2EE55}"/>
              </a:ext>
            </a:extLst>
          </p:cNvPr>
          <p:cNvSpPr>
            <a:spLocks noGrp="1"/>
          </p:cNvSpPr>
          <p:nvPr>
            <p:ph type="title"/>
          </p:nvPr>
        </p:nvSpPr>
        <p:spPr>
          <a:xfrm>
            <a:off x="459486" y="433387"/>
            <a:ext cx="3774558" cy="3365646"/>
          </a:xfrm>
        </p:spPr>
        <p:txBody>
          <a:bodyPr vert="horz" lIns="91440" tIns="45720" rIns="91440" bIns="45720" rtlCol="0" anchor="b">
            <a:normAutofit/>
          </a:bodyPr>
          <a:lstStyle/>
          <a:p>
            <a:pPr algn="l" defTabSz="914400">
              <a:lnSpc>
                <a:spcPct val="90000"/>
              </a:lnSpc>
            </a:pPr>
            <a:r>
              <a:rPr lang="en-US" sz="5700" dirty="0"/>
              <a:t>Thanks for your attention</a:t>
            </a:r>
          </a:p>
        </p:txBody>
      </p:sp>
      <p:pic>
        <p:nvPicPr>
          <p:cNvPr id="5" name="Imagen 4" descr="Un letrero de color blanco&#10;&#10;El contenido generado por IA puede ser incorrecto.">
            <a:extLst>
              <a:ext uri="{FF2B5EF4-FFF2-40B4-BE49-F238E27FC236}">
                <a16:creationId xmlns:a16="http://schemas.microsoft.com/office/drawing/2014/main" id="{AD8EF307-7FEC-E5E3-4D8D-904869414E41}"/>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4594860" y="1660019"/>
            <a:ext cx="4195326" cy="1059321"/>
          </a:xfrm>
          <a:prstGeom prst="rect">
            <a:avLst/>
          </a:prstGeom>
        </p:spPr>
      </p:pic>
      <p:sp>
        <p:nvSpPr>
          <p:cNvPr id="14" name="sketch line">
            <a:extLst>
              <a:ext uri="{FF2B5EF4-FFF2-40B4-BE49-F238E27FC236}">
                <a16:creationId xmlns:a16="http://schemas.microsoft.com/office/drawing/2014/main" id="{6B5FF7CD-712E-4187-BFF5-B192FFB33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650" y="4005089"/>
            <a:ext cx="3257550" cy="18288"/>
          </a:xfrm>
          <a:custGeom>
            <a:avLst/>
            <a:gdLst>
              <a:gd name="connsiteX0" fmla="*/ 0 w 3257550"/>
              <a:gd name="connsiteY0" fmla="*/ 0 h 18288"/>
              <a:gd name="connsiteX1" fmla="*/ 618935 w 3257550"/>
              <a:gd name="connsiteY1" fmla="*/ 0 h 18288"/>
              <a:gd name="connsiteX2" fmla="*/ 1270445 w 3257550"/>
              <a:gd name="connsiteY2" fmla="*/ 0 h 18288"/>
              <a:gd name="connsiteX3" fmla="*/ 1954530 w 3257550"/>
              <a:gd name="connsiteY3" fmla="*/ 0 h 18288"/>
              <a:gd name="connsiteX4" fmla="*/ 2638616 w 3257550"/>
              <a:gd name="connsiteY4" fmla="*/ 0 h 18288"/>
              <a:gd name="connsiteX5" fmla="*/ 3257550 w 3257550"/>
              <a:gd name="connsiteY5" fmla="*/ 0 h 18288"/>
              <a:gd name="connsiteX6" fmla="*/ 3257550 w 3257550"/>
              <a:gd name="connsiteY6" fmla="*/ 18288 h 18288"/>
              <a:gd name="connsiteX7" fmla="*/ 2540889 w 3257550"/>
              <a:gd name="connsiteY7" fmla="*/ 18288 h 18288"/>
              <a:gd name="connsiteX8" fmla="*/ 1824228 w 3257550"/>
              <a:gd name="connsiteY8" fmla="*/ 18288 h 18288"/>
              <a:gd name="connsiteX9" fmla="*/ 1172718 w 3257550"/>
              <a:gd name="connsiteY9" fmla="*/ 18288 h 18288"/>
              <a:gd name="connsiteX10" fmla="*/ 0 w 3257550"/>
              <a:gd name="connsiteY10" fmla="*/ 18288 h 18288"/>
              <a:gd name="connsiteX11" fmla="*/ 0 w 3257550"/>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7550" h="18288" fill="none" extrusionOk="0">
                <a:moveTo>
                  <a:pt x="0" y="0"/>
                </a:moveTo>
                <a:cubicBezTo>
                  <a:pt x="222571" y="-4581"/>
                  <a:pt x="395946" y="-20429"/>
                  <a:pt x="618935" y="0"/>
                </a:cubicBezTo>
                <a:cubicBezTo>
                  <a:pt x="841925" y="20429"/>
                  <a:pt x="1064831" y="-497"/>
                  <a:pt x="1270445" y="0"/>
                </a:cubicBezTo>
                <a:cubicBezTo>
                  <a:pt x="1476059" y="497"/>
                  <a:pt x="1673547" y="428"/>
                  <a:pt x="1954530" y="0"/>
                </a:cubicBezTo>
                <a:cubicBezTo>
                  <a:pt x="2235513" y="-428"/>
                  <a:pt x="2452407" y="27906"/>
                  <a:pt x="2638616" y="0"/>
                </a:cubicBezTo>
                <a:cubicBezTo>
                  <a:pt x="2824825" y="-27906"/>
                  <a:pt x="3043878" y="-22618"/>
                  <a:pt x="3257550" y="0"/>
                </a:cubicBezTo>
                <a:cubicBezTo>
                  <a:pt x="3256841" y="8157"/>
                  <a:pt x="3257137" y="12125"/>
                  <a:pt x="3257550" y="18288"/>
                </a:cubicBezTo>
                <a:cubicBezTo>
                  <a:pt x="2955505" y="29918"/>
                  <a:pt x="2697243" y="41720"/>
                  <a:pt x="2540889" y="18288"/>
                </a:cubicBezTo>
                <a:cubicBezTo>
                  <a:pt x="2384535" y="-5144"/>
                  <a:pt x="2114539" y="6231"/>
                  <a:pt x="1824228" y="18288"/>
                </a:cubicBezTo>
                <a:cubicBezTo>
                  <a:pt x="1533917" y="30345"/>
                  <a:pt x="1462450" y="24037"/>
                  <a:pt x="1172718" y="18288"/>
                </a:cubicBezTo>
                <a:cubicBezTo>
                  <a:pt x="882986" y="12540"/>
                  <a:pt x="500637" y="24492"/>
                  <a:pt x="0" y="18288"/>
                </a:cubicBezTo>
                <a:cubicBezTo>
                  <a:pt x="-46" y="12483"/>
                  <a:pt x="-203" y="6491"/>
                  <a:pt x="0" y="0"/>
                </a:cubicBezTo>
                <a:close/>
              </a:path>
              <a:path w="3257550" h="18288" stroke="0" extrusionOk="0">
                <a:moveTo>
                  <a:pt x="0" y="0"/>
                </a:moveTo>
                <a:cubicBezTo>
                  <a:pt x="278434" y="16845"/>
                  <a:pt x="441207" y="-24568"/>
                  <a:pt x="618935" y="0"/>
                </a:cubicBezTo>
                <a:cubicBezTo>
                  <a:pt x="796663" y="24568"/>
                  <a:pt x="985120" y="5689"/>
                  <a:pt x="1172718" y="0"/>
                </a:cubicBezTo>
                <a:cubicBezTo>
                  <a:pt x="1360316" y="-5689"/>
                  <a:pt x="1666432" y="29765"/>
                  <a:pt x="1889379" y="0"/>
                </a:cubicBezTo>
                <a:cubicBezTo>
                  <a:pt x="2112326" y="-29765"/>
                  <a:pt x="2378171" y="13184"/>
                  <a:pt x="2508314" y="0"/>
                </a:cubicBezTo>
                <a:cubicBezTo>
                  <a:pt x="2638457" y="-13184"/>
                  <a:pt x="2897393" y="-18048"/>
                  <a:pt x="3257550" y="0"/>
                </a:cubicBezTo>
                <a:cubicBezTo>
                  <a:pt x="3257286" y="4493"/>
                  <a:pt x="3257934" y="9472"/>
                  <a:pt x="3257550" y="18288"/>
                </a:cubicBezTo>
                <a:cubicBezTo>
                  <a:pt x="3005417" y="4399"/>
                  <a:pt x="2789824" y="23493"/>
                  <a:pt x="2606040" y="18288"/>
                </a:cubicBezTo>
                <a:cubicBezTo>
                  <a:pt x="2422256" y="13084"/>
                  <a:pt x="2161816" y="17045"/>
                  <a:pt x="1889379" y="18288"/>
                </a:cubicBezTo>
                <a:cubicBezTo>
                  <a:pt x="1616942" y="19531"/>
                  <a:pt x="1456938" y="28545"/>
                  <a:pt x="1335595" y="18288"/>
                </a:cubicBezTo>
                <a:cubicBezTo>
                  <a:pt x="1214252" y="8031"/>
                  <a:pt x="876335" y="26295"/>
                  <a:pt x="684085" y="18288"/>
                </a:cubicBezTo>
                <a:cubicBezTo>
                  <a:pt x="491835" y="10282"/>
                  <a:pt x="213058" y="3432"/>
                  <a:pt x="0" y="18288"/>
                </a:cubicBezTo>
                <a:cubicBezTo>
                  <a:pt x="843" y="9577"/>
                  <a:pt x="371" y="690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Logotipo, nombre de la empresa&#10;&#10;El contenido generado por IA puede ser incorrecto.">
            <a:extLst>
              <a:ext uri="{FF2B5EF4-FFF2-40B4-BE49-F238E27FC236}">
                <a16:creationId xmlns:a16="http://schemas.microsoft.com/office/drawing/2014/main" id="{8D9DFDC8-9792-F510-81DA-0A3CCB3B98D3}"/>
              </a:ext>
            </a:extLst>
          </p:cNvPr>
          <p:cNvPicPr>
            <a:picLocks noChangeAspect="1"/>
          </p:cNvPicPr>
          <p:nvPr/>
        </p:nvPicPr>
        <p:blipFill>
          <a:blip r:embed="rId4"/>
          <a:stretch>
            <a:fillRect/>
          </a:stretch>
        </p:blipFill>
        <p:spPr>
          <a:xfrm>
            <a:off x="4594860" y="4535454"/>
            <a:ext cx="2012909" cy="1313423"/>
          </a:xfrm>
          <a:prstGeom prst="rect">
            <a:avLst/>
          </a:prstGeom>
        </p:spPr>
      </p:pic>
      <p:pic>
        <p:nvPicPr>
          <p:cNvPr id="7" name="Imagen 6" descr="Texto&#10;&#10;El contenido generado por IA puede ser incorrecto.">
            <a:extLst>
              <a:ext uri="{FF2B5EF4-FFF2-40B4-BE49-F238E27FC236}">
                <a16:creationId xmlns:a16="http://schemas.microsoft.com/office/drawing/2014/main" id="{B851D827-1FB7-E74C-B7D0-B4247138F124}"/>
              </a:ext>
            </a:extLst>
          </p:cNvPr>
          <p:cNvPicPr>
            <a:picLocks noChangeAspect="1"/>
          </p:cNvPicPr>
          <p:nvPr/>
        </p:nvPicPr>
        <p:blipFill>
          <a:blip r:embed="rId5"/>
          <a:stretch>
            <a:fillRect/>
          </a:stretch>
        </p:blipFill>
        <p:spPr>
          <a:xfrm>
            <a:off x="6777276" y="4651196"/>
            <a:ext cx="2012910" cy="1081939"/>
          </a:xfrm>
          <a:prstGeom prst="rect">
            <a:avLst/>
          </a:prstGeom>
        </p:spPr>
      </p:pic>
      <p:sp>
        <p:nvSpPr>
          <p:cNvPr id="4" name="Marcador de número de diapositiva 3">
            <a:extLst>
              <a:ext uri="{FF2B5EF4-FFF2-40B4-BE49-F238E27FC236}">
                <a16:creationId xmlns:a16="http://schemas.microsoft.com/office/drawing/2014/main" id="{695207EB-66D3-62C8-8BC1-EA08272660ED}"/>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C1FF6DA9-008F-8B48-92A6-B652298478BF}" type="slidenum">
              <a:rPr lang="en-US" sz="1200" smtClean="0">
                <a:solidFill>
                  <a:schemeClr val="tx1">
                    <a:tint val="75000"/>
                  </a:schemeClr>
                </a:solidFill>
                <a:latin typeface="+mn-lt"/>
                <a:cs typeface="+mn-cs"/>
              </a:rPr>
              <a:pPr defTabSz="914400">
                <a:spcAft>
                  <a:spcPts val="600"/>
                </a:spcAft>
              </a:pPr>
              <a:t>11</a:t>
            </a:fld>
            <a:endParaRPr lang="en-US" sz="1200">
              <a:solidFill>
                <a:schemeClr val="tx1">
                  <a:tint val="75000"/>
                </a:schemeClr>
              </a:solidFill>
              <a:latin typeface="+mn-lt"/>
              <a:cs typeface="+mn-cs"/>
            </a:endParaRPr>
          </a:p>
        </p:txBody>
      </p:sp>
      <p:pic>
        <p:nvPicPr>
          <p:cNvPr id="1026" name="Picture 2" descr="Spiral galaxy - Wikipedia">
            <a:extLst>
              <a:ext uri="{FF2B5EF4-FFF2-40B4-BE49-F238E27FC236}">
                <a16:creationId xmlns:a16="http://schemas.microsoft.com/office/drawing/2014/main" id="{1A98C07A-E4C5-88BE-24CE-5DB96542AC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650" y="4229433"/>
            <a:ext cx="3147645" cy="2478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232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282117" y="-253670"/>
            <a:ext cx="137072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68730" y="422146"/>
            <a:ext cx="484026"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7532611" y="655140"/>
            <a:ext cx="515604"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017482" y="0"/>
            <a:ext cx="2126518"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Marcador de número de diapositiva 3">
            <a:extLst>
              <a:ext uri="{FF2B5EF4-FFF2-40B4-BE49-F238E27FC236}">
                <a16:creationId xmlns:a16="http://schemas.microsoft.com/office/drawing/2014/main" id="{807F66AF-0D10-9B26-C6B6-68AEA21BB90D}"/>
              </a:ext>
            </a:extLst>
          </p:cNvPr>
          <p:cNvSpPr>
            <a:spLocks noGrp="1"/>
          </p:cNvSpPr>
          <p:nvPr>
            <p:ph type="sldNum" sz="quarter" idx="12"/>
          </p:nvPr>
        </p:nvSpPr>
        <p:spPr>
          <a:xfrm>
            <a:off x="6603999" y="6356350"/>
            <a:ext cx="2057400" cy="365125"/>
          </a:xfrm>
        </p:spPr>
        <p:txBody>
          <a:bodyPr vert="horz" lIns="91440" tIns="45720" rIns="91440" bIns="45720" rtlCol="0" anchor="ctr">
            <a:normAutofit/>
          </a:bodyPr>
          <a:lstStyle/>
          <a:p>
            <a:pPr defTabSz="914400">
              <a:spcAft>
                <a:spcPts val="600"/>
              </a:spcAft>
            </a:pPr>
            <a:fld id="{C1FF6DA9-008F-8B48-92A6-B652298478BF}" type="slidenum">
              <a:rPr lang="en-US" sz="1200" smtClean="0">
                <a:solidFill>
                  <a:schemeClr val="tx1">
                    <a:tint val="75000"/>
                  </a:schemeClr>
                </a:solidFill>
                <a:latin typeface="+mn-lt"/>
                <a:cs typeface="+mn-cs"/>
              </a:rPr>
              <a:pPr defTabSz="914400">
                <a:spcAft>
                  <a:spcPts val="600"/>
                </a:spcAft>
              </a:pPr>
              <a:t>12</a:t>
            </a:fld>
            <a:endParaRPr lang="en-US" sz="1200">
              <a:solidFill>
                <a:schemeClr val="tx1">
                  <a:tint val="75000"/>
                </a:schemeClr>
              </a:solidFill>
              <a:latin typeface="+mn-lt"/>
              <a:cs typeface="+mn-cs"/>
            </a:endParaRPr>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82258" y="6115501"/>
            <a:ext cx="1120884"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a:extLst>
              <a:ext uri="{FF2B5EF4-FFF2-40B4-BE49-F238E27FC236}">
                <a16:creationId xmlns:a16="http://schemas.microsoft.com/office/drawing/2014/main" id="{5C302ADB-9D05-71BB-0844-FF32549C267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3356" r="1" b="4336"/>
          <a:stretch>
            <a:fillRect/>
          </a:stretch>
        </p:blipFill>
        <p:spPr bwMode="auto">
          <a:xfrm>
            <a:off x="1492796" y="643467"/>
            <a:ext cx="6158406"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03060" y="6453143"/>
            <a:ext cx="611177"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9924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282117" y="-253670"/>
            <a:ext cx="137072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68730" y="422146"/>
            <a:ext cx="484026"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7532611" y="655140"/>
            <a:ext cx="515604"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017482" y="0"/>
            <a:ext cx="2126518"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Marcador de número de diapositiva 1">
            <a:extLst>
              <a:ext uri="{FF2B5EF4-FFF2-40B4-BE49-F238E27FC236}">
                <a16:creationId xmlns:a16="http://schemas.microsoft.com/office/drawing/2014/main" id="{371CCD78-D880-21C5-6450-A9F38DC8D8CB}"/>
              </a:ext>
            </a:extLst>
          </p:cNvPr>
          <p:cNvSpPr>
            <a:spLocks noGrp="1"/>
          </p:cNvSpPr>
          <p:nvPr>
            <p:ph type="sldNum" sz="quarter" idx="12"/>
          </p:nvPr>
        </p:nvSpPr>
        <p:spPr>
          <a:xfrm>
            <a:off x="6603999" y="6356350"/>
            <a:ext cx="2057400" cy="365125"/>
          </a:xfrm>
        </p:spPr>
        <p:txBody>
          <a:bodyPr>
            <a:normAutofit/>
          </a:bodyPr>
          <a:lstStyle/>
          <a:p>
            <a:pPr>
              <a:lnSpc>
                <a:spcPct val="90000"/>
              </a:lnSpc>
              <a:spcAft>
                <a:spcPts val="600"/>
              </a:spcAft>
            </a:pPr>
            <a:fld id="{C1FF6DA9-008F-8B48-92A6-B652298478BF}" type="slidenum">
              <a:rPr lang="en-US" sz="1900" smtClean="0"/>
              <a:pPr>
                <a:lnSpc>
                  <a:spcPct val="90000"/>
                </a:lnSpc>
                <a:spcAft>
                  <a:spcPts val="600"/>
                </a:spcAft>
              </a:pPr>
              <a:t>13</a:t>
            </a:fld>
            <a:endParaRPr lang="en-US" sz="1900"/>
          </a:p>
        </p:txBody>
      </p:sp>
      <p:sp>
        <p:nvSpPr>
          <p:cNvPr id="21" name="Isosceles Triangle 2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82258" y="6115501"/>
            <a:ext cx="1120884"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Gráfico, Gráfico de líneas&#10;&#10;El contenido generado por IA puede ser incorrecto.">
            <a:extLst>
              <a:ext uri="{FF2B5EF4-FFF2-40B4-BE49-F238E27FC236}">
                <a16:creationId xmlns:a16="http://schemas.microsoft.com/office/drawing/2014/main" id="{64A5D626-42D5-386A-E1DF-1AD036B9C26A}"/>
              </a:ext>
            </a:extLst>
          </p:cNvPr>
          <p:cNvPicPr>
            <a:picLocks noChangeAspect="1"/>
          </p:cNvPicPr>
          <p:nvPr/>
        </p:nvPicPr>
        <p:blipFill>
          <a:blip r:embed="rId2"/>
          <a:stretch>
            <a:fillRect/>
          </a:stretch>
        </p:blipFill>
        <p:spPr>
          <a:xfrm>
            <a:off x="857958" y="643467"/>
            <a:ext cx="7428082" cy="5571065"/>
          </a:xfrm>
          <a:prstGeom prst="rect">
            <a:avLst/>
          </a:prstGeom>
          <a:ln>
            <a:noFill/>
          </a:ln>
        </p:spPr>
      </p:pic>
      <p:sp>
        <p:nvSpPr>
          <p:cNvPr id="23" name="Isosceles Triangle 2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03060" y="6453143"/>
            <a:ext cx="611177"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58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282117" y="-253670"/>
            <a:ext cx="137072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68730" y="422146"/>
            <a:ext cx="484026"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7532611" y="655140"/>
            <a:ext cx="515604"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017482" y="0"/>
            <a:ext cx="2126518"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Marcador de número de diapositiva 1">
            <a:extLst>
              <a:ext uri="{FF2B5EF4-FFF2-40B4-BE49-F238E27FC236}">
                <a16:creationId xmlns:a16="http://schemas.microsoft.com/office/drawing/2014/main" id="{D5DEE8F5-47EA-D4FC-7621-69A3A19AD1B9}"/>
              </a:ext>
            </a:extLst>
          </p:cNvPr>
          <p:cNvSpPr>
            <a:spLocks noGrp="1"/>
          </p:cNvSpPr>
          <p:nvPr>
            <p:ph type="sldNum" sz="quarter" idx="12"/>
          </p:nvPr>
        </p:nvSpPr>
        <p:spPr>
          <a:xfrm>
            <a:off x="6603999" y="6356350"/>
            <a:ext cx="2057400" cy="365125"/>
          </a:xfrm>
        </p:spPr>
        <p:txBody>
          <a:bodyPr>
            <a:normAutofit/>
          </a:bodyPr>
          <a:lstStyle/>
          <a:p>
            <a:pPr>
              <a:lnSpc>
                <a:spcPct val="90000"/>
              </a:lnSpc>
              <a:spcAft>
                <a:spcPts val="600"/>
              </a:spcAft>
            </a:pPr>
            <a:fld id="{C1FF6DA9-008F-8B48-92A6-B652298478BF}" type="slidenum">
              <a:rPr lang="en-US" sz="1900" smtClean="0"/>
              <a:pPr>
                <a:lnSpc>
                  <a:spcPct val="90000"/>
                </a:lnSpc>
                <a:spcAft>
                  <a:spcPts val="600"/>
                </a:spcAft>
              </a:pPr>
              <a:t>14</a:t>
            </a:fld>
            <a:endParaRPr lang="en-US" sz="1900"/>
          </a:p>
        </p:txBody>
      </p:sp>
      <p:sp>
        <p:nvSpPr>
          <p:cNvPr id="23" name="Isosceles Triangle 22">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82258" y="6115501"/>
            <a:ext cx="1120884"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n 7" descr="Gráfico, Diagrama&#10;&#10;El contenido generado por IA puede ser incorrecto.">
            <a:extLst>
              <a:ext uri="{FF2B5EF4-FFF2-40B4-BE49-F238E27FC236}">
                <a16:creationId xmlns:a16="http://schemas.microsoft.com/office/drawing/2014/main" id="{17DF6EE3-6193-D8D9-F3D5-750472869711}"/>
              </a:ext>
            </a:extLst>
          </p:cNvPr>
          <p:cNvPicPr>
            <a:picLocks noChangeAspect="1"/>
          </p:cNvPicPr>
          <p:nvPr/>
        </p:nvPicPr>
        <p:blipFill>
          <a:blip r:embed="rId2"/>
          <a:stretch>
            <a:fillRect/>
          </a:stretch>
        </p:blipFill>
        <p:spPr>
          <a:xfrm>
            <a:off x="1532077" y="627953"/>
            <a:ext cx="5571065" cy="5571065"/>
          </a:xfrm>
          <a:prstGeom prst="rect">
            <a:avLst/>
          </a:prstGeom>
          <a:ln>
            <a:noFill/>
          </a:ln>
        </p:spPr>
      </p:pic>
      <p:sp>
        <p:nvSpPr>
          <p:cNvPr id="25" name="Isosceles Triangle 24">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03060" y="6453143"/>
            <a:ext cx="611177"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4550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EA8662F-0BD7-CC97-44EB-427452D6EBC3}"/>
              </a:ext>
            </a:extLst>
          </p:cNvPr>
          <p:cNvSpPr>
            <a:spLocks noGrp="1"/>
          </p:cNvSpPr>
          <p:nvPr>
            <p:ph type="sldNum" sz="quarter" idx="12"/>
          </p:nvPr>
        </p:nvSpPr>
        <p:spPr/>
        <p:txBody>
          <a:bodyPr/>
          <a:lstStyle/>
          <a:p>
            <a:fld id="{C1FF6DA9-008F-8B48-92A6-B652298478BF}" type="slidenum">
              <a:rPr lang="en-US" smtClean="0"/>
              <a:t>15</a:t>
            </a:fld>
            <a:endParaRPr lang="en-US"/>
          </a:p>
        </p:txBody>
      </p:sp>
      <p:pic>
        <p:nvPicPr>
          <p:cNvPr id="4" name="Imagen 3">
            <a:extLst>
              <a:ext uri="{FF2B5EF4-FFF2-40B4-BE49-F238E27FC236}">
                <a16:creationId xmlns:a16="http://schemas.microsoft.com/office/drawing/2014/main" id="{D6616FBD-163C-78E8-2DB6-8BEE8FD7FB98}"/>
              </a:ext>
            </a:extLst>
          </p:cNvPr>
          <p:cNvPicPr>
            <a:picLocks noChangeAspect="1"/>
          </p:cNvPicPr>
          <p:nvPr/>
        </p:nvPicPr>
        <p:blipFill>
          <a:blip r:embed="rId2"/>
          <a:stretch>
            <a:fillRect/>
          </a:stretch>
        </p:blipFill>
        <p:spPr>
          <a:xfrm>
            <a:off x="1859137" y="1915886"/>
            <a:ext cx="5425725" cy="2643301"/>
          </a:xfrm>
          <a:prstGeom prst="rect">
            <a:avLst/>
          </a:prstGeom>
        </p:spPr>
      </p:pic>
    </p:spTree>
    <p:extLst>
      <p:ext uri="{BB962C8B-B14F-4D97-AF65-F5344CB8AC3E}">
        <p14:creationId xmlns:p14="http://schemas.microsoft.com/office/powerpoint/2010/main" val="377847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DB936BB6-DE53-566E-AFE8-89B74D7A4ED3}"/>
              </a:ext>
            </a:extLst>
          </p:cNvPr>
          <p:cNvSpPr>
            <a:spLocks noGrp="1"/>
          </p:cNvSpPr>
          <p:nvPr>
            <p:ph type="sldNum" sz="quarter" idx="12"/>
          </p:nvPr>
        </p:nvSpPr>
        <p:spPr/>
        <p:txBody>
          <a:bodyPr/>
          <a:lstStyle/>
          <a:p>
            <a:fld id="{C1FF6DA9-008F-8B48-92A6-B652298478BF}" type="slidenum">
              <a:rPr lang="en-US" smtClean="0"/>
              <a:t>16</a:t>
            </a:fld>
            <a:endParaRPr lang="en-US"/>
          </a:p>
        </p:txBody>
      </p:sp>
      <p:pic>
        <p:nvPicPr>
          <p:cNvPr id="4" name="Imagen 3">
            <a:extLst>
              <a:ext uri="{FF2B5EF4-FFF2-40B4-BE49-F238E27FC236}">
                <a16:creationId xmlns:a16="http://schemas.microsoft.com/office/drawing/2014/main" id="{5DA1BB63-D691-15A3-2A4B-BCBF715F7531}"/>
              </a:ext>
            </a:extLst>
          </p:cNvPr>
          <p:cNvPicPr>
            <a:picLocks noChangeAspect="1"/>
          </p:cNvPicPr>
          <p:nvPr/>
        </p:nvPicPr>
        <p:blipFill>
          <a:blip r:embed="rId2"/>
          <a:stretch>
            <a:fillRect/>
          </a:stretch>
        </p:blipFill>
        <p:spPr>
          <a:xfrm>
            <a:off x="1912880" y="2216500"/>
            <a:ext cx="5790108" cy="2083357"/>
          </a:xfrm>
          <a:prstGeom prst="rect">
            <a:avLst/>
          </a:prstGeom>
        </p:spPr>
      </p:pic>
    </p:spTree>
    <p:extLst>
      <p:ext uri="{BB962C8B-B14F-4D97-AF65-F5344CB8AC3E}">
        <p14:creationId xmlns:p14="http://schemas.microsoft.com/office/powerpoint/2010/main" val="2702099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3097" name="Rectangle 3078">
            <a:extLst>
              <a:ext uri="{FF2B5EF4-FFF2-40B4-BE49-F238E27FC236}">
                <a16:creationId xmlns:a16="http://schemas.microsoft.com/office/drawing/2014/main" id="{95B1FC96-0749-41C9-BAED-E089E7714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 name="Título 1">
            <a:extLst>
              <a:ext uri="{FF2B5EF4-FFF2-40B4-BE49-F238E27FC236}">
                <a16:creationId xmlns:a16="http://schemas.microsoft.com/office/drawing/2014/main" id="{86CC4B47-9278-0BBB-AE72-57EF097BB2AD}"/>
              </a:ext>
            </a:extLst>
          </p:cNvPr>
          <p:cNvSpPr>
            <a:spLocks noGrp="1"/>
          </p:cNvSpPr>
          <p:nvPr>
            <p:ph type="title"/>
          </p:nvPr>
        </p:nvSpPr>
        <p:spPr>
          <a:xfrm>
            <a:off x="459979" y="4819219"/>
            <a:ext cx="2564892" cy="1600200"/>
          </a:xfrm>
        </p:spPr>
        <p:txBody>
          <a:bodyPr anchor="ctr">
            <a:normAutofit/>
          </a:bodyPr>
          <a:lstStyle/>
          <a:p>
            <a:pPr>
              <a:lnSpc>
                <a:spcPct val="90000"/>
              </a:lnSpc>
            </a:pPr>
            <a:r>
              <a:rPr lang="en-AU" sz="2000" noProof="0" dirty="0"/>
              <a:t>Matching between runs: Strategy for solving a technical problem</a:t>
            </a:r>
          </a:p>
        </p:txBody>
      </p:sp>
      <p:pic>
        <p:nvPicPr>
          <p:cNvPr id="7" name="Marcador de contenido 3" descr="Gráfico, Gráfico de dispersión&#10;&#10;El contenido generado por IA puede ser incorrecto.">
            <a:extLst>
              <a:ext uri="{FF2B5EF4-FFF2-40B4-BE49-F238E27FC236}">
                <a16:creationId xmlns:a16="http://schemas.microsoft.com/office/drawing/2014/main" id="{D95B7749-B487-BE75-F390-FEB34B4A4EBE}"/>
              </a:ext>
            </a:extLst>
          </p:cNvPr>
          <p:cNvPicPr>
            <a:picLocks noChangeAspect="1"/>
          </p:cNvPicPr>
          <p:nvPr/>
        </p:nvPicPr>
        <p:blipFill>
          <a:blip r:embed="rId2"/>
          <a:srcRect l="9299" r="21516" b="2"/>
          <a:stretch>
            <a:fillRect/>
          </a:stretch>
        </p:blipFill>
        <p:spPr>
          <a:xfrm>
            <a:off x="0" y="0"/>
            <a:ext cx="4558285" cy="4276707"/>
          </a:xfrm>
          <a:custGeom>
            <a:avLst/>
            <a:gdLst/>
            <a:ahLst/>
            <a:cxnLst/>
            <a:rect l="l" t="t" r="r" b="b"/>
            <a:pathLst>
              <a:path w="6005375" h="4196281">
                <a:moveTo>
                  <a:pt x="0" y="0"/>
                </a:moveTo>
                <a:lnTo>
                  <a:pt x="6000672" y="0"/>
                </a:lnTo>
                <a:lnTo>
                  <a:pt x="5998730" y="19709"/>
                </a:lnTo>
                <a:cubicBezTo>
                  <a:pt x="6001245" y="280059"/>
                  <a:pt x="5986415" y="540409"/>
                  <a:pt x="5999656" y="800631"/>
                </a:cubicBezTo>
                <a:cubicBezTo>
                  <a:pt x="6009855" y="1001996"/>
                  <a:pt x="6003364" y="1203233"/>
                  <a:pt x="5999656" y="1404471"/>
                </a:cubicBezTo>
                <a:cubicBezTo>
                  <a:pt x="5992506" y="1790420"/>
                  <a:pt x="6003364" y="2175860"/>
                  <a:pt x="5998730" y="2561300"/>
                </a:cubicBezTo>
                <a:cubicBezTo>
                  <a:pt x="5996744" y="2732154"/>
                  <a:pt x="5998994" y="2902754"/>
                  <a:pt x="6003364" y="3073609"/>
                </a:cubicBezTo>
                <a:cubicBezTo>
                  <a:pt x="6009720" y="3317560"/>
                  <a:pt x="5999923" y="3561638"/>
                  <a:pt x="5989197" y="3805463"/>
                </a:cubicBezTo>
                <a:cubicBezTo>
                  <a:pt x="5985594" y="3872508"/>
                  <a:pt x="5984647" y="3939633"/>
                  <a:pt x="5986348" y="4006695"/>
                </a:cubicBezTo>
                <a:lnTo>
                  <a:pt x="5997254" y="4174633"/>
                </a:lnTo>
                <a:lnTo>
                  <a:pt x="5951601" y="4176620"/>
                </a:lnTo>
                <a:cubicBezTo>
                  <a:pt x="5886702" y="4176651"/>
                  <a:pt x="5821788" y="4174749"/>
                  <a:pt x="5756905" y="4173480"/>
                </a:cubicBezTo>
                <a:cubicBezTo>
                  <a:pt x="5518559" y="4169040"/>
                  <a:pt x="5280086" y="4173480"/>
                  <a:pt x="5042247" y="4150774"/>
                </a:cubicBezTo>
                <a:cubicBezTo>
                  <a:pt x="4977618" y="4144622"/>
                  <a:pt x="4912546" y="4140690"/>
                  <a:pt x="4847600" y="4141467"/>
                </a:cubicBezTo>
                <a:cubicBezTo>
                  <a:pt x="4782655" y="4142244"/>
                  <a:pt x="4717835" y="4147730"/>
                  <a:pt x="4653713" y="4160414"/>
                </a:cubicBezTo>
                <a:cubicBezTo>
                  <a:pt x="4446571" y="4200625"/>
                  <a:pt x="4238796" y="4203162"/>
                  <a:pt x="4029497" y="4186925"/>
                </a:cubicBezTo>
                <a:cubicBezTo>
                  <a:pt x="3943621" y="4180203"/>
                  <a:pt x="3857746" y="4169040"/>
                  <a:pt x="3771489" y="4171196"/>
                </a:cubicBezTo>
                <a:cubicBezTo>
                  <a:pt x="3623585" y="4175129"/>
                  <a:pt x="3475554" y="4167137"/>
                  <a:pt x="3327523" y="4169167"/>
                </a:cubicBezTo>
                <a:cubicBezTo>
                  <a:pt x="3323528" y="4169738"/>
                  <a:pt x="3319443" y="4169205"/>
                  <a:pt x="3315727" y="4167645"/>
                </a:cubicBezTo>
                <a:cubicBezTo>
                  <a:pt x="3278941" y="4142402"/>
                  <a:pt x="3238603" y="4152169"/>
                  <a:pt x="3200549" y="4158765"/>
                </a:cubicBezTo>
                <a:cubicBezTo>
                  <a:pt x="3074082" y="4180710"/>
                  <a:pt x="2947742" y="4191492"/>
                  <a:pt x="2819246" y="4174494"/>
                </a:cubicBezTo>
                <a:cubicBezTo>
                  <a:pt x="2696546" y="4156698"/>
                  <a:pt x="2572096" y="4154478"/>
                  <a:pt x="2448851" y="4167898"/>
                </a:cubicBezTo>
                <a:cubicBezTo>
                  <a:pt x="2279383" y="4187687"/>
                  <a:pt x="2110549" y="4183501"/>
                  <a:pt x="1941462" y="4167898"/>
                </a:cubicBezTo>
                <a:cubicBezTo>
                  <a:pt x="1872837" y="4161556"/>
                  <a:pt x="1803198" y="4150774"/>
                  <a:pt x="1735208" y="4166630"/>
                </a:cubicBezTo>
                <a:cubicBezTo>
                  <a:pt x="1651489" y="4186038"/>
                  <a:pt x="1568023" y="4179695"/>
                  <a:pt x="1484050" y="4175382"/>
                </a:cubicBezTo>
                <a:cubicBezTo>
                  <a:pt x="1377752" y="4169801"/>
                  <a:pt x="1271708" y="4153692"/>
                  <a:pt x="1165029" y="4166376"/>
                </a:cubicBezTo>
                <a:cubicBezTo>
                  <a:pt x="1115685" y="4172211"/>
                  <a:pt x="1066722" y="4181471"/>
                  <a:pt x="1016744" y="4179061"/>
                </a:cubicBezTo>
                <a:cubicBezTo>
                  <a:pt x="878481" y="4172719"/>
                  <a:pt x="740344" y="4165235"/>
                  <a:pt x="601826" y="4166376"/>
                </a:cubicBezTo>
                <a:cubicBezTo>
                  <a:pt x="543857" y="4166757"/>
                  <a:pt x="486268" y="4168659"/>
                  <a:pt x="428553" y="4172845"/>
                </a:cubicBezTo>
                <a:cubicBezTo>
                  <a:pt x="320859" y="4180710"/>
                  <a:pt x="213546" y="4170055"/>
                  <a:pt x="106234" y="4166249"/>
                </a:cubicBezTo>
                <a:lnTo>
                  <a:pt x="0" y="4171008"/>
                </a:lnTo>
                <a:close/>
              </a:path>
            </a:pathLst>
          </a:custGeom>
        </p:spPr>
      </p:pic>
      <p:pic>
        <p:nvPicPr>
          <p:cNvPr id="3074" name="Picture 2">
            <a:extLst>
              <a:ext uri="{FF2B5EF4-FFF2-40B4-BE49-F238E27FC236}">
                <a16:creationId xmlns:a16="http://schemas.microsoft.com/office/drawing/2014/main" id="{21427CC0-B131-E65E-5B9C-3B62D94420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356" r="1" b="4336"/>
          <a:stretch>
            <a:fillRect/>
          </a:stretch>
        </p:blipFill>
        <p:spPr bwMode="auto">
          <a:xfrm>
            <a:off x="4514850" y="10"/>
            <a:ext cx="4629146" cy="4187662"/>
          </a:xfrm>
          <a:custGeom>
            <a:avLst/>
            <a:gdLst/>
            <a:ahLst/>
            <a:cxnLst/>
            <a:rect l="l" t="t" r="r" b="b"/>
            <a:pathLst>
              <a:path w="6006950" h="4187672">
                <a:moveTo>
                  <a:pt x="9223" y="0"/>
                </a:moveTo>
                <a:lnTo>
                  <a:pt x="6006950" y="0"/>
                </a:lnTo>
                <a:lnTo>
                  <a:pt x="6006950" y="4169490"/>
                </a:lnTo>
                <a:lnTo>
                  <a:pt x="5787907" y="4174448"/>
                </a:lnTo>
                <a:cubicBezTo>
                  <a:pt x="5713866" y="4173475"/>
                  <a:pt x="5639861" y="4169853"/>
                  <a:pt x="5566029" y="4163587"/>
                </a:cubicBezTo>
                <a:cubicBezTo>
                  <a:pt x="5458843" y="4155595"/>
                  <a:pt x="5350768" y="4144559"/>
                  <a:pt x="5244343" y="4164855"/>
                </a:cubicBezTo>
                <a:cubicBezTo>
                  <a:pt x="5127517" y="4187307"/>
                  <a:pt x="5010817" y="4187434"/>
                  <a:pt x="4892977" y="4181726"/>
                </a:cubicBezTo>
                <a:cubicBezTo>
                  <a:pt x="4792260" y="4176906"/>
                  <a:pt x="4691923" y="4151536"/>
                  <a:pt x="4590445" y="4178301"/>
                </a:cubicBezTo>
                <a:cubicBezTo>
                  <a:pt x="4580348" y="4179772"/>
                  <a:pt x="4570061" y="4179341"/>
                  <a:pt x="4560128" y="4177032"/>
                </a:cubicBezTo>
                <a:cubicBezTo>
                  <a:pt x="4449137" y="4161684"/>
                  <a:pt x="4337384" y="4174242"/>
                  <a:pt x="4226013" y="4169929"/>
                </a:cubicBezTo>
                <a:cubicBezTo>
                  <a:pt x="4174640" y="4167899"/>
                  <a:pt x="4122252" y="4169041"/>
                  <a:pt x="4071513" y="4163587"/>
                </a:cubicBezTo>
                <a:cubicBezTo>
                  <a:pt x="3955067" y="4151156"/>
                  <a:pt x="3838874" y="4144559"/>
                  <a:pt x="3723697" y="4173861"/>
                </a:cubicBezTo>
                <a:cubicBezTo>
                  <a:pt x="3690082" y="4181764"/>
                  <a:pt x="3655732" y="4186013"/>
                  <a:pt x="3621204" y="4186546"/>
                </a:cubicBezTo>
                <a:cubicBezTo>
                  <a:pt x="3508437" y="4190605"/>
                  <a:pt x="3396050" y="4182867"/>
                  <a:pt x="3283664" y="4176525"/>
                </a:cubicBezTo>
                <a:cubicBezTo>
                  <a:pt x="3205652" y="4172085"/>
                  <a:pt x="3127768" y="4162445"/>
                  <a:pt x="3049630" y="4170563"/>
                </a:cubicBezTo>
                <a:cubicBezTo>
                  <a:pt x="3004218" y="4175257"/>
                  <a:pt x="2958427" y="4175257"/>
                  <a:pt x="2913015" y="4170563"/>
                </a:cubicBezTo>
                <a:cubicBezTo>
                  <a:pt x="2829321" y="4160758"/>
                  <a:pt x="2744879" y="4158931"/>
                  <a:pt x="2660842" y="4165109"/>
                </a:cubicBezTo>
                <a:cubicBezTo>
                  <a:pt x="2535390" y="4175891"/>
                  <a:pt x="2410065" y="4184897"/>
                  <a:pt x="2284232" y="4167773"/>
                </a:cubicBezTo>
                <a:cubicBezTo>
                  <a:pt x="2212868" y="4156559"/>
                  <a:pt x="2140312" y="4155240"/>
                  <a:pt x="2068592" y="4163840"/>
                </a:cubicBezTo>
                <a:cubicBezTo>
                  <a:pt x="1897729" y="4187814"/>
                  <a:pt x="1726485" y="4180077"/>
                  <a:pt x="1555241" y="4170183"/>
                </a:cubicBezTo>
                <a:cubicBezTo>
                  <a:pt x="1440824" y="4163460"/>
                  <a:pt x="1325901" y="4151156"/>
                  <a:pt x="1211738" y="4167392"/>
                </a:cubicBezTo>
                <a:cubicBezTo>
                  <a:pt x="1066118" y="4187688"/>
                  <a:pt x="920370" y="4180965"/>
                  <a:pt x="774368" y="4175003"/>
                </a:cubicBezTo>
                <a:cubicBezTo>
                  <a:pt x="667182" y="4170563"/>
                  <a:pt x="559869" y="4157117"/>
                  <a:pt x="452430" y="4173734"/>
                </a:cubicBezTo>
                <a:cubicBezTo>
                  <a:pt x="441369" y="4175244"/>
                  <a:pt x="430117" y="4174115"/>
                  <a:pt x="419576" y="4170436"/>
                </a:cubicBezTo>
                <a:cubicBezTo>
                  <a:pt x="378807" y="4157016"/>
                  <a:pt x="335096" y="4155215"/>
                  <a:pt x="293363" y="4165236"/>
                </a:cubicBezTo>
                <a:cubicBezTo>
                  <a:pt x="216367" y="4182106"/>
                  <a:pt x="139497" y="4189463"/>
                  <a:pt x="61105" y="4174115"/>
                </a:cubicBezTo>
                <a:lnTo>
                  <a:pt x="13323" y="4171265"/>
                </a:lnTo>
                <a:lnTo>
                  <a:pt x="28554" y="3843045"/>
                </a:lnTo>
                <a:cubicBezTo>
                  <a:pt x="30457" y="3722610"/>
                  <a:pt x="27412" y="3602256"/>
                  <a:pt x="15626" y="3482187"/>
                </a:cubicBezTo>
                <a:cubicBezTo>
                  <a:pt x="-847" y="3335690"/>
                  <a:pt x="-4304" y="3188124"/>
                  <a:pt x="5296" y="3041068"/>
                </a:cubicBezTo>
                <a:cubicBezTo>
                  <a:pt x="11786" y="2956911"/>
                  <a:pt x="18539" y="2872754"/>
                  <a:pt x="22776" y="2788472"/>
                </a:cubicBezTo>
                <a:cubicBezTo>
                  <a:pt x="28180" y="2668580"/>
                  <a:pt x="25173" y="2548474"/>
                  <a:pt x="13771" y="2428964"/>
                </a:cubicBezTo>
                <a:cubicBezTo>
                  <a:pt x="4237" y="2337829"/>
                  <a:pt x="3177" y="2246070"/>
                  <a:pt x="10593" y="2154757"/>
                </a:cubicBezTo>
                <a:cubicBezTo>
                  <a:pt x="25690" y="1999286"/>
                  <a:pt x="9931" y="1843813"/>
                  <a:pt x="5032" y="1688466"/>
                </a:cubicBezTo>
                <a:cubicBezTo>
                  <a:pt x="-3577" y="1402691"/>
                  <a:pt x="20393" y="1117045"/>
                  <a:pt x="9666" y="831270"/>
                </a:cubicBezTo>
                <a:cubicBezTo>
                  <a:pt x="3841" y="689908"/>
                  <a:pt x="16420" y="548673"/>
                  <a:pt x="9666" y="407311"/>
                </a:cubicBezTo>
                <a:cubicBezTo>
                  <a:pt x="4105" y="306755"/>
                  <a:pt x="397" y="206200"/>
                  <a:pt x="4105" y="105518"/>
                </a:cubicBezTo>
                <a:cubicBezTo>
                  <a:pt x="5164" y="78059"/>
                  <a:pt x="5826" y="50473"/>
                  <a:pt x="9534" y="23396"/>
                </a:cubicBezTo>
                <a:close/>
              </a:path>
            </a:pathLst>
          </a:custGeom>
          <a:noFill/>
          <a:extLst>
            <a:ext uri="{909E8E84-426E-40DD-AFC4-6F175D3DCCD1}">
              <a14:hiddenFill xmlns:a14="http://schemas.microsoft.com/office/drawing/2010/main">
                <a:solidFill>
                  <a:srgbClr val="FFFFFF"/>
                </a:solidFill>
              </a14:hiddenFill>
            </a:ext>
          </a:extLst>
        </p:spPr>
      </p:pic>
      <p:sp>
        <p:nvSpPr>
          <p:cNvPr id="3098" name="sketch line">
            <a:extLst>
              <a:ext uri="{FF2B5EF4-FFF2-40B4-BE49-F238E27FC236}">
                <a16:creationId xmlns:a16="http://schemas.microsoft.com/office/drawing/2014/main" id="{63C1A86C-B1A8-4AEC-B001-595C91716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97455" y="5406824"/>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6" name="Marcador de contenido 5">
            <a:extLst>
              <a:ext uri="{FF2B5EF4-FFF2-40B4-BE49-F238E27FC236}">
                <a16:creationId xmlns:a16="http://schemas.microsoft.com/office/drawing/2014/main" id="{F7E17328-ED8C-6BBB-25FB-A3FC99366533}"/>
              </a:ext>
            </a:extLst>
          </p:cNvPr>
          <p:cNvSpPr>
            <a:spLocks noGrp="1"/>
          </p:cNvSpPr>
          <p:nvPr>
            <p:ph idx="1"/>
          </p:nvPr>
        </p:nvSpPr>
        <p:spPr>
          <a:xfrm>
            <a:off x="3466716" y="4819219"/>
            <a:ext cx="5177791" cy="1600200"/>
          </a:xfrm>
        </p:spPr>
        <p:txBody>
          <a:bodyPr anchor="ctr">
            <a:normAutofit/>
          </a:bodyPr>
          <a:lstStyle/>
          <a:p>
            <a:r>
              <a:rPr lang="en-AU" sz="1800" noProof="0" dirty="0"/>
              <a:t>TNG50-1: High resolution but high computational cost.</a:t>
            </a:r>
          </a:p>
          <a:p>
            <a:r>
              <a:rPr lang="en-AU" sz="1800" noProof="0" dirty="0"/>
              <a:t>TNG50-3: Low resolution but low computational cost.</a:t>
            </a:r>
          </a:p>
        </p:txBody>
      </p:sp>
      <p:sp>
        <p:nvSpPr>
          <p:cNvPr id="3" name="Marcador de número de diapositiva 2">
            <a:extLst>
              <a:ext uri="{FF2B5EF4-FFF2-40B4-BE49-F238E27FC236}">
                <a16:creationId xmlns:a16="http://schemas.microsoft.com/office/drawing/2014/main" id="{109D7A43-0C70-DA2F-5E10-AD0657D40558}"/>
              </a:ext>
            </a:extLst>
          </p:cNvPr>
          <p:cNvSpPr>
            <a:spLocks noGrp="1"/>
          </p:cNvSpPr>
          <p:nvPr>
            <p:ph type="sldNum" sz="quarter" idx="12"/>
          </p:nvPr>
        </p:nvSpPr>
        <p:spPr>
          <a:xfrm>
            <a:off x="6457950" y="6356350"/>
            <a:ext cx="2057400" cy="365125"/>
          </a:xfrm>
        </p:spPr>
        <p:txBody>
          <a:bodyPr>
            <a:normAutofit/>
          </a:bodyPr>
          <a:lstStyle/>
          <a:p>
            <a:pPr>
              <a:lnSpc>
                <a:spcPct val="90000"/>
              </a:lnSpc>
              <a:spcAft>
                <a:spcPts val="600"/>
              </a:spcAft>
            </a:pPr>
            <a:fld id="{C1FF6DA9-008F-8B48-92A6-B652298478BF}" type="slidenum">
              <a:rPr lang="en-AU" sz="1900" noProof="0" smtClean="0"/>
              <a:pPr>
                <a:lnSpc>
                  <a:spcPct val="90000"/>
                </a:lnSpc>
                <a:spcAft>
                  <a:spcPts val="600"/>
                </a:spcAft>
              </a:pPr>
              <a:t>17</a:t>
            </a:fld>
            <a:endParaRPr lang="en-AU" sz="1900" noProof="0" dirty="0"/>
          </a:p>
        </p:txBody>
      </p:sp>
      <p:sp>
        <p:nvSpPr>
          <p:cNvPr id="4" name="CuadroTexto 3">
            <a:extLst>
              <a:ext uri="{FF2B5EF4-FFF2-40B4-BE49-F238E27FC236}">
                <a16:creationId xmlns:a16="http://schemas.microsoft.com/office/drawing/2014/main" id="{D8F78130-5B98-B0E7-CC2B-F28D3E281F1F}"/>
              </a:ext>
            </a:extLst>
          </p:cNvPr>
          <p:cNvSpPr txBox="1"/>
          <p:nvPr/>
        </p:nvSpPr>
        <p:spPr>
          <a:xfrm>
            <a:off x="5680295" y="4276707"/>
            <a:ext cx="2348720" cy="307777"/>
          </a:xfrm>
          <a:prstGeom prst="rect">
            <a:avLst/>
          </a:prstGeom>
          <a:noFill/>
        </p:spPr>
        <p:txBody>
          <a:bodyPr wrap="none" rtlCol="0">
            <a:spAutoFit/>
          </a:bodyPr>
          <a:lstStyle/>
          <a:p>
            <a:r>
              <a:rPr lang="en-AU" sz="1400" noProof="0" dirty="0"/>
              <a:t>Matching halos between runs</a:t>
            </a:r>
          </a:p>
        </p:txBody>
      </p:sp>
      <p:sp>
        <p:nvSpPr>
          <p:cNvPr id="5" name="CuadroTexto 4">
            <a:extLst>
              <a:ext uri="{FF2B5EF4-FFF2-40B4-BE49-F238E27FC236}">
                <a16:creationId xmlns:a16="http://schemas.microsoft.com/office/drawing/2014/main" id="{40C8C54F-3577-B37C-F776-39CB4CE57B17}"/>
              </a:ext>
            </a:extLst>
          </p:cNvPr>
          <p:cNvSpPr txBox="1"/>
          <p:nvPr/>
        </p:nvSpPr>
        <p:spPr>
          <a:xfrm>
            <a:off x="233558" y="4123160"/>
            <a:ext cx="4352159" cy="523220"/>
          </a:xfrm>
          <a:prstGeom prst="rect">
            <a:avLst/>
          </a:prstGeom>
          <a:noFill/>
        </p:spPr>
        <p:txBody>
          <a:bodyPr wrap="square" rtlCol="0">
            <a:spAutoFit/>
          </a:bodyPr>
          <a:lstStyle/>
          <a:p>
            <a:r>
              <a:rPr lang="en-AU" sz="1400" noProof="0" dirty="0"/>
              <a:t>Identification of disks with gas particles </a:t>
            </a:r>
            <a:r>
              <a:rPr lang="en-AU" sz="1400" noProof="0" dirty="0">
                <a:solidFill>
                  <a:srgbClr val="FF0000"/>
                </a:solidFill>
              </a:rPr>
              <a:t>(Certuche &amp; Muñoz-Cuartas 2025)</a:t>
            </a:r>
          </a:p>
        </p:txBody>
      </p:sp>
    </p:spTree>
    <p:extLst>
      <p:ext uri="{BB962C8B-B14F-4D97-AF65-F5344CB8AC3E}">
        <p14:creationId xmlns:p14="http://schemas.microsoft.com/office/powerpoint/2010/main" val="2247411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pic>
        <p:nvPicPr>
          <p:cNvPr id="6" name="Picture 5" descr="Un meteorito arremolinado">
            <a:extLst>
              <a:ext uri="{FF2B5EF4-FFF2-40B4-BE49-F238E27FC236}">
                <a16:creationId xmlns:a16="http://schemas.microsoft.com/office/drawing/2014/main" id="{507F2332-8253-6B4B-397C-0C1980C3A91B}"/>
              </a:ext>
            </a:extLst>
          </p:cNvPr>
          <p:cNvPicPr>
            <a:picLocks noChangeAspect="1"/>
          </p:cNvPicPr>
          <p:nvPr/>
        </p:nvPicPr>
        <p:blipFill>
          <a:blip r:embed="rId2"/>
          <a:srcRect l="33201" r="28490" b="1"/>
          <a:stretch>
            <a:fillRect/>
          </a:stretch>
        </p:blipFill>
        <p:spPr>
          <a:xfrm>
            <a:off x="20" y="-2"/>
            <a:ext cx="4057627" cy="6858002"/>
          </a:xfrm>
          <a:prstGeom prst="rect">
            <a:avLst/>
          </a:prstGeom>
        </p:spPr>
      </p:pic>
      <p:sp useBgFill="1">
        <p:nvSpPr>
          <p:cNvPr id="12" name="Rectangle 11">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7647" y="-1"/>
            <a:ext cx="508635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 name="Título 1">
            <a:extLst>
              <a:ext uri="{FF2B5EF4-FFF2-40B4-BE49-F238E27FC236}">
                <a16:creationId xmlns:a16="http://schemas.microsoft.com/office/drawing/2014/main" id="{181D4AD7-72F5-A871-5106-97D8212FAB43}"/>
              </a:ext>
            </a:extLst>
          </p:cNvPr>
          <p:cNvSpPr>
            <a:spLocks noGrp="1"/>
          </p:cNvSpPr>
          <p:nvPr>
            <p:ph type="title"/>
          </p:nvPr>
        </p:nvSpPr>
        <p:spPr>
          <a:xfrm>
            <a:off x="4586487" y="405685"/>
            <a:ext cx="4098726" cy="1559301"/>
          </a:xfrm>
        </p:spPr>
        <p:txBody>
          <a:bodyPr>
            <a:normAutofit/>
          </a:bodyPr>
          <a:lstStyle/>
          <a:p>
            <a:pPr>
              <a:lnSpc>
                <a:spcPct val="90000"/>
              </a:lnSpc>
            </a:pPr>
            <a:r>
              <a:rPr lang="en-AU" sz="3500" noProof="0" dirty="0"/>
              <a:t>Morphology, evolution and galactic environment</a:t>
            </a:r>
          </a:p>
        </p:txBody>
      </p:sp>
      <p:sp>
        <p:nvSpPr>
          <p:cNvPr id="3" name="Marcador de contenido 2">
            <a:extLst>
              <a:ext uri="{FF2B5EF4-FFF2-40B4-BE49-F238E27FC236}">
                <a16:creationId xmlns:a16="http://schemas.microsoft.com/office/drawing/2014/main" id="{3AF061D0-6C2D-EA54-6B42-FD544245D696}"/>
              </a:ext>
            </a:extLst>
          </p:cNvPr>
          <p:cNvSpPr>
            <a:spLocks noGrp="1"/>
          </p:cNvSpPr>
          <p:nvPr>
            <p:ph idx="1"/>
          </p:nvPr>
        </p:nvSpPr>
        <p:spPr>
          <a:xfrm>
            <a:off x="4586487" y="2743200"/>
            <a:ext cx="3935505" cy="3496878"/>
          </a:xfrm>
        </p:spPr>
        <p:txBody>
          <a:bodyPr anchor="ctr">
            <a:normAutofit/>
          </a:bodyPr>
          <a:lstStyle/>
          <a:p>
            <a:r>
              <a:rPr lang="en-AU" sz="1700" noProof="0" dirty="0"/>
              <a:t>The morphology is associated with merger history.</a:t>
            </a:r>
          </a:p>
          <a:p>
            <a:r>
              <a:rPr lang="en-AU" sz="1700" noProof="0" dirty="0"/>
              <a:t>These histories depend on the cosmological environment in which the halo grows </a:t>
            </a:r>
            <a:r>
              <a:rPr lang="en-AU" sz="1700" noProof="0" dirty="0">
                <a:solidFill>
                  <a:srgbClr val="FF0000"/>
                </a:solidFill>
              </a:rPr>
              <a:t>(Cardona &amp; Muñoz-Cuartas 2021).</a:t>
            </a:r>
          </a:p>
          <a:p>
            <a:r>
              <a:rPr lang="en-AU" sz="1700" noProof="0" dirty="0"/>
              <a:t>Objective: To study how the environment and the evolution of mass influence the final morphology of galaxies.</a:t>
            </a:r>
          </a:p>
        </p:txBody>
      </p:sp>
      <p:sp>
        <p:nvSpPr>
          <p:cNvPr id="4" name="Marcador de número de diapositiva 3">
            <a:extLst>
              <a:ext uri="{FF2B5EF4-FFF2-40B4-BE49-F238E27FC236}">
                <a16:creationId xmlns:a16="http://schemas.microsoft.com/office/drawing/2014/main" id="{F32C4168-7B84-1320-806D-FC2F070E3F9D}"/>
              </a:ext>
            </a:extLst>
          </p:cNvPr>
          <p:cNvSpPr>
            <a:spLocks noGrp="1"/>
          </p:cNvSpPr>
          <p:nvPr>
            <p:ph type="sldNum" sz="quarter" idx="12"/>
          </p:nvPr>
        </p:nvSpPr>
        <p:spPr>
          <a:xfrm>
            <a:off x="6549390" y="6356350"/>
            <a:ext cx="2400300" cy="365125"/>
          </a:xfrm>
        </p:spPr>
        <p:txBody>
          <a:bodyPr>
            <a:normAutofit/>
          </a:bodyPr>
          <a:lstStyle/>
          <a:p>
            <a:pPr>
              <a:lnSpc>
                <a:spcPct val="90000"/>
              </a:lnSpc>
              <a:spcAft>
                <a:spcPts val="600"/>
              </a:spcAft>
            </a:pPr>
            <a:fld id="{C1FF6DA9-008F-8B48-92A6-B652298478BF}" type="slidenum">
              <a:rPr lang="en-AU" sz="1900" noProof="0" smtClean="0"/>
              <a:pPr>
                <a:lnSpc>
                  <a:spcPct val="90000"/>
                </a:lnSpc>
                <a:spcAft>
                  <a:spcPts val="600"/>
                </a:spcAft>
              </a:pPr>
              <a:t>18</a:t>
            </a:fld>
            <a:endParaRPr lang="en-AU" sz="1900" noProof="0" dirty="0"/>
          </a:p>
        </p:txBody>
      </p:sp>
    </p:spTree>
    <p:extLst>
      <p:ext uri="{BB962C8B-B14F-4D97-AF65-F5344CB8AC3E}">
        <p14:creationId xmlns:p14="http://schemas.microsoft.com/office/powerpoint/2010/main" val="345492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114ED94A-C85D-4CD3-4205-438D21CE6B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412" y="-1"/>
            <a:ext cx="3909949" cy="6883030"/>
            <a:chOff x="-19217" y="-1"/>
            <a:chExt cx="5213267" cy="6883030"/>
          </a:xfrm>
        </p:grpSpPr>
        <p:sp>
          <p:nvSpPr>
            <p:cNvPr id="18" name="Rectangle 17">
              <a:extLst>
                <a:ext uri="{FF2B5EF4-FFF2-40B4-BE49-F238E27FC236}">
                  <a16:creationId xmlns:a16="http://schemas.microsoft.com/office/drawing/2014/main" id="{E642BDB2-BF67-1D53-1C70-0B41D709E4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06" y="0"/>
              <a:ext cx="5204956" cy="6883029"/>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58E0D8CE-5DBF-B664-EB48-C29BF8AB48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19217" y="1731909"/>
              <a:ext cx="5204963" cy="5144400"/>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noProof="0" dirty="0"/>
            </a:p>
          </p:txBody>
        </p:sp>
        <p:sp>
          <p:nvSpPr>
            <p:cNvPr id="20" name="Rectangle 19">
              <a:extLst>
                <a:ext uri="{FF2B5EF4-FFF2-40B4-BE49-F238E27FC236}">
                  <a16:creationId xmlns:a16="http://schemas.microsoft.com/office/drawing/2014/main" id="{DFD140CE-7DE2-C88F-5EAE-F45EB69E6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10" y="6723"/>
              <a:ext cx="3834567" cy="6876300"/>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557E87E3-413F-10EF-63D8-6016E986C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44601" y="833689"/>
              <a:ext cx="6872341" cy="5204961"/>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5" name="Título 4">
            <a:extLst>
              <a:ext uri="{FF2B5EF4-FFF2-40B4-BE49-F238E27FC236}">
                <a16:creationId xmlns:a16="http://schemas.microsoft.com/office/drawing/2014/main" id="{DCCD08ED-3C01-B6FF-3792-B36AEEB8EEFC}"/>
              </a:ext>
            </a:extLst>
          </p:cNvPr>
          <p:cNvSpPr>
            <a:spLocks noGrp="1"/>
          </p:cNvSpPr>
          <p:nvPr>
            <p:ph type="title"/>
          </p:nvPr>
        </p:nvSpPr>
        <p:spPr>
          <a:xfrm>
            <a:off x="566613" y="739835"/>
            <a:ext cx="2776935" cy="1616203"/>
          </a:xfrm>
        </p:spPr>
        <p:txBody>
          <a:bodyPr anchor="b">
            <a:normAutofit/>
          </a:bodyPr>
          <a:lstStyle/>
          <a:p>
            <a:r>
              <a:rPr lang="en-US" sz="2800" noProof="0" dirty="0">
                <a:solidFill>
                  <a:srgbClr val="FFFFFF"/>
                </a:solidFill>
              </a:rPr>
              <a:t>Galactic Bimodality</a:t>
            </a:r>
          </a:p>
        </p:txBody>
      </p:sp>
      <p:sp>
        <p:nvSpPr>
          <p:cNvPr id="11" name="Marcador de contenido 10">
            <a:extLst>
              <a:ext uri="{FF2B5EF4-FFF2-40B4-BE49-F238E27FC236}">
                <a16:creationId xmlns:a16="http://schemas.microsoft.com/office/drawing/2014/main" id="{D2C0F761-2529-15F6-E549-FDA69C3B2522}"/>
              </a:ext>
            </a:extLst>
          </p:cNvPr>
          <p:cNvSpPr>
            <a:spLocks noGrp="1"/>
          </p:cNvSpPr>
          <p:nvPr>
            <p:ph idx="1"/>
          </p:nvPr>
        </p:nvSpPr>
        <p:spPr>
          <a:xfrm>
            <a:off x="566613" y="2459116"/>
            <a:ext cx="2776934" cy="3524823"/>
          </a:xfrm>
        </p:spPr>
        <p:txBody>
          <a:bodyPr>
            <a:normAutofit/>
          </a:bodyPr>
          <a:lstStyle/>
          <a:p>
            <a:r>
              <a:rPr lang="en-US" sz="1700" noProof="0" dirty="0">
                <a:solidFill>
                  <a:srgbClr val="FFFFFF"/>
                </a:solidFill>
              </a:rPr>
              <a:t>Two main type of galaxies: red and blue ones.</a:t>
            </a:r>
          </a:p>
          <a:p>
            <a:r>
              <a:rPr lang="en-US" sz="1700" noProof="0" dirty="0">
                <a:solidFill>
                  <a:srgbClr val="FFFFFF"/>
                </a:solidFill>
              </a:rPr>
              <a:t>Blue ones are active, young, with disk morphology.</a:t>
            </a:r>
          </a:p>
          <a:p>
            <a:r>
              <a:rPr lang="en-US" sz="1700" noProof="0" dirty="0">
                <a:solidFill>
                  <a:srgbClr val="FFFFFF"/>
                </a:solidFill>
              </a:rPr>
              <a:t>Red ones are passive, whit elliptical morphology.</a:t>
            </a:r>
          </a:p>
        </p:txBody>
      </p:sp>
      <p:pic>
        <p:nvPicPr>
          <p:cNvPr id="12" name="Picture 4">
            <a:extLst>
              <a:ext uri="{FF2B5EF4-FFF2-40B4-BE49-F238E27FC236}">
                <a16:creationId xmlns:a16="http://schemas.microsoft.com/office/drawing/2014/main" id="{E7EF0E71-76DD-452B-3875-D524B9BD318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03978" y="1154564"/>
            <a:ext cx="4055251" cy="454887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9E1F35B-C89E-DD69-0F23-803D778F9DC5}"/>
              </a:ext>
            </a:extLst>
          </p:cNvPr>
          <p:cNvSpPr>
            <a:spLocks noGrp="1"/>
          </p:cNvSpPr>
          <p:nvPr>
            <p:ph type="sldNum" sz="quarter" idx="12"/>
          </p:nvPr>
        </p:nvSpPr>
        <p:spPr>
          <a:xfrm>
            <a:off x="6457950" y="6356350"/>
            <a:ext cx="2057400" cy="365125"/>
          </a:xfrm>
        </p:spPr>
        <p:txBody>
          <a:bodyPr>
            <a:normAutofit/>
          </a:bodyPr>
          <a:lstStyle/>
          <a:p>
            <a:pPr>
              <a:lnSpc>
                <a:spcPct val="90000"/>
              </a:lnSpc>
              <a:spcAft>
                <a:spcPts val="600"/>
              </a:spcAft>
            </a:pPr>
            <a:fld id="{C1FF6DA9-008F-8B48-92A6-B652298478BF}" type="slidenum">
              <a:rPr lang="en-US" sz="1900" noProof="0" smtClean="0"/>
              <a:pPr>
                <a:lnSpc>
                  <a:spcPct val="90000"/>
                </a:lnSpc>
                <a:spcAft>
                  <a:spcPts val="600"/>
                </a:spcAft>
              </a:pPr>
              <a:t>2</a:t>
            </a:fld>
            <a:endParaRPr lang="en-US" sz="1900" noProof="0" dirty="0"/>
          </a:p>
        </p:txBody>
      </p:sp>
      <p:pic>
        <p:nvPicPr>
          <p:cNvPr id="15" name="Picture 6" descr="Elliptical Galaxy | ESA/Hubble | ESA/Hubble">
            <a:extLst>
              <a:ext uri="{FF2B5EF4-FFF2-40B4-BE49-F238E27FC236}">
                <a16:creationId xmlns:a16="http://schemas.microsoft.com/office/drawing/2014/main" id="{F76B9AC8-F3C4-C57A-8AF9-6190561DD3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429" t="5438" r="24952" b="18821"/>
          <a:stretch>
            <a:fillRect/>
          </a:stretch>
        </p:blipFill>
        <p:spPr bwMode="auto">
          <a:xfrm>
            <a:off x="5355877" y="1732311"/>
            <a:ext cx="957838" cy="90035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piral galaxy - Wikipedia">
            <a:extLst>
              <a:ext uri="{FF2B5EF4-FFF2-40B4-BE49-F238E27FC236}">
                <a16:creationId xmlns:a16="http://schemas.microsoft.com/office/drawing/2014/main" id="{7E1A3477-017C-1261-C409-DA7A332B9F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7950" y="3875314"/>
            <a:ext cx="1185032" cy="933164"/>
          </a:xfrm>
          <a:prstGeom prst="rect">
            <a:avLst/>
          </a:prstGeom>
          <a:noFill/>
          <a:extLst>
            <a:ext uri="{909E8E84-426E-40DD-AFC4-6F175D3DCCD1}">
              <a14:hiddenFill xmlns:a14="http://schemas.microsoft.com/office/drawing/2010/main">
                <a:solidFill>
                  <a:srgbClr val="FFFFFF"/>
                </a:solidFill>
              </a14:hiddenFill>
            </a:ext>
          </a:extLst>
        </p:spPr>
      </p:pic>
      <p:sp>
        <p:nvSpPr>
          <p:cNvPr id="22" name="CuadroTexto 21">
            <a:extLst>
              <a:ext uri="{FF2B5EF4-FFF2-40B4-BE49-F238E27FC236}">
                <a16:creationId xmlns:a16="http://schemas.microsoft.com/office/drawing/2014/main" id="{637D56E7-2E64-58FE-83C1-DAF852288A17}"/>
              </a:ext>
            </a:extLst>
          </p:cNvPr>
          <p:cNvSpPr txBox="1"/>
          <p:nvPr/>
        </p:nvSpPr>
        <p:spPr>
          <a:xfrm>
            <a:off x="4395216" y="5827746"/>
            <a:ext cx="4584192" cy="646331"/>
          </a:xfrm>
          <a:prstGeom prst="rect">
            <a:avLst/>
          </a:prstGeom>
          <a:noFill/>
        </p:spPr>
        <p:txBody>
          <a:bodyPr wrap="square" rtlCol="0">
            <a:spAutoFit/>
          </a:bodyPr>
          <a:lstStyle/>
          <a:p>
            <a:pPr marL="285750" indent="-285750">
              <a:buFont typeface="Arial" panose="020B0604020202020204" pitchFamily="34" charset="0"/>
              <a:buChar char="•"/>
            </a:pPr>
            <a:r>
              <a:rPr lang="en-US" noProof="0" dirty="0"/>
              <a:t>This suggests differences in evolution history and environment</a:t>
            </a:r>
          </a:p>
        </p:txBody>
      </p:sp>
      <p:sp>
        <p:nvSpPr>
          <p:cNvPr id="2" name="CuadroTexto 1">
            <a:extLst>
              <a:ext uri="{FF2B5EF4-FFF2-40B4-BE49-F238E27FC236}">
                <a16:creationId xmlns:a16="http://schemas.microsoft.com/office/drawing/2014/main" id="{D9D1D36E-EDFA-762B-477C-5B8441494391}"/>
              </a:ext>
            </a:extLst>
          </p:cNvPr>
          <p:cNvSpPr txBox="1"/>
          <p:nvPr/>
        </p:nvSpPr>
        <p:spPr>
          <a:xfrm>
            <a:off x="6531603" y="4808478"/>
            <a:ext cx="1265859" cy="307777"/>
          </a:xfrm>
          <a:prstGeom prst="rect">
            <a:avLst/>
          </a:prstGeom>
          <a:noFill/>
        </p:spPr>
        <p:txBody>
          <a:bodyPr wrap="none" rtlCol="0">
            <a:spAutoFit/>
          </a:bodyPr>
          <a:lstStyle/>
          <a:p>
            <a:r>
              <a:rPr lang="en-US" sz="1400" b="1" noProof="0" dirty="0">
                <a:solidFill>
                  <a:srgbClr val="C00000"/>
                </a:solidFill>
              </a:rPr>
              <a:t>Spiral Galaxies</a:t>
            </a:r>
          </a:p>
        </p:txBody>
      </p:sp>
      <p:sp>
        <p:nvSpPr>
          <p:cNvPr id="3" name="CuadroTexto 2">
            <a:extLst>
              <a:ext uri="{FF2B5EF4-FFF2-40B4-BE49-F238E27FC236}">
                <a16:creationId xmlns:a16="http://schemas.microsoft.com/office/drawing/2014/main" id="{E1F7A6A2-9F0F-1436-EBA0-2F5E02FA107D}"/>
              </a:ext>
            </a:extLst>
          </p:cNvPr>
          <p:cNvSpPr txBox="1"/>
          <p:nvPr/>
        </p:nvSpPr>
        <p:spPr>
          <a:xfrm>
            <a:off x="5265744" y="1454110"/>
            <a:ext cx="1524585" cy="307777"/>
          </a:xfrm>
          <a:prstGeom prst="rect">
            <a:avLst/>
          </a:prstGeom>
          <a:noFill/>
        </p:spPr>
        <p:txBody>
          <a:bodyPr wrap="none" rtlCol="0">
            <a:spAutoFit/>
          </a:bodyPr>
          <a:lstStyle/>
          <a:p>
            <a:r>
              <a:rPr lang="en-US" sz="1400" b="1" noProof="0" dirty="0">
                <a:solidFill>
                  <a:srgbClr val="C00000"/>
                </a:solidFill>
              </a:rPr>
              <a:t>Elliptical Galaxies</a:t>
            </a:r>
          </a:p>
        </p:txBody>
      </p:sp>
    </p:spTree>
    <p:extLst>
      <p:ext uri="{BB962C8B-B14F-4D97-AF65-F5344CB8AC3E}">
        <p14:creationId xmlns:p14="http://schemas.microsoft.com/office/powerpoint/2010/main" val="2164465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FECB0F-764C-DDD3-7E6C-54EE5831D85B}"/>
              </a:ext>
            </a:extLst>
          </p:cNvPr>
          <p:cNvSpPr>
            <a:spLocks noGrp="1"/>
          </p:cNvSpPr>
          <p:nvPr>
            <p:ph type="title"/>
          </p:nvPr>
        </p:nvSpPr>
        <p:spPr>
          <a:xfrm>
            <a:off x="853461" y="759621"/>
            <a:ext cx="2591866" cy="1616203"/>
          </a:xfrm>
        </p:spPr>
        <p:txBody>
          <a:bodyPr anchor="b">
            <a:normAutofit/>
          </a:bodyPr>
          <a:lstStyle/>
          <a:p>
            <a:pPr>
              <a:lnSpc>
                <a:spcPct val="90000"/>
              </a:lnSpc>
            </a:pPr>
            <a:r>
              <a:rPr lang="en-AU" sz="2600" noProof="0" dirty="0"/>
              <a:t>The </a:t>
            </a:r>
            <a:r>
              <a:rPr lang="en-AU" sz="2600" b="1" noProof="0" dirty="0">
                <a:solidFill>
                  <a:srgbClr val="FF0000"/>
                </a:solidFill>
              </a:rPr>
              <a:t>domain</a:t>
            </a:r>
            <a:r>
              <a:rPr lang="en-AU" sz="2600" noProof="0" dirty="0"/>
              <a:t> as a measure of the environment of </a:t>
            </a:r>
            <a:r>
              <a:rPr lang="en-AU" sz="2600" dirty="0"/>
              <a:t>dark matter halos</a:t>
            </a:r>
            <a:endParaRPr lang="en-AU" sz="2600" noProof="0"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518295E3-D190-3DD5-43F0-BAE799FED67B}"/>
                  </a:ext>
                </a:extLst>
              </p:cNvPr>
              <p:cNvSpPr>
                <a:spLocks noGrp="1"/>
              </p:cNvSpPr>
              <p:nvPr>
                <p:ph idx="1"/>
              </p:nvPr>
            </p:nvSpPr>
            <p:spPr>
              <a:xfrm>
                <a:off x="690931" y="2642332"/>
                <a:ext cx="2902110" cy="2659011"/>
              </a:xfrm>
            </p:spPr>
            <p:txBody>
              <a:bodyPr anchor="t">
                <a:normAutofit/>
              </a:bodyPr>
              <a:lstStyle/>
              <a:p>
                <a:r>
                  <a:rPr lang="en-AU" sz="1600" b="1" noProof="0" dirty="0"/>
                  <a:t>Domain method </a:t>
                </a:r>
                <a:r>
                  <a:rPr lang="en-AU" sz="1600" noProof="0" dirty="0"/>
                  <a:t>by</a:t>
                </a:r>
                <a:r>
                  <a:rPr lang="en-AU" sz="1600" b="1" noProof="0" dirty="0"/>
                  <a:t> </a:t>
                </a:r>
                <a:r>
                  <a:rPr lang="en-AU" sz="1600" noProof="0" dirty="0">
                    <a:solidFill>
                      <a:srgbClr val="FF0000"/>
                    </a:solidFill>
                  </a:rPr>
                  <a:t>Wang et al. 2009, Muñoz-Cuartas 2012</a:t>
                </a:r>
                <a:r>
                  <a:rPr lang="en-AU" sz="1600" noProof="0" dirty="0"/>
                  <a:t> to define the environment:</a:t>
                </a:r>
              </a:p>
              <a:p>
                <a:r>
                  <a:rPr lang="en-AU" sz="1600" noProof="0" dirty="0"/>
                  <a:t>Minimum weighted distance </a:t>
                </a:r>
                <a14:m>
                  <m:oMath xmlns:m="http://schemas.openxmlformats.org/officeDocument/2006/math">
                    <m:acc>
                      <m:accPr>
                        <m:chr m:val="̂"/>
                        <m:ctrlP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ctrlPr>
                      </m:accPr>
                      <m:e>
                        <m:sSub>
                          <m:sSubPr>
                            <m:ctrlP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ctrlPr>
                          </m:sSubPr>
                          <m:e>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𝑑</m:t>
                            </m:r>
                          </m:e>
                          <m:sub>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h𝑖</m:t>
                            </m:r>
                          </m:sub>
                        </m:sSub>
                      </m:e>
                    </m:acc>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m:t>
                    </m:r>
                    <m:f>
                      <m:fPr>
                        <m:ctrlP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ctrlPr>
                          </m:sSubPr>
                          <m:e>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𝑑</m:t>
                            </m:r>
                          </m:e>
                          <m:sub>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h𝑖</m:t>
                            </m:r>
                          </m:sub>
                        </m:sSub>
                      </m:num>
                      <m:den>
                        <m:sSub>
                          <m:sSubPr>
                            <m:ctrlP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ctrlPr>
                          </m:sSubPr>
                          <m:e>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𝑅</m:t>
                            </m:r>
                          </m:e>
                          <m:sub>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𝑣𝑖𝑟</m:t>
                            </m:r>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m:t>
                            </m:r>
                            <m:r>
                              <a:rPr lang="en-AU" sz="1600" i="1" kern="100" noProof="0" smtClean="0">
                                <a:latin typeface="Cambria Math" panose="02040503050406030204" pitchFamily="18" charset="0"/>
                                <a:ea typeface="Aptos" panose="020B0004020202020204" pitchFamily="34" charset="0"/>
                                <a:cs typeface="Times New Roman" panose="02020603050405020304" pitchFamily="18" charset="0"/>
                              </a:rPr>
                              <m:t>h</m:t>
                            </m:r>
                          </m:sub>
                        </m:sSub>
                      </m:den>
                    </m:f>
                  </m:oMath>
                </a14:m>
                <a:r>
                  <a:rPr lang="en-AU" sz="1600" noProof="0" dirty="0"/>
                  <a:t> across the distribution of halos.</a:t>
                </a:r>
              </a:p>
            </p:txBody>
          </p:sp>
        </mc:Choice>
        <mc:Fallback xmlns="">
          <p:sp>
            <p:nvSpPr>
              <p:cNvPr id="3" name="Marcador de contenido 2">
                <a:extLst>
                  <a:ext uri="{FF2B5EF4-FFF2-40B4-BE49-F238E27FC236}">
                    <a16:creationId xmlns:a16="http://schemas.microsoft.com/office/drawing/2014/main" id="{518295E3-D190-3DD5-43F0-BAE799FED67B}"/>
                  </a:ext>
                </a:extLst>
              </p:cNvPr>
              <p:cNvSpPr>
                <a:spLocks noGrp="1" noRot="1" noChangeAspect="1" noMove="1" noResize="1" noEditPoints="1" noAdjustHandles="1" noChangeArrowheads="1" noChangeShapeType="1" noTextEdit="1"/>
              </p:cNvSpPr>
              <p:nvPr>
                <p:ph idx="1"/>
              </p:nvPr>
            </p:nvSpPr>
            <p:spPr>
              <a:xfrm>
                <a:off x="690931" y="2642332"/>
                <a:ext cx="2902110" cy="2659011"/>
              </a:xfrm>
              <a:blipFill>
                <a:blip r:embed="rId2"/>
                <a:stretch>
                  <a:fillRect l="-840" t="-686" r="-1891"/>
                </a:stretch>
              </a:blipFill>
            </p:spPr>
            <p:txBody>
              <a:bodyPr/>
              <a:lstStyle/>
              <a:p>
                <a:r>
                  <a:rPr lang="es-CO">
                    <a:noFill/>
                  </a:rPr>
                  <a:t> </a:t>
                </a:r>
              </a:p>
            </p:txBody>
          </p:sp>
        </mc:Fallback>
      </mc:AlternateContent>
      <p:pic>
        <p:nvPicPr>
          <p:cNvPr id="8" name="Imagen 7" descr="Diagrama&#10;&#10;El contenido generado por IA puede ser incorrecto.">
            <a:extLst>
              <a:ext uri="{FF2B5EF4-FFF2-40B4-BE49-F238E27FC236}">
                <a16:creationId xmlns:a16="http://schemas.microsoft.com/office/drawing/2014/main" id="{C91EAB70-8B96-1F6B-7569-91C6D4A13967}"/>
              </a:ext>
            </a:extLst>
          </p:cNvPr>
          <p:cNvPicPr>
            <a:picLocks noChangeAspect="1"/>
          </p:cNvPicPr>
          <p:nvPr/>
        </p:nvPicPr>
        <p:blipFill>
          <a:blip r:embed="rId3"/>
          <a:stretch>
            <a:fillRect/>
          </a:stretch>
        </p:blipFill>
        <p:spPr>
          <a:xfrm>
            <a:off x="3740754" y="1127791"/>
            <a:ext cx="4792009" cy="4611727"/>
          </a:xfrm>
          <a:prstGeom prst="rect">
            <a:avLst/>
          </a:prstGeom>
        </p:spPr>
      </p:pic>
      <p:sp>
        <p:nvSpPr>
          <p:cNvPr id="4" name="Marcador de número de diapositiva 3">
            <a:extLst>
              <a:ext uri="{FF2B5EF4-FFF2-40B4-BE49-F238E27FC236}">
                <a16:creationId xmlns:a16="http://schemas.microsoft.com/office/drawing/2014/main" id="{AB9A93AB-1988-1F0C-E9A3-5704558A0A78}"/>
              </a:ext>
            </a:extLst>
          </p:cNvPr>
          <p:cNvSpPr>
            <a:spLocks noGrp="1"/>
          </p:cNvSpPr>
          <p:nvPr>
            <p:ph type="sldNum" sz="quarter" idx="12"/>
          </p:nvPr>
        </p:nvSpPr>
        <p:spPr>
          <a:xfrm>
            <a:off x="6457950" y="6356350"/>
            <a:ext cx="2057400" cy="365125"/>
          </a:xfrm>
        </p:spPr>
        <p:txBody>
          <a:bodyPr>
            <a:normAutofit/>
          </a:bodyPr>
          <a:lstStyle/>
          <a:p>
            <a:pPr>
              <a:lnSpc>
                <a:spcPct val="90000"/>
              </a:lnSpc>
              <a:spcAft>
                <a:spcPts val="600"/>
              </a:spcAft>
            </a:pPr>
            <a:fld id="{C1FF6DA9-008F-8B48-92A6-B652298478BF}" type="slidenum">
              <a:rPr lang="en-AU" sz="1900" noProof="0" smtClean="0"/>
              <a:pPr>
                <a:lnSpc>
                  <a:spcPct val="90000"/>
                </a:lnSpc>
                <a:spcAft>
                  <a:spcPts val="600"/>
                </a:spcAft>
              </a:pPr>
              <a:t>3</a:t>
            </a:fld>
            <a:endParaRPr lang="en-AU" sz="1900" noProof="0" dirty="0"/>
          </a:p>
        </p:txBody>
      </p:sp>
      <p:grpSp>
        <p:nvGrpSpPr>
          <p:cNvPr id="21" name="Group 16">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051478" y="0"/>
            <a:ext cx="92522" cy="6858000"/>
            <a:chOff x="12068638" y="0"/>
            <a:chExt cx="123362" cy="6858000"/>
          </a:xfrm>
        </p:grpSpPr>
        <p:sp>
          <p:nvSpPr>
            <p:cNvPr id="18" name="Rectangle 17">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2" name="Rectangle 18">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grpSp>
      <p:sp>
        <p:nvSpPr>
          <p:cNvPr id="9" name="CuadroTexto 8">
            <a:extLst>
              <a:ext uri="{FF2B5EF4-FFF2-40B4-BE49-F238E27FC236}">
                <a16:creationId xmlns:a16="http://schemas.microsoft.com/office/drawing/2014/main" id="{3263021D-52CC-C137-D379-A391617CD0D8}"/>
              </a:ext>
            </a:extLst>
          </p:cNvPr>
          <p:cNvSpPr txBox="1"/>
          <p:nvPr/>
        </p:nvSpPr>
        <p:spPr>
          <a:xfrm>
            <a:off x="4164059" y="844061"/>
            <a:ext cx="4074898" cy="307777"/>
          </a:xfrm>
          <a:prstGeom prst="rect">
            <a:avLst/>
          </a:prstGeom>
          <a:noFill/>
        </p:spPr>
        <p:txBody>
          <a:bodyPr wrap="none" rtlCol="0">
            <a:spAutoFit/>
          </a:bodyPr>
          <a:lstStyle/>
          <a:p>
            <a:r>
              <a:rPr lang="en-AU" sz="1400" noProof="0" dirty="0"/>
              <a:t>Graph representing the domain of halos </a:t>
            </a:r>
            <a:r>
              <a:rPr lang="en-AU" sz="1400" noProof="0" dirty="0">
                <a:solidFill>
                  <a:srgbClr val="FF0000"/>
                </a:solidFill>
              </a:rPr>
              <a:t>(Wang 2009)</a:t>
            </a:r>
          </a:p>
        </p:txBody>
      </p:sp>
      <p:sp>
        <p:nvSpPr>
          <p:cNvPr id="5" name="CuadroTexto 4">
            <a:extLst>
              <a:ext uri="{FF2B5EF4-FFF2-40B4-BE49-F238E27FC236}">
                <a16:creationId xmlns:a16="http://schemas.microsoft.com/office/drawing/2014/main" id="{3FDF69A0-20DE-F204-C375-A4E5B84F4648}"/>
              </a:ext>
            </a:extLst>
          </p:cNvPr>
          <p:cNvSpPr txBox="1"/>
          <p:nvPr/>
        </p:nvSpPr>
        <p:spPr>
          <a:xfrm>
            <a:off x="6512680" y="1702663"/>
            <a:ext cx="1777859" cy="307777"/>
          </a:xfrm>
          <a:prstGeom prst="rect">
            <a:avLst/>
          </a:prstGeom>
          <a:noFill/>
        </p:spPr>
        <p:txBody>
          <a:bodyPr wrap="square" rtlCol="0">
            <a:spAutoFit/>
          </a:bodyPr>
          <a:lstStyle/>
          <a:p>
            <a:r>
              <a:rPr lang="en-AU" sz="1400" noProof="0" dirty="0">
                <a:solidFill>
                  <a:srgbClr val="C00000"/>
                </a:solidFill>
              </a:rPr>
              <a:t>Domain Contours</a:t>
            </a:r>
          </a:p>
        </p:txBody>
      </p:sp>
      <p:cxnSp>
        <p:nvCxnSpPr>
          <p:cNvPr id="6" name="Conector recto de flecha 5">
            <a:extLst>
              <a:ext uri="{FF2B5EF4-FFF2-40B4-BE49-F238E27FC236}">
                <a16:creationId xmlns:a16="http://schemas.microsoft.com/office/drawing/2014/main" id="{485DB62B-7015-62BA-2A87-9206869AF9A8}"/>
              </a:ext>
            </a:extLst>
          </p:cNvPr>
          <p:cNvCxnSpPr>
            <a:cxnSpLocks/>
            <a:stCxn id="5" idx="1"/>
          </p:cNvCxnSpPr>
          <p:nvPr/>
        </p:nvCxnSpPr>
        <p:spPr>
          <a:xfrm flipH="1" flipV="1">
            <a:off x="6025662" y="1570892"/>
            <a:ext cx="487018" cy="28566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2" name="Conector recto de flecha 11">
            <a:extLst>
              <a:ext uri="{FF2B5EF4-FFF2-40B4-BE49-F238E27FC236}">
                <a16:creationId xmlns:a16="http://schemas.microsoft.com/office/drawing/2014/main" id="{B5806B45-D557-B99B-3285-391D86A22A01}"/>
              </a:ext>
            </a:extLst>
          </p:cNvPr>
          <p:cNvCxnSpPr>
            <a:cxnSpLocks/>
            <a:stCxn id="5" idx="1"/>
          </p:cNvCxnSpPr>
          <p:nvPr/>
        </p:nvCxnSpPr>
        <p:spPr>
          <a:xfrm flipH="1">
            <a:off x="5931877" y="1856552"/>
            <a:ext cx="580803" cy="1524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Conector recto de flecha 14">
            <a:extLst>
              <a:ext uri="{FF2B5EF4-FFF2-40B4-BE49-F238E27FC236}">
                <a16:creationId xmlns:a16="http://schemas.microsoft.com/office/drawing/2014/main" id="{83D9AF51-2093-FF90-6D31-28D5B3D20E7B}"/>
              </a:ext>
            </a:extLst>
          </p:cNvPr>
          <p:cNvCxnSpPr>
            <a:cxnSpLocks/>
            <a:stCxn id="5" idx="1"/>
          </p:cNvCxnSpPr>
          <p:nvPr/>
        </p:nvCxnSpPr>
        <p:spPr>
          <a:xfrm flipH="1">
            <a:off x="5849815" y="1856552"/>
            <a:ext cx="662865" cy="78578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Conector recto de flecha 18">
            <a:extLst>
              <a:ext uri="{FF2B5EF4-FFF2-40B4-BE49-F238E27FC236}">
                <a16:creationId xmlns:a16="http://schemas.microsoft.com/office/drawing/2014/main" id="{EE199E67-D6E1-2F54-43E3-73A71944AF4F}"/>
              </a:ext>
            </a:extLst>
          </p:cNvPr>
          <p:cNvCxnSpPr>
            <a:cxnSpLocks/>
            <a:stCxn id="5" idx="1"/>
          </p:cNvCxnSpPr>
          <p:nvPr/>
        </p:nvCxnSpPr>
        <p:spPr>
          <a:xfrm flipH="1">
            <a:off x="6201508" y="1856552"/>
            <a:ext cx="311172" cy="103904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4" name="Conector recto de flecha 23">
            <a:extLst>
              <a:ext uri="{FF2B5EF4-FFF2-40B4-BE49-F238E27FC236}">
                <a16:creationId xmlns:a16="http://schemas.microsoft.com/office/drawing/2014/main" id="{87DAD779-AA1A-E514-9E3F-A3E275ED853E}"/>
              </a:ext>
            </a:extLst>
          </p:cNvPr>
          <p:cNvCxnSpPr>
            <a:cxnSpLocks/>
            <a:stCxn id="5" idx="1"/>
          </p:cNvCxnSpPr>
          <p:nvPr/>
        </p:nvCxnSpPr>
        <p:spPr>
          <a:xfrm flipH="1">
            <a:off x="5439508" y="1856552"/>
            <a:ext cx="1073172" cy="176587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7" name="Conector recto de flecha 26">
            <a:extLst>
              <a:ext uri="{FF2B5EF4-FFF2-40B4-BE49-F238E27FC236}">
                <a16:creationId xmlns:a16="http://schemas.microsoft.com/office/drawing/2014/main" id="{4F091646-D7A3-3CE3-A8BC-0A0857AD402B}"/>
              </a:ext>
            </a:extLst>
          </p:cNvPr>
          <p:cNvCxnSpPr>
            <a:cxnSpLocks/>
            <a:stCxn id="5" idx="1"/>
          </p:cNvCxnSpPr>
          <p:nvPr/>
        </p:nvCxnSpPr>
        <p:spPr>
          <a:xfrm flipH="1">
            <a:off x="6457950" y="1856552"/>
            <a:ext cx="54730" cy="25982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0" name="Conector recto de flecha 29">
            <a:extLst>
              <a:ext uri="{FF2B5EF4-FFF2-40B4-BE49-F238E27FC236}">
                <a16:creationId xmlns:a16="http://schemas.microsoft.com/office/drawing/2014/main" id="{BD91746A-E81E-EAE8-B87E-5B6ED0779E2A}"/>
              </a:ext>
            </a:extLst>
          </p:cNvPr>
          <p:cNvCxnSpPr>
            <a:cxnSpLocks/>
            <a:stCxn id="5" idx="1"/>
          </p:cNvCxnSpPr>
          <p:nvPr/>
        </p:nvCxnSpPr>
        <p:spPr>
          <a:xfrm flipH="1">
            <a:off x="5533292" y="1856552"/>
            <a:ext cx="979388" cy="242237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034247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 name="Título 1">
            <a:extLst>
              <a:ext uri="{FF2B5EF4-FFF2-40B4-BE49-F238E27FC236}">
                <a16:creationId xmlns:a16="http://schemas.microsoft.com/office/drawing/2014/main" id="{602768E6-B3A7-B5BE-E95B-A8099657C980}"/>
              </a:ext>
            </a:extLst>
          </p:cNvPr>
          <p:cNvSpPr>
            <a:spLocks noGrp="1"/>
          </p:cNvSpPr>
          <p:nvPr>
            <p:ph type="title"/>
          </p:nvPr>
        </p:nvSpPr>
        <p:spPr>
          <a:xfrm>
            <a:off x="308610" y="991443"/>
            <a:ext cx="3332365" cy="1087819"/>
          </a:xfrm>
        </p:spPr>
        <p:txBody>
          <a:bodyPr vert="horz" lIns="91440" tIns="45720" rIns="91440" bIns="45720" rtlCol="0" anchor="b">
            <a:normAutofit/>
          </a:bodyPr>
          <a:lstStyle/>
          <a:p>
            <a:pPr defTabSz="914400"/>
            <a:r>
              <a:rPr lang="en-AU" sz="3000" noProof="0" dirty="0"/>
              <a:t>The IllustrisTNG Project</a:t>
            </a:r>
          </a:p>
        </p:txBody>
      </p:sp>
      <p:sp>
        <p:nvSpPr>
          <p:cNvPr id="30" name="Rectangle 29">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77773" y="456519"/>
            <a:ext cx="73152"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solidFill>
                <a:prstClr val="white"/>
              </a:solidFill>
              <a:latin typeface="Calibri" panose="020F0502020204030204"/>
            </a:endParaRPr>
          </a:p>
        </p:txBody>
      </p:sp>
      <p:sp>
        <p:nvSpPr>
          <p:cNvPr id="32" name="Rectangle 31">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8610" y="2285541"/>
            <a:ext cx="32918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8" name="Marcador de contenido 7">
                <a:extLst>
                  <a:ext uri="{FF2B5EF4-FFF2-40B4-BE49-F238E27FC236}">
                    <a16:creationId xmlns:a16="http://schemas.microsoft.com/office/drawing/2014/main" id="{7773E2F0-241C-16FA-533C-039848C00936}"/>
                  </a:ext>
                </a:extLst>
              </p:cNvPr>
              <p:cNvSpPr>
                <a:spLocks noGrp="1"/>
              </p:cNvSpPr>
              <p:nvPr>
                <p:ph idx="1"/>
              </p:nvPr>
            </p:nvSpPr>
            <p:spPr>
              <a:xfrm>
                <a:off x="308610" y="2684095"/>
                <a:ext cx="3332365" cy="3492868"/>
              </a:xfrm>
            </p:spPr>
            <p:txBody>
              <a:bodyPr vert="horz" lIns="91440" tIns="45720" rIns="91440" bIns="45720" rtlCol="0">
                <a:normAutofit/>
              </a:bodyPr>
              <a:lstStyle/>
              <a:p>
                <a:pPr defTabSz="914400">
                  <a:spcBef>
                    <a:spcPts val="1000"/>
                  </a:spcBef>
                </a:pPr>
                <a:r>
                  <a:rPr lang="en-AU" sz="1600" noProof="0" dirty="0"/>
                  <a:t>The IllustrisTNG project is a suite of state-of-the-art cosmological </a:t>
                </a:r>
                <a:r>
                  <a:rPr lang="en-AU" sz="1600" b="1" noProof="0" dirty="0"/>
                  <a:t>galaxy formation simulations</a:t>
                </a:r>
                <a:r>
                  <a:rPr lang="en-AU" sz="1600" noProof="0" dirty="0"/>
                  <a:t>.</a:t>
                </a:r>
              </a:p>
              <a:p>
                <a:pPr defTabSz="914400">
                  <a:spcBef>
                    <a:spcPts val="1000"/>
                  </a:spcBef>
                </a:pPr>
                <a:r>
                  <a:rPr lang="en-AU" sz="1600" noProof="0" dirty="0"/>
                  <a:t>We use the catalogues and merger trees from </a:t>
                </a:r>
                <a:r>
                  <a:rPr lang="en-AU" sz="1600" b="1" noProof="0" dirty="0"/>
                  <a:t>IllustrisTNG50</a:t>
                </a:r>
                <a:r>
                  <a:rPr lang="en-AU" sz="1600" noProof="0" dirty="0"/>
                  <a:t>. </a:t>
                </a:r>
              </a:p>
              <a:p>
                <a:pPr defTabSz="914400">
                  <a:spcBef>
                    <a:spcPts val="1000"/>
                  </a:spcBef>
                </a:pPr>
                <a:r>
                  <a:rPr lang="en-AU" sz="1600" noProof="0" dirty="0"/>
                  <a:t>We use three simulations:</a:t>
                </a:r>
              </a:p>
              <a:p>
                <a:pPr defTabSz="914400">
                  <a:spcBef>
                    <a:spcPts val="1000"/>
                  </a:spcBef>
                </a:pPr>
                <a:r>
                  <a:rPr lang="en-AU" sz="1600" b="1" noProof="0" dirty="0"/>
                  <a:t>TNG50-1:</a:t>
                </a:r>
                <a:r>
                  <a:rPr lang="en-AU" sz="1600" noProof="0" dirty="0"/>
                  <a:t> the complete simulation. </a:t>
                </a:r>
                <a14:m>
                  <m:oMath xmlns:m="http://schemas.openxmlformats.org/officeDocument/2006/math">
                    <m:sSup>
                      <m:sSupPr>
                        <m:ctrlPr>
                          <a:rPr lang="en-AU" sz="1600" b="0" i="1" noProof="0" smtClean="0">
                            <a:latin typeface="Cambria Math" panose="02040503050406030204" pitchFamily="18" charset="0"/>
                          </a:rPr>
                        </m:ctrlPr>
                      </m:sSupPr>
                      <m:e>
                        <m:r>
                          <a:rPr lang="en-AU" sz="1600" b="0" i="1" noProof="0" smtClean="0">
                            <a:latin typeface="Cambria Math" panose="02040503050406030204" pitchFamily="18" charset="0"/>
                          </a:rPr>
                          <m:t>2160</m:t>
                        </m:r>
                      </m:e>
                      <m:sup>
                        <m:r>
                          <a:rPr lang="en-AU" sz="1600" b="0" i="1" noProof="0" smtClean="0">
                            <a:latin typeface="Cambria Math" panose="02040503050406030204" pitchFamily="18" charset="0"/>
                          </a:rPr>
                          <m:t>3</m:t>
                        </m:r>
                      </m:sup>
                    </m:sSup>
                  </m:oMath>
                </a14:m>
                <a:r>
                  <a:rPr lang="en-AU" sz="1600" noProof="0" dirty="0"/>
                  <a:t> particles.</a:t>
                </a:r>
              </a:p>
              <a:p>
                <a:pPr defTabSz="914400">
                  <a:spcBef>
                    <a:spcPts val="1000"/>
                  </a:spcBef>
                </a:pPr>
                <a:r>
                  <a:rPr lang="en-AU" sz="1600" b="1" noProof="0" dirty="0"/>
                  <a:t>TNG50-2:</a:t>
                </a:r>
                <a:r>
                  <a:rPr lang="en-AU" sz="1600" noProof="0" dirty="0"/>
                  <a:t> </a:t>
                </a:r>
                <a14:m>
                  <m:oMath xmlns:m="http://schemas.openxmlformats.org/officeDocument/2006/math">
                    <m:sSup>
                      <m:sSupPr>
                        <m:ctrlPr>
                          <a:rPr lang="en-AU" sz="1600" b="0" i="1" noProof="0" smtClean="0">
                            <a:latin typeface="Cambria Math" panose="02040503050406030204" pitchFamily="18" charset="0"/>
                          </a:rPr>
                        </m:ctrlPr>
                      </m:sSupPr>
                      <m:e>
                        <m:r>
                          <a:rPr lang="es-CO" sz="1600" b="0" i="1" noProof="0" smtClean="0">
                            <a:latin typeface="Cambria Math" panose="02040503050406030204" pitchFamily="18" charset="0"/>
                          </a:rPr>
                          <m:t>1080</m:t>
                        </m:r>
                      </m:e>
                      <m:sup>
                        <m:r>
                          <a:rPr lang="en-AU" sz="1600" b="0" i="1" noProof="0" smtClean="0">
                            <a:latin typeface="Cambria Math" panose="02040503050406030204" pitchFamily="18" charset="0"/>
                          </a:rPr>
                          <m:t>3</m:t>
                        </m:r>
                      </m:sup>
                    </m:sSup>
                  </m:oMath>
                </a14:m>
                <a:r>
                  <a:rPr lang="en-AU" sz="1200" noProof="0" dirty="0"/>
                  <a:t> </a:t>
                </a:r>
                <a:r>
                  <a:rPr lang="en-AU" sz="1600" noProof="0" dirty="0"/>
                  <a:t>particles.</a:t>
                </a:r>
                <a:endParaRPr lang="en-AU" sz="1200" dirty="0"/>
              </a:p>
              <a:p>
                <a:pPr defTabSz="914400">
                  <a:spcBef>
                    <a:spcPts val="1000"/>
                  </a:spcBef>
                </a:pPr>
                <a:r>
                  <a:rPr lang="en-AU" sz="1600" b="1" dirty="0"/>
                  <a:t>TNG50-3:</a:t>
                </a:r>
                <a:r>
                  <a:rPr lang="en-AU" sz="1600" dirty="0"/>
                  <a:t> </a:t>
                </a:r>
                <a14:m>
                  <m:oMath xmlns:m="http://schemas.openxmlformats.org/officeDocument/2006/math">
                    <m:sSup>
                      <m:sSupPr>
                        <m:ctrlPr>
                          <a:rPr lang="en-AU" sz="1600" i="1">
                            <a:latin typeface="Cambria Math" panose="02040503050406030204" pitchFamily="18" charset="0"/>
                          </a:rPr>
                        </m:ctrlPr>
                      </m:sSupPr>
                      <m:e>
                        <m:r>
                          <a:rPr lang="es-CO" sz="1600" b="0" i="1" smtClean="0">
                            <a:latin typeface="Cambria Math" panose="02040503050406030204" pitchFamily="18" charset="0"/>
                          </a:rPr>
                          <m:t>540</m:t>
                        </m:r>
                      </m:e>
                      <m:sup>
                        <m:r>
                          <a:rPr lang="en-AU" sz="1600" i="1">
                            <a:latin typeface="Cambria Math" panose="02040503050406030204" pitchFamily="18" charset="0"/>
                          </a:rPr>
                          <m:t>3</m:t>
                        </m:r>
                      </m:sup>
                    </m:sSup>
                  </m:oMath>
                </a14:m>
                <a:r>
                  <a:rPr lang="en-AU" sz="1200" dirty="0"/>
                  <a:t> </a:t>
                </a:r>
                <a:r>
                  <a:rPr lang="en-AU" sz="1600" dirty="0"/>
                  <a:t>particles.</a:t>
                </a:r>
                <a:endParaRPr lang="en-AU" sz="1200" dirty="0"/>
              </a:p>
              <a:p>
                <a:pPr marL="0" indent="0" defTabSz="914400">
                  <a:spcBef>
                    <a:spcPts val="1000"/>
                  </a:spcBef>
                  <a:buNone/>
                </a:pPr>
                <a:endParaRPr lang="en-AU" sz="1600" noProof="0" dirty="0"/>
              </a:p>
            </p:txBody>
          </p:sp>
        </mc:Choice>
        <mc:Fallback xmlns="">
          <p:sp>
            <p:nvSpPr>
              <p:cNvPr id="8" name="Marcador de contenido 7">
                <a:extLst>
                  <a:ext uri="{FF2B5EF4-FFF2-40B4-BE49-F238E27FC236}">
                    <a16:creationId xmlns:a16="http://schemas.microsoft.com/office/drawing/2014/main" id="{7773E2F0-241C-16FA-533C-039848C00936}"/>
                  </a:ext>
                </a:extLst>
              </p:cNvPr>
              <p:cNvSpPr>
                <a:spLocks noGrp="1" noRot="1" noChangeAspect="1" noMove="1" noResize="1" noEditPoints="1" noAdjustHandles="1" noChangeArrowheads="1" noChangeShapeType="1" noTextEdit="1"/>
              </p:cNvSpPr>
              <p:nvPr>
                <p:ph idx="1"/>
              </p:nvPr>
            </p:nvSpPr>
            <p:spPr>
              <a:xfrm>
                <a:off x="308610" y="2684095"/>
                <a:ext cx="3332365" cy="3492868"/>
              </a:xfrm>
              <a:blipFill>
                <a:blip r:embed="rId2"/>
                <a:stretch>
                  <a:fillRect l="-733" t="-524" r="-1832"/>
                </a:stretch>
              </a:blipFill>
            </p:spPr>
            <p:txBody>
              <a:bodyPr/>
              <a:lstStyle/>
              <a:p>
                <a:r>
                  <a:rPr lang="es-CO">
                    <a:noFill/>
                  </a:rPr>
                  <a:t> </a:t>
                </a:r>
              </a:p>
            </p:txBody>
          </p:sp>
        </mc:Fallback>
      </mc:AlternateContent>
      <p:pic>
        <p:nvPicPr>
          <p:cNvPr id="9" name="Marcador de contenido 4">
            <a:extLst>
              <a:ext uri="{FF2B5EF4-FFF2-40B4-BE49-F238E27FC236}">
                <a16:creationId xmlns:a16="http://schemas.microsoft.com/office/drawing/2014/main" id="{CC1DDE12-0ADE-39CC-0C8C-8C4591B7CD52}"/>
              </a:ext>
            </a:extLst>
          </p:cNvPr>
          <p:cNvPicPr>
            <a:picLocks noChangeAspect="1"/>
          </p:cNvPicPr>
          <p:nvPr/>
        </p:nvPicPr>
        <p:blipFill>
          <a:blip r:embed="rId3"/>
          <a:srcRect t="2405"/>
          <a:stretch>
            <a:fillRect/>
          </a:stretch>
        </p:blipFill>
        <p:spPr>
          <a:xfrm>
            <a:off x="4061267" y="644497"/>
            <a:ext cx="4432415" cy="2563046"/>
          </a:xfrm>
          <a:prstGeom prst="rect">
            <a:avLst/>
          </a:prstGeom>
        </p:spPr>
      </p:pic>
      <p:sp>
        <p:nvSpPr>
          <p:cNvPr id="3" name="Marcador de número de diapositiva 2">
            <a:extLst>
              <a:ext uri="{FF2B5EF4-FFF2-40B4-BE49-F238E27FC236}">
                <a16:creationId xmlns:a16="http://schemas.microsoft.com/office/drawing/2014/main" id="{A19C7FC7-B8D1-1F43-5D8B-736558C50F35}"/>
              </a:ext>
            </a:extLst>
          </p:cNvPr>
          <p:cNvSpPr>
            <a:spLocks noGrp="1"/>
          </p:cNvSpPr>
          <p:nvPr>
            <p:ph type="sldNum" sz="quarter" idx="12"/>
          </p:nvPr>
        </p:nvSpPr>
        <p:spPr>
          <a:xfrm>
            <a:off x="6777990" y="6356350"/>
            <a:ext cx="2057400" cy="365125"/>
          </a:xfrm>
        </p:spPr>
        <p:txBody>
          <a:bodyPr vert="horz" lIns="91440" tIns="45720" rIns="91440" bIns="45720" rtlCol="0">
            <a:normAutofit/>
          </a:bodyPr>
          <a:lstStyle/>
          <a:p>
            <a:pPr defTabSz="914400">
              <a:lnSpc>
                <a:spcPct val="90000"/>
              </a:lnSpc>
              <a:spcAft>
                <a:spcPts val="600"/>
              </a:spcAft>
            </a:pPr>
            <a:fld id="{C1FF6DA9-008F-8B48-92A6-B652298478BF}" type="slidenum">
              <a:rPr lang="en-AU" sz="1900" noProof="0" smtClean="0">
                <a:latin typeface="+mn-lt"/>
                <a:cs typeface="+mn-cs"/>
              </a:rPr>
              <a:pPr defTabSz="914400">
                <a:lnSpc>
                  <a:spcPct val="90000"/>
                </a:lnSpc>
                <a:spcAft>
                  <a:spcPts val="600"/>
                </a:spcAft>
              </a:pPr>
              <a:t>4</a:t>
            </a:fld>
            <a:endParaRPr lang="en-AU" sz="1900" noProof="0" dirty="0">
              <a:latin typeface="+mn-lt"/>
              <a:cs typeface="+mn-cs"/>
            </a:endParaRPr>
          </a:p>
        </p:txBody>
      </p:sp>
      <p:pic>
        <p:nvPicPr>
          <p:cNvPr id="2053" name="Picture 5">
            <a:extLst>
              <a:ext uri="{FF2B5EF4-FFF2-40B4-BE49-F238E27FC236}">
                <a16:creationId xmlns:a16="http://schemas.microsoft.com/office/drawing/2014/main" id="{FF9CCBDB-C65F-34A9-3CA8-0E40971C9D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077" y="3788682"/>
            <a:ext cx="4048605" cy="256766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40481676-4CCA-96D2-AFE8-4AE46D25092C}"/>
              </a:ext>
            </a:extLst>
          </p:cNvPr>
          <p:cNvSpPr txBox="1"/>
          <p:nvPr/>
        </p:nvSpPr>
        <p:spPr>
          <a:xfrm>
            <a:off x="4793253" y="275165"/>
            <a:ext cx="2968441" cy="369332"/>
          </a:xfrm>
          <a:prstGeom prst="rect">
            <a:avLst/>
          </a:prstGeom>
          <a:noFill/>
        </p:spPr>
        <p:txBody>
          <a:bodyPr wrap="none" rtlCol="0">
            <a:spAutoFit/>
          </a:bodyPr>
          <a:lstStyle/>
          <a:p>
            <a:r>
              <a:rPr lang="en-AU" noProof="0" dirty="0"/>
              <a:t>Different boxes in IllustrisTNG</a:t>
            </a:r>
          </a:p>
        </p:txBody>
      </p:sp>
      <p:sp>
        <p:nvSpPr>
          <p:cNvPr id="10" name="CuadroTexto 9">
            <a:extLst>
              <a:ext uri="{FF2B5EF4-FFF2-40B4-BE49-F238E27FC236}">
                <a16:creationId xmlns:a16="http://schemas.microsoft.com/office/drawing/2014/main" id="{CBE4F572-2937-9F30-AB7E-3ADD87374295}"/>
              </a:ext>
            </a:extLst>
          </p:cNvPr>
          <p:cNvSpPr txBox="1"/>
          <p:nvPr/>
        </p:nvSpPr>
        <p:spPr>
          <a:xfrm>
            <a:off x="5080205" y="3313446"/>
            <a:ext cx="2624565" cy="369332"/>
          </a:xfrm>
          <a:prstGeom prst="rect">
            <a:avLst/>
          </a:prstGeom>
          <a:noFill/>
        </p:spPr>
        <p:txBody>
          <a:bodyPr wrap="none" rtlCol="0">
            <a:spAutoFit/>
          </a:bodyPr>
          <a:lstStyle/>
          <a:p>
            <a:r>
              <a:rPr lang="en-AU" noProof="0" dirty="0"/>
              <a:t>Galaxies in IllustrisTNG50</a:t>
            </a:r>
          </a:p>
        </p:txBody>
      </p:sp>
    </p:spTree>
    <p:extLst>
      <p:ext uri="{BB962C8B-B14F-4D97-AF65-F5344CB8AC3E}">
        <p14:creationId xmlns:p14="http://schemas.microsoft.com/office/powerpoint/2010/main" val="1359899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Imagen 12" descr="Gráfico&#10;&#10;El contenido generado por IA puede ser incorrecto.">
            <a:extLst>
              <a:ext uri="{FF2B5EF4-FFF2-40B4-BE49-F238E27FC236}">
                <a16:creationId xmlns:a16="http://schemas.microsoft.com/office/drawing/2014/main" id="{A6C8066F-7FE5-034E-D183-FE95C73B9514}"/>
              </a:ext>
            </a:extLst>
          </p:cNvPr>
          <p:cNvPicPr>
            <a:picLocks noChangeAspect="1"/>
          </p:cNvPicPr>
          <p:nvPr/>
        </p:nvPicPr>
        <p:blipFill>
          <a:blip r:embed="rId2"/>
          <a:srcRect l="1705" t="9812" r="7440" b="525"/>
          <a:stretch>
            <a:fillRect/>
          </a:stretch>
        </p:blipFill>
        <p:spPr>
          <a:xfrm>
            <a:off x="4590720" y="0"/>
            <a:ext cx="3734459" cy="3685412"/>
          </a:xfrm>
          <a:prstGeom prst="rect">
            <a:avLst/>
          </a:prstGeom>
        </p:spPr>
      </p:pic>
      <p:sp>
        <p:nvSpPr>
          <p:cNvPr id="3" name="Marcador de número de diapositiva 2">
            <a:extLst>
              <a:ext uri="{FF2B5EF4-FFF2-40B4-BE49-F238E27FC236}">
                <a16:creationId xmlns:a16="http://schemas.microsoft.com/office/drawing/2014/main" id="{0CC1890F-F849-ADB7-484D-00ED15B94BEF}"/>
              </a:ext>
            </a:extLst>
          </p:cNvPr>
          <p:cNvSpPr>
            <a:spLocks noGrp="1"/>
          </p:cNvSpPr>
          <p:nvPr>
            <p:ph type="sldNum" sz="quarter" idx="12"/>
          </p:nvPr>
        </p:nvSpPr>
        <p:spPr>
          <a:xfrm>
            <a:off x="6457950" y="6356350"/>
            <a:ext cx="2057400" cy="365125"/>
          </a:xfrm>
        </p:spPr>
        <p:txBody>
          <a:bodyPr vert="horz" lIns="91440" tIns="45720" rIns="91440" bIns="45720" rtlCol="0" anchor="ctr">
            <a:normAutofit fontScale="92500" lnSpcReduction="10000"/>
          </a:bodyPr>
          <a:lstStyle/>
          <a:p>
            <a:pPr defTabSz="914400">
              <a:spcAft>
                <a:spcPts val="600"/>
              </a:spcAft>
            </a:pPr>
            <a:fld id="{C1FF6DA9-008F-8B48-92A6-B652298478BF}" type="slidenum">
              <a:rPr lang="en-AU" noProof="0" smtClean="0"/>
              <a:pPr defTabSz="914400">
                <a:spcAft>
                  <a:spcPts val="600"/>
                </a:spcAft>
              </a:pPr>
              <a:t>5</a:t>
            </a:fld>
            <a:endParaRPr lang="en-AU" noProof="0" dirty="0"/>
          </a:p>
        </p:txBody>
      </p:sp>
      <p:sp>
        <p:nvSpPr>
          <p:cNvPr id="6" name="CuadroTexto 5">
            <a:extLst>
              <a:ext uri="{FF2B5EF4-FFF2-40B4-BE49-F238E27FC236}">
                <a16:creationId xmlns:a16="http://schemas.microsoft.com/office/drawing/2014/main" id="{30465C47-FD66-53E3-B957-9BD2646E7CBB}"/>
              </a:ext>
            </a:extLst>
          </p:cNvPr>
          <p:cNvSpPr txBox="1"/>
          <p:nvPr/>
        </p:nvSpPr>
        <p:spPr>
          <a:xfrm>
            <a:off x="1222252" y="1819749"/>
            <a:ext cx="3059594" cy="923330"/>
          </a:xfrm>
          <a:prstGeom prst="rect">
            <a:avLst/>
          </a:prstGeom>
          <a:noFill/>
        </p:spPr>
        <p:txBody>
          <a:bodyPr wrap="square" lIns="91440" tIns="45720" rIns="91440" bIns="45720" rtlCol="0" anchor="t">
            <a:spAutoFit/>
          </a:bodyPr>
          <a:lstStyle/>
          <a:p>
            <a:pPr marL="285750" indent="-285750" algn="r">
              <a:buFont typeface="Arial" panose="020B0604020202020204" pitchFamily="34" charset="0"/>
              <a:buChar char="•"/>
            </a:pPr>
            <a:r>
              <a:rPr lang="en-AU" noProof="0" dirty="0"/>
              <a:t>Relationship between domain mass and virial mass</a:t>
            </a:r>
          </a:p>
        </p:txBody>
      </p:sp>
      <p:sp>
        <p:nvSpPr>
          <p:cNvPr id="9" name="CuadroTexto 8">
            <a:extLst>
              <a:ext uri="{FF2B5EF4-FFF2-40B4-BE49-F238E27FC236}">
                <a16:creationId xmlns:a16="http://schemas.microsoft.com/office/drawing/2014/main" id="{A178855C-E0E4-1A4F-423B-AC0FE89DCAF7}"/>
              </a:ext>
            </a:extLst>
          </p:cNvPr>
          <p:cNvSpPr txBox="1"/>
          <p:nvPr/>
        </p:nvSpPr>
        <p:spPr>
          <a:xfrm>
            <a:off x="427781" y="3327428"/>
            <a:ext cx="4123244" cy="369332"/>
          </a:xfrm>
          <a:prstGeom prst="rect">
            <a:avLst/>
          </a:prstGeom>
          <a:noFill/>
        </p:spPr>
        <p:txBody>
          <a:bodyPr wrap="square" rtlCol="0">
            <a:spAutoFit/>
          </a:bodyPr>
          <a:lstStyle/>
          <a:p>
            <a:pPr marL="285750" indent="-285750">
              <a:buFont typeface="Arial" panose="020B0604020202020204" pitchFamily="34" charset="0"/>
              <a:buChar char="•"/>
            </a:pPr>
            <a:r>
              <a:rPr lang="en-AU" noProof="0" dirty="0"/>
              <a:t>Mass function at different Redshifts</a:t>
            </a:r>
          </a:p>
        </p:txBody>
      </p:sp>
      <p:pic>
        <p:nvPicPr>
          <p:cNvPr id="11" name="Imagen 10">
            <a:extLst>
              <a:ext uri="{FF2B5EF4-FFF2-40B4-BE49-F238E27FC236}">
                <a16:creationId xmlns:a16="http://schemas.microsoft.com/office/drawing/2014/main" id="{18646083-08E9-4DE2-D074-ED4EAB36E658}"/>
              </a:ext>
            </a:extLst>
          </p:cNvPr>
          <p:cNvPicPr>
            <a:picLocks noChangeAspect="1"/>
          </p:cNvPicPr>
          <p:nvPr/>
        </p:nvPicPr>
        <p:blipFill>
          <a:blip r:embed="rId3"/>
          <a:stretch>
            <a:fillRect/>
          </a:stretch>
        </p:blipFill>
        <p:spPr>
          <a:xfrm>
            <a:off x="170458" y="108577"/>
            <a:ext cx="3160682" cy="1369169"/>
          </a:xfrm>
          <a:prstGeom prst="rect">
            <a:avLst/>
          </a:prstGeom>
        </p:spPr>
      </p:pic>
      <p:sp>
        <p:nvSpPr>
          <p:cNvPr id="2" name="Título 1">
            <a:extLst>
              <a:ext uri="{FF2B5EF4-FFF2-40B4-BE49-F238E27FC236}">
                <a16:creationId xmlns:a16="http://schemas.microsoft.com/office/drawing/2014/main" id="{16FF4B54-36CC-AC6D-04DB-029AF3A7872A}"/>
              </a:ext>
            </a:extLst>
          </p:cNvPr>
          <p:cNvSpPr>
            <a:spLocks noGrp="1"/>
          </p:cNvSpPr>
          <p:nvPr>
            <p:ph type="title"/>
          </p:nvPr>
        </p:nvSpPr>
        <p:spPr>
          <a:xfrm>
            <a:off x="-127998" y="130544"/>
            <a:ext cx="3760450" cy="1104857"/>
          </a:xfrm>
        </p:spPr>
        <p:txBody>
          <a:bodyPr vert="horz" lIns="91440" tIns="45720" rIns="91440" bIns="45720" rtlCol="0" anchor="b">
            <a:normAutofit/>
          </a:bodyPr>
          <a:lstStyle/>
          <a:p>
            <a:pPr defTabSz="914400">
              <a:lnSpc>
                <a:spcPct val="90000"/>
              </a:lnSpc>
            </a:pPr>
            <a:r>
              <a:rPr lang="en-AU" sz="2800" noProof="0" dirty="0">
                <a:solidFill>
                  <a:schemeClr val="bg1"/>
                </a:solidFill>
              </a:rPr>
              <a:t>Results: Domain Properties</a:t>
            </a:r>
          </a:p>
        </p:txBody>
      </p:sp>
      <p:sp>
        <p:nvSpPr>
          <p:cNvPr id="10" name="CuadroTexto 9">
            <a:extLst>
              <a:ext uri="{FF2B5EF4-FFF2-40B4-BE49-F238E27FC236}">
                <a16:creationId xmlns:a16="http://schemas.microsoft.com/office/drawing/2014/main" id="{2E7A348F-7E6F-10B7-74DC-A23AD1F0957F}"/>
              </a:ext>
            </a:extLst>
          </p:cNvPr>
          <p:cNvSpPr txBox="1"/>
          <p:nvPr/>
        </p:nvSpPr>
        <p:spPr>
          <a:xfrm>
            <a:off x="6361556" y="2743079"/>
            <a:ext cx="1777859" cy="307777"/>
          </a:xfrm>
          <a:prstGeom prst="rect">
            <a:avLst/>
          </a:prstGeom>
          <a:noFill/>
        </p:spPr>
        <p:txBody>
          <a:bodyPr wrap="square" rtlCol="0">
            <a:spAutoFit/>
          </a:bodyPr>
          <a:lstStyle/>
          <a:p>
            <a:r>
              <a:rPr lang="en-AU" sz="1400" noProof="0" dirty="0">
                <a:solidFill>
                  <a:srgbClr val="C00000"/>
                </a:solidFill>
              </a:rPr>
              <a:t>&lt;- Higher variability</a:t>
            </a:r>
          </a:p>
        </p:txBody>
      </p:sp>
      <p:pic>
        <p:nvPicPr>
          <p:cNvPr id="12" name="Imagen 11" descr="Gráfico, Histograma&#10;&#10;El contenido generado por IA puede ser incorrecto.">
            <a:extLst>
              <a:ext uri="{FF2B5EF4-FFF2-40B4-BE49-F238E27FC236}">
                <a16:creationId xmlns:a16="http://schemas.microsoft.com/office/drawing/2014/main" id="{785735D3-5E6A-D6FE-EDD8-14DCE130F92D}"/>
              </a:ext>
            </a:extLst>
          </p:cNvPr>
          <p:cNvPicPr>
            <a:picLocks noChangeAspect="1"/>
          </p:cNvPicPr>
          <p:nvPr/>
        </p:nvPicPr>
        <p:blipFill>
          <a:blip r:embed="rId4"/>
          <a:srcRect l="-146" t="4372" r="146" b="52641"/>
          <a:stretch>
            <a:fillRect/>
          </a:stretch>
        </p:blipFill>
        <p:spPr>
          <a:xfrm>
            <a:off x="253493" y="3709335"/>
            <a:ext cx="7462282" cy="2526109"/>
          </a:xfrm>
          <a:prstGeom prst="rect">
            <a:avLst/>
          </a:prstGeom>
        </p:spPr>
      </p:pic>
      <p:pic>
        <p:nvPicPr>
          <p:cNvPr id="5" name="Imagen 4" descr="Gráfico, Histograma&#10;&#10;El contenido generado por IA puede ser incorrecto.">
            <a:extLst>
              <a:ext uri="{FF2B5EF4-FFF2-40B4-BE49-F238E27FC236}">
                <a16:creationId xmlns:a16="http://schemas.microsoft.com/office/drawing/2014/main" id="{6BB4D31E-542F-9648-B1C7-6C959061E6C1}"/>
              </a:ext>
            </a:extLst>
          </p:cNvPr>
          <p:cNvPicPr>
            <a:picLocks noChangeAspect="1"/>
          </p:cNvPicPr>
          <p:nvPr/>
        </p:nvPicPr>
        <p:blipFill>
          <a:blip r:embed="rId4"/>
          <a:srcRect t="90957" b="846"/>
          <a:stretch>
            <a:fillRect/>
          </a:stretch>
        </p:blipFill>
        <p:spPr>
          <a:xfrm>
            <a:off x="255913" y="6116972"/>
            <a:ext cx="7475170" cy="425746"/>
          </a:xfrm>
          <a:prstGeom prst="rect">
            <a:avLst/>
          </a:prstGeom>
        </p:spPr>
      </p:pic>
      <p:cxnSp>
        <p:nvCxnSpPr>
          <p:cNvPr id="7" name="Conector recto de flecha 6">
            <a:extLst>
              <a:ext uri="{FF2B5EF4-FFF2-40B4-BE49-F238E27FC236}">
                <a16:creationId xmlns:a16="http://schemas.microsoft.com/office/drawing/2014/main" id="{4AC36CA1-91A6-2A5F-48C6-947082B9298B}"/>
              </a:ext>
            </a:extLst>
          </p:cNvPr>
          <p:cNvCxnSpPr/>
          <p:nvPr/>
        </p:nvCxnSpPr>
        <p:spPr>
          <a:xfrm flipH="1">
            <a:off x="2090057" y="4972389"/>
            <a:ext cx="1903441" cy="0"/>
          </a:xfrm>
          <a:prstGeom prst="straightConnector1">
            <a:avLst/>
          </a:prstGeom>
          <a:ln w="57150">
            <a:solidFill>
              <a:srgbClr val="FF3300"/>
            </a:solidFill>
            <a:tailEnd type="triangle"/>
          </a:ln>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8016B9E8-CB72-05E0-DBF6-6A8D5CD2243C}"/>
              </a:ext>
            </a:extLst>
          </p:cNvPr>
          <p:cNvSpPr txBox="1"/>
          <p:nvPr/>
        </p:nvSpPr>
        <p:spPr>
          <a:xfrm>
            <a:off x="6090316" y="527595"/>
            <a:ext cx="1777859" cy="307777"/>
          </a:xfrm>
          <a:prstGeom prst="rect">
            <a:avLst/>
          </a:prstGeom>
          <a:noFill/>
        </p:spPr>
        <p:txBody>
          <a:bodyPr wrap="square" rtlCol="0">
            <a:spAutoFit/>
          </a:bodyPr>
          <a:lstStyle/>
          <a:p>
            <a:r>
              <a:rPr lang="en-AU" sz="1400" noProof="0" dirty="0">
                <a:solidFill>
                  <a:srgbClr val="C00000"/>
                </a:solidFill>
              </a:rPr>
              <a:t>Lower variability -&gt;</a:t>
            </a:r>
          </a:p>
        </p:txBody>
      </p:sp>
      <p:sp>
        <p:nvSpPr>
          <p:cNvPr id="22" name="CuadroTexto 21">
            <a:extLst>
              <a:ext uri="{FF2B5EF4-FFF2-40B4-BE49-F238E27FC236}">
                <a16:creationId xmlns:a16="http://schemas.microsoft.com/office/drawing/2014/main" id="{B1ED4C5C-AF41-D2BF-DB42-07B241B0036D}"/>
              </a:ext>
            </a:extLst>
          </p:cNvPr>
          <p:cNvSpPr txBox="1"/>
          <p:nvPr/>
        </p:nvSpPr>
        <p:spPr>
          <a:xfrm>
            <a:off x="2373086" y="5009998"/>
            <a:ext cx="1620412" cy="307777"/>
          </a:xfrm>
          <a:prstGeom prst="rect">
            <a:avLst/>
          </a:prstGeom>
          <a:solidFill>
            <a:schemeClr val="bg1"/>
          </a:solidFill>
          <a:ln>
            <a:solidFill>
              <a:srgbClr val="FF3300"/>
            </a:solidFill>
          </a:ln>
        </p:spPr>
        <p:txBody>
          <a:bodyPr wrap="square" rtlCol="0">
            <a:spAutoFit/>
          </a:bodyPr>
          <a:lstStyle/>
          <a:p>
            <a:r>
              <a:rPr lang="en-AU" sz="1400" noProof="0" dirty="0">
                <a:solidFill>
                  <a:srgbClr val="C00000"/>
                </a:solidFill>
              </a:rPr>
              <a:t>Temporal Evolution</a:t>
            </a:r>
          </a:p>
        </p:txBody>
      </p:sp>
    </p:spTree>
    <p:extLst>
      <p:ext uri="{BB962C8B-B14F-4D97-AF65-F5344CB8AC3E}">
        <p14:creationId xmlns:p14="http://schemas.microsoft.com/office/powerpoint/2010/main" val="127872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Imagen 28" descr="Gráfico&#10;&#10;El contenido generado por IA puede ser incorrecto.">
            <a:extLst>
              <a:ext uri="{FF2B5EF4-FFF2-40B4-BE49-F238E27FC236}">
                <a16:creationId xmlns:a16="http://schemas.microsoft.com/office/drawing/2014/main" id="{47813122-3948-CF9B-5217-B068B3D1D7CE}"/>
              </a:ext>
            </a:extLst>
          </p:cNvPr>
          <p:cNvPicPr>
            <a:picLocks noChangeAspect="1"/>
          </p:cNvPicPr>
          <p:nvPr/>
        </p:nvPicPr>
        <p:blipFill>
          <a:blip r:embed="rId2"/>
          <a:stretch>
            <a:fillRect/>
          </a:stretch>
        </p:blipFill>
        <p:spPr>
          <a:xfrm>
            <a:off x="348790" y="129513"/>
            <a:ext cx="6088144" cy="2588705"/>
          </a:xfrm>
          <a:prstGeom prst="rect">
            <a:avLst/>
          </a:prstGeom>
        </p:spPr>
      </p:pic>
      <p:pic>
        <p:nvPicPr>
          <p:cNvPr id="18" name="Imagen 17" descr="Gráfico&#10;&#10;El contenido generado por IA puede ser incorrecto.">
            <a:extLst>
              <a:ext uri="{FF2B5EF4-FFF2-40B4-BE49-F238E27FC236}">
                <a16:creationId xmlns:a16="http://schemas.microsoft.com/office/drawing/2014/main" id="{7E23F433-7190-7859-184F-DFABBACD09C7}"/>
              </a:ext>
            </a:extLst>
          </p:cNvPr>
          <p:cNvPicPr>
            <a:picLocks noChangeAspect="1"/>
          </p:cNvPicPr>
          <p:nvPr/>
        </p:nvPicPr>
        <p:blipFill>
          <a:blip r:embed="rId3"/>
          <a:stretch>
            <a:fillRect/>
          </a:stretch>
        </p:blipFill>
        <p:spPr>
          <a:xfrm>
            <a:off x="2659835" y="2713984"/>
            <a:ext cx="5963274" cy="2616609"/>
          </a:xfrm>
          <a:prstGeom prst="rect">
            <a:avLst/>
          </a:prstGeom>
        </p:spPr>
      </p:pic>
      <p:grpSp>
        <p:nvGrpSpPr>
          <p:cNvPr id="21" name="Group 10">
            <a:extLst>
              <a:ext uri="{FF2B5EF4-FFF2-40B4-BE49-F238E27FC236}">
                <a16:creationId xmlns:a16="http://schemas.microsoft.com/office/drawing/2014/main" id="{3B337C2F-F4B9-764C-45E5-86A1306E17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33" y="5338644"/>
            <a:ext cx="9151633" cy="1519355"/>
            <a:chOff x="-10176" y="5338644"/>
            <a:chExt cx="12202176" cy="1519355"/>
          </a:xfrm>
        </p:grpSpPr>
        <p:sp>
          <p:nvSpPr>
            <p:cNvPr id="12" name="Rectangle 11">
              <a:extLst>
                <a:ext uri="{FF2B5EF4-FFF2-40B4-BE49-F238E27FC236}">
                  <a16:creationId xmlns:a16="http://schemas.microsoft.com/office/drawing/2014/main" id="{DE1E11FF-4A87-A65F-DAEC-E20057A3F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5331238" y="-2767"/>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2" name="Rectangle 12">
              <a:extLst>
                <a:ext uri="{FF2B5EF4-FFF2-40B4-BE49-F238E27FC236}">
                  <a16:creationId xmlns:a16="http://schemas.microsoft.com/office/drawing/2014/main" id="{1719AAC3-64F6-CEDF-0B56-5C0C6BD3C6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8906919" y="3566802"/>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14" name="Rectangle 13">
              <a:extLst>
                <a:ext uri="{FF2B5EF4-FFF2-40B4-BE49-F238E27FC236}">
                  <a16:creationId xmlns:a16="http://schemas.microsoft.com/office/drawing/2014/main" id="{BA0DE637-E8FB-63A7-A5E2-E28DBE1A41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V="1">
              <a:off x="3921534" y="1406934"/>
              <a:ext cx="1519355" cy="9382775"/>
            </a:xfrm>
            <a:prstGeom prst="rect">
              <a:avLst/>
            </a:prstGeom>
            <a:gradFill>
              <a:gsLst>
                <a:gs pos="29000">
                  <a:schemeClr val="accent5">
                    <a:lumMod val="60000"/>
                    <a:lumOff val="40000"/>
                    <a:alpha val="0"/>
                  </a:schemeClr>
                </a:gs>
                <a:gs pos="100000">
                  <a:schemeClr val="accent5">
                    <a:lumMod val="7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grpSp>
      <p:sp>
        <p:nvSpPr>
          <p:cNvPr id="2" name="Título 1">
            <a:extLst>
              <a:ext uri="{FF2B5EF4-FFF2-40B4-BE49-F238E27FC236}">
                <a16:creationId xmlns:a16="http://schemas.microsoft.com/office/drawing/2014/main" id="{3DF75B5A-5AA0-8317-C750-EE93C4725E7A}"/>
              </a:ext>
            </a:extLst>
          </p:cNvPr>
          <p:cNvSpPr>
            <a:spLocks noGrp="1"/>
          </p:cNvSpPr>
          <p:nvPr>
            <p:ph type="title"/>
          </p:nvPr>
        </p:nvSpPr>
        <p:spPr>
          <a:xfrm>
            <a:off x="493954" y="5587558"/>
            <a:ext cx="7646726" cy="986456"/>
          </a:xfrm>
        </p:spPr>
        <p:txBody>
          <a:bodyPr vert="horz" lIns="91440" tIns="45720" rIns="91440" bIns="45720" rtlCol="0" anchor="ctr">
            <a:normAutofit fontScale="90000"/>
          </a:bodyPr>
          <a:lstStyle/>
          <a:p>
            <a:pPr algn="l" defTabSz="914400">
              <a:lnSpc>
                <a:spcPct val="90000"/>
              </a:lnSpc>
            </a:pPr>
            <a:r>
              <a:rPr lang="en-AU" sz="2800" noProof="0" dirty="0">
                <a:solidFill>
                  <a:srgbClr val="FFFFFF"/>
                </a:solidFill>
              </a:rPr>
              <a:t>Results: Mass accretion and domain evolution for halos with disk and without disk </a:t>
            </a:r>
            <a:br>
              <a:rPr lang="en-AU" sz="2800" noProof="0" dirty="0">
                <a:solidFill>
                  <a:srgbClr val="FFFFFF"/>
                </a:solidFill>
              </a:rPr>
            </a:br>
            <a:r>
              <a:rPr lang="en-AU" sz="1600" noProof="0" dirty="0">
                <a:solidFill>
                  <a:srgbClr val="FFFFFF"/>
                </a:solidFill>
              </a:rPr>
              <a:t>We found clear differences in the virial </a:t>
            </a:r>
            <a:r>
              <a:rPr lang="en-AU" sz="1600" dirty="0">
                <a:solidFill>
                  <a:srgbClr val="FFFFFF"/>
                </a:solidFill>
              </a:rPr>
              <a:t>accretion histories but not in the domain evolution histories </a:t>
            </a:r>
            <a:r>
              <a:rPr lang="en-AU" sz="1600" noProof="0" dirty="0">
                <a:solidFill>
                  <a:srgbClr val="FFFFFF"/>
                </a:solidFill>
              </a:rPr>
              <a:t>for halos with and without disks</a:t>
            </a:r>
            <a:endParaRPr lang="en-AU" sz="2800" noProof="0" dirty="0">
              <a:solidFill>
                <a:srgbClr val="FFFFFF"/>
              </a:solidFill>
            </a:endParaRPr>
          </a:p>
        </p:txBody>
      </p:sp>
      <p:sp>
        <p:nvSpPr>
          <p:cNvPr id="4" name="Marcador de número de diapositiva 3">
            <a:extLst>
              <a:ext uri="{FF2B5EF4-FFF2-40B4-BE49-F238E27FC236}">
                <a16:creationId xmlns:a16="http://schemas.microsoft.com/office/drawing/2014/main" id="{4AF4F1D9-E385-A33A-3E82-49AF1678132D}"/>
              </a:ext>
            </a:extLst>
          </p:cNvPr>
          <p:cNvSpPr>
            <a:spLocks noGrp="1"/>
          </p:cNvSpPr>
          <p:nvPr>
            <p:ph type="sldNum" sz="quarter" idx="12"/>
          </p:nvPr>
        </p:nvSpPr>
        <p:spPr>
          <a:xfrm>
            <a:off x="6457950" y="6356350"/>
            <a:ext cx="2057400" cy="365125"/>
          </a:xfrm>
        </p:spPr>
        <p:txBody>
          <a:bodyPr vert="horz" lIns="91440" tIns="45720" rIns="91440" bIns="45720" rtlCol="0" anchor="ctr">
            <a:normAutofit fontScale="92500" lnSpcReduction="10000"/>
          </a:bodyPr>
          <a:lstStyle/>
          <a:p>
            <a:pPr defTabSz="914400">
              <a:spcAft>
                <a:spcPts val="600"/>
              </a:spcAft>
            </a:pPr>
            <a:fld id="{C1FF6DA9-008F-8B48-92A6-B652298478BF}" type="slidenum">
              <a:rPr lang="en-AU" noProof="0" smtClean="0">
                <a:solidFill>
                  <a:srgbClr val="FFFFFF"/>
                </a:solidFill>
              </a:rPr>
              <a:pPr defTabSz="914400">
                <a:spcAft>
                  <a:spcPts val="600"/>
                </a:spcAft>
              </a:pPr>
              <a:t>6</a:t>
            </a:fld>
            <a:endParaRPr lang="en-AU" noProof="0" dirty="0">
              <a:solidFill>
                <a:srgbClr val="FFFFFF"/>
              </a:solidFill>
            </a:endParaRPr>
          </a:p>
        </p:txBody>
      </p:sp>
      <p:sp>
        <p:nvSpPr>
          <p:cNvPr id="7" name="CuadroTexto 6">
            <a:extLst>
              <a:ext uri="{FF2B5EF4-FFF2-40B4-BE49-F238E27FC236}">
                <a16:creationId xmlns:a16="http://schemas.microsoft.com/office/drawing/2014/main" id="{EF3A851B-EDCF-7715-A812-60E008CA145F}"/>
              </a:ext>
            </a:extLst>
          </p:cNvPr>
          <p:cNvSpPr txBox="1"/>
          <p:nvPr/>
        </p:nvSpPr>
        <p:spPr>
          <a:xfrm>
            <a:off x="6457950" y="1067705"/>
            <a:ext cx="2159695" cy="646331"/>
          </a:xfrm>
          <a:prstGeom prst="rect">
            <a:avLst/>
          </a:prstGeom>
          <a:noFill/>
        </p:spPr>
        <p:txBody>
          <a:bodyPr wrap="square" rtlCol="0">
            <a:spAutoFit/>
          </a:bodyPr>
          <a:lstStyle/>
          <a:p>
            <a:pPr marL="285750" indent="-285750">
              <a:buFont typeface="Arial" panose="020B0604020202020204" pitchFamily="34" charset="0"/>
              <a:buChar char="•"/>
            </a:pPr>
            <a:r>
              <a:rPr lang="en-AU" b="1" noProof="0" dirty="0"/>
              <a:t>Virial</a:t>
            </a:r>
            <a:r>
              <a:rPr lang="en-AU" noProof="0" dirty="0"/>
              <a:t> mass accretion history</a:t>
            </a:r>
          </a:p>
        </p:txBody>
      </p:sp>
      <p:sp>
        <p:nvSpPr>
          <p:cNvPr id="9" name="CuadroTexto 8">
            <a:extLst>
              <a:ext uri="{FF2B5EF4-FFF2-40B4-BE49-F238E27FC236}">
                <a16:creationId xmlns:a16="http://schemas.microsoft.com/office/drawing/2014/main" id="{99B8B647-3BD8-40DE-DB9A-A8EC2CCF1C60}"/>
              </a:ext>
            </a:extLst>
          </p:cNvPr>
          <p:cNvSpPr txBox="1"/>
          <p:nvPr/>
        </p:nvSpPr>
        <p:spPr>
          <a:xfrm>
            <a:off x="305391" y="3852240"/>
            <a:ext cx="2159695" cy="64633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AU" b="1" noProof="0" dirty="0"/>
              <a:t>Domain</a:t>
            </a:r>
            <a:r>
              <a:rPr lang="en-AU" noProof="0" dirty="0"/>
              <a:t> mass </a:t>
            </a:r>
            <a:r>
              <a:rPr lang="en-AU" dirty="0"/>
              <a:t>evolution history</a:t>
            </a:r>
            <a:endParaRPr lang="en-AU" noProof="0" dirty="0">
              <a:ea typeface="Calibri"/>
              <a:cs typeface="Calibri"/>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9BC6009-EB9F-EA52-5112-6A96A1086536}"/>
                  </a:ext>
                </a:extLst>
              </p:cNvPr>
              <p:cNvSpPr txBox="1"/>
              <p:nvPr/>
            </p:nvSpPr>
            <p:spPr>
              <a:xfrm>
                <a:off x="0" y="1565083"/>
                <a:ext cx="3971848" cy="6689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AU" sz="1200" i="1" noProof="0" smtClean="0">
                              <a:latin typeface="Cambria Math" panose="02040503050406030204" pitchFamily="18" charset="0"/>
                            </a:rPr>
                          </m:ctrlPr>
                        </m:funcPr>
                        <m:fName>
                          <m:r>
                            <a:rPr lang="en-AU" sz="1200" b="0" i="1" noProof="0" smtClean="0">
                              <a:latin typeface="Cambria Math" panose="02040503050406030204" pitchFamily="18" charset="0"/>
                            </a:rPr>
                            <m:t>𝑙𝑜𝑔</m:t>
                          </m:r>
                        </m:fName>
                        <m:e>
                          <m:d>
                            <m:dPr>
                              <m:ctrlPr>
                                <a:rPr lang="en-AU" sz="1200" i="1" noProof="0" smtClean="0">
                                  <a:latin typeface="Cambria Math" panose="02040503050406030204" pitchFamily="18" charset="0"/>
                                </a:rPr>
                              </m:ctrlPr>
                            </m:dPr>
                            <m:e>
                              <m:f>
                                <m:fPr>
                                  <m:ctrlPr>
                                    <a:rPr lang="en-AU" sz="1200" i="1" noProof="0" smtClean="0">
                                      <a:latin typeface="Cambria Math" panose="02040503050406030204" pitchFamily="18" charset="0"/>
                                    </a:rPr>
                                  </m:ctrlPr>
                                </m:fPr>
                                <m:num>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𝑣𝑖𝑟</m:t>
                                      </m:r>
                                    </m:sub>
                                  </m:sSub>
                                </m:num>
                                <m:den>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𝑣𝑖𝑟</m:t>
                                      </m:r>
                                      <m:r>
                                        <a:rPr lang="en-AU" sz="1200" b="0" i="1" noProof="0" smtClean="0">
                                          <a:latin typeface="Cambria Math" panose="02040503050406030204" pitchFamily="18" charset="0"/>
                                        </a:rPr>
                                        <m:t>,0</m:t>
                                      </m:r>
                                    </m:sub>
                                  </m:sSub>
                                </m:den>
                              </m:f>
                            </m:e>
                          </m:d>
                        </m:e>
                      </m:func>
                      <m:r>
                        <a:rPr lang="en-AU" sz="1200" b="0" i="1" noProof="0" smtClean="0">
                          <a:latin typeface="Cambria Math" panose="02040503050406030204" pitchFamily="18" charset="0"/>
                        </a:rPr>
                        <m:t> = −0.36</m:t>
                      </m:r>
                      <m:r>
                        <a:rPr lang="es-CO" sz="1200" b="0" i="1" noProof="0" smtClean="0">
                          <a:latin typeface="Cambria Math" panose="02040503050406030204" pitchFamily="18" charset="0"/>
                        </a:rPr>
                        <m:t>7</m:t>
                      </m:r>
                      <m:r>
                        <a:rPr lang="en-AU" sz="1200" b="0" i="1" noProof="0" smtClean="0">
                          <a:latin typeface="Cambria Math" panose="02040503050406030204" pitchFamily="18" charset="0"/>
                        </a:rPr>
                        <m:t>𝑧</m:t>
                      </m:r>
                      <m:r>
                        <a:rPr lang="en-AU" sz="1200" b="0" i="1" noProof="0" smtClean="0">
                          <a:latin typeface="Cambria Math" panose="02040503050406030204" pitchFamily="18" charset="0"/>
                        </a:rPr>
                        <m:t> + 0.008</m:t>
                      </m:r>
                    </m:oMath>
                  </m:oMathPara>
                </a14:m>
                <a:endParaRPr lang="en-AU" sz="1200" noProof="0" dirty="0"/>
              </a:p>
              <a:p>
                <a:endParaRPr lang="en-AU" sz="1000" noProof="0" dirty="0"/>
              </a:p>
            </p:txBody>
          </p:sp>
        </mc:Choice>
        <mc:Fallback xmlns="">
          <p:sp>
            <p:nvSpPr>
              <p:cNvPr id="17" name="CuadroTexto 16">
                <a:extLst>
                  <a:ext uri="{FF2B5EF4-FFF2-40B4-BE49-F238E27FC236}">
                    <a16:creationId xmlns:a16="http://schemas.microsoft.com/office/drawing/2014/main" id="{69BC6009-EB9F-EA52-5112-6A96A1086536}"/>
                  </a:ext>
                </a:extLst>
              </p:cNvPr>
              <p:cNvSpPr txBox="1">
                <a:spLocks noRot="1" noChangeAspect="1" noMove="1" noResize="1" noEditPoints="1" noAdjustHandles="1" noChangeArrowheads="1" noChangeShapeType="1" noTextEdit="1"/>
              </p:cNvSpPr>
              <p:nvPr/>
            </p:nvSpPr>
            <p:spPr>
              <a:xfrm>
                <a:off x="0" y="1565083"/>
                <a:ext cx="3971848" cy="668901"/>
              </a:xfrm>
              <a:prstGeom prst="rect">
                <a:avLst/>
              </a:prstGeom>
              <a:blipFill>
                <a:blip r:embed="rId4"/>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EB69D123-8FAC-615E-A05D-3B66F78ABFED}"/>
                  </a:ext>
                </a:extLst>
              </p:cNvPr>
              <p:cNvSpPr txBox="1"/>
              <p:nvPr/>
            </p:nvSpPr>
            <p:spPr>
              <a:xfrm>
                <a:off x="2839284" y="1511369"/>
                <a:ext cx="3971848" cy="6689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AU" sz="1200" i="1" noProof="0" smtClean="0">
                              <a:latin typeface="Cambria Math" panose="02040503050406030204" pitchFamily="18" charset="0"/>
                            </a:rPr>
                          </m:ctrlPr>
                        </m:funcPr>
                        <m:fName>
                          <m:r>
                            <a:rPr lang="en-AU" sz="1200" b="0" i="1" noProof="0" smtClean="0">
                              <a:latin typeface="Cambria Math" panose="02040503050406030204" pitchFamily="18" charset="0"/>
                            </a:rPr>
                            <m:t>𝑙𝑜𝑔</m:t>
                          </m:r>
                        </m:fName>
                        <m:e>
                          <m:d>
                            <m:dPr>
                              <m:ctrlPr>
                                <a:rPr lang="en-AU" sz="1200" i="1" noProof="0" smtClean="0">
                                  <a:latin typeface="Cambria Math" panose="02040503050406030204" pitchFamily="18" charset="0"/>
                                </a:rPr>
                              </m:ctrlPr>
                            </m:dPr>
                            <m:e>
                              <m:f>
                                <m:fPr>
                                  <m:ctrlPr>
                                    <a:rPr lang="en-AU" sz="1200" i="1" noProof="0" smtClean="0">
                                      <a:latin typeface="Cambria Math" panose="02040503050406030204" pitchFamily="18" charset="0"/>
                                    </a:rPr>
                                  </m:ctrlPr>
                                </m:fPr>
                                <m:num>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𝑣𝑖𝑟</m:t>
                                      </m:r>
                                    </m:sub>
                                  </m:sSub>
                                </m:num>
                                <m:den>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𝑣𝑖𝑟</m:t>
                                      </m:r>
                                      <m:r>
                                        <a:rPr lang="en-AU" sz="1200" b="0" i="1" noProof="0" smtClean="0">
                                          <a:latin typeface="Cambria Math" panose="02040503050406030204" pitchFamily="18" charset="0"/>
                                        </a:rPr>
                                        <m:t>,0</m:t>
                                      </m:r>
                                    </m:sub>
                                  </m:sSub>
                                </m:den>
                              </m:f>
                            </m:e>
                          </m:d>
                        </m:e>
                      </m:func>
                      <m:r>
                        <a:rPr lang="en-AU" sz="1200" b="0" i="1" noProof="0" smtClean="0">
                          <a:latin typeface="Cambria Math" panose="02040503050406030204" pitchFamily="18" charset="0"/>
                        </a:rPr>
                        <m:t> = −0.338</m:t>
                      </m:r>
                      <m:r>
                        <a:rPr lang="en-AU" sz="1200" b="0" i="1" noProof="0" smtClean="0">
                          <a:latin typeface="Cambria Math" panose="02040503050406030204" pitchFamily="18" charset="0"/>
                        </a:rPr>
                        <m:t>𝑧</m:t>
                      </m:r>
                      <m:r>
                        <a:rPr lang="en-AU" sz="1200" b="0" i="1" noProof="0" smtClean="0">
                          <a:latin typeface="Cambria Math" panose="02040503050406030204" pitchFamily="18" charset="0"/>
                        </a:rPr>
                        <m:t> + 0.008</m:t>
                      </m:r>
                    </m:oMath>
                  </m:oMathPara>
                </a14:m>
                <a:endParaRPr lang="en-AU" sz="1200" noProof="0" dirty="0"/>
              </a:p>
              <a:p>
                <a:endParaRPr lang="en-AU" sz="1000" noProof="0" dirty="0"/>
              </a:p>
            </p:txBody>
          </p:sp>
        </mc:Choice>
        <mc:Fallback xmlns="">
          <p:sp>
            <p:nvSpPr>
              <p:cNvPr id="20" name="CuadroTexto 19">
                <a:extLst>
                  <a:ext uri="{FF2B5EF4-FFF2-40B4-BE49-F238E27FC236}">
                    <a16:creationId xmlns:a16="http://schemas.microsoft.com/office/drawing/2014/main" id="{EB69D123-8FAC-615E-A05D-3B66F78ABFED}"/>
                  </a:ext>
                </a:extLst>
              </p:cNvPr>
              <p:cNvSpPr txBox="1">
                <a:spLocks noRot="1" noChangeAspect="1" noMove="1" noResize="1" noEditPoints="1" noAdjustHandles="1" noChangeArrowheads="1" noChangeShapeType="1" noTextEdit="1"/>
              </p:cNvSpPr>
              <p:nvPr/>
            </p:nvSpPr>
            <p:spPr>
              <a:xfrm>
                <a:off x="2839284" y="1511369"/>
                <a:ext cx="3971848" cy="668901"/>
              </a:xfrm>
              <a:prstGeom prst="rect">
                <a:avLst/>
              </a:prstGeom>
              <a:blipFill>
                <a:blip r:embed="rId5"/>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11393E6C-8975-CE14-8852-F49BC8FA98E8}"/>
                  </a:ext>
                </a:extLst>
              </p:cNvPr>
              <p:cNvSpPr txBox="1"/>
              <p:nvPr/>
            </p:nvSpPr>
            <p:spPr>
              <a:xfrm>
                <a:off x="2288333" y="4032654"/>
                <a:ext cx="3971848" cy="6689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AU" sz="1200" i="1" noProof="0" smtClean="0">
                              <a:latin typeface="Cambria Math" panose="02040503050406030204" pitchFamily="18" charset="0"/>
                            </a:rPr>
                          </m:ctrlPr>
                        </m:funcPr>
                        <m:fName>
                          <m:r>
                            <a:rPr lang="en-AU" sz="1200" b="0" i="1" noProof="0" smtClean="0">
                              <a:latin typeface="Cambria Math" panose="02040503050406030204" pitchFamily="18" charset="0"/>
                            </a:rPr>
                            <m:t>𝑙𝑜𝑔</m:t>
                          </m:r>
                        </m:fName>
                        <m:e>
                          <m:d>
                            <m:dPr>
                              <m:ctrlPr>
                                <a:rPr lang="en-AU" sz="1200" i="1" noProof="0" smtClean="0">
                                  <a:latin typeface="Cambria Math" panose="02040503050406030204" pitchFamily="18" charset="0"/>
                                </a:rPr>
                              </m:ctrlPr>
                            </m:dPr>
                            <m:e>
                              <m:f>
                                <m:fPr>
                                  <m:ctrlPr>
                                    <a:rPr lang="en-AU" sz="1200" i="1" noProof="0" smtClean="0">
                                      <a:latin typeface="Cambria Math" panose="02040503050406030204" pitchFamily="18" charset="0"/>
                                    </a:rPr>
                                  </m:ctrlPr>
                                </m:fPr>
                                <m:num>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𝑑𝑜𝑚</m:t>
                                      </m:r>
                                    </m:sub>
                                  </m:sSub>
                                </m:num>
                                <m:den>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𝑑𝑜𝑚</m:t>
                                      </m:r>
                                      <m:r>
                                        <a:rPr lang="en-AU" sz="1200" b="0" i="1" noProof="0" smtClean="0">
                                          <a:latin typeface="Cambria Math" panose="02040503050406030204" pitchFamily="18" charset="0"/>
                                        </a:rPr>
                                        <m:t>,0</m:t>
                                      </m:r>
                                    </m:sub>
                                  </m:sSub>
                                </m:den>
                              </m:f>
                            </m:e>
                          </m:d>
                        </m:e>
                      </m:func>
                      <m:r>
                        <a:rPr lang="en-AU" sz="1200" b="0" i="1" noProof="0" smtClean="0">
                          <a:latin typeface="Cambria Math" panose="02040503050406030204" pitchFamily="18" charset="0"/>
                        </a:rPr>
                        <m:t> = −0.1</m:t>
                      </m:r>
                      <m:r>
                        <a:rPr lang="es-CO" sz="1200" b="0" i="1" noProof="0" smtClean="0">
                          <a:latin typeface="Cambria Math" panose="02040503050406030204" pitchFamily="18" charset="0"/>
                        </a:rPr>
                        <m:t>28</m:t>
                      </m:r>
                      <m:r>
                        <a:rPr lang="en-AU" sz="1200" b="0" i="1" noProof="0" smtClean="0">
                          <a:latin typeface="Cambria Math" panose="02040503050406030204" pitchFamily="18" charset="0"/>
                        </a:rPr>
                        <m:t>𝑧</m:t>
                      </m:r>
                      <m:r>
                        <a:rPr lang="en-AU" sz="1200" b="0" i="1" noProof="0" smtClean="0">
                          <a:latin typeface="Cambria Math" panose="02040503050406030204" pitchFamily="18" charset="0"/>
                        </a:rPr>
                        <m:t> + 0.034</m:t>
                      </m:r>
                    </m:oMath>
                  </m:oMathPara>
                </a14:m>
                <a:endParaRPr lang="en-AU" sz="1200" noProof="0" dirty="0"/>
              </a:p>
              <a:p>
                <a:endParaRPr lang="en-AU" sz="1000" noProof="0" dirty="0"/>
              </a:p>
            </p:txBody>
          </p:sp>
        </mc:Choice>
        <mc:Fallback xmlns="">
          <p:sp>
            <p:nvSpPr>
              <p:cNvPr id="23" name="CuadroTexto 22">
                <a:extLst>
                  <a:ext uri="{FF2B5EF4-FFF2-40B4-BE49-F238E27FC236}">
                    <a16:creationId xmlns:a16="http://schemas.microsoft.com/office/drawing/2014/main" id="{11393E6C-8975-CE14-8852-F49BC8FA98E8}"/>
                  </a:ext>
                </a:extLst>
              </p:cNvPr>
              <p:cNvSpPr txBox="1">
                <a:spLocks noRot="1" noChangeAspect="1" noMove="1" noResize="1" noEditPoints="1" noAdjustHandles="1" noChangeArrowheads="1" noChangeShapeType="1" noTextEdit="1"/>
              </p:cNvSpPr>
              <p:nvPr/>
            </p:nvSpPr>
            <p:spPr>
              <a:xfrm>
                <a:off x="2288333" y="4032654"/>
                <a:ext cx="3971848" cy="668901"/>
              </a:xfrm>
              <a:prstGeom prst="rect">
                <a:avLst/>
              </a:prstGeom>
              <a:blipFill>
                <a:blip r:embed="rId6"/>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A4C69BC5-820A-B9DC-853E-9BD559C06E8A}"/>
                  </a:ext>
                </a:extLst>
              </p:cNvPr>
              <p:cNvSpPr txBox="1"/>
              <p:nvPr/>
            </p:nvSpPr>
            <p:spPr>
              <a:xfrm>
                <a:off x="5276019" y="4032654"/>
                <a:ext cx="3971848" cy="6689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AU" sz="1200" i="1" noProof="0" smtClean="0">
                              <a:latin typeface="Cambria Math" panose="02040503050406030204" pitchFamily="18" charset="0"/>
                            </a:rPr>
                          </m:ctrlPr>
                        </m:funcPr>
                        <m:fName>
                          <m:r>
                            <a:rPr lang="en-AU" sz="1200" b="0" i="1" noProof="0" smtClean="0">
                              <a:latin typeface="Cambria Math" panose="02040503050406030204" pitchFamily="18" charset="0"/>
                            </a:rPr>
                            <m:t>𝑙𝑜𝑔</m:t>
                          </m:r>
                        </m:fName>
                        <m:e>
                          <m:d>
                            <m:dPr>
                              <m:ctrlPr>
                                <a:rPr lang="en-AU" sz="1200" i="1" noProof="0" smtClean="0">
                                  <a:latin typeface="Cambria Math" panose="02040503050406030204" pitchFamily="18" charset="0"/>
                                </a:rPr>
                              </m:ctrlPr>
                            </m:dPr>
                            <m:e>
                              <m:f>
                                <m:fPr>
                                  <m:ctrlPr>
                                    <a:rPr lang="en-AU" sz="1200" i="1" noProof="0" smtClean="0">
                                      <a:latin typeface="Cambria Math" panose="02040503050406030204" pitchFamily="18" charset="0"/>
                                    </a:rPr>
                                  </m:ctrlPr>
                                </m:fPr>
                                <m:num>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𝑑𝑜𝑚</m:t>
                                      </m:r>
                                    </m:sub>
                                  </m:sSub>
                                </m:num>
                                <m:den>
                                  <m:sSub>
                                    <m:sSubPr>
                                      <m:ctrlPr>
                                        <a:rPr lang="en-AU" sz="1200" i="1" noProof="0" smtClean="0">
                                          <a:latin typeface="Cambria Math" panose="02040503050406030204" pitchFamily="18" charset="0"/>
                                        </a:rPr>
                                      </m:ctrlPr>
                                    </m:sSubPr>
                                    <m:e>
                                      <m:r>
                                        <a:rPr lang="en-AU" sz="1200" b="0" i="1" noProof="0" smtClean="0">
                                          <a:latin typeface="Cambria Math" panose="02040503050406030204" pitchFamily="18" charset="0"/>
                                        </a:rPr>
                                        <m:t>𝑀</m:t>
                                      </m:r>
                                    </m:e>
                                    <m:sub>
                                      <m:r>
                                        <a:rPr lang="en-AU" sz="1200" b="0" i="1" noProof="0" smtClean="0">
                                          <a:latin typeface="Cambria Math" panose="02040503050406030204" pitchFamily="18" charset="0"/>
                                        </a:rPr>
                                        <m:t>𝑑𝑜𝑚</m:t>
                                      </m:r>
                                      <m:r>
                                        <a:rPr lang="en-AU" sz="1200" b="0" i="1" noProof="0" smtClean="0">
                                          <a:latin typeface="Cambria Math" panose="02040503050406030204" pitchFamily="18" charset="0"/>
                                        </a:rPr>
                                        <m:t>,0</m:t>
                                      </m:r>
                                    </m:sub>
                                  </m:sSub>
                                </m:den>
                              </m:f>
                            </m:e>
                          </m:d>
                        </m:e>
                      </m:func>
                      <m:r>
                        <a:rPr lang="en-AU" sz="1200" b="0" i="1" noProof="0" smtClean="0">
                          <a:latin typeface="Cambria Math" panose="02040503050406030204" pitchFamily="18" charset="0"/>
                        </a:rPr>
                        <m:t> = −0.0</m:t>
                      </m:r>
                      <m:r>
                        <a:rPr lang="es-CO" sz="1200" b="0" i="1" noProof="0" smtClean="0">
                          <a:latin typeface="Cambria Math" panose="02040503050406030204" pitchFamily="18" charset="0"/>
                        </a:rPr>
                        <m:t>97</m:t>
                      </m:r>
                      <m:r>
                        <a:rPr lang="en-AU" sz="1200" b="0" i="1" noProof="0" smtClean="0">
                          <a:latin typeface="Cambria Math" panose="02040503050406030204" pitchFamily="18" charset="0"/>
                        </a:rPr>
                        <m:t>𝑧</m:t>
                      </m:r>
                      <m:r>
                        <a:rPr lang="en-AU" sz="1200" b="0" i="1" noProof="0" smtClean="0">
                          <a:latin typeface="Cambria Math" panose="02040503050406030204" pitchFamily="18" charset="0"/>
                        </a:rPr>
                        <m:t> + 0.044</m:t>
                      </m:r>
                    </m:oMath>
                  </m:oMathPara>
                </a14:m>
                <a:endParaRPr lang="en-AU" sz="1200" noProof="0" dirty="0"/>
              </a:p>
              <a:p>
                <a:endParaRPr lang="en-AU" sz="1000" noProof="0" dirty="0"/>
              </a:p>
            </p:txBody>
          </p:sp>
        </mc:Choice>
        <mc:Fallback xmlns="">
          <p:sp>
            <p:nvSpPr>
              <p:cNvPr id="24" name="CuadroTexto 23">
                <a:extLst>
                  <a:ext uri="{FF2B5EF4-FFF2-40B4-BE49-F238E27FC236}">
                    <a16:creationId xmlns:a16="http://schemas.microsoft.com/office/drawing/2014/main" id="{A4C69BC5-820A-B9DC-853E-9BD559C06E8A}"/>
                  </a:ext>
                </a:extLst>
              </p:cNvPr>
              <p:cNvSpPr txBox="1">
                <a:spLocks noRot="1" noChangeAspect="1" noMove="1" noResize="1" noEditPoints="1" noAdjustHandles="1" noChangeArrowheads="1" noChangeShapeType="1" noTextEdit="1"/>
              </p:cNvSpPr>
              <p:nvPr/>
            </p:nvSpPr>
            <p:spPr>
              <a:xfrm>
                <a:off x="5276019" y="4032654"/>
                <a:ext cx="3971848" cy="668901"/>
              </a:xfrm>
              <a:prstGeom prst="rect">
                <a:avLst/>
              </a:prstGeom>
              <a:blipFill>
                <a:blip r:embed="rId7"/>
                <a:stretch>
                  <a:fillRect/>
                </a:stretch>
              </a:blipFill>
            </p:spPr>
            <p:txBody>
              <a:bodyPr/>
              <a:lstStyle/>
              <a:p>
                <a:r>
                  <a:rPr lang="es-CO">
                    <a:noFill/>
                  </a:rPr>
                  <a:t> </a:t>
                </a:r>
              </a:p>
            </p:txBody>
          </p:sp>
        </mc:Fallback>
      </mc:AlternateContent>
      <p:sp>
        <p:nvSpPr>
          <p:cNvPr id="8" name="CuadroTexto 7">
            <a:extLst>
              <a:ext uri="{FF2B5EF4-FFF2-40B4-BE49-F238E27FC236}">
                <a16:creationId xmlns:a16="http://schemas.microsoft.com/office/drawing/2014/main" id="{BE6C005D-DF55-528B-1D24-40E01F6B4F40}"/>
              </a:ext>
            </a:extLst>
          </p:cNvPr>
          <p:cNvSpPr txBox="1"/>
          <p:nvPr/>
        </p:nvSpPr>
        <p:spPr>
          <a:xfrm>
            <a:off x="4830004" y="4825675"/>
            <a:ext cx="1789895" cy="261867"/>
          </a:xfrm>
          <a:prstGeom prst="rect">
            <a:avLst/>
          </a:prstGeom>
          <a:solidFill>
            <a:schemeClr val="bg1"/>
          </a:solidFill>
        </p:spPr>
        <p:txBody>
          <a:bodyPr wrap="square" lIns="91440" tIns="45720" rIns="91440" bIns="45720" anchor="ctr">
            <a:spAutoFit/>
          </a:bodyPr>
          <a:lstStyle/>
          <a:p>
            <a:pPr algn="ctr" latinLnBrk="1">
              <a:lnSpc>
                <a:spcPts val="1219"/>
              </a:lnSpc>
              <a:buNone/>
            </a:pPr>
            <a:r>
              <a:rPr lang="en-AU" noProof="0" dirty="0">
                <a:ln w="0"/>
                <a:effectLst>
                  <a:outerShdw blurRad="38100" dist="19050" dir="2700000" algn="tl" rotWithShape="0">
                    <a:schemeClr val="dk1">
                      <a:alpha val="40000"/>
                    </a:schemeClr>
                  </a:outerShdw>
                </a:effectLst>
                <a:latin typeface="Times New Roman"/>
                <a:cs typeface="Times New Roman"/>
              </a:rPr>
              <a:t>p</a:t>
            </a:r>
            <a:r>
              <a:rPr lang="en-AU" i="0" noProof="0" dirty="0">
                <a:ln w="0"/>
                <a:effectLst>
                  <a:outerShdw blurRad="38100" dist="19050" dir="2700000" algn="tl" rotWithShape="0">
                    <a:schemeClr val="dk1">
                      <a:alpha val="40000"/>
                    </a:schemeClr>
                  </a:outerShdw>
                </a:effectLst>
                <a:latin typeface="Times New Roman"/>
                <a:cs typeface="Times New Roman"/>
              </a:rPr>
              <a:t>-value = </a:t>
            </a:r>
            <a:r>
              <a:rPr lang="en-AU" dirty="0">
                <a:ln w="0"/>
                <a:effectLst>
                  <a:outerShdw blurRad="38100" dist="19050" dir="2700000" algn="tl" rotWithShape="0">
                    <a:schemeClr val="dk1">
                      <a:alpha val="40000"/>
                    </a:schemeClr>
                  </a:outerShdw>
                </a:effectLst>
                <a:latin typeface="Times New Roman"/>
                <a:cs typeface="Times New Roman"/>
              </a:rPr>
              <a:t>0.1625</a:t>
            </a:r>
            <a:endParaRPr lang="en-AU" i="0" noProof="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0" name="CuadroTexto 9">
            <a:extLst>
              <a:ext uri="{FF2B5EF4-FFF2-40B4-BE49-F238E27FC236}">
                <a16:creationId xmlns:a16="http://schemas.microsoft.com/office/drawing/2014/main" id="{B5123724-C536-AC26-90B4-822B9D659931}"/>
              </a:ext>
            </a:extLst>
          </p:cNvPr>
          <p:cNvSpPr txBox="1"/>
          <p:nvPr/>
        </p:nvSpPr>
        <p:spPr>
          <a:xfrm>
            <a:off x="2661651" y="2213404"/>
            <a:ext cx="1698514" cy="276999"/>
          </a:xfrm>
          <a:prstGeom prst="rect">
            <a:avLst/>
          </a:prstGeom>
          <a:noFill/>
        </p:spPr>
        <p:txBody>
          <a:bodyPr wrap="square">
            <a:spAutoFit/>
          </a:bodyPr>
          <a:lstStyle/>
          <a:p>
            <a:pPr algn="l" latinLnBrk="1">
              <a:lnSpc>
                <a:spcPts val="1219"/>
              </a:lnSpc>
              <a:buNone/>
            </a:pPr>
            <a:r>
              <a:rPr lang="en-AU" b="0" i="0" noProof="0" dirty="0">
                <a:effectLst/>
                <a:latin typeface="Courier New" panose="02070309020205020404" pitchFamily="49" charset="0"/>
              </a:rPr>
              <a:t>p = 0.0048</a:t>
            </a:r>
          </a:p>
        </p:txBody>
      </p:sp>
      <p:sp>
        <p:nvSpPr>
          <p:cNvPr id="11" name="CuadroTexto 10">
            <a:extLst>
              <a:ext uri="{FF2B5EF4-FFF2-40B4-BE49-F238E27FC236}">
                <a16:creationId xmlns:a16="http://schemas.microsoft.com/office/drawing/2014/main" id="{3AF515C9-E6C7-A14E-B0C7-CDBF22B6B86F}"/>
              </a:ext>
            </a:extLst>
          </p:cNvPr>
          <p:cNvSpPr txBox="1"/>
          <p:nvPr/>
        </p:nvSpPr>
        <p:spPr>
          <a:xfrm>
            <a:off x="2559666" y="2181148"/>
            <a:ext cx="1893898" cy="261867"/>
          </a:xfrm>
          <a:prstGeom prst="rect">
            <a:avLst/>
          </a:prstGeom>
          <a:solidFill>
            <a:schemeClr val="bg1"/>
          </a:solidFill>
        </p:spPr>
        <p:txBody>
          <a:bodyPr wrap="square" lIns="91440" tIns="45720" rIns="91440" bIns="45720" anchor="ctr">
            <a:spAutoFit/>
          </a:bodyPr>
          <a:lstStyle/>
          <a:p>
            <a:pPr algn="ctr" latinLnBrk="1">
              <a:lnSpc>
                <a:spcPts val="1219"/>
              </a:lnSpc>
              <a:buNone/>
            </a:pPr>
            <a:r>
              <a:rPr lang="en-AU" noProof="0" dirty="0">
                <a:ln w="0"/>
                <a:effectLst>
                  <a:outerShdw blurRad="38100" dist="19050" dir="2700000" algn="tl" rotWithShape="0">
                    <a:schemeClr val="dk1">
                      <a:alpha val="40000"/>
                    </a:schemeClr>
                  </a:outerShdw>
                </a:effectLst>
                <a:latin typeface="Times New Roman"/>
                <a:cs typeface="Times New Roman"/>
              </a:rPr>
              <a:t>p</a:t>
            </a:r>
            <a:r>
              <a:rPr lang="en-AU" i="0" noProof="0" dirty="0">
                <a:ln w="0"/>
                <a:effectLst>
                  <a:outerShdw blurRad="38100" dist="19050" dir="2700000" algn="tl" rotWithShape="0">
                    <a:schemeClr val="dk1">
                      <a:alpha val="40000"/>
                    </a:schemeClr>
                  </a:outerShdw>
                </a:effectLst>
                <a:latin typeface="Times New Roman"/>
                <a:cs typeface="Times New Roman"/>
              </a:rPr>
              <a:t>-value = </a:t>
            </a:r>
            <a:r>
              <a:rPr lang="en-AU" dirty="0">
                <a:ln w="0"/>
                <a:effectLst>
                  <a:outerShdw blurRad="38100" dist="19050" dir="2700000" algn="tl" rotWithShape="0">
                    <a:schemeClr val="dk1">
                      <a:alpha val="40000"/>
                    </a:schemeClr>
                  </a:outerShdw>
                </a:effectLst>
                <a:latin typeface="Times New Roman"/>
                <a:cs typeface="Times New Roman"/>
              </a:rPr>
              <a:t>0.0087</a:t>
            </a:r>
            <a:endParaRPr lang="en-AU" i="0" noProof="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CuadroTexto 2">
            <a:extLst>
              <a:ext uri="{FF2B5EF4-FFF2-40B4-BE49-F238E27FC236}">
                <a16:creationId xmlns:a16="http://schemas.microsoft.com/office/drawing/2014/main" id="{77FC1530-15DB-C2CF-41C2-A794533CB84D}"/>
              </a:ext>
            </a:extLst>
          </p:cNvPr>
          <p:cNvSpPr txBox="1"/>
          <p:nvPr/>
        </p:nvSpPr>
        <p:spPr>
          <a:xfrm>
            <a:off x="155890" y="2895596"/>
            <a:ext cx="1852430" cy="369332"/>
          </a:xfrm>
          <a:prstGeom prst="rect">
            <a:avLst/>
          </a:prstGeom>
          <a:noFill/>
        </p:spPr>
        <p:txBody>
          <a:bodyPr wrap="none" lIns="91440" tIns="45720" rIns="91440" bIns="45720" rtlCol="0" anchor="t">
            <a:spAutoFit/>
          </a:bodyPr>
          <a:lstStyle/>
          <a:p>
            <a:r>
              <a:rPr lang="en-AU" noProof="0">
                <a:solidFill>
                  <a:srgbClr val="C00000"/>
                </a:solidFill>
              </a:rPr>
              <a:t>Steeper </a:t>
            </a:r>
            <a:r>
              <a:rPr lang="en-AU" noProof="0" dirty="0">
                <a:solidFill>
                  <a:srgbClr val="C00000"/>
                </a:solidFill>
              </a:rPr>
              <a:t>evolution</a:t>
            </a:r>
          </a:p>
        </p:txBody>
      </p:sp>
      <p:cxnSp>
        <p:nvCxnSpPr>
          <p:cNvPr id="15" name="Conector recto de flecha 14">
            <a:extLst>
              <a:ext uri="{FF2B5EF4-FFF2-40B4-BE49-F238E27FC236}">
                <a16:creationId xmlns:a16="http://schemas.microsoft.com/office/drawing/2014/main" id="{265EFCD3-B968-F627-1C42-989C62822DF9}"/>
              </a:ext>
            </a:extLst>
          </p:cNvPr>
          <p:cNvCxnSpPr>
            <a:stCxn id="3" idx="0"/>
          </p:cNvCxnSpPr>
          <p:nvPr/>
        </p:nvCxnSpPr>
        <p:spPr>
          <a:xfrm flipV="1">
            <a:off x="1082105" y="2074985"/>
            <a:ext cx="652910" cy="820611"/>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6" name="Conector recto de flecha 15">
            <a:extLst>
              <a:ext uri="{FF2B5EF4-FFF2-40B4-BE49-F238E27FC236}">
                <a16:creationId xmlns:a16="http://schemas.microsoft.com/office/drawing/2014/main" id="{3700C3C2-EF65-1E49-843E-3EEE7A95EE2E}"/>
              </a:ext>
            </a:extLst>
          </p:cNvPr>
          <p:cNvCxnSpPr>
            <a:cxnSpLocks/>
            <a:stCxn id="3" idx="2"/>
          </p:cNvCxnSpPr>
          <p:nvPr/>
        </p:nvCxnSpPr>
        <p:spPr>
          <a:xfrm>
            <a:off x="1082105" y="3264928"/>
            <a:ext cx="1683781" cy="321931"/>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0" name="CuadroTexto 29">
            <a:extLst>
              <a:ext uri="{FF2B5EF4-FFF2-40B4-BE49-F238E27FC236}">
                <a16:creationId xmlns:a16="http://schemas.microsoft.com/office/drawing/2014/main" id="{DD8116E9-B50A-30EE-B380-9398F48C1289}"/>
              </a:ext>
            </a:extLst>
          </p:cNvPr>
          <p:cNvSpPr txBox="1"/>
          <p:nvPr/>
        </p:nvSpPr>
        <p:spPr>
          <a:xfrm>
            <a:off x="6613840" y="2054355"/>
            <a:ext cx="2047548" cy="369332"/>
          </a:xfrm>
          <a:prstGeom prst="rect">
            <a:avLst/>
          </a:prstGeom>
          <a:noFill/>
        </p:spPr>
        <p:txBody>
          <a:bodyPr wrap="none" lIns="91440" tIns="45720" rIns="91440" bIns="45720" rtlCol="0" anchor="t">
            <a:spAutoFit/>
          </a:bodyPr>
          <a:lstStyle/>
          <a:p>
            <a:r>
              <a:rPr lang="en-AU" noProof="0" dirty="0">
                <a:solidFill>
                  <a:srgbClr val="C00000"/>
                </a:solidFill>
              </a:rPr>
              <a:t>Shallower evolution</a:t>
            </a:r>
          </a:p>
        </p:txBody>
      </p:sp>
      <p:cxnSp>
        <p:nvCxnSpPr>
          <p:cNvPr id="31" name="Conector recto de flecha 30">
            <a:extLst>
              <a:ext uri="{FF2B5EF4-FFF2-40B4-BE49-F238E27FC236}">
                <a16:creationId xmlns:a16="http://schemas.microsoft.com/office/drawing/2014/main" id="{73CDD66E-5671-6DBB-4FC3-ED12D30D7641}"/>
              </a:ext>
            </a:extLst>
          </p:cNvPr>
          <p:cNvCxnSpPr>
            <a:cxnSpLocks/>
            <a:stCxn id="30" idx="1"/>
          </p:cNvCxnSpPr>
          <p:nvPr/>
        </p:nvCxnSpPr>
        <p:spPr>
          <a:xfrm flipH="1" flipV="1">
            <a:off x="5509846" y="1966644"/>
            <a:ext cx="1103994" cy="2723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32" name="Conector recto de flecha 31">
            <a:extLst>
              <a:ext uri="{FF2B5EF4-FFF2-40B4-BE49-F238E27FC236}">
                <a16:creationId xmlns:a16="http://schemas.microsoft.com/office/drawing/2014/main" id="{66D2659F-0D89-8436-2590-66AB8CC2D54F}"/>
              </a:ext>
            </a:extLst>
          </p:cNvPr>
          <p:cNvCxnSpPr>
            <a:cxnSpLocks/>
            <a:stCxn id="30" idx="2"/>
          </p:cNvCxnSpPr>
          <p:nvPr/>
        </p:nvCxnSpPr>
        <p:spPr>
          <a:xfrm>
            <a:off x="7637614" y="2423687"/>
            <a:ext cx="32509" cy="596702"/>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5" name="CuadroTexto 4">
            <a:extLst>
              <a:ext uri="{FF2B5EF4-FFF2-40B4-BE49-F238E27FC236}">
                <a16:creationId xmlns:a16="http://schemas.microsoft.com/office/drawing/2014/main" id="{FC6E06B4-479A-72F1-3987-F31D8DCDDAE4}"/>
              </a:ext>
            </a:extLst>
          </p:cNvPr>
          <p:cNvSpPr txBox="1"/>
          <p:nvPr/>
        </p:nvSpPr>
        <p:spPr>
          <a:xfrm>
            <a:off x="2535361" y="221160"/>
            <a:ext cx="914218" cy="276999"/>
          </a:xfrm>
          <a:prstGeom prst="rect">
            <a:avLst/>
          </a:prstGeom>
          <a:solidFill>
            <a:schemeClr val="bg1"/>
          </a:solidFill>
          <a:ln>
            <a:solidFill>
              <a:schemeClr val="tx1"/>
            </a:solidFill>
          </a:ln>
        </p:spPr>
        <p:txBody>
          <a:bodyPr wrap="square" rtlCol="0">
            <a:spAutoFit/>
          </a:bodyPr>
          <a:lstStyle/>
          <a:p>
            <a:pPr algn="ctr"/>
            <a:r>
              <a:rPr lang="en-AU" sz="1200" b="1" noProof="0" dirty="0">
                <a:solidFill>
                  <a:srgbClr val="FF3300"/>
                </a:solidFill>
              </a:rPr>
              <a:t>Disk</a:t>
            </a:r>
          </a:p>
        </p:txBody>
      </p:sp>
      <p:sp>
        <p:nvSpPr>
          <p:cNvPr id="6" name="CuadroTexto 5">
            <a:extLst>
              <a:ext uri="{FF2B5EF4-FFF2-40B4-BE49-F238E27FC236}">
                <a16:creationId xmlns:a16="http://schemas.microsoft.com/office/drawing/2014/main" id="{824E8C0A-9120-9AEB-8C03-37E4BBFDB353}"/>
              </a:ext>
            </a:extLst>
          </p:cNvPr>
          <p:cNvSpPr txBox="1"/>
          <p:nvPr/>
        </p:nvSpPr>
        <p:spPr>
          <a:xfrm>
            <a:off x="2994225" y="2792483"/>
            <a:ext cx="914218" cy="276999"/>
          </a:xfrm>
          <a:prstGeom prst="rect">
            <a:avLst/>
          </a:prstGeom>
          <a:solidFill>
            <a:schemeClr val="bg1"/>
          </a:solidFill>
          <a:ln>
            <a:solidFill>
              <a:schemeClr val="tx1"/>
            </a:solidFill>
          </a:ln>
        </p:spPr>
        <p:txBody>
          <a:bodyPr wrap="square" rtlCol="0">
            <a:spAutoFit/>
          </a:bodyPr>
          <a:lstStyle/>
          <a:p>
            <a:pPr algn="ctr"/>
            <a:r>
              <a:rPr lang="en-AU" sz="1200" b="1" noProof="0" dirty="0">
                <a:solidFill>
                  <a:srgbClr val="FF3300"/>
                </a:solidFill>
              </a:rPr>
              <a:t>Disk</a:t>
            </a:r>
          </a:p>
        </p:txBody>
      </p:sp>
      <p:sp>
        <p:nvSpPr>
          <p:cNvPr id="13" name="CuadroTexto 12">
            <a:extLst>
              <a:ext uri="{FF2B5EF4-FFF2-40B4-BE49-F238E27FC236}">
                <a16:creationId xmlns:a16="http://schemas.microsoft.com/office/drawing/2014/main" id="{04BC5719-BD48-BDD0-6DA2-E456E8798F5C}"/>
              </a:ext>
            </a:extLst>
          </p:cNvPr>
          <p:cNvSpPr txBox="1"/>
          <p:nvPr/>
        </p:nvSpPr>
        <p:spPr>
          <a:xfrm>
            <a:off x="5385676" y="179443"/>
            <a:ext cx="991269" cy="276999"/>
          </a:xfrm>
          <a:prstGeom prst="rect">
            <a:avLst/>
          </a:prstGeom>
          <a:solidFill>
            <a:schemeClr val="bg1"/>
          </a:solidFill>
          <a:ln>
            <a:solidFill>
              <a:schemeClr val="tx1"/>
            </a:solidFill>
          </a:ln>
        </p:spPr>
        <p:txBody>
          <a:bodyPr wrap="square" rtlCol="0">
            <a:spAutoFit/>
          </a:bodyPr>
          <a:lstStyle/>
          <a:p>
            <a:pPr algn="ctr"/>
            <a:r>
              <a:rPr lang="en-AU" sz="1200" b="1" noProof="0" dirty="0">
                <a:solidFill>
                  <a:srgbClr val="0070C0"/>
                </a:solidFill>
              </a:rPr>
              <a:t>No Disk</a:t>
            </a:r>
          </a:p>
        </p:txBody>
      </p:sp>
      <p:sp>
        <p:nvSpPr>
          <p:cNvPr id="19" name="CuadroTexto 18">
            <a:extLst>
              <a:ext uri="{FF2B5EF4-FFF2-40B4-BE49-F238E27FC236}">
                <a16:creationId xmlns:a16="http://schemas.microsoft.com/office/drawing/2014/main" id="{F97AEE9E-7307-5B67-91AD-4237C8841353}"/>
              </a:ext>
            </a:extLst>
          </p:cNvPr>
          <p:cNvSpPr txBox="1"/>
          <p:nvPr/>
        </p:nvSpPr>
        <p:spPr>
          <a:xfrm>
            <a:off x="5880344" y="2780854"/>
            <a:ext cx="914218" cy="276999"/>
          </a:xfrm>
          <a:prstGeom prst="rect">
            <a:avLst/>
          </a:prstGeom>
          <a:solidFill>
            <a:schemeClr val="bg1"/>
          </a:solidFill>
          <a:ln>
            <a:solidFill>
              <a:schemeClr val="tx1"/>
            </a:solidFill>
          </a:ln>
        </p:spPr>
        <p:txBody>
          <a:bodyPr wrap="square" rtlCol="0">
            <a:spAutoFit/>
          </a:bodyPr>
          <a:lstStyle/>
          <a:p>
            <a:pPr algn="ctr"/>
            <a:r>
              <a:rPr lang="en-AU" sz="1200" b="1" noProof="0" dirty="0">
                <a:solidFill>
                  <a:srgbClr val="0070C0"/>
                </a:solidFill>
              </a:rPr>
              <a:t>No disk</a:t>
            </a:r>
          </a:p>
        </p:txBody>
      </p:sp>
    </p:spTree>
    <p:extLst>
      <p:ext uri="{BB962C8B-B14F-4D97-AF65-F5344CB8AC3E}">
        <p14:creationId xmlns:p14="http://schemas.microsoft.com/office/powerpoint/2010/main" val="80784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FFB1C48-2223-B57C-26B9-028741A1BC80}"/>
            </a:ext>
          </a:extLst>
        </p:cNvPr>
        <p:cNvGrpSpPr/>
        <p:nvPr/>
      </p:nvGrpSpPr>
      <p:grpSpPr>
        <a:xfrm>
          <a:off x="0" y="0"/>
          <a:ext cx="0" cy="0"/>
          <a:chOff x="0" y="0"/>
          <a:chExt cx="0" cy="0"/>
        </a:xfrm>
      </p:grpSpPr>
      <p:pic>
        <p:nvPicPr>
          <p:cNvPr id="9" name="Marcador de contenido 8" descr="Gráfico&#10;&#10;El contenido generado por IA puede ser incorrecto.">
            <a:extLst>
              <a:ext uri="{FF2B5EF4-FFF2-40B4-BE49-F238E27FC236}">
                <a16:creationId xmlns:a16="http://schemas.microsoft.com/office/drawing/2014/main" id="{D728AEE8-4673-108D-0C86-7E8F1502B89F}"/>
              </a:ext>
            </a:extLst>
          </p:cNvPr>
          <p:cNvPicPr>
            <a:picLocks noGrp="1" noChangeAspect="1"/>
          </p:cNvPicPr>
          <p:nvPr>
            <p:ph idx="1"/>
          </p:nvPr>
        </p:nvPicPr>
        <p:blipFill>
          <a:blip r:embed="rId3"/>
          <a:stretch>
            <a:fillRect/>
          </a:stretch>
        </p:blipFill>
        <p:spPr>
          <a:xfrm>
            <a:off x="292231" y="832210"/>
            <a:ext cx="8453486" cy="3587408"/>
          </a:xfrm>
          <a:prstGeom prst="rect">
            <a:avLst/>
          </a:prstGeom>
        </p:spPr>
      </p:pic>
      <p:grpSp>
        <p:nvGrpSpPr>
          <p:cNvPr id="21" name="Group 10">
            <a:extLst>
              <a:ext uri="{FF2B5EF4-FFF2-40B4-BE49-F238E27FC236}">
                <a16:creationId xmlns:a16="http://schemas.microsoft.com/office/drawing/2014/main" id="{01D3E835-7A63-6C28-218A-F689B9EA90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33" y="5338644"/>
            <a:ext cx="9151633" cy="1519355"/>
            <a:chOff x="-10176" y="5338644"/>
            <a:chExt cx="12202176" cy="1519355"/>
          </a:xfrm>
        </p:grpSpPr>
        <p:sp>
          <p:nvSpPr>
            <p:cNvPr id="12" name="Rectangle 11">
              <a:extLst>
                <a:ext uri="{FF2B5EF4-FFF2-40B4-BE49-F238E27FC236}">
                  <a16:creationId xmlns:a16="http://schemas.microsoft.com/office/drawing/2014/main" id="{B2D69C67-CFCE-092B-C383-8424868460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5331238" y="-2767"/>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2" name="Rectangle 12">
              <a:extLst>
                <a:ext uri="{FF2B5EF4-FFF2-40B4-BE49-F238E27FC236}">
                  <a16:creationId xmlns:a16="http://schemas.microsoft.com/office/drawing/2014/main" id="{791E8042-B1DA-7485-E7AA-7030B53D2E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8906919" y="3566802"/>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14" name="Rectangle 13">
              <a:extLst>
                <a:ext uri="{FF2B5EF4-FFF2-40B4-BE49-F238E27FC236}">
                  <a16:creationId xmlns:a16="http://schemas.microsoft.com/office/drawing/2014/main" id="{56900E19-E333-A417-3B46-59A70BD2DC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V="1">
              <a:off x="3921534" y="1406934"/>
              <a:ext cx="1519355" cy="9382775"/>
            </a:xfrm>
            <a:prstGeom prst="rect">
              <a:avLst/>
            </a:prstGeom>
            <a:gradFill>
              <a:gsLst>
                <a:gs pos="29000">
                  <a:schemeClr val="accent5">
                    <a:lumMod val="60000"/>
                    <a:lumOff val="40000"/>
                    <a:alpha val="0"/>
                  </a:schemeClr>
                </a:gs>
                <a:gs pos="100000">
                  <a:schemeClr val="accent5">
                    <a:lumMod val="7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grpSp>
      <p:sp>
        <p:nvSpPr>
          <p:cNvPr id="2" name="Título 1">
            <a:extLst>
              <a:ext uri="{FF2B5EF4-FFF2-40B4-BE49-F238E27FC236}">
                <a16:creationId xmlns:a16="http://schemas.microsoft.com/office/drawing/2014/main" id="{7023DD79-5139-13A8-AC3E-0A47671638F6}"/>
              </a:ext>
            </a:extLst>
          </p:cNvPr>
          <p:cNvSpPr>
            <a:spLocks noGrp="1"/>
          </p:cNvSpPr>
          <p:nvPr>
            <p:ph type="title"/>
          </p:nvPr>
        </p:nvSpPr>
        <p:spPr>
          <a:xfrm>
            <a:off x="523632" y="5415717"/>
            <a:ext cx="7923681" cy="913975"/>
          </a:xfrm>
        </p:spPr>
        <p:txBody>
          <a:bodyPr vert="horz" lIns="91440" tIns="45720" rIns="91440" bIns="45720" rtlCol="0" anchor="ctr">
            <a:normAutofit fontScale="90000"/>
          </a:bodyPr>
          <a:lstStyle/>
          <a:p>
            <a:pPr algn="l" defTabSz="914400">
              <a:lnSpc>
                <a:spcPct val="90000"/>
              </a:lnSpc>
            </a:pPr>
            <a:r>
              <a:rPr lang="en-AU" sz="2800" noProof="0" dirty="0">
                <a:solidFill>
                  <a:srgbClr val="FFFFFF"/>
                </a:solidFill>
              </a:rPr>
              <a:t>Results: Mass accretion by type of domain evolution</a:t>
            </a:r>
            <a:br>
              <a:rPr lang="en-AU" sz="2800" noProof="0" dirty="0"/>
            </a:br>
            <a:r>
              <a:rPr lang="en-AU" sz="1800" noProof="0" dirty="0">
                <a:solidFill>
                  <a:srgbClr val="FFFFFF"/>
                </a:solidFill>
              </a:rPr>
              <a:t>We found </a:t>
            </a:r>
            <a:r>
              <a:rPr lang="en-AU" sz="1800" b="1" noProof="0" dirty="0">
                <a:solidFill>
                  <a:srgbClr val="FFFFFF"/>
                </a:solidFill>
              </a:rPr>
              <a:t>significant differences</a:t>
            </a:r>
            <a:r>
              <a:rPr lang="en-AU" sz="1800" noProof="0" dirty="0">
                <a:solidFill>
                  <a:srgbClr val="FFFFFF"/>
                </a:solidFill>
              </a:rPr>
              <a:t> in the </a:t>
            </a:r>
            <a:r>
              <a:rPr lang="en-AU" sz="1800" dirty="0">
                <a:solidFill>
                  <a:srgbClr val="FFFFFF"/>
                </a:solidFill>
              </a:rPr>
              <a:t>virial mass accretion </a:t>
            </a:r>
            <a:r>
              <a:rPr lang="en-AU" sz="1800" noProof="0" dirty="0">
                <a:solidFill>
                  <a:srgbClr val="FFFFFF"/>
                </a:solidFill>
              </a:rPr>
              <a:t>between halos with increasing and decreasing domain. Halos with increasing domain accrete virial mass more efficiently.</a:t>
            </a:r>
            <a:endParaRPr lang="en-AU" sz="2800" noProof="0" dirty="0">
              <a:solidFill>
                <a:srgbClr val="FFFFFF"/>
              </a:solidFill>
            </a:endParaRPr>
          </a:p>
        </p:txBody>
      </p:sp>
      <p:sp>
        <p:nvSpPr>
          <p:cNvPr id="4" name="Marcador de número de diapositiva 3">
            <a:extLst>
              <a:ext uri="{FF2B5EF4-FFF2-40B4-BE49-F238E27FC236}">
                <a16:creationId xmlns:a16="http://schemas.microsoft.com/office/drawing/2014/main" id="{DC2137C7-698E-9587-E07C-52A3BC4AD249}"/>
              </a:ext>
            </a:extLst>
          </p:cNvPr>
          <p:cNvSpPr>
            <a:spLocks noGrp="1"/>
          </p:cNvSpPr>
          <p:nvPr>
            <p:ph type="sldNum" sz="quarter" idx="12"/>
          </p:nvPr>
        </p:nvSpPr>
        <p:spPr>
          <a:xfrm>
            <a:off x="6457950" y="6356350"/>
            <a:ext cx="2057400" cy="365125"/>
          </a:xfrm>
        </p:spPr>
        <p:txBody>
          <a:bodyPr vert="horz" lIns="91440" tIns="45720" rIns="91440" bIns="45720" rtlCol="0" anchor="ctr">
            <a:normAutofit fontScale="92500" lnSpcReduction="10000"/>
          </a:bodyPr>
          <a:lstStyle/>
          <a:p>
            <a:pPr defTabSz="914400">
              <a:spcAft>
                <a:spcPts val="600"/>
              </a:spcAft>
            </a:pPr>
            <a:fld id="{C1FF6DA9-008F-8B48-92A6-B652298478BF}" type="slidenum">
              <a:rPr lang="en-AU" noProof="0" smtClean="0">
                <a:solidFill>
                  <a:srgbClr val="FFFFFF"/>
                </a:solidFill>
              </a:rPr>
              <a:pPr defTabSz="914400">
                <a:spcAft>
                  <a:spcPts val="600"/>
                </a:spcAft>
              </a:pPr>
              <a:t>7</a:t>
            </a:fld>
            <a:endParaRPr lang="en-AU" noProof="0" dirty="0">
              <a:solidFill>
                <a:srgbClr val="FFFFFF"/>
              </a:solidFill>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57C9743C-E8DE-4AF9-DA82-2F39EDD9D22B}"/>
                  </a:ext>
                </a:extLst>
              </p:cNvPr>
              <p:cNvSpPr txBox="1"/>
              <p:nvPr/>
            </p:nvSpPr>
            <p:spPr>
              <a:xfrm>
                <a:off x="1012706" y="3009429"/>
                <a:ext cx="4089792" cy="577466"/>
              </a:xfrm>
              <a:prstGeom prst="rect">
                <a:avLst/>
              </a:prstGeom>
              <a:noFill/>
            </p:spPr>
            <p:txBody>
              <a:bodyPr wrap="square" rtlCol="0">
                <a:spAutoFit/>
              </a:bodyPr>
              <a:lstStyle/>
              <a:p>
                <a:r>
                  <a:rPr lang="en-AU" sz="1200" b="1" noProof="0" dirty="0">
                    <a:solidFill>
                      <a:srgbClr val="C00000"/>
                    </a:solidFill>
                  </a:rPr>
                  <a:t>Type 1:  </a:t>
                </a:r>
                <a14:m>
                  <m:oMath xmlns:m="http://schemas.openxmlformats.org/officeDocument/2006/math">
                    <m:func>
                      <m:funcPr>
                        <m:ctrlPr>
                          <a:rPr lang="en-AU" sz="1200" b="1" i="1" noProof="0" smtClean="0">
                            <a:solidFill>
                              <a:srgbClr val="C00000"/>
                            </a:solidFill>
                            <a:latin typeface="Cambria Math" panose="02040503050406030204" pitchFamily="18" charset="0"/>
                          </a:rPr>
                        </m:ctrlPr>
                      </m:funcPr>
                      <m:fName>
                        <m:r>
                          <a:rPr lang="en-AU" sz="1200" b="1" i="1" noProof="0" smtClean="0">
                            <a:solidFill>
                              <a:srgbClr val="C00000"/>
                            </a:solidFill>
                            <a:latin typeface="Cambria Math" panose="02040503050406030204" pitchFamily="18" charset="0"/>
                          </a:rPr>
                          <m:t>𝒍𝒐𝒈</m:t>
                        </m:r>
                      </m:fName>
                      <m:e>
                        <m:d>
                          <m:dPr>
                            <m:ctrlPr>
                              <a:rPr lang="en-AU" sz="1200" b="1" i="1" noProof="0" smtClean="0">
                                <a:solidFill>
                                  <a:srgbClr val="C00000"/>
                                </a:solidFill>
                                <a:latin typeface="Cambria Math" panose="02040503050406030204" pitchFamily="18" charset="0"/>
                              </a:rPr>
                            </m:ctrlPr>
                          </m:dPr>
                          <m:e>
                            <m:f>
                              <m:fPr>
                                <m:ctrlPr>
                                  <a:rPr lang="en-AU" sz="1200" b="1" i="1" noProof="0" smtClean="0">
                                    <a:solidFill>
                                      <a:srgbClr val="C00000"/>
                                    </a:solidFill>
                                    <a:latin typeface="Cambria Math" panose="02040503050406030204" pitchFamily="18" charset="0"/>
                                  </a:rPr>
                                </m:ctrlPr>
                              </m:fPr>
                              <m:num>
                                <m:sSub>
                                  <m:sSubPr>
                                    <m:ctrlPr>
                                      <a:rPr lang="en-AU" sz="1200" b="1" i="1" noProof="0" smtClean="0">
                                        <a:solidFill>
                                          <a:srgbClr val="C00000"/>
                                        </a:solidFill>
                                        <a:latin typeface="Cambria Math" panose="02040503050406030204" pitchFamily="18" charset="0"/>
                                      </a:rPr>
                                    </m:ctrlPr>
                                  </m:sSubPr>
                                  <m:e>
                                    <m:r>
                                      <a:rPr lang="en-AU" sz="1200" b="1" i="1" noProof="0" smtClean="0">
                                        <a:solidFill>
                                          <a:srgbClr val="C00000"/>
                                        </a:solidFill>
                                        <a:latin typeface="Cambria Math" panose="02040503050406030204" pitchFamily="18" charset="0"/>
                                      </a:rPr>
                                      <m:t>𝑴</m:t>
                                    </m:r>
                                  </m:e>
                                  <m:sub>
                                    <m:r>
                                      <a:rPr lang="en-AU" sz="1200" b="1" i="1" noProof="0" smtClean="0">
                                        <a:solidFill>
                                          <a:srgbClr val="C00000"/>
                                        </a:solidFill>
                                        <a:latin typeface="Cambria Math" panose="02040503050406030204" pitchFamily="18" charset="0"/>
                                      </a:rPr>
                                      <m:t>𝒗𝒊𝒓</m:t>
                                    </m:r>
                                  </m:sub>
                                </m:sSub>
                              </m:num>
                              <m:den>
                                <m:sSub>
                                  <m:sSubPr>
                                    <m:ctrlPr>
                                      <a:rPr lang="en-AU" sz="1200" b="1" i="1" noProof="0" smtClean="0">
                                        <a:solidFill>
                                          <a:srgbClr val="C00000"/>
                                        </a:solidFill>
                                        <a:latin typeface="Cambria Math" panose="02040503050406030204" pitchFamily="18" charset="0"/>
                                      </a:rPr>
                                    </m:ctrlPr>
                                  </m:sSubPr>
                                  <m:e>
                                    <m:r>
                                      <a:rPr lang="en-AU" sz="1200" b="1" i="1" noProof="0" smtClean="0">
                                        <a:solidFill>
                                          <a:srgbClr val="C00000"/>
                                        </a:solidFill>
                                        <a:latin typeface="Cambria Math" panose="02040503050406030204" pitchFamily="18" charset="0"/>
                                      </a:rPr>
                                      <m:t>𝑴</m:t>
                                    </m:r>
                                  </m:e>
                                  <m:sub>
                                    <m:r>
                                      <a:rPr lang="en-AU" sz="1200" b="1" i="1" noProof="0" smtClean="0">
                                        <a:solidFill>
                                          <a:srgbClr val="C00000"/>
                                        </a:solidFill>
                                        <a:latin typeface="Cambria Math" panose="02040503050406030204" pitchFamily="18" charset="0"/>
                                      </a:rPr>
                                      <m:t>𝒗𝒊𝒓</m:t>
                                    </m:r>
                                    <m:r>
                                      <a:rPr lang="en-AU" sz="1200" b="1" i="1" noProof="0" smtClean="0">
                                        <a:solidFill>
                                          <a:srgbClr val="C00000"/>
                                        </a:solidFill>
                                        <a:latin typeface="Cambria Math" panose="02040503050406030204" pitchFamily="18" charset="0"/>
                                      </a:rPr>
                                      <m:t>,</m:t>
                                    </m:r>
                                    <m:r>
                                      <a:rPr lang="en-AU" sz="1200" b="1" i="1" noProof="0" smtClean="0">
                                        <a:solidFill>
                                          <a:srgbClr val="C00000"/>
                                        </a:solidFill>
                                        <a:latin typeface="Cambria Math" panose="02040503050406030204" pitchFamily="18" charset="0"/>
                                      </a:rPr>
                                      <m:t>𝟎</m:t>
                                    </m:r>
                                  </m:sub>
                                </m:sSub>
                              </m:den>
                            </m:f>
                          </m:e>
                        </m:d>
                      </m:e>
                    </m:func>
                    <m:r>
                      <a:rPr lang="en-AU" sz="1200" b="1" i="1" noProof="0" smtClean="0">
                        <a:solidFill>
                          <a:srgbClr val="C00000"/>
                        </a:solidFill>
                        <a:latin typeface="Cambria Math" panose="02040503050406030204" pitchFamily="18" charset="0"/>
                      </a:rPr>
                      <m:t> = −</m:t>
                    </m:r>
                    <m:r>
                      <a:rPr lang="en-AU" sz="1200" b="1" i="1" noProof="0" smtClean="0">
                        <a:solidFill>
                          <a:srgbClr val="C00000"/>
                        </a:solidFill>
                        <a:latin typeface="Cambria Math" panose="02040503050406030204" pitchFamily="18" charset="0"/>
                      </a:rPr>
                      <m:t>𝟎</m:t>
                    </m:r>
                    <m:r>
                      <a:rPr lang="en-AU" sz="1200" b="1" i="1" noProof="0" smtClean="0">
                        <a:solidFill>
                          <a:srgbClr val="C00000"/>
                        </a:solidFill>
                        <a:latin typeface="Cambria Math" panose="02040503050406030204" pitchFamily="18" charset="0"/>
                      </a:rPr>
                      <m:t>.</m:t>
                    </m:r>
                    <m:r>
                      <a:rPr lang="es-CO" sz="1200" b="1" i="1" noProof="0" smtClean="0">
                        <a:solidFill>
                          <a:srgbClr val="C00000"/>
                        </a:solidFill>
                        <a:latin typeface="Cambria Math" panose="02040503050406030204" pitchFamily="18" charset="0"/>
                      </a:rPr>
                      <m:t>𝟐𝟓𝟗</m:t>
                    </m:r>
                    <m:r>
                      <a:rPr lang="en-AU" sz="1200" b="1" i="1" noProof="0" smtClean="0">
                        <a:solidFill>
                          <a:srgbClr val="C00000"/>
                        </a:solidFill>
                        <a:latin typeface="Cambria Math" panose="02040503050406030204" pitchFamily="18" charset="0"/>
                      </a:rPr>
                      <m:t>𝒛</m:t>
                    </m:r>
                    <m:r>
                      <a:rPr lang="en-AU" sz="1200" b="1" i="1" noProof="0" smtClean="0">
                        <a:solidFill>
                          <a:srgbClr val="C00000"/>
                        </a:solidFill>
                        <a:latin typeface="Cambria Math" panose="02040503050406030204" pitchFamily="18" charset="0"/>
                      </a:rPr>
                      <m:t> − </m:t>
                    </m:r>
                    <m:r>
                      <a:rPr lang="en-AU" sz="1200" b="1" i="1" noProof="0" smtClean="0">
                        <a:solidFill>
                          <a:srgbClr val="C00000"/>
                        </a:solidFill>
                        <a:latin typeface="Cambria Math" panose="02040503050406030204" pitchFamily="18" charset="0"/>
                      </a:rPr>
                      <m:t>𝟎</m:t>
                    </m:r>
                    <m:r>
                      <a:rPr lang="en-AU" sz="1200" b="1" i="1" noProof="0" smtClean="0">
                        <a:solidFill>
                          <a:srgbClr val="C00000"/>
                        </a:solidFill>
                        <a:latin typeface="Cambria Math" panose="02040503050406030204" pitchFamily="18" charset="0"/>
                      </a:rPr>
                      <m:t>.</m:t>
                    </m:r>
                    <m:r>
                      <a:rPr lang="en-AU" sz="1200" b="1" i="1" noProof="0" smtClean="0">
                        <a:solidFill>
                          <a:srgbClr val="C00000"/>
                        </a:solidFill>
                        <a:latin typeface="Cambria Math" panose="02040503050406030204" pitchFamily="18" charset="0"/>
                      </a:rPr>
                      <m:t>𝟎𝟏𝟕</m:t>
                    </m:r>
                  </m:oMath>
                </a14:m>
                <a:endParaRPr lang="en-AU" sz="1200" b="1" noProof="0" dirty="0">
                  <a:solidFill>
                    <a:srgbClr val="C00000"/>
                  </a:solidFill>
                </a:endParaRPr>
              </a:p>
              <a:p>
                <a:endParaRPr lang="en-AU" sz="1000" b="1" noProof="0" dirty="0">
                  <a:solidFill>
                    <a:srgbClr val="C00000"/>
                  </a:solidFill>
                </a:endParaRPr>
              </a:p>
            </p:txBody>
          </p:sp>
        </mc:Choice>
        <mc:Fallback xmlns="">
          <p:sp>
            <p:nvSpPr>
              <p:cNvPr id="17" name="CuadroTexto 16">
                <a:extLst>
                  <a:ext uri="{FF2B5EF4-FFF2-40B4-BE49-F238E27FC236}">
                    <a16:creationId xmlns:a16="http://schemas.microsoft.com/office/drawing/2014/main" id="{57C9743C-E8DE-4AF9-DA82-2F39EDD9D22B}"/>
                  </a:ext>
                </a:extLst>
              </p:cNvPr>
              <p:cNvSpPr txBox="1">
                <a:spLocks noRot="1" noChangeAspect="1" noMove="1" noResize="1" noEditPoints="1" noAdjustHandles="1" noChangeArrowheads="1" noChangeShapeType="1" noTextEdit="1"/>
              </p:cNvSpPr>
              <p:nvPr/>
            </p:nvSpPr>
            <p:spPr>
              <a:xfrm>
                <a:off x="1012706" y="3009429"/>
                <a:ext cx="4089792" cy="577466"/>
              </a:xfrm>
              <a:prstGeom prst="rect">
                <a:avLst/>
              </a:prstGeom>
              <a:blipFill>
                <a:blip r:embed="rId4"/>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FE16E9B5-D07A-69F3-4A86-BF48DAD32495}"/>
                  </a:ext>
                </a:extLst>
              </p:cNvPr>
              <p:cNvSpPr txBox="1"/>
              <p:nvPr/>
            </p:nvSpPr>
            <p:spPr>
              <a:xfrm>
                <a:off x="1012706" y="3511341"/>
                <a:ext cx="4089792" cy="577466"/>
              </a:xfrm>
              <a:prstGeom prst="rect">
                <a:avLst/>
              </a:prstGeom>
              <a:noFill/>
            </p:spPr>
            <p:txBody>
              <a:bodyPr wrap="square" rtlCol="0">
                <a:spAutoFit/>
              </a:bodyPr>
              <a:lstStyle/>
              <a:p>
                <a:r>
                  <a:rPr lang="en-AU" sz="1200" b="1" noProof="0" dirty="0">
                    <a:solidFill>
                      <a:srgbClr val="002060"/>
                    </a:solidFill>
                  </a:rPr>
                  <a:t>Type 2:  </a:t>
                </a:r>
                <a14:m>
                  <m:oMath xmlns:m="http://schemas.openxmlformats.org/officeDocument/2006/math">
                    <m:func>
                      <m:funcPr>
                        <m:ctrlPr>
                          <a:rPr lang="en-AU" sz="1200" b="1" i="1" noProof="0" smtClean="0">
                            <a:solidFill>
                              <a:srgbClr val="002060"/>
                            </a:solidFill>
                            <a:latin typeface="Cambria Math" panose="02040503050406030204" pitchFamily="18" charset="0"/>
                          </a:rPr>
                        </m:ctrlPr>
                      </m:funcPr>
                      <m:fName>
                        <m:r>
                          <a:rPr lang="en-AU" sz="1200" b="1" i="1" noProof="0" smtClean="0">
                            <a:solidFill>
                              <a:srgbClr val="002060"/>
                            </a:solidFill>
                            <a:latin typeface="Cambria Math" panose="02040503050406030204" pitchFamily="18" charset="0"/>
                          </a:rPr>
                          <m:t>𝒍𝒐𝒈</m:t>
                        </m:r>
                      </m:fName>
                      <m:e>
                        <m:d>
                          <m:dPr>
                            <m:ctrlPr>
                              <a:rPr lang="en-AU" sz="1200" b="1" i="1" noProof="0" smtClean="0">
                                <a:solidFill>
                                  <a:srgbClr val="002060"/>
                                </a:solidFill>
                                <a:latin typeface="Cambria Math" panose="02040503050406030204" pitchFamily="18" charset="0"/>
                              </a:rPr>
                            </m:ctrlPr>
                          </m:dPr>
                          <m:e>
                            <m:f>
                              <m:fPr>
                                <m:ctrlPr>
                                  <a:rPr lang="en-AU" sz="1200" b="1" i="1" noProof="0" smtClean="0">
                                    <a:solidFill>
                                      <a:srgbClr val="002060"/>
                                    </a:solidFill>
                                    <a:latin typeface="Cambria Math" panose="02040503050406030204" pitchFamily="18" charset="0"/>
                                  </a:rPr>
                                </m:ctrlPr>
                              </m:fPr>
                              <m:num>
                                <m:sSub>
                                  <m:sSubPr>
                                    <m:ctrlPr>
                                      <a:rPr lang="en-AU" sz="1200" b="1" i="1" noProof="0" smtClean="0">
                                        <a:solidFill>
                                          <a:srgbClr val="002060"/>
                                        </a:solidFill>
                                        <a:latin typeface="Cambria Math" panose="02040503050406030204" pitchFamily="18" charset="0"/>
                                      </a:rPr>
                                    </m:ctrlPr>
                                  </m:sSubPr>
                                  <m:e>
                                    <m:r>
                                      <a:rPr lang="en-AU" sz="1200" b="1" i="1" noProof="0" smtClean="0">
                                        <a:solidFill>
                                          <a:srgbClr val="002060"/>
                                        </a:solidFill>
                                        <a:latin typeface="Cambria Math" panose="02040503050406030204" pitchFamily="18" charset="0"/>
                                      </a:rPr>
                                      <m:t>𝑴</m:t>
                                    </m:r>
                                  </m:e>
                                  <m:sub>
                                    <m:r>
                                      <a:rPr lang="en-AU" sz="1200" b="1" i="1" noProof="0" smtClean="0">
                                        <a:solidFill>
                                          <a:srgbClr val="002060"/>
                                        </a:solidFill>
                                        <a:latin typeface="Cambria Math" panose="02040503050406030204" pitchFamily="18" charset="0"/>
                                      </a:rPr>
                                      <m:t>𝒗𝒊𝒓</m:t>
                                    </m:r>
                                  </m:sub>
                                </m:sSub>
                              </m:num>
                              <m:den>
                                <m:sSub>
                                  <m:sSubPr>
                                    <m:ctrlPr>
                                      <a:rPr lang="en-AU" sz="1200" b="1" i="1" noProof="0" smtClean="0">
                                        <a:solidFill>
                                          <a:srgbClr val="002060"/>
                                        </a:solidFill>
                                        <a:latin typeface="Cambria Math" panose="02040503050406030204" pitchFamily="18" charset="0"/>
                                      </a:rPr>
                                    </m:ctrlPr>
                                  </m:sSubPr>
                                  <m:e>
                                    <m:r>
                                      <a:rPr lang="en-AU" sz="1200" b="1" i="1" noProof="0" smtClean="0">
                                        <a:solidFill>
                                          <a:srgbClr val="002060"/>
                                        </a:solidFill>
                                        <a:latin typeface="Cambria Math" panose="02040503050406030204" pitchFamily="18" charset="0"/>
                                      </a:rPr>
                                      <m:t>𝑴</m:t>
                                    </m:r>
                                  </m:e>
                                  <m:sub>
                                    <m:r>
                                      <a:rPr lang="en-AU" sz="1200" b="1" i="1" noProof="0" smtClean="0">
                                        <a:solidFill>
                                          <a:srgbClr val="002060"/>
                                        </a:solidFill>
                                        <a:latin typeface="Cambria Math" panose="02040503050406030204" pitchFamily="18" charset="0"/>
                                      </a:rPr>
                                      <m:t>𝒗𝒊𝒓</m:t>
                                    </m:r>
                                    <m:r>
                                      <a:rPr lang="en-AU" sz="1200" b="1" i="1" noProof="0" smtClean="0">
                                        <a:solidFill>
                                          <a:srgbClr val="002060"/>
                                        </a:solidFill>
                                        <a:latin typeface="Cambria Math" panose="02040503050406030204" pitchFamily="18" charset="0"/>
                                      </a:rPr>
                                      <m:t>,</m:t>
                                    </m:r>
                                    <m:r>
                                      <a:rPr lang="en-AU" sz="1200" b="1" i="1" noProof="0" smtClean="0">
                                        <a:solidFill>
                                          <a:srgbClr val="002060"/>
                                        </a:solidFill>
                                        <a:latin typeface="Cambria Math" panose="02040503050406030204" pitchFamily="18" charset="0"/>
                                      </a:rPr>
                                      <m:t>𝟎</m:t>
                                    </m:r>
                                  </m:sub>
                                </m:sSub>
                              </m:den>
                            </m:f>
                          </m:e>
                        </m:d>
                      </m:e>
                    </m:func>
                    <m:r>
                      <a:rPr lang="en-AU" sz="1200" b="1" i="1" noProof="0" smtClean="0">
                        <a:solidFill>
                          <a:srgbClr val="002060"/>
                        </a:solidFill>
                        <a:latin typeface="Cambria Math" panose="02040503050406030204" pitchFamily="18" charset="0"/>
                      </a:rPr>
                      <m:t> = −</m:t>
                    </m:r>
                    <m:r>
                      <a:rPr lang="en-AU" sz="1200" b="1" i="1" noProof="0" smtClean="0">
                        <a:solidFill>
                          <a:srgbClr val="002060"/>
                        </a:solidFill>
                        <a:latin typeface="Cambria Math" panose="02040503050406030204" pitchFamily="18" charset="0"/>
                      </a:rPr>
                      <m:t>𝟎</m:t>
                    </m:r>
                    <m:r>
                      <a:rPr lang="en-AU" sz="1200" b="1" i="1" noProof="0" smtClean="0">
                        <a:solidFill>
                          <a:srgbClr val="002060"/>
                        </a:solidFill>
                        <a:latin typeface="Cambria Math" panose="02040503050406030204" pitchFamily="18" charset="0"/>
                      </a:rPr>
                      <m:t>.</m:t>
                    </m:r>
                    <m:r>
                      <a:rPr lang="en-AU" sz="1200" b="1" i="1" noProof="0" smtClean="0">
                        <a:solidFill>
                          <a:srgbClr val="002060"/>
                        </a:solidFill>
                        <a:latin typeface="Cambria Math" panose="02040503050406030204" pitchFamily="18" charset="0"/>
                      </a:rPr>
                      <m:t>𝟑𝟖𝟎</m:t>
                    </m:r>
                    <m:r>
                      <a:rPr lang="en-AU" sz="1200" b="1" i="1" noProof="0" smtClean="0">
                        <a:solidFill>
                          <a:srgbClr val="002060"/>
                        </a:solidFill>
                        <a:latin typeface="Cambria Math" panose="02040503050406030204" pitchFamily="18" charset="0"/>
                      </a:rPr>
                      <m:t>𝒛</m:t>
                    </m:r>
                    <m:r>
                      <a:rPr lang="es-CO" sz="1200" b="1" i="1" noProof="0" smtClean="0">
                        <a:solidFill>
                          <a:srgbClr val="002060"/>
                        </a:solidFill>
                        <a:latin typeface="Cambria Math" panose="02040503050406030204" pitchFamily="18" charset="0"/>
                      </a:rPr>
                      <m:t> + </m:t>
                    </m:r>
                    <m:r>
                      <a:rPr lang="en-AU" sz="1200" b="1" i="1" noProof="0" smtClean="0">
                        <a:solidFill>
                          <a:srgbClr val="002060"/>
                        </a:solidFill>
                        <a:latin typeface="Cambria Math" panose="02040503050406030204" pitchFamily="18" charset="0"/>
                      </a:rPr>
                      <m:t>𝟎</m:t>
                    </m:r>
                    <m:r>
                      <a:rPr lang="en-AU" sz="1200" b="1" i="1" noProof="0" smtClean="0">
                        <a:solidFill>
                          <a:srgbClr val="002060"/>
                        </a:solidFill>
                        <a:latin typeface="Cambria Math" panose="02040503050406030204" pitchFamily="18" charset="0"/>
                      </a:rPr>
                      <m:t>.</m:t>
                    </m:r>
                    <m:r>
                      <a:rPr lang="es-CO" sz="1200" b="1" i="1" noProof="0" smtClean="0">
                        <a:solidFill>
                          <a:srgbClr val="002060"/>
                        </a:solidFill>
                        <a:latin typeface="Cambria Math" panose="02040503050406030204" pitchFamily="18" charset="0"/>
                      </a:rPr>
                      <m:t>𝟎𝟎𝟗</m:t>
                    </m:r>
                  </m:oMath>
                </a14:m>
                <a:endParaRPr lang="en-AU" sz="1200" b="1" noProof="0" dirty="0">
                  <a:solidFill>
                    <a:srgbClr val="002060"/>
                  </a:solidFill>
                </a:endParaRPr>
              </a:p>
              <a:p>
                <a:endParaRPr lang="en-AU" sz="1000" b="1" noProof="0" dirty="0">
                  <a:solidFill>
                    <a:srgbClr val="002060"/>
                  </a:solidFill>
                </a:endParaRPr>
              </a:p>
            </p:txBody>
          </p:sp>
        </mc:Choice>
        <mc:Fallback xmlns="">
          <p:sp>
            <p:nvSpPr>
              <p:cNvPr id="11" name="CuadroTexto 10">
                <a:extLst>
                  <a:ext uri="{FF2B5EF4-FFF2-40B4-BE49-F238E27FC236}">
                    <a16:creationId xmlns:a16="http://schemas.microsoft.com/office/drawing/2014/main" id="{FE16E9B5-D07A-69F3-4A86-BF48DAD32495}"/>
                  </a:ext>
                </a:extLst>
              </p:cNvPr>
              <p:cNvSpPr txBox="1">
                <a:spLocks noRot="1" noChangeAspect="1" noMove="1" noResize="1" noEditPoints="1" noAdjustHandles="1" noChangeArrowheads="1" noChangeShapeType="1" noTextEdit="1"/>
              </p:cNvSpPr>
              <p:nvPr/>
            </p:nvSpPr>
            <p:spPr>
              <a:xfrm>
                <a:off x="1012706" y="3511341"/>
                <a:ext cx="4089792" cy="577466"/>
              </a:xfrm>
              <a:prstGeom prst="rect">
                <a:avLst/>
              </a:prstGeom>
              <a:blipFill>
                <a:blip r:embed="rId5"/>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E96B8486-A704-0A76-D55B-091742DB006B}"/>
                  </a:ext>
                </a:extLst>
              </p:cNvPr>
              <p:cNvSpPr txBox="1"/>
              <p:nvPr/>
            </p:nvSpPr>
            <p:spPr>
              <a:xfrm>
                <a:off x="4984554" y="3009429"/>
                <a:ext cx="4089792" cy="577466"/>
              </a:xfrm>
              <a:prstGeom prst="rect">
                <a:avLst/>
              </a:prstGeom>
              <a:noFill/>
            </p:spPr>
            <p:txBody>
              <a:bodyPr wrap="square" rtlCol="0">
                <a:spAutoFit/>
              </a:bodyPr>
              <a:lstStyle/>
              <a:p>
                <a:r>
                  <a:rPr lang="en-AU" sz="1200" b="1" noProof="0" dirty="0">
                    <a:solidFill>
                      <a:srgbClr val="C00000"/>
                    </a:solidFill>
                  </a:rPr>
                  <a:t>Type 1:  </a:t>
                </a:r>
                <a14:m>
                  <m:oMath xmlns:m="http://schemas.openxmlformats.org/officeDocument/2006/math">
                    <m:func>
                      <m:funcPr>
                        <m:ctrlPr>
                          <a:rPr lang="en-AU" sz="1200" b="1" i="1" noProof="0" smtClean="0">
                            <a:solidFill>
                              <a:srgbClr val="C00000"/>
                            </a:solidFill>
                            <a:latin typeface="Cambria Math" panose="02040503050406030204" pitchFamily="18" charset="0"/>
                          </a:rPr>
                        </m:ctrlPr>
                      </m:funcPr>
                      <m:fName>
                        <m:r>
                          <a:rPr lang="en-AU" sz="1200" b="1" i="1" noProof="0" smtClean="0">
                            <a:solidFill>
                              <a:srgbClr val="C00000"/>
                            </a:solidFill>
                            <a:latin typeface="Cambria Math" panose="02040503050406030204" pitchFamily="18" charset="0"/>
                          </a:rPr>
                          <m:t>𝒍𝒐𝒈</m:t>
                        </m:r>
                      </m:fName>
                      <m:e>
                        <m:d>
                          <m:dPr>
                            <m:ctrlPr>
                              <a:rPr lang="en-AU" sz="1200" b="1" i="1" noProof="0" smtClean="0">
                                <a:solidFill>
                                  <a:srgbClr val="C00000"/>
                                </a:solidFill>
                                <a:latin typeface="Cambria Math" panose="02040503050406030204" pitchFamily="18" charset="0"/>
                              </a:rPr>
                            </m:ctrlPr>
                          </m:dPr>
                          <m:e>
                            <m:f>
                              <m:fPr>
                                <m:ctrlPr>
                                  <a:rPr lang="en-AU" sz="1200" b="1" i="1" noProof="0" smtClean="0">
                                    <a:solidFill>
                                      <a:srgbClr val="C00000"/>
                                    </a:solidFill>
                                    <a:latin typeface="Cambria Math" panose="02040503050406030204" pitchFamily="18" charset="0"/>
                                  </a:rPr>
                                </m:ctrlPr>
                              </m:fPr>
                              <m:num>
                                <m:sSub>
                                  <m:sSubPr>
                                    <m:ctrlPr>
                                      <a:rPr lang="en-AU" sz="1200" b="1" i="1" noProof="0" smtClean="0">
                                        <a:solidFill>
                                          <a:srgbClr val="C00000"/>
                                        </a:solidFill>
                                        <a:latin typeface="Cambria Math" panose="02040503050406030204" pitchFamily="18" charset="0"/>
                                      </a:rPr>
                                    </m:ctrlPr>
                                  </m:sSubPr>
                                  <m:e>
                                    <m:r>
                                      <a:rPr lang="en-AU" sz="1200" b="1" i="1" noProof="0" smtClean="0">
                                        <a:solidFill>
                                          <a:srgbClr val="C00000"/>
                                        </a:solidFill>
                                        <a:latin typeface="Cambria Math" panose="02040503050406030204" pitchFamily="18" charset="0"/>
                                      </a:rPr>
                                      <m:t>𝑴</m:t>
                                    </m:r>
                                  </m:e>
                                  <m:sub>
                                    <m:r>
                                      <a:rPr lang="en-AU" sz="1200" b="1" i="1" noProof="0" smtClean="0">
                                        <a:solidFill>
                                          <a:srgbClr val="C00000"/>
                                        </a:solidFill>
                                        <a:latin typeface="Cambria Math" panose="02040503050406030204" pitchFamily="18" charset="0"/>
                                      </a:rPr>
                                      <m:t>𝒗𝒊𝒓</m:t>
                                    </m:r>
                                  </m:sub>
                                </m:sSub>
                              </m:num>
                              <m:den>
                                <m:sSub>
                                  <m:sSubPr>
                                    <m:ctrlPr>
                                      <a:rPr lang="en-AU" sz="1200" b="1" i="1" noProof="0" smtClean="0">
                                        <a:solidFill>
                                          <a:srgbClr val="C00000"/>
                                        </a:solidFill>
                                        <a:latin typeface="Cambria Math" panose="02040503050406030204" pitchFamily="18" charset="0"/>
                                      </a:rPr>
                                    </m:ctrlPr>
                                  </m:sSubPr>
                                  <m:e>
                                    <m:r>
                                      <a:rPr lang="en-AU" sz="1200" b="1" i="1" noProof="0" smtClean="0">
                                        <a:solidFill>
                                          <a:srgbClr val="C00000"/>
                                        </a:solidFill>
                                        <a:latin typeface="Cambria Math" panose="02040503050406030204" pitchFamily="18" charset="0"/>
                                      </a:rPr>
                                      <m:t>𝑴</m:t>
                                    </m:r>
                                  </m:e>
                                  <m:sub>
                                    <m:r>
                                      <a:rPr lang="en-AU" sz="1200" b="1" i="1" noProof="0" smtClean="0">
                                        <a:solidFill>
                                          <a:srgbClr val="C00000"/>
                                        </a:solidFill>
                                        <a:latin typeface="Cambria Math" panose="02040503050406030204" pitchFamily="18" charset="0"/>
                                      </a:rPr>
                                      <m:t>𝒗𝒊𝒓</m:t>
                                    </m:r>
                                    <m:r>
                                      <a:rPr lang="en-AU" sz="1200" b="1" i="1" noProof="0" smtClean="0">
                                        <a:solidFill>
                                          <a:srgbClr val="C00000"/>
                                        </a:solidFill>
                                        <a:latin typeface="Cambria Math" panose="02040503050406030204" pitchFamily="18" charset="0"/>
                                      </a:rPr>
                                      <m:t>,</m:t>
                                    </m:r>
                                    <m:r>
                                      <a:rPr lang="en-AU" sz="1200" b="1" i="1" noProof="0" smtClean="0">
                                        <a:solidFill>
                                          <a:srgbClr val="C00000"/>
                                        </a:solidFill>
                                        <a:latin typeface="Cambria Math" panose="02040503050406030204" pitchFamily="18" charset="0"/>
                                      </a:rPr>
                                      <m:t>𝟎</m:t>
                                    </m:r>
                                  </m:sub>
                                </m:sSub>
                              </m:den>
                            </m:f>
                          </m:e>
                        </m:d>
                      </m:e>
                    </m:func>
                    <m:r>
                      <a:rPr lang="en-AU" sz="1200" b="1" i="1" noProof="0" smtClean="0">
                        <a:solidFill>
                          <a:srgbClr val="C00000"/>
                        </a:solidFill>
                        <a:latin typeface="Cambria Math" panose="02040503050406030204" pitchFamily="18" charset="0"/>
                      </a:rPr>
                      <m:t> = −</m:t>
                    </m:r>
                    <m:r>
                      <a:rPr lang="en-AU" sz="1200" b="1" i="1" noProof="0" smtClean="0">
                        <a:solidFill>
                          <a:srgbClr val="C00000"/>
                        </a:solidFill>
                        <a:latin typeface="Cambria Math" panose="02040503050406030204" pitchFamily="18" charset="0"/>
                      </a:rPr>
                      <m:t>𝟎</m:t>
                    </m:r>
                    <m:r>
                      <a:rPr lang="en-AU" sz="1200" b="1" i="1" noProof="0" smtClean="0">
                        <a:solidFill>
                          <a:srgbClr val="C00000"/>
                        </a:solidFill>
                        <a:latin typeface="Cambria Math" panose="02040503050406030204" pitchFamily="18" charset="0"/>
                      </a:rPr>
                      <m:t>.</m:t>
                    </m:r>
                    <m:r>
                      <a:rPr lang="es-CO" sz="1200" b="1" i="1" noProof="0" smtClean="0">
                        <a:solidFill>
                          <a:srgbClr val="C00000"/>
                        </a:solidFill>
                        <a:latin typeface="Cambria Math" panose="02040503050406030204" pitchFamily="18" charset="0"/>
                      </a:rPr>
                      <m:t>𝟐𝟒𝟐</m:t>
                    </m:r>
                    <m:r>
                      <a:rPr lang="en-AU" sz="1200" b="1" i="1" noProof="0" smtClean="0">
                        <a:solidFill>
                          <a:srgbClr val="C00000"/>
                        </a:solidFill>
                        <a:latin typeface="Cambria Math" panose="02040503050406030204" pitchFamily="18" charset="0"/>
                      </a:rPr>
                      <m:t>𝒛</m:t>
                    </m:r>
                    <m:r>
                      <a:rPr lang="en-AU" sz="1200" b="1" i="1" noProof="0" smtClean="0">
                        <a:solidFill>
                          <a:srgbClr val="C00000"/>
                        </a:solidFill>
                        <a:latin typeface="Cambria Math" panose="02040503050406030204" pitchFamily="18" charset="0"/>
                      </a:rPr>
                      <m:t> − </m:t>
                    </m:r>
                    <m:r>
                      <a:rPr lang="en-AU" sz="1200" b="1" i="1" noProof="0" smtClean="0">
                        <a:solidFill>
                          <a:srgbClr val="C00000"/>
                        </a:solidFill>
                        <a:latin typeface="Cambria Math" panose="02040503050406030204" pitchFamily="18" charset="0"/>
                      </a:rPr>
                      <m:t>𝟎</m:t>
                    </m:r>
                    <m:r>
                      <a:rPr lang="en-AU" sz="1200" b="1" i="1" noProof="0" smtClean="0">
                        <a:solidFill>
                          <a:srgbClr val="C00000"/>
                        </a:solidFill>
                        <a:latin typeface="Cambria Math" panose="02040503050406030204" pitchFamily="18" charset="0"/>
                      </a:rPr>
                      <m:t>.</m:t>
                    </m:r>
                    <m:r>
                      <a:rPr lang="en-AU" sz="1200" b="1" i="1" noProof="0" smtClean="0">
                        <a:solidFill>
                          <a:srgbClr val="C00000"/>
                        </a:solidFill>
                        <a:latin typeface="Cambria Math" panose="02040503050406030204" pitchFamily="18" charset="0"/>
                      </a:rPr>
                      <m:t>𝟎𝟏𝟏</m:t>
                    </m:r>
                  </m:oMath>
                </a14:m>
                <a:endParaRPr lang="en-AU" sz="1200" b="1" noProof="0" dirty="0">
                  <a:solidFill>
                    <a:srgbClr val="C00000"/>
                  </a:solidFill>
                </a:endParaRPr>
              </a:p>
              <a:p>
                <a:endParaRPr lang="en-AU" sz="1000" b="1" noProof="0" dirty="0">
                  <a:solidFill>
                    <a:srgbClr val="C00000"/>
                  </a:solidFill>
                </a:endParaRPr>
              </a:p>
            </p:txBody>
          </p:sp>
        </mc:Choice>
        <mc:Fallback xmlns="">
          <p:sp>
            <p:nvSpPr>
              <p:cNvPr id="15" name="CuadroTexto 14">
                <a:extLst>
                  <a:ext uri="{FF2B5EF4-FFF2-40B4-BE49-F238E27FC236}">
                    <a16:creationId xmlns:a16="http://schemas.microsoft.com/office/drawing/2014/main" id="{E96B8486-A704-0A76-D55B-091742DB006B}"/>
                  </a:ext>
                </a:extLst>
              </p:cNvPr>
              <p:cNvSpPr txBox="1">
                <a:spLocks noRot="1" noChangeAspect="1" noMove="1" noResize="1" noEditPoints="1" noAdjustHandles="1" noChangeArrowheads="1" noChangeShapeType="1" noTextEdit="1"/>
              </p:cNvSpPr>
              <p:nvPr/>
            </p:nvSpPr>
            <p:spPr>
              <a:xfrm>
                <a:off x="4984554" y="3009429"/>
                <a:ext cx="4089792" cy="577466"/>
              </a:xfrm>
              <a:prstGeom prst="rect">
                <a:avLst/>
              </a:prstGeom>
              <a:blipFill>
                <a:blip r:embed="rId6"/>
                <a:stretch>
                  <a:fillRect l="-14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C05219DC-E8D2-F326-67C6-ABE3007A7087}"/>
                  </a:ext>
                </a:extLst>
              </p:cNvPr>
              <p:cNvSpPr txBox="1"/>
              <p:nvPr/>
            </p:nvSpPr>
            <p:spPr>
              <a:xfrm>
                <a:off x="4984554" y="3511341"/>
                <a:ext cx="4089792" cy="577466"/>
              </a:xfrm>
              <a:prstGeom prst="rect">
                <a:avLst/>
              </a:prstGeom>
              <a:noFill/>
            </p:spPr>
            <p:txBody>
              <a:bodyPr wrap="square" rtlCol="0">
                <a:spAutoFit/>
              </a:bodyPr>
              <a:lstStyle/>
              <a:p>
                <a:r>
                  <a:rPr lang="en-AU" sz="1200" b="1" noProof="0" dirty="0">
                    <a:solidFill>
                      <a:srgbClr val="002060"/>
                    </a:solidFill>
                  </a:rPr>
                  <a:t>Type 2:  </a:t>
                </a:r>
                <a14:m>
                  <m:oMath xmlns:m="http://schemas.openxmlformats.org/officeDocument/2006/math">
                    <m:func>
                      <m:funcPr>
                        <m:ctrlPr>
                          <a:rPr lang="en-AU" sz="1200" b="1" i="1" noProof="0" smtClean="0">
                            <a:solidFill>
                              <a:srgbClr val="002060"/>
                            </a:solidFill>
                            <a:latin typeface="Cambria Math" panose="02040503050406030204" pitchFamily="18" charset="0"/>
                          </a:rPr>
                        </m:ctrlPr>
                      </m:funcPr>
                      <m:fName>
                        <m:r>
                          <a:rPr lang="en-AU" sz="1200" b="1" i="1" noProof="0" smtClean="0">
                            <a:solidFill>
                              <a:srgbClr val="002060"/>
                            </a:solidFill>
                            <a:latin typeface="Cambria Math" panose="02040503050406030204" pitchFamily="18" charset="0"/>
                          </a:rPr>
                          <m:t>𝒍𝒐𝒈</m:t>
                        </m:r>
                      </m:fName>
                      <m:e>
                        <m:d>
                          <m:dPr>
                            <m:ctrlPr>
                              <a:rPr lang="en-AU" sz="1200" b="1" i="1" noProof="0" smtClean="0">
                                <a:solidFill>
                                  <a:srgbClr val="002060"/>
                                </a:solidFill>
                                <a:latin typeface="Cambria Math" panose="02040503050406030204" pitchFamily="18" charset="0"/>
                              </a:rPr>
                            </m:ctrlPr>
                          </m:dPr>
                          <m:e>
                            <m:f>
                              <m:fPr>
                                <m:ctrlPr>
                                  <a:rPr lang="en-AU" sz="1200" b="1" i="1" noProof="0" smtClean="0">
                                    <a:solidFill>
                                      <a:srgbClr val="002060"/>
                                    </a:solidFill>
                                    <a:latin typeface="Cambria Math" panose="02040503050406030204" pitchFamily="18" charset="0"/>
                                  </a:rPr>
                                </m:ctrlPr>
                              </m:fPr>
                              <m:num>
                                <m:sSub>
                                  <m:sSubPr>
                                    <m:ctrlPr>
                                      <a:rPr lang="en-AU" sz="1200" b="1" i="1" noProof="0" smtClean="0">
                                        <a:solidFill>
                                          <a:srgbClr val="002060"/>
                                        </a:solidFill>
                                        <a:latin typeface="Cambria Math" panose="02040503050406030204" pitchFamily="18" charset="0"/>
                                      </a:rPr>
                                    </m:ctrlPr>
                                  </m:sSubPr>
                                  <m:e>
                                    <m:r>
                                      <a:rPr lang="en-AU" sz="1200" b="1" i="1" noProof="0" smtClean="0">
                                        <a:solidFill>
                                          <a:srgbClr val="002060"/>
                                        </a:solidFill>
                                        <a:latin typeface="Cambria Math" panose="02040503050406030204" pitchFamily="18" charset="0"/>
                                      </a:rPr>
                                      <m:t>𝑴</m:t>
                                    </m:r>
                                  </m:e>
                                  <m:sub>
                                    <m:r>
                                      <a:rPr lang="en-AU" sz="1200" b="1" i="1" noProof="0" smtClean="0">
                                        <a:solidFill>
                                          <a:srgbClr val="002060"/>
                                        </a:solidFill>
                                        <a:latin typeface="Cambria Math" panose="02040503050406030204" pitchFamily="18" charset="0"/>
                                      </a:rPr>
                                      <m:t>𝒗𝒊𝒓</m:t>
                                    </m:r>
                                  </m:sub>
                                </m:sSub>
                              </m:num>
                              <m:den>
                                <m:sSub>
                                  <m:sSubPr>
                                    <m:ctrlPr>
                                      <a:rPr lang="en-AU" sz="1200" b="1" i="1" noProof="0" smtClean="0">
                                        <a:solidFill>
                                          <a:srgbClr val="002060"/>
                                        </a:solidFill>
                                        <a:latin typeface="Cambria Math" panose="02040503050406030204" pitchFamily="18" charset="0"/>
                                      </a:rPr>
                                    </m:ctrlPr>
                                  </m:sSubPr>
                                  <m:e>
                                    <m:r>
                                      <a:rPr lang="en-AU" sz="1200" b="1" i="1" noProof="0" smtClean="0">
                                        <a:solidFill>
                                          <a:srgbClr val="002060"/>
                                        </a:solidFill>
                                        <a:latin typeface="Cambria Math" panose="02040503050406030204" pitchFamily="18" charset="0"/>
                                      </a:rPr>
                                      <m:t>𝑴</m:t>
                                    </m:r>
                                  </m:e>
                                  <m:sub>
                                    <m:r>
                                      <a:rPr lang="en-AU" sz="1200" b="1" i="1" noProof="0" smtClean="0">
                                        <a:solidFill>
                                          <a:srgbClr val="002060"/>
                                        </a:solidFill>
                                        <a:latin typeface="Cambria Math" panose="02040503050406030204" pitchFamily="18" charset="0"/>
                                      </a:rPr>
                                      <m:t>𝒗𝒊𝒓</m:t>
                                    </m:r>
                                    <m:r>
                                      <a:rPr lang="en-AU" sz="1200" b="1" i="1" noProof="0" smtClean="0">
                                        <a:solidFill>
                                          <a:srgbClr val="002060"/>
                                        </a:solidFill>
                                        <a:latin typeface="Cambria Math" panose="02040503050406030204" pitchFamily="18" charset="0"/>
                                      </a:rPr>
                                      <m:t>,</m:t>
                                    </m:r>
                                    <m:r>
                                      <a:rPr lang="en-AU" sz="1200" b="1" i="1" noProof="0" smtClean="0">
                                        <a:solidFill>
                                          <a:srgbClr val="002060"/>
                                        </a:solidFill>
                                        <a:latin typeface="Cambria Math" panose="02040503050406030204" pitchFamily="18" charset="0"/>
                                      </a:rPr>
                                      <m:t>𝟎</m:t>
                                    </m:r>
                                  </m:sub>
                                </m:sSub>
                              </m:den>
                            </m:f>
                          </m:e>
                        </m:d>
                      </m:e>
                    </m:func>
                    <m:r>
                      <a:rPr lang="en-AU" sz="1200" b="1" i="1" noProof="0" smtClean="0">
                        <a:solidFill>
                          <a:srgbClr val="002060"/>
                        </a:solidFill>
                        <a:latin typeface="Cambria Math" panose="02040503050406030204" pitchFamily="18" charset="0"/>
                      </a:rPr>
                      <m:t> = −</m:t>
                    </m:r>
                    <m:r>
                      <a:rPr lang="en-AU" sz="1200" b="1" i="1" noProof="0" smtClean="0">
                        <a:solidFill>
                          <a:srgbClr val="002060"/>
                        </a:solidFill>
                        <a:latin typeface="Cambria Math" panose="02040503050406030204" pitchFamily="18" charset="0"/>
                      </a:rPr>
                      <m:t>𝟎</m:t>
                    </m:r>
                    <m:r>
                      <a:rPr lang="en-AU" sz="1200" b="1" i="1" noProof="0" smtClean="0">
                        <a:solidFill>
                          <a:srgbClr val="002060"/>
                        </a:solidFill>
                        <a:latin typeface="Cambria Math" panose="02040503050406030204" pitchFamily="18" charset="0"/>
                      </a:rPr>
                      <m:t>.</m:t>
                    </m:r>
                    <m:r>
                      <a:rPr lang="en-AU" sz="1200" b="1" i="1" noProof="0" smtClean="0">
                        <a:solidFill>
                          <a:srgbClr val="002060"/>
                        </a:solidFill>
                        <a:latin typeface="Cambria Math" panose="02040503050406030204" pitchFamily="18" charset="0"/>
                      </a:rPr>
                      <m:t>𝟑𝟔𝟏</m:t>
                    </m:r>
                    <m:r>
                      <a:rPr lang="en-AU" sz="1200" b="1" i="1" noProof="0" smtClean="0">
                        <a:solidFill>
                          <a:srgbClr val="002060"/>
                        </a:solidFill>
                        <a:latin typeface="Cambria Math" panose="02040503050406030204" pitchFamily="18" charset="0"/>
                      </a:rPr>
                      <m:t>𝒛</m:t>
                    </m:r>
                    <m:r>
                      <a:rPr lang="es-CO" sz="1200" b="1" i="1" noProof="0" smtClean="0">
                        <a:solidFill>
                          <a:srgbClr val="002060"/>
                        </a:solidFill>
                        <a:latin typeface="Cambria Math" panose="02040503050406030204" pitchFamily="18" charset="0"/>
                      </a:rPr>
                      <m:t>+</m:t>
                    </m:r>
                    <m:r>
                      <a:rPr lang="en-AU" sz="1200" b="1" i="1" noProof="0" smtClean="0">
                        <a:solidFill>
                          <a:srgbClr val="002060"/>
                        </a:solidFill>
                        <a:latin typeface="Cambria Math" panose="02040503050406030204" pitchFamily="18" charset="0"/>
                      </a:rPr>
                      <m:t> </m:t>
                    </m:r>
                    <m:r>
                      <a:rPr lang="en-AU" sz="1200" b="1" i="1" noProof="0" smtClean="0">
                        <a:solidFill>
                          <a:srgbClr val="002060"/>
                        </a:solidFill>
                        <a:latin typeface="Cambria Math" panose="02040503050406030204" pitchFamily="18" charset="0"/>
                      </a:rPr>
                      <m:t>𝟎</m:t>
                    </m:r>
                    <m:r>
                      <a:rPr lang="en-AU" sz="1200" b="1" i="1" noProof="0" smtClean="0">
                        <a:solidFill>
                          <a:srgbClr val="002060"/>
                        </a:solidFill>
                        <a:latin typeface="Cambria Math" panose="02040503050406030204" pitchFamily="18" charset="0"/>
                      </a:rPr>
                      <m:t>.</m:t>
                    </m:r>
                    <m:r>
                      <a:rPr lang="es-CO" sz="1200" b="1" i="1" noProof="0" smtClean="0">
                        <a:solidFill>
                          <a:srgbClr val="002060"/>
                        </a:solidFill>
                        <a:latin typeface="Cambria Math" panose="02040503050406030204" pitchFamily="18" charset="0"/>
                      </a:rPr>
                      <m:t>𝟎𝟎𝟏</m:t>
                    </m:r>
                  </m:oMath>
                </a14:m>
                <a:endParaRPr lang="en-AU" sz="1200" b="1" noProof="0" dirty="0">
                  <a:solidFill>
                    <a:srgbClr val="002060"/>
                  </a:solidFill>
                </a:endParaRPr>
              </a:p>
              <a:p>
                <a:endParaRPr lang="en-AU" sz="1000" b="1" noProof="0" dirty="0">
                  <a:solidFill>
                    <a:srgbClr val="002060"/>
                  </a:solidFill>
                </a:endParaRPr>
              </a:p>
            </p:txBody>
          </p:sp>
        </mc:Choice>
        <mc:Fallback xmlns="">
          <p:sp>
            <p:nvSpPr>
              <p:cNvPr id="16" name="CuadroTexto 15">
                <a:extLst>
                  <a:ext uri="{FF2B5EF4-FFF2-40B4-BE49-F238E27FC236}">
                    <a16:creationId xmlns:a16="http://schemas.microsoft.com/office/drawing/2014/main" id="{C05219DC-E8D2-F326-67C6-ABE3007A7087}"/>
                  </a:ext>
                </a:extLst>
              </p:cNvPr>
              <p:cNvSpPr txBox="1">
                <a:spLocks noRot="1" noChangeAspect="1" noMove="1" noResize="1" noEditPoints="1" noAdjustHandles="1" noChangeArrowheads="1" noChangeShapeType="1" noTextEdit="1"/>
              </p:cNvSpPr>
              <p:nvPr/>
            </p:nvSpPr>
            <p:spPr>
              <a:xfrm>
                <a:off x="4984554" y="3511341"/>
                <a:ext cx="4089792" cy="577466"/>
              </a:xfrm>
              <a:prstGeom prst="rect">
                <a:avLst/>
              </a:prstGeom>
              <a:blipFill>
                <a:blip r:embed="rId7"/>
                <a:stretch>
                  <a:fillRect l="-149"/>
                </a:stretch>
              </a:blipFill>
            </p:spPr>
            <p:txBody>
              <a:bodyPr/>
              <a:lstStyle/>
              <a:p>
                <a:r>
                  <a:rPr lang="es-CO">
                    <a:noFill/>
                  </a:rPr>
                  <a:t> </a:t>
                </a:r>
              </a:p>
            </p:txBody>
          </p:sp>
        </mc:Fallback>
      </mc:AlternateContent>
      <p:sp>
        <p:nvSpPr>
          <p:cNvPr id="18" name="CuadroTexto 17">
            <a:extLst>
              <a:ext uri="{FF2B5EF4-FFF2-40B4-BE49-F238E27FC236}">
                <a16:creationId xmlns:a16="http://schemas.microsoft.com/office/drawing/2014/main" id="{B581163D-A4AF-E6F7-51FF-AF2A2DB1FC57}"/>
              </a:ext>
            </a:extLst>
          </p:cNvPr>
          <p:cNvSpPr txBox="1"/>
          <p:nvPr/>
        </p:nvSpPr>
        <p:spPr>
          <a:xfrm>
            <a:off x="1785257" y="472347"/>
            <a:ext cx="1622560" cy="369332"/>
          </a:xfrm>
          <a:prstGeom prst="rect">
            <a:avLst/>
          </a:prstGeom>
          <a:noFill/>
        </p:spPr>
        <p:txBody>
          <a:bodyPr wrap="none" rtlCol="0">
            <a:spAutoFit/>
          </a:bodyPr>
          <a:lstStyle/>
          <a:p>
            <a:r>
              <a:rPr lang="en-AU" noProof="0" dirty="0"/>
              <a:t>Halos </a:t>
            </a:r>
            <a:r>
              <a:rPr lang="en-AU" b="1" noProof="0" dirty="0"/>
              <a:t>with disk</a:t>
            </a:r>
          </a:p>
        </p:txBody>
      </p:sp>
      <p:sp>
        <p:nvSpPr>
          <p:cNvPr id="19" name="CuadroTexto 18">
            <a:extLst>
              <a:ext uri="{FF2B5EF4-FFF2-40B4-BE49-F238E27FC236}">
                <a16:creationId xmlns:a16="http://schemas.microsoft.com/office/drawing/2014/main" id="{7AC56C2F-6F32-09C6-07DF-54EFBB0A672D}"/>
              </a:ext>
            </a:extLst>
          </p:cNvPr>
          <p:cNvSpPr txBox="1"/>
          <p:nvPr/>
        </p:nvSpPr>
        <p:spPr>
          <a:xfrm>
            <a:off x="5712817" y="472347"/>
            <a:ext cx="1949573" cy="369332"/>
          </a:xfrm>
          <a:prstGeom prst="rect">
            <a:avLst/>
          </a:prstGeom>
          <a:noFill/>
        </p:spPr>
        <p:txBody>
          <a:bodyPr wrap="none" rtlCol="0">
            <a:spAutoFit/>
          </a:bodyPr>
          <a:lstStyle/>
          <a:p>
            <a:r>
              <a:rPr lang="en-AU" noProof="0" dirty="0"/>
              <a:t>Halos </a:t>
            </a:r>
            <a:r>
              <a:rPr lang="en-AU" b="1" noProof="0" dirty="0"/>
              <a:t>without disk</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C255F000-6147-C405-F357-1C930810A6A2}"/>
                  </a:ext>
                </a:extLst>
              </p:cNvPr>
              <p:cNvSpPr txBox="1"/>
              <p:nvPr/>
            </p:nvSpPr>
            <p:spPr>
              <a:xfrm>
                <a:off x="1657350" y="4546110"/>
                <a:ext cx="2389864" cy="261354"/>
              </a:xfrm>
              <a:prstGeom prst="rect">
                <a:avLst/>
              </a:prstGeom>
              <a:noFill/>
            </p:spPr>
            <p:txBody>
              <a:bodyPr wrap="square">
                <a:spAutoFit/>
              </a:bodyPr>
              <a:lstStyle/>
              <a:p>
                <a:pPr algn="l" latinLnBrk="1">
                  <a:lnSpc>
                    <a:spcPts val="1219"/>
                  </a:lnSpc>
                  <a:buNone/>
                </a:pPr>
                <a:r>
                  <a:rPr lang="en-AU" b="1" i="0" noProof="0" dirty="0">
                    <a:effectLst/>
                    <a:latin typeface="Times New Roman" panose="02020603050405020304" pitchFamily="18" charset="0"/>
                    <a:cs typeface="Times New Roman" panose="02020603050405020304" pitchFamily="18" charset="0"/>
                  </a:rPr>
                  <a:t>p-value:</a:t>
                </a:r>
                <a14:m>
                  <m:oMath xmlns:m="http://schemas.openxmlformats.org/officeDocument/2006/math">
                    <m:r>
                      <a:rPr lang="es-CO" b="1" i="0" noProof="0" smtClean="0">
                        <a:effectLst/>
                        <a:latin typeface="Cambria Math" panose="02040503050406030204" pitchFamily="18" charset="0"/>
                        <a:cs typeface="Times New Roman" panose="02020603050405020304" pitchFamily="18" charset="0"/>
                      </a:rPr>
                      <m:t> </m:t>
                    </m:r>
                    <m:r>
                      <a:rPr lang="es-CO" b="1" i="1" noProof="0" smtClean="0">
                        <a:effectLst/>
                        <a:latin typeface="Cambria Math" panose="02040503050406030204" pitchFamily="18" charset="0"/>
                        <a:cs typeface="Times New Roman" panose="02020603050405020304" pitchFamily="18" charset="0"/>
                      </a:rPr>
                      <m:t>𝟏</m:t>
                    </m:r>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𝟗𝟓</m:t>
                    </m:r>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𝟏</m:t>
                    </m:r>
                    <m:sSup>
                      <m:sSupPr>
                        <m:ctrlPr>
                          <a:rPr lang="es-CO" b="1" i="1" noProof="0" smtClean="0">
                            <a:effectLst/>
                            <a:latin typeface="Cambria Math" panose="02040503050406030204" pitchFamily="18" charset="0"/>
                            <a:cs typeface="Times New Roman" panose="02020603050405020304" pitchFamily="18" charset="0"/>
                          </a:rPr>
                        </m:ctrlPr>
                      </m:sSupPr>
                      <m:e>
                        <m:r>
                          <a:rPr lang="es-CO" b="1" i="1" noProof="0" smtClean="0">
                            <a:effectLst/>
                            <a:latin typeface="Cambria Math" panose="02040503050406030204" pitchFamily="18" charset="0"/>
                            <a:cs typeface="Times New Roman" panose="02020603050405020304" pitchFamily="18" charset="0"/>
                          </a:rPr>
                          <m:t>𝟎</m:t>
                        </m:r>
                      </m:e>
                      <m:sup>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𝟖</m:t>
                        </m:r>
                      </m:sup>
                    </m:sSup>
                  </m:oMath>
                </a14:m>
                <a:endParaRPr lang="en-AU" b="1" i="0" noProof="0" dirty="0">
                  <a:effectLst/>
                  <a:latin typeface="Times New Roman" panose="02020603050405020304" pitchFamily="18" charset="0"/>
                  <a:cs typeface="Times New Roman" panose="02020603050405020304" pitchFamily="18" charset="0"/>
                </a:endParaRPr>
              </a:p>
            </p:txBody>
          </p:sp>
        </mc:Choice>
        <mc:Fallback xmlns="">
          <p:sp>
            <p:nvSpPr>
              <p:cNvPr id="5" name="CuadroTexto 4">
                <a:extLst>
                  <a:ext uri="{FF2B5EF4-FFF2-40B4-BE49-F238E27FC236}">
                    <a16:creationId xmlns:a16="http://schemas.microsoft.com/office/drawing/2014/main" id="{C255F000-6147-C405-F357-1C930810A6A2}"/>
                  </a:ext>
                </a:extLst>
              </p:cNvPr>
              <p:cNvSpPr txBox="1">
                <a:spLocks noRot="1" noChangeAspect="1" noMove="1" noResize="1" noEditPoints="1" noAdjustHandles="1" noChangeArrowheads="1" noChangeShapeType="1" noTextEdit="1"/>
              </p:cNvSpPr>
              <p:nvPr/>
            </p:nvSpPr>
            <p:spPr>
              <a:xfrm>
                <a:off x="1657350" y="4546110"/>
                <a:ext cx="2389864" cy="261354"/>
              </a:xfrm>
              <a:prstGeom prst="rect">
                <a:avLst/>
              </a:prstGeom>
              <a:blipFill>
                <a:blip r:embed="rId8"/>
                <a:stretch>
                  <a:fillRect l="-2296" t="-53488" b="-3720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E92F4D0C-0147-78DF-47E1-998992BE7101}"/>
                  </a:ext>
                </a:extLst>
              </p:cNvPr>
              <p:cNvSpPr txBox="1"/>
              <p:nvPr/>
            </p:nvSpPr>
            <p:spPr>
              <a:xfrm>
                <a:off x="5189054" y="4517892"/>
                <a:ext cx="2389864" cy="261354"/>
              </a:xfrm>
              <a:prstGeom prst="rect">
                <a:avLst/>
              </a:prstGeom>
              <a:noFill/>
            </p:spPr>
            <p:txBody>
              <a:bodyPr wrap="square">
                <a:spAutoFit/>
              </a:bodyPr>
              <a:lstStyle/>
              <a:p>
                <a:pPr algn="l" latinLnBrk="1">
                  <a:lnSpc>
                    <a:spcPts val="1219"/>
                  </a:lnSpc>
                  <a:buNone/>
                </a:pPr>
                <a:r>
                  <a:rPr lang="en-AU" b="1" i="0" noProof="0" dirty="0">
                    <a:effectLst/>
                    <a:latin typeface="Times New Roman" panose="02020603050405020304" pitchFamily="18" charset="0"/>
                    <a:cs typeface="Times New Roman" panose="02020603050405020304" pitchFamily="18" charset="0"/>
                  </a:rPr>
                  <a:t>p-value: </a:t>
                </a:r>
                <a14:m>
                  <m:oMath xmlns:m="http://schemas.openxmlformats.org/officeDocument/2006/math">
                    <m:r>
                      <a:rPr lang="es-CO" b="1" i="1" noProof="0" smtClean="0">
                        <a:effectLst/>
                        <a:latin typeface="Cambria Math" panose="02040503050406030204" pitchFamily="18" charset="0"/>
                        <a:cs typeface="Times New Roman" panose="02020603050405020304" pitchFamily="18" charset="0"/>
                      </a:rPr>
                      <m:t>𝟖</m:t>
                    </m:r>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𝟏𝟕</m:t>
                    </m:r>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𝟏</m:t>
                    </m:r>
                    <m:sSup>
                      <m:sSupPr>
                        <m:ctrlPr>
                          <a:rPr lang="es-CO" b="1" i="1" noProof="0" smtClean="0">
                            <a:effectLst/>
                            <a:latin typeface="Cambria Math" panose="02040503050406030204" pitchFamily="18" charset="0"/>
                            <a:cs typeface="Times New Roman" panose="02020603050405020304" pitchFamily="18" charset="0"/>
                          </a:rPr>
                        </m:ctrlPr>
                      </m:sSupPr>
                      <m:e>
                        <m:r>
                          <a:rPr lang="es-CO" b="1" i="1" noProof="0" smtClean="0">
                            <a:effectLst/>
                            <a:latin typeface="Cambria Math" panose="02040503050406030204" pitchFamily="18" charset="0"/>
                            <a:cs typeface="Times New Roman" panose="02020603050405020304" pitchFamily="18" charset="0"/>
                          </a:rPr>
                          <m:t>𝟎</m:t>
                        </m:r>
                      </m:e>
                      <m:sup>
                        <m:r>
                          <a:rPr lang="es-CO" b="1" i="1" noProof="0" smtClean="0">
                            <a:effectLst/>
                            <a:latin typeface="Cambria Math" panose="02040503050406030204" pitchFamily="18" charset="0"/>
                            <a:cs typeface="Times New Roman" panose="02020603050405020304" pitchFamily="18" charset="0"/>
                          </a:rPr>
                          <m:t>−</m:t>
                        </m:r>
                        <m:r>
                          <a:rPr lang="es-CO" b="1" i="1" noProof="0" smtClean="0">
                            <a:effectLst/>
                            <a:latin typeface="Cambria Math" panose="02040503050406030204" pitchFamily="18" charset="0"/>
                            <a:cs typeface="Times New Roman" panose="02020603050405020304" pitchFamily="18" charset="0"/>
                          </a:rPr>
                          <m:t>𝟗</m:t>
                        </m:r>
                      </m:sup>
                    </m:sSup>
                  </m:oMath>
                </a14:m>
                <a:endParaRPr lang="en-AU" b="1" i="0" noProof="0" dirty="0">
                  <a:effectLst/>
                  <a:latin typeface="Times New Roman" panose="02020603050405020304" pitchFamily="18" charset="0"/>
                  <a:cs typeface="Times New Roman" panose="02020603050405020304" pitchFamily="18" charset="0"/>
                </a:endParaRPr>
              </a:p>
            </p:txBody>
          </p:sp>
        </mc:Choice>
        <mc:Fallback xmlns="">
          <p:sp>
            <p:nvSpPr>
              <p:cNvPr id="13" name="CuadroTexto 12">
                <a:extLst>
                  <a:ext uri="{FF2B5EF4-FFF2-40B4-BE49-F238E27FC236}">
                    <a16:creationId xmlns:a16="http://schemas.microsoft.com/office/drawing/2014/main" id="{E92F4D0C-0147-78DF-47E1-998992BE7101}"/>
                  </a:ext>
                </a:extLst>
              </p:cNvPr>
              <p:cNvSpPr txBox="1">
                <a:spLocks noRot="1" noChangeAspect="1" noMove="1" noResize="1" noEditPoints="1" noAdjustHandles="1" noChangeArrowheads="1" noChangeShapeType="1" noTextEdit="1"/>
              </p:cNvSpPr>
              <p:nvPr/>
            </p:nvSpPr>
            <p:spPr>
              <a:xfrm>
                <a:off x="5189054" y="4517892"/>
                <a:ext cx="2389864" cy="261354"/>
              </a:xfrm>
              <a:prstGeom prst="rect">
                <a:avLst/>
              </a:prstGeom>
              <a:blipFill>
                <a:blip r:embed="rId9"/>
                <a:stretch>
                  <a:fillRect l="-2041" t="-51163" b="-37209"/>
                </a:stretch>
              </a:blipFill>
            </p:spPr>
            <p:txBody>
              <a:bodyPr/>
              <a:lstStyle/>
              <a:p>
                <a:r>
                  <a:rPr lang="es-CO">
                    <a:noFill/>
                  </a:rPr>
                  <a:t> </a:t>
                </a:r>
              </a:p>
            </p:txBody>
          </p:sp>
        </mc:Fallback>
      </mc:AlternateContent>
    </p:spTree>
    <p:extLst>
      <p:ext uri="{BB962C8B-B14F-4D97-AF65-F5344CB8AC3E}">
        <p14:creationId xmlns:p14="http://schemas.microsoft.com/office/powerpoint/2010/main" val="127632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 name="Group 50">
            <a:extLst>
              <a:ext uri="{FF2B5EF4-FFF2-40B4-BE49-F238E27FC236}">
                <a16:creationId xmlns:a16="http://schemas.microsoft.com/office/drawing/2014/main" id="{3B337C2F-F4B9-764C-45E5-86A1306E17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33" y="5338644"/>
            <a:ext cx="9151633" cy="1519355"/>
            <a:chOff x="-10176" y="5338644"/>
            <a:chExt cx="12202176" cy="1519355"/>
          </a:xfrm>
        </p:grpSpPr>
        <p:sp>
          <p:nvSpPr>
            <p:cNvPr id="52" name="Rectangle 51">
              <a:extLst>
                <a:ext uri="{FF2B5EF4-FFF2-40B4-BE49-F238E27FC236}">
                  <a16:creationId xmlns:a16="http://schemas.microsoft.com/office/drawing/2014/main" id="{DE1E11FF-4A87-A65F-DAEC-E20057A3F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5331238" y="-2767"/>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53" name="Rectangle 52">
              <a:extLst>
                <a:ext uri="{FF2B5EF4-FFF2-40B4-BE49-F238E27FC236}">
                  <a16:creationId xmlns:a16="http://schemas.microsoft.com/office/drawing/2014/main" id="{1719AAC3-64F6-CEDF-0B56-5C0C6BD3C6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8906919" y="3566802"/>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54" name="Rectangle 53">
              <a:extLst>
                <a:ext uri="{FF2B5EF4-FFF2-40B4-BE49-F238E27FC236}">
                  <a16:creationId xmlns:a16="http://schemas.microsoft.com/office/drawing/2014/main" id="{BA0DE637-E8FB-63A7-A5E2-E28DBE1A41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V="1">
              <a:off x="3921534" y="1406934"/>
              <a:ext cx="1519355" cy="9382775"/>
            </a:xfrm>
            <a:prstGeom prst="rect">
              <a:avLst/>
            </a:prstGeom>
            <a:gradFill>
              <a:gsLst>
                <a:gs pos="29000">
                  <a:schemeClr val="accent5">
                    <a:lumMod val="60000"/>
                    <a:lumOff val="40000"/>
                    <a:alpha val="0"/>
                  </a:schemeClr>
                </a:gs>
                <a:gs pos="100000">
                  <a:schemeClr val="accent5">
                    <a:lumMod val="7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grpSp>
      <p:sp>
        <p:nvSpPr>
          <p:cNvPr id="2" name="Título 1">
            <a:extLst>
              <a:ext uri="{FF2B5EF4-FFF2-40B4-BE49-F238E27FC236}">
                <a16:creationId xmlns:a16="http://schemas.microsoft.com/office/drawing/2014/main" id="{02E63F33-9B2D-8C01-4883-5EED88C4CFD0}"/>
              </a:ext>
            </a:extLst>
          </p:cNvPr>
          <p:cNvSpPr>
            <a:spLocks noGrp="1"/>
          </p:cNvSpPr>
          <p:nvPr>
            <p:ph type="title"/>
          </p:nvPr>
        </p:nvSpPr>
        <p:spPr>
          <a:xfrm>
            <a:off x="628649" y="5595614"/>
            <a:ext cx="7348401" cy="913975"/>
          </a:xfrm>
        </p:spPr>
        <p:txBody>
          <a:bodyPr vert="horz" lIns="91440" tIns="45720" rIns="91440" bIns="45720" rtlCol="0" anchor="ctr">
            <a:normAutofit fontScale="90000"/>
          </a:bodyPr>
          <a:lstStyle/>
          <a:p>
            <a:pPr algn="l" defTabSz="914400">
              <a:lnSpc>
                <a:spcPct val="90000"/>
              </a:lnSpc>
            </a:pPr>
            <a:r>
              <a:rPr lang="en-AU" sz="2800" noProof="0" dirty="0">
                <a:solidFill>
                  <a:srgbClr val="FFFFFF"/>
                </a:solidFill>
              </a:rPr>
              <a:t>Results: Quotient between Mdom and Mvir</a:t>
            </a:r>
            <a:br>
              <a:rPr lang="en-AU" sz="2800" noProof="0" dirty="0">
                <a:solidFill>
                  <a:srgbClr val="FFFFFF"/>
                </a:solidFill>
              </a:rPr>
            </a:br>
            <a:r>
              <a:rPr lang="en-AU" sz="1800" noProof="0" dirty="0">
                <a:solidFill>
                  <a:srgbClr val="FFFFFF"/>
                </a:solidFill>
              </a:rPr>
              <a:t>No significant differences between halos with </a:t>
            </a:r>
            <a:r>
              <a:rPr lang="en-AU" sz="1800" dirty="0">
                <a:solidFill>
                  <a:srgbClr val="FFFFFF"/>
                </a:solidFill>
              </a:rPr>
              <a:t>disk galaxies</a:t>
            </a:r>
            <a:r>
              <a:rPr lang="en-AU" sz="1800" noProof="0" dirty="0">
                <a:solidFill>
                  <a:srgbClr val="FFFFFF"/>
                </a:solidFill>
              </a:rPr>
              <a:t> and halos without disk galaxies in Mvir/Mdom (p-value &lt; 0.05)</a:t>
            </a:r>
            <a:endParaRPr lang="en-AU" sz="2800" noProof="0" dirty="0">
              <a:solidFill>
                <a:srgbClr val="FFFFFF"/>
              </a:solidFill>
            </a:endParaRPr>
          </a:p>
        </p:txBody>
      </p:sp>
      <p:pic>
        <p:nvPicPr>
          <p:cNvPr id="6" name="Imagen 5" descr="Gráfico, Gráfico de líneas&#10;&#10;El contenido generado por IA puede ser incorrecto.">
            <a:extLst>
              <a:ext uri="{FF2B5EF4-FFF2-40B4-BE49-F238E27FC236}">
                <a16:creationId xmlns:a16="http://schemas.microsoft.com/office/drawing/2014/main" id="{ED73AF6E-9E64-6618-0C6D-B218613EC4D7}"/>
              </a:ext>
            </a:extLst>
          </p:cNvPr>
          <p:cNvPicPr>
            <a:picLocks noChangeAspect="1"/>
          </p:cNvPicPr>
          <p:nvPr/>
        </p:nvPicPr>
        <p:blipFill>
          <a:blip r:embed="rId2"/>
          <a:stretch>
            <a:fillRect/>
          </a:stretch>
        </p:blipFill>
        <p:spPr>
          <a:xfrm>
            <a:off x="430553" y="1186181"/>
            <a:ext cx="4045466" cy="2882394"/>
          </a:xfrm>
          <a:prstGeom prst="rect">
            <a:avLst/>
          </a:prstGeom>
        </p:spPr>
      </p:pic>
      <p:pic>
        <p:nvPicPr>
          <p:cNvPr id="8" name="Imagen 7" descr="Gráfico, Histograma&#10;&#10;El contenido generado por IA puede ser incorrecto.">
            <a:extLst>
              <a:ext uri="{FF2B5EF4-FFF2-40B4-BE49-F238E27FC236}">
                <a16:creationId xmlns:a16="http://schemas.microsoft.com/office/drawing/2014/main" id="{9EA1FDE2-CAAE-DAE0-7A13-DC6D63B653CE}"/>
              </a:ext>
            </a:extLst>
          </p:cNvPr>
          <p:cNvPicPr>
            <a:picLocks noChangeAspect="1"/>
          </p:cNvPicPr>
          <p:nvPr/>
        </p:nvPicPr>
        <p:blipFill>
          <a:blip r:embed="rId3"/>
          <a:stretch>
            <a:fillRect/>
          </a:stretch>
        </p:blipFill>
        <p:spPr>
          <a:xfrm>
            <a:off x="4675638" y="1110929"/>
            <a:ext cx="4045466" cy="3023986"/>
          </a:xfrm>
          <a:prstGeom prst="rect">
            <a:avLst/>
          </a:prstGeom>
        </p:spPr>
      </p:pic>
      <p:sp>
        <p:nvSpPr>
          <p:cNvPr id="3" name="Marcador de número de diapositiva 2">
            <a:extLst>
              <a:ext uri="{FF2B5EF4-FFF2-40B4-BE49-F238E27FC236}">
                <a16:creationId xmlns:a16="http://schemas.microsoft.com/office/drawing/2014/main" id="{00709865-2EE1-AE07-ABA6-77B98B564A1A}"/>
              </a:ext>
            </a:extLst>
          </p:cNvPr>
          <p:cNvSpPr>
            <a:spLocks noGrp="1"/>
          </p:cNvSpPr>
          <p:nvPr>
            <p:ph type="sldNum" sz="quarter" idx="12"/>
          </p:nvPr>
        </p:nvSpPr>
        <p:spPr>
          <a:xfrm>
            <a:off x="6457950" y="6356350"/>
            <a:ext cx="2057400" cy="365125"/>
          </a:xfrm>
        </p:spPr>
        <p:txBody>
          <a:bodyPr vert="horz" lIns="91440" tIns="45720" rIns="91440" bIns="45720" rtlCol="0" anchor="ctr">
            <a:normAutofit fontScale="92500" lnSpcReduction="10000"/>
          </a:bodyPr>
          <a:lstStyle/>
          <a:p>
            <a:pPr defTabSz="914400">
              <a:spcAft>
                <a:spcPts val="600"/>
              </a:spcAft>
            </a:pPr>
            <a:fld id="{C1FF6DA9-008F-8B48-92A6-B652298478BF}" type="slidenum">
              <a:rPr lang="en-AU" noProof="0" smtClean="0">
                <a:solidFill>
                  <a:srgbClr val="FFFFFF"/>
                </a:solidFill>
              </a:rPr>
              <a:pPr defTabSz="914400">
                <a:spcAft>
                  <a:spcPts val="600"/>
                </a:spcAft>
              </a:pPr>
              <a:t>8</a:t>
            </a:fld>
            <a:endParaRPr lang="en-AU" noProof="0" dirty="0">
              <a:solidFill>
                <a:srgbClr val="FFFFFF"/>
              </a:solidFill>
            </a:endParaRPr>
          </a:p>
        </p:txBody>
      </p:sp>
      <p:sp>
        <p:nvSpPr>
          <p:cNvPr id="9" name="CuadroTexto 8">
            <a:extLst>
              <a:ext uri="{FF2B5EF4-FFF2-40B4-BE49-F238E27FC236}">
                <a16:creationId xmlns:a16="http://schemas.microsoft.com/office/drawing/2014/main" id="{14287E48-636D-732D-0841-8D135A3B1888}"/>
              </a:ext>
            </a:extLst>
          </p:cNvPr>
          <p:cNvSpPr txBox="1"/>
          <p:nvPr/>
        </p:nvSpPr>
        <p:spPr>
          <a:xfrm>
            <a:off x="4897893" y="4134915"/>
            <a:ext cx="350028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AU" noProof="0" dirty="0">
                <a:ea typeface="+mn-lt"/>
                <a:cs typeface="+mn-lt"/>
              </a:rPr>
              <a:t>Mvir / Mdom distribution in halos with and without disk</a:t>
            </a:r>
            <a:endParaRPr lang="en-AU" noProof="0" dirty="0">
              <a:ea typeface="Calibri"/>
              <a:cs typeface="Calibri"/>
            </a:endParaRPr>
          </a:p>
        </p:txBody>
      </p:sp>
      <p:sp>
        <p:nvSpPr>
          <p:cNvPr id="11" name="CuadroTexto 10">
            <a:extLst>
              <a:ext uri="{FF2B5EF4-FFF2-40B4-BE49-F238E27FC236}">
                <a16:creationId xmlns:a16="http://schemas.microsoft.com/office/drawing/2014/main" id="{A0734C1C-A7F4-3750-DEB5-B0C19A6AC187}"/>
              </a:ext>
            </a:extLst>
          </p:cNvPr>
          <p:cNvSpPr txBox="1"/>
          <p:nvPr/>
        </p:nvSpPr>
        <p:spPr>
          <a:xfrm>
            <a:off x="802566" y="4134915"/>
            <a:ext cx="350028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AU" noProof="0" dirty="0">
                <a:ea typeface="+mn-lt"/>
                <a:cs typeface="+mn-lt"/>
              </a:rPr>
              <a:t>Mvir / Mdom accretion history in halos with and without disk</a:t>
            </a:r>
            <a:endParaRPr lang="en-AU" noProof="0" dirty="0">
              <a:ea typeface="Calibri"/>
              <a:cs typeface="Calibri"/>
            </a:endParaRPr>
          </a:p>
        </p:txBody>
      </p:sp>
      <p:sp>
        <p:nvSpPr>
          <p:cNvPr id="10" name="CuadroTexto 9">
            <a:extLst>
              <a:ext uri="{FF2B5EF4-FFF2-40B4-BE49-F238E27FC236}">
                <a16:creationId xmlns:a16="http://schemas.microsoft.com/office/drawing/2014/main" id="{1194922D-8CE8-A935-4769-1700B74E594A}"/>
              </a:ext>
            </a:extLst>
          </p:cNvPr>
          <p:cNvSpPr txBox="1"/>
          <p:nvPr/>
        </p:nvSpPr>
        <p:spPr>
          <a:xfrm>
            <a:off x="5859050" y="762523"/>
            <a:ext cx="4578262" cy="261867"/>
          </a:xfrm>
          <a:prstGeom prst="rect">
            <a:avLst/>
          </a:prstGeom>
          <a:noFill/>
        </p:spPr>
        <p:txBody>
          <a:bodyPr wrap="square">
            <a:spAutoFit/>
          </a:bodyPr>
          <a:lstStyle/>
          <a:p>
            <a:pPr algn="l" latinLnBrk="1">
              <a:lnSpc>
                <a:spcPts val="1219"/>
              </a:lnSpc>
              <a:buNone/>
            </a:pPr>
            <a:r>
              <a:rPr lang="en-AU" b="1" i="0" noProof="0" dirty="0">
                <a:effectLst/>
                <a:latin typeface="Times New Roman" panose="02020603050405020304" pitchFamily="18" charset="0"/>
                <a:cs typeface="Times New Roman" panose="02020603050405020304" pitchFamily="18" charset="0"/>
              </a:rPr>
              <a:t>p-value: 0.2181</a:t>
            </a:r>
          </a:p>
        </p:txBody>
      </p:sp>
    </p:spTree>
    <p:extLst>
      <p:ext uri="{BB962C8B-B14F-4D97-AF65-F5344CB8AC3E}">
        <p14:creationId xmlns:p14="http://schemas.microsoft.com/office/powerpoint/2010/main" val="558550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B6A81E7-2A43-4366-8431-1FA7A780A2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pic>
        <p:nvPicPr>
          <p:cNvPr id="6" name="Picture 5" descr="Un meteorito arremolinado">
            <a:extLst>
              <a:ext uri="{FF2B5EF4-FFF2-40B4-BE49-F238E27FC236}">
                <a16:creationId xmlns:a16="http://schemas.microsoft.com/office/drawing/2014/main" id="{06DA0129-C536-9768-6731-5E25C5B250B0}"/>
              </a:ext>
            </a:extLst>
          </p:cNvPr>
          <p:cNvPicPr>
            <a:picLocks noChangeAspect="1"/>
          </p:cNvPicPr>
          <p:nvPr/>
        </p:nvPicPr>
        <p:blipFill>
          <a:blip r:embed="rId2"/>
          <a:srcRect l="32783" r="28910" b="1"/>
          <a:stretch>
            <a:fillRect/>
          </a:stretch>
        </p:blipFill>
        <p:spPr>
          <a:xfrm>
            <a:off x="20" y="10"/>
            <a:ext cx="4057417" cy="6857990"/>
          </a:xfrm>
          <a:prstGeom prst="rect">
            <a:avLst/>
          </a:prstGeom>
        </p:spPr>
      </p:pic>
      <p:sp>
        <p:nvSpPr>
          <p:cNvPr id="19" name="Rectangle 18">
            <a:extLst>
              <a:ext uri="{FF2B5EF4-FFF2-40B4-BE49-F238E27FC236}">
                <a16:creationId xmlns:a16="http://schemas.microsoft.com/office/drawing/2014/main" id="{D09B7001-6C15-47E8-8C3B-A6EB53C98D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7650" y="1"/>
            <a:ext cx="5086350" cy="685799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1" name="Rectangle 20">
            <a:extLst>
              <a:ext uri="{FF2B5EF4-FFF2-40B4-BE49-F238E27FC236}">
                <a16:creationId xmlns:a16="http://schemas.microsoft.com/office/drawing/2014/main" id="{7D3D7337-C310-4B2B-BE2D-98E9D6EC0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423" y="685800"/>
            <a:ext cx="4057227"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noProof="0" dirty="0"/>
          </a:p>
        </p:txBody>
      </p:sp>
      <p:sp>
        <p:nvSpPr>
          <p:cNvPr id="2" name="Título 1">
            <a:extLst>
              <a:ext uri="{FF2B5EF4-FFF2-40B4-BE49-F238E27FC236}">
                <a16:creationId xmlns:a16="http://schemas.microsoft.com/office/drawing/2014/main" id="{19A77650-C5BE-B8AF-57C7-CDD053B1D8A5}"/>
              </a:ext>
            </a:extLst>
          </p:cNvPr>
          <p:cNvSpPr>
            <a:spLocks noGrp="1"/>
          </p:cNvSpPr>
          <p:nvPr>
            <p:ph type="title"/>
          </p:nvPr>
        </p:nvSpPr>
        <p:spPr>
          <a:xfrm>
            <a:off x="5059500" y="1253266"/>
            <a:ext cx="3082647" cy="907199"/>
          </a:xfrm>
        </p:spPr>
        <p:txBody>
          <a:bodyPr anchor="b">
            <a:normAutofit/>
          </a:bodyPr>
          <a:lstStyle/>
          <a:p>
            <a:r>
              <a:rPr lang="en-AU" sz="2800" noProof="0" dirty="0">
                <a:solidFill>
                  <a:schemeClr val="tx1">
                    <a:lumMod val="65000"/>
                    <a:lumOff val="35000"/>
                  </a:schemeClr>
                </a:solidFill>
              </a:rPr>
              <a:t>Conclusions</a:t>
            </a:r>
          </a:p>
        </p:txBody>
      </p:sp>
      <p:sp>
        <p:nvSpPr>
          <p:cNvPr id="3" name="Marcador de contenido 2">
            <a:extLst>
              <a:ext uri="{FF2B5EF4-FFF2-40B4-BE49-F238E27FC236}">
                <a16:creationId xmlns:a16="http://schemas.microsoft.com/office/drawing/2014/main" id="{5C3A9F24-3C4F-7059-037E-FF785E91437B}"/>
              </a:ext>
            </a:extLst>
          </p:cNvPr>
          <p:cNvSpPr>
            <a:spLocks noGrp="1"/>
          </p:cNvSpPr>
          <p:nvPr>
            <p:ph idx="1"/>
          </p:nvPr>
        </p:nvSpPr>
        <p:spPr>
          <a:xfrm>
            <a:off x="5059500" y="2458095"/>
            <a:ext cx="3082649" cy="3075480"/>
          </a:xfrm>
        </p:spPr>
        <p:txBody>
          <a:bodyPr anchor="t">
            <a:normAutofit/>
          </a:bodyPr>
          <a:lstStyle/>
          <a:p>
            <a:pPr>
              <a:lnSpc>
                <a:spcPct val="90000"/>
              </a:lnSpc>
            </a:pPr>
            <a:r>
              <a:rPr lang="en-AU" sz="1300" noProof="0" dirty="0">
                <a:solidFill>
                  <a:schemeClr val="tx1">
                    <a:lumMod val="65000"/>
                    <a:lumOff val="35000"/>
                  </a:schemeClr>
                </a:solidFill>
              </a:rPr>
              <a:t>Galactic morphology is closely related to the mass accretion history of its halo.</a:t>
            </a:r>
          </a:p>
          <a:p>
            <a:pPr>
              <a:lnSpc>
                <a:spcPct val="90000"/>
              </a:lnSpc>
            </a:pPr>
            <a:r>
              <a:rPr lang="en-AU" sz="1300" dirty="0">
                <a:solidFill>
                  <a:schemeClr val="tx1">
                    <a:lumMod val="65000"/>
                    <a:lumOff val="35000"/>
                  </a:schemeClr>
                </a:solidFill>
              </a:rPr>
              <a:t>How the halo environment growths in time is related with how efficiently the halo accretes mass. </a:t>
            </a:r>
            <a:endParaRPr lang="en-AU" sz="1300" noProof="0" dirty="0">
              <a:solidFill>
                <a:schemeClr val="tx1">
                  <a:lumMod val="65000"/>
                  <a:lumOff val="35000"/>
                </a:schemeClr>
              </a:solidFill>
            </a:endParaRPr>
          </a:p>
          <a:p>
            <a:pPr>
              <a:lnSpc>
                <a:spcPct val="90000"/>
              </a:lnSpc>
            </a:pPr>
            <a:r>
              <a:rPr lang="en-AU" sz="1300" noProof="0" dirty="0">
                <a:solidFill>
                  <a:schemeClr val="tx1">
                    <a:lumMod val="65000"/>
                    <a:lumOff val="35000"/>
                  </a:schemeClr>
                </a:solidFill>
              </a:rPr>
              <a:t>The domain method allows the environment to be characterized in a physical and non-arbitrary manner.</a:t>
            </a:r>
          </a:p>
          <a:p>
            <a:pPr>
              <a:lnSpc>
                <a:spcPct val="90000"/>
              </a:lnSpc>
            </a:pPr>
            <a:r>
              <a:rPr lang="en-AU" sz="1300" noProof="0" dirty="0">
                <a:solidFill>
                  <a:schemeClr val="tx1">
                    <a:lumMod val="65000"/>
                    <a:lumOff val="35000"/>
                  </a:schemeClr>
                </a:solidFill>
              </a:rPr>
              <a:t>The distributions of the ratio 𝑀vir/𝑀</a:t>
            </a:r>
            <a:r>
              <a:rPr lang="en-AU" sz="1300" noProof="0" dirty="0" err="1">
                <a:solidFill>
                  <a:schemeClr val="tx1">
                    <a:lumMod val="65000"/>
                    <a:lumOff val="35000"/>
                  </a:schemeClr>
                </a:solidFill>
              </a:rPr>
              <a:t>dom</a:t>
            </a:r>
            <a:r>
              <a:rPr lang="en-AU" sz="1300" noProof="0" dirty="0">
                <a:solidFill>
                  <a:schemeClr val="tx1">
                    <a:lumMod val="65000"/>
                    <a:lumOff val="35000"/>
                  </a:schemeClr>
                </a:solidFill>
              </a:rPr>
              <a:t> show no differences between galaxies with and without disks.</a:t>
            </a:r>
            <a:endParaRPr lang="en-AU" sz="1300" noProof="0" dirty="0">
              <a:solidFill>
                <a:schemeClr val="tx1">
                  <a:lumMod val="65000"/>
                  <a:lumOff val="35000"/>
                </a:schemeClr>
              </a:solidFill>
              <a:ea typeface="Calibri"/>
              <a:cs typeface="Calibri"/>
            </a:endParaRPr>
          </a:p>
          <a:p>
            <a:pPr>
              <a:lnSpc>
                <a:spcPct val="90000"/>
              </a:lnSpc>
            </a:pPr>
            <a:endParaRPr lang="en-AU" sz="1300" noProof="0" dirty="0">
              <a:solidFill>
                <a:schemeClr val="tx1">
                  <a:lumMod val="65000"/>
                  <a:lumOff val="35000"/>
                </a:schemeClr>
              </a:solidFill>
            </a:endParaRPr>
          </a:p>
        </p:txBody>
      </p:sp>
      <p:sp>
        <p:nvSpPr>
          <p:cNvPr id="4" name="Marcador de número de diapositiva 3">
            <a:extLst>
              <a:ext uri="{FF2B5EF4-FFF2-40B4-BE49-F238E27FC236}">
                <a16:creationId xmlns:a16="http://schemas.microsoft.com/office/drawing/2014/main" id="{C4912F9F-D5E3-6D9B-214E-747E2AF63B2F}"/>
              </a:ext>
            </a:extLst>
          </p:cNvPr>
          <p:cNvSpPr>
            <a:spLocks noGrp="1"/>
          </p:cNvSpPr>
          <p:nvPr>
            <p:ph type="sldNum" sz="quarter" idx="12"/>
          </p:nvPr>
        </p:nvSpPr>
        <p:spPr>
          <a:xfrm>
            <a:off x="6885432" y="6356350"/>
            <a:ext cx="2057400" cy="365125"/>
          </a:xfrm>
        </p:spPr>
        <p:txBody>
          <a:bodyPr>
            <a:normAutofit lnSpcReduction="10000"/>
          </a:bodyPr>
          <a:lstStyle/>
          <a:p>
            <a:pPr>
              <a:spcAft>
                <a:spcPts val="600"/>
              </a:spcAft>
            </a:pPr>
            <a:fld id="{C1FF6DA9-008F-8B48-92A6-B652298478BF}" type="slidenum">
              <a:rPr lang="en-AU" sz="1800" noProof="0" smtClean="0"/>
              <a:pPr>
                <a:spcAft>
                  <a:spcPts val="600"/>
                </a:spcAft>
              </a:pPr>
              <a:t>9</a:t>
            </a:fld>
            <a:endParaRPr lang="en-AU" sz="800" noProof="0" dirty="0"/>
          </a:p>
        </p:txBody>
      </p:sp>
    </p:spTree>
    <p:extLst>
      <p:ext uri="{BB962C8B-B14F-4D97-AF65-F5344CB8AC3E}">
        <p14:creationId xmlns:p14="http://schemas.microsoft.com/office/powerpoint/2010/main" val="19514774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99e1e721-7184-498e-8aff-b2ad4e53c1c2}" enabled="0" method="" siteId="{99e1e721-7184-498e-8aff-b2ad4e53c1c2}" removed="1"/>
</clbl:labelList>
</file>

<file path=docProps/app.xml><?xml version="1.0" encoding="utf-8"?>
<Properties xmlns="http://schemas.openxmlformats.org/officeDocument/2006/extended-properties" xmlns:vt="http://schemas.openxmlformats.org/officeDocument/2006/docPropsVTypes">
  <TotalTime>1546</TotalTime>
  <Words>1205</Words>
  <Application>Microsoft Office PowerPoint</Application>
  <PresentationFormat>Presentación en pantalla (4:3)</PresentationFormat>
  <Paragraphs>102</Paragraphs>
  <Slides>18</Slides>
  <Notes>1</Notes>
  <HiddenSlides>2</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Aptos</vt:lpstr>
      <vt:lpstr>Arial</vt:lpstr>
      <vt:lpstr>Calibri</vt:lpstr>
      <vt:lpstr>Cambria Math</vt:lpstr>
      <vt:lpstr>Courier New</vt:lpstr>
      <vt:lpstr>Times New Roman</vt:lpstr>
      <vt:lpstr>Office Theme</vt:lpstr>
      <vt:lpstr>Effects of the environment and mass accretion of dark matter halos on galaxy morphology</vt:lpstr>
      <vt:lpstr>Galactic Bimodality</vt:lpstr>
      <vt:lpstr>The domain as a measure of the environment of dark matter halos</vt:lpstr>
      <vt:lpstr>The IllustrisTNG Project</vt:lpstr>
      <vt:lpstr>Results: Domain Properties</vt:lpstr>
      <vt:lpstr>Results: Mass accretion and domain evolution for halos with disk and without disk  We found clear differences in the virial accretion histories but not in the domain evolution histories for halos with and without disks</vt:lpstr>
      <vt:lpstr>Results: Mass accretion by type of domain evolution We found significant differences in the virial mass accretion between halos with increasing and decreasing domain. Halos with increasing domain accrete virial mass more efficiently.</vt:lpstr>
      <vt:lpstr>Results: Quotient between Mdom and Mvir No significant differences between halos with disk galaxies and halos without disk galaxies in Mvir/Mdom (p-value &lt; 0.05)</vt:lpstr>
      <vt:lpstr>Conclusions</vt:lpstr>
      <vt:lpstr>References</vt:lpstr>
      <vt:lpstr>Thanks for your attention</vt:lpstr>
      <vt:lpstr>Presentación de PowerPoint</vt:lpstr>
      <vt:lpstr>Presentación de PowerPoint</vt:lpstr>
      <vt:lpstr>Presentación de PowerPoint</vt:lpstr>
      <vt:lpstr>Presentación de PowerPoint</vt:lpstr>
      <vt:lpstr>Presentación de PowerPoint</vt:lpstr>
      <vt:lpstr>Matching between runs: Strategy for solving a technical problem</vt:lpstr>
      <vt:lpstr>Morphology, evolution and galactic environment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Andrés López Echeverri</dc:creator>
  <cp:keywords/>
  <dc:description>generated using python-pptx</dc:description>
  <cp:lastModifiedBy>ANDRES LOPEZ ECHEVERRI</cp:lastModifiedBy>
  <cp:revision>61</cp:revision>
  <dcterms:created xsi:type="dcterms:W3CDTF">2013-01-27T09:14:16Z</dcterms:created>
  <dcterms:modified xsi:type="dcterms:W3CDTF">2025-12-03T15:09:10Z</dcterms:modified>
  <cp:category/>
</cp:coreProperties>
</file>