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notesMasterIdLst>
    <p:notesMasterId r:id="rId3"/>
  </p:notesMasterIdLst>
  <p:handoutMasterIdLst>
    <p:handoutMasterId r:id="rId4"/>
  </p:handoutMasterIdLst>
  <p:sldIdLst>
    <p:sldId id="1014" r:id="rId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04" userDrawn="1">
          <p15:clr>
            <a:srgbClr val="A4A3A4"/>
          </p15:clr>
        </p15:guide>
        <p15:guide id="2" pos="3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23D5"/>
    <a:srgbClr val="F7D3FB"/>
    <a:srgbClr val="FBB6EF"/>
    <a:srgbClr val="FB55E9"/>
    <a:srgbClr val="F9FC4E"/>
    <a:srgbClr val="DA80D6"/>
    <a:srgbClr val="00FF00"/>
    <a:srgbClr val="FCF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89" autoAdjust="0"/>
    <p:restoredTop sz="95853" autoAdjust="0"/>
  </p:normalViewPr>
  <p:slideViewPr>
    <p:cSldViewPr snapToGrid="0" snapToObjects="1">
      <p:cViewPr varScale="1">
        <p:scale>
          <a:sx n="95" d="100"/>
          <a:sy n="95" d="100"/>
        </p:scale>
        <p:origin x="928" y="176"/>
      </p:cViewPr>
      <p:guideLst>
        <p:guide orient="horz" pos="2104"/>
        <p:guide pos="3808"/>
      </p:guideLst>
    </p:cSldViewPr>
  </p:slideViewPr>
  <p:outlineViewPr>
    <p:cViewPr>
      <p:scale>
        <a:sx n="33" d="100"/>
        <a:sy n="33" d="100"/>
      </p:scale>
      <p:origin x="0" y="-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BEA919-E56D-7A4E-95F2-3BF34209E886}" type="datetime1">
              <a:rPr lang="en-US" smtClean="0"/>
              <a:pPr>
                <a:defRPr/>
              </a:pPr>
              <a:t>10/5/25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A46B6E6-3531-F44C-B81F-98A327392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81531B20-24ED-ED41-82D1-2DA7ADE271E2}" type="datetime1">
              <a:rPr lang="en-US" smtClean="0"/>
              <a:pPr>
                <a:defRPr/>
              </a:pPr>
              <a:t>10/5/25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3719351A-DEE9-DA4C-AF1C-EA126D6C6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34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06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9th DAMPE Workshop, 15/06/2019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4CDA53-7D5C-B347-B62E-2BEA17930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3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3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/>
              <a:t>9th DAMPE Workshop, 15/06/2019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44E42C3-E23A-5F4D-A6FC-722EF04E7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Isosceles Triangle 18">
            <a:extLst>
              <a:ext uri="{FF2B5EF4-FFF2-40B4-BE49-F238E27FC236}">
                <a16:creationId xmlns:a16="http://schemas.microsoft.com/office/drawing/2014/main" id="{0B566F8E-9C0C-B245-8CEF-D1D35410F39E}"/>
              </a:ext>
            </a:extLst>
          </p:cNvPr>
          <p:cNvSpPr/>
          <p:nvPr userDrawn="1"/>
        </p:nvSpPr>
        <p:spPr>
          <a:xfrm rot="10800000">
            <a:off x="5855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8" name="Isosceles Triangle 30">
            <a:extLst>
              <a:ext uri="{FF2B5EF4-FFF2-40B4-BE49-F238E27FC236}">
                <a16:creationId xmlns:a16="http://schemas.microsoft.com/office/drawing/2014/main" id="{476201D3-E5C3-A644-BDD9-049F76E36839}"/>
              </a:ext>
            </a:extLst>
          </p:cNvPr>
          <p:cNvSpPr/>
          <p:nvPr userDrawn="1"/>
        </p:nvSpPr>
        <p:spPr>
          <a:xfrm>
            <a:off x="11959478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548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88323" y="19009"/>
            <a:ext cx="9491700" cy="830679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</a:rPr>
              <a:t>Swiss Committee on Space Research (CSR) (https://</a:t>
            </a:r>
            <a:r>
              <a:rPr lang="en-US" sz="2400" dirty="0" err="1">
                <a:solidFill>
                  <a:srgbClr val="D14664"/>
                </a:solidFill>
                <a:latin typeface="+mn-lt"/>
              </a:rPr>
              <a:t>csr.scnat.ch</a:t>
            </a:r>
            <a:r>
              <a:rPr lang="en-US" sz="2400" dirty="0">
                <a:solidFill>
                  <a:srgbClr val="D14664"/>
                </a:solidFill>
                <a:latin typeface="+mn-lt"/>
              </a:rPr>
              <a:t>/</a:t>
            </a:r>
            <a:r>
              <a:rPr lang="en-US" sz="2400" dirty="0" err="1">
                <a:solidFill>
                  <a:srgbClr val="D14664"/>
                </a:solidFill>
                <a:latin typeface="+mn-lt"/>
              </a:rPr>
              <a:t>en</a:t>
            </a:r>
            <a:r>
              <a:rPr lang="en-US" sz="2400" dirty="0">
                <a:solidFill>
                  <a:srgbClr val="D14664"/>
                </a:solidFill>
                <a:latin typeface="+mn-lt"/>
              </a:rPr>
              <a:t>) </a:t>
            </a:r>
          </a:p>
        </p:txBody>
      </p:sp>
      <p:sp>
        <p:nvSpPr>
          <p:cNvPr id="32777" name="Date Placeholder 9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328730" y="596291"/>
            <a:ext cx="11755694" cy="601345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600" noProof="0" dirty="0"/>
              <a:t>Switzerland does not have a space agency: ESA manages the Swiss participations in space </a:t>
            </a:r>
            <a:r>
              <a:rPr lang="en-US" sz="1600" b="1" noProof="0" dirty="0"/>
              <a:t>sciences</a:t>
            </a:r>
            <a:r>
              <a:rPr lang="en-US" sz="1600" noProof="0" dirty="0"/>
              <a:t> missions, including non-ESA missions, through the ESA PRODEX program   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noProof="0" dirty="0">
                <a:solidFill>
                  <a:srgbClr val="0423D5"/>
                </a:solidFill>
              </a:rPr>
              <a:t>The Swiss Space Office of SERI decides on the selection and funding of Swiss PRODEX projects (approved/endorsed by ESA)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b="1" noProof="0" dirty="0">
                <a:solidFill>
                  <a:srgbClr val="0423D5"/>
                </a:solidFill>
              </a:rPr>
              <a:t>PRODEX is facing a budget cut like other federal research funding agencies  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noProof="0" dirty="0"/>
              <a:t>CSR is a coordination body under SCNAT  </a:t>
            </a:r>
            <a:r>
              <a:rPr lang="en-US" sz="1600" dirty="0"/>
              <a:t>for space science in areas in </a:t>
            </a:r>
            <a:r>
              <a:rPr lang="en-US" sz="1600" b="1" dirty="0"/>
              <a:t>ESA Science Program</a:t>
            </a:r>
            <a:r>
              <a:rPr lang="en-US" sz="1600" dirty="0"/>
              <a:t>: astronomy/astrophysics, solar physics, planetary science; Not included: Earth Observation, Remote Sensing, Astrobiology, Human Flight, Microgravity, …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noProof="0" dirty="0">
                <a:solidFill>
                  <a:srgbClr val="0423D5"/>
                </a:solidFill>
              </a:rPr>
              <a:t>CSR president (currently Stéphane </a:t>
            </a:r>
            <a:r>
              <a:rPr lang="en-US" sz="1600" noProof="0" dirty="0" err="1">
                <a:solidFill>
                  <a:srgbClr val="0423D5"/>
                </a:solidFill>
              </a:rPr>
              <a:t>Paltani</a:t>
            </a:r>
            <a:r>
              <a:rPr lang="en-US" sz="1600" noProof="0" dirty="0">
                <a:solidFill>
                  <a:srgbClr val="0423D5"/>
                </a:solidFill>
              </a:rPr>
              <a:t>, </a:t>
            </a:r>
            <a:r>
              <a:rPr lang="en-US" sz="1600" noProof="0" dirty="0" err="1">
                <a:solidFill>
                  <a:srgbClr val="0423D5"/>
                </a:solidFill>
              </a:rPr>
              <a:t>UniGe</a:t>
            </a:r>
            <a:r>
              <a:rPr lang="en-US" sz="1600" noProof="0" dirty="0">
                <a:solidFill>
                  <a:srgbClr val="0423D5"/>
                </a:solidFill>
              </a:rPr>
              <a:t>) is the Swiss scientific representative to ESA's science program and COSPAR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Roadmap updated (</a:t>
            </a:r>
            <a:r>
              <a:rPr lang="en-GB" sz="1600" dirty="0">
                <a:solidFill>
                  <a:srgbClr val="0423D5"/>
                </a:solidFill>
              </a:rPr>
              <a:t>on CSR web page) </a:t>
            </a:r>
            <a:r>
              <a:rPr lang="en-US" sz="1600" dirty="0">
                <a:solidFill>
                  <a:srgbClr val="0423D5"/>
                </a:solidFill>
              </a:rPr>
              <a:t>: </a:t>
            </a:r>
            <a:r>
              <a:rPr lang="en-GB" sz="1600" dirty="0">
                <a:solidFill>
                  <a:srgbClr val="0423D5"/>
                </a:solidFill>
              </a:rPr>
              <a:t>Update of Swiss Community Needs for Research Infrastructures 2029-2032 and beyond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X-ray, </a:t>
            </a:r>
            <a:r>
              <a:rPr lang="en-US" sz="1600" dirty="0">
                <a:solidFill>
                  <a:srgbClr val="0423D5"/>
                </a:solidFill>
                <a:latin typeface="Symbol" pitchFamily="2" charset="2"/>
              </a:rPr>
              <a:t>g</a:t>
            </a:r>
            <a:r>
              <a:rPr lang="en-US" sz="1600" dirty="0">
                <a:solidFill>
                  <a:srgbClr val="0423D5"/>
                </a:solidFill>
              </a:rPr>
              <a:t>-ray, </a:t>
            </a:r>
            <a:r>
              <a:rPr lang="en-US" sz="1600" dirty="0" err="1">
                <a:solidFill>
                  <a:srgbClr val="0423D5"/>
                </a:solidFill>
              </a:rPr>
              <a:t>astroparticle</a:t>
            </a:r>
            <a:r>
              <a:rPr lang="en-US" sz="1600" dirty="0">
                <a:solidFill>
                  <a:srgbClr val="0423D5"/>
                </a:solidFill>
              </a:rPr>
              <a:t>, cosmology, GW missions are in one of the priority areas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600" b="1" dirty="0">
                <a:solidFill>
                  <a:srgbClr val="0423D5"/>
                </a:solidFill>
              </a:rPr>
              <a:t>Strong synergy with CHIPP sciences/technologies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noProof="0" dirty="0"/>
              <a:t>Successful CH participations in major missions launched in </a:t>
            </a:r>
            <a:r>
              <a:rPr lang="en-US" sz="1600" dirty="0"/>
              <a:t>recent </a:t>
            </a:r>
            <a:r>
              <a:rPr lang="en-US" sz="1600" noProof="0" dirty="0"/>
              <a:t>years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GAIA (2013), </a:t>
            </a:r>
            <a:r>
              <a:rPr lang="en-US" sz="1600" noProof="0" dirty="0">
                <a:solidFill>
                  <a:srgbClr val="0423D5"/>
                </a:solidFill>
              </a:rPr>
              <a:t>DAMPE (2015), CHEOPS (2019), Solar Orbiter (2020), JWST(2021), XRISM (2023), JUICE (2023), EUCLID (2023), IMAP (2025) …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dirty="0"/>
              <a:t>Strong CH</a:t>
            </a:r>
            <a:r>
              <a:rPr lang="en-US" sz="1600" noProof="0" dirty="0"/>
              <a:t> participations in missions that are </a:t>
            </a:r>
            <a:r>
              <a:rPr lang="en-US" sz="1600" dirty="0"/>
              <a:t>selected</a:t>
            </a:r>
            <a:r>
              <a:rPr lang="en-US" sz="1600" noProof="0" dirty="0"/>
              <a:t> to be launched in the coming years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noProof="0" dirty="0">
                <a:solidFill>
                  <a:srgbClr val="0423D5"/>
                </a:solidFill>
              </a:rPr>
              <a:t>SMILE (2026), POLAR-2 (2027), PLATO (2027), EXOMARS (2028), Comet Interceptor (2029), </a:t>
            </a:r>
            <a:r>
              <a:rPr lang="en-US" sz="1600" noProof="0" dirty="0" err="1">
                <a:solidFill>
                  <a:srgbClr val="0423D5"/>
                </a:solidFill>
              </a:rPr>
              <a:t>EnVision</a:t>
            </a:r>
            <a:r>
              <a:rPr lang="en-US" sz="1600" noProof="0" dirty="0">
                <a:solidFill>
                  <a:srgbClr val="0423D5"/>
                </a:solidFill>
              </a:rPr>
              <a:t> (2031), ARRAKHIS(2031), LISA (2035), NEW ATHENA (2037), …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b="1" dirty="0">
                <a:solidFill>
                  <a:srgbClr val="0423D5"/>
                </a:solidFill>
              </a:rPr>
              <a:t>Potentially large Impact of the new NASA budget on ESA/NASA missions under evaluation  </a:t>
            </a:r>
            <a:endParaRPr lang="en-US" sz="1600" b="1" noProof="0" dirty="0">
              <a:solidFill>
                <a:srgbClr val="0423D5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1600" noProof="0" dirty="0"/>
              <a:t>CH Participation to mission proposals in various selection stages and potential (</a:t>
            </a:r>
            <a:r>
              <a:rPr lang="en-US" sz="1600" b="1" noProof="0" dirty="0"/>
              <a:t>highly uncertain</a:t>
            </a:r>
            <a:r>
              <a:rPr lang="en-US" sz="1600" noProof="0" dirty="0"/>
              <a:t>) launch dates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noProof="0" dirty="0">
                <a:solidFill>
                  <a:srgbClr val="0423D5"/>
                </a:solidFill>
              </a:rPr>
              <a:t>HERD (2027), </a:t>
            </a:r>
            <a:r>
              <a:rPr lang="en-US" sz="1600" noProof="0" dirty="0" err="1">
                <a:solidFill>
                  <a:srgbClr val="0423D5"/>
                </a:solidFill>
              </a:rPr>
              <a:t>LunPAN</a:t>
            </a:r>
            <a:r>
              <a:rPr lang="en-US" sz="1600" noProof="0" dirty="0">
                <a:solidFill>
                  <a:srgbClr val="0423D5"/>
                </a:solidFill>
              </a:rPr>
              <a:t> (2029), </a:t>
            </a:r>
            <a:r>
              <a:rPr lang="en-US" sz="1600" noProof="0" dirty="0" err="1">
                <a:solidFill>
                  <a:srgbClr val="0423D5"/>
                </a:solidFill>
              </a:rPr>
              <a:t>eXTP</a:t>
            </a:r>
            <a:r>
              <a:rPr lang="en-US" sz="1600" noProof="0" dirty="0">
                <a:solidFill>
                  <a:srgbClr val="0423D5"/>
                </a:solidFill>
              </a:rPr>
              <a:t>(2030), CXBE (2030), UVEX (2030), THESEUS (</a:t>
            </a:r>
            <a:r>
              <a:rPr lang="en-US" sz="1600" noProof="0">
                <a:solidFill>
                  <a:srgbClr val="0423D5"/>
                </a:solidFill>
              </a:rPr>
              <a:t>2037),</a:t>
            </a:r>
            <a:r>
              <a:rPr lang="en-US" sz="1600">
                <a:solidFill>
                  <a:srgbClr val="0423D5"/>
                </a:solidFill>
              </a:rPr>
              <a:t> </a:t>
            </a:r>
            <a:r>
              <a:rPr lang="en-GB" sz="1600" dirty="0" err="1">
                <a:solidFill>
                  <a:srgbClr val="0423D5"/>
                </a:solidFill>
              </a:rPr>
              <a:t>LiteBIRD</a:t>
            </a:r>
            <a:r>
              <a:rPr lang="en-GB" sz="1600" dirty="0">
                <a:solidFill>
                  <a:srgbClr val="0423D5"/>
                </a:solidFill>
              </a:rPr>
              <a:t> (??)</a:t>
            </a:r>
            <a:r>
              <a:rPr lang="en-US" sz="1600" dirty="0">
                <a:solidFill>
                  <a:srgbClr val="0423D5"/>
                </a:solidFill>
              </a:rPr>
              <a:t>…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noProof="0" dirty="0"/>
              <a:t>Broad CH participation in proposals submitted (May 2025) to the latest ESA M8/F3/Mini-F calls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Involved in ~25 proposals, including many x-ray/g-ray missions: </a:t>
            </a:r>
            <a:r>
              <a:rPr lang="en-US" sz="1600" dirty="0" err="1">
                <a:solidFill>
                  <a:srgbClr val="0423D5"/>
                </a:solidFill>
              </a:rPr>
              <a:t>NewAstrogam</a:t>
            </a:r>
            <a:r>
              <a:rPr lang="en-US" sz="1600" dirty="0">
                <a:solidFill>
                  <a:srgbClr val="0423D5"/>
                </a:solidFill>
              </a:rPr>
              <a:t>, ARCO, PHEMTO, EXPO, … </a:t>
            </a:r>
            <a:endParaRPr lang="en-US" sz="1600" b="1" noProof="0" dirty="0">
              <a:solidFill>
                <a:srgbClr val="0423D5"/>
              </a:solidFill>
            </a:endParaRPr>
          </a:p>
          <a:p>
            <a:pPr marL="0" indent="0" eaLnBrk="1" hangingPunct="1">
              <a:buNone/>
            </a:pPr>
            <a:endParaRPr lang="en-GB" sz="1600" b="1" dirty="0"/>
          </a:p>
          <a:p>
            <a:pPr eaLnBrk="1" hangingPunct="1">
              <a:buFont typeface="Wingdings" pitchFamily="2" charset="2"/>
              <a:buChar char="§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604743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LAR2_SSO_XinWu_template" id="{3A2D25E4-199B-674D-9C22-BD85CD308219}" vid="{F2494E7C-0FD8-4445-BF69-9F80F4958B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191634</TotalTime>
  <Words>396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Symbol</vt:lpstr>
      <vt:lpstr>Wingdings</vt:lpstr>
      <vt:lpstr>1_Office Theme</vt:lpstr>
      <vt:lpstr>Swiss Committee on Space Research (CSR) (https://csr.scnat.ch/en) </vt:lpstr>
    </vt:vector>
  </TitlesOfParts>
  <Manager/>
  <Company>DPNC, University of Geneva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Particle Explorer (DAMPE)</dc:title>
  <dc:subject/>
  <dc:creator>Xin Wu</dc:creator>
  <cp:keywords/>
  <dc:description/>
  <cp:lastModifiedBy>Xin Wu</cp:lastModifiedBy>
  <cp:revision>3809</cp:revision>
  <cp:lastPrinted>2018-04-05T06:19:38Z</cp:lastPrinted>
  <dcterms:created xsi:type="dcterms:W3CDTF">2014-05-10T11:00:53Z</dcterms:created>
  <dcterms:modified xsi:type="dcterms:W3CDTF">2025-10-05T09:13:46Z</dcterms:modified>
  <cp:category/>
</cp:coreProperties>
</file>