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image/svg+xml" Extension="svg"/>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x="18288000" cy="10287000"/>
  <p:notesSz cx="6858000" cy="9144000"/>
  <p:embeddedFontLst>
    <p:embeddedFont>
      <p:font typeface="Agrandir Bold" charset="1" panose="00000800000000000000"/>
      <p:regular r:id="rId33"/>
    </p:embeddedFont>
    <p:embeddedFont>
      <p:font typeface="Agrandir" charset="1" panose="00000500000000000000"/>
      <p:regular r:id="rId34"/>
    </p:embeddedFont>
    <p:embeddedFont>
      <p:font typeface="Poppins Bold" charset="1" panose="00000800000000000000"/>
      <p:regular r:id="rId35"/>
    </p:embeddedFont>
    <p:embeddedFont>
      <p:font typeface="Poppins Medium" charset="1" panose="00000600000000000000"/>
      <p:regular r:id="rId36"/>
    </p:embeddedFont>
    <p:embeddedFont>
      <p:font typeface="Montserrat Medium" charset="1" panose="00000600000000000000"/>
      <p:regular r:id="rId37"/>
    </p:embeddedFont>
    <p:embeddedFont>
      <p:font typeface="Canva Sans" charset="1" panose="020B0503030501040103"/>
      <p:regular r:id="rId38"/>
    </p:embeddedFont>
    <p:embeddedFont>
      <p:font typeface="Poppins" charset="1" panose="00000500000000000000"/>
      <p:regular r:id="rId39"/>
    </p:embeddedFont>
    <p:embeddedFont>
      <p:font typeface="Canva Sans Bold" charset="1" panose="020B0803030501040103"/>
      <p:regular r:id="rId40"/>
    </p:embeddedFont>
    <p:embeddedFont>
      <p:font typeface="Poppins Italics" charset="1" panose="00000500000000000000"/>
      <p:regular r:id="rId4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fonts/font33.fntdata" Type="http://schemas.openxmlformats.org/officeDocument/2006/relationships/font"/><Relationship Id="rId34" Target="fonts/font34.fntdata" Type="http://schemas.openxmlformats.org/officeDocument/2006/relationships/font"/><Relationship Id="rId35" Target="fonts/font35.fntdata" Type="http://schemas.openxmlformats.org/officeDocument/2006/relationships/font"/><Relationship Id="rId36" Target="fonts/font36.fntdata" Type="http://schemas.openxmlformats.org/officeDocument/2006/relationships/font"/><Relationship Id="rId37" Target="fonts/font37.fntdata" Type="http://schemas.openxmlformats.org/officeDocument/2006/relationships/font"/><Relationship Id="rId38" Target="fonts/font38.fntdata" Type="http://schemas.openxmlformats.org/officeDocument/2006/relationships/font"/><Relationship Id="rId39" Target="fonts/font39.fntdata" Type="http://schemas.openxmlformats.org/officeDocument/2006/relationships/font"/><Relationship Id="rId4" Target="theme/theme1.xml" Type="http://schemas.openxmlformats.org/officeDocument/2006/relationships/theme"/><Relationship Id="rId40" Target="fonts/font40.fntdata" Type="http://schemas.openxmlformats.org/officeDocument/2006/relationships/font"/><Relationship Id="rId41" Target="fonts/font41.fntdata" Type="http://schemas.openxmlformats.org/officeDocument/2006/relationships/font"/><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png" Type="http://schemas.openxmlformats.org/officeDocument/2006/relationships/image"/><Relationship Id="rId5" Target="../media/image4.sv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7.jpe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18.png" Type="http://schemas.openxmlformats.org/officeDocument/2006/relationships/image"/><Relationship Id="rId5" Target="../media/image19.svg" Type="http://schemas.openxmlformats.org/officeDocument/2006/relationships/image"/><Relationship Id="rId6" Target="../media/image20.png" Type="http://schemas.openxmlformats.org/officeDocument/2006/relationships/image"/><Relationship Id="rId7" Target="../media/image21.svg" Type="http://schemas.openxmlformats.org/officeDocument/2006/relationships/image"/><Relationship Id="rId8" Target="../media/image22.png" Type="http://schemas.openxmlformats.org/officeDocument/2006/relationships/image"/><Relationship Id="rId9" Target="../media/image23.sv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24.jpeg" Type="http://schemas.openxmlformats.org/officeDocument/2006/relationships/image"/><Relationship Id="rId5" Target="../media/image25.jpe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26.jpeg" Type="http://schemas.openxmlformats.org/officeDocument/2006/relationships/image"/><Relationship Id="rId5" Target="../media/image27.jpe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28.jpeg" Type="http://schemas.openxmlformats.org/officeDocument/2006/relationships/image"/><Relationship Id="rId5" Target="../media/image5.jpe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29.png" Type="http://schemas.openxmlformats.org/officeDocument/2006/relationships/image"/><Relationship Id="rId5" Target="../media/image30.png" Type="http://schemas.openxmlformats.org/officeDocument/2006/relationships/image"/><Relationship Id="rId6" Target="../media/image31.png" Type="http://schemas.openxmlformats.org/officeDocument/2006/relationships/image"/><Relationship Id="rId7" Target="../media/image32.png" Type="http://schemas.openxmlformats.org/officeDocument/2006/relationships/image"/><Relationship Id="rId8" Target="../media/image33.sv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4.png" Type="http://schemas.openxmlformats.org/officeDocument/2006/relationships/image"/><Relationship Id="rId5" Target="../media/image35.svg" Type="http://schemas.openxmlformats.org/officeDocument/2006/relationships/image"/><Relationship Id="rId6" Target="../media/image36.png" Type="http://schemas.openxmlformats.org/officeDocument/2006/relationships/image"/><Relationship Id="rId7" Target="../media/image37.svg" Type="http://schemas.openxmlformats.org/officeDocument/2006/relationships/image"/><Relationship Id="rId8" Target="../media/image18.png" Type="http://schemas.openxmlformats.org/officeDocument/2006/relationships/image"/><Relationship Id="rId9" Target="../media/image19.sv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38.png" Type="http://schemas.openxmlformats.org/officeDocument/2006/relationships/image"/><Relationship Id="rId5" Target="../media/image39.svg" Type="http://schemas.openxmlformats.org/officeDocument/2006/relationships/image"/><Relationship Id="rId6" Target="../media/image40.png" Type="http://schemas.openxmlformats.org/officeDocument/2006/relationships/image"/><Relationship Id="rId7" Target="../media/image41.sv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42.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43.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5.jpe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44.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45.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6.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https://www.arpae.it/it/temi-ambientali/aria/dati-qualita-aria/stazioni-fisse/dati-dalle-stazioni-fisse" TargetMode="External" Type="http://schemas.openxmlformats.org/officeDocument/2006/relationships/hyperlink"/><Relationship Id="rId3" Target="https://aqicn.org/map/parma/it/" TargetMode="External" Type="http://schemas.openxmlformats.org/officeDocument/2006/relationships/hyperlink"/><Relationship Id="rId4" Target="https://store.ampp.org/suspension-high-velocity-oxy-fuel-spray-tio2-coatings-and-their-corrosion-behaviour-52539" TargetMode="External" Type="http://schemas.openxmlformats.org/officeDocument/2006/relationships/hyperlink"/><Relationship Id="rId5" Target="https://www.ingenio-web.it/articoli/pannelli-fotovoltaici-un-progetto-ue-per-renderli-autopulenti-con-meno-costi-e-piu-efficienza/" TargetMode="External" Type="http://schemas.openxmlformats.org/officeDocument/2006/relationships/hyperlink"/><Relationship Id="rId6" Target="https://www.arpa.piemonte.it/scheda-informativa/ossidi-azoto-nox" TargetMode="External" Type="http://schemas.openxmlformats.org/officeDocument/2006/relationships/hyperlink"/><Relationship Id="rId7" Target="https://publications.cnr.it/doc/487842" TargetMode="External" Type="http://schemas.openxmlformats.org/officeDocument/2006/relationships/hyperlink"/><Relationship Id="rId8" Target="https://publications.cnr.it/doc/487842" TargetMode="External" Type="http://schemas.openxmlformats.org/officeDocument/2006/relationships/hyperlink"/></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https://www.sciencedirect.com/journal/science-of-the-total-environment" TargetMode="External" Type="http://schemas.openxmlformats.org/officeDocument/2006/relationships/hyperlink"/><Relationship Id="rId3" Target="https://www.sciencedirect.com/journal/science-of-the-total-environment/vol/759/suppl/C" TargetMode="External" Type="http://schemas.openxmlformats.org/officeDocument/2006/relationships/hyperlink"/><Relationship Id="rId4" Target="https://www.sciencedirect.com/science/article/pii/S0048969720307312" TargetMode="External" Type="http://schemas.openxmlformats.org/officeDocument/2006/relationships/hyperlink"/><Relationship Id="rId5" Target="https://indicatoriambientali.isprambiente.it/it/qualita-dellaria/qualita-dell-aria-ambiente-particolato-pm10" TargetMode="External" Type="http://schemas.openxmlformats.org/officeDocument/2006/relationships/hyperlink"/><Relationship Id="rId6" Target="https://www.arpae.it/it/il-territorio/parma" TargetMode="External" Type="http://schemas.openxmlformats.org/officeDocument/2006/relationships/hyperlink"/></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6.jpe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7.png" Type="http://schemas.openxmlformats.org/officeDocument/2006/relationships/image"/><Relationship Id="rId5" Target="../media/image8.png" Type="http://schemas.openxmlformats.org/officeDocument/2006/relationships/image"/><Relationship Id="rId6" Target="../media/image9.svg" Type="http://schemas.openxmlformats.org/officeDocument/2006/relationships/image"/><Relationship Id="rId7" Target="../media/image10.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11.png" Type="http://schemas.openxmlformats.org/officeDocument/2006/relationships/image"/><Relationship Id="rId5" Target="../media/image12.sv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3.jpeg" Type="http://schemas.openxmlformats.org/officeDocument/2006/relationships/image"/><Relationship Id="rId3" Target="../media/image14.jpeg" Type="http://schemas.openxmlformats.org/officeDocument/2006/relationships/image"/><Relationship Id="rId4" Target="../media/image15.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svg" Type="http://schemas.openxmlformats.org/officeDocument/2006/relationships/image"/><Relationship Id="rId4" Target="../media/image16.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834494" y="3368309"/>
            <a:ext cx="5300094" cy="4114800"/>
          </a:xfrm>
          <a:custGeom>
            <a:avLst/>
            <a:gdLst/>
            <a:ahLst/>
            <a:cxnLst/>
            <a:rect r="r" b="b" t="t" l="l"/>
            <a:pathLst>
              <a:path h="4114800" w="5300094">
                <a:moveTo>
                  <a:pt x="0" y="0"/>
                </a:moveTo>
                <a:lnTo>
                  <a:pt x="5300093" y="0"/>
                </a:lnTo>
                <a:lnTo>
                  <a:pt x="5300093"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6" id="6"/>
          <p:cNvSpPr txBox="true"/>
          <p:nvPr/>
        </p:nvSpPr>
        <p:spPr>
          <a:xfrm rot="0">
            <a:off x="8794447" y="2917903"/>
            <a:ext cx="8343828" cy="2838450"/>
          </a:xfrm>
          <a:prstGeom prst="rect">
            <a:avLst/>
          </a:prstGeom>
        </p:spPr>
        <p:txBody>
          <a:bodyPr anchor="t" rtlCol="false" tIns="0" lIns="0" bIns="0" rIns="0">
            <a:spAutoFit/>
          </a:bodyPr>
          <a:lstStyle/>
          <a:p>
            <a:pPr algn="l">
              <a:lnSpc>
                <a:spcPts val="10200"/>
              </a:lnSpc>
            </a:pPr>
            <a:r>
              <a:rPr lang="en-US" sz="8500" spc="-255" b="true">
                <a:solidFill>
                  <a:srgbClr val="295F48"/>
                </a:solidFill>
                <a:latin typeface="Agrandir Bold"/>
                <a:ea typeface="Agrandir Bold"/>
                <a:cs typeface="Agrandir Bold"/>
                <a:sym typeface="Agrandir Bold"/>
              </a:rPr>
              <a:t>ATTRAPE POLLLUTION</a:t>
            </a:r>
          </a:p>
        </p:txBody>
      </p:sp>
      <p:sp>
        <p:nvSpPr>
          <p:cNvPr name="TextBox 7" id="7"/>
          <p:cNvSpPr txBox="true"/>
          <p:nvPr/>
        </p:nvSpPr>
        <p:spPr>
          <a:xfrm rot="0">
            <a:off x="8794447" y="5823028"/>
            <a:ext cx="8964080" cy="690044"/>
          </a:xfrm>
          <a:prstGeom prst="rect">
            <a:avLst/>
          </a:prstGeom>
        </p:spPr>
        <p:txBody>
          <a:bodyPr anchor="t" rtlCol="false" tIns="0" lIns="0" bIns="0" rIns="0">
            <a:spAutoFit/>
          </a:bodyPr>
          <a:lstStyle/>
          <a:p>
            <a:pPr algn="l">
              <a:lnSpc>
                <a:spcPts val="4292"/>
              </a:lnSpc>
            </a:pPr>
            <a:r>
              <a:rPr lang="en-US" sz="4292" spc="-128">
                <a:solidFill>
                  <a:srgbClr val="659849"/>
                </a:solidFill>
                <a:latin typeface="Agrandir"/>
                <a:ea typeface="Agrandir"/>
                <a:cs typeface="Agrandir"/>
                <a:sym typeface="Agrandir"/>
              </a:rPr>
              <a:t>Scuola Per l’Europa di Parma </a:t>
            </a:r>
          </a:p>
        </p:txBody>
      </p:sp>
      <p:sp>
        <p:nvSpPr>
          <p:cNvPr name="TextBox 8" id="8"/>
          <p:cNvSpPr txBox="true"/>
          <p:nvPr/>
        </p:nvSpPr>
        <p:spPr>
          <a:xfrm rot="0">
            <a:off x="8794447" y="6589617"/>
            <a:ext cx="8343828" cy="447675"/>
          </a:xfrm>
          <a:prstGeom prst="rect">
            <a:avLst/>
          </a:prstGeom>
        </p:spPr>
        <p:txBody>
          <a:bodyPr anchor="t" rtlCol="false" tIns="0" lIns="0" bIns="0" rIns="0">
            <a:spAutoFit/>
          </a:bodyPr>
          <a:lstStyle/>
          <a:p>
            <a:pPr algn="l">
              <a:lnSpc>
                <a:spcPts val="3359"/>
              </a:lnSpc>
            </a:pPr>
            <a:r>
              <a:rPr lang="en-US" sz="2799" b="true">
                <a:solidFill>
                  <a:srgbClr val="659849"/>
                </a:solidFill>
                <a:latin typeface="Poppins Bold"/>
                <a:ea typeface="Poppins Bold"/>
                <a:cs typeface="Poppins Bold"/>
                <a:sym typeface="Poppins Bold"/>
              </a:rPr>
              <a:t>Lena Moussaoui Chenot &amp; Nadia Quaye</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grpSp>
        <p:nvGrpSpPr>
          <p:cNvPr name="Group 2" id="2"/>
          <p:cNvGrpSpPr/>
          <p:nvPr/>
        </p:nvGrpSpPr>
        <p:grpSpPr>
          <a:xfrm rot="0">
            <a:off x="430927" y="3360152"/>
            <a:ext cx="11282283" cy="5113677"/>
            <a:chOff x="0" y="0"/>
            <a:chExt cx="2971465" cy="1346812"/>
          </a:xfrm>
        </p:grpSpPr>
        <p:sp>
          <p:nvSpPr>
            <p:cNvPr name="Freeform 3" id="3"/>
            <p:cNvSpPr/>
            <p:nvPr/>
          </p:nvSpPr>
          <p:spPr>
            <a:xfrm flipH="false" flipV="false" rot="0">
              <a:off x="0" y="0"/>
              <a:ext cx="2971465" cy="1346812"/>
            </a:xfrm>
            <a:custGeom>
              <a:avLst/>
              <a:gdLst/>
              <a:ahLst/>
              <a:cxnLst/>
              <a:rect r="r" b="b" t="t" l="l"/>
              <a:pathLst>
                <a:path h="1346812" w="2971465">
                  <a:moveTo>
                    <a:pt x="34996" y="0"/>
                  </a:moveTo>
                  <a:lnTo>
                    <a:pt x="2936469" y="0"/>
                  </a:lnTo>
                  <a:cubicBezTo>
                    <a:pt x="2955797" y="0"/>
                    <a:pt x="2971465" y="15668"/>
                    <a:pt x="2971465" y="34996"/>
                  </a:cubicBezTo>
                  <a:lnTo>
                    <a:pt x="2971465" y="1311816"/>
                  </a:lnTo>
                  <a:cubicBezTo>
                    <a:pt x="2971465" y="1321097"/>
                    <a:pt x="2967778" y="1329999"/>
                    <a:pt x="2961215" y="1336562"/>
                  </a:cubicBezTo>
                  <a:cubicBezTo>
                    <a:pt x="2954652" y="1343125"/>
                    <a:pt x="2945751" y="1346812"/>
                    <a:pt x="2936469" y="1346812"/>
                  </a:cubicBezTo>
                  <a:lnTo>
                    <a:pt x="34996" y="1346812"/>
                  </a:lnTo>
                  <a:cubicBezTo>
                    <a:pt x="15668" y="1346812"/>
                    <a:pt x="0" y="1331144"/>
                    <a:pt x="0" y="1311816"/>
                  </a:cubicBezTo>
                  <a:lnTo>
                    <a:pt x="0" y="34996"/>
                  </a:lnTo>
                  <a:cubicBezTo>
                    <a:pt x="0" y="15668"/>
                    <a:pt x="15668" y="0"/>
                    <a:pt x="34996" y="0"/>
                  </a:cubicBezTo>
                  <a:close/>
                </a:path>
              </a:pathLst>
            </a:custGeom>
            <a:solidFill>
              <a:srgbClr val="C0DBA5"/>
            </a:solidFill>
          </p:spPr>
        </p:sp>
        <p:sp>
          <p:nvSpPr>
            <p:cNvPr name="TextBox 4" id="4"/>
            <p:cNvSpPr txBox="true"/>
            <p:nvPr/>
          </p:nvSpPr>
          <p:spPr>
            <a:xfrm>
              <a:off x="0" y="-104775"/>
              <a:ext cx="2971465" cy="1451587"/>
            </a:xfrm>
            <a:prstGeom prst="rect">
              <a:avLst/>
            </a:prstGeom>
          </p:spPr>
          <p:txBody>
            <a:bodyPr anchor="ctr" rtlCol="false" tIns="50800" lIns="50800" bIns="50800" rIns="50800"/>
            <a:lstStyle/>
            <a:p>
              <a:pPr algn="ctr">
                <a:lnSpc>
                  <a:spcPts val="3302"/>
                </a:lnSpc>
              </a:pPr>
            </a:p>
          </p:txBody>
        </p:sp>
      </p:grpSp>
      <p:sp>
        <p:nvSpPr>
          <p:cNvPr name="Freeform 5" id="5"/>
          <p:cNvSpPr/>
          <p:nvPr/>
        </p:nvSpPr>
        <p:spPr>
          <a:xfrm flipH="false" flipV="false" rot="0">
            <a:off x="12104784" y="4070699"/>
            <a:ext cx="5154516" cy="4539757"/>
          </a:xfrm>
          <a:custGeom>
            <a:avLst/>
            <a:gdLst/>
            <a:ahLst/>
            <a:cxnLst/>
            <a:rect r="r" b="b" t="t" l="l"/>
            <a:pathLst>
              <a:path h="4539757" w="5154516">
                <a:moveTo>
                  <a:pt x="0" y="0"/>
                </a:moveTo>
                <a:lnTo>
                  <a:pt x="5154516" y="0"/>
                </a:lnTo>
                <a:lnTo>
                  <a:pt x="5154516" y="4539757"/>
                </a:lnTo>
                <a:lnTo>
                  <a:pt x="0" y="4539757"/>
                </a:lnTo>
                <a:lnTo>
                  <a:pt x="0" y="0"/>
                </a:lnTo>
                <a:close/>
              </a:path>
            </a:pathLst>
          </a:custGeom>
          <a:blipFill>
            <a:blip r:embed="rId2"/>
            <a:stretch>
              <a:fillRect l="0" t="0" r="0" b="0"/>
            </a:stretch>
          </a:blipFill>
        </p:spPr>
      </p:sp>
      <p:sp>
        <p:nvSpPr>
          <p:cNvPr name="TextBox 6" id="6"/>
          <p:cNvSpPr txBox="true"/>
          <p:nvPr/>
        </p:nvSpPr>
        <p:spPr>
          <a:xfrm rot="0">
            <a:off x="882464" y="1273101"/>
            <a:ext cx="12811456" cy="1566611"/>
          </a:xfrm>
          <a:prstGeom prst="rect">
            <a:avLst/>
          </a:prstGeom>
        </p:spPr>
        <p:txBody>
          <a:bodyPr anchor="t" rtlCol="false" tIns="0" lIns="0" bIns="0" rIns="0">
            <a:spAutoFit/>
          </a:bodyPr>
          <a:lstStyle/>
          <a:p>
            <a:pPr algn="ctr">
              <a:lnSpc>
                <a:spcPts val="12880"/>
              </a:lnSpc>
            </a:pPr>
            <a:r>
              <a:rPr lang="en-US" sz="9200" b="true">
                <a:solidFill>
                  <a:srgbClr val="659849"/>
                </a:solidFill>
                <a:latin typeface="Canva Sans Bold"/>
                <a:ea typeface="Canva Sans Bold"/>
                <a:cs typeface="Canva Sans Bold"/>
                <a:sym typeface="Canva Sans Bold"/>
              </a:rPr>
              <a:t>P</a:t>
            </a:r>
            <a:r>
              <a:rPr lang="en-US" b="true" sz="9200">
                <a:solidFill>
                  <a:srgbClr val="659849"/>
                </a:solidFill>
                <a:latin typeface="Canva Sans Bold"/>
                <a:ea typeface="Canva Sans Bold"/>
                <a:cs typeface="Canva Sans Bold"/>
                <a:sym typeface="Canva Sans Bold"/>
              </a:rPr>
              <a:t>hotocatalyse du TiO2</a:t>
            </a:r>
          </a:p>
        </p:txBody>
      </p:sp>
      <p:sp>
        <p:nvSpPr>
          <p:cNvPr name="TextBox 7" id="7"/>
          <p:cNvSpPr txBox="true"/>
          <p:nvPr/>
        </p:nvSpPr>
        <p:spPr>
          <a:xfrm rot="0">
            <a:off x="507773" y="3834939"/>
            <a:ext cx="11128592" cy="4552626"/>
          </a:xfrm>
          <a:prstGeom prst="rect">
            <a:avLst/>
          </a:prstGeom>
        </p:spPr>
        <p:txBody>
          <a:bodyPr anchor="t" rtlCol="false" tIns="0" lIns="0" bIns="0" rIns="0">
            <a:spAutoFit/>
          </a:bodyPr>
          <a:lstStyle/>
          <a:p>
            <a:pPr algn="just">
              <a:lnSpc>
                <a:spcPts val="3639"/>
              </a:lnSpc>
            </a:pPr>
            <a:r>
              <a:rPr lang="en-US" sz="2599">
                <a:solidFill>
                  <a:srgbClr val="0A0A09"/>
                </a:solidFill>
                <a:latin typeface="Poppins"/>
                <a:ea typeface="Poppins"/>
                <a:cs typeface="Poppins"/>
                <a:sym typeface="Poppins"/>
              </a:rPr>
              <a:t>Méthode RAE (Rapid Assessment of Photocatalytic Activities of Self-Cleaning Films) </a:t>
            </a:r>
          </a:p>
          <a:p>
            <a:pPr algn="just" marL="561334" indent="-280667" lvl="1">
              <a:lnSpc>
                <a:spcPts val="3639"/>
              </a:lnSpc>
              <a:buFont typeface="Arial"/>
              <a:buChar char="•"/>
            </a:pPr>
            <a:r>
              <a:rPr lang="en-US" sz="2599">
                <a:solidFill>
                  <a:srgbClr val="0A0A09"/>
                </a:solidFill>
                <a:latin typeface="Poppins"/>
                <a:ea typeface="Poppins"/>
                <a:cs typeface="Poppins"/>
                <a:sym typeface="Poppins"/>
              </a:rPr>
              <a:t> Le TiO₂ subit une oxydation lors des expositions aux rayons UV.</a:t>
            </a:r>
          </a:p>
          <a:p>
            <a:pPr algn="just" marL="561334" indent="-280667" lvl="1">
              <a:lnSpc>
                <a:spcPts val="3639"/>
              </a:lnSpc>
              <a:buFont typeface="Arial"/>
              <a:buChar char="•"/>
            </a:pPr>
            <a:r>
              <a:rPr lang="en-US" sz="2599">
                <a:solidFill>
                  <a:srgbClr val="0A0A09"/>
                </a:solidFill>
                <a:latin typeface="Poppins"/>
                <a:ea typeface="Poppins"/>
                <a:cs typeface="Poppins"/>
                <a:sym typeface="Poppins"/>
              </a:rPr>
              <a:t> Libération des électrons grâce au TiO2</a:t>
            </a:r>
          </a:p>
          <a:p>
            <a:pPr algn="just" marL="561334" indent="-280667" lvl="1">
              <a:lnSpc>
                <a:spcPts val="3639"/>
              </a:lnSpc>
              <a:buFont typeface="Arial"/>
              <a:buChar char="•"/>
            </a:pPr>
            <a:r>
              <a:rPr lang="en-US" sz="2599">
                <a:solidFill>
                  <a:srgbClr val="0A0A09"/>
                </a:solidFill>
                <a:latin typeface="Poppins"/>
                <a:ea typeface="Poppins"/>
                <a:cs typeface="Poppins"/>
                <a:sym typeface="Poppins"/>
              </a:rPr>
              <a:t>Réaction avec les contaminants organiques et dégradation en substances moins nocives.</a:t>
            </a:r>
          </a:p>
          <a:p>
            <a:pPr algn="just" marL="561334" indent="-280667" lvl="1">
              <a:lnSpc>
                <a:spcPts val="3639"/>
              </a:lnSpc>
              <a:buFont typeface="Arial"/>
              <a:buChar char="•"/>
            </a:pPr>
            <a:r>
              <a:rPr lang="en-US" sz="2599">
                <a:solidFill>
                  <a:srgbClr val="0A0A09"/>
                </a:solidFill>
                <a:latin typeface="Poppins"/>
                <a:ea typeface="Poppins"/>
                <a:cs typeface="Poppins"/>
                <a:sym typeface="Poppins"/>
              </a:rPr>
              <a:t> Utilisé pour la purification de l'air et de l'eau et de nettoyage des surfaces.</a:t>
            </a:r>
          </a:p>
          <a:p>
            <a:pPr algn="just">
              <a:lnSpc>
                <a:spcPts val="3639"/>
              </a:lnSpc>
            </a:pPr>
            <a:r>
              <a:rPr lang="en-US" sz="2599">
                <a:solidFill>
                  <a:srgbClr val="0A0A09"/>
                </a:solidFill>
                <a:latin typeface="Poppins"/>
                <a:ea typeface="Poppins"/>
                <a:cs typeface="Poppins"/>
                <a:sym typeface="Poppins"/>
              </a:rPr>
              <a:t>Amélioration de l’efficacité du panneau</a:t>
            </a:r>
          </a:p>
          <a:p>
            <a:pPr algn="just">
              <a:lnSpc>
                <a:spcPts val="3639"/>
              </a:lnSpc>
            </a:pP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D6EBC2"/>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1905232" y="6178080"/>
            <a:ext cx="3748396" cy="1431206"/>
          </a:xfrm>
          <a:custGeom>
            <a:avLst/>
            <a:gdLst/>
            <a:ahLst/>
            <a:cxnLst/>
            <a:rect r="r" b="b" t="t" l="l"/>
            <a:pathLst>
              <a:path h="1431206" w="3748396">
                <a:moveTo>
                  <a:pt x="0" y="0"/>
                </a:moveTo>
                <a:lnTo>
                  <a:pt x="3748396" y="0"/>
                </a:lnTo>
                <a:lnTo>
                  <a:pt x="3748396" y="1431206"/>
                </a:lnTo>
                <a:lnTo>
                  <a:pt x="0" y="1431206"/>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14000125" y="1567127"/>
            <a:ext cx="2356661" cy="2893222"/>
          </a:xfrm>
          <a:custGeom>
            <a:avLst/>
            <a:gdLst/>
            <a:ahLst/>
            <a:cxnLst/>
            <a:rect r="r" b="b" t="t" l="l"/>
            <a:pathLst>
              <a:path h="2893222" w="2356661">
                <a:moveTo>
                  <a:pt x="0" y="0"/>
                </a:moveTo>
                <a:lnTo>
                  <a:pt x="2356661" y="0"/>
                </a:lnTo>
                <a:lnTo>
                  <a:pt x="2356661" y="2893222"/>
                </a:lnTo>
                <a:lnTo>
                  <a:pt x="0" y="2893222"/>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Freeform 7" id="7"/>
          <p:cNvSpPr/>
          <p:nvPr/>
        </p:nvSpPr>
        <p:spPr>
          <a:xfrm flipH="false" flipV="false" rot="0">
            <a:off x="11819693" y="6505376"/>
            <a:ext cx="3137730" cy="2207821"/>
          </a:xfrm>
          <a:custGeom>
            <a:avLst/>
            <a:gdLst/>
            <a:ahLst/>
            <a:cxnLst/>
            <a:rect r="r" b="b" t="t" l="l"/>
            <a:pathLst>
              <a:path h="2207821" w="3137730">
                <a:moveTo>
                  <a:pt x="0" y="0"/>
                </a:moveTo>
                <a:lnTo>
                  <a:pt x="3137730" y="0"/>
                </a:lnTo>
                <a:lnTo>
                  <a:pt x="3137730" y="2207820"/>
                </a:lnTo>
                <a:lnTo>
                  <a:pt x="0" y="2207820"/>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8" id="8"/>
          <p:cNvSpPr txBox="true"/>
          <p:nvPr/>
        </p:nvSpPr>
        <p:spPr>
          <a:xfrm rot="0">
            <a:off x="5653628" y="4412453"/>
            <a:ext cx="6980745" cy="1566869"/>
          </a:xfrm>
          <a:prstGeom prst="rect">
            <a:avLst/>
          </a:prstGeom>
        </p:spPr>
        <p:txBody>
          <a:bodyPr anchor="t" rtlCol="false" tIns="0" lIns="0" bIns="0" rIns="0">
            <a:spAutoFit/>
          </a:bodyPr>
          <a:lstStyle/>
          <a:p>
            <a:pPr algn="r">
              <a:lnSpc>
                <a:spcPts val="11001"/>
              </a:lnSpc>
            </a:pPr>
            <a:r>
              <a:rPr lang="en-US" b="true" sz="11001" spc="-330">
                <a:solidFill>
                  <a:srgbClr val="065402"/>
                </a:solidFill>
                <a:latin typeface="Poppins Bold"/>
                <a:ea typeface="Poppins Bold"/>
                <a:cs typeface="Poppins Bold"/>
                <a:sym typeface="Poppins Bold"/>
              </a:rPr>
              <a:t>TRAVAUX:</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p:nvPr/>
        </p:nvGrpSpPr>
        <p:grpSpPr>
          <a:xfrm rot="0">
            <a:off x="1069452" y="3231071"/>
            <a:ext cx="9226995" cy="4716511"/>
            <a:chOff x="0" y="0"/>
            <a:chExt cx="2430155" cy="1242209"/>
          </a:xfrm>
        </p:grpSpPr>
        <p:sp>
          <p:nvSpPr>
            <p:cNvPr name="Freeform 6" id="6"/>
            <p:cNvSpPr/>
            <p:nvPr/>
          </p:nvSpPr>
          <p:spPr>
            <a:xfrm flipH="false" flipV="false" rot="0">
              <a:off x="0" y="0"/>
              <a:ext cx="2430155" cy="1242209"/>
            </a:xfrm>
            <a:custGeom>
              <a:avLst/>
              <a:gdLst/>
              <a:ahLst/>
              <a:cxnLst/>
              <a:rect r="r" b="b" t="t" l="l"/>
              <a:pathLst>
                <a:path h="1242209" w="2430155">
                  <a:moveTo>
                    <a:pt x="42792" y="0"/>
                  </a:moveTo>
                  <a:lnTo>
                    <a:pt x="2387364" y="0"/>
                  </a:lnTo>
                  <a:cubicBezTo>
                    <a:pt x="2410997" y="0"/>
                    <a:pt x="2430155" y="19158"/>
                    <a:pt x="2430155" y="42792"/>
                  </a:cubicBezTo>
                  <a:lnTo>
                    <a:pt x="2430155" y="1199417"/>
                  </a:lnTo>
                  <a:cubicBezTo>
                    <a:pt x="2430155" y="1223050"/>
                    <a:pt x="2410997" y="1242209"/>
                    <a:pt x="2387364" y="1242209"/>
                  </a:cubicBezTo>
                  <a:lnTo>
                    <a:pt x="42792" y="1242209"/>
                  </a:lnTo>
                  <a:cubicBezTo>
                    <a:pt x="19158" y="1242209"/>
                    <a:pt x="0" y="1223050"/>
                    <a:pt x="0" y="1199417"/>
                  </a:cubicBezTo>
                  <a:lnTo>
                    <a:pt x="0" y="42792"/>
                  </a:lnTo>
                  <a:cubicBezTo>
                    <a:pt x="0" y="19158"/>
                    <a:pt x="19158" y="0"/>
                    <a:pt x="42792" y="0"/>
                  </a:cubicBezTo>
                  <a:close/>
                </a:path>
              </a:pathLst>
            </a:custGeom>
            <a:solidFill>
              <a:srgbClr val="C0DBA5"/>
            </a:solidFill>
          </p:spPr>
        </p:sp>
        <p:sp>
          <p:nvSpPr>
            <p:cNvPr name="TextBox 7" id="7"/>
            <p:cNvSpPr txBox="true"/>
            <p:nvPr/>
          </p:nvSpPr>
          <p:spPr>
            <a:xfrm>
              <a:off x="0" y="-19050"/>
              <a:ext cx="2430155" cy="1261259"/>
            </a:xfrm>
            <a:prstGeom prst="rect">
              <a:avLst/>
            </a:prstGeom>
          </p:spPr>
          <p:txBody>
            <a:bodyPr anchor="ctr" rtlCol="false" tIns="50800" lIns="50800" bIns="50800" rIns="50800"/>
            <a:lstStyle/>
            <a:p>
              <a:pPr algn="ctr">
                <a:lnSpc>
                  <a:spcPts val="2999"/>
                </a:lnSpc>
              </a:pPr>
            </a:p>
          </p:txBody>
        </p:sp>
      </p:grpSp>
      <p:sp>
        <p:nvSpPr>
          <p:cNvPr name="TextBox 8" id="8"/>
          <p:cNvSpPr txBox="true"/>
          <p:nvPr/>
        </p:nvSpPr>
        <p:spPr>
          <a:xfrm rot="0">
            <a:off x="2090200" y="1968145"/>
            <a:ext cx="4771612" cy="987425"/>
          </a:xfrm>
          <a:prstGeom prst="rect">
            <a:avLst/>
          </a:prstGeom>
        </p:spPr>
        <p:txBody>
          <a:bodyPr anchor="t" rtlCol="false" tIns="0" lIns="0" bIns="0" rIns="0">
            <a:spAutoFit/>
          </a:bodyPr>
          <a:lstStyle/>
          <a:p>
            <a:pPr algn="r">
              <a:lnSpc>
                <a:spcPts val="6999"/>
              </a:lnSpc>
            </a:pPr>
            <a:r>
              <a:rPr lang="en-US" b="true" sz="6999" spc="-209">
                <a:solidFill>
                  <a:srgbClr val="659849"/>
                </a:solidFill>
                <a:latin typeface="Poppins Bold"/>
                <a:ea typeface="Poppins Bold"/>
                <a:cs typeface="Poppins Bold"/>
                <a:sym typeface="Poppins Bold"/>
              </a:rPr>
              <a:t>Panneaux:</a:t>
            </a:r>
          </a:p>
        </p:txBody>
      </p:sp>
      <p:sp>
        <p:nvSpPr>
          <p:cNvPr name="TextBox 9" id="9"/>
          <p:cNvSpPr txBox="true"/>
          <p:nvPr/>
        </p:nvSpPr>
        <p:spPr>
          <a:xfrm rot="0">
            <a:off x="1734106" y="3746144"/>
            <a:ext cx="7897687" cy="3329300"/>
          </a:xfrm>
          <a:prstGeom prst="rect">
            <a:avLst/>
          </a:prstGeom>
        </p:spPr>
        <p:txBody>
          <a:bodyPr anchor="t" rtlCol="false" tIns="0" lIns="0" bIns="0" rIns="0">
            <a:spAutoFit/>
          </a:bodyPr>
          <a:lstStyle/>
          <a:p>
            <a:pPr algn="just">
              <a:lnSpc>
                <a:spcPts val="3847"/>
              </a:lnSpc>
            </a:pPr>
            <a:r>
              <a:rPr lang="en-US" sz="2747">
                <a:solidFill>
                  <a:srgbClr val="000000"/>
                </a:solidFill>
                <a:latin typeface="Canva Sans"/>
                <a:ea typeface="Canva Sans"/>
                <a:cs typeface="Canva Sans"/>
                <a:sym typeface="Canva Sans"/>
              </a:rPr>
              <a:t>4 panneaux:</a:t>
            </a:r>
          </a:p>
          <a:p>
            <a:pPr algn="l" marL="593265" indent="-296632" lvl="1">
              <a:lnSpc>
                <a:spcPts val="3847"/>
              </a:lnSpc>
              <a:buFont typeface="Arial"/>
              <a:buChar char="•"/>
            </a:pPr>
            <a:r>
              <a:rPr lang="en-US" sz="2747">
                <a:solidFill>
                  <a:srgbClr val="000000"/>
                </a:solidFill>
                <a:latin typeface="Canva Sans"/>
                <a:ea typeface="Canva Sans"/>
                <a:cs typeface="Canva Sans"/>
                <a:sym typeface="Canva Sans"/>
              </a:rPr>
              <a:t>Cellules solaires monocristallines d’aluminium et nitrure d’aluminium (AlN et Al2O3).</a:t>
            </a:r>
          </a:p>
          <a:p>
            <a:pPr algn="just" marL="593265" indent="-296632" lvl="1">
              <a:lnSpc>
                <a:spcPts val="3847"/>
              </a:lnSpc>
              <a:buFont typeface="Arial"/>
              <a:buChar char="•"/>
            </a:pPr>
            <a:r>
              <a:rPr lang="en-US" sz="2747">
                <a:solidFill>
                  <a:srgbClr val="000000"/>
                </a:solidFill>
                <a:latin typeface="Canva Sans"/>
                <a:ea typeface="Canva Sans"/>
                <a:cs typeface="Canva Sans"/>
                <a:sym typeface="Canva Sans"/>
              </a:rPr>
              <a:t>Soudage</a:t>
            </a:r>
          </a:p>
          <a:p>
            <a:pPr algn="just" marL="593265" indent="-296632" lvl="1">
              <a:lnSpc>
                <a:spcPts val="3847"/>
              </a:lnSpc>
              <a:buFont typeface="Arial"/>
              <a:buChar char="•"/>
            </a:pPr>
            <a:r>
              <a:rPr lang="en-US" sz="2747">
                <a:solidFill>
                  <a:srgbClr val="000000"/>
                </a:solidFill>
                <a:latin typeface="Canva Sans"/>
                <a:ea typeface="Canva Sans"/>
                <a:cs typeface="Canva Sans"/>
                <a:sym typeface="Canva Sans"/>
              </a:rPr>
              <a:t>Mesure tension (0.6V par cellule et 3.5V par panneau.</a:t>
            </a:r>
          </a:p>
        </p:txBody>
      </p:sp>
      <p:grpSp>
        <p:nvGrpSpPr>
          <p:cNvPr name="Group 10" id="10"/>
          <p:cNvGrpSpPr>
            <a:grpSpLocks noChangeAspect="true"/>
          </p:cNvGrpSpPr>
          <p:nvPr/>
        </p:nvGrpSpPr>
        <p:grpSpPr>
          <a:xfrm rot="0">
            <a:off x="12740129" y="575871"/>
            <a:ext cx="4235578" cy="4235578"/>
            <a:chOff x="0" y="0"/>
            <a:chExt cx="8909050" cy="8909050"/>
          </a:xfrm>
        </p:grpSpPr>
        <p:sp>
          <p:nvSpPr>
            <p:cNvPr name="Freeform 11" id="11"/>
            <p:cNvSpPr/>
            <p:nvPr/>
          </p:nvSpPr>
          <p:spPr>
            <a:xfrm flipH="false" flipV="false" rot="0">
              <a:off x="-210012" y="2402"/>
              <a:ext cx="9329074" cy="8904246"/>
            </a:xfrm>
            <a:custGeom>
              <a:avLst/>
              <a:gdLst/>
              <a:ahLst/>
              <a:cxnLst/>
              <a:rect r="r" b="b" t="t" l="l"/>
              <a:pathLst>
                <a:path h="8904246" w="9329074">
                  <a:moveTo>
                    <a:pt x="4664537" y="7123"/>
                  </a:moveTo>
                  <a:cubicBezTo>
                    <a:pt x="3071756" y="0"/>
                    <a:pt x="1596908" y="845651"/>
                    <a:pt x="798454" y="2223865"/>
                  </a:cubicBezTo>
                  <a:cubicBezTo>
                    <a:pt x="0" y="3602079"/>
                    <a:pt x="0" y="5302167"/>
                    <a:pt x="798454" y="6680382"/>
                  </a:cubicBezTo>
                  <a:cubicBezTo>
                    <a:pt x="1596908" y="8058595"/>
                    <a:pt x="3071756" y="8904246"/>
                    <a:pt x="4664537" y="8897123"/>
                  </a:cubicBezTo>
                  <a:cubicBezTo>
                    <a:pt x="6257318" y="8904246"/>
                    <a:pt x="7732166" y="8058595"/>
                    <a:pt x="8530620" y="6680382"/>
                  </a:cubicBezTo>
                  <a:cubicBezTo>
                    <a:pt x="9329074" y="5302167"/>
                    <a:pt x="9329074" y="3602079"/>
                    <a:pt x="8530620" y="2223865"/>
                  </a:cubicBezTo>
                  <a:cubicBezTo>
                    <a:pt x="7732166" y="845651"/>
                    <a:pt x="6257318" y="0"/>
                    <a:pt x="4664537" y="7123"/>
                  </a:cubicBezTo>
                  <a:close/>
                </a:path>
              </a:pathLst>
            </a:custGeom>
            <a:solidFill>
              <a:srgbClr val="659849"/>
            </a:solidFill>
          </p:spPr>
        </p:sp>
        <p:sp>
          <p:nvSpPr>
            <p:cNvPr name="Freeform 12" id="12"/>
            <p:cNvSpPr/>
            <p:nvPr/>
          </p:nvSpPr>
          <p:spPr>
            <a:xfrm flipH="false" flipV="false" rot="0">
              <a:off x="63863" y="263805"/>
              <a:ext cx="8781323" cy="8381440"/>
            </a:xfrm>
            <a:custGeom>
              <a:avLst/>
              <a:gdLst/>
              <a:ahLst/>
              <a:cxnLst/>
              <a:rect r="r" b="b" t="t" l="l"/>
              <a:pathLst>
                <a:path h="8381440" w="8781323">
                  <a:moveTo>
                    <a:pt x="4390662" y="6705"/>
                  </a:moveTo>
                  <a:cubicBezTo>
                    <a:pt x="2891400" y="0"/>
                    <a:pt x="1503147" y="795999"/>
                    <a:pt x="751573" y="2093292"/>
                  </a:cubicBezTo>
                  <a:cubicBezTo>
                    <a:pt x="0" y="3390586"/>
                    <a:pt x="0" y="4990854"/>
                    <a:pt x="751573" y="6288148"/>
                  </a:cubicBezTo>
                  <a:cubicBezTo>
                    <a:pt x="1503147" y="7585441"/>
                    <a:pt x="2891400" y="8381440"/>
                    <a:pt x="4390662" y="8374735"/>
                  </a:cubicBezTo>
                  <a:cubicBezTo>
                    <a:pt x="5889924" y="8381440"/>
                    <a:pt x="7278177" y="7585441"/>
                    <a:pt x="8029751" y="6288148"/>
                  </a:cubicBezTo>
                  <a:cubicBezTo>
                    <a:pt x="8781323" y="4990854"/>
                    <a:pt x="8781323" y="3390586"/>
                    <a:pt x="8029751" y="2093292"/>
                  </a:cubicBezTo>
                  <a:cubicBezTo>
                    <a:pt x="7278177" y="795999"/>
                    <a:pt x="5889924" y="0"/>
                    <a:pt x="4390662" y="6705"/>
                  </a:cubicBezTo>
                  <a:close/>
                </a:path>
              </a:pathLst>
            </a:custGeom>
            <a:blipFill>
              <a:blip r:embed="rId4"/>
              <a:stretch>
                <a:fillRect l="223" t="-5061" r="223" b="-26052"/>
              </a:stretch>
            </a:blipFill>
          </p:spPr>
        </p:sp>
        <p:sp>
          <p:nvSpPr>
            <p:cNvPr name="Freeform 13" id="13"/>
            <p:cNvSpPr/>
            <p:nvPr/>
          </p:nvSpPr>
          <p:spPr>
            <a:xfrm flipH="false" flipV="false" rot="0">
              <a:off x="0" y="0"/>
              <a:ext cx="8909050" cy="8909050"/>
            </a:xfrm>
            <a:custGeom>
              <a:avLst/>
              <a:gdLst/>
              <a:ahLst/>
              <a:cxnLst/>
              <a:rect r="r" b="b" t="t" l="l"/>
              <a:pathLst>
                <a:path h="8909050" w="8909050">
                  <a:moveTo>
                    <a:pt x="4454525" y="8909050"/>
                  </a:moveTo>
                  <a:cubicBezTo>
                    <a:pt x="3264662" y="8909050"/>
                    <a:pt x="2146046" y="8445500"/>
                    <a:pt x="1304544" y="7603744"/>
                  </a:cubicBezTo>
                  <a:cubicBezTo>
                    <a:pt x="895477" y="7194550"/>
                    <a:pt x="574294" y="6718173"/>
                    <a:pt x="350012" y="6187694"/>
                  </a:cubicBezTo>
                  <a:cubicBezTo>
                    <a:pt x="117729" y="5638673"/>
                    <a:pt x="0" y="5055489"/>
                    <a:pt x="0" y="4454525"/>
                  </a:cubicBezTo>
                  <a:cubicBezTo>
                    <a:pt x="0" y="3854704"/>
                    <a:pt x="117475" y="3272282"/>
                    <a:pt x="349377" y="2723642"/>
                  </a:cubicBezTo>
                  <a:cubicBezTo>
                    <a:pt x="573405" y="2193163"/>
                    <a:pt x="894207" y="1716786"/>
                    <a:pt x="1302766" y="1307338"/>
                  </a:cubicBezTo>
                  <a:cubicBezTo>
                    <a:pt x="2144141" y="464312"/>
                    <a:pt x="3263519" y="0"/>
                    <a:pt x="4454525" y="0"/>
                  </a:cubicBezTo>
                  <a:cubicBezTo>
                    <a:pt x="5055362" y="0"/>
                    <a:pt x="5638419" y="117729"/>
                    <a:pt x="6187440" y="350012"/>
                  </a:cubicBezTo>
                  <a:cubicBezTo>
                    <a:pt x="6717792" y="574294"/>
                    <a:pt x="7194296" y="895477"/>
                    <a:pt x="7603490" y="1304544"/>
                  </a:cubicBezTo>
                  <a:cubicBezTo>
                    <a:pt x="8445373" y="2146046"/>
                    <a:pt x="8909050" y="3264789"/>
                    <a:pt x="8909050" y="4454652"/>
                  </a:cubicBezTo>
                  <a:cubicBezTo>
                    <a:pt x="8909050" y="5644769"/>
                    <a:pt x="8445246" y="6763766"/>
                    <a:pt x="7602982" y="7605268"/>
                  </a:cubicBezTo>
                  <a:cubicBezTo>
                    <a:pt x="7193789" y="8014208"/>
                    <a:pt x="6717285" y="8335138"/>
                    <a:pt x="6186932" y="8559419"/>
                  </a:cubicBezTo>
                  <a:cubicBezTo>
                    <a:pt x="5637911" y="8791321"/>
                    <a:pt x="5055108" y="8909050"/>
                    <a:pt x="4454525" y="8909050"/>
                  </a:cubicBezTo>
                  <a:close/>
                  <a:moveTo>
                    <a:pt x="4454525" y="19050"/>
                  </a:moveTo>
                  <a:cubicBezTo>
                    <a:pt x="3268599" y="19050"/>
                    <a:pt x="2154047" y="481330"/>
                    <a:pt x="1316228" y="1320800"/>
                  </a:cubicBezTo>
                  <a:cubicBezTo>
                    <a:pt x="909447" y="1728343"/>
                    <a:pt x="590042" y="2202815"/>
                    <a:pt x="366903" y="2731008"/>
                  </a:cubicBezTo>
                  <a:cubicBezTo>
                    <a:pt x="136017" y="3277362"/>
                    <a:pt x="19050" y="3857244"/>
                    <a:pt x="19050" y="4454525"/>
                  </a:cubicBezTo>
                  <a:cubicBezTo>
                    <a:pt x="19050" y="5052949"/>
                    <a:pt x="136271" y="5633593"/>
                    <a:pt x="367538" y="6180328"/>
                  </a:cubicBezTo>
                  <a:cubicBezTo>
                    <a:pt x="590931" y="6708522"/>
                    <a:pt x="910717" y="7182866"/>
                    <a:pt x="1318006" y="7590282"/>
                  </a:cubicBezTo>
                  <a:cubicBezTo>
                    <a:pt x="2155825" y="8428355"/>
                    <a:pt x="3269742" y="8890000"/>
                    <a:pt x="4454525" y="8890000"/>
                  </a:cubicBezTo>
                  <a:cubicBezTo>
                    <a:pt x="5052568" y="8890000"/>
                    <a:pt x="5632958" y="8772779"/>
                    <a:pt x="6179439" y="8541766"/>
                  </a:cubicBezTo>
                  <a:cubicBezTo>
                    <a:pt x="6707632" y="8318500"/>
                    <a:pt x="7181977" y="7998841"/>
                    <a:pt x="7589520" y="7591679"/>
                  </a:cubicBezTo>
                  <a:cubicBezTo>
                    <a:pt x="8428101" y="6753733"/>
                    <a:pt x="8890000" y="5639562"/>
                    <a:pt x="8890000" y="4454525"/>
                  </a:cubicBezTo>
                  <a:cubicBezTo>
                    <a:pt x="8890000" y="3269742"/>
                    <a:pt x="8428355" y="2155825"/>
                    <a:pt x="7590028" y="1317879"/>
                  </a:cubicBezTo>
                  <a:cubicBezTo>
                    <a:pt x="7182612" y="910590"/>
                    <a:pt x="6708140" y="590931"/>
                    <a:pt x="6180074" y="367538"/>
                  </a:cubicBezTo>
                  <a:cubicBezTo>
                    <a:pt x="5633339" y="136271"/>
                    <a:pt x="5052822" y="19050"/>
                    <a:pt x="4454525" y="19050"/>
                  </a:cubicBezTo>
                  <a:close/>
                  <a:moveTo>
                    <a:pt x="4454525" y="8648065"/>
                  </a:moveTo>
                  <a:cubicBezTo>
                    <a:pt x="3334385" y="8648065"/>
                    <a:pt x="2281301" y="8211693"/>
                    <a:pt x="1489075" y="7419213"/>
                  </a:cubicBezTo>
                  <a:cubicBezTo>
                    <a:pt x="697103" y="6626987"/>
                    <a:pt x="260985" y="5574157"/>
                    <a:pt x="260985" y="4454525"/>
                  </a:cubicBezTo>
                  <a:cubicBezTo>
                    <a:pt x="260985" y="3889756"/>
                    <a:pt x="371602" y="3341497"/>
                    <a:pt x="589788" y="2824988"/>
                  </a:cubicBezTo>
                  <a:cubicBezTo>
                    <a:pt x="800735" y="2325624"/>
                    <a:pt x="1102741" y="1877060"/>
                    <a:pt x="1487297" y="1491742"/>
                  </a:cubicBezTo>
                  <a:cubicBezTo>
                    <a:pt x="2279396" y="698119"/>
                    <a:pt x="3333242" y="260985"/>
                    <a:pt x="4454398" y="260985"/>
                  </a:cubicBezTo>
                  <a:cubicBezTo>
                    <a:pt x="5573776" y="260985"/>
                    <a:pt x="6626606" y="697103"/>
                    <a:pt x="7418832" y="1488948"/>
                  </a:cubicBezTo>
                  <a:cubicBezTo>
                    <a:pt x="8211438" y="2281174"/>
                    <a:pt x="8647937" y="3334385"/>
                    <a:pt x="8647937" y="4454398"/>
                  </a:cubicBezTo>
                  <a:cubicBezTo>
                    <a:pt x="8647937" y="5574792"/>
                    <a:pt x="8211311" y="6628130"/>
                    <a:pt x="7418450" y="7420356"/>
                  </a:cubicBezTo>
                  <a:cubicBezTo>
                    <a:pt x="6626225" y="8212074"/>
                    <a:pt x="5573522" y="8648065"/>
                    <a:pt x="4454525" y="8648065"/>
                  </a:cubicBezTo>
                  <a:close/>
                  <a:moveTo>
                    <a:pt x="4454525" y="280035"/>
                  </a:moveTo>
                  <a:cubicBezTo>
                    <a:pt x="3338449" y="280035"/>
                    <a:pt x="2289429" y="715137"/>
                    <a:pt x="1500886" y="1505204"/>
                  </a:cubicBezTo>
                  <a:cubicBezTo>
                    <a:pt x="713613" y="2294001"/>
                    <a:pt x="280035" y="3341370"/>
                    <a:pt x="280035" y="4454525"/>
                  </a:cubicBezTo>
                  <a:cubicBezTo>
                    <a:pt x="280035" y="5569077"/>
                    <a:pt x="714248" y="6617081"/>
                    <a:pt x="1502537" y="7405751"/>
                  </a:cubicBezTo>
                  <a:cubicBezTo>
                    <a:pt x="2291080" y="8194548"/>
                    <a:pt x="3339465" y="8629015"/>
                    <a:pt x="4454525" y="8629015"/>
                  </a:cubicBezTo>
                  <a:cubicBezTo>
                    <a:pt x="5568442" y="8629015"/>
                    <a:pt x="6616319" y="8195056"/>
                    <a:pt x="7405116" y="7407021"/>
                  </a:cubicBezTo>
                  <a:cubicBezTo>
                    <a:pt x="8194422" y="6618477"/>
                    <a:pt x="8629015" y="5569839"/>
                    <a:pt x="8629015" y="4454525"/>
                  </a:cubicBezTo>
                  <a:cubicBezTo>
                    <a:pt x="8629015" y="3339465"/>
                    <a:pt x="8194548" y="2291080"/>
                    <a:pt x="7405497" y="1502537"/>
                  </a:cubicBezTo>
                  <a:cubicBezTo>
                    <a:pt x="6616827" y="714121"/>
                    <a:pt x="5568823" y="280035"/>
                    <a:pt x="4454525" y="280035"/>
                  </a:cubicBezTo>
                  <a:close/>
                </a:path>
              </a:pathLst>
            </a:custGeom>
            <a:solidFill>
              <a:srgbClr val="723E14"/>
            </a:solidFill>
          </p:spPr>
        </p:sp>
      </p:grpSp>
      <p:grpSp>
        <p:nvGrpSpPr>
          <p:cNvPr name="Group 14" id="14"/>
          <p:cNvGrpSpPr>
            <a:grpSpLocks noChangeAspect="true"/>
          </p:cNvGrpSpPr>
          <p:nvPr/>
        </p:nvGrpSpPr>
        <p:grpSpPr>
          <a:xfrm rot="0">
            <a:off x="10661614" y="4878758"/>
            <a:ext cx="4285619" cy="4285619"/>
            <a:chOff x="0" y="0"/>
            <a:chExt cx="8909050" cy="8909050"/>
          </a:xfrm>
        </p:grpSpPr>
        <p:sp>
          <p:nvSpPr>
            <p:cNvPr name="Freeform 15" id="15"/>
            <p:cNvSpPr/>
            <p:nvPr/>
          </p:nvSpPr>
          <p:spPr>
            <a:xfrm flipH="false" flipV="false" rot="0">
              <a:off x="-210012" y="2402"/>
              <a:ext cx="9329074" cy="8904246"/>
            </a:xfrm>
            <a:custGeom>
              <a:avLst/>
              <a:gdLst/>
              <a:ahLst/>
              <a:cxnLst/>
              <a:rect r="r" b="b" t="t" l="l"/>
              <a:pathLst>
                <a:path h="8904246" w="9329074">
                  <a:moveTo>
                    <a:pt x="4664537" y="7123"/>
                  </a:moveTo>
                  <a:cubicBezTo>
                    <a:pt x="3071756" y="0"/>
                    <a:pt x="1596908" y="845651"/>
                    <a:pt x="798454" y="2223865"/>
                  </a:cubicBezTo>
                  <a:cubicBezTo>
                    <a:pt x="0" y="3602079"/>
                    <a:pt x="0" y="5302167"/>
                    <a:pt x="798454" y="6680382"/>
                  </a:cubicBezTo>
                  <a:cubicBezTo>
                    <a:pt x="1596908" y="8058595"/>
                    <a:pt x="3071756" y="8904246"/>
                    <a:pt x="4664537" y="8897123"/>
                  </a:cubicBezTo>
                  <a:cubicBezTo>
                    <a:pt x="6257318" y="8904246"/>
                    <a:pt x="7732166" y="8058595"/>
                    <a:pt x="8530620" y="6680382"/>
                  </a:cubicBezTo>
                  <a:cubicBezTo>
                    <a:pt x="9329074" y="5302167"/>
                    <a:pt x="9329074" y="3602079"/>
                    <a:pt x="8530620" y="2223865"/>
                  </a:cubicBezTo>
                  <a:cubicBezTo>
                    <a:pt x="7732166" y="845651"/>
                    <a:pt x="6257318" y="0"/>
                    <a:pt x="4664537" y="7123"/>
                  </a:cubicBezTo>
                  <a:close/>
                </a:path>
              </a:pathLst>
            </a:custGeom>
            <a:solidFill>
              <a:srgbClr val="659849"/>
            </a:solidFill>
          </p:spPr>
        </p:sp>
        <p:sp>
          <p:nvSpPr>
            <p:cNvPr name="Freeform 16" id="16"/>
            <p:cNvSpPr/>
            <p:nvPr/>
          </p:nvSpPr>
          <p:spPr>
            <a:xfrm flipH="false" flipV="false" rot="0">
              <a:off x="63863" y="263805"/>
              <a:ext cx="8781323" cy="8381440"/>
            </a:xfrm>
            <a:custGeom>
              <a:avLst/>
              <a:gdLst/>
              <a:ahLst/>
              <a:cxnLst/>
              <a:rect r="r" b="b" t="t" l="l"/>
              <a:pathLst>
                <a:path h="8381440" w="8781323">
                  <a:moveTo>
                    <a:pt x="4390662" y="6705"/>
                  </a:moveTo>
                  <a:cubicBezTo>
                    <a:pt x="2891400" y="0"/>
                    <a:pt x="1503147" y="795999"/>
                    <a:pt x="751573" y="2093292"/>
                  </a:cubicBezTo>
                  <a:cubicBezTo>
                    <a:pt x="0" y="3390586"/>
                    <a:pt x="0" y="4990854"/>
                    <a:pt x="751573" y="6288148"/>
                  </a:cubicBezTo>
                  <a:cubicBezTo>
                    <a:pt x="1503147" y="7585441"/>
                    <a:pt x="2891400" y="8381440"/>
                    <a:pt x="4390662" y="8374735"/>
                  </a:cubicBezTo>
                  <a:cubicBezTo>
                    <a:pt x="5889924" y="8381440"/>
                    <a:pt x="7278177" y="7585441"/>
                    <a:pt x="8029751" y="6288148"/>
                  </a:cubicBezTo>
                  <a:cubicBezTo>
                    <a:pt x="8781323" y="4990854"/>
                    <a:pt x="8781323" y="3390586"/>
                    <a:pt x="8029751" y="2093292"/>
                  </a:cubicBezTo>
                  <a:cubicBezTo>
                    <a:pt x="7278177" y="795999"/>
                    <a:pt x="5889924" y="0"/>
                    <a:pt x="4390662" y="6705"/>
                  </a:cubicBezTo>
                  <a:close/>
                </a:path>
              </a:pathLst>
            </a:custGeom>
            <a:blipFill>
              <a:blip r:embed="rId5"/>
              <a:stretch>
                <a:fillRect l="-3232" t="0" r="-3232" b="-42528"/>
              </a:stretch>
            </a:blipFill>
          </p:spPr>
        </p:sp>
        <p:sp>
          <p:nvSpPr>
            <p:cNvPr name="Freeform 17" id="17"/>
            <p:cNvSpPr/>
            <p:nvPr/>
          </p:nvSpPr>
          <p:spPr>
            <a:xfrm flipH="false" flipV="false" rot="0">
              <a:off x="0" y="0"/>
              <a:ext cx="8909050" cy="8909050"/>
            </a:xfrm>
            <a:custGeom>
              <a:avLst/>
              <a:gdLst/>
              <a:ahLst/>
              <a:cxnLst/>
              <a:rect r="r" b="b" t="t" l="l"/>
              <a:pathLst>
                <a:path h="8909050" w="8909050">
                  <a:moveTo>
                    <a:pt x="4454525" y="8909050"/>
                  </a:moveTo>
                  <a:cubicBezTo>
                    <a:pt x="3264662" y="8909050"/>
                    <a:pt x="2146046" y="8445500"/>
                    <a:pt x="1304544" y="7603744"/>
                  </a:cubicBezTo>
                  <a:cubicBezTo>
                    <a:pt x="895477" y="7194550"/>
                    <a:pt x="574294" y="6718173"/>
                    <a:pt x="350012" y="6187694"/>
                  </a:cubicBezTo>
                  <a:cubicBezTo>
                    <a:pt x="117729" y="5638673"/>
                    <a:pt x="0" y="5055489"/>
                    <a:pt x="0" y="4454525"/>
                  </a:cubicBezTo>
                  <a:cubicBezTo>
                    <a:pt x="0" y="3854704"/>
                    <a:pt x="117475" y="3272282"/>
                    <a:pt x="349377" y="2723642"/>
                  </a:cubicBezTo>
                  <a:cubicBezTo>
                    <a:pt x="573405" y="2193163"/>
                    <a:pt x="894207" y="1716786"/>
                    <a:pt x="1302766" y="1307338"/>
                  </a:cubicBezTo>
                  <a:cubicBezTo>
                    <a:pt x="2144141" y="464312"/>
                    <a:pt x="3263519" y="0"/>
                    <a:pt x="4454525" y="0"/>
                  </a:cubicBezTo>
                  <a:cubicBezTo>
                    <a:pt x="5055362" y="0"/>
                    <a:pt x="5638419" y="117729"/>
                    <a:pt x="6187440" y="350012"/>
                  </a:cubicBezTo>
                  <a:cubicBezTo>
                    <a:pt x="6717792" y="574294"/>
                    <a:pt x="7194296" y="895477"/>
                    <a:pt x="7603490" y="1304544"/>
                  </a:cubicBezTo>
                  <a:cubicBezTo>
                    <a:pt x="8445373" y="2146046"/>
                    <a:pt x="8909050" y="3264789"/>
                    <a:pt x="8909050" y="4454652"/>
                  </a:cubicBezTo>
                  <a:cubicBezTo>
                    <a:pt x="8909050" y="5644769"/>
                    <a:pt x="8445246" y="6763766"/>
                    <a:pt x="7602982" y="7605268"/>
                  </a:cubicBezTo>
                  <a:cubicBezTo>
                    <a:pt x="7193789" y="8014208"/>
                    <a:pt x="6717285" y="8335138"/>
                    <a:pt x="6186932" y="8559419"/>
                  </a:cubicBezTo>
                  <a:cubicBezTo>
                    <a:pt x="5637911" y="8791321"/>
                    <a:pt x="5055108" y="8909050"/>
                    <a:pt x="4454525" y="8909050"/>
                  </a:cubicBezTo>
                  <a:close/>
                  <a:moveTo>
                    <a:pt x="4454525" y="19050"/>
                  </a:moveTo>
                  <a:cubicBezTo>
                    <a:pt x="3268599" y="19050"/>
                    <a:pt x="2154047" y="481330"/>
                    <a:pt x="1316228" y="1320800"/>
                  </a:cubicBezTo>
                  <a:cubicBezTo>
                    <a:pt x="909447" y="1728343"/>
                    <a:pt x="590042" y="2202815"/>
                    <a:pt x="366903" y="2731008"/>
                  </a:cubicBezTo>
                  <a:cubicBezTo>
                    <a:pt x="136017" y="3277362"/>
                    <a:pt x="19050" y="3857244"/>
                    <a:pt x="19050" y="4454525"/>
                  </a:cubicBezTo>
                  <a:cubicBezTo>
                    <a:pt x="19050" y="5052949"/>
                    <a:pt x="136271" y="5633593"/>
                    <a:pt x="367538" y="6180328"/>
                  </a:cubicBezTo>
                  <a:cubicBezTo>
                    <a:pt x="590931" y="6708522"/>
                    <a:pt x="910717" y="7182866"/>
                    <a:pt x="1318006" y="7590282"/>
                  </a:cubicBezTo>
                  <a:cubicBezTo>
                    <a:pt x="2155825" y="8428355"/>
                    <a:pt x="3269742" y="8890000"/>
                    <a:pt x="4454525" y="8890000"/>
                  </a:cubicBezTo>
                  <a:cubicBezTo>
                    <a:pt x="5052568" y="8890000"/>
                    <a:pt x="5632958" y="8772779"/>
                    <a:pt x="6179439" y="8541766"/>
                  </a:cubicBezTo>
                  <a:cubicBezTo>
                    <a:pt x="6707632" y="8318500"/>
                    <a:pt x="7181977" y="7998841"/>
                    <a:pt x="7589520" y="7591679"/>
                  </a:cubicBezTo>
                  <a:cubicBezTo>
                    <a:pt x="8428101" y="6753733"/>
                    <a:pt x="8890000" y="5639562"/>
                    <a:pt x="8890000" y="4454525"/>
                  </a:cubicBezTo>
                  <a:cubicBezTo>
                    <a:pt x="8890000" y="3269742"/>
                    <a:pt x="8428355" y="2155825"/>
                    <a:pt x="7590028" y="1317879"/>
                  </a:cubicBezTo>
                  <a:cubicBezTo>
                    <a:pt x="7182612" y="910590"/>
                    <a:pt x="6708140" y="590931"/>
                    <a:pt x="6180074" y="367538"/>
                  </a:cubicBezTo>
                  <a:cubicBezTo>
                    <a:pt x="5633339" y="136271"/>
                    <a:pt x="5052822" y="19050"/>
                    <a:pt x="4454525" y="19050"/>
                  </a:cubicBezTo>
                  <a:close/>
                  <a:moveTo>
                    <a:pt x="4454525" y="8648065"/>
                  </a:moveTo>
                  <a:cubicBezTo>
                    <a:pt x="3334385" y="8648065"/>
                    <a:pt x="2281301" y="8211693"/>
                    <a:pt x="1489075" y="7419213"/>
                  </a:cubicBezTo>
                  <a:cubicBezTo>
                    <a:pt x="697103" y="6626987"/>
                    <a:pt x="260985" y="5574157"/>
                    <a:pt x="260985" y="4454525"/>
                  </a:cubicBezTo>
                  <a:cubicBezTo>
                    <a:pt x="260985" y="3889756"/>
                    <a:pt x="371602" y="3341497"/>
                    <a:pt x="589788" y="2824988"/>
                  </a:cubicBezTo>
                  <a:cubicBezTo>
                    <a:pt x="800735" y="2325624"/>
                    <a:pt x="1102741" y="1877060"/>
                    <a:pt x="1487297" y="1491742"/>
                  </a:cubicBezTo>
                  <a:cubicBezTo>
                    <a:pt x="2279396" y="698119"/>
                    <a:pt x="3333242" y="260985"/>
                    <a:pt x="4454398" y="260985"/>
                  </a:cubicBezTo>
                  <a:cubicBezTo>
                    <a:pt x="5573776" y="260985"/>
                    <a:pt x="6626606" y="697103"/>
                    <a:pt x="7418832" y="1488948"/>
                  </a:cubicBezTo>
                  <a:cubicBezTo>
                    <a:pt x="8211438" y="2281174"/>
                    <a:pt x="8647937" y="3334385"/>
                    <a:pt x="8647937" y="4454398"/>
                  </a:cubicBezTo>
                  <a:cubicBezTo>
                    <a:pt x="8647937" y="5574792"/>
                    <a:pt x="8211311" y="6628130"/>
                    <a:pt x="7418450" y="7420356"/>
                  </a:cubicBezTo>
                  <a:cubicBezTo>
                    <a:pt x="6626225" y="8212074"/>
                    <a:pt x="5573522" y="8648065"/>
                    <a:pt x="4454525" y="8648065"/>
                  </a:cubicBezTo>
                  <a:close/>
                  <a:moveTo>
                    <a:pt x="4454525" y="280035"/>
                  </a:moveTo>
                  <a:cubicBezTo>
                    <a:pt x="3338449" y="280035"/>
                    <a:pt x="2289429" y="715137"/>
                    <a:pt x="1500886" y="1505204"/>
                  </a:cubicBezTo>
                  <a:cubicBezTo>
                    <a:pt x="713613" y="2294001"/>
                    <a:pt x="280035" y="3341370"/>
                    <a:pt x="280035" y="4454525"/>
                  </a:cubicBezTo>
                  <a:cubicBezTo>
                    <a:pt x="280035" y="5569077"/>
                    <a:pt x="714248" y="6617081"/>
                    <a:pt x="1502537" y="7405751"/>
                  </a:cubicBezTo>
                  <a:cubicBezTo>
                    <a:pt x="2291080" y="8194548"/>
                    <a:pt x="3339465" y="8629015"/>
                    <a:pt x="4454525" y="8629015"/>
                  </a:cubicBezTo>
                  <a:cubicBezTo>
                    <a:pt x="5568442" y="8629015"/>
                    <a:pt x="6616319" y="8195056"/>
                    <a:pt x="7405116" y="7407021"/>
                  </a:cubicBezTo>
                  <a:cubicBezTo>
                    <a:pt x="8194422" y="6618477"/>
                    <a:pt x="8629015" y="5569839"/>
                    <a:pt x="8629015" y="4454525"/>
                  </a:cubicBezTo>
                  <a:cubicBezTo>
                    <a:pt x="8629015" y="3339465"/>
                    <a:pt x="8194548" y="2291080"/>
                    <a:pt x="7405497" y="1502537"/>
                  </a:cubicBezTo>
                  <a:cubicBezTo>
                    <a:pt x="6616827" y="714121"/>
                    <a:pt x="5568823" y="280035"/>
                    <a:pt x="4454525" y="280035"/>
                  </a:cubicBezTo>
                  <a:close/>
                </a:path>
              </a:pathLst>
            </a:custGeom>
            <a:solidFill>
              <a:srgbClr val="723E14"/>
            </a:solidFill>
          </p:spPr>
        </p:sp>
      </p:gr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p:nvPr/>
        </p:nvGrpSpPr>
        <p:grpSpPr>
          <a:xfrm rot="0">
            <a:off x="835147" y="3901831"/>
            <a:ext cx="10007016" cy="5202034"/>
            <a:chOff x="0" y="0"/>
            <a:chExt cx="3024191" cy="1572092"/>
          </a:xfrm>
        </p:grpSpPr>
        <p:sp>
          <p:nvSpPr>
            <p:cNvPr name="Freeform 6" id="6"/>
            <p:cNvSpPr/>
            <p:nvPr/>
          </p:nvSpPr>
          <p:spPr>
            <a:xfrm flipH="false" flipV="false" rot="0">
              <a:off x="0" y="0"/>
              <a:ext cx="3024191" cy="1572092"/>
            </a:xfrm>
            <a:custGeom>
              <a:avLst/>
              <a:gdLst/>
              <a:ahLst/>
              <a:cxnLst/>
              <a:rect r="r" b="b" t="t" l="l"/>
              <a:pathLst>
                <a:path h="1572092" w="3024191">
                  <a:moveTo>
                    <a:pt x="39456" y="0"/>
                  </a:moveTo>
                  <a:lnTo>
                    <a:pt x="2984735" y="0"/>
                  </a:lnTo>
                  <a:cubicBezTo>
                    <a:pt x="2995200" y="0"/>
                    <a:pt x="3005236" y="4157"/>
                    <a:pt x="3012635" y="11556"/>
                  </a:cubicBezTo>
                  <a:cubicBezTo>
                    <a:pt x="3020034" y="18956"/>
                    <a:pt x="3024191" y="28992"/>
                    <a:pt x="3024191" y="39456"/>
                  </a:cubicBezTo>
                  <a:lnTo>
                    <a:pt x="3024191" y="1532636"/>
                  </a:lnTo>
                  <a:cubicBezTo>
                    <a:pt x="3024191" y="1554427"/>
                    <a:pt x="3006526" y="1572092"/>
                    <a:pt x="2984735" y="1572092"/>
                  </a:cubicBezTo>
                  <a:lnTo>
                    <a:pt x="39456" y="1572092"/>
                  </a:lnTo>
                  <a:cubicBezTo>
                    <a:pt x="17665" y="1572092"/>
                    <a:pt x="0" y="1554427"/>
                    <a:pt x="0" y="1532636"/>
                  </a:cubicBezTo>
                  <a:lnTo>
                    <a:pt x="0" y="39456"/>
                  </a:lnTo>
                  <a:cubicBezTo>
                    <a:pt x="0" y="17665"/>
                    <a:pt x="17665" y="0"/>
                    <a:pt x="39456" y="0"/>
                  </a:cubicBezTo>
                  <a:close/>
                </a:path>
              </a:pathLst>
            </a:custGeom>
            <a:solidFill>
              <a:srgbClr val="C0DBA5"/>
            </a:solidFill>
          </p:spPr>
        </p:sp>
        <p:sp>
          <p:nvSpPr>
            <p:cNvPr name="TextBox 7" id="7"/>
            <p:cNvSpPr txBox="true"/>
            <p:nvPr/>
          </p:nvSpPr>
          <p:spPr>
            <a:xfrm>
              <a:off x="0" y="-57150"/>
              <a:ext cx="3024191" cy="1629242"/>
            </a:xfrm>
            <a:prstGeom prst="rect">
              <a:avLst/>
            </a:prstGeom>
          </p:spPr>
          <p:txBody>
            <a:bodyPr anchor="ctr" rtlCol="false" tIns="50800" lIns="50800" bIns="50800" rIns="50800"/>
            <a:lstStyle/>
            <a:p>
              <a:pPr algn="ctr">
                <a:lnSpc>
                  <a:spcPts val="2659"/>
                </a:lnSpc>
                <a:spcBef>
                  <a:spcPct val="0"/>
                </a:spcBef>
              </a:pPr>
            </a:p>
          </p:txBody>
        </p:sp>
      </p:grpSp>
      <p:grpSp>
        <p:nvGrpSpPr>
          <p:cNvPr name="Group 8" id="8"/>
          <p:cNvGrpSpPr>
            <a:grpSpLocks noChangeAspect="true"/>
          </p:cNvGrpSpPr>
          <p:nvPr/>
        </p:nvGrpSpPr>
        <p:grpSpPr>
          <a:xfrm rot="0">
            <a:off x="13210407" y="688317"/>
            <a:ext cx="4048893" cy="4048893"/>
            <a:chOff x="0" y="0"/>
            <a:chExt cx="8909050" cy="8909050"/>
          </a:xfrm>
        </p:grpSpPr>
        <p:sp>
          <p:nvSpPr>
            <p:cNvPr name="Freeform 9" id="9"/>
            <p:cNvSpPr/>
            <p:nvPr/>
          </p:nvSpPr>
          <p:spPr>
            <a:xfrm flipH="false" flipV="false" rot="0">
              <a:off x="-210012" y="2402"/>
              <a:ext cx="9329074" cy="8904246"/>
            </a:xfrm>
            <a:custGeom>
              <a:avLst/>
              <a:gdLst/>
              <a:ahLst/>
              <a:cxnLst/>
              <a:rect r="r" b="b" t="t" l="l"/>
              <a:pathLst>
                <a:path h="8904246" w="9329074">
                  <a:moveTo>
                    <a:pt x="4664537" y="7123"/>
                  </a:moveTo>
                  <a:cubicBezTo>
                    <a:pt x="3071756" y="0"/>
                    <a:pt x="1596908" y="845651"/>
                    <a:pt x="798454" y="2223865"/>
                  </a:cubicBezTo>
                  <a:cubicBezTo>
                    <a:pt x="0" y="3602079"/>
                    <a:pt x="0" y="5302167"/>
                    <a:pt x="798454" y="6680382"/>
                  </a:cubicBezTo>
                  <a:cubicBezTo>
                    <a:pt x="1596908" y="8058595"/>
                    <a:pt x="3071756" y="8904246"/>
                    <a:pt x="4664537" y="8897123"/>
                  </a:cubicBezTo>
                  <a:cubicBezTo>
                    <a:pt x="6257318" y="8904246"/>
                    <a:pt x="7732166" y="8058595"/>
                    <a:pt x="8530620" y="6680382"/>
                  </a:cubicBezTo>
                  <a:cubicBezTo>
                    <a:pt x="9329074" y="5302167"/>
                    <a:pt x="9329074" y="3602079"/>
                    <a:pt x="8530620" y="2223865"/>
                  </a:cubicBezTo>
                  <a:cubicBezTo>
                    <a:pt x="7732166" y="845651"/>
                    <a:pt x="6257318" y="0"/>
                    <a:pt x="4664537" y="7123"/>
                  </a:cubicBezTo>
                  <a:close/>
                </a:path>
              </a:pathLst>
            </a:custGeom>
            <a:solidFill>
              <a:srgbClr val="659849"/>
            </a:solidFill>
          </p:spPr>
        </p:sp>
        <p:sp>
          <p:nvSpPr>
            <p:cNvPr name="Freeform 10" id="10"/>
            <p:cNvSpPr/>
            <p:nvPr/>
          </p:nvSpPr>
          <p:spPr>
            <a:xfrm flipH="false" flipV="false" rot="0">
              <a:off x="63863" y="263805"/>
              <a:ext cx="8781323" cy="8381440"/>
            </a:xfrm>
            <a:custGeom>
              <a:avLst/>
              <a:gdLst/>
              <a:ahLst/>
              <a:cxnLst/>
              <a:rect r="r" b="b" t="t" l="l"/>
              <a:pathLst>
                <a:path h="8381440" w="8781323">
                  <a:moveTo>
                    <a:pt x="4390662" y="6705"/>
                  </a:moveTo>
                  <a:cubicBezTo>
                    <a:pt x="2891400" y="0"/>
                    <a:pt x="1503147" y="795999"/>
                    <a:pt x="751573" y="2093292"/>
                  </a:cubicBezTo>
                  <a:cubicBezTo>
                    <a:pt x="0" y="3390586"/>
                    <a:pt x="0" y="4990854"/>
                    <a:pt x="751573" y="6288148"/>
                  </a:cubicBezTo>
                  <a:cubicBezTo>
                    <a:pt x="1503147" y="7585441"/>
                    <a:pt x="2891400" y="8381440"/>
                    <a:pt x="4390662" y="8374735"/>
                  </a:cubicBezTo>
                  <a:cubicBezTo>
                    <a:pt x="5889924" y="8381440"/>
                    <a:pt x="7278177" y="7585441"/>
                    <a:pt x="8029751" y="6288148"/>
                  </a:cubicBezTo>
                  <a:cubicBezTo>
                    <a:pt x="8781323" y="4990854"/>
                    <a:pt x="8781323" y="3390586"/>
                    <a:pt x="8029751" y="2093292"/>
                  </a:cubicBezTo>
                  <a:cubicBezTo>
                    <a:pt x="7278177" y="795999"/>
                    <a:pt x="5889924" y="0"/>
                    <a:pt x="4390662" y="6705"/>
                  </a:cubicBezTo>
                  <a:close/>
                </a:path>
              </a:pathLst>
            </a:custGeom>
            <a:blipFill>
              <a:blip r:embed="rId4"/>
              <a:stretch>
                <a:fillRect l="223" t="-6888" r="-51390" b="-6888"/>
              </a:stretch>
            </a:blipFill>
          </p:spPr>
        </p:sp>
        <p:sp>
          <p:nvSpPr>
            <p:cNvPr name="Freeform 11" id="11"/>
            <p:cNvSpPr/>
            <p:nvPr/>
          </p:nvSpPr>
          <p:spPr>
            <a:xfrm flipH="false" flipV="false" rot="0">
              <a:off x="0" y="0"/>
              <a:ext cx="8909050" cy="8909050"/>
            </a:xfrm>
            <a:custGeom>
              <a:avLst/>
              <a:gdLst/>
              <a:ahLst/>
              <a:cxnLst/>
              <a:rect r="r" b="b" t="t" l="l"/>
              <a:pathLst>
                <a:path h="8909050" w="8909050">
                  <a:moveTo>
                    <a:pt x="4454525" y="8909050"/>
                  </a:moveTo>
                  <a:cubicBezTo>
                    <a:pt x="3264662" y="8909050"/>
                    <a:pt x="2146046" y="8445500"/>
                    <a:pt x="1304544" y="7603744"/>
                  </a:cubicBezTo>
                  <a:cubicBezTo>
                    <a:pt x="895477" y="7194550"/>
                    <a:pt x="574294" y="6718173"/>
                    <a:pt x="350012" y="6187694"/>
                  </a:cubicBezTo>
                  <a:cubicBezTo>
                    <a:pt x="117729" y="5638673"/>
                    <a:pt x="0" y="5055489"/>
                    <a:pt x="0" y="4454525"/>
                  </a:cubicBezTo>
                  <a:cubicBezTo>
                    <a:pt x="0" y="3854704"/>
                    <a:pt x="117475" y="3272282"/>
                    <a:pt x="349377" y="2723642"/>
                  </a:cubicBezTo>
                  <a:cubicBezTo>
                    <a:pt x="573405" y="2193163"/>
                    <a:pt x="894207" y="1716786"/>
                    <a:pt x="1302766" y="1307338"/>
                  </a:cubicBezTo>
                  <a:cubicBezTo>
                    <a:pt x="2144141" y="464312"/>
                    <a:pt x="3263519" y="0"/>
                    <a:pt x="4454525" y="0"/>
                  </a:cubicBezTo>
                  <a:cubicBezTo>
                    <a:pt x="5055362" y="0"/>
                    <a:pt x="5638419" y="117729"/>
                    <a:pt x="6187440" y="350012"/>
                  </a:cubicBezTo>
                  <a:cubicBezTo>
                    <a:pt x="6717792" y="574294"/>
                    <a:pt x="7194296" y="895477"/>
                    <a:pt x="7603490" y="1304544"/>
                  </a:cubicBezTo>
                  <a:cubicBezTo>
                    <a:pt x="8445373" y="2146046"/>
                    <a:pt x="8909050" y="3264789"/>
                    <a:pt x="8909050" y="4454652"/>
                  </a:cubicBezTo>
                  <a:cubicBezTo>
                    <a:pt x="8909050" y="5644769"/>
                    <a:pt x="8445246" y="6763766"/>
                    <a:pt x="7602982" y="7605268"/>
                  </a:cubicBezTo>
                  <a:cubicBezTo>
                    <a:pt x="7193789" y="8014208"/>
                    <a:pt x="6717285" y="8335138"/>
                    <a:pt x="6186932" y="8559419"/>
                  </a:cubicBezTo>
                  <a:cubicBezTo>
                    <a:pt x="5637911" y="8791321"/>
                    <a:pt x="5055108" y="8909050"/>
                    <a:pt x="4454525" y="8909050"/>
                  </a:cubicBezTo>
                  <a:close/>
                  <a:moveTo>
                    <a:pt x="4454525" y="19050"/>
                  </a:moveTo>
                  <a:cubicBezTo>
                    <a:pt x="3268599" y="19050"/>
                    <a:pt x="2154047" y="481330"/>
                    <a:pt x="1316228" y="1320800"/>
                  </a:cubicBezTo>
                  <a:cubicBezTo>
                    <a:pt x="909447" y="1728343"/>
                    <a:pt x="590042" y="2202815"/>
                    <a:pt x="366903" y="2731008"/>
                  </a:cubicBezTo>
                  <a:cubicBezTo>
                    <a:pt x="136017" y="3277362"/>
                    <a:pt x="19050" y="3857244"/>
                    <a:pt x="19050" y="4454525"/>
                  </a:cubicBezTo>
                  <a:cubicBezTo>
                    <a:pt x="19050" y="5052949"/>
                    <a:pt x="136271" y="5633593"/>
                    <a:pt x="367538" y="6180328"/>
                  </a:cubicBezTo>
                  <a:cubicBezTo>
                    <a:pt x="590931" y="6708522"/>
                    <a:pt x="910717" y="7182866"/>
                    <a:pt x="1318006" y="7590282"/>
                  </a:cubicBezTo>
                  <a:cubicBezTo>
                    <a:pt x="2155825" y="8428355"/>
                    <a:pt x="3269742" y="8890000"/>
                    <a:pt x="4454525" y="8890000"/>
                  </a:cubicBezTo>
                  <a:cubicBezTo>
                    <a:pt x="5052568" y="8890000"/>
                    <a:pt x="5632958" y="8772779"/>
                    <a:pt x="6179439" y="8541766"/>
                  </a:cubicBezTo>
                  <a:cubicBezTo>
                    <a:pt x="6707632" y="8318500"/>
                    <a:pt x="7181977" y="7998841"/>
                    <a:pt x="7589520" y="7591679"/>
                  </a:cubicBezTo>
                  <a:cubicBezTo>
                    <a:pt x="8428101" y="6753733"/>
                    <a:pt x="8890000" y="5639562"/>
                    <a:pt x="8890000" y="4454525"/>
                  </a:cubicBezTo>
                  <a:cubicBezTo>
                    <a:pt x="8890000" y="3269742"/>
                    <a:pt x="8428355" y="2155825"/>
                    <a:pt x="7590028" y="1317879"/>
                  </a:cubicBezTo>
                  <a:cubicBezTo>
                    <a:pt x="7182612" y="910590"/>
                    <a:pt x="6708140" y="590931"/>
                    <a:pt x="6180074" y="367538"/>
                  </a:cubicBezTo>
                  <a:cubicBezTo>
                    <a:pt x="5633339" y="136271"/>
                    <a:pt x="5052822" y="19050"/>
                    <a:pt x="4454525" y="19050"/>
                  </a:cubicBezTo>
                  <a:close/>
                  <a:moveTo>
                    <a:pt x="4454525" y="8648065"/>
                  </a:moveTo>
                  <a:cubicBezTo>
                    <a:pt x="3334385" y="8648065"/>
                    <a:pt x="2281301" y="8211693"/>
                    <a:pt x="1489075" y="7419213"/>
                  </a:cubicBezTo>
                  <a:cubicBezTo>
                    <a:pt x="697103" y="6626987"/>
                    <a:pt x="260985" y="5574157"/>
                    <a:pt x="260985" y="4454525"/>
                  </a:cubicBezTo>
                  <a:cubicBezTo>
                    <a:pt x="260985" y="3889756"/>
                    <a:pt x="371602" y="3341497"/>
                    <a:pt x="589788" y="2824988"/>
                  </a:cubicBezTo>
                  <a:cubicBezTo>
                    <a:pt x="800735" y="2325624"/>
                    <a:pt x="1102741" y="1877060"/>
                    <a:pt x="1487297" y="1491742"/>
                  </a:cubicBezTo>
                  <a:cubicBezTo>
                    <a:pt x="2279396" y="698119"/>
                    <a:pt x="3333242" y="260985"/>
                    <a:pt x="4454398" y="260985"/>
                  </a:cubicBezTo>
                  <a:cubicBezTo>
                    <a:pt x="5573776" y="260985"/>
                    <a:pt x="6626606" y="697103"/>
                    <a:pt x="7418832" y="1488948"/>
                  </a:cubicBezTo>
                  <a:cubicBezTo>
                    <a:pt x="8211438" y="2281174"/>
                    <a:pt x="8647937" y="3334385"/>
                    <a:pt x="8647937" y="4454398"/>
                  </a:cubicBezTo>
                  <a:cubicBezTo>
                    <a:pt x="8647937" y="5574792"/>
                    <a:pt x="8211311" y="6628130"/>
                    <a:pt x="7418450" y="7420356"/>
                  </a:cubicBezTo>
                  <a:cubicBezTo>
                    <a:pt x="6626225" y="8212074"/>
                    <a:pt x="5573522" y="8648065"/>
                    <a:pt x="4454525" y="8648065"/>
                  </a:cubicBezTo>
                  <a:close/>
                  <a:moveTo>
                    <a:pt x="4454525" y="280035"/>
                  </a:moveTo>
                  <a:cubicBezTo>
                    <a:pt x="3338449" y="280035"/>
                    <a:pt x="2289429" y="715137"/>
                    <a:pt x="1500886" y="1505204"/>
                  </a:cubicBezTo>
                  <a:cubicBezTo>
                    <a:pt x="713613" y="2294001"/>
                    <a:pt x="280035" y="3341370"/>
                    <a:pt x="280035" y="4454525"/>
                  </a:cubicBezTo>
                  <a:cubicBezTo>
                    <a:pt x="280035" y="5569077"/>
                    <a:pt x="714248" y="6617081"/>
                    <a:pt x="1502537" y="7405751"/>
                  </a:cubicBezTo>
                  <a:cubicBezTo>
                    <a:pt x="2291080" y="8194548"/>
                    <a:pt x="3339465" y="8629015"/>
                    <a:pt x="4454525" y="8629015"/>
                  </a:cubicBezTo>
                  <a:cubicBezTo>
                    <a:pt x="5568442" y="8629015"/>
                    <a:pt x="6616319" y="8195056"/>
                    <a:pt x="7405116" y="7407021"/>
                  </a:cubicBezTo>
                  <a:cubicBezTo>
                    <a:pt x="8194422" y="6618477"/>
                    <a:pt x="8629015" y="5569839"/>
                    <a:pt x="8629015" y="4454525"/>
                  </a:cubicBezTo>
                  <a:cubicBezTo>
                    <a:pt x="8629015" y="3339465"/>
                    <a:pt x="8194548" y="2291080"/>
                    <a:pt x="7405497" y="1502537"/>
                  </a:cubicBezTo>
                  <a:cubicBezTo>
                    <a:pt x="6616827" y="714121"/>
                    <a:pt x="5568823" y="280035"/>
                    <a:pt x="4454525" y="280035"/>
                  </a:cubicBezTo>
                  <a:close/>
                </a:path>
              </a:pathLst>
            </a:custGeom>
            <a:solidFill>
              <a:srgbClr val="723E14"/>
            </a:solidFill>
          </p:spPr>
        </p:sp>
      </p:grpSp>
      <p:grpSp>
        <p:nvGrpSpPr>
          <p:cNvPr name="Group 12" id="12"/>
          <p:cNvGrpSpPr>
            <a:grpSpLocks noChangeAspect="true"/>
          </p:cNvGrpSpPr>
          <p:nvPr/>
        </p:nvGrpSpPr>
        <p:grpSpPr>
          <a:xfrm rot="0">
            <a:off x="11290737" y="4863630"/>
            <a:ext cx="4240235" cy="4240235"/>
            <a:chOff x="0" y="0"/>
            <a:chExt cx="8909050" cy="8909050"/>
          </a:xfrm>
        </p:grpSpPr>
        <p:sp>
          <p:nvSpPr>
            <p:cNvPr name="Freeform 13" id="13"/>
            <p:cNvSpPr/>
            <p:nvPr/>
          </p:nvSpPr>
          <p:spPr>
            <a:xfrm flipH="false" flipV="false" rot="0">
              <a:off x="-210012" y="2402"/>
              <a:ext cx="9329074" cy="8904246"/>
            </a:xfrm>
            <a:custGeom>
              <a:avLst/>
              <a:gdLst/>
              <a:ahLst/>
              <a:cxnLst/>
              <a:rect r="r" b="b" t="t" l="l"/>
              <a:pathLst>
                <a:path h="8904246" w="9329074">
                  <a:moveTo>
                    <a:pt x="4664537" y="7123"/>
                  </a:moveTo>
                  <a:cubicBezTo>
                    <a:pt x="3071756" y="0"/>
                    <a:pt x="1596908" y="845651"/>
                    <a:pt x="798454" y="2223865"/>
                  </a:cubicBezTo>
                  <a:cubicBezTo>
                    <a:pt x="0" y="3602079"/>
                    <a:pt x="0" y="5302167"/>
                    <a:pt x="798454" y="6680382"/>
                  </a:cubicBezTo>
                  <a:cubicBezTo>
                    <a:pt x="1596908" y="8058595"/>
                    <a:pt x="3071756" y="8904246"/>
                    <a:pt x="4664537" y="8897123"/>
                  </a:cubicBezTo>
                  <a:cubicBezTo>
                    <a:pt x="6257318" y="8904246"/>
                    <a:pt x="7732166" y="8058595"/>
                    <a:pt x="8530620" y="6680382"/>
                  </a:cubicBezTo>
                  <a:cubicBezTo>
                    <a:pt x="9329074" y="5302167"/>
                    <a:pt x="9329074" y="3602079"/>
                    <a:pt x="8530620" y="2223865"/>
                  </a:cubicBezTo>
                  <a:cubicBezTo>
                    <a:pt x="7732166" y="845651"/>
                    <a:pt x="6257318" y="0"/>
                    <a:pt x="4664537" y="7123"/>
                  </a:cubicBezTo>
                  <a:close/>
                </a:path>
              </a:pathLst>
            </a:custGeom>
            <a:solidFill>
              <a:srgbClr val="659849"/>
            </a:solidFill>
          </p:spPr>
        </p:sp>
        <p:sp>
          <p:nvSpPr>
            <p:cNvPr name="Freeform 14" id="14"/>
            <p:cNvSpPr/>
            <p:nvPr/>
          </p:nvSpPr>
          <p:spPr>
            <a:xfrm flipH="false" flipV="false" rot="0">
              <a:off x="63863" y="263805"/>
              <a:ext cx="8781323" cy="8381440"/>
            </a:xfrm>
            <a:custGeom>
              <a:avLst/>
              <a:gdLst/>
              <a:ahLst/>
              <a:cxnLst/>
              <a:rect r="r" b="b" t="t" l="l"/>
              <a:pathLst>
                <a:path h="8381440" w="8781323">
                  <a:moveTo>
                    <a:pt x="4390662" y="6705"/>
                  </a:moveTo>
                  <a:cubicBezTo>
                    <a:pt x="2891400" y="0"/>
                    <a:pt x="1503147" y="795999"/>
                    <a:pt x="751573" y="2093292"/>
                  </a:cubicBezTo>
                  <a:cubicBezTo>
                    <a:pt x="0" y="3390586"/>
                    <a:pt x="0" y="4990854"/>
                    <a:pt x="751573" y="6288148"/>
                  </a:cubicBezTo>
                  <a:cubicBezTo>
                    <a:pt x="1503147" y="7585441"/>
                    <a:pt x="2891400" y="8381440"/>
                    <a:pt x="4390662" y="8374735"/>
                  </a:cubicBezTo>
                  <a:cubicBezTo>
                    <a:pt x="5889924" y="8381440"/>
                    <a:pt x="7278177" y="7585441"/>
                    <a:pt x="8029751" y="6288148"/>
                  </a:cubicBezTo>
                  <a:cubicBezTo>
                    <a:pt x="8781323" y="4990854"/>
                    <a:pt x="8781323" y="3390586"/>
                    <a:pt x="8029751" y="2093292"/>
                  </a:cubicBezTo>
                  <a:cubicBezTo>
                    <a:pt x="7278177" y="795999"/>
                    <a:pt x="5889924" y="0"/>
                    <a:pt x="4390662" y="6705"/>
                  </a:cubicBezTo>
                  <a:close/>
                </a:path>
              </a:pathLst>
            </a:custGeom>
            <a:blipFill>
              <a:blip r:embed="rId5"/>
              <a:stretch>
                <a:fillRect l="-1471" t="0" r="-30967" b="0"/>
              </a:stretch>
            </a:blipFill>
          </p:spPr>
        </p:sp>
        <p:sp>
          <p:nvSpPr>
            <p:cNvPr name="Freeform 15" id="15"/>
            <p:cNvSpPr/>
            <p:nvPr/>
          </p:nvSpPr>
          <p:spPr>
            <a:xfrm flipH="false" flipV="false" rot="0">
              <a:off x="0" y="0"/>
              <a:ext cx="8909050" cy="8909050"/>
            </a:xfrm>
            <a:custGeom>
              <a:avLst/>
              <a:gdLst/>
              <a:ahLst/>
              <a:cxnLst/>
              <a:rect r="r" b="b" t="t" l="l"/>
              <a:pathLst>
                <a:path h="8909050" w="8909050">
                  <a:moveTo>
                    <a:pt x="4454525" y="8909050"/>
                  </a:moveTo>
                  <a:cubicBezTo>
                    <a:pt x="3264662" y="8909050"/>
                    <a:pt x="2146046" y="8445500"/>
                    <a:pt x="1304544" y="7603744"/>
                  </a:cubicBezTo>
                  <a:cubicBezTo>
                    <a:pt x="895477" y="7194550"/>
                    <a:pt x="574294" y="6718173"/>
                    <a:pt x="350012" y="6187694"/>
                  </a:cubicBezTo>
                  <a:cubicBezTo>
                    <a:pt x="117729" y="5638673"/>
                    <a:pt x="0" y="5055489"/>
                    <a:pt x="0" y="4454525"/>
                  </a:cubicBezTo>
                  <a:cubicBezTo>
                    <a:pt x="0" y="3854704"/>
                    <a:pt x="117475" y="3272282"/>
                    <a:pt x="349377" y="2723642"/>
                  </a:cubicBezTo>
                  <a:cubicBezTo>
                    <a:pt x="573405" y="2193163"/>
                    <a:pt x="894207" y="1716786"/>
                    <a:pt x="1302766" y="1307338"/>
                  </a:cubicBezTo>
                  <a:cubicBezTo>
                    <a:pt x="2144141" y="464312"/>
                    <a:pt x="3263519" y="0"/>
                    <a:pt x="4454525" y="0"/>
                  </a:cubicBezTo>
                  <a:cubicBezTo>
                    <a:pt x="5055362" y="0"/>
                    <a:pt x="5638419" y="117729"/>
                    <a:pt x="6187440" y="350012"/>
                  </a:cubicBezTo>
                  <a:cubicBezTo>
                    <a:pt x="6717792" y="574294"/>
                    <a:pt x="7194296" y="895477"/>
                    <a:pt x="7603490" y="1304544"/>
                  </a:cubicBezTo>
                  <a:cubicBezTo>
                    <a:pt x="8445373" y="2146046"/>
                    <a:pt x="8909050" y="3264789"/>
                    <a:pt x="8909050" y="4454652"/>
                  </a:cubicBezTo>
                  <a:cubicBezTo>
                    <a:pt x="8909050" y="5644769"/>
                    <a:pt x="8445246" y="6763766"/>
                    <a:pt x="7602982" y="7605268"/>
                  </a:cubicBezTo>
                  <a:cubicBezTo>
                    <a:pt x="7193789" y="8014208"/>
                    <a:pt x="6717285" y="8335138"/>
                    <a:pt x="6186932" y="8559419"/>
                  </a:cubicBezTo>
                  <a:cubicBezTo>
                    <a:pt x="5637911" y="8791321"/>
                    <a:pt x="5055108" y="8909050"/>
                    <a:pt x="4454525" y="8909050"/>
                  </a:cubicBezTo>
                  <a:close/>
                  <a:moveTo>
                    <a:pt x="4454525" y="19050"/>
                  </a:moveTo>
                  <a:cubicBezTo>
                    <a:pt x="3268599" y="19050"/>
                    <a:pt x="2154047" y="481330"/>
                    <a:pt x="1316228" y="1320800"/>
                  </a:cubicBezTo>
                  <a:cubicBezTo>
                    <a:pt x="909447" y="1728343"/>
                    <a:pt x="590042" y="2202815"/>
                    <a:pt x="366903" y="2731008"/>
                  </a:cubicBezTo>
                  <a:cubicBezTo>
                    <a:pt x="136017" y="3277362"/>
                    <a:pt x="19050" y="3857244"/>
                    <a:pt x="19050" y="4454525"/>
                  </a:cubicBezTo>
                  <a:cubicBezTo>
                    <a:pt x="19050" y="5052949"/>
                    <a:pt x="136271" y="5633593"/>
                    <a:pt x="367538" y="6180328"/>
                  </a:cubicBezTo>
                  <a:cubicBezTo>
                    <a:pt x="590931" y="6708522"/>
                    <a:pt x="910717" y="7182866"/>
                    <a:pt x="1318006" y="7590282"/>
                  </a:cubicBezTo>
                  <a:cubicBezTo>
                    <a:pt x="2155825" y="8428355"/>
                    <a:pt x="3269742" y="8890000"/>
                    <a:pt x="4454525" y="8890000"/>
                  </a:cubicBezTo>
                  <a:cubicBezTo>
                    <a:pt x="5052568" y="8890000"/>
                    <a:pt x="5632958" y="8772779"/>
                    <a:pt x="6179439" y="8541766"/>
                  </a:cubicBezTo>
                  <a:cubicBezTo>
                    <a:pt x="6707632" y="8318500"/>
                    <a:pt x="7181977" y="7998841"/>
                    <a:pt x="7589520" y="7591679"/>
                  </a:cubicBezTo>
                  <a:cubicBezTo>
                    <a:pt x="8428101" y="6753733"/>
                    <a:pt x="8890000" y="5639562"/>
                    <a:pt x="8890000" y="4454525"/>
                  </a:cubicBezTo>
                  <a:cubicBezTo>
                    <a:pt x="8890000" y="3269742"/>
                    <a:pt x="8428355" y="2155825"/>
                    <a:pt x="7590028" y="1317879"/>
                  </a:cubicBezTo>
                  <a:cubicBezTo>
                    <a:pt x="7182612" y="910590"/>
                    <a:pt x="6708140" y="590931"/>
                    <a:pt x="6180074" y="367538"/>
                  </a:cubicBezTo>
                  <a:cubicBezTo>
                    <a:pt x="5633339" y="136271"/>
                    <a:pt x="5052822" y="19050"/>
                    <a:pt x="4454525" y="19050"/>
                  </a:cubicBezTo>
                  <a:close/>
                  <a:moveTo>
                    <a:pt x="4454525" y="8648065"/>
                  </a:moveTo>
                  <a:cubicBezTo>
                    <a:pt x="3334385" y="8648065"/>
                    <a:pt x="2281301" y="8211693"/>
                    <a:pt x="1489075" y="7419213"/>
                  </a:cubicBezTo>
                  <a:cubicBezTo>
                    <a:pt x="697103" y="6626987"/>
                    <a:pt x="260985" y="5574157"/>
                    <a:pt x="260985" y="4454525"/>
                  </a:cubicBezTo>
                  <a:cubicBezTo>
                    <a:pt x="260985" y="3889756"/>
                    <a:pt x="371602" y="3341497"/>
                    <a:pt x="589788" y="2824988"/>
                  </a:cubicBezTo>
                  <a:cubicBezTo>
                    <a:pt x="800735" y="2325624"/>
                    <a:pt x="1102741" y="1877060"/>
                    <a:pt x="1487297" y="1491742"/>
                  </a:cubicBezTo>
                  <a:cubicBezTo>
                    <a:pt x="2279396" y="698119"/>
                    <a:pt x="3333242" y="260985"/>
                    <a:pt x="4454398" y="260985"/>
                  </a:cubicBezTo>
                  <a:cubicBezTo>
                    <a:pt x="5573776" y="260985"/>
                    <a:pt x="6626606" y="697103"/>
                    <a:pt x="7418832" y="1488948"/>
                  </a:cubicBezTo>
                  <a:cubicBezTo>
                    <a:pt x="8211438" y="2281174"/>
                    <a:pt x="8647937" y="3334385"/>
                    <a:pt x="8647937" y="4454398"/>
                  </a:cubicBezTo>
                  <a:cubicBezTo>
                    <a:pt x="8647937" y="5574792"/>
                    <a:pt x="8211311" y="6628130"/>
                    <a:pt x="7418450" y="7420356"/>
                  </a:cubicBezTo>
                  <a:cubicBezTo>
                    <a:pt x="6626225" y="8212074"/>
                    <a:pt x="5573522" y="8648065"/>
                    <a:pt x="4454525" y="8648065"/>
                  </a:cubicBezTo>
                  <a:close/>
                  <a:moveTo>
                    <a:pt x="4454525" y="280035"/>
                  </a:moveTo>
                  <a:cubicBezTo>
                    <a:pt x="3338449" y="280035"/>
                    <a:pt x="2289429" y="715137"/>
                    <a:pt x="1500886" y="1505204"/>
                  </a:cubicBezTo>
                  <a:cubicBezTo>
                    <a:pt x="713613" y="2294001"/>
                    <a:pt x="280035" y="3341370"/>
                    <a:pt x="280035" y="4454525"/>
                  </a:cubicBezTo>
                  <a:cubicBezTo>
                    <a:pt x="280035" y="5569077"/>
                    <a:pt x="714248" y="6617081"/>
                    <a:pt x="1502537" y="7405751"/>
                  </a:cubicBezTo>
                  <a:cubicBezTo>
                    <a:pt x="2291080" y="8194548"/>
                    <a:pt x="3339465" y="8629015"/>
                    <a:pt x="4454525" y="8629015"/>
                  </a:cubicBezTo>
                  <a:cubicBezTo>
                    <a:pt x="5568442" y="8629015"/>
                    <a:pt x="6616319" y="8195056"/>
                    <a:pt x="7405116" y="7407021"/>
                  </a:cubicBezTo>
                  <a:cubicBezTo>
                    <a:pt x="8194422" y="6618477"/>
                    <a:pt x="8629015" y="5569839"/>
                    <a:pt x="8629015" y="4454525"/>
                  </a:cubicBezTo>
                  <a:cubicBezTo>
                    <a:pt x="8629015" y="3339465"/>
                    <a:pt x="8194548" y="2291080"/>
                    <a:pt x="7405497" y="1502537"/>
                  </a:cubicBezTo>
                  <a:cubicBezTo>
                    <a:pt x="6616827" y="714121"/>
                    <a:pt x="5568823" y="280035"/>
                    <a:pt x="4454525" y="280035"/>
                  </a:cubicBezTo>
                  <a:close/>
                </a:path>
              </a:pathLst>
            </a:custGeom>
            <a:solidFill>
              <a:srgbClr val="723E14"/>
            </a:solidFill>
          </p:spPr>
        </p:sp>
      </p:grpSp>
      <p:sp>
        <p:nvSpPr>
          <p:cNvPr name="TextBox 16" id="16"/>
          <p:cNvSpPr txBox="true"/>
          <p:nvPr/>
        </p:nvSpPr>
        <p:spPr>
          <a:xfrm rot="0">
            <a:off x="1425681" y="2646089"/>
            <a:ext cx="9243018" cy="929640"/>
          </a:xfrm>
          <a:prstGeom prst="rect">
            <a:avLst/>
          </a:prstGeom>
        </p:spPr>
        <p:txBody>
          <a:bodyPr anchor="t" rtlCol="false" tIns="0" lIns="0" bIns="0" rIns="0">
            <a:spAutoFit/>
          </a:bodyPr>
          <a:lstStyle/>
          <a:p>
            <a:pPr algn="l">
              <a:lnSpc>
                <a:spcPts val="3645"/>
              </a:lnSpc>
            </a:pPr>
            <a:r>
              <a:rPr lang="en-US" sz="2700" spc="162" b="true">
                <a:solidFill>
                  <a:srgbClr val="065402"/>
                </a:solidFill>
                <a:latin typeface="Poppins Medium"/>
                <a:ea typeface="Poppins Medium"/>
                <a:cs typeface="Poppins Medium"/>
                <a:sym typeface="Poppins Medium"/>
              </a:rPr>
              <a:t>Method of Rapid Assessment of Photocatalytic</a:t>
            </a:r>
          </a:p>
          <a:p>
            <a:pPr algn="l">
              <a:lnSpc>
                <a:spcPts val="3645"/>
              </a:lnSpc>
            </a:pPr>
            <a:r>
              <a:rPr lang="en-US" sz="2700" spc="162" b="true">
                <a:solidFill>
                  <a:srgbClr val="065402"/>
                </a:solidFill>
                <a:latin typeface="Poppins Medium"/>
                <a:ea typeface="Poppins Medium"/>
                <a:cs typeface="Poppins Medium"/>
                <a:sym typeface="Poppins Medium"/>
              </a:rPr>
              <a:t> Activities of Self-Cleaning Films</a:t>
            </a:r>
          </a:p>
        </p:txBody>
      </p:sp>
      <p:sp>
        <p:nvSpPr>
          <p:cNvPr name="TextBox 17" id="17"/>
          <p:cNvSpPr txBox="true"/>
          <p:nvPr/>
        </p:nvSpPr>
        <p:spPr>
          <a:xfrm rot="0">
            <a:off x="760044" y="1338228"/>
            <a:ext cx="10157221" cy="987425"/>
          </a:xfrm>
          <a:prstGeom prst="rect">
            <a:avLst/>
          </a:prstGeom>
        </p:spPr>
        <p:txBody>
          <a:bodyPr anchor="t" rtlCol="false" tIns="0" lIns="0" bIns="0" rIns="0">
            <a:spAutoFit/>
          </a:bodyPr>
          <a:lstStyle/>
          <a:p>
            <a:pPr algn="r">
              <a:lnSpc>
                <a:spcPts val="6999"/>
              </a:lnSpc>
            </a:pPr>
            <a:r>
              <a:rPr lang="en-US" b="true" sz="6999" spc="-209">
                <a:solidFill>
                  <a:srgbClr val="427F12"/>
                </a:solidFill>
                <a:latin typeface="Poppins Bold"/>
                <a:ea typeface="Poppins Bold"/>
                <a:cs typeface="Poppins Bold"/>
                <a:sym typeface="Poppins Bold"/>
              </a:rPr>
              <a:t>Photocatalyse du TiO2:</a:t>
            </a:r>
          </a:p>
        </p:txBody>
      </p:sp>
      <p:sp>
        <p:nvSpPr>
          <p:cNvPr name="TextBox 18" id="18"/>
          <p:cNvSpPr txBox="true"/>
          <p:nvPr/>
        </p:nvSpPr>
        <p:spPr>
          <a:xfrm rot="0">
            <a:off x="1425681" y="4308989"/>
            <a:ext cx="8591996" cy="4041810"/>
          </a:xfrm>
          <a:prstGeom prst="rect">
            <a:avLst/>
          </a:prstGeom>
        </p:spPr>
        <p:txBody>
          <a:bodyPr anchor="t" rtlCol="false" tIns="0" lIns="0" bIns="0" rIns="0">
            <a:spAutoFit/>
          </a:bodyPr>
          <a:lstStyle/>
          <a:p>
            <a:pPr algn="l" marL="620419" indent="-310209" lvl="1">
              <a:lnSpc>
                <a:spcPts val="4023"/>
              </a:lnSpc>
              <a:buFont typeface="Arial"/>
              <a:buChar char="•"/>
            </a:pPr>
            <a:r>
              <a:rPr lang="en-US" sz="2873">
                <a:solidFill>
                  <a:srgbClr val="000000"/>
                </a:solidFill>
                <a:latin typeface="Poppins"/>
                <a:ea typeface="Poppins"/>
                <a:cs typeface="Poppins"/>
                <a:sym typeface="Poppins"/>
              </a:rPr>
              <a:t>Préparation de différents mélange à base de: -glycérol à 99%</a:t>
            </a:r>
          </a:p>
          <a:p>
            <a:pPr algn="l">
              <a:lnSpc>
                <a:spcPts val="4023"/>
              </a:lnSpc>
            </a:pPr>
            <a:r>
              <a:rPr lang="en-US" sz="2873">
                <a:solidFill>
                  <a:srgbClr val="000000"/>
                </a:solidFill>
                <a:latin typeface="Poppins"/>
                <a:ea typeface="Poppins"/>
                <a:cs typeface="Poppins"/>
                <a:sym typeface="Poppins"/>
              </a:rPr>
              <a:t>       -bleu de méthylène (10%)</a:t>
            </a:r>
          </a:p>
          <a:p>
            <a:pPr algn="l">
              <a:lnSpc>
                <a:spcPts val="4023"/>
              </a:lnSpc>
            </a:pPr>
            <a:r>
              <a:rPr lang="en-US" sz="2873">
                <a:solidFill>
                  <a:srgbClr val="000000"/>
                </a:solidFill>
                <a:latin typeface="Poppins"/>
                <a:ea typeface="Poppins"/>
                <a:cs typeface="Poppins"/>
                <a:sym typeface="Poppins"/>
              </a:rPr>
              <a:t>       -TiO2 en poudre</a:t>
            </a:r>
          </a:p>
          <a:p>
            <a:pPr algn="l" marL="620419" indent="-310209" lvl="1">
              <a:lnSpc>
                <a:spcPts val="4023"/>
              </a:lnSpc>
              <a:buFont typeface="Arial"/>
              <a:buChar char="•"/>
            </a:pPr>
            <a:r>
              <a:rPr lang="en-US" sz="2873">
                <a:solidFill>
                  <a:srgbClr val="000000"/>
                </a:solidFill>
                <a:latin typeface="Poppins"/>
                <a:ea typeface="Poppins"/>
                <a:cs typeface="Poppins"/>
                <a:sym typeface="Poppins"/>
              </a:rPr>
              <a:t>Test à la lampe UV pour voir si oxydation</a:t>
            </a:r>
          </a:p>
          <a:p>
            <a:pPr algn="l" marL="620419" indent="-310209" lvl="1">
              <a:lnSpc>
                <a:spcPts val="4023"/>
              </a:lnSpc>
              <a:buFont typeface="Arial"/>
              <a:buChar char="•"/>
            </a:pPr>
            <a:r>
              <a:rPr lang="en-US" sz="2873">
                <a:solidFill>
                  <a:srgbClr val="000000"/>
                </a:solidFill>
                <a:latin typeface="Poppins"/>
                <a:ea typeface="Poppins"/>
                <a:cs typeface="Poppins"/>
                <a:sym typeface="Poppins"/>
              </a:rPr>
              <a:t>Mélange final appliqué sur le panneau:</a:t>
            </a:r>
          </a:p>
          <a:p>
            <a:pPr algn="l">
              <a:lnSpc>
                <a:spcPts val="4023"/>
              </a:lnSpc>
            </a:pPr>
            <a:r>
              <a:rPr lang="en-US" sz="2873">
                <a:solidFill>
                  <a:srgbClr val="000000"/>
                </a:solidFill>
                <a:latin typeface="Poppins"/>
                <a:ea typeface="Poppins"/>
                <a:cs typeface="Poppins"/>
                <a:sym typeface="Poppins"/>
              </a:rPr>
              <a:t>       2mLde glycérol à 99%. 1 mL de bleu de               </a:t>
            </a:r>
            <a:r>
              <a:rPr lang="en-US" sz="2873">
                <a:solidFill>
                  <a:srgbClr val="C0DBA5"/>
                </a:solidFill>
                <a:latin typeface="Poppins"/>
                <a:ea typeface="Poppins"/>
                <a:cs typeface="Poppins"/>
                <a:sym typeface="Poppins"/>
              </a:rPr>
              <a:t>k</a:t>
            </a:r>
            <a:r>
              <a:rPr lang="en-US" sz="2873">
                <a:solidFill>
                  <a:srgbClr val="000000"/>
                </a:solidFill>
                <a:latin typeface="Poppins"/>
                <a:ea typeface="Poppins"/>
                <a:cs typeface="Poppins"/>
                <a:sym typeface="Poppins"/>
              </a:rPr>
              <a:t>     méthylène (10%) et 30 mg de TiO2</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p:nvPr/>
        </p:nvGrpSpPr>
        <p:grpSpPr>
          <a:xfrm rot="0">
            <a:off x="754624" y="3489146"/>
            <a:ext cx="8389376" cy="4865152"/>
            <a:chOff x="0" y="0"/>
            <a:chExt cx="2663500" cy="1544612"/>
          </a:xfrm>
        </p:grpSpPr>
        <p:sp>
          <p:nvSpPr>
            <p:cNvPr name="Freeform 6" id="6"/>
            <p:cNvSpPr/>
            <p:nvPr/>
          </p:nvSpPr>
          <p:spPr>
            <a:xfrm flipH="false" flipV="false" rot="0">
              <a:off x="0" y="0"/>
              <a:ext cx="2663500" cy="1544612"/>
            </a:xfrm>
            <a:custGeom>
              <a:avLst/>
              <a:gdLst/>
              <a:ahLst/>
              <a:cxnLst/>
              <a:rect r="r" b="b" t="t" l="l"/>
              <a:pathLst>
                <a:path h="1544612" w="2663500">
                  <a:moveTo>
                    <a:pt x="47064" y="0"/>
                  </a:moveTo>
                  <a:lnTo>
                    <a:pt x="2616436" y="0"/>
                  </a:lnTo>
                  <a:cubicBezTo>
                    <a:pt x="2642429" y="0"/>
                    <a:pt x="2663500" y="21071"/>
                    <a:pt x="2663500" y="47064"/>
                  </a:cubicBezTo>
                  <a:lnTo>
                    <a:pt x="2663500" y="1497548"/>
                  </a:lnTo>
                  <a:cubicBezTo>
                    <a:pt x="2663500" y="1523541"/>
                    <a:pt x="2642429" y="1544612"/>
                    <a:pt x="2616436" y="1544612"/>
                  </a:cubicBezTo>
                  <a:lnTo>
                    <a:pt x="47064" y="1544612"/>
                  </a:lnTo>
                  <a:cubicBezTo>
                    <a:pt x="21071" y="1544612"/>
                    <a:pt x="0" y="1523541"/>
                    <a:pt x="0" y="1497548"/>
                  </a:cubicBezTo>
                  <a:lnTo>
                    <a:pt x="0" y="47064"/>
                  </a:lnTo>
                  <a:cubicBezTo>
                    <a:pt x="0" y="21071"/>
                    <a:pt x="21071" y="0"/>
                    <a:pt x="47064" y="0"/>
                  </a:cubicBezTo>
                  <a:close/>
                </a:path>
              </a:pathLst>
            </a:custGeom>
            <a:solidFill>
              <a:srgbClr val="C0DBA5"/>
            </a:solidFill>
          </p:spPr>
        </p:sp>
        <p:sp>
          <p:nvSpPr>
            <p:cNvPr name="TextBox 7" id="7"/>
            <p:cNvSpPr txBox="true"/>
            <p:nvPr/>
          </p:nvSpPr>
          <p:spPr>
            <a:xfrm>
              <a:off x="0" y="-57150"/>
              <a:ext cx="2663500" cy="1601762"/>
            </a:xfrm>
            <a:prstGeom prst="rect">
              <a:avLst/>
            </a:prstGeom>
          </p:spPr>
          <p:txBody>
            <a:bodyPr anchor="ctr" rtlCol="false" tIns="50800" lIns="50800" bIns="50800" rIns="50800"/>
            <a:lstStyle/>
            <a:p>
              <a:pPr algn="ctr">
                <a:lnSpc>
                  <a:spcPts val="2659"/>
                </a:lnSpc>
                <a:spcBef>
                  <a:spcPct val="0"/>
                </a:spcBef>
              </a:pPr>
            </a:p>
          </p:txBody>
        </p:sp>
      </p:grpSp>
      <p:sp>
        <p:nvSpPr>
          <p:cNvPr name="TextBox 8" id="8"/>
          <p:cNvSpPr txBox="true"/>
          <p:nvPr/>
        </p:nvSpPr>
        <p:spPr>
          <a:xfrm rot="0">
            <a:off x="1028700" y="1815921"/>
            <a:ext cx="6526474" cy="987425"/>
          </a:xfrm>
          <a:prstGeom prst="rect">
            <a:avLst/>
          </a:prstGeom>
        </p:spPr>
        <p:txBody>
          <a:bodyPr anchor="t" rtlCol="false" tIns="0" lIns="0" bIns="0" rIns="0">
            <a:spAutoFit/>
          </a:bodyPr>
          <a:lstStyle/>
          <a:p>
            <a:pPr algn="r">
              <a:lnSpc>
                <a:spcPts val="6999"/>
              </a:lnSpc>
            </a:pPr>
            <a:r>
              <a:rPr lang="en-US" b="true" sz="6999" spc="-209">
                <a:solidFill>
                  <a:srgbClr val="427F12"/>
                </a:solidFill>
                <a:latin typeface="Poppins Bold"/>
                <a:ea typeface="Poppins Bold"/>
                <a:cs typeface="Poppins Bold"/>
                <a:sym typeface="Poppins Bold"/>
              </a:rPr>
              <a:t>Prélèvements: </a:t>
            </a:r>
          </a:p>
        </p:txBody>
      </p:sp>
      <p:grpSp>
        <p:nvGrpSpPr>
          <p:cNvPr name="Group 9" id="9"/>
          <p:cNvGrpSpPr/>
          <p:nvPr/>
        </p:nvGrpSpPr>
        <p:grpSpPr>
          <a:xfrm rot="-5400000">
            <a:off x="12907794" y="1204293"/>
            <a:ext cx="4465676" cy="3670150"/>
            <a:chOff x="0" y="0"/>
            <a:chExt cx="1417785" cy="1165217"/>
          </a:xfrm>
        </p:grpSpPr>
        <p:sp>
          <p:nvSpPr>
            <p:cNvPr name="Freeform 10" id="10"/>
            <p:cNvSpPr/>
            <p:nvPr/>
          </p:nvSpPr>
          <p:spPr>
            <a:xfrm flipH="false" flipV="false" rot="0">
              <a:off x="0" y="0"/>
              <a:ext cx="1417785" cy="1165217"/>
            </a:xfrm>
            <a:custGeom>
              <a:avLst/>
              <a:gdLst/>
              <a:ahLst/>
              <a:cxnLst/>
              <a:rect r="r" b="b" t="t" l="l"/>
              <a:pathLst>
                <a:path h="1165217" w="1417785">
                  <a:moveTo>
                    <a:pt x="88416" y="0"/>
                  </a:moveTo>
                  <a:lnTo>
                    <a:pt x="1329369" y="0"/>
                  </a:lnTo>
                  <a:cubicBezTo>
                    <a:pt x="1378200" y="0"/>
                    <a:pt x="1417785" y="39585"/>
                    <a:pt x="1417785" y="88416"/>
                  </a:cubicBezTo>
                  <a:lnTo>
                    <a:pt x="1417785" y="1076801"/>
                  </a:lnTo>
                  <a:cubicBezTo>
                    <a:pt x="1417785" y="1100250"/>
                    <a:pt x="1408470" y="1122740"/>
                    <a:pt x="1391888" y="1139321"/>
                  </a:cubicBezTo>
                  <a:cubicBezTo>
                    <a:pt x="1375307" y="1155902"/>
                    <a:pt x="1352818" y="1165217"/>
                    <a:pt x="1329369" y="1165217"/>
                  </a:cubicBezTo>
                  <a:lnTo>
                    <a:pt x="88416" y="1165217"/>
                  </a:lnTo>
                  <a:cubicBezTo>
                    <a:pt x="39585" y="1165217"/>
                    <a:pt x="0" y="1125632"/>
                    <a:pt x="0" y="1076801"/>
                  </a:cubicBezTo>
                  <a:lnTo>
                    <a:pt x="0" y="88416"/>
                  </a:lnTo>
                  <a:cubicBezTo>
                    <a:pt x="0" y="39585"/>
                    <a:pt x="39585" y="0"/>
                    <a:pt x="88416" y="0"/>
                  </a:cubicBezTo>
                  <a:close/>
                </a:path>
              </a:pathLst>
            </a:custGeom>
            <a:solidFill>
              <a:srgbClr val="C0DBA5"/>
            </a:solidFill>
          </p:spPr>
        </p:sp>
        <p:sp>
          <p:nvSpPr>
            <p:cNvPr name="TextBox 11" id="11"/>
            <p:cNvSpPr txBox="true"/>
            <p:nvPr/>
          </p:nvSpPr>
          <p:spPr>
            <a:xfrm>
              <a:off x="0" y="-57150"/>
              <a:ext cx="1417785" cy="1222367"/>
            </a:xfrm>
            <a:prstGeom prst="rect">
              <a:avLst/>
            </a:prstGeom>
          </p:spPr>
          <p:txBody>
            <a:bodyPr anchor="ctr" rtlCol="false" tIns="50800" lIns="50800" bIns="50800" rIns="50800"/>
            <a:lstStyle/>
            <a:p>
              <a:pPr algn="ctr">
                <a:lnSpc>
                  <a:spcPts val="2659"/>
                </a:lnSpc>
                <a:spcBef>
                  <a:spcPct val="0"/>
                </a:spcBef>
              </a:pPr>
            </a:p>
          </p:txBody>
        </p:sp>
      </p:grpSp>
      <p:grpSp>
        <p:nvGrpSpPr>
          <p:cNvPr name="Group 12" id="12"/>
          <p:cNvGrpSpPr/>
          <p:nvPr/>
        </p:nvGrpSpPr>
        <p:grpSpPr>
          <a:xfrm rot="0">
            <a:off x="13507293" y="947626"/>
            <a:ext cx="3266678" cy="4183484"/>
            <a:chOff x="0" y="0"/>
            <a:chExt cx="634676" cy="812800"/>
          </a:xfrm>
        </p:grpSpPr>
        <p:sp>
          <p:nvSpPr>
            <p:cNvPr name="Freeform 13" id="13"/>
            <p:cNvSpPr/>
            <p:nvPr/>
          </p:nvSpPr>
          <p:spPr>
            <a:xfrm flipH="false" flipV="false" rot="0">
              <a:off x="0" y="0"/>
              <a:ext cx="634676" cy="812800"/>
            </a:xfrm>
            <a:custGeom>
              <a:avLst/>
              <a:gdLst/>
              <a:ahLst/>
              <a:cxnLst/>
              <a:rect r="r" b="b" t="t" l="l"/>
              <a:pathLst>
                <a:path h="812800" w="634676">
                  <a:moveTo>
                    <a:pt x="54509" y="0"/>
                  </a:moveTo>
                  <a:lnTo>
                    <a:pt x="580166" y="0"/>
                  </a:lnTo>
                  <a:cubicBezTo>
                    <a:pt x="594623" y="0"/>
                    <a:pt x="608488" y="5743"/>
                    <a:pt x="618710" y="15965"/>
                  </a:cubicBezTo>
                  <a:cubicBezTo>
                    <a:pt x="628933" y="26188"/>
                    <a:pt x="634676" y="40053"/>
                    <a:pt x="634676" y="54509"/>
                  </a:cubicBezTo>
                  <a:lnTo>
                    <a:pt x="634676" y="758291"/>
                  </a:lnTo>
                  <a:cubicBezTo>
                    <a:pt x="634676" y="772748"/>
                    <a:pt x="628933" y="786612"/>
                    <a:pt x="618710" y="796835"/>
                  </a:cubicBezTo>
                  <a:cubicBezTo>
                    <a:pt x="608488" y="807057"/>
                    <a:pt x="594623" y="812800"/>
                    <a:pt x="580166" y="812800"/>
                  </a:cubicBezTo>
                  <a:lnTo>
                    <a:pt x="54509" y="812800"/>
                  </a:lnTo>
                  <a:cubicBezTo>
                    <a:pt x="40053" y="812800"/>
                    <a:pt x="26188" y="807057"/>
                    <a:pt x="15965" y="796835"/>
                  </a:cubicBezTo>
                  <a:cubicBezTo>
                    <a:pt x="5743" y="786612"/>
                    <a:pt x="0" y="772748"/>
                    <a:pt x="0" y="758291"/>
                  </a:cubicBezTo>
                  <a:lnTo>
                    <a:pt x="0" y="54509"/>
                  </a:lnTo>
                  <a:cubicBezTo>
                    <a:pt x="0" y="40053"/>
                    <a:pt x="5743" y="26188"/>
                    <a:pt x="15965" y="15965"/>
                  </a:cubicBezTo>
                  <a:cubicBezTo>
                    <a:pt x="26188" y="5743"/>
                    <a:pt x="40053" y="0"/>
                    <a:pt x="54509" y="0"/>
                  </a:cubicBezTo>
                  <a:close/>
                </a:path>
              </a:pathLst>
            </a:custGeom>
            <a:blipFill>
              <a:blip r:embed="rId4"/>
              <a:stretch>
                <a:fillRect l="0" t="-1993" r="0" b="-1993"/>
              </a:stretch>
            </a:blipFill>
          </p:spPr>
        </p:sp>
      </p:grpSp>
      <p:grpSp>
        <p:nvGrpSpPr>
          <p:cNvPr name="Group 14" id="14"/>
          <p:cNvGrpSpPr/>
          <p:nvPr/>
        </p:nvGrpSpPr>
        <p:grpSpPr>
          <a:xfrm rot="-5400000">
            <a:off x="9429889" y="5271744"/>
            <a:ext cx="4299150" cy="3654911"/>
            <a:chOff x="0" y="0"/>
            <a:chExt cx="1364915" cy="1160379"/>
          </a:xfrm>
        </p:grpSpPr>
        <p:sp>
          <p:nvSpPr>
            <p:cNvPr name="Freeform 15" id="15"/>
            <p:cNvSpPr/>
            <p:nvPr/>
          </p:nvSpPr>
          <p:spPr>
            <a:xfrm flipH="false" flipV="false" rot="0">
              <a:off x="0" y="0"/>
              <a:ext cx="1364915" cy="1160379"/>
            </a:xfrm>
            <a:custGeom>
              <a:avLst/>
              <a:gdLst/>
              <a:ahLst/>
              <a:cxnLst/>
              <a:rect r="r" b="b" t="t" l="l"/>
              <a:pathLst>
                <a:path h="1160379" w="1364915">
                  <a:moveTo>
                    <a:pt x="91841" y="0"/>
                  </a:moveTo>
                  <a:lnTo>
                    <a:pt x="1273074" y="0"/>
                  </a:lnTo>
                  <a:cubicBezTo>
                    <a:pt x="1323797" y="0"/>
                    <a:pt x="1364915" y="41119"/>
                    <a:pt x="1364915" y="91841"/>
                  </a:cubicBezTo>
                  <a:lnTo>
                    <a:pt x="1364915" y="1068538"/>
                  </a:lnTo>
                  <a:cubicBezTo>
                    <a:pt x="1364915" y="1119261"/>
                    <a:pt x="1323797" y="1160379"/>
                    <a:pt x="1273074" y="1160379"/>
                  </a:cubicBezTo>
                  <a:lnTo>
                    <a:pt x="91841" y="1160379"/>
                  </a:lnTo>
                  <a:cubicBezTo>
                    <a:pt x="41119" y="1160379"/>
                    <a:pt x="0" y="1119261"/>
                    <a:pt x="0" y="1068538"/>
                  </a:cubicBezTo>
                  <a:lnTo>
                    <a:pt x="0" y="91841"/>
                  </a:lnTo>
                  <a:cubicBezTo>
                    <a:pt x="0" y="41119"/>
                    <a:pt x="41119" y="0"/>
                    <a:pt x="91841" y="0"/>
                  </a:cubicBezTo>
                  <a:close/>
                </a:path>
              </a:pathLst>
            </a:custGeom>
            <a:solidFill>
              <a:srgbClr val="C0DBA5"/>
            </a:solidFill>
          </p:spPr>
        </p:sp>
        <p:sp>
          <p:nvSpPr>
            <p:cNvPr name="TextBox 16" id="16"/>
            <p:cNvSpPr txBox="true"/>
            <p:nvPr/>
          </p:nvSpPr>
          <p:spPr>
            <a:xfrm>
              <a:off x="0" y="-57150"/>
              <a:ext cx="1364915" cy="1217529"/>
            </a:xfrm>
            <a:prstGeom prst="rect">
              <a:avLst/>
            </a:prstGeom>
          </p:spPr>
          <p:txBody>
            <a:bodyPr anchor="ctr" rtlCol="false" tIns="50800" lIns="50800" bIns="50800" rIns="50800"/>
            <a:lstStyle/>
            <a:p>
              <a:pPr algn="ctr">
                <a:lnSpc>
                  <a:spcPts val="2659"/>
                </a:lnSpc>
                <a:spcBef>
                  <a:spcPct val="0"/>
                </a:spcBef>
              </a:pPr>
            </a:p>
          </p:txBody>
        </p:sp>
      </p:grpSp>
      <p:grpSp>
        <p:nvGrpSpPr>
          <p:cNvPr name="Group 17" id="17"/>
          <p:cNvGrpSpPr/>
          <p:nvPr/>
        </p:nvGrpSpPr>
        <p:grpSpPr>
          <a:xfrm rot="0">
            <a:off x="9946125" y="5075534"/>
            <a:ext cx="3266678" cy="4047331"/>
            <a:chOff x="0" y="0"/>
            <a:chExt cx="634676" cy="786347"/>
          </a:xfrm>
        </p:grpSpPr>
        <p:sp>
          <p:nvSpPr>
            <p:cNvPr name="Freeform 18" id="18"/>
            <p:cNvSpPr/>
            <p:nvPr/>
          </p:nvSpPr>
          <p:spPr>
            <a:xfrm flipH="false" flipV="false" rot="0">
              <a:off x="0" y="0"/>
              <a:ext cx="634676" cy="786347"/>
            </a:xfrm>
            <a:custGeom>
              <a:avLst/>
              <a:gdLst/>
              <a:ahLst/>
              <a:cxnLst/>
              <a:rect r="r" b="b" t="t" l="l"/>
              <a:pathLst>
                <a:path h="786347" w="634676">
                  <a:moveTo>
                    <a:pt x="54509" y="0"/>
                  </a:moveTo>
                  <a:lnTo>
                    <a:pt x="580166" y="0"/>
                  </a:lnTo>
                  <a:cubicBezTo>
                    <a:pt x="594623" y="0"/>
                    <a:pt x="608488" y="5743"/>
                    <a:pt x="618710" y="15965"/>
                  </a:cubicBezTo>
                  <a:cubicBezTo>
                    <a:pt x="628933" y="26188"/>
                    <a:pt x="634676" y="40053"/>
                    <a:pt x="634676" y="54509"/>
                  </a:cubicBezTo>
                  <a:lnTo>
                    <a:pt x="634676" y="731838"/>
                  </a:lnTo>
                  <a:cubicBezTo>
                    <a:pt x="634676" y="746295"/>
                    <a:pt x="628933" y="760159"/>
                    <a:pt x="618710" y="770382"/>
                  </a:cubicBezTo>
                  <a:cubicBezTo>
                    <a:pt x="608488" y="780604"/>
                    <a:pt x="594623" y="786347"/>
                    <a:pt x="580166" y="786347"/>
                  </a:cubicBezTo>
                  <a:lnTo>
                    <a:pt x="54509" y="786347"/>
                  </a:lnTo>
                  <a:cubicBezTo>
                    <a:pt x="40053" y="786347"/>
                    <a:pt x="26188" y="780604"/>
                    <a:pt x="15965" y="770382"/>
                  </a:cubicBezTo>
                  <a:cubicBezTo>
                    <a:pt x="5743" y="760159"/>
                    <a:pt x="0" y="746295"/>
                    <a:pt x="0" y="731838"/>
                  </a:cubicBezTo>
                  <a:lnTo>
                    <a:pt x="0" y="54509"/>
                  </a:lnTo>
                  <a:cubicBezTo>
                    <a:pt x="0" y="40053"/>
                    <a:pt x="5743" y="26188"/>
                    <a:pt x="15965" y="15965"/>
                  </a:cubicBezTo>
                  <a:cubicBezTo>
                    <a:pt x="26188" y="5743"/>
                    <a:pt x="40053" y="0"/>
                    <a:pt x="54509" y="0"/>
                  </a:cubicBezTo>
                  <a:close/>
                </a:path>
              </a:pathLst>
            </a:custGeom>
            <a:blipFill>
              <a:blip r:embed="rId5"/>
              <a:stretch>
                <a:fillRect l="-32698" t="0" r="-32698" b="0"/>
              </a:stretch>
            </a:blipFill>
          </p:spPr>
        </p:sp>
      </p:grpSp>
      <p:sp>
        <p:nvSpPr>
          <p:cNvPr name="TextBox 19" id="19"/>
          <p:cNvSpPr txBox="true"/>
          <p:nvPr/>
        </p:nvSpPr>
        <p:spPr>
          <a:xfrm rot="0">
            <a:off x="1242924" y="3990635"/>
            <a:ext cx="7412776" cy="3536985"/>
          </a:xfrm>
          <a:prstGeom prst="rect">
            <a:avLst/>
          </a:prstGeom>
        </p:spPr>
        <p:txBody>
          <a:bodyPr anchor="t" rtlCol="false" tIns="0" lIns="0" bIns="0" rIns="0">
            <a:spAutoFit/>
          </a:bodyPr>
          <a:lstStyle/>
          <a:p>
            <a:pPr algn="l" marL="620419" indent="-310209" lvl="1">
              <a:lnSpc>
                <a:spcPts val="4023"/>
              </a:lnSpc>
              <a:buFont typeface="Arial"/>
              <a:buChar char="•"/>
            </a:pPr>
            <a:r>
              <a:rPr lang="en-US" sz="2873">
                <a:solidFill>
                  <a:srgbClr val="000000"/>
                </a:solidFill>
                <a:latin typeface="Poppins"/>
                <a:ea typeface="Poppins"/>
                <a:cs typeface="Poppins"/>
                <a:sym typeface="Poppins"/>
              </a:rPr>
              <a:t>Exposition des panneaux à l’extérieur de l’école</a:t>
            </a:r>
          </a:p>
          <a:p>
            <a:pPr algn="l" marL="620419" indent="-310209" lvl="1">
              <a:lnSpc>
                <a:spcPts val="4023"/>
              </a:lnSpc>
              <a:buFont typeface="Arial"/>
              <a:buChar char="•"/>
            </a:pPr>
            <a:r>
              <a:rPr lang="en-US" sz="2873">
                <a:solidFill>
                  <a:srgbClr val="000000"/>
                </a:solidFill>
                <a:latin typeface="Poppins"/>
                <a:ea typeface="Poppins"/>
                <a:cs typeface="Poppins"/>
                <a:sym typeface="Poppins"/>
              </a:rPr>
              <a:t>Mesures quotidiennes des PM 1, PM 2.5, </a:t>
            </a:r>
          </a:p>
          <a:p>
            <a:pPr algn="l">
              <a:lnSpc>
                <a:spcPts val="4023"/>
              </a:lnSpc>
            </a:pPr>
            <a:r>
              <a:rPr lang="en-US" sz="2873">
                <a:solidFill>
                  <a:srgbClr val="000000"/>
                </a:solidFill>
                <a:latin typeface="Poppins"/>
                <a:ea typeface="Poppins"/>
                <a:cs typeface="Poppins"/>
                <a:sym typeface="Poppins"/>
              </a:rPr>
              <a:t>      PM 10, humidité et température (première mesure 10 février, dernière mesure 13 mars)</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a:grpSpLocks noChangeAspect="true"/>
          </p:cNvGrpSpPr>
          <p:nvPr/>
        </p:nvGrpSpPr>
        <p:grpSpPr>
          <a:xfrm rot="0">
            <a:off x="1748020" y="3049155"/>
            <a:ext cx="3960365" cy="3960365"/>
            <a:chOff x="0" y="0"/>
            <a:chExt cx="8909050" cy="8909050"/>
          </a:xfrm>
        </p:grpSpPr>
        <p:sp>
          <p:nvSpPr>
            <p:cNvPr name="Freeform 6" id="6"/>
            <p:cNvSpPr/>
            <p:nvPr/>
          </p:nvSpPr>
          <p:spPr>
            <a:xfrm flipH="false" flipV="false" rot="0">
              <a:off x="-210012" y="2402"/>
              <a:ext cx="9329074" cy="8904246"/>
            </a:xfrm>
            <a:custGeom>
              <a:avLst/>
              <a:gdLst/>
              <a:ahLst/>
              <a:cxnLst/>
              <a:rect r="r" b="b" t="t" l="l"/>
              <a:pathLst>
                <a:path h="8904246" w="9329074">
                  <a:moveTo>
                    <a:pt x="4664537" y="7123"/>
                  </a:moveTo>
                  <a:cubicBezTo>
                    <a:pt x="3071756" y="0"/>
                    <a:pt x="1596908" y="845651"/>
                    <a:pt x="798454" y="2223865"/>
                  </a:cubicBezTo>
                  <a:cubicBezTo>
                    <a:pt x="0" y="3602079"/>
                    <a:pt x="0" y="5302167"/>
                    <a:pt x="798454" y="6680382"/>
                  </a:cubicBezTo>
                  <a:cubicBezTo>
                    <a:pt x="1596908" y="8058595"/>
                    <a:pt x="3071756" y="8904246"/>
                    <a:pt x="4664537" y="8897123"/>
                  </a:cubicBezTo>
                  <a:cubicBezTo>
                    <a:pt x="6257318" y="8904246"/>
                    <a:pt x="7732166" y="8058595"/>
                    <a:pt x="8530620" y="6680382"/>
                  </a:cubicBezTo>
                  <a:cubicBezTo>
                    <a:pt x="9329074" y="5302167"/>
                    <a:pt x="9329074" y="3602079"/>
                    <a:pt x="8530620" y="2223865"/>
                  </a:cubicBezTo>
                  <a:cubicBezTo>
                    <a:pt x="7732166" y="845651"/>
                    <a:pt x="6257318" y="0"/>
                    <a:pt x="4664537" y="7123"/>
                  </a:cubicBezTo>
                  <a:close/>
                </a:path>
              </a:pathLst>
            </a:custGeom>
            <a:solidFill>
              <a:srgbClr val="659849"/>
            </a:solidFill>
          </p:spPr>
        </p:sp>
        <p:sp>
          <p:nvSpPr>
            <p:cNvPr name="Freeform 7" id="7"/>
            <p:cNvSpPr/>
            <p:nvPr/>
          </p:nvSpPr>
          <p:spPr>
            <a:xfrm flipH="false" flipV="false" rot="0">
              <a:off x="63863" y="263805"/>
              <a:ext cx="8781323" cy="8381440"/>
            </a:xfrm>
            <a:custGeom>
              <a:avLst/>
              <a:gdLst/>
              <a:ahLst/>
              <a:cxnLst/>
              <a:rect r="r" b="b" t="t" l="l"/>
              <a:pathLst>
                <a:path h="8381440" w="8781323">
                  <a:moveTo>
                    <a:pt x="4390662" y="6705"/>
                  </a:moveTo>
                  <a:cubicBezTo>
                    <a:pt x="2891400" y="0"/>
                    <a:pt x="1503147" y="795999"/>
                    <a:pt x="751573" y="2093292"/>
                  </a:cubicBezTo>
                  <a:cubicBezTo>
                    <a:pt x="0" y="3390586"/>
                    <a:pt x="0" y="4990854"/>
                    <a:pt x="751573" y="6288148"/>
                  </a:cubicBezTo>
                  <a:cubicBezTo>
                    <a:pt x="1503147" y="7585441"/>
                    <a:pt x="2891400" y="8381440"/>
                    <a:pt x="4390662" y="8374735"/>
                  </a:cubicBezTo>
                  <a:cubicBezTo>
                    <a:pt x="5889924" y="8381440"/>
                    <a:pt x="7278177" y="7585441"/>
                    <a:pt x="8029751" y="6288148"/>
                  </a:cubicBezTo>
                  <a:cubicBezTo>
                    <a:pt x="8781323" y="4990854"/>
                    <a:pt x="8781323" y="3390586"/>
                    <a:pt x="8029751" y="2093292"/>
                  </a:cubicBezTo>
                  <a:cubicBezTo>
                    <a:pt x="7278177" y="795999"/>
                    <a:pt x="5889924" y="0"/>
                    <a:pt x="4390662" y="6705"/>
                  </a:cubicBezTo>
                  <a:close/>
                </a:path>
              </a:pathLst>
            </a:custGeom>
            <a:blipFill>
              <a:blip r:embed="rId4"/>
              <a:stretch>
                <a:fillRect l="-14852" t="0" r="-14852" b="0"/>
              </a:stretch>
            </a:blipFill>
          </p:spPr>
        </p:sp>
        <p:sp>
          <p:nvSpPr>
            <p:cNvPr name="Freeform 8" id="8"/>
            <p:cNvSpPr/>
            <p:nvPr/>
          </p:nvSpPr>
          <p:spPr>
            <a:xfrm flipH="false" flipV="false" rot="0">
              <a:off x="0" y="0"/>
              <a:ext cx="8909050" cy="8909050"/>
            </a:xfrm>
            <a:custGeom>
              <a:avLst/>
              <a:gdLst/>
              <a:ahLst/>
              <a:cxnLst/>
              <a:rect r="r" b="b" t="t" l="l"/>
              <a:pathLst>
                <a:path h="8909050" w="8909050">
                  <a:moveTo>
                    <a:pt x="4454525" y="8909050"/>
                  </a:moveTo>
                  <a:cubicBezTo>
                    <a:pt x="3264662" y="8909050"/>
                    <a:pt x="2146046" y="8445500"/>
                    <a:pt x="1304544" y="7603744"/>
                  </a:cubicBezTo>
                  <a:cubicBezTo>
                    <a:pt x="895477" y="7194550"/>
                    <a:pt x="574294" y="6718173"/>
                    <a:pt x="350012" y="6187694"/>
                  </a:cubicBezTo>
                  <a:cubicBezTo>
                    <a:pt x="117729" y="5638673"/>
                    <a:pt x="0" y="5055489"/>
                    <a:pt x="0" y="4454525"/>
                  </a:cubicBezTo>
                  <a:cubicBezTo>
                    <a:pt x="0" y="3854704"/>
                    <a:pt x="117475" y="3272282"/>
                    <a:pt x="349377" y="2723642"/>
                  </a:cubicBezTo>
                  <a:cubicBezTo>
                    <a:pt x="573405" y="2193163"/>
                    <a:pt x="894207" y="1716786"/>
                    <a:pt x="1302766" y="1307338"/>
                  </a:cubicBezTo>
                  <a:cubicBezTo>
                    <a:pt x="2144141" y="464312"/>
                    <a:pt x="3263519" y="0"/>
                    <a:pt x="4454525" y="0"/>
                  </a:cubicBezTo>
                  <a:cubicBezTo>
                    <a:pt x="5055362" y="0"/>
                    <a:pt x="5638419" y="117729"/>
                    <a:pt x="6187440" y="350012"/>
                  </a:cubicBezTo>
                  <a:cubicBezTo>
                    <a:pt x="6717792" y="574294"/>
                    <a:pt x="7194296" y="895477"/>
                    <a:pt x="7603490" y="1304544"/>
                  </a:cubicBezTo>
                  <a:cubicBezTo>
                    <a:pt x="8445373" y="2146046"/>
                    <a:pt x="8909050" y="3264789"/>
                    <a:pt x="8909050" y="4454652"/>
                  </a:cubicBezTo>
                  <a:cubicBezTo>
                    <a:pt x="8909050" y="5644769"/>
                    <a:pt x="8445246" y="6763766"/>
                    <a:pt x="7602982" y="7605268"/>
                  </a:cubicBezTo>
                  <a:cubicBezTo>
                    <a:pt x="7193789" y="8014208"/>
                    <a:pt x="6717285" y="8335138"/>
                    <a:pt x="6186932" y="8559419"/>
                  </a:cubicBezTo>
                  <a:cubicBezTo>
                    <a:pt x="5637911" y="8791321"/>
                    <a:pt x="5055108" y="8909050"/>
                    <a:pt x="4454525" y="8909050"/>
                  </a:cubicBezTo>
                  <a:close/>
                  <a:moveTo>
                    <a:pt x="4454525" y="19050"/>
                  </a:moveTo>
                  <a:cubicBezTo>
                    <a:pt x="3268599" y="19050"/>
                    <a:pt x="2154047" y="481330"/>
                    <a:pt x="1316228" y="1320800"/>
                  </a:cubicBezTo>
                  <a:cubicBezTo>
                    <a:pt x="909447" y="1728343"/>
                    <a:pt x="590042" y="2202815"/>
                    <a:pt x="366903" y="2731008"/>
                  </a:cubicBezTo>
                  <a:cubicBezTo>
                    <a:pt x="136017" y="3277362"/>
                    <a:pt x="19050" y="3857244"/>
                    <a:pt x="19050" y="4454525"/>
                  </a:cubicBezTo>
                  <a:cubicBezTo>
                    <a:pt x="19050" y="5052949"/>
                    <a:pt x="136271" y="5633593"/>
                    <a:pt x="367538" y="6180328"/>
                  </a:cubicBezTo>
                  <a:cubicBezTo>
                    <a:pt x="590931" y="6708522"/>
                    <a:pt x="910717" y="7182866"/>
                    <a:pt x="1318006" y="7590282"/>
                  </a:cubicBezTo>
                  <a:cubicBezTo>
                    <a:pt x="2155825" y="8428355"/>
                    <a:pt x="3269742" y="8890000"/>
                    <a:pt x="4454525" y="8890000"/>
                  </a:cubicBezTo>
                  <a:cubicBezTo>
                    <a:pt x="5052568" y="8890000"/>
                    <a:pt x="5632958" y="8772779"/>
                    <a:pt x="6179439" y="8541766"/>
                  </a:cubicBezTo>
                  <a:cubicBezTo>
                    <a:pt x="6707632" y="8318500"/>
                    <a:pt x="7181977" y="7998841"/>
                    <a:pt x="7589520" y="7591679"/>
                  </a:cubicBezTo>
                  <a:cubicBezTo>
                    <a:pt x="8428101" y="6753733"/>
                    <a:pt x="8890000" y="5639562"/>
                    <a:pt x="8890000" y="4454525"/>
                  </a:cubicBezTo>
                  <a:cubicBezTo>
                    <a:pt x="8890000" y="3269742"/>
                    <a:pt x="8428355" y="2155825"/>
                    <a:pt x="7590028" y="1317879"/>
                  </a:cubicBezTo>
                  <a:cubicBezTo>
                    <a:pt x="7182612" y="910590"/>
                    <a:pt x="6708140" y="590931"/>
                    <a:pt x="6180074" y="367538"/>
                  </a:cubicBezTo>
                  <a:cubicBezTo>
                    <a:pt x="5633339" y="136271"/>
                    <a:pt x="5052822" y="19050"/>
                    <a:pt x="4454525" y="19050"/>
                  </a:cubicBezTo>
                  <a:close/>
                  <a:moveTo>
                    <a:pt x="4454525" y="8648065"/>
                  </a:moveTo>
                  <a:cubicBezTo>
                    <a:pt x="3334385" y="8648065"/>
                    <a:pt x="2281301" y="8211693"/>
                    <a:pt x="1489075" y="7419213"/>
                  </a:cubicBezTo>
                  <a:cubicBezTo>
                    <a:pt x="697103" y="6626987"/>
                    <a:pt x="260985" y="5574157"/>
                    <a:pt x="260985" y="4454525"/>
                  </a:cubicBezTo>
                  <a:cubicBezTo>
                    <a:pt x="260985" y="3889756"/>
                    <a:pt x="371602" y="3341497"/>
                    <a:pt x="589788" y="2824988"/>
                  </a:cubicBezTo>
                  <a:cubicBezTo>
                    <a:pt x="800735" y="2325624"/>
                    <a:pt x="1102741" y="1877060"/>
                    <a:pt x="1487297" y="1491742"/>
                  </a:cubicBezTo>
                  <a:cubicBezTo>
                    <a:pt x="2279396" y="698119"/>
                    <a:pt x="3333242" y="260985"/>
                    <a:pt x="4454398" y="260985"/>
                  </a:cubicBezTo>
                  <a:cubicBezTo>
                    <a:pt x="5573776" y="260985"/>
                    <a:pt x="6626606" y="697103"/>
                    <a:pt x="7418832" y="1488948"/>
                  </a:cubicBezTo>
                  <a:cubicBezTo>
                    <a:pt x="8211438" y="2281174"/>
                    <a:pt x="8647937" y="3334385"/>
                    <a:pt x="8647937" y="4454398"/>
                  </a:cubicBezTo>
                  <a:cubicBezTo>
                    <a:pt x="8647937" y="5574792"/>
                    <a:pt x="8211311" y="6628130"/>
                    <a:pt x="7418450" y="7420356"/>
                  </a:cubicBezTo>
                  <a:cubicBezTo>
                    <a:pt x="6626225" y="8212074"/>
                    <a:pt x="5573522" y="8648065"/>
                    <a:pt x="4454525" y="8648065"/>
                  </a:cubicBezTo>
                  <a:close/>
                  <a:moveTo>
                    <a:pt x="4454525" y="280035"/>
                  </a:moveTo>
                  <a:cubicBezTo>
                    <a:pt x="3338449" y="280035"/>
                    <a:pt x="2289429" y="715137"/>
                    <a:pt x="1500886" y="1505204"/>
                  </a:cubicBezTo>
                  <a:cubicBezTo>
                    <a:pt x="713613" y="2294001"/>
                    <a:pt x="280035" y="3341370"/>
                    <a:pt x="280035" y="4454525"/>
                  </a:cubicBezTo>
                  <a:cubicBezTo>
                    <a:pt x="280035" y="5569077"/>
                    <a:pt x="714248" y="6617081"/>
                    <a:pt x="1502537" y="7405751"/>
                  </a:cubicBezTo>
                  <a:cubicBezTo>
                    <a:pt x="2291080" y="8194548"/>
                    <a:pt x="3339465" y="8629015"/>
                    <a:pt x="4454525" y="8629015"/>
                  </a:cubicBezTo>
                  <a:cubicBezTo>
                    <a:pt x="5568442" y="8629015"/>
                    <a:pt x="6616319" y="8195056"/>
                    <a:pt x="7405116" y="7407021"/>
                  </a:cubicBezTo>
                  <a:cubicBezTo>
                    <a:pt x="8194422" y="6618477"/>
                    <a:pt x="8629015" y="5569839"/>
                    <a:pt x="8629015" y="4454525"/>
                  </a:cubicBezTo>
                  <a:cubicBezTo>
                    <a:pt x="8629015" y="3339465"/>
                    <a:pt x="8194548" y="2291080"/>
                    <a:pt x="7405497" y="1502537"/>
                  </a:cubicBezTo>
                  <a:cubicBezTo>
                    <a:pt x="6616827" y="714121"/>
                    <a:pt x="5568823" y="280035"/>
                    <a:pt x="4454525" y="280035"/>
                  </a:cubicBezTo>
                  <a:close/>
                </a:path>
              </a:pathLst>
            </a:custGeom>
            <a:solidFill>
              <a:srgbClr val="723E14"/>
            </a:solidFill>
          </p:spPr>
        </p:sp>
      </p:grpSp>
      <p:grpSp>
        <p:nvGrpSpPr>
          <p:cNvPr name="Group 9" id="9"/>
          <p:cNvGrpSpPr>
            <a:grpSpLocks noChangeAspect="true"/>
          </p:cNvGrpSpPr>
          <p:nvPr/>
        </p:nvGrpSpPr>
        <p:grpSpPr>
          <a:xfrm rot="0">
            <a:off x="7163818" y="3163318"/>
            <a:ext cx="3960365" cy="3960365"/>
            <a:chOff x="0" y="0"/>
            <a:chExt cx="8909050" cy="8909050"/>
          </a:xfrm>
        </p:grpSpPr>
        <p:sp>
          <p:nvSpPr>
            <p:cNvPr name="Freeform 10" id="10"/>
            <p:cNvSpPr/>
            <p:nvPr/>
          </p:nvSpPr>
          <p:spPr>
            <a:xfrm flipH="false" flipV="false" rot="0">
              <a:off x="-210012" y="2402"/>
              <a:ext cx="9329074" cy="8904246"/>
            </a:xfrm>
            <a:custGeom>
              <a:avLst/>
              <a:gdLst/>
              <a:ahLst/>
              <a:cxnLst/>
              <a:rect r="r" b="b" t="t" l="l"/>
              <a:pathLst>
                <a:path h="8904246" w="9329074">
                  <a:moveTo>
                    <a:pt x="4664537" y="7123"/>
                  </a:moveTo>
                  <a:cubicBezTo>
                    <a:pt x="3071756" y="0"/>
                    <a:pt x="1596908" y="845651"/>
                    <a:pt x="798454" y="2223865"/>
                  </a:cubicBezTo>
                  <a:cubicBezTo>
                    <a:pt x="0" y="3602079"/>
                    <a:pt x="0" y="5302167"/>
                    <a:pt x="798454" y="6680382"/>
                  </a:cubicBezTo>
                  <a:cubicBezTo>
                    <a:pt x="1596908" y="8058595"/>
                    <a:pt x="3071756" y="8904246"/>
                    <a:pt x="4664537" y="8897123"/>
                  </a:cubicBezTo>
                  <a:cubicBezTo>
                    <a:pt x="6257318" y="8904246"/>
                    <a:pt x="7732166" y="8058595"/>
                    <a:pt x="8530620" y="6680382"/>
                  </a:cubicBezTo>
                  <a:cubicBezTo>
                    <a:pt x="9329074" y="5302167"/>
                    <a:pt x="9329074" y="3602079"/>
                    <a:pt x="8530620" y="2223865"/>
                  </a:cubicBezTo>
                  <a:cubicBezTo>
                    <a:pt x="7732166" y="845651"/>
                    <a:pt x="6257318" y="0"/>
                    <a:pt x="4664537" y="7123"/>
                  </a:cubicBezTo>
                  <a:close/>
                </a:path>
              </a:pathLst>
            </a:custGeom>
            <a:solidFill>
              <a:srgbClr val="659849"/>
            </a:solidFill>
          </p:spPr>
        </p:sp>
        <p:sp>
          <p:nvSpPr>
            <p:cNvPr name="Freeform 11" id="11"/>
            <p:cNvSpPr/>
            <p:nvPr/>
          </p:nvSpPr>
          <p:spPr>
            <a:xfrm flipH="false" flipV="false" rot="0">
              <a:off x="63863" y="263805"/>
              <a:ext cx="8781323" cy="8381440"/>
            </a:xfrm>
            <a:custGeom>
              <a:avLst/>
              <a:gdLst/>
              <a:ahLst/>
              <a:cxnLst/>
              <a:rect r="r" b="b" t="t" l="l"/>
              <a:pathLst>
                <a:path h="8381440" w="8781323">
                  <a:moveTo>
                    <a:pt x="4390662" y="6705"/>
                  </a:moveTo>
                  <a:cubicBezTo>
                    <a:pt x="2891400" y="0"/>
                    <a:pt x="1503147" y="795999"/>
                    <a:pt x="751573" y="2093292"/>
                  </a:cubicBezTo>
                  <a:cubicBezTo>
                    <a:pt x="0" y="3390586"/>
                    <a:pt x="0" y="4990854"/>
                    <a:pt x="751573" y="6288148"/>
                  </a:cubicBezTo>
                  <a:cubicBezTo>
                    <a:pt x="1503147" y="7585441"/>
                    <a:pt x="2891400" y="8381440"/>
                    <a:pt x="4390662" y="8374735"/>
                  </a:cubicBezTo>
                  <a:cubicBezTo>
                    <a:pt x="5889924" y="8381440"/>
                    <a:pt x="7278177" y="7585441"/>
                    <a:pt x="8029751" y="6288148"/>
                  </a:cubicBezTo>
                  <a:cubicBezTo>
                    <a:pt x="8781323" y="4990854"/>
                    <a:pt x="8781323" y="3390586"/>
                    <a:pt x="8029751" y="2093292"/>
                  </a:cubicBezTo>
                  <a:cubicBezTo>
                    <a:pt x="7278177" y="795999"/>
                    <a:pt x="5889924" y="0"/>
                    <a:pt x="4390662" y="6705"/>
                  </a:cubicBezTo>
                  <a:close/>
                </a:path>
              </a:pathLst>
            </a:custGeom>
            <a:blipFill>
              <a:blip r:embed="rId5"/>
              <a:stretch>
                <a:fillRect l="-11546" t="0" r="-11546" b="0"/>
              </a:stretch>
            </a:blipFill>
          </p:spPr>
        </p:sp>
        <p:sp>
          <p:nvSpPr>
            <p:cNvPr name="Freeform 12" id="12"/>
            <p:cNvSpPr/>
            <p:nvPr/>
          </p:nvSpPr>
          <p:spPr>
            <a:xfrm flipH="false" flipV="false" rot="0">
              <a:off x="0" y="0"/>
              <a:ext cx="8909050" cy="8909050"/>
            </a:xfrm>
            <a:custGeom>
              <a:avLst/>
              <a:gdLst/>
              <a:ahLst/>
              <a:cxnLst/>
              <a:rect r="r" b="b" t="t" l="l"/>
              <a:pathLst>
                <a:path h="8909050" w="8909050">
                  <a:moveTo>
                    <a:pt x="4454525" y="8909050"/>
                  </a:moveTo>
                  <a:cubicBezTo>
                    <a:pt x="3264662" y="8909050"/>
                    <a:pt x="2146046" y="8445500"/>
                    <a:pt x="1304544" y="7603744"/>
                  </a:cubicBezTo>
                  <a:cubicBezTo>
                    <a:pt x="895477" y="7194550"/>
                    <a:pt x="574294" y="6718173"/>
                    <a:pt x="350012" y="6187694"/>
                  </a:cubicBezTo>
                  <a:cubicBezTo>
                    <a:pt x="117729" y="5638673"/>
                    <a:pt x="0" y="5055489"/>
                    <a:pt x="0" y="4454525"/>
                  </a:cubicBezTo>
                  <a:cubicBezTo>
                    <a:pt x="0" y="3854704"/>
                    <a:pt x="117475" y="3272282"/>
                    <a:pt x="349377" y="2723642"/>
                  </a:cubicBezTo>
                  <a:cubicBezTo>
                    <a:pt x="573405" y="2193163"/>
                    <a:pt x="894207" y="1716786"/>
                    <a:pt x="1302766" y="1307338"/>
                  </a:cubicBezTo>
                  <a:cubicBezTo>
                    <a:pt x="2144141" y="464312"/>
                    <a:pt x="3263519" y="0"/>
                    <a:pt x="4454525" y="0"/>
                  </a:cubicBezTo>
                  <a:cubicBezTo>
                    <a:pt x="5055362" y="0"/>
                    <a:pt x="5638419" y="117729"/>
                    <a:pt x="6187440" y="350012"/>
                  </a:cubicBezTo>
                  <a:cubicBezTo>
                    <a:pt x="6717792" y="574294"/>
                    <a:pt x="7194296" y="895477"/>
                    <a:pt x="7603490" y="1304544"/>
                  </a:cubicBezTo>
                  <a:cubicBezTo>
                    <a:pt x="8445373" y="2146046"/>
                    <a:pt x="8909050" y="3264789"/>
                    <a:pt x="8909050" y="4454652"/>
                  </a:cubicBezTo>
                  <a:cubicBezTo>
                    <a:pt x="8909050" y="5644769"/>
                    <a:pt x="8445246" y="6763766"/>
                    <a:pt x="7602982" y="7605268"/>
                  </a:cubicBezTo>
                  <a:cubicBezTo>
                    <a:pt x="7193789" y="8014208"/>
                    <a:pt x="6717285" y="8335138"/>
                    <a:pt x="6186932" y="8559419"/>
                  </a:cubicBezTo>
                  <a:cubicBezTo>
                    <a:pt x="5637911" y="8791321"/>
                    <a:pt x="5055108" y="8909050"/>
                    <a:pt x="4454525" y="8909050"/>
                  </a:cubicBezTo>
                  <a:close/>
                  <a:moveTo>
                    <a:pt x="4454525" y="19050"/>
                  </a:moveTo>
                  <a:cubicBezTo>
                    <a:pt x="3268599" y="19050"/>
                    <a:pt x="2154047" y="481330"/>
                    <a:pt x="1316228" y="1320800"/>
                  </a:cubicBezTo>
                  <a:cubicBezTo>
                    <a:pt x="909447" y="1728343"/>
                    <a:pt x="590042" y="2202815"/>
                    <a:pt x="366903" y="2731008"/>
                  </a:cubicBezTo>
                  <a:cubicBezTo>
                    <a:pt x="136017" y="3277362"/>
                    <a:pt x="19050" y="3857244"/>
                    <a:pt x="19050" y="4454525"/>
                  </a:cubicBezTo>
                  <a:cubicBezTo>
                    <a:pt x="19050" y="5052949"/>
                    <a:pt x="136271" y="5633593"/>
                    <a:pt x="367538" y="6180328"/>
                  </a:cubicBezTo>
                  <a:cubicBezTo>
                    <a:pt x="590931" y="6708522"/>
                    <a:pt x="910717" y="7182866"/>
                    <a:pt x="1318006" y="7590282"/>
                  </a:cubicBezTo>
                  <a:cubicBezTo>
                    <a:pt x="2155825" y="8428355"/>
                    <a:pt x="3269742" y="8890000"/>
                    <a:pt x="4454525" y="8890000"/>
                  </a:cubicBezTo>
                  <a:cubicBezTo>
                    <a:pt x="5052568" y="8890000"/>
                    <a:pt x="5632958" y="8772779"/>
                    <a:pt x="6179439" y="8541766"/>
                  </a:cubicBezTo>
                  <a:cubicBezTo>
                    <a:pt x="6707632" y="8318500"/>
                    <a:pt x="7181977" y="7998841"/>
                    <a:pt x="7589520" y="7591679"/>
                  </a:cubicBezTo>
                  <a:cubicBezTo>
                    <a:pt x="8428101" y="6753733"/>
                    <a:pt x="8890000" y="5639562"/>
                    <a:pt x="8890000" y="4454525"/>
                  </a:cubicBezTo>
                  <a:cubicBezTo>
                    <a:pt x="8890000" y="3269742"/>
                    <a:pt x="8428355" y="2155825"/>
                    <a:pt x="7590028" y="1317879"/>
                  </a:cubicBezTo>
                  <a:cubicBezTo>
                    <a:pt x="7182612" y="910590"/>
                    <a:pt x="6708140" y="590931"/>
                    <a:pt x="6180074" y="367538"/>
                  </a:cubicBezTo>
                  <a:cubicBezTo>
                    <a:pt x="5633339" y="136271"/>
                    <a:pt x="5052822" y="19050"/>
                    <a:pt x="4454525" y="19050"/>
                  </a:cubicBezTo>
                  <a:close/>
                  <a:moveTo>
                    <a:pt x="4454525" y="8648065"/>
                  </a:moveTo>
                  <a:cubicBezTo>
                    <a:pt x="3334385" y="8648065"/>
                    <a:pt x="2281301" y="8211693"/>
                    <a:pt x="1489075" y="7419213"/>
                  </a:cubicBezTo>
                  <a:cubicBezTo>
                    <a:pt x="697103" y="6626987"/>
                    <a:pt x="260985" y="5574157"/>
                    <a:pt x="260985" y="4454525"/>
                  </a:cubicBezTo>
                  <a:cubicBezTo>
                    <a:pt x="260985" y="3889756"/>
                    <a:pt x="371602" y="3341497"/>
                    <a:pt x="589788" y="2824988"/>
                  </a:cubicBezTo>
                  <a:cubicBezTo>
                    <a:pt x="800735" y="2325624"/>
                    <a:pt x="1102741" y="1877060"/>
                    <a:pt x="1487297" y="1491742"/>
                  </a:cubicBezTo>
                  <a:cubicBezTo>
                    <a:pt x="2279396" y="698119"/>
                    <a:pt x="3333242" y="260985"/>
                    <a:pt x="4454398" y="260985"/>
                  </a:cubicBezTo>
                  <a:cubicBezTo>
                    <a:pt x="5573776" y="260985"/>
                    <a:pt x="6626606" y="697103"/>
                    <a:pt x="7418832" y="1488948"/>
                  </a:cubicBezTo>
                  <a:cubicBezTo>
                    <a:pt x="8211438" y="2281174"/>
                    <a:pt x="8647937" y="3334385"/>
                    <a:pt x="8647937" y="4454398"/>
                  </a:cubicBezTo>
                  <a:cubicBezTo>
                    <a:pt x="8647937" y="5574792"/>
                    <a:pt x="8211311" y="6628130"/>
                    <a:pt x="7418450" y="7420356"/>
                  </a:cubicBezTo>
                  <a:cubicBezTo>
                    <a:pt x="6626225" y="8212074"/>
                    <a:pt x="5573522" y="8648065"/>
                    <a:pt x="4454525" y="8648065"/>
                  </a:cubicBezTo>
                  <a:close/>
                  <a:moveTo>
                    <a:pt x="4454525" y="280035"/>
                  </a:moveTo>
                  <a:cubicBezTo>
                    <a:pt x="3338449" y="280035"/>
                    <a:pt x="2289429" y="715137"/>
                    <a:pt x="1500886" y="1505204"/>
                  </a:cubicBezTo>
                  <a:cubicBezTo>
                    <a:pt x="713613" y="2294001"/>
                    <a:pt x="280035" y="3341370"/>
                    <a:pt x="280035" y="4454525"/>
                  </a:cubicBezTo>
                  <a:cubicBezTo>
                    <a:pt x="280035" y="5569077"/>
                    <a:pt x="714248" y="6617081"/>
                    <a:pt x="1502537" y="7405751"/>
                  </a:cubicBezTo>
                  <a:cubicBezTo>
                    <a:pt x="2291080" y="8194548"/>
                    <a:pt x="3339465" y="8629015"/>
                    <a:pt x="4454525" y="8629015"/>
                  </a:cubicBezTo>
                  <a:cubicBezTo>
                    <a:pt x="5568442" y="8629015"/>
                    <a:pt x="6616319" y="8195056"/>
                    <a:pt x="7405116" y="7407021"/>
                  </a:cubicBezTo>
                  <a:cubicBezTo>
                    <a:pt x="8194422" y="6618477"/>
                    <a:pt x="8629015" y="5569839"/>
                    <a:pt x="8629015" y="4454525"/>
                  </a:cubicBezTo>
                  <a:cubicBezTo>
                    <a:pt x="8629015" y="3339465"/>
                    <a:pt x="8194548" y="2291080"/>
                    <a:pt x="7405497" y="1502537"/>
                  </a:cubicBezTo>
                  <a:cubicBezTo>
                    <a:pt x="6616827" y="714121"/>
                    <a:pt x="5568823" y="280035"/>
                    <a:pt x="4454525" y="280035"/>
                  </a:cubicBezTo>
                  <a:close/>
                </a:path>
              </a:pathLst>
            </a:custGeom>
            <a:solidFill>
              <a:srgbClr val="723E14"/>
            </a:solidFill>
          </p:spPr>
        </p:sp>
      </p:grpSp>
      <p:grpSp>
        <p:nvGrpSpPr>
          <p:cNvPr name="Group 13" id="13"/>
          <p:cNvGrpSpPr>
            <a:grpSpLocks noChangeAspect="true"/>
          </p:cNvGrpSpPr>
          <p:nvPr/>
        </p:nvGrpSpPr>
        <p:grpSpPr>
          <a:xfrm rot="0">
            <a:off x="12357892" y="3049155"/>
            <a:ext cx="3960365" cy="3960365"/>
            <a:chOff x="0" y="0"/>
            <a:chExt cx="8909050" cy="8909050"/>
          </a:xfrm>
        </p:grpSpPr>
        <p:sp>
          <p:nvSpPr>
            <p:cNvPr name="Freeform 14" id="14"/>
            <p:cNvSpPr/>
            <p:nvPr/>
          </p:nvSpPr>
          <p:spPr>
            <a:xfrm flipH="false" flipV="false" rot="0">
              <a:off x="-210012" y="2402"/>
              <a:ext cx="9329074" cy="8904246"/>
            </a:xfrm>
            <a:custGeom>
              <a:avLst/>
              <a:gdLst/>
              <a:ahLst/>
              <a:cxnLst/>
              <a:rect r="r" b="b" t="t" l="l"/>
              <a:pathLst>
                <a:path h="8904246" w="9329074">
                  <a:moveTo>
                    <a:pt x="4664537" y="7123"/>
                  </a:moveTo>
                  <a:cubicBezTo>
                    <a:pt x="3071756" y="0"/>
                    <a:pt x="1596908" y="845651"/>
                    <a:pt x="798454" y="2223865"/>
                  </a:cubicBezTo>
                  <a:cubicBezTo>
                    <a:pt x="0" y="3602079"/>
                    <a:pt x="0" y="5302167"/>
                    <a:pt x="798454" y="6680382"/>
                  </a:cubicBezTo>
                  <a:cubicBezTo>
                    <a:pt x="1596908" y="8058595"/>
                    <a:pt x="3071756" y="8904246"/>
                    <a:pt x="4664537" y="8897123"/>
                  </a:cubicBezTo>
                  <a:cubicBezTo>
                    <a:pt x="6257318" y="8904246"/>
                    <a:pt x="7732166" y="8058595"/>
                    <a:pt x="8530620" y="6680382"/>
                  </a:cubicBezTo>
                  <a:cubicBezTo>
                    <a:pt x="9329074" y="5302167"/>
                    <a:pt x="9329074" y="3602079"/>
                    <a:pt x="8530620" y="2223865"/>
                  </a:cubicBezTo>
                  <a:cubicBezTo>
                    <a:pt x="7732166" y="845651"/>
                    <a:pt x="6257318" y="0"/>
                    <a:pt x="4664537" y="7123"/>
                  </a:cubicBezTo>
                  <a:close/>
                </a:path>
              </a:pathLst>
            </a:custGeom>
            <a:solidFill>
              <a:srgbClr val="659849"/>
            </a:solidFill>
          </p:spPr>
        </p:sp>
        <p:sp>
          <p:nvSpPr>
            <p:cNvPr name="Freeform 15" id="15"/>
            <p:cNvSpPr/>
            <p:nvPr/>
          </p:nvSpPr>
          <p:spPr>
            <a:xfrm flipH="false" flipV="false" rot="0">
              <a:off x="63863" y="263805"/>
              <a:ext cx="8781323" cy="8381440"/>
            </a:xfrm>
            <a:custGeom>
              <a:avLst/>
              <a:gdLst/>
              <a:ahLst/>
              <a:cxnLst/>
              <a:rect r="r" b="b" t="t" l="l"/>
              <a:pathLst>
                <a:path h="8381440" w="8781323">
                  <a:moveTo>
                    <a:pt x="4390662" y="6705"/>
                  </a:moveTo>
                  <a:cubicBezTo>
                    <a:pt x="2891400" y="0"/>
                    <a:pt x="1503147" y="795999"/>
                    <a:pt x="751573" y="2093292"/>
                  </a:cubicBezTo>
                  <a:cubicBezTo>
                    <a:pt x="0" y="3390586"/>
                    <a:pt x="0" y="4990854"/>
                    <a:pt x="751573" y="6288148"/>
                  </a:cubicBezTo>
                  <a:cubicBezTo>
                    <a:pt x="1503147" y="7585441"/>
                    <a:pt x="2891400" y="8381440"/>
                    <a:pt x="4390662" y="8374735"/>
                  </a:cubicBezTo>
                  <a:cubicBezTo>
                    <a:pt x="5889924" y="8381440"/>
                    <a:pt x="7278177" y="7585441"/>
                    <a:pt x="8029751" y="6288148"/>
                  </a:cubicBezTo>
                  <a:cubicBezTo>
                    <a:pt x="8781323" y="4990854"/>
                    <a:pt x="8781323" y="3390586"/>
                    <a:pt x="8029751" y="2093292"/>
                  </a:cubicBezTo>
                  <a:cubicBezTo>
                    <a:pt x="7278177" y="795999"/>
                    <a:pt x="5889924" y="0"/>
                    <a:pt x="4390662" y="6705"/>
                  </a:cubicBezTo>
                  <a:close/>
                </a:path>
              </a:pathLst>
            </a:custGeom>
            <a:blipFill>
              <a:blip r:embed="rId6"/>
              <a:stretch>
                <a:fillRect l="-10838" t="0" r="-10838" b="0"/>
              </a:stretch>
            </a:blipFill>
          </p:spPr>
        </p:sp>
        <p:sp>
          <p:nvSpPr>
            <p:cNvPr name="Freeform 16" id="16"/>
            <p:cNvSpPr/>
            <p:nvPr/>
          </p:nvSpPr>
          <p:spPr>
            <a:xfrm flipH="false" flipV="false" rot="0">
              <a:off x="0" y="0"/>
              <a:ext cx="8909050" cy="8909050"/>
            </a:xfrm>
            <a:custGeom>
              <a:avLst/>
              <a:gdLst/>
              <a:ahLst/>
              <a:cxnLst/>
              <a:rect r="r" b="b" t="t" l="l"/>
              <a:pathLst>
                <a:path h="8909050" w="8909050">
                  <a:moveTo>
                    <a:pt x="4454525" y="8909050"/>
                  </a:moveTo>
                  <a:cubicBezTo>
                    <a:pt x="3264662" y="8909050"/>
                    <a:pt x="2146046" y="8445500"/>
                    <a:pt x="1304544" y="7603744"/>
                  </a:cubicBezTo>
                  <a:cubicBezTo>
                    <a:pt x="895477" y="7194550"/>
                    <a:pt x="574294" y="6718173"/>
                    <a:pt x="350012" y="6187694"/>
                  </a:cubicBezTo>
                  <a:cubicBezTo>
                    <a:pt x="117729" y="5638673"/>
                    <a:pt x="0" y="5055489"/>
                    <a:pt x="0" y="4454525"/>
                  </a:cubicBezTo>
                  <a:cubicBezTo>
                    <a:pt x="0" y="3854704"/>
                    <a:pt x="117475" y="3272282"/>
                    <a:pt x="349377" y="2723642"/>
                  </a:cubicBezTo>
                  <a:cubicBezTo>
                    <a:pt x="573405" y="2193163"/>
                    <a:pt x="894207" y="1716786"/>
                    <a:pt x="1302766" y="1307338"/>
                  </a:cubicBezTo>
                  <a:cubicBezTo>
                    <a:pt x="2144141" y="464312"/>
                    <a:pt x="3263519" y="0"/>
                    <a:pt x="4454525" y="0"/>
                  </a:cubicBezTo>
                  <a:cubicBezTo>
                    <a:pt x="5055362" y="0"/>
                    <a:pt x="5638419" y="117729"/>
                    <a:pt x="6187440" y="350012"/>
                  </a:cubicBezTo>
                  <a:cubicBezTo>
                    <a:pt x="6717792" y="574294"/>
                    <a:pt x="7194296" y="895477"/>
                    <a:pt x="7603490" y="1304544"/>
                  </a:cubicBezTo>
                  <a:cubicBezTo>
                    <a:pt x="8445373" y="2146046"/>
                    <a:pt x="8909050" y="3264789"/>
                    <a:pt x="8909050" y="4454652"/>
                  </a:cubicBezTo>
                  <a:cubicBezTo>
                    <a:pt x="8909050" y="5644769"/>
                    <a:pt x="8445246" y="6763766"/>
                    <a:pt x="7602982" y="7605268"/>
                  </a:cubicBezTo>
                  <a:cubicBezTo>
                    <a:pt x="7193789" y="8014208"/>
                    <a:pt x="6717285" y="8335138"/>
                    <a:pt x="6186932" y="8559419"/>
                  </a:cubicBezTo>
                  <a:cubicBezTo>
                    <a:pt x="5637911" y="8791321"/>
                    <a:pt x="5055108" y="8909050"/>
                    <a:pt x="4454525" y="8909050"/>
                  </a:cubicBezTo>
                  <a:close/>
                  <a:moveTo>
                    <a:pt x="4454525" y="19050"/>
                  </a:moveTo>
                  <a:cubicBezTo>
                    <a:pt x="3268599" y="19050"/>
                    <a:pt x="2154047" y="481330"/>
                    <a:pt x="1316228" y="1320800"/>
                  </a:cubicBezTo>
                  <a:cubicBezTo>
                    <a:pt x="909447" y="1728343"/>
                    <a:pt x="590042" y="2202815"/>
                    <a:pt x="366903" y="2731008"/>
                  </a:cubicBezTo>
                  <a:cubicBezTo>
                    <a:pt x="136017" y="3277362"/>
                    <a:pt x="19050" y="3857244"/>
                    <a:pt x="19050" y="4454525"/>
                  </a:cubicBezTo>
                  <a:cubicBezTo>
                    <a:pt x="19050" y="5052949"/>
                    <a:pt x="136271" y="5633593"/>
                    <a:pt x="367538" y="6180328"/>
                  </a:cubicBezTo>
                  <a:cubicBezTo>
                    <a:pt x="590931" y="6708522"/>
                    <a:pt x="910717" y="7182866"/>
                    <a:pt x="1318006" y="7590282"/>
                  </a:cubicBezTo>
                  <a:cubicBezTo>
                    <a:pt x="2155825" y="8428355"/>
                    <a:pt x="3269742" y="8890000"/>
                    <a:pt x="4454525" y="8890000"/>
                  </a:cubicBezTo>
                  <a:cubicBezTo>
                    <a:pt x="5052568" y="8890000"/>
                    <a:pt x="5632958" y="8772779"/>
                    <a:pt x="6179439" y="8541766"/>
                  </a:cubicBezTo>
                  <a:cubicBezTo>
                    <a:pt x="6707632" y="8318500"/>
                    <a:pt x="7181977" y="7998841"/>
                    <a:pt x="7589520" y="7591679"/>
                  </a:cubicBezTo>
                  <a:cubicBezTo>
                    <a:pt x="8428101" y="6753733"/>
                    <a:pt x="8890000" y="5639562"/>
                    <a:pt x="8890000" y="4454525"/>
                  </a:cubicBezTo>
                  <a:cubicBezTo>
                    <a:pt x="8890000" y="3269742"/>
                    <a:pt x="8428355" y="2155825"/>
                    <a:pt x="7590028" y="1317879"/>
                  </a:cubicBezTo>
                  <a:cubicBezTo>
                    <a:pt x="7182612" y="910590"/>
                    <a:pt x="6708140" y="590931"/>
                    <a:pt x="6180074" y="367538"/>
                  </a:cubicBezTo>
                  <a:cubicBezTo>
                    <a:pt x="5633339" y="136271"/>
                    <a:pt x="5052822" y="19050"/>
                    <a:pt x="4454525" y="19050"/>
                  </a:cubicBezTo>
                  <a:close/>
                  <a:moveTo>
                    <a:pt x="4454525" y="8648065"/>
                  </a:moveTo>
                  <a:cubicBezTo>
                    <a:pt x="3334385" y="8648065"/>
                    <a:pt x="2281301" y="8211693"/>
                    <a:pt x="1489075" y="7419213"/>
                  </a:cubicBezTo>
                  <a:cubicBezTo>
                    <a:pt x="697103" y="6626987"/>
                    <a:pt x="260985" y="5574157"/>
                    <a:pt x="260985" y="4454525"/>
                  </a:cubicBezTo>
                  <a:cubicBezTo>
                    <a:pt x="260985" y="3889756"/>
                    <a:pt x="371602" y="3341497"/>
                    <a:pt x="589788" y="2824988"/>
                  </a:cubicBezTo>
                  <a:cubicBezTo>
                    <a:pt x="800735" y="2325624"/>
                    <a:pt x="1102741" y="1877060"/>
                    <a:pt x="1487297" y="1491742"/>
                  </a:cubicBezTo>
                  <a:cubicBezTo>
                    <a:pt x="2279396" y="698119"/>
                    <a:pt x="3333242" y="260985"/>
                    <a:pt x="4454398" y="260985"/>
                  </a:cubicBezTo>
                  <a:cubicBezTo>
                    <a:pt x="5573776" y="260985"/>
                    <a:pt x="6626606" y="697103"/>
                    <a:pt x="7418832" y="1488948"/>
                  </a:cubicBezTo>
                  <a:cubicBezTo>
                    <a:pt x="8211438" y="2281174"/>
                    <a:pt x="8647937" y="3334385"/>
                    <a:pt x="8647937" y="4454398"/>
                  </a:cubicBezTo>
                  <a:cubicBezTo>
                    <a:pt x="8647937" y="5574792"/>
                    <a:pt x="8211311" y="6628130"/>
                    <a:pt x="7418450" y="7420356"/>
                  </a:cubicBezTo>
                  <a:cubicBezTo>
                    <a:pt x="6626225" y="8212074"/>
                    <a:pt x="5573522" y="8648065"/>
                    <a:pt x="4454525" y="8648065"/>
                  </a:cubicBezTo>
                  <a:close/>
                  <a:moveTo>
                    <a:pt x="4454525" y="280035"/>
                  </a:moveTo>
                  <a:cubicBezTo>
                    <a:pt x="3338449" y="280035"/>
                    <a:pt x="2289429" y="715137"/>
                    <a:pt x="1500886" y="1505204"/>
                  </a:cubicBezTo>
                  <a:cubicBezTo>
                    <a:pt x="713613" y="2294001"/>
                    <a:pt x="280035" y="3341370"/>
                    <a:pt x="280035" y="4454525"/>
                  </a:cubicBezTo>
                  <a:cubicBezTo>
                    <a:pt x="280035" y="5569077"/>
                    <a:pt x="714248" y="6617081"/>
                    <a:pt x="1502537" y="7405751"/>
                  </a:cubicBezTo>
                  <a:cubicBezTo>
                    <a:pt x="2291080" y="8194548"/>
                    <a:pt x="3339465" y="8629015"/>
                    <a:pt x="4454525" y="8629015"/>
                  </a:cubicBezTo>
                  <a:cubicBezTo>
                    <a:pt x="5568442" y="8629015"/>
                    <a:pt x="6616319" y="8195056"/>
                    <a:pt x="7405116" y="7407021"/>
                  </a:cubicBezTo>
                  <a:cubicBezTo>
                    <a:pt x="8194422" y="6618477"/>
                    <a:pt x="8629015" y="5569839"/>
                    <a:pt x="8629015" y="4454525"/>
                  </a:cubicBezTo>
                  <a:cubicBezTo>
                    <a:pt x="8629015" y="3339465"/>
                    <a:pt x="8194548" y="2291080"/>
                    <a:pt x="7405497" y="1502537"/>
                  </a:cubicBezTo>
                  <a:cubicBezTo>
                    <a:pt x="6616827" y="714121"/>
                    <a:pt x="5568823" y="280035"/>
                    <a:pt x="4454525" y="280035"/>
                  </a:cubicBezTo>
                  <a:close/>
                </a:path>
              </a:pathLst>
            </a:custGeom>
            <a:solidFill>
              <a:srgbClr val="723E14"/>
            </a:solidFill>
          </p:spPr>
        </p:sp>
      </p:grpSp>
      <p:sp>
        <p:nvSpPr>
          <p:cNvPr name="Freeform 17" id="17"/>
          <p:cNvSpPr/>
          <p:nvPr/>
        </p:nvSpPr>
        <p:spPr>
          <a:xfrm flipH="false" flipV="false" rot="0">
            <a:off x="15099755" y="8705449"/>
            <a:ext cx="608650" cy="433559"/>
          </a:xfrm>
          <a:custGeom>
            <a:avLst/>
            <a:gdLst/>
            <a:ahLst/>
            <a:cxnLst/>
            <a:rect r="r" b="b" t="t" l="l"/>
            <a:pathLst>
              <a:path h="433559" w="608650">
                <a:moveTo>
                  <a:pt x="0" y="0"/>
                </a:moveTo>
                <a:lnTo>
                  <a:pt x="608650" y="0"/>
                </a:lnTo>
                <a:lnTo>
                  <a:pt x="608650" y="433559"/>
                </a:lnTo>
                <a:lnTo>
                  <a:pt x="0" y="433559"/>
                </a:lnTo>
                <a:lnTo>
                  <a:pt x="0" y="0"/>
                </a:lnTo>
                <a:close/>
              </a:path>
            </a:pathLst>
          </a:custGeom>
          <a:blipFill>
            <a:blip r:embed="rId7">
              <a:extLst>
                <a:ext uri="{96DAC541-7B7A-43D3-8B79-37D633B846F1}">
                  <asvg:svgBlip xmlns:asvg="http://schemas.microsoft.com/office/drawing/2016/SVG/main" r:embed="rId8"/>
                </a:ext>
              </a:extLst>
            </a:blip>
            <a:stretch>
              <a:fillRect l="0" t="0" r="0" b="0"/>
            </a:stretch>
          </a:blipFill>
        </p:spPr>
      </p:sp>
      <p:sp>
        <p:nvSpPr>
          <p:cNvPr name="TextBox 18" id="18"/>
          <p:cNvSpPr txBox="true"/>
          <p:nvPr/>
        </p:nvSpPr>
        <p:spPr>
          <a:xfrm rot="0">
            <a:off x="6789961" y="1219729"/>
            <a:ext cx="5936477" cy="987425"/>
          </a:xfrm>
          <a:prstGeom prst="rect">
            <a:avLst/>
          </a:prstGeom>
        </p:spPr>
        <p:txBody>
          <a:bodyPr anchor="t" rtlCol="false" tIns="0" lIns="0" bIns="0" rIns="0">
            <a:spAutoFit/>
          </a:bodyPr>
          <a:lstStyle/>
          <a:p>
            <a:pPr algn="r">
              <a:lnSpc>
                <a:spcPts val="6999"/>
              </a:lnSpc>
            </a:pPr>
            <a:r>
              <a:rPr lang="en-US" sz="6999" spc="-209">
                <a:solidFill>
                  <a:srgbClr val="659849"/>
                </a:solidFill>
                <a:latin typeface="Poppins"/>
                <a:ea typeface="Poppins"/>
                <a:cs typeface="Poppins"/>
                <a:sym typeface="Poppins"/>
              </a:rPr>
              <a:t>TESTS FINAUX</a:t>
            </a:r>
          </a:p>
        </p:txBody>
      </p:sp>
      <p:sp>
        <p:nvSpPr>
          <p:cNvPr name="TextBox 19" id="19"/>
          <p:cNvSpPr txBox="true"/>
          <p:nvPr/>
        </p:nvSpPr>
        <p:spPr>
          <a:xfrm rot="0">
            <a:off x="1374163" y="6980944"/>
            <a:ext cx="4708079" cy="333375"/>
          </a:xfrm>
          <a:prstGeom prst="rect">
            <a:avLst/>
          </a:prstGeom>
        </p:spPr>
        <p:txBody>
          <a:bodyPr anchor="t" rtlCol="false" tIns="0" lIns="0" bIns="0" rIns="0">
            <a:spAutoFit/>
          </a:bodyPr>
          <a:lstStyle/>
          <a:p>
            <a:pPr algn="ctr">
              <a:lnSpc>
                <a:spcPts val="2400"/>
              </a:lnSpc>
            </a:pPr>
            <a:r>
              <a:rPr lang="en-US" b="true" sz="2000">
                <a:solidFill>
                  <a:srgbClr val="FFFFFF"/>
                </a:solidFill>
                <a:latin typeface="Poppins Bold"/>
                <a:ea typeface="Poppins Bold"/>
                <a:cs typeface="Poppins Bold"/>
                <a:sym typeface="Poppins Bold"/>
              </a:rPr>
              <a:t>Test 1</a:t>
            </a:r>
          </a:p>
        </p:txBody>
      </p:sp>
      <p:sp>
        <p:nvSpPr>
          <p:cNvPr name="TextBox 20" id="20"/>
          <p:cNvSpPr txBox="true"/>
          <p:nvPr/>
        </p:nvSpPr>
        <p:spPr>
          <a:xfrm rot="0">
            <a:off x="6789961" y="7095107"/>
            <a:ext cx="4708079" cy="333375"/>
          </a:xfrm>
          <a:prstGeom prst="rect">
            <a:avLst/>
          </a:prstGeom>
        </p:spPr>
        <p:txBody>
          <a:bodyPr anchor="t" rtlCol="false" tIns="0" lIns="0" bIns="0" rIns="0">
            <a:spAutoFit/>
          </a:bodyPr>
          <a:lstStyle/>
          <a:p>
            <a:pPr algn="ctr">
              <a:lnSpc>
                <a:spcPts val="2400"/>
              </a:lnSpc>
            </a:pPr>
            <a:r>
              <a:rPr lang="en-US" b="true" sz="2000">
                <a:solidFill>
                  <a:srgbClr val="FFFFFF"/>
                </a:solidFill>
                <a:latin typeface="Poppins Bold"/>
                <a:ea typeface="Poppins Bold"/>
                <a:cs typeface="Poppins Bold"/>
                <a:sym typeface="Poppins Bold"/>
              </a:rPr>
              <a:t>Test 2</a:t>
            </a:r>
          </a:p>
        </p:txBody>
      </p:sp>
      <p:sp>
        <p:nvSpPr>
          <p:cNvPr name="TextBox 21" id="21"/>
          <p:cNvSpPr txBox="true"/>
          <p:nvPr/>
        </p:nvSpPr>
        <p:spPr>
          <a:xfrm rot="0">
            <a:off x="11984035" y="6942707"/>
            <a:ext cx="4708079" cy="333375"/>
          </a:xfrm>
          <a:prstGeom prst="rect">
            <a:avLst/>
          </a:prstGeom>
        </p:spPr>
        <p:txBody>
          <a:bodyPr anchor="t" rtlCol="false" tIns="0" lIns="0" bIns="0" rIns="0">
            <a:spAutoFit/>
          </a:bodyPr>
          <a:lstStyle/>
          <a:p>
            <a:pPr algn="ctr">
              <a:lnSpc>
                <a:spcPts val="2400"/>
              </a:lnSpc>
            </a:pPr>
            <a:r>
              <a:rPr lang="en-US" b="true" sz="2000">
                <a:solidFill>
                  <a:srgbClr val="FFFFFF"/>
                </a:solidFill>
                <a:latin typeface="Poppins Bold"/>
                <a:ea typeface="Poppins Bold"/>
                <a:cs typeface="Poppins Bold"/>
                <a:sym typeface="Poppins Bold"/>
              </a:rPr>
              <a:t>Test 3</a:t>
            </a:r>
          </a:p>
        </p:txBody>
      </p:sp>
      <p:sp>
        <p:nvSpPr>
          <p:cNvPr name="TextBox 22" id="22"/>
          <p:cNvSpPr txBox="true"/>
          <p:nvPr/>
        </p:nvSpPr>
        <p:spPr>
          <a:xfrm rot="0">
            <a:off x="6319955" y="2321453"/>
            <a:ext cx="5910180" cy="488911"/>
          </a:xfrm>
          <a:prstGeom prst="rect">
            <a:avLst/>
          </a:prstGeom>
        </p:spPr>
        <p:txBody>
          <a:bodyPr anchor="t" rtlCol="false" tIns="0" lIns="0" bIns="0" rIns="0">
            <a:spAutoFit/>
          </a:bodyPr>
          <a:lstStyle/>
          <a:p>
            <a:pPr algn="ctr">
              <a:lnSpc>
                <a:spcPts val="3954"/>
              </a:lnSpc>
              <a:spcBef>
                <a:spcPct val="0"/>
              </a:spcBef>
            </a:pPr>
            <a:r>
              <a:rPr lang="en-US" sz="2441" spc="339">
                <a:solidFill>
                  <a:srgbClr val="000000"/>
                </a:solidFill>
                <a:latin typeface="Poppins"/>
                <a:ea typeface="Poppins"/>
                <a:cs typeface="Poppins"/>
                <a:sym typeface="Poppins"/>
              </a:rPr>
              <a:t>concentration totale de 10 mL</a:t>
            </a:r>
          </a:p>
        </p:txBody>
      </p:sp>
      <p:sp>
        <p:nvSpPr>
          <p:cNvPr name="TextBox 23" id="23"/>
          <p:cNvSpPr txBox="true"/>
          <p:nvPr/>
        </p:nvSpPr>
        <p:spPr>
          <a:xfrm rot="0">
            <a:off x="1260711" y="7816506"/>
            <a:ext cx="4934983" cy="1673111"/>
          </a:xfrm>
          <a:prstGeom prst="rect">
            <a:avLst/>
          </a:prstGeom>
        </p:spPr>
        <p:txBody>
          <a:bodyPr anchor="t" rtlCol="false" tIns="0" lIns="0" bIns="0" rIns="0">
            <a:spAutoFit/>
          </a:bodyPr>
          <a:lstStyle/>
          <a:p>
            <a:pPr algn="l" marL="440091" indent="-220046" lvl="1">
              <a:lnSpc>
                <a:spcPts val="3302"/>
              </a:lnSpc>
              <a:buFont typeface="Arial"/>
              <a:buChar char="•"/>
            </a:pPr>
            <a:r>
              <a:rPr lang="en-US" sz="2038" spc="283">
                <a:solidFill>
                  <a:srgbClr val="000000"/>
                </a:solidFill>
                <a:latin typeface="Poppins"/>
                <a:ea typeface="Poppins"/>
                <a:cs typeface="Poppins"/>
                <a:sym typeface="Poppins"/>
              </a:rPr>
              <a:t>1 ml de glycérol</a:t>
            </a:r>
          </a:p>
          <a:p>
            <a:pPr algn="l" marL="440091" indent="-220046" lvl="1">
              <a:lnSpc>
                <a:spcPts val="3302"/>
              </a:lnSpc>
              <a:buFont typeface="Arial"/>
              <a:buChar char="•"/>
            </a:pPr>
            <a:r>
              <a:rPr lang="en-US" sz="2038" spc="283">
                <a:solidFill>
                  <a:srgbClr val="000000"/>
                </a:solidFill>
                <a:latin typeface="Poppins"/>
                <a:ea typeface="Poppins"/>
                <a:cs typeface="Poppins"/>
                <a:sym typeface="Poppins"/>
              </a:rPr>
              <a:t>1 ml de bleu de méthylène </a:t>
            </a:r>
          </a:p>
          <a:p>
            <a:pPr algn="l" marL="440091" indent="-220046" lvl="1">
              <a:lnSpc>
                <a:spcPts val="3302"/>
              </a:lnSpc>
              <a:buFont typeface="Arial"/>
              <a:buChar char="•"/>
            </a:pPr>
            <a:r>
              <a:rPr lang="en-US" sz="2038" spc="283">
                <a:solidFill>
                  <a:srgbClr val="000000"/>
                </a:solidFill>
                <a:latin typeface="Poppins"/>
                <a:ea typeface="Poppins"/>
                <a:cs typeface="Poppins"/>
                <a:sym typeface="Poppins"/>
              </a:rPr>
              <a:t>100 mg de TiO2</a:t>
            </a:r>
          </a:p>
          <a:p>
            <a:pPr algn="l" marL="440091" indent="-220046" lvl="1">
              <a:lnSpc>
                <a:spcPts val="3302"/>
              </a:lnSpc>
              <a:spcBef>
                <a:spcPct val="0"/>
              </a:spcBef>
              <a:buFont typeface="Arial"/>
              <a:buChar char="•"/>
            </a:pPr>
            <a:r>
              <a:rPr lang="en-US" sz="2038" spc="283">
                <a:solidFill>
                  <a:srgbClr val="000000"/>
                </a:solidFill>
                <a:latin typeface="Poppins"/>
                <a:ea typeface="Poppins"/>
                <a:cs typeface="Poppins"/>
                <a:sym typeface="Poppins"/>
              </a:rPr>
              <a:t>8 ml d'eau (H2O)</a:t>
            </a:r>
          </a:p>
        </p:txBody>
      </p:sp>
      <p:sp>
        <p:nvSpPr>
          <p:cNvPr name="TextBox 24" id="24"/>
          <p:cNvSpPr txBox="true"/>
          <p:nvPr/>
        </p:nvSpPr>
        <p:spPr>
          <a:xfrm rot="0">
            <a:off x="6807554" y="7859328"/>
            <a:ext cx="4934983" cy="1253845"/>
          </a:xfrm>
          <a:prstGeom prst="rect">
            <a:avLst/>
          </a:prstGeom>
        </p:spPr>
        <p:txBody>
          <a:bodyPr anchor="t" rtlCol="false" tIns="0" lIns="0" bIns="0" rIns="0">
            <a:spAutoFit/>
          </a:bodyPr>
          <a:lstStyle/>
          <a:p>
            <a:pPr algn="l" marL="440091" indent="-220046" lvl="1">
              <a:lnSpc>
                <a:spcPts val="3302"/>
              </a:lnSpc>
              <a:buFont typeface="Arial"/>
              <a:buChar char="•"/>
            </a:pPr>
            <a:r>
              <a:rPr lang="en-US" sz="2038" spc="283">
                <a:solidFill>
                  <a:srgbClr val="000000"/>
                </a:solidFill>
                <a:latin typeface="Poppins"/>
                <a:ea typeface="Poppins"/>
                <a:cs typeface="Poppins"/>
                <a:sym typeface="Poppins"/>
              </a:rPr>
              <a:t>1 ml de glycérol</a:t>
            </a:r>
          </a:p>
          <a:p>
            <a:pPr algn="l" marL="440091" indent="-220046" lvl="1">
              <a:lnSpc>
                <a:spcPts val="3302"/>
              </a:lnSpc>
              <a:buFont typeface="Arial"/>
              <a:buChar char="•"/>
            </a:pPr>
            <a:r>
              <a:rPr lang="en-US" sz="2038" spc="283">
                <a:solidFill>
                  <a:srgbClr val="000000"/>
                </a:solidFill>
                <a:latin typeface="Poppins"/>
                <a:ea typeface="Poppins"/>
                <a:cs typeface="Poppins"/>
                <a:sym typeface="Poppins"/>
              </a:rPr>
              <a:t>1 ml de bleu de méthylène</a:t>
            </a:r>
          </a:p>
          <a:p>
            <a:pPr algn="l" marL="440091" indent="-220046" lvl="1">
              <a:lnSpc>
                <a:spcPts val="3302"/>
              </a:lnSpc>
              <a:spcBef>
                <a:spcPct val="0"/>
              </a:spcBef>
              <a:buFont typeface="Arial"/>
              <a:buChar char="•"/>
            </a:pPr>
            <a:r>
              <a:rPr lang="en-US" sz="2038" spc="283">
                <a:solidFill>
                  <a:srgbClr val="000000"/>
                </a:solidFill>
                <a:latin typeface="Poppins"/>
                <a:ea typeface="Poppins"/>
                <a:cs typeface="Poppins"/>
                <a:sym typeface="Poppins"/>
              </a:rPr>
              <a:t> 8 ml d'eau</a:t>
            </a:r>
          </a:p>
        </p:txBody>
      </p:sp>
      <p:sp>
        <p:nvSpPr>
          <p:cNvPr name="TextBox 25" id="25"/>
          <p:cNvSpPr txBox="true"/>
          <p:nvPr/>
        </p:nvSpPr>
        <p:spPr>
          <a:xfrm rot="0">
            <a:off x="12357892" y="7816506"/>
            <a:ext cx="4934983" cy="1253845"/>
          </a:xfrm>
          <a:prstGeom prst="rect">
            <a:avLst/>
          </a:prstGeom>
        </p:spPr>
        <p:txBody>
          <a:bodyPr anchor="t" rtlCol="false" tIns="0" lIns="0" bIns="0" rIns="0">
            <a:spAutoFit/>
          </a:bodyPr>
          <a:lstStyle/>
          <a:p>
            <a:pPr algn="l" marL="440091" indent="-220046" lvl="1">
              <a:lnSpc>
                <a:spcPts val="3302"/>
              </a:lnSpc>
              <a:buFont typeface="Arial"/>
              <a:buChar char="•"/>
            </a:pPr>
            <a:r>
              <a:rPr lang="en-US" sz="2038" spc="283">
                <a:solidFill>
                  <a:srgbClr val="000000"/>
                </a:solidFill>
                <a:latin typeface="Poppins"/>
                <a:ea typeface="Poppins"/>
                <a:cs typeface="Poppins"/>
                <a:sym typeface="Poppins"/>
              </a:rPr>
              <a:t>100 mg de TiO2</a:t>
            </a:r>
          </a:p>
          <a:p>
            <a:pPr algn="l" marL="440091" indent="-220046" lvl="1">
              <a:lnSpc>
                <a:spcPts val="3302"/>
              </a:lnSpc>
              <a:buFont typeface="Arial"/>
              <a:buChar char="•"/>
            </a:pPr>
            <a:r>
              <a:rPr lang="en-US" sz="2038" spc="283">
                <a:solidFill>
                  <a:srgbClr val="000000"/>
                </a:solidFill>
                <a:latin typeface="Poppins"/>
                <a:ea typeface="Poppins"/>
                <a:cs typeface="Poppins"/>
                <a:sym typeface="Poppins"/>
              </a:rPr>
              <a:t>1 ml de glycérol </a:t>
            </a:r>
          </a:p>
          <a:p>
            <a:pPr algn="l" marL="440091" indent="-220046" lvl="1">
              <a:lnSpc>
                <a:spcPts val="3302"/>
              </a:lnSpc>
              <a:spcBef>
                <a:spcPct val="0"/>
              </a:spcBef>
              <a:buFont typeface="Arial"/>
              <a:buChar char="•"/>
            </a:pPr>
            <a:r>
              <a:rPr lang="en-US" sz="2038" spc="283">
                <a:solidFill>
                  <a:srgbClr val="000000"/>
                </a:solidFill>
                <a:latin typeface="Poppins"/>
                <a:ea typeface="Poppins"/>
                <a:cs typeface="Poppins"/>
                <a:sym typeface="Poppins"/>
              </a:rPr>
              <a:t>9 ml d'eau</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7520940" y="7191375"/>
            <a:ext cx="2023733" cy="2057400"/>
          </a:xfrm>
          <a:custGeom>
            <a:avLst/>
            <a:gdLst/>
            <a:ahLst/>
            <a:cxnLst/>
            <a:rect r="r" b="b" t="t" l="l"/>
            <a:pathLst>
              <a:path h="2057400" w="2023733">
                <a:moveTo>
                  <a:pt x="0" y="0"/>
                </a:moveTo>
                <a:lnTo>
                  <a:pt x="2023733" y="0"/>
                </a:lnTo>
                <a:lnTo>
                  <a:pt x="2023733" y="2057400"/>
                </a:lnTo>
                <a:lnTo>
                  <a:pt x="0" y="2057400"/>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13317740" y="1207044"/>
            <a:ext cx="2099770" cy="1847798"/>
          </a:xfrm>
          <a:custGeom>
            <a:avLst/>
            <a:gdLst/>
            <a:ahLst/>
            <a:cxnLst/>
            <a:rect r="r" b="b" t="t" l="l"/>
            <a:pathLst>
              <a:path h="1847798" w="2099770">
                <a:moveTo>
                  <a:pt x="0" y="0"/>
                </a:moveTo>
                <a:lnTo>
                  <a:pt x="2099771" y="0"/>
                </a:lnTo>
                <a:lnTo>
                  <a:pt x="2099771" y="1847798"/>
                </a:lnTo>
                <a:lnTo>
                  <a:pt x="0" y="1847798"/>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7" id="7"/>
          <p:cNvSpPr txBox="true"/>
          <p:nvPr/>
        </p:nvSpPr>
        <p:spPr>
          <a:xfrm rot="0">
            <a:off x="1877227" y="3479542"/>
            <a:ext cx="13540284" cy="2962275"/>
          </a:xfrm>
          <a:prstGeom prst="rect">
            <a:avLst/>
          </a:prstGeom>
        </p:spPr>
        <p:txBody>
          <a:bodyPr anchor="t" rtlCol="false" tIns="0" lIns="0" bIns="0" rIns="0">
            <a:spAutoFit/>
          </a:bodyPr>
          <a:lstStyle/>
          <a:p>
            <a:pPr algn="l" marL="604518" indent="-302259" lvl="1">
              <a:lnSpc>
                <a:spcPts val="3359"/>
              </a:lnSpc>
              <a:buFont typeface="Arial"/>
              <a:buChar char="•"/>
            </a:pPr>
            <a:r>
              <a:rPr lang="en-US" b="true" sz="2799">
                <a:solidFill>
                  <a:srgbClr val="000000"/>
                </a:solidFill>
                <a:latin typeface="Poppins Medium"/>
                <a:ea typeface="Poppins Medium"/>
                <a:cs typeface="Poppins Medium"/>
                <a:sym typeface="Poppins Medium"/>
              </a:rPr>
              <a:t>Le TiO2 améliore l'efficacité des panneaux solaires et aide à décomposer les polluants, contribuant ainsi à purifier l'air autour des panneaux.</a:t>
            </a:r>
          </a:p>
          <a:p>
            <a:pPr algn="l">
              <a:lnSpc>
                <a:spcPts val="3359"/>
              </a:lnSpc>
            </a:pPr>
          </a:p>
          <a:p>
            <a:pPr algn="l" marL="604518" indent="-302259" lvl="1">
              <a:lnSpc>
                <a:spcPts val="3359"/>
              </a:lnSpc>
              <a:spcBef>
                <a:spcPct val="0"/>
              </a:spcBef>
              <a:buFont typeface="Arial"/>
              <a:buChar char="•"/>
            </a:pPr>
            <a:r>
              <a:rPr lang="en-US" sz="2799">
                <a:solidFill>
                  <a:srgbClr val="000000"/>
                </a:solidFill>
                <a:latin typeface="Poppins"/>
                <a:ea typeface="Poppins"/>
                <a:cs typeface="Poppins"/>
                <a:sym typeface="Poppins"/>
              </a:rPr>
              <a:t>L</a:t>
            </a:r>
            <a:r>
              <a:rPr lang="en-US" b="true" sz="2799">
                <a:solidFill>
                  <a:srgbClr val="000000"/>
                </a:solidFill>
                <a:latin typeface="Poppins Medium"/>
                <a:ea typeface="Poppins Medium"/>
                <a:cs typeface="Poppins Medium"/>
                <a:sym typeface="Poppins Medium"/>
              </a:rPr>
              <a:t>es panneaux solaires permettent non seulement de produire de l'énergie en rechargeant le capteur de PM et le voltemètre, mais aussi de surveiller et analyser la qualité de l'air en temps réel.</a:t>
            </a:r>
          </a:p>
        </p:txBody>
      </p:sp>
      <p:sp>
        <p:nvSpPr>
          <p:cNvPr name="Freeform 8" id="8"/>
          <p:cNvSpPr/>
          <p:nvPr/>
        </p:nvSpPr>
        <p:spPr>
          <a:xfrm flipH="false" flipV="false" rot="0">
            <a:off x="2936374" y="1864528"/>
            <a:ext cx="2815524" cy="1075018"/>
          </a:xfrm>
          <a:custGeom>
            <a:avLst/>
            <a:gdLst/>
            <a:ahLst/>
            <a:cxnLst/>
            <a:rect r="r" b="b" t="t" l="l"/>
            <a:pathLst>
              <a:path h="1075018" w="2815524">
                <a:moveTo>
                  <a:pt x="0" y="0"/>
                </a:moveTo>
                <a:lnTo>
                  <a:pt x="2815524" y="0"/>
                </a:lnTo>
                <a:lnTo>
                  <a:pt x="2815524" y="1075019"/>
                </a:lnTo>
                <a:lnTo>
                  <a:pt x="0" y="1075019"/>
                </a:lnTo>
                <a:lnTo>
                  <a:pt x="0" y="0"/>
                </a:lnTo>
                <a:close/>
              </a:path>
            </a:pathLst>
          </a:custGeom>
          <a:blipFill>
            <a:blip r:embed="rId8">
              <a:extLst>
                <a:ext uri="{96DAC541-7B7A-43D3-8B79-37D633B846F1}">
                  <asvg:svgBlip xmlns:asvg="http://schemas.microsoft.com/office/drawing/2016/SVG/main" r:embed="rId9"/>
                </a:ext>
              </a:extLst>
            </a:blip>
            <a:stretch>
              <a:fillRect l="0" t="0" r="0" b="0"/>
            </a:stretch>
          </a:blipFill>
        </p:spPr>
      </p:sp>
      <p:sp>
        <p:nvSpPr>
          <p:cNvPr name="TextBox 9" id="9"/>
          <p:cNvSpPr txBox="true"/>
          <p:nvPr/>
        </p:nvSpPr>
        <p:spPr>
          <a:xfrm rot="0">
            <a:off x="6610885" y="1825368"/>
            <a:ext cx="5066229" cy="987425"/>
          </a:xfrm>
          <a:prstGeom prst="rect">
            <a:avLst/>
          </a:prstGeom>
        </p:spPr>
        <p:txBody>
          <a:bodyPr anchor="t" rtlCol="false" tIns="0" lIns="0" bIns="0" rIns="0">
            <a:spAutoFit/>
          </a:bodyPr>
          <a:lstStyle/>
          <a:p>
            <a:pPr algn="r">
              <a:lnSpc>
                <a:spcPts val="6999"/>
              </a:lnSpc>
            </a:pPr>
            <a:r>
              <a:rPr lang="en-US" b="true" sz="6999" spc="-209">
                <a:solidFill>
                  <a:srgbClr val="659849"/>
                </a:solidFill>
                <a:latin typeface="Poppins Bold"/>
                <a:ea typeface="Poppins Bold"/>
                <a:cs typeface="Poppins Bold"/>
                <a:sym typeface="Poppins Bold"/>
              </a:rPr>
              <a:t>EN RÉSUMÉ:</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D6EBC2"/>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2343278" y="6232246"/>
            <a:ext cx="4151768" cy="3419547"/>
          </a:xfrm>
          <a:custGeom>
            <a:avLst/>
            <a:gdLst/>
            <a:ahLst/>
            <a:cxnLst/>
            <a:rect r="r" b="b" t="t" l="l"/>
            <a:pathLst>
              <a:path h="3419547" w="4151768">
                <a:moveTo>
                  <a:pt x="0" y="0"/>
                </a:moveTo>
                <a:lnTo>
                  <a:pt x="4151768" y="0"/>
                </a:lnTo>
                <a:lnTo>
                  <a:pt x="4151768" y="3419547"/>
                </a:lnTo>
                <a:lnTo>
                  <a:pt x="0" y="3419547"/>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Freeform 6" id="6"/>
          <p:cNvSpPr/>
          <p:nvPr/>
        </p:nvSpPr>
        <p:spPr>
          <a:xfrm flipH="false" flipV="false" rot="0">
            <a:off x="14214975" y="1789821"/>
            <a:ext cx="1317420" cy="2052638"/>
          </a:xfrm>
          <a:custGeom>
            <a:avLst/>
            <a:gdLst/>
            <a:ahLst/>
            <a:cxnLst/>
            <a:rect r="r" b="b" t="t" l="l"/>
            <a:pathLst>
              <a:path h="2052638" w="1317420">
                <a:moveTo>
                  <a:pt x="0" y="0"/>
                </a:moveTo>
                <a:lnTo>
                  <a:pt x="1317420" y="0"/>
                </a:lnTo>
                <a:lnTo>
                  <a:pt x="1317420" y="2052637"/>
                </a:lnTo>
                <a:lnTo>
                  <a:pt x="0" y="2052637"/>
                </a:lnTo>
                <a:lnTo>
                  <a:pt x="0" y="0"/>
                </a:lnTo>
                <a:close/>
              </a:path>
            </a:pathLst>
          </a:custGeom>
          <a:blipFill>
            <a:blip r:embed="rId6">
              <a:extLst>
                <a:ext uri="{96DAC541-7B7A-43D3-8B79-37D633B846F1}">
                  <asvg:svgBlip xmlns:asvg="http://schemas.microsoft.com/office/drawing/2016/SVG/main" r:embed="rId7"/>
                </a:ext>
              </a:extLst>
            </a:blip>
            <a:stretch>
              <a:fillRect l="0" t="0" r="0" b="0"/>
            </a:stretch>
          </a:blipFill>
        </p:spPr>
      </p:sp>
      <p:sp>
        <p:nvSpPr>
          <p:cNvPr name="TextBox 7" id="7"/>
          <p:cNvSpPr txBox="true"/>
          <p:nvPr/>
        </p:nvSpPr>
        <p:spPr>
          <a:xfrm rot="0">
            <a:off x="3755049" y="4417215"/>
            <a:ext cx="10777902" cy="1566869"/>
          </a:xfrm>
          <a:prstGeom prst="rect">
            <a:avLst/>
          </a:prstGeom>
        </p:spPr>
        <p:txBody>
          <a:bodyPr anchor="t" rtlCol="false" tIns="0" lIns="0" bIns="0" rIns="0">
            <a:spAutoFit/>
          </a:bodyPr>
          <a:lstStyle/>
          <a:p>
            <a:pPr algn="r">
              <a:lnSpc>
                <a:spcPts val="11001"/>
              </a:lnSpc>
            </a:pPr>
            <a:r>
              <a:rPr lang="en-US" b="true" sz="11001" spc="-330">
                <a:solidFill>
                  <a:srgbClr val="065402"/>
                </a:solidFill>
                <a:latin typeface="Poppins Bold"/>
                <a:ea typeface="Poppins Bold"/>
                <a:cs typeface="Poppins Bold"/>
                <a:sym typeface="Poppins Bold"/>
              </a:rPr>
              <a:t>OBSERVATIONS:</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p:nvPr/>
        </p:nvGrpSpPr>
        <p:grpSpPr>
          <a:xfrm rot="0">
            <a:off x="13049691" y="1725537"/>
            <a:ext cx="1306762" cy="1315720"/>
            <a:chOff x="0" y="0"/>
            <a:chExt cx="812800" cy="818372"/>
          </a:xfrm>
        </p:grpSpPr>
        <p:sp>
          <p:nvSpPr>
            <p:cNvPr name="Freeform 6" id="6"/>
            <p:cNvSpPr/>
            <p:nvPr/>
          </p:nvSpPr>
          <p:spPr>
            <a:xfrm flipH="false" flipV="false" rot="0">
              <a:off x="0" y="0"/>
              <a:ext cx="812800" cy="818372"/>
            </a:xfrm>
            <a:custGeom>
              <a:avLst/>
              <a:gdLst/>
              <a:ahLst/>
              <a:cxnLst/>
              <a:rect r="r" b="b" t="t" l="l"/>
              <a:pathLst>
                <a:path h="818372" w="812800">
                  <a:moveTo>
                    <a:pt x="112566" y="0"/>
                  </a:moveTo>
                  <a:lnTo>
                    <a:pt x="700234" y="0"/>
                  </a:lnTo>
                  <a:cubicBezTo>
                    <a:pt x="762403" y="0"/>
                    <a:pt x="812800" y="50397"/>
                    <a:pt x="812800" y="112566"/>
                  </a:cubicBezTo>
                  <a:lnTo>
                    <a:pt x="812800" y="705806"/>
                  </a:lnTo>
                  <a:cubicBezTo>
                    <a:pt x="812800" y="767975"/>
                    <a:pt x="762403" y="818372"/>
                    <a:pt x="700234" y="818372"/>
                  </a:cubicBezTo>
                  <a:lnTo>
                    <a:pt x="112566" y="818372"/>
                  </a:lnTo>
                  <a:cubicBezTo>
                    <a:pt x="50397" y="818372"/>
                    <a:pt x="0" y="767975"/>
                    <a:pt x="0" y="705806"/>
                  </a:cubicBezTo>
                  <a:lnTo>
                    <a:pt x="0" y="112566"/>
                  </a:lnTo>
                  <a:cubicBezTo>
                    <a:pt x="0" y="50397"/>
                    <a:pt x="50397" y="0"/>
                    <a:pt x="112566" y="0"/>
                  </a:cubicBezTo>
                  <a:close/>
                </a:path>
              </a:pathLst>
            </a:custGeom>
            <a:solidFill>
              <a:srgbClr val="83A066"/>
            </a:solidFill>
          </p:spPr>
        </p:sp>
        <p:sp>
          <p:nvSpPr>
            <p:cNvPr name="TextBox 7" id="7"/>
            <p:cNvSpPr txBox="true"/>
            <p:nvPr/>
          </p:nvSpPr>
          <p:spPr>
            <a:xfrm>
              <a:off x="0" y="38100"/>
              <a:ext cx="812800" cy="780272"/>
            </a:xfrm>
            <a:prstGeom prst="rect">
              <a:avLst/>
            </a:prstGeom>
          </p:spPr>
          <p:txBody>
            <a:bodyPr anchor="ctr" rtlCol="false" tIns="50800" lIns="50800" bIns="50800" rIns="50800"/>
            <a:lstStyle/>
            <a:p>
              <a:pPr algn="ctr">
                <a:lnSpc>
                  <a:spcPts val="5150"/>
                </a:lnSpc>
              </a:pPr>
              <a:r>
                <a:rPr lang="en-US" b="true" sz="5000" spc="355">
                  <a:solidFill>
                    <a:srgbClr val="065402"/>
                  </a:solidFill>
                  <a:latin typeface="Poppins Bold"/>
                  <a:ea typeface="Poppins Bold"/>
                  <a:cs typeface="Poppins Bold"/>
                  <a:sym typeface="Poppins Bold"/>
                </a:rPr>
                <a:t>01</a:t>
              </a:r>
            </a:p>
          </p:txBody>
        </p:sp>
      </p:grpSp>
      <p:grpSp>
        <p:nvGrpSpPr>
          <p:cNvPr name="Group 8" id="8"/>
          <p:cNvGrpSpPr/>
          <p:nvPr/>
        </p:nvGrpSpPr>
        <p:grpSpPr>
          <a:xfrm rot="0">
            <a:off x="9727583" y="3656618"/>
            <a:ext cx="7630983" cy="4340362"/>
            <a:chOff x="0" y="0"/>
            <a:chExt cx="2009806" cy="1143141"/>
          </a:xfrm>
        </p:grpSpPr>
        <p:sp>
          <p:nvSpPr>
            <p:cNvPr name="Freeform 9" id="9"/>
            <p:cNvSpPr/>
            <p:nvPr/>
          </p:nvSpPr>
          <p:spPr>
            <a:xfrm flipH="false" flipV="false" rot="0">
              <a:off x="0" y="0"/>
              <a:ext cx="2009806" cy="1143141"/>
            </a:xfrm>
            <a:custGeom>
              <a:avLst/>
              <a:gdLst/>
              <a:ahLst/>
              <a:cxnLst/>
              <a:rect r="r" b="b" t="t" l="l"/>
              <a:pathLst>
                <a:path h="1143141" w="2009806">
                  <a:moveTo>
                    <a:pt x="20291" y="0"/>
                  </a:moveTo>
                  <a:lnTo>
                    <a:pt x="1989515" y="0"/>
                  </a:lnTo>
                  <a:cubicBezTo>
                    <a:pt x="1994897" y="0"/>
                    <a:pt x="2000058" y="2138"/>
                    <a:pt x="2003863" y="5943"/>
                  </a:cubicBezTo>
                  <a:cubicBezTo>
                    <a:pt x="2007668" y="9748"/>
                    <a:pt x="2009806" y="14909"/>
                    <a:pt x="2009806" y="20291"/>
                  </a:cubicBezTo>
                  <a:lnTo>
                    <a:pt x="2009806" y="1122850"/>
                  </a:lnTo>
                  <a:cubicBezTo>
                    <a:pt x="2009806" y="1128231"/>
                    <a:pt x="2007668" y="1133392"/>
                    <a:pt x="2003863" y="1137198"/>
                  </a:cubicBezTo>
                  <a:cubicBezTo>
                    <a:pt x="2000058" y="1141003"/>
                    <a:pt x="1994897" y="1143141"/>
                    <a:pt x="1989515" y="1143141"/>
                  </a:cubicBezTo>
                  <a:lnTo>
                    <a:pt x="20291" y="1143141"/>
                  </a:lnTo>
                  <a:cubicBezTo>
                    <a:pt x="14909" y="1143141"/>
                    <a:pt x="9748" y="1141003"/>
                    <a:pt x="5943" y="1137198"/>
                  </a:cubicBezTo>
                  <a:cubicBezTo>
                    <a:pt x="2138" y="1133392"/>
                    <a:pt x="0" y="1128231"/>
                    <a:pt x="0" y="1122850"/>
                  </a:cubicBezTo>
                  <a:lnTo>
                    <a:pt x="0" y="20291"/>
                  </a:lnTo>
                  <a:cubicBezTo>
                    <a:pt x="0" y="14909"/>
                    <a:pt x="2138" y="9748"/>
                    <a:pt x="5943" y="5943"/>
                  </a:cubicBezTo>
                  <a:cubicBezTo>
                    <a:pt x="9748" y="2138"/>
                    <a:pt x="14909" y="0"/>
                    <a:pt x="20291" y="0"/>
                  </a:cubicBezTo>
                  <a:close/>
                </a:path>
              </a:pathLst>
            </a:custGeom>
            <a:solidFill>
              <a:srgbClr val="C0DBA5"/>
            </a:solidFill>
          </p:spPr>
        </p:sp>
        <p:sp>
          <p:nvSpPr>
            <p:cNvPr name="TextBox 10" id="10"/>
            <p:cNvSpPr txBox="true"/>
            <p:nvPr/>
          </p:nvSpPr>
          <p:spPr>
            <a:xfrm>
              <a:off x="0" y="19050"/>
              <a:ext cx="2009806" cy="1124091"/>
            </a:xfrm>
            <a:prstGeom prst="rect">
              <a:avLst/>
            </a:prstGeom>
          </p:spPr>
          <p:txBody>
            <a:bodyPr anchor="ctr" rtlCol="false" tIns="50800" lIns="50800" bIns="50800" rIns="50800"/>
            <a:lstStyle/>
            <a:p>
              <a:pPr algn="ctr">
                <a:lnSpc>
                  <a:spcPts val="2266"/>
                </a:lnSpc>
              </a:pPr>
            </a:p>
          </p:txBody>
        </p:sp>
      </p:grpSp>
      <p:sp>
        <p:nvSpPr>
          <p:cNvPr name="Freeform 11" id="11"/>
          <p:cNvSpPr/>
          <p:nvPr/>
        </p:nvSpPr>
        <p:spPr>
          <a:xfrm flipH="false" flipV="false" rot="0">
            <a:off x="9561174" y="3820568"/>
            <a:ext cx="8283796" cy="4012463"/>
          </a:xfrm>
          <a:custGeom>
            <a:avLst/>
            <a:gdLst/>
            <a:ahLst/>
            <a:cxnLst/>
            <a:rect r="r" b="b" t="t" l="l"/>
            <a:pathLst>
              <a:path h="4012463" w="8283796">
                <a:moveTo>
                  <a:pt x="0" y="0"/>
                </a:moveTo>
                <a:lnTo>
                  <a:pt x="8283796" y="0"/>
                </a:lnTo>
                <a:lnTo>
                  <a:pt x="8283796" y="4012463"/>
                </a:lnTo>
                <a:lnTo>
                  <a:pt x="0" y="4012463"/>
                </a:lnTo>
                <a:lnTo>
                  <a:pt x="0" y="0"/>
                </a:lnTo>
                <a:close/>
              </a:path>
            </a:pathLst>
          </a:custGeom>
          <a:blipFill>
            <a:blip r:embed="rId4"/>
            <a:stretch>
              <a:fillRect l="0" t="0" r="0" b="0"/>
            </a:stretch>
          </a:blipFill>
        </p:spPr>
      </p:sp>
      <p:sp>
        <p:nvSpPr>
          <p:cNvPr name="TextBox 12" id="12"/>
          <p:cNvSpPr txBox="true"/>
          <p:nvPr/>
        </p:nvSpPr>
        <p:spPr>
          <a:xfrm rot="0">
            <a:off x="1709477" y="2175804"/>
            <a:ext cx="5270840" cy="987425"/>
          </a:xfrm>
          <a:prstGeom prst="rect">
            <a:avLst/>
          </a:prstGeom>
        </p:spPr>
        <p:txBody>
          <a:bodyPr anchor="t" rtlCol="false" tIns="0" lIns="0" bIns="0" rIns="0">
            <a:spAutoFit/>
          </a:bodyPr>
          <a:lstStyle/>
          <a:p>
            <a:pPr algn="r">
              <a:lnSpc>
                <a:spcPts val="6999"/>
              </a:lnSpc>
            </a:pPr>
            <a:r>
              <a:rPr lang="en-US" b="true" sz="6999" spc="-209">
                <a:solidFill>
                  <a:srgbClr val="659849"/>
                </a:solidFill>
                <a:latin typeface="Poppins Bold"/>
                <a:ea typeface="Poppins Bold"/>
                <a:cs typeface="Poppins Bold"/>
                <a:sym typeface="Poppins Bold"/>
              </a:rPr>
              <a:t>RESULTATS: </a:t>
            </a:r>
          </a:p>
        </p:txBody>
      </p:sp>
      <p:sp>
        <p:nvSpPr>
          <p:cNvPr name="TextBox 13" id="13"/>
          <p:cNvSpPr txBox="true"/>
          <p:nvPr/>
        </p:nvSpPr>
        <p:spPr>
          <a:xfrm rot="0">
            <a:off x="1210249" y="4243657"/>
            <a:ext cx="7752588" cy="2294890"/>
          </a:xfrm>
          <a:prstGeom prst="rect">
            <a:avLst/>
          </a:prstGeom>
        </p:spPr>
        <p:txBody>
          <a:bodyPr anchor="t" rtlCol="false" tIns="0" lIns="0" bIns="0" rIns="0">
            <a:spAutoFit/>
          </a:bodyPr>
          <a:lstStyle/>
          <a:p>
            <a:pPr algn="just" marL="561339" indent="-280669" lvl="1">
              <a:lnSpc>
                <a:spcPts val="2599"/>
              </a:lnSpc>
              <a:buFont typeface="Arial"/>
              <a:buChar char="•"/>
            </a:pPr>
            <a:r>
              <a:rPr lang="en-US" sz="2599" spc="-77">
                <a:solidFill>
                  <a:srgbClr val="000000"/>
                </a:solidFill>
                <a:latin typeface="Poppins"/>
                <a:ea typeface="Poppins"/>
                <a:cs typeface="Poppins"/>
                <a:sym typeface="Poppins"/>
              </a:rPr>
              <a:t>Souvent mauvais à très mauvais, dépassant fréquemment les seuils recommandés.</a:t>
            </a:r>
          </a:p>
          <a:p>
            <a:pPr algn="just">
              <a:lnSpc>
                <a:spcPts val="2599"/>
              </a:lnSpc>
            </a:pPr>
          </a:p>
          <a:p>
            <a:pPr algn="just" marL="561339" indent="-280669" lvl="1">
              <a:lnSpc>
                <a:spcPts val="2599"/>
              </a:lnSpc>
              <a:buFont typeface="Arial"/>
              <a:buChar char="•"/>
            </a:pPr>
            <a:r>
              <a:rPr lang="en-US" sz="2599" spc="-77">
                <a:solidFill>
                  <a:srgbClr val="000000"/>
                </a:solidFill>
                <a:latin typeface="Poppins"/>
                <a:ea typeface="Poppins"/>
                <a:cs typeface="Poppins"/>
                <a:sym typeface="Poppins"/>
              </a:rPr>
              <a:t>Pic observé au jour 14 avec des niveaux de 113 µg/m³, signalant un épisode de pollution intense.</a:t>
            </a:r>
          </a:p>
          <a:p>
            <a:pPr algn="just">
              <a:lnSpc>
                <a:spcPts val="2599"/>
              </a:lnSpc>
              <a:spcBef>
                <a:spcPct val="0"/>
              </a:spcBef>
            </a:pP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p:nvPr/>
        </p:nvGrpSpPr>
        <p:grpSpPr>
          <a:xfrm rot="0">
            <a:off x="13134914" y="2073654"/>
            <a:ext cx="1306762" cy="1315720"/>
            <a:chOff x="0" y="0"/>
            <a:chExt cx="812800" cy="818372"/>
          </a:xfrm>
        </p:grpSpPr>
        <p:sp>
          <p:nvSpPr>
            <p:cNvPr name="Freeform 6" id="6"/>
            <p:cNvSpPr/>
            <p:nvPr/>
          </p:nvSpPr>
          <p:spPr>
            <a:xfrm flipH="false" flipV="false" rot="0">
              <a:off x="0" y="0"/>
              <a:ext cx="812800" cy="818372"/>
            </a:xfrm>
            <a:custGeom>
              <a:avLst/>
              <a:gdLst/>
              <a:ahLst/>
              <a:cxnLst/>
              <a:rect r="r" b="b" t="t" l="l"/>
              <a:pathLst>
                <a:path h="818372" w="812800">
                  <a:moveTo>
                    <a:pt x="112566" y="0"/>
                  </a:moveTo>
                  <a:lnTo>
                    <a:pt x="700234" y="0"/>
                  </a:lnTo>
                  <a:cubicBezTo>
                    <a:pt x="762403" y="0"/>
                    <a:pt x="812800" y="50397"/>
                    <a:pt x="812800" y="112566"/>
                  </a:cubicBezTo>
                  <a:lnTo>
                    <a:pt x="812800" y="705806"/>
                  </a:lnTo>
                  <a:cubicBezTo>
                    <a:pt x="812800" y="767975"/>
                    <a:pt x="762403" y="818372"/>
                    <a:pt x="700234" y="818372"/>
                  </a:cubicBezTo>
                  <a:lnTo>
                    <a:pt x="112566" y="818372"/>
                  </a:lnTo>
                  <a:cubicBezTo>
                    <a:pt x="50397" y="818372"/>
                    <a:pt x="0" y="767975"/>
                    <a:pt x="0" y="705806"/>
                  </a:cubicBezTo>
                  <a:lnTo>
                    <a:pt x="0" y="112566"/>
                  </a:lnTo>
                  <a:cubicBezTo>
                    <a:pt x="0" y="50397"/>
                    <a:pt x="50397" y="0"/>
                    <a:pt x="112566" y="0"/>
                  </a:cubicBezTo>
                  <a:close/>
                </a:path>
              </a:pathLst>
            </a:custGeom>
            <a:solidFill>
              <a:srgbClr val="C0DBA5"/>
            </a:solidFill>
          </p:spPr>
        </p:sp>
        <p:sp>
          <p:nvSpPr>
            <p:cNvPr name="TextBox 7" id="7"/>
            <p:cNvSpPr txBox="true"/>
            <p:nvPr/>
          </p:nvSpPr>
          <p:spPr>
            <a:xfrm>
              <a:off x="0" y="38100"/>
              <a:ext cx="812800" cy="780272"/>
            </a:xfrm>
            <a:prstGeom prst="rect">
              <a:avLst/>
            </a:prstGeom>
          </p:spPr>
          <p:txBody>
            <a:bodyPr anchor="ctr" rtlCol="false" tIns="50800" lIns="50800" bIns="50800" rIns="50800"/>
            <a:lstStyle/>
            <a:p>
              <a:pPr algn="ctr">
                <a:lnSpc>
                  <a:spcPts val="5150"/>
                </a:lnSpc>
              </a:pPr>
              <a:r>
                <a:rPr lang="en-US" b="true" sz="5000" spc="355">
                  <a:solidFill>
                    <a:srgbClr val="052C2D"/>
                  </a:solidFill>
                  <a:latin typeface="Poppins Bold"/>
                  <a:ea typeface="Poppins Bold"/>
                  <a:cs typeface="Poppins Bold"/>
                  <a:sym typeface="Poppins Bold"/>
                </a:rPr>
                <a:t>02</a:t>
              </a:r>
            </a:p>
          </p:txBody>
        </p:sp>
      </p:grpSp>
      <p:grpSp>
        <p:nvGrpSpPr>
          <p:cNvPr name="Group 8" id="8"/>
          <p:cNvGrpSpPr/>
          <p:nvPr/>
        </p:nvGrpSpPr>
        <p:grpSpPr>
          <a:xfrm rot="0">
            <a:off x="1676739" y="3251226"/>
            <a:ext cx="7763796" cy="4340362"/>
            <a:chOff x="0" y="0"/>
            <a:chExt cx="2044786" cy="1143141"/>
          </a:xfrm>
        </p:grpSpPr>
        <p:sp>
          <p:nvSpPr>
            <p:cNvPr name="Freeform 9" id="9"/>
            <p:cNvSpPr/>
            <p:nvPr/>
          </p:nvSpPr>
          <p:spPr>
            <a:xfrm flipH="false" flipV="false" rot="0">
              <a:off x="0" y="0"/>
              <a:ext cx="2044786" cy="1143141"/>
            </a:xfrm>
            <a:custGeom>
              <a:avLst/>
              <a:gdLst/>
              <a:ahLst/>
              <a:cxnLst/>
              <a:rect r="r" b="b" t="t" l="l"/>
              <a:pathLst>
                <a:path h="1143141" w="2044786">
                  <a:moveTo>
                    <a:pt x="19944" y="0"/>
                  </a:moveTo>
                  <a:lnTo>
                    <a:pt x="2024842" y="0"/>
                  </a:lnTo>
                  <a:cubicBezTo>
                    <a:pt x="2035857" y="0"/>
                    <a:pt x="2044786" y="8929"/>
                    <a:pt x="2044786" y="19944"/>
                  </a:cubicBezTo>
                  <a:lnTo>
                    <a:pt x="2044786" y="1123197"/>
                  </a:lnTo>
                  <a:cubicBezTo>
                    <a:pt x="2044786" y="1134212"/>
                    <a:pt x="2035857" y="1143141"/>
                    <a:pt x="2024842" y="1143141"/>
                  </a:cubicBezTo>
                  <a:lnTo>
                    <a:pt x="19944" y="1143141"/>
                  </a:lnTo>
                  <a:cubicBezTo>
                    <a:pt x="14654" y="1143141"/>
                    <a:pt x="9582" y="1141039"/>
                    <a:pt x="5841" y="1137299"/>
                  </a:cubicBezTo>
                  <a:cubicBezTo>
                    <a:pt x="2101" y="1133559"/>
                    <a:pt x="0" y="1128486"/>
                    <a:pt x="0" y="1123197"/>
                  </a:cubicBezTo>
                  <a:lnTo>
                    <a:pt x="0" y="19944"/>
                  </a:lnTo>
                  <a:cubicBezTo>
                    <a:pt x="0" y="8929"/>
                    <a:pt x="8929" y="0"/>
                    <a:pt x="19944" y="0"/>
                  </a:cubicBezTo>
                  <a:close/>
                </a:path>
              </a:pathLst>
            </a:custGeom>
            <a:solidFill>
              <a:srgbClr val="C0DBA5"/>
            </a:solidFill>
          </p:spPr>
        </p:sp>
        <p:sp>
          <p:nvSpPr>
            <p:cNvPr name="TextBox 10" id="10"/>
            <p:cNvSpPr txBox="true"/>
            <p:nvPr/>
          </p:nvSpPr>
          <p:spPr>
            <a:xfrm>
              <a:off x="0" y="19050"/>
              <a:ext cx="2044786" cy="1124091"/>
            </a:xfrm>
            <a:prstGeom prst="rect">
              <a:avLst/>
            </a:prstGeom>
          </p:spPr>
          <p:txBody>
            <a:bodyPr anchor="ctr" rtlCol="false" tIns="50800" lIns="50800" bIns="50800" rIns="50800"/>
            <a:lstStyle/>
            <a:p>
              <a:pPr algn="ctr">
                <a:lnSpc>
                  <a:spcPts val="2266"/>
                </a:lnSpc>
              </a:pPr>
            </a:p>
          </p:txBody>
        </p:sp>
      </p:grpSp>
      <p:sp>
        <p:nvSpPr>
          <p:cNvPr name="Freeform 11" id="11"/>
          <p:cNvSpPr/>
          <p:nvPr/>
        </p:nvSpPr>
        <p:spPr>
          <a:xfrm flipH="false" flipV="false" rot="0">
            <a:off x="1341116" y="3251226"/>
            <a:ext cx="8435042" cy="4243573"/>
          </a:xfrm>
          <a:custGeom>
            <a:avLst/>
            <a:gdLst/>
            <a:ahLst/>
            <a:cxnLst/>
            <a:rect r="r" b="b" t="t" l="l"/>
            <a:pathLst>
              <a:path h="4243573" w="8435042">
                <a:moveTo>
                  <a:pt x="0" y="0"/>
                </a:moveTo>
                <a:lnTo>
                  <a:pt x="8435042" y="0"/>
                </a:lnTo>
                <a:lnTo>
                  <a:pt x="8435042" y="4243572"/>
                </a:lnTo>
                <a:lnTo>
                  <a:pt x="0" y="4243572"/>
                </a:lnTo>
                <a:lnTo>
                  <a:pt x="0" y="0"/>
                </a:lnTo>
                <a:close/>
              </a:path>
            </a:pathLst>
          </a:custGeom>
          <a:blipFill>
            <a:blip r:embed="rId4"/>
            <a:stretch>
              <a:fillRect l="0" t="0" r="0" b="-10040"/>
            </a:stretch>
          </a:blipFill>
        </p:spPr>
      </p:sp>
      <p:sp>
        <p:nvSpPr>
          <p:cNvPr name="TextBox 12" id="12"/>
          <p:cNvSpPr txBox="true"/>
          <p:nvPr/>
        </p:nvSpPr>
        <p:spPr>
          <a:xfrm rot="0">
            <a:off x="9912002" y="4086502"/>
            <a:ext cx="7752588" cy="3040380"/>
          </a:xfrm>
          <a:prstGeom prst="rect">
            <a:avLst/>
          </a:prstGeom>
        </p:spPr>
        <p:txBody>
          <a:bodyPr anchor="t" rtlCol="false" tIns="0" lIns="0" bIns="0" rIns="0">
            <a:spAutoFit/>
          </a:bodyPr>
          <a:lstStyle/>
          <a:p>
            <a:pPr algn="just" marL="582928" indent="-291464" lvl="1">
              <a:lnSpc>
                <a:spcPts val="2699"/>
              </a:lnSpc>
              <a:buFont typeface="Arial"/>
              <a:buChar char="•"/>
            </a:pPr>
            <a:r>
              <a:rPr lang="en-US" sz="2699" spc="-80">
                <a:solidFill>
                  <a:srgbClr val="000000"/>
                </a:solidFill>
                <a:latin typeface="Poppins"/>
                <a:ea typeface="Poppins"/>
                <a:cs typeface="Poppins"/>
                <a:sym typeface="Poppins"/>
              </a:rPr>
              <a:t>Niveau de PM10 à Parme : </a:t>
            </a:r>
            <a:r>
              <a:rPr lang="en-US" sz="2699" spc="-80">
                <a:solidFill>
                  <a:srgbClr val="000000"/>
                </a:solidFill>
                <a:latin typeface="Poppins"/>
                <a:ea typeface="Poppins"/>
                <a:cs typeface="Poppins"/>
                <a:sym typeface="Poppins"/>
              </a:rPr>
              <a:t>Généralement moyen, mais dégradation importante de la qualité de l'air du jour 11 au jour 17.</a:t>
            </a:r>
          </a:p>
          <a:p>
            <a:pPr algn="just" marL="582928" indent="-291464" lvl="1">
              <a:lnSpc>
                <a:spcPts val="2699"/>
              </a:lnSpc>
              <a:buFont typeface="Arial"/>
              <a:buChar char="•"/>
            </a:pPr>
            <a:r>
              <a:rPr lang="en-US" sz="2699" spc="-80">
                <a:solidFill>
                  <a:srgbClr val="000000"/>
                </a:solidFill>
                <a:latin typeface="Poppins"/>
                <a:ea typeface="Poppins"/>
                <a:cs typeface="Poppins"/>
                <a:sym typeface="Poppins"/>
              </a:rPr>
              <a:t>Pic de pollution : Niveaux de PM10 deviennent mauvais à extrêmement mauvais pendant cette période.</a:t>
            </a:r>
          </a:p>
          <a:p>
            <a:pPr algn="just" marL="582928" indent="-291464" lvl="1">
              <a:lnSpc>
                <a:spcPts val="2699"/>
              </a:lnSpc>
              <a:buFont typeface="Arial"/>
              <a:buChar char="•"/>
            </a:pPr>
            <a:r>
              <a:rPr lang="en-US" sz="2699" spc="-80">
                <a:solidFill>
                  <a:srgbClr val="000000"/>
                </a:solidFill>
                <a:latin typeface="Poppins"/>
                <a:ea typeface="Poppins"/>
                <a:cs typeface="Poppins"/>
                <a:sym typeface="Poppins"/>
              </a:rPr>
              <a:t>Rétablissement : Après le pic, les niveaux de PM10 redescendent progressivement.</a:t>
            </a:r>
          </a:p>
          <a:p>
            <a:pPr algn="just">
              <a:lnSpc>
                <a:spcPts val="2699"/>
              </a:lnSpc>
              <a:spcBef>
                <a:spcPct val="0"/>
              </a:spcBef>
            </a:pP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9707867" y="3219344"/>
            <a:ext cx="5910401" cy="4428309"/>
          </a:xfrm>
          <a:custGeom>
            <a:avLst/>
            <a:gdLst/>
            <a:ahLst/>
            <a:cxnLst/>
            <a:rect r="r" b="b" t="t" l="l"/>
            <a:pathLst>
              <a:path h="4428309" w="5910401">
                <a:moveTo>
                  <a:pt x="0" y="0"/>
                </a:moveTo>
                <a:lnTo>
                  <a:pt x="5910401" y="0"/>
                </a:lnTo>
                <a:lnTo>
                  <a:pt x="5910401" y="4428309"/>
                </a:lnTo>
                <a:lnTo>
                  <a:pt x="0" y="4428309"/>
                </a:lnTo>
                <a:lnTo>
                  <a:pt x="0" y="0"/>
                </a:lnTo>
                <a:close/>
              </a:path>
            </a:pathLst>
          </a:custGeom>
          <a:blipFill>
            <a:blip r:embed="rId4"/>
            <a:stretch>
              <a:fillRect l="0" t="0" r="0" b="0"/>
            </a:stretch>
          </a:blipFill>
        </p:spPr>
      </p:sp>
      <p:sp>
        <p:nvSpPr>
          <p:cNvPr name="TextBox 6" id="6"/>
          <p:cNvSpPr txBox="true"/>
          <p:nvPr/>
        </p:nvSpPr>
        <p:spPr>
          <a:xfrm rot="0">
            <a:off x="1749924" y="2482644"/>
            <a:ext cx="5346481" cy="987425"/>
          </a:xfrm>
          <a:prstGeom prst="rect">
            <a:avLst/>
          </a:prstGeom>
        </p:spPr>
        <p:txBody>
          <a:bodyPr anchor="t" rtlCol="false" tIns="0" lIns="0" bIns="0" rIns="0">
            <a:spAutoFit/>
          </a:bodyPr>
          <a:lstStyle/>
          <a:p>
            <a:pPr algn="r">
              <a:lnSpc>
                <a:spcPts val="6999"/>
              </a:lnSpc>
            </a:pPr>
            <a:r>
              <a:rPr lang="en-US" b="true" sz="6999" spc="-209">
                <a:solidFill>
                  <a:srgbClr val="659849"/>
                </a:solidFill>
                <a:latin typeface="Poppins Bold"/>
                <a:ea typeface="Poppins Bold"/>
                <a:cs typeface="Poppins Bold"/>
                <a:sym typeface="Poppins Bold"/>
              </a:rPr>
              <a:t>Notre projet:</a:t>
            </a:r>
          </a:p>
        </p:txBody>
      </p:sp>
      <p:sp>
        <p:nvSpPr>
          <p:cNvPr name="TextBox 7" id="7"/>
          <p:cNvSpPr txBox="true"/>
          <p:nvPr/>
        </p:nvSpPr>
        <p:spPr>
          <a:xfrm rot="0">
            <a:off x="799910" y="4318539"/>
            <a:ext cx="8344090" cy="3119695"/>
          </a:xfrm>
          <a:prstGeom prst="rect">
            <a:avLst/>
          </a:prstGeom>
        </p:spPr>
        <p:txBody>
          <a:bodyPr anchor="t" rtlCol="false" tIns="0" lIns="0" bIns="0" rIns="0">
            <a:spAutoFit/>
          </a:bodyPr>
          <a:lstStyle/>
          <a:p>
            <a:pPr algn="l" marL="632303" indent="-316152" lvl="1">
              <a:lnSpc>
                <a:spcPts val="4100"/>
              </a:lnSpc>
              <a:buFont typeface="Arial"/>
              <a:buChar char="•"/>
            </a:pPr>
            <a:r>
              <a:rPr lang="en-US" b="true" sz="2928">
                <a:solidFill>
                  <a:srgbClr val="295F48"/>
                </a:solidFill>
                <a:latin typeface="Poppins Medium"/>
                <a:ea typeface="Poppins Medium"/>
                <a:cs typeface="Poppins Medium"/>
                <a:sym typeface="Poppins Medium"/>
              </a:rPr>
              <a:t>Sensibilisation</a:t>
            </a:r>
          </a:p>
          <a:p>
            <a:pPr algn="l" marL="632303" indent="-316152" lvl="1">
              <a:lnSpc>
                <a:spcPts val="4100"/>
              </a:lnSpc>
              <a:buFont typeface="Arial"/>
              <a:buChar char="•"/>
            </a:pPr>
            <a:r>
              <a:rPr lang="en-US" b="true" sz="2928">
                <a:solidFill>
                  <a:srgbClr val="295F48"/>
                </a:solidFill>
                <a:latin typeface="Poppins Medium"/>
                <a:ea typeface="Poppins Medium"/>
                <a:cs typeface="Poppins Medium"/>
                <a:sym typeface="Poppins Medium"/>
              </a:rPr>
              <a:t>Contrôler  le PM à Parma pour améliorer la qualité de l’air et protéger la santé publique.</a:t>
            </a:r>
          </a:p>
          <a:p>
            <a:pPr algn="l" marL="632303" indent="-316152" lvl="1">
              <a:lnSpc>
                <a:spcPts val="4100"/>
              </a:lnSpc>
              <a:buFont typeface="Arial"/>
              <a:buChar char="•"/>
            </a:pPr>
            <a:r>
              <a:rPr lang="en-US" b="true" sz="2928">
                <a:solidFill>
                  <a:srgbClr val="295F48"/>
                </a:solidFill>
                <a:latin typeface="Poppins Medium"/>
                <a:ea typeface="Poppins Medium"/>
                <a:cs typeface="Poppins Medium"/>
                <a:sym typeface="Poppins Medium"/>
              </a:rPr>
              <a:t>Ajout des données à des bases internationales</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354778"/>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674439"/>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p:nvPr/>
        </p:nvGrpSpPr>
        <p:grpSpPr>
          <a:xfrm rot="0">
            <a:off x="4039819" y="2512369"/>
            <a:ext cx="1306762" cy="1315720"/>
            <a:chOff x="0" y="0"/>
            <a:chExt cx="812800" cy="818372"/>
          </a:xfrm>
        </p:grpSpPr>
        <p:sp>
          <p:nvSpPr>
            <p:cNvPr name="Freeform 6" id="6"/>
            <p:cNvSpPr/>
            <p:nvPr/>
          </p:nvSpPr>
          <p:spPr>
            <a:xfrm flipH="false" flipV="false" rot="0">
              <a:off x="0" y="0"/>
              <a:ext cx="812800" cy="818372"/>
            </a:xfrm>
            <a:custGeom>
              <a:avLst/>
              <a:gdLst/>
              <a:ahLst/>
              <a:cxnLst/>
              <a:rect r="r" b="b" t="t" l="l"/>
              <a:pathLst>
                <a:path h="818372" w="812800">
                  <a:moveTo>
                    <a:pt x="112566" y="0"/>
                  </a:moveTo>
                  <a:lnTo>
                    <a:pt x="700234" y="0"/>
                  </a:lnTo>
                  <a:cubicBezTo>
                    <a:pt x="762403" y="0"/>
                    <a:pt x="812800" y="50397"/>
                    <a:pt x="812800" y="112566"/>
                  </a:cubicBezTo>
                  <a:lnTo>
                    <a:pt x="812800" y="705806"/>
                  </a:lnTo>
                  <a:cubicBezTo>
                    <a:pt x="812800" y="767975"/>
                    <a:pt x="762403" y="818372"/>
                    <a:pt x="700234" y="818372"/>
                  </a:cubicBezTo>
                  <a:lnTo>
                    <a:pt x="112566" y="818372"/>
                  </a:lnTo>
                  <a:cubicBezTo>
                    <a:pt x="50397" y="818372"/>
                    <a:pt x="0" y="767975"/>
                    <a:pt x="0" y="705806"/>
                  </a:cubicBezTo>
                  <a:lnTo>
                    <a:pt x="0" y="112566"/>
                  </a:lnTo>
                  <a:cubicBezTo>
                    <a:pt x="0" y="50397"/>
                    <a:pt x="50397" y="0"/>
                    <a:pt x="112566" y="0"/>
                  </a:cubicBezTo>
                  <a:close/>
                </a:path>
              </a:pathLst>
            </a:custGeom>
            <a:solidFill>
              <a:srgbClr val="C0DBA5"/>
            </a:solidFill>
          </p:spPr>
        </p:sp>
        <p:sp>
          <p:nvSpPr>
            <p:cNvPr name="TextBox 7" id="7"/>
            <p:cNvSpPr txBox="true"/>
            <p:nvPr/>
          </p:nvSpPr>
          <p:spPr>
            <a:xfrm>
              <a:off x="0" y="38100"/>
              <a:ext cx="812800" cy="780272"/>
            </a:xfrm>
            <a:prstGeom prst="rect">
              <a:avLst/>
            </a:prstGeom>
          </p:spPr>
          <p:txBody>
            <a:bodyPr anchor="ctr" rtlCol="false" tIns="50800" lIns="50800" bIns="50800" rIns="50800"/>
            <a:lstStyle/>
            <a:p>
              <a:pPr algn="ctr">
                <a:lnSpc>
                  <a:spcPts val="5150"/>
                </a:lnSpc>
              </a:pPr>
              <a:r>
                <a:rPr lang="en-US" b="true" sz="5000" spc="355">
                  <a:solidFill>
                    <a:srgbClr val="052C2D"/>
                  </a:solidFill>
                  <a:latin typeface="Poppins Bold"/>
                  <a:ea typeface="Poppins Bold"/>
                  <a:cs typeface="Poppins Bold"/>
                  <a:sym typeface="Poppins Bold"/>
                </a:rPr>
                <a:t>03</a:t>
              </a:r>
            </a:p>
          </p:txBody>
        </p:sp>
      </p:grpSp>
      <p:grpSp>
        <p:nvGrpSpPr>
          <p:cNvPr name="Group 8" id="8"/>
          <p:cNvGrpSpPr/>
          <p:nvPr/>
        </p:nvGrpSpPr>
        <p:grpSpPr>
          <a:xfrm rot="0">
            <a:off x="9138295" y="2812637"/>
            <a:ext cx="7837411" cy="4661726"/>
            <a:chOff x="0" y="0"/>
            <a:chExt cx="2064174" cy="1227780"/>
          </a:xfrm>
        </p:grpSpPr>
        <p:sp>
          <p:nvSpPr>
            <p:cNvPr name="Freeform 9" id="9"/>
            <p:cNvSpPr/>
            <p:nvPr/>
          </p:nvSpPr>
          <p:spPr>
            <a:xfrm flipH="false" flipV="false" rot="0">
              <a:off x="0" y="0"/>
              <a:ext cx="2064174" cy="1227780"/>
            </a:xfrm>
            <a:custGeom>
              <a:avLst/>
              <a:gdLst/>
              <a:ahLst/>
              <a:cxnLst/>
              <a:rect r="r" b="b" t="t" l="l"/>
              <a:pathLst>
                <a:path h="1227780" w="2064174">
                  <a:moveTo>
                    <a:pt x="19756" y="0"/>
                  </a:moveTo>
                  <a:lnTo>
                    <a:pt x="2044418" y="0"/>
                  </a:lnTo>
                  <a:cubicBezTo>
                    <a:pt x="2049658" y="0"/>
                    <a:pt x="2054683" y="2081"/>
                    <a:pt x="2058388" y="5786"/>
                  </a:cubicBezTo>
                  <a:cubicBezTo>
                    <a:pt x="2062093" y="9492"/>
                    <a:pt x="2064174" y="14517"/>
                    <a:pt x="2064174" y="19756"/>
                  </a:cubicBezTo>
                  <a:lnTo>
                    <a:pt x="2064174" y="1208023"/>
                  </a:lnTo>
                  <a:cubicBezTo>
                    <a:pt x="2064174" y="1213263"/>
                    <a:pt x="2062093" y="1218288"/>
                    <a:pt x="2058388" y="1221993"/>
                  </a:cubicBezTo>
                  <a:cubicBezTo>
                    <a:pt x="2054683" y="1225698"/>
                    <a:pt x="2049658" y="1227780"/>
                    <a:pt x="2044418" y="1227780"/>
                  </a:cubicBezTo>
                  <a:lnTo>
                    <a:pt x="19756" y="1227780"/>
                  </a:lnTo>
                  <a:cubicBezTo>
                    <a:pt x="14517" y="1227780"/>
                    <a:pt x="9492" y="1225698"/>
                    <a:pt x="5786" y="1221993"/>
                  </a:cubicBezTo>
                  <a:cubicBezTo>
                    <a:pt x="2081" y="1218288"/>
                    <a:pt x="0" y="1213263"/>
                    <a:pt x="0" y="1208023"/>
                  </a:cubicBezTo>
                  <a:lnTo>
                    <a:pt x="0" y="19756"/>
                  </a:lnTo>
                  <a:cubicBezTo>
                    <a:pt x="0" y="14517"/>
                    <a:pt x="2081" y="9492"/>
                    <a:pt x="5786" y="5786"/>
                  </a:cubicBezTo>
                  <a:cubicBezTo>
                    <a:pt x="9492" y="2081"/>
                    <a:pt x="14517" y="0"/>
                    <a:pt x="19756" y="0"/>
                  </a:cubicBezTo>
                  <a:close/>
                </a:path>
              </a:pathLst>
            </a:custGeom>
            <a:solidFill>
              <a:srgbClr val="C0DBA5"/>
            </a:solidFill>
          </p:spPr>
        </p:sp>
        <p:sp>
          <p:nvSpPr>
            <p:cNvPr name="TextBox 10" id="10"/>
            <p:cNvSpPr txBox="true"/>
            <p:nvPr/>
          </p:nvSpPr>
          <p:spPr>
            <a:xfrm>
              <a:off x="0" y="19050"/>
              <a:ext cx="2064174" cy="1208730"/>
            </a:xfrm>
            <a:prstGeom prst="rect">
              <a:avLst/>
            </a:prstGeom>
          </p:spPr>
          <p:txBody>
            <a:bodyPr anchor="ctr" rtlCol="false" tIns="50800" lIns="50800" bIns="50800" rIns="50800"/>
            <a:lstStyle/>
            <a:p>
              <a:pPr algn="ctr">
                <a:lnSpc>
                  <a:spcPts val="2266"/>
                </a:lnSpc>
              </a:pPr>
            </a:p>
          </p:txBody>
        </p:sp>
      </p:grpSp>
      <p:sp>
        <p:nvSpPr>
          <p:cNvPr name="Freeform 11" id="11"/>
          <p:cNvSpPr/>
          <p:nvPr/>
        </p:nvSpPr>
        <p:spPr>
          <a:xfrm flipH="false" flipV="false" rot="0">
            <a:off x="8851185" y="3066045"/>
            <a:ext cx="8897942" cy="4154910"/>
          </a:xfrm>
          <a:custGeom>
            <a:avLst/>
            <a:gdLst/>
            <a:ahLst/>
            <a:cxnLst/>
            <a:rect r="r" b="b" t="t" l="l"/>
            <a:pathLst>
              <a:path h="4154910" w="8897942">
                <a:moveTo>
                  <a:pt x="0" y="0"/>
                </a:moveTo>
                <a:lnTo>
                  <a:pt x="8897942" y="0"/>
                </a:lnTo>
                <a:lnTo>
                  <a:pt x="8897942" y="4154910"/>
                </a:lnTo>
                <a:lnTo>
                  <a:pt x="0" y="4154910"/>
                </a:lnTo>
                <a:lnTo>
                  <a:pt x="0" y="0"/>
                </a:lnTo>
                <a:close/>
              </a:path>
            </a:pathLst>
          </a:custGeom>
          <a:blipFill>
            <a:blip r:embed="rId4"/>
            <a:stretch>
              <a:fillRect l="0" t="-1760" r="0" b="-1760"/>
            </a:stretch>
          </a:blipFill>
        </p:spPr>
      </p:sp>
      <p:sp>
        <p:nvSpPr>
          <p:cNvPr name="TextBox 12" id="12"/>
          <p:cNvSpPr txBox="true"/>
          <p:nvPr/>
        </p:nvSpPr>
        <p:spPr>
          <a:xfrm rot="0">
            <a:off x="816906" y="4474867"/>
            <a:ext cx="7752588" cy="4121150"/>
          </a:xfrm>
          <a:prstGeom prst="rect">
            <a:avLst/>
          </a:prstGeom>
        </p:spPr>
        <p:txBody>
          <a:bodyPr anchor="t" rtlCol="false" tIns="0" lIns="0" bIns="0" rIns="0">
            <a:spAutoFit/>
          </a:bodyPr>
          <a:lstStyle/>
          <a:p>
            <a:pPr algn="just" marL="539749" indent="-269875" lvl="1">
              <a:lnSpc>
                <a:spcPts val="2499"/>
              </a:lnSpc>
              <a:buFont typeface="Arial"/>
              <a:buChar char="•"/>
            </a:pPr>
            <a:r>
              <a:rPr lang="en-US" sz="2499" spc="-74">
                <a:solidFill>
                  <a:srgbClr val="010101"/>
                </a:solidFill>
                <a:latin typeface="Poppins"/>
                <a:ea typeface="Poppins"/>
                <a:cs typeface="Poppins"/>
                <a:sym typeface="Poppins"/>
              </a:rPr>
              <a:t>Niveau de PM1 à Parme : </a:t>
            </a:r>
            <a:r>
              <a:rPr lang="en-US" sz="2499" spc="-74">
                <a:solidFill>
                  <a:srgbClr val="010101"/>
                </a:solidFill>
                <a:latin typeface="Poppins"/>
                <a:ea typeface="Poppins"/>
                <a:cs typeface="Poppins"/>
                <a:sym typeface="Poppins"/>
              </a:rPr>
              <a:t>Généralement bon ou moyen, concentrations considérées comme acceptables pour la santé.</a:t>
            </a:r>
          </a:p>
          <a:p>
            <a:pPr algn="just">
              <a:lnSpc>
                <a:spcPts val="2499"/>
              </a:lnSpc>
            </a:pPr>
          </a:p>
          <a:p>
            <a:pPr algn="just" marL="539749" indent="-269875" lvl="1">
              <a:lnSpc>
                <a:spcPts val="2499"/>
              </a:lnSpc>
              <a:buFont typeface="Arial"/>
              <a:buChar char="•"/>
            </a:pPr>
            <a:r>
              <a:rPr lang="en-US" sz="2499" spc="-74">
                <a:solidFill>
                  <a:srgbClr val="010101"/>
                </a:solidFill>
                <a:latin typeface="Poppins"/>
                <a:ea typeface="Poppins"/>
                <a:cs typeface="Poppins"/>
                <a:sym typeface="Poppins"/>
              </a:rPr>
              <a:t>Période de pollution accrue entre le jour 13 et le jour 17, avec des niveaux de PM1 plus élevés que d'habitude.</a:t>
            </a:r>
          </a:p>
          <a:p>
            <a:pPr algn="just">
              <a:lnSpc>
                <a:spcPts val="2499"/>
              </a:lnSpc>
            </a:pPr>
          </a:p>
          <a:p>
            <a:pPr algn="just" marL="539749" indent="-269875" lvl="1">
              <a:lnSpc>
                <a:spcPts val="2499"/>
              </a:lnSpc>
              <a:buFont typeface="Arial"/>
              <a:buChar char="•"/>
            </a:pPr>
            <a:r>
              <a:rPr lang="en-US" sz="2499" spc="-74">
                <a:solidFill>
                  <a:srgbClr val="010101"/>
                </a:solidFill>
                <a:latin typeface="Poppins"/>
                <a:ea typeface="Poppins"/>
                <a:cs typeface="Poppins"/>
                <a:sym typeface="Poppins"/>
              </a:rPr>
              <a:t>Après le pic, les niveaux de PM1 redescendent.</a:t>
            </a:r>
          </a:p>
          <a:p>
            <a:pPr algn="just">
              <a:lnSpc>
                <a:spcPts val="2499"/>
              </a:lnSpc>
            </a:pPr>
          </a:p>
          <a:p>
            <a:pPr algn="just">
              <a:lnSpc>
                <a:spcPts val="2499"/>
              </a:lnSpc>
            </a:pPr>
          </a:p>
          <a:p>
            <a:pPr algn="just">
              <a:lnSpc>
                <a:spcPts val="2499"/>
              </a:lnSpc>
            </a:pPr>
          </a:p>
          <a:p>
            <a:pPr algn="just">
              <a:lnSpc>
                <a:spcPts val="2499"/>
              </a:lnSpc>
              <a:spcBef>
                <a:spcPct val="0"/>
              </a:spcBef>
            </a:pP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354778"/>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674439"/>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p:nvPr/>
        </p:nvGrpSpPr>
        <p:grpSpPr>
          <a:xfrm rot="0">
            <a:off x="12758505" y="1689587"/>
            <a:ext cx="1416411" cy="1315720"/>
            <a:chOff x="0" y="0"/>
            <a:chExt cx="881001" cy="818372"/>
          </a:xfrm>
        </p:grpSpPr>
        <p:sp>
          <p:nvSpPr>
            <p:cNvPr name="Freeform 6" id="6"/>
            <p:cNvSpPr/>
            <p:nvPr/>
          </p:nvSpPr>
          <p:spPr>
            <a:xfrm flipH="false" flipV="false" rot="0">
              <a:off x="0" y="0"/>
              <a:ext cx="881001" cy="818372"/>
            </a:xfrm>
            <a:custGeom>
              <a:avLst/>
              <a:gdLst/>
              <a:ahLst/>
              <a:cxnLst/>
              <a:rect r="r" b="b" t="t" l="l"/>
              <a:pathLst>
                <a:path h="818372" w="881001">
                  <a:moveTo>
                    <a:pt x="103852" y="0"/>
                  </a:moveTo>
                  <a:lnTo>
                    <a:pt x="777150" y="0"/>
                  </a:lnTo>
                  <a:cubicBezTo>
                    <a:pt x="834505" y="0"/>
                    <a:pt x="881001" y="46496"/>
                    <a:pt x="881001" y="103852"/>
                  </a:cubicBezTo>
                  <a:lnTo>
                    <a:pt x="881001" y="714520"/>
                  </a:lnTo>
                  <a:cubicBezTo>
                    <a:pt x="881001" y="771876"/>
                    <a:pt x="834505" y="818372"/>
                    <a:pt x="777150" y="818372"/>
                  </a:cubicBezTo>
                  <a:lnTo>
                    <a:pt x="103852" y="818372"/>
                  </a:lnTo>
                  <a:cubicBezTo>
                    <a:pt x="46496" y="818372"/>
                    <a:pt x="0" y="771876"/>
                    <a:pt x="0" y="714520"/>
                  </a:cubicBezTo>
                  <a:lnTo>
                    <a:pt x="0" y="103852"/>
                  </a:lnTo>
                  <a:cubicBezTo>
                    <a:pt x="0" y="46496"/>
                    <a:pt x="46496" y="0"/>
                    <a:pt x="103852" y="0"/>
                  </a:cubicBezTo>
                  <a:close/>
                </a:path>
              </a:pathLst>
            </a:custGeom>
            <a:solidFill>
              <a:srgbClr val="83A066"/>
            </a:solidFill>
          </p:spPr>
        </p:sp>
        <p:sp>
          <p:nvSpPr>
            <p:cNvPr name="TextBox 7" id="7"/>
            <p:cNvSpPr txBox="true"/>
            <p:nvPr/>
          </p:nvSpPr>
          <p:spPr>
            <a:xfrm>
              <a:off x="0" y="38100"/>
              <a:ext cx="881001" cy="780272"/>
            </a:xfrm>
            <a:prstGeom prst="rect">
              <a:avLst/>
            </a:prstGeom>
          </p:spPr>
          <p:txBody>
            <a:bodyPr anchor="ctr" rtlCol="false" tIns="50800" lIns="50800" bIns="50800" rIns="50800"/>
            <a:lstStyle/>
            <a:p>
              <a:pPr algn="ctr">
                <a:lnSpc>
                  <a:spcPts val="5150"/>
                </a:lnSpc>
              </a:pPr>
              <a:r>
                <a:rPr lang="en-US" b="true" sz="5000" spc="355">
                  <a:solidFill>
                    <a:srgbClr val="065402"/>
                  </a:solidFill>
                  <a:latin typeface="Poppins Bold"/>
                  <a:ea typeface="Poppins Bold"/>
                  <a:cs typeface="Poppins Bold"/>
                  <a:sym typeface="Poppins Bold"/>
                </a:rPr>
                <a:t>04</a:t>
              </a:r>
            </a:p>
          </p:txBody>
        </p:sp>
      </p:grpSp>
      <p:grpSp>
        <p:nvGrpSpPr>
          <p:cNvPr name="Group 8" id="8"/>
          <p:cNvGrpSpPr/>
          <p:nvPr/>
        </p:nvGrpSpPr>
        <p:grpSpPr>
          <a:xfrm rot="0">
            <a:off x="9481392" y="3259773"/>
            <a:ext cx="7970637" cy="4740732"/>
            <a:chOff x="0" y="0"/>
            <a:chExt cx="2099262" cy="1248588"/>
          </a:xfrm>
        </p:grpSpPr>
        <p:sp>
          <p:nvSpPr>
            <p:cNvPr name="Freeform 9" id="9"/>
            <p:cNvSpPr/>
            <p:nvPr/>
          </p:nvSpPr>
          <p:spPr>
            <a:xfrm flipH="false" flipV="false" rot="0">
              <a:off x="0" y="0"/>
              <a:ext cx="2099263" cy="1248588"/>
            </a:xfrm>
            <a:custGeom>
              <a:avLst/>
              <a:gdLst/>
              <a:ahLst/>
              <a:cxnLst/>
              <a:rect r="r" b="b" t="t" l="l"/>
              <a:pathLst>
                <a:path h="1248588" w="2099263">
                  <a:moveTo>
                    <a:pt x="19426" y="0"/>
                  </a:moveTo>
                  <a:lnTo>
                    <a:pt x="2079836" y="0"/>
                  </a:lnTo>
                  <a:cubicBezTo>
                    <a:pt x="2084989" y="0"/>
                    <a:pt x="2089930" y="2047"/>
                    <a:pt x="2093573" y="5690"/>
                  </a:cubicBezTo>
                  <a:cubicBezTo>
                    <a:pt x="2097216" y="9333"/>
                    <a:pt x="2099263" y="14274"/>
                    <a:pt x="2099263" y="19426"/>
                  </a:cubicBezTo>
                  <a:lnTo>
                    <a:pt x="2099263" y="1229162"/>
                  </a:lnTo>
                  <a:cubicBezTo>
                    <a:pt x="2099263" y="1239891"/>
                    <a:pt x="2090565" y="1248588"/>
                    <a:pt x="2079836" y="1248588"/>
                  </a:cubicBezTo>
                  <a:lnTo>
                    <a:pt x="19426" y="1248588"/>
                  </a:lnTo>
                  <a:cubicBezTo>
                    <a:pt x="14274" y="1248588"/>
                    <a:pt x="9333" y="1246541"/>
                    <a:pt x="5690" y="1242898"/>
                  </a:cubicBezTo>
                  <a:cubicBezTo>
                    <a:pt x="2047" y="1239255"/>
                    <a:pt x="0" y="1234314"/>
                    <a:pt x="0" y="1229162"/>
                  </a:cubicBezTo>
                  <a:lnTo>
                    <a:pt x="0" y="19426"/>
                  </a:lnTo>
                  <a:cubicBezTo>
                    <a:pt x="0" y="14274"/>
                    <a:pt x="2047" y="9333"/>
                    <a:pt x="5690" y="5690"/>
                  </a:cubicBezTo>
                  <a:cubicBezTo>
                    <a:pt x="9333" y="2047"/>
                    <a:pt x="14274" y="0"/>
                    <a:pt x="19426" y="0"/>
                  </a:cubicBezTo>
                  <a:close/>
                </a:path>
              </a:pathLst>
            </a:custGeom>
            <a:solidFill>
              <a:srgbClr val="C0DBA5"/>
            </a:solidFill>
          </p:spPr>
        </p:sp>
        <p:sp>
          <p:nvSpPr>
            <p:cNvPr name="TextBox 10" id="10"/>
            <p:cNvSpPr txBox="true"/>
            <p:nvPr/>
          </p:nvSpPr>
          <p:spPr>
            <a:xfrm>
              <a:off x="0" y="19050"/>
              <a:ext cx="2099262" cy="1229538"/>
            </a:xfrm>
            <a:prstGeom prst="rect">
              <a:avLst/>
            </a:prstGeom>
          </p:spPr>
          <p:txBody>
            <a:bodyPr anchor="ctr" rtlCol="false" tIns="50800" lIns="50800" bIns="50800" rIns="50800"/>
            <a:lstStyle/>
            <a:p>
              <a:pPr algn="ctr">
                <a:lnSpc>
                  <a:spcPts val="2266"/>
                </a:lnSpc>
              </a:pPr>
            </a:p>
          </p:txBody>
        </p:sp>
      </p:grpSp>
      <p:sp>
        <p:nvSpPr>
          <p:cNvPr name="Freeform 11" id="11"/>
          <p:cNvSpPr/>
          <p:nvPr/>
        </p:nvSpPr>
        <p:spPr>
          <a:xfrm flipH="false" flipV="false" rot="0">
            <a:off x="9756566" y="3602833"/>
            <a:ext cx="7502734" cy="4035247"/>
          </a:xfrm>
          <a:custGeom>
            <a:avLst/>
            <a:gdLst/>
            <a:ahLst/>
            <a:cxnLst/>
            <a:rect r="r" b="b" t="t" l="l"/>
            <a:pathLst>
              <a:path h="4035247" w="7502734">
                <a:moveTo>
                  <a:pt x="0" y="0"/>
                </a:moveTo>
                <a:lnTo>
                  <a:pt x="7502734" y="0"/>
                </a:lnTo>
                <a:lnTo>
                  <a:pt x="7502734" y="4035247"/>
                </a:lnTo>
                <a:lnTo>
                  <a:pt x="0" y="4035247"/>
                </a:lnTo>
                <a:lnTo>
                  <a:pt x="0" y="0"/>
                </a:lnTo>
                <a:close/>
              </a:path>
            </a:pathLst>
          </a:custGeom>
          <a:blipFill>
            <a:blip r:embed="rId4"/>
            <a:stretch>
              <a:fillRect l="-1847" t="0" r="-1847" b="0"/>
            </a:stretch>
          </a:blipFill>
        </p:spPr>
      </p:sp>
      <p:sp>
        <p:nvSpPr>
          <p:cNvPr name="TextBox 12" id="12"/>
          <p:cNvSpPr txBox="true"/>
          <p:nvPr/>
        </p:nvSpPr>
        <p:spPr>
          <a:xfrm rot="0">
            <a:off x="641999" y="3231198"/>
            <a:ext cx="8606006" cy="5514975"/>
          </a:xfrm>
          <a:prstGeom prst="rect">
            <a:avLst/>
          </a:prstGeom>
        </p:spPr>
        <p:txBody>
          <a:bodyPr anchor="t" rtlCol="false" tIns="0" lIns="0" bIns="0" rIns="0">
            <a:spAutoFit/>
          </a:bodyPr>
          <a:lstStyle/>
          <a:p>
            <a:pPr algn="l" marL="491716" indent="-245858" lvl="1">
              <a:lnSpc>
                <a:spcPts val="2733"/>
              </a:lnSpc>
              <a:buFont typeface="Arial"/>
              <a:buChar char="•"/>
            </a:pPr>
            <a:r>
              <a:rPr lang="en-US" b="true" sz="2277">
                <a:solidFill>
                  <a:srgbClr val="000000"/>
                </a:solidFill>
                <a:latin typeface="Poppins Medium"/>
                <a:ea typeface="Poppins Medium"/>
                <a:cs typeface="Poppins Medium"/>
                <a:sym typeface="Poppins Medium"/>
              </a:rPr>
              <a:t>Les variations de PM (PM2.5, PM10, PM1.0) suivent celles de l'humidité et de la température.</a:t>
            </a:r>
          </a:p>
          <a:p>
            <a:pPr algn="l">
              <a:lnSpc>
                <a:spcPts val="2733"/>
              </a:lnSpc>
            </a:pPr>
          </a:p>
          <a:p>
            <a:pPr algn="l" marL="491716" indent="-245858" lvl="1">
              <a:lnSpc>
                <a:spcPts val="2733"/>
              </a:lnSpc>
              <a:buFont typeface="Arial"/>
              <a:buChar char="•"/>
            </a:pPr>
            <a:r>
              <a:rPr lang="en-US" sz="2277">
                <a:solidFill>
                  <a:srgbClr val="000000"/>
                </a:solidFill>
                <a:latin typeface="Poppins"/>
                <a:ea typeface="Poppins"/>
                <a:cs typeface="Poppins"/>
                <a:sym typeface="Poppins"/>
              </a:rPr>
              <a:t>H</a:t>
            </a:r>
            <a:r>
              <a:rPr lang="en-US" b="true" sz="2277">
                <a:solidFill>
                  <a:srgbClr val="000000"/>
                </a:solidFill>
                <a:latin typeface="Poppins Medium"/>
                <a:ea typeface="Poppins Medium"/>
                <a:cs typeface="Poppins Medium"/>
                <a:sym typeface="Poppins Medium"/>
              </a:rPr>
              <a:t>umidité élevée (60-70%) : augmente les niveaux de PM.</a:t>
            </a:r>
          </a:p>
          <a:p>
            <a:pPr algn="l" marL="491716" indent="-245858" lvl="1">
              <a:lnSpc>
                <a:spcPts val="2733"/>
              </a:lnSpc>
              <a:buFont typeface="Arial"/>
              <a:buChar char="•"/>
            </a:pPr>
            <a:r>
              <a:rPr lang="en-US" sz="2277">
                <a:solidFill>
                  <a:srgbClr val="000000"/>
                </a:solidFill>
                <a:latin typeface="Poppins"/>
                <a:ea typeface="Poppins"/>
                <a:cs typeface="Poppins"/>
                <a:sym typeface="Poppins"/>
              </a:rPr>
              <a:t>F</a:t>
            </a:r>
            <a:r>
              <a:rPr lang="en-US" b="true" sz="2277">
                <a:solidFill>
                  <a:srgbClr val="000000"/>
                </a:solidFill>
                <a:latin typeface="Poppins Medium"/>
                <a:ea typeface="Poppins Medium"/>
                <a:cs typeface="Poppins Medium"/>
                <a:sym typeface="Poppins Medium"/>
              </a:rPr>
              <a:t>aible humidité (18.9%) : baisse des niveaux de PM (7 µg/m³).</a:t>
            </a:r>
          </a:p>
          <a:p>
            <a:pPr algn="l">
              <a:lnSpc>
                <a:spcPts val="2733"/>
              </a:lnSpc>
            </a:pPr>
          </a:p>
          <a:p>
            <a:pPr algn="l" marL="491716" indent="-245858" lvl="1">
              <a:lnSpc>
                <a:spcPts val="2733"/>
              </a:lnSpc>
              <a:buFont typeface="Arial"/>
              <a:buChar char="•"/>
            </a:pPr>
            <a:r>
              <a:rPr lang="en-US" sz="2277">
                <a:solidFill>
                  <a:srgbClr val="000000"/>
                </a:solidFill>
                <a:latin typeface="Poppins"/>
                <a:ea typeface="Poppins"/>
                <a:cs typeface="Poppins"/>
                <a:sym typeface="Poppins"/>
              </a:rPr>
              <a:t>P</a:t>
            </a:r>
            <a:r>
              <a:rPr lang="en-US" b="true" sz="2277">
                <a:solidFill>
                  <a:srgbClr val="000000"/>
                </a:solidFill>
                <a:latin typeface="Poppins Medium"/>
                <a:ea typeface="Poppins Medium"/>
                <a:cs typeface="Poppins Medium"/>
                <a:sym typeface="Poppins Medium"/>
              </a:rPr>
              <a:t>ic de PM2.5 à 113 µg/m³ au jour 14, puis baisse stable (20-40 µg/m³).</a:t>
            </a:r>
          </a:p>
          <a:p>
            <a:pPr algn="l">
              <a:lnSpc>
                <a:spcPts val="2733"/>
              </a:lnSpc>
            </a:pPr>
          </a:p>
          <a:p>
            <a:pPr algn="l" marL="491716" indent="-245858" lvl="1">
              <a:lnSpc>
                <a:spcPts val="2733"/>
              </a:lnSpc>
              <a:buFont typeface="Arial"/>
              <a:buChar char="•"/>
            </a:pPr>
            <a:r>
              <a:rPr lang="en-US" sz="2277">
                <a:solidFill>
                  <a:srgbClr val="000000"/>
                </a:solidFill>
                <a:latin typeface="Poppins"/>
                <a:ea typeface="Poppins"/>
                <a:cs typeface="Poppins"/>
                <a:sym typeface="Poppins"/>
              </a:rPr>
              <a:t>T</a:t>
            </a:r>
            <a:r>
              <a:rPr lang="en-US" b="true" sz="2277">
                <a:solidFill>
                  <a:srgbClr val="000000"/>
                </a:solidFill>
                <a:latin typeface="Poppins Medium"/>
                <a:ea typeface="Poppins Medium"/>
                <a:cs typeface="Poppins Medium"/>
                <a:sym typeface="Poppins Medium"/>
              </a:rPr>
              <a:t>empératures basses : PM plus concentrés près du sol.</a:t>
            </a:r>
          </a:p>
          <a:p>
            <a:pPr algn="l">
              <a:lnSpc>
                <a:spcPts val="2733"/>
              </a:lnSpc>
            </a:pPr>
          </a:p>
          <a:p>
            <a:pPr algn="l" marL="491716" indent="-245858" lvl="1">
              <a:lnSpc>
                <a:spcPts val="2733"/>
              </a:lnSpc>
              <a:buFont typeface="Arial"/>
              <a:buChar char="•"/>
            </a:pPr>
            <a:r>
              <a:rPr lang="en-US" sz="2277">
                <a:solidFill>
                  <a:srgbClr val="000000"/>
                </a:solidFill>
                <a:latin typeface="Poppins"/>
                <a:ea typeface="Poppins"/>
                <a:cs typeface="Poppins"/>
                <a:sym typeface="Poppins"/>
              </a:rPr>
              <a:t>T</a:t>
            </a:r>
            <a:r>
              <a:rPr lang="en-US" b="true" sz="2277">
                <a:solidFill>
                  <a:srgbClr val="000000"/>
                </a:solidFill>
                <a:latin typeface="Poppins Medium"/>
                <a:ea typeface="Poppins Medium"/>
                <a:cs typeface="Poppins Medium"/>
                <a:sym typeface="Poppins Medium"/>
              </a:rPr>
              <a:t>empératures élevées : favorisent la dispersion, mais pas toujours suffisantes</a:t>
            </a:r>
            <a:r>
              <a:rPr lang="en-US" b="true" sz="2277">
                <a:solidFill>
                  <a:srgbClr val="659849"/>
                </a:solidFill>
                <a:latin typeface="Poppins Medium"/>
                <a:ea typeface="Poppins Medium"/>
                <a:cs typeface="Poppins Medium"/>
                <a:sym typeface="Poppins Medium"/>
              </a:rPr>
              <a:t>.</a:t>
            </a:r>
          </a:p>
          <a:p>
            <a:pPr algn="l">
              <a:lnSpc>
                <a:spcPts val="2733"/>
              </a:lnSpc>
              <a:spcBef>
                <a:spcPct val="0"/>
              </a:spcBef>
            </a:pP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TextBox 4" id="4"/>
          <p:cNvSpPr txBox="true"/>
          <p:nvPr/>
        </p:nvSpPr>
        <p:spPr>
          <a:xfrm rot="0">
            <a:off x="1441069" y="1361875"/>
            <a:ext cx="6522044" cy="1078864"/>
          </a:xfrm>
          <a:prstGeom prst="rect">
            <a:avLst/>
          </a:prstGeom>
        </p:spPr>
        <p:txBody>
          <a:bodyPr anchor="t" rtlCol="false" tIns="0" lIns="0" bIns="0" rIns="0">
            <a:spAutoFit/>
          </a:bodyPr>
          <a:lstStyle/>
          <a:p>
            <a:pPr algn="r">
              <a:lnSpc>
                <a:spcPts val="7599"/>
              </a:lnSpc>
            </a:pPr>
            <a:r>
              <a:rPr lang="en-US" b="true" sz="7599" spc="-227">
                <a:solidFill>
                  <a:srgbClr val="659849"/>
                </a:solidFill>
                <a:latin typeface="Poppins Bold"/>
                <a:ea typeface="Poppins Bold"/>
                <a:cs typeface="Poppins Bold"/>
                <a:sym typeface="Poppins Bold"/>
              </a:rPr>
              <a:t>CONCLUSION:</a:t>
            </a:r>
          </a:p>
        </p:txBody>
      </p:sp>
      <p:sp>
        <p:nvSpPr>
          <p:cNvPr name="Freeform 5" id="5"/>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6" id="6"/>
          <p:cNvGrpSpPr/>
          <p:nvPr/>
        </p:nvGrpSpPr>
        <p:grpSpPr>
          <a:xfrm rot="0">
            <a:off x="1576923" y="2994873"/>
            <a:ext cx="14509182" cy="6019847"/>
            <a:chOff x="0" y="0"/>
            <a:chExt cx="4384778" cy="1819241"/>
          </a:xfrm>
        </p:grpSpPr>
        <p:sp>
          <p:nvSpPr>
            <p:cNvPr name="Freeform 7" id="7"/>
            <p:cNvSpPr/>
            <p:nvPr/>
          </p:nvSpPr>
          <p:spPr>
            <a:xfrm flipH="false" flipV="false" rot="0">
              <a:off x="0" y="0"/>
              <a:ext cx="4384778" cy="1819241"/>
            </a:xfrm>
            <a:custGeom>
              <a:avLst/>
              <a:gdLst/>
              <a:ahLst/>
              <a:cxnLst/>
              <a:rect r="r" b="b" t="t" l="l"/>
              <a:pathLst>
                <a:path h="1819241" w="4384778">
                  <a:moveTo>
                    <a:pt x="27213" y="0"/>
                  </a:moveTo>
                  <a:lnTo>
                    <a:pt x="4357565" y="0"/>
                  </a:lnTo>
                  <a:cubicBezTo>
                    <a:pt x="4372594" y="0"/>
                    <a:pt x="4384778" y="12184"/>
                    <a:pt x="4384778" y="27213"/>
                  </a:cubicBezTo>
                  <a:lnTo>
                    <a:pt x="4384778" y="1792028"/>
                  </a:lnTo>
                  <a:cubicBezTo>
                    <a:pt x="4384778" y="1807057"/>
                    <a:pt x="4372594" y="1819241"/>
                    <a:pt x="4357565" y="1819241"/>
                  </a:cubicBezTo>
                  <a:lnTo>
                    <a:pt x="27213" y="1819241"/>
                  </a:lnTo>
                  <a:cubicBezTo>
                    <a:pt x="12184" y="1819241"/>
                    <a:pt x="0" y="1807057"/>
                    <a:pt x="0" y="1792028"/>
                  </a:cubicBezTo>
                  <a:lnTo>
                    <a:pt x="0" y="27213"/>
                  </a:lnTo>
                  <a:cubicBezTo>
                    <a:pt x="0" y="12184"/>
                    <a:pt x="12184" y="0"/>
                    <a:pt x="27213" y="0"/>
                  </a:cubicBezTo>
                  <a:close/>
                </a:path>
              </a:pathLst>
            </a:custGeom>
            <a:solidFill>
              <a:srgbClr val="C0DBA5"/>
            </a:solidFill>
          </p:spPr>
        </p:sp>
        <p:sp>
          <p:nvSpPr>
            <p:cNvPr name="TextBox 8" id="8"/>
            <p:cNvSpPr txBox="true"/>
            <p:nvPr/>
          </p:nvSpPr>
          <p:spPr>
            <a:xfrm>
              <a:off x="0" y="-57150"/>
              <a:ext cx="4384778" cy="1876391"/>
            </a:xfrm>
            <a:prstGeom prst="rect">
              <a:avLst/>
            </a:prstGeom>
          </p:spPr>
          <p:txBody>
            <a:bodyPr anchor="ctr" rtlCol="false" tIns="50800" lIns="50800" bIns="50800" rIns="50800"/>
            <a:lstStyle/>
            <a:p>
              <a:pPr algn="ctr">
                <a:lnSpc>
                  <a:spcPts val="2659"/>
                </a:lnSpc>
                <a:spcBef>
                  <a:spcPct val="0"/>
                </a:spcBef>
              </a:pPr>
            </a:p>
          </p:txBody>
        </p:sp>
      </p:grpSp>
      <p:sp>
        <p:nvSpPr>
          <p:cNvPr name="TextBox 9" id="9"/>
          <p:cNvSpPr txBox="true"/>
          <p:nvPr/>
        </p:nvSpPr>
        <p:spPr>
          <a:xfrm rot="0">
            <a:off x="2007896" y="2293126"/>
            <a:ext cx="13152244" cy="6715173"/>
          </a:xfrm>
          <a:prstGeom prst="rect">
            <a:avLst/>
          </a:prstGeom>
        </p:spPr>
        <p:txBody>
          <a:bodyPr anchor="t" rtlCol="false" tIns="0" lIns="0" bIns="0" rIns="0">
            <a:spAutoFit/>
          </a:bodyPr>
          <a:lstStyle/>
          <a:p>
            <a:pPr algn="l">
              <a:lnSpc>
                <a:spcPts val="3371"/>
              </a:lnSpc>
            </a:pPr>
          </a:p>
          <a:p>
            <a:pPr algn="l">
              <a:lnSpc>
                <a:spcPts val="3371"/>
              </a:lnSpc>
            </a:pPr>
          </a:p>
          <a:p>
            <a:pPr algn="l">
              <a:lnSpc>
                <a:spcPts val="3371"/>
              </a:lnSpc>
            </a:pPr>
            <a:r>
              <a:rPr lang="en-US" sz="2497" spc="149">
                <a:solidFill>
                  <a:srgbClr val="000000"/>
                </a:solidFill>
                <a:latin typeface="Poppins"/>
                <a:ea typeface="Poppins"/>
                <a:cs typeface="Poppins"/>
                <a:sym typeface="Poppins"/>
              </a:rPr>
              <a:t>En tant qu’élèves de l’école européenne de Parma nous voulons être des citoyennes européennes responsables et suivre l’objectif 13 Mesures relatives a la lutte contre les changements climatiques</a:t>
            </a:r>
          </a:p>
          <a:p>
            <a:pPr algn="l">
              <a:lnSpc>
                <a:spcPts val="3371"/>
              </a:lnSpc>
            </a:pPr>
          </a:p>
          <a:p>
            <a:pPr algn="l" marL="539201" indent="-269600" lvl="1">
              <a:lnSpc>
                <a:spcPts val="3371"/>
              </a:lnSpc>
              <a:buFont typeface="Arial"/>
              <a:buChar char="•"/>
            </a:pPr>
            <a:r>
              <a:rPr lang="en-US" sz="2497" spc="149">
                <a:solidFill>
                  <a:srgbClr val="000000"/>
                </a:solidFill>
                <a:latin typeface="Poppins"/>
                <a:ea typeface="Poppins"/>
                <a:cs typeface="Poppins"/>
                <a:sym typeface="Poppins"/>
              </a:rPr>
              <a:t>L’humidité et la température influencent les taux de PM dans l’air (Plus l’humidité est importante plus le taux de PM augmente).</a:t>
            </a:r>
          </a:p>
          <a:p>
            <a:pPr algn="l">
              <a:lnSpc>
                <a:spcPts val="3371"/>
              </a:lnSpc>
            </a:pPr>
          </a:p>
          <a:p>
            <a:pPr algn="l" marL="539201" indent="-269600" lvl="1">
              <a:lnSpc>
                <a:spcPts val="3371"/>
              </a:lnSpc>
              <a:buFont typeface="Arial"/>
              <a:buChar char="•"/>
            </a:pPr>
            <a:r>
              <a:rPr lang="en-US" sz="2497" spc="149">
                <a:solidFill>
                  <a:srgbClr val="000000"/>
                </a:solidFill>
                <a:latin typeface="Poppins"/>
                <a:ea typeface="Poppins"/>
                <a:cs typeface="Poppins"/>
                <a:sym typeface="Poppins"/>
              </a:rPr>
              <a:t>Dans le future faire des recherches complémentaires sur l’étude énergétique et continuer les mesures de l’air afin d’avoir une étude plus complète.</a:t>
            </a:r>
          </a:p>
          <a:p>
            <a:pPr algn="l">
              <a:lnSpc>
                <a:spcPts val="3371"/>
              </a:lnSpc>
            </a:pPr>
          </a:p>
          <a:p>
            <a:pPr algn="l" marL="539201" indent="-269600" lvl="1">
              <a:lnSpc>
                <a:spcPts val="3371"/>
              </a:lnSpc>
              <a:buFont typeface="Arial"/>
              <a:buChar char="•"/>
            </a:pPr>
            <a:r>
              <a:rPr lang="en-US" sz="2497" spc="149">
                <a:solidFill>
                  <a:srgbClr val="000000"/>
                </a:solidFill>
                <a:latin typeface="Poppins"/>
                <a:ea typeface="Poppins"/>
                <a:cs typeface="Poppins"/>
                <a:sym typeface="Poppins"/>
              </a:rPr>
              <a:t>Indispensable de sensibiliser plus à l’importance la protection environnementale et développer le projet.</a:t>
            </a:r>
          </a:p>
          <a:p>
            <a:pPr algn="l">
              <a:lnSpc>
                <a:spcPts val="3371"/>
              </a:lnSpc>
            </a:pPr>
          </a:p>
        </p:txBody>
      </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false" flipV="false" rot="0">
            <a:off x="3180253" y="3286851"/>
            <a:ext cx="3883361" cy="4013810"/>
          </a:xfrm>
          <a:custGeom>
            <a:avLst/>
            <a:gdLst/>
            <a:ahLst/>
            <a:cxnLst/>
            <a:rect r="r" b="b" t="t" l="l"/>
            <a:pathLst>
              <a:path h="4013810" w="3883361">
                <a:moveTo>
                  <a:pt x="0" y="0"/>
                </a:moveTo>
                <a:lnTo>
                  <a:pt x="3883361" y="0"/>
                </a:lnTo>
                <a:lnTo>
                  <a:pt x="3883361" y="4013809"/>
                </a:lnTo>
                <a:lnTo>
                  <a:pt x="0" y="4013809"/>
                </a:lnTo>
                <a:lnTo>
                  <a:pt x="0" y="0"/>
                </a:lnTo>
                <a:close/>
              </a:path>
            </a:pathLst>
          </a:custGeom>
          <a:blipFill>
            <a:blip r:embed="rId2"/>
            <a:stretch>
              <a:fillRect l="0" t="0" r="0" b="0"/>
            </a:stretch>
          </a:blipFill>
        </p:spPr>
      </p:sp>
      <p:sp>
        <p:nvSpPr>
          <p:cNvPr name="TextBox 5" id="5"/>
          <p:cNvSpPr txBox="true"/>
          <p:nvPr/>
        </p:nvSpPr>
        <p:spPr>
          <a:xfrm rot="0">
            <a:off x="10033630" y="4181475"/>
            <a:ext cx="6845496" cy="1952625"/>
          </a:xfrm>
          <a:prstGeom prst="rect">
            <a:avLst/>
          </a:prstGeom>
        </p:spPr>
        <p:txBody>
          <a:bodyPr anchor="t" rtlCol="false" tIns="0" lIns="0" bIns="0" rIns="0">
            <a:spAutoFit/>
          </a:bodyPr>
          <a:lstStyle/>
          <a:p>
            <a:pPr algn="l">
              <a:lnSpc>
                <a:spcPts val="12959"/>
              </a:lnSpc>
            </a:pPr>
            <a:r>
              <a:rPr lang="en-US" b="true" sz="10799" spc="-323">
                <a:solidFill>
                  <a:srgbClr val="659849"/>
                </a:solidFill>
                <a:latin typeface="Agrandir Bold"/>
                <a:ea typeface="Agrandir Bold"/>
                <a:cs typeface="Agrandir Bold"/>
                <a:sym typeface="Agrandir Bold"/>
              </a:rPr>
              <a:t>MERCI !</a:t>
            </a:r>
          </a:p>
        </p:txBody>
      </p:sp>
    </p:spTree>
  </p:cSld>
  <p:clrMapOvr>
    <a:masterClrMapping/>
  </p:clrMapOvr>
</p:sld>
</file>

<file path=ppt/slides/slide24.xml><?xml version="1.0" encoding="utf-8"?>
<p:sld xmlns:p="http://schemas.openxmlformats.org/presentationml/2006/main" xmlns:a="http://schemas.openxmlformats.org/drawingml/2006/main">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TextBox 4" id="4"/>
          <p:cNvSpPr txBox="true"/>
          <p:nvPr/>
        </p:nvSpPr>
        <p:spPr>
          <a:xfrm rot="0">
            <a:off x="5223918" y="1441084"/>
            <a:ext cx="8192095" cy="1454123"/>
          </a:xfrm>
          <a:prstGeom prst="rect">
            <a:avLst/>
          </a:prstGeom>
        </p:spPr>
        <p:txBody>
          <a:bodyPr anchor="t" rtlCol="false" tIns="0" lIns="0" bIns="0" rIns="0">
            <a:spAutoFit/>
          </a:bodyPr>
          <a:lstStyle/>
          <a:p>
            <a:pPr algn="ctr">
              <a:lnSpc>
                <a:spcPts val="11201"/>
              </a:lnSpc>
            </a:pPr>
            <a:r>
              <a:rPr lang="en-US" sz="8001" b="true">
                <a:solidFill>
                  <a:srgbClr val="427F12"/>
                </a:solidFill>
                <a:latin typeface="Poppins Bold"/>
                <a:ea typeface="Poppins Bold"/>
                <a:cs typeface="Poppins Bold"/>
                <a:sym typeface="Poppins Bold"/>
              </a:rPr>
              <a:t>REMERCIMENTS:</a:t>
            </a:r>
          </a:p>
        </p:txBody>
      </p:sp>
      <p:sp>
        <p:nvSpPr>
          <p:cNvPr name="TextBox 5" id="5"/>
          <p:cNvSpPr txBox="true"/>
          <p:nvPr/>
        </p:nvSpPr>
        <p:spPr>
          <a:xfrm rot="0">
            <a:off x="2380882" y="3911464"/>
            <a:ext cx="9763319" cy="3218353"/>
          </a:xfrm>
          <a:prstGeom prst="rect">
            <a:avLst/>
          </a:prstGeom>
        </p:spPr>
        <p:txBody>
          <a:bodyPr anchor="t" rtlCol="false" tIns="0" lIns="0" bIns="0" rIns="0">
            <a:spAutoFit/>
          </a:bodyPr>
          <a:lstStyle/>
          <a:p>
            <a:pPr algn="just" marL="980878" indent="-490439" lvl="1">
              <a:lnSpc>
                <a:spcPts val="6360"/>
              </a:lnSpc>
              <a:buFont typeface="Arial"/>
              <a:buChar char="•"/>
            </a:pPr>
            <a:r>
              <a:rPr lang="en-US" sz="4543">
                <a:solidFill>
                  <a:srgbClr val="659849"/>
                </a:solidFill>
                <a:latin typeface="Poppins"/>
                <a:ea typeface="Poppins"/>
                <a:cs typeface="Poppins"/>
                <a:sym typeface="Poppins"/>
              </a:rPr>
              <a:t>Prof. Gabriella  Di Cola</a:t>
            </a:r>
          </a:p>
          <a:p>
            <a:pPr algn="just" marL="980878" indent="-490439" lvl="1">
              <a:lnSpc>
                <a:spcPts val="6360"/>
              </a:lnSpc>
              <a:buFont typeface="Arial"/>
              <a:buChar char="•"/>
            </a:pPr>
            <a:r>
              <a:rPr lang="en-US" sz="4543">
                <a:solidFill>
                  <a:srgbClr val="659849"/>
                </a:solidFill>
                <a:latin typeface="Poppins"/>
                <a:ea typeface="Poppins"/>
                <a:cs typeface="Poppins"/>
                <a:sym typeface="Poppins"/>
              </a:rPr>
              <a:t>CNR di Parma</a:t>
            </a:r>
          </a:p>
          <a:p>
            <a:pPr algn="just" marL="980878" indent="-490439" lvl="1">
              <a:lnSpc>
                <a:spcPts val="6360"/>
              </a:lnSpc>
              <a:buFont typeface="Arial"/>
              <a:buChar char="•"/>
            </a:pPr>
            <a:r>
              <a:rPr lang="en-US" sz="4543">
                <a:solidFill>
                  <a:srgbClr val="659849"/>
                </a:solidFill>
                <a:latin typeface="Poppins"/>
                <a:ea typeface="Poppins"/>
                <a:cs typeface="Poppins"/>
                <a:sym typeface="Poppins"/>
              </a:rPr>
              <a:t>Scuola per l’Europa di Parma</a:t>
            </a:r>
          </a:p>
          <a:p>
            <a:pPr algn="just" marL="980878" indent="-490439" lvl="1">
              <a:lnSpc>
                <a:spcPts val="6360"/>
              </a:lnSpc>
              <a:buFont typeface="Arial"/>
              <a:buChar char="•"/>
            </a:pPr>
            <a:r>
              <a:rPr lang="en-US" sz="4543">
                <a:solidFill>
                  <a:srgbClr val="659849"/>
                </a:solidFill>
                <a:latin typeface="Poppins"/>
                <a:ea typeface="Poppins"/>
                <a:cs typeface="Poppins"/>
                <a:sym typeface="Poppins"/>
              </a:rPr>
              <a:t>École européene de Bruxelles I </a:t>
            </a:r>
          </a:p>
        </p:txBody>
      </p:sp>
    </p:spTree>
  </p:cSld>
  <p:clrMapOvr>
    <a:masterClrMapping/>
  </p:clrMapOvr>
</p:sld>
</file>

<file path=ppt/slides/slide25.xml><?xml version="1.0" encoding="utf-8"?>
<p:sld xmlns:p="http://schemas.openxmlformats.org/presentationml/2006/main" xmlns:a="http://schemas.openxmlformats.org/drawingml/2006/main">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TextBox 4" id="4"/>
          <p:cNvSpPr txBox="true"/>
          <p:nvPr/>
        </p:nvSpPr>
        <p:spPr>
          <a:xfrm rot="0">
            <a:off x="5922173" y="790575"/>
            <a:ext cx="7309942" cy="1454057"/>
          </a:xfrm>
          <a:prstGeom prst="rect">
            <a:avLst/>
          </a:prstGeom>
        </p:spPr>
        <p:txBody>
          <a:bodyPr anchor="t" rtlCol="false" tIns="0" lIns="0" bIns="0" rIns="0">
            <a:spAutoFit/>
          </a:bodyPr>
          <a:lstStyle/>
          <a:p>
            <a:pPr algn="ctr">
              <a:lnSpc>
                <a:spcPts val="11201"/>
              </a:lnSpc>
            </a:pPr>
            <a:r>
              <a:rPr lang="en-US" sz="8001" b="true">
                <a:solidFill>
                  <a:srgbClr val="659849"/>
                </a:solidFill>
                <a:latin typeface="Poppins Bold"/>
                <a:ea typeface="Poppins Bold"/>
                <a:cs typeface="Poppins Bold"/>
                <a:sym typeface="Poppins Bold"/>
              </a:rPr>
              <a:t>Bibliographie:</a:t>
            </a:r>
          </a:p>
        </p:txBody>
      </p:sp>
      <p:sp>
        <p:nvSpPr>
          <p:cNvPr name="TextBox 5" id="5"/>
          <p:cNvSpPr txBox="true"/>
          <p:nvPr/>
        </p:nvSpPr>
        <p:spPr>
          <a:xfrm rot="0">
            <a:off x="2019603" y="3000467"/>
            <a:ext cx="15239697" cy="6076486"/>
          </a:xfrm>
          <a:prstGeom prst="rect">
            <a:avLst/>
          </a:prstGeom>
        </p:spPr>
        <p:txBody>
          <a:bodyPr anchor="t" rtlCol="false" tIns="0" lIns="0" bIns="0" rIns="0">
            <a:spAutoFit/>
          </a:bodyPr>
          <a:lstStyle/>
          <a:p>
            <a:pPr algn="just">
              <a:lnSpc>
                <a:spcPts val="3700"/>
              </a:lnSpc>
            </a:pPr>
            <a:r>
              <a:rPr lang="en-US" sz="2643" b="true">
                <a:solidFill>
                  <a:srgbClr val="000000"/>
                </a:solidFill>
                <a:latin typeface="Poppins Bold"/>
                <a:ea typeface="Poppins Bold"/>
                <a:cs typeface="Poppins Bold"/>
                <a:sym typeface="Poppins Bold"/>
              </a:rPr>
              <a:t>1.</a:t>
            </a:r>
            <a:r>
              <a:rPr lang="en-US" sz="2643">
                <a:solidFill>
                  <a:srgbClr val="000000"/>
                </a:solidFill>
                <a:latin typeface="Poppins"/>
                <a:ea typeface="Poppins"/>
                <a:cs typeface="Poppins"/>
                <a:sym typeface="Poppins"/>
              </a:rPr>
              <a:t> E. Davles, The white stuff, Chemistryworld, 2016. </a:t>
            </a:r>
          </a:p>
          <a:p>
            <a:pPr algn="just">
              <a:lnSpc>
                <a:spcPts val="3700"/>
              </a:lnSpc>
            </a:pPr>
            <a:r>
              <a:rPr lang="en-US" sz="2643" b="true">
                <a:solidFill>
                  <a:srgbClr val="000000"/>
                </a:solidFill>
                <a:latin typeface="Poppins Bold"/>
                <a:ea typeface="Poppins Bold"/>
                <a:cs typeface="Poppins Bold"/>
                <a:sym typeface="Poppins Bold"/>
              </a:rPr>
              <a:t>2.</a:t>
            </a:r>
            <a:r>
              <a:rPr lang="en-US" sz="2643">
                <a:solidFill>
                  <a:srgbClr val="000000"/>
                </a:solidFill>
                <a:latin typeface="Poppins"/>
                <a:ea typeface="Poppins"/>
                <a:cs typeface="Poppins"/>
                <a:sym typeface="Poppins"/>
              </a:rPr>
              <a:t> A. Mills, M. McGrady, J. Wang, and J. Hepburn, A Rapid Method of </a:t>
            </a:r>
          </a:p>
          <a:p>
            <a:pPr algn="just">
              <a:lnSpc>
                <a:spcPts val="3700"/>
              </a:lnSpc>
            </a:pPr>
            <a:r>
              <a:rPr lang="en-US" sz="2643">
                <a:solidFill>
                  <a:srgbClr val="000000"/>
                </a:solidFill>
                <a:latin typeface="Poppins"/>
                <a:ea typeface="Poppins"/>
                <a:cs typeface="Poppins"/>
                <a:sym typeface="Poppins"/>
              </a:rPr>
              <a:t>Assessing the Photocatalytic Activity of Thin Films Using an Ink Based on </a:t>
            </a:r>
          </a:p>
          <a:p>
            <a:pPr algn="just">
              <a:lnSpc>
                <a:spcPts val="3700"/>
              </a:lnSpc>
            </a:pPr>
            <a:r>
              <a:rPr lang="en-US" sz="2643">
                <a:solidFill>
                  <a:srgbClr val="000000"/>
                </a:solidFill>
                <a:latin typeface="Poppins"/>
                <a:ea typeface="Poppins"/>
                <a:cs typeface="Poppins"/>
                <a:sym typeface="Poppins"/>
              </a:rPr>
              <a:t>the Redox Dye 2,6 Dichloroindophenol, </a:t>
            </a:r>
            <a:r>
              <a:rPr lang="en-US" sz="2643" i="true">
                <a:solidFill>
                  <a:srgbClr val="000000"/>
                </a:solidFill>
                <a:latin typeface="Poppins Italics"/>
                <a:ea typeface="Poppins Italics"/>
                <a:cs typeface="Poppins Italics"/>
                <a:sym typeface="Poppins Italics"/>
              </a:rPr>
              <a:t>International Journal of</a:t>
            </a:r>
            <a:r>
              <a:rPr lang="en-US" sz="2643">
                <a:solidFill>
                  <a:srgbClr val="000000"/>
                </a:solidFill>
                <a:latin typeface="Poppins"/>
                <a:ea typeface="Poppins"/>
                <a:cs typeface="Poppins"/>
                <a:sym typeface="Poppins"/>
              </a:rPr>
              <a:t> </a:t>
            </a:r>
          </a:p>
          <a:p>
            <a:pPr algn="just">
              <a:lnSpc>
                <a:spcPts val="3700"/>
              </a:lnSpc>
            </a:pPr>
            <a:r>
              <a:rPr lang="en-US" sz="2643" i="true">
                <a:solidFill>
                  <a:srgbClr val="000000"/>
                </a:solidFill>
                <a:latin typeface="Poppins Italics"/>
                <a:ea typeface="Poppins Italics"/>
                <a:cs typeface="Poppins Italics"/>
                <a:sym typeface="Poppins Italics"/>
              </a:rPr>
              <a:t>Photoenergy, </a:t>
            </a:r>
            <a:r>
              <a:rPr lang="en-US" sz="2643">
                <a:solidFill>
                  <a:srgbClr val="000000"/>
                </a:solidFill>
                <a:latin typeface="Poppins"/>
                <a:ea typeface="Poppins"/>
                <a:cs typeface="Poppins"/>
                <a:sym typeface="Poppins"/>
              </a:rPr>
              <a:t>2008. </a:t>
            </a:r>
          </a:p>
          <a:p>
            <a:pPr algn="just">
              <a:lnSpc>
                <a:spcPts val="3700"/>
              </a:lnSpc>
            </a:pPr>
            <a:r>
              <a:rPr lang="en-US" sz="2643" b="true">
                <a:solidFill>
                  <a:srgbClr val="000000"/>
                </a:solidFill>
                <a:latin typeface="Poppins Bold"/>
                <a:ea typeface="Poppins Bold"/>
                <a:cs typeface="Poppins Bold"/>
                <a:sym typeface="Poppins Bold"/>
              </a:rPr>
              <a:t>3. </a:t>
            </a:r>
            <a:r>
              <a:rPr lang="en-US" sz="2643">
                <a:solidFill>
                  <a:srgbClr val="000000"/>
                </a:solidFill>
                <a:latin typeface="Poppins"/>
                <a:ea typeface="Poppins"/>
                <a:cs typeface="Poppins"/>
                <a:sym typeface="Poppins"/>
              </a:rPr>
              <a:t>A. Fujishima, T. N. Rao, D. A. Tryk, Titanium dioxide photocatalysis, </a:t>
            </a:r>
          </a:p>
          <a:p>
            <a:pPr algn="just">
              <a:lnSpc>
                <a:spcPts val="3700"/>
              </a:lnSpc>
            </a:pPr>
            <a:r>
              <a:rPr lang="en-US" sz="2643" i="true">
                <a:solidFill>
                  <a:srgbClr val="000000"/>
                </a:solidFill>
                <a:latin typeface="Poppins Italics"/>
                <a:ea typeface="Poppins Italics"/>
                <a:cs typeface="Poppins Italics"/>
                <a:sym typeface="Poppins Italics"/>
              </a:rPr>
              <a:t>Journal of Photochemistry and Photobiology C: Photochemistry Reviews 1</a:t>
            </a:r>
            <a:r>
              <a:rPr lang="en-US" sz="2643">
                <a:solidFill>
                  <a:srgbClr val="000000"/>
                </a:solidFill>
                <a:latin typeface="Poppins"/>
                <a:ea typeface="Poppins"/>
                <a:cs typeface="Poppins"/>
                <a:sym typeface="Poppins"/>
              </a:rPr>
              <a:t> </a:t>
            </a:r>
          </a:p>
          <a:p>
            <a:pPr algn="just">
              <a:lnSpc>
                <a:spcPts val="3700"/>
              </a:lnSpc>
            </a:pPr>
            <a:r>
              <a:rPr lang="en-US" sz="2643">
                <a:solidFill>
                  <a:srgbClr val="000000"/>
                </a:solidFill>
                <a:latin typeface="Poppins"/>
                <a:ea typeface="Poppins"/>
                <a:cs typeface="Poppins"/>
                <a:sym typeface="Poppins"/>
              </a:rPr>
              <a:t>(2000) 1–21. </a:t>
            </a:r>
          </a:p>
          <a:p>
            <a:pPr algn="just">
              <a:lnSpc>
                <a:spcPts val="3700"/>
              </a:lnSpc>
            </a:pPr>
            <a:r>
              <a:rPr lang="en-US" sz="2643" b="true">
                <a:solidFill>
                  <a:srgbClr val="000000"/>
                </a:solidFill>
                <a:latin typeface="Poppins Bold"/>
                <a:ea typeface="Poppins Bold"/>
                <a:cs typeface="Poppins Bold"/>
                <a:sym typeface="Poppins Bold"/>
              </a:rPr>
              <a:t>4.</a:t>
            </a:r>
            <a:r>
              <a:rPr lang="en-US" sz="2643">
                <a:solidFill>
                  <a:srgbClr val="000000"/>
                </a:solidFill>
                <a:latin typeface="Poppins"/>
                <a:ea typeface="Poppins"/>
                <a:cs typeface="Poppins"/>
                <a:sym typeface="Poppins"/>
              </a:rPr>
              <a:t> B. O'R egan and M. Gratzel, A low-cost, high-efficiency solar cell based </a:t>
            </a:r>
          </a:p>
          <a:p>
            <a:pPr algn="just">
              <a:lnSpc>
                <a:spcPts val="3700"/>
              </a:lnSpc>
            </a:pPr>
            <a:r>
              <a:rPr lang="en-US" sz="2643">
                <a:solidFill>
                  <a:srgbClr val="000000"/>
                </a:solidFill>
                <a:latin typeface="Poppins"/>
                <a:ea typeface="Poppins"/>
                <a:cs typeface="Poppins"/>
                <a:sym typeface="Poppins"/>
              </a:rPr>
              <a:t>on dye sensitized colloidal TiO2 films, </a:t>
            </a:r>
            <a:r>
              <a:rPr lang="en-US" sz="2643" i="true">
                <a:solidFill>
                  <a:srgbClr val="000000"/>
                </a:solidFill>
                <a:latin typeface="Poppins Italics"/>
                <a:ea typeface="Poppins Italics"/>
                <a:cs typeface="Poppins Italics"/>
                <a:sym typeface="Poppins Italics"/>
              </a:rPr>
              <a:t>Nature </a:t>
            </a:r>
            <a:r>
              <a:rPr lang="en-US" sz="2643">
                <a:solidFill>
                  <a:srgbClr val="000000"/>
                </a:solidFill>
                <a:latin typeface="Poppins"/>
                <a:ea typeface="Poppins"/>
                <a:cs typeface="Poppins"/>
                <a:sym typeface="Poppins"/>
              </a:rPr>
              <a:t>353, 737 - 740 (1991). </a:t>
            </a:r>
          </a:p>
          <a:p>
            <a:pPr algn="just">
              <a:lnSpc>
                <a:spcPts val="3700"/>
              </a:lnSpc>
            </a:pPr>
            <a:r>
              <a:rPr lang="en-US" sz="2643" b="true">
                <a:solidFill>
                  <a:srgbClr val="000000"/>
                </a:solidFill>
                <a:latin typeface="Poppins Bold"/>
                <a:ea typeface="Poppins Bold"/>
                <a:cs typeface="Poppins Bold"/>
                <a:sym typeface="Poppins Bold"/>
              </a:rPr>
              <a:t>5.</a:t>
            </a:r>
            <a:r>
              <a:rPr lang="en-US" sz="2643">
                <a:solidFill>
                  <a:srgbClr val="000000"/>
                </a:solidFill>
                <a:latin typeface="Poppins"/>
                <a:ea typeface="Poppins"/>
                <a:cs typeface="Poppins"/>
                <a:sym typeface="Poppins"/>
              </a:rPr>
              <a:t> Serena Randazzo1, Anna Caronia2, Michele A. Floriano1, Diossido di titanio e alcune sue applicazioni. Spunti didattici </a:t>
            </a:r>
          </a:p>
          <a:p>
            <a:pPr algn="just">
              <a:lnSpc>
                <a:spcPts val="3700"/>
              </a:lnSpc>
            </a:pP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TextBox 3" id="3"/>
          <p:cNvSpPr txBox="true"/>
          <p:nvPr/>
        </p:nvSpPr>
        <p:spPr>
          <a:xfrm rot="0">
            <a:off x="571302" y="2125907"/>
            <a:ext cx="16579550" cy="7022916"/>
          </a:xfrm>
          <a:prstGeom prst="rect">
            <a:avLst/>
          </a:prstGeom>
        </p:spPr>
        <p:txBody>
          <a:bodyPr anchor="t" rtlCol="false" tIns="0" lIns="0" bIns="0" rIns="0">
            <a:spAutoFit/>
          </a:bodyPr>
          <a:lstStyle/>
          <a:p>
            <a:pPr algn="just">
              <a:lnSpc>
                <a:spcPts val="3510"/>
              </a:lnSpc>
            </a:pPr>
            <a:r>
              <a:rPr lang="en-US" sz="2507" b="true">
                <a:solidFill>
                  <a:srgbClr val="000000"/>
                </a:solidFill>
                <a:latin typeface="Poppins Bold"/>
                <a:ea typeface="Poppins Bold"/>
                <a:cs typeface="Poppins Bold"/>
                <a:sym typeface="Poppins Bold"/>
              </a:rPr>
              <a:t>6.</a:t>
            </a:r>
            <a:r>
              <a:rPr lang="en-US" sz="2507">
                <a:solidFill>
                  <a:srgbClr val="000000"/>
                </a:solidFill>
                <a:latin typeface="Poppins"/>
                <a:ea typeface="Poppins"/>
                <a:cs typeface="Poppins"/>
                <a:sym typeface="Poppins"/>
              </a:rPr>
              <a:t> </a:t>
            </a:r>
            <a:r>
              <a:rPr lang="en-US" sz="2507" u="sng">
                <a:solidFill>
                  <a:srgbClr val="000000"/>
                </a:solidFill>
                <a:latin typeface="Poppins"/>
                <a:ea typeface="Poppins"/>
                <a:cs typeface="Poppins"/>
                <a:sym typeface="Poppins"/>
                <a:hlinkClick r:id="rId2" tooltip="https://www.arpae.it/it/temi-ambientali/aria/dati-qualita-aria/stazioni-fisse/dati-dalle-stazioni-fisse"/>
              </a:rPr>
              <a:t>https://www.arpae.it/it/temi-ambientali/aria/dati-qualita-aria/stazioni-fisse/dati-dalle-stazioni-fisse</a:t>
            </a:r>
            <a:r>
              <a:rPr lang="en-US" sz="2507">
                <a:solidFill>
                  <a:srgbClr val="000000"/>
                </a:solidFill>
                <a:latin typeface="Poppins"/>
                <a:ea typeface="Poppins"/>
                <a:cs typeface="Poppins"/>
                <a:sym typeface="Poppins"/>
              </a:rPr>
              <a:t> </a:t>
            </a:r>
          </a:p>
          <a:p>
            <a:pPr algn="just">
              <a:lnSpc>
                <a:spcPts val="3510"/>
              </a:lnSpc>
            </a:pPr>
            <a:r>
              <a:rPr lang="en-US" sz="2507" b="true">
                <a:solidFill>
                  <a:srgbClr val="000000"/>
                </a:solidFill>
                <a:latin typeface="Poppins Bold"/>
                <a:ea typeface="Poppins Bold"/>
                <a:cs typeface="Poppins Bold"/>
                <a:sym typeface="Poppins Bold"/>
              </a:rPr>
              <a:t>7.</a:t>
            </a:r>
            <a:r>
              <a:rPr lang="en-US" sz="2507" u="sng">
                <a:solidFill>
                  <a:srgbClr val="000000"/>
                </a:solidFill>
                <a:latin typeface="Poppins"/>
                <a:ea typeface="Poppins"/>
                <a:cs typeface="Poppins"/>
                <a:sym typeface="Poppins"/>
                <a:hlinkClick r:id="rId3" tooltip="https://aqicn.org/map/parma/it/"/>
              </a:rPr>
              <a:t>https://aqicn.org/map/parma/it/</a:t>
            </a:r>
            <a:r>
              <a:rPr lang="en-US" sz="2507">
                <a:solidFill>
                  <a:srgbClr val="000000"/>
                </a:solidFill>
                <a:latin typeface="Poppins"/>
                <a:ea typeface="Poppins"/>
                <a:cs typeface="Poppins"/>
                <a:sym typeface="Poppins"/>
              </a:rPr>
              <a:t>  </a:t>
            </a:r>
          </a:p>
          <a:p>
            <a:pPr algn="just">
              <a:lnSpc>
                <a:spcPts val="3510"/>
              </a:lnSpc>
            </a:pPr>
            <a:r>
              <a:rPr lang="en-US" sz="2507" b="true">
                <a:solidFill>
                  <a:srgbClr val="000000"/>
                </a:solidFill>
                <a:latin typeface="Poppins Bold"/>
                <a:ea typeface="Poppins Bold"/>
                <a:cs typeface="Poppins Bold"/>
                <a:sym typeface="Poppins Bold"/>
              </a:rPr>
              <a:t>8.</a:t>
            </a:r>
            <a:r>
              <a:rPr lang="en-US" sz="2507" u="sng">
                <a:solidFill>
                  <a:srgbClr val="000000"/>
                </a:solidFill>
                <a:latin typeface="Poppins"/>
                <a:ea typeface="Poppins"/>
                <a:cs typeface="Poppins"/>
                <a:sym typeface="Poppins"/>
                <a:hlinkClick r:id="rId4" tooltip="https://store.ampp.org/suspension-high-velocity-oxy-fuel-spray-tio2-coatings-and-their-corrosion-behaviour-52539"/>
              </a:rPr>
              <a:t>https://store.ampp.org/suspension-high-velocity-oxy-fuel-spray-tio2-coatings-and-their-corrosion-behaviour-52539</a:t>
            </a:r>
            <a:r>
              <a:rPr lang="en-US" sz="2507">
                <a:solidFill>
                  <a:srgbClr val="000000"/>
                </a:solidFill>
                <a:latin typeface="Poppins"/>
                <a:ea typeface="Poppins"/>
                <a:cs typeface="Poppins"/>
                <a:sym typeface="Poppins"/>
              </a:rPr>
              <a:t> </a:t>
            </a:r>
          </a:p>
          <a:p>
            <a:pPr algn="just">
              <a:lnSpc>
                <a:spcPts val="3510"/>
              </a:lnSpc>
            </a:pPr>
            <a:r>
              <a:rPr lang="en-US" sz="2507" b="true">
                <a:solidFill>
                  <a:srgbClr val="000000"/>
                </a:solidFill>
                <a:latin typeface="Poppins Bold"/>
                <a:ea typeface="Poppins Bold"/>
                <a:cs typeface="Poppins Bold"/>
                <a:sym typeface="Poppins Bold"/>
              </a:rPr>
              <a:t>9.</a:t>
            </a:r>
            <a:r>
              <a:rPr lang="en-US" sz="2507" u="sng">
                <a:solidFill>
                  <a:srgbClr val="000000"/>
                </a:solidFill>
                <a:latin typeface="Poppins"/>
                <a:ea typeface="Poppins"/>
                <a:cs typeface="Poppins"/>
                <a:sym typeface="Poppins"/>
                <a:hlinkClick r:id="rId5" tooltip="https://www.ingenio-web.it/articoli/pannelli-fotovoltaici-un-progetto-ue-per-renderli-autopulenti-con-meno-costi-e-piu-efficienza/"/>
              </a:rPr>
              <a:t>https://www.ingenio-web.it/articoli/pannelli-fotovoltaici-un-progetto-ue-per-renderli-autopulenti-con-meno-costi-e-piu-efficienza/</a:t>
            </a:r>
            <a:r>
              <a:rPr lang="en-US" sz="2507">
                <a:solidFill>
                  <a:srgbClr val="000000"/>
                </a:solidFill>
                <a:latin typeface="Poppins"/>
                <a:ea typeface="Poppins"/>
                <a:cs typeface="Poppins"/>
                <a:sym typeface="Poppins"/>
              </a:rPr>
              <a:t>  </a:t>
            </a:r>
          </a:p>
          <a:p>
            <a:pPr algn="just">
              <a:lnSpc>
                <a:spcPts val="3510"/>
              </a:lnSpc>
            </a:pPr>
            <a:r>
              <a:rPr lang="en-US" sz="2507" b="true">
                <a:solidFill>
                  <a:srgbClr val="000000"/>
                </a:solidFill>
                <a:latin typeface="Poppins Bold"/>
                <a:ea typeface="Poppins Bold"/>
                <a:cs typeface="Poppins Bold"/>
                <a:sym typeface="Poppins Bold"/>
              </a:rPr>
              <a:t>10.</a:t>
            </a:r>
            <a:r>
              <a:rPr lang="en-US" sz="2507">
                <a:solidFill>
                  <a:srgbClr val="000000"/>
                </a:solidFill>
                <a:latin typeface="Poppins"/>
                <a:ea typeface="Poppins"/>
                <a:cs typeface="Poppins"/>
                <a:sym typeface="Poppins"/>
              </a:rPr>
              <a:t> Panneaux photovoltaïques : un projet de l'UE pour les rendre autonettoyants, avec moins de coûts et plus d'efficacité.    -</a:t>
            </a:r>
            <a:r>
              <a:rPr lang="en-US" sz="2507">
                <a:solidFill>
                  <a:srgbClr val="000000"/>
                </a:solidFill>
                <a:latin typeface="Poppins"/>
                <a:ea typeface="Poppins"/>
                <a:cs typeface="Poppins"/>
                <a:sym typeface="Poppins"/>
              </a:rPr>
              <a:t>Andrea Dari, 16.02.2023  </a:t>
            </a:r>
          </a:p>
          <a:p>
            <a:pPr algn="just">
              <a:lnSpc>
                <a:spcPts val="3510"/>
              </a:lnSpc>
            </a:pPr>
            <a:r>
              <a:rPr lang="en-US" b="true" sz="2507">
                <a:solidFill>
                  <a:srgbClr val="000000"/>
                </a:solidFill>
                <a:latin typeface="Poppins Bold"/>
                <a:ea typeface="Poppins Bold"/>
                <a:cs typeface="Poppins Bold"/>
                <a:sym typeface="Poppins Bold"/>
              </a:rPr>
              <a:t>11.</a:t>
            </a:r>
            <a:r>
              <a:rPr lang="en-US" sz="2507" u="sng">
                <a:solidFill>
                  <a:srgbClr val="000000"/>
                </a:solidFill>
                <a:latin typeface="Poppins"/>
                <a:ea typeface="Poppins"/>
                <a:cs typeface="Poppins"/>
                <a:sym typeface="Poppins"/>
                <a:hlinkClick r:id="rId6" tooltip="https://www.arpa.piemonte.it/scheda-informativa/ossidi-azoto-nox"/>
              </a:rPr>
              <a:t>Ossidi di Azoto - NOx | Arpa Piemonte</a:t>
            </a:r>
            <a:r>
              <a:rPr lang="en-US" sz="2507">
                <a:solidFill>
                  <a:srgbClr val="000000"/>
                </a:solidFill>
                <a:latin typeface="Poppins"/>
                <a:ea typeface="Poppins"/>
                <a:cs typeface="Poppins"/>
                <a:sym typeface="Poppins"/>
              </a:rPr>
              <a:t>. </a:t>
            </a:r>
          </a:p>
          <a:p>
            <a:pPr algn="just">
              <a:lnSpc>
                <a:spcPts val="3510"/>
              </a:lnSpc>
            </a:pPr>
            <a:r>
              <a:rPr lang="en-US" b="true" sz="2507">
                <a:solidFill>
                  <a:srgbClr val="000000"/>
                </a:solidFill>
                <a:latin typeface="Poppins Bold"/>
                <a:ea typeface="Poppins Bold"/>
                <a:cs typeface="Poppins Bold"/>
                <a:sym typeface="Poppins Bold"/>
              </a:rPr>
              <a:t>12.</a:t>
            </a:r>
            <a:r>
              <a:rPr lang="en-US" sz="2507">
                <a:solidFill>
                  <a:srgbClr val="000000"/>
                </a:solidFill>
                <a:latin typeface="Poppins"/>
                <a:ea typeface="Poppins"/>
                <a:cs typeface="Poppins"/>
                <a:sym typeface="Poppins"/>
              </a:rPr>
              <a:t>Suspension-HVOF Spray TiO2Coatings and Their Corrosion Behaviour. -Garima Mittal; Imran Bhamji; Alexandre Sabard; Shiladitya Paul. Published Online: March 06,2022 </a:t>
            </a:r>
          </a:p>
          <a:p>
            <a:pPr algn="just">
              <a:lnSpc>
                <a:spcPts val="3510"/>
              </a:lnSpc>
            </a:pPr>
            <a:r>
              <a:rPr lang="en-US" b="true" sz="2507">
                <a:solidFill>
                  <a:srgbClr val="000000"/>
                </a:solidFill>
                <a:latin typeface="Poppins Bold"/>
                <a:ea typeface="Poppins Bold"/>
                <a:cs typeface="Poppins Bold"/>
                <a:sym typeface="Poppins Bold"/>
              </a:rPr>
              <a:t>13.</a:t>
            </a:r>
            <a:r>
              <a:rPr lang="en-US" sz="2507">
                <a:solidFill>
                  <a:srgbClr val="000000"/>
                </a:solidFill>
                <a:latin typeface="Poppins"/>
                <a:ea typeface="Poppins"/>
                <a:cs typeface="Poppins"/>
                <a:sym typeface="Poppins"/>
              </a:rPr>
              <a:t> </a:t>
            </a:r>
            <a:r>
              <a:rPr lang="en-US" sz="2507" u="sng">
                <a:solidFill>
                  <a:srgbClr val="000000"/>
                </a:solidFill>
                <a:latin typeface="Poppins"/>
                <a:ea typeface="Poppins"/>
                <a:cs typeface="Poppins"/>
                <a:sym typeface="Poppins"/>
                <a:hlinkClick r:id="rId7" tooltip="https://publications.cnr.it/doc/487842"/>
              </a:rPr>
              <a:t>Dynamic Analysis of a Supercapacitor DC-Link in Photovoltaic Conversion Applications</a:t>
            </a:r>
          </a:p>
          <a:p>
            <a:pPr algn="just">
              <a:lnSpc>
                <a:spcPts val="3510"/>
              </a:lnSpc>
            </a:pPr>
            <a:r>
              <a:rPr lang="en-US" sz="2507" u="sng">
                <a:solidFill>
                  <a:srgbClr val="000000"/>
                </a:solidFill>
                <a:latin typeface="Poppins"/>
                <a:ea typeface="Poppins"/>
                <a:cs typeface="Poppins"/>
                <a:sym typeface="Poppins"/>
                <a:hlinkClick r:id="rId8" tooltip="https://publications.cnr.it/doc/487842"/>
              </a:rPr>
              <a:t>Corti F.; Laudani A.; Lozito G.M.; Palermo M.; Quercio M.; Pattini F.; Rampino S. Energies (Basel) 16 (16), pp. 5864-1–5864-19, 2023 </a:t>
            </a:r>
            <a:r>
              <a:rPr lang="en-US" sz="2507">
                <a:solidFill>
                  <a:srgbClr val="000000"/>
                </a:solidFill>
                <a:latin typeface="Poppins"/>
                <a:ea typeface="Poppins"/>
                <a:cs typeface="Poppins"/>
                <a:sym typeface="Poppins"/>
              </a:rPr>
              <a:t> </a:t>
            </a:r>
          </a:p>
          <a:p>
            <a:pPr algn="just">
              <a:lnSpc>
                <a:spcPts val="3510"/>
              </a:lnSpc>
            </a:pP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TextBox 3" id="3"/>
          <p:cNvSpPr txBox="true"/>
          <p:nvPr/>
        </p:nvSpPr>
        <p:spPr>
          <a:xfrm rot="0">
            <a:off x="918015" y="2147583"/>
            <a:ext cx="16451970" cy="6542701"/>
          </a:xfrm>
          <a:prstGeom prst="rect">
            <a:avLst/>
          </a:prstGeom>
        </p:spPr>
        <p:txBody>
          <a:bodyPr anchor="t" rtlCol="false" tIns="0" lIns="0" bIns="0" rIns="0">
            <a:spAutoFit/>
          </a:bodyPr>
          <a:lstStyle/>
          <a:p>
            <a:pPr algn="just">
              <a:lnSpc>
                <a:spcPts val="3728"/>
              </a:lnSpc>
            </a:pPr>
            <a:r>
              <a:rPr lang="en-US" sz="2663" b="true">
                <a:solidFill>
                  <a:srgbClr val="000000"/>
                </a:solidFill>
                <a:latin typeface="Poppins Bold"/>
                <a:ea typeface="Poppins Bold"/>
                <a:cs typeface="Poppins Bold"/>
                <a:sym typeface="Poppins Bold"/>
              </a:rPr>
              <a:t>14. </a:t>
            </a:r>
            <a:r>
              <a:rPr lang="en-US" sz="2663">
                <a:solidFill>
                  <a:srgbClr val="000000"/>
                </a:solidFill>
                <a:latin typeface="Poppins"/>
                <a:ea typeface="Poppins"/>
                <a:cs typeface="Poppins"/>
                <a:sym typeface="Poppins"/>
              </a:rPr>
              <a:t>Environmental impacts of solar photovoltaic systems: </a:t>
            </a:r>
            <a:r>
              <a:rPr lang="en-US" sz="2663">
                <a:solidFill>
                  <a:srgbClr val="000000"/>
                </a:solidFill>
                <a:latin typeface="Poppins"/>
                <a:ea typeface="Poppins"/>
                <a:cs typeface="Poppins"/>
                <a:sym typeface="Poppins"/>
              </a:rPr>
              <a:t>A critical review of recent progress and future. Muhammad Tawalbeh and others </a:t>
            </a:r>
            <a:r>
              <a:rPr lang="en-US" sz="2663" u="sng">
                <a:solidFill>
                  <a:srgbClr val="000000"/>
                </a:solidFill>
                <a:latin typeface="Poppins"/>
                <a:ea typeface="Poppins"/>
                <a:cs typeface="Poppins"/>
                <a:sym typeface="Poppins"/>
                <a:hlinkClick r:id="rId2" tooltip="https://www.sciencedirect.com/journal/science-of-the-total-environment"/>
              </a:rPr>
              <a:t>Science of The Total Environment</a:t>
            </a:r>
            <a:r>
              <a:rPr lang="en-US" sz="2663">
                <a:solidFill>
                  <a:srgbClr val="000000"/>
                </a:solidFill>
                <a:latin typeface="Poppins"/>
                <a:ea typeface="Poppins"/>
                <a:cs typeface="Poppins"/>
                <a:sym typeface="Poppins"/>
              </a:rPr>
              <a:t> </a:t>
            </a:r>
            <a:r>
              <a:rPr lang="en-US" sz="2663" u="sng">
                <a:solidFill>
                  <a:srgbClr val="000000"/>
                </a:solidFill>
                <a:latin typeface="Poppins"/>
                <a:ea typeface="Poppins"/>
                <a:cs typeface="Poppins"/>
                <a:sym typeface="Poppins"/>
                <a:hlinkClick r:id="rId3" tooltip="https://www.sciencedirect.com/journal/science-of-the-total-environment/vol/759/suppl/C"/>
              </a:rPr>
              <a:t>Volume 759</a:t>
            </a:r>
            <a:r>
              <a:rPr lang="en-US" sz="2663">
                <a:solidFill>
                  <a:srgbClr val="000000"/>
                </a:solidFill>
                <a:latin typeface="Poppins"/>
                <a:ea typeface="Poppins"/>
                <a:cs typeface="Poppins"/>
                <a:sym typeface="Poppins"/>
              </a:rPr>
              <a:t>, 10 March 2021, 143528 </a:t>
            </a:r>
          </a:p>
          <a:p>
            <a:pPr algn="just">
              <a:lnSpc>
                <a:spcPts val="3728"/>
              </a:lnSpc>
            </a:pPr>
            <a:r>
              <a:rPr lang="en-US" b="true" sz="2663">
                <a:solidFill>
                  <a:srgbClr val="000000"/>
                </a:solidFill>
                <a:latin typeface="Poppins Bold"/>
                <a:ea typeface="Poppins Bold"/>
                <a:cs typeface="Poppins Bold"/>
                <a:sym typeface="Poppins Bold"/>
              </a:rPr>
              <a:t>15. </a:t>
            </a:r>
            <a:r>
              <a:rPr lang="en-US" sz="2663">
                <a:solidFill>
                  <a:srgbClr val="000000"/>
                </a:solidFill>
                <a:latin typeface="Poppins"/>
                <a:ea typeface="Poppins"/>
                <a:cs typeface="Poppins"/>
                <a:sym typeface="Poppins"/>
              </a:rPr>
              <a:t>A.H. Alami.</a:t>
            </a:r>
            <a:r>
              <a:rPr lang="en-US" sz="2663" u="sng">
                <a:solidFill>
                  <a:srgbClr val="000000"/>
                </a:solidFill>
                <a:latin typeface="Poppins"/>
                <a:ea typeface="Poppins"/>
                <a:cs typeface="Poppins"/>
                <a:sym typeface="Poppins"/>
                <a:hlinkClick r:id="rId4" tooltip="https://www.sciencedirect.com/science/article/pii/S0048969720307312"/>
              </a:rPr>
              <a:t>Materials and logistics for carbon dioxide capture, storage and utilization</a:t>
            </a:r>
            <a:r>
              <a:rPr lang="en-US" sz="2663">
                <a:solidFill>
                  <a:srgbClr val="000000"/>
                </a:solidFill>
                <a:latin typeface="Poppins"/>
                <a:ea typeface="Poppins"/>
                <a:cs typeface="Poppins"/>
                <a:sym typeface="Poppins"/>
              </a:rPr>
              <a:t> Sci. Total Environ. (2020). </a:t>
            </a:r>
          </a:p>
          <a:p>
            <a:pPr algn="just">
              <a:lnSpc>
                <a:spcPts val="3728"/>
              </a:lnSpc>
            </a:pPr>
            <a:r>
              <a:rPr lang="en-US" b="true" sz="2663">
                <a:solidFill>
                  <a:srgbClr val="000000"/>
                </a:solidFill>
                <a:latin typeface="Poppins Bold"/>
                <a:ea typeface="Poppins Bold"/>
                <a:cs typeface="Poppins Bold"/>
                <a:sym typeface="Poppins Bold"/>
              </a:rPr>
              <a:t>16.</a:t>
            </a:r>
            <a:r>
              <a:rPr lang="en-US" sz="2663">
                <a:solidFill>
                  <a:srgbClr val="000000"/>
                </a:solidFill>
                <a:latin typeface="Poppins"/>
                <a:ea typeface="Poppins"/>
                <a:cs typeface="Poppins"/>
                <a:sym typeface="Poppins"/>
              </a:rPr>
              <a:t>Temporal trends of PM10 and its impact on mortality in Lombardy, Italy .Calugno and others Environ Pollut.2017 Aug:227:280-286.                                                                                     </a:t>
            </a:r>
          </a:p>
          <a:p>
            <a:pPr algn="just">
              <a:lnSpc>
                <a:spcPts val="3728"/>
              </a:lnSpc>
            </a:pPr>
            <a:r>
              <a:rPr lang="en-US" b="true" sz="2663">
                <a:solidFill>
                  <a:srgbClr val="000000"/>
                </a:solidFill>
                <a:latin typeface="Poppins Bold"/>
                <a:ea typeface="Poppins Bold"/>
                <a:cs typeface="Poppins Bold"/>
                <a:sym typeface="Poppins Bold"/>
              </a:rPr>
              <a:t>17.</a:t>
            </a:r>
            <a:r>
              <a:rPr lang="en-US" sz="2663">
                <a:solidFill>
                  <a:srgbClr val="000000"/>
                </a:solidFill>
                <a:latin typeface="Poppins"/>
                <a:ea typeface="Poppins"/>
                <a:cs typeface="Poppins"/>
                <a:sym typeface="Poppins"/>
              </a:rPr>
              <a:t> Outdoor particulate matter (PM10) exposure and lung cancer risk in the EAGLE study.Consonni D, Carugno M, De Matteis S, Nordio F, Randi G, Bazzano M, Caporaso NE, Tucker MA, Bertazzi PA,</a:t>
            </a:r>
          </a:p>
          <a:p>
            <a:pPr algn="just">
              <a:lnSpc>
                <a:spcPts val="3728"/>
              </a:lnSpc>
            </a:pPr>
            <a:r>
              <a:rPr lang="en-US" b="true" sz="2663">
                <a:solidFill>
                  <a:srgbClr val="000000"/>
                </a:solidFill>
                <a:latin typeface="Poppins Bold"/>
                <a:ea typeface="Poppins Bold"/>
                <a:cs typeface="Poppins Bold"/>
                <a:sym typeface="Poppins Bold"/>
              </a:rPr>
              <a:t> 18. </a:t>
            </a:r>
            <a:r>
              <a:rPr lang="en-US" sz="2663">
                <a:solidFill>
                  <a:srgbClr val="000000"/>
                </a:solidFill>
                <a:latin typeface="Poppins"/>
                <a:ea typeface="Poppins"/>
                <a:cs typeface="Poppins"/>
                <a:sym typeface="Poppins"/>
              </a:rPr>
              <a:t>Pesatori AC, Lubin JH, Landi MT.PLoS One. 2018 Sep 14;13(9).</a:t>
            </a:r>
            <a:r>
              <a:rPr lang="en-US" b="true" sz="2663">
                <a:solidFill>
                  <a:srgbClr val="000000"/>
                </a:solidFill>
                <a:latin typeface="Poppins Bold"/>
                <a:ea typeface="Poppins Bold"/>
                <a:cs typeface="Poppins Bold"/>
                <a:sym typeface="Poppins Bold"/>
              </a:rPr>
              <a:t>18. </a:t>
            </a:r>
            <a:r>
              <a:rPr lang="en-US" sz="2663">
                <a:solidFill>
                  <a:srgbClr val="000000"/>
                </a:solidFill>
                <a:latin typeface="Poppins"/>
                <a:ea typeface="Poppins"/>
                <a:cs typeface="Poppins"/>
                <a:sym typeface="Poppins"/>
              </a:rPr>
              <a:t>Evaluation of mitigation measures for air quality in Italy in 2020 and 2030. </a:t>
            </a:r>
          </a:p>
          <a:p>
            <a:pPr algn="just">
              <a:lnSpc>
                <a:spcPts val="3728"/>
              </a:lnSpc>
            </a:pPr>
            <a:r>
              <a:rPr lang="en-US" b="true" sz="2663">
                <a:solidFill>
                  <a:srgbClr val="000000"/>
                </a:solidFill>
                <a:latin typeface="Poppins Bold"/>
                <a:ea typeface="Poppins Bold"/>
                <a:cs typeface="Poppins Bold"/>
                <a:sym typeface="Poppins Bold"/>
              </a:rPr>
              <a:t>19. </a:t>
            </a:r>
            <a:r>
              <a:rPr lang="en-US" sz="2663">
                <a:solidFill>
                  <a:srgbClr val="000000"/>
                </a:solidFill>
                <a:latin typeface="Poppins"/>
                <a:ea typeface="Poppins"/>
                <a:cs typeface="Poppins"/>
                <a:sym typeface="Poppins"/>
              </a:rPr>
              <a:t>Ispra.</a:t>
            </a:r>
            <a:r>
              <a:rPr lang="en-US" sz="2663" u="sng">
                <a:solidFill>
                  <a:srgbClr val="000000"/>
                </a:solidFill>
                <a:latin typeface="Poppins"/>
                <a:ea typeface="Poppins"/>
                <a:cs typeface="Poppins"/>
                <a:sym typeface="Poppins"/>
                <a:hlinkClick r:id="rId5" tooltip="https://indicatoriambientali.isprambiente.it/it/qualita-dellaria/qualita-dell-aria-ambiente-particolato-pm10"/>
              </a:rPr>
              <a:t>QUALITÀ DELL' ARIA AMBIENTE: PARTICOLATO (PM10) | Indicatori ambientali</a:t>
            </a:r>
            <a:r>
              <a:rPr lang="en-US" sz="2663">
                <a:solidFill>
                  <a:srgbClr val="000000"/>
                </a:solidFill>
                <a:latin typeface="Poppins"/>
                <a:ea typeface="Poppins"/>
                <a:cs typeface="Poppins"/>
                <a:sym typeface="Poppins"/>
              </a:rPr>
              <a:t> </a:t>
            </a:r>
          </a:p>
          <a:p>
            <a:pPr algn="just">
              <a:lnSpc>
                <a:spcPts val="3728"/>
              </a:lnSpc>
            </a:pPr>
            <a:r>
              <a:rPr lang="en-US" b="true" sz="2663">
                <a:solidFill>
                  <a:srgbClr val="000000"/>
                </a:solidFill>
                <a:latin typeface="Poppins Bold"/>
                <a:ea typeface="Poppins Bold"/>
                <a:cs typeface="Poppins Bold"/>
                <a:sym typeface="Poppins Bold"/>
              </a:rPr>
              <a:t>20.</a:t>
            </a:r>
            <a:r>
              <a:rPr lang="en-US" sz="2663" u="sng">
                <a:solidFill>
                  <a:srgbClr val="000000"/>
                </a:solidFill>
                <a:latin typeface="Poppins"/>
                <a:ea typeface="Poppins"/>
                <a:cs typeface="Poppins"/>
                <a:sym typeface="Poppins"/>
                <a:hlinkClick r:id="rId6" tooltip="https://www.arpae.it/it/il-territorio/parma"/>
              </a:rPr>
              <a:t>Parma — Arpae Emilia-Romagna</a:t>
            </a:r>
            <a:r>
              <a:rPr lang="en-US" sz="2663">
                <a:solidFill>
                  <a:srgbClr val="000000"/>
                </a:solidFill>
                <a:latin typeface="Poppins"/>
                <a:ea typeface="Poppins"/>
                <a:cs typeface="Poppins"/>
                <a:sym typeface="Poppins"/>
              </a:rPr>
              <a:t> </a:t>
            </a:r>
          </a:p>
          <a:p>
            <a:pPr algn="just">
              <a:lnSpc>
                <a:spcPts val="3728"/>
              </a:lnSpc>
            </a:pP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grpSp>
        <p:nvGrpSpPr>
          <p:cNvPr name="Group 2" id="2"/>
          <p:cNvGrpSpPr/>
          <p:nvPr/>
        </p:nvGrpSpPr>
        <p:grpSpPr>
          <a:xfrm rot="0">
            <a:off x="3337023" y="2002999"/>
            <a:ext cx="12567592" cy="7015482"/>
            <a:chOff x="0" y="0"/>
            <a:chExt cx="3309983" cy="1847699"/>
          </a:xfrm>
        </p:grpSpPr>
        <p:sp>
          <p:nvSpPr>
            <p:cNvPr name="Freeform 3" id="3"/>
            <p:cNvSpPr/>
            <p:nvPr/>
          </p:nvSpPr>
          <p:spPr>
            <a:xfrm flipH="false" flipV="false" rot="0">
              <a:off x="0" y="0"/>
              <a:ext cx="3309983" cy="1847699"/>
            </a:xfrm>
            <a:custGeom>
              <a:avLst/>
              <a:gdLst/>
              <a:ahLst/>
              <a:cxnLst/>
              <a:rect r="r" b="b" t="t" l="l"/>
              <a:pathLst>
                <a:path h="1847699" w="3309983">
                  <a:moveTo>
                    <a:pt x="31417" y="0"/>
                  </a:moveTo>
                  <a:lnTo>
                    <a:pt x="3278566" y="0"/>
                  </a:lnTo>
                  <a:cubicBezTo>
                    <a:pt x="3295917" y="0"/>
                    <a:pt x="3309983" y="14066"/>
                    <a:pt x="3309983" y="31417"/>
                  </a:cubicBezTo>
                  <a:lnTo>
                    <a:pt x="3309983" y="1816282"/>
                  </a:lnTo>
                  <a:cubicBezTo>
                    <a:pt x="3309983" y="1824614"/>
                    <a:pt x="3306673" y="1832605"/>
                    <a:pt x="3300781" y="1838497"/>
                  </a:cubicBezTo>
                  <a:cubicBezTo>
                    <a:pt x="3294890" y="1844389"/>
                    <a:pt x="3286899" y="1847699"/>
                    <a:pt x="3278566" y="1847699"/>
                  </a:cubicBezTo>
                  <a:lnTo>
                    <a:pt x="31417" y="1847699"/>
                  </a:lnTo>
                  <a:cubicBezTo>
                    <a:pt x="23085" y="1847699"/>
                    <a:pt x="15094" y="1844389"/>
                    <a:pt x="9202" y="1838497"/>
                  </a:cubicBezTo>
                  <a:cubicBezTo>
                    <a:pt x="3310" y="1832605"/>
                    <a:pt x="0" y="1824614"/>
                    <a:pt x="0" y="1816282"/>
                  </a:cubicBezTo>
                  <a:lnTo>
                    <a:pt x="0" y="31417"/>
                  </a:lnTo>
                  <a:cubicBezTo>
                    <a:pt x="0" y="23085"/>
                    <a:pt x="3310" y="15094"/>
                    <a:pt x="9202" y="9202"/>
                  </a:cubicBezTo>
                  <a:cubicBezTo>
                    <a:pt x="15094" y="3310"/>
                    <a:pt x="23085" y="0"/>
                    <a:pt x="31417" y="0"/>
                  </a:cubicBezTo>
                  <a:close/>
                </a:path>
              </a:pathLst>
            </a:custGeom>
            <a:solidFill>
              <a:srgbClr val="83A066"/>
            </a:solidFill>
          </p:spPr>
        </p:sp>
        <p:sp>
          <p:nvSpPr>
            <p:cNvPr name="TextBox 4" id="4"/>
            <p:cNvSpPr txBox="true"/>
            <p:nvPr/>
          </p:nvSpPr>
          <p:spPr>
            <a:xfrm>
              <a:off x="0" y="-19050"/>
              <a:ext cx="3309983" cy="1866749"/>
            </a:xfrm>
            <a:prstGeom prst="rect">
              <a:avLst/>
            </a:prstGeom>
          </p:spPr>
          <p:txBody>
            <a:bodyPr anchor="ctr" rtlCol="false" tIns="50800" lIns="50800" bIns="50800" rIns="50800"/>
            <a:lstStyle/>
            <a:p>
              <a:pPr algn="ctr">
                <a:lnSpc>
                  <a:spcPts val="2999"/>
                </a:lnSpc>
              </a:pPr>
            </a:p>
          </p:txBody>
        </p:sp>
      </p:grpSp>
      <p:sp>
        <p:nvSpPr>
          <p:cNvPr name="Freeform 5" id="5"/>
          <p:cNvSpPr/>
          <p:nvPr/>
        </p:nvSpPr>
        <p:spPr>
          <a:xfrm flipH="false" flipV="false" rot="0">
            <a:off x="5187936" y="2586431"/>
            <a:ext cx="8865765" cy="5848620"/>
          </a:xfrm>
          <a:custGeom>
            <a:avLst/>
            <a:gdLst/>
            <a:ahLst/>
            <a:cxnLst/>
            <a:rect r="r" b="b" t="t" l="l"/>
            <a:pathLst>
              <a:path h="5848620" w="8865765">
                <a:moveTo>
                  <a:pt x="0" y="0"/>
                </a:moveTo>
                <a:lnTo>
                  <a:pt x="8865765" y="0"/>
                </a:lnTo>
                <a:lnTo>
                  <a:pt x="8865765" y="5848619"/>
                </a:lnTo>
                <a:lnTo>
                  <a:pt x="0" y="5848619"/>
                </a:lnTo>
                <a:lnTo>
                  <a:pt x="0" y="0"/>
                </a:lnTo>
                <a:close/>
              </a:path>
            </a:pathLst>
          </a:custGeom>
          <a:blipFill>
            <a:blip r:embed="rId2"/>
            <a:stretch>
              <a:fillRect l="0" t="0" r="0" b="0"/>
            </a:stretch>
          </a:blipFill>
        </p:spPr>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AutoShape 5" id="5"/>
          <p:cNvSpPr/>
          <p:nvPr/>
        </p:nvSpPr>
        <p:spPr>
          <a:xfrm>
            <a:off x="-886757" y="3406185"/>
            <a:ext cx="20061513" cy="0"/>
          </a:xfrm>
          <a:prstGeom prst="line">
            <a:avLst/>
          </a:prstGeom>
          <a:ln cap="flat" w="28575">
            <a:solidFill>
              <a:srgbClr val="295F48"/>
            </a:solidFill>
            <a:prstDash val="solid"/>
            <a:headEnd type="none" len="sm" w="sm"/>
            <a:tailEnd type="none" len="sm" w="sm"/>
          </a:ln>
        </p:spPr>
      </p:sp>
      <p:grpSp>
        <p:nvGrpSpPr>
          <p:cNvPr name="Group 6" id="6"/>
          <p:cNvGrpSpPr/>
          <p:nvPr/>
        </p:nvGrpSpPr>
        <p:grpSpPr>
          <a:xfrm rot="0">
            <a:off x="1496717" y="3070155"/>
            <a:ext cx="517456" cy="591378"/>
            <a:chOff x="0" y="0"/>
            <a:chExt cx="711200" cy="812800"/>
          </a:xfrm>
        </p:grpSpPr>
        <p:sp>
          <p:nvSpPr>
            <p:cNvPr name="Freeform 7" id="7"/>
            <p:cNvSpPr/>
            <p:nvPr/>
          </p:nvSpPr>
          <p:spPr>
            <a:xfrm flipH="false" flipV="false" rot="0">
              <a:off x="0" y="0"/>
              <a:ext cx="711200" cy="812800"/>
            </a:xfrm>
            <a:custGeom>
              <a:avLst/>
              <a:gdLst/>
              <a:ahLst/>
              <a:cxnLst/>
              <a:rect r="r" b="b" t="t" l="l"/>
              <a:pathLst>
                <a:path h="812800" w="711200">
                  <a:moveTo>
                    <a:pt x="355600" y="0"/>
                  </a:moveTo>
                  <a:lnTo>
                    <a:pt x="499725" y="159329"/>
                  </a:lnTo>
                  <a:lnTo>
                    <a:pt x="711200" y="203200"/>
                  </a:lnTo>
                  <a:lnTo>
                    <a:pt x="643849" y="406400"/>
                  </a:lnTo>
                  <a:lnTo>
                    <a:pt x="711200" y="609600"/>
                  </a:lnTo>
                  <a:lnTo>
                    <a:pt x="499725" y="653471"/>
                  </a:lnTo>
                  <a:lnTo>
                    <a:pt x="355600" y="812800"/>
                  </a:lnTo>
                  <a:lnTo>
                    <a:pt x="211475" y="653471"/>
                  </a:lnTo>
                  <a:lnTo>
                    <a:pt x="0" y="609600"/>
                  </a:lnTo>
                  <a:lnTo>
                    <a:pt x="67351" y="406400"/>
                  </a:lnTo>
                  <a:lnTo>
                    <a:pt x="0" y="203200"/>
                  </a:lnTo>
                  <a:lnTo>
                    <a:pt x="211475" y="159329"/>
                  </a:lnTo>
                  <a:lnTo>
                    <a:pt x="355600" y="0"/>
                  </a:lnTo>
                  <a:close/>
                </a:path>
              </a:pathLst>
            </a:custGeom>
            <a:solidFill>
              <a:srgbClr val="295F48"/>
            </a:solidFill>
          </p:spPr>
        </p:sp>
        <p:sp>
          <p:nvSpPr>
            <p:cNvPr name="TextBox 8" id="8"/>
            <p:cNvSpPr txBox="true"/>
            <p:nvPr/>
          </p:nvSpPr>
          <p:spPr>
            <a:xfrm>
              <a:off x="88900" y="146050"/>
              <a:ext cx="533400" cy="501650"/>
            </a:xfrm>
            <a:prstGeom prst="rect">
              <a:avLst/>
            </a:prstGeom>
          </p:spPr>
          <p:txBody>
            <a:bodyPr anchor="ctr" rtlCol="false" tIns="50800" lIns="50800" bIns="50800" rIns="50800"/>
            <a:lstStyle/>
            <a:p>
              <a:pPr algn="ctr">
                <a:lnSpc>
                  <a:spcPts val="2999"/>
                </a:lnSpc>
              </a:pPr>
            </a:p>
          </p:txBody>
        </p:sp>
      </p:grpSp>
      <p:grpSp>
        <p:nvGrpSpPr>
          <p:cNvPr name="Group 9" id="9"/>
          <p:cNvGrpSpPr/>
          <p:nvPr/>
        </p:nvGrpSpPr>
        <p:grpSpPr>
          <a:xfrm rot="0">
            <a:off x="5789618" y="3070155"/>
            <a:ext cx="517456" cy="591378"/>
            <a:chOff x="0" y="0"/>
            <a:chExt cx="711200" cy="812800"/>
          </a:xfrm>
        </p:grpSpPr>
        <p:sp>
          <p:nvSpPr>
            <p:cNvPr name="Freeform 10" id="10"/>
            <p:cNvSpPr/>
            <p:nvPr/>
          </p:nvSpPr>
          <p:spPr>
            <a:xfrm flipH="false" flipV="false" rot="0">
              <a:off x="0" y="0"/>
              <a:ext cx="711200" cy="812800"/>
            </a:xfrm>
            <a:custGeom>
              <a:avLst/>
              <a:gdLst/>
              <a:ahLst/>
              <a:cxnLst/>
              <a:rect r="r" b="b" t="t" l="l"/>
              <a:pathLst>
                <a:path h="812800" w="711200">
                  <a:moveTo>
                    <a:pt x="355600" y="0"/>
                  </a:moveTo>
                  <a:lnTo>
                    <a:pt x="499725" y="159329"/>
                  </a:lnTo>
                  <a:lnTo>
                    <a:pt x="711200" y="203200"/>
                  </a:lnTo>
                  <a:lnTo>
                    <a:pt x="643849" y="406400"/>
                  </a:lnTo>
                  <a:lnTo>
                    <a:pt x="711200" y="609600"/>
                  </a:lnTo>
                  <a:lnTo>
                    <a:pt x="499725" y="653471"/>
                  </a:lnTo>
                  <a:lnTo>
                    <a:pt x="355600" y="812800"/>
                  </a:lnTo>
                  <a:lnTo>
                    <a:pt x="211475" y="653471"/>
                  </a:lnTo>
                  <a:lnTo>
                    <a:pt x="0" y="609600"/>
                  </a:lnTo>
                  <a:lnTo>
                    <a:pt x="67351" y="406400"/>
                  </a:lnTo>
                  <a:lnTo>
                    <a:pt x="0" y="203200"/>
                  </a:lnTo>
                  <a:lnTo>
                    <a:pt x="211475" y="159329"/>
                  </a:lnTo>
                  <a:lnTo>
                    <a:pt x="355600" y="0"/>
                  </a:lnTo>
                  <a:close/>
                </a:path>
              </a:pathLst>
            </a:custGeom>
            <a:solidFill>
              <a:srgbClr val="659849"/>
            </a:solidFill>
          </p:spPr>
        </p:sp>
        <p:sp>
          <p:nvSpPr>
            <p:cNvPr name="TextBox 11" id="11"/>
            <p:cNvSpPr txBox="true"/>
            <p:nvPr/>
          </p:nvSpPr>
          <p:spPr>
            <a:xfrm>
              <a:off x="88900" y="146050"/>
              <a:ext cx="533400" cy="501650"/>
            </a:xfrm>
            <a:prstGeom prst="rect">
              <a:avLst/>
            </a:prstGeom>
          </p:spPr>
          <p:txBody>
            <a:bodyPr anchor="ctr" rtlCol="false" tIns="50800" lIns="50800" bIns="50800" rIns="50800"/>
            <a:lstStyle/>
            <a:p>
              <a:pPr algn="ctr">
                <a:lnSpc>
                  <a:spcPts val="2999"/>
                </a:lnSpc>
              </a:pPr>
            </a:p>
          </p:txBody>
        </p:sp>
      </p:grpSp>
      <p:grpSp>
        <p:nvGrpSpPr>
          <p:cNvPr name="Group 12" id="12"/>
          <p:cNvGrpSpPr/>
          <p:nvPr/>
        </p:nvGrpSpPr>
        <p:grpSpPr>
          <a:xfrm rot="0">
            <a:off x="10082520" y="3110496"/>
            <a:ext cx="517456" cy="591378"/>
            <a:chOff x="0" y="0"/>
            <a:chExt cx="711200" cy="812800"/>
          </a:xfrm>
        </p:grpSpPr>
        <p:sp>
          <p:nvSpPr>
            <p:cNvPr name="Freeform 13" id="13"/>
            <p:cNvSpPr/>
            <p:nvPr/>
          </p:nvSpPr>
          <p:spPr>
            <a:xfrm flipH="false" flipV="false" rot="0">
              <a:off x="0" y="0"/>
              <a:ext cx="711200" cy="812800"/>
            </a:xfrm>
            <a:custGeom>
              <a:avLst/>
              <a:gdLst/>
              <a:ahLst/>
              <a:cxnLst/>
              <a:rect r="r" b="b" t="t" l="l"/>
              <a:pathLst>
                <a:path h="812800" w="711200">
                  <a:moveTo>
                    <a:pt x="355600" y="0"/>
                  </a:moveTo>
                  <a:lnTo>
                    <a:pt x="499725" y="159329"/>
                  </a:lnTo>
                  <a:lnTo>
                    <a:pt x="711200" y="203200"/>
                  </a:lnTo>
                  <a:lnTo>
                    <a:pt x="643849" y="406400"/>
                  </a:lnTo>
                  <a:lnTo>
                    <a:pt x="711200" y="609600"/>
                  </a:lnTo>
                  <a:lnTo>
                    <a:pt x="499725" y="653471"/>
                  </a:lnTo>
                  <a:lnTo>
                    <a:pt x="355600" y="812800"/>
                  </a:lnTo>
                  <a:lnTo>
                    <a:pt x="211475" y="653471"/>
                  </a:lnTo>
                  <a:lnTo>
                    <a:pt x="0" y="609600"/>
                  </a:lnTo>
                  <a:lnTo>
                    <a:pt x="67351" y="406400"/>
                  </a:lnTo>
                  <a:lnTo>
                    <a:pt x="0" y="203200"/>
                  </a:lnTo>
                  <a:lnTo>
                    <a:pt x="211475" y="159329"/>
                  </a:lnTo>
                  <a:lnTo>
                    <a:pt x="355600" y="0"/>
                  </a:lnTo>
                  <a:close/>
                </a:path>
              </a:pathLst>
            </a:custGeom>
            <a:solidFill>
              <a:srgbClr val="295F48"/>
            </a:solidFill>
          </p:spPr>
        </p:sp>
        <p:sp>
          <p:nvSpPr>
            <p:cNvPr name="TextBox 14" id="14"/>
            <p:cNvSpPr txBox="true"/>
            <p:nvPr/>
          </p:nvSpPr>
          <p:spPr>
            <a:xfrm>
              <a:off x="88900" y="146050"/>
              <a:ext cx="533400" cy="501650"/>
            </a:xfrm>
            <a:prstGeom prst="rect">
              <a:avLst/>
            </a:prstGeom>
          </p:spPr>
          <p:txBody>
            <a:bodyPr anchor="ctr" rtlCol="false" tIns="50800" lIns="50800" bIns="50800" rIns="50800"/>
            <a:lstStyle/>
            <a:p>
              <a:pPr algn="ctr">
                <a:lnSpc>
                  <a:spcPts val="2999"/>
                </a:lnSpc>
              </a:pPr>
            </a:p>
          </p:txBody>
        </p:sp>
      </p:grpSp>
      <p:grpSp>
        <p:nvGrpSpPr>
          <p:cNvPr name="Group 15" id="15"/>
          <p:cNvGrpSpPr/>
          <p:nvPr/>
        </p:nvGrpSpPr>
        <p:grpSpPr>
          <a:xfrm rot="0">
            <a:off x="14318712" y="3124783"/>
            <a:ext cx="517456" cy="591378"/>
            <a:chOff x="0" y="0"/>
            <a:chExt cx="711200" cy="812800"/>
          </a:xfrm>
        </p:grpSpPr>
        <p:sp>
          <p:nvSpPr>
            <p:cNvPr name="Freeform 16" id="16"/>
            <p:cNvSpPr/>
            <p:nvPr/>
          </p:nvSpPr>
          <p:spPr>
            <a:xfrm flipH="false" flipV="false" rot="0">
              <a:off x="0" y="0"/>
              <a:ext cx="711200" cy="812800"/>
            </a:xfrm>
            <a:custGeom>
              <a:avLst/>
              <a:gdLst/>
              <a:ahLst/>
              <a:cxnLst/>
              <a:rect r="r" b="b" t="t" l="l"/>
              <a:pathLst>
                <a:path h="812800" w="711200">
                  <a:moveTo>
                    <a:pt x="355600" y="0"/>
                  </a:moveTo>
                  <a:lnTo>
                    <a:pt x="499725" y="159329"/>
                  </a:lnTo>
                  <a:lnTo>
                    <a:pt x="711200" y="203200"/>
                  </a:lnTo>
                  <a:lnTo>
                    <a:pt x="643849" y="406400"/>
                  </a:lnTo>
                  <a:lnTo>
                    <a:pt x="711200" y="609600"/>
                  </a:lnTo>
                  <a:lnTo>
                    <a:pt x="499725" y="653471"/>
                  </a:lnTo>
                  <a:lnTo>
                    <a:pt x="355600" y="812800"/>
                  </a:lnTo>
                  <a:lnTo>
                    <a:pt x="211475" y="653471"/>
                  </a:lnTo>
                  <a:lnTo>
                    <a:pt x="0" y="609600"/>
                  </a:lnTo>
                  <a:lnTo>
                    <a:pt x="67351" y="406400"/>
                  </a:lnTo>
                  <a:lnTo>
                    <a:pt x="0" y="203200"/>
                  </a:lnTo>
                  <a:lnTo>
                    <a:pt x="211475" y="159329"/>
                  </a:lnTo>
                  <a:lnTo>
                    <a:pt x="355600" y="0"/>
                  </a:lnTo>
                  <a:close/>
                </a:path>
              </a:pathLst>
            </a:custGeom>
            <a:solidFill>
              <a:srgbClr val="659849"/>
            </a:solidFill>
          </p:spPr>
        </p:sp>
        <p:sp>
          <p:nvSpPr>
            <p:cNvPr name="TextBox 17" id="17"/>
            <p:cNvSpPr txBox="true"/>
            <p:nvPr/>
          </p:nvSpPr>
          <p:spPr>
            <a:xfrm>
              <a:off x="88900" y="146050"/>
              <a:ext cx="533400" cy="501650"/>
            </a:xfrm>
            <a:prstGeom prst="rect">
              <a:avLst/>
            </a:prstGeom>
          </p:spPr>
          <p:txBody>
            <a:bodyPr anchor="ctr" rtlCol="false" tIns="50800" lIns="50800" bIns="50800" rIns="50800"/>
            <a:lstStyle/>
            <a:p>
              <a:pPr algn="ctr">
                <a:lnSpc>
                  <a:spcPts val="2999"/>
                </a:lnSpc>
              </a:pPr>
            </a:p>
          </p:txBody>
        </p:sp>
      </p:grpSp>
      <p:sp>
        <p:nvSpPr>
          <p:cNvPr name="TextBox 18" id="18"/>
          <p:cNvSpPr txBox="true"/>
          <p:nvPr/>
        </p:nvSpPr>
        <p:spPr>
          <a:xfrm rot="0">
            <a:off x="1523950" y="1524565"/>
            <a:ext cx="5996990" cy="915035"/>
          </a:xfrm>
          <a:prstGeom prst="rect">
            <a:avLst/>
          </a:prstGeom>
        </p:spPr>
        <p:txBody>
          <a:bodyPr anchor="t" rtlCol="false" tIns="0" lIns="0" bIns="0" rIns="0">
            <a:spAutoFit/>
          </a:bodyPr>
          <a:lstStyle/>
          <a:p>
            <a:pPr algn="r">
              <a:lnSpc>
                <a:spcPts val="6400"/>
              </a:lnSpc>
            </a:pPr>
            <a:r>
              <a:rPr lang="en-US" b="true" sz="6400" spc="-192">
                <a:solidFill>
                  <a:srgbClr val="659849"/>
                </a:solidFill>
                <a:latin typeface="Poppins Bold"/>
                <a:ea typeface="Poppins Bold"/>
                <a:cs typeface="Poppins Bold"/>
                <a:sym typeface="Poppins Bold"/>
              </a:rPr>
              <a:t>CHRONOLOGIE:</a:t>
            </a:r>
          </a:p>
        </p:txBody>
      </p:sp>
      <p:sp>
        <p:nvSpPr>
          <p:cNvPr name="TextBox 19" id="19"/>
          <p:cNvSpPr txBox="true"/>
          <p:nvPr/>
        </p:nvSpPr>
        <p:spPr>
          <a:xfrm rot="0">
            <a:off x="1496717" y="3956808"/>
            <a:ext cx="3417243" cy="669926"/>
          </a:xfrm>
          <a:prstGeom prst="rect">
            <a:avLst/>
          </a:prstGeom>
        </p:spPr>
        <p:txBody>
          <a:bodyPr anchor="t" rtlCol="false" tIns="0" lIns="0" bIns="0" rIns="0">
            <a:spAutoFit/>
          </a:bodyPr>
          <a:lstStyle/>
          <a:p>
            <a:pPr algn="l">
              <a:lnSpc>
                <a:spcPts val="5150"/>
              </a:lnSpc>
            </a:pPr>
            <a:r>
              <a:rPr lang="en-US" sz="5000" b="true">
                <a:solidFill>
                  <a:srgbClr val="525252"/>
                </a:solidFill>
                <a:latin typeface="Montserrat Medium"/>
                <a:ea typeface="Montserrat Medium"/>
                <a:cs typeface="Montserrat Medium"/>
                <a:sym typeface="Montserrat Medium"/>
              </a:rPr>
              <a:t>Décembre</a:t>
            </a:r>
          </a:p>
        </p:txBody>
      </p:sp>
      <p:sp>
        <p:nvSpPr>
          <p:cNvPr name="TextBox 20" id="20"/>
          <p:cNvSpPr txBox="true"/>
          <p:nvPr/>
        </p:nvSpPr>
        <p:spPr>
          <a:xfrm rot="0">
            <a:off x="5789618" y="3956808"/>
            <a:ext cx="2454269" cy="669926"/>
          </a:xfrm>
          <a:prstGeom prst="rect">
            <a:avLst/>
          </a:prstGeom>
        </p:spPr>
        <p:txBody>
          <a:bodyPr anchor="t" rtlCol="false" tIns="0" lIns="0" bIns="0" rIns="0">
            <a:spAutoFit/>
          </a:bodyPr>
          <a:lstStyle/>
          <a:p>
            <a:pPr algn="l">
              <a:lnSpc>
                <a:spcPts val="5150"/>
              </a:lnSpc>
            </a:pPr>
            <a:r>
              <a:rPr lang="en-US" sz="5000" b="true">
                <a:solidFill>
                  <a:srgbClr val="525252"/>
                </a:solidFill>
                <a:latin typeface="Montserrat Medium"/>
                <a:ea typeface="Montserrat Medium"/>
                <a:cs typeface="Montserrat Medium"/>
                <a:sym typeface="Montserrat Medium"/>
              </a:rPr>
              <a:t>Janvier</a:t>
            </a:r>
          </a:p>
        </p:txBody>
      </p:sp>
      <p:sp>
        <p:nvSpPr>
          <p:cNvPr name="TextBox 21" id="21"/>
          <p:cNvSpPr txBox="true"/>
          <p:nvPr/>
        </p:nvSpPr>
        <p:spPr>
          <a:xfrm rot="0">
            <a:off x="10082520" y="3956808"/>
            <a:ext cx="2423424" cy="669926"/>
          </a:xfrm>
          <a:prstGeom prst="rect">
            <a:avLst/>
          </a:prstGeom>
        </p:spPr>
        <p:txBody>
          <a:bodyPr anchor="t" rtlCol="false" tIns="0" lIns="0" bIns="0" rIns="0">
            <a:spAutoFit/>
          </a:bodyPr>
          <a:lstStyle/>
          <a:p>
            <a:pPr algn="l">
              <a:lnSpc>
                <a:spcPts val="5150"/>
              </a:lnSpc>
            </a:pPr>
            <a:r>
              <a:rPr lang="en-US" sz="5000" b="true">
                <a:solidFill>
                  <a:srgbClr val="525252"/>
                </a:solidFill>
                <a:latin typeface="Montserrat Medium"/>
                <a:ea typeface="Montserrat Medium"/>
                <a:cs typeface="Montserrat Medium"/>
                <a:sym typeface="Montserrat Medium"/>
              </a:rPr>
              <a:t>Février</a:t>
            </a:r>
          </a:p>
        </p:txBody>
      </p:sp>
      <p:sp>
        <p:nvSpPr>
          <p:cNvPr name="TextBox 22" id="22"/>
          <p:cNvSpPr txBox="true"/>
          <p:nvPr/>
        </p:nvSpPr>
        <p:spPr>
          <a:xfrm rot="0">
            <a:off x="14318712" y="3956808"/>
            <a:ext cx="2197323" cy="669926"/>
          </a:xfrm>
          <a:prstGeom prst="rect">
            <a:avLst/>
          </a:prstGeom>
        </p:spPr>
        <p:txBody>
          <a:bodyPr anchor="t" rtlCol="false" tIns="0" lIns="0" bIns="0" rIns="0">
            <a:spAutoFit/>
          </a:bodyPr>
          <a:lstStyle/>
          <a:p>
            <a:pPr algn="l">
              <a:lnSpc>
                <a:spcPts val="5150"/>
              </a:lnSpc>
            </a:pPr>
            <a:r>
              <a:rPr lang="en-US" sz="5000" b="true">
                <a:solidFill>
                  <a:srgbClr val="525252"/>
                </a:solidFill>
                <a:latin typeface="Montserrat Medium"/>
                <a:ea typeface="Montserrat Medium"/>
                <a:cs typeface="Montserrat Medium"/>
                <a:sym typeface="Montserrat Medium"/>
              </a:rPr>
              <a:t>Mars</a:t>
            </a:r>
          </a:p>
        </p:txBody>
      </p:sp>
      <p:sp>
        <p:nvSpPr>
          <p:cNvPr name="TextBox 23" id="23"/>
          <p:cNvSpPr txBox="true"/>
          <p:nvPr/>
        </p:nvSpPr>
        <p:spPr>
          <a:xfrm rot="0">
            <a:off x="5771316" y="4702934"/>
            <a:ext cx="2934390" cy="2507082"/>
          </a:xfrm>
          <a:prstGeom prst="rect">
            <a:avLst/>
          </a:prstGeom>
        </p:spPr>
        <p:txBody>
          <a:bodyPr anchor="t" rtlCol="false" tIns="0" lIns="0" bIns="0" rIns="0">
            <a:spAutoFit/>
          </a:bodyPr>
          <a:lstStyle/>
          <a:p>
            <a:pPr algn="l" marL="461203" indent="-230602" lvl="1">
              <a:lnSpc>
                <a:spcPts val="3332"/>
              </a:lnSpc>
              <a:buFont typeface="Arial"/>
              <a:buChar char="•"/>
            </a:pPr>
            <a:r>
              <a:rPr lang="en-US" b="true" sz="2136">
                <a:solidFill>
                  <a:srgbClr val="295F48"/>
                </a:solidFill>
                <a:latin typeface="Poppins Medium"/>
                <a:ea typeface="Poppins Medium"/>
                <a:cs typeface="Poppins Medium"/>
                <a:sym typeface="Poppins Medium"/>
              </a:rPr>
              <a:t>Construction des panneaux solaires</a:t>
            </a:r>
          </a:p>
          <a:p>
            <a:pPr algn="l" marL="461203" indent="-230602" lvl="1">
              <a:lnSpc>
                <a:spcPts val="3332"/>
              </a:lnSpc>
              <a:buFont typeface="Arial"/>
              <a:buChar char="•"/>
            </a:pPr>
            <a:r>
              <a:rPr lang="en-US" b="true" sz="2136">
                <a:solidFill>
                  <a:srgbClr val="295F48"/>
                </a:solidFill>
                <a:latin typeface="Poppins Medium"/>
                <a:ea typeface="Poppins Medium"/>
                <a:cs typeface="Poppins Medium"/>
                <a:sym typeface="Poppins Medium"/>
              </a:rPr>
              <a:t>Photocatalyse du TiO2</a:t>
            </a:r>
          </a:p>
          <a:p>
            <a:pPr algn="l">
              <a:lnSpc>
                <a:spcPts val="3332"/>
              </a:lnSpc>
            </a:pPr>
          </a:p>
        </p:txBody>
      </p:sp>
      <p:sp>
        <p:nvSpPr>
          <p:cNvPr name="TextBox 24" id="24"/>
          <p:cNvSpPr txBox="true"/>
          <p:nvPr/>
        </p:nvSpPr>
        <p:spPr>
          <a:xfrm rot="0">
            <a:off x="10045915" y="4712459"/>
            <a:ext cx="3164036" cy="3137289"/>
          </a:xfrm>
          <a:prstGeom prst="rect">
            <a:avLst/>
          </a:prstGeom>
        </p:spPr>
        <p:txBody>
          <a:bodyPr anchor="t" rtlCol="false" tIns="0" lIns="0" bIns="0" rIns="0">
            <a:spAutoFit/>
          </a:bodyPr>
          <a:lstStyle/>
          <a:p>
            <a:pPr algn="l" marL="497297" indent="-248648" lvl="1">
              <a:lnSpc>
                <a:spcPts val="3593"/>
              </a:lnSpc>
              <a:buFont typeface="Arial"/>
              <a:buChar char="•"/>
            </a:pPr>
            <a:r>
              <a:rPr lang="en-US" b="true" sz="2303">
                <a:solidFill>
                  <a:srgbClr val="295F48"/>
                </a:solidFill>
                <a:latin typeface="Poppins Medium"/>
                <a:ea typeface="Poppins Medium"/>
                <a:cs typeface="Poppins Medium"/>
                <a:sym typeface="Poppins Medium"/>
              </a:rPr>
              <a:t>Premières mesures</a:t>
            </a:r>
          </a:p>
          <a:p>
            <a:pPr algn="l" marL="497297" indent="-248648" lvl="1">
              <a:lnSpc>
                <a:spcPts val="3593"/>
              </a:lnSpc>
              <a:buFont typeface="Arial"/>
              <a:buChar char="•"/>
            </a:pPr>
            <a:r>
              <a:rPr lang="en-US" b="true" sz="2303">
                <a:solidFill>
                  <a:srgbClr val="295F48"/>
                </a:solidFill>
                <a:latin typeface="Poppins Medium"/>
                <a:ea typeface="Poppins Medium"/>
                <a:cs typeface="Poppins Medium"/>
                <a:sym typeface="Poppins Medium"/>
              </a:rPr>
              <a:t>Amélioration et nouveaux tests de la photocatalyse du TiO2</a:t>
            </a:r>
          </a:p>
        </p:txBody>
      </p:sp>
      <p:sp>
        <p:nvSpPr>
          <p:cNvPr name="TextBox 25" id="25"/>
          <p:cNvSpPr txBox="true"/>
          <p:nvPr/>
        </p:nvSpPr>
        <p:spPr>
          <a:xfrm rot="0">
            <a:off x="14318712" y="4683884"/>
            <a:ext cx="3380915" cy="1929350"/>
          </a:xfrm>
          <a:prstGeom prst="rect">
            <a:avLst/>
          </a:prstGeom>
        </p:spPr>
        <p:txBody>
          <a:bodyPr anchor="t" rtlCol="false" tIns="0" lIns="0" bIns="0" rIns="0">
            <a:spAutoFit/>
          </a:bodyPr>
          <a:lstStyle/>
          <a:p>
            <a:pPr algn="l" marL="531384" indent="-265692" lvl="1">
              <a:lnSpc>
                <a:spcPts val="3839"/>
              </a:lnSpc>
              <a:buFont typeface="Arial"/>
              <a:buChar char="•"/>
            </a:pPr>
            <a:r>
              <a:rPr lang="en-US" b="true" sz="2461">
                <a:solidFill>
                  <a:srgbClr val="295F48"/>
                </a:solidFill>
                <a:latin typeface="Poppins Medium"/>
                <a:ea typeface="Poppins Medium"/>
                <a:cs typeface="Poppins Medium"/>
                <a:sym typeface="Poppins Medium"/>
              </a:rPr>
              <a:t>Suite des mesures</a:t>
            </a:r>
          </a:p>
          <a:p>
            <a:pPr algn="l" marL="531384" indent="-265692" lvl="1">
              <a:lnSpc>
                <a:spcPts val="3839"/>
              </a:lnSpc>
              <a:buFont typeface="Arial"/>
              <a:buChar char="•"/>
            </a:pPr>
            <a:r>
              <a:rPr lang="en-US" b="true" sz="2461">
                <a:solidFill>
                  <a:srgbClr val="295F48"/>
                </a:solidFill>
                <a:latin typeface="Poppins Medium"/>
                <a:ea typeface="Poppins Medium"/>
                <a:cs typeface="Poppins Medium"/>
                <a:sym typeface="Poppins Medium"/>
              </a:rPr>
              <a:t>Finalisation du projet</a:t>
            </a:r>
          </a:p>
        </p:txBody>
      </p:sp>
      <p:sp>
        <p:nvSpPr>
          <p:cNvPr name="TextBox 26" id="26"/>
          <p:cNvSpPr txBox="true"/>
          <p:nvPr/>
        </p:nvSpPr>
        <p:spPr>
          <a:xfrm rot="0">
            <a:off x="1496717" y="4702934"/>
            <a:ext cx="2934390" cy="2507082"/>
          </a:xfrm>
          <a:prstGeom prst="rect">
            <a:avLst/>
          </a:prstGeom>
        </p:spPr>
        <p:txBody>
          <a:bodyPr anchor="t" rtlCol="false" tIns="0" lIns="0" bIns="0" rIns="0">
            <a:spAutoFit/>
          </a:bodyPr>
          <a:lstStyle/>
          <a:p>
            <a:pPr algn="l" marL="461203" indent="-230602" lvl="1">
              <a:lnSpc>
                <a:spcPts val="3332"/>
              </a:lnSpc>
              <a:buFont typeface="Arial"/>
              <a:buChar char="•"/>
            </a:pPr>
            <a:r>
              <a:rPr lang="en-US" b="true" sz="2136">
                <a:solidFill>
                  <a:srgbClr val="295F48"/>
                </a:solidFill>
                <a:latin typeface="Poppins Medium"/>
                <a:ea typeface="Poppins Medium"/>
                <a:cs typeface="Poppins Medium"/>
                <a:sym typeface="Poppins Medium"/>
              </a:rPr>
              <a:t>Poursuite des recherches</a:t>
            </a:r>
          </a:p>
          <a:p>
            <a:pPr algn="l" marL="461203" indent="-230602" lvl="1">
              <a:lnSpc>
                <a:spcPts val="3332"/>
              </a:lnSpc>
              <a:buFont typeface="Arial"/>
              <a:buChar char="•"/>
            </a:pPr>
            <a:r>
              <a:rPr lang="en-US" b="true" sz="2136">
                <a:solidFill>
                  <a:srgbClr val="295F48"/>
                </a:solidFill>
                <a:latin typeface="Poppins Medium"/>
                <a:ea typeface="Poppins Medium"/>
                <a:cs typeface="Poppins Medium"/>
                <a:sym typeface="Poppins Medium"/>
              </a:rPr>
              <a:t>V</a:t>
            </a:r>
            <a:r>
              <a:rPr lang="en-US" b="true" sz="2136">
                <a:solidFill>
                  <a:srgbClr val="295F48"/>
                </a:solidFill>
                <a:latin typeface="Poppins Medium"/>
                <a:ea typeface="Poppins Medium"/>
                <a:cs typeface="Poppins Medium"/>
                <a:sym typeface="Poppins Medium"/>
              </a:rPr>
              <a:t>isite du CNR de Parma</a:t>
            </a:r>
          </a:p>
          <a:p>
            <a:pPr algn="l" marL="461203" indent="-230602" lvl="1">
              <a:lnSpc>
                <a:spcPts val="3332"/>
              </a:lnSpc>
              <a:buFont typeface="Arial"/>
              <a:buChar char="•"/>
            </a:pPr>
            <a:r>
              <a:rPr lang="en-US" b="true" sz="2136">
                <a:solidFill>
                  <a:srgbClr val="295F48"/>
                </a:solidFill>
                <a:latin typeface="Poppins Medium"/>
                <a:ea typeface="Poppins Medium"/>
                <a:cs typeface="Poppins Medium"/>
                <a:sym typeface="Poppins Medium"/>
              </a:rPr>
              <a:t> Achats des matériaux.</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p:nvPr/>
        </p:nvGrpSpPr>
        <p:grpSpPr>
          <a:xfrm rot="0">
            <a:off x="1945785" y="3720983"/>
            <a:ext cx="3835266" cy="3835266"/>
            <a:chOff x="0" y="0"/>
            <a:chExt cx="812800" cy="812800"/>
          </a:xfrm>
        </p:grpSpPr>
        <p:sp>
          <p:nvSpPr>
            <p:cNvPr name="Freeform 6" id="6"/>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6EBC2"/>
            </a:solidFill>
          </p:spPr>
        </p:sp>
        <p:sp>
          <p:nvSpPr>
            <p:cNvPr name="TextBox 7" id="7"/>
            <p:cNvSpPr txBox="true"/>
            <p:nvPr/>
          </p:nvSpPr>
          <p:spPr>
            <a:xfrm>
              <a:off x="76200" y="57150"/>
              <a:ext cx="660400" cy="679450"/>
            </a:xfrm>
            <a:prstGeom prst="rect">
              <a:avLst/>
            </a:prstGeom>
          </p:spPr>
          <p:txBody>
            <a:bodyPr anchor="ctr" rtlCol="false" tIns="50800" lIns="50800" bIns="50800" rIns="50800"/>
            <a:lstStyle/>
            <a:p>
              <a:pPr algn="ctr">
                <a:lnSpc>
                  <a:spcPts val="2999"/>
                </a:lnSpc>
              </a:pPr>
            </a:p>
          </p:txBody>
        </p:sp>
      </p:grpSp>
      <p:grpSp>
        <p:nvGrpSpPr>
          <p:cNvPr name="Group 8" id="8"/>
          <p:cNvGrpSpPr/>
          <p:nvPr/>
        </p:nvGrpSpPr>
        <p:grpSpPr>
          <a:xfrm rot="0">
            <a:off x="7114649" y="3720983"/>
            <a:ext cx="3835266" cy="3835266"/>
            <a:chOff x="0" y="0"/>
            <a:chExt cx="812800" cy="812800"/>
          </a:xfrm>
        </p:grpSpPr>
        <p:sp>
          <p:nvSpPr>
            <p:cNvPr name="Freeform 9" id="9"/>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6EBC2"/>
            </a:solidFill>
          </p:spPr>
        </p:sp>
        <p:sp>
          <p:nvSpPr>
            <p:cNvPr name="TextBox 10" id="10"/>
            <p:cNvSpPr txBox="true"/>
            <p:nvPr/>
          </p:nvSpPr>
          <p:spPr>
            <a:xfrm>
              <a:off x="76200" y="57150"/>
              <a:ext cx="660400" cy="679450"/>
            </a:xfrm>
            <a:prstGeom prst="rect">
              <a:avLst/>
            </a:prstGeom>
          </p:spPr>
          <p:txBody>
            <a:bodyPr anchor="ctr" rtlCol="false" tIns="50800" lIns="50800" bIns="50800" rIns="50800"/>
            <a:lstStyle/>
            <a:p>
              <a:pPr algn="ctr">
                <a:lnSpc>
                  <a:spcPts val="2999"/>
                </a:lnSpc>
              </a:pPr>
            </a:p>
          </p:txBody>
        </p:sp>
      </p:grpSp>
      <p:grpSp>
        <p:nvGrpSpPr>
          <p:cNvPr name="Group 11" id="11"/>
          <p:cNvGrpSpPr/>
          <p:nvPr/>
        </p:nvGrpSpPr>
        <p:grpSpPr>
          <a:xfrm rot="0">
            <a:off x="12283513" y="3720983"/>
            <a:ext cx="3835266" cy="3835266"/>
            <a:chOff x="0" y="0"/>
            <a:chExt cx="812800" cy="812800"/>
          </a:xfrm>
        </p:grpSpPr>
        <p:sp>
          <p:nvSpPr>
            <p:cNvPr name="Freeform 12" id="12"/>
            <p:cNvSpPr/>
            <p:nvPr/>
          </p:nvSpPr>
          <p:spPr>
            <a:xfrm flipH="false" flipV="false" rot="0">
              <a:off x="0" y="0"/>
              <a:ext cx="812800" cy="812800"/>
            </a:xfrm>
            <a:custGeom>
              <a:avLst/>
              <a:gdLst/>
              <a:ahLst/>
              <a:cxnLst/>
              <a:rect r="r" b="b" t="t" l="l"/>
              <a:pathLst>
                <a:path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6EBC2"/>
            </a:solidFill>
          </p:spPr>
        </p:sp>
        <p:sp>
          <p:nvSpPr>
            <p:cNvPr name="TextBox 13" id="13"/>
            <p:cNvSpPr txBox="true"/>
            <p:nvPr/>
          </p:nvSpPr>
          <p:spPr>
            <a:xfrm>
              <a:off x="76200" y="57150"/>
              <a:ext cx="660400" cy="679450"/>
            </a:xfrm>
            <a:prstGeom prst="rect">
              <a:avLst/>
            </a:prstGeom>
          </p:spPr>
          <p:txBody>
            <a:bodyPr anchor="ctr" rtlCol="false" tIns="50800" lIns="50800" bIns="50800" rIns="50800"/>
            <a:lstStyle/>
            <a:p>
              <a:pPr algn="ctr">
                <a:lnSpc>
                  <a:spcPts val="2999"/>
                </a:lnSpc>
              </a:pPr>
            </a:p>
          </p:txBody>
        </p:sp>
      </p:grpSp>
      <p:sp>
        <p:nvSpPr>
          <p:cNvPr name="TextBox 14" id="14"/>
          <p:cNvSpPr txBox="true"/>
          <p:nvPr/>
        </p:nvSpPr>
        <p:spPr>
          <a:xfrm rot="0">
            <a:off x="4390644" y="1595937"/>
            <a:ext cx="9506712" cy="1120775"/>
          </a:xfrm>
          <a:prstGeom prst="rect">
            <a:avLst/>
          </a:prstGeom>
        </p:spPr>
        <p:txBody>
          <a:bodyPr anchor="t" rtlCol="false" tIns="0" lIns="0" bIns="0" rIns="0">
            <a:spAutoFit/>
          </a:bodyPr>
          <a:lstStyle/>
          <a:p>
            <a:pPr algn="r">
              <a:lnSpc>
                <a:spcPts val="6999"/>
              </a:lnSpc>
            </a:pPr>
            <a:r>
              <a:rPr lang="en-US" sz="6999" spc="-209">
                <a:solidFill>
                  <a:srgbClr val="659849"/>
                </a:solidFill>
                <a:latin typeface="Agrandir"/>
                <a:ea typeface="Agrandir"/>
                <a:cs typeface="Agrandir"/>
                <a:sym typeface="Agrandir"/>
              </a:rPr>
              <a:t>Plan de la présentation:</a:t>
            </a:r>
          </a:p>
        </p:txBody>
      </p:sp>
      <p:sp>
        <p:nvSpPr>
          <p:cNvPr name="TextBox 15" id="15"/>
          <p:cNvSpPr txBox="true"/>
          <p:nvPr/>
        </p:nvSpPr>
        <p:spPr>
          <a:xfrm rot="0">
            <a:off x="2383588" y="5438591"/>
            <a:ext cx="2959660" cy="428625"/>
          </a:xfrm>
          <a:prstGeom prst="rect">
            <a:avLst/>
          </a:prstGeom>
        </p:spPr>
        <p:txBody>
          <a:bodyPr anchor="t" rtlCol="false" tIns="0" lIns="0" bIns="0" rIns="0">
            <a:spAutoFit/>
          </a:bodyPr>
          <a:lstStyle/>
          <a:p>
            <a:pPr algn="ctr">
              <a:lnSpc>
                <a:spcPts val="3000"/>
              </a:lnSpc>
            </a:pPr>
            <a:r>
              <a:rPr lang="en-US" b="true" sz="3000">
                <a:solidFill>
                  <a:srgbClr val="065402"/>
                </a:solidFill>
                <a:latin typeface="Poppins Medium"/>
                <a:ea typeface="Poppins Medium"/>
                <a:cs typeface="Poppins Medium"/>
                <a:sym typeface="Poppins Medium"/>
              </a:rPr>
              <a:t>ÉTUDE</a:t>
            </a:r>
          </a:p>
        </p:txBody>
      </p:sp>
      <p:sp>
        <p:nvSpPr>
          <p:cNvPr name="TextBox 16" id="16"/>
          <p:cNvSpPr txBox="true"/>
          <p:nvPr/>
        </p:nvSpPr>
        <p:spPr>
          <a:xfrm rot="0">
            <a:off x="7552130" y="5457642"/>
            <a:ext cx="2960303" cy="409574"/>
          </a:xfrm>
          <a:prstGeom prst="rect">
            <a:avLst/>
          </a:prstGeom>
        </p:spPr>
        <p:txBody>
          <a:bodyPr anchor="t" rtlCol="false" tIns="0" lIns="0" bIns="0" rIns="0">
            <a:spAutoFit/>
          </a:bodyPr>
          <a:lstStyle/>
          <a:p>
            <a:pPr algn="ctr">
              <a:lnSpc>
                <a:spcPts val="2999"/>
              </a:lnSpc>
            </a:pPr>
            <a:r>
              <a:rPr lang="en-US" sz="2999" b="true">
                <a:solidFill>
                  <a:srgbClr val="065402"/>
                </a:solidFill>
                <a:latin typeface="Poppins Medium"/>
                <a:ea typeface="Poppins Medium"/>
                <a:cs typeface="Poppins Medium"/>
                <a:sym typeface="Poppins Medium"/>
              </a:rPr>
              <a:t>TRAVAUX</a:t>
            </a:r>
          </a:p>
        </p:txBody>
      </p:sp>
      <p:sp>
        <p:nvSpPr>
          <p:cNvPr name="TextBox 17" id="17"/>
          <p:cNvSpPr txBox="true"/>
          <p:nvPr/>
        </p:nvSpPr>
        <p:spPr>
          <a:xfrm rot="0">
            <a:off x="12721565" y="5438591"/>
            <a:ext cx="2959162" cy="428625"/>
          </a:xfrm>
          <a:prstGeom prst="rect">
            <a:avLst/>
          </a:prstGeom>
        </p:spPr>
        <p:txBody>
          <a:bodyPr anchor="t" rtlCol="false" tIns="0" lIns="0" bIns="0" rIns="0">
            <a:spAutoFit/>
          </a:bodyPr>
          <a:lstStyle/>
          <a:p>
            <a:pPr algn="ctr">
              <a:lnSpc>
                <a:spcPts val="3000"/>
              </a:lnSpc>
            </a:pPr>
            <a:r>
              <a:rPr lang="en-US" b="true" sz="3000">
                <a:solidFill>
                  <a:srgbClr val="065402"/>
                </a:solidFill>
                <a:latin typeface="Poppins Medium"/>
                <a:ea typeface="Poppins Medium"/>
                <a:cs typeface="Poppins Medium"/>
                <a:sym typeface="Poppins Medium"/>
              </a:rPr>
              <a:t>OBSERVATIONS</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D6EBC2"/>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Freeform 5" id="5"/>
          <p:cNvSpPr/>
          <p:nvPr/>
        </p:nvSpPr>
        <p:spPr>
          <a:xfrm flipH="false" flipV="false" rot="0">
            <a:off x="7810106" y="7014107"/>
            <a:ext cx="2667789" cy="2047528"/>
          </a:xfrm>
          <a:custGeom>
            <a:avLst/>
            <a:gdLst/>
            <a:ahLst/>
            <a:cxnLst/>
            <a:rect r="r" b="b" t="t" l="l"/>
            <a:pathLst>
              <a:path h="2047528" w="2667789">
                <a:moveTo>
                  <a:pt x="0" y="0"/>
                </a:moveTo>
                <a:lnTo>
                  <a:pt x="2667788" y="0"/>
                </a:lnTo>
                <a:lnTo>
                  <a:pt x="2667788" y="2047528"/>
                </a:lnTo>
                <a:lnTo>
                  <a:pt x="0" y="2047528"/>
                </a:lnTo>
                <a:lnTo>
                  <a:pt x="0" y="0"/>
                </a:lnTo>
                <a:close/>
              </a:path>
            </a:pathLst>
          </a:custGeom>
          <a:blipFill>
            <a:blip r:embed="rId4"/>
            <a:stretch>
              <a:fillRect l="0" t="0" r="0" b="0"/>
            </a:stretch>
          </a:blipFill>
        </p:spPr>
      </p:sp>
      <p:sp>
        <p:nvSpPr>
          <p:cNvPr name="Freeform 6" id="6"/>
          <p:cNvSpPr/>
          <p:nvPr/>
        </p:nvSpPr>
        <p:spPr>
          <a:xfrm flipH="false" flipV="false" rot="0">
            <a:off x="1743913" y="2331123"/>
            <a:ext cx="1993317" cy="2201455"/>
          </a:xfrm>
          <a:custGeom>
            <a:avLst/>
            <a:gdLst/>
            <a:ahLst/>
            <a:cxnLst/>
            <a:rect r="r" b="b" t="t" l="l"/>
            <a:pathLst>
              <a:path h="2201455" w="1993317">
                <a:moveTo>
                  <a:pt x="0" y="0"/>
                </a:moveTo>
                <a:lnTo>
                  <a:pt x="1993317" y="0"/>
                </a:lnTo>
                <a:lnTo>
                  <a:pt x="1993317" y="2201455"/>
                </a:lnTo>
                <a:lnTo>
                  <a:pt x="0" y="2201455"/>
                </a:lnTo>
                <a:lnTo>
                  <a:pt x="0" y="0"/>
                </a:lnTo>
                <a:close/>
              </a:path>
            </a:pathLst>
          </a:custGeom>
          <a:blipFill>
            <a:blip r:embed="rId5">
              <a:extLst>
                <a:ext uri="{96DAC541-7B7A-43D3-8B79-37D633B846F1}">
                  <asvg:svgBlip xmlns:asvg="http://schemas.microsoft.com/office/drawing/2016/SVG/main" r:embed="rId6"/>
                </a:ext>
              </a:extLst>
            </a:blip>
            <a:stretch>
              <a:fillRect l="0" t="0" r="0" b="0"/>
            </a:stretch>
          </a:blipFill>
        </p:spPr>
      </p:sp>
      <p:sp>
        <p:nvSpPr>
          <p:cNvPr name="Freeform 7" id="7"/>
          <p:cNvSpPr/>
          <p:nvPr/>
        </p:nvSpPr>
        <p:spPr>
          <a:xfrm flipH="false" flipV="false" rot="0">
            <a:off x="13753853" y="1569794"/>
            <a:ext cx="2216618" cy="2166744"/>
          </a:xfrm>
          <a:custGeom>
            <a:avLst/>
            <a:gdLst/>
            <a:ahLst/>
            <a:cxnLst/>
            <a:rect r="r" b="b" t="t" l="l"/>
            <a:pathLst>
              <a:path h="2166744" w="2216618">
                <a:moveTo>
                  <a:pt x="0" y="0"/>
                </a:moveTo>
                <a:lnTo>
                  <a:pt x="2216617" y="0"/>
                </a:lnTo>
                <a:lnTo>
                  <a:pt x="2216617" y="2166744"/>
                </a:lnTo>
                <a:lnTo>
                  <a:pt x="0" y="2166744"/>
                </a:lnTo>
                <a:lnTo>
                  <a:pt x="0" y="0"/>
                </a:lnTo>
                <a:close/>
              </a:path>
            </a:pathLst>
          </a:custGeom>
          <a:blipFill>
            <a:blip r:embed="rId7"/>
            <a:stretch>
              <a:fillRect l="0" t="0" r="0" b="0"/>
            </a:stretch>
          </a:blipFill>
        </p:spPr>
      </p:sp>
      <p:sp>
        <p:nvSpPr>
          <p:cNvPr name="TextBox 8" id="8"/>
          <p:cNvSpPr txBox="true"/>
          <p:nvPr/>
        </p:nvSpPr>
        <p:spPr>
          <a:xfrm rot="0">
            <a:off x="4534147" y="4412453"/>
            <a:ext cx="9219706" cy="1566869"/>
          </a:xfrm>
          <a:prstGeom prst="rect">
            <a:avLst/>
          </a:prstGeom>
        </p:spPr>
        <p:txBody>
          <a:bodyPr anchor="t" rtlCol="false" tIns="0" lIns="0" bIns="0" rIns="0">
            <a:spAutoFit/>
          </a:bodyPr>
          <a:lstStyle/>
          <a:p>
            <a:pPr algn="r">
              <a:lnSpc>
                <a:spcPts val="11001"/>
              </a:lnSpc>
            </a:pPr>
            <a:r>
              <a:rPr lang="en-US" b="true" sz="11001" spc="-330">
                <a:solidFill>
                  <a:srgbClr val="065402"/>
                </a:solidFill>
                <a:latin typeface="Poppins Bold"/>
                <a:ea typeface="Poppins Bold"/>
                <a:cs typeface="Poppins Bold"/>
                <a:sym typeface="Poppins Bold"/>
              </a:rPr>
              <a:t>RECHERCHES:</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sp>
        <p:nvSpPr>
          <p:cNvPr name="TextBox 5" id="5"/>
          <p:cNvSpPr txBox="true"/>
          <p:nvPr/>
        </p:nvSpPr>
        <p:spPr>
          <a:xfrm rot="0">
            <a:off x="1375332" y="4012922"/>
            <a:ext cx="12016741" cy="3442814"/>
          </a:xfrm>
          <a:prstGeom prst="rect">
            <a:avLst/>
          </a:prstGeom>
        </p:spPr>
        <p:txBody>
          <a:bodyPr anchor="t" rtlCol="false" tIns="0" lIns="0" bIns="0" rIns="0">
            <a:spAutoFit/>
          </a:bodyPr>
          <a:lstStyle/>
          <a:p>
            <a:pPr algn="just" marL="611241" indent="-305620" lvl="1">
              <a:lnSpc>
                <a:spcPts val="3963"/>
              </a:lnSpc>
              <a:buFont typeface="Arial"/>
              <a:buChar char="•"/>
            </a:pPr>
            <a:r>
              <a:rPr lang="en-US" sz="2831">
                <a:solidFill>
                  <a:srgbClr val="000000"/>
                </a:solidFill>
                <a:latin typeface="Canva Sans"/>
                <a:ea typeface="Canva Sans"/>
                <a:cs typeface="Canva Sans"/>
                <a:sym typeface="Canva Sans"/>
              </a:rPr>
              <a:t>Panneaux: P</a:t>
            </a:r>
            <a:r>
              <a:rPr lang="en-US" sz="2831">
                <a:solidFill>
                  <a:srgbClr val="000000"/>
                </a:solidFill>
                <a:latin typeface="Canva Sans"/>
                <a:ea typeface="Canva Sans"/>
                <a:cs typeface="Canva Sans"/>
                <a:sym typeface="Canva Sans"/>
              </a:rPr>
              <a:t>roduisent une énergie propre, réduisent les émissions de gaz à effet de serre et constituent une source d'énergie durable et rentable et alimentent le détecteur de PM</a:t>
            </a:r>
          </a:p>
          <a:p>
            <a:pPr algn="just">
              <a:lnSpc>
                <a:spcPts val="3963"/>
              </a:lnSpc>
            </a:pPr>
          </a:p>
          <a:p>
            <a:pPr algn="just" marL="611241" indent="-305620" lvl="1">
              <a:lnSpc>
                <a:spcPts val="3963"/>
              </a:lnSpc>
              <a:buFont typeface="Arial"/>
              <a:buChar char="•"/>
            </a:pPr>
            <a:r>
              <a:rPr lang="en-US" sz="2831">
                <a:solidFill>
                  <a:srgbClr val="000000"/>
                </a:solidFill>
                <a:latin typeface="Canva Sans"/>
                <a:ea typeface="Canva Sans"/>
                <a:cs typeface="Canva Sans"/>
                <a:sym typeface="Canva Sans"/>
              </a:rPr>
              <a:t>Les particules 2,5 (PM 2,5) sont de fines particules inhalables dont le diamètre est généralement inférieur ou égal à 2,5 micromètres et qui présentent des risques importants pour la santé.</a:t>
            </a:r>
          </a:p>
        </p:txBody>
      </p:sp>
      <p:sp>
        <p:nvSpPr>
          <p:cNvPr name="Freeform 6" id="6"/>
          <p:cNvSpPr/>
          <p:nvPr/>
        </p:nvSpPr>
        <p:spPr>
          <a:xfrm flipH="false" flipV="false" rot="0">
            <a:off x="13978564" y="3886131"/>
            <a:ext cx="3719451" cy="3388082"/>
          </a:xfrm>
          <a:custGeom>
            <a:avLst/>
            <a:gdLst/>
            <a:ahLst/>
            <a:cxnLst/>
            <a:rect r="r" b="b" t="t" l="l"/>
            <a:pathLst>
              <a:path h="3388082" w="3719451">
                <a:moveTo>
                  <a:pt x="0" y="0"/>
                </a:moveTo>
                <a:lnTo>
                  <a:pt x="3719451" y="0"/>
                </a:lnTo>
                <a:lnTo>
                  <a:pt x="3719451" y="3388081"/>
                </a:lnTo>
                <a:lnTo>
                  <a:pt x="0" y="3388081"/>
                </a:lnTo>
                <a:lnTo>
                  <a:pt x="0" y="0"/>
                </a:lnTo>
                <a:close/>
              </a:path>
            </a:pathLst>
          </a:custGeom>
          <a:blipFill>
            <a:blip r:embed="rId4">
              <a:extLst>
                <a:ext uri="{96DAC541-7B7A-43D3-8B79-37D633B846F1}">
                  <asvg:svgBlip xmlns:asvg="http://schemas.microsoft.com/office/drawing/2016/SVG/main" r:embed="rId5"/>
                </a:ext>
              </a:extLst>
            </a:blip>
            <a:stretch>
              <a:fillRect l="0" t="0" r="0" b="0"/>
            </a:stretch>
          </a:blipFill>
        </p:spPr>
      </p:sp>
      <p:sp>
        <p:nvSpPr>
          <p:cNvPr name="TextBox 7" id="7"/>
          <p:cNvSpPr txBox="true"/>
          <p:nvPr/>
        </p:nvSpPr>
        <p:spPr>
          <a:xfrm rot="0">
            <a:off x="1723279" y="2101572"/>
            <a:ext cx="7282879" cy="987425"/>
          </a:xfrm>
          <a:prstGeom prst="rect">
            <a:avLst/>
          </a:prstGeom>
        </p:spPr>
        <p:txBody>
          <a:bodyPr anchor="t" rtlCol="false" tIns="0" lIns="0" bIns="0" rIns="0">
            <a:spAutoFit/>
          </a:bodyPr>
          <a:lstStyle/>
          <a:p>
            <a:pPr algn="r">
              <a:lnSpc>
                <a:spcPts val="6999"/>
              </a:lnSpc>
            </a:pPr>
            <a:r>
              <a:rPr lang="en-US" b="true" sz="6999" spc="-209">
                <a:solidFill>
                  <a:srgbClr val="659849"/>
                </a:solidFill>
                <a:latin typeface="Poppins Bold"/>
                <a:ea typeface="Poppins Bold"/>
                <a:cs typeface="Poppins Bold"/>
                <a:sym typeface="Poppins Bold"/>
              </a:rPr>
              <a:t>Panneaux et PM:</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grpSp>
        <p:nvGrpSpPr>
          <p:cNvPr name="Group 2" id="2"/>
          <p:cNvGrpSpPr/>
          <p:nvPr/>
        </p:nvGrpSpPr>
        <p:grpSpPr>
          <a:xfrm rot="0">
            <a:off x="402230" y="1999215"/>
            <a:ext cx="16190817" cy="7074943"/>
            <a:chOff x="0" y="0"/>
            <a:chExt cx="4264248" cy="1863360"/>
          </a:xfrm>
        </p:grpSpPr>
        <p:sp>
          <p:nvSpPr>
            <p:cNvPr name="Freeform 3" id="3"/>
            <p:cNvSpPr/>
            <p:nvPr/>
          </p:nvSpPr>
          <p:spPr>
            <a:xfrm flipH="false" flipV="false" rot="0">
              <a:off x="0" y="0"/>
              <a:ext cx="4264248" cy="1863360"/>
            </a:xfrm>
            <a:custGeom>
              <a:avLst/>
              <a:gdLst/>
              <a:ahLst/>
              <a:cxnLst/>
              <a:rect r="r" b="b" t="t" l="l"/>
              <a:pathLst>
                <a:path h="1863360" w="4264248">
                  <a:moveTo>
                    <a:pt x="24387" y="0"/>
                  </a:moveTo>
                  <a:lnTo>
                    <a:pt x="4239861" y="0"/>
                  </a:lnTo>
                  <a:cubicBezTo>
                    <a:pt x="4246329" y="0"/>
                    <a:pt x="4252532" y="2569"/>
                    <a:pt x="4257105" y="7143"/>
                  </a:cubicBezTo>
                  <a:cubicBezTo>
                    <a:pt x="4261679" y="11716"/>
                    <a:pt x="4264248" y="17919"/>
                    <a:pt x="4264248" y="24387"/>
                  </a:cubicBezTo>
                  <a:lnTo>
                    <a:pt x="4264248" y="1838973"/>
                  </a:lnTo>
                  <a:cubicBezTo>
                    <a:pt x="4264248" y="1852441"/>
                    <a:pt x="4253330" y="1863360"/>
                    <a:pt x="4239861" y="1863360"/>
                  </a:cubicBezTo>
                  <a:lnTo>
                    <a:pt x="24387" y="1863360"/>
                  </a:lnTo>
                  <a:cubicBezTo>
                    <a:pt x="10918" y="1863360"/>
                    <a:pt x="0" y="1852441"/>
                    <a:pt x="0" y="1838973"/>
                  </a:cubicBezTo>
                  <a:lnTo>
                    <a:pt x="0" y="24387"/>
                  </a:lnTo>
                  <a:cubicBezTo>
                    <a:pt x="0" y="10918"/>
                    <a:pt x="10918" y="0"/>
                    <a:pt x="24387" y="0"/>
                  </a:cubicBezTo>
                  <a:close/>
                </a:path>
              </a:pathLst>
            </a:custGeom>
            <a:solidFill>
              <a:srgbClr val="C0DBA5"/>
            </a:solidFill>
          </p:spPr>
        </p:sp>
        <p:sp>
          <p:nvSpPr>
            <p:cNvPr name="TextBox 4" id="4"/>
            <p:cNvSpPr txBox="true"/>
            <p:nvPr/>
          </p:nvSpPr>
          <p:spPr>
            <a:xfrm>
              <a:off x="0" y="-57150"/>
              <a:ext cx="4264248" cy="1920510"/>
            </a:xfrm>
            <a:prstGeom prst="rect">
              <a:avLst/>
            </a:prstGeom>
          </p:spPr>
          <p:txBody>
            <a:bodyPr anchor="ctr" rtlCol="false" tIns="50800" lIns="50800" bIns="50800" rIns="50800"/>
            <a:lstStyle/>
            <a:p>
              <a:pPr algn="ctr">
                <a:lnSpc>
                  <a:spcPts val="2659"/>
                </a:lnSpc>
              </a:pPr>
              <a:r>
                <a:rPr lang="en-US" sz="1899">
                  <a:solidFill>
                    <a:srgbClr val="000000"/>
                  </a:solidFill>
                  <a:latin typeface="Poppins"/>
                  <a:ea typeface="Poppins"/>
                  <a:cs typeface="Poppins"/>
                  <a:sym typeface="Poppins"/>
                </a:rPr>
                <a:t> </a:t>
              </a:r>
            </a:p>
          </p:txBody>
        </p:sp>
      </p:grpSp>
      <p:sp>
        <p:nvSpPr>
          <p:cNvPr name="Freeform 5" id="5"/>
          <p:cNvSpPr/>
          <p:nvPr/>
        </p:nvSpPr>
        <p:spPr>
          <a:xfrm flipH="false" flipV="false" rot="0">
            <a:off x="10237044" y="2797425"/>
            <a:ext cx="2811595" cy="1491741"/>
          </a:xfrm>
          <a:custGeom>
            <a:avLst/>
            <a:gdLst/>
            <a:ahLst/>
            <a:cxnLst/>
            <a:rect r="r" b="b" t="t" l="l"/>
            <a:pathLst>
              <a:path h="1491741" w="2811595">
                <a:moveTo>
                  <a:pt x="0" y="0"/>
                </a:moveTo>
                <a:lnTo>
                  <a:pt x="2811595" y="0"/>
                </a:lnTo>
                <a:lnTo>
                  <a:pt x="2811595" y="1491742"/>
                </a:lnTo>
                <a:lnTo>
                  <a:pt x="0" y="1491742"/>
                </a:lnTo>
                <a:lnTo>
                  <a:pt x="0" y="0"/>
                </a:lnTo>
                <a:close/>
              </a:path>
            </a:pathLst>
          </a:custGeom>
          <a:blipFill>
            <a:blip r:embed="rId2"/>
            <a:stretch>
              <a:fillRect l="0" t="0" r="0" b="0"/>
            </a:stretch>
          </a:blipFill>
        </p:spPr>
      </p:sp>
      <p:sp>
        <p:nvSpPr>
          <p:cNvPr name="Freeform 6" id="6"/>
          <p:cNvSpPr/>
          <p:nvPr/>
        </p:nvSpPr>
        <p:spPr>
          <a:xfrm flipH="false" flipV="false" rot="0">
            <a:off x="8779815" y="6865557"/>
            <a:ext cx="1060271" cy="2219603"/>
          </a:xfrm>
          <a:custGeom>
            <a:avLst/>
            <a:gdLst/>
            <a:ahLst/>
            <a:cxnLst/>
            <a:rect r="r" b="b" t="t" l="l"/>
            <a:pathLst>
              <a:path h="2219603" w="1060271">
                <a:moveTo>
                  <a:pt x="0" y="0"/>
                </a:moveTo>
                <a:lnTo>
                  <a:pt x="1060271" y="0"/>
                </a:lnTo>
                <a:lnTo>
                  <a:pt x="1060271" y="2219603"/>
                </a:lnTo>
                <a:lnTo>
                  <a:pt x="0" y="2219603"/>
                </a:lnTo>
                <a:lnTo>
                  <a:pt x="0" y="0"/>
                </a:lnTo>
                <a:close/>
              </a:path>
            </a:pathLst>
          </a:custGeom>
          <a:blipFill>
            <a:blip r:embed="rId3"/>
            <a:stretch>
              <a:fillRect l="0" t="-1104" r="0" b="-1104"/>
            </a:stretch>
          </a:blipFill>
        </p:spPr>
      </p:sp>
      <p:sp>
        <p:nvSpPr>
          <p:cNvPr name="Freeform 7" id="7"/>
          <p:cNvSpPr/>
          <p:nvPr/>
        </p:nvSpPr>
        <p:spPr>
          <a:xfrm flipH="false" flipV="false" rot="0">
            <a:off x="11076975" y="5244637"/>
            <a:ext cx="3491718" cy="1483660"/>
          </a:xfrm>
          <a:custGeom>
            <a:avLst/>
            <a:gdLst/>
            <a:ahLst/>
            <a:cxnLst/>
            <a:rect r="r" b="b" t="t" l="l"/>
            <a:pathLst>
              <a:path h="1483660" w="3491718">
                <a:moveTo>
                  <a:pt x="0" y="0"/>
                </a:moveTo>
                <a:lnTo>
                  <a:pt x="3491718" y="0"/>
                </a:lnTo>
                <a:lnTo>
                  <a:pt x="3491718" y="1483660"/>
                </a:lnTo>
                <a:lnTo>
                  <a:pt x="0" y="1483660"/>
                </a:lnTo>
                <a:lnTo>
                  <a:pt x="0" y="0"/>
                </a:lnTo>
                <a:close/>
              </a:path>
            </a:pathLst>
          </a:custGeom>
          <a:blipFill>
            <a:blip r:embed="rId4"/>
            <a:stretch>
              <a:fillRect l="0" t="0" r="0" b="0"/>
            </a:stretch>
          </a:blipFill>
        </p:spPr>
      </p:sp>
      <p:sp>
        <p:nvSpPr>
          <p:cNvPr name="TextBox 8" id="8"/>
          <p:cNvSpPr txBox="true"/>
          <p:nvPr/>
        </p:nvSpPr>
        <p:spPr>
          <a:xfrm rot="0">
            <a:off x="0" y="676275"/>
            <a:ext cx="9610364" cy="1094340"/>
          </a:xfrm>
          <a:prstGeom prst="rect">
            <a:avLst/>
          </a:prstGeom>
        </p:spPr>
        <p:txBody>
          <a:bodyPr anchor="t" rtlCol="false" tIns="0" lIns="0" bIns="0" rIns="0">
            <a:spAutoFit/>
          </a:bodyPr>
          <a:lstStyle/>
          <a:p>
            <a:pPr algn="ctr">
              <a:lnSpc>
                <a:spcPts val="8982"/>
              </a:lnSpc>
            </a:pPr>
            <a:r>
              <a:rPr lang="en-US" sz="6415" b="true">
                <a:solidFill>
                  <a:srgbClr val="427F12"/>
                </a:solidFill>
                <a:latin typeface="Canva Sans Bold"/>
                <a:ea typeface="Canva Sans Bold"/>
                <a:cs typeface="Canva Sans Bold"/>
                <a:sym typeface="Canva Sans Bold"/>
              </a:rPr>
              <a:t>Materiaux: </a:t>
            </a:r>
          </a:p>
        </p:txBody>
      </p:sp>
      <p:sp>
        <p:nvSpPr>
          <p:cNvPr name="TextBox 9" id="9"/>
          <p:cNvSpPr txBox="true"/>
          <p:nvPr/>
        </p:nvSpPr>
        <p:spPr>
          <a:xfrm rot="0">
            <a:off x="504047" y="3277107"/>
            <a:ext cx="8805904" cy="4958715"/>
          </a:xfrm>
          <a:prstGeom prst="rect">
            <a:avLst/>
          </a:prstGeom>
        </p:spPr>
        <p:txBody>
          <a:bodyPr anchor="t" rtlCol="false" tIns="0" lIns="0" bIns="0" rIns="0">
            <a:spAutoFit/>
          </a:bodyPr>
          <a:lstStyle/>
          <a:p>
            <a:pPr algn="l" marL="680085" indent="-340042" lvl="1">
              <a:lnSpc>
                <a:spcPts val="4409"/>
              </a:lnSpc>
              <a:buFont typeface="Arial"/>
              <a:buChar char="•"/>
            </a:pPr>
            <a:r>
              <a:rPr lang="en-US" sz="3150">
                <a:solidFill>
                  <a:srgbClr val="000000"/>
                </a:solidFill>
                <a:latin typeface="Canva Sans"/>
                <a:ea typeface="Canva Sans"/>
                <a:cs typeface="Canva Sans"/>
                <a:sym typeface="Canva Sans"/>
              </a:rPr>
              <a:t>  Capter le rayonnement solaire et de le transformer en courant continu </a:t>
            </a:r>
          </a:p>
          <a:p>
            <a:pPr algn="l">
              <a:lnSpc>
                <a:spcPts val="4409"/>
              </a:lnSpc>
            </a:pPr>
          </a:p>
          <a:p>
            <a:pPr algn="l" marL="680085" indent="-340042" lvl="1">
              <a:lnSpc>
                <a:spcPts val="4409"/>
              </a:lnSpc>
              <a:buFont typeface="Arial"/>
              <a:buChar char="•"/>
            </a:pPr>
            <a:r>
              <a:rPr lang="en-US" sz="3150">
                <a:solidFill>
                  <a:srgbClr val="000000"/>
                </a:solidFill>
                <a:latin typeface="Canva Sans"/>
                <a:ea typeface="Canva Sans"/>
                <a:cs typeface="Canva Sans"/>
                <a:sym typeface="Canva Sans"/>
              </a:rPr>
              <a:t>Le voltmètre permet de mesurer la tension des panneaux</a:t>
            </a:r>
          </a:p>
          <a:p>
            <a:pPr algn="l">
              <a:lnSpc>
                <a:spcPts val="4409"/>
              </a:lnSpc>
            </a:pPr>
          </a:p>
          <a:p>
            <a:pPr algn="l" marL="680085" indent="-340042" lvl="1">
              <a:lnSpc>
                <a:spcPts val="4409"/>
              </a:lnSpc>
              <a:buFont typeface="Arial"/>
              <a:buChar char="•"/>
            </a:pPr>
            <a:r>
              <a:rPr lang="en-US" sz="3150">
                <a:solidFill>
                  <a:srgbClr val="000000"/>
                </a:solidFill>
                <a:latin typeface="Canva Sans"/>
                <a:ea typeface="Canva Sans"/>
                <a:cs typeface="Canva Sans"/>
                <a:sym typeface="Canva Sans"/>
              </a:rPr>
              <a:t>Le voltmètre permet de mesurer la tension des panneaux</a:t>
            </a:r>
          </a:p>
          <a:p>
            <a:pPr algn="l">
              <a:lnSpc>
                <a:spcPts val="4409"/>
              </a:lnSpc>
            </a:pPr>
          </a:p>
        </p:txBody>
      </p:sp>
      <p:sp>
        <p:nvSpPr>
          <p:cNvPr name="TextBox 10" id="10"/>
          <p:cNvSpPr txBox="true"/>
          <p:nvPr/>
        </p:nvSpPr>
        <p:spPr>
          <a:xfrm rot="0">
            <a:off x="1261546" y="4487513"/>
            <a:ext cx="1330870" cy="257846"/>
          </a:xfrm>
          <a:prstGeom prst="rect">
            <a:avLst/>
          </a:prstGeom>
        </p:spPr>
        <p:txBody>
          <a:bodyPr anchor="t" rtlCol="false" tIns="0" lIns="0" bIns="0" rIns="0">
            <a:spAutoFit/>
          </a:bodyPr>
          <a:lstStyle/>
          <a:p>
            <a:pPr algn="ctr">
              <a:lnSpc>
                <a:spcPts val="2107"/>
              </a:lnSpc>
            </a:pPr>
            <a:r>
              <a:rPr lang="en-US" sz="1505" b="true">
                <a:solidFill>
                  <a:srgbClr val="000000"/>
                </a:solidFill>
                <a:latin typeface="Canva Sans Bold"/>
                <a:ea typeface="Canva Sans Bold"/>
                <a:cs typeface="Canva Sans Bold"/>
                <a:sym typeface="Canva Sans Bold"/>
              </a:rPr>
              <a:t>*bibliographie</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FDF8F8"/>
        </a:solidFill>
      </p:bgPr>
    </p:bg>
    <p:spTree>
      <p:nvGrpSpPr>
        <p:cNvPr id="1" name=""/>
        <p:cNvGrpSpPr/>
        <p:nvPr/>
      </p:nvGrpSpPr>
      <p:grpSpPr>
        <a:xfrm>
          <a:off x="0" y="0"/>
          <a:ext cx="0" cy="0"/>
          <a:chOff x="0" y="0"/>
          <a:chExt cx="0" cy="0"/>
        </a:xfrm>
      </p:grpSpPr>
      <p:sp>
        <p:nvSpPr>
          <p:cNvPr name="AutoShape 2" id="2"/>
          <p:cNvSpPr/>
          <p:nvPr/>
        </p:nvSpPr>
        <p:spPr>
          <a:xfrm>
            <a:off x="1028700" y="1047750"/>
            <a:ext cx="6492240" cy="0"/>
          </a:xfrm>
          <a:prstGeom prst="line">
            <a:avLst/>
          </a:prstGeom>
          <a:ln cap="flat" w="19050">
            <a:solidFill>
              <a:srgbClr val="295F48"/>
            </a:solidFill>
            <a:prstDash val="solid"/>
            <a:headEnd type="none" len="sm" w="sm"/>
            <a:tailEnd type="none" len="sm" w="sm"/>
          </a:ln>
        </p:spPr>
      </p:sp>
      <p:sp>
        <p:nvSpPr>
          <p:cNvPr name="AutoShape 3" id="3"/>
          <p:cNvSpPr/>
          <p:nvPr/>
        </p:nvSpPr>
        <p:spPr>
          <a:xfrm>
            <a:off x="10767060" y="9248775"/>
            <a:ext cx="6492240" cy="0"/>
          </a:xfrm>
          <a:prstGeom prst="line">
            <a:avLst/>
          </a:prstGeom>
          <a:ln cap="flat" w="19050">
            <a:solidFill>
              <a:srgbClr val="295F48"/>
            </a:solidFill>
            <a:prstDash val="solid"/>
            <a:headEnd type="none" len="sm" w="sm"/>
            <a:tailEnd type="none" len="sm" w="sm"/>
          </a:ln>
        </p:spPr>
      </p:sp>
      <p:sp>
        <p:nvSpPr>
          <p:cNvPr name="Freeform 4" id="4"/>
          <p:cNvSpPr/>
          <p:nvPr/>
        </p:nvSpPr>
        <p:spPr>
          <a:xfrm flipH="true" flipV="false" rot="-10800000">
            <a:off x="16692113" y="8229774"/>
            <a:ext cx="567187" cy="617728"/>
          </a:xfrm>
          <a:custGeom>
            <a:avLst/>
            <a:gdLst/>
            <a:ahLst/>
            <a:cxnLst/>
            <a:rect r="r" b="b" t="t" l="l"/>
            <a:pathLst>
              <a:path h="617728" w="567187">
                <a:moveTo>
                  <a:pt x="567187" y="0"/>
                </a:moveTo>
                <a:lnTo>
                  <a:pt x="0" y="0"/>
                </a:lnTo>
                <a:lnTo>
                  <a:pt x="0" y="617728"/>
                </a:lnTo>
                <a:lnTo>
                  <a:pt x="567187" y="617728"/>
                </a:lnTo>
                <a:lnTo>
                  <a:pt x="567187" y="0"/>
                </a:lnTo>
                <a:close/>
              </a:path>
            </a:pathLst>
          </a:custGeom>
          <a:blipFill>
            <a:blip r:embed="rId2">
              <a:extLst>
                <a:ext uri="{96DAC541-7B7A-43D3-8B79-37D633B846F1}">
                  <asvg:svgBlip xmlns:asvg="http://schemas.microsoft.com/office/drawing/2016/SVG/main" r:embed="rId3"/>
                </a:ext>
              </a:extLst>
            </a:blip>
            <a:stretch>
              <a:fillRect l="0" t="0" r="0" b="0"/>
            </a:stretch>
          </a:blipFill>
        </p:spPr>
      </p:sp>
      <p:grpSp>
        <p:nvGrpSpPr>
          <p:cNvPr name="Group 5" id="5"/>
          <p:cNvGrpSpPr/>
          <p:nvPr/>
        </p:nvGrpSpPr>
        <p:grpSpPr>
          <a:xfrm rot="0">
            <a:off x="1731224" y="4207317"/>
            <a:ext cx="6919204" cy="4201798"/>
            <a:chOff x="0" y="0"/>
            <a:chExt cx="2196743" cy="1334007"/>
          </a:xfrm>
        </p:grpSpPr>
        <p:sp>
          <p:nvSpPr>
            <p:cNvPr name="Freeform 6" id="6"/>
            <p:cNvSpPr/>
            <p:nvPr/>
          </p:nvSpPr>
          <p:spPr>
            <a:xfrm flipH="false" flipV="false" rot="0">
              <a:off x="0" y="0"/>
              <a:ext cx="2196743" cy="1334007"/>
            </a:xfrm>
            <a:custGeom>
              <a:avLst/>
              <a:gdLst/>
              <a:ahLst/>
              <a:cxnLst/>
              <a:rect r="r" b="b" t="t" l="l"/>
              <a:pathLst>
                <a:path h="1334007" w="2196743">
                  <a:moveTo>
                    <a:pt x="57064" y="0"/>
                  </a:moveTo>
                  <a:lnTo>
                    <a:pt x="2139679" y="0"/>
                  </a:lnTo>
                  <a:cubicBezTo>
                    <a:pt x="2154813" y="0"/>
                    <a:pt x="2169328" y="6012"/>
                    <a:pt x="2180029" y="16714"/>
                  </a:cubicBezTo>
                  <a:cubicBezTo>
                    <a:pt x="2190731" y="27415"/>
                    <a:pt x="2196743" y="41930"/>
                    <a:pt x="2196743" y="57064"/>
                  </a:cubicBezTo>
                  <a:lnTo>
                    <a:pt x="2196743" y="1276943"/>
                  </a:lnTo>
                  <a:cubicBezTo>
                    <a:pt x="2196743" y="1292078"/>
                    <a:pt x="2190731" y="1306592"/>
                    <a:pt x="2180029" y="1317294"/>
                  </a:cubicBezTo>
                  <a:cubicBezTo>
                    <a:pt x="2169328" y="1327995"/>
                    <a:pt x="2154813" y="1334007"/>
                    <a:pt x="2139679" y="1334007"/>
                  </a:cubicBezTo>
                  <a:lnTo>
                    <a:pt x="57064" y="1334007"/>
                  </a:lnTo>
                  <a:cubicBezTo>
                    <a:pt x="41930" y="1334007"/>
                    <a:pt x="27415" y="1327995"/>
                    <a:pt x="16714" y="1317294"/>
                  </a:cubicBezTo>
                  <a:cubicBezTo>
                    <a:pt x="6012" y="1306592"/>
                    <a:pt x="0" y="1292078"/>
                    <a:pt x="0" y="1276943"/>
                  </a:cubicBezTo>
                  <a:lnTo>
                    <a:pt x="0" y="57064"/>
                  </a:lnTo>
                  <a:cubicBezTo>
                    <a:pt x="0" y="41930"/>
                    <a:pt x="6012" y="27415"/>
                    <a:pt x="16714" y="16714"/>
                  </a:cubicBezTo>
                  <a:cubicBezTo>
                    <a:pt x="27415" y="6012"/>
                    <a:pt x="41930" y="0"/>
                    <a:pt x="57064" y="0"/>
                  </a:cubicBezTo>
                  <a:close/>
                </a:path>
              </a:pathLst>
            </a:custGeom>
            <a:solidFill>
              <a:srgbClr val="C0DBA5"/>
            </a:solidFill>
          </p:spPr>
        </p:sp>
        <p:sp>
          <p:nvSpPr>
            <p:cNvPr name="TextBox 7" id="7"/>
            <p:cNvSpPr txBox="true"/>
            <p:nvPr/>
          </p:nvSpPr>
          <p:spPr>
            <a:xfrm>
              <a:off x="0" y="-57150"/>
              <a:ext cx="2196743" cy="1391157"/>
            </a:xfrm>
            <a:prstGeom prst="rect">
              <a:avLst/>
            </a:prstGeom>
          </p:spPr>
          <p:txBody>
            <a:bodyPr anchor="ctr" rtlCol="false" tIns="50800" lIns="50800" bIns="50800" rIns="50800"/>
            <a:lstStyle/>
            <a:p>
              <a:pPr algn="ctr">
                <a:lnSpc>
                  <a:spcPts val="2659"/>
                </a:lnSpc>
                <a:spcBef>
                  <a:spcPct val="0"/>
                </a:spcBef>
              </a:pPr>
            </a:p>
          </p:txBody>
        </p:sp>
      </p:grpSp>
      <p:sp>
        <p:nvSpPr>
          <p:cNvPr name="Freeform 8" id="8"/>
          <p:cNvSpPr/>
          <p:nvPr/>
        </p:nvSpPr>
        <p:spPr>
          <a:xfrm flipH="false" flipV="false" rot="0">
            <a:off x="10767060" y="1340369"/>
            <a:ext cx="5720263" cy="4218849"/>
          </a:xfrm>
          <a:custGeom>
            <a:avLst/>
            <a:gdLst/>
            <a:ahLst/>
            <a:cxnLst/>
            <a:rect r="r" b="b" t="t" l="l"/>
            <a:pathLst>
              <a:path h="4218849" w="5720263">
                <a:moveTo>
                  <a:pt x="0" y="0"/>
                </a:moveTo>
                <a:lnTo>
                  <a:pt x="5720263" y="0"/>
                </a:lnTo>
                <a:lnTo>
                  <a:pt x="5720263" y="4218849"/>
                </a:lnTo>
                <a:lnTo>
                  <a:pt x="0" y="4218849"/>
                </a:lnTo>
                <a:lnTo>
                  <a:pt x="0" y="0"/>
                </a:lnTo>
                <a:close/>
              </a:path>
            </a:pathLst>
          </a:custGeom>
          <a:blipFill>
            <a:blip r:embed="rId4"/>
            <a:stretch>
              <a:fillRect l="0" t="0" r="0" b="0"/>
            </a:stretch>
          </a:blipFill>
        </p:spPr>
      </p:sp>
      <p:sp>
        <p:nvSpPr>
          <p:cNvPr name="TextBox 9" id="9"/>
          <p:cNvSpPr txBox="true"/>
          <p:nvPr/>
        </p:nvSpPr>
        <p:spPr>
          <a:xfrm rot="0">
            <a:off x="672630" y="1558743"/>
            <a:ext cx="8372104" cy="987425"/>
          </a:xfrm>
          <a:prstGeom prst="rect">
            <a:avLst/>
          </a:prstGeom>
        </p:spPr>
        <p:txBody>
          <a:bodyPr anchor="t" rtlCol="false" tIns="0" lIns="0" bIns="0" rIns="0">
            <a:spAutoFit/>
          </a:bodyPr>
          <a:lstStyle/>
          <a:p>
            <a:pPr algn="r">
              <a:lnSpc>
                <a:spcPts val="6999"/>
              </a:lnSpc>
            </a:pPr>
            <a:r>
              <a:rPr lang="en-US" b="true" sz="6999" spc="-209">
                <a:solidFill>
                  <a:srgbClr val="659849"/>
                </a:solidFill>
                <a:latin typeface="Poppins Bold"/>
                <a:ea typeface="Poppins Bold"/>
                <a:cs typeface="Poppins Bold"/>
                <a:sym typeface="Poppins Bold"/>
              </a:rPr>
              <a:t>Choix de l’appareil:</a:t>
            </a:r>
          </a:p>
        </p:txBody>
      </p:sp>
      <p:sp>
        <p:nvSpPr>
          <p:cNvPr name="TextBox 10" id="10"/>
          <p:cNvSpPr txBox="true"/>
          <p:nvPr/>
        </p:nvSpPr>
        <p:spPr>
          <a:xfrm rot="0">
            <a:off x="2311815" y="4513260"/>
            <a:ext cx="5758023" cy="3024541"/>
          </a:xfrm>
          <a:prstGeom prst="rect">
            <a:avLst/>
          </a:prstGeom>
        </p:spPr>
        <p:txBody>
          <a:bodyPr anchor="t" rtlCol="false" tIns="0" lIns="0" bIns="0" rIns="0">
            <a:spAutoFit/>
          </a:bodyPr>
          <a:lstStyle/>
          <a:p>
            <a:pPr algn="l" marL="635445" indent="-317722" lvl="1">
              <a:lnSpc>
                <a:spcPts val="3973"/>
              </a:lnSpc>
              <a:buFont typeface="Arial"/>
              <a:buChar char="•"/>
            </a:pPr>
            <a:r>
              <a:rPr lang="en-US" sz="2943" spc="176">
                <a:solidFill>
                  <a:srgbClr val="065402"/>
                </a:solidFill>
                <a:latin typeface="Poppins"/>
                <a:ea typeface="Poppins"/>
                <a:cs typeface="Poppins"/>
                <a:sym typeface="Poppins"/>
              </a:rPr>
              <a:t>transportables</a:t>
            </a:r>
          </a:p>
          <a:p>
            <a:pPr algn="l" marL="635445" indent="-317722" lvl="1">
              <a:lnSpc>
                <a:spcPts val="3973"/>
              </a:lnSpc>
              <a:buFont typeface="Arial"/>
              <a:buChar char="•"/>
            </a:pPr>
            <a:r>
              <a:rPr lang="en-US" sz="2943" spc="176">
                <a:solidFill>
                  <a:srgbClr val="065402"/>
                </a:solidFill>
                <a:latin typeface="Poppins"/>
                <a:ea typeface="Poppins"/>
                <a:cs typeface="Poppins"/>
                <a:sym typeface="Poppins"/>
              </a:rPr>
              <a:t>facile a connecter au panneau</a:t>
            </a:r>
          </a:p>
          <a:p>
            <a:pPr algn="l" marL="635445" indent="-317722" lvl="1">
              <a:lnSpc>
                <a:spcPts val="3973"/>
              </a:lnSpc>
              <a:buFont typeface="Arial"/>
              <a:buChar char="•"/>
            </a:pPr>
            <a:r>
              <a:rPr lang="en-US" sz="2943" spc="176">
                <a:solidFill>
                  <a:srgbClr val="065402"/>
                </a:solidFill>
                <a:latin typeface="Poppins"/>
                <a:ea typeface="Poppins"/>
                <a:cs typeface="Poppins"/>
                <a:sym typeface="Poppins"/>
              </a:rPr>
              <a:t>sustainable</a:t>
            </a:r>
          </a:p>
          <a:p>
            <a:pPr algn="l" marL="635445" indent="-317722" lvl="1">
              <a:lnSpc>
                <a:spcPts val="3973"/>
              </a:lnSpc>
              <a:buFont typeface="Arial"/>
              <a:buChar char="•"/>
            </a:pPr>
            <a:r>
              <a:rPr lang="en-US" sz="2943" spc="176">
                <a:solidFill>
                  <a:srgbClr val="065402"/>
                </a:solidFill>
                <a:latin typeface="Poppins"/>
                <a:ea typeface="Poppins"/>
                <a:cs typeface="Poppins"/>
                <a:sym typeface="Poppins"/>
              </a:rPr>
              <a:t>Budget (maximum 100€)</a:t>
            </a:r>
          </a:p>
        </p:txBody>
      </p:sp>
      <p:sp>
        <p:nvSpPr>
          <p:cNvPr name="TextBox 11" id="11"/>
          <p:cNvSpPr txBox="true"/>
          <p:nvPr/>
        </p:nvSpPr>
        <p:spPr>
          <a:xfrm rot="0">
            <a:off x="11279287" y="5920191"/>
            <a:ext cx="4620929" cy="2927311"/>
          </a:xfrm>
          <a:prstGeom prst="rect">
            <a:avLst/>
          </a:prstGeom>
        </p:spPr>
        <p:txBody>
          <a:bodyPr anchor="t" rtlCol="false" tIns="0" lIns="0" bIns="0" rIns="0">
            <a:spAutoFit/>
          </a:bodyPr>
          <a:lstStyle/>
          <a:p>
            <a:pPr algn="ctr">
              <a:lnSpc>
                <a:spcPts val="3954"/>
              </a:lnSpc>
            </a:pPr>
            <a:r>
              <a:rPr lang="en-US" sz="2441" spc="339" u="sng">
                <a:solidFill>
                  <a:srgbClr val="000000"/>
                </a:solidFill>
                <a:latin typeface="Canva Sans"/>
                <a:ea typeface="Canva Sans"/>
                <a:cs typeface="Canva Sans"/>
                <a:sym typeface="Canva Sans"/>
              </a:rPr>
              <a:t>PM2.5:   </a:t>
            </a:r>
            <a:r>
              <a:rPr lang="en-US" sz="2441" spc="339">
                <a:solidFill>
                  <a:srgbClr val="000000"/>
                </a:solidFill>
                <a:latin typeface="Canva Sans"/>
                <a:ea typeface="Canva Sans"/>
                <a:cs typeface="Canva Sans"/>
                <a:sym typeface="Canva Sans"/>
              </a:rPr>
              <a:t>38 ug/m3 </a:t>
            </a:r>
          </a:p>
          <a:p>
            <a:pPr algn="ctr">
              <a:lnSpc>
                <a:spcPts val="3954"/>
              </a:lnSpc>
            </a:pPr>
            <a:r>
              <a:rPr lang="en-US" sz="2441" spc="339" u="sng">
                <a:solidFill>
                  <a:srgbClr val="000000"/>
                </a:solidFill>
                <a:latin typeface="Canva Sans"/>
                <a:ea typeface="Canva Sans"/>
                <a:cs typeface="Canva Sans"/>
                <a:sym typeface="Canva Sans"/>
              </a:rPr>
              <a:t>PM1.0:  </a:t>
            </a:r>
            <a:r>
              <a:rPr lang="en-US" sz="2441" spc="339">
                <a:solidFill>
                  <a:srgbClr val="000000"/>
                </a:solidFill>
                <a:latin typeface="Canva Sans"/>
                <a:ea typeface="Canva Sans"/>
                <a:cs typeface="Canva Sans"/>
                <a:sym typeface="Canva Sans"/>
              </a:rPr>
              <a:t>24 ug/m3 </a:t>
            </a:r>
          </a:p>
          <a:p>
            <a:pPr algn="ctr">
              <a:lnSpc>
                <a:spcPts val="3954"/>
              </a:lnSpc>
            </a:pPr>
            <a:r>
              <a:rPr lang="en-US" sz="2441" spc="339" u="sng">
                <a:solidFill>
                  <a:srgbClr val="000000"/>
                </a:solidFill>
                <a:latin typeface="Canva Sans"/>
                <a:ea typeface="Canva Sans"/>
                <a:cs typeface="Canva Sans"/>
                <a:sym typeface="Canva Sans"/>
              </a:rPr>
              <a:t>PM10: </a:t>
            </a:r>
            <a:r>
              <a:rPr lang="en-US" sz="2441" spc="339">
                <a:solidFill>
                  <a:srgbClr val="000000"/>
                </a:solidFill>
                <a:latin typeface="Canva Sans"/>
                <a:ea typeface="Canva Sans"/>
                <a:cs typeface="Canva Sans"/>
                <a:sym typeface="Canva Sans"/>
              </a:rPr>
              <a:t> 44 ug/m3 </a:t>
            </a:r>
          </a:p>
          <a:p>
            <a:pPr algn="ctr">
              <a:lnSpc>
                <a:spcPts val="3954"/>
              </a:lnSpc>
            </a:pPr>
            <a:r>
              <a:rPr lang="en-US" sz="2441" spc="339" u="sng">
                <a:solidFill>
                  <a:srgbClr val="000000"/>
                </a:solidFill>
                <a:latin typeface="Canva Sans"/>
                <a:ea typeface="Canva Sans"/>
                <a:cs typeface="Canva Sans"/>
                <a:sym typeface="Canva Sans"/>
              </a:rPr>
              <a:t>Air Temp.</a:t>
            </a:r>
            <a:r>
              <a:rPr lang="en-US" sz="2441" spc="339">
                <a:solidFill>
                  <a:srgbClr val="000000"/>
                </a:solidFill>
                <a:latin typeface="Canva Sans"/>
                <a:ea typeface="Canva Sans"/>
                <a:cs typeface="Canva Sans"/>
                <a:sym typeface="Canva Sans"/>
              </a:rPr>
              <a:t>:  23.4°C</a:t>
            </a:r>
          </a:p>
          <a:p>
            <a:pPr algn="ctr">
              <a:lnSpc>
                <a:spcPts val="3954"/>
              </a:lnSpc>
            </a:pPr>
            <a:r>
              <a:rPr lang="en-US" sz="2441" spc="339" u="sng">
                <a:solidFill>
                  <a:srgbClr val="000000"/>
                </a:solidFill>
                <a:latin typeface="Canva Sans"/>
                <a:ea typeface="Canva Sans"/>
                <a:cs typeface="Canva Sans"/>
                <a:sym typeface="Canva Sans"/>
              </a:rPr>
              <a:t>Humidity:  </a:t>
            </a:r>
            <a:r>
              <a:rPr lang="en-US" sz="2441" spc="339">
                <a:solidFill>
                  <a:srgbClr val="000000"/>
                </a:solidFill>
                <a:latin typeface="Canva Sans"/>
                <a:ea typeface="Canva Sans"/>
                <a:cs typeface="Canva Sans"/>
                <a:sym typeface="Canva Sans"/>
              </a:rPr>
              <a:t>32.5%</a:t>
            </a:r>
          </a:p>
          <a:p>
            <a:pPr algn="ctr">
              <a:lnSpc>
                <a:spcPts val="3954"/>
              </a:lnSpc>
            </a:pPr>
            <a:r>
              <a:rPr lang="en-US" sz="2441" spc="339" u="sng">
                <a:solidFill>
                  <a:srgbClr val="000000"/>
                </a:solidFill>
                <a:latin typeface="Canva Sans"/>
                <a:ea typeface="Canva Sans"/>
                <a:cs typeface="Canva Sans"/>
                <a:sym typeface="Canva Sans"/>
              </a:rPr>
              <a:t>AQI:  </a:t>
            </a:r>
            <a:r>
              <a:rPr lang="en-US" sz="2441" spc="339">
                <a:solidFill>
                  <a:srgbClr val="000000"/>
                </a:solidFill>
                <a:latin typeface="Canva Sans"/>
                <a:ea typeface="Canva Sans"/>
                <a:cs typeface="Canva Sans"/>
                <a:sym typeface="Canva Sans"/>
              </a:rPr>
              <a:t>107</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DAGikwsBE5M</dc:identifier>
  <dcterms:modified xsi:type="dcterms:W3CDTF">2011-08-01T06:04:30Z</dcterms:modified>
  <cp:revision>1</cp:revision>
  <dc:title>PAR-Final Presentation-Project 1 </dc:title>
</cp:coreProperties>
</file>