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ink/ink1.xml" ContentType="application/inkml+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8" r:id="rId3"/>
    <p:sldId id="259" r:id="rId4"/>
    <p:sldId id="267" r:id="rId5"/>
    <p:sldId id="264" r:id="rId6"/>
    <p:sldId id="260" r:id="rId7"/>
    <p:sldId id="261" r:id="rId8"/>
    <p:sldId id="262" r:id="rId9"/>
    <p:sldId id="265" r:id="rId10"/>
    <p:sldId id="263" r:id="rId11"/>
    <p:sldId id="266"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70F5CB2-852E-6668-8053-F7DCDBB91C6C}" v="15" dt="2025-03-31T18:28:45.978"/>
    <p1510:client id="{A6381CB3-2694-ADD5-2E45-B3BF83A24D69}" v="37" dt="2025-03-31T18:23:14.157"/>
    <p1510:client id="{A81151AA-C9CE-4145-8FFE-7B3AF5142F07}" v="30" dt="2025-03-30T10:11:31.787"/>
    <p1510:client id="{DDB6F66E-42D5-83F8-493F-B5D0E5D6171F}" v="91" dt="2025-03-31T11:52:30.09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706"/>
  </p:normalViewPr>
  <p:slideViewPr>
    <p:cSldViewPr snapToGrid="0">
      <p:cViewPr varScale="1">
        <p:scale>
          <a:sx n="111" d="100"/>
          <a:sy n="111" d="100"/>
        </p:scale>
        <p:origin x="656" y="2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_rels/data3.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_rels/drawing3.xml.rels><?xml version="1.0" encoding="UTF-8" standalone="yes"?>
<Relationships xmlns="http://schemas.openxmlformats.org/package/2006/relationships"><Relationship Id="rId8" Type="http://schemas.openxmlformats.org/officeDocument/2006/relationships/image" Target="../media/image14.svg"/><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image" Target="../media/image8.svg"/><Relationship Id="rId1" Type="http://schemas.openxmlformats.org/officeDocument/2006/relationships/image" Target="../media/image7.png"/><Relationship Id="rId6" Type="http://schemas.openxmlformats.org/officeDocument/2006/relationships/image" Target="../media/image12.svg"/><Relationship Id="rId5" Type="http://schemas.openxmlformats.org/officeDocument/2006/relationships/image" Target="../media/image11.png"/><Relationship Id="rId4" Type="http://schemas.openxmlformats.org/officeDocument/2006/relationships/image" Target="../media/image10.svg"/></Relationships>
</file>

<file path=ppt/diagrams/colors1.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18/5/colors/Iconchunking_coloredtext_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bg1"/>
    </dgm:fillClrLst>
    <dgm:linClrLst meth="repeat">
      <a:schemeClr val="lt1">
        <a:alpha val="0"/>
      </a:schemeClr>
    </dgm:linClrLst>
    <dgm:effectClrLst/>
    <dgm:txLinClrLst/>
    <dgm:txFillClrLst meth="repeat">
      <a:schemeClr val="dk1"/>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schemeClr val="accent3"/>
      <a:schemeClr val="accent4"/>
      <a:schemeClr val="accent5"/>
      <a:schemeClr val="accent6"/>
    </dgm:fillClrLst>
    <dgm:linClrLst meth="repeat">
      <a:schemeClr val="lt1">
        <a:alpha val="0"/>
      </a:schemeClr>
    </dgm:linClrLst>
    <dgm:effectClrLst/>
    <dgm:txLinClrLst/>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accent2">
        <a:alpha val="0"/>
      </a:schemeClr>
    </dgm:fillClrLst>
    <dgm:linClrLst meth="repeat">
      <a:schemeClr val="accent2">
        <a:alpha val="0"/>
      </a:schemeClr>
    </dgm:linClrLst>
    <dgm:effectClrLst/>
    <dgm:txLinClrLst/>
    <dgm:txFillClrLst meth="repeat">
      <a:schemeClr val="accent2"/>
      <a:schemeClr val="accent3"/>
      <a:schemeClr val="accent4"/>
      <a:schemeClr val="accent5"/>
      <a:schemeClr val="accent6"/>
    </dgm:txFillClrLst>
    <dgm:txEffectClrLst/>
  </dgm:styleLbl>
</dgm:colorsDef>
</file>

<file path=ppt/diagrams/data1.xml><?xml version="1.0" encoding="utf-8"?>
<dgm:dataModel xmlns:dgm="http://schemas.openxmlformats.org/drawingml/2006/diagram" xmlns:a="http://schemas.openxmlformats.org/drawingml/2006/main">
  <dgm:ptLst>
    <dgm:pt modelId="{AEE961C2-67A1-4CC8-BE1B-8CC9504FFC2C}" type="doc">
      <dgm:prSet loTypeId="urn:microsoft.com/office/officeart/2005/8/layout/hierarchy1" loCatId="hierarchy" qsTypeId="urn:microsoft.com/office/officeart/2005/8/quickstyle/simple1" qsCatId="simple" csTypeId="urn:microsoft.com/office/officeart/2005/8/colors/colorful2" csCatId="colorful" phldr="1"/>
      <dgm:spPr/>
      <dgm:t>
        <a:bodyPr/>
        <a:lstStyle/>
        <a:p>
          <a:endParaRPr lang="en-US"/>
        </a:p>
      </dgm:t>
    </dgm:pt>
    <dgm:pt modelId="{6345A843-A0EF-4D1D-B270-735821E89604}">
      <dgm:prSet/>
      <dgm:spPr/>
      <dgm:t>
        <a:bodyPr/>
        <a:lstStyle/>
        <a:p>
          <a:pPr rtl="0">
            <a:defRPr cap="all"/>
          </a:pPr>
          <a:r>
            <a:rPr lang="fr-FR" dirty="0"/>
            <a:t>Trop sucré</a:t>
          </a:r>
          <a:r>
            <a:rPr lang="fr-FR" dirty="0">
              <a:latin typeface="Aptos Display" panose="020F0302020204030204"/>
            </a:rPr>
            <a:t> (25% de sucre)</a:t>
          </a:r>
          <a:endParaRPr lang="en-US" dirty="0"/>
        </a:p>
      </dgm:t>
    </dgm:pt>
    <dgm:pt modelId="{5D23906A-49CC-4494-B31D-596A19E7B071}" type="parTrans" cxnId="{32186283-71E0-4E20-A622-E74E56009B42}">
      <dgm:prSet/>
      <dgm:spPr/>
      <dgm:t>
        <a:bodyPr/>
        <a:lstStyle/>
        <a:p>
          <a:endParaRPr lang="en-US"/>
        </a:p>
      </dgm:t>
    </dgm:pt>
    <dgm:pt modelId="{CB630D51-EABD-4CE5-9441-8D331F47E55B}" type="sibTrans" cxnId="{32186283-71E0-4E20-A622-E74E56009B42}">
      <dgm:prSet/>
      <dgm:spPr/>
      <dgm:t>
        <a:bodyPr/>
        <a:lstStyle/>
        <a:p>
          <a:endParaRPr lang="en-US"/>
        </a:p>
      </dgm:t>
    </dgm:pt>
    <dgm:pt modelId="{4A4E393B-AA04-4188-960D-E4E49F04EE6A}">
      <dgm:prSet/>
      <dgm:spPr/>
      <dgm:t>
        <a:bodyPr/>
        <a:lstStyle/>
        <a:p>
          <a:pPr rtl="0">
            <a:defRPr cap="all"/>
          </a:pPr>
          <a:r>
            <a:rPr lang="en-US" dirty="0"/>
            <a:t>Pas durable</a:t>
          </a:r>
          <a:r>
            <a:rPr lang="fr-FR" dirty="0">
              <a:latin typeface="Aptos Display" panose="020F0302020204030204"/>
            </a:rPr>
            <a:t> (farine de blé)</a:t>
          </a:r>
          <a:endParaRPr lang="fr-FR" dirty="0"/>
        </a:p>
      </dgm:t>
    </dgm:pt>
    <dgm:pt modelId="{94231C91-1152-4907-B840-B4F9769D50F8}" type="parTrans" cxnId="{559D6EF6-CC87-4D60-B546-710A655F0867}">
      <dgm:prSet/>
      <dgm:spPr/>
      <dgm:t>
        <a:bodyPr/>
        <a:lstStyle/>
        <a:p>
          <a:endParaRPr lang="en-US"/>
        </a:p>
      </dgm:t>
    </dgm:pt>
    <dgm:pt modelId="{E0309460-843C-49B8-B1AC-2649E0B7A172}" type="sibTrans" cxnId="{559D6EF6-CC87-4D60-B546-710A655F0867}">
      <dgm:prSet/>
      <dgm:spPr/>
      <dgm:t>
        <a:bodyPr/>
        <a:lstStyle/>
        <a:p>
          <a:endParaRPr lang="en-US"/>
        </a:p>
      </dgm:t>
    </dgm:pt>
    <dgm:pt modelId="{9E28C8F2-BE46-4EC1-8781-F38B5F1BD16F}" type="pres">
      <dgm:prSet presAssocID="{AEE961C2-67A1-4CC8-BE1B-8CC9504FFC2C}" presName="hierChild1" presStyleCnt="0">
        <dgm:presLayoutVars>
          <dgm:chPref val="1"/>
          <dgm:dir/>
          <dgm:animOne val="branch"/>
          <dgm:animLvl val="lvl"/>
          <dgm:resizeHandles/>
        </dgm:presLayoutVars>
      </dgm:prSet>
      <dgm:spPr/>
    </dgm:pt>
    <dgm:pt modelId="{9D86675C-2452-4C9E-8760-FCAF2DA070C3}" type="pres">
      <dgm:prSet presAssocID="{6345A843-A0EF-4D1D-B270-735821E89604}" presName="hierRoot1" presStyleCnt="0"/>
      <dgm:spPr/>
    </dgm:pt>
    <dgm:pt modelId="{44393862-3CF3-4182-9CAF-A5D4F5033323}" type="pres">
      <dgm:prSet presAssocID="{6345A843-A0EF-4D1D-B270-735821E89604}" presName="composite" presStyleCnt="0"/>
      <dgm:spPr/>
    </dgm:pt>
    <dgm:pt modelId="{5CC2B5D1-DC20-40E5-A2C5-1EAA12855C5E}" type="pres">
      <dgm:prSet presAssocID="{6345A843-A0EF-4D1D-B270-735821E89604}" presName="background" presStyleLbl="node0" presStyleIdx="0" presStyleCnt="2"/>
      <dgm:spPr/>
    </dgm:pt>
    <dgm:pt modelId="{DFDB6327-737F-4F3A-9EFD-396AD0A150E9}" type="pres">
      <dgm:prSet presAssocID="{6345A843-A0EF-4D1D-B270-735821E89604}" presName="text" presStyleLbl="fgAcc0" presStyleIdx="0" presStyleCnt="2">
        <dgm:presLayoutVars>
          <dgm:chPref val="3"/>
        </dgm:presLayoutVars>
      </dgm:prSet>
      <dgm:spPr/>
    </dgm:pt>
    <dgm:pt modelId="{6F305A3E-9CBB-4225-9F00-48324C87EF6B}" type="pres">
      <dgm:prSet presAssocID="{6345A843-A0EF-4D1D-B270-735821E89604}" presName="hierChild2" presStyleCnt="0"/>
      <dgm:spPr/>
    </dgm:pt>
    <dgm:pt modelId="{92FD7A07-2D20-4B25-BD37-D5F6D946B54C}" type="pres">
      <dgm:prSet presAssocID="{4A4E393B-AA04-4188-960D-E4E49F04EE6A}" presName="hierRoot1" presStyleCnt="0"/>
      <dgm:spPr/>
    </dgm:pt>
    <dgm:pt modelId="{E8659C55-3960-4E2F-A082-37BF6371DDEC}" type="pres">
      <dgm:prSet presAssocID="{4A4E393B-AA04-4188-960D-E4E49F04EE6A}" presName="composite" presStyleCnt="0"/>
      <dgm:spPr/>
    </dgm:pt>
    <dgm:pt modelId="{8BBD8B91-8A2C-4749-BDEC-6471579CC49A}" type="pres">
      <dgm:prSet presAssocID="{4A4E393B-AA04-4188-960D-E4E49F04EE6A}" presName="background" presStyleLbl="node0" presStyleIdx="1" presStyleCnt="2"/>
      <dgm:spPr/>
    </dgm:pt>
    <dgm:pt modelId="{B94BD0A9-B512-4862-9C21-B4C54885B431}" type="pres">
      <dgm:prSet presAssocID="{4A4E393B-AA04-4188-960D-E4E49F04EE6A}" presName="text" presStyleLbl="fgAcc0" presStyleIdx="1" presStyleCnt="2">
        <dgm:presLayoutVars>
          <dgm:chPref val="3"/>
        </dgm:presLayoutVars>
      </dgm:prSet>
      <dgm:spPr/>
    </dgm:pt>
    <dgm:pt modelId="{CF22B617-0AAB-44D7-BA68-8436944CC775}" type="pres">
      <dgm:prSet presAssocID="{4A4E393B-AA04-4188-960D-E4E49F04EE6A}" presName="hierChild2" presStyleCnt="0"/>
      <dgm:spPr/>
    </dgm:pt>
  </dgm:ptLst>
  <dgm:cxnLst>
    <dgm:cxn modelId="{7C00A277-BC3D-461D-A4C4-847800BFE120}" type="presOf" srcId="{AEE961C2-67A1-4CC8-BE1B-8CC9504FFC2C}" destId="{9E28C8F2-BE46-4EC1-8781-F38B5F1BD16F}" srcOrd="0" destOrd="0" presId="urn:microsoft.com/office/officeart/2005/8/layout/hierarchy1"/>
    <dgm:cxn modelId="{9FE7517B-D596-43C6-8012-12D9B9ACC28C}" type="presOf" srcId="{6345A843-A0EF-4D1D-B270-735821E89604}" destId="{DFDB6327-737F-4F3A-9EFD-396AD0A150E9}" srcOrd="0" destOrd="0" presId="urn:microsoft.com/office/officeart/2005/8/layout/hierarchy1"/>
    <dgm:cxn modelId="{32186283-71E0-4E20-A622-E74E56009B42}" srcId="{AEE961C2-67A1-4CC8-BE1B-8CC9504FFC2C}" destId="{6345A843-A0EF-4D1D-B270-735821E89604}" srcOrd="0" destOrd="0" parTransId="{5D23906A-49CC-4494-B31D-596A19E7B071}" sibTransId="{CB630D51-EABD-4CE5-9441-8D331F47E55B}"/>
    <dgm:cxn modelId="{E00B5EC9-49DA-4242-8EE8-BEA05F5D94A9}" type="presOf" srcId="{4A4E393B-AA04-4188-960D-E4E49F04EE6A}" destId="{B94BD0A9-B512-4862-9C21-B4C54885B431}" srcOrd="0" destOrd="0" presId="urn:microsoft.com/office/officeart/2005/8/layout/hierarchy1"/>
    <dgm:cxn modelId="{559D6EF6-CC87-4D60-B546-710A655F0867}" srcId="{AEE961C2-67A1-4CC8-BE1B-8CC9504FFC2C}" destId="{4A4E393B-AA04-4188-960D-E4E49F04EE6A}" srcOrd="1" destOrd="0" parTransId="{94231C91-1152-4907-B840-B4F9769D50F8}" sibTransId="{E0309460-843C-49B8-B1AC-2649E0B7A172}"/>
    <dgm:cxn modelId="{13BBBACF-B563-41E7-8400-D5360119867C}" type="presParOf" srcId="{9E28C8F2-BE46-4EC1-8781-F38B5F1BD16F}" destId="{9D86675C-2452-4C9E-8760-FCAF2DA070C3}" srcOrd="0" destOrd="0" presId="urn:microsoft.com/office/officeart/2005/8/layout/hierarchy1"/>
    <dgm:cxn modelId="{8F9F772A-06DC-4053-9D1A-AF15AF24021E}" type="presParOf" srcId="{9D86675C-2452-4C9E-8760-FCAF2DA070C3}" destId="{44393862-3CF3-4182-9CAF-A5D4F5033323}" srcOrd="0" destOrd="0" presId="urn:microsoft.com/office/officeart/2005/8/layout/hierarchy1"/>
    <dgm:cxn modelId="{94FF755B-C81B-4FED-8047-0C736463B802}" type="presParOf" srcId="{44393862-3CF3-4182-9CAF-A5D4F5033323}" destId="{5CC2B5D1-DC20-40E5-A2C5-1EAA12855C5E}" srcOrd="0" destOrd="0" presId="urn:microsoft.com/office/officeart/2005/8/layout/hierarchy1"/>
    <dgm:cxn modelId="{88730E6B-728E-4BF0-98EC-BA147B8FF5D7}" type="presParOf" srcId="{44393862-3CF3-4182-9CAF-A5D4F5033323}" destId="{DFDB6327-737F-4F3A-9EFD-396AD0A150E9}" srcOrd="1" destOrd="0" presId="urn:microsoft.com/office/officeart/2005/8/layout/hierarchy1"/>
    <dgm:cxn modelId="{F8C8A060-C1C8-4A07-8DFC-A474A61FFBD0}" type="presParOf" srcId="{9D86675C-2452-4C9E-8760-FCAF2DA070C3}" destId="{6F305A3E-9CBB-4225-9F00-48324C87EF6B}" srcOrd="1" destOrd="0" presId="urn:microsoft.com/office/officeart/2005/8/layout/hierarchy1"/>
    <dgm:cxn modelId="{67198BA6-5206-4435-924E-7A7B6C807868}" type="presParOf" srcId="{9E28C8F2-BE46-4EC1-8781-F38B5F1BD16F}" destId="{92FD7A07-2D20-4B25-BD37-D5F6D946B54C}" srcOrd="1" destOrd="0" presId="urn:microsoft.com/office/officeart/2005/8/layout/hierarchy1"/>
    <dgm:cxn modelId="{5FF7782B-32ED-4D7C-BF1E-806AD6201616}" type="presParOf" srcId="{92FD7A07-2D20-4B25-BD37-D5F6D946B54C}" destId="{E8659C55-3960-4E2F-A082-37BF6371DDEC}" srcOrd="0" destOrd="0" presId="urn:microsoft.com/office/officeart/2005/8/layout/hierarchy1"/>
    <dgm:cxn modelId="{7B445A7C-04CE-40F3-8F18-7D256E80A6A9}" type="presParOf" srcId="{E8659C55-3960-4E2F-A082-37BF6371DDEC}" destId="{8BBD8B91-8A2C-4749-BDEC-6471579CC49A}" srcOrd="0" destOrd="0" presId="urn:microsoft.com/office/officeart/2005/8/layout/hierarchy1"/>
    <dgm:cxn modelId="{75179152-E41C-4971-8367-8CF725518AA8}" type="presParOf" srcId="{E8659C55-3960-4E2F-A082-37BF6371DDEC}" destId="{B94BD0A9-B512-4862-9C21-B4C54885B431}" srcOrd="1" destOrd="0" presId="urn:microsoft.com/office/officeart/2005/8/layout/hierarchy1"/>
    <dgm:cxn modelId="{916F867E-3B27-434A-9349-0C68DDE4E888}" type="presParOf" srcId="{92FD7A07-2D20-4B25-BD37-D5F6D946B54C}" destId="{CF22B617-0AAB-44D7-BA68-8436944CC775}" srcOrd="1" destOrd="0" presId="urn:microsoft.com/office/officeart/2005/8/layout/hierarchy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0884EA-A538-4B02-B786-D27D78A4C3EE}" type="doc">
      <dgm:prSet loTypeId="urn:microsoft.com/office/officeart/2005/8/layout/vList2" loCatId="list" qsTypeId="urn:microsoft.com/office/officeart/2005/8/quickstyle/simple5" qsCatId="simple" csTypeId="urn:microsoft.com/office/officeart/2005/8/colors/accent1_2" csCatId="accent1"/>
      <dgm:spPr/>
      <dgm:t>
        <a:bodyPr/>
        <a:lstStyle/>
        <a:p>
          <a:endParaRPr lang="en-US"/>
        </a:p>
      </dgm:t>
    </dgm:pt>
    <dgm:pt modelId="{F37ECBAD-180D-4AD5-BB2A-B453C4D0B718}">
      <dgm:prSet/>
      <dgm:spPr/>
      <dgm:t>
        <a:bodyPr/>
        <a:lstStyle/>
        <a:p>
          <a:pPr rtl="0"/>
          <a:r>
            <a:rPr lang="fr-FR" dirty="0"/>
            <a:t>Index glycémique</a:t>
          </a:r>
          <a:r>
            <a:rPr lang="fr-FR" dirty="0">
              <a:latin typeface="Aptos Display" panose="020F0302020204030204"/>
            </a:rPr>
            <a:t> (IG)</a:t>
          </a:r>
          <a:endParaRPr lang="fr-FR" dirty="0"/>
        </a:p>
      </dgm:t>
    </dgm:pt>
    <dgm:pt modelId="{4FBA689D-2837-4C1C-BD7A-0F116291DD8F}" type="parTrans" cxnId="{154E1A47-C9D9-4806-8B1E-41B8466C8944}">
      <dgm:prSet/>
      <dgm:spPr/>
      <dgm:t>
        <a:bodyPr/>
        <a:lstStyle/>
        <a:p>
          <a:endParaRPr lang="en-US"/>
        </a:p>
      </dgm:t>
    </dgm:pt>
    <dgm:pt modelId="{88A014A5-E556-452F-8CE8-0DADF9CB61BF}" type="sibTrans" cxnId="{154E1A47-C9D9-4806-8B1E-41B8466C8944}">
      <dgm:prSet/>
      <dgm:spPr/>
      <dgm:t>
        <a:bodyPr/>
        <a:lstStyle/>
        <a:p>
          <a:endParaRPr lang="en-US"/>
        </a:p>
      </dgm:t>
    </dgm:pt>
    <dgm:pt modelId="{55CA2B3E-8FA0-4EFD-BAC2-F6ACB80599D0}">
      <dgm:prSet/>
      <dgm:spPr/>
      <dgm:t>
        <a:bodyPr/>
        <a:lstStyle/>
        <a:p>
          <a:pPr rtl="0"/>
          <a:r>
            <a:rPr lang="en-US" dirty="0"/>
            <a:t>Cha</a:t>
          </a:r>
          <a:r>
            <a:rPr lang="fr-FR" dirty="0"/>
            <a:t>rge glycémique</a:t>
          </a:r>
          <a:r>
            <a:rPr lang="fr-FR" dirty="0">
              <a:latin typeface="Aptos Display" panose="020F0302020204030204"/>
            </a:rPr>
            <a:t> (CG)</a:t>
          </a:r>
          <a:endParaRPr lang="fr-FR" dirty="0"/>
        </a:p>
      </dgm:t>
    </dgm:pt>
    <dgm:pt modelId="{89C0EA58-7648-41B3-A7F0-3674E88C58A4}" type="parTrans" cxnId="{57A4C27D-84B3-4255-B914-69E5221BDBF2}">
      <dgm:prSet/>
      <dgm:spPr/>
      <dgm:t>
        <a:bodyPr/>
        <a:lstStyle/>
        <a:p>
          <a:endParaRPr lang="en-US"/>
        </a:p>
      </dgm:t>
    </dgm:pt>
    <dgm:pt modelId="{00978134-027F-498D-B05E-B9C281727359}" type="sibTrans" cxnId="{57A4C27D-84B3-4255-B914-69E5221BDBF2}">
      <dgm:prSet/>
      <dgm:spPr/>
      <dgm:t>
        <a:bodyPr/>
        <a:lstStyle/>
        <a:p>
          <a:endParaRPr lang="en-US"/>
        </a:p>
      </dgm:t>
    </dgm:pt>
    <dgm:pt modelId="{14F4FBFE-8961-4973-AFAC-640745BAB424}">
      <dgm:prSet/>
      <dgm:spPr/>
      <dgm:t>
        <a:bodyPr/>
        <a:lstStyle/>
        <a:p>
          <a:pPr rtl="0"/>
          <a:r>
            <a:rPr lang="fr-FR" dirty="0"/>
            <a:t>Glycémie et mesure du taux de glycémie</a:t>
          </a:r>
          <a:r>
            <a:rPr lang="fr-FR" dirty="0">
              <a:latin typeface="Aptos Display" panose="020F0302020204030204"/>
            </a:rPr>
            <a:t> (70-140 mg/dl)</a:t>
          </a:r>
          <a:endParaRPr lang="en-US" dirty="0"/>
        </a:p>
      </dgm:t>
    </dgm:pt>
    <dgm:pt modelId="{29668C48-F090-4C85-9E1E-0E76BF8CFCC2}" type="parTrans" cxnId="{81D2E373-8225-43E5-89DA-2156F762653F}">
      <dgm:prSet/>
      <dgm:spPr/>
      <dgm:t>
        <a:bodyPr/>
        <a:lstStyle/>
        <a:p>
          <a:endParaRPr lang="en-US"/>
        </a:p>
      </dgm:t>
    </dgm:pt>
    <dgm:pt modelId="{7C5975AD-17F5-430E-8E49-5790278E02DC}" type="sibTrans" cxnId="{81D2E373-8225-43E5-89DA-2156F762653F}">
      <dgm:prSet/>
      <dgm:spPr/>
      <dgm:t>
        <a:bodyPr/>
        <a:lstStyle/>
        <a:p>
          <a:endParaRPr lang="en-US"/>
        </a:p>
      </dgm:t>
    </dgm:pt>
    <dgm:pt modelId="{986937A0-B80C-472C-A102-15AC39B0EFE5}" type="pres">
      <dgm:prSet presAssocID="{900884EA-A538-4B02-B786-D27D78A4C3EE}" presName="linear" presStyleCnt="0">
        <dgm:presLayoutVars>
          <dgm:animLvl val="lvl"/>
          <dgm:resizeHandles val="exact"/>
        </dgm:presLayoutVars>
      </dgm:prSet>
      <dgm:spPr/>
    </dgm:pt>
    <dgm:pt modelId="{852AD7EB-374E-4D1A-A7FD-EE7715F12BDB}" type="pres">
      <dgm:prSet presAssocID="{F37ECBAD-180D-4AD5-BB2A-B453C4D0B718}" presName="parentText" presStyleLbl="node1" presStyleIdx="0" presStyleCnt="3">
        <dgm:presLayoutVars>
          <dgm:chMax val="0"/>
          <dgm:bulletEnabled val="1"/>
        </dgm:presLayoutVars>
      </dgm:prSet>
      <dgm:spPr/>
    </dgm:pt>
    <dgm:pt modelId="{EA9F5690-16F5-4313-B261-BFF982FEF64C}" type="pres">
      <dgm:prSet presAssocID="{88A014A5-E556-452F-8CE8-0DADF9CB61BF}" presName="spacer" presStyleCnt="0"/>
      <dgm:spPr/>
    </dgm:pt>
    <dgm:pt modelId="{C036A199-F6A6-4AE0-9787-64E2363BF621}" type="pres">
      <dgm:prSet presAssocID="{55CA2B3E-8FA0-4EFD-BAC2-F6ACB80599D0}" presName="parentText" presStyleLbl="node1" presStyleIdx="1" presStyleCnt="3">
        <dgm:presLayoutVars>
          <dgm:chMax val="0"/>
          <dgm:bulletEnabled val="1"/>
        </dgm:presLayoutVars>
      </dgm:prSet>
      <dgm:spPr/>
    </dgm:pt>
    <dgm:pt modelId="{7C38DABE-F959-4DFB-9BB6-D592A5E5A8F7}" type="pres">
      <dgm:prSet presAssocID="{00978134-027F-498D-B05E-B9C281727359}" presName="spacer" presStyleCnt="0"/>
      <dgm:spPr/>
    </dgm:pt>
    <dgm:pt modelId="{F47623C3-D4CB-4AD4-9B5F-EF5276922A8D}" type="pres">
      <dgm:prSet presAssocID="{14F4FBFE-8961-4973-AFAC-640745BAB424}" presName="parentText" presStyleLbl="node1" presStyleIdx="2" presStyleCnt="3">
        <dgm:presLayoutVars>
          <dgm:chMax val="0"/>
          <dgm:bulletEnabled val="1"/>
        </dgm:presLayoutVars>
      </dgm:prSet>
      <dgm:spPr/>
    </dgm:pt>
  </dgm:ptLst>
  <dgm:cxnLst>
    <dgm:cxn modelId="{74129C46-9FEE-4076-BB0C-5229B4765F5F}" type="presOf" srcId="{900884EA-A538-4B02-B786-D27D78A4C3EE}" destId="{986937A0-B80C-472C-A102-15AC39B0EFE5}" srcOrd="0" destOrd="0" presId="urn:microsoft.com/office/officeart/2005/8/layout/vList2"/>
    <dgm:cxn modelId="{154E1A47-C9D9-4806-8B1E-41B8466C8944}" srcId="{900884EA-A538-4B02-B786-D27D78A4C3EE}" destId="{F37ECBAD-180D-4AD5-BB2A-B453C4D0B718}" srcOrd="0" destOrd="0" parTransId="{4FBA689D-2837-4C1C-BD7A-0F116291DD8F}" sibTransId="{88A014A5-E556-452F-8CE8-0DADF9CB61BF}"/>
    <dgm:cxn modelId="{81D2E373-8225-43E5-89DA-2156F762653F}" srcId="{900884EA-A538-4B02-B786-D27D78A4C3EE}" destId="{14F4FBFE-8961-4973-AFAC-640745BAB424}" srcOrd="2" destOrd="0" parTransId="{29668C48-F090-4C85-9E1E-0E76BF8CFCC2}" sibTransId="{7C5975AD-17F5-430E-8E49-5790278E02DC}"/>
    <dgm:cxn modelId="{57A4C27D-84B3-4255-B914-69E5221BDBF2}" srcId="{900884EA-A538-4B02-B786-D27D78A4C3EE}" destId="{55CA2B3E-8FA0-4EFD-BAC2-F6ACB80599D0}" srcOrd="1" destOrd="0" parTransId="{89C0EA58-7648-41B3-A7F0-3674E88C58A4}" sibTransId="{00978134-027F-498D-B05E-B9C281727359}"/>
    <dgm:cxn modelId="{5AFC59A3-CDAE-4C75-BCE6-DB898469E8E3}" type="presOf" srcId="{55CA2B3E-8FA0-4EFD-BAC2-F6ACB80599D0}" destId="{C036A199-F6A6-4AE0-9787-64E2363BF621}" srcOrd="0" destOrd="0" presId="urn:microsoft.com/office/officeart/2005/8/layout/vList2"/>
    <dgm:cxn modelId="{C14963F6-3896-4303-9523-BAE5F559913B}" type="presOf" srcId="{14F4FBFE-8961-4973-AFAC-640745BAB424}" destId="{F47623C3-D4CB-4AD4-9B5F-EF5276922A8D}" srcOrd="0" destOrd="0" presId="urn:microsoft.com/office/officeart/2005/8/layout/vList2"/>
    <dgm:cxn modelId="{51742DFE-EE61-4379-BB66-4893A4D4B19C}" type="presOf" srcId="{F37ECBAD-180D-4AD5-BB2A-B453C4D0B718}" destId="{852AD7EB-374E-4D1A-A7FD-EE7715F12BDB}" srcOrd="0" destOrd="0" presId="urn:microsoft.com/office/officeart/2005/8/layout/vList2"/>
    <dgm:cxn modelId="{EEC3E9F2-10B1-4BA1-A7B1-2C691E533CAB}" type="presParOf" srcId="{986937A0-B80C-472C-A102-15AC39B0EFE5}" destId="{852AD7EB-374E-4D1A-A7FD-EE7715F12BDB}" srcOrd="0" destOrd="0" presId="urn:microsoft.com/office/officeart/2005/8/layout/vList2"/>
    <dgm:cxn modelId="{BCFEB3EC-AC61-4E18-8E8B-DDCC3C862D4D}" type="presParOf" srcId="{986937A0-B80C-472C-A102-15AC39B0EFE5}" destId="{EA9F5690-16F5-4313-B261-BFF982FEF64C}" srcOrd="1" destOrd="0" presId="urn:microsoft.com/office/officeart/2005/8/layout/vList2"/>
    <dgm:cxn modelId="{C9B4553D-ADC2-42A5-8247-C7201BD1E056}" type="presParOf" srcId="{986937A0-B80C-472C-A102-15AC39B0EFE5}" destId="{C036A199-F6A6-4AE0-9787-64E2363BF621}" srcOrd="2" destOrd="0" presId="urn:microsoft.com/office/officeart/2005/8/layout/vList2"/>
    <dgm:cxn modelId="{D3A1E441-6504-4742-8116-53CD0BA50D68}" type="presParOf" srcId="{986937A0-B80C-472C-A102-15AC39B0EFE5}" destId="{7C38DABE-F959-4DFB-9BB6-D592A5E5A8F7}" srcOrd="3" destOrd="0" presId="urn:microsoft.com/office/officeart/2005/8/layout/vList2"/>
    <dgm:cxn modelId="{D28EDB15-58E4-4292-A97D-2A4305D7DD5A}" type="presParOf" srcId="{986937A0-B80C-472C-A102-15AC39B0EFE5}" destId="{F47623C3-D4CB-4AD4-9B5F-EF5276922A8D}" srcOrd="4" destOrd="0" presId="urn:microsoft.com/office/officeart/2005/8/layout/v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C12C0EF-5BFA-4DC8-85B6-A67EA5923972}" type="doc">
      <dgm:prSet loTypeId="urn:microsoft.com/office/officeart/2018/5/layout/IconCircleLabelList" loCatId="icon" qsTypeId="urn:microsoft.com/office/officeart/2005/8/quickstyle/simple1" qsCatId="simple" csTypeId="urn:microsoft.com/office/officeart/2018/5/colors/Iconchunking_coloredtext_colorful1" csCatId="colorful" phldr="1"/>
      <dgm:spPr/>
      <dgm:t>
        <a:bodyPr/>
        <a:lstStyle/>
        <a:p>
          <a:endParaRPr lang="en-US"/>
        </a:p>
      </dgm:t>
    </dgm:pt>
    <dgm:pt modelId="{28254287-2B26-4478-9C96-81A3DC7ACD52}">
      <dgm:prSet/>
      <dgm:spPr/>
      <dgm:t>
        <a:bodyPr/>
        <a:lstStyle/>
        <a:p>
          <a:pPr>
            <a:lnSpc>
              <a:spcPct val="100000"/>
            </a:lnSpc>
            <a:defRPr cap="all"/>
          </a:pPr>
          <a:r>
            <a:rPr lang="fr-FR"/>
            <a:t>Participants : 9 élèves</a:t>
          </a:r>
        </a:p>
      </dgm:t>
    </dgm:pt>
    <dgm:pt modelId="{1323235F-B596-434D-B800-575CE61F8057}" type="parTrans" cxnId="{0F96C469-B501-4030-93EF-FCD6AFA96777}">
      <dgm:prSet/>
      <dgm:spPr/>
      <dgm:t>
        <a:bodyPr/>
        <a:lstStyle/>
        <a:p>
          <a:endParaRPr lang="en-US"/>
        </a:p>
      </dgm:t>
    </dgm:pt>
    <dgm:pt modelId="{DDE79125-1F8F-448C-95D3-5D86C6EEBE52}" type="sibTrans" cxnId="{0F96C469-B501-4030-93EF-FCD6AFA96777}">
      <dgm:prSet/>
      <dgm:spPr/>
      <dgm:t>
        <a:bodyPr/>
        <a:lstStyle/>
        <a:p>
          <a:endParaRPr lang="en-US"/>
        </a:p>
      </dgm:t>
    </dgm:pt>
    <dgm:pt modelId="{BC970001-7824-43B0-85B3-4B1406A3DE64}">
      <dgm:prSet/>
      <dgm:spPr/>
      <dgm:t>
        <a:bodyPr/>
        <a:lstStyle/>
        <a:p>
          <a:pPr>
            <a:lnSpc>
              <a:spcPct val="100000"/>
            </a:lnSpc>
            <a:defRPr cap="all"/>
          </a:pPr>
          <a:r>
            <a:rPr lang="fr-FR"/>
            <a:t>Distribution aléatoire (test à l'aveugle)</a:t>
          </a:r>
        </a:p>
      </dgm:t>
    </dgm:pt>
    <dgm:pt modelId="{B38B4930-95B6-4C43-AB21-5F40E3B76ADF}" type="parTrans" cxnId="{909ECD60-CDF8-42C6-B31D-897E7C1CED58}">
      <dgm:prSet/>
      <dgm:spPr/>
      <dgm:t>
        <a:bodyPr/>
        <a:lstStyle/>
        <a:p>
          <a:endParaRPr lang="en-US"/>
        </a:p>
      </dgm:t>
    </dgm:pt>
    <dgm:pt modelId="{E11A77CB-75DB-4B7D-8318-FC495F7DBCD3}" type="sibTrans" cxnId="{909ECD60-CDF8-42C6-B31D-897E7C1CED58}">
      <dgm:prSet/>
      <dgm:spPr/>
      <dgm:t>
        <a:bodyPr/>
        <a:lstStyle/>
        <a:p>
          <a:endParaRPr lang="en-US"/>
        </a:p>
      </dgm:t>
    </dgm:pt>
    <dgm:pt modelId="{835563F0-FBF5-42B8-B0AD-A202357459F9}">
      <dgm:prSet/>
      <dgm:spPr/>
      <dgm:t>
        <a:bodyPr/>
        <a:lstStyle/>
        <a:p>
          <a:pPr>
            <a:lnSpc>
              <a:spcPct val="100000"/>
            </a:lnSpc>
            <a:defRPr cap="all"/>
          </a:pPr>
          <a:r>
            <a:rPr lang="fr-FR">
              <a:latin typeface="Aptos Display" panose="020F0302020204030204"/>
            </a:rPr>
            <a:t>3</a:t>
          </a:r>
          <a:r>
            <a:rPr lang="fr-FR"/>
            <a:t> </a:t>
          </a:r>
          <a:r>
            <a:rPr lang="fr-FR">
              <a:latin typeface="Aptos Display" panose="020F0302020204030204"/>
            </a:rPr>
            <a:t>mesures</a:t>
          </a:r>
          <a:r>
            <a:rPr lang="fr-FR"/>
            <a:t> de la glycémie (à jeun, 5 min </a:t>
          </a:r>
          <a:r>
            <a:rPr lang="fr-FR" err="1"/>
            <a:t>aprés</a:t>
          </a:r>
          <a:r>
            <a:rPr lang="fr-FR"/>
            <a:t>, 2 h </a:t>
          </a:r>
          <a:r>
            <a:rPr lang="fr-FR" err="1"/>
            <a:t>aprés</a:t>
          </a:r>
          <a:r>
            <a:rPr lang="fr-FR"/>
            <a:t>)</a:t>
          </a:r>
        </a:p>
      </dgm:t>
    </dgm:pt>
    <dgm:pt modelId="{DBF544AA-6C06-462B-B107-4714D9FA19E1}" type="parTrans" cxnId="{D8DF96D9-0A28-4409-AE6C-C982F576FFCE}">
      <dgm:prSet/>
      <dgm:spPr/>
      <dgm:t>
        <a:bodyPr/>
        <a:lstStyle/>
        <a:p>
          <a:endParaRPr lang="en-US"/>
        </a:p>
      </dgm:t>
    </dgm:pt>
    <dgm:pt modelId="{4840C7E7-1764-49EF-8CCE-7522AFB92FFA}" type="sibTrans" cxnId="{D8DF96D9-0A28-4409-AE6C-C982F576FFCE}">
      <dgm:prSet/>
      <dgm:spPr/>
      <dgm:t>
        <a:bodyPr/>
        <a:lstStyle/>
        <a:p>
          <a:endParaRPr lang="en-US"/>
        </a:p>
      </dgm:t>
    </dgm:pt>
    <dgm:pt modelId="{ECFD9CCD-9A74-4333-9B03-1A039D4E6C96}">
      <dgm:prSet/>
      <dgm:spPr/>
      <dgm:t>
        <a:bodyPr/>
        <a:lstStyle/>
        <a:p>
          <a:pPr>
            <a:lnSpc>
              <a:spcPct val="100000"/>
            </a:lnSpc>
            <a:defRPr cap="all"/>
          </a:pPr>
          <a:r>
            <a:rPr lang="fr-FR"/>
            <a:t>Test d2</a:t>
          </a:r>
        </a:p>
      </dgm:t>
    </dgm:pt>
    <dgm:pt modelId="{3125E8C2-811D-4308-8AD3-EF62B651F1D5}" type="parTrans" cxnId="{FC437C80-DF4D-4903-A63C-7F1811CB6D7A}">
      <dgm:prSet/>
      <dgm:spPr/>
      <dgm:t>
        <a:bodyPr/>
        <a:lstStyle/>
        <a:p>
          <a:endParaRPr lang="en-US"/>
        </a:p>
      </dgm:t>
    </dgm:pt>
    <dgm:pt modelId="{C2AEBC1F-1630-4B30-B308-6840B21410C2}" type="sibTrans" cxnId="{FC437C80-DF4D-4903-A63C-7F1811CB6D7A}">
      <dgm:prSet/>
      <dgm:spPr/>
      <dgm:t>
        <a:bodyPr/>
        <a:lstStyle/>
        <a:p>
          <a:endParaRPr lang="en-US"/>
        </a:p>
      </dgm:t>
    </dgm:pt>
    <dgm:pt modelId="{5FB381DF-560C-4AC8-9458-EDAD6F7A7D46}" type="pres">
      <dgm:prSet presAssocID="{3C12C0EF-5BFA-4DC8-85B6-A67EA5923972}" presName="root" presStyleCnt="0">
        <dgm:presLayoutVars>
          <dgm:dir/>
          <dgm:resizeHandles val="exact"/>
        </dgm:presLayoutVars>
      </dgm:prSet>
      <dgm:spPr/>
    </dgm:pt>
    <dgm:pt modelId="{C74F316F-165A-4631-9202-0E990AEB4E15}" type="pres">
      <dgm:prSet presAssocID="{28254287-2B26-4478-9C96-81A3DC7ACD52}" presName="compNode" presStyleCnt="0"/>
      <dgm:spPr/>
    </dgm:pt>
    <dgm:pt modelId="{1AAD5DA2-D3F3-4BEF-A37B-FB3D06F2C41F}" type="pres">
      <dgm:prSet presAssocID="{28254287-2B26-4478-9C96-81A3DC7ACD52}" presName="iconBgRect" presStyleLbl="bgShp" presStyleIdx="0" presStyleCnt="4"/>
      <dgm:spPr/>
    </dgm:pt>
    <dgm:pt modelId="{0CB43AE9-626D-4F34-8D81-AE49BD7B3C73}" type="pres">
      <dgm:prSet presAssocID="{28254287-2B26-4478-9C96-81A3DC7ACD52}" presName="iconRect" presStyleLbl="node1" presStyleIdx="0" presStyleCnt="4"/>
      <dgm:spPr>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a:noFill/>
        </a:ln>
      </dgm:spPr>
      <dgm:extLst>
        <a:ext uri="{E40237B7-FDA0-4F09-8148-C483321AD2D9}">
          <dgm14:cNvPr xmlns:dgm14="http://schemas.microsoft.com/office/drawing/2010/diagram" id="0" name="" descr="Target Audience"/>
        </a:ext>
      </dgm:extLst>
    </dgm:pt>
    <dgm:pt modelId="{DB6C719E-7B84-47FC-8426-4001FA3E01F6}" type="pres">
      <dgm:prSet presAssocID="{28254287-2B26-4478-9C96-81A3DC7ACD52}" presName="spaceRect" presStyleCnt="0"/>
      <dgm:spPr/>
    </dgm:pt>
    <dgm:pt modelId="{39F3A420-C6B5-4917-B508-E3195B693D32}" type="pres">
      <dgm:prSet presAssocID="{28254287-2B26-4478-9C96-81A3DC7ACD52}" presName="textRect" presStyleLbl="revTx" presStyleIdx="0" presStyleCnt="4">
        <dgm:presLayoutVars>
          <dgm:chMax val="1"/>
          <dgm:chPref val="1"/>
        </dgm:presLayoutVars>
      </dgm:prSet>
      <dgm:spPr/>
    </dgm:pt>
    <dgm:pt modelId="{3BB8DFF6-EB3C-4CD9-A140-EFB4200B99C1}" type="pres">
      <dgm:prSet presAssocID="{DDE79125-1F8F-448C-95D3-5D86C6EEBE52}" presName="sibTrans" presStyleCnt="0"/>
      <dgm:spPr/>
    </dgm:pt>
    <dgm:pt modelId="{65444697-D631-4640-98A8-DB3D823228CE}" type="pres">
      <dgm:prSet presAssocID="{BC970001-7824-43B0-85B3-4B1406A3DE64}" presName="compNode" presStyleCnt="0"/>
      <dgm:spPr/>
    </dgm:pt>
    <dgm:pt modelId="{97FD97CE-D954-4D95-8FBA-AB109A058C2B}" type="pres">
      <dgm:prSet presAssocID="{BC970001-7824-43B0-85B3-4B1406A3DE64}" presName="iconBgRect" presStyleLbl="bgShp" presStyleIdx="1" presStyleCnt="4"/>
      <dgm:spPr/>
    </dgm:pt>
    <dgm:pt modelId="{4262E2DE-B51E-442A-873B-E449CC2A31EB}" type="pres">
      <dgm:prSet presAssocID="{BC970001-7824-43B0-85B3-4B1406A3DE64}" presName="iconRect" presStyleLbl="node1" presStyleIdx="1" presStyleCnt="4"/>
      <dgm:spPr>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a:noFill/>
        </a:ln>
      </dgm:spPr>
      <dgm:extLst>
        <a:ext uri="{E40237B7-FDA0-4F09-8148-C483321AD2D9}">
          <dgm14:cNvPr xmlns:dgm14="http://schemas.microsoft.com/office/drawing/2010/diagram" id="0" name="" descr="Test tubes"/>
        </a:ext>
      </dgm:extLst>
    </dgm:pt>
    <dgm:pt modelId="{EB9BAADA-2992-400F-B3A6-1099A6266E82}" type="pres">
      <dgm:prSet presAssocID="{BC970001-7824-43B0-85B3-4B1406A3DE64}" presName="spaceRect" presStyleCnt="0"/>
      <dgm:spPr/>
    </dgm:pt>
    <dgm:pt modelId="{24E3B310-002E-4EFC-844F-20605E37F058}" type="pres">
      <dgm:prSet presAssocID="{BC970001-7824-43B0-85B3-4B1406A3DE64}" presName="textRect" presStyleLbl="revTx" presStyleIdx="1" presStyleCnt="4">
        <dgm:presLayoutVars>
          <dgm:chMax val="1"/>
          <dgm:chPref val="1"/>
        </dgm:presLayoutVars>
      </dgm:prSet>
      <dgm:spPr/>
    </dgm:pt>
    <dgm:pt modelId="{B051416D-F32B-4830-9FE9-4511DFFFE84F}" type="pres">
      <dgm:prSet presAssocID="{E11A77CB-75DB-4B7D-8318-FC495F7DBCD3}" presName="sibTrans" presStyleCnt="0"/>
      <dgm:spPr/>
    </dgm:pt>
    <dgm:pt modelId="{ECF9652D-5E51-4849-AA0F-9FBA855BFADE}" type="pres">
      <dgm:prSet presAssocID="{835563F0-FBF5-42B8-B0AD-A202357459F9}" presName="compNode" presStyleCnt="0"/>
      <dgm:spPr/>
    </dgm:pt>
    <dgm:pt modelId="{8BEB984A-2EEC-40BB-B8C5-20C973C54F75}" type="pres">
      <dgm:prSet presAssocID="{835563F0-FBF5-42B8-B0AD-A202357459F9}" presName="iconBgRect" presStyleLbl="bgShp" presStyleIdx="2" presStyleCnt="4"/>
      <dgm:spPr/>
    </dgm:pt>
    <dgm:pt modelId="{75606555-B666-44EE-9504-E19A249279D3}" type="pres">
      <dgm:prSet presAssocID="{835563F0-FBF5-42B8-B0AD-A202357459F9}" presName="iconRect" presStyleLbl="node1" presStyleIdx="2" presStyleCnt="4"/>
      <dgm:spPr>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a:noFill/>
        </a:ln>
      </dgm:spPr>
      <dgm:extLst>
        <a:ext uri="{E40237B7-FDA0-4F09-8148-C483321AD2D9}">
          <dgm14:cNvPr xmlns:dgm14="http://schemas.microsoft.com/office/drawing/2010/diagram" id="0" name="" descr="Stopwatch"/>
        </a:ext>
      </dgm:extLst>
    </dgm:pt>
    <dgm:pt modelId="{BE7B7953-4BFC-4A91-B98D-9F024AB6788A}" type="pres">
      <dgm:prSet presAssocID="{835563F0-FBF5-42B8-B0AD-A202357459F9}" presName="spaceRect" presStyleCnt="0"/>
      <dgm:spPr/>
    </dgm:pt>
    <dgm:pt modelId="{2FAE22FF-7A46-4BD6-BBA6-EFAF1F524829}" type="pres">
      <dgm:prSet presAssocID="{835563F0-FBF5-42B8-B0AD-A202357459F9}" presName="textRect" presStyleLbl="revTx" presStyleIdx="2" presStyleCnt="4">
        <dgm:presLayoutVars>
          <dgm:chMax val="1"/>
          <dgm:chPref val="1"/>
        </dgm:presLayoutVars>
      </dgm:prSet>
      <dgm:spPr/>
    </dgm:pt>
    <dgm:pt modelId="{85CE797B-C577-480F-9DDE-188E71428E1B}" type="pres">
      <dgm:prSet presAssocID="{4840C7E7-1764-49EF-8CCE-7522AFB92FFA}" presName="sibTrans" presStyleCnt="0"/>
      <dgm:spPr/>
    </dgm:pt>
    <dgm:pt modelId="{194984F8-D72B-4C04-A1AB-B5ACC9CC5CD3}" type="pres">
      <dgm:prSet presAssocID="{ECFD9CCD-9A74-4333-9B03-1A039D4E6C96}" presName="compNode" presStyleCnt="0"/>
      <dgm:spPr/>
    </dgm:pt>
    <dgm:pt modelId="{3FC5E963-DE42-47BB-92AC-3808E1417F8D}" type="pres">
      <dgm:prSet presAssocID="{ECFD9CCD-9A74-4333-9B03-1A039D4E6C96}" presName="iconBgRect" presStyleLbl="bgShp" presStyleIdx="3" presStyleCnt="4"/>
      <dgm:spPr/>
    </dgm:pt>
    <dgm:pt modelId="{C871269C-43B7-455A-9791-6B3DE31730AE}" type="pres">
      <dgm:prSet presAssocID="{ECFD9CCD-9A74-4333-9B03-1A039D4E6C96}" presName="iconRect" presStyleLbl="node1" presStyleIdx="3" presStyleCnt="4"/>
      <dgm:spPr>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a:noFill/>
        </a:ln>
      </dgm:spPr>
      <dgm:extLst>
        <a:ext uri="{E40237B7-FDA0-4F09-8148-C483321AD2D9}">
          <dgm14:cNvPr xmlns:dgm14="http://schemas.microsoft.com/office/drawing/2010/diagram" id="0" name="" descr="Checkmark"/>
        </a:ext>
      </dgm:extLst>
    </dgm:pt>
    <dgm:pt modelId="{B1838A31-AEF3-403A-AC66-DA2C65935E36}" type="pres">
      <dgm:prSet presAssocID="{ECFD9CCD-9A74-4333-9B03-1A039D4E6C96}" presName="spaceRect" presStyleCnt="0"/>
      <dgm:spPr/>
    </dgm:pt>
    <dgm:pt modelId="{0F2BA758-F2DF-4DCC-AE86-C49A484EF65F}" type="pres">
      <dgm:prSet presAssocID="{ECFD9CCD-9A74-4333-9B03-1A039D4E6C96}" presName="textRect" presStyleLbl="revTx" presStyleIdx="3" presStyleCnt="4">
        <dgm:presLayoutVars>
          <dgm:chMax val="1"/>
          <dgm:chPref val="1"/>
        </dgm:presLayoutVars>
      </dgm:prSet>
      <dgm:spPr/>
    </dgm:pt>
  </dgm:ptLst>
  <dgm:cxnLst>
    <dgm:cxn modelId="{4E54BE5A-BFA4-4A33-BBFD-7C2A450FD79A}" type="presOf" srcId="{ECFD9CCD-9A74-4333-9B03-1A039D4E6C96}" destId="{0F2BA758-F2DF-4DCC-AE86-C49A484EF65F}" srcOrd="0" destOrd="0" presId="urn:microsoft.com/office/officeart/2018/5/layout/IconCircleLabelList"/>
    <dgm:cxn modelId="{909ECD60-CDF8-42C6-B31D-897E7C1CED58}" srcId="{3C12C0EF-5BFA-4DC8-85B6-A67EA5923972}" destId="{BC970001-7824-43B0-85B3-4B1406A3DE64}" srcOrd="1" destOrd="0" parTransId="{B38B4930-95B6-4C43-AB21-5F40E3B76ADF}" sibTransId="{E11A77CB-75DB-4B7D-8318-FC495F7DBCD3}"/>
    <dgm:cxn modelId="{0F96C469-B501-4030-93EF-FCD6AFA96777}" srcId="{3C12C0EF-5BFA-4DC8-85B6-A67EA5923972}" destId="{28254287-2B26-4478-9C96-81A3DC7ACD52}" srcOrd="0" destOrd="0" parTransId="{1323235F-B596-434D-B800-575CE61F8057}" sibTransId="{DDE79125-1F8F-448C-95D3-5D86C6EEBE52}"/>
    <dgm:cxn modelId="{FC437C80-DF4D-4903-A63C-7F1811CB6D7A}" srcId="{3C12C0EF-5BFA-4DC8-85B6-A67EA5923972}" destId="{ECFD9CCD-9A74-4333-9B03-1A039D4E6C96}" srcOrd="3" destOrd="0" parTransId="{3125E8C2-811D-4308-8AD3-EF62B651F1D5}" sibTransId="{C2AEBC1F-1630-4B30-B308-6840B21410C2}"/>
    <dgm:cxn modelId="{99AE34A5-3C0A-45ED-8B70-4A2229D9D2D8}" type="presOf" srcId="{3C12C0EF-5BFA-4DC8-85B6-A67EA5923972}" destId="{5FB381DF-560C-4AC8-9458-EDAD6F7A7D46}" srcOrd="0" destOrd="0" presId="urn:microsoft.com/office/officeart/2018/5/layout/IconCircleLabelList"/>
    <dgm:cxn modelId="{A944F2D1-BD18-44AE-9300-1B2B24D6927E}" type="presOf" srcId="{835563F0-FBF5-42B8-B0AD-A202357459F9}" destId="{2FAE22FF-7A46-4BD6-BBA6-EFAF1F524829}" srcOrd="0" destOrd="0" presId="urn:microsoft.com/office/officeart/2018/5/layout/IconCircleLabelList"/>
    <dgm:cxn modelId="{D8DF96D9-0A28-4409-AE6C-C982F576FFCE}" srcId="{3C12C0EF-5BFA-4DC8-85B6-A67EA5923972}" destId="{835563F0-FBF5-42B8-B0AD-A202357459F9}" srcOrd="2" destOrd="0" parTransId="{DBF544AA-6C06-462B-B107-4714D9FA19E1}" sibTransId="{4840C7E7-1764-49EF-8CCE-7522AFB92FFA}"/>
    <dgm:cxn modelId="{9D44B6E9-16F8-4AE0-8249-6A7CC7020696}" type="presOf" srcId="{28254287-2B26-4478-9C96-81A3DC7ACD52}" destId="{39F3A420-C6B5-4917-B508-E3195B693D32}" srcOrd="0" destOrd="0" presId="urn:microsoft.com/office/officeart/2018/5/layout/IconCircleLabelList"/>
    <dgm:cxn modelId="{93E3F2F7-4889-4E2B-99E6-932A5762D52B}" type="presOf" srcId="{BC970001-7824-43B0-85B3-4B1406A3DE64}" destId="{24E3B310-002E-4EFC-844F-20605E37F058}" srcOrd="0" destOrd="0" presId="urn:microsoft.com/office/officeart/2018/5/layout/IconCircleLabelList"/>
    <dgm:cxn modelId="{C9FE2A67-F1EB-4D4A-927D-21B5FBBD2E29}" type="presParOf" srcId="{5FB381DF-560C-4AC8-9458-EDAD6F7A7D46}" destId="{C74F316F-165A-4631-9202-0E990AEB4E15}" srcOrd="0" destOrd="0" presId="urn:microsoft.com/office/officeart/2018/5/layout/IconCircleLabelList"/>
    <dgm:cxn modelId="{829732F0-F484-4646-B82B-D049F5305098}" type="presParOf" srcId="{C74F316F-165A-4631-9202-0E990AEB4E15}" destId="{1AAD5DA2-D3F3-4BEF-A37B-FB3D06F2C41F}" srcOrd="0" destOrd="0" presId="urn:microsoft.com/office/officeart/2018/5/layout/IconCircleLabelList"/>
    <dgm:cxn modelId="{82A5E29A-4265-400F-B8E8-7111932A3CEB}" type="presParOf" srcId="{C74F316F-165A-4631-9202-0E990AEB4E15}" destId="{0CB43AE9-626D-4F34-8D81-AE49BD7B3C73}" srcOrd="1" destOrd="0" presId="urn:microsoft.com/office/officeart/2018/5/layout/IconCircleLabelList"/>
    <dgm:cxn modelId="{922AFDD5-2D70-40E4-BFB9-73310CC3A3BA}" type="presParOf" srcId="{C74F316F-165A-4631-9202-0E990AEB4E15}" destId="{DB6C719E-7B84-47FC-8426-4001FA3E01F6}" srcOrd="2" destOrd="0" presId="urn:microsoft.com/office/officeart/2018/5/layout/IconCircleLabelList"/>
    <dgm:cxn modelId="{879B4502-25DF-4E84-A887-56A43BEA5985}" type="presParOf" srcId="{C74F316F-165A-4631-9202-0E990AEB4E15}" destId="{39F3A420-C6B5-4917-B508-E3195B693D32}" srcOrd="3" destOrd="0" presId="urn:microsoft.com/office/officeart/2018/5/layout/IconCircleLabelList"/>
    <dgm:cxn modelId="{990238D8-3F37-495B-94C4-F713A9A75DDF}" type="presParOf" srcId="{5FB381DF-560C-4AC8-9458-EDAD6F7A7D46}" destId="{3BB8DFF6-EB3C-4CD9-A140-EFB4200B99C1}" srcOrd="1" destOrd="0" presId="urn:microsoft.com/office/officeart/2018/5/layout/IconCircleLabelList"/>
    <dgm:cxn modelId="{0DD9F1C9-0121-4FFD-AA05-38B54BD7A8DB}" type="presParOf" srcId="{5FB381DF-560C-4AC8-9458-EDAD6F7A7D46}" destId="{65444697-D631-4640-98A8-DB3D823228CE}" srcOrd="2" destOrd="0" presId="urn:microsoft.com/office/officeart/2018/5/layout/IconCircleLabelList"/>
    <dgm:cxn modelId="{2C1863FA-13DC-4085-BF9D-DA45CBAC614C}" type="presParOf" srcId="{65444697-D631-4640-98A8-DB3D823228CE}" destId="{97FD97CE-D954-4D95-8FBA-AB109A058C2B}" srcOrd="0" destOrd="0" presId="urn:microsoft.com/office/officeart/2018/5/layout/IconCircleLabelList"/>
    <dgm:cxn modelId="{D7539C58-3061-4D96-AE86-947DB374F53F}" type="presParOf" srcId="{65444697-D631-4640-98A8-DB3D823228CE}" destId="{4262E2DE-B51E-442A-873B-E449CC2A31EB}" srcOrd="1" destOrd="0" presId="urn:microsoft.com/office/officeart/2018/5/layout/IconCircleLabelList"/>
    <dgm:cxn modelId="{D82297AB-6F37-4109-9AFC-4D1CF026C62C}" type="presParOf" srcId="{65444697-D631-4640-98A8-DB3D823228CE}" destId="{EB9BAADA-2992-400F-B3A6-1099A6266E82}" srcOrd="2" destOrd="0" presId="urn:microsoft.com/office/officeart/2018/5/layout/IconCircleLabelList"/>
    <dgm:cxn modelId="{CFFE54B7-1FCC-4A21-B088-BFFFDA271EE5}" type="presParOf" srcId="{65444697-D631-4640-98A8-DB3D823228CE}" destId="{24E3B310-002E-4EFC-844F-20605E37F058}" srcOrd="3" destOrd="0" presId="urn:microsoft.com/office/officeart/2018/5/layout/IconCircleLabelList"/>
    <dgm:cxn modelId="{E095808B-55F6-4EAF-B7BD-709EBD091004}" type="presParOf" srcId="{5FB381DF-560C-4AC8-9458-EDAD6F7A7D46}" destId="{B051416D-F32B-4830-9FE9-4511DFFFE84F}" srcOrd="3" destOrd="0" presId="urn:microsoft.com/office/officeart/2018/5/layout/IconCircleLabelList"/>
    <dgm:cxn modelId="{5606385A-B567-4289-96CA-184D6D111892}" type="presParOf" srcId="{5FB381DF-560C-4AC8-9458-EDAD6F7A7D46}" destId="{ECF9652D-5E51-4849-AA0F-9FBA855BFADE}" srcOrd="4" destOrd="0" presId="urn:microsoft.com/office/officeart/2018/5/layout/IconCircleLabelList"/>
    <dgm:cxn modelId="{2B7689EB-B5EA-4C33-8E4D-632FE3883CB8}" type="presParOf" srcId="{ECF9652D-5E51-4849-AA0F-9FBA855BFADE}" destId="{8BEB984A-2EEC-40BB-B8C5-20C973C54F75}" srcOrd="0" destOrd="0" presId="urn:microsoft.com/office/officeart/2018/5/layout/IconCircleLabelList"/>
    <dgm:cxn modelId="{EB2E4278-B52E-411E-B612-BEA307418EA5}" type="presParOf" srcId="{ECF9652D-5E51-4849-AA0F-9FBA855BFADE}" destId="{75606555-B666-44EE-9504-E19A249279D3}" srcOrd="1" destOrd="0" presId="urn:microsoft.com/office/officeart/2018/5/layout/IconCircleLabelList"/>
    <dgm:cxn modelId="{8D76A862-FAE4-4FF2-BDFB-1B960EDDACE3}" type="presParOf" srcId="{ECF9652D-5E51-4849-AA0F-9FBA855BFADE}" destId="{BE7B7953-4BFC-4A91-B98D-9F024AB6788A}" srcOrd="2" destOrd="0" presId="urn:microsoft.com/office/officeart/2018/5/layout/IconCircleLabelList"/>
    <dgm:cxn modelId="{0423E1B4-6910-4844-AD95-94B9C3CFDD20}" type="presParOf" srcId="{ECF9652D-5E51-4849-AA0F-9FBA855BFADE}" destId="{2FAE22FF-7A46-4BD6-BBA6-EFAF1F524829}" srcOrd="3" destOrd="0" presId="urn:microsoft.com/office/officeart/2018/5/layout/IconCircleLabelList"/>
    <dgm:cxn modelId="{B219A19D-3943-4ECD-AF1E-5FEAAE128EF6}" type="presParOf" srcId="{5FB381DF-560C-4AC8-9458-EDAD6F7A7D46}" destId="{85CE797B-C577-480F-9DDE-188E71428E1B}" srcOrd="5" destOrd="0" presId="urn:microsoft.com/office/officeart/2018/5/layout/IconCircleLabelList"/>
    <dgm:cxn modelId="{2E36006C-AE92-4FE3-B6FB-17006E3397B2}" type="presParOf" srcId="{5FB381DF-560C-4AC8-9458-EDAD6F7A7D46}" destId="{194984F8-D72B-4C04-A1AB-B5ACC9CC5CD3}" srcOrd="6" destOrd="0" presId="urn:microsoft.com/office/officeart/2018/5/layout/IconCircleLabelList"/>
    <dgm:cxn modelId="{4B78619F-93E6-45F6-A6CA-0B19F48FD280}" type="presParOf" srcId="{194984F8-D72B-4C04-A1AB-B5ACC9CC5CD3}" destId="{3FC5E963-DE42-47BB-92AC-3808E1417F8D}" srcOrd="0" destOrd="0" presId="urn:microsoft.com/office/officeart/2018/5/layout/IconCircleLabelList"/>
    <dgm:cxn modelId="{ACBF067F-E75A-421B-BDC5-40C9B5C8A8D5}" type="presParOf" srcId="{194984F8-D72B-4C04-A1AB-B5ACC9CC5CD3}" destId="{C871269C-43B7-455A-9791-6B3DE31730AE}" srcOrd="1" destOrd="0" presId="urn:microsoft.com/office/officeart/2018/5/layout/IconCircleLabelList"/>
    <dgm:cxn modelId="{FE5B47D2-451A-49C1-ABFB-BFCDAD47D77D}" type="presParOf" srcId="{194984F8-D72B-4C04-A1AB-B5ACC9CC5CD3}" destId="{B1838A31-AEF3-403A-AC66-DA2C65935E36}" srcOrd="2" destOrd="0" presId="urn:microsoft.com/office/officeart/2018/5/layout/IconCircleLabelList"/>
    <dgm:cxn modelId="{1F1ED565-B07D-406B-86EF-EF756104E24B}" type="presParOf" srcId="{194984F8-D72B-4C04-A1AB-B5ACC9CC5CD3}" destId="{0F2BA758-F2DF-4DCC-AE86-C49A484EF65F}" srcOrd="3" destOrd="0" presId="urn:microsoft.com/office/officeart/2018/5/layout/IconCircleLabel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CC2B5D1-DC20-40E5-A2C5-1EAA12855C5E}">
      <dsp:nvSpPr>
        <dsp:cNvPr id="0" name=""/>
        <dsp:cNvSpPr/>
      </dsp:nvSpPr>
      <dsp:spPr>
        <a:xfrm>
          <a:off x="223726" y="539"/>
          <a:ext cx="3458193" cy="219595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DFDB6327-737F-4F3A-9EFD-396AD0A150E9}">
      <dsp:nvSpPr>
        <dsp:cNvPr id="0" name=""/>
        <dsp:cNvSpPr/>
      </dsp:nvSpPr>
      <dsp:spPr>
        <a:xfrm>
          <a:off x="607969" y="365570"/>
          <a:ext cx="3458193" cy="2195952"/>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rtl="0">
            <a:lnSpc>
              <a:spcPct val="90000"/>
            </a:lnSpc>
            <a:spcBef>
              <a:spcPct val="0"/>
            </a:spcBef>
            <a:spcAft>
              <a:spcPct val="35000"/>
            </a:spcAft>
            <a:buNone/>
            <a:defRPr cap="all"/>
          </a:pPr>
          <a:r>
            <a:rPr lang="fr-FR" sz="3900" kern="1200" dirty="0"/>
            <a:t>Trop sucré</a:t>
          </a:r>
          <a:r>
            <a:rPr lang="fr-FR" sz="3900" kern="1200" dirty="0">
              <a:latin typeface="Aptos Display" panose="020F0302020204030204"/>
            </a:rPr>
            <a:t> (25% de sucre)</a:t>
          </a:r>
          <a:endParaRPr lang="en-US" sz="3900" kern="1200" dirty="0"/>
        </a:p>
      </dsp:txBody>
      <dsp:txXfrm>
        <a:off x="672286" y="429887"/>
        <a:ext cx="3329559" cy="2067318"/>
      </dsp:txXfrm>
    </dsp:sp>
    <dsp:sp modelId="{8BBD8B91-8A2C-4749-BDEC-6471579CC49A}">
      <dsp:nvSpPr>
        <dsp:cNvPr id="0" name=""/>
        <dsp:cNvSpPr/>
      </dsp:nvSpPr>
      <dsp:spPr>
        <a:xfrm>
          <a:off x="4450406" y="539"/>
          <a:ext cx="3458193" cy="2195952"/>
        </a:xfrm>
        <a:prstGeom prst="roundRect">
          <a:avLst>
            <a:gd name="adj" fmla="val 10000"/>
          </a:avLst>
        </a:prstGeom>
        <a:solidFill>
          <a:schemeClr val="accent1">
            <a:hueOff val="0"/>
            <a:satOff val="0"/>
            <a:lumOff val="0"/>
            <a:alphaOff val="0"/>
          </a:schemeClr>
        </a:solidFill>
        <a:ln w="1905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sp>
    <dsp:sp modelId="{B94BD0A9-B512-4862-9C21-B4C54885B431}">
      <dsp:nvSpPr>
        <dsp:cNvPr id="0" name=""/>
        <dsp:cNvSpPr/>
      </dsp:nvSpPr>
      <dsp:spPr>
        <a:xfrm>
          <a:off x="4834650" y="365570"/>
          <a:ext cx="3458193" cy="2195952"/>
        </a:xfrm>
        <a:prstGeom prst="roundRect">
          <a:avLst>
            <a:gd name="adj" fmla="val 10000"/>
          </a:avLst>
        </a:prstGeom>
        <a:solidFill>
          <a:schemeClr val="lt1">
            <a:alpha val="90000"/>
            <a:hueOff val="0"/>
            <a:satOff val="0"/>
            <a:lumOff val="0"/>
            <a:alphaOff val="0"/>
          </a:schemeClr>
        </a:solidFill>
        <a:ln w="1905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148590" tIns="148590" rIns="148590" bIns="148590" numCol="1" spcCol="1270" anchor="ctr" anchorCtr="0">
          <a:noAutofit/>
        </a:bodyPr>
        <a:lstStyle/>
        <a:p>
          <a:pPr marL="0" lvl="0" indent="0" algn="ctr" defTabSz="1733550" rtl="0">
            <a:lnSpc>
              <a:spcPct val="90000"/>
            </a:lnSpc>
            <a:spcBef>
              <a:spcPct val="0"/>
            </a:spcBef>
            <a:spcAft>
              <a:spcPct val="35000"/>
            </a:spcAft>
            <a:buNone/>
            <a:defRPr cap="all"/>
          </a:pPr>
          <a:r>
            <a:rPr lang="en-US" sz="3900" kern="1200" dirty="0"/>
            <a:t>Pas durable</a:t>
          </a:r>
          <a:r>
            <a:rPr lang="fr-FR" sz="3900" kern="1200" dirty="0">
              <a:latin typeface="Aptos Display" panose="020F0302020204030204"/>
            </a:rPr>
            <a:t> (farine de blé)</a:t>
          </a:r>
          <a:endParaRPr lang="fr-FR" sz="3900" kern="1200" dirty="0"/>
        </a:p>
      </dsp:txBody>
      <dsp:txXfrm>
        <a:off x="4898967" y="429887"/>
        <a:ext cx="3329559" cy="206731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52AD7EB-374E-4D1A-A7FD-EE7715F12BDB}">
      <dsp:nvSpPr>
        <dsp:cNvPr id="0" name=""/>
        <dsp:cNvSpPr/>
      </dsp:nvSpPr>
      <dsp:spPr>
        <a:xfrm>
          <a:off x="0" y="106694"/>
          <a:ext cx="4544762" cy="1078008"/>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fr-FR" sz="2700" kern="1200" dirty="0"/>
            <a:t>Index glycémique</a:t>
          </a:r>
          <a:r>
            <a:rPr lang="fr-FR" sz="2700" kern="1200" dirty="0">
              <a:latin typeface="Aptos Display" panose="020F0302020204030204"/>
            </a:rPr>
            <a:t> (IG)</a:t>
          </a:r>
          <a:endParaRPr lang="fr-FR" sz="2700" kern="1200" dirty="0"/>
        </a:p>
      </dsp:txBody>
      <dsp:txXfrm>
        <a:off x="52624" y="159318"/>
        <a:ext cx="4439514" cy="972760"/>
      </dsp:txXfrm>
    </dsp:sp>
    <dsp:sp modelId="{C036A199-F6A6-4AE0-9787-64E2363BF621}">
      <dsp:nvSpPr>
        <dsp:cNvPr id="0" name=""/>
        <dsp:cNvSpPr/>
      </dsp:nvSpPr>
      <dsp:spPr>
        <a:xfrm>
          <a:off x="0" y="1262463"/>
          <a:ext cx="4544762" cy="1078008"/>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en-US" sz="2700" kern="1200" dirty="0"/>
            <a:t>Cha</a:t>
          </a:r>
          <a:r>
            <a:rPr lang="fr-FR" sz="2700" kern="1200" dirty="0"/>
            <a:t>rge glycémique</a:t>
          </a:r>
          <a:r>
            <a:rPr lang="fr-FR" sz="2700" kern="1200" dirty="0">
              <a:latin typeface="Aptos Display" panose="020F0302020204030204"/>
            </a:rPr>
            <a:t> (CG)</a:t>
          </a:r>
          <a:endParaRPr lang="fr-FR" sz="2700" kern="1200" dirty="0"/>
        </a:p>
      </dsp:txBody>
      <dsp:txXfrm>
        <a:off x="52624" y="1315087"/>
        <a:ext cx="4439514" cy="972760"/>
      </dsp:txXfrm>
    </dsp:sp>
    <dsp:sp modelId="{F47623C3-D4CB-4AD4-9B5F-EF5276922A8D}">
      <dsp:nvSpPr>
        <dsp:cNvPr id="0" name=""/>
        <dsp:cNvSpPr/>
      </dsp:nvSpPr>
      <dsp:spPr>
        <a:xfrm>
          <a:off x="0" y="2418231"/>
          <a:ext cx="4544762" cy="1078008"/>
        </a:xfrm>
        <a:prstGeom prst="roundRect">
          <a:avLst/>
        </a:prstGeom>
        <a:gradFill rotWithShape="0">
          <a:gsLst>
            <a:gs pos="0">
              <a:schemeClr val="accent1">
                <a:hueOff val="0"/>
                <a:satOff val="0"/>
                <a:lumOff val="0"/>
                <a:alphaOff val="0"/>
                <a:satMod val="103000"/>
                <a:lumMod val="102000"/>
                <a:tint val="94000"/>
              </a:schemeClr>
            </a:gs>
            <a:gs pos="50000">
              <a:schemeClr val="accent1">
                <a:hueOff val="0"/>
                <a:satOff val="0"/>
                <a:lumOff val="0"/>
                <a:alphaOff val="0"/>
                <a:satMod val="110000"/>
                <a:lumMod val="100000"/>
                <a:shade val="100000"/>
              </a:schemeClr>
            </a:gs>
            <a:gs pos="100000">
              <a:schemeClr val="accent1">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102870" tIns="102870" rIns="102870" bIns="102870" numCol="1" spcCol="1270" anchor="ctr" anchorCtr="0">
          <a:noAutofit/>
        </a:bodyPr>
        <a:lstStyle/>
        <a:p>
          <a:pPr marL="0" lvl="0" indent="0" algn="l" defTabSz="1200150" rtl="0">
            <a:lnSpc>
              <a:spcPct val="90000"/>
            </a:lnSpc>
            <a:spcBef>
              <a:spcPct val="0"/>
            </a:spcBef>
            <a:spcAft>
              <a:spcPct val="35000"/>
            </a:spcAft>
            <a:buNone/>
          </a:pPr>
          <a:r>
            <a:rPr lang="fr-FR" sz="2700" kern="1200" dirty="0"/>
            <a:t>Glycémie et mesure du taux de glycémie</a:t>
          </a:r>
          <a:r>
            <a:rPr lang="fr-FR" sz="2700" kern="1200" dirty="0">
              <a:latin typeface="Aptos Display" panose="020F0302020204030204"/>
            </a:rPr>
            <a:t> (70-140 mg/dl)</a:t>
          </a:r>
          <a:endParaRPr lang="en-US" sz="2700" kern="1200" dirty="0"/>
        </a:p>
      </dsp:txBody>
      <dsp:txXfrm>
        <a:off x="52624" y="2470855"/>
        <a:ext cx="4439514" cy="97276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AD5DA2-D3F3-4BEF-A37B-FB3D06F2C41F}">
      <dsp:nvSpPr>
        <dsp:cNvPr id="0" name=""/>
        <dsp:cNvSpPr/>
      </dsp:nvSpPr>
      <dsp:spPr>
        <a:xfrm>
          <a:off x="562927" y="788206"/>
          <a:ext cx="1445998" cy="1445998"/>
        </a:xfrm>
        <a:prstGeom prst="ellipse">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0CB43AE9-626D-4F34-8D81-AE49BD7B3C73}">
      <dsp:nvSpPr>
        <dsp:cNvPr id="0" name=""/>
        <dsp:cNvSpPr/>
      </dsp:nvSpPr>
      <dsp:spPr>
        <a:xfrm>
          <a:off x="871091" y="1096370"/>
          <a:ext cx="829671" cy="829671"/>
        </a:xfrm>
        <a:prstGeom prst="rect">
          <a:avLst/>
        </a:prstGeom>
        <a:blipFill>
          <a:blip xmlns:r="http://schemas.openxmlformats.org/officeDocument/2006/relationships" r:embed="rId1">
            <a:extLst>
              <a:ext uri="{28A0092B-C50C-407E-A947-70E740481C1C}">
                <a14:useLocalDpi xmlns:a14="http://schemas.microsoft.com/office/drawing/2010/main" val="0"/>
              </a:ext>
              <a:ext uri="{96DAC541-7B7A-43D3-8B79-37D633B846F1}">
                <asvg:svgBlip xmlns:asvg="http://schemas.microsoft.com/office/drawing/2016/SVG/main" r:embed="rId2"/>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39F3A420-C6B5-4917-B508-E3195B693D32}">
      <dsp:nvSpPr>
        <dsp:cNvPr id="0" name=""/>
        <dsp:cNvSpPr/>
      </dsp:nvSpPr>
      <dsp:spPr>
        <a:xfrm>
          <a:off x="100682" y="2684598"/>
          <a:ext cx="237048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fr-FR" sz="1500" kern="1200"/>
            <a:t>Participants : 9 élèves</a:t>
          </a:r>
        </a:p>
      </dsp:txBody>
      <dsp:txXfrm>
        <a:off x="100682" y="2684598"/>
        <a:ext cx="2370489" cy="720000"/>
      </dsp:txXfrm>
    </dsp:sp>
    <dsp:sp modelId="{97FD97CE-D954-4D95-8FBA-AB109A058C2B}">
      <dsp:nvSpPr>
        <dsp:cNvPr id="0" name=""/>
        <dsp:cNvSpPr/>
      </dsp:nvSpPr>
      <dsp:spPr>
        <a:xfrm>
          <a:off x="3348252" y="788206"/>
          <a:ext cx="1445998" cy="1445998"/>
        </a:xfrm>
        <a:prstGeom prst="ellipse">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4262E2DE-B51E-442A-873B-E449CC2A31EB}">
      <dsp:nvSpPr>
        <dsp:cNvPr id="0" name=""/>
        <dsp:cNvSpPr/>
      </dsp:nvSpPr>
      <dsp:spPr>
        <a:xfrm>
          <a:off x="3656416" y="1096370"/>
          <a:ext cx="829671" cy="829671"/>
        </a:xfrm>
        <a:prstGeom prst="rect">
          <a:avLst/>
        </a:prstGeom>
        <a:blipFill>
          <a:blip xmlns:r="http://schemas.openxmlformats.org/officeDocument/2006/relationships"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4E3B310-002E-4EFC-844F-20605E37F058}">
      <dsp:nvSpPr>
        <dsp:cNvPr id="0" name=""/>
        <dsp:cNvSpPr/>
      </dsp:nvSpPr>
      <dsp:spPr>
        <a:xfrm>
          <a:off x="2886007" y="2684598"/>
          <a:ext cx="237048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fr-FR" sz="1500" kern="1200"/>
            <a:t>Distribution aléatoire (test à l'aveugle)</a:t>
          </a:r>
        </a:p>
      </dsp:txBody>
      <dsp:txXfrm>
        <a:off x="2886007" y="2684598"/>
        <a:ext cx="2370489" cy="720000"/>
      </dsp:txXfrm>
    </dsp:sp>
    <dsp:sp modelId="{8BEB984A-2EEC-40BB-B8C5-20C973C54F75}">
      <dsp:nvSpPr>
        <dsp:cNvPr id="0" name=""/>
        <dsp:cNvSpPr/>
      </dsp:nvSpPr>
      <dsp:spPr>
        <a:xfrm>
          <a:off x="6133577" y="788206"/>
          <a:ext cx="1445998" cy="1445998"/>
        </a:xfrm>
        <a:prstGeom prst="ellipse">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75606555-B666-44EE-9504-E19A249279D3}">
      <dsp:nvSpPr>
        <dsp:cNvPr id="0" name=""/>
        <dsp:cNvSpPr/>
      </dsp:nvSpPr>
      <dsp:spPr>
        <a:xfrm>
          <a:off x="6441741" y="1096370"/>
          <a:ext cx="829671" cy="829671"/>
        </a:xfrm>
        <a:prstGeom prst="rect">
          <a:avLst/>
        </a:prstGeom>
        <a:blipFill>
          <a:blip xmlns:r="http://schemas.openxmlformats.org/officeDocument/2006/relationships"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2FAE22FF-7A46-4BD6-BBA6-EFAF1F524829}">
      <dsp:nvSpPr>
        <dsp:cNvPr id="0" name=""/>
        <dsp:cNvSpPr/>
      </dsp:nvSpPr>
      <dsp:spPr>
        <a:xfrm>
          <a:off x="5671332" y="2684598"/>
          <a:ext cx="237048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fr-FR" sz="1500" kern="1200">
              <a:latin typeface="Aptos Display" panose="020F0302020204030204"/>
            </a:rPr>
            <a:t>3</a:t>
          </a:r>
          <a:r>
            <a:rPr lang="fr-FR" sz="1500" kern="1200"/>
            <a:t> </a:t>
          </a:r>
          <a:r>
            <a:rPr lang="fr-FR" sz="1500" kern="1200">
              <a:latin typeface="Aptos Display" panose="020F0302020204030204"/>
            </a:rPr>
            <a:t>mesures</a:t>
          </a:r>
          <a:r>
            <a:rPr lang="fr-FR" sz="1500" kern="1200"/>
            <a:t> de la glycémie (à jeun, 5 min </a:t>
          </a:r>
          <a:r>
            <a:rPr lang="fr-FR" sz="1500" kern="1200" err="1"/>
            <a:t>aprés</a:t>
          </a:r>
          <a:r>
            <a:rPr lang="fr-FR" sz="1500" kern="1200"/>
            <a:t>, 2 h </a:t>
          </a:r>
          <a:r>
            <a:rPr lang="fr-FR" sz="1500" kern="1200" err="1"/>
            <a:t>aprés</a:t>
          </a:r>
          <a:r>
            <a:rPr lang="fr-FR" sz="1500" kern="1200"/>
            <a:t>)</a:t>
          </a:r>
        </a:p>
      </dsp:txBody>
      <dsp:txXfrm>
        <a:off x="5671332" y="2684598"/>
        <a:ext cx="2370489" cy="720000"/>
      </dsp:txXfrm>
    </dsp:sp>
    <dsp:sp modelId="{3FC5E963-DE42-47BB-92AC-3808E1417F8D}">
      <dsp:nvSpPr>
        <dsp:cNvPr id="0" name=""/>
        <dsp:cNvSpPr/>
      </dsp:nvSpPr>
      <dsp:spPr>
        <a:xfrm>
          <a:off x="8918902" y="788206"/>
          <a:ext cx="1445998" cy="1445998"/>
        </a:xfrm>
        <a:prstGeom prst="ellipse">
          <a:avLst/>
        </a:prstGeom>
        <a:solidFill>
          <a:schemeClr val="accent5">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C871269C-43B7-455A-9791-6B3DE31730AE}">
      <dsp:nvSpPr>
        <dsp:cNvPr id="0" name=""/>
        <dsp:cNvSpPr/>
      </dsp:nvSpPr>
      <dsp:spPr>
        <a:xfrm>
          <a:off x="9227066" y="1096370"/>
          <a:ext cx="829671" cy="829671"/>
        </a:xfrm>
        <a:prstGeom prst="rect">
          <a:avLst/>
        </a:prstGeom>
        <a:blipFill>
          <a:blip xmlns:r="http://schemas.openxmlformats.org/officeDocument/2006/relationships"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a:blipFill>
        <a:ln w="1905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F2BA758-F2DF-4DCC-AE86-C49A484EF65F}">
      <dsp:nvSpPr>
        <dsp:cNvPr id="0" name=""/>
        <dsp:cNvSpPr/>
      </dsp:nvSpPr>
      <dsp:spPr>
        <a:xfrm>
          <a:off x="8456657" y="2684598"/>
          <a:ext cx="2370489" cy="72000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0" tIns="0" rIns="0" bIns="0" numCol="1" spcCol="1270" anchor="t" anchorCtr="0">
          <a:noAutofit/>
        </a:bodyPr>
        <a:lstStyle/>
        <a:p>
          <a:pPr marL="0" lvl="0" indent="0" algn="ctr" defTabSz="666750">
            <a:lnSpc>
              <a:spcPct val="100000"/>
            </a:lnSpc>
            <a:spcBef>
              <a:spcPct val="0"/>
            </a:spcBef>
            <a:spcAft>
              <a:spcPct val="35000"/>
            </a:spcAft>
            <a:buNone/>
            <a:defRPr cap="all"/>
          </a:pPr>
          <a:r>
            <a:rPr lang="fr-FR" sz="1500" kern="1200"/>
            <a:t>Test d2</a:t>
          </a:r>
        </a:p>
      </dsp:txBody>
      <dsp:txXfrm>
        <a:off x="8456657" y="2684598"/>
        <a:ext cx="2370489" cy="720000"/>
      </dsp:txXfrm>
    </dsp:sp>
  </dsp:spTree>
</dsp:drawing>
</file>

<file path=ppt/diagrams/layout1.xml><?xml version="1.0" encoding="utf-8"?>
<dgm:layoutDef xmlns:dgm="http://schemas.openxmlformats.org/drawingml/2006/diagram" xmlns:a="http://schemas.openxmlformats.org/drawingml/2006/main" uniqueId="urn:microsoft.com/office/officeart/2005/8/layout/hierarchy1">
  <dgm:title val=""/>
  <dgm:desc val=""/>
  <dgm:catLst>
    <dgm:cat type="hierarchy" pri="2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hierChild1">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ptType="node" op="equ" val="65"/>
      <dgm:constr type="w" for="des" forName="composite" refType="w"/>
      <dgm:constr type="h" for="des" forName="composite" refType="w" refFor="des" refForName="composite" fact="0.667"/>
      <dgm:constr type="w" for="des" forName="composite2" refType="w" refFor="des" refForName="composite"/>
      <dgm:constr type="h" for="des" forName="composite2" refType="h" refFor="des" refForName="composite"/>
      <dgm:constr type="w" for="des" forName="composite3" refType="w" refFor="des" refForName="composite"/>
      <dgm:constr type="h" for="des" forName="composite3" refType="h" refFor="des" refForName="composite"/>
      <dgm:constr type="w" for="des" forName="composite4" refType="w" refFor="des" refForName="composite"/>
      <dgm:constr type="h" for="des" forName="composite4" refType="h" refFor="des" refForName="composite"/>
      <dgm:constr type="w" for="des" forName="composite5" refType="w" refFor="des" refForName="composite"/>
      <dgm:constr type="h" for="des" forName="composite5" refType="h" refFor="des" refForName="composite"/>
      <dgm:constr type="sibSp" refType="w" refFor="des" refForName="composite" fact="0.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p" for="des" forName="hierRoot1" refType="h" refFor="des" refForName="composite" fact="0.25"/>
      <dgm:constr type="sp" for="des" forName="hierRoot2" refType="sp" refFor="des" refForName="hierRoot1"/>
      <dgm:constr type="sp" for="des" forName="hierRoot3" refType="sp" refFor="des" refForName="hierRoot1"/>
      <dgm:constr type="sp" for="des" forName="hierRoot4" refType="sp" refFor="des" refForName="hierRoot1"/>
      <dgm:constr type="sp" for="des" forName="hierRoot5" refType="sp" refFor="des" refForName="hierRoot1"/>
    </dgm:constrLst>
    <dgm:ruleLst/>
    <dgm:forEach name="Name3" axis="ch">
      <dgm:forEach name="Name4" axis="self" ptType="node">
        <dgm:layoutNode name="hierRoot1">
          <dgm:alg type="hierRoot"/>
          <dgm:shape xmlns:r="http://schemas.openxmlformats.org/officeDocument/2006/relationships" r:blip="">
            <dgm:adjLst/>
          </dgm:shape>
          <dgm:presOf/>
          <dgm:constrLst>
            <dgm:constr type="bendDist" for="des" ptType="parTrans" refType="sp" fact="0.5"/>
          </dgm:constrLst>
          <dgm:ruleLst/>
          <dgm:layoutNode name="composite">
            <dgm:alg type="composite"/>
            <dgm:shape xmlns:r="http://schemas.openxmlformats.org/officeDocument/2006/relationships" r:blip="">
              <dgm:adjLst/>
            </dgm:shape>
            <dgm:presOf/>
            <dgm:constrLst>
              <dgm:constr type="w" for="ch" forName="background" refType="w" fact="0.9"/>
              <dgm:constr type="h" for="ch" forName="background" refType="w" refFor="ch" refForName="background" fact="0.635"/>
              <dgm:constr type="t" for="ch" forName="background"/>
              <dgm:constr type="l" for="ch" forName="background"/>
              <dgm:constr type="w" for="ch" forName="text" refType="w" fact="0.9"/>
              <dgm:constr type="h" for="ch" forName="text" refType="w" refFor="ch" refForName="text" fact="0.635"/>
              <dgm:constr type="t" for="ch" forName="text" refType="w" fact="0.095"/>
              <dgm:constr type="l" for="ch" forName="text" refType="w" fact="0.1"/>
            </dgm:constrLst>
            <dgm:ruleLst/>
            <dgm:layoutNode name="background" styleLbl="node0" moveWith="text">
              <dgm:alg type="sp"/>
              <dgm:shape xmlns:r="http://schemas.openxmlformats.org/officeDocument/2006/relationships" type="roundRect" r:blip="">
                <dgm:adjLst>
                  <dgm:adj idx="1" val="0.1"/>
                </dgm:adjLst>
              </dgm:shape>
              <dgm:presOf/>
              <dgm:constrLst/>
              <dgm:ruleLst/>
            </dgm:layoutNode>
            <dgm:layoutNode name="text" styleLbl="fgAcc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2">
            <dgm:choose name="Name5">
              <dgm:if name="Name6" func="var" arg="dir" op="equ" val="norm">
                <dgm:alg type="hierChild">
                  <dgm:param type="linDir" val="fromL"/>
                </dgm:alg>
              </dgm:if>
              <dgm:else name="Name7">
                <dgm:alg type="hierChild">
                  <dgm:param type="linDir" val="fromR"/>
                </dgm:alg>
              </dgm:else>
            </dgm:choose>
            <dgm:shape xmlns:r="http://schemas.openxmlformats.org/officeDocument/2006/relationships" r:blip="">
              <dgm:adjLst/>
            </dgm:shape>
            <dgm:presOf/>
            <dgm:constrLst/>
            <dgm:ruleLst/>
            <dgm:forEach name="Name8" axis="ch">
              <dgm:forEach name="Name9" axis="self" ptType="parTrans" cnt="1">
                <dgm:layoutNode name="Name10">
                  <dgm:alg type="conn">
                    <dgm:param type="dim" val="1D"/>
                    <dgm:param type="endSty" val="noArr"/>
                    <dgm:param type="connRout" val="bend"/>
                    <dgm:param type="bendPt" val="end"/>
                    <dgm:param type="begPts" val="bCtr"/>
                    <dgm:param type="endPts" val="tCtr"/>
                    <dgm:param type="srcNode" val="background"/>
                    <dgm:param type="dstNode" val="background2"/>
                  </dgm:alg>
                  <dgm:shape xmlns:r="http://schemas.openxmlformats.org/officeDocument/2006/relationships" type="conn" r:blip="" zOrderOff="-999">
                    <dgm:adjLst/>
                  </dgm:shape>
                  <dgm:presOf axis="self"/>
                  <dgm:constrLst>
                    <dgm:constr type="begPad"/>
                    <dgm:constr type="endPad"/>
                  </dgm:constrLst>
                  <dgm:ruleLst/>
                </dgm:layoutNode>
              </dgm:forEach>
              <dgm:forEach name="Name11" axis="self" ptType="node">
                <dgm:layoutNode name="hierRoot2">
                  <dgm:alg type="hierRoot"/>
                  <dgm:shape xmlns:r="http://schemas.openxmlformats.org/officeDocument/2006/relationships" r:blip="">
                    <dgm:adjLst/>
                  </dgm:shape>
                  <dgm:presOf/>
                  <dgm:constrLst>
                    <dgm:constr type="bendDist" for="des" ptType="parTrans" refType="sp" fact="0.5"/>
                  </dgm:constrLst>
                  <dgm:ruleLst/>
                  <dgm:layoutNode name="composite2">
                    <dgm:alg type="composite"/>
                    <dgm:shape xmlns:r="http://schemas.openxmlformats.org/officeDocument/2006/relationships" r:blip="">
                      <dgm:adjLst/>
                    </dgm:shape>
                    <dgm:presOf/>
                    <dgm:constrLst>
                      <dgm:constr type="w" for="ch" forName="background2" refType="w" fact="0.9"/>
                      <dgm:constr type="h" for="ch" forName="background2" refType="w" refFor="ch" refForName="background2" fact="0.635"/>
                      <dgm:constr type="t" for="ch" forName="background2"/>
                      <dgm:constr type="l" for="ch" forName="background2"/>
                      <dgm:constr type="w" for="ch" forName="text2" refType="w" fact="0.9"/>
                      <dgm:constr type="h" for="ch" forName="text2" refType="w" refFor="ch" refForName="text2" fact="0.635"/>
                      <dgm:constr type="t" for="ch" forName="text2" refType="w" fact="0.095"/>
                      <dgm:constr type="l" for="ch" forName="text2" refType="w" fact="0.1"/>
                    </dgm:constrLst>
                    <dgm:ruleLst/>
                    <dgm:layoutNode name="background2" moveWith="text2">
                      <dgm:alg type="sp"/>
                      <dgm:shape xmlns:r="http://schemas.openxmlformats.org/officeDocument/2006/relationships" type="roundRect" r:blip="">
                        <dgm:adjLst>
                          <dgm:adj idx="1" val="0.1"/>
                        </dgm:adjLst>
                      </dgm:shape>
                      <dgm:presOf/>
                      <dgm:constrLst/>
                      <dgm:ruleLst/>
                    </dgm:layoutNode>
                    <dgm:layoutNode name="text2" styleLbl="fgAcc2">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3">
                    <dgm:choose name="Name12">
                      <dgm:if name="Name13" func="var" arg="dir" op="equ" val="norm">
                        <dgm:alg type="hierChild">
                          <dgm:param type="linDir" val="fromL"/>
                        </dgm:alg>
                      </dgm:if>
                      <dgm:else name="Name14">
                        <dgm:alg type="hierChild">
                          <dgm:param type="linDir" val="fromR"/>
                        </dgm:alg>
                      </dgm:else>
                    </dgm:choose>
                    <dgm:shape xmlns:r="http://schemas.openxmlformats.org/officeDocument/2006/relationships" r:blip="">
                      <dgm:adjLst/>
                    </dgm:shape>
                    <dgm:presOf/>
                    <dgm:constrLst/>
                    <dgm:ruleLst/>
                    <dgm:forEach name="Name15" axis="ch">
                      <dgm:forEach name="Name16" axis="self" ptType="parTrans" cnt="1">
                        <dgm:layoutNode name="Name17">
                          <dgm:alg type="conn">
                            <dgm:param type="dim" val="1D"/>
                            <dgm:param type="endSty" val="noArr"/>
                            <dgm:param type="connRout" val="bend"/>
                            <dgm:param type="bendPt" val="end"/>
                            <dgm:param type="begPts" val="bCtr"/>
                            <dgm:param type="endPts" val="tCtr"/>
                            <dgm:param type="srcNode" val="background2"/>
                            <dgm:param type="dstNode" val="background3"/>
                          </dgm:alg>
                          <dgm:shape xmlns:r="http://schemas.openxmlformats.org/officeDocument/2006/relationships" type="conn" r:blip="" zOrderOff="-999">
                            <dgm:adjLst/>
                          </dgm:shape>
                          <dgm:presOf axis="self"/>
                          <dgm:constrLst>
                            <dgm:constr type="begPad"/>
                            <dgm:constr type="endPad"/>
                          </dgm:constrLst>
                          <dgm:ruleLst/>
                        </dgm:layoutNode>
                      </dgm:forEach>
                      <dgm:forEach name="Name18" axis="self" ptType="node">
                        <dgm:layoutNode name="hierRoot3">
                          <dgm:alg type="hierRoot"/>
                          <dgm:shape xmlns:r="http://schemas.openxmlformats.org/officeDocument/2006/relationships" r:blip="">
                            <dgm:adjLst/>
                          </dgm:shape>
                          <dgm:presOf/>
                          <dgm:constrLst>
                            <dgm:constr type="bendDist" for="des" ptType="parTrans" refType="sp" fact="0.5"/>
                          </dgm:constrLst>
                          <dgm:ruleLst/>
                          <dgm:layoutNode name="composite3">
                            <dgm:alg type="composite"/>
                            <dgm:shape xmlns:r="http://schemas.openxmlformats.org/officeDocument/2006/relationships" r:blip="">
                              <dgm:adjLst/>
                            </dgm:shape>
                            <dgm:presOf/>
                            <dgm:constrLst>
                              <dgm:constr type="w" for="ch" forName="background3" refType="w" fact="0.9"/>
                              <dgm:constr type="h" for="ch" forName="background3" refType="w" refFor="ch" refForName="background3" fact="0.635"/>
                              <dgm:constr type="t" for="ch" forName="background3"/>
                              <dgm:constr type="l" for="ch" forName="background3"/>
                              <dgm:constr type="w" for="ch" forName="text3" refType="w" fact="0.9"/>
                              <dgm:constr type="h" for="ch" forName="text3" refType="w" refFor="ch" refForName="text3" fact="0.635"/>
                              <dgm:constr type="t" for="ch" forName="text3" refType="w" fact="0.095"/>
                              <dgm:constr type="l" for="ch" forName="text3" refType="w" fact="0.1"/>
                            </dgm:constrLst>
                            <dgm:ruleLst/>
                            <dgm:layoutNode name="background3" moveWith="text3">
                              <dgm:alg type="sp"/>
                              <dgm:shape xmlns:r="http://schemas.openxmlformats.org/officeDocument/2006/relationships" type="roundRect" r:blip="">
                                <dgm:adjLst>
                                  <dgm:adj idx="1" val="0.1"/>
                                </dgm:adjLst>
                              </dgm:shape>
                              <dgm:presOf/>
                              <dgm:constrLst/>
                              <dgm:ruleLst/>
                            </dgm:layoutNode>
                            <dgm:layoutNode name="text3" styleLbl="fgAcc3">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4">
                            <dgm:choose name="Name19">
                              <dgm:if name="Name20" func="var" arg="dir" op="equ" val="norm">
                                <dgm:alg type="hierChild">
                                  <dgm:param type="linDir" val="fromL"/>
                                </dgm:alg>
                              </dgm:if>
                              <dgm:else name="Name21">
                                <dgm:alg type="hierChild">
                                  <dgm:param type="linDir" val="fromR"/>
                                </dgm:alg>
                              </dgm:else>
                            </dgm:choose>
                            <dgm:shape xmlns:r="http://schemas.openxmlformats.org/officeDocument/2006/relationships" r:blip="">
                              <dgm:adjLst/>
                            </dgm:shape>
                            <dgm:presOf/>
                            <dgm:constrLst/>
                            <dgm:ruleLst/>
                            <dgm:forEach name="repeat" axis="ch">
                              <dgm:forEach name="Name22" axis="self" ptType="parTrans" cnt="1">
                                <dgm:layoutNode name="Name23">
                                  <dgm:choose name="Name24">
                                    <dgm:if name="Name25" axis="self" func="depth" op="lte" val="4">
                                      <dgm:alg type="conn">
                                        <dgm:param type="dim" val="1D"/>
                                        <dgm:param type="endSty" val="noArr"/>
                                        <dgm:param type="connRout" val="bend"/>
                                        <dgm:param type="bendPt" val="end"/>
                                        <dgm:param type="begPts" val="bCtr"/>
                                        <dgm:param type="endPts" val="tCtr"/>
                                        <dgm:param type="srcNode" val="background3"/>
                                        <dgm:param type="dstNode" val="background4"/>
                                      </dgm:alg>
                                    </dgm:if>
                                    <dgm:else name="Name26">
                                      <dgm:alg type="conn">
                                        <dgm:param type="dim" val="1D"/>
                                        <dgm:param type="endSty" val="noArr"/>
                                        <dgm:param type="connRout" val="bend"/>
                                        <dgm:param type="bendPt" val="end"/>
                                        <dgm:param type="begPts" val="bCtr"/>
                                        <dgm:param type="endPts" val="tCtr"/>
                                        <dgm:param type="srcNode" val="background4"/>
                                        <dgm:param type="dstNode" val="background4"/>
                                      </dgm:alg>
                                    </dgm:else>
                                  </dgm:choose>
                                  <dgm:shape xmlns:r="http://schemas.openxmlformats.org/officeDocument/2006/relationships" type="conn" r:blip="" zOrderOff="-999">
                                    <dgm:adjLst/>
                                  </dgm:shape>
                                  <dgm:presOf axis="self"/>
                                  <dgm:constrLst>
                                    <dgm:constr type="begPad"/>
                                    <dgm:constr type="endPad"/>
                                  </dgm:constrLst>
                                  <dgm:ruleLst/>
                                </dgm:layoutNode>
                              </dgm:forEach>
                              <dgm:forEach name="Name27" axis="self" ptType="node">
                                <dgm:layoutNode name="hierRoot4">
                                  <dgm:alg type="hierRoot"/>
                                  <dgm:shape xmlns:r="http://schemas.openxmlformats.org/officeDocument/2006/relationships" r:blip="">
                                    <dgm:adjLst/>
                                  </dgm:shape>
                                  <dgm:presOf/>
                                  <dgm:constrLst>
                                    <dgm:constr type="bendDist" for="des" ptType="parTrans" refType="sp" fact="0.5"/>
                                  </dgm:constrLst>
                                  <dgm:ruleLst/>
                                  <dgm:layoutNode name="composite4">
                                    <dgm:alg type="composite"/>
                                    <dgm:shape xmlns:r="http://schemas.openxmlformats.org/officeDocument/2006/relationships" r:blip="">
                                      <dgm:adjLst/>
                                    </dgm:shape>
                                    <dgm:presOf/>
                                    <dgm:constrLst>
                                      <dgm:constr type="w" for="ch" forName="background4" refType="w" fact="0.9"/>
                                      <dgm:constr type="h" for="ch" forName="background4" refType="w" refFor="ch" refForName="background4" fact="0.635"/>
                                      <dgm:constr type="t" for="ch" forName="background4"/>
                                      <dgm:constr type="l" for="ch" forName="background4"/>
                                      <dgm:constr type="w" for="ch" forName="text4" refType="w" fact="0.9"/>
                                      <dgm:constr type="h" for="ch" forName="text4" refType="w" refFor="ch" refForName="text4" fact="0.635"/>
                                      <dgm:constr type="t" for="ch" forName="text4" refType="w" fact="0.095"/>
                                      <dgm:constr type="l" for="ch" forName="text4" refType="w" fact="0.1"/>
                                    </dgm:constrLst>
                                    <dgm:ruleLst/>
                                    <dgm:layoutNode name="background4" moveWith="text4">
                                      <dgm:alg type="sp"/>
                                      <dgm:shape xmlns:r="http://schemas.openxmlformats.org/officeDocument/2006/relationships" type="roundRect" r:blip="">
                                        <dgm:adjLst>
                                          <dgm:adj idx="1" val="0.1"/>
                                        </dgm:adjLst>
                                      </dgm:shape>
                                      <dgm:presOf/>
                                      <dgm:constrLst/>
                                      <dgm:ruleLst/>
                                    </dgm:layoutNode>
                                    <dgm:layoutNode name="text4" styleLbl="fgAcc4">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dgm:layoutNode name="hierChild5">
                                    <dgm:choose name="Name28">
                                      <dgm:if name="Name29" func="var" arg="dir" op="equ" val="norm">
                                        <dgm:alg type="hierChild">
                                          <dgm:param type="linDir" val="fromL"/>
                                        </dgm:alg>
                                      </dgm:if>
                                      <dgm:else name="Name30">
                                        <dgm:alg type="hierChild">
                                          <dgm:param type="linDir" val="fromR"/>
                                        </dgm:alg>
                                      </dgm:else>
                                    </dgm:choose>
                                    <dgm:shape xmlns:r="http://schemas.openxmlformats.org/officeDocument/2006/relationships" r:blip="">
                                      <dgm:adjLst/>
                                    </dgm:shape>
                                    <dgm:presOf/>
                                    <dgm:constrLst/>
                                    <dgm:ruleLst/>
                                    <dgm:forEach name="Name31" ref="repeat"/>
                                  </dgm:layoutNode>
                                </dgm:layoutNode>
                              </dgm:forEach>
                            </dgm:forEach>
                          </dgm:layoutNode>
                        </dgm:layoutNode>
                      </dgm:forEach>
                    </dgm:forEach>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18/5/layout/IconCircleLabelList">
  <dgm:title val="Icon Circle Label List"/>
  <dgm:desc val="Use to show non-sequential or grouped chunks of information accompanied by a related visuals. Works best with icons or small pictures with short text captions."/>
  <dgm:catLst>
    <dgm:cat type="icon" pri="500"/>
  </dgm:catLst>
  <dgm:sampData useDef="1">
    <dgm:dataModel>
      <dgm:ptLst/>
      <dgm:bg/>
      <dgm:whole/>
    </dgm:dataModel>
  </dgm:sampData>
  <dgm:styleData useDef="1">
    <dgm:dataModel>
      <dgm:ptLst/>
      <dgm:bg/>
      <dgm:whole/>
    </dgm:dataModel>
  </dgm:styleData>
  <dgm:clrData useDef="1">
    <dgm:dataModel>
      <dgm:ptLst/>
      <dgm:bg/>
      <dgm:whole/>
    </dgm:dataModel>
  </dgm:clrData>
  <dgm:layoutNode name="root">
    <dgm:varLst>
      <dgm:dir/>
      <dgm:resizeHandles val="exact"/>
    </dgm:varLst>
    <dgm:choose name="Name0">
      <dgm:if name="Name1" axis="self" func="var" arg="dir" op="equ" val="norm">
        <dgm:alg type="snake">
          <dgm:param type="grDir" val="tL"/>
          <dgm:param type="flowDir" val="row"/>
          <dgm:param type="contDir" val="sameDir"/>
          <dgm:param type="off" val="ctr"/>
          <dgm:param type="vertAlign" val="mid"/>
          <dgm:param type="horzAlign" val="ctr"/>
        </dgm:alg>
      </dgm:if>
      <dgm:else name="Name2">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hoose name="Name3">
      <dgm:if name="Name4" axis="ch" ptType="node" func="cnt" op="lte" val="2">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4"/>
          <dgm:constr type="h" for="des" forName="compNode" op="equ"/>
          <dgm:constr type="h" for="des" forName="textRect" op="equ"/>
        </dgm:constrLst>
      </dgm:if>
      <dgm:if name="Name5" axis="ch" ptType="node" func="cnt" op="lte" val="3">
        <dgm:constrLst>
          <dgm:constr type="h" for="ch" forName="compNode" refType="h" fact="0.4"/>
          <dgm:constr type="w" for="ch" forName="compNode" val="100"/>
          <dgm:constr type="w" for="ch" forName="sibTrans" refType="w" refFor="ch" refForName="compNode" fact="0.175"/>
          <dgm:constr type="sp" refType="w" refFor="ch" refForName="compNode" op="equ" fact="0.25"/>
          <dgm:constr type="primFontSz" for="des" ptType="node" op="equ" val="40"/>
          <dgm:constr type="h" for="des" forName="compNode" op="equ"/>
          <dgm:constr type="h" for="des" forName="textRect" op="equ"/>
        </dgm:constrLst>
      </dgm:if>
      <dgm:if name="Name6" axis="ch" ptType="node" func="cnt" op="lte" val="4">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32"/>
          <dgm:constr type="h" for="des" forName="compNode" op="equ"/>
          <dgm:constr type="h" for="des" forName="textRect" op="equ"/>
        </dgm:constrLst>
      </dgm:if>
      <dgm:else name="Name7">
        <dgm:constrLst>
          <dgm:constr type="h" for="ch" forName="compNode" refType="h" fact="0.4"/>
          <dgm:constr type="w" for="ch" forName="compNode" refType="w"/>
          <dgm:constr type="w" for="ch" forName="sibTrans" refType="w" refFor="ch" refForName="compNode" fact="0.175"/>
          <dgm:constr type="sp" refType="w" refFor="ch" refForName="compNode" op="equ" fact="0.25"/>
          <dgm:constr type="primFontSz" for="des" ptType="node" op="equ" val="24"/>
          <dgm:constr type="h" for="des" forName="compNode" op="equ"/>
          <dgm:constr type="h" for="des" forName="textRect" op="equ"/>
        </dgm:constrLst>
      </dgm:else>
    </dgm:choose>
    <dgm:ruleLst>
      <dgm:rule type="w" for="ch" forName="compNode" val="50" fact="NaN" max="NaN"/>
    </dgm:ruleLst>
    <dgm:forEach name="Name8" axis="ch" ptType="node">
      <dgm:layoutNode name="compNode">
        <dgm:alg type="composite"/>
        <dgm:shape xmlns:r="http://schemas.openxmlformats.org/officeDocument/2006/relationships" r:blip="">
          <dgm:adjLst/>
        </dgm:shape>
        <dgm:presOf axis="self"/>
        <dgm:constrLst>
          <dgm:constr type="w" for="ch" forName="iconBgRect" refType="w" fact="0.61"/>
          <dgm:constr type="h" for="ch" forName="iconBgRect" refType="w" refFor="ch" refForName="iconBgRect"/>
          <dgm:constr type="t" for="ch" forName="iconBgRect"/>
          <dgm:constr type="ctrX" for="ch" forName="iconBgRect" refType="w" fact="0.5"/>
          <dgm:constr type="w" for="ch" forName="iconRect" refType="w" fact="0.35"/>
          <dgm:constr type="h" for="ch" forName="iconRect" refType="w" refFor="ch" refForName="iconRect"/>
          <dgm:constr type="ctrX" for="ch" forName="iconRect" refType="ctrX" refFor="ch" refForName="iconBgRect"/>
          <dgm:constr type="ctrY" for="ch" forName="iconRect" refType="ctrY" refFor="ch" refForName="iconBgRect"/>
          <dgm:constr type="h" for="ch" forName="spaceRect" refType="w" fact="0.19"/>
          <dgm:constr type="w" for="ch" forName="spaceRect" refType="w"/>
          <dgm:constr type="l" for="ch" forName="spaceRect"/>
          <dgm:constr type="t" for="ch" forName="spaceRect" refType="b" refFor="ch" refForName="iconBgRect"/>
          <dgm:constr type="h" for="ch" forName="textRect" val="20"/>
          <dgm:constr type="w" for="ch" forName="textRect" refType="w"/>
          <dgm:constr type="l" for="ch" forName="textRect"/>
          <dgm:constr type="t" for="ch" forName="textRect" refType="b" refFor="ch" refForName="spaceRect"/>
        </dgm:constrLst>
        <dgm:ruleLst>
          <dgm:rule type="h" val="INF" fact="NaN" max="NaN"/>
        </dgm:ruleLst>
        <dgm:layoutNode name="iconBgRect" styleLbl="bgShp">
          <dgm:alg type="sp"/>
          <dgm:shape xmlns:r="http://schemas.openxmlformats.org/officeDocument/2006/relationships" type="ellipse" r:blip="">
            <dgm:adjLst/>
          </dgm:shape>
          <dgm:presOf/>
          <dgm:constrLst/>
          <dgm:ruleLst/>
        </dgm:layoutNode>
        <dgm:layoutNode name="iconRect" styleLbl="node1">
          <dgm:alg type="sp"/>
          <dgm:shape xmlns:r="http://schemas.openxmlformats.org/officeDocument/2006/relationships" type="rect" r:blip="" blipPhldr="1">
            <dgm:adjLst/>
          </dgm:shape>
          <dgm:presOf/>
          <dgm:constrLst/>
          <dgm:ruleLst/>
        </dgm:layoutNode>
        <dgm:layoutNode name="spaceRect">
          <dgm:alg type="sp"/>
          <dgm:shape xmlns:r="http://schemas.openxmlformats.org/officeDocument/2006/relationships" r:blip="">
            <dgm:adjLst/>
          </dgm:shape>
          <dgm:presOf/>
          <dgm:constrLst/>
          <dgm:ruleLst/>
        </dgm:layoutNode>
        <dgm:layoutNode name="textRect" styleLbl="revTx">
          <dgm:varLst>
            <dgm:chMax val="1"/>
            <dgm:chPref val="1"/>
          </dgm:varLst>
          <dgm:alg type="tx">
            <dgm:param type="txAnchorVert" val="t"/>
          </dgm:alg>
          <dgm:shape xmlns:r="http://schemas.openxmlformats.org/officeDocument/2006/relationships" type="rect" r:blip="">
            <dgm:adjLst/>
          </dgm:shape>
          <dgm:presOf axis="self" ptType="node"/>
          <dgm:constrLst>
            <dgm:constr type="lMarg"/>
            <dgm:constr type="rMarg"/>
            <dgm:constr type="tMarg"/>
            <dgm:constr type="bMarg"/>
          </dgm:constrLst>
          <dgm:ruleLst>
            <dgm:rule type="primFontSz" val="11" fact="NaN" max="NaN"/>
            <dgm:rule type="h" val="INF" fact="NaN" max="NaN"/>
          </dgm:ruleLst>
        </dgm:layoutNode>
      </dgm:layoutNode>
      <dgm:forEach name="Name9" axis="followSib" ptType="sibTrans" cnt="1">
        <dgm:layoutNode name="sibTrans">
          <dgm:alg type="sp"/>
          <dgm:shape xmlns:r="http://schemas.openxmlformats.org/officeDocument/2006/relationships" r:blip="">
            <dgm:adjLst/>
          </dgm:shape>
          <dgm:presOf axis="self"/>
          <dgm:constrLst/>
          <dgm:ruleLst/>
        </dgm:layoutNode>
      </dgm:forEach>
    </dgm:forEach>
  </dgm:layoutNode>
  <dgm:extLst>
    <a:ext uri="{68A01E43-0DF5-4B5B-8FA6-DAF915123BFB}">
      <dgm1612:lstStyle xmlns:dgm1612="http://schemas.microsoft.com/office/drawing/2016/12/diagram">
        <a:lvl1pPr>
          <a:lnSpc>
            <a:spcPct val="100000"/>
          </a:lnSpc>
          <a:defRPr cap="all"/>
        </a:lvl1pPr>
      </dgm1612:lstStyle>
    </a:ext>
  </dgm:extLst>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ink/ink1.xml><?xml version="1.0" encoding="utf-8"?>
<inkml:ink xmlns:inkml="http://www.w3.org/2003/InkML">
  <inkml:definitions>
    <inkml:context xml:id="ctx0">
      <inkml:inkSource xml:id="inkSrc0">
        <inkml:traceFormat>
          <inkml:channel name="X" type="integer" min="-2.14748E9" max="2.14748E9" units="cm"/>
          <inkml:channel name="Y" type="integer" min="-2.14748E9" max="2.14748E9" units="cm"/>
          <inkml:channel name="F" type="integer" max="32767" units="dev"/>
          <inkml:channel name="OA" type="integer" max="360" units="deg"/>
          <inkml:channel name="OE" type="integer" max="90" units="deg"/>
        </inkml:traceFormat>
        <inkml:channelProperties>
          <inkml:channelProperty channel="X" name="resolution" value="1000" units="1/cm"/>
          <inkml:channelProperty channel="Y" name="resolution" value="1000" units="1/cm"/>
          <inkml:channelProperty channel="F" name="resolution" value="0" units="1/dev"/>
          <inkml:channelProperty channel="OA" name="resolution" value="1000" units="1/deg"/>
          <inkml:channelProperty channel="OE" name="resolution" value="1000" units="1/deg"/>
        </inkml:channelProperties>
      </inkml:inkSource>
      <inkml:timestamp xml:id="ts0" timeString="2025-03-29T15:13:04.456"/>
    </inkml:context>
    <inkml:brush xml:id="br0">
      <inkml:brushProperty name="width" value="0.1" units="cm"/>
      <inkml:brushProperty name="height" value="0.1" units="cm"/>
      <inkml:brushProperty name="color" value="#E71224"/>
    </inkml:brush>
  </inkml:definitions>
  <inkml:trace contextRef="#ctx0" brushRef="#br0">1058 2469 16383 0 0,'0'0'0'0'0</inkml:trace>
</inkml:ink>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p:cNvSpPr>
            <a:spLocks noGrp="1"/>
          </p:cNvSpPr>
          <p:nvPr>
            <p:ph type="dt" sz="half" idx="10"/>
          </p:nvPr>
        </p:nvSpPr>
        <p:spPr/>
        <p:txBody>
          <a:bodyPr/>
          <a:lstStyle/>
          <a:p>
            <a:fld id="{846CE7D5-CF57-46EF-B807-FDD0502418D4}" type="datetimeFigureOut">
              <a:rPr lang="en-US" smtClean="0"/>
              <a:t>3/31/25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38538789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3/31/25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2029054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3/31/25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47944565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846CE7D5-CF57-46EF-B807-FDD0502418D4}" type="datetimeFigureOut">
              <a:rPr lang="en-US" smtClean="0"/>
              <a:t>3/31/25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9491384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6CE7D5-CF57-46EF-B807-FDD0502418D4}" type="datetimeFigureOut">
              <a:rPr lang="en-US" smtClean="0"/>
              <a:t>3/31/25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25915245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846CE7D5-CF57-46EF-B807-FDD0502418D4}" type="datetimeFigureOut">
              <a:rPr lang="en-US" smtClean="0"/>
              <a:t>3/31/25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2030920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846CE7D5-CF57-46EF-B807-FDD0502418D4}" type="datetimeFigureOut">
              <a:rPr lang="en-US" smtClean="0"/>
              <a:t>3/31/25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7331723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846CE7D5-CF57-46EF-B807-FDD0502418D4}" type="datetimeFigureOut">
              <a:rPr lang="en-US" smtClean="0"/>
              <a:t>3/31/25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2103125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6CE7D5-CF57-46EF-B807-FDD0502418D4}" type="datetimeFigureOut">
              <a:rPr lang="en-US" smtClean="0"/>
              <a:t>3/31/25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4638898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3/31/25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317184145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846CE7D5-CF57-46EF-B807-FDD0502418D4}" type="datetimeFigureOut">
              <a:rPr lang="en-US" smtClean="0"/>
              <a:t>3/31/25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30EA680-D336-4FF7-8B7A-9848BB0A1C32}" type="slidenum">
              <a:rPr lang="en-US" smtClean="0"/>
              <a:t>‹#›</a:t>
            </a:fld>
            <a:endParaRPr lang="en-US"/>
          </a:p>
        </p:txBody>
      </p:sp>
    </p:spTree>
    <p:extLst>
      <p:ext uri="{BB962C8B-B14F-4D97-AF65-F5344CB8AC3E}">
        <p14:creationId xmlns:p14="http://schemas.microsoft.com/office/powerpoint/2010/main" val="171895827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846CE7D5-CF57-46EF-B807-FDD0502418D4}" type="datetimeFigureOut">
              <a:rPr lang="en-US" smtClean="0"/>
              <a:t>3/31/25</a:t>
            </a:fld>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330EA680-D336-4FF7-8B7A-9848BB0A1C32}" type="slidenum">
              <a:rPr lang="en-US" smtClean="0"/>
              <a:t>‹#›</a:t>
            </a:fld>
            <a:endParaRPr lang="en-US"/>
          </a:p>
        </p:txBody>
      </p:sp>
    </p:spTree>
    <p:extLst>
      <p:ext uri="{BB962C8B-B14F-4D97-AF65-F5344CB8AC3E}">
        <p14:creationId xmlns:p14="http://schemas.microsoft.com/office/powerpoint/2010/main" val="246095407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s://www.medikamente-per-klick.de/apotheke/ernaehrungslexikon/einkorn/?srsltid=AfmBOoq9NXzy9sHxFEiNdHEpLi-yaWc_ohw6s" TargetMode="External"/><Relationship Id="rId13" Type="http://schemas.openxmlformats.org/officeDocument/2006/relationships/hyperlink" Target="https://www.gartenjournal.net/hirse-anbauen" TargetMode="External"/><Relationship Id="rId3" Type="http://schemas.openxmlformats.org/officeDocument/2006/relationships/hyperlink" Target="https://www.kern.bayern.de/wissenschaft/350268/index.php" TargetMode="External"/><Relationship Id="rId7" Type="http://schemas.openxmlformats.org/officeDocument/2006/relationships/hyperlink" Target="https://www.bzfe.de/service/news/aktuelle-meldungen/news-archiv/meldungen-2024/november/getreide-abc-einkorn-und-emmer/" TargetMode="External"/><Relationship Id="rId12" Type="http://schemas.openxmlformats.org/officeDocument/2006/relationships/hyperlink" Target="https://www.diabinfo.de/leben/behandlung/blutzucker-messen.html" TargetMode="External"/><Relationship Id="rId17" Type="http://schemas.openxmlformats.org/officeDocument/2006/relationships/hyperlink" Target="https://www.naehrwertrechner.de/naehrwerte/C473011/Braunhirsemehl/" TargetMode="External"/><Relationship Id="rId2" Type="http://schemas.openxmlformats.org/officeDocument/2006/relationships/hyperlink" Target="https://www.bzfe.de/ernaehrung-im-fokus/wissen/proteinzusammensetzung-von-weizen-ei" TargetMode="External"/><Relationship Id="rId16" Type="http://schemas.openxmlformats.org/officeDocument/2006/relationships/hyperlink" Target="https://lowcarbcheck.de/lebensmittel/weizenmehl-type-405" TargetMode="External"/><Relationship Id="rId1" Type="http://schemas.openxmlformats.org/officeDocument/2006/relationships/slideLayout" Target="../slideLayouts/slideLayout2.xml"/><Relationship Id="rId6" Type="http://schemas.openxmlformats.org/officeDocument/2006/relationships/hyperlink" Target="https://www.kern.bayern.de/mam/cms03/shop/kompendien/dateien/ges_kompendium__getreide_" TargetMode="External"/><Relationship Id="rId11" Type="http://schemas.openxmlformats.org/officeDocument/2006/relationships/hyperlink" Target="https://www.diabetiker-nds.de/news/meldung/news/vollkorn-schuetzt-vor-diabetes-typ-2" TargetMode="External"/><Relationship Id="rId5" Type="http://schemas.openxmlformats.org/officeDocument/2006/relationships/hyperlink" Target="https://sportaerztezeitung.com/rubriken/ernaehrung/15273/ernaehrung-und-kognitive-leistungsfaehigkeit/" TargetMode="External"/><Relationship Id="rId15" Type="http://schemas.openxmlformats.org/officeDocument/2006/relationships/hyperlink" Target="https://www.lebens-retter.org/blutzuckerspiegel/glykaemischer-index-vs-glykaemische-last-tabelle" TargetMode="External"/><Relationship Id="rId10" Type="http://schemas.openxmlformats.org/officeDocument/2006/relationships/hyperlink" Target="https://www.zentrum-der-gesundheit.de/ernaehrung/lebensmittel/zucker-uebersicht/zucker" TargetMode="External"/><Relationship Id="rId4" Type="http://schemas.openxmlformats.org/officeDocument/2006/relationships/hyperlink" Target="https://lanaprinzip.com/gesundheit/ernaehrung/kohlenhydrate/#was_ist_der_glykaemischen_index" TargetMode="External"/><Relationship Id="rId9" Type="http://schemas.openxmlformats.org/officeDocument/2006/relationships/hyperlink" Target="https://www.zentrum-der-gesundheit.de/ernaehrung/lebensmittel/getreide-uebersicht/weissmehl" TargetMode="External"/><Relationship Id="rId14" Type="http://schemas.openxmlformats.org/officeDocument/2006/relationships/hyperlink" Target="https://www.ernaehrung.de/lexikon/diabetes/g/Glykaemische-Last.php"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image" Target="../media/image3.jpeg"/><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image" Target="../media/image15.jpe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00000"/>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1B2258F-86CA-4D4D-8270-BC05FCDEBF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7999"/>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Une image contenant nourriture, produits de boulangerie, dessert, pâtisserie&#10;&#10;Le contenu généré par l’IA peut être incorrect.">
            <a:extLst>
              <a:ext uri="{FF2B5EF4-FFF2-40B4-BE49-F238E27FC236}">
                <a16:creationId xmlns:a16="http://schemas.microsoft.com/office/drawing/2014/main" id="{AC8666B9-05AC-A60C-9B6D-7895779CD6DD}"/>
              </a:ext>
            </a:extLst>
          </p:cNvPr>
          <p:cNvPicPr>
            <a:picLocks noChangeAspect="1"/>
          </p:cNvPicPr>
          <p:nvPr/>
        </p:nvPicPr>
        <p:blipFill>
          <a:blip r:embed="rId2">
            <a:alphaModFix amt="50000"/>
          </a:blip>
          <a:srcRect t="9434" b="14553"/>
          <a:stretch/>
        </p:blipFill>
        <p:spPr>
          <a:xfrm>
            <a:off x="20" y="1"/>
            <a:ext cx="12191980" cy="6857999"/>
          </a:xfrm>
          <a:prstGeom prst="rect">
            <a:avLst/>
          </a:prstGeom>
        </p:spPr>
      </p:pic>
      <p:sp>
        <p:nvSpPr>
          <p:cNvPr id="2" name="Title 1"/>
          <p:cNvSpPr>
            <a:spLocks noGrp="1"/>
          </p:cNvSpPr>
          <p:nvPr>
            <p:ph type="ctrTitle"/>
          </p:nvPr>
        </p:nvSpPr>
        <p:spPr>
          <a:xfrm>
            <a:off x="1524000" y="1122362"/>
            <a:ext cx="9144000" cy="2900518"/>
          </a:xfrm>
        </p:spPr>
        <p:txBody>
          <a:bodyPr>
            <a:normAutofit/>
          </a:bodyPr>
          <a:lstStyle/>
          <a:p>
            <a:r>
              <a:rPr lang="fr-FR" cap="all">
                <a:solidFill>
                  <a:srgbClr val="FFFFFF"/>
                </a:solidFill>
                <a:latin typeface="Calibri"/>
                <a:ea typeface="Calibri"/>
                <a:cs typeface="Calibri"/>
              </a:rPr>
              <a:t>Le gâteau marbré du Futur</a:t>
            </a:r>
            <a:endParaRPr lang="fr-FR">
              <a:solidFill>
                <a:srgbClr val="FFFFFF"/>
              </a:solidFill>
              <a:latin typeface="Calibri"/>
              <a:ea typeface="Calibri"/>
              <a:cs typeface="Calibri"/>
            </a:endParaRPr>
          </a:p>
        </p:txBody>
      </p:sp>
      <p:sp>
        <p:nvSpPr>
          <p:cNvPr id="3" name="Subtitle 2"/>
          <p:cNvSpPr>
            <a:spLocks noGrp="1"/>
          </p:cNvSpPr>
          <p:nvPr>
            <p:ph type="subTitle" idx="1"/>
          </p:nvPr>
        </p:nvSpPr>
        <p:spPr>
          <a:xfrm>
            <a:off x="1524000" y="4159404"/>
            <a:ext cx="9144000" cy="1098395"/>
          </a:xfrm>
        </p:spPr>
        <p:txBody>
          <a:bodyPr vert="horz" lIns="91440" tIns="45720" rIns="91440" bIns="45720" rtlCol="0" anchor="t">
            <a:normAutofit/>
          </a:bodyPr>
          <a:lstStyle/>
          <a:p>
            <a:r>
              <a:rPr lang="fr-FR" dirty="0">
                <a:solidFill>
                  <a:srgbClr val="FFFFFF"/>
                </a:solidFill>
              </a:rPr>
              <a:t>De Julia </a:t>
            </a:r>
            <a:r>
              <a:rPr lang="fr-FR" dirty="0" err="1">
                <a:solidFill>
                  <a:srgbClr val="FFFFFF"/>
                </a:solidFill>
              </a:rPr>
              <a:t>Ardiaca</a:t>
            </a:r>
            <a:r>
              <a:rPr lang="fr-FR" dirty="0">
                <a:solidFill>
                  <a:srgbClr val="FFFFFF"/>
                </a:solidFill>
              </a:rPr>
              <a:t> </a:t>
            </a:r>
            <a:r>
              <a:rPr lang="fr-FR" dirty="0" err="1">
                <a:solidFill>
                  <a:srgbClr val="FFFFFF"/>
                </a:solidFill>
              </a:rPr>
              <a:t>Guidi</a:t>
            </a:r>
            <a:r>
              <a:rPr lang="fr-FR" dirty="0">
                <a:solidFill>
                  <a:srgbClr val="FFFFFF"/>
                </a:solidFill>
              </a:rPr>
              <a:t> et Sophia Fischer</a:t>
            </a:r>
          </a:p>
        </p:txBody>
      </p:sp>
    </p:spTree>
    <p:extLst>
      <p:ext uri="{BB962C8B-B14F-4D97-AF65-F5344CB8AC3E}">
        <p14:creationId xmlns:p14="http://schemas.microsoft.com/office/powerpoint/2010/main" val="109857222"/>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D184B79-AD7F-1DC9-9106-4AF0C1F3D310}"/>
              </a:ext>
            </a:extLst>
          </p:cNvPr>
          <p:cNvSpPr>
            <a:spLocks noGrp="1"/>
          </p:cNvSpPr>
          <p:nvPr>
            <p:ph type="title"/>
          </p:nvPr>
        </p:nvSpPr>
        <p:spPr>
          <a:xfrm>
            <a:off x="466722" y="586855"/>
            <a:ext cx="3201366" cy="3387497"/>
          </a:xfrm>
        </p:spPr>
        <p:txBody>
          <a:bodyPr anchor="b">
            <a:normAutofit/>
          </a:bodyPr>
          <a:lstStyle/>
          <a:p>
            <a:pPr algn="r"/>
            <a:r>
              <a:rPr lang="en-US" sz="4000">
                <a:solidFill>
                  <a:srgbClr val="FFFFFF"/>
                </a:solidFill>
              </a:rPr>
              <a:t>Sources</a:t>
            </a:r>
          </a:p>
        </p:txBody>
      </p:sp>
      <p:sp>
        <p:nvSpPr>
          <p:cNvPr id="3" name="Content Placeholder 2">
            <a:extLst>
              <a:ext uri="{FF2B5EF4-FFF2-40B4-BE49-F238E27FC236}">
                <a16:creationId xmlns:a16="http://schemas.microsoft.com/office/drawing/2014/main" id="{EB233C48-56BA-A1E6-41B6-A3271C894128}"/>
              </a:ext>
            </a:extLst>
          </p:cNvPr>
          <p:cNvSpPr>
            <a:spLocks noGrp="1"/>
          </p:cNvSpPr>
          <p:nvPr>
            <p:ph idx="1"/>
          </p:nvPr>
        </p:nvSpPr>
        <p:spPr>
          <a:xfrm>
            <a:off x="4820697" y="323239"/>
            <a:ext cx="7369538" cy="6527605"/>
          </a:xfrm>
        </p:spPr>
        <p:txBody>
          <a:bodyPr vert="horz" lIns="91440" tIns="45720" rIns="91440" bIns="45720" rtlCol="0" anchor="ctr">
            <a:noAutofit/>
          </a:bodyPr>
          <a:lstStyle/>
          <a:p>
            <a:r>
              <a:rPr lang="fr-FR" sz="1200"/>
              <a:t>Test d2 - Test d'attention et de concentration (5e édition révisée).</a:t>
            </a:r>
            <a:endParaRPr lang="en-US" sz="1200"/>
          </a:p>
          <a:p>
            <a:r>
              <a:rPr lang="fr-FR" sz="1200" err="1"/>
              <a:t>Hogrefe</a:t>
            </a:r>
            <a:r>
              <a:rPr lang="fr-FR" sz="1200"/>
              <a:t> (en allemand).</a:t>
            </a:r>
            <a:endParaRPr lang="en-US" sz="1200"/>
          </a:p>
          <a:p>
            <a:r>
              <a:rPr lang="fr-FR" sz="1200" u="sng">
                <a:hlinkClick r:id="rId2"/>
              </a:rPr>
              <a:t>https://www.bzfe.de/ernaehrung-im-fokus/wissen/proteinzusammensetzung-von-weizen-ei</a:t>
            </a:r>
            <a:endParaRPr lang="en-US" sz="1200"/>
          </a:p>
          <a:p>
            <a:r>
              <a:rPr lang="fr-FR" sz="1200"/>
              <a:t> </a:t>
            </a:r>
            <a:r>
              <a:rPr lang="fr-FR" sz="1200" u="sng">
                <a:hlinkClick r:id="rId3"/>
              </a:rPr>
              <a:t>https://www.kern.bayern.de/wissenschaft/350268/index.php</a:t>
            </a:r>
            <a:endParaRPr lang="en-US" sz="1200"/>
          </a:p>
          <a:p>
            <a:r>
              <a:rPr lang="fr-FR" sz="1200"/>
              <a:t> </a:t>
            </a:r>
            <a:r>
              <a:rPr lang="fr-FR" sz="1200" u="sng">
                <a:hlinkClick r:id="rId4"/>
              </a:rPr>
              <a:t>https://lanaprinzip.com/gesundheit/ernaehrung/kohlenhydrate/#was_ist_der_glykaemischen_index</a:t>
            </a:r>
            <a:endParaRPr lang="en-US" sz="1200"/>
          </a:p>
          <a:p>
            <a:r>
              <a:rPr lang="fr-FR" sz="1200"/>
              <a:t> </a:t>
            </a:r>
            <a:r>
              <a:rPr lang="fr-FR" sz="1200" u="sng">
                <a:hlinkClick r:id="rId5"/>
              </a:rPr>
              <a:t>https://sportaerztezeitung.com/rubriken/ernaehrung/15273/ernaehrung-und-kognitive-leistungsfaehigkeit/</a:t>
            </a:r>
            <a:r>
              <a:rPr lang="fr-FR" sz="1200"/>
              <a:t> </a:t>
            </a:r>
            <a:endParaRPr lang="en-US" sz="1200"/>
          </a:p>
          <a:p>
            <a:r>
              <a:rPr lang="fr-FR" sz="1200"/>
              <a:t> </a:t>
            </a:r>
            <a:r>
              <a:rPr lang="fr-FR" sz="1200" u="sng">
                <a:hlinkClick r:id="rId6"/>
              </a:rPr>
              <a:t>https://www.kern.bayern.de/mam/cms03/shop/kompendien/dateien/ges_kompendium__getreide</a:t>
            </a:r>
            <a:endParaRPr lang="en-US" sz="1200"/>
          </a:p>
          <a:p>
            <a:r>
              <a:rPr lang="fr-FR" sz="1200" u="sng">
                <a:hlinkClick r:id="rId7"/>
              </a:rPr>
              <a:t>https://www.bzfe.de/service/news/aktuelle-meldungen/news-archiv/meldungen-2024/november/getreide-abc-einkorn-und-emmer/</a:t>
            </a:r>
            <a:endParaRPr lang="en-US" sz="1200"/>
          </a:p>
          <a:p>
            <a:r>
              <a:rPr lang="fr-FR" sz="1200" u="sng">
                <a:hlinkClick r:id="rId8"/>
              </a:rPr>
              <a:t>https://www.medikamente-per-klick.de/apotheke/ernaehrungslexikon/einkorn/?srsltid=AfmBOoq9NXzy9sHxFEiNdHEpLi-yaWc_ohw6s</a:t>
            </a:r>
            <a:endParaRPr lang="en-US" sz="1200"/>
          </a:p>
          <a:p>
            <a:r>
              <a:rPr lang="fr-FR" sz="1200" u="sng">
                <a:hlinkClick r:id="rId9"/>
              </a:rPr>
              <a:t>https://www.zentrum-der-gesundheit.de/ernaehrung/lebensmittel/getreide-uebersicht/weissmehl</a:t>
            </a:r>
            <a:endParaRPr lang="en-US" sz="1200"/>
          </a:p>
          <a:p>
            <a:r>
              <a:rPr lang="fr-FR" sz="1200"/>
              <a:t> </a:t>
            </a:r>
            <a:r>
              <a:rPr lang="fr-FR" sz="1200" u="sng">
                <a:hlinkClick r:id="rId10"/>
              </a:rPr>
              <a:t>https://www.zentrum-der-gesundheit.de/ernaehrung/lebensmittel/zucker-uebersicht/zucker</a:t>
            </a:r>
            <a:endParaRPr lang="en-US" sz="1200"/>
          </a:p>
          <a:p>
            <a:r>
              <a:rPr lang="fr-FR" sz="1200"/>
              <a:t> </a:t>
            </a:r>
            <a:r>
              <a:rPr lang="fr-FR" sz="1200" u="sng">
                <a:hlinkClick r:id="rId11"/>
              </a:rPr>
              <a:t>https://www.diabetiker-nds.de/news/meldung/news/vollkorn-schuetzt-vor-diabetes-typ-2</a:t>
            </a:r>
            <a:endParaRPr lang="en-US" sz="1200"/>
          </a:p>
          <a:p>
            <a:r>
              <a:rPr lang="fr-FR" sz="1200"/>
              <a:t> </a:t>
            </a:r>
            <a:r>
              <a:rPr lang="fr-FR" sz="1200" u="sng">
                <a:hlinkClick r:id="rId12"/>
              </a:rPr>
              <a:t>https://www.diabinfo.de/leben/behandlung/blutzucker-messen.html</a:t>
            </a:r>
            <a:endParaRPr lang="en-US" sz="1200"/>
          </a:p>
          <a:p>
            <a:r>
              <a:rPr lang="fr-FR" sz="1200" u="sng">
                <a:hlinkClick r:id="rId13"/>
              </a:rPr>
              <a:t>https://www.gartenjournal.net/hirse-anbauen</a:t>
            </a:r>
            <a:endParaRPr lang="en-US" sz="1200"/>
          </a:p>
          <a:p>
            <a:r>
              <a:rPr lang="fr-FR" sz="1200"/>
              <a:t> </a:t>
            </a:r>
            <a:r>
              <a:rPr lang="fr-FR" sz="1200" u="sng">
                <a:hlinkClick r:id="rId14"/>
              </a:rPr>
              <a:t>https://www.ernaehrung.de/lexikon/diabetes/g/Glykaemische-Last.php</a:t>
            </a:r>
            <a:r>
              <a:rPr lang="fr-FR" sz="1200"/>
              <a:t> </a:t>
            </a:r>
            <a:endParaRPr lang="en-US" sz="1200"/>
          </a:p>
          <a:p>
            <a:r>
              <a:rPr lang="fr-FR" sz="1200"/>
              <a:t>   </a:t>
            </a:r>
            <a:r>
              <a:rPr lang="fr-FR" sz="1200" u="sng">
                <a:hlinkClick r:id="rId15"/>
              </a:rPr>
              <a:t>https://www.lebens-retter.org/blutzuckerspiegel/glykaemischer-index-vs-glykaemische-last-tabelle</a:t>
            </a:r>
            <a:r>
              <a:rPr lang="fr-FR" sz="1200"/>
              <a:t> </a:t>
            </a:r>
            <a:endParaRPr lang="en-US" sz="1200"/>
          </a:p>
          <a:p>
            <a:r>
              <a:rPr lang="fr-FR" sz="1200"/>
              <a:t> </a:t>
            </a:r>
            <a:r>
              <a:rPr lang="fr-FR" sz="1200" u="sng">
                <a:hlinkClick r:id="rId16"/>
              </a:rPr>
              <a:t>https://lowcarbcheck.de/lebensmittel/weizenmehl-type-405</a:t>
            </a:r>
            <a:r>
              <a:rPr lang="fr-FR" sz="1200"/>
              <a:t> </a:t>
            </a:r>
            <a:endParaRPr lang="en-US" sz="1200"/>
          </a:p>
          <a:p>
            <a:r>
              <a:rPr lang="fr-FR" sz="1200" u="sng">
                <a:hlinkClick r:id="rId17"/>
              </a:rPr>
              <a:t>https://www.naehrwertrechner.de/naehrwerte/C473011/Braunhirsemehl/</a:t>
            </a:r>
            <a:endParaRPr lang="en-US" sz="1200"/>
          </a:p>
          <a:p>
            <a:endParaRPr lang="en-US" sz="1000"/>
          </a:p>
        </p:txBody>
      </p:sp>
    </p:spTree>
    <p:extLst>
      <p:ext uri="{BB962C8B-B14F-4D97-AF65-F5344CB8AC3E}">
        <p14:creationId xmlns:p14="http://schemas.microsoft.com/office/powerpoint/2010/main" val="55990901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790BE2-4E4F-4AAF-81A2-4A6F4885EBE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D28B54C3-B57B-472A-B96E-1FCB67093DC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1" y="0"/>
            <a:ext cx="12191999" cy="6858000"/>
          </a:xfrm>
          <a:prstGeom prst="rect">
            <a:avLst/>
          </a:prstGeom>
          <a:gradFill>
            <a:gsLst>
              <a:gs pos="0">
                <a:schemeClr val="accent1">
                  <a:lumMod val="50000"/>
                </a:schemeClr>
              </a:gs>
              <a:gs pos="100000">
                <a:srgbClr val="000000"/>
              </a:gs>
            </a:gsLst>
            <a:lin ang="13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7DB3C429-F8DA-49B9-AF84-21996FCF78B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a:off x="0" y="-4"/>
            <a:ext cx="12192000" cy="6402581"/>
          </a:xfrm>
          <a:prstGeom prst="rect">
            <a:avLst/>
          </a:prstGeom>
          <a:gradFill>
            <a:gsLst>
              <a:gs pos="1000">
                <a:schemeClr val="accent1">
                  <a:lumMod val="75000"/>
                  <a:alpha val="59000"/>
                </a:schemeClr>
              </a:gs>
              <a:gs pos="100000">
                <a:srgbClr val="000000"/>
              </a:gs>
            </a:gsLst>
            <a:lin ang="15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E12088DD-B1AD-40E0-8B86-1D87A2CCD9B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2663054" y="-2653923"/>
            <a:ext cx="6858001" cy="12165846"/>
          </a:xfrm>
          <a:prstGeom prst="rect">
            <a:avLst/>
          </a:prstGeom>
          <a:gradFill>
            <a:gsLst>
              <a:gs pos="13000">
                <a:schemeClr val="accent1">
                  <a:lumMod val="50000"/>
                  <a:alpha val="0"/>
                </a:schemeClr>
              </a:gs>
              <a:gs pos="99000">
                <a:srgbClr val="000000">
                  <a:alpha val="28000"/>
                </a:srgbClr>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C4C9F2B0-1044-46EB-8AEB-C3BFFDE6C2C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6094763" y="0"/>
            <a:ext cx="6096001" cy="6858000"/>
          </a:xfrm>
          <a:prstGeom prst="rect">
            <a:avLst/>
          </a:prstGeom>
          <a:gradFill>
            <a:gsLst>
              <a:gs pos="13000">
                <a:schemeClr val="accent1">
                  <a:lumMod val="50000"/>
                  <a:alpha val="0"/>
                </a:schemeClr>
              </a:gs>
              <a:gs pos="99000">
                <a:schemeClr val="accent1">
                  <a:lumMod val="75000"/>
                  <a:alpha val="50000"/>
                </a:schemeClr>
              </a:gs>
            </a:gsLst>
            <a:lin ang="6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7" name="Rectangle 16">
            <a:extLst>
              <a:ext uri="{FF2B5EF4-FFF2-40B4-BE49-F238E27FC236}">
                <a16:creationId xmlns:a16="http://schemas.microsoft.com/office/drawing/2014/main" id="{0C395952-4E26-45A2-8756-2ADFD6E53C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4" y="-3"/>
            <a:ext cx="12182871" cy="6871922"/>
          </a:xfrm>
          <a:prstGeom prst="rect">
            <a:avLst/>
          </a:prstGeom>
          <a:gradFill>
            <a:gsLst>
              <a:gs pos="13000">
                <a:srgbClr val="000000">
                  <a:alpha val="35000"/>
                </a:srgbClr>
              </a:gs>
              <a:gs pos="99000">
                <a:schemeClr val="accent1">
                  <a:lumMod val="75000"/>
                  <a:alpha val="0"/>
                </a:schemeClr>
              </a:gs>
            </a:gsLst>
            <a:lin ang="4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9" name="Freeform: Shape 18">
            <a:extLst>
              <a:ext uri="{FF2B5EF4-FFF2-40B4-BE49-F238E27FC236}">
                <a16:creationId xmlns:a16="http://schemas.microsoft.com/office/drawing/2014/main" id="{4734BADF-9461-4621-B112-2D7BABEA7DD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987713" y="4049"/>
            <a:ext cx="10216576" cy="4729040"/>
          </a:xfrm>
          <a:custGeom>
            <a:avLst/>
            <a:gdLst>
              <a:gd name="connsiteX0" fmla="*/ 0 w 10216576"/>
              <a:gd name="connsiteY0" fmla="*/ 0 h 4729040"/>
              <a:gd name="connsiteX1" fmla="*/ 10216576 w 10216576"/>
              <a:gd name="connsiteY1" fmla="*/ 0 h 4729040"/>
              <a:gd name="connsiteX2" fmla="*/ 10210268 w 10216576"/>
              <a:gd name="connsiteY2" fmla="*/ 124944 h 4729040"/>
              <a:gd name="connsiteX3" fmla="*/ 5108288 w 10216576"/>
              <a:gd name="connsiteY3" fmla="*/ 4729040 h 4729040"/>
              <a:gd name="connsiteX4" fmla="*/ 6309 w 10216576"/>
              <a:gd name="connsiteY4" fmla="*/ 124944 h 472904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216576" h="4729040">
                <a:moveTo>
                  <a:pt x="0" y="0"/>
                </a:moveTo>
                <a:lnTo>
                  <a:pt x="10216576" y="0"/>
                </a:lnTo>
                <a:lnTo>
                  <a:pt x="10210268" y="124944"/>
                </a:lnTo>
                <a:cubicBezTo>
                  <a:pt x="9947637" y="2710997"/>
                  <a:pt x="7763635" y="4729040"/>
                  <a:pt x="5108288" y="4729040"/>
                </a:cubicBezTo>
                <a:cubicBezTo>
                  <a:pt x="2452942" y="4729040"/>
                  <a:pt x="268937" y="2710997"/>
                  <a:pt x="6309" y="124944"/>
                </a:cubicBezTo>
                <a:close/>
              </a:path>
            </a:pathLst>
          </a:custGeom>
          <a:gradFill>
            <a:gsLst>
              <a:gs pos="7000">
                <a:schemeClr val="accent1">
                  <a:lumMod val="50000"/>
                  <a:alpha val="4000"/>
                </a:schemeClr>
              </a:gs>
              <a:gs pos="99000">
                <a:schemeClr val="accent1">
                  <a:alpha val="24000"/>
                </a:schemeClr>
              </a:gs>
            </a:gsLst>
            <a:lin ang="10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2" name="Title 1">
            <a:extLst>
              <a:ext uri="{FF2B5EF4-FFF2-40B4-BE49-F238E27FC236}">
                <a16:creationId xmlns:a16="http://schemas.microsoft.com/office/drawing/2014/main" id="{FC628FB0-AEBA-4EC3-DAA9-3BF1479D005B}"/>
              </a:ext>
            </a:extLst>
          </p:cNvPr>
          <p:cNvSpPr>
            <a:spLocks noGrp="1"/>
          </p:cNvSpPr>
          <p:nvPr>
            <p:ph type="title"/>
          </p:nvPr>
        </p:nvSpPr>
        <p:spPr>
          <a:xfrm>
            <a:off x="2026693" y="1714914"/>
            <a:ext cx="8147713" cy="3081242"/>
          </a:xfrm>
        </p:spPr>
        <p:txBody>
          <a:bodyPr vert="horz" lIns="91440" tIns="45720" rIns="91440" bIns="45720" rtlCol="0" anchor="ctr">
            <a:normAutofit/>
          </a:bodyPr>
          <a:lstStyle/>
          <a:p>
            <a:pPr algn="ctr"/>
            <a:r>
              <a:rPr lang="en-US" sz="4800" kern="1200" dirty="0">
                <a:solidFill>
                  <a:srgbClr val="FFFFFF"/>
                </a:solidFill>
                <a:latin typeface="+mj-lt"/>
                <a:ea typeface="+mj-ea"/>
                <a:cs typeface="+mj-cs"/>
              </a:rPr>
              <a:t>Merci pour </a:t>
            </a:r>
            <a:r>
              <a:rPr lang="en-US" sz="4800" kern="1200" err="1">
                <a:solidFill>
                  <a:srgbClr val="FFFFFF"/>
                </a:solidFill>
                <a:latin typeface="+mj-lt"/>
                <a:ea typeface="+mj-ea"/>
                <a:cs typeface="+mj-cs"/>
              </a:rPr>
              <a:t>vot</a:t>
            </a:r>
            <a:r>
              <a:rPr lang="en-US" sz="4800" err="1">
                <a:solidFill>
                  <a:srgbClr val="FFFFFF"/>
                </a:solidFill>
              </a:rPr>
              <a:t>re</a:t>
            </a:r>
            <a:r>
              <a:rPr lang="en-US" sz="4800" dirty="0">
                <a:solidFill>
                  <a:srgbClr val="FFFFFF"/>
                </a:solidFill>
              </a:rPr>
              <a:t> attention</a:t>
            </a:r>
          </a:p>
        </p:txBody>
      </p:sp>
    </p:spTree>
    <p:extLst>
      <p:ext uri="{BB962C8B-B14F-4D97-AF65-F5344CB8AC3E}">
        <p14:creationId xmlns:p14="http://schemas.microsoft.com/office/powerpoint/2010/main" val="25162900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0" name="Rectangle 19">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2170031"/>
          </a:xfrm>
          <a:prstGeom prst="rect">
            <a:avLst/>
          </a:prstGeom>
          <a:gradFill>
            <a:gsLst>
              <a:gs pos="0">
                <a:srgbClr val="000000">
                  <a:alpha val="96000"/>
                </a:srgbClr>
              </a:gs>
              <a:gs pos="100000">
                <a:schemeClr val="accent1">
                  <a:lumMod val="75000"/>
                </a:schemeClr>
              </a:gs>
            </a:gsLst>
            <a:lin ang="19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8082819" y="0"/>
            <a:ext cx="4097211" cy="2170661"/>
          </a:xfrm>
          <a:prstGeom prst="rect">
            <a:avLst/>
          </a:prstGeom>
          <a:gradFill>
            <a:gsLst>
              <a:gs pos="19000">
                <a:schemeClr val="accent1">
                  <a:lumMod val="50000"/>
                  <a:alpha val="68000"/>
                </a:schemeClr>
              </a:gs>
              <a:gs pos="100000">
                <a:schemeClr val="accent1">
                  <a:alpha val="48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flipH="1">
            <a:off x="5010646" y="-5010043"/>
            <a:ext cx="2170709" cy="12192000"/>
          </a:xfrm>
          <a:prstGeom prst="rect">
            <a:avLst/>
          </a:prstGeom>
          <a:gradFill>
            <a:gsLst>
              <a:gs pos="23000">
                <a:schemeClr val="accent1">
                  <a:lumMod val="75000"/>
                  <a:alpha val="16000"/>
                </a:schemeClr>
              </a:gs>
              <a:gs pos="99000">
                <a:srgbClr val="000000">
                  <a:alpha val="45000"/>
                </a:srgbClr>
              </a:gs>
            </a:gsLst>
            <a:lin ang="21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955BD7D-66EF-5C2A-BDC7-7E46925D8A0F}"/>
              </a:ext>
            </a:extLst>
          </p:cNvPr>
          <p:cNvSpPr>
            <a:spLocks noGrp="1"/>
          </p:cNvSpPr>
          <p:nvPr>
            <p:ph type="title"/>
          </p:nvPr>
        </p:nvSpPr>
        <p:spPr>
          <a:xfrm>
            <a:off x="1383564" y="348865"/>
            <a:ext cx="9718111" cy="1576446"/>
          </a:xfrm>
        </p:spPr>
        <p:txBody>
          <a:bodyPr anchor="ctr">
            <a:normAutofit/>
          </a:bodyPr>
          <a:lstStyle/>
          <a:p>
            <a:pPr algn="ctr"/>
            <a:r>
              <a:rPr lang="fr-FR" sz="4800">
                <a:solidFill>
                  <a:srgbClr val="FFFFFF"/>
                </a:solidFill>
              </a:rPr>
              <a:t>Pourquoi ce projet ?</a:t>
            </a:r>
            <a:endParaRPr lang="en-US" sz="4800">
              <a:solidFill>
                <a:srgbClr val="FFFFFF"/>
              </a:solidFill>
            </a:endParaRPr>
          </a:p>
        </p:txBody>
      </p:sp>
      <p:graphicFrame>
        <p:nvGraphicFramePr>
          <p:cNvPr id="5" name="Content Placeholder 2">
            <a:extLst>
              <a:ext uri="{FF2B5EF4-FFF2-40B4-BE49-F238E27FC236}">
                <a16:creationId xmlns:a16="http://schemas.microsoft.com/office/drawing/2014/main" id="{5C271B02-39E8-D355-94A6-E978580D29D7}"/>
              </a:ext>
            </a:extLst>
          </p:cNvPr>
          <p:cNvGraphicFramePr>
            <a:graphicFrameLocks noGrp="1"/>
          </p:cNvGraphicFramePr>
          <p:nvPr>
            <p:ph idx="1"/>
            <p:extLst>
              <p:ext uri="{D42A27DB-BD31-4B8C-83A1-F6EECF244321}">
                <p14:modId xmlns:p14="http://schemas.microsoft.com/office/powerpoint/2010/main" val="7115500"/>
              </p:ext>
            </p:extLst>
          </p:nvPr>
        </p:nvGraphicFramePr>
        <p:xfrm>
          <a:off x="1500001" y="3231841"/>
          <a:ext cx="8516570" cy="25620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3538157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24E6B-3EE4-BF35-7DE3-821BB933A99E}"/>
              </a:ext>
            </a:extLst>
          </p:cNvPr>
          <p:cNvSpPr>
            <a:spLocks noGrp="1"/>
          </p:cNvSpPr>
          <p:nvPr>
            <p:ph type="title"/>
          </p:nvPr>
        </p:nvSpPr>
        <p:spPr>
          <a:xfrm>
            <a:off x="8199303" y="1131984"/>
            <a:ext cx="3434180" cy="699174"/>
          </a:xfrm>
        </p:spPr>
        <p:txBody>
          <a:bodyPr anchor="t">
            <a:normAutofit/>
          </a:bodyPr>
          <a:lstStyle/>
          <a:p>
            <a:r>
              <a:rPr lang="fr-FR" sz="3600"/>
              <a:t>Introduction</a:t>
            </a:r>
            <a:endParaRPr lang="en-US" sz="3600"/>
          </a:p>
        </p:txBody>
      </p:sp>
      <p:pic>
        <p:nvPicPr>
          <p:cNvPr id="4" name="Picture 3" descr=" ">
            <a:extLst>
              <a:ext uri="{FF2B5EF4-FFF2-40B4-BE49-F238E27FC236}">
                <a16:creationId xmlns:a16="http://schemas.microsoft.com/office/drawing/2014/main" id="{6573A854-F142-5AD1-9193-420BB889FBC5}"/>
              </a:ext>
            </a:extLst>
          </p:cNvPr>
          <p:cNvPicPr>
            <a:picLocks noChangeAspect="1"/>
          </p:cNvPicPr>
          <p:nvPr/>
        </p:nvPicPr>
        <p:blipFill>
          <a:blip r:embed="rId2"/>
          <a:srcRect l="17380" r="8914" b="-1"/>
          <a:stretch/>
        </p:blipFill>
        <p:spPr>
          <a:xfrm>
            <a:off x="-9886" y="10"/>
            <a:ext cx="7572605" cy="6857990"/>
          </a:xfrm>
          <a:prstGeom prst="rect">
            <a:avLst/>
          </a:prstGeom>
        </p:spPr>
      </p:pic>
      <p:cxnSp>
        <p:nvCxnSpPr>
          <p:cNvPr id="13" name="Straight Connector 12">
            <a:extLst>
              <a:ext uri="{FF2B5EF4-FFF2-40B4-BE49-F238E27FC236}">
                <a16:creationId xmlns:a16="http://schemas.microsoft.com/office/drawing/2014/main" id="{249EDD1B-F94D-B4E6-ACAA-566B9A26FDE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199390"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sp>
        <p:nvSpPr>
          <p:cNvPr id="3" name="Content Placeholder 2">
            <a:extLst>
              <a:ext uri="{FF2B5EF4-FFF2-40B4-BE49-F238E27FC236}">
                <a16:creationId xmlns:a16="http://schemas.microsoft.com/office/drawing/2014/main" id="{EDD431FA-30BF-A337-B03D-F7332517FCC7}"/>
              </a:ext>
            </a:extLst>
          </p:cNvPr>
          <p:cNvSpPr>
            <a:spLocks noGrp="1"/>
          </p:cNvSpPr>
          <p:nvPr>
            <p:ph idx="1"/>
          </p:nvPr>
        </p:nvSpPr>
        <p:spPr>
          <a:xfrm>
            <a:off x="8199304" y="2161663"/>
            <a:ext cx="3434180" cy="3599019"/>
          </a:xfrm>
        </p:spPr>
        <p:txBody>
          <a:bodyPr vert="horz" lIns="91440" tIns="45720" rIns="91440" bIns="45720" rtlCol="0" anchor="t">
            <a:noAutofit/>
          </a:bodyPr>
          <a:lstStyle/>
          <a:p>
            <a:r>
              <a:rPr lang="fr-FR" sz="2000" dirty="0"/>
              <a:t>Effets du sucre sur le corps (maladies mentales et diabétique type II)</a:t>
            </a:r>
          </a:p>
          <a:p>
            <a:r>
              <a:rPr lang="fr-FR" sz="2000" dirty="0"/>
              <a:t>Problématique:</a:t>
            </a:r>
          </a:p>
          <a:p>
            <a:pPr marL="0" indent="0">
              <a:buNone/>
            </a:pPr>
            <a:r>
              <a:rPr lang="fr-FR" sz="2000" i="1" dirty="0"/>
              <a:t>" Peut-on obtenir une augmentation de la capacité de concentration cognitive par une alimentation réduite en sucre en utilisant des farines moins allergènes et plus durables, en tenant compte de la charge glycémique et de l'index glycémique ? "</a:t>
            </a:r>
          </a:p>
          <a:p>
            <a:endParaRPr lang="en-US" sz="2000"/>
          </a:p>
        </p:txBody>
      </p:sp>
    </p:spTree>
    <p:extLst>
      <p:ext uri="{BB962C8B-B14F-4D97-AF65-F5344CB8AC3E}">
        <p14:creationId xmlns:p14="http://schemas.microsoft.com/office/powerpoint/2010/main" val="127038485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09588DA8-065E-4F6F-8EFD-43104AB2E0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a:extLst>
              <a:ext uri="{FF2B5EF4-FFF2-40B4-BE49-F238E27FC236}">
                <a16:creationId xmlns:a16="http://schemas.microsoft.com/office/drawing/2014/main" id="{C4285719-470E-454C-AF62-8323075F1F5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CD9FE4EF-C4D8-49A0-B2FF-81D8DB7D8A2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4" y="1410082"/>
            <a:ext cx="6858000" cy="4037836"/>
          </a:xfrm>
          <a:prstGeom prst="rect">
            <a:avLst/>
          </a:prstGeom>
          <a:gradFill>
            <a:gsLst>
              <a:gs pos="8000">
                <a:srgbClr val="000000"/>
              </a:gs>
              <a:gs pos="100000">
                <a:schemeClr val="accent1">
                  <a:lumMod val="75000"/>
                </a:schemeClr>
              </a:gs>
            </a:gsLst>
            <a:lin ang="30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300840D-0A0B-4512-BACA-B439D5B9C57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85" y="1420219"/>
            <a:ext cx="6857999" cy="4037839"/>
          </a:xfrm>
          <a:prstGeom prst="rect">
            <a:avLst/>
          </a:prstGeom>
          <a:gradFill>
            <a:gsLst>
              <a:gs pos="0">
                <a:srgbClr val="000000">
                  <a:alpha val="0"/>
                </a:srgbClr>
              </a:gs>
              <a:gs pos="99000">
                <a:schemeClr val="accent1">
                  <a:alpha val="46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D2B78728-A580-49A7-84F9-6EF6F583ADE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767923" y="3588085"/>
            <a:ext cx="2501979" cy="4037841"/>
          </a:xfrm>
          <a:prstGeom prst="rect">
            <a:avLst/>
          </a:prstGeom>
          <a:gradFill>
            <a:gsLst>
              <a:gs pos="2000">
                <a:schemeClr val="accent1">
                  <a:alpha val="29000"/>
                </a:schemeClr>
              </a:gs>
              <a:gs pos="100000">
                <a:srgbClr val="000000">
                  <a:alpha val="30000"/>
                </a:srgbClr>
              </a:gs>
            </a:gsLst>
            <a:lin ang="7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8" name="Freeform: Shape 17">
            <a:extLst>
              <a:ext uri="{FF2B5EF4-FFF2-40B4-BE49-F238E27FC236}">
                <a16:creationId xmlns:a16="http://schemas.microsoft.com/office/drawing/2014/main" id="{38FAA1A1-D861-433F-88FA-1E9D6FD31D1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0635413">
            <a:off x="-501737" y="969718"/>
            <a:ext cx="3900357" cy="4178958"/>
          </a:xfrm>
          <a:custGeom>
            <a:avLst/>
            <a:gdLst>
              <a:gd name="connsiteX0" fmla="*/ 2432225 w 3900357"/>
              <a:gd name="connsiteY0" fmla="*/ 93939 h 4178958"/>
              <a:gd name="connsiteX1" fmla="*/ 3900357 w 3900357"/>
              <a:gd name="connsiteY1" fmla="*/ 2089479 h 4178958"/>
              <a:gd name="connsiteX2" fmla="*/ 1810878 w 3900357"/>
              <a:gd name="connsiteY2" fmla="*/ 4178958 h 4178958"/>
              <a:gd name="connsiteX3" fmla="*/ 78249 w 3900357"/>
              <a:gd name="connsiteY3" fmla="*/ 3257727 h 4178958"/>
              <a:gd name="connsiteX4" fmla="*/ 0 w 3900357"/>
              <a:gd name="connsiteY4" fmla="*/ 3128923 h 4178958"/>
              <a:gd name="connsiteX5" fmla="*/ 831324 w 3900357"/>
              <a:gd name="connsiteY5" fmla="*/ 244281 h 4178958"/>
              <a:gd name="connsiteX6" fmla="*/ 997559 w 3900357"/>
              <a:gd name="connsiteY6" fmla="*/ 164202 h 4178958"/>
              <a:gd name="connsiteX7" fmla="*/ 1810878 w 3900357"/>
              <a:gd name="connsiteY7" fmla="*/ 0 h 4178958"/>
              <a:gd name="connsiteX8" fmla="*/ 2432225 w 3900357"/>
              <a:gd name="connsiteY8" fmla="*/ 93939 h 4178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900357" h="4178958">
                <a:moveTo>
                  <a:pt x="2432225" y="93939"/>
                </a:moveTo>
                <a:cubicBezTo>
                  <a:pt x="3282786" y="358491"/>
                  <a:pt x="3900357" y="1151865"/>
                  <a:pt x="3900357" y="2089479"/>
                </a:cubicBezTo>
                <a:cubicBezTo>
                  <a:pt x="3900357" y="3243466"/>
                  <a:pt x="2964865" y="4178958"/>
                  <a:pt x="1810878" y="4178958"/>
                </a:cubicBezTo>
                <a:cubicBezTo>
                  <a:pt x="1089636" y="4178958"/>
                  <a:pt x="453744" y="3813531"/>
                  <a:pt x="78249" y="3257727"/>
                </a:cubicBezTo>
                <a:lnTo>
                  <a:pt x="0" y="3128923"/>
                </a:lnTo>
                <a:lnTo>
                  <a:pt x="831324" y="244281"/>
                </a:lnTo>
                <a:lnTo>
                  <a:pt x="997559" y="164202"/>
                </a:lnTo>
                <a:cubicBezTo>
                  <a:pt x="1247540" y="58468"/>
                  <a:pt x="1522381" y="0"/>
                  <a:pt x="1810878" y="0"/>
                </a:cubicBezTo>
                <a:cubicBezTo>
                  <a:pt x="2027251" y="0"/>
                  <a:pt x="2235942" y="32888"/>
                  <a:pt x="2432225" y="93939"/>
                </a:cubicBezTo>
                <a:close/>
              </a:path>
            </a:pathLst>
          </a:custGeom>
          <a:gradFill>
            <a:gsLst>
              <a:gs pos="29000">
                <a:srgbClr val="000000">
                  <a:alpha val="0"/>
                </a:srgbClr>
              </a:gs>
              <a:gs pos="100000">
                <a:schemeClr val="accent1">
                  <a:alpha val="43000"/>
                </a:schemeClr>
              </a:gs>
            </a:gsLst>
            <a:lin ang="1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dirty="0"/>
          </a:p>
        </p:txBody>
      </p:sp>
      <p:sp>
        <p:nvSpPr>
          <p:cNvPr id="20" name="Rectangle 19">
            <a:extLst>
              <a:ext uri="{FF2B5EF4-FFF2-40B4-BE49-F238E27FC236}">
                <a16:creationId xmlns:a16="http://schemas.microsoft.com/office/drawing/2014/main" id="{8D71EDA1-87BF-4D5D-AB79-F346FD1927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flipH="1">
            <a:off x="-1410093" y="1399943"/>
            <a:ext cx="6858003" cy="4037835"/>
          </a:xfrm>
          <a:prstGeom prst="rect">
            <a:avLst/>
          </a:prstGeom>
          <a:gradFill>
            <a:gsLst>
              <a:gs pos="0">
                <a:srgbClr val="000000">
                  <a:alpha val="0"/>
                </a:srgbClr>
              </a:gs>
              <a:gs pos="99000">
                <a:schemeClr val="accent1">
                  <a:lumMod val="60000"/>
                  <a:lumOff val="40000"/>
                  <a:alpha val="11000"/>
                </a:schemeClr>
              </a:gs>
            </a:gsLst>
            <a:lin ang="7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D623DFEF-F077-FDDC-5721-080612EE8A53}"/>
              </a:ext>
            </a:extLst>
          </p:cNvPr>
          <p:cNvSpPr>
            <a:spLocks noGrp="1"/>
          </p:cNvSpPr>
          <p:nvPr>
            <p:ph type="title"/>
          </p:nvPr>
        </p:nvSpPr>
        <p:spPr>
          <a:xfrm>
            <a:off x="466722" y="586855"/>
            <a:ext cx="3201366" cy="3387497"/>
          </a:xfrm>
        </p:spPr>
        <p:txBody>
          <a:bodyPr anchor="b">
            <a:normAutofit/>
          </a:bodyPr>
          <a:lstStyle/>
          <a:p>
            <a:pPr algn="r"/>
            <a:r>
              <a:rPr lang="fr-FR" sz="4000">
                <a:solidFill>
                  <a:srgbClr val="FFFFFF"/>
                </a:solidFill>
              </a:rPr>
              <a:t>Hypothèse</a:t>
            </a:r>
          </a:p>
        </p:txBody>
      </p:sp>
      <p:sp>
        <p:nvSpPr>
          <p:cNvPr id="3" name="Content Placeholder 2">
            <a:extLst>
              <a:ext uri="{FF2B5EF4-FFF2-40B4-BE49-F238E27FC236}">
                <a16:creationId xmlns:a16="http://schemas.microsoft.com/office/drawing/2014/main" id="{07A26F74-F7BA-7C94-FC59-48EDF535BD83}"/>
              </a:ext>
            </a:extLst>
          </p:cNvPr>
          <p:cNvSpPr>
            <a:spLocks noGrp="1"/>
          </p:cNvSpPr>
          <p:nvPr>
            <p:ph idx="1"/>
          </p:nvPr>
        </p:nvSpPr>
        <p:spPr>
          <a:xfrm>
            <a:off x="4810259" y="649480"/>
            <a:ext cx="6555347" cy="5546047"/>
          </a:xfrm>
        </p:spPr>
        <p:txBody>
          <a:bodyPr vert="horz" lIns="91440" tIns="45720" rIns="91440" bIns="45720" rtlCol="0" anchor="ctr">
            <a:normAutofit/>
          </a:bodyPr>
          <a:lstStyle/>
          <a:p>
            <a:pPr marL="0" indent="0">
              <a:buNone/>
            </a:pPr>
            <a:r>
              <a:rPr lang="fr-FR" sz="2000" i="1" dirty="0"/>
              <a:t>" Une alimentation réduite en sucre, utilisant des farines peu allergènes et durables, entraîne une augmentation comparable ou améliorée de la capacité de concentration cognitive par rapport à une alimentation traditionnelle contenant du sucre, car des taux de glycémie plus stables permettent un apport énergétique plus durable au cerveau grâce à une charge glycémique et un index glycémique plus faibles.</a:t>
            </a:r>
            <a:r>
              <a:rPr lang="fr-FR" sz="2000" dirty="0"/>
              <a:t> "</a:t>
            </a:r>
            <a:endParaRPr lang="en-US" sz="2000" dirty="0"/>
          </a:p>
        </p:txBody>
      </p:sp>
    </p:spTree>
    <p:extLst>
      <p:ext uri="{BB962C8B-B14F-4D97-AF65-F5344CB8AC3E}">
        <p14:creationId xmlns:p14="http://schemas.microsoft.com/office/powerpoint/2010/main" val="281264134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DD0C07-92E8-3BE9-D809-8C7655B20DAA}"/>
              </a:ext>
            </a:extLst>
          </p:cNvPr>
          <p:cNvSpPr>
            <a:spLocks noGrp="1"/>
          </p:cNvSpPr>
          <p:nvPr>
            <p:ph type="title"/>
          </p:nvPr>
        </p:nvSpPr>
        <p:spPr>
          <a:xfrm>
            <a:off x="761840" y="1138265"/>
            <a:ext cx="4544762" cy="1401183"/>
          </a:xfrm>
        </p:spPr>
        <p:txBody>
          <a:bodyPr anchor="t">
            <a:normAutofit/>
          </a:bodyPr>
          <a:lstStyle/>
          <a:p>
            <a:r>
              <a:rPr lang="fr-FR" sz="3200"/>
              <a:t>Introduction théorique</a:t>
            </a:r>
            <a:endParaRPr lang="en-US" sz="3200"/>
          </a:p>
        </p:txBody>
      </p:sp>
      <p:cxnSp>
        <p:nvCxnSpPr>
          <p:cNvPr id="97" name="Straight Connector 96">
            <a:extLst>
              <a:ext uri="{FF2B5EF4-FFF2-40B4-BE49-F238E27FC236}">
                <a16:creationId xmlns:a16="http://schemas.microsoft.com/office/drawing/2014/main" id="{FC23E3B9-5ABF-58B3-E2B0-E9A5DAA90037}"/>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861462" y="871146"/>
            <a:ext cx="736939" cy="0"/>
          </a:xfrm>
          <a:prstGeom prst="line">
            <a:avLst/>
          </a:prstGeom>
          <a:ln w="57150">
            <a:solidFill>
              <a:schemeClr val="accent4"/>
            </a:solidFill>
          </a:ln>
        </p:spPr>
        <p:style>
          <a:lnRef idx="1">
            <a:schemeClr val="accent1"/>
          </a:lnRef>
          <a:fillRef idx="0">
            <a:schemeClr val="accent1"/>
          </a:fillRef>
          <a:effectRef idx="0">
            <a:schemeClr val="accent1"/>
          </a:effectRef>
          <a:fontRef idx="minor">
            <a:schemeClr val="tx1"/>
          </a:fontRef>
        </p:style>
      </p:cxnSp>
      <p:pic>
        <p:nvPicPr>
          <p:cNvPr id="88" name="Picture 87" descr="Blutzuckermessgerät Test und Vergleich 2025 | WELT.de">
            <a:extLst>
              <a:ext uri="{FF2B5EF4-FFF2-40B4-BE49-F238E27FC236}">
                <a16:creationId xmlns:a16="http://schemas.microsoft.com/office/drawing/2014/main" id="{B9963E96-9E61-B0D2-7655-F2CAB91A8402}"/>
              </a:ext>
            </a:extLst>
          </p:cNvPr>
          <p:cNvPicPr>
            <a:picLocks noChangeAspect="1"/>
          </p:cNvPicPr>
          <p:nvPr/>
        </p:nvPicPr>
        <p:blipFill>
          <a:blip r:embed="rId2"/>
          <a:srcRect l="7232" t="7928" r="49974" b="11668"/>
          <a:stretch/>
        </p:blipFill>
        <p:spPr>
          <a:xfrm>
            <a:off x="7335117" y="771753"/>
            <a:ext cx="2829422" cy="5316095"/>
          </a:xfrm>
          <a:prstGeom prst="rect">
            <a:avLst/>
          </a:prstGeom>
        </p:spPr>
      </p:pic>
      <p:graphicFrame>
        <p:nvGraphicFramePr>
          <p:cNvPr id="5" name="Content Placeholder 2">
            <a:extLst>
              <a:ext uri="{FF2B5EF4-FFF2-40B4-BE49-F238E27FC236}">
                <a16:creationId xmlns:a16="http://schemas.microsoft.com/office/drawing/2014/main" id="{1F2F2381-1FD9-844D-3649-F6129A799612}"/>
              </a:ext>
            </a:extLst>
          </p:cNvPr>
          <p:cNvGraphicFramePr>
            <a:graphicFrameLocks noGrp="1"/>
          </p:cNvGraphicFramePr>
          <p:nvPr>
            <p:ph idx="1"/>
            <p:extLst>
              <p:ext uri="{D42A27DB-BD31-4B8C-83A1-F6EECF244321}">
                <p14:modId xmlns:p14="http://schemas.microsoft.com/office/powerpoint/2010/main" val="2629408940"/>
              </p:ext>
            </p:extLst>
          </p:nvPr>
        </p:nvGraphicFramePr>
        <p:xfrm>
          <a:off x="761840" y="2551176"/>
          <a:ext cx="4544762" cy="360293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414140322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a16="http://schemas.microsoft.com/office/drawing/2014/main" id="{B43B9CA2-4B31-4ACD-9A9F-B8E6C642038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descr="A close up of wheat&#10;&#10;AI-generated content may be incorrect.">
            <a:extLst>
              <a:ext uri="{FF2B5EF4-FFF2-40B4-BE49-F238E27FC236}">
                <a16:creationId xmlns:a16="http://schemas.microsoft.com/office/drawing/2014/main" id="{5D6F9BE5-DC0A-53FA-A554-66B3936E0BAD}"/>
              </a:ext>
            </a:extLst>
          </p:cNvPr>
          <p:cNvPicPr>
            <a:picLocks noChangeAspect="1"/>
          </p:cNvPicPr>
          <p:nvPr/>
        </p:nvPicPr>
        <p:blipFill>
          <a:blip r:embed="rId2"/>
          <a:srcRect l="12482" r="15644" b="1"/>
          <a:stretch/>
        </p:blipFill>
        <p:spPr>
          <a:xfrm>
            <a:off x="8529321" y="10"/>
            <a:ext cx="3662680" cy="3401558"/>
          </a:xfrm>
          <a:custGeom>
            <a:avLst/>
            <a:gdLst/>
            <a:ahLst/>
            <a:cxnLst/>
            <a:rect l="l" t="t" r="r" b="b"/>
            <a:pathLst>
              <a:path w="3662680" h="3401568">
                <a:moveTo>
                  <a:pt x="0" y="0"/>
                </a:moveTo>
                <a:lnTo>
                  <a:pt x="3662680" y="0"/>
                </a:lnTo>
                <a:lnTo>
                  <a:pt x="3662680" y="3401568"/>
                </a:lnTo>
                <a:lnTo>
                  <a:pt x="774527" y="3401568"/>
                </a:lnTo>
                <a:lnTo>
                  <a:pt x="769892" y="3133175"/>
                </a:lnTo>
                <a:cubicBezTo>
                  <a:pt x="732577" y="2055441"/>
                  <a:pt x="492520" y="1056020"/>
                  <a:pt x="104445" y="215033"/>
                </a:cubicBezTo>
                <a:close/>
              </a:path>
            </a:pathLst>
          </a:custGeom>
        </p:spPr>
      </p:pic>
      <p:pic>
        <p:nvPicPr>
          <p:cNvPr id="5" name="Picture 4" descr=" Das heimische Getreide gewinnt beim Transport">
            <a:extLst>
              <a:ext uri="{FF2B5EF4-FFF2-40B4-BE49-F238E27FC236}">
                <a16:creationId xmlns:a16="http://schemas.microsoft.com/office/drawing/2014/main" id="{4615E631-5BE3-20CE-6C88-B3FD0B207593}"/>
              </a:ext>
            </a:extLst>
          </p:cNvPr>
          <p:cNvPicPr>
            <a:picLocks noChangeAspect="1"/>
          </p:cNvPicPr>
          <p:nvPr/>
        </p:nvPicPr>
        <p:blipFill>
          <a:blip r:embed="rId3"/>
          <a:srcRect l="19056" r="11634"/>
          <a:stretch/>
        </p:blipFill>
        <p:spPr>
          <a:xfrm>
            <a:off x="5115314" y="10"/>
            <a:ext cx="4118110" cy="3401558"/>
          </a:xfrm>
          <a:custGeom>
            <a:avLst/>
            <a:gdLst/>
            <a:ahLst/>
            <a:cxnLst/>
            <a:rect l="l" t="t" r="r" b="b"/>
            <a:pathLst>
              <a:path w="4118110" h="3401568">
                <a:moveTo>
                  <a:pt x="0" y="0"/>
                </a:moveTo>
                <a:lnTo>
                  <a:pt x="3343575" y="0"/>
                </a:lnTo>
                <a:lnTo>
                  <a:pt x="3448028" y="215050"/>
                </a:lnTo>
                <a:cubicBezTo>
                  <a:pt x="3836103" y="1056037"/>
                  <a:pt x="4076161" y="2055458"/>
                  <a:pt x="4113475" y="3133192"/>
                </a:cubicBezTo>
                <a:lnTo>
                  <a:pt x="4118110" y="3401568"/>
                </a:lnTo>
                <a:lnTo>
                  <a:pt x="801224" y="3401568"/>
                </a:lnTo>
                <a:lnTo>
                  <a:pt x="797493" y="3185579"/>
                </a:lnTo>
                <a:cubicBezTo>
                  <a:pt x="756786" y="2009870"/>
                  <a:pt x="474799" y="927359"/>
                  <a:pt x="22579" y="42066"/>
                </a:cubicBezTo>
                <a:close/>
              </a:path>
            </a:pathLst>
          </a:custGeom>
        </p:spPr>
      </p:pic>
      <p:pic>
        <p:nvPicPr>
          <p:cNvPr id="6" name="Picture 5" descr="Einkorn— Ancient Grain for Sourdough Bread">
            <a:extLst>
              <a:ext uri="{FF2B5EF4-FFF2-40B4-BE49-F238E27FC236}">
                <a16:creationId xmlns:a16="http://schemas.microsoft.com/office/drawing/2014/main" id="{7662345B-331A-BA44-B895-07D4DF30869F}"/>
              </a:ext>
            </a:extLst>
          </p:cNvPr>
          <p:cNvPicPr>
            <a:picLocks noChangeAspect="1"/>
          </p:cNvPicPr>
          <p:nvPr/>
        </p:nvPicPr>
        <p:blipFill>
          <a:blip r:embed="rId4"/>
          <a:srcRect t="12629" r="-1" b="10191"/>
          <a:stretch/>
        </p:blipFill>
        <p:spPr>
          <a:xfrm>
            <a:off x="5168353" y="3456432"/>
            <a:ext cx="7023646" cy="3401568"/>
          </a:xfrm>
          <a:custGeom>
            <a:avLst/>
            <a:gdLst/>
            <a:ahLst/>
            <a:cxnLst/>
            <a:rect l="l" t="t" r="r" b="b"/>
            <a:pathLst>
              <a:path w="7023646" h="3401568">
                <a:moveTo>
                  <a:pt x="749132" y="0"/>
                </a:moveTo>
                <a:lnTo>
                  <a:pt x="7023646" y="0"/>
                </a:lnTo>
                <a:lnTo>
                  <a:pt x="7023646" y="3401568"/>
                </a:lnTo>
                <a:lnTo>
                  <a:pt x="0" y="3401568"/>
                </a:lnTo>
                <a:lnTo>
                  <a:pt x="79008" y="3238906"/>
                </a:lnTo>
                <a:cubicBezTo>
                  <a:pt x="502362" y="2321466"/>
                  <a:pt x="749563" y="1215476"/>
                  <a:pt x="749563" y="24956"/>
                </a:cubicBezTo>
                <a:close/>
              </a:path>
            </a:pathLst>
          </a:custGeom>
        </p:spPr>
      </p:pic>
      <p:sp useBgFill="1">
        <p:nvSpPr>
          <p:cNvPr id="22" name="Freeform: Shape 21">
            <a:extLst>
              <a:ext uri="{FF2B5EF4-FFF2-40B4-BE49-F238E27FC236}">
                <a16:creationId xmlns:a16="http://schemas.microsoft.com/office/drawing/2014/main" id="{33F94DB1-BC5D-454D-845C-7BA3A1F4699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32965" cy="6858000"/>
          </a:xfrm>
          <a:custGeom>
            <a:avLst/>
            <a:gdLst>
              <a:gd name="connsiteX0" fmla="*/ 0 w 5932965"/>
              <a:gd name="connsiteY0" fmla="*/ 0 h 6858000"/>
              <a:gd name="connsiteX1" fmla="*/ 5140363 w 5932965"/>
              <a:gd name="connsiteY1" fmla="*/ 0 h 6858000"/>
              <a:gd name="connsiteX2" fmla="*/ 5152943 w 5932965"/>
              <a:gd name="connsiteY2" fmla="*/ 23550 h 6858000"/>
              <a:gd name="connsiteX3" fmla="*/ 5932965 w 5932965"/>
              <a:gd name="connsiteY3" fmla="*/ 3479505 h 6858000"/>
              <a:gd name="connsiteX4" fmla="*/ 5262410 w 5932965"/>
              <a:gd name="connsiteY4" fmla="*/ 6708999 h 6858000"/>
              <a:gd name="connsiteX5" fmla="*/ 5190385 w 5932965"/>
              <a:gd name="connsiteY5" fmla="*/ 6858000 h 6858000"/>
              <a:gd name="connsiteX6" fmla="*/ 0 w 5932965"/>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32965" h="6858000">
                <a:moveTo>
                  <a:pt x="0" y="0"/>
                </a:moveTo>
                <a:lnTo>
                  <a:pt x="5140363" y="0"/>
                </a:lnTo>
                <a:lnTo>
                  <a:pt x="5152943" y="23550"/>
                </a:lnTo>
                <a:cubicBezTo>
                  <a:pt x="5642847" y="987256"/>
                  <a:pt x="5932965" y="2183538"/>
                  <a:pt x="5932965" y="3479505"/>
                </a:cubicBezTo>
                <a:cubicBezTo>
                  <a:pt x="5932965" y="4675783"/>
                  <a:pt x="5685764" y="5787121"/>
                  <a:pt x="5262410" y="6708999"/>
                </a:cubicBezTo>
                <a:lnTo>
                  <a:pt x="5190385" y="6858000"/>
                </a:lnTo>
                <a:lnTo>
                  <a:pt x="0" y="6858000"/>
                </a:lnTo>
                <a:close/>
              </a:path>
            </a:pathLst>
          </a:custGeom>
          <a:ln w="9525">
            <a:solidFill>
              <a:srgbClr val="EFEFEF"/>
            </a:solidFill>
          </a:ln>
          <a:effectLst>
            <a:outerShdw blurRad="50800" dist="38100" algn="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23" name="Freeform: Shape 22">
            <a:extLst>
              <a:ext uri="{FF2B5EF4-FFF2-40B4-BE49-F238E27FC236}">
                <a16:creationId xmlns:a16="http://schemas.microsoft.com/office/drawing/2014/main" id="{5676B86F-860B-4586-BCAA-C0650C09B7B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5922333" cy="6858000"/>
          </a:xfrm>
          <a:custGeom>
            <a:avLst/>
            <a:gdLst>
              <a:gd name="connsiteX0" fmla="*/ 0 w 5922333"/>
              <a:gd name="connsiteY0" fmla="*/ 0 h 6858000"/>
              <a:gd name="connsiteX1" fmla="*/ 5129731 w 5922333"/>
              <a:gd name="connsiteY1" fmla="*/ 0 h 6858000"/>
              <a:gd name="connsiteX2" fmla="*/ 5142311 w 5922333"/>
              <a:gd name="connsiteY2" fmla="*/ 23550 h 6858000"/>
              <a:gd name="connsiteX3" fmla="*/ 5922333 w 5922333"/>
              <a:gd name="connsiteY3" fmla="*/ 3479505 h 6858000"/>
              <a:gd name="connsiteX4" fmla="*/ 5251778 w 5922333"/>
              <a:gd name="connsiteY4" fmla="*/ 6708999 h 6858000"/>
              <a:gd name="connsiteX5" fmla="*/ 5179753 w 5922333"/>
              <a:gd name="connsiteY5" fmla="*/ 6858000 h 6858000"/>
              <a:gd name="connsiteX6" fmla="*/ 0 w 5922333"/>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5922333" h="6858000">
                <a:moveTo>
                  <a:pt x="0" y="0"/>
                </a:moveTo>
                <a:lnTo>
                  <a:pt x="5129731" y="0"/>
                </a:lnTo>
                <a:lnTo>
                  <a:pt x="5142311" y="23550"/>
                </a:lnTo>
                <a:cubicBezTo>
                  <a:pt x="5632215" y="987256"/>
                  <a:pt x="5922333" y="2183538"/>
                  <a:pt x="5922333" y="3479505"/>
                </a:cubicBezTo>
                <a:cubicBezTo>
                  <a:pt x="5922333" y="4675783"/>
                  <a:pt x="5675132" y="5787121"/>
                  <a:pt x="5251778" y="6708999"/>
                </a:cubicBezTo>
                <a:lnTo>
                  <a:pt x="5179753" y="6858000"/>
                </a:lnTo>
                <a:lnTo>
                  <a:pt x="0" y="6858000"/>
                </a:lnTo>
                <a:close/>
              </a:path>
            </a:pathLst>
          </a:cu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AC2B4A7-6BDA-F3C4-5D38-5DBCFC5F0F1F}"/>
              </a:ext>
            </a:extLst>
          </p:cNvPr>
          <p:cNvSpPr>
            <a:spLocks noGrp="1"/>
          </p:cNvSpPr>
          <p:nvPr>
            <p:ph type="title"/>
          </p:nvPr>
        </p:nvSpPr>
        <p:spPr>
          <a:xfrm>
            <a:off x="448056" y="685800"/>
            <a:ext cx="4922338" cy="1325563"/>
          </a:xfrm>
        </p:spPr>
        <p:txBody>
          <a:bodyPr>
            <a:normAutofit/>
          </a:bodyPr>
          <a:lstStyle/>
          <a:p>
            <a:r>
              <a:rPr lang="en-US" sz="3400">
                <a:ea typeface="+mj-lt"/>
                <a:cs typeface="+mj-lt"/>
              </a:rPr>
              <a:t>Types de Farine</a:t>
            </a:r>
            <a:endParaRPr lang="en-US" sz="3400"/>
          </a:p>
        </p:txBody>
      </p:sp>
      <p:sp>
        <p:nvSpPr>
          <p:cNvPr id="24" name="Rectangle 23">
            <a:extLst>
              <a:ext uri="{FF2B5EF4-FFF2-40B4-BE49-F238E27FC236}">
                <a16:creationId xmlns:a16="http://schemas.microsoft.com/office/drawing/2014/main" id="{8C818ED5-2F56-4171-9445-3AA4F446239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1016867"/>
            <a:ext cx="128016" cy="653903"/>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5" name="Rectangle 24">
            <a:extLst>
              <a:ext uri="{FF2B5EF4-FFF2-40B4-BE49-F238E27FC236}">
                <a16:creationId xmlns:a16="http://schemas.microsoft.com/office/drawing/2014/main" id="{DE74FCE8-866C-4AFA-B45C-FACE2A6094E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38911" y="2089941"/>
            <a:ext cx="4970439" cy="18288"/>
          </a:xfrm>
          <a:prstGeom prst="rect">
            <a:avLst/>
          </a:prstGeom>
          <a:solidFill>
            <a:srgbClr val="D5D5D5"/>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3" name="Content Placeholder 2">
            <a:extLst>
              <a:ext uri="{FF2B5EF4-FFF2-40B4-BE49-F238E27FC236}">
                <a16:creationId xmlns:a16="http://schemas.microsoft.com/office/drawing/2014/main" id="{9DC8399C-9C0D-86EE-7920-F557CDCFF39C}"/>
              </a:ext>
            </a:extLst>
          </p:cNvPr>
          <p:cNvSpPr>
            <a:spLocks noGrp="1"/>
          </p:cNvSpPr>
          <p:nvPr>
            <p:ph idx="1"/>
          </p:nvPr>
        </p:nvSpPr>
        <p:spPr>
          <a:xfrm>
            <a:off x="448056" y="2514600"/>
            <a:ext cx="4922338" cy="3666744"/>
          </a:xfrm>
        </p:spPr>
        <p:txBody>
          <a:bodyPr vert="horz" lIns="91440" tIns="45720" rIns="91440" bIns="45720" rtlCol="0" anchor="t">
            <a:normAutofit/>
          </a:bodyPr>
          <a:lstStyle/>
          <a:p>
            <a:r>
              <a:rPr lang="fr-FR" dirty="0">
                <a:ea typeface="+mn-lt"/>
                <a:cs typeface="+mn-lt"/>
              </a:rPr>
              <a:t>Blé</a:t>
            </a:r>
            <a:endParaRPr lang="fr-FR" dirty="0"/>
          </a:p>
          <a:p>
            <a:r>
              <a:rPr lang="fr-FR" dirty="0">
                <a:ea typeface="+mn-lt"/>
                <a:cs typeface="+mn-lt"/>
              </a:rPr>
              <a:t>Millet brun</a:t>
            </a:r>
            <a:endParaRPr lang="fr-FR" dirty="0"/>
          </a:p>
          <a:p>
            <a:r>
              <a:rPr lang="fr-FR" dirty="0">
                <a:ea typeface="+mn-lt"/>
                <a:cs typeface="+mn-lt"/>
              </a:rPr>
              <a:t>Engrain</a:t>
            </a:r>
          </a:p>
          <a:p>
            <a:r>
              <a:rPr lang="fr-FR" dirty="0"/>
              <a:t>Durabilité (moins engrais et eau)</a:t>
            </a:r>
          </a:p>
        </p:txBody>
      </p:sp>
    </p:spTree>
    <p:extLst>
      <p:ext uri="{BB962C8B-B14F-4D97-AF65-F5344CB8AC3E}">
        <p14:creationId xmlns:p14="http://schemas.microsoft.com/office/powerpoint/2010/main" val="9400373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BACC6370-2D7E-4714-9D71-7542949D7D5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w="12700" cap="flat" cmpd="sng" algn="ctr">
            <a:noFill/>
            <a:prstDash val="solid"/>
            <a:miter lim="800000"/>
          </a:ln>
          <a:effectLst/>
          <a:extLst>
            <a:ext uri="{91240B29-F687-4F45-9708-019B960494DF}">
              <a14:hiddenLine xmlns:a14="http://schemas.microsoft.com/office/drawing/2010/main" w="12700" cap="flat" cmpd="sng" algn="ctr">
                <a:solidFill>
                  <a:schemeClr val="accent1">
                    <a:shade val="50000"/>
                  </a:schemeClr>
                </a:solidFill>
                <a:prstDash val="solid"/>
                <a:miter lim="800000"/>
              </a14:hiddenLine>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F68B3F68-107C-434F-AA38-110D5EA91B8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flipH="1">
            <a:off x="2" y="0"/>
            <a:ext cx="12191998" cy="1575955"/>
          </a:xfrm>
          <a:prstGeom prst="rect">
            <a:avLst/>
          </a:prstGeom>
          <a:gradFill>
            <a:gsLst>
              <a:gs pos="0">
                <a:srgbClr val="000000">
                  <a:alpha val="96000"/>
                </a:srgbClr>
              </a:gs>
              <a:gs pos="100000">
                <a:schemeClr val="accent1">
                  <a:lumMod val="75000"/>
                </a:schemeClr>
              </a:gs>
            </a:gsLst>
            <a:lin ang="8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AAD0DBB9-1A4B-4391-81D4-CB19F9AB918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0800000" flipH="1">
            <a:off x="8128857" y="0"/>
            <a:ext cx="4063143" cy="1576412"/>
          </a:xfrm>
          <a:prstGeom prst="rect">
            <a:avLst/>
          </a:prstGeom>
          <a:gradFill>
            <a:gsLst>
              <a:gs pos="19000">
                <a:schemeClr val="accent1">
                  <a:lumMod val="50000"/>
                  <a:alpha val="68000"/>
                </a:schemeClr>
              </a:gs>
              <a:gs pos="100000">
                <a:schemeClr val="accent1">
                  <a:alpha val="79000"/>
                </a:schemeClr>
              </a:gs>
            </a:gsLst>
            <a:lin ang="19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63BBA22-50EA-4C4D-BE05-F1CE4E63AA5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307777" y="-5307778"/>
            <a:ext cx="1576446" cy="12192002"/>
          </a:xfrm>
          <a:prstGeom prst="rect">
            <a:avLst/>
          </a:prstGeom>
          <a:gradFill>
            <a:gsLst>
              <a:gs pos="23000">
                <a:schemeClr val="accent1">
                  <a:alpha val="0"/>
                </a:schemeClr>
              </a:gs>
              <a:gs pos="99000">
                <a:srgbClr val="000000">
                  <a:alpha val="74000"/>
                </a:srgbClr>
              </a:gs>
            </a:gsLst>
            <a:lin ang="20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92B7CF4-0E70-892D-C71C-5CD7A1300C18}"/>
              </a:ext>
            </a:extLst>
          </p:cNvPr>
          <p:cNvSpPr>
            <a:spLocks noGrp="1"/>
          </p:cNvSpPr>
          <p:nvPr>
            <p:ph type="title"/>
          </p:nvPr>
        </p:nvSpPr>
        <p:spPr>
          <a:xfrm>
            <a:off x="1371597" y="348865"/>
            <a:ext cx="10044023" cy="877729"/>
          </a:xfrm>
        </p:spPr>
        <p:txBody>
          <a:bodyPr anchor="ctr">
            <a:normAutofit/>
          </a:bodyPr>
          <a:lstStyle/>
          <a:p>
            <a:pPr algn="ctr"/>
            <a:r>
              <a:rPr lang="fr-FR">
                <a:solidFill>
                  <a:srgbClr val="FFFFFF"/>
                </a:solidFill>
                <a:ea typeface="+mj-lt"/>
                <a:cs typeface="+mj-lt"/>
              </a:rPr>
              <a:t>Méthode</a:t>
            </a:r>
            <a:endParaRPr lang="fr-FR">
              <a:solidFill>
                <a:srgbClr val="FFFFFF"/>
              </a:solidFill>
            </a:endParaRPr>
          </a:p>
        </p:txBody>
      </p:sp>
      <p:graphicFrame>
        <p:nvGraphicFramePr>
          <p:cNvPr id="5" name="Content Placeholder 2">
            <a:extLst>
              <a:ext uri="{FF2B5EF4-FFF2-40B4-BE49-F238E27FC236}">
                <a16:creationId xmlns:a16="http://schemas.microsoft.com/office/drawing/2014/main" id="{D93CFE11-097A-43D6-4D6D-BC100358337C}"/>
              </a:ext>
            </a:extLst>
          </p:cNvPr>
          <p:cNvGraphicFramePr>
            <a:graphicFrameLocks noGrp="1"/>
          </p:cNvGraphicFramePr>
          <p:nvPr>
            <p:ph idx="1"/>
            <p:extLst>
              <p:ext uri="{D42A27DB-BD31-4B8C-83A1-F6EECF244321}">
                <p14:modId xmlns:p14="http://schemas.microsoft.com/office/powerpoint/2010/main" val="459077573"/>
              </p:ext>
            </p:extLst>
          </p:nvPr>
        </p:nvGraphicFramePr>
        <p:xfrm>
          <a:off x="295344" y="2112579"/>
          <a:ext cx="10927829" cy="41928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01181012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9" name="Slide Background">
            <a:extLst>
              <a:ext uri="{FF2B5EF4-FFF2-40B4-BE49-F238E27FC236}">
                <a16:creationId xmlns:a16="http://schemas.microsoft.com/office/drawing/2014/main" id="{FE1EC756-41E9-4FD6-AD48-EF46A28137B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 y="0"/>
            <a:ext cx="12191999"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sp useBgFill="1">
        <p:nvSpPr>
          <p:cNvPr id="11" name="Rectangle 10">
            <a:extLst>
              <a:ext uri="{FF2B5EF4-FFF2-40B4-BE49-F238E27FC236}">
                <a16:creationId xmlns:a16="http://schemas.microsoft.com/office/drawing/2014/main" id="{E66F6371-9EA5-9354-29DC-1D07B921F79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 y="-4290"/>
            <a:ext cx="12192000" cy="1733407"/>
          </a:xfrm>
          <a:prstGeom prst="rect">
            <a:avLst/>
          </a:prstGeom>
          <a:ln>
            <a:noFill/>
          </a:ln>
          <a:effectLst>
            <a:outerShdw blurRad="254000" dist="38100" dir="5460000" sx="94000" sy="94000" algn="t" rotWithShape="0">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0E8B7B8C-8742-3E2A-5ADE-E1576C52B156}"/>
              </a:ext>
            </a:extLst>
          </p:cNvPr>
          <p:cNvSpPr>
            <a:spLocks noGrp="1"/>
          </p:cNvSpPr>
          <p:nvPr>
            <p:ph type="title"/>
          </p:nvPr>
        </p:nvSpPr>
        <p:spPr>
          <a:xfrm>
            <a:off x="761995" y="307447"/>
            <a:ext cx="10693884" cy="1109932"/>
          </a:xfrm>
        </p:spPr>
        <p:txBody>
          <a:bodyPr>
            <a:normAutofit/>
          </a:bodyPr>
          <a:lstStyle/>
          <a:p>
            <a:pPr algn="ctr"/>
            <a:r>
              <a:rPr lang="fr-FR" dirty="0">
                <a:latin typeface="Calibri"/>
                <a:ea typeface="Calibri"/>
                <a:cs typeface="Calibri"/>
              </a:rPr>
              <a:t>Test de concentration d2</a:t>
            </a:r>
            <a:endParaRPr lang="en-US" dirty="0">
              <a:latin typeface="Calibri"/>
              <a:ea typeface="Calibri"/>
              <a:cs typeface="Calibri"/>
            </a:endParaRPr>
          </a:p>
        </p:txBody>
      </p:sp>
      <p:pic>
        <p:nvPicPr>
          <p:cNvPr id="4" name="Picture 3" descr="Test d2 – Wikipedia">
            <a:extLst>
              <a:ext uri="{FF2B5EF4-FFF2-40B4-BE49-F238E27FC236}">
                <a16:creationId xmlns:a16="http://schemas.microsoft.com/office/drawing/2014/main" id="{8BEC2F91-C353-9458-52AE-0EC9E71BDA5B}"/>
              </a:ext>
            </a:extLst>
          </p:cNvPr>
          <p:cNvPicPr>
            <a:picLocks noChangeAspect="1"/>
          </p:cNvPicPr>
          <p:nvPr/>
        </p:nvPicPr>
        <p:blipFill>
          <a:blip r:embed="rId2"/>
          <a:stretch>
            <a:fillRect/>
          </a:stretch>
        </p:blipFill>
        <p:spPr>
          <a:xfrm>
            <a:off x="736122" y="2685554"/>
            <a:ext cx="5804955" cy="3120162"/>
          </a:xfrm>
          <a:prstGeom prst="rect">
            <a:avLst/>
          </a:prstGeom>
        </p:spPr>
      </p:pic>
      <p:sp>
        <p:nvSpPr>
          <p:cNvPr id="3" name="Content Placeholder 2">
            <a:extLst>
              <a:ext uri="{FF2B5EF4-FFF2-40B4-BE49-F238E27FC236}">
                <a16:creationId xmlns:a16="http://schemas.microsoft.com/office/drawing/2014/main" id="{7AF54095-8666-8DE7-39B7-80D98876855A}"/>
              </a:ext>
            </a:extLst>
          </p:cNvPr>
          <p:cNvSpPr>
            <a:spLocks noGrp="1"/>
          </p:cNvSpPr>
          <p:nvPr>
            <p:ph idx="1"/>
          </p:nvPr>
        </p:nvSpPr>
        <p:spPr>
          <a:xfrm>
            <a:off x="7096564" y="1954319"/>
            <a:ext cx="4599397" cy="4473499"/>
          </a:xfrm>
        </p:spPr>
        <p:txBody>
          <a:bodyPr vert="horz" lIns="91440" tIns="45720" rIns="91440" bIns="45720" rtlCol="0" anchor="ctr">
            <a:normAutofit/>
          </a:bodyPr>
          <a:lstStyle/>
          <a:p>
            <a:r>
              <a:rPr lang="fr-FR" dirty="0"/>
              <a:t>développé par Rolf </a:t>
            </a:r>
            <a:r>
              <a:rPr lang="fr-FR" dirty="0" err="1"/>
              <a:t>Brickenkamp</a:t>
            </a:r>
            <a:r>
              <a:rPr lang="fr-FR" dirty="0"/>
              <a:t> (1962)</a:t>
            </a:r>
            <a:endParaRPr lang="en-US"/>
          </a:p>
          <a:p>
            <a:r>
              <a:rPr lang="fr-FR" dirty="0">
                <a:ea typeface="+mn-lt"/>
                <a:cs typeface="+mn-lt"/>
              </a:rPr>
              <a:t>encore aujourd'hui le plus utilisé</a:t>
            </a:r>
            <a:endParaRPr lang="fr-FR" dirty="0"/>
          </a:p>
          <a:p>
            <a:r>
              <a:rPr lang="fr-FR" dirty="0"/>
              <a:t>Objectivité</a:t>
            </a:r>
          </a:p>
          <a:p>
            <a:r>
              <a:rPr lang="fr-FR" dirty="0"/>
              <a:t>Fiabilité </a:t>
            </a:r>
          </a:p>
          <a:p>
            <a:r>
              <a:rPr lang="fr-FR" dirty="0"/>
              <a:t>Validité</a:t>
            </a:r>
          </a:p>
        </p:txBody>
      </p:sp>
      <p:sp>
        <p:nvSpPr>
          <p:cNvPr id="10" name="TextBox 9">
            <a:extLst>
              <a:ext uri="{FF2B5EF4-FFF2-40B4-BE49-F238E27FC236}">
                <a16:creationId xmlns:a16="http://schemas.microsoft.com/office/drawing/2014/main" id="{6CF53DA5-9CB5-B0FB-0D30-F1F95BEACC07}"/>
              </a:ext>
            </a:extLst>
          </p:cNvPr>
          <p:cNvSpPr txBox="1"/>
          <p:nvPr/>
        </p:nvSpPr>
        <p:spPr>
          <a:xfrm>
            <a:off x="1497623" y="2918050"/>
            <a:ext cx="324227" cy="586698"/>
          </a:xfrm>
          <a:prstGeom prst="rect">
            <a:avLst/>
          </a:prstGeom>
          <a:noFill/>
        </p:spPr>
        <p:txBody>
          <a:bodyPr rot="0" spcFirstLastPara="0" vertOverflow="overflow" horzOverflow="overflow" vert="horz" wrap="square" lIns="91440" tIns="45720" rIns="91440" bIns="45720" numCol="1" spcCol="0" rtlCol="0" fromWordArt="0" anchor="t" anchorCtr="0" forceAA="0" compatLnSpc="1">
            <a:prstTxWarp prst="textNoShape">
              <a:avLst/>
            </a:prstTxWarp>
            <a:spAutoFit/>
          </a:bodyPr>
          <a:lstStyle/>
          <a:p>
            <a:pPr algn="l"/>
            <a:endParaRPr lang="en-US"/>
          </a:p>
        </p:txBody>
      </p:sp>
      <mc:AlternateContent xmlns:mc="http://schemas.openxmlformats.org/markup-compatibility/2006" xmlns:p14="http://schemas.microsoft.com/office/powerpoint/2010/main">
        <mc:Choice Requires="p14">
          <p:contentPart p14:bwMode="auto" r:id="rId3">
            <p14:nvContentPartPr>
              <p14:cNvPr id="13" name="Ink 12">
                <a:extLst>
                  <a:ext uri="{FF2B5EF4-FFF2-40B4-BE49-F238E27FC236}">
                    <a16:creationId xmlns:a16="http://schemas.microsoft.com/office/drawing/2014/main" id="{0657552D-33D7-927D-6243-3CFAD4B49738}"/>
                  </a:ext>
                </a:extLst>
              </p14:cNvPr>
              <p14:cNvContentPartPr/>
              <p14:nvPr/>
            </p14:nvContentPartPr>
            <p14:xfrm>
              <a:off x="-1096661" y="901013"/>
              <a:ext cx="15445" cy="15445"/>
            </p14:xfrm>
          </p:contentPart>
        </mc:Choice>
        <mc:Fallback xmlns="">
          <p:pic>
            <p:nvPicPr>
              <p:cNvPr id="13" name="Ink 12">
                <a:extLst>
                  <a:ext uri="{FF2B5EF4-FFF2-40B4-BE49-F238E27FC236}">
                    <a16:creationId xmlns:a16="http://schemas.microsoft.com/office/drawing/2014/main" id="{0657552D-33D7-927D-6243-3CFAD4B49738}"/>
                  </a:ext>
                </a:extLst>
              </p:cNvPr>
              <p:cNvPicPr/>
              <p:nvPr/>
            </p:nvPicPr>
            <p:blipFill>
              <a:blip r:embed="rId4"/>
              <a:stretch>
                <a:fillRect/>
              </a:stretch>
            </p:blipFill>
            <p:spPr>
              <a:xfrm>
                <a:off x="-1868911" y="128763"/>
                <a:ext cx="1544500" cy="1544500"/>
              </a:xfrm>
              <a:prstGeom prst="rect">
                <a:avLst/>
              </a:prstGeom>
            </p:spPr>
          </p:pic>
        </mc:Fallback>
      </mc:AlternateContent>
      <p:sp>
        <p:nvSpPr>
          <p:cNvPr id="5" name="Circle: Hollow 4">
            <a:extLst>
              <a:ext uri="{FF2B5EF4-FFF2-40B4-BE49-F238E27FC236}">
                <a16:creationId xmlns:a16="http://schemas.microsoft.com/office/drawing/2014/main" id="{067E9E00-CFFA-1CE4-EF1F-9DBA411B643A}"/>
              </a:ext>
            </a:extLst>
          </p:cNvPr>
          <p:cNvSpPr/>
          <p:nvPr/>
        </p:nvSpPr>
        <p:spPr>
          <a:xfrm>
            <a:off x="1466745" y="2794535"/>
            <a:ext cx="308788" cy="818289"/>
          </a:xfrm>
          <a:prstGeom prst="donut">
            <a:avLst/>
          </a:prstGeom>
          <a:solidFill>
            <a:srgbClr val="C00000"/>
          </a:solidFill>
          <a:ln w="6350">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solidFill>
                <a:schemeClr val="tx1"/>
              </a:solidFill>
            </a:endParaRPr>
          </a:p>
        </p:txBody>
      </p:sp>
      <p:sp>
        <p:nvSpPr>
          <p:cNvPr id="6" name="Circle: Hollow 5">
            <a:extLst>
              <a:ext uri="{FF2B5EF4-FFF2-40B4-BE49-F238E27FC236}">
                <a16:creationId xmlns:a16="http://schemas.microsoft.com/office/drawing/2014/main" id="{3273659A-AE3C-0A3C-BAFF-FE10D4119924}"/>
              </a:ext>
            </a:extLst>
          </p:cNvPr>
          <p:cNvSpPr/>
          <p:nvPr/>
        </p:nvSpPr>
        <p:spPr>
          <a:xfrm>
            <a:off x="3185663" y="2923141"/>
            <a:ext cx="252173" cy="823508"/>
          </a:xfrm>
          <a:prstGeom prst="donu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7" name="Circle: Hollow 6">
            <a:extLst>
              <a:ext uri="{FF2B5EF4-FFF2-40B4-BE49-F238E27FC236}">
                <a16:creationId xmlns:a16="http://schemas.microsoft.com/office/drawing/2014/main" id="{8AC92050-2502-9573-ABA2-B48281088982}"/>
              </a:ext>
            </a:extLst>
          </p:cNvPr>
          <p:cNvSpPr/>
          <p:nvPr/>
        </p:nvSpPr>
        <p:spPr>
          <a:xfrm>
            <a:off x="4878857" y="2840853"/>
            <a:ext cx="277909" cy="910925"/>
          </a:xfrm>
          <a:prstGeom prst="donut">
            <a:avLst/>
          </a:prstGeom>
          <a:solidFill>
            <a:srgbClr val="C00000"/>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86590103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Down Arrow 7">
            <a:extLst>
              <a:ext uri="{FF2B5EF4-FFF2-40B4-BE49-F238E27FC236}">
                <a16:creationId xmlns:a16="http://schemas.microsoft.com/office/drawing/2014/main" id="{D4771268-CB57-404A-9271-370EB28F609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800100" y="1491343"/>
            <a:ext cx="3333749" cy="3499103"/>
          </a:xfrm>
          <a:prstGeom prst="downArrow">
            <a:avLst>
              <a:gd name="adj1" fmla="val 100000"/>
              <a:gd name="adj2" fmla="val 15788"/>
            </a:avLst>
          </a:prstGeom>
          <a:solidFill>
            <a:schemeClr val="accent1">
              <a:lumMod val="50000"/>
            </a:schemeClr>
          </a:solidFill>
          <a:ln w="53975">
            <a:solidFill>
              <a:schemeClr val="accent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618BA3B-5A0A-1BFC-7C43-4A7F2D1738E3}"/>
              </a:ext>
            </a:extLst>
          </p:cNvPr>
          <p:cNvSpPr>
            <a:spLocks noGrp="1"/>
          </p:cNvSpPr>
          <p:nvPr>
            <p:ph type="title"/>
          </p:nvPr>
        </p:nvSpPr>
        <p:spPr>
          <a:xfrm>
            <a:off x="1028700" y="1967266"/>
            <a:ext cx="2628900" cy="2547257"/>
          </a:xfrm>
          <a:noFill/>
        </p:spPr>
        <p:txBody>
          <a:bodyPr vert="horz" lIns="91440" tIns="45720" rIns="91440" bIns="45720" rtlCol="0" anchor="ctr">
            <a:normAutofit/>
          </a:bodyPr>
          <a:lstStyle/>
          <a:p>
            <a:pPr algn="ctr"/>
            <a:r>
              <a:rPr lang="en-US" sz="3600" kern="1200">
                <a:solidFill>
                  <a:srgbClr val="FFFFFF"/>
                </a:solidFill>
                <a:latin typeface="+mj-lt"/>
                <a:ea typeface="+mj-ea"/>
                <a:cs typeface="+mj-cs"/>
              </a:rPr>
              <a:t>Résultats et Conclusion</a:t>
            </a:r>
          </a:p>
        </p:txBody>
      </p:sp>
      <p:pic>
        <p:nvPicPr>
          <p:cNvPr id="3" name="Content Placeholder 2" descr="A graph of blue bars&#10;&#10;AI-generated content may be incorrect.">
            <a:extLst>
              <a:ext uri="{FF2B5EF4-FFF2-40B4-BE49-F238E27FC236}">
                <a16:creationId xmlns:a16="http://schemas.microsoft.com/office/drawing/2014/main" id="{5183D4B0-876D-8FC9-A8DD-3AAAE7E1F9B6}"/>
              </a:ext>
            </a:extLst>
          </p:cNvPr>
          <p:cNvPicPr>
            <a:picLocks noGrp="1" noChangeAspect="1"/>
          </p:cNvPicPr>
          <p:nvPr>
            <p:ph idx="1"/>
          </p:nvPr>
        </p:nvPicPr>
        <p:blipFill>
          <a:blip r:embed="rId2"/>
          <a:stretch>
            <a:fillRect/>
          </a:stretch>
        </p:blipFill>
        <p:spPr>
          <a:xfrm>
            <a:off x="4777316" y="1232584"/>
            <a:ext cx="6780700" cy="4390503"/>
          </a:xfrm>
          <a:prstGeom prst="rect">
            <a:avLst/>
          </a:prstGeom>
        </p:spPr>
      </p:pic>
    </p:spTree>
    <p:extLst>
      <p:ext uri="{BB962C8B-B14F-4D97-AF65-F5344CB8AC3E}">
        <p14:creationId xmlns:p14="http://schemas.microsoft.com/office/powerpoint/2010/main" val="4237070232"/>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ptos" panose="020B0004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531</Words>
  <Application>Microsoft Macintosh PowerPoint</Application>
  <PresentationFormat>Widescreen</PresentationFormat>
  <Paragraphs>52</Paragraphs>
  <Slides>11</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11</vt:i4>
      </vt:variant>
    </vt:vector>
  </HeadingPairs>
  <TitlesOfParts>
    <vt:vector size="16" baseType="lpstr">
      <vt:lpstr>Aptos</vt:lpstr>
      <vt:lpstr>Aptos Display</vt:lpstr>
      <vt:lpstr>Arial</vt:lpstr>
      <vt:lpstr>Calibri</vt:lpstr>
      <vt:lpstr>office theme</vt:lpstr>
      <vt:lpstr>Le gâteau marbré du Futur</vt:lpstr>
      <vt:lpstr>Pourquoi ce projet ?</vt:lpstr>
      <vt:lpstr>Introduction</vt:lpstr>
      <vt:lpstr>Hypothèse</vt:lpstr>
      <vt:lpstr>Introduction théorique</vt:lpstr>
      <vt:lpstr>Types de Farine</vt:lpstr>
      <vt:lpstr>Méthode</vt:lpstr>
      <vt:lpstr>Test de concentration d2</vt:lpstr>
      <vt:lpstr>Résultats et Conclusion</vt:lpstr>
      <vt:lpstr>Sources</vt:lpstr>
      <vt:lpstr>Merci pour votre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 gâteau marbré du Futur</dc:title>
  <dc:creator/>
  <cp:lastModifiedBy>PICCOLOMINI Angela (MAM-Teacher)</cp:lastModifiedBy>
  <cp:revision>176</cp:revision>
  <dcterms:created xsi:type="dcterms:W3CDTF">2025-03-15T16:40:35Z</dcterms:created>
  <dcterms:modified xsi:type="dcterms:W3CDTF">2025-03-31T20:35:24Z</dcterms:modified>
</cp:coreProperties>
</file>