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4" r:id="rId3"/>
    <p:sldId id="273" r:id="rId4"/>
    <p:sldId id="275" r:id="rId5"/>
    <p:sldId id="276" r:id="rId6"/>
    <p:sldId id="269" r:id="rId7"/>
    <p:sldId id="257" r:id="rId8"/>
    <p:sldId id="259" r:id="rId9"/>
    <p:sldId id="261" r:id="rId10"/>
    <p:sldId id="277" r:id="rId11"/>
    <p:sldId id="266" r:id="rId12"/>
    <p:sldId id="260" r:id="rId13"/>
    <p:sldId id="278" r:id="rId14"/>
    <p:sldId id="271" r:id="rId15"/>
    <p:sldId id="272" r:id="rId16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29222-4845-886D-7051-224FE12CF9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CA7BBE-F76F-69F5-3FF7-FEF1FC9466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6047B2-45AF-8D51-E855-7AF0C89E0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81523-95E6-2F4F-9274-918142A1AD6B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BD2087-D529-5D08-5059-08C182A04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FCC903-F883-D564-6496-59DB6BF06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9A6AD-43A6-8449-BE76-DD6968C4D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984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26736-DF26-53A2-AD34-4CA1CB004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5B664B-EC42-D2CD-CF95-E2952ED98E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A733E9-5A3E-9460-9FA5-0BF2B8ADB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81523-95E6-2F4F-9274-918142A1AD6B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FEB02-FBD6-1DD3-4D7C-DB2846C99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7EF098-4A67-21F8-F946-A40FFF823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9A6AD-43A6-8449-BE76-DD6968C4D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49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F0083D-2DDC-CC5B-2ABF-C59E3D3B37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1277EF-18F0-8F1A-7DA4-A137FF523B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0FE6B9-500E-A525-4A21-01D1EA932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81523-95E6-2F4F-9274-918142A1AD6B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7FF0B4-7416-433A-2BBC-4B30D3135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BA2E09-01BF-47F6-00C6-78479CD73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9A6AD-43A6-8449-BE76-DD6968C4D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64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42EC8-7A26-0340-D5C9-57A3DC69A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A911E-2239-9F63-B495-AB943BC4C7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185FA-6BCA-9D23-CF3C-8FE14D4C1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81523-95E6-2F4F-9274-918142A1AD6B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A6B4C-6674-C91C-FC74-F0CAD05B1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C5125-D653-393F-10EB-FA133EACF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9A6AD-43A6-8449-BE76-DD6968C4D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59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2257F-8BD3-75E9-3900-3A59E1B3D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103B94-FDA2-2922-4C3B-DD5683F3F3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B2DFAC-6C16-F0DF-BBA7-583132382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81523-95E6-2F4F-9274-918142A1AD6B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B3DA47-38BC-A03A-DB25-8B019B511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7593D5-2AC2-D72F-202D-275CF6ACB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9A6AD-43A6-8449-BE76-DD6968C4D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566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2485C-91C2-D36E-18C6-D8C9B6C27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2875A-A3FC-02D0-8BC9-97152792F1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1DFE3C-F85B-FF65-8D0F-9EC56008B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C77E2D-7D2B-AA3C-0A4C-9DABC4E5F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81523-95E6-2F4F-9274-918142A1AD6B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1702AE-72C6-1F6D-C6C3-1AC6191E4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63D047-02A8-767A-F163-4DE1972CC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9A6AD-43A6-8449-BE76-DD6968C4D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276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7AB3F-2AC3-FED3-3038-F0D8CADF3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D7F3AE-7696-AE6E-CFF3-84FDFCD5B4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2B753E-4064-0E7A-4D5D-51BCE006DD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29E9D9-19D6-234F-2C37-20A41AD530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2CFD37-95A4-6539-D2DD-FADB91AD89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A5F3DB-6787-0C7C-E00F-C06B21DE0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81523-95E6-2F4F-9274-918142A1AD6B}" type="datetimeFigureOut">
              <a:rPr lang="en-US" smtClean="0"/>
              <a:t>3/31/25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8C997F-48F8-BBD9-2CFF-899E70666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9CFA22-AB5A-0AC5-3F5E-D89543559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9A6AD-43A6-8449-BE76-DD6968C4D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088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99261-8834-1A75-CE4D-A54C9C94B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8683D5-5AB0-6B6A-DB41-7B13F3B44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81523-95E6-2F4F-9274-918142A1AD6B}" type="datetimeFigureOut">
              <a:rPr lang="en-US" smtClean="0"/>
              <a:t>3/31/25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62B98A-E511-C4D7-1203-8DCACEC2B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CE3EDA-E490-76FE-CE00-4B4C7B16C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9A6AD-43A6-8449-BE76-DD6968C4D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210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A35706-136C-FC8D-ACEB-45D9EC11F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81523-95E6-2F4F-9274-918142A1AD6B}" type="datetimeFigureOut">
              <a:rPr lang="en-US" smtClean="0"/>
              <a:t>3/31/25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4F9F54-614E-535C-0781-39086D4AF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D6716-578B-2325-8103-E0DCC1033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9A6AD-43A6-8449-BE76-DD6968C4D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052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8B654-AB9F-397F-42CF-F696FC0F8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028125-8C58-B56C-6C1F-06B13FCC2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E022F3-9C93-3429-17F3-A0BF500FF4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E8B165-705B-C2D1-6F65-CBFB54F7C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81523-95E6-2F4F-9274-918142A1AD6B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445999-7FBA-2BFE-1574-30229C721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A79862-E5FB-0270-9569-E6398D7F9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9A6AD-43A6-8449-BE76-DD6968C4D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139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DADDF-1E23-7857-8F3E-67955EA3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0796B5-E38A-62E9-0CF2-E1AD1C8EB4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C48800-BAC5-C3FC-F221-2060EEFA2F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F373E1-45F1-027A-75C2-31CD29C9D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81523-95E6-2F4F-9274-918142A1AD6B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F24748-3206-6FEE-0EE9-C34E77F90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CF0B2B-B0C8-6C13-C96F-63FE66486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9A6AD-43A6-8449-BE76-DD6968C4D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655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E87843-2E1C-520B-E052-F1E4CA0BB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C863C9-3380-4122-53BE-FD76AEEFAB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B9ACD7-DE14-D22C-8BFA-BFE0878459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81523-95E6-2F4F-9274-918142A1AD6B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9D854-2759-51A7-2F10-E5B7C773DD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6C0A4E-219B-3012-2453-D51B431C5C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9A6AD-43A6-8449-BE76-DD6968C4D4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609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0E6C6-BC6B-C474-6C2E-3D2C10888B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93424"/>
            <a:ext cx="9144000" cy="2387600"/>
          </a:xfrm>
        </p:spPr>
        <p:txBody>
          <a:bodyPr>
            <a:normAutofit/>
          </a:bodyPr>
          <a:lstStyle/>
          <a:p>
            <a:r>
              <a:rPr lang="en-US" sz="6600">
                <a:solidFill>
                  <a:schemeClr val="bg1"/>
                </a:solidFill>
              </a:rPr>
              <a:t>CAN YEAST ADAPT?</a:t>
            </a:r>
            <a:br>
              <a:rPr lang="en-US" sz="6600">
                <a:solidFill>
                  <a:schemeClr val="bg1"/>
                </a:solidFill>
              </a:rPr>
            </a:br>
            <a:r>
              <a:rPr lang="en-US" sz="1800">
                <a:solidFill>
                  <a:schemeClr val="bg1"/>
                </a:solidFill>
              </a:rPr>
              <a:t> </a:t>
            </a:r>
            <a:br>
              <a:rPr lang="en-US" sz="6600">
                <a:solidFill>
                  <a:schemeClr val="bg1"/>
                </a:solidFill>
              </a:rPr>
            </a:br>
            <a:r>
              <a:rPr lang="en-US" sz="2400">
                <a:solidFill>
                  <a:schemeClr val="bg1"/>
                </a:solidFill>
              </a:rPr>
              <a:t>A STUDY OF HOW YEAST ADAPTS TO ANTIFUNGAL MEDICATION</a:t>
            </a:r>
            <a:endParaRPr lang="en-US" sz="660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4DFF59-7CE7-893E-8EDF-66844B1F0C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02238"/>
            <a:ext cx="9144000" cy="1655762"/>
          </a:xfrm>
        </p:spPr>
        <p:txBody>
          <a:bodyPr>
            <a:normAutofit/>
          </a:bodyPr>
          <a:lstStyle/>
          <a:p>
            <a:r>
              <a:rPr lang="en-US" sz="2000">
                <a:solidFill>
                  <a:schemeClr val="bg1"/>
                </a:solidFill>
                <a:latin typeface="+mj-lt"/>
              </a:rPr>
              <a:t>Emily Bach (S7ENA) &amp; Allegra Gross (S7ENB) </a:t>
            </a:r>
          </a:p>
          <a:p>
            <a:r>
              <a:rPr lang="en-US" sz="2000">
                <a:solidFill>
                  <a:schemeClr val="bg1"/>
                </a:solidFill>
                <a:latin typeface="+mj-lt"/>
              </a:rPr>
              <a:t>European School </a:t>
            </a:r>
            <a:r>
              <a:rPr lang="en-US" sz="2000" err="1">
                <a:solidFill>
                  <a:schemeClr val="bg1"/>
                </a:solidFill>
                <a:latin typeface="+mj-lt"/>
              </a:rPr>
              <a:t>RheinMain</a:t>
            </a:r>
            <a:endParaRPr lang="en-US" sz="200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0136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7C3652-ACD0-B768-1598-4F67EE64EC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BC0FA-D93D-7562-1C7C-63C77EBCC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  <a:ea typeface="Calibri Light"/>
                <a:cs typeface="Calibri Light"/>
              </a:rPr>
              <a:t>Growth Curve #3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A5C596-3B2F-1B27-480D-098F9AFF0B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6520" y="1889218"/>
            <a:ext cx="8218960" cy="437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169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1BE7D-3E74-3AFA-5224-1D0C56FC5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  <a:ea typeface="Calibri Light"/>
                <a:cs typeface="Calibri Light"/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21F4C-94F8-3CB5-CC05-A8EC7AA4D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457200" indent="-457200"/>
            <a:r>
              <a:rPr lang="en-US">
                <a:solidFill>
                  <a:schemeClr val="bg1"/>
                </a:solidFill>
                <a:ea typeface="Calibri"/>
                <a:cs typeface="Calibri"/>
              </a:rPr>
              <a:t>Some of our results suggest that the yeast did build resistance to the antifungal medication.</a:t>
            </a:r>
            <a:endParaRPr lang="en-US">
              <a:solidFill>
                <a:schemeClr val="bg1"/>
              </a:solidFill>
            </a:endParaRPr>
          </a:p>
          <a:p>
            <a:pPr marL="457200" indent="-457200"/>
            <a:r>
              <a:rPr lang="en-US">
                <a:solidFill>
                  <a:schemeClr val="bg1"/>
                </a:solidFill>
                <a:ea typeface="Calibri"/>
                <a:cs typeface="Calibri"/>
              </a:rPr>
              <a:t>Further testing would have to be done to determine if yeast really builds resistance.</a:t>
            </a:r>
          </a:p>
          <a:p>
            <a:endParaRPr lang="en-US">
              <a:solidFill>
                <a:schemeClr val="bg1"/>
              </a:solidFill>
              <a:ea typeface="Calibri"/>
              <a:cs typeface="Calibri"/>
            </a:endParaRPr>
          </a:p>
          <a:p>
            <a:endParaRPr lang="en-US">
              <a:solidFill>
                <a:schemeClr val="bg1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2244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E7D3B-F1FD-4BEC-BF5B-71A980D27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How could this experiment be expanded?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4A89AA-7CAB-5AAF-8E4E-5287581323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More growth curves</a:t>
            </a:r>
          </a:p>
          <a:p>
            <a:r>
              <a:rPr lang="en-US">
                <a:solidFill>
                  <a:schemeClr val="bg1"/>
                </a:solidFill>
              </a:rPr>
              <a:t>Test various concentrations of </a:t>
            </a:r>
            <a:r>
              <a:rPr lang="en-US" err="1">
                <a:solidFill>
                  <a:schemeClr val="bg1"/>
                </a:solidFill>
              </a:rPr>
              <a:t>antifungal</a:t>
            </a:r>
            <a:r>
              <a:rPr lang="en-US">
                <a:solidFill>
                  <a:schemeClr val="bg1"/>
                </a:solidFill>
              </a:rPr>
              <a:t> medication</a:t>
            </a:r>
            <a:endParaRPr lang="en-US">
              <a:solidFill>
                <a:schemeClr val="bg1"/>
              </a:solidFill>
              <a:ea typeface="Calibri"/>
              <a:cs typeface="Calibri"/>
            </a:endParaRPr>
          </a:p>
          <a:p>
            <a:r>
              <a:rPr lang="en-US">
                <a:solidFill>
                  <a:schemeClr val="bg1"/>
                </a:solidFill>
                <a:ea typeface="Calibri"/>
                <a:cs typeface="Calibri"/>
              </a:rPr>
              <a:t>Test different </a:t>
            </a:r>
            <a:r>
              <a:rPr lang="en-US" err="1">
                <a:solidFill>
                  <a:schemeClr val="bg1"/>
                </a:solidFill>
                <a:ea typeface="Calibri"/>
                <a:cs typeface="Calibri"/>
              </a:rPr>
              <a:t>antifungal</a:t>
            </a:r>
            <a:r>
              <a:rPr lang="en-US">
                <a:solidFill>
                  <a:schemeClr val="bg1"/>
                </a:solidFill>
                <a:ea typeface="Calibri"/>
                <a:cs typeface="Calibri"/>
              </a:rPr>
              <a:t> medications</a:t>
            </a:r>
            <a:endParaRPr lang="en-US">
              <a:solidFill>
                <a:schemeClr val="bg1"/>
              </a:solidFill>
            </a:endParaRPr>
          </a:p>
          <a:p>
            <a:r>
              <a:rPr lang="en-US">
                <a:solidFill>
                  <a:schemeClr val="bg1"/>
                </a:solidFill>
              </a:rPr>
              <a:t>Observation of samples under the microscope</a:t>
            </a:r>
          </a:p>
          <a:p>
            <a:r>
              <a:rPr lang="en-US">
                <a:solidFill>
                  <a:schemeClr val="bg1"/>
                </a:solidFill>
              </a:rPr>
              <a:t>Count cells for more precise observation of growth </a:t>
            </a:r>
          </a:p>
          <a:p>
            <a:endParaRPr lang="en-US">
              <a:solidFill>
                <a:schemeClr val="bg1"/>
              </a:solidFill>
            </a:endParaRPr>
          </a:p>
          <a:p>
            <a:pPr lvl="1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0038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16EE0-E225-E39C-0FCA-632FEE3E5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err="1">
                <a:solidFill>
                  <a:schemeClr val="bg1"/>
                </a:solidFill>
              </a:rPr>
              <a:t>Acknowledgments</a:t>
            </a:r>
            <a:endParaRPr lang="en-DE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53FA63-B4B0-2977-4880-D40180D46B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0" i="0">
                <a:solidFill>
                  <a:schemeClr val="bg1"/>
                </a:solidFill>
                <a:effectLst/>
              </a:rPr>
              <a:t>Thank you to Dr. </a:t>
            </a:r>
            <a:r>
              <a:rPr lang="en-GB" b="0" i="0" err="1">
                <a:solidFill>
                  <a:schemeClr val="bg1"/>
                </a:solidFill>
                <a:effectLst/>
              </a:rPr>
              <a:t>Samland</a:t>
            </a:r>
            <a:r>
              <a:rPr lang="en-GB" b="0" i="0">
                <a:solidFill>
                  <a:schemeClr val="bg1"/>
                </a:solidFill>
                <a:effectLst/>
              </a:rPr>
              <a:t> who supported us through the whole process of our project. From helping</a:t>
            </a:r>
            <a:r>
              <a:rPr lang="es-ES">
                <a:solidFill>
                  <a:schemeClr val="bg1"/>
                </a:solidFill>
              </a:rPr>
              <a:t> </a:t>
            </a:r>
            <a:r>
              <a:rPr lang="en-GB" b="0" i="0">
                <a:solidFill>
                  <a:schemeClr val="bg1"/>
                </a:solidFill>
                <a:effectLst/>
              </a:rPr>
              <a:t>us with the correct setup of the experiments to answering any questions we had.</a:t>
            </a:r>
            <a:endParaRPr lang="en-GB">
              <a:solidFill>
                <a:schemeClr val="bg1"/>
              </a:solidFill>
              <a:effectLst/>
            </a:endParaRPr>
          </a:p>
          <a:p>
            <a:pPr marL="0" indent="0">
              <a:buNone/>
            </a:pPr>
            <a:r>
              <a:rPr lang="en-GB" b="0" i="0">
                <a:solidFill>
                  <a:schemeClr val="bg1"/>
                </a:solidFill>
                <a:effectLst/>
              </a:rPr>
              <a:t>We would also like to thank the other lab teachers at ESRM for always opening the lab to allow us to</a:t>
            </a:r>
            <a:r>
              <a:rPr lang="es-ES">
                <a:solidFill>
                  <a:schemeClr val="bg1"/>
                </a:solidFill>
              </a:rPr>
              <a:t> </a:t>
            </a:r>
            <a:r>
              <a:rPr lang="en-GB" b="0" i="0">
                <a:solidFill>
                  <a:schemeClr val="bg1"/>
                </a:solidFill>
                <a:effectLst/>
              </a:rPr>
              <a:t>work on our project any time we needed to.</a:t>
            </a:r>
            <a:endParaRPr lang="en-GB">
              <a:solidFill>
                <a:schemeClr val="bg1"/>
              </a:solidFill>
              <a:effectLst/>
            </a:endParaRPr>
          </a:p>
          <a:p>
            <a:pPr marL="0" indent="0">
              <a:buNone/>
            </a:pPr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21637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DA8D0-2A52-79CF-1AAF-7372BEC0A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316BC1-628D-F0C1-4FAE-0682331ED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b="0" i="0" u="none" strike="noStrike">
                <a:solidFill>
                  <a:schemeClr val="bg1"/>
                </a:solidFill>
                <a:effectLst/>
              </a:rPr>
              <a:t>professional, Cleveland Clinic medical. “Antifungal Resistance: What It Is, Causes, Treatment &amp; Prevention.” </a:t>
            </a:r>
            <a:r>
              <a:rPr lang="en-GB" sz="1800" b="0" i="1" u="none" strike="noStrike">
                <a:solidFill>
                  <a:schemeClr val="bg1"/>
                </a:solidFill>
                <a:effectLst/>
              </a:rPr>
              <a:t>Cleveland Clinic</a:t>
            </a:r>
            <a:r>
              <a:rPr lang="en-GB" sz="1800" b="0" i="0" u="none" strike="noStrike">
                <a:solidFill>
                  <a:schemeClr val="bg1"/>
                </a:solidFill>
                <a:effectLst/>
              </a:rPr>
              <a:t>, 19 Mar. 2025, </a:t>
            </a:r>
            <a:r>
              <a:rPr lang="en-GB" sz="1800" b="0" i="0" u="none" strike="noStrike" err="1">
                <a:solidFill>
                  <a:schemeClr val="bg1"/>
                </a:solidFill>
                <a:effectLst/>
              </a:rPr>
              <a:t>my.clevelandclinic.org</a:t>
            </a:r>
            <a:r>
              <a:rPr lang="en-GB" sz="1800" b="0" i="0" u="none" strike="noStrike">
                <a:solidFill>
                  <a:schemeClr val="bg1"/>
                </a:solidFill>
                <a:effectLst/>
              </a:rPr>
              <a:t>/health/articles/21557-antifungal-resistance. </a:t>
            </a:r>
          </a:p>
          <a:p>
            <a:r>
              <a:rPr lang="en-GB" sz="1800" b="0" i="0" u="none" strike="noStrike">
                <a:solidFill>
                  <a:schemeClr val="bg1"/>
                </a:solidFill>
                <a:effectLst/>
              </a:rPr>
              <a:t>“YPD Media.” </a:t>
            </a:r>
            <a:r>
              <a:rPr lang="en-GB" sz="1800" b="0" i="1" u="none" strike="noStrike" err="1">
                <a:solidFill>
                  <a:schemeClr val="bg1"/>
                </a:solidFill>
                <a:effectLst/>
              </a:rPr>
              <a:t>Sharebiology</a:t>
            </a:r>
            <a:r>
              <a:rPr lang="en-GB" sz="1800" b="0" i="0" u="none" strike="noStrike">
                <a:solidFill>
                  <a:schemeClr val="bg1"/>
                </a:solidFill>
                <a:effectLst/>
              </a:rPr>
              <a:t>, 16 July 2023, </a:t>
            </a:r>
            <a:r>
              <a:rPr lang="en-GB" sz="1800" b="0" i="0" u="none" strike="noStrike" err="1">
                <a:solidFill>
                  <a:schemeClr val="bg1"/>
                </a:solidFill>
                <a:effectLst/>
              </a:rPr>
              <a:t>sharebiology.com</a:t>
            </a:r>
            <a:r>
              <a:rPr lang="en-GB" sz="1800" b="0" i="0" u="none" strike="noStrike">
                <a:solidFill>
                  <a:schemeClr val="bg1"/>
                </a:solidFill>
                <a:effectLst/>
              </a:rPr>
              <a:t>/</a:t>
            </a:r>
            <a:r>
              <a:rPr lang="en-GB" sz="1800" b="0" i="0" u="none" strike="noStrike" err="1">
                <a:solidFill>
                  <a:schemeClr val="bg1"/>
                </a:solidFill>
                <a:effectLst/>
              </a:rPr>
              <a:t>ypd-media</a:t>
            </a:r>
            <a:r>
              <a:rPr lang="en-GB" sz="1800" b="0" i="0" u="none" strike="noStrike">
                <a:solidFill>
                  <a:schemeClr val="bg1"/>
                </a:solidFill>
                <a:effectLst/>
              </a:rPr>
              <a:t>/#:~:text=YPD%20media%20(yeast%20extract%20peptone,yeast%20extract%20aids%20faster%20growth. </a:t>
            </a:r>
            <a:endParaRPr lang="de-DE" sz="1800" b="0" i="0" u="none" strike="noStrike">
              <a:solidFill>
                <a:schemeClr val="bg1"/>
              </a:solidFill>
              <a:effectLst/>
            </a:endParaRPr>
          </a:p>
          <a:p>
            <a:r>
              <a:rPr lang="en-GB" sz="1800" b="0" i="0" u="none" strike="noStrike">
                <a:solidFill>
                  <a:schemeClr val="bg1"/>
                </a:solidFill>
                <a:effectLst/>
                <a:latin typeface="+mj-lt"/>
              </a:rPr>
              <a:t>National </a:t>
            </a:r>
            <a:r>
              <a:rPr lang="en-GB" sz="1800" b="0" i="0" u="none" strike="noStrike" err="1">
                <a:solidFill>
                  <a:schemeClr val="bg1"/>
                </a:solidFill>
                <a:effectLst/>
                <a:latin typeface="+mj-lt"/>
              </a:rPr>
              <a:t>Center</a:t>
            </a:r>
            <a:r>
              <a:rPr lang="en-GB" sz="1800" b="0" i="0" u="none" strike="noStrike">
                <a:solidFill>
                  <a:schemeClr val="bg1"/>
                </a:solidFill>
                <a:effectLst/>
                <a:latin typeface="+mj-lt"/>
              </a:rPr>
              <a:t> for Biotechnology Information. "</a:t>
            </a:r>
            <a:r>
              <a:rPr lang="en-GB" sz="1800" b="0" i="0" u="none" strike="noStrike" err="1">
                <a:solidFill>
                  <a:schemeClr val="bg1"/>
                </a:solidFill>
                <a:effectLst/>
                <a:latin typeface="+mj-lt"/>
              </a:rPr>
              <a:t>PubChem</a:t>
            </a:r>
            <a:r>
              <a:rPr lang="en-GB" sz="1800" b="0" i="0" u="none" strike="noStrike">
                <a:solidFill>
                  <a:schemeClr val="bg1"/>
                </a:solidFill>
                <a:effectLst/>
                <a:latin typeface="+mj-lt"/>
              </a:rPr>
              <a:t> Compound Summary for CID 1549008, </a:t>
            </a:r>
            <a:r>
              <a:rPr lang="en-GB" sz="1800" b="0" i="0" u="none" strike="noStrike" err="1">
                <a:solidFill>
                  <a:schemeClr val="bg1"/>
                </a:solidFill>
                <a:effectLst/>
                <a:latin typeface="+mj-lt"/>
              </a:rPr>
              <a:t>Terbinafine</a:t>
            </a:r>
            <a:r>
              <a:rPr lang="en-GB" sz="1800" b="0" i="0" u="none" strike="noStrike">
                <a:solidFill>
                  <a:schemeClr val="bg1"/>
                </a:solidFill>
                <a:effectLst/>
                <a:latin typeface="+mj-lt"/>
              </a:rPr>
              <a:t>" </a:t>
            </a:r>
            <a:r>
              <a:rPr lang="en-GB" sz="1800" b="0" i="1" u="none" strike="noStrike" err="1">
                <a:solidFill>
                  <a:schemeClr val="bg1"/>
                </a:solidFill>
                <a:effectLst/>
                <a:latin typeface="+mj-lt"/>
              </a:rPr>
              <a:t>PubChem</a:t>
            </a:r>
            <a:r>
              <a:rPr lang="en-GB" sz="1800" b="0" i="0" u="none" strike="noStrike">
                <a:solidFill>
                  <a:schemeClr val="bg1"/>
                </a:solidFill>
                <a:effectLst/>
                <a:latin typeface="+mj-lt"/>
              </a:rPr>
              <a:t>, </a:t>
            </a:r>
            <a:r>
              <a:rPr lang="en-GB" sz="1800" b="0" i="0">
                <a:solidFill>
                  <a:schemeClr val="bg1"/>
                </a:solidFill>
                <a:effectLst/>
                <a:latin typeface="+mj-lt"/>
              </a:rPr>
              <a:t>https://</a:t>
            </a:r>
            <a:r>
              <a:rPr lang="en-GB" sz="1800" b="0" i="0" err="1">
                <a:solidFill>
                  <a:schemeClr val="bg1"/>
                </a:solidFill>
                <a:effectLst/>
                <a:latin typeface="+mj-lt"/>
              </a:rPr>
              <a:t>pubchem.ncbi.nlm.nih.gov</a:t>
            </a:r>
            <a:r>
              <a:rPr lang="en-GB" sz="1800" b="0" i="0">
                <a:solidFill>
                  <a:schemeClr val="bg1"/>
                </a:solidFill>
                <a:effectLst/>
                <a:latin typeface="+mj-lt"/>
              </a:rPr>
              <a:t>/compound/</a:t>
            </a:r>
            <a:r>
              <a:rPr lang="en-GB" sz="1800" b="0" i="0" err="1">
                <a:solidFill>
                  <a:schemeClr val="bg1"/>
                </a:solidFill>
                <a:effectLst/>
                <a:latin typeface="+mj-lt"/>
              </a:rPr>
              <a:t>Terbinafine</a:t>
            </a:r>
            <a:r>
              <a:rPr lang="en-GB" sz="1800" b="0" i="0" u="none" strike="noStrike">
                <a:solidFill>
                  <a:schemeClr val="bg1"/>
                </a:solidFill>
                <a:effectLst/>
                <a:latin typeface="+mj-lt"/>
              </a:rPr>
              <a:t>. Accessed 31 March, 2025.</a:t>
            </a:r>
            <a:endParaRPr lang="de-DE" sz="1800" b="0" i="0" u="none" strike="noStrike">
              <a:solidFill>
                <a:schemeClr val="bg1"/>
              </a:solidFill>
              <a:effectLst/>
              <a:latin typeface="+mj-lt"/>
            </a:endParaRPr>
          </a:p>
          <a:p>
            <a:r>
              <a:rPr lang="en-GB" sz="1800" b="0" i="0" u="none" strike="noStrike">
                <a:solidFill>
                  <a:schemeClr val="bg1"/>
                </a:solidFill>
                <a:effectLst/>
                <a:latin typeface="BlinkMacSystemFont"/>
              </a:rPr>
              <a:t>Nguyen S, </a:t>
            </a:r>
            <a:r>
              <a:rPr lang="en-GB" sz="1800" b="0" i="0" u="none" strike="noStrike" err="1">
                <a:solidFill>
                  <a:schemeClr val="bg1"/>
                </a:solidFill>
                <a:effectLst/>
                <a:latin typeface="BlinkMacSystemFont"/>
              </a:rPr>
              <a:t>Truong</a:t>
            </a:r>
            <a:r>
              <a:rPr lang="en-GB" sz="1800" b="0" i="0" u="none" strike="noStrike">
                <a:solidFill>
                  <a:schemeClr val="bg1"/>
                </a:solidFill>
                <a:effectLst/>
                <a:latin typeface="BlinkMacSystemFont"/>
              </a:rPr>
              <a:t> JQ, Bruning JB. Targeting Unconventional Pathways in Pursuit of Novel </a:t>
            </a:r>
            <a:r>
              <a:rPr lang="en-GB" sz="1800" b="0" i="0" u="none" strike="noStrike" err="1">
                <a:solidFill>
                  <a:schemeClr val="bg1"/>
                </a:solidFill>
                <a:effectLst/>
                <a:latin typeface="BlinkMacSystemFont"/>
              </a:rPr>
              <a:t>Antifungals</a:t>
            </a:r>
            <a:r>
              <a:rPr lang="en-GB" sz="1800" b="0" i="0" u="none" strike="noStrike">
                <a:solidFill>
                  <a:schemeClr val="bg1"/>
                </a:solidFill>
                <a:effectLst/>
                <a:latin typeface="BlinkMacSystemFont"/>
              </a:rPr>
              <a:t>. Front Mol </a:t>
            </a:r>
            <a:r>
              <a:rPr lang="en-GB" sz="1800" b="0" i="0" u="none" strike="noStrike" err="1">
                <a:solidFill>
                  <a:schemeClr val="bg1"/>
                </a:solidFill>
                <a:effectLst/>
                <a:latin typeface="BlinkMacSystemFont"/>
              </a:rPr>
              <a:t>Biosci</a:t>
            </a:r>
            <a:r>
              <a:rPr lang="en-GB" sz="1800" b="0" i="0" u="none" strike="noStrike">
                <a:solidFill>
                  <a:schemeClr val="bg1"/>
                </a:solidFill>
                <a:effectLst/>
                <a:latin typeface="BlinkMacSystemFont"/>
              </a:rPr>
              <a:t>. 2021 Jan 12;7:621366. </a:t>
            </a:r>
            <a:r>
              <a:rPr lang="en-GB" sz="1800" b="0" i="0" u="none" strike="noStrike" err="1">
                <a:solidFill>
                  <a:schemeClr val="bg1"/>
                </a:solidFill>
                <a:effectLst/>
                <a:latin typeface="BlinkMacSystemFont"/>
              </a:rPr>
              <a:t>doi</a:t>
            </a:r>
            <a:r>
              <a:rPr lang="en-GB" sz="1800" b="0" i="0" u="none" strike="noStrike">
                <a:solidFill>
                  <a:schemeClr val="bg1"/>
                </a:solidFill>
                <a:effectLst/>
                <a:latin typeface="BlinkMacSystemFont"/>
              </a:rPr>
              <a:t>: 10.3389/</a:t>
            </a:r>
            <a:r>
              <a:rPr lang="en-GB" sz="1800" b="0" i="0" u="none" strike="noStrike" err="1">
                <a:solidFill>
                  <a:schemeClr val="bg1"/>
                </a:solidFill>
                <a:effectLst/>
                <a:latin typeface="BlinkMacSystemFont"/>
              </a:rPr>
              <a:t>fmolb.2020.621366</a:t>
            </a:r>
            <a:r>
              <a:rPr lang="en-GB" sz="1800" b="0" i="0" u="none" strike="noStrike">
                <a:solidFill>
                  <a:schemeClr val="bg1"/>
                </a:solidFill>
                <a:effectLst/>
                <a:latin typeface="BlinkMacSystemFont"/>
              </a:rPr>
              <a:t>. PMID: 33511160; PMCID: PMC7835888.</a:t>
            </a:r>
            <a:endParaRPr lang="en-US" sz="180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90709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C714F-823B-74E9-AF03-0D7161919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209" y="2766218"/>
            <a:ext cx="7083582" cy="1325563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826267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AB32F-1674-CBBA-75DF-E2FE6BA0F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Aim Of This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58787-E7AA-5613-FC40-90549F91F5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To understand if baker’s yeast can build resistance to the antifungal medication Terbinafine. </a:t>
            </a:r>
          </a:p>
          <a:p>
            <a:r>
              <a:rPr lang="en-US">
                <a:solidFill>
                  <a:schemeClr val="bg1"/>
                </a:solidFill>
              </a:rPr>
              <a:t>To see if resistance could be seen using optical density measurements.</a:t>
            </a:r>
          </a:p>
          <a:p>
            <a:r>
              <a:rPr lang="en-US">
                <a:solidFill>
                  <a:schemeClr val="bg1"/>
                </a:solidFill>
              </a:rPr>
              <a:t>If there is resistance – does it occur within all samples?</a:t>
            </a:r>
          </a:p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142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02D8-3478-B3F2-BFED-3E82661E9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The Problem With Resistance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4E0E33-7D10-D3AC-CCAE-1EC1BC7D7F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Antifungal resistance is an increasing global health problem.</a:t>
            </a:r>
          </a:p>
          <a:p>
            <a:r>
              <a:rPr lang="en-US">
                <a:solidFill>
                  <a:schemeClr val="bg1"/>
                </a:solidFill>
              </a:rPr>
              <a:t>It occurs when antifungal medications can no longer stop the growth of fungal infections. </a:t>
            </a:r>
          </a:p>
          <a:p>
            <a:r>
              <a:rPr lang="en-US">
                <a:solidFill>
                  <a:schemeClr val="bg1"/>
                </a:solidFill>
              </a:rPr>
              <a:t>Resistance means the fungus can fight the effect of the antifungal medication. </a:t>
            </a:r>
          </a:p>
          <a:p>
            <a:r>
              <a:rPr lang="en-US">
                <a:solidFill>
                  <a:schemeClr val="bg1"/>
                </a:solidFill>
              </a:rPr>
              <a:t>This leads to limited treatment options. </a:t>
            </a:r>
          </a:p>
          <a:p>
            <a:r>
              <a:rPr lang="en-US">
                <a:solidFill>
                  <a:schemeClr val="bg1"/>
                </a:solidFill>
              </a:rPr>
              <a:t>Some causes of antifungal resistance are: improper use of antifungal medication, natural resistance, and spontaneous resistance.</a:t>
            </a:r>
          </a:p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591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FD933-1BFE-922D-D5DB-D395423C7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  <a:ea typeface="Calibri Light"/>
                <a:cs typeface="Calibri Light"/>
              </a:rPr>
              <a:t>Antifungal Medication: Terbinafine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11F4F0-4B63-872F-A246-FCDD7B8D1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992" y="1825625"/>
            <a:ext cx="6484733" cy="3646771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>
                <a:solidFill>
                  <a:schemeClr val="bg1"/>
                </a:solidFill>
                <a:ea typeface="Calibri"/>
                <a:cs typeface="Calibri"/>
              </a:rPr>
              <a:t>Used to treat:</a:t>
            </a:r>
            <a:endParaRPr lang="en-US">
              <a:solidFill>
                <a:schemeClr val="bg1"/>
              </a:solidFill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solidFill>
                  <a:schemeClr val="bg1"/>
                </a:solidFill>
                <a:ea typeface="Calibri"/>
                <a:cs typeface="Calibri"/>
              </a:rPr>
              <a:t>ringworm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solidFill>
                  <a:schemeClr val="bg1"/>
                </a:solidFill>
                <a:ea typeface="Calibri"/>
                <a:cs typeface="Calibri"/>
              </a:rPr>
              <a:t>athlete's foot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solidFill>
                  <a:schemeClr val="bg1"/>
                </a:solidFill>
                <a:ea typeface="Calibri"/>
                <a:cs typeface="Calibri"/>
              </a:rPr>
              <a:t>fungal nail infection</a:t>
            </a:r>
            <a:endParaRPr lang="de-DE">
              <a:solidFill>
                <a:schemeClr val="bg1"/>
              </a:solidFill>
              <a:ea typeface="Calibri"/>
              <a:cs typeface="Calibri"/>
            </a:endParaRPr>
          </a:p>
          <a:p>
            <a:pPr lvl="1">
              <a:buFont typeface="Courier New" panose="020B0604020202020204" pitchFamily="34" charset="0"/>
              <a:buChar char="o"/>
            </a:pPr>
            <a:endParaRPr lang="en-US">
              <a:solidFill>
                <a:schemeClr val="bg1"/>
              </a:solidFill>
              <a:ea typeface="Calibri"/>
              <a:cs typeface="Calibri"/>
            </a:endParaRPr>
          </a:p>
          <a:p>
            <a:r>
              <a:rPr lang="en-US">
                <a:solidFill>
                  <a:schemeClr val="bg1"/>
                </a:solidFill>
                <a:ea typeface="Calibri"/>
                <a:cs typeface="Calibri"/>
              </a:rPr>
              <a:t>Works by inhibiting the synthesis of an essential component of the fungal cell membrane called ergosterol.</a:t>
            </a:r>
          </a:p>
          <a:p>
            <a:r>
              <a:rPr lang="en-US">
                <a:solidFill>
                  <a:schemeClr val="bg1"/>
                </a:solidFill>
                <a:ea typeface="Calibri"/>
                <a:cs typeface="Calibri"/>
              </a:rPr>
              <a:t>Comes in the form of cream, nail polish, pills, spray, and gel.</a:t>
            </a:r>
          </a:p>
          <a:p>
            <a:r>
              <a:rPr lang="en-US">
                <a:solidFill>
                  <a:schemeClr val="bg1"/>
                </a:solidFill>
                <a:ea typeface="Calibri"/>
                <a:cs typeface="Calibri"/>
              </a:rPr>
              <a:t>The pill version was used for this experiment.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49DB61-7E2A-F3B1-1D33-80B99C049C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933" y="1825625"/>
            <a:ext cx="3646771" cy="364677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57319B-2946-390E-58EB-33043A44DFDD}"/>
              </a:ext>
            </a:extLst>
          </p:cNvPr>
          <p:cNvSpPr txBox="1"/>
          <p:nvPr/>
        </p:nvSpPr>
        <p:spPr>
          <a:xfrm>
            <a:off x="7322933" y="5607333"/>
            <a:ext cx="3646772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>
                <a:solidFill>
                  <a:schemeClr val="bg1"/>
                </a:solidFill>
              </a:rPr>
              <a:t>https://</a:t>
            </a:r>
            <a:r>
              <a:rPr lang="en-GB" sz="1100" err="1">
                <a:solidFill>
                  <a:schemeClr val="bg1"/>
                </a:solidFill>
              </a:rPr>
              <a:t>pubchem.ncbi.nlm.nih.gov</a:t>
            </a:r>
            <a:r>
              <a:rPr lang="en-GB" sz="1100">
                <a:solidFill>
                  <a:schemeClr val="bg1"/>
                </a:solidFill>
              </a:rPr>
              <a:t>/compound/</a:t>
            </a:r>
            <a:r>
              <a:rPr lang="en-GB" sz="1100" err="1">
                <a:solidFill>
                  <a:schemeClr val="bg1"/>
                </a:solidFill>
              </a:rPr>
              <a:t>Terbinafine</a:t>
            </a:r>
            <a:endParaRPr lang="en-DE" sz="11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87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FD933-1BFE-922D-D5DB-D395423C7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  <a:ea typeface="Calibri Light"/>
                <a:cs typeface="Calibri Light"/>
              </a:rPr>
              <a:t>Antifungal Medication: Terbinafine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57319B-2946-390E-58EB-33043A44DFDD}"/>
              </a:ext>
            </a:extLst>
          </p:cNvPr>
          <p:cNvSpPr txBox="1"/>
          <p:nvPr/>
        </p:nvSpPr>
        <p:spPr>
          <a:xfrm>
            <a:off x="2959665" y="6231265"/>
            <a:ext cx="609380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000">
                <a:solidFill>
                  <a:schemeClr val="bg1"/>
                </a:solidFill>
              </a:rPr>
              <a:t>https://</a:t>
            </a:r>
            <a:r>
              <a:rPr lang="en-GB" sz="1000" err="1">
                <a:solidFill>
                  <a:schemeClr val="bg1"/>
                </a:solidFill>
              </a:rPr>
              <a:t>pubmed.ncbi.nlm.nih.gov</a:t>
            </a:r>
            <a:r>
              <a:rPr lang="en-GB" sz="1000">
                <a:solidFill>
                  <a:schemeClr val="bg1"/>
                </a:solidFill>
              </a:rPr>
              <a:t>/33511160/</a:t>
            </a:r>
            <a:endParaRPr lang="de-DE" sz="1000">
              <a:solidFill>
                <a:schemeClr val="bg1"/>
              </a:solidFill>
            </a:endParaRPr>
          </a:p>
          <a:p>
            <a:r>
              <a:rPr lang="es-ES" sz="1000">
                <a:solidFill>
                  <a:schemeClr val="bg1"/>
                </a:solidFill>
              </a:rPr>
              <a:t>“</a:t>
            </a:r>
            <a:r>
              <a:rPr lang="en-GB" sz="1000" i="0" u="none" strike="noStrike">
                <a:solidFill>
                  <a:schemeClr val="bg1"/>
                </a:solidFill>
                <a:effectLst/>
              </a:rPr>
              <a:t>Targeting Unconventional Pathways in Pursuit of Novel </a:t>
            </a:r>
            <a:r>
              <a:rPr lang="en-GB" sz="1000" i="0" u="none" strike="noStrike" err="1">
                <a:solidFill>
                  <a:schemeClr val="bg1"/>
                </a:solidFill>
                <a:effectLst/>
              </a:rPr>
              <a:t>Antifungals</a:t>
            </a:r>
            <a:r>
              <a:rPr lang="es-ES" sz="1000" i="0" u="none" strike="noStrike">
                <a:solidFill>
                  <a:schemeClr val="bg1"/>
                </a:solidFill>
                <a:effectLst/>
              </a:rPr>
              <a:t>”</a:t>
            </a:r>
            <a:endParaRPr lang="en-GB" sz="1000" i="0" u="none" strike="noStrike">
              <a:solidFill>
                <a:schemeClr val="bg1"/>
              </a:solidFill>
              <a:effectLst/>
            </a:endParaRPr>
          </a:p>
          <a:p>
            <a:pPr algn="l"/>
            <a:endParaRPr lang="de-DE" sz="100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661E72-4F53-2917-CA86-8CBBB3809B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362" y="1565027"/>
            <a:ext cx="6385957" cy="4605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913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6EF3FFF-69AB-2C6B-1CEB-0B853EB70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  <a:ea typeface="Calibri Light"/>
                <a:cs typeface="Calibri Light"/>
              </a:rPr>
              <a:t>Experimental Procedure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BA5C118-0FD6-1BB2-B4AF-111631A1B2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4126" y="2070001"/>
            <a:ext cx="2889489" cy="38779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74846B5-7A0C-0D44-9A77-0FE725D41E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4331" y="2070000"/>
            <a:ext cx="2927508" cy="387799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51A3751-483F-7F99-CD60-F9FDAA85AD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5058" y="2070000"/>
            <a:ext cx="2908498" cy="38528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C442B4-3278-CEF7-68AA-8E1D9D7162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283" y="2070000"/>
            <a:ext cx="2870726" cy="385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907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E2D9E-2DE4-B55A-1538-6C108A7C6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Yeast Growth Curve </a:t>
            </a:r>
          </a:p>
        </p:txBody>
      </p:sp>
      <p:pic>
        <p:nvPicPr>
          <p:cNvPr id="6" name="Content Placeholder 5" descr="A graph with writing on it&#10;&#10;AI-generated content may be incorrect.">
            <a:extLst>
              <a:ext uri="{FF2B5EF4-FFF2-40B4-BE49-F238E27FC236}">
                <a16:creationId xmlns:a16="http://schemas.microsoft.com/office/drawing/2014/main" id="{B2FE7B9E-2A2A-2170-DF8F-7E04DC3317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1804" y="1418416"/>
            <a:ext cx="8368392" cy="5226987"/>
          </a:xfrm>
        </p:spPr>
      </p:pic>
    </p:spTree>
    <p:extLst>
      <p:ext uri="{BB962C8B-B14F-4D97-AF65-F5344CB8AC3E}">
        <p14:creationId xmlns:p14="http://schemas.microsoft.com/office/powerpoint/2010/main" val="3090784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7319E-0A16-D73D-AABD-EFAAA0986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Growth Curve #1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628B292-0C1D-561B-2AB0-B89457FC33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204" y="1592046"/>
            <a:ext cx="7277646" cy="458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501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2D4D4-408B-B05F-7DF2-558C77461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  <a:ea typeface="Calibri Light"/>
                <a:cs typeface="Calibri Light"/>
              </a:rPr>
              <a:t>Growth Curve #2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CAABA6-922D-AAB4-FCB6-780870A1BA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363" y="1690688"/>
            <a:ext cx="8361232" cy="456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518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15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CAN YEAST ADAPT?   A STUDY OF HOW YEAST ADAPTS TO ANTIFUNGAL MEDICATION</vt:lpstr>
      <vt:lpstr>Aim Of This Project</vt:lpstr>
      <vt:lpstr>The Problem With Resistance</vt:lpstr>
      <vt:lpstr>Antifungal Medication: Terbinafine </vt:lpstr>
      <vt:lpstr>Antifungal Medication: Terbinafine </vt:lpstr>
      <vt:lpstr>Experimental Procedure</vt:lpstr>
      <vt:lpstr>Yeast Growth Curve </vt:lpstr>
      <vt:lpstr>Growth Curve #1</vt:lpstr>
      <vt:lpstr>Growth Curve #2</vt:lpstr>
      <vt:lpstr>Growth Curve #3</vt:lpstr>
      <vt:lpstr>Conclusion</vt:lpstr>
      <vt:lpstr>How could this experiment be expanded?</vt:lpstr>
      <vt:lpstr>Acknowledgments</vt:lpstr>
      <vt:lpstr>References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 YEAST ADAPT?   A STUDY OF HOW YEAST ADAPTS TO ANTIFUNGAL MEDICATION</dc:title>
  <dc:creator>Emily Bach</dc:creator>
  <cp:lastModifiedBy>Allegra Sophia Gross</cp:lastModifiedBy>
  <cp:revision>3</cp:revision>
  <dcterms:created xsi:type="dcterms:W3CDTF">2025-03-25T17:12:49Z</dcterms:created>
  <dcterms:modified xsi:type="dcterms:W3CDTF">2025-03-31T17:53:17Z</dcterms:modified>
</cp:coreProperties>
</file>