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69" r:id="rId4"/>
    <p:sldId id="276" r:id="rId5"/>
    <p:sldId id="259" r:id="rId6"/>
    <p:sldId id="284" r:id="rId7"/>
    <p:sldId id="268" r:id="rId8"/>
    <p:sldId id="272" r:id="rId9"/>
    <p:sldId id="279" r:id="rId10"/>
    <p:sldId id="260" r:id="rId11"/>
    <p:sldId id="274" r:id="rId12"/>
    <p:sldId id="295" r:id="rId13"/>
    <p:sldId id="266" r:id="rId14"/>
    <p:sldId id="294" r:id="rId15"/>
    <p:sldId id="270" r:id="rId16"/>
    <p:sldId id="296" r:id="rId17"/>
    <p:sldId id="286" r:id="rId18"/>
    <p:sldId id="297" r:id="rId19"/>
    <p:sldId id="288" r:id="rId20"/>
    <p:sldId id="283" r:id="rId21"/>
    <p:sldId id="271" r:id="rId22"/>
    <p:sldId id="289" r:id="rId23"/>
    <p:sldId id="302" r:id="rId24"/>
    <p:sldId id="262" r:id="rId25"/>
    <p:sldId id="300" r:id="rId26"/>
    <p:sldId id="299" r:id="rId27"/>
    <p:sldId id="301" r:id="rId28"/>
    <p:sldId id="265" r:id="rId29"/>
    <p:sldId id="29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156082"/>
    <a:srgbClr val="F7F700"/>
    <a:srgbClr val="90750D"/>
    <a:srgbClr val="E9AFAA"/>
    <a:srgbClr val="BF9607"/>
    <a:srgbClr val="C6D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E5680B-5E8D-7B6D-6A55-3936FC14E16F}" v="427" dt="2025-03-30T20:22:44.746"/>
    <p1510:client id="{2AEC7576-3610-5584-78F4-E275BE9F5000}" v="249" dt="2025-03-31T17:23:23.567"/>
    <p1510:client id="{3067FDC2-7FCD-BBAE-90ED-10004B150E2D}" v="176" dt="2025-03-31T17:22:40.288"/>
    <p1510:client id="{6BD0EBA9-53DA-D808-986B-6A022E08ECC3}" v="3" dt="2025-03-30T18:09:44.497"/>
    <p1510:client id="{C7CE658A-110B-CF43-AA73-498E1D8B79C4}" v="906" dt="2025-03-31T17:51:28.469"/>
    <p1510:client id="{E22E2DD9-ACFB-B365-24F8-8D4DE4B7428E}" v="314" dt="2025-03-31T17:06:02.328"/>
    <p1510:client id="{FD11145A-8234-911C-1932-7D434E2B787C}" v="4" dt="2025-03-31T16:18:07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6"/>
  </p:normalViewPr>
  <p:slideViewPr>
    <p:cSldViewPr snapToGrid="0">
      <p:cViewPr varScale="1">
        <p:scale>
          <a:sx n="111" d="100"/>
          <a:sy n="111" d="100"/>
        </p:scale>
        <p:origin x="6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5B087-101F-CA4C-BC8A-7FA239A09E9F}" type="datetimeFigureOut">
              <a:rPr lang="en-LU" smtClean="0"/>
              <a:t>3/31/25</a:t>
            </a:fld>
            <a:endParaRPr lang="en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218BD-57B2-DC46-A831-AD473B08F779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77988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1218BD-57B2-DC46-A831-AD473B08F779}" type="slidenum">
              <a:rPr lang="en-LU" smtClean="0"/>
              <a:t>29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24913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9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11" Type="http://schemas.openxmlformats.org/officeDocument/2006/relationships/image" Target="../media/image23.png"/><Relationship Id="rId5" Type="http://schemas.openxmlformats.org/officeDocument/2006/relationships/image" Target="../media/image31.png"/><Relationship Id="rId10" Type="http://schemas.openxmlformats.org/officeDocument/2006/relationships/image" Target="../media/image22.svg"/><Relationship Id="rId4" Type="http://schemas.openxmlformats.org/officeDocument/2006/relationships/image" Target="../media/image30.sv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29.png"/><Relationship Id="rId7" Type="http://schemas.openxmlformats.org/officeDocument/2006/relationships/image" Target="../media/image34.png"/><Relationship Id="rId12" Type="http://schemas.openxmlformats.org/officeDocument/2006/relationships/image" Target="../media/image24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30.sv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9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39.svg"/><Relationship Id="rId4" Type="http://schemas.openxmlformats.org/officeDocument/2006/relationships/image" Target="../media/image30.svg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9.png"/><Relationship Id="rId7" Type="http://schemas.openxmlformats.org/officeDocument/2006/relationships/image" Target="../media/image19.png"/><Relationship Id="rId12" Type="http://schemas.openxmlformats.org/officeDocument/2006/relationships/image" Target="../media/image43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42.png"/><Relationship Id="rId5" Type="http://schemas.openxmlformats.org/officeDocument/2006/relationships/image" Target="../media/image17.png"/><Relationship Id="rId10" Type="http://schemas.openxmlformats.org/officeDocument/2006/relationships/image" Target="../media/image41.svg"/><Relationship Id="rId4" Type="http://schemas.openxmlformats.org/officeDocument/2006/relationships/image" Target="../media/image30.svg"/><Relationship Id="rId9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su.edu/herbarium/education/fun-facts-about-fungi/slime-molds/" TargetMode="External"/><Relationship Id="rId3" Type="http://schemas.openxmlformats.org/officeDocument/2006/relationships/hyperlink" Target="https://pubmed.ncbi.nlm.nih.gov/22328188/" TargetMode="External"/><Relationship Id="rId7" Type="http://schemas.openxmlformats.org/officeDocument/2006/relationships/hyperlink" Target="https://www.francetvinfo.fr/sciences/decouvrez-l-histoire-du-blob-cet-organisme-unicellulaire-qui-ressemble-a-une-omelette_2410857.html?gad_source=1&amp;gbraid=0AAAAADzlI8QgtH5aVbAZoGGzd6-bstGiH&amp;gclid=CjwKCAjwp8--BhBREiwAj7og1y5IyYyqXHEg6duz4viiM-MrzwXcFXLPowC7Gb1POKgL40WtWvZyPBoCjRMQAvD_BwE#at_medium=1&amp;at_platform=2&amp;at_offre=3&amp;at_campaign=FTVI_DSA&amp;at_adgroup=Actualites&amp;at_adgroupid=53013476151&amp;at_adid=626553015071&amp;at_term=%E2%80%8B+%E2%80%8B" TargetMode="External"/><Relationship Id="rId2" Type="http://schemas.openxmlformats.org/officeDocument/2006/relationships/hyperlink" Target="https://www.wired.com/story/slime-mol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labodublob.com/" TargetMode="External"/><Relationship Id="rId5" Type="http://schemas.openxmlformats.org/officeDocument/2006/relationships/hyperlink" Target="https://joyfulmicrobe.com/slime-mold-called-le-blob/" TargetMode="External"/><Relationship Id="rId4" Type="http://schemas.openxmlformats.org/officeDocument/2006/relationships/hyperlink" Target="https://fralinlifesci.vt.edu/content/fralinlifesci_vt_edu/en/education-and-outreach/biotech-in-a-box/biotech-caging-the-blob/_jcr_content/content/download/file.res/Caging%20the%20Blob%20Manual.pd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yellow plant cells in a petri dish&#10;&#10;AI-generated content may be incorrect.">
            <a:extLst>
              <a:ext uri="{FF2B5EF4-FFF2-40B4-BE49-F238E27FC236}">
                <a16:creationId xmlns:a16="http://schemas.microsoft.com/office/drawing/2014/main" id="{AD747609-07DB-FB3F-3D89-D9B158F855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23119" b="4300"/>
          <a:stretch/>
        </p:blipFill>
        <p:spPr>
          <a:xfrm>
            <a:off x="20" y="282905"/>
            <a:ext cx="1219198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0609" y="1254442"/>
            <a:ext cx="9842831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Using the Blob as a Navigation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By Ana Marija Kukovec (S6ENB), Mariana </a:t>
            </a:r>
            <a:r>
              <a:rPr lang="en-GB" sz="2000" err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Waicman</a:t>
            </a:r>
            <a:r>
              <a:rPr lang="en-GB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 Gon</a:t>
            </a:r>
            <a:r>
              <a:rPr lang="pt-BR" sz="2000" err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çalves</a:t>
            </a:r>
            <a:r>
              <a:rPr lang="pt-BR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 (S6ENC) </a:t>
            </a:r>
            <a:r>
              <a:rPr lang="pt-BR" sz="2000" err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pt-BR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t-BR" sz="2000" err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Nicol</a:t>
            </a:r>
            <a:r>
              <a:rPr lang="en-GB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ò Broom (S6ENC) </a:t>
            </a:r>
            <a:endParaRPr lang="en-US" sz="20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r>
              <a:rPr lang="en-GB" sz="20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ESLUX2 Mamer</a:t>
            </a:r>
            <a:endParaRPr lang="en-US" sz="20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5BD41132-85A9-F4C7-5BCA-21260BD674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268" r="3261" b="22927"/>
          <a:stretch/>
        </p:blipFill>
        <p:spPr>
          <a:xfrm>
            <a:off x="969561" y="895231"/>
            <a:ext cx="11006966" cy="5529270"/>
          </a:xfr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5B7837D0-08A2-4E47-9BA6-67581635D69A}"/>
              </a:ext>
            </a:extLst>
          </p:cNvPr>
          <p:cNvSpPr/>
          <p:nvPr/>
        </p:nvSpPr>
        <p:spPr>
          <a:xfrm rot="2040000">
            <a:off x="8861257" y="861169"/>
            <a:ext cx="371833" cy="1787939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22DC52-5F37-4C8F-03E3-993C587DFB3E}"/>
              </a:ext>
            </a:extLst>
          </p:cNvPr>
          <p:cNvSpPr txBox="1"/>
          <p:nvPr/>
        </p:nvSpPr>
        <p:spPr>
          <a:xfrm>
            <a:off x="8961120" y="502920"/>
            <a:ext cx="343903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chemeClr val="accent5">
                    <a:lumMod val="75000"/>
                  </a:schemeClr>
                </a:solidFill>
              </a:rPr>
              <a:t>Colour</a:t>
            </a:r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 of Lego and Paper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A44EBB5C-5799-7372-E7EA-6C432DEE9B58}"/>
              </a:ext>
            </a:extLst>
          </p:cNvPr>
          <p:cNvSpPr/>
          <p:nvPr/>
        </p:nvSpPr>
        <p:spPr>
          <a:xfrm rot="20100000">
            <a:off x="2578283" y="763969"/>
            <a:ext cx="386434" cy="254441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8A5FF7-CD4B-1EA5-309D-634535E1BF6B}"/>
              </a:ext>
            </a:extLst>
          </p:cNvPr>
          <p:cNvSpPr txBox="1"/>
          <p:nvPr/>
        </p:nvSpPr>
        <p:spPr>
          <a:xfrm>
            <a:off x="1349749" y="488501"/>
            <a:ext cx="21579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Agar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839007-5A1D-C8D8-3251-DB2DA2B20267}"/>
              </a:ext>
            </a:extLst>
          </p:cNvPr>
          <p:cNvSpPr txBox="1"/>
          <p:nvPr/>
        </p:nvSpPr>
        <p:spPr>
          <a:xfrm>
            <a:off x="7167880" y="3173945"/>
            <a:ext cx="239095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Light sensitivity</a:t>
            </a:r>
          </a:p>
        </p:txBody>
      </p:sp>
      <p:pic>
        <p:nvPicPr>
          <p:cNvPr id="2" name="Graphic 1" descr="Badge 1 with solid fill">
            <a:extLst>
              <a:ext uri="{FF2B5EF4-FFF2-40B4-BE49-F238E27FC236}">
                <a16:creationId xmlns:a16="http://schemas.microsoft.com/office/drawing/2014/main" id="{6ED4DF6B-CDE8-61DF-0871-5357C0918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5465" y="566695"/>
            <a:ext cx="467360" cy="396240"/>
          </a:xfrm>
          <a:prstGeom prst="rect">
            <a:avLst/>
          </a:prstGeom>
        </p:spPr>
      </p:pic>
      <p:pic>
        <p:nvPicPr>
          <p:cNvPr id="13" name="Graphic 12" descr="Badge with solid fill">
            <a:extLst>
              <a:ext uri="{FF2B5EF4-FFF2-40B4-BE49-F238E27FC236}">
                <a16:creationId xmlns:a16="http://schemas.microsoft.com/office/drawing/2014/main" id="{A551836A-66DF-3550-3162-EF83A9B55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9080" y="3120000"/>
            <a:ext cx="558800" cy="508000"/>
          </a:xfrm>
          <a:prstGeom prst="rect">
            <a:avLst/>
          </a:prstGeom>
        </p:spPr>
      </p:pic>
      <p:pic>
        <p:nvPicPr>
          <p:cNvPr id="15" name="Graphic 14" descr="Badge 3 with solid fill">
            <a:extLst>
              <a:ext uri="{FF2B5EF4-FFF2-40B4-BE49-F238E27FC236}">
                <a16:creationId xmlns:a16="http://schemas.microsoft.com/office/drawing/2014/main" id="{D3A5D7D1-F9DE-B9AC-47D4-59689A11A7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992" y="413094"/>
            <a:ext cx="589280" cy="508000"/>
          </a:xfrm>
          <a:prstGeom prst="rect">
            <a:avLst/>
          </a:prstGeom>
        </p:spPr>
      </p:pic>
      <p:pic>
        <p:nvPicPr>
          <p:cNvPr id="16" name="Graphic 15" descr="Badge 4 with solid fill">
            <a:extLst>
              <a:ext uri="{FF2B5EF4-FFF2-40B4-BE49-F238E27FC236}">
                <a16:creationId xmlns:a16="http://schemas.microsoft.com/office/drawing/2014/main" id="{C87ADB4C-C00C-135D-6265-02B84D309A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7816" y="1363211"/>
            <a:ext cx="512846" cy="3983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0B833E8-1B17-46DE-84FC-686C22FB48AF}"/>
              </a:ext>
            </a:extLst>
          </p:cNvPr>
          <p:cNvSpPr txBox="1"/>
          <p:nvPr/>
        </p:nvSpPr>
        <p:spPr>
          <a:xfrm>
            <a:off x="5519420" y="1361440"/>
            <a:ext cx="20955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Temperature</a:t>
            </a:r>
          </a:p>
        </p:txBody>
      </p:sp>
      <p:pic>
        <p:nvPicPr>
          <p:cNvPr id="18" name="Graphic 17" descr="Badge 5 with solid fill">
            <a:extLst>
              <a:ext uri="{FF2B5EF4-FFF2-40B4-BE49-F238E27FC236}">
                <a16:creationId xmlns:a16="http://schemas.microsoft.com/office/drawing/2014/main" id="{8432E9C2-0126-098E-0E51-C1B3456393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30963" y="5586458"/>
            <a:ext cx="548640" cy="518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D2958F-6B5D-BA93-1C40-645AD502D46A}"/>
              </a:ext>
            </a:extLst>
          </p:cNvPr>
          <p:cNvSpPr txBox="1"/>
          <p:nvPr/>
        </p:nvSpPr>
        <p:spPr>
          <a:xfrm>
            <a:off x="7172738" y="5699623"/>
            <a:ext cx="21336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Respiration</a:t>
            </a:r>
          </a:p>
        </p:txBody>
      </p:sp>
      <p:sp>
        <p:nvSpPr>
          <p:cNvPr id="3" name="Arrow: Down 4">
            <a:extLst>
              <a:ext uri="{FF2B5EF4-FFF2-40B4-BE49-F238E27FC236}">
                <a16:creationId xmlns:a16="http://schemas.microsoft.com/office/drawing/2014/main" id="{E7F18236-CD57-ADCD-5FD6-2F2686F2493D}"/>
              </a:ext>
            </a:extLst>
          </p:cNvPr>
          <p:cNvSpPr/>
          <p:nvPr/>
        </p:nvSpPr>
        <p:spPr>
          <a:xfrm rot="605345">
            <a:off x="9348212" y="1080407"/>
            <a:ext cx="371833" cy="1787939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01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33E5684F-9524-414B-ADBE-BAE7E0D730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080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CDF4E-D172-8D07-7CC4-1230D0A3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49" y="715163"/>
            <a:ext cx="5423324" cy="168634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100" b="1">
                <a:latin typeface="Aptos"/>
              </a:rPr>
              <a:t>Experiment 1</a:t>
            </a:r>
            <a:r>
              <a:rPr lang="en-US" sz="3100">
                <a:latin typeface="Aptos"/>
              </a:rPr>
              <a:t>: Testing Blob's sensitivity to </a:t>
            </a:r>
            <a:r>
              <a:rPr lang="en-US" sz="3100" err="1">
                <a:latin typeface="Aptos"/>
              </a:rPr>
              <a:t>colour</a:t>
            </a:r>
            <a:r>
              <a:rPr lang="en-US" sz="3100">
                <a:latin typeface="Aptos"/>
              </a:rPr>
              <a:t> </a:t>
            </a:r>
            <a:endParaRPr lang="en-US" sz="31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1ED32-BB18-BE3F-A867-A3235D83E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099" y="2471010"/>
            <a:ext cx="4956717" cy="3707050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en-GB" u="sng">
                <a:latin typeface="Calibri"/>
                <a:ea typeface="Calibri"/>
                <a:cs typeface="Calibri"/>
              </a:rPr>
              <a:t>Aim</a:t>
            </a:r>
            <a:r>
              <a:rPr lang="en-GB">
                <a:latin typeface="Calibri"/>
                <a:ea typeface="Calibri"/>
                <a:cs typeface="Calibri"/>
              </a:rPr>
              <a:t>: To find the optimal colour for the growth of the Blob.</a:t>
            </a:r>
          </a:p>
          <a:p>
            <a:pPr marL="0" indent="0">
              <a:buNone/>
            </a:pPr>
            <a:r>
              <a:rPr lang="en-GB" u="sng">
                <a:latin typeface="Calibri"/>
                <a:ea typeface="Calibri"/>
                <a:cs typeface="Calibri"/>
              </a:rPr>
              <a:t>Conclusion</a:t>
            </a:r>
            <a:r>
              <a:rPr lang="en-GB">
                <a:latin typeface="Calibri"/>
                <a:ea typeface="Calibri"/>
                <a:cs typeface="Calibri"/>
              </a:rPr>
              <a:t>: The Blob grows faster if it is in yellow environment. </a:t>
            </a:r>
          </a:p>
          <a:p>
            <a:pPr marL="0" indent="0">
              <a:buNone/>
            </a:pPr>
            <a:endParaRPr lang="en-GB" u="sng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u="sng">
                <a:latin typeface="Calibri"/>
                <a:ea typeface="Calibri"/>
                <a:cs typeface="Calibri"/>
              </a:rPr>
              <a:t>Reasons: </a:t>
            </a:r>
            <a:endParaRPr lang="en-GB"/>
          </a:p>
          <a:p>
            <a:r>
              <a:rPr lang="en-GB">
                <a:latin typeface="Calibri"/>
                <a:ea typeface="Calibri"/>
                <a:cs typeface="Calibri"/>
              </a:rPr>
              <a:t>Photoreceptors sense different wavelengths of light</a:t>
            </a:r>
            <a:endParaRPr lang="en-GB"/>
          </a:p>
          <a:p>
            <a:r>
              <a:rPr lang="en-GB">
                <a:latin typeface="Calibri"/>
                <a:ea typeface="Calibri"/>
                <a:cs typeface="Calibri"/>
              </a:rPr>
              <a:t>Yellow light -  wavelength of 570-590nm </a:t>
            </a:r>
            <a:endParaRPr lang="en-GB">
              <a:latin typeface="Aptos" panose="020B0004020202020204"/>
              <a:ea typeface="Calibri"/>
              <a:cs typeface="Calibri"/>
            </a:endParaRPr>
          </a:p>
          <a:p>
            <a:r>
              <a:rPr lang="en-GB">
                <a:latin typeface="Calibri"/>
                <a:ea typeface="Calibri"/>
                <a:cs typeface="Calibri"/>
              </a:rPr>
              <a:t>Red light - wavelength of 650-700nm</a:t>
            </a:r>
            <a:endParaRPr lang="en-GB">
              <a:latin typeface="Aptos" panose="020B0004020202020204"/>
              <a:ea typeface="Calibri"/>
              <a:cs typeface="Calibri"/>
            </a:endParaRPr>
          </a:p>
          <a:p>
            <a:pPr marL="0" indent="0">
              <a:buNone/>
            </a:pPr>
            <a:endParaRPr lang="en-GB" sz="1700">
              <a:latin typeface="Calibri"/>
              <a:ea typeface="Calibri"/>
              <a:cs typeface="Calibri"/>
            </a:endParaRPr>
          </a:p>
          <a:p>
            <a:pPr marL="342900" indent="-342900"/>
            <a:endParaRPr lang="en-GB" sz="1700">
              <a:latin typeface="Calibri"/>
              <a:ea typeface="Calibri"/>
              <a:cs typeface="Calibri"/>
            </a:endParaRPr>
          </a:p>
          <a:p>
            <a:pPr marL="342900" indent="-342900"/>
            <a:endParaRPr lang="en-GB" sz="170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en-GB" sz="170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en-GB" sz="1700">
              <a:latin typeface="Calibri"/>
              <a:ea typeface="Calibri"/>
              <a:cs typeface="Calibri"/>
            </a:endParaRPr>
          </a:p>
        </p:txBody>
      </p:sp>
      <p:pic>
        <p:nvPicPr>
          <p:cNvPr id="5" name="Picture 4" descr="A plastic tray with red blocks&#10;&#10;AI-generated content may be incorrect.">
            <a:extLst>
              <a:ext uri="{FF2B5EF4-FFF2-40B4-BE49-F238E27FC236}">
                <a16:creationId xmlns:a16="http://schemas.microsoft.com/office/drawing/2014/main" id="{3D86F454-C8D6-9970-2D11-D2C1558394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367" r="-3" b="13037"/>
          <a:stretch/>
        </p:blipFill>
        <p:spPr>
          <a:xfrm>
            <a:off x="5144662" y="561476"/>
            <a:ext cx="2995539" cy="3369976"/>
          </a:xfrm>
          <a:prstGeom prst="rect">
            <a:avLst/>
          </a:prstGeom>
        </p:spPr>
      </p:pic>
      <p:pic>
        <p:nvPicPr>
          <p:cNvPr id="4" name="Picture 3" descr="A plastic container with yellow lego pieces in it&#10;&#10;AI-generated content may be incorrect.">
            <a:extLst>
              <a:ext uri="{FF2B5EF4-FFF2-40B4-BE49-F238E27FC236}">
                <a16:creationId xmlns:a16="http://schemas.microsoft.com/office/drawing/2014/main" id="{5CFFFE63-AE4C-2124-D966-A8B652C8DE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6" r="4" b="12179"/>
          <a:stretch/>
        </p:blipFill>
        <p:spPr>
          <a:xfrm flipH="1">
            <a:off x="8694739" y="512871"/>
            <a:ext cx="3062361" cy="3445145"/>
          </a:xfrm>
          <a:prstGeom prst="rect">
            <a:avLst/>
          </a:prstGeom>
        </p:spPr>
      </p:pic>
      <p:pic>
        <p:nvPicPr>
          <p:cNvPr id="12" name="Picture 11" descr="A round plastic container with a white object in it&#10;&#10;AI-generated content may be incorrect.">
            <a:extLst>
              <a:ext uri="{FF2B5EF4-FFF2-40B4-BE49-F238E27FC236}">
                <a16:creationId xmlns:a16="http://schemas.microsoft.com/office/drawing/2014/main" id="{1097417E-B180-38D4-988E-B344B91B75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385" b="26822"/>
          <a:stretch/>
        </p:blipFill>
        <p:spPr>
          <a:xfrm>
            <a:off x="8693982" y="4456488"/>
            <a:ext cx="3221145" cy="2063932"/>
          </a:xfrm>
          <a:prstGeom prst="rect">
            <a:avLst/>
          </a:prstGeom>
        </p:spPr>
      </p:pic>
      <p:pic>
        <p:nvPicPr>
          <p:cNvPr id="13" name="Picture 12" descr="A petri dish with a yellow substance&#10;&#10;AI-generated content may be incorrect.">
            <a:extLst>
              <a:ext uri="{FF2B5EF4-FFF2-40B4-BE49-F238E27FC236}">
                <a16:creationId xmlns:a16="http://schemas.microsoft.com/office/drawing/2014/main" id="{8C67D573-A7C0-ECD4-7BA0-689F2361D1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1860" r="10801" b="15428"/>
          <a:stretch/>
        </p:blipFill>
        <p:spPr>
          <a:xfrm>
            <a:off x="5144662" y="4456488"/>
            <a:ext cx="2995539" cy="206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33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F9631F-F6FC-DC77-91CC-8894C0D30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13C61A67-ABCD-4BF6-4DDA-233956A609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268" r="3261" b="22927"/>
          <a:stretch/>
        </p:blipFill>
        <p:spPr>
          <a:xfrm>
            <a:off x="969561" y="895231"/>
            <a:ext cx="11006966" cy="5529270"/>
          </a:xfr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01821F5C-636B-F9CA-529F-699E71E6C9B8}"/>
              </a:ext>
            </a:extLst>
          </p:cNvPr>
          <p:cNvSpPr/>
          <p:nvPr/>
        </p:nvSpPr>
        <p:spPr>
          <a:xfrm rot="2040000">
            <a:off x="8861257" y="861169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B5A54-0203-9D41-381B-3BFD13AC7808}"/>
              </a:ext>
            </a:extLst>
          </p:cNvPr>
          <p:cNvSpPr txBox="1"/>
          <p:nvPr/>
        </p:nvSpPr>
        <p:spPr>
          <a:xfrm>
            <a:off x="9012824" y="502526"/>
            <a:ext cx="311602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Colour</a:t>
            </a:r>
            <a:r>
              <a:rPr lang="en-US" sz="2000" b="1"/>
              <a:t> of Lego and Paper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76C83318-46F3-A546-103E-2D93FD2681D5}"/>
              </a:ext>
            </a:extLst>
          </p:cNvPr>
          <p:cNvSpPr/>
          <p:nvPr/>
        </p:nvSpPr>
        <p:spPr>
          <a:xfrm rot="20100000">
            <a:off x="2631830" y="1005505"/>
            <a:ext cx="386434" cy="229100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3E32C8-00E4-4F4D-738B-A40AE2688F91}"/>
              </a:ext>
            </a:extLst>
          </p:cNvPr>
          <p:cNvSpPr txBox="1"/>
          <p:nvPr/>
        </p:nvSpPr>
        <p:spPr>
          <a:xfrm>
            <a:off x="1349749" y="488501"/>
            <a:ext cx="21579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Agar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35D708-8F4B-94E3-FDA6-6F12ECAE7958}"/>
              </a:ext>
            </a:extLst>
          </p:cNvPr>
          <p:cNvSpPr txBox="1"/>
          <p:nvPr/>
        </p:nvSpPr>
        <p:spPr>
          <a:xfrm>
            <a:off x="7197663" y="3228945"/>
            <a:ext cx="239095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Light sensitivity</a:t>
            </a:r>
          </a:p>
        </p:txBody>
      </p:sp>
      <p:pic>
        <p:nvPicPr>
          <p:cNvPr id="2" name="Graphic 1" descr="Badge 1 with solid fill">
            <a:extLst>
              <a:ext uri="{FF2B5EF4-FFF2-40B4-BE49-F238E27FC236}">
                <a16:creationId xmlns:a16="http://schemas.microsoft.com/office/drawing/2014/main" id="{AD976347-5A86-42D9-72A9-30F8101F1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5465" y="566695"/>
            <a:ext cx="467360" cy="396240"/>
          </a:xfrm>
          <a:prstGeom prst="rect">
            <a:avLst/>
          </a:prstGeom>
        </p:spPr>
      </p:pic>
      <p:pic>
        <p:nvPicPr>
          <p:cNvPr id="13" name="Graphic 12" descr="Badge with solid fill">
            <a:extLst>
              <a:ext uri="{FF2B5EF4-FFF2-40B4-BE49-F238E27FC236}">
                <a16:creationId xmlns:a16="http://schemas.microsoft.com/office/drawing/2014/main" id="{DA8A045D-13B0-2C9C-3E4A-530218A842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9080" y="3120000"/>
            <a:ext cx="558800" cy="508000"/>
          </a:xfrm>
          <a:prstGeom prst="rect">
            <a:avLst/>
          </a:prstGeom>
        </p:spPr>
      </p:pic>
      <p:pic>
        <p:nvPicPr>
          <p:cNvPr id="15" name="Graphic 14" descr="Badge 3 with solid fill">
            <a:extLst>
              <a:ext uri="{FF2B5EF4-FFF2-40B4-BE49-F238E27FC236}">
                <a16:creationId xmlns:a16="http://schemas.microsoft.com/office/drawing/2014/main" id="{8F316660-DD5F-7E61-967F-A3720FD409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992" y="413094"/>
            <a:ext cx="589280" cy="508000"/>
          </a:xfrm>
          <a:prstGeom prst="rect">
            <a:avLst/>
          </a:prstGeom>
        </p:spPr>
      </p:pic>
      <p:pic>
        <p:nvPicPr>
          <p:cNvPr id="16" name="Graphic 15" descr="Badge 4 with solid fill">
            <a:extLst>
              <a:ext uri="{FF2B5EF4-FFF2-40B4-BE49-F238E27FC236}">
                <a16:creationId xmlns:a16="http://schemas.microsoft.com/office/drawing/2014/main" id="{71CC42CE-C45D-9A68-DC83-118B4190F8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04032" y="1187365"/>
            <a:ext cx="618353" cy="5741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BCBE269-6990-295E-1AEA-B0844F188ACB}"/>
              </a:ext>
            </a:extLst>
          </p:cNvPr>
          <p:cNvSpPr txBox="1"/>
          <p:nvPr/>
        </p:nvSpPr>
        <p:spPr>
          <a:xfrm>
            <a:off x="5519420" y="1361440"/>
            <a:ext cx="20955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Temperature</a:t>
            </a:r>
          </a:p>
        </p:txBody>
      </p:sp>
      <p:pic>
        <p:nvPicPr>
          <p:cNvPr id="18" name="Graphic 17" descr="Badge 5 with solid fill">
            <a:extLst>
              <a:ext uri="{FF2B5EF4-FFF2-40B4-BE49-F238E27FC236}">
                <a16:creationId xmlns:a16="http://schemas.microsoft.com/office/drawing/2014/main" id="{D3C17329-DBE0-F9A2-888D-C4470A96BD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57340" y="5538589"/>
            <a:ext cx="548640" cy="518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DAABAA-ECD0-30D3-DBCF-23BB0BB7D5A9}"/>
              </a:ext>
            </a:extLst>
          </p:cNvPr>
          <p:cNvSpPr txBox="1"/>
          <p:nvPr/>
        </p:nvSpPr>
        <p:spPr>
          <a:xfrm>
            <a:off x="7172738" y="5653708"/>
            <a:ext cx="21336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Respiration</a:t>
            </a:r>
          </a:p>
        </p:txBody>
      </p:sp>
      <p:sp>
        <p:nvSpPr>
          <p:cNvPr id="3" name="Arrow: Down 4">
            <a:extLst>
              <a:ext uri="{FF2B5EF4-FFF2-40B4-BE49-F238E27FC236}">
                <a16:creationId xmlns:a16="http://schemas.microsoft.com/office/drawing/2014/main" id="{48213EA5-C0BE-6B42-9C73-44F4BDC60225}"/>
              </a:ext>
            </a:extLst>
          </p:cNvPr>
          <p:cNvSpPr/>
          <p:nvPr/>
        </p:nvSpPr>
        <p:spPr>
          <a:xfrm>
            <a:off x="9501943" y="1031172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36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9859E7-80F6-B6A4-8767-7732C6C45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88" y="157381"/>
            <a:ext cx="8920783" cy="103244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700" b="1"/>
              <a:t>Experiment 2</a:t>
            </a:r>
            <a:r>
              <a:rPr lang="en-US" sz="3700"/>
              <a:t>: Testing light sensitivity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F277D1-D6EA-FC30-CA14-F97067263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6746" y="2153681"/>
            <a:ext cx="4934498" cy="296846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200" u="sng">
                <a:latin typeface="Calibri"/>
                <a:ea typeface="Calibri"/>
                <a:cs typeface="Calibri"/>
              </a:rPr>
              <a:t>Aim</a:t>
            </a:r>
            <a:r>
              <a:rPr lang="en-GB" sz="2200">
                <a:latin typeface="Calibri"/>
                <a:ea typeface="Calibri"/>
                <a:cs typeface="Calibri"/>
              </a:rPr>
              <a:t>: does intensity of light that the Blob is exposed to affects its growth.</a:t>
            </a:r>
            <a:endParaRPr lang="en-US" sz="2200"/>
          </a:p>
          <a:p>
            <a:pPr marL="0" indent="0">
              <a:buNone/>
            </a:pPr>
            <a:r>
              <a:rPr lang="en-GB" sz="2200" u="sng">
                <a:latin typeface="Calibri"/>
                <a:ea typeface="Calibri"/>
                <a:cs typeface="Calibri"/>
              </a:rPr>
              <a:t>Conclusion</a:t>
            </a:r>
            <a:r>
              <a:rPr lang="en-GB" sz="2200">
                <a:latin typeface="Calibri"/>
                <a:ea typeface="Calibri"/>
                <a:cs typeface="Calibri"/>
              </a:rPr>
              <a:t>: the Blob in dim environment grew faster – prefers less exposure to light.</a:t>
            </a:r>
          </a:p>
          <a:p>
            <a:pPr marL="0" indent="0">
              <a:buNone/>
            </a:pPr>
            <a:r>
              <a:rPr lang="en-GB" sz="2200" u="sng">
                <a:latin typeface="Calibri"/>
                <a:ea typeface="Calibri"/>
                <a:cs typeface="Calibri"/>
              </a:rPr>
              <a:t>Reason: </a:t>
            </a:r>
          </a:p>
          <a:p>
            <a:r>
              <a:rPr lang="en-GB" sz="2200">
                <a:latin typeface="Calibri"/>
                <a:ea typeface="Calibri"/>
                <a:cs typeface="Calibri"/>
              </a:rPr>
              <a:t>Natural habitat on shady forest floor</a:t>
            </a:r>
          </a:p>
          <a:p>
            <a:endParaRPr lang="en-GB" sz="2000">
              <a:latin typeface="Calibri"/>
              <a:ea typeface="Calibri"/>
              <a:cs typeface="Calibri"/>
            </a:endParaRPr>
          </a:p>
          <a:p>
            <a:endParaRPr lang="en-GB" sz="2000">
              <a:latin typeface="Calibri"/>
              <a:ea typeface="Calibri"/>
              <a:cs typeface="Calibri"/>
            </a:endParaRPr>
          </a:p>
        </p:txBody>
      </p:sp>
      <p:pic>
        <p:nvPicPr>
          <p:cNvPr id="3" name="Picture 2" descr="A close up of a plate&#10;&#10;AI-generated content may be incorrect.">
            <a:extLst>
              <a:ext uri="{FF2B5EF4-FFF2-40B4-BE49-F238E27FC236}">
                <a16:creationId xmlns:a16="http://schemas.microsoft.com/office/drawing/2014/main" id="{134D8B02-3879-001B-9DDD-8236FA255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10" y="1722391"/>
            <a:ext cx="6843791" cy="38310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DF5D4F-FB26-13C7-F6A7-19597BA0D4BD}"/>
              </a:ext>
            </a:extLst>
          </p:cNvPr>
          <p:cNvSpPr txBox="1"/>
          <p:nvPr/>
        </p:nvSpPr>
        <p:spPr>
          <a:xfrm>
            <a:off x="373691" y="6019139"/>
            <a:ext cx="25784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Blob in dim environment 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041ED53-BB14-3F46-1565-793340F5B13E}"/>
              </a:ext>
            </a:extLst>
          </p:cNvPr>
          <p:cNvSpPr/>
          <p:nvPr/>
        </p:nvSpPr>
        <p:spPr>
          <a:xfrm rot="11705184">
            <a:off x="1218136" y="4380996"/>
            <a:ext cx="269097" cy="169607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82D23D6-A343-2C68-AAD2-438EDCE9140A}"/>
              </a:ext>
            </a:extLst>
          </p:cNvPr>
          <p:cNvSpPr/>
          <p:nvPr/>
        </p:nvSpPr>
        <p:spPr>
          <a:xfrm rot="8977769">
            <a:off x="5962364" y="4733824"/>
            <a:ext cx="267270" cy="130745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18472D-3153-D0EA-90D2-DE0FB495E19D}"/>
              </a:ext>
            </a:extLst>
          </p:cNvPr>
          <p:cNvSpPr txBox="1"/>
          <p:nvPr/>
        </p:nvSpPr>
        <p:spPr>
          <a:xfrm>
            <a:off x="5297161" y="6021025"/>
            <a:ext cx="185712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Blob in the light</a:t>
            </a:r>
          </a:p>
        </p:txBody>
      </p:sp>
    </p:spTree>
    <p:extLst>
      <p:ext uri="{BB962C8B-B14F-4D97-AF65-F5344CB8AC3E}">
        <p14:creationId xmlns:p14="http://schemas.microsoft.com/office/powerpoint/2010/main" val="18243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72C69-5757-48C8-942B-4357EAEB9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57C7BE86-5709-2106-3395-C9785B04D6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268" r="3261" b="22927"/>
          <a:stretch/>
        </p:blipFill>
        <p:spPr>
          <a:xfrm>
            <a:off x="791761" y="1034931"/>
            <a:ext cx="11006966" cy="5529270"/>
          </a:xfr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D9D8F03C-42D3-9C82-99B1-962FAC1139B0}"/>
              </a:ext>
            </a:extLst>
          </p:cNvPr>
          <p:cNvSpPr/>
          <p:nvPr/>
        </p:nvSpPr>
        <p:spPr>
          <a:xfrm rot="2040000">
            <a:off x="8861257" y="861169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22E283-79FF-D1C7-17BD-C963A76524B5}"/>
              </a:ext>
            </a:extLst>
          </p:cNvPr>
          <p:cNvSpPr txBox="1"/>
          <p:nvPr/>
        </p:nvSpPr>
        <p:spPr>
          <a:xfrm>
            <a:off x="8961119" y="502920"/>
            <a:ext cx="323088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Colour</a:t>
            </a:r>
            <a:r>
              <a:rPr lang="en-US" sz="2000" b="1"/>
              <a:t> of Lego and Paper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6D18F6F-6479-7CB6-4C7B-A7F2B1470456}"/>
              </a:ext>
            </a:extLst>
          </p:cNvPr>
          <p:cNvSpPr/>
          <p:nvPr/>
        </p:nvSpPr>
        <p:spPr>
          <a:xfrm rot="20100000">
            <a:off x="2631830" y="1005505"/>
            <a:ext cx="386434" cy="229100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703B48-BD4B-93AC-F1D6-5B178E0629BD}"/>
              </a:ext>
            </a:extLst>
          </p:cNvPr>
          <p:cNvSpPr txBox="1"/>
          <p:nvPr/>
        </p:nvSpPr>
        <p:spPr>
          <a:xfrm>
            <a:off x="1349749" y="488501"/>
            <a:ext cx="21579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Agar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62BB1C-3FB3-7406-4138-F1877770393C}"/>
              </a:ext>
            </a:extLst>
          </p:cNvPr>
          <p:cNvSpPr txBox="1"/>
          <p:nvPr/>
        </p:nvSpPr>
        <p:spPr>
          <a:xfrm>
            <a:off x="7167880" y="3173945"/>
            <a:ext cx="239095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Light sensitivity</a:t>
            </a:r>
          </a:p>
        </p:txBody>
      </p:sp>
      <p:pic>
        <p:nvPicPr>
          <p:cNvPr id="2" name="Graphic 1" descr="Badge 1 with solid fill">
            <a:extLst>
              <a:ext uri="{FF2B5EF4-FFF2-40B4-BE49-F238E27FC236}">
                <a16:creationId xmlns:a16="http://schemas.microsoft.com/office/drawing/2014/main" id="{BFECB39D-DF75-9E99-985D-38A3AE80D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5465" y="566695"/>
            <a:ext cx="467360" cy="396240"/>
          </a:xfrm>
          <a:prstGeom prst="rect">
            <a:avLst/>
          </a:prstGeom>
        </p:spPr>
      </p:pic>
      <p:pic>
        <p:nvPicPr>
          <p:cNvPr id="13" name="Graphic 12" descr="Badge with solid fill">
            <a:extLst>
              <a:ext uri="{FF2B5EF4-FFF2-40B4-BE49-F238E27FC236}">
                <a16:creationId xmlns:a16="http://schemas.microsoft.com/office/drawing/2014/main" id="{CC77B060-9CA6-9508-CB74-5D6396CA2A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9080" y="3120000"/>
            <a:ext cx="558800" cy="508000"/>
          </a:xfrm>
          <a:prstGeom prst="rect">
            <a:avLst/>
          </a:prstGeom>
        </p:spPr>
      </p:pic>
      <p:pic>
        <p:nvPicPr>
          <p:cNvPr id="15" name="Graphic 14" descr="Badge 3 with solid fill">
            <a:extLst>
              <a:ext uri="{FF2B5EF4-FFF2-40B4-BE49-F238E27FC236}">
                <a16:creationId xmlns:a16="http://schemas.microsoft.com/office/drawing/2014/main" id="{81B9CEF4-EEA0-22E1-13AE-DA489E6074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992" y="413094"/>
            <a:ext cx="589280" cy="508000"/>
          </a:xfrm>
          <a:prstGeom prst="rect">
            <a:avLst/>
          </a:prstGeom>
        </p:spPr>
      </p:pic>
      <p:pic>
        <p:nvPicPr>
          <p:cNvPr id="16" name="Graphic 15" descr="Badge 4 with solid fill">
            <a:extLst>
              <a:ext uri="{FF2B5EF4-FFF2-40B4-BE49-F238E27FC236}">
                <a16:creationId xmlns:a16="http://schemas.microsoft.com/office/drawing/2014/main" id="{3B570FAF-1809-7D5C-FBAD-D1C7E990BF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04032" y="1187365"/>
            <a:ext cx="618353" cy="5741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E4751F-E1BB-91C6-5DB5-80AD026C2E36}"/>
              </a:ext>
            </a:extLst>
          </p:cNvPr>
          <p:cNvSpPr txBox="1"/>
          <p:nvPr/>
        </p:nvSpPr>
        <p:spPr>
          <a:xfrm>
            <a:off x="5519420" y="1361440"/>
            <a:ext cx="20955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Temperature</a:t>
            </a:r>
          </a:p>
        </p:txBody>
      </p:sp>
      <p:pic>
        <p:nvPicPr>
          <p:cNvPr id="18" name="Graphic 17" descr="Badge 5 with solid fill">
            <a:extLst>
              <a:ext uri="{FF2B5EF4-FFF2-40B4-BE49-F238E27FC236}">
                <a16:creationId xmlns:a16="http://schemas.microsoft.com/office/drawing/2014/main" id="{7D1EAC07-0AFF-87DD-73EB-3B53A1D333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19240" y="5538589"/>
            <a:ext cx="548640" cy="518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3FAE83-A8A9-DC7C-4796-D2E35246F73D}"/>
              </a:ext>
            </a:extLst>
          </p:cNvPr>
          <p:cNvSpPr txBox="1"/>
          <p:nvPr/>
        </p:nvSpPr>
        <p:spPr>
          <a:xfrm>
            <a:off x="7045738" y="5590208"/>
            <a:ext cx="21336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Respiration</a:t>
            </a:r>
          </a:p>
        </p:txBody>
      </p:sp>
      <p:sp>
        <p:nvSpPr>
          <p:cNvPr id="3" name="Arrow: Down 4">
            <a:extLst>
              <a:ext uri="{FF2B5EF4-FFF2-40B4-BE49-F238E27FC236}">
                <a16:creationId xmlns:a16="http://schemas.microsoft.com/office/drawing/2014/main" id="{2FF5A713-4002-728E-2008-DE90876F21C8}"/>
              </a:ext>
            </a:extLst>
          </p:cNvPr>
          <p:cNvSpPr/>
          <p:nvPr/>
        </p:nvSpPr>
        <p:spPr>
          <a:xfrm rot="685596">
            <a:off x="9352759" y="1026066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53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EFB5B-98DF-3E70-DE85-C380D34D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777"/>
          </a:xfrm>
        </p:spPr>
        <p:txBody>
          <a:bodyPr/>
          <a:lstStyle/>
          <a:p>
            <a:r>
              <a:rPr lang="en-US" sz="3700" b="1"/>
              <a:t>Experiment 3</a:t>
            </a:r>
            <a:r>
              <a:rPr lang="en-US" sz="3700"/>
              <a:t>: Agar Thickness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1FE6A-91A4-9ADB-2F4B-3CE9E6F50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3232"/>
            <a:ext cx="10515600" cy="45137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200" u="sng">
                <a:latin typeface="Calibri"/>
                <a:ea typeface="Calibri"/>
                <a:cs typeface="Calibri"/>
              </a:rPr>
              <a:t>Aim</a:t>
            </a:r>
            <a:r>
              <a:rPr lang="en-GB" sz="2200">
                <a:latin typeface="Calibri"/>
                <a:ea typeface="Calibri"/>
                <a:cs typeface="Calibri"/>
              </a:rPr>
              <a:t>: testing whether the Blob prefers a certain agar thickness.</a:t>
            </a:r>
          </a:p>
          <a:p>
            <a:r>
              <a:rPr lang="en-GB" sz="2200" u="sng">
                <a:latin typeface="Calibri"/>
                <a:ea typeface="Calibri"/>
                <a:cs typeface="Calibri"/>
              </a:rPr>
              <a:t>Conclusion</a:t>
            </a:r>
            <a:r>
              <a:rPr lang="en-GB" sz="2200">
                <a:latin typeface="Calibri"/>
                <a:ea typeface="Calibri"/>
                <a:cs typeface="Calibri"/>
              </a:rPr>
              <a:t>: grows most efficiently at 20 ml thickness of agar.</a:t>
            </a:r>
          </a:p>
        </p:txBody>
      </p:sp>
      <p:pic>
        <p:nvPicPr>
          <p:cNvPr id="5" name="Picture 4" descr="A petri dish with food in it&#10;&#10;AI-generated content may be incorrect.">
            <a:extLst>
              <a:ext uri="{FF2B5EF4-FFF2-40B4-BE49-F238E27FC236}">
                <a16:creationId xmlns:a16="http://schemas.microsoft.com/office/drawing/2014/main" id="{47D24518-C4FF-8DF8-1EAA-3495C3896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86" y="2929658"/>
            <a:ext cx="9779034" cy="32473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1437C7-1A0C-8028-B942-C5FB4E1F33EE}"/>
              </a:ext>
            </a:extLst>
          </p:cNvPr>
          <p:cNvSpPr txBox="1"/>
          <p:nvPr/>
        </p:nvSpPr>
        <p:spPr>
          <a:xfrm>
            <a:off x="2060027" y="6176963"/>
            <a:ext cx="870653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 10ml                                              20ml                                      30ml                                          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B4FA9EA-27FB-1C2A-7A28-C8C36C38416C}"/>
              </a:ext>
            </a:extLst>
          </p:cNvPr>
          <p:cNvSpPr/>
          <p:nvPr/>
        </p:nvSpPr>
        <p:spPr>
          <a:xfrm>
            <a:off x="4921526" y="3402067"/>
            <a:ext cx="1491767" cy="103605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390507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F57F7-5EC1-3B16-438D-CF1A6D4CA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4837F5F9-2971-25CF-07B9-3B7EC91D7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268" r="3261" b="22927"/>
          <a:stretch/>
        </p:blipFill>
        <p:spPr>
          <a:xfrm>
            <a:off x="791761" y="895231"/>
            <a:ext cx="11006966" cy="5529270"/>
          </a:xfr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CCDFAADA-6469-9860-0840-913D07061465}"/>
              </a:ext>
            </a:extLst>
          </p:cNvPr>
          <p:cNvSpPr/>
          <p:nvPr/>
        </p:nvSpPr>
        <p:spPr>
          <a:xfrm rot="2040000">
            <a:off x="8861257" y="861169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BFD3E-4D72-10B2-14E8-575802F869D3}"/>
              </a:ext>
            </a:extLst>
          </p:cNvPr>
          <p:cNvSpPr txBox="1"/>
          <p:nvPr/>
        </p:nvSpPr>
        <p:spPr>
          <a:xfrm>
            <a:off x="8961120" y="502920"/>
            <a:ext cx="341673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Colour</a:t>
            </a:r>
            <a:r>
              <a:rPr lang="en-US" sz="2000" b="1"/>
              <a:t> of Lego and Paper 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310D8D20-B651-E669-24CD-862287F0EBB8}"/>
              </a:ext>
            </a:extLst>
          </p:cNvPr>
          <p:cNvSpPr/>
          <p:nvPr/>
        </p:nvSpPr>
        <p:spPr>
          <a:xfrm rot="20100000">
            <a:off x="2631830" y="1005505"/>
            <a:ext cx="386434" cy="229100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B85A5-059B-4693-D205-8E28EA3EBBCF}"/>
              </a:ext>
            </a:extLst>
          </p:cNvPr>
          <p:cNvSpPr txBox="1"/>
          <p:nvPr/>
        </p:nvSpPr>
        <p:spPr>
          <a:xfrm>
            <a:off x="1349749" y="488501"/>
            <a:ext cx="21579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Agar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803AEE-0561-5EEB-FC0F-EBE74E3BFC5C}"/>
              </a:ext>
            </a:extLst>
          </p:cNvPr>
          <p:cNvSpPr txBox="1"/>
          <p:nvPr/>
        </p:nvSpPr>
        <p:spPr>
          <a:xfrm>
            <a:off x="7167880" y="3173945"/>
            <a:ext cx="239095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Light sensitivity</a:t>
            </a:r>
          </a:p>
        </p:txBody>
      </p:sp>
      <p:pic>
        <p:nvPicPr>
          <p:cNvPr id="2" name="Graphic 1" descr="Badge 1 with solid fill">
            <a:extLst>
              <a:ext uri="{FF2B5EF4-FFF2-40B4-BE49-F238E27FC236}">
                <a16:creationId xmlns:a16="http://schemas.microsoft.com/office/drawing/2014/main" id="{8E855147-7B80-B253-B064-DFDAAD35D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5465" y="566695"/>
            <a:ext cx="467360" cy="396240"/>
          </a:xfrm>
          <a:prstGeom prst="rect">
            <a:avLst/>
          </a:prstGeom>
        </p:spPr>
      </p:pic>
      <p:pic>
        <p:nvPicPr>
          <p:cNvPr id="13" name="Graphic 12" descr="Badge with solid fill">
            <a:extLst>
              <a:ext uri="{FF2B5EF4-FFF2-40B4-BE49-F238E27FC236}">
                <a16:creationId xmlns:a16="http://schemas.microsoft.com/office/drawing/2014/main" id="{CE10285A-3F73-C52F-F376-A61EEC0A73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9080" y="3120000"/>
            <a:ext cx="558800" cy="508000"/>
          </a:xfrm>
          <a:prstGeom prst="rect">
            <a:avLst/>
          </a:prstGeom>
        </p:spPr>
      </p:pic>
      <p:pic>
        <p:nvPicPr>
          <p:cNvPr id="15" name="Graphic 14" descr="Badge 3 with solid fill">
            <a:extLst>
              <a:ext uri="{FF2B5EF4-FFF2-40B4-BE49-F238E27FC236}">
                <a16:creationId xmlns:a16="http://schemas.microsoft.com/office/drawing/2014/main" id="{829A6D3F-652B-2BE3-F944-4EAC05AE18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992" y="413094"/>
            <a:ext cx="589280" cy="508000"/>
          </a:xfrm>
          <a:prstGeom prst="rect">
            <a:avLst/>
          </a:prstGeom>
        </p:spPr>
      </p:pic>
      <p:pic>
        <p:nvPicPr>
          <p:cNvPr id="16" name="Graphic 15" descr="Badge 4 with solid fill">
            <a:extLst>
              <a:ext uri="{FF2B5EF4-FFF2-40B4-BE49-F238E27FC236}">
                <a16:creationId xmlns:a16="http://schemas.microsoft.com/office/drawing/2014/main" id="{32C279E3-8699-B95C-D1E0-03B706C2E6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04032" y="1187365"/>
            <a:ext cx="618353" cy="5741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44319F-0695-99AA-944F-185ED055DADD}"/>
              </a:ext>
            </a:extLst>
          </p:cNvPr>
          <p:cNvSpPr txBox="1"/>
          <p:nvPr/>
        </p:nvSpPr>
        <p:spPr>
          <a:xfrm>
            <a:off x="5519420" y="1361440"/>
            <a:ext cx="20955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Temperature</a:t>
            </a:r>
          </a:p>
        </p:txBody>
      </p:sp>
      <p:pic>
        <p:nvPicPr>
          <p:cNvPr id="18" name="Graphic 17" descr="Badge 5 with solid fill">
            <a:extLst>
              <a:ext uri="{FF2B5EF4-FFF2-40B4-BE49-F238E27FC236}">
                <a16:creationId xmlns:a16="http://schemas.microsoft.com/office/drawing/2014/main" id="{2E152156-3DCA-E169-5242-8E33328425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19240" y="5538589"/>
            <a:ext cx="548640" cy="518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7CBEFA-8C05-49B9-1D56-5F5129148250}"/>
              </a:ext>
            </a:extLst>
          </p:cNvPr>
          <p:cNvSpPr txBox="1"/>
          <p:nvPr/>
        </p:nvSpPr>
        <p:spPr>
          <a:xfrm>
            <a:off x="7160038" y="5653708"/>
            <a:ext cx="21336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Respiration</a:t>
            </a:r>
          </a:p>
        </p:txBody>
      </p:sp>
      <p:sp>
        <p:nvSpPr>
          <p:cNvPr id="4" name="Arrow: Down 4">
            <a:extLst>
              <a:ext uri="{FF2B5EF4-FFF2-40B4-BE49-F238E27FC236}">
                <a16:creationId xmlns:a16="http://schemas.microsoft.com/office/drawing/2014/main" id="{0831E4FC-F2D8-9B45-C07D-9D1D31B61EF2}"/>
              </a:ext>
            </a:extLst>
          </p:cNvPr>
          <p:cNvSpPr/>
          <p:nvPr/>
        </p:nvSpPr>
        <p:spPr>
          <a:xfrm rot="406447">
            <a:off x="9397793" y="1011534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95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1627-1C04-3D70-F6C3-0C8DAFA73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b="1"/>
              <a:t>Experiment 4:</a:t>
            </a:r>
            <a:r>
              <a:rPr lang="en-US" sz="3700"/>
              <a:t> </a:t>
            </a:r>
            <a:r>
              <a:rPr lang="en-GB" sz="3700">
                <a:latin typeface="Calibri"/>
                <a:ea typeface="Calibri"/>
                <a:cs typeface="Calibri"/>
              </a:rPr>
              <a:t>Testing effects of temperature</a:t>
            </a:r>
            <a:endParaRPr lang="en-US" sz="37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3EB3B-0B37-2676-B8DE-B632D92AE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683385"/>
            <a:ext cx="10901680" cy="42903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u="sng">
                <a:latin typeface="Aptos"/>
                <a:ea typeface="Calibri"/>
                <a:cs typeface="Calibri"/>
              </a:rPr>
              <a:t>Aim</a:t>
            </a:r>
            <a:r>
              <a:rPr lang="en-US" sz="2200">
                <a:latin typeface="Aptos"/>
                <a:ea typeface="Calibri"/>
                <a:cs typeface="Calibri"/>
              </a:rPr>
              <a:t>: finding the optimal temperature for the Blob to grow.</a:t>
            </a:r>
            <a:endParaRPr lang="en-US" sz="2200">
              <a:latin typeface="Aptos"/>
            </a:endParaRPr>
          </a:p>
          <a:p>
            <a:r>
              <a:rPr lang="en-US" sz="2200" u="sng">
                <a:ea typeface="Calibri"/>
                <a:cs typeface="Calibri"/>
              </a:rPr>
              <a:t>Conclusion</a:t>
            </a:r>
            <a:r>
              <a:rPr lang="en-US" sz="2200">
                <a:ea typeface="Calibri"/>
                <a:cs typeface="Calibri"/>
              </a:rPr>
              <a:t>: the Blob prefers a room temperature environment. </a:t>
            </a:r>
          </a:p>
          <a:p>
            <a:pPr marL="0" indent="0">
              <a:buNone/>
            </a:pPr>
            <a:r>
              <a:rPr lang="en-US" sz="2000">
                <a:ea typeface="Calibri"/>
                <a:cs typeface="Calibri"/>
              </a:rPr>
              <a:t> </a:t>
            </a:r>
          </a:p>
          <a:p>
            <a:endParaRPr lang="en-US" sz="2000">
              <a:ea typeface="Calibri"/>
              <a:cs typeface="Calibri"/>
            </a:endParaRPr>
          </a:p>
          <a:p>
            <a:endParaRPr lang="en-US" sz="2000">
              <a:ea typeface="Calibri"/>
              <a:cs typeface="Calibri"/>
            </a:endParaRPr>
          </a:p>
          <a:p>
            <a:endParaRPr lang="en-US" sz="2000">
              <a:ea typeface="Calibri"/>
              <a:cs typeface="Calibri"/>
            </a:endParaRPr>
          </a:p>
          <a:p>
            <a:endParaRPr lang="en-US"/>
          </a:p>
        </p:txBody>
      </p:sp>
      <p:pic>
        <p:nvPicPr>
          <p:cNvPr id="4" name="Picture 3" descr="A petri dish with food in it&#10;&#10;AI-generated content may be incorrect.">
            <a:extLst>
              <a:ext uri="{FF2B5EF4-FFF2-40B4-BE49-F238E27FC236}">
                <a16:creationId xmlns:a16="http://schemas.microsoft.com/office/drawing/2014/main" id="{301C8B23-E36C-5B7A-35ED-F7708AED0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126" y="2784724"/>
            <a:ext cx="6215921" cy="22808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F8D923-150E-C911-0ACF-BE8C1CEC98E1}"/>
              </a:ext>
            </a:extLst>
          </p:cNvPr>
          <p:cNvSpPr txBox="1"/>
          <p:nvPr/>
        </p:nvSpPr>
        <p:spPr>
          <a:xfrm>
            <a:off x="4676554" y="5137449"/>
            <a:ext cx="66772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                                        37</a:t>
            </a:r>
            <a:r>
              <a:rPr lang="en-US">
                <a:ea typeface="+mn-lt"/>
                <a:cs typeface="+mn-lt"/>
              </a:rPr>
              <a:t>°C                     7°C  		   21°C 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59CAF4-355D-96E3-AF04-FCCC92699685}"/>
              </a:ext>
            </a:extLst>
          </p:cNvPr>
          <p:cNvSpPr txBox="1"/>
          <p:nvPr/>
        </p:nvSpPr>
        <p:spPr>
          <a:xfrm>
            <a:off x="365771" y="2894121"/>
            <a:ext cx="4781148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ea typeface="Calibri"/>
                <a:cs typeface="Calibri"/>
              </a:rPr>
              <a:t>      </a:t>
            </a:r>
            <a:r>
              <a:rPr lang="en-US" sz="2200" u="sng">
                <a:ea typeface="Calibri"/>
                <a:cs typeface="Calibri"/>
              </a:rPr>
              <a:t>Reasons:</a:t>
            </a:r>
          </a:p>
          <a:p>
            <a:pPr marL="342900" indent="-342900" algn="l">
              <a:buFont typeface="Arial"/>
              <a:buChar char="•"/>
            </a:pPr>
            <a:r>
              <a:rPr lang="en-US" sz="2200">
                <a:ea typeface="Calibri"/>
                <a:cs typeface="Calibri"/>
              </a:rPr>
              <a:t>Enzymes are sensitive to temperature</a:t>
            </a:r>
            <a:endParaRPr lang="en-US" sz="2200"/>
          </a:p>
          <a:p>
            <a:pPr marL="342900" indent="-342900" algn="l">
              <a:buFont typeface="Arial"/>
              <a:buChar char="•"/>
            </a:pPr>
            <a:r>
              <a:rPr lang="en-US" sz="2200">
                <a:ea typeface="Calibri"/>
                <a:cs typeface="Calibri"/>
              </a:rPr>
              <a:t>Hight temperature: denaturation</a:t>
            </a:r>
          </a:p>
          <a:p>
            <a:pPr marL="342900" indent="-342900" algn="l">
              <a:buFont typeface="Arial"/>
              <a:buChar char="•"/>
            </a:pPr>
            <a:r>
              <a:rPr lang="en-US" sz="2200">
                <a:ea typeface="Calibri"/>
                <a:cs typeface="Calibri"/>
              </a:rPr>
              <a:t>Low temperature: slow functioning</a:t>
            </a:r>
          </a:p>
          <a:p>
            <a:endParaRPr lang="en-US" u="sn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0A95E3-9A9F-A6EB-A465-45540E9E9185}"/>
              </a:ext>
            </a:extLst>
          </p:cNvPr>
          <p:cNvSpPr/>
          <p:nvPr/>
        </p:nvSpPr>
        <p:spPr>
          <a:xfrm>
            <a:off x="10258096" y="3857297"/>
            <a:ext cx="922697" cy="97340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597963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6E2AC-E6C9-2C05-69E6-8D5A91FB6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41A51004-50AB-061E-5F64-1456B7117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268" r="3261" b="22927"/>
          <a:stretch/>
        </p:blipFill>
        <p:spPr>
          <a:xfrm>
            <a:off x="928921" y="925711"/>
            <a:ext cx="11006966" cy="5529270"/>
          </a:xfr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331B2746-9B84-B8B8-58A1-5882ABDC2401}"/>
              </a:ext>
            </a:extLst>
          </p:cNvPr>
          <p:cNvSpPr/>
          <p:nvPr/>
        </p:nvSpPr>
        <p:spPr>
          <a:xfrm rot="2040000">
            <a:off x="8861257" y="861169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555A17-A19A-3BB7-406E-B7D549DE14F3}"/>
              </a:ext>
            </a:extLst>
          </p:cNvPr>
          <p:cNvSpPr txBox="1"/>
          <p:nvPr/>
        </p:nvSpPr>
        <p:spPr>
          <a:xfrm>
            <a:off x="9042400" y="411480"/>
            <a:ext cx="328168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/>
              <a:t>Colour</a:t>
            </a:r>
            <a:r>
              <a:rPr lang="en-US" sz="2000" b="1"/>
              <a:t> of Lego and Paper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729B61B-DC44-3C22-CEE6-4C1E33366D73}"/>
              </a:ext>
            </a:extLst>
          </p:cNvPr>
          <p:cNvSpPr/>
          <p:nvPr/>
        </p:nvSpPr>
        <p:spPr>
          <a:xfrm rot="20100000">
            <a:off x="2631830" y="1005505"/>
            <a:ext cx="386434" cy="229100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792D9D-F7DC-E41D-02A7-AA1459D7656B}"/>
              </a:ext>
            </a:extLst>
          </p:cNvPr>
          <p:cNvSpPr txBox="1"/>
          <p:nvPr/>
        </p:nvSpPr>
        <p:spPr>
          <a:xfrm>
            <a:off x="1349749" y="488501"/>
            <a:ext cx="21579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Agar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7F54CF-9FAB-30D2-3069-9929B30A774D}"/>
              </a:ext>
            </a:extLst>
          </p:cNvPr>
          <p:cNvSpPr txBox="1"/>
          <p:nvPr/>
        </p:nvSpPr>
        <p:spPr>
          <a:xfrm>
            <a:off x="7167880" y="3173945"/>
            <a:ext cx="239095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Light sensitivity</a:t>
            </a:r>
          </a:p>
        </p:txBody>
      </p:sp>
      <p:pic>
        <p:nvPicPr>
          <p:cNvPr id="2" name="Graphic 1" descr="Badge 1 with solid fill">
            <a:extLst>
              <a:ext uri="{FF2B5EF4-FFF2-40B4-BE49-F238E27FC236}">
                <a16:creationId xmlns:a16="http://schemas.microsoft.com/office/drawing/2014/main" id="{9B4F2A7E-4EA8-E7FE-5101-FA41D1FC3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23545" y="463328"/>
            <a:ext cx="589280" cy="499607"/>
          </a:xfrm>
          <a:prstGeom prst="rect">
            <a:avLst/>
          </a:prstGeom>
        </p:spPr>
      </p:pic>
      <p:pic>
        <p:nvPicPr>
          <p:cNvPr id="13" name="Graphic 12" descr="Badge with solid fill">
            <a:extLst>
              <a:ext uri="{FF2B5EF4-FFF2-40B4-BE49-F238E27FC236}">
                <a16:creationId xmlns:a16="http://schemas.microsoft.com/office/drawing/2014/main" id="{1DF60CED-9CF6-83DF-452E-C06C2A5B50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9080" y="3120000"/>
            <a:ext cx="558800" cy="508000"/>
          </a:xfrm>
          <a:prstGeom prst="rect">
            <a:avLst/>
          </a:prstGeom>
        </p:spPr>
      </p:pic>
      <p:pic>
        <p:nvPicPr>
          <p:cNvPr id="15" name="Graphic 14" descr="Badge 3 with solid fill">
            <a:extLst>
              <a:ext uri="{FF2B5EF4-FFF2-40B4-BE49-F238E27FC236}">
                <a16:creationId xmlns:a16="http://schemas.microsoft.com/office/drawing/2014/main" id="{0B2C02C9-C0FC-5822-3ACD-6307E2EDDE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992" y="413094"/>
            <a:ext cx="589280" cy="508000"/>
          </a:xfrm>
          <a:prstGeom prst="rect">
            <a:avLst/>
          </a:prstGeom>
        </p:spPr>
      </p:pic>
      <p:pic>
        <p:nvPicPr>
          <p:cNvPr id="16" name="Graphic 15" descr="Badge 4 with solid fill">
            <a:extLst>
              <a:ext uri="{FF2B5EF4-FFF2-40B4-BE49-F238E27FC236}">
                <a16:creationId xmlns:a16="http://schemas.microsoft.com/office/drawing/2014/main" id="{74FEC430-0B52-42B8-46E5-A8E67AF371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11194" y="1283214"/>
            <a:ext cx="508226" cy="4719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66C5C2-7901-75EA-683B-C9B48ADB0477}"/>
              </a:ext>
            </a:extLst>
          </p:cNvPr>
          <p:cNvSpPr txBox="1"/>
          <p:nvPr/>
        </p:nvSpPr>
        <p:spPr>
          <a:xfrm>
            <a:off x="5519420" y="1361440"/>
            <a:ext cx="20955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Temperature</a:t>
            </a:r>
          </a:p>
        </p:txBody>
      </p:sp>
      <p:pic>
        <p:nvPicPr>
          <p:cNvPr id="18" name="Graphic 17" descr="Badge 5 with solid fill">
            <a:extLst>
              <a:ext uri="{FF2B5EF4-FFF2-40B4-BE49-F238E27FC236}">
                <a16:creationId xmlns:a16="http://schemas.microsoft.com/office/drawing/2014/main" id="{658D1ACE-E6A3-B549-7212-4AFB4A6D3C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29400" y="5500489"/>
            <a:ext cx="548640" cy="518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F5CD55-994A-39BF-1056-3982D65DF926}"/>
              </a:ext>
            </a:extLst>
          </p:cNvPr>
          <p:cNvSpPr txBox="1"/>
          <p:nvPr/>
        </p:nvSpPr>
        <p:spPr>
          <a:xfrm>
            <a:off x="7182898" y="5559728"/>
            <a:ext cx="21336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Respiration</a:t>
            </a:r>
          </a:p>
        </p:txBody>
      </p:sp>
      <p:sp>
        <p:nvSpPr>
          <p:cNvPr id="3" name="Arrow: Down 4">
            <a:extLst>
              <a:ext uri="{FF2B5EF4-FFF2-40B4-BE49-F238E27FC236}">
                <a16:creationId xmlns:a16="http://schemas.microsoft.com/office/drawing/2014/main" id="{7CA11C96-BD97-4CDA-3137-019DE613BAAA}"/>
              </a:ext>
            </a:extLst>
          </p:cNvPr>
          <p:cNvSpPr/>
          <p:nvPr/>
        </p:nvSpPr>
        <p:spPr>
          <a:xfrm rot="360783">
            <a:off x="9409123" y="1084594"/>
            <a:ext cx="371833" cy="178793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5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63AD-E8D3-89C6-D65C-13657F706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944" y="131509"/>
            <a:ext cx="10515600" cy="1325563"/>
          </a:xfrm>
        </p:spPr>
        <p:txBody>
          <a:bodyPr/>
          <a:lstStyle/>
          <a:p>
            <a:r>
              <a:rPr lang="en-US" sz="3700" b="1"/>
              <a:t>Experiment 5:</a:t>
            </a:r>
            <a:r>
              <a:rPr lang="en-US" sz="3700"/>
              <a:t> Respiration (</a:t>
            </a:r>
            <a:r>
              <a:rPr lang="en-US" sz="3700">
                <a:solidFill>
                  <a:srgbClr val="000000"/>
                </a:solidFill>
                <a:latin typeface="Aptos Display"/>
              </a:rPr>
              <a:t>O</a:t>
            </a:r>
            <a:r>
              <a:rPr lang="en-GB" sz="4000" baseline="-25000">
                <a:solidFill>
                  <a:srgbClr val="1F1F1F"/>
                </a:solidFill>
                <a:latin typeface="Google Sans"/>
              </a:rPr>
              <a:t>2</a:t>
            </a:r>
            <a:r>
              <a:rPr lang="en-US" sz="3700"/>
              <a:t> and CO</a:t>
            </a:r>
            <a:r>
              <a:rPr lang="en-GB" sz="4000" b="0" i="0" u="none" strike="noStrike" baseline="-25000">
                <a:solidFill>
                  <a:srgbClr val="1F1F1F"/>
                </a:solidFill>
                <a:effectLst/>
                <a:latin typeface="Google Sans"/>
              </a:rPr>
              <a:t>2</a:t>
            </a:r>
            <a:r>
              <a:rPr lang="en-US" sz="3700"/>
              <a:t>)</a:t>
            </a:r>
            <a:endParaRPr lang="en-GB" sz="3700">
              <a:latin typeface="Calibri"/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D2232-B042-A3F8-7AB4-E671ED47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429" y="1452114"/>
            <a:ext cx="1136254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u="sng">
                <a:latin typeface="Aptos"/>
                <a:ea typeface="Calibri"/>
                <a:cs typeface="Calibri"/>
              </a:rPr>
              <a:t>Aim</a:t>
            </a:r>
            <a:r>
              <a:rPr lang="en-US" sz="2200">
                <a:latin typeface="Aptos"/>
                <a:ea typeface="Calibri"/>
                <a:cs typeface="Calibri"/>
              </a:rPr>
              <a:t>: testing if the Blob undergoes cellular respiration and needs oxygen to grow.</a:t>
            </a:r>
          </a:p>
          <a:p>
            <a:r>
              <a:rPr lang="en-GB" sz="2200" u="sng">
                <a:latin typeface="Calibri"/>
                <a:ea typeface="Calibri"/>
                <a:cs typeface="Calibri"/>
              </a:rPr>
              <a:t>Conclusion</a:t>
            </a:r>
            <a:r>
              <a:rPr lang="en-GB" sz="2200">
                <a:latin typeface="Calibri"/>
                <a:ea typeface="Calibri"/>
                <a:cs typeface="Calibri"/>
              </a:rPr>
              <a:t>: the Blob undergoes cellular respiration and requires oxygen from the air to grow.</a:t>
            </a:r>
            <a:endParaRPr lang="en-US" sz="2200">
              <a:latin typeface="Aptos"/>
              <a:ea typeface="Calibri"/>
              <a:cs typeface="Calibri"/>
            </a:endParaRPr>
          </a:p>
          <a:p>
            <a:endParaRPr lang="en-GB" sz="2000">
              <a:latin typeface="Calibri"/>
              <a:ea typeface="Calibri"/>
              <a:cs typeface="Calibri"/>
            </a:endParaRPr>
          </a:p>
          <a:p>
            <a:endParaRPr lang="en-US" sz="2000">
              <a:latin typeface="Aptos"/>
              <a:ea typeface="Calibri"/>
              <a:cs typeface="Calibri"/>
            </a:endParaRPr>
          </a:p>
        </p:txBody>
      </p:sp>
      <p:pic>
        <p:nvPicPr>
          <p:cNvPr id="4" name="Picture 3" descr="A close up of a bottle&#10;&#10;AI-generated content may be incorrect.">
            <a:extLst>
              <a:ext uri="{FF2B5EF4-FFF2-40B4-BE49-F238E27FC236}">
                <a16:creationId xmlns:a16="http://schemas.microsoft.com/office/drawing/2014/main" id="{175FBAC8-952F-2265-F2C8-92B2FEEA4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843" y="2578894"/>
            <a:ext cx="1381760" cy="3909060"/>
          </a:xfrm>
          <a:prstGeom prst="rect">
            <a:avLst/>
          </a:prstGeom>
        </p:spPr>
      </p:pic>
      <p:pic>
        <p:nvPicPr>
          <p:cNvPr id="5" name="Picture 4" descr="A graph with a line going up&#10;&#10;AI-generated content may be incorrect.">
            <a:extLst>
              <a:ext uri="{FF2B5EF4-FFF2-40B4-BE49-F238E27FC236}">
                <a16:creationId xmlns:a16="http://schemas.microsoft.com/office/drawing/2014/main" id="{9D81C413-0C86-746D-1DBB-D7490F9D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5973" y="2785610"/>
            <a:ext cx="4633730" cy="2789523"/>
          </a:xfrm>
          <a:prstGeom prst="rect">
            <a:avLst/>
          </a:prstGeom>
        </p:spPr>
      </p:pic>
      <p:pic>
        <p:nvPicPr>
          <p:cNvPr id="6" name="Picture 5" descr="A graph with a line&#10;&#10;AI-generated content may be incorrect.">
            <a:extLst>
              <a:ext uri="{FF2B5EF4-FFF2-40B4-BE49-F238E27FC236}">
                <a16:creationId xmlns:a16="http://schemas.microsoft.com/office/drawing/2014/main" id="{8CFCE8FE-A7C7-0A3C-2A42-17172711F0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5389" y="2777844"/>
            <a:ext cx="4649261" cy="279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99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 close-up of a cracked surface&#10;&#10;AI-generated content may be incorrect.">
            <a:extLst>
              <a:ext uri="{FF2B5EF4-FFF2-40B4-BE49-F238E27FC236}">
                <a16:creationId xmlns:a16="http://schemas.microsoft.com/office/drawing/2014/main" id="{3CF50EEE-D871-CD07-C4EA-23E7B2917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42" b="10791"/>
          <a:stretch/>
        </p:blipFill>
        <p:spPr bwMode="auto">
          <a:xfrm rot="16200000">
            <a:off x="-723903" y="723900"/>
            <a:ext cx="6858002" cy="54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087" name="Rectangle 3086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B82662-F21E-AB11-7B01-08550962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r>
              <a:rPr lang="en-US" sz="400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9B913-D4DD-B5C9-50BE-5BE69196C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317" y="2895600"/>
            <a:ext cx="5247340" cy="3496878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r>
              <a:rPr lang="en-US" sz="2400"/>
              <a:t>Aim of our project</a:t>
            </a:r>
          </a:p>
          <a:p>
            <a:r>
              <a:rPr lang="en-US" sz="2400"/>
              <a:t>Our model</a:t>
            </a:r>
          </a:p>
          <a:p>
            <a:r>
              <a:rPr lang="en-US" sz="2400"/>
              <a:t>What is the Blob?</a:t>
            </a:r>
          </a:p>
          <a:p>
            <a:r>
              <a:rPr lang="en-US" sz="2400"/>
              <a:t>Optimal conditions for the Blob to grow</a:t>
            </a:r>
          </a:p>
          <a:p>
            <a:r>
              <a:rPr lang="en-GB" sz="2400">
                <a:latin typeface="Calibri"/>
                <a:ea typeface="Calibri"/>
                <a:cs typeface="Calibri"/>
              </a:rPr>
              <a:t>The Blob shows us the fastest path</a:t>
            </a:r>
            <a:endParaRPr lang="en-US" sz="2400">
              <a:latin typeface="Calibri"/>
              <a:ea typeface="Calibri"/>
              <a:cs typeface="Calibri"/>
            </a:endParaRPr>
          </a:p>
          <a:p>
            <a:r>
              <a:rPr lang="en-GB" sz="2400">
                <a:latin typeface="Calibri"/>
                <a:ea typeface="Calibri"/>
                <a:cs typeface="Calibri"/>
              </a:rPr>
              <a:t>Conclusion</a:t>
            </a:r>
            <a:endParaRPr lang="en-US" sz="2400">
              <a:latin typeface="Calibri"/>
              <a:ea typeface="Calibri"/>
              <a:cs typeface="Calibri"/>
            </a:endParaRPr>
          </a:p>
          <a:p>
            <a:r>
              <a:rPr lang="en-GB" sz="2400">
                <a:latin typeface="Calibri"/>
                <a:ea typeface="Calibri"/>
                <a:cs typeface="Calibri"/>
              </a:rPr>
              <a:t>Our project on a global scale</a:t>
            </a:r>
          </a:p>
          <a:p>
            <a:r>
              <a:rPr lang="en-GB" sz="2400">
                <a:latin typeface="Calibri"/>
                <a:ea typeface="Calibri"/>
                <a:cs typeface="Calibri"/>
              </a:rPr>
              <a:t>Sources</a:t>
            </a:r>
            <a:endParaRPr lang="en-US" sz="2400"/>
          </a:p>
          <a:p>
            <a:pPr marL="0" indent="0">
              <a:buNone/>
            </a:pPr>
            <a:endParaRPr lang="en-GB" sz="2000">
              <a:latin typeface="Calibri"/>
              <a:ea typeface="Calibri"/>
              <a:cs typeface="Calibri"/>
            </a:endParaRP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407016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5DF5B-07AF-0E7A-FC75-B3E388A31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34" y="240021"/>
            <a:ext cx="12388376" cy="1336936"/>
          </a:xfrm>
        </p:spPr>
        <p:txBody>
          <a:bodyPr/>
          <a:lstStyle/>
          <a:p>
            <a:r>
              <a:rPr lang="en-US" sz="3700" b="1"/>
              <a:t>Experiment 6</a:t>
            </a:r>
            <a:r>
              <a:rPr lang="en-US" sz="3700"/>
              <a:t>: </a:t>
            </a:r>
            <a:r>
              <a:rPr lang="en-US" sz="3700">
                <a:latin typeface="Aptos Display"/>
                <a:ea typeface="Calibri"/>
                <a:cs typeface="Calibri"/>
              </a:rPr>
              <a:t>Testing if the Blob can ascend a ramp</a:t>
            </a:r>
            <a:endParaRPr lang="en-US" sz="3700">
              <a:latin typeface="Aptos Display"/>
            </a:endParaRPr>
          </a:p>
        </p:txBody>
      </p:sp>
      <p:pic>
        <p:nvPicPr>
          <p:cNvPr id="4" name="Picture 3" descr="A yellow toy building blocks&#10;&#10;AI-generated content may be incorrect.">
            <a:extLst>
              <a:ext uri="{FF2B5EF4-FFF2-40B4-BE49-F238E27FC236}">
                <a16:creationId xmlns:a16="http://schemas.microsoft.com/office/drawing/2014/main" id="{50B48D55-0297-0D4D-B081-77B367298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751" y="1713628"/>
            <a:ext cx="10315282" cy="448602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BA009A9-8000-C56C-0570-CAE38A8FAA01}"/>
              </a:ext>
            </a:extLst>
          </p:cNvPr>
          <p:cNvSpPr/>
          <p:nvPr/>
        </p:nvSpPr>
        <p:spPr>
          <a:xfrm>
            <a:off x="7528560" y="3134360"/>
            <a:ext cx="2044700" cy="186944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0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ACA9-5017-D82F-E56F-85FF0514C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82" y="619292"/>
            <a:ext cx="11905522" cy="1213470"/>
          </a:xfrm>
        </p:spPr>
        <p:txBody>
          <a:bodyPr/>
          <a:lstStyle/>
          <a:p>
            <a:r>
              <a:rPr lang="en-US" sz="3700" b="1"/>
              <a:t>Experiment 6</a:t>
            </a:r>
            <a:r>
              <a:rPr lang="en-US" sz="3700"/>
              <a:t>: Testing if the Blob can ascend a ramp</a:t>
            </a: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FA162-EDAE-A884-3916-1B823EC3D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452" y="1662064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200" u="sng">
                <a:latin typeface="Calibri"/>
                <a:ea typeface="Calibri"/>
                <a:cs typeface="Calibri"/>
              </a:rPr>
              <a:t>Aim</a:t>
            </a:r>
            <a:r>
              <a:rPr lang="en-GB" sz="2200">
                <a:latin typeface="Calibri"/>
                <a:ea typeface="Calibri"/>
                <a:cs typeface="Calibri"/>
              </a:rPr>
              <a:t>: to see whether the Blob can go up a ramp used for our scaled model.</a:t>
            </a:r>
            <a:endParaRPr lang="en-US" sz="2200"/>
          </a:p>
          <a:p>
            <a:r>
              <a:rPr lang="en-GB" sz="2200" u="sng">
                <a:latin typeface="Calibri"/>
                <a:ea typeface="Calibri"/>
                <a:cs typeface="Calibri"/>
              </a:rPr>
              <a:t>Conclusion</a:t>
            </a:r>
            <a:r>
              <a:rPr lang="en-GB" sz="2200">
                <a:latin typeface="Calibri"/>
                <a:ea typeface="Calibri"/>
                <a:cs typeface="Calibri"/>
              </a:rPr>
              <a:t>: the Blob can climb up a 45-degree ramp.</a:t>
            </a:r>
          </a:p>
          <a:p>
            <a:endParaRPr lang="en-GB" sz="220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2200">
                <a:latin typeface="Calibri"/>
                <a:ea typeface="Calibri"/>
                <a:cs typeface="Calibri"/>
              </a:rPr>
              <a:t>   </a:t>
            </a:r>
            <a:r>
              <a:rPr lang="en-GB" sz="2200" u="sng">
                <a:latin typeface="Calibri"/>
                <a:ea typeface="Calibri"/>
                <a:cs typeface="Calibri"/>
              </a:rPr>
              <a:t>Reasons:</a:t>
            </a:r>
          </a:p>
          <a:p>
            <a:r>
              <a:rPr lang="en-GB" sz="2200">
                <a:latin typeface="Calibri"/>
                <a:ea typeface="Calibri"/>
                <a:cs typeface="Calibri"/>
              </a:rPr>
              <a:t>Extracellular matrix</a:t>
            </a:r>
          </a:p>
          <a:p>
            <a:r>
              <a:rPr lang="en-GB" sz="2200">
                <a:latin typeface="Calibri"/>
                <a:ea typeface="Calibri"/>
                <a:cs typeface="Calibri"/>
              </a:rPr>
              <a:t>Chemo-attractants </a:t>
            </a:r>
          </a:p>
          <a:p>
            <a:endParaRPr lang="en-GB" sz="1600">
              <a:latin typeface="Calibri"/>
              <a:ea typeface="Calibri"/>
              <a:cs typeface="Calibri"/>
            </a:endParaRPr>
          </a:p>
          <a:p>
            <a:endParaRPr lang="en-GB" sz="1600">
              <a:latin typeface="Calibri"/>
              <a:ea typeface="Calibri"/>
              <a:cs typeface="Calibri"/>
            </a:endParaRPr>
          </a:p>
          <a:p>
            <a:endParaRPr lang="en-US"/>
          </a:p>
        </p:txBody>
      </p:sp>
      <p:pic>
        <p:nvPicPr>
          <p:cNvPr id="7" name="Picture 6" descr="A clear plastic stand with a green surface&#10;&#10;AI-generated content may be incorrect.">
            <a:extLst>
              <a:ext uri="{FF2B5EF4-FFF2-40B4-BE49-F238E27FC236}">
                <a16:creationId xmlns:a16="http://schemas.microsoft.com/office/drawing/2014/main" id="{A31741EA-EE42-3B77-C05C-A584B0301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674" y="2542925"/>
            <a:ext cx="2445578" cy="4059030"/>
          </a:xfrm>
          <a:prstGeom prst="rect">
            <a:avLst/>
          </a:prstGeom>
        </p:spPr>
      </p:pic>
      <p:pic>
        <p:nvPicPr>
          <p:cNvPr id="8" name="Picture 7" descr="A close-up of a device&#10;&#10;AI-generated content may be incorrect.">
            <a:extLst>
              <a:ext uri="{FF2B5EF4-FFF2-40B4-BE49-F238E27FC236}">
                <a16:creationId xmlns:a16="http://schemas.microsoft.com/office/drawing/2014/main" id="{BFBE7620-1AAE-6CA3-359C-12F7F4D002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129"/>
          <a:stretch/>
        </p:blipFill>
        <p:spPr>
          <a:xfrm>
            <a:off x="8452625" y="2542954"/>
            <a:ext cx="2834542" cy="4084073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D05E34F3-B90B-CD97-B5EA-83529B8434D4}"/>
              </a:ext>
            </a:extLst>
          </p:cNvPr>
          <p:cNvSpPr/>
          <p:nvPr/>
        </p:nvSpPr>
        <p:spPr>
          <a:xfrm rot="19063695">
            <a:off x="5755958" y="4398498"/>
            <a:ext cx="291183" cy="200266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962C4E-83AB-3AFC-29D7-D7C0DF628F4F}"/>
              </a:ext>
            </a:extLst>
          </p:cNvPr>
          <p:cNvSpPr txBox="1"/>
          <p:nvPr/>
        </p:nvSpPr>
        <p:spPr>
          <a:xfrm>
            <a:off x="4523015" y="4303968"/>
            <a:ext cx="841126" cy="3789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Day 1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66D6D48-B28A-FA64-DA6C-A209E3B33A6C}"/>
              </a:ext>
            </a:extLst>
          </p:cNvPr>
          <p:cNvSpPr/>
          <p:nvPr/>
        </p:nvSpPr>
        <p:spPr>
          <a:xfrm rot="6470045">
            <a:off x="10544672" y="4460315"/>
            <a:ext cx="291183" cy="13997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228F30-43B1-0536-63A9-A89ADD796905}"/>
              </a:ext>
            </a:extLst>
          </p:cNvPr>
          <p:cNvSpPr txBox="1"/>
          <p:nvPr/>
        </p:nvSpPr>
        <p:spPr>
          <a:xfrm>
            <a:off x="11401091" y="5210368"/>
            <a:ext cx="841126" cy="3789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Day 4</a:t>
            </a:r>
          </a:p>
        </p:txBody>
      </p:sp>
    </p:spTree>
    <p:extLst>
      <p:ext uri="{BB962C8B-B14F-4D97-AF65-F5344CB8AC3E}">
        <p14:creationId xmlns:p14="http://schemas.microsoft.com/office/powerpoint/2010/main" val="1973700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eattle amateur scientist helping to unlock the secrets of slime molds - OPB">
            <a:extLst>
              <a:ext uri="{FF2B5EF4-FFF2-40B4-BE49-F238E27FC236}">
                <a16:creationId xmlns:a16="http://schemas.microsoft.com/office/drawing/2014/main" id="{42F8A9F3-08F1-42E0-022D-666CAE64AC6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l="1567" r="5988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3581D0-C57A-8984-17B8-F5040DF14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4424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Blob finds the fastest path through the model </a:t>
            </a:r>
          </a:p>
        </p:txBody>
      </p:sp>
    </p:spTree>
    <p:extLst>
      <p:ext uri="{BB962C8B-B14F-4D97-AF65-F5344CB8AC3E}">
        <p14:creationId xmlns:p14="http://schemas.microsoft.com/office/powerpoint/2010/main" val="15228570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blueprint of a building&#10;&#10;AI-generated content may be incorrect.">
            <a:extLst>
              <a:ext uri="{FF2B5EF4-FFF2-40B4-BE49-F238E27FC236}">
                <a16:creationId xmlns:a16="http://schemas.microsoft.com/office/drawing/2014/main" id="{FA808395-24D9-0E51-6000-2B764B8C72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-274" b="45376"/>
          <a:stretch/>
        </p:blipFill>
        <p:spPr>
          <a:xfrm>
            <a:off x="4826772" y="3414"/>
            <a:ext cx="7076637" cy="32835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AA75DD-863F-0011-2FA0-670B74A4A965}"/>
              </a:ext>
            </a:extLst>
          </p:cNvPr>
          <p:cNvSpPr txBox="1"/>
          <p:nvPr/>
        </p:nvSpPr>
        <p:spPr>
          <a:xfrm>
            <a:off x="245573" y="440587"/>
            <a:ext cx="1957364" cy="7656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5" name="Picture 4" descr="A blueprint of a building&#10;&#10;AI-generated content may be incorrect.">
            <a:extLst>
              <a:ext uri="{FF2B5EF4-FFF2-40B4-BE49-F238E27FC236}">
                <a16:creationId xmlns:a16="http://schemas.microsoft.com/office/drawing/2014/main" id="{F68DED4E-432F-FDCD-9FEB-51032055FB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89" t="2358" r="389" b="45220"/>
          <a:stretch/>
        </p:blipFill>
        <p:spPr>
          <a:xfrm>
            <a:off x="4778205" y="3432173"/>
            <a:ext cx="7076637" cy="330064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0091D-FBD5-CEF2-C3A3-CB2755B71CCF}"/>
              </a:ext>
            </a:extLst>
          </p:cNvPr>
          <p:cNvSpPr/>
          <p:nvPr/>
        </p:nvSpPr>
        <p:spPr>
          <a:xfrm>
            <a:off x="6328239" y="1434044"/>
            <a:ext cx="963466" cy="93769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7D23724-79A3-42CC-601C-BEB365A53765}"/>
              </a:ext>
            </a:extLst>
          </p:cNvPr>
          <p:cNvSpPr/>
          <p:nvPr/>
        </p:nvSpPr>
        <p:spPr>
          <a:xfrm>
            <a:off x="11193063" y="2214698"/>
            <a:ext cx="892346" cy="8234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F302642-F1EA-F180-F81E-C723FDCDE5B3}"/>
              </a:ext>
            </a:extLst>
          </p:cNvPr>
          <p:cNvSpPr/>
          <p:nvPr/>
        </p:nvSpPr>
        <p:spPr>
          <a:xfrm>
            <a:off x="5992482" y="3979623"/>
            <a:ext cx="1186986" cy="104945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97A3BFA-39F4-39FC-76DE-0FBE30635C3B}"/>
              </a:ext>
            </a:extLst>
          </p:cNvPr>
          <p:cNvSpPr/>
          <p:nvPr/>
        </p:nvSpPr>
        <p:spPr>
          <a:xfrm>
            <a:off x="10936724" y="5117462"/>
            <a:ext cx="967781" cy="7571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C740F7-1C04-59F1-FF5F-D4AD309527F4}"/>
              </a:ext>
            </a:extLst>
          </p:cNvPr>
          <p:cNvSpPr txBox="1"/>
          <p:nvPr/>
        </p:nvSpPr>
        <p:spPr>
          <a:xfrm>
            <a:off x="-310618" y="1909336"/>
            <a:ext cx="5027110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/>
              <a:t>Possible paths Blob can take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B66F56-8BED-B9F0-435C-FFCA525BB438}"/>
              </a:ext>
            </a:extLst>
          </p:cNvPr>
          <p:cNvCxnSpPr>
            <a:cxnSpLocks/>
          </p:cNvCxnSpPr>
          <p:nvPr/>
        </p:nvCxnSpPr>
        <p:spPr>
          <a:xfrm flipV="1">
            <a:off x="6912109" y="1550525"/>
            <a:ext cx="2018924" cy="3424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01BB05-150D-3668-BA2F-6E869AC9376A}"/>
              </a:ext>
            </a:extLst>
          </p:cNvPr>
          <p:cNvCxnSpPr/>
          <p:nvPr/>
        </p:nvCxnSpPr>
        <p:spPr>
          <a:xfrm flipV="1">
            <a:off x="6585975" y="1552278"/>
            <a:ext cx="326134" cy="33731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7CA943-B0F7-CADF-07CC-D9F183FE47D6}"/>
              </a:ext>
            </a:extLst>
          </p:cNvPr>
          <p:cNvCxnSpPr>
            <a:cxnSpLocks/>
          </p:cNvCxnSpPr>
          <p:nvPr/>
        </p:nvCxnSpPr>
        <p:spPr>
          <a:xfrm flipH="1">
            <a:off x="8931033" y="1515356"/>
            <a:ext cx="26026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C3AA91-C62A-DD81-5EA5-F5DE99D3B762}"/>
              </a:ext>
            </a:extLst>
          </p:cNvPr>
          <p:cNvCxnSpPr>
            <a:cxnSpLocks/>
          </p:cNvCxnSpPr>
          <p:nvPr/>
        </p:nvCxnSpPr>
        <p:spPr>
          <a:xfrm flipV="1">
            <a:off x="11533720" y="1515356"/>
            <a:ext cx="0" cy="1069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ED5C096-131F-F4D1-50AC-7C3CCFF5009E}"/>
              </a:ext>
            </a:extLst>
          </p:cNvPr>
          <p:cNvSpPr txBox="1"/>
          <p:nvPr/>
        </p:nvSpPr>
        <p:spPr>
          <a:xfrm>
            <a:off x="344816" y="4730359"/>
            <a:ext cx="308151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LU"/>
              <a:t>Using side staircase: 52.45m</a:t>
            </a:r>
          </a:p>
          <a:p>
            <a:r>
              <a:rPr lang="en-LU"/>
              <a:t>Using main staircase: 83m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8E8F91-5D26-F65A-64D6-C72135D484E0}"/>
              </a:ext>
            </a:extLst>
          </p:cNvPr>
          <p:cNvCxnSpPr>
            <a:cxnSpLocks/>
          </p:cNvCxnSpPr>
          <p:nvPr/>
        </p:nvCxnSpPr>
        <p:spPr>
          <a:xfrm flipH="1" flipV="1">
            <a:off x="6328239" y="4730359"/>
            <a:ext cx="2320819" cy="13301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AC18EF-A297-CD8F-E9C5-BF02A0F9E3A7}"/>
              </a:ext>
            </a:extLst>
          </p:cNvPr>
          <p:cNvCxnSpPr>
            <a:cxnSpLocks/>
          </p:cNvCxnSpPr>
          <p:nvPr/>
        </p:nvCxnSpPr>
        <p:spPr>
          <a:xfrm>
            <a:off x="8705901" y="4846538"/>
            <a:ext cx="2930698" cy="1151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A30D1DB3-2781-5D1C-E913-23ED2DF4B395}"/>
              </a:ext>
            </a:extLst>
          </p:cNvPr>
          <p:cNvSpPr/>
          <p:nvPr/>
        </p:nvSpPr>
        <p:spPr>
          <a:xfrm>
            <a:off x="8705901" y="886999"/>
            <a:ext cx="426720" cy="436880"/>
          </a:xfrm>
          <a:prstGeom prst="star5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F3D12D88-4DE2-034D-50C9-E976180749BC}"/>
              </a:ext>
            </a:extLst>
          </p:cNvPr>
          <p:cNvSpPr/>
          <p:nvPr/>
        </p:nvSpPr>
        <p:spPr>
          <a:xfrm>
            <a:off x="8672631" y="5191057"/>
            <a:ext cx="426720" cy="436880"/>
          </a:xfrm>
          <a:prstGeom prst="star5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81D56D-EBED-4930-CA10-3B7F5B6B7701}"/>
              </a:ext>
            </a:extLst>
          </p:cNvPr>
          <p:cNvCxnSpPr>
            <a:cxnSpLocks/>
          </p:cNvCxnSpPr>
          <p:nvPr/>
        </p:nvCxnSpPr>
        <p:spPr>
          <a:xfrm flipV="1">
            <a:off x="6284804" y="4287616"/>
            <a:ext cx="225506" cy="48705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627B8FC-DBC5-DC99-BF48-4BC115A55CCD}"/>
              </a:ext>
            </a:extLst>
          </p:cNvPr>
          <p:cNvSpPr/>
          <p:nvPr/>
        </p:nvSpPr>
        <p:spPr>
          <a:xfrm>
            <a:off x="345928" y="3256767"/>
            <a:ext cx="2824480" cy="12293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Red: </a:t>
            </a:r>
            <a:r>
              <a:rPr lang="en-US">
                <a:solidFill>
                  <a:schemeClr val="tx1"/>
                </a:solidFill>
              </a:rPr>
              <a:t>main staircase</a:t>
            </a:r>
          </a:p>
          <a:p>
            <a:pPr algn="ctr"/>
            <a:r>
              <a:rPr lang="en-US">
                <a:solidFill>
                  <a:srgbClr val="FFFF00"/>
                </a:solidFill>
              </a:rPr>
              <a:t>Yellow: </a:t>
            </a:r>
            <a:r>
              <a:rPr lang="en-US">
                <a:solidFill>
                  <a:schemeClr val="tx1"/>
                </a:solidFill>
              </a:rPr>
              <a:t>side staircase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5F604C4-B9FC-7D9D-D51F-2BA32B8AA8DA}"/>
              </a:ext>
            </a:extLst>
          </p:cNvPr>
          <p:cNvCxnSpPr>
            <a:cxnSpLocks/>
          </p:cNvCxnSpPr>
          <p:nvPr/>
        </p:nvCxnSpPr>
        <p:spPr>
          <a:xfrm>
            <a:off x="11731845" y="4928911"/>
            <a:ext cx="0" cy="8955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55A22A-4683-5F1D-AD88-C80ABCB1A745}"/>
              </a:ext>
            </a:extLst>
          </p:cNvPr>
          <p:cNvCxnSpPr>
            <a:cxnSpLocks/>
          </p:cNvCxnSpPr>
          <p:nvPr/>
        </p:nvCxnSpPr>
        <p:spPr>
          <a:xfrm flipH="1">
            <a:off x="11329639" y="5824468"/>
            <a:ext cx="37394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6966C6-DF66-1125-BCFA-8D8711CFDCC9}"/>
              </a:ext>
            </a:extLst>
          </p:cNvPr>
          <p:cNvCxnSpPr>
            <a:cxnSpLocks/>
          </p:cNvCxnSpPr>
          <p:nvPr/>
        </p:nvCxnSpPr>
        <p:spPr>
          <a:xfrm flipV="1">
            <a:off x="11395714" y="5496052"/>
            <a:ext cx="0" cy="3284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167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4D302D-F4CC-9B86-78B7-81B1F534ED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0" t="24027" r="5953" b="15453"/>
          <a:stretch/>
        </p:blipFill>
        <p:spPr>
          <a:xfrm>
            <a:off x="87267" y="2244382"/>
            <a:ext cx="6370650" cy="326027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50A5D8-F4C6-D8D5-1E1D-2BB3B2269659}"/>
              </a:ext>
            </a:extLst>
          </p:cNvPr>
          <p:cNvSpPr/>
          <p:nvPr/>
        </p:nvSpPr>
        <p:spPr>
          <a:xfrm>
            <a:off x="769445" y="5375344"/>
            <a:ext cx="2400679" cy="8681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Oats on the </a:t>
            </a:r>
            <a:r>
              <a:rPr lang="en-US" u="sng">
                <a:solidFill>
                  <a:schemeClr val="tx1"/>
                </a:solidFill>
              </a:rPr>
              <a:t>second floor: </a:t>
            </a:r>
            <a:r>
              <a:rPr lang="en-US">
                <a:solidFill>
                  <a:schemeClr val="tx1"/>
                </a:solidFill>
              </a:rPr>
              <a:t>science corridor</a:t>
            </a:r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11C3CE3-B035-2409-508C-3C009A1C6666}"/>
              </a:ext>
            </a:extLst>
          </p:cNvPr>
          <p:cNvSpPr/>
          <p:nvPr/>
        </p:nvSpPr>
        <p:spPr>
          <a:xfrm>
            <a:off x="1084247" y="2367543"/>
            <a:ext cx="2885165" cy="75642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Blob on the </a:t>
            </a:r>
            <a:r>
              <a:rPr lang="en-US" u="sng">
                <a:solidFill>
                  <a:schemeClr val="tx1"/>
                </a:solidFill>
              </a:rPr>
              <a:t>first floor: </a:t>
            </a:r>
            <a:r>
              <a:rPr lang="en-US">
                <a:solidFill>
                  <a:schemeClr val="tx1"/>
                </a:solidFill>
              </a:rPr>
              <a:t>language corridor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7D08FAB3-76E5-898C-D5F6-E07C82C0586F}"/>
              </a:ext>
            </a:extLst>
          </p:cNvPr>
          <p:cNvSpPr/>
          <p:nvPr/>
        </p:nvSpPr>
        <p:spPr>
          <a:xfrm rot="12635126">
            <a:off x="3408979" y="4121049"/>
            <a:ext cx="419564" cy="16276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3E7C55-4DD3-25D8-741C-FACABA74C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6484" y="782824"/>
            <a:ext cx="4490804" cy="744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LU" sz="4300" b="1"/>
              <a:t>Path 1: </a:t>
            </a:r>
            <a:r>
              <a:rPr lang="en-LU" sz="4300"/>
              <a:t>D corridor </a:t>
            </a:r>
            <a:endParaRPr lang="en-US" sz="4000"/>
          </a:p>
        </p:txBody>
      </p:sp>
      <p:pic>
        <p:nvPicPr>
          <p:cNvPr id="10" name="Picture 9" descr="A yellow building blocks on a wall&#10;&#10;AI-generated content may be incorrect.">
            <a:extLst>
              <a:ext uri="{FF2B5EF4-FFF2-40B4-BE49-F238E27FC236}">
                <a16:creationId xmlns:a16="http://schemas.microsoft.com/office/drawing/2014/main" id="{FD344C1A-9D0B-BEA0-8BC5-6D7913ED9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495" y="1968461"/>
            <a:ext cx="5365476" cy="22944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6FC4A4-F322-EF93-A38F-4AFE8E3A1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875" y="4382177"/>
            <a:ext cx="5365476" cy="2194097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793DF61-95E6-4B53-C92C-325BB1FF5CA6}"/>
              </a:ext>
            </a:extLst>
          </p:cNvPr>
          <p:cNvSpPr/>
          <p:nvPr/>
        </p:nvSpPr>
        <p:spPr>
          <a:xfrm>
            <a:off x="10252339" y="2575245"/>
            <a:ext cx="1556952" cy="135321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L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FE3A8D-C735-6DF6-3B44-3DA1BDB4AFB3}"/>
              </a:ext>
            </a:extLst>
          </p:cNvPr>
          <p:cNvSpPr txBox="1"/>
          <p:nvPr/>
        </p:nvSpPr>
        <p:spPr>
          <a:xfrm>
            <a:off x="4235705" y="3286886"/>
            <a:ext cx="194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Side staircase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A68954-F75B-AF5E-A702-DB6F4A746BC6}"/>
              </a:ext>
            </a:extLst>
          </p:cNvPr>
          <p:cNvSpPr txBox="1"/>
          <p:nvPr/>
        </p:nvSpPr>
        <p:spPr>
          <a:xfrm>
            <a:off x="382709" y="3798115"/>
            <a:ext cx="194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Main staircase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900CA1-1B2E-40E8-BA0D-1F035D54CCBC}"/>
              </a:ext>
            </a:extLst>
          </p:cNvPr>
          <p:cNvSpPr txBox="1"/>
          <p:nvPr/>
        </p:nvSpPr>
        <p:spPr>
          <a:xfrm>
            <a:off x="10175135" y="2140451"/>
            <a:ext cx="194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Side staircase</a:t>
            </a:r>
          </a:p>
        </p:txBody>
      </p:sp>
      <p:sp>
        <p:nvSpPr>
          <p:cNvPr id="2" name="Arrow: U-Turn 1">
            <a:extLst>
              <a:ext uri="{FF2B5EF4-FFF2-40B4-BE49-F238E27FC236}">
                <a16:creationId xmlns:a16="http://schemas.microsoft.com/office/drawing/2014/main" id="{479DD9C4-C7DB-7004-6AF2-BB7592ACA58C}"/>
              </a:ext>
            </a:extLst>
          </p:cNvPr>
          <p:cNvSpPr/>
          <p:nvPr/>
        </p:nvSpPr>
        <p:spPr>
          <a:xfrm>
            <a:off x="2706954" y="3152380"/>
            <a:ext cx="565638" cy="890953"/>
          </a:xfrm>
          <a:prstGeom prst="utur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rrow: Down 6">
            <a:extLst>
              <a:ext uri="{FF2B5EF4-FFF2-40B4-BE49-F238E27FC236}">
                <a16:creationId xmlns:a16="http://schemas.microsoft.com/office/drawing/2014/main" id="{6FFE9FE6-ABB7-BBD3-9761-9694653386DA}"/>
              </a:ext>
            </a:extLst>
          </p:cNvPr>
          <p:cNvSpPr/>
          <p:nvPr/>
        </p:nvSpPr>
        <p:spPr>
          <a:xfrm rot="12011655">
            <a:off x="8523392" y="5588692"/>
            <a:ext cx="419564" cy="11088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70CC07-CE0C-4815-D294-4010AFAFCB49}"/>
              </a:ext>
            </a:extLst>
          </p:cNvPr>
          <p:cNvSpPr txBox="1"/>
          <p:nvPr/>
        </p:nvSpPr>
        <p:spPr>
          <a:xfrm>
            <a:off x="10285902" y="5866316"/>
            <a:ext cx="194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Side staircase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36FFED6-8B06-C396-8235-2A2A0BCEE297}"/>
              </a:ext>
            </a:extLst>
          </p:cNvPr>
          <p:cNvSpPr/>
          <p:nvPr/>
        </p:nvSpPr>
        <p:spPr>
          <a:xfrm>
            <a:off x="9127848" y="4513101"/>
            <a:ext cx="1945759" cy="135321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LU"/>
          </a:p>
        </p:txBody>
      </p:sp>
      <p:sp>
        <p:nvSpPr>
          <p:cNvPr id="16" name="Arrow: Down 6">
            <a:extLst>
              <a:ext uri="{FF2B5EF4-FFF2-40B4-BE49-F238E27FC236}">
                <a16:creationId xmlns:a16="http://schemas.microsoft.com/office/drawing/2014/main" id="{A33C0FF1-CB34-560A-3805-C1294F4F1F19}"/>
              </a:ext>
            </a:extLst>
          </p:cNvPr>
          <p:cNvSpPr/>
          <p:nvPr/>
        </p:nvSpPr>
        <p:spPr>
          <a:xfrm rot="11440612">
            <a:off x="9470504" y="3631534"/>
            <a:ext cx="419564" cy="4775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01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0D869-6A65-080F-5E2B-04BD6CAC9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010" y="249205"/>
            <a:ext cx="7021443" cy="1347649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9600"/>
            </a:br>
            <a:endParaRPr lang="en-US" sz="4300"/>
          </a:p>
        </p:txBody>
      </p:sp>
      <p:pic>
        <p:nvPicPr>
          <p:cNvPr id="4" name="Picture 3" descr="A yellow building blocks on a wall&#10;&#10;AI-generated content may be incorrect.">
            <a:extLst>
              <a:ext uri="{FF2B5EF4-FFF2-40B4-BE49-F238E27FC236}">
                <a16:creationId xmlns:a16="http://schemas.microsoft.com/office/drawing/2014/main" id="{2979C423-F78A-E0C8-B70C-D638F7A95D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419"/>
          <a:stretch/>
        </p:blipFill>
        <p:spPr>
          <a:xfrm rot="16200000">
            <a:off x="7656699" y="1191669"/>
            <a:ext cx="2942298" cy="523845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81B03FA-8B70-6275-86AA-F1CD373DA780}"/>
              </a:ext>
            </a:extLst>
          </p:cNvPr>
          <p:cNvSpPr/>
          <p:nvPr/>
        </p:nvSpPr>
        <p:spPr>
          <a:xfrm>
            <a:off x="7983298" y="3176788"/>
            <a:ext cx="3202872" cy="17494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L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AFF70F-33AA-927E-5942-090CA21D4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19" y="1895846"/>
            <a:ext cx="6082970" cy="391138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7EEBDED-8DF2-DB22-9031-C671774CC3E1}"/>
              </a:ext>
            </a:extLst>
          </p:cNvPr>
          <p:cNvSpPr/>
          <p:nvPr/>
        </p:nvSpPr>
        <p:spPr>
          <a:xfrm>
            <a:off x="601076" y="787458"/>
            <a:ext cx="2931855" cy="81130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tx1"/>
                </a:solidFill>
              </a:rPr>
              <a:t>Blob on the </a:t>
            </a:r>
            <a:r>
              <a:rPr lang="en-US" u="sng">
                <a:solidFill>
                  <a:schemeClr val="tx1"/>
                </a:solidFill>
              </a:rPr>
              <a:t>first floor</a:t>
            </a:r>
            <a:r>
              <a:rPr lang="en-US">
                <a:solidFill>
                  <a:schemeClr val="tx1"/>
                </a:solidFill>
              </a:rPr>
              <a:t>: language corridor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74B76E4-1F44-AAF5-2A06-A1B811C64769}"/>
              </a:ext>
            </a:extLst>
          </p:cNvPr>
          <p:cNvSpPr/>
          <p:nvPr/>
        </p:nvSpPr>
        <p:spPr>
          <a:xfrm>
            <a:off x="140005" y="4764093"/>
            <a:ext cx="3496383" cy="5698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tx1"/>
                </a:solidFill>
              </a:rPr>
              <a:t>Oats on the </a:t>
            </a:r>
            <a:r>
              <a:rPr lang="en-US" u="sng">
                <a:solidFill>
                  <a:schemeClr val="tx1"/>
                </a:solidFill>
              </a:rPr>
              <a:t>second floor:</a:t>
            </a:r>
            <a:r>
              <a:rPr lang="en-US">
                <a:solidFill>
                  <a:schemeClr val="tx1"/>
                </a:solidFill>
              </a:rPr>
              <a:t> </a:t>
            </a:r>
            <a:r>
              <a:rPr lang="en-US" err="1">
                <a:solidFill>
                  <a:schemeClr val="tx1"/>
                </a:solidFill>
              </a:rPr>
              <a:t>maths</a:t>
            </a:r>
            <a:r>
              <a:rPr lang="en-US">
                <a:solidFill>
                  <a:schemeClr val="tx1"/>
                </a:solidFill>
              </a:rPr>
              <a:t> corridor</a:t>
            </a:r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ED63D31-5A80-6ECC-A9F9-998687BDFEB0}"/>
              </a:ext>
            </a:extLst>
          </p:cNvPr>
          <p:cNvSpPr/>
          <p:nvPr/>
        </p:nvSpPr>
        <p:spPr>
          <a:xfrm rot="13006388">
            <a:off x="1870197" y="2289483"/>
            <a:ext cx="393615" cy="2640810"/>
          </a:xfrm>
          <a:prstGeom prst="downArrow">
            <a:avLst/>
          </a:prstGeom>
          <a:solidFill>
            <a:srgbClr val="15608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3B605C-6F31-6494-B035-AFF880C952E1}"/>
              </a:ext>
            </a:extLst>
          </p:cNvPr>
          <p:cNvSpPr txBox="1"/>
          <p:nvPr/>
        </p:nvSpPr>
        <p:spPr>
          <a:xfrm>
            <a:off x="3292009" y="2988168"/>
            <a:ext cx="194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Side staircase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09B5E-8EB2-D0B3-7E13-589EDB669F99}"/>
              </a:ext>
            </a:extLst>
          </p:cNvPr>
          <p:cNvSpPr txBox="1"/>
          <p:nvPr/>
        </p:nvSpPr>
        <p:spPr>
          <a:xfrm>
            <a:off x="1072705" y="2701442"/>
            <a:ext cx="163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U"/>
              <a:t>Main staircase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16E9C1-E4D9-9F9F-7EA7-686D91CF0B07}"/>
              </a:ext>
            </a:extLst>
          </p:cNvPr>
          <p:cNvSpPr txBox="1"/>
          <p:nvPr/>
        </p:nvSpPr>
        <p:spPr>
          <a:xfrm>
            <a:off x="8266024" y="2701328"/>
            <a:ext cx="263742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LU" sz="2400"/>
              <a:t>Side staircase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56869-6727-B62E-A8C7-0F6B9B199955}"/>
              </a:ext>
            </a:extLst>
          </p:cNvPr>
          <p:cNvSpPr txBox="1"/>
          <p:nvPr/>
        </p:nvSpPr>
        <p:spPr>
          <a:xfrm>
            <a:off x="247119" y="6082362"/>
            <a:ext cx="315097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LU"/>
              <a:t>Using side staircase: 40.75m</a:t>
            </a:r>
          </a:p>
          <a:p>
            <a:r>
              <a:rPr lang="en-LU"/>
              <a:t>Using main staircase:80.31m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CF25E8F2-6F02-4AAC-9C17-D387348ECBD9}"/>
              </a:ext>
            </a:extLst>
          </p:cNvPr>
          <p:cNvSpPr/>
          <p:nvPr/>
        </p:nvSpPr>
        <p:spPr>
          <a:xfrm>
            <a:off x="2215662" y="1620715"/>
            <a:ext cx="577361" cy="879230"/>
          </a:xfrm>
          <a:prstGeom prst="utur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Arrow: Down 11">
            <a:extLst>
              <a:ext uri="{FF2B5EF4-FFF2-40B4-BE49-F238E27FC236}">
                <a16:creationId xmlns:a16="http://schemas.microsoft.com/office/drawing/2014/main" id="{A6342472-150F-E0BE-9646-CD6C80904E7F}"/>
              </a:ext>
            </a:extLst>
          </p:cNvPr>
          <p:cNvSpPr/>
          <p:nvPr/>
        </p:nvSpPr>
        <p:spPr>
          <a:xfrm rot="10800000">
            <a:off x="7560316" y="4119981"/>
            <a:ext cx="393615" cy="1162066"/>
          </a:xfrm>
          <a:prstGeom prst="downArrow">
            <a:avLst/>
          </a:prstGeom>
          <a:solidFill>
            <a:srgbClr val="15608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9AD2B305-DE40-E29A-09BA-826896BA1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7044" y="752344"/>
            <a:ext cx="4490804" cy="744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LU" sz="4300" b="1"/>
              <a:t>Path 2: </a:t>
            </a:r>
            <a:r>
              <a:rPr lang="en-LU" sz="4300"/>
              <a:t>C corridor 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2352870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FDCBD-7E87-9E37-63FB-EE135F0E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Conclusion</a:t>
            </a:r>
          </a:p>
        </p:txBody>
      </p:sp>
      <p:sp>
        <p:nvSpPr>
          <p:cNvPr id="3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6091-B8F4-5968-1E36-31D58B174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037" y="2906029"/>
            <a:ext cx="4243589" cy="3320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200">
                <a:latin typeface="Calibri"/>
                <a:ea typeface="Calibri"/>
                <a:cs typeface="Calibri"/>
              </a:rPr>
              <a:t>Blob used the side staircases, proving that it is the shorter path.</a:t>
            </a:r>
            <a:endParaRPr lang="en-US" sz="2200">
              <a:latin typeface="Calibri"/>
              <a:ea typeface="Calibri"/>
              <a:cs typeface="Calibri"/>
            </a:endParaRPr>
          </a:p>
          <a:p>
            <a:r>
              <a:rPr lang="en-GB" sz="2200">
                <a:latin typeface="Calibri"/>
                <a:ea typeface="Calibri"/>
                <a:cs typeface="Calibri"/>
              </a:rPr>
              <a:t>Students are late because they are not using the fastest path.</a:t>
            </a:r>
          </a:p>
          <a:p>
            <a:r>
              <a:rPr lang="en-US" sz="2200">
                <a:latin typeface="Calibri"/>
                <a:ea typeface="Calibri"/>
                <a:cs typeface="Calibri"/>
              </a:rPr>
              <a:t>Pupils should use them more to reduce congestion and reduce lateness. </a:t>
            </a:r>
          </a:p>
          <a:p>
            <a:endParaRPr lang="en-US" sz="2200"/>
          </a:p>
          <a:p>
            <a:endParaRPr lang="en-US" sz="2200"/>
          </a:p>
          <a:p>
            <a:endParaRPr lang="en-US" sz="2200"/>
          </a:p>
          <a:p>
            <a:endParaRPr lang="en-US" sz="2200"/>
          </a:p>
        </p:txBody>
      </p:sp>
      <p:pic>
        <p:nvPicPr>
          <p:cNvPr id="4" name="Picture 3" descr="European School Campus No. II / RSAA/Büro Ziyu Zhuang +  michelpetitarchitecte | ArchDaily">
            <a:extLst>
              <a:ext uri="{FF2B5EF4-FFF2-40B4-BE49-F238E27FC236}">
                <a16:creationId xmlns:a16="http://schemas.microsoft.com/office/drawing/2014/main" id="{0E2410F8-B862-6587-BB6C-9068CDA5CF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3" r="31795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39186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C46F15-A87B-B22F-F8B5-B23FD4316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LU" sz="5400"/>
              <a:t>Our project on a global scale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48ABA-1DB9-DB7C-31D7-3973F0815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3269139"/>
            <a:ext cx="4243589" cy="3320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LU" sz="2200"/>
              <a:t>Blob can be used to efficiently navigate around our school.</a:t>
            </a:r>
            <a:endParaRPr lang="en-US" sz="2200"/>
          </a:p>
          <a:p>
            <a:r>
              <a:rPr lang="en-LU" sz="2200"/>
              <a:t>Urban planning: bus routes, metro lines, street planning.</a:t>
            </a:r>
          </a:p>
        </p:txBody>
      </p:sp>
      <p:pic>
        <p:nvPicPr>
          <p:cNvPr id="4" name="Picture 3" descr="Town planning - Designing Buildings">
            <a:extLst>
              <a:ext uri="{FF2B5EF4-FFF2-40B4-BE49-F238E27FC236}">
                <a16:creationId xmlns:a16="http://schemas.microsoft.com/office/drawing/2014/main" id="{F6DE2987-5510-3221-D655-81378670B6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85" r="9547" b="-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58763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A1737-F357-29DD-B614-9014C913A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290A7-1565-9B14-478C-FB27C70F0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>
                <a:ea typeface="+mn-lt"/>
                <a:cs typeface="+mn-lt"/>
                <a:hlinkClick r:id="rId2"/>
              </a:rPr>
              <a:t>The Slime Blob That Won the Internet Is Weirder Than You Think | WIRED</a:t>
            </a:r>
            <a:endParaRPr lang="en-US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3"/>
              </a:rPr>
              <a:t>Slime mold solves maze in one pass, assisted by gradient of chemo-attractants - PubMed</a:t>
            </a:r>
            <a:endParaRPr lang="en-GB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4"/>
              </a:rPr>
              <a:t>fralinlifesci.vt.edu/content/fralinlifesci_vt_edu/en/education-and-outreach/biotech-in-a-box/biotech-caging-the-blob/_jcr_content/content/download/file.res/Caging the Blob Manual.pdf</a:t>
            </a:r>
            <a:endParaRPr lang="en-GB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5"/>
              </a:rPr>
              <a:t>A Slime Mold Called Le Blob | Joyful Microbe</a:t>
            </a:r>
            <a:endParaRPr lang="en-GB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6"/>
              </a:rPr>
              <a:t>Le Labo du Blob - Acheter un kit blob : expériences inédites offertes</a:t>
            </a:r>
            <a:endParaRPr lang="en-GB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7"/>
              </a:rPr>
              <a:t>Découvrez l'histoire du blob, cet organisme unicellulaire qui ressemble à une omelette</a:t>
            </a:r>
            <a:endParaRPr lang="en-GB" sz="1600">
              <a:ea typeface="+mn-lt"/>
              <a:cs typeface="+mn-lt"/>
            </a:endParaRPr>
          </a:p>
          <a:p>
            <a:r>
              <a:rPr lang="en-GB" sz="1600">
                <a:ea typeface="+mn-lt"/>
                <a:cs typeface="+mn-lt"/>
                <a:hlinkClick r:id="rId8"/>
              </a:rPr>
              <a:t>The Blob: Slime Molds | Herbarium | USU</a:t>
            </a:r>
            <a:endParaRPr lang="en-GB" sz="1600">
              <a:ea typeface="+mn-lt"/>
              <a:cs typeface="+mn-lt"/>
            </a:endParaRPr>
          </a:p>
          <a:p>
            <a:endParaRPr lang="en-GB" sz="1600">
              <a:ea typeface="+mn-lt"/>
              <a:cs typeface="+mn-lt"/>
            </a:endParaRPr>
          </a:p>
          <a:p>
            <a:pPr marL="0" indent="0">
              <a:buNone/>
            </a:pPr>
            <a:endParaRPr lang="en-GB" sz="1600">
              <a:ea typeface="+mn-lt"/>
              <a:cs typeface="+mn-lt"/>
            </a:endParaRPr>
          </a:p>
          <a:p>
            <a:endParaRPr lang="en-GB" sz="1600">
              <a:ea typeface="+mn-lt"/>
              <a:cs typeface="+mn-lt"/>
            </a:endParaRPr>
          </a:p>
          <a:p>
            <a:endParaRPr lang="en-GB" sz="1600">
              <a:ea typeface="+mn-lt"/>
              <a:cs typeface="+mn-lt"/>
            </a:endParaRPr>
          </a:p>
          <a:p>
            <a:endParaRPr lang="en-GB" sz="1600">
              <a:ea typeface="+mn-lt"/>
              <a:cs typeface="+mn-lt"/>
            </a:endParaRPr>
          </a:p>
          <a:p>
            <a:pPr marL="0" indent="0">
              <a:buNone/>
            </a:pPr>
            <a:endParaRPr lang="en-US" sz="1600"/>
          </a:p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079962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A yellow substance in a petri dish&#10;&#10;AI-generated content may be incorrect.">
            <a:extLst>
              <a:ext uri="{FF2B5EF4-FFF2-40B4-BE49-F238E27FC236}">
                <a16:creationId xmlns:a16="http://schemas.microsoft.com/office/drawing/2014/main" id="{08BDCFB7-524D-2CBD-D271-192B5701A20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0000"/>
          </a:blip>
          <a:srcRect t="14351" b="27056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363CDE-4A19-24A9-9ABF-ABC0631E5EC8}"/>
              </a:ext>
            </a:extLst>
          </p:cNvPr>
          <p:cNvSpPr txBox="1"/>
          <p:nvPr/>
        </p:nvSpPr>
        <p:spPr>
          <a:xfrm>
            <a:off x="-3647" y="2499157"/>
            <a:ext cx="12505462" cy="22207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800" b="1">
                <a:ln w="22225">
                  <a:solidFill>
                    <a:schemeClr val="tx1"/>
                  </a:solidFill>
                  <a:miter lim="800000"/>
                </a:ln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45806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B63906F-AB4C-49F6-6F3E-41E707A2221A}"/>
              </a:ext>
            </a:extLst>
          </p:cNvPr>
          <p:cNvSpPr/>
          <p:nvPr/>
        </p:nvSpPr>
        <p:spPr>
          <a:xfrm>
            <a:off x="277541" y="281630"/>
            <a:ext cx="4257040" cy="8229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400">
                <a:solidFill>
                  <a:srgbClr val="000000"/>
                </a:solidFill>
                <a:latin typeface="Aptos Display"/>
              </a:rPr>
              <a:t>Aim of our project</a:t>
            </a:r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B71E7B8-FEB8-F5AF-D29B-D580142006B7}"/>
              </a:ext>
            </a:extLst>
          </p:cNvPr>
          <p:cNvSpPr/>
          <p:nvPr/>
        </p:nvSpPr>
        <p:spPr>
          <a:xfrm>
            <a:off x="4828011" y="883461"/>
            <a:ext cx="3190240" cy="12192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Many students are late to class due to overuse of the main staircase.</a:t>
            </a:r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6094D13-FD16-1936-7C31-DA3DD096442F}"/>
              </a:ext>
            </a:extLst>
          </p:cNvPr>
          <p:cNvSpPr/>
          <p:nvPr/>
        </p:nvSpPr>
        <p:spPr>
          <a:xfrm>
            <a:off x="8007131" y="5626173"/>
            <a:ext cx="718278" cy="336147"/>
          </a:xfrm>
          <a:prstGeom prst="rightArrow">
            <a:avLst/>
          </a:prstGeom>
          <a:solidFill>
            <a:srgbClr val="15608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2ADDEF5-82E2-ABE4-40C2-B57E4DC060D8}"/>
              </a:ext>
            </a:extLst>
          </p:cNvPr>
          <p:cNvSpPr/>
          <p:nvPr/>
        </p:nvSpPr>
        <p:spPr>
          <a:xfrm>
            <a:off x="8816849" y="4998325"/>
            <a:ext cx="3190240" cy="12598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 Prove using the Blob that the side staircases are the fastest path.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2CC8DB-0B6B-8974-28AB-D4DCB48D0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2" y="1794391"/>
            <a:ext cx="4432300" cy="288290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220854D-42FD-6719-04A9-A3B6890B00DD}"/>
              </a:ext>
            </a:extLst>
          </p:cNvPr>
          <p:cNvSpPr/>
          <p:nvPr/>
        </p:nvSpPr>
        <p:spPr>
          <a:xfrm rot="7320000" flipV="1">
            <a:off x="4077522" y="3152139"/>
            <a:ext cx="2685620" cy="453112"/>
          </a:xfrm>
          <a:prstGeom prst="rightArrow">
            <a:avLst/>
          </a:prstGeom>
          <a:solidFill>
            <a:srgbClr val="15608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ED2429-6754-284F-8390-2F332B7B9F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482"/>
          <a:stretch/>
        </p:blipFill>
        <p:spPr>
          <a:xfrm>
            <a:off x="8316522" y="687794"/>
            <a:ext cx="3597937" cy="37408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2C57D7-8A31-F63B-D287-F6391335D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53" y="5126212"/>
            <a:ext cx="4996507" cy="856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5FE62B-E2A5-B926-F6FE-BD4FB4EFF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003" y="4285910"/>
            <a:ext cx="2856305" cy="215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2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4CFF7-2F15-7501-8545-B8B40C46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18" y="344391"/>
            <a:ext cx="10515600" cy="1325563"/>
          </a:xfrm>
        </p:spPr>
        <p:txBody>
          <a:bodyPr/>
          <a:lstStyle/>
          <a:p>
            <a:r>
              <a:rPr lang="en-US"/>
              <a:t>Blueprints of secondary building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E0BE9-19CE-6ABE-8C1F-13E9B5CA9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265"/>
            <a:ext cx="10728960" cy="456469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endParaRPr lang="en-US"/>
          </a:p>
        </p:txBody>
      </p:sp>
      <p:pic>
        <p:nvPicPr>
          <p:cNvPr id="4" name="Picture 3" descr="A blueprint of a building&#10;&#10;AI-generated content may be incorrect.">
            <a:extLst>
              <a:ext uri="{FF2B5EF4-FFF2-40B4-BE49-F238E27FC236}">
                <a16:creationId xmlns:a16="http://schemas.microsoft.com/office/drawing/2014/main" id="{9CF5BFE3-0267-8A11-3167-20B45ED9C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72" y="2427521"/>
            <a:ext cx="5658515" cy="3135991"/>
          </a:xfrm>
          <a:prstGeom prst="rect">
            <a:avLst/>
          </a:prstGeom>
        </p:spPr>
      </p:pic>
      <p:pic>
        <p:nvPicPr>
          <p:cNvPr id="5" name="Picture 4" descr="A blueprint of a building&#10;&#10;AI-generated content may be incorrect.">
            <a:extLst>
              <a:ext uri="{FF2B5EF4-FFF2-40B4-BE49-F238E27FC236}">
                <a16:creationId xmlns:a16="http://schemas.microsoft.com/office/drawing/2014/main" id="{156B6CFF-C914-6317-B894-CB2FBECCB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651" y="2433016"/>
            <a:ext cx="5817738" cy="31241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19CD54-F759-FABB-D3D2-5CF3DDCE15A3}"/>
              </a:ext>
            </a:extLst>
          </p:cNvPr>
          <p:cNvSpPr txBox="1"/>
          <p:nvPr/>
        </p:nvSpPr>
        <p:spPr>
          <a:xfrm>
            <a:off x="2250440" y="1701800"/>
            <a:ext cx="22606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Second floor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7C61E0-8826-8890-0981-1B53ADE58094}"/>
              </a:ext>
            </a:extLst>
          </p:cNvPr>
          <p:cNvSpPr txBox="1"/>
          <p:nvPr/>
        </p:nvSpPr>
        <p:spPr>
          <a:xfrm>
            <a:off x="8417560" y="1717040"/>
            <a:ext cx="24130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First floor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551BD1-7F2F-0729-F379-B499C51BFA51}"/>
              </a:ext>
            </a:extLst>
          </p:cNvPr>
          <p:cNvSpPr/>
          <p:nvPr/>
        </p:nvSpPr>
        <p:spPr>
          <a:xfrm>
            <a:off x="635000" y="2453639"/>
            <a:ext cx="2844800" cy="312927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6897998-B39A-A552-FAE0-A1DAFC5EBFFE}"/>
              </a:ext>
            </a:extLst>
          </p:cNvPr>
          <p:cNvSpPr/>
          <p:nvPr/>
        </p:nvSpPr>
        <p:spPr>
          <a:xfrm>
            <a:off x="6500278" y="2321560"/>
            <a:ext cx="2872740" cy="313944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9D323F-4E3F-AAC7-7930-4031CEBCF56D}"/>
              </a:ext>
            </a:extLst>
          </p:cNvPr>
          <p:cNvSpPr txBox="1"/>
          <p:nvPr/>
        </p:nvSpPr>
        <p:spPr>
          <a:xfrm>
            <a:off x="1335709" y="2451100"/>
            <a:ext cx="143510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D corridor</a:t>
            </a:r>
            <a:r>
              <a:rPr lang="en-US" b="1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FBAFD2-880E-17BF-D9BB-9731466A81AF}"/>
              </a:ext>
            </a:extLst>
          </p:cNvPr>
          <p:cNvSpPr txBox="1"/>
          <p:nvPr/>
        </p:nvSpPr>
        <p:spPr>
          <a:xfrm>
            <a:off x="1382274" y="4259033"/>
            <a:ext cx="147159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C corridor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F92850-46EC-7CBB-300E-4CBA5001FE48}"/>
              </a:ext>
            </a:extLst>
          </p:cNvPr>
          <p:cNvSpPr txBox="1"/>
          <p:nvPr/>
        </p:nvSpPr>
        <p:spPr>
          <a:xfrm>
            <a:off x="7140382" y="2520784"/>
            <a:ext cx="16129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D corridor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F0C76D-328A-4BB4-38C6-298DC0D3A399}"/>
              </a:ext>
            </a:extLst>
          </p:cNvPr>
          <p:cNvSpPr txBox="1"/>
          <p:nvPr/>
        </p:nvSpPr>
        <p:spPr>
          <a:xfrm>
            <a:off x="7594158" y="4154446"/>
            <a:ext cx="13970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C corridor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EFCB3F-323D-9791-693A-D8FA76F261FE}"/>
              </a:ext>
            </a:extLst>
          </p:cNvPr>
          <p:cNvSpPr/>
          <p:nvPr/>
        </p:nvSpPr>
        <p:spPr>
          <a:xfrm>
            <a:off x="5126418" y="4301108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17BF65-FDCF-8B8A-C7DD-DD8A9FB903C2}"/>
              </a:ext>
            </a:extLst>
          </p:cNvPr>
          <p:cNvSpPr/>
          <p:nvPr/>
        </p:nvSpPr>
        <p:spPr>
          <a:xfrm>
            <a:off x="1477010" y="4607516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DAF22DC-014D-CBDA-089D-508F2F25C099}"/>
              </a:ext>
            </a:extLst>
          </p:cNvPr>
          <p:cNvSpPr/>
          <p:nvPr/>
        </p:nvSpPr>
        <p:spPr>
          <a:xfrm>
            <a:off x="5004994" y="3243049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02B9A0B-91CA-8126-B041-E29799ECC365}"/>
              </a:ext>
            </a:extLst>
          </p:cNvPr>
          <p:cNvSpPr/>
          <p:nvPr/>
        </p:nvSpPr>
        <p:spPr>
          <a:xfrm>
            <a:off x="1047716" y="3239832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747C90-019D-D857-0E98-AAC083A23A48}"/>
              </a:ext>
            </a:extLst>
          </p:cNvPr>
          <p:cNvSpPr/>
          <p:nvPr/>
        </p:nvSpPr>
        <p:spPr>
          <a:xfrm>
            <a:off x="6799580" y="3159443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F05553B-5ABF-C3F8-A979-DF4A3B9F7F0E}"/>
              </a:ext>
            </a:extLst>
          </p:cNvPr>
          <p:cNvSpPr/>
          <p:nvPr/>
        </p:nvSpPr>
        <p:spPr>
          <a:xfrm>
            <a:off x="7261860" y="4499346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D4BAF91-2880-732D-795A-8B3170DE4C17}"/>
              </a:ext>
            </a:extLst>
          </p:cNvPr>
          <p:cNvSpPr/>
          <p:nvPr/>
        </p:nvSpPr>
        <p:spPr>
          <a:xfrm>
            <a:off x="10789030" y="3243049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D16137-CB7B-EBDB-8DC4-4388C3250C72}"/>
              </a:ext>
            </a:extLst>
          </p:cNvPr>
          <p:cNvSpPr/>
          <p:nvPr/>
        </p:nvSpPr>
        <p:spPr>
          <a:xfrm>
            <a:off x="10837229" y="4198620"/>
            <a:ext cx="673100" cy="50489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074A64-9F07-F4A7-A0C3-827A87B366E1}"/>
              </a:ext>
            </a:extLst>
          </p:cNvPr>
          <p:cNvSpPr txBox="1"/>
          <p:nvPr/>
        </p:nvSpPr>
        <p:spPr>
          <a:xfrm>
            <a:off x="4503193" y="2519163"/>
            <a:ext cx="143510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 corridor</a:t>
            </a:r>
            <a:endParaRPr lang="en-US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E9D640-1093-6494-F073-8F71F95F29A5}"/>
              </a:ext>
            </a:extLst>
          </p:cNvPr>
          <p:cNvSpPr txBox="1"/>
          <p:nvPr/>
        </p:nvSpPr>
        <p:spPr>
          <a:xfrm>
            <a:off x="3758692" y="4398675"/>
            <a:ext cx="143510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B corridor</a:t>
            </a:r>
            <a:endParaRPr lang="en-US" b="1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9AC433-3598-FADE-101E-D6C109BFE3CD}"/>
              </a:ext>
            </a:extLst>
          </p:cNvPr>
          <p:cNvSpPr txBox="1"/>
          <p:nvPr/>
        </p:nvSpPr>
        <p:spPr>
          <a:xfrm>
            <a:off x="9505345" y="4251408"/>
            <a:ext cx="143510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B corridor</a:t>
            </a:r>
            <a:endParaRPr lang="en-US" b="1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0ABFE2-7520-57FE-3D82-EB826CE32723}"/>
              </a:ext>
            </a:extLst>
          </p:cNvPr>
          <p:cNvSpPr txBox="1"/>
          <p:nvPr/>
        </p:nvSpPr>
        <p:spPr>
          <a:xfrm>
            <a:off x="10399557" y="2515729"/>
            <a:ext cx="143510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A corridor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62037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181EF-9609-1646-8828-584BCC278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833" y="11044"/>
            <a:ext cx="9968333" cy="684784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FF669E-ADDF-6B88-F85E-EEF092AE94F7}"/>
              </a:ext>
            </a:extLst>
          </p:cNvPr>
          <p:cNvSpPr/>
          <p:nvPr/>
        </p:nvSpPr>
        <p:spPr>
          <a:xfrm>
            <a:off x="3731591" y="1467274"/>
            <a:ext cx="4724400" cy="8432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rgbClr val="000000"/>
                </a:solidFill>
                <a:latin typeface="Aptos Display"/>
              </a:rPr>
              <a:t>What is the Blob?</a:t>
            </a:r>
            <a:endParaRPr lang="en-US" sz="40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FA17FA9-3E17-BF17-4247-CF7443DAAD41}"/>
              </a:ext>
            </a:extLst>
          </p:cNvPr>
          <p:cNvSpPr/>
          <p:nvPr/>
        </p:nvSpPr>
        <p:spPr>
          <a:xfrm>
            <a:off x="1723129" y="386998"/>
            <a:ext cx="3741977" cy="6342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Latin name:</a:t>
            </a:r>
            <a:r>
              <a:rPr lang="en-US" i="1">
                <a:solidFill>
                  <a:srgbClr val="000000"/>
                </a:solidFill>
              </a:rPr>
              <a:t> </a:t>
            </a:r>
            <a:r>
              <a:rPr lang="en-US" i="1" err="1">
                <a:solidFill>
                  <a:srgbClr val="000000"/>
                </a:solidFill>
              </a:rPr>
              <a:t>physarum</a:t>
            </a:r>
            <a:r>
              <a:rPr lang="en-US" i="1">
                <a:solidFill>
                  <a:srgbClr val="000000"/>
                </a:solidFill>
              </a:rPr>
              <a:t> </a:t>
            </a:r>
            <a:r>
              <a:rPr lang="en-US" i="1" err="1">
                <a:solidFill>
                  <a:srgbClr val="000000"/>
                </a:solidFill>
              </a:rPr>
              <a:t>polycephalum</a:t>
            </a:r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B8D7C43-8279-34BD-3899-9A93B1B95FAD}"/>
              </a:ext>
            </a:extLst>
          </p:cNvPr>
          <p:cNvSpPr/>
          <p:nvPr/>
        </p:nvSpPr>
        <p:spPr>
          <a:xfrm>
            <a:off x="7531455" y="385028"/>
            <a:ext cx="2935082" cy="5690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Classification: Slime mold</a:t>
            </a:r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166DEF3-6CD9-5AF8-C4B6-D181D32A2F99}"/>
              </a:ext>
            </a:extLst>
          </p:cNvPr>
          <p:cNvSpPr/>
          <p:nvPr/>
        </p:nvSpPr>
        <p:spPr>
          <a:xfrm>
            <a:off x="4770324" y="3783113"/>
            <a:ext cx="2641600" cy="11887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>
                <a:solidFill>
                  <a:srgbClr val="000000"/>
                </a:solidFill>
              </a:rPr>
              <a:t>Food source: bacteria, fungi, algae and organic material</a:t>
            </a:r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2D02F0-0852-135F-B9EB-603682F678F4}"/>
              </a:ext>
            </a:extLst>
          </p:cNvPr>
          <p:cNvSpPr/>
          <p:nvPr/>
        </p:nvSpPr>
        <p:spPr>
          <a:xfrm>
            <a:off x="1472034" y="2848827"/>
            <a:ext cx="2935083" cy="86077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A multi-cerebral eukaryotic organism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EDB71CD-D745-F14D-75B8-CC3964DB3894}"/>
              </a:ext>
            </a:extLst>
          </p:cNvPr>
          <p:cNvSpPr/>
          <p:nvPr/>
        </p:nvSpPr>
        <p:spPr>
          <a:xfrm>
            <a:off x="1515116" y="5104675"/>
            <a:ext cx="3260904" cy="11770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Food emits chemo-attractants that Blob senses and approaches in the fastest way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409ACEA-42EB-2E8F-870D-DA3423FE1E31}"/>
              </a:ext>
            </a:extLst>
          </p:cNvPr>
          <p:cNvSpPr/>
          <p:nvPr/>
        </p:nvSpPr>
        <p:spPr>
          <a:xfrm>
            <a:off x="7790211" y="2733560"/>
            <a:ext cx="2682612" cy="974493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3 types of Blob: </a:t>
            </a:r>
            <a:r>
              <a:rPr lang="en-US" b="1" u="sng">
                <a:solidFill>
                  <a:schemeClr val="tx1"/>
                </a:solidFill>
              </a:rPr>
              <a:t>Ava</a:t>
            </a:r>
            <a:r>
              <a:rPr lang="en-US">
                <a:solidFill>
                  <a:schemeClr val="tx1"/>
                </a:solidFill>
              </a:rPr>
              <a:t>, Charly and </a:t>
            </a:r>
            <a:r>
              <a:rPr lang="en-US" err="1">
                <a:solidFill>
                  <a:schemeClr val="tx1"/>
                </a:solidFill>
              </a:rPr>
              <a:t>Badamia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477EBDD-0D96-B2F6-4E84-23610EB35F4D}"/>
              </a:ext>
            </a:extLst>
          </p:cNvPr>
          <p:cNvSpPr/>
          <p:nvPr/>
        </p:nvSpPr>
        <p:spPr>
          <a:xfrm>
            <a:off x="7532125" y="5255563"/>
            <a:ext cx="3317255" cy="10262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More objective perception of space compared to humans</a:t>
            </a:r>
          </a:p>
        </p:txBody>
      </p:sp>
    </p:spTree>
    <p:extLst>
      <p:ext uri="{BB962C8B-B14F-4D97-AF65-F5344CB8AC3E}">
        <p14:creationId xmlns:p14="http://schemas.microsoft.com/office/powerpoint/2010/main" val="287815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5" grpId="0" animBg="1"/>
      <p:bldP spid="2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B3813A59-7ED0-7CCF-0A05-7049ECA3CE5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4416" b="1108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62D99-25B0-E6D4-5615-D957DFA59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>
                <a:solidFill>
                  <a:srgbClr val="FFFFFF"/>
                </a:solidFill>
              </a:rPr>
              <a:t>Our model</a:t>
            </a:r>
          </a:p>
        </p:txBody>
      </p:sp>
    </p:spTree>
    <p:extLst>
      <p:ext uri="{BB962C8B-B14F-4D97-AF65-F5344CB8AC3E}">
        <p14:creationId xmlns:p14="http://schemas.microsoft.com/office/powerpoint/2010/main" val="989593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5C2BA-0ECC-D44E-519B-84D4E1C45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034" y="190842"/>
            <a:ext cx="4814779" cy="1325563"/>
          </a:xfrm>
        </p:spPr>
        <p:txBody>
          <a:bodyPr>
            <a:normAutofit/>
          </a:bodyPr>
          <a:lstStyle/>
          <a:p>
            <a:pPr algn="ctr"/>
            <a:r>
              <a:rPr lang="en-US"/>
              <a:t>Second floor model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648EF12-651F-68B6-3C4E-2C5577C055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902" t="28940" r="3932" b="9735"/>
          <a:stretch/>
        </p:blipFill>
        <p:spPr>
          <a:xfrm>
            <a:off x="1411987" y="1391789"/>
            <a:ext cx="9365493" cy="507189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0A0C3-1197-67B1-2B2A-1349E626AF98}"/>
              </a:ext>
            </a:extLst>
          </p:cNvPr>
          <p:cNvSpPr txBox="1"/>
          <p:nvPr/>
        </p:nvSpPr>
        <p:spPr>
          <a:xfrm>
            <a:off x="5412545" y="5365066"/>
            <a:ext cx="22225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D corridor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C81E0-667C-7C08-8C43-BC71C6CB6CE1}"/>
              </a:ext>
            </a:extLst>
          </p:cNvPr>
          <p:cNvSpPr txBox="1"/>
          <p:nvPr/>
        </p:nvSpPr>
        <p:spPr>
          <a:xfrm>
            <a:off x="4135120" y="2379980"/>
            <a:ext cx="160782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C corridor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CCD15D-F085-1B54-07B7-6297B5547643}"/>
              </a:ext>
            </a:extLst>
          </p:cNvPr>
          <p:cNvSpPr txBox="1"/>
          <p:nvPr/>
        </p:nvSpPr>
        <p:spPr>
          <a:xfrm>
            <a:off x="2344306" y="4145504"/>
            <a:ext cx="17881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Main staircase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2FF93D-CD9C-42CA-32A9-EB83B149A0F1}"/>
              </a:ext>
            </a:extLst>
          </p:cNvPr>
          <p:cNvSpPr txBox="1"/>
          <p:nvPr/>
        </p:nvSpPr>
        <p:spPr>
          <a:xfrm>
            <a:off x="8035778" y="3065193"/>
            <a:ext cx="183134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Side staircase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F5CBFD-4B08-F1FD-9F28-B215A019CD06}"/>
              </a:ext>
            </a:extLst>
          </p:cNvPr>
          <p:cNvSpPr txBox="1"/>
          <p:nvPr/>
        </p:nvSpPr>
        <p:spPr>
          <a:xfrm>
            <a:off x="5796280" y="1518920"/>
            <a:ext cx="19558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Side staircase 2</a:t>
            </a:r>
          </a:p>
        </p:txBody>
      </p:sp>
    </p:spTree>
    <p:extLst>
      <p:ext uri="{BB962C8B-B14F-4D97-AF65-F5344CB8AC3E}">
        <p14:creationId xmlns:p14="http://schemas.microsoft.com/office/powerpoint/2010/main" val="3091686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5C326-67D7-B5C1-9F2D-4D7FDD1AD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923" y="201002"/>
            <a:ext cx="10515600" cy="1325563"/>
          </a:xfrm>
        </p:spPr>
        <p:txBody>
          <a:bodyPr/>
          <a:lstStyle/>
          <a:p>
            <a:pPr algn="ctr"/>
            <a:r>
              <a:rPr lang="en-US"/>
              <a:t>First floor model</a:t>
            </a:r>
          </a:p>
        </p:txBody>
      </p:sp>
      <p:pic>
        <p:nvPicPr>
          <p:cNvPr id="4" name="Content Placeholder 3" descr="A yellow building blocks on a table&#10;&#10;AI-generated content may be incorrect.">
            <a:extLst>
              <a:ext uri="{FF2B5EF4-FFF2-40B4-BE49-F238E27FC236}">
                <a16:creationId xmlns:a16="http://schemas.microsoft.com/office/drawing/2014/main" id="{42C746DD-402C-D1EB-A476-9DF625D87E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4610" t="20213" r="3412" b="21702"/>
          <a:stretch/>
        </p:blipFill>
        <p:spPr>
          <a:xfrm>
            <a:off x="1166939" y="1530119"/>
            <a:ext cx="9869126" cy="485948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BE3FF6-BC43-A3B6-2985-CB9263AA44EB}"/>
              </a:ext>
            </a:extLst>
          </p:cNvPr>
          <p:cNvSpPr txBox="1"/>
          <p:nvPr/>
        </p:nvSpPr>
        <p:spPr>
          <a:xfrm>
            <a:off x="4690403" y="2786380"/>
            <a:ext cx="16383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C corridor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8DC9B8-4359-8CDF-FDFE-0854194D4BF4}"/>
              </a:ext>
            </a:extLst>
          </p:cNvPr>
          <p:cNvSpPr txBox="1"/>
          <p:nvPr/>
        </p:nvSpPr>
        <p:spPr>
          <a:xfrm>
            <a:off x="6333978" y="4800991"/>
            <a:ext cx="18491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D corridor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9A67A0-91AE-AD6B-CC04-15F4CD1420B1}"/>
              </a:ext>
            </a:extLst>
          </p:cNvPr>
          <p:cNvSpPr txBox="1"/>
          <p:nvPr/>
        </p:nvSpPr>
        <p:spPr>
          <a:xfrm>
            <a:off x="8052191" y="3579445"/>
            <a:ext cx="183134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Side staircase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AFE5A5-4717-420A-7DAF-D8B5E4B27837}"/>
              </a:ext>
            </a:extLst>
          </p:cNvPr>
          <p:cNvSpPr txBox="1"/>
          <p:nvPr/>
        </p:nvSpPr>
        <p:spPr>
          <a:xfrm>
            <a:off x="6092483" y="1924539"/>
            <a:ext cx="19558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Side staircase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177B2E-6E06-BA87-1D72-3F4D14BE88C9}"/>
              </a:ext>
            </a:extLst>
          </p:cNvPr>
          <p:cNvSpPr txBox="1"/>
          <p:nvPr/>
        </p:nvSpPr>
        <p:spPr>
          <a:xfrm>
            <a:off x="2071550" y="3211566"/>
            <a:ext cx="17881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Main staircase</a:t>
            </a:r>
          </a:p>
        </p:txBody>
      </p:sp>
    </p:spTree>
    <p:extLst>
      <p:ext uri="{BB962C8B-B14F-4D97-AF65-F5344CB8AC3E}">
        <p14:creationId xmlns:p14="http://schemas.microsoft.com/office/powerpoint/2010/main" val="119038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he Slime Blob That Won the Internet Is Weirder Than You Think | WIRED">
            <a:extLst>
              <a:ext uri="{FF2B5EF4-FFF2-40B4-BE49-F238E27FC236}">
                <a16:creationId xmlns:a16="http://schemas.microsoft.com/office/drawing/2014/main" id="{492487C5-3540-38CE-72E5-45B33699627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2819" b="2218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1ECD1E-0B4D-18DE-A18B-A5023AD52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Optimal conditions for the Blob to grow</a:t>
            </a:r>
          </a:p>
        </p:txBody>
      </p:sp>
    </p:spTree>
    <p:extLst>
      <p:ext uri="{BB962C8B-B14F-4D97-AF65-F5344CB8AC3E}">
        <p14:creationId xmlns:p14="http://schemas.microsoft.com/office/powerpoint/2010/main" val="27164276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875</Words>
  <Application>Microsoft Macintosh PowerPoint</Application>
  <PresentationFormat>Widescreen</PresentationFormat>
  <Paragraphs>167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Aptos</vt:lpstr>
      <vt:lpstr>Aptos Display</vt:lpstr>
      <vt:lpstr>Arial</vt:lpstr>
      <vt:lpstr>Calibri</vt:lpstr>
      <vt:lpstr>Google Sans</vt:lpstr>
      <vt:lpstr>office theme</vt:lpstr>
      <vt:lpstr>Using the Blob as a Navigation System</vt:lpstr>
      <vt:lpstr>Contents</vt:lpstr>
      <vt:lpstr>PowerPoint Presentation</vt:lpstr>
      <vt:lpstr>Blueprints of secondary building </vt:lpstr>
      <vt:lpstr>PowerPoint Presentation</vt:lpstr>
      <vt:lpstr>Our model</vt:lpstr>
      <vt:lpstr>Second floor model</vt:lpstr>
      <vt:lpstr>First floor model</vt:lpstr>
      <vt:lpstr>Optimal conditions for the Blob to grow</vt:lpstr>
      <vt:lpstr>PowerPoint Presentation</vt:lpstr>
      <vt:lpstr>Experiment 1: Testing Blob's sensitivity to colour </vt:lpstr>
      <vt:lpstr>PowerPoint Presentation</vt:lpstr>
      <vt:lpstr>Experiment 2: Testing light sensitivity</vt:lpstr>
      <vt:lpstr>PowerPoint Presentation</vt:lpstr>
      <vt:lpstr>Experiment 3: Agar Thickness</vt:lpstr>
      <vt:lpstr>PowerPoint Presentation</vt:lpstr>
      <vt:lpstr>Experiment 4: Testing effects of temperature</vt:lpstr>
      <vt:lpstr>PowerPoint Presentation</vt:lpstr>
      <vt:lpstr>Experiment 5: Respiration (O2 and CO2)</vt:lpstr>
      <vt:lpstr>Experiment 6: Testing if the Blob can ascend a ramp</vt:lpstr>
      <vt:lpstr>Experiment 6: Testing if the Blob can ascend a ramp </vt:lpstr>
      <vt:lpstr>The Blob finds the fastest path through the model </vt:lpstr>
      <vt:lpstr>PowerPoint Presentation</vt:lpstr>
      <vt:lpstr>PowerPoint Presentation</vt:lpstr>
      <vt:lpstr> </vt:lpstr>
      <vt:lpstr>Conclusion</vt:lpstr>
      <vt:lpstr>Our project on a global scale</vt:lpstr>
      <vt:lpstr>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Blob as a Navigation System</dc:title>
  <dc:creator/>
  <cp:lastModifiedBy>PICCOLOMINI Angela (MAM-Teacher)</cp:lastModifiedBy>
  <cp:revision>2</cp:revision>
  <dcterms:created xsi:type="dcterms:W3CDTF">2025-03-05T16:49:03Z</dcterms:created>
  <dcterms:modified xsi:type="dcterms:W3CDTF">2025-03-31T18:29:25Z</dcterms:modified>
</cp:coreProperties>
</file>