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1" r:id="rId2"/>
  </p:sldMasterIdLst>
  <p:notesMasterIdLst>
    <p:notesMasterId r:id="rId17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embeddedFontLst>
    <p:embeddedFont>
      <p:font typeface="Play" panose="020B0604020202020204" charset="0"/>
      <p:regular r:id="rId18"/>
      <p:bold r:id="rId19"/>
    </p:embeddedFont>
    <p:embeddedFont>
      <p:font typeface="Quattrocento Sans" panose="020B0502050000020003" pitchFamily="3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8" roundtripDataSignature="AMtx7mj58/VoyO9srt8873UIzne/rrJvj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7D5C9"/>
    <a:srgbClr val="A287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1" d="100"/>
          <a:sy n="51" d="100"/>
        </p:scale>
        <p:origin x="1232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font" Target="fonts/font1.fntdata"/><Relationship Id="rId3" Type="http://schemas.openxmlformats.org/officeDocument/2006/relationships/slide" Target="slides/slide1.xml"/><Relationship Id="rId21" Type="http://schemas.openxmlformats.org/officeDocument/2006/relationships/font" Target="fonts/font4.fntdata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font" Target="fonts/font3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font" Target="fonts/font6.fntdata"/><Relationship Id="rId28" Type="http://customschemas.google.com/relationships/presentationmetadata" Target="metadata"/><Relationship Id="rId10" Type="http://schemas.openxmlformats.org/officeDocument/2006/relationships/slide" Target="slides/slide8.xml"/><Relationship Id="rId19" Type="http://schemas.openxmlformats.org/officeDocument/2006/relationships/font" Target="fonts/font2.fntdata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font" Target="fonts/font5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8" y="685800"/>
            <a:ext cx="4572228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457200" lvl="0" indent="-2286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" name="Google Shape;5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8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341443044ee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g341443044ee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8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4" name="Google Shape;204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0" name="Google Shape;230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5" name="Google Shape;75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457200" lvl="0" indent="-2286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2" name="Google Shape;9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00"/>
          </a:p>
        </p:txBody>
      </p:sp>
      <p:sp>
        <p:nvSpPr>
          <p:cNvPr id="103" name="Google Shape;103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457200" lvl="0" indent="-2286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11" name="Google Shape;111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457200" lvl="0" indent="-2286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23" name="Google Shape;123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457200" lvl="0" indent="-22860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145" name="Google Shape;14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00" tIns="91400" rIns="91400" bIns="914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4" name="Google Shape;164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ster1 Layout1 title Title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7"/>
          <p:cNvSpPr txBox="1">
            <a:spLocks noGrp="1"/>
          </p:cNvSpPr>
          <p:nvPr>
            <p:ph type="title"/>
          </p:nvPr>
        </p:nvSpPr>
        <p:spPr>
          <a:xfrm>
            <a:off x="838084" y="365037"/>
            <a:ext cx="10515600" cy="132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7"/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" name="Google Shape;14;p27"/>
          <p:cNvSpPr txBox="1">
            <a:spLocks noGrp="1"/>
          </p:cNvSpPr>
          <p:nvPr>
            <p:ph type="body" idx="2"/>
          </p:nvPr>
        </p:nvSpPr>
        <p:spPr>
          <a:xfrm>
            <a:off x="4319643" y="1604515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" name="Google Shape;15;p27"/>
          <p:cNvSpPr txBox="1">
            <a:spLocks noGrp="1"/>
          </p:cNvSpPr>
          <p:nvPr>
            <p:ph type="body" idx="3"/>
          </p:nvPr>
        </p:nvSpPr>
        <p:spPr>
          <a:xfrm>
            <a:off x="8029803" y="1604515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27"/>
          <p:cNvSpPr txBox="1">
            <a:spLocks noGrp="1"/>
          </p:cNvSpPr>
          <p:nvPr>
            <p:ph type="body" idx="4"/>
          </p:nvPr>
        </p:nvSpPr>
        <p:spPr>
          <a:xfrm>
            <a:off x="609484" y="3682078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" name="Google Shape;17;p27"/>
          <p:cNvSpPr txBox="1">
            <a:spLocks noGrp="1"/>
          </p:cNvSpPr>
          <p:nvPr>
            <p:ph type="body" idx="5"/>
          </p:nvPr>
        </p:nvSpPr>
        <p:spPr>
          <a:xfrm>
            <a:off x="4319643" y="3682078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27"/>
          <p:cNvSpPr txBox="1">
            <a:spLocks noGrp="1"/>
          </p:cNvSpPr>
          <p:nvPr>
            <p:ph type="body" idx="6"/>
          </p:nvPr>
        </p:nvSpPr>
        <p:spPr>
          <a:xfrm>
            <a:off x="8029803" y="3682078"/>
            <a:ext cx="3533040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27"/>
          <p:cNvSpPr txBox="1">
            <a:spLocks noGrp="1"/>
          </p:cNvSpPr>
          <p:nvPr>
            <p:ph type="ftr" idx="11"/>
          </p:nvPr>
        </p:nvSpPr>
        <p:spPr>
          <a:xfrm>
            <a:off x="4038484" y="6356515"/>
            <a:ext cx="4114800" cy="36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1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7"/>
          <p:cNvSpPr txBox="1">
            <a:spLocks noGrp="1"/>
          </p:cNvSpPr>
          <p:nvPr>
            <p:ph type="sldNum" idx="12"/>
          </p:nvPr>
        </p:nvSpPr>
        <p:spPr>
          <a:xfrm>
            <a:off x="8610484" y="6356515"/>
            <a:ext cx="2743200" cy="36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21" name="Google Shape;21;p27"/>
          <p:cNvSpPr txBox="1">
            <a:spLocks noGrp="1"/>
          </p:cNvSpPr>
          <p:nvPr>
            <p:ph type="dt" idx="10"/>
          </p:nvPr>
        </p:nvSpPr>
        <p:spPr>
          <a:xfrm>
            <a:off x="838084" y="6356515"/>
            <a:ext cx="2743200" cy="36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Master1 Layout1 title Title Slide" type="fourObj">
  <p:cSld name="FOUR_OBJECT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30"/>
          <p:cNvSpPr txBox="1">
            <a:spLocks noGrp="1"/>
          </p:cNvSpPr>
          <p:nvPr>
            <p:ph type="title"/>
          </p:nvPr>
        </p:nvSpPr>
        <p:spPr>
          <a:xfrm>
            <a:off x="838084" y="365037"/>
            <a:ext cx="10515600" cy="1325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1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0"/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5354278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30"/>
          <p:cNvSpPr txBox="1">
            <a:spLocks noGrp="1"/>
          </p:cNvSpPr>
          <p:nvPr>
            <p:ph type="body" idx="2"/>
          </p:nvPr>
        </p:nvSpPr>
        <p:spPr>
          <a:xfrm>
            <a:off x="6231956" y="1604515"/>
            <a:ext cx="5354278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6" name="Google Shape;26;p30"/>
          <p:cNvSpPr txBox="1">
            <a:spLocks noGrp="1"/>
          </p:cNvSpPr>
          <p:nvPr>
            <p:ph type="body" idx="3"/>
          </p:nvPr>
        </p:nvSpPr>
        <p:spPr>
          <a:xfrm>
            <a:off x="609484" y="3682078"/>
            <a:ext cx="5354278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30"/>
          <p:cNvSpPr txBox="1">
            <a:spLocks noGrp="1"/>
          </p:cNvSpPr>
          <p:nvPr>
            <p:ph type="body" idx="4"/>
          </p:nvPr>
        </p:nvSpPr>
        <p:spPr>
          <a:xfrm>
            <a:off x="6231956" y="3682078"/>
            <a:ext cx="5354278" cy="1896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0"/>
          <p:cNvSpPr txBox="1">
            <a:spLocks noGrp="1"/>
          </p:cNvSpPr>
          <p:nvPr>
            <p:ph type="ftr" idx="11"/>
          </p:nvPr>
        </p:nvSpPr>
        <p:spPr>
          <a:xfrm>
            <a:off x="4038484" y="6356515"/>
            <a:ext cx="4114800" cy="36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1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30"/>
          <p:cNvSpPr txBox="1">
            <a:spLocks noGrp="1"/>
          </p:cNvSpPr>
          <p:nvPr>
            <p:ph type="sldNum" idx="12"/>
          </p:nvPr>
        </p:nvSpPr>
        <p:spPr>
          <a:xfrm>
            <a:off x="8610484" y="6356515"/>
            <a:ext cx="2743200" cy="36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0" name="Google Shape;30;p30"/>
          <p:cNvSpPr txBox="1">
            <a:spLocks noGrp="1"/>
          </p:cNvSpPr>
          <p:nvPr>
            <p:ph type="dt" idx="10"/>
          </p:nvPr>
        </p:nvSpPr>
        <p:spPr>
          <a:xfrm>
            <a:off x="838084" y="6356515"/>
            <a:ext cx="2743200" cy="36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ster1 Layout2 obj Title and Content" type="fourObj">
  <p:cSld name="FOUR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9"/>
          <p:cNvSpPr txBox="1">
            <a:spLocks noGrp="1"/>
          </p:cNvSpPr>
          <p:nvPr>
            <p:ph type="title"/>
          </p:nvPr>
        </p:nvSpPr>
        <p:spPr>
          <a:xfrm>
            <a:off x="838084" y="365037"/>
            <a:ext cx="105156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9"/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29"/>
          <p:cNvSpPr txBox="1">
            <a:spLocks noGrp="1"/>
          </p:cNvSpPr>
          <p:nvPr>
            <p:ph type="body" idx="2"/>
          </p:nvPr>
        </p:nvSpPr>
        <p:spPr>
          <a:xfrm>
            <a:off x="6231956" y="1604515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9"/>
          <p:cNvSpPr txBox="1">
            <a:spLocks noGrp="1"/>
          </p:cNvSpPr>
          <p:nvPr>
            <p:ph type="body" idx="3"/>
          </p:nvPr>
        </p:nvSpPr>
        <p:spPr>
          <a:xfrm>
            <a:off x="609484" y="3682078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9"/>
          <p:cNvSpPr txBox="1">
            <a:spLocks noGrp="1"/>
          </p:cNvSpPr>
          <p:nvPr>
            <p:ph type="body" idx="4"/>
          </p:nvPr>
        </p:nvSpPr>
        <p:spPr>
          <a:xfrm>
            <a:off x="6231956" y="3682078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9"/>
          <p:cNvSpPr txBox="1">
            <a:spLocks noGrp="1"/>
          </p:cNvSpPr>
          <p:nvPr>
            <p:ph type="ftr" idx="11"/>
          </p:nvPr>
        </p:nvSpPr>
        <p:spPr>
          <a:xfrm>
            <a:off x="4038484" y="6356515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1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9"/>
          <p:cNvSpPr txBox="1">
            <a:spLocks noGrp="1"/>
          </p:cNvSpPr>
          <p:nvPr>
            <p:ph type="sldNum" idx="12"/>
          </p:nvPr>
        </p:nvSpPr>
        <p:spPr>
          <a:xfrm>
            <a:off x="8610484" y="6356515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46" name="Google Shape;46;p29"/>
          <p:cNvSpPr txBox="1">
            <a:spLocks noGrp="1"/>
          </p:cNvSpPr>
          <p:nvPr>
            <p:ph type="dt" idx="10"/>
          </p:nvPr>
        </p:nvSpPr>
        <p:spPr>
          <a:xfrm>
            <a:off x="838084" y="6356515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62"/>
          <p:cNvSpPr txBox="1">
            <a:spLocks noGrp="1"/>
          </p:cNvSpPr>
          <p:nvPr>
            <p:ph type="title"/>
          </p:nvPr>
        </p:nvSpPr>
        <p:spPr>
          <a:xfrm>
            <a:off x="838084" y="365037"/>
            <a:ext cx="105156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62"/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109725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800"/>
              <a:buChar char="•"/>
              <a:defRPr/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400"/>
              <a:buChar char="•"/>
              <a:defRPr/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0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62"/>
          <p:cNvSpPr txBox="1">
            <a:spLocks noGrp="1"/>
          </p:cNvSpPr>
          <p:nvPr>
            <p:ph type="dt" idx="10"/>
          </p:nvPr>
        </p:nvSpPr>
        <p:spPr>
          <a:xfrm>
            <a:off x="838084" y="6356515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62"/>
          <p:cNvSpPr txBox="1">
            <a:spLocks noGrp="1"/>
          </p:cNvSpPr>
          <p:nvPr>
            <p:ph type="ftr" idx="11"/>
          </p:nvPr>
        </p:nvSpPr>
        <p:spPr>
          <a:xfrm>
            <a:off x="4038484" y="6356515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1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62"/>
          <p:cNvSpPr txBox="1">
            <a:spLocks noGrp="1"/>
          </p:cNvSpPr>
          <p:nvPr>
            <p:ph type="sldNum" idx="12"/>
          </p:nvPr>
        </p:nvSpPr>
        <p:spPr>
          <a:xfrm>
            <a:off x="8610484" y="6356515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/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/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/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/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/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/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/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/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6"/>
          <p:cNvSpPr txBox="1">
            <a:spLocks noGrp="1"/>
          </p:cNvSpPr>
          <p:nvPr>
            <p:ph type="title"/>
          </p:nvPr>
        </p:nvSpPr>
        <p:spPr>
          <a:xfrm>
            <a:off x="1523884" y="1122480"/>
            <a:ext cx="9144000" cy="23875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b" anchorCtr="1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26"/>
          <p:cNvSpPr txBox="1">
            <a:spLocks noGrp="1"/>
          </p:cNvSpPr>
          <p:nvPr>
            <p:ph type="dt" idx="10"/>
          </p:nvPr>
        </p:nvSpPr>
        <p:spPr>
          <a:xfrm>
            <a:off x="838084" y="6356515"/>
            <a:ext cx="2743200" cy="36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6"/>
          <p:cNvSpPr txBox="1">
            <a:spLocks noGrp="1"/>
          </p:cNvSpPr>
          <p:nvPr>
            <p:ph type="ftr" idx="11"/>
          </p:nvPr>
        </p:nvSpPr>
        <p:spPr>
          <a:xfrm>
            <a:off x="4038484" y="6356515"/>
            <a:ext cx="4114800" cy="36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1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26"/>
          <p:cNvSpPr txBox="1">
            <a:spLocks noGrp="1"/>
          </p:cNvSpPr>
          <p:nvPr>
            <p:ph type="sldNum" idx="12"/>
          </p:nvPr>
        </p:nvSpPr>
        <p:spPr>
          <a:xfrm>
            <a:off x="8610484" y="6356515"/>
            <a:ext cx="2743200" cy="3650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10" name="Google Shape;10;p26"/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10972443" cy="39772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8"/>
          <p:cNvSpPr txBox="1">
            <a:spLocks noGrp="1"/>
          </p:cNvSpPr>
          <p:nvPr>
            <p:ph type="title"/>
          </p:nvPr>
        </p:nvSpPr>
        <p:spPr>
          <a:xfrm>
            <a:off x="838084" y="365037"/>
            <a:ext cx="105156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28"/>
          <p:cNvSpPr txBox="1">
            <a:spLocks noGrp="1"/>
          </p:cNvSpPr>
          <p:nvPr>
            <p:ph type="title" idx="2"/>
          </p:nvPr>
        </p:nvSpPr>
        <p:spPr>
          <a:xfrm>
            <a:off x="838084" y="1825563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>
            <a:lvl1pPr marR="0"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  <a:defRPr sz="4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28"/>
          <p:cNvSpPr txBox="1">
            <a:spLocks noGrp="1"/>
          </p:cNvSpPr>
          <p:nvPr>
            <p:ph type="dt" idx="10"/>
          </p:nvPr>
        </p:nvSpPr>
        <p:spPr>
          <a:xfrm>
            <a:off x="838084" y="6356515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28"/>
          <p:cNvSpPr txBox="1">
            <a:spLocks noGrp="1"/>
          </p:cNvSpPr>
          <p:nvPr>
            <p:ph type="ftr" idx="11"/>
          </p:nvPr>
        </p:nvSpPr>
        <p:spPr>
          <a:xfrm>
            <a:off x="4038484" y="6356515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1">
            <a:no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28"/>
          <p:cNvSpPr txBox="1">
            <a:spLocks noGrp="1"/>
          </p:cNvSpPr>
          <p:nvPr>
            <p:ph type="sldNum" idx="12"/>
          </p:nvPr>
        </p:nvSpPr>
        <p:spPr>
          <a:xfrm>
            <a:off x="8610484" y="6356515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767676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76767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7" name="Google Shape;37;p28"/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10972500" cy="397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mail.google.com/mail/u/0?ui=2&amp;ik=02e9c2046c&amp;attid=0.24&amp;permmsgid=msg-f:1826023447454942598&amp;th=195756a699160586&amp;view=att&amp;zw&amp;disp=inline" TargetMode="Externa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Google Shape;57;p1" descr="Eggs with numbers on them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113" cy="6858000"/>
          </a:xfrm>
          <a:prstGeom prst="rect">
            <a:avLst/>
          </a:prstGeom>
          <a:solidFill>
            <a:srgbClr val="CBCBCD"/>
          </a:solidFill>
          <a:ln>
            <a:noFill/>
          </a:ln>
        </p:spPr>
      </p:pic>
      <p:sp>
        <p:nvSpPr>
          <p:cNvPr id="58" name="Google Shape;58;p1"/>
          <p:cNvSpPr txBox="1">
            <a:spLocks noGrp="1"/>
          </p:cNvSpPr>
          <p:nvPr>
            <p:ph type="title" idx="4294967295"/>
          </p:nvPr>
        </p:nvSpPr>
        <p:spPr>
          <a:xfrm>
            <a:off x="1523884" y="2235241"/>
            <a:ext cx="9144000" cy="2387400"/>
          </a:xfrm>
          <a:prstGeom prst="rect">
            <a:avLst/>
          </a:prstGeom>
          <a:solidFill>
            <a:srgbClr val="000000">
              <a:alpha val="60000"/>
            </a:srgbClr>
          </a:solidFill>
          <a:ln w="3812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00" tIns="45700" rIns="91400" bIns="45700" anchor="ctr" anchorCtr="1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900"/>
              <a:buFont typeface="Arial"/>
              <a:buNone/>
            </a:pPr>
            <a:r>
              <a:rPr lang="cs-CZ" sz="2900" b="1" dirty="0">
                <a:solidFill>
                  <a:srgbClr val="FFFFFF"/>
                </a:solidFill>
              </a:rPr>
              <a:t>Barn Swallow (Hirundo Rustica) Eggs as an Indicator of Female Quality</a:t>
            </a:r>
            <a:endParaRPr sz="2900" dirty="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1"/>
          <p:cNvSpPr txBox="1">
            <a:spLocks noGrp="1"/>
          </p:cNvSpPr>
          <p:nvPr>
            <p:ph type="subTitle" idx="4294967295"/>
          </p:nvPr>
        </p:nvSpPr>
        <p:spPr>
          <a:xfrm>
            <a:off x="1523884" y="4064924"/>
            <a:ext cx="9144000" cy="1330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1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cs-CZ" sz="2000" b="0" i="0" u="none" strike="noStrike" cap="none" dirty="0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rPr>
              <a:t>Klára Levrincová S6EN 	</a:t>
            </a:r>
            <a:r>
              <a:rPr lang="en-US" sz="2000" b="0" i="0" u="none" strike="noStrike" cap="none" dirty="0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rPr>
              <a:t>	</a:t>
            </a:r>
            <a:r>
              <a:rPr lang="cs-CZ" sz="2000" b="0" i="0" u="none" strike="noStrike" cap="none" dirty="0">
                <a:solidFill>
                  <a:srgbClr val="FFFFFF"/>
                </a:solidFill>
                <a:latin typeface="+mn-lt"/>
                <a:ea typeface="Calibri"/>
                <a:cs typeface="Calibri"/>
                <a:sym typeface="Calibri"/>
              </a:rPr>
              <a:t>International European School Warsaw</a:t>
            </a:r>
            <a:endParaRPr lang="cs-CZ" sz="2000" b="0" i="0" u="none" strike="noStrike" cap="none" dirty="0">
              <a:solidFill>
                <a:srgbClr val="000000"/>
              </a:solidFill>
              <a:latin typeface="+mn-lt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1"/>
          <p:cNvSpPr txBox="1"/>
          <p:nvPr/>
        </p:nvSpPr>
        <p:spPr>
          <a:xfrm>
            <a:off x="-21917" y="0"/>
            <a:ext cx="2889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Photo: Michal Šulc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6"/>
          <p:cNvSpPr txBox="1">
            <a:spLocks noGrp="1"/>
          </p:cNvSpPr>
          <p:nvPr>
            <p:ph type="title"/>
          </p:nvPr>
        </p:nvSpPr>
        <p:spPr>
          <a:xfrm>
            <a:off x="970440" y="278992"/>
            <a:ext cx="105156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cs-CZ" sz="3200"/>
              <a:t>Pattern coverage variation related to corticosterone conc.</a:t>
            </a:r>
            <a:endParaRPr sz="3200"/>
          </a:p>
        </p:txBody>
      </p:sp>
      <p:sp>
        <p:nvSpPr>
          <p:cNvPr id="179" name="Google Shape;179;p36"/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80" name="Google Shape;180;p36"/>
          <p:cNvSpPr txBox="1">
            <a:spLocks noGrp="1"/>
          </p:cNvSpPr>
          <p:nvPr>
            <p:ph type="body" idx="2"/>
          </p:nvPr>
        </p:nvSpPr>
        <p:spPr>
          <a:xfrm>
            <a:off x="6231956" y="1604515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81" name="Google Shape;181;p36"/>
          <p:cNvSpPr txBox="1">
            <a:spLocks noGrp="1"/>
          </p:cNvSpPr>
          <p:nvPr>
            <p:ph type="body" idx="3"/>
          </p:nvPr>
        </p:nvSpPr>
        <p:spPr>
          <a:xfrm>
            <a:off x="609484" y="3682078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82" name="Google Shape;182;p36"/>
          <p:cNvSpPr txBox="1">
            <a:spLocks noGrp="1"/>
          </p:cNvSpPr>
          <p:nvPr>
            <p:ph type="body" idx="4"/>
          </p:nvPr>
        </p:nvSpPr>
        <p:spPr>
          <a:xfrm>
            <a:off x="6231956" y="3682078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183" name="Google Shape;183;p36" descr="A graph of a line graph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11558" y="1512399"/>
            <a:ext cx="6105526" cy="52333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341443044ee_0_8"/>
          <p:cNvSpPr txBox="1">
            <a:spLocks noGrp="1"/>
          </p:cNvSpPr>
          <p:nvPr>
            <p:ph type="title"/>
          </p:nvPr>
        </p:nvSpPr>
        <p:spPr>
          <a:xfrm>
            <a:off x="838200" y="557189"/>
            <a:ext cx="4142400" cy="55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cs-CZ"/>
              <a:t>Conclusion of results</a:t>
            </a:r>
            <a:endParaRPr/>
          </a:p>
        </p:txBody>
      </p:sp>
      <p:grpSp>
        <p:nvGrpSpPr>
          <p:cNvPr id="189" name="Google Shape;189;g341443044ee_0_8"/>
          <p:cNvGrpSpPr/>
          <p:nvPr/>
        </p:nvGrpSpPr>
        <p:grpSpPr>
          <a:xfrm>
            <a:off x="4802811" y="557189"/>
            <a:ext cx="7149900" cy="6152678"/>
            <a:chOff x="0" y="0"/>
            <a:chExt cx="7149900" cy="6152678"/>
          </a:xfrm>
        </p:grpSpPr>
        <p:cxnSp>
          <p:nvCxnSpPr>
            <p:cNvPr id="190" name="Google Shape;190;g341443044ee_0_8"/>
            <p:cNvCxnSpPr/>
            <p:nvPr/>
          </p:nvCxnSpPr>
          <p:spPr>
            <a:xfrm>
              <a:off x="0" y="0"/>
              <a:ext cx="7149900" cy="0"/>
            </a:xfrm>
            <a:prstGeom prst="straightConnector1">
              <a:avLst/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91" name="Google Shape;191;g341443044ee_0_8"/>
            <p:cNvSpPr/>
            <p:nvPr/>
          </p:nvSpPr>
          <p:spPr>
            <a:xfrm>
              <a:off x="0" y="0"/>
              <a:ext cx="7149900" cy="153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g341443044ee_0_8"/>
            <p:cNvSpPr txBox="1"/>
            <p:nvPr/>
          </p:nvSpPr>
          <p:spPr>
            <a:xfrm>
              <a:off x="0" y="0"/>
              <a:ext cx="7149900" cy="153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cs-CZ" sz="2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No correlation between rate of pattern coverage, rate of spot lightness, and </a:t>
              </a:r>
              <a:r>
                <a:rPr lang="cs-CZ" sz="28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female quality</a:t>
              </a:r>
              <a:endPara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3" name="Google Shape;193;g341443044ee_0_8"/>
            <p:cNvCxnSpPr/>
            <p:nvPr/>
          </p:nvCxnSpPr>
          <p:spPr>
            <a:xfrm>
              <a:off x="0" y="1538192"/>
              <a:ext cx="7149900" cy="0"/>
            </a:xfrm>
            <a:prstGeom prst="straightConnector1">
              <a:avLst/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94" name="Google Shape;194;g341443044ee_0_8"/>
            <p:cNvSpPr/>
            <p:nvPr/>
          </p:nvSpPr>
          <p:spPr>
            <a:xfrm>
              <a:off x="0" y="1538192"/>
              <a:ext cx="7149900" cy="153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g341443044ee_0_8"/>
            <p:cNvSpPr txBox="1"/>
            <p:nvPr/>
          </p:nvSpPr>
          <p:spPr>
            <a:xfrm>
              <a:off x="0" y="1538192"/>
              <a:ext cx="7149900" cy="153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cs-CZ" sz="2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Older females → less variation in </a:t>
              </a:r>
              <a:r>
                <a:rPr lang="cs-CZ" sz="28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spot brightness</a:t>
              </a:r>
              <a:endPara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6" name="Google Shape;196;g341443044ee_0_8"/>
            <p:cNvCxnSpPr/>
            <p:nvPr/>
          </p:nvCxnSpPr>
          <p:spPr>
            <a:xfrm>
              <a:off x="0" y="3076385"/>
              <a:ext cx="7149900" cy="0"/>
            </a:xfrm>
            <a:prstGeom prst="straightConnector1">
              <a:avLst/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97" name="Google Shape;197;g341443044ee_0_8"/>
            <p:cNvSpPr/>
            <p:nvPr/>
          </p:nvSpPr>
          <p:spPr>
            <a:xfrm>
              <a:off x="0" y="3076385"/>
              <a:ext cx="7149900" cy="153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g341443044ee_0_8"/>
            <p:cNvSpPr txBox="1"/>
            <p:nvPr/>
          </p:nvSpPr>
          <p:spPr>
            <a:xfrm>
              <a:off x="0" y="3076385"/>
              <a:ext cx="7149900" cy="153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cs-CZ" sz="2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Higher corticosterone levels → more variation in </a:t>
              </a:r>
              <a:r>
                <a:rPr lang="cs-CZ" sz="28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spot coverage</a:t>
              </a:r>
              <a:endPara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99" name="Google Shape;199;g341443044ee_0_8"/>
            <p:cNvCxnSpPr/>
            <p:nvPr/>
          </p:nvCxnSpPr>
          <p:spPr>
            <a:xfrm>
              <a:off x="0" y="4614578"/>
              <a:ext cx="7149900" cy="0"/>
            </a:xfrm>
            <a:prstGeom prst="straightConnector1">
              <a:avLst/>
            </a:prstGeom>
            <a:solidFill>
              <a:schemeClr val="lt1"/>
            </a:solidFill>
            <a:ln w="254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200" name="Google Shape;200;g341443044ee_0_8"/>
            <p:cNvSpPr/>
            <p:nvPr/>
          </p:nvSpPr>
          <p:spPr>
            <a:xfrm>
              <a:off x="0" y="4614578"/>
              <a:ext cx="7149900" cy="153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g341443044ee_0_8"/>
            <p:cNvSpPr txBox="1"/>
            <p:nvPr/>
          </p:nvSpPr>
          <p:spPr>
            <a:xfrm>
              <a:off x="0" y="4614578"/>
              <a:ext cx="7149900" cy="1538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cs-CZ" sz="2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Higher c</a:t>
              </a:r>
              <a:r>
                <a:rPr lang="cs-CZ" sz="2800">
                  <a:solidFill>
                    <a:schemeClr val="dk1"/>
                  </a:solidFill>
                </a:rPr>
                <a:t>orticosterone levels </a:t>
              </a:r>
              <a:r>
                <a:rPr lang="cs-CZ" sz="2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→ more variation in </a:t>
              </a:r>
              <a:r>
                <a:rPr lang="cs-CZ" sz="28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spot coverage</a:t>
              </a:r>
              <a:endParaRPr sz="28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7"/>
          <p:cNvSpPr txBox="1">
            <a:spLocks noGrp="1"/>
          </p:cNvSpPr>
          <p:nvPr>
            <p:ph type="title"/>
          </p:nvPr>
        </p:nvSpPr>
        <p:spPr>
          <a:xfrm>
            <a:off x="838084" y="431539"/>
            <a:ext cx="105156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cs-CZ" dirty="0"/>
              <a:t>Possible Explanations</a:t>
            </a:r>
            <a:endParaRPr dirty="0"/>
          </a:p>
        </p:txBody>
      </p:sp>
      <p:grpSp>
        <p:nvGrpSpPr>
          <p:cNvPr id="207" name="Google Shape;207;p37"/>
          <p:cNvGrpSpPr/>
          <p:nvPr/>
        </p:nvGrpSpPr>
        <p:grpSpPr>
          <a:xfrm>
            <a:off x="838084" y="1761211"/>
            <a:ext cx="10515600" cy="4343040"/>
            <a:chOff x="838084" y="1761211"/>
            <a:chExt cx="10515600" cy="4343040"/>
          </a:xfrm>
          <a:solidFill>
            <a:srgbClr val="D7D5C9"/>
          </a:solidFill>
        </p:grpSpPr>
        <p:sp>
          <p:nvSpPr>
            <p:cNvPr id="208" name="Google Shape;208;p37"/>
            <p:cNvSpPr/>
            <p:nvPr/>
          </p:nvSpPr>
          <p:spPr>
            <a:xfrm>
              <a:off x="838084" y="1761211"/>
              <a:ext cx="10515600" cy="973440"/>
            </a:xfrm>
            <a:custGeom>
              <a:avLst/>
              <a:gdLst/>
              <a:ahLst/>
              <a:cxnLst/>
              <a:rect l="l" t="t" r="r" b="b"/>
              <a:pathLst>
                <a:path w="10515600" h="973440" extrusionOk="0">
                  <a:moveTo>
                    <a:pt x="0" y="162243"/>
                  </a:moveTo>
                  <a:cubicBezTo>
                    <a:pt x="0" y="72639"/>
                    <a:pt x="72639" y="0"/>
                    <a:pt x="162243" y="0"/>
                  </a:cubicBezTo>
                  <a:lnTo>
                    <a:pt x="10353357" y="0"/>
                  </a:lnTo>
                  <a:cubicBezTo>
                    <a:pt x="10442961" y="0"/>
                    <a:pt x="10515600" y="72639"/>
                    <a:pt x="10515600" y="162243"/>
                  </a:cubicBezTo>
                  <a:lnTo>
                    <a:pt x="10515600" y="811197"/>
                  </a:lnTo>
                  <a:cubicBezTo>
                    <a:pt x="10515600" y="900801"/>
                    <a:pt x="10442961" y="973440"/>
                    <a:pt x="10353357" y="973440"/>
                  </a:cubicBezTo>
                  <a:lnTo>
                    <a:pt x="162243" y="973440"/>
                  </a:lnTo>
                  <a:cubicBezTo>
                    <a:pt x="72639" y="973440"/>
                    <a:pt x="0" y="900801"/>
                    <a:pt x="0" y="811197"/>
                  </a:cubicBezTo>
                  <a:lnTo>
                    <a:pt x="0" y="162243"/>
                  </a:lnTo>
                  <a:close/>
                </a:path>
              </a:pathLst>
            </a:custGeom>
            <a:grp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54175" tIns="154175" rIns="154175" bIns="1541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cs-CZ" sz="28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Pigmentation probably </a:t>
              </a:r>
              <a:r>
                <a:rPr lang="cs-CZ" sz="2800" b="1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genetically determined</a:t>
              </a:r>
              <a:endParaRPr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9" name="Google Shape;209;p37"/>
            <p:cNvSpPr/>
            <p:nvPr/>
          </p:nvSpPr>
          <p:spPr>
            <a:xfrm>
              <a:off x="838084" y="2884411"/>
              <a:ext cx="10515600" cy="973440"/>
            </a:xfrm>
            <a:custGeom>
              <a:avLst/>
              <a:gdLst/>
              <a:ahLst/>
              <a:cxnLst/>
              <a:rect l="l" t="t" r="r" b="b"/>
              <a:pathLst>
                <a:path w="10515600" h="973440" extrusionOk="0">
                  <a:moveTo>
                    <a:pt x="0" y="162243"/>
                  </a:moveTo>
                  <a:cubicBezTo>
                    <a:pt x="0" y="72639"/>
                    <a:pt x="72639" y="0"/>
                    <a:pt x="162243" y="0"/>
                  </a:cubicBezTo>
                  <a:lnTo>
                    <a:pt x="10353357" y="0"/>
                  </a:lnTo>
                  <a:cubicBezTo>
                    <a:pt x="10442961" y="0"/>
                    <a:pt x="10515600" y="72639"/>
                    <a:pt x="10515600" y="162243"/>
                  </a:cubicBezTo>
                  <a:lnTo>
                    <a:pt x="10515600" y="811197"/>
                  </a:lnTo>
                  <a:cubicBezTo>
                    <a:pt x="10515600" y="900801"/>
                    <a:pt x="10442961" y="973440"/>
                    <a:pt x="10353357" y="973440"/>
                  </a:cubicBezTo>
                  <a:lnTo>
                    <a:pt x="162243" y="973440"/>
                  </a:lnTo>
                  <a:cubicBezTo>
                    <a:pt x="72639" y="973440"/>
                    <a:pt x="0" y="900801"/>
                    <a:pt x="0" y="811197"/>
                  </a:cubicBezTo>
                  <a:lnTo>
                    <a:pt x="0" y="162243"/>
                  </a:lnTo>
                  <a:close/>
                </a:path>
              </a:pathLst>
            </a:custGeom>
            <a:grp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54175" tIns="154175" rIns="154175" bIns="1541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cs-CZ" sz="2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Possible</a:t>
              </a:r>
              <a:r>
                <a:rPr lang="cs-CZ" sz="2800" b="1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cs-CZ" sz="2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environmental impact on protoporphyrin </a:t>
              </a:r>
              <a:endPara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0" name="Google Shape;210;p37"/>
            <p:cNvSpPr/>
            <p:nvPr/>
          </p:nvSpPr>
          <p:spPr>
            <a:xfrm>
              <a:off x="838084" y="4007611"/>
              <a:ext cx="10515600" cy="973440"/>
            </a:xfrm>
            <a:custGeom>
              <a:avLst/>
              <a:gdLst/>
              <a:ahLst/>
              <a:cxnLst/>
              <a:rect l="l" t="t" r="r" b="b"/>
              <a:pathLst>
                <a:path w="10515600" h="973440" extrusionOk="0">
                  <a:moveTo>
                    <a:pt x="0" y="162243"/>
                  </a:moveTo>
                  <a:cubicBezTo>
                    <a:pt x="0" y="72639"/>
                    <a:pt x="72639" y="0"/>
                    <a:pt x="162243" y="0"/>
                  </a:cubicBezTo>
                  <a:lnTo>
                    <a:pt x="10353357" y="0"/>
                  </a:lnTo>
                  <a:cubicBezTo>
                    <a:pt x="10442961" y="0"/>
                    <a:pt x="10515600" y="72639"/>
                    <a:pt x="10515600" y="162243"/>
                  </a:cubicBezTo>
                  <a:lnTo>
                    <a:pt x="10515600" y="811197"/>
                  </a:lnTo>
                  <a:cubicBezTo>
                    <a:pt x="10515600" y="900801"/>
                    <a:pt x="10442961" y="973440"/>
                    <a:pt x="10353357" y="973440"/>
                  </a:cubicBezTo>
                  <a:lnTo>
                    <a:pt x="162243" y="973440"/>
                  </a:lnTo>
                  <a:cubicBezTo>
                    <a:pt x="72639" y="973440"/>
                    <a:pt x="0" y="900801"/>
                    <a:pt x="0" y="811197"/>
                  </a:cubicBezTo>
                  <a:lnTo>
                    <a:pt x="0" y="162243"/>
                  </a:lnTo>
                  <a:close/>
                </a:path>
              </a:pathLst>
            </a:custGeom>
            <a:grp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54175" tIns="154175" rIns="154175" bIns="1541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cs-CZ" sz="2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Better pigment regulation with age </a:t>
              </a:r>
              <a:endPara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11" name="Google Shape;211;p37"/>
            <p:cNvSpPr/>
            <p:nvPr/>
          </p:nvSpPr>
          <p:spPr>
            <a:xfrm>
              <a:off x="838084" y="5130811"/>
              <a:ext cx="10515600" cy="973440"/>
            </a:xfrm>
            <a:custGeom>
              <a:avLst/>
              <a:gdLst/>
              <a:ahLst/>
              <a:cxnLst/>
              <a:rect l="l" t="t" r="r" b="b"/>
              <a:pathLst>
                <a:path w="10515600" h="973440" extrusionOk="0">
                  <a:moveTo>
                    <a:pt x="0" y="162243"/>
                  </a:moveTo>
                  <a:cubicBezTo>
                    <a:pt x="0" y="72639"/>
                    <a:pt x="72639" y="0"/>
                    <a:pt x="162243" y="0"/>
                  </a:cubicBezTo>
                  <a:lnTo>
                    <a:pt x="10353357" y="0"/>
                  </a:lnTo>
                  <a:cubicBezTo>
                    <a:pt x="10442961" y="0"/>
                    <a:pt x="10515600" y="72639"/>
                    <a:pt x="10515600" y="162243"/>
                  </a:cubicBezTo>
                  <a:lnTo>
                    <a:pt x="10515600" y="811197"/>
                  </a:lnTo>
                  <a:cubicBezTo>
                    <a:pt x="10515600" y="900801"/>
                    <a:pt x="10442961" y="973440"/>
                    <a:pt x="10353357" y="973440"/>
                  </a:cubicBezTo>
                  <a:lnTo>
                    <a:pt x="162243" y="973440"/>
                  </a:lnTo>
                  <a:cubicBezTo>
                    <a:pt x="72639" y="973440"/>
                    <a:pt x="0" y="900801"/>
                    <a:pt x="0" y="811197"/>
                  </a:cubicBezTo>
                  <a:lnTo>
                    <a:pt x="0" y="162243"/>
                  </a:lnTo>
                  <a:close/>
                </a:path>
              </a:pathLst>
            </a:custGeom>
            <a:grpFill/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54175" tIns="154175" rIns="154175" bIns="154175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cs-CZ" sz="28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Stress disrupts pigment consistency </a:t>
              </a:r>
              <a:endParaRPr sz="28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8"/>
          <p:cNvSpPr/>
          <p:nvPr/>
        </p:nvSpPr>
        <p:spPr>
          <a:xfrm>
            <a:off x="-465513" y="347582"/>
            <a:ext cx="13258810" cy="1213812"/>
          </a:xfrm>
          <a:custGeom>
            <a:avLst/>
            <a:gdLst/>
            <a:ahLst/>
            <a:cxnLst/>
            <a:rect l="l" t="t" r="r" b="b"/>
            <a:pathLst>
              <a:path w="25362" h="21600" extrusionOk="0">
                <a:moveTo>
                  <a:pt x="1440" y="0"/>
                </a:moveTo>
                <a:lnTo>
                  <a:pt x="1440" y="0"/>
                </a:lnTo>
                <a:lnTo>
                  <a:pt x="1440" y="0"/>
                </a:lnTo>
                <a:cubicBezTo>
                  <a:pt x="645" y="0"/>
                  <a:pt x="0" y="645"/>
                  <a:pt x="0" y="1440"/>
                </a:cubicBezTo>
                <a:lnTo>
                  <a:pt x="0" y="1440"/>
                </a:lnTo>
                <a:lnTo>
                  <a:pt x="0" y="20160"/>
                </a:lnTo>
                <a:lnTo>
                  <a:pt x="0" y="20160"/>
                </a:lnTo>
                <a:cubicBezTo>
                  <a:pt x="0" y="20955"/>
                  <a:pt x="645" y="21600"/>
                  <a:pt x="1440" y="21600"/>
                </a:cubicBezTo>
                <a:lnTo>
                  <a:pt x="1440" y="21600"/>
                </a:lnTo>
                <a:lnTo>
                  <a:pt x="23922" y="21600"/>
                </a:lnTo>
                <a:lnTo>
                  <a:pt x="23922" y="21600"/>
                </a:lnTo>
                <a:cubicBezTo>
                  <a:pt x="24717" y="21600"/>
                  <a:pt x="25362" y="20955"/>
                  <a:pt x="25362" y="20160"/>
                </a:cubicBezTo>
                <a:lnTo>
                  <a:pt x="25362" y="20160"/>
                </a:lnTo>
                <a:lnTo>
                  <a:pt x="25362" y="1440"/>
                </a:lnTo>
                <a:lnTo>
                  <a:pt x="25362" y="1440"/>
                </a:lnTo>
                <a:lnTo>
                  <a:pt x="25362" y="1440"/>
                </a:lnTo>
                <a:cubicBezTo>
                  <a:pt x="25362" y="645"/>
                  <a:pt x="24717" y="0"/>
                  <a:pt x="23922" y="0"/>
                </a:cubicBezTo>
                <a:lnTo>
                  <a:pt x="23922" y="0"/>
                </a:lnTo>
                <a:lnTo>
                  <a:pt x="23922" y="0"/>
                </a:lnTo>
                <a:close/>
              </a:path>
            </a:pathLst>
          </a:custGeom>
          <a:solidFill>
            <a:srgbClr val="D7D5C9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38"/>
          <p:cNvSpPr txBox="1">
            <a:spLocks noGrp="1"/>
          </p:cNvSpPr>
          <p:nvPr>
            <p:ph type="title"/>
          </p:nvPr>
        </p:nvSpPr>
        <p:spPr>
          <a:xfrm>
            <a:off x="5026745" y="347581"/>
            <a:ext cx="21384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cs-CZ"/>
              <a:t>Future?</a:t>
            </a:r>
            <a:endParaRPr/>
          </a:p>
        </p:txBody>
      </p:sp>
      <p:grpSp>
        <p:nvGrpSpPr>
          <p:cNvPr id="218" name="Google Shape;218;p38"/>
          <p:cNvGrpSpPr/>
          <p:nvPr/>
        </p:nvGrpSpPr>
        <p:grpSpPr>
          <a:xfrm>
            <a:off x="680305" y="2579832"/>
            <a:ext cx="10831237" cy="2558962"/>
            <a:chOff x="70706" y="708862"/>
            <a:chExt cx="10831237" cy="2558962"/>
          </a:xfrm>
        </p:grpSpPr>
        <p:sp>
          <p:nvSpPr>
            <p:cNvPr id="219" name="Google Shape;219;p38"/>
            <p:cNvSpPr/>
            <p:nvPr/>
          </p:nvSpPr>
          <p:spPr>
            <a:xfrm>
              <a:off x="918281" y="708862"/>
              <a:ext cx="1455000" cy="1455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20" name="Google Shape;220;p38"/>
            <p:cNvSpPr/>
            <p:nvPr/>
          </p:nvSpPr>
          <p:spPr>
            <a:xfrm>
              <a:off x="70706" y="2547824"/>
              <a:ext cx="32331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38"/>
            <p:cNvSpPr txBox="1"/>
            <p:nvPr/>
          </p:nvSpPr>
          <p:spPr>
            <a:xfrm>
              <a:off x="70706" y="2547824"/>
              <a:ext cx="32331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cs-CZ" sz="2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Effect of parasites/disease on eggshell pigmentation?</a:t>
              </a:r>
              <a:endPara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2" name="Google Shape;222;p38"/>
            <p:cNvSpPr/>
            <p:nvPr/>
          </p:nvSpPr>
          <p:spPr>
            <a:xfrm>
              <a:off x="4758918" y="708862"/>
              <a:ext cx="1455000" cy="145500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38"/>
            <p:cNvSpPr/>
            <p:nvPr/>
          </p:nvSpPr>
          <p:spPr>
            <a:xfrm>
              <a:off x="3869775" y="2547824"/>
              <a:ext cx="32331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38"/>
            <p:cNvSpPr txBox="1"/>
            <p:nvPr/>
          </p:nvSpPr>
          <p:spPr>
            <a:xfrm>
              <a:off x="3869775" y="2547824"/>
              <a:ext cx="32331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cs-CZ" sz="2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Genetic basis of pigmentation?</a:t>
              </a:r>
              <a:endPara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25" name="Google Shape;225;p38"/>
            <p:cNvSpPr/>
            <p:nvPr/>
          </p:nvSpPr>
          <p:spPr>
            <a:xfrm>
              <a:off x="8557987" y="708862"/>
              <a:ext cx="1455000" cy="1455000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38"/>
            <p:cNvSpPr/>
            <p:nvPr/>
          </p:nvSpPr>
          <p:spPr>
            <a:xfrm>
              <a:off x="7668843" y="2547824"/>
              <a:ext cx="32331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38"/>
            <p:cNvSpPr txBox="1"/>
            <p:nvPr/>
          </p:nvSpPr>
          <p:spPr>
            <a:xfrm>
              <a:off x="7668843" y="2547824"/>
              <a:ext cx="32331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100"/>
                <a:buFont typeface="Arial"/>
                <a:buNone/>
              </a:pPr>
              <a:r>
                <a:rPr lang="cs-CZ" sz="2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Include background color in assessment?</a:t>
              </a:r>
              <a:endParaRPr sz="2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9"/>
          <p:cNvSpPr/>
          <p:nvPr/>
        </p:nvSpPr>
        <p:spPr>
          <a:xfrm>
            <a:off x="-768475" y="206050"/>
            <a:ext cx="7363857" cy="6488964"/>
          </a:xfrm>
          <a:custGeom>
            <a:avLst/>
            <a:gdLst/>
            <a:ahLst/>
            <a:cxnLst/>
            <a:rect l="l" t="t" r="r" b="b"/>
            <a:pathLst>
              <a:path w="25362" h="21600" extrusionOk="0">
                <a:moveTo>
                  <a:pt x="1440" y="0"/>
                </a:moveTo>
                <a:lnTo>
                  <a:pt x="1440" y="0"/>
                </a:lnTo>
                <a:lnTo>
                  <a:pt x="1440" y="0"/>
                </a:lnTo>
                <a:cubicBezTo>
                  <a:pt x="645" y="0"/>
                  <a:pt x="0" y="645"/>
                  <a:pt x="0" y="1440"/>
                </a:cubicBezTo>
                <a:lnTo>
                  <a:pt x="0" y="1440"/>
                </a:lnTo>
                <a:lnTo>
                  <a:pt x="0" y="20160"/>
                </a:lnTo>
                <a:lnTo>
                  <a:pt x="0" y="20160"/>
                </a:lnTo>
                <a:cubicBezTo>
                  <a:pt x="0" y="20955"/>
                  <a:pt x="645" y="21600"/>
                  <a:pt x="1440" y="21600"/>
                </a:cubicBezTo>
                <a:lnTo>
                  <a:pt x="1440" y="21600"/>
                </a:lnTo>
                <a:lnTo>
                  <a:pt x="23922" y="21600"/>
                </a:lnTo>
                <a:lnTo>
                  <a:pt x="23922" y="21600"/>
                </a:lnTo>
                <a:cubicBezTo>
                  <a:pt x="24717" y="21600"/>
                  <a:pt x="25362" y="20955"/>
                  <a:pt x="25362" y="20160"/>
                </a:cubicBezTo>
                <a:lnTo>
                  <a:pt x="25362" y="20160"/>
                </a:lnTo>
                <a:lnTo>
                  <a:pt x="25362" y="1440"/>
                </a:lnTo>
                <a:lnTo>
                  <a:pt x="25362" y="1440"/>
                </a:lnTo>
                <a:lnTo>
                  <a:pt x="25362" y="1440"/>
                </a:lnTo>
                <a:cubicBezTo>
                  <a:pt x="25362" y="645"/>
                  <a:pt x="24717" y="0"/>
                  <a:pt x="23922" y="0"/>
                </a:cubicBezTo>
                <a:lnTo>
                  <a:pt x="23922" y="0"/>
                </a:lnTo>
                <a:lnTo>
                  <a:pt x="23922" y="0"/>
                </a:lnTo>
                <a:close/>
              </a:path>
            </a:pathLst>
          </a:custGeom>
          <a:solidFill>
            <a:srgbClr val="D7D5C9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3" name="Google Shape;233;p39"/>
          <p:cNvSpPr txBox="1">
            <a:spLocks noGrp="1"/>
          </p:cNvSpPr>
          <p:nvPr>
            <p:ph type="title"/>
          </p:nvPr>
        </p:nvSpPr>
        <p:spPr>
          <a:xfrm>
            <a:off x="1487575" y="338000"/>
            <a:ext cx="5665500" cy="6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cs-CZ" sz="3200"/>
              <a:t>References</a:t>
            </a:r>
            <a:endParaRPr/>
          </a:p>
        </p:txBody>
      </p:sp>
      <p:sp>
        <p:nvSpPr>
          <p:cNvPr id="234" name="Google Shape;234;p39"/>
          <p:cNvSpPr txBox="1">
            <a:spLocks noGrp="1"/>
          </p:cNvSpPr>
          <p:nvPr>
            <p:ph type="body" idx="1"/>
          </p:nvPr>
        </p:nvSpPr>
        <p:spPr>
          <a:xfrm>
            <a:off x="207817" y="1005498"/>
            <a:ext cx="6184800" cy="46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cs-CZ" sz="8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Hau, M., Casagrande, S., Ouyang, J. Q., and Baugh, A. T. 2010. Corticosterone, Testosterone and Life-History Strategies of Birds. Proceedings of the Royal Society B: Biological Sciences, 277(1697), 3203–3212. </a:t>
            </a:r>
            <a:endParaRPr sz="8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cs-CZ" sz="8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Hodges, K. E., Mortimer, N. T., Vrailas-Mortimer, A. D., Sakaluk, S. K., and Thompson, C. F. 2020. Connecting the Dots: Avian Eggshell Pigmentation, Female Condition and Paternal Provisioning Effort. Biological Journal of the Linnean Society, 130(1), 114–127. </a:t>
            </a:r>
            <a:endParaRPr sz="8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cs-CZ" sz="8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Kilner, R. M. 2006. The Evolution of Egg Colour and Patterning in Birds. Biological Reviews of the Cambridge Philosophical Society, 81(3). </a:t>
            </a:r>
            <a:endParaRPr sz="8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cs-CZ" sz="8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Labocha, M., and Hayes, J. 2012. Morphometric Indices of Body Condition in Birds: A Review. Journal of Ornithology, 153, 1–22. </a:t>
            </a:r>
            <a:endParaRPr sz="8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cs-CZ" sz="8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Magrath, R. D. 1992. The Effect of Egg Mass on the Growth and Survival of Blackbirds: A Field Experiment. Journal of Zoology, 227(4), 639–654. </a:t>
            </a:r>
            <a:endParaRPr sz="8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cs-CZ" sz="8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Martínez, A., López-Rull, I., and Fargallo, J. A. 2023. To Prevent Oxidative Stress, What about Protoporphyrin IX, Biliverdin, and Bilirubin? Antioxidants, 12(9), 1662. </a:t>
            </a:r>
            <a:endParaRPr sz="8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cs-CZ" sz="8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Moreno, J., and Osorno, J. L. 2003. Avian Egg Colour and Sexual Selection: Does Eggshell Pigmentation Reflect Female Condition and Genetic Quality? Ecology Letters, 6, 803–806. </a:t>
            </a:r>
            <a:endParaRPr sz="8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cs-CZ" sz="8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Protoporphyrin and Eggshell Strength: Preliminary Findings from a Passerine Bird. 2024. ResearchGate, October 22. </a:t>
            </a:r>
            <a:endParaRPr sz="8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Arial"/>
              <a:buChar char="•"/>
            </a:pPr>
            <a:r>
              <a:rPr lang="cs-CZ" sz="800" b="0" i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Samiullah, S., Roberts, J. R., and Chousalkar, K. 2015. Eggshell Color in Brown-Egg Laying Hens—A Review. Poultry Science, 94(10), 2566–2575. </a:t>
            </a:r>
            <a:endParaRPr/>
          </a:p>
          <a:p>
            <a:pPr marL="4572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sz="9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Thanks belongs to: </a:t>
            </a:r>
            <a:r>
              <a:rPr lang="cs-CZ" sz="900" b="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sz="900" b="0" i="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1143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sz="9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Mgr. Michal Šulc, Ph.D.</a:t>
            </a:r>
            <a:r>
              <a:rPr lang="cs-CZ" sz="900" b="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sz="9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sz="9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Academy of Sciences of the Czech Republic</a:t>
            </a:r>
            <a:r>
              <a:rPr lang="cs-CZ" sz="900" b="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sz="9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sz="9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And others</a:t>
            </a:r>
            <a:r>
              <a:rPr lang="cs-CZ" sz="900" b="0" i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​</a:t>
            </a:r>
            <a:endParaRPr sz="900" b="0" i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sz="900" b="0" i="0" u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valuable advice, help with data collection, and the opportunity to participate in fieldwork and contribute to terrain data collection</a:t>
            </a:r>
            <a:endParaRPr sz="900" b="0" i="0">
              <a:solidFill>
                <a:srgbClr val="000000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sz="1100"/>
          </a:p>
          <a:p>
            <a:pPr marL="4572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235" name="Google Shape;235;p39" descr="A bird on a hand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14">
            <a:off x="5046736" y="44583"/>
            <a:ext cx="9095956" cy="51728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31"/>
          <p:cNvSpPr txBox="1">
            <a:spLocks noGrp="1"/>
          </p:cNvSpPr>
          <p:nvPr>
            <p:ph type="title"/>
          </p:nvPr>
        </p:nvSpPr>
        <p:spPr>
          <a:xfrm>
            <a:off x="5410373" y="260055"/>
            <a:ext cx="6076200" cy="134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2D47"/>
              </a:buClr>
              <a:buSzPts val="4400"/>
              <a:buFont typeface="Arial"/>
              <a:buNone/>
            </a:pPr>
            <a:r>
              <a:rPr lang="cs-CZ" dirty="0"/>
              <a:t>Pigmentation is crucial</a:t>
            </a:r>
            <a:endParaRPr dirty="0"/>
          </a:p>
        </p:txBody>
      </p:sp>
      <p:pic>
        <p:nvPicPr>
          <p:cNvPr id="78" name="Google Shape;78;p31" descr="A hand holding two egg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 rot="5400013">
            <a:off x="-981704" y="981710"/>
            <a:ext cx="6858000" cy="4894564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31"/>
          <p:cNvSpPr txBox="1">
            <a:spLocks noGrp="1"/>
          </p:cNvSpPr>
          <p:nvPr>
            <p:ph type="body" idx="1"/>
          </p:nvPr>
        </p:nvSpPr>
        <p:spPr>
          <a:xfrm>
            <a:off x="928102" y="2132507"/>
            <a:ext cx="5764500" cy="37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None/>
            </a:pPr>
            <a:endParaRPr sz="2000">
              <a:solidFill>
                <a:schemeClr val="dk1"/>
              </a:solidFill>
            </a:endParaRPr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2100">
              <a:solidFill>
                <a:schemeClr val="dk1"/>
              </a:solidFill>
            </a:endParaRPr>
          </a:p>
          <a:p>
            <a:pPr marL="457200" lvl="0" indent="-2286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</a:pPr>
            <a:endParaRPr sz="2100">
              <a:solidFill>
                <a:schemeClr val="dk1"/>
              </a:solidFill>
            </a:endParaRPr>
          </a:p>
          <a:p>
            <a:pPr marL="22860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3600"/>
          </a:p>
        </p:txBody>
      </p:sp>
      <p:grpSp>
        <p:nvGrpSpPr>
          <p:cNvPr id="80" name="Google Shape;80;p31"/>
          <p:cNvGrpSpPr/>
          <p:nvPr/>
        </p:nvGrpSpPr>
        <p:grpSpPr>
          <a:xfrm>
            <a:off x="5301575" y="1810306"/>
            <a:ext cx="6293700" cy="4696457"/>
            <a:chOff x="0" y="961"/>
            <a:chExt cx="6293700" cy="4696457"/>
          </a:xfrm>
        </p:grpSpPr>
        <p:cxnSp>
          <p:nvCxnSpPr>
            <p:cNvPr id="81" name="Google Shape;81;p31"/>
            <p:cNvCxnSpPr/>
            <p:nvPr/>
          </p:nvCxnSpPr>
          <p:spPr>
            <a:xfrm>
              <a:off x="0" y="961"/>
              <a:ext cx="6293700" cy="0"/>
            </a:xfrm>
            <a:prstGeom prst="straightConnector1">
              <a:avLst/>
            </a:prstGeom>
            <a:solidFill>
              <a:schemeClr val="lt1"/>
            </a:solidFill>
            <a:ln w="25400" cap="flat" cmpd="sng">
              <a:solidFill>
                <a:srgbClr val="0B243A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sp>
          <p:nvSpPr>
            <p:cNvPr id="82" name="Google Shape;82;p31"/>
            <p:cNvSpPr/>
            <p:nvPr/>
          </p:nvSpPr>
          <p:spPr>
            <a:xfrm>
              <a:off x="0" y="29035"/>
              <a:ext cx="6293700" cy="138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31"/>
            <p:cNvSpPr txBox="1"/>
            <p:nvPr/>
          </p:nvSpPr>
          <p:spPr>
            <a:xfrm>
              <a:off x="0" y="29035"/>
              <a:ext cx="6293700" cy="138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cs-CZ" sz="2800" b="0" i="0" u="none" strike="noStrike" cap="none" dirty="0">
                  <a:solidFill>
                    <a:schemeClr val="tx1"/>
                  </a:solidFill>
                  <a:latin typeface="Arial"/>
                  <a:ea typeface="Arial"/>
                  <a:cs typeface="Arial"/>
                  <a:sym typeface="Arial"/>
                </a:rPr>
                <a:t>Protection (predators, nest parasites, UV radiation)</a:t>
              </a:r>
              <a:endParaRPr sz="28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84" name="Google Shape;84;p31"/>
            <p:cNvCxnSpPr/>
            <p:nvPr/>
          </p:nvCxnSpPr>
          <p:spPr>
            <a:xfrm>
              <a:off x="0" y="1386640"/>
              <a:ext cx="6293700" cy="0"/>
            </a:xfrm>
            <a:prstGeom prst="straightConnector1">
              <a:avLst/>
            </a:prstGeom>
            <a:solidFill>
              <a:schemeClr val="accent5"/>
            </a:solidFill>
            <a:ln w="25400" cap="flat" cmpd="sng">
              <a:solidFill>
                <a:srgbClr val="43123E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85" name="Google Shape;85;p31"/>
            <p:cNvSpPr/>
            <p:nvPr/>
          </p:nvSpPr>
          <p:spPr>
            <a:xfrm>
              <a:off x="0" y="1386640"/>
              <a:ext cx="6293700" cy="138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31"/>
            <p:cNvSpPr txBox="1"/>
            <p:nvPr/>
          </p:nvSpPr>
          <p:spPr>
            <a:xfrm>
              <a:off x="0" y="1386640"/>
              <a:ext cx="6293700" cy="1385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cs-CZ" sz="28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Structural role</a:t>
              </a:r>
              <a:endParaRPr dirty="0"/>
            </a:p>
          </p:txBody>
        </p:sp>
        <p:cxnSp>
          <p:nvCxnSpPr>
            <p:cNvPr id="87" name="Google Shape;87;p31"/>
            <p:cNvCxnSpPr/>
            <p:nvPr/>
          </p:nvCxnSpPr>
          <p:spPr>
            <a:xfrm>
              <a:off x="0" y="2772318"/>
              <a:ext cx="6293700" cy="0"/>
            </a:xfrm>
            <a:prstGeom prst="straightConnector1">
              <a:avLst/>
            </a:prstGeom>
            <a:solidFill>
              <a:schemeClr val="lt1"/>
            </a:solidFill>
            <a:ln w="25400" cap="flat" cmpd="sng">
              <a:solidFill>
                <a:srgbClr val="0B243A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40000" dist="20000" dir="5400000" rotWithShape="0">
                <a:srgbClr val="000000">
                  <a:alpha val="37650"/>
                </a:srgbClr>
              </a:outerShdw>
            </a:effectLst>
          </p:spPr>
        </p:cxnSp>
        <p:sp>
          <p:nvSpPr>
            <p:cNvPr id="88" name="Google Shape;88;p31"/>
            <p:cNvSpPr/>
            <p:nvPr/>
          </p:nvSpPr>
          <p:spPr>
            <a:xfrm>
              <a:off x="0" y="2772318"/>
              <a:ext cx="6287700" cy="192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31"/>
            <p:cNvSpPr txBox="1"/>
            <p:nvPr/>
          </p:nvSpPr>
          <p:spPr>
            <a:xfrm>
              <a:off x="0" y="2772318"/>
              <a:ext cx="6287700" cy="19251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06675" tIns="106675" rIns="106675" bIns="106675" anchor="t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cs-CZ" sz="28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Protoporphyrin</a:t>
              </a:r>
              <a:r>
                <a:rPr lang="cs-CZ" sz="28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- brown-red spots</a:t>
              </a:r>
              <a:endParaRPr dirty="0"/>
            </a:p>
            <a:p>
              <a:pPr marL="0" marR="0" lvl="0" indent="0" algn="l" rtl="0">
                <a:lnSpc>
                  <a:spcPct val="90000"/>
                </a:lnSpc>
                <a:spcBef>
                  <a:spcPts val="980"/>
                </a:spcBef>
                <a:spcAft>
                  <a:spcPts val="0"/>
                </a:spcAft>
                <a:buClr>
                  <a:srgbClr val="000000"/>
                </a:buClr>
                <a:buSzPts val="2800"/>
                <a:buFont typeface="Arial"/>
                <a:buNone/>
              </a:pPr>
              <a:r>
                <a:rPr lang="cs-CZ" sz="28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→ causes oxidative stress</a:t>
              </a:r>
              <a:endParaRPr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"/>
          <p:cNvSpPr txBox="1">
            <a:spLocks noGrp="1"/>
          </p:cNvSpPr>
          <p:nvPr>
            <p:ph type="title"/>
          </p:nvPr>
        </p:nvSpPr>
        <p:spPr>
          <a:xfrm>
            <a:off x="4492438" y="0"/>
            <a:ext cx="75966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EEEE"/>
              </a:buClr>
              <a:buSzPts val="4400"/>
              <a:buFont typeface="Play"/>
              <a:buNone/>
            </a:pPr>
            <a:r>
              <a:rPr lang="cs-CZ">
                <a:solidFill>
                  <a:srgbClr val="F2EEEE"/>
                </a:solidFill>
                <a:latin typeface="Play"/>
                <a:ea typeface="Play"/>
                <a:cs typeface="Play"/>
                <a:sym typeface="Play"/>
              </a:rPr>
              <a:t>Nejen „fleky“</a:t>
            </a:r>
            <a:endParaRPr/>
          </a:p>
        </p:txBody>
      </p:sp>
      <p:pic>
        <p:nvPicPr>
          <p:cNvPr id="95" name="Google Shape;95;p3" descr="Several eggs on a black surface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-925692"/>
            <a:ext cx="12191999" cy="812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3"/>
          <p:cNvSpPr txBox="1"/>
          <p:nvPr/>
        </p:nvSpPr>
        <p:spPr>
          <a:xfrm>
            <a:off x="6856219" y="4450539"/>
            <a:ext cx="39342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800"/>
              <a:buFont typeface="Arial"/>
              <a:buNone/>
            </a:pPr>
            <a:r>
              <a:rPr lang="cs-CZ" sz="2800" b="0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protoporfyrin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3"/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98" name="Google Shape;98;p3"/>
          <p:cNvSpPr/>
          <p:nvPr/>
        </p:nvSpPr>
        <p:spPr>
          <a:xfrm rot="3704067">
            <a:off x="6873402" y="5150881"/>
            <a:ext cx="1057947" cy="1684491"/>
          </a:xfrm>
          <a:prstGeom prst="curvedLeftArrow">
            <a:avLst>
              <a:gd name="adj1" fmla="val 31614"/>
              <a:gd name="adj2" fmla="val 56204"/>
              <a:gd name="adj3" fmla="val 36948"/>
            </a:avLst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3"/>
          <p:cNvSpPr txBox="1"/>
          <p:nvPr/>
        </p:nvSpPr>
        <p:spPr>
          <a:xfrm>
            <a:off x="10941156" y="0"/>
            <a:ext cx="2889000" cy="24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0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Photo: Michal Šulc</a:t>
            </a:r>
            <a:endParaRPr/>
          </a:p>
        </p:txBody>
      </p:sp>
      <p:sp>
        <p:nvSpPr>
          <p:cNvPr id="100" name="Google Shape;100;p3"/>
          <p:cNvSpPr txBox="1"/>
          <p:nvPr/>
        </p:nvSpPr>
        <p:spPr>
          <a:xfrm>
            <a:off x="77638" y="6550223"/>
            <a:ext cx="47619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400" b="0" i="1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Fig.1. Protoporphyrin pattern exemple on eggs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337930" y="-606287"/>
            <a:ext cx="12529931" cy="7464285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5"/>
          <p:cNvSpPr/>
          <p:nvPr/>
        </p:nvSpPr>
        <p:spPr>
          <a:xfrm>
            <a:off x="-661481" y="2515097"/>
            <a:ext cx="12853458" cy="230007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16461" y="0"/>
                </a:lnTo>
                <a:lnTo>
                  <a:pt x="16461" y="0"/>
                </a:lnTo>
                <a:lnTo>
                  <a:pt x="21600" y="10800"/>
                </a:lnTo>
                <a:lnTo>
                  <a:pt x="16461" y="21600"/>
                </a:lnTo>
                <a:lnTo>
                  <a:pt x="1646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7D5C9">
              <a:alpha val="81960"/>
            </a:srgbClr>
          </a:solidFill>
          <a:ln>
            <a:noFill/>
          </a:ln>
        </p:spPr>
        <p:txBody>
          <a:bodyPr spcFirstLastPara="1" wrap="square" lIns="91400" tIns="45700" rIns="91400" bIns="45700" anchor="ctr" anchorCtr="1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5"/>
          <p:cNvSpPr txBox="1">
            <a:spLocks noGrp="1"/>
          </p:cNvSpPr>
          <p:nvPr>
            <p:ph type="title"/>
          </p:nvPr>
        </p:nvSpPr>
        <p:spPr>
          <a:xfrm>
            <a:off x="4010759" y="365037"/>
            <a:ext cx="73428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1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/>
          </a:p>
        </p:txBody>
      </p:sp>
      <p:sp>
        <p:nvSpPr>
          <p:cNvPr id="108" name="Google Shape;108;p5"/>
          <p:cNvSpPr txBox="1">
            <a:spLocks noGrp="1"/>
          </p:cNvSpPr>
          <p:nvPr>
            <p:ph type="body" idx="1"/>
          </p:nvPr>
        </p:nvSpPr>
        <p:spPr>
          <a:xfrm>
            <a:off x="2024975" y="3083372"/>
            <a:ext cx="7109400" cy="11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cs-CZ" sz="3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Can egg spotting be used to assess barn swallow female quality? </a:t>
            </a:r>
            <a:endParaRPr dirty="0"/>
          </a:p>
          <a:p>
            <a:pPr marL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dirty="0">
                <a:solidFill>
                  <a:srgbClr val="152D47"/>
                </a:solidFill>
              </a:rPr>
              <a:t> </a:t>
            </a:r>
            <a:endParaRPr dirty="0"/>
          </a:p>
          <a:p>
            <a:pPr marL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dirty="0">
                <a:solidFill>
                  <a:srgbClr val="152D47"/>
                </a:solidFill>
              </a:rPr>
              <a:t> </a:t>
            </a:r>
            <a:endParaRPr dirty="0"/>
          </a:p>
          <a:p>
            <a:pPr marL="0" lvl="0" indent="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dirty="0">
                <a:solidFill>
                  <a:srgbClr val="152D47"/>
                </a:solidFill>
              </a:rPr>
              <a:t> </a:t>
            </a:r>
            <a:endParaRPr dirty="0"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dirty="0"/>
              <a:t> 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2"/>
          <p:cNvSpPr/>
          <p:nvPr/>
        </p:nvSpPr>
        <p:spPr>
          <a:xfrm>
            <a:off x="288950" y="236800"/>
            <a:ext cx="11554300" cy="3354298"/>
          </a:xfrm>
          <a:custGeom>
            <a:avLst/>
            <a:gdLst/>
            <a:ahLst/>
            <a:cxnLst/>
            <a:rect l="l" t="t" r="r" b="b"/>
            <a:pathLst>
              <a:path w="25362" h="21600" extrusionOk="0">
                <a:moveTo>
                  <a:pt x="1440" y="0"/>
                </a:moveTo>
                <a:lnTo>
                  <a:pt x="1440" y="0"/>
                </a:lnTo>
                <a:lnTo>
                  <a:pt x="1440" y="0"/>
                </a:lnTo>
                <a:cubicBezTo>
                  <a:pt x="645" y="0"/>
                  <a:pt x="0" y="645"/>
                  <a:pt x="0" y="1440"/>
                </a:cubicBezTo>
                <a:lnTo>
                  <a:pt x="0" y="1440"/>
                </a:lnTo>
                <a:lnTo>
                  <a:pt x="0" y="20160"/>
                </a:lnTo>
                <a:lnTo>
                  <a:pt x="0" y="20160"/>
                </a:lnTo>
                <a:cubicBezTo>
                  <a:pt x="0" y="20955"/>
                  <a:pt x="645" y="21600"/>
                  <a:pt x="1440" y="21600"/>
                </a:cubicBezTo>
                <a:lnTo>
                  <a:pt x="1440" y="21600"/>
                </a:lnTo>
                <a:lnTo>
                  <a:pt x="23922" y="21600"/>
                </a:lnTo>
                <a:lnTo>
                  <a:pt x="23922" y="21600"/>
                </a:lnTo>
                <a:cubicBezTo>
                  <a:pt x="24717" y="21600"/>
                  <a:pt x="25362" y="20955"/>
                  <a:pt x="25362" y="20160"/>
                </a:cubicBezTo>
                <a:lnTo>
                  <a:pt x="25362" y="20160"/>
                </a:lnTo>
                <a:lnTo>
                  <a:pt x="25362" y="1440"/>
                </a:lnTo>
                <a:lnTo>
                  <a:pt x="25362" y="1440"/>
                </a:lnTo>
                <a:lnTo>
                  <a:pt x="25362" y="1440"/>
                </a:lnTo>
                <a:cubicBezTo>
                  <a:pt x="25362" y="645"/>
                  <a:pt x="24717" y="0"/>
                  <a:pt x="23922" y="0"/>
                </a:cubicBezTo>
                <a:lnTo>
                  <a:pt x="23922" y="0"/>
                </a:lnTo>
                <a:lnTo>
                  <a:pt x="23922" y="0"/>
                </a:lnTo>
                <a:close/>
              </a:path>
            </a:pathLst>
          </a:custGeom>
          <a:solidFill>
            <a:srgbClr val="D7D5C9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32"/>
          <p:cNvSpPr txBox="1">
            <a:spLocks noGrp="1"/>
          </p:cNvSpPr>
          <p:nvPr>
            <p:ph type="title"/>
          </p:nvPr>
        </p:nvSpPr>
        <p:spPr>
          <a:xfrm>
            <a:off x="431800" y="159930"/>
            <a:ext cx="52578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2D47"/>
              </a:buClr>
              <a:buSzPts val="4000"/>
              <a:buFont typeface="Arial"/>
              <a:buNone/>
            </a:pPr>
            <a:r>
              <a:rPr lang="cs-CZ" sz="4000" dirty="0">
                <a:solidFill>
                  <a:schemeClr val="dk1"/>
                </a:solidFill>
              </a:rPr>
              <a:t>Hypotheses:</a:t>
            </a:r>
            <a:endParaRPr sz="4000" dirty="0"/>
          </a:p>
        </p:txBody>
      </p:sp>
      <p:pic>
        <p:nvPicPr>
          <p:cNvPr id="115" name="Google Shape;115;p32" descr="Several eggs on a black surface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 t="22648"/>
          <a:stretch/>
        </p:blipFill>
        <p:spPr>
          <a:xfrm>
            <a:off x="4374050" y="3099596"/>
            <a:ext cx="7817953" cy="4031341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32"/>
          <p:cNvSpPr txBox="1">
            <a:spLocks noGrp="1"/>
          </p:cNvSpPr>
          <p:nvPr>
            <p:ph type="body" idx="1"/>
          </p:nvPr>
        </p:nvSpPr>
        <p:spPr>
          <a:xfrm>
            <a:off x="3528150" y="236800"/>
            <a:ext cx="83151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cs-CZ" sz="2300" dirty="0">
                <a:solidFill>
                  <a:schemeClr val="dk1"/>
                </a:solidFill>
              </a:rPr>
              <a:t>High-quality females (expected to have lower oxidative stress): </a:t>
            </a:r>
            <a:endParaRPr sz="2300" dirty="0"/>
          </a:p>
          <a:p>
            <a:pPr marL="457200" lvl="0" indent="-42545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300"/>
              <a:buChar char="•"/>
            </a:pPr>
            <a:r>
              <a:rPr lang="cs-CZ" sz="2300" dirty="0">
                <a:solidFill>
                  <a:schemeClr val="dk1"/>
                </a:solidFill>
              </a:rPr>
              <a:t>Less spotted eggs</a:t>
            </a:r>
            <a:r>
              <a:rPr lang="cs-CZ" sz="2300" dirty="0"/>
              <a:t> </a:t>
            </a:r>
            <a:endParaRPr sz="2300" dirty="0"/>
          </a:p>
          <a:p>
            <a:pPr marL="457200" lvl="0" indent="-31115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SzPts val="1300"/>
              <a:buChar char="•"/>
            </a:pPr>
            <a:r>
              <a:rPr lang="cs-CZ" sz="2300" dirty="0">
                <a:solidFill>
                  <a:schemeClr val="dk1"/>
                </a:solidFill>
              </a:rPr>
              <a:t>Lighter spots</a:t>
            </a:r>
            <a:endParaRPr sz="2300" dirty="0">
              <a:solidFill>
                <a:schemeClr val="dk1"/>
              </a:solidFill>
            </a:endParaRPr>
          </a:p>
          <a:p>
            <a:pPr marL="457200" lvl="0" indent="-311150" algn="l" rtl="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300"/>
              <a:buChar char="•"/>
            </a:pPr>
            <a:r>
              <a:rPr lang="cs-CZ" sz="2300" dirty="0">
                <a:solidFill>
                  <a:schemeClr val="dk1"/>
                </a:solidFill>
              </a:rPr>
              <a:t>Lower within-clutch variation</a:t>
            </a:r>
            <a:endParaRPr sz="2300" dirty="0">
              <a:solidFill>
                <a:schemeClr val="dk1"/>
              </a:solidFill>
            </a:endParaRPr>
          </a:p>
        </p:txBody>
      </p:sp>
      <p:pic>
        <p:nvPicPr>
          <p:cNvPr id="117" name="Google Shape;117;p32" descr="Several eggs on a black surface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r="12960"/>
          <a:stretch/>
        </p:blipFill>
        <p:spPr>
          <a:xfrm>
            <a:off x="-246435" y="3099596"/>
            <a:ext cx="6342438" cy="4467487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2">
            <a:hlinkClick r:id="rId5"/>
          </p:cNvPr>
          <p:cNvSpPr/>
          <p:nvPr/>
        </p:nvSpPr>
        <p:spPr>
          <a:xfrm>
            <a:off x="127000" y="-555625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32"/>
          <p:cNvSpPr txBox="1"/>
          <p:nvPr/>
        </p:nvSpPr>
        <p:spPr>
          <a:xfrm>
            <a:off x="1149927" y="6596390"/>
            <a:ext cx="98922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100" b="0" i="1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Fig. 2. Comparison of barn swallow clutches: (left) lighter, less spotted; (right) darker, more heavily spotted. Both clutches prepared for analysis.</a:t>
            </a:r>
            <a:endParaRPr sz="1100" b="0" i="1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32"/>
          <p:cNvSpPr txBox="1"/>
          <p:nvPr/>
        </p:nvSpPr>
        <p:spPr>
          <a:xfrm>
            <a:off x="838200" y="1855813"/>
            <a:ext cx="5257800" cy="87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23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sz="27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3"/>
          <p:cNvSpPr txBox="1">
            <a:spLocks noGrp="1"/>
          </p:cNvSpPr>
          <p:nvPr>
            <p:ph type="title"/>
          </p:nvPr>
        </p:nvSpPr>
        <p:spPr>
          <a:xfrm>
            <a:off x="5519899" y="-33967"/>
            <a:ext cx="35565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2D47"/>
              </a:buClr>
              <a:buSzPts val="4000"/>
              <a:buFont typeface="Arial"/>
              <a:buNone/>
            </a:pPr>
            <a:r>
              <a:rPr lang="cs-CZ" dirty="0">
                <a:solidFill>
                  <a:srgbClr val="152D47"/>
                </a:solidFill>
              </a:rPr>
              <a:t>Methodology</a:t>
            </a:r>
            <a:endParaRPr dirty="0"/>
          </a:p>
        </p:txBody>
      </p:sp>
      <p:sp>
        <p:nvSpPr>
          <p:cNvPr id="126" name="Google Shape;126;p33"/>
          <p:cNvSpPr txBox="1">
            <a:spLocks noGrp="1"/>
          </p:cNvSpPr>
          <p:nvPr>
            <p:ph type="body" idx="1"/>
          </p:nvPr>
        </p:nvSpPr>
        <p:spPr>
          <a:xfrm>
            <a:off x="2458272" y="2745550"/>
            <a:ext cx="9282300" cy="104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lvl="0" indent="0" algn="l" rtl="0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cs-CZ" sz="2200"/>
              <a:t> </a:t>
            </a:r>
            <a:endParaRPr/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sz="2200"/>
              <a:t> </a:t>
            </a:r>
            <a:endParaRPr/>
          </a:p>
          <a:p>
            <a:pPr marL="228600" lvl="0" indent="-228600" algn="l" rtl="0">
              <a:lnSpc>
                <a:spcPct val="7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sz="2200"/>
              <a:t> </a:t>
            </a:r>
            <a:endParaRPr/>
          </a:p>
        </p:txBody>
      </p:sp>
      <p:grpSp>
        <p:nvGrpSpPr>
          <p:cNvPr id="127" name="Google Shape;127;p33"/>
          <p:cNvGrpSpPr/>
          <p:nvPr/>
        </p:nvGrpSpPr>
        <p:grpSpPr>
          <a:xfrm>
            <a:off x="4555952" y="1165693"/>
            <a:ext cx="7640732" cy="1933380"/>
            <a:chOff x="2679131" y="1376037"/>
            <a:chExt cx="8199090" cy="1551420"/>
          </a:xfrm>
          <a:solidFill>
            <a:srgbClr val="D7D5C9"/>
          </a:solidFill>
        </p:grpSpPr>
        <p:sp>
          <p:nvSpPr>
            <p:cNvPr id="128" name="Google Shape;128;p33"/>
            <p:cNvSpPr/>
            <p:nvPr/>
          </p:nvSpPr>
          <p:spPr>
            <a:xfrm>
              <a:off x="2679131" y="1376037"/>
              <a:ext cx="8199090" cy="155142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14457" y="0"/>
                  </a:lnTo>
                  <a:lnTo>
                    <a:pt x="14457" y="0"/>
                  </a:lnTo>
                  <a:lnTo>
                    <a:pt x="21600" y="10800"/>
                  </a:lnTo>
                  <a:lnTo>
                    <a:pt x="14457" y="21600"/>
                  </a:lnTo>
                  <a:lnTo>
                    <a:pt x="14457" y="21600"/>
                  </a:lnTo>
                  <a:lnTo>
                    <a:pt x="0" y="216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00" tIns="45700" rIns="91400" bIns="45700" anchor="ctr" anchorCtr="1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9" name="Google Shape;129;p33"/>
            <p:cNvSpPr txBox="1"/>
            <p:nvPr/>
          </p:nvSpPr>
          <p:spPr>
            <a:xfrm>
              <a:off x="2749572" y="1496551"/>
              <a:ext cx="5352418" cy="759018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cs-CZ" sz="24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Data Collection on Females</a:t>
              </a:r>
              <a:endParaRPr dirty="0"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0" name="Google Shape;130;p33"/>
            <p:cNvSpPr txBox="1"/>
            <p:nvPr/>
          </p:nvSpPr>
          <p:spPr>
            <a:xfrm>
              <a:off x="2750837" y="1937771"/>
              <a:ext cx="7154100" cy="4614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s-CZ" sz="1800" b="1"/>
                <a:t>Physiological traits:</a:t>
              </a:r>
              <a:r>
                <a:rPr lang="cs-CZ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cs-CZ" sz="1800"/>
                <a:t>b</a:t>
              </a:r>
              <a:r>
                <a:rPr lang="cs-CZ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ody mass, tarsus length, age </a:t>
              </a: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s-CZ" sz="18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Stress indicators:</a:t>
              </a:r>
              <a:r>
                <a:rPr lang="cs-CZ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corticosterone, glucose, hematocrit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s-CZ" sz="18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Nesting data:</a:t>
              </a:r>
              <a:r>
                <a:rPr lang="cs-CZ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cs-CZ" sz="1800"/>
                <a:t>n</a:t>
              </a:r>
              <a:r>
                <a:rPr lang="cs-CZ" sz="18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umber of eggs and fledglings</a:t>
              </a:r>
              <a:endParaRPr/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1" name="Google Shape;131;p33"/>
          <p:cNvGrpSpPr/>
          <p:nvPr/>
        </p:nvGrpSpPr>
        <p:grpSpPr>
          <a:xfrm>
            <a:off x="4248680" y="3298224"/>
            <a:ext cx="7941140" cy="1584684"/>
            <a:chOff x="4248680" y="3298224"/>
            <a:chExt cx="7941140" cy="1584684"/>
          </a:xfrm>
          <a:solidFill>
            <a:srgbClr val="D7D5C9"/>
          </a:solidFill>
        </p:grpSpPr>
        <p:sp>
          <p:nvSpPr>
            <p:cNvPr id="132" name="Google Shape;132;p33"/>
            <p:cNvSpPr/>
            <p:nvPr/>
          </p:nvSpPr>
          <p:spPr>
            <a:xfrm>
              <a:off x="4536400" y="3298224"/>
              <a:ext cx="7653420" cy="1584684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14429" y="0"/>
                  </a:lnTo>
                  <a:lnTo>
                    <a:pt x="14429" y="0"/>
                  </a:lnTo>
                  <a:lnTo>
                    <a:pt x="21600" y="10800"/>
                  </a:lnTo>
                  <a:lnTo>
                    <a:pt x="14429" y="21600"/>
                  </a:lnTo>
                  <a:lnTo>
                    <a:pt x="14429" y="21600"/>
                  </a:lnTo>
                  <a:lnTo>
                    <a:pt x="0" y="216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00" tIns="45700" rIns="91400" bIns="45700" anchor="ctr" anchorCtr="1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3" name="Google Shape;133;p33"/>
            <p:cNvSpPr txBox="1"/>
            <p:nvPr/>
          </p:nvSpPr>
          <p:spPr>
            <a:xfrm>
              <a:off x="4675401" y="3426925"/>
              <a:ext cx="5245500" cy="5232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cs-CZ" sz="2400" b="1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Egg Trait Analysis from Photos</a:t>
              </a:r>
              <a:endParaRPr/>
            </a:p>
          </p:txBody>
        </p:sp>
        <p:sp>
          <p:nvSpPr>
            <p:cNvPr id="134" name="Google Shape;134;p33"/>
            <p:cNvSpPr txBox="1"/>
            <p:nvPr/>
          </p:nvSpPr>
          <p:spPr>
            <a:xfrm>
              <a:off x="4248680" y="4030388"/>
              <a:ext cx="5144702" cy="816964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457200" marR="0" lvl="1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s-CZ" sz="18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MICA Toolbox in ImageJ (red channel)</a:t>
              </a:r>
              <a:r>
                <a:rPr lang="cs-CZ" sz="18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: spot coverage and spot brightness</a:t>
              </a:r>
              <a:endParaRPr sz="24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35" name="Google Shape;135;p33"/>
          <p:cNvGrpSpPr/>
          <p:nvPr/>
        </p:nvGrpSpPr>
        <p:grpSpPr>
          <a:xfrm>
            <a:off x="4536400" y="5077875"/>
            <a:ext cx="7640622" cy="1699380"/>
            <a:chOff x="4536400" y="5077875"/>
            <a:chExt cx="7640622" cy="1699380"/>
          </a:xfrm>
          <a:solidFill>
            <a:srgbClr val="D7D5C9"/>
          </a:solidFill>
        </p:grpSpPr>
        <p:sp>
          <p:nvSpPr>
            <p:cNvPr id="136" name="Google Shape;136;p33"/>
            <p:cNvSpPr/>
            <p:nvPr/>
          </p:nvSpPr>
          <p:spPr>
            <a:xfrm>
              <a:off x="4536400" y="5077875"/>
              <a:ext cx="7640622" cy="16993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lnTo>
                    <a:pt x="14420" y="0"/>
                  </a:lnTo>
                  <a:lnTo>
                    <a:pt x="14420" y="0"/>
                  </a:lnTo>
                  <a:lnTo>
                    <a:pt x="21600" y="10800"/>
                  </a:lnTo>
                  <a:lnTo>
                    <a:pt x="14420" y="21600"/>
                  </a:lnTo>
                  <a:lnTo>
                    <a:pt x="14420" y="21600"/>
                  </a:lnTo>
                  <a:lnTo>
                    <a:pt x="0" y="2160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91400" tIns="45700" rIns="91400" bIns="45700" anchor="ctr" anchorCtr="1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7" name="Google Shape;137;p33"/>
            <p:cNvSpPr txBox="1"/>
            <p:nvPr/>
          </p:nvSpPr>
          <p:spPr>
            <a:xfrm>
              <a:off x="4675397" y="5307776"/>
              <a:ext cx="5245504" cy="4614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en-US" sz="24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Correlation analysis</a:t>
              </a:r>
              <a:endParaRPr dirty="0"/>
            </a:p>
          </p:txBody>
        </p:sp>
        <p:sp>
          <p:nvSpPr>
            <p:cNvPr id="138" name="Google Shape;138;p33"/>
            <p:cNvSpPr txBox="1"/>
            <p:nvPr/>
          </p:nvSpPr>
          <p:spPr>
            <a:xfrm>
              <a:off x="4675400" y="5706400"/>
              <a:ext cx="5414700" cy="461400"/>
            </a:xfrm>
            <a:prstGeom prst="rect">
              <a:avLst/>
            </a:prstGeom>
            <a:grpFill/>
            <a:ln>
              <a:noFill/>
            </a:ln>
          </p:spPr>
          <p:txBody>
            <a:bodyPr spcFirstLastPara="1" wrap="square" lIns="91400" tIns="45700" rIns="91400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cs-CZ" sz="1800" b="1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Comparing results:</a:t>
              </a:r>
              <a:r>
                <a:rPr lang="cs-CZ" sz="18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cs-CZ" sz="1800" dirty="0"/>
                <a:t>l</a:t>
              </a:r>
              <a:r>
                <a:rPr lang="cs-CZ" sz="18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inking female condition, egg traits, and reproductive success</a:t>
              </a:r>
              <a:endParaRPr b="1" dirty="0"/>
            </a:p>
          </p:txBody>
        </p:sp>
      </p:grpSp>
      <p:sp>
        <p:nvSpPr>
          <p:cNvPr id="139" name="Google Shape;139;p33"/>
          <p:cNvSpPr txBox="1"/>
          <p:nvPr/>
        </p:nvSpPr>
        <p:spPr>
          <a:xfrm>
            <a:off x="9452259" y="61083"/>
            <a:ext cx="3549300" cy="9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D47"/>
              </a:buClr>
              <a:buSzPts val="2800"/>
              <a:buFont typeface="Arial"/>
              <a:buNone/>
            </a:pPr>
            <a:r>
              <a:rPr lang="cs-CZ" sz="2400" b="0" i="0" u="none" strike="noStrike" cap="none">
                <a:solidFill>
                  <a:srgbClr val="152D47"/>
                </a:solidFill>
                <a:latin typeface="Arial"/>
                <a:ea typeface="Arial"/>
                <a:cs typeface="Arial"/>
                <a:sym typeface="Arial"/>
              </a:rPr>
              <a:t>Females: 290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52D47"/>
              </a:buClr>
              <a:buSzPts val="2800"/>
              <a:buFont typeface="Arial"/>
              <a:buNone/>
            </a:pPr>
            <a:r>
              <a:rPr lang="cs-CZ" sz="2400" b="0" i="0" u="none" strike="noStrike" cap="none">
                <a:solidFill>
                  <a:srgbClr val="152D47"/>
                </a:solidFill>
                <a:latin typeface="Arial"/>
                <a:ea typeface="Arial"/>
                <a:cs typeface="Arial"/>
                <a:sym typeface="Arial"/>
              </a:rPr>
              <a:t>Successful: 225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0" name="Google Shape;140;p33" descr="A bird with a measuring tape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21798" r="16328"/>
          <a:stretch/>
        </p:blipFill>
        <p:spPr>
          <a:xfrm>
            <a:off x="-15235" y="-472"/>
            <a:ext cx="4571142" cy="6858002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33"/>
          <p:cNvSpPr txBox="1"/>
          <p:nvPr/>
        </p:nvSpPr>
        <p:spPr>
          <a:xfrm>
            <a:off x="-15235" y="0"/>
            <a:ext cx="3556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000" b="0" i="1" u="none" strike="noStrike" cap="none">
                <a:solidFill>
                  <a:srgbClr val="CBCBCD"/>
                </a:solidFill>
                <a:latin typeface="Arial"/>
                <a:ea typeface="Arial"/>
                <a:cs typeface="Arial"/>
                <a:sym typeface="Arial"/>
              </a:rPr>
              <a:t>Fig. 3. Measuring a ringed barn swallow to assess body size (tarsus)</a:t>
            </a:r>
            <a:endParaRPr/>
          </a:p>
        </p:txBody>
      </p:sp>
      <p:sp>
        <p:nvSpPr>
          <p:cNvPr id="142" name="Google Shape;142;p33"/>
          <p:cNvSpPr txBox="1"/>
          <p:nvPr/>
        </p:nvSpPr>
        <p:spPr>
          <a:xfrm>
            <a:off x="-15235" y="6347537"/>
            <a:ext cx="7056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000" b="0" i="0" u="none" strike="noStrike" cap="non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Photo: Michal Šulc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1"/>
          <p:cNvSpPr/>
          <p:nvPr/>
        </p:nvSpPr>
        <p:spPr>
          <a:xfrm>
            <a:off x="-7562" y="-6839"/>
            <a:ext cx="11889018" cy="64810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D7D5C9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11"/>
          <p:cNvSpPr txBox="1">
            <a:spLocks noGrp="1"/>
          </p:cNvSpPr>
          <p:nvPr>
            <p:ph type="title"/>
          </p:nvPr>
        </p:nvSpPr>
        <p:spPr>
          <a:xfrm>
            <a:off x="580680" y="1148760"/>
            <a:ext cx="2680800" cy="11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45700" rIns="91400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52D47"/>
              </a:buClr>
              <a:buSzPts val="4000"/>
              <a:buFont typeface="Arial"/>
              <a:buNone/>
            </a:pPr>
            <a:r>
              <a:rPr lang="cs-CZ" sz="4000">
                <a:solidFill>
                  <a:srgbClr val="152D47"/>
                </a:solidFill>
              </a:rPr>
              <a:t>ImageJ</a:t>
            </a:r>
            <a:endParaRPr sz="4000"/>
          </a:p>
        </p:txBody>
      </p:sp>
      <p:pic>
        <p:nvPicPr>
          <p:cNvPr id="149" name="Google Shape;149;p11" descr="Obsah obrázku text, snímek obrazovky, Multimediální software, software&#10;&#10;Popis se vygeneroval automaticky."/>
          <p:cNvPicPr preferRelativeResize="0"/>
          <p:nvPr/>
        </p:nvPicPr>
        <p:blipFill rotWithShape="1">
          <a:blip r:embed="rId3">
            <a:alphaModFix/>
          </a:blip>
          <a:srcRect l="13802" t="3175" r="15671" b="5575"/>
          <a:stretch/>
        </p:blipFill>
        <p:spPr>
          <a:xfrm>
            <a:off x="3025162" y="101527"/>
            <a:ext cx="9247330" cy="70677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1" descr="Obsah obrázku koule, umění&#10;&#10;Popis se vygeneroval automaticky."/>
          <p:cNvPicPr preferRelativeResize="0"/>
          <p:nvPr/>
        </p:nvPicPr>
        <p:blipFill rotWithShape="1">
          <a:blip r:embed="rId4">
            <a:alphaModFix/>
          </a:blip>
          <a:srcRect l="2776" r="34254"/>
          <a:stretch/>
        </p:blipFill>
        <p:spPr>
          <a:xfrm>
            <a:off x="-233465" y="3044756"/>
            <a:ext cx="3939702" cy="3813243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11"/>
          <p:cNvSpPr txBox="1"/>
          <p:nvPr/>
        </p:nvSpPr>
        <p:spPr>
          <a:xfrm>
            <a:off x="3399905" y="6596390"/>
            <a:ext cx="7614600" cy="26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sz="1100" b="0" i="1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rPr>
              <a:t>Fig. 4. Using ImageJ software to select egg perimeter and area for quantifying spot patterns.</a:t>
            </a:r>
            <a:endParaRPr sz="1100" b="0" i="1" u="none" strike="noStrike" cap="none">
              <a:solidFill>
                <a:srgbClr val="7F7F7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4"/>
          <p:cNvSpPr txBox="1">
            <a:spLocks noGrp="1"/>
          </p:cNvSpPr>
          <p:nvPr>
            <p:ph type="title"/>
          </p:nvPr>
        </p:nvSpPr>
        <p:spPr>
          <a:xfrm>
            <a:off x="1977841" y="96118"/>
            <a:ext cx="128988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cs-CZ" sz="3200"/>
              <a:t>Age-related spot lightness variation within a clutch </a:t>
            </a:r>
            <a:endParaRPr sz="3200"/>
          </a:p>
        </p:txBody>
      </p:sp>
      <p:sp>
        <p:nvSpPr>
          <p:cNvPr id="157" name="Google Shape;157;p34"/>
          <p:cNvSpPr txBox="1">
            <a:spLocks noGrp="1"/>
          </p:cNvSpPr>
          <p:nvPr>
            <p:ph type="body" idx="2"/>
          </p:nvPr>
        </p:nvSpPr>
        <p:spPr>
          <a:xfrm>
            <a:off x="6231956" y="1604515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58" name="Google Shape;158;p34"/>
          <p:cNvSpPr txBox="1">
            <a:spLocks noGrp="1"/>
          </p:cNvSpPr>
          <p:nvPr>
            <p:ph type="body" idx="3"/>
          </p:nvPr>
        </p:nvSpPr>
        <p:spPr>
          <a:xfrm>
            <a:off x="609484" y="3682078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59" name="Google Shape;159;p34"/>
          <p:cNvSpPr txBox="1">
            <a:spLocks noGrp="1"/>
          </p:cNvSpPr>
          <p:nvPr>
            <p:ph type="body" idx="4"/>
          </p:nvPr>
        </p:nvSpPr>
        <p:spPr>
          <a:xfrm>
            <a:off x="6231956" y="3682078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160" name="Google Shape;160;p34" descr="A graph with lines and numbers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733820" y="1279022"/>
            <a:ext cx="6724359" cy="5482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34"/>
          <p:cNvSpPr txBox="1">
            <a:spLocks noGrp="1"/>
          </p:cNvSpPr>
          <p:nvPr>
            <p:ph type="body" idx="1"/>
          </p:nvPr>
        </p:nvSpPr>
        <p:spPr>
          <a:xfrm>
            <a:off x="-318053" y="-139148"/>
            <a:ext cx="1828800" cy="815100"/>
          </a:xfrm>
          <a:prstGeom prst="rect">
            <a:avLst/>
          </a:prstGeom>
          <a:solidFill>
            <a:srgbClr val="D7D5C9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1143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dirty="0"/>
              <a:t>   Results</a:t>
            </a:r>
            <a:endParaRPr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5"/>
          <p:cNvSpPr txBox="1">
            <a:spLocks noGrp="1"/>
          </p:cNvSpPr>
          <p:nvPr>
            <p:ph type="body" idx="1"/>
          </p:nvPr>
        </p:nvSpPr>
        <p:spPr>
          <a:xfrm>
            <a:off x="9259850" y="1604525"/>
            <a:ext cx="3522000" cy="1418400"/>
          </a:xfrm>
          <a:prstGeom prst="rect">
            <a:avLst/>
          </a:prstGeom>
          <a:solidFill>
            <a:srgbClr val="D7D5C9"/>
          </a:solidFill>
          <a:ln>
            <a:noFill/>
          </a:ln>
        </p:spPr>
        <p:txBody>
          <a:bodyPr spcFirstLastPara="1" wrap="square" lIns="91400" tIns="45700" rIns="91400" bIns="45700" anchor="t" anchorCtr="0">
            <a:noAutofit/>
          </a:bodyPr>
          <a:lstStyle/>
          <a:p>
            <a:pPr marL="1143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cs-CZ" dirty="0"/>
              <a:t>  </a:t>
            </a:r>
            <a:endParaRPr dirty="0"/>
          </a:p>
        </p:txBody>
      </p:sp>
      <p:sp>
        <p:nvSpPr>
          <p:cNvPr id="167" name="Google Shape;167;p35"/>
          <p:cNvSpPr txBox="1">
            <a:spLocks noGrp="1"/>
          </p:cNvSpPr>
          <p:nvPr>
            <p:ph type="title"/>
          </p:nvPr>
        </p:nvSpPr>
        <p:spPr>
          <a:xfrm>
            <a:off x="1224165" y="278992"/>
            <a:ext cx="9471900" cy="132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cs-CZ" sz="3200"/>
              <a:t>Pattern coverage variation related to body condition</a:t>
            </a:r>
            <a:endParaRPr sz="3200"/>
          </a:p>
        </p:txBody>
      </p:sp>
      <p:sp>
        <p:nvSpPr>
          <p:cNvPr id="168" name="Google Shape;168;p35"/>
          <p:cNvSpPr txBox="1">
            <a:spLocks noGrp="1"/>
          </p:cNvSpPr>
          <p:nvPr>
            <p:ph type="body" idx="1"/>
          </p:nvPr>
        </p:nvSpPr>
        <p:spPr>
          <a:xfrm>
            <a:off x="609484" y="1604515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69" name="Google Shape;169;p35"/>
          <p:cNvSpPr txBox="1">
            <a:spLocks noGrp="1"/>
          </p:cNvSpPr>
          <p:nvPr>
            <p:ph type="body" idx="2"/>
          </p:nvPr>
        </p:nvSpPr>
        <p:spPr>
          <a:xfrm>
            <a:off x="6231956" y="1604515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70" name="Google Shape;170;p35"/>
          <p:cNvSpPr txBox="1">
            <a:spLocks noGrp="1"/>
          </p:cNvSpPr>
          <p:nvPr>
            <p:ph type="body" idx="3"/>
          </p:nvPr>
        </p:nvSpPr>
        <p:spPr>
          <a:xfrm>
            <a:off x="609484" y="3682078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171" name="Google Shape;171;p35"/>
          <p:cNvSpPr txBox="1">
            <a:spLocks noGrp="1"/>
          </p:cNvSpPr>
          <p:nvPr>
            <p:ph type="body" idx="4"/>
          </p:nvPr>
        </p:nvSpPr>
        <p:spPr>
          <a:xfrm>
            <a:off x="6231956" y="3682078"/>
            <a:ext cx="5354400" cy="189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pic>
        <p:nvPicPr>
          <p:cNvPr id="172" name="Google Shape;172;p35" descr="A graph of a body condition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58885" y="1604515"/>
            <a:ext cx="5874230" cy="5035054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35"/>
          <p:cNvSpPr txBox="1"/>
          <p:nvPr/>
        </p:nvSpPr>
        <p:spPr>
          <a:xfrm>
            <a:off x="9598150" y="1789850"/>
            <a:ext cx="2398800" cy="4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cs-CZ" sz="2000" dirty="0"/>
              <a:t>Body condition = body mass/tarsus length</a:t>
            </a:r>
            <a:endParaRPr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</TotalTime>
  <Words>741</Words>
  <Application>Microsoft Office PowerPoint</Application>
  <PresentationFormat>Widescreen</PresentationFormat>
  <Paragraphs>78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Calibri</vt:lpstr>
      <vt:lpstr>Quattrocento Sans</vt:lpstr>
      <vt:lpstr>Arial</vt:lpstr>
      <vt:lpstr>Play</vt:lpstr>
      <vt:lpstr>Office</vt:lpstr>
      <vt:lpstr>1_Office</vt:lpstr>
      <vt:lpstr>Barn Swallow (Hirundo Rustica) Eggs as an Indicator of Female Quality</vt:lpstr>
      <vt:lpstr>Pigmentation is crucial</vt:lpstr>
      <vt:lpstr>Nejen „fleky“</vt:lpstr>
      <vt:lpstr>PowerPoint Presentation</vt:lpstr>
      <vt:lpstr>Hypotheses:</vt:lpstr>
      <vt:lpstr>Methodology</vt:lpstr>
      <vt:lpstr>ImageJ</vt:lpstr>
      <vt:lpstr>Age-related spot lightness variation within a clutch </vt:lpstr>
      <vt:lpstr>Pattern coverage variation related to body condition</vt:lpstr>
      <vt:lpstr>Pattern coverage variation related to corticosterone conc.</vt:lpstr>
      <vt:lpstr>Conclusion of results</vt:lpstr>
      <vt:lpstr>Possible Explanations</vt:lpstr>
      <vt:lpstr>Future?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Petra Levrincova</dc:creator>
  <cp:lastModifiedBy>Monika Machula</cp:lastModifiedBy>
  <cp:revision>7</cp:revision>
  <dcterms:created xsi:type="dcterms:W3CDTF">2024-10-30T22:30:30Z</dcterms:created>
  <dcterms:modified xsi:type="dcterms:W3CDTF">2025-03-31T08:34:26Z</dcterms:modified>
</cp:coreProperties>
</file>