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79" r:id="rId2"/>
    <p:sldId id="256" r:id="rId3"/>
    <p:sldId id="257" r:id="rId4"/>
    <p:sldId id="267" r:id="rId5"/>
    <p:sldId id="258" r:id="rId6"/>
    <p:sldId id="264" r:id="rId7"/>
    <p:sldId id="269" r:id="rId8"/>
    <p:sldId id="273" r:id="rId9"/>
    <p:sldId id="271" r:id="rId10"/>
    <p:sldId id="275" r:id="rId11"/>
    <p:sldId id="274" r:id="rId12"/>
    <p:sldId id="277" r:id="rId13"/>
    <p:sldId id="270" r:id="rId14"/>
    <p:sldId id="265" r:id="rId15"/>
    <p:sldId id="272" r:id="rId16"/>
    <p:sldId id="268" r:id="rId17"/>
    <p:sldId id="278" r:id="rId18"/>
    <p:sldId id="276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22BBF1-56D7-46A5-9B8B-FEC2E2DEDDBD}" v="58" dt="2025-03-27T13:14:41.334"/>
    <p1510:client id="{00866BA8-78CD-AD33-2862-AA1B02A9CCC0}" v="24" dt="2025-03-28T15:34:34.082"/>
    <p1510:client id="{00D7EECC-2D0C-4069-B89F-D949AABB060C}" v="3" dt="2025-03-27T13:27:15.515"/>
    <p1510:client id="{0D9C0DF6-4989-4600-AEE9-8524D04A2E91}" v="89" dt="2025-03-27T14:26:07.814"/>
    <p1510:client id="{12F2722E-5CBB-4010-B543-A954F9C5A777}" v="75" dt="2025-03-27T13:23:36.050"/>
    <p1510:client id="{1C667F93-FCCE-4FE0-8A1B-CC5A228A61AF}" v="72" dt="2025-03-27T13:06:42.226"/>
    <p1510:client id="{27A80880-91CD-44A0-8233-05CA96E7BFB7}" v="4" dt="2025-03-26T19:21:46.024"/>
    <p1510:client id="{3719FB43-1169-4C1D-9D42-46E03E9403AE}" v="122" dt="2025-03-27T14:17:13.298"/>
    <p1510:client id="{38AA7280-858B-0D6C-2509-540165D7C08D}" v="118" dt="2025-03-28T16:29:08.918"/>
    <p1510:client id="{49466782-00DC-4F6F-9E5F-3D510A5DF2A8}" v="69" dt="2025-03-27T12:58:00.515"/>
    <p1510:client id="{6645C091-66D7-4162-8C0F-8459B1597332}" v="6" dt="2025-03-27T13:39:59.244"/>
    <p1510:client id="{69A7CD11-6448-4527-85CD-1BF83A889955}" v="53" dt="2025-03-27T13:35:00.003"/>
    <p1510:client id="{69C50468-B516-4048-A8D7-1665ACB2C71C}" v="327" dt="2025-03-27T12:53:35.713"/>
    <p1510:client id="{6C688D81-759E-4E6F-A7BC-5083F60FD970}" v="232" dt="2025-03-27T14:55:54.074"/>
    <p1510:client id="{6F958784-A562-4EDA-8E16-80C22F2D2942}" v="122" dt="2025-03-28T14:31:43.458"/>
    <p1510:client id="{8325AC3B-94F6-DF67-2BBD-A456FBDB6911}" v="514" dt="2025-03-26T18:34:39.734"/>
    <p1510:client id="{9D4B45F8-83FF-AFA3-690C-94E2EBBF25B1}" v="528" dt="2025-03-28T15:34:09.764"/>
    <p1510:client id="{A09C2D96-4C16-4CBD-8D73-869BDD65EB17}" v="14" dt="2025-03-26T19:30:22.048"/>
    <p1510:client id="{B10499CE-36DC-4DB4-8936-F93EC6DD84AB}" v="127" dt="2025-03-27T14:08:01.318"/>
    <p1510:client id="{C03706C8-1705-4A93-93BC-AF4AB3792554}" v="647" dt="2025-03-28T13:00:04.655"/>
    <p1510:client id="{D0D9A6FE-A4EE-4739-BE0C-451818AB6388}" v="134" dt="2025-03-28T16:17:30.986"/>
    <p1510:client id="{F9B3A11D-31A8-4D7A-8A6B-3670C3149787}" v="5" dt="2025-03-26T19:34:33.00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6A3C0E-4D28-41BA-8280-9A0045BE8835}" type="doc">
      <dgm:prSet loTypeId="urn:microsoft.com/office/officeart/2018/5/layout/IconLeafLabel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C0AC5E59-3E46-4A31-A649-C0C58DA35303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>
              <a:latin typeface="Times New Roman"/>
              <a:cs typeface="Times New Roman"/>
            </a:rPr>
            <a:t>The hydrogel should absorb water and give it</a:t>
          </a:r>
        </a:p>
      </dgm:t>
    </dgm:pt>
    <dgm:pt modelId="{78ADDE41-941A-40C0-970F-F82F2F70EC1D}" type="parTrans" cxnId="{FEDA3250-20DC-4F52-B6CD-5B422880023B}">
      <dgm:prSet/>
      <dgm:spPr/>
      <dgm:t>
        <a:bodyPr/>
        <a:lstStyle/>
        <a:p>
          <a:endParaRPr lang="en-US"/>
        </a:p>
      </dgm:t>
    </dgm:pt>
    <dgm:pt modelId="{CB39F0EA-9CF7-44C7-A342-C650BA43AFD4}" type="sibTrans" cxnId="{FEDA3250-20DC-4F52-B6CD-5B422880023B}">
      <dgm:prSet/>
      <dgm:spPr/>
      <dgm:t>
        <a:bodyPr/>
        <a:lstStyle/>
        <a:p>
          <a:endParaRPr lang="en-US"/>
        </a:p>
      </dgm:t>
    </dgm:pt>
    <dgm:pt modelId="{D3BB13A3-6250-4E32-AEBA-A80D8303B2C0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>
              <a:latin typeface="Times New Roman"/>
              <a:cs typeface="Times New Roman"/>
            </a:rPr>
            <a:t>Saving water</a:t>
          </a:r>
        </a:p>
      </dgm:t>
    </dgm:pt>
    <dgm:pt modelId="{B6246C67-BA52-489B-A0CC-68A6FC962FC3}" type="parTrans" cxnId="{27DF73A4-7514-4CBC-872D-CEB8C288B018}">
      <dgm:prSet/>
      <dgm:spPr/>
      <dgm:t>
        <a:bodyPr/>
        <a:lstStyle/>
        <a:p>
          <a:endParaRPr lang="en-US"/>
        </a:p>
      </dgm:t>
    </dgm:pt>
    <dgm:pt modelId="{8E57BF16-D201-4410-8509-851CFF18274E}" type="sibTrans" cxnId="{27DF73A4-7514-4CBC-872D-CEB8C288B018}">
      <dgm:prSet/>
      <dgm:spPr/>
      <dgm:t>
        <a:bodyPr/>
        <a:lstStyle/>
        <a:p>
          <a:endParaRPr lang="en-US"/>
        </a:p>
      </dgm:t>
    </dgm:pt>
    <dgm:pt modelId="{297DAEC1-5925-488B-9BBB-585B5FC6712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>
              <a:latin typeface="Times New Roman"/>
              <a:cs typeface="Times New Roman"/>
            </a:rPr>
            <a:t>Water flowers during long periods</a:t>
          </a:r>
        </a:p>
      </dgm:t>
    </dgm:pt>
    <dgm:pt modelId="{17E9FEE8-6B86-4D22-A709-508B32E6146F}" type="parTrans" cxnId="{7CBBE0EE-7C11-43BF-8BD8-BCEACDDF72B4}">
      <dgm:prSet/>
      <dgm:spPr/>
      <dgm:t>
        <a:bodyPr/>
        <a:lstStyle/>
        <a:p>
          <a:endParaRPr lang="en-US"/>
        </a:p>
      </dgm:t>
    </dgm:pt>
    <dgm:pt modelId="{EBCFA1F6-DA92-4971-A46B-B22684AF1AD3}" type="sibTrans" cxnId="{7CBBE0EE-7C11-43BF-8BD8-BCEACDDF72B4}">
      <dgm:prSet/>
      <dgm:spPr/>
      <dgm:t>
        <a:bodyPr/>
        <a:lstStyle/>
        <a:p>
          <a:endParaRPr lang="en-US"/>
        </a:p>
      </dgm:t>
    </dgm:pt>
    <dgm:pt modelId="{632D1B8B-8C96-4C31-B00F-D7B957D4A72A}" type="pres">
      <dgm:prSet presAssocID="{9E6A3C0E-4D28-41BA-8280-9A0045BE8835}" presName="root" presStyleCnt="0">
        <dgm:presLayoutVars>
          <dgm:dir/>
          <dgm:resizeHandles val="exact"/>
        </dgm:presLayoutVars>
      </dgm:prSet>
      <dgm:spPr/>
    </dgm:pt>
    <dgm:pt modelId="{F19F42FE-4DB5-453F-AFA8-AA3D7F0B1AB0}" type="pres">
      <dgm:prSet presAssocID="{C0AC5E59-3E46-4A31-A649-C0C58DA35303}" presName="compNode" presStyleCnt="0"/>
      <dgm:spPr/>
    </dgm:pt>
    <dgm:pt modelId="{A23DFA5F-062E-4F56-B202-4D851AFB15B9}" type="pres">
      <dgm:prSet presAssocID="{C0AC5E59-3E46-4A31-A649-C0C58DA35303}" presName="iconBgRect" presStyleLbl="bgShp" presStyleIdx="0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2694A4EB-D871-4F64-BDA3-F1D2FBA4B034}" type="pres">
      <dgm:prSet presAssocID="{C0AC5E59-3E46-4A31-A649-C0C58DA35303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ater"/>
        </a:ext>
      </dgm:extLst>
    </dgm:pt>
    <dgm:pt modelId="{403515F1-818E-4D2B-A683-22CDFD782A5C}" type="pres">
      <dgm:prSet presAssocID="{C0AC5E59-3E46-4A31-A649-C0C58DA35303}" presName="spaceRect" presStyleCnt="0"/>
      <dgm:spPr/>
    </dgm:pt>
    <dgm:pt modelId="{D305AD23-AD51-43AE-B5BA-8BB234372778}" type="pres">
      <dgm:prSet presAssocID="{C0AC5E59-3E46-4A31-A649-C0C58DA35303}" presName="textRect" presStyleLbl="revTx" presStyleIdx="0" presStyleCnt="3">
        <dgm:presLayoutVars>
          <dgm:chMax val="1"/>
          <dgm:chPref val="1"/>
        </dgm:presLayoutVars>
      </dgm:prSet>
      <dgm:spPr/>
    </dgm:pt>
    <dgm:pt modelId="{1D4CC8A5-8F74-4AF9-B037-C3EB8B52AA50}" type="pres">
      <dgm:prSet presAssocID="{CB39F0EA-9CF7-44C7-A342-C650BA43AFD4}" presName="sibTrans" presStyleCnt="0"/>
      <dgm:spPr/>
    </dgm:pt>
    <dgm:pt modelId="{4FF84DBD-F98A-4C72-8A4B-485F8036317A}" type="pres">
      <dgm:prSet presAssocID="{D3BB13A3-6250-4E32-AEBA-A80D8303B2C0}" presName="compNode" presStyleCnt="0"/>
      <dgm:spPr/>
    </dgm:pt>
    <dgm:pt modelId="{5AE05421-D574-43DD-94CC-DE685034366A}" type="pres">
      <dgm:prSet presAssocID="{D3BB13A3-6250-4E32-AEBA-A80D8303B2C0}" presName="iconBgRect" presStyleLbl="bgShp" presStyleIdx="1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8F5522A4-7DF0-4F57-894A-4A1A18B47C4A}" type="pres">
      <dgm:prSet presAssocID="{D3BB13A3-6250-4E32-AEBA-A80D8303B2C0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hower"/>
        </a:ext>
      </dgm:extLst>
    </dgm:pt>
    <dgm:pt modelId="{FAB32D97-D6FD-490C-8D1F-C269DBEDC41A}" type="pres">
      <dgm:prSet presAssocID="{D3BB13A3-6250-4E32-AEBA-A80D8303B2C0}" presName="spaceRect" presStyleCnt="0"/>
      <dgm:spPr/>
    </dgm:pt>
    <dgm:pt modelId="{DF88FCF6-C042-48D1-AAE2-FF8E5C18B6FE}" type="pres">
      <dgm:prSet presAssocID="{D3BB13A3-6250-4E32-AEBA-A80D8303B2C0}" presName="textRect" presStyleLbl="revTx" presStyleIdx="1" presStyleCnt="3">
        <dgm:presLayoutVars>
          <dgm:chMax val="1"/>
          <dgm:chPref val="1"/>
        </dgm:presLayoutVars>
      </dgm:prSet>
      <dgm:spPr/>
    </dgm:pt>
    <dgm:pt modelId="{03753CEE-465A-4ABB-8372-B97E22B6ABA0}" type="pres">
      <dgm:prSet presAssocID="{8E57BF16-D201-4410-8509-851CFF18274E}" presName="sibTrans" presStyleCnt="0"/>
      <dgm:spPr/>
    </dgm:pt>
    <dgm:pt modelId="{966CFAF8-90D5-4733-A2C7-37862C803F80}" type="pres">
      <dgm:prSet presAssocID="{297DAEC1-5925-488B-9BBB-585B5FC6712B}" presName="compNode" presStyleCnt="0"/>
      <dgm:spPr/>
    </dgm:pt>
    <dgm:pt modelId="{2D27A433-FB0A-4EE8-AFA6-B22F4035F6C4}" type="pres">
      <dgm:prSet presAssocID="{297DAEC1-5925-488B-9BBB-585B5FC6712B}" presName="iconBgRect" presStyleLbl="bgShp" presStyleIdx="2" presStyleCnt="3"/>
      <dgm:spPr>
        <a:prstGeom prst="round2DiagRect">
          <a:avLst>
            <a:gd name="adj1" fmla="val 29727"/>
            <a:gd name="adj2" fmla="val 0"/>
          </a:avLst>
        </a:prstGeom>
      </dgm:spPr>
    </dgm:pt>
    <dgm:pt modelId="{95BEB6C8-2147-418F-8A3C-655A8A43B6F3}" type="pres">
      <dgm:prSet presAssocID="{297DAEC1-5925-488B-9BBB-585B5FC6712B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ower in pot"/>
        </a:ext>
      </dgm:extLst>
    </dgm:pt>
    <dgm:pt modelId="{8AC8B887-3EB4-417E-B6E4-007F5E191805}" type="pres">
      <dgm:prSet presAssocID="{297DAEC1-5925-488B-9BBB-585B5FC6712B}" presName="spaceRect" presStyleCnt="0"/>
      <dgm:spPr/>
    </dgm:pt>
    <dgm:pt modelId="{EF7503A3-1F9A-4D7A-B470-1BBE8DC04444}" type="pres">
      <dgm:prSet presAssocID="{297DAEC1-5925-488B-9BBB-585B5FC6712B}" presName="textRect" presStyleLbl="revTx" presStyleIdx="2" presStyleCnt="3">
        <dgm:presLayoutVars>
          <dgm:chMax val="1"/>
          <dgm:chPref val="1"/>
        </dgm:presLayoutVars>
      </dgm:prSet>
      <dgm:spPr/>
    </dgm:pt>
  </dgm:ptLst>
  <dgm:cxnLst>
    <dgm:cxn modelId="{BA2D593B-E318-487A-825A-6562129CB358}" type="presOf" srcId="{9E6A3C0E-4D28-41BA-8280-9A0045BE8835}" destId="{632D1B8B-8C96-4C31-B00F-D7B957D4A72A}" srcOrd="0" destOrd="0" presId="urn:microsoft.com/office/officeart/2018/5/layout/IconLeafLabelList"/>
    <dgm:cxn modelId="{4449BD69-8869-4F9F-AEA1-93F3101B19F0}" type="presOf" srcId="{C0AC5E59-3E46-4A31-A649-C0C58DA35303}" destId="{D305AD23-AD51-43AE-B5BA-8BB234372778}" srcOrd="0" destOrd="0" presId="urn:microsoft.com/office/officeart/2018/5/layout/IconLeafLabelList"/>
    <dgm:cxn modelId="{FEDA3250-20DC-4F52-B6CD-5B422880023B}" srcId="{9E6A3C0E-4D28-41BA-8280-9A0045BE8835}" destId="{C0AC5E59-3E46-4A31-A649-C0C58DA35303}" srcOrd="0" destOrd="0" parTransId="{78ADDE41-941A-40C0-970F-F82F2F70EC1D}" sibTransId="{CB39F0EA-9CF7-44C7-A342-C650BA43AFD4}"/>
    <dgm:cxn modelId="{27DF73A4-7514-4CBC-872D-CEB8C288B018}" srcId="{9E6A3C0E-4D28-41BA-8280-9A0045BE8835}" destId="{D3BB13A3-6250-4E32-AEBA-A80D8303B2C0}" srcOrd="1" destOrd="0" parTransId="{B6246C67-BA52-489B-A0CC-68A6FC962FC3}" sibTransId="{8E57BF16-D201-4410-8509-851CFF18274E}"/>
    <dgm:cxn modelId="{25270FD3-A64C-432F-9734-C7D418B19217}" type="presOf" srcId="{297DAEC1-5925-488B-9BBB-585B5FC6712B}" destId="{EF7503A3-1F9A-4D7A-B470-1BBE8DC04444}" srcOrd="0" destOrd="0" presId="urn:microsoft.com/office/officeart/2018/5/layout/IconLeafLabelList"/>
    <dgm:cxn modelId="{C56CA1E4-FFA0-4F9C-AD14-CC86ABE9F0DE}" type="presOf" srcId="{D3BB13A3-6250-4E32-AEBA-A80D8303B2C0}" destId="{DF88FCF6-C042-48D1-AAE2-FF8E5C18B6FE}" srcOrd="0" destOrd="0" presId="urn:microsoft.com/office/officeart/2018/5/layout/IconLeafLabelList"/>
    <dgm:cxn modelId="{7CBBE0EE-7C11-43BF-8BD8-BCEACDDF72B4}" srcId="{9E6A3C0E-4D28-41BA-8280-9A0045BE8835}" destId="{297DAEC1-5925-488B-9BBB-585B5FC6712B}" srcOrd="2" destOrd="0" parTransId="{17E9FEE8-6B86-4D22-A709-508B32E6146F}" sibTransId="{EBCFA1F6-DA92-4971-A46B-B22684AF1AD3}"/>
    <dgm:cxn modelId="{69756A84-ED79-4411-93FA-EA56EDFD043E}" type="presParOf" srcId="{632D1B8B-8C96-4C31-B00F-D7B957D4A72A}" destId="{F19F42FE-4DB5-453F-AFA8-AA3D7F0B1AB0}" srcOrd="0" destOrd="0" presId="urn:microsoft.com/office/officeart/2018/5/layout/IconLeafLabelList"/>
    <dgm:cxn modelId="{0582F3DB-6D01-4EFF-8939-1CBC7A84E2DF}" type="presParOf" srcId="{F19F42FE-4DB5-453F-AFA8-AA3D7F0B1AB0}" destId="{A23DFA5F-062E-4F56-B202-4D851AFB15B9}" srcOrd="0" destOrd="0" presId="urn:microsoft.com/office/officeart/2018/5/layout/IconLeafLabelList"/>
    <dgm:cxn modelId="{E0B59F66-7B9A-48AB-85D7-0A6B180881DA}" type="presParOf" srcId="{F19F42FE-4DB5-453F-AFA8-AA3D7F0B1AB0}" destId="{2694A4EB-D871-4F64-BDA3-F1D2FBA4B034}" srcOrd="1" destOrd="0" presId="urn:microsoft.com/office/officeart/2018/5/layout/IconLeafLabelList"/>
    <dgm:cxn modelId="{900FE3AF-6F4C-4840-9A12-842074538498}" type="presParOf" srcId="{F19F42FE-4DB5-453F-AFA8-AA3D7F0B1AB0}" destId="{403515F1-818E-4D2B-A683-22CDFD782A5C}" srcOrd="2" destOrd="0" presId="urn:microsoft.com/office/officeart/2018/5/layout/IconLeafLabelList"/>
    <dgm:cxn modelId="{68EE961E-12B2-477D-B949-E9F007FE9610}" type="presParOf" srcId="{F19F42FE-4DB5-453F-AFA8-AA3D7F0B1AB0}" destId="{D305AD23-AD51-43AE-B5BA-8BB234372778}" srcOrd="3" destOrd="0" presId="urn:microsoft.com/office/officeart/2018/5/layout/IconLeafLabelList"/>
    <dgm:cxn modelId="{949F95CC-01CD-4ACD-8B2D-206C916861B8}" type="presParOf" srcId="{632D1B8B-8C96-4C31-B00F-D7B957D4A72A}" destId="{1D4CC8A5-8F74-4AF9-B037-C3EB8B52AA50}" srcOrd="1" destOrd="0" presId="urn:microsoft.com/office/officeart/2018/5/layout/IconLeafLabelList"/>
    <dgm:cxn modelId="{2F5857B1-9639-467F-88B4-F507EF13BBB6}" type="presParOf" srcId="{632D1B8B-8C96-4C31-B00F-D7B957D4A72A}" destId="{4FF84DBD-F98A-4C72-8A4B-485F8036317A}" srcOrd="2" destOrd="0" presId="urn:microsoft.com/office/officeart/2018/5/layout/IconLeafLabelList"/>
    <dgm:cxn modelId="{AE9FAAD7-E715-4EF1-94F7-65C26E3D639A}" type="presParOf" srcId="{4FF84DBD-F98A-4C72-8A4B-485F8036317A}" destId="{5AE05421-D574-43DD-94CC-DE685034366A}" srcOrd="0" destOrd="0" presId="urn:microsoft.com/office/officeart/2018/5/layout/IconLeafLabelList"/>
    <dgm:cxn modelId="{CCAB0240-2922-4299-A3A7-F2FB73F55CBD}" type="presParOf" srcId="{4FF84DBD-F98A-4C72-8A4B-485F8036317A}" destId="{8F5522A4-7DF0-4F57-894A-4A1A18B47C4A}" srcOrd="1" destOrd="0" presId="urn:microsoft.com/office/officeart/2018/5/layout/IconLeafLabelList"/>
    <dgm:cxn modelId="{BAADE446-EA17-4CA0-BFA1-FA60D067F807}" type="presParOf" srcId="{4FF84DBD-F98A-4C72-8A4B-485F8036317A}" destId="{FAB32D97-D6FD-490C-8D1F-C269DBEDC41A}" srcOrd="2" destOrd="0" presId="urn:microsoft.com/office/officeart/2018/5/layout/IconLeafLabelList"/>
    <dgm:cxn modelId="{E840DB22-AE03-4A96-ABAE-93459B992F9F}" type="presParOf" srcId="{4FF84DBD-F98A-4C72-8A4B-485F8036317A}" destId="{DF88FCF6-C042-48D1-AAE2-FF8E5C18B6FE}" srcOrd="3" destOrd="0" presId="urn:microsoft.com/office/officeart/2018/5/layout/IconLeafLabelList"/>
    <dgm:cxn modelId="{1ADD33B5-B9DF-4CF0-84D8-EEA23FB13E05}" type="presParOf" srcId="{632D1B8B-8C96-4C31-B00F-D7B957D4A72A}" destId="{03753CEE-465A-4ABB-8372-B97E22B6ABA0}" srcOrd="3" destOrd="0" presId="urn:microsoft.com/office/officeart/2018/5/layout/IconLeafLabelList"/>
    <dgm:cxn modelId="{780AAB31-EFA9-4DBD-B9BE-C6A1D47FC5CB}" type="presParOf" srcId="{632D1B8B-8C96-4C31-B00F-D7B957D4A72A}" destId="{966CFAF8-90D5-4733-A2C7-37862C803F80}" srcOrd="4" destOrd="0" presId="urn:microsoft.com/office/officeart/2018/5/layout/IconLeafLabelList"/>
    <dgm:cxn modelId="{5B76847B-0795-406D-84B4-D0E8D26B1A96}" type="presParOf" srcId="{966CFAF8-90D5-4733-A2C7-37862C803F80}" destId="{2D27A433-FB0A-4EE8-AFA6-B22F4035F6C4}" srcOrd="0" destOrd="0" presId="urn:microsoft.com/office/officeart/2018/5/layout/IconLeafLabelList"/>
    <dgm:cxn modelId="{86EA088E-AF3F-4F2B-93A9-56A0DBD93413}" type="presParOf" srcId="{966CFAF8-90D5-4733-A2C7-37862C803F80}" destId="{95BEB6C8-2147-418F-8A3C-655A8A43B6F3}" srcOrd="1" destOrd="0" presId="urn:microsoft.com/office/officeart/2018/5/layout/IconLeafLabelList"/>
    <dgm:cxn modelId="{B7F88A33-3D69-43BE-B031-A7A66AC158D8}" type="presParOf" srcId="{966CFAF8-90D5-4733-A2C7-37862C803F80}" destId="{8AC8B887-3EB4-417E-B6E4-007F5E191805}" srcOrd="2" destOrd="0" presId="urn:microsoft.com/office/officeart/2018/5/layout/IconLeafLabelList"/>
    <dgm:cxn modelId="{6FB0150B-BB97-4150-85CC-17FCC53CBE10}" type="presParOf" srcId="{966CFAF8-90D5-4733-A2C7-37862C803F80}" destId="{EF7503A3-1F9A-4D7A-B470-1BBE8DC04444}" srcOrd="3" destOrd="0" presId="urn:microsoft.com/office/officeart/2018/5/layout/IconLeafLabel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8F4AD1C-C400-4C60-B46E-E6C7CE3F2582}" type="doc">
      <dgm:prSet loTypeId="urn:microsoft.com/office/officeart/2005/8/layout/arrow2" loCatId="process" qsTypeId="urn:microsoft.com/office/officeart/2005/8/quickstyle/simple1" qsCatId="simple" csTypeId="urn:microsoft.com/office/officeart/2005/8/colors/colorful1" csCatId="colorful" phldr="1"/>
      <dgm:spPr/>
    </dgm:pt>
    <dgm:pt modelId="{BE478AB5-33AC-48DE-9474-522114C03D7B}">
      <dgm:prSet phldr="0"/>
      <dgm:spPr/>
      <dgm:t>
        <a:bodyPr/>
        <a:lstStyle/>
        <a:p>
          <a:pPr algn="l" rtl="0"/>
          <a:r>
            <a:rPr lang="en-US">
              <a:latin typeface="Times New Roman"/>
              <a:cs typeface="Times New Roman"/>
            </a:rPr>
            <a:t>Experimenting with different  soil type</a:t>
          </a:r>
        </a:p>
      </dgm:t>
    </dgm:pt>
    <dgm:pt modelId="{75CECCA9-F0CF-46AC-AC91-B0F9D71A5025}" type="parTrans" cxnId="{C188F2E3-3915-4526-AACD-D67AB1ADCC13}">
      <dgm:prSet/>
      <dgm:spPr/>
    </dgm:pt>
    <dgm:pt modelId="{4D5679F6-9A7E-40C6-BE62-97A7F76BA98A}" type="sibTrans" cxnId="{C188F2E3-3915-4526-AACD-D67AB1ADCC13}">
      <dgm:prSet/>
      <dgm:spPr/>
    </dgm:pt>
    <dgm:pt modelId="{7C9ED441-BDCE-4B7B-9757-ACA524E5C900}">
      <dgm:prSet phldr="0"/>
      <dgm:spPr/>
      <dgm:t>
        <a:bodyPr/>
        <a:lstStyle/>
        <a:p>
          <a:pPr algn="l" rtl="0"/>
          <a:r>
            <a:rPr lang="en-US">
              <a:latin typeface="Times New Roman"/>
              <a:ea typeface="Calibri"/>
              <a:cs typeface="Calibri"/>
            </a:rPr>
            <a:t>Experimenting with other types of plant</a:t>
          </a:r>
        </a:p>
      </dgm:t>
    </dgm:pt>
    <dgm:pt modelId="{01B69B7D-E4F8-43FC-9842-823FA25C0F5D}" type="parTrans" cxnId="{4E065876-E6D8-48AA-A575-DAE901E05C9E}">
      <dgm:prSet/>
      <dgm:spPr/>
    </dgm:pt>
    <dgm:pt modelId="{3E79AF7B-5D4D-45F0-828F-D0178B37C1A8}" type="sibTrans" cxnId="{4E065876-E6D8-48AA-A575-DAE901E05C9E}">
      <dgm:prSet/>
      <dgm:spPr/>
    </dgm:pt>
    <dgm:pt modelId="{DE698802-23D4-480D-BACA-E9ADAF777BDA}">
      <dgm:prSet phldr="0"/>
      <dgm:spPr/>
      <dgm:t>
        <a:bodyPr/>
        <a:lstStyle/>
        <a:p>
          <a:pPr algn="l" rtl="0"/>
          <a:r>
            <a:rPr lang="en-US">
              <a:latin typeface="Times New Roman"/>
              <a:ea typeface="Calibri"/>
              <a:cs typeface="Times New Roman"/>
            </a:rPr>
            <a:t>Basic </a:t>
          </a:r>
        </a:p>
      </dgm:t>
    </dgm:pt>
    <dgm:pt modelId="{BEF3FBD8-0EFD-4165-A9C7-900FF1339A1C}" type="parTrans" cxnId="{DFC0BCB4-120E-4974-849D-B58DE1D38041}">
      <dgm:prSet/>
      <dgm:spPr/>
    </dgm:pt>
    <dgm:pt modelId="{DE32F087-81AD-4C05-BF23-FB2FF33406BE}" type="sibTrans" cxnId="{DFC0BCB4-120E-4974-849D-B58DE1D38041}">
      <dgm:prSet/>
      <dgm:spPr/>
    </dgm:pt>
    <dgm:pt modelId="{30F182FD-8DF6-488B-A00F-2823581318EC}">
      <dgm:prSet phldr="0"/>
      <dgm:spPr/>
      <dgm:t>
        <a:bodyPr/>
        <a:lstStyle/>
        <a:p>
          <a:pPr algn="l" rtl="0"/>
          <a:r>
            <a:rPr lang="en-US">
              <a:latin typeface="Times New Roman"/>
              <a:ea typeface="Calibri"/>
              <a:cs typeface="Times New Roman"/>
            </a:rPr>
            <a:t>Acidic</a:t>
          </a:r>
        </a:p>
      </dgm:t>
    </dgm:pt>
    <dgm:pt modelId="{BAF6478D-663E-4FFF-A96A-5597E7B6C928}" type="parTrans" cxnId="{A9B7EDB4-BC69-4B0F-9312-2353BCC5EEB8}">
      <dgm:prSet/>
      <dgm:spPr/>
    </dgm:pt>
    <dgm:pt modelId="{D60AF71A-2E4C-4880-B829-2137D6006FC1}" type="sibTrans" cxnId="{A9B7EDB4-BC69-4B0F-9312-2353BCC5EEB8}">
      <dgm:prSet/>
      <dgm:spPr/>
    </dgm:pt>
    <dgm:pt modelId="{C5F27C59-903E-4B25-B488-22EEC7FAFDCF}">
      <dgm:prSet phldr="0"/>
      <dgm:spPr/>
      <dgm:t>
        <a:bodyPr/>
        <a:lstStyle/>
        <a:p>
          <a:pPr algn="l" rtl="0"/>
          <a:r>
            <a:rPr lang="en-US">
              <a:latin typeface="Times New Roman"/>
              <a:ea typeface="Calibri"/>
              <a:cs typeface="Calibri"/>
            </a:rPr>
            <a:t>Green plant</a:t>
          </a:r>
        </a:p>
      </dgm:t>
    </dgm:pt>
    <dgm:pt modelId="{60A4C0A9-7C83-4CC6-AC70-AF062552DAD9}" type="parTrans" cxnId="{5A8F08CC-D347-491C-AD39-1A1CFEA0CF0F}">
      <dgm:prSet/>
      <dgm:spPr/>
    </dgm:pt>
    <dgm:pt modelId="{BB101183-DCAE-462D-B49E-C95C29BD6BE6}" type="sibTrans" cxnId="{5A8F08CC-D347-491C-AD39-1A1CFEA0CF0F}">
      <dgm:prSet/>
      <dgm:spPr/>
    </dgm:pt>
    <dgm:pt modelId="{6EBBFA13-A411-4EDF-9830-AC05E29244FA}">
      <dgm:prSet phldr="0"/>
      <dgm:spPr/>
      <dgm:t>
        <a:bodyPr/>
        <a:lstStyle/>
        <a:p>
          <a:pPr algn="l" rtl="0"/>
          <a:r>
            <a:rPr lang="en-US">
              <a:latin typeface="Times New Roman"/>
              <a:ea typeface="Calibri"/>
              <a:cs typeface="Calibri"/>
            </a:rPr>
            <a:t>Tree </a:t>
          </a:r>
        </a:p>
      </dgm:t>
    </dgm:pt>
    <dgm:pt modelId="{B93FA217-3A2A-4FF3-80D0-2B6208C285DF}" type="parTrans" cxnId="{D288007C-80EF-4C41-893B-649C979B4E8F}">
      <dgm:prSet/>
      <dgm:spPr/>
    </dgm:pt>
    <dgm:pt modelId="{D06156C8-5275-49BE-99DA-F77B2EC9E465}" type="sibTrans" cxnId="{D288007C-80EF-4C41-893B-649C979B4E8F}">
      <dgm:prSet/>
      <dgm:spPr/>
    </dgm:pt>
    <dgm:pt modelId="{739CF68B-0F22-4E98-A1F4-80BAAABAEC74}">
      <dgm:prSet phldr="0"/>
      <dgm:spPr/>
      <dgm:t>
        <a:bodyPr/>
        <a:lstStyle/>
        <a:p>
          <a:pPr algn="l" rtl="0"/>
          <a:r>
            <a:rPr lang="en-US">
              <a:latin typeface="Times New Roman"/>
              <a:ea typeface="Calibri"/>
              <a:cs typeface="Calibri"/>
            </a:rPr>
            <a:t>Flower plant</a:t>
          </a:r>
        </a:p>
      </dgm:t>
    </dgm:pt>
    <dgm:pt modelId="{ABF50F13-812B-427E-BB76-08F6D97DA31C}" type="parTrans" cxnId="{77164E4B-F6AF-49F6-BBE5-CEFA1B92E7F6}">
      <dgm:prSet/>
      <dgm:spPr/>
    </dgm:pt>
    <dgm:pt modelId="{D7987BA8-FBA7-4C61-87C8-8406B93D9C6C}" type="sibTrans" cxnId="{77164E4B-F6AF-49F6-BBE5-CEFA1B92E7F6}">
      <dgm:prSet/>
      <dgm:spPr/>
    </dgm:pt>
    <dgm:pt modelId="{EBD32F42-2E05-46CA-8045-16A968756F66}" type="pres">
      <dgm:prSet presAssocID="{58F4AD1C-C400-4C60-B46E-E6C7CE3F2582}" presName="arrowDiagram" presStyleCnt="0">
        <dgm:presLayoutVars>
          <dgm:chMax val="5"/>
          <dgm:dir/>
          <dgm:resizeHandles val="exact"/>
        </dgm:presLayoutVars>
      </dgm:prSet>
      <dgm:spPr/>
    </dgm:pt>
    <dgm:pt modelId="{F694D8C0-7469-48EB-A7B0-E46F45786B9D}" type="pres">
      <dgm:prSet presAssocID="{58F4AD1C-C400-4C60-B46E-E6C7CE3F2582}" presName="arrow" presStyleLbl="bgShp" presStyleIdx="0" presStyleCnt="1"/>
      <dgm:spPr/>
    </dgm:pt>
    <dgm:pt modelId="{4CD4FF06-E690-406B-ADC5-85A20A20129F}" type="pres">
      <dgm:prSet presAssocID="{58F4AD1C-C400-4C60-B46E-E6C7CE3F2582}" presName="arrowDiagram2" presStyleCnt="0"/>
      <dgm:spPr/>
    </dgm:pt>
    <dgm:pt modelId="{A7063E0D-E937-4DCE-803C-6445EC739977}" type="pres">
      <dgm:prSet presAssocID="{BE478AB5-33AC-48DE-9474-522114C03D7B}" presName="bullet2a" presStyleLbl="node1" presStyleIdx="0" presStyleCnt="2"/>
      <dgm:spPr/>
    </dgm:pt>
    <dgm:pt modelId="{2F3C12BD-E0E0-48AB-B6B7-C77EA8B173AA}" type="pres">
      <dgm:prSet presAssocID="{BE478AB5-33AC-48DE-9474-522114C03D7B}" presName="textBox2a" presStyleLbl="revTx" presStyleIdx="0" presStyleCnt="2">
        <dgm:presLayoutVars>
          <dgm:bulletEnabled val="1"/>
        </dgm:presLayoutVars>
      </dgm:prSet>
      <dgm:spPr/>
    </dgm:pt>
    <dgm:pt modelId="{292B1366-6E14-47F3-935A-392E4C1684CB}" type="pres">
      <dgm:prSet presAssocID="{7C9ED441-BDCE-4B7B-9757-ACA524E5C900}" presName="bullet2b" presStyleLbl="node1" presStyleIdx="1" presStyleCnt="2"/>
      <dgm:spPr/>
    </dgm:pt>
    <dgm:pt modelId="{4074BF35-A96A-49AA-B293-4CA5EEC3519B}" type="pres">
      <dgm:prSet presAssocID="{7C9ED441-BDCE-4B7B-9757-ACA524E5C900}" presName="textBox2b" presStyleLbl="revTx" presStyleIdx="1" presStyleCnt="2">
        <dgm:presLayoutVars>
          <dgm:bulletEnabled val="1"/>
        </dgm:presLayoutVars>
      </dgm:prSet>
      <dgm:spPr/>
    </dgm:pt>
  </dgm:ptLst>
  <dgm:cxnLst>
    <dgm:cxn modelId="{1733C635-0FCE-41F1-ACFF-C879BA119EF8}" type="presOf" srcId="{739CF68B-0F22-4E98-A1F4-80BAAABAEC74}" destId="{4074BF35-A96A-49AA-B293-4CA5EEC3519B}" srcOrd="0" destOrd="3" presId="urn:microsoft.com/office/officeart/2005/8/layout/arrow2"/>
    <dgm:cxn modelId="{EAF2A23C-A265-4EB5-B7C6-8E094C752911}" type="presOf" srcId="{7C9ED441-BDCE-4B7B-9757-ACA524E5C900}" destId="{4074BF35-A96A-49AA-B293-4CA5EEC3519B}" srcOrd="0" destOrd="0" presId="urn:microsoft.com/office/officeart/2005/8/layout/arrow2"/>
    <dgm:cxn modelId="{A3399D41-7DED-45EC-B905-710BE88483F5}" type="presOf" srcId="{C5F27C59-903E-4B25-B488-22EEC7FAFDCF}" destId="{4074BF35-A96A-49AA-B293-4CA5EEC3519B}" srcOrd="0" destOrd="1" presId="urn:microsoft.com/office/officeart/2005/8/layout/arrow2"/>
    <dgm:cxn modelId="{77164E4B-F6AF-49F6-BBE5-CEFA1B92E7F6}" srcId="{7C9ED441-BDCE-4B7B-9757-ACA524E5C900}" destId="{739CF68B-0F22-4E98-A1F4-80BAAABAEC74}" srcOrd="2" destOrd="0" parTransId="{ABF50F13-812B-427E-BB76-08F6D97DA31C}" sibTransId="{D7987BA8-FBA7-4C61-87C8-8406B93D9C6C}"/>
    <dgm:cxn modelId="{4E065876-E6D8-48AA-A575-DAE901E05C9E}" srcId="{58F4AD1C-C400-4C60-B46E-E6C7CE3F2582}" destId="{7C9ED441-BDCE-4B7B-9757-ACA524E5C900}" srcOrd="1" destOrd="0" parTransId="{01B69B7D-E4F8-43FC-9842-823FA25C0F5D}" sibTransId="{3E79AF7B-5D4D-45F0-828F-D0178B37C1A8}"/>
    <dgm:cxn modelId="{D288007C-80EF-4C41-893B-649C979B4E8F}" srcId="{7C9ED441-BDCE-4B7B-9757-ACA524E5C900}" destId="{6EBBFA13-A411-4EDF-9830-AC05E29244FA}" srcOrd="1" destOrd="0" parTransId="{B93FA217-3A2A-4FF3-80D0-2B6208C285DF}" sibTransId="{D06156C8-5275-49BE-99DA-F77B2EC9E465}"/>
    <dgm:cxn modelId="{039C7EAA-9213-450A-A17A-D66CC82DCEC3}" type="presOf" srcId="{6EBBFA13-A411-4EDF-9830-AC05E29244FA}" destId="{4074BF35-A96A-49AA-B293-4CA5EEC3519B}" srcOrd="0" destOrd="2" presId="urn:microsoft.com/office/officeart/2005/8/layout/arrow2"/>
    <dgm:cxn modelId="{282BEAAF-13AE-4E3C-BF8D-7C03018A8A4C}" type="presOf" srcId="{58F4AD1C-C400-4C60-B46E-E6C7CE3F2582}" destId="{EBD32F42-2E05-46CA-8045-16A968756F66}" srcOrd="0" destOrd="0" presId="urn:microsoft.com/office/officeart/2005/8/layout/arrow2"/>
    <dgm:cxn modelId="{DFC0BCB4-120E-4974-849D-B58DE1D38041}" srcId="{BE478AB5-33AC-48DE-9474-522114C03D7B}" destId="{DE698802-23D4-480D-BACA-E9ADAF777BDA}" srcOrd="1" destOrd="0" parTransId="{BEF3FBD8-0EFD-4165-A9C7-900FF1339A1C}" sibTransId="{DE32F087-81AD-4C05-BF23-FB2FF33406BE}"/>
    <dgm:cxn modelId="{A9B7EDB4-BC69-4B0F-9312-2353BCC5EEB8}" srcId="{BE478AB5-33AC-48DE-9474-522114C03D7B}" destId="{30F182FD-8DF6-488B-A00F-2823581318EC}" srcOrd="0" destOrd="0" parTransId="{BAF6478D-663E-4FFF-A96A-5597E7B6C928}" sibTransId="{D60AF71A-2E4C-4880-B829-2137D6006FC1}"/>
    <dgm:cxn modelId="{7CCDBBBC-35C8-41BB-B068-903CF2E782F5}" type="presOf" srcId="{DE698802-23D4-480D-BACA-E9ADAF777BDA}" destId="{2F3C12BD-E0E0-48AB-B6B7-C77EA8B173AA}" srcOrd="0" destOrd="2" presId="urn:microsoft.com/office/officeart/2005/8/layout/arrow2"/>
    <dgm:cxn modelId="{5A8F08CC-D347-491C-AD39-1A1CFEA0CF0F}" srcId="{7C9ED441-BDCE-4B7B-9757-ACA524E5C900}" destId="{C5F27C59-903E-4B25-B488-22EEC7FAFDCF}" srcOrd="0" destOrd="0" parTransId="{60A4C0A9-7C83-4CC6-AC70-AF062552DAD9}" sibTransId="{BB101183-DCAE-462D-B49E-C95C29BD6BE6}"/>
    <dgm:cxn modelId="{EAD252D5-0DB4-4F96-8FA0-A7D23BA19FAD}" type="presOf" srcId="{BE478AB5-33AC-48DE-9474-522114C03D7B}" destId="{2F3C12BD-E0E0-48AB-B6B7-C77EA8B173AA}" srcOrd="0" destOrd="0" presId="urn:microsoft.com/office/officeart/2005/8/layout/arrow2"/>
    <dgm:cxn modelId="{C188F2E3-3915-4526-AACD-D67AB1ADCC13}" srcId="{58F4AD1C-C400-4C60-B46E-E6C7CE3F2582}" destId="{BE478AB5-33AC-48DE-9474-522114C03D7B}" srcOrd="0" destOrd="0" parTransId="{75CECCA9-F0CF-46AC-AC91-B0F9D71A5025}" sibTransId="{4D5679F6-9A7E-40C6-BE62-97A7F76BA98A}"/>
    <dgm:cxn modelId="{21699BED-D83F-433D-9AEC-7AD59D2CA798}" type="presOf" srcId="{30F182FD-8DF6-488B-A00F-2823581318EC}" destId="{2F3C12BD-E0E0-48AB-B6B7-C77EA8B173AA}" srcOrd="0" destOrd="1" presId="urn:microsoft.com/office/officeart/2005/8/layout/arrow2"/>
    <dgm:cxn modelId="{48499FCC-6200-4A3E-8F45-3E03BFFA6858}" type="presParOf" srcId="{EBD32F42-2E05-46CA-8045-16A968756F66}" destId="{F694D8C0-7469-48EB-A7B0-E46F45786B9D}" srcOrd="0" destOrd="0" presId="urn:microsoft.com/office/officeart/2005/8/layout/arrow2"/>
    <dgm:cxn modelId="{20F1BC4C-8DAF-4D95-A3A6-338592FB7F79}" type="presParOf" srcId="{EBD32F42-2E05-46CA-8045-16A968756F66}" destId="{4CD4FF06-E690-406B-ADC5-85A20A20129F}" srcOrd="1" destOrd="0" presId="urn:microsoft.com/office/officeart/2005/8/layout/arrow2"/>
    <dgm:cxn modelId="{094CE849-7061-425C-893B-5EFFD3900494}" type="presParOf" srcId="{4CD4FF06-E690-406B-ADC5-85A20A20129F}" destId="{A7063E0D-E937-4DCE-803C-6445EC739977}" srcOrd="0" destOrd="0" presId="urn:microsoft.com/office/officeart/2005/8/layout/arrow2"/>
    <dgm:cxn modelId="{E9CE0F31-3F9F-45DC-B54A-3FAE1516E894}" type="presParOf" srcId="{4CD4FF06-E690-406B-ADC5-85A20A20129F}" destId="{2F3C12BD-E0E0-48AB-B6B7-C77EA8B173AA}" srcOrd="1" destOrd="0" presId="urn:microsoft.com/office/officeart/2005/8/layout/arrow2"/>
    <dgm:cxn modelId="{66D1D333-A69A-4AA0-9CBE-B60F6BD56CC0}" type="presParOf" srcId="{4CD4FF06-E690-406B-ADC5-85A20A20129F}" destId="{292B1366-6E14-47F3-935A-392E4C1684CB}" srcOrd="2" destOrd="0" presId="urn:microsoft.com/office/officeart/2005/8/layout/arrow2"/>
    <dgm:cxn modelId="{0A027489-25D7-4CD9-91B9-A9094C39B311}" type="presParOf" srcId="{4CD4FF06-E690-406B-ADC5-85A20A20129F}" destId="{4074BF35-A96A-49AA-B293-4CA5EEC3519B}" srcOrd="3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3DFA5F-062E-4F56-B202-4D851AFB15B9}">
      <dsp:nvSpPr>
        <dsp:cNvPr id="0" name=""/>
        <dsp:cNvSpPr/>
      </dsp:nvSpPr>
      <dsp:spPr>
        <a:xfrm>
          <a:off x="694652" y="928895"/>
          <a:ext cx="1955812" cy="19558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694A4EB-D871-4F64-BDA3-F1D2FBA4B034}">
      <dsp:nvSpPr>
        <dsp:cNvPr id="0" name=""/>
        <dsp:cNvSpPr/>
      </dsp:nvSpPr>
      <dsp:spPr>
        <a:xfrm>
          <a:off x="1111464" y="1345708"/>
          <a:ext cx="1122187" cy="1122187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305AD23-AD51-43AE-B5BA-8BB234372778}">
      <dsp:nvSpPr>
        <dsp:cNvPr id="0" name=""/>
        <dsp:cNvSpPr/>
      </dsp:nvSpPr>
      <dsp:spPr>
        <a:xfrm>
          <a:off x="69433" y="3493896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>
              <a:latin typeface="Times New Roman"/>
              <a:cs typeface="Times New Roman"/>
            </a:rPr>
            <a:t>The hydrogel should absorb water and give it</a:t>
          </a:r>
        </a:p>
      </dsp:txBody>
      <dsp:txXfrm>
        <a:off x="69433" y="3493896"/>
        <a:ext cx="3206250" cy="720000"/>
      </dsp:txXfrm>
    </dsp:sp>
    <dsp:sp modelId="{5AE05421-D574-43DD-94CC-DE685034366A}">
      <dsp:nvSpPr>
        <dsp:cNvPr id="0" name=""/>
        <dsp:cNvSpPr/>
      </dsp:nvSpPr>
      <dsp:spPr>
        <a:xfrm>
          <a:off x="4461996" y="928895"/>
          <a:ext cx="1955812" cy="19558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5522A4-7DF0-4F57-894A-4A1A18B47C4A}">
      <dsp:nvSpPr>
        <dsp:cNvPr id="0" name=""/>
        <dsp:cNvSpPr/>
      </dsp:nvSpPr>
      <dsp:spPr>
        <a:xfrm>
          <a:off x="4878808" y="1345708"/>
          <a:ext cx="1122187" cy="1122187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88FCF6-C042-48D1-AAE2-FF8E5C18B6FE}">
      <dsp:nvSpPr>
        <dsp:cNvPr id="0" name=""/>
        <dsp:cNvSpPr/>
      </dsp:nvSpPr>
      <dsp:spPr>
        <a:xfrm>
          <a:off x="3836777" y="3493896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>
              <a:latin typeface="Times New Roman"/>
              <a:cs typeface="Times New Roman"/>
            </a:rPr>
            <a:t>Saving water</a:t>
          </a:r>
        </a:p>
      </dsp:txBody>
      <dsp:txXfrm>
        <a:off x="3836777" y="3493896"/>
        <a:ext cx="3206250" cy="720000"/>
      </dsp:txXfrm>
    </dsp:sp>
    <dsp:sp modelId="{2D27A433-FB0A-4EE8-AFA6-B22F4035F6C4}">
      <dsp:nvSpPr>
        <dsp:cNvPr id="0" name=""/>
        <dsp:cNvSpPr/>
      </dsp:nvSpPr>
      <dsp:spPr>
        <a:xfrm>
          <a:off x="8229340" y="928895"/>
          <a:ext cx="1955812" cy="1955812"/>
        </a:xfrm>
        <a:prstGeom prst="round2DiagRect">
          <a:avLst>
            <a:gd name="adj1" fmla="val 29727"/>
            <a:gd name="adj2" fmla="val 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5BEB6C8-2147-418F-8A3C-655A8A43B6F3}">
      <dsp:nvSpPr>
        <dsp:cNvPr id="0" name=""/>
        <dsp:cNvSpPr/>
      </dsp:nvSpPr>
      <dsp:spPr>
        <a:xfrm>
          <a:off x="8646152" y="1345708"/>
          <a:ext cx="1122187" cy="1122187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7503A3-1F9A-4D7A-B470-1BBE8DC04444}">
      <dsp:nvSpPr>
        <dsp:cNvPr id="0" name=""/>
        <dsp:cNvSpPr/>
      </dsp:nvSpPr>
      <dsp:spPr>
        <a:xfrm>
          <a:off x="7604121" y="3493896"/>
          <a:ext cx="3206250" cy="72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>
              <a:latin typeface="Times New Roman"/>
              <a:cs typeface="Times New Roman"/>
            </a:rPr>
            <a:t>Water flowers during long periods</a:t>
          </a:r>
        </a:p>
      </dsp:txBody>
      <dsp:txXfrm>
        <a:off x="7604121" y="3493896"/>
        <a:ext cx="3206250" cy="7200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94D8C0-7469-48EB-A7B0-E46F45786B9D}">
      <dsp:nvSpPr>
        <dsp:cNvPr id="0" name=""/>
        <dsp:cNvSpPr/>
      </dsp:nvSpPr>
      <dsp:spPr>
        <a:xfrm>
          <a:off x="0" y="356347"/>
          <a:ext cx="6911890" cy="4319931"/>
        </a:xfrm>
        <a:prstGeom prst="swooshArrow">
          <a:avLst>
            <a:gd name="adj1" fmla="val 25000"/>
            <a:gd name="adj2" fmla="val 2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7063E0D-E937-4DCE-803C-6445EC739977}">
      <dsp:nvSpPr>
        <dsp:cNvPr id="0" name=""/>
        <dsp:cNvSpPr/>
      </dsp:nvSpPr>
      <dsp:spPr>
        <a:xfrm>
          <a:off x="1607014" y="2710709"/>
          <a:ext cx="241916" cy="24191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3C12BD-E0E0-48AB-B6B7-C77EA8B173AA}">
      <dsp:nvSpPr>
        <dsp:cNvPr id="0" name=""/>
        <dsp:cNvSpPr/>
      </dsp:nvSpPr>
      <dsp:spPr>
        <a:xfrm>
          <a:off x="1727972" y="2831667"/>
          <a:ext cx="2246364" cy="18446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186" tIns="0" rIns="0" bIns="0" numCol="1" spcCol="1270" anchor="t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>
              <a:latin typeface="Times New Roman"/>
              <a:cs typeface="Times New Roman"/>
            </a:rPr>
            <a:t>Experimenting with different  soil type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latin typeface="Times New Roman"/>
              <a:ea typeface="Calibri"/>
              <a:cs typeface="Times New Roman"/>
            </a:rPr>
            <a:t>Acidic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latin typeface="Times New Roman"/>
              <a:ea typeface="Calibri"/>
              <a:cs typeface="Times New Roman"/>
            </a:rPr>
            <a:t>Basic </a:t>
          </a:r>
        </a:p>
      </dsp:txBody>
      <dsp:txXfrm>
        <a:off x="1727972" y="2831667"/>
        <a:ext cx="2246364" cy="1844610"/>
      </dsp:txXfrm>
    </dsp:sp>
    <dsp:sp modelId="{292B1366-6E14-47F3-935A-392E4C1684CB}">
      <dsp:nvSpPr>
        <dsp:cNvPr id="0" name=""/>
        <dsp:cNvSpPr/>
      </dsp:nvSpPr>
      <dsp:spPr>
        <a:xfrm>
          <a:off x="3836098" y="1609127"/>
          <a:ext cx="414713" cy="414713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74BF35-A96A-49AA-B293-4CA5EEC3519B}">
      <dsp:nvSpPr>
        <dsp:cNvPr id="0" name=""/>
        <dsp:cNvSpPr/>
      </dsp:nvSpPr>
      <dsp:spPr>
        <a:xfrm>
          <a:off x="4043455" y="1816484"/>
          <a:ext cx="2246364" cy="28597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9748" tIns="0" rIns="0" bIns="0" numCol="1" spcCol="1270" anchor="t" anchorCtr="0">
          <a:noAutofit/>
        </a:bodyPr>
        <a:lstStyle/>
        <a:p>
          <a:pPr marL="0" lvl="0" indent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kern="1200">
              <a:latin typeface="Times New Roman"/>
              <a:ea typeface="Calibri"/>
              <a:cs typeface="Calibri"/>
            </a:rPr>
            <a:t>Experimenting with other types of plant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latin typeface="Times New Roman"/>
              <a:ea typeface="Calibri"/>
              <a:cs typeface="Calibri"/>
            </a:rPr>
            <a:t>Green plant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latin typeface="Times New Roman"/>
              <a:ea typeface="Calibri"/>
              <a:cs typeface="Calibri"/>
            </a:rPr>
            <a:t>Tree </a:t>
          </a:r>
        </a:p>
        <a:p>
          <a:pPr marL="228600" lvl="1" indent="-228600" algn="l" defTabSz="8890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>
              <a:latin typeface="Times New Roman"/>
              <a:ea typeface="Calibri"/>
              <a:cs typeface="Calibri"/>
            </a:rPr>
            <a:t>Flower plant</a:t>
          </a:r>
        </a:p>
      </dsp:txBody>
      <dsp:txXfrm>
        <a:off x="4043455" y="1816484"/>
        <a:ext cx="2246364" cy="28597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LeafLabelList">
  <dgm:title val="Icon Leaf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round2DiagRect" r:blip="">
            <dgm:adjLst/>
            <dgm:extLst>
              <a:ext uri="{B698B0E9-8C71-41B9-8309-B3DCBF30829C}">
                <dgm1612:spPr xmlns:dgm1612="http://schemas.microsoft.com/office/drawing/2016/12/diagram">
                  <a:prstGeom prst="round2DiagRect">
                    <a:avLst>
                      <a:gd name="adj1" fmla="val 29727"/>
                      <a:gd name="adj2" fmla="val 0"/>
                    </a:avLst>
                  </a:prstGeom>
                </dgm1612:spPr>
              </a:ext>
            </dgm:ext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57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072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9695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3739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457250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4145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754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2359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907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2946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809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205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469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7821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17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0259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E4E18-1C40-49C1-9CA2-3EC90F5DA48E}" type="datetimeFigureOut">
              <a:rPr lang="en-GB" smtClean="0"/>
              <a:t>28/03/2025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5DD1E66-403B-4BB8-9E53-56D1F647AB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476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spinet.org/article/carboxymethyl-cellulose-cmc-cellulose-gum-sodium-carboxymethyl-cellulose-cmc" TargetMode="External"/><Relationship Id="rId2" Type="http://schemas.openxmlformats.org/officeDocument/2006/relationships/hyperlink" Target="https://www.kemoxcellulose.com/how-is-hydroxyethyl-cellulose-made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ciencebuddies.org/science-fair-projects/project_ideas/AgTech_p013/agricultural-technology/water-conservation-hydrogels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achengineering.org/activities/view/uoh-2667-biodegradable-hydrogels-water-conservation" TargetMode="External"/><Relationship Id="rId2" Type="http://schemas.openxmlformats.org/officeDocument/2006/relationships/hyperlink" Target="https://www.sciencebuddies.org/science-fair-projects/project_ideas/AgTech_p013/agricultural-technology/water-conservation-hydrogel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eepl.com/en/translator" TargetMode="External"/><Relationship Id="rId5" Type="http://schemas.openxmlformats.org/officeDocument/2006/relationships/hyperlink" Target="https://translate.glosbe.com/" TargetMode="External"/><Relationship Id="rId4" Type="http://schemas.openxmlformats.org/officeDocument/2006/relationships/hyperlink" Target="https://www.mybib.com/tools/apa-citation-generator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D2BEEF4-585F-AF78-6924-4C60B33B6736}"/>
              </a:ext>
            </a:extLst>
          </p:cNvPr>
          <p:cNvSpPr/>
          <p:nvPr/>
        </p:nvSpPr>
        <p:spPr>
          <a:xfrm>
            <a:off x="-274819" y="-268574"/>
            <a:ext cx="12729146" cy="727647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3123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73BFACC-2810-AA6B-0199-A3089A9CEF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DEB6068B-7FDE-0BE6-E19B-429CFE5755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8C4DAC7-C3AD-5FA9-F56C-828D083158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B94195F-E9EF-C726-B00A-4B1FFC337D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23">
              <a:extLst>
                <a:ext uri="{FF2B5EF4-FFF2-40B4-BE49-F238E27FC236}">
                  <a16:creationId xmlns:a16="http://schemas.microsoft.com/office/drawing/2014/main" id="{FA5AE93A-4FBF-1A32-D88B-6E2512D924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Rectangle 25">
              <a:extLst>
                <a:ext uri="{FF2B5EF4-FFF2-40B4-BE49-F238E27FC236}">
                  <a16:creationId xmlns:a16="http://schemas.microsoft.com/office/drawing/2014/main" id="{872EAF1C-302F-E51A-111C-6EE5D63F34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77E9E540-912F-35A6-D006-4261ED250A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Rectangle 27">
              <a:extLst>
                <a:ext uri="{FF2B5EF4-FFF2-40B4-BE49-F238E27FC236}">
                  <a16:creationId xmlns:a16="http://schemas.microsoft.com/office/drawing/2014/main" id="{22DC38A3-4B56-9566-D8F2-E42C93CBF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Rectangle 28">
              <a:extLst>
                <a:ext uri="{FF2B5EF4-FFF2-40B4-BE49-F238E27FC236}">
                  <a16:creationId xmlns:a16="http://schemas.microsoft.com/office/drawing/2014/main" id="{05122F49-CD68-9F5D-3D75-917CA2ECF9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29">
              <a:extLst>
                <a:ext uri="{FF2B5EF4-FFF2-40B4-BE49-F238E27FC236}">
                  <a16:creationId xmlns:a16="http://schemas.microsoft.com/office/drawing/2014/main" id="{26458344-0554-D0C7-D0EC-7AAF17EAD5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Isosceles Triangle 38">
              <a:extLst>
                <a:ext uri="{FF2B5EF4-FFF2-40B4-BE49-F238E27FC236}">
                  <a16:creationId xmlns:a16="http://schemas.microsoft.com/office/drawing/2014/main" id="{3766CBC8-692F-FC83-5666-6C4A6C2D9A4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91E6AC3C-8890-3D4B-AA78-E078C50FF47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AE0C64A0-16CD-D4CA-312A-1EA656A09F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8301227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C81E13-C31E-5EBB-D2FF-1CDFE0E73210}"/>
              </a:ext>
            </a:extLst>
          </p:cNvPr>
          <p:cNvSpPr/>
          <p:nvPr/>
        </p:nvSpPr>
        <p:spPr>
          <a:xfrm>
            <a:off x="466429" y="438249"/>
            <a:ext cx="11113118" cy="592589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1440" tIns="45720" rIns="91440" bIns="45720"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1C770BB-997C-5E77-AFCF-6B4F760C1E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951960"/>
              </p:ext>
            </p:extLst>
          </p:nvPr>
        </p:nvGraphicFramePr>
        <p:xfrm>
          <a:off x="1884213" y="765903"/>
          <a:ext cx="7454911" cy="322298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34352">
                  <a:extLst>
                    <a:ext uri="{9D8B030D-6E8A-4147-A177-3AD203B41FA5}">
                      <a16:colId xmlns:a16="http://schemas.microsoft.com/office/drawing/2014/main" val="3358571347"/>
                    </a:ext>
                  </a:extLst>
                </a:gridCol>
                <a:gridCol w="3320559">
                  <a:extLst>
                    <a:ext uri="{9D8B030D-6E8A-4147-A177-3AD203B41FA5}">
                      <a16:colId xmlns:a16="http://schemas.microsoft.com/office/drawing/2014/main" val="2200710803"/>
                    </a:ext>
                  </a:extLst>
                </a:gridCol>
              </a:tblGrid>
              <a:tr h="1087271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649"/>
                        </a:lnSpc>
                        <a:buNone/>
                      </a:pPr>
                      <a:r>
                        <a:rPr lang="en-US" sz="2200" b="1">
                          <a:effectLst/>
                          <a:latin typeface="Times New Roman"/>
                        </a:rPr>
                        <a:t>Types of hydrogel mixtures</a:t>
                      </a:r>
                    </a:p>
                  </a:txBody>
                  <a:tcPr marL="33947" marR="33947" marT="23279" marB="2327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649"/>
                        </a:lnSpc>
                        <a:buNone/>
                      </a:pPr>
                      <a:r>
                        <a:rPr lang="en-US" sz="2200" b="1">
                          <a:effectLst/>
                          <a:latin typeface="Times New Roman"/>
                        </a:rPr>
                        <a:t>Hydrogel absorption (%)</a:t>
                      </a:r>
                      <a:r>
                        <a:rPr lang="en-US" sz="220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33947" marR="33947" marT="23279" marB="2327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8797664"/>
                  </a:ext>
                </a:extLst>
              </a:tr>
              <a:tr h="776622">
                <a:tc>
                  <a:txBody>
                    <a:bodyPr/>
                    <a:lstStyle/>
                    <a:p>
                      <a:pPr lvl="0" algn="ctr" rtl="0">
                        <a:lnSpc>
                          <a:spcPts val="649"/>
                        </a:lnSpc>
                        <a:buNone/>
                      </a:pPr>
                      <a:r>
                        <a:rPr lang="en-US" sz="2200">
                          <a:effectLst/>
                          <a:latin typeface="Times New Roman"/>
                        </a:rPr>
                        <a:t>Hydrogel 2 (2g CMC 2g HEC)</a:t>
                      </a:r>
                    </a:p>
                  </a:txBody>
                  <a:tcPr marL="33947" marR="33947" marT="23279" marB="2327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649"/>
                        </a:lnSpc>
                        <a:buNone/>
                      </a:pPr>
                      <a:r>
                        <a:rPr lang="en-US" sz="2200">
                          <a:effectLst/>
                          <a:latin typeface="Times New Roman"/>
                        </a:rPr>
                        <a:t>For 6 days 181%</a:t>
                      </a:r>
                    </a:p>
                  </a:txBody>
                  <a:tcPr marL="33947" marR="33947" marT="23279" marB="2327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1202800"/>
                  </a:ext>
                </a:extLst>
              </a:tr>
              <a:tr h="776622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649"/>
                        </a:lnSpc>
                        <a:buNone/>
                      </a:pPr>
                      <a:r>
                        <a:rPr lang="en-US" sz="2200">
                          <a:effectLst/>
                          <a:latin typeface="Times New Roman"/>
                        </a:rPr>
                        <a:t>Hydrogel 2.1 (4g HEC 2g CMC</a:t>
                      </a:r>
                    </a:p>
                  </a:txBody>
                  <a:tcPr marL="33947" marR="33947" marT="23279" marB="2327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649"/>
                        </a:lnSpc>
                        <a:buNone/>
                      </a:pPr>
                      <a:r>
                        <a:rPr lang="en-US" sz="2200">
                          <a:effectLst/>
                          <a:latin typeface="Times New Roman"/>
                        </a:rPr>
                        <a:t>For 3 days 62%</a:t>
                      </a:r>
                    </a:p>
                  </a:txBody>
                  <a:tcPr marL="33947" marR="33947" marT="23279" marB="2327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2418499"/>
                  </a:ext>
                </a:extLst>
              </a:tr>
              <a:tr h="582466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649"/>
                        </a:lnSpc>
                        <a:buNone/>
                      </a:pPr>
                      <a:r>
                        <a:rPr lang="en-US" sz="2200">
                          <a:effectLst/>
                          <a:latin typeface="Times New Roman"/>
                        </a:rPr>
                        <a:t>Hydrogel 2.2 (6g HEC 2g CMC)</a:t>
                      </a:r>
                    </a:p>
                  </a:txBody>
                  <a:tcPr marL="33947" marR="33947" marT="23279" marB="2327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649"/>
                        </a:lnSpc>
                        <a:buNone/>
                      </a:pPr>
                      <a:r>
                        <a:rPr lang="en-US" sz="2200">
                          <a:effectLst/>
                          <a:latin typeface="Times New Roman"/>
                        </a:rPr>
                        <a:t>For 9 days 305%</a:t>
                      </a:r>
                    </a:p>
                  </a:txBody>
                  <a:tcPr marL="33947" marR="33947" marT="23279" marB="2327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545663"/>
                  </a:ext>
                </a:extLst>
              </a:tr>
            </a:tbl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92726B-0D95-4CF9-BBA3-E888F7B9FC52}"/>
              </a:ext>
            </a:extLst>
          </p:cNvPr>
          <p:cNvSpPr txBox="1">
            <a:spLocks/>
          </p:cNvSpPr>
          <p:nvPr/>
        </p:nvSpPr>
        <p:spPr>
          <a:xfrm>
            <a:off x="1892941" y="4296687"/>
            <a:ext cx="7680474" cy="174467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>
                <a:latin typeface="Times New Roman"/>
                <a:cs typeface="Times New Roman"/>
              </a:rPr>
              <a:t>Different ratios of HEC and CMC</a:t>
            </a:r>
            <a:endParaRPr lang="en-US" sz="22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sz="2200">
                <a:latin typeface="Times New Roman"/>
                <a:cs typeface="Times New Roman"/>
              </a:rPr>
              <a:t>Monitoring of  hydrogels in the soil</a:t>
            </a:r>
            <a:endParaRPr lang="en-US" sz="22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r>
              <a:rPr lang="en-US" sz="2200">
                <a:latin typeface="Times New Roman"/>
                <a:cs typeface="Times New Roman"/>
              </a:rPr>
              <a:t>Second test in soil – almost </a:t>
            </a:r>
            <a:r>
              <a:rPr lang="en" sz="2200">
                <a:latin typeface="Times New Roman"/>
                <a:cs typeface="Times New Roman"/>
              </a:rPr>
              <a:t>successful</a:t>
            </a:r>
            <a:endParaRPr lang="en-US" sz="2200">
              <a:solidFill>
                <a:srgbClr val="000000"/>
              </a:solidFill>
              <a:latin typeface="Times New Roman"/>
              <a:cs typeface="Times New Roman"/>
            </a:endParaRPr>
          </a:p>
          <a:p>
            <a:endParaRPr lang="en-US"/>
          </a:p>
        </p:txBody>
      </p:sp>
      <p:pic>
        <p:nvPicPr>
          <p:cNvPr id="8" name="Picture 7" descr="A graph of a plant growing&#10;&#10;AI-generated content may be incorrect.">
            <a:extLst>
              <a:ext uri="{FF2B5EF4-FFF2-40B4-BE49-F238E27FC236}">
                <a16:creationId xmlns:a16="http://schemas.microsoft.com/office/drawing/2014/main" id="{837B4A5D-B2B9-DF14-8F30-4F56269CC2F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15" t="2706" r="2288" b="3382"/>
          <a:stretch/>
        </p:blipFill>
        <p:spPr>
          <a:xfrm>
            <a:off x="11330773" y="7118046"/>
            <a:ext cx="9252296" cy="5201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74485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03E8462A-FEBA-4848-81CC-3F8DA3E47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109F83F-40FE-4DB3-84CC-09FB3340D0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1DE492D7-C3C3-48FF-80C8-37021EA0262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23">
              <a:extLst>
                <a:ext uri="{FF2B5EF4-FFF2-40B4-BE49-F238E27FC236}">
                  <a16:creationId xmlns:a16="http://schemas.microsoft.com/office/drawing/2014/main" id="{0B30FF97-2E9A-490A-AED2-90BA2E0EC1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4" name="Rectangle 25">
              <a:extLst>
                <a:ext uri="{FF2B5EF4-FFF2-40B4-BE49-F238E27FC236}">
                  <a16:creationId xmlns:a16="http://schemas.microsoft.com/office/drawing/2014/main" id="{B6D53C7D-A312-47B6-A66A-230A19CFACA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5" name="Isosceles Triangle 34">
              <a:extLst>
                <a:ext uri="{FF2B5EF4-FFF2-40B4-BE49-F238E27FC236}">
                  <a16:creationId xmlns:a16="http://schemas.microsoft.com/office/drawing/2014/main" id="{9329D58C-0D2E-4A2B-AD6A-9CEE506784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6" name="Rectangle 27">
              <a:extLst>
                <a:ext uri="{FF2B5EF4-FFF2-40B4-BE49-F238E27FC236}">
                  <a16:creationId xmlns:a16="http://schemas.microsoft.com/office/drawing/2014/main" id="{9D446EDE-C690-4461-8BF2-7634808FC8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7" name="Rectangle 28">
              <a:extLst>
                <a:ext uri="{FF2B5EF4-FFF2-40B4-BE49-F238E27FC236}">
                  <a16:creationId xmlns:a16="http://schemas.microsoft.com/office/drawing/2014/main" id="{323F3D34-6531-4AD7-A8C6-195A090281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Rectangle 29">
              <a:extLst>
                <a:ext uri="{FF2B5EF4-FFF2-40B4-BE49-F238E27FC236}">
                  <a16:creationId xmlns:a16="http://schemas.microsoft.com/office/drawing/2014/main" id="{B9B0AE3F-2350-435F-A9B0-C310BF87638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Isosceles Triangle 38">
              <a:extLst>
                <a:ext uri="{FF2B5EF4-FFF2-40B4-BE49-F238E27FC236}">
                  <a16:creationId xmlns:a16="http://schemas.microsoft.com/office/drawing/2014/main" id="{4EFA655C-9E50-4C14-A89E-AD7B648E4E2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0" name="Isosceles Triangle 39">
              <a:extLst>
                <a:ext uri="{FF2B5EF4-FFF2-40B4-BE49-F238E27FC236}">
                  <a16:creationId xmlns:a16="http://schemas.microsoft.com/office/drawing/2014/main" id="{3E843863-7D25-4C01-9A17-E817CB6D99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7941F9B1-B01B-4A84-89D9-B169AEB4E4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8301227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F04FF42-13B3-0420-55E6-2BD95D51C8F7}"/>
              </a:ext>
            </a:extLst>
          </p:cNvPr>
          <p:cNvSpPr/>
          <p:nvPr/>
        </p:nvSpPr>
        <p:spPr>
          <a:xfrm>
            <a:off x="479367" y="465958"/>
            <a:ext cx="11094781" cy="591203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graph of a plant growing&#10;&#10;AI-generated content may be incorrect.">
            <a:extLst>
              <a:ext uri="{FF2B5EF4-FFF2-40B4-BE49-F238E27FC236}">
                <a16:creationId xmlns:a16="http://schemas.microsoft.com/office/drawing/2014/main" id="{D625F3E9-BB27-477F-4C0B-226FC36BB2A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15" t="2706" r="2288" b="3382"/>
          <a:stretch/>
        </p:blipFill>
        <p:spPr>
          <a:xfrm>
            <a:off x="1324839" y="747226"/>
            <a:ext cx="9252296" cy="5201623"/>
          </a:xfrm>
          <a:prstGeom prst="rect">
            <a:avLst/>
          </a:prstGeom>
        </p:spPr>
      </p:pic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95A2A43-5FCD-28E5-AFBA-B11801BCF2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565949"/>
              </p:ext>
            </p:extLst>
          </p:nvPr>
        </p:nvGraphicFramePr>
        <p:xfrm>
          <a:off x="-7732426" y="7070360"/>
          <a:ext cx="8791525" cy="431330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309676">
                  <a:extLst>
                    <a:ext uri="{9D8B030D-6E8A-4147-A177-3AD203B41FA5}">
                      <a16:colId xmlns:a16="http://schemas.microsoft.com/office/drawing/2014/main" val="3358571347"/>
                    </a:ext>
                  </a:extLst>
                </a:gridCol>
                <a:gridCol w="4481849">
                  <a:extLst>
                    <a:ext uri="{9D8B030D-6E8A-4147-A177-3AD203B41FA5}">
                      <a16:colId xmlns:a16="http://schemas.microsoft.com/office/drawing/2014/main" val="2200710803"/>
                    </a:ext>
                  </a:extLst>
                </a:gridCol>
              </a:tblGrid>
              <a:tr h="1461540">
                <a:tc>
                  <a:txBody>
                    <a:bodyPr/>
                    <a:lstStyle/>
                    <a:p>
                      <a:pPr lvl="0" algn="ctr">
                        <a:lnSpc>
                          <a:spcPts val="649"/>
                        </a:lnSpc>
                        <a:buNone/>
                      </a:pPr>
                      <a:r>
                        <a:rPr lang="en-US" sz="2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Types of hydrogel mixtures</a:t>
                      </a:r>
                      <a:endParaRPr lang="en-US" dirty="0"/>
                    </a:p>
                  </a:txBody>
                  <a:tcPr marL="33947" marR="33947" marT="23279" marB="2327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649"/>
                        </a:lnSpc>
                        <a:buNone/>
                      </a:pPr>
                      <a:r>
                        <a:rPr lang="en-US" sz="2200" b="1" dirty="0">
                          <a:effectLst/>
                          <a:latin typeface="Times New Roman"/>
                        </a:rPr>
                        <a:t>Hydrogel absorption (%)</a:t>
                      </a:r>
                      <a:r>
                        <a:rPr lang="en-US" sz="2200" dirty="0">
                          <a:effectLst/>
                          <a:latin typeface="Times New Roman"/>
                        </a:rPr>
                        <a:t> </a:t>
                      </a:r>
                      <a:endParaRPr lang="en-US" dirty="0"/>
                    </a:p>
                  </a:txBody>
                  <a:tcPr marL="33947" marR="33947" marT="23279" marB="2327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8797664"/>
                  </a:ext>
                </a:extLst>
              </a:tr>
              <a:tr h="1034463">
                <a:tc>
                  <a:txBody>
                    <a:bodyPr/>
                    <a:lstStyle/>
                    <a:p>
                      <a:pPr lvl="0" algn="ctr" rtl="0">
                        <a:lnSpc>
                          <a:spcPts val="649"/>
                        </a:lnSpc>
                        <a:buNone/>
                      </a:pPr>
                      <a:r>
                        <a:rPr lang="en-US" sz="2200" dirty="0">
                          <a:effectLst/>
                          <a:latin typeface="Times New Roman"/>
                        </a:rPr>
                        <a:t>Hydrogel 2 (2g CMC 2g HEC)</a:t>
                      </a:r>
                      <a:endParaRPr lang="en-US" dirty="0"/>
                    </a:p>
                  </a:txBody>
                  <a:tcPr marL="33947" marR="33947" marT="23279" marB="2327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649"/>
                        </a:lnSpc>
                        <a:buNone/>
                      </a:pPr>
                      <a:r>
                        <a:rPr lang="en-US" sz="2200" dirty="0">
                          <a:effectLst/>
                          <a:latin typeface="Times New Roman"/>
                        </a:rPr>
                        <a:t>For 6 days 181%</a:t>
                      </a:r>
                      <a:endParaRPr lang="en-US" dirty="0"/>
                    </a:p>
                  </a:txBody>
                  <a:tcPr marL="33947" marR="33947" marT="23279" marB="2327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1202800"/>
                  </a:ext>
                </a:extLst>
              </a:tr>
              <a:tr h="1034463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649"/>
                        </a:lnSpc>
                        <a:buNone/>
                      </a:pPr>
                      <a:r>
                        <a:rPr lang="en-US" sz="2200" dirty="0">
                          <a:effectLst/>
                          <a:latin typeface="Times New Roman"/>
                        </a:rPr>
                        <a:t>Hydrogel 2.1 (4g HEC 2g CMC</a:t>
                      </a:r>
                      <a:endParaRPr lang="en-US" dirty="0"/>
                    </a:p>
                  </a:txBody>
                  <a:tcPr marL="33947" marR="33947" marT="23279" marB="2327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649"/>
                        </a:lnSpc>
                        <a:buNone/>
                      </a:pPr>
                      <a:r>
                        <a:rPr lang="en-US" sz="2200" dirty="0">
                          <a:effectLst/>
                          <a:latin typeface="Times New Roman"/>
                        </a:rPr>
                        <a:t>For 3 days 62%</a:t>
                      </a:r>
                      <a:endParaRPr lang="en-US" dirty="0"/>
                    </a:p>
                  </a:txBody>
                  <a:tcPr marL="33947" marR="33947" marT="23279" marB="2327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42418499"/>
                  </a:ext>
                </a:extLst>
              </a:tr>
              <a:tr h="782837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649"/>
                        </a:lnSpc>
                        <a:buNone/>
                      </a:pPr>
                      <a:r>
                        <a:rPr lang="en-US" sz="2200" dirty="0">
                          <a:effectLst/>
                          <a:latin typeface="Times New Roman"/>
                        </a:rPr>
                        <a:t>Hydrogel 2.2 (6g HEC 2g CMC)</a:t>
                      </a:r>
                      <a:endParaRPr lang="en-US" dirty="0"/>
                    </a:p>
                  </a:txBody>
                  <a:tcPr marL="33947" marR="33947" marT="23279" marB="2327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649"/>
                        </a:lnSpc>
                        <a:buNone/>
                      </a:pPr>
                      <a:r>
                        <a:rPr lang="en-US" sz="2200" dirty="0">
                          <a:effectLst/>
                          <a:latin typeface="Times New Roman"/>
                        </a:rPr>
                        <a:t>For 9 days 305%</a:t>
                      </a:r>
                      <a:endParaRPr lang="en-US" dirty="0"/>
                    </a:p>
                  </a:txBody>
                  <a:tcPr marL="33947" marR="33947" marT="23279" marB="23279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875456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96499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A65AC7D1-EAA9-48F5-B509-60A7F50BF7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42" name="Rectangle 41">
            <a:extLst>
              <a:ext uri="{FF2B5EF4-FFF2-40B4-BE49-F238E27FC236}">
                <a16:creationId xmlns:a16="http://schemas.microsoft.com/office/drawing/2014/main" id="{D6320AF9-619A-4175-865B-5663E1AEF4C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063B6EC6-D752-4EE7-908B-F8F19E8C7F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11313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EFECD4E8-AD3E-4228-82A2-9461958EA9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3290979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23">
            <a:extLst>
              <a:ext uri="{FF2B5EF4-FFF2-40B4-BE49-F238E27FC236}">
                <a16:creationId xmlns:a16="http://schemas.microsoft.com/office/drawing/2014/main" id="{7E018740-5C2B-4A41-AC1A-7E68D1EC19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82568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0" name="Rectangle 25">
            <a:extLst>
              <a:ext uri="{FF2B5EF4-FFF2-40B4-BE49-F238E27FC236}">
                <a16:creationId xmlns:a16="http://schemas.microsoft.com/office/drawing/2014/main" id="{166F75A4-C475-4941-8EE2-B80A06A2C1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534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2" name="Isosceles Triangle 51">
            <a:extLst>
              <a:ext uri="{FF2B5EF4-FFF2-40B4-BE49-F238E27FC236}">
                <a16:creationId xmlns:a16="http://schemas.microsoft.com/office/drawing/2014/main" id="{A032553A-72E8-4B0D-8405-FF9771C9AF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233425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4" name="Rectangle 27">
            <a:extLst>
              <a:ext uri="{FF2B5EF4-FFF2-40B4-BE49-F238E27FC236}">
                <a16:creationId xmlns:a16="http://schemas.microsoft.com/office/drawing/2014/main" id="{765800AC-C3B9-498E-87BC-29FAE4C76B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5592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1F9D6ACB-2FF4-49F9-978A-E0D5327FC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72758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A5EC319D-0FEA-4B95-A3EA-01E35672C9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197631" y="-8467"/>
            <a:ext cx="5994369" cy="6866467"/>
          </a:xfrm>
          <a:custGeom>
            <a:avLst/>
            <a:gdLst>
              <a:gd name="connsiteX0" fmla="*/ 0 w 5994369"/>
              <a:gd name="connsiteY0" fmla="*/ 0 h 6866467"/>
              <a:gd name="connsiteX1" fmla="*/ 1249825 w 5994369"/>
              <a:gd name="connsiteY1" fmla="*/ 0 h 6866467"/>
              <a:gd name="connsiteX2" fmla="*/ 1249825 w 5994369"/>
              <a:gd name="connsiteY2" fmla="*/ 8467 h 6866467"/>
              <a:gd name="connsiteX3" fmla="*/ 5994369 w 5994369"/>
              <a:gd name="connsiteY3" fmla="*/ 8467 h 6866467"/>
              <a:gd name="connsiteX4" fmla="*/ 5994369 w 5994369"/>
              <a:gd name="connsiteY4" fmla="*/ 6866467 h 6866467"/>
              <a:gd name="connsiteX5" fmla="*/ 1249825 w 5994369"/>
              <a:gd name="connsiteY5" fmla="*/ 6866467 h 6866467"/>
              <a:gd name="connsiteX6" fmla="*/ 1109382 w 5994369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4369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5994369" y="8467"/>
                </a:lnTo>
                <a:lnTo>
                  <a:pt x="5994369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01F83F-9941-7F89-3695-1E4750BF7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48223" y="609600"/>
            <a:ext cx="6334646" cy="2227730"/>
          </a:xfrm>
        </p:spPr>
        <p:txBody>
          <a:bodyPr anchor="ctr">
            <a:normAutofit/>
          </a:bodyPr>
          <a:lstStyle/>
          <a:p>
            <a:r>
              <a:rPr lang="en-US">
                <a:solidFill>
                  <a:srgbClr val="FFFFFF"/>
                </a:solidFill>
                <a:latin typeface="Times New Roman"/>
                <a:cs typeface="Times New Roman"/>
              </a:rPr>
              <a:t>Improvements and error analysis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D17245-8C24-AB49-CF37-FF8800608D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7647" y="2527767"/>
            <a:ext cx="4512988" cy="33179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>
                <a:solidFill>
                  <a:srgbClr val="FFFFFF"/>
                </a:solidFill>
                <a:latin typeface="Times New Roman"/>
                <a:cs typeface="Times New Roman"/>
              </a:rPr>
              <a:t>More  experiments with different ratios of the components</a:t>
            </a:r>
            <a:endParaRPr lang="en-US"/>
          </a:p>
          <a:p>
            <a:r>
              <a:rPr lang="en-US" sz="2200">
                <a:solidFill>
                  <a:srgbClr val="FFFFFF"/>
                </a:solidFill>
                <a:latin typeface="Times New Roman"/>
                <a:cs typeface="Times New Roman"/>
              </a:rPr>
              <a:t>Equal period of time to measure the absorption capacity of the hydrogels</a:t>
            </a:r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0BB14B7-49A2-BCAB-2228-F1F690AE1F4C}"/>
              </a:ext>
            </a:extLst>
          </p:cNvPr>
          <p:cNvGrpSpPr/>
          <p:nvPr/>
        </p:nvGrpSpPr>
        <p:grpSpPr>
          <a:xfrm>
            <a:off x="230615" y="1514817"/>
            <a:ext cx="4835046" cy="4677491"/>
            <a:chOff x="230615" y="1514817"/>
            <a:chExt cx="4835046" cy="4677491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8DBDDA4-C16D-6A4B-67B0-EE210CAD03EC}"/>
                </a:ext>
              </a:extLst>
            </p:cNvPr>
            <p:cNvSpPr/>
            <p:nvPr/>
          </p:nvSpPr>
          <p:spPr>
            <a:xfrm>
              <a:off x="1477922" y="4059610"/>
              <a:ext cx="692191" cy="213269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7D5836D-8FF3-82BE-F979-779379A74200}"/>
                </a:ext>
              </a:extLst>
            </p:cNvPr>
            <p:cNvSpPr/>
            <p:nvPr/>
          </p:nvSpPr>
          <p:spPr>
            <a:xfrm>
              <a:off x="2564892" y="4059610"/>
              <a:ext cx="692191" cy="213269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F3B5093-28A8-A681-180A-4F8215C2272C}"/>
                </a:ext>
              </a:extLst>
            </p:cNvPr>
            <p:cNvSpPr/>
            <p:nvPr/>
          </p:nvSpPr>
          <p:spPr>
            <a:xfrm>
              <a:off x="3595832" y="2793345"/>
              <a:ext cx="636162" cy="3398962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A23E050-2233-8916-1716-BF63A54016C1}"/>
                </a:ext>
              </a:extLst>
            </p:cNvPr>
            <p:cNvSpPr/>
            <p:nvPr/>
          </p:nvSpPr>
          <p:spPr>
            <a:xfrm>
              <a:off x="402157" y="4765580"/>
              <a:ext cx="692191" cy="142672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Arrow: Bent 9">
              <a:extLst>
                <a:ext uri="{FF2B5EF4-FFF2-40B4-BE49-F238E27FC236}">
                  <a16:creationId xmlns:a16="http://schemas.microsoft.com/office/drawing/2014/main" id="{9B26138B-06DE-1859-2551-32C8A4DBA8EC}"/>
                </a:ext>
              </a:extLst>
            </p:cNvPr>
            <p:cNvSpPr/>
            <p:nvPr/>
          </p:nvSpPr>
          <p:spPr>
            <a:xfrm>
              <a:off x="396567" y="3402100"/>
              <a:ext cx="1794958" cy="1095197"/>
            </a:xfrm>
            <a:prstGeom prst="ben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Arrow: Bent 10">
              <a:extLst>
                <a:ext uri="{FF2B5EF4-FFF2-40B4-BE49-F238E27FC236}">
                  <a16:creationId xmlns:a16="http://schemas.microsoft.com/office/drawing/2014/main" id="{89A787A7-1A64-0CCC-711A-D3D573B65755}"/>
                </a:ext>
              </a:extLst>
            </p:cNvPr>
            <p:cNvSpPr/>
            <p:nvPr/>
          </p:nvSpPr>
          <p:spPr>
            <a:xfrm>
              <a:off x="2569445" y="1996437"/>
              <a:ext cx="2496216" cy="1623786"/>
            </a:xfrm>
            <a:prstGeom prst="bentArrow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2" name="Graphic 11" descr="Run outline">
              <a:extLst>
                <a:ext uri="{FF2B5EF4-FFF2-40B4-BE49-F238E27FC236}">
                  <a16:creationId xmlns:a16="http://schemas.microsoft.com/office/drawing/2014/main" id="{76658F2E-5B07-CC63-5AF7-4DA5C3FD61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 rot="-1620000">
              <a:off x="230615" y="1514817"/>
              <a:ext cx="2119745" cy="20366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3019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 hidden="1">
            <a:extLst>
              <a:ext uri="{FF2B5EF4-FFF2-40B4-BE49-F238E27FC236}">
                <a16:creationId xmlns:a16="http://schemas.microsoft.com/office/drawing/2014/main" id="{0B5F7E3B-C5F1-40E0-A491-558BAFBC11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241804" y="1460500"/>
            <a:ext cx="0" cy="3937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DFF30EEB-576C-0863-A51B-E8FF0B5FB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148" y="2467131"/>
            <a:ext cx="3485066" cy="1926888"/>
          </a:xfrm>
        </p:spPr>
        <p:txBody>
          <a:bodyPr anchor="ctr">
            <a:normAutofit/>
          </a:bodyPr>
          <a:lstStyle/>
          <a:p>
            <a:r>
              <a:rPr lang="en-US">
                <a:latin typeface="Times New Roman"/>
                <a:cs typeface="Times New Roman"/>
              </a:rPr>
              <a:t>Future directions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456C76-2549-32AE-ED9A-6C8BA1135B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24180" y="1481601"/>
            <a:ext cx="3482952" cy="683954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200">
                <a:latin typeface="Times New Roman"/>
                <a:cs typeface="Times New Roman"/>
              </a:rPr>
              <a:t>Developing in two ways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B1156066-DD21-65B1-DEBB-A8A2D80EB08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3553457"/>
              </p:ext>
            </p:extLst>
          </p:nvPr>
        </p:nvGraphicFramePr>
        <p:xfrm>
          <a:off x="2313020" y="1456658"/>
          <a:ext cx="6911890" cy="50326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77927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3C121DC-EDD0-ACD2-4AEC-1CABE44F87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otted plant with red flowers&#10;&#10;AI-generated content may be incorrect.">
            <a:extLst>
              <a:ext uri="{FF2B5EF4-FFF2-40B4-BE49-F238E27FC236}">
                <a16:creationId xmlns:a16="http://schemas.microsoft.com/office/drawing/2014/main" id="{416A94B2-A21D-6C5A-BA14-7356317344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1435" r="3" b="21872"/>
          <a:stretch/>
        </p:blipFill>
        <p:spPr>
          <a:xfrm>
            <a:off x="328001" y="-1"/>
            <a:ext cx="4497728" cy="3417094"/>
          </a:xfrm>
          <a:custGeom>
            <a:avLst/>
            <a:gdLst/>
            <a:ahLst/>
            <a:cxnLst/>
            <a:rect l="l" t="t" r="r" b="b"/>
            <a:pathLst>
              <a:path w="4551305" h="3429000">
                <a:moveTo>
                  <a:pt x="509916" y="0"/>
                </a:moveTo>
                <a:lnTo>
                  <a:pt x="4551305" y="0"/>
                </a:lnTo>
                <a:lnTo>
                  <a:pt x="4551305" y="1"/>
                </a:lnTo>
                <a:lnTo>
                  <a:pt x="3693885" y="1"/>
                </a:lnTo>
                <a:lnTo>
                  <a:pt x="3181696" y="3429000"/>
                </a:lnTo>
                <a:lnTo>
                  <a:pt x="0" y="3429000"/>
                </a:lnTo>
                <a:close/>
              </a:path>
            </a:pathLst>
          </a:cu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A08E75F-D32D-1138-8933-67C9B7B47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7694" y="272536"/>
            <a:ext cx="4640039" cy="808181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Times New Roman"/>
                <a:cs typeface="Times New Roman"/>
              </a:rPr>
              <a:t>Conclusion </a:t>
            </a:r>
            <a:r>
              <a:rPr lang="en-US" dirty="0">
                <a:latin typeface="Trebuchet MS"/>
                <a:cs typeface="Times New Roman"/>
              </a:rPr>
              <a:t>💧🌿🌎</a:t>
            </a:r>
            <a:br>
              <a:rPr lang="en-US" dirty="0">
                <a:latin typeface="Times New Roman"/>
                <a:cs typeface="Times New Roman"/>
              </a:rPr>
            </a:br>
            <a:r>
              <a:rPr lang="en-US" dirty="0">
                <a:ea typeface="+mj-lt"/>
                <a:cs typeface="+mj-lt"/>
              </a:rPr>
              <a:t>                 </a:t>
            </a:r>
            <a:br>
              <a:rPr lang="en-US" dirty="0">
                <a:latin typeface="Times New Roman"/>
                <a:cs typeface="Times New Roman"/>
              </a:rPr>
            </a:br>
            <a:br>
              <a:rPr lang="en-US" dirty="0">
                <a:latin typeface="Times New Roman"/>
                <a:cs typeface="Times New Roman"/>
              </a:rPr>
            </a:br>
            <a:endParaRPr lang="en-US" sz="1800">
              <a:latin typeface="Times New Roman"/>
              <a:cs typeface="Times New Roman"/>
            </a:endParaRPr>
          </a:p>
        </p:txBody>
      </p:sp>
      <p:pic>
        <p:nvPicPr>
          <p:cNvPr id="4" name="Picture 3" descr="A yellow flowers in a pot&#10;&#10;AI-generated content may be incorrect.">
            <a:extLst>
              <a:ext uri="{FF2B5EF4-FFF2-40B4-BE49-F238E27FC236}">
                <a16:creationId xmlns:a16="http://schemas.microsoft.com/office/drawing/2014/main" id="{4D0179E3-5FBA-CE33-F05B-B9E2E51B1B5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1209" r="3" b="15371"/>
          <a:stretch/>
        </p:blipFill>
        <p:spPr>
          <a:xfrm>
            <a:off x="-10633" y="3428999"/>
            <a:ext cx="3514376" cy="3429001"/>
          </a:xfrm>
          <a:custGeom>
            <a:avLst/>
            <a:gdLst/>
            <a:ahLst/>
            <a:cxnLst/>
            <a:rect l="l" t="t" r="r" b="b"/>
            <a:pathLst>
              <a:path w="3514376" h="3429001">
                <a:moveTo>
                  <a:pt x="332680" y="0"/>
                </a:moveTo>
                <a:lnTo>
                  <a:pt x="3514376" y="0"/>
                </a:lnTo>
                <a:lnTo>
                  <a:pt x="3002186" y="3429001"/>
                </a:lnTo>
                <a:lnTo>
                  <a:pt x="0" y="3429001"/>
                </a:lnTo>
                <a:lnTo>
                  <a:pt x="0" y="2237155"/>
                </a:lnTo>
                <a:close/>
              </a:path>
            </a:pathLst>
          </a:custGeom>
        </p:spPr>
      </p:pic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6CB27DD-D98C-4A82-9A5E-4228278257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32012" y="3428999"/>
            <a:ext cx="32511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Isosceles Triangle 30">
            <a:extLst>
              <a:ext uri="{FF2B5EF4-FFF2-40B4-BE49-F238E27FC236}">
                <a16:creationId xmlns:a16="http://schemas.microsoft.com/office/drawing/2014/main" id="{A912E26A-2737-4A42-92C0-4ED8933C8A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AD4ABD-4B69-0CDF-E5FF-3BCB60714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7359" y="1718063"/>
            <a:ext cx="7353150" cy="5017820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200">
                <a:latin typeface="Times New Roman"/>
                <a:cs typeface="Times New Roman"/>
              </a:rPr>
              <a:t>By experimenting with different hydrogel ratios, we successfully formulated hydrogel with the best absorption capacity</a:t>
            </a:r>
          </a:p>
          <a:p>
            <a:pPr marL="0" indent="0">
              <a:buNone/>
            </a:pPr>
            <a:r>
              <a:rPr lang="en-US" sz="2200">
                <a:latin typeface="Times New Roman"/>
                <a:ea typeface="+mn-lt"/>
                <a:cs typeface="+mn-lt"/>
              </a:rPr>
              <a:t> This project proves that biodegradable hydrogels:</a:t>
            </a:r>
            <a:endParaRPr lang="en-US" sz="2200">
              <a:latin typeface="Times New Roman"/>
              <a:cs typeface="Times New Roman"/>
            </a:endParaRPr>
          </a:p>
          <a:p>
            <a:r>
              <a:rPr lang="en-US" sz="2200">
                <a:latin typeface="Times New Roman"/>
                <a:ea typeface="+mn-lt"/>
                <a:cs typeface="+mn-lt"/>
              </a:rPr>
              <a:t> can effectively help plants retain and access water over extended periods</a:t>
            </a:r>
            <a:endParaRPr lang="en-US" sz="2200">
              <a:latin typeface="Times New Roman"/>
              <a:cs typeface="Times New Roman"/>
            </a:endParaRPr>
          </a:p>
          <a:p>
            <a:r>
              <a:rPr lang="en-US" sz="2200">
                <a:latin typeface="Times New Roman"/>
                <a:ea typeface="+mn-lt"/>
                <a:cs typeface="+mn-lt"/>
              </a:rPr>
              <a:t>Perform best with the right hydrogel-to-water ratio </a:t>
            </a:r>
            <a:endParaRPr lang="en-US" sz="2200">
              <a:latin typeface="Times New Roman"/>
              <a:cs typeface="Times New Roman"/>
            </a:endParaRPr>
          </a:p>
          <a:p>
            <a:r>
              <a:rPr lang="en-US" sz="2200">
                <a:latin typeface="Times New Roman"/>
                <a:ea typeface="+mn-lt"/>
                <a:cs typeface="+mn-lt"/>
              </a:rPr>
              <a:t>Support growth of African violets (</a:t>
            </a:r>
            <a:r>
              <a:rPr lang="en-US" sz="2200" err="1">
                <a:latin typeface="Times New Roman"/>
                <a:ea typeface="+mn-lt"/>
                <a:cs typeface="+mn-lt"/>
              </a:rPr>
              <a:t>Saintpaulia</a:t>
            </a:r>
            <a:r>
              <a:rPr lang="en-US" sz="2200">
                <a:latin typeface="Times New Roman"/>
                <a:ea typeface="+mn-lt"/>
                <a:cs typeface="+mn-lt"/>
              </a:rPr>
              <a:t>) and Kalanchoe</a:t>
            </a:r>
            <a:endParaRPr lang="en-US" sz="2200">
              <a:latin typeface="Times New Roman"/>
              <a:cs typeface="Times New Roman"/>
            </a:endParaRPr>
          </a:p>
          <a:p>
            <a:r>
              <a:rPr lang="en-US" sz="2200">
                <a:latin typeface="Times New Roman"/>
                <a:ea typeface="+mn-lt"/>
                <a:cs typeface="+mn-lt"/>
              </a:rPr>
              <a:t>Are a simple, eco-friendly way to keep soil moist in school gardens</a:t>
            </a:r>
            <a:endParaRPr lang="en-US" sz="2200">
              <a:latin typeface="Times New Roman"/>
              <a:cs typeface="Times New Roman"/>
            </a:endParaRPr>
          </a:p>
          <a:p>
            <a:pPr marL="0" indent="0">
              <a:buNone/>
            </a:pPr>
            <a:br>
              <a:rPr lang="en-US"/>
            </a:br>
            <a:endParaRPr lang="en-US"/>
          </a:p>
          <a:p>
            <a:endParaRPr lang="en-US"/>
          </a:p>
          <a:p>
            <a:endParaRPr lang="en-US"/>
          </a:p>
          <a:p>
            <a:endParaRPr lang="en-US" sz="220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534954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D6280969-F024-466D-A1DB-4F848C51DE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3FDD802-E6D8-4979-A1B9-BA705AE4DA8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DE509DD-4B76-45F0-8144-02F1D7E1AE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23">
              <a:extLst>
                <a:ext uri="{FF2B5EF4-FFF2-40B4-BE49-F238E27FC236}">
                  <a16:creationId xmlns:a16="http://schemas.microsoft.com/office/drawing/2014/main" id="{FEAEFD53-0220-48B1-9EA8-3EAE151E84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5">
              <a:extLst>
                <a:ext uri="{FF2B5EF4-FFF2-40B4-BE49-F238E27FC236}">
                  <a16:creationId xmlns:a16="http://schemas.microsoft.com/office/drawing/2014/main" id="{92E7FABD-916D-4FF9-B5F3-44E53AFD39E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826F9772-AEFE-4C6D-82B6-1207069B86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Rectangle 27">
              <a:extLst>
                <a:ext uri="{FF2B5EF4-FFF2-40B4-BE49-F238E27FC236}">
                  <a16:creationId xmlns:a16="http://schemas.microsoft.com/office/drawing/2014/main" id="{ACFBF3A9-B76A-4B4B-B6D7-CA4651F5C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8">
              <a:extLst>
                <a:ext uri="{FF2B5EF4-FFF2-40B4-BE49-F238E27FC236}">
                  <a16:creationId xmlns:a16="http://schemas.microsoft.com/office/drawing/2014/main" id="{BF0FAA0A-B682-4A83-BDD8-BCE0AB41C2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Rectangle 29">
              <a:extLst>
                <a:ext uri="{FF2B5EF4-FFF2-40B4-BE49-F238E27FC236}">
                  <a16:creationId xmlns:a16="http://schemas.microsoft.com/office/drawing/2014/main" id="{7874A013-E5E2-4AE1-8E93-029A2B41EB7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4355329E-E608-4F7A-B4EF-8FEF07D7552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53D9BFDF-B250-44FF-9BD7-C204EFBFC1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pic>
        <p:nvPicPr>
          <p:cNvPr id="4" name="Content Placeholder 3" descr="A collage of a plant&#10;&#10;AI-generated content may be incorrect.">
            <a:extLst>
              <a:ext uri="{FF2B5EF4-FFF2-40B4-BE49-F238E27FC236}">
                <a16:creationId xmlns:a16="http://schemas.microsoft.com/office/drawing/2014/main" id="{D039F6BD-6CC9-312E-AF87-6906799DAC3B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679408" y="2946315"/>
            <a:ext cx="5283289" cy="3381304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ADB53CD-FAF5-B6BE-AE8B-BD6C3320C3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700384" y="1304901"/>
            <a:ext cx="5263152" cy="151982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>
                <a:latin typeface="Times New Roman"/>
                <a:cs typeface="Times New Roman"/>
              </a:rPr>
              <a:t>Development of a Kalanchoe with hydrogel and with minimal watering</a:t>
            </a:r>
          </a:p>
        </p:txBody>
      </p:sp>
    </p:spTree>
    <p:extLst>
      <p:ext uri="{BB962C8B-B14F-4D97-AF65-F5344CB8AC3E}">
        <p14:creationId xmlns:p14="http://schemas.microsoft.com/office/powerpoint/2010/main" val="31604545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E3A6A76-AE5D-49AE-9D49-90C0F15482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4DBF464-02EB-49E8-BED5-CCD9C0E09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1" name="Rectangle 23">
              <a:extLst>
                <a:ext uri="{FF2B5EF4-FFF2-40B4-BE49-F238E27FC236}">
                  <a16:creationId xmlns:a16="http://schemas.microsoft.com/office/drawing/2014/main" id="{5F9D5DC0-F10A-4613-AEEB-F3886E477D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5">
              <a:extLst>
                <a:ext uri="{FF2B5EF4-FFF2-40B4-BE49-F238E27FC236}">
                  <a16:creationId xmlns:a16="http://schemas.microsoft.com/office/drawing/2014/main" id="{A43566CA-E28A-4758-B656-13F767ECA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9517B8F0-793D-4F61-80A8-8CB87BC087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id="{D139FBAF-C134-4E1A-9404-4C7FB029E8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DE9C77E-3EF1-4718-818D-55EA1600B7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FFFFFF">
                  <a:alpha val="7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DB10DB84-C347-472C-96BD-AD4340F03D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Rectangle 29">
              <a:extLst>
                <a:ext uri="{FF2B5EF4-FFF2-40B4-BE49-F238E27FC236}">
                  <a16:creationId xmlns:a16="http://schemas.microsoft.com/office/drawing/2014/main" id="{70CA661F-8359-442A-A42C-A0993AF8BB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75C8E99-F0B8-466B-A892-9E0643EAF2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FFFFFF">
                  <a:alpha val="7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Isosceles Triangle 18">
              <a:extLst>
                <a:ext uri="{FF2B5EF4-FFF2-40B4-BE49-F238E27FC236}">
                  <a16:creationId xmlns:a16="http://schemas.microsoft.com/office/drawing/2014/main" id="{65DD307C-66C1-4F16-86F5-287334F7B6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744416C0-DB16-4364-B13C-2EC6F1A8A0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D2DF6B2-1294-3EED-39E4-0219984BD5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9563" y="871928"/>
            <a:ext cx="3125259" cy="846112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  <a:latin typeface="Times New Roman"/>
                <a:cs typeface="Times New Roman"/>
              </a:rPr>
              <a:t>References</a:t>
            </a:r>
            <a:endParaRPr lang="en-US" err="1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382584-7148-560F-81DF-1512DB5455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8731" y="2254278"/>
            <a:ext cx="10726513" cy="3974461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sz="2200" err="1">
                <a:solidFill>
                  <a:srgbClr val="FFFFFF"/>
                </a:solidFill>
                <a:latin typeface="Times New Roman"/>
                <a:ea typeface="+mn-lt"/>
                <a:cs typeface="Times New Roman"/>
              </a:rPr>
              <a:t>kemox</a:t>
            </a:r>
            <a:r>
              <a:rPr lang="en-US" sz="2200">
                <a:solidFill>
                  <a:srgbClr val="FFFFFF"/>
                </a:solidFill>
                <a:latin typeface="Times New Roman"/>
                <a:ea typeface="+mn-lt"/>
                <a:cs typeface="Times New Roman"/>
              </a:rPr>
              <a:t>. (2023, June 2). How is Hydroxyethyl Cellulose Made? Unveiling the Process and the </a:t>
            </a:r>
            <a:r>
              <a:rPr lang="en-US" sz="2200" err="1">
                <a:solidFill>
                  <a:srgbClr val="FFFFFF"/>
                </a:solidFill>
                <a:latin typeface="Times New Roman"/>
                <a:ea typeface="+mn-lt"/>
                <a:cs typeface="Times New Roman"/>
              </a:rPr>
              <a:t>Kemox</a:t>
            </a:r>
            <a:r>
              <a:rPr lang="en-US" sz="2200">
                <a:solidFill>
                  <a:srgbClr val="FFFFFF"/>
                </a:solidFill>
                <a:latin typeface="Times New Roman"/>
                <a:ea typeface="+mn-lt"/>
                <a:cs typeface="Times New Roman"/>
              </a:rPr>
              <a:t> </a:t>
            </a:r>
            <a:endParaRPr lang="en-US" sz="220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US" sz="2200">
                <a:solidFill>
                  <a:srgbClr val="FFFFFF"/>
                </a:solidFill>
                <a:latin typeface="Times New Roman"/>
                <a:ea typeface="+mn-lt"/>
                <a:cs typeface="Times New Roman"/>
              </a:rPr>
              <a:t>Advantage. </a:t>
            </a:r>
            <a:r>
              <a:rPr lang="en-US" sz="2200" err="1">
                <a:solidFill>
                  <a:srgbClr val="FFFFFF"/>
                </a:solidFill>
                <a:latin typeface="Times New Roman"/>
                <a:ea typeface="+mn-lt"/>
                <a:cs typeface="Times New Roman"/>
              </a:rPr>
              <a:t>Kemox</a:t>
            </a:r>
            <a:r>
              <a:rPr lang="en-US" sz="2200">
                <a:solidFill>
                  <a:srgbClr val="FFFFFF"/>
                </a:solidFill>
                <a:latin typeface="Times New Roman"/>
                <a:ea typeface="+mn-lt"/>
                <a:cs typeface="Times New Roman"/>
              </a:rPr>
              <a:t>. </a:t>
            </a:r>
            <a:r>
              <a:rPr lang="en-US" sz="2200">
                <a:solidFill>
                  <a:srgbClr val="FFFFFF"/>
                </a:solidFill>
                <a:latin typeface="Times New Roman"/>
                <a:ea typeface="+mn-lt"/>
                <a:cs typeface="Times New Roman"/>
                <a:hlinkClick r:id="rId2"/>
              </a:rPr>
              <a:t>https://www.kemoxcellulose.com/how-is-hydroxyethyl-cellulose-made/ </a:t>
            </a:r>
            <a:endParaRPr lang="en-US" sz="220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US" sz="2200">
                <a:solidFill>
                  <a:srgbClr val="FFFFFF"/>
                </a:solidFill>
                <a:latin typeface="Times New Roman"/>
                <a:ea typeface="+mn-lt"/>
                <a:cs typeface="Times New Roman"/>
              </a:rPr>
              <a:t>Carboxymethyl cellulose (</a:t>
            </a:r>
            <a:r>
              <a:rPr lang="en-US" sz="2200" err="1">
                <a:solidFill>
                  <a:srgbClr val="FFFFFF"/>
                </a:solidFill>
                <a:latin typeface="Times New Roman"/>
                <a:ea typeface="+mn-lt"/>
                <a:cs typeface="Times New Roman"/>
              </a:rPr>
              <a:t>cmc</a:t>
            </a:r>
            <a:r>
              <a:rPr lang="en-US" sz="2200">
                <a:solidFill>
                  <a:srgbClr val="FFFFFF"/>
                </a:solidFill>
                <a:latin typeface="Times New Roman"/>
                <a:ea typeface="+mn-lt"/>
                <a:cs typeface="Times New Roman"/>
              </a:rPr>
              <a:t>, cellulose gum), sodium carboxymethyl cellulose (</a:t>
            </a:r>
            <a:r>
              <a:rPr lang="en-US" sz="2200" err="1">
                <a:solidFill>
                  <a:srgbClr val="FFFFFF"/>
                </a:solidFill>
                <a:latin typeface="Times New Roman"/>
                <a:ea typeface="+mn-lt"/>
                <a:cs typeface="Times New Roman"/>
              </a:rPr>
              <a:t>cmc</a:t>
            </a:r>
            <a:r>
              <a:rPr lang="en-US" sz="2200">
                <a:solidFill>
                  <a:srgbClr val="FFFFFF"/>
                </a:solidFill>
                <a:latin typeface="Times New Roman"/>
                <a:ea typeface="+mn-lt"/>
                <a:cs typeface="Times New Roman"/>
              </a:rPr>
              <a:t>). (2022, February 6). Center for Science in the Public Interest. </a:t>
            </a:r>
            <a:r>
              <a:rPr lang="en-US" sz="2200">
                <a:solidFill>
                  <a:srgbClr val="FFFFFF"/>
                </a:solidFill>
                <a:latin typeface="Times New Roman"/>
                <a:ea typeface="+mn-lt"/>
                <a:cs typeface="Times New Roman"/>
                <a:hlinkClick r:id="rId3"/>
              </a:rPr>
              <a:t>https://www.cspinet.org/article/carboxymethylcellulose-cmc-cellulose-gum-sodium-carboxymethyl-cellulose-cmc </a:t>
            </a:r>
            <a:r>
              <a:rPr lang="en-US" sz="2200">
                <a:solidFill>
                  <a:srgbClr val="FFFFFF"/>
                </a:solidFill>
                <a:latin typeface="Times New Roman"/>
                <a:ea typeface="+mn-lt"/>
                <a:cs typeface="Times New Roman"/>
              </a:rPr>
              <a:t> </a:t>
            </a:r>
            <a:endParaRPr lang="en-US" sz="220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US" sz="2200">
                <a:solidFill>
                  <a:srgbClr val="FFFFFF"/>
                </a:solidFill>
                <a:latin typeface="Times New Roman"/>
                <a:ea typeface="+mn-lt"/>
                <a:cs typeface="Times New Roman"/>
              </a:rPr>
              <a:t>Slutz, S. (2023, October 12). Can Biodegradable Hydrogels Help Conserve Water in Farming? | Science Project. Science Buddies. </a:t>
            </a:r>
            <a:r>
              <a:rPr lang="en-US" sz="2200">
                <a:solidFill>
                  <a:srgbClr val="FFFFFF"/>
                </a:solidFill>
                <a:latin typeface="Times New Roman"/>
                <a:ea typeface="+mn-lt"/>
                <a:cs typeface="Times New Roman"/>
                <a:hlinkClick r:id="rId4"/>
              </a:rPr>
              <a:t>https://www.sciencebuddies.org/science-fair-</a:t>
            </a:r>
            <a:endParaRPr lang="en-US" sz="220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endParaRPr lang="en-US" sz="110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60855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E3A6A76-AE5D-49AE-9D49-90C0F15482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4DBF464-02EB-49E8-BED5-CCD9C0E092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22" name="Rectangle 23">
              <a:extLst>
                <a:ext uri="{FF2B5EF4-FFF2-40B4-BE49-F238E27FC236}">
                  <a16:creationId xmlns:a16="http://schemas.microsoft.com/office/drawing/2014/main" id="{5F9D5DC0-F10A-4613-AEEB-F3886E477D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25">
              <a:extLst>
                <a:ext uri="{FF2B5EF4-FFF2-40B4-BE49-F238E27FC236}">
                  <a16:creationId xmlns:a16="http://schemas.microsoft.com/office/drawing/2014/main" id="{A43566CA-E28A-4758-B656-13F767ECA8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9517B8F0-793D-4F61-80A8-8CB87BC087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Rectangle 27">
              <a:extLst>
                <a:ext uri="{FF2B5EF4-FFF2-40B4-BE49-F238E27FC236}">
                  <a16:creationId xmlns:a16="http://schemas.microsoft.com/office/drawing/2014/main" id="{D139FBAF-C134-4E1A-9404-4C7FB029E80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9DE9C77E-3EF1-4718-818D-55EA1600B75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rgbClr val="FFFFFF">
                  <a:alpha val="7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ectangle 28">
              <a:extLst>
                <a:ext uri="{FF2B5EF4-FFF2-40B4-BE49-F238E27FC236}">
                  <a16:creationId xmlns:a16="http://schemas.microsoft.com/office/drawing/2014/main" id="{DB10DB84-C347-472C-96BD-AD4340F03D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>
              <a:extLst>
                <a:ext uri="{FF2B5EF4-FFF2-40B4-BE49-F238E27FC236}">
                  <a16:creationId xmlns:a16="http://schemas.microsoft.com/office/drawing/2014/main" id="{70CA661F-8359-442A-A42C-A0993AF8BB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75C8E99-F0B8-466B-A892-9E0643EAF2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rgbClr val="FFFFFF">
                  <a:alpha val="70000"/>
                </a:srgb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Isosceles Triangle 27">
              <a:extLst>
                <a:ext uri="{FF2B5EF4-FFF2-40B4-BE49-F238E27FC236}">
                  <a16:creationId xmlns:a16="http://schemas.microsoft.com/office/drawing/2014/main" id="{65DD307C-66C1-4F16-86F5-287334F7B6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Isosceles Triangle 19">
              <a:extLst>
                <a:ext uri="{FF2B5EF4-FFF2-40B4-BE49-F238E27FC236}">
                  <a16:creationId xmlns:a16="http://schemas.microsoft.com/office/drawing/2014/main" id="{744416C0-DB16-4364-B13C-2EC6F1A8A01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50C97E-2FBD-33EE-9CED-D38BAC4FE4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919" y="1125598"/>
            <a:ext cx="10436619" cy="4580313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 sz="2200">
                <a:solidFill>
                  <a:srgbClr val="FFFFFF"/>
                </a:solidFill>
                <a:latin typeface="Times New Roman"/>
                <a:cs typeface="Times New Roman"/>
                <a:hlinkClick r:id="rId2"/>
              </a:rPr>
              <a:t>projects/project_ideas/AgTech_p013/agricultural-technology/water-conservation-hydrogels </a:t>
            </a:r>
            <a:endParaRPr lang="en-US" sz="220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US" sz="2200">
                <a:solidFill>
                  <a:srgbClr val="FFFFFF"/>
                </a:solidFill>
                <a:latin typeface="Times New Roman"/>
                <a:cs typeface="Times New Roman"/>
              </a:rPr>
              <a:t> Miller, C. (2023, January 31). Hold On to That Water! Making Biodegradable Hydrogels - Activity. TeachEngineering.org. </a:t>
            </a:r>
            <a:r>
              <a:rPr lang="en-US" sz="2200">
                <a:solidFill>
                  <a:srgbClr val="FFFFFF"/>
                </a:solidFill>
                <a:latin typeface="Times New Roman"/>
                <a:cs typeface="Times New Roman"/>
                <a:hlinkClick r:id="rId3"/>
              </a:rPr>
              <a:t>https://www.teachengineering.org/activities/view/uoh-2667-biodegradablehydrogels-water-conservation </a:t>
            </a:r>
            <a:endParaRPr lang="en-US" sz="220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US" sz="2200">
                <a:solidFill>
                  <a:srgbClr val="FFFFFF"/>
                </a:solidFill>
                <a:latin typeface="Times New Roman"/>
                <a:cs typeface="Times New Roman"/>
              </a:rPr>
              <a:t> </a:t>
            </a:r>
            <a:r>
              <a:rPr lang="en-US" sz="2200" err="1">
                <a:solidFill>
                  <a:srgbClr val="FFFFFF"/>
                </a:solidFill>
                <a:latin typeface="Times New Roman"/>
                <a:cs typeface="Times New Roman"/>
              </a:rPr>
              <a:t>MyBib</a:t>
            </a:r>
            <a:r>
              <a:rPr lang="en-US" sz="2200">
                <a:solidFill>
                  <a:srgbClr val="FFFFFF"/>
                </a:solidFill>
                <a:latin typeface="Times New Roman"/>
                <a:cs typeface="Times New Roman"/>
              </a:rPr>
              <a:t> Contributors. (2019, May 26). APA Citation Generator – FREE &amp; Fast – (6th Edition, 2019). </a:t>
            </a:r>
          </a:p>
          <a:p>
            <a:pPr>
              <a:lnSpc>
                <a:spcPct val="90000"/>
              </a:lnSpc>
            </a:pPr>
            <a:r>
              <a:rPr lang="en-US" sz="2200" err="1">
                <a:solidFill>
                  <a:srgbClr val="FFFFFF"/>
                </a:solidFill>
                <a:latin typeface="Times New Roman"/>
                <a:cs typeface="Times New Roman"/>
              </a:rPr>
              <a:t>MyBib</a:t>
            </a:r>
            <a:r>
              <a:rPr lang="en-US" sz="2200">
                <a:solidFill>
                  <a:srgbClr val="FFFFFF"/>
                </a:solidFill>
                <a:latin typeface="Times New Roman"/>
                <a:cs typeface="Times New Roman"/>
              </a:rPr>
              <a:t>. </a:t>
            </a:r>
            <a:r>
              <a:rPr lang="en-US" sz="2200">
                <a:solidFill>
                  <a:srgbClr val="FFFFFF"/>
                </a:solidFill>
                <a:latin typeface="Times New Roman"/>
                <a:cs typeface="Times New Roman"/>
                <a:hlinkClick r:id="rId4"/>
              </a:rPr>
              <a:t>https://www.mybib.com/tools/apa-citation-generator </a:t>
            </a:r>
            <a:endParaRPr lang="en-US" sz="220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r>
              <a:rPr lang="en-US" sz="2200" i="1">
                <a:solidFill>
                  <a:srgbClr val="FFFFFF"/>
                </a:solidFill>
                <a:latin typeface="Times New Roman"/>
                <a:cs typeface="Times New Roman"/>
              </a:rPr>
              <a:t>English - Polish translator | </a:t>
            </a:r>
            <a:r>
              <a:rPr lang="en-US" sz="2200" i="1" err="1">
                <a:solidFill>
                  <a:srgbClr val="FFFFFF"/>
                </a:solidFill>
                <a:latin typeface="Times New Roman"/>
                <a:cs typeface="Times New Roman"/>
              </a:rPr>
              <a:t>Glosbe</a:t>
            </a:r>
            <a:r>
              <a:rPr lang="en-US" sz="2200" i="1">
                <a:solidFill>
                  <a:srgbClr val="FFFFFF"/>
                </a:solidFill>
                <a:latin typeface="Times New Roman"/>
                <a:cs typeface="Times New Roman"/>
              </a:rPr>
              <a:t> Translate</a:t>
            </a:r>
            <a:r>
              <a:rPr lang="en-US" sz="2200">
                <a:solidFill>
                  <a:srgbClr val="FFFFFF"/>
                </a:solidFill>
                <a:latin typeface="Times New Roman"/>
                <a:cs typeface="Times New Roman"/>
              </a:rPr>
              <a:t>. (n.d.). Translate.glosbe.com. </a:t>
            </a:r>
            <a:r>
              <a:rPr lang="en-US" sz="2200">
                <a:solidFill>
                  <a:srgbClr val="FFFFFF"/>
                </a:solidFill>
                <a:latin typeface="Times New Roman"/>
                <a:cs typeface="Times New Roman"/>
                <a:hlinkClick r:id="rId5"/>
              </a:rPr>
              <a:t>https://translate.glosbe.com/</a:t>
            </a:r>
            <a:r>
              <a:rPr lang="en-US" sz="220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n-US" sz="2200" err="1">
                <a:solidFill>
                  <a:srgbClr val="FFFFFF"/>
                </a:solidFill>
                <a:latin typeface="Times New Roman"/>
                <a:cs typeface="Times New Roman"/>
              </a:rPr>
              <a:t>DeepL</a:t>
            </a:r>
            <a:r>
              <a:rPr lang="en-US" sz="2200">
                <a:solidFill>
                  <a:srgbClr val="FFFFFF"/>
                </a:solidFill>
                <a:latin typeface="Times New Roman"/>
                <a:cs typeface="Times New Roman"/>
              </a:rPr>
              <a:t>. (2024). </a:t>
            </a:r>
            <a:r>
              <a:rPr lang="en-US" sz="2200" i="1" err="1">
                <a:solidFill>
                  <a:srgbClr val="FFFFFF"/>
                </a:solidFill>
                <a:latin typeface="Times New Roman"/>
                <a:cs typeface="Times New Roman"/>
              </a:rPr>
              <a:t>DeepL</a:t>
            </a:r>
            <a:r>
              <a:rPr lang="en-US" sz="2200" i="1">
                <a:solidFill>
                  <a:srgbClr val="FFFFFF"/>
                </a:solidFill>
                <a:latin typeface="Times New Roman"/>
                <a:cs typeface="Times New Roman"/>
              </a:rPr>
              <a:t> Translator</a:t>
            </a:r>
            <a:r>
              <a:rPr lang="en-US" sz="2200">
                <a:solidFill>
                  <a:srgbClr val="FFFFFF"/>
                </a:solidFill>
                <a:latin typeface="Times New Roman"/>
                <a:cs typeface="Times New Roman"/>
              </a:rPr>
              <a:t>. Deepl.com. </a:t>
            </a:r>
            <a:r>
              <a:rPr lang="en-US" sz="2200">
                <a:solidFill>
                  <a:srgbClr val="FFFFFF"/>
                </a:solidFill>
                <a:latin typeface="Times New Roman"/>
                <a:cs typeface="Times New Roman"/>
                <a:hlinkClick r:id="rId6"/>
              </a:rPr>
              <a:t>https://www.deepl.com/en/translator </a:t>
            </a:r>
            <a:endParaRPr lang="en-US" sz="220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>
              <a:lnSpc>
                <a:spcPct val="90000"/>
              </a:lnSpc>
            </a:pPr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6397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9179DE42-5613-4B35-A1E6-6CCBAA13C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B898B32-3891-4C3A-8F58-C5969D2E903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448300" y="0"/>
            <a:ext cx="1219200" cy="6858000"/>
          </a:xfrm>
          <a:prstGeom prst="line">
            <a:avLst/>
          </a:prstGeom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AE4806D-B8F9-4679-A68A-9BD21C01A3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67175" y="3681413"/>
            <a:ext cx="4763558" cy="3176587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  <a:alpha val="8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23">
            <a:extLst>
              <a:ext uri="{FF2B5EF4-FFF2-40B4-BE49-F238E27FC236}">
                <a16:creationId xmlns:a16="http://schemas.microsoft.com/office/drawing/2014/main" id="{52FB45E9-914E-4471-AC87-E475CD517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58764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6" name="Rectangle 25">
            <a:extLst>
              <a:ext uri="{FF2B5EF4-FFF2-40B4-BE49-F238E27FC236}">
                <a16:creationId xmlns:a16="http://schemas.microsoft.com/office/drawing/2014/main" id="{C310626D-5743-49D4-8F7D-88C4F8F057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80730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Isosceles Triangle 17">
            <a:extLst>
              <a:ext uri="{FF2B5EF4-FFF2-40B4-BE49-F238E27FC236}">
                <a16:creationId xmlns:a16="http://schemas.microsoft.com/office/drawing/2014/main" id="{3C195FC1-B568-4C72-9902-34CB35DDD7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9621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Rectangle 27">
            <a:extLst>
              <a:ext uri="{FF2B5EF4-FFF2-40B4-BE49-F238E27FC236}">
                <a16:creationId xmlns:a16="http://schemas.microsoft.com/office/drawing/2014/main" id="{EF2BDF77-362C-43F0-8CBB-A969EC2AE0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1788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Isosceles Triangle 21">
            <a:extLst>
              <a:ext uri="{FF2B5EF4-FFF2-40B4-BE49-F238E27FC236}">
                <a16:creationId xmlns:a16="http://schemas.microsoft.com/office/drawing/2014/main" id="{4BE96B01-3929-432D-B8C2-ADBCB74C2EF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48954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A6FCDE6-CDE2-4C51-B18E-A95CFB6797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16287" y="-8467"/>
            <a:ext cx="9175713" cy="6866467"/>
          </a:xfrm>
          <a:custGeom>
            <a:avLst/>
            <a:gdLst>
              <a:gd name="connsiteX0" fmla="*/ 0 w 9175713"/>
              <a:gd name="connsiteY0" fmla="*/ 0 h 6866467"/>
              <a:gd name="connsiteX1" fmla="*/ 1249825 w 9175713"/>
              <a:gd name="connsiteY1" fmla="*/ 0 h 6866467"/>
              <a:gd name="connsiteX2" fmla="*/ 1249825 w 9175713"/>
              <a:gd name="connsiteY2" fmla="*/ 8467 h 6866467"/>
              <a:gd name="connsiteX3" fmla="*/ 9175713 w 9175713"/>
              <a:gd name="connsiteY3" fmla="*/ 8467 h 6866467"/>
              <a:gd name="connsiteX4" fmla="*/ 9175713 w 9175713"/>
              <a:gd name="connsiteY4" fmla="*/ 6866467 h 6866467"/>
              <a:gd name="connsiteX5" fmla="*/ 1249825 w 9175713"/>
              <a:gd name="connsiteY5" fmla="*/ 6866467 h 6866467"/>
              <a:gd name="connsiteX6" fmla="*/ 1109382 w 9175713"/>
              <a:gd name="connsiteY6" fmla="*/ 6866467 h 68664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75713" h="6866467">
                <a:moveTo>
                  <a:pt x="0" y="0"/>
                </a:moveTo>
                <a:lnTo>
                  <a:pt x="1249825" y="0"/>
                </a:lnTo>
                <a:lnTo>
                  <a:pt x="1249825" y="8467"/>
                </a:lnTo>
                <a:lnTo>
                  <a:pt x="9175713" y="8467"/>
                </a:lnTo>
                <a:lnTo>
                  <a:pt x="9175713" y="6866467"/>
                </a:lnTo>
                <a:lnTo>
                  <a:pt x="1249825" y="6866467"/>
                </a:lnTo>
                <a:lnTo>
                  <a:pt x="1109382" y="686646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2062F6B-D15B-9FC9-A43F-0D52913C9E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19136" y="1020871"/>
            <a:ext cx="6960759" cy="2849671"/>
          </a:xfrm>
        </p:spPr>
        <p:txBody>
          <a:bodyPr>
            <a:normAutofit/>
          </a:bodyPr>
          <a:lstStyle/>
          <a:p>
            <a:pPr algn="l"/>
            <a:r>
              <a:rPr lang="en-US" sz="6000" dirty="0">
                <a:solidFill>
                  <a:srgbClr val="FFFFFF"/>
                </a:solidFill>
                <a:latin typeface="Times New Roman"/>
                <a:cs typeface="Times New Roman"/>
              </a:rPr>
              <a:t>Thank you for your attention!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033A9-122B-17FB-74B3-D95E2458CA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56386" y="3962088"/>
            <a:ext cx="6203795" cy="1186108"/>
          </a:xfrm>
        </p:spPr>
        <p:txBody>
          <a:bodyPr>
            <a:normAutofit/>
          </a:bodyPr>
          <a:lstStyle/>
          <a:p>
            <a:pPr algn="l"/>
            <a:r>
              <a:rPr lang="en-US" sz="2200" dirty="0">
                <a:solidFill>
                  <a:srgbClr val="FFFFFF">
                    <a:alpha val="70000"/>
                  </a:srgbClr>
                </a:solidFill>
                <a:latin typeface="Times New Roman"/>
                <a:cs typeface="Times New Roman"/>
              </a:rPr>
              <a:t>Mario </a:t>
            </a:r>
            <a:r>
              <a:rPr lang="en-US" sz="2200" err="1">
                <a:solidFill>
                  <a:srgbClr val="FFFFFF">
                    <a:alpha val="70000"/>
                  </a:srgbClr>
                </a:solidFill>
                <a:latin typeface="Times New Roman"/>
                <a:cs typeface="Times New Roman"/>
              </a:rPr>
              <a:t>Neshevski</a:t>
            </a:r>
            <a:r>
              <a:rPr lang="en-US" sz="2200" dirty="0">
                <a:solidFill>
                  <a:srgbClr val="FFFFFF">
                    <a:alpha val="70000"/>
                  </a:srgbClr>
                </a:solidFill>
                <a:latin typeface="Times New Roman"/>
                <a:cs typeface="Times New Roman"/>
              </a:rPr>
              <a:t> and Kaloyan Kuzmanov</a:t>
            </a:r>
          </a:p>
          <a:p>
            <a:pPr algn="l"/>
            <a:r>
              <a:rPr lang="en-US" sz="2200" dirty="0">
                <a:solidFill>
                  <a:srgbClr val="FFFFFF">
                    <a:alpha val="70000"/>
                  </a:srgbClr>
                </a:solidFill>
                <a:latin typeface="Times New Roman"/>
                <a:cs typeface="Times New Roman"/>
              </a:rPr>
              <a:t>Teacher: Nevena </a:t>
            </a:r>
            <a:r>
              <a:rPr lang="en-US" sz="2200" err="1">
                <a:solidFill>
                  <a:srgbClr val="FFFFFF">
                    <a:alpha val="70000"/>
                  </a:srgbClr>
                </a:solidFill>
                <a:latin typeface="Times New Roman"/>
                <a:cs typeface="Times New Roman"/>
              </a:rPr>
              <a:t>Kalpakova</a:t>
            </a:r>
            <a:endParaRPr lang="en-US" sz="2200">
              <a:solidFill>
                <a:srgbClr val="FFFFFF">
                  <a:alpha val="70000"/>
                </a:srgbClr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13953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B2138-7D58-4BB4-4C1B-58843C1E6C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4900">
                <a:latin typeface="Times New Roman" panose="02020603050405020304" pitchFamily="18" charset="0"/>
                <a:cs typeface="Times New Roman" panose="02020603050405020304" pitchFamily="18" charset="0"/>
              </a:rPr>
              <a:t>Biodegradable Hydrogels: </a:t>
            </a:r>
            <a:br>
              <a:rPr lang="en-GB" sz="49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4900">
                <a:latin typeface="Times New Roman" panose="02020603050405020304" pitchFamily="18" charset="0"/>
                <a:cs typeface="Times New Roman" panose="02020603050405020304" pitchFamily="18" charset="0"/>
              </a:rPr>
              <a:t>"A Solution for Watering and Growing Plants" 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5332E2-09AF-9CB8-B58B-CE77701FE01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200">
                <a:latin typeface="Times New Roman"/>
                <a:cs typeface="Times New Roman"/>
              </a:rPr>
              <a:t>Mario </a:t>
            </a:r>
            <a:r>
              <a:rPr lang="en-US" sz="2200" err="1">
                <a:latin typeface="Times New Roman"/>
                <a:cs typeface="Times New Roman"/>
              </a:rPr>
              <a:t>Neshevski</a:t>
            </a:r>
            <a:r>
              <a:rPr lang="en-US" sz="2200">
                <a:latin typeface="Times New Roman"/>
                <a:cs typeface="Times New Roman"/>
              </a:rPr>
              <a:t>, Kaloyan Kuzmanov</a:t>
            </a:r>
            <a:endParaRPr lang="en-GB" sz="2200">
              <a:latin typeface="Times New Roman"/>
              <a:cs typeface="Times New Roman"/>
            </a:endParaRPr>
          </a:p>
          <a:p>
            <a:r>
              <a:rPr lang="en-GB" sz="2200">
                <a:latin typeface="Times New Roman"/>
                <a:cs typeface="Times New Roman"/>
              </a:rPr>
              <a:t>S2 BG European School Brussels IV Laeken</a:t>
            </a:r>
          </a:p>
        </p:txBody>
      </p:sp>
      <p:pic>
        <p:nvPicPr>
          <p:cNvPr id="5" name="Picture 4" descr="EEB4 – École européenne de Bruxelles IV (Laeken)">
            <a:extLst>
              <a:ext uri="{FF2B5EF4-FFF2-40B4-BE49-F238E27FC236}">
                <a16:creationId xmlns:a16="http://schemas.microsoft.com/office/drawing/2014/main" id="{576F5228-F446-5297-FEF0-2A2331E6A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8670" y="4047110"/>
            <a:ext cx="2743199" cy="85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0597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2185D5-7B2D-F463-8EEA-AA7A4F5806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3" y="609600"/>
            <a:ext cx="3851123" cy="13208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latin typeface="Times New Roman"/>
                <a:cs typeface="Times New Roman"/>
              </a:rPr>
              <a:t>Content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5F5DEF-BE7F-DEA2-BDA6-C57E9B5D0928}"/>
              </a:ext>
            </a:extLst>
          </p:cNvPr>
          <p:cNvSpPr txBox="1"/>
          <p:nvPr/>
        </p:nvSpPr>
        <p:spPr>
          <a:xfrm>
            <a:off x="677334" y="1708151"/>
            <a:ext cx="7399184" cy="4511804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t" anchorCtr="0" forceAA="0" compatLnSpc="1">
            <a:prstTxWarp prst="textNoShape">
              <a:avLst/>
            </a:prstTxWarp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What's a biodegradable hydrogel?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Times New Roman"/>
              <a:cs typeface="Times New Roman"/>
            </a:endParaRP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Our expectations of the project </a:t>
            </a:r>
            <a:endParaRPr lang="en-US" dirty="0">
              <a:solidFill>
                <a:schemeClr val="tx1">
                  <a:lumMod val="75000"/>
                  <a:lumOff val="25000"/>
                </a:schemeClr>
              </a:solidFill>
              <a:latin typeface="Times New Roman"/>
              <a:cs typeface="Times New Roman"/>
            </a:endParaRP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Materials 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Method 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Discussion 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Improvements and error analysis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Future directions 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,Sans-Serif" charset="2"/>
              <a:buChar char="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Conclusion </a:t>
            </a:r>
            <a:r>
              <a:rPr lang="en-US" sz="2200" dirty="0">
                <a:solidFill>
                  <a:srgbClr val="0F6FC6"/>
                </a:solidFill>
                <a:latin typeface="Trebuchet MS"/>
                <a:cs typeface="Times New Roman"/>
              </a:rPr>
              <a:t>💧🌿🌎</a:t>
            </a: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 </a:t>
            </a:r>
          </a:p>
          <a:p>
            <a:pPr marL="342900" indent="-342900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SzPct val="80000"/>
              <a:buFont typeface="Wingdings 3" charset="2"/>
              <a:buChar char=""/>
            </a:pPr>
            <a:r>
              <a:rPr 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References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4FA5DFF-7FE6-4855-84E6-DFA78EE978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9371012" y="0"/>
            <a:ext cx="1219200" cy="685800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AFD8CBA-54A3-4363-991B-B9C631BBFA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7425267" y="3681413"/>
            <a:ext cx="4763558" cy="3176587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Rectangle 23">
            <a:extLst>
              <a:ext uri="{FF2B5EF4-FFF2-40B4-BE49-F238E27FC236}">
                <a16:creationId xmlns:a16="http://schemas.microsoft.com/office/drawing/2014/main" id="{3F088236-D655-4F88-B238-E167623580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81476" y="-8467"/>
            <a:ext cx="3007349" cy="6866467"/>
          </a:xfrm>
          <a:custGeom>
            <a:avLst/>
            <a:gdLst/>
            <a:ahLst/>
            <a:cxnLst/>
            <a:rect l="l" t="t" r="r" b="b"/>
            <a:pathLst>
              <a:path w="3007349" h="6866467">
                <a:moveTo>
                  <a:pt x="2045532" y="0"/>
                </a:moveTo>
                <a:lnTo>
                  <a:pt x="3007349" y="0"/>
                </a:lnTo>
                <a:lnTo>
                  <a:pt x="3007349" y="6866467"/>
                </a:lnTo>
                <a:lnTo>
                  <a:pt x="0" y="6866467"/>
                </a:lnTo>
                <a:lnTo>
                  <a:pt x="2045532" y="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Rectangle 25">
            <a:extLst>
              <a:ext uri="{FF2B5EF4-FFF2-40B4-BE49-F238E27FC236}">
                <a16:creationId xmlns:a16="http://schemas.microsoft.com/office/drawing/2014/main" id="{3DAC0C92-199E-475C-9390-119A9B027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603442" y="-8467"/>
            <a:ext cx="2588558" cy="6866467"/>
          </a:xfrm>
          <a:custGeom>
            <a:avLst/>
            <a:gdLst/>
            <a:ahLst/>
            <a:cxnLst/>
            <a:rect l="l" t="t" r="r" b="b"/>
            <a:pathLst>
              <a:path w="2573311" h="6866467">
                <a:moveTo>
                  <a:pt x="0" y="0"/>
                </a:moveTo>
                <a:lnTo>
                  <a:pt x="2573311" y="0"/>
                </a:lnTo>
                <a:lnTo>
                  <a:pt x="2573311" y="6866467"/>
                </a:lnTo>
                <a:lnTo>
                  <a:pt x="1202336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2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Isosceles Triangle 24">
            <a:extLst>
              <a:ext uri="{FF2B5EF4-FFF2-40B4-BE49-F238E27FC236}">
                <a16:creationId xmlns:a16="http://schemas.microsoft.com/office/drawing/2014/main" id="{C4CFB339-0ED8-4FE2-9EF1-6D1375B849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32333" y="3048000"/>
            <a:ext cx="3259667" cy="3810000"/>
          </a:xfrm>
          <a:prstGeom prst="triangle">
            <a:avLst>
              <a:gd name="adj" fmla="val 100000"/>
            </a:avLst>
          </a:prstGeom>
          <a:solidFill>
            <a:schemeClr val="accent2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2" name="Rectangle 27">
            <a:extLst>
              <a:ext uri="{FF2B5EF4-FFF2-40B4-BE49-F238E27FC236}">
                <a16:creationId xmlns:a16="http://schemas.microsoft.com/office/drawing/2014/main" id="{31896C80-2069-4431-9C19-83B9137344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334500" y="-8467"/>
            <a:ext cx="2854326" cy="6866467"/>
          </a:xfrm>
          <a:custGeom>
            <a:avLst/>
            <a:gdLst/>
            <a:ahLst/>
            <a:cxnLst/>
            <a:rect l="l" t="t" r="r" b="b"/>
            <a:pathLst>
              <a:path w="2858013" h="6866467">
                <a:moveTo>
                  <a:pt x="0" y="0"/>
                </a:moveTo>
                <a:lnTo>
                  <a:pt x="2858013" y="0"/>
                </a:lnTo>
                <a:lnTo>
                  <a:pt x="2858013" y="6866467"/>
                </a:lnTo>
                <a:lnTo>
                  <a:pt x="2473942" y="686646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  <a:alpha val="4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Rectangle 28">
            <a:extLst>
              <a:ext uri="{FF2B5EF4-FFF2-40B4-BE49-F238E27FC236}">
                <a16:creationId xmlns:a16="http://schemas.microsoft.com/office/drawing/2014/main" id="{BF120A21-0841-4823-B0C4-28AEBCEF9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98730" y="-8467"/>
            <a:ext cx="1290094" cy="6866467"/>
          </a:xfrm>
          <a:custGeom>
            <a:avLst/>
            <a:gdLst/>
            <a:ahLst/>
            <a:cxnLst/>
            <a:rect l="l" t="t" r="r" b="b"/>
            <a:pathLst>
              <a:path w="1290094" h="6858000">
                <a:moveTo>
                  <a:pt x="1019735" y="0"/>
                </a:moveTo>
                <a:lnTo>
                  <a:pt x="1290094" y="0"/>
                </a:lnTo>
                <a:lnTo>
                  <a:pt x="1290094" y="6858000"/>
                </a:lnTo>
                <a:lnTo>
                  <a:pt x="0" y="6858000"/>
                </a:lnTo>
                <a:lnTo>
                  <a:pt x="1019735" y="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  <a:alpha val="7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Rectangle 29">
            <a:extLst>
              <a:ext uri="{FF2B5EF4-FFF2-40B4-BE49-F238E27FC236}">
                <a16:creationId xmlns:a16="http://schemas.microsoft.com/office/drawing/2014/main" id="{DBB05BAE-BBD3-4289-899F-A6851503C6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38999" y="-8467"/>
            <a:ext cx="1249825" cy="6866467"/>
          </a:xfrm>
          <a:custGeom>
            <a:avLst/>
            <a:gdLst/>
            <a:ahLst/>
            <a:cxnLst/>
            <a:rect l="l" t="t" r="r" b="b"/>
            <a:pathLst>
              <a:path w="1249825" h="6858000">
                <a:moveTo>
                  <a:pt x="0" y="0"/>
                </a:moveTo>
                <a:lnTo>
                  <a:pt x="1249825" y="0"/>
                </a:lnTo>
                <a:lnTo>
                  <a:pt x="1249825" y="6858000"/>
                </a:lnTo>
                <a:lnTo>
                  <a:pt x="1109382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alpha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8" name="Isosceles Triangle 29">
            <a:extLst>
              <a:ext uri="{FF2B5EF4-FFF2-40B4-BE49-F238E27FC236}">
                <a16:creationId xmlns:a16="http://schemas.microsoft.com/office/drawing/2014/main" id="{9874D11C-36F5-4BBE-A490-019A54E953B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chemeClr val="accent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3" descr="A diagram of a sphere with red dots&#10;&#10;AI-generated content may be incorrect.">
            <a:extLst>
              <a:ext uri="{FF2B5EF4-FFF2-40B4-BE49-F238E27FC236}">
                <a16:creationId xmlns:a16="http://schemas.microsoft.com/office/drawing/2014/main" id="{489B59E5-C6AD-8DC2-5506-CC0B1CA4385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-2818" b="546"/>
          <a:stretch/>
        </p:blipFill>
        <p:spPr>
          <a:xfrm>
            <a:off x="5293973" y="1271327"/>
            <a:ext cx="4309850" cy="251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669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822D31-84D1-F2A9-4BF6-657570263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36734" y="242022"/>
            <a:ext cx="4945753" cy="1133813"/>
          </a:xfr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90000"/>
              </a:lnSpc>
            </a:pPr>
            <a:r>
              <a:rPr lang="en-US">
                <a:latin typeface="Times New Roman"/>
                <a:cs typeface="Times New Roman"/>
              </a:rPr>
              <a:t>What is a </a:t>
            </a:r>
            <a:br>
              <a:rPr lang="en-US">
                <a:latin typeface="Times New Roman"/>
                <a:cs typeface="Times New Roman"/>
              </a:rPr>
            </a:br>
            <a:r>
              <a:rPr lang="en-US">
                <a:latin typeface="Times New Roman"/>
                <a:cs typeface="Times New Roman"/>
              </a:rPr>
              <a:t>biodegradable hydrogel?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3397BE-0A7F-86A2-CA3E-121BFD742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34502" y="1369418"/>
            <a:ext cx="5369258" cy="548186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sz="2200">
                <a:latin typeface="Times New Roman"/>
                <a:cs typeface="Times New Roman"/>
              </a:rPr>
              <a:t>Aim of the project</a:t>
            </a:r>
          </a:p>
          <a:p>
            <a:pPr lvl="1">
              <a:buFont typeface="Courier New" charset="2"/>
              <a:buChar char="o"/>
            </a:pPr>
            <a:r>
              <a:rPr lang="en-US" sz="2200">
                <a:latin typeface="Times New Roman"/>
                <a:cs typeface="Times New Roman"/>
              </a:rPr>
              <a:t>To identify an effective solution for watering plants over extended periods</a:t>
            </a:r>
          </a:p>
          <a:p>
            <a:pPr lvl="1">
              <a:buFont typeface="Courier New" charset="2"/>
              <a:buChar char="o"/>
            </a:pPr>
            <a:r>
              <a:rPr lang="en-US" sz="2200">
                <a:latin typeface="Times New Roman"/>
                <a:cs typeface="Times New Roman"/>
              </a:rPr>
              <a:t>To choose the hydrogel with the best absorption capacity</a:t>
            </a:r>
          </a:p>
          <a:p>
            <a:r>
              <a:rPr lang="en-US" sz="2200">
                <a:latin typeface="Times New Roman"/>
                <a:cs typeface="Times New Roman"/>
              </a:rPr>
              <a:t>Description</a:t>
            </a:r>
            <a:endParaRPr lang="en-US" sz="2200">
              <a:solidFill>
                <a:srgbClr val="404040"/>
              </a:solidFill>
              <a:latin typeface="Times New Roman"/>
              <a:cs typeface="Times New Roman"/>
            </a:endParaRPr>
          </a:p>
          <a:p>
            <a:pPr lvl="1">
              <a:buFont typeface="Courier New" charset="2"/>
              <a:buChar char="o"/>
            </a:pPr>
            <a:r>
              <a:rPr lang="en-US" sz="2200">
                <a:latin typeface="Times New Roman"/>
                <a:cs typeface="Times New Roman"/>
              </a:rPr>
              <a:t>Network of natural biodegradable polymers</a:t>
            </a:r>
          </a:p>
          <a:p>
            <a:pPr lvl="1">
              <a:buFont typeface="Courier New" charset="2"/>
              <a:buChar char="o"/>
            </a:pPr>
            <a:r>
              <a:rPr lang="en-US" sz="2200">
                <a:latin typeface="Times New Roman"/>
                <a:cs typeface="Times New Roman"/>
              </a:rPr>
              <a:t>Has the ability to absorb and release water solutions </a:t>
            </a:r>
            <a:endParaRPr lang="en-US"/>
          </a:p>
          <a:p>
            <a:r>
              <a:rPr lang="en-US" sz="2200">
                <a:latin typeface="Times New Roman"/>
                <a:cs typeface="Times New Roman"/>
              </a:rPr>
              <a:t>Use </a:t>
            </a:r>
          </a:p>
          <a:p>
            <a:pPr lvl="1">
              <a:buFont typeface="Courier New" charset="2"/>
              <a:buChar char="o"/>
            </a:pPr>
            <a:r>
              <a:rPr lang="en-US" sz="2200">
                <a:latin typeface="Times New Roman"/>
                <a:cs typeface="Times New Roman"/>
              </a:rPr>
              <a:t>Contains water</a:t>
            </a:r>
          </a:p>
          <a:p>
            <a:pPr lvl="1">
              <a:buFont typeface="Courier New" charset="2"/>
              <a:buChar char="o"/>
            </a:pPr>
            <a:r>
              <a:rPr lang="en-US" sz="2200">
                <a:latin typeface="Times New Roman"/>
                <a:cs typeface="Times New Roman"/>
              </a:rPr>
              <a:t>Medicine-  wound dressing</a:t>
            </a:r>
          </a:p>
          <a:p>
            <a:pPr lvl="1">
              <a:buFont typeface="Courier New" charset="2"/>
              <a:buChar char="o"/>
            </a:pPr>
            <a:r>
              <a:rPr lang="en-US" sz="2200">
                <a:latin typeface="Times New Roman"/>
                <a:cs typeface="Times New Roman"/>
              </a:rPr>
              <a:t>Agriculture</a:t>
            </a:r>
          </a:p>
          <a:p>
            <a:endParaRPr lang="en-US" sz="2200">
              <a:latin typeface="Times New Roman"/>
              <a:cs typeface="Times New Roman"/>
            </a:endParaRPr>
          </a:p>
          <a:p>
            <a:endParaRPr lang="en-US" sz="2200">
              <a:latin typeface="Times New Roman"/>
              <a:cs typeface="Times New Roman"/>
            </a:endParaRPr>
          </a:p>
        </p:txBody>
      </p:sp>
      <p:pic>
        <p:nvPicPr>
          <p:cNvPr id="6" name="Picture 5" descr="A group of beakers with white substance in them&#10;&#10;AI-generated content may be incorrect.">
            <a:extLst>
              <a:ext uri="{FF2B5EF4-FFF2-40B4-BE49-F238E27FC236}">
                <a16:creationId xmlns:a16="http://schemas.microsoft.com/office/drawing/2014/main" id="{7F3CA7D2-2668-5A0A-6607-5CC7E7DAD9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8498" r="25118" b="-1"/>
          <a:stretch/>
        </p:blipFill>
        <p:spPr>
          <a:xfrm>
            <a:off x="20" y="-1"/>
            <a:ext cx="5394940" cy="6858001"/>
          </a:xfrm>
          <a:prstGeom prst="rect">
            <a:avLst/>
          </a:prstGeom>
        </p:spPr>
      </p:pic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3BCB5F6A-9EB0-40B0-9D13-3023E9A205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4" name="Picture 3" descr="A diagram of a sphere with red dots&#10;&#10;AI-generated content may be incorrect.">
            <a:extLst>
              <a:ext uri="{FF2B5EF4-FFF2-40B4-BE49-F238E27FC236}">
                <a16:creationId xmlns:a16="http://schemas.microsoft.com/office/drawing/2014/main" id="{EC01A775-D68B-69FA-48D6-0E2C6BF8D0C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-235" b="2223"/>
          <a:stretch/>
        </p:blipFill>
        <p:spPr>
          <a:xfrm>
            <a:off x="9533464" y="5233727"/>
            <a:ext cx="2663727" cy="1629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26210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5DCDAB9-7E9D-6019-FE8A-8C1B692E47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45B71F80-1F92-4074-84D9-16A062B215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BC64F9-9733-62B9-05C5-CB9E227F6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933" y="609600"/>
            <a:ext cx="10197494" cy="1099457"/>
          </a:xfrm>
        </p:spPr>
        <p:txBody>
          <a:bodyPr>
            <a:normAutofit/>
          </a:bodyPr>
          <a:lstStyle/>
          <a:p>
            <a:r>
              <a:rPr lang="en-US">
                <a:latin typeface="Times New Roman"/>
                <a:cs typeface="Times New Roman"/>
              </a:rPr>
              <a:t>Our expectations of the project</a:t>
            </a:r>
          </a:p>
        </p:txBody>
      </p:sp>
      <p:sp>
        <p:nvSpPr>
          <p:cNvPr id="20" name="Isosceles Triangle 19">
            <a:extLst>
              <a:ext uri="{FF2B5EF4-FFF2-40B4-BE49-F238E27FC236}">
                <a16:creationId xmlns:a16="http://schemas.microsoft.com/office/drawing/2014/main" id="{7209C9DA-6E0D-46D9-8275-C52222D8CC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B57A4D-E0D0-46DA-B339-F24CA46FA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43267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graphicFrame>
        <p:nvGraphicFramePr>
          <p:cNvPr id="22" name="Content Placeholder 2">
            <a:extLst>
              <a:ext uri="{FF2B5EF4-FFF2-40B4-BE49-F238E27FC236}">
                <a16:creationId xmlns:a16="http://schemas.microsoft.com/office/drawing/2014/main" id="{DA83139B-A0B4-191A-BA62-E07BA12EDD2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1203227"/>
              </p:ext>
            </p:extLst>
          </p:nvPr>
        </p:nvGraphicFramePr>
        <p:xfrm>
          <a:off x="837227" y="1249002"/>
          <a:ext cx="10879805" cy="5142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450733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2999C8F9-D704-1391-0F45-257F3AA630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7052E-6471-2A62-1960-4CCBD72E42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656" y="472678"/>
            <a:ext cx="2548294" cy="737394"/>
          </a:xfrm>
        </p:spPr>
        <p:txBody>
          <a:bodyPr anchor="t">
            <a:normAutofit/>
          </a:bodyPr>
          <a:lstStyle/>
          <a:p>
            <a:r>
              <a:rPr lang="en-US">
                <a:latin typeface="Times New Roman"/>
                <a:cs typeface="Times New Roman"/>
              </a:rPr>
              <a:t>Materials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7FB6C-0FF3-C24B-2F24-71FFA9A9B7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656" y="1667136"/>
            <a:ext cx="4334758" cy="410103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200">
                <a:latin typeface="Times New Roman"/>
                <a:cs typeface="Times New Roman"/>
              </a:rPr>
              <a:t>Natural polymers:</a:t>
            </a:r>
          </a:p>
          <a:p>
            <a:pPr lvl="1">
              <a:buFont typeface="Courier New" charset="2"/>
              <a:buChar char="o"/>
            </a:pPr>
            <a:r>
              <a:rPr lang="en-US" sz="2200">
                <a:latin typeface="Times New Roman"/>
                <a:ea typeface="+mn-lt"/>
                <a:cs typeface="Times New Roman"/>
              </a:rPr>
              <a:t>HEC- Hydroxyethyl cellulose</a:t>
            </a:r>
          </a:p>
          <a:p>
            <a:pPr lvl="1">
              <a:buFont typeface="Courier New" charset="2"/>
              <a:buChar char="o"/>
            </a:pPr>
            <a:r>
              <a:rPr lang="en-US" sz="2200">
                <a:latin typeface="Times New Roman"/>
                <a:ea typeface="+mn-lt"/>
                <a:cs typeface="Times New Roman"/>
              </a:rPr>
              <a:t>CMC- Carboxymethyl cellulose</a:t>
            </a:r>
          </a:p>
          <a:p>
            <a:pPr lvl="1">
              <a:buFont typeface="Courier New" charset="2"/>
              <a:buChar char="o"/>
            </a:pPr>
            <a:r>
              <a:rPr lang="en-US" sz="2200">
                <a:latin typeface="Times New Roman"/>
                <a:ea typeface="+mn-lt"/>
                <a:cs typeface="Times New Roman"/>
              </a:rPr>
              <a:t>Agar</a:t>
            </a:r>
          </a:p>
          <a:p>
            <a:pPr lvl="1">
              <a:buFont typeface="Courier New" charset="2"/>
              <a:buChar char="o"/>
            </a:pPr>
            <a:r>
              <a:rPr lang="en-US" sz="2200">
                <a:latin typeface="Times New Roman"/>
                <a:ea typeface="+mn-lt"/>
                <a:cs typeface="Times New Roman"/>
              </a:rPr>
              <a:t>Citric acid</a:t>
            </a:r>
          </a:p>
          <a:p>
            <a:r>
              <a:rPr lang="en-US" sz="2200">
                <a:latin typeface="Times New Roman"/>
                <a:ea typeface="+mn-lt"/>
                <a:cs typeface="+mn-lt"/>
              </a:rPr>
              <a:t>Chemical glassware</a:t>
            </a:r>
          </a:p>
          <a:p>
            <a:r>
              <a:rPr lang="en-US" sz="2200">
                <a:latin typeface="Times New Roman"/>
                <a:cs typeface="Times New Roman"/>
              </a:rPr>
              <a:t>Two plants -in our project Kalanchoe and African violets</a:t>
            </a:r>
          </a:p>
        </p:txBody>
      </p:sp>
      <p:pic>
        <p:nvPicPr>
          <p:cNvPr id="5" name="Picture 4" descr="A group of bottles and a scale&#10;&#10;AI-generated content may be incorrect.">
            <a:extLst>
              <a:ext uri="{FF2B5EF4-FFF2-40B4-BE49-F238E27FC236}">
                <a16:creationId xmlns:a16="http://schemas.microsoft.com/office/drawing/2014/main" id="{DCFA5B59-0C28-3504-7031-C975AAE53D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912" y="1713867"/>
            <a:ext cx="7138488" cy="3899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244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9527F-2FD8-4F7B-8301-7FBC1B232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823" y="941512"/>
            <a:ext cx="2351840" cy="660004"/>
          </a:xfrm>
        </p:spPr>
        <p:txBody>
          <a:bodyPr anchor="t">
            <a:normAutofit/>
          </a:bodyPr>
          <a:lstStyle/>
          <a:p>
            <a:r>
              <a:rPr lang="en-US">
                <a:latin typeface="Times New Roman"/>
                <a:cs typeface="Times New Roman"/>
              </a:rPr>
              <a:t>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28C800-8B10-57D2-3454-E28CE428D9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23" y="2058117"/>
            <a:ext cx="3379621" cy="3930253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200" dirty="0">
                <a:latin typeface="Times New Roman"/>
                <a:cs typeface="Times New Roman"/>
              </a:rPr>
              <a:t>We explored different combinations of the biopolymers to determine the hydrogel with the best absorption capacity</a:t>
            </a:r>
            <a:endParaRPr lang="en-US" dirty="0">
              <a:latin typeface="Times New Roman"/>
              <a:cs typeface="Times New Roman"/>
            </a:endParaRPr>
          </a:p>
          <a:p>
            <a:r>
              <a:rPr lang="en-US" sz="2200" dirty="0">
                <a:latin typeface="Times New Roman"/>
                <a:cs typeface="Times New Roman"/>
              </a:rPr>
              <a:t>Measurement of the mass of the ingredients lead as to find the best hydrogel</a:t>
            </a:r>
            <a:endParaRPr lang="en-US" sz="2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0F2B992-78BA-6AAA-2A85-63164859BC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8832548"/>
              </p:ext>
            </p:extLst>
          </p:nvPr>
        </p:nvGraphicFramePr>
        <p:xfrm>
          <a:off x="4278638" y="1271041"/>
          <a:ext cx="5677794" cy="41234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3617">
                  <a:extLst>
                    <a:ext uri="{9D8B030D-6E8A-4147-A177-3AD203B41FA5}">
                      <a16:colId xmlns:a16="http://schemas.microsoft.com/office/drawing/2014/main" val="1734777608"/>
                    </a:ext>
                  </a:extLst>
                </a:gridCol>
                <a:gridCol w="922946">
                  <a:extLst>
                    <a:ext uri="{9D8B030D-6E8A-4147-A177-3AD203B41FA5}">
                      <a16:colId xmlns:a16="http://schemas.microsoft.com/office/drawing/2014/main" val="2757526832"/>
                    </a:ext>
                  </a:extLst>
                </a:gridCol>
                <a:gridCol w="875867">
                  <a:extLst>
                    <a:ext uri="{9D8B030D-6E8A-4147-A177-3AD203B41FA5}">
                      <a16:colId xmlns:a16="http://schemas.microsoft.com/office/drawing/2014/main" val="2024087805"/>
                    </a:ext>
                  </a:extLst>
                </a:gridCol>
                <a:gridCol w="1051135">
                  <a:extLst>
                    <a:ext uri="{9D8B030D-6E8A-4147-A177-3AD203B41FA5}">
                      <a16:colId xmlns:a16="http://schemas.microsoft.com/office/drawing/2014/main" val="164844510"/>
                    </a:ext>
                  </a:extLst>
                </a:gridCol>
                <a:gridCol w="1174229">
                  <a:extLst>
                    <a:ext uri="{9D8B030D-6E8A-4147-A177-3AD203B41FA5}">
                      <a16:colId xmlns:a16="http://schemas.microsoft.com/office/drawing/2014/main" val="2531759760"/>
                    </a:ext>
                  </a:extLst>
                </a:gridCol>
              </a:tblGrid>
              <a:tr h="509957">
                <a:tc>
                  <a:txBody>
                    <a:bodyPr/>
                    <a:lstStyle/>
                    <a:p>
                      <a:pPr marL="3492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Types of hydrogels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marR="63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b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Agar (g.) </a:t>
                      </a:r>
                      <a:endParaRPr lang="en-US" sz="22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 panose="02020603050405020304" pitchFamily="18" charset="0"/>
                      </a:endParaRP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marR="127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b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HEC (g.) </a:t>
                      </a:r>
                      <a:endParaRPr lang="en-US" sz="22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 panose="02020603050405020304" pitchFamily="18" charset="0"/>
                      </a:endParaRP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b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CMC (g.) </a:t>
                      </a:r>
                      <a:endParaRPr lang="en-US" sz="22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 panose="02020603050405020304" pitchFamily="18" charset="0"/>
                      </a:endParaRP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27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b="1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Citric Acid (g.) </a:t>
                      </a:r>
                      <a:endParaRPr lang="en-US" sz="2200" kern="1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 panose="02020603050405020304" pitchFamily="18" charset="0"/>
                      </a:endParaRP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0956770"/>
                  </a:ext>
                </a:extLst>
              </a:tr>
              <a:tr h="509957">
                <a:tc>
                  <a:txBody>
                    <a:bodyPr/>
                    <a:lstStyle/>
                    <a:p>
                      <a:pPr marL="127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Hydrogel 1.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2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2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marR="190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-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1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693729"/>
                  </a:ext>
                </a:extLst>
              </a:tr>
              <a:tr h="509957">
                <a:tc>
                  <a:txBody>
                    <a:bodyPr/>
                    <a:lstStyle/>
                    <a:p>
                      <a:pPr marL="127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Hydrogel 2.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marR="190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-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2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2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1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5433310"/>
                  </a:ext>
                </a:extLst>
              </a:tr>
              <a:tr h="509957">
                <a:tc>
                  <a:txBody>
                    <a:bodyPr/>
                    <a:lstStyle/>
                    <a:p>
                      <a:pPr marL="127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Hydrogel 3.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2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marR="254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-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2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1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5538129"/>
                  </a:ext>
                </a:extLst>
              </a:tr>
              <a:tr h="509957">
                <a:tc>
                  <a:txBody>
                    <a:bodyPr/>
                    <a:lstStyle/>
                    <a:p>
                      <a:pPr marL="127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Hydrogel 4.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marR="190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-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4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marR="190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-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1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971501"/>
                  </a:ext>
                </a:extLst>
              </a:tr>
              <a:tr h="509957">
                <a:tc>
                  <a:txBody>
                    <a:bodyPr/>
                    <a:lstStyle/>
                    <a:p>
                      <a:pPr marL="127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Hydrogel 5.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4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marR="254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-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marR="190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-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1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830424"/>
                  </a:ext>
                </a:extLst>
              </a:tr>
              <a:tr h="509957">
                <a:tc>
                  <a:txBody>
                    <a:bodyPr/>
                    <a:lstStyle/>
                    <a:p>
                      <a:pPr marL="127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Hydrogel 6.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marR="190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-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marR="254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-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0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4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635" indent="-6350" algn="ctr">
                        <a:lnSpc>
                          <a:spcPct val="107000"/>
                        </a:lnSpc>
                        <a:spcAft>
                          <a:spcPts val="535"/>
                        </a:spcAft>
                        <a:buNone/>
                      </a:pPr>
                      <a:r>
                        <a:rPr lang="en-US" sz="2200" kern="1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 panose="02020603050405020304" pitchFamily="18" charset="0"/>
                        </a:rPr>
                        <a:t>1 </a:t>
                      </a:r>
                    </a:p>
                  </a:txBody>
                  <a:tcPr marL="94956" marR="94956" marT="1156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062919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81913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9F4444CE-BC8D-4D61-B303-4C05614E62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2423CA5-E2E1-4789-B759-9906C1C940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"/>
            <a:ext cx="4660126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73772B81-181F-48B7-8826-4D9686D15D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4660127" y="-3"/>
            <a:ext cx="1056745" cy="6858001"/>
          </a:xfrm>
          <a:prstGeom prst="triangle">
            <a:avLst>
              <a:gd name="adj" fmla="val 100000"/>
            </a:avLst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8515A2-11C6-43ED-BD2D-3D135EF49B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960" y="793474"/>
            <a:ext cx="3973943" cy="5266667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>
                <a:solidFill>
                  <a:schemeClr val="bg1"/>
                </a:solidFill>
                <a:latin typeface="Times New Roman"/>
                <a:cs typeface="Times New Roman"/>
              </a:rPr>
              <a:t>Making mixture by adding 50ml. hot water (60°C) to the container with the polymers</a:t>
            </a:r>
          </a:p>
          <a:p>
            <a:r>
              <a:rPr lang="en-US" sz="2200">
                <a:solidFill>
                  <a:schemeClr val="bg1"/>
                </a:solidFill>
                <a:latin typeface="Times New Roman"/>
                <a:cs typeface="Times New Roman"/>
              </a:rPr>
              <a:t>Stirring until all the components of the mixture are  uniformly mixed</a:t>
            </a:r>
          </a:p>
          <a:p>
            <a:r>
              <a:rPr lang="en-US" sz="2200">
                <a:solidFill>
                  <a:schemeClr val="bg1"/>
                </a:solidFill>
                <a:latin typeface="Times New Roman"/>
                <a:cs typeface="Times New Roman"/>
              </a:rPr>
              <a:t>After 24 hours the hydrogel is ready converted into homogenous mixture</a:t>
            </a:r>
          </a:p>
          <a:p>
            <a:r>
              <a:rPr lang="en-US" sz="2200">
                <a:solidFill>
                  <a:schemeClr val="bg1"/>
                </a:solidFill>
                <a:latin typeface="Times New Roman"/>
                <a:cs typeface="Times New Roman"/>
              </a:rPr>
              <a:t>Testing absorption capacity:</a:t>
            </a:r>
          </a:p>
          <a:p>
            <a:pPr lvl="1">
              <a:buFont typeface="Courier New,monospace" charset="2"/>
              <a:buChar char="o"/>
            </a:pPr>
            <a:r>
              <a:rPr lang="en-US" sz="2200">
                <a:solidFill>
                  <a:schemeClr val="bg1"/>
                </a:solidFill>
                <a:latin typeface="Times New Roman"/>
                <a:cs typeface="Times New Roman"/>
              </a:rPr>
              <a:t>For 1 hour</a:t>
            </a:r>
          </a:p>
          <a:p>
            <a:pPr lvl="1">
              <a:buFont typeface="Courier New,monospace" charset="2"/>
              <a:buChar char="o"/>
            </a:pPr>
            <a:r>
              <a:rPr lang="en-US" sz="2200">
                <a:solidFill>
                  <a:schemeClr val="bg1"/>
                </a:solidFill>
                <a:latin typeface="Times New Roman"/>
                <a:cs typeface="Times New Roman"/>
              </a:rPr>
              <a:t>For a longer period </a:t>
            </a:r>
          </a:p>
          <a:p>
            <a:pPr lvl="1">
              <a:buFont typeface="Courier New,monospace" charset="2"/>
              <a:buChar char="o"/>
            </a:pPr>
            <a:r>
              <a:rPr lang="en-US" sz="2200">
                <a:solidFill>
                  <a:schemeClr val="bg1"/>
                </a:solidFill>
                <a:latin typeface="Times New Roman"/>
                <a:cs typeface="Times New Roman"/>
              </a:rPr>
              <a:t>In the soil with the plants</a:t>
            </a:r>
          </a:p>
        </p:txBody>
      </p:sp>
      <p:pic>
        <p:nvPicPr>
          <p:cNvPr id="5" name="Picture 4" descr="A person pouring liquid into beakers&#10;&#10;AI-generated content may be incorrect.">
            <a:extLst>
              <a:ext uri="{FF2B5EF4-FFF2-40B4-BE49-F238E27FC236}">
                <a16:creationId xmlns:a16="http://schemas.microsoft.com/office/drawing/2014/main" id="{8E0471F7-2ED0-BF27-A622-7F8E15580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1" y="1976133"/>
            <a:ext cx="5143500" cy="2893218"/>
          </a:xfrm>
          <a:prstGeom prst="rect">
            <a:avLst/>
          </a:prstGeom>
        </p:spPr>
      </p:pic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B2205F6E-03C6-4E92-877C-E2482F6599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755696" y="4013200"/>
            <a:ext cx="448733" cy="2844800"/>
          </a:xfrm>
          <a:prstGeom prst="triangle">
            <a:avLst>
              <a:gd name="adj" fmla="val 0"/>
            </a:avLst>
          </a:prstGeom>
          <a:solidFill>
            <a:schemeClr val="accent1">
              <a:alpha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4190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66539-7FEA-9C70-5E6A-4109F80505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746" y="609600"/>
            <a:ext cx="3729076" cy="1320800"/>
          </a:xfrm>
        </p:spPr>
        <p:txBody>
          <a:bodyPr anchor="ctr">
            <a:normAutofit/>
          </a:bodyPr>
          <a:lstStyle/>
          <a:p>
            <a:r>
              <a:rPr lang="en-US">
                <a:latin typeface="Times New Roman"/>
                <a:cs typeface="Times New Roman"/>
              </a:rPr>
              <a:t>Discussion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87D76-AAA0-10EB-F552-29F9C81F9D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790" y="1928905"/>
            <a:ext cx="4628329" cy="1607328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z="2200">
                <a:latin typeface="Times New Roman"/>
                <a:cs typeface="Times New Roman"/>
              </a:rPr>
              <a:t>Exclusion of agar as a component </a:t>
            </a:r>
          </a:p>
          <a:p>
            <a:r>
              <a:rPr lang="en-US" sz="2200">
                <a:latin typeface="Times New Roman"/>
                <a:cs typeface="Times New Roman"/>
              </a:rPr>
              <a:t>1st test of absorption</a:t>
            </a:r>
          </a:p>
          <a:p>
            <a:r>
              <a:rPr lang="en-US" sz="2200">
                <a:latin typeface="Times New Roman"/>
                <a:cs typeface="Times New Roman"/>
              </a:rPr>
              <a:t>Choosing the best hydrogel for testing in the soil- Hydrogel II</a:t>
            </a:r>
          </a:p>
          <a:p>
            <a:endParaRPr lang="en-US" sz="2200">
              <a:latin typeface="Times New Roman"/>
              <a:cs typeface="Times New Roman"/>
            </a:endParaRPr>
          </a:p>
          <a:p>
            <a:endParaRPr lang="en-US">
              <a:latin typeface="Times New Roman"/>
              <a:cs typeface="Times New Roman"/>
            </a:endParaRPr>
          </a:p>
        </p:txBody>
      </p:sp>
      <p:pic>
        <p:nvPicPr>
          <p:cNvPr id="9" name="Picture 8" descr="A group of round objects on a white surface&#10;&#10;AI-generated content may be incorrect.">
            <a:extLst>
              <a:ext uri="{FF2B5EF4-FFF2-40B4-BE49-F238E27FC236}">
                <a16:creationId xmlns:a16="http://schemas.microsoft.com/office/drawing/2014/main" id="{3E672EF3-80EF-D870-FE2A-96BD681AF8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5905875" y="-66370"/>
            <a:ext cx="2598737" cy="4615237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8AAC1AC-4672-2A89-79B1-E1EDBA0D934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348033"/>
              </p:ext>
            </p:extLst>
          </p:nvPr>
        </p:nvGraphicFramePr>
        <p:xfrm>
          <a:off x="1948721" y="3928671"/>
          <a:ext cx="5373697" cy="259829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83556">
                  <a:extLst>
                    <a:ext uri="{9D8B030D-6E8A-4147-A177-3AD203B41FA5}">
                      <a16:colId xmlns:a16="http://schemas.microsoft.com/office/drawing/2014/main" val="1319370529"/>
                    </a:ext>
                  </a:extLst>
                </a:gridCol>
                <a:gridCol w="3490141">
                  <a:extLst>
                    <a:ext uri="{9D8B030D-6E8A-4147-A177-3AD203B41FA5}">
                      <a16:colId xmlns:a16="http://schemas.microsoft.com/office/drawing/2014/main" val="2769686484"/>
                    </a:ext>
                  </a:extLst>
                </a:gridCol>
              </a:tblGrid>
              <a:tr h="1014308">
                <a:tc>
                  <a:txBody>
                    <a:bodyPr/>
                    <a:lstStyle/>
                    <a:p>
                      <a:pPr algn="ctr" rtl="0" fontAlgn="base">
                        <a:lnSpc>
                          <a:spcPct val="100000"/>
                        </a:lnSpc>
                        <a:buNone/>
                      </a:pPr>
                      <a:r>
                        <a:rPr lang="en-US" sz="2200" b="1" i="0">
                          <a:effectLst/>
                          <a:latin typeface="Times New Roman"/>
                        </a:rPr>
                        <a:t>Types of hydrogels</a:t>
                      </a:r>
                    </a:p>
                  </a:txBody>
                  <a:tcPr marL="147908" marR="147908" marT="101422" marB="1014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  <a:buNone/>
                      </a:pPr>
                      <a:r>
                        <a:rPr lang="en-US" sz="2200" b="1" i="0">
                          <a:effectLst/>
                          <a:latin typeface="Times New Roman"/>
                        </a:rPr>
                        <a:t>Hydrogel absorption (%)</a:t>
                      </a:r>
                      <a:r>
                        <a:rPr lang="en-US" sz="2200" b="0" i="0"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147908" marR="147908" marT="101422" marB="1014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45486709"/>
                  </a:ext>
                </a:extLst>
              </a:tr>
              <a:tr h="527996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  <a:buNone/>
                      </a:pPr>
                      <a:r>
                        <a:rPr lang="en-US" sz="2200" b="0" i="0">
                          <a:effectLst/>
                          <a:latin typeface="Times New Roman"/>
                        </a:rPr>
                        <a:t>Hydrogel I </a:t>
                      </a:r>
                    </a:p>
                  </a:txBody>
                  <a:tcPr marL="147908" marR="147908" marT="101422" marB="1014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  <a:buNone/>
                      </a:pPr>
                      <a:r>
                        <a:rPr lang="en-US" sz="2200" b="0" i="0">
                          <a:effectLst/>
                          <a:latin typeface="Times New Roman"/>
                        </a:rPr>
                        <a:t>9%</a:t>
                      </a:r>
                    </a:p>
                  </a:txBody>
                  <a:tcPr marL="147908" marR="147908" marT="101422" marB="1014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948517"/>
                  </a:ext>
                </a:extLst>
              </a:tr>
              <a:tr h="527996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  <a:buNone/>
                      </a:pPr>
                      <a:r>
                        <a:rPr lang="en-US" sz="2200" b="0" i="0">
                          <a:effectLst/>
                          <a:latin typeface="Times New Roman"/>
                        </a:rPr>
                        <a:t>Hydrogel II </a:t>
                      </a:r>
                    </a:p>
                  </a:txBody>
                  <a:tcPr marL="147908" marR="147908" marT="101422" marB="1014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  <a:buNone/>
                      </a:pPr>
                      <a:r>
                        <a:rPr lang="en-US" sz="2200" b="0" i="0">
                          <a:effectLst/>
                          <a:latin typeface="Times New Roman"/>
                        </a:rPr>
                        <a:t>70%</a:t>
                      </a:r>
                    </a:p>
                  </a:txBody>
                  <a:tcPr marL="147908" marR="147908" marT="101422" marB="1014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05991412"/>
                  </a:ext>
                </a:extLst>
              </a:tr>
              <a:tr h="527996"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  <a:buNone/>
                      </a:pPr>
                      <a:r>
                        <a:rPr lang="en-US" sz="2200" b="0" i="0">
                          <a:effectLst/>
                          <a:latin typeface="Times New Roman"/>
                        </a:rPr>
                        <a:t>Hydrogel III </a:t>
                      </a:r>
                    </a:p>
                  </a:txBody>
                  <a:tcPr marL="147908" marR="147908" marT="101422" marB="1014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base">
                        <a:lnSpc>
                          <a:spcPts val="1275"/>
                        </a:lnSpc>
                        <a:buNone/>
                      </a:pPr>
                      <a:r>
                        <a:rPr lang="en-US" sz="2200" b="0" i="0">
                          <a:effectLst/>
                          <a:latin typeface="Times New Roman"/>
                        </a:rPr>
                        <a:t>17%</a:t>
                      </a:r>
                    </a:p>
                  </a:txBody>
                  <a:tcPr marL="147908" marR="147908" marT="101422" marB="101422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96546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3566783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Application>Microsoft Office PowerPoint</Application>
  <PresentationFormat>Widescreen</PresentationFormat>
  <Slides>18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Facet</vt:lpstr>
      <vt:lpstr>PowerPoint Presentation</vt:lpstr>
      <vt:lpstr>Biodegradable Hydrogels:  "A Solution for Watering and Growing Plants" </vt:lpstr>
      <vt:lpstr>Content</vt:lpstr>
      <vt:lpstr>What is a  biodegradable hydrogel? </vt:lpstr>
      <vt:lpstr>Our expectations of the project</vt:lpstr>
      <vt:lpstr>Materials </vt:lpstr>
      <vt:lpstr>Method</vt:lpstr>
      <vt:lpstr>PowerPoint Presentation</vt:lpstr>
      <vt:lpstr>Discussion</vt:lpstr>
      <vt:lpstr>PowerPoint Presentation</vt:lpstr>
      <vt:lpstr>PowerPoint Presentation</vt:lpstr>
      <vt:lpstr>Improvements and error analysis </vt:lpstr>
      <vt:lpstr>Future directions</vt:lpstr>
      <vt:lpstr>Conclusion 💧🌿🌎                    </vt:lpstr>
      <vt:lpstr>PowerPoint Presentation</vt:lpstr>
      <vt:lpstr>References</vt:lpstr>
      <vt:lpstr>PowerPoint Presentation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NESHEVSKI Ivaylo (LAE-P5BGA)</dc:creator>
  <cp:revision>119</cp:revision>
  <dcterms:created xsi:type="dcterms:W3CDTF">2025-03-23T12:09:12Z</dcterms:created>
  <dcterms:modified xsi:type="dcterms:W3CDTF">2025-03-28T16:32:51Z</dcterms:modified>
</cp:coreProperties>
</file>