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6" r:id="rId6"/>
    <p:sldId id="269" r:id="rId7"/>
    <p:sldId id="260" r:id="rId8"/>
    <p:sldId id="268" r:id="rId9"/>
    <p:sldId id="267" r:id="rId10"/>
    <p:sldId id="261" r:id="rId11"/>
    <p:sldId id="262" r:id="rId12"/>
    <p:sldId id="273" r:id="rId13"/>
    <p:sldId id="263" r:id="rId14"/>
    <p:sldId id="271" r:id="rId15"/>
    <p:sldId id="270" r:id="rId16"/>
    <p:sldId id="272" r:id="rId17"/>
    <p:sldId id="264" r:id="rId18"/>
    <p:sldId id="274" r:id="rId19"/>
    <p:sldId id="265" r:id="rId20"/>
    <p:sldId id="283" r:id="rId21"/>
    <p:sldId id="287" r:id="rId22"/>
    <p:sldId id="288" r:id="rId23"/>
    <p:sldId id="284" r:id="rId24"/>
    <p:sldId id="285" r:id="rId25"/>
    <p:sldId id="286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82" autoAdjust="0"/>
    <p:restoredTop sz="94660"/>
  </p:normalViewPr>
  <p:slideViewPr>
    <p:cSldViewPr snapToGrid="0">
      <p:cViewPr varScale="1">
        <p:scale>
          <a:sx n="55" d="100"/>
          <a:sy n="55" d="100"/>
        </p:scale>
        <p:origin x="1088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1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94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15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61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757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20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39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006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69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91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196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818419-9864-42CB-ACBA-1923C0EE82A1}" type="datetimeFigureOut">
              <a:rPr lang="en-US" smtClean="0"/>
              <a:pPr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E7BAC0-A812-45AB-B39E-A162E021A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69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andfonline.com/doi/full/10.1080/00063657.2013.811214#d1e414" TargetMode="External"/><Relationship Id="rId13" Type="http://schemas.openxmlformats.org/officeDocument/2006/relationships/hyperlink" Target="https://www.nationalgeographic.com.es/ciencia/asi-surgieron-primeras-aves-a-partir-dinosaurios-plumas_17250" TargetMode="External"/><Relationship Id="rId18" Type="http://schemas.openxmlformats.org/officeDocument/2006/relationships/hyperlink" Target="https://datazone.birdlife.org/species/factsheet/common-swift-apus-apus" TargetMode="External"/><Relationship Id="rId3" Type="http://schemas.openxmlformats.org/officeDocument/2006/relationships/hyperlink" Target="https://www.nationalgeographic.com.es/mundo-animal/ave-que-volo-mas-lejos_22178" TargetMode="External"/><Relationship Id="rId7" Type="http://schemas.openxmlformats.org/officeDocument/2006/relationships/hyperlink" Target="https://www.tandfonline.com/author/Vigfusdottir%2C+Freydis" TargetMode="External"/><Relationship Id="rId12" Type="http://schemas.openxmlformats.org/officeDocument/2006/relationships/hyperlink" Target="https://www.lavanguardia.com/natural/20201014/484072710781/pajaro-ave-aguja-colipinta-bate-record-mundial-vuelo-sin-escalas-alaska-nueva-zelanda.html" TargetMode="External"/><Relationship Id="rId17" Type="http://schemas.openxmlformats.org/officeDocument/2006/relationships/hyperlink" Target="https://datazone.birdlife.org/species/factsheet/common-crane-grus-grus" TargetMode="External"/><Relationship Id="rId2" Type="http://schemas.openxmlformats.org/officeDocument/2006/relationships/image" Target="../media/image12.JPG"/><Relationship Id="rId16" Type="http://schemas.openxmlformats.org/officeDocument/2006/relationships/hyperlink" Target="https://www.audubon.org/news/what-gruesome-stork-taught-us-about-bird-migratio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eabirdtracking.org/" TargetMode="External"/><Relationship Id="rId11" Type="http://schemas.openxmlformats.org/officeDocument/2006/relationships/hyperlink" Target="https://seo.org/ave/vencejo-comun/" TargetMode="External"/><Relationship Id="rId5" Type="http://schemas.openxmlformats.org/officeDocument/2006/relationships/hyperlink" Target="https://explorer.audubon.org/explore/species/1564/american-avocet/migration?sidebar=collapse&amp;selectedHex=&amp;zoom=2&amp;x=1694065.6087975225&amp;y=-398603.67265824054&amp;range=0.7587%2C0.7787" TargetMode="External"/><Relationship Id="rId15" Type="http://schemas.openxmlformats.org/officeDocument/2006/relationships/hyperlink" Target="https://es.wikipedia.org/wiki/Migraci%C3%B3n_de_las_aves#Visi%C3%B3n_hist%C3%B3rica" TargetMode="External"/><Relationship Id="rId10" Type="http://schemas.openxmlformats.org/officeDocument/2006/relationships/hyperlink" Target="https://migraciondeaves.org/en/especie/white-stork/" TargetMode="External"/><Relationship Id="rId19" Type="http://schemas.openxmlformats.org/officeDocument/2006/relationships/hyperlink" Target="https://datazone.birdlife.org/species/factsheet/white-stork-ciconia-ciconia" TargetMode="External"/><Relationship Id="rId4" Type="http://schemas.openxmlformats.org/officeDocument/2006/relationships/hyperlink" Target="https://www.nationalgeographic.com.es/medio-ambiente/ola-calor-pacifico-mata-a-4-millones-aves-marinas-desastre-ambiental-sin-precedentes_23895" TargetMode="External"/><Relationship Id="rId9" Type="http://schemas.openxmlformats.org/officeDocument/2006/relationships/hyperlink" Target="https://datazone.birdlife.org/species/factsheet/arctic-tern-sterna-paradisaea" TargetMode="External"/><Relationship Id="rId14" Type="http://schemas.openxmlformats.org/officeDocument/2006/relationships/hyperlink" Target="https://www.dw.com/es/piedras-perdidas-revelar%C3%ADan-migraci%C3%B3n-de-dinosaurios-de-m%C3%A1s-de-1600-kil%C3%B3metros/a-57206843#:~:text=Recientes%20descubrimientos%20demuestran%20que%20los,cambios%20de%20clima%20y%20temperatura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0FC508B-4F33-E602-E716-A788FD3F2F0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1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C8CFAF0-D235-CB15-0135-CAE1E9C2F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719" y="555414"/>
            <a:ext cx="10576560" cy="922867"/>
          </a:xfrm>
        </p:spPr>
        <p:txBody>
          <a:bodyPr>
            <a:noAutofit/>
          </a:bodyPr>
          <a:lstStyle/>
          <a:p>
            <a:r>
              <a:rPr lang="en-US" sz="36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Reasons Behind Changes in Bird Migration Routes: An analysis of potential causes</a:t>
            </a:r>
            <a:r>
              <a:rPr lang="en-US" sz="1800" b="1" i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E95CA3-F301-3614-5C3B-B86123B564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6353706"/>
            <a:ext cx="9144000" cy="580496"/>
          </a:xfrm>
        </p:spPr>
        <p:txBody>
          <a:bodyPr>
            <a:normAutofit lnSpcReduction="10000"/>
          </a:bodyPr>
          <a:lstStyle/>
          <a:p>
            <a:r>
              <a:rPr lang="en-US" sz="18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 Jesús Álvarez Ruiz, Secondary 4 English Section, International European School of Warsaw</a:t>
            </a:r>
            <a:endParaRPr lang="en-US" sz="18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1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DFA6E3C-F17E-97B6-4403-327062DA075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892"/>
            <a:ext cx="12191999" cy="691978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DFBD22-DF94-6E9B-D324-444932EF20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769" y="3009013"/>
            <a:ext cx="9762460" cy="839972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eforestation, </a:t>
            </a:r>
            <a:r>
              <a:rPr lang="en-US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ollution, landfills, buildings,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9F9DE70-A514-4017-C5B3-14335F94E7F9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Human-caused factors</a:t>
            </a:r>
          </a:p>
        </p:txBody>
      </p:sp>
    </p:spTree>
    <p:extLst>
      <p:ext uri="{BB962C8B-B14F-4D97-AF65-F5344CB8AC3E}">
        <p14:creationId xmlns:p14="http://schemas.microsoft.com/office/powerpoint/2010/main" val="2411475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77EE40-30CE-AF64-8171-6B8FB6E6803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59" y="0"/>
            <a:ext cx="12227859" cy="6837947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93953-55BF-EAED-3100-2DB298C3FC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Deforestation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Beach loss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Rural expansion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Glasses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BE53547-BCC4-FC74-2998-77C91075B4EE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Habitat destruction</a:t>
            </a:r>
          </a:p>
        </p:txBody>
      </p:sp>
    </p:spTree>
    <p:extLst>
      <p:ext uri="{BB962C8B-B14F-4D97-AF65-F5344CB8AC3E}">
        <p14:creationId xmlns:p14="http://schemas.microsoft.com/office/powerpoint/2010/main" val="3736566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 descr="https://jakubmarian.com/wp-content/uploads/2018/10/europe-forest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30724" name="AutoShape 4" descr="https://jakubmarian.com/wp-content/uploads/2018/10/europe-forest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30726" name="Picture 6" descr="https://www.researchgate.net/profile/Daniele-De-Rigo/publication/315458492/figure/fig9/AS:477230519328770@1490792030844/Distribution-of-forest-areas-in-Europe-Forest-resources-cover-about-one-third-of-th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4787"/>
            <a:ext cx="7353300" cy="6448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C02BFE9-FD97-493A-3992-8D721022403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74855" cy="685799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C824A-801A-638A-1C11-AB262BEB3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pollution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Plastic in the ocean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Nest materials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pollution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Disorientation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Timing disruption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and sea pollution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Hydrocarbons</a:t>
            </a:r>
          </a:p>
          <a:p>
            <a:pPr lvl="1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Toxic emissions</a:t>
            </a:r>
          </a:p>
          <a:p>
            <a:pPr lvl="1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2DBBA56-8DFB-6E1B-98BF-007A46A49893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Pollution and landfills</a:t>
            </a:r>
          </a:p>
        </p:txBody>
      </p:sp>
    </p:spTree>
    <p:extLst>
      <p:ext uri="{BB962C8B-B14F-4D97-AF65-F5344CB8AC3E}">
        <p14:creationId xmlns:p14="http://schemas.microsoft.com/office/powerpoint/2010/main" val="15270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The Perils of Plastics: Two New Perspectives on Seabirds and Marine  Pollution - International Bird Resc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22"/>
            <a:ext cx="12192000" cy="6879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Worldwide production of plastics from 1950–2021 (in million metric... |  Download Scientific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53" y="102870"/>
            <a:ext cx="11691534" cy="6492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Las luces nocturnas de Europa son cada vez más blancas y podrían afectar a  la salud y los ecosistemas | Medio Ambien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096000" cy="6858000"/>
          </a:xfrm>
          <a:prstGeom prst="rect">
            <a:avLst/>
          </a:prstGeom>
          <a:noFill/>
        </p:spPr>
      </p:pic>
      <p:pic>
        <p:nvPicPr>
          <p:cNvPr id="29700" name="Picture 4" descr="https://sky-lights.org/wp-content/uploads/2013/06/2013-06-03-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1" y="1"/>
            <a:ext cx="6095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909C36-2A1E-1A6A-FFD8-FBF359B3C68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DBB6C2-6B48-533C-8F2C-F62E476DDB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Ingestion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Lethargic behavior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EE3FF07-523F-E6E9-584A-50EB11AD9212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Poisons and pesticides</a:t>
            </a:r>
          </a:p>
        </p:txBody>
      </p:sp>
    </p:spTree>
    <p:extLst>
      <p:ext uri="{BB962C8B-B14F-4D97-AF65-F5344CB8AC3E}">
        <p14:creationId xmlns:p14="http://schemas.microsoft.com/office/powerpoint/2010/main" val="17812255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23 buzzards illegally poisoned with Carbofuran in single incident – Raptor  Persecution U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1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CEE1B-FEB9-CA95-E38A-A55FA7101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Discussion and conclusion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F0E8A56-3C75-ABBA-3A24-4FD77280BC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6811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57E7FC-D2CC-F318-39E6-16E3F9748FA9}"/>
              </a:ext>
            </a:extLst>
          </p:cNvPr>
          <p:cNvSpPr txBox="1"/>
          <p:nvPr/>
        </p:nvSpPr>
        <p:spPr>
          <a:xfrm>
            <a:off x="482600" y="3016251"/>
            <a:ext cx="11226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effectLst/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The migratory patterns of birds have changed over the last few decades due to three main groups of factors: Food-related, Climate-related, and Human-caused factors.</a:t>
            </a:r>
            <a:endParaRPr lang="en-US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3835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823534B-8300-60ED-4159-350BFEB0DBC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068"/>
            <a:ext cx="12192000" cy="68858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8005341-6012-302D-722F-70F015862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0E57C7-9541-3E5A-8E85-FBFB2FDE5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Bird migration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White stork 1822 in Germany. 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Changes in</a:t>
            </a:r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migration</a:t>
            </a:r>
          </a:p>
          <a:p>
            <a:r>
              <a:rPr lang="en-GB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Research is crucial, why?</a:t>
            </a:r>
          </a:p>
        </p:txBody>
      </p:sp>
    </p:spTree>
    <p:extLst>
      <p:ext uri="{BB962C8B-B14F-4D97-AF65-F5344CB8AC3E}">
        <p14:creationId xmlns:p14="http://schemas.microsoft.com/office/powerpoint/2010/main" val="38902607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B907716-C693-F614-FF85-BE1EE2E483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521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/>
              <a:t>Any questions?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15365F-F65C-B17F-D17B-A7A92D01F2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0016"/>
          </a:xfrm>
        </p:spPr>
      </p:pic>
    </p:spTree>
    <p:extLst>
      <p:ext uri="{BB962C8B-B14F-4D97-AF65-F5344CB8AC3E}">
        <p14:creationId xmlns:p14="http://schemas.microsoft.com/office/powerpoint/2010/main" val="544586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3E1A1CE-455A-D7B0-22A0-7E0B1AFB4AE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614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AD4F096-6FCC-55AB-74D8-2D6AD5856225}"/>
              </a:ext>
            </a:extLst>
          </p:cNvPr>
          <p:cNvSpPr txBox="1"/>
          <p:nvPr/>
        </p:nvSpPr>
        <p:spPr>
          <a:xfrm>
            <a:off x="1591733" y="2551837"/>
            <a:ext cx="90085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/>
              <a:t>Sources and Acknowledgements</a:t>
            </a:r>
          </a:p>
        </p:txBody>
      </p:sp>
    </p:spTree>
    <p:extLst>
      <p:ext uri="{BB962C8B-B14F-4D97-AF65-F5344CB8AC3E}">
        <p14:creationId xmlns:p14="http://schemas.microsoft.com/office/powerpoint/2010/main" val="2193649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3DB2083-F9E5-A589-1A98-3ED5F94224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6238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C6CA8E-5214-4A5C-CC91-BD29FE9853F4}"/>
              </a:ext>
            </a:extLst>
          </p:cNvPr>
          <p:cNvSpPr txBox="1"/>
          <p:nvPr/>
        </p:nvSpPr>
        <p:spPr>
          <a:xfrm>
            <a:off x="-1" y="1173767"/>
            <a:ext cx="12192000" cy="4510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would like to thank my parents for their help. Thanks to them, I would not have had the time and space I needed to carry out this study. Their support has been essential, as, like anyone, I have had my ups and downs.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also want to thank my biology teacher, who gave me the opportunity and introduced me to this competition, knowing my love for biology.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thousand thanks to my former teachers, Don Ignacio Quevedo Ferrer and José Nieto, for without their help, I would not have been able to understand or include even half of the things I have incorporated. Thanks to them, who are in contact with SEO/Birdlife, which I also thank them, I have been able to observe nest cameras and find more material.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Thanks to my friend, who is trained in ornithology and has provided me with books that have been of great help. 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finally, many thanks to my classmates and schoolmates, who have helped me continue with this work.</a:t>
            </a: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948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58E2BEA-CC2B-2564-AC91-C935C60D0A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211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D48819-74CC-3F2A-24EB-9724E862F1F2}"/>
              </a:ext>
            </a:extLst>
          </p:cNvPr>
          <p:cNvSpPr txBox="1"/>
          <p:nvPr/>
        </p:nvSpPr>
        <p:spPr>
          <a:xfrm>
            <a:off x="186267" y="260104"/>
            <a:ext cx="11819466" cy="6597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 Migration Atlas, migrationatlas.org, accessed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Migra, migraciondeaves.org,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Sergi Alcalde,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España, Nadie imagino que un ave podría volar tan lejos sin detenerse, </a:t>
            </a:r>
            <a:r>
              <a:rPr lang="es-E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https://www.nationalgeographic.com.es/mundo-animal/ave-que-volo-mas-lejos_22178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Sarah Romero,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España, Una ola de calor en el Pacifico mata a 4 millones de aves marinas: un desastre ambiental sin precedentes,  </a:t>
            </a:r>
            <a:r>
              <a:rPr lang="es-E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https://www.nationalgeographic.com.es/medio-ambiente/ola-calor-pacifico-mata-a-4-millones-aves-marinas-desastre-ambiental-sin-precedentes_23895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American Avocet, </a:t>
            </a:r>
            <a:r>
              <a:rPr lang="en-U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https://explorer.audubon.org/explore/species/1564/american-avocet/migration?sidebar=collapse&amp;selectedHex=&amp;zoom=2&amp;x=1694065.6087975225&amp;y=-398603.67265824054&amp;range=0.7587%2C0.7787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Marine Flyways-Seabird Tracking Database, </a:t>
            </a:r>
            <a:r>
              <a:rPr lang="en-U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https://www.seabirdtracking.org/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Freydis </a:t>
            </a:r>
            <a:r>
              <a:rPr lang="en-US" sz="800" u="none" strike="noStrike" dirty="0" err="1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Vigfusdottir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Tandfonline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https://www.tandfonline.com/doi/full/10.1080/00063657.2013.811214#d1e414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accessed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Jochen Schreiber &amp; W. Daniel Kissling, 2005, Factors affecting the breeding success of Arctic Terns (Sterna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paradisaea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in a colony at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Kaldbaksbotnur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Faroe Islands, p.3-7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DataZone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Artic tern, </a:t>
            </a:r>
            <a:r>
              <a:rPr lang="en-U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https://datazone.birdlife.org/species/factsheet/arctic-tern-sterna-paradisaea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Migra,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Cigueña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Blanca, </a:t>
            </a:r>
            <a:r>
              <a:rPr lang="es-E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https://migraciondeaves.org/en/especie/white-stork/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Seo BirdLife, Vencejo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comun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u="none" strike="noStrike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https://seo.org/ave/vencejo-comun/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Joaquin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Elcacho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Vanguardia, 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Récord mundial de vuelo sin escalas: este pájaro supero los 12.000 Km en 11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dias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" sz="800" b="1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u="none" strike="noStrike" spc="-1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https://www.lavanguardia.com/natural/20201014/484072710781/pajaro-ave-aguja-colipinta-bate-record-mundial-vuelo-sin-escalas-alaska-nueva-zelanda.html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2020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Abel G. M.,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España, Así surgieron las primeras aves a partir de los dinosaurios con plumas, </a:t>
            </a:r>
            <a:r>
              <a:rPr lang="es-ES" sz="800" u="none" strike="noStrike" spc="-1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https://www.nationalgeographic.com.es/ciencia/asi-surgieron-primeras-aves-a-partir-dinosaurios-plumas_17250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06/03/2025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DW, Piedras perdidas revelarían larga migración de dinosaurios, </a:t>
            </a:r>
            <a:r>
              <a:rPr lang="es-ES" sz="800" u="none" strike="noStrike" spc="-1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https://www.dw.com/es/piedras-perdidas-revelar%C3%ADan-migraci%C3%B3n-de-dinosaurios-de-m%C3%A1s-de-1600-kil%C3%B3metros/a-57206843#:~:text=Recientes%20descubrimientos%20demuestran%20que%20los,cambios%20de%20clima%20y%20temperatura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06/03/2025,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2021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Wikipedia, Migración de las aves, </a:t>
            </a:r>
            <a:r>
              <a:rPr lang="es-ES" sz="800" u="none" strike="noStrike" spc="-1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https://es.wikipedia.org/wiki/Migraci%C3%B3n_de_las_aves#Visi%C3%B3n_hist%C3%B3rica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spc="-1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06/03/2025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Audubon, 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 This Gruesome Stork Taught us about migration, </a:t>
            </a:r>
            <a:r>
              <a:rPr lang="en-US" sz="800" u="none" strike="noStrike" spc="-8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https://www.audubon.org/news/what-gruesome-stork-taught-us-about-bird-migration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06/03/2025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zone by </a:t>
            </a:r>
            <a:r>
              <a:rPr lang="en-US" sz="800" spc="-8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Common crane, </a:t>
            </a:r>
            <a:r>
              <a:rPr lang="en-US" sz="800" u="none" strike="noStrike" spc="-8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7"/>
              </a:rPr>
              <a:t>https://datazone.birdlife.org/species/factsheet/common-crane-grus-grus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07/03/2025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zone by </a:t>
            </a:r>
            <a:r>
              <a:rPr lang="en-US" sz="800" spc="-8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Common swift, </a:t>
            </a:r>
            <a:r>
              <a:rPr lang="en-US" sz="800" u="none" strike="noStrike" spc="-8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https://datazone.birdlife.org/species/factsheet/common-swift-apus-apus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07/03/2025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zone by </a:t>
            </a:r>
            <a:r>
              <a:rPr lang="en-US" sz="800" spc="-8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White stork, </a:t>
            </a:r>
            <a:r>
              <a:rPr lang="en-US" sz="800" u="none" strike="noStrike" spc="-80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9"/>
              </a:rPr>
              <a:t>https://datazone.birdlife.org/species/factsheet/white-stork-ciconia-ciconia</a:t>
            </a:r>
            <a:r>
              <a:rPr lang="en-U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accessed 07/03/2025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Sánchez Juárez C. J. &amp; García </a:t>
            </a:r>
            <a:r>
              <a:rPr lang="es-ES" sz="800" spc="-8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Delster</a:t>
            </a:r>
            <a:r>
              <a:rPr lang="es-E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V., 2016, De aves migratorias a lombrices de tierra, Elementos </a:t>
            </a:r>
            <a:r>
              <a:rPr lang="es-ES" sz="800" spc="-8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Buap</a:t>
            </a:r>
            <a:r>
              <a:rPr lang="es-E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p.2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Víctor R. Cueto &amp; Javier Lopez de Casenave</a:t>
            </a:r>
            <a:r>
              <a:rPr lang="es-E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s-ES" sz="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2006, Nuevas miradas sobre las aves migratorias americanas: técnicas, patrones, procesos y mecanismos</a:t>
            </a:r>
            <a:r>
              <a:rPr lang="es-ES" sz="800" spc="-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El Hornero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José Luis Rangel Salazar et al., 2013, Amenazas a la avifauna,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ResearchGate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 3-5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Wikipedia, Fauna de Europa, https://es.wikipedia.org/wiki/Fauna_de_Europa#:~:text=La%20lista%20de%20aves%20europeas,de%20ellas%20reproductoras%20en%20Europa). 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08/03/2025</a:t>
            </a:r>
            <a:r>
              <a:rPr lang="es-ES" sz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Seo BirdLife, Grulla común, https://seo.org/ave/grulla-comun/#:~:text=La%20Lista%20Roja%20Europea%20de,com%C3%BAn%20actualmente%20se%20encuentra%20extinta., </a:t>
            </a:r>
            <a:r>
              <a:rPr lang="es-ES" sz="1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1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08/03/2025</a:t>
            </a:r>
            <a:endParaRPr lang="en-US" sz="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05170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B41796-9D43-B863-15A3-7BA311183D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5295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11EA243-E7EA-C5E0-8ABE-310AE7F215F4}"/>
              </a:ext>
            </a:extLst>
          </p:cNvPr>
          <p:cNvSpPr txBox="1"/>
          <p:nvPr/>
        </p:nvSpPr>
        <p:spPr>
          <a:xfrm>
            <a:off x="0" y="0"/>
            <a:ext cx="11734800" cy="68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Trading Economics, Polonia-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Temperatura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ttps://es.tradingeconomics.com/poland/temperature#:~:text=Celsius%20en%201940.-,La%20temperatura%20en%20Polonia%20promedi%C3%B3%208.02%20grados%20Celsius%20desde%201901,5.71%20grados%20Celsius%20en%201940.&amp;text=Polonia%20%2D%20Temperatura-,La%20temperatura%20en%20Polonia%20aument%C3%B3%20a%2010.24%20grados%20Celsius%20en,9.74%20grados%20Celsius%20en%202022., accessed 08/03/2025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United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Nations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Climate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Change, </a:t>
            </a:r>
            <a:r>
              <a:rPr lang="es-ES" sz="800" spc="-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 cambio climático altera las principales corrientes de aire y provoca una meteorología extrema, 2013, https://unfccc.int/es/news/el-cambio-climatico-altera-las-principales-corrientes-de-aire-y-provoca-una-meteorologia-extrema, </a:t>
            </a:r>
            <a:r>
              <a:rPr lang="es-ES" sz="800" spc="-7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spc="-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08/032025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spc="-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Sergi Alcalde, </a:t>
            </a:r>
            <a:r>
              <a:rPr lang="es-ES" sz="800" spc="-7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spc="-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spc="-7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spc="-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España, El regadío está secando Doñana. Así afectan las explotaciones ilegales a la preservación del humedal más grande de Europa, https://www.nationalgeographic.com.es/medio-ambiente/regadio-seca-donana_17870, </a:t>
            </a:r>
            <a:r>
              <a:rPr lang="es-ES" sz="800" spc="-7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spc="-7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Diario de Sevilla, Doñana, expulsada de la prestigiosa lista verde de la Unión Internacional para la Conservación de la Naturaleza, https://www.diariodesevilla.es/andalucia/Donana-expulsada-Union-Internacional-Conservacion-Naturaleza_0_1858314334.html,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Kieran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Mulvaney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Estados Unidos se enfrenta a un histórico 2024 repleto de huracanes, https://www.nationalgeographic.es/medio-ambiente/2024/03/temporada-huracanes-historica-2024-estados-unidos,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Seo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Porrón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moñudo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https://seo.org/ave/porron-monudo/, accessed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Wikipedia, </a:t>
            </a:r>
            <a:r>
              <a:rPr lang="es-ES" sz="80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Aythya</a:t>
            </a:r>
            <a:r>
              <a:rPr lang="es-ES" sz="8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fuligula</a:t>
            </a:r>
            <a:r>
              <a:rPr lang="es-ES" sz="8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https://es.wikipedia.org/wiki/Aythya_fuligula, </a:t>
            </a:r>
            <a:r>
              <a:rPr lang="es-ES" sz="800" dirty="0" err="1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Carmen Nicolas, Que Animal, RTVE, La bióloga Ana Bermejo nos desvela por qué las cigüeñas ya no migran, https://www.rtve.es/television/20201123/biologa-ana-bermejo-desvela-porque-as-ciguenas-ya-no-migran/2057930.shtml#:~:text=S%C3%AD%2C%20cierto.,de%20residuos%20urbanos%20y%20arrozales.,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 News, Ola de calor en México: El Niño mata a cientos de aves, 2023, https://es.euronews.com/green/2023/06/16/ola-de-calor-en-mexico-el-nino-mata-a-cientos-de-aves,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Dicyt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presencia de carpas reduce las poblaciones de aves en lagunas de gran valor ecológico, https://dicyt.com/noticias/la-presencia-de-carpas-reduce-las-poblaciones-de-aves-en-lagunas-de-gran-valor-ecologico,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DW, La peligrosa vida de las aves migratorias, https://www.dw.com/es/la-peligrosa-vida-de-las-aves-migratorias/a-61746966,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Ecoticias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 pérdida de los hábitats naturales amenaza a las aves migratorias a nivel mundial, https://www.ecoticias.com/naturaleza/48282_la-perdida-de-los-habitats-naturales-amenaza-a-las-aves-migratorias-a-nivel-mundial,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09/03/2025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Stephanie Valle Cubero,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Toucan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Rescue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Ranch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Comprendiendo las maravillas y los desafíos de la migración de las aves, 2024, https://toucanrescueranch.org/es/2024/06/understanding-the-marvels-and-challenges-of-bird-migration/,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Navodi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Kuruppu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3Bee, Deforestación en Europa: Plan de acción de la UE, https://blog.3bee.com/es/deforestacion-en-europa-perspectivas-del-plan-de-accion-de-la-ue/#next-3,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Seo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BirdLife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Aves y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cristales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https://seo.org/cristales-trampa-mortal-aves/, accessed 10/03/2025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Global Paris, La contaminación y las aves migratorias: cómo les afecta, https://globalparis.es/la-contaminacion-y-las-aves-migratorias-como-les-afecta/,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Cristina Crespo Garay,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Las cigüeñas abandonan su migración a África y se establecen en España, https://www.nationalgeographic.es/animales/2020/02/las-ciguenas-abandonan-su-migracion-a-africa-y-se-establecen-en-espana,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ITOPF ,EFECTOS DE LA CONTAMINACIÓN POR HIDROCARBUROS EN EL MEDIO MARINO, https://www.itopf.org/fileadmin/language_variants/Final_TIP_13_2011_SP.pdf, p.5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Josep del </a:t>
            </a: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Hoyo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2020, All the Birds of the World, Lynx Editions, p.135,187,242,264,271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Heather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Angel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al., 1992,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Enciclopeida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 Reino Animal, Susaeta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Editions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p.152,153, 164, 174, 179, 182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Sterry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 al., ?, Aves de España y Europa, Susaeta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Editions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p.22, 41, 80, 123, 138, 146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Paul R. Ehrlich et al., 1994,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 Observador de Aves: Una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sobre la Historia Natural de las Aves de Europa, Omega, p.43, 63, 95, 117, 145, 217, 219, 339, 377, 405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Larss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Svensson, 1999, Collins Bird Guide, Collins, p.33, 85, 87, 183, 139-171, 201, 137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Mike Unwin, 2022, La Vuelta al Mundo en 80 Aves, Blume, p.45, 56, 78, 86, 110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5939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BCEA1FF-C0A2-D30C-0C79-97C226E83F8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0"/>
            <a:ext cx="12192001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C4B2179-C3BA-5A2E-B638-EA1556A738CA}"/>
              </a:ext>
            </a:extLst>
          </p:cNvPr>
          <p:cNvSpPr txBox="1"/>
          <p:nvPr/>
        </p:nvSpPr>
        <p:spPr>
          <a:xfrm>
            <a:off x="152400" y="270933"/>
            <a:ext cx="11811000" cy="3143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Larss</a:t>
            </a:r>
            <a:r>
              <a:rPr lang="en-U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Svensson, 1999, Collins Bird Guide, Collins, p.33, 85, 87, 183, 139-171, 201, 137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Mike Unwin, 2022, La Vuelta al Mundo en 80 Aves, Blume, p.45, 56, 78, 86, 110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Jacek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Betleja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Wyborcza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Niezwykła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historia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mewy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delawarskiej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Biały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kruk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wśród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mew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końcu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trafia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listę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Yudhijit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Bhattacharjee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España, La Espectacular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Migracion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las Aves, https://www.nationalgeographic.com.es/naturaleza/espectacular-migracion-aves_16882,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Cristina Crespo Garay,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12 fotografías del impacto de la marea negra en Perú, https://www.nationalgeographic.es/photography/2022/01/12-fotografias-del-impacto-de-la-marea-negra-en-peru,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Irec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(Instituto de Investigación en Recursos Cinegéticos), ¿Cómo afecta a las cigüeñas alimentarse en los vertederos?, 2021, https://www.irec.es/publicaciones-destacadas/efectos-ciguena-blanca-alimentacion-vertederos-residuos-urbanos/,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13/03/2025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Jacek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Betleja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Wyborcza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Niezwykła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historia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mewy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delawarskiej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Biały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kruk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wśród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mew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końcu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trafia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listę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Yudhijit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Bhattacharjee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España, La Espectacular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Migracion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las Aves, https://www.nationalgeographic.com.es/naturaleza/espectacular-migracion-aves_16882,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Cristina Crespo Garay,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National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Geographic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12 fotografías del impacto de la marea negra en Perú, https://www.nationalgeographic.es/photography/2022/01/12-fotografias-del-impacto-de-la-marea-negra-en-peru,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13/03/2025</a:t>
            </a:r>
            <a:endParaRPr lang="en-US" sz="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Irec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(Instituto de Investigación en Recursos Cinegéticos), ¿Cómo afecta a las cigüeñas alimentarse en los vertederos?, 2021, https://www.irec.es/publicaciones-destacadas/efectos-ciguena-blanca-alimentacion-vertederos-residuos-urbanos/,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13/03/2025</a:t>
            </a:r>
          </a:p>
          <a:p>
            <a:endParaRPr lang="es-ES" sz="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Seo BirdLife, Grulla común, https://seo.org/ave/grulla-comun/#:~:text=La%20Lista%20Roja%20Europea%20de,com%C3%BAn%20actualmente%20se%20encuentra%20extinta., </a:t>
            </a:r>
            <a:r>
              <a:rPr lang="es-ES" sz="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accessed</a:t>
            </a:r>
            <a:r>
              <a:rPr lang="es-ES" sz="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08/03/2025</a:t>
            </a:r>
            <a:endParaRPr lang="en-US" sz="800" dirty="0"/>
          </a:p>
          <a:p>
            <a:endParaRPr lang="en-US" sz="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264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AFEDC5-C811-9E81-E611-8DFC838B6BF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37"/>
            <a:ext cx="12192000" cy="686763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FE9944-69DE-DC3E-8F74-422FBB048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09484"/>
            <a:ext cx="10515600" cy="2957249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Europe, some human activities being carried out may harm the approximately 400 species of migratory birds present in our continent.</a:t>
            </a:r>
            <a:b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 are the causes.</a:t>
            </a:r>
            <a:b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67F3024-BB26-33EF-4E19-48AD328A7055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 anchorCtr="1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results</a:t>
            </a:r>
          </a:p>
        </p:txBody>
      </p:sp>
    </p:spTree>
    <p:extLst>
      <p:ext uri="{BB962C8B-B14F-4D97-AF65-F5344CB8AC3E}">
        <p14:creationId xmlns:p14="http://schemas.microsoft.com/office/powerpoint/2010/main" val="321855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2420FD-B179-46A9-AF71-C2C5CDBC2F6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42"/>
            <a:ext cx="12213910" cy="686614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125EC8D-0E33-04AB-0AA2-859E7A8EA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Climatic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3C4FCE-E500-9D22-0D45-B69DECF01B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Big deviations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Climate change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 of temperatures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Droughts and floods</a:t>
            </a: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deviations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Storms and hurricanes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Strong winds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693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2314" y="0"/>
            <a:ext cx="669793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noaanhc.wordpress.com/wp-content/uploads/2021/06/number-of-named-storms-and-hurricanes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0683" y="985036"/>
            <a:ext cx="7467345" cy="5176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30BABC8-C7EF-5082-E724-B78E5C63834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1365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527A50D-9439-4D14-0A88-E5484D305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 anchorCtr="1"/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Nutritional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BE7F5-6DCA-2F46-8870-EFD3AE1EC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 availability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 scarcity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Invasive species</a:t>
            </a: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Preparation for migration</a:t>
            </a:r>
          </a:p>
          <a:p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768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79" y="1175657"/>
            <a:ext cx="4276679" cy="4506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52430" y="1164527"/>
            <a:ext cx="3577998" cy="450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9331" y="0"/>
            <a:ext cx="4051526" cy="683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2596" y="781493"/>
            <a:ext cx="8406808" cy="5295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</TotalTime>
  <Words>2300</Words>
  <Application>Microsoft Office PowerPoint</Application>
  <PresentationFormat>Widescreen</PresentationFormat>
  <Paragraphs>115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Aptos</vt:lpstr>
      <vt:lpstr>Aptos Display</vt:lpstr>
      <vt:lpstr>Arial</vt:lpstr>
      <vt:lpstr>Calibri</vt:lpstr>
      <vt:lpstr>Cambria Math</vt:lpstr>
      <vt:lpstr>Symbol</vt:lpstr>
      <vt:lpstr>Times New Roman</vt:lpstr>
      <vt:lpstr>Office Theme</vt:lpstr>
      <vt:lpstr>Reasons Behind Changes in Bird Migration Routes: An analysis of potential causes.</vt:lpstr>
      <vt:lpstr>Introduction</vt:lpstr>
      <vt:lpstr>  In Europe, some human activities being carried out may harm the approximately 400 species of migratory birds present in our continent. These are the causes. </vt:lpstr>
      <vt:lpstr>Climatic factors</vt:lpstr>
      <vt:lpstr>PowerPoint Presentation</vt:lpstr>
      <vt:lpstr>PowerPoint Presentation</vt:lpstr>
      <vt:lpstr>Nutritional factors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 and conclusion</vt:lpstr>
      <vt:lpstr>Any questions?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FRONTEX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Reasons Behind Changes in Bird Migration Routes: An analysis of potential causes.</dc:title>
  <dc:creator>Francisco Alvarez De Juan</dc:creator>
  <cp:lastModifiedBy>Monika Machula</cp:lastModifiedBy>
  <cp:revision>22</cp:revision>
  <dcterms:created xsi:type="dcterms:W3CDTF">2025-03-22T10:24:07Z</dcterms:created>
  <dcterms:modified xsi:type="dcterms:W3CDTF">2025-03-31T08:35:37Z</dcterms:modified>
</cp:coreProperties>
</file>