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7" r:id="rId5"/>
    <p:sldId id="277" r:id="rId6"/>
    <p:sldId id="269" r:id="rId7"/>
    <p:sldId id="278" r:id="rId8"/>
    <p:sldId id="276" r:id="rId9"/>
    <p:sldId id="275" r:id="rId10"/>
    <p:sldId id="279" r:id="rId11"/>
    <p:sldId id="263" r:id="rId12"/>
    <p:sldId id="262" r:id="rId13"/>
    <p:sldId id="273" r:id="rId14"/>
    <p:sldId id="264" r:id="rId15"/>
    <p:sldId id="265" r:id="rId1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C5"/>
    <a:srgbClr val="FEFFFD"/>
    <a:srgbClr val="BAB8BE"/>
    <a:srgbClr val="908A8D"/>
    <a:srgbClr val="F0F0F0"/>
    <a:srgbClr val="F4F5F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67912E-ED08-BAC0-214D-1AB5AB921FF5}" v="174" dt="2025-03-25T19:32:07.947"/>
    <p1510:client id="{0E2545DB-42A6-03CA-37E2-1484408ADAC1}" v="163" dt="2025-03-25T22:21:51.523"/>
    <p1510:client id="{1BDC1F4D-04E3-ED39-EBC3-68762AB2DC19}" v="1" dt="2025-03-26T16:15:16.685"/>
    <p1510:client id="{5858CD60-8547-3247-AF00-CDE95A97777E}" v="37" dt="2025-03-26T14:23:29.128"/>
    <p1510:client id="{953CDAD4-4AC1-F2AE-6F1F-3D84971D5389}" v="2" dt="2025-03-25T21:44:00.583"/>
    <p1510:client id="{D78EF49E-88B6-7933-145C-DE067C2677B2}" v="1" dt="2025-03-26T08:11:29.236"/>
    <p1510:client id="{E82E5138-F4EC-42B7-8CF3-D392A6A55DDC}" v="1" dt="2025-03-26T22:39:19.125"/>
    <p1510:client id="{F548632E-4338-4AB9-B805-B139689DB032}" v="7" dt="2025-03-25T20:48:37.2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7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E82E5138-F4EC-42B7-8CF3-D392A6A55DDC}"/>
    <pc:docChg chg="sldOrd">
      <pc:chgData name="" userId="" providerId="" clId="Web-{E82E5138-F4EC-42B7-8CF3-D392A6A55DDC}" dt="2025-03-26T22:39:19.125" v="0"/>
      <pc:docMkLst>
        <pc:docMk/>
      </pc:docMkLst>
      <pc:sldChg chg="ord">
        <pc:chgData name="" userId="" providerId="" clId="Web-{E82E5138-F4EC-42B7-8CF3-D392A6A55DDC}" dt="2025-03-26T22:39:19.125" v="0"/>
        <pc:sldMkLst>
          <pc:docMk/>
          <pc:sldMk cId="1519646305" sldId="25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87B830-4839-48B5-A143-F95A59BDC56B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1BB42FE-92C6-438C-83D3-57561DE5BD2C}">
      <dgm:prSet/>
      <dgm:spPr/>
      <dgm:t>
        <a:bodyPr/>
        <a:lstStyle/>
        <a:p>
          <a:r>
            <a:rPr lang="en-GB" b="1" i="0"/>
            <a:t>Challenges</a:t>
          </a:r>
          <a:r>
            <a:rPr lang="en-GB" b="0" i="0"/>
            <a:t>:</a:t>
          </a:r>
          <a:endParaRPr lang="en-US"/>
        </a:p>
      </dgm:t>
    </dgm:pt>
    <dgm:pt modelId="{FF857A38-E27D-4E69-BB80-32117F99A59C}" type="parTrans" cxnId="{6C534CA0-A686-441A-B5E2-3B574800299B}">
      <dgm:prSet/>
      <dgm:spPr/>
      <dgm:t>
        <a:bodyPr/>
        <a:lstStyle/>
        <a:p>
          <a:endParaRPr lang="en-US"/>
        </a:p>
      </dgm:t>
    </dgm:pt>
    <dgm:pt modelId="{8D360DDF-5429-4C98-A4CE-9CEA34B7B9D0}" type="sibTrans" cxnId="{6C534CA0-A686-441A-B5E2-3B574800299B}">
      <dgm:prSet/>
      <dgm:spPr/>
      <dgm:t>
        <a:bodyPr/>
        <a:lstStyle/>
        <a:p>
          <a:endParaRPr lang="en-US"/>
        </a:p>
      </dgm:t>
    </dgm:pt>
    <dgm:pt modelId="{BC89A5A1-F904-4892-8805-48E049BD56C9}">
      <dgm:prSet/>
      <dgm:spPr/>
      <dgm:t>
        <a:bodyPr/>
        <a:lstStyle/>
        <a:p>
          <a:r>
            <a:rPr lang="en-GB" b="0" i="0"/>
            <a:t>Balancing schoolwork and project </a:t>
          </a:r>
          <a:endParaRPr lang="en-US"/>
        </a:p>
      </dgm:t>
    </dgm:pt>
    <dgm:pt modelId="{9ABA5530-8872-4008-8AFA-D20BD113B6AF}" type="parTrans" cxnId="{11A52822-7C0D-4550-828B-7D5A9D299E10}">
      <dgm:prSet/>
      <dgm:spPr/>
      <dgm:t>
        <a:bodyPr/>
        <a:lstStyle/>
        <a:p>
          <a:endParaRPr lang="en-US"/>
        </a:p>
      </dgm:t>
    </dgm:pt>
    <dgm:pt modelId="{7BCC2D11-C326-4A03-9A38-BEA688EC87FE}" type="sibTrans" cxnId="{11A52822-7C0D-4550-828B-7D5A9D299E10}">
      <dgm:prSet/>
      <dgm:spPr/>
      <dgm:t>
        <a:bodyPr/>
        <a:lstStyle/>
        <a:p>
          <a:endParaRPr lang="en-US"/>
        </a:p>
      </dgm:t>
    </dgm:pt>
    <dgm:pt modelId="{C1F904E5-8F65-4066-A5C1-C0BBFD396160}">
      <dgm:prSet/>
      <dgm:spPr/>
      <dgm:t>
        <a:bodyPr/>
        <a:lstStyle/>
        <a:p>
          <a:r>
            <a:rPr lang="en-GB"/>
            <a:t>Code</a:t>
          </a:r>
          <a:r>
            <a:rPr lang="en-GB" b="0" i="0"/>
            <a:t> was the most challenging </a:t>
          </a:r>
          <a:r>
            <a:rPr lang="en-GB"/>
            <a:t>part</a:t>
          </a:r>
          <a:endParaRPr lang="en-US"/>
        </a:p>
      </dgm:t>
    </dgm:pt>
    <dgm:pt modelId="{82CBB97F-24E1-43B0-B1D0-CCD9DEC38E47}" type="parTrans" cxnId="{C91485AA-1F30-4305-8E46-7DDACFE1261B}">
      <dgm:prSet/>
      <dgm:spPr/>
      <dgm:t>
        <a:bodyPr/>
        <a:lstStyle/>
        <a:p>
          <a:endParaRPr lang="en-US"/>
        </a:p>
      </dgm:t>
    </dgm:pt>
    <dgm:pt modelId="{562110F3-E31E-4FDC-B534-C27E4BE162FC}" type="sibTrans" cxnId="{C91485AA-1F30-4305-8E46-7DDACFE1261B}">
      <dgm:prSet/>
      <dgm:spPr/>
      <dgm:t>
        <a:bodyPr/>
        <a:lstStyle/>
        <a:p>
          <a:endParaRPr lang="en-US"/>
        </a:p>
      </dgm:t>
    </dgm:pt>
    <dgm:pt modelId="{C14E3BB2-3A11-4CDF-A24B-63FFCC3DFF83}">
      <dgm:prSet/>
      <dgm:spPr/>
      <dgm:t>
        <a:bodyPr/>
        <a:lstStyle/>
        <a:p>
          <a:r>
            <a:rPr lang="en-GB"/>
            <a:t>We</a:t>
          </a:r>
          <a:r>
            <a:rPr lang="en-GB" b="0" i="0"/>
            <a:t> made many mistakes but learned from each error.</a:t>
          </a:r>
          <a:endParaRPr lang="en-US"/>
        </a:p>
      </dgm:t>
    </dgm:pt>
    <dgm:pt modelId="{95114610-62F2-483B-8FBC-B90679E7F4F0}" type="parTrans" cxnId="{821F9943-B7B0-44A6-A991-BC02397CF39A}">
      <dgm:prSet/>
      <dgm:spPr/>
      <dgm:t>
        <a:bodyPr/>
        <a:lstStyle/>
        <a:p>
          <a:endParaRPr lang="en-US"/>
        </a:p>
      </dgm:t>
    </dgm:pt>
    <dgm:pt modelId="{2788E8E5-A24F-469B-BEAE-6A32953124F2}" type="sibTrans" cxnId="{821F9943-B7B0-44A6-A991-BC02397CF39A}">
      <dgm:prSet/>
      <dgm:spPr/>
      <dgm:t>
        <a:bodyPr/>
        <a:lstStyle/>
        <a:p>
          <a:endParaRPr lang="en-US"/>
        </a:p>
      </dgm:t>
    </dgm:pt>
    <dgm:pt modelId="{382691B5-24C2-4A17-914C-06AC595E8405}">
      <dgm:prSet/>
      <dgm:spPr/>
      <dgm:t>
        <a:bodyPr/>
        <a:lstStyle/>
        <a:p>
          <a:r>
            <a:rPr lang="en-GB" b="1" i="0"/>
            <a:t>Learning Experience</a:t>
          </a:r>
          <a:r>
            <a:rPr lang="en-GB" b="0" i="0"/>
            <a:t>:</a:t>
          </a:r>
          <a:endParaRPr lang="en-US"/>
        </a:p>
      </dgm:t>
    </dgm:pt>
    <dgm:pt modelId="{52837F75-DEC8-4962-AC27-BE101CA2253D}" type="parTrans" cxnId="{F0E718CD-D7D8-4E94-8581-78B0E80227DB}">
      <dgm:prSet/>
      <dgm:spPr/>
      <dgm:t>
        <a:bodyPr/>
        <a:lstStyle/>
        <a:p>
          <a:endParaRPr lang="en-US"/>
        </a:p>
      </dgm:t>
    </dgm:pt>
    <dgm:pt modelId="{F497FBF5-83AB-4CB7-8C97-96DA5FC92083}" type="sibTrans" cxnId="{F0E718CD-D7D8-4E94-8581-78B0E80227DB}">
      <dgm:prSet/>
      <dgm:spPr/>
      <dgm:t>
        <a:bodyPr/>
        <a:lstStyle/>
        <a:p>
          <a:endParaRPr lang="en-US"/>
        </a:p>
      </dgm:t>
    </dgm:pt>
    <dgm:pt modelId="{5C697578-176C-446F-8922-407C450B7394}">
      <dgm:prSet/>
      <dgm:spPr/>
      <dgm:t>
        <a:bodyPr/>
        <a:lstStyle/>
        <a:p>
          <a:r>
            <a:rPr lang="en-GB"/>
            <a:t>New</a:t>
          </a:r>
          <a:r>
            <a:rPr lang="en-GB" b="0" i="0"/>
            <a:t> Arduino components.</a:t>
          </a:r>
          <a:endParaRPr lang="en-US"/>
        </a:p>
      </dgm:t>
    </dgm:pt>
    <dgm:pt modelId="{813A29A9-B865-40F9-803C-AEB31C513334}" type="parTrans" cxnId="{4D42833D-85C4-4E9B-829D-2D65EDF3E9AE}">
      <dgm:prSet/>
      <dgm:spPr/>
      <dgm:t>
        <a:bodyPr/>
        <a:lstStyle/>
        <a:p>
          <a:endParaRPr lang="en-US"/>
        </a:p>
      </dgm:t>
    </dgm:pt>
    <dgm:pt modelId="{C312D823-634F-4A17-B02B-30B013A0809F}" type="sibTrans" cxnId="{4D42833D-85C4-4E9B-829D-2D65EDF3E9AE}">
      <dgm:prSet/>
      <dgm:spPr/>
      <dgm:t>
        <a:bodyPr/>
        <a:lstStyle/>
        <a:p>
          <a:endParaRPr lang="en-US"/>
        </a:p>
      </dgm:t>
    </dgm:pt>
    <dgm:pt modelId="{BF1669BB-4262-4581-8AA0-F0CD1458CBCE}">
      <dgm:prSet/>
      <dgm:spPr/>
      <dgm:t>
        <a:bodyPr/>
        <a:lstStyle/>
        <a:p>
          <a:r>
            <a:rPr lang="en-GB" b="0" i="0"/>
            <a:t>Online Arduino community</a:t>
          </a:r>
          <a:endParaRPr lang="en-US"/>
        </a:p>
      </dgm:t>
    </dgm:pt>
    <dgm:pt modelId="{9F203BF8-BD77-4DA8-B7BB-6FF10D7DFB3B}" type="parTrans" cxnId="{132FEC6E-FBCE-456D-B863-1D9A00021820}">
      <dgm:prSet/>
      <dgm:spPr/>
      <dgm:t>
        <a:bodyPr/>
        <a:lstStyle/>
        <a:p>
          <a:endParaRPr lang="en-US"/>
        </a:p>
      </dgm:t>
    </dgm:pt>
    <dgm:pt modelId="{8FE68D7C-677A-45C3-BCAE-631781139F61}" type="sibTrans" cxnId="{132FEC6E-FBCE-456D-B863-1D9A00021820}">
      <dgm:prSet/>
      <dgm:spPr/>
      <dgm:t>
        <a:bodyPr/>
        <a:lstStyle/>
        <a:p>
          <a:endParaRPr lang="en-US"/>
        </a:p>
      </dgm:t>
    </dgm:pt>
    <dgm:pt modelId="{4B43C15A-A2AA-4600-AA80-2F73814DC078}">
      <dgm:prSet/>
      <dgm:spPr/>
      <dgm:t>
        <a:bodyPr/>
        <a:lstStyle/>
        <a:p>
          <a:r>
            <a:rPr lang="en-GB"/>
            <a:t>Construction</a:t>
          </a:r>
          <a:r>
            <a:rPr lang="en-GB" b="0" i="0"/>
            <a:t> simpler than coding.</a:t>
          </a:r>
          <a:endParaRPr lang="en-US"/>
        </a:p>
      </dgm:t>
    </dgm:pt>
    <dgm:pt modelId="{1F82C3DB-6C2B-4CC3-BA45-BF3B13AB0D8E}" type="parTrans" cxnId="{CD9448CD-9008-443D-AEAF-4F9F45389167}">
      <dgm:prSet/>
      <dgm:spPr/>
      <dgm:t>
        <a:bodyPr/>
        <a:lstStyle/>
        <a:p>
          <a:endParaRPr lang="en-US"/>
        </a:p>
      </dgm:t>
    </dgm:pt>
    <dgm:pt modelId="{9951CE49-376D-4D1B-BC69-FC40807D7871}" type="sibTrans" cxnId="{CD9448CD-9008-443D-AEAF-4F9F45389167}">
      <dgm:prSet/>
      <dgm:spPr/>
      <dgm:t>
        <a:bodyPr/>
        <a:lstStyle/>
        <a:p>
          <a:endParaRPr lang="en-US"/>
        </a:p>
      </dgm:t>
    </dgm:pt>
    <dgm:pt modelId="{0DBA344A-CBC3-4EDF-BB16-C8E7EBACA74F}">
      <dgm:prSet/>
      <dgm:spPr/>
      <dgm:t>
        <a:bodyPr/>
        <a:lstStyle/>
        <a:p>
          <a:r>
            <a:rPr lang="en-GB" b="1" i="0"/>
            <a:t>Outcome</a:t>
          </a:r>
          <a:r>
            <a:rPr lang="en-GB" b="0" i="0"/>
            <a:t>:</a:t>
          </a:r>
          <a:endParaRPr lang="en-US"/>
        </a:p>
      </dgm:t>
    </dgm:pt>
    <dgm:pt modelId="{C79EBE22-13CF-4D4A-A91D-61F13F1C649F}" type="parTrans" cxnId="{C761F031-C7BC-4A59-921D-D0B7EB2D37C1}">
      <dgm:prSet/>
      <dgm:spPr/>
      <dgm:t>
        <a:bodyPr/>
        <a:lstStyle/>
        <a:p>
          <a:endParaRPr lang="en-US"/>
        </a:p>
      </dgm:t>
    </dgm:pt>
    <dgm:pt modelId="{D3030B0D-191B-4920-93B7-737CBAFAAA60}" type="sibTrans" cxnId="{C761F031-C7BC-4A59-921D-D0B7EB2D37C1}">
      <dgm:prSet/>
      <dgm:spPr/>
      <dgm:t>
        <a:bodyPr/>
        <a:lstStyle/>
        <a:p>
          <a:endParaRPr lang="en-US"/>
        </a:p>
      </dgm:t>
    </dgm:pt>
    <dgm:pt modelId="{673510C9-4A8F-40E8-B62B-0089301B808D}">
      <dgm:prSet/>
      <dgm:spPr/>
      <dgm:t>
        <a:bodyPr/>
        <a:lstStyle/>
        <a:p>
          <a:r>
            <a:rPr lang="en-GB" b="0" i="0"/>
            <a:t>The project is easy to </a:t>
          </a:r>
          <a:r>
            <a:rPr lang="en-GB"/>
            <a:t>transport and build</a:t>
          </a:r>
          <a:endParaRPr lang="en-US"/>
        </a:p>
      </dgm:t>
    </dgm:pt>
    <dgm:pt modelId="{423ADC7A-8166-4D16-A071-6AE64EFA4BED}" type="parTrans" cxnId="{049B5001-FFF1-446D-A3AD-B4E908BCE549}">
      <dgm:prSet/>
      <dgm:spPr/>
      <dgm:t>
        <a:bodyPr/>
        <a:lstStyle/>
        <a:p>
          <a:endParaRPr lang="en-US"/>
        </a:p>
      </dgm:t>
    </dgm:pt>
    <dgm:pt modelId="{92A491F0-EAF5-4E02-A3BB-DC5E375E3A04}" type="sibTrans" cxnId="{049B5001-FFF1-446D-A3AD-B4E908BCE549}">
      <dgm:prSet/>
      <dgm:spPr/>
      <dgm:t>
        <a:bodyPr/>
        <a:lstStyle/>
        <a:p>
          <a:endParaRPr lang="en-US"/>
        </a:p>
      </dgm:t>
    </dgm:pt>
    <dgm:pt modelId="{B27562E7-5C54-4896-AA42-ACA7C120608A}">
      <dgm:prSet/>
      <dgm:spPr/>
      <dgm:t>
        <a:bodyPr/>
        <a:lstStyle/>
        <a:p>
          <a:r>
            <a:rPr lang="en-GB"/>
            <a:t>Affordable</a:t>
          </a:r>
          <a:r>
            <a:rPr lang="en-GB" b="0" i="0"/>
            <a:t> (total cost: 20-25 euros).</a:t>
          </a:r>
          <a:endParaRPr lang="en-US"/>
        </a:p>
      </dgm:t>
    </dgm:pt>
    <dgm:pt modelId="{119C11E3-A647-45E3-971A-DD98D9C1CC8F}" type="parTrans" cxnId="{EDDE2D3D-8F5D-4A0A-8ECE-8C47E3743C2F}">
      <dgm:prSet/>
      <dgm:spPr/>
      <dgm:t>
        <a:bodyPr/>
        <a:lstStyle/>
        <a:p>
          <a:endParaRPr lang="en-US"/>
        </a:p>
      </dgm:t>
    </dgm:pt>
    <dgm:pt modelId="{0B77805A-011F-4C32-BDDB-C2618713B566}" type="sibTrans" cxnId="{EDDE2D3D-8F5D-4A0A-8ECE-8C47E3743C2F}">
      <dgm:prSet/>
      <dgm:spPr/>
      <dgm:t>
        <a:bodyPr/>
        <a:lstStyle/>
        <a:p>
          <a:endParaRPr lang="en-US"/>
        </a:p>
      </dgm:t>
    </dgm:pt>
    <dgm:pt modelId="{0EED0373-201D-4F5B-A47E-A8DA34560283}">
      <dgm:prSet/>
      <dgm:spPr/>
      <dgm:t>
        <a:bodyPr/>
        <a:lstStyle/>
        <a:p>
          <a:r>
            <a:rPr lang="en-GB" b="0" i="0"/>
            <a:t>No prior knowledge of Arduino or programming </a:t>
          </a:r>
          <a:endParaRPr lang="en-US"/>
        </a:p>
      </dgm:t>
    </dgm:pt>
    <dgm:pt modelId="{251E16E2-2025-45FF-9714-04EC4BEF69D8}" type="parTrans" cxnId="{4DC2C966-26FE-4DA1-8841-0EFAD9489CF4}">
      <dgm:prSet/>
      <dgm:spPr/>
      <dgm:t>
        <a:bodyPr/>
        <a:lstStyle/>
        <a:p>
          <a:endParaRPr lang="en-US"/>
        </a:p>
      </dgm:t>
    </dgm:pt>
    <dgm:pt modelId="{6BA9591D-3469-414A-B590-C6DE4D7909DC}" type="sibTrans" cxnId="{4DC2C966-26FE-4DA1-8841-0EFAD9489CF4}">
      <dgm:prSet/>
      <dgm:spPr/>
      <dgm:t>
        <a:bodyPr/>
        <a:lstStyle/>
        <a:p>
          <a:endParaRPr lang="en-US"/>
        </a:p>
      </dgm:t>
    </dgm:pt>
    <dgm:pt modelId="{8DAB1A8C-D76B-4B30-80C0-816FC57B88A3}" type="pres">
      <dgm:prSet presAssocID="{BA87B830-4839-48B5-A143-F95A59BDC56B}" presName="Name0" presStyleCnt="0">
        <dgm:presLayoutVars>
          <dgm:dir/>
          <dgm:animLvl val="lvl"/>
          <dgm:resizeHandles val="exact"/>
        </dgm:presLayoutVars>
      </dgm:prSet>
      <dgm:spPr/>
    </dgm:pt>
    <dgm:pt modelId="{461C4A80-22A4-4DF1-9760-F0393E4A2EFB}" type="pres">
      <dgm:prSet presAssocID="{B1BB42FE-92C6-438C-83D3-57561DE5BD2C}" presName="composite" presStyleCnt="0"/>
      <dgm:spPr/>
    </dgm:pt>
    <dgm:pt modelId="{2ED12241-49F9-4E5B-BD23-5625BAD4B497}" type="pres">
      <dgm:prSet presAssocID="{B1BB42FE-92C6-438C-83D3-57561DE5BD2C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CF2B204-A091-4940-85E7-A41839368EF8}" type="pres">
      <dgm:prSet presAssocID="{B1BB42FE-92C6-438C-83D3-57561DE5BD2C}" presName="desTx" presStyleLbl="revTx" presStyleIdx="0" presStyleCnt="3">
        <dgm:presLayoutVars>
          <dgm:bulletEnabled val="1"/>
        </dgm:presLayoutVars>
      </dgm:prSet>
      <dgm:spPr/>
    </dgm:pt>
    <dgm:pt modelId="{C28E5E9A-8E7D-4158-96A4-8E59A23B51CA}" type="pres">
      <dgm:prSet presAssocID="{8D360DDF-5429-4C98-A4CE-9CEA34B7B9D0}" presName="space" presStyleCnt="0"/>
      <dgm:spPr/>
    </dgm:pt>
    <dgm:pt modelId="{37B41F53-C0DF-4D3D-A142-A1E0EAA5DFFC}" type="pres">
      <dgm:prSet presAssocID="{382691B5-24C2-4A17-914C-06AC595E8405}" presName="composite" presStyleCnt="0"/>
      <dgm:spPr/>
    </dgm:pt>
    <dgm:pt modelId="{0C1595CD-2196-41C6-9875-24C238450C59}" type="pres">
      <dgm:prSet presAssocID="{382691B5-24C2-4A17-914C-06AC595E8405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F9F6694C-1130-47C5-BBF5-D70A1BC63A1C}" type="pres">
      <dgm:prSet presAssocID="{382691B5-24C2-4A17-914C-06AC595E8405}" presName="desTx" presStyleLbl="revTx" presStyleIdx="1" presStyleCnt="3">
        <dgm:presLayoutVars>
          <dgm:bulletEnabled val="1"/>
        </dgm:presLayoutVars>
      </dgm:prSet>
      <dgm:spPr/>
    </dgm:pt>
    <dgm:pt modelId="{D018343C-6C39-4132-8CED-D88E7930ACC7}" type="pres">
      <dgm:prSet presAssocID="{F497FBF5-83AB-4CB7-8C97-96DA5FC92083}" presName="space" presStyleCnt="0"/>
      <dgm:spPr/>
    </dgm:pt>
    <dgm:pt modelId="{9881943F-4719-40A5-AB80-2D6EE0EC5ED7}" type="pres">
      <dgm:prSet presAssocID="{0DBA344A-CBC3-4EDF-BB16-C8E7EBACA74F}" presName="composite" presStyleCnt="0"/>
      <dgm:spPr/>
    </dgm:pt>
    <dgm:pt modelId="{B1D162CD-4CC2-465B-9D41-8E2B160B7372}" type="pres">
      <dgm:prSet presAssocID="{0DBA344A-CBC3-4EDF-BB16-C8E7EBACA74F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0EB9029B-0823-4B18-B263-B4E74D7BAA1B}" type="pres">
      <dgm:prSet presAssocID="{0DBA344A-CBC3-4EDF-BB16-C8E7EBACA74F}" presName="desTx" presStyleLbl="revTx" presStyleIdx="2" presStyleCnt="3">
        <dgm:presLayoutVars>
          <dgm:bulletEnabled val="1"/>
        </dgm:presLayoutVars>
      </dgm:prSet>
      <dgm:spPr/>
    </dgm:pt>
  </dgm:ptLst>
  <dgm:cxnLst>
    <dgm:cxn modelId="{049B5001-FFF1-446D-A3AD-B4E908BCE549}" srcId="{0DBA344A-CBC3-4EDF-BB16-C8E7EBACA74F}" destId="{673510C9-4A8F-40E8-B62B-0089301B808D}" srcOrd="0" destOrd="0" parTransId="{423ADC7A-8166-4D16-A071-6AE64EFA4BED}" sibTransId="{92A491F0-EAF5-4E02-A3BB-DC5E375E3A04}"/>
    <dgm:cxn modelId="{11A52822-7C0D-4550-828B-7D5A9D299E10}" srcId="{B1BB42FE-92C6-438C-83D3-57561DE5BD2C}" destId="{BC89A5A1-F904-4892-8805-48E049BD56C9}" srcOrd="0" destOrd="0" parTransId="{9ABA5530-8872-4008-8AFA-D20BD113B6AF}" sibTransId="{7BCC2D11-C326-4A03-9A38-BEA688EC87FE}"/>
    <dgm:cxn modelId="{C761F031-C7BC-4A59-921D-D0B7EB2D37C1}" srcId="{BA87B830-4839-48B5-A143-F95A59BDC56B}" destId="{0DBA344A-CBC3-4EDF-BB16-C8E7EBACA74F}" srcOrd="2" destOrd="0" parTransId="{C79EBE22-13CF-4D4A-A91D-61F13F1C649F}" sibTransId="{D3030B0D-191B-4920-93B7-737CBAFAAA60}"/>
    <dgm:cxn modelId="{90831134-2820-4CB3-9D32-7AC6E6321DEC}" type="presOf" srcId="{BC89A5A1-F904-4892-8805-48E049BD56C9}" destId="{CCF2B204-A091-4940-85E7-A41839368EF8}" srcOrd="0" destOrd="0" presId="urn:microsoft.com/office/officeart/2005/8/layout/chevron1"/>
    <dgm:cxn modelId="{EDDE2D3D-8F5D-4A0A-8ECE-8C47E3743C2F}" srcId="{0DBA344A-CBC3-4EDF-BB16-C8E7EBACA74F}" destId="{B27562E7-5C54-4896-AA42-ACA7C120608A}" srcOrd="1" destOrd="0" parTransId="{119C11E3-A647-45E3-971A-DD98D9C1CC8F}" sibTransId="{0B77805A-011F-4C32-BDDB-C2618713B566}"/>
    <dgm:cxn modelId="{4D42833D-85C4-4E9B-829D-2D65EDF3E9AE}" srcId="{382691B5-24C2-4A17-914C-06AC595E8405}" destId="{5C697578-176C-446F-8922-407C450B7394}" srcOrd="0" destOrd="0" parTransId="{813A29A9-B865-40F9-803C-AEB31C513334}" sibTransId="{C312D823-634F-4A17-B02B-30B013A0809F}"/>
    <dgm:cxn modelId="{821F9943-B7B0-44A6-A991-BC02397CF39A}" srcId="{B1BB42FE-92C6-438C-83D3-57561DE5BD2C}" destId="{C14E3BB2-3A11-4CDF-A24B-63FFCC3DFF83}" srcOrd="2" destOrd="0" parTransId="{95114610-62F2-483B-8FBC-B90679E7F4F0}" sibTransId="{2788E8E5-A24F-469B-BEAE-6A32953124F2}"/>
    <dgm:cxn modelId="{4A0CE064-7276-4C93-8A12-5FC0460B18E0}" type="presOf" srcId="{C1F904E5-8F65-4066-A5C1-C0BBFD396160}" destId="{CCF2B204-A091-4940-85E7-A41839368EF8}" srcOrd="0" destOrd="1" presId="urn:microsoft.com/office/officeart/2005/8/layout/chevron1"/>
    <dgm:cxn modelId="{4DC2C966-26FE-4DA1-8841-0EFAD9489CF4}" srcId="{0DBA344A-CBC3-4EDF-BB16-C8E7EBACA74F}" destId="{0EED0373-201D-4F5B-A47E-A8DA34560283}" srcOrd="2" destOrd="0" parTransId="{251E16E2-2025-45FF-9714-04EC4BEF69D8}" sibTransId="{6BA9591D-3469-414A-B590-C6DE4D7909DC}"/>
    <dgm:cxn modelId="{217C9E4D-6C6A-42B8-A29E-6AE494C88958}" type="presOf" srcId="{4B43C15A-A2AA-4600-AA80-2F73814DC078}" destId="{F9F6694C-1130-47C5-BBF5-D70A1BC63A1C}" srcOrd="0" destOrd="2" presId="urn:microsoft.com/office/officeart/2005/8/layout/chevron1"/>
    <dgm:cxn modelId="{132FEC6E-FBCE-456D-B863-1D9A00021820}" srcId="{382691B5-24C2-4A17-914C-06AC595E8405}" destId="{BF1669BB-4262-4581-8AA0-F0CD1458CBCE}" srcOrd="1" destOrd="0" parTransId="{9F203BF8-BD77-4DA8-B7BB-6FF10D7DFB3B}" sibTransId="{8FE68D7C-677A-45C3-BCAE-631781139F61}"/>
    <dgm:cxn modelId="{056F6F78-7B85-4445-9FBF-E9D5E3052C03}" type="presOf" srcId="{B27562E7-5C54-4896-AA42-ACA7C120608A}" destId="{0EB9029B-0823-4B18-B263-B4E74D7BAA1B}" srcOrd="0" destOrd="1" presId="urn:microsoft.com/office/officeart/2005/8/layout/chevron1"/>
    <dgm:cxn modelId="{11B2A981-FDDF-4EE3-A6E9-238905BE9505}" type="presOf" srcId="{C14E3BB2-3A11-4CDF-A24B-63FFCC3DFF83}" destId="{CCF2B204-A091-4940-85E7-A41839368EF8}" srcOrd="0" destOrd="2" presId="urn:microsoft.com/office/officeart/2005/8/layout/chevron1"/>
    <dgm:cxn modelId="{601B8885-E7AB-40F2-B8F3-2D119D21C4C6}" type="presOf" srcId="{B1BB42FE-92C6-438C-83D3-57561DE5BD2C}" destId="{2ED12241-49F9-4E5B-BD23-5625BAD4B497}" srcOrd="0" destOrd="0" presId="urn:microsoft.com/office/officeart/2005/8/layout/chevron1"/>
    <dgm:cxn modelId="{FD07598D-24FE-42BF-88E5-ECAF9DA1F8D9}" type="presOf" srcId="{5C697578-176C-446F-8922-407C450B7394}" destId="{F9F6694C-1130-47C5-BBF5-D70A1BC63A1C}" srcOrd="0" destOrd="0" presId="urn:microsoft.com/office/officeart/2005/8/layout/chevron1"/>
    <dgm:cxn modelId="{54751390-D04C-44F8-9419-B5FA33632349}" type="presOf" srcId="{BA87B830-4839-48B5-A143-F95A59BDC56B}" destId="{8DAB1A8C-D76B-4B30-80C0-816FC57B88A3}" srcOrd="0" destOrd="0" presId="urn:microsoft.com/office/officeart/2005/8/layout/chevron1"/>
    <dgm:cxn modelId="{44A5D693-F165-4F7A-9430-7327559A6120}" type="presOf" srcId="{0DBA344A-CBC3-4EDF-BB16-C8E7EBACA74F}" destId="{B1D162CD-4CC2-465B-9D41-8E2B160B7372}" srcOrd="0" destOrd="0" presId="urn:microsoft.com/office/officeart/2005/8/layout/chevron1"/>
    <dgm:cxn modelId="{4E767B99-0A01-4DAA-9FB2-515AF8227928}" type="presOf" srcId="{673510C9-4A8F-40E8-B62B-0089301B808D}" destId="{0EB9029B-0823-4B18-B263-B4E74D7BAA1B}" srcOrd="0" destOrd="0" presId="urn:microsoft.com/office/officeart/2005/8/layout/chevron1"/>
    <dgm:cxn modelId="{6C534CA0-A686-441A-B5E2-3B574800299B}" srcId="{BA87B830-4839-48B5-A143-F95A59BDC56B}" destId="{B1BB42FE-92C6-438C-83D3-57561DE5BD2C}" srcOrd="0" destOrd="0" parTransId="{FF857A38-E27D-4E69-BB80-32117F99A59C}" sibTransId="{8D360DDF-5429-4C98-A4CE-9CEA34B7B9D0}"/>
    <dgm:cxn modelId="{C91485AA-1F30-4305-8E46-7DDACFE1261B}" srcId="{B1BB42FE-92C6-438C-83D3-57561DE5BD2C}" destId="{C1F904E5-8F65-4066-A5C1-C0BBFD396160}" srcOrd="1" destOrd="0" parTransId="{82CBB97F-24E1-43B0-B1D0-CCD9DEC38E47}" sibTransId="{562110F3-E31E-4FDC-B534-C27E4BE162FC}"/>
    <dgm:cxn modelId="{3882FBBC-8C6E-44B2-B6DC-F138105AF109}" type="presOf" srcId="{BF1669BB-4262-4581-8AA0-F0CD1458CBCE}" destId="{F9F6694C-1130-47C5-BBF5-D70A1BC63A1C}" srcOrd="0" destOrd="1" presId="urn:microsoft.com/office/officeart/2005/8/layout/chevron1"/>
    <dgm:cxn modelId="{F0E718CD-D7D8-4E94-8581-78B0E80227DB}" srcId="{BA87B830-4839-48B5-A143-F95A59BDC56B}" destId="{382691B5-24C2-4A17-914C-06AC595E8405}" srcOrd="1" destOrd="0" parTransId="{52837F75-DEC8-4962-AC27-BE101CA2253D}" sibTransId="{F497FBF5-83AB-4CB7-8C97-96DA5FC92083}"/>
    <dgm:cxn modelId="{CD9448CD-9008-443D-AEAF-4F9F45389167}" srcId="{382691B5-24C2-4A17-914C-06AC595E8405}" destId="{4B43C15A-A2AA-4600-AA80-2F73814DC078}" srcOrd="2" destOrd="0" parTransId="{1F82C3DB-6C2B-4CC3-BA45-BF3B13AB0D8E}" sibTransId="{9951CE49-376D-4D1B-BC69-FC40807D7871}"/>
    <dgm:cxn modelId="{B8AC6ED7-016E-40A7-BD6E-9F9290457E31}" type="presOf" srcId="{0EED0373-201D-4F5B-A47E-A8DA34560283}" destId="{0EB9029B-0823-4B18-B263-B4E74D7BAA1B}" srcOrd="0" destOrd="2" presId="urn:microsoft.com/office/officeart/2005/8/layout/chevron1"/>
    <dgm:cxn modelId="{EE11B2D7-7D8F-473B-8132-E2680381790E}" type="presOf" srcId="{382691B5-24C2-4A17-914C-06AC595E8405}" destId="{0C1595CD-2196-41C6-9875-24C238450C59}" srcOrd="0" destOrd="0" presId="urn:microsoft.com/office/officeart/2005/8/layout/chevron1"/>
    <dgm:cxn modelId="{57E02369-903E-46BA-9482-70642ABB6D3A}" type="presParOf" srcId="{8DAB1A8C-D76B-4B30-80C0-816FC57B88A3}" destId="{461C4A80-22A4-4DF1-9760-F0393E4A2EFB}" srcOrd="0" destOrd="0" presId="urn:microsoft.com/office/officeart/2005/8/layout/chevron1"/>
    <dgm:cxn modelId="{B20B9A45-625D-48EA-A730-19E3B4D42D63}" type="presParOf" srcId="{461C4A80-22A4-4DF1-9760-F0393E4A2EFB}" destId="{2ED12241-49F9-4E5B-BD23-5625BAD4B497}" srcOrd="0" destOrd="0" presId="urn:microsoft.com/office/officeart/2005/8/layout/chevron1"/>
    <dgm:cxn modelId="{DD41BF0C-B2A3-4B6E-87CF-0B384B88DB22}" type="presParOf" srcId="{461C4A80-22A4-4DF1-9760-F0393E4A2EFB}" destId="{CCF2B204-A091-4940-85E7-A41839368EF8}" srcOrd="1" destOrd="0" presId="urn:microsoft.com/office/officeart/2005/8/layout/chevron1"/>
    <dgm:cxn modelId="{7A6769BF-D7C0-4A1B-AF41-7388376F4ADD}" type="presParOf" srcId="{8DAB1A8C-D76B-4B30-80C0-816FC57B88A3}" destId="{C28E5E9A-8E7D-4158-96A4-8E59A23B51CA}" srcOrd="1" destOrd="0" presId="urn:microsoft.com/office/officeart/2005/8/layout/chevron1"/>
    <dgm:cxn modelId="{9A865E74-2E32-4D2F-B4AE-47B5121488C0}" type="presParOf" srcId="{8DAB1A8C-D76B-4B30-80C0-816FC57B88A3}" destId="{37B41F53-C0DF-4D3D-A142-A1E0EAA5DFFC}" srcOrd="2" destOrd="0" presId="urn:microsoft.com/office/officeart/2005/8/layout/chevron1"/>
    <dgm:cxn modelId="{1A15AC0F-5B72-485A-B0E5-C6CBFC357B73}" type="presParOf" srcId="{37B41F53-C0DF-4D3D-A142-A1E0EAA5DFFC}" destId="{0C1595CD-2196-41C6-9875-24C238450C59}" srcOrd="0" destOrd="0" presId="urn:microsoft.com/office/officeart/2005/8/layout/chevron1"/>
    <dgm:cxn modelId="{1D888944-B54E-4AA5-9E1D-46424208B18C}" type="presParOf" srcId="{37B41F53-C0DF-4D3D-A142-A1E0EAA5DFFC}" destId="{F9F6694C-1130-47C5-BBF5-D70A1BC63A1C}" srcOrd="1" destOrd="0" presId="urn:microsoft.com/office/officeart/2005/8/layout/chevron1"/>
    <dgm:cxn modelId="{CE0DEB13-70AF-4334-865F-9EFF1793320A}" type="presParOf" srcId="{8DAB1A8C-D76B-4B30-80C0-816FC57B88A3}" destId="{D018343C-6C39-4132-8CED-D88E7930ACC7}" srcOrd="3" destOrd="0" presId="urn:microsoft.com/office/officeart/2005/8/layout/chevron1"/>
    <dgm:cxn modelId="{BDEC3507-DF7E-4472-AD82-71C1AC0A39F1}" type="presParOf" srcId="{8DAB1A8C-D76B-4B30-80C0-816FC57B88A3}" destId="{9881943F-4719-40A5-AB80-2D6EE0EC5ED7}" srcOrd="4" destOrd="0" presId="urn:microsoft.com/office/officeart/2005/8/layout/chevron1"/>
    <dgm:cxn modelId="{95075A85-F07B-4A18-81CA-C6C9E167B0A9}" type="presParOf" srcId="{9881943F-4719-40A5-AB80-2D6EE0EC5ED7}" destId="{B1D162CD-4CC2-465B-9D41-8E2B160B7372}" srcOrd="0" destOrd="0" presId="urn:microsoft.com/office/officeart/2005/8/layout/chevron1"/>
    <dgm:cxn modelId="{4A6B8983-29AA-4D55-B3BA-02B94AC5B812}" type="presParOf" srcId="{9881943F-4719-40A5-AB80-2D6EE0EC5ED7}" destId="{0EB9029B-0823-4B18-B263-B4E74D7BAA1B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12241-49F9-4E5B-BD23-5625BAD4B497}">
      <dsp:nvSpPr>
        <dsp:cNvPr id="0" name=""/>
        <dsp:cNvSpPr/>
      </dsp:nvSpPr>
      <dsp:spPr>
        <a:xfrm>
          <a:off x="5482" y="167688"/>
          <a:ext cx="3645544" cy="118800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i="0" kern="1200"/>
            <a:t>Challenges</a:t>
          </a:r>
          <a:r>
            <a:rPr lang="en-GB" sz="2200" b="0" i="0" kern="1200"/>
            <a:t>:</a:t>
          </a:r>
          <a:endParaRPr lang="en-US" sz="2200" kern="1200"/>
        </a:p>
      </dsp:txBody>
      <dsp:txXfrm>
        <a:off x="599482" y="167688"/>
        <a:ext cx="2457544" cy="1188000"/>
      </dsp:txXfrm>
    </dsp:sp>
    <dsp:sp modelId="{CCF2B204-A091-4940-85E7-A41839368EF8}">
      <dsp:nvSpPr>
        <dsp:cNvPr id="0" name=""/>
        <dsp:cNvSpPr/>
      </dsp:nvSpPr>
      <dsp:spPr>
        <a:xfrm>
          <a:off x="5482" y="1504188"/>
          <a:ext cx="2916435" cy="227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b="0" i="0" kern="1200"/>
            <a:t>Balancing schoolwork and project 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Code</a:t>
          </a:r>
          <a:r>
            <a:rPr lang="en-GB" sz="2200" b="0" i="0" kern="1200"/>
            <a:t> was the most challenging </a:t>
          </a:r>
          <a:r>
            <a:rPr lang="en-GB" sz="2200" kern="1200"/>
            <a:t>part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We</a:t>
          </a:r>
          <a:r>
            <a:rPr lang="en-GB" sz="2200" b="0" i="0" kern="1200"/>
            <a:t> made many mistakes but learned from each error.</a:t>
          </a:r>
          <a:endParaRPr lang="en-US" sz="2200" kern="1200"/>
        </a:p>
      </dsp:txBody>
      <dsp:txXfrm>
        <a:off x="5482" y="1504188"/>
        <a:ext cx="2916435" cy="2277000"/>
      </dsp:txXfrm>
    </dsp:sp>
    <dsp:sp modelId="{0C1595CD-2196-41C6-9875-24C238450C59}">
      <dsp:nvSpPr>
        <dsp:cNvPr id="0" name=""/>
        <dsp:cNvSpPr/>
      </dsp:nvSpPr>
      <dsp:spPr>
        <a:xfrm>
          <a:off x="3435027" y="167688"/>
          <a:ext cx="3645544" cy="118800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i="0" kern="1200"/>
            <a:t>Learning Experience</a:t>
          </a:r>
          <a:r>
            <a:rPr lang="en-GB" sz="2200" b="0" i="0" kern="1200"/>
            <a:t>:</a:t>
          </a:r>
          <a:endParaRPr lang="en-US" sz="2200" kern="1200"/>
        </a:p>
      </dsp:txBody>
      <dsp:txXfrm>
        <a:off x="4029027" y="167688"/>
        <a:ext cx="2457544" cy="1188000"/>
      </dsp:txXfrm>
    </dsp:sp>
    <dsp:sp modelId="{F9F6694C-1130-47C5-BBF5-D70A1BC63A1C}">
      <dsp:nvSpPr>
        <dsp:cNvPr id="0" name=""/>
        <dsp:cNvSpPr/>
      </dsp:nvSpPr>
      <dsp:spPr>
        <a:xfrm>
          <a:off x="3435027" y="1504188"/>
          <a:ext cx="2916435" cy="227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New</a:t>
          </a:r>
          <a:r>
            <a:rPr lang="en-GB" sz="2200" b="0" i="0" kern="1200"/>
            <a:t> Arduino components.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b="0" i="0" kern="1200"/>
            <a:t>Online Arduino community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Construction</a:t>
          </a:r>
          <a:r>
            <a:rPr lang="en-GB" sz="2200" b="0" i="0" kern="1200"/>
            <a:t> simpler than coding.</a:t>
          </a:r>
          <a:endParaRPr lang="en-US" sz="2200" kern="1200"/>
        </a:p>
      </dsp:txBody>
      <dsp:txXfrm>
        <a:off x="3435027" y="1504188"/>
        <a:ext cx="2916435" cy="2277000"/>
      </dsp:txXfrm>
    </dsp:sp>
    <dsp:sp modelId="{B1D162CD-4CC2-465B-9D41-8E2B160B7372}">
      <dsp:nvSpPr>
        <dsp:cNvPr id="0" name=""/>
        <dsp:cNvSpPr/>
      </dsp:nvSpPr>
      <dsp:spPr>
        <a:xfrm>
          <a:off x="6864572" y="167688"/>
          <a:ext cx="3645544" cy="118800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i="0" kern="1200"/>
            <a:t>Outcome</a:t>
          </a:r>
          <a:r>
            <a:rPr lang="en-GB" sz="2200" b="0" i="0" kern="1200"/>
            <a:t>:</a:t>
          </a:r>
          <a:endParaRPr lang="en-US" sz="2200" kern="1200"/>
        </a:p>
      </dsp:txBody>
      <dsp:txXfrm>
        <a:off x="7458572" y="167688"/>
        <a:ext cx="2457544" cy="1188000"/>
      </dsp:txXfrm>
    </dsp:sp>
    <dsp:sp modelId="{0EB9029B-0823-4B18-B263-B4E74D7BAA1B}">
      <dsp:nvSpPr>
        <dsp:cNvPr id="0" name=""/>
        <dsp:cNvSpPr/>
      </dsp:nvSpPr>
      <dsp:spPr>
        <a:xfrm>
          <a:off x="6864572" y="1504188"/>
          <a:ext cx="2916435" cy="227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b="0" i="0" kern="1200"/>
            <a:t>The project is easy to </a:t>
          </a:r>
          <a:r>
            <a:rPr lang="en-GB" sz="2200" kern="1200"/>
            <a:t>transport and build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Affordable</a:t>
          </a:r>
          <a:r>
            <a:rPr lang="en-GB" sz="2200" b="0" i="0" kern="1200"/>
            <a:t> (total cost: 20-25 euros).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b="0" i="0" kern="1200"/>
            <a:t>No prior knowledge of Arduino or programming </a:t>
          </a:r>
          <a:endParaRPr lang="en-US" sz="2200" kern="1200"/>
        </a:p>
      </dsp:txBody>
      <dsp:txXfrm>
        <a:off x="6864572" y="1504188"/>
        <a:ext cx="2916435" cy="2277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C7274-9F76-4A97-9A73-6B89303BE3AB}" type="datetimeFigureOut">
              <a:t>30.03.2025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33980-BD8B-4B72-8EA5-8057B97FDDAA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45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Goal</a:t>
            </a:r>
            <a:r>
              <a:rPr lang="en-US"/>
              <a:t>: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Achieve optimal sleeping conditions by regulating CO₂, temperature, and humidity.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Enhance rest quality without increasing sleep duration.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Boost productivity for workers, companies, children, and anyone.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Save time by improving sleep efficiency.</a:t>
            </a:r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Motivation</a:t>
            </a:r>
            <a:r>
              <a:rPr lang="en-US"/>
              <a:t>: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Poor sleeping conditions are often underestimated but significantly impact daily productivity and health.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Many people are unaware of how environmental factors like CO₂ levels, temperature, and humidity affect sleep quality.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By addressing these factors, we aim to provide an accessible solution to improve sleep and overall well-being.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80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Sleep Quality</a:t>
            </a:r>
            <a:r>
              <a:rPr lang="en-US"/>
              <a:t>: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Poor sleep leads to cognitive decline, decreased work performance, and increased risk of chronic diseases (e.g., diabetes, cardiovascular diseases, depression).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Adults need 7-9 hours of sleep per night, but the quality of sleep is just as important as its duration.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Environmental factors like CO₂ levels, temperature, and humidity significantly influence sleep quality (Thermal environment and sleep quality: A review, 2017).</a:t>
            </a:r>
            <a:endParaRPr lang="en-US">
              <a:ea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Optimal Conditions</a:t>
            </a:r>
            <a:r>
              <a:rPr lang="en-US"/>
              <a:t>: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 b="1"/>
              <a:t>CO₂ Levels</a:t>
            </a:r>
            <a:r>
              <a:rPr lang="en-US"/>
              <a:t>: Should be below 1200 ppm (parts per million).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 b="1"/>
              <a:t>Temperature</a:t>
            </a:r>
            <a:r>
              <a:rPr lang="en-US"/>
              <a:t>: Ideal range is between 16°C and 22°C.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 b="1"/>
              <a:t>Humidity</a:t>
            </a:r>
            <a:r>
              <a:rPr lang="en-US"/>
              <a:t>: Should be maintained at a comfortable level, typically between 40-60%.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18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s-ES" b="1"/>
              <a:t>Arduino UNO R3</a:t>
            </a:r>
            <a:r>
              <a:rPr lang="es-ES"/>
              <a:t>: </a:t>
            </a:r>
            <a:r>
              <a:rPr lang="es-ES" err="1"/>
              <a:t>Microcontroller</a:t>
            </a:r>
            <a:r>
              <a:rPr lang="es-ES"/>
              <a:t> </a:t>
            </a:r>
            <a:r>
              <a:rPr lang="es-ES" err="1"/>
              <a:t>for</a:t>
            </a:r>
            <a:r>
              <a:rPr lang="es-ES"/>
              <a:t> </a:t>
            </a:r>
            <a:r>
              <a:rPr lang="es-ES" err="1"/>
              <a:t>processing</a:t>
            </a:r>
            <a:r>
              <a:rPr lang="es-ES"/>
              <a:t> data and </a:t>
            </a:r>
            <a:r>
              <a:rPr lang="es-ES" err="1"/>
              <a:t>controlling</a:t>
            </a:r>
            <a:r>
              <a:rPr lang="es-ES"/>
              <a:t>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system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USB Cable / 9V1A </a:t>
            </a:r>
            <a:r>
              <a:rPr lang="es-ES" b="1" err="1"/>
              <a:t>Adapter</a:t>
            </a:r>
            <a:r>
              <a:rPr lang="es-ES"/>
              <a:t>: </a:t>
            </a:r>
            <a:r>
              <a:rPr lang="es-ES" err="1"/>
              <a:t>Provides</a:t>
            </a:r>
            <a:r>
              <a:rPr lang="es-ES"/>
              <a:t> </a:t>
            </a:r>
            <a:r>
              <a:rPr lang="es-ES" err="1"/>
              <a:t>power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the</a:t>
            </a:r>
            <a:r>
              <a:rPr lang="es-ES"/>
              <a:t> Arduino.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830 </a:t>
            </a:r>
            <a:r>
              <a:rPr lang="es-ES" b="1" err="1"/>
              <a:t>Tie-Points</a:t>
            </a:r>
            <a:r>
              <a:rPr lang="es-ES" b="1"/>
              <a:t> </a:t>
            </a:r>
            <a:r>
              <a:rPr lang="es-ES" b="1" err="1"/>
              <a:t>Breadboard</a:t>
            </a:r>
            <a:r>
              <a:rPr lang="es-ES"/>
              <a:t>: Used </a:t>
            </a:r>
            <a:r>
              <a:rPr lang="es-ES" err="1"/>
              <a:t>for</a:t>
            </a:r>
            <a:r>
              <a:rPr lang="es-ES"/>
              <a:t> </a:t>
            </a:r>
            <a:r>
              <a:rPr lang="es-ES" err="1"/>
              <a:t>circuit</a:t>
            </a:r>
            <a:r>
              <a:rPr lang="es-ES"/>
              <a:t> </a:t>
            </a:r>
            <a:r>
              <a:rPr lang="es-ES" err="1"/>
              <a:t>assembly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Jumper </a:t>
            </a:r>
            <a:r>
              <a:rPr lang="es-ES" b="1" err="1"/>
              <a:t>Wires</a:t>
            </a:r>
            <a:r>
              <a:rPr lang="es-ES"/>
              <a:t>: </a:t>
            </a:r>
            <a:r>
              <a:rPr lang="es-ES" err="1"/>
              <a:t>For</a:t>
            </a:r>
            <a:r>
              <a:rPr lang="es-ES"/>
              <a:t> </a:t>
            </a:r>
            <a:r>
              <a:rPr lang="es-ES" err="1"/>
              <a:t>connecting</a:t>
            </a:r>
            <a:r>
              <a:rPr lang="es-ES"/>
              <a:t> </a:t>
            </a:r>
            <a:r>
              <a:rPr lang="es-ES" err="1"/>
              <a:t>components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DHT11 </a:t>
            </a:r>
            <a:r>
              <a:rPr lang="es-ES" b="1" err="1"/>
              <a:t>Temperature</a:t>
            </a:r>
            <a:r>
              <a:rPr lang="es-ES" b="1"/>
              <a:t> and </a:t>
            </a:r>
            <a:r>
              <a:rPr lang="es-ES" b="1" err="1"/>
              <a:t>Humidity</a:t>
            </a:r>
            <a:r>
              <a:rPr lang="es-ES" b="1"/>
              <a:t> Module</a:t>
            </a:r>
            <a:r>
              <a:rPr lang="es-ES"/>
              <a:t>: </a:t>
            </a:r>
            <a:r>
              <a:rPr lang="es-ES" err="1"/>
              <a:t>Measures</a:t>
            </a:r>
            <a:r>
              <a:rPr lang="es-ES"/>
              <a:t> </a:t>
            </a:r>
            <a:r>
              <a:rPr lang="es-ES" err="1"/>
              <a:t>temperature</a:t>
            </a:r>
            <a:r>
              <a:rPr lang="es-ES"/>
              <a:t> and </a:t>
            </a:r>
            <a:r>
              <a:rPr lang="es-ES" err="1"/>
              <a:t>humidity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MH-Z19 CO₂ Sensor</a:t>
            </a:r>
            <a:r>
              <a:rPr lang="es-ES"/>
              <a:t>: </a:t>
            </a:r>
            <a:r>
              <a:rPr lang="es-ES" err="1"/>
              <a:t>Measures</a:t>
            </a:r>
            <a:r>
              <a:rPr lang="es-ES"/>
              <a:t> CO₂ </a:t>
            </a:r>
            <a:r>
              <a:rPr lang="es-ES" err="1"/>
              <a:t>concentration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 err="1"/>
              <a:t>Potentiometer</a:t>
            </a:r>
            <a:r>
              <a:rPr lang="es-ES" b="1"/>
              <a:t> 10K</a:t>
            </a:r>
            <a:r>
              <a:rPr lang="es-ES"/>
              <a:t>: </a:t>
            </a:r>
            <a:r>
              <a:rPr lang="es-ES" err="1"/>
              <a:t>Adjusts</a:t>
            </a:r>
            <a:r>
              <a:rPr lang="es-ES"/>
              <a:t> </a:t>
            </a:r>
            <a:r>
              <a:rPr lang="es-ES" err="1"/>
              <a:t>values</a:t>
            </a:r>
            <a:r>
              <a:rPr lang="es-ES"/>
              <a:t> </a:t>
            </a:r>
            <a:r>
              <a:rPr lang="es-ES" err="1"/>
              <a:t>within</a:t>
            </a:r>
            <a:r>
              <a:rPr lang="es-ES"/>
              <a:t>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circuit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Resistor 10K</a:t>
            </a:r>
            <a:r>
              <a:rPr lang="es-ES"/>
              <a:t>: Used in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circuit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LCD 1602 Module</a:t>
            </a:r>
            <a:r>
              <a:rPr lang="es-ES"/>
              <a:t>: </a:t>
            </a:r>
            <a:r>
              <a:rPr lang="es-ES" err="1"/>
              <a:t>Displays</a:t>
            </a:r>
            <a:r>
              <a:rPr lang="es-ES"/>
              <a:t> real-time data </a:t>
            </a:r>
            <a:r>
              <a:rPr lang="es-ES" err="1"/>
              <a:t>for</a:t>
            </a:r>
            <a:r>
              <a:rPr lang="es-ES"/>
              <a:t> </a:t>
            </a:r>
            <a:r>
              <a:rPr lang="es-ES" err="1"/>
              <a:t>user</a:t>
            </a:r>
            <a:r>
              <a:rPr lang="es-ES"/>
              <a:t> </a:t>
            </a:r>
            <a:r>
              <a:rPr lang="es-ES" err="1"/>
              <a:t>monitoring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Servo Motor SG90</a:t>
            </a:r>
            <a:r>
              <a:rPr lang="es-ES"/>
              <a:t>: </a:t>
            </a:r>
            <a:r>
              <a:rPr lang="es-ES" err="1"/>
              <a:t>Simulates</a:t>
            </a:r>
            <a:r>
              <a:rPr lang="es-ES"/>
              <a:t> </a:t>
            </a:r>
            <a:r>
              <a:rPr lang="es-ES" err="1"/>
              <a:t>window</a:t>
            </a:r>
            <a:r>
              <a:rPr lang="es-ES"/>
              <a:t> </a:t>
            </a:r>
            <a:r>
              <a:rPr lang="es-ES" err="1"/>
              <a:t>opening</a:t>
            </a:r>
            <a:r>
              <a:rPr lang="es-ES"/>
              <a:t> and </a:t>
            </a:r>
            <a:r>
              <a:rPr lang="es-ES" err="1"/>
              <a:t>closing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Fan Blade and 3-6V Motor</a:t>
            </a:r>
            <a:r>
              <a:rPr lang="es-ES"/>
              <a:t>: </a:t>
            </a:r>
            <a:r>
              <a:rPr lang="es-ES" err="1"/>
              <a:t>Lowers</a:t>
            </a:r>
            <a:r>
              <a:rPr lang="es-ES"/>
              <a:t> </a:t>
            </a:r>
            <a:r>
              <a:rPr lang="es-ES" err="1"/>
              <a:t>temperature</a:t>
            </a:r>
            <a:r>
              <a:rPr lang="es-ES"/>
              <a:t>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s-ES" b="1"/>
              <a:t>Red LED</a:t>
            </a:r>
            <a:r>
              <a:rPr lang="es-ES"/>
              <a:t>: </a:t>
            </a:r>
            <a:r>
              <a:rPr lang="es-ES" err="1"/>
              <a:t>Simulates</a:t>
            </a:r>
            <a:r>
              <a:rPr lang="es-ES"/>
              <a:t> </a:t>
            </a:r>
            <a:r>
              <a:rPr lang="es-ES" err="1"/>
              <a:t>heating</a:t>
            </a:r>
            <a:r>
              <a:rPr lang="es-ES"/>
              <a:t> (</a:t>
            </a:r>
            <a:r>
              <a:rPr lang="es-ES" err="1"/>
              <a:t>replaces</a:t>
            </a:r>
            <a:r>
              <a:rPr lang="es-ES"/>
              <a:t> radiator).</a:t>
            </a:r>
            <a:endParaRPr lang="en-US"/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0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Libraries and Definitions (Lines 1-8)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code uses several libraries to manage different sensors and devices: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LiquidCrystal.h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 Controls the LCD display.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DHT.h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 Manages the DHT11 temperature and humidity sensor.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MHZ19.h: Handles the MH-Z19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sensor.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SoftwareSerial.h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 Enables serial communication with the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sensor.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Servo.h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 Controls a servo motor that simulates opening a window</a:t>
            </a:r>
            <a:r>
              <a:rPr lang="en-GB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Component</a:t>
            </a:r>
            <a:r>
              <a:rPr lang="de-DE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Initialization</a:t>
            </a:r>
            <a:r>
              <a:rPr lang="de-DE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(Lines 9-19)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Defines pins for the LCD display, DHT11 sensor, red led and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sensor.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Creates a Servo Servomotor object to control window opening.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Sets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threshold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values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for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 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HighCo2 = 1200 ppm (upper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limit).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LowCo2 = 300 ppm (lower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limit).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HighTemp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= 22°C (maximum temperature threshold).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LowTemp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= 16°C (minimum temperature threshold).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Configures control variables for motor and ventilation: 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motorPin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= 7: Controls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fan.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speed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= 225: Fan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motor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speed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stop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= 0: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Stops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fan.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Initial Setup (</a:t>
            </a:r>
            <a:r>
              <a:rPr lang="de-DE" sz="1100" b="1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setup</a:t>
            </a:r>
            <a:r>
              <a:rPr lang="de-DE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) - Lines 21-34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Initializes the servo motor and keeps it closed 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Servomotor.write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(0);).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Activates the LCD screen 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lcd.begin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(16,2);).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Configures communication with the MH-Z19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sensor.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Enables auto-calibration for the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sensor 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autoCalibration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(true);).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Starts the DHT sensor to read temperature and humidity.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Configures output pins for the fan and red LED.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b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Main Loop (loop) - Lines 36-63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Runs continuously to monitor and adjust environmental conditions.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Step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1: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Measurement (Lines 37-41)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co2Gehalt = co2Sensor.get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(); → Retrieves the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concentration.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If it exceeds 1200 ppm, the servo motor activates 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Servomotor.write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(90);), simulating an open window.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If it is below the threshold, the window closes 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Servomotor.write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(0);).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Step 2: Display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on LCD (Lines 42-44)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Shows the CO</a:t>
            </a:r>
            <a:r>
              <a:rPr lang="en-GB" sz="1100" kern="100" baseline="-250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concentration in ppm on the LCD display.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Step 3: Humidity and Temperature Measurement (Lines 45-51)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 = 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dht.readHumidity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(); → Reads humidity.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 = 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dht.readTemperature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(); → Reads temperature.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Displays the values on the LCD screen with a 2-second delay between readings.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Step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4: </a:t>
            </a:r>
            <a:r>
              <a:rPr lang="de-DE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Control (Lines 52-63)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If the temperature is above 22°C, the fan turns on 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analogWrite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motorPin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speed);), and the red LED turns off 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digitalWrite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(</a:t>
            </a:r>
            <a:r>
              <a:rPr lang="en-GB" sz="1100" kern="100" dirty="0" err="1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RedLed</a:t>
            </a:r>
            <a:r>
              <a:rPr lang="en-GB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LOW);).</a:t>
            </a:r>
            <a:endParaRPr lang="de-DE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If the temperature is below 16°C, the red LED turns on (</a:t>
            </a:r>
            <a:r>
              <a:rPr lang="en-GB" sz="1100" dirty="0" err="1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digitalWrite</a:t>
            </a: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(</a:t>
            </a:r>
            <a:r>
              <a:rPr lang="en-GB" sz="1100" dirty="0" err="1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RedLed</a:t>
            </a: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, HIGH);), and the fan turns off (</a:t>
            </a:r>
            <a:r>
              <a:rPr lang="en-GB" sz="1100" dirty="0" err="1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analogWrite</a:t>
            </a: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(</a:t>
            </a:r>
            <a:r>
              <a:rPr lang="en-GB" sz="1100" dirty="0" err="1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motorPin</a:t>
            </a: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, stop);).</a:t>
            </a:r>
            <a:endParaRPr lang="de-D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955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The building process </a:t>
            </a:r>
          </a:p>
          <a:p>
            <a:endParaRPr lang="en-US">
              <a:ea typeface="Calibri"/>
              <a:cs typeface="Calibri"/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Challenges</a:t>
            </a:r>
            <a:r>
              <a:rPr lang="en-US"/>
              <a:t>: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Balancing schoolwork and project development was difficult, especially due to lack of sleep.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Writing the Arduino code was the most challenging part, as we had no prior programming experience.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We made many mistakes but learned from each error.</a:t>
            </a:r>
            <a:endParaRPr lang="en-US">
              <a:ea typeface="Calibri"/>
              <a:cs typeface="Calibri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Learning Experience</a:t>
            </a:r>
            <a:r>
              <a:rPr lang="en-US"/>
              <a:t>: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We discovered and learned to use new Arduino components.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Online resources, tutorials, and the Arduino community were invaluable in helping us understand how to use each module.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The construction of the project was simpler than the coding part.</a:t>
            </a:r>
            <a:endParaRPr lang="en-US">
              <a:ea typeface="Calibri"/>
              <a:cs typeface="Calibri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Outcome</a:t>
            </a:r>
            <a:r>
              <a:rPr lang="en-US"/>
              <a:t>: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We developed a functional project that detects environmental data and activates the corresponding mechanisms.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The project is easy to transport, build, and affordable (total cost: 20-25 euros).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No prior knowledge of Arduino or programming is required to assemble it.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67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b="1"/>
              <a:t>Affordability</a:t>
            </a:r>
            <a:r>
              <a:rPr lang="en-US"/>
              <a:t>: The total cost of components is only 20-25 euros, making it an accessible solution for improving sleep conditions.</a:t>
            </a:r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 b="1"/>
              <a:t>Real-time Monitoring</a:t>
            </a:r>
            <a:r>
              <a:rPr lang="en-US"/>
              <a:t>: The LCD screen displays live data, allowing users to monitor conditions at any time.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80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b="1"/>
              <a:t>Automated Adjustments</a:t>
            </a:r>
            <a:r>
              <a:rPr lang="en-US"/>
              <a:t>: The system continuously adapts to maintain optimal conditions without user intervention.</a:t>
            </a:r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b="1"/>
              <a:t>Portability</a:t>
            </a:r>
            <a:r>
              <a:rPr lang="en-US"/>
              <a:t>: The project is easy to transport and can be used in different environments.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48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spcAft>
                <a:spcPts val="300"/>
              </a:spcAft>
              <a:buFont typeface="Arial"/>
              <a:buChar char="•"/>
            </a:pPr>
            <a:r>
              <a:rPr lang="en-US" b="1"/>
              <a:t>Impact</a:t>
            </a:r>
            <a:r>
              <a:rPr lang="en-US"/>
              <a:t>:</a:t>
            </a: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/>
              <a:t>Poor sleeping conditions are a major cause of productivity issues.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/>
              <a:t>By maintaining an ideal environment, individuals can achieve deeper and more restorative sleep, leading to improved productivity and overall well-being.</a:t>
            </a:r>
            <a:endParaRPr lang="en-US">
              <a:ea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Future Developments</a:t>
            </a:r>
            <a:r>
              <a:rPr lang="en-US"/>
              <a:t>: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Expand the system’s adaptability to different room sizes.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Integrate smart home technology for a more seamless user experience.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Implement solutions in workplaces, schools, and homes to revolutionize sleep hygiene.</a:t>
            </a:r>
            <a:endParaRPr lang="en-US">
              <a:ea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,Sans-Serif"/>
              <a:buChar char="•"/>
            </a:pPr>
            <a:r>
              <a:rPr lang="en-US" b="1"/>
              <a:t>Final Thoughts</a:t>
            </a:r>
            <a:r>
              <a:rPr lang="en-US"/>
              <a:t>: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This project not only solves a practical problem but also provides a valuable learning experience in electronics, programming, and problem-solving.</a:t>
            </a:r>
            <a:endParaRPr lang="en-US"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300"/>
              </a:spcBef>
              <a:buFont typeface="Arial,Sans-Serif"/>
              <a:buChar char="•"/>
            </a:pPr>
            <a:r>
              <a:rPr lang="en-US"/>
              <a:t>We hope this project inspires others to explore how technology can improve everyday life.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E33980-BD8B-4B72-8EA5-8057B97FDDAA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8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9C8B36-C608-86F2-5DEC-7AD5F2D38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255905B-4ABD-3557-6167-F0FD43DFF1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7C2A34-C672-90C4-D28B-A5DC3C1FD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C5B3F7-25CB-F3C2-93AB-FA3DA3B4E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4D117C-0A1B-1480-4BE7-27BB2C8BF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5066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C81AFC-88D6-682A-7FE6-A6BC3E119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01D47FB-B133-2803-09F3-5EAF0C364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AE7905-E7E1-68EE-48DA-058EAE162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DC61A6-953D-869C-1D6B-B51F66865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CA3C42-C56E-C135-0854-2250B7535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19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AD1349F-5F94-499A-CE23-498EBA4FC1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3502C80-D022-536C-5F57-1A247978B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28392F-5FB2-F064-A24A-D1D8896C4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F3AB61-4DA1-0427-3747-ECAEEDF86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8A0B2E-CD1A-1941-F41F-DF945806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88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4B6F8A-8BAF-5196-309D-DAD0BB1CD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253D3D-03AD-D090-B05B-14D245BCA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B82F36-5038-61BF-2000-251AB32B1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6A7D2C-8AE9-0C67-DB5F-8631B71F8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D680D1-24A7-D3D3-347E-38F986C59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782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45A418-3021-DCDC-C1E9-83E565CD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9ADA54-31FB-CD31-DA1E-B9C6A3227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6E3499-6CDB-18BE-0937-99800CE26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A92E60-8A75-87C3-3CBA-285EADB65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B3EA14-6B42-11B1-A23D-741751871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1091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B9C7D4-1EA5-C409-277E-D5569416D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6FB92B-DE41-C224-5330-501FCC0563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05043AA-DA42-3A87-6A4F-442E73FDF3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7ECF2B-5CCE-711E-FA0B-8BAA86A7D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93F7A79-DDE2-1AD1-ABD6-1AA394CB6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E26FF94-C5DE-FF5E-4264-68F5A26A8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874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56656-0C0E-C43C-8893-A2CEECCF9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EADA288-3AC3-CE17-EEE2-08B0CCC23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AF0965F-F09C-C994-156C-69B71EBA3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220A305-B139-7B1F-5794-8BD5808DE5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61C7F9A-7804-C631-1377-36CE4725F1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F58E06A-9F21-916A-093D-B787FA1E9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47018AD-DC5A-7B3F-B567-0700FB69E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76C63BE-4C18-4843-758C-9A0C6DB17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903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C555A8-A70D-AC29-0CA9-C6F61B0C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40A7E3B-37F4-4386-6C72-C65D5A34E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AF127C4-16E6-E027-8F4E-3DE4BFA59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A9A39FB-F66B-5C9E-EF6A-DEEAFD2C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35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0E48461-0943-95C5-DC72-6547E409E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31F8E2A-20EF-9B7D-4D73-637877150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6EF24DD-1749-3D96-4C30-C3402DA5E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274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3ED7DB-8053-E68E-2AFA-016F8643D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983305-B968-5AA4-8AE1-1ECBD0CD2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13C4F1-0453-B54E-1341-8A0BE7D6CD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CC7925-0CA7-EBAD-7078-8E58F39B1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53299C-924C-4EA4-F5C7-3B1781EAC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AD3BFB-A154-37C6-4949-698DD19A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6395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9B1AFE-B4F4-84ED-E442-0533C8F33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909CE3A-FA32-5D33-E203-E1EF073953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932D63C-98EC-2D34-362C-12F628685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67D8FE-8DF8-1303-DD35-6916E023A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D9B279-B888-2C4A-4EC1-27964EF4F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712CE0-E39B-EB94-4995-7DEFFF6C5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81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8315F1-2416-AE8D-C6D9-F3E1FFF8E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552728C-FDB9-F9FE-9A92-7ECB4022B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9A1C43-7723-BBE2-BE1D-D4B19314A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597023-BE47-4BE4-B41E-059C96458B8B}" type="datetimeFigureOut">
              <a:rPr lang="es-ES" smtClean="0"/>
              <a:t>30/03/2025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D3B13C-01A5-7757-D7CF-961B0E283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133D64-CE4C-FE73-CC95-859A0FF84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92B697-90FE-435E-92AC-8A3429D1A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318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4.mp4"/><Relationship Id="rId1" Type="http://schemas.openxmlformats.org/officeDocument/2006/relationships/video" Target="NULL" TargetMode="Externa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29073412/" TargetMode="External"/><Relationship Id="rId2" Type="http://schemas.openxmlformats.org/officeDocument/2006/relationships/hyperlink" Target="https://pubmed.ncbi.nlm.nih.gov/1933850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inkercad.com/dashboard" TargetMode="External"/><Relationship Id="rId5" Type="http://schemas.openxmlformats.org/officeDocument/2006/relationships/hyperlink" Target="https://www.arduino.cc/" TargetMode="External"/><Relationship Id="rId4" Type="http://schemas.openxmlformats.org/officeDocument/2006/relationships/hyperlink" Target="https://www.sciencedirect.com/science/article/abs/pii/S037877881731768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5" name="Picture 4" descr="A wooden board with wires and a fan&#10;&#10;AI-generated content may be incorrect.">
            <a:extLst>
              <a:ext uri="{FF2B5EF4-FFF2-40B4-BE49-F238E27FC236}">
                <a16:creationId xmlns:a16="http://schemas.microsoft.com/office/drawing/2014/main" id="{DDF14FB6-D615-B2E0-EEBC-1EF1ADA3F7E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2009" b="1299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C620F54-E7F8-B310-7BBC-749290B917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GB" b="1" i="0" noProof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Optimal sleeping </a:t>
            </a:r>
            <a:r>
              <a:rPr lang="en-GB" b="1" noProof="0" dirty="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conditions</a:t>
            </a:r>
            <a:endParaRPr lang="en-GB" noProof="0" dirty="0">
              <a:solidFill>
                <a:srgbClr val="FFFFFF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F7366AB-1C2E-FA1E-BD94-FF3ED9C50C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noProof="0" dirty="0">
                <a:solidFill>
                  <a:srgbClr val="FFFFFF"/>
                </a:solidFill>
              </a:rPr>
              <a:t>By Diego de Santos and Nico Fernandez</a:t>
            </a:r>
          </a:p>
        </p:txBody>
      </p:sp>
    </p:spTree>
    <p:extLst>
      <p:ext uri="{BB962C8B-B14F-4D97-AF65-F5344CB8AC3E}">
        <p14:creationId xmlns:p14="http://schemas.microsoft.com/office/powerpoint/2010/main" val="4871153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FAADBC-7010-7CC7-93A7-F5938F2A4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0305FB-7659-72C1-9522-8BA8D9886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MicrosoftTeams-video (6)">
            <a:hlinkClick r:id="" action="ppaction://media"/>
            <a:extLst>
              <a:ext uri="{FF2B5EF4-FFF2-40B4-BE49-F238E27FC236}">
                <a16:creationId xmlns:a16="http://schemas.microsoft.com/office/drawing/2014/main" id="{02063117-131E-2E92-EA93-5528A7AC58E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3273" end="26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03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6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0906C11-6D80-976E-9E64-36EC952ED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noProof="0"/>
              <a:t>The building process  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Marcador de contenido 2">
            <a:extLst>
              <a:ext uri="{FF2B5EF4-FFF2-40B4-BE49-F238E27FC236}">
                <a16:creationId xmlns:a16="http://schemas.microsoft.com/office/drawing/2014/main" id="{5695E070-3B3B-6EB4-1EB4-F33CC1D834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493673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3594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9C42DDD-3BE4-2333-21D6-29C7CA536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3800" noProof="0" dirty="0"/>
              <a:t>Advantages over other similar products 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631570-9168-5252-F9B0-F78D6E93B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1" i="0" noProof="0" dirty="0">
                <a:effectLst/>
                <a:latin typeface="Inter"/>
              </a:rPr>
              <a:t>Affordability</a:t>
            </a:r>
            <a:endParaRPr lang="en-GB" noProof="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 noProof="0" dirty="0">
                <a:latin typeface="Inter"/>
              </a:rPr>
              <a:t> </a:t>
            </a:r>
            <a:r>
              <a:rPr lang="en-GB" b="0" i="0" noProof="0" dirty="0">
                <a:effectLst/>
                <a:latin typeface="Inter"/>
              </a:rPr>
              <a:t>20-25 euros</a:t>
            </a:r>
            <a:endParaRPr lang="en-GB" noProof="0" dirty="0"/>
          </a:p>
          <a:p>
            <a:pPr>
              <a:spcBef>
                <a:spcPts val="300"/>
              </a:spcBef>
            </a:pPr>
            <a:r>
              <a:rPr lang="en-GB" b="1" i="0" noProof="0" dirty="0">
                <a:effectLst/>
                <a:latin typeface="Inter"/>
              </a:rPr>
              <a:t>Real-time Monitoring</a:t>
            </a:r>
            <a:endParaRPr lang="en-GB" noProof="0" dirty="0">
              <a:latin typeface="Inter"/>
            </a:endParaRPr>
          </a:p>
          <a:p>
            <a:pPr lvl="1">
              <a:spcBef>
                <a:spcPts val="300"/>
              </a:spcBef>
              <a:buFont typeface="Courier New" panose="020B0604020202020204" pitchFamily="34" charset="0"/>
              <a:buChar char="o"/>
            </a:pPr>
            <a:r>
              <a:rPr lang="en-GB" b="0" i="0" noProof="0" dirty="0">
                <a:effectLst/>
                <a:latin typeface="Inter"/>
              </a:rPr>
              <a:t>live data</a:t>
            </a:r>
            <a:endParaRPr lang="en-GB" noProof="0" dirty="0">
              <a:latin typeface="Inter"/>
            </a:endParaRPr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2200" b="0" i="0" noProof="0" dirty="0">
              <a:effectLst/>
              <a:latin typeface="Inter"/>
            </a:endParaRPr>
          </a:p>
        </p:txBody>
      </p:sp>
      <p:pic>
        <p:nvPicPr>
          <p:cNvPr id="4" name="Picture 3" descr="Image result for person with money">
            <a:extLst>
              <a:ext uri="{FF2B5EF4-FFF2-40B4-BE49-F238E27FC236}">
                <a16:creationId xmlns:a16="http://schemas.microsoft.com/office/drawing/2014/main" id="{683C5835-EC0F-BE1C-3254-6A2E04475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048" y="699516"/>
            <a:ext cx="5458968" cy="54589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F4A7A6-853C-4826-C6AE-6A19C3616D28}"/>
              </a:ext>
            </a:extLst>
          </p:cNvPr>
          <p:cNvSpPr txBox="1"/>
          <p:nvPr/>
        </p:nvSpPr>
        <p:spPr>
          <a:xfrm>
            <a:off x="8148819" y="6346123"/>
            <a:ext cx="6101394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 noProof="0" dirty="0"/>
              <a:t>https://sl.bing.net/fEMS588oPYW</a:t>
            </a:r>
          </a:p>
        </p:txBody>
      </p:sp>
    </p:spTree>
    <p:extLst>
      <p:ext uri="{BB962C8B-B14F-4D97-AF65-F5344CB8AC3E}">
        <p14:creationId xmlns:p14="http://schemas.microsoft.com/office/powerpoint/2010/main" val="2453632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5BE4E-CC83-1B25-07E3-17C283C8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036"/>
            <a:ext cx="4321192" cy="1402470"/>
          </a:xfrm>
        </p:spPr>
        <p:txBody>
          <a:bodyPr anchor="t">
            <a:noAutofit/>
          </a:bodyPr>
          <a:lstStyle/>
          <a:p>
            <a:r>
              <a:rPr lang="en-GB" sz="3600" noProof="0" dirty="0"/>
              <a:t>Advantages over other similar products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B8102-F93A-D850-B7AC-055CA1916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45031"/>
            <a:ext cx="4866100" cy="359735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300"/>
              </a:spcBef>
              <a:buFont typeface="Arial,Sans-Serif" panose="020B0604020202020204" pitchFamily="34" charset="0"/>
            </a:pPr>
            <a:r>
              <a:rPr lang="en-GB" b="1" noProof="0" dirty="0">
                <a:latin typeface="Arial"/>
                <a:cs typeface="Arial"/>
              </a:rPr>
              <a:t>Automated Adjustments</a:t>
            </a:r>
            <a:endParaRPr lang="en-GB" noProof="0" dirty="0">
              <a:latin typeface="Arial"/>
              <a:cs typeface="Arial"/>
            </a:endParaRPr>
          </a:p>
          <a:p>
            <a:pPr lvl="1">
              <a:spcBef>
                <a:spcPts val="300"/>
              </a:spcBef>
              <a:buFont typeface="Arial,Sans-Serif" panose="020B0604020202020204" pitchFamily="34" charset="0"/>
            </a:pPr>
            <a:r>
              <a:rPr lang="en-GB" noProof="0" dirty="0">
                <a:latin typeface="Arial"/>
                <a:cs typeface="Arial"/>
              </a:rPr>
              <a:t>Automatic reaction </a:t>
            </a:r>
          </a:p>
          <a:p>
            <a:pPr>
              <a:spcBef>
                <a:spcPts val="300"/>
              </a:spcBef>
              <a:buFont typeface="Arial,Sans-Serif" panose="020B0604020202020204" pitchFamily="34" charset="0"/>
            </a:pPr>
            <a:r>
              <a:rPr lang="en-GB" b="1" noProof="0" dirty="0">
                <a:latin typeface="Arial"/>
                <a:cs typeface="Arial"/>
              </a:rPr>
              <a:t>Portability</a:t>
            </a:r>
            <a:r>
              <a:rPr lang="en-GB" noProof="0" dirty="0">
                <a:latin typeface="Arial"/>
                <a:cs typeface="Arial"/>
              </a:rPr>
              <a:t>: </a:t>
            </a:r>
            <a:endParaRPr lang="en-GB" noProof="0" dirty="0">
              <a:latin typeface="Aptos"/>
              <a:cs typeface="Arial"/>
            </a:endParaRPr>
          </a:p>
          <a:p>
            <a:pPr lvl="1">
              <a:spcBef>
                <a:spcPts val="300"/>
              </a:spcBef>
              <a:buFont typeface="Arial,Sans-Serif" panose="020B0604020202020204" pitchFamily="34" charset="0"/>
            </a:pPr>
            <a:r>
              <a:rPr lang="en-GB" noProof="0" dirty="0">
                <a:latin typeface="Arial"/>
                <a:cs typeface="Arial"/>
              </a:rPr>
              <a:t>easy to transport </a:t>
            </a:r>
          </a:p>
          <a:p>
            <a:pPr lvl="1">
              <a:spcBef>
                <a:spcPts val="300"/>
              </a:spcBef>
              <a:buFont typeface="Arial,Sans-Serif" panose="020B0604020202020204" pitchFamily="34" charset="0"/>
            </a:pPr>
            <a:r>
              <a:rPr lang="en-GB" noProof="0" dirty="0">
                <a:latin typeface="Arial"/>
                <a:cs typeface="Arial"/>
              </a:rPr>
              <a:t>different environments.</a:t>
            </a:r>
            <a:endParaRPr lang="en-GB" noProof="0" dirty="0">
              <a:latin typeface="Aptos"/>
              <a:cs typeface="Arial"/>
            </a:endParaRPr>
          </a:p>
        </p:txBody>
      </p:sp>
      <p:pic>
        <p:nvPicPr>
          <p:cNvPr id="5" name="Picture 4" descr="A cartoon character holding a briefcase&#10;&#10;AI-generated content may be incorrect.">
            <a:extLst>
              <a:ext uri="{FF2B5EF4-FFF2-40B4-BE49-F238E27FC236}">
                <a16:creationId xmlns:a16="http://schemas.microsoft.com/office/drawing/2014/main" id="{F23BEFB7-F4F2-9C1C-2E66-7C11C6D23D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967" b="-2"/>
          <a:stretch/>
        </p:blipFill>
        <p:spPr>
          <a:xfrm>
            <a:off x="5650992" y="10"/>
            <a:ext cx="6541008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2B90A4-3C0C-B3DE-138B-81C25B4E97E3}"/>
              </a:ext>
            </a:extLst>
          </p:cNvPr>
          <p:cNvSpPr txBox="1"/>
          <p:nvPr/>
        </p:nvSpPr>
        <p:spPr>
          <a:xfrm>
            <a:off x="8724282" y="6590288"/>
            <a:ext cx="6283465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 noProof="0" dirty="0">
                <a:ea typeface="+mn-lt"/>
                <a:cs typeface="+mn-lt"/>
              </a:rPr>
              <a:t>https://sl.bing.net/dCOmpDB4ptA</a:t>
            </a:r>
            <a:endParaRPr lang="en-GB" sz="800" noProof="0" dirty="0"/>
          </a:p>
        </p:txBody>
      </p:sp>
    </p:spTree>
    <p:extLst>
      <p:ext uri="{BB962C8B-B14F-4D97-AF65-F5344CB8AC3E}">
        <p14:creationId xmlns:p14="http://schemas.microsoft.com/office/powerpoint/2010/main" val="2934331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4" name="Picture 3" descr="Image result for smart devices">
            <a:extLst>
              <a:ext uri="{FF2B5EF4-FFF2-40B4-BE49-F238E27FC236}">
                <a16:creationId xmlns:a16="http://schemas.microsoft.com/office/drawing/2014/main" id="{6B569E26-42D9-1D68-79CE-BFB7D6325E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84" r="-1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43A1ACE-5937-969F-F69C-A0C68CA4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GB" sz="4000" noProof="0" dirty="0"/>
              <a:t>Conclusion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F9275A-8AA3-F49C-B7EF-E99478C21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5278591" cy="372432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b="1" i="0" noProof="0" dirty="0">
                <a:effectLst/>
                <a:latin typeface="Inter"/>
              </a:rPr>
              <a:t>Future Developments</a:t>
            </a:r>
            <a:r>
              <a:rPr lang="en-GB" b="0" i="0" noProof="0" dirty="0">
                <a:effectLst/>
                <a:latin typeface="Inter"/>
              </a:rPr>
              <a:t>:</a:t>
            </a:r>
          </a:p>
          <a:p>
            <a:pPr marL="742950" lvl="1" indent="-285750">
              <a:spcBef>
                <a:spcPts val="300"/>
              </a:spcBef>
            </a:pPr>
            <a:r>
              <a:rPr lang="en-GB" noProof="0" dirty="0">
                <a:latin typeface="Inter"/>
              </a:rPr>
              <a:t>Expand and adapt to new systems</a:t>
            </a:r>
          </a:p>
          <a:p>
            <a:pPr marL="742950" lvl="1" indent="-285750">
              <a:spcBef>
                <a:spcPts val="300"/>
              </a:spcBef>
            </a:pPr>
            <a:r>
              <a:rPr lang="en-GB" noProof="0" dirty="0">
                <a:latin typeface="Inter"/>
              </a:rPr>
              <a:t>Connect to smart devices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b="1" i="0" noProof="0" dirty="0">
                <a:effectLst/>
                <a:latin typeface="Inter"/>
              </a:rPr>
              <a:t>Final Thoughts</a:t>
            </a:r>
            <a:r>
              <a:rPr lang="en-GB" b="0" i="0" noProof="0" dirty="0">
                <a:effectLst/>
                <a:latin typeface="Inter"/>
              </a:rPr>
              <a:t>:</a:t>
            </a:r>
          </a:p>
          <a:p>
            <a:pPr marL="742950" lvl="1" indent="-285750">
              <a:spcBef>
                <a:spcPts val="300"/>
              </a:spcBef>
            </a:pPr>
            <a:r>
              <a:rPr lang="en-GB" noProof="0" dirty="0">
                <a:latin typeface="Inter"/>
              </a:rPr>
              <a:t>Not just solve practical problem</a:t>
            </a:r>
          </a:p>
          <a:p>
            <a:pPr marL="742950" lvl="1" indent="-285750">
              <a:spcBef>
                <a:spcPts val="300"/>
              </a:spcBef>
            </a:pPr>
            <a:r>
              <a:rPr lang="en-GB" noProof="0" dirty="0">
                <a:latin typeface="Inter"/>
              </a:rPr>
              <a:t>Valuable learning</a:t>
            </a:r>
          </a:p>
          <a:p>
            <a:pPr marL="742950" lvl="1" indent="-285750">
              <a:spcBef>
                <a:spcPts val="300"/>
              </a:spcBef>
            </a:pPr>
            <a:r>
              <a:rPr lang="en-GB" noProof="0" dirty="0">
                <a:latin typeface="Inter"/>
              </a:rPr>
              <a:t>Inspires other people </a:t>
            </a:r>
            <a:endParaRPr lang="en-GB" b="0" i="0" noProof="0" dirty="0">
              <a:effectLst/>
              <a:latin typeface="Inte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1F9140-9B2F-6F7C-5749-9E0DBF0E72CF}"/>
              </a:ext>
            </a:extLst>
          </p:cNvPr>
          <p:cNvSpPr txBox="1"/>
          <p:nvPr/>
        </p:nvSpPr>
        <p:spPr>
          <a:xfrm>
            <a:off x="5381935" y="6150077"/>
            <a:ext cx="681743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 noProof="0" dirty="0"/>
              <a:t>https://www.bing.com/images/search?view=detailV2&amp;ccid=cj7Npuxl&amp;id=42414FFDCF1D6395768D13691010438E79F12FAC&amp;thid=OIP.cj7NpuxldUYvzDeYID1ChAHaE8&amp;mediaurl=https%3a%2f%2fsocialmediastatistik.de%2fsomestat%2fwp-content%2fuploads%2f2017%2f07%2fsmartwatch-828786_960_720.jpg&amp;cdnurl=https%3a%2f%2fth.bing.com%2fth%2fid%2fR.723ecda6ec6575462fcc3798203d4284%3frik%3drC%252fxeY5DEBBpEw%26pid%3dImgRaw%26r%3d0&amp;exph=640&amp;expw=960&amp;q=smart+devices&amp;simid=607999247951794812&amp;FORM=IRPRST&amp;ck=83C1549D16077B81B10ED413F6E4D4ED&amp;selectedIndex=13&amp;itb=0&amp;qft=+filterui%3alicense-L2_L3_L4_L5_L6_L7</a:t>
            </a:r>
          </a:p>
        </p:txBody>
      </p:sp>
    </p:spTree>
    <p:extLst>
      <p:ext uri="{BB962C8B-B14F-4D97-AF65-F5344CB8AC3E}">
        <p14:creationId xmlns:p14="http://schemas.microsoft.com/office/powerpoint/2010/main" val="2728817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ABD214-C78B-22A1-96AC-A433B6991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References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B94D59-B889-B989-E603-36A81F45E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b="0" i="0" noProof="0" dirty="0">
                <a:solidFill>
                  <a:srgbClr val="404040"/>
                </a:solidFill>
                <a:effectLst/>
                <a:latin typeface="Inter"/>
              </a:rPr>
              <a:t>Scientific papers on the importance of sleep quality:</a:t>
            </a:r>
          </a:p>
          <a:p>
            <a:pPr marL="742950" lvl="1" indent="-28575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solidFill>
                  <a:srgbClr val="404040"/>
                </a:solidFill>
                <a:effectLst/>
                <a:latin typeface="Inter"/>
                <a:hlinkClick r:id="rId2"/>
              </a:rPr>
              <a:t>https://pubmed.ncbi.nlm.nih.gov/19338508/</a:t>
            </a:r>
            <a:endParaRPr lang="en-GB" b="0" i="0" noProof="0" dirty="0">
              <a:solidFill>
                <a:srgbClr val="404040"/>
              </a:solidFill>
              <a:effectLst/>
              <a:latin typeface="Inter"/>
            </a:endParaRPr>
          </a:p>
          <a:p>
            <a:pPr marL="742950" lvl="1" indent="-28575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solidFill>
                  <a:srgbClr val="404040"/>
                </a:solidFill>
                <a:effectLst/>
                <a:latin typeface="Inter"/>
                <a:hlinkClick r:id="rId3"/>
              </a:rPr>
              <a:t>https://pubmed.ncbi.nlm.nih.gov/29073412/</a:t>
            </a:r>
            <a:endParaRPr lang="en-GB" b="0" i="0" noProof="0" dirty="0">
              <a:solidFill>
                <a:srgbClr val="404040"/>
              </a:solidFill>
              <a:effectLst/>
              <a:latin typeface="Inter"/>
            </a:endParaRPr>
          </a:p>
          <a:p>
            <a:pPr marL="742950" lvl="1" indent="-28575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solidFill>
                  <a:srgbClr val="404040"/>
                </a:solidFill>
                <a:effectLst/>
                <a:latin typeface="Inter"/>
                <a:hlinkClick r:id="rId4"/>
              </a:rPr>
              <a:t>https://www.sciencedirect.com/science/article/abs/pii/S0378778817317681</a:t>
            </a:r>
            <a:endParaRPr lang="en-GB" b="0" i="0" noProof="0" dirty="0">
              <a:solidFill>
                <a:srgbClr val="404040"/>
              </a:solidFill>
              <a:effectLst/>
              <a:latin typeface="Inter"/>
            </a:endParaRPr>
          </a:p>
          <a:p>
            <a:pPr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b="0" i="0" noProof="0" dirty="0">
                <a:solidFill>
                  <a:srgbClr val="404040"/>
                </a:solidFill>
                <a:effectLst/>
                <a:latin typeface="Inter"/>
              </a:rPr>
              <a:t>Arduino website:</a:t>
            </a:r>
          </a:p>
          <a:p>
            <a:pPr marL="742950" lvl="1" indent="-28575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solidFill>
                  <a:srgbClr val="404040"/>
                </a:solidFill>
                <a:effectLst/>
                <a:latin typeface="Inter"/>
                <a:hlinkClick r:id="rId5"/>
              </a:rPr>
              <a:t>https://www.arduino.cc/</a:t>
            </a:r>
            <a:endParaRPr lang="en-GB" b="0" i="0" noProof="0" dirty="0">
              <a:solidFill>
                <a:srgbClr val="404040"/>
              </a:solidFill>
              <a:effectLst/>
              <a:latin typeface="Inter"/>
            </a:endParaRPr>
          </a:p>
          <a:p>
            <a:pPr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b="0" i="0" noProof="0" dirty="0" err="1">
                <a:solidFill>
                  <a:srgbClr val="404040"/>
                </a:solidFill>
                <a:effectLst/>
                <a:latin typeface="Inter"/>
              </a:rPr>
              <a:t>Tinkercad</a:t>
            </a:r>
            <a:r>
              <a:rPr lang="en-GB" b="0" i="0" noProof="0" dirty="0">
                <a:solidFill>
                  <a:srgbClr val="404040"/>
                </a:solidFill>
                <a:effectLst/>
                <a:latin typeface="Inter"/>
              </a:rPr>
              <a:t> (used for online prototyping):</a:t>
            </a:r>
          </a:p>
          <a:p>
            <a:pPr marL="742950" lvl="1" indent="-285750" algn="l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b="0" i="0" u="none" strike="noStrike" noProof="0" dirty="0">
                <a:solidFill>
                  <a:srgbClr val="404040"/>
                </a:solidFill>
                <a:effectLst/>
                <a:latin typeface="Inter"/>
                <a:hlinkClick r:id="rId6"/>
              </a:rPr>
              <a:t>https://www.tinkercad.com/dashboard</a:t>
            </a:r>
            <a:endParaRPr lang="en-GB" b="0" i="0" noProof="0" dirty="0">
              <a:solidFill>
                <a:srgbClr val="404040"/>
              </a:solidFill>
              <a:effectLst/>
              <a:latin typeface="Inter"/>
            </a:endParaRP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73819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4" name="Picture 3" descr="Image result for poor productivity at work because of bad sleep">
            <a:extLst>
              <a:ext uri="{FF2B5EF4-FFF2-40B4-BE49-F238E27FC236}">
                <a16:creationId xmlns:a16="http://schemas.microsoft.com/office/drawing/2014/main" id="{84B2D74D-64A4-53F9-8CC9-6F5852C760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08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1F4372-1BA9-5ADD-F936-96F446B00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397576" cy="1899912"/>
          </a:xfrm>
        </p:spPr>
        <p:txBody>
          <a:bodyPr>
            <a:normAutofit/>
          </a:bodyPr>
          <a:lstStyle/>
          <a:p>
            <a:r>
              <a:rPr lang="en-GB" sz="4000" b="1" noProof="0" dirty="0">
                <a:latin typeface="Calibri"/>
                <a:ea typeface="Calibri"/>
                <a:cs typeface="Calibri"/>
              </a:rPr>
              <a:t>Motivation and Goal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FC8D2F-4037-64F5-EB6E-9F2BB1380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5389831" cy="374276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3200" b="1" noProof="0" dirty="0">
                <a:latin typeface="Calibri"/>
                <a:ea typeface="Calibri"/>
                <a:cs typeface="Calibri"/>
              </a:rPr>
              <a:t>Motivation</a:t>
            </a:r>
            <a:r>
              <a:rPr lang="en-GB" sz="3200" b="0" i="0" noProof="0" dirty="0">
                <a:effectLst/>
                <a:latin typeface="Calibri"/>
                <a:ea typeface="Calibri"/>
                <a:cs typeface="Calibri"/>
              </a:rPr>
              <a:t>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noProof="0" dirty="0">
                <a:latin typeface="Calibri"/>
                <a:ea typeface="Calibri"/>
                <a:cs typeface="Arial"/>
              </a:rPr>
              <a:t>Problem --&gt; not max </a:t>
            </a:r>
            <a:r>
              <a:rPr lang="en-GB" i="0" noProof="0" dirty="0">
                <a:effectLst/>
                <a:latin typeface="Calibri"/>
                <a:ea typeface="Calibri"/>
                <a:cs typeface="Arial"/>
              </a:rPr>
              <a:t>productivity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noProof="0" dirty="0">
                <a:latin typeface="Calibri"/>
                <a:ea typeface="Calibri"/>
                <a:cs typeface="Arial"/>
              </a:rPr>
              <a:t>Idea to solve this</a:t>
            </a:r>
            <a:endParaRPr lang="en-GB" noProof="0" dirty="0">
              <a:latin typeface="Calibri"/>
              <a:ea typeface="Calibri"/>
              <a:cs typeface="Calibri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3200" b="1" noProof="0" dirty="0">
                <a:latin typeface="Calibri"/>
                <a:ea typeface="Calibri"/>
                <a:cs typeface="Calibri"/>
              </a:rPr>
              <a:t>Goal</a:t>
            </a:r>
            <a:r>
              <a:rPr lang="en-GB" sz="3200" b="0" i="0" noProof="0" dirty="0">
                <a:effectLst/>
                <a:latin typeface="Calibri"/>
                <a:ea typeface="Calibri"/>
                <a:cs typeface="Calibri"/>
              </a:rPr>
              <a:t>:</a:t>
            </a:r>
          </a:p>
          <a:p>
            <a:pPr marL="742950" lvl="1" indent="-285750">
              <a:spcBef>
                <a:spcPts val="300"/>
              </a:spcBef>
            </a:pPr>
            <a:r>
              <a:rPr lang="en-GB" noProof="0" dirty="0">
                <a:latin typeface="Calibri"/>
                <a:ea typeface="Calibri"/>
                <a:cs typeface="Calibri"/>
              </a:rPr>
              <a:t>Achieve optimal condition </a:t>
            </a:r>
            <a:endParaRPr lang="en-GB" b="0" i="0" noProof="0" dirty="0">
              <a:effectLst/>
              <a:latin typeface="Calibri"/>
              <a:ea typeface="Calibri"/>
              <a:cs typeface="Calibri"/>
            </a:endParaRPr>
          </a:p>
          <a:p>
            <a:pPr marL="742950" lvl="1" indent="-285750">
              <a:spcBef>
                <a:spcPts val="300"/>
              </a:spcBef>
            </a:pPr>
            <a:r>
              <a:rPr lang="en-GB" noProof="0" dirty="0">
                <a:latin typeface="Calibri"/>
                <a:ea typeface="Calibri"/>
                <a:cs typeface="Calibri"/>
              </a:rPr>
              <a:t>CO₂, temperature, and humidity</a:t>
            </a:r>
            <a:endParaRPr lang="en-GB" noProof="0" dirty="0">
              <a:latin typeface="Inter"/>
            </a:endParaRPr>
          </a:p>
          <a:p>
            <a:pPr marL="0" indent="0">
              <a:buNone/>
            </a:pPr>
            <a:endParaRPr lang="en-GB" sz="1100" noProof="0" dirty="0"/>
          </a:p>
        </p:txBody>
      </p:sp>
    </p:spTree>
    <p:extLst>
      <p:ext uri="{BB962C8B-B14F-4D97-AF65-F5344CB8AC3E}">
        <p14:creationId xmlns:p14="http://schemas.microsoft.com/office/powerpoint/2010/main" val="1519646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DFD7BC6-9B7A-1EDB-DC16-9045C81CD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 noProof="0" dirty="0">
                <a:ea typeface="Calibri"/>
                <a:cs typeface="Calibri"/>
              </a:rPr>
              <a:t>Sleep quality</a:t>
            </a:r>
          </a:p>
        </p:txBody>
      </p:sp>
      <p:sp>
        <p:nvSpPr>
          <p:cNvPr id="1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2B33CA-DD05-7DAF-0AF8-AE345519B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958087" cy="332066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b="1" i="0" noProof="0" dirty="0">
                <a:effectLst/>
                <a:latin typeface="Inter"/>
              </a:rPr>
              <a:t>Sleep Quality</a:t>
            </a:r>
            <a:r>
              <a:rPr lang="en-GB" b="0" i="0" noProof="0" dirty="0">
                <a:effectLst/>
                <a:latin typeface="Inter"/>
              </a:rPr>
              <a:t>:</a:t>
            </a:r>
          </a:p>
          <a:p>
            <a:pPr marL="742950" lvl="1" indent="-285750">
              <a:spcBef>
                <a:spcPts val="300"/>
              </a:spcBef>
            </a:pPr>
            <a:r>
              <a:rPr lang="en-GB" b="0" i="0" noProof="0" dirty="0">
                <a:effectLst/>
                <a:latin typeface="Inter"/>
              </a:rPr>
              <a:t>Poor sleep leads to </a:t>
            </a:r>
            <a:r>
              <a:rPr lang="en-GB" noProof="0" dirty="0">
                <a:latin typeface="Inter"/>
              </a:rPr>
              <a:t>health deterioration</a:t>
            </a:r>
            <a:endParaRPr lang="en-GB" b="0" i="0" noProof="0" dirty="0">
              <a:effectLst/>
              <a:latin typeface="Inter"/>
            </a:endParaRPr>
          </a:p>
          <a:p>
            <a:pPr marL="742950" lvl="1" indent="-285750">
              <a:spcBef>
                <a:spcPts val="300"/>
              </a:spcBef>
              <a:buFont typeface="Arial"/>
              <a:buChar char="•"/>
            </a:pPr>
            <a:r>
              <a:rPr lang="en-GB" noProof="0" dirty="0">
                <a:latin typeface="Inter"/>
              </a:rPr>
              <a:t>Optimal Conditions:</a:t>
            </a:r>
          </a:p>
          <a:p>
            <a:pPr marL="1200150" lvl="2">
              <a:spcBef>
                <a:spcPts val="300"/>
              </a:spcBef>
              <a:buFont typeface="Wingdings" panose="020B0604020202020204" pitchFamily="34" charset="0"/>
              <a:buChar char="§"/>
            </a:pPr>
            <a:r>
              <a:rPr lang="en-GB" sz="2400" b="1" i="0" noProof="0" dirty="0">
                <a:effectLst/>
                <a:latin typeface="Inter"/>
              </a:rPr>
              <a:t>CO₂</a:t>
            </a:r>
            <a:r>
              <a:rPr lang="en-GB" sz="2400" b="1" noProof="0" dirty="0">
                <a:latin typeface="Inter"/>
              </a:rPr>
              <a:t>:</a:t>
            </a:r>
            <a:r>
              <a:rPr lang="en-GB" sz="2400" noProof="0" dirty="0">
                <a:latin typeface="Inter"/>
              </a:rPr>
              <a:t> </a:t>
            </a:r>
            <a:r>
              <a:rPr lang="en-GB" sz="2400" b="0" i="0" noProof="0" dirty="0">
                <a:effectLst/>
                <a:latin typeface="Inter"/>
              </a:rPr>
              <a:t>1200 ppm (parts per million).</a:t>
            </a:r>
          </a:p>
          <a:p>
            <a:pPr marL="1200150" lvl="2">
              <a:spcBef>
                <a:spcPts val="300"/>
              </a:spcBef>
              <a:buFont typeface="Wingdings" panose="020B0604020202020204" pitchFamily="34" charset="0"/>
              <a:buChar char="§"/>
            </a:pPr>
            <a:r>
              <a:rPr lang="en-GB" sz="2400" b="1" i="0" noProof="0" dirty="0">
                <a:effectLst/>
                <a:latin typeface="Inter"/>
              </a:rPr>
              <a:t>Temperature</a:t>
            </a:r>
            <a:r>
              <a:rPr lang="en-GB" sz="2400" b="0" i="0" noProof="0" dirty="0">
                <a:effectLst/>
                <a:latin typeface="Inter"/>
              </a:rPr>
              <a:t>:</a:t>
            </a:r>
            <a:r>
              <a:rPr lang="en-GB" sz="2400" noProof="0" dirty="0">
                <a:latin typeface="Inter"/>
              </a:rPr>
              <a:t> </a:t>
            </a:r>
            <a:r>
              <a:rPr lang="en-GB" sz="2400" b="0" i="0" noProof="0" dirty="0">
                <a:effectLst/>
                <a:latin typeface="Inter"/>
              </a:rPr>
              <a:t>16°C</a:t>
            </a:r>
            <a:r>
              <a:rPr lang="en-GB" sz="2400" noProof="0" dirty="0">
                <a:latin typeface="Inter"/>
              </a:rPr>
              <a:t> -</a:t>
            </a:r>
            <a:r>
              <a:rPr lang="en-GB" sz="2400" b="0" i="0" noProof="0" dirty="0">
                <a:effectLst/>
                <a:latin typeface="Inter"/>
              </a:rPr>
              <a:t> 22°C.</a:t>
            </a:r>
          </a:p>
          <a:p>
            <a:pPr marL="1200150" lvl="2">
              <a:spcBef>
                <a:spcPts val="300"/>
              </a:spcBef>
              <a:buFont typeface="Wingdings" panose="020B0604020202020204" pitchFamily="34" charset="0"/>
              <a:buChar char="§"/>
            </a:pPr>
            <a:r>
              <a:rPr lang="en-GB" sz="2400" b="1" i="0" noProof="0" dirty="0">
                <a:effectLst/>
                <a:latin typeface="Inter"/>
              </a:rPr>
              <a:t>Humidity</a:t>
            </a:r>
            <a:r>
              <a:rPr lang="en-GB" sz="2400" b="0" i="0" noProof="0" dirty="0">
                <a:effectLst/>
                <a:latin typeface="Inter"/>
              </a:rPr>
              <a:t>:</a:t>
            </a:r>
            <a:r>
              <a:rPr lang="en-GB" sz="2400" noProof="0" dirty="0">
                <a:latin typeface="Inter"/>
              </a:rPr>
              <a:t> </a:t>
            </a:r>
            <a:r>
              <a:rPr lang="en-GB" sz="2400" b="0" i="0" noProof="0" dirty="0">
                <a:effectLst/>
                <a:latin typeface="Inter"/>
              </a:rPr>
              <a:t> </a:t>
            </a:r>
            <a:r>
              <a:rPr lang="en-GB" sz="2400" noProof="0" dirty="0">
                <a:latin typeface="Inter"/>
              </a:rPr>
              <a:t>40-60</a:t>
            </a:r>
            <a:r>
              <a:rPr lang="en-GB" sz="2400" b="0" i="0" noProof="0" dirty="0">
                <a:effectLst/>
                <a:latin typeface="Inter"/>
              </a:rPr>
              <a:t>%.</a:t>
            </a:r>
          </a:p>
          <a:p>
            <a:endParaRPr lang="en-GB" sz="2200" noProof="0" dirty="0"/>
          </a:p>
        </p:txBody>
      </p:sp>
      <p:pic>
        <p:nvPicPr>
          <p:cNvPr id="4" name="Picture 3" descr="La scala di Fahrenheit - Wired.it">
            <a:extLst>
              <a:ext uri="{FF2B5EF4-FFF2-40B4-BE49-F238E27FC236}">
                <a16:creationId xmlns:a16="http://schemas.microsoft.com/office/drawing/2014/main" id="{475D60C3-963C-D6ED-D21A-36DE377D53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443" r="24137"/>
          <a:stretch/>
        </p:blipFill>
        <p:spPr>
          <a:xfrm>
            <a:off x="5840436" y="10"/>
            <a:ext cx="635004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1C973F-85D9-E391-B974-E4180291842F}"/>
              </a:ext>
            </a:extLst>
          </p:cNvPr>
          <p:cNvSpPr txBox="1"/>
          <p:nvPr/>
        </p:nvSpPr>
        <p:spPr>
          <a:xfrm>
            <a:off x="4116670" y="2874269"/>
            <a:ext cx="58637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60488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2BA2BD9-7B54-4190-8F06-3EF3658A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3" name="Content Placeholder 2" descr="A wooden board with wires and a fan&#10;&#10;AI-generated content may be incorrect.">
            <a:extLst>
              <a:ext uri="{FF2B5EF4-FFF2-40B4-BE49-F238E27FC236}">
                <a16:creationId xmlns:a16="http://schemas.microsoft.com/office/drawing/2014/main" id="{63D0C7BE-9B17-8E3F-B3DB-221341099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12009" b="12991"/>
          <a:stretch/>
        </p:blipFill>
        <p:spPr>
          <a:xfrm>
            <a:off x="20" y="10"/>
            <a:ext cx="12191979" cy="6857988"/>
          </a:xfrm>
          <a:prstGeom prst="rect">
            <a:avLst/>
          </a:prstGeom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7588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A1A21-A7F4-6E75-1717-3BEAF91D3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429719-439B-F977-7D1A-8C78CE8EA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E646E39A-2FE6-3980-5A6D-AC91EF084600}"/>
              </a:ext>
            </a:extLst>
          </p:cNvPr>
          <p:cNvGrpSpPr/>
          <p:nvPr/>
        </p:nvGrpSpPr>
        <p:grpSpPr>
          <a:xfrm>
            <a:off x="1108354" y="0"/>
            <a:ext cx="10245446" cy="6999080"/>
            <a:chOff x="0" y="19570"/>
            <a:chExt cx="10245446" cy="6999080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D35670DD-A372-4265-0E69-25650E7A4FE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19570"/>
              <a:ext cx="10245446" cy="6999080"/>
              <a:chOff x="0" y="431475"/>
              <a:chExt cx="14663613" cy="10017451"/>
            </a:xfrm>
          </p:grpSpPr>
          <p:pic>
            <p:nvPicPr>
              <p:cNvPr id="9" name="Picture 4" descr="Imagen cargada">
                <a:extLst>
                  <a:ext uri="{FF2B5EF4-FFF2-40B4-BE49-F238E27FC236}">
                    <a16:creationId xmlns:a16="http://schemas.microsoft.com/office/drawing/2014/main" id="{E604214B-E2E7-6609-A9E1-9E4D9CFFFC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3255"/>
              <a:stretch/>
            </p:blipFill>
            <p:spPr bwMode="auto">
              <a:xfrm>
                <a:off x="0" y="8216329"/>
                <a:ext cx="14663613" cy="21173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E94057B6-B35F-86B2-1759-F29840E9F8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431475"/>
                <a:ext cx="14663613" cy="9369334"/>
              </a:xfrm>
              <a:prstGeom prst="rect">
                <a:avLst/>
              </a:prstGeom>
            </p:spPr>
          </p:pic>
          <p:grpSp>
            <p:nvGrpSpPr>
              <p:cNvPr id="11" name="Grupo 10">
                <a:extLst>
                  <a:ext uri="{FF2B5EF4-FFF2-40B4-BE49-F238E27FC236}">
                    <a16:creationId xmlns:a16="http://schemas.microsoft.com/office/drawing/2014/main" id="{C3E40057-A886-1C1B-46C1-BB7A4D215A88}"/>
                  </a:ext>
                </a:extLst>
              </p:cNvPr>
              <p:cNvGrpSpPr/>
              <p:nvPr/>
            </p:nvGrpSpPr>
            <p:grpSpPr>
              <a:xfrm>
                <a:off x="2833262" y="618867"/>
                <a:ext cx="11448642" cy="9830059"/>
                <a:chOff x="2833262" y="618867"/>
                <a:chExt cx="11448642" cy="9830059"/>
              </a:xfrm>
            </p:grpSpPr>
            <p:sp>
              <p:nvSpPr>
                <p:cNvPr id="12" name="CuadroTexto 61">
                  <a:extLst>
                    <a:ext uri="{FF2B5EF4-FFF2-40B4-BE49-F238E27FC236}">
                      <a16:creationId xmlns:a16="http://schemas.microsoft.com/office/drawing/2014/main" id="{3624835E-1DAC-3B66-1772-943FB2D6D054}"/>
                    </a:ext>
                  </a:extLst>
                </p:cNvPr>
                <p:cNvSpPr txBox="1"/>
                <p:nvPr/>
              </p:nvSpPr>
              <p:spPr>
                <a:xfrm>
                  <a:off x="2833262" y="7526301"/>
                  <a:ext cx="3298824" cy="66167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Arduino UNO R3</a:t>
                  </a:r>
                  <a:endParaRPr lang="de-DE" sz="16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CuadroTexto 1023">
                  <a:extLst>
                    <a:ext uri="{FF2B5EF4-FFF2-40B4-BE49-F238E27FC236}">
                      <a16:creationId xmlns:a16="http://schemas.microsoft.com/office/drawing/2014/main" id="{943F02BA-43A0-8CC3-013F-3D8F2D7687C3}"/>
                    </a:ext>
                  </a:extLst>
                </p:cNvPr>
                <p:cNvSpPr txBox="1"/>
                <p:nvPr/>
              </p:nvSpPr>
              <p:spPr>
                <a:xfrm>
                  <a:off x="6380258" y="5135000"/>
                  <a:ext cx="1903097" cy="66167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highlight>
                        <a:srgbClr val="C0C0C0"/>
                      </a:highlight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Breadboard</a:t>
                  </a:r>
                  <a:endParaRPr lang="de-DE" sz="1600" kern="100" dirty="0">
                    <a:effectLst/>
                    <a:highlight>
                      <a:srgbClr val="C0C0C0"/>
                    </a:highlight>
                    <a:latin typeface="Aptos" panose="020B0004020202020204" pitchFamily="34" charset="0"/>
                    <a:ea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CuadroTexto 1029">
                  <a:extLst>
                    <a:ext uri="{FF2B5EF4-FFF2-40B4-BE49-F238E27FC236}">
                      <a16:creationId xmlns:a16="http://schemas.microsoft.com/office/drawing/2014/main" id="{11059B62-8238-AE8F-32E7-F36D92D735F4}"/>
                    </a:ext>
                  </a:extLst>
                </p:cNvPr>
                <p:cNvSpPr txBox="1"/>
                <p:nvPr/>
              </p:nvSpPr>
              <p:spPr>
                <a:xfrm>
                  <a:off x="5922335" y="1606622"/>
                  <a:ext cx="2604134" cy="1129664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mh-z19 CO</a:t>
                  </a:r>
                  <a:r>
                    <a:rPr lang="en-GB" sz="1600" kern="1200" baseline="-250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2 </a:t>
                  </a: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sensor</a:t>
                  </a:r>
                  <a:endParaRPr lang="de-DE" sz="16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CuadroTexto 1031">
                  <a:extLst>
                    <a:ext uri="{FF2B5EF4-FFF2-40B4-BE49-F238E27FC236}">
                      <a16:creationId xmlns:a16="http://schemas.microsoft.com/office/drawing/2014/main" id="{B6EA5F9F-9463-E40A-D9E5-2639123E0FF1}"/>
                    </a:ext>
                  </a:extLst>
                </p:cNvPr>
                <p:cNvSpPr txBox="1"/>
                <p:nvPr/>
              </p:nvSpPr>
              <p:spPr>
                <a:xfrm>
                  <a:off x="4482687" y="9198312"/>
                  <a:ext cx="2499994" cy="66167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Potentiometer </a:t>
                  </a:r>
                  <a:endParaRPr lang="de-DE" sz="16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CuadroTexto 1035">
                  <a:extLst>
                    <a:ext uri="{FF2B5EF4-FFF2-40B4-BE49-F238E27FC236}">
                      <a16:creationId xmlns:a16="http://schemas.microsoft.com/office/drawing/2014/main" id="{A9CD7F60-207B-1EA5-D0A6-310E3B2E0777}"/>
                    </a:ext>
                  </a:extLst>
                </p:cNvPr>
                <p:cNvSpPr txBox="1"/>
                <p:nvPr/>
              </p:nvSpPr>
              <p:spPr>
                <a:xfrm>
                  <a:off x="8157149" y="9787256"/>
                  <a:ext cx="3160393" cy="661670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LCD 1602 module</a:t>
                  </a:r>
                  <a:endParaRPr lang="de-DE" sz="1600" kern="10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CuadroTexto 1037">
                  <a:extLst>
                    <a:ext uri="{FF2B5EF4-FFF2-40B4-BE49-F238E27FC236}">
                      <a16:creationId xmlns:a16="http://schemas.microsoft.com/office/drawing/2014/main" id="{B9CB4ACF-CED4-57A0-1FF9-63A5D09E9ABC}"/>
                    </a:ext>
                  </a:extLst>
                </p:cNvPr>
                <p:cNvSpPr txBox="1"/>
                <p:nvPr/>
              </p:nvSpPr>
              <p:spPr>
                <a:xfrm>
                  <a:off x="11535890" y="5181188"/>
                  <a:ext cx="2167806" cy="1129665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Servo Motor SG90</a:t>
                  </a:r>
                  <a:endParaRPr lang="de-DE" sz="16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CuadroTexto 1039">
                  <a:extLst>
                    <a:ext uri="{FF2B5EF4-FFF2-40B4-BE49-F238E27FC236}">
                      <a16:creationId xmlns:a16="http://schemas.microsoft.com/office/drawing/2014/main" id="{CD1B36A7-B3CA-5AD4-65F7-F192FAD799CF}"/>
                    </a:ext>
                  </a:extLst>
                </p:cNvPr>
                <p:cNvSpPr txBox="1"/>
                <p:nvPr/>
              </p:nvSpPr>
              <p:spPr>
                <a:xfrm>
                  <a:off x="10673833" y="618867"/>
                  <a:ext cx="3608071" cy="1129665"/>
                </a:xfrm>
                <a:prstGeom prst="rect">
                  <a:avLst/>
                </a:prstGeom>
                <a:noFill/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Aptos" panose="020B0004020202020204" pitchFamily="34" charset="0"/>
                      <a:cs typeface="Arial" panose="020B0604020202020204" pitchFamily="34" charset="0"/>
                    </a:rPr>
                    <a:t>Fan Blade and 3-6V Motor</a:t>
                  </a:r>
                  <a:endParaRPr lang="de-DE" sz="16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Flecha: hacia abajo 18">
                  <a:extLst>
                    <a:ext uri="{FF2B5EF4-FFF2-40B4-BE49-F238E27FC236}">
                      <a16:creationId xmlns:a16="http://schemas.microsoft.com/office/drawing/2014/main" id="{169DD40F-E6DF-7AAC-1231-D0A2CB6337C5}"/>
                    </a:ext>
                  </a:extLst>
                </p:cNvPr>
                <p:cNvSpPr/>
                <p:nvPr/>
              </p:nvSpPr>
              <p:spPr>
                <a:xfrm rot="2483960">
                  <a:off x="11666666" y="2962586"/>
                  <a:ext cx="86331" cy="3035318"/>
                </a:xfrm>
                <a:prstGeom prst="downArrow">
                  <a:avLst>
                    <a:gd name="adj1" fmla="val 50000"/>
                    <a:gd name="adj2" fmla="val 142861"/>
                  </a:avLst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0" name="Flecha: hacia abajo 19">
                  <a:extLst>
                    <a:ext uri="{FF2B5EF4-FFF2-40B4-BE49-F238E27FC236}">
                      <a16:creationId xmlns:a16="http://schemas.microsoft.com/office/drawing/2014/main" id="{3C82A323-13A4-9FA1-B102-FC80BA8FB30B}"/>
                    </a:ext>
                  </a:extLst>
                </p:cNvPr>
                <p:cNvSpPr/>
                <p:nvPr/>
              </p:nvSpPr>
              <p:spPr>
                <a:xfrm rot="12539888">
                  <a:off x="6710482" y="6356310"/>
                  <a:ext cx="86331" cy="3035318"/>
                </a:xfrm>
                <a:prstGeom prst="downArrow">
                  <a:avLst>
                    <a:gd name="adj1" fmla="val 50000"/>
                    <a:gd name="adj2" fmla="val 142861"/>
                  </a:avLst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  <p:sp>
          <p:nvSpPr>
            <p:cNvPr id="6" name="CuadroTexto 1026">
              <a:extLst>
                <a:ext uri="{FF2B5EF4-FFF2-40B4-BE49-F238E27FC236}">
                  <a16:creationId xmlns:a16="http://schemas.microsoft.com/office/drawing/2014/main" id="{68C6E966-7078-55C9-D565-4B005DD81F67}"/>
                </a:ext>
              </a:extLst>
            </p:cNvPr>
            <p:cNvSpPr txBox="1"/>
            <p:nvPr/>
          </p:nvSpPr>
          <p:spPr>
            <a:xfrm>
              <a:off x="8453190" y="1210807"/>
              <a:ext cx="1668229" cy="86677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DHT11 Temperature and humidity module</a:t>
              </a:r>
              <a:endParaRPr lang="de-DE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uadroTexto 20">
              <a:extLst>
                <a:ext uri="{FF2B5EF4-FFF2-40B4-BE49-F238E27FC236}">
                  <a16:creationId xmlns:a16="http://schemas.microsoft.com/office/drawing/2014/main" id="{4BFD7A74-72C0-4517-91C5-29DA6ED1466F}"/>
                </a:ext>
              </a:extLst>
            </p:cNvPr>
            <p:cNvSpPr txBox="1"/>
            <p:nvPr/>
          </p:nvSpPr>
          <p:spPr>
            <a:xfrm>
              <a:off x="8535544" y="5378530"/>
              <a:ext cx="875323" cy="437042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6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Red LED</a:t>
              </a:r>
              <a:endParaRPr lang="de-DE" sz="16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lecha: hacia abajo 7">
              <a:extLst>
                <a:ext uri="{FF2B5EF4-FFF2-40B4-BE49-F238E27FC236}">
                  <a16:creationId xmlns:a16="http://schemas.microsoft.com/office/drawing/2014/main" id="{A3C9AED7-7062-B698-8C79-B4F17223CDBE}"/>
                </a:ext>
              </a:extLst>
            </p:cNvPr>
            <p:cNvSpPr/>
            <p:nvPr/>
          </p:nvSpPr>
          <p:spPr>
            <a:xfrm rot="7822827">
              <a:off x="7866809" y="4149343"/>
              <a:ext cx="52701" cy="1442040"/>
            </a:xfrm>
            <a:prstGeom prst="downArrow">
              <a:avLst>
                <a:gd name="adj1" fmla="val 50000"/>
                <a:gd name="adj2" fmla="val 142861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0650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n 38">
            <a:extLst>
              <a:ext uri="{FF2B5EF4-FFF2-40B4-BE49-F238E27FC236}">
                <a16:creationId xmlns:a16="http://schemas.microsoft.com/office/drawing/2014/main" id="{90770794-42C5-9972-1739-A57A9F4B7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027" y="915924"/>
            <a:ext cx="8701335" cy="5898221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50BA017C-77D3-C673-D8F1-E7C912C3B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9771" y="939925"/>
            <a:ext cx="9833349" cy="555295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8816D9D7-1CA9-455E-59AC-94270F175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9608" y="902431"/>
            <a:ext cx="5883162" cy="5976176"/>
          </a:xfrm>
          <a:prstGeom prst="rect">
            <a:avLst/>
          </a:prstGeom>
        </p:spPr>
      </p:pic>
      <p:pic>
        <p:nvPicPr>
          <p:cNvPr id="20" name="Content Placeholder 19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8B4025B5-4818-B15A-AAEC-311C493AE5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462" y="-1443"/>
            <a:ext cx="6192984" cy="6862474"/>
          </a:xfrm>
        </p:spPr>
      </p:pic>
      <p:pic>
        <p:nvPicPr>
          <p:cNvPr id="22" name="Picture 21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DFD19C6E-C283-C347-DB42-8BAC7523A75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51" r="29587" b="-127"/>
          <a:stretch/>
        </p:blipFill>
        <p:spPr>
          <a:xfrm>
            <a:off x="7217556" y="-1770"/>
            <a:ext cx="4202875" cy="6762677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E7A65E12-D09F-9D16-EF72-167656B48E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5222" y="1394354"/>
            <a:ext cx="9309892" cy="3186151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A0C9530D-D79C-E35E-6D22-30D0F00E2D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396" y="1234655"/>
            <a:ext cx="12071062" cy="45110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0EE905-5030-86FD-4182-48F544577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23C7A67-A6E9-D047-D951-ED9BC4645DA1}"/>
              </a:ext>
            </a:extLst>
          </p:cNvPr>
          <p:cNvSpPr txBox="1"/>
          <p:nvPr/>
        </p:nvSpPr>
        <p:spPr>
          <a:xfrm>
            <a:off x="838200" y="56528"/>
            <a:ext cx="113592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Component Initialization and Definitions </a:t>
            </a:r>
            <a:endParaRPr lang="en-GB" sz="4800" noProof="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DEFB7C8-4070-B22D-CDDB-AD223D2EDF7F}"/>
              </a:ext>
            </a:extLst>
          </p:cNvPr>
          <p:cNvSpPr txBox="1"/>
          <p:nvPr/>
        </p:nvSpPr>
        <p:spPr>
          <a:xfrm>
            <a:off x="2188294" y="65661"/>
            <a:ext cx="139978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CO</a:t>
            </a:r>
            <a:r>
              <a:rPr lang="en-GB" sz="4800" b="1" baseline="-25000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2 </a:t>
            </a:r>
            <a:r>
              <a:rPr lang="en-GB" sz="4800" b="1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me</a:t>
            </a:r>
            <a:r>
              <a:rPr lang="en-GB" sz="4800" b="1" noProof="0" dirty="0">
                <a:latin typeface="Calibri" panose="020F0502020204030204" pitchFamily="34" charset="0"/>
                <a:ea typeface="Aptos" panose="020B0004020202020204" pitchFamily="34" charset="0"/>
              </a:rPr>
              <a:t>a</a:t>
            </a:r>
            <a:r>
              <a:rPr lang="en-GB" sz="4800" b="1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surement and display </a:t>
            </a:r>
            <a:endParaRPr lang="en-GB" sz="4800" b="1" noProof="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CC53BAE-C715-50B0-1139-7B3C0353D061}"/>
              </a:ext>
            </a:extLst>
          </p:cNvPr>
          <p:cNvSpPr txBox="1"/>
          <p:nvPr/>
        </p:nvSpPr>
        <p:spPr>
          <a:xfrm>
            <a:off x="4529210" y="83237"/>
            <a:ext cx="64423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Libraries</a:t>
            </a:r>
            <a:endParaRPr lang="en-GB" sz="4800" noProof="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78B254E-939B-ED02-6F0F-01DAEF7C91C2}"/>
              </a:ext>
            </a:extLst>
          </p:cNvPr>
          <p:cNvSpPr txBox="1"/>
          <p:nvPr/>
        </p:nvSpPr>
        <p:spPr>
          <a:xfrm>
            <a:off x="4146982" y="80529"/>
            <a:ext cx="64324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48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Initial Setup</a:t>
            </a:r>
            <a:endParaRPr lang="de-DE" sz="480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2D6DB96-C581-3628-5B71-8F3CA43E2AE2}"/>
              </a:ext>
            </a:extLst>
          </p:cNvPr>
          <p:cNvSpPr txBox="1"/>
          <p:nvPr/>
        </p:nvSpPr>
        <p:spPr>
          <a:xfrm>
            <a:off x="838200" y="34217"/>
            <a:ext cx="140613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Temperature and Humidity Measurement</a:t>
            </a:r>
            <a:endParaRPr lang="en-GB" sz="4800" b="1" noProof="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6338D9F-37D5-DCEB-5E9A-E1BABE0E42FB}"/>
              </a:ext>
            </a:extLst>
          </p:cNvPr>
          <p:cNvSpPr txBox="1"/>
          <p:nvPr/>
        </p:nvSpPr>
        <p:spPr>
          <a:xfrm>
            <a:off x="3474188" y="77821"/>
            <a:ext cx="64132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noProof="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Sets threshold values </a:t>
            </a:r>
            <a:endParaRPr lang="en-GB" sz="4800" b="1" noProof="0" dirty="0"/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DE2BA30-6906-BAF8-4BDC-967C8AD7B8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92890" y="1371665"/>
            <a:ext cx="6806219" cy="411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3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9" grpId="0"/>
      <p:bldP spid="19" grpId="1"/>
      <p:bldP spid="11" grpId="0"/>
      <p:bldP spid="11" grpId="1"/>
      <p:bldP spid="27" grpId="0"/>
      <p:bldP spid="27" grpId="1"/>
      <p:bldP spid="25" grpId="0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crosoftTeams-video (5)">
            <a:hlinkClick r:id="" action="ppaction://media"/>
            <a:extLst>
              <a:ext uri="{FF2B5EF4-FFF2-40B4-BE49-F238E27FC236}">
                <a16:creationId xmlns:a16="http://schemas.microsoft.com/office/drawing/2014/main" id="{54D8A154-AE8A-CF1F-5E88-B51852B7ACC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>
            <a:off x="2667741" y="-2666260"/>
            <a:ext cx="6857999" cy="12190520"/>
          </a:xfr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A760286-15AE-05E7-3737-D77C7AD4D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68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B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D74FE-CAB4-6AB4-8423-85C344115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0" dirty="0"/>
          </a:p>
        </p:txBody>
      </p:sp>
      <p:pic>
        <p:nvPicPr>
          <p:cNvPr id="8" name="MicrosoftTeams-video (4)">
            <a:hlinkClick r:id="" action="ppaction://media"/>
            <a:extLst>
              <a:ext uri="{FF2B5EF4-FFF2-40B4-BE49-F238E27FC236}">
                <a16:creationId xmlns:a16="http://schemas.microsoft.com/office/drawing/2014/main" id="{2E8D1539-C51F-400E-CCCA-AF32E93FE82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40368" b="17290"/>
          <a:stretch/>
        </p:blipFill>
        <p:spPr>
          <a:xfrm rot="10800000">
            <a:off x="1832898" y="-1"/>
            <a:ext cx="9111866" cy="6858000"/>
          </a:xfrm>
        </p:spPr>
      </p:pic>
    </p:spTree>
    <p:extLst>
      <p:ext uri="{BB962C8B-B14F-4D97-AF65-F5344CB8AC3E}">
        <p14:creationId xmlns:p14="http://schemas.microsoft.com/office/powerpoint/2010/main" val="104368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B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icrosoftTeams-video (3)">
            <a:hlinkClick r:id="" action="ppaction://media"/>
            <a:extLst>
              <a:ext uri="{FF2B5EF4-FFF2-40B4-BE49-F238E27FC236}">
                <a16:creationId xmlns:a16="http://schemas.microsoft.com/office/drawing/2014/main" id="{B82DF7DF-DA41-8001-CEA2-A03FF02E718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8433" b="44880"/>
          <a:stretch/>
        </p:blipFill>
        <p:spPr>
          <a:xfrm>
            <a:off x="2276394" y="0"/>
            <a:ext cx="8263788" cy="6858000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B207748C-A7FE-42C1-B36A-A9D5C7A0B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2375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1638</Words>
  <Application>Microsoft Office PowerPoint</Application>
  <PresentationFormat>Breitbild</PresentationFormat>
  <Paragraphs>185</Paragraphs>
  <Slides>15</Slides>
  <Notes>8</Notes>
  <HiddenSlides>0</HiddenSlides>
  <MMClips>4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5" baseType="lpstr">
      <vt:lpstr>Aptos</vt:lpstr>
      <vt:lpstr>Aptos Display</vt:lpstr>
      <vt:lpstr>Arial</vt:lpstr>
      <vt:lpstr>Arial,Sans-Serif</vt:lpstr>
      <vt:lpstr>Calibri</vt:lpstr>
      <vt:lpstr>Courier New</vt:lpstr>
      <vt:lpstr>Inter</vt:lpstr>
      <vt:lpstr>Symbol</vt:lpstr>
      <vt:lpstr>Wingdings</vt:lpstr>
      <vt:lpstr>Tema de Office</vt:lpstr>
      <vt:lpstr>Optimal sleeping conditions</vt:lpstr>
      <vt:lpstr>Motivation and Goal </vt:lpstr>
      <vt:lpstr>Sleep quality</vt:lpstr>
      <vt:lpstr>PowerPoint-Präsentation</vt:lpstr>
      <vt:lpstr>PowerPoint-Präsentation</vt:lpstr>
      <vt:lpstr> </vt:lpstr>
      <vt:lpstr>PowerPoint-Präsentation</vt:lpstr>
      <vt:lpstr>PowerPoint-Präsentation</vt:lpstr>
      <vt:lpstr>PowerPoint-Präsentation</vt:lpstr>
      <vt:lpstr>PowerPoint-Präsentation</vt:lpstr>
      <vt:lpstr>The building process  </vt:lpstr>
      <vt:lpstr>Advantages over other similar products </vt:lpstr>
      <vt:lpstr>Advantages over other similar products </vt:lpstr>
      <vt:lpstr>Conclusion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FERNÁNDEZ MUÑOZ Nicolás (MUN-S7DED)</dc:creator>
  <cp:lastModifiedBy>ORIEFE Martina (MUN-Teacher)</cp:lastModifiedBy>
  <cp:revision>32</cp:revision>
  <dcterms:created xsi:type="dcterms:W3CDTF">2025-03-24T07:27:05Z</dcterms:created>
  <dcterms:modified xsi:type="dcterms:W3CDTF">2025-03-30T19:11:27Z</dcterms:modified>
</cp:coreProperties>
</file>