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5" r:id="rId7"/>
    <p:sldId id="273" r:id="rId8"/>
    <p:sldId id="258" r:id="rId9"/>
    <p:sldId id="264" r:id="rId10"/>
    <p:sldId id="259" r:id="rId11"/>
    <p:sldId id="260" r:id="rId12"/>
    <p:sldId id="267" r:id="rId13"/>
    <p:sldId id="268" r:id="rId14"/>
    <p:sldId id="261" r:id="rId15"/>
    <p:sldId id="269" r:id="rId16"/>
    <p:sldId id="266" r:id="rId17"/>
    <p:sldId id="263" r:id="rId18"/>
    <p:sldId id="272" r:id="rId19"/>
    <p:sldId id="270" r:id="rId20"/>
    <p:sldId id="271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39CD0E-F90B-BCD4-5AEA-751EAB930DA1}" v="2" dt="2025-03-27T17:13:09.466"/>
    <p1510:client id="{1BD3EFC9-586E-AF04-B348-D82CDE1D8551}" v="1" dt="2025-03-27T16:59:18.694"/>
    <p1510:client id="{2245EBAA-94BF-1825-5C4D-04CC6C2E652B}" v="16" dt="2025-03-28T11:02:09.273"/>
    <p1510:client id="{414BE0C5-594A-42E1-A264-2239E943291C}" v="1" dt="2025-03-28T17:16:56.374"/>
    <p1510:client id="{ABDDA66C-DE2C-40FE-1505-C42D3748E297}" v="17" dt="2025-03-28T12:13:48.886"/>
    <p1510:client id="{E71E1239-1B36-43FB-82BC-5EFB32BC282B}" v="17" dt="2025-03-28T17:13:36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3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9E4715-4EFF-4F85-9A8F-00D3C859B5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32125A9-22C2-488B-A47F-34472C003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fr-FR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6C62B3-5175-4AB4-B1FE-BA5FDFDBF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922-56E2-4C44-AD1E-C799FE069B6A}" type="datetimeFigureOut">
              <a:rPr lang="fr-FR" smtClean="0"/>
              <a:t>30/03/2025</a:t>
            </a:fld>
            <a:endParaRPr lang="fr-FR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616689-1476-4C0C-9141-EA0200C01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285CFE-43F3-48F4-B571-3010F6731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3C04-AFB9-4D07-9793-47333353E74E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166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A10FAD-3C57-4EE9-93BA-2926B88A1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ACD77E4-6B56-4D59-8B5E-1CC9810B49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DC3BF4-1043-458B-90FB-A856240CE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922-56E2-4C44-AD1E-C799FE069B6A}" type="datetimeFigureOut">
              <a:rPr lang="fr-FR" smtClean="0"/>
              <a:t>30/03/2025</a:t>
            </a:fld>
            <a:endParaRPr lang="fr-FR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47BCBD-6CF4-4EFB-A77B-664795E7A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65E471-CDD8-4192-A80E-8BB7789FC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3C04-AFB9-4D07-9793-47333353E74E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861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3E9BA7F-2254-456D-97B0-35B1ED1085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58805CC-4D8F-45FE-BE54-E6967B2B55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F4C225-109D-498E-A69B-A389B8145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922-56E2-4C44-AD1E-C799FE069B6A}" type="datetimeFigureOut">
              <a:rPr lang="fr-FR" smtClean="0"/>
              <a:t>30/03/2025</a:t>
            </a:fld>
            <a:endParaRPr lang="fr-FR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EA2BA6-9AA4-47ED-AB95-78C8428DE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13AF52-3F09-47BC-9CEC-777D8C8B4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3C04-AFB9-4D07-9793-47333353E74E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8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B496A0-FFF5-462A-BD6F-58356F0C0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B577DC-2C7E-4E12-B977-95034A0BE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252131-C857-4155-AA14-F93EBA5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922-56E2-4C44-AD1E-C799FE069B6A}" type="datetimeFigureOut">
              <a:rPr lang="fr-FR" smtClean="0"/>
              <a:t>30/03/2025</a:t>
            </a:fld>
            <a:endParaRPr lang="fr-FR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A70463-D4B7-40F3-A8E8-9409E1B4D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C8F44F-03DF-4FFE-B4FA-5F752DE6F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3C04-AFB9-4D07-9793-47333353E74E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706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5FC883-6005-4558-8A9B-81BF5430B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6A8B3F9-44A4-4181-BA01-2BB53E393B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7F821F3-4982-4E6C-9E1D-E4E23AB0E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922-56E2-4C44-AD1E-C799FE069B6A}" type="datetimeFigureOut">
              <a:rPr lang="fr-FR" smtClean="0"/>
              <a:t>30/03/2025</a:t>
            </a:fld>
            <a:endParaRPr lang="fr-FR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19672D-34EA-44E7-9401-0E3791324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CD60F4-2328-424B-985B-2133C6C6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3C04-AFB9-4D07-9793-47333353E74E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002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204F2C-E2C3-4631-9D77-50BC1E5B4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C07940-9E89-4F5C-85E6-6B5C4052D2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C4CB879-F992-4C5B-8715-D35BBFE4BA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0EE6A6-3FB7-4ECB-80AB-DD2847321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922-56E2-4C44-AD1E-C799FE069B6A}" type="datetimeFigureOut">
              <a:rPr lang="fr-FR" smtClean="0"/>
              <a:t>30/03/2025</a:t>
            </a:fld>
            <a:endParaRPr lang="fr-FR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D073FF4-5C87-41D5-8856-D0ED8DFDC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1F495C-2BEA-4246-B0F3-D9EB0753E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3C04-AFB9-4D07-9793-47333353E74E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9165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692B2B-FD3D-48EB-AB04-28384AE66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2F26F5E-34BF-4385-807C-4B867D99B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D9FD2A6-315C-4EA3-A6F8-EE76088E8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5152224-6829-4C99-B413-6D86C73BFE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938A64E-648F-4012-89AF-BE7835EBB8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B0B9A34-BF18-4CE6-A009-E482B3277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922-56E2-4C44-AD1E-C799FE069B6A}" type="datetimeFigureOut">
              <a:rPr lang="fr-FR" smtClean="0"/>
              <a:t>30/03/2025</a:t>
            </a:fld>
            <a:endParaRPr lang="fr-FR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E00787C-0FE0-4A51-ABD1-B67FC1C9F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D30CF48-D054-48B5-AB7D-6832FDF48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3C04-AFB9-4D07-9793-47333353E74E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840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BB43DE-AF50-4044-B9B0-A3BB0F533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FD845B7-0122-49BC-8C90-0D0C56477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922-56E2-4C44-AD1E-C799FE069B6A}" type="datetimeFigureOut">
              <a:rPr lang="fr-FR" smtClean="0"/>
              <a:t>30/03/2025</a:t>
            </a:fld>
            <a:endParaRPr lang="fr-FR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0D65256-101F-468C-B357-F8A232A5B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20E34B7-5269-4313-BF35-AF94363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3C04-AFB9-4D07-9793-47333353E74E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16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0E5A86D-BD1B-4163-A69F-BA03C7348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922-56E2-4C44-AD1E-C799FE069B6A}" type="datetimeFigureOut">
              <a:rPr lang="fr-FR" smtClean="0"/>
              <a:t>30/03/2025</a:t>
            </a:fld>
            <a:endParaRPr lang="fr-FR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69DBEE-9628-4C52-B234-86142710A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A84B8B-1C37-4076-9018-BD4CA68EA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3C04-AFB9-4D07-9793-47333353E74E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0646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AF373A-961F-48E1-B50F-0609946FD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C5EC19D-94AE-42A0-9CF3-1686B9056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552C121-ED0B-414A-AD94-7BBE02F460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31E004-023C-4184-AA4E-38F1BE782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922-56E2-4C44-AD1E-C799FE069B6A}" type="datetimeFigureOut">
              <a:rPr lang="fr-FR" smtClean="0"/>
              <a:t>30/03/2025</a:t>
            </a:fld>
            <a:endParaRPr lang="fr-FR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74819DF-7DA6-4982-B670-27380EEFB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93E9120-BAD9-4C40-B0C6-022B30054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3C04-AFB9-4D07-9793-47333353E74E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80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8E4A4-F6CE-4555-9A33-C017B0B47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4B7C570-2062-4685-8E8C-E02A58A424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016A47C-9407-413F-A123-A64DC6ECBF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726DDC0-9E80-44DA-9B4E-2B58FB502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D922-56E2-4C44-AD1E-C799FE069B6A}" type="datetimeFigureOut">
              <a:rPr lang="fr-FR" smtClean="0"/>
              <a:t>30/03/2025</a:t>
            </a:fld>
            <a:endParaRPr lang="fr-FR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7F4BB93-BF3B-4511-842F-9B5A4B099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2B6D98-D557-40AE-A9B4-02C7CEFA6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3C04-AFB9-4D07-9793-47333353E74E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3525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2661843-F4DD-44CF-A4C1-BDA5C6CD5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C8ABBD-FBB8-48A6-849A-151ABF331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6C5782-5899-4FA4-97AB-3D7500C7EB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7D922-56E2-4C44-AD1E-C799FE069B6A}" type="datetimeFigureOut">
              <a:rPr lang="fr-FR" smtClean="0"/>
              <a:t>30/03/2025</a:t>
            </a:fld>
            <a:endParaRPr lang="fr-FR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579389-9002-4FC4-9245-F04FD86D5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242FC9-153D-43FB-831A-DB9A4A7F7C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43C04-AFB9-4D07-9793-47333353E74E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330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microsoft.com/office/2007/relationships/hdphoto" Target="../media/hdphoto3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3.png"/><Relationship Id="rId5" Type="http://schemas.openxmlformats.org/officeDocument/2006/relationships/image" Target="../media/image21.pn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A1252D0B-EA99-41A1-A624-27D880422C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51206A2-B7E8-4812-9DAF-C3FDE68BD8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7836" y="2415941"/>
            <a:ext cx="6516303" cy="1887286"/>
          </a:xfrm>
          <a:solidFill>
            <a:schemeClr val="bg1">
              <a:alpha val="69000"/>
            </a:schemeClr>
          </a:solidFill>
          <a:effectLst>
            <a:softEdge rad="114300"/>
          </a:effectLst>
        </p:spPr>
        <p:txBody>
          <a:bodyPr anchor="ctr">
            <a:normAutofit/>
          </a:bodyPr>
          <a:lstStyle/>
          <a:p>
            <a:r>
              <a:rPr lang="de-DE">
                <a:latin typeface="Eras Bold ITC"/>
              </a:rPr>
              <a:t>KI-Mülleimer</a:t>
            </a:r>
            <a:endParaRPr lang="fr-FR">
              <a:latin typeface="Eras Bold ITC" panose="020B0907030504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14B6E0C-D688-40B2-9BFE-AF9CCFB8A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5184" y="6309439"/>
            <a:ext cx="5234809" cy="55116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>
                <a:solidFill>
                  <a:schemeClr val="bg1"/>
                </a:solidFill>
              </a:rPr>
              <a:t>Damiano  (S5) und Stephan (S7)</a:t>
            </a:r>
            <a:endParaRPr lang="fr-FR">
              <a:solidFill>
                <a:schemeClr val="bg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0C175AA-0704-4DFB-A2B5-B6638C1857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363523" cy="2230966"/>
          </a:xfrm>
          <a:prstGeom prst="rect">
            <a:avLst/>
          </a:prstGeom>
          <a:solidFill>
            <a:schemeClr val="bg1">
              <a:alpha val="68000"/>
            </a:schemeClr>
          </a:solidFill>
          <a:effectLst>
            <a:softEdge rad="241300"/>
          </a:effectLst>
        </p:spPr>
      </p:pic>
    </p:spTree>
    <p:extLst>
      <p:ext uri="{BB962C8B-B14F-4D97-AF65-F5344CB8AC3E}">
        <p14:creationId xmlns:p14="http://schemas.microsoft.com/office/powerpoint/2010/main" val="2400472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Premium AI Image | Rotary Equipment Ancillaries and Accessories full ...">
            <a:extLst>
              <a:ext uri="{FF2B5EF4-FFF2-40B4-BE49-F238E27FC236}">
                <a16:creationId xmlns:a16="http://schemas.microsoft.com/office/drawing/2014/main" id="{F806F02E-489E-46A1-BD48-3F03BD832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310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990EE3E7-A9A3-4266-A5F7-AADD1BA08973}"/>
              </a:ext>
            </a:extLst>
          </p:cNvPr>
          <p:cNvSpPr/>
          <p:nvPr/>
        </p:nvSpPr>
        <p:spPr>
          <a:xfrm>
            <a:off x="-774700" y="-647700"/>
            <a:ext cx="13817600" cy="83693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FA6E72E-E08B-4D65-BC8F-8E307F845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792" y="265159"/>
            <a:ext cx="3998235" cy="1884975"/>
          </a:xfrm>
          <a:noFill/>
          <a:effectLst>
            <a:softEdge rad="254000"/>
          </a:effectLst>
        </p:spPr>
        <p:txBody>
          <a:bodyPr/>
          <a:lstStyle/>
          <a:p>
            <a:pPr algn="ctr"/>
            <a:r>
              <a:rPr lang="de-DE" b="1">
                <a:latin typeface="Eras Bold ITC" panose="020B0907030504020204" pitchFamily="34" charset="0"/>
              </a:rPr>
              <a:t>Zusätzliche Materialien</a:t>
            </a:r>
            <a:endParaRPr lang="fr-FR" b="1">
              <a:latin typeface="Eras Bold ITC" panose="020B0907030504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2ADD9C-66CE-4E22-B5F9-0567EE86F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888" y="2462692"/>
            <a:ext cx="4952587" cy="3719447"/>
          </a:xfrm>
          <a:noFill/>
          <a:effectLst>
            <a:softEdge rad="50800"/>
          </a:effectLst>
        </p:spPr>
        <p:txBody>
          <a:bodyPr>
            <a:normAutofit/>
          </a:bodyPr>
          <a:lstStyle/>
          <a:p>
            <a:pPr lvl="0"/>
            <a:r>
              <a:rPr lang="de-DE"/>
              <a:t>Kamera</a:t>
            </a:r>
          </a:p>
          <a:p>
            <a:r>
              <a:rPr lang="de-DE"/>
              <a:t>Raspberry </a:t>
            </a:r>
            <a:r>
              <a:rPr lang="de-DE" err="1"/>
              <a:t>pi</a:t>
            </a:r>
            <a:r>
              <a:rPr lang="de-DE"/>
              <a:t> 5 mit Zubehör (Bildschirm, Maus, SD-Karte, Tastatur)</a:t>
            </a:r>
            <a:endParaRPr lang="fr-FR"/>
          </a:p>
          <a:p>
            <a:r>
              <a:rPr lang="de-DE"/>
              <a:t>Weitere Kabel</a:t>
            </a:r>
            <a:endParaRPr lang="fr-FR"/>
          </a:p>
          <a:p>
            <a:r>
              <a:rPr lang="de-DE"/>
              <a:t>verschiedene Bibliotheken</a:t>
            </a:r>
            <a:endParaRPr lang="fr-FR"/>
          </a:p>
        </p:txBody>
      </p:sp>
      <p:sp>
        <p:nvSpPr>
          <p:cNvPr id="13" name="Textfeld 30">
            <a:extLst>
              <a:ext uri="{FF2B5EF4-FFF2-40B4-BE49-F238E27FC236}">
                <a16:creationId xmlns:a16="http://schemas.microsoft.com/office/drawing/2014/main" id="{5252AEF5-2A15-4C06-9B81-E77B4610F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4906" y="3204012"/>
            <a:ext cx="2237228" cy="369332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0" tIns="0" rIns="0" bIns="0" anchor="t" anchorCtr="0" upright="1">
            <a:spAutoFit/>
          </a:bodyPr>
          <a:lstStyle/>
          <a:p>
            <a:pPr>
              <a:spcAft>
                <a:spcPts val="1000"/>
              </a:spcAft>
            </a:pPr>
            <a:r>
              <a:rPr lang="de-DE" sz="2400" i="1" err="1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raspberry</a:t>
            </a:r>
            <a:r>
              <a:rPr lang="de-DE" sz="2400" i="1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400" i="1" err="1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</a:t>
            </a:r>
            <a:r>
              <a:rPr lang="de-DE" sz="2400" i="1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</a:t>
            </a:r>
            <a:endParaRPr lang="fr-FR" sz="2400" i="1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41A652A-C061-4E1E-9483-A0617A4EF3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9298" y="211598"/>
            <a:ext cx="2802834" cy="2802834"/>
          </a:xfrm>
          <a:prstGeom prst="rect">
            <a:avLst/>
          </a:prstGeom>
          <a:noFill/>
          <a:effectLst>
            <a:softEdge rad="0"/>
          </a:effec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D7BFF17-CBDC-4217-AF82-7AE79B9979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8408" y="421368"/>
            <a:ext cx="4096390" cy="273092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5" name="Textfeld 30">
            <a:extLst>
              <a:ext uri="{FF2B5EF4-FFF2-40B4-BE49-F238E27FC236}">
                <a16:creationId xmlns:a16="http://schemas.microsoft.com/office/drawing/2014/main" id="{00B9198C-0BAB-493D-8E92-009266434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2731" y="3179498"/>
            <a:ext cx="3055967" cy="369332"/>
          </a:xfrm>
          <a:prstGeom prst="rect">
            <a:avLst/>
          </a:prstGeom>
          <a:noFill/>
          <a:ln>
            <a:noFill/>
          </a:ln>
          <a:effectLst>
            <a:softEdge rad="0"/>
          </a:effectLst>
        </p:spPr>
        <p:txBody>
          <a:bodyPr rot="0" vert="horz" wrap="square" lIns="0" tIns="0" rIns="0" bIns="0" anchor="t" anchorCtr="0" upright="1">
            <a:spAutoFit/>
          </a:bodyPr>
          <a:lstStyle/>
          <a:p>
            <a:r>
              <a:rPr lang="de-DE" sz="2400" i="1">
                <a:solidFill>
                  <a:srgbClr val="44546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Kamera (drittes Modell)</a:t>
            </a:r>
            <a:endParaRPr lang="fr-FR" sz="2400" i="1">
              <a:solidFill>
                <a:srgbClr val="44546A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0FD1F63-EDB8-4CC6-8601-690995E16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3417" y="3516244"/>
            <a:ext cx="3544888" cy="3544888"/>
          </a:xfrm>
          <a:prstGeom prst="rect">
            <a:avLst/>
          </a:prstGeom>
        </p:spPr>
      </p:pic>
      <p:sp>
        <p:nvSpPr>
          <p:cNvPr id="27" name="Textfeld 30">
            <a:extLst>
              <a:ext uri="{FF2B5EF4-FFF2-40B4-BE49-F238E27FC236}">
                <a16:creationId xmlns:a16="http://schemas.microsoft.com/office/drawing/2014/main" id="{7B7D6A01-F4B4-4608-B6A2-80B4FD04A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2680" y="5815464"/>
            <a:ext cx="2120102" cy="738664"/>
          </a:xfrm>
          <a:prstGeom prst="rect">
            <a:avLst/>
          </a:prstGeom>
          <a:noFill/>
          <a:ln>
            <a:noFill/>
          </a:ln>
        </p:spPr>
        <p:txBody>
          <a:bodyPr rot="0" vert="horz" wrap="square" lIns="0" tIns="0" rIns="0" bIns="0" anchor="t" anchorCtr="0" upright="1">
            <a:spAutoFit/>
          </a:bodyPr>
          <a:lstStyle/>
          <a:p>
            <a:r>
              <a:rPr lang="de-DE" sz="2400" i="1">
                <a:solidFill>
                  <a:srgbClr val="44546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Kamera </a:t>
            </a:r>
          </a:p>
          <a:p>
            <a:r>
              <a:rPr lang="de-DE" sz="2400" i="1">
                <a:solidFill>
                  <a:srgbClr val="44546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(erstes Modell)</a:t>
            </a:r>
            <a:endParaRPr lang="fr-FR" sz="2400" i="1">
              <a:solidFill>
                <a:srgbClr val="44546A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492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Premium Vector | City skyline vector illustration">
            <a:extLst>
              <a:ext uri="{FF2B5EF4-FFF2-40B4-BE49-F238E27FC236}">
                <a16:creationId xmlns:a16="http://schemas.microsoft.com/office/drawing/2014/main" id="{392DDC73-40A7-4085-8774-E093E4846C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BD1491A-699E-4BDD-84C2-669D3AC04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79" y="234532"/>
            <a:ext cx="7411000" cy="1325563"/>
          </a:xfrm>
        </p:spPr>
        <p:txBody>
          <a:bodyPr/>
          <a:lstStyle/>
          <a:p>
            <a:pPr marL="457200" lvl="1" algn="ctr" rtl="0">
              <a:lnSpc>
                <a:spcPct val="90000"/>
              </a:lnSpc>
              <a:spcBef>
                <a:spcPct val="0"/>
              </a:spcBef>
            </a:pPr>
            <a:r>
              <a:rPr lang="de-DE" sz="4400" b="1" kern="1200">
                <a:solidFill>
                  <a:schemeClr val="bg1"/>
                </a:solidFill>
                <a:latin typeface="Eras Bold ITC" panose="020B0907030504020204" pitchFamily="34" charset="0"/>
                <a:ea typeface="+mj-ea"/>
                <a:cs typeface="+mj-cs"/>
              </a:rPr>
              <a:t>Aufbau und Programmierung: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FCF067-9370-4DE4-95FE-86DD170F01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1560095"/>
            <a:ext cx="7218590" cy="4889550"/>
          </a:xfrm>
          <a:solidFill>
            <a:schemeClr val="tx1">
              <a:alpha val="62000"/>
            </a:schemeClr>
          </a:solidFill>
          <a:effectLst>
            <a:softEdge rad="152400"/>
          </a:effectLst>
        </p:spPr>
        <p:txBody>
          <a:bodyPr anchor="ctr"/>
          <a:lstStyle/>
          <a:p>
            <a:r>
              <a:rPr lang="de-DE">
                <a:solidFill>
                  <a:schemeClr val="bg1"/>
                </a:solidFill>
              </a:rPr>
              <a:t>Raspberry </a:t>
            </a:r>
            <a:r>
              <a:rPr lang="de-DE" err="1">
                <a:solidFill>
                  <a:schemeClr val="bg1"/>
                </a:solidFill>
              </a:rPr>
              <a:t>pi</a:t>
            </a:r>
            <a:r>
              <a:rPr lang="de-DE">
                <a:solidFill>
                  <a:schemeClr val="bg1"/>
                </a:solidFill>
              </a:rPr>
              <a:t> 5 und Zubehör Einrichtung</a:t>
            </a:r>
          </a:p>
          <a:p>
            <a:r>
              <a:rPr lang="de-DE">
                <a:solidFill>
                  <a:schemeClr val="bg1"/>
                </a:solidFill>
              </a:rPr>
              <a:t>Raspberry </a:t>
            </a:r>
            <a:r>
              <a:rPr lang="de-DE" err="1">
                <a:solidFill>
                  <a:schemeClr val="bg1"/>
                </a:solidFill>
              </a:rPr>
              <a:t>pi</a:t>
            </a:r>
            <a:r>
              <a:rPr lang="de-DE">
                <a:solidFill>
                  <a:schemeClr val="bg1"/>
                </a:solidFill>
              </a:rPr>
              <a:t> 5 neue GPIO-</a:t>
            </a:r>
            <a:r>
              <a:rPr lang="de-DE" err="1">
                <a:solidFill>
                  <a:schemeClr val="bg1"/>
                </a:solidFill>
              </a:rPr>
              <a:t>systhem</a:t>
            </a:r>
            <a:endParaRPr lang="de-DE">
              <a:solidFill>
                <a:schemeClr val="bg1"/>
              </a:solidFill>
            </a:endParaRPr>
          </a:p>
          <a:p>
            <a:pPr lvl="1"/>
            <a:r>
              <a:rPr lang="de-DE">
                <a:solidFill>
                  <a:schemeClr val="bg1"/>
                </a:solidFill>
              </a:rPr>
              <a:t>Fehlende </a:t>
            </a:r>
            <a:r>
              <a:rPr lang="de-DE" err="1">
                <a:solidFill>
                  <a:schemeClr val="bg1"/>
                </a:solidFill>
              </a:rPr>
              <a:t>libraries</a:t>
            </a:r>
            <a:endParaRPr lang="de-DE">
              <a:solidFill>
                <a:schemeClr val="bg1"/>
              </a:solidFill>
            </a:endParaRPr>
          </a:p>
          <a:p>
            <a:r>
              <a:rPr lang="de-DE">
                <a:solidFill>
                  <a:schemeClr val="bg1"/>
                </a:solidFill>
              </a:rPr>
              <a:t>Stepper Motor Driver maximale Intensität </a:t>
            </a:r>
            <a:r>
              <a:rPr lang="de-DE" err="1">
                <a:solidFill>
                  <a:schemeClr val="bg1"/>
                </a:solidFill>
              </a:rPr>
              <a:t>einrichtung</a:t>
            </a:r>
            <a:r>
              <a:rPr lang="de-DE">
                <a:solidFill>
                  <a:schemeClr val="bg1"/>
                </a:solidFill>
              </a:rPr>
              <a:t>: </a:t>
            </a:r>
          </a:p>
          <a:p>
            <a:pPr lvl="1"/>
            <a:r>
              <a:rPr lang="de-DE">
                <a:solidFill>
                  <a:schemeClr val="bg1"/>
                </a:solidFill>
              </a:rPr>
              <a:t>5 V </a:t>
            </a:r>
            <a:r>
              <a:rPr lang="de-DE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de-DE">
                <a:solidFill>
                  <a:schemeClr val="bg1"/>
                </a:solidFill>
              </a:rPr>
              <a:t> Potentiometer </a:t>
            </a:r>
          </a:p>
          <a:p>
            <a:pPr lvl="1"/>
            <a:r>
              <a:rPr lang="de-DE" err="1">
                <a:solidFill>
                  <a:schemeClr val="bg1"/>
                </a:solidFill>
              </a:rPr>
              <a:t>V</a:t>
            </a:r>
            <a:r>
              <a:rPr lang="de-DE" baseline="-25000" err="1">
                <a:solidFill>
                  <a:schemeClr val="bg1"/>
                </a:solidFill>
              </a:rPr>
              <a:t>ref</a:t>
            </a:r>
            <a:r>
              <a:rPr lang="de-DE">
                <a:solidFill>
                  <a:schemeClr val="bg1"/>
                </a:solidFill>
              </a:rPr>
              <a:t> = </a:t>
            </a:r>
            <a:r>
              <a:rPr lang="de-DE" err="1">
                <a:solidFill>
                  <a:schemeClr val="bg1"/>
                </a:solidFill>
              </a:rPr>
              <a:t>I</a:t>
            </a:r>
            <a:r>
              <a:rPr lang="de-DE" baseline="-25000" err="1">
                <a:solidFill>
                  <a:schemeClr val="bg1"/>
                </a:solidFill>
              </a:rPr>
              <a:t>max</a:t>
            </a:r>
            <a:r>
              <a:rPr lang="de-DE">
                <a:solidFill>
                  <a:schemeClr val="bg1"/>
                </a:solidFill>
              </a:rPr>
              <a:t> · 8 · </a:t>
            </a:r>
            <a:r>
              <a:rPr lang="de-DE" err="1">
                <a:solidFill>
                  <a:schemeClr val="bg1"/>
                </a:solidFill>
              </a:rPr>
              <a:t>Rs</a:t>
            </a:r>
            <a:endParaRPr lang="de-DE">
              <a:solidFill>
                <a:schemeClr val="bg1"/>
              </a:solidFill>
            </a:endParaRPr>
          </a:p>
          <a:p>
            <a:r>
              <a:rPr lang="de-DE">
                <a:solidFill>
                  <a:schemeClr val="bg1"/>
                </a:solidFill>
              </a:rPr>
              <a:t>Verkabelung</a:t>
            </a:r>
          </a:p>
        </p:txBody>
      </p:sp>
      <p:pic>
        <p:nvPicPr>
          <p:cNvPr id="5134" name="Picture 14" descr="Raspberry Pi Gpio Diagram – Raspberry">
            <a:extLst>
              <a:ext uri="{FF2B5EF4-FFF2-40B4-BE49-F238E27FC236}">
                <a16:creationId xmlns:a16="http://schemas.microsoft.com/office/drawing/2014/main" id="{409E0075-DE8A-4094-BD60-4DC40535D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1069" y="4166082"/>
            <a:ext cx="4047827" cy="2535514"/>
          </a:xfrm>
          <a:prstGeom prst="rect">
            <a:avLst/>
          </a:prstGeom>
          <a:noFill/>
          <a:effectLst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 descr="A4988 resistor value">
            <a:extLst>
              <a:ext uri="{FF2B5EF4-FFF2-40B4-BE49-F238E27FC236}">
                <a16:creationId xmlns:a16="http://schemas.microsoft.com/office/drawing/2014/main" id="{149721B7-F6FB-4E5B-BCDB-35BF605130D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9472" y="581602"/>
            <a:ext cx="1743371" cy="238304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2E70DE9-6806-46DA-9190-3423F1206622}"/>
              </a:ext>
            </a:extLst>
          </p:cNvPr>
          <p:cNvGrpSpPr/>
          <p:nvPr/>
        </p:nvGrpSpPr>
        <p:grpSpPr>
          <a:xfrm>
            <a:off x="9731722" y="880113"/>
            <a:ext cx="2371399" cy="2123948"/>
            <a:chOff x="9370819" y="1182822"/>
            <a:chExt cx="2371399" cy="2123948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5B031260-C9B0-42F8-9950-F35E03507D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370819" y="1182822"/>
              <a:ext cx="2371399" cy="2123948"/>
            </a:xfrm>
            <a:prstGeom prst="rect">
              <a:avLst/>
            </a:prstGeom>
          </p:spPr>
        </p:pic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EC3C7A5-379D-4E7B-BBD7-8BC941F82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90195" y="2133936"/>
              <a:ext cx="594708" cy="595641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ctr" anchorCtr="0" upright="1">
              <a:noAutofit/>
            </a:bodyPr>
            <a:lstStyle/>
            <a:p>
              <a:endParaRPr lang="fr-FR"/>
            </a:p>
          </p:txBody>
        </p:sp>
      </p:grpSp>
      <p:sp>
        <p:nvSpPr>
          <p:cNvPr id="7" name="Rechteck 6">
            <a:extLst>
              <a:ext uri="{FF2B5EF4-FFF2-40B4-BE49-F238E27FC236}">
                <a16:creationId xmlns:a16="http://schemas.microsoft.com/office/drawing/2014/main" id="{3688D1DC-DA43-47CD-AD52-AF6A3AE75255}"/>
              </a:ext>
            </a:extLst>
          </p:cNvPr>
          <p:cNvSpPr/>
          <p:nvPr/>
        </p:nvSpPr>
        <p:spPr>
          <a:xfrm>
            <a:off x="9945774" y="3093512"/>
            <a:ext cx="2157348" cy="830997"/>
          </a:xfrm>
          <a:prstGeom prst="rect">
            <a:avLst/>
          </a:prstGeo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 wrap="square" anchor="ctr">
            <a:spAutoFit/>
          </a:bodyPr>
          <a:lstStyle/>
          <a:p>
            <a:pPr algn="ctr">
              <a:spcAft>
                <a:spcPts val="1000"/>
              </a:spcAft>
            </a:pPr>
            <a:r>
              <a:rPr lang="de-DE" sz="2400" i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Potentiometer des A4988</a:t>
            </a:r>
            <a:endParaRPr lang="fr-FR" sz="2400" i="1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9E315E5F-A95C-4591-A69E-3532DC5ACC34}"/>
              </a:ext>
            </a:extLst>
          </p:cNvPr>
          <p:cNvSpPr/>
          <p:nvPr/>
        </p:nvSpPr>
        <p:spPr>
          <a:xfrm>
            <a:off x="7699548" y="3177455"/>
            <a:ext cx="2157348" cy="830997"/>
          </a:xfrm>
          <a:prstGeom prst="rect">
            <a:avLst/>
          </a:prstGeom>
          <a:solidFill>
            <a:schemeClr val="tx1">
              <a:alpha val="60000"/>
            </a:schemeClr>
          </a:solidFill>
          <a:effectLst>
            <a:softEdge rad="63500"/>
          </a:effectLst>
        </p:spPr>
        <p:txBody>
          <a:bodyPr wrap="square" anchor="ctr">
            <a:spAutoFit/>
          </a:bodyPr>
          <a:lstStyle/>
          <a:p>
            <a:pPr algn="ctr">
              <a:spcAft>
                <a:spcPts val="1000"/>
              </a:spcAft>
            </a:pPr>
            <a:r>
              <a:rPr lang="de-DE" sz="2400" i="1" err="1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current</a:t>
            </a:r>
            <a:r>
              <a:rPr lang="de-DE" sz="2400" i="1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400" i="1" err="1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sensing</a:t>
            </a:r>
            <a:r>
              <a:rPr lang="de-DE" sz="2400" i="1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2400" i="1" err="1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resistor</a:t>
            </a:r>
            <a:endParaRPr lang="fr-FR" sz="2400" i="1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101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AUERPRÜFSTAND ERMÜDUNGSTEST AN 4WD ANTRIEBSWELLEN | Test Industry">
            <a:extLst>
              <a:ext uri="{FF2B5EF4-FFF2-40B4-BE49-F238E27FC236}">
                <a16:creationId xmlns:a16="http://schemas.microsoft.com/office/drawing/2014/main" id="{D07F4689-84B3-4A72-8810-6557906F24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591FC57-E1DE-4B22-89C6-B22D5F631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300" y="310356"/>
            <a:ext cx="10515600" cy="1325563"/>
          </a:xfrm>
          <a:solidFill>
            <a:schemeClr val="bg1">
              <a:alpha val="70000"/>
            </a:schemeClr>
          </a:solidFill>
          <a:effectLst>
            <a:softEdge rad="152400"/>
          </a:effectLst>
        </p:spPr>
        <p:txBody>
          <a:bodyPr/>
          <a:lstStyle/>
          <a:p>
            <a:pPr algn="ctr"/>
            <a:r>
              <a:rPr lang="de-DE" b="1">
                <a:latin typeface="Eras Bold ITC" panose="020B0907030504020204" pitchFamily="34" charset="0"/>
              </a:rPr>
              <a:t>Tests und Änderungen </a:t>
            </a:r>
            <a:endParaRPr lang="fr-FR" b="1">
              <a:latin typeface="Eras Bold ITC" panose="020B0907030504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89A2EB-D387-46AC-BBC2-6A8BC9C57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7200"/>
            <a:ext cx="5041900" cy="4449763"/>
          </a:xfrm>
          <a:solidFill>
            <a:schemeClr val="bg1">
              <a:alpha val="75000"/>
            </a:schemeClr>
          </a:solidFill>
          <a:effectLst>
            <a:softEdge rad="114300"/>
          </a:effectLst>
        </p:spPr>
        <p:txBody>
          <a:bodyPr anchor="ctr"/>
          <a:lstStyle/>
          <a:p>
            <a:pPr indent="38100"/>
            <a:r>
              <a:rPr lang="de-DE">
                <a:sym typeface="Wingdings" panose="05000000000000000000" pitchFamily="2" charset="2"/>
              </a:rPr>
              <a:t> Limit Switch</a:t>
            </a:r>
          </a:p>
          <a:p>
            <a:pPr indent="38100"/>
            <a:r>
              <a:rPr lang="de-DE">
                <a:sym typeface="Wingdings" panose="05000000000000000000" pitchFamily="2" charset="2"/>
              </a:rPr>
              <a:t> Stepper Motor	</a:t>
            </a:r>
          </a:p>
          <a:p>
            <a:pPr lvl="1"/>
            <a:r>
              <a:rPr lang="de-DE">
                <a:sym typeface="Wingdings" panose="05000000000000000000" pitchFamily="2" charset="2"/>
              </a:rPr>
              <a:t>Reibung</a:t>
            </a:r>
          </a:p>
          <a:p>
            <a:pPr lvl="1"/>
            <a:r>
              <a:rPr lang="de-DE">
                <a:sym typeface="Wingdings" panose="05000000000000000000" pitchFamily="2" charset="2"/>
              </a:rPr>
              <a:t>Neue Fixierung</a:t>
            </a:r>
            <a:endParaRPr lang="de-DE"/>
          </a:p>
          <a:p>
            <a:pPr lvl="1"/>
            <a:r>
              <a:rPr lang="de-DE"/>
              <a:t>Kamera Probleme</a:t>
            </a:r>
          </a:p>
          <a:p>
            <a:pPr indent="38100"/>
            <a:r>
              <a:rPr lang="de-DE"/>
              <a:t> Servomotor Gitter</a:t>
            </a:r>
          </a:p>
          <a:p>
            <a:pPr indent="38100"/>
            <a:r>
              <a:rPr lang="de-DE"/>
              <a:t> Kabelproblem</a:t>
            </a:r>
          </a:p>
          <a:p>
            <a:pPr lvl="1"/>
            <a:r>
              <a:rPr lang="de-DE"/>
              <a:t>Programm bei Start ausführen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0D38E47-66C2-4F85-BA79-B5AB03ED5E1E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7"/>
          <a:stretch/>
        </p:blipFill>
        <p:spPr bwMode="auto">
          <a:xfrm>
            <a:off x="6963023" y="1820410"/>
            <a:ext cx="4555877" cy="4853098"/>
          </a:xfrm>
          <a:prstGeom prst="rect">
            <a:avLst/>
          </a:prstGeom>
          <a:noFill/>
          <a:ln>
            <a:noFill/>
          </a:ln>
          <a:effectLst>
            <a:softEdge rad="2032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1893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D wallpaper: abstract, abstraction, engineering, gear, gears, machine ...">
            <a:extLst>
              <a:ext uri="{FF2B5EF4-FFF2-40B4-BE49-F238E27FC236}">
                <a16:creationId xmlns:a16="http://schemas.microsoft.com/office/drawing/2014/main" id="{C968BB4F-2F68-4F0F-AA77-29F23992B1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DE9F2B3-39E3-4862-BE6B-BB42444E74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0" y="1828041"/>
            <a:ext cx="11125200" cy="2387600"/>
          </a:xfrm>
          <a:solidFill>
            <a:schemeClr val="bg1">
              <a:alpha val="78000"/>
            </a:schemeClr>
          </a:solidFill>
          <a:effectLst>
            <a:softEdge rad="177800"/>
          </a:effectLst>
        </p:spPr>
        <p:txBody>
          <a:bodyPr anchor="ctr">
            <a:noAutofit/>
          </a:bodyPr>
          <a:lstStyle/>
          <a:p>
            <a:r>
              <a:rPr lang="de-DE" sz="6600" b="1">
                <a:latin typeface="Eras Demi ITC" panose="020B0805030504020804" pitchFamily="34" charset="0"/>
              </a:rPr>
              <a:t>Weiterführung und Kommerzialisierung</a:t>
            </a:r>
            <a:endParaRPr lang="fr-FR" sz="6600" b="1">
              <a:latin typeface="Eras Demi ITC" panose="020B0805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326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Premium Photo | Widescreen abstract financial graph with an uptrend ...">
            <a:extLst>
              <a:ext uri="{FF2B5EF4-FFF2-40B4-BE49-F238E27FC236}">
                <a16:creationId xmlns:a16="http://schemas.microsoft.com/office/drawing/2014/main" id="{787F072A-7880-46E3-9EDA-BDC878402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3B88501A-1B7A-4CED-B355-E83FF5C5F669}"/>
              </a:ext>
            </a:extLst>
          </p:cNvPr>
          <p:cNvSpPr/>
          <p:nvPr/>
        </p:nvSpPr>
        <p:spPr>
          <a:xfrm>
            <a:off x="-431800" y="-215900"/>
            <a:ext cx="13055600" cy="7264400"/>
          </a:xfrm>
          <a:prstGeom prst="rect">
            <a:avLst/>
          </a:prstGeom>
          <a:solidFill>
            <a:schemeClr val="accent1">
              <a:lumMod val="50000"/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BECF8BE-7ADC-493D-A343-6014100DA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>
                <a:solidFill>
                  <a:schemeClr val="bg1"/>
                </a:solidFill>
                <a:latin typeface="Eras Bold ITC" panose="020B0907030504020204" pitchFamily="34" charset="0"/>
              </a:rPr>
              <a:t>Verbesserungspotential</a:t>
            </a:r>
            <a:endParaRPr lang="fr-FR" b="1">
              <a:solidFill>
                <a:schemeClr val="bg1"/>
              </a:solidFill>
              <a:latin typeface="Eras Bold ITC" panose="020B0907030504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170F67-38DC-48D0-A0B4-7A6021D89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0" y="1800225"/>
            <a:ext cx="7416800" cy="4351338"/>
          </a:xfrm>
        </p:spPr>
        <p:txBody>
          <a:bodyPr anchor="ctr"/>
          <a:lstStyle/>
          <a:p>
            <a:r>
              <a:rPr lang="de-DE">
                <a:solidFill>
                  <a:schemeClr val="bg1"/>
                </a:solidFill>
              </a:rPr>
              <a:t>Datensammlung </a:t>
            </a:r>
            <a:r>
              <a:rPr lang="de-DE">
                <a:solidFill>
                  <a:schemeClr val="bg1"/>
                </a:solidFill>
                <a:sym typeface="Wingdings" panose="05000000000000000000" pitchFamily="2" charset="2"/>
              </a:rPr>
              <a:t>Verbesserung der KI</a:t>
            </a:r>
          </a:p>
          <a:p>
            <a:pPr lvl="1"/>
            <a:r>
              <a:rPr lang="de-DE">
                <a:solidFill>
                  <a:schemeClr val="bg1"/>
                </a:solidFill>
                <a:sym typeface="Wingdings" panose="05000000000000000000" pitchFamily="2" charset="2"/>
              </a:rPr>
              <a:t>Auswertung der Fachlichkeit </a:t>
            </a:r>
          </a:p>
          <a:p>
            <a:pPr lvl="1"/>
            <a:r>
              <a:rPr lang="de-DE">
                <a:solidFill>
                  <a:schemeClr val="bg1"/>
                </a:solidFill>
                <a:sym typeface="Wingdings" panose="05000000000000000000" pitchFamily="2" charset="2"/>
              </a:rPr>
              <a:t>Tests in der Schule als Training</a:t>
            </a:r>
          </a:p>
          <a:p>
            <a:r>
              <a:rPr lang="de-DE">
                <a:solidFill>
                  <a:schemeClr val="bg1"/>
                </a:solidFill>
                <a:sym typeface="Wingdings" panose="05000000000000000000" pitchFamily="2" charset="2"/>
              </a:rPr>
              <a:t>Verbesserung des Prototyps</a:t>
            </a:r>
          </a:p>
          <a:p>
            <a:pPr lvl="1"/>
            <a:r>
              <a:rPr lang="de-DE">
                <a:solidFill>
                  <a:schemeClr val="bg1"/>
                </a:solidFill>
                <a:sym typeface="Wingdings" panose="05000000000000000000" pitchFamily="2" charset="2"/>
              </a:rPr>
              <a:t>Stepper-Motor</a:t>
            </a:r>
          </a:p>
          <a:p>
            <a:pPr lvl="1"/>
            <a:r>
              <a:rPr lang="de-DE">
                <a:solidFill>
                  <a:schemeClr val="bg1"/>
                </a:solidFill>
                <a:sym typeface="Wingdings" panose="05000000000000000000" pitchFamily="2" charset="2"/>
              </a:rPr>
              <a:t>Materialien  Metall</a:t>
            </a:r>
          </a:p>
          <a:p>
            <a:r>
              <a:rPr lang="de-DE">
                <a:solidFill>
                  <a:schemeClr val="bg1"/>
                </a:solidFill>
              </a:rPr>
              <a:t>Zusammenarbeit mit führenden Unternehmen</a:t>
            </a:r>
            <a:endParaRPr lang="fr-FR">
              <a:solidFill>
                <a:schemeClr val="bg1"/>
              </a:solidFill>
            </a:endParaRPr>
          </a:p>
        </p:txBody>
      </p:sp>
      <p:pic>
        <p:nvPicPr>
          <p:cNvPr id="10246" name="Picture 6" descr="New customisable brushless stepper motors | Engineer Live">
            <a:extLst>
              <a:ext uri="{FF2B5EF4-FFF2-40B4-BE49-F238E27FC236}">
                <a16:creationId xmlns:a16="http://schemas.microsoft.com/office/drawing/2014/main" id="{D7EA1BB9-CE11-4BB4-8F39-D0516FCCB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68403" y1="66844" x2="68403" y2="66844"/>
                        <a14:foregroundMark x1="69870" y1="43146" x2="69870" y2="43146"/>
                        <a14:foregroundMark x1="68892" y1="69069" x2="68892" y2="69069"/>
                        <a14:foregroundMark x1="69128" y1="69069" x2="69128" y2="69069"/>
                        <a14:foregroundMark x1="69010" y1="68892" x2="69010" y2="68892"/>
                        <a14:foregroundMark x1="69010" y1="68892" x2="69010" y2="68892"/>
                        <a14:foregroundMark x1="69010" y1="68892" x2="69010" y2="68892"/>
                        <a14:foregroundMark x1="69010" y1="68892" x2="69010" y2="68892"/>
                        <a14:foregroundMark x1="69010" y1="64820" x2="69010" y2="64820"/>
                        <a14:foregroundMark x1="69010" y1="64820" x2="69010" y2="64820"/>
                        <a14:foregroundMark x1="69010" y1="64820" x2="69010" y2="64820"/>
                        <a14:foregroundMark x1="69752" y1="42590" x2="69752" y2="42590"/>
                        <a14:foregroundMark x1="69752" y1="42210" x2="70123" y2="46864"/>
                        <a14:foregroundMark x1="70241" y1="43323" x2="70005" y2="67779"/>
                        <a14:backgroundMark x1="34446" y1="72231" x2="34446" y2="72231"/>
                        <a14:backgroundMark x1="45557" y1="77769" x2="45557" y2="77769"/>
                        <a14:backgroundMark x1="49132" y1="79818" x2="48761" y2="79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7600" y="127000"/>
            <a:ext cx="36576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59753A7-F00C-4D3A-ABA7-807FAAE13F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3215" y="1906588"/>
            <a:ext cx="2391569" cy="2391569"/>
          </a:xfrm>
          <a:prstGeom prst="rect">
            <a:avLst/>
          </a:prstGeom>
        </p:spPr>
      </p:pic>
      <p:pic>
        <p:nvPicPr>
          <p:cNvPr id="10248" name="Picture 8" descr="Black Stepper Motor Planetary Gearbox at ₹ 8000/unit in Ahmedabad | ID ...">
            <a:extLst>
              <a:ext uri="{FF2B5EF4-FFF2-40B4-BE49-F238E27FC236}">
                <a16:creationId xmlns:a16="http://schemas.microsoft.com/office/drawing/2014/main" id="{33DE28AD-4FF7-4316-99B7-E462728549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574" b="89894" l="10000" r="90400">
                        <a14:foregroundMark x1="63600" y1="16489" x2="77200" y2="26330"/>
                        <a14:foregroundMark x1="77200" y1="26330" x2="84800" y2="42287"/>
                        <a14:foregroundMark x1="84800" y1="42287" x2="84600" y2="56383"/>
                        <a14:foregroundMark x1="84600" y1="56383" x2="77400" y2="66755"/>
                        <a14:foregroundMark x1="77400" y1="66755" x2="70200" y2="48138"/>
                        <a14:foregroundMark x1="70200" y1="48138" x2="71000" y2="30585"/>
                        <a14:foregroundMark x1="71000" y1="30585" x2="84600" y2="33777"/>
                        <a14:foregroundMark x1="84600" y1="33777" x2="84200" y2="47340"/>
                        <a14:foregroundMark x1="84200" y1="47340" x2="73800" y2="39628"/>
                        <a14:foregroundMark x1="73800" y1="39628" x2="78200" y2="26064"/>
                        <a14:foregroundMark x1="78200" y1="26064" x2="83200" y2="39096"/>
                        <a14:foregroundMark x1="83200" y1="39096" x2="78400" y2="28989"/>
                        <a14:foregroundMark x1="21800" y1="31915" x2="24400" y2="73404"/>
                        <a14:foregroundMark x1="24400" y1="73404" x2="44200" y2="84043"/>
                        <a14:foregroundMark x1="44200" y1="84043" x2="45000" y2="77926"/>
                        <a14:foregroundMark x1="90600" y1="29521" x2="90400" y2="48138"/>
                        <a14:foregroundMark x1="30400" y1="29521" x2="23200" y2="34840"/>
                        <a14:foregroundMark x1="20800" y1="44149" x2="20800" y2="44149"/>
                        <a14:foregroundMark x1="20800" y1="44149" x2="20800" y2="50798"/>
                        <a14:foregroundMark x1="26200" y1="24734" x2="35000" y2="28723"/>
                        <a14:foregroundMark x1="22400" y1="76064" x2="31000" y2="82713"/>
                        <a14:foregroundMark x1="26000" y1="25266" x2="24000" y2="23670"/>
                        <a14:foregroundMark x1="23200" y1="25000" x2="22200" y2="23670"/>
                        <a14:foregroundMark x1="20800" y1="38032" x2="21000" y2="45213"/>
                        <a14:foregroundMark x1="24000" y1="63564" x2="34400" y2="60106"/>
                        <a14:foregroundMark x1="34400" y1="60106" x2="23200" y2="632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68918" y="3812548"/>
            <a:ext cx="2758835" cy="207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31CE61A-4CF8-4009-8FF9-E4A0D6272153}"/>
              </a:ext>
            </a:extLst>
          </p:cNvPr>
          <p:cNvSpPr txBox="1"/>
          <p:nvPr/>
        </p:nvSpPr>
        <p:spPr>
          <a:xfrm>
            <a:off x="9704672" y="2369234"/>
            <a:ext cx="1992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>
                <a:solidFill>
                  <a:schemeClr val="bg1"/>
                </a:solidFill>
              </a:rPr>
              <a:t>Stärkerer Stepper Motor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58C4C7A-87E1-49F3-995A-81A2EC0EDD64}"/>
              </a:ext>
            </a:extLst>
          </p:cNvPr>
          <p:cNvSpPr txBox="1"/>
          <p:nvPr/>
        </p:nvSpPr>
        <p:spPr>
          <a:xfrm>
            <a:off x="7451511" y="4233817"/>
            <a:ext cx="1992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>
                <a:solidFill>
                  <a:schemeClr val="bg1"/>
                </a:solidFill>
              </a:rPr>
              <a:t>Stärkerer Stepper Motor Driver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BAD96EF-6F63-4DA3-A23B-2188C0731F06}"/>
              </a:ext>
            </a:extLst>
          </p:cNvPr>
          <p:cNvSpPr txBox="1"/>
          <p:nvPr/>
        </p:nvSpPr>
        <p:spPr>
          <a:xfrm>
            <a:off x="9749216" y="5887192"/>
            <a:ext cx="1992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>
                <a:solidFill>
                  <a:schemeClr val="bg1"/>
                </a:solidFill>
              </a:rPr>
              <a:t>Stepper Motor Gear box</a:t>
            </a:r>
            <a:endParaRPr lang="fr-FR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396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Premium AI Image | Business handshake with blue wireframe Generative ai">
            <a:extLst>
              <a:ext uri="{FF2B5EF4-FFF2-40B4-BE49-F238E27FC236}">
                <a16:creationId xmlns:a16="http://schemas.microsoft.com/office/drawing/2014/main" id="{1CC35E08-069D-4C7C-82D8-F94977EB8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12192000" cy="683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E4707BD-EDEE-4BBD-AFCE-084D06D2D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992" y="196788"/>
            <a:ext cx="10515600" cy="1325563"/>
          </a:xfrm>
        </p:spPr>
        <p:txBody>
          <a:bodyPr/>
          <a:lstStyle/>
          <a:p>
            <a:r>
              <a:rPr lang="de-DE" b="1">
                <a:solidFill>
                  <a:schemeClr val="bg1"/>
                </a:solidFill>
                <a:latin typeface="Eras Bold ITC" panose="020B0907030504020204" pitchFamily="34" charset="0"/>
              </a:rPr>
              <a:t>Sponsoring oder Partnerschaft</a:t>
            </a:r>
            <a:endParaRPr lang="fr-FR" b="1">
              <a:solidFill>
                <a:schemeClr val="bg1"/>
              </a:solidFill>
              <a:latin typeface="Eras Bold ITC" panose="020B0907030504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DB22E5-F01A-400E-954D-EFFFB9708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1045" y="4351214"/>
            <a:ext cx="3050406" cy="1790300"/>
          </a:xfrm>
        </p:spPr>
        <p:txBody>
          <a:bodyPr/>
          <a:lstStyle/>
          <a:p>
            <a:r>
              <a:rPr lang="de-DE">
                <a:solidFill>
                  <a:schemeClr val="bg1"/>
                </a:solidFill>
              </a:rPr>
              <a:t>AWM</a:t>
            </a:r>
          </a:p>
          <a:p>
            <a:r>
              <a:rPr lang="de-DE">
                <a:solidFill>
                  <a:schemeClr val="bg1"/>
                </a:solidFill>
              </a:rPr>
              <a:t>TUM</a:t>
            </a:r>
          </a:p>
          <a:p>
            <a:r>
              <a:rPr lang="de-DE">
                <a:solidFill>
                  <a:schemeClr val="bg1"/>
                </a:solidFill>
              </a:rPr>
              <a:t>Bin-e</a:t>
            </a:r>
            <a:endParaRPr lang="fr-FR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314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Premium AI Image | Growth dollar business success arrow sign on economy ...">
            <a:extLst>
              <a:ext uri="{FF2B5EF4-FFF2-40B4-BE49-F238E27FC236}">
                <a16:creationId xmlns:a16="http://schemas.microsoft.com/office/drawing/2014/main" id="{36664EA6-B725-45AA-B3A3-08008318E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12192000" cy="683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E8EBE6-A721-4EF2-9193-3D748B559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356" y="1434165"/>
            <a:ext cx="5042033" cy="5250581"/>
          </a:xfrm>
          <a:solidFill>
            <a:schemeClr val="tx1">
              <a:alpha val="57000"/>
            </a:schemeClr>
          </a:solidFill>
          <a:effectLst>
            <a:softEdge rad="279400"/>
          </a:effectLst>
        </p:spPr>
        <p:txBody>
          <a:bodyPr anchor="ctr"/>
          <a:lstStyle/>
          <a:p>
            <a:r>
              <a:rPr lang="de-DE">
                <a:solidFill>
                  <a:schemeClr val="bg1"/>
                </a:solidFill>
              </a:rPr>
              <a:t>Marktsituation</a:t>
            </a:r>
          </a:p>
          <a:p>
            <a:pPr lvl="1"/>
            <a:r>
              <a:rPr lang="de-DE">
                <a:solidFill>
                  <a:schemeClr val="bg1"/>
                </a:solidFill>
              </a:rPr>
              <a:t>Markt: 64.36 Millionen in 2022</a:t>
            </a:r>
          </a:p>
          <a:p>
            <a:pPr lvl="1"/>
            <a:r>
              <a:rPr lang="de-DE">
                <a:solidFill>
                  <a:schemeClr val="bg1"/>
                </a:solidFill>
              </a:rPr>
              <a:t>jährliche Wachstumsrate von 12,4 % von 2023 bis 2030</a:t>
            </a:r>
          </a:p>
          <a:p>
            <a:r>
              <a:rPr lang="de-DE">
                <a:solidFill>
                  <a:schemeClr val="bg1"/>
                </a:solidFill>
              </a:rPr>
              <a:t>Startups:</a:t>
            </a:r>
          </a:p>
          <a:p>
            <a:pPr lvl="1"/>
            <a:r>
              <a:rPr lang="de-DE">
                <a:solidFill>
                  <a:schemeClr val="bg1"/>
                </a:solidFill>
              </a:rPr>
              <a:t>Bin-e</a:t>
            </a:r>
          </a:p>
          <a:p>
            <a:pPr lvl="1"/>
            <a:r>
              <a:rPr lang="de-DE" err="1">
                <a:solidFill>
                  <a:schemeClr val="bg1"/>
                </a:solidFill>
              </a:rPr>
              <a:t>Trashbotzero</a:t>
            </a:r>
            <a:r>
              <a:rPr lang="de-DE">
                <a:solidFill>
                  <a:schemeClr val="bg1"/>
                </a:solidFill>
              </a:rPr>
              <a:t> </a:t>
            </a:r>
          </a:p>
          <a:p>
            <a:pPr marL="0" lvl="1" indent="457200"/>
            <a:r>
              <a:rPr lang="de-DE">
                <a:solidFill>
                  <a:schemeClr val="bg1"/>
                </a:solidFill>
              </a:rPr>
              <a:t>Situation der Startups</a:t>
            </a:r>
          </a:p>
          <a:p>
            <a:pPr marL="0" lvl="1" indent="457200"/>
            <a:r>
              <a:rPr lang="de-DE">
                <a:solidFill>
                  <a:schemeClr val="bg1"/>
                </a:solidFill>
              </a:rPr>
              <a:t>Unser Mehrwert</a:t>
            </a:r>
          </a:p>
          <a:p>
            <a:pPr marL="457200" lvl="2" indent="457200"/>
            <a:r>
              <a:rPr lang="de-DE">
                <a:solidFill>
                  <a:schemeClr val="bg1"/>
                </a:solidFill>
              </a:rPr>
              <a:t>Modell Eigenschaften</a:t>
            </a:r>
          </a:p>
          <a:p>
            <a:pPr marL="457200" lvl="2" indent="457200"/>
            <a:r>
              <a:rPr lang="de-DE">
                <a:solidFill>
                  <a:schemeClr val="bg1"/>
                </a:solidFill>
              </a:rPr>
              <a:t>Einsatz Unterschied </a:t>
            </a:r>
          </a:p>
          <a:p>
            <a:pPr marL="457200" lvl="2" indent="457200"/>
            <a:r>
              <a:rPr lang="de-DE">
                <a:solidFill>
                  <a:schemeClr val="bg1"/>
                </a:solidFill>
              </a:rPr>
              <a:t>Preis</a:t>
            </a:r>
          </a:p>
        </p:txBody>
      </p:sp>
      <p:pic>
        <p:nvPicPr>
          <p:cNvPr id="6" name="Grafik 5" descr="Bin-e Creates Contactless Smart Bin">
            <a:extLst>
              <a:ext uri="{FF2B5EF4-FFF2-40B4-BE49-F238E27FC236}">
                <a16:creationId xmlns:a16="http://schemas.microsoft.com/office/drawing/2014/main" id="{B206CF5E-E409-41EC-92D0-3119E6BF3B6A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571" b="-18207"/>
          <a:stretch/>
        </p:blipFill>
        <p:spPr bwMode="auto">
          <a:xfrm>
            <a:off x="6718433" y="-209858"/>
            <a:ext cx="5390146" cy="435133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softEdge rad="622300"/>
          </a:effec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8EDB988-0CA1-4390-848C-C254534B86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7845" y="3489615"/>
            <a:ext cx="3335955" cy="333595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4445FFE-AFBF-46B4-8D3C-93DFA2BD65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45" y="3954631"/>
            <a:ext cx="3697334" cy="2580329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71EAB9D-385F-43A8-BCA8-98C6600D7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030" y="218917"/>
            <a:ext cx="10515600" cy="1325563"/>
          </a:xfrm>
        </p:spPr>
        <p:txBody>
          <a:bodyPr>
            <a:normAutofit/>
          </a:bodyPr>
          <a:lstStyle/>
          <a:p>
            <a:r>
              <a:rPr lang="de-DE" sz="4000" b="1">
                <a:solidFill>
                  <a:schemeClr val="bg1"/>
                </a:solidFill>
                <a:latin typeface="Eras Bold ITC" panose="020B0907030504020204" pitchFamily="34" charset="0"/>
              </a:rPr>
              <a:t>Zukunft und Markt Analyse</a:t>
            </a:r>
            <a:endParaRPr lang="fr-FR" sz="4000" b="1">
              <a:solidFill>
                <a:schemeClr val="bg1"/>
              </a:solidFill>
              <a:latin typeface="Eras Bold ITC" panose="020B0907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776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chnik Wallpapers - Top Free Technik Backgrounds - WallpaperAccess">
            <a:extLst>
              <a:ext uri="{FF2B5EF4-FFF2-40B4-BE49-F238E27FC236}">
                <a16:creationId xmlns:a16="http://schemas.microsoft.com/office/drawing/2014/main" id="{C63B2FF1-032A-4AAB-B9CB-7EDE7F5763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3B3ABDC5-6CB1-4A9D-94A0-5496BFB9D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167" y="0"/>
            <a:ext cx="4476307" cy="1729489"/>
          </a:xfrm>
          <a:solidFill>
            <a:schemeClr val="bg1">
              <a:alpha val="72000"/>
            </a:schemeClr>
          </a:solidFill>
          <a:effectLst>
            <a:softEdge rad="203200"/>
          </a:effectLst>
        </p:spPr>
        <p:txBody>
          <a:bodyPr/>
          <a:lstStyle/>
          <a:p>
            <a:pPr algn="ctr"/>
            <a:r>
              <a:rPr lang="de-DE" sz="4000" b="1">
                <a:solidFill>
                  <a:schemeClr val="tx1">
                    <a:lumMod val="95000"/>
                    <a:lumOff val="5000"/>
                  </a:schemeClr>
                </a:solidFill>
                <a:latin typeface="Eras Bold ITC" panose="020B0907030504020204" pitchFamily="34" charset="0"/>
              </a:rPr>
              <a:t>Video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5FB2991-705A-4A2B-9E76-D55C74A99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6191" y="9800848"/>
            <a:ext cx="4876472" cy="5332675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20250328_171242">
            <a:hlinkClick r:id="" action="ppaction://media"/>
            <a:extLst>
              <a:ext uri="{FF2B5EF4-FFF2-40B4-BE49-F238E27FC236}">
                <a16:creationId xmlns:a16="http://schemas.microsoft.com/office/drawing/2014/main" id="{F373BFDD-EBA7-A114-2FFC-F2F9DE29A61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32373" y="-2905"/>
            <a:ext cx="3831645" cy="685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6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5G and wireless technology: the future of the industrial sector ...">
            <a:extLst>
              <a:ext uri="{FF2B5EF4-FFF2-40B4-BE49-F238E27FC236}">
                <a16:creationId xmlns:a16="http://schemas.microsoft.com/office/drawing/2014/main" id="{82F9F1D1-A083-4FB6-937F-70BD1AB9D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0D23C2F9-E21C-4EE8-8A40-B589630B03CC}"/>
              </a:ext>
            </a:extLst>
          </p:cNvPr>
          <p:cNvSpPr/>
          <p:nvPr/>
        </p:nvSpPr>
        <p:spPr>
          <a:xfrm>
            <a:off x="-455462" y="-416025"/>
            <a:ext cx="13102923" cy="769005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9DD3733-792F-496E-B244-084963522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8471" y="145810"/>
            <a:ext cx="6070599" cy="1325563"/>
          </a:xfrm>
        </p:spPr>
        <p:txBody>
          <a:bodyPr/>
          <a:lstStyle/>
          <a:p>
            <a:r>
              <a:rPr lang="de-DE" b="1">
                <a:solidFill>
                  <a:schemeClr val="bg1"/>
                </a:solidFill>
                <a:latin typeface="Eras Bold ITC" panose="020B0907030504020204" pitchFamily="34" charset="0"/>
              </a:rPr>
              <a:t>Inhaltsverzeichnis</a:t>
            </a:r>
            <a:endParaRPr lang="fr-FR" b="1">
              <a:solidFill>
                <a:schemeClr val="bg1"/>
              </a:solidFill>
              <a:latin typeface="Eras Bold ITC" panose="020B090703050402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F505398-66DB-4571-8854-85D4F487C70D}"/>
              </a:ext>
            </a:extLst>
          </p:cNvPr>
          <p:cNvSpPr/>
          <p:nvPr/>
        </p:nvSpPr>
        <p:spPr>
          <a:xfrm>
            <a:off x="731630" y="1151698"/>
            <a:ext cx="6070600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Software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Sobel Operator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Die 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Aufbau des elektromechanischen Teils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Materialien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Aufbau und Verbesserungen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Zusammenführung von Hard- und Software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Zusätzliches Material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Aufbau und Programmierung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Tests und Änderungen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Weiterführung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Verbesserungspotenzial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Sponsoring oder Partnerschaft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Zukunft und Markt Analyse</a:t>
            </a:r>
          </a:p>
          <a:p>
            <a:pPr marL="0" lvl="1" indent="95250">
              <a:buFont typeface="Arial" panose="020B0604020202020204" pitchFamily="34" charset="0"/>
              <a:buChar char="•"/>
            </a:pPr>
            <a:r>
              <a:rPr lang="de-DE" sz="2300">
                <a:solidFill>
                  <a:schemeClr val="bg1"/>
                </a:solidFill>
              </a:rPr>
              <a:t>Video</a:t>
            </a: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0ADBE0A6-1E53-4280-88DB-C28B4C828C39}"/>
              </a:ext>
            </a:extLst>
          </p:cNvPr>
          <p:cNvGrpSpPr/>
          <p:nvPr/>
        </p:nvGrpSpPr>
        <p:grpSpPr>
          <a:xfrm>
            <a:off x="7533861" y="1268662"/>
            <a:ext cx="4226477" cy="5451346"/>
            <a:chOff x="0" y="0"/>
            <a:chExt cx="1873982" cy="2710815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C7C43CED-35CE-436C-A0F4-E31BB8CE54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0"/>
              <a:ext cx="1873250" cy="2710815"/>
            </a:xfrm>
            <a:prstGeom prst="rect">
              <a:avLst/>
            </a:prstGeom>
            <a:noFill/>
            <a:ln>
              <a:noFill/>
            </a:ln>
            <a:effectLst>
              <a:softEdge rad="254000"/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9" name="Group 24">
              <a:extLst>
                <a:ext uri="{FF2B5EF4-FFF2-40B4-BE49-F238E27FC236}">
                  <a16:creationId xmlns:a16="http://schemas.microsoft.com/office/drawing/2014/main" id="{A0F36417-AE88-4B59-8145-2D2C20ECD0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067" y="267238"/>
              <a:ext cx="1859915" cy="2377440"/>
              <a:chOff x="8419" y="11727"/>
              <a:chExt cx="2929" cy="3744"/>
            </a:xfrm>
          </p:grpSpPr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6591940F-CFDE-4E9C-B02D-D9011D7A8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19" y="11727"/>
                <a:ext cx="2929" cy="1528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6431E461-A2C0-4121-898A-FB767E121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0" y="13080"/>
                <a:ext cx="2216" cy="2391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3" name="Textfeld 2">
                <a:extLst>
                  <a:ext uri="{FF2B5EF4-FFF2-40B4-BE49-F238E27FC236}">
                    <a16:creationId xmlns:a16="http://schemas.microsoft.com/office/drawing/2014/main" id="{3ED0FACC-DAE9-48A4-A0D7-40CDD4A063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859" y="11943"/>
                <a:ext cx="2049" cy="446"/>
              </a:xfrm>
              <a:prstGeom prst="rect">
                <a:avLst/>
              </a:prstGeom>
              <a:solidFill>
                <a:srgbClr val="FFFFFF">
                  <a:alpha val="58038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de-DE" sz="28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Rotierender Kopf</a:t>
                </a:r>
                <a:endParaRPr lang="fr-FR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Textfeld 2">
                <a:extLst>
                  <a:ext uri="{FF2B5EF4-FFF2-40B4-BE49-F238E27FC236}">
                    <a16:creationId xmlns:a16="http://schemas.microsoft.com/office/drawing/2014/main" id="{2A98E0E1-482C-41EA-BA12-83194EC3EFC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067" y="14690"/>
                <a:ext cx="1762" cy="360"/>
              </a:xfrm>
              <a:prstGeom prst="rect">
                <a:avLst/>
              </a:prstGeom>
              <a:solidFill>
                <a:srgbClr val="FFFFFF">
                  <a:alpha val="5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54000" tIns="45720" rIns="54000" bIns="45720" anchor="t" anchorCtr="0" upright="1"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de-DE" sz="2800" b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Abteilungen</a:t>
                </a:r>
                <a:endParaRPr lang="fr-FR" b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2902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Premium AI Image | Programming code abstract technology background of ...">
            <a:extLst>
              <a:ext uri="{FF2B5EF4-FFF2-40B4-BE49-F238E27FC236}">
                <a16:creationId xmlns:a16="http://schemas.microsoft.com/office/drawing/2014/main" id="{361E3977-AD17-4A4B-94C6-5C1BB2DA04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DE9F2B3-39E3-4862-BE6B-BB42444E74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3037" y="2178877"/>
            <a:ext cx="7105926" cy="2253423"/>
          </a:xfrm>
          <a:solidFill>
            <a:schemeClr val="accent1">
              <a:lumMod val="50000"/>
              <a:alpha val="72000"/>
            </a:schemeClr>
          </a:solidFill>
          <a:effectLst>
            <a:softEdge rad="266700"/>
          </a:effectLst>
        </p:spPr>
        <p:txBody>
          <a:bodyPr anchor="ctr">
            <a:noAutofit/>
          </a:bodyPr>
          <a:lstStyle/>
          <a:p>
            <a:r>
              <a:rPr lang="de-DE" sz="6600" b="1">
                <a:solidFill>
                  <a:schemeClr val="bg1"/>
                </a:solidFill>
                <a:latin typeface="Eras Demi ITC" panose="020B0805030504020804" pitchFamily="34" charset="0"/>
              </a:rPr>
              <a:t>Software</a:t>
            </a:r>
            <a:endParaRPr lang="fr-FR" sz="6600" b="1">
              <a:solidFill>
                <a:schemeClr val="bg1"/>
              </a:solidFill>
              <a:latin typeface="Eras Demi ITC" panose="020B0805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179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25+ Application Software Is Background Software Best - Allama Iqbal ...">
            <a:extLst>
              <a:ext uri="{FF2B5EF4-FFF2-40B4-BE49-F238E27FC236}">
                <a16:creationId xmlns:a16="http://schemas.microsoft.com/office/drawing/2014/main" id="{BF8B34FA-3943-4BA6-9C6C-19D139F4D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9AECA9E7-0CD3-4055-A3EC-891C2C86743B}"/>
              </a:ext>
            </a:extLst>
          </p:cNvPr>
          <p:cNvSpPr/>
          <p:nvPr/>
        </p:nvSpPr>
        <p:spPr>
          <a:xfrm>
            <a:off x="-329140" y="-263572"/>
            <a:ext cx="12674009" cy="7208874"/>
          </a:xfrm>
          <a:prstGeom prst="rect">
            <a:avLst/>
          </a:prstGeom>
          <a:solidFill>
            <a:schemeClr val="tx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BBB4F6-4342-D6E7-7F86-56B1C8D3C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535" y="226796"/>
            <a:ext cx="10515600" cy="918830"/>
          </a:xfrm>
        </p:spPr>
        <p:txBody>
          <a:bodyPr/>
          <a:lstStyle/>
          <a:p>
            <a:r>
              <a:rPr lang="en-US" b="1">
                <a:solidFill>
                  <a:schemeClr val="bg1"/>
                </a:solidFill>
                <a:latin typeface="Eras Bold ITC" panose="020B0907030504020204" pitchFamily="34" charset="0"/>
              </a:rPr>
              <a:t>Sobel operator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919E708-6394-449A-9613-0DAD568F3140}"/>
              </a:ext>
            </a:extLst>
          </p:cNvPr>
          <p:cNvSpPr txBox="1"/>
          <p:nvPr/>
        </p:nvSpPr>
        <p:spPr>
          <a:xfrm>
            <a:off x="1713524" y="6133957"/>
            <a:ext cx="251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>
                <a:solidFill>
                  <a:schemeClr val="bg1"/>
                </a:solidFill>
              </a:rPr>
              <a:t>Anfangsbild</a:t>
            </a:r>
            <a:endParaRPr lang="fr-FR" sz="240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CDD8675-D15F-47AE-8546-047EAA7D4082}"/>
              </a:ext>
            </a:extLst>
          </p:cNvPr>
          <p:cNvSpPr txBox="1"/>
          <p:nvPr/>
        </p:nvSpPr>
        <p:spPr>
          <a:xfrm>
            <a:off x="7967928" y="5997397"/>
            <a:ext cx="3632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>
                <a:solidFill>
                  <a:schemeClr val="bg1"/>
                </a:solidFill>
              </a:rPr>
              <a:t>Nach Sobel Operator Filter</a:t>
            </a:r>
            <a:endParaRPr lang="fr-FR" sz="2400">
              <a:solidFill>
                <a:schemeClr val="bg1"/>
              </a:solidFill>
            </a:endParaRPr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5467E531-78F2-43E4-B6D9-FA9B8930E1A2}"/>
              </a:ext>
            </a:extLst>
          </p:cNvPr>
          <p:cNvSpPr/>
          <p:nvPr/>
        </p:nvSpPr>
        <p:spPr>
          <a:xfrm>
            <a:off x="4806659" y="2723175"/>
            <a:ext cx="2776982" cy="1641514"/>
          </a:xfrm>
          <a:prstGeom prst="rightArrow">
            <a:avLst/>
          </a:prstGeom>
          <a:gradFill>
            <a:gsLst>
              <a:gs pos="14000">
                <a:schemeClr val="tx1"/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Picture 2" descr="A wooden box with a white roof&#10;&#10;AI-generated content may be incorrect.">
            <a:extLst>
              <a:ext uri="{FF2B5EF4-FFF2-40B4-BE49-F238E27FC236}">
                <a16:creationId xmlns:a16="http://schemas.microsoft.com/office/drawing/2014/main" id="{938BBD14-DC44-BFA1-9DAE-8F379A69E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89" y="1129345"/>
            <a:ext cx="4422321" cy="4829175"/>
          </a:xfrm>
          <a:prstGeom prst="rect">
            <a:avLst/>
          </a:prstGeom>
          <a:effectLst>
            <a:softEdge rad="241300"/>
          </a:effectLst>
        </p:spPr>
      </p:pic>
      <p:pic>
        <p:nvPicPr>
          <p:cNvPr id="7" name="Picture 6" descr="A bird&amp;#39;s eye view of a birdhouse&#10;&#10;AI-generated content may be incorrect.">
            <a:extLst>
              <a:ext uri="{FF2B5EF4-FFF2-40B4-BE49-F238E27FC236}">
                <a16:creationId xmlns:a16="http://schemas.microsoft.com/office/drawing/2014/main" id="{CAD478A1-E6E6-D3B7-6398-4D4A10304F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1" t="84" r="-77" b="-84"/>
          <a:stretch/>
        </p:blipFill>
        <p:spPr>
          <a:xfrm>
            <a:off x="7583641" y="957155"/>
            <a:ext cx="4395104" cy="4833258"/>
          </a:xfrm>
          <a:prstGeom prst="rect">
            <a:avLst/>
          </a:prstGeom>
          <a:effectLst>
            <a:softEdge rad="241300"/>
          </a:effectLst>
        </p:spPr>
      </p:pic>
    </p:spTree>
    <p:extLst>
      <p:ext uri="{BB962C8B-B14F-4D97-AF65-F5344CB8AC3E}">
        <p14:creationId xmlns:p14="http://schemas.microsoft.com/office/powerpoint/2010/main" val="820572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oftware Wallpapers - 4k, HD Software Backgrounds on WallpaperBat">
            <a:extLst>
              <a:ext uri="{FF2B5EF4-FFF2-40B4-BE49-F238E27FC236}">
                <a16:creationId xmlns:a16="http://schemas.microsoft.com/office/drawing/2014/main" id="{95F1DE04-FF86-446D-9BFD-2A411B586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46AC24-5E66-7A64-FBA9-C00D5DA7551D}"/>
              </a:ext>
            </a:extLst>
          </p:cNvPr>
          <p:cNvSpPr txBox="1"/>
          <p:nvPr/>
        </p:nvSpPr>
        <p:spPr>
          <a:xfrm>
            <a:off x="5698525" y="2187993"/>
            <a:ext cx="6477269" cy="646331"/>
          </a:xfrm>
          <a:prstGeom prst="rect">
            <a:avLst/>
          </a:prstGeom>
          <a:solidFill>
            <a:schemeClr val="bg1">
              <a:alpha val="69000"/>
            </a:schemeClr>
          </a:solidFill>
          <a:effectLst>
            <a:softEdge rad="2540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latin typeface="Arial"/>
                <a:cs typeface="Arial"/>
              </a:rPr>
              <a:t>•</a:t>
            </a:r>
            <a:r>
              <a:rPr lang="en-GB" err="1">
                <a:latin typeface="Aptos"/>
              </a:rPr>
              <a:t>Bibliotheken</a:t>
            </a:r>
            <a:r>
              <a:rPr lang="en-GB">
                <a:latin typeface="Aptos"/>
              </a:rPr>
              <a:t> (in Raspberry Pi):</a:t>
            </a:r>
            <a:endParaRPr lang="en-US"/>
          </a:p>
          <a:p>
            <a:r>
              <a:rPr lang="en-GB" err="1">
                <a:latin typeface="Aptos"/>
              </a:rPr>
              <a:t>Numpy</a:t>
            </a:r>
            <a:r>
              <a:rPr lang="en-GB">
                <a:latin typeface="Aptos"/>
              </a:rPr>
              <a:t>, TensorFlow, </a:t>
            </a:r>
            <a:r>
              <a:rPr lang="en-GB" err="1">
                <a:latin typeface="Aptos"/>
              </a:rPr>
              <a:t>Gpiod</a:t>
            </a:r>
            <a:r>
              <a:rPr lang="en-GB">
                <a:latin typeface="Aptos"/>
              </a:rPr>
              <a:t>, </a:t>
            </a:r>
            <a:r>
              <a:rPr lang="en-GB" err="1">
                <a:latin typeface="Aptos"/>
              </a:rPr>
              <a:t>Gpiozero</a:t>
            </a:r>
            <a:r>
              <a:rPr lang="en-GB">
                <a:latin typeface="Aptos"/>
              </a:rPr>
              <a:t>, </a:t>
            </a:r>
            <a:r>
              <a:rPr lang="en-GB" err="1">
                <a:latin typeface="Aptos"/>
              </a:rPr>
              <a:t>Pygame</a:t>
            </a:r>
            <a:r>
              <a:rPr lang="en-GB">
                <a:latin typeface="Aptos"/>
              </a:rPr>
              <a:t>, </a:t>
            </a:r>
            <a:r>
              <a:rPr lang="en-GB" err="1">
                <a:latin typeface="Aptos"/>
              </a:rPr>
              <a:t>Scipy</a:t>
            </a:r>
            <a:r>
              <a:rPr lang="en-GB">
                <a:latin typeface="Aptos"/>
              </a:rPr>
              <a:t>, Sys, </a:t>
            </a:r>
            <a:r>
              <a:rPr lang="en-GB" err="1">
                <a:latin typeface="Aptos"/>
              </a:rPr>
              <a:t>Os</a:t>
            </a:r>
            <a:endParaRPr lang="en-GB">
              <a:latin typeface="Aptos"/>
            </a:endParaRPr>
          </a:p>
        </p:txBody>
      </p:sp>
      <p:pic>
        <p:nvPicPr>
          <p:cNvPr id="5" name="pygame window 2025-03-23 21-28-47">
            <a:hlinkClick r:id="" action="ppaction://media"/>
            <a:extLst>
              <a:ext uri="{FF2B5EF4-FFF2-40B4-BE49-F238E27FC236}">
                <a16:creationId xmlns:a16="http://schemas.microsoft.com/office/drawing/2014/main" id="{C1186AC7-2FA7-992C-71C0-AC55D8EEEF4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98525" y="3208638"/>
            <a:ext cx="9753600" cy="54864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0625EDF-19EF-4DD2-BAC7-B82D29A4EF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274" y="197908"/>
            <a:ext cx="6997603" cy="6275085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ADAD498A-9D73-9475-354D-9E7413D61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2408" y="385496"/>
            <a:ext cx="3998235" cy="1325563"/>
          </a:xfrm>
          <a:solidFill>
            <a:schemeClr val="bg1">
              <a:alpha val="63000"/>
            </a:schemeClr>
          </a:solidFill>
          <a:effectLst>
            <a:softEdge rad="139700"/>
          </a:effectLst>
        </p:spPr>
        <p:txBody>
          <a:bodyPr/>
          <a:lstStyle/>
          <a:p>
            <a:pPr algn="ctr"/>
            <a:r>
              <a:rPr lang="de-DE" b="1">
                <a:latin typeface="Eras Bold ITC"/>
              </a:rPr>
              <a:t>Die KI</a:t>
            </a:r>
            <a:endParaRPr lang="de-DE" b="1">
              <a:latin typeface="Eras Bold ITC" panose="020B0907030504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0B9F4B6-5D26-456E-B0E1-A592D000A171}"/>
              </a:ext>
            </a:extLst>
          </p:cNvPr>
          <p:cNvSpPr txBox="1"/>
          <p:nvPr/>
        </p:nvSpPr>
        <p:spPr>
          <a:xfrm>
            <a:off x="-7016" y="2869376"/>
            <a:ext cx="3542795" cy="2677656"/>
          </a:xfrm>
          <a:prstGeom prst="rect">
            <a:avLst/>
          </a:prstGeom>
          <a:solidFill>
            <a:schemeClr val="bg1">
              <a:alpha val="85000"/>
            </a:schemeClr>
          </a:solidFill>
          <a:effectLst>
            <a:softEdge rad="127000"/>
          </a:effectLst>
        </p:spPr>
        <p:txBody>
          <a:bodyPr wrap="square" lIns="91440" tIns="45720" rIns="91440" bIns="45720" rtlCol="0" anchor="t">
            <a:spAutoFit/>
          </a:bodyPr>
          <a:lstStyle/>
          <a:p>
            <a:pPr marL="265113" indent="-265113">
              <a:buFont typeface="Arial" panose="020B0604020202020204" pitchFamily="34" charset="0"/>
              <a:buChar char="•"/>
            </a:pPr>
            <a:r>
              <a:rPr lang="de-DE" sz="2400"/>
              <a:t>Kurse zur Programmierung von KI</a:t>
            </a:r>
          </a:p>
          <a:p>
            <a:pPr marL="265113" indent="-265113">
              <a:buFont typeface="Arial" panose="020B0604020202020204" pitchFamily="34" charset="0"/>
              <a:buChar char="•"/>
            </a:pPr>
            <a:r>
              <a:rPr lang="de-DE" sz="2400"/>
              <a:t>Wahl des Operators: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400" err="1"/>
              <a:t>Pytorch</a:t>
            </a:r>
            <a:endParaRPr lang="de-DE" sz="240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de-DE" sz="2400" err="1"/>
              <a:t>Tensorflow</a:t>
            </a:r>
            <a:endParaRPr lang="de-DE" sz="2400"/>
          </a:p>
          <a:p>
            <a:pPr marL="265113" lvl="1" indent="-265113">
              <a:buFont typeface="Arial" panose="020B0604020202020204" pitchFamily="34" charset="0"/>
              <a:buChar char="•"/>
            </a:pPr>
            <a:r>
              <a:rPr lang="de-DE" sz="2400"/>
              <a:t>Datasets: 48.320 Bilder</a:t>
            </a:r>
          </a:p>
          <a:p>
            <a:pPr marL="265113" lvl="1" indent="-265113">
              <a:buFont typeface="Arial" panose="020B0604020202020204" pitchFamily="34" charset="0"/>
              <a:buChar char="•"/>
            </a:pPr>
            <a:r>
              <a:rPr lang="de-DE" sz="2400"/>
              <a:t>Training</a:t>
            </a:r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31005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Engineering Pictures In HD For Free Download">
            <a:extLst>
              <a:ext uri="{FF2B5EF4-FFF2-40B4-BE49-F238E27FC236}">
                <a16:creationId xmlns:a16="http://schemas.microsoft.com/office/drawing/2014/main" id="{90E391A3-BC38-4747-B42A-87D0BDE4E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2064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DE9F2B3-39E3-4862-BE6B-BB42444E74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828041"/>
            <a:ext cx="12044855" cy="3069780"/>
          </a:xfrm>
          <a:solidFill>
            <a:schemeClr val="tx1">
              <a:alpha val="71000"/>
            </a:schemeClr>
          </a:solidFill>
          <a:effectLst>
            <a:softEdge rad="190500"/>
          </a:effectLst>
        </p:spPr>
        <p:txBody>
          <a:bodyPr anchor="ctr">
            <a:noAutofit/>
          </a:bodyPr>
          <a:lstStyle/>
          <a:p>
            <a:r>
              <a:rPr lang="de-DE" sz="6600" b="1">
                <a:solidFill>
                  <a:schemeClr val="bg1"/>
                </a:solidFill>
                <a:latin typeface="Eras Demi ITC" panose="020B0805030504020804" pitchFamily="34" charset="0"/>
              </a:rPr>
              <a:t>Aufbau des elektromechanischen Teils</a:t>
            </a:r>
            <a:endParaRPr lang="fr-FR" sz="6600" b="1">
              <a:solidFill>
                <a:schemeClr val="bg1"/>
              </a:solidFill>
              <a:latin typeface="Eras Demi ITC" panose="020B0805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335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echnische Universität Dresden — TU Dresden">
            <a:extLst>
              <a:ext uri="{FF2B5EF4-FFF2-40B4-BE49-F238E27FC236}">
                <a16:creationId xmlns:a16="http://schemas.microsoft.com/office/drawing/2014/main" id="{0AB13F0D-C3E1-4B37-A89D-D0C5278B3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89" y="-18305"/>
            <a:ext cx="12194190" cy="6859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FA6E72E-E08B-4D65-BC8F-8E307F845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143" y="351878"/>
            <a:ext cx="3998235" cy="1325563"/>
          </a:xfrm>
          <a:solidFill>
            <a:schemeClr val="bg1">
              <a:alpha val="63000"/>
            </a:schemeClr>
          </a:solidFill>
          <a:effectLst>
            <a:softEdge rad="139700"/>
          </a:effectLst>
        </p:spPr>
        <p:txBody>
          <a:bodyPr/>
          <a:lstStyle/>
          <a:p>
            <a:pPr algn="ctr"/>
            <a:r>
              <a:rPr lang="de-DE" b="1">
                <a:latin typeface="Eras Bold ITC" panose="020B0907030504020204" pitchFamily="34" charset="0"/>
              </a:rPr>
              <a:t>Materialien</a:t>
            </a:r>
            <a:endParaRPr lang="fr-FR" b="1">
              <a:latin typeface="Eras Bold ITC" panose="020B090703050402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2ADD9C-66CE-4E22-B5F9-0567EE86F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405" y="1693598"/>
            <a:ext cx="5153819" cy="5038669"/>
          </a:xfrm>
          <a:solidFill>
            <a:schemeClr val="bg1">
              <a:alpha val="56000"/>
            </a:schemeClr>
          </a:solidFill>
          <a:effectLst>
            <a:softEdge rad="38100"/>
          </a:effectLst>
        </p:spPr>
        <p:txBody>
          <a:bodyPr>
            <a:noAutofit/>
          </a:bodyPr>
          <a:lstStyle/>
          <a:p>
            <a:pPr lvl="0"/>
            <a:r>
              <a:rPr lang="de-DE" sz="2200"/>
              <a:t>Verschiedene Holz- und Spanplatten</a:t>
            </a:r>
            <a:endParaRPr lang="fr-FR" sz="2200"/>
          </a:p>
          <a:p>
            <a:pPr lvl="0"/>
            <a:r>
              <a:rPr lang="de-DE" sz="2200"/>
              <a:t>Verschiedene Metallstangen und -ecken </a:t>
            </a:r>
            <a:endParaRPr lang="fr-FR" sz="2200"/>
          </a:p>
          <a:p>
            <a:pPr lvl="0"/>
            <a:r>
              <a:rPr lang="de-DE" sz="2200"/>
              <a:t>Schrauben </a:t>
            </a:r>
            <a:endParaRPr lang="fr-FR" sz="2200"/>
          </a:p>
          <a:p>
            <a:pPr lvl="0"/>
            <a:r>
              <a:rPr lang="de-DE" sz="2200"/>
              <a:t>Ein Servomotor (erst SG90 dann MG995)</a:t>
            </a:r>
            <a:endParaRPr lang="fr-FR" sz="2200"/>
          </a:p>
          <a:p>
            <a:pPr lvl="0"/>
            <a:r>
              <a:rPr lang="de-DE" sz="2200"/>
              <a:t>Ein Nema 17 Stepper Motor</a:t>
            </a:r>
            <a:endParaRPr lang="fr-FR" sz="2200"/>
          </a:p>
          <a:p>
            <a:pPr lvl="0"/>
            <a:r>
              <a:rPr lang="en-GB" sz="2200"/>
              <a:t>Ein A4988 Stepper Motor Driver </a:t>
            </a:r>
            <a:endParaRPr lang="fr-FR" sz="2200"/>
          </a:p>
          <a:p>
            <a:pPr lvl="0"/>
            <a:r>
              <a:rPr lang="de-DE" sz="2200"/>
              <a:t>19V external power </a:t>
            </a:r>
            <a:r>
              <a:rPr lang="de-DE" sz="2200" err="1"/>
              <a:t>supply</a:t>
            </a:r>
            <a:r>
              <a:rPr lang="de-DE" sz="2200"/>
              <a:t> </a:t>
            </a:r>
            <a:endParaRPr lang="fr-FR" sz="2200"/>
          </a:p>
          <a:p>
            <a:pPr lvl="0"/>
            <a:r>
              <a:rPr lang="de-DE" sz="2200"/>
              <a:t>Limit switch</a:t>
            </a:r>
            <a:endParaRPr lang="fr-FR" sz="2200"/>
          </a:p>
          <a:p>
            <a:pPr lvl="0"/>
            <a:r>
              <a:rPr lang="de-DE" sz="2200"/>
              <a:t>Steckbrett (für Kabel), Kabel, Kondensator</a:t>
            </a:r>
            <a:endParaRPr lang="fr-FR" sz="2200"/>
          </a:p>
          <a:p>
            <a:r>
              <a:rPr lang="de-DE" sz="2200"/>
              <a:t>kleinere elektronische Elemente</a:t>
            </a:r>
            <a:endParaRPr lang="fr-FR" sz="2200"/>
          </a:p>
          <a:p>
            <a:pPr lvl="0"/>
            <a:r>
              <a:rPr lang="de-DE" sz="2200"/>
              <a:t>Arduino Uno zum Testen der Komponenten</a:t>
            </a:r>
            <a:endParaRPr lang="fr-FR" sz="2200"/>
          </a:p>
        </p:txBody>
      </p:sp>
      <p:sp>
        <p:nvSpPr>
          <p:cNvPr id="7" name="Textfeld 27">
            <a:extLst>
              <a:ext uri="{FF2B5EF4-FFF2-40B4-BE49-F238E27FC236}">
                <a16:creationId xmlns:a16="http://schemas.microsoft.com/office/drawing/2014/main" id="{6E8D4B57-2B35-44F8-B4EB-3B165E396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7528" y="2540105"/>
            <a:ext cx="2128044" cy="738664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txBody>
          <a:bodyPr rot="0" vert="horz" wrap="square" lIns="0" tIns="0" rIns="0" bIns="0" anchor="t" anchorCtr="0" upright="1">
            <a:spAutoFit/>
          </a:bodyPr>
          <a:lstStyle/>
          <a:p>
            <a:pPr algn="ctr">
              <a:spcAft>
                <a:spcPts val="1000"/>
              </a:spcAft>
            </a:pPr>
            <a:r>
              <a:rPr lang="de-DE" sz="2400" i="1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A4988 Stepper Motor Driver</a:t>
            </a:r>
            <a:endParaRPr lang="fr-FR" sz="2400" i="1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feld 28">
            <a:extLst>
              <a:ext uri="{FF2B5EF4-FFF2-40B4-BE49-F238E27FC236}">
                <a16:creationId xmlns:a16="http://schemas.microsoft.com/office/drawing/2014/main" id="{BD32F31B-E6CD-4FD9-9299-DFAA11B1D5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4627" y="2594984"/>
            <a:ext cx="1987789" cy="738664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txBody>
          <a:bodyPr rot="0" vert="horz" wrap="square" lIns="0" tIns="0" rIns="0" bIns="0" anchor="t" anchorCtr="0" upright="1">
            <a:spAutoFit/>
          </a:bodyPr>
          <a:lstStyle/>
          <a:p>
            <a:pPr algn="ctr">
              <a:spcAft>
                <a:spcPts val="1000"/>
              </a:spcAft>
            </a:pPr>
            <a:r>
              <a:rPr lang="de-DE" sz="2400" i="1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Servomotor (MG995)</a:t>
            </a:r>
            <a:endParaRPr lang="fr-FR" sz="2400" i="1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feld 32">
            <a:extLst>
              <a:ext uri="{FF2B5EF4-FFF2-40B4-BE49-F238E27FC236}">
                <a16:creationId xmlns:a16="http://schemas.microsoft.com/office/drawing/2014/main" id="{01B25004-892E-4B7B-AF4D-971860F176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3506" y="2436858"/>
            <a:ext cx="1700120" cy="738664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  <a:effectLst>
            <a:softEdge rad="25400"/>
          </a:effectLst>
        </p:spPr>
        <p:txBody>
          <a:bodyPr rot="0" vert="horz" wrap="square" lIns="0" tIns="0" rIns="0" bIns="0" anchor="t" anchorCtr="0" upright="1">
            <a:spAutoFit/>
          </a:bodyPr>
          <a:lstStyle/>
          <a:p>
            <a:pPr algn="ctr">
              <a:spcAft>
                <a:spcPts val="300"/>
              </a:spcAft>
            </a:pPr>
            <a:r>
              <a:rPr lang="de-DE" sz="2400" i="1">
                <a:solidFill>
                  <a:srgbClr val="44546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Servomotor (SG90)</a:t>
            </a:r>
            <a:endParaRPr lang="fr-FR" sz="2400" i="1">
              <a:solidFill>
                <a:srgbClr val="44546A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feld 29">
            <a:extLst>
              <a:ext uri="{FF2B5EF4-FFF2-40B4-BE49-F238E27FC236}">
                <a16:creationId xmlns:a16="http://schemas.microsoft.com/office/drawing/2014/main" id="{31886F7A-E499-46CF-8B78-097CE51D7A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1524" y="5898845"/>
            <a:ext cx="1631451" cy="369332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txBody>
          <a:bodyPr rot="0" vert="horz" wrap="square" lIns="0" tIns="0" rIns="0" bIns="0" anchor="t" anchorCtr="0" upright="1">
            <a:spAutoFit/>
          </a:bodyPr>
          <a:lstStyle/>
          <a:p>
            <a:pPr algn="ctr">
              <a:spcAft>
                <a:spcPts val="1000"/>
              </a:spcAft>
            </a:pPr>
            <a:r>
              <a:rPr lang="de-DE" sz="2400" i="1">
                <a:solidFill>
                  <a:srgbClr val="44546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Limit Switch</a:t>
            </a:r>
            <a:endParaRPr lang="fr-FR" sz="2400" i="1">
              <a:solidFill>
                <a:srgbClr val="44546A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feld 30">
            <a:extLst>
              <a:ext uri="{FF2B5EF4-FFF2-40B4-BE49-F238E27FC236}">
                <a16:creationId xmlns:a16="http://schemas.microsoft.com/office/drawing/2014/main" id="{5252AEF5-2A15-4C06-9B81-E77B4610F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8652" y="5898845"/>
            <a:ext cx="2237228" cy="738664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txBody>
          <a:bodyPr rot="0" vert="horz" wrap="square" lIns="0" tIns="0" rIns="0" bIns="0" anchor="t" anchorCtr="0" upright="1">
            <a:spAutoFit/>
          </a:bodyPr>
          <a:lstStyle/>
          <a:p>
            <a:pPr algn="ctr">
              <a:spcAft>
                <a:spcPts val="1000"/>
              </a:spcAft>
            </a:pPr>
            <a:r>
              <a:rPr lang="de-DE" sz="2400" i="1">
                <a:solidFill>
                  <a:srgbClr val="44546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Nema 17 Stepper Motor</a:t>
            </a:r>
            <a:endParaRPr lang="fr-FR" sz="2400" i="1">
              <a:solidFill>
                <a:srgbClr val="44546A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48E713E5-2D60-42AA-852F-8BA6DAD40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901" y="5931503"/>
            <a:ext cx="1618189" cy="369332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txBody>
          <a:bodyPr rot="0" vert="horz" wrap="square" lIns="0" tIns="0" rIns="0" bIns="0" anchor="t" anchorCtr="0" upright="1">
            <a:spAutoFit/>
          </a:bodyPr>
          <a:lstStyle/>
          <a:p>
            <a:pPr algn="ctr">
              <a:spcAft>
                <a:spcPts val="1000"/>
              </a:spcAft>
            </a:pPr>
            <a:r>
              <a:rPr lang="de-DE" sz="2400" i="1">
                <a:solidFill>
                  <a:srgbClr val="44546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Arduino Uno</a:t>
            </a:r>
            <a:endParaRPr lang="fr-FR" sz="2400" i="1">
              <a:solidFill>
                <a:srgbClr val="44546A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DFB64B49-BBA9-4E6E-9422-D2C3185B3F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0789" y="3665431"/>
            <a:ext cx="2231627" cy="2058426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4B350C3F-8036-49B5-A3D3-0DDF3A8A91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8728" y="3543197"/>
            <a:ext cx="2711354" cy="2364123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81D52BA9-90C0-4892-A3D5-9A9AECB7A8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1913" y="175776"/>
            <a:ext cx="2371399" cy="2123948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CB51DB31-6466-417B-9712-7D7587FD74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46130" y="226366"/>
            <a:ext cx="2153934" cy="2123948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8D182331-89D2-47E2-85C2-2B5A73FABC8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227" y="-269462"/>
            <a:ext cx="3014423" cy="3014423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34723DF1-60A6-4A77-8D75-B70D1DFDC4B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89636">
            <a:off x="7444494" y="3649698"/>
            <a:ext cx="2526632" cy="252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920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nfortunio sul lavoro, serie ferite per un operaio 45enne - Ticinonline">
            <a:extLst>
              <a:ext uri="{FF2B5EF4-FFF2-40B4-BE49-F238E27FC236}">
                <a16:creationId xmlns:a16="http://schemas.microsoft.com/office/drawing/2014/main" id="{799661EA-7031-4C65-87E4-4DE8773B2B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1219296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AFAF73-A6BC-4CB4-926D-0A95DD502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635" y="1955991"/>
            <a:ext cx="6329003" cy="4588925"/>
          </a:xfrm>
          <a:solidFill>
            <a:schemeClr val="tx1">
              <a:alpha val="61000"/>
            </a:schemeClr>
          </a:solidFill>
          <a:effectLst>
            <a:softEdge rad="177800"/>
          </a:effectLst>
        </p:spPr>
        <p:txBody>
          <a:bodyPr>
            <a:normAutofit/>
          </a:bodyPr>
          <a:lstStyle/>
          <a:p>
            <a:r>
              <a:rPr lang="de-DE">
                <a:solidFill>
                  <a:schemeClr val="bg1"/>
                </a:solidFill>
              </a:rPr>
              <a:t>Hauptteil:</a:t>
            </a:r>
          </a:p>
          <a:p>
            <a:pPr lvl="1"/>
            <a:r>
              <a:rPr lang="de-DE">
                <a:solidFill>
                  <a:schemeClr val="bg1"/>
                </a:solidFill>
              </a:rPr>
              <a:t>Holz und Farbe</a:t>
            </a:r>
          </a:p>
          <a:p>
            <a:r>
              <a:rPr lang="de-DE">
                <a:solidFill>
                  <a:schemeClr val="bg1"/>
                </a:solidFill>
              </a:rPr>
              <a:t>Drehung des Kopfes:</a:t>
            </a:r>
          </a:p>
          <a:p>
            <a:pPr lvl="1"/>
            <a:r>
              <a:rPr lang="de-DE">
                <a:solidFill>
                  <a:schemeClr val="bg1"/>
                </a:solidFill>
              </a:rPr>
              <a:t>Kugellager</a:t>
            </a:r>
          </a:p>
          <a:p>
            <a:pPr lvl="1"/>
            <a:r>
              <a:rPr lang="de-DE">
                <a:solidFill>
                  <a:schemeClr val="bg1"/>
                </a:solidFill>
              </a:rPr>
              <a:t>Stepper Motoren </a:t>
            </a:r>
            <a:r>
              <a:rPr lang="de-DE">
                <a:solidFill>
                  <a:schemeClr val="bg1"/>
                </a:solidFill>
                <a:sym typeface="Wingdings" panose="05000000000000000000" pitchFamily="2" charset="2"/>
              </a:rPr>
              <a:t> Problem</a:t>
            </a:r>
            <a:endParaRPr lang="de-DE">
              <a:solidFill>
                <a:schemeClr val="bg1"/>
              </a:solidFill>
            </a:endParaRPr>
          </a:p>
          <a:p>
            <a:r>
              <a:rPr lang="de-DE">
                <a:solidFill>
                  <a:schemeClr val="bg1"/>
                </a:solidFill>
              </a:rPr>
              <a:t>Öffnung der Falltür</a:t>
            </a:r>
          </a:p>
          <a:p>
            <a:pPr lvl="1"/>
            <a:r>
              <a:rPr lang="de-DE">
                <a:solidFill>
                  <a:schemeClr val="bg1"/>
                </a:solidFill>
              </a:rPr>
              <a:t>Servomotoren 3 Tod</a:t>
            </a:r>
          </a:p>
          <a:p>
            <a:pPr lvl="1"/>
            <a:r>
              <a:rPr lang="de-DE">
                <a:solidFill>
                  <a:schemeClr val="bg1"/>
                </a:solidFill>
              </a:rPr>
              <a:t>Neuer Servomotor</a:t>
            </a:r>
          </a:p>
          <a:p>
            <a:r>
              <a:rPr lang="de-DE">
                <a:solidFill>
                  <a:schemeClr val="bg1"/>
                </a:solidFill>
              </a:rPr>
              <a:t>Fixierung der Kamera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72AEF3-5A2E-4568-A756-158E83C1E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34" y="370874"/>
            <a:ext cx="5811078" cy="1325563"/>
          </a:xfrm>
        </p:spPr>
        <p:txBody>
          <a:bodyPr/>
          <a:lstStyle/>
          <a:p>
            <a:pPr algn="ctr"/>
            <a:r>
              <a:rPr lang="de-DE" b="1">
                <a:solidFill>
                  <a:schemeClr val="bg1"/>
                </a:solidFill>
                <a:latin typeface="Eras Bold ITC" panose="020B0907030504020204" pitchFamily="34" charset="0"/>
              </a:rPr>
              <a:t>Aufbau und </a:t>
            </a:r>
            <a:br>
              <a:rPr lang="de-DE" b="1">
                <a:solidFill>
                  <a:schemeClr val="bg1"/>
                </a:solidFill>
                <a:latin typeface="Eras Bold ITC" panose="020B0907030504020204" pitchFamily="34" charset="0"/>
              </a:rPr>
            </a:br>
            <a:r>
              <a:rPr lang="de-DE" b="1">
                <a:solidFill>
                  <a:schemeClr val="bg1"/>
                </a:solidFill>
                <a:latin typeface="Eras Bold ITC" panose="020B0907030504020204" pitchFamily="34" charset="0"/>
              </a:rPr>
              <a:t>Verbesserungen</a:t>
            </a:r>
            <a:endParaRPr lang="fr-FR" b="1">
              <a:solidFill>
                <a:schemeClr val="bg1"/>
              </a:solidFill>
              <a:latin typeface="Eras Bold ITC" panose="020B0907030504020204" pitchFamily="34" charset="0"/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A3C41B54-10FD-4AFF-AF6B-A32745E654BB}"/>
              </a:ext>
            </a:extLst>
          </p:cNvPr>
          <p:cNvGrpSpPr/>
          <p:nvPr/>
        </p:nvGrpSpPr>
        <p:grpSpPr>
          <a:xfrm>
            <a:off x="6733319" y="718477"/>
            <a:ext cx="5268762" cy="5332674"/>
            <a:chOff x="785567" y="0"/>
            <a:chExt cx="6586395" cy="6858000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F0C0C2C2-A7FE-4336-B062-1663E9843D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567" y="0"/>
              <a:ext cx="6096000" cy="6858000"/>
            </a:xfrm>
            <a:prstGeom prst="rect">
              <a:avLst/>
            </a:prstGeom>
            <a:noFill/>
            <a:effectLst>
              <a:softEdge rad="2286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75ADCCE0-719C-4896-B39E-19AFE4D691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63680" y="1200082"/>
              <a:ext cx="925808" cy="44176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00CA6A0C-90E2-4FEE-BA43-758B617262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72572" y="4699079"/>
              <a:ext cx="687729" cy="9169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80AF53A5-7C9F-4938-BB56-DA76F76EBA1B}"/>
                </a:ext>
              </a:extLst>
            </p:cNvPr>
            <p:cNvSpPr txBox="1"/>
            <p:nvPr/>
          </p:nvSpPr>
          <p:spPr>
            <a:xfrm>
              <a:off x="3991051" y="420093"/>
              <a:ext cx="2846893" cy="752041"/>
            </a:xfrm>
            <a:prstGeom prst="rect">
              <a:avLst/>
            </a:prstGeom>
            <a:solidFill>
              <a:schemeClr val="bg1">
                <a:alpha val="86000"/>
              </a:schemeClr>
            </a:solidFill>
            <a:effectLst>
              <a:softEdge rad="381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b="1"/>
                <a:t>Oberteil: dreht sich relativ zum Unterteil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9D524850-D4FF-4849-AA54-1FC7601FC6A9}"/>
                </a:ext>
              </a:extLst>
            </p:cNvPr>
            <p:cNvSpPr txBox="1"/>
            <p:nvPr/>
          </p:nvSpPr>
          <p:spPr>
            <a:xfrm>
              <a:off x="1049125" y="5616044"/>
              <a:ext cx="2846894" cy="1068690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effectLst>
              <a:softEdge rad="381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b="1"/>
                <a:t>Unterteil: Enthält verschiedene Müllabteilungen</a:t>
              </a:r>
            </a:p>
          </p:txBody>
        </p: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A0B9328C-3B96-4355-878D-001CCA11DB6D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H="1" flipV="1">
              <a:off x="4141091" y="3472490"/>
              <a:ext cx="1563433" cy="132101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982126CF-5872-45D5-851E-9BC056358C1B}"/>
                </a:ext>
              </a:extLst>
            </p:cNvPr>
            <p:cNvSpPr txBox="1"/>
            <p:nvPr/>
          </p:nvSpPr>
          <p:spPr>
            <a:xfrm>
              <a:off x="4037084" y="4793506"/>
              <a:ext cx="3334878" cy="1701988"/>
            </a:xfrm>
            <a:prstGeom prst="rect">
              <a:avLst/>
            </a:prstGeom>
            <a:solidFill>
              <a:schemeClr val="bg1">
                <a:alpha val="92000"/>
              </a:schemeClr>
            </a:solidFill>
            <a:effectLst>
              <a:softEdge rad="63500"/>
            </a:effec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1600" b="1"/>
                <a:t>Müll-Zwischenlagerungsfläche: Öffnet sich zur Zuordnung des Mülls in den entsprechenden Bereich.</a:t>
              </a:r>
            </a:p>
          </p:txBody>
        </p: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8B87BE42-87E6-4489-AE79-E8C62EDDB2B9}"/>
                </a:ext>
              </a:extLst>
            </p:cNvPr>
            <p:cNvCxnSpPr>
              <a:cxnSpLocks/>
            </p:cNvCxnSpPr>
            <p:nvPr/>
          </p:nvCxnSpPr>
          <p:spPr>
            <a:xfrm>
              <a:off x="2327045" y="3241169"/>
              <a:ext cx="550917" cy="23132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A633FF72-C1CB-4075-A638-14EE26FD501E}"/>
                </a:ext>
              </a:extLst>
            </p:cNvPr>
            <p:cNvSpPr txBox="1"/>
            <p:nvPr/>
          </p:nvSpPr>
          <p:spPr>
            <a:xfrm>
              <a:off x="860466" y="2398847"/>
              <a:ext cx="3000852" cy="831204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effectLst>
              <a:softEdge rad="50800"/>
            </a:effec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b="1"/>
                <a:t>Kugellager vermeiden Reibung</a:t>
              </a:r>
            </a:p>
          </p:txBody>
        </p: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A6C6F4D5-2306-41BE-86B5-901AD2AE8C82}"/>
                </a:ext>
              </a:extLst>
            </p:cNvPr>
            <p:cNvCxnSpPr>
              <a:cxnSpLocks/>
            </p:cNvCxnSpPr>
            <p:nvPr/>
          </p:nvCxnSpPr>
          <p:spPr>
            <a:xfrm>
              <a:off x="2327046" y="1113030"/>
              <a:ext cx="145526" cy="4927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334224BD-775C-4EA1-9F15-58EFD7F2CBC9}"/>
                </a:ext>
              </a:extLst>
            </p:cNvPr>
            <p:cNvSpPr txBox="1"/>
            <p:nvPr/>
          </p:nvSpPr>
          <p:spPr>
            <a:xfrm>
              <a:off x="932862" y="618198"/>
              <a:ext cx="2788369" cy="47497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effectLst>
              <a:softEdge rad="508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/>
                <a:t>Platz für Hardware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9800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ond D'écran Mécanique Hd 8k Stock Photographic Image | Photo Premium">
            <a:extLst>
              <a:ext uri="{FF2B5EF4-FFF2-40B4-BE49-F238E27FC236}">
                <a16:creationId xmlns:a16="http://schemas.microsoft.com/office/drawing/2014/main" id="{9A6F26D2-2983-4753-BD43-A120938875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DE9F2B3-39E3-4862-BE6B-BB42444E74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0" y="1948070"/>
            <a:ext cx="11125200" cy="2226365"/>
          </a:xfrm>
          <a:solidFill>
            <a:schemeClr val="bg1">
              <a:alpha val="72000"/>
            </a:schemeClr>
          </a:solidFill>
          <a:effectLst>
            <a:softEdge rad="266700"/>
          </a:effectLst>
        </p:spPr>
        <p:txBody>
          <a:bodyPr anchor="ctr">
            <a:noAutofit/>
          </a:bodyPr>
          <a:lstStyle/>
          <a:p>
            <a:r>
              <a:rPr lang="de-DE" sz="6600" b="1">
                <a:latin typeface="Eras Demi ITC" panose="020B0805030504020804" pitchFamily="34" charset="0"/>
              </a:rPr>
              <a:t>Zusammenführung</a:t>
            </a:r>
            <a:endParaRPr lang="fr-FR" sz="6600" b="1">
              <a:latin typeface="Eras Demi ITC" panose="020B0805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53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9047470EAB75448CD2E2CCC3EB7C39" ma:contentTypeVersion="15" ma:contentTypeDescription="Create a new document." ma:contentTypeScope="" ma:versionID="2ee7c7d7f48368e26481fb81957785a9">
  <xsd:schema xmlns:xsd="http://www.w3.org/2001/XMLSchema" xmlns:xs="http://www.w3.org/2001/XMLSchema" xmlns:p="http://schemas.microsoft.com/office/2006/metadata/properties" xmlns:ns2="9f30b085-8061-4e30-b779-1dd93003537f" xmlns:ns3="bc2e547d-2010-47e3-bae5-13654ae64972" targetNamespace="http://schemas.microsoft.com/office/2006/metadata/properties" ma:root="true" ma:fieldsID="0bcdba7ad703337f4be8e02c77fbe3cf" ns2:_="" ns3:_="">
    <xsd:import namespace="9f30b085-8061-4e30-b779-1dd93003537f"/>
    <xsd:import namespace="bc2e547d-2010-47e3-bae5-13654ae6497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30b085-8061-4e30-b779-1dd930035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db630b34-ef66-4a23-b54c-047f976c1c4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e547d-2010-47e3-bae5-13654ae64972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290dc836-4f6c-437d-8aa0-876ced3ebe5f}" ma:internalName="TaxCatchAll" ma:showField="CatchAllData" ma:web="bc2e547d-2010-47e3-bae5-13654ae649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f30b085-8061-4e30-b779-1dd93003537f">
      <Terms xmlns="http://schemas.microsoft.com/office/infopath/2007/PartnerControls"/>
    </lcf76f155ced4ddcb4097134ff3c332f>
    <TaxCatchAll xmlns="bc2e547d-2010-47e3-bae5-13654ae6497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43AF45-62C4-4C90-8159-6FBD56C455A6}">
  <ds:schemaRefs>
    <ds:schemaRef ds:uri="9f30b085-8061-4e30-b779-1dd93003537f"/>
    <ds:schemaRef ds:uri="bc2e547d-2010-47e3-bae5-13654ae6497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5101DCE-1C1A-4038-AF2E-A5B314695B78}">
  <ds:schemaRefs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9f30b085-8061-4e30-b779-1dd93003537f"/>
    <ds:schemaRef ds:uri="http://www.w3.org/XML/1998/namespace"/>
    <ds:schemaRef ds:uri="bc2e547d-2010-47e3-bae5-13654ae64972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AE872F0-1CBF-4C41-A9DB-779B1738C8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</Words>
  <Application>Microsoft Office PowerPoint</Application>
  <PresentationFormat>Breitbild</PresentationFormat>
  <Paragraphs>125</Paragraphs>
  <Slides>17</Slides>
  <Notes>0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5" baseType="lpstr">
      <vt:lpstr>Aptos</vt:lpstr>
      <vt:lpstr>Arial</vt:lpstr>
      <vt:lpstr>Calibri</vt:lpstr>
      <vt:lpstr>Calibri Light</vt:lpstr>
      <vt:lpstr>Eras Bold ITC</vt:lpstr>
      <vt:lpstr>Eras Demi ITC</vt:lpstr>
      <vt:lpstr>Wingdings</vt:lpstr>
      <vt:lpstr>Office</vt:lpstr>
      <vt:lpstr>KI-Mülleimer</vt:lpstr>
      <vt:lpstr>Inhaltsverzeichnis</vt:lpstr>
      <vt:lpstr>Software</vt:lpstr>
      <vt:lpstr>Sobel operator</vt:lpstr>
      <vt:lpstr>Die KI</vt:lpstr>
      <vt:lpstr>Aufbau des elektromechanischen Teils</vt:lpstr>
      <vt:lpstr>Materialien</vt:lpstr>
      <vt:lpstr>Aufbau und  Verbesserungen</vt:lpstr>
      <vt:lpstr>Zusammenführung</vt:lpstr>
      <vt:lpstr>Zusätzliche Materialien</vt:lpstr>
      <vt:lpstr>Aufbau und Programmierung:</vt:lpstr>
      <vt:lpstr>Tests und Änderungen </vt:lpstr>
      <vt:lpstr>Weiterführung und Kommerzialisierung</vt:lpstr>
      <vt:lpstr>Verbesserungspotential</vt:lpstr>
      <vt:lpstr>Sponsoring oder Partnerschaft</vt:lpstr>
      <vt:lpstr>Zukunft und Markt Analyse</vt:lpstr>
      <vt:lpstr>Video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 Mülleimer</dc:title>
  <dc:creator>HAZEBROUCK Stephan (MUN-S7FRA)</dc:creator>
  <cp:lastModifiedBy>ORIEFE Martina (MUN-Teacher)</cp:lastModifiedBy>
  <cp:revision>11</cp:revision>
  <dcterms:created xsi:type="dcterms:W3CDTF">2025-03-19T13:35:39Z</dcterms:created>
  <dcterms:modified xsi:type="dcterms:W3CDTF">2025-03-30T18:58:42Z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0x010100039047470EAB75448CD2E2CCC3EB7C39</vt:lpwstr>
  </property>
  <property fmtid="{D5CDD505-2E9C-101B-9397-08002B2CF9AE}" pid="3" name="MediaServiceImageTags">
    <vt:lpwstr/>
  </property>
</Properties>
</file>