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9"/>
  </p:notesMasterIdLst>
  <p:sldIdLst>
    <p:sldId id="265" r:id="rId2"/>
    <p:sldId id="270" r:id="rId3"/>
    <p:sldId id="256" r:id="rId4"/>
    <p:sldId id="257" r:id="rId5"/>
    <p:sldId id="258" r:id="rId6"/>
    <p:sldId id="259" r:id="rId7"/>
    <p:sldId id="264" r:id="rId8"/>
    <p:sldId id="266" r:id="rId9"/>
    <p:sldId id="274" r:id="rId10"/>
    <p:sldId id="275" r:id="rId11"/>
    <p:sldId id="276" r:id="rId12"/>
    <p:sldId id="268" r:id="rId13"/>
    <p:sldId id="277" r:id="rId14"/>
    <p:sldId id="262" r:id="rId15"/>
    <p:sldId id="263" r:id="rId16"/>
    <p:sldId id="271" r:id="rId17"/>
    <p:sldId id="267" r:id="rId18"/>
  </p:sldIdLst>
  <p:sldSz cx="14630400" cy="8229600"/>
  <p:notesSz cx="8229600" cy="14630400"/>
  <p:embeddedFontLst>
    <p:embeddedFont>
      <p:font typeface="Alexandria" panose="020B0604020202020204" charset="-78"/>
      <p:regular r:id="rId20"/>
    </p:embeddedFont>
    <p:embeddedFont>
      <p:font typeface="Nobile" panose="020B0604020202020204" charset="0"/>
      <p:regular r:id="rId21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056"/>
    <p:restoredTop sz="94610"/>
  </p:normalViewPr>
  <p:slideViewPr>
    <p:cSldViewPr snapToGrid="0" snapToObjects="1">
      <p:cViewPr varScale="1">
        <p:scale>
          <a:sx n="58" d="100"/>
          <a:sy n="58" d="100"/>
        </p:scale>
        <p:origin x="16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0504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061311-0BAC-B610-F1B0-98CB3F756A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E855F3E-4E33-C672-A84D-D9EC719E58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5116DCF-D26A-06E8-99FE-493E34330E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EECF2F-5AE9-7048-F9B8-2309AFF9FB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17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76B25-5BDE-DD17-3822-58EEC315A3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4F5F8BA-C052-0978-9DEF-F82D646533C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CD786A9-AEFB-BEC6-46F0-25A16DF89F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2E0C8-B514-8A58-A765-42D1C439A2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984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48DE71-9777-3587-B15A-A87ABBDB6B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5531676-4A69-F7A2-89F4-25301E7D45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306522-C0AC-6FEE-F9A4-B057D631BD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8FBE29-195E-277A-00AF-16BDC87CDC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94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13C68-78C3-8F08-3B01-69974FE4C1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89A8853-30F3-1B5B-6723-B76750552D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EE0CBAD-6323-DB46-C1E3-BC9B7BA163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7255F1-9474-FD48-9E95-68E3BF99206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70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9833E1-1C3C-DB8C-382C-C961C2019B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DEAC6E-02E8-CD5D-7A60-686BD4B3C7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32B0A5-FA8A-6811-417E-7AE55AE35B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A9F36A-A734-3450-50BF-5E728FC630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8708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DB925-DA26-7E54-5D4A-ECDEA8A738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0E4E676-F692-A47D-3D1B-B08B49637E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1655A78-0CE9-E8B9-22C4-FB6EB48822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B5904B-9C67-BD66-4FA4-38F26976A24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997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8492AF-8C23-F412-DD10-1B93D0C34A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21E64D-E1C4-8C0E-E622-2528901FAF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35DD6C-61C3-6BCF-87DD-6D9F8FE7C0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171AA8-C865-8AA7-FE0D-3C985835DD4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520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EDB09-3F70-C9C6-EEE6-39F93EC99B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0B7609E-7E28-B4A7-C961-4C34767366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784291-9949-25D0-5A7B-7C68BFAA1C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F66861-FA7E-C3AA-3E00-88257018EF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72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6B174C-BBDD-9DF0-2642-21119943A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4C7AD5-F86F-F0A7-6CAF-E8EEE86C90F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3E72B8A-5ED5-6E2C-2A09-189B7A3D10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BC74E1-81F3-DB5A-BA03-F7FCE750BA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848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B321A8-C6B1-CDE4-3854-26F5DDD237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2AE665-B1C9-21EE-22D2-0F3E070412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E75931-F3DE-F51F-7FB2-4821E6C537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AB6561-972C-B388-CAAF-092D03DF1ED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243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gamma.app/?utm_source=made-with-gamma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8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5C73E6"/>
          </a:solidFill>
          <a:ln/>
        </p:spPr>
      </p:sp>
      <p:sp>
        <p:nvSpPr>
          <p:cNvPr id="3" name="Shape 1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9F9FF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http://esss.wp.eursc.eu/wp-content/uploads/sites/2/2024/09/cropped-BackgroundScience2s-3.png" TargetMode="External"/><Relationship Id="rId5" Type="http://schemas.openxmlformats.org/officeDocument/2006/relationships/image" Target="../media/image3.png"/><Relationship Id="rId4" Type="http://schemas.openxmlformats.org/officeDocument/2006/relationships/image" Target="https://blog.park4dis.org/wp-content/uploads/2021/12/Capture-de%CC%81cran-2021-12-14-a%CC%80-10.42.19-1024x592.pn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http://esss.wp.eursc.eu/wp-content/uploads/sites/2/2024/09/cropped-BackgroundScience2s-3.pn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http://esss.wp.eursc.eu/wp-content/uploads/sites/2/2024/09/cropped-BackgroundScience2s-3.pn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3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http://esss.wp.eursc.eu/wp-content/uploads/sites/2/2024/09/cropped-BackgroundScience2s-3.png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12" Type="http://schemas.openxmlformats.org/officeDocument/2006/relationships/hyperlink" Target="https://www.youtube.com/shorts/0F_fo-qZBUM" TargetMode="Externa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http://esss.wp.eursc.eu/wp-content/uploads/sites/2/2024/09/cropped-BackgroundScience2s-3.png" TargetMode="External"/><Relationship Id="rId11" Type="http://schemas.openxmlformats.org/officeDocument/2006/relationships/hyperlink" Target="https://eursc-my.sharepoint.com/:v:/g/personal/paisalma_student_eursc_eu/ETm4zmj-3ZZMrcKc2JHh0qABZ-6cpKK5ve0nSUkjNiwgjA?e=s6oplu&amp;nav=eyJyZWZlcnJhbEluZm8iOnsicmVmZXJyYWxBcHAiOiJTdHJlYW1XZWJBcHAiLCJyZWZlcnJhbFZpZXciOiJTaGFyZURpYWxvZy1MaW5rIiwicmVmZXJyYWxBcHBQbGF0Zm9ybSI6IldlYiIsInJlZmVycmFsTW9kZSI6InZpZXcifX0%3D" TargetMode="External"/><Relationship Id="rId5" Type="http://schemas.openxmlformats.org/officeDocument/2006/relationships/image" Target="../media/image3.png"/><Relationship Id="rId10" Type="http://schemas.openxmlformats.org/officeDocument/2006/relationships/image" Target="../media/image28.pn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9.png"/><Relationship Id="rId7" Type="http://schemas.openxmlformats.org/officeDocument/2006/relationships/image" Target="http://esss.wp.eursc.eu/wp-content/uploads/sites/2/2024/09/cropped-BackgroundScience2s-3.png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http://esss.wp.eursc.eu/wp-content/uploads/sites/2/2024/09/cropped-BackgroundScience2s-3.png" TargetMode="External"/><Relationship Id="rId3" Type="http://schemas.openxmlformats.org/officeDocument/2006/relationships/image" Target="../media/image32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6.jpeg"/><Relationship Id="rId5" Type="http://schemas.openxmlformats.org/officeDocument/2006/relationships/image" Target="../media/image4.png"/><Relationship Id="rId4" Type="http://schemas.openxmlformats.org/officeDocument/2006/relationships/image" Target="http://esss.wp.eursc.eu/wp-content/uploads/sites/2/2024/09/cropped-BackgroundScience2s-3.pn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openxmlformats.org/officeDocument/2006/relationships/image" Target="../media/image38.jpeg"/><Relationship Id="rId4" Type="http://schemas.openxmlformats.org/officeDocument/2006/relationships/image" Target="http://esss.wp.eursc.eu/wp-content/uploads/sites/2/2024/09/cropped-BackgroundScience2s-3.pn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http://esss.wp.eursc.eu/wp-content/uploads/sites/2/2024/09/cropped-BackgroundScience2s-3.png" TargetMode="External"/><Relationship Id="rId5" Type="http://schemas.openxmlformats.org/officeDocument/2006/relationships/image" Target="../media/image3.png"/><Relationship Id="rId4" Type="http://schemas.openxmlformats.org/officeDocument/2006/relationships/image" Target="https://blog.park4dis.org/wp-content/uploads/2021/12/Capture-de%CC%81cran-2021-12-14-a%CC%80-10.42.19-1024x592.pn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http://esss.wp.eursc.eu/wp-content/uploads/sites/2/2024/09/cropped-BackgroundScience2s-3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http://esss.wp.eursc.eu/wp-content/uploads/sites/2/2024/09/cropped-BackgroundScience2s-3.png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http://esss.wp.eursc.eu/wp-content/uploads/sites/2/2024/09/cropped-BackgroundScience2s-3.png" TargetMode="Externa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4.png"/><Relationship Id="rId4" Type="http://schemas.openxmlformats.org/officeDocument/2006/relationships/image" Target="../media/image10.png"/><Relationship Id="rId9" Type="http://schemas.openxmlformats.org/officeDocument/2006/relationships/image" Target="http://esss.wp.eursc.eu/wp-content/uploads/sites/2/2024/09/cropped-BackgroundScience2s-3.pn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http://esss.wp.eursc.eu/wp-content/uploads/sites/2/2024/09/cropped-BackgroundScience2s-3.png" TargetMode="External"/><Relationship Id="rId7" Type="http://schemas.openxmlformats.org/officeDocument/2006/relationships/image" Target="https://ke.jumia.is/unsafe/fit-in/500x500/filters:fill(white)/product/05/7608662/1.jpg?6752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png"/><Relationship Id="rId7" Type="http://schemas.openxmlformats.org/officeDocument/2006/relationships/image" Target="http://esss.wp.eursc.eu/wp-content/uploads/sites/2/2024/09/cropped-BackgroundScience2s-3.pn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11" Type="http://schemas.openxmlformats.org/officeDocument/2006/relationships/image" Target="../media/image4.png"/><Relationship Id="rId5" Type="http://schemas.openxmlformats.org/officeDocument/2006/relationships/image" Target="../media/image19.png"/><Relationship Id="rId10" Type="http://schemas.openxmlformats.org/officeDocument/2006/relationships/image" Target="../media/image22.jpeg"/><Relationship Id="rId4" Type="http://schemas.openxmlformats.org/officeDocument/2006/relationships/image" Target="../media/image18.png"/><Relationship Id="rId9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http://esss.wp.eursc.eu/wp-content/uploads/sites/2/2024/09/cropped-BackgroundScience2s-3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36995-2327-2AB4-A47D-6100D2124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6517DD0F-68A5-8618-72BC-80389D73B6F6}"/>
              </a:ext>
            </a:extLst>
          </p:cNvPr>
          <p:cNvSpPr/>
          <p:nvPr/>
        </p:nvSpPr>
        <p:spPr>
          <a:xfrm>
            <a:off x="793790" y="1149310"/>
            <a:ext cx="12763184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Put Yourself in My Place, Not in My Space</a:t>
            </a:r>
            <a:endParaRPr lang="en-US" sz="4800" dirty="0"/>
          </a:p>
        </p:txBody>
      </p:sp>
      <p:sp>
        <p:nvSpPr>
          <p:cNvPr id="6" name="Shape 3">
            <a:extLst>
              <a:ext uri="{FF2B5EF4-FFF2-40B4-BE49-F238E27FC236}">
                <a16:creationId xmlns:a16="http://schemas.microsoft.com/office/drawing/2014/main" id="{93F6E9A5-46E4-6FA6-B612-39B55F795C57}"/>
              </a:ext>
            </a:extLst>
          </p:cNvPr>
          <p:cNvSpPr/>
          <p:nvPr/>
        </p:nvSpPr>
        <p:spPr>
          <a:xfrm>
            <a:off x="707528" y="6717387"/>
            <a:ext cx="362903" cy="362903"/>
          </a:xfrm>
          <a:prstGeom prst="roundRect">
            <a:avLst>
              <a:gd name="adj" fmla="val 25194296"/>
            </a:avLst>
          </a:prstGeom>
          <a:noFill/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s-ES"/>
          </a:p>
        </p:txBody>
      </p:sp>
      <p:sp>
        <p:nvSpPr>
          <p:cNvPr id="8" name="Text 4">
            <a:extLst>
              <a:ext uri="{FF2B5EF4-FFF2-40B4-BE49-F238E27FC236}">
                <a16:creationId xmlns:a16="http://schemas.microsoft.com/office/drawing/2014/main" id="{172B5634-F954-CBB7-4FB5-E24F27AAE67E}"/>
              </a:ext>
            </a:extLst>
          </p:cNvPr>
          <p:cNvSpPr/>
          <p:nvPr/>
        </p:nvSpPr>
        <p:spPr>
          <a:xfrm>
            <a:off x="249333" y="199014"/>
            <a:ext cx="2440858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1200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6F7AA203-404F-2FAA-D314-B312747849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2900" y="5138261"/>
            <a:ext cx="14630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7" name="Imagen 1" descr="Una señal de tránsito en una calle&#10;&#10;Descripción generada automáticamente con confianza baja">
            <a:extLst>
              <a:ext uri="{FF2B5EF4-FFF2-40B4-BE49-F238E27FC236}">
                <a16:creationId xmlns:a16="http://schemas.microsoft.com/office/drawing/2014/main" id="{83B03A69-3525-2EA9-8C5B-974DF8EAFD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3953" y="2298013"/>
            <a:ext cx="9099090" cy="5266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30C01D3-03C1-FB17-B0CA-1DAF5B68A41B}"/>
              </a:ext>
            </a:extLst>
          </p:cNvPr>
          <p:cNvSpPr txBox="1"/>
          <p:nvPr/>
        </p:nvSpPr>
        <p:spPr>
          <a:xfrm>
            <a:off x="2628864" y="256176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09083941-11F6-080A-CD19-8764558E6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9367" y="133078"/>
            <a:ext cx="14630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9" name="Imagen 1" descr="European Schools Science Symposium">
            <a:extLst>
              <a:ext uri="{FF2B5EF4-FFF2-40B4-BE49-F238E27FC236}">
                <a16:creationId xmlns:a16="http://schemas.microsoft.com/office/drawing/2014/main" id="{97D39C12-FA18-1E50-ABA9-BBD5A86294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374024" y="7018680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Inicio">
            <a:extLst>
              <a:ext uri="{FF2B5EF4-FFF2-40B4-BE49-F238E27FC236}">
                <a16:creationId xmlns:a16="http://schemas.microsoft.com/office/drawing/2014/main" id="{EF56B277-F016-4A11-43D9-5720CA14F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59" y="133078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786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E7B2C6-7992-5978-A5FB-A37ECEF7FA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784EED56-F283-04B2-6F5D-FD0F0A23A0BE}"/>
              </a:ext>
            </a:extLst>
          </p:cNvPr>
          <p:cNvSpPr/>
          <p:nvPr/>
        </p:nvSpPr>
        <p:spPr>
          <a:xfrm>
            <a:off x="793790" y="1315164"/>
            <a:ext cx="6495931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4. The Working Prototype: the code</a:t>
            </a:r>
            <a:endParaRPr lang="en-US" sz="4800" dirty="0"/>
          </a:p>
        </p:txBody>
      </p:sp>
      <p:pic>
        <p:nvPicPr>
          <p:cNvPr id="13" name="Imagen 12" descr="European Schools Science Symposium">
            <a:extLst>
              <a:ext uri="{FF2B5EF4-FFF2-40B4-BE49-F238E27FC236}">
                <a16:creationId xmlns:a16="http://schemas.microsoft.com/office/drawing/2014/main" id="{4AC6A7AE-C0D1-4D01-63D0-CA8D142E7E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458700" y="7137400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05D512DE-9734-5A23-D9E4-1C94599F88D3}"/>
              </a:ext>
            </a:extLst>
          </p:cNvPr>
          <p:cNvSpPr txBox="1"/>
          <p:nvPr/>
        </p:nvSpPr>
        <p:spPr>
          <a:xfrm>
            <a:off x="2464078" y="332444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6" name="Picture 4" descr="Inicio">
            <a:extLst>
              <a:ext uri="{FF2B5EF4-FFF2-40B4-BE49-F238E27FC236}">
                <a16:creationId xmlns:a16="http://schemas.microsoft.com/office/drawing/2014/main" id="{6675E960-C6C2-7364-6630-CD8AFE313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73" y="214715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1880FF6E-FC59-EAE9-99B3-35ACF0ABB6A4}"/>
              </a:ext>
            </a:extLst>
          </p:cNvPr>
          <p:cNvSpPr txBox="1"/>
          <p:nvPr/>
        </p:nvSpPr>
        <p:spPr>
          <a:xfrm>
            <a:off x="1170432" y="2326005"/>
            <a:ext cx="9710928" cy="48115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// Rutina de inicio: alterna ambos LED durante 2 segundos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n-GB" sz="1800" dirty="0">
                <a:solidFill>
                  <a:srgbClr val="00979D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unsigned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sz="1800" dirty="0">
                <a:solidFill>
                  <a:srgbClr val="00979D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long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inicio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= </a:t>
            </a:r>
            <a:r>
              <a:rPr lang="en-GB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millis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n-GB" sz="1800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while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n-GB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millis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()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- </a:t>
            </a:r>
            <a:r>
              <a:rPr lang="en-GB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inicio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&lt; </a:t>
            </a:r>
            <a:r>
              <a:rPr lang="en-GB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2000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{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rojo, HIGH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verde,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azul,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delay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250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rojo,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verde, HIGH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azul, HIGH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delay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250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}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// Apaga ambos LED para iniciar en estado neutro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rojo,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verde,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azul,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Menlo" panose="020B0609030804020204" pitchFamily="49" charset="0"/>
                <a:cs typeface="Menlo" panose="020B0609030804020204" pitchFamily="49" charset="0"/>
              </a:rPr>
              <a:t>;</a:t>
            </a:r>
            <a:endParaRPr lang="es-ES" sz="1800" dirty="0">
              <a:effectLst/>
              <a:latin typeface="Menlo" panose="020B0609030804020204" pitchFamily="49" charset="0"/>
              <a:ea typeface="Menlo" panose="020B0609030804020204" pitchFamily="49" charset="0"/>
              <a:cs typeface="Menlo" panose="020B0609030804020204" pitchFamily="49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}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 </a:t>
            </a:r>
          </a:p>
          <a:p>
            <a:pPr>
              <a:lnSpc>
                <a:spcPts val="1350"/>
              </a:lnSpc>
            </a:pPr>
            <a:endParaRPr lang="es-ES" dirty="0">
              <a:solidFill>
                <a:srgbClr val="4E5B61"/>
              </a:solidFill>
              <a:latin typeface="Menlo" panose="020B0609030804020204" pitchFamily="49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 err="1">
                <a:solidFill>
                  <a:srgbClr val="00979D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void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loop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{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// Generamos el pulso de </a:t>
            </a:r>
            <a:r>
              <a:rPr lang="es-ES" sz="1800" dirty="0" err="1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trigger</a:t>
            </a: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de forma correcta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trigPin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  // Aseguramos que esté en bajo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n-GB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delayMicroseconds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n-GB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2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n-GB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digitalWrite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n-GB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trigPin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, HIGH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r>
              <a:rPr lang="en-GB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   // </a:t>
            </a:r>
            <a:r>
              <a:rPr lang="en-GB" sz="1800" dirty="0" err="1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Pulso</a:t>
            </a:r>
            <a:r>
              <a:rPr lang="en-GB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de 10 µs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delayMicroseconds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10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trigPin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endParaRPr lang="es-E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886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64BC46-9A76-CA71-D88E-F42DDC479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A6F33F81-B3DA-FBE6-63BE-E68541EF5E79}"/>
              </a:ext>
            </a:extLst>
          </p:cNvPr>
          <p:cNvSpPr/>
          <p:nvPr/>
        </p:nvSpPr>
        <p:spPr>
          <a:xfrm>
            <a:off x="793790" y="1315164"/>
            <a:ext cx="6495931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4. The Working Prototype: the code</a:t>
            </a:r>
            <a:endParaRPr lang="en-US" sz="4800" dirty="0"/>
          </a:p>
        </p:txBody>
      </p:sp>
      <p:pic>
        <p:nvPicPr>
          <p:cNvPr id="13" name="Imagen 12" descr="European Schools Science Symposium">
            <a:extLst>
              <a:ext uri="{FF2B5EF4-FFF2-40B4-BE49-F238E27FC236}">
                <a16:creationId xmlns:a16="http://schemas.microsoft.com/office/drawing/2014/main" id="{C412838D-DB31-E6D7-6A26-3C086493E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458700" y="7137400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AA92B17-493F-AF1A-564B-3DE88985723E}"/>
              </a:ext>
            </a:extLst>
          </p:cNvPr>
          <p:cNvSpPr txBox="1"/>
          <p:nvPr/>
        </p:nvSpPr>
        <p:spPr>
          <a:xfrm>
            <a:off x="2464078" y="332444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6" name="Picture 4" descr="Inicio">
            <a:extLst>
              <a:ext uri="{FF2B5EF4-FFF2-40B4-BE49-F238E27FC236}">
                <a16:creationId xmlns:a16="http://schemas.microsoft.com/office/drawing/2014/main" id="{B937DD81-E99D-DF8F-BB12-7AB3E1B04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73" y="214715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8B30445-59AF-B9DD-ACFE-AB92CC3C8C4F}"/>
              </a:ext>
            </a:extLst>
          </p:cNvPr>
          <p:cNvSpPr txBox="1"/>
          <p:nvPr/>
        </p:nvSpPr>
        <p:spPr>
          <a:xfrm>
            <a:off x="1170432" y="2326005"/>
            <a:ext cx="9710928" cy="51301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// Leemos el pulso de eco y calculamos la distancia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n-GB" sz="1800" dirty="0">
                <a:solidFill>
                  <a:srgbClr val="00979D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long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duracion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= </a:t>
            </a:r>
            <a:r>
              <a:rPr lang="en-GB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pulseIn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n-GB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echoPin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, HIGH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00979D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long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distancia = </a:t>
            </a:r>
            <a:r>
              <a:rPr lang="es-ES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duracion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/ 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2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/ 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29.1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// Conversión a centímetros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Serial</a:t>
            </a:r>
            <a:r>
              <a:rPr lang="es-ES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print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"Distancia: "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Serial</a:t>
            </a:r>
            <a:r>
              <a:rPr lang="es-ES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print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distancia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Serial</a:t>
            </a:r>
            <a:r>
              <a:rPr lang="es-ES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println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" cm"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 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// Configuramos el LED según la distancia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00979D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int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Limite = 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100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// Umbral en cm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if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distancia &lt; Limite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{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rojo, HIGH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verde,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</a:t>
            </a:r>
            <a:r>
              <a:rPr lang="en-GB" sz="1800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if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mfrc522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n-GB" sz="1800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PICC_IsNewCardPresent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())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{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    </a:t>
            </a:r>
            <a:r>
              <a:rPr lang="en-GB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digitalWrite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n-GB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azul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, HIGH</a:t>
            </a:r>
            <a:r>
              <a:rPr lang="en-GB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Serial</a:t>
            </a:r>
            <a:r>
              <a:rPr lang="es-ES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println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"TARJETA DETECTADA"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}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}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sz="1800" dirty="0" err="1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else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{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rojo,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verde, HIGH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digitalWrite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azul, LOW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Serial</a:t>
            </a:r>
            <a:r>
              <a:rPr lang="es-ES" sz="1800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println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"APAGAR TARJETA"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  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}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 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sz="1800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delay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sz="1800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500</a:t>
            </a: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sz="1800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r>
              <a:rPr lang="es-ES" sz="1800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// Pausa para estabilizar las mediciones y no saturar el monitor serial</a:t>
            </a:r>
            <a:endParaRPr lang="es-E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sz="1800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}</a:t>
            </a:r>
            <a:endParaRPr lang="es-E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4159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CE3ADE-876C-DEAB-897C-24E7AFA5B4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A26E341E-5035-F4CB-8C4D-6BF9F953E36D}"/>
              </a:ext>
            </a:extLst>
          </p:cNvPr>
          <p:cNvSpPr/>
          <p:nvPr/>
        </p:nvSpPr>
        <p:spPr>
          <a:xfrm>
            <a:off x="914560" y="784503"/>
            <a:ext cx="11547888" cy="72603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5. Physical Representation with LEGO</a:t>
            </a:r>
            <a:endParaRPr lang="en-US" sz="445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6FA86EFC-D8BA-2E07-557D-046D553A0C80}"/>
              </a:ext>
            </a:extLst>
          </p:cNvPr>
          <p:cNvSpPr/>
          <p:nvPr/>
        </p:nvSpPr>
        <p:spPr>
          <a:xfrm>
            <a:off x="1371996" y="688490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Available Space</a:t>
            </a:r>
            <a:endParaRPr lang="en-US" sz="2200" dirty="0"/>
          </a:p>
        </p:txBody>
      </p:sp>
      <p:sp>
        <p:nvSpPr>
          <p:cNvPr id="7" name="Text 3">
            <a:extLst>
              <a:ext uri="{FF2B5EF4-FFF2-40B4-BE49-F238E27FC236}">
                <a16:creationId xmlns:a16="http://schemas.microsoft.com/office/drawing/2014/main" id="{329E72EB-9FF8-C954-6255-BF1B0A2E7DB4}"/>
              </a:ext>
            </a:extLst>
          </p:cNvPr>
          <p:cNvSpPr/>
          <p:nvPr/>
        </p:nvSpPr>
        <p:spPr>
          <a:xfrm>
            <a:off x="5202316" y="6906816"/>
            <a:ext cx="3101816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Unauthorized Parking</a:t>
            </a:r>
            <a:endParaRPr lang="en-US" sz="2200" dirty="0"/>
          </a:p>
        </p:txBody>
      </p:sp>
      <p:sp>
        <p:nvSpPr>
          <p:cNvPr id="10" name="Text 5">
            <a:extLst>
              <a:ext uri="{FF2B5EF4-FFF2-40B4-BE49-F238E27FC236}">
                <a16:creationId xmlns:a16="http://schemas.microsoft.com/office/drawing/2014/main" id="{332BBC96-6B09-99E2-5091-31C0332C3E61}"/>
              </a:ext>
            </a:extLst>
          </p:cNvPr>
          <p:cNvSpPr/>
          <p:nvPr/>
        </p:nvSpPr>
        <p:spPr>
          <a:xfrm>
            <a:off x="9631071" y="688490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Authorized Vehicle</a:t>
            </a:r>
            <a:endParaRPr lang="en-US" sz="2200" dirty="0"/>
          </a:p>
        </p:txBody>
      </p:sp>
      <p:pic>
        <p:nvPicPr>
          <p:cNvPr id="12" name="Imagen 11" descr="European Schools Science Symposium">
            <a:extLst>
              <a:ext uri="{FF2B5EF4-FFF2-40B4-BE49-F238E27FC236}">
                <a16:creationId xmlns:a16="http://schemas.microsoft.com/office/drawing/2014/main" id="{D5ADBB3C-8007-CDEC-3CBB-980D7CB230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288880" y="7083981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00262D17-7A4A-9A61-74E4-05ECEF5BF9FE}"/>
              </a:ext>
            </a:extLst>
          </p:cNvPr>
          <p:cNvSpPr txBox="1"/>
          <p:nvPr/>
        </p:nvSpPr>
        <p:spPr>
          <a:xfrm>
            <a:off x="2531097" y="183454"/>
            <a:ext cx="8798232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100"/>
              </a:lnSpc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S1ES ALICANTE</a:t>
            </a:r>
            <a:endParaRPr lang="en-US" sz="2000" dirty="0"/>
          </a:p>
        </p:txBody>
      </p:sp>
      <p:pic>
        <p:nvPicPr>
          <p:cNvPr id="14" name="Imagen 13" descr="Imagen que contiene computadora, teclado, tabla, firmar&#10;&#10;Descripción generada automáticamente">
            <a:extLst>
              <a:ext uri="{FF2B5EF4-FFF2-40B4-BE49-F238E27FC236}">
                <a16:creationId xmlns:a16="http://schemas.microsoft.com/office/drawing/2014/main" id="{7EB5AC63-3954-DD8C-4276-2913745259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995" y="1946910"/>
            <a:ext cx="2561985" cy="4552778"/>
          </a:xfrm>
          <a:prstGeom prst="rect">
            <a:avLst/>
          </a:prstGeom>
        </p:spPr>
      </p:pic>
      <p:pic>
        <p:nvPicPr>
          <p:cNvPr id="15" name="Imagen 14" descr="Imagen que contiene interior, pequeño, tabla, escritorio&#10;&#10;Descripción generada automáticamente">
            <a:extLst>
              <a:ext uri="{FF2B5EF4-FFF2-40B4-BE49-F238E27FC236}">
                <a16:creationId xmlns:a16="http://schemas.microsoft.com/office/drawing/2014/main" id="{31875D28-1A80-309F-97C3-6FC9E3D5029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574" y="2008968"/>
            <a:ext cx="2527300" cy="4490720"/>
          </a:xfrm>
          <a:prstGeom prst="rect">
            <a:avLst/>
          </a:prstGeom>
        </p:spPr>
      </p:pic>
      <p:pic>
        <p:nvPicPr>
          <p:cNvPr id="16" name="Imagen 15" descr="Imagen que contiene interior, oficina, escritorio, computadora&#10;&#10;Descripción generada automáticamente">
            <a:extLst>
              <a:ext uri="{FF2B5EF4-FFF2-40B4-BE49-F238E27FC236}">
                <a16:creationId xmlns:a16="http://schemas.microsoft.com/office/drawing/2014/main" id="{68740D01-DCD5-F823-32A2-8F5D7AEBF2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2461" y="2008968"/>
            <a:ext cx="2527462" cy="4490720"/>
          </a:xfrm>
          <a:prstGeom prst="rect">
            <a:avLst/>
          </a:prstGeom>
        </p:spPr>
      </p:pic>
      <p:pic>
        <p:nvPicPr>
          <p:cNvPr id="3" name="Picture 4" descr="Inicio">
            <a:extLst>
              <a:ext uri="{FF2B5EF4-FFF2-40B4-BE49-F238E27FC236}">
                <a16:creationId xmlns:a16="http://schemas.microsoft.com/office/drawing/2014/main" id="{AF50909B-5D02-73E3-046F-7CC2065EF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92" y="98040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1811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E8FFB1-C64E-7492-C402-79696F5CA7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793C3C3B-1430-2F78-2DA8-033A30AC578B}"/>
              </a:ext>
            </a:extLst>
          </p:cNvPr>
          <p:cNvSpPr/>
          <p:nvPr/>
        </p:nvSpPr>
        <p:spPr>
          <a:xfrm>
            <a:off x="914399" y="1218362"/>
            <a:ext cx="10693523" cy="431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450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Video physical </a:t>
            </a:r>
            <a:br>
              <a:rPr lang="en-US" sz="4450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</a:br>
            <a:r>
              <a:rPr lang="en-US" sz="4450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representation </a:t>
            </a:r>
            <a:br>
              <a:rPr lang="en-US" sz="4450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</a:br>
            <a:r>
              <a:rPr lang="en-US" sz="4450" dirty="0">
                <a:solidFill>
                  <a:srgbClr val="1B1B27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with LEGO</a:t>
            </a:r>
            <a:endParaRPr lang="en-US" sz="4450" dirty="0"/>
          </a:p>
        </p:txBody>
      </p:sp>
      <p:pic>
        <p:nvPicPr>
          <p:cNvPr id="12" name="Imagen 11" descr="European Schools Science Symposium">
            <a:extLst>
              <a:ext uri="{FF2B5EF4-FFF2-40B4-BE49-F238E27FC236}">
                <a16:creationId xmlns:a16="http://schemas.microsoft.com/office/drawing/2014/main" id="{778111C9-8669-D0F5-46DB-B7DD3F863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288880" y="7083981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68D09B4B-CBDF-2E32-7E34-96C700D11D12}"/>
              </a:ext>
            </a:extLst>
          </p:cNvPr>
          <p:cNvSpPr txBox="1"/>
          <p:nvPr/>
        </p:nvSpPr>
        <p:spPr>
          <a:xfrm>
            <a:off x="2531097" y="183454"/>
            <a:ext cx="8798232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100"/>
              </a:lnSpc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S1ES ALICANTE</a:t>
            </a:r>
            <a:endParaRPr lang="en-US" sz="2000" dirty="0"/>
          </a:p>
        </p:txBody>
      </p:sp>
      <p:pic>
        <p:nvPicPr>
          <p:cNvPr id="3" name="Picture 4" descr="Inicio">
            <a:extLst>
              <a:ext uri="{FF2B5EF4-FFF2-40B4-BE49-F238E27FC236}">
                <a16:creationId xmlns:a16="http://schemas.microsoft.com/office/drawing/2014/main" id="{D04E65DD-0772-554F-ECAF-5948BF6B45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92" y="98040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ut yourself in my place not in my space_2">
            <a:hlinkClick r:id="" action="ppaction://media"/>
            <a:extLst>
              <a:ext uri="{FF2B5EF4-FFF2-40B4-BE49-F238E27FC236}">
                <a16:creationId xmlns:a16="http://schemas.microsoft.com/office/drawing/2014/main" id="{6E36C1ED-12FC-A637-938D-9F58B79A4C4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7658239" y="98040"/>
            <a:ext cx="4517533" cy="813156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EDB65894-8C8F-0213-BD0B-9E026C7C2D50}"/>
              </a:ext>
            </a:extLst>
          </p:cNvPr>
          <p:cNvSpPr txBox="1"/>
          <p:nvPr/>
        </p:nvSpPr>
        <p:spPr>
          <a:xfrm>
            <a:off x="3657600" y="3930134"/>
            <a:ext cx="7315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dirty="0"/>
          </a:p>
          <a:p>
            <a:endParaRPr lang="es-ES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7AC89782-623B-6C90-04BC-755322EFC199}"/>
              </a:ext>
            </a:extLst>
          </p:cNvPr>
          <p:cNvSpPr txBox="1"/>
          <p:nvPr/>
        </p:nvSpPr>
        <p:spPr>
          <a:xfrm>
            <a:off x="3657600" y="3930134"/>
            <a:ext cx="7315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s-ES" dirty="0"/>
          </a:p>
        </p:txBody>
      </p:sp>
      <p:pic>
        <p:nvPicPr>
          <p:cNvPr id="11" name="Imagen 10" descr="Código QR&#10;&#10;Descripción generada automáticamente">
            <a:extLst>
              <a:ext uri="{FF2B5EF4-FFF2-40B4-BE49-F238E27FC236}">
                <a16:creationId xmlns:a16="http://schemas.microsoft.com/office/drawing/2014/main" id="{CF3C17D8-1B18-B08D-E361-DCECDB0D8F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2090" y="3570821"/>
            <a:ext cx="2688956" cy="2688956"/>
          </a:xfrm>
          <a:prstGeom prst="rect">
            <a:avLst/>
          </a:prstGeom>
        </p:spPr>
      </p:pic>
      <p:pic>
        <p:nvPicPr>
          <p:cNvPr id="15" name="Imagen 14" descr="Código QR&#10;&#10;Descripción generada automáticamente">
            <a:extLst>
              <a:ext uri="{FF2B5EF4-FFF2-40B4-BE49-F238E27FC236}">
                <a16:creationId xmlns:a16="http://schemas.microsoft.com/office/drawing/2014/main" id="{AEB0A24C-49D3-A73A-805E-59B050F2A3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81040" y="3217611"/>
            <a:ext cx="3042166" cy="3042166"/>
          </a:xfrm>
          <a:prstGeom prst="rect">
            <a:avLst/>
          </a:prstGeom>
        </p:spPr>
      </p:pic>
      <p:sp>
        <p:nvSpPr>
          <p:cNvPr id="16" name="Text 0">
            <a:extLst>
              <a:ext uri="{FF2B5EF4-FFF2-40B4-BE49-F238E27FC236}">
                <a16:creationId xmlns:a16="http://schemas.microsoft.com/office/drawing/2014/main" id="{F4742E8D-27E0-BBCE-FCE4-20F8C1A94E62}"/>
              </a:ext>
            </a:extLst>
          </p:cNvPr>
          <p:cNvSpPr/>
          <p:nvPr/>
        </p:nvSpPr>
        <p:spPr>
          <a:xfrm>
            <a:off x="752841" y="6220553"/>
            <a:ext cx="2688956" cy="7906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2400" dirty="0">
                <a:hlinkClick r:id="rId11"/>
              </a:rPr>
              <a:t>Link Microsoft Stream</a:t>
            </a:r>
            <a:endParaRPr lang="en-US" sz="2400" dirty="0"/>
          </a:p>
        </p:txBody>
      </p:sp>
      <p:sp>
        <p:nvSpPr>
          <p:cNvPr id="18" name="Text 5">
            <a:extLst>
              <a:ext uri="{FF2B5EF4-FFF2-40B4-BE49-F238E27FC236}">
                <a16:creationId xmlns:a16="http://schemas.microsoft.com/office/drawing/2014/main" id="{A7037417-4789-5255-0BD8-C2DFC188476E}"/>
              </a:ext>
            </a:extLst>
          </p:cNvPr>
          <p:cNvSpPr/>
          <p:nvPr/>
        </p:nvSpPr>
        <p:spPr>
          <a:xfrm>
            <a:off x="4076830" y="6539706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200" dirty="0">
                <a:solidFill>
                  <a:srgbClr val="404155"/>
                </a:solidFill>
                <a:latin typeface="Alexandria" pitchFamily="34" charset="0"/>
                <a:cs typeface="Alexandria" pitchFamily="34" charset="-120"/>
                <a:hlinkClick r:id="rId12"/>
              </a:rPr>
              <a:t>Link </a:t>
            </a:r>
            <a:r>
              <a:rPr lang="en-US" sz="2200" dirty="0" err="1">
                <a:solidFill>
                  <a:srgbClr val="404155"/>
                </a:solidFill>
                <a:latin typeface="Alexandria" pitchFamily="34" charset="0"/>
                <a:cs typeface="Alexandria" pitchFamily="34" charset="-120"/>
                <a:hlinkClick r:id="rId12"/>
              </a:rPr>
              <a:t>youtube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37935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4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663059" y="1134666"/>
            <a:ext cx="7676912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6.Proposals for Improvement</a:t>
            </a:r>
            <a:endParaRPr lang="en-US" sz="4800" dirty="0"/>
          </a:p>
        </p:txBody>
      </p:sp>
      <p:sp>
        <p:nvSpPr>
          <p:cNvPr id="3" name="Text 1"/>
          <p:cNvSpPr/>
          <p:nvPr/>
        </p:nvSpPr>
        <p:spPr>
          <a:xfrm>
            <a:off x="943094" y="3543538"/>
            <a:ext cx="3635931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r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EU-Wide Card Integration</a:t>
            </a:r>
            <a:endParaRPr lang="en-US" sz="2800" b="1" dirty="0"/>
          </a:p>
        </p:txBody>
      </p:sp>
      <p:sp>
        <p:nvSpPr>
          <p:cNvPr id="4" name="Text 2"/>
          <p:cNvSpPr/>
          <p:nvPr/>
        </p:nvSpPr>
        <p:spPr>
          <a:xfrm>
            <a:off x="793790" y="4033957"/>
            <a:ext cx="3785235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ts val="28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RFID stickers on all reduced mobility cards issued in the European Union.</a:t>
            </a:r>
            <a:endParaRPr lang="en-US" sz="2400" dirty="0"/>
          </a:p>
        </p:txBody>
      </p:sp>
      <p:pic>
        <p:nvPicPr>
          <p:cNvPr id="5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sp>
        <p:nvSpPr>
          <p:cNvPr id="6" name="Text 3"/>
          <p:cNvSpPr/>
          <p:nvPr/>
        </p:nvSpPr>
        <p:spPr>
          <a:xfrm>
            <a:off x="5571411" y="4209098"/>
            <a:ext cx="339328" cy="424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250"/>
              </a:lnSpc>
              <a:buNone/>
            </a:pPr>
            <a:r>
              <a:rPr lang="en-US" sz="265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1</a:t>
            </a:r>
            <a:endParaRPr lang="en-US" sz="2650" dirty="0"/>
          </a:p>
        </p:txBody>
      </p:sp>
      <p:sp>
        <p:nvSpPr>
          <p:cNvPr id="7" name="Text 4"/>
          <p:cNvSpPr/>
          <p:nvPr/>
        </p:nvSpPr>
        <p:spPr>
          <a:xfrm>
            <a:off x="8509635" y="1558945"/>
            <a:ext cx="3898821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Solar Power Implementation</a:t>
            </a:r>
            <a:endParaRPr lang="en-US" sz="2800" b="1" dirty="0"/>
          </a:p>
        </p:txBody>
      </p:sp>
      <p:sp>
        <p:nvSpPr>
          <p:cNvPr id="8" name="Text 5"/>
          <p:cNvSpPr/>
          <p:nvPr/>
        </p:nvSpPr>
        <p:spPr>
          <a:xfrm>
            <a:off x="9788485" y="2350769"/>
            <a:ext cx="3898821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Add solar panels to make the system more sustainable.</a:t>
            </a:r>
            <a:endParaRPr lang="en-US" sz="2400" dirty="0"/>
          </a:p>
        </p:txBody>
      </p:sp>
      <p:pic>
        <p:nvPicPr>
          <p:cNvPr id="9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sp>
        <p:nvSpPr>
          <p:cNvPr id="10" name="Text 6"/>
          <p:cNvSpPr/>
          <p:nvPr/>
        </p:nvSpPr>
        <p:spPr>
          <a:xfrm>
            <a:off x="8170307" y="3258026"/>
            <a:ext cx="339328" cy="424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250"/>
              </a:lnSpc>
              <a:buNone/>
            </a:pPr>
            <a:r>
              <a:rPr lang="en-US" sz="265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2</a:t>
            </a:r>
            <a:endParaRPr lang="en-US" sz="2650" dirty="0"/>
          </a:p>
        </p:txBody>
      </p:sp>
      <p:sp>
        <p:nvSpPr>
          <p:cNvPr id="11" name="Text 7"/>
          <p:cNvSpPr/>
          <p:nvPr/>
        </p:nvSpPr>
        <p:spPr>
          <a:xfrm>
            <a:off x="9788485" y="4633318"/>
            <a:ext cx="3898821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800" b="1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Police Communication System</a:t>
            </a:r>
            <a:endParaRPr lang="en-US" sz="2800" b="1" dirty="0"/>
          </a:p>
        </p:txBody>
      </p:sp>
      <p:sp>
        <p:nvSpPr>
          <p:cNvPr id="12" name="Text 8"/>
          <p:cNvSpPr/>
          <p:nvPr/>
        </p:nvSpPr>
        <p:spPr>
          <a:xfrm>
            <a:off x="9574940" y="5501163"/>
            <a:ext cx="3898821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Develop internet connectivity to alert local police.</a:t>
            </a:r>
            <a:endParaRPr lang="en-US" sz="2400" dirty="0"/>
          </a:p>
        </p:txBody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2653" y="2413516"/>
            <a:ext cx="4564975" cy="4564975"/>
          </a:xfrm>
          <a:prstGeom prst="rect">
            <a:avLst/>
          </a:prstGeom>
        </p:spPr>
      </p:pic>
      <p:sp>
        <p:nvSpPr>
          <p:cNvPr id="14" name="Text 9"/>
          <p:cNvSpPr/>
          <p:nvPr/>
        </p:nvSpPr>
        <p:spPr>
          <a:xfrm>
            <a:off x="7694533" y="5984200"/>
            <a:ext cx="339328" cy="4242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250"/>
              </a:lnSpc>
              <a:buNone/>
            </a:pPr>
            <a:r>
              <a:rPr lang="en-US" sz="265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3</a:t>
            </a:r>
            <a:endParaRPr lang="en-US" sz="2650" dirty="0"/>
          </a:p>
        </p:txBody>
      </p:sp>
      <p:pic>
        <p:nvPicPr>
          <p:cNvPr id="15" name="Imagen 14" descr="European Schools Science Symposium">
            <a:extLst>
              <a:ext uri="{FF2B5EF4-FFF2-40B4-BE49-F238E27FC236}">
                <a16:creationId xmlns:a16="http://schemas.microsoft.com/office/drawing/2014/main" id="{7786473A-B34D-ED7A-B557-7A7795A68C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288880" y="7083981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E0476D6A-4E96-9748-D888-C2CE9315684C}"/>
              </a:ext>
            </a:extLst>
          </p:cNvPr>
          <p:cNvSpPr txBox="1"/>
          <p:nvPr/>
        </p:nvSpPr>
        <p:spPr>
          <a:xfrm>
            <a:off x="2583656" y="247861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18" name="Picture 4" descr="Inicio">
            <a:extLst>
              <a:ext uri="{FF2B5EF4-FFF2-40B4-BE49-F238E27FC236}">
                <a16:creationId xmlns:a16="http://schemas.microsoft.com/office/drawing/2014/main" id="{38FB9DA2-4B41-A6B6-F968-421BBCDD0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12" y="179656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768509" y="997779"/>
            <a:ext cx="6704648" cy="5720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50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7. Making a Difference Together</a:t>
            </a:r>
            <a:endParaRPr lang="en-US" sz="4800" dirty="0"/>
          </a:p>
        </p:txBody>
      </p:sp>
      <p:pic>
        <p:nvPicPr>
          <p:cNvPr id="3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942" y="1902571"/>
            <a:ext cx="1651873" cy="1054537"/>
          </a:xfrm>
          <a:prstGeom prst="rect">
            <a:avLst/>
          </a:prstGeom>
        </p:spPr>
      </p:pic>
      <p:sp>
        <p:nvSpPr>
          <p:cNvPr id="4" name="Text 1"/>
          <p:cNvSpPr/>
          <p:nvPr/>
        </p:nvSpPr>
        <p:spPr>
          <a:xfrm>
            <a:off x="3849052" y="2111812"/>
            <a:ext cx="257413" cy="32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r>
              <a:rPr lang="en-US" sz="20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1</a:t>
            </a:r>
            <a:endParaRPr lang="en-US" sz="2000" dirty="0"/>
          </a:p>
        </p:txBody>
      </p:sp>
      <p:sp>
        <p:nvSpPr>
          <p:cNvPr id="5" name="Text 2"/>
          <p:cNvSpPr/>
          <p:nvPr/>
        </p:nvSpPr>
        <p:spPr>
          <a:xfrm>
            <a:off x="4993601" y="2018056"/>
            <a:ext cx="2288143" cy="285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Empathy</a:t>
            </a:r>
            <a:endParaRPr lang="en-US" sz="2400" dirty="0"/>
          </a:p>
        </p:txBody>
      </p:sp>
      <p:sp>
        <p:nvSpPr>
          <p:cNvPr id="6" name="Text 3"/>
          <p:cNvSpPr/>
          <p:nvPr/>
        </p:nvSpPr>
        <p:spPr>
          <a:xfrm>
            <a:off x="4957278" y="2429175"/>
            <a:ext cx="6444020" cy="2927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Understanding the daily challenges faced by people with reduced mobility.</a:t>
            </a:r>
            <a:endParaRPr lang="en-US" sz="2000" dirty="0"/>
          </a:p>
        </p:txBody>
      </p:sp>
      <p:sp>
        <p:nvSpPr>
          <p:cNvPr id="7" name="Shape 4"/>
          <p:cNvSpPr/>
          <p:nvPr/>
        </p:nvSpPr>
        <p:spPr>
          <a:xfrm>
            <a:off x="4803815" y="2920739"/>
            <a:ext cx="9094470" cy="11430"/>
          </a:xfrm>
          <a:prstGeom prst="roundRect">
            <a:avLst>
              <a:gd name="adj" fmla="val 672640"/>
            </a:avLst>
          </a:prstGeom>
          <a:solidFill>
            <a:srgbClr val="B8C3DF"/>
          </a:solidFill>
          <a:ln/>
        </p:spPr>
        <p:txBody>
          <a:bodyPr/>
          <a:lstStyle/>
          <a:p>
            <a:endParaRPr lang="es-ES"/>
          </a:p>
        </p:txBody>
      </p:sp>
      <p:pic>
        <p:nvPicPr>
          <p:cNvPr id="8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5886" y="3263622"/>
            <a:ext cx="3303865" cy="1054537"/>
          </a:xfrm>
          <a:prstGeom prst="rect">
            <a:avLst/>
          </a:prstGeom>
        </p:spPr>
      </p:pic>
      <p:sp>
        <p:nvSpPr>
          <p:cNvPr id="9" name="Text 5"/>
          <p:cNvSpPr/>
          <p:nvPr/>
        </p:nvSpPr>
        <p:spPr>
          <a:xfrm>
            <a:off x="3849052" y="3491652"/>
            <a:ext cx="257413" cy="8494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r>
              <a:rPr lang="en-US" sz="20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2</a:t>
            </a:r>
            <a:endParaRPr lang="en-US" sz="2000" dirty="0"/>
          </a:p>
        </p:txBody>
      </p:sp>
      <p:sp>
        <p:nvSpPr>
          <p:cNvPr id="10" name="Text 6"/>
          <p:cNvSpPr/>
          <p:nvPr/>
        </p:nvSpPr>
        <p:spPr>
          <a:xfrm>
            <a:off x="5779405" y="3410240"/>
            <a:ext cx="2288143" cy="285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Awareness</a:t>
            </a:r>
            <a:endParaRPr lang="en-US" sz="2400" dirty="0"/>
          </a:p>
        </p:txBody>
      </p:sp>
      <p:sp>
        <p:nvSpPr>
          <p:cNvPr id="11" name="Text 7"/>
          <p:cNvSpPr/>
          <p:nvPr/>
        </p:nvSpPr>
        <p:spPr>
          <a:xfrm>
            <a:off x="5812750" y="3896081"/>
            <a:ext cx="4789170" cy="2927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Recognizing the impact of the incorrect use of mobility reduced spaces.</a:t>
            </a:r>
            <a:endParaRPr lang="en-US" sz="2000" dirty="0"/>
          </a:p>
        </p:txBody>
      </p:sp>
      <p:sp>
        <p:nvSpPr>
          <p:cNvPr id="12" name="Shape 8"/>
          <p:cNvSpPr/>
          <p:nvPr/>
        </p:nvSpPr>
        <p:spPr>
          <a:xfrm>
            <a:off x="5627033" y="4365993"/>
            <a:ext cx="8268533" cy="11430"/>
          </a:xfrm>
          <a:prstGeom prst="roundRect">
            <a:avLst>
              <a:gd name="adj" fmla="val 672640"/>
            </a:avLst>
          </a:prstGeom>
          <a:solidFill>
            <a:srgbClr val="B8C3DF"/>
          </a:solidFill>
          <a:ln/>
        </p:spPr>
        <p:txBody>
          <a:bodyPr/>
          <a:lstStyle/>
          <a:p>
            <a:endParaRPr lang="es-ES"/>
          </a:p>
        </p:txBody>
      </p:sp>
      <p:pic>
        <p:nvPicPr>
          <p:cNvPr id="13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9949" y="4601623"/>
            <a:ext cx="4955738" cy="1054537"/>
          </a:xfrm>
          <a:prstGeom prst="rect">
            <a:avLst/>
          </a:prstGeom>
        </p:spPr>
      </p:pic>
      <p:sp>
        <p:nvSpPr>
          <p:cNvPr id="14" name="Text 9"/>
          <p:cNvSpPr/>
          <p:nvPr/>
        </p:nvSpPr>
        <p:spPr>
          <a:xfrm>
            <a:off x="3849052" y="4914626"/>
            <a:ext cx="257413" cy="55064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r>
              <a:rPr lang="en-US" sz="20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3</a:t>
            </a:r>
            <a:endParaRPr lang="en-US" sz="2000" dirty="0"/>
          </a:p>
        </p:txBody>
      </p:sp>
      <p:sp>
        <p:nvSpPr>
          <p:cNvPr id="15" name="Text 10"/>
          <p:cNvSpPr/>
          <p:nvPr/>
        </p:nvSpPr>
        <p:spPr>
          <a:xfrm>
            <a:off x="6638687" y="4674104"/>
            <a:ext cx="2288143" cy="285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Action</a:t>
            </a:r>
            <a:endParaRPr lang="en-US" sz="2400" dirty="0"/>
          </a:p>
        </p:txBody>
      </p:sp>
      <p:sp>
        <p:nvSpPr>
          <p:cNvPr id="16" name="Text 11"/>
          <p:cNvSpPr/>
          <p:nvPr/>
        </p:nvSpPr>
        <p:spPr>
          <a:xfrm>
            <a:off x="6638687" y="5034146"/>
            <a:ext cx="5376743" cy="2927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Implementing technological solutions to address the problem.</a:t>
            </a:r>
            <a:endParaRPr lang="en-US" sz="2000" dirty="0"/>
          </a:p>
        </p:txBody>
      </p:sp>
      <p:sp>
        <p:nvSpPr>
          <p:cNvPr id="17" name="Shape 12"/>
          <p:cNvSpPr/>
          <p:nvPr/>
        </p:nvSpPr>
        <p:spPr>
          <a:xfrm>
            <a:off x="6547127" y="5650445"/>
            <a:ext cx="7442597" cy="11430"/>
          </a:xfrm>
          <a:prstGeom prst="roundRect">
            <a:avLst>
              <a:gd name="adj" fmla="val 672640"/>
            </a:avLst>
          </a:prstGeom>
          <a:solidFill>
            <a:srgbClr val="B8C3DF"/>
          </a:solidFill>
          <a:ln/>
        </p:spPr>
        <p:txBody>
          <a:bodyPr/>
          <a:lstStyle/>
          <a:p>
            <a:endParaRPr lang="es-ES"/>
          </a:p>
        </p:txBody>
      </p:sp>
      <p:pic>
        <p:nvPicPr>
          <p:cNvPr id="18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4013" y="5866471"/>
            <a:ext cx="6607731" cy="1054537"/>
          </a:xfrm>
          <a:prstGeom prst="rect">
            <a:avLst/>
          </a:prstGeom>
        </p:spPr>
      </p:pic>
      <p:sp>
        <p:nvSpPr>
          <p:cNvPr id="19" name="Text 13"/>
          <p:cNvSpPr/>
          <p:nvPr/>
        </p:nvSpPr>
        <p:spPr>
          <a:xfrm>
            <a:off x="3849052" y="6223756"/>
            <a:ext cx="257413" cy="1588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r>
              <a:rPr lang="en-US" sz="20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4</a:t>
            </a:r>
            <a:endParaRPr lang="en-US" sz="2000" dirty="0"/>
          </a:p>
        </p:txBody>
      </p:sp>
      <p:sp>
        <p:nvSpPr>
          <p:cNvPr id="20" name="Text 14"/>
          <p:cNvSpPr/>
          <p:nvPr/>
        </p:nvSpPr>
        <p:spPr>
          <a:xfrm>
            <a:off x="7473157" y="6136674"/>
            <a:ext cx="2288143" cy="285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Community</a:t>
            </a:r>
            <a:endParaRPr lang="en-US" sz="2400" dirty="0"/>
          </a:p>
        </p:txBody>
      </p:sp>
      <p:sp>
        <p:nvSpPr>
          <p:cNvPr id="21" name="Text 15"/>
          <p:cNvSpPr/>
          <p:nvPr/>
        </p:nvSpPr>
        <p:spPr>
          <a:xfrm>
            <a:off x="7473157" y="6516276"/>
            <a:ext cx="5067419" cy="29277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Working together to create more accessible environments.</a:t>
            </a:r>
            <a:endParaRPr lang="en-US" sz="2000" dirty="0"/>
          </a:p>
        </p:txBody>
      </p:sp>
      <p:sp>
        <p:nvSpPr>
          <p:cNvPr id="22" name="Text 16"/>
          <p:cNvSpPr/>
          <p:nvPr/>
        </p:nvSpPr>
        <p:spPr>
          <a:xfrm>
            <a:off x="674013" y="6484264"/>
            <a:ext cx="13349049" cy="5855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endParaRPr lang="en-US" sz="2000" dirty="0"/>
          </a:p>
        </p:txBody>
      </p:sp>
      <p:sp>
        <p:nvSpPr>
          <p:cNvPr id="23" name="Text 17"/>
          <p:cNvSpPr/>
          <p:nvPr/>
        </p:nvSpPr>
        <p:spPr>
          <a:xfrm>
            <a:off x="640675" y="7022163"/>
            <a:ext cx="13349049" cy="5855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endParaRPr lang="en-US" sz="1400" dirty="0"/>
          </a:p>
        </p:txBody>
      </p:sp>
      <p:pic>
        <p:nvPicPr>
          <p:cNvPr id="24" name="Imagen 23" descr="European Schools Science Symposium">
            <a:extLst>
              <a:ext uri="{FF2B5EF4-FFF2-40B4-BE49-F238E27FC236}">
                <a16:creationId xmlns:a16="http://schemas.microsoft.com/office/drawing/2014/main" id="{9E084861-1B63-F2A5-6993-867BF7CD9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288880" y="7083981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D3C79633-AC6C-342B-5295-68AEC570CEEA}"/>
              </a:ext>
            </a:extLst>
          </p:cNvPr>
          <p:cNvSpPr txBox="1"/>
          <p:nvPr/>
        </p:nvSpPr>
        <p:spPr>
          <a:xfrm>
            <a:off x="2575934" y="247826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27" name="Picture 4" descr="Inicio">
            <a:extLst>
              <a:ext uri="{FF2B5EF4-FFF2-40B4-BE49-F238E27FC236}">
                <a16:creationId xmlns:a16="http://schemas.microsoft.com/office/drawing/2014/main" id="{95D216F2-FE46-7016-C6C2-EBB2C1C67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45" y="132200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BB92AD-C7AC-B965-1895-ED74BEE629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18A16663-D23E-8220-F9E0-9462D5C4FBD3}"/>
              </a:ext>
            </a:extLst>
          </p:cNvPr>
          <p:cNvSpPr/>
          <p:nvPr/>
        </p:nvSpPr>
        <p:spPr>
          <a:xfrm>
            <a:off x="768509" y="997779"/>
            <a:ext cx="6704648" cy="5720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50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7. Making a Difference Together</a:t>
            </a:r>
            <a:endParaRPr lang="en-US" sz="4800" dirty="0"/>
          </a:p>
        </p:txBody>
      </p:sp>
      <p:sp>
        <p:nvSpPr>
          <p:cNvPr id="4" name="Text 1">
            <a:extLst>
              <a:ext uri="{FF2B5EF4-FFF2-40B4-BE49-F238E27FC236}">
                <a16:creationId xmlns:a16="http://schemas.microsoft.com/office/drawing/2014/main" id="{50597065-D08A-B7E6-86B7-64085BF0075B}"/>
              </a:ext>
            </a:extLst>
          </p:cNvPr>
          <p:cNvSpPr/>
          <p:nvPr/>
        </p:nvSpPr>
        <p:spPr>
          <a:xfrm>
            <a:off x="3849052" y="2111812"/>
            <a:ext cx="257413" cy="32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endParaRPr lang="en-US" sz="2000" dirty="0"/>
          </a:p>
        </p:txBody>
      </p:sp>
      <p:sp>
        <p:nvSpPr>
          <p:cNvPr id="10" name="Text 6">
            <a:extLst>
              <a:ext uri="{FF2B5EF4-FFF2-40B4-BE49-F238E27FC236}">
                <a16:creationId xmlns:a16="http://schemas.microsoft.com/office/drawing/2014/main" id="{4CF78076-4382-8D0A-8654-3FDE7D9EFECB}"/>
              </a:ext>
            </a:extLst>
          </p:cNvPr>
          <p:cNvSpPr/>
          <p:nvPr/>
        </p:nvSpPr>
        <p:spPr>
          <a:xfrm>
            <a:off x="5779405" y="3410240"/>
            <a:ext cx="2288143" cy="285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endParaRPr lang="en-US" sz="2400" dirty="0"/>
          </a:p>
        </p:txBody>
      </p:sp>
      <p:sp>
        <p:nvSpPr>
          <p:cNvPr id="14" name="Text 9">
            <a:extLst>
              <a:ext uri="{FF2B5EF4-FFF2-40B4-BE49-F238E27FC236}">
                <a16:creationId xmlns:a16="http://schemas.microsoft.com/office/drawing/2014/main" id="{5D6FC6C3-3F0F-6207-141A-593892B2D0FD}"/>
              </a:ext>
            </a:extLst>
          </p:cNvPr>
          <p:cNvSpPr/>
          <p:nvPr/>
        </p:nvSpPr>
        <p:spPr>
          <a:xfrm>
            <a:off x="3849052" y="4914626"/>
            <a:ext cx="257413" cy="55064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endParaRPr lang="en-US" sz="2000" dirty="0"/>
          </a:p>
        </p:txBody>
      </p:sp>
      <p:sp>
        <p:nvSpPr>
          <p:cNvPr id="19" name="Text 13">
            <a:extLst>
              <a:ext uri="{FF2B5EF4-FFF2-40B4-BE49-F238E27FC236}">
                <a16:creationId xmlns:a16="http://schemas.microsoft.com/office/drawing/2014/main" id="{F41348A4-4E7E-2B29-C1E7-D491838483A6}"/>
              </a:ext>
            </a:extLst>
          </p:cNvPr>
          <p:cNvSpPr/>
          <p:nvPr/>
        </p:nvSpPr>
        <p:spPr>
          <a:xfrm>
            <a:off x="3849052" y="6223756"/>
            <a:ext cx="257413" cy="1588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endParaRPr lang="en-US" sz="2000" dirty="0"/>
          </a:p>
        </p:txBody>
      </p:sp>
      <p:sp>
        <p:nvSpPr>
          <p:cNvPr id="20" name="Text 14">
            <a:extLst>
              <a:ext uri="{FF2B5EF4-FFF2-40B4-BE49-F238E27FC236}">
                <a16:creationId xmlns:a16="http://schemas.microsoft.com/office/drawing/2014/main" id="{E8049D8A-7341-EC0B-FDF1-987A6EA40186}"/>
              </a:ext>
            </a:extLst>
          </p:cNvPr>
          <p:cNvSpPr/>
          <p:nvPr/>
        </p:nvSpPr>
        <p:spPr>
          <a:xfrm>
            <a:off x="7473157" y="6136674"/>
            <a:ext cx="2288143" cy="2859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250"/>
              </a:lnSpc>
              <a:buNone/>
            </a:pPr>
            <a:endParaRPr lang="en-US" sz="2400" dirty="0"/>
          </a:p>
        </p:txBody>
      </p:sp>
      <p:sp>
        <p:nvSpPr>
          <p:cNvPr id="22" name="Text 16">
            <a:extLst>
              <a:ext uri="{FF2B5EF4-FFF2-40B4-BE49-F238E27FC236}">
                <a16:creationId xmlns:a16="http://schemas.microsoft.com/office/drawing/2014/main" id="{26C503B2-320E-2226-A2E7-BF3738710B17}"/>
              </a:ext>
            </a:extLst>
          </p:cNvPr>
          <p:cNvSpPr/>
          <p:nvPr/>
        </p:nvSpPr>
        <p:spPr>
          <a:xfrm>
            <a:off x="674013" y="6484264"/>
            <a:ext cx="13349049" cy="5855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endParaRPr lang="en-US" sz="2000" dirty="0"/>
          </a:p>
        </p:txBody>
      </p:sp>
      <p:sp>
        <p:nvSpPr>
          <p:cNvPr id="23" name="Text 17">
            <a:extLst>
              <a:ext uri="{FF2B5EF4-FFF2-40B4-BE49-F238E27FC236}">
                <a16:creationId xmlns:a16="http://schemas.microsoft.com/office/drawing/2014/main" id="{FF7F7024-2AED-F905-1909-A89A41CDFFE0}"/>
              </a:ext>
            </a:extLst>
          </p:cNvPr>
          <p:cNvSpPr/>
          <p:nvPr/>
        </p:nvSpPr>
        <p:spPr>
          <a:xfrm>
            <a:off x="640675" y="7022163"/>
            <a:ext cx="13349049" cy="58554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endParaRPr lang="en-US" sz="1400" dirty="0"/>
          </a:p>
        </p:txBody>
      </p:sp>
      <p:pic>
        <p:nvPicPr>
          <p:cNvPr id="24" name="Imagen 23" descr="European Schools Science Symposium">
            <a:extLst>
              <a:ext uri="{FF2B5EF4-FFF2-40B4-BE49-F238E27FC236}">
                <a16:creationId xmlns:a16="http://schemas.microsoft.com/office/drawing/2014/main" id="{73B631E8-87D8-6892-898B-D3AA2BE82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288880" y="7083981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CuadroTexto 25">
            <a:extLst>
              <a:ext uri="{FF2B5EF4-FFF2-40B4-BE49-F238E27FC236}">
                <a16:creationId xmlns:a16="http://schemas.microsoft.com/office/drawing/2014/main" id="{0097FFDA-60EC-D69B-3C6E-D30CCE7F4998}"/>
              </a:ext>
            </a:extLst>
          </p:cNvPr>
          <p:cNvSpPr txBox="1"/>
          <p:nvPr/>
        </p:nvSpPr>
        <p:spPr>
          <a:xfrm>
            <a:off x="2575934" y="247826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27" name="Picture 4" descr="Inicio">
            <a:extLst>
              <a:ext uri="{FF2B5EF4-FFF2-40B4-BE49-F238E27FC236}">
                <a16:creationId xmlns:a16="http://schemas.microsoft.com/office/drawing/2014/main" id="{E161D7BF-CD81-73E1-9977-3A0587060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045" y="132200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Imagen 27" descr="Un par de personas de pie&#10;&#10;Descripción generada automáticamente con confianza baja">
            <a:extLst>
              <a:ext uri="{FF2B5EF4-FFF2-40B4-BE49-F238E27FC236}">
                <a16:creationId xmlns:a16="http://schemas.microsoft.com/office/drawing/2014/main" id="{FAAE0BE1-C088-F206-D336-642C59F0A64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8348" t="20321" r="47306"/>
          <a:stretch/>
        </p:blipFill>
        <p:spPr>
          <a:xfrm>
            <a:off x="10204409" y="81261"/>
            <a:ext cx="1867162" cy="8116018"/>
          </a:xfrm>
          <a:prstGeom prst="rect">
            <a:avLst/>
          </a:prstGeom>
        </p:spPr>
      </p:pic>
      <p:pic>
        <p:nvPicPr>
          <p:cNvPr id="30" name="Imagen 29" descr="Imagen que contiene persona, niño, pequeño, interior&#10;&#10;Descripción generada automáticamente">
            <a:extLst>
              <a:ext uri="{FF2B5EF4-FFF2-40B4-BE49-F238E27FC236}">
                <a16:creationId xmlns:a16="http://schemas.microsoft.com/office/drawing/2014/main" id="{29D87CCF-3C08-F3DB-45C8-2E01DA17DF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90527" y="2217745"/>
            <a:ext cx="6458383" cy="501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0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96D7B9-5F20-51F5-1559-2F2CC84A5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>
            <a:extLst>
              <a:ext uri="{FF2B5EF4-FFF2-40B4-BE49-F238E27FC236}">
                <a16:creationId xmlns:a16="http://schemas.microsoft.com/office/drawing/2014/main" id="{8D45F71F-1A7C-BCE7-1798-189941CB347F}"/>
              </a:ext>
            </a:extLst>
          </p:cNvPr>
          <p:cNvSpPr/>
          <p:nvPr/>
        </p:nvSpPr>
        <p:spPr>
          <a:xfrm>
            <a:off x="754141" y="1080675"/>
            <a:ext cx="6704648" cy="5720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50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7. Making a Difference Together</a:t>
            </a:r>
            <a:endParaRPr lang="en-US" sz="4800" dirty="0"/>
          </a:p>
        </p:txBody>
      </p:sp>
      <p:sp>
        <p:nvSpPr>
          <p:cNvPr id="9" name="Text 5">
            <a:extLst>
              <a:ext uri="{FF2B5EF4-FFF2-40B4-BE49-F238E27FC236}">
                <a16:creationId xmlns:a16="http://schemas.microsoft.com/office/drawing/2014/main" id="{4F924C13-8A6E-8589-0B8E-89B516A392FB}"/>
              </a:ext>
            </a:extLst>
          </p:cNvPr>
          <p:cNvSpPr/>
          <p:nvPr/>
        </p:nvSpPr>
        <p:spPr>
          <a:xfrm>
            <a:off x="3849052" y="3081338"/>
            <a:ext cx="257413" cy="32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endParaRPr lang="en-US" sz="2000" dirty="0"/>
          </a:p>
        </p:txBody>
      </p:sp>
      <p:sp>
        <p:nvSpPr>
          <p:cNvPr id="19" name="Text 13">
            <a:extLst>
              <a:ext uri="{FF2B5EF4-FFF2-40B4-BE49-F238E27FC236}">
                <a16:creationId xmlns:a16="http://schemas.microsoft.com/office/drawing/2014/main" id="{A044D38C-2DA3-D338-52F1-253279E20CF1}"/>
              </a:ext>
            </a:extLst>
          </p:cNvPr>
          <p:cNvSpPr/>
          <p:nvPr/>
        </p:nvSpPr>
        <p:spPr>
          <a:xfrm>
            <a:off x="3849172" y="5281851"/>
            <a:ext cx="257413" cy="3217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3200"/>
              </a:lnSpc>
              <a:buNone/>
            </a:pPr>
            <a:endParaRPr lang="en-US" sz="2000" dirty="0"/>
          </a:p>
        </p:txBody>
      </p:sp>
      <p:sp>
        <p:nvSpPr>
          <p:cNvPr id="22" name="Text 16">
            <a:extLst>
              <a:ext uri="{FF2B5EF4-FFF2-40B4-BE49-F238E27FC236}">
                <a16:creationId xmlns:a16="http://schemas.microsoft.com/office/drawing/2014/main" id="{9A69A47B-7E27-1AA5-5F05-DCABFC5354B0}"/>
              </a:ext>
            </a:extLst>
          </p:cNvPr>
          <p:cNvSpPr/>
          <p:nvPr/>
        </p:nvSpPr>
        <p:spPr>
          <a:xfrm>
            <a:off x="5614355" y="6923643"/>
            <a:ext cx="13349049" cy="8167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300"/>
              </a:lnSpc>
              <a:buNone/>
            </a:pPr>
            <a:r>
              <a:rPr lang="en-US" sz="2400" b="1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Thank you for your attention</a:t>
            </a:r>
            <a:endParaRPr lang="en-US" sz="2400" b="1" dirty="0"/>
          </a:p>
        </p:txBody>
      </p:sp>
      <p:pic>
        <p:nvPicPr>
          <p:cNvPr id="24" name="Imagen 23" descr="European Schools Science Symposium">
            <a:extLst>
              <a:ext uri="{FF2B5EF4-FFF2-40B4-BE49-F238E27FC236}">
                <a16:creationId xmlns:a16="http://schemas.microsoft.com/office/drawing/2014/main" id="{2AE29772-1817-CB30-D509-2291424AA8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328635" y="6965366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n 24" descr="Una señal de calle azul&#10;&#10;Descripción generada automáticamente con confianza media">
            <a:extLst>
              <a:ext uri="{FF2B5EF4-FFF2-40B4-BE49-F238E27FC236}">
                <a16:creationId xmlns:a16="http://schemas.microsoft.com/office/drawing/2014/main" id="{6E4269A7-FA0E-AF0C-A1CF-E967E401568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65"/>
          <a:stretch/>
        </p:blipFill>
        <p:spPr>
          <a:xfrm>
            <a:off x="8704220" y="726903"/>
            <a:ext cx="5926180" cy="5620152"/>
          </a:xfrm>
          <a:prstGeom prst="rect">
            <a:avLst/>
          </a:prstGeom>
        </p:spPr>
      </p:pic>
      <p:sp>
        <p:nvSpPr>
          <p:cNvPr id="26" name="Text 2">
            <a:extLst>
              <a:ext uri="{FF2B5EF4-FFF2-40B4-BE49-F238E27FC236}">
                <a16:creationId xmlns:a16="http://schemas.microsoft.com/office/drawing/2014/main" id="{13108A9D-4C03-8FFA-4E60-644B64C2A87B}"/>
              </a:ext>
            </a:extLst>
          </p:cNvPr>
          <p:cNvSpPr/>
          <p:nvPr/>
        </p:nvSpPr>
        <p:spPr>
          <a:xfrm>
            <a:off x="1525801" y="2965791"/>
            <a:ext cx="6704648" cy="217741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As many signs for reduced mobility spaces in Belgium and France indicate:  "If you take my place, take my disability." </a:t>
            </a:r>
          </a:p>
          <a:p>
            <a:pPr marL="0" indent="0" algn="l">
              <a:lnSpc>
                <a:spcPts val="2850"/>
              </a:lnSpc>
              <a:buNone/>
            </a:pPr>
            <a:endParaRPr lang="en-US" sz="1750" dirty="0">
              <a:solidFill>
                <a:srgbClr val="404155"/>
              </a:solidFill>
              <a:latin typeface="Nobile" pitchFamily="34" charset="0"/>
              <a:ea typeface="Nobile" pitchFamily="34" charset="-122"/>
              <a:cs typeface="Nobile" pitchFamily="34" charset="-120"/>
            </a:endParaRPr>
          </a:p>
        </p:txBody>
      </p:sp>
      <p:sp>
        <p:nvSpPr>
          <p:cNvPr id="29" name="Text 16">
            <a:extLst>
              <a:ext uri="{FF2B5EF4-FFF2-40B4-BE49-F238E27FC236}">
                <a16:creationId xmlns:a16="http://schemas.microsoft.com/office/drawing/2014/main" id="{FCC5319E-9663-AA27-62C9-08439D208F85}"/>
              </a:ext>
            </a:extLst>
          </p:cNvPr>
          <p:cNvSpPr/>
          <p:nvPr/>
        </p:nvSpPr>
        <p:spPr>
          <a:xfrm>
            <a:off x="1708325" y="4944793"/>
            <a:ext cx="13349049" cy="81676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>
              <a:lnSpc>
                <a:spcPts val="2300"/>
              </a:lnSpc>
            </a:pPr>
            <a:r>
              <a:rPr lang="en-US" sz="2400" b="1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Let's make life easier for those who need it most.</a:t>
            </a:r>
            <a:br>
              <a:rPr lang="en-US" sz="2400" b="1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</a:br>
            <a:r>
              <a:rPr lang="en-US" sz="2400" b="1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 </a:t>
            </a:r>
            <a:endParaRPr lang="en-US" sz="2400" b="1" dirty="0"/>
          </a:p>
          <a:p>
            <a:pPr marL="0" indent="0" algn="l">
              <a:lnSpc>
                <a:spcPts val="2300"/>
              </a:lnSpc>
              <a:buNone/>
            </a:pPr>
            <a:r>
              <a:rPr lang="en-US" sz="2400" b="1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Thank you for being part of this solution!</a:t>
            </a:r>
            <a:endParaRPr lang="en-US" sz="2400" b="1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A850670E-E7B1-1C8E-0A25-FD4503CA4041}"/>
              </a:ext>
            </a:extLst>
          </p:cNvPr>
          <p:cNvSpPr txBox="1"/>
          <p:nvPr/>
        </p:nvSpPr>
        <p:spPr>
          <a:xfrm>
            <a:off x="2466450" y="246491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 </a:t>
            </a:r>
            <a:endParaRPr lang="en-US" sz="2000" dirty="0"/>
          </a:p>
        </p:txBody>
      </p:sp>
      <p:pic>
        <p:nvPicPr>
          <p:cNvPr id="1028" name="Picture 4" descr="Inicio">
            <a:extLst>
              <a:ext uri="{FF2B5EF4-FFF2-40B4-BE49-F238E27FC236}">
                <a16:creationId xmlns:a16="http://schemas.microsoft.com/office/drawing/2014/main" id="{0EB04AC4-585B-4B4A-83C4-FE155A514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45" y="116067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135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F6C40-A008-1800-71A2-43FBC0B8F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1497E6AD-D195-E90C-159C-353BDB78EE39}"/>
              </a:ext>
            </a:extLst>
          </p:cNvPr>
          <p:cNvSpPr/>
          <p:nvPr/>
        </p:nvSpPr>
        <p:spPr>
          <a:xfrm>
            <a:off x="793790" y="1149310"/>
            <a:ext cx="12763184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Put Yourself in My Place, Not in My Space</a:t>
            </a:r>
            <a:endParaRPr lang="en-US" sz="4800" dirty="0"/>
          </a:p>
        </p:txBody>
      </p:sp>
      <p:sp>
        <p:nvSpPr>
          <p:cNvPr id="6" name="Shape 3">
            <a:extLst>
              <a:ext uri="{FF2B5EF4-FFF2-40B4-BE49-F238E27FC236}">
                <a16:creationId xmlns:a16="http://schemas.microsoft.com/office/drawing/2014/main" id="{F04B3A18-29F3-E083-D5EC-B601F4C57371}"/>
              </a:ext>
            </a:extLst>
          </p:cNvPr>
          <p:cNvSpPr/>
          <p:nvPr/>
        </p:nvSpPr>
        <p:spPr>
          <a:xfrm>
            <a:off x="707528" y="6717387"/>
            <a:ext cx="362903" cy="362903"/>
          </a:xfrm>
          <a:prstGeom prst="roundRect">
            <a:avLst>
              <a:gd name="adj" fmla="val 25194296"/>
            </a:avLst>
          </a:prstGeom>
          <a:noFill/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s-ES"/>
          </a:p>
        </p:txBody>
      </p:sp>
      <p:sp>
        <p:nvSpPr>
          <p:cNvPr id="8" name="Text 4">
            <a:extLst>
              <a:ext uri="{FF2B5EF4-FFF2-40B4-BE49-F238E27FC236}">
                <a16:creationId xmlns:a16="http://schemas.microsoft.com/office/drawing/2014/main" id="{D661E12C-C90C-1F3D-25E1-B0AC184E069D}"/>
              </a:ext>
            </a:extLst>
          </p:cNvPr>
          <p:cNvSpPr/>
          <p:nvPr/>
        </p:nvSpPr>
        <p:spPr>
          <a:xfrm>
            <a:off x="249333" y="199014"/>
            <a:ext cx="2440858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1200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E29191D6-FDE4-3AC0-49EB-D918B163ED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2900" y="5138261"/>
            <a:ext cx="14630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7" name="Imagen 1" descr="Una señal de tránsito en una calle&#10;&#10;Descripción generada automáticamente con confianza baja">
            <a:extLst>
              <a:ext uri="{FF2B5EF4-FFF2-40B4-BE49-F238E27FC236}">
                <a16:creationId xmlns:a16="http://schemas.microsoft.com/office/drawing/2014/main" id="{7E7CD72F-BC8A-8DC4-FE19-D86A9721FF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042" y="2925864"/>
            <a:ext cx="5256945" cy="304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C071F33A-B963-DEC2-8292-FF08C88CCE18}"/>
              </a:ext>
            </a:extLst>
          </p:cNvPr>
          <p:cNvSpPr txBox="1"/>
          <p:nvPr/>
        </p:nvSpPr>
        <p:spPr>
          <a:xfrm>
            <a:off x="2628864" y="256176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A7FF8D1F-671B-64F7-5A06-8F5B46637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9367" y="133078"/>
            <a:ext cx="14630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9" name="Imagen 1" descr="European Schools Science Symposium">
            <a:extLst>
              <a:ext uri="{FF2B5EF4-FFF2-40B4-BE49-F238E27FC236}">
                <a16:creationId xmlns:a16="http://schemas.microsoft.com/office/drawing/2014/main" id="{D449E70B-D42E-BB37-FC54-DF72F50BF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374024" y="7018680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4" descr="Inicio">
            <a:extLst>
              <a:ext uri="{FF2B5EF4-FFF2-40B4-BE49-F238E27FC236}">
                <a16:creationId xmlns:a16="http://schemas.microsoft.com/office/drawing/2014/main" id="{3678D812-CAD0-E588-7990-65C89F44D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59" y="133078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5">
            <a:extLst>
              <a:ext uri="{FF2B5EF4-FFF2-40B4-BE49-F238E27FC236}">
                <a16:creationId xmlns:a16="http://schemas.microsoft.com/office/drawing/2014/main" id="{56C2475A-704B-B842-7B76-8B656520CE27}"/>
              </a:ext>
            </a:extLst>
          </p:cNvPr>
          <p:cNvSpPr/>
          <p:nvPr/>
        </p:nvSpPr>
        <p:spPr>
          <a:xfrm>
            <a:off x="1070431" y="2213016"/>
            <a:ext cx="2451021" cy="3053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36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INDEX</a:t>
            </a:r>
          </a:p>
          <a:p>
            <a:pPr marL="0" indent="0" algn="l">
              <a:lnSpc>
                <a:spcPts val="2400"/>
              </a:lnSpc>
              <a:buNone/>
            </a:pPr>
            <a:endParaRPr lang="en-US" sz="2400" dirty="0"/>
          </a:p>
        </p:txBody>
      </p:sp>
      <p:sp>
        <p:nvSpPr>
          <p:cNvPr id="5" name="Text 0">
            <a:extLst>
              <a:ext uri="{FF2B5EF4-FFF2-40B4-BE49-F238E27FC236}">
                <a16:creationId xmlns:a16="http://schemas.microsoft.com/office/drawing/2014/main" id="{9F50E669-D0AB-F18F-16DF-FA4FBA886F3A}"/>
              </a:ext>
            </a:extLst>
          </p:cNvPr>
          <p:cNvSpPr/>
          <p:nvPr/>
        </p:nvSpPr>
        <p:spPr>
          <a:xfrm>
            <a:off x="1070431" y="2647290"/>
            <a:ext cx="8977679" cy="1221105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800"/>
              </a:lnSpc>
              <a:buNone/>
            </a:pPr>
            <a:r>
              <a:rPr lang="en-US" sz="24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1.Identifying Reduced Mobility Spaces</a:t>
            </a:r>
            <a:endParaRPr lang="en-US" sz="24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F6034DD-6E0C-9C7F-4698-8466512C2415}"/>
              </a:ext>
            </a:extLst>
          </p:cNvPr>
          <p:cNvSpPr txBox="1"/>
          <p:nvPr/>
        </p:nvSpPr>
        <p:spPr>
          <a:xfrm>
            <a:off x="954741" y="3251051"/>
            <a:ext cx="7430890" cy="712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24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2. Understanding Arduino Technology</a:t>
            </a:r>
            <a:endParaRPr lang="en-US" sz="24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953F10E0-3BE0-7C88-2049-A53B308BC926}"/>
              </a:ext>
            </a:extLst>
          </p:cNvPr>
          <p:cNvSpPr txBox="1"/>
          <p:nvPr/>
        </p:nvSpPr>
        <p:spPr>
          <a:xfrm>
            <a:off x="954741" y="4114800"/>
            <a:ext cx="7315200" cy="5679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4100"/>
              </a:lnSpc>
              <a:buNone/>
            </a:pPr>
            <a:r>
              <a:rPr lang="en-US" sz="24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3. Development Process with Arduino</a:t>
            </a:r>
            <a:endParaRPr lang="en-US" sz="24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F755E60-9173-8D5E-3590-BB29378C6A67}"/>
              </a:ext>
            </a:extLst>
          </p:cNvPr>
          <p:cNvSpPr txBox="1"/>
          <p:nvPr/>
        </p:nvSpPr>
        <p:spPr>
          <a:xfrm>
            <a:off x="954741" y="4682618"/>
            <a:ext cx="7315200" cy="712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24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4. The Working Prototype</a:t>
            </a:r>
            <a:endParaRPr lang="en-US" sz="240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D61E8CA9-F326-EBE8-127C-86604055B08B}"/>
              </a:ext>
            </a:extLst>
          </p:cNvPr>
          <p:cNvSpPr txBox="1"/>
          <p:nvPr/>
        </p:nvSpPr>
        <p:spPr>
          <a:xfrm>
            <a:off x="954741" y="5336243"/>
            <a:ext cx="7315200" cy="712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24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5. Physical Representation with LEGO</a:t>
            </a:r>
            <a:endParaRPr lang="en-US" sz="2400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8E0ED60-92D7-EA25-7298-1F616C8B103D}"/>
              </a:ext>
            </a:extLst>
          </p:cNvPr>
          <p:cNvSpPr txBox="1"/>
          <p:nvPr/>
        </p:nvSpPr>
        <p:spPr>
          <a:xfrm>
            <a:off x="954741" y="6036979"/>
            <a:ext cx="7315200" cy="7121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24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6. Proposals for Improvement</a:t>
            </a:r>
            <a:endParaRPr lang="en-US" sz="24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FFBA4054-EF08-E1F9-F829-A3CD0469CF20}"/>
              </a:ext>
            </a:extLst>
          </p:cNvPr>
          <p:cNvSpPr txBox="1"/>
          <p:nvPr/>
        </p:nvSpPr>
        <p:spPr>
          <a:xfrm>
            <a:off x="954741" y="6749162"/>
            <a:ext cx="7315200" cy="606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4500"/>
              </a:lnSpc>
              <a:buNone/>
            </a:pPr>
            <a:r>
              <a:rPr lang="en-US" sz="24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7. Making a Difference Together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43301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793790" y="1149310"/>
            <a:ext cx="12763184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Put Yourself in My Place, Not in My Space</a:t>
            </a:r>
            <a:endParaRPr lang="en-US" sz="4800" dirty="0"/>
          </a:p>
        </p:txBody>
      </p:sp>
      <p:sp>
        <p:nvSpPr>
          <p:cNvPr id="4" name="Text 1"/>
          <p:cNvSpPr/>
          <p:nvPr/>
        </p:nvSpPr>
        <p:spPr>
          <a:xfrm>
            <a:off x="670952" y="2014062"/>
            <a:ext cx="13215344" cy="451475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br>
              <a:rPr lang="en-US" sz="36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</a:br>
            <a:r>
              <a:rPr lang="en-US" sz="36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INTRODUCTION</a:t>
            </a:r>
          </a:p>
          <a:p>
            <a:pPr marL="0" indent="0" algn="l">
              <a:lnSpc>
                <a:spcPts val="2850"/>
              </a:lnSpc>
              <a:buNone/>
            </a:pPr>
            <a:endParaRPr lang="en-US" sz="2000" dirty="0">
              <a:solidFill>
                <a:srgbClr val="404155"/>
              </a:solidFill>
              <a:ea typeface="Nobile" pitchFamily="34" charset="-122"/>
              <a:cs typeface="Nobile" pitchFamily="34" charset="-120"/>
            </a:endParaRPr>
          </a:p>
          <a:p>
            <a:pPr marL="0" indent="0" algn="l">
              <a:lnSpc>
                <a:spcPts val="28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-People with mobility problems.</a:t>
            </a:r>
          </a:p>
          <a:p>
            <a:pPr marL="0" indent="0" algn="l">
              <a:lnSpc>
                <a:spcPts val="2850"/>
              </a:lnSpc>
              <a:buNone/>
            </a:pPr>
            <a:endParaRPr lang="en-US" sz="2400" dirty="0">
              <a:solidFill>
                <a:srgbClr val="404155"/>
              </a:solidFill>
              <a:ea typeface="Nobile" pitchFamily="34" charset="-122"/>
              <a:cs typeface="Nobile" pitchFamily="34" charset="-120"/>
            </a:endParaRPr>
          </a:p>
          <a:p>
            <a:pPr>
              <a:lnSpc>
                <a:spcPts val="2850"/>
              </a:lnSpc>
            </a:pP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-Problems for the people </a:t>
            </a:r>
            <a:br>
              <a:rPr lang="en-US" sz="2400" dirty="0">
                <a:ea typeface="Nobile" pitchFamily="34" charset="-122"/>
                <a:cs typeface="Nobile" pitchFamily="34" charset="-120"/>
              </a:rPr>
            </a:b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who need the spaces.</a:t>
            </a:r>
          </a:p>
          <a:p>
            <a:pPr marL="0" indent="0" algn="l">
              <a:lnSpc>
                <a:spcPts val="2850"/>
              </a:lnSpc>
              <a:buNone/>
            </a:pPr>
            <a:endParaRPr lang="en-US" sz="2400" dirty="0">
              <a:solidFill>
                <a:srgbClr val="404155"/>
              </a:solidFill>
              <a:ea typeface="Nobile" pitchFamily="34" charset="-122"/>
              <a:cs typeface="Nobile" pitchFamily="34" charset="-120"/>
            </a:endParaRPr>
          </a:p>
          <a:p>
            <a:pPr marL="0" indent="0" algn="l">
              <a:lnSpc>
                <a:spcPts val="28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- Experiences many times </a:t>
            </a:r>
            <a:b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</a:b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with my sister who needs these places.</a:t>
            </a:r>
          </a:p>
          <a:p>
            <a:pPr marL="0" indent="0" algn="l">
              <a:lnSpc>
                <a:spcPts val="2850"/>
              </a:lnSpc>
              <a:buNone/>
            </a:pPr>
            <a:endParaRPr lang="en-US" sz="2400" dirty="0">
              <a:solidFill>
                <a:srgbClr val="404155"/>
              </a:solidFill>
              <a:ea typeface="Nobile" pitchFamily="34" charset="-122"/>
              <a:cs typeface="Nobile" pitchFamily="34" charset="-120"/>
            </a:endParaRPr>
          </a:p>
          <a:p>
            <a:pPr marL="0" indent="0" algn="l">
              <a:lnSpc>
                <a:spcPts val="28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- Deterrent system, with an Arduino.</a:t>
            </a:r>
            <a:br>
              <a:rPr lang="en-US" sz="2000" dirty="0">
                <a:solidFill>
                  <a:srgbClr val="404155"/>
                </a:solidFill>
              </a:rPr>
            </a:br>
            <a:endParaRPr lang="en-US" sz="2000" dirty="0">
              <a:solidFill>
                <a:srgbClr val="404155"/>
              </a:solidFill>
            </a:endParaRPr>
          </a:p>
        </p:txBody>
      </p:sp>
      <p:sp>
        <p:nvSpPr>
          <p:cNvPr id="6" name="Shape 3"/>
          <p:cNvSpPr/>
          <p:nvPr/>
        </p:nvSpPr>
        <p:spPr>
          <a:xfrm>
            <a:off x="707528" y="6717387"/>
            <a:ext cx="362903" cy="362903"/>
          </a:xfrm>
          <a:prstGeom prst="roundRect">
            <a:avLst>
              <a:gd name="adj" fmla="val 25194296"/>
            </a:avLst>
          </a:prstGeom>
          <a:noFill/>
          <a:ln w="7620">
            <a:solidFill>
              <a:srgbClr val="FFFFFF"/>
            </a:solidFill>
            <a:prstDash val="solid"/>
          </a:ln>
        </p:spPr>
        <p:txBody>
          <a:bodyPr/>
          <a:lstStyle/>
          <a:p>
            <a:endParaRPr lang="es-ES"/>
          </a:p>
        </p:txBody>
      </p:sp>
      <p:sp>
        <p:nvSpPr>
          <p:cNvPr id="8" name="Text 4"/>
          <p:cNvSpPr/>
          <p:nvPr/>
        </p:nvSpPr>
        <p:spPr>
          <a:xfrm>
            <a:off x="249333" y="199014"/>
            <a:ext cx="2440858" cy="396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3100"/>
              </a:lnSpc>
              <a:buNone/>
            </a:pPr>
            <a:endParaRPr lang="en-US" sz="1200" dirty="0"/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37A6C18A-2263-8CB2-F1AD-E6830B78B3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32900" y="5138261"/>
            <a:ext cx="14630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442F489D-15F2-E36D-342F-6A1B4D531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09367" y="133078"/>
            <a:ext cx="146304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9" name="Imagen 1" descr="European Schools Science Symposium">
            <a:extLst>
              <a:ext uri="{FF2B5EF4-FFF2-40B4-BE49-F238E27FC236}">
                <a16:creationId xmlns:a16="http://schemas.microsoft.com/office/drawing/2014/main" id="{B218292C-BF22-4E10-62A5-ED980ED5A7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458700" y="7025950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5F91FC79-6029-30F3-F499-C4EB42AD4BC5}"/>
              </a:ext>
            </a:extLst>
          </p:cNvPr>
          <p:cNvSpPr txBox="1"/>
          <p:nvPr/>
        </p:nvSpPr>
        <p:spPr>
          <a:xfrm>
            <a:off x="2614308" y="250506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7" name="Picture 4" descr="Inicio">
            <a:extLst>
              <a:ext uri="{FF2B5EF4-FFF2-40B4-BE49-F238E27FC236}">
                <a16:creationId xmlns:a16="http://schemas.microsoft.com/office/drawing/2014/main" id="{169C5655-CC2F-DF82-BB01-E91F9C771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718" y="113756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 descr="Un grupo de niños sentados en una mesa&#10;&#10;Descripción generada automáticamente con confianza media">
            <a:extLst>
              <a:ext uri="{FF2B5EF4-FFF2-40B4-BE49-F238E27FC236}">
                <a16:creationId xmlns:a16="http://schemas.microsoft.com/office/drawing/2014/main" id="{54DC587A-A2BA-A193-01E4-5EB4666FDD5C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-1" b="45689"/>
          <a:stretch/>
        </p:blipFill>
        <p:spPr>
          <a:xfrm>
            <a:off x="5941390" y="2279049"/>
            <a:ext cx="7070708" cy="451475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>
          <a:xfrm>
            <a:off x="920935" y="642394"/>
            <a:ext cx="12188194" cy="1393629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480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1. Identifying Reduced Mobility </a:t>
            </a:r>
            <a:b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</a:b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Spaces</a:t>
            </a:r>
            <a:endParaRPr lang="en-US" sz="4800" dirty="0"/>
          </a:p>
        </p:txBody>
      </p:sp>
      <p:sp>
        <p:nvSpPr>
          <p:cNvPr id="4" name="Shape 1"/>
          <p:cNvSpPr/>
          <p:nvPr/>
        </p:nvSpPr>
        <p:spPr>
          <a:xfrm>
            <a:off x="903684" y="2051447"/>
            <a:ext cx="22860" cy="5643563"/>
          </a:xfrm>
          <a:prstGeom prst="roundRect">
            <a:avLst>
              <a:gd name="adj" fmla="val 359016"/>
            </a:avLst>
          </a:prstGeom>
          <a:solidFill>
            <a:srgbClr val="B8C3DF"/>
          </a:solidFill>
          <a:ln/>
        </p:spPr>
        <p:txBody>
          <a:bodyPr/>
          <a:lstStyle/>
          <a:p>
            <a:endParaRPr lang="es-ES"/>
          </a:p>
        </p:txBody>
      </p:sp>
      <p:sp>
        <p:nvSpPr>
          <p:cNvPr id="5" name="Shape 2"/>
          <p:cNvSpPr/>
          <p:nvPr/>
        </p:nvSpPr>
        <p:spPr>
          <a:xfrm>
            <a:off x="1100614" y="2479596"/>
            <a:ext cx="586145" cy="22860"/>
          </a:xfrm>
          <a:prstGeom prst="roundRect">
            <a:avLst>
              <a:gd name="adj" fmla="val 359016"/>
            </a:avLst>
          </a:prstGeom>
          <a:solidFill>
            <a:srgbClr val="B8C3DF"/>
          </a:solidFill>
          <a:ln/>
        </p:spPr>
        <p:txBody>
          <a:bodyPr/>
          <a:lstStyle/>
          <a:p>
            <a:endParaRPr lang="es-ES"/>
          </a:p>
        </p:txBody>
      </p:sp>
      <p:sp>
        <p:nvSpPr>
          <p:cNvPr id="6" name="Shape 3"/>
          <p:cNvSpPr/>
          <p:nvPr/>
        </p:nvSpPr>
        <p:spPr>
          <a:xfrm>
            <a:off x="683895" y="2271236"/>
            <a:ext cx="439579" cy="439579"/>
          </a:xfrm>
          <a:prstGeom prst="roundRect">
            <a:avLst>
              <a:gd name="adj" fmla="val 18670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  <p:txBody>
          <a:bodyPr/>
          <a:lstStyle/>
          <a:p>
            <a:endParaRPr lang="es-ES"/>
          </a:p>
        </p:txBody>
      </p:sp>
      <p:sp>
        <p:nvSpPr>
          <p:cNvPr id="7" name="Text 4"/>
          <p:cNvSpPr/>
          <p:nvPr/>
        </p:nvSpPr>
        <p:spPr>
          <a:xfrm>
            <a:off x="757178" y="2307848"/>
            <a:ext cx="293013" cy="366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1</a:t>
            </a:r>
            <a:endParaRPr lang="en-US" sz="2300" dirty="0"/>
          </a:p>
        </p:txBody>
      </p:sp>
      <p:sp>
        <p:nvSpPr>
          <p:cNvPr id="8" name="Text 5"/>
          <p:cNvSpPr/>
          <p:nvPr/>
        </p:nvSpPr>
        <p:spPr>
          <a:xfrm>
            <a:off x="1880711" y="2264080"/>
            <a:ext cx="2882341" cy="25363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Google Maps Survey</a:t>
            </a:r>
            <a:endParaRPr lang="en-US" sz="2400" dirty="0"/>
          </a:p>
        </p:txBody>
      </p:sp>
      <p:sp>
        <p:nvSpPr>
          <p:cNvPr id="9" name="Text 6"/>
          <p:cNvSpPr/>
          <p:nvPr/>
        </p:nvSpPr>
        <p:spPr>
          <a:xfrm>
            <a:off x="1880711" y="2669381"/>
            <a:ext cx="3337211" cy="9376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Reduced mobility spaces in Alicante, around the European School of Alicante.</a:t>
            </a:r>
            <a:endParaRPr lang="en-US" sz="2000" dirty="0"/>
          </a:p>
        </p:txBody>
      </p:sp>
      <p:sp>
        <p:nvSpPr>
          <p:cNvPr id="10" name="Shape 7"/>
          <p:cNvSpPr/>
          <p:nvPr/>
        </p:nvSpPr>
        <p:spPr>
          <a:xfrm>
            <a:off x="1100614" y="4425910"/>
            <a:ext cx="586145" cy="22860"/>
          </a:xfrm>
          <a:prstGeom prst="roundRect">
            <a:avLst>
              <a:gd name="adj" fmla="val 359016"/>
            </a:avLst>
          </a:prstGeom>
          <a:solidFill>
            <a:srgbClr val="B8C3DF"/>
          </a:solidFill>
          <a:ln/>
        </p:spPr>
        <p:txBody>
          <a:bodyPr/>
          <a:lstStyle/>
          <a:p>
            <a:endParaRPr lang="es-ES"/>
          </a:p>
        </p:txBody>
      </p:sp>
      <p:sp>
        <p:nvSpPr>
          <p:cNvPr id="11" name="Shape 8"/>
          <p:cNvSpPr/>
          <p:nvPr/>
        </p:nvSpPr>
        <p:spPr>
          <a:xfrm>
            <a:off x="683895" y="4217551"/>
            <a:ext cx="439579" cy="439579"/>
          </a:xfrm>
          <a:prstGeom prst="roundRect">
            <a:avLst>
              <a:gd name="adj" fmla="val 18670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  <p:txBody>
          <a:bodyPr/>
          <a:lstStyle/>
          <a:p>
            <a:endParaRPr lang="es-ES"/>
          </a:p>
        </p:txBody>
      </p:sp>
      <p:sp>
        <p:nvSpPr>
          <p:cNvPr id="12" name="Text 9"/>
          <p:cNvSpPr/>
          <p:nvPr/>
        </p:nvSpPr>
        <p:spPr>
          <a:xfrm>
            <a:off x="757178" y="4254163"/>
            <a:ext cx="293013" cy="366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2</a:t>
            </a:r>
            <a:endParaRPr lang="en-US" sz="2300" dirty="0"/>
          </a:p>
        </p:txBody>
      </p:sp>
      <p:sp>
        <p:nvSpPr>
          <p:cNvPr id="13" name="Text 10"/>
          <p:cNvSpPr/>
          <p:nvPr/>
        </p:nvSpPr>
        <p:spPr>
          <a:xfrm>
            <a:off x="1880711" y="4193143"/>
            <a:ext cx="3092053" cy="30539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DisabledPark Application</a:t>
            </a:r>
            <a:endParaRPr lang="en-US" sz="2400" dirty="0"/>
          </a:p>
        </p:txBody>
      </p:sp>
      <p:sp>
        <p:nvSpPr>
          <p:cNvPr id="14" name="Text 11"/>
          <p:cNvSpPr/>
          <p:nvPr/>
        </p:nvSpPr>
        <p:spPr>
          <a:xfrm>
            <a:off x="1880711" y="4615696"/>
            <a:ext cx="2822608" cy="9376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Application that facilitates geolocation of parking spaces for people with disabilities.</a:t>
            </a:r>
            <a:endParaRPr lang="en-US" sz="2000" dirty="0"/>
          </a:p>
        </p:txBody>
      </p:sp>
      <p:sp>
        <p:nvSpPr>
          <p:cNvPr id="15" name="Shape 12"/>
          <p:cNvSpPr/>
          <p:nvPr/>
        </p:nvSpPr>
        <p:spPr>
          <a:xfrm>
            <a:off x="1100614" y="6372225"/>
            <a:ext cx="586145" cy="22860"/>
          </a:xfrm>
          <a:prstGeom prst="roundRect">
            <a:avLst>
              <a:gd name="adj" fmla="val 359016"/>
            </a:avLst>
          </a:prstGeom>
          <a:solidFill>
            <a:srgbClr val="B8C3DF"/>
          </a:solidFill>
          <a:ln/>
        </p:spPr>
        <p:txBody>
          <a:bodyPr/>
          <a:lstStyle/>
          <a:p>
            <a:endParaRPr lang="es-ES"/>
          </a:p>
        </p:txBody>
      </p:sp>
      <p:sp>
        <p:nvSpPr>
          <p:cNvPr id="16" name="Shape 13"/>
          <p:cNvSpPr/>
          <p:nvPr/>
        </p:nvSpPr>
        <p:spPr>
          <a:xfrm>
            <a:off x="683895" y="6163866"/>
            <a:ext cx="439579" cy="439579"/>
          </a:xfrm>
          <a:prstGeom prst="roundRect">
            <a:avLst>
              <a:gd name="adj" fmla="val 18670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  <p:txBody>
          <a:bodyPr/>
          <a:lstStyle/>
          <a:p>
            <a:endParaRPr lang="es-ES"/>
          </a:p>
        </p:txBody>
      </p:sp>
      <p:sp>
        <p:nvSpPr>
          <p:cNvPr id="17" name="Text 14"/>
          <p:cNvSpPr/>
          <p:nvPr/>
        </p:nvSpPr>
        <p:spPr>
          <a:xfrm>
            <a:off x="757178" y="6200477"/>
            <a:ext cx="293013" cy="366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300"/>
              </a:lnSpc>
              <a:buNone/>
            </a:pPr>
            <a:r>
              <a:rPr lang="en-US" sz="2300" dirty="0">
                <a:solidFill>
                  <a:srgbClr val="404155"/>
                </a:solidFill>
                <a:latin typeface="Alexandria" pitchFamily="34" charset="0"/>
                <a:ea typeface="Alexandria" pitchFamily="34" charset="-122"/>
                <a:cs typeface="Alexandria" pitchFamily="34" charset="-120"/>
              </a:rPr>
              <a:t>3</a:t>
            </a:r>
            <a:endParaRPr lang="en-US" sz="2300" dirty="0"/>
          </a:p>
        </p:txBody>
      </p:sp>
      <p:sp>
        <p:nvSpPr>
          <p:cNvPr id="18" name="Text 15"/>
          <p:cNvSpPr/>
          <p:nvPr/>
        </p:nvSpPr>
        <p:spPr>
          <a:xfrm>
            <a:off x="1880711" y="6122206"/>
            <a:ext cx="2842749" cy="28814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40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Distribution Analysis</a:t>
            </a:r>
            <a:endParaRPr lang="en-US" sz="2400" dirty="0"/>
          </a:p>
        </p:txBody>
      </p:sp>
      <p:sp>
        <p:nvSpPr>
          <p:cNvPr id="19" name="Text 16"/>
          <p:cNvSpPr/>
          <p:nvPr/>
        </p:nvSpPr>
        <p:spPr>
          <a:xfrm>
            <a:off x="1880711" y="6562011"/>
            <a:ext cx="3092053" cy="93761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45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Many residential streets have very large distances without any reduced mobility spaces.</a:t>
            </a:r>
            <a:endParaRPr lang="en-US" sz="2000" dirty="0"/>
          </a:p>
        </p:txBody>
      </p:sp>
      <p:pic>
        <p:nvPicPr>
          <p:cNvPr id="20" name="Imagen 19" descr="Imagen que contiene electrónica, circuito&#10;&#10;Descripción generada automáticamente">
            <a:extLst>
              <a:ext uri="{FF2B5EF4-FFF2-40B4-BE49-F238E27FC236}">
                <a16:creationId xmlns:a16="http://schemas.microsoft.com/office/drawing/2014/main" id="{D53FEA90-5D07-408B-A235-24997AE1138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78" b="22665"/>
          <a:stretch/>
        </p:blipFill>
        <p:spPr bwMode="auto">
          <a:xfrm>
            <a:off x="10661668" y="2502456"/>
            <a:ext cx="3835991" cy="559958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3" name="Imagen 1" descr="European Schools Science Symposium">
            <a:extLst>
              <a:ext uri="{FF2B5EF4-FFF2-40B4-BE49-F238E27FC236}">
                <a16:creationId xmlns:a16="http://schemas.microsoft.com/office/drawing/2014/main" id="{339066EF-41E4-0573-DB1C-7F4F78C47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209367" y="133078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D9C9B669-1A0A-EF4B-3325-0FC6F0E4C498}"/>
              </a:ext>
            </a:extLst>
          </p:cNvPr>
          <p:cNvSpPr txBox="1"/>
          <p:nvPr/>
        </p:nvSpPr>
        <p:spPr>
          <a:xfrm>
            <a:off x="2468900" y="204775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21" name="Picture 4" descr="Inicio">
            <a:extLst>
              <a:ext uri="{FF2B5EF4-FFF2-40B4-BE49-F238E27FC236}">
                <a16:creationId xmlns:a16="http://schemas.microsoft.com/office/drawing/2014/main" id="{B7806B72-12D3-20A6-45F4-53B48ED128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695" y="60948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n 21" descr="Interfaz de usuario gráfica, Aplicación, Mapa&#10;&#10;Descripción generada automáticamente">
            <a:extLst>
              <a:ext uri="{FF2B5EF4-FFF2-40B4-BE49-F238E27FC236}">
                <a16:creationId xmlns:a16="http://schemas.microsoft.com/office/drawing/2014/main" id="{7D9E9AB6-5728-CDE0-FF54-633E2D18D74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395" y="3428070"/>
            <a:ext cx="5301013" cy="31753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636528" y="1263089"/>
            <a:ext cx="7744539" cy="141755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2. Understanding Arduino Technology</a:t>
            </a:r>
            <a:endParaRPr lang="en-US" sz="4800" dirty="0"/>
          </a:p>
        </p:txBody>
      </p:sp>
      <p:sp>
        <p:nvSpPr>
          <p:cNvPr id="4" name="Shape 1"/>
          <p:cNvSpPr/>
          <p:nvPr/>
        </p:nvSpPr>
        <p:spPr>
          <a:xfrm>
            <a:off x="6432518" y="2793058"/>
            <a:ext cx="3664863" cy="2773799"/>
          </a:xfrm>
          <a:prstGeom prst="roundRect">
            <a:avLst>
              <a:gd name="adj" fmla="val 3435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  <p:txBody>
          <a:bodyPr/>
          <a:lstStyle/>
          <a:p>
            <a:endParaRPr lang="es-ES"/>
          </a:p>
        </p:txBody>
      </p:sp>
      <p:sp>
        <p:nvSpPr>
          <p:cNvPr id="5" name="Text 2"/>
          <p:cNvSpPr/>
          <p:nvPr/>
        </p:nvSpPr>
        <p:spPr>
          <a:xfrm>
            <a:off x="6883244" y="2976611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Arduino UNO Board</a:t>
            </a:r>
            <a:endParaRPr lang="en-US" sz="2400" dirty="0"/>
          </a:p>
        </p:txBody>
      </p:sp>
      <p:sp>
        <p:nvSpPr>
          <p:cNvPr id="6" name="Text 3"/>
          <p:cNvSpPr/>
          <p:nvPr/>
        </p:nvSpPr>
        <p:spPr>
          <a:xfrm>
            <a:off x="6702863" y="3541642"/>
            <a:ext cx="3195995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The "brain" of the project - a printed circuit board with a microcontroller that has pins to connect wires, sensors, motors, or lights.</a:t>
            </a:r>
            <a:endParaRPr lang="en-US" sz="2000" dirty="0"/>
          </a:p>
        </p:txBody>
      </p:sp>
      <p:sp>
        <p:nvSpPr>
          <p:cNvPr id="7" name="Shape 4"/>
          <p:cNvSpPr/>
          <p:nvPr/>
        </p:nvSpPr>
        <p:spPr>
          <a:xfrm>
            <a:off x="10716204" y="2775155"/>
            <a:ext cx="3664863" cy="2773799"/>
          </a:xfrm>
          <a:prstGeom prst="roundRect">
            <a:avLst>
              <a:gd name="adj" fmla="val 3435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  <p:txBody>
          <a:bodyPr/>
          <a:lstStyle/>
          <a:p>
            <a:endParaRPr lang="es-ES"/>
          </a:p>
        </p:txBody>
      </p:sp>
      <p:sp>
        <p:nvSpPr>
          <p:cNvPr id="8" name="Text 5"/>
          <p:cNvSpPr/>
          <p:nvPr/>
        </p:nvSpPr>
        <p:spPr>
          <a:xfrm>
            <a:off x="11205738" y="2954883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Programming Code</a:t>
            </a:r>
            <a:endParaRPr lang="en-US" sz="2400" dirty="0"/>
          </a:p>
        </p:txBody>
      </p:sp>
      <p:sp>
        <p:nvSpPr>
          <p:cNvPr id="9" name="Text 6"/>
          <p:cNvSpPr/>
          <p:nvPr/>
        </p:nvSpPr>
        <p:spPr>
          <a:xfrm>
            <a:off x="11025357" y="3541642"/>
            <a:ext cx="3195995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Written on the computer using the Arduino IDE program, giving instructions to the board for controlling the connected components</a:t>
            </a:r>
            <a:r>
              <a:rPr lang="en-US" sz="1750" dirty="0">
                <a:solidFill>
                  <a:srgbClr val="404155"/>
                </a:solidFill>
                <a:latin typeface="Nobile" pitchFamily="34" charset="0"/>
                <a:ea typeface="Nobile" pitchFamily="34" charset="-122"/>
                <a:cs typeface="Nobile" pitchFamily="34" charset="-120"/>
              </a:rPr>
              <a:t>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6432518" y="6094229"/>
            <a:ext cx="8065360" cy="2047994"/>
          </a:xfrm>
          <a:prstGeom prst="roundRect">
            <a:avLst>
              <a:gd name="adj" fmla="val 4652"/>
            </a:avLst>
          </a:prstGeom>
          <a:solidFill>
            <a:srgbClr val="D2DDF9"/>
          </a:solidFill>
          <a:ln w="7620">
            <a:solidFill>
              <a:srgbClr val="B8C3DF"/>
            </a:solidFill>
            <a:prstDash val="solid"/>
          </a:ln>
        </p:spPr>
        <p:txBody>
          <a:bodyPr/>
          <a:lstStyle/>
          <a:p>
            <a:endParaRPr lang="es-ES"/>
          </a:p>
        </p:txBody>
      </p:sp>
      <p:sp>
        <p:nvSpPr>
          <p:cNvPr id="11" name="Text 8"/>
          <p:cNvSpPr/>
          <p:nvPr/>
        </p:nvSpPr>
        <p:spPr>
          <a:xfrm>
            <a:off x="8674353" y="6227768"/>
            <a:ext cx="3331369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Electronic Components</a:t>
            </a:r>
            <a:endParaRPr lang="en-US" sz="2400" dirty="0"/>
          </a:p>
        </p:txBody>
      </p:sp>
      <p:sp>
        <p:nvSpPr>
          <p:cNvPr id="12" name="Text 9"/>
          <p:cNvSpPr/>
          <p:nvPr/>
        </p:nvSpPr>
        <p:spPr>
          <a:xfrm>
            <a:off x="6796262" y="6758088"/>
            <a:ext cx="7087553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Some parts including LEDs (lights), buttons, sensors, and motors that connect to the board to perform different functions in the system.</a:t>
            </a:r>
            <a:endParaRPr lang="en-US" sz="2000" dirty="0"/>
          </a:p>
        </p:txBody>
      </p:sp>
      <p:pic>
        <p:nvPicPr>
          <p:cNvPr id="21" name="Imagen 1" descr="European Schools Science Symposium">
            <a:extLst>
              <a:ext uri="{FF2B5EF4-FFF2-40B4-BE49-F238E27FC236}">
                <a16:creationId xmlns:a16="http://schemas.microsoft.com/office/drawing/2014/main" id="{00C6C3EB-C0D7-97A3-A3F2-BB2B55B2B6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209367" y="133078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2C52CD1A-19A4-C12D-43A5-8242314298C3}"/>
              </a:ext>
            </a:extLst>
          </p:cNvPr>
          <p:cNvSpPr txBox="1"/>
          <p:nvPr/>
        </p:nvSpPr>
        <p:spPr>
          <a:xfrm>
            <a:off x="7976235" y="232360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14" name="Picture 4" descr="Inicio">
            <a:extLst>
              <a:ext uri="{FF2B5EF4-FFF2-40B4-BE49-F238E27FC236}">
                <a16:creationId xmlns:a16="http://schemas.microsoft.com/office/drawing/2014/main" id="{7DA68D15-AB2A-D1B7-B35B-7B8A88BC0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1680" y="111656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4630400" cy="2084546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583644" y="2656761"/>
            <a:ext cx="9584481" cy="52113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410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3. Development Process with Arduino</a:t>
            </a:r>
            <a:endParaRPr lang="en-US" sz="480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44" y="3428048"/>
            <a:ext cx="833795" cy="1000601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1667589" y="3424254"/>
            <a:ext cx="3971644" cy="260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Basic LED Connection</a:t>
            </a:r>
            <a:endParaRPr lang="en-US" sz="2400" dirty="0"/>
          </a:p>
        </p:txBody>
      </p:sp>
      <p:sp>
        <p:nvSpPr>
          <p:cNvPr id="6" name="Text 2"/>
          <p:cNvSpPr/>
          <p:nvPr/>
        </p:nvSpPr>
        <p:spPr>
          <a:xfrm>
            <a:off x="1667589" y="3955256"/>
            <a:ext cx="12379166" cy="2668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First step was connecting a red LED with a 220Ω resistor and two wires to the Arduino board, learning how to control simple light output.</a:t>
            </a:r>
            <a:endParaRPr lang="en-US" sz="16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644" y="4428649"/>
            <a:ext cx="833795" cy="1000601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1667589" y="4595336"/>
            <a:ext cx="3835524" cy="50848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Motion Sensor Integration</a:t>
            </a:r>
            <a:endParaRPr lang="en-US" sz="2400" dirty="0"/>
          </a:p>
        </p:txBody>
      </p:sp>
      <p:sp>
        <p:nvSpPr>
          <p:cNvPr id="9" name="Text 4"/>
          <p:cNvSpPr/>
          <p:nvPr/>
        </p:nvSpPr>
        <p:spPr>
          <a:xfrm>
            <a:off x="1667589" y="4955858"/>
            <a:ext cx="12379166" cy="2668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Added a motion sensor to detect obstacles (cars), with green light indicating available space and red light showing occupied space.</a:t>
            </a:r>
            <a:endParaRPr lang="en-US" sz="16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644" y="5429250"/>
            <a:ext cx="833795" cy="1227534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1667589" y="5595938"/>
            <a:ext cx="3830847" cy="260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RFID Card Recognition</a:t>
            </a:r>
            <a:endParaRPr lang="en-US" sz="2400" dirty="0"/>
          </a:p>
        </p:txBody>
      </p:sp>
      <p:sp>
        <p:nvSpPr>
          <p:cNvPr id="12" name="Text 6"/>
          <p:cNvSpPr/>
          <p:nvPr/>
        </p:nvSpPr>
        <p:spPr>
          <a:xfrm>
            <a:off x="1667589" y="5956459"/>
            <a:ext cx="12379166" cy="53363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Incorporated an MFRC RC 522 NFC RFID module to recognize reduced mobility cards with attached RFID stickers, enabling the system to verify authorized vehicles.</a:t>
            </a:r>
            <a:endParaRPr lang="en-US" sz="1600" dirty="0"/>
          </a:p>
        </p:txBody>
      </p:sp>
      <p:pic>
        <p:nvPicPr>
          <p:cNvPr id="13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644" y="6656784"/>
            <a:ext cx="833795" cy="1000601"/>
          </a:xfrm>
          <a:prstGeom prst="rect">
            <a:avLst/>
          </a:prstGeom>
        </p:spPr>
      </p:pic>
      <p:sp>
        <p:nvSpPr>
          <p:cNvPr id="14" name="Text 7"/>
          <p:cNvSpPr/>
          <p:nvPr/>
        </p:nvSpPr>
        <p:spPr>
          <a:xfrm>
            <a:off x="1667589" y="6823472"/>
            <a:ext cx="4540563" cy="260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0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Complete System Assembly</a:t>
            </a:r>
            <a:endParaRPr lang="en-US" sz="2400" dirty="0"/>
          </a:p>
        </p:txBody>
      </p:sp>
      <p:sp>
        <p:nvSpPr>
          <p:cNvPr id="15" name="Text 8"/>
          <p:cNvSpPr/>
          <p:nvPr/>
        </p:nvSpPr>
        <p:spPr>
          <a:xfrm>
            <a:off x="1667589" y="7183993"/>
            <a:ext cx="12379166" cy="26681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100"/>
              </a:lnSpc>
              <a:buNone/>
            </a:pPr>
            <a:r>
              <a:rPr lang="en-US" sz="16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Combined all components into a functioning prototype that could detect cars </a:t>
            </a:r>
            <a:br>
              <a:rPr lang="en-US" sz="16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</a:br>
            <a:r>
              <a:rPr lang="en-US" sz="16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and verify whether they had proper authorization to use the space.</a:t>
            </a:r>
            <a:endParaRPr lang="en-US" sz="1600" dirty="0"/>
          </a:p>
        </p:txBody>
      </p:sp>
      <p:pic>
        <p:nvPicPr>
          <p:cNvPr id="16" name="Imagen 1" descr="European Schools Science Symposium">
            <a:extLst>
              <a:ext uri="{FF2B5EF4-FFF2-40B4-BE49-F238E27FC236}">
                <a16:creationId xmlns:a16="http://schemas.microsoft.com/office/drawing/2014/main" id="{37618F6E-A35E-BE4D-1EB3-7F87273BA3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288880" y="7083981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3B2A9D64-9B07-B2F5-DA28-BE29B7CD437A}"/>
              </a:ext>
            </a:extLst>
          </p:cNvPr>
          <p:cNvSpPr txBox="1"/>
          <p:nvPr/>
        </p:nvSpPr>
        <p:spPr>
          <a:xfrm>
            <a:off x="5639233" y="7771398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18" name="Picture 4" descr="Inicio">
            <a:extLst>
              <a:ext uri="{FF2B5EF4-FFF2-40B4-BE49-F238E27FC236}">
                <a16:creationId xmlns:a16="http://schemas.microsoft.com/office/drawing/2014/main" id="{2063D067-8A73-3EB3-FD88-351F2BE08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525" y="7705719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European Schools Science Symposium">
            <a:extLst>
              <a:ext uri="{FF2B5EF4-FFF2-40B4-BE49-F238E27FC236}">
                <a16:creationId xmlns:a16="http://schemas.microsoft.com/office/drawing/2014/main" id="{AB4FF57B-AD5A-2766-B92F-42AC8998E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288880" y="7083981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ECFB4A8-FFFA-1D7F-5BE1-46C2AD30E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4630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5121" name="Imagen 6" descr="Imagen que contiene circuito&#10;&#10;Descripción generada automáticamente">
            <a:extLst>
              <a:ext uri="{FF2B5EF4-FFF2-40B4-BE49-F238E27FC236}">
                <a16:creationId xmlns:a16="http://schemas.microsoft.com/office/drawing/2014/main" id="{633C7DC7-91AD-F1B2-45F5-46567D9F1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784"/>
          <a:stretch>
            <a:fillRect/>
          </a:stretch>
        </p:blipFill>
        <p:spPr bwMode="auto">
          <a:xfrm>
            <a:off x="918081" y="1088432"/>
            <a:ext cx="2825861" cy="438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Un circuito electrónico&#10;&#10;Descripción generada automáticamente con confianza media">
            <a:extLst>
              <a:ext uri="{FF2B5EF4-FFF2-40B4-BE49-F238E27FC236}">
                <a16:creationId xmlns:a16="http://schemas.microsoft.com/office/drawing/2014/main" id="{BAF0B413-04D1-C80E-FA3B-9D5B311AD8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48" b="26626"/>
          <a:stretch/>
        </p:blipFill>
        <p:spPr bwMode="auto">
          <a:xfrm>
            <a:off x="4577345" y="1088432"/>
            <a:ext cx="4757365" cy="438008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196AB94E-1DA7-8B8C-FD92-FB3E20980496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8062074" y="2275925"/>
            <a:ext cx="1734590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5124" name="Imagen 12" descr="Generic NFC RFID Module RC522 MFRC-522 PN532 RDM6300 Kits @ Best Price  Online | Jumia Kenya">
            <a:extLst>
              <a:ext uri="{FF2B5EF4-FFF2-40B4-BE49-F238E27FC236}">
                <a16:creationId xmlns:a16="http://schemas.microsoft.com/office/drawing/2014/main" id="{9B78F98B-F9C6-B051-3962-105FA23A89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4" b="16939"/>
          <a:stretch>
            <a:fillRect/>
          </a:stretch>
        </p:blipFill>
        <p:spPr bwMode="auto">
          <a:xfrm>
            <a:off x="9780313" y="1239607"/>
            <a:ext cx="4320238" cy="28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1">
            <a:extLst>
              <a:ext uri="{FF2B5EF4-FFF2-40B4-BE49-F238E27FC236}">
                <a16:creationId xmlns:a16="http://schemas.microsoft.com/office/drawing/2014/main" id="{687BC3E9-3C2E-D925-ABE6-BED17F5EA3F0}"/>
              </a:ext>
            </a:extLst>
          </p:cNvPr>
          <p:cNvSpPr/>
          <p:nvPr/>
        </p:nvSpPr>
        <p:spPr>
          <a:xfrm>
            <a:off x="1010446" y="5852721"/>
            <a:ext cx="3061252" cy="47508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Step 1. Turn on a red LED.</a:t>
            </a:r>
            <a:endParaRPr lang="en-US" sz="200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ACD574B-4F20-458C-B669-BE560FBFE22B}"/>
              </a:ext>
            </a:extLst>
          </p:cNvPr>
          <p:cNvSpPr txBox="1"/>
          <p:nvPr/>
        </p:nvSpPr>
        <p:spPr>
          <a:xfrm>
            <a:off x="3979333" y="84666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18" name="Text 1">
            <a:extLst>
              <a:ext uri="{FF2B5EF4-FFF2-40B4-BE49-F238E27FC236}">
                <a16:creationId xmlns:a16="http://schemas.microsoft.com/office/drawing/2014/main" id="{07C5F25A-6CCB-D66A-69C0-FB7D5A9DC193}"/>
              </a:ext>
            </a:extLst>
          </p:cNvPr>
          <p:cNvSpPr/>
          <p:nvPr/>
        </p:nvSpPr>
        <p:spPr>
          <a:xfrm>
            <a:off x="4577345" y="5852721"/>
            <a:ext cx="4757365" cy="47508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Step 2. Detect an object and switch the lights from green (no obstacle) to red (with obstacle).</a:t>
            </a:r>
            <a:endParaRPr lang="en-US" sz="2000" dirty="0"/>
          </a:p>
        </p:txBody>
      </p:sp>
      <p:sp>
        <p:nvSpPr>
          <p:cNvPr id="19" name="Text 1">
            <a:extLst>
              <a:ext uri="{FF2B5EF4-FFF2-40B4-BE49-F238E27FC236}">
                <a16:creationId xmlns:a16="http://schemas.microsoft.com/office/drawing/2014/main" id="{C0C82237-C174-3688-99C4-CBB3FA3849FF}"/>
              </a:ext>
            </a:extLst>
          </p:cNvPr>
          <p:cNvSpPr/>
          <p:nvPr/>
        </p:nvSpPr>
        <p:spPr>
          <a:xfrm>
            <a:off x="9932723" y="5833373"/>
            <a:ext cx="4015418" cy="47508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50"/>
              </a:lnSpc>
              <a:buNone/>
            </a:pPr>
            <a:r>
              <a:rPr lang="en-US" sz="2000" dirty="0">
                <a:solidFill>
                  <a:srgbClr val="404155"/>
                </a:solidFill>
                <a:ea typeface="Nobile" pitchFamily="34" charset="-122"/>
                <a:cs typeface="Nobile" pitchFamily="34" charset="-120"/>
              </a:rPr>
              <a:t>Step 3. Identified the reduced mobility card with a sticker and a RFID Module, MFRC 522.</a:t>
            </a:r>
            <a:endParaRPr lang="en-US" sz="200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E82F7A0-E450-DC28-246C-3B51F82BFFBD}"/>
              </a:ext>
            </a:extLst>
          </p:cNvPr>
          <p:cNvSpPr txBox="1"/>
          <p:nvPr/>
        </p:nvSpPr>
        <p:spPr>
          <a:xfrm>
            <a:off x="2541072" y="230881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6" name="Picture 4" descr="Inicio">
            <a:extLst>
              <a:ext uri="{FF2B5EF4-FFF2-40B4-BE49-F238E27FC236}">
                <a16:creationId xmlns:a16="http://schemas.microsoft.com/office/drawing/2014/main" id="{185974DD-31E9-0E8E-4A04-52387E299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67" y="78806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703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5B1C6-E7B3-A83B-1002-9095ABCADE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0C5760A2-B1CF-7681-EB0E-52B8BA4324A4}"/>
              </a:ext>
            </a:extLst>
          </p:cNvPr>
          <p:cNvSpPr/>
          <p:nvPr/>
        </p:nvSpPr>
        <p:spPr>
          <a:xfrm>
            <a:off x="793790" y="1315164"/>
            <a:ext cx="6495931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4. The Working Prototype</a:t>
            </a:r>
            <a:endParaRPr lang="en-US" sz="4800" dirty="0"/>
          </a:p>
        </p:txBody>
      </p:sp>
      <p:pic>
        <p:nvPicPr>
          <p:cNvPr id="4" name="Image 1" descr="preencoded.png">
            <a:extLst>
              <a:ext uri="{FF2B5EF4-FFF2-40B4-BE49-F238E27FC236}">
                <a16:creationId xmlns:a16="http://schemas.microsoft.com/office/drawing/2014/main" id="{A752F86C-B0BE-497F-8196-B9273359CD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488" y="2445699"/>
            <a:ext cx="566976" cy="566976"/>
          </a:xfrm>
          <a:prstGeom prst="rect">
            <a:avLst/>
          </a:prstGeom>
        </p:spPr>
      </p:pic>
      <p:sp>
        <p:nvSpPr>
          <p:cNvPr id="5" name="Text 1">
            <a:extLst>
              <a:ext uri="{FF2B5EF4-FFF2-40B4-BE49-F238E27FC236}">
                <a16:creationId xmlns:a16="http://schemas.microsoft.com/office/drawing/2014/main" id="{46041B3F-79D3-25AF-F34A-3EE0192389C2}"/>
              </a:ext>
            </a:extLst>
          </p:cNvPr>
          <p:cNvSpPr/>
          <p:nvPr/>
        </p:nvSpPr>
        <p:spPr>
          <a:xfrm>
            <a:off x="1021488" y="3094078"/>
            <a:ext cx="229195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Green Light</a:t>
            </a:r>
            <a:endParaRPr lang="en-US" sz="2400" dirty="0"/>
          </a:p>
        </p:txBody>
      </p:sp>
      <p:pic>
        <p:nvPicPr>
          <p:cNvPr id="7" name="Image 2" descr="preencoded.png">
            <a:extLst>
              <a:ext uri="{FF2B5EF4-FFF2-40B4-BE49-F238E27FC236}">
                <a16:creationId xmlns:a16="http://schemas.microsoft.com/office/drawing/2014/main" id="{47768254-F49B-26C2-EDB4-C0FD6390E2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85" y="2367025"/>
            <a:ext cx="566976" cy="566976"/>
          </a:xfrm>
          <a:prstGeom prst="rect">
            <a:avLst/>
          </a:prstGeom>
        </p:spPr>
      </p:pic>
      <p:sp>
        <p:nvSpPr>
          <p:cNvPr id="8" name="Text 3">
            <a:extLst>
              <a:ext uri="{FF2B5EF4-FFF2-40B4-BE49-F238E27FC236}">
                <a16:creationId xmlns:a16="http://schemas.microsoft.com/office/drawing/2014/main" id="{FCDDE0CF-D2DA-6C9C-6EDD-13BCD73E6800}"/>
              </a:ext>
            </a:extLst>
          </p:cNvPr>
          <p:cNvSpPr/>
          <p:nvPr/>
        </p:nvSpPr>
        <p:spPr>
          <a:xfrm>
            <a:off x="6143685" y="3094078"/>
            <a:ext cx="2292072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Red Light</a:t>
            </a:r>
            <a:endParaRPr lang="en-US" sz="2400" dirty="0"/>
          </a:p>
        </p:txBody>
      </p:sp>
      <p:pic>
        <p:nvPicPr>
          <p:cNvPr id="10" name="Image 3" descr="preencoded.png">
            <a:extLst>
              <a:ext uri="{FF2B5EF4-FFF2-40B4-BE49-F238E27FC236}">
                <a16:creationId xmlns:a16="http://schemas.microsoft.com/office/drawing/2014/main" id="{7CDA9C54-40E2-746C-1CFA-E25A552892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46287" y="2373018"/>
            <a:ext cx="566976" cy="566976"/>
          </a:xfrm>
          <a:prstGeom prst="rect">
            <a:avLst/>
          </a:prstGeom>
        </p:spPr>
      </p:pic>
      <p:sp>
        <p:nvSpPr>
          <p:cNvPr id="11" name="Text 5">
            <a:extLst>
              <a:ext uri="{FF2B5EF4-FFF2-40B4-BE49-F238E27FC236}">
                <a16:creationId xmlns:a16="http://schemas.microsoft.com/office/drawing/2014/main" id="{67BE3DF5-15F2-3A55-FBB8-0507F81FC3B1}"/>
              </a:ext>
            </a:extLst>
          </p:cNvPr>
          <p:cNvSpPr/>
          <p:nvPr/>
        </p:nvSpPr>
        <p:spPr>
          <a:xfrm>
            <a:off x="10910556" y="3094078"/>
            <a:ext cx="229195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</a:pPr>
            <a:r>
              <a:rPr lang="en-US" sz="2400" dirty="0">
                <a:solidFill>
                  <a:srgbClr val="404155"/>
                </a:solidFill>
                <a:ea typeface="Alexandria" pitchFamily="34" charset="-122"/>
                <a:cs typeface="Alexandria" pitchFamily="34" charset="-120"/>
              </a:rPr>
              <a:t>Blue Light</a:t>
            </a:r>
            <a:endParaRPr lang="en-US" sz="2400" dirty="0"/>
          </a:p>
        </p:txBody>
      </p:sp>
      <p:pic>
        <p:nvPicPr>
          <p:cNvPr id="13" name="Imagen 12" descr="European Schools Science Symposium">
            <a:extLst>
              <a:ext uri="{FF2B5EF4-FFF2-40B4-BE49-F238E27FC236}">
                <a16:creationId xmlns:a16="http://schemas.microsoft.com/office/drawing/2014/main" id="{12DBF161-8753-4F2D-F442-AFBE1B4304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458700" y="7137400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n 14" descr="Un teclado de computadora&#10;&#10;Descripción generada automáticamente con confianza baja">
            <a:extLst>
              <a:ext uri="{FF2B5EF4-FFF2-40B4-BE49-F238E27FC236}">
                <a16:creationId xmlns:a16="http://schemas.microsoft.com/office/drawing/2014/main" id="{2B2BAD5B-7406-6FF2-7701-282CFB8B41A1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850" b="28648"/>
          <a:stretch/>
        </p:blipFill>
        <p:spPr bwMode="auto">
          <a:xfrm>
            <a:off x="540913" y="4114800"/>
            <a:ext cx="3253105" cy="27457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Imagen 15" descr="Teclado y ratón de computadora sobre un escritorio&#10;&#10;Descripción generada automáticamente con confianza media">
            <a:extLst>
              <a:ext uri="{FF2B5EF4-FFF2-40B4-BE49-F238E27FC236}">
                <a16:creationId xmlns:a16="http://schemas.microsoft.com/office/drawing/2014/main" id="{B6885EB6-5F07-983D-EFF0-1D5A64E7873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26" b="36189"/>
          <a:stretch/>
        </p:blipFill>
        <p:spPr bwMode="auto">
          <a:xfrm>
            <a:off x="5389826" y="4118610"/>
            <a:ext cx="3272790" cy="27381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Imagen 16" descr="Teclado y ratón de computadora sobre un escritorio&#10;&#10;Descripción generada automáticamente con confianza media">
            <a:extLst>
              <a:ext uri="{FF2B5EF4-FFF2-40B4-BE49-F238E27FC236}">
                <a16:creationId xmlns:a16="http://schemas.microsoft.com/office/drawing/2014/main" id="{89700DD6-6C9D-7A34-C4A3-7D474A699B4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05" b="21385"/>
          <a:stretch/>
        </p:blipFill>
        <p:spPr bwMode="auto">
          <a:xfrm>
            <a:off x="10258425" y="4047490"/>
            <a:ext cx="3286125" cy="28092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F7A2F80-725B-A9F7-8DA8-227CFFB11331}"/>
              </a:ext>
            </a:extLst>
          </p:cNvPr>
          <p:cNvSpPr txBox="1"/>
          <p:nvPr/>
        </p:nvSpPr>
        <p:spPr>
          <a:xfrm>
            <a:off x="2464078" y="332444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6" name="Picture 4" descr="Inicio">
            <a:extLst>
              <a:ext uri="{FF2B5EF4-FFF2-40B4-BE49-F238E27FC236}">
                <a16:creationId xmlns:a16="http://schemas.microsoft.com/office/drawing/2014/main" id="{2A0EBA9C-BA9D-48DC-3495-B50FB2F9E5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73" y="214715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913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EB3424-8C7D-9010-EA0B-1DD01CC10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0">
            <a:extLst>
              <a:ext uri="{FF2B5EF4-FFF2-40B4-BE49-F238E27FC236}">
                <a16:creationId xmlns:a16="http://schemas.microsoft.com/office/drawing/2014/main" id="{FC58F4AA-8443-24A9-9884-9D14532848ED}"/>
              </a:ext>
            </a:extLst>
          </p:cNvPr>
          <p:cNvSpPr/>
          <p:nvPr/>
        </p:nvSpPr>
        <p:spPr>
          <a:xfrm>
            <a:off x="793790" y="1315164"/>
            <a:ext cx="6495931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</a:pPr>
            <a:r>
              <a:rPr lang="en-US" sz="4800" dirty="0">
                <a:solidFill>
                  <a:srgbClr val="1B1B27"/>
                </a:solidFill>
                <a:ea typeface="Alexandria" pitchFamily="34" charset="-122"/>
                <a:cs typeface="Alexandria" pitchFamily="34" charset="-120"/>
              </a:rPr>
              <a:t>4. The Working Prototype: the code</a:t>
            </a:r>
            <a:endParaRPr lang="en-US" sz="4800" dirty="0"/>
          </a:p>
        </p:txBody>
      </p:sp>
      <p:pic>
        <p:nvPicPr>
          <p:cNvPr id="13" name="Imagen 12" descr="European Schools Science Symposium">
            <a:extLst>
              <a:ext uri="{FF2B5EF4-FFF2-40B4-BE49-F238E27FC236}">
                <a16:creationId xmlns:a16="http://schemas.microsoft.com/office/drawing/2014/main" id="{5C72B9ED-A683-AF60-CEE3-8B6BEDBDAA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5" t="7269" r="3825" b="25372"/>
          <a:stretch>
            <a:fillRect/>
          </a:stretch>
        </p:blipFill>
        <p:spPr bwMode="auto">
          <a:xfrm>
            <a:off x="12458700" y="7137400"/>
            <a:ext cx="2171700" cy="109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048F2A4-FDB7-16E9-BC09-FE5C3C3D209C}"/>
              </a:ext>
            </a:extLst>
          </p:cNvPr>
          <p:cNvSpPr txBox="1"/>
          <p:nvPr/>
        </p:nvSpPr>
        <p:spPr>
          <a:xfrm>
            <a:off x="2464078" y="332444"/>
            <a:ext cx="6654165" cy="458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3100"/>
              </a:lnSpc>
              <a:buNone/>
            </a:pPr>
            <a:r>
              <a:rPr lang="en-US" sz="2000" b="1" dirty="0">
                <a:solidFill>
                  <a:srgbClr val="404155"/>
                </a:solidFill>
                <a:ea typeface="Nobile Bold" pitchFamily="34" charset="-122"/>
                <a:cs typeface="Nobile Bold" pitchFamily="34" charset="-120"/>
              </a:rPr>
              <a:t>Mauro Pais Álvarez S1 ES ALICANTE</a:t>
            </a:r>
            <a:endParaRPr lang="en-US" sz="2000" dirty="0"/>
          </a:p>
        </p:txBody>
      </p:sp>
      <p:pic>
        <p:nvPicPr>
          <p:cNvPr id="6" name="Picture 4" descr="Inicio">
            <a:extLst>
              <a:ext uri="{FF2B5EF4-FFF2-40B4-BE49-F238E27FC236}">
                <a16:creationId xmlns:a16="http://schemas.microsoft.com/office/drawing/2014/main" id="{0FA0AD4B-A417-973E-DD4A-3288FF4C60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73" y="214715"/>
            <a:ext cx="2318205" cy="493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38B533BF-E37C-AE86-6D4B-2B458C7EEE06}"/>
              </a:ext>
            </a:extLst>
          </p:cNvPr>
          <p:cNvSpPr txBox="1"/>
          <p:nvPr/>
        </p:nvSpPr>
        <p:spPr>
          <a:xfrm>
            <a:off x="1170432" y="2326005"/>
            <a:ext cx="9710928" cy="50788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</a:pPr>
            <a:r>
              <a:rPr lang="en-GB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#include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&lt;</a:t>
            </a:r>
            <a:r>
              <a:rPr lang="en-GB" dirty="0" err="1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SPI.h</a:t>
            </a:r>
            <a:r>
              <a:rPr lang="en-GB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&gt;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#include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&lt;MFRC522.h&gt;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 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#define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trigPin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6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#define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echoPin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5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 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#define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rojo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4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#define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verde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2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#define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azul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7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  <a:spcAft>
                <a:spcPts val="1200"/>
              </a:spcAft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 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#define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RST_PIN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9</a:t>
            </a:r>
            <a:r>
              <a:rPr lang="es-ES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//Pin 9 para el </a:t>
            </a:r>
            <a:r>
              <a:rPr lang="es-ES" dirty="0" err="1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reset</a:t>
            </a:r>
            <a:r>
              <a:rPr lang="es-ES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del RC522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728E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#define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SS_PIN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10</a:t>
            </a:r>
            <a:r>
              <a:rPr lang="es-ES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//Pin 10 para el SS (SDA) del RC522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MFRC522 </a:t>
            </a:r>
            <a:r>
              <a:rPr lang="es-ES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mfrc522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SS_PIN, RST_PIN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r>
              <a:rPr lang="es-ES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//Creamos el objeto para el RC522</a:t>
            </a:r>
          </a:p>
          <a:p>
            <a:pPr>
              <a:lnSpc>
                <a:spcPts val="1350"/>
              </a:lnSpc>
              <a:spcAft>
                <a:spcPts val="1200"/>
              </a:spcAft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 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 err="1">
                <a:solidFill>
                  <a:srgbClr val="00979D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void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setup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()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{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Serial</a:t>
            </a:r>
            <a:r>
              <a:rPr lang="es-ES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begin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9600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n-GB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pinMode</a:t>
            </a:r>
            <a:r>
              <a:rPr lang="en-GB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n-GB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trigPin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, OUTPUT</a:t>
            </a:r>
            <a:r>
              <a:rPr lang="en-GB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n-GB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pinMode</a:t>
            </a:r>
            <a:r>
              <a:rPr lang="en-GB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n-GB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echoPin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, INPUT</a:t>
            </a:r>
            <a:r>
              <a:rPr lang="en-GB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n-GB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pinMode</a:t>
            </a:r>
            <a:r>
              <a:rPr lang="en-GB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rojo, OUTPUT</a:t>
            </a:r>
            <a:r>
              <a:rPr lang="en-GB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n-GB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pinMode</a:t>
            </a:r>
            <a:r>
              <a:rPr lang="en-GB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n-GB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verde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, OUTPUT</a:t>
            </a:r>
            <a:r>
              <a:rPr lang="en-GB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n-GB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pinMode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azul, OUTPUT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Serial</a:t>
            </a:r>
            <a:r>
              <a:rPr lang="es-ES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begin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9600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r>
              <a:rPr lang="es-ES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//Iniciamos la comunicación  serial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SPI</a:t>
            </a:r>
            <a:r>
              <a:rPr lang="es-ES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begin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()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r>
              <a:rPr lang="es-ES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      //Iniciamos el Bus SPI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mfrc522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dirty="0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PCD_Init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()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r>
              <a:rPr lang="es-ES" dirty="0">
                <a:solidFill>
                  <a:srgbClr val="95A5A6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// Iniciamos  el MFRC522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  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Serial</a:t>
            </a:r>
            <a:r>
              <a:rPr lang="es-ES" dirty="0" err="1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.</a:t>
            </a:r>
            <a:r>
              <a:rPr lang="es-ES" dirty="0" err="1">
                <a:solidFill>
                  <a:srgbClr val="D35400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println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(</a:t>
            </a:r>
            <a:r>
              <a:rPr lang="es-ES" dirty="0">
                <a:solidFill>
                  <a:srgbClr val="005C5F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"MAURO"</a:t>
            </a:r>
            <a:r>
              <a:rPr lang="es-ES" dirty="0">
                <a:solidFill>
                  <a:srgbClr val="434F54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)</a:t>
            </a: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;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350"/>
              </a:lnSpc>
            </a:pPr>
            <a:r>
              <a:rPr lang="es-ES" dirty="0">
                <a:solidFill>
                  <a:srgbClr val="4E5B61"/>
                </a:solidFill>
                <a:effectLst/>
                <a:latin typeface="Menlo" panose="020B0609030804020204" pitchFamily="49" charset="0"/>
                <a:ea typeface="Times New Roman" panose="02020603050405020304" pitchFamily="18" charset="0"/>
              </a:rPr>
              <a:t> </a:t>
            </a:r>
            <a:endParaRPr lang="es-E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953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2416</TotalTime>
  <Words>1288</Words>
  <Application>Microsoft Office PowerPoint</Application>
  <PresentationFormat>Custom</PresentationFormat>
  <Paragraphs>203</Paragraphs>
  <Slides>17</Slides>
  <Notes>16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Alexandria</vt:lpstr>
      <vt:lpstr>Menlo</vt:lpstr>
      <vt:lpstr>Nobile Bold</vt:lpstr>
      <vt:lpstr>Times New Roman</vt:lpstr>
      <vt:lpstr>Arial</vt:lpstr>
      <vt:lpstr>Nobile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MARTINEZ FABREGATE Mauricio (ALI-Teacher)</cp:lastModifiedBy>
  <cp:revision>45</cp:revision>
  <dcterms:created xsi:type="dcterms:W3CDTF">2025-03-15T18:33:53Z</dcterms:created>
  <dcterms:modified xsi:type="dcterms:W3CDTF">2025-03-30T21:45:15Z</dcterms:modified>
</cp:coreProperties>
</file>