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76" r:id="rId5"/>
    <p:sldId id="270" r:id="rId6"/>
    <p:sldId id="261" r:id="rId7"/>
    <p:sldId id="277" r:id="rId8"/>
    <p:sldId id="259" r:id="rId9"/>
    <p:sldId id="267" r:id="rId10"/>
    <p:sldId id="263" r:id="rId11"/>
    <p:sldId id="274" r:id="rId12"/>
    <p:sldId id="275" r:id="rId13"/>
    <p:sldId id="264" r:id="rId14"/>
    <p:sldId id="271" r:id="rId15"/>
    <p:sldId id="272" r:id="rId16"/>
    <p:sldId id="273"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AFAB"/>
    <a:srgbClr val="49AFAB"/>
    <a:srgbClr val="FCFCFC"/>
    <a:srgbClr val="156082"/>
    <a:srgbClr val="0F9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1AEEF4-730E-47E4-B313-D904FB9AAC2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55113722-E11F-4975-90E7-224F56DA269A}">
      <dgm:prSet phldr="0"/>
      <dgm:spPr/>
      <dgm:t>
        <a:bodyPr/>
        <a:lstStyle/>
        <a:p>
          <a:pPr rtl="0"/>
          <a:r>
            <a:rPr lang="en-GB">
              <a:solidFill>
                <a:srgbClr val="444444"/>
              </a:solidFill>
              <a:latin typeface="Calibri"/>
              <a:ea typeface="Calibri"/>
              <a:cs typeface="Calibri"/>
            </a:rPr>
            <a:t>NON-NEWTONIAN FLUID (STF)</a:t>
          </a:r>
        </a:p>
      </dgm:t>
    </dgm:pt>
    <dgm:pt modelId="{5E445856-8638-426D-A8B8-D977D80F8587}" type="parTrans" cxnId="{652DA983-C4C0-4879-A96D-A032A8D6C1D9}">
      <dgm:prSet/>
      <dgm:spPr/>
      <dgm:t>
        <a:bodyPr/>
        <a:lstStyle/>
        <a:p>
          <a:endParaRPr lang="it-IT"/>
        </a:p>
      </dgm:t>
    </dgm:pt>
    <dgm:pt modelId="{73829D7E-0411-42A6-B57E-8C412AC7D66D}" type="sibTrans" cxnId="{652DA983-C4C0-4879-A96D-A032A8D6C1D9}">
      <dgm:prSet/>
      <dgm:spPr/>
      <dgm:t>
        <a:bodyPr/>
        <a:lstStyle/>
        <a:p>
          <a:endParaRPr lang="it-IT"/>
        </a:p>
      </dgm:t>
    </dgm:pt>
    <dgm:pt modelId="{DCFE5E25-996E-4B5F-A647-86E4078EFD1C}">
      <dgm:prSet phldr="0"/>
      <dgm:spPr/>
      <dgm:t>
        <a:bodyPr/>
        <a:lstStyle/>
        <a:p>
          <a:r>
            <a:rPr lang="en-GB">
              <a:solidFill>
                <a:srgbClr val="444444"/>
              </a:solidFill>
              <a:latin typeface="Calibri"/>
              <a:ea typeface="Calibri"/>
              <a:cs typeface="Calibri"/>
            </a:rPr>
            <a:t>Properties</a:t>
          </a:r>
        </a:p>
      </dgm:t>
    </dgm:pt>
    <dgm:pt modelId="{344B9103-48AD-45F0-B15C-CF88CD5E07DA}" type="parTrans" cxnId="{F4A2BD30-E9E8-4E45-9EB6-D777C6625D72}">
      <dgm:prSet/>
      <dgm:spPr/>
      <dgm:t>
        <a:bodyPr/>
        <a:lstStyle/>
        <a:p>
          <a:endParaRPr lang="it-IT"/>
        </a:p>
      </dgm:t>
    </dgm:pt>
    <dgm:pt modelId="{C40B6DB3-A275-4662-AB69-C3979D1BAADC}" type="sibTrans" cxnId="{F4A2BD30-E9E8-4E45-9EB6-D777C6625D72}">
      <dgm:prSet/>
      <dgm:spPr/>
      <dgm:t>
        <a:bodyPr/>
        <a:lstStyle/>
        <a:p>
          <a:endParaRPr lang="it-IT"/>
        </a:p>
      </dgm:t>
    </dgm:pt>
    <dgm:pt modelId="{492C74FF-7845-4FB1-BF6D-24CC35F02D57}">
      <dgm:prSet phldr="0"/>
      <dgm:spPr/>
      <dgm:t>
        <a:bodyPr/>
        <a:lstStyle/>
        <a:p>
          <a:r>
            <a:rPr lang="en-GB">
              <a:solidFill>
                <a:srgbClr val="444444"/>
              </a:solidFill>
              <a:latin typeface="Calibri"/>
              <a:ea typeface="Calibri"/>
              <a:cs typeface="Calibri"/>
            </a:rPr>
            <a:t>Increased mobility.</a:t>
          </a:r>
        </a:p>
      </dgm:t>
    </dgm:pt>
    <dgm:pt modelId="{35AF0791-EA7A-4D90-90AE-9C1E84831A29}" type="parTrans" cxnId="{B1879858-AF8B-4743-A426-02630BC63697}">
      <dgm:prSet/>
      <dgm:spPr/>
      <dgm:t>
        <a:bodyPr/>
        <a:lstStyle/>
        <a:p>
          <a:endParaRPr lang="it-IT"/>
        </a:p>
      </dgm:t>
    </dgm:pt>
    <dgm:pt modelId="{1C57033E-EE40-4310-AF76-F513394010C6}" type="sibTrans" cxnId="{B1879858-AF8B-4743-A426-02630BC63697}">
      <dgm:prSet/>
      <dgm:spPr/>
      <dgm:t>
        <a:bodyPr/>
        <a:lstStyle/>
        <a:p>
          <a:endParaRPr lang="it-IT"/>
        </a:p>
      </dgm:t>
    </dgm:pt>
    <dgm:pt modelId="{106C7CAE-7317-4C90-80F0-A5AB215F4E7F}">
      <dgm:prSet phldr="0"/>
      <dgm:spPr/>
      <dgm:t>
        <a:bodyPr/>
        <a:lstStyle/>
        <a:p>
          <a:r>
            <a:rPr lang="en-GB">
              <a:solidFill>
                <a:srgbClr val="444444"/>
              </a:solidFill>
              <a:latin typeface="Calibri"/>
              <a:ea typeface="Calibri"/>
              <a:cs typeface="Calibri"/>
            </a:rPr>
            <a:t>Major resistance to impact</a:t>
          </a:r>
        </a:p>
      </dgm:t>
    </dgm:pt>
    <dgm:pt modelId="{5F75DD92-9B14-42DF-B90D-A84721FFE04F}" type="parTrans" cxnId="{7C6148BF-11F2-4186-8A65-8E0C4B46F7B0}">
      <dgm:prSet/>
      <dgm:spPr/>
      <dgm:t>
        <a:bodyPr/>
        <a:lstStyle/>
        <a:p>
          <a:endParaRPr lang="it-IT"/>
        </a:p>
      </dgm:t>
    </dgm:pt>
    <dgm:pt modelId="{34E5291B-966D-4A39-BEB9-79B76ED71EAD}" type="sibTrans" cxnId="{7C6148BF-11F2-4186-8A65-8E0C4B46F7B0}">
      <dgm:prSet/>
      <dgm:spPr/>
      <dgm:t>
        <a:bodyPr/>
        <a:lstStyle/>
        <a:p>
          <a:endParaRPr lang="it-IT"/>
        </a:p>
      </dgm:t>
    </dgm:pt>
    <dgm:pt modelId="{0DD573E9-42AE-4C60-8A73-1D80203EB8AF}">
      <dgm:prSet phldr="0"/>
      <dgm:spPr/>
      <dgm:t>
        <a:bodyPr/>
        <a:lstStyle/>
        <a:p>
          <a:r>
            <a:rPr lang="en-GB">
              <a:solidFill>
                <a:srgbClr val="444444"/>
              </a:solidFill>
              <a:latin typeface="Calibri"/>
              <a:ea typeface="Calibri"/>
              <a:cs typeface="Calibri"/>
            </a:rPr>
            <a:t>Procedure</a:t>
          </a:r>
        </a:p>
      </dgm:t>
    </dgm:pt>
    <dgm:pt modelId="{5D6571AA-A1E9-4EE9-82DD-CF455C9C8041}" type="parTrans" cxnId="{557565DA-BC73-4759-B3BA-0C9FAEB937D5}">
      <dgm:prSet/>
      <dgm:spPr/>
      <dgm:t>
        <a:bodyPr/>
        <a:lstStyle/>
        <a:p>
          <a:endParaRPr lang="it-IT"/>
        </a:p>
      </dgm:t>
    </dgm:pt>
    <dgm:pt modelId="{C8C1B26D-5B83-4DD6-94DB-20A92AC547E4}" type="sibTrans" cxnId="{557565DA-BC73-4759-B3BA-0C9FAEB937D5}">
      <dgm:prSet/>
      <dgm:spPr/>
      <dgm:t>
        <a:bodyPr/>
        <a:lstStyle/>
        <a:p>
          <a:endParaRPr lang="it-IT"/>
        </a:p>
      </dgm:t>
    </dgm:pt>
    <dgm:pt modelId="{82179032-3833-40AB-8113-ACBB8713F7CA}">
      <dgm:prSet phldr="0"/>
      <dgm:spPr/>
      <dgm:t>
        <a:bodyPr/>
        <a:lstStyle/>
        <a:p>
          <a:r>
            <a:rPr lang="en-GB">
              <a:solidFill>
                <a:srgbClr val="444444"/>
              </a:solidFill>
              <a:latin typeface="Calibri"/>
              <a:ea typeface="Calibri"/>
              <a:cs typeface="Calibri"/>
            </a:rPr>
            <a:t>Put water and cornstarch in a bowl.</a:t>
          </a:r>
        </a:p>
      </dgm:t>
    </dgm:pt>
    <dgm:pt modelId="{6326B2AB-DAB8-461E-AED0-6D03A5B6FB57}" type="parTrans" cxnId="{C3779ED8-E645-441A-AAC8-46DF56D0B0EF}">
      <dgm:prSet/>
      <dgm:spPr/>
      <dgm:t>
        <a:bodyPr/>
        <a:lstStyle/>
        <a:p>
          <a:endParaRPr lang="it-IT"/>
        </a:p>
      </dgm:t>
    </dgm:pt>
    <dgm:pt modelId="{317D1F92-4693-4848-8DC2-55C585632F33}" type="sibTrans" cxnId="{C3779ED8-E645-441A-AAC8-46DF56D0B0EF}">
      <dgm:prSet/>
      <dgm:spPr/>
      <dgm:t>
        <a:bodyPr/>
        <a:lstStyle/>
        <a:p>
          <a:endParaRPr lang="it-IT"/>
        </a:p>
      </dgm:t>
    </dgm:pt>
    <dgm:pt modelId="{DAF360C8-6869-4790-A389-624F60E3C0C5}">
      <dgm:prSet phldr="0"/>
      <dgm:spPr/>
      <dgm:t>
        <a:bodyPr/>
        <a:lstStyle/>
        <a:p>
          <a:r>
            <a:rPr lang="en-GB">
              <a:solidFill>
                <a:srgbClr val="444444"/>
              </a:solidFill>
              <a:latin typeface="Calibri"/>
              <a:ea typeface="Calibri"/>
              <a:cs typeface="Calibri"/>
            </a:rPr>
            <a:t>Stir together thoroughly using either your hands or a spoon.</a:t>
          </a:r>
        </a:p>
      </dgm:t>
    </dgm:pt>
    <dgm:pt modelId="{63076C56-E053-44DA-9DD5-3481BF998CC3}" type="parTrans" cxnId="{E10920E7-F6E4-4289-9642-0CBA06D937C5}">
      <dgm:prSet/>
      <dgm:spPr/>
      <dgm:t>
        <a:bodyPr/>
        <a:lstStyle/>
        <a:p>
          <a:endParaRPr lang="it-IT"/>
        </a:p>
      </dgm:t>
    </dgm:pt>
    <dgm:pt modelId="{5C8EC00A-729E-4B63-A28C-6BF71CD9CF8C}" type="sibTrans" cxnId="{E10920E7-F6E4-4289-9642-0CBA06D937C5}">
      <dgm:prSet/>
      <dgm:spPr/>
      <dgm:t>
        <a:bodyPr/>
        <a:lstStyle/>
        <a:p>
          <a:endParaRPr lang="it-IT"/>
        </a:p>
      </dgm:t>
    </dgm:pt>
    <dgm:pt modelId="{518251FE-5C2E-42F7-AE95-D221C8553F7B}">
      <dgm:prSet phldr="0"/>
      <dgm:spPr/>
      <dgm:t>
        <a:bodyPr/>
        <a:lstStyle/>
        <a:p>
          <a:r>
            <a:rPr lang="en-GB">
              <a:solidFill>
                <a:srgbClr val="444444"/>
              </a:solidFill>
              <a:latin typeface="Calibri"/>
              <a:ea typeface="Calibri"/>
              <a:cs typeface="Calibri"/>
            </a:rPr>
            <a:t>Keep mixing until the mixture is smooth and around the consistency of honey. </a:t>
          </a:r>
        </a:p>
      </dgm:t>
    </dgm:pt>
    <dgm:pt modelId="{750B886C-0215-4E98-A797-487325B75269}" type="parTrans" cxnId="{86C74ECC-60C9-498D-8742-5612631506D4}">
      <dgm:prSet/>
      <dgm:spPr/>
      <dgm:t>
        <a:bodyPr/>
        <a:lstStyle/>
        <a:p>
          <a:endParaRPr lang="it-IT"/>
        </a:p>
      </dgm:t>
    </dgm:pt>
    <dgm:pt modelId="{06AC84FC-908F-4AD6-8426-04C2231FBE32}" type="sibTrans" cxnId="{86C74ECC-60C9-498D-8742-5612631506D4}">
      <dgm:prSet/>
      <dgm:spPr/>
      <dgm:t>
        <a:bodyPr/>
        <a:lstStyle/>
        <a:p>
          <a:endParaRPr lang="it-IT"/>
        </a:p>
      </dgm:t>
    </dgm:pt>
    <dgm:pt modelId="{BE5B88BB-8AEF-474C-ADDD-B88BADF3BD88}">
      <dgm:prSet phldr="0"/>
      <dgm:spPr/>
      <dgm:t>
        <a:bodyPr/>
        <a:lstStyle/>
        <a:p>
          <a:pPr rtl="0"/>
          <a:r>
            <a:rPr lang="en-GB">
              <a:latin typeface="Calibri"/>
              <a:ea typeface="Calibri"/>
              <a:cs typeface="Calibri"/>
            </a:rPr>
            <a:t>More spreading of energy</a:t>
          </a:r>
        </a:p>
      </dgm:t>
    </dgm:pt>
    <dgm:pt modelId="{8ACFE35E-4867-41D3-B793-6B2139B42674}" type="parTrans" cxnId="{D000A764-15D5-4706-8840-A90C38979851}">
      <dgm:prSet/>
      <dgm:spPr/>
    </dgm:pt>
    <dgm:pt modelId="{6CF75DFA-0AFC-4BDA-8245-30FB37984A4C}" type="sibTrans" cxnId="{D000A764-15D5-4706-8840-A90C38979851}">
      <dgm:prSet/>
      <dgm:spPr/>
    </dgm:pt>
    <dgm:pt modelId="{0161F06C-EEDA-4100-9379-E816545EEDF6}" type="pres">
      <dgm:prSet presAssocID="{E91AEEF4-730E-47E4-B313-D904FB9AAC29}" presName="hierChild1" presStyleCnt="0">
        <dgm:presLayoutVars>
          <dgm:chPref val="1"/>
          <dgm:dir/>
          <dgm:animOne val="branch"/>
          <dgm:animLvl val="lvl"/>
          <dgm:resizeHandles/>
        </dgm:presLayoutVars>
      </dgm:prSet>
      <dgm:spPr/>
    </dgm:pt>
    <dgm:pt modelId="{441D563E-3BC2-4AC6-AD02-B5ABD48404E3}" type="pres">
      <dgm:prSet presAssocID="{55113722-E11F-4975-90E7-224F56DA269A}" presName="hierRoot1" presStyleCnt="0"/>
      <dgm:spPr/>
    </dgm:pt>
    <dgm:pt modelId="{0AF91BAF-25A1-498E-9A7E-308FFA2E9BD3}" type="pres">
      <dgm:prSet presAssocID="{55113722-E11F-4975-90E7-224F56DA269A}" presName="composite" presStyleCnt="0"/>
      <dgm:spPr/>
    </dgm:pt>
    <dgm:pt modelId="{13C7EE10-22E9-4FD8-9DA2-3C32CA3529F3}" type="pres">
      <dgm:prSet presAssocID="{55113722-E11F-4975-90E7-224F56DA269A}" presName="background" presStyleLbl="node0" presStyleIdx="0" presStyleCnt="1"/>
      <dgm:spPr/>
    </dgm:pt>
    <dgm:pt modelId="{72E13F30-6BB4-419A-B4E4-B8C4DC1EF827}" type="pres">
      <dgm:prSet presAssocID="{55113722-E11F-4975-90E7-224F56DA269A}" presName="text" presStyleLbl="fgAcc0" presStyleIdx="0" presStyleCnt="1">
        <dgm:presLayoutVars>
          <dgm:chPref val="3"/>
        </dgm:presLayoutVars>
      </dgm:prSet>
      <dgm:spPr/>
    </dgm:pt>
    <dgm:pt modelId="{EBDC3DBC-3C5F-4323-BEA7-EC57E1624240}" type="pres">
      <dgm:prSet presAssocID="{55113722-E11F-4975-90E7-224F56DA269A}" presName="hierChild2" presStyleCnt="0"/>
      <dgm:spPr/>
    </dgm:pt>
    <dgm:pt modelId="{9F682DFD-AC42-4B89-9D92-0756DB66F5DB}" type="pres">
      <dgm:prSet presAssocID="{344B9103-48AD-45F0-B15C-CF88CD5E07DA}" presName="Name10" presStyleLbl="parChTrans1D2" presStyleIdx="0" presStyleCnt="2"/>
      <dgm:spPr/>
    </dgm:pt>
    <dgm:pt modelId="{43FBE2D6-5AD5-45BE-BFEE-320B73B7731E}" type="pres">
      <dgm:prSet presAssocID="{DCFE5E25-996E-4B5F-A647-86E4078EFD1C}" presName="hierRoot2" presStyleCnt="0"/>
      <dgm:spPr/>
    </dgm:pt>
    <dgm:pt modelId="{F615285C-7065-4AC5-81BE-BF4B486FF1ED}" type="pres">
      <dgm:prSet presAssocID="{DCFE5E25-996E-4B5F-A647-86E4078EFD1C}" presName="composite2" presStyleCnt="0"/>
      <dgm:spPr/>
    </dgm:pt>
    <dgm:pt modelId="{165C27C6-5582-4D11-B876-266BCCE9ED0D}" type="pres">
      <dgm:prSet presAssocID="{DCFE5E25-996E-4B5F-A647-86E4078EFD1C}" presName="background2" presStyleLbl="node2" presStyleIdx="0" presStyleCnt="2"/>
      <dgm:spPr/>
    </dgm:pt>
    <dgm:pt modelId="{4563E21A-EB79-4E16-8A12-76870A121ADB}" type="pres">
      <dgm:prSet presAssocID="{DCFE5E25-996E-4B5F-A647-86E4078EFD1C}" presName="text2" presStyleLbl="fgAcc2" presStyleIdx="0" presStyleCnt="2">
        <dgm:presLayoutVars>
          <dgm:chPref val="3"/>
        </dgm:presLayoutVars>
      </dgm:prSet>
      <dgm:spPr/>
    </dgm:pt>
    <dgm:pt modelId="{891B009F-C80A-49D7-978E-42BC9C4F3F59}" type="pres">
      <dgm:prSet presAssocID="{DCFE5E25-996E-4B5F-A647-86E4078EFD1C}" presName="hierChild3" presStyleCnt="0"/>
      <dgm:spPr/>
    </dgm:pt>
    <dgm:pt modelId="{DC4B30F3-D024-487C-9475-51FC1B7F3ABF}" type="pres">
      <dgm:prSet presAssocID="{35AF0791-EA7A-4D90-90AE-9C1E84831A29}" presName="Name17" presStyleLbl="parChTrans1D3" presStyleIdx="0" presStyleCnt="6"/>
      <dgm:spPr/>
    </dgm:pt>
    <dgm:pt modelId="{C721DFEE-C187-44E2-B8B8-E04D1F201691}" type="pres">
      <dgm:prSet presAssocID="{492C74FF-7845-4FB1-BF6D-24CC35F02D57}" presName="hierRoot3" presStyleCnt="0"/>
      <dgm:spPr/>
    </dgm:pt>
    <dgm:pt modelId="{548626BB-6CFF-4879-ADAF-CD7084148D6E}" type="pres">
      <dgm:prSet presAssocID="{492C74FF-7845-4FB1-BF6D-24CC35F02D57}" presName="composite3" presStyleCnt="0"/>
      <dgm:spPr/>
    </dgm:pt>
    <dgm:pt modelId="{34D6A436-BDC7-48B6-870D-9D0AEC93DE3E}" type="pres">
      <dgm:prSet presAssocID="{492C74FF-7845-4FB1-BF6D-24CC35F02D57}" presName="background3" presStyleLbl="node3" presStyleIdx="0" presStyleCnt="6"/>
      <dgm:spPr/>
    </dgm:pt>
    <dgm:pt modelId="{B129DC1D-988F-4811-AEBE-B121149E23C2}" type="pres">
      <dgm:prSet presAssocID="{492C74FF-7845-4FB1-BF6D-24CC35F02D57}" presName="text3" presStyleLbl="fgAcc3" presStyleIdx="0" presStyleCnt="6">
        <dgm:presLayoutVars>
          <dgm:chPref val="3"/>
        </dgm:presLayoutVars>
      </dgm:prSet>
      <dgm:spPr/>
    </dgm:pt>
    <dgm:pt modelId="{A46FC7CF-0F02-45E7-933B-4E707F4F8846}" type="pres">
      <dgm:prSet presAssocID="{492C74FF-7845-4FB1-BF6D-24CC35F02D57}" presName="hierChild4" presStyleCnt="0"/>
      <dgm:spPr/>
    </dgm:pt>
    <dgm:pt modelId="{92FA58DC-C646-4076-BCBA-E097100DC17C}" type="pres">
      <dgm:prSet presAssocID="{5F75DD92-9B14-42DF-B90D-A84721FFE04F}" presName="Name17" presStyleLbl="parChTrans1D3" presStyleIdx="1" presStyleCnt="6"/>
      <dgm:spPr/>
    </dgm:pt>
    <dgm:pt modelId="{DD04D7C0-4DBA-4545-8CBB-E7B7B9DBE156}" type="pres">
      <dgm:prSet presAssocID="{106C7CAE-7317-4C90-80F0-A5AB215F4E7F}" presName="hierRoot3" presStyleCnt="0"/>
      <dgm:spPr/>
    </dgm:pt>
    <dgm:pt modelId="{D933BFC0-8BB3-4547-BC34-093232AD1BD5}" type="pres">
      <dgm:prSet presAssocID="{106C7CAE-7317-4C90-80F0-A5AB215F4E7F}" presName="composite3" presStyleCnt="0"/>
      <dgm:spPr/>
    </dgm:pt>
    <dgm:pt modelId="{F34B7AEE-0F0D-47A9-A9F5-E5E1E0A8C3AF}" type="pres">
      <dgm:prSet presAssocID="{106C7CAE-7317-4C90-80F0-A5AB215F4E7F}" presName="background3" presStyleLbl="node3" presStyleIdx="1" presStyleCnt="6"/>
      <dgm:spPr/>
    </dgm:pt>
    <dgm:pt modelId="{142A6F22-CD28-48DE-A0C5-92DF959AF06D}" type="pres">
      <dgm:prSet presAssocID="{106C7CAE-7317-4C90-80F0-A5AB215F4E7F}" presName="text3" presStyleLbl="fgAcc3" presStyleIdx="1" presStyleCnt="6">
        <dgm:presLayoutVars>
          <dgm:chPref val="3"/>
        </dgm:presLayoutVars>
      </dgm:prSet>
      <dgm:spPr/>
    </dgm:pt>
    <dgm:pt modelId="{2C01D912-30DD-4375-BF12-C723FD8B2F05}" type="pres">
      <dgm:prSet presAssocID="{106C7CAE-7317-4C90-80F0-A5AB215F4E7F}" presName="hierChild4" presStyleCnt="0"/>
      <dgm:spPr/>
    </dgm:pt>
    <dgm:pt modelId="{23B6A5D6-81EA-4578-A319-1D3356986808}" type="pres">
      <dgm:prSet presAssocID="{8ACFE35E-4867-41D3-B793-6B2139B42674}" presName="Name17" presStyleLbl="parChTrans1D3" presStyleIdx="2" presStyleCnt="6"/>
      <dgm:spPr/>
    </dgm:pt>
    <dgm:pt modelId="{D4982557-F30F-4AF6-876C-47E14ADCEFE2}" type="pres">
      <dgm:prSet presAssocID="{BE5B88BB-8AEF-474C-ADDD-B88BADF3BD88}" presName="hierRoot3" presStyleCnt="0"/>
      <dgm:spPr/>
    </dgm:pt>
    <dgm:pt modelId="{492C3700-CD48-4540-B402-BCE4B76DB904}" type="pres">
      <dgm:prSet presAssocID="{BE5B88BB-8AEF-474C-ADDD-B88BADF3BD88}" presName="composite3" presStyleCnt="0"/>
      <dgm:spPr/>
    </dgm:pt>
    <dgm:pt modelId="{34B1D01D-FF18-40FC-97F8-A607512F6206}" type="pres">
      <dgm:prSet presAssocID="{BE5B88BB-8AEF-474C-ADDD-B88BADF3BD88}" presName="background3" presStyleLbl="node3" presStyleIdx="2" presStyleCnt="6"/>
      <dgm:spPr/>
    </dgm:pt>
    <dgm:pt modelId="{CE36719D-42FE-4AAD-8A95-E26151A46616}" type="pres">
      <dgm:prSet presAssocID="{BE5B88BB-8AEF-474C-ADDD-B88BADF3BD88}" presName="text3" presStyleLbl="fgAcc3" presStyleIdx="2" presStyleCnt="6">
        <dgm:presLayoutVars>
          <dgm:chPref val="3"/>
        </dgm:presLayoutVars>
      </dgm:prSet>
      <dgm:spPr/>
    </dgm:pt>
    <dgm:pt modelId="{E322EA82-36A2-4B28-BA37-D471EDBB7EB8}" type="pres">
      <dgm:prSet presAssocID="{BE5B88BB-8AEF-474C-ADDD-B88BADF3BD88}" presName="hierChild4" presStyleCnt="0"/>
      <dgm:spPr/>
    </dgm:pt>
    <dgm:pt modelId="{8862417D-D0B4-4551-8EAC-FDD0BC0B89F5}" type="pres">
      <dgm:prSet presAssocID="{5D6571AA-A1E9-4EE9-82DD-CF455C9C8041}" presName="Name10" presStyleLbl="parChTrans1D2" presStyleIdx="1" presStyleCnt="2"/>
      <dgm:spPr/>
    </dgm:pt>
    <dgm:pt modelId="{A30285E0-5A12-4339-B076-A9E3A8BAB15E}" type="pres">
      <dgm:prSet presAssocID="{0DD573E9-42AE-4C60-8A73-1D80203EB8AF}" presName="hierRoot2" presStyleCnt="0"/>
      <dgm:spPr/>
    </dgm:pt>
    <dgm:pt modelId="{A024F3CC-FC83-4A24-A9EF-78AAB1C8A39B}" type="pres">
      <dgm:prSet presAssocID="{0DD573E9-42AE-4C60-8A73-1D80203EB8AF}" presName="composite2" presStyleCnt="0"/>
      <dgm:spPr/>
    </dgm:pt>
    <dgm:pt modelId="{09CDD8CF-73E9-45FE-8CFB-77CC5C8DDC23}" type="pres">
      <dgm:prSet presAssocID="{0DD573E9-42AE-4C60-8A73-1D80203EB8AF}" presName="background2" presStyleLbl="node2" presStyleIdx="1" presStyleCnt="2"/>
      <dgm:spPr/>
    </dgm:pt>
    <dgm:pt modelId="{CC598940-E159-4B12-952A-F7BD8F07E7BF}" type="pres">
      <dgm:prSet presAssocID="{0DD573E9-42AE-4C60-8A73-1D80203EB8AF}" presName="text2" presStyleLbl="fgAcc2" presStyleIdx="1" presStyleCnt="2">
        <dgm:presLayoutVars>
          <dgm:chPref val="3"/>
        </dgm:presLayoutVars>
      </dgm:prSet>
      <dgm:spPr/>
    </dgm:pt>
    <dgm:pt modelId="{409342D7-9B3D-4587-83E5-5574491420E2}" type="pres">
      <dgm:prSet presAssocID="{0DD573E9-42AE-4C60-8A73-1D80203EB8AF}" presName="hierChild3" presStyleCnt="0"/>
      <dgm:spPr/>
    </dgm:pt>
    <dgm:pt modelId="{6B1D8873-4E91-467E-8D18-394941CAA098}" type="pres">
      <dgm:prSet presAssocID="{6326B2AB-DAB8-461E-AED0-6D03A5B6FB57}" presName="Name17" presStyleLbl="parChTrans1D3" presStyleIdx="3" presStyleCnt="6"/>
      <dgm:spPr/>
    </dgm:pt>
    <dgm:pt modelId="{606820B4-3A52-485B-9E9B-FB5CAF31F5C3}" type="pres">
      <dgm:prSet presAssocID="{82179032-3833-40AB-8113-ACBB8713F7CA}" presName="hierRoot3" presStyleCnt="0"/>
      <dgm:spPr/>
    </dgm:pt>
    <dgm:pt modelId="{ED0734E9-DF6E-429C-8A82-8F66597A06AC}" type="pres">
      <dgm:prSet presAssocID="{82179032-3833-40AB-8113-ACBB8713F7CA}" presName="composite3" presStyleCnt="0"/>
      <dgm:spPr/>
    </dgm:pt>
    <dgm:pt modelId="{4E26B008-0AC0-4121-A97B-F1EB0886EC76}" type="pres">
      <dgm:prSet presAssocID="{82179032-3833-40AB-8113-ACBB8713F7CA}" presName="background3" presStyleLbl="node3" presStyleIdx="3" presStyleCnt="6"/>
      <dgm:spPr/>
    </dgm:pt>
    <dgm:pt modelId="{AE741C43-3F5E-4014-B304-9059D5881A96}" type="pres">
      <dgm:prSet presAssocID="{82179032-3833-40AB-8113-ACBB8713F7CA}" presName="text3" presStyleLbl="fgAcc3" presStyleIdx="3" presStyleCnt="6">
        <dgm:presLayoutVars>
          <dgm:chPref val="3"/>
        </dgm:presLayoutVars>
      </dgm:prSet>
      <dgm:spPr/>
    </dgm:pt>
    <dgm:pt modelId="{6F986004-5A6A-459F-8B54-CDCE0EF68CBE}" type="pres">
      <dgm:prSet presAssocID="{82179032-3833-40AB-8113-ACBB8713F7CA}" presName="hierChild4" presStyleCnt="0"/>
      <dgm:spPr/>
    </dgm:pt>
    <dgm:pt modelId="{C6B9063F-0008-4D7F-8248-765805393097}" type="pres">
      <dgm:prSet presAssocID="{63076C56-E053-44DA-9DD5-3481BF998CC3}" presName="Name17" presStyleLbl="parChTrans1D3" presStyleIdx="4" presStyleCnt="6"/>
      <dgm:spPr/>
    </dgm:pt>
    <dgm:pt modelId="{25927EE5-AD73-44DC-8B22-E6CD586E6B61}" type="pres">
      <dgm:prSet presAssocID="{DAF360C8-6869-4790-A389-624F60E3C0C5}" presName="hierRoot3" presStyleCnt="0"/>
      <dgm:spPr/>
    </dgm:pt>
    <dgm:pt modelId="{D543E425-AB3B-45E8-8862-12FA3315D006}" type="pres">
      <dgm:prSet presAssocID="{DAF360C8-6869-4790-A389-624F60E3C0C5}" presName="composite3" presStyleCnt="0"/>
      <dgm:spPr/>
    </dgm:pt>
    <dgm:pt modelId="{9CECEBAE-8E1B-4DF9-A6C2-E45789D98CFD}" type="pres">
      <dgm:prSet presAssocID="{DAF360C8-6869-4790-A389-624F60E3C0C5}" presName="background3" presStyleLbl="node3" presStyleIdx="4" presStyleCnt="6"/>
      <dgm:spPr/>
    </dgm:pt>
    <dgm:pt modelId="{E6402828-A883-4E9E-A05C-7C7F9376C16B}" type="pres">
      <dgm:prSet presAssocID="{DAF360C8-6869-4790-A389-624F60E3C0C5}" presName="text3" presStyleLbl="fgAcc3" presStyleIdx="4" presStyleCnt="6">
        <dgm:presLayoutVars>
          <dgm:chPref val="3"/>
        </dgm:presLayoutVars>
      </dgm:prSet>
      <dgm:spPr/>
    </dgm:pt>
    <dgm:pt modelId="{BEE2B186-F59D-4BDD-BD47-ADACE3657211}" type="pres">
      <dgm:prSet presAssocID="{DAF360C8-6869-4790-A389-624F60E3C0C5}" presName="hierChild4" presStyleCnt="0"/>
      <dgm:spPr/>
    </dgm:pt>
    <dgm:pt modelId="{26DDED4A-0ED4-47BE-85E6-69CB4B034825}" type="pres">
      <dgm:prSet presAssocID="{750B886C-0215-4E98-A797-487325B75269}" presName="Name17" presStyleLbl="parChTrans1D3" presStyleIdx="5" presStyleCnt="6"/>
      <dgm:spPr/>
    </dgm:pt>
    <dgm:pt modelId="{11BD4469-E985-41CF-B318-2EACF120C7AA}" type="pres">
      <dgm:prSet presAssocID="{518251FE-5C2E-42F7-AE95-D221C8553F7B}" presName="hierRoot3" presStyleCnt="0"/>
      <dgm:spPr/>
    </dgm:pt>
    <dgm:pt modelId="{1487FE37-D060-4B26-97C7-9A82B9C66138}" type="pres">
      <dgm:prSet presAssocID="{518251FE-5C2E-42F7-AE95-D221C8553F7B}" presName="composite3" presStyleCnt="0"/>
      <dgm:spPr/>
    </dgm:pt>
    <dgm:pt modelId="{7E7E7CF0-0A04-4736-A41E-2E768836D3D0}" type="pres">
      <dgm:prSet presAssocID="{518251FE-5C2E-42F7-AE95-D221C8553F7B}" presName="background3" presStyleLbl="node3" presStyleIdx="5" presStyleCnt="6"/>
      <dgm:spPr/>
    </dgm:pt>
    <dgm:pt modelId="{727E265B-BA4B-4C64-A1B9-0C1F2265C8EC}" type="pres">
      <dgm:prSet presAssocID="{518251FE-5C2E-42F7-AE95-D221C8553F7B}" presName="text3" presStyleLbl="fgAcc3" presStyleIdx="5" presStyleCnt="6">
        <dgm:presLayoutVars>
          <dgm:chPref val="3"/>
        </dgm:presLayoutVars>
      </dgm:prSet>
      <dgm:spPr/>
    </dgm:pt>
    <dgm:pt modelId="{62121927-F3A1-46D1-A615-87A589DF47E2}" type="pres">
      <dgm:prSet presAssocID="{518251FE-5C2E-42F7-AE95-D221C8553F7B}" presName="hierChild4" presStyleCnt="0"/>
      <dgm:spPr/>
    </dgm:pt>
  </dgm:ptLst>
  <dgm:cxnLst>
    <dgm:cxn modelId="{520BC602-A75D-40DF-A673-218E173E6783}" type="presOf" srcId="{DAF360C8-6869-4790-A389-624F60E3C0C5}" destId="{E6402828-A883-4E9E-A05C-7C7F9376C16B}" srcOrd="0" destOrd="0" presId="urn:microsoft.com/office/officeart/2005/8/layout/hierarchy1"/>
    <dgm:cxn modelId="{3297250B-C032-4B82-881C-3EDE5223D100}" type="presOf" srcId="{492C74FF-7845-4FB1-BF6D-24CC35F02D57}" destId="{B129DC1D-988F-4811-AEBE-B121149E23C2}" srcOrd="0" destOrd="0" presId="urn:microsoft.com/office/officeart/2005/8/layout/hierarchy1"/>
    <dgm:cxn modelId="{F4A2BD30-E9E8-4E45-9EB6-D777C6625D72}" srcId="{55113722-E11F-4975-90E7-224F56DA269A}" destId="{DCFE5E25-996E-4B5F-A647-86E4078EFD1C}" srcOrd="0" destOrd="0" parTransId="{344B9103-48AD-45F0-B15C-CF88CD5E07DA}" sibTransId="{C40B6DB3-A275-4662-AB69-C3979D1BAADC}"/>
    <dgm:cxn modelId="{D000A764-15D5-4706-8840-A90C38979851}" srcId="{DCFE5E25-996E-4B5F-A647-86E4078EFD1C}" destId="{BE5B88BB-8AEF-474C-ADDD-B88BADF3BD88}" srcOrd="2" destOrd="0" parTransId="{8ACFE35E-4867-41D3-B793-6B2139B42674}" sibTransId="{6CF75DFA-0AFC-4BDA-8245-30FB37984A4C}"/>
    <dgm:cxn modelId="{8C03F365-FE04-40F7-B7B5-4804266D5C27}" type="presOf" srcId="{82179032-3833-40AB-8113-ACBB8713F7CA}" destId="{AE741C43-3F5E-4014-B304-9059D5881A96}" srcOrd="0" destOrd="0" presId="urn:microsoft.com/office/officeart/2005/8/layout/hierarchy1"/>
    <dgm:cxn modelId="{CFAAB770-2B9B-41EF-9BE3-9B3E526EA436}" type="presOf" srcId="{518251FE-5C2E-42F7-AE95-D221C8553F7B}" destId="{727E265B-BA4B-4C64-A1B9-0C1F2265C8EC}" srcOrd="0" destOrd="0" presId="urn:microsoft.com/office/officeart/2005/8/layout/hierarchy1"/>
    <dgm:cxn modelId="{CD3E4271-AD5A-4039-B74B-CFE57C2B8B6D}" type="presOf" srcId="{DCFE5E25-996E-4B5F-A647-86E4078EFD1C}" destId="{4563E21A-EB79-4E16-8A12-76870A121ADB}" srcOrd="0" destOrd="0" presId="urn:microsoft.com/office/officeart/2005/8/layout/hierarchy1"/>
    <dgm:cxn modelId="{88003874-AE2E-4C5E-A761-55A2F3734B9D}" type="presOf" srcId="{8ACFE35E-4867-41D3-B793-6B2139B42674}" destId="{23B6A5D6-81EA-4578-A319-1D3356986808}" srcOrd="0" destOrd="0" presId="urn:microsoft.com/office/officeart/2005/8/layout/hierarchy1"/>
    <dgm:cxn modelId="{77CC3E76-A8D6-4FB4-9229-3678EFCAA809}" type="presOf" srcId="{55113722-E11F-4975-90E7-224F56DA269A}" destId="{72E13F30-6BB4-419A-B4E4-B8C4DC1EF827}" srcOrd="0" destOrd="0" presId="urn:microsoft.com/office/officeart/2005/8/layout/hierarchy1"/>
    <dgm:cxn modelId="{F002EB57-FFFF-4838-9576-D30DDE7F32E6}" type="presOf" srcId="{6326B2AB-DAB8-461E-AED0-6D03A5B6FB57}" destId="{6B1D8873-4E91-467E-8D18-394941CAA098}" srcOrd="0" destOrd="0" presId="urn:microsoft.com/office/officeart/2005/8/layout/hierarchy1"/>
    <dgm:cxn modelId="{B1879858-AF8B-4743-A426-02630BC63697}" srcId="{DCFE5E25-996E-4B5F-A647-86E4078EFD1C}" destId="{492C74FF-7845-4FB1-BF6D-24CC35F02D57}" srcOrd="0" destOrd="0" parTransId="{35AF0791-EA7A-4D90-90AE-9C1E84831A29}" sibTransId="{1C57033E-EE40-4310-AF76-F513394010C6}"/>
    <dgm:cxn modelId="{39671D7E-3E68-484C-BA37-C4C1BA4CEDD0}" type="presOf" srcId="{0DD573E9-42AE-4C60-8A73-1D80203EB8AF}" destId="{CC598940-E159-4B12-952A-F7BD8F07E7BF}" srcOrd="0" destOrd="0" presId="urn:microsoft.com/office/officeart/2005/8/layout/hierarchy1"/>
    <dgm:cxn modelId="{652DA983-C4C0-4879-A96D-A032A8D6C1D9}" srcId="{E91AEEF4-730E-47E4-B313-D904FB9AAC29}" destId="{55113722-E11F-4975-90E7-224F56DA269A}" srcOrd="0" destOrd="0" parTransId="{5E445856-8638-426D-A8B8-D977D80F8587}" sibTransId="{73829D7E-0411-42A6-B57E-8C412AC7D66D}"/>
    <dgm:cxn modelId="{0822278F-E591-4E7D-8145-3458665122E4}" type="presOf" srcId="{E91AEEF4-730E-47E4-B313-D904FB9AAC29}" destId="{0161F06C-EEDA-4100-9379-E816545EEDF6}" srcOrd="0" destOrd="0" presId="urn:microsoft.com/office/officeart/2005/8/layout/hierarchy1"/>
    <dgm:cxn modelId="{ADD8E4B1-CF4D-443F-8620-16B3F90B6733}" type="presOf" srcId="{106C7CAE-7317-4C90-80F0-A5AB215F4E7F}" destId="{142A6F22-CD28-48DE-A0C5-92DF959AF06D}" srcOrd="0" destOrd="0" presId="urn:microsoft.com/office/officeart/2005/8/layout/hierarchy1"/>
    <dgm:cxn modelId="{094D31B5-514B-4BF8-A16B-A394F55F7728}" type="presOf" srcId="{750B886C-0215-4E98-A797-487325B75269}" destId="{26DDED4A-0ED4-47BE-85E6-69CB4B034825}" srcOrd="0" destOrd="0" presId="urn:microsoft.com/office/officeart/2005/8/layout/hierarchy1"/>
    <dgm:cxn modelId="{7C6148BF-11F2-4186-8A65-8E0C4B46F7B0}" srcId="{DCFE5E25-996E-4B5F-A647-86E4078EFD1C}" destId="{106C7CAE-7317-4C90-80F0-A5AB215F4E7F}" srcOrd="1" destOrd="0" parTransId="{5F75DD92-9B14-42DF-B90D-A84721FFE04F}" sibTransId="{34E5291B-966D-4A39-BEB9-79B76ED71EAD}"/>
    <dgm:cxn modelId="{86C74ECC-60C9-498D-8742-5612631506D4}" srcId="{0DD573E9-42AE-4C60-8A73-1D80203EB8AF}" destId="{518251FE-5C2E-42F7-AE95-D221C8553F7B}" srcOrd="2" destOrd="0" parTransId="{750B886C-0215-4E98-A797-487325B75269}" sibTransId="{06AC84FC-908F-4AD6-8426-04C2231FBE32}"/>
    <dgm:cxn modelId="{A11627CD-2914-4707-96A5-16982FD57189}" type="presOf" srcId="{35AF0791-EA7A-4D90-90AE-9C1E84831A29}" destId="{DC4B30F3-D024-487C-9475-51FC1B7F3ABF}" srcOrd="0" destOrd="0" presId="urn:microsoft.com/office/officeart/2005/8/layout/hierarchy1"/>
    <dgm:cxn modelId="{6C330ED8-2C62-4223-8621-2474B9385AEE}" type="presOf" srcId="{5D6571AA-A1E9-4EE9-82DD-CF455C9C8041}" destId="{8862417D-D0B4-4551-8EAC-FDD0BC0B89F5}" srcOrd="0" destOrd="0" presId="urn:microsoft.com/office/officeart/2005/8/layout/hierarchy1"/>
    <dgm:cxn modelId="{C3779ED8-E645-441A-AAC8-46DF56D0B0EF}" srcId="{0DD573E9-42AE-4C60-8A73-1D80203EB8AF}" destId="{82179032-3833-40AB-8113-ACBB8713F7CA}" srcOrd="0" destOrd="0" parTransId="{6326B2AB-DAB8-461E-AED0-6D03A5B6FB57}" sibTransId="{317D1F92-4693-4848-8DC2-55C585632F33}"/>
    <dgm:cxn modelId="{510B0ED9-C2A8-4917-81E5-E7FE5CB492AB}" type="presOf" srcId="{5F75DD92-9B14-42DF-B90D-A84721FFE04F}" destId="{92FA58DC-C646-4076-BCBA-E097100DC17C}" srcOrd="0" destOrd="0" presId="urn:microsoft.com/office/officeart/2005/8/layout/hierarchy1"/>
    <dgm:cxn modelId="{32B6F7D9-6AFD-422F-BF59-681BF9BBE6BC}" type="presOf" srcId="{63076C56-E053-44DA-9DD5-3481BF998CC3}" destId="{C6B9063F-0008-4D7F-8248-765805393097}" srcOrd="0" destOrd="0" presId="urn:microsoft.com/office/officeart/2005/8/layout/hierarchy1"/>
    <dgm:cxn modelId="{557565DA-BC73-4759-B3BA-0C9FAEB937D5}" srcId="{55113722-E11F-4975-90E7-224F56DA269A}" destId="{0DD573E9-42AE-4C60-8A73-1D80203EB8AF}" srcOrd="1" destOrd="0" parTransId="{5D6571AA-A1E9-4EE9-82DD-CF455C9C8041}" sibTransId="{C8C1B26D-5B83-4DD6-94DB-20A92AC547E4}"/>
    <dgm:cxn modelId="{2D3016DC-AA8B-416C-BEAD-40A90F75E89E}" type="presOf" srcId="{BE5B88BB-8AEF-474C-ADDD-B88BADF3BD88}" destId="{CE36719D-42FE-4AAD-8A95-E26151A46616}" srcOrd="0" destOrd="0" presId="urn:microsoft.com/office/officeart/2005/8/layout/hierarchy1"/>
    <dgm:cxn modelId="{E10920E7-F6E4-4289-9642-0CBA06D937C5}" srcId="{0DD573E9-42AE-4C60-8A73-1D80203EB8AF}" destId="{DAF360C8-6869-4790-A389-624F60E3C0C5}" srcOrd="1" destOrd="0" parTransId="{63076C56-E053-44DA-9DD5-3481BF998CC3}" sibTransId="{5C8EC00A-729E-4B63-A28C-6BF71CD9CF8C}"/>
    <dgm:cxn modelId="{3E2DE2ED-4AB8-4A8D-8FFC-728FB2220DC0}" type="presOf" srcId="{344B9103-48AD-45F0-B15C-CF88CD5E07DA}" destId="{9F682DFD-AC42-4B89-9D92-0756DB66F5DB}" srcOrd="0" destOrd="0" presId="urn:microsoft.com/office/officeart/2005/8/layout/hierarchy1"/>
    <dgm:cxn modelId="{895C3658-A180-409E-9170-9636E25E45D4}" type="presParOf" srcId="{0161F06C-EEDA-4100-9379-E816545EEDF6}" destId="{441D563E-3BC2-4AC6-AD02-B5ABD48404E3}" srcOrd="0" destOrd="0" presId="urn:microsoft.com/office/officeart/2005/8/layout/hierarchy1"/>
    <dgm:cxn modelId="{C85D9F23-A409-4AA2-894E-5D0ED67A988F}" type="presParOf" srcId="{441D563E-3BC2-4AC6-AD02-B5ABD48404E3}" destId="{0AF91BAF-25A1-498E-9A7E-308FFA2E9BD3}" srcOrd="0" destOrd="0" presId="urn:microsoft.com/office/officeart/2005/8/layout/hierarchy1"/>
    <dgm:cxn modelId="{E9C85EF7-3537-49CC-A281-E6A052BD04B6}" type="presParOf" srcId="{0AF91BAF-25A1-498E-9A7E-308FFA2E9BD3}" destId="{13C7EE10-22E9-4FD8-9DA2-3C32CA3529F3}" srcOrd="0" destOrd="0" presId="urn:microsoft.com/office/officeart/2005/8/layout/hierarchy1"/>
    <dgm:cxn modelId="{7C02ACC5-AE25-456B-B208-4BE13764C262}" type="presParOf" srcId="{0AF91BAF-25A1-498E-9A7E-308FFA2E9BD3}" destId="{72E13F30-6BB4-419A-B4E4-B8C4DC1EF827}" srcOrd="1" destOrd="0" presId="urn:microsoft.com/office/officeart/2005/8/layout/hierarchy1"/>
    <dgm:cxn modelId="{4A13D36B-2245-45AA-93B8-F82236C8E304}" type="presParOf" srcId="{441D563E-3BC2-4AC6-AD02-B5ABD48404E3}" destId="{EBDC3DBC-3C5F-4323-BEA7-EC57E1624240}" srcOrd="1" destOrd="0" presId="urn:microsoft.com/office/officeart/2005/8/layout/hierarchy1"/>
    <dgm:cxn modelId="{02991C15-68CF-46B1-A3CC-9804D662824D}" type="presParOf" srcId="{EBDC3DBC-3C5F-4323-BEA7-EC57E1624240}" destId="{9F682DFD-AC42-4B89-9D92-0756DB66F5DB}" srcOrd="0" destOrd="0" presId="urn:microsoft.com/office/officeart/2005/8/layout/hierarchy1"/>
    <dgm:cxn modelId="{0D4A7AD4-A0E5-440C-A513-C8AB1FEBCDA7}" type="presParOf" srcId="{EBDC3DBC-3C5F-4323-BEA7-EC57E1624240}" destId="{43FBE2D6-5AD5-45BE-BFEE-320B73B7731E}" srcOrd="1" destOrd="0" presId="urn:microsoft.com/office/officeart/2005/8/layout/hierarchy1"/>
    <dgm:cxn modelId="{5695A45B-694F-49C8-A718-BB57BDDDFB43}" type="presParOf" srcId="{43FBE2D6-5AD5-45BE-BFEE-320B73B7731E}" destId="{F615285C-7065-4AC5-81BE-BF4B486FF1ED}" srcOrd="0" destOrd="0" presId="urn:microsoft.com/office/officeart/2005/8/layout/hierarchy1"/>
    <dgm:cxn modelId="{1F92373E-B9E4-439B-B9BF-34CC6FF3C35F}" type="presParOf" srcId="{F615285C-7065-4AC5-81BE-BF4B486FF1ED}" destId="{165C27C6-5582-4D11-B876-266BCCE9ED0D}" srcOrd="0" destOrd="0" presId="urn:microsoft.com/office/officeart/2005/8/layout/hierarchy1"/>
    <dgm:cxn modelId="{2196DD7A-1F16-4B5B-9909-33F31B97D45C}" type="presParOf" srcId="{F615285C-7065-4AC5-81BE-BF4B486FF1ED}" destId="{4563E21A-EB79-4E16-8A12-76870A121ADB}" srcOrd="1" destOrd="0" presId="urn:microsoft.com/office/officeart/2005/8/layout/hierarchy1"/>
    <dgm:cxn modelId="{E3F75091-B07C-4E9B-A7E8-B523C0763213}" type="presParOf" srcId="{43FBE2D6-5AD5-45BE-BFEE-320B73B7731E}" destId="{891B009F-C80A-49D7-978E-42BC9C4F3F59}" srcOrd="1" destOrd="0" presId="urn:microsoft.com/office/officeart/2005/8/layout/hierarchy1"/>
    <dgm:cxn modelId="{18F4890A-6167-4FF7-A602-FD7D65F54ACD}" type="presParOf" srcId="{891B009F-C80A-49D7-978E-42BC9C4F3F59}" destId="{DC4B30F3-D024-487C-9475-51FC1B7F3ABF}" srcOrd="0" destOrd="0" presId="urn:microsoft.com/office/officeart/2005/8/layout/hierarchy1"/>
    <dgm:cxn modelId="{58E2BE46-0B0A-4B7C-BBE6-EC423AA023B3}" type="presParOf" srcId="{891B009F-C80A-49D7-978E-42BC9C4F3F59}" destId="{C721DFEE-C187-44E2-B8B8-E04D1F201691}" srcOrd="1" destOrd="0" presId="urn:microsoft.com/office/officeart/2005/8/layout/hierarchy1"/>
    <dgm:cxn modelId="{02587971-6EAA-4CDC-B814-ECF75F44C668}" type="presParOf" srcId="{C721DFEE-C187-44E2-B8B8-E04D1F201691}" destId="{548626BB-6CFF-4879-ADAF-CD7084148D6E}" srcOrd="0" destOrd="0" presId="urn:microsoft.com/office/officeart/2005/8/layout/hierarchy1"/>
    <dgm:cxn modelId="{E0051C04-A1B0-402D-8698-E302C2AB8344}" type="presParOf" srcId="{548626BB-6CFF-4879-ADAF-CD7084148D6E}" destId="{34D6A436-BDC7-48B6-870D-9D0AEC93DE3E}" srcOrd="0" destOrd="0" presId="urn:microsoft.com/office/officeart/2005/8/layout/hierarchy1"/>
    <dgm:cxn modelId="{F4A93FDA-9E05-4B2B-987E-5854BB340E1A}" type="presParOf" srcId="{548626BB-6CFF-4879-ADAF-CD7084148D6E}" destId="{B129DC1D-988F-4811-AEBE-B121149E23C2}" srcOrd="1" destOrd="0" presId="urn:microsoft.com/office/officeart/2005/8/layout/hierarchy1"/>
    <dgm:cxn modelId="{A87A2E40-B8FB-4024-932B-C85E0FF85FD2}" type="presParOf" srcId="{C721DFEE-C187-44E2-B8B8-E04D1F201691}" destId="{A46FC7CF-0F02-45E7-933B-4E707F4F8846}" srcOrd="1" destOrd="0" presId="urn:microsoft.com/office/officeart/2005/8/layout/hierarchy1"/>
    <dgm:cxn modelId="{7AAB87A4-11E1-4EA2-980E-3B2478074681}" type="presParOf" srcId="{891B009F-C80A-49D7-978E-42BC9C4F3F59}" destId="{92FA58DC-C646-4076-BCBA-E097100DC17C}" srcOrd="2" destOrd="0" presId="urn:microsoft.com/office/officeart/2005/8/layout/hierarchy1"/>
    <dgm:cxn modelId="{16900D69-FDDD-491F-98B4-6B5B0B2F24BB}" type="presParOf" srcId="{891B009F-C80A-49D7-978E-42BC9C4F3F59}" destId="{DD04D7C0-4DBA-4545-8CBB-E7B7B9DBE156}" srcOrd="3" destOrd="0" presId="urn:microsoft.com/office/officeart/2005/8/layout/hierarchy1"/>
    <dgm:cxn modelId="{91436115-8D59-4A8E-AED2-979151005FAB}" type="presParOf" srcId="{DD04D7C0-4DBA-4545-8CBB-E7B7B9DBE156}" destId="{D933BFC0-8BB3-4547-BC34-093232AD1BD5}" srcOrd="0" destOrd="0" presId="urn:microsoft.com/office/officeart/2005/8/layout/hierarchy1"/>
    <dgm:cxn modelId="{419E22F1-2EB0-4E71-BD9F-7B76FE9372C4}" type="presParOf" srcId="{D933BFC0-8BB3-4547-BC34-093232AD1BD5}" destId="{F34B7AEE-0F0D-47A9-A9F5-E5E1E0A8C3AF}" srcOrd="0" destOrd="0" presId="urn:microsoft.com/office/officeart/2005/8/layout/hierarchy1"/>
    <dgm:cxn modelId="{117CF28F-FA91-4635-A7F9-B86E5C64E484}" type="presParOf" srcId="{D933BFC0-8BB3-4547-BC34-093232AD1BD5}" destId="{142A6F22-CD28-48DE-A0C5-92DF959AF06D}" srcOrd="1" destOrd="0" presId="urn:microsoft.com/office/officeart/2005/8/layout/hierarchy1"/>
    <dgm:cxn modelId="{98317D18-099C-461A-9EAA-B643F511A400}" type="presParOf" srcId="{DD04D7C0-4DBA-4545-8CBB-E7B7B9DBE156}" destId="{2C01D912-30DD-4375-BF12-C723FD8B2F05}" srcOrd="1" destOrd="0" presId="urn:microsoft.com/office/officeart/2005/8/layout/hierarchy1"/>
    <dgm:cxn modelId="{00DA0D0D-7713-4A11-A86D-4777EF7DC08F}" type="presParOf" srcId="{891B009F-C80A-49D7-978E-42BC9C4F3F59}" destId="{23B6A5D6-81EA-4578-A319-1D3356986808}" srcOrd="4" destOrd="0" presId="urn:microsoft.com/office/officeart/2005/8/layout/hierarchy1"/>
    <dgm:cxn modelId="{B0FDD630-1663-4107-84B1-5098C2191A04}" type="presParOf" srcId="{891B009F-C80A-49D7-978E-42BC9C4F3F59}" destId="{D4982557-F30F-4AF6-876C-47E14ADCEFE2}" srcOrd="5" destOrd="0" presId="urn:microsoft.com/office/officeart/2005/8/layout/hierarchy1"/>
    <dgm:cxn modelId="{92665529-DBE0-41E4-AD58-279AAF7698C6}" type="presParOf" srcId="{D4982557-F30F-4AF6-876C-47E14ADCEFE2}" destId="{492C3700-CD48-4540-B402-BCE4B76DB904}" srcOrd="0" destOrd="0" presId="urn:microsoft.com/office/officeart/2005/8/layout/hierarchy1"/>
    <dgm:cxn modelId="{C5391C1A-4BBF-4486-83E6-B8B6CAA494F6}" type="presParOf" srcId="{492C3700-CD48-4540-B402-BCE4B76DB904}" destId="{34B1D01D-FF18-40FC-97F8-A607512F6206}" srcOrd="0" destOrd="0" presId="urn:microsoft.com/office/officeart/2005/8/layout/hierarchy1"/>
    <dgm:cxn modelId="{B6301534-4425-464C-85B2-797D1D4E40B4}" type="presParOf" srcId="{492C3700-CD48-4540-B402-BCE4B76DB904}" destId="{CE36719D-42FE-4AAD-8A95-E26151A46616}" srcOrd="1" destOrd="0" presId="urn:microsoft.com/office/officeart/2005/8/layout/hierarchy1"/>
    <dgm:cxn modelId="{6D6967C0-6D79-43E5-A5E2-52A7E8B2451F}" type="presParOf" srcId="{D4982557-F30F-4AF6-876C-47E14ADCEFE2}" destId="{E322EA82-36A2-4B28-BA37-D471EDBB7EB8}" srcOrd="1" destOrd="0" presId="urn:microsoft.com/office/officeart/2005/8/layout/hierarchy1"/>
    <dgm:cxn modelId="{C8AD3C21-087C-47B4-8C66-3895FDBC90FA}" type="presParOf" srcId="{EBDC3DBC-3C5F-4323-BEA7-EC57E1624240}" destId="{8862417D-D0B4-4551-8EAC-FDD0BC0B89F5}" srcOrd="2" destOrd="0" presId="urn:microsoft.com/office/officeart/2005/8/layout/hierarchy1"/>
    <dgm:cxn modelId="{FACBC192-A4C7-42C6-B1F4-879E64637360}" type="presParOf" srcId="{EBDC3DBC-3C5F-4323-BEA7-EC57E1624240}" destId="{A30285E0-5A12-4339-B076-A9E3A8BAB15E}" srcOrd="3" destOrd="0" presId="urn:microsoft.com/office/officeart/2005/8/layout/hierarchy1"/>
    <dgm:cxn modelId="{6067641F-E774-498B-93FA-A0E96BED2912}" type="presParOf" srcId="{A30285E0-5A12-4339-B076-A9E3A8BAB15E}" destId="{A024F3CC-FC83-4A24-A9EF-78AAB1C8A39B}" srcOrd="0" destOrd="0" presId="urn:microsoft.com/office/officeart/2005/8/layout/hierarchy1"/>
    <dgm:cxn modelId="{DEA03CA4-49DF-40AE-9217-3AA5A64F1DF8}" type="presParOf" srcId="{A024F3CC-FC83-4A24-A9EF-78AAB1C8A39B}" destId="{09CDD8CF-73E9-45FE-8CFB-77CC5C8DDC23}" srcOrd="0" destOrd="0" presId="urn:microsoft.com/office/officeart/2005/8/layout/hierarchy1"/>
    <dgm:cxn modelId="{E282E3EE-425C-4D9F-9D14-5B168796176E}" type="presParOf" srcId="{A024F3CC-FC83-4A24-A9EF-78AAB1C8A39B}" destId="{CC598940-E159-4B12-952A-F7BD8F07E7BF}" srcOrd="1" destOrd="0" presId="urn:microsoft.com/office/officeart/2005/8/layout/hierarchy1"/>
    <dgm:cxn modelId="{37A54BF7-0C64-40CF-B426-AADA9D180E1B}" type="presParOf" srcId="{A30285E0-5A12-4339-B076-A9E3A8BAB15E}" destId="{409342D7-9B3D-4587-83E5-5574491420E2}" srcOrd="1" destOrd="0" presId="urn:microsoft.com/office/officeart/2005/8/layout/hierarchy1"/>
    <dgm:cxn modelId="{D3AE7EEA-AF83-4D15-8826-4D30C045A52A}" type="presParOf" srcId="{409342D7-9B3D-4587-83E5-5574491420E2}" destId="{6B1D8873-4E91-467E-8D18-394941CAA098}" srcOrd="0" destOrd="0" presId="urn:microsoft.com/office/officeart/2005/8/layout/hierarchy1"/>
    <dgm:cxn modelId="{B4AB2E1C-B373-4B6F-A2B5-6C778B61F8D3}" type="presParOf" srcId="{409342D7-9B3D-4587-83E5-5574491420E2}" destId="{606820B4-3A52-485B-9E9B-FB5CAF31F5C3}" srcOrd="1" destOrd="0" presId="urn:microsoft.com/office/officeart/2005/8/layout/hierarchy1"/>
    <dgm:cxn modelId="{C2DF2BB2-46F0-40C0-A6A5-B4364844AF2B}" type="presParOf" srcId="{606820B4-3A52-485B-9E9B-FB5CAF31F5C3}" destId="{ED0734E9-DF6E-429C-8A82-8F66597A06AC}" srcOrd="0" destOrd="0" presId="urn:microsoft.com/office/officeart/2005/8/layout/hierarchy1"/>
    <dgm:cxn modelId="{F51D7482-7A8D-4E19-958C-61BFE556FCE7}" type="presParOf" srcId="{ED0734E9-DF6E-429C-8A82-8F66597A06AC}" destId="{4E26B008-0AC0-4121-A97B-F1EB0886EC76}" srcOrd="0" destOrd="0" presId="urn:microsoft.com/office/officeart/2005/8/layout/hierarchy1"/>
    <dgm:cxn modelId="{A9B0856A-2AC7-48B1-A298-6FB082FF7075}" type="presParOf" srcId="{ED0734E9-DF6E-429C-8A82-8F66597A06AC}" destId="{AE741C43-3F5E-4014-B304-9059D5881A96}" srcOrd="1" destOrd="0" presId="urn:microsoft.com/office/officeart/2005/8/layout/hierarchy1"/>
    <dgm:cxn modelId="{E11B9834-2F93-4476-A4AF-EBAEE0CF58BB}" type="presParOf" srcId="{606820B4-3A52-485B-9E9B-FB5CAF31F5C3}" destId="{6F986004-5A6A-459F-8B54-CDCE0EF68CBE}" srcOrd="1" destOrd="0" presId="urn:microsoft.com/office/officeart/2005/8/layout/hierarchy1"/>
    <dgm:cxn modelId="{5301506A-7361-43FD-9883-D160EB49139E}" type="presParOf" srcId="{409342D7-9B3D-4587-83E5-5574491420E2}" destId="{C6B9063F-0008-4D7F-8248-765805393097}" srcOrd="2" destOrd="0" presId="urn:microsoft.com/office/officeart/2005/8/layout/hierarchy1"/>
    <dgm:cxn modelId="{94085CE5-EC97-45CD-99B0-2CF689B0D3C2}" type="presParOf" srcId="{409342D7-9B3D-4587-83E5-5574491420E2}" destId="{25927EE5-AD73-44DC-8B22-E6CD586E6B61}" srcOrd="3" destOrd="0" presId="urn:microsoft.com/office/officeart/2005/8/layout/hierarchy1"/>
    <dgm:cxn modelId="{AE705549-750E-4FA1-AC76-609105EC3460}" type="presParOf" srcId="{25927EE5-AD73-44DC-8B22-E6CD586E6B61}" destId="{D543E425-AB3B-45E8-8862-12FA3315D006}" srcOrd="0" destOrd="0" presId="urn:microsoft.com/office/officeart/2005/8/layout/hierarchy1"/>
    <dgm:cxn modelId="{F45FF8F1-F9E3-4F28-9D01-857C4D5FC3D9}" type="presParOf" srcId="{D543E425-AB3B-45E8-8862-12FA3315D006}" destId="{9CECEBAE-8E1B-4DF9-A6C2-E45789D98CFD}" srcOrd="0" destOrd="0" presId="urn:microsoft.com/office/officeart/2005/8/layout/hierarchy1"/>
    <dgm:cxn modelId="{1E4AEBE6-4A08-4A9F-B74A-A5D4EDDCE0A5}" type="presParOf" srcId="{D543E425-AB3B-45E8-8862-12FA3315D006}" destId="{E6402828-A883-4E9E-A05C-7C7F9376C16B}" srcOrd="1" destOrd="0" presId="urn:microsoft.com/office/officeart/2005/8/layout/hierarchy1"/>
    <dgm:cxn modelId="{D2EE196D-5326-4322-8A61-237362E0B0C6}" type="presParOf" srcId="{25927EE5-AD73-44DC-8B22-E6CD586E6B61}" destId="{BEE2B186-F59D-4BDD-BD47-ADACE3657211}" srcOrd="1" destOrd="0" presId="urn:microsoft.com/office/officeart/2005/8/layout/hierarchy1"/>
    <dgm:cxn modelId="{F62177CA-4A38-4DF0-813C-341DB8DA6469}" type="presParOf" srcId="{409342D7-9B3D-4587-83E5-5574491420E2}" destId="{26DDED4A-0ED4-47BE-85E6-69CB4B034825}" srcOrd="4" destOrd="0" presId="urn:microsoft.com/office/officeart/2005/8/layout/hierarchy1"/>
    <dgm:cxn modelId="{666A9952-C9A2-49DD-8BEE-3BF8FB54B481}" type="presParOf" srcId="{409342D7-9B3D-4587-83E5-5574491420E2}" destId="{11BD4469-E985-41CF-B318-2EACF120C7AA}" srcOrd="5" destOrd="0" presId="urn:microsoft.com/office/officeart/2005/8/layout/hierarchy1"/>
    <dgm:cxn modelId="{7020D4F2-CADF-4B03-A0AC-B6E44BB4CF75}" type="presParOf" srcId="{11BD4469-E985-41CF-B318-2EACF120C7AA}" destId="{1487FE37-D060-4B26-97C7-9A82B9C66138}" srcOrd="0" destOrd="0" presId="urn:microsoft.com/office/officeart/2005/8/layout/hierarchy1"/>
    <dgm:cxn modelId="{C8FD257B-936B-4D0E-A10B-D5CB2A29C074}" type="presParOf" srcId="{1487FE37-D060-4B26-97C7-9A82B9C66138}" destId="{7E7E7CF0-0A04-4736-A41E-2E768836D3D0}" srcOrd="0" destOrd="0" presId="urn:microsoft.com/office/officeart/2005/8/layout/hierarchy1"/>
    <dgm:cxn modelId="{186642CF-5570-4C3F-8549-D265D5A02D39}" type="presParOf" srcId="{1487FE37-D060-4B26-97C7-9A82B9C66138}" destId="{727E265B-BA4B-4C64-A1B9-0C1F2265C8EC}" srcOrd="1" destOrd="0" presId="urn:microsoft.com/office/officeart/2005/8/layout/hierarchy1"/>
    <dgm:cxn modelId="{26022E66-5CF0-45FC-91D5-5C011AD7D676}" type="presParOf" srcId="{11BD4469-E985-41CF-B318-2EACF120C7AA}" destId="{62121927-F3A1-46D1-A615-87A589DF47E2}"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DED4A-0ED4-47BE-85E6-69CB4B034825}">
      <dsp:nvSpPr>
        <dsp:cNvPr id="0" name=""/>
        <dsp:cNvSpPr/>
      </dsp:nvSpPr>
      <dsp:spPr>
        <a:xfrm>
          <a:off x="8628284" y="5171871"/>
          <a:ext cx="1956610" cy="465584"/>
        </a:xfrm>
        <a:custGeom>
          <a:avLst/>
          <a:gdLst/>
          <a:ahLst/>
          <a:cxnLst/>
          <a:rect l="0" t="0" r="0" b="0"/>
          <a:pathLst>
            <a:path>
              <a:moveTo>
                <a:pt x="0" y="0"/>
              </a:moveTo>
              <a:lnTo>
                <a:pt x="0" y="317282"/>
              </a:lnTo>
              <a:lnTo>
                <a:pt x="1956610" y="317282"/>
              </a:lnTo>
              <a:lnTo>
                <a:pt x="1956610" y="46558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6B9063F-0008-4D7F-8248-765805393097}">
      <dsp:nvSpPr>
        <dsp:cNvPr id="0" name=""/>
        <dsp:cNvSpPr/>
      </dsp:nvSpPr>
      <dsp:spPr>
        <a:xfrm>
          <a:off x="8582564" y="5171871"/>
          <a:ext cx="91440" cy="465584"/>
        </a:xfrm>
        <a:custGeom>
          <a:avLst/>
          <a:gdLst/>
          <a:ahLst/>
          <a:cxnLst/>
          <a:rect l="0" t="0" r="0" b="0"/>
          <a:pathLst>
            <a:path>
              <a:moveTo>
                <a:pt x="45720" y="0"/>
              </a:moveTo>
              <a:lnTo>
                <a:pt x="45720" y="46558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1D8873-4E91-467E-8D18-394941CAA098}">
      <dsp:nvSpPr>
        <dsp:cNvPr id="0" name=""/>
        <dsp:cNvSpPr/>
      </dsp:nvSpPr>
      <dsp:spPr>
        <a:xfrm>
          <a:off x="6671674" y="5171871"/>
          <a:ext cx="1956610" cy="465584"/>
        </a:xfrm>
        <a:custGeom>
          <a:avLst/>
          <a:gdLst/>
          <a:ahLst/>
          <a:cxnLst/>
          <a:rect l="0" t="0" r="0" b="0"/>
          <a:pathLst>
            <a:path>
              <a:moveTo>
                <a:pt x="1956610" y="0"/>
              </a:moveTo>
              <a:lnTo>
                <a:pt x="1956610" y="317282"/>
              </a:lnTo>
              <a:lnTo>
                <a:pt x="0" y="317282"/>
              </a:lnTo>
              <a:lnTo>
                <a:pt x="0" y="46558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62417D-D0B4-4551-8EAC-FDD0BC0B89F5}">
      <dsp:nvSpPr>
        <dsp:cNvPr id="0" name=""/>
        <dsp:cNvSpPr/>
      </dsp:nvSpPr>
      <dsp:spPr>
        <a:xfrm>
          <a:off x="5693369" y="3689739"/>
          <a:ext cx="2934915" cy="465584"/>
        </a:xfrm>
        <a:custGeom>
          <a:avLst/>
          <a:gdLst/>
          <a:ahLst/>
          <a:cxnLst/>
          <a:rect l="0" t="0" r="0" b="0"/>
          <a:pathLst>
            <a:path>
              <a:moveTo>
                <a:pt x="0" y="0"/>
              </a:moveTo>
              <a:lnTo>
                <a:pt x="0" y="317282"/>
              </a:lnTo>
              <a:lnTo>
                <a:pt x="2934915" y="317282"/>
              </a:lnTo>
              <a:lnTo>
                <a:pt x="2934915" y="465584"/>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B6A5D6-81EA-4578-A319-1D3356986808}">
      <dsp:nvSpPr>
        <dsp:cNvPr id="0" name=""/>
        <dsp:cNvSpPr/>
      </dsp:nvSpPr>
      <dsp:spPr>
        <a:xfrm>
          <a:off x="2758453" y="5171871"/>
          <a:ext cx="1956610" cy="465584"/>
        </a:xfrm>
        <a:custGeom>
          <a:avLst/>
          <a:gdLst/>
          <a:ahLst/>
          <a:cxnLst/>
          <a:rect l="0" t="0" r="0" b="0"/>
          <a:pathLst>
            <a:path>
              <a:moveTo>
                <a:pt x="0" y="0"/>
              </a:moveTo>
              <a:lnTo>
                <a:pt x="0" y="317282"/>
              </a:lnTo>
              <a:lnTo>
                <a:pt x="1956610" y="317282"/>
              </a:lnTo>
              <a:lnTo>
                <a:pt x="1956610" y="46558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FA58DC-C646-4076-BCBA-E097100DC17C}">
      <dsp:nvSpPr>
        <dsp:cNvPr id="0" name=""/>
        <dsp:cNvSpPr/>
      </dsp:nvSpPr>
      <dsp:spPr>
        <a:xfrm>
          <a:off x="2712733" y="5171871"/>
          <a:ext cx="91440" cy="465584"/>
        </a:xfrm>
        <a:custGeom>
          <a:avLst/>
          <a:gdLst/>
          <a:ahLst/>
          <a:cxnLst/>
          <a:rect l="0" t="0" r="0" b="0"/>
          <a:pathLst>
            <a:path>
              <a:moveTo>
                <a:pt x="45720" y="0"/>
              </a:moveTo>
              <a:lnTo>
                <a:pt x="45720" y="46558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4B30F3-D024-487C-9475-51FC1B7F3ABF}">
      <dsp:nvSpPr>
        <dsp:cNvPr id="0" name=""/>
        <dsp:cNvSpPr/>
      </dsp:nvSpPr>
      <dsp:spPr>
        <a:xfrm>
          <a:off x="801843" y="5171871"/>
          <a:ext cx="1956610" cy="465584"/>
        </a:xfrm>
        <a:custGeom>
          <a:avLst/>
          <a:gdLst/>
          <a:ahLst/>
          <a:cxnLst/>
          <a:rect l="0" t="0" r="0" b="0"/>
          <a:pathLst>
            <a:path>
              <a:moveTo>
                <a:pt x="1956610" y="0"/>
              </a:moveTo>
              <a:lnTo>
                <a:pt x="1956610" y="317282"/>
              </a:lnTo>
              <a:lnTo>
                <a:pt x="0" y="317282"/>
              </a:lnTo>
              <a:lnTo>
                <a:pt x="0" y="46558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682DFD-AC42-4B89-9D92-0756DB66F5DB}">
      <dsp:nvSpPr>
        <dsp:cNvPr id="0" name=""/>
        <dsp:cNvSpPr/>
      </dsp:nvSpPr>
      <dsp:spPr>
        <a:xfrm>
          <a:off x="2758453" y="3689739"/>
          <a:ext cx="2934915" cy="465584"/>
        </a:xfrm>
        <a:custGeom>
          <a:avLst/>
          <a:gdLst/>
          <a:ahLst/>
          <a:cxnLst/>
          <a:rect l="0" t="0" r="0" b="0"/>
          <a:pathLst>
            <a:path>
              <a:moveTo>
                <a:pt x="2934915" y="0"/>
              </a:moveTo>
              <a:lnTo>
                <a:pt x="2934915" y="317282"/>
              </a:lnTo>
              <a:lnTo>
                <a:pt x="0" y="317282"/>
              </a:lnTo>
              <a:lnTo>
                <a:pt x="0" y="465584"/>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C7EE10-22E9-4FD8-9DA2-3C32CA3529F3}">
      <dsp:nvSpPr>
        <dsp:cNvPr id="0" name=""/>
        <dsp:cNvSpPr/>
      </dsp:nvSpPr>
      <dsp:spPr>
        <a:xfrm>
          <a:off x="4892937" y="2673191"/>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E13F30-6BB4-419A-B4E4-B8C4DC1EF827}">
      <dsp:nvSpPr>
        <dsp:cNvPr id="0" name=""/>
        <dsp:cNvSpPr/>
      </dsp:nvSpPr>
      <dsp:spPr>
        <a:xfrm>
          <a:off x="5070811" y="2842171"/>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GB" sz="1200" kern="1200">
              <a:solidFill>
                <a:srgbClr val="444444"/>
              </a:solidFill>
              <a:latin typeface="Calibri"/>
              <a:ea typeface="Calibri"/>
              <a:cs typeface="Calibri"/>
            </a:rPr>
            <a:t>NON-NEWTONIAN FLUID (STF)</a:t>
          </a:r>
        </a:p>
      </dsp:txBody>
      <dsp:txXfrm>
        <a:off x="5100585" y="2871945"/>
        <a:ext cx="1541315" cy="957000"/>
      </dsp:txXfrm>
    </dsp:sp>
    <dsp:sp modelId="{165C27C6-5582-4D11-B876-266BCCE9ED0D}">
      <dsp:nvSpPr>
        <dsp:cNvPr id="0" name=""/>
        <dsp:cNvSpPr/>
      </dsp:nvSpPr>
      <dsp:spPr>
        <a:xfrm>
          <a:off x="1958022" y="4155323"/>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63E21A-EB79-4E16-8A12-76870A121ADB}">
      <dsp:nvSpPr>
        <dsp:cNvPr id="0" name=""/>
        <dsp:cNvSpPr/>
      </dsp:nvSpPr>
      <dsp:spPr>
        <a:xfrm>
          <a:off x="2135895" y="4324303"/>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Properties</a:t>
          </a:r>
        </a:p>
      </dsp:txBody>
      <dsp:txXfrm>
        <a:off x="2165669" y="4354077"/>
        <a:ext cx="1541315" cy="957000"/>
      </dsp:txXfrm>
    </dsp:sp>
    <dsp:sp modelId="{34D6A436-BDC7-48B6-870D-9D0AEC93DE3E}">
      <dsp:nvSpPr>
        <dsp:cNvPr id="0" name=""/>
        <dsp:cNvSpPr/>
      </dsp:nvSpPr>
      <dsp:spPr>
        <a:xfrm>
          <a:off x="1411" y="5637455"/>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29DC1D-988F-4811-AEBE-B121149E23C2}">
      <dsp:nvSpPr>
        <dsp:cNvPr id="0" name=""/>
        <dsp:cNvSpPr/>
      </dsp:nvSpPr>
      <dsp:spPr>
        <a:xfrm>
          <a:off x="179285" y="5806435"/>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Increased mobility.</a:t>
          </a:r>
        </a:p>
      </dsp:txBody>
      <dsp:txXfrm>
        <a:off x="209059" y="5836209"/>
        <a:ext cx="1541315" cy="957000"/>
      </dsp:txXfrm>
    </dsp:sp>
    <dsp:sp modelId="{F34B7AEE-0F0D-47A9-A9F5-E5E1E0A8C3AF}">
      <dsp:nvSpPr>
        <dsp:cNvPr id="0" name=""/>
        <dsp:cNvSpPr/>
      </dsp:nvSpPr>
      <dsp:spPr>
        <a:xfrm>
          <a:off x="1958022" y="5637455"/>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2A6F22-CD28-48DE-A0C5-92DF959AF06D}">
      <dsp:nvSpPr>
        <dsp:cNvPr id="0" name=""/>
        <dsp:cNvSpPr/>
      </dsp:nvSpPr>
      <dsp:spPr>
        <a:xfrm>
          <a:off x="2135895" y="5806435"/>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Major resistance to impact</a:t>
          </a:r>
        </a:p>
      </dsp:txBody>
      <dsp:txXfrm>
        <a:off x="2165669" y="5836209"/>
        <a:ext cx="1541315" cy="957000"/>
      </dsp:txXfrm>
    </dsp:sp>
    <dsp:sp modelId="{34B1D01D-FF18-40FC-97F8-A607512F6206}">
      <dsp:nvSpPr>
        <dsp:cNvPr id="0" name=""/>
        <dsp:cNvSpPr/>
      </dsp:nvSpPr>
      <dsp:spPr>
        <a:xfrm>
          <a:off x="3914632" y="5637455"/>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36719D-42FE-4AAD-8A95-E26151A46616}">
      <dsp:nvSpPr>
        <dsp:cNvPr id="0" name=""/>
        <dsp:cNvSpPr/>
      </dsp:nvSpPr>
      <dsp:spPr>
        <a:xfrm>
          <a:off x="4092506" y="5806435"/>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GB" sz="1200" kern="1200">
              <a:latin typeface="Calibri"/>
              <a:ea typeface="Calibri"/>
              <a:cs typeface="Calibri"/>
            </a:rPr>
            <a:t>More spreading of energy</a:t>
          </a:r>
        </a:p>
      </dsp:txBody>
      <dsp:txXfrm>
        <a:off x="4122280" y="5836209"/>
        <a:ext cx="1541315" cy="957000"/>
      </dsp:txXfrm>
    </dsp:sp>
    <dsp:sp modelId="{09CDD8CF-73E9-45FE-8CFB-77CC5C8DDC23}">
      <dsp:nvSpPr>
        <dsp:cNvPr id="0" name=""/>
        <dsp:cNvSpPr/>
      </dsp:nvSpPr>
      <dsp:spPr>
        <a:xfrm>
          <a:off x="7827853" y="4155323"/>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598940-E159-4B12-952A-F7BD8F07E7BF}">
      <dsp:nvSpPr>
        <dsp:cNvPr id="0" name=""/>
        <dsp:cNvSpPr/>
      </dsp:nvSpPr>
      <dsp:spPr>
        <a:xfrm>
          <a:off x="8005726" y="4324303"/>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Procedure</a:t>
          </a:r>
        </a:p>
      </dsp:txBody>
      <dsp:txXfrm>
        <a:off x="8035500" y="4354077"/>
        <a:ext cx="1541315" cy="957000"/>
      </dsp:txXfrm>
    </dsp:sp>
    <dsp:sp modelId="{4E26B008-0AC0-4121-A97B-F1EB0886EC76}">
      <dsp:nvSpPr>
        <dsp:cNvPr id="0" name=""/>
        <dsp:cNvSpPr/>
      </dsp:nvSpPr>
      <dsp:spPr>
        <a:xfrm>
          <a:off x="5871242" y="5637455"/>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741C43-3F5E-4014-B304-9059D5881A96}">
      <dsp:nvSpPr>
        <dsp:cNvPr id="0" name=""/>
        <dsp:cNvSpPr/>
      </dsp:nvSpPr>
      <dsp:spPr>
        <a:xfrm>
          <a:off x="6049116" y="5806435"/>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Put water and cornstarch in a bowl.</a:t>
          </a:r>
        </a:p>
      </dsp:txBody>
      <dsp:txXfrm>
        <a:off x="6078890" y="5836209"/>
        <a:ext cx="1541315" cy="957000"/>
      </dsp:txXfrm>
    </dsp:sp>
    <dsp:sp modelId="{9CECEBAE-8E1B-4DF9-A6C2-E45789D98CFD}">
      <dsp:nvSpPr>
        <dsp:cNvPr id="0" name=""/>
        <dsp:cNvSpPr/>
      </dsp:nvSpPr>
      <dsp:spPr>
        <a:xfrm>
          <a:off x="7827853" y="5637455"/>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402828-A883-4E9E-A05C-7C7F9376C16B}">
      <dsp:nvSpPr>
        <dsp:cNvPr id="0" name=""/>
        <dsp:cNvSpPr/>
      </dsp:nvSpPr>
      <dsp:spPr>
        <a:xfrm>
          <a:off x="8005726" y="5806435"/>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Stir together thoroughly using either your hands or a spoon.</a:t>
          </a:r>
        </a:p>
      </dsp:txBody>
      <dsp:txXfrm>
        <a:off x="8035500" y="5836209"/>
        <a:ext cx="1541315" cy="957000"/>
      </dsp:txXfrm>
    </dsp:sp>
    <dsp:sp modelId="{7E7E7CF0-0A04-4736-A41E-2E768836D3D0}">
      <dsp:nvSpPr>
        <dsp:cNvPr id="0" name=""/>
        <dsp:cNvSpPr/>
      </dsp:nvSpPr>
      <dsp:spPr>
        <a:xfrm>
          <a:off x="9784463" y="5637455"/>
          <a:ext cx="1600863" cy="10165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7E265B-BA4B-4C64-A1B9-0C1F2265C8EC}">
      <dsp:nvSpPr>
        <dsp:cNvPr id="0" name=""/>
        <dsp:cNvSpPr/>
      </dsp:nvSpPr>
      <dsp:spPr>
        <a:xfrm>
          <a:off x="9962337" y="5806435"/>
          <a:ext cx="1600863" cy="101654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solidFill>
                <a:srgbClr val="444444"/>
              </a:solidFill>
              <a:latin typeface="Calibri"/>
              <a:ea typeface="Calibri"/>
              <a:cs typeface="Calibri"/>
            </a:rPr>
            <a:t>Keep mixing until the mixture is smooth and around the consistency of honey. </a:t>
          </a:r>
        </a:p>
      </dsp:txBody>
      <dsp:txXfrm>
        <a:off x="9992111" y="5836209"/>
        <a:ext cx="1541315" cy="95700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1B6852-C753-4F9E-A19B-69E38374BF1E}" type="datetimeFigureOut">
              <a:t>3/31/2025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2BA971-43D6-4F3B-990A-0E6B95C6A336}" type="slidenum">
              <a:t>‹#›</a:t>
            </a:fld>
            <a:endParaRPr lang="en-US"/>
          </a:p>
        </p:txBody>
      </p:sp>
    </p:spTree>
    <p:extLst>
      <p:ext uri="{BB962C8B-B14F-4D97-AF65-F5344CB8AC3E}">
        <p14:creationId xmlns:p14="http://schemas.microsoft.com/office/powerpoint/2010/main" val="287941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it-IT" err="1"/>
              <a:t>STFs</a:t>
            </a:r>
            <a:r>
              <a:rPr lang="it-IT"/>
              <a:t> </a:t>
            </a:r>
            <a:r>
              <a:rPr lang="it-IT" err="1"/>
              <a:t>become</a:t>
            </a:r>
            <a:r>
              <a:rPr lang="it-IT"/>
              <a:t> more </a:t>
            </a:r>
            <a:r>
              <a:rPr lang="it-IT" err="1"/>
              <a:t>viscous</a:t>
            </a:r>
            <a:r>
              <a:rPr lang="it-IT"/>
              <a:t> </a:t>
            </a:r>
            <a:r>
              <a:rPr lang="it-IT" err="1"/>
              <a:t>when</a:t>
            </a:r>
            <a:r>
              <a:rPr lang="it-IT"/>
              <a:t> </a:t>
            </a:r>
            <a:r>
              <a:rPr lang="it-IT" err="1"/>
              <a:t>subjected</a:t>
            </a:r>
            <a:r>
              <a:rPr lang="it-IT"/>
              <a:t> to shear stress, </a:t>
            </a:r>
            <a:r>
              <a:rPr lang="it-IT" err="1"/>
              <a:t>meaning</a:t>
            </a:r>
            <a:r>
              <a:rPr lang="it-IT"/>
              <a:t> </a:t>
            </a:r>
            <a:r>
              <a:rPr lang="it-IT" err="1"/>
              <a:t>they</a:t>
            </a:r>
            <a:r>
              <a:rPr lang="it-IT"/>
              <a:t> </a:t>
            </a:r>
            <a:r>
              <a:rPr lang="it-IT" err="1"/>
              <a:t>thicken</a:t>
            </a:r>
            <a:r>
              <a:rPr lang="it-IT"/>
              <a:t> and </a:t>
            </a:r>
            <a:r>
              <a:rPr lang="it-IT" err="1"/>
              <a:t>resist</a:t>
            </a:r>
            <a:r>
              <a:rPr lang="it-IT"/>
              <a:t> flow.</a:t>
            </a:r>
            <a:endParaRPr lang="en-US"/>
          </a:p>
          <a:p>
            <a:pPr marL="171450" indent="-171450">
              <a:buFont typeface="Arial"/>
              <a:buChar char="•"/>
            </a:pPr>
            <a:r>
              <a:rPr lang="it-IT"/>
              <a:t>Due to </a:t>
            </a:r>
            <a:r>
              <a:rPr lang="it-IT" err="1"/>
              <a:t>their</a:t>
            </a:r>
            <a:r>
              <a:rPr lang="it-IT"/>
              <a:t> </a:t>
            </a:r>
            <a:r>
              <a:rPr lang="it-IT" err="1"/>
              <a:t>thickening</a:t>
            </a:r>
            <a:r>
              <a:rPr lang="it-IT"/>
              <a:t> </a:t>
            </a:r>
            <a:r>
              <a:rPr lang="it-IT" err="1"/>
              <a:t>behavior</a:t>
            </a:r>
            <a:r>
              <a:rPr lang="it-IT"/>
              <a:t>, </a:t>
            </a:r>
            <a:r>
              <a:rPr lang="it-IT" err="1"/>
              <a:t>STFs</a:t>
            </a:r>
            <a:r>
              <a:rPr lang="it-IT"/>
              <a:t> are </a:t>
            </a:r>
            <a:r>
              <a:rPr lang="it-IT" err="1"/>
              <a:t>often</a:t>
            </a:r>
            <a:r>
              <a:rPr lang="it-IT"/>
              <a:t> </a:t>
            </a:r>
            <a:r>
              <a:rPr lang="it-IT" err="1"/>
              <a:t>used</a:t>
            </a:r>
            <a:r>
              <a:rPr lang="it-IT"/>
              <a:t> in </a:t>
            </a:r>
            <a:r>
              <a:rPr lang="it-IT" err="1"/>
              <a:t>applications</a:t>
            </a:r>
            <a:r>
              <a:rPr lang="it-IT"/>
              <a:t> </a:t>
            </a:r>
            <a:r>
              <a:rPr lang="it-IT" err="1"/>
              <a:t>requiring</a:t>
            </a:r>
            <a:r>
              <a:rPr lang="it-IT"/>
              <a:t> impact </a:t>
            </a:r>
            <a:r>
              <a:rPr lang="it-IT" err="1"/>
              <a:t>protection</a:t>
            </a:r>
            <a:r>
              <a:rPr lang="it-IT"/>
              <a:t>, </a:t>
            </a:r>
            <a:r>
              <a:rPr lang="it-IT" err="1"/>
              <a:t>such</a:t>
            </a:r>
            <a:r>
              <a:rPr lang="it-IT"/>
              <a:t> </a:t>
            </a:r>
            <a:r>
              <a:rPr lang="it-IT" err="1"/>
              <a:t>as</a:t>
            </a:r>
            <a:r>
              <a:rPr lang="it-IT"/>
              <a:t> body </a:t>
            </a:r>
            <a:r>
              <a:rPr lang="it-IT" err="1"/>
              <a:t>armor</a:t>
            </a:r>
            <a:r>
              <a:rPr lang="it-IT"/>
              <a:t>.</a:t>
            </a:r>
            <a:endParaRPr lang="it-IT">
              <a:ea typeface="Calibri"/>
              <a:cs typeface="Calibri"/>
            </a:endParaRPr>
          </a:p>
          <a:p>
            <a:pPr marL="171450" indent="-171450">
              <a:buFont typeface="Arial"/>
              <a:buChar char="•"/>
            </a:pPr>
            <a:r>
              <a:rPr lang="it-IT"/>
              <a:t>The </a:t>
            </a:r>
            <a:r>
              <a:rPr lang="it-IT" err="1"/>
              <a:t>thickening</a:t>
            </a:r>
            <a:r>
              <a:rPr lang="it-IT"/>
              <a:t> </a:t>
            </a:r>
            <a:r>
              <a:rPr lang="it-IT" err="1"/>
              <a:t>effect</a:t>
            </a:r>
            <a:r>
              <a:rPr lang="it-IT"/>
              <a:t> </a:t>
            </a:r>
            <a:r>
              <a:rPr lang="it-IT" err="1"/>
              <a:t>is</a:t>
            </a:r>
            <a:r>
              <a:rPr lang="it-IT"/>
              <a:t> </a:t>
            </a:r>
            <a:r>
              <a:rPr lang="it-IT" err="1"/>
              <a:t>reversible</a:t>
            </a:r>
            <a:r>
              <a:rPr lang="it-IT"/>
              <a:t>; once the stress </a:t>
            </a:r>
            <a:r>
              <a:rPr lang="it-IT" err="1"/>
              <a:t>is</a:t>
            </a:r>
            <a:r>
              <a:rPr lang="it-IT"/>
              <a:t> </a:t>
            </a:r>
            <a:r>
              <a:rPr lang="it-IT" err="1"/>
              <a:t>removed</a:t>
            </a:r>
            <a:r>
              <a:rPr lang="it-IT"/>
              <a:t>, the </a:t>
            </a:r>
            <a:r>
              <a:rPr lang="it-IT" err="1"/>
              <a:t>fluid</a:t>
            </a:r>
            <a:r>
              <a:rPr lang="it-IT"/>
              <a:t> </a:t>
            </a:r>
            <a:r>
              <a:rPr lang="it-IT" err="1"/>
              <a:t>returns</a:t>
            </a:r>
            <a:r>
              <a:rPr lang="it-IT"/>
              <a:t> to </a:t>
            </a:r>
            <a:r>
              <a:rPr lang="it-IT" err="1"/>
              <a:t>its</a:t>
            </a:r>
            <a:r>
              <a:rPr lang="it-IT"/>
              <a:t> </a:t>
            </a:r>
            <a:r>
              <a:rPr lang="it-IT" err="1"/>
              <a:t>original</a:t>
            </a:r>
            <a:r>
              <a:rPr lang="it-IT"/>
              <a:t> state.</a:t>
            </a:r>
            <a:endParaRPr lang="it-IT">
              <a:ea typeface="Calibri"/>
              <a:cs typeface="Calibri"/>
            </a:endParaRPr>
          </a:p>
          <a:p>
            <a:endParaRPr lang="it-IT">
              <a:ea typeface="Calibri"/>
              <a:cs typeface="Calibri"/>
            </a:endParaRPr>
          </a:p>
          <a:p>
            <a:endParaRPr lang="en-GB"/>
          </a:p>
        </p:txBody>
      </p:sp>
      <p:sp>
        <p:nvSpPr>
          <p:cNvPr id="4" name="Slide Number Placeholder 3"/>
          <p:cNvSpPr>
            <a:spLocks noGrp="1"/>
          </p:cNvSpPr>
          <p:nvPr>
            <p:ph type="sldNum" sz="quarter" idx="5"/>
          </p:nvPr>
        </p:nvSpPr>
        <p:spPr/>
        <p:txBody>
          <a:bodyPr/>
          <a:lstStyle/>
          <a:p>
            <a:fld id="{EA2BA971-43D6-4F3B-990A-0E6B95C6A336}" type="slidenum">
              <a:rPr lang="en-GB" smtClean="0"/>
              <a:t>6</a:t>
            </a:fld>
            <a:endParaRPr lang="en-GB"/>
          </a:p>
        </p:txBody>
      </p:sp>
    </p:spTree>
    <p:extLst>
      <p:ext uri="{BB962C8B-B14F-4D97-AF65-F5344CB8AC3E}">
        <p14:creationId xmlns:p14="http://schemas.microsoft.com/office/powerpoint/2010/main" val="1284965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First, we struck the mannequin with the steel plate. Without the presence of the shear-thickening fluid (STF), the mannequin's surface was severely harmed, as seen in Figure 5. Without the presence of the STF, the hard impact provided direct contact with the steel plate to the mannequin's chest and created visible localized damage. Without the presence of the energy-dispersion function and the cushioning provided by the STF, the steel plate could not provide the mannequin with proper protection.</a:t>
            </a:r>
            <a:endParaRPr lang="en-US"/>
          </a:p>
          <a:p>
            <a:pPr algn="just"/>
            <a:endParaRPr lang="en-US"/>
          </a:p>
          <a:p>
            <a:pPr algn="just"/>
            <a:r>
              <a:rPr lang="en-GB"/>
              <a:t>Then we struck the mannequin with the bat. For the STF-free scenario, the mannequin showed observable damage to the outer layer, Figure 5. For the STF-free excessive impact loading, the steel plate impacted the mannequin's chest directly and produced observable localized damage. Without the role played by the STF in energy dispersion and the role played by the buffer, the steel plate failed to successfully protect the mannequin.</a:t>
            </a:r>
            <a:endParaRPr lang="en-US"/>
          </a:p>
          <a:p>
            <a:pPr algn="just"/>
            <a:endParaRPr lang="en-US"/>
          </a:p>
          <a:p>
            <a:pPr algn="just"/>
            <a:r>
              <a:rPr lang="en-GB"/>
              <a:t>Then we conducted the stabbing test with and without the STF. There was an excellent improvement in the level of protection offered using the STF in both scenarios. Under the stabbing force, wearing the STF, the steel plate operated smoother and more steadily. It recoiled more effectively and transferred only minor damage to the mannequin, as evidenced by Figure 5. The STF operated like an "airbag," redistributing the impact force and allowing the kinetic energy to be dispersed throughout the body surface. It substantially lowered the risk of serious injury and only produced minor markings on the mannequin.</a:t>
            </a:r>
            <a:endParaRPr lang="en-US"/>
          </a:p>
          <a:p>
            <a:pPr algn="just"/>
            <a:endParaRPr lang="en-US"/>
          </a:p>
          <a:p>
            <a:pPr algn="just"/>
            <a:r>
              <a:rPr lang="en-GB"/>
              <a:t>These tests are corroborated by simulation results and provide the efficacy of the STF in augmenting vest protective performance. By dissipating impact energy and minimizing localized stress, the STF at the same time increases armour toughness and increases wearer protection. This dual function provided by the STF as an impact dispersing medium and a blunt trauma cushioning layer—renders it a promising supplement to traditional armour materials.</a:t>
            </a:r>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EA2BA971-43D6-4F3B-990A-0E6B95C6A336}" type="slidenum">
              <a:rPr lang="en-US"/>
              <a:t>7</a:t>
            </a:fld>
            <a:endParaRPr lang="en-US"/>
          </a:p>
        </p:txBody>
      </p:sp>
    </p:spTree>
    <p:extLst>
      <p:ext uri="{BB962C8B-B14F-4D97-AF65-F5344CB8AC3E}">
        <p14:creationId xmlns:p14="http://schemas.microsoft.com/office/powerpoint/2010/main" val="1280618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bulletproof vest can further individual protection with its improved design and innovative materials.</a:t>
            </a:r>
          </a:p>
          <a:p>
            <a:r>
              <a:rPr lang="en-US"/>
              <a:t> </a:t>
            </a:r>
            <a:endParaRPr lang="en-US">
              <a:ea typeface="Calibri"/>
              <a:cs typeface="Calibri"/>
            </a:endParaRPr>
          </a:p>
          <a:p>
            <a:r>
              <a:rPr lang="en-US"/>
              <a:t>It offers better protection for individuals in risky scenarios, providing convenience and reliability.</a:t>
            </a:r>
          </a:p>
          <a:p>
            <a:r>
              <a:rPr lang="en-US"/>
              <a:t> </a:t>
            </a:r>
            <a:endParaRPr lang="en-US">
              <a:ea typeface="Calibri"/>
              <a:cs typeface="Calibri"/>
            </a:endParaRPr>
          </a:p>
          <a:p>
            <a:r>
              <a:rPr lang="en-US"/>
              <a:t>Thanks to modern technology, this vest can set a new standard for personal protection gear.</a:t>
            </a:r>
          </a:p>
          <a:p>
            <a:r>
              <a:rPr lang="en-US"/>
              <a:t> </a:t>
            </a:r>
            <a:endParaRPr lang="en-US">
              <a:ea typeface="Calibri"/>
              <a:cs typeface="Calibri"/>
            </a:endParaRPr>
          </a:p>
          <a:p>
            <a:r>
              <a:rPr lang="en-US"/>
              <a:t>The vest is made to save lives and grant individuals peace of mind in unexpected circumstances.</a:t>
            </a:r>
          </a:p>
          <a:p>
            <a:r>
              <a:rPr lang="en-US"/>
              <a:t> </a:t>
            </a:r>
            <a:endParaRPr lang="en-US">
              <a:ea typeface="Calibri"/>
              <a:cs typeface="Calibri"/>
            </a:endParaRPr>
          </a:p>
          <a:p>
            <a:r>
              <a:rPr lang="en-US"/>
              <a:t>Its improved design can lead to better, more reliable protection for everyone.</a:t>
            </a:r>
          </a:p>
          <a:p>
            <a:endParaRPr lang="en-GB"/>
          </a:p>
        </p:txBody>
      </p:sp>
      <p:sp>
        <p:nvSpPr>
          <p:cNvPr id="4" name="Slide Number Placeholder 3"/>
          <p:cNvSpPr>
            <a:spLocks noGrp="1"/>
          </p:cNvSpPr>
          <p:nvPr>
            <p:ph type="sldNum" sz="quarter" idx="5"/>
          </p:nvPr>
        </p:nvSpPr>
        <p:spPr/>
        <p:txBody>
          <a:bodyPr/>
          <a:lstStyle/>
          <a:p>
            <a:fld id="{EA2BA971-43D6-4F3B-990A-0E6B95C6A336}" type="slidenum">
              <a:rPr lang="en-GB" smtClean="0"/>
              <a:t>10</a:t>
            </a:fld>
            <a:endParaRPr lang="en-GB"/>
          </a:p>
        </p:txBody>
      </p:sp>
    </p:spTree>
    <p:extLst>
      <p:ext uri="{BB962C8B-B14F-4D97-AF65-F5344CB8AC3E}">
        <p14:creationId xmlns:p14="http://schemas.microsoft.com/office/powerpoint/2010/main" val="1286390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EA015B-148E-1C96-993B-162A950F96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09096C-FB6C-37BB-4911-FAD5DFD044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FA177E-BBD7-7C74-84D0-510176B0AA5E}"/>
              </a:ext>
            </a:extLst>
          </p:cNvPr>
          <p:cNvSpPr>
            <a:spLocks noGrp="1"/>
          </p:cNvSpPr>
          <p:nvPr>
            <p:ph type="body" idx="1"/>
          </p:nvPr>
        </p:nvSpPr>
        <p:spPr/>
        <p:txBody>
          <a:bodyPr/>
          <a:lstStyle/>
          <a:p>
            <a:r>
              <a:rPr lang="en-US"/>
              <a:t>This bulletproof vest can further individual protection with its improved design and innovative materials.</a:t>
            </a:r>
          </a:p>
          <a:p>
            <a:r>
              <a:rPr lang="en-US"/>
              <a:t> </a:t>
            </a:r>
            <a:endParaRPr lang="en-US">
              <a:ea typeface="Calibri"/>
              <a:cs typeface="Calibri"/>
            </a:endParaRPr>
          </a:p>
          <a:p>
            <a:r>
              <a:rPr lang="en-US"/>
              <a:t>It offers better protection for individuals in risky scenarios, providing convenience and reliability.</a:t>
            </a:r>
          </a:p>
          <a:p>
            <a:r>
              <a:rPr lang="en-US"/>
              <a:t> </a:t>
            </a:r>
            <a:endParaRPr lang="en-US">
              <a:ea typeface="Calibri"/>
              <a:cs typeface="Calibri"/>
            </a:endParaRPr>
          </a:p>
          <a:p>
            <a:r>
              <a:rPr lang="en-US"/>
              <a:t>Thanks to modern technology, this vest can set a new standard for personal protection gear.</a:t>
            </a:r>
          </a:p>
          <a:p>
            <a:r>
              <a:rPr lang="en-US"/>
              <a:t> </a:t>
            </a:r>
            <a:endParaRPr lang="en-US">
              <a:ea typeface="Calibri"/>
              <a:cs typeface="Calibri"/>
            </a:endParaRPr>
          </a:p>
          <a:p>
            <a:r>
              <a:rPr lang="en-US"/>
              <a:t>The vest is made to save lives and grant individuals peace of mind in unexpected circumstances.</a:t>
            </a:r>
          </a:p>
          <a:p>
            <a:r>
              <a:rPr lang="en-US"/>
              <a:t> </a:t>
            </a:r>
            <a:endParaRPr lang="en-US">
              <a:ea typeface="Calibri"/>
              <a:cs typeface="Calibri"/>
            </a:endParaRPr>
          </a:p>
          <a:p>
            <a:r>
              <a:rPr lang="en-US"/>
              <a:t>Its improved design can lead to better, more reliable protection for everyone.</a:t>
            </a:r>
          </a:p>
          <a:p>
            <a:endParaRPr lang="en-GB"/>
          </a:p>
        </p:txBody>
      </p:sp>
      <p:sp>
        <p:nvSpPr>
          <p:cNvPr id="4" name="Slide Number Placeholder 3">
            <a:extLst>
              <a:ext uri="{FF2B5EF4-FFF2-40B4-BE49-F238E27FC236}">
                <a16:creationId xmlns:a16="http://schemas.microsoft.com/office/drawing/2014/main" id="{D1C0ED1F-AD1F-0E36-08E0-8C7EDFB29AB6}"/>
              </a:ext>
            </a:extLst>
          </p:cNvPr>
          <p:cNvSpPr>
            <a:spLocks noGrp="1"/>
          </p:cNvSpPr>
          <p:nvPr>
            <p:ph type="sldNum" sz="quarter" idx="5"/>
          </p:nvPr>
        </p:nvSpPr>
        <p:spPr/>
        <p:txBody>
          <a:bodyPr/>
          <a:lstStyle/>
          <a:p>
            <a:fld id="{EA2BA971-43D6-4F3B-990A-0E6B95C6A336}" type="slidenum">
              <a:rPr lang="en-GB" smtClean="0"/>
              <a:t>11</a:t>
            </a:fld>
            <a:endParaRPr lang="en-GB"/>
          </a:p>
        </p:txBody>
      </p:sp>
    </p:spTree>
    <p:extLst>
      <p:ext uri="{BB962C8B-B14F-4D97-AF65-F5344CB8AC3E}">
        <p14:creationId xmlns:p14="http://schemas.microsoft.com/office/powerpoint/2010/main" val="546339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Non da leggere</a:t>
            </a:r>
          </a:p>
        </p:txBody>
      </p:sp>
      <p:sp>
        <p:nvSpPr>
          <p:cNvPr id="4" name="Slide Number Placeholder 3"/>
          <p:cNvSpPr>
            <a:spLocks noGrp="1"/>
          </p:cNvSpPr>
          <p:nvPr>
            <p:ph type="sldNum" sz="quarter" idx="5"/>
          </p:nvPr>
        </p:nvSpPr>
        <p:spPr/>
        <p:txBody>
          <a:bodyPr/>
          <a:lstStyle/>
          <a:p>
            <a:fld id="{EA2BA971-43D6-4F3B-990A-0E6B95C6A336}" type="slidenum">
              <a:rPr lang="en-US"/>
              <a:t>12</a:t>
            </a:fld>
            <a:endParaRPr lang="en-US"/>
          </a:p>
        </p:txBody>
      </p:sp>
    </p:spTree>
    <p:extLst>
      <p:ext uri="{BB962C8B-B14F-4D97-AF65-F5344CB8AC3E}">
        <p14:creationId xmlns:p14="http://schemas.microsoft.com/office/powerpoint/2010/main" val="4131359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Non da </a:t>
            </a:r>
            <a:r>
              <a:rPr lang="en-US" err="1">
                <a:ea typeface="Calibri"/>
                <a:cs typeface="Calibri"/>
              </a:rPr>
              <a:t>leggere</a:t>
            </a:r>
          </a:p>
        </p:txBody>
      </p:sp>
      <p:sp>
        <p:nvSpPr>
          <p:cNvPr id="4" name="Slide Number Placeholder 3"/>
          <p:cNvSpPr>
            <a:spLocks noGrp="1"/>
          </p:cNvSpPr>
          <p:nvPr>
            <p:ph type="sldNum" sz="quarter" idx="5"/>
          </p:nvPr>
        </p:nvSpPr>
        <p:spPr/>
        <p:txBody>
          <a:bodyPr/>
          <a:lstStyle/>
          <a:p>
            <a:fld id="{EA2BA971-43D6-4F3B-990A-0E6B95C6A336}" type="slidenum">
              <a:rPr lang="en-US"/>
              <a:t>13</a:t>
            </a:fld>
            <a:endParaRPr lang="en-US"/>
          </a:p>
        </p:txBody>
      </p:sp>
    </p:spTree>
    <p:extLst>
      <p:ext uri="{BB962C8B-B14F-4D97-AF65-F5344CB8AC3E}">
        <p14:creationId xmlns:p14="http://schemas.microsoft.com/office/powerpoint/2010/main" val="285400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de-DE"/>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31.03.2025</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186192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31.03.2025</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424469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de-DE"/>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31.03.2025</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02684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31.03.2025</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26318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de-DE"/>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F64A8E5F-40E5-4553-9F3C-699F1A5B8145}" type="datetimeFigureOut">
              <a:rPr lang="de-DE" smtClean="0"/>
              <a:t>31.03.2025</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57739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data 4"/>
          <p:cNvSpPr>
            <a:spLocks noGrp="1"/>
          </p:cNvSpPr>
          <p:nvPr>
            <p:ph type="dt" sz="half" idx="10"/>
          </p:nvPr>
        </p:nvSpPr>
        <p:spPr/>
        <p:txBody>
          <a:bodyPr/>
          <a:lstStyle/>
          <a:p>
            <a:fld id="{F64A8E5F-40E5-4553-9F3C-699F1A5B8145}" type="datetimeFigureOut">
              <a:rPr lang="de-DE" smtClean="0"/>
              <a:t>31.03.2025</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284089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de-DE"/>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7" name="Segnaposto data 6"/>
          <p:cNvSpPr>
            <a:spLocks noGrp="1"/>
          </p:cNvSpPr>
          <p:nvPr>
            <p:ph type="dt" sz="half" idx="10"/>
          </p:nvPr>
        </p:nvSpPr>
        <p:spPr/>
        <p:txBody>
          <a:bodyPr/>
          <a:lstStyle/>
          <a:p>
            <a:fld id="{F64A8E5F-40E5-4553-9F3C-699F1A5B8145}" type="datetimeFigureOut">
              <a:rPr lang="de-DE" smtClean="0"/>
              <a:t>31.03.2025</a:t>
            </a:fld>
            <a:endParaRPr lang="de-DE"/>
          </a:p>
        </p:txBody>
      </p:sp>
      <p:sp>
        <p:nvSpPr>
          <p:cNvPr id="8" name="Segnaposto piè di pagina 7"/>
          <p:cNvSpPr>
            <a:spLocks noGrp="1"/>
          </p:cNvSpPr>
          <p:nvPr>
            <p:ph type="ftr" sz="quarter" idx="11"/>
          </p:nvPr>
        </p:nvSpPr>
        <p:spPr/>
        <p:txBody>
          <a:bodyPr/>
          <a:lstStyle/>
          <a:p>
            <a:endParaRPr lang="de-DE"/>
          </a:p>
        </p:txBody>
      </p:sp>
      <p:sp>
        <p:nvSpPr>
          <p:cNvPr id="9" name="Segnaposto numero diapositiva 8"/>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2747982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data 2"/>
          <p:cNvSpPr>
            <a:spLocks noGrp="1"/>
          </p:cNvSpPr>
          <p:nvPr>
            <p:ph type="dt" sz="half" idx="10"/>
          </p:nvPr>
        </p:nvSpPr>
        <p:spPr/>
        <p:txBody>
          <a:bodyPr/>
          <a:lstStyle/>
          <a:p>
            <a:fld id="{F64A8E5F-40E5-4553-9F3C-699F1A5B8145}" type="datetimeFigureOut">
              <a:rPr lang="de-DE" smtClean="0"/>
              <a:t>31.03.2025</a:t>
            </a:fld>
            <a:endParaRPr lang="de-DE"/>
          </a:p>
        </p:txBody>
      </p:sp>
      <p:sp>
        <p:nvSpPr>
          <p:cNvPr id="4" name="Segnaposto piè di pagina 3"/>
          <p:cNvSpPr>
            <a:spLocks noGrp="1"/>
          </p:cNvSpPr>
          <p:nvPr>
            <p:ph type="ftr" sz="quarter" idx="11"/>
          </p:nvPr>
        </p:nvSpPr>
        <p:spPr/>
        <p:txBody>
          <a:bodyPr/>
          <a:lstStyle/>
          <a:p>
            <a:endParaRPr lang="de-DE"/>
          </a:p>
        </p:txBody>
      </p:sp>
      <p:sp>
        <p:nvSpPr>
          <p:cNvPr id="5" name="Segnaposto numero diapositiva 4"/>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31782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64A8E5F-40E5-4553-9F3C-699F1A5B8145}" type="datetimeFigureOut">
              <a:rPr lang="de-DE" smtClean="0"/>
              <a:t>31.03.2025</a:t>
            </a:fld>
            <a:endParaRPr lang="de-DE"/>
          </a:p>
        </p:txBody>
      </p:sp>
      <p:sp>
        <p:nvSpPr>
          <p:cNvPr id="3" name="Segnaposto piè di pagina 2"/>
          <p:cNvSpPr>
            <a:spLocks noGrp="1"/>
          </p:cNvSpPr>
          <p:nvPr>
            <p:ph type="ftr" sz="quarter" idx="11"/>
          </p:nvPr>
        </p:nvSpPr>
        <p:spPr/>
        <p:txBody>
          <a:bodyPr/>
          <a:lstStyle/>
          <a:p>
            <a:endParaRPr lang="de-DE"/>
          </a:p>
        </p:txBody>
      </p:sp>
      <p:sp>
        <p:nvSpPr>
          <p:cNvPr id="4" name="Segnaposto numero diapositiva 3"/>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894095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64A8E5F-40E5-4553-9F3C-699F1A5B8145}" type="datetimeFigureOut">
              <a:rPr lang="de-DE" smtClean="0"/>
              <a:t>31.03.2025</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2365816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64A8E5F-40E5-4553-9F3C-699F1A5B8145}" type="datetimeFigureOut">
              <a:rPr lang="de-DE" smtClean="0"/>
              <a:t>31.03.2025</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688576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de-DE"/>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4A8E5F-40E5-4553-9F3C-699F1A5B8145}" type="datetimeFigureOut">
              <a:rPr lang="de-DE" smtClean="0"/>
              <a:t>31.03.2025</a:t>
            </a:fld>
            <a:endParaRPr lang="de-DE"/>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6CD45B7-DFE2-4393-8D37-380FC36BF3AA}" type="slidenum">
              <a:rPr lang="de-DE" smtClean="0"/>
              <a:t>‹#›</a:t>
            </a:fld>
            <a:endParaRPr lang="de-DE"/>
          </a:p>
        </p:txBody>
      </p:sp>
    </p:spTree>
    <p:extLst>
      <p:ext uri="{BB962C8B-B14F-4D97-AF65-F5344CB8AC3E}">
        <p14:creationId xmlns:p14="http://schemas.microsoft.com/office/powerpoint/2010/main" val="1801931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stem.org.uk/system/files/elibrary-resources/2016/05/Make%20a%20non-Newtonian%20fluid.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www.statista.com/statistics/864736/knife-crime-in-london/" TargetMode="External"/><Relationship Id="rId4" Type="http://schemas.openxmlformats.org/officeDocument/2006/relationships/hyperlink" Target="https://www.sciencedirect.com/science/article/pii/S187770581634400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jpeg"/><Relationship Id="rId7" Type="http://schemas.openxmlformats.org/officeDocument/2006/relationships/diagramColors" Target="../diagrams/colors1.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71B36-D3E7-07DB-14A3-90016E498A3D}"/>
              </a:ext>
            </a:extLst>
          </p:cNvPr>
          <p:cNvSpPr>
            <a:spLocks noGrp="1"/>
          </p:cNvSpPr>
          <p:nvPr>
            <p:ph type="ctrTitle"/>
          </p:nvPr>
        </p:nvSpPr>
        <p:spPr>
          <a:xfrm>
            <a:off x="998239" y="2478827"/>
            <a:ext cx="5908019" cy="1244608"/>
          </a:xfrm>
        </p:spPr>
        <p:txBody>
          <a:bodyPr anchor="t">
            <a:noAutofit/>
          </a:bodyPr>
          <a:lstStyle/>
          <a:p>
            <a:pPr algn="l"/>
            <a:r>
              <a:rPr lang="en-US" sz="3600" b="1" dirty="0">
                <a:latin typeface="Amasis MT Pro"/>
                <a:ea typeface="Calibri"/>
                <a:cs typeface="Calibri"/>
              </a:rPr>
              <a:t>Enhancing Bulletproof Vests with Non-Newtonian Fluid</a:t>
            </a:r>
            <a:endParaRPr lang="en-GB" sz="3600" b="1" dirty="0">
              <a:latin typeface="Amasis MT Pro"/>
              <a:ea typeface="Calibri"/>
              <a:cs typeface="Calibri"/>
            </a:endParaRPr>
          </a:p>
        </p:txBody>
      </p:sp>
      <p:sp>
        <p:nvSpPr>
          <p:cNvPr id="3" name="Subtitle 2">
            <a:extLst>
              <a:ext uri="{FF2B5EF4-FFF2-40B4-BE49-F238E27FC236}">
                <a16:creationId xmlns:a16="http://schemas.microsoft.com/office/drawing/2014/main" id="{8F1B38FB-1B4B-7F6D-C9B8-5F013C838DA8}"/>
              </a:ext>
            </a:extLst>
          </p:cNvPr>
          <p:cNvSpPr>
            <a:spLocks noGrp="1"/>
          </p:cNvSpPr>
          <p:nvPr>
            <p:ph type="subTitle" idx="1"/>
          </p:nvPr>
        </p:nvSpPr>
        <p:spPr>
          <a:xfrm>
            <a:off x="994183" y="4237040"/>
            <a:ext cx="4985217" cy="384632"/>
          </a:xfrm>
        </p:spPr>
        <p:txBody>
          <a:bodyPr anchor="b">
            <a:normAutofit/>
          </a:bodyPr>
          <a:lstStyle/>
          <a:p>
            <a:pPr algn="l"/>
            <a:r>
              <a:rPr lang="en-US" sz="2000">
                <a:effectLst/>
                <a:latin typeface="Amasis MT Pro"/>
                <a:ea typeface="Calibri"/>
              </a:rPr>
              <a:t>A Solution for Urban Security Challenges</a:t>
            </a:r>
            <a:endParaRPr lang="en-GB" sz="2000">
              <a:latin typeface="Amasis MT Pro"/>
              <a:ea typeface="Calibri"/>
            </a:endParaRPr>
          </a:p>
        </p:txBody>
      </p:sp>
      <p:sp>
        <p:nvSpPr>
          <p:cNvPr id="6" name="Rectangle 5">
            <a:extLst>
              <a:ext uri="{FF2B5EF4-FFF2-40B4-BE49-F238E27FC236}">
                <a16:creationId xmlns:a16="http://schemas.microsoft.com/office/drawing/2014/main" id="{57A4C52D-DEBD-AA66-CB8D-47DA3460C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Europäische Schule Frankfurt am Main - Home">
            <a:extLst>
              <a:ext uri="{FF2B5EF4-FFF2-40B4-BE49-F238E27FC236}">
                <a16:creationId xmlns:a16="http://schemas.microsoft.com/office/drawing/2014/main" id="{AA86CA8C-6EA0-BC97-04E2-8F4D30EBC6C6}"/>
              </a:ext>
            </a:extLst>
          </p:cNvPr>
          <p:cNvPicPr>
            <a:picLocks noChangeAspect="1"/>
          </p:cNvPicPr>
          <p:nvPr/>
        </p:nvPicPr>
        <p:blipFill>
          <a:blip r:embed="rId2"/>
          <a:stretch>
            <a:fillRect/>
          </a:stretch>
        </p:blipFill>
        <p:spPr>
          <a:xfrm>
            <a:off x="75752" y="58432"/>
            <a:ext cx="2743200" cy="939546"/>
          </a:xfrm>
          <a:prstGeom prst="rect">
            <a:avLst/>
          </a:prstGeom>
        </p:spPr>
      </p:pic>
      <p:sp>
        <p:nvSpPr>
          <p:cNvPr id="10" name="Rectangle 9">
            <a:extLst>
              <a:ext uri="{FF2B5EF4-FFF2-40B4-BE49-F238E27FC236}">
                <a16:creationId xmlns:a16="http://schemas.microsoft.com/office/drawing/2014/main" id="{6B22E601-8B40-33E0-256D-6AC7F361E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0" y="257770"/>
            <a:ext cx="4837176" cy="297996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BAB6E8-C192-A19C-04E5-B1BE7F235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0" y="3462252"/>
            <a:ext cx="4837176" cy="297996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A close-up of a blue liquid&#10;&#10;AI-generated content may be incorrect.">
            <a:extLst>
              <a:ext uri="{FF2B5EF4-FFF2-40B4-BE49-F238E27FC236}">
                <a16:creationId xmlns:a16="http://schemas.microsoft.com/office/drawing/2014/main" id="{B42036F0-1152-9EA1-E07A-9FFE066C7E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1599" r="-1" b="-1"/>
          <a:stretch/>
        </p:blipFill>
        <p:spPr bwMode="auto">
          <a:xfrm>
            <a:off x="7105880" y="488313"/>
            <a:ext cx="4324849" cy="255200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 group of people walking on a city street&#10;&#10;AI-generated content may be incorrect.">
            <a:extLst>
              <a:ext uri="{FF2B5EF4-FFF2-40B4-BE49-F238E27FC236}">
                <a16:creationId xmlns:a16="http://schemas.microsoft.com/office/drawing/2014/main" id="{DD8A896F-3FA6-B5A6-5B0C-CA25B8F29A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1" b="11265"/>
          <a:stretch/>
        </p:blipFill>
        <p:spPr bwMode="auto">
          <a:xfrm>
            <a:off x="7114163" y="3676230"/>
            <a:ext cx="4324849" cy="2552007"/>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a:extLst>
              <a:ext uri="{FF2B5EF4-FFF2-40B4-BE49-F238E27FC236}">
                <a16:creationId xmlns:a16="http://schemas.microsoft.com/office/drawing/2014/main" id="{1856FCA7-F125-C0A6-D103-F87EDBB16F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48031"/>
            <a:ext cx="731521" cy="673460"/>
            <a:chOff x="3940602" y="308034"/>
            <a:chExt cx="2116791" cy="3428999"/>
          </a:xfrm>
          <a:solidFill>
            <a:schemeClr val="accent4"/>
          </a:solidFill>
        </p:grpSpPr>
        <p:sp>
          <p:nvSpPr>
            <p:cNvPr id="16" name="Rectangle 15">
              <a:extLst>
                <a:ext uri="{FF2B5EF4-FFF2-40B4-BE49-F238E27FC236}">
                  <a16:creationId xmlns:a16="http://schemas.microsoft.com/office/drawing/2014/main" id="{785E1859-44B0-48D8-D97F-1746EBE94D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DF490E4-9325-8503-9CBB-A35099FBB2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EA9BEA7-4BBC-525E-1FE0-C29691752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30">
            <a:extLst>
              <a:ext uri="{FF2B5EF4-FFF2-40B4-BE49-F238E27FC236}">
                <a16:creationId xmlns:a16="http://schemas.microsoft.com/office/drawing/2014/main" id="{31BF0504-4BB1-A517-72B2-48D416A45EFA}"/>
              </a:ext>
            </a:extLst>
          </p:cNvPr>
          <p:cNvSpPr txBox="1"/>
          <p:nvPr/>
        </p:nvSpPr>
        <p:spPr>
          <a:xfrm>
            <a:off x="994395" y="5402456"/>
            <a:ext cx="496134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Amasis MT Pro"/>
              </a:rPr>
              <a:t>Marcelli Stefano, </a:t>
            </a:r>
            <a:r>
              <a:rPr lang="en-US" sz="1600" dirty="0" err="1">
                <a:latin typeface="Amasis MT Pro"/>
              </a:rPr>
              <a:t>Pambianco</a:t>
            </a:r>
            <a:r>
              <a:rPr lang="en-US" sz="1600" dirty="0">
                <a:latin typeface="Amasis MT Pro"/>
              </a:rPr>
              <a:t> Cristian, Pastori Lorenzo</a:t>
            </a:r>
          </a:p>
          <a:p>
            <a:r>
              <a:rPr lang="en-US" sz="1600" dirty="0">
                <a:latin typeface="Amasis MT Pro"/>
              </a:rPr>
              <a:t>Tutor Dr. Fatima Longo</a:t>
            </a:r>
          </a:p>
          <a:p>
            <a:r>
              <a:rPr lang="en-US" sz="1600" dirty="0">
                <a:latin typeface="Amasis MT Pro"/>
              </a:rPr>
              <a:t>ESF S3ITA </a:t>
            </a:r>
          </a:p>
        </p:txBody>
      </p:sp>
    </p:spTree>
    <p:extLst>
      <p:ext uri="{BB962C8B-B14F-4D97-AF65-F5344CB8AC3E}">
        <p14:creationId xmlns:p14="http://schemas.microsoft.com/office/powerpoint/2010/main" val="2272719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43" name="Rectangle 42">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E73637-B13C-DCE9-AB80-550DFC938C1F}"/>
              </a:ext>
            </a:extLst>
          </p:cNvPr>
          <p:cNvSpPr>
            <a:spLocks noGrp="1"/>
          </p:cNvSpPr>
          <p:nvPr>
            <p:ph type="title"/>
          </p:nvPr>
        </p:nvSpPr>
        <p:spPr>
          <a:xfrm>
            <a:off x="1130739" y="1592985"/>
            <a:ext cx="4970304" cy="1046459"/>
          </a:xfrm>
        </p:spPr>
        <p:txBody>
          <a:bodyPr anchor="b">
            <a:noAutofit/>
          </a:bodyPr>
          <a:lstStyle/>
          <a:p>
            <a:br>
              <a:rPr lang="en-US" dirty="0"/>
            </a:br>
            <a:r>
              <a:rPr lang="en-US" b="1" dirty="0">
                <a:latin typeface="Amasis MT Pro"/>
              </a:rPr>
              <a:t>Main challenges</a:t>
            </a:r>
            <a:br>
              <a:rPr lang="en-US" dirty="0"/>
            </a:br>
            <a:endParaRPr lang="en-US"/>
          </a:p>
        </p:txBody>
      </p:sp>
      <p:sp>
        <p:nvSpPr>
          <p:cNvPr id="48" name="Rectangle 47">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96BA6B3-AD6C-F0B2-4623-D62A0D2FCC64}"/>
              </a:ext>
            </a:extLst>
          </p:cNvPr>
          <p:cNvSpPr>
            <a:spLocks noGrp="1"/>
          </p:cNvSpPr>
          <p:nvPr>
            <p:ph idx="1"/>
          </p:nvPr>
        </p:nvSpPr>
        <p:spPr>
          <a:xfrm>
            <a:off x="1128958" y="2508105"/>
            <a:ext cx="4841048" cy="3632493"/>
          </a:xfrm>
        </p:spPr>
        <p:txBody>
          <a:bodyPr vert="horz" lIns="91440" tIns="45720" rIns="91440" bIns="45720" rtlCol="0" anchor="ctr">
            <a:noAutofit/>
          </a:bodyPr>
          <a:lstStyle/>
          <a:p>
            <a:pPr marL="0" indent="0" algn="just">
              <a:spcBef>
                <a:spcPts val="800"/>
              </a:spcBef>
              <a:buNone/>
            </a:pPr>
            <a:endParaRPr lang="en-US" sz="2000" dirty="0">
              <a:latin typeface="Calibri"/>
              <a:ea typeface="Calibri"/>
              <a:cs typeface="Calibri"/>
            </a:endParaRPr>
          </a:p>
          <a:p>
            <a:pPr marL="571500" indent="-342900" algn="just">
              <a:spcBef>
                <a:spcPts val="800"/>
              </a:spcBef>
              <a:buAutoNum type="arabicPeriod"/>
            </a:pPr>
            <a:r>
              <a:rPr lang="en-US" sz="2000" dirty="0">
                <a:latin typeface="Calibri"/>
                <a:ea typeface="+mn-lt"/>
                <a:cs typeface="+mn-lt"/>
              </a:rPr>
              <a:t>The STF showed signs of deterioration in its composition after 2-4 weeks, further investigation is required.</a:t>
            </a:r>
            <a:endParaRPr lang="en-US" sz="2000" dirty="0">
              <a:latin typeface="Calibri"/>
              <a:ea typeface="Calibri"/>
              <a:cs typeface="Calibri"/>
            </a:endParaRPr>
          </a:p>
          <a:p>
            <a:pPr marL="571500" indent="-342900" algn="just">
              <a:spcBef>
                <a:spcPts val="800"/>
              </a:spcBef>
              <a:buAutoNum type="arabicPeriod"/>
            </a:pPr>
            <a:r>
              <a:rPr lang="en-US" sz="2000" dirty="0">
                <a:latin typeface="Calibri"/>
                <a:ea typeface="+mn-lt"/>
                <a:cs typeface="+mn-lt"/>
              </a:rPr>
              <a:t>Challenges included keeping STF mixing consistent, with simulations without variation in the real world; further testing is needed.</a:t>
            </a:r>
            <a:endParaRPr lang="en-GB" sz="2000">
              <a:latin typeface="Calibri"/>
              <a:ea typeface="+mn-lt"/>
              <a:cs typeface="+mn-lt"/>
            </a:endParaRPr>
          </a:p>
          <a:p>
            <a:pPr marL="571500" indent="-342900" algn="just">
              <a:spcBef>
                <a:spcPts val="800"/>
              </a:spcBef>
              <a:buAutoNum type="arabicPeriod"/>
            </a:pPr>
            <a:r>
              <a:rPr lang="en-GB" sz="2000" dirty="0">
                <a:latin typeface="Calibri"/>
                <a:ea typeface="Calibri"/>
                <a:cs typeface="Calibri"/>
              </a:rPr>
              <a:t>Additional work needed to improve the </a:t>
            </a:r>
            <a:r>
              <a:rPr lang="en-GB" sz="2000" u="sng" dirty="0">
                <a:latin typeface="Calibri"/>
                <a:ea typeface="Calibri"/>
                <a:cs typeface="Calibri"/>
              </a:rPr>
              <a:t>design</a:t>
            </a:r>
            <a:r>
              <a:rPr lang="en-GB" sz="2000" dirty="0">
                <a:latin typeface="Calibri"/>
                <a:ea typeface="Calibri"/>
                <a:cs typeface="Calibri"/>
              </a:rPr>
              <a:t> and to </a:t>
            </a:r>
            <a:r>
              <a:rPr lang="en-GB" sz="2000" u="sng" dirty="0">
                <a:latin typeface="Calibri"/>
                <a:ea typeface="Calibri"/>
                <a:cs typeface="Calibri"/>
              </a:rPr>
              <a:t>study</a:t>
            </a:r>
            <a:r>
              <a:rPr lang="en-GB" sz="2000" dirty="0">
                <a:latin typeface="Calibri"/>
                <a:ea typeface="Calibri"/>
                <a:cs typeface="Calibri"/>
              </a:rPr>
              <a:t> the use of more advanced materials in the vest assembling.</a:t>
            </a:r>
          </a:p>
          <a:p>
            <a:pPr marL="571500" indent="-342900">
              <a:spcBef>
                <a:spcPts val="800"/>
              </a:spcBef>
              <a:buAutoNum type="arabicPeriod"/>
            </a:pPr>
            <a:endParaRPr lang="en-GB" sz="1900">
              <a:ea typeface="Calibri"/>
              <a:cs typeface="Calibri"/>
            </a:endParaRPr>
          </a:p>
          <a:p>
            <a:pPr>
              <a:buAutoNum type="arabicPeriod"/>
            </a:pPr>
            <a:endParaRPr lang="en-US" sz="1900"/>
          </a:p>
        </p:txBody>
      </p:sp>
      <p:pic>
        <p:nvPicPr>
          <p:cNvPr id="5" name="Picture 4" descr="The Meaning Behind the Slope: Exploring the Physical Significance of ...">
            <a:extLst>
              <a:ext uri="{FF2B5EF4-FFF2-40B4-BE49-F238E27FC236}">
                <a16:creationId xmlns:a16="http://schemas.microsoft.com/office/drawing/2014/main" id="{1806144E-B212-E4A1-D4BB-0D08E1587330}"/>
              </a:ext>
            </a:extLst>
          </p:cNvPr>
          <p:cNvPicPr>
            <a:picLocks noChangeAspect="1"/>
          </p:cNvPicPr>
          <p:nvPr/>
        </p:nvPicPr>
        <p:blipFill>
          <a:blip r:embed="rId3"/>
          <a:srcRect t="3494" r="2" b="2"/>
          <a:stretch/>
        </p:blipFill>
        <p:spPr>
          <a:xfrm>
            <a:off x="6250293" y="1104958"/>
            <a:ext cx="5217171" cy="5035650"/>
          </a:xfrm>
          <a:prstGeom prst="rect">
            <a:avLst/>
          </a:prstGeom>
        </p:spPr>
      </p:pic>
    </p:spTree>
    <p:extLst>
      <p:ext uri="{BB962C8B-B14F-4D97-AF65-F5344CB8AC3E}">
        <p14:creationId xmlns:p14="http://schemas.microsoft.com/office/powerpoint/2010/main" val="1376412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7516EC-9913-6044-05BA-207B548BE62E}"/>
            </a:ext>
          </a:extLst>
        </p:cNvPr>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9" name="Rectangle 28">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47AAAA-B37F-69BC-4167-2BB2E868E865}"/>
              </a:ext>
            </a:extLst>
          </p:cNvPr>
          <p:cNvSpPr>
            <a:spLocks noGrp="1"/>
          </p:cNvSpPr>
          <p:nvPr>
            <p:ph type="title"/>
          </p:nvPr>
        </p:nvSpPr>
        <p:spPr>
          <a:xfrm>
            <a:off x="1043631" y="809898"/>
            <a:ext cx="9942716" cy="1554480"/>
          </a:xfrm>
        </p:spPr>
        <p:txBody>
          <a:bodyPr anchor="ctr">
            <a:normAutofit fontScale="90000"/>
          </a:bodyPr>
          <a:lstStyle/>
          <a:p>
            <a:br>
              <a:rPr lang="en-US" sz="3400"/>
            </a:br>
            <a:r>
              <a:rPr lang="en-US" sz="4900" b="1">
                <a:latin typeface="Amasis MT Pro"/>
              </a:rPr>
              <a:t>Achievements</a:t>
            </a:r>
            <a:br>
              <a:rPr lang="en-US" sz="3400"/>
            </a:br>
            <a:endParaRPr lang="en-US" sz="3400"/>
          </a:p>
        </p:txBody>
      </p:sp>
      <p:sp>
        <p:nvSpPr>
          <p:cNvPr id="3" name="Content Placeholder 2">
            <a:extLst>
              <a:ext uri="{FF2B5EF4-FFF2-40B4-BE49-F238E27FC236}">
                <a16:creationId xmlns:a16="http://schemas.microsoft.com/office/drawing/2014/main" id="{711FA79A-364D-46C7-05BC-893D3ECE5021}"/>
              </a:ext>
            </a:extLst>
          </p:cNvPr>
          <p:cNvSpPr>
            <a:spLocks noGrp="1"/>
          </p:cNvSpPr>
          <p:nvPr>
            <p:ph idx="1"/>
          </p:nvPr>
        </p:nvSpPr>
        <p:spPr>
          <a:xfrm>
            <a:off x="730552" y="3017522"/>
            <a:ext cx="9941319" cy="3124658"/>
          </a:xfrm>
        </p:spPr>
        <p:txBody>
          <a:bodyPr vert="horz" lIns="91440" tIns="45720" rIns="91440" bIns="45720" rtlCol="0" anchor="ctr">
            <a:normAutofit lnSpcReduction="10000"/>
          </a:bodyPr>
          <a:lstStyle/>
          <a:p>
            <a:pPr marL="0" indent="0">
              <a:spcBef>
                <a:spcPts val="800"/>
              </a:spcBef>
              <a:buNone/>
            </a:pPr>
            <a:endParaRPr lang="en-US" sz="2400" b="1"/>
          </a:p>
          <a:p>
            <a:pPr marL="571500" indent="-342900">
              <a:spcBef>
                <a:spcPts val="800"/>
              </a:spcBef>
              <a:buAutoNum type="arabicPeriod"/>
            </a:pPr>
            <a:r>
              <a:rPr lang="en-US" sz="2400" dirty="0">
                <a:latin typeface="Calibri"/>
                <a:ea typeface="+mn-lt"/>
                <a:cs typeface="+mn-lt"/>
              </a:rPr>
              <a:t>The experiments demonstrated the effectiveness of the Shear-thickening fluids vest.</a:t>
            </a:r>
            <a:endParaRPr lang="en-US" sz="2400">
              <a:latin typeface="Calibri"/>
              <a:ea typeface="+mn-lt"/>
              <a:cs typeface="+mn-lt"/>
            </a:endParaRPr>
          </a:p>
          <a:p>
            <a:pPr marL="571500" indent="-342900">
              <a:spcBef>
                <a:spcPts val="800"/>
              </a:spcBef>
              <a:buAutoNum type="arabicPeriod"/>
            </a:pPr>
            <a:r>
              <a:rPr lang="en-US" sz="2400" dirty="0">
                <a:latin typeface="Calibri"/>
                <a:ea typeface="+mn-lt"/>
                <a:cs typeface="+mn-lt"/>
              </a:rPr>
              <a:t>STF showed to be able to </a:t>
            </a:r>
            <a:r>
              <a:rPr lang="en-US" sz="2400" b="1" dirty="0">
                <a:latin typeface="Calibri"/>
                <a:ea typeface="+mn-lt"/>
                <a:cs typeface="+mn-lt"/>
              </a:rPr>
              <a:t>restrict damage</a:t>
            </a:r>
            <a:r>
              <a:rPr lang="en-US" sz="2400" dirty="0">
                <a:latin typeface="Calibri"/>
                <a:ea typeface="+mn-lt"/>
                <a:cs typeface="+mn-lt"/>
              </a:rPr>
              <a:t> intensity by efficient dispersion of kinetic energy on violent impact. </a:t>
            </a:r>
            <a:endParaRPr lang="en-US" sz="2400">
              <a:latin typeface="Calibri"/>
              <a:ea typeface="+mn-lt"/>
              <a:cs typeface="+mn-lt"/>
            </a:endParaRPr>
          </a:p>
          <a:p>
            <a:pPr marL="571500" indent="-342900">
              <a:spcBef>
                <a:spcPts val="800"/>
              </a:spcBef>
              <a:buAutoNum type="arabicPeriod"/>
            </a:pPr>
            <a:r>
              <a:rPr lang="en-US" sz="2400" dirty="0">
                <a:latin typeface="Calibri"/>
                <a:ea typeface="+mn-lt"/>
                <a:cs typeface="+mn-lt"/>
              </a:rPr>
              <a:t>STF deployed in bulletproof vests can contribute to urban security.</a:t>
            </a:r>
            <a:endParaRPr lang="en-US" sz="2400">
              <a:latin typeface="Calibri"/>
              <a:ea typeface="Calibri"/>
              <a:cs typeface="Calibri"/>
            </a:endParaRPr>
          </a:p>
          <a:p>
            <a:pPr marL="571500" indent="-342900">
              <a:spcBef>
                <a:spcPts val="800"/>
              </a:spcBef>
              <a:buAutoNum type="arabicPeriod"/>
            </a:pPr>
            <a:r>
              <a:rPr lang="en-US" sz="2400" dirty="0">
                <a:latin typeface="Calibri"/>
                <a:ea typeface="+mn-lt"/>
                <a:cs typeface="+mn-lt"/>
              </a:rPr>
              <a:t>Compared to Kevlar, STF vest would be cheaper, lighter, more comfortable and less bulky.</a:t>
            </a:r>
            <a:endParaRPr lang="en-US" sz="2400" dirty="0">
              <a:latin typeface="Calibri"/>
            </a:endParaRPr>
          </a:p>
          <a:p>
            <a:pPr marL="0" indent="0">
              <a:spcBef>
                <a:spcPts val="800"/>
              </a:spcBef>
              <a:buNone/>
            </a:pPr>
            <a:endParaRPr lang="en-US" sz="2400" b="1"/>
          </a:p>
          <a:p>
            <a:pPr>
              <a:buAutoNum type="arabicPeriod"/>
            </a:pPr>
            <a:endParaRPr lang="en-US" sz="2400"/>
          </a:p>
        </p:txBody>
      </p:sp>
      <p:cxnSp>
        <p:nvCxnSpPr>
          <p:cNvPr id="35" name="Straight Connector 34">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0565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496C727-486C-D031-F5A4-53EE3EE20A79}"/>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56E55801-DE73-F0BC-1CED-C96F906885AF}"/>
              </a:ext>
            </a:extLst>
          </p:cNvPr>
          <p:cNvSpPr>
            <a:spLocks noGrp="1"/>
          </p:cNvSpPr>
          <p:nvPr>
            <p:ph type="title"/>
          </p:nvPr>
        </p:nvSpPr>
        <p:spPr>
          <a:xfrm>
            <a:off x="589560" y="856180"/>
            <a:ext cx="4560584" cy="1128068"/>
          </a:xfrm>
        </p:spPr>
        <p:txBody>
          <a:bodyPr anchor="ctr">
            <a:normAutofit/>
          </a:bodyPr>
          <a:lstStyle/>
          <a:p>
            <a:r>
              <a:rPr lang="en-US" sz="4000">
                <a:latin typeface="Aptos Display"/>
              </a:rPr>
              <a:t> </a:t>
            </a:r>
            <a:endParaRPr lang="en-DE" sz="4000"/>
          </a:p>
        </p:txBody>
      </p:sp>
      <p:sp>
        <p:nvSpPr>
          <p:cNvPr id="3" name="Content Placeholder 2">
            <a:extLst>
              <a:ext uri="{FF2B5EF4-FFF2-40B4-BE49-F238E27FC236}">
                <a16:creationId xmlns:a16="http://schemas.microsoft.com/office/drawing/2014/main" id="{D103A891-0E4B-97C9-EF83-0B99F1D23FE0}"/>
              </a:ext>
            </a:extLst>
          </p:cNvPr>
          <p:cNvSpPr>
            <a:spLocks noGrp="1"/>
          </p:cNvSpPr>
          <p:nvPr>
            <p:ph idx="1"/>
          </p:nvPr>
        </p:nvSpPr>
        <p:spPr>
          <a:xfrm>
            <a:off x="589943" y="1979494"/>
            <a:ext cx="5083406" cy="5505001"/>
          </a:xfrm>
        </p:spPr>
        <p:txBody>
          <a:bodyPr anchor="ctr">
            <a:normAutofit/>
          </a:bodyPr>
          <a:lstStyle/>
          <a:p>
            <a:pPr>
              <a:buFont typeface="Arial"/>
              <a:buChar char="•"/>
            </a:pPr>
            <a:r>
              <a:rPr lang="en-GB" sz="1800" dirty="0">
                <a:solidFill>
                  <a:srgbClr val="467886"/>
                </a:solidFill>
                <a:latin typeface="Calibri"/>
                <a:ea typeface="Calibri"/>
                <a:cs typeface="Calibri"/>
                <a:hlinkClick r:id="rId3"/>
              </a:rPr>
              <a:t>https://www.stem.org.uk/system/files/elibrary-resources/2016/05/Make%20a%20non-Newtonian%20fluid.pdf</a:t>
            </a:r>
            <a:r>
              <a:rPr lang="it" sz="1800" dirty="0">
                <a:latin typeface="Calibri"/>
                <a:ea typeface="Calibri"/>
                <a:cs typeface="Arial"/>
              </a:rPr>
              <a:t> </a:t>
            </a:r>
            <a:r>
              <a:rPr lang="en-US" sz="1800" dirty="0">
                <a:latin typeface="Calibri"/>
                <a:ea typeface="Calibri"/>
                <a:cs typeface="Arial"/>
              </a:rPr>
              <a:t> </a:t>
            </a:r>
            <a:endParaRPr lang="en-US" sz="1800" dirty="0">
              <a:latin typeface="Calibri"/>
              <a:ea typeface="Calibri"/>
              <a:cs typeface="Calibri"/>
            </a:endParaRPr>
          </a:p>
          <a:p>
            <a:pPr>
              <a:buFont typeface="Arial"/>
              <a:buChar char="•"/>
            </a:pPr>
            <a:r>
              <a:rPr lang="en-GB" sz="1800" dirty="0">
                <a:latin typeface="Calibri"/>
                <a:ea typeface="Calibri"/>
                <a:cs typeface="Calibri"/>
              </a:rPr>
              <a:t>Accessed 06/09/2024</a:t>
            </a:r>
            <a:r>
              <a:rPr lang="en-US" sz="1800" dirty="0">
                <a:latin typeface="Calibri"/>
                <a:ea typeface="Calibri"/>
                <a:cs typeface="Arial"/>
              </a:rPr>
              <a:t> </a:t>
            </a:r>
            <a:r>
              <a:rPr lang="it" sz="1800" dirty="0">
                <a:latin typeface="Calibri"/>
                <a:ea typeface="Calibri"/>
                <a:cs typeface="Arial"/>
              </a:rPr>
              <a:t> </a:t>
            </a:r>
            <a:r>
              <a:rPr lang="en-US" sz="1800" dirty="0">
                <a:latin typeface="Calibri"/>
                <a:ea typeface="Calibri"/>
                <a:cs typeface="Arial"/>
              </a:rPr>
              <a:t> </a:t>
            </a:r>
            <a:endParaRPr lang="en-GB" sz="1800" dirty="0">
              <a:latin typeface="Calibri"/>
              <a:ea typeface="Calibri"/>
              <a:cs typeface="Calibri"/>
            </a:endParaRPr>
          </a:p>
          <a:p>
            <a:pPr>
              <a:buFont typeface="Arial"/>
              <a:buChar char="•"/>
            </a:pPr>
            <a:r>
              <a:rPr lang="en-GB" sz="1800" dirty="0">
                <a:latin typeface="Calibri"/>
                <a:ea typeface="Calibri"/>
                <a:cs typeface="Calibri"/>
              </a:rPr>
              <a:t>Manish Kumar </a:t>
            </a:r>
            <a:r>
              <a:rPr lang="en-GB" sz="1800" err="1">
                <a:latin typeface="Calibri"/>
                <a:ea typeface="Calibri"/>
                <a:cs typeface="Calibri"/>
              </a:rPr>
              <a:t>Bhuarya</a:t>
            </a:r>
            <a:r>
              <a:rPr lang="en-GB" sz="1800" dirty="0">
                <a:latin typeface="Calibri"/>
                <a:ea typeface="Calibri"/>
                <a:cs typeface="Calibri"/>
              </a:rPr>
              <a:t>, Mayank Singh Rajput, Arpan Gupta, Finite </a:t>
            </a:r>
            <a:r>
              <a:rPr lang="en-GB" sz="1800" dirty="0">
                <a:latin typeface="Calibri"/>
                <a:ea typeface="+mn-lt"/>
                <a:cs typeface="+mn-lt"/>
              </a:rPr>
              <a:t>Element Simulation of Impact on Metal Plate, Procedia Engineering, Volume 173, 2017, Pages 259-263 </a:t>
            </a:r>
            <a:r>
              <a:rPr lang="en-US" sz="1800" dirty="0">
                <a:latin typeface="Calibri"/>
                <a:ea typeface="Calibri"/>
                <a:cs typeface="Arial"/>
              </a:rPr>
              <a:t>  </a:t>
            </a:r>
            <a:endParaRPr lang="en-GB" sz="1800" dirty="0">
              <a:latin typeface="Calibri"/>
              <a:ea typeface="Calibri"/>
              <a:cs typeface="Calibri"/>
            </a:endParaRPr>
          </a:p>
          <a:p>
            <a:pPr>
              <a:buFont typeface="Arial"/>
              <a:buChar char="•"/>
            </a:pPr>
            <a:r>
              <a:rPr lang="en-GB" sz="1800" dirty="0">
                <a:solidFill>
                  <a:srgbClr val="467886"/>
                </a:solidFill>
                <a:latin typeface="Calibri"/>
                <a:ea typeface="Calibri"/>
                <a:cs typeface="Calibri"/>
                <a:hlinkClick r:id="rId4"/>
              </a:rPr>
              <a:t>https://www.sciencedirect.com/science/article/pii/S1877705816344009</a:t>
            </a:r>
            <a:r>
              <a:rPr lang="en-US" sz="1800" dirty="0">
                <a:latin typeface="Calibri"/>
                <a:ea typeface="Calibri"/>
                <a:cs typeface="Arial"/>
              </a:rPr>
              <a:t>  </a:t>
            </a:r>
            <a:endParaRPr lang="en-GB" sz="1800" dirty="0">
              <a:latin typeface="Calibri"/>
              <a:ea typeface="Calibri"/>
              <a:cs typeface="Calibri"/>
            </a:endParaRPr>
          </a:p>
          <a:p>
            <a:pPr>
              <a:buFont typeface="Arial"/>
              <a:buChar char="•"/>
            </a:pPr>
            <a:r>
              <a:rPr lang="en-GB" sz="1800" dirty="0">
                <a:latin typeface="Calibri"/>
                <a:ea typeface="Calibri"/>
                <a:cs typeface="Calibri"/>
              </a:rPr>
              <a:t>Accessed 06/03/2025</a:t>
            </a:r>
            <a:r>
              <a:rPr lang="en-US" sz="1800" dirty="0">
                <a:latin typeface="Calibri"/>
                <a:ea typeface="Calibri"/>
                <a:cs typeface="Arial"/>
              </a:rPr>
              <a:t> </a:t>
            </a:r>
            <a:r>
              <a:rPr lang="it" sz="1800" dirty="0">
                <a:latin typeface="Calibri"/>
                <a:ea typeface="Calibri"/>
                <a:cs typeface="Arial"/>
              </a:rPr>
              <a:t> </a:t>
            </a:r>
            <a:r>
              <a:rPr lang="en-US" sz="1800" dirty="0">
                <a:latin typeface="Calibri"/>
                <a:ea typeface="Calibri"/>
                <a:cs typeface="Arial"/>
              </a:rPr>
              <a:t> </a:t>
            </a:r>
            <a:endParaRPr lang="en-GB" sz="1800" dirty="0">
              <a:latin typeface="Calibri"/>
              <a:ea typeface="Calibri"/>
              <a:cs typeface="Calibri"/>
            </a:endParaRPr>
          </a:p>
          <a:p>
            <a:pPr>
              <a:buFont typeface="Arial"/>
              <a:buChar char="•"/>
            </a:pPr>
            <a:r>
              <a:rPr lang="en-GB" sz="1800" dirty="0">
                <a:solidFill>
                  <a:srgbClr val="467886"/>
                </a:solidFill>
                <a:latin typeface="Calibri"/>
                <a:ea typeface="Calibri"/>
                <a:cs typeface="Calibri"/>
                <a:hlinkClick r:id="rId5"/>
              </a:rPr>
              <a:t>https://www.statista.com/statistics/864736/knife-crime-in-london/</a:t>
            </a:r>
            <a:r>
              <a:rPr lang="en-US" sz="1800" dirty="0">
                <a:latin typeface="Calibri"/>
                <a:ea typeface="Calibri"/>
                <a:cs typeface="Calibri"/>
              </a:rPr>
              <a:t> </a:t>
            </a:r>
            <a:r>
              <a:rPr lang="en-US" sz="1800" dirty="0">
                <a:latin typeface="Calibri"/>
                <a:ea typeface="+mn-lt"/>
                <a:cs typeface="+mn-lt"/>
              </a:rPr>
              <a:t> </a:t>
            </a:r>
            <a:r>
              <a:rPr lang="it-IT" sz="1800" dirty="0">
                <a:latin typeface="Calibri"/>
                <a:ea typeface="+mn-lt"/>
                <a:cs typeface="+mn-lt"/>
              </a:rPr>
              <a:t> </a:t>
            </a:r>
            <a:r>
              <a:rPr lang="en-US" sz="1800" dirty="0">
                <a:latin typeface="Calibri"/>
                <a:ea typeface="Calibri"/>
                <a:cs typeface="Arial"/>
              </a:rPr>
              <a:t> </a:t>
            </a:r>
            <a:endParaRPr lang="en-GB" sz="1800" dirty="0">
              <a:latin typeface="Calibri"/>
              <a:ea typeface="Calibri"/>
              <a:cs typeface="Calibri"/>
            </a:endParaRPr>
          </a:p>
          <a:p>
            <a:pPr>
              <a:buFont typeface="Arial"/>
              <a:buChar char="•"/>
            </a:pPr>
            <a:r>
              <a:rPr lang="en-GB" sz="1800" dirty="0">
                <a:latin typeface="Calibri"/>
                <a:ea typeface="Calibri"/>
                <a:cs typeface="Calibri"/>
              </a:rPr>
              <a:t>Accessed 06/03/2025</a:t>
            </a:r>
            <a:r>
              <a:rPr lang="it" sz="1800" dirty="0">
                <a:latin typeface="Calibri"/>
                <a:ea typeface="Calibri"/>
                <a:cs typeface="Arial"/>
              </a:rPr>
              <a:t> </a:t>
            </a:r>
            <a:r>
              <a:rPr lang="en-US" sz="1800" dirty="0">
                <a:latin typeface="Calibri"/>
                <a:ea typeface="Calibri"/>
                <a:cs typeface="Arial"/>
              </a:rPr>
              <a:t> </a:t>
            </a:r>
            <a:endParaRPr lang="en-GB" sz="1800" dirty="0">
              <a:latin typeface="Calibri"/>
            </a:endParaRPr>
          </a:p>
          <a:p>
            <a:pPr marL="0" indent="0">
              <a:buNone/>
            </a:pPr>
            <a:endParaRPr lang="en-US" sz="1400">
              <a:latin typeface="Calibri"/>
              <a:ea typeface="Calibri"/>
              <a:cs typeface="Calibri"/>
            </a:endParaRPr>
          </a:p>
          <a:p>
            <a:pPr marL="0" indent="0" rtl="0" fontAlgn="base">
              <a:buNone/>
            </a:pPr>
            <a:r>
              <a:rPr lang="en-US" sz="1400" b="0" i="0" dirty="0">
                <a:effectLst/>
                <a:latin typeface="Aptos"/>
              </a:rPr>
              <a:t>​</a:t>
            </a:r>
          </a:p>
          <a:p>
            <a:endParaRPr lang="en-DE" sz="1900"/>
          </a:p>
        </p:txBody>
      </p:sp>
      <p:pic>
        <p:nvPicPr>
          <p:cNvPr id="4" name="Picture 3">
            <a:extLst>
              <a:ext uri="{FF2B5EF4-FFF2-40B4-BE49-F238E27FC236}">
                <a16:creationId xmlns:a16="http://schemas.microsoft.com/office/drawing/2014/main" id="{4692867F-0D66-EC04-FE05-96F1010D5CBB}"/>
              </a:ext>
            </a:extLst>
          </p:cNvPr>
          <p:cNvPicPr>
            <a:picLocks noChangeAspect="1"/>
          </p:cNvPicPr>
          <p:nvPr/>
        </p:nvPicPr>
        <p:blipFill>
          <a:blip r:embed="rId6">
            <a:extLst>
              <a:ext uri="{28A0092B-C50C-407E-A947-70E740481C1C}">
                <a14:useLocalDpi xmlns:a14="http://schemas.microsoft.com/office/drawing/2010/main" val="0"/>
              </a:ext>
            </a:extLst>
          </a:blip>
          <a:srcRect r="4" b="3308"/>
          <a:stretch/>
        </p:blipFill>
        <p:spPr>
          <a:xfrm>
            <a:off x="6097299" y="804646"/>
            <a:ext cx="5466207" cy="5249657"/>
          </a:xfrm>
          <a:prstGeom prst="rect">
            <a:avLst/>
          </a:prstGeom>
        </p:spPr>
      </p:pic>
      <p:sp>
        <p:nvSpPr>
          <p:cNvPr id="7" name="TextBox 6">
            <a:extLst>
              <a:ext uri="{FF2B5EF4-FFF2-40B4-BE49-F238E27FC236}">
                <a16:creationId xmlns:a16="http://schemas.microsoft.com/office/drawing/2014/main" id="{539E67B6-2EF9-7782-899D-A710798B63BF}"/>
              </a:ext>
            </a:extLst>
          </p:cNvPr>
          <p:cNvSpPr txBox="1"/>
          <p:nvPr/>
        </p:nvSpPr>
        <p:spPr>
          <a:xfrm>
            <a:off x="703862" y="1067252"/>
            <a:ext cx="4540601"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4400" b="1" dirty="0" err="1">
                <a:latin typeface="Amasis MT Pro"/>
                <a:ea typeface="+mj-ea"/>
                <a:cs typeface="+mj-cs"/>
              </a:rPr>
              <a:t>References</a:t>
            </a:r>
            <a:r>
              <a:rPr lang="it-IT" sz="4400" b="1" dirty="0">
                <a:latin typeface="Amasis MT Pro"/>
                <a:ea typeface="+mj-ea"/>
                <a:cs typeface="+mj-cs"/>
              </a:rPr>
              <a:t> </a:t>
            </a:r>
            <a:endParaRPr lang="en-US" sz="4400" b="1" dirty="0">
              <a:latin typeface="Amasis MT Pro"/>
              <a:ea typeface="+mj-ea"/>
              <a:cs typeface="+mj-cs"/>
            </a:endParaRPr>
          </a:p>
        </p:txBody>
      </p:sp>
      <p:grpSp>
        <p:nvGrpSpPr>
          <p:cNvPr id="6" name="Group 5">
            <a:extLst>
              <a:ext uri="{FF2B5EF4-FFF2-40B4-BE49-F238E27FC236}">
                <a16:creationId xmlns:a16="http://schemas.microsoft.com/office/drawing/2014/main" id="{650EBD42-12D2-3B17-DADC-5DE8EC6F87A6}"/>
              </a:ext>
              <a:ext uri="{C183D7F6-B498-43B3-948B-1728B52AA6E4}">
                <adec:decorative xmlns:adec="http://schemas.microsoft.com/office/drawing/2017/decorative" val="1"/>
              </a:ext>
            </a:extLst>
          </p:cNvPr>
          <p:cNvGrpSpPr>
            <a:grpSpLocks noGrp="1" noUngrp="1" noRot="1" noChangeAspect="1" noMove="1" noResize="1"/>
          </p:cNvGrpSpPr>
          <p:nvPr/>
        </p:nvGrpSpPr>
        <p:grpSpPr>
          <a:xfrm>
            <a:off x="0" y="1083484"/>
            <a:ext cx="355196" cy="673460"/>
            <a:chOff x="0" y="1083484"/>
            <a:chExt cx="355196" cy="673460"/>
          </a:xfrm>
        </p:grpSpPr>
        <p:sp>
          <p:nvSpPr>
            <p:cNvPr id="8" name="Rectangle 7">
              <a:extLst>
                <a:ext uri="{FF2B5EF4-FFF2-40B4-BE49-F238E27FC236}">
                  <a16:creationId xmlns:a16="http://schemas.microsoft.com/office/drawing/2014/main" id="{4B1754E1-5264-C682-CCB6-4831B12C3DAF}"/>
                </a:ext>
                <a:ext uri="{C183D7F6-B498-43B3-948B-1728B52AA6E4}">
                  <adec:decorative xmlns:adec="http://schemas.microsoft.com/office/drawing/2017/decorative" val="1"/>
                </a:ext>
              </a:extLst>
            </p:cNvPr>
            <p:cNvSpPr/>
            <p:nvPr/>
          </p:nvSpPr>
          <p:spPr>
            <a:xfrm>
              <a:off x="0" y="1083484"/>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8">
              <a:extLst>
                <a:ext uri="{FF2B5EF4-FFF2-40B4-BE49-F238E27FC236}">
                  <a16:creationId xmlns:a16="http://schemas.microsoft.com/office/drawing/2014/main" id="{81931FC1-BD4E-5D7B-2C81-FCB05C5BB174}"/>
                </a:ext>
                <a:ext uri="{C183D7F6-B498-43B3-948B-1728B52AA6E4}">
                  <adec:decorative xmlns:adec="http://schemas.microsoft.com/office/drawing/2017/decorative" val="1"/>
                </a:ext>
              </a:extLst>
            </p:cNvPr>
            <p:cNvSpPr/>
            <p:nvPr/>
          </p:nvSpPr>
          <p:spPr>
            <a:xfrm>
              <a:off x="159341" y="1083484"/>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Tree>
    <p:extLst>
      <p:ext uri="{BB962C8B-B14F-4D97-AF65-F5344CB8AC3E}">
        <p14:creationId xmlns:p14="http://schemas.microsoft.com/office/powerpoint/2010/main" val="748698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15DAF-B5B4-69A6-F098-A74EDF0E2A14}"/>
              </a:ext>
            </a:extLst>
          </p:cNvPr>
          <p:cNvSpPr>
            <a:spLocks noGrp="1"/>
          </p:cNvSpPr>
          <p:nvPr>
            <p:ph type="title"/>
          </p:nvPr>
        </p:nvSpPr>
        <p:spPr>
          <a:xfrm>
            <a:off x="589560" y="798705"/>
            <a:ext cx="5239592" cy="1321241"/>
          </a:xfrm>
        </p:spPr>
        <p:txBody>
          <a:bodyPr anchor="ctr">
            <a:normAutofit/>
          </a:bodyPr>
          <a:lstStyle/>
          <a:p>
            <a:r>
              <a:rPr lang="en-US" b="1" dirty="0">
                <a:latin typeface="Amasis MT Pro"/>
              </a:rPr>
              <a:t>Acknowledgments​</a:t>
            </a:r>
            <a:endParaRPr lang="en-DE" b="1" dirty="0">
              <a:latin typeface="Amasis MT Pro"/>
            </a:endParaRPr>
          </a:p>
        </p:txBody>
      </p:sp>
      <p:sp>
        <p:nvSpPr>
          <p:cNvPr id="3" name="Content Placeholder 2">
            <a:extLst>
              <a:ext uri="{FF2B5EF4-FFF2-40B4-BE49-F238E27FC236}">
                <a16:creationId xmlns:a16="http://schemas.microsoft.com/office/drawing/2014/main" id="{AF7499A1-93F3-19D4-5C0C-9045B088CDEB}"/>
              </a:ext>
            </a:extLst>
          </p:cNvPr>
          <p:cNvSpPr>
            <a:spLocks noGrp="1"/>
          </p:cNvSpPr>
          <p:nvPr>
            <p:ph idx="1"/>
          </p:nvPr>
        </p:nvSpPr>
        <p:spPr>
          <a:xfrm>
            <a:off x="590719" y="2330505"/>
            <a:ext cx="4559425" cy="3979585"/>
          </a:xfrm>
        </p:spPr>
        <p:txBody>
          <a:bodyPr anchor="ctr">
            <a:normAutofit fontScale="92500" lnSpcReduction="10000"/>
          </a:bodyPr>
          <a:lstStyle/>
          <a:p>
            <a:pPr marL="0" indent="0" rtl="0" fontAlgn="base">
              <a:buNone/>
            </a:pPr>
            <a:endParaRPr lang="en-US" sz="2400" b="0" i="0" dirty="0">
              <a:effectLst/>
              <a:latin typeface="Calibri"/>
              <a:ea typeface="Calibri"/>
              <a:cs typeface="Calibri"/>
            </a:endParaRPr>
          </a:p>
          <a:p>
            <a:pPr rtl="0" fontAlgn="base">
              <a:buFont typeface="Arial" panose="020B0604020202020204" pitchFamily="34" charset="0"/>
              <a:buChar char="•"/>
            </a:pPr>
            <a:r>
              <a:rPr lang="en-GB" sz="1900" b="1" i="0" u="none" strike="noStrike" dirty="0">
                <a:effectLst/>
                <a:latin typeface="Calibri"/>
                <a:ea typeface="Calibri"/>
                <a:cs typeface="Calibri"/>
              </a:rPr>
              <a:t>Dr. F. Longo</a:t>
            </a:r>
            <a:r>
              <a:rPr lang="en-GB" sz="1900" b="0" i="0" u="none" strike="noStrike" dirty="0">
                <a:effectLst/>
                <a:latin typeface="Calibri"/>
                <a:ea typeface="Calibri"/>
                <a:cs typeface="Calibri"/>
              </a:rPr>
              <a:t> for mentoring us.</a:t>
            </a:r>
            <a:r>
              <a:rPr lang="en-US" sz="1900" b="0" i="0" dirty="0">
                <a:effectLst/>
                <a:latin typeface="Calibri"/>
                <a:ea typeface="Calibri"/>
                <a:cs typeface="Calibri"/>
              </a:rPr>
              <a:t>​</a:t>
            </a:r>
          </a:p>
          <a:p>
            <a:pPr rtl="0" fontAlgn="base">
              <a:buFont typeface="Arial" panose="020B0604020202020204" pitchFamily="34" charset="0"/>
              <a:buChar char="•"/>
            </a:pPr>
            <a:r>
              <a:rPr lang="en-GB" sz="1900" b="1" i="0" u="none" strike="noStrike" dirty="0">
                <a:effectLst/>
                <a:latin typeface="Calibri"/>
                <a:ea typeface="Calibri"/>
                <a:cs typeface="Calibri"/>
              </a:rPr>
              <a:t>Dr. G. Olivan</a:t>
            </a:r>
            <a:r>
              <a:rPr lang="en-GB" sz="1900" b="0" i="0" u="none" strike="noStrike" dirty="0">
                <a:effectLst/>
                <a:latin typeface="Calibri"/>
                <a:ea typeface="Calibri"/>
                <a:cs typeface="Calibri"/>
              </a:rPr>
              <a:t> for coordinating the ESSS at the European School of Frankfurt (ESF).</a:t>
            </a:r>
            <a:r>
              <a:rPr lang="en-US" sz="1900" b="0" i="0" dirty="0">
                <a:effectLst/>
                <a:latin typeface="Calibri"/>
                <a:ea typeface="Calibri"/>
                <a:cs typeface="Calibri"/>
              </a:rPr>
              <a:t>​</a:t>
            </a:r>
          </a:p>
          <a:p>
            <a:pPr rtl="0" fontAlgn="base">
              <a:buFont typeface="Arial" panose="020B0604020202020204" pitchFamily="34" charset="0"/>
              <a:buChar char="•"/>
            </a:pPr>
            <a:r>
              <a:rPr lang="en-GB" sz="1900" b="1" i="0" u="none" strike="noStrike" dirty="0">
                <a:effectLst/>
                <a:latin typeface="Calibri"/>
                <a:ea typeface="Calibri"/>
                <a:cs typeface="Calibri"/>
              </a:rPr>
              <a:t>Ms. A. </a:t>
            </a:r>
            <a:r>
              <a:rPr lang="en-GB" sz="1900" b="1" i="0" u="none" strike="noStrike" dirty="0" err="1">
                <a:effectLst/>
                <a:latin typeface="Calibri"/>
                <a:ea typeface="Calibri"/>
                <a:cs typeface="Calibri"/>
              </a:rPr>
              <a:t>Werani</a:t>
            </a:r>
            <a:r>
              <a:rPr lang="en-GB" sz="1900" b="1" i="0" u="none" strike="noStrike" dirty="0">
                <a:effectLst/>
                <a:latin typeface="Calibri"/>
                <a:ea typeface="Calibri"/>
                <a:cs typeface="Calibri"/>
              </a:rPr>
              <a:t> &amp; Ms. K. </a:t>
            </a:r>
            <a:r>
              <a:rPr lang="en-GB" sz="1900" b="1" i="0" u="none" strike="noStrike" dirty="0" err="1">
                <a:effectLst/>
                <a:latin typeface="Calibri"/>
                <a:ea typeface="Calibri"/>
                <a:cs typeface="Calibri"/>
              </a:rPr>
              <a:t>Chatzivassiliadou</a:t>
            </a:r>
            <a:r>
              <a:rPr lang="en-GB" sz="1900" b="0" i="0" u="none" strike="noStrike" dirty="0">
                <a:effectLst/>
                <a:latin typeface="Calibri"/>
                <a:ea typeface="Calibri"/>
                <a:cs typeface="Calibri"/>
              </a:rPr>
              <a:t>,</a:t>
            </a:r>
            <a:r>
              <a:rPr lang="en-GB" sz="1900" b="1" i="0" u="none" strike="noStrike" dirty="0">
                <a:effectLst/>
                <a:latin typeface="Calibri"/>
                <a:ea typeface="Calibri"/>
                <a:cs typeface="Calibri"/>
              </a:rPr>
              <a:t> </a:t>
            </a:r>
            <a:r>
              <a:rPr lang="en-GB" sz="1900" b="0" i="0" u="none" strike="noStrike" dirty="0">
                <a:effectLst/>
                <a:latin typeface="Calibri"/>
                <a:ea typeface="Calibri"/>
                <a:cs typeface="Calibri"/>
              </a:rPr>
              <a:t>Deputy Director and Assistant Deputy Director of ESF respectively,</a:t>
            </a:r>
            <a:r>
              <a:rPr lang="en-GB" sz="1900" b="1" i="0" u="none" strike="noStrike" dirty="0">
                <a:effectLst/>
                <a:latin typeface="Calibri"/>
                <a:ea typeface="Calibri"/>
                <a:cs typeface="Calibri"/>
              </a:rPr>
              <a:t> </a:t>
            </a:r>
            <a:r>
              <a:rPr lang="en-GB" sz="1900" b="0" i="0" u="none" strike="noStrike" dirty="0">
                <a:effectLst/>
                <a:latin typeface="Calibri"/>
                <a:ea typeface="Calibri"/>
                <a:cs typeface="Calibri"/>
              </a:rPr>
              <a:t>for judging and organizing the preselection of the projects and allowing us to participate in the ESSS2025.</a:t>
            </a:r>
            <a:r>
              <a:rPr lang="en-US" sz="1900" b="0" i="0" dirty="0">
                <a:effectLst/>
                <a:latin typeface="Calibri"/>
                <a:ea typeface="Calibri"/>
                <a:cs typeface="Calibri"/>
              </a:rPr>
              <a:t>​</a:t>
            </a:r>
          </a:p>
          <a:p>
            <a:pPr fontAlgn="base"/>
            <a:r>
              <a:rPr lang="en-GB" sz="1900" b="1" i="0" u="none" strike="noStrike" dirty="0">
                <a:effectLst/>
                <a:latin typeface="Calibri"/>
                <a:ea typeface="Calibri"/>
                <a:cs typeface="Calibri"/>
              </a:rPr>
              <a:t>Mr. S. </a:t>
            </a:r>
            <a:r>
              <a:rPr lang="en-GB" sz="1900" b="1" i="0" u="none" strike="noStrike" dirty="0" err="1">
                <a:effectLst/>
                <a:latin typeface="Calibri"/>
                <a:ea typeface="Calibri"/>
                <a:cs typeface="Calibri"/>
              </a:rPr>
              <a:t>Altemüller</a:t>
            </a:r>
            <a:r>
              <a:rPr lang="en-GB" sz="1900" b="0" i="0" u="none" strike="noStrike" dirty="0">
                <a:effectLst/>
                <a:latin typeface="Calibri"/>
                <a:ea typeface="Calibri"/>
                <a:cs typeface="Calibri"/>
              </a:rPr>
              <a:t> for correcting our work.</a:t>
            </a:r>
            <a:endParaRPr lang="en-US" sz="1900" dirty="0">
              <a:latin typeface="Calibri"/>
              <a:ea typeface="Calibri"/>
              <a:cs typeface="Calibri"/>
            </a:endParaRPr>
          </a:p>
          <a:p>
            <a:r>
              <a:rPr lang="en-US" sz="1900" b="1" dirty="0">
                <a:latin typeface="Calibri"/>
                <a:ea typeface="Calibri"/>
                <a:cs typeface="Calibri"/>
              </a:rPr>
              <a:t>M. </a:t>
            </a:r>
            <a:r>
              <a:rPr lang="en-US" sz="1900" b="1" dirty="0" err="1">
                <a:latin typeface="Calibri"/>
                <a:ea typeface="Calibri"/>
                <a:cs typeface="Calibri"/>
              </a:rPr>
              <a:t>Corradin</a:t>
            </a:r>
            <a:r>
              <a:rPr lang="en-US" sz="1900" b="1" dirty="0">
                <a:latin typeface="Calibri"/>
                <a:ea typeface="Calibri"/>
                <a:cs typeface="Calibri"/>
              </a:rPr>
              <a:t>, C. Molitor, C. Rago,                   A. </a:t>
            </a:r>
            <a:r>
              <a:rPr lang="en-US" sz="1900" b="1" dirty="0" err="1">
                <a:latin typeface="Calibri"/>
                <a:ea typeface="Calibri"/>
                <a:cs typeface="Calibri"/>
              </a:rPr>
              <a:t>Stevanato</a:t>
            </a:r>
            <a:r>
              <a:rPr lang="en-US" sz="1900" b="1" dirty="0">
                <a:latin typeface="Calibri"/>
                <a:ea typeface="Calibri"/>
                <a:cs typeface="Calibri"/>
              </a:rPr>
              <a:t>, A. </a:t>
            </a:r>
            <a:r>
              <a:rPr lang="en-US" sz="1900" b="1" i="0" dirty="0">
                <a:effectLst/>
                <a:latin typeface="Calibri"/>
                <a:ea typeface="Calibri"/>
                <a:cs typeface="Calibri"/>
              </a:rPr>
              <a:t>​</a:t>
            </a:r>
            <a:r>
              <a:rPr lang="en-US" sz="1900" b="1" dirty="0">
                <a:latin typeface="Calibri"/>
                <a:ea typeface="Calibri"/>
                <a:cs typeface="Calibri"/>
              </a:rPr>
              <a:t> </a:t>
            </a:r>
            <a:r>
              <a:rPr lang="en-US" sz="1900" dirty="0">
                <a:latin typeface="Calibri"/>
                <a:ea typeface="Calibri"/>
                <a:cs typeface="Calibri"/>
              </a:rPr>
              <a:t>for graphic design.</a:t>
            </a:r>
            <a:endParaRPr lang="en-US" sz="1900" i="0" dirty="0">
              <a:effectLst/>
              <a:latin typeface="Calibri"/>
              <a:ea typeface="Calibri"/>
              <a:cs typeface="Calibri"/>
            </a:endParaRPr>
          </a:p>
          <a:p>
            <a:pPr marL="0" indent="0" rtl="0" fontAlgn="base">
              <a:buNone/>
            </a:pPr>
            <a:r>
              <a:rPr lang="en-US" sz="1900" b="0" i="0" dirty="0">
                <a:effectLst/>
                <a:latin typeface="Aptos"/>
              </a:rPr>
              <a:t>​</a:t>
            </a:r>
          </a:p>
          <a:p>
            <a:endParaRPr lang="en-DE" sz="1900"/>
          </a:p>
        </p:txBody>
      </p:sp>
      <p:sp>
        <p:nvSpPr>
          <p:cNvPr id="5" name="Rectangle 4">
            <a:extLst>
              <a:ext uri="{FF2B5EF4-FFF2-40B4-BE49-F238E27FC236}">
                <a16:creationId xmlns:a16="http://schemas.microsoft.com/office/drawing/2014/main" id="{461AF231-06B8-5FDD-5776-086C9275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a:extLst>
              <a:ext uri="{FF2B5EF4-FFF2-40B4-BE49-F238E27FC236}">
                <a16:creationId xmlns:a16="http://schemas.microsoft.com/office/drawing/2014/main" id="{A3647842-CA68-B8C1-4B6E-B2D2380D3988}"/>
              </a:ext>
            </a:extLst>
          </p:cNvPr>
          <p:cNvPicPr>
            <a:picLocks noChangeAspect="1"/>
          </p:cNvPicPr>
          <p:nvPr/>
        </p:nvPicPr>
        <p:blipFill>
          <a:blip r:embed="rId3">
            <a:extLst>
              <a:ext uri="{28A0092B-C50C-407E-A947-70E740481C1C}">
                <a14:useLocalDpi xmlns:a14="http://schemas.microsoft.com/office/drawing/2010/main" val="0"/>
              </a:ext>
            </a:extLst>
          </a:blip>
          <a:srcRect r="4" b="3308"/>
          <a:stretch/>
        </p:blipFill>
        <p:spPr>
          <a:xfrm>
            <a:off x="6092610" y="799352"/>
            <a:ext cx="5425410" cy="5259296"/>
          </a:xfrm>
          <a:prstGeom prst="rect">
            <a:avLst/>
          </a:prstGeom>
        </p:spPr>
      </p:pic>
      <p:grpSp>
        <p:nvGrpSpPr>
          <p:cNvPr id="6" name="Group 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nvGrpSpPr>
        <p:grpSpPr>
          <a:xfrm>
            <a:off x="0" y="1083484"/>
            <a:ext cx="355196" cy="673460"/>
            <a:chOff x="0" y="1083484"/>
            <a:chExt cx="355196" cy="673460"/>
          </a:xfrm>
        </p:grpSpPr>
        <p:sp>
          <p:nvSpPr>
            <p:cNvPr id="7" name="Rectangle 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nvSpPr>
          <p:spPr>
            <a:xfrm>
              <a:off x="0" y="1083484"/>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Rectangle 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nvSpPr>
          <p:spPr>
            <a:xfrm>
              <a:off x="159341" y="1083484"/>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Tree>
    <p:extLst>
      <p:ext uri="{BB962C8B-B14F-4D97-AF65-F5344CB8AC3E}">
        <p14:creationId xmlns:p14="http://schemas.microsoft.com/office/powerpoint/2010/main" val="2930944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1243F43-0AA3-4252-F758-604849C1BED0}"/>
            </a:ext>
          </a:extLst>
        </p:cNvPr>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49" name="Rectangle 48">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Rectangle 52">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A66311-F5EC-C91F-0508-1FA1FF361EE7}"/>
              </a:ext>
            </a:extLst>
          </p:cNvPr>
          <p:cNvSpPr>
            <a:spLocks noGrp="1"/>
          </p:cNvSpPr>
          <p:nvPr>
            <p:ph type="title"/>
          </p:nvPr>
        </p:nvSpPr>
        <p:spPr>
          <a:xfrm>
            <a:off x="1043631" y="809898"/>
            <a:ext cx="3599871" cy="1554480"/>
          </a:xfrm>
        </p:spPr>
        <p:txBody>
          <a:bodyPr anchor="ctr">
            <a:normAutofit/>
          </a:bodyPr>
          <a:lstStyle/>
          <a:p>
            <a:r>
              <a:rPr lang="en-US" b="1">
                <a:latin typeface="Amasis MT Pro"/>
              </a:rPr>
              <a:t>Introduction</a:t>
            </a:r>
          </a:p>
        </p:txBody>
      </p:sp>
      <p:sp>
        <p:nvSpPr>
          <p:cNvPr id="3" name="Content Placeholder 2">
            <a:extLst>
              <a:ext uri="{FF2B5EF4-FFF2-40B4-BE49-F238E27FC236}">
                <a16:creationId xmlns:a16="http://schemas.microsoft.com/office/drawing/2014/main" id="{62AB42A9-CD0B-4A15-BDE7-B7E6622C2639}"/>
              </a:ext>
            </a:extLst>
          </p:cNvPr>
          <p:cNvSpPr>
            <a:spLocks noGrp="1"/>
          </p:cNvSpPr>
          <p:nvPr>
            <p:ph idx="1"/>
          </p:nvPr>
        </p:nvSpPr>
        <p:spPr>
          <a:xfrm>
            <a:off x="1045028" y="2787713"/>
            <a:ext cx="9941319" cy="3124658"/>
          </a:xfrm>
        </p:spPr>
        <p:txBody>
          <a:bodyPr vert="horz" lIns="91440" tIns="45720" rIns="91440" bIns="45720" rtlCol="0" anchor="ctr">
            <a:noAutofit/>
          </a:bodyPr>
          <a:lstStyle/>
          <a:p>
            <a:pPr marL="0" indent="0">
              <a:buNone/>
            </a:pPr>
            <a:endParaRPr lang="en-GB" sz="2200">
              <a:latin typeface="Calibri"/>
              <a:ea typeface="Calibri"/>
              <a:cs typeface="Calibri"/>
            </a:endParaRPr>
          </a:p>
          <a:p>
            <a:pPr lvl="1"/>
            <a:endParaRPr lang="en-GB">
              <a:ea typeface="+mn-lt"/>
              <a:cs typeface="+mn-lt"/>
            </a:endParaRPr>
          </a:p>
        </p:txBody>
      </p:sp>
      <p:cxnSp>
        <p:nvCxnSpPr>
          <p:cNvPr id="55" name="Straight Connector 54">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Picture 3" descr="A graph of blue bars with numbers&#10;&#10;AI-generated content may be incorrect.">
            <a:extLst>
              <a:ext uri="{FF2B5EF4-FFF2-40B4-BE49-F238E27FC236}">
                <a16:creationId xmlns:a16="http://schemas.microsoft.com/office/drawing/2014/main" id="{20D834C1-83CF-3A52-C133-8C3C629192EB}"/>
              </a:ext>
            </a:extLst>
          </p:cNvPr>
          <p:cNvPicPr>
            <a:picLocks noChangeAspect="1"/>
          </p:cNvPicPr>
          <p:nvPr/>
        </p:nvPicPr>
        <p:blipFill>
          <a:blip r:embed="rId2"/>
          <a:stretch>
            <a:fillRect/>
          </a:stretch>
        </p:blipFill>
        <p:spPr>
          <a:xfrm>
            <a:off x="642653" y="2789695"/>
            <a:ext cx="4474897" cy="3035085"/>
          </a:xfrm>
          <a:prstGeom prst="rect">
            <a:avLst/>
          </a:prstGeom>
        </p:spPr>
      </p:pic>
      <p:sp>
        <p:nvSpPr>
          <p:cNvPr id="6" name="TextBox 5">
            <a:extLst>
              <a:ext uri="{FF2B5EF4-FFF2-40B4-BE49-F238E27FC236}">
                <a16:creationId xmlns:a16="http://schemas.microsoft.com/office/drawing/2014/main" id="{1024C1E1-FC15-F68B-AB1F-9E803C5B71AF}"/>
              </a:ext>
            </a:extLst>
          </p:cNvPr>
          <p:cNvSpPr txBox="1"/>
          <p:nvPr/>
        </p:nvSpPr>
        <p:spPr>
          <a:xfrm>
            <a:off x="5588000" y="2939142"/>
            <a:ext cx="5896428" cy="28818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400">
                <a:latin typeface="Calibri"/>
                <a:ea typeface="Calibri"/>
                <a:cs typeface="Calibri"/>
              </a:rPr>
              <a:t>There is an </a:t>
            </a:r>
            <a:r>
              <a:rPr lang="en-US" sz="2400" b="1">
                <a:latin typeface="Calibri"/>
                <a:ea typeface="Calibri"/>
                <a:cs typeface="Calibri"/>
              </a:rPr>
              <a:t>increasing need for protective equipment</a:t>
            </a:r>
            <a:r>
              <a:rPr lang="en-US" sz="2400">
                <a:latin typeface="Calibri"/>
                <a:ea typeface="Calibri"/>
                <a:cs typeface="Calibri"/>
              </a:rPr>
              <a:t> for big cities citizens in response to increased risk of physical assault in cities and crowded areas</a:t>
            </a:r>
            <a:r>
              <a:rPr lang="en-GB" sz="2400">
                <a:latin typeface="Calibri"/>
                <a:ea typeface="Calibri"/>
                <a:cs typeface="Calibri"/>
              </a:rPr>
              <a:t>:</a:t>
            </a:r>
          </a:p>
          <a:p>
            <a:pPr marL="742950" lvl="1" indent="-285750">
              <a:lnSpc>
                <a:spcPct val="90000"/>
              </a:lnSpc>
              <a:spcBef>
                <a:spcPts val="500"/>
              </a:spcBef>
              <a:buFont typeface="Arial"/>
              <a:buChar char="•"/>
            </a:pPr>
            <a:r>
              <a:rPr lang="en-GB" sz="2400"/>
              <a:t>71% of gun victims are homicides and the majority are civilians</a:t>
            </a:r>
          </a:p>
          <a:p>
            <a:pPr marL="742950" lvl="1" indent="-285750">
              <a:lnSpc>
                <a:spcPct val="90000"/>
              </a:lnSpc>
              <a:spcBef>
                <a:spcPts val="500"/>
              </a:spcBef>
              <a:buFont typeface="Arial"/>
              <a:buChar char="•"/>
            </a:pPr>
            <a:r>
              <a:rPr lang="en-GB" sz="2400"/>
              <a:t>The torso is the most attacked location</a:t>
            </a:r>
          </a:p>
        </p:txBody>
      </p:sp>
      <p:sp>
        <p:nvSpPr>
          <p:cNvPr id="5" name="TextBox 4">
            <a:extLst>
              <a:ext uri="{FF2B5EF4-FFF2-40B4-BE49-F238E27FC236}">
                <a16:creationId xmlns:a16="http://schemas.microsoft.com/office/drawing/2014/main" id="{9B3C9964-D968-9085-741C-0D29045D3306}"/>
              </a:ext>
            </a:extLst>
          </p:cNvPr>
          <p:cNvSpPr txBox="1"/>
          <p:nvPr/>
        </p:nvSpPr>
        <p:spPr>
          <a:xfrm>
            <a:off x="654627" y="5910695"/>
            <a:ext cx="447501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b="1">
                <a:latin typeface="Calibri"/>
                <a:ea typeface="Calibri"/>
                <a:cs typeface="Calibri"/>
              </a:rPr>
              <a:t>Number of police recorded knife or sharp instrument offences in London from 2015/16 to 2023/24</a:t>
            </a:r>
            <a:endParaRPr lang="en-GB" sz="800" b="1" baseline="30000">
              <a:latin typeface="Calibri"/>
              <a:ea typeface="Calibri"/>
              <a:cs typeface="Calibri"/>
            </a:endParaRPr>
          </a:p>
        </p:txBody>
      </p:sp>
    </p:spTree>
    <p:extLst>
      <p:ext uri="{BB962C8B-B14F-4D97-AF65-F5344CB8AC3E}">
        <p14:creationId xmlns:p14="http://schemas.microsoft.com/office/powerpoint/2010/main" val="1904213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9" name="Rectangle 6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E50DA3-DE8E-3E6A-CD58-D72654AD513E}"/>
              </a:ext>
            </a:extLst>
          </p:cNvPr>
          <p:cNvSpPr>
            <a:spLocks noGrp="1"/>
          </p:cNvSpPr>
          <p:nvPr>
            <p:ph type="title"/>
          </p:nvPr>
        </p:nvSpPr>
        <p:spPr>
          <a:xfrm>
            <a:off x="647433" y="856180"/>
            <a:ext cx="5370812" cy="1128068"/>
          </a:xfrm>
        </p:spPr>
        <p:txBody>
          <a:bodyPr anchor="ctr">
            <a:noAutofit/>
          </a:bodyPr>
          <a:lstStyle/>
          <a:p>
            <a:r>
              <a:rPr lang="en-US" sz="4000" b="1" dirty="0">
                <a:latin typeface="Amasis MT Pro"/>
              </a:rPr>
              <a:t>Project's objectives</a:t>
            </a:r>
          </a:p>
        </p:txBody>
      </p:sp>
      <p:grpSp>
        <p:nvGrpSpPr>
          <p:cNvPr id="71" name="Group 7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2" name="Rectangle 7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C12A28-4FEB-F924-EC5D-466175F30440}"/>
              </a:ext>
            </a:extLst>
          </p:cNvPr>
          <p:cNvSpPr>
            <a:spLocks noGrp="1"/>
          </p:cNvSpPr>
          <p:nvPr>
            <p:ph idx="1"/>
          </p:nvPr>
        </p:nvSpPr>
        <p:spPr>
          <a:xfrm>
            <a:off x="590719" y="2330505"/>
            <a:ext cx="4559425" cy="3979585"/>
          </a:xfrm>
        </p:spPr>
        <p:txBody>
          <a:bodyPr vert="horz" lIns="91440" tIns="45720" rIns="91440" bIns="45720" rtlCol="0" anchor="ctr">
            <a:normAutofit/>
          </a:bodyPr>
          <a:lstStyle/>
          <a:p>
            <a:pPr>
              <a:buFont typeface="Arial"/>
              <a:buChar char="•"/>
            </a:pPr>
            <a:r>
              <a:rPr lang="en-GB" sz="2400" dirty="0">
                <a:latin typeface="Calibri"/>
                <a:ea typeface="+mn-lt"/>
                <a:cs typeface="+mn-lt"/>
              </a:rPr>
              <a:t>The project creates a </a:t>
            </a:r>
            <a:r>
              <a:rPr lang="en-GB" sz="2400" b="1" dirty="0">
                <a:latin typeface="Calibri"/>
                <a:ea typeface="+mn-lt"/>
                <a:cs typeface="+mn-lt"/>
              </a:rPr>
              <a:t>personal defence vest</a:t>
            </a:r>
            <a:r>
              <a:rPr lang="en-GB" sz="2400" dirty="0">
                <a:latin typeface="Calibri"/>
                <a:ea typeface="+mn-lt"/>
                <a:cs typeface="+mn-lt"/>
              </a:rPr>
              <a:t> using shear-thickening fluids (STFs) for urban protection.</a:t>
            </a:r>
            <a:endParaRPr lang="en-US" sz="2400" dirty="0">
              <a:latin typeface="Calibri"/>
              <a:ea typeface="Calibri"/>
              <a:cs typeface="Calibri"/>
            </a:endParaRPr>
          </a:p>
          <a:p>
            <a:pPr>
              <a:buFont typeface="Arial"/>
              <a:buChar char="•"/>
            </a:pPr>
            <a:r>
              <a:rPr lang="en-GB" sz="2400" dirty="0">
                <a:latin typeface="Calibri"/>
                <a:ea typeface="+mn-lt"/>
                <a:cs typeface="+mn-lt"/>
              </a:rPr>
              <a:t>It's designed to be lighter, cheaper, and life-saving, offering peace of mind in uncertain times.</a:t>
            </a:r>
            <a:endParaRPr lang="en-GB" sz="2400" dirty="0">
              <a:latin typeface="Calibri"/>
              <a:ea typeface="Calibri"/>
              <a:cs typeface="Calibri"/>
            </a:endParaRPr>
          </a:p>
          <a:p>
            <a:pPr marL="0" indent="0">
              <a:buNone/>
            </a:pPr>
            <a:endParaRPr lang="en-GB" sz="2000">
              <a:latin typeface="Calibri"/>
              <a:ea typeface="Calibri"/>
              <a:cs typeface="Calibri"/>
            </a:endParaRPr>
          </a:p>
          <a:p>
            <a:pPr marL="971550" lvl="1" indent="-285750">
              <a:buFont typeface="Arial"/>
              <a:buChar char="•"/>
            </a:pPr>
            <a:endParaRPr lang="en-GB" sz="2000">
              <a:ea typeface="+mn-lt"/>
              <a:cs typeface="+mn-lt"/>
            </a:endParaRPr>
          </a:p>
          <a:p>
            <a:pPr marL="0" indent="0">
              <a:buNone/>
            </a:pPr>
            <a:endParaRPr lang="en-US" sz="2000" b="1">
              <a:ea typeface="+mn-lt"/>
              <a:cs typeface="+mn-lt"/>
            </a:endParaRPr>
          </a:p>
        </p:txBody>
      </p:sp>
      <p:sp>
        <p:nvSpPr>
          <p:cNvPr id="77" name="Rectangle 7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ue pie chart with a dart in center&#10;&#10;AI-generated content may be incorrect.">
            <a:extLst>
              <a:ext uri="{FF2B5EF4-FFF2-40B4-BE49-F238E27FC236}">
                <a16:creationId xmlns:a16="http://schemas.microsoft.com/office/drawing/2014/main" id="{22DDFFAF-54BE-A238-06FB-69B381AD0367}"/>
              </a:ext>
            </a:extLst>
          </p:cNvPr>
          <p:cNvPicPr>
            <a:picLocks noChangeAspect="1"/>
          </p:cNvPicPr>
          <p:nvPr/>
        </p:nvPicPr>
        <p:blipFill>
          <a:blip r:embed="rId2"/>
          <a:srcRect l="2579" r="11023" b="-2"/>
          <a:stretch/>
        </p:blipFill>
        <p:spPr>
          <a:xfrm>
            <a:off x="6017893" y="679036"/>
            <a:ext cx="5425410" cy="5259296"/>
          </a:xfrm>
          <a:prstGeom prst="rect">
            <a:avLst/>
          </a:prstGeom>
          <a:ln>
            <a:solidFill>
              <a:schemeClr val="bg1"/>
            </a:solidFill>
          </a:ln>
        </p:spPr>
      </p:pic>
      <p:pic>
        <p:nvPicPr>
          <p:cNvPr id="4" name="Graphic 102" descr="Bullseye with solid fill">
            <a:extLst>
              <a:ext uri="{FF2B5EF4-FFF2-40B4-BE49-F238E27FC236}">
                <a16:creationId xmlns:a16="http://schemas.microsoft.com/office/drawing/2014/main" id="{B36EF450-10A2-DABC-F139-A544FBD2E1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679228" y="20940712"/>
            <a:ext cx="4829154" cy="4828758"/>
          </a:xfrm>
          <a:prstGeom prst="rect">
            <a:avLst/>
          </a:prstGeom>
        </p:spPr>
      </p:pic>
      <p:sp>
        <p:nvSpPr>
          <p:cNvPr id="5" name="Rectangle 4">
            <a:extLst>
              <a:ext uri="{FF2B5EF4-FFF2-40B4-BE49-F238E27FC236}">
                <a16:creationId xmlns:a16="http://schemas.microsoft.com/office/drawing/2014/main" id="{97150B89-237A-BF1F-C9AD-97C3836E9091}"/>
              </a:ext>
            </a:extLst>
          </p:cNvPr>
          <p:cNvSpPr/>
          <p:nvPr/>
        </p:nvSpPr>
        <p:spPr>
          <a:xfrm>
            <a:off x="6557210" y="4561973"/>
            <a:ext cx="401052" cy="381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F0C70AD-AE2B-67D4-16CF-3A5BB9230D33}"/>
              </a:ext>
            </a:extLst>
          </p:cNvPr>
          <p:cNvSpPr/>
          <p:nvPr/>
        </p:nvSpPr>
        <p:spPr>
          <a:xfrm rot="1380000">
            <a:off x="9725527" y="2777288"/>
            <a:ext cx="441158" cy="1102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3261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3F7124-2D5A-1F92-79BF-D2B963FDA9B2}"/>
              </a:ext>
            </a:extLst>
          </p:cNvPr>
          <p:cNvSpPr>
            <a:spLocks noGrp="1"/>
          </p:cNvSpPr>
          <p:nvPr>
            <p:ph type="title"/>
          </p:nvPr>
        </p:nvSpPr>
        <p:spPr>
          <a:xfrm>
            <a:off x="645064" y="525982"/>
            <a:ext cx="4282983" cy="1200361"/>
          </a:xfrm>
        </p:spPr>
        <p:txBody>
          <a:bodyPr vert="horz" lIns="91440" tIns="45720" rIns="91440" bIns="45720" rtlCol="0" anchor="b">
            <a:normAutofit/>
          </a:bodyPr>
          <a:lstStyle/>
          <a:p>
            <a:r>
              <a:rPr lang="en-US" b="1" dirty="0">
                <a:latin typeface="Amasis MT Pro"/>
              </a:rPr>
              <a:t>Materials</a:t>
            </a:r>
          </a:p>
        </p:txBody>
      </p:sp>
      <p:sp>
        <p:nvSpPr>
          <p:cNvPr id="20" name="Rectangle 19">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E46A25B-587B-3FAD-D416-DF8CD239FBBB}"/>
              </a:ext>
            </a:extLst>
          </p:cNvPr>
          <p:cNvSpPr>
            <a:spLocks noGrp="1"/>
          </p:cNvSpPr>
          <p:nvPr>
            <p:ph idx="1"/>
          </p:nvPr>
        </p:nvSpPr>
        <p:spPr>
          <a:xfrm>
            <a:off x="645066" y="2031101"/>
            <a:ext cx="4282984" cy="3511943"/>
          </a:xfrm>
        </p:spPr>
        <p:txBody>
          <a:bodyPr vert="horz" lIns="91440" tIns="45720" rIns="91440" bIns="45720" rtlCol="0" anchor="ctr">
            <a:normAutofit/>
          </a:bodyPr>
          <a:lstStyle/>
          <a:p>
            <a:r>
              <a:rPr lang="en-GB" dirty="0">
                <a:latin typeface="Calibri"/>
                <a:ea typeface="Calibri"/>
                <a:cs typeface="Calibri"/>
              </a:rPr>
              <a:t>225 g cornflour </a:t>
            </a:r>
            <a:endParaRPr lang="en-US">
              <a:latin typeface="Calibri"/>
              <a:ea typeface="Calibri"/>
              <a:cs typeface="Calibri"/>
            </a:endParaRPr>
          </a:p>
          <a:p>
            <a:r>
              <a:rPr lang="en-GB" dirty="0">
                <a:latin typeface="Calibri"/>
                <a:ea typeface="Calibri"/>
                <a:cs typeface="Calibri"/>
              </a:rPr>
              <a:t> 230 ml water </a:t>
            </a:r>
            <a:endParaRPr lang="en-US">
              <a:latin typeface="Calibri"/>
              <a:ea typeface="Calibri"/>
              <a:cs typeface="Calibri"/>
            </a:endParaRPr>
          </a:p>
          <a:p>
            <a:r>
              <a:rPr lang="en-GB" dirty="0">
                <a:latin typeface="Calibri"/>
                <a:ea typeface="Calibri"/>
                <a:cs typeface="Calibri"/>
              </a:rPr>
              <a:t>A large plastic mixing bowl </a:t>
            </a:r>
            <a:endParaRPr lang="en-US">
              <a:latin typeface="Calibri"/>
              <a:ea typeface="Calibri"/>
              <a:cs typeface="Calibri"/>
            </a:endParaRPr>
          </a:p>
          <a:p>
            <a:r>
              <a:rPr lang="en-GB" dirty="0">
                <a:latin typeface="Calibri"/>
                <a:ea typeface="Calibri"/>
                <a:cs typeface="Calibri"/>
              </a:rPr>
              <a:t>Spoon (optional) </a:t>
            </a:r>
            <a:endParaRPr lang="en-US">
              <a:latin typeface="Calibri"/>
              <a:ea typeface="Calibri"/>
              <a:cs typeface="Calibri"/>
            </a:endParaRPr>
          </a:p>
          <a:p>
            <a:r>
              <a:rPr lang="en-GB" dirty="0">
                <a:latin typeface="Calibri"/>
                <a:ea typeface="Calibri"/>
                <a:cs typeface="Calibri"/>
              </a:rPr>
              <a:t>Small food bag</a:t>
            </a:r>
            <a:endParaRPr lang="en-US" dirty="0">
              <a:latin typeface="Calibri"/>
              <a:ea typeface="Calibri"/>
              <a:cs typeface="Calibri"/>
            </a:endParaRPr>
          </a:p>
        </p:txBody>
      </p:sp>
      <p:sp>
        <p:nvSpPr>
          <p:cNvPr id="22" name="Rectangle 21">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Bildergebnis für non newtonian fluid">
            <a:extLst>
              <a:ext uri="{FF2B5EF4-FFF2-40B4-BE49-F238E27FC236}">
                <a16:creationId xmlns:a16="http://schemas.microsoft.com/office/drawing/2014/main" id="{DB9435AC-CB4F-B37D-DCAA-4A54E0551296}"/>
              </a:ext>
            </a:extLst>
          </p:cNvPr>
          <p:cNvPicPr>
            <a:picLocks noChangeAspect="1"/>
          </p:cNvPicPr>
          <p:nvPr/>
        </p:nvPicPr>
        <p:blipFill>
          <a:blip r:embed="rId2"/>
          <a:stretch>
            <a:fillRect/>
          </a:stretch>
        </p:blipFill>
        <p:spPr>
          <a:xfrm>
            <a:off x="5987738" y="1222158"/>
            <a:ext cx="5628018" cy="4180813"/>
          </a:xfrm>
          <a:prstGeom prst="rect">
            <a:avLst/>
          </a:prstGeom>
        </p:spPr>
      </p:pic>
    </p:spTree>
    <p:extLst>
      <p:ext uri="{BB962C8B-B14F-4D97-AF65-F5344CB8AC3E}">
        <p14:creationId xmlns:p14="http://schemas.microsoft.com/office/powerpoint/2010/main" val="3404634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0" name="Picture 2079" descr="Non-Newtonian Liquid IN SLOW MOTION! - YouTube">
            <a:extLst>
              <a:ext uri="{FF2B5EF4-FFF2-40B4-BE49-F238E27FC236}">
                <a16:creationId xmlns:a16="http://schemas.microsoft.com/office/drawing/2014/main" id="{89E1733A-94CF-88B9-AFD8-C2B945D92FBA}"/>
              </a:ext>
            </a:extLst>
          </p:cNvPr>
          <p:cNvPicPr>
            <a:picLocks noChangeAspect="1"/>
          </p:cNvPicPr>
          <p:nvPr/>
        </p:nvPicPr>
        <p:blipFill>
          <a:blip r:embed="rId2"/>
          <a:srcRect r="23500"/>
          <a:stretch/>
        </p:blipFill>
        <p:spPr>
          <a:xfrm>
            <a:off x="9040928" y="121888"/>
            <a:ext cx="2963333" cy="20622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08" name="Picture 2107" descr="Liat Segal --&gt;: Non Newtonian Fluids">
            <a:extLst>
              <a:ext uri="{FF2B5EF4-FFF2-40B4-BE49-F238E27FC236}">
                <a16:creationId xmlns:a16="http://schemas.microsoft.com/office/drawing/2014/main" id="{6AF2B144-35DA-3FE1-F2AA-99CDC648E5BC}"/>
              </a:ext>
            </a:extLst>
          </p:cNvPr>
          <p:cNvPicPr>
            <a:picLocks noChangeAspect="1"/>
          </p:cNvPicPr>
          <p:nvPr/>
        </p:nvPicPr>
        <p:blipFill>
          <a:blip r:embed="rId3"/>
          <a:stretch>
            <a:fillRect/>
          </a:stretch>
        </p:blipFill>
        <p:spPr>
          <a:xfrm>
            <a:off x="190295" y="122341"/>
            <a:ext cx="2953721" cy="20629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1" name="Rettangolo 50">
            <a:extLst>
              <a:ext uri="{FF2B5EF4-FFF2-40B4-BE49-F238E27FC236}">
                <a16:creationId xmlns:a16="http://schemas.microsoft.com/office/drawing/2014/main" id="{3A92FF54-3BA7-0774-AFD8-3E01C5BB6D79}"/>
              </a:ext>
            </a:extLst>
          </p:cNvPr>
          <p:cNvSpPr/>
          <p:nvPr/>
        </p:nvSpPr>
        <p:spPr>
          <a:xfrm>
            <a:off x="3666671" y="418783"/>
            <a:ext cx="570320" cy="1117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44" name="Rettangolo 1443">
            <a:extLst>
              <a:ext uri="{FF2B5EF4-FFF2-40B4-BE49-F238E27FC236}">
                <a16:creationId xmlns:a16="http://schemas.microsoft.com/office/drawing/2014/main" id="{8BF8BC81-364F-EDC7-B709-17BD5020DE36}"/>
              </a:ext>
            </a:extLst>
          </p:cNvPr>
          <p:cNvSpPr/>
          <p:nvPr/>
        </p:nvSpPr>
        <p:spPr>
          <a:xfrm>
            <a:off x="3380920" y="697729"/>
            <a:ext cx="570320" cy="1117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3553" name="Diagram 3552">
            <a:extLst>
              <a:ext uri="{FF2B5EF4-FFF2-40B4-BE49-F238E27FC236}">
                <a16:creationId xmlns:a16="http://schemas.microsoft.com/office/drawing/2014/main" id="{BC4B85E1-69C5-3426-AEE7-E34379D71CA8}"/>
              </a:ext>
            </a:extLst>
          </p:cNvPr>
          <p:cNvGraphicFramePr/>
          <p:nvPr>
            <p:extLst>
              <p:ext uri="{D42A27DB-BD31-4B8C-83A1-F6EECF244321}">
                <p14:modId xmlns:p14="http://schemas.microsoft.com/office/powerpoint/2010/main" val="350387957"/>
              </p:ext>
            </p:extLst>
          </p:nvPr>
        </p:nvGraphicFramePr>
        <p:xfrm>
          <a:off x="312864" y="-1503270"/>
          <a:ext cx="11564612" cy="94961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08819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50DA3-DE8E-3E6A-CD58-D72654AD513E}"/>
              </a:ext>
            </a:extLst>
          </p:cNvPr>
          <p:cNvSpPr>
            <a:spLocks noGrp="1"/>
          </p:cNvSpPr>
          <p:nvPr>
            <p:ph type="title"/>
          </p:nvPr>
        </p:nvSpPr>
        <p:spPr>
          <a:xfrm>
            <a:off x="664819" y="848910"/>
            <a:ext cx="5637317" cy="1139613"/>
          </a:xfrm>
        </p:spPr>
        <p:txBody>
          <a:bodyPr vert="horz" lIns="91440" tIns="45720" rIns="91440" bIns="45720" rtlCol="0" anchor="ctr">
            <a:noAutofit/>
          </a:bodyPr>
          <a:lstStyle/>
          <a:p>
            <a:r>
              <a:rPr lang="en-US" b="1" dirty="0">
                <a:latin typeface="Amasis MT Pro"/>
              </a:rPr>
              <a:t>Procedure to Assemble the vest</a:t>
            </a:r>
          </a:p>
        </p:txBody>
      </p:sp>
      <p:grpSp>
        <p:nvGrpSpPr>
          <p:cNvPr id="35" name="Group 34">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6" name="Rectangle 3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Rectangle 38">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68D9DC5-86B0-E6CB-7371-45D93A88C54C}"/>
              </a:ext>
            </a:extLst>
          </p:cNvPr>
          <p:cNvSpPr txBox="1"/>
          <p:nvPr/>
        </p:nvSpPr>
        <p:spPr>
          <a:xfrm>
            <a:off x="505366" y="2177480"/>
            <a:ext cx="5563057" cy="4266450"/>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Autofit/>
          </a:bodyPr>
          <a:lstStyle/>
          <a:p>
            <a:pPr marL="457200" indent="-457200" algn="just">
              <a:lnSpc>
                <a:spcPct val="90000"/>
              </a:lnSpc>
              <a:spcBef>
                <a:spcPct val="0"/>
              </a:spcBef>
              <a:buFont typeface="Arial"/>
              <a:buChar char="•"/>
            </a:pPr>
            <a:r>
              <a:rPr lang="en-US" sz="3200" dirty="0">
                <a:latin typeface="Calibri"/>
                <a:ea typeface="Calibri"/>
                <a:cs typeface="Calibri"/>
              </a:rPr>
              <a:t>Place the produced SFT in soft small containers</a:t>
            </a:r>
          </a:p>
          <a:p>
            <a:pPr marL="457200" indent="-457200" algn="just">
              <a:lnSpc>
                <a:spcPct val="90000"/>
              </a:lnSpc>
              <a:spcBef>
                <a:spcPct val="0"/>
              </a:spcBef>
              <a:buFont typeface="Arial"/>
              <a:buChar char="•"/>
            </a:pPr>
            <a:r>
              <a:rPr lang="en-US" sz="3200" dirty="0">
                <a:latin typeface="Calibri"/>
                <a:ea typeface="Calibri"/>
                <a:cs typeface="Calibri"/>
              </a:rPr>
              <a:t>Insert the SFT containers in the vest like seen in the image</a:t>
            </a:r>
          </a:p>
        </p:txBody>
      </p:sp>
      <p:sp>
        <p:nvSpPr>
          <p:cNvPr id="41" name="Rectangle 40">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Immagine 2072296300">
            <a:extLst>
              <a:ext uri="{FF2B5EF4-FFF2-40B4-BE49-F238E27FC236}">
                <a16:creationId xmlns:a16="http://schemas.microsoft.com/office/drawing/2014/main" id="{198F6D6F-7E28-F467-1137-D1683876DB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9373" y="581892"/>
            <a:ext cx="3025532" cy="2518756"/>
          </a:xfrm>
          <a:prstGeom prst="rect">
            <a:avLst/>
          </a:prstGeom>
        </p:spPr>
      </p:pic>
      <p:sp>
        <p:nvSpPr>
          <p:cNvPr id="45" name="Rectangle 44">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Immagine 3" descr="Immagine che contiene vestiti, persona, spalla, gilet&#10;&#10;Il contenuto generato dall&amp;#39;intelligenza artificiale potrebbe non essere corretto.">
            <a:extLst>
              <a:ext uri="{FF2B5EF4-FFF2-40B4-BE49-F238E27FC236}">
                <a16:creationId xmlns:a16="http://schemas.microsoft.com/office/drawing/2014/main" id="{22DE94BE-3024-CF93-076E-3F0A2B474CE0}"/>
              </a:ext>
            </a:extLst>
          </p:cNvPr>
          <p:cNvPicPr>
            <a:picLocks noChangeAspect="1"/>
          </p:cNvPicPr>
          <p:nvPr/>
        </p:nvPicPr>
        <p:blipFill>
          <a:blip r:embed="rId4"/>
          <a:srcRect r="1" b="17289"/>
          <a:stretch/>
        </p:blipFill>
        <p:spPr>
          <a:xfrm>
            <a:off x="8069618" y="3707894"/>
            <a:ext cx="2423178" cy="2518756"/>
          </a:xfrm>
          <a:prstGeom prst="rect">
            <a:avLst/>
          </a:prstGeom>
        </p:spPr>
      </p:pic>
    </p:spTree>
    <p:extLst>
      <p:ext uri="{BB962C8B-B14F-4D97-AF65-F5344CB8AC3E}">
        <p14:creationId xmlns:p14="http://schemas.microsoft.com/office/powerpoint/2010/main" val="2463592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78BB088-A865-BC09-D21C-9326CFB210AE}"/>
              </a:ext>
            </a:extLst>
          </p:cNvPr>
          <p:cNvSpPr/>
          <p:nvPr/>
        </p:nvSpPr>
        <p:spPr>
          <a:xfrm>
            <a:off x="664819" y="4457411"/>
            <a:ext cx="5940012" cy="1503417"/>
          </a:xfrm>
          <a:prstGeom prst="rect">
            <a:avLst/>
          </a:prstGeom>
          <a:solidFill>
            <a:schemeClr val="accent1">
              <a:lumMod val="40000"/>
              <a:lumOff val="60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7E4D48-6508-4133-D631-900CBB5AA8D5}"/>
              </a:ext>
            </a:extLst>
          </p:cNvPr>
          <p:cNvSpPr>
            <a:spLocks noGrp="1"/>
          </p:cNvSpPr>
          <p:nvPr>
            <p:ph type="title"/>
          </p:nvPr>
        </p:nvSpPr>
        <p:spPr>
          <a:xfrm>
            <a:off x="589560" y="856180"/>
            <a:ext cx="5279408" cy="1128068"/>
          </a:xfrm>
        </p:spPr>
        <p:txBody>
          <a:bodyPr anchor="ctr">
            <a:normAutofit/>
          </a:bodyPr>
          <a:lstStyle/>
          <a:p>
            <a:r>
              <a:rPr lang="en-US" b="1">
                <a:latin typeface="Amasis MT Pro"/>
              </a:rPr>
              <a:t>Results </a:t>
            </a:r>
          </a:p>
        </p:txBody>
      </p:sp>
      <p:grpSp>
        <p:nvGrpSpPr>
          <p:cNvPr id="26" name="Group 2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7" name="Rectangle 2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0CF4C67-5E65-FD7B-CE19-449B3AF38EF6}"/>
              </a:ext>
            </a:extLst>
          </p:cNvPr>
          <p:cNvSpPr>
            <a:spLocks noGrp="1"/>
          </p:cNvSpPr>
          <p:nvPr>
            <p:ph idx="1"/>
          </p:nvPr>
        </p:nvSpPr>
        <p:spPr>
          <a:xfrm>
            <a:off x="661263" y="2123542"/>
            <a:ext cx="5927885" cy="4295433"/>
          </a:xfrm>
        </p:spPr>
        <p:txBody>
          <a:bodyPr vert="horz" lIns="91440" tIns="45720" rIns="91440" bIns="45720" rtlCol="0" anchor="ctr">
            <a:noAutofit/>
          </a:bodyPr>
          <a:lstStyle/>
          <a:p>
            <a:pPr algn="just">
              <a:buFont typeface="Arial,Sans-Serif"/>
              <a:buChar char="•"/>
            </a:pPr>
            <a:r>
              <a:rPr lang="en-US" sz="2000" b="1" dirty="0">
                <a:latin typeface="Calibri"/>
                <a:ea typeface="+mn-lt"/>
                <a:cs typeface="+mn-lt"/>
              </a:rPr>
              <a:t> </a:t>
            </a:r>
            <a:r>
              <a:rPr lang="en-US" sz="2000" b="1" dirty="0">
                <a:solidFill>
                  <a:srgbClr val="156082"/>
                </a:solidFill>
                <a:latin typeface="Calibri"/>
                <a:ea typeface="+mn-lt"/>
                <a:cs typeface="+mn-lt"/>
              </a:rPr>
              <a:t>Without</a:t>
            </a:r>
            <a:r>
              <a:rPr lang="en-US" sz="2000" dirty="0">
                <a:solidFill>
                  <a:srgbClr val="156082"/>
                </a:solidFill>
                <a:latin typeface="Calibri"/>
                <a:ea typeface="+mn-lt"/>
                <a:cs typeface="+mn-lt"/>
              </a:rPr>
              <a:t> </a:t>
            </a:r>
            <a:r>
              <a:rPr lang="en-US" sz="2000" dirty="0">
                <a:latin typeface="Calibri"/>
                <a:ea typeface="+mn-lt"/>
                <a:cs typeface="+mn-lt"/>
              </a:rPr>
              <a:t>the shear-thickening fluid (STF), the steel plate failed to effectively absorb the bat's impact, resulting in significant damage to the mannequin.</a:t>
            </a:r>
            <a:endParaRPr lang="it-IT"/>
          </a:p>
          <a:p>
            <a:pPr algn="just">
              <a:buFont typeface="Arial,Sans-Serif"/>
              <a:buChar char="•"/>
            </a:pPr>
            <a:r>
              <a:rPr lang="en-US" sz="2000" dirty="0">
                <a:latin typeface="Calibri"/>
                <a:ea typeface="+mn-lt"/>
                <a:cs typeface="+mn-lt"/>
              </a:rPr>
              <a:t> The</a:t>
            </a:r>
            <a:r>
              <a:rPr lang="en-US" sz="2000" b="1" dirty="0">
                <a:latin typeface="Calibri"/>
                <a:ea typeface="+mn-lt"/>
                <a:cs typeface="+mn-lt"/>
              </a:rPr>
              <a:t> </a:t>
            </a:r>
            <a:r>
              <a:rPr lang="en-US" sz="2000" b="1" dirty="0">
                <a:solidFill>
                  <a:schemeClr val="accent1"/>
                </a:solidFill>
                <a:latin typeface="Calibri"/>
                <a:ea typeface="+mn-lt"/>
                <a:cs typeface="+mn-lt"/>
              </a:rPr>
              <a:t>addition</a:t>
            </a:r>
            <a:r>
              <a:rPr lang="en-US" sz="2000" dirty="0">
                <a:solidFill>
                  <a:schemeClr val="accent1"/>
                </a:solidFill>
                <a:latin typeface="Calibri"/>
                <a:ea typeface="+mn-lt"/>
                <a:cs typeface="+mn-lt"/>
              </a:rPr>
              <a:t> </a:t>
            </a:r>
            <a:r>
              <a:rPr lang="en-US" sz="2000" dirty="0">
                <a:latin typeface="Calibri"/>
                <a:ea typeface="+mn-lt"/>
                <a:cs typeface="+mn-lt"/>
              </a:rPr>
              <a:t>of STF improved protection by distributing the impact force more effectively, reducing the extent of damage.</a:t>
            </a:r>
            <a:endParaRPr lang="en-US" sz="2000" dirty="0">
              <a:latin typeface="Calibri"/>
              <a:ea typeface="Calibri"/>
              <a:cs typeface="Calibri"/>
            </a:endParaRPr>
          </a:p>
          <a:p>
            <a:pPr algn="just">
              <a:buFont typeface="Arial,Sans-Serif"/>
              <a:buChar char="•"/>
            </a:pPr>
            <a:endParaRPr lang="en-US" sz="2000" dirty="0">
              <a:latin typeface="Calibri"/>
              <a:ea typeface="+mn-lt"/>
              <a:cs typeface="+mn-lt"/>
            </a:endParaRPr>
          </a:p>
          <a:p>
            <a:pPr marL="0" indent="0" algn="just">
              <a:buNone/>
            </a:pPr>
            <a:r>
              <a:rPr lang="en-US" sz="2000" b="1" dirty="0">
                <a:latin typeface="Calibri"/>
                <a:ea typeface="+mn-lt"/>
                <a:cs typeface="+mn-lt"/>
              </a:rPr>
              <a:t>These tests, supported by simulation data, demonstrate that STF enhances protective performance of a vest through energy dissipation, stress reduction, and improvement of the toughness of armor materials.</a:t>
            </a:r>
            <a:endParaRPr lang="en-US" sz="2000" dirty="0">
              <a:latin typeface="Calibri"/>
            </a:endParaRPr>
          </a:p>
          <a:p>
            <a:pPr marL="0" indent="0" algn="just">
              <a:buNone/>
            </a:pPr>
            <a:endParaRPr lang="en-US" sz="1600">
              <a:ea typeface="+mn-lt"/>
              <a:cs typeface="+mn-lt"/>
            </a:endParaRPr>
          </a:p>
        </p:txBody>
      </p:sp>
      <p:sp>
        <p:nvSpPr>
          <p:cNvPr id="32" name="Rectangle 3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0D8E32B-6D1B-CF63-6E84-70053917C66C}"/>
              </a:ext>
            </a:extLst>
          </p:cNvPr>
          <p:cNvPicPr>
            <a:picLocks noChangeAspect="1"/>
          </p:cNvPicPr>
          <p:nvPr/>
        </p:nvPicPr>
        <p:blipFill>
          <a:blip r:embed="rId3"/>
          <a:stretch>
            <a:fillRect/>
          </a:stretch>
        </p:blipFill>
        <p:spPr>
          <a:xfrm>
            <a:off x="7291027" y="563307"/>
            <a:ext cx="3982224" cy="2518756"/>
          </a:xfrm>
          <a:prstGeom prst="rect">
            <a:avLst/>
          </a:prstGeom>
        </p:spPr>
      </p:pic>
      <p:sp>
        <p:nvSpPr>
          <p:cNvPr id="36" name="Rectangle 35">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97464FE-4650-0DBD-72E9-C3BD247D93A1}"/>
              </a:ext>
            </a:extLst>
          </p:cNvPr>
          <p:cNvPicPr>
            <a:picLocks noChangeAspect="1"/>
          </p:cNvPicPr>
          <p:nvPr/>
        </p:nvPicPr>
        <p:blipFill>
          <a:blip r:embed="rId4"/>
          <a:stretch>
            <a:fillRect/>
          </a:stretch>
        </p:blipFill>
        <p:spPr>
          <a:xfrm>
            <a:off x="7464210" y="3648873"/>
            <a:ext cx="3632207" cy="2643265"/>
          </a:xfrm>
          <a:prstGeom prst="rect">
            <a:avLst/>
          </a:prstGeom>
        </p:spPr>
      </p:pic>
    </p:spTree>
    <p:extLst>
      <p:ext uri="{BB962C8B-B14F-4D97-AF65-F5344CB8AC3E}">
        <p14:creationId xmlns:p14="http://schemas.microsoft.com/office/powerpoint/2010/main" val="3158639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81447A-2878-4E83-3F94-343900FDA8DC}"/>
              </a:ext>
            </a:extLst>
          </p:cNvPr>
          <p:cNvSpPr>
            <a:spLocks noGrp="1"/>
          </p:cNvSpPr>
          <p:nvPr>
            <p:ph idx="1"/>
          </p:nvPr>
        </p:nvSpPr>
        <p:spPr>
          <a:xfrm>
            <a:off x="515319" y="1851456"/>
            <a:ext cx="10515600" cy="4351338"/>
          </a:xfrm>
        </p:spPr>
        <p:txBody>
          <a:bodyPr vert="horz" lIns="91440" tIns="45720" rIns="91440" bIns="45720" rtlCol="0" anchor="t">
            <a:normAutofit/>
          </a:bodyPr>
          <a:lstStyle/>
          <a:p>
            <a:pPr marL="0" indent="0">
              <a:buNone/>
            </a:pPr>
            <a:br>
              <a:rPr lang="en-US"/>
            </a:br>
            <a:endParaRPr lang="en-US"/>
          </a:p>
          <a:p>
            <a:endParaRPr lang="en-US"/>
          </a:p>
        </p:txBody>
      </p:sp>
      <p:sp>
        <p:nvSpPr>
          <p:cNvPr id="2" name="Title 1">
            <a:extLst>
              <a:ext uri="{FF2B5EF4-FFF2-40B4-BE49-F238E27FC236}">
                <a16:creationId xmlns:a16="http://schemas.microsoft.com/office/drawing/2014/main" id="{79F623A7-384F-B9B1-A5FE-892EA80DF6B2}"/>
              </a:ext>
            </a:extLst>
          </p:cNvPr>
          <p:cNvSpPr>
            <a:spLocks noGrp="1"/>
          </p:cNvSpPr>
          <p:nvPr>
            <p:ph type="title"/>
          </p:nvPr>
        </p:nvSpPr>
        <p:spPr>
          <a:xfrm>
            <a:off x="513476" y="506892"/>
            <a:ext cx="11339464" cy="1347885"/>
          </a:xfrm>
        </p:spPr>
        <p:txBody>
          <a:bodyPr>
            <a:normAutofit/>
          </a:bodyPr>
          <a:lstStyle/>
          <a:p>
            <a:r>
              <a:rPr lang="en-US" sz="2400" b="1">
                <a:latin typeface="Amasis MT Pro"/>
                <a:ea typeface="Calibri"/>
                <a:cs typeface="Calibri"/>
              </a:rPr>
              <a:t>Simulation of 9 mm soft core bullet impact on a steel plate at 0° without STF</a:t>
            </a:r>
            <a:endParaRPr lang="en-US" sz="2400">
              <a:latin typeface="Amasis MT Pro"/>
            </a:endParaRPr>
          </a:p>
        </p:txBody>
      </p:sp>
      <p:pic>
        <p:nvPicPr>
          <p:cNvPr id="5" name="Picture 4" descr="A graph with a line and a dotted line&#10;&#10;AI-generated content may be incorrect.">
            <a:extLst>
              <a:ext uri="{FF2B5EF4-FFF2-40B4-BE49-F238E27FC236}">
                <a16:creationId xmlns:a16="http://schemas.microsoft.com/office/drawing/2014/main" id="{F2E076A5-A8A7-993F-12F9-0E7CEEEF0702}"/>
              </a:ext>
            </a:extLst>
          </p:cNvPr>
          <p:cNvPicPr>
            <a:picLocks noChangeAspect="1"/>
          </p:cNvPicPr>
          <p:nvPr/>
        </p:nvPicPr>
        <p:blipFill>
          <a:blip r:embed="rId2"/>
          <a:stretch>
            <a:fillRect/>
          </a:stretch>
        </p:blipFill>
        <p:spPr>
          <a:xfrm>
            <a:off x="3342610" y="1716171"/>
            <a:ext cx="8302087" cy="4338073"/>
          </a:xfrm>
          <a:prstGeom prst="rect">
            <a:avLst/>
          </a:prstGeom>
        </p:spPr>
      </p:pic>
      <p:pic>
        <p:nvPicPr>
          <p:cNvPr id="4" name="Picture 3" descr="Immagine che contiene schermata, testo&#10;&#10;Il contenuto generato dall'IA potrebbe non essere corretto.">
            <a:extLst>
              <a:ext uri="{FF2B5EF4-FFF2-40B4-BE49-F238E27FC236}">
                <a16:creationId xmlns:a16="http://schemas.microsoft.com/office/drawing/2014/main" id="{41BAADC7-F6BC-5682-2C45-97533E33FE7D}"/>
              </a:ext>
            </a:extLst>
          </p:cNvPr>
          <p:cNvPicPr>
            <a:picLocks noChangeAspect="1"/>
          </p:cNvPicPr>
          <p:nvPr/>
        </p:nvPicPr>
        <p:blipFill>
          <a:blip r:embed="rId3"/>
          <a:stretch>
            <a:fillRect/>
          </a:stretch>
        </p:blipFill>
        <p:spPr>
          <a:xfrm>
            <a:off x="517418" y="1715685"/>
            <a:ext cx="2825858" cy="4344047"/>
          </a:xfrm>
          <a:prstGeom prst="rect">
            <a:avLst/>
          </a:prstGeom>
        </p:spPr>
      </p:pic>
    </p:spTree>
    <p:extLst>
      <p:ext uri="{BB962C8B-B14F-4D97-AF65-F5344CB8AC3E}">
        <p14:creationId xmlns:p14="http://schemas.microsoft.com/office/powerpoint/2010/main" val="405255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54829-F875-3F4C-0CF8-E3BED55FCEA4}"/>
              </a:ext>
            </a:extLst>
          </p:cNvPr>
          <p:cNvSpPr>
            <a:spLocks noGrp="1"/>
          </p:cNvSpPr>
          <p:nvPr>
            <p:ph type="title"/>
          </p:nvPr>
        </p:nvSpPr>
        <p:spPr>
          <a:xfrm>
            <a:off x="993183" y="210142"/>
            <a:ext cx="10515600" cy="1325563"/>
          </a:xfrm>
        </p:spPr>
        <p:txBody>
          <a:bodyPr>
            <a:normAutofit/>
          </a:bodyPr>
          <a:lstStyle/>
          <a:p>
            <a:r>
              <a:rPr lang="en-US" sz="2400" b="1">
                <a:latin typeface="Amasis MT Pro"/>
                <a:ea typeface="Calibri"/>
                <a:cs typeface="Calibri"/>
              </a:rPr>
              <a:t>Simulation of 9 mm soft core bullet impact on a steel plate at 0° with STF</a:t>
            </a:r>
            <a:endParaRPr lang="en-US" sz="2400">
              <a:latin typeface="Amasis MT Pro"/>
            </a:endParaRPr>
          </a:p>
        </p:txBody>
      </p:sp>
      <p:pic>
        <p:nvPicPr>
          <p:cNvPr id="4" name="Content Placeholder 3" descr="Immagine che contiene schermata, testo&#10;&#10;Il contenuto generato dall'IA potrebbe non essere corretto.">
            <a:extLst>
              <a:ext uri="{FF2B5EF4-FFF2-40B4-BE49-F238E27FC236}">
                <a16:creationId xmlns:a16="http://schemas.microsoft.com/office/drawing/2014/main" id="{2E682AC4-5AF5-F61C-EEC2-B04A9605015D}"/>
              </a:ext>
            </a:extLst>
          </p:cNvPr>
          <p:cNvPicPr>
            <a:picLocks noGrp="1" noChangeAspect="1"/>
          </p:cNvPicPr>
          <p:nvPr>
            <p:ph idx="1"/>
          </p:nvPr>
        </p:nvPicPr>
        <p:blipFill>
          <a:blip r:embed="rId2"/>
          <a:stretch>
            <a:fillRect/>
          </a:stretch>
        </p:blipFill>
        <p:spPr>
          <a:xfrm>
            <a:off x="998128" y="1386507"/>
            <a:ext cx="2730728" cy="4829202"/>
          </a:xfrm>
        </p:spPr>
      </p:pic>
      <p:pic>
        <p:nvPicPr>
          <p:cNvPr id="5" name="Picture 4" descr="A graph with a line&#10;&#10;AI-generated content may be incorrect.">
            <a:extLst>
              <a:ext uri="{FF2B5EF4-FFF2-40B4-BE49-F238E27FC236}">
                <a16:creationId xmlns:a16="http://schemas.microsoft.com/office/drawing/2014/main" id="{75F308B3-6A74-257C-0334-39A1872F2D04}"/>
              </a:ext>
            </a:extLst>
          </p:cNvPr>
          <p:cNvPicPr>
            <a:picLocks noChangeAspect="1"/>
          </p:cNvPicPr>
          <p:nvPr/>
        </p:nvPicPr>
        <p:blipFill>
          <a:blip r:embed="rId3"/>
          <a:stretch>
            <a:fillRect/>
          </a:stretch>
        </p:blipFill>
        <p:spPr>
          <a:xfrm>
            <a:off x="3734123" y="1383545"/>
            <a:ext cx="7620000" cy="4829175"/>
          </a:xfrm>
          <a:prstGeom prst="rect">
            <a:avLst/>
          </a:prstGeom>
        </p:spPr>
      </p:pic>
    </p:spTree>
    <p:extLst>
      <p:ext uri="{BB962C8B-B14F-4D97-AF65-F5344CB8AC3E}">
        <p14:creationId xmlns:p14="http://schemas.microsoft.com/office/powerpoint/2010/main" val="389692872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E86B7D02A33D4BA440664E33A9FB2D" ma:contentTypeVersion="4" ma:contentTypeDescription="Create a new document." ma:contentTypeScope="" ma:versionID="e73a5d23e33eeb6ea3c6b3c39e07a50b">
  <xsd:schema xmlns:xsd="http://www.w3.org/2001/XMLSchema" xmlns:xs="http://www.w3.org/2001/XMLSchema" xmlns:p="http://schemas.microsoft.com/office/2006/metadata/properties" xmlns:ns2="74565ae1-b271-4799-a8c8-96493e5076bd" targetNamespace="http://schemas.microsoft.com/office/2006/metadata/properties" ma:root="true" ma:fieldsID="ba0b36f2f27a07ef9fd71839a4396767" ns2:_="">
    <xsd:import namespace="74565ae1-b271-4799-a8c8-96493e5076b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565ae1-b271-4799-a8c8-96493e5076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4857DD-825B-43A3-A4E8-45C65FABD960}">
  <ds:schemaRefs>
    <ds:schemaRef ds:uri="74565ae1-b271-4799-a8c8-96493e5076b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CBF8CC0-DA53-4200-B780-4750D9AA540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AD732A6-B739-4703-91F6-2DF3551826E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1249</Words>
  <Application>Microsoft Office PowerPoint</Application>
  <PresentationFormat>Widescreen</PresentationFormat>
  <Paragraphs>106</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Tema di Office</vt:lpstr>
      <vt:lpstr>Enhancing Bulletproof Vests with Non-Newtonian Fluid</vt:lpstr>
      <vt:lpstr>Introduction</vt:lpstr>
      <vt:lpstr>Project's objectives</vt:lpstr>
      <vt:lpstr>Materials</vt:lpstr>
      <vt:lpstr>PowerPoint Presentation</vt:lpstr>
      <vt:lpstr>Procedure to Assemble the vest</vt:lpstr>
      <vt:lpstr>Results </vt:lpstr>
      <vt:lpstr>Simulation of 9 mm soft core bullet impact on a steel plate at 0° without STF</vt:lpstr>
      <vt:lpstr>Simulation of 9 mm soft core bullet impact on a steel plate at 0° with STF</vt:lpstr>
      <vt:lpstr> Main challenges </vt:lpstr>
      <vt:lpstr> Achievements </vt:lpstr>
      <vt:lpstr> </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 FARE</dc:title>
  <dc:creator/>
  <cp:lastModifiedBy>LONGO Fatima (FRF-Teacher)</cp:lastModifiedBy>
  <cp:revision>70</cp:revision>
  <dcterms:created xsi:type="dcterms:W3CDTF">2025-03-23T15:03:17Z</dcterms:created>
  <dcterms:modified xsi:type="dcterms:W3CDTF">2025-03-31T17:58:02Z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0x01010040E86B7D02A33D4BA440664E33A9FB2D</vt:lpwstr>
  </property>
  <property fmtid="{D5CDD505-2E9C-101B-9397-08002B2CF9AE}" pid="3" name="MSIP_Label_ad9ed4cf-0835-41f5-8787-3905daafc7d0_Enabled">
    <vt:lpwstr>true</vt:lpwstr>
  </property>
  <property fmtid="{D5CDD505-2E9C-101B-9397-08002B2CF9AE}" pid="4" name="MSIP_Label_ad9ed4cf-0835-41f5-8787-3905daafc7d0_SetDate">
    <vt:lpwstr>2025-03-25T10:26:29Z</vt:lpwstr>
  </property>
  <property fmtid="{D5CDD505-2E9C-101B-9397-08002B2CF9AE}" pid="5" name="MSIP_Label_ad9ed4cf-0835-41f5-8787-3905daafc7d0_Method">
    <vt:lpwstr>Privileged</vt:lpwstr>
  </property>
  <property fmtid="{D5CDD505-2E9C-101B-9397-08002B2CF9AE}" pid="6" name="MSIP_Label_ad9ed4cf-0835-41f5-8787-3905daafc7d0_Name">
    <vt:lpwstr>NON-BUSINESS</vt:lpwstr>
  </property>
  <property fmtid="{D5CDD505-2E9C-101B-9397-08002B2CF9AE}" pid="7" name="MSIP_Label_ad9ed4cf-0835-41f5-8787-3905daafc7d0_SiteId">
    <vt:lpwstr>b84ee435-4816-49d2-8d92-e740dbda4064</vt:lpwstr>
  </property>
  <property fmtid="{D5CDD505-2E9C-101B-9397-08002B2CF9AE}" pid="8" name="MSIP_Label_ad9ed4cf-0835-41f5-8787-3905daafc7d0_ActionId">
    <vt:lpwstr>2ea6916d-cb5f-4781-b3b8-b3c6bcc346fb</vt:lpwstr>
  </property>
  <property fmtid="{D5CDD505-2E9C-101B-9397-08002B2CF9AE}" pid="9" name="MSIP_Label_ad9ed4cf-0835-41f5-8787-3905daafc7d0_ContentBits">
    <vt:lpwstr>0</vt:lpwstr>
  </property>
</Properties>
</file>