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5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2" r:id="rId12"/>
    <p:sldId id="269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C32D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182C9F-34C3-4A7C-960B-D483B8658656}" v="2" dt="2025-03-31T11:17:54.473"/>
    <p1510:client id="{47417144-1999-48DE-9153-3A43312C7635}" v="16" dt="2025-03-31T11:16:00.663"/>
    <p1510:client id="{50604D21-B8B1-F93E-DE77-53195A505DC1}" v="23" dt="2025-03-30T10:45:50.306"/>
    <p1510:client id="{8EFAF6E0-EFBF-44BA-AC26-D8B21142178E}" v="93" dt="2025-03-31T11:26:23.327"/>
    <p1510:client id="{94BAE38D-C6AE-4D01-872C-7019D1304A56}" v="173" dt="2025-03-31T20:47:14.8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65846-80E5-42D0-B804-17DA285CF892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27AEB-568C-4C8C-8D35-40F87075905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2817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227AEB-568C-4C8C-8D35-40F87075905B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5762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227AEB-568C-4C8C-8D35-40F87075905B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6943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5C9D-550E-4978-BC61-05B068A3659C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2A67-EBA0-45C4-A365-09560367DE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89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5C9D-550E-4978-BC61-05B068A3659C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2A67-EBA0-45C4-A365-09560367DE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2086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5C9D-550E-4978-BC61-05B068A3659C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2A67-EBA0-45C4-A365-09560367DE99}" type="slidenum">
              <a:rPr lang="de-DE" smtClean="0"/>
              <a:t>‹#›</a:t>
            </a:fld>
            <a:endParaRPr lang="de-DE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1506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5C9D-550E-4978-BC61-05B068A3659C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2A67-EBA0-45C4-A365-09560367DE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63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5C9D-550E-4978-BC61-05B068A3659C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2A67-EBA0-45C4-A365-09560367DE99}" type="slidenum">
              <a:rPr lang="de-DE" smtClean="0"/>
              <a:t>‹#›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5117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5C9D-550E-4978-BC61-05B068A3659C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2A67-EBA0-45C4-A365-09560367DE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5676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5C9D-550E-4978-BC61-05B068A3659C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2A67-EBA0-45C4-A365-09560367DE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3791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5C9D-550E-4978-BC61-05B068A3659C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2A67-EBA0-45C4-A365-09560367DE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59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5C9D-550E-4978-BC61-05B068A3659C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2A67-EBA0-45C4-A365-09560367DE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609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5C9D-550E-4978-BC61-05B068A3659C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2A67-EBA0-45C4-A365-09560367DE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7436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5C9D-550E-4978-BC61-05B068A3659C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2A67-EBA0-45C4-A365-09560367DE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2590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5C9D-550E-4978-BC61-05B068A3659C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2A67-EBA0-45C4-A365-09560367DE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9992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5C9D-550E-4978-BC61-05B068A3659C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2A67-EBA0-45C4-A365-09560367DE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5623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5C9D-550E-4978-BC61-05B068A3659C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2A67-EBA0-45C4-A365-09560367DE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4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5C9D-550E-4978-BC61-05B068A3659C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2A67-EBA0-45C4-A365-09560367DE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4408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D5C9D-550E-4978-BC61-05B068A3659C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52A67-EBA0-45C4-A365-09560367DE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7255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D5C9D-550E-4978-BC61-05B068A3659C}" type="datetimeFigureOut">
              <a:rPr lang="de-DE" smtClean="0"/>
              <a:t>31.03.2025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8152A67-EBA0-45C4-A365-09560367DE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00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39" r:id="rId14"/>
    <p:sldLayoutId id="2147483840" r:id="rId15"/>
    <p:sldLayoutId id="21474838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2701037-686D-AE17-394B-FEFECDBB15B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15" r="139" b="1995"/>
          <a:stretch/>
        </p:blipFill>
        <p:spPr>
          <a:xfrm>
            <a:off x="-733" y="158"/>
            <a:ext cx="12200806" cy="687855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3AE844B-8D76-4C29-A3A3-50DC983D71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6013" y="1712835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de-DE" err="1">
                <a:solidFill>
                  <a:schemeClr val="tx1">
                    <a:lumMod val="95000"/>
                    <a:lumOff val="5000"/>
                  </a:schemeClr>
                </a:solidFill>
                <a:ea typeface="Calibri Light"/>
                <a:cs typeface="Calibri Light"/>
              </a:rPr>
              <a:t>Reaction</a:t>
            </a:r>
            <a:r>
              <a:rPr lang="de-DE">
                <a:solidFill>
                  <a:schemeClr val="tx1">
                    <a:lumMod val="95000"/>
                    <a:lumOff val="5000"/>
                  </a:schemeClr>
                </a:solidFill>
                <a:ea typeface="Calibri Light"/>
                <a:cs typeface="Calibri Light"/>
              </a:rPr>
              <a:t> </a:t>
            </a:r>
            <a:r>
              <a:rPr lang="de-DE" err="1">
                <a:solidFill>
                  <a:schemeClr val="tx1">
                    <a:lumMod val="95000"/>
                    <a:lumOff val="5000"/>
                  </a:schemeClr>
                </a:solidFill>
                <a:ea typeface="Calibri Light"/>
                <a:cs typeface="Calibri Light"/>
              </a:rPr>
              <a:t>between</a:t>
            </a:r>
            <a:r>
              <a:rPr lang="de-DE">
                <a:solidFill>
                  <a:schemeClr val="tx1">
                    <a:lumMod val="95000"/>
                    <a:lumOff val="5000"/>
                  </a:schemeClr>
                </a:solidFill>
                <a:ea typeface="Calibri Light"/>
                <a:cs typeface="Calibri Light"/>
              </a:rPr>
              <a:t> </a:t>
            </a:r>
            <a:br>
              <a:rPr lang="de-DE">
                <a:solidFill>
                  <a:schemeClr val="tx1">
                    <a:lumMod val="95000"/>
                    <a:lumOff val="5000"/>
                  </a:schemeClr>
                </a:solidFill>
                <a:ea typeface="Calibri Light"/>
                <a:cs typeface="Calibri Light"/>
              </a:rPr>
            </a:br>
            <a:r>
              <a:rPr lang="de-DE">
                <a:solidFill>
                  <a:schemeClr val="tx1">
                    <a:lumMod val="95000"/>
                    <a:lumOff val="5000"/>
                  </a:schemeClr>
                </a:solidFill>
                <a:ea typeface="Calibri Light"/>
                <a:cs typeface="Calibri Light"/>
              </a:rPr>
              <a:t>Coca-Cola® and </a:t>
            </a:r>
            <a:r>
              <a:rPr lang="de-DE" err="1">
                <a:solidFill>
                  <a:schemeClr val="tx1">
                    <a:lumMod val="95000"/>
                    <a:lumOff val="5000"/>
                  </a:schemeClr>
                </a:solidFill>
                <a:ea typeface="Calibri Light"/>
                <a:cs typeface="Calibri Light"/>
              </a:rPr>
              <a:t>Mentos</a:t>
            </a:r>
            <a:r>
              <a:rPr lang="de-DE">
                <a:solidFill>
                  <a:schemeClr val="tx1">
                    <a:lumMod val="95000"/>
                    <a:lumOff val="5000"/>
                  </a:schemeClr>
                </a:solidFill>
                <a:ea typeface="Calibri Light"/>
                <a:cs typeface="Calibri Light"/>
              </a:rPr>
              <a:t>®</a:t>
            </a:r>
            <a:br>
              <a:rPr lang="de-DE">
                <a:ea typeface="Calibri Light"/>
                <a:cs typeface="Calibri Light"/>
              </a:rPr>
            </a:br>
            <a:endParaRPr lang="de-DE">
              <a:ea typeface="Calibri Light"/>
              <a:cs typeface="Calibri Light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2531CAA-4710-4C79-8575-B1CEDCEF43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4128" y="3652260"/>
            <a:ext cx="7197726" cy="1405467"/>
          </a:xfrm>
        </p:spPr>
        <p:txBody>
          <a:bodyPr/>
          <a:lstStyle/>
          <a:p>
            <a:pPr algn="ctr"/>
            <a:r>
              <a:rPr lang="de-DE">
                <a:solidFill>
                  <a:schemeClr val="tx1">
                    <a:lumMod val="95000"/>
                    <a:lumOff val="5000"/>
                  </a:schemeClr>
                </a:solidFill>
              </a:rPr>
              <a:t>Luna </a:t>
            </a:r>
            <a:r>
              <a:rPr lang="de-DE" err="1">
                <a:solidFill>
                  <a:schemeClr val="tx1">
                    <a:lumMod val="95000"/>
                    <a:lumOff val="5000"/>
                  </a:schemeClr>
                </a:solidFill>
              </a:rPr>
              <a:t>Bosir</a:t>
            </a:r>
            <a:r>
              <a:rPr lang="de-DE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de-DE" err="1">
                <a:solidFill>
                  <a:schemeClr val="tx1">
                    <a:lumMod val="95000"/>
                    <a:lumOff val="5000"/>
                  </a:schemeClr>
                </a:solidFill>
              </a:rPr>
              <a:t>Scek</a:t>
            </a:r>
            <a:r>
              <a:rPr lang="de-DE">
                <a:solidFill>
                  <a:schemeClr val="tx1">
                    <a:lumMod val="95000"/>
                    <a:lumOff val="5000"/>
                  </a:schemeClr>
                </a:solidFill>
              </a:rPr>
              <a:t> Mohamed &amp; Joanna </a:t>
            </a:r>
            <a:r>
              <a:rPr lang="de-DE" err="1">
                <a:solidFill>
                  <a:schemeClr val="tx1">
                    <a:lumMod val="95000"/>
                    <a:lumOff val="5000"/>
                  </a:schemeClr>
                </a:solidFill>
              </a:rPr>
              <a:t>Sweeting</a:t>
            </a:r>
            <a:r>
              <a:rPr lang="de-DE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algn="ctr"/>
            <a:r>
              <a:rPr lang="de-DE">
                <a:solidFill>
                  <a:schemeClr val="tx1">
                    <a:lumMod val="95000"/>
                    <a:lumOff val="5000"/>
                  </a:schemeClr>
                </a:solidFill>
              </a:rPr>
              <a:t>S1 EN European School Karlsruhe</a:t>
            </a:r>
            <a:r>
              <a:rPr lang="de-DE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22536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Powerpoint Background Images | Free iPhone &amp; Zoom HD Wallpapers &amp; Vectors -  rawpixel">
            <a:extLst>
              <a:ext uri="{FF2B5EF4-FFF2-40B4-BE49-F238E27FC236}">
                <a16:creationId xmlns:a16="http://schemas.microsoft.com/office/drawing/2014/main" id="{74890BDB-DF68-4D0E-9A74-7D995D21096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6"/>
            <a:ext cx="12192000" cy="685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8A26CDC-D07D-44D1-942A-3C60FCBDB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>
                <a:solidFill>
                  <a:srgbClr val="0070C0"/>
                </a:solidFill>
              </a:rPr>
              <a:t>Experiment 6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E59269C-30ED-45DD-90A3-BDEC22E7A4C7}"/>
              </a:ext>
            </a:extLst>
          </p:cNvPr>
          <p:cNvSpPr txBox="1"/>
          <p:nvPr/>
        </p:nvSpPr>
        <p:spPr>
          <a:xfrm>
            <a:off x="6841045" y="1166842"/>
            <a:ext cx="486591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Two 100 mL measuring cylinders were filled with 100 mL of Coca-Cola each. A Mentos was poked with a scalpel to increase its surface roughness. The poked Mentos and a sugar cube (mass = 2.97 g)  were dropped simultaneously  each in a separate measuring cylinder. It </a:t>
            </a:r>
            <a:r>
              <a:rPr lang="en-US" sz="2400" b="0" i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wasobserved</a:t>
            </a:r>
            <a:r>
              <a:rPr lang="en-US" sz="2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that the sugar cube produced foam more rapidly than the Mentos, although both resulted in a similar overall amount of foam.</a:t>
            </a:r>
            <a:endParaRPr lang="de-DE" sz="2400"/>
          </a:p>
        </p:txBody>
      </p:sp>
      <p:pic>
        <p:nvPicPr>
          <p:cNvPr id="10248" name="Picture 8">
            <a:extLst>
              <a:ext uri="{FF2B5EF4-FFF2-40B4-BE49-F238E27FC236}">
                <a16:creationId xmlns:a16="http://schemas.microsoft.com/office/drawing/2014/main" id="{34D3AEE2-B09F-4103-8C9E-1C28AED04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97" y="1464087"/>
            <a:ext cx="6630964" cy="4227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66719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owerpoint Background Images | Free iPhone &amp; Zoom HD Wallpapers &amp; Vectors -  rawpixel">
            <a:extLst>
              <a:ext uri="{FF2B5EF4-FFF2-40B4-BE49-F238E27FC236}">
                <a16:creationId xmlns:a16="http://schemas.microsoft.com/office/drawing/2014/main" id="{75C57080-A9E7-4D9D-BB69-F131EB04732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0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30BE31-7ABB-3081-B207-634891287994}"/>
              </a:ext>
            </a:extLst>
          </p:cNvPr>
          <p:cNvSpPr txBox="1"/>
          <p:nvPr/>
        </p:nvSpPr>
        <p:spPr>
          <a:xfrm>
            <a:off x="906742" y="585385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600" dirty="0"/>
              <a:t>Conclusion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4E4326-BCFE-C425-EF22-BB8561E5AE3E}"/>
              </a:ext>
            </a:extLst>
          </p:cNvPr>
          <p:cNvSpPr txBox="1"/>
          <p:nvPr/>
        </p:nvSpPr>
        <p:spPr>
          <a:xfrm>
            <a:off x="2156046" y="1500372"/>
            <a:ext cx="7882268" cy="41549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2400">
                <a:latin typeface="Calibri"/>
                <a:ea typeface="Calibri"/>
                <a:cs typeface="Calibri"/>
              </a:rPr>
              <a:t>The gas and foam production in this reaction are not caused by the chemicals in the Mentos but by the texture of the object's surface. This was demonstrated by using a sugar cube instead of the Mentos and observing a similar or even greater gas and foam production. </a:t>
            </a:r>
          </a:p>
          <a:p>
            <a:pPr algn="just"/>
            <a:r>
              <a:rPr lang="en-US" sz="2400">
                <a:latin typeface="Calibri"/>
                <a:ea typeface="Calibri"/>
                <a:cs typeface="Calibri"/>
              </a:rPr>
              <a:t>Smooth surfaces fail to trigger a reaction, while rough surfaces initiate it. The rougher the surface, the more vigorous the reaction. The interaction between Coca-Cola and Mentos is a physical process known as nucleation, in which carbon dioxide gas escapes from the liquid due to the presence of surface irregularities.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753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DE8DE2B-61C1-46D5-BEB8-521321C18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012C92A-B902-4B69-BDCF-CCA3021FCB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2BDBC14-42A0-4182-BFBA-0751F6350C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902DC474-5BCC-4188-ACDC-AD63E6B187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7B427019-8592-4032-931B-4F27104C9D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1D6E2CEA-A5BB-4CF7-B907-AE4DBF6748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78D09D5A-29CC-4B32-9CE1-72E607558A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6DF3A3FC-950B-40B0-923D-0F0BC1A542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CA0F2E1-CD3D-4521-9CCB-41A5CC6C54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9BA4F16A-21DC-462A-AD37-0A93C8B79E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FB75EBDD-038D-4572-A372-1149382957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Content Placeholder 3" descr="A screen shot of a cellphone&#10;&#10;AI-generated content may be incorrect.">
            <a:extLst>
              <a:ext uri="{FF2B5EF4-FFF2-40B4-BE49-F238E27FC236}">
                <a16:creationId xmlns:a16="http://schemas.microsoft.com/office/drawing/2014/main" id="{996F6FDC-714B-BBB6-E221-438F4F8694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889" r="-1" b="-1"/>
          <a:stretch/>
        </p:blipFill>
        <p:spPr>
          <a:xfrm>
            <a:off x="20" y="-10287"/>
            <a:ext cx="12191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BAFA93-9D35-F7AC-36FE-5CBAD202D8FC}"/>
              </a:ext>
            </a:extLst>
          </p:cNvPr>
          <p:cNvSpPr txBox="1"/>
          <p:nvPr/>
        </p:nvSpPr>
        <p:spPr>
          <a:xfrm>
            <a:off x="1007075" y="420130"/>
            <a:ext cx="2743200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 b="1">
                <a:latin typeface="Calibri Light"/>
                <a:ea typeface="Calibri Light"/>
                <a:cs typeface="Calibri Light"/>
              </a:rPr>
              <a:t>References</a:t>
            </a:r>
            <a:endParaRPr lang="en-US"/>
          </a:p>
        </p:txBody>
      </p:sp>
      <p:pic>
        <p:nvPicPr>
          <p:cNvPr id="3" name="Picture 2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DF6726B4-AEA3-5FE8-4D93-6D6B29F70C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351" y="1468015"/>
            <a:ext cx="12192000" cy="495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676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DE8DE2B-61C1-46D5-BEB8-521321C18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012C92A-B902-4B69-BDCF-CCA3021FCB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2BDBC14-42A0-4182-BFBA-0751F6350C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902DC474-5BCC-4188-ACDC-AD63E6B187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7B427019-8592-4032-931B-4F27104C9D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1D6E2CEA-A5BB-4CF7-B907-AE4DBF6748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78D09D5A-29CC-4B32-9CE1-72E607558A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6DF3A3FC-950B-40B0-923D-0F0BC1A542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CA0F2E1-CD3D-4521-9CCB-41A5CC6C54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9BA4F16A-21DC-462A-AD37-0A93C8B79E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FB75EBDD-038D-4572-A372-1149382957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87D0B17-B05A-6727-8CFB-892C353005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5126" b="11848"/>
          <a:stretch/>
        </p:blipFill>
        <p:spPr>
          <a:xfrm>
            <a:off x="20" y="10"/>
            <a:ext cx="12206357" cy="68723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C939CF-DA0F-5E9B-3ED2-2621043FE62C}"/>
              </a:ext>
            </a:extLst>
          </p:cNvPr>
          <p:cNvSpPr txBox="1"/>
          <p:nvPr/>
        </p:nvSpPr>
        <p:spPr>
          <a:xfrm>
            <a:off x="4016828" y="3086101"/>
            <a:ext cx="4163785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9600">
                <a:solidFill>
                  <a:srgbClr val="C32DBC"/>
                </a:solidFill>
                <a:latin typeface="Baguet Script"/>
              </a:rPr>
              <a:t>The </a:t>
            </a:r>
            <a:r>
              <a:rPr lang="en-US" sz="9600">
                <a:solidFill>
                  <a:srgbClr val="9966FF"/>
                </a:solidFill>
                <a:latin typeface="Baguet Script"/>
              </a:rPr>
              <a:t>end</a:t>
            </a:r>
            <a:r>
              <a:rPr lang="en-US" sz="9600">
                <a:solidFill>
                  <a:srgbClr val="C32DBC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4283735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werpoint Background Images | Free iPhone &amp; Zoom HD Wallpapers &amp; Vectors -  rawpixel">
            <a:extLst>
              <a:ext uri="{FF2B5EF4-FFF2-40B4-BE49-F238E27FC236}">
                <a16:creationId xmlns:a16="http://schemas.microsoft.com/office/drawing/2014/main" id="{EFC55468-5CFF-4487-8180-6244928BF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04" y="3822"/>
            <a:ext cx="12198804" cy="685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4867698-D8FB-4B13-8D9C-38DDAF2FA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solidFill>
                  <a:schemeClr val="tx1">
                    <a:lumMod val="95000"/>
                    <a:lumOff val="5000"/>
                  </a:schemeClr>
                </a:solidFill>
              </a:rPr>
              <a:t>Abstract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13A01F-051D-4312-BEF2-789F2C517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600"/>
              <a:t>Inspired by several videos on YouTube, we became curious about the reaction that occurs when Mentos® are dropped into Coca-Cola®. Coca-Cola® contains carbon dioxide (CO₂), a gas dissolved in the liquid under pressure within the bottle. </a:t>
            </a:r>
            <a:endParaRPr lang="de-DE" sz="3600"/>
          </a:p>
        </p:txBody>
      </p:sp>
    </p:spTree>
    <p:extLst>
      <p:ext uri="{BB962C8B-B14F-4D97-AF65-F5344CB8AC3E}">
        <p14:creationId xmlns:p14="http://schemas.microsoft.com/office/powerpoint/2010/main" val="38545943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owerpoint Background Images | Free iPhone &amp; Zoom HD Wallpapers &amp; Vectors -  rawpixel">
            <a:extLst>
              <a:ext uri="{FF2B5EF4-FFF2-40B4-BE49-F238E27FC236}">
                <a16:creationId xmlns:a16="http://schemas.microsoft.com/office/drawing/2014/main" id="{9FCD0B01-17B0-4689-91A4-A7FBA0E7B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6" y="0"/>
            <a:ext cx="12191999" cy="6850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7EAFE4F-2D0F-43E8-B87C-C236E99E7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i="1">
                <a:solidFill>
                  <a:schemeClr val="tx1">
                    <a:lumMod val="95000"/>
                    <a:lumOff val="5000"/>
                  </a:schemeClr>
                </a:solidFill>
              </a:rPr>
              <a:t>        </a:t>
            </a:r>
            <a:r>
              <a:rPr lang="de-DE" b="1" i="1" u="sng" err="1">
                <a:solidFill>
                  <a:schemeClr val="tx1">
                    <a:lumMod val="95000"/>
                    <a:lumOff val="5000"/>
                  </a:schemeClr>
                </a:solidFill>
              </a:rPr>
              <a:t>Introduction</a:t>
            </a:r>
            <a:endParaRPr lang="de-DE" b="1" i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5F223D-9410-4D65-81AD-44CA7E272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7665" y="1733077"/>
            <a:ext cx="8596668" cy="3880773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r>
              <a:rPr lang="en-US" sz="6000" dirty="0"/>
              <a:t>This experiment aimed to explore and better     understand the reaction  dynamics between Mentos® and the carbonated beverage.</a:t>
            </a:r>
            <a:endParaRPr lang="de-DE" sz="6000" dirty="0"/>
          </a:p>
        </p:txBody>
      </p:sp>
    </p:spTree>
    <p:extLst>
      <p:ext uri="{BB962C8B-B14F-4D97-AF65-F5344CB8AC3E}">
        <p14:creationId xmlns:p14="http://schemas.microsoft.com/office/powerpoint/2010/main" val="1437479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Powerpoint Background Images | Free iPhone &amp; Zoom HD Wallpapers &amp; Vectors -  rawpixel">
            <a:extLst>
              <a:ext uri="{FF2B5EF4-FFF2-40B4-BE49-F238E27FC236}">
                <a16:creationId xmlns:a16="http://schemas.microsoft.com/office/drawing/2014/main" id="{0FB1AED9-20F4-4112-A721-2E9A958E9E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0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E2A851-75C7-460F-9D9C-86DE701675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811643"/>
            <a:ext cx="8596668" cy="3139368"/>
          </a:xfrm>
        </p:spPr>
        <p:txBody>
          <a:bodyPr vert="horz" lIns="91440" tIns="45720" rIns="91440" bIns="45720" numCol="2" rtlCol="0" anchor="t">
            <a:noAutofit/>
          </a:bodyPr>
          <a:lstStyle/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it-IT" sz="1900" kern="100" dirty="0">
                <a:effectLst/>
                <a:latin typeface="Calibri"/>
                <a:ea typeface="MS Mincho"/>
                <a:cs typeface="Times New Roman"/>
              </a:rPr>
              <a:t>Coca-Cola</a:t>
            </a:r>
            <a:r>
              <a:rPr lang="it-IT" sz="1900" b="1" kern="100" dirty="0">
                <a:effectLst/>
                <a:latin typeface="Calibri"/>
                <a:ea typeface="MS Mincho"/>
                <a:cs typeface="Times New Roman"/>
              </a:rPr>
              <a:t>®</a:t>
            </a:r>
            <a:r>
              <a:rPr lang="it-IT" sz="1900" kern="100" dirty="0">
                <a:effectLst/>
                <a:latin typeface="Calibri"/>
                <a:ea typeface="MS Mincho"/>
                <a:cs typeface="Times New Roman"/>
              </a:rPr>
              <a:t> </a:t>
            </a:r>
            <a:r>
              <a:rPr lang="it-IT" sz="1900" kern="100" err="1">
                <a:effectLst/>
                <a:latin typeface="Calibri"/>
                <a:ea typeface="MS Mincho"/>
                <a:cs typeface="Times New Roman"/>
              </a:rPr>
              <a:t>original</a:t>
            </a:r>
            <a:r>
              <a:rPr lang="it-IT" sz="1900" kern="100" dirty="0">
                <a:effectLst/>
                <a:latin typeface="Calibri"/>
                <a:ea typeface="MS Mincho"/>
                <a:cs typeface="Times New Roman"/>
              </a:rPr>
              <a:t> taste 2 x 0.5L</a:t>
            </a:r>
            <a:endParaRPr lang="de-DE" sz="1900" kern="100" dirty="0">
              <a:effectLst/>
              <a:latin typeface="Calibri"/>
              <a:ea typeface="MS Mincho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sz="1900" kern="100" dirty="0">
                <a:effectLst/>
                <a:latin typeface="Calibri"/>
                <a:ea typeface="MS Mincho"/>
                <a:cs typeface="Times New Roman"/>
              </a:rPr>
              <a:t>Mentos</a:t>
            </a:r>
            <a:r>
              <a:rPr lang="en-GB" sz="1900" b="1" kern="100" dirty="0">
                <a:effectLst/>
                <a:latin typeface="Calibri"/>
                <a:ea typeface="MS Mincho"/>
                <a:cs typeface="Times New Roman"/>
              </a:rPr>
              <a:t>®</a:t>
            </a:r>
            <a:r>
              <a:rPr lang="en-GB" sz="1900" kern="100" dirty="0">
                <a:effectLst/>
                <a:latin typeface="Calibri"/>
                <a:ea typeface="MS Mincho"/>
                <a:cs typeface="Times New Roman"/>
              </a:rPr>
              <a:t> </a:t>
            </a:r>
            <a:r>
              <a:rPr lang="en-US" sz="1900" kern="100" dirty="0">
                <a:effectLst/>
                <a:latin typeface="Calibri"/>
                <a:ea typeface="MS Mincho"/>
                <a:cs typeface="Times New Roman"/>
              </a:rPr>
              <a:t>Chewy </a:t>
            </a:r>
            <a:r>
              <a:rPr lang="en-US" sz="1900" kern="100" err="1">
                <a:effectLst/>
                <a:latin typeface="Calibri"/>
                <a:ea typeface="MS Mincho"/>
                <a:cs typeface="Times New Roman"/>
              </a:rPr>
              <a:t>Dragées</a:t>
            </a:r>
            <a:r>
              <a:rPr lang="en-US" sz="1900" kern="100" dirty="0">
                <a:effectLst/>
                <a:latin typeface="Calibri"/>
                <a:ea typeface="MS Mincho"/>
                <a:cs typeface="Times New Roman"/>
              </a:rPr>
              <a:t>, natural mint flavors, </a:t>
            </a:r>
            <a:br>
              <a:rPr lang="en-US" sz="19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1900" kern="100" dirty="0">
                <a:effectLst/>
                <a:latin typeface="Calibri"/>
                <a:ea typeface="MS Mincho"/>
                <a:cs typeface="Times New Roman"/>
              </a:rPr>
              <a:t>average mass 2.76 g, diameter 18.2 mm</a:t>
            </a:r>
            <a:endParaRPr lang="de-DE" sz="1900" kern="100" dirty="0">
              <a:effectLst/>
              <a:latin typeface="Calibri"/>
              <a:ea typeface="MS Mincho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GB" sz="1900" kern="100" dirty="0">
                <a:effectLst/>
                <a:latin typeface="Calibri"/>
                <a:ea typeface="MS Mincho"/>
                <a:cs typeface="Times New Roman"/>
              </a:rPr>
              <a:t>1 sugar cube, </a:t>
            </a:r>
            <a:endParaRPr lang="de-DE" sz="1900" kern="100" dirty="0">
              <a:effectLst/>
              <a:latin typeface="Calibri"/>
              <a:ea typeface="MS Mincho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GB" sz="1900" kern="100" dirty="0">
                <a:effectLst/>
                <a:latin typeface="Calibri"/>
                <a:ea typeface="MS Mincho"/>
                <a:cs typeface="Times New Roman"/>
              </a:rPr>
              <a:t>Beakers, 800 mL, 100 mL</a:t>
            </a:r>
            <a:endParaRPr lang="de-DE" sz="1900" kern="100" dirty="0">
              <a:effectLst/>
              <a:latin typeface="Calibri"/>
              <a:ea typeface="MS Mincho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GB" sz="1900" kern="100" dirty="0">
                <a:effectLst/>
                <a:latin typeface="Calibri"/>
                <a:ea typeface="MS Mincho"/>
                <a:cs typeface="Times New Roman"/>
              </a:rPr>
              <a:t>Measuring cylinders, 100 mL</a:t>
            </a:r>
            <a:endParaRPr lang="de-DE" sz="1900" kern="100" dirty="0">
              <a:effectLst/>
              <a:latin typeface="Calibri"/>
              <a:ea typeface="MS Mincho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GB" sz="1900" kern="100" dirty="0">
                <a:effectLst/>
                <a:latin typeface="Calibri"/>
                <a:ea typeface="MS Mincho"/>
                <a:cs typeface="Times New Roman"/>
              </a:rPr>
              <a:t>Conical flasks, 100 mL</a:t>
            </a:r>
            <a:endParaRPr lang="de-DE" sz="1900" kern="100" dirty="0">
              <a:effectLst/>
              <a:latin typeface="Calibri"/>
              <a:ea typeface="MS Mincho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GB" sz="1900" kern="100" dirty="0">
                <a:effectLst/>
                <a:latin typeface="Calibri"/>
                <a:ea typeface="MS Mincho"/>
                <a:cs typeface="Times New Roman"/>
              </a:rPr>
              <a:t>Volumetric flask, 100 mL</a:t>
            </a:r>
            <a:endParaRPr lang="de-DE" sz="1900" kern="100" dirty="0">
              <a:effectLst/>
              <a:latin typeface="Calibri"/>
              <a:ea typeface="MS Mincho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GB" sz="1900" kern="100" dirty="0">
                <a:effectLst/>
                <a:latin typeface="Calibri"/>
                <a:ea typeface="MS Mincho"/>
                <a:cs typeface="Times New Roman"/>
              </a:rPr>
              <a:t>Mortar and pestle</a:t>
            </a:r>
            <a:endParaRPr lang="de-DE" sz="1900" kern="100" dirty="0">
              <a:effectLst/>
              <a:latin typeface="Calibri"/>
              <a:ea typeface="MS Mincho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US" sz="1900" kern="100" dirty="0">
                <a:effectLst/>
                <a:latin typeface="Calibri"/>
                <a:ea typeface="MS Mincho"/>
                <a:cs typeface="Times New Roman"/>
              </a:rPr>
              <a:t>Plastic dropping pipettes</a:t>
            </a:r>
            <a:endParaRPr lang="de-DE" sz="1900" kern="100" dirty="0">
              <a:effectLst/>
              <a:latin typeface="Calibri"/>
              <a:ea typeface="MS Mincho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GB" sz="1900" kern="100" dirty="0">
                <a:effectLst/>
                <a:latin typeface="Calibri"/>
                <a:ea typeface="MS Mincho"/>
                <a:cs typeface="Times New Roman"/>
              </a:rPr>
              <a:t>Spatula</a:t>
            </a:r>
            <a:endParaRPr lang="de-DE" sz="1900" kern="100" dirty="0">
              <a:effectLst/>
              <a:latin typeface="Calibri"/>
              <a:ea typeface="MS Mincho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GB" sz="1900" kern="100" dirty="0">
                <a:effectLst/>
                <a:latin typeface="Calibri"/>
                <a:ea typeface="MS Mincho"/>
                <a:cs typeface="Times New Roman"/>
              </a:rPr>
              <a:t>Scalpel</a:t>
            </a:r>
            <a:endParaRPr lang="de-DE" sz="1900" kern="100" dirty="0">
              <a:effectLst/>
              <a:latin typeface="Calibri"/>
              <a:ea typeface="MS Mincho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GB" sz="1900" kern="100" dirty="0">
                <a:effectLst/>
                <a:latin typeface="Calibri"/>
                <a:ea typeface="MS Mincho"/>
                <a:cs typeface="Times New Roman"/>
              </a:rPr>
              <a:t>Sand paper</a:t>
            </a:r>
            <a:endParaRPr lang="de-DE" sz="1900" kern="100" dirty="0">
              <a:effectLst/>
              <a:latin typeface="Calibri"/>
              <a:ea typeface="MS Mincho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GB" sz="1900" kern="100" dirty="0">
                <a:effectLst/>
                <a:latin typeface="Calibri"/>
                <a:ea typeface="MS Mincho"/>
                <a:cs typeface="Times New Roman"/>
              </a:rPr>
              <a:t>Calliper</a:t>
            </a:r>
            <a:endParaRPr lang="de-DE" sz="1900" kern="100" dirty="0">
              <a:effectLst/>
              <a:latin typeface="Calibri"/>
              <a:ea typeface="MS Mincho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GB" sz="1900" kern="100" dirty="0">
                <a:effectLst/>
                <a:latin typeface="Calibri"/>
                <a:ea typeface="MS Mincho"/>
                <a:cs typeface="Times New Roman"/>
              </a:rPr>
              <a:t>Optical microscope</a:t>
            </a:r>
            <a:endParaRPr lang="de-DE" sz="1900" kern="100" dirty="0">
              <a:effectLst/>
              <a:latin typeface="Calibri"/>
              <a:ea typeface="MS Mincho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GB" sz="1900" kern="100" dirty="0">
                <a:effectLst/>
                <a:latin typeface="Calibri"/>
                <a:ea typeface="MS Mincho"/>
                <a:cs typeface="Times New Roman"/>
              </a:rPr>
              <a:t>Calculator</a:t>
            </a:r>
            <a:endParaRPr lang="de-DE" sz="1900" kern="100" dirty="0">
              <a:effectLst/>
              <a:latin typeface="Calibri"/>
              <a:ea typeface="MS Mincho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GB" sz="1900" kern="100" dirty="0">
                <a:effectLst/>
                <a:latin typeface="Calibri"/>
                <a:ea typeface="MS Mincho"/>
                <a:cs typeface="Times New Roman"/>
              </a:rPr>
              <a:t>Camera from the mobile phone</a:t>
            </a:r>
            <a:endParaRPr lang="de-DE" sz="1900" kern="100" dirty="0">
              <a:effectLst/>
              <a:latin typeface="Calibri"/>
              <a:ea typeface="MS Mincho"/>
              <a:cs typeface="Times New Roman"/>
            </a:endParaRPr>
          </a:p>
          <a:p>
            <a:pPr marL="0" indent="0">
              <a:buNone/>
            </a:pPr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AB60449-384D-4C7E-BDF0-443486F55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56519"/>
            <a:ext cx="8596668" cy="1320800"/>
          </a:xfrm>
        </p:spPr>
        <p:txBody>
          <a:bodyPr/>
          <a:lstStyle/>
          <a:p>
            <a:r>
              <a:rPr lang="de-DE">
                <a:solidFill>
                  <a:schemeClr val="tx1">
                    <a:lumMod val="95000"/>
                    <a:lumOff val="5000"/>
                  </a:schemeClr>
                </a:solidFill>
              </a:rPr>
              <a:t>Materials</a:t>
            </a:r>
          </a:p>
        </p:txBody>
      </p:sp>
      <p:pic>
        <p:nvPicPr>
          <p:cNvPr id="6" name="Picture 491074485" descr="A white mortar and pestle with a spoon&#10;&#10;Description automatically generated">
            <a:extLst>
              <a:ext uri="{FF2B5EF4-FFF2-40B4-BE49-F238E27FC236}">
                <a16:creationId xmlns:a16="http://schemas.microsoft.com/office/drawing/2014/main" id="{3A4B80C5-C745-41FE-8559-3131F7E825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320" y="3171878"/>
            <a:ext cx="3002400" cy="2211177"/>
          </a:xfrm>
          <a:prstGeom prst="rect">
            <a:avLst/>
          </a:prstGeom>
        </p:spPr>
      </p:pic>
      <p:pic>
        <p:nvPicPr>
          <p:cNvPr id="7" name="Picture 1425092298" descr="A group of glass beakers and a bottle&#10;&#10;Description automatically generated">
            <a:extLst>
              <a:ext uri="{FF2B5EF4-FFF2-40B4-BE49-F238E27FC236}">
                <a16:creationId xmlns:a16="http://schemas.microsoft.com/office/drawing/2014/main" id="{B9232DE8-A692-48B2-9F26-0A540669AED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4075" y="578380"/>
            <a:ext cx="3001645" cy="1799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32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owerpoint Background Images | Free iPhone &amp; Zoom HD Wallpapers &amp; Vectors -  rawpixel">
            <a:extLst>
              <a:ext uri="{FF2B5EF4-FFF2-40B4-BE49-F238E27FC236}">
                <a16:creationId xmlns:a16="http://schemas.microsoft.com/office/drawing/2014/main" id="{EFFB1D32-7408-4852-9075-F9A3E1025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03" y="0"/>
            <a:ext cx="122056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0B0384C-B2A4-42E8-899B-D389FF5B5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862145" cy="619328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de-DE" b="1" dirty="0">
                <a:solidFill>
                  <a:srgbClr val="FF0000"/>
                </a:solidFill>
              </a:rPr>
              <a:t>Experiment 1</a:t>
            </a:r>
            <a:br>
              <a:rPr lang="de-DE" dirty="0"/>
            </a:br>
            <a:br>
              <a:rPr lang="de-DE" dirty="0"/>
            </a:br>
            <a:r>
              <a:rPr lang="en-GB" sz="27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/>
                <a:ea typeface="Times New Roman" panose="02020603050405020304" pitchFamily="18" charset="0"/>
                <a:cs typeface="Calibri"/>
              </a:rPr>
              <a:t>First, we examined the surface of the Mentos using an optical microscope. However, the details were limited, so we switched to the camera on a mobile phone and zoomed in extensively. This revealed several bumps and scratches on the surface of the Mentos, which resembled the cratered landscape of the moon.                       </a:t>
            </a:r>
            <a:endParaRPr lang="de-DE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92B78E2C-6965-442D-8B16-C5BE62BF04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795348" y="365125"/>
            <a:ext cx="4653455" cy="619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32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owerpoint Background Images | Free iPhone &amp; Zoom HD Wallpapers &amp; Vectors -  rawpixel">
            <a:extLst>
              <a:ext uri="{FF2B5EF4-FFF2-40B4-BE49-F238E27FC236}">
                <a16:creationId xmlns:a16="http://schemas.microsoft.com/office/drawing/2014/main" id="{7DDD5898-27E0-40E1-8CEA-E9A675502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04" y="-6475"/>
            <a:ext cx="12198804" cy="685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1069233-EDC0-47F3-ADE7-A898956D0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741" y="511198"/>
            <a:ext cx="10515600" cy="1325563"/>
          </a:xfrm>
        </p:spPr>
        <p:txBody>
          <a:bodyPr/>
          <a:lstStyle/>
          <a:p>
            <a:r>
              <a:rPr lang="de-D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Experiment 2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F9ED3D-3A0D-4269-AC8E-1F1188D7F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9714" y="510025"/>
            <a:ext cx="4771607" cy="583794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2000">
                <a:solidFill>
                  <a:schemeClr val="tx1">
                    <a:alpha val="80000"/>
                  </a:schemeClr>
                </a:solidFill>
                <a:ea typeface="Calibri"/>
                <a:cs typeface="Calibri"/>
              </a:rPr>
              <a:t>To begin the experiment, we used two Mentos, one of which was crushed using a mortar and pestle. We then filled two 100 mL beakers with 100 mL of Coca-Cola each. When the Mentos were added to the beakers, the full-sized Mentos caused rapid fizzing, while the crushed Mentos showed no visible reaction and merely floated on the surface. </a:t>
            </a:r>
            <a:endParaRPr lang="de-DE" sz="2000">
              <a:solidFill>
                <a:schemeClr val="tx1">
                  <a:alpha val="80000"/>
                </a:schemeClr>
              </a:solidFill>
              <a:ea typeface="Calibri"/>
              <a:cs typeface="Calibri"/>
            </a:endParaRPr>
          </a:p>
        </p:txBody>
      </p:sp>
      <p:pic>
        <p:nvPicPr>
          <p:cNvPr id="6148" name="Picture 4" descr="Textfeld">
            <a:extLst>
              <a:ext uri="{FF2B5EF4-FFF2-40B4-BE49-F238E27FC236}">
                <a16:creationId xmlns:a16="http://schemas.microsoft.com/office/drawing/2014/main" id="{D4A9B328-2BA9-4A1B-8694-91CB3B7DF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11" y="4960211"/>
            <a:ext cx="490537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>
            <a:extLst>
              <a:ext uri="{FF2B5EF4-FFF2-40B4-BE49-F238E27FC236}">
                <a16:creationId xmlns:a16="http://schemas.microsoft.com/office/drawing/2014/main" id="{489292C7-62FF-4A8C-BC07-F6D4A4FAC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79" y="1710709"/>
            <a:ext cx="7018970" cy="310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4635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owerpoint Background Images | Free iPhone &amp; Zoom HD Wallpapers &amp; Vectors -  rawpixel">
            <a:extLst>
              <a:ext uri="{FF2B5EF4-FFF2-40B4-BE49-F238E27FC236}">
                <a16:creationId xmlns:a16="http://schemas.microsoft.com/office/drawing/2014/main" id="{E5F605F6-F4F9-4765-9812-9D7684791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94" y="7645"/>
            <a:ext cx="12201194" cy="6855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6524D32-3D1C-41E3-952C-962E6EC58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097" y="953090"/>
            <a:ext cx="10515600" cy="1325563"/>
          </a:xfrm>
        </p:spPr>
        <p:txBody>
          <a:bodyPr/>
          <a:lstStyle/>
          <a:p>
            <a:r>
              <a:rPr lang="de-DE" b="1" dirty="0">
                <a:solidFill>
                  <a:srgbClr val="92D050"/>
                </a:solidFill>
              </a:rPr>
              <a:t> </a:t>
            </a:r>
            <a:r>
              <a:rPr lang="de-D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Experiment 3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5B3115A-9D96-4320-9642-BBC8B5DB6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9891" y="2278653"/>
            <a:ext cx="5785945" cy="54812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GB">
                <a:ea typeface="Calibri"/>
                <a:cs typeface="Calibri"/>
              </a:rPr>
              <a:t>This time, we used a 100 mL measuring cylinder, a 100 mL conical flask, and a 100 mL beaker. Each container was filled with an equal amount of Coca-Cola (100 mL), and a full-sized Mentos was added simultaneously to each. The Coca-Cola in the measuring cylinder reacted most vigorously, producing foam that rapidly built up and overflowed. The beaker showed the second-strongest reaction, with significant fizzing but no foam buildup. The conical flask produced only a slight fizzing reaction, which was notably weaker compared to the other two.</a:t>
            </a:r>
            <a:endParaRPr lang="de-DE">
              <a:ea typeface="Calibri"/>
              <a:cs typeface="Calibri"/>
            </a:endParaRPr>
          </a:p>
          <a:p>
            <a:pPr algn="just"/>
            <a:endParaRPr lang="de-DE" sz="1100">
              <a:ea typeface="Calibri"/>
              <a:cs typeface="Calibri"/>
            </a:endParaRPr>
          </a:p>
          <a:p>
            <a:endParaRPr lang="de-DE">
              <a:ea typeface="Calibri"/>
              <a:cs typeface="Calibri"/>
            </a:endParaRPr>
          </a:p>
        </p:txBody>
      </p:sp>
      <p:pic>
        <p:nvPicPr>
          <p:cNvPr id="7172" name="Picture 4" descr="A white round object on a black surface&#10;&#10;AI-generated content may be incorrect.">
            <a:extLst>
              <a:ext uri="{FF2B5EF4-FFF2-40B4-BE49-F238E27FC236}">
                <a16:creationId xmlns:a16="http://schemas.microsoft.com/office/drawing/2014/main" id="{4D07D4A6-D740-4398-8E8B-E8E5240CCD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395" y="2449677"/>
            <a:ext cx="2516496" cy="288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A measuring device with a liquid in it&#10;&#10;AI-generated content may be incorrect.">
            <a:extLst>
              <a:ext uri="{FF2B5EF4-FFF2-40B4-BE49-F238E27FC236}">
                <a16:creationId xmlns:a16="http://schemas.microsoft.com/office/drawing/2014/main" id="{6F251D6E-A4CB-4D1F-B19B-372D3A4FC9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85" y="2449677"/>
            <a:ext cx="2363188" cy="285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0616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Powerpoint Background Images | Free iPhone &amp; Zoom HD Wallpapers &amp; Vectors -  rawpixel">
            <a:extLst>
              <a:ext uri="{FF2B5EF4-FFF2-40B4-BE49-F238E27FC236}">
                <a16:creationId xmlns:a16="http://schemas.microsoft.com/office/drawing/2014/main" id="{F6E8F1F8-9952-4618-9AA8-B0A8009DBF6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0940"/>
            <a:ext cx="12385257" cy="695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9915D2E-15E7-4D64-BA5F-3713F9BD6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9214" y="1013361"/>
            <a:ext cx="8596668" cy="1320800"/>
          </a:xfrm>
        </p:spPr>
        <p:txBody>
          <a:bodyPr/>
          <a:lstStyle/>
          <a:p>
            <a:r>
              <a:rPr lang="de-DE" b="1">
                <a:solidFill>
                  <a:schemeClr val="tx1">
                    <a:lumMod val="95000"/>
                    <a:lumOff val="5000"/>
                  </a:schemeClr>
                </a:solidFill>
              </a:rPr>
              <a:t>Experiment 4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F4B41FD-E019-4361-9902-C475E0226222}"/>
              </a:ext>
            </a:extLst>
          </p:cNvPr>
          <p:cNvSpPr txBox="1"/>
          <p:nvPr/>
        </p:nvSpPr>
        <p:spPr>
          <a:xfrm>
            <a:off x="2446317" y="1875081"/>
            <a:ext cx="6555179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0" fontAlgn="base"/>
            <a:r>
              <a:rPr lang="en-US" sz="2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Since the crushed Mentos in Experiment 3 did not produce a reaction, we investigated whether increasing the surface roughness of a Mentos would generate more foam when added to Coca-Cola. The roughness of the Mentos surface was increased by poking the Mentos with a scalpel. The Coca-Cola was poured into a 100 mL measuring cylinder, and the poked Mentos was dropped in.  </a:t>
            </a:r>
            <a:endParaRPr lang="en-US" sz="24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just" rtl="0" fontAlgn="base"/>
            <a:r>
              <a:rPr lang="en-US" sz="2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Compared to Experiment 3, a significantly greater and more rapid generation of foam was observed. </a:t>
            </a:r>
            <a:endParaRPr lang="en-US" sz="24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077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owerpoint Background Images | Free iPhone &amp; Zoom HD Wallpapers &amp; Vectors -  rawpixel">
            <a:extLst>
              <a:ext uri="{FF2B5EF4-FFF2-40B4-BE49-F238E27FC236}">
                <a16:creationId xmlns:a16="http://schemas.microsoft.com/office/drawing/2014/main" id="{D1965E97-FF26-4E16-A53A-8224F477BEA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09" y="0"/>
            <a:ext cx="1220560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67B44A2-48F9-4F4D-BA07-2AB116D85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544" y="609738"/>
            <a:ext cx="8596668" cy="1320800"/>
          </a:xfrm>
        </p:spPr>
        <p:txBody>
          <a:bodyPr/>
          <a:lstStyle/>
          <a:p>
            <a:r>
              <a:rPr lang="de-DE" b="1">
                <a:solidFill>
                  <a:srgbClr val="9966FF"/>
                </a:solidFill>
              </a:rPr>
              <a:t>Experiment 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8546A03-0B9F-4C5F-B5D0-F9426E4EE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2013" y="-138499"/>
            <a:ext cx="22794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de-DE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220" name="Picture 4" descr="A glass cylinder with a brown liquid inside&#10;&#10;AI-generated content may be incorrect.">
            <a:extLst>
              <a:ext uri="{FF2B5EF4-FFF2-40B4-BE49-F238E27FC236}">
                <a16:creationId xmlns:a16="http://schemas.microsoft.com/office/drawing/2014/main" id="{F3BA337E-5150-4AB0-9AB4-F34051F54E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343" y="1525522"/>
            <a:ext cx="2932765" cy="380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7E70795-7424-4D89-BA33-1DC1F32FD51D}"/>
              </a:ext>
            </a:extLst>
          </p:cNvPr>
          <p:cNvSpPr txBox="1"/>
          <p:nvPr/>
        </p:nvSpPr>
        <p:spPr>
          <a:xfrm>
            <a:off x="4545957" y="1801335"/>
            <a:ext cx="618704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In this experiment the surface of the Mentos was rubbed with sandpaper to obtain a smoother surface. Then Mentos was then dropped in a new 100 mL measuring cylinder, filled with 100 mL of Coca-Cola. No foam generation was observed</a:t>
            </a:r>
            <a:r>
              <a:rPr lang="en-US" sz="18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 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412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TM02900688[[fn=Facette]]</Template>
  <Application>Microsoft Office PowerPoint</Application>
  <PresentationFormat>Widescreen</PresentationFormat>
  <Slides>13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Facette</vt:lpstr>
      <vt:lpstr>Reaction between  Coca-Cola® and Mentos® </vt:lpstr>
      <vt:lpstr>Abstract</vt:lpstr>
      <vt:lpstr>        Introduction</vt:lpstr>
      <vt:lpstr>Materials</vt:lpstr>
      <vt:lpstr>Experiment 1  First, we examined the surface of the Mentos using an optical microscope. However, the details were limited, so we switched to the camera on a mobile phone and zoomed in extensively. This revealed several bumps and scratches on the surface of the Mentos, which resembled the cratered landscape of the moon.                       </vt:lpstr>
      <vt:lpstr>Experiment 2</vt:lpstr>
      <vt:lpstr> Experiment 3</vt:lpstr>
      <vt:lpstr>Experiment 4</vt:lpstr>
      <vt:lpstr>Experiment 5</vt:lpstr>
      <vt:lpstr>Experiment 6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Reaction between  Coca-Cola® and Mentos®</dc:title>
  <dc:creator>SWEETING, Joanna-ENA</dc:creator>
  <cp:revision>61</cp:revision>
  <dcterms:created xsi:type="dcterms:W3CDTF">2025-03-26T12:59:49Z</dcterms:created>
  <dcterms:modified xsi:type="dcterms:W3CDTF">2025-03-31T20:47:53Z</dcterms:modified>
</cp:coreProperties>
</file>