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0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18288000" cy="10287000"/>
  <p:notesSz cx="6858000" cy="9144000"/>
  <p:embeddedFontLst>
    <p:embeddedFont>
      <p:font typeface="Anton" pitchFamily="2" charset="0"/>
      <p:regular r:id="rId21"/>
    </p:embeddedFont>
    <p:embeddedFont>
      <p:font typeface="Arial Bold" panose="020B0704020202020204" pitchFamily="34" charset="0"/>
      <p:regular r:id="rId22"/>
      <p:bold r:id="rId23"/>
    </p:embeddedFont>
    <p:embeddedFont>
      <p:font typeface="Arimo" panose="020B0604020202020204" charset="0"/>
      <p:regular r:id="rId24"/>
    </p:embeddedFont>
    <p:embeddedFont>
      <p:font typeface="Bree Serif" panose="020B0604020202020204" charset="0"/>
      <p:regular r:id="rId25"/>
    </p:embeddedFont>
    <p:embeddedFont>
      <p:font typeface="Times New Roman Bold" panose="02020803070505020304" pitchFamily="18" charset="0"/>
      <p:regular r:id="rId26"/>
      <p:bold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9" d="100"/>
          <a:sy n="49" d="100"/>
        </p:scale>
        <p:origin x="32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6.fntdata"/><Relationship Id="rId3" Type="http://schemas.openxmlformats.org/officeDocument/2006/relationships/customXml" Target="../customXml/item3.xml"/><Relationship Id="rId21" Type="http://schemas.openxmlformats.org/officeDocument/2006/relationships/font" Target="fonts/font1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5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31.03.2025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2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Relationship Id="rId9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.png"/><Relationship Id="rId7" Type="http://schemas.openxmlformats.org/officeDocument/2006/relationships/image" Target="../media/image31.sv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.svg"/><Relationship Id="rId10" Type="http://schemas.openxmlformats.org/officeDocument/2006/relationships/image" Target="../media/image24.png"/><Relationship Id="rId4" Type="http://schemas.openxmlformats.org/officeDocument/2006/relationships/image" Target="../media/image3.svg"/><Relationship Id="rId9" Type="http://schemas.openxmlformats.org/officeDocument/2006/relationships/image" Target="../media/image33.sv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3.svg"/><Relationship Id="rId4" Type="http://schemas.openxmlformats.org/officeDocument/2006/relationships/image" Target="../media/image2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2.sv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00600" y="449700"/>
            <a:ext cx="17086800" cy="9387600"/>
            <a:chOff x="0" y="0"/>
            <a:chExt cx="22782400" cy="12516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2782403" cy="12516739"/>
            </a:xfrm>
            <a:custGeom>
              <a:avLst/>
              <a:gdLst/>
              <a:ahLst/>
              <a:cxnLst/>
              <a:rect l="l" t="t" r="r" b="b"/>
              <a:pathLst>
                <a:path w="22782403" h="12516739">
                  <a:moveTo>
                    <a:pt x="50800" y="0"/>
                  </a:moveTo>
                  <a:lnTo>
                    <a:pt x="22731603" y="0"/>
                  </a:lnTo>
                  <a:cubicBezTo>
                    <a:pt x="22759670" y="0"/>
                    <a:pt x="22782403" y="22733"/>
                    <a:pt x="22782403" y="50800"/>
                  </a:cubicBezTo>
                  <a:lnTo>
                    <a:pt x="22782403" y="12465939"/>
                  </a:lnTo>
                  <a:cubicBezTo>
                    <a:pt x="22782403" y="12494006"/>
                    <a:pt x="22759670" y="12516739"/>
                    <a:pt x="22731603" y="12516739"/>
                  </a:cubicBezTo>
                  <a:lnTo>
                    <a:pt x="50800" y="12516739"/>
                  </a:lnTo>
                  <a:cubicBezTo>
                    <a:pt x="22733" y="12516739"/>
                    <a:pt x="0" y="12494006"/>
                    <a:pt x="0" y="12465939"/>
                  </a:cubicBezTo>
                  <a:lnTo>
                    <a:pt x="0" y="50800"/>
                  </a:lnTo>
                  <a:cubicBezTo>
                    <a:pt x="0" y="22733"/>
                    <a:pt x="22733" y="0"/>
                    <a:pt x="50800" y="0"/>
                  </a:cubicBezTo>
                  <a:moveTo>
                    <a:pt x="50800" y="101600"/>
                  </a:moveTo>
                  <a:lnTo>
                    <a:pt x="50800" y="50800"/>
                  </a:lnTo>
                  <a:lnTo>
                    <a:pt x="101600" y="50800"/>
                  </a:lnTo>
                  <a:lnTo>
                    <a:pt x="101600" y="12465939"/>
                  </a:lnTo>
                  <a:lnTo>
                    <a:pt x="50800" y="12465939"/>
                  </a:lnTo>
                  <a:lnTo>
                    <a:pt x="50800" y="12415139"/>
                  </a:lnTo>
                  <a:lnTo>
                    <a:pt x="22731603" y="12415139"/>
                  </a:lnTo>
                  <a:lnTo>
                    <a:pt x="22731603" y="12465939"/>
                  </a:lnTo>
                  <a:lnTo>
                    <a:pt x="22680803" y="12465939"/>
                  </a:lnTo>
                  <a:lnTo>
                    <a:pt x="22680803" y="50800"/>
                  </a:lnTo>
                  <a:lnTo>
                    <a:pt x="22731603" y="50800"/>
                  </a:lnTo>
                  <a:lnTo>
                    <a:pt x="22731603" y="101600"/>
                  </a:lnTo>
                  <a:lnTo>
                    <a:pt x="50800" y="101600"/>
                  </a:lnTo>
                  <a:close/>
                </a:path>
              </a:pathLst>
            </a:custGeom>
            <a:solidFill>
              <a:srgbClr val="FFE599"/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249201" y="2960806"/>
            <a:ext cx="17789599" cy="35295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263"/>
              </a:lnSpc>
            </a:pPr>
            <a:r>
              <a:rPr lang="en-US" sz="8577">
                <a:solidFill>
                  <a:srgbClr val="FFE599"/>
                </a:solidFill>
                <a:latin typeface="Bree Serif"/>
                <a:ea typeface="Bree Serif"/>
                <a:cs typeface="Bree Serif"/>
                <a:sym typeface="Bree Serif"/>
              </a:rPr>
              <a:t>Agatha’s Game</a:t>
            </a:r>
          </a:p>
          <a:p>
            <a:pPr algn="ctr">
              <a:lnSpc>
                <a:spcPts val="9263"/>
              </a:lnSpc>
            </a:pPr>
            <a:endParaRPr lang="en-US" sz="8577">
              <a:solidFill>
                <a:srgbClr val="FFE599"/>
              </a:solidFill>
              <a:latin typeface="Bree Serif"/>
              <a:ea typeface="Bree Serif"/>
              <a:cs typeface="Bree Serif"/>
              <a:sym typeface="Bree Serif"/>
            </a:endParaRPr>
          </a:p>
          <a:p>
            <a:pPr algn="ctr">
              <a:lnSpc>
                <a:spcPts val="9263"/>
              </a:lnSpc>
            </a:pPr>
            <a:r>
              <a:rPr lang="en-US" sz="8577">
                <a:solidFill>
                  <a:srgbClr val="FFE599"/>
                </a:solidFill>
                <a:latin typeface="Bree Serif"/>
                <a:ea typeface="Bree Serif"/>
                <a:cs typeface="Bree Serif"/>
                <a:sym typeface="Bree Serif"/>
              </a:rPr>
              <a:t> Can mystery save the mind?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907428" y="778876"/>
            <a:ext cx="6614025" cy="898981"/>
            <a:chOff x="0" y="0"/>
            <a:chExt cx="1741965" cy="23676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741965" cy="236769"/>
            </a:xfrm>
            <a:custGeom>
              <a:avLst/>
              <a:gdLst/>
              <a:ahLst/>
              <a:cxnLst/>
              <a:rect l="l" t="t" r="r" b="b"/>
              <a:pathLst>
                <a:path w="1741965" h="236769">
                  <a:moveTo>
                    <a:pt x="59697" y="0"/>
                  </a:moveTo>
                  <a:lnTo>
                    <a:pt x="1682268" y="0"/>
                  </a:lnTo>
                  <a:cubicBezTo>
                    <a:pt x="1715238" y="0"/>
                    <a:pt x="1741965" y="26727"/>
                    <a:pt x="1741965" y="59697"/>
                  </a:cubicBezTo>
                  <a:lnTo>
                    <a:pt x="1741965" y="177072"/>
                  </a:lnTo>
                  <a:cubicBezTo>
                    <a:pt x="1741965" y="210041"/>
                    <a:pt x="1715238" y="236769"/>
                    <a:pt x="1682268" y="236769"/>
                  </a:cubicBezTo>
                  <a:lnTo>
                    <a:pt x="59697" y="236769"/>
                  </a:lnTo>
                  <a:cubicBezTo>
                    <a:pt x="26727" y="236769"/>
                    <a:pt x="0" y="210041"/>
                    <a:pt x="0" y="177072"/>
                  </a:cubicBezTo>
                  <a:lnTo>
                    <a:pt x="0" y="59697"/>
                  </a:lnTo>
                  <a:cubicBezTo>
                    <a:pt x="0" y="26727"/>
                    <a:pt x="26727" y="0"/>
                    <a:pt x="59697" y="0"/>
                  </a:cubicBezTo>
                  <a:close/>
                </a:path>
              </a:pathLst>
            </a:custGeom>
            <a:solidFill>
              <a:srgbClr val="1C90A8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1741965" cy="2748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-2175541" y="1004529"/>
            <a:ext cx="12779962" cy="845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40"/>
              </a:lnSpc>
            </a:pPr>
            <a:r>
              <a:rPr lang="en-US" sz="3000">
                <a:solidFill>
                  <a:srgbClr val="FFE599"/>
                </a:solidFill>
                <a:latin typeface="Arimo"/>
                <a:ea typeface="Arimo"/>
                <a:cs typeface="Arimo"/>
                <a:sym typeface="Arimo"/>
              </a:rPr>
              <a:t>Verónica Jara Gómez S5ESB</a:t>
            </a:r>
          </a:p>
          <a:p>
            <a:pPr algn="ctr">
              <a:lnSpc>
                <a:spcPts val="3240"/>
              </a:lnSpc>
            </a:pPr>
            <a:endParaRPr lang="en-US" sz="3000">
              <a:solidFill>
                <a:srgbClr val="FFE599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grpSp>
        <p:nvGrpSpPr>
          <p:cNvPr id="9" name="Group 9"/>
          <p:cNvGrpSpPr/>
          <p:nvPr/>
        </p:nvGrpSpPr>
        <p:grpSpPr>
          <a:xfrm>
            <a:off x="13982501" y="778876"/>
            <a:ext cx="3276799" cy="898981"/>
            <a:chOff x="0" y="0"/>
            <a:chExt cx="863025" cy="236769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63025" cy="236769"/>
            </a:xfrm>
            <a:custGeom>
              <a:avLst/>
              <a:gdLst/>
              <a:ahLst/>
              <a:cxnLst/>
              <a:rect l="l" t="t" r="r" b="b"/>
              <a:pathLst>
                <a:path w="863025" h="236769">
                  <a:moveTo>
                    <a:pt x="118384" y="0"/>
                  </a:moveTo>
                  <a:lnTo>
                    <a:pt x="744641" y="0"/>
                  </a:lnTo>
                  <a:cubicBezTo>
                    <a:pt x="810023" y="0"/>
                    <a:pt x="863025" y="53002"/>
                    <a:pt x="863025" y="118384"/>
                  </a:cubicBezTo>
                  <a:lnTo>
                    <a:pt x="863025" y="118384"/>
                  </a:lnTo>
                  <a:cubicBezTo>
                    <a:pt x="863025" y="183766"/>
                    <a:pt x="810023" y="236769"/>
                    <a:pt x="744641" y="236769"/>
                  </a:cubicBezTo>
                  <a:lnTo>
                    <a:pt x="118384" y="236769"/>
                  </a:lnTo>
                  <a:cubicBezTo>
                    <a:pt x="53002" y="236769"/>
                    <a:pt x="0" y="183766"/>
                    <a:pt x="0" y="118384"/>
                  </a:cubicBezTo>
                  <a:lnTo>
                    <a:pt x="0" y="118384"/>
                  </a:lnTo>
                  <a:cubicBezTo>
                    <a:pt x="0" y="53002"/>
                    <a:pt x="53002" y="0"/>
                    <a:pt x="118384" y="0"/>
                  </a:cubicBezTo>
                  <a:close/>
                </a:path>
              </a:pathLst>
            </a:custGeom>
            <a:solidFill>
              <a:srgbClr val="1C90A8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863025" cy="2748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14505136" y="1000125"/>
            <a:ext cx="2231529" cy="514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40"/>
              </a:lnSpc>
              <a:spcBef>
                <a:spcPct val="0"/>
              </a:spcBef>
            </a:pPr>
            <a:r>
              <a:rPr lang="en-US" sz="3200">
                <a:solidFill>
                  <a:srgbClr val="FFE599"/>
                </a:solidFill>
                <a:latin typeface="Arimo"/>
                <a:ea typeface="Arimo"/>
                <a:cs typeface="Arimo"/>
                <a:sym typeface="Arimo"/>
              </a:rPr>
              <a:t>ESSS 2025 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13982501" y="1957050"/>
            <a:ext cx="3276799" cy="898981"/>
            <a:chOff x="0" y="0"/>
            <a:chExt cx="863025" cy="236769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63025" cy="236769"/>
            </a:xfrm>
            <a:custGeom>
              <a:avLst/>
              <a:gdLst/>
              <a:ahLst/>
              <a:cxnLst/>
              <a:rect l="l" t="t" r="r" b="b"/>
              <a:pathLst>
                <a:path w="863025" h="236769">
                  <a:moveTo>
                    <a:pt x="118384" y="0"/>
                  </a:moveTo>
                  <a:lnTo>
                    <a:pt x="744641" y="0"/>
                  </a:lnTo>
                  <a:cubicBezTo>
                    <a:pt x="810023" y="0"/>
                    <a:pt x="863025" y="53002"/>
                    <a:pt x="863025" y="118384"/>
                  </a:cubicBezTo>
                  <a:lnTo>
                    <a:pt x="863025" y="118384"/>
                  </a:lnTo>
                  <a:cubicBezTo>
                    <a:pt x="863025" y="183766"/>
                    <a:pt x="810023" y="236769"/>
                    <a:pt x="744641" y="236769"/>
                  </a:cubicBezTo>
                  <a:lnTo>
                    <a:pt x="118384" y="236769"/>
                  </a:lnTo>
                  <a:cubicBezTo>
                    <a:pt x="53002" y="236769"/>
                    <a:pt x="0" y="183766"/>
                    <a:pt x="0" y="118384"/>
                  </a:cubicBezTo>
                  <a:lnTo>
                    <a:pt x="0" y="118384"/>
                  </a:lnTo>
                  <a:cubicBezTo>
                    <a:pt x="0" y="53002"/>
                    <a:pt x="53002" y="0"/>
                    <a:pt x="118384" y="0"/>
                  </a:cubicBezTo>
                  <a:close/>
                </a:path>
              </a:pathLst>
            </a:custGeom>
            <a:solidFill>
              <a:srgbClr val="1C90A8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863025" cy="2748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15097175" y="2135078"/>
            <a:ext cx="1047452" cy="514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40"/>
              </a:lnSpc>
              <a:spcBef>
                <a:spcPct val="0"/>
              </a:spcBef>
            </a:pPr>
            <a:r>
              <a:rPr lang="en-US" sz="3200">
                <a:solidFill>
                  <a:srgbClr val="FFE599"/>
                </a:solidFill>
                <a:latin typeface="Arimo"/>
                <a:ea typeface="Arimo"/>
                <a:cs typeface="Arimo"/>
                <a:sym typeface="Arimo"/>
              </a:rPr>
              <a:t>EEB3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-2865150" y="292834"/>
            <a:ext cx="24018299" cy="904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80"/>
              </a:lnSpc>
            </a:pPr>
            <a:r>
              <a:rPr lang="en-US" sz="5983">
                <a:solidFill>
                  <a:srgbClr val="FFE599"/>
                </a:solidFill>
                <a:latin typeface="Bree Serif"/>
                <a:ea typeface="Bree Serif"/>
                <a:cs typeface="Bree Serif"/>
                <a:sym typeface="Bree Serif"/>
              </a:rPr>
              <a:t>Software Development</a:t>
            </a:r>
          </a:p>
        </p:txBody>
      </p:sp>
      <p:sp>
        <p:nvSpPr>
          <p:cNvPr id="3" name="Freeform 3"/>
          <p:cNvSpPr/>
          <p:nvPr/>
        </p:nvSpPr>
        <p:spPr>
          <a:xfrm>
            <a:off x="310841" y="501607"/>
            <a:ext cx="325480" cy="487328"/>
          </a:xfrm>
          <a:custGeom>
            <a:avLst/>
            <a:gdLst/>
            <a:ahLst/>
            <a:cxnLst/>
            <a:rect l="l" t="t" r="r" b="b"/>
            <a:pathLst>
              <a:path w="325480" h="487328">
                <a:moveTo>
                  <a:pt x="0" y="0"/>
                </a:moveTo>
                <a:lnTo>
                  <a:pt x="325480" y="0"/>
                </a:lnTo>
                <a:lnTo>
                  <a:pt x="325480" y="487328"/>
                </a:lnTo>
                <a:lnTo>
                  <a:pt x="0" y="48732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7259300" y="501607"/>
            <a:ext cx="325480" cy="487328"/>
          </a:xfrm>
          <a:custGeom>
            <a:avLst/>
            <a:gdLst/>
            <a:ahLst/>
            <a:cxnLst/>
            <a:rect l="l" t="t" r="r" b="b"/>
            <a:pathLst>
              <a:path w="325480" h="487328">
                <a:moveTo>
                  <a:pt x="0" y="0"/>
                </a:moveTo>
                <a:lnTo>
                  <a:pt x="325480" y="0"/>
                </a:lnTo>
                <a:lnTo>
                  <a:pt x="325480" y="487328"/>
                </a:lnTo>
                <a:lnTo>
                  <a:pt x="0" y="48732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AutoShape 5"/>
          <p:cNvSpPr/>
          <p:nvPr/>
        </p:nvSpPr>
        <p:spPr>
          <a:xfrm>
            <a:off x="5953911" y="7267833"/>
            <a:ext cx="2094647" cy="19050"/>
          </a:xfrm>
          <a:prstGeom prst="line">
            <a:avLst/>
          </a:prstGeom>
          <a:ln w="19050" cap="rnd">
            <a:solidFill>
              <a:srgbClr val="FFD966"/>
            </a:solidFill>
            <a:prstDash val="solid"/>
            <a:headEnd type="oval" w="lg" len="lg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13891230" y="7138533"/>
            <a:ext cx="2353208" cy="19050"/>
          </a:xfrm>
          <a:prstGeom prst="line">
            <a:avLst/>
          </a:prstGeom>
          <a:ln w="19050" cap="rnd">
            <a:solidFill>
              <a:srgbClr val="FFD966"/>
            </a:solidFill>
            <a:prstDash val="solid"/>
            <a:headEnd type="oval" w="lg" len="lg"/>
            <a:tailEnd type="none" w="sm" len="sm"/>
          </a:ln>
        </p:spPr>
      </p:sp>
      <p:sp>
        <p:nvSpPr>
          <p:cNvPr id="7" name="Freeform 7"/>
          <p:cNvSpPr/>
          <p:nvPr/>
        </p:nvSpPr>
        <p:spPr>
          <a:xfrm>
            <a:off x="473581" y="1698043"/>
            <a:ext cx="7734865" cy="7994693"/>
          </a:xfrm>
          <a:custGeom>
            <a:avLst/>
            <a:gdLst/>
            <a:ahLst/>
            <a:cxnLst/>
            <a:rect l="l" t="t" r="r" b="b"/>
            <a:pathLst>
              <a:path w="7734865" h="7994693">
                <a:moveTo>
                  <a:pt x="0" y="0"/>
                </a:moveTo>
                <a:lnTo>
                  <a:pt x="7734865" y="0"/>
                </a:lnTo>
                <a:lnTo>
                  <a:pt x="7734865" y="7994693"/>
                </a:lnTo>
                <a:lnTo>
                  <a:pt x="0" y="799469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8208446" y="1698043"/>
            <a:ext cx="9413644" cy="3405944"/>
          </a:xfrm>
          <a:custGeom>
            <a:avLst/>
            <a:gdLst/>
            <a:ahLst/>
            <a:cxnLst/>
            <a:rect l="l" t="t" r="r" b="b"/>
            <a:pathLst>
              <a:path w="9413644" h="3405944">
                <a:moveTo>
                  <a:pt x="0" y="0"/>
                </a:moveTo>
                <a:lnTo>
                  <a:pt x="9413644" y="0"/>
                </a:lnTo>
                <a:lnTo>
                  <a:pt x="9413644" y="3405944"/>
                </a:lnTo>
                <a:lnTo>
                  <a:pt x="0" y="340594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4450" r="-7073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208446" y="5103987"/>
            <a:ext cx="9413644" cy="4593256"/>
          </a:xfrm>
          <a:custGeom>
            <a:avLst/>
            <a:gdLst/>
            <a:ahLst/>
            <a:cxnLst/>
            <a:rect l="l" t="t" r="r" b="b"/>
            <a:pathLst>
              <a:path w="9413644" h="4593256">
                <a:moveTo>
                  <a:pt x="0" y="0"/>
                </a:moveTo>
                <a:lnTo>
                  <a:pt x="9413644" y="0"/>
                </a:lnTo>
                <a:lnTo>
                  <a:pt x="9413644" y="4593256"/>
                </a:lnTo>
                <a:lnTo>
                  <a:pt x="0" y="459325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b="-34459"/>
            </a:stretch>
          </a:blipFill>
        </p:spPr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37532" y="436187"/>
            <a:ext cx="325480" cy="487328"/>
          </a:xfrm>
          <a:custGeom>
            <a:avLst/>
            <a:gdLst/>
            <a:ahLst/>
            <a:cxnLst/>
            <a:rect l="l" t="t" r="r" b="b"/>
            <a:pathLst>
              <a:path w="325480" h="487328">
                <a:moveTo>
                  <a:pt x="0" y="0"/>
                </a:moveTo>
                <a:lnTo>
                  <a:pt x="325480" y="0"/>
                </a:lnTo>
                <a:lnTo>
                  <a:pt x="325480" y="487328"/>
                </a:lnTo>
                <a:lnTo>
                  <a:pt x="0" y="48732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7600810" y="436187"/>
            <a:ext cx="325480" cy="487328"/>
          </a:xfrm>
          <a:custGeom>
            <a:avLst/>
            <a:gdLst/>
            <a:ahLst/>
            <a:cxnLst/>
            <a:rect l="l" t="t" r="r" b="b"/>
            <a:pathLst>
              <a:path w="325480" h="487328">
                <a:moveTo>
                  <a:pt x="0" y="0"/>
                </a:moveTo>
                <a:lnTo>
                  <a:pt x="325480" y="0"/>
                </a:lnTo>
                <a:lnTo>
                  <a:pt x="325480" y="487328"/>
                </a:lnTo>
                <a:lnTo>
                  <a:pt x="0" y="48732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graphicFrame>
        <p:nvGraphicFramePr>
          <p:cNvPr id="4" name="Table 4"/>
          <p:cNvGraphicFramePr>
            <a:graphicFrameLocks noGrp="1"/>
          </p:cNvGraphicFramePr>
          <p:nvPr/>
        </p:nvGraphicFramePr>
        <p:xfrm>
          <a:off x="4306033" y="3235054"/>
          <a:ext cx="10557077" cy="6106657"/>
        </p:xfrm>
        <a:graphic>
          <a:graphicData uri="http://schemas.openxmlformats.org/drawingml/2006/table">
            <a:tbl>
              <a:tblPr/>
              <a:tblGrid>
                <a:gridCol w="41457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112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72477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 b="1">
                          <a:solidFill>
                            <a:srgbClr val="FFFFFF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Participants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 test subjects of ages ranging from 50 to 85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2477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 b="1">
                          <a:solidFill>
                            <a:srgbClr val="FFFFFF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Data Gathering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Comparison of Agatha’s Game’s cognitive score with that of the MoCa test, inquiry about user satisfaction.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1703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 b="1">
                          <a:solidFill>
                            <a:srgbClr val="FFFFFF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Objective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799"/>
                        </a:lnSpc>
                        <a:defRPr/>
                      </a:pPr>
                      <a:r>
                        <a:rPr lang="en-US" sz="1999">
                          <a:solidFill>
                            <a:srgbClr val="FFFFFF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1) Test the game’s user interface and friendliness</a:t>
                      </a:r>
                      <a:endParaRPr lang="en-US" sz="1100"/>
                    </a:p>
                    <a:p>
                      <a:pPr algn="l">
                        <a:lnSpc>
                          <a:spcPts val="2799"/>
                        </a:lnSpc>
                      </a:pPr>
                      <a:endParaRPr lang="en-US" sz="1100"/>
                    </a:p>
                    <a:p>
                      <a:pPr algn="l">
                        <a:lnSpc>
                          <a:spcPts val="2799"/>
                        </a:lnSpc>
                      </a:pPr>
                      <a:r>
                        <a:rPr lang="en-US" sz="1999">
                          <a:solidFill>
                            <a:srgbClr val="FFFFFF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2) Test Efficiency</a:t>
                      </a:r>
                    </a:p>
                    <a:p>
                      <a:pPr algn="l">
                        <a:lnSpc>
                          <a:spcPts val="2799"/>
                        </a:lnSpc>
                      </a:pPr>
                      <a:endParaRPr lang="en-US" sz="1999">
                        <a:solidFill>
                          <a:srgbClr val="FFFFFF"/>
                        </a:solidFill>
                        <a:latin typeface="Arimo"/>
                        <a:ea typeface="Arimo"/>
                        <a:cs typeface="Arimo"/>
                        <a:sym typeface="Arimo"/>
                      </a:endParaRPr>
                    </a:p>
                    <a:p>
                      <a:pPr algn="l">
                        <a:lnSpc>
                          <a:spcPts val="2799"/>
                        </a:lnSpc>
                      </a:pPr>
                      <a:r>
                        <a:rPr lang="en-US" sz="1999">
                          <a:solidFill>
                            <a:srgbClr val="FFFFFF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3) Provide feedback on short-term improvements</a:t>
                      </a:r>
                    </a:p>
                    <a:p>
                      <a:pPr algn="l">
                        <a:lnSpc>
                          <a:spcPts val="2799"/>
                        </a:lnSpc>
                      </a:pPr>
                      <a:endParaRPr lang="en-US" sz="1999">
                        <a:solidFill>
                          <a:srgbClr val="FFFFFF"/>
                        </a:solidFill>
                        <a:latin typeface="Arimo"/>
                        <a:ea typeface="Arimo"/>
                        <a:cs typeface="Arimo"/>
                        <a:sym typeface="Arimo"/>
                      </a:endParaRPr>
                    </a:p>
                    <a:p>
                      <a:pPr algn="l">
                        <a:lnSpc>
                          <a:spcPts val="2799"/>
                        </a:lnSpc>
                      </a:pPr>
                      <a:endParaRPr lang="en-US" sz="1999">
                        <a:solidFill>
                          <a:srgbClr val="FFFFFF"/>
                        </a:solidFill>
                        <a:latin typeface="Arimo"/>
                        <a:ea typeface="Arimo"/>
                        <a:cs typeface="Arimo"/>
                        <a:sym typeface="Arimo"/>
                      </a:endParaRP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1460112" y="227414"/>
            <a:ext cx="15799188" cy="904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80"/>
              </a:lnSpc>
            </a:pPr>
            <a:r>
              <a:rPr lang="en-US" sz="5983">
                <a:solidFill>
                  <a:srgbClr val="FFE599"/>
                </a:solidFill>
                <a:latin typeface="Bree Serif"/>
                <a:ea typeface="Bree Serif"/>
                <a:cs typeface="Bree Serif"/>
                <a:sym typeface="Bree Serif"/>
              </a:rPr>
              <a:t>Testing and Iteration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-3288443" y="1791103"/>
            <a:ext cx="15799188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80"/>
              </a:lnSpc>
            </a:pPr>
            <a:r>
              <a:rPr lang="en-US" sz="5983">
                <a:solidFill>
                  <a:srgbClr val="FFE5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Phase 1: Initial Review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37532" y="436187"/>
            <a:ext cx="325480" cy="487328"/>
          </a:xfrm>
          <a:custGeom>
            <a:avLst/>
            <a:gdLst/>
            <a:ahLst/>
            <a:cxnLst/>
            <a:rect l="l" t="t" r="r" b="b"/>
            <a:pathLst>
              <a:path w="325480" h="487328">
                <a:moveTo>
                  <a:pt x="0" y="0"/>
                </a:moveTo>
                <a:lnTo>
                  <a:pt x="325480" y="0"/>
                </a:lnTo>
                <a:lnTo>
                  <a:pt x="325480" y="487328"/>
                </a:lnTo>
                <a:lnTo>
                  <a:pt x="0" y="48732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10800000">
            <a:off x="17390483" y="436187"/>
            <a:ext cx="325480" cy="487328"/>
          </a:xfrm>
          <a:custGeom>
            <a:avLst/>
            <a:gdLst/>
            <a:ahLst/>
            <a:cxnLst/>
            <a:rect l="l" t="t" r="r" b="b"/>
            <a:pathLst>
              <a:path w="325480" h="487328">
                <a:moveTo>
                  <a:pt x="0" y="0"/>
                </a:moveTo>
                <a:lnTo>
                  <a:pt x="325480" y="0"/>
                </a:lnTo>
                <a:lnTo>
                  <a:pt x="325480" y="487328"/>
                </a:lnTo>
                <a:lnTo>
                  <a:pt x="0" y="48732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aphicFrame>
        <p:nvGraphicFramePr>
          <p:cNvPr id="4" name="Table 4"/>
          <p:cNvGraphicFramePr>
            <a:graphicFrameLocks noGrp="1"/>
          </p:cNvGraphicFramePr>
          <p:nvPr/>
        </p:nvGraphicFramePr>
        <p:xfrm>
          <a:off x="4113370" y="2810278"/>
          <a:ext cx="12066823" cy="6625248"/>
        </p:xfrm>
        <a:graphic>
          <a:graphicData uri="http://schemas.openxmlformats.org/drawingml/2006/table">
            <a:tbl>
              <a:tblPr/>
              <a:tblGrid>
                <a:gridCol w="4807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593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52504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 b="1">
                          <a:solidFill>
                            <a:srgbClr val="FFFFFF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Participants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079"/>
                        </a:lnSpc>
                        <a:defRPr/>
                      </a:pPr>
                      <a:r>
                        <a:rPr lang="en-US" sz="2199">
                          <a:solidFill>
                            <a:srgbClr val="FFFFFF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20 people: control group</a:t>
                      </a:r>
                      <a:endParaRPr lang="en-US" sz="1100"/>
                    </a:p>
                    <a:p>
                      <a:pPr algn="l">
                        <a:lnSpc>
                          <a:spcPts val="3079"/>
                        </a:lnSpc>
                      </a:pPr>
                      <a:r>
                        <a:rPr lang="en-US" sz="2199">
                          <a:solidFill>
                            <a:srgbClr val="FFFFFF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10 people: patients of early-stage Alzheimer’s Disease Dementia. </a:t>
                      </a:r>
                    </a:p>
                    <a:p>
                      <a:pPr algn="l">
                        <a:lnSpc>
                          <a:spcPts val="3079"/>
                        </a:lnSpc>
                      </a:pPr>
                      <a:r>
                        <a:rPr lang="en-US" sz="2199">
                          <a:solidFill>
                            <a:srgbClr val="FFFFFF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10 people: patients of mid-stage Alzheimer’s Disease Dementia.</a:t>
                      </a: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86372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 b="1">
                          <a:solidFill>
                            <a:srgbClr val="FFFFFF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Data Gathering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Players will play Agatha’s Game every day + Fill out a mood journal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6372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 b="1">
                          <a:solidFill>
                            <a:srgbClr val="FFFFFF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Objective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 gauge the game’s effectiveness in palliating and improving cognition, and bettering mental health.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1460112" y="227414"/>
            <a:ext cx="15799188" cy="904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80"/>
              </a:lnSpc>
            </a:pPr>
            <a:r>
              <a:rPr lang="en-US" sz="5983">
                <a:solidFill>
                  <a:srgbClr val="FFE599"/>
                </a:solidFill>
                <a:latin typeface="Bree Serif"/>
                <a:ea typeface="Bree Serif"/>
                <a:cs typeface="Bree Serif"/>
                <a:sym typeface="Bree Serif"/>
              </a:rPr>
              <a:t>Testing and Iteration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-4184726" y="1404546"/>
            <a:ext cx="15799188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80"/>
              </a:lnSpc>
            </a:pPr>
            <a:r>
              <a:rPr lang="en-US" sz="5983">
                <a:solidFill>
                  <a:srgbClr val="FFE5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Phase 2: Efficiency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493027" y="3105107"/>
            <a:ext cx="2894092" cy="1450135"/>
          </a:xfrm>
          <a:custGeom>
            <a:avLst/>
            <a:gdLst/>
            <a:ahLst/>
            <a:cxnLst/>
            <a:rect l="l" t="t" r="r" b="b"/>
            <a:pathLst>
              <a:path w="2894092" h="1450135">
                <a:moveTo>
                  <a:pt x="0" y="0"/>
                </a:moveTo>
                <a:lnTo>
                  <a:pt x="2894091" y="0"/>
                </a:lnTo>
                <a:lnTo>
                  <a:pt x="2894091" y="1450134"/>
                </a:lnTo>
                <a:lnTo>
                  <a:pt x="0" y="145013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953273" y="436507"/>
            <a:ext cx="2894092" cy="1450135"/>
          </a:xfrm>
          <a:custGeom>
            <a:avLst/>
            <a:gdLst/>
            <a:ahLst/>
            <a:cxnLst/>
            <a:rect l="l" t="t" r="r" b="b"/>
            <a:pathLst>
              <a:path w="2894092" h="1450135">
                <a:moveTo>
                  <a:pt x="0" y="0"/>
                </a:moveTo>
                <a:lnTo>
                  <a:pt x="2894091" y="0"/>
                </a:lnTo>
                <a:lnTo>
                  <a:pt x="2894091" y="1450134"/>
                </a:lnTo>
                <a:lnTo>
                  <a:pt x="0" y="145013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784275" y="4068025"/>
            <a:ext cx="3463050" cy="6227950"/>
          </a:xfrm>
          <a:custGeom>
            <a:avLst/>
            <a:gdLst/>
            <a:ahLst/>
            <a:cxnLst/>
            <a:rect l="l" t="t" r="r" b="b"/>
            <a:pathLst>
              <a:path w="3463050" h="6227950">
                <a:moveTo>
                  <a:pt x="0" y="0"/>
                </a:moveTo>
                <a:lnTo>
                  <a:pt x="3463050" y="0"/>
                </a:lnTo>
                <a:lnTo>
                  <a:pt x="3463050" y="6227950"/>
                </a:lnTo>
                <a:lnTo>
                  <a:pt x="0" y="622795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839825" y="7421925"/>
            <a:ext cx="13457850" cy="2872750"/>
          </a:xfrm>
          <a:custGeom>
            <a:avLst/>
            <a:gdLst/>
            <a:ahLst/>
            <a:cxnLst/>
            <a:rect l="l" t="t" r="r" b="b"/>
            <a:pathLst>
              <a:path w="13457850" h="2872750">
                <a:moveTo>
                  <a:pt x="0" y="0"/>
                </a:moveTo>
                <a:lnTo>
                  <a:pt x="13457850" y="0"/>
                </a:lnTo>
                <a:lnTo>
                  <a:pt x="13457850" y="2872750"/>
                </a:lnTo>
                <a:lnTo>
                  <a:pt x="0" y="287275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714825" y="2075975"/>
            <a:ext cx="16858350" cy="1466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519"/>
              </a:lnSpc>
            </a:pPr>
            <a:r>
              <a:rPr lang="en-US" sz="9600">
                <a:solidFill>
                  <a:srgbClr val="FFE599"/>
                </a:solidFill>
                <a:latin typeface="Bree Serif"/>
                <a:ea typeface="Bree Serif"/>
                <a:cs typeface="Bree Serif"/>
                <a:sym typeface="Bree Serif"/>
              </a:rPr>
              <a:t>05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760825" y="4058500"/>
            <a:ext cx="12766350" cy="1466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519"/>
              </a:lnSpc>
            </a:pPr>
            <a:r>
              <a:rPr lang="en-US" sz="9600">
                <a:solidFill>
                  <a:srgbClr val="FFE599"/>
                </a:solidFill>
                <a:latin typeface="Bree Serif"/>
                <a:ea typeface="Bree Serif"/>
                <a:cs typeface="Bree Serif"/>
                <a:sym typeface="Bree Serif"/>
              </a:rPr>
              <a:t>Conclusion</a:t>
            </a:r>
          </a:p>
        </p:txBody>
      </p:sp>
      <p:sp>
        <p:nvSpPr>
          <p:cNvPr id="8" name="Freeform 8"/>
          <p:cNvSpPr/>
          <p:nvPr/>
        </p:nvSpPr>
        <p:spPr>
          <a:xfrm>
            <a:off x="17373144" y="436507"/>
            <a:ext cx="566928" cy="345688"/>
          </a:xfrm>
          <a:custGeom>
            <a:avLst/>
            <a:gdLst/>
            <a:ahLst/>
            <a:cxnLst/>
            <a:rect l="l" t="t" r="r" b="b"/>
            <a:pathLst>
              <a:path w="566928" h="345688">
                <a:moveTo>
                  <a:pt x="0" y="0"/>
                </a:moveTo>
                <a:lnTo>
                  <a:pt x="566928" y="0"/>
                </a:lnTo>
                <a:lnTo>
                  <a:pt x="566928" y="345688"/>
                </a:lnTo>
                <a:lnTo>
                  <a:pt x="0" y="345688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311" r="-311"/>
            </a:stretch>
          </a:blipFill>
        </p:spPr>
      </p:sp>
      <p:sp>
        <p:nvSpPr>
          <p:cNvPr id="9" name="Freeform 9"/>
          <p:cNvSpPr/>
          <p:nvPr/>
        </p:nvSpPr>
        <p:spPr>
          <a:xfrm flipH="1">
            <a:off x="16493027" y="436507"/>
            <a:ext cx="566928" cy="345688"/>
          </a:xfrm>
          <a:custGeom>
            <a:avLst/>
            <a:gdLst/>
            <a:ahLst/>
            <a:cxnLst/>
            <a:rect l="l" t="t" r="r" b="b"/>
            <a:pathLst>
              <a:path w="566928" h="345688">
                <a:moveTo>
                  <a:pt x="566928" y="0"/>
                </a:moveTo>
                <a:lnTo>
                  <a:pt x="0" y="0"/>
                </a:lnTo>
                <a:lnTo>
                  <a:pt x="0" y="345688"/>
                </a:lnTo>
                <a:lnTo>
                  <a:pt x="566928" y="345688"/>
                </a:lnTo>
                <a:lnTo>
                  <a:pt x="566928" y="0"/>
                </a:lnTo>
                <a:close/>
              </a:path>
            </a:pathLst>
          </a:custGeom>
          <a:blipFill>
            <a:blip r:embed="rId10"/>
            <a:stretch>
              <a:fillRect l="-311" r="-311"/>
            </a:stretch>
          </a:blipFill>
        </p:spPr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872474" y="2159035"/>
            <a:ext cx="14543053" cy="56641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948"/>
              </a:lnSpc>
            </a:pPr>
            <a:r>
              <a:rPr lang="en-US" sz="7820">
                <a:solidFill>
                  <a:srgbClr val="FFE5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Agatha's Game has the potential to be a vital tool for diagnosis of Alzheimer’s, breaking barriers in accessibility and innovation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729319" y="3425275"/>
            <a:ext cx="5375297" cy="5171834"/>
          </a:xfrm>
          <a:custGeom>
            <a:avLst/>
            <a:gdLst/>
            <a:ahLst/>
            <a:cxnLst/>
            <a:rect l="l" t="t" r="r" b="b"/>
            <a:pathLst>
              <a:path w="5375297" h="5171834">
                <a:moveTo>
                  <a:pt x="0" y="0"/>
                </a:moveTo>
                <a:lnTo>
                  <a:pt x="5375297" y="0"/>
                </a:lnTo>
                <a:lnTo>
                  <a:pt x="5375297" y="5171834"/>
                </a:lnTo>
                <a:lnTo>
                  <a:pt x="0" y="51718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3319"/>
            </a:stretch>
          </a:blipFill>
        </p:spPr>
      </p:sp>
      <p:sp>
        <p:nvSpPr>
          <p:cNvPr id="3" name="TextBox 3"/>
          <p:cNvSpPr txBox="1"/>
          <p:nvPr/>
        </p:nvSpPr>
        <p:spPr>
          <a:xfrm rot="-512083">
            <a:off x="300105" y="1019228"/>
            <a:ext cx="12766350" cy="1466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519"/>
              </a:lnSpc>
            </a:pPr>
            <a:r>
              <a:rPr lang="en-US" sz="9600">
                <a:solidFill>
                  <a:srgbClr val="FFE599"/>
                </a:solidFill>
                <a:latin typeface="Bree Serif"/>
                <a:ea typeface="Bree Serif"/>
                <a:cs typeface="Bree Serif"/>
                <a:sym typeface="Bree Serif"/>
              </a:rPr>
              <a:t>Try it yourself!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44879" y="290513"/>
            <a:ext cx="12766350" cy="1466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519"/>
              </a:lnSpc>
            </a:pPr>
            <a:r>
              <a:rPr lang="en-US" sz="9600">
                <a:solidFill>
                  <a:srgbClr val="FFE599"/>
                </a:solidFill>
                <a:latin typeface="Bree Serif"/>
                <a:ea typeface="Bree Serif"/>
                <a:cs typeface="Bree Serif"/>
                <a:sym typeface="Bree Serif"/>
              </a:rPr>
              <a:t>Index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451542" y="2929051"/>
            <a:ext cx="17384915" cy="5172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438548" lvl="1" indent="-719274" algn="ctr">
              <a:lnSpc>
                <a:spcPts val="7995"/>
              </a:lnSpc>
              <a:buAutoNum type="arabicPeriod"/>
            </a:pPr>
            <a:r>
              <a:rPr lang="en-US" sz="6663">
                <a:solidFill>
                  <a:srgbClr val="FFE5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</a:p>
          <a:p>
            <a:pPr marL="1438548" lvl="1" indent="-719274" algn="ctr">
              <a:lnSpc>
                <a:spcPts val="7995"/>
              </a:lnSpc>
              <a:buAutoNum type="arabicPeriod"/>
            </a:pPr>
            <a:r>
              <a:rPr lang="en-US" sz="6663">
                <a:solidFill>
                  <a:srgbClr val="FFE5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Objectives</a:t>
            </a:r>
          </a:p>
          <a:p>
            <a:pPr marL="1438548" lvl="1" indent="-719274" algn="ctr">
              <a:lnSpc>
                <a:spcPts val="7995"/>
              </a:lnSpc>
              <a:buAutoNum type="arabicPeriod"/>
            </a:pPr>
            <a:r>
              <a:rPr lang="en-US" sz="6663">
                <a:solidFill>
                  <a:srgbClr val="FFE5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Materials and Methods </a:t>
            </a:r>
          </a:p>
          <a:p>
            <a:pPr marL="1438548" lvl="1" indent="-719274" algn="ctr">
              <a:lnSpc>
                <a:spcPts val="7995"/>
              </a:lnSpc>
              <a:buAutoNum type="arabicPeriod"/>
            </a:pPr>
            <a:r>
              <a:rPr lang="en-US" sz="6663">
                <a:solidFill>
                  <a:srgbClr val="FFE5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Conclusions</a:t>
            </a:r>
          </a:p>
          <a:p>
            <a:pPr marL="1438548" lvl="1" indent="-719274" algn="ctr">
              <a:lnSpc>
                <a:spcPts val="7995"/>
              </a:lnSpc>
              <a:buAutoNum type="arabicPeriod"/>
            </a:pPr>
            <a:r>
              <a:rPr lang="en-US" sz="6663">
                <a:solidFill>
                  <a:srgbClr val="FFE5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Acknowledgments and References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418346" y="1028700"/>
            <a:ext cx="2894092" cy="1450135"/>
          </a:xfrm>
          <a:custGeom>
            <a:avLst/>
            <a:gdLst/>
            <a:ahLst/>
            <a:cxnLst/>
            <a:rect l="l" t="t" r="r" b="b"/>
            <a:pathLst>
              <a:path w="2894092" h="1450135">
                <a:moveTo>
                  <a:pt x="0" y="0"/>
                </a:moveTo>
                <a:lnTo>
                  <a:pt x="2894092" y="0"/>
                </a:lnTo>
                <a:lnTo>
                  <a:pt x="2894092" y="1450135"/>
                </a:lnTo>
                <a:lnTo>
                  <a:pt x="0" y="145013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027529" y="303633"/>
            <a:ext cx="2894092" cy="1450135"/>
          </a:xfrm>
          <a:custGeom>
            <a:avLst/>
            <a:gdLst/>
            <a:ahLst/>
            <a:cxnLst/>
            <a:rect l="l" t="t" r="r" b="b"/>
            <a:pathLst>
              <a:path w="2894092" h="1450135">
                <a:moveTo>
                  <a:pt x="0" y="0"/>
                </a:moveTo>
                <a:lnTo>
                  <a:pt x="2894092" y="0"/>
                </a:lnTo>
                <a:lnTo>
                  <a:pt x="2894092" y="1450134"/>
                </a:lnTo>
                <a:lnTo>
                  <a:pt x="0" y="145013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206825" y="6610727"/>
            <a:ext cx="18504450" cy="4024698"/>
          </a:xfrm>
          <a:custGeom>
            <a:avLst/>
            <a:gdLst/>
            <a:ahLst/>
            <a:cxnLst/>
            <a:rect l="l" t="t" r="r" b="b"/>
            <a:pathLst>
              <a:path w="18504450" h="4024698">
                <a:moveTo>
                  <a:pt x="0" y="0"/>
                </a:moveTo>
                <a:lnTo>
                  <a:pt x="18504450" y="0"/>
                </a:lnTo>
                <a:lnTo>
                  <a:pt x="18504450" y="4024698"/>
                </a:lnTo>
                <a:lnTo>
                  <a:pt x="0" y="402469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714825" y="1740647"/>
            <a:ext cx="16858350" cy="1466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519"/>
              </a:lnSpc>
            </a:pPr>
            <a:r>
              <a:rPr lang="en-US" sz="9600">
                <a:solidFill>
                  <a:srgbClr val="FFE599"/>
                </a:solidFill>
                <a:latin typeface="Bree Serif"/>
                <a:ea typeface="Bree Serif"/>
                <a:cs typeface="Bree Serif"/>
                <a:sym typeface="Bree Serif"/>
              </a:rPr>
              <a:t>01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760825" y="3964461"/>
            <a:ext cx="12766350" cy="1466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519"/>
              </a:lnSpc>
            </a:pPr>
            <a:r>
              <a:rPr lang="en-US" sz="9600">
                <a:solidFill>
                  <a:srgbClr val="FFE599"/>
                </a:solidFill>
                <a:latin typeface="Bree Serif"/>
                <a:ea typeface="Bree Serif"/>
                <a:cs typeface="Bree Serif"/>
                <a:sym typeface="Bree Serif"/>
              </a:rPr>
              <a:t>Introduction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17125" y="360490"/>
            <a:ext cx="325480" cy="487328"/>
          </a:xfrm>
          <a:custGeom>
            <a:avLst/>
            <a:gdLst/>
            <a:ahLst/>
            <a:cxnLst/>
            <a:rect l="l" t="t" r="r" b="b"/>
            <a:pathLst>
              <a:path w="325480" h="487328">
                <a:moveTo>
                  <a:pt x="0" y="0"/>
                </a:moveTo>
                <a:lnTo>
                  <a:pt x="325480" y="0"/>
                </a:lnTo>
                <a:lnTo>
                  <a:pt x="325480" y="487328"/>
                </a:lnTo>
                <a:lnTo>
                  <a:pt x="0" y="48732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7796001" y="360490"/>
            <a:ext cx="325480" cy="487328"/>
          </a:xfrm>
          <a:custGeom>
            <a:avLst/>
            <a:gdLst/>
            <a:ahLst/>
            <a:cxnLst/>
            <a:rect l="l" t="t" r="r" b="b"/>
            <a:pathLst>
              <a:path w="325480" h="487328">
                <a:moveTo>
                  <a:pt x="0" y="0"/>
                </a:moveTo>
                <a:lnTo>
                  <a:pt x="325480" y="0"/>
                </a:lnTo>
                <a:lnTo>
                  <a:pt x="325480" y="487328"/>
                </a:lnTo>
                <a:lnTo>
                  <a:pt x="0" y="48732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2602271" y="180291"/>
            <a:ext cx="13134065" cy="857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839"/>
              </a:lnSpc>
            </a:pPr>
            <a:r>
              <a:rPr lang="en-US" sz="5699">
                <a:solidFill>
                  <a:srgbClr val="FFE599"/>
                </a:solidFill>
                <a:latin typeface="Bree Serif"/>
                <a:ea typeface="Bree Serif"/>
                <a:cs typeface="Bree Serif"/>
                <a:sym typeface="Bree Serif"/>
              </a:rPr>
              <a:t>Alzheimer’s Disease Dementia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1451870" y="2312215"/>
            <a:ext cx="15384260" cy="6946085"/>
            <a:chOff x="0" y="0"/>
            <a:chExt cx="4051821" cy="182942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051822" cy="1829421"/>
            </a:xfrm>
            <a:custGeom>
              <a:avLst/>
              <a:gdLst/>
              <a:ahLst/>
              <a:cxnLst/>
              <a:rect l="l" t="t" r="r" b="b"/>
              <a:pathLst>
                <a:path w="4051822" h="1829421">
                  <a:moveTo>
                    <a:pt x="0" y="0"/>
                  </a:moveTo>
                  <a:lnTo>
                    <a:pt x="4051822" y="0"/>
                  </a:lnTo>
                  <a:lnTo>
                    <a:pt x="4051822" y="1829421"/>
                  </a:lnTo>
                  <a:lnTo>
                    <a:pt x="0" y="1829421"/>
                  </a:lnTo>
                  <a:close/>
                </a:path>
              </a:pathLst>
            </a:custGeom>
            <a:solidFill>
              <a:srgbClr val="4FA3B8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4051821" cy="18675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0342904" y="2632269"/>
            <a:ext cx="4344635" cy="15377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80"/>
              </a:lnSpc>
            </a:pPr>
            <a:r>
              <a:rPr lang="en-US" sz="4733" b="1">
                <a:solidFill>
                  <a:srgbClr val="FFE599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Late Detection of The Disease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9824344" y="4643873"/>
            <a:ext cx="5381755" cy="16919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50"/>
              </a:lnSpc>
            </a:pPr>
            <a:r>
              <a:rPr lang="en-US" sz="5208" b="1">
                <a:solidFill>
                  <a:srgbClr val="FFE599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Lack of Accessibility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0383081" y="7078730"/>
            <a:ext cx="4264281" cy="15015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75"/>
              </a:lnSpc>
            </a:pPr>
            <a:r>
              <a:rPr lang="en-US" sz="4646" b="1">
                <a:solidFill>
                  <a:srgbClr val="FFE599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Mental Health Issues</a:t>
            </a:r>
          </a:p>
        </p:txBody>
      </p:sp>
      <p:sp>
        <p:nvSpPr>
          <p:cNvPr id="11" name="AutoShape 11"/>
          <p:cNvSpPr/>
          <p:nvPr/>
        </p:nvSpPr>
        <p:spPr>
          <a:xfrm flipV="1">
            <a:off x="7709517" y="3467811"/>
            <a:ext cx="2354079" cy="2074403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12" name="AutoShape 12"/>
          <p:cNvSpPr/>
          <p:nvPr/>
        </p:nvSpPr>
        <p:spPr>
          <a:xfrm>
            <a:off x="7709517" y="5542214"/>
            <a:ext cx="2354079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13" name="AutoShape 13"/>
          <p:cNvSpPr/>
          <p:nvPr/>
        </p:nvSpPr>
        <p:spPr>
          <a:xfrm>
            <a:off x="7709517" y="5542214"/>
            <a:ext cx="2354079" cy="1853831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14" name="TextBox 14"/>
          <p:cNvSpPr txBox="1"/>
          <p:nvPr/>
        </p:nvSpPr>
        <p:spPr>
          <a:xfrm>
            <a:off x="2058013" y="4448823"/>
            <a:ext cx="5840495" cy="20629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636"/>
              </a:lnSpc>
            </a:pPr>
            <a:r>
              <a:rPr lang="en-US" sz="6363" b="1">
                <a:solidFill>
                  <a:srgbClr val="FFE599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People at risk of Alzheimer’s face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62827" y="346457"/>
            <a:ext cx="2894092" cy="1450135"/>
          </a:xfrm>
          <a:custGeom>
            <a:avLst/>
            <a:gdLst/>
            <a:ahLst/>
            <a:cxnLst/>
            <a:rect l="l" t="t" r="r" b="b"/>
            <a:pathLst>
              <a:path w="2894092" h="1450135">
                <a:moveTo>
                  <a:pt x="0" y="0"/>
                </a:moveTo>
                <a:lnTo>
                  <a:pt x="2894091" y="0"/>
                </a:lnTo>
                <a:lnTo>
                  <a:pt x="2894091" y="1450134"/>
                </a:lnTo>
                <a:lnTo>
                  <a:pt x="0" y="145013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5936377" y="2773407"/>
            <a:ext cx="2894092" cy="1450135"/>
          </a:xfrm>
          <a:custGeom>
            <a:avLst/>
            <a:gdLst/>
            <a:ahLst/>
            <a:cxnLst/>
            <a:rect l="l" t="t" r="r" b="b"/>
            <a:pathLst>
              <a:path w="2894092" h="1450135">
                <a:moveTo>
                  <a:pt x="0" y="0"/>
                </a:moveTo>
                <a:lnTo>
                  <a:pt x="2894091" y="0"/>
                </a:lnTo>
                <a:lnTo>
                  <a:pt x="2894091" y="1450134"/>
                </a:lnTo>
                <a:lnTo>
                  <a:pt x="0" y="145013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19050" y="2611187"/>
            <a:ext cx="18307050" cy="7723850"/>
          </a:xfrm>
          <a:custGeom>
            <a:avLst/>
            <a:gdLst/>
            <a:ahLst/>
            <a:cxnLst/>
            <a:rect l="l" t="t" r="r" b="b"/>
            <a:pathLst>
              <a:path w="18307050" h="7723850">
                <a:moveTo>
                  <a:pt x="0" y="0"/>
                </a:moveTo>
                <a:lnTo>
                  <a:pt x="18307050" y="0"/>
                </a:lnTo>
                <a:lnTo>
                  <a:pt x="18307050" y="7723850"/>
                </a:lnTo>
                <a:lnTo>
                  <a:pt x="0" y="772385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714825" y="1873000"/>
            <a:ext cx="16858350" cy="1466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519"/>
              </a:lnSpc>
            </a:pPr>
            <a:r>
              <a:rPr lang="en-US" sz="9600">
                <a:solidFill>
                  <a:srgbClr val="FFE599"/>
                </a:solidFill>
                <a:latin typeface="Bree Serif"/>
                <a:ea typeface="Bree Serif"/>
                <a:cs typeface="Bree Serif"/>
                <a:sym typeface="Bree Serif"/>
              </a:rPr>
              <a:t>02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760825" y="4214016"/>
            <a:ext cx="12766350" cy="1181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240"/>
              </a:lnSpc>
            </a:pPr>
            <a:r>
              <a:rPr lang="en-US" sz="7700">
                <a:solidFill>
                  <a:srgbClr val="FFE599"/>
                </a:solidFill>
                <a:latin typeface="Bree Serif"/>
                <a:ea typeface="Bree Serif"/>
                <a:cs typeface="Bree Serif"/>
                <a:sym typeface="Bree Serif"/>
              </a:rPr>
              <a:t>Objectives Of This Project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-594638" y="107985"/>
            <a:ext cx="20304756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839"/>
              </a:lnSpc>
            </a:pPr>
            <a:r>
              <a:rPr lang="en-US" sz="5700">
                <a:solidFill>
                  <a:srgbClr val="FFE599"/>
                </a:solidFill>
                <a:latin typeface="Bree Serif"/>
                <a:ea typeface="Bree Serif"/>
                <a:cs typeface="Bree Serif"/>
                <a:sym typeface="Bree Serif"/>
              </a:rPr>
              <a:t>The Main Objectives Of Agatha’s Game</a:t>
            </a:r>
          </a:p>
        </p:txBody>
      </p:sp>
      <p:sp>
        <p:nvSpPr>
          <p:cNvPr id="3" name="Freeform 3"/>
          <p:cNvSpPr/>
          <p:nvPr/>
        </p:nvSpPr>
        <p:spPr>
          <a:xfrm>
            <a:off x="703220" y="297708"/>
            <a:ext cx="325480" cy="487328"/>
          </a:xfrm>
          <a:custGeom>
            <a:avLst/>
            <a:gdLst/>
            <a:ahLst/>
            <a:cxnLst/>
            <a:rect l="l" t="t" r="r" b="b"/>
            <a:pathLst>
              <a:path w="325480" h="487328">
                <a:moveTo>
                  <a:pt x="0" y="0"/>
                </a:moveTo>
                <a:lnTo>
                  <a:pt x="325480" y="0"/>
                </a:lnTo>
                <a:lnTo>
                  <a:pt x="325480" y="487328"/>
                </a:lnTo>
                <a:lnTo>
                  <a:pt x="0" y="48732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7745444" y="297708"/>
            <a:ext cx="325480" cy="487328"/>
          </a:xfrm>
          <a:custGeom>
            <a:avLst/>
            <a:gdLst/>
            <a:ahLst/>
            <a:cxnLst/>
            <a:rect l="l" t="t" r="r" b="b"/>
            <a:pathLst>
              <a:path w="325480" h="487328">
                <a:moveTo>
                  <a:pt x="0" y="0"/>
                </a:moveTo>
                <a:lnTo>
                  <a:pt x="325480" y="0"/>
                </a:lnTo>
                <a:lnTo>
                  <a:pt x="325480" y="487328"/>
                </a:lnTo>
                <a:lnTo>
                  <a:pt x="0" y="48732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>
            <a:off x="1875040" y="2312215"/>
            <a:ext cx="14537919" cy="5662570"/>
            <a:chOff x="0" y="0"/>
            <a:chExt cx="3828917" cy="1491376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3828917" cy="1491376"/>
            </a:xfrm>
            <a:custGeom>
              <a:avLst/>
              <a:gdLst/>
              <a:ahLst/>
              <a:cxnLst/>
              <a:rect l="l" t="t" r="r" b="b"/>
              <a:pathLst>
                <a:path w="3828917" h="1491376">
                  <a:moveTo>
                    <a:pt x="0" y="0"/>
                  </a:moveTo>
                  <a:lnTo>
                    <a:pt x="3828917" y="0"/>
                  </a:lnTo>
                  <a:lnTo>
                    <a:pt x="3828917" y="1491376"/>
                  </a:lnTo>
                  <a:lnTo>
                    <a:pt x="0" y="1491376"/>
                  </a:lnTo>
                  <a:close/>
                </a:path>
              </a:pathLst>
            </a:custGeom>
            <a:solidFill>
              <a:srgbClr val="4FA3B8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3828917" cy="1529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5087826" y="1539152"/>
            <a:ext cx="2171474" cy="1906949"/>
          </a:xfrm>
          <a:custGeom>
            <a:avLst/>
            <a:gdLst/>
            <a:ahLst/>
            <a:cxnLst/>
            <a:rect l="l" t="t" r="r" b="b"/>
            <a:pathLst>
              <a:path w="2171474" h="1906949">
                <a:moveTo>
                  <a:pt x="0" y="0"/>
                </a:moveTo>
                <a:lnTo>
                  <a:pt x="2171474" y="0"/>
                </a:lnTo>
                <a:lnTo>
                  <a:pt x="2171474" y="1906949"/>
                </a:lnTo>
                <a:lnTo>
                  <a:pt x="0" y="190694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2297285" y="2869838"/>
            <a:ext cx="14520908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89"/>
              </a:lnSpc>
            </a:pPr>
            <a:r>
              <a:rPr lang="en-US" sz="6074">
                <a:solidFill>
                  <a:srgbClr val="FFE5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Palliation Of Cognitive Decline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17689" y="3331801"/>
            <a:ext cx="10402318" cy="1962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89"/>
              </a:lnSpc>
            </a:pPr>
            <a:endParaRPr/>
          </a:p>
          <a:p>
            <a:pPr algn="ctr">
              <a:lnSpc>
                <a:spcPts val="7289"/>
              </a:lnSpc>
            </a:pPr>
            <a:r>
              <a:rPr lang="en-US" sz="6074">
                <a:solidFill>
                  <a:srgbClr val="FFE5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Cognitive Training 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436493" y="5833632"/>
            <a:ext cx="15415014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89"/>
              </a:lnSpc>
            </a:pPr>
            <a:r>
              <a:rPr lang="en-US" sz="6074">
                <a:solidFill>
                  <a:srgbClr val="FFE5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Reinforcement of positive thinking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81771" y="303633"/>
            <a:ext cx="2894092" cy="1450135"/>
          </a:xfrm>
          <a:custGeom>
            <a:avLst/>
            <a:gdLst/>
            <a:ahLst/>
            <a:cxnLst/>
            <a:rect l="l" t="t" r="r" b="b"/>
            <a:pathLst>
              <a:path w="2894092" h="1450135">
                <a:moveTo>
                  <a:pt x="0" y="0"/>
                </a:moveTo>
                <a:lnTo>
                  <a:pt x="2894091" y="0"/>
                </a:lnTo>
                <a:lnTo>
                  <a:pt x="2894091" y="1450134"/>
                </a:lnTo>
                <a:lnTo>
                  <a:pt x="0" y="145013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784275" y="4068025"/>
            <a:ext cx="19081900" cy="6567400"/>
          </a:xfrm>
          <a:custGeom>
            <a:avLst/>
            <a:gdLst/>
            <a:ahLst/>
            <a:cxnLst/>
            <a:rect l="l" t="t" r="r" b="b"/>
            <a:pathLst>
              <a:path w="19081900" h="6567400">
                <a:moveTo>
                  <a:pt x="0" y="0"/>
                </a:moveTo>
                <a:lnTo>
                  <a:pt x="19081900" y="0"/>
                </a:lnTo>
                <a:lnTo>
                  <a:pt x="19081900" y="6567400"/>
                </a:lnTo>
                <a:lnTo>
                  <a:pt x="0" y="65674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6058071" y="307605"/>
            <a:ext cx="528825" cy="453393"/>
          </a:xfrm>
          <a:custGeom>
            <a:avLst/>
            <a:gdLst/>
            <a:ahLst/>
            <a:cxnLst/>
            <a:rect l="l" t="t" r="r" b="b"/>
            <a:pathLst>
              <a:path w="528825" h="453393">
                <a:moveTo>
                  <a:pt x="0" y="0"/>
                </a:moveTo>
                <a:lnTo>
                  <a:pt x="528824" y="0"/>
                </a:lnTo>
                <a:lnTo>
                  <a:pt x="528824" y="453392"/>
                </a:lnTo>
                <a:lnTo>
                  <a:pt x="0" y="4533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6730231" y="307605"/>
            <a:ext cx="528825" cy="453393"/>
          </a:xfrm>
          <a:custGeom>
            <a:avLst/>
            <a:gdLst/>
            <a:ahLst/>
            <a:cxnLst/>
            <a:rect l="l" t="t" r="r" b="b"/>
            <a:pathLst>
              <a:path w="528825" h="453393">
                <a:moveTo>
                  <a:pt x="0" y="0"/>
                </a:moveTo>
                <a:lnTo>
                  <a:pt x="528824" y="0"/>
                </a:lnTo>
                <a:lnTo>
                  <a:pt x="528824" y="453392"/>
                </a:lnTo>
                <a:lnTo>
                  <a:pt x="0" y="4533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7402391" y="307605"/>
            <a:ext cx="528825" cy="453393"/>
          </a:xfrm>
          <a:custGeom>
            <a:avLst/>
            <a:gdLst/>
            <a:ahLst/>
            <a:cxnLst/>
            <a:rect l="l" t="t" r="r" b="b"/>
            <a:pathLst>
              <a:path w="528825" h="453393">
                <a:moveTo>
                  <a:pt x="0" y="0"/>
                </a:moveTo>
                <a:lnTo>
                  <a:pt x="528824" y="0"/>
                </a:lnTo>
                <a:lnTo>
                  <a:pt x="528824" y="453392"/>
                </a:lnTo>
                <a:lnTo>
                  <a:pt x="0" y="4533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6093151" y="5235809"/>
            <a:ext cx="547046" cy="546962"/>
          </a:xfrm>
          <a:custGeom>
            <a:avLst/>
            <a:gdLst/>
            <a:ahLst/>
            <a:cxnLst/>
            <a:rect l="l" t="t" r="r" b="b"/>
            <a:pathLst>
              <a:path w="547046" h="546962">
                <a:moveTo>
                  <a:pt x="0" y="0"/>
                </a:moveTo>
                <a:lnTo>
                  <a:pt x="547046" y="0"/>
                </a:lnTo>
                <a:lnTo>
                  <a:pt x="547046" y="546962"/>
                </a:lnTo>
                <a:lnTo>
                  <a:pt x="0" y="546962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6093151" y="4382159"/>
            <a:ext cx="547046" cy="546962"/>
          </a:xfrm>
          <a:custGeom>
            <a:avLst/>
            <a:gdLst/>
            <a:ahLst/>
            <a:cxnLst/>
            <a:rect l="l" t="t" r="r" b="b"/>
            <a:pathLst>
              <a:path w="547046" h="546962">
                <a:moveTo>
                  <a:pt x="0" y="0"/>
                </a:moveTo>
                <a:lnTo>
                  <a:pt x="547046" y="0"/>
                </a:lnTo>
                <a:lnTo>
                  <a:pt x="547046" y="546962"/>
                </a:lnTo>
                <a:lnTo>
                  <a:pt x="0" y="546962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6093151" y="3528509"/>
            <a:ext cx="547046" cy="546962"/>
          </a:xfrm>
          <a:custGeom>
            <a:avLst/>
            <a:gdLst/>
            <a:ahLst/>
            <a:cxnLst/>
            <a:rect l="l" t="t" r="r" b="b"/>
            <a:pathLst>
              <a:path w="547046" h="546962">
                <a:moveTo>
                  <a:pt x="0" y="0"/>
                </a:moveTo>
                <a:lnTo>
                  <a:pt x="547046" y="0"/>
                </a:lnTo>
                <a:lnTo>
                  <a:pt x="547046" y="546962"/>
                </a:lnTo>
                <a:lnTo>
                  <a:pt x="0" y="546962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7383328" y="1134754"/>
            <a:ext cx="566928" cy="345688"/>
          </a:xfrm>
          <a:custGeom>
            <a:avLst/>
            <a:gdLst/>
            <a:ahLst/>
            <a:cxnLst/>
            <a:rect l="l" t="t" r="r" b="b"/>
            <a:pathLst>
              <a:path w="566928" h="345688">
                <a:moveTo>
                  <a:pt x="0" y="0"/>
                </a:moveTo>
                <a:lnTo>
                  <a:pt x="566928" y="0"/>
                </a:lnTo>
                <a:lnTo>
                  <a:pt x="566928" y="345688"/>
                </a:lnTo>
                <a:lnTo>
                  <a:pt x="0" y="345688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-311" r="-311"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6766050" y="1079000"/>
            <a:ext cx="457200" cy="457200"/>
          </a:xfrm>
          <a:custGeom>
            <a:avLst/>
            <a:gdLst/>
            <a:ahLst/>
            <a:cxnLst/>
            <a:rect l="l" t="t" r="r" b="b"/>
            <a:pathLst>
              <a:path w="457200" h="457200">
                <a:moveTo>
                  <a:pt x="0" y="0"/>
                </a:moveTo>
                <a:lnTo>
                  <a:pt x="457200" y="0"/>
                </a:lnTo>
                <a:lnTo>
                  <a:pt x="457200" y="457200"/>
                </a:lnTo>
                <a:lnTo>
                  <a:pt x="0" y="45720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flipH="1">
            <a:off x="16058478" y="1134754"/>
            <a:ext cx="566928" cy="345688"/>
          </a:xfrm>
          <a:custGeom>
            <a:avLst/>
            <a:gdLst/>
            <a:ahLst/>
            <a:cxnLst/>
            <a:rect l="l" t="t" r="r" b="b"/>
            <a:pathLst>
              <a:path w="566928" h="345688">
                <a:moveTo>
                  <a:pt x="566928" y="0"/>
                </a:moveTo>
                <a:lnTo>
                  <a:pt x="0" y="0"/>
                </a:lnTo>
                <a:lnTo>
                  <a:pt x="0" y="345688"/>
                </a:lnTo>
                <a:lnTo>
                  <a:pt x="566928" y="345688"/>
                </a:lnTo>
                <a:lnTo>
                  <a:pt x="566928" y="0"/>
                </a:lnTo>
                <a:close/>
              </a:path>
            </a:pathLst>
          </a:custGeom>
          <a:blipFill>
            <a:blip r:embed="rId11"/>
            <a:stretch>
              <a:fillRect l="-311" r="-311"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2760825" y="4919596"/>
            <a:ext cx="12766350" cy="1181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240"/>
              </a:lnSpc>
            </a:pPr>
            <a:r>
              <a:rPr lang="en-US" sz="7700">
                <a:solidFill>
                  <a:srgbClr val="FFE599"/>
                </a:solidFill>
                <a:latin typeface="Bree Serif"/>
                <a:ea typeface="Bree Serif"/>
                <a:cs typeface="Bree Serif"/>
                <a:sym typeface="Bree Serif"/>
              </a:rPr>
              <a:t>Materials And Methods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24978" y="2756601"/>
            <a:ext cx="16858350" cy="1466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519"/>
              </a:lnSpc>
            </a:pPr>
            <a:r>
              <a:rPr lang="en-US" sz="9600">
                <a:solidFill>
                  <a:srgbClr val="FFE599"/>
                </a:solidFill>
                <a:latin typeface="Bree Serif"/>
                <a:ea typeface="Bree Serif"/>
                <a:cs typeface="Bree Serif"/>
                <a:sym typeface="Bree Serif"/>
              </a:rPr>
              <a:t>03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74282" y="257943"/>
            <a:ext cx="325480" cy="487328"/>
          </a:xfrm>
          <a:custGeom>
            <a:avLst/>
            <a:gdLst/>
            <a:ahLst/>
            <a:cxnLst/>
            <a:rect l="l" t="t" r="r" b="b"/>
            <a:pathLst>
              <a:path w="325480" h="487328">
                <a:moveTo>
                  <a:pt x="0" y="0"/>
                </a:moveTo>
                <a:lnTo>
                  <a:pt x="325480" y="0"/>
                </a:lnTo>
                <a:lnTo>
                  <a:pt x="325480" y="487328"/>
                </a:lnTo>
                <a:lnTo>
                  <a:pt x="0" y="48732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7821723" y="257943"/>
            <a:ext cx="325480" cy="487328"/>
          </a:xfrm>
          <a:custGeom>
            <a:avLst/>
            <a:gdLst/>
            <a:ahLst/>
            <a:cxnLst/>
            <a:rect l="l" t="t" r="r" b="b"/>
            <a:pathLst>
              <a:path w="325480" h="487328">
                <a:moveTo>
                  <a:pt x="0" y="0"/>
                </a:moveTo>
                <a:lnTo>
                  <a:pt x="325480" y="0"/>
                </a:lnTo>
                <a:lnTo>
                  <a:pt x="325480" y="487328"/>
                </a:lnTo>
                <a:lnTo>
                  <a:pt x="0" y="48732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274282" y="3059394"/>
            <a:ext cx="5774117" cy="3016976"/>
          </a:xfrm>
          <a:custGeom>
            <a:avLst/>
            <a:gdLst/>
            <a:ahLst/>
            <a:cxnLst/>
            <a:rect l="l" t="t" r="r" b="b"/>
            <a:pathLst>
              <a:path w="5774117" h="3016976">
                <a:moveTo>
                  <a:pt x="0" y="0"/>
                </a:moveTo>
                <a:lnTo>
                  <a:pt x="5774117" y="0"/>
                </a:lnTo>
                <a:lnTo>
                  <a:pt x="5774117" y="3016976"/>
                </a:lnTo>
                <a:lnTo>
                  <a:pt x="0" y="301697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457906" y="4416380"/>
            <a:ext cx="5951537" cy="5810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517"/>
              </a:lnSpc>
            </a:pPr>
            <a:r>
              <a:rPr lang="en-US" sz="3764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Development Tools</a:t>
            </a:r>
          </a:p>
        </p:txBody>
      </p:sp>
      <p:sp>
        <p:nvSpPr>
          <p:cNvPr id="6" name="AutoShape 6"/>
          <p:cNvSpPr/>
          <p:nvPr/>
        </p:nvSpPr>
        <p:spPr>
          <a:xfrm>
            <a:off x="6048399" y="5035551"/>
            <a:ext cx="4968055" cy="943590"/>
          </a:xfrm>
          <a:prstGeom prst="line">
            <a:avLst/>
          </a:prstGeom>
          <a:ln w="85725" cap="flat">
            <a:solidFill>
              <a:srgbClr val="FFFFFF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7" name="AutoShape 7"/>
          <p:cNvSpPr/>
          <p:nvPr/>
        </p:nvSpPr>
        <p:spPr>
          <a:xfrm flipV="1">
            <a:off x="6012612" y="4425905"/>
            <a:ext cx="4380462" cy="571506"/>
          </a:xfrm>
          <a:prstGeom prst="line">
            <a:avLst/>
          </a:prstGeom>
          <a:ln w="85725" cap="flat">
            <a:solidFill>
              <a:srgbClr val="FFFFFF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8" name="AutoShape 8"/>
          <p:cNvSpPr/>
          <p:nvPr/>
        </p:nvSpPr>
        <p:spPr>
          <a:xfrm flipV="1">
            <a:off x="5993542" y="2817442"/>
            <a:ext cx="2620427" cy="2160900"/>
          </a:xfrm>
          <a:prstGeom prst="line">
            <a:avLst/>
          </a:prstGeom>
          <a:ln w="85725" cap="flat">
            <a:solidFill>
              <a:srgbClr val="FFFFFF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9" name="AutoShape 9"/>
          <p:cNvSpPr/>
          <p:nvPr/>
        </p:nvSpPr>
        <p:spPr>
          <a:xfrm>
            <a:off x="6048399" y="5172164"/>
            <a:ext cx="3921981" cy="2270717"/>
          </a:xfrm>
          <a:prstGeom prst="line">
            <a:avLst/>
          </a:prstGeom>
          <a:ln w="85725" cap="flat">
            <a:solidFill>
              <a:srgbClr val="FFFFFF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10" name="TextBox 10"/>
          <p:cNvSpPr txBox="1"/>
          <p:nvPr/>
        </p:nvSpPr>
        <p:spPr>
          <a:xfrm>
            <a:off x="8613969" y="2236410"/>
            <a:ext cx="5951537" cy="5810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517"/>
              </a:lnSpc>
            </a:pPr>
            <a:r>
              <a:rPr lang="en-US" sz="3764">
                <a:solidFill>
                  <a:srgbClr val="FFFFFF"/>
                </a:solidFill>
                <a:latin typeface="Anton"/>
                <a:ea typeface="Anton"/>
                <a:cs typeface="Anton"/>
                <a:sym typeface="Anton"/>
              </a:rPr>
              <a:t>Game Development: Godot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0393074" y="3844873"/>
            <a:ext cx="5951537" cy="11525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517"/>
              </a:lnSpc>
            </a:pPr>
            <a:r>
              <a:rPr lang="en-US" sz="3764">
                <a:solidFill>
                  <a:srgbClr val="FFFFFF"/>
                </a:solidFill>
                <a:latin typeface="Anton"/>
                <a:ea typeface="Anton"/>
                <a:cs typeface="Anton"/>
                <a:sym typeface="Anton"/>
              </a:rPr>
              <a:t>Prototype Development: Scratch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1016454" y="5683863"/>
            <a:ext cx="5951537" cy="5810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517"/>
              </a:lnSpc>
            </a:pPr>
            <a:r>
              <a:rPr lang="en-US" sz="3764">
                <a:solidFill>
                  <a:srgbClr val="FFFFFF"/>
                </a:solidFill>
                <a:latin typeface="Anton"/>
                <a:ea typeface="Anton"/>
                <a:cs typeface="Anton"/>
                <a:sym typeface="Anton"/>
              </a:rPr>
              <a:t>Version control: GitHub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9970380" y="6861849"/>
            <a:ext cx="5951537" cy="11525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517"/>
              </a:lnSpc>
            </a:pPr>
            <a:endParaRPr/>
          </a:p>
          <a:p>
            <a:pPr algn="l">
              <a:lnSpc>
                <a:spcPts val="4517"/>
              </a:lnSpc>
            </a:pPr>
            <a:r>
              <a:rPr lang="en-US" sz="3764">
                <a:solidFill>
                  <a:srgbClr val="FFFFFF"/>
                </a:solidFill>
                <a:latin typeface="Anton"/>
                <a:ea typeface="Anton"/>
                <a:cs typeface="Anton"/>
                <a:sym typeface="Anton"/>
              </a:rPr>
              <a:t>Storage: Godolitics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4018842" y="8097540"/>
            <a:ext cx="5951537" cy="5810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517"/>
              </a:lnSpc>
            </a:pPr>
            <a:r>
              <a:rPr lang="en-US" sz="3764">
                <a:solidFill>
                  <a:srgbClr val="FFFFFF"/>
                </a:solidFill>
                <a:latin typeface="Anton"/>
                <a:ea typeface="Anton"/>
                <a:cs typeface="Anton"/>
                <a:sym typeface="Anton"/>
              </a:rPr>
              <a:t> Data Analysis: Python</a:t>
            </a:r>
          </a:p>
        </p:txBody>
      </p:sp>
      <p:sp>
        <p:nvSpPr>
          <p:cNvPr id="15" name="AutoShape 15"/>
          <p:cNvSpPr/>
          <p:nvPr/>
        </p:nvSpPr>
        <p:spPr>
          <a:xfrm flipH="1">
            <a:off x="5767935" y="5102222"/>
            <a:ext cx="224977" cy="3004843"/>
          </a:xfrm>
          <a:prstGeom prst="line">
            <a:avLst/>
          </a:prstGeom>
          <a:ln w="85725" cap="flat">
            <a:solidFill>
              <a:srgbClr val="FFFFFF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16" name="TextBox 16"/>
          <p:cNvSpPr txBox="1"/>
          <p:nvPr/>
        </p:nvSpPr>
        <p:spPr>
          <a:xfrm>
            <a:off x="781568" y="161925"/>
            <a:ext cx="16858350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839"/>
              </a:lnSpc>
            </a:pPr>
            <a:r>
              <a:rPr lang="en-US" sz="5700">
                <a:solidFill>
                  <a:srgbClr val="FFE599"/>
                </a:solidFill>
                <a:latin typeface="Bree Serif"/>
                <a:ea typeface="Bree Serif"/>
                <a:cs typeface="Bree Serif"/>
                <a:sym typeface="Bree Serif"/>
              </a:rPr>
              <a:t>Game Development Materials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45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781568" y="161925"/>
            <a:ext cx="16858350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839"/>
              </a:lnSpc>
            </a:pPr>
            <a:r>
              <a:rPr lang="en-US" sz="5700">
                <a:solidFill>
                  <a:srgbClr val="FFE599"/>
                </a:solidFill>
                <a:latin typeface="Bree Serif"/>
                <a:ea typeface="Bree Serif"/>
                <a:cs typeface="Bree Serif"/>
                <a:sym typeface="Bree Serif"/>
              </a:rPr>
              <a:t>Methodology</a:t>
            </a:r>
          </a:p>
        </p:txBody>
      </p:sp>
      <p:sp>
        <p:nvSpPr>
          <p:cNvPr id="3" name="Freeform 3"/>
          <p:cNvSpPr/>
          <p:nvPr/>
        </p:nvSpPr>
        <p:spPr>
          <a:xfrm>
            <a:off x="17821723" y="257943"/>
            <a:ext cx="325480" cy="487328"/>
          </a:xfrm>
          <a:custGeom>
            <a:avLst/>
            <a:gdLst/>
            <a:ahLst/>
            <a:cxnLst/>
            <a:rect l="l" t="t" r="r" b="b"/>
            <a:pathLst>
              <a:path w="325480" h="487328">
                <a:moveTo>
                  <a:pt x="0" y="0"/>
                </a:moveTo>
                <a:lnTo>
                  <a:pt x="325480" y="0"/>
                </a:lnTo>
                <a:lnTo>
                  <a:pt x="325480" y="487328"/>
                </a:lnTo>
                <a:lnTo>
                  <a:pt x="0" y="48732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-10800000">
            <a:off x="456088" y="257943"/>
            <a:ext cx="325480" cy="487328"/>
          </a:xfrm>
          <a:custGeom>
            <a:avLst/>
            <a:gdLst/>
            <a:ahLst/>
            <a:cxnLst/>
            <a:rect l="l" t="t" r="r" b="b"/>
            <a:pathLst>
              <a:path w="325480" h="487328">
                <a:moveTo>
                  <a:pt x="0" y="0"/>
                </a:moveTo>
                <a:lnTo>
                  <a:pt x="325480" y="0"/>
                </a:lnTo>
                <a:lnTo>
                  <a:pt x="325480" y="487328"/>
                </a:lnTo>
                <a:lnTo>
                  <a:pt x="0" y="48732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781568" y="2015456"/>
            <a:ext cx="15446357" cy="72428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127557" lvl="1" indent="-563778" algn="ctr">
              <a:lnSpc>
                <a:spcPts val="6267"/>
              </a:lnSpc>
              <a:buFont typeface="Arial"/>
              <a:buChar char="•"/>
            </a:pPr>
            <a:r>
              <a:rPr lang="en-US" sz="5222">
                <a:solidFill>
                  <a:srgbClr val="FFE5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Implementation Of Cognitive Tests</a:t>
            </a:r>
          </a:p>
          <a:p>
            <a:pPr algn="ctr">
              <a:lnSpc>
                <a:spcPts val="6267"/>
              </a:lnSpc>
            </a:pPr>
            <a:endParaRPr lang="en-US" sz="5222">
              <a:solidFill>
                <a:srgbClr val="FFE59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127557" lvl="1" indent="-563778" algn="ctr">
              <a:lnSpc>
                <a:spcPts val="6267"/>
              </a:lnSpc>
              <a:buFont typeface="Arial"/>
              <a:buChar char="•"/>
            </a:pPr>
            <a:r>
              <a:rPr lang="en-US" sz="5222">
                <a:solidFill>
                  <a:srgbClr val="FFE5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of Cognitive Behavioural Therapy</a:t>
            </a:r>
          </a:p>
          <a:p>
            <a:pPr algn="ctr">
              <a:lnSpc>
                <a:spcPts val="6267"/>
              </a:lnSpc>
            </a:pPr>
            <a:endParaRPr lang="en-US" sz="5222">
              <a:solidFill>
                <a:srgbClr val="FFE59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127557" lvl="1" indent="-563778" algn="ctr">
              <a:lnSpc>
                <a:spcPts val="6267"/>
              </a:lnSpc>
              <a:buFont typeface="Arial"/>
              <a:buChar char="•"/>
            </a:pPr>
            <a:r>
              <a:rPr lang="en-US" sz="5222">
                <a:solidFill>
                  <a:srgbClr val="FFE5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Personalized Narrative</a:t>
            </a:r>
          </a:p>
          <a:p>
            <a:pPr algn="ctr">
              <a:lnSpc>
                <a:spcPts val="6267"/>
              </a:lnSpc>
            </a:pPr>
            <a:endParaRPr lang="en-US" sz="5222">
              <a:solidFill>
                <a:srgbClr val="FFE59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127557" lvl="1" indent="-563778" algn="ctr">
              <a:lnSpc>
                <a:spcPts val="6267"/>
              </a:lnSpc>
              <a:buFont typeface="Arial"/>
              <a:buChar char="•"/>
            </a:pPr>
            <a:r>
              <a:rPr lang="en-US" sz="5222">
                <a:solidFill>
                  <a:srgbClr val="FFE5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Dynamic Difficulty Adjustment</a:t>
            </a:r>
          </a:p>
          <a:p>
            <a:pPr algn="ctr">
              <a:lnSpc>
                <a:spcPts val="6267"/>
              </a:lnSpc>
            </a:pPr>
            <a:endParaRPr lang="en-US" sz="5222">
              <a:solidFill>
                <a:srgbClr val="FFE59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127557" lvl="1" indent="-563778" algn="ctr">
              <a:lnSpc>
                <a:spcPts val="6267"/>
              </a:lnSpc>
              <a:buFont typeface="Arial"/>
              <a:buChar char="•"/>
            </a:pPr>
            <a:r>
              <a:rPr lang="en-US" sz="5222">
                <a:solidFill>
                  <a:srgbClr val="FFE5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Reward System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25923D1DB041459BE076F9F32A18B5" ma:contentTypeVersion="13" ma:contentTypeDescription="Create a new document." ma:contentTypeScope="" ma:versionID="230e56adb6232e851c76e9479d1944af">
  <xsd:schema xmlns:xsd="http://www.w3.org/2001/XMLSchema" xmlns:xs="http://www.w3.org/2001/XMLSchema" xmlns:p="http://schemas.microsoft.com/office/2006/metadata/properties" xmlns:ns2="908522ab-59fc-4bab-be26-1bbcb50ddda2" xmlns:ns3="53d4fa96-ae14-42b8-8872-6883854157a0" targetNamespace="http://schemas.microsoft.com/office/2006/metadata/properties" ma:root="true" ma:fieldsID="70546d3bd698a7798d3ea9ebad9139b0" ns2:_="" ns3:_="">
    <xsd:import namespace="908522ab-59fc-4bab-be26-1bbcb50ddda2"/>
    <xsd:import namespace="53d4fa96-ae14-42b8-8872-6883854157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8522ab-59fc-4bab-be26-1bbcb50ddd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db630b34-ef66-4a23-b54c-047f976c1c4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d4fa96-ae14-42b8-8872-6883854157a0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910d856d-7ae5-4f4a-8a34-289b53aa4e61}" ma:internalName="TaxCatchAll" ma:showField="CatchAllData" ma:web="53d4fa96-ae14-42b8-8872-6883854157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3d4fa96-ae14-42b8-8872-6883854157a0" xsi:nil="true"/>
    <lcf76f155ced4ddcb4097134ff3c332f xmlns="908522ab-59fc-4bab-be26-1bbcb50ddda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102CD40-474B-4D00-A6E0-8CEF9D993A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5679B8-A9A1-48CC-B0EC-AD29FBD455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08522ab-59fc-4bab-be26-1bbcb50ddda2"/>
    <ds:schemaRef ds:uri="53d4fa96-ae14-42b8-8872-6883854157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0B437C8-1088-4EAC-9B6A-9046E3A89CBC}">
  <ds:schemaRefs>
    <ds:schemaRef ds:uri="http://schemas.microsoft.com/office/2006/metadata/properties"/>
    <ds:schemaRef ds:uri="http://schemas.microsoft.com/office/infopath/2007/PartnerControls"/>
    <ds:schemaRef ds:uri="53d4fa96-ae14-42b8-8872-6883854157a0"/>
    <ds:schemaRef ds:uri="908522ab-59fc-4bab-be26-1bbcb50ddda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295</Words>
  <Application>Microsoft Office PowerPoint</Application>
  <PresentationFormat>Custom</PresentationFormat>
  <Paragraphs>99</Paragraphs>
  <Slides>15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Copia de Retro Video Games Newsletter by Slidesgo.pptx</dc:title>
  <dc:creator>CREEDON Helen</dc:creator>
  <cp:lastModifiedBy>CREEDON Helen</cp:lastModifiedBy>
  <cp:revision>3</cp:revision>
  <dcterms:created xsi:type="dcterms:W3CDTF">2006-08-16T00:00:00Z</dcterms:created>
  <dcterms:modified xsi:type="dcterms:W3CDTF">2025-03-31T18:02:20Z</dcterms:modified>
  <dc:identifier>DAGirGE0tFs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0x010100F425923D1DB041459BE076F9F32A18B5</vt:lpwstr>
  </property>
</Properties>
</file>