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Lst>
  <p:notesMasterIdLst>
    <p:notesMasterId r:id="rId28"/>
  </p:notesMasterIdLst>
  <p:sldIdLst>
    <p:sldId id="257" r:id="rId5"/>
    <p:sldId id="261" r:id="rId6"/>
    <p:sldId id="264" r:id="rId7"/>
    <p:sldId id="263" r:id="rId8"/>
    <p:sldId id="291" r:id="rId9"/>
    <p:sldId id="269" r:id="rId10"/>
    <p:sldId id="290" r:id="rId11"/>
    <p:sldId id="285" r:id="rId12"/>
    <p:sldId id="268" r:id="rId13"/>
    <p:sldId id="288" r:id="rId14"/>
    <p:sldId id="295" r:id="rId15"/>
    <p:sldId id="292" r:id="rId16"/>
    <p:sldId id="294" r:id="rId17"/>
    <p:sldId id="287" r:id="rId18"/>
    <p:sldId id="286" r:id="rId19"/>
    <p:sldId id="281" r:id="rId20"/>
    <p:sldId id="280" r:id="rId21"/>
    <p:sldId id="279" r:id="rId22"/>
    <p:sldId id="296" r:id="rId23"/>
    <p:sldId id="283" r:id="rId24"/>
    <p:sldId id="277" r:id="rId25"/>
    <p:sldId id="258" r:id="rId26"/>
    <p:sldId id="274" r:id="rId27"/>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84E9"/>
    <a:srgbClr val="EC9FEB"/>
    <a:srgbClr val="D0BBEF"/>
    <a:srgbClr val="A49BEB"/>
    <a:srgbClr val="A84917"/>
    <a:srgbClr val="B36316"/>
    <a:srgbClr val="E30E2C"/>
    <a:srgbClr val="D01382"/>
    <a:srgbClr val="7E9F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58"/>
  </p:normalViewPr>
  <p:slideViewPr>
    <p:cSldViewPr snapToGrid="0">
      <p:cViewPr>
        <p:scale>
          <a:sx n="67" d="100"/>
          <a:sy n="67" d="100"/>
        </p:scale>
        <p:origin x="645" y="2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latin typeface="Times New Roman" panose="02020603050405020304" pitchFamily="18" charset="0"/>
                <a:cs typeface="Times New Roman" panose="02020603050405020304" pitchFamily="18" charset="0"/>
              </a:rPr>
              <a:t>Ice cream preferences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BE"/>
        </a:p>
      </c:txPr>
    </c:title>
    <c:autoTitleDeleted val="0"/>
    <c:plotArea>
      <c:layout/>
      <c:barChart>
        <c:barDir val="bar"/>
        <c:grouping val="clustered"/>
        <c:varyColors val="0"/>
        <c:ser>
          <c:idx val="0"/>
          <c:order val="0"/>
          <c:tx>
            <c:strRef>
              <c:f>Sheet1!$B$1</c:f>
              <c:strCache>
                <c:ptCount val="1"/>
                <c:pt idx="0">
                  <c:v>Friko Squeeze</c:v>
                </c:pt>
              </c:strCache>
            </c:strRef>
          </c:tx>
          <c:spPr>
            <a:solidFill>
              <a:schemeClr val="accent6"/>
            </a:solidFill>
            <a:ln>
              <a:noFill/>
            </a:ln>
            <a:effectLst/>
          </c:spPr>
          <c:invertIfNegative val="0"/>
          <c:cat>
            <c:strRef>
              <c:f>Sheet1!$A$2:$A$5</c:f>
              <c:strCache>
                <c:ptCount val="3"/>
                <c:pt idx="0">
                  <c:v>Never/ Rarely</c:v>
                </c:pt>
                <c:pt idx="1">
                  <c:v>Sometimes</c:v>
                </c:pt>
                <c:pt idx="2">
                  <c:v>Often/Always</c:v>
                </c:pt>
              </c:strCache>
            </c:strRef>
          </c:cat>
          <c:val>
            <c:numRef>
              <c:f>Sheet1!$B$2:$B$5</c:f>
              <c:numCache>
                <c:formatCode>General</c:formatCode>
                <c:ptCount val="4"/>
                <c:pt idx="0">
                  <c:v>16</c:v>
                </c:pt>
                <c:pt idx="1">
                  <c:v>6</c:v>
                </c:pt>
                <c:pt idx="2">
                  <c:v>3</c:v>
                </c:pt>
              </c:numCache>
            </c:numRef>
          </c:val>
          <c:extLst>
            <c:ext xmlns:c16="http://schemas.microsoft.com/office/drawing/2014/chart" uri="{C3380CC4-5D6E-409C-BE32-E72D297353CC}">
              <c16:uniqueId val="{00000000-A10E-4333-9B48-B7B432C48DF7}"/>
            </c:ext>
          </c:extLst>
        </c:ser>
        <c:ser>
          <c:idx val="1"/>
          <c:order val="1"/>
          <c:tx>
            <c:strRef>
              <c:f>Sheet1!$C$1</c:f>
              <c:strCache>
                <c:ptCount val="1"/>
                <c:pt idx="0">
                  <c:v>Cornetto</c:v>
                </c:pt>
              </c:strCache>
            </c:strRef>
          </c:tx>
          <c:spPr>
            <a:solidFill>
              <a:schemeClr val="accent5"/>
            </a:solidFill>
            <a:ln>
              <a:noFill/>
            </a:ln>
            <a:effectLst/>
          </c:spPr>
          <c:invertIfNegative val="0"/>
          <c:cat>
            <c:strRef>
              <c:f>Sheet1!$A$2:$A$5</c:f>
              <c:strCache>
                <c:ptCount val="3"/>
                <c:pt idx="0">
                  <c:v>Never/ Rarely</c:v>
                </c:pt>
                <c:pt idx="1">
                  <c:v>Sometimes</c:v>
                </c:pt>
                <c:pt idx="2">
                  <c:v>Often/Always</c:v>
                </c:pt>
              </c:strCache>
            </c:strRef>
          </c:cat>
          <c:val>
            <c:numRef>
              <c:f>Sheet1!$C$2:$C$5</c:f>
              <c:numCache>
                <c:formatCode>General</c:formatCode>
                <c:ptCount val="4"/>
                <c:pt idx="0">
                  <c:v>16</c:v>
                </c:pt>
                <c:pt idx="1">
                  <c:v>5</c:v>
                </c:pt>
                <c:pt idx="2">
                  <c:v>3</c:v>
                </c:pt>
              </c:numCache>
            </c:numRef>
          </c:val>
          <c:extLst>
            <c:ext xmlns:c16="http://schemas.microsoft.com/office/drawing/2014/chart" uri="{C3380CC4-5D6E-409C-BE32-E72D297353CC}">
              <c16:uniqueId val="{00000001-A10E-4333-9B48-B7B432C48DF7}"/>
            </c:ext>
          </c:extLst>
        </c:ser>
        <c:ser>
          <c:idx val="2"/>
          <c:order val="2"/>
          <c:tx>
            <c:strRef>
              <c:f>Sheet1!$D$1</c:f>
              <c:strCache>
                <c:ptCount val="1"/>
                <c:pt idx="0">
                  <c:v>Dame Blanche</c:v>
                </c:pt>
              </c:strCache>
            </c:strRef>
          </c:tx>
          <c:spPr>
            <a:solidFill>
              <a:schemeClr val="accent4"/>
            </a:solidFill>
            <a:ln>
              <a:noFill/>
            </a:ln>
            <a:effectLst/>
          </c:spPr>
          <c:invertIfNegative val="0"/>
          <c:cat>
            <c:strRef>
              <c:f>Sheet1!$A$2:$A$5</c:f>
              <c:strCache>
                <c:ptCount val="3"/>
                <c:pt idx="0">
                  <c:v>Never/ Rarely</c:v>
                </c:pt>
                <c:pt idx="1">
                  <c:v>Sometimes</c:v>
                </c:pt>
                <c:pt idx="2">
                  <c:v>Often/Always</c:v>
                </c:pt>
              </c:strCache>
            </c:strRef>
          </c:cat>
          <c:val>
            <c:numRef>
              <c:f>Sheet1!$D$2:$D$5</c:f>
              <c:numCache>
                <c:formatCode>General</c:formatCode>
                <c:ptCount val="4"/>
                <c:pt idx="0">
                  <c:v>18</c:v>
                </c:pt>
                <c:pt idx="1">
                  <c:v>5</c:v>
                </c:pt>
                <c:pt idx="2">
                  <c:v>1</c:v>
                </c:pt>
              </c:numCache>
            </c:numRef>
          </c:val>
          <c:extLst>
            <c:ext xmlns:c16="http://schemas.microsoft.com/office/drawing/2014/chart" uri="{C3380CC4-5D6E-409C-BE32-E72D297353CC}">
              <c16:uniqueId val="{00000002-A10E-4333-9B48-B7B432C48DF7}"/>
            </c:ext>
          </c:extLst>
        </c:ser>
        <c:dLbls>
          <c:showLegendKey val="0"/>
          <c:showVal val="0"/>
          <c:showCatName val="0"/>
          <c:showSerName val="0"/>
          <c:showPercent val="0"/>
          <c:showBubbleSize val="0"/>
        </c:dLbls>
        <c:gapWidth val="182"/>
        <c:axId val="1547391"/>
        <c:axId val="1529151"/>
      </c:barChart>
      <c:catAx>
        <c:axId val="154739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529151"/>
        <c:crosses val="autoZero"/>
        <c:auto val="1"/>
        <c:lblAlgn val="ctr"/>
        <c:lblOffset val="100"/>
        <c:noMultiLvlLbl val="0"/>
      </c:catAx>
      <c:valAx>
        <c:axId val="152915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547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latin typeface="Times New Roman" panose="02020603050405020304" pitchFamily="18" charset="0"/>
                <a:cs typeface="Times New Roman" panose="02020603050405020304" pitchFamily="18" charset="0"/>
              </a:rPr>
              <a:t>Pasta preferences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BE"/>
        </a:p>
      </c:txPr>
    </c:title>
    <c:autoTitleDeleted val="0"/>
    <c:plotArea>
      <c:layout/>
      <c:barChart>
        <c:barDir val="bar"/>
        <c:grouping val="clustered"/>
        <c:varyColors val="0"/>
        <c:ser>
          <c:idx val="0"/>
          <c:order val="0"/>
          <c:tx>
            <c:strRef>
              <c:f>Sheet1!$B$1</c:f>
              <c:strCache>
                <c:ptCount val="1"/>
                <c:pt idx="0">
                  <c:v>Vegetarian</c:v>
                </c:pt>
              </c:strCache>
            </c:strRef>
          </c:tx>
          <c:spPr>
            <a:solidFill>
              <a:schemeClr val="accent6"/>
            </a:solidFill>
            <a:ln>
              <a:noFill/>
            </a:ln>
            <a:effectLst/>
          </c:spPr>
          <c:invertIfNegative val="0"/>
          <c:cat>
            <c:strRef>
              <c:f>Sheet1!$A$2:$A$5</c:f>
              <c:strCache>
                <c:ptCount val="3"/>
                <c:pt idx="0">
                  <c:v>Never/ Rarely</c:v>
                </c:pt>
                <c:pt idx="1">
                  <c:v>Sometimes</c:v>
                </c:pt>
                <c:pt idx="2">
                  <c:v>Often/Always</c:v>
                </c:pt>
              </c:strCache>
            </c:strRef>
          </c:cat>
          <c:val>
            <c:numRef>
              <c:f>Sheet1!$B$2:$B$5</c:f>
              <c:numCache>
                <c:formatCode>General</c:formatCode>
                <c:ptCount val="4"/>
                <c:pt idx="0">
                  <c:v>22</c:v>
                </c:pt>
                <c:pt idx="1">
                  <c:v>2</c:v>
                </c:pt>
                <c:pt idx="2">
                  <c:v>0</c:v>
                </c:pt>
              </c:numCache>
            </c:numRef>
          </c:val>
          <c:extLst>
            <c:ext xmlns:c16="http://schemas.microsoft.com/office/drawing/2014/chart" uri="{C3380CC4-5D6E-409C-BE32-E72D297353CC}">
              <c16:uniqueId val="{00000000-AA79-4202-9FC9-BCB299119580}"/>
            </c:ext>
          </c:extLst>
        </c:ser>
        <c:ser>
          <c:idx val="1"/>
          <c:order val="1"/>
          <c:tx>
            <c:strRef>
              <c:f>Sheet1!$C$1</c:f>
              <c:strCache>
                <c:ptCount val="1"/>
                <c:pt idx="0">
                  <c:v>Bolognaise</c:v>
                </c:pt>
              </c:strCache>
            </c:strRef>
          </c:tx>
          <c:spPr>
            <a:solidFill>
              <a:schemeClr val="accent5"/>
            </a:solidFill>
            <a:ln>
              <a:noFill/>
            </a:ln>
            <a:effectLst/>
          </c:spPr>
          <c:invertIfNegative val="0"/>
          <c:cat>
            <c:strRef>
              <c:f>Sheet1!$A$2:$A$5</c:f>
              <c:strCache>
                <c:ptCount val="3"/>
                <c:pt idx="0">
                  <c:v>Never/ Rarely</c:v>
                </c:pt>
                <c:pt idx="1">
                  <c:v>Sometimes</c:v>
                </c:pt>
                <c:pt idx="2">
                  <c:v>Often/Always</c:v>
                </c:pt>
              </c:strCache>
            </c:strRef>
          </c:cat>
          <c:val>
            <c:numRef>
              <c:f>Sheet1!$C$2:$C$5</c:f>
              <c:numCache>
                <c:formatCode>General</c:formatCode>
                <c:ptCount val="4"/>
                <c:pt idx="0">
                  <c:v>9</c:v>
                </c:pt>
                <c:pt idx="1">
                  <c:v>9</c:v>
                </c:pt>
                <c:pt idx="2">
                  <c:v>6</c:v>
                </c:pt>
              </c:numCache>
            </c:numRef>
          </c:val>
          <c:extLst>
            <c:ext xmlns:c16="http://schemas.microsoft.com/office/drawing/2014/chart" uri="{C3380CC4-5D6E-409C-BE32-E72D297353CC}">
              <c16:uniqueId val="{00000001-AA79-4202-9FC9-BCB299119580}"/>
            </c:ext>
          </c:extLst>
        </c:ser>
        <c:ser>
          <c:idx val="2"/>
          <c:order val="2"/>
          <c:tx>
            <c:strRef>
              <c:f>Sheet1!$D$1</c:f>
              <c:strCache>
                <c:ptCount val="1"/>
                <c:pt idx="0">
                  <c:v>Carbonara</c:v>
                </c:pt>
              </c:strCache>
            </c:strRef>
          </c:tx>
          <c:spPr>
            <a:solidFill>
              <a:schemeClr val="accent4"/>
            </a:solidFill>
            <a:ln>
              <a:noFill/>
            </a:ln>
            <a:effectLst/>
          </c:spPr>
          <c:invertIfNegative val="0"/>
          <c:cat>
            <c:strRef>
              <c:f>Sheet1!$A$2:$A$5</c:f>
              <c:strCache>
                <c:ptCount val="3"/>
                <c:pt idx="0">
                  <c:v>Never/ Rarely</c:v>
                </c:pt>
                <c:pt idx="1">
                  <c:v>Sometimes</c:v>
                </c:pt>
                <c:pt idx="2">
                  <c:v>Often/Always</c:v>
                </c:pt>
              </c:strCache>
            </c:strRef>
          </c:cat>
          <c:val>
            <c:numRef>
              <c:f>Sheet1!$D$2:$D$5</c:f>
              <c:numCache>
                <c:formatCode>General</c:formatCode>
                <c:ptCount val="4"/>
                <c:pt idx="0">
                  <c:v>18</c:v>
                </c:pt>
                <c:pt idx="1">
                  <c:v>5</c:v>
                </c:pt>
                <c:pt idx="2">
                  <c:v>0</c:v>
                </c:pt>
              </c:numCache>
            </c:numRef>
          </c:val>
          <c:extLst>
            <c:ext xmlns:c16="http://schemas.microsoft.com/office/drawing/2014/chart" uri="{C3380CC4-5D6E-409C-BE32-E72D297353CC}">
              <c16:uniqueId val="{00000002-AA79-4202-9FC9-BCB299119580}"/>
            </c:ext>
          </c:extLst>
        </c:ser>
        <c:dLbls>
          <c:showLegendKey val="0"/>
          <c:showVal val="0"/>
          <c:showCatName val="0"/>
          <c:showSerName val="0"/>
          <c:showPercent val="0"/>
          <c:showBubbleSize val="0"/>
        </c:dLbls>
        <c:gapWidth val="182"/>
        <c:axId val="1679234863"/>
        <c:axId val="1679235343"/>
      </c:barChart>
      <c:catAx>
        <c:axId val="16792348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679235343"/>
        <c:crosses val="autoZero"/>
        <c:auto val="1"/>
        <c:lblAlgn val="ctr"/>
        <c:lblOffset val="100"/>
        <c:noMultiLvlLbl val="0"/>
      </c:catAx>
      <c:valAx>
        <c:axId val="16792353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16792348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b="1" dirty="0">
                <a:latin typeface="Times New Roman" panose="02020603050405020304" pitchFamily="18" charset="0"/>
                <a:cs typeface="Times New Roman" panose="02020603050405020304" pitchFamily="18" charset="0"/>
              </a:rPr>
              <a:t>Popular</a:t>
            </a:r>
            <a:r>
              <a:rPr lang="en-US" sz="2400" b="1" baseline="0" dirty="0">
                <a:latin typeface="Times New Roman" panose="02020603050405020304" pitchFamily="18" charset="0"/>
                <a:cs typeface="Times New Roman" panose="02020603050405020304" pitchFamily="18" charset="0"/>
              </a:rPr>
              <a:t> foods</a:t>
            </a:r>
            <a:endParaRPr lang="en-US" sz="2400" b="1" dirty="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Fruit</c:v>
                </c:pt>
              </c:strCache>
            </c:strRef>
          </c:tx>
          <c:spPr>
            <a:solidFill>
              <a:schemeClr val="accent2"/>
            </a:solidFill>
            <a:ln>
              <a:noFill/>
            </a:ln>
            <a:effectLst/>
          </c:spPr>
          <c:invertIfNegative val="0"/>
          <c:cat>
            <c:strRef>
              <c:f>Sheet1!$A$2:$A$5</c:f>
              <c:strCache>
                <c:ptCount val="3"/>
                <c:pt idx="0">
                  <c:v>Never/Rarely</c:v>
                </c:pt>
                <c:pt idx="1">
                  <c:v>Sometimes</c:v>
                </c:pt>
                <c:pt idx="2">
                  <c:v>Often/Always</c:v>
                </c:pt>
              </c:strCache>
            </c:strRef>
          </c:cat>
          <c:val>
            <c:numRef>
              <c:f>Sheet1!$B$2:$B$5</c:f>
              <c:numCache>
                <c:formatCode>General</c:formatCode>
                <c:ptCount val="4"/>
                <c:pt idx="0">
                  <c:v>14</c:v>
                </c:pt>
                <c:pt idx="1">
                  <c:v>6</c:v>
                </c:pt>
                <c:pt idx="2">
                  <c:v>4</c:v>
                </c:pt>
              </c:numCache>
            </c:numRef>
          </c:val>
          <c:extLst>
            <c:ext xmlns:c16="http://schemas.microsoft.com/office/drawing/2014/chart" uri="{C3380CC4-5D6E-409C-BE32-E72D297353CC}">
              <c16:uniqueId val="{00000000-AAEF-40EF-94D1-63ADFE04F343}"/>
            </c:ext>
          </c:extLst>
        </c:ser>
        <c:ser>
          <c:idx val="1"/>
          <c:order val="1"/>
          <c:tx>
            <c:strRef>
              <c:f>Sheet1!$C$1</c:f>
              <c:strCache>
                <c:ptCount val="1"/>
                <c:pt idx="0">
                  <c:v>Viennoiseries</c:v>
                </c:pt>
              </c:strCache>
            </c:strRef>
          </c:tx>
          <c:spPr>
            <a:solidFill>
              <a:schemeClr val="accent4"/>
            </a:solidFill>
            <a:ln>
              <a:noFill/>
            </a:ln>
            <a:effectLst/>
          </c:spPr>
          <c:invertIfNegative val="0"/>
          <c:cat>
            <c:strRef>
              <c:f>Sheet1!$A$2:$A$5</c:f>
              <c:strCache>
                <c:ptCount val="3"/>
                <c:pt idx="0">
                  <c:v>Never/Rarely</c:v>
                </c:pt>
                <c:pt idx="1">
                  <c:v>Sometimes</c:v>
                </c:pt>
                <c:pt idx="2">
                  <c:v>Often/Always</c:v>
                </c:pt>
              </c:strCache>
            </c:strRef>
          </c:cat>
          <c:val>
            <c:numRef>
              <c:f>Sheet1!$C$2:$C$5</c:f>
              <c:numCache>
                <c:formatCode>General</c:formatCode>
                <c:ptCount val="4"/>
                <c:pt idx="0">
                  <c:v>13.44</c:v>
                </c:pt>
                <c:pt idx="1">
                  <c:v>7</c:v>
                </c:pt>
                <c:pt idx="2">
                  <c:v>3.44</c:v>
                </c:pt>
              </c:numCache>
            </c:numRef>
          </c:val>
          <c:extLst>
            <c:ext xmlns:c16="http://schemas.microsoft.com/office/drawing/2014/chart" uri="{C3380CC4-5D6E-409C-BE32-E72D297353CC}">
              <c16:uniqueId val="{00000001-AAEF-40EF-94D1-63ADFE04F343}"/>
            </c:ext>
          </c:extLst>
        </c:ser>
        <c:ser>
          <c:idx val="2"/>
          <c:order val="2"/>
          <c:tx>
            <c:strRef>
              <c:f>Sheet1!$D$1</c:f>
              <c:strCache>
                <c:ptCount val="1"/>
                <c:pt idx="0">
                  <c:v>Pizza</c:v>
                </c:pt>
              </c:strCache>
            </c:strRef>
          </c:tx>
          <c:spPr>
            <a:solidFill>
              <a:schemeClr val="accent6"/>
            </a:solidFill>
            <a:ln>
              <a:noFill/>
            </a:ln>
            <a:effectLst/>
          </c:spPr>
          <c:invertIfNegative val="0"/>
          <c:cat>
            <c:strRef>
              <c:f>Sheet1!$A$2:$A$5</c:f>
              <c:strCache>
                <c:ptCount val="3"/>
                <c:pt idx="0">
                  <c:v>Never/Rarely</c:v>
                </c:pt>
                <c:pt idx="1">
                  <c:v>Sometimes</c:v>
                </c:pt>
                <c:pt idx="2">
                  <c:v>Often/Always</c:v>
                </c:pt>
              </c:strCache>
            </c:strRef>
          </c:cat>
          <c:val>
            <c:numRef>
              <c:f>Sheet1!$D$2:$D$5</c:f>
              <c:numCache>
                <c:formatCode>General</c:formatCode>
                <c:ptCount val="4"/>
                <c:pt idx="0">
                  <c:v>7</c:v>
                </c:pt>
                <c:pt idx="1">
                  <c:v>11</c:v>
                </c:pt>
                <c:pt idx="2">
                  <c:v>6</c:v>
                </c:pt>
              </c:numCache>
            </c:numRef>
          </c:val>
          <c:extLst>
            <c:ext xmlns:c16="http://schemas.microsoft.com/office/drawing/2014/chart" uri="{C3380CC4-5D6E-409C-BE32-E72D297353CC}">
              <c16:uniqueId val="{00000002-AAEF-40EF-94D1-63ADFE04F343}"/>
            </c:ext>
          </c:extLst>
        </c:ser>
        <c:ser>
          <c:idx val="3"/>
          <c:order val="3"/>
          <c:tx>
            <c:strRef>
              <c:f>Sheet1!$E$1</c:f>
              <c:strCache>
                <c:ptCount val="1"/>
                <c:pt idx="0">
                  <c:v>Panini</c:v>
                </c:pt>
              </c:strCache>
            </c:strRef>
          </c:tx>
          <c:spPr>
            <a:solidFill>
              <a:schemeClr val="accent2">
                <a:lumMod val="60000"/>
              </a:schemeClr>
            </a:solidFill>
            <a:ln>
              <a:noFill/>
            </a:ln>
            <a:effectLst/>
          </c:spPr>
          <c:invertIfNegative val="0"/>
          <c:cat>
            <c:strRef>
              <c:f>Sheet1!$A$2:$A$5</c:f>
              <c:strCache>
                <c:ptCount val="3"/>
                <c:pt idx="0">
                  <c:v>Never/Rarely</c:v>
                </c:pt>
                <c:pt idx="1">
                  <c:v>Sometimes</c:v>
                </c:pt>
                <c:pt idx="2">
                  <c:v>Often/Always</c:v>
                </c:pt>
              </c:strCache>
            </c:strRef>
          </c:cat>
          <c:val>
            <c:numRef>
              <c:f>Sheet1!$E$2:$E$5</c:f>
              <c:numCache>
                <c:formatCode>General</c:formatCode>
                <c:ptCount val="4"/>
                <c:pt idx="0">
                  <c:v>10</c:v>
                </c:pt>
                <c:pt idx="1">
                  <c:v>7</c:v>
                </c:pt>
                <c:pt idx="2">
                  <c:v>7</c:v>
                </c:pt>
              </c:numCache>
            </c:numRef>
          </c:val>
          <c:extLst>
            <c:ext xmlns:c16="http://schemas.microsoft.com/office/drawing/2014/chart" uri="{C3380CC4-5D6E-409C-BE32-E72D297353CC}">
              <c16:uniqueId val="{00000003-AAEF-40EF-94D1-63ADFE04F343}"/>
            </c:ext>
          </c:extLst>
        </c:ser>
        <c:dLbls>
          <c:showLegendKey val="0"/>
          <c:showVal val="0"/>
          <c:showCatName val="0"/>
          <c:showSerName val="0"/>
          <c:showPercent val="0"/>
          <c:showBubbleSize val="0"/>
        </c:dLbls>
        <c:gapWidth val="219"/>
        <c:overlap val="-27"/>
        <c:axId val="392749855"/>
        <c:axId val="392753215"/>
      </c:barChart>
      <c:catAx>
        <c:axId val="392749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392753215"/>
        <c:crosses val="autoZero"/>
        <c:auto val="1"/>
        <c:lblAlgn val="ctr"/>
        <c:lblOffset val="100"/>
        <c:noMultiLvlLbl val="0"/>
      </c:catAx>
      <c:valAx>
        <c:axId val="3927532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3927498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b="1" dirty="0">
                <a:latin typeface="Times New Roman" panose="02020603050405020304" pitchFamily="18" charset="0"/>
                <a:cs typeface="Times New Roman" panose="02020603050405020304" pitchFamily="18" charset="0"/>
              </a:rPr>
              <a:t>What influences food choices</a:t>
            </a:r>
            <a:r>
              <a:rPr lang="en-US" sz="2400" b="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 agree</c:v>
                </c:pt>
              </c:strCache>
            </c:strRef>
          </c:tx>
          <c:spPr>
            <a:solidFill>
              <a:schemeClr val="accent6"/>
            </a:solidFill>
            <a:ln>
              <a:noFill/>
            </a:ln>
            <a:effectLst/>
          </c:spPr>
          <c:invertIfNegative val="0"/>
          <c:cat>
            <c:strRef>
              <c:f>Sheet1!$A$2:$A$5</c:f>
              <c:strCache>
                <c:ptCount val="4"/>
                <c:pt idx="0">
                  <c:v>Healthy profile</c:v>
                </c:pt>
                <c:pt idx="1">
                  <c:v>Temptations</c:v>
                </c:pt>
                <c:pt idx="2">
                  <c:v>Friends</c:v>
                </c:pt>
                <c:pt idx="3">
                  <c:v>Cost</c:v>
                </c:pt>
              </c:strCache>
            </c:strRef>
          </c:cat>
          <c:val>
            <c:numRef>
              <c:f>Sheet1!$B$2:$B$5</c:f>
              <c:numCache>
                <c:formatCode>General</c:formatCode>
                <c:ptCount val="4"/>
                <c:pt idx="0">
                  <c:v>15</c:v>
                </c:pt>
                <c:pt idx="1">
                  <c:v>24</c:v>
                </c:pt>
                <c:pt idx="2">
                  <c:v>8</c:v>
                </c:pt>
                <c:pt idx="3">
                  <c:v>8</c:v>
                </c:pt>
              </c:numCache>
            </c:numRef>
          </c:val>
          <c:extLst>
            <c:ext xmlns:c16="http://schemas.microsoft.com/office/drawing/2014/chart" uri="{C3380CC4-5D6E-409C-BE32-E72D297353CC}">
              <c16:uniqueId val="{00000000-FF5C-4853-B583-E8A9C364E415}"/>
            </c:ext>
          </c:extLst>
        </c:ser>
        <c:ser>
          <c:idx val="1"/>
          <c:order val="1"/>
          <c:tx>
            <c:strRef>
              <c:f>Sheet1!$C$1</c:f>
              <c:strCache>
                <c:ptCount val="1"/>
                <c:pt idx="0">
                  <c:v>Neither</c:v>
                </c:pt>
              </c:strCache>
            </c:strRef>
          </c:tx>
          <c:spPr>
            <a:solidFill>
              <a:schemeClr val="accent5"/>
            </a:solidFill>
            <a:ln>
              <a:noFill/>
            </a:ln>
            <a:effectLst/>
          </c:spPr>
          <c:invertIfNegative val="0"/>
          <c:cat>
            <c:strRef>
              <c:f>Sheet1!$A$2:$A$5</c:f>
              <c:strCache>
                <c:ptCount val="4"/>
                <c:pt idx="0">
                  <c:v>Healthy profile</c:v>
                </c:pt>
                <c:pt idx="1">
                  <c:v>Temptations</c:v>
                </c:pt>
                <c:pt idx="2">
                  <c:v>Friends</c:v>
                </c:pt>
                <c:pt idx="3">
                  <c:v>Cost</c:v>
                </c:pt>
              </c:strCache>
            </c:strRef>
          </c:cat>
          <c:val>
            <c:numRef>
              <c:f>Sheet1!$C$2:$C$5</c:f>
              <c:numCache>
                <c:formatCode>General</c:formatCode>
                <c:ptCount val="4"/>
                <c:pt idx="0">
                  <c:v>4</c:v>
                </c:pt>
                <c:pt idx="1">
                  <c:v>0</c:v>
                </c:pt>
                <c:pt idx="2">
                  <c:v>6</c:v>
                </c:pt>
                <c:pt idx="3">
                  <c:v>9</c:v>
                </c:pt>
              </c:numCache>
            </c:numRef>
          </c:val>
          <c:extLst>
            <c:ext xmlns:c16="http://schemas.microsoft.com/office/drawing/2014/chart" uri="{C3380CC4-5D6E-409C-BE32-E72D297353CC}">
              <c16:uniqueId val="{00000001-FF5C-4853-B583-E8A9C364E415}"/>
            </c:ext>
          </c:extLst>
        </c:ser>
        <c:ser>
          <c:idx val="2"/>
          <c:order val="2"/>
          <c:tx>
            <c:strRef>
              <c:f>Sheet1!$D$1</c:f>
              <c:strCache>
                <c:ptCount val="1"/>
                <c:pt idx="0">
                  <c:v>I disagree</c:v>
                </c:pt>
              </c:strCache>
            </c:strRef>
          </c:tx>
          <c:spPr>
            <a:solidFill>
              <a:schemeClr val="accent4"/>
            </a:solidFill>
            <a:ln>
              <a:noFill/>
            </a:ln>
            <a:effectLst/>
          </c:spPr>
          <c:invertIfNegative val="0"/>
          <c:cat>
            <c:strRef>
              <c:f>Sheet1!$A$2:$A$5</c:f>
              <c:strCache>
                <c:ptCount val="4"/>
                <c:pt idx="0">
                  <c:v>Healthy profile</c:v>
                </c:pt>
                <c:pt idx="1">
                  <c:v>Temptations</c:v>
                </c:pt>
                <c:pt idx="2">
                  <c:v>Friends</c:v>
                </c:pt>
                <c:pt idx="3">
                  <c:v>Cost</c:v>
                </c:pt>
              </c:strCache>
            </c:strRef>
          </c:cat>
          <c:val>
            <c:numRef>
              <c:f>Sheet1!$D$2:$D$5</c:f>
              <c:numCache>
                <c:formatCode>General</c:formatCode>
                <c:ptCount val="4"/>
                <c:pt idx="0">
                  <c:v>5</c:v>
                </c:pt>
                <c:pt idx="1">
                  <c:v>0</c:v>
                </c:pt>
                <c:pt idx="2">
                  <c:v>10</c:v>
                </c:pt>
                <c:pt idx="3">
                  <c:v>7</c:v>
                </c:pt>
              </c:numCache>
            </c:numRef>
          </c:val>
          <c:extLst>
            <c:ext xmlns:c16="http://schemas.microsoft.com/office/drawing/2014/chart" uri="{C3380CC4-5D6E-409C-BE32-E72D297353CC}">
              <c16:uniqueId val="{00000002-FF5C-4853-B583-E8A9C364E415}"/>
            </c:ext>
          </c:extLst>
        </c:ser>
        <c:dLbls>
          <c:showLegendKey val="0"/>
          <c:showVal val="0"/>
          <c:showCatName val="0"/>
          <c:showSerName val="0"/>
          <c:showPercent val="0"/>
          <c:showBubbleSize val="0"/>
        </c:dLbls>
        <c:gapWidth val="219"/>
        <c:overlap val="-27"/>
        <c:axId val="247543695"/>
        <c:axId val="428259631"/>
      </c:barChart>
      <c:catAx>
        <c:axId val="2475436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428259631"/>
        <c:crosses val="autoZero"/>
        <c:auto val="1"/>
        <c:lblAlgn val="ctr"/>
        <c:lblOffset val="100"/>
        <c:noMultiLvlLbl val="0"/>
      </c:catAx>
      <c:valAx>
        <c:axId val="42825963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crossAx val="2475436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B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B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5AF94E-5D7F-41B9-9BB2-B422B7CA166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1CB12C29-A9B1-4458-B856-7B07927F4434}">
      <dgm:prSet/>
      <dgm:spPr/>
      <dgm:t>
        <a:bodyPr/>
        <a:lstStyle/>
        <a:p>
          <a:r>
            <a:rPr lang="en-US" b="1" dirty="0">
              <a:latin typeface="Times New Roman"/>
              <a:cs typeface="Times New Roman"/>
            </a:rPr>
            <a:t>Children</a:t>
          </a:r>
          <a:r>
            <a:rPr lang="en-US" dirty="0">
              <a:latin typeface="Times New Roman"/>
              <a:cs typeface="Times New Roman"/>
            </a:rPr>
            <a:t> </a:t>
          </a:r>
          <a:r>
            <a:rPr lang="en-US" b="1" dirty="0">
              <a:latin typeface="Times New Roman"/>
              <a:cs typeface="Times New Roman"/>
            </a:rPr>
            <a:t>obesity rates </a:t>
          </a:r>
          <a:r>
            <a:rPr lang="en-US" dirty="0">
              <a:latin typeface="Times New Roman"/>
              <a:cs typeface="Times New Roman"/>
            </a:rPr>
            <a:t>have </a:t>
          </a:r>
          <a:r>
            <a:rPr lang="en-US" b="1" dirty="0">
              <a:latin typeface="Times New Roman"/>
              <a:cs typeface="Times New Roman"/>
            </a:rPr>
            <a:t>quadrupled</a:t>
          </a:r>
          <a:r>
            <a:rPr lang="en-US" dirty="0">
              <a:latin typeface="Times New Roman"/>
              <a:cs typeface="Times New Roman"/>
            </a:rPr>
            <a:t> worldwide since 1990s. There were over </a:t>
          </a:r>
          <a:r>
            <a:rPr lang="en-US" b="1" dirty="0">
              <a:latin typeface="Times New Roman"/>
              <a:cs typeface="Times New Roman"/>
            </a:rPr>
            <a:t>390 million overweight </a:t>
          </a:r>
          <a:r>
            <a:rPr lang="en-US" dirty="0">
              <a:latin typeface="Times New Roman"/>
              <a:cs typeface="Times New Roman"/>
            </a:rPr>
            <a:t>children and adolescents in 2022.</a:t>
          </a:r>
        </a:p>
      </dgm:t>
    </dgm:pt>
    <dgm:pt modelId="{04BD5374-8672-429E-9BAB-59675259E894}" type="parTrans" cxnId="{ECB5F680-774E-4912-880B-82F3FF117245}">
      <dgm:prSet/>
      <dgm:spPr/>
      <dgm:t>
        <a:bodyPr/>
        <a:lstStyle/>
        <a:p>
          <a:endParaRPr lang="en-US"/>
        </a:p>
      </dgm:t>
    </dgm:pt>
    <dgm:pt modelId="{1EE79C24-7B11-46E3-AE00-C5D96A38F74C}" type="sibTrans" cxnId="{ECB5F680-774E-4912-880B-82F3FF117245}">
      <dgm:prSet/>
      <dgm:spPr/>
      <dgm:t>
        <a:bodyPr/>
        <a:lstStyle/>
        <a:p>
          <a:endParaRPr lang="en-US"/>
        </a:p>
      </dgm:t>
    </dgm:pt>
    <dgm:pt modelId="{164195D2-058C-48C6-9AEC-829D0C80EBEB}">
      <dgm:prSet/>
      <dgm:spPr/>
      <dgm:t>
        <a:bodyPr/>
        <a:lstStyle/>
        <a:p>
          <a:r>
            <a:rPr lang="en-US" dirty="0">
              <a:latin typeface="Times New Roman"/>
              <a:cs typeface="Times New Roman"/>
            </a:rPr>
            <a:t>School cafeterias should contribute to making the healthy choice the easy choice for students.</a:t>
          </a:r>
        </a:p>
      </dgm:t>
    </dgm:pt>
    <dgm:pt modelId="{65DC613B-3228-473C-920E-5F075B415EAD}" type="parTrans" cxnId="{68BFF3CD-CEC0-4CD5-84BA-190C0EA060A3}">
      <dgm:prSet/>
      <dgm:spPr/>
      <dgm:t>
        <a:bodyPr/>
        <a:lstStyle/>
        <a:p>
          <a:endParaRPr lang="en-US"/>
        </a:p>
      </dgm:t>
    </dgm:pt>
    <dgm:pt modelId="{343C2BC4-5C03-4C2B-8F23-57195F2E6C29}" type="sibTrans" cxnId="{68BFF3CD-CEC0-4CD5-84BA-190C0EA060A3}">
      <dgm:prSet/>
      <dgm:spPr/>
      <dgm:t>
        <a:bodyPr/>
        <a:lstStyle/>
        <a:p>
          <a:endParaRPr lang="en-US"/>
        </a:p>
      </dgm:t>
    </dgm:pt>
    <dgm:pt modelId="{7AE4ED89-64A0-4799-8211-CC51E164DB9E}">
      <dgm:prSet/>
      <dgm:spPr/>
      <dgm:t>
        <a:bodyPr/>
        <a:lstStyle/>
        <a:p>
          <a:pPr rtl="0"/>
          <a:r>
            <a:rPr lang="en-US" dirty="0">
              <a:latin typeface="Times New Roman"/>
              <a:cs typeface="Times New Roman"/>
            </a:rPr>
            <a:t>Is food sold in European School cafeterias healthy?</a:t>
          </a:r>
        </a:p>
      </dgm:t>
    </dgm:pt>
    <dgm:pt modelId="{0B1A4562-0324-4017-A03D-D99B90D1D91F}" type="parTrans" cxnId="{A2F4AF24-363E-43EF-8CCF-BA6541636277}">
      <dgm:prSet/>
      <dgm:spPr/>
      <dgm:t>
        <a:bodyPr/>
        <a:lstStyle/>
        <a:p>
          <a:endParaRPr lang="en-US"/>
        </a:p>
      </dgm:t>
    </dgm:pt>
    <dgm:pt modelId="{86D2DBDF-9E2F-470E-B722-FDE8D47FAC08}" type="sibTrans" cxnId="{A2F4AF24-363E-43EF-8CCF-BA6541636277}">
      <dgm:prSet/>
      <dgm:spPr/>
      <dgm:t>
        <a:bodyPr/>
        <a:lstStyle/>
        <a:p>
          <a:endParaRPr lang="en-US"/>
        </a:p>
      </dgm:t>
    </dgm:pt>
    <dgm:pt modelId="{8013C45E-7C08-4F29-9194-44C68AFB921B}">
      <dgm:prSet phldr="0"/>
      <dgm:spPr/>
      <dgm:t>
        <a:bodyPr/>
        <a:lstStyle/>
        <a:p>
          <a:pPr rtl="0"/>
          <a:r>
            <a:rPr lang="en-US" dirty="0">
              <a:latin typeface="Times New Roman"/>
              <a:cs typeface="Times New Roman"/>
            </a:rPr>
            <a:t>Do students buy healthy food?</a:t>
          </a:r>
        </a:p>
      </dgm:t>
    </dgm:pt>
    <dgm:pt modelId="{50E09AA6-C6AC-4CC5-8C2E-416F9296E811}" type="parTrans" cxnId="{7A39A0D2-EFF2-4410-937E-D320D4347EE5}">
      <dgm:prSet/>
      <dgm:spPr/>
      <dgm:t>
        <a:bodyPr/>
        <a:lstStyle/>
        <a:p>
          <a:endParaRPr lang="en-BE"/>
        </a:p>
      </dgm:t>
    </dgm:pt>
    <dgm:pt modelId="{6F47EDF3-4923-4BEF-810C-8F32D20B8C17}" type="sibTrans" cxnId="{7A39A0D2-EFF2-4410-937E-D320D4347EE5}">
      <dgm:prSet/>
      <dgm:spPr/>
      <dgm:t>
        <a:bodyPr/>
        <a:lstStyle/>
        <a:p>
          <a:endParaRPr lang="en-BE"/>
        </a:p>
      </dgm:t>
    </dgm:pt>
    <dgm:pt modelId="{BC1DE54E-A375-984A-9508-A8D59DAC9E52}" type="pres">
      <dgm:prSet presAssocID="{ED5AF94E-5D7F-41B9-9BB2-B422B7CA1660}" presName="linear" presStyleCnt="0">
        <dgm:presLayoutVars>
          <dgm:animLvl val="lvl"/>
          <dgm:resizeHandles val="exact"/>
        </dgm:presLayoutVars>
      </dgm:prSet>
      <dgm:spPr/>
    </dgm:pt>
    <dgm:pt modelId="{DE30D9DC-4978-664D-BA00-1E990EE4C000}" type="pres">
      <dgm:prSet presAssocID="{1CB12C29-A9B1-4458-B856-7B07927F4434}" presName="parentText" presStyleLbl="node1" presStyleIdx="0" presStyleCnt="4">
        <dgm:presLayoutVars>
          <dgm:chMax val="0"/>
          <dgm:bulletEnabled val="1"/>
        </dgm:presLayoutVars>
      </dgm:prSet>
      <dgm:spPr/>
    </dgm:pt>
    <dgm:pt modelId="{E59CC8A8-59C3-D843-8C3A-27A034464876}" type="pres">
      <dgm:prSet presAssocID="{1EE79C24-7B11-46E3-AE00-C5D96A38F74C}" presName="spacer" presStyleCnt="0"/>
      <dgm:spPr/>
    </dgm:pt>
    <dgm:pt modelId="{08B36E8C-5CF2-3E49-B240-82382E999E5E}" type="pres">
      <dgm:prSet presAssocID="{164195D2-058C-48C6-9AEC-829D0C80EBEB}" presName="parentText" presStyleLbl="node1" presStyleIdx="1" presStyleCnt="4">
        <dgm:presLayoutVars>
          <dgm:chMax val="0"/>
          <dgm:bulletEnabled val="1"/>
        </dgm:presLayoutVars>
      </dgm:prSet>
      <dgm:spPr/>
    </dgm:pt>
    <dgm:pt modelId="{736B3262-CB29-AD49-8582-C11A26696EFE}" type="pres">
      <dgm:prSet presAssocID="{343C2BC4-5C03-4C2B-8F23-57195F2E6C29}" presName="spacer" presStyleCnt="0"/>
      <dgm:spPr/>
    </dgm:pt>
    <dgm:pt modelId="{1DA5433A-0D3C-9B43-8858-EBCDAE20EA78}" type="pres">
      <dgm:prSet presAssocID="{7AE4ED89-64A0-4799-8211-CC51E164DB9E}" presName="parentText" presStyleLbl="node1" presStyleIdx="2" presStyleCnt="4">
        <dgm:presLayoutVars>
          <dgm:chMax val="0"/>
          <dgm:bulletEnabled val="1"/>
        </dgm:presLayoutVars>
      </dgm:prSet>
      <dgm:spPr/>
    </dgm:pt>
    <dgm:pt modelId="{DD671CF1-14D6-41A8-A81B-47E932EF6804}" type="pres">
      <dgm:prSet presAssocID="{86D2DBDF-9E2F-470E-B722-FDE8D47FAC08}" presName="spacer" presStyleCnt="0"/>
      <dgm:spPr/>
    </dgm:pt>
    <dgm:pt modelId="{9A0B6548-9179-4F3C-B278-907E6FA175BE}" type="pres">
      <dgm:prSet presAssocID="{8013C45E-7C08-4F29-9194-44C68AFB921B}" presName="parentText" presStyleLbl="node1" presStyleIdx="3" presStyleCnt="4">
        <dgm:presLayoutVars>
          <dgm:chMax val="0"/>
          <dgm:bulletEnabled val="1"/>
        </dgm:presLayoutVars>
      </dgm:prSet>
      <dgm:spPr/>
    </dgm:pt>
  </dgm:ptLst>
  <dgm:cxnLst>
    <dgm:cxn modelId="{A2F4AF24-363E-43EF-8CCF-BA6541636277}" srcId="{ED5AF94E-5D7F-41B9-9BB2-B422B7CA1660}" destId="{7AE4ED89-64A0-4799-8211-CC51E164DB9E}" srcOrd="2" destOrd="0" parTransId="{0B1A4562-0324-4017-A03D-D99B90D1D91F}" sibTransId="{86D2DBDF-9E2F-470E-B722-FDE8D47FAC08}"/>
    <dgm:cxn modelId="{DD6DF528-8FBB-3346-B213-C74F42BBE83D}" type="presOf" srcId="{ED5AF94E-5D7F-41B9-9BB2-B422B7CA1660}" destId="{BC1DE54E-A375-984A-9508-A8D59DAC9E52}" srcOrd="0" destOrd="0" presId="urn:microsoft.com/office/officeart/2005/8/layout/vList2"/>
    <dgm:cxn modelId="{886D0433-1B8C-464E-AB66-8001F5E1C24F}" type="presOf" srcId="{164195D2-058C-48C6-9AEC-829D0C80EBEB}" destId="{08B36E8C-5CF2-3E49-B240-82382E999E5E}" srcOrd="0" destOrd="0" presId="urn:microsoft.com/office/officeart/2005/8/layout/vList2"/>
    <dgm:cxn modelId="{11927C49-E597-40AD-BDDE-E116D5E3B982}" type="presOf" srcId="{7AE4ED89-64A0-4799-8211-CC51E164DB9E}" destId="{1DA5433A-0D3C-9B43-8858-EBCDAE20EA78}" srcOrd="0" destOrd="0" presId="urn:microsoft.com/office/officeart/2005/8/layout/vList2"/>
    <dgm:cxn modelId="{B5CAC27F-57BC-402F-A37A-567346B6DCB1}" type="presOf" srcId="{1CB12C29-A9B1-4458-B856-7B07927F4434}" destId="{DE30D9DC-4978-664D-BA00-1E990EE4C000}" srcOrd="0" destOrd="0" presId="urn:microsoft.com/office/officeart/2005/8/layout/vList2"/>
    <dgm:cxn modelId="{ECB5F680-774E-4912-880B-82F3FF117245}" srcId="{ED5AF94E-5D7F-41B9-9BB2-B422B7CA1660}" destId="{1CB12C29-A9B1-4458-B856-7B07927F4434}" srcOrd="0" destOrd="0" parTransId="{04BD5374-8672-429E-9BAB-59675259E894}" sibTransId="{1EE79C24-7B11-46E3-AE00-C5D96A38F74C}"/>
    <dgm:cxn modelId="{68BFF3CD-CEC0-4CD5-84BA-190C0EA060A3}" srcId="{ED5AF94E-5D7F-41B9-9BB2-B422B7CA1660}" destId="{164195D2-058C-48C6-9AEC-829D0C80EBEB}" srcOrd="1" destOrd="0" parTransId="{65DC613B-3228-473C-920E-5F075B415EAD}" sibTransId="{343C2BC4-5C03-4C2B-8F23-57195F2E6C29}"/>
    <dgm:cxn modelId="{7A39A0D2-EFF2-4410-937E-D320D4347EE5}" srcId="{ED5AF94E-5D7F-41B9-9BB2-B422B7CA1660}" destId="{8013C45E-7C08-4F29-9194-44C68AFB921B}" srcOrd="3" destOrd="0" parTransId="{50E09AA6-C6AC-4CC5-8C2E-416F9296E811}" sibTransId="{6F47EDF3-4923-4BEF-810C-8F32D20B8C17}"/>
    <dgm:cxn modelId="{A98EBAEF-8551-4768-BB8C-D9F207FFCF31}" type="presOf" srcId="{8013C45E-7C08-4F29-9194-44C68AFB921B}" destId="{9A0B6548-9179-4F3C-B278-907E6FA175BE}" srcOrd="0" destOrd="0" presId="urn:microsoft.com/office/officeart/2005/8/layout/vList2"/>
    <dgm:cxn modelId="{CBA5D4B2-91C3-47DC-B738-870BBEF316ED}" type="presParOf" srcId="{BC1DE54E-A375-984A-9508-A8D59DAC9E52}" destId="{DE30D9DC-4978-664D-BA00-1E990EE4C000}" srcOrd="0" destOrd="0" presId="urn:microsoft.com/office/officeart/2005/8/layout/vList2"/>
    <dgm:cxn modelId="{3B901F79-4143-43E2-AAF9-E3C7619FCD6B}" type="presParOf" srcId="{BC1DE54E-A375-984A-9508-A8D59DAC9E52}" destId="{E59CC8A8-59C3-D843-8C3A-27A034464876}" srcOrd="1" destOrd="0" presId="urn:microsoft.com/office/officeart/2005/8/layout/vList2"/>
    <dgm:cxn modelId="{3821DCB1-115D-4EB1-A5FA-0C84F2364E67}" type="presParOf" srcId="{BC1DE54E-A375-984A-9508-A8D59DAC9E52}" destId="{08B36E8C-5CF2-3E49-B240-82382E999E5E}" srcOrd="2" destOrd="0" presId="urn:microsoft.com/office/officeart/2005/8/layout/vList2"/>
    <dgm:cxn modelId="{1A6A945F-C60C-4953-9ED6-70DEC0D31EF6}" type="presParOf" srcId="{BC1DE54E-A375-984A-9508-A8D59DAC9E52}" destId="{736B3262-CB29-AD49-8582-C11A26696EFE}" srcOrd="3" destOrd="0" presId="urn:microsoft.com/office/officeart/2005/8/layout/vList2"/>
    <dgm:cxn modelId="{E28FCFF4-EB0F-4E95-BAF1-028A3BC2DF85}" type="presParOf" srcId="{BC1DE54E-A375-984A-9508-A8D59DAC9E52}" destId="{1DA5433A-0D3C-9B43-8858-EBCDAE20EA78}" srcOrd="4" destOrd="0" presId="urn:microsoft.com/office/officeart/2005/8/layout/vList2"/>
    <dgm:cxn modelId="{3D214716-A4C0-483A-9882-BCAD9878B0D5}" type="presParOf" srcId="{BC1DE54E-A375-984A-9508-A8D59DAC9E52}" destId="{DD671CF1-14D6-41A8-A81B-47E932EF6804}" srcOrd="5" destOrd="0" presId="urn:microsoft.com/office/officeart/2005/8/layout/vList2"/>
    <dgm:cxn modelId="{C108E97D-8780-4DBB-8F74-A98AE47D6EC4}" type="presParOf" srcId="{BC1DE54E-A375-984A-9508-A8D59DAC9E52}" destId="{9A0B6548-9179-4F3C-B278-907E6FA175B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5AF94E-5D7F-41B9-9BB2-B422B7CA166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1CB12C29-A9B1-4458-B856-7B07927F4434}">
      <dgm:prSet custT="1"/>
      <dgm:spPr/>
      <dgm:t>
        <a:bodyPr/>
        <a:lstStyle/>
        <a:p>
          <a:r>
            <a:rPr lang="en-BE" sz="2200" dirty="0">
              <a:solidFill>
                <a:schemeClr val="tx1"/>
              </a:solidFill>
              <a:latin typeface="Times New Roman" panose="02020603050405020304" pitchFamily="18" charset="0"/>
              <a:ea typeface="Times New Roman" panose="02020603050405020304" pitchFamily="18" charset="0"/>
            </a:rPr>
            <a:t>T</a:t>
          </a:r>
          <a:r>
            <a:rPr lang="en-BE" sz="2200" dirty="0">
              <a:solidFill>
                <a:schemeClr val="tx1"/>
              </a:solidFill>
              <a:effectLst/>
              <a:latin typeface="Times New Roman" panose="02020603050405020304" pitchFamily="18" charset="0"/>
              <a:ea typeface="Times New Roman" panose="02020603050405020304" pitchFamily="18" charset="0"/>
            </a:rPr>
            <a:t>he majority of the European schools’ cafeterias </a:t>
          </a:r>
          <a:r>
            <a:rPr lang="en-US" sz="2200" b="0" dirty="0">
              <a:latin typeface="Times New Roman" panose="02020603050405020304" pitchFamily="18" charset="0"/>
              <a:cs typeface="Times New Roman" panose="02020603050405020304" pitchFamily="18" charset="0"/>
            </a:rPr>
            <a:t>do </a:t>
          </a:r>
          <a:r>
            <a:rPr lang="en-BE" sz="2200" b="0" dirty="0">
              <a:latin typeface="Times New Roman" panose="02020603050405020304" pitchFamily="18" charset="0"/>
              <a:cs typeface="Times New Roman" panose="02020603050405020304" pitchFamily="18" charset="0"/>
            </a:rPr>
            <a:t>not offer enough foods with good nutritional characteristics.</a:t>
          </a:r>
          <a:endParaRPr lang="en-US" sz="2200" b="0" dirty="0">
            <a:latin typeface="Times New Roman" panose="02020603050405020304" pitchFamily="18" charset="0"/>
            <a:cs typeface="Times New Roman" panose="02020603050405020304" pitchFamily="18" charset="0"/>
          </a:endParaRPr>
        </a:p>
      </dgm:t>
    </dgm:pt>
    <dgm:pt modelId="{04BD5374-8672-429E-9BAB-59675259E894}" type="parTrans" cxnId="{ECB5F680-774E-4912-880B-82F3FF117245}">
      <dgm:prSet/>
      <dgm:spPr/>
      <dgm:t>
        <a:bodyPr/>
        <a:lstStyle/>
        <a:p>
          <a:endParaRPr lang="en-US"/>
        </a:p>
      </dgm:t>
    </dgm:pt>
    <dgm:pt modelId="{1EE79C24-7B11-46E3-AE00-C5D96A38F74C}" type="sibTrans" cxnId="{ECB5F680-774E-4912-880B-82F3FF117245}">
      <dgm:prSet/>
      <dgm:spPr/>
      <dgm:t>
        <a:bodyPr/>
        <a:lstStyle/>
        <a:p>
          <a:endParaRPr lang="en-US"/>
        </a:p>
      </dgm:t>
    </dgm:pt>
    <dgm:pt modelId="{94B5B9C8-1D13-8340-A14A-2B3139E15FF6}">
      <dgm:prSet custT="1"/>
      <dgm:spPr/>
      <dgm:t>
        <a:bodyPr/>
        <a:lstStyle/>
        <a:p>
          <a:r>
            <a:rPr lang="en-US" sz="2400" dirty="0">
              <a:latin typeface="Times New Roman" panose="02020603050405020304" pitchFamily="18" charset="0"/>
              <a:cs typeface="Times New Roman" panose="02020603050405020304" pitchFamily="18" charset="0"/>
            </a:rPr>
            <a:t>Low fat and low salt choices are minimal.</a:t>
          </a:r>
        </a:p>
      </dgm:t>
    </dgm:pt>
    <dgm:pt modelId="{D930A18D-5534-A345-92F5-19CCE864F4D5}" type="parTrans" cxnId="{A4B1E51B-266A-154F-BA85-C4C0ADA2447B}">
      <dgm:prSet/>
      <dgm:spPr/>
      <dgm:t>
        <a:bodyPr/>
        <a:lstStyle/>
        <a:p>
          <a:endParaRPr lang="en-GB"/>
        </a:p>
      </dgm:t>
    </dgm:pt>
    <dgm:pt modelId="{68F9AE6C-B3FC-8841-A528-E6B94B70332E}" type="sibTrans" cxnId="{A4B1E51B-266A-154F-BA85-C4C0ADA2447B}">
      <dgm:prSet/>
      <dgm:spPr/>
      <dgm:t>
        <a:bodyPr/>
        <a:lstStyle/>
        <a:p>
          <a:endParaRPr lang="en-GB"/>
        </a:p>
      </dgm:t>
    </dgm:pt>
    <dgm:pt modelId="{6DEA349C-B724-EC47-8B5A-5B4BC931CB56}">
      <dgm:prSet/>
      <dgm:spPr>
        <a:solidFill>
          <a:schemeClr val="accent2">
            <a:lumMod val="60000"/>
            <a:lumOff val="40000"/>
          </a:schemeClr>
        </a:solidFill>
      </dgm:spPr>
      <dgm:t>
        <a:bodyPr/>
        <a:lstStyle/>
        <a:p>
          <a:r>
            <a:rPr lang="en-US" b="1" dirty="0">
              <a:solidFill>
                <a:schemeClr val="tx1"/>
              </a:solidFill>
              <a:latin typeface="Times New Roman" panose="02020603050405020304" pitchFamily="18" charset="0"/>
            </a:rPr>
            <a:t>More efforts are needed to make the healthy choice the easy choice.</a:t>
          </a:r>
          <a:endParaRPr lang="en-US" dirty="0">
            <a:solidFill>
              <a:schemeClr val="tx1"/>
            </a:solidFill>
            <a:latin typeface="Times New Roman" panose="02020603050405020304" pitchFamily="18" charset="0"/>
            <a:cs typeface="Times New Roman" panose="02020603050405020304" pitchFamily="18" charset="0"/>
          </a:endParaRPr>
        </a:p>
      </dgm:t>
    </dgm:pt>
    <dgm:pt modelId="{46D9A470-07F2-9145-A3AB-5FA93B9CC9D3}" type="sibTrans" cxnId="{3818F491-4A11-AB40-B132-8190A0868D84}">
      <dgm:prSet/>
      <dgm:spPr/>
      <dgm:t>
        <a:bodyPr/>
        <a:lstStyle/>
        <a:p>
          <a:endParaRPr lang="en-GB"/>
        </a:p>
      </dgm:t>
    </dgm:pt>
    <dgm:pt modelId="{3359ABE1-B1DA-A64F-BFD3-958638655279}" type="parTrans" cxnId="{3818F491-4A11-AB40-B132-8190A0868D84}">
      <dgm:prSet/>
      <dgm:spPr/>
      <dgm:t>
        <a:bodyPr/>
        <a:lstStyle/>
        <a:p>
          <a:endParaRPr lang="en-GB"/>
        </a:p>
      </dgm:t>
    </dgm:pt>
    <dgm:pt modelId="{BC1DE54E-A375-984A-9508-A8D59DAC9E52}" type="pres">
      <dgm:prSet presAssocID="{ED5AF94E-5D7F-41B9-9BB2-B422B7CA1660}" presName="linear" presStyleCnt="0">
        <dgm:presLayoutVars>
          <dgm:animLvl val="lvl"/>
          <dgm:resizeHandles val="exact"/>
        </dgm:presLayoutVars>
      </dgm:prSet>
      <dgm:spPr/>
    </dgm:pt>
    <dgm:pt modelId="{DE30D9DC-4978-664D-BA00-1E990EE4C000}" type="pres">
      <dgm:prSet presAssocID="{1CB12C29-A9B1-4458-B856-7B07927F4434}" presName="parentText" presStyleLbl="node1" presStyleIdx="0" presStyleCnt="3" custScaleY="21083" custLinFactY="-26537" custLinFactNeighborX="80" custLinFactNeighborY="-100000">
        <dgm:presLayoutVars>
          <dgm:chMax val="0"/>
          <dgm:bulletEnabled val="1"/>
        </dgm:presLayoutVars>
      </dgm:prSet>
      <dgm:spPr/>
    </dgm:pt>
    <dgm:pt modelId="{E59CC8A8-59C3-D843-8C3A-27A034464876}" type="pres">
      <dgm:prSet presAssocID="{1EE79C24-7B11-46E3-AE00-C5D96A38F74C}" presName="spacer" presStyleCnt="0"/>
      <dgm:spPr/>
    </dgm:pt>
    <dgm:pt modelId="{FF63A03D-3434-334D-8450-1EFF02031203}" type="pres">
      <dgm:prSet presAssocID="{94B5B9C8-1D13-8340-A14A-2B3139E15FF6}" presName="parentText" presStyleLbl="node1" presStyleIdx="1" presStyleCnt="3" custScaleY="15897" custLinFactY="-4865" custLinFactNeighborX="245" custLinFactNeighborY="-100000">
        <dgm:presLayoutVars>
          <dgm:chMax val="0"/>
          <dgm:bulletEnabled val="1"/>
        </dgm:presLayoutVars>
      </dgm:prSet>
      <dgm:spPr/>
    </dgm:pt>
    <dgm:pt modelId="{3957CEC9-5A16-2B42-B15D-AFAD9F4D0435}" type="pres">
      <dgm:prSet presAssocID="{68F9AE6C-B3FC-8841-A528-E6B94B70332E}" presName="spacer" presStyleCnt="0"/>
      <dgm:spPr/>
    </dgm:pt>
    <dgm:pt modelId="{2CC277CC-2486-B943-9417-3742ADE3A5AB}" type="pres">
      <dgm:prSet presAssocID="{6DEA349C-B724-EC47-8B5A-5B4BC931CB56}" presName="parentText" presStyleLbl="node1" presStyleIdx="2" presStyleCnt="3" custScaleY="11210" custLinFactY="-1898" custLinFactNeighborY="-100000">
        <dgm:presLayoutVars>
          <dgm:chMax val="0"/>
          <dgm:bulletEnabled val="1"/>
        </dgm:presLayoutVars>
      </dgm:prSet>
      <dgm:spPr/>
    </dgm:pt>
  </dgm:ptLst>
  <dgm:cxnLst>
    <dgm:cxn modelId="{A4B1E51B-266A-154F-BA85-C4C0ADA2447B}" srcId="{ED5AF94E-5D7F-41B9-9BB2-B422B7CA1660}" destId="{94B5B9C8-1D13-8340-A14A-2B3139E15FF6}" srcOrd="1" destOrd="0" parTransId="{D930A18D-5534-A345-92F5-19CCE864F4D5}" sibTransId="{68F9AE6C-B3FC-8841-A528-E6B94B70332E}"/>
    <dgm:cxn modelId="{8650CB47-1106-5A4B-945E-26CA7DD83E8E}" type="presOf" srcId="{1CB12C29-A9B1-4458-B856-7B07927F4434}" destId="{DE30D9DC-4978-664D-BA00-1E990EE4C000}" srcOrd="0" destOrd="0" presId="urn:microsoft.com/office/officeart/2005/8/layout/vList2"/>
    <dgm:cxn modelId="{CFC9717D-10D8-3A47-AFBA-AE13E0D16E29}" type="presOf" srcId="{ED5AF94E-5D7F-41B9-9BB2-B422B7CA1660}" destId="{BC1DE54E-A375-984A-9508-A8D59DAC9E52}" srcOrd="0" destOrd="0" presId="urn:microsoft.com/office/officeart/2005/8/layout/vList2"/>
    <dgm:cxn modelId="{ECB5F680-774E-4912-880B-82F3FF117245}" srcId="{ED5AF94E-5D7F-41B9-9BB2-B422B7CA1660}" destId="{1CB12C29-A9B1-4458-B856-7B07927F4434}" srcOrd="0" destOrd="0" parTransId="{04BD5374-8672-429E-9BAB-59675259E894}" sibTransId="{1EE79C24-7B11-46E3-AE00-C5D96A38F74C}"/>
    <dgm:cxn modelId="{3818F491-4A11-AB40-B132-8190A0868D84}" srcId="{ED5AF94E-5D7F-41B9-9BB2-B422B7CA1660}" destId="{6DEA349C-B724-EC47-8B5A-5B4BC931CB56}" srcOrd="2" destOrd="0" parTransId="{3359ABE1-B1DA-A64F-BFD3-958638655279}" sibTransId="{46D9A470-07F2-9145-A3AB-5FA93B9CC9D3}"/>
    <dgm:cxn modelId="{6A2EC1BD-9E85-D241-8B48-75A012240D83}" type="presOf" srcId="{6DEA349C-B724-EC47-8B5A-5B4BC931CB56}" destId="{2CC277CC-2486-B943-9417-3742ADE3A5AB}" srcOrd="0" destOrd="0" presId="urn:microsoft.com/office/officeart/2005/8/layout/vList2"/>
    <dgm:cxn modelId="{4A569DD1-2AFC-1740-8495-7022001FEF7C}" type="presOf" srcId="{94B5B9C8-1D13-8340-A14A-2B3139E15FF6}" destId="{FF63A03D-3434-334D-8450-1EFF02031203}" srcOrd="0" destOrd="0" presId="urn:microsoft.com/office/officeart/2005/8/layout/vList2"/>
    <dgm:cxn modelId="{DADB27C8-BE1D-D147-B21E-A9C5CE22F325}" type="presParOf" srcId="{BC1DE54E-A375-984A-9508-A8D59DAC9E52}" destId="{DE30D9DC-4978-664D-BA00-1E990EE4C000}" srcOrd="0" destOrd="0" presId="urn:microsoft.com/office/officeart/2005/8/layout/vList2"/>
    <dgm:cxn modelId="{D6258F7C-0FE5-2C4F-B1DE-974983FF0221}" type="presParOf" srcId="{BC1DE54E-A375-984A-9508-A8D59DAC9E52}" destId="{E59CC8A8-59C3-D843-8C3A-27A034464876}" srcOrd="1" destOrd="0" presId="urn:microsoft.com/office/officeart/2005/8/layout/vList2"/>
    <dgm:cxn modelId="{99B45EFB-D8E5-7D4D-A54A-ABA7CEB3574F}" type="presParOf" srcId="{BC1DE54E-A375-984A-9508-A8D59DAC9E52}" destId="{FF63A03D-3434-334D-8450-1EFF02031203}" srcOrd="2" destOrd="0" presId="urn:microsoft.com/office/officeart/2005/8/layout/vList2"/>
    <dgm:cxn modelId="{BF9507F2-96C6-F44E-B736-D919AABAB95E}" type="presParOf" srcId="{BC1DE54E-A375-984A-9508-A8D59DAC9E52}" destId="{3957CEC9-5A16-2B42-B15D-AFAD9F4D0435}" srcOrd="3" destOrd="0" presId="urn:microsoft.com/office/officeart/2005/8/layout/vList2"/>
    <dgm:cxn modelId="{610EFB09-E626-D14A-A28E-8DC30C57A432}" type="presParOf" srcId="{BC1DE54E-A375-984A-9508-A8D59DAC9E52}" destId="{2CC277CC-2486-B943-9417-3742ADE3A5AB}"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0D9DC-4978-664D-BA00-1E990EE4C000}">
      <dsp:nvSpPr>
        <dsp:cNvPr id="0" name=""/>
        <dsp:cNvSpPr/>
      </dsp:nvSpPr>
      <dsp:spPr>
        <a:xfrm>
          <a:off x="0" y="28257"/>
          <a:ext cx="6858000" cy="10810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dirty="0">
              <a:latin typeface="Times New Roman"/>
              <a:cs typeface="Times New Roman"/>
            </a:rPr>
            <a:t>Children</a:t>
          </a:r>
          <a:r>
            <a:rPr lang="en-US" sz="2100" kern="1200" dirty="0">
              <a:latin typeface="Times New Roman"/>
              <a:cs typeface="Times New Roman"/>
            </a:rPr>
            <a:t> </a:t>
          </a:r>
          <a:r>
            <a:rPr lang="en-US" sz="2100" b="1" kern="1200" dirty="0">
              <a:latin typeface="Times New Roman"/>
              <a:cs typeface="Times New Roman"/>
            </a:rPr>
            <a:t>obesity rates </a:t>
          </a:r>
          <a:r>
            <a:rPr lang="en-US" sz="2100" kern="1200" dirty="0">
              <a:latin typeface="Times New Roman"/>
              <a:cs typeface="Times New Roman"/>
            </a:rPr>
            <a:t>have </a:t>
          </a:r>
          <a:r>
            <a:rPr lang="en-US" sz="2100" b="1" kern="1200" dirty="0">
              <a:latin typeface="Times New Roman"/>
              <a:cs typeface="Times New Roman"/>
            </a:rPr>
            <a:t>quadrupled</a:t>
          </a:r>
          <a:r>
            <a:rPr lang="en-US" sz="2100" kern="1200" dirty="0">
              <a:latin typeface="Times New Roman"/>
              <a:cs typeface="Times New Roman"/>
            </a:rPr>
            <a:t> worldwide since 1990s. There were over </a:t>
          </a:r>
          <a:r>
            <a:rPr lang="en-US" sz="2100" b="1" kern="1200" dirty="0">
              <a:latin typeface="Times New Roman"/>
              <a:cs typeface="Times New Roman"/>
            </a:rPr>
            <a:t>390 million overweight </a:t>
          </a:r>
          <a:r>
            <a:rPr lang="en-US" sz="2100" kern="1200" dirty="0">
              <a:latin typeface="Times New Roman"/>
              <a:cs typeface="Times New Roman"/>
            </a:rPr>
            <a:t>children and adolescents in 2022.</a:t>
          </a:r>
        </a:p>
      </dsp:txBody>
      <dsp:txXfrm>
        <a:off x="52774" y="81031"/>
        <a:ext cx="6752452" cy="975532"/>
      </dsp:txXfrm>
    </dsp:sp>
    <dsp:sp modelId="{08B36E8C-5CF2-3E49-B240-82382E999E5E}">
      <dsp:nvSpPr>
        <dsp:cNvPr id="0" name=""/>
        <dsp:cNvSpPr/>
      </dsp:nvSpPr>
      <dsp:spPr>
        <a:xfrm>
          <a:off x="0" y="1169817"/>
          <a:ext cx="6858000" cy="1081080"/>
        </a:xfrm>
        <a:prstGeom prst="roundRect">
          <a:avLst/>
        </a:prstGeom>
        <a:solidFill>
          <a:schemeClr val="accent2">
            <a:hueOff val="498276"/>
            <a:satOff val="-139"/>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Times New Roman"/>
              <a:cs typeface="Times New Roman"/>
            </a:rPr>
            <a:t>School cafeterias should contribute to making the healthy choice the easy choice for students.</a:t>
          </a:r>
        </a:p>
      </dsp:txBody>
      <dsp:txXfrm>
        <a:off x="52774" y="1222591"/>
        <a:ext cx="6752452" cy="975532"/>
      </dsp:txXfrm>
    </dsp:sp>
    <dsp:sp modelId="{1DA5433A-0D3C-9B43-8858-EBCDAE20EA78}">
      <dsp:nvSpPr>
        <dsp:cNvPr id="0" name=""/>
        <dsp:cNvSpPr/>
      </dsp:nvSpPr>
      <dsp:spPr>
        <a:xfrm>
          <a:off x="0" y="2311377"/>
          <a:ext cx="6858000" cy="1081080"/>
        </a:xfrm>
        <a:prstGeom prst="roundRect">
          <a:avLst/>
        </a:prstGeom>
        <a:solidFill>
          <a:schemeClr val="accent2">
            <a:hueOff val="996552"/>
            <a:satOff val="-279"/>
            <a:lumOff val="47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latin typeface="Times New Roman"/>
              <a:cs typeface="Times New Roman"/>
            </a:rPr>
            <a:t>Is food sold in European School cafeterias healthy?</a:t>
          </a:r>
        </a:p>
      </dsp:txBody>
      <dsp:txXfrm>
        <a:off x="52774" y="2364151"/>
        <a:ext cx="6752452" cy="975532"/>
      </dsp:txXfrm>
    </dsp:sp>
    <dsp:sp modelId="{9A0B6548-9179-4F3C-B278-907E6FA175BE}">
      <dsp:nvSpPr>
        <dsp:cNvPr id="0" name=""/>
        <dsp:cNvSpPr/>
      </dsp:nvSpPr>
      <dsp:spPr>
        <a:xfrm>
          <a:off x="0" y="3452937"/>
          <a:ext cx="6858000" cy="1081080"/>
        </a:xfrm>
        <a:prstGeom prst="roundRect">
          <a:avLst/>
        </a:prstGeom>
        <a:solidFill>
          <a:schemeClr val="accent2">
            <a:hueOff val="1494827"/>
            <a:satOff val="-418"/>
            <a:lumOff val="70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latin typeface="Times New Roman"/>
              <a:cs typeface="Times New Roman"/>
            </a:rPr>
            <a:t>Do students buy healthy food?</a:t>
          </a:r>
        </a:p>
      </dsp:txBody>
      <dsp:txXfrm>
        <a:off x="52774" y="3505711"/>
        <a:ext cx="6752452" cy="9755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0D9DC-4978-664D-BA00-1E990EE4C000}">
      <dsp:nvSpPr>
        <dsp:cNvPr id="0" name=""/>
        <dsp:cNvSpPr/>
      </dsp:nvSpPr>
      <dsp:spPr>
        <a:xfrm>
          <a:off x="0" y="0"/>
          <a:ext cx="6889898" cy="107351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BE" sz="2200" kern="1200" dirty="0">
              <a:solidFill>
                <a:schemeClr val="tx1"/>
              </a:solidFill>
              <a:latin typeface="Times New Roman" panose="02020603050405020304" pitchFamily="18" charset="0"/>
              <a:ea typeface="Times New Roman" panose="02020603050405020304" pitchFamily="18" charset="0"/>
            </a:rPr>
            <a:t>T</a:t>
          </a:r>
          <a:r>
            <a:rPr lang="en-BE" sz="2200" kern="1200" dirty="0">
              <a:solidFill>
                <a:schemeClr val="tx1"/>
              </a:solidFill>
              <a:effectLst/>
              <a:latin typeface="Times New Roman" panose="02020603050405020304" pitchFamily="18" charset="0"/>
              <a:ea typeface="Times New Roman" panose="02020603050405020304" pitchFamily="18" charset="0"/>
            </a:rPr>
            <a:t>he majority of the European schools’ cafeterias </a:t>
          </a:r>
          <a:r>
            <a:rPr lang="en-US" sz="2200" b="0" kern="1200" dirty="0">
              <a:latin typeface="Times New Roman" panose="02020603050405020304" pitchFamily="18" charset="0"/>
              <a:cs typeface="Times New Roman" panose="02020603050405020304" pitchFamily="18" charset="0"/>
            </a:rPr>
            <a:t>do </a:t>
          </a:r>
          <a:r>
            <a:rPr lang="en-BE" sz="2200" b="0" kern="1200" dirty="0">
              <a:latin typeface="Times New Roman" panose="02020603050405020304" pitchFamily="18" charset="0"/>
              <a:cs typeface="Times New Roman" panose="02020603050405020304" pitchFamily="18" charset="0"/>
            </a:rPr>
            <a:t>not offer enough foods with good nutritional characteristics.</a:t>
          </a:r>
          <a:endParaRPr lang="en-US" sz="2200" b="0" kern="1200" dirty="0">
            <a:latin typeface="Times New Roman" panose="02020603050405020304" pitchFamily="18" charset="0"/>
            <a:cs typeface="Times New Roman" panose="02020603050405020304" pitchFamily="18" charset="0"/>
          </a:endParaRPr>
        </a:p>
      </dsp:txBody>
      <dsp:txXfrm>
        <a:off x="52405" y="52405"/>
        <a:ext cx="6785088" cy="968702"/>
      </dsp:txXfrm>
    </dsp:sp>
    <dsp:sp modelId="{FF63A03D-3434-334D-8450-1EFF02031203}">
      <dsp:nvSpPr>
        <dsp:cNvPr id="0" name=""/>
        <dsp:cNvSpPr/>
      </dsp:nvSpPr>
      <dsp:spPr>
        <a:xfrm>
          <a:off x="0" y="2253523"/>
          <a:ext cx="6889898" cy="809449"/>
        </a:xfrm>
        <a:prstGeom prst="roundRect">
          <a:avLst/>
        </a:prstGeom>
        <a:solidFill>
          <a:schemeClr val="accent2">
            <a:hueOff val="747414"/>
            <a:satOff val="-209"/>
            <a:lumOff val="35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Low fat and low salt choices are minimal.</a:t>
          </a:r>
        </a:p>
      </dsp:txBody>
      <dsp:txXfrm>
        <a:off x="39514" y="2293037"/>
        <a:ext cx="6810870" cy="730421"/>
      </dsp:txXfrm>
    </dsp:sp>
    <dsp:sp modelId="{2CC277CC-2486-B943-9417-3742ADE3A5AB}">
      <dsp:nvSpPr>
        <dsp:cNvPr id="0" name=""/>
        <dsp:cNvSpPr/>
      </dsp:nvSpPr>
      <dsp:spPr>
        <a:xfrm>
          <a:off x="0" y="3398368"/>
          <a:ext cx="6889898" cy="570795"/>
        </a:xfrm>
        <a:prstGeom prst="round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Times New Roman" panose="02020603050405020304" pitchFamily="18" charset="0"/>
            </a:rPr>
            <a:t>More efforts are needed to make the healthy choice the easy choice.</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27864" y="3426232"/>
        <a:ext cx="6834170" cy="51506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826143-3629-5B4E-A7D7-1EA3EDA40C82}" type="datetimeFigureOut">
              <a:rPr lang="en-BE" smtClean="0"/>
              <a:t>03/31/2025</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AB240C-6072-F541-87E9-7A81CBC9B00C}" type="slidenum">
              <a:rPr lang="en-BE" smtClean="0"/>
              <a:t>‹#›</a:t>
            </a:fld>
            <a:endParaRPr lang="en-BE"/>
          </a:p>
        </p:txBody>
      </p:sp>
    </p:spTree>
    <p:extLst>
      <p:ext uri="{BB962C8B-B14F-4D97-AF65-F5344CB8AC3E}">
        <p14:creationId xmlns:p14="http://schemas.microsoft.com/office/powerpoint/2010/main" val="883239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uc-powerpoint.officeapps.live.com/pods/ppt.aspx?ui=en-us&amp;rs=en-be&amp;wdenableroaming=1&amp;mscc=1&amp;wdodb=1&amp;hid=a70b9ba6-80fe-44e2-9166-b9ca190dfd7b.0&amp;uih=teams&amp;uiembed=1&amp;wdlcid=en-us&amp;jsapi=1&amp;jsapiver=v2&amp;corrid=911d734c-204c-454f-86ca-517ad9f90fb8&amp;usid=911d734c-204c-454f-86ca-517ad9f90fb8&amp;newsession=1&amp;sftc=1&amp;uihit=TeamsModern&amp;muv=v1&amp;accloop=1&amp;dchat=1&amp;sc=%7B%22pmo%22%3A%22https%3A%2F%2Fwww.microsoft365.com%22%2C%22pmshare%22%3Atrue%7D&amp;wdorigin=TEAMS-MAGLEV.undefined_ns.rwc.content&amp;wdhostclicktime=1736605837795&amp;wdpodsurl=https%3A%2F%2Feuc-powerpoint.officeapps.live.com%2Fpods%2F&amp;wdpopsurl=https%3A%2F%2Feuc-powerpoint.officeapps.live.com%2F&amp;wdoverrides=devicepixelratio:1.2599999904632568,RenderGifSlideShow:true&amp;filename=Nutritional%20quality%20of%20food.pptx&amp;filegeturlbool=true&amp;fs=9254523&amp;ro=false&amp;fastboot=true&amp;noauth=1&amp;thpanel=649&amp;sw=1180&amp;sh=596&amp;postmessagetoken=911d734c-204c-454f-86ca-517ad9f90fb8#_ftnref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unhealthy foods and drinks are being sold in school cafeterias, the more children are tempted to buy them</a:t>
            </a:r>
          </a:p>
          <a:p>
            <a:r>
              <a:rPr lang="en-US" dirty="0"/>
              <a:t>This is a problem because it fuels childhood obesity</a:t>
            </a:r>
          </a:p>
          <a:p>
            <a:r>
              <a:rPr lang="en-US" dirty="0"/>
              <a:t>According to the World Health </a:t>
            </a:r>
            <a:r>
              <a:rPr lang="en-US" err="1"/>
              <a:t>Organisation</a:t>
            </a:r>
            <a:r>
              <a:rPr lang="en-US" dirty="0"/>
              <a:t> ...Point 1</a:t>
            </a:r>
            <a:endParaRPr lang="en-US"/>
          </a:p>
          <a:p>
            <a:r>
              <a:rPr lang="en-US" dirty="0"/>
              <a:t>Point 2</a:t>
            </a:r>
          </a:p>
          <a:p>
            <a:r>
              <a:rPr lang="en-US" dirty="0"/>
              <a:t>To address these issues we assessed whether the </a:t>
            </a:r>
            <a:r>
              <a:rPr lang="en-US" dirty="0" err="1"/>
              <a:t>the</a:t>
            </a:r>
            <a:r>
              <a:rPr lang="en-US" dirty="0"/>
              <a:t> food offered at our cafeteria is healthy  </a:t>
            </a:r>
          </a:p>
          <a:p>
            <a:r>
              <a:rPr lang="en-US" dirty="0"/>
              <a:t>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6FAB240C-6072-F541-87E9-7A81CBC9B00C}" type="slidenum">
              <a:rPr lang="en-BE" smtClean="0"/>
              <a:t>2</a:t>
            </a:fld>
            <a:endParaRPr lang="en-BE"/>
          </a:p>
        </p:txBody>
      </p:sp>
    </p:spTree>
    <p:extLst>
      <p:ext uri="{BB962C8B-B14F-4D97-AF65-F5344CB8AC3E}">
        <p14:creationId xmlns:p14="http://schemas.microsoft.com/office/powerpoint/2010/main" val="4181984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To answer our question, we need to define first what amounts to healthy food.</a:t>
            </a:r>
          </a:p>
          <a:p>
            <a:r>
              <a:rPr lang="en-US" dirty="0"/>
              <a:t>Food is made from nutrients. </a:t>
            </a:r>
          </a:p>
          <a:p>
            <a:r>
              <a:rPr lang="en-US" dirty="0"/>
              <a:t>Point 1...</a:t>
            </a:r>
          </a:p>
          <a:p>
            <a:r>
              <a:rPr lang="en-US" dirty="0"/>
              <a:t>Apple title last</a:t>
            </a:r>
          </a:p>
          <a:p>
            <a:r>
              <a:rPr lang="en-US" dirty="0"/>
              <a:t>For example, saturated fat, found in meat and dairy foods, contributes to clogged arteries and cardiovascular disease. </a:t>
            </a:r>
          </a:p>
          <a:p>
            <a:endParaRPr lang="en-US" dirty="0"/>
          </a:p>
          <a:p>
            <a:endParaRPr lang="en-US" dirty="0"/>
          </a:p>
        </p:txBody>
      </p:sp>
      <p:sp>
        <p:nvSpPr>
          <p:cNvPr id="4" name="Slide Number Placeholder 3"/>
          <p:cNvSpPr>
            <a:spLocks noGrp="1"/>
          </p:cNvSpPr>
          <p:nvPr>
            <p:ph type="sldNum" sz="quarter" idx="5"/>
          </p:nvPr>
        </p:nvSpPr>
        <p:spPr/>
        <p:txBody>
          <a:bodyPr/>
          <a:lstStyle/>
          <a:p>
            <a:fld id="{6FAB240C-6072-F541-87E9-7A81CBC9B00C}" type="slidenum">
              <a:rPr lang="en-BE" smtClean="0"/>
              <a:t>3</a:t>
            </a:fld>
            <a:endParaRPr lang="en-BE"/>
          </a:p>
        </p:txBody>
      </p:sp>
    </p:spTree>
    <p:extLst>
      <p:ext uri="{BB962C8B-B14F-4D97-AF65-F5344CB8AC3E}">
        <p14:creationId xmlns:p14="http://schemas.microsoft.com/office/powerpoint/2010/main" val="583329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determine which combinations of nutrients amount to healthy food we relied on EU law. </a:t>
            </a:r>
          </a:p>
          <a:p>
            <a:r>
              <a:rPr lang="en-US" dirty="0"/>
              <a:t>Regulation 1924/2006 tells us when it can be claimed that food contains a combination of nutrients that is good for human health. </a:t>
            </a:r>
          </a:p>
          <a:p>
            <a:r>
              <a:rPr lang="en-US" dirty="0"/>
              <a:t>On the slide you can see the claims that can be made lawfully according to the Regulation and their conditions of use</a:t>
            </a:r>
          </a:p>
          <a:p>
            <a:endParaRPr lang="en-US" dirty="0"/>
          </a:p>
          <a:p>
            <a:br>
              <a:rPr lang="en-US" dirty="0"/>
            </a:br>
            <a:br>
              <a:rPr lang="en-US" dirty="0"/>
            </a:br>
            <a:endParaRPr lang="en-US" dirty="0"/>
          </a:p>
          <a:p>
            <a:pPr algn="just"/>
            <a:r>
              <a:rPr lang="en-US" dirty="0">
                <a:hlinkClick r:id="rId3"/>
              </a:rPr>
              <a:t>[1]</a:t>
            </a:r>
            <a:r>
              <a:rPr lang="en-US"/>
              <a:t> Regulation (EC) No 1924/2006 of the European Parliament and of the Council of 20 December 2006 on nutrition and health claims made on foods, OJ L 404, 30.12.2006, p. 9.</a:t>
            </a:r>
          </a:p>
          <a:p>
            <a:endParaRPr lang="en-US" dirty="0"/>
          </a:p>
        </p:txBody>
      </p:sp>
      <p:sp>
        <p:nvSpPr>
          <p:cNvPr id="4" name="Slide Number Placeholder 3"/>
          <p:cNvSpPr>
            <a:spLocks noGrp="1"/>
          </p:cNvSpPr>
          <p:nvPr>
            <p:ph type="sldNum" sz="quarter" idx="5"/>
          </p:nvPr>
        </p:nvSpPr>
        <p:spPr/>
        <p:txBody>
          <a:bodyPr/>
          <a:lstStyle/>
          <a:p>
            <a:fld id="{6FAB240C-6072-F541-87E9-7A81CBC9B00C}" type="slidenum">
              <a:rPr lang="en-BE" smtClean="0"/>
              <a:t>4</a:t>
            </a:fld>
            <a:endParaRPr lang="en-BE"/>
          </a:p>
        </p:txBody>
      </p:sp>
    </p:spTree>
    <p:extLst>
      <p:ext uri="{BB962C8B-B14F-4D97-AF65-F5344CB8AC3E}">
        <p14:creationId xmlns:p14="http://schemas.microsoft.com/office/powerpoint/2010/main" val="2466099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6FAB240C-6072-F541-87E9-7A81CBC9B00C}" type="slidenum">
              <a:rPr lang="en-BE" smtClean="0"/>
              <a:t>8</a:t>
            </a:fld>
            <a:endParaRPr lang="en-BE"/>
          </a:p>
        </p:txBody>
      </p:sp>
    </p:spTree>
    <p:extLst>
      <p:ext uri="{BB962C8B-B14F-4D97-AF65-F5344CB8AC3E}">
        <p14:creationId xmlns:p14="http://schemas.microsoft.com/office/powerpoint/2010/main" val="18512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The lack of plenty and various healthy foods on offer makes it harder for students to make the right choice, the easy choice.  Given that many students eat in the cafeteria, more efforts should be made to offer more healthy choices to students.</a:t>
            </a:r>
          </a:p>
          <a:p>
            <a:r>
              <a:rPr lang="en-US"/>
              <a:t>We used the food offered at the EEB3 cafeteria as an example, but we hope that our work can have an impact on the food choice in all European Schools.</a:t>
            </a:r>
          </a:p>
          <a:p>
            <a:endParaRPr lang="en-US" dirty="0"/>
          </a:p>
          <a:p>
            <a:pPr algn="just"/>
            <a:endParaRPr lang="en-US" dirty="0">
              <a:latin typeface="Aptos"/>
              <a:ea typeface="Calibri"/>
              <a:cs typeface="Calibri"/>
            </a:endParaRPr>
          </a:p>
          <a:p>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6FAB240C-6072-F541-87E9-7A81CBC9B00C}" type="slidenum">
              <a:rPr lang="en-BE" smtClean="0"/>
              <a:t>19</a:t>
            </a:fld>
            <a:endParaRPr lang="en-BE"/>
          </a:p>
        </p:txBody>
      </p:sp>
    </p:spTree>
    <p:extLst>
      <p:ext uri="{BB962C8B-B14F-4D97-AF65-F5344CB8AC3E}">
        <p14:creationId xmlns:p14="http://schemas.microsoft.com/office/powerpoint/2010/main" val="3061052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D129-A8C2-419E-B641-6CC90F50732D}"/>
              </a:ext>
            </a:extLst>
          </p:cNvPr>
          <p:cNvSpPr>
            <a:spLocks noGrp="1"/>
          </p:cNvSpPr>
          <p:nvPr>
            <p:ph type="ctrTitle"/>
          </p:nvPr>
        </p:nvSpPr>
        <p:spPr>
          <a:xfrm>
            <a:off x="762000" y="1524000"/>
            <a:ext cx="10668000" cy="22860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B33C04-8A23-4499-A6EF-1D190F0FB38E}"/>
              </a:ext>
            </a:extLst>
          </p:cNvPr>
          <p:cNvSpPr>
            <a:spLocks noGrp="1"/>
          </p:cNvSpPr>
          <p:nvPr>
            <p:ph type="subTitle" idx="1"/>
          </p:nvPr>
        </p:nvSpPr>
        <p:spPr>
          <a:xfrm>
            <a:off x="762000" y="4571999"/>
            <a:ext cx="10668000" cy="152400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EFA99FB-5674-4BC5-949F-8D45EC167511}"/>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5" name="Footer Placeholder 4">
            <a:extLst>
              <a:ext uri="{FF2B5EF4-FFF2-40B4-BE49-F238E27FC236}">
                <a16:creationId xmlns:a16="http://schemas.microsoft.com/office/drawing/2014/main" id="{0763CF93-DD67-4FE2-8083-864693FE8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5E934-32B6-44B1-9622-67F30BDA3F3A}"/>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868305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A5B09-FC60-445F-8A12-79869BEC60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A219F7-87F2-409F-BB0B-8FE9270C98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C2BB8-59E0-4EB2-B3BE-59D8641EE133}"/>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5" name="Footer Placeholder 4">
            <a:extLst>
              <a:ext uri="{FF2B5EF4-FFF2-40B4-BE49-F238E27FC236}">
                <a16:creationId xmlns:a16="http://schemas.microsoft.com/office/drawing/2014/main" id="{2D56984E-C0DE-461B-8011-8FC31B0EE9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E7C03-68D3-445E-A5A2-8A935CFC977E}"/>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03083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21F0D7-112D-48B1-B32B-170B1AA2B51E}"/>
              </a:ext>
            </a:extLst>
          </p:cNvPr>
          <p:cNvSpPr>
            <a:spLocks noGrp="1"/>
          </p:cNvSpPr>
          <p:nvPr>
            <p:ph type="title" orient="vert"/>
          </p:nvPr>
        </p:nvSpPr>
        <p:spPr>
          <a:xfrm>
            <a:off x="9143998" y="761999"/>
            <a:ext cx="2286000" cy="5334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27A7C1-8E5B-41DA-9802-F242D382B66B}"/>
              </a:ext>
            </a:extLst>
          </p:cNvPr>
          <p:cNvSpPr>
            <a:spLocks noGrp="1"/>
          </p:cNvSpPr>
          <p:nvPr>
            <p:ph type="body" orient="vert" idx="1"/>
          </p:nvPr>
        </p:nvSpPr>
        <p:spPr>
          <a:xfrm>
            <a:off x="762001" y="761999"/>
            <a:ext cx="7619999" cy="5334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961CC7-F5B1-464A-8127-60645FB21081}"/>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5" name="Footer Placeholder 4">
            <a:extLst>
              <a:ext uri="{FF2B5EF4-FFF2-40B4-BE49-F238E27FC236}">
                <a16:creationId xmlns:a16="http://schemas.microsoft.com/office/drawing/2014/main" id="{53B94302-B381-4F37-A9FF-5CC5519175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707151-541F-4104-B989-83A9DCA6E616}"/>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185688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AF011-A499-4054-89BF-A4800A68F60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66FB6E8-D956-45B5-9B4A-9D31DF466B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CDB9DB-9E62-4292-915C-1DD4134740DB}"/>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5" name="Footer Placeholder 4">
            <a:extLst>
              <a:ext uri="{FF2B5EF4-FFF2-40B4-BE49-F238E27FC236}">
                <a16:creationId xmlns:a16="http://schemas.microsoft.com/office/drawing/2014/main" id="{2BD462F1-BC30-4172-8353-363123A1DB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92EE8A-96DF-4D7D-B434-778324756D04}"/>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108657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8453A-F2B4-4EDB-B8FA-150267BC1A9A}"/>
              </a:ext>
            </a:extLst>
          </p:cNvPr>
          <p:cNvSpPr>
            <a:spLocks noGrp="1"/>
          </p:cNvSpPr>
          <p:nvPr>
            <p:ph type="title"/>
          </p:nvPr>
        </p:nvSpPr>
        <p:spPr>
          <a:xfrm>
            <a:off x="762000" y="1524000"/>
            <a:ext cx="10668000" cy="303847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C46C51-ADF1-48FC-A4D9-38C369E78304}"/>
              </a:ext>
            </a:extLst>
          </p:cNvPr>
          <p:cNvSpPr>
            <a:spLocks noGrp="1"/>
          </p:cNvSpPr>
          <p:nvPr>
            <p:ph type="body" idx="1"/>
          </p:nvPr>
        </p:nvSpPr>
        <p:spPr>
          <a:xfrm>
            <a:off x="762000" y="4589463"/>
            <a:ext cx="10668000" cy="15065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C43B56-4DC7-490B-AEFD-55ED1ECFF82E}"/>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5" name="Footer Placeholder 4">
            <a:extLst>
              <a:ext uri="{FF2B5EF4-FFF2-40B4-BE49-F238E27FC236}">
                <a16:creationId xmlns:a16="http://schemas.microsoft.com/office/drawing/2014/main" id="{454738F8-C4B2-41D8-B627-A6DDB24B2D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43D49-23F8-4C4B-9C30-EDC030EE6F7E}"/>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4607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5556D-6916-42E6-8820-8A0D328A50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2747A5-C962-477F-89AA-A32385D57996}"/>
              </a:ext>
            </a:extLst>
          </p:cNvPr>
          <p:cNvSpPr>
            <a:spLocks noGrp="1"/>
          </p:cNvSpPr>
          <p:nvPr>
            <p:ph sz="half" idx="1"/>
          </p:nvPr>
        </p:nvSpPr>
        <p:spPr>
          <a:xfrm>
            <a:off x="762000" y="2285999"/>
            <a:ext cx="5151119"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CD08312-30FC-44D8-B2A9-B5CAAD9F066F}"/>
              </a:ext>
            </a:extLst>
          </p:cNvPr>
          <p:cNvSpPr>
            <a:spLocks noGrp="1"/>
          </p:cNvSpPr>
          <p:nvPr>
            <p:ph sz="half" idx="2"/>
          </p:nvPr>
        </p:nvSpPr>
        <p:spPr>
          <a:xfrm>
            <a:off x="6278879" y="2285999"/>
            <a:ext cx="5151121" cy="3810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ED84EB-AF90-4F19-A376-0FE5E50F9EA5}"/>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6" name="Footer Placeholder 5">
            <a:extLst>
              <a:ext uri="{FF2B5EF4-FFF2-40B4-BE49-F238E27FC236}">
                <a16:creationId xmlns:a16="http://schemas.microsoft.com/office/drawing/2014/main" id="{7B838ED0-2789-41E4-A36E-83F92CA2E8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221A83-6D60-45F0-9173-5F6D2438BC36}"/>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42143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FAE2-03F4-4A94-86C4-9305B237CA89}"/>
              </a:ext>
            </a:extLst>
          </p:cNvPr>
          <p:cNvSpPr>
            <a:spLocks noGrp="1"/>
          </p:cNvSpPr>
          <p:nvPr>
            <p:ph type="title"/>
          </p:nvPr>
        </p:nvSpPr>
        <p:spPr>
          <a:xfrm>
            <a:off x="762000" y="762000"/>
            <a:ext cx="10668000" cy="1524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BAC5A5-E184-46B6-8AB5-C8E132D3624B}"/>
              </a:ext>
            </a:extLst>
          </p:cNvPr>
          <p:cNvSpPr>
            <a:spLocks noGrp="1"/>
          </p:cNvSpPr>
          <p:nvPr>
            <p:ph type="body" idx="1"/>
          </p:nvPr>
        </p:nvSpPr>
        <p:spPr>
          <a:xfrm>
            <a:off x="762000" y="2285999"/>
            <a:ext cx="5151119"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DCFE87-5D80-45CB-9D13-DFC9AFCEC7F9}"/>
              </a:ext>
            </a:extLst>
          </p:cNvPr>
          <p:cNvSpPr>
            <a:spLocks noGrp="1"/>
          </p:cNvSpPr>
          <p:nvPr>
            <p:ph sz="half" idx="2"/>
          </p:nvPr>
        </p:nvSpPr>
        <p:spPr>
          <a:xfrm>
            <a:off x="762000" y="3048000"/>
            <a:ext cx="5151119"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AC1E5A-8423-4749-8EDA-E13425F69658}"/>
              </a:ext>
            </a:extLst>
          </p:cNvPr>
          <p:cNvSpPr>
            <a:spLocks noGrp="1"/>
          </p:cNvSpPr>
          <p:nvPr>
            <p:ph type="body" sz="quarter" idx="3"/>
          </p:nvPr>
        </p:nvSpPr>
        <p:spPr>
          <a:xfrm>
            <a:off x="6278878" y="2286000"/>
            <a:ext cx="5151122"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32AAA-4BB8-4A3D-9C79-516F82F8001D}"/>
              </a:ext>
            </a:extLst>
          </p:cNvPr>
          <p:cNvSpPr>
            <a:spLocks noGrp="1"/>
          </p:cNvSpPr>
          <p:nvPr>
            <p:ph sz="quarter" idx="4"/>
          </p:nvPr>
        </p:nvSpPr>
        <p:spPr>
          <a:xfrm>
            <a:off x="6278878" y="3048000"/>
            <a:ext cx="5151122"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0BEC63-51D3-4C70-B804-BE9EF765AD21}"/>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8" name="Footer Placeholder 7">
            <a:extLst>
              <a:ext uri="{FF2B5EF4-FFF2-40B4-BE49-F238E27FC236}">
                <a16:creationId xmlns:a16="http://schemas.microsoft.com/office/drawing/2014/main" id="{735CA295-8563-402F-92C3-1F20C977C1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EFA5918-109D-4342-84C0-9774A52C9E7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716986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F2662-CBD1-4498-9B6E-2961F5EF1B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465740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624796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27076-58C8-494C-B6B1-DC86F62DDC24}"/>
              </a:ext>
            </a:extLst>
          </p:cNvPr>
          <p:cNvSpPr>
            <a:spLocks noGrp="1"/>
          </p:cNvSpPr>
          <p:nvPr>
            <p:ph type="title"/>
          </p:nvPr>
        </p:nvSpPr>
        <p:spPr>
          <a:xfrm>
            <a:off x="762000" y="761998"/>
            <a:ext cx="3810000" cy="1524002"/>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9F29E36-0340-452F-8D0A-1BC3F3A388CF}"/>
              </a:ext>
            </a:extLst>
          </p:cNvPr>
          <p:cNvSpPr>
            <a:spLocks noGrp="1"/>
          </p:cNvSpPr>
          <p:nvPr>
            <p:ph idx="1"/>
          </p:nvPr>
        </p:nvSpPr>
        <p:spPr>
          <a:xfrm>
            <a:off x="5334000" y="762001"/>
            <a:ext cx="6096000" cy="5334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051C2E-E587-45E8-BDB1-DFF2F2791BF6}"/>
              </a:ext>
            </a:extLst>
          </p:cNvPr>
          <p:cNvSpPr>
            <a:spLocks noGrp="1"/>
          </p:cNvSpPr>
          <p:nvPr>
            <p:ph type="body" sz="half" idx="2"/>
          </p:nvPr>
        </p:nvSpPr>
        <p:spPr>
          <a:xfrm>
            <a:off x="762000" y="2286000"/>
            <a:ext cx="3810000" cy="38100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21D993-DEDD-470E-B48B-CB053A55A119}"/>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6" name="Footer Placeholder 5">
            <a:extLst>
              <a:ext uri="{FF2B5EF4-FFF2-40B4-BE49-F238E27FC236}">
                <a16:creationId xmlns:a16="http://schemas.microsoft.com/office/drawing/2014/main" id="{67926C64-7401-4CA4-859F-74472AF869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108F41-F1F6-431C-9B45-8A447F188CB8}"/>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02542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104FB-422C-4023-9381-EB12F1582D44}"/>
              </a:ext>
            </a:extLst>
          </p:cNvPr>
          <p:cNvSpPr>
            <a:spLocks noGrp="1"/>
          </p:cNvSpPr>
          <p:nvPr>
            <p:ph type="title"/>
          </p:nvPr>
        </p:nvSpPr>
        <p:spPr>
          <a:xfrm>
            <a:off x="762001" y="762000"/>
            <a:ext cx="3809999" cy="1524000"/>
          </a:xfrm>
        </p:spPr>
        <p:txBody>
          <a:bodyPr anchor="t" anchorCtr="0"/>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DBA3AA-DE44-4B1F-91D1-09F67B89B941}"/>
              </a:ext>
            </a:extLst>
          </p:cNvPr>
          <p:cNvSpPr>
            <a:spLocks noGrp="1"/>
          </p:cNvSpPr>
          <p:nvPr>
            <p:ph type="pic" idx="1"/>
          </p:nvPr>
        </p:nvSpPr>
        <p:spPr>
          <a:xfrm>
            <a:off x="5334000" y="762001"/>
            <a:ext cx="6021388"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4A27B131-5117-4106-80DB-2AB208C4C953}"/>
              </a:ext>
            </a:extLst>
          </p:cNvPr>
          <p:cNvSpPr>
            <a:spLocks noGrp="1"/>
          </p:cNvSpPr>
          <p:nvPr>
            <p:ph type="body" sz="half" idx="2"/>
          </p:nvPr>
        </p:nvSpPr>
        <p:spPr>
          <a:xfrm>
            <a:off x="762001" y="2286000"/>
            <a:ext cx="3809999" cy="3810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13918A-7F23-4C72-8E80-591324A3046C}"/>
              </a:ext>
            </a:extLst>
          </p:cNvPr>
          <p:cNvSpPr>
            <a:spLocks noGrp="1"/>
          </p:cNvSpPr>
          <p:nvPr>
            <p:ph type="dt" sz="half" idx="10"/>
          </p:nvPr>
        </p:nvSpPr>
        <p:spPr/>
        <p:txBody>
          <a:bodyPr/>
          <a:lstStyle/>
          <a:p>
            <a:fld id="{76969C88-B244-455D-A017-012B25B1ACDD}" type="datetimeFigureOut">
              <a:rPr lang="en-US" smtClean="0"/>
              <a:t>3/31/2025</a:t>
            </a:fld>
            <a:endParaRPr lang="en-US"/>
          </a:p>
        </p:txBody>
      </p:sp>
      <p:sp>
        <p:nvSpPr>
          <p:cNvPr id="6" name="Footer Placeholder 5">
            <a:extLst>
              <a:ext uri="{FF2B5EF4-FFF2-40B4-BE49-F238E27FC236}">
                <a16:creationId xmlns:a16="http://schemas.microsoft.com/office/drawing/2014/main" id="{181071C8-76FE-4B83-8317-BD53C7C844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23681A-6F29-48FC-9409-319ED3E96635}"/>
              </a:ext>
            </a:extLst>
          </p:cNvPr>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852088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6EF5A53-0A64-4CA5-B9C7-1CB97CB5CF1C}"/>
              </a:ext>
            </a:extLst>
          </p:cNvPr>
          <p:cNvSpPr/>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34ABFBEA-4EB0-4D02-A2C0-1733CD3D6F12}"/>
              </a:ext>
            </a:extLst>
          </p:cNvPr>
          <p:cNvSpPr/>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2" name="Freeform: Shape 11">
            <a:extLst>
              <a:ext uri="{FF2B5EF4-FFF2-40B4-BE49-F238E27FC236}">
                <a16:creationId xmlns:a16="http://schemas.microsoft.com/office/drawing/2014/main" id="{19E083F6-57F4-487B-A766-EA0462B1EED8}"/>
              </a:ext>
            </a:extLst>
          </p:cNvPr>
          <p:cNvSpPr/>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2" name="Title Placeholder 1">
            <a:extLst>
              <a:ext uri="{FF2B5EF4-FFF2-40B4-BE49-F238E27FC236}">
                <a16:creationId xmlns:a16="http://schemas.microsoft.com/office/drawing/2014/main" id="{A3A2F988-7148-4375-83D8-12EE5EBC7BE0}"/>
              </a:ext>
            </a:extLst>
          </p:cNvPr>
          <p:cNvSpPr>
            <a:spLocks noGrp="1"/>
          </p:cNvSpPr>
          <p:nvPr>
            <p:ph type="title"/>
          </p:nvPr>
        </p:nvSpPr>
        <p:spPr>
          <a:xfrm>
            <a:off x="762000" y="762000"/>
            <a:ext cx="10668000" cy="1524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6896238-C5B3-4F3C-97FA-890E1A51A203}"/>
              </a:ext>
            </a:extLst>
          </p:cNvPr>
          <p:cNvSpPr>
            <a:spLocks noGrp="1"/>
          </p:cNvSpPr>
          <p:nvPr>
            <p:ph type="body" idx="1"/>
          </p:nvPr>
        </p:nvSpPr>
        <p:spPr>
          <a:xfrm>
            <a:off x="762000" y="2286000"/>
            <a:ext cx="10668000" cy="38180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D6E4474-0442-4E4B-9E5B-CA7B3951C1DA}"/>
              </a:ext>
            </a:extLst>
          </p:cNvPr>
          <p:cNvSpPr>
            <a:spLocks noGrp="1"/>
          </p:cNvSpPr>
          <p:nvPr>
            <p:ph type="dt" sz="half" idx="2"/>
          </p:nvPr>
        </p:nvSpPr>
        <p:spPr>
          <a:xfrm>
            <a:off x="9389165" y="194320"/>
            <a:ext cx="2040835"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76969C88-B244-455D-A017-012B25B1ACDD}" type="datetimeFigureOut">
              <a:rPr lang="en-US" smtClean="0"/>
              <a:pPr/>
              <a:t>3/31/2025</a:t>
            </a:fld>
            <a:endParaRPr lang="en-US"/>
          </a:p>
        </p:txBody>
      </p:sp>
      <p:sp>
        <p:nvSpPr>
          <p:cNvPr id="5" name="Footer Placeholder 4">
            <a:extLst>
              <a:ext uri="{FF2B5EF4-FFF2-40B4-BE49-F238E27FC236}">
                <a16:creationId xmlns:a16="http://schemas.microsoft.com/office/drawing/2014/main" id="{E0626A98-F887-40E1-B9BA-9D93DE90E022}"/>
              </a:ext>
            </a:extLst>
          </p:cNvPr>
          <p:cNvSpPr>
            <a:spLocks noGrp="1"/>
          </p:cNvSpPr>
          <p:nvPr>
            <p:ph type="ftr" sz="quarter" idx="3"/>
          </p:nvPr>
        </p:nvSpPr>
        <p:spPr>
          <a:xfrm>
            <a:off x="761999" y="6356350"/>
            <a:ext cx="6612835" cy="365125"/>
          </a:xfrm>
          <a:prstGeom prst="rect">
            <a:avLst/>
          </a:prstGeom>
        </p:spPr>
        <p:txBody>
          <a:bodyPr vert="horz" lIns="91440" tIns="45720" rIns="91440" bIns="45720" rtlCol="0" anchor="ctr"/>
          <a:lstStyle>
            <a:lvl1pPr algn="l">
              <a:defRPr sz="1200">
                <a:solidFill>
                  <a:schemeClr val="tx1">
                    <a:tint val="75000"/>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482C8119-73F6-4713-9AD3-3628DCDFB8F2}"/>
              </a:ext>
            </a:extLst>
          </p:cNvPr>
          <p:cNvSpPr>
            <a:spLocks noGrp="1"/>
          </p:cNvSpPr>
          <p:nvPr>
            <p:ph type="sldNum" sz="quarter" idx="4"/>
          </p:nvPr>
        </p:nvSpPr>
        <p:spPr>
          <a:xfrm>
            <a:off x="9906000" y="6356350"/>
            <a:ext cx="1524000" cy="365125"/>
          </a:xfrm>
          <a:prstGeom prst="rect">
            <a:avLst/>
          </a:prstGeom>
        </p:spPr>
        <p:txBody>
          <a:bodyPr vert="horz" lIns="91440" tIns="45720" rIns="91440" bIns="45720" rtlCol="0" anchor="ctr"/>
          <a:lstStyle>
            <a:lvl1pPr algn="r">
              <a:defRPr sz="1200">
                <a:solidFill>
                  <a:schemeClr val="tx1">
                    <a:tint val="75000"/>
                    <a:alpha val="70000"/>
                  </a:schemeClr>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2614432483"/>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2" r:id="rId6"/>
    <p:sldLayoutId id="2147483667" r:id="rId7"/>
    <p:sldLayoutId id="2147483668" r:id="rId8"/>
    <p:sldLayoutId id="2147483669" r:id="rId9"/>
    <p:sldLayoutId id="2147483671"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5000"/>
        </a:lnSpc>
        <a:spcBef>
          <a:spcPts val="1000"/>
        </a:spcBef>
        <a:buFont typeface="Arial" panose="020B0604020202020204" pitchFamily="34" charset="0"/>
        <a:buChar char="•"/>
        <a:defRPr sz="2800" kern="1200">
          <a:solidFill>
            <a:schemeClr val="tx1">
              <a:alpha val="70000"/>
            </a:schemeClr>
          </a:solidFill>
          <a:latin typeface="+mn-lt"/>
          <a:ea typeface="+mn-ea"/>
          <a:cs typeface="+mn-cs"/>
        </a:defRPr>
      </a:lvl1pPr>
      <a:lvl2pPr marL="685800" indent="-228600" algn="l" defTabSz="914400" rtl="0" eaLnBrk="1" latinLnBrk="0" hangingPunct="1">
        <a:lnSpc>
          <a:spcPct val="125000"/>
        </a:lnSpc>
        <a:spcBef>
          <a:spcPts val="500"/>
        </a:spcBef>
        <a:buFont typeface="Arial" panose="020B0604020202020204" pitchFamily="34" charset="0"/>
        <a:buChar char="•"/>
        <a:defRPr sz="2400" kern="1200">
          <a:solidFill>
            <a:schemeClr val="tx1">
              <a:alpha val="70000"/>
            </a:schemeClr>
          </a:solidFill>
          <a:latin typeface="+mn-lt"/>
          <a:ea typeface="+mn-ea"/>
          <a:cs typeface="+mn-cs"/>
        </a:defRPr>
      </a:lvl2pPr>
      <a:lvl3pPr marL="1143000" indent="-228600" algn="l" defTabSz="914400" rtl="0" eaLnBrk="1" latinLnBrk="0" hangingPunct="1">
        <a:lnSpc>
          <a:spcPct val="125000"/>
        </a:lnSpc>
        <a:spcBef>
          <a:spcPts val="500"/>
        </a:spcBef>
        <a:buFont typeface="Arial" panose="020B0604020202020204" pitchFamily="34" charset="0"/>
        <a:buChar char="•"/>
        <a:defRPr sz="2000" kern="1200">
          <a:solidFill>
            <a:schemeClr val="tx1">
              <a:alpha val="70000"/>
            </a:schemeClr>
          </a:solidFill>
          <a:latin typeface="+mn-lt"/>
          <a:ea typeface="+mn-ea"/>
          <a:cs typeface="+mn-cs"/>
        </a:defRPr>
      </a:lvl3pPr>
      <a:lvl4pPr marL="16002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4pPr>
      <a:lvl5pPr marL="2057400" indent="-228600" algn="l" defTabSz="914400" rtl="0" eaLnBrk="1" latinLnBrk="0" hangingPunct="1">
        <a:lnSpc>
          <a:spcPct val="125000"/>
        </a:lnSpc>
        <a:spcBef>
          <a:spcPts val="500"/>
        </a:spcBef>
        <a:buFont typeface="Arial" panose="020B0604020202020204" pitchFamily="34" charset="0"/>
        <a:buChar char="•"/>
        <a:defRPr sz="18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1.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who.int/news-room/fact-sheets/detail/obesity-and-overweight" TargetMode="External"/><Relationship Id="rId2" Type="http://schemas.openxmlformats.org/officeDocument/2006/relationships/hyperlink" Target="https://data.europa.eu/doi/10.2777/29369" TargetMode="External"/><Relationship Id="rId1" Type="http://schemas.openxmlformats.org/officeDocument/2006/relationships/slideLayout" Target="../slideLayouts/slideLayout2.xml"/><Relationship Id="rId5" Type="http://schemas.openxmlformats.org/officeDocument/2006/relationships/hyperlink" Target="http://www.myfitnesspal.com/" TargetMode="External"/><Relationship Id="rId4" Type="http://schemas.openxmlformats.org/officeDocument/2006/relationships/hyperlink" Target="https://www.who.int/news-room/fact-sheets/detail/healthy-diet"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https://www.apeee-bxl1-services.be/sites/default/files/inline-images/prix-cafet-en.jpg" TargetMode="Externa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6" name="Freeform: Shape 27">
            <a:extLst>
              <a:ext uri="{FF2B5EF4-FFF2-40B4-BE49-F238E27FC236}">
                <a16:creationId xmlns:a16="http://schemas.microsoft.com/office/drawing/2014/main" id="{A6EF5A53-0A64-4CA5-B9C7-1CB97CB5C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47" name="Freeform: Shape 29">
            <a:extLst>
              <a:ext uri="{FF2B5EF4-FFF2-40B4-BE49-F238E27FC236}">
                <a16:creationId xmlns:a16="http://schemas.microsoft.com/office/drawing/2014/main" id="{34ABFBEA-4EB0-4D02-A2C0-1733CD3D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48" name="Freeform: Shape 31">
            <a:extLst>
              <a:ext uri="{FF2B5EF4-FFF2-40B4-BE49-F238E27FC236}">
                <a16:creationId xmlns:a16="http://schemas.microsoft.com/office/drawing/2014/main" id="{19E083F6-57F4-487B-A766-EA0462B1E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49" name="Rectangle 48">
            <a:extLst>
              <a:ext uri="{FF2B5EF4-FFF2-40B4-BE49-F238E27FC236}">
                <a16:creationId xmlns:a16="http://schemas.microsoft.com/office/drawing/2014/main" id="{7A18C9FB-EC4C-4DAE-8F7D-C6E5AF6079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pic>
        <p:nvPicPr>
          <p:cNvPr id="5" name="Picture 4" descr="Hand holding biscuit">
            <a:extLst>
              <a:ext uri="{FF2B5EF4-FFF2-40B4-BE49-F238E27FC236}">
                <a16:creationId xmlns:a16="http://schemas.microsoft.com/office/drawing/2014/main" id="{41E83FB8-24FE-4245-7153-55E6DAE12F9F}"/>
              </a:ext>
            </a:extLst>
          </p:cNvPr>
          <p:cNvPicPr>
            <a:picLocks noChangeAspect="1"/>
          </p:cNvPicPr>
          <p:nvPr/>
        </p:nvPicPr>
        <p:blipFill>
          <a:blip r:embed="rId2"/>
          <a:srcRect b="15835"/>
          <a:stretch/>
        </p:blipFill>
        <p:spPr>
          <a:xfrm>
            <a:off x="0" y="74423"/>
            <a:ext cx="12207220" cy="6857990"/>
          </a:xfrm>
          <a:prstGeom prst="rect">
            <a:avLst/>
          </a:prstGeom>
        </p:spPr>
      </p:pic>
      <p:sp>
        <p:nvSpPr>
          <p:cNvPr id="50" name="Rectangle 49">
            <a:extLst>
              <a:ext uri="{FF2B5EF4-FFF2-40B4-BE49-F238E27FC236}">
                <a16:creationId xmlns:a16="http://schemas.microsoft.com/office/drawing/2014/main" id="{0ED8FC7E-742C-4B53-B6FF-F19F8EDA28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1928"/>
            <a:ext cx="12191999" cy="5058137"/>
          </a:xfrm>
          <a:prstGeom prst="rect">
            <a:avLst/>
          </a:prstGeom>
          <a:gradFill flip="none" rotWithShape="1">
            <a:gsLst>
              <a:gs pos="50000">
                <a:schemeClr val="bg1">
                  <a:alpha val="30000"/>
                </a:schemeClr>
              </a:gs>
              <a:gs pos="80000">
                <a:schemeClr val="bg1">
                  <a:alpha val="15000"/>
                </a:schemeClr>
              </a:gs>
              <a:gs pos="0">
                <a:schemeClr val="bg1">
                  <a:alpha val="0"/>
                </a:schemeClr>
              </a:gs>
              <a:gs pos="20000">
                <a:schemeClr val="bg1">
                  <a:alpha val="15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0D22AB-5FEF-1F76-F7EB-CD8E7D0BBBC8}"/>
              </a:ext>
            </a:extLst>
          </p:cNvPr>
          <p:cNvSpPr>
            <a:spLocks noGrp="1"/>
          </p:cNvSpPr>
          <p:nvPr>
            <p:ph type="title"/>
          </p:nvPr>
        </p:nvSpPr>
        <p:spPr>
          <a:xfrm>
            <a:off x="448492" y="1057401"/>
            <a:ext cx="11051846" cy="2368063"/>
          </a:xfrm>
          <a:noFill/>
        </p:spPr>
        <p:txBody>
          <a:bodyPr vert="horz" lIns="91440" tIns="45720" rIns="91440" bIns="45720" rtlCol="0" anchor="b">
            <a:normAutofit/>
          </a:bodyPr>
          <a:lstStyle/>
          <a:p>
            <a:pPr algn="ctr"/>
            <a:r>
              <a:rPr lang="en-US" b="1" kern="100" dirty="0">
                <a:latin typeface="Times New Roman"/>
                <a:ea typeface="Aptos" panose="020B0004020202020204" pitchFamily="34" charset="0"/>
                <a:cs typeface="Times New Roman"/>
              </a:rPr>
              <a:t>The nutritional quality of food offered in European schools’ cafeterias</a:t>
            </a:r>
            <a:br>
              <a:rPr lang="en-US" b="1" kern="100" dirty="0">
                <a:latin typeface="Times New Roman" panose="02020603050405020304" pitchFamily="18" charset="0"/>
                <a:ea typeface="Aptos" panose="020B0004020202020204" pitchFamily="34" charset="0"/>
                <a:cs typeface="Times New Roman" panose="02020603050405020304" pitchFamily="18" charset="0"/>
              </a:rPr>
            </a:br>
            <a:endParaRPr lang="en-US" b="1" kern="100" dirty="0">
              <a:latin typeface="Times New Roman"/>
              <a:cs typeface="Times New Roman"/>
            </a:endParaRPr>
          </a:p>
        </p:txBody>
      </p:sp>
      <p:sp>
        <p:nvSpPr>
          <p:cNvPr id="38" name="Freeform: Shape 37">
            <a:extLst>
              <a:ext uri="{FF2B5EF4-FFF2-40B4-BE49-F238E27FC236}">
                <a16:creationId xmlns:a16="http://schemas.microsoft.com/office/drawing/2014/main" id="{F798D3DD-23B7-41EE-9021-C8F9A8E2C1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0653162" y="-776838"/>
            <a:ext cx="762001" cy="2315675"/>
          </a:xfrm>
          <a:custGeom>
            <a:avLst/>
            <a:gdLst>
              <a:gd name="connsiteX0" fmla="*/ 0 w 1085312"/>
              <a:gd name="connsiteY0" fmla="*/ 2315675 h 2315675"/>
              <a:gd name="connsiteX1" fmla="*/ 0 w 1085312"/>
              <a:gd name="connsiteY1" fmla="*/ 0 h 2315675"/>
              <a:gd name="connsiteX2" fmla="*/ 53089 w 1085312"/>
              <a:gd name="connsiteY2" fmla="*/ 4542 h 2315675"/>
              <a:gd name="connsiteX3" fmla="*/ 790077 w 1085312"/>
              <a:gd name="connsiteY3" fmla="*/ 872756 h 2315675"/>
              <a:gd name="connsiteX4" fmla="*/ 1085252 w 1085312"/>
              <a:gd name="connsiteY4" fmla="*/ 1943649 h 2315675"/>
              <a:gd name="connsiteX5" fmla="*/ 1064832 w 1085312"/>
              <a:gd name="connsiteY5" fmla="*/ 2198094 h 2315675"/>
              <a:gd name="connsiteX6" fmla="*/ 1043734 w 1085312"/>
              <a:gd name="connsiteY6" fmla="*/ 2315675 h 2315675"/>
              <a:gd name="connsiteX7" fmla="*/ 0 w 1085312"/>
              <a:gd name="connsiteY7" fmla="*/ 2315675 h 231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312" h="2315675">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latin typeface="Avenir Next LT Pro" panose="020B0504020202020204" pitchFamily="34" charset="0"/>
            </a:endParaRPr>
          </a:p>
        </p:txBody>
      </p:sp>
      <p:grpSp>
        <p:nvGrpSpPr>
          <p:cNvPr id="40" name="Group 39">
            <a:extLst>
              <a:ext uri="{FF2B5EF4-FFF2-40B4-BE49-F238E27FC236}">
                <a16:creationId xmlns:a16="http://schemas.microsoft.com/office/drawing/2014/main" id="{2C072688-BFC7-4FE8-A45E-B3C63CBB96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 y="5829359"/>
            <a:ext cx="4333875" cy="1028642"/>
            <a:chOff x="7153921" y="5829359"/>
            <a:chExt cx="5038079" cy="1028642"/>
          </a:xfrm>
        </p:grpSpPr>
        <p:sp>
          <p:nvSpPr>
            <p:cNvPr id="41" name="Freeform: Shape 40">
              <a:extLst>
                <a:ext uri="{FF2B5EF4-FFF2-40B4-BE49-F238E27FC236}">
                  <a16:creationId xmlns:a16="http://schemas.microsoft.com/office/drawing/2014/main" id="{F3002ED9-43C6-4BA8-8941-9AFCB04E4D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63906" y="5913098"/>
              <a:ext cx="4228094" cy="944903"/>
            </a:xfrm>
            <a:custGeom>
              <a:avLst/>
              <a:gdLst>
                <a:gd name="connsiteX0" fmla="*/ 1673074 w 4228094"/>
                <a:gd name="connsiteY0" fmla="*/ 230 h 1137038"/>
                <a:gd name="connsiteX1" fmla="*/ 3676781 w 4228094"/>
                <a:gd name="connsiteY1" fmla="*/ 298555 h 1137038"/>
                <a:gd name="connsiteX2" fmla="*/ 4025527 w 4228094"/>
                <a:gd name="connsiteY2" fmla="*/ 425010 h 1137038"/>
                <a:gd name="connsiteX3" fmla="*/ 4228094 w 4228094"/>
                <a:gd name="connsiteY3" fmla="*/ 494088 h 1137038"/>
                <a:gd name="connsiteX4" fmla="*/ 4228094 w 4228094"/>
                <a:gd name="connsiteY4" fmla="*/ 1137038 h 1137038"/>
                <a:gd name="connsiteX5" fmla="*/ 0 w 4228094"/>
                <a:gd name="connsiteY5" fmla="*/ 1137038 h 1137038"/>
                <a:gd name="connsiteX6" fmla="*/ 18109 w 4228094"/>
                <a:gd name="connsiteY6" fmla="*/ 1068877 h 1137038"/>
                <a:gd name="connsiteX7" fmla="*/ 362264 w 4228094"/>
                <a:gd name="connsiteY7" fmla="*/ 366637 h 1137038"/>
                <a:gd name="connsiteX8" fmla="*/ 1386499 w 4228094"/>
                <a:gd name="connsiteY8" fmla="*/ 1522 h 1137038"/>
                <a:gd name="connsiteX9" fmla="*/ 1673074 w 4228094"/>
                <a:gd name="connsiteY9" fmla="*/ 230 h 113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8094" h="1137038">
                  <a:moveTo>
                    <a:pt x="1673074" y="230"/>
                  </a:moveTo>
                  <a:cubicBezTo>
                    <a:pt x="2346512" y="4287"/>
                    <a:pt x="3048424" y="63583"/>
                    <a:pt x="3676781" y="298555"/>
                  </a:cubicBezTo>
                  <a:cubicBezTo>
                    <a:pt x="3793275" y="342114"/>
                    <a:pt x="3909477" y="384216"/>
                    <a:pt x="4025527" y="425010"/>
                  </a:cubicBezTo>
                  <a:lnTo>
                    <a:pt x="4228094" y="494088"/>
                  </a:lnTo>
                  <a:lnTo>
                    <a:pt x="4228094" y="1137038"/>
                  </a:lnTo>
                  <a:lnTo>
                    <a:pt x="0" y="1137038"/>
                  </a:lnTo>
                  <a:lnTo>
                    <a:pt x="18109" y="1068877"/>
                  </a:lnTo>
                  <a:cubicBezTo>
                    <a:pt x="95047" y="799139"/>
                    <a:pt x="194962" y="542008"/>
                    <a:pt x="362264" y="366637"/>
                  </a:cubicBezTo>
                  <a:cubicBezTo>
                    <a:pt x="622229" y="94062"/>
                    <a:pt x="1015836" y="6565"/>
                    <a:pt x="1386499" y="1522"/>
                  </a:cubicBezTo>
                  <a:cubicBezTo>
                    <a:pt x="1481245" y="198"/>
                    <a:pt x="1576869" y="-349"/>
                    <a:pt x="1673074" y="230"/>
                  </a:cubicBez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500">
                <a:solidFill>
                  <a:schemeClr val="bg1"/>
                </a:solidFill>
                <a:latin typeface="Avenir Next LT Pro" panose="020B0504020202020204" pitchFamily="34" charset="0"/>
              </a:endParaRPr>
            </a:p>
          </p:txBody>
        </p:sp>
        <p:sp>
          <p:nvSpPr>
            <p:cNvPr id="42" name="Freeform: Shape 41">
              <a:extLst>
                <a:ext uri="{FF2B5EF4-FFF2-40B4-BE49-F238E27FC236}">
                  <a16:creationId xmlns:a16="http://schemas.microsoft.com/office/drawing/2014/main" id="{4EB09750-C9B1-40CE-AB9B-FEB308A1F3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153921" y="5829359"/>
              <a:ext cx="5038078" cy="1028642"/>
            </a:xfrm>
            <a:custGeom>
              <a:avLst/>
              <a:gdLst>
                <a:gd name="connsiteX0" fmla="*/ 1576991 w 5038078"/>
                <a:gd name="connsiteY0" fmla="*/ 210 h 1238015"/>
                <a:gd name="connsiteX1" fmla="*/ 3403320 w 5038078"/>
                <a:gd name="connsiteY1" fmla="*/ 272125 h 1238015"/>
                <a:gd name="connsiteX2" fmla="*/ 4672870 w 5038078"/>
                <a:gd name="connsiteY2" fmla="*/ 693604 h 1238015"/>
                <a:gd name="connsiteX3" fmla="*/ 5038078 w 5038078"/>
                <a:gd name="connsiteY3" fmla="*/ 795929 h 1238015"/>
                <a:gd name="connsiteX4" fmla="*/ 5038078 w 5038078"/>
                <a:gd name="connsiteY4" fmla="*/ 1238015 h 1238015"/>
                <a:gd name="connsiteX5" fmla="*/ 0 w 5038078"/>
                <a:gd name="connsiteY5" fmla="*/ 1238015 h 1238015"/>
                <a:gd name="connsiteX6" fmla="*/ 19230 w 5038078"/>
                <a:gd name="connsiteY6" fmla="*/ 1159819 h 1238015"/>
                <a:gd name="connsiteX7" fmla="*/ 382219 w 5038078"/>
                <a:gd name="connsiteY7" fmla="*/ 334180 h 1238015"/>
                <a:gd name="connsiteX8" fmla="*/ 1315784 w 5038078"/>
                <a:gd name="connsiteY8" fmla="*/ 1388 h 1238015"/>
                <a:gd name="connsiteX9" fmla="*/ 1576991 w 5038078"/>
                <a:gd name="connsiteY9" fmla="*/ 210 h 1238015"/>
                <a:gd name="connsiteX0" fmla="*/ 0 w 5129518"/>
                <a:gd name="connsiteY0" fmla="*/ 1237805 h 1329245"/>
                <a:gd name="connsiteX1" fmla="*/ 19230 w 5129518"/>
                <a:gd name="connsiteY1" fmla="*/ 1159609 h 1329245"/>
                <a:gd name="connsiteX2" fmla="*/ 382219 w 5129518"/>
                <a:gd name="connsiteY2" fmla="*/ 333970 h 1329245"/>
                <a:gd name="connsiteX3" fmla="*/ 1315784 w 5129518"/>
                <a:gd name="connsiteY3" fmla="*/ 1178 h 1329245"/>
                <a:gd name="connsiteX4" fmla="*/ 1576991 w 5129518"/>
                <a:gd name="connsiteY4" fmla="*/ 0 h 1329245"/>
                <a:gd name="connsiteX5" fmla="*/ 3403320 w 5129518"/>
                <a:gd name="connsiteY5" fmla="*/ 271915 h 1329245"/>
                <a:gd name="connsiteX6" fmla="*/ 4672870 w 5129518"/>
                <a:gd name="connsiteY6" fmla="*/ 693394 h 1329245"/>
                <a:gd name="connsiteX7" fmla="*/ 5038078 w 5129518"/>
                <a:gd name="connsiteY7" fmla="*/ 795719 h 1329245"/>
                <a:gd name="connsiteX8" fmla="*/ 5129518 w 5129518"/>
                <a:gd name="connsiteY8" fmla="*/ 1329245 h 1329245"/>
                <a:gd name="connsiteX0" fmla="*/ 0 w 5129518"/>
                <a:gd name="connsiteY0" fmla="*/ 1237805 h 1329245"/>
                <a:gd name="connsiteX1" fmla="*/ 19230 w 5129518"/>
                <a:gd name="connsiteY1" fmla="*/ 1159609 h 1329245"/>
                <a:gd name="connsiteX2" fmla="*/ 382219 w 5129518"/>
                <a:gd name="connsiteY2" fmla="*/ 333970 h 1329245"/>
                <a:gd name="connsiteX3" fmla="*/ 1315784 w 5129518"/>
                <a:gd name="connsiteY3" fmla="*/ 1178 h 1329245"/>
                <a:gd name="connsiteX4" fmla="*/ 1576991 w 5129518"/>
                <a:gd name="connsiteY4" fmla="*/ 0 h 1329245"/>
                <a:gd name="connsiteX5" fmla="*/ 3403320 w 5129518"/>
                <a:gd name="connsiteY5" fmla="*/ 271915 h 1329245"/>
                <a:gd name="connsiteX6" fmla="*/ 4672870 w 5129518"/>
                <a:gd name="connsiteY6" fmla="*/ 693394 h 1329245"/>
                <a:gd name="connsiteX7" fmla="*/ 5038078 w 5129518"/>
                <a:gd name="connsiteY7" fmla="*/ 795719 h 1329245"/>
                <a:gd name="connsiteX8" fmla="*/ 5129518 w 5129518"/>
                <a:gd name="connsiteY8" fmla="*/ 1329245 h 1329245"/>
                <a:gd name="connsiteX0" fmla="*/ 0 w 5049689"/>
                <a:gd name="connsiteY0" fmla="*/ 1237805 h 1423588"/>
                <a:gd name="connsiteX1" fmla="*/ 19230 w 5049689"/>
                <a:gd name="connsiteY1" fmla="*/ 1159609 h 1423588"/>
                <a:gd name="connsiteX2" fmla="*/ 382219 w 5049689"/>
                <a:gd name="connsiteY2" fmla="*/ 333970 h 1423588"/>
                <a:gd name="connsiteX3" fmla="*/ 1315784 w 5049689"/>
                <a:gd name="connsiteY3" fmla="*/ 1178 h 1423588"/>
                <a:gd name="connsiteX4" fmla="*/ 1576991 w 5049689"/>
                <a:gd name="connsiteY4" fmla="*/ 0 h 1423588"/>
                <a:gd name="connsiteX5" fmla="*/ 3403320 w 5049689"/>
                <a:gd name="connsiteY5" fmla="*/ 271915 h 1423588"/>
                <a:gd name="connsiteX6" fmla="*/ 4672870 w 5049689"/>
                <a:gd name="connsiteY6" fmla="*/ 693394 h 1423588"/>
                <a:gd name="connsiteX7" fmla="*/ 5038078 w 5049689"/>
                <a:gd name="connsiteY7" fmla="*/ 795719 h 1423588"/>
                <a:gd name="connsiteX8" fmla="*/ 5049689 w 5049689"/>
                <a:gd name="connsiteY8" fmla="*/ 1423588 h 1423588"/>
                <a:gd name="connsiteX0" fmla="*/ 0 w 5038078"/>
                <a:gd name="connsiteY0" fmla="*/ 1237805 h 1237805"/>
                <a:gd name="connsiteX1" fmla="*/ 19230 w 5038078"/>
                <a:gd name="connsiteY1" fmla="*/ 1159609 h 1237805"/>
                <a:gd name="connsiteX2" fmla="*/ 382219 w 5038078"/>
                <a:gd name="connsiteY2" fmla="*/ 333970 h 1237805"/>
                <a:gd name="connsiteX3" fmla="*/ 1315784 w 5038078"/>
                <a:gd name="connsiteY3" fmla="*/ 1178 h 1237805"/>
                <a:gd name="connsiteX4" fmla="*/ 1576991 w 5038078"/>
                <a:gd name="connsiteY4" fmla="*/ 0 h 1237805"/>
                <a:gd name="connsiteX5" fmla="*/ 3403320 w 5038078"/>
                <a:gd name="connsiteY5" fmla="*/ 271915 h 1237805"/>
                <a:gd name="connsiteX6" fmla="*/ 4672870 w 5038078"/>
                <a:gd name="connsiteY6" fmla="*/ 693394 h 1237805"/>
                <a:gd name="connsiteX7" fmla="*/ 5038078 w 5038078"/>
                <a:gd name="connsiteY7" fmla="*/ 795719 h 1237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8078" h="1237805">
                  <a:moveTo>
                    <a:pt x="0" y="1237805"/>
                  </a:moveTo>
                  <a:lnTo>
                    <a:pt x="19230" y="1159609"/>
                  </a:lnTo>
                  <a:cubicBezTo>
                    <a:pt x="96961" y="850027"/>
                    <a:pt x="191605" y="533778"/>
                    <a:pt x="382219" y="333970"/>
                  </a:cubicBezTo>
                  <a:cubicBezTo>
                    <a:pt x="619171" y="85526"/>
                    <a:pt x="977934" y="5774"/>
                    <a:pt x="1315784" y="1178"/>
                  </a:cubicBezTo>
                  <a:lnTo>
                    <a:pt x="1576991" y="0"/>
                  </a:lnTo>
                  <a:cubicBezTo>
                    <a:pt x="2190813" y="3698"/>
                    <a:pt x="2830589" y="57744"/>
                    <a:pt x="3403320" y="271915"/>
                  </a:cubicBezTo>
                  <a:cubicBezTo>
                    <a:pt x="3828046" y="430728"/>
                    <a:pt x="4248519" y="568281"/>
                    <a:pt x="4672870" y="693394"/>
                  </a:cubicBezTo>
                  <a:lnTo>
                    <a:pt x="5038078" y="795719"/>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Light"/>
              </a:endParaRPr>
            </a:p>
          </p:txBody>
        </p:sp>
      </p:grpSp>
      <p:grpSp>
        <p:nvGrpSpPr>
          <p:cNvPr id="24" name="Group 23">
            <a:extLst>
              <a:ext uri="{FF2B5EF4-FFF2-40B4-BE49-F238E27FC236}">
                <a16:creationId xmlns:a16="http://schemas.microsoft.com/office/drawing/2014/main" id="{7EFB4F4A-9201-B498-F8E5-AB4314794AFC}"/>
              </a:ext>
            </a:extLst>
          </p:cNvPr>
          <p:cNvGrpSpPr/>
          <p:nvPr/>
        </p:nvGrpSpPr>
        <p:grpSpPr>
          <a:xfrm>
            <a:off x="6965689" y="4154965"/>
            <a:ext cx="5105810" cy="4354162"/>
            <a:chOff x="6446106" y="3851361"/>
            <a:chExt cx="5741006" cy="4354162"/>
          </a:xfrm>
        </p:grpSpPr>
        <p:sp>
          <p:nvSpPr>
            <p:cNvPr id="12" name="TextBox 11">
              <a:extLst>
                <a:ext uri="{FF2B5EF4-FFF2-40B4-BE49-F238E27FC236}">
                  <a16:creationId xmlns:a16="http://schemas.microsoft.com/office/drawing/2014/main" id="{11E26200-F1B8-A975-3CE2-4331B05DF23B}"/>
                </a:ext>
              </a:extLst>
            </p:cNvPr>
            <p:cNvSpPr txBox="1"/>
            <p:nvPr/>
          </p:nvSpPr>
          <p:spPr>
            <a:xfrm>
              <a:off x="6446106" y="4614027"/>
              <a:ext cx="5741006" cy="3591496"/>
            </a:xfrm>
            <a:prstGeom prst="rect">
              <a:avLst/>
            </a:prstGeom>
            <a:noFill/>
          </p:spPr>
          <p:txBody>
            <a:bodyPr wrap="square" lIns="91440" tIns="45720" rIns="91440" bIns="45720" anchor="t">
              <a:spAutoFit/>
            </a:bodyPr>
            <a:lstStyle/>
            <a:p>
              <a:pPr>
                <a:lnSpc>
                  <a:spcPct val="150000"/>
                </a:lnSpc>
                <a:spcAft>
                  <a:spcPts val="800"/>
                </a:spcAft>
              </a:pPr>
              <a:r>
                <a:rPr lang="en-US" sz="2200" b="1" kern="100" dirty="0">
                  <a:effectLst/>
                  <a:latin typeface="Times New Roman"/>
                  <a:ea typeface="Aptos" panose="020B0004020202020204" pitchFamily="34" charset="0"/>
                  <a:cs typeface="Times New Roman"/>
                </a:rPr>
                <a:t>Georgina Iris Dimopoulou </a:t>
              </a:r>
              <a:r>
                <a:rPr lang="en-US" sz="2200" b="1" kern="100" dirty="0" err="1">
                  <a:effectLst/>
                  <a:latin typeface="Times New Roman"/>
                  <a:ea typeface="Aptos" panose="020B0004020202020204" pitchFamily="34" charset="0"/>
                  <a:cs typeface="Times New Roman"/>
                </a:rPr>
                <a:t>Vantsiouri</a:t>
              </a:r>
              <a:r>
                <a:rPr lang="en-US" sz="2200" b="1" kern="100" dirty="0">
                  <a:latin typeface="Times New Roman"/>
                  <a:ea typeface="Aptos" panose="020B0004020202020204" pitchFamily="34" charset="0"/>
                  <a:cs typeface="Times New Roman"/>
                </a:rPr>
                <a:t>  </a:t>
              </a:r>
            </a:p>
            <a:p>
              <a:pPr>
                <a:lnSpc>
                  <a:spcPct val="150000"/>
                </a:lnSpc>
                <a:spcAft>
                  <a:spcPts val="800"/>
                </a:spcAft>
              </a:pPr>
              <a:r>
                <a:rPr lang="en-US" sz="2200" b="1" kern="100" dirty="0">
                  <a:latin typeface="Times New Roman"/>
                  <a:ea typeface="Aptos" panose="020B0004020202020204" pitchFamily="34" charset="0"/>
                  <a:cs typeface="Times New Roman"/>
                </a:rPr>
                <a:t>Vittoria Valentina Passanisi</a:t>
              </a:r>
              <a:endParaRPr lang="en-US" sz="2200" kern="100" dirty="0">
                <a:latin typeface="Times New Roman"/>
                <a:ea typeface="Aptos" panose="020B0004020202020204" pitchFamily="34" charset="0"/>
                <a:cs typeface="Times New Roman"/>
              </a:endParaRPr>
            </a:p>
            <a:p>
              <a:pPr>
                <a:lnSpc>
                  <a:spcPct val="150000"/>
                </a:lnSpc>
                <a:spcAft>
                  <a:spcPts val="800"/>
                </a:spcAft>
              </a:pPr>
              <a:r>
                <a:rPr lang="en-US" sz="2200" b="1" kern="100" dirty="0">
                  <a:latin typeface="Times New Roman"/>
                  <a:ea typeface="Aptos" panose="020B0004020202020204" pitchFamily="34" charset="0"/>
                  <a:cs typeface="Times New Roman"/>
                </a:rPr>
                <a:t>			</a:t>
              </a:r>
              <a:r>
                <a:rPr lang="en-US" b="1" kern="100" dirty="0">
                  <a:latin typeface="Times New Roman"/>
                  <a:ea typeface="Aptos" panose="020B0004020202020204" pitchFamily="34" charset="0"/>
                  <a:cs typeface="Times New Roman"/>
                </a:rPr>
                <a:t>EEB3 S1 ENA</a:t>
              </a:r>
              <a:endParaRPr lang="en-US" kern="100" dirty="0">
                <a:solidFill>
                  <a:srgbClr val="000000"/>
                </a:solidFill>
                <a:latin typeface="Times New Roman"/>
                <a:ea typeface="Aptos" panose="020B0004020202020204" pitchFamily="34" charset="0"/>
                <a:cs typeface="Times New Roman"/>
              </a:endParaRPr>
            </a:p>
            <a:p>
              <a:pPr>
                <a:lnSpc>
                  <a:spcPct val="150000"/>
                </a:lnSpc>
                <a:spcAft>
                  <a:spcPts val="800"/>
                </a:spcAft>
              </a:pPr>
              <a:endParaRPr lang="en-US" sz="2200" b="1" kern="100" dirty="0">
                <a:latin typeface="Times New Roman" panose="02020603050405020304" pitchFamily="18" charset="0"/>
                <a:ea typeface="Aptos" panose="020B0004020202020204" pitchFamily="34" charset="0"/>
                <a:cs typeface="Times New Roman" panose="02020603050405020304" pitchFamily="18" charset="0"/>
              </a:endParaRPr>
            </a:p>
            <a:p>
              <a:pPr>
                <a:lnSpc>
                  <a:spcPct val="150000"/>
                </a:lnSpc>
                <a:spcAft>
                  <a:spcPts val="800"/>
                </a:spcAft>
              </a:pPr>
              <a:endParaRPr lang="en-US" sz="2200" b="1" kern="100" dirty="0">
                <a:latin typeface="Times New Roman" panose="02020603050405020304" pitchFamily="18" charset="0"/>
                <a:ea typeface="Aptos" panose="020B0004020202020204" pitchFamily="34" charset="0"/>
                <a:cs typeface="Times New Roman" panose="02020603050405020304" pitchFamily="18" charset="0"/>
              </a:endParaRPr>
            </a:p>
            <a:p>
              <a:pPr>
                <a:lnSpc>
                  <a:spcPct val="150000"/>
                </a:lnSpc>
                <a:spcAft>
                  <a:spcPts val="800"/>
                </a:spcAft>
              </a:pPr>
              <a:endParaRPr lang="en-US" sz="2200" b="1" kern="100" dirty="0">
                <a:latin typeface="Times New Roman" panose="02020603050405020304" pitchFamily="18" charset="0"/>
                <a:ea typeface="Aptos" panose="020B000402020202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FED60AD7-9F2F-6D54-CBAE-FE40A3A96125}"/>
                </a:ext>
              </a:extLst>
            </p:cNvPr>
            <p:cNvSpPr txBox="1"/>
            <p:nvPr/>
          </p:nvSpPr>
          <p:spPr>
            <a:xfrm>
              <a:off x="7091348" y="5829359"/>
              <a:ext cx="1648046" cy="458074"/>
            </a:xfrm>
            <a:prstGeom prst="rect">
              <a:avLst/>
            </a:prstGeom>
            <a:noFill/>
          </p:spPr>
          <p:txBody>
            <a:bodyPr wrap="square" lIns="91440" tIns="45720" rIns="91440" bIns="45720" anchor="t">
              <a:spAutoFit/>
            </a:bodyPr>
            <a:lstStyle/>
            <a:p>
              <a:pPr algn="r">
                <a:lnSpc>
                  <a:spcPct val="150000"/>
                </a:lnSpc>
                <a:spcAft>
                  <a:spcPts val="800"/>
                </a:spcAft>
              </a:pPr>
              <a:endParaRPr lang="en-US" sz="1800" b="1" kern="100" dirty="0">
                <a:effectLst/>
                <a:latin typeface="Times New Roman" panose="02020603050405020304" pitchFamily="18" charset="0"/>
                <a:ea typeface="Aptos" panose="020B0004020202020204" pitchFamily="34" charset="0"/>
                <a:cs typeface="Times New Roman" panose="02020603050405020304" pitchFamily="18" charset="0"/>
              </a:endParaRPr>
            </a:p>
          </p:txBody>
        </p:sp>
        <p:sp>
          <p:nvSpPr>
            <p:cNvPr id="20" name="TextBox 19">
              <a:extLst>
                <a:ext uri="{FF2B5EF4-FFF2-40B4-BE49-F238E27FC236}">
                  <a16:creationId xmlns:a16="http://schemas.microsoft.com/office/drawing/2014/main" id="{395E21A6-C535-C09E-D2B1-8537A9184E2E}"/>
                </a:ext>
              </a:extLst>
            </p:cNvPr>
            <p:cNvSpPr txBox="1"/>
            <p:nvPr/>
          </p:nvSpPr>
          <p:spPr>
            <a:xfrm>
              <a:off x="6987339" y="3851361"/>
              <a:ext cx="3677118" cy="539378"/>
            </a:xfrm>
            <a:prstGeom prst="rect">
              <a:avLst/>
            </a:prstGeom>
            <a:noFill/>
          </p:spPr>
          <p:txBody>
            <a:bodyPr wrap="square" lIns="91440" tIns="45720" rIns="91440" bIns="45720" anchor="t">
              <a:spAutoFit/>
            </a:bodyPr>
            <a:lstStyle/>
            <a:p>
              <a:pPr>
                <a:lnSpc>
                  <a:spcPct val="150000"/>
                </a:lnSpc>
                <a:spcAft>
                  <a:spcPts val="800"/>
                </a:spcAft>
              </a:pPr>
              <a:endParaRPr lang="en-US" sz="2200" b="1" kern="100" dirty="0">
                <a:effectLst/>
                <a:latin typeface="Times New Roman" panose="02020603050405020304" pitchFamily="18" charset="0"/>
                <a:ea typeface="Aptos" panose="020B0004020202020204" pitchFamily="34" charset="0"/>
                <a:cs typeface="Times New Roman" panose="02020603050405020304" pitchFamily="18" charset="0"/>
              </a:endParaRPr>
            </a:p>
          </p:txBody>
        </p:sp>
      </p:grpSp>
    </p:spTree>
    <p:extLst>
      <p:ext uri="{BB962C8B-B14F-4D97-AF65-F5344CB8AC3E}">
        <p14:creationId xmlns:p14="http://schemas.microsoft.com/office/powerpoint/2010/main" val="3079217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D6AA3CB4-CFC7-19A8-4751-D47B586589BA}"/>
            </a:ext>
          </a:extLst>
        </p:cNvPr>
        <p:cNvGrpSpPr/>
        <p:nvPr/>
      </p:nvGrpSpPr>
      <p:grpSpPr>
        <a:xfrm>
          <a:off x="0" y="0"/>
          <a:ext cx="0" cy="0"/>
          <a:chOff x="0" y="0"/>
          <a:chExt cx="0" cy="0"/>
        </a:xfrm>
      </p:grpSpPr>
      <p:sp>
        <p:nvSpPr>
          <p:cNvPr id="9" name="Freeform: Shape 8">
            <a:extLst>
              <a:ext uri="{FF2B5EF4-FFF2-40B4-BE49-F238E27FC236}">
                <a16:creationId xmlns:a16="http://schemas.microsoft.com/office/drawing/2014/main" id="{2C68D3DE-B2E4-3A3F-027B-9325D1AF00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747AFB8D-8212-70AC-09D8-7136F1ECFE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C56E76F8-610E-CB5C-6A0F-0D34C02E20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04A250C4-E6E2-0A80-CA91-FC7A21281B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7" name="Freeform: Shape 16">
            <a:extLst>
              <a:ext uri="{FF2B5EF4-FFF2-40B4-BE49-F238E27FC236}">
                <a16:creationId xmlns:a16="http://schemas.microsoft.com/office/drawing/2014/main" id="{987856D2-4640-63E3-3C7B-EFA1A47DEA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custGeom>
            <a:avLst/>
            <a:gdLst>
              <a:gd name="connsiteX0" fmla="*/ 0 w 6096000"/>
              <a:gd name="connsiteY0" fmla="*/ 0 h 6858000"/>
              <a:gd name="connsiteX1" fmla="*/ 2758239 w 6096000"/>
              <a:gd name="connsiteY1" fmla="*/ 0 h 6858000"/>
              <a:gd name="connsiteX2" fmla="*/ 2916747 w 6096000"/>
              <a:gd name="connsiteY2" fmla="*/ 218181 h 6858000"/>
              <a:gd name="connsiteX3" fmla="*/ 4839749 w 6096000"/>
              <a:gd name="connsiteY3" fmla="*/ 2631787 h 6858000"/>
              <a:gd name="connsiteX4" fmla="*/ 6095001 w 6096000"/>
              <a:gd name="connsiteY4" fmla="*/ 5672947 h 6858000"/>
              <a:gd name="connsiteX5" fmla="*/ 5792922 w 6096000"/>
              <a:gd name="connsiteY5" fmla="*/ 6612444 h 6858000"/>
              <a:gd name="connsiteX6" fmla="*/ 5671607 w 6096000"/>
              <a:gd name="connsiteY6" fmla="*/ 6771753 h 6858000"/>
              <a:gd name="connsiteX7" fmla="*/ 5591643 w 6096000"/>
              <a:gd name="connsiteY7" fmla="*/ 6858000 h 6858000"/>
              <a:gd name="connsiteX8" fmla="*/ 0 w 6096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858000">
                <a:moveTo>
                  <a:pt x="0" y="0"/>
                </a:moveTo>
                <a:lnTo>
                  <a:pt x="2758239" y="0"/>
                </a:lnTo>
                <a:lnTo>
                  <a:pt x="2916747" y="218181"/>
                </a:lnTo>
                <a:cubicBezTo>
                  <a:pt x="3525935" y="1023180"/>
                  <a:pt x="4281133" y="1818277"/>
                  <a:pt x="4839749" y="2631787"/>
                </a:cubicBezTo>
                <a:cubicBezTo>
                  <a:pt x="5571203" y="3696928"/>
                  <a:pt x="6122704" y="4799581"/>
                  <a:pt x="6095001" y="5672947"/>
                </a:cubicBezTo>
                <a:cubicBezTo>
                  <a:pt x="6083564" y="6040467"/>
                  <a:pt x="5972980" y="6348559"/>
                  <a:pt x="5792922" y="6612444"/>
                </a:cubicBezTo>
                <a:cubicBezTo>
                  <a:pt x="5755410" y="6667420"/>
                  <a:pt x="5714882" y="6720477"/>
                  <a:pt x="5671607" y="6771753"/>
                </a:cubicBezTo>
                <a:lnTo>
                  <a:pt x="5591643"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88A720FD-19B5-10CF-A46B-D1BD4914BB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89134">
            <a:off x="2400596" y="454890"/>
            <a:ext cx="3969651" cy="5948221"/>
          </a:xfrm>
          <a:custGeom>
            <a:avLst/>
            <a:gdLst>
              <a:gd name="connsiteX0" fmla="*/ 4594048 w 9861488"/>
              <a:gd name="connsiteY0" fmla="*/ 11458472 h 11458472"/>
              <a:gd name="connsiteX1" fmla="*/ 0 w 9861488"/>
              <a:gd name="connsiteY1" fmla="*/ 5948221 h 11458472"/>
              <a:gd name="connsiteX2" fmla="*/ 1863 w 9861488"/>
              <a:gd name="connsiteY2" fmla="*/ 5698862 h 11458472"/>
              <a:gd name="connsiteX3" fmla="*/ 320025 w 9861488"/>
              <a:gd name="connsiteY3" fmla="*/ 3799836 h 11458472"/>
              <a:gd name="connsiteX4" fmla="*/ 3430486 w 9861488"/>
              <a:gd name="connsiteY4" fmla="*/ 295907 h 11458472"/>
              <a:gd name="connsiteX5" fmla="*/ 3863859 w 9861488"/>
              <a:gd name="connsiteY5" fmla="*/ 55612 h 11458472"/>
              <a:gd name="connsiteX6" fmla="*/ 3969651 w 9861488"/>
              <a:gd name="connsiteY6" fmla="*/ 0 h 11458472"/>
              <a:gd name="connsiteX7" fmla="*/ 9861488 w 9861488"/>
              <a:gd name="connsiteY7" fmla="*/ 7066862 h 11458472"/>
              <a:gd name="connsiteX8" fmla="*/ 4594048 w 9861488"/>
              <a:gd name="connsiteY8" fmla="*/ 11458472 h 11458472"/>
              <a:gd name="connsiteX0" fmla="*/ 0 w 9861488"/>
              <a:gd name="connsiteY0" fmla="*/ 5948221 h 11549912"/>
              <a:gd name="connsiteX1" fmla="*/ 1863 w 9861488"/>
              <a:gd name="connsiteY1" fmla="*/ 5698862 h 11549912"/>
              <a:gd name="connsiteX2" fmla="*/ 320025 w 9861488"/>
              <a:gd name="connsiteY2" fmla="*/ 3799836 h 11549912"/>
              <a:gd name="connsiteX3" fmla="*/ 3430486 w 9861488"/>
              <a:gd name="connsiteY3" fmla="*/ 295907 h 11549912"/>
              <a:gd name="connsiteX4" fmla="*/ 3863859 w 9861488"/>
              <a:gd name="connsiteY4" fmla="*/ 55612 h 11549912"/>
              <a:gd name="connsiteX5" fmla="*/ 3969651 w 9861488"/>
              <a:gd name="connsiteY5" fmla="*/ 0 h 11549912"/>
              <a:gd name="connsiteX6" fmla="*/ 9861488 w 9861488"/>
              <a:gd name="connsiteY6" fmla="*/ 7066862 h 11549912"/>
              <a:gd name="connsiteX7" fmla="*/ 4685488 w 9861488"/>
              <a:gd name="connsiteY7" fmla="*/ 11549912 h 11549912"/>
              <a:gd name="connsiteX0" fmla="*/ 0 w 9861488"/>
              <a:gd name="connsiteY0" fmla="*/ 5948221 h 7066862"/>
              <a:gd name="connsiteX1" fmla="*/ 1863 w 9861488"/>
              <a:gd name="connsiteY1" fmla="*/ 5698862 h 7066862"/>
              <a:gd name="connsiteX2" fmla="*/ 320025 w 9861488"/>
              <a:gd name="connsiteY2" fmla="*/ 3799836 h 7066862"/>
              <a:gd name="connsiteX3" fmla="*/ 3430486 w 9861488"/>
              <a:gd name="connsiteY3" fmla="*/ 295907 h 7066862"/>
              <a:gd name="connsiteX4" fmla="*/ 3863859 w 9861488"/>
              <a:gd name="connsiteY4" fmla="*/ 55612 h 7066862"/>
              <a:gd name="connsiteX5" fmla="*/ 3969651 w 9861488"/>
              <a:gd name="connsiteY5" fmla="*/ 0 h 7066862"/>
              <a:gd name="connsiteX6" fmla="*/ 9861488 w 9861488"/>
              <a:gd name="connsiteY6" fmla="*/ 7066862 h 7066862"/>
              <a:gd name="connsiteX0" fmla="*/ 0 w 3969651"/>
              <a:gd name="connsiteY0" fmla="*/ 5948221 h 5948221"/>
              <a:gd name="connsiteX1" fmla="*/ 1863 w 3969651"/>
              <a:gd name="connsiteY1" fmla="*/ 5698862 h 5948221"/>
              <a:gd name="connsiteX2" fmla="*/ 320025 w 3969651"/>
              <a:gd name="connsiteY2" fmla="*/ 3799836 h 5948221"/>
              <a:gd name="connsiteX3" fmla="*/ 3430486 w 3969651"/>
              <a:gd name="connsiteY3" fmla="*/ 295907 h 5948221"/>
              <a:gd name="connsiteX4" fmla="*/ 3863859 w 3969651"/>
              <a:gd name="connsiteY4" fmla="*/ 55612 h 5948221"/>
              <a:gd name="connsiteX5" fmla="*/ 3969651 w 3969651"/>
              <a:gd name="connsiteY5" fmla="*/ 0 h 594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651" h="5948221">
                <a:moveTo>
                  <a:pt x="0" y="5948221"/>
                </a:moveTo>
                <a:lnTo>
                  <a:pt x="1863" y="5698862"/>
                </a:lnTo>
                <a:cubicBezTo>
                  <a:pt x="27184" y="5017139"/>
                  <a:pt x="133214" y="4368297"/>
                  <a:pt x="320025" y="3799836"/>
                </a:cubicBezTo>
                <a:cubicBezTo>
                  <a:pt x="810579" y="2305232"/>
                  <a:pt x="2027133" y="1118138"/>
                  <a:pt x="3430486" y="295907"/>
                </a:cubicBezTo>
                <a:cubicBezTo>
                  <a:pt x="3545941" y="228312"/>
                  <a:pt x="3692079" y="146862"/>
                  <a:pt x="3863859" y="55612"/>
                </a:cubicBezTo>
                <a:lnTo>
                  <a:pt x="3969651"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pic>
        <p:nvPicPr>
          <p:cNvPr id="8194" name="Picture 2">
            <a:extLst>
              <a:ext uri="{FF2B5EF4-FFF2-40B4-BE49-F238E27FC236}">
                <a16:creationId xmlns:a16="http://schemas.microsoft.com/office/drawing/2014/main" id="{C386F306-AD6C-162E-D3FF-88E1F8E080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3087" y="-4228"/>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9AC21F16-A16B-340D-A661-A8A9C8B5642C}"/>
              </a:ext>
            </a:extLst>
          </p:cNvPr>
          <p:cNvSpPr>
            <a:spLocks noGrp="1"/>
          </p:cNvSpPr>
          <p:nvPr>
            <p:ph type="title"/>
          </p:nvPr>
        </p:nvSpPr>
        <p:spPr>
          <a:xfrm>
            <a:off x="1219342" y="159992"/>
            <a:ext cx="4876658" cy="587141"/>
          </a:xfrm>
        </p:spPr>
        <p:txBody>
          <a:bodyPr anchor="t">
            <a:noAutofit/>
          </a:bodyPr>
          <a:lstStyle/>
          <a:p>
            <a:r>
              <a:rPr lang="en-US" sz="4000" dirty="0"/>
              <a:t>Foods low in salt</a:t>
            </a:r>
            <a:endParaRPr lang="en-BE" sz="4000" dirty="0"/>
          </a:p>
        </p:txBody>
      </p:sp>
      <p:sp>
        <p:nvSpPr>
          <p:cNvPr id="12" name="TextBox 11">
            <a:extLst>
              <a:ext uri="{FF2B5EF4-FFF2-40B4-BE49-F238E27FC236}">
                <a16:creationId xmlns:a16="http://schemas.microsoft.com/office/drawing/2014/main" id="{DB896579-8726-32A2-0C0C-A3F9D49C0047}"/>
              </a:ext>
            </a:extLst>
          </p:cNvPr>
          <p:cNvSpPr txBox="1"/>
          <p:nvPr/>
        </p:nvSpPr>
        <p:spPr>
          <a:xfrm flipH="1">
            <a:off x="10913" y="773817"/>
            <a:ext cx="5928939" cy="461665"/>
          </a:xfrm>
          <a:prstGeom prst="rect">
            <a:avLst/>
          </a:prstGeom>
          <a:noFill/>
        </p:spPr>
        <p:txBody>
          <a:bodyPr wrap="square" rtlCol="0">
            <a:spAutoFit/>
          </a:bodyPr>
          <a:lstStyle/>
          <a:p>
            <a:r>
              <a:rPr lang="en-US" sz="2400" dirty="0" err="1">
                <a:latin typeface="Times New Roman" panose="02020603050405020304" pitchFamily="18" charset="0"/>
                <a:ea typeface="Aptos" panose="020B0004020202020204" pitchFamily="34" charset="0"/>
              </a:rPr>
              <a:t>e.g</a:t>
            </a:r>
            <a:r>
              <a:rPr lang="en-US" sz="2400" dirty="0">
                <a:latin typeface="Times New Roman" panose="02020603050405020304" pitchFamily="18" charset="0"/>
                <a:ea typeface="Aptos" panose="020B0004020202020204" pitchFamily="34" charset="0"/>
              </a:rPr>
              <a:t>: f</a:t>
            </a:r>
            <a:r>
              <a:rPr lang="en-US" sz="2400" dirty="0">
                <a:effectLst/>
                <a:latin typeface="Times New Roman" panose="02020603050405020304" pitchFamily="18" charset="0"/>
                <a:ea typeface="Aptos" panose="020B0004020202020204" pitchFamily="34" charset="0"/>
              </a:rPr>
              <a:t>ruits, yoghurt, salad, </a:t>
            </a:r>
            <a:r>
              <a:rPr lang="en-US" sz="2400" dirty="0">
                <a:latin typeface="Times New Roman" panose="02020603050405020304" pitchFamily="18" charset="0"/>
                <a:ea typeface="Aptos" panose="020B0004020202020204" pitchFamily="34" charset="0"/>
              </a:rPr>
              <a:t>v</a:t>
            </a:r>
            <a:r>
              <a:rPr lang="en-US" sz="2400" dirty="0">
                <a:effectLst/>
                <a:latin typeface="Times New Roman" panose="02020603050405020304" pitchFamily="18" charset="0"/>
                <a:ea typeface="Aptos" panose="020B0004020202020204" pitchFamily="34" charset="0"/>
              </a:rPr>
              <a:t>egetarian pasta</a:t>
            </a:r>
          </a:p>
        </p:txBody>
      </p:sp>
      <p:sp>
        <p:nvSpPr>
          <p:cNvPr id="18" name="TextBox 17">
            <a:extLst>
              <a:ext uri="{FF2B5EF4-FFF2-40B4-BE49-F238E27FC236}">
                <a16:creationId xmlns:a16="http://schemas.microsoft.com/office/drawing/2014/main" id="{F5F5FF9B-2912-35DA-FF78-E7876451BE0C}"/>
              </a:ext>
            </a:extLst>
          </p:cNvPr>
          <p:cNvSpPr txBox="1"/>
          <p:nvPr/>
        </p:nvSpPr>
        <p:spPr>
          <a:xfrm flipH="1">
            <a:off x="205727" y="5496718"/>
            <a:ext cx="8637483" cy="1200329"/>
          </a:xfrm>
          <a:prstGeom prst="rect">
            <a:avLst/>
          </a:prstGeom>
          <a:solidFill>
            <a:schemeClr val="tx1">
              <a:lumMod val="85000"/>
              <a:alpha val="79947"/>
            </a:schemeClr>
          </a:solidFill>
        </p:spPr>
        <p:txBody>
          <a:bodyPr wrap="square" rtlCol="0">
            <a:spAutoFit/>
          </a:bodyPr>
          <a:lstStyle/>
          <a:p>
            <a:pPr marL="342900" indent="-342900">
              <a:buFont typeface="Arial" panose="020B0604020202020204" pitchFamily="34" charset="0"/>
              <a:buChar char="•"/>
            </a:pPr>
            <a:r>
              <a:rPr lang="en-US" sz="2400" b="1" dirty="0">
                <a:solidFill>
                  <a:srgbClr val="000000"/>
                </a:solidFill>
                <a:latin typeface="Times New Roman" panose="02020603050405020304" pitchFamily="18" charset="0"/>
                <a:ea typeface="Aptos" panose="020B0004020202020204" pitchFamily="34" charset="0"/>
              </a:rPr>
              <a:t>A maximum of 12% (3 snacks) </a:t>
            </a:r>
            <a:r>
              <a:rPr lang="en-US" sz="2400" dirty="0">
                <a:solidFill>
                  <a:srgbClr val="000000"/>
                </a:solidFill>
                <a:latin typeface="Times New Roman" panose="02020603050405020304" pitchFamily="18" charset="0"/>
                <a:ea typeface="Aptos" panose="020B0004020202020204" pitchFamily="34" charset="0"/>
              </a:rPr>
              <a:t>of the foods offered in a school are low in salt (EEB2); 3 snacks as well for EEB3 (8.3%).</a:t>
            </a:r>
          </a:p>
          <a:p>
            <a:pPr marL="342900" indent="-342900">
              <a:buFont typeface="Arial" panose="020B0604020202020204" pitchFamily="34" charset="0"/>
              <a:buChar char="•"/>
            </a:pPr>
            <a:r>
              <a:rPr lang="en-US" sz="2400" dirty="0">
                <a:solidFill>
                  <a:srgbClr val="000000"/>
                </a:solidFill>
                <a:effectLst/>
                <a:latin typeface="Times New Roman" panose="02020603050405020304" pitchFamily="18" charset="0"/>
                <a:ea typeface="Aptos" panose="020B0004020202020204" pitchFamily="34" charset="0"/>
              </a:rPr>
              <a:t>Only 2 </a:t>
            </a:r>
            <a:r>
              <a:rPr lang="en-US" sz="2400" dirty="0">
                <a:solidFill>
                  <a:srgbClr val="000000"/>
                </a:solidFill>
                <a:latin typeface="Times New Roman" panose="02020603050405020304" pitchFamily="18" charset="0"/>
                <a:ea typeface="Aptos" panose="020B0004020202020204" pitchFamily="34" charset="0"/>
              </a:rPr>
              <a:t>snacks (&lt;= 8%) for EBB1 and EBB4.</a:t>
            </a:r>
            <a:endParaRPr lang="en-US" sz="2400" dirty="0">
              <a:solidFill>
                <a:srgbClr val="000000"/>
              </a:solidFill>
              <a:effectLst/>
              <a:latin typeface="Times New Roman" panose="02020603050405020304" pitchFamily="18" charset="0"/>
              <a:ea typeface="Aptos" panose="020B0004020202020204" pitchFamily="34" charset="0"/>
            </a:endParaRPr>
          </a:p>
        </p:txBody>
      </p:sp>
      <p:pic>
        <p:nvPicPr>
          <p:cNvPr id="3" name="Picture 2" descr="A graph of food content&#10;&#10;AI-generated content may be incorrect.">
            <a:extLst>
              <a:ext uri="{FF2B5EF4-FFF2-40B4-BE49-F238E27FC236}">
                <a16:creationId xmlns:a16="http://schemas.microsoft.com/office/drawing/2014/main" id="{0923A0B2-C765-58C5-14DA-52044ECBE9CC}"/>
              </a:ext>
            </a:extLst>
          </p:cNvPr>
          <p:cNvPicPr>
            <a:picLocks noChangeAspect="1"/>
          </p:cNvPicPr>
          <p:nvPr/>
        </p:nvPicPr>
        <p:blipFill>
          <a:blip r:embed="rId3"/>
          <a:stretch>
            <a:fillRect/>
          </a:stretch>
        </p:blipFill>
        <p:spPr>
          <a:xfrm>
            <a:off x="998526" y="1423010"/>
            <a:ext cx="5206014" cy="3886179"/>
          </a:xfrm>
          <a:prstGeom prst="rect">
            <a:avLst/>
          </a:prstGeom>
        </p:spPr>
      </p:pic>
    </p:spTree>
    <p:extLst>
      <p:ext uri="{BB962C8B-B14F-4D97-AF65-F5344CB8AC3E}">
        <p14:creationId xmlns:p14="http://schemas.microsoft.com/office/powerpoint/2010/main" val="1694496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a:extLst>
            <a:ext uri="{FF2B5EF4-FFF2-40B4-BE49-F238E27FC236}">
              <a16:creationId xmlns:a16="http://schemas.microsoft.com/office/drawing/2014/main" id="{FCC7A9F7-C007-D5F1-DD00-AF808B2FF3B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27CB489-A367-2C7A-6630-CA5FD34292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3BF68B52-553C-53DD-47A5-9FCF5C5627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8122584 w 12192000"/>
              <a:gd name="connsiteY0" fmla="*/ 0 h 6858000"/>
              <a:gd name="connsiteX1" fmla="*/ 12192000 w 12192000"/>
              <a:gd name="connsiteY1" fmla="*/ 0 h 6858000"/>
              <a:gd name="connsiteX2" fmla="*/ 12192000 w 12192000"/>
              <a:gd name="connsiteY2" fmla="*/ 4873590 h 6858000"/>
              <a:gd name="connsiteX3" fmla="*/ 10378112 w 12192000"/>
              <a:gd name="connsiteY3" fmla="*/ 6858000 h 6858000"/>
              <a:gd name="connsiteX4" fmla="*/ 0 w 12192000"/>
              <a:gd name="connsiteY4" fmla="*/ 6858000 h 6858000"/>
              <a:gd name="connsiteX5" fmla="*/ 0 w 12192000"/>
              <a:gd name="connsiteY5" fmla="*/ 6089634 h 6858000"/>
              <a:gd name="connsiteX6" fmla="*/ 3284 w 12192000"/>
              <a:gd name="connsiteY6" fmla="*/ 6081001 h 6858000"/>
              <a:gd name="connsiteX7" fmla="*/ 208318 w 12192000"/>
              <a:gd name="connsiteY7" fmla="*/ 5663571 h 6858000"/>
              <a:gd name="connsiteX8" fmla="*/ 2466868 w 12192000"/>
              <a:gd name="connsiteY8" fmla="*/ 3280365 h 6858000"/>
              <a:gd name="connsiteX9" fmla="*/ 5859655 w 12192000"/>
              <a:gd name="connsiteY9" fmla="*/ 1043504 h 6858000"/>
              <a:gd name="connsiteX10" fmla="*/ 8002287 w 12192000"/>
              <a:gd name="connsiteY10" fmla="*/ 37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8122584" y="0"/>
                </a:moveTo>
                <a:lnTo>
                  <a:pt x="12192000" y="0"/>
                </a:lnTo>
                <a:lnTo>
                  <a:pt x="12192000" y="4873590"/>
                </a:lnTo>
                <a:lnTo>
                  <a:pt x="10378112" y="6858000"/>
                </a:lnTo>
                <a:lnTo>
                  <a:pt x="0" y="6858000"/>
                </a:lnTo>
                <a:lnTo>
                  <a:pt x="0" y="6089634"/>
                </a:lnTo>
                <a:lnTo>
                  <a:pt x="3284" y="6081001"/>
                </a:lnTo>
                <a:cubicBezTo>
                  <a:pt x="61888" y="5940761"/>
                  <a:pt x="130457" y="5801643"/>
                  <a:pt x="208318" y="5663571"/>
                </a:cubicBezTo>
                <a:cubicBezTo>
                  <a:pt x="675237" y="4835483"/>
                  <a:pt x="1476533" y="4045730"/>
                  <a:pt x="2466868" y="3280365"/>
                </a:cubicBezTo>
                <a:cubicBezTo>
                  <a:pt x="3457206" y="2515002"/>
                  <a:pt x="4636583" y="1774030"/>
                  <a:pt x="5859655" y="1043504"/>
                </a:cubicBezTo>
                <a:cubicBezTo>
                  <a:pt x="6636899" y="579200"/>
                  <a:pt x="7344556" y="254766"/>
                  <a:pt x="8002287" y="3739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6A0B0CC-759F-23AD-4B91-92BBEF43B0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3371" y="0"/>
            <a:ext cx="7017182" cy="6858000"/>
          </a:xfrm>
          <a:custGeom>
            <a:avLst/>
            <a:gdLst>
              <a:gd name="connsiteX0" fmla="*/ 7017182 w 11818630"/>
              <a:gd name="connsiteY0" fmla="*/ 0 h 6858000"/>
              <a:gd name="connsiteX1" fmla="*/ 11818630 w 11818630"/>
              <a:gd name="connsiteY1" fmla="*/ 0 h 6858000"/>
              <a:gd name="connsiteX2" fmla="*/ 11818630 w 11818630"/>
              <a:gd name="connsiteY2" fmla="*/ 4489505 h 6858000"/>
              <a:gd name="connsiteX3" fmla="*/ 11816460 w 11818630"/>
              <a:gd name="connsiteY3" fmla="*/ 4492187 h 6858000"/>
              <a:gd name="connsiteX4" fmla="*/ 10354815 w 11818630"/>
              <a:gd name="connsiteY4" fmla="*/ 6321870 h 6858000"/>
              <a:gd name="connsiteX5" fmla="*/ 9928370 w 11818630"/>
              <a:gd name="connsiteY5" fmla="*/ 6858000 h 6858000"/>
              <a:gd name="connsiteX6" fmla="*/ 0 w 11818630"/>
              <a:gd name="connsiteY6" fmla="*/ 6858000 h 6858000"/>
              <a:gd name="connsiteX7" fmla="*/ 15548 w 11818630"/>
              <a:gd name="connsiteY7" fmla="*/ 6741317 h 6858000"/>
              <a:gd name="connsiteX8" fmla="*/ 387858 w 11818630"/>
              <a:gd name="connsiteY8" fmla="*/ 5632555 h 6858000"/>
              <a:gd name="connsiteX9" fmla="*/ 2494163 w 11818630"/>
              <a:gd name="connsiteY9" fmla="*/ 3131046 h 6858000"/>
              <a:gd name="connsiteX10" fmla="*/ 5658249 w 11818630"/>
              <a:gd name="connsiteY10" fmla="*/ 783147 h 6858000"/>
              <a:gd name="connsiteX11" fmla="*/ 6840702 w 11818630"/>
              <a:gd name="connsiteY11" fmla="*/ 85078 h 6858000"/>
              <a:gd name="connsiteX0" fmla="*/ 0 w 11818630"/>
              <a:gd name="connsiteY0" fmla="*/ 6858000 h 6949440"/>
              <a:gd name="connsiteX1" fmla="*/ 15548 w 11818630"/>
              <a:gd name="connsiteY1" fmla="*/ 6741317 h 6949440"/>
              <a:gd name="connsiteX2" fmla="*/ 387858 w 11818630"/>
              <a:gd name="connsiteY2" fmla="*/ 5632555 h 6949440"/>
              <a:gd name="connsiteX3" fmla="*/ 2494163 w 11818630"/>
              <a:gd name="connsiteY3" fmla="*/ 3131046 h 6949440"/>
              <a:gd name="connsiteX4" fmla="*/ 5658249 w 11818630"/>
              <a:gd name="connsiteY4" fmla="*/ 783147 h 6949440"/>
              <a:gd name="connsiteX5" fmla="*/ 6840702 w 11818630"/>
              <a:gd name="connsiteY5" fmla="*/ 85078 h 6949440"/>
              <a:gd name="connsiteX6" fmla="*/ 7017182 w 11818630"/>
              <a:gd name="connsiteY6" fmla="*/ 0 h 6949440"/>
              <a:gd name="connsiteX7" fmla="*/ 11818630 w 11818630"/>
              <a:gd name="connsiteY7" fmla="*/ 0 h 6949440"/>
              <a:gd name="connsiteX8" fmla="*/ 11818630 w 11818630"/>
              <a:gd name="connsiteY8" fmla="*/ 4489505 h 6949440"/>
              <a:gd name="connsiteX9" fmla="*/ 11816460 w 11818630"/>
              <a:gd name="connsiteY9" fmla="*/ 4492187 h 6949440"/>
              <a:gd name="connsiteX10" fmla="*/ 10354815 w 11818630"/>
              <a:gd name="connsiteY10" fmla="*/ 6321870 h 6949440"/>
              <a:gd name="connsiteX11" fmla="*/ 10019810 w 11818630"/>
              <a:gd name="connsiteY11" fmla="*/ 6949440 h 6949440"/>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7017182 w 11818630"/>
              <a:gd name="connsiteY6" fmla="*/ 0 h 6886066"/>
              <a:gd name="connsiteX7" fmla="*/ 11818630 w 11818630"/>
              <a:gd name="connsiteY7" fmla="*/ 0 h 6886066"/>
              <a:gd name="connsiteX8" fmla="*/ 11818630 w 11818630"/>
              <a:gd name="connsiteY8" fmla="*/ 4489505 h 6886066"/>
              <a:gd name="connsiteX9" fmla="*/ 11816460 w 11818630"/>
              <a:gd name="connsiteY9" fmla="*/ 4492187 h 6886066"/>
              <a:gd name="connsiteX10" fmla="*/ 10354815 w 11818630"/>
              <a:gd name="connsiteY10" fmla="*/ 6321870 h 6886066"/>
              <a:gd name="connsiteX11" fmla="*/ 9902115 w 11818630"/>
              <a:gd name="connsiteY11" fmla="*/ 6886066 h 6886066"/>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9" fmla="*/ 11816460 w 11818630"/>
              <a:gd name="connsiteY9" fmla="*/ 4492187 h 6858000"/>
              <a:gd name="connsiteX10" fmla="*/ 10354815 w 11818630"/>
              <a:gd name="connsiteY10" fmla="*/ 6321870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9" fmla="*/ 11816460 w 11818630"/>
              <a:gd name="connsiteY9" fmla="*/ 4492187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4489505 h 6858000"/>
              <a:gd name="connsiteX0" fmla="*/ 0 w 7017182"/>
              <a:gd name="connsiteY0" fmla="*/ 6858000 h 6858000"/>
              <a:gd name="connsiteX1" fmla="*/ 15548 w 7017182"/>
              <a:gd name="connsiteY1" fmla="*/ 6741317 h 6858000"/>
              <a:gd name="connsiteX2" fmla="*/ 387858 w 7017182"/>
              <a:gd name="connsiteY2" fmla="*/ 5632555 h 6858000"/>
              <a:gd name="connsiteX3" fmla="*/ 2494163 w 7017182"/>
              <a:gd name="connsiteY3" fmla="*/ 3131046 h 6858000"/>
              <a:gd name="connsiteX4" fmla="*/ 5658249 w 7017182"/>
              <a:gd name="connsiteY4" fmla="*/ 783147 h 6858000"/>
              <a:gd name="connsiteX5" fmla="*/ 6840702 w 7017182"/>
              <a:gd name="connsiteY5" fmla="*/ 85078 h 6858000"/>
              <a:gd name="connsiteX6" fmla="*/ 7017182 w 701718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7182" h="6858000">
                <a:moveTo>
                  <a:pt x="0" y="6858000"/>
                </a:moveTo>
                <a:lnTo>
                  <a:pt x="15548" y="6741317"/>
                </a:lnTo>
                <a:cubicBezTo>
                  <a:pt x="78957" y="6364051"/>
                  <a:pt x="206325" y="5994870"/>
                  <a:pt x="387858" y="5632555"/>
                </a:cubicBezTo>
                <a:cubicBezTo>
                  <a:pt x="823302" y="4763361"/>
                  <a:pt x="1570584" y="3934404"/>
                  <a:pt x="2494163" y="3131046"/>
                </a:cubicBezTo>
                <a:cubicBezTo>
                  <a:pt x="3417744" y="2327690"/>
                  <a:pt x="4517622" y="1549936"/>
                  <a:pt x="5658249" y="783147"/>
                </a:cubicBezTo>
                <a:cubicBezTo>
                  <a:pt x="6072451" y="504660"/>
                  <a:pt x="6465461" y="274112"/>
                  <a:pt x="6840702" y="85078"/>
                </a:cubicBezTo>
                <a:lnTo>
                  <a:pt x="7017182"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sp>
        <p:nvSpPr>
          <p:cNvPr id="16" name="Freeform: Shape 15">
            <a:extLst>
              <a:ext uri="{FF2B5EF4-FFF2-40B4-BE49-F238E27FC236}">
                <a16:creationId xmlns:a16="http://schemas.microsoft.com/office/drawing/2014/main" id="{E13C3419-C2A4-AD51-DBCE-AD927F617E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75486" y="4489505"/>
            <a:ext cx="1916515" cy="2396561"/>
          </a:xfrm>
          <a:custGeom>
            <a:avLst/>
            <a:gdLst>
              <a:gd name="connsiteX0" fmla="*/ 7017182 w 11818630"/>
              <a:gd name="connsiteY0" fmla="*/ 0 h 6858000"/>
              <a:gd name="connsiteX1" fmla="*/ 11818630 w 11818630"/>
              <a:gd name="connsiteY1" fmla="*/ 0 h 6858000"/>
              <a:gd name="connsiteX2" fmla="*/ 11818630 w 11818630"/>
              <a:gd name="connsiteY2" fmla="*/ 4489505 h 6858000"/>
              <a:gd name="connsiteX3" fmla="*/ 11816460 w 11818630"/>
              <a:gd name="connsiteY3" fmla="*/ 4492187 h 6858000"/>
              <a:gd name="connsiteX4" fmla="*/ 10354815 w 11818630"/>
              <a:gd name="connsiteY4" fmla="*/ 6321870 h 6858000"/>
              <a:gd name="connsiteX5" fmla="*/ 9928370 w 11818630"/>
              <a:gd name="connsiteY5" fmla="*/ 6858000 h 6858000"/>
              <a:gd name="connsiteX6" fmla="*/ 0 w 11818630"/>
              <a:gd name="connsiteY6" fmla="*/ 6858000 h 6858000"/>
              <a:gd name="connsiteX7" fmla="*/ 15548 w 11818630"/>
              <a:gd name="connsiteY7" fmla="*/ 6741317 h 6858000"/>
              <a:gd name="connsiteX8" fmla="*/ 387858 w 11818630"/>
              <a:gd name="connsiteY8" fmla="*/ 5632555 h 6858000"/>
              <a:gd name="connsiteX9" fmla="*/ 2494163 w 11818630"/>
              <a:gd name="connsiteY9" fmla="*/ 3131046 h 6858000"/>
              <a:gd name="connsiteX10" fmla="*/ 5658249 w 11818630"/>
              <a:gd name="connsiteY10" fmla="*/ 783147 h 6858000"/>
              <a:gd name="connsiteX11" fmla="*/ 6840702 w 11818630"/>
              <a:gd name="connsiteY11" fmla="*/ 85078 h 6858000"/>
              <a:gd name="connsiteX0" fmla="*/ 0 w 11818630"/>
              <a:gd name="connsiteY0" fmla="*/ 6858000 h 6949440"/>
              <a:gd name="connsiteX1" fmla="*/ 15548 w 11818630"/>
              <a:gd name="connsiteY1" fmla="*/ 6741317 h 6949440"/>
              <a:gd name="connsiteX2" fmla="*/ 387858 w 11818630"/>
              <a:gd name="connsiteY2" fmla="*/ 5632555 h 6949440"/>
              <a:gd name="connsiteX3" fmla="*/ 2494163 w 11818630"/>
              <a:gd name="connsiteY3" fmla="*/ 3131046 h 6949440"/>
              <a:gd name="connsiteX4" fmla="*/ 5658249 w 11818630"/>
              <a:gd name="connsiteY4" fmla="*/ 783147 h 6949440"/>
              <a:gd name="connsiteX5" fmla="*/ 6840702 w 11818630"/>
              <a:gd name="connsiteY5" fmla="*/ 85078 h 6949440"/>
              <a:gd name="connsiteX6" fmla="*/ 7017182 w 11818630"/>
              <a:gd name="connsiteY6" fmla="*/ 0 h 6949440"/>
              <a:gd name="connsiteX7" fmla="*/ 11818630 w 11818630"/>
              <a:gd name="connsiteY7" fmla="*/ 0 h 6949440"/>
              <a:gd name="connsiteX8" fmla="*/ 11818630 w 11818630"/>
              <a:gd name="connsiteY8" fmla="*/ 4489505 h 6949440"/>
              <a:gd name="connsiteX9" fmla="*/ 11816460 w 11818630"/>
              <a:gd name="connsiteY9" fmla="*/ 4492187 h 6949440"/>
              <a:gd name="connsiteX10" fmla="*/ 10354815 w 11818630"/>
              <a:gd name="connsiteY10" fmla="*/ 6321870 h 6949440"/>
              <a:gd name="connsiteX11" fmla="*/ 10019810 w 11818630"/>
              <a:gd name="connsiteY11" fmla="*/ 6949440 h 6949440"/>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7017182 w 11818630"/>
              <a:gd name="connsiteY6" fmla="*/ 0 h 6886066"/>
              <a:gd name="connsiteX7" fmla="*/ 11818630 w 11818630"/>
              <a:gd name="connsiteY7" fmla="*/ 0 h 6886066"/>
              <a:gd name="connsiteX8" fmla="*/ 11818630 w 11818630"/>
              <a:gd name="connsiteY8" fmla="*/ 4489505 h 6886066"/>
              <a:gd name="connsiteX9" fmla="*/ 11816460 w 11818630"/>
              <a:gd name="connsiteY9" fmla="*/ 4492187 h 6886066"/>
              <a:gd name="connsiteX10" fmla="*/ 10354815 w 11818630"/>
              <a:gd name="connsiteY10" fmla="*/ 6321870 h 6886066"/>
              <a:gd name="connsiteX11" fmla="*/ 9902115 w 11818630"/>
              <a:gd name="connsiteY11" fmla="*/ 6886066 h 6886066"/>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11818630 w 11818630"/>
              <a:gd name="connsiteY6" fmla="*/ 0 h 6886066"/>
              <a:gd name="connsiteX7" fmla="*/ 11818630 w 11818630"/>
              <a:gd name="connsiteY7" fmla="*/ 4489505 h 6886066"/>
              <a:gd name="connsiteX8" fmla="*/ 11816460 w 11818630"/>
              <a:gd name="connsiteY8" fmla="*/ 4492187 h 6886066"/>
              <a:gd name="connsiteX9" fmla="*/ 10354815 w 11818630"/>
              <a:gd name="connsiteY9" fmla="*/ 6321870 h 6886066"/>
              <a:gd name="connsiteX10" fmla="*/ 9902115 w 11818630"/>
              <a:gd name="connsiteY10" fmla="*/ 6886066 h 6886066"/>
              <a:gd name="connsiteX0" fmla="*/ 0 w 11818630"/>
              <a:gd name="connsiteY0" fmla="*/ 7069778 h 7097844"/>
              <a:gd name="connsiteX1" fmla="*/ 15548 w 11818630"/>
              <a:gd name="connsiteY1" fmla="*/ 6953095 h 7097844"/>
              <a:gd name="connsiteX2" fmla="*/ 387858 w 11818630"/>
              <a:gd name="connsiteY2" fmla="*/ 5844333 h 7097844"/>
              <a:gd name="connsiteX3" fmla="*/ 2494163 w 11818630"/>
              <a:gd name="connsiteY3" fmla="*/ 3342824 h 7097844"/>
              <a:gd name="connsiteX4" fmla="*/ 5658249 w 11818630"/>
              <a:gd name="connsiteY4" fmla="*/ 994925 h 7097844"/>
              <a:gd name="connsiteX5" fmla="*/ 11818630 w 11818630"/>
              <a:gd name="connsiteY5" fmla="*/ 211778 h 7097844"/>
              <a:gd name="connsiteX6" fmla="*/ 11818630 w 11818630"/>
              <a:gd name="connsiteY6" fmla="*/ 4701283 h 7097844"/>
              <a:gd name="connsiteX7" fmla="*/ 11816460 w 11818630"/>
              <a:gd name="connsiteY7" fmla="*/ 4703965 h 7097844"/>
              <a:gd name="connsiteX8" fmla="*/ 10354815 w 11818630"/>
              <a:gd name="connsiteY8" fmla="*/ 6533648 h 7097844"/>
              <a:gd name="connsiteX9" fmla="*/ 9902115 w 11818630"/>
              <a:gd name="connsiteY9" fmla="*/ 7097844 h 7097844"/>
              <a:gd name="connsiteX0" fmla="*/ 0 w 11818630"/>
              <a:gd name="connsiteY0" fmla="*/ 6872876 h 6900942"/>
              <a:gd name="connsiteX1" fmla="*/ 15548 w 11818630"/>
              <a:gd name="connsiteY1" fmla="*/ 6756193 h 6900942"/>
              <a:gd name="connsiteX2" fmla="*/ 387858 w 11818630"/>
              <a:gd name="connsiteY2" fmla="*/ 5647431 h 6900942"/>
              <a:gd name="connsiteX3" fmla="*/ 2494163 w 11818630"/>
              <a:gd name="connsiteY3" fmla="*/ 3145922 h 6900942"/>
              <a:gd name="connsiteX4" fmla="*/ 11818630 w 11818630"/>
              <a:gd name="connsiteY4" fmla="*/ 14876 h 6900942"/>
              <a:gd name="connsiteX5" fmla="*/ 11818630 w 11818630"/>
              <a:gd name="connsiteY5" fmla="*/ 4504381 h 6900942"/>
              <a:gd name="connsiteX6" fmla="*/ 11816460 w 11818630"/>
              <a:gd name="connsiteY6" fmla="*/ 4507063 h 6900942"/>
              <a:gd name="connsiteX7" fmla="*/ 10354815 w 11818630"/>
              <a:gd name="connsiteY7" fmla="*/ 6336746 h 6900942"/>
              <a:gd name="connsiteX8" fmla="*/ 9902115 w 11818630"/>
              <a:gd name="connsiteY8" fmla="*/ 6900942 h 6900942"/>
              <a:gd name="connsiteX0" fmla="*/ 577707 w 12396337"/>
              <a:gd name="connsiteY0" fmla="*/ 6858000 h 6886066"/>
              <a:gd name="connsiteX1" fmla="*/ 593255 w 12396337"/>
              <a:gd name="connsiteY1" fmla="*/ 6741317 h 6886066"/>
              <a:gd name="connsiteX2" fmla="*/ 965565 w 12396337"/>
              <a:gd name="connsiteY2" fmla="*/ 5632555 h 6886066"/>
              <a:gd name="connsiteX3" fmla="*/ 12396337 w 12396337"/>
              <a:gd name="connsiteY3" fmla="*/ 0 h 6886066"/>
              <a:gd name="connsiteX4" fmla="*/ 12396337 w 12396337"/>
              <a:gd name="connsiteY4" fmla="*/ 4489505 h 6886066"/>
              <a:gd name="connsiteX5" fmla="*/ 12394167 w 12396337"/>
              <a:gd name="connsiteY5" fmla="*/ 4492187 h 6886066"/>
              <a:gd name="connsiteX6" fmla="*/ 10932522 w 12396337"/>
              <a:gd name="connsiteY6" fmla="*/ 6321870 h 6886066"/>
              <a:gd name="connsiteX7" fmla="*/ 10479822 w 12396337"/>
              <a:gd name="connsiteY7" fmla="*/ 6886066 h 6886066"/>
              <a:gd name="connsiteX0" fmla="*/ 0 w 11818630"/>
              <a:gd name="connsiteY0" fmla="*/ 6858000 h 6886066"/>
              <a:gd name="connsiteX1" fmla="*/ 387858 w 11818630"/>
              <a:gd name="connsiteY1" fmla="*/ 5632555 h 6886066"/>
              <a:gd name="connsiteX2" fmla="*/ 11818630 w 11818630"/>
              <a:gd name="connsiteY2" fmla="*/ 0 h 6886066"/>
              <a:gd name="connsiteX3" fmla="*/ 11818630 w 11818630"/>
              <a:gd name="connsiteY3" fmla="*/ 4489505 h 6886066"/>
              <a:gd name="connsiteX4" fmla="*/ 11816460 w 11818630"/>
              <a:gd name="connsiteY4" fmla="*/ 4492187 h 6886066"/>
              <a:gd name="connsiteX5" fmla="*/ 10354815 w 11818630"/>
              <a:gd name="connsiteY5" fmla="*/ 6321870 h 6886066"/>
              <a:gd name="connsiteX6" fmla="*/ 9902115 w 11818630"/>
              <a:gd name="connsiteY6" fmla="*/ 6886066 h 6886066"/>
              <a:gd name="connsiteX0" fmla="*/ 0 w 11818630"/>
              <a:gd name="connsiteY0" fmla="*/ 6858000 h 6886066"/>
              <a:gd name="connsiteX1" fmla="*/ 11818630 w 11818630"/>
              <a:gd name="connsiteY1" fmla="*/ 0 h 6886066"/>
              <a:gd name="connsiteX2" fmla="*/ 11818630 w 11818630"/>
              <a:gd name="connsiteY2" fmla="*/ 4489505 h 6886066"/>
              <a:gd name="connsiteX3" fmla="*/ 11816460 w 11818630"/>
              <a:gd name="connsiteY3" fmla="*/ 4492187 h 6886066"/>
              <a:gd name="connsiteX4" fmla="*/ 10354815 w 11818630"/>
              <a:gd name="connsiteY4" fmla="*/ 6321870 h 6886066"/>
              <a:gd name="connsiteX5" fmla="*/ 9902115 w 11818630"/>
              <a:gd name="connsiteY5" fmla="*/ 6886066 h 6886066"/>
              <a:gd name="connsiteX0" fmla="*/ 1916515 w 1916515"/>
              <a:gd name="connsiteY0" fmla="*/ 0 h 6886066"/>
              <a:gd name="connsiteX1" fmla="*/ 1916515 w 1916515"/>
              <a:gd name="connsiteY1" fmla="*/ 4489505 h 6886066"/>
              <a:gd name="connsiteX2" fmla="*/ 1914345 w 1916515"/>
              <a:gd name="connsiteY2" fmla="*/ 4492187 h 6886066"/>
              <a:gd name="connsiteX3" fmla="*/ 452700 w 1916515"/>
              <a:gd name="connsiteY3" fmla="*/ 6321870 h 6886066"/>
              <a:gd name="connsiteX4" fmla="*/ 0 w 1916515"/>
              <a:gd name="connsiteY4" fmla="*/ 6886066 h 6886066"/>
              <a:gd name="connsiteX0" fmla="*/ 1916515 w 1916515"/>
              <a:gd name="connsiteY0" fmla="*/ 0 h 2396561"/>
              <a:gd name="connsiteX1" fmla="*/ 1914345 w 1916515"/>
              <a:gd name="connsiteY1" fmla="*/ 2682 h 2396561"/>
              <a:gd name="connsiteX2" fmla="*/ 452700 w 1916515"/>
              <a:gd name="connsiteY2" fmla="*/ 1832365 h 2396561"/>
              <a:gd name="connsiteX3" fmla="*/ 0 w 1916515"/>
              <a:gd name="connsiteY3" fmla="*/ 2396561 h 2396561"/>
            </a:gdLst>
            <a:ahLst/>
            <a:cxnLst>
              <a:cxn ang="0">
                <a:pos x="connsiteX0" y="connsiteY0"/>
              </a:cxn>
              <a:cxn ang="0">
                <a:pos x="connsiteX1" y="connsiteY1"/>
              </a:cxn>
              <a:cxn ang="0">
                <a:pos x="connsiteX2" y="connsiteY2"/>
              </a:cxn>
              <a:cxn ang="0">
                <a:pos x="connsiteX3" y="connsiteY3"/>
              </a:cxn>
            </a:cxnLst>
            <a:rect l="l" t="t" r="r" b="b"/>
            <a:pathLst>
              <a:path w="1916515" h="2396561">
                <a:moveTo>
                  <a:pt x="1916515" y="0"/>
                </a:moveTo>
                <a:lnTo>
                  <a:pt x="1914345" y="2682"/>
                </a:lnTo>
                <a:cubicBezTo>
                  <a:pt x="1430582" y="598348"/>
                  <a:pt x="941296" y="1216779"/>
                  <a:pt x="452700" y="1832365"/>
                </a:cubicBezTo>
                <a:cubicBezTo>
                  <a:pt x="310552" y="2011075"/>
                  <a:pt x="0" y="2396561"/>
                  <a:pt x="0" y="2396561"/>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sp>
        <p:nvSpPr>
          <p:cNvPr id="2" name="AutoShape 2" descr="Output image">
            <a:extLst>
              <a:ext uri="{FF2B5EF4-FFF2-40B4-BE49-F238E27FC236}">
                <a16:creationId xmlns:a16="http://schemas.microsoft.com/office/drawing/2014/main" id="{9B36AE45-F23B-A662-09BA-7381FB27541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BE"/>
          </a:p>
        </p:txBody>
      </p:sp>
      <p:sp>
        <p:nvSpPr>
          <p:cNvPr id="5" name="AutoShape 6" descr="Output image">
            <a:extLst>
              <a:ext uri="{FF2B5EF4-FFF2-40B4-BE49-F238E27FC236}">
                <a16:creationId xmlns:a16="http://schemas.microsoft.com/office/drawing/2014/main" id="{224AC1B0-B170-355D-6793-96ABB1FDD08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BE"/>
          </a:p>
        </p:txBody>
      </p:sp>
      <p:pic>
        <p:nvPicPr>
          <p:cNvPr id="7" name="Picture 6" descr="Pulled pork sliders with slaw on black table">
            <a:extLst>
              <a:ext uri="{FF2B5EF4-FFF2-40B4-BE49-F238E27FC236}">
                <a16:creationId xmlns:a16="http://schemas.microsoft.com/office/drawing/2014/main" id="{40A0FC96-F335-A273-F79B-82DBEC774733}"/>
              </a:ext>
            </a:extLst>
          </p:cNvPr>
          <p:cNvPicPr>
            <a:picLocks noChangeAspect="1"/>
          </p:cNvPicPr>
          <p:nvPr/>
        </p:nvPicPr>
        <p:blipFill>
          <a:blip r:embed="rId2"/>
          <a:srcRect l="24483" r="13744" b="1"/>
          <a:stretch/>
        </p:blipFill>
        <p:spPr>
          <a:xfrm>
            <a:off x="6613174" y="10"/>
            <a:ext cx="5578824" cy="6028246"/>
          </a:xfrm>
          <a:custGeom>
            <a:avLst/>
            <a:gdLst/>
            <a:ahLst/>
            <a:cxnLst/>
            <a:rect l="l" t="t" r="r" b="b"/>
            <a:pathLst>
              <a:path w="5578824" h="6028256">
                <a:moveTo>
                  <a:pt x="1681218" y="0"/>
                </a:moveTo>
                <a:lnTo>
                  <a:pt x="5578824" y="0"/>
                </a:lnTo>
                <a:lnTo>
                  <a:pt x="5578824" y="5760161"/>
                </a:lnTo>
                <a:lnTo>
                  <a:pt x="5441231" y="5804042"/>
                </a:lnTo>
                <a:cubicBezTo>
                  <a:pt x="5079089" y="5907589"/>
                  <a:pt x="4674877" y="5944442"/>
                  <a:pt x="4253224" y="5980388"/>
                </a:cubicBezTo>
                <a:cubicBezTo>
                  <a:pt x="2813852" y="6102970"/>
                  <a:pt x="1551586" y="6071494"/>
                  <a:pt x="837278" y="4877588"/>
                </a:cubicBezTo>
                <a:cubicBezTo>
                  <a:pt x="529862" y="4363935"/>
                  <a:pt x="255162" y="3847185"/>
                  <a:pt x="109626" y="3329255"/>
                </a:cubicBezTo>
                <a:cubicBezTo>
                  <a:pt x="-35907" y="2811325"/>
                  <a:pt x="-52277" y="2292214"/>
                  <a:pt x="156962" y="1773839"/>
                </a:cubicBezTo>
                <a:cubicBezTo>
                  <a:pt x="296494" y="1428108"/>
                  <a:pt x="536161" y="1082881"/>
                  <a:pt x="904890" y="738354"/>
                </a:cubicBezTo>
                <a:cubicBezTo>
                  <a:pt x="1036690" y="615181"/>
                  <a:pt x="1169968" y="488910"/>
                  <a:pt x="1304592" y="360545"/>
                </a:cubicBezTo>
                <a:close/>
              </a:path>
            </a:pathLst>
          </a:custGeom>
        </p:spPr>
      </p:pic>
      <p:pic>
        <p:nvPicPr>
          <p:cNvPr id="8" name="Picture 6">
            <a:extLst>
              <a:ext uri="{FF2B5EF4-FFF2-40B4-BE49-F238E27FC236}">
                <a16:creationId xmlns:a16="http://schemas.microsoft.com/office/drawing/2014/main" id="{3C5AAFD8-81A6-4425-4C67-83BC6147EA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967" y="558403"/>
            <a:ext cx="6350000" cy="635000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07F5E0E9-0D1F-B9E8-14B5-93F5018A6155}"/>
              </a:ext>
            </a:extLst>
          </p:cNvPr>
          <p:cNvSpPr>
            <a:spLocks noGrp="1"/>
          </p:cNvSpPr>
          <p:nvPr>
            <p:ph type="title"/>
          </p:nvPr>
        </p:nvSpPr>
        <p:spPr>
          <a:xfrm>
            <a:off x="1371742" y="95902"/>
            <a:ext cx="4876658" cy="632392"/>
          </a:xfrm>
        </p:spPr>
        <p:txBody>
          <a:bodyPr anchor="t">
            <a:noAutofit/>
          </a:bodyPr>
          <a:lstStyle/>
          <a:p>
            <a:r>
              <a:rPr lang="en-US" sz="4000" dirty="0"/>
              <a:t>Foods low in sugar</a:t>
            </a:r>
            <a:endParaRPr lang="en-BE" sz="4000" dirty="0"/>
          </a:p>
        </p:txBody>
      </p:sp>
      <p:sp>
        <p:nvSpPr>
          <p:cNvPr id="11" name="TextBox 10">
            <a:extLst>
              <a:ext uri="{FF2B5EF4-FFF2-40B4-BE49-F238E27FC236}">
                <a16:creationId xmlns:a16="http://schemas.microsoft.com/office/drawing/2014/main" id="{54020791-65BF-6755-0802-EFA50A9F0C77}"/>
              </a:ext>
            </a:extLst>
          </p:cNvPr>
          <p:cNvSpPr txBox="1"/>
          <p:nvPr/>
        </p:nvSpPr>
        <p:spPr>
          <a:xfrm flipH="1">
            <a:off x="21967" y="677643"/>
            <a:ext cx="11155018" cy="461665"/>
          </a:xfrm>
          <a:prstGeom prst="rect">
            <a:avLst/>
          </a:prstGeom>
          <a:noFill/>
        </p:spPr>
        <p:txBody>
          <a:bodyPr wrap="square" rtlCol="0">
            <a:spAutoFit/>
          </a:bodyPr>
          <a:lstStyle/>
          <a:p>
            <a:r>
              <a:rPr lang="en-US" sz="2400" dirty="0" err="1">
                <a:solidFill>
                  <a:srgbClr val="000000"/>
                </a:solidFill>
                <a:latin typeface="Times New Roman" panose="02020603050405020304" pitchFamily="18" charset="0"/>
                <a:ea typeface="Aptos" panose="020B0004020202020204" pitchFamily="34" charset="0"/>
              </a:rPr>
              <a:t>e.g</a:t>
            </a:r>
            <a:r>
              <a:rPr lang="en-US" sz="2400" dirty="0">
                <a:solidFill>
                  <a:srgbClr val="000000"/>
                </a:solidFill>
                <a:latin typeface="Times New Roman" panose="02020603050405020304" pitchFamily="18" charset="0"/>
                <a:ea typeface="Aptos" panose="020B0004020202020204" pitchFamily="34" charset="0"/>
              </a:rPr>
              <a:t>: f</a:t>
            </a:r>
            <a:r>
              <a:rPr lang="en-US" sz="2400" dirty="0">
                <a:solidFill>
                  <a:srgbClr val="000000"/>
                </a:solidFill>
                <a:effectLst/>
                <a:latin typeface="Times New Roman" panose="02020603050405020304" pitchFamily="18" charset="0"/>
                <a:ea typeface="Aptos" panose="020B0004020202020204" pitchFamily="34" charset="0"/>
              </a:rPr>
              <a:t>ruits, yoghurt, salad, most </a:t>
            </a:r>
            <a:r>
              <a:rPr lang="en-US" sz="2400" dirty="0">
                <a:solidFill>
                  <a:srgbClr val="000000"/>
                </a:solidFill>
                <a:latin typeface="Times New Roman" panose="02020603050405020304" pitchFamily="18" charset="0"/>
                <a:ea typeface="Aptos" panose="020B0004020202020204" pitchFamily="34" charset="0"/>
              </a:rPr>
              <a:t>s</a:t>
            </a:r>
            <a:r>
              <a:rPr lang="en-US" sz="2400" dirty="0">
                <a:solidFill>
                  <a:srgbClr val="000000"/>
                </a:solidFill>
                <a:effectLst/>
                <a:latin typeface="Times New Roman" panose="02020603050405020304" pitchFamily="18" charset="0"/>
                <a:ea typeface="Aptos" panose="020B0004020202020204" pitchFamily="34" charset="0"/>
              </a:rPr>
              <a:t>andwiches, </a:t>
            </a:r>
            <a:r>
              <a:rPr lang="en-US" sz="2400" dirty="0">
                <a:latin typeface="Times New Roman" panose="02020603050405020304" pitchFamily="18" charset="0"/>
                <a:ea typeface="Aptos" panose="020B0004020202020204" pitchFamily="34" charset="0"/>
              </a:rPr>
              <a:t>pastas, pizza, sausage roll, hot dog, Doritos</a:t>
            </a:r>
            <a:r>
              <a:rPr lang="en-US" sz="2400" dirty="0">
                <a:solidFill>
                  <a:srgbClr val="000000"/>
                </a:solidFill>
                <a:latin typeface="Times New Roman" panose="02020603050405020304" pitchFamily="18" charset="0"/>
                <a:ea typeface="Aptos" panose="020B0004020202020204" pitchFamily="34" charset="0"/>
              </a:rPr>
              <a:t>.</a:t>
            </a:r>
            <a:endParaRPr lang="en-US" sz="2400" dirty="0">
              <a:solidFill>
                <a:srgbClr val="000000"/>
              </a:solidFill>
              <a:effectLst/>
              <a:latin typeface="Times New Roman" panose="02020603050405020304" pitchFamily="18" charset="0"/>
              <a:ea typeface="Aptos" panose="020B0004020202020204" pitchFamily="34" charset="0"/>
            </a:endParaRPr>
          </a:p>
        </p:txBody>
      </p:sp>
      <p:sp>
        <p:nvSpPr>
          <p:cNvPr id="13" name="TextBox 12">
            <a:extLst>
              <a:ext uri="{FF2B5EF4-FFF2-40B4-BE49-F238E27FC236}">
                <a16:creationId xmlns:a16="http://schemas.microsoft.com/office/drawing/2014/main" id="{60042E38-39D9-A716-B617-37543B565241}"/>
              </a:ext>
            </a:extLst>
          </p:cNvPr>
          <p:cNvSpPr txBox="1"/>
          <p:nvPr/>
        </p:nvSpPr>
        <p:spPr>
          <a:xfrm flipH="1">
            <a:off x="146027" y="5389162"/>
            <a:ext cx="11672602" cy="1323439"/>
          </a:xfrm>
          <a:prstGeom prst="rect">
            <a:avLst/>
          </a:prstGeom>
          <a:solidFill>
            <a:schemeClr val="tx1">
              <a:lumMod val="85000"/>
              <a:alpha val="52760"/>
            </a:schemeClr>
          </a:solidFill>
        </p:spPr>
        <p:txBody>
          <a:bodyPr wrap="square" rtlCol="0">
            <a:spAutoFit/>
          </a:bodyPr>
          <a:lstStyle/>
          <a:p>
            <a:r>
              <a:rPr lang="en-US" sz="2000" dirty="0">
                <a:solidFill>
                  <a:srgbClr val="000000"/>
                </a:solidFill>
                <a:latin typeface="Times New Roman" panose="02020603050405020304" pitchFamily="18" charset="0"/>
                <a:ea typeface="Aptos" panose="020B0004020202020204" pitchFamily="34" charset="0"/>
              </a:rPr>
              <a:t>All schools offer a high number of foods low in sugar (19 for EEB2 (76%) and for EBB3 (52.8%)), </a:t>
            </a:r>
            <a:r>
              <a:rPr lang="en-US" sz="2000" b="1" dirty="0">
                <a:solidFill>
                  <a:srgbClr val="000000"/>
                </a:solidFill>
                <a:latin typeface="Times New Roman" panose="02020603050405020304" pitchFamily="18" charset="0"/>
                <a:ea typeface="Aptos" panose="020B0004020202020204" pitchFamily="34" charset="0"/>
              </a:rPr>
              <a:t>but</a:t>
            </a:r>
            <a:r>
              <a:rPr lang="en-US" sz="2000" dirty="0">
                <a:solidFill>
                  <a:srgbClr val="000000"/>
                </a:solidFill>
                <a:latin typeface="Times New Roman" panose="02020603050405020304" pitchFamily="18" charset="0"/>
                <a:ea typeface="Aptos" panose="020B0004020202020204" pitchFamily="34" charset="0"/>
              </a:rPr>
              <a:t>:</a:t>
            </a:r>
          </a:p>
          <a:p>
            <a:pPr marL="342900" indent="-342900">
              <a:buFontTx/>
              <a:buChar char="-"/>
            </a:pPr>
            <a:r>
              <a:rPr lang="en-US" sz="2000" b="1" dirty="0">
                <a:solidFill>
                  <a:srgbClr val="000000"/>
                </a:solidFill>
                <a:latin typeface="Times New Roman" panose="02020603050405020304" pitchFamily="18" charset="0"/>
                <a:ea typeface="Aptos" panose="020B0004020202020204" pitchFamily="34" charset="0"/>
              </a:rPr>
              <a:t>at least half of the foods offered remain very high in sugar</a:t>
            </a:r>
            <a:r>
              <a:rPr lang="en-US" sz="2000" dirty="0">
                <a:solidFill>
                  <a:srgbClr val="000000"/>
                </a:solidFill>
                <a:latin typeface="Times New Roman" panose="02020603050405020304" pitchFamily="18" charset="0"/>
                <a:ea typeface="Aptos" panose="020B0004020202020204" pitchFamily="34" charset="0"/>
              </a:rPr>
              <a:t>: EBB3 - almost 50% and over 50% for EEB1 and EEB4</a:t>
            </a:r>
          </a:p>
          <a:p>
            <a:pPr marL="342900" indent="-342900">
              <a:buFontTx/>
              <a:buChar char="-"/>
            </a:pPr>
            <a:r>
              <a:rPr lang="en-US" sz="2000" dirty="0">
                <a:solidFill>
                  <a:srgbClr val="000000"/>
                </a:solidFill>
                <a:latin typeface="Times New Roman" panose="02020603050405020304" pitchFamily="18" charset="0"/>
                <a:ea typeface="Aptos" panose="020B0004020202020204" pitchFamily="34" charset="0"/>
              </a:rPr>
              <a:t>among the foods low in sugar, </a:t>
            </a:r>
            <a:r>
              <a:rPr lang="en-US" sz="2000" b="1" dirty="0">
                <a:solidFill>
                  <a:srgbClr val="000000"/>
                </a:solidFill>
                <a:latin typeface="Times New Roman" panose="02020603050405020304" pitchFamily="18" charset="0"/>
                <a:ea typeface="Aptos" panose="020B0004020202020204" pitchFamily="34" charset="0"/>
              </a:rPr>
              <a:t>many are anyway unhealthy </a:t>
            </a:r>
            <a:r>
              <a:rPr lang="en-US" sz="2000" dirty="0">
                <a:solidFill>
                  <a:srgbClr val="000000"/>
                </a:solidFill>
                <a:latin typeface="Times New Roman" panose="02020603050405020304" pitchFamily="18" charset="0"/>
                <a:ea typeface="Aptos" panose="020B0004020202020204" pitchFamily="34" charset="0"/>
              </a:rPr>
              <a:t>for other reasons</a:t>
            </a:r>
          </a:p>
        </p:txBody>
      </p:sp>
      <p:pic>
        <p:nvPicPr>
          <p:cNvPr id="19" name="Picture 18" descr="A graph of food content&#10;&#10;AI-generated content may be incorrect.">
            <a:extLst>
              <a:ext uri="{FF2B5EF4-FFF2-40B4-BE49-F238E27FC236}">
                <a16:creationId xmlns:a16="http://schemas.microsoft.com/office/drawing/2014/main" id="{4F205AF8-148A-6849-0741-896072412253}"/>
              </a:ext>
            </a:extLst>
          </p:cNvPr>
          <p:cNvPicPr>
            <a:picLocks noChangeAspect="1"/>
          </p:cNvPicPr>
          <p:nvPr/>
        </p:nvPicPr>
        <p:blipFill>
          <a:blip r:embed="rId4"/>
          <a:stretch>
            <a:fillRect/>
          </a:stretch>
        </p:blipFill>
        <p:spPr>
          <a:xfrm>
            <a:off x="946345" y="1258548"/>
            <a:ext cx="5302055" cy="3957872"/>
          </a:xfrm>
          <a:prstGeom prst="rect">
            <a:avLst/>
          </a:prstGeom>
        </p:spPr>
      </p:pic>
    </p:spTree>
    <p:extLst>
      <p:ext uri="{BB962C8B-B14F-4D97-AF65-F5344CB8AC3E}">
        <p14:creationId xmlns:p14="http://schemas.microsoft.com/office/powerpoint/2010/main" val="211697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6CD6C213-9B5D-B98D-05B8-CA7B8DE3D5E0}"/>
            </a:ext>
          </a:extLst>
        </p:cNvPr>
        <p:cNvGrpSpPr/>
        <p:nvPr/>
      </p:nvGrpSpPr>
      <p:grpSpPr>
        <a:xfrm>
          <a:off x="0" y="0"/>
          <a:ext cx="0" cy="0"/>
          <a:chOff x="0" y="0"/>
          <a:chExt cx="0" cy="0"/>
        </a:xfrm>
      </p:grpSpPr>
      <p:sp>
        <p:nvSpPr>
          <p:cNvPr id="9" name="Freeform: Shape 8">
            <a:extLst>
              <a:ext uri="{FF2B5EF4-FFF2-40B4-BE49-F238E27FC236}">
                <a16:creationId xmlns:a16="http://schemas.microsoft.com/office/drawing/2014/main" id="{D13AAA8D-7F54-50F2-063A-8E581FED7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5E9B8885-8ACC-4C9B-879C-C2E2E391C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DD496356-2833-13DF-5C0A-35D5A0C222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A20804FB-5A51-7E7D-6352-91F218D232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7" name="Freeform: Shape 16">
            <a:extLst>
              <a:ext uri="{FF2B5EF4-FFF2-40B4-BE49-F238E27FC236}">
                <a16:creationId xmlns:a16="http://schemas.microsoft.com/office/drawing/2014/main" id="{BB64BB24-6E7B-1FAF-8082-A8ABB61A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custGeom>
            <a:avLst/>
            <a:gdLst>
              <a:gd name="connsiteX0" fmla="*/ 0 w 6096000"/>
              <a:gd name="connsiteY0" fmla="*/ 0 h 6858000"/>
              <a:gd name="connsiteX1" fmla="*/ 2758239 w 6096000"/>
              <a:gd name="connsiteY1" fmla="*/ 0 h 6858000"/>
              <a:gd name="connsiteX2" fmla="*/ 2916747 w 6096000"/>
              <a:gd name="connsiteY2" fmla="*/ 218181 h 6858000"/>
              <a:gd name="connsiteX3" fmla="*/ 4839749 w 6096000"/>
              <a:gd name="connsiteY3" fmla="*/ 2631787 h 6858000"/>
              <a:gd name="connsiteX4" fmla="*/ 6095001 w 6096000"/>
              <a:gd name="connsiteY4" fmla="*/ 5672947 h 6858000"/>
              <a:gd name="connsiteX5" fmla="*/ 5792922 w 6096000"/>
              <a:gd name="connsiteY5" fmla="*/ 6612444 h 6858000"/>
              <a:gd name="connsiteX6" fmla="*/ 5671607 w 6096000"/>
              <a:gd name="connsiteY6" fmla="*/ 6771753 h 6858000"/>
              <a:gd name="connsiteX7" fmla="*/ 5591643 w 6096000"/>
              <a:gd name="connsiteY7" fmla="*/ 6858000 h 6858000"/>
              <a:gd name="connsiteX8" fmla="*/ 0 w 6096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858000">
                <a:moveTo>
                  <a:pt x="0" y="0"/>
                </a:moveTo>
                <a:lnTo>
                  <a:pt x="2758239" y="0"/>
                </a:lnTo>
                <a:lnTo>
                  <a:pt x="2916747" y="218181"/>
                </a:lnTo>
                <a:cubicBezTo>
                  <a:pt x="3525935" y="1023180"/>
                  <a:pt x="4281133" y="1818277"/>
                  <a:pt x="4839749" y="2631787"/>
                </a:cubicBezTo>
                <a:cubicBezTo>
                  <a:pt x="5571203" y="3696928"/>
                  <a:pt x="6122704" y="4799581"/>
                  <a:pt x="6095001" y="5672947"/>
                </a:cubicBezTo>
                <a:cubicBezTo>
                  <a:pt x="6083564" y="6040467"/>
                  <a:pt x="5972980" y="6348559"/>
                  <a:pt x="5792922" y="6612444"/>
                </a:cubicBezTo>
                <a:cubicBezTo>
                  <a:pt x="5755410" y="6667420"/>
                  <a:pt x="5714882" y="6720477"/>
                  <a:pt x="5671607" y="6771753"/>
                </a:cubicBezTo>
                <a:lnTo>
                  <a:pt x="5591643"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8EC51B5-DC1E-FB10-6895-8F09C00FC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89134">
            <a:off x="2400596" y="454890"/>
            <a:ext cx="3969651" cy="5948221"/>
          </a:xfrm>
          <a:custGeom>
            <a:avLst/>
            <a:gdLst>
              <a:gd name="connsiteX0" fmla="*/ 4594048 w 9861488"/>
              <a:gd name="connsiteY0" fmla="*/ 11458472 h 11458472"/>
              <a:gd name="connsiteX1" fmla="*/ 0 w 9861488"/>
              <a:gd name="connsiteY1" fmla="*/ 5948221 h 11458472"/>
              <a:gd name="connsiteX2" fmla="*/ 1863 w 9861488"/>
              <a:gd name="connsiteY2" fmla="*/ 5698862 h 11458472"/>
              <a:gd name="connsiteX3" fmla="*/ 320025 w 9861488"/>
              <a:gd name="connsiteY3" fmla="*/ 3799836 h 11458472"/>
              <a:gd name="connsiteX4" fmla="*/ 3430486 w 9861488"/>
              <a:gd name="connsiteY4" fmla="*/ 295907 h 11458472"/>
              <a:gd name="connsiteX5" fmla="*/ 3863859 w 9861488"/>
              <a:gd name="connsiteY5" fmla="*/ 55612 h 11458472"/>
              <a:gd name="connsiteX6" fmla="*/ 3969651 w 9861488"/>
              <a:gd name="connsiteY6" fmla="*/ 0 h 11458472"/>
              <a:gd name="connsiteX7" fmla="*/ 9861488 w 9861488"/>
              <a:gd name="connsiteY7" fmla="*/ 7066862 h 11458472"/>
              <a:gd name="connsiteX8" fmla="*/ 4594048 w 9861488"/>
              <a:gd name="connsiteY8" fmla="*/ 11458472 h 11458472"/>
              <a:gd name="connsiteX0" fmla="*/ 0 w 9861488"/>
              <a:gd name="connsiteY0" fmla="*/ 5948221 h 11549912"/>
              <a:gd name="connsiteX1" fmla="*/ 1863 w 9861488"/>
              <a:gd name="connsiteY1" fmla="*/ 5698862 h 11549912"/>
              <a:gd name="connsiteX2" fmla="*/ 320025 w 9861488"/>
              <a:gd name="connsiteY2" fmla="*/ 3799836 h 11549912"/>
              <a:gd name="connsiteX3" fmla="*/ 3430486 w 9861488"/>
              <a:gd name="connsiteY3" fmla="*/ 295907 h 11549912"/>
              <a:gd name="connsiteX4" fmla="*/ 3863859 w 9861488"/>
              <a:gd name="connsiteY4" fmla="*/ 55612 h 11549912"/>
              <a:gd name="connsiteX5" fmla="*/ 3969651 w 9861488"/>
              <a:gd name="connsiteY5" fmla="*/ 0 h 11549912"/>
              <a:gd name="connsiteX6" fmla="*/ 9861488 w 9861488"/>
              <a:gd name="connsiteY6" fmla="*/ 7066862 h 11549912"/>
              <a:gd name="connsiteX7" fmla="*/ 4685488 w 9861488"/>
              <a:gd name="connsiteY7" fmla="*/ 11549912 h 11549912"/>
              <a:gd name="connsiteX0" fmla="*/ 0 w 9861488"/>
              <a:gd name="connsiteY0" fmla="*/ 5948221 h 7066862"/>
              <a:gd name="connsiteX1" fmla="*/ 1863 w 9861488"/>
              <a:gd name="connsiteY1" fmla="*/ 5698862 h 7066862"/>
              <a:gd name="connsiteX2" fmla="*/ 320025 w 9861488"/>
              <a:gd name="connsiteY2" fmla="*/ 3799836 h 7066862"/>
              <a:gd name="connsiteX3" fmla="*/ 3430486 w 9861488"/>
              <a:gd name="connsiteY3" fmla="*/ 295907 h 7066862"/>
              <a:gd name="connsiteX4" fmla="*/ 3863859 w 9861488"/>
              <a:gd name="connsiteY4" fmla="*/ 55612 h 7066862"/>
              <a:gd name="connsiteX5" fmla="*/ 3969651 w 9861488"/>
              <a:gd name="connsiteY5" fmla="*/ 0 h 7066862"/>
              <a:gd name="connsiteX6" fmla="*/ 9861488 w 9861488"/>
              <a:gd name="connsiteY6" fmla="*/ 7066862 h 7066862"/>
              <a:gd name="connsiteX0" fmla="*/ 0 w 3969651"/>
              <a:gd name="connsiteY0" fmla="*/ 5948221 h 5948221"/>
              <a:gd name="connsiteX1" fmla="*/ 1863 w 3969651"/>
              <a:gd name="connsiteY1" fmla="*/ 5698862 h 5948221"/>
              <a:gd name="connsiteX2" fmla="*/ 320025 w 3969651"/>
              <a:gd name="connsiteY2" fmla="*/ 3799836 h 5948221"/>
              <a:gd name="connsiteX3" fmla="*/ 3430486 w 3969651"/>
              <a:gd name="connsiteY3" fmla="*/ 295907 h 5948221"/>
              <a:gd name="connsiteX4" fmla="*/ 3863859 w 3969651"/>
              <a:gd name="connsiteY4" fmla="*/ 55612 h 5948221"/>
              <a:gd name="connsiteX5" fmla="*/ 3969651 w 3969651"/>
              <a:gd name="connsiteY5" fmla="*/ 0 h 594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651" h="5948221">
                <a:moveTo>
                  <a:pt x="0" y="5948221"/>
                </a:moveTo>
                <a:lnTo>
                  <a:pt x="1863" y="5698862"/>
                </a:lnTo>
                <a:cubicBezTo>
                  <a:pt x="27184" y="5017139"/>
                  <a:pt x="133214" y="4368297"/>
                  <a:pt x="320025" y="3799836"/>
                </a:cubicBezTo>
                <a:cubicBezTo>
                  <a:pt x="810579" y="2305232"/>
                  <a:pt x="2027133" y="1118138"/>
                  <a:pt x="3430486" y="295907"/>
                </a:cubicBezTo>
                <a:cubicBezTo>
                  <a:pt x="3545941" y="228312"/>
                  <a:pt x="3692079" y="146862"/>
                  <a:pt x="3863859" y="55612"/>
                </a:cubicBezTo>
                <a:lnTo>
                  <a:pt x="3969651"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10" name="Title 1">
            <a:extLst>
              <a:ext uri="{FF2B5EF4-FFF2-40B4-BE49-F238E27FC236}">
                <a16:creationId xmlns:a16="http://schemas.microsoft.com/office/drawing/2014/main" id="{B4D23512-2B98-9316-8731-02DDF29908F6}"/>
              </a:ext>
            </a:extLst>
          </p:cNvPr>
          <p:cNvSpPr>
            <a:spLocks noGrp="1"/>
          </p:cNvSpPr>
          <p:nvPr>
            <p:ph type="title"/>
          </p:nvPr>
        </p:nvSpPr>
        <p:spPr>
          <a:xfrm>
            <a:off x="643712" y="288533"/>
            <a:ext cx="4876658" cy="587141"/>
          </a:xfrm>
        </p:spPr>
        <p:txBody>
          <a:bodyPr anchor="t">
            <a:noAutofit/>
          </a:bodyPr>
          <a:lstStyle/>
          <a:p>
            <a:r>
              <a:rPr lang="en-US" sz="4000" dirty="0"/>
              <a:t>Foods low in energy</a:t>
            </a:r>
            <a:endParaRPr lang="en-BE" sz="4000" dirty="0"/>
          </a:p>
        </p:txBody>
      </p:sp>
      <p:sp>
        <p:nvSpPr>
          <p:cNvPr id="12" name="TextBox 11">
            <a:extLst>
              <a:ext uri="{FF2B5EF4-FFF2-40B4-BE49-F238E27FC236}">
                <a16:creationId xmlns:a16="http://schemas.microsoft.com/office/drawing/2014/main" id="{056FCF4B-B527-60A3-06D5-4275B9C11FCE}"/>
              </a:ext>
            </a:extLst>
          </p:cNvPr>
          <p:cNvSpPr txBox="1"/>
          <p:nvPr/>
        </p:nvSpPr>
        <p:spPr>
          <a:xfrm flipH="1">
            <a:off x="176967" y="908086"/>
            <a:ext cx="5031772" cy="461665"/>
          </a:xfrm>
          <a:prstGeom prst="rect">
            <a:avLst/>
          </a:prstGeom>
          <a:noFill/>
        </p:spPr>
        <p:txBody>
          <a:bodyPr wrap="square" rtlCol="0">
            <a:spAutoFit/>
          </a:bodyPr>
          <a:lstStyle/>
          <a:p>
            <a:r>
              <a:rPr lang="en-US" sz="2400" dirty="0">
                <a:latin typeface="Times New Roman" panose="02020603050405020304" pitchFamily="18" charset="0"/>
                <a:ea typeface="Aptos" panose="020B0004020202020204" pitchFamily="34" charset="0"/>
              </a:rPr>
              <a:t>=&gt; home made mixed salad</a:t>
            </a:r>
            <a:endParaRPr lang="en-US" sz="2400" dirty="0">
              <a:effectLst/>
              <a:latin typeface="Times New Roman" panose="02020603050405020304" pitchFamily="18" charset="0"/>
              <a:ea typeface="Aptos" panose="020B0004020202020204" pitchFamily="34" charset="0"/>
            </a:endParaRPr>
          </a:p>
        </p:txBody>
      </p:sp>
      <p:pic>
        <p:nvPicPr>
          <p:cNvPr id="18434" name="Picture 2">
            <a:extLst>
              <a:ext uri="{FF2B5EF4-FFF2-40B4-BE49-F238E27FC236}">
                <a16:creationId xmlns:a16="http://schemas.microsoft.com/office/drawing/2014/main" id="{08B36AF4-C1AD-9FD3-F61B-F55270854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2258" y="-4228"/>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2CEA92-0BF7-4E24-3187-B977482AB6BB}"/>
              </a:ext>
            </a:extLst>
          </p:cNvPr>
          <p:cNvSpPr txBox="1"/>
          <p:nvPr/>
        </p:nvSpPr>
        <p:spPr>
          <a:xfrm flipH="1">
            <a:off x="385593" y="5823222"/>
            <a:ext cx="6091995" cy="830997"/>
          </a:xfrm>
          <a:prstGeom prst="rect">
            <a:avLst/>
          </a:prstGeom>
          <a:solidFill>
            <a:schemeClr val="tx1">
              <a:lumMod val="85000"/>
              <a:alpha val="79947"/>
            </a:schemeClr>
          </a:solidFill>
        </p:spPr>
        <p:txBody>
          <a:bodyPr wrap="square" rtlCol="0">
            <a:spAutoFit/>
          </a:bodyPr>
          <a:lstStyle/>
          <a:p>
            <a:pPr marL="342900" indent="-342900">
              <a:buFont typeface="Arial" panose="020B0604020202020204" pitchFamily="34" charset="0"/>
              <a:buChar char="•"/>
            </a:pPr>
            <a:r>
              <a:rPr lang="en-US" sz="2400" b="1" dirty="0">
                <a:solidFill>
                  <a:srgbClr val="000000"/>
                </a:solidFill>
                <a:latin typeface="Times New Roman" panose="02020603050405020304" pitchFamily="18" charset="0"/>
                <a:ea typeface="Aptos" panose="020B0004020202020204" pitchFamily="34" charset="0"/>
              </a:rPr>
              <a:t>There is only one low energy snack </a:t>
            </a:r>
          </a:p>
          <a:p>
            <a:r>
              <a:rPr lang="en-US" sz="2400" dirty="0">
                <a:solidFill>
                  <a:srgbClr val="000000"/>
                </a:solidFill>
                <a:latin typeface="Times New Roman" panose="02020603050405020304" pitchFamily="18" charset="0"/>
                <a:ea typeface="Aptos" panose="020B0004020202020204" pitchFamily="34" charset="0"/>
              </a:rPr>
              <a:t>(EEB2; 40 Kcal / 100g) </a:t>
            </a:r>
            <a:endParaRPr lang="en-US" sz="2400" dirty="0">
              <a:solidFill>
                <a:srgbClr val="000000"/>
              </a:solidFill>
              <a:effectLst/>
              <a:latin typeface="Times New Roman" panose="02020603050405020304" pitchFamily="18" charset="0"/>
              <a:ea typeface="Aptos" panose="020B0004020202020204" pitchFamily="34" charset="0"/>
            </a:endParaRPr>
          </a:p>
        </p:txBody>
      </p:sp>
      <p:pic>
        <p:nvPicPr>
          <p:cNvPr id="3" name="Picture 2" descr="A graph with a bar graph and numbers&#10;&#10;AI-generated content may be incorrect.">
            <a:extLst>
              <a:ext uri="{FF2B5EF4-FFF2-40B4-BE49-F238E27FC236}">
                <a16:creationId xmlns:a16="http://schemas.microsoft.com/office/drawing/2014/main" id="{00BD7EED-495D-9354-9528-5F28D9CAF6B5}"/>
              </a:ext>
            </a:extLst>
          </p:cNvPr>
          <p:cNvPicPr>
            <a:picLocks noChangeAspect="1"/>
          </p:cNvPicPr>
          <p:nvPr/>
        </p:nvPicPr>
        <p:blipFill>
          <a:blip r:embed="rId3"/>
          <a:stretch>
            <a:fillRect/>
          </a:stretch>
        </p:blipFill>
        <p:spPr>
          <a:xfrm>
            <a:off x="1400298" y="1557298"/>
            <a:ext cx="5441738" cy="4062143"/>
          </a:xfrm>
          <a:prstGeom prst="rect">
            <a:avLst/>
          </a:prstGeom>
        </p:spPr>
      </p:pic>
    </p:spTree>
    <p:extLst>
      <p:ext uri="{BB962C8B-B14F-4D97-AF65-F5344CB8AC3E}">
        <p14:creationId xmlns:p14="http://schemas.microsoft.com/office/powerpoint/2010/main" val="1892251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7502AF8C-682D-FB16-7507-F952007CF865}"/>
            </a:ext>
          </a:extLst>
        </p:cNvPr>
        <p:cNvGrpSpPr/>
        <p:nvPr/>
      </p:nvGrpSpPr>
      <p:grpSpPr>
        <a:xfrm>
          <a:off x="0" y="0"/>
          <a:ext cx="0" cy="0"/>
          <a:chOff x="0" y="0"/>
          <a:chExt cx="0" cy="0"/>
        </a:xfrm>
      </p:grpSpPr>
      <p:sp>
        <p:nvSpPr>
          <p:cNvPr id="9" name="Freeform: Shape 8">
            <a:extLst>
              <a:ext uri="{FF2B5EF4-FFF2-40B4-BE49-F238E27FC236}">
                <a16:creationId xmlns:a16="http://schemas.microsoft.com/office/drawing/2014/main" id="{7443C2E2-F71D-583C-D3BE-6A10915235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7A70A134-0AAB-C7B2-37D1-426FD75940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7916A665-A527-0E11-2A1C-C0B20B9D7B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1A167476-D9B3-4E67-F486-B4B2F157DB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7" name="Freeform: Shape 16">
            <a:extLst>
              <a:ext uri="{FF2B5EF4-FFF2-40B4-BE49-F238E27FC236}">
                <a16:creationId xmlns:a16="http://schemas.microsoft.com/office/drawing/2014/main" id="{2DCBCCDB-D327-31DF-E3C8-01AFBA3E62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custGeom>
            <a:avLst/>
            <a:gdLst>
              <a:gd name="connsiteX0" fmla="*/ 0 w 6096000"/>
              <a:gd name="connsiteY0" fmla="*/ 0 h 6858000"/>
              <a:gd name="connsiteX1" fmla="*/ 2758239 w 6096000"/>
              <a:gd name="connsiteY1" fmla="*/ 0 h 6858000"/>
              <a:gd name="connsiteX2" fmla="*/ 2916747 w 6096000"/>
              <a:gd name="connsiteY2" fmla="*/ 218181 h 6858000"/>
              <a:gd name="connsiteX3" fmla="*/ 4839749 w 6096000"/>
              <a:gd name="connsiteY3" fmla="*/ 2631787 h 6858000"/>
              <a:gd name="connsiteX4" fmla="*/ 6095001 w 6096000"/>
              <a:gd name="connsiteY4" fmla="*/ 5672947 h 6858000"/>
              <a:gd name="connsiteX5" fmla="*/ 5792922 w 6096000"/>
              <a:gd name="connsiteY5" fmla="*/ 6612444 h 6858000"/>
              <a:gd name="connsiteX6" fmla="*/ 5671607 w 6096000"/>
              <a:gd name="connsiteY6" fmla="*/ 6771753 h 6858000"/>
              <a:gd name="connsiteX7" fmla="*/ 5591643 w 6096000"/>
              <a:gd name="connsiteY7" fmla="*/ 6858000 h 6858000"/>
              <a:gd name="connsiteX8" fmla="*/ 0 w 6096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858000">
                <a:moveTo>
                  <a:pt x="0" y="0"/>
                </a:moveTo>
                <a:lnTo>
                  <a:pt x="2758239" y="0"/>
                </a:lnTo>
                <a:lnTo>
                  <a:pt x="2916747" y="218181"/>
                </a:lnTo>
                <a:cubicBezTo>
                  <a:pt x="3525935" y="1023180"/>
                  <a:pt x="4281133" y="1818277"/>
                  <a:pt x="4839749" y="2631787"/>
                </a:cubicBezTo>
                <a:cubicBezTo>
                  <a:pt x="5571203" y="3696928"/>
                  <a:pt x="6122704" y="4799581"/>
                  <a:pt x="6095001" y="5672947"/>
                </a:cubicBezTo>
                <a:cubicBezTo>
                  <a:pt x="6083564" y="6040467"/>
                  <a:pt x="5972980" y="6348559"/>
                  <a:pt x="5792922" y="6612444"/>
                </a:cubicBezTo>
                <a:cubicBezTo>
                  <a:pt x="5755410" y="6667420"/>
                  <a:pt x="5714882" y="6720477"/>
                  <a:pt x="5671607" y="6771753"/>
                </a:cubicBezTo>
                <a:lnTo>
                  <a:pt x="5591643"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D5DC873E-B61C-61E7-56C6-7106C306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89134">
            <a:off x="2400596" y="454890"/>
            <a:ext cx="3969651" cy="5948221"/>
          </a:xfrm>
          <a:custGeom>
            <a:avLst/>
            <a:gdLst>
              <a:gd name="connsiteX0" fmla="*/ 4594048 w 9861488"/>
              <a:gd name="connsiteY0" fmla="*/ 11458472 h 11458472"/>
              <a:gd name="connsiteX1" fmla="*/ 0 w 9861488"/>
              <a:gd name="connsiteY1" fmla="*/ 5948221 h 11458472"/>
              <a:gd name="connsiteX2" fmla="*/ 1863 w 9861488"/>
              <a:gd name="connsiteY2" fmla="*/ 5698862 h 11458472"/>
              <a:gd name="connsiteX3" fmla="*/ 320025 w 9861488"/>
              <a:gd name="connsiteY3" fmla="*/ 3799836 h 11458472"/>
              <a:gd name="connsiteX4" fmla="*/ 3430486 w 9861488"/>
              <a:gd name="connsiteY4" fmla="*/ 295907 h 11458472"/>
              <a:gd name="connsiteX5" fmla="*/ 3863859 w 9861488"/>
              <a:gd name="connsiteY5" fmla="*/ 55612 h 11458472"/>
              <a:gd name="connsiteX6" fmla="*/ 3969651 w 9861488"/>
              <a:gd name="connsiteY6" fmla="*/ 0 h 11458472"/>
              <a:gd name="connsiteX7" fmla="*/ 9861488 w 9861488"/>
              <a:gd name="connsiteY7" fmla="*/ 7066862 h 11458472"/>
              <a:gd name="connsiteX8" fmla="*/ 4594048 w 9861488"/>
              <a:gd name="connsiteY8" fmla="*/ 11458472 h 11458472"/>
              <a:gd name="connsiteX0" fmla="*/ 0 w 9861488"/>
              <a:gd name="connsiteY0" fmla="*/ 5948221 h 11549912"/>
              <a:gd name="connsiteX1" fmla="*/ 1863 w 9861488"/>
              <a:gd name="connsiteY1" fmla="*/ 5698862 h 11549912"/>
              <a:gd name="connsiteX2" fmla="*/ 320025 w 9861488"/>
              <a:gd name="connsiteY2" fmla="*/ 3799836 h 11549912"/>
              <a:gd name="connsiteX3" fmla="*/ 3430486 w 9861488"/>
              <a:gd name="connsiteY3" fmla="*/ 295907 h 11549912"/>
              <a:gd name="connsiteX4" fmla="*/ 3863859 w 9861488"/>
              <a:gd name="connsiteY4" fmla="*/ 55612 h 11549912"/>
              <a:gd name="connsiteX5" fmla="*/ 3969651 w 9861488"/>
              <a:gd name="connsiteY5" fmla="*/ 0 h 11549912"/>
              <a:gd name="connsiteX6" fmla="*/ 9861488 w 9861488"/>
              <a:gd name="connsiteY6" fmla="*/ 7066862 h 11549912"/>
              <a:gd name="connsiteX7" fmla="*/ 4685488 w 9861488"/>
              <a:gd name="connsiteY7" fmla="*/ 11549912 h 11549912"/>
              <a:gd name="connsiteX0" fmla="*/ 0 w 9861488"/>
              <a:gd name="connsiteY0" fmla="*/ 5948221 h 7066862"/>
              <a:gd name="connsiteX1" fmla="*/ 1863 w 9861488"/>
              <a:gd name="connsiteY1" fmla="*/ 5698862 h 7066862"/>
              <a:gd name="connsiteX2" fmla="*/ 320025 w 9861488"/>
              <a:gd name="connsiteY2" fmla="*/ 3799836 h 7066862"/>
              <a:gd name="connsiteX3" fmla="*/ 3430486 w 9861488"/>
              <a:gd name="connsiteY3" fmla="*/ 295907 h 7066862"/>
              <a:gd name="connsiteX4" fmla="*/ 3863859 w 9861488"/>
              <a:gd name="connsiteY4" fmla="*/ 55612 h 7066862"/>
              <a:gd name="connsiteX5" fmla="*/ 3969651 w 9861488"/>
              <a:gd name="connsiteY5" fmla="*/ 0 h 7066862"/>
              <a:gd name="connsiteX6" fmla="*/ 9861488 w 9861488"/>
              <a:gd name="connsiteY6" fmla="*/ 7066862 h 7066862"/>
              <a:gd name="connsiteX0" fmla="*/ 0 w 3969651"/>
              <a:gd name="connsiteY0" fmla="*/ 5948221 h 5948221"/>
              <a:gd name="connsiteX1" fmla="*/ 1863 w 3969651"/>
              <a:gd name="connsiteY1" fmla="*/ 5698862 h 5948221"/>
              <a:gd name="connsiteX2" fmla="*/ 320025 w 3969651"/>
              <a:gd name="connsiteY2" fmla="*/ 3799836 h 5948221"/>
              <a:gd name="connsiteX3" fmla="*/ 3430486 w 3969651"/>
              <a:gd name="connsiteY3" fmla="*/ 295907 h 5948221"/>
              <a:gd name="connsiteX4" fmla="*/ 3863859 w 3969651"/>
              <a:gd name="connsiteY4" fmla="*/ 55612 h 5948221"/>
              <a:gd name="connsiteX5" fmla="*/ 3969651 w 3969651"/>
              <a:gd name="connsiteY5" fmla="*/ 0 h 594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651" h="5948221">
                <a:moveTo>
                  <a:pt x="0" y="5948221"/>
                </a:moveTo>
                <a:lnTo>
                  <a:pt x="1863" y="5698862"/>
                </a:lnTo>
                <a:cubicBezTo>
                  <a:pt x="27184" y="5017139"/>
                  <a:pt x="133214" y="4368297"/>
                  <a:pt x="320025" y="3799836"/>
                </a:cubicBezTo>
                <a:cubicBezTo>
                  <a:pt x="810579" y="2305232"/>
                  <a:pt x="2027133" y="1118138"/>
                  <a:pt x="3430486" y="295907"/>
                </a:cubicBezTo>
                <a:cubicBezTo>
                  <a:pt x="3545941" y="228312"/>
                  <a:pt x="3692079" y="146862"/>
                  <a:pt x="3863859" y="55612"/>
                </a:cubicBezTo>
                <a:lnTo>
                  <a:pt x="3969651"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10" name="Title 1">
            <a:extLst>
              <a:ext uri="{FF2B5EF4-FFF2-40B4-BE49-F238E27FC236}">
                <a16:creationId xmlns:a16="http://schemas.microsoft.com/office/drawing/2014/main" id="{02095240-5454-B9FF-F516-BC6081E3C4E5}"/>
              </a:ext>
            </a:extLst>
          </p:cNvPr>
          <p:cNvSpPr>
            <a:spLocks noGrp="1"/>
          </p:cNvSpPr>
          <p:nvPr>
            <p:ph type="title"/>
          </p:nvPr>
        </p:nvSpPr>
        <p:spPr>
          <a:xfrm>
            <a:off x="830078" y="166562"/>
            <a:ext cx="8277827" cy="610833"/>
          </a:xfrm>
        </p:spPr>
        <p:txBody>
          <a:bodyPr anchor="t">
            <a:normAutofit fontScale="90000"/>
          </a:bodyPr>
          <a:lstStyle/>
          <a:p>
            <a:r>
              <a:rPr lang="en-US" dirty="0"/>
              <a:t>Foods high in </a:t>
            </a:r>
            <a:r>
              <a:rPr lang="en-US" dirty="0" err="1"/>
              <a:t>fibre</a:t>
            </a:r>
            <a:br>
              <a:rPr lang="en-US" sz="4000" b="1" dirty="0"/>
            </a:br>
            <a:endParaRPr lang="en-BE" sz="4000" b="1" dirty="0"/>
          </a:p>
        </p:txBody>
      </p:sp>
      <p:pic>
        <p:nvPicPr>
          <p:cNvPr id="20482" name="Picture 2">
            <a:extLst>
              <a:ext uri="{FF2B5EF4-FFF2-40B4-BE49-F238E27FC236}">
                <a16:creationId xmlns:a16="http://schemas.microsoft.com/office/drawing/2014/main" id="{C3E2D304-D243-2183-B065-092702B410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0402" y="688127"/>
            <a:ext cx="6690136" cy="58632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4572A68-B0FA-093B-7C5A-742278EA6F68}"/>
              </a:ext>
            </a:extLst>
          </p:cNvPr>
          <p:cNvSpPr txBox="1"/>
          <p:nvPr/>
        </p:nvSpPr>
        <p:spPr>
          <a:xfrm flipH="1">
            <a:off x="188246" y="828765"/>
            <a:ext cx="5496501" cy="830997"/>
          </a:xfrm>
          <a:prstGeom prst="rect">
            <a:avLst/>
          </a:prstGeom>
          <a:noFill/>
        </p:spPr>
        <p:txBody>
          <a:bodyPr wrap="square" rtlCol="0">
            <a:spAutoFit/>
          </a:bodyPr>
          <a:lstStyle/>
          <a:p>
            <a:r>
              <a:rPr lang="en-US" sz="2400" dirty="0">
                <a:latin typeface="Times New Roman" panose="02020603050405020304" pitchFamily="18" charset="0"/>
                <a:ea typeface="Aptos" panose="020B0004020202020204" pitchFamily="34" charset="0"/>
              </a:rPr>
              <a:t>high in </a:t>
            </a:r>
            <a:r>
              <a:rPr lang="en-US" sz="2400" dirty="0" err="1">
                <a:latin typeface="Times New Roman" panose="02020603050405020304" pitchFamily="18" charset="0"/>
                <a:ea typeface="Aptos" panose="020B0004020202020204" pitchFamily="34" charset="0"/>
              </a:rPr>
              <a:t>fibre</a:t>
            </a:r>
            <a:r>
              <a:rPr lang="en-US" sz="2400" dirty="0">
                <a:latin typeface="Times New Roman" panose="02020603050405020304" pitchFamily="18" charset="0"/>
                <a:ea typeface="Aptos" panose="020B0004020202020204" pitchFamily="34" charset="0"/>
              </a:rPr>
              <a:t> </a:t>
            </a:r>
            <a:r>
              <a:rPr lang="en-US" sz="2400" dirty="0" err="1">
                <a:latin typeface="Times New Roman" panose="02020603050405020304" pitchFamily="18" charset="0"/>
                <a:ea typeface="Aptos" panose="020B0004020202020204" pitchFamily="34" charset="0"/>
              </a:rPr>
              <a:t>e.g</a:t>
            </a:r>
            <a:r>
              <a:rPr lang="en-US" sz="2400" dirty="0">
                <a:latin typeface="Times New Roman" panose="02020603050405020304" pitchFamily="18" charset="0"/>
                <a:ea typeface="Aptos" panose="020B0004020202020204" pitchFamily="34" charset="0"/>
              </a:rPr>
              <a:t>: </a:t>
            </a:r>
            <a:r>
              <a:rPr lang="en-US" sz="2400" dirty="0" err="1">
                <a:latin typeface="Times New Roman" panose="02020603050405020304" pitchFamily="18" charset="0"/>
                <a:ea typeface="Aptos" panose="020B0004020202020204" pitchFamily="34" charset="0"/>
              </a:rPr>
              <a:t>Belvita</a:t>
            </a:r>
            <a:r>
              <a:rPr lang="en-US" sz="2400" dirty="0">
                <a:latin typeface="Times New Roman" panose="02020603050405020304" pitchFamily="18" charset="0"/>
                <a:ea typeface="Aptos" panose="020B0004020202020204" pitchFamily="34" charset="0"/>
              </a:rPr>
              <a:t> cereal, vegan peanut bar, </a:t>
            </a:r>
            <a:r>
              <a:rPr lang="en-US" sz="2400" dirty="0">
                <a:effectLst/>
                <a:latin typeface="Times New Roman" panose="02020603050405020304" pitchFamily="18" charset="0"/>
                <a:ea typeface="Aptos" panose="020B0004020202020204" pitchFamily="34" charset="0"/>
              </a:rPr>
              <a:t>dried fruits’ bar</a:t>
            </a:r>
          </a:p>
        </p:txBody>
      </p:sp>
      <p:sp>
        <p:nvSpPr>
          <p:cNvPr id="8" name="TextBox 7">
            <a:extLst>
              <a:ext uri="{FF2B5EF4-FFF2-40B4-BE49-F238E27FC236}">
                <a16:creationId xmlns:a16="http://schemas.microsoft.com/office/drawing/2014/main" id="{3A64EBEC-A1DA-5FC8-9D2E-16255E6CCE36}"/>
              </a:ext>
            </a:extLst>
          </p:cNvPr>
          <p:cNvSpPr txBox="1"/>
          <p:nvPr/>
        </p:nvSpPr>
        <p:spPr>
          <a:xfrm flipH="1">
            <a:off x="172427" y="5860441"/>
            <a:ext cx="12019571" cy="830997"/>
          </a:xfrm>
          <a:prstGeom prst="rect">
            <a:avLst/>
          </a:prstGeom>
          <a:solidFill>
            <a:schemeClr val="tx1">
              <a:lumMod val="85000"/>
              <a:alpha val="68863"/>
            </a:schemeClr>
          </a:solidFill>
        </p:spPr>
        <p:txBody>
          <a:bodyPr wrap="square" rtlCol="0">
            <a:spAutoFit/>
          </a:bodyPr>
          <a:lstStyle/>
          <a:p>
            <a:pPr marL="342900" indent="-342900">
              <a:buFont typeface="Arial" panose="020B0604020202020204" pitchFamily="34" charset="0"/>
              <a:buChar char="•"/>
            </a:pPr>
            <a:r>
              <a:rPr lang="en-US" sz="2400" b="1" dirty="0">
                <a:solidFill>
                  <a:schemeClr val="bg1"/>
                </a:solidFill>
                <a:latin typeface="Times New Roman" panose="02020603050405020304" pitchFamily="18" charset="0"/>
                <a:ea typeface="Aptos" panose="020B0004020202020204" pitchFamily="34" charset="0"/>
              </a:rPr>
              <a:t>Only two schools offer some snacks high in </a:t>
            </a:r>
            <a:r>
              <a:rPr lang="en-US" sz="2400" b="1" dirty="0" err="1">
                <a:solidFill>
                  <a:schemeClr val="bg1"/>
                </a:solidFill>
                <a:latin typeface="Times New Roman" panose="02020603050405020304" pitchFamily="18" charset="0"/>
                <a:ea typeface="Aptos" panose="020B0004020202020204" pitchFamily="34" charset="0"/>
              </a:rPr>
              <a:t>fibre</a:t>
            </a:r>
            <a:r>
              <a:rPr lang="en-US" sz="2400" b="1" dirty="0">
                <a:solidFill>
                  <a:schemeClr val="bg1"/>
                </a:solidFill>
                <a:latin typeface="Times New Roman" panose="02020603050405020304" pitchFamily="18" charset="0"/>
                <a:ea typeface="Aptos" panose="020B0004020202020204" pitchFamily="34" charset="0"/>
              </a:rPr>
              <a:t> </a:t>
            </a:r>
            <a:r>
              <a:rPr lang="en-US" sz="2400" dirty="0">
                <a:solidFill>
                  <a:schemeClr val="bg1"/>
                </a:solidFill>
                <a:latin typeface="Times New Roman" panose="02020603050405020304" pitchFamily="18" charset="0"/>
                <a:ea typeface="Aptos" panose="020B0004020202020204" pitchFamily="34" charset="0"/>
              </a:rPr>
              <a:t>(EEB1: 1 snack and EEB2: 2 snacks)</a:t>
            </a:r>
          </a:p>
          <a:p>
            <a:pPr marL="342900" indent="-342900">
              <a:buFont typeface="Arial" panose="020B0604020202020204" pitchFamily="34" charset="0"/>
              <a:buChar char="•"/>
            </a:pPr>
            <a:r>
              <a:rPr lang="en-US" sz="2400" b="1" dirty="0">
                <a:solidFill>
                  <a:schemeClr val="bg1"/>
                </a:solidFill>
                <a:latin typeface="Times New Roman" panose="02020603050405020304" pitchFamily="18" charset="0"/>
                <a:ea typeface="Aptos" panose="020B0004020202020204" pitchFamily="34" charset="0"/>
              </a:rPr>
              <a:t>None of the schools offers foods high in protein!</a:t>
            </a:r>
            <a:endParaRPr lang="en-US" sz="2400" b="1" dirty="0">
              <a:solidFill>
                <a:schemeClr val="bg1"/>
              </a:solidFill>
              <a:effectLst/>
              <a:latin typeface="Times New Roman" panose="02020603050405020304" pitchFamily="18" charset="0"/>
              <a:ea typeface="Aptos" panose="020B0004020202020204" pitchFamily="34" charset="0"/>
            </a:endParaRPr>
          </a:p>
        </p:txBody>
      </p:sp>
      <p:pic>
        <p:nvPicPr>
          <p:cNvPr id="3" name="Picture 2" descr="A graph of food in a bar&#10;&#10;AI-generated content may be incorrect.">
            <a:extLst>
              <a:ext uri="{FF2B5EF4-FFF2-40B4-BE49-F238E27FC236}">
                <a16:creationId xmlns:a16="http://schemas.microsoft.com/office/drawing/2014/main" id="{B1D1CDCE-4B3D-B184-3C08-B0DFD9F37A1D}"/>
              </a:ext>
            </a:extLst>
          </p:cNvPr>
          <p:cNvPicPr>
            <a:picLocks noChangeAspect="1"/>
          </p:cNvPicPr>
          <p:nvPr/>
        </p:nvPicPr>
        <p:blipFill>
          <a:blip r:embed="rId3"/>
          <a:stretch>
            <a:fillRect/>
          </a:stretch>
        </p:blipFill>
        <p:spPr>
          <a:xfrm>
            <a:off x="1030808" y="1818599"/>
            <a:ext cx="5065192" cy="3781059"/>
          </a:xfrm>
          <a:prstGeom prst="rect">
            <a:avLst/>
          </a:prstGeom>
        </p:spPr>
      </p:pic>
      <p:sp>
        <p:nvSpPr>
          <p:cNvPr id="4" name="TextBox 3">
            <a:extLst>
              <a:ext uri="{FF2B5EF4-FFF2-40B4-BE49-F238E27FC236}">
                <a16:creationId xmlns:a16="http://schemas.microsoft.com/office/drawing/2014/main" id="{CAB7FF7B-5A91-1A98-4023-1A728B869B84}"/>
              </a:ext>
            </a:extLst>
          </p:cNvPr>
          <p:cNvSpPr txBox="1"/>
          <p:nvPr/>
        </p:nvSpPr>
        <p:spPr>
          <a:xfrm>
            <a:off x="5120277" y="148086"/>
            <a:ext cx="4596448" cy="707886"/>
          </a:xfrm>
          <a:prstGeom prst="rect">
            <a:avLst/>
          </a:prstGeom>
          <a:noFill/>
        </p:spPr>
        <p:txBody>
          <a:bodyPr wrap="square" rtlCol="0">
            <a:spAutoFit/>
          </a:bodyPr>
          <a:lstStyle/>
          <a:p>
            <a:r>
              <a:rPr lang="en-GB" sz="4000" dirty="0">
                <a:solidFill>
                  <a:schemeClr val="bg1"/>
                </a:solidFill>
                <a:latin typeface="+mj-lt"/>
              </a:rPr>
              <a:t>0</a:t>
            </a:r>
            <a:r>
              <a:rPr lang="en-BE" sz="4000" dirty="0">
                <a:solidFill>
                  <a:schemeClr val="bg1"/>
                </a:solidFill>
                <a:latin typeface="+mj-lt"/>
              </a:rPr>
              <a:t>r high in protein </a:t>
            </a:r>
          </a:p>
        </p:txBody>
      </p:sp>
    </p:spTree>
    <p:extLst>
      <p:ext uri="{BB962C8B-B14F-4D97-AF65-F5344CB8AC3E}">
        <p14:creationId xmlns:p14="http://schemas.microsoft.com/office/powerpoint/2010/main" val="410528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D6A2054B-292E-8EBB-96CA-9AC5BCE883F6}"/>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B2C450CE-2314-84A4-6043-FEDEA7623D15}"/>
              </a:ext>
            </a:extLst>
          </p:cNvPr>
          <p:cNvSpPr>
            <a:spLocks noGrp="1"/>
          </p:cNvSpPr>
          <p:nvPr>
            <p:ph type="title"/>
          </p:nvPr>
        </p:nvSpPr>
        <p:spPr>
          <a:xfrm>
            <a:off x="0" y="305614"/>
            <a:ext cx="12256169" cy="890530"/>
          </a:xfrm>
        </p:spPr>
        <p:txBody>
          <a:bodyPr>
            <a:noAutofit/>
          </a:bodyPr>
          <a:lstStyle/>
          <a:p>
            <a:pPr algn="ctr"/>
            <a:r>
              <a:rPr lang="en-US" sz="4000" dirty="0"/>
              <a:t>Comparison I:</a:t>
            </a:r>
            <a:br>
              <a:rPr lang="en-US" sz="4000" dirty="0"/>
            </a:br>
            <a:r>
              <a:rPr lang="en-US" sz="4000" dirty="0"/>
              <a:t>Number of healthy foods per category</a:t>
            </a:r>
          </a:p>
        </p:txBody>
      </p:sp>
      <p:pic>
        <p:nvPicPr>
          <p:cNvPr id="4" name="Picture 3" descr="A graph of a nutrition bar&#10;&#10;AI-generated content may be incorrect.">
            <a:extLst>
              <a:ext uri="{FF2B5EF4-FFF2-40B4-BE49-F238E27FC236}">
                <a16:creationId xmlns:a16="http://schemas.microsoft.com/office/drawing/2014/main" id="{D94F1A21-EDAD-61A0-CFA0-9798DEAF680E}"/>
              </a:ext>
            </a:extLst>
          </p:cNvPr>
          <p:cNvPicPr>
            <a:picLocks noChangeAspect="1"/>
          </p:cNvPicPr>
          <p:nvPr/>
        </p:nvPicPr>
        <p:blipFill>
          <a:blip r:embed="rId2"/>
          <a:stretch>
            <a:fillRect/>
          </a:stretch>
        </p:blipFill>
        <p:spPr>
          <a:xfrm>
            <a:off x="109943" y="1326682"/>
            <a:ext cx="10530347" cy="5400812"/>
          </a:xfrm>
          <a:prstGeom prst="rect">
            <a:avLst/>
          </a:prstGeom>
        </p:spPr>
      </p:pic>
      <p:pic>
        <p:nvPicPr>
          <p:cNvPr id="14" name="Picture 13" descr="A chart with different colors&#10;&#10;AI-generated content may be incorrect.">
            <a:extLst>
              <a:ext uri="{FF2B5EF4-FFF2-40B4-BE49-F238E27FC236}">
                <a16:creationId xmlns:a16="http://schemas.microsoft.com/office/drawing/2014/main" id="{2A237814-10C1-AE85-8041-F946DB4B1439}"/>
              </a:ext>
            </a:extLst>
          </p:cNvPr>
          <p:cNvPicPr>
            <a:picLocks noChangeAspect="1"/>
          </p:cNvPicPr>
          <p:nvPr/>
        </p:nvPicPr>
        <p:blipFill>
          <a:blip r:embed="rId3"/>
          <a:stretch>
            <a:fillRect/>
          </a:stretch>
        </p:blipFill>
        <p:spPr>
          <a:xfrm>
            <a:off x="1336386" y="1682586"/>
            <a:ext cx="1240559" cy="1254577"/>
          </a:xfrm>
          <a:prstGeom prst="rect">
            <a:avLst/>
          </a:prstGeom>
        </p:spPr>
      </p:pic>
      <p:sp>
        <p:nvSpPr>
          <p:cNvPr id="16" name="Rectangle 15">
            <a:extLst>
              <a:ext uri="{FF2B5EF4-FFF2-40B4-BE49-F238E27FC236}">
                <a16:creationId xmlns:a16="http://schemas.microsoft.com/office/drawing/2014/main" id="{FA98008A-FADD-1966-FB4D-C45E0BA4F3BC}"/>
              </a:ext>
            </a:extLst>
          </p:cNvPr>
          <p:cNvSpPr/>
          <p:nvPr/>
        </p:nvSpPr>
        <p:spPr>
          <a:xfrm>
            <a:off x="9116291" y="1488622"/>
            <a:ext cx="1136073" cy="125457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8762BEBA-3BE1-8EB8-9638-315DAFA8CD60}"/>
              </a:ext>
            </a:extLst>
          </p:cNvPr>
          <p:cNvSpPr txBox="1"/>
          <p:nvPr/>
        </p:nvSpPr>
        <p:spPr>
          <a:xfrm>
            <a:off x="5888182" y="1682586"/>
            <a:ext cx="6096000" cy="3145541"/>
          </a:xfrm>
          <a:prstGeom prst="rect">
            <a:avLst/>
          </a:prstGeom>
          <a:solidFill>
            <a:schemeClr val="accent6">
              <a:lumMod val="60000"/>
              <a:lumOff val="40000"/>
              <a:alpha val="60000"/>
            </a:schemeClr>
          </a:solidFill>
        </p:spPr>
        <p:txBody>
          <a:bodyPr wrap="square">
            <a:spAutoFit/>
          </a:bodyPr>
          <a:lstStyle/>
          <a:p>
            <a:pPr marL="285750" indent="-285750" algn="just">
              <a:lnSpc>
                <a:spcPct val="150000"/>
              </a:lnSpc>
              <a:buFont typeface="Wingdings" pitchFamily="2" charset="2"/>
              <a:buChar char="Ø"/>
            </a:pPr>
            <a:r>
              <a:rPr lang="en-BE" sz="24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The best </a:t>
            </a:r>
            <a:r>
              <a:rPr lang="en-BE" sz="2400" b="1" kern="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balance</a:t>
            </a:r>
            <a:r>
              <a:rPr lang="en-BE" sz="24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BE" sz="2400" b="1" kern="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 </a:t>
            </a:r>
            <a:r>
              <a:rPr lang="en-BE" sz="2400" b="1"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achieved by EEB2 </a:t>
            </a:r>
            <a:r>
              <a:rPr lang="en-BE" sz="2400" kern="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with the most of healthy foods meeting the criteria of almost all nutrition claims.</a:t>
            </a:r>
          </a:p>
          <a:p>
            <a:pPr marL="285750" indent="-285750" algn="just">
              <a:lnSpc>
                <a:spcPct val="150000"/>
              </a:lnSpc>
              <a:buFont typeface="Wingdings" pitchFamily="2" charset="2"/>
              <a:buChar char="Ø"/>
            </a:pPr>
            <a:r>
              <a:rPr lang="en-BE" sz="2400" b="1" kern="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EEB3 is second, </a:t>
            </a:r>
            <a:r>
              <a:rPr lang="en-BE" sz="2400" kern="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but it does not offer any high fibre or high protein snacks.</a:t>
            </a:r>
          </a:p>
          <a:p>
            <a:pPr marL="285750" indent="-285750" algn="just">
              <a:lnSpc>
                <a:spcPct val="150000"/>
              </a:lnSpc>
              <a:buFont typeface="Wingdings" pitchFamily="2" charset="2"/>
              <a:buChar char="Ø"/>
            </a:pPr>
            <a:endParaRPr lang="en-BE" sz="1400" b="1" kern="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81272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26AF5534-1C40-E795-4CCF-B5646BB9049D}"/>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0A80ED04-3381-8511-E9F8-4142BF4729A3}"/>
              </a:ext>
            </a:extLst>
          </p:cNvPr>
          <p:cNvSpPr>
            <a:spLocks noGrp="1"/>
          </p:cNvSpPr>
          <p:nvPr>
            <p:ph type="title"/>
          </p:nvPr>
        </p:nvSpPr>
        <p:spPr>
          <a:xfrm>
            <a:off x="0" y="96253"/>
            <a:ext cx="12256169" cy="1167063"/>
          </a:xfrm>
        </p:spPr>
        <p:txBody>
          <a:bodyPr>
            <a:noAutofit/>
          </a:bodyPr>
          <a:lstStyle/>
          <a:p>
            <a:pPr algn="ctr"/>
            <a:r>
              <a:rPr lang="en-US" sz="4000" dirty="0"/>
              <a:t>Comparison II:</a:t>
            </a:r>
            <a:br>
              <a:rPr lang="en-US" sz="4000" dirty="0"/>
            </a:br>
            <a:r>
              <a:rPr lang="en-US" sz="4000" dirty="0"/>
              <a:t>Number of healthy/unhealthy foods per school</a:t>
            </a:r>
          </a:p>
        </p:txBody>
      </p:sp>
      <p:pic>
        <p:nvPicPr>
          <p:cNvPr id="4" name="Picture 3" descr="A graph of numbers and text&#10;&#10;AI-generated content may be incorrect.">
            <a:extLst>
              <a:ext uri="{FF2B5EF4-FFF2-40B4-BE49-F238E27FC236}">
                <a16:creationId xmlns:a16="http://schemas.microsoft.com/office/drawing/2014/main" id="{AC9D8CBF-7C33-56FE-36AD-60ED7E9D5795}"/>
              </a:ext>
            </a:extLst>
          </p:cNvPr>
          <p:cNvPicPr>
            <a:picLocks noChangeAspect="1"/>
          </p:cNvPicPr>
          <p:nvPr/>
        </p:nvPicPr>
        <p:blipFill>
          <a:blip r:embed="rId2"/>
          <a:stretch>
            <a:fillRect/>
          </a:stretch>
        </p:blipFill>
        <p:spPr>
          <a:xfrm>
            <a:off x="577780" y="1263316"/>
            <a:ext cx="11447965" cy="5498431"/>
          </a:xfrm>
          <a:prstGeom prst="rect">
            <a:avLst/>
          </a:prstGeom>
        </p:spPr>
      </p:pic>
      <p:sp>
        <p:nvSpPr>
          <p:cNvPr id="5" name="TextBox 4">
            <a:extLst>
              <a:ext uri="{FF2B5EF4-FFF2-40B4-BE49-F238E27FC236}">
                <a16:creationId xmlns:a16="http://schemas.microsoft.com/office/drawing/2014/main" id="{3A05FE75-6F23-47B3-AEC6-1088B708A8B7}"/>
              </a:ext>
            </a:extLst>
          </p:cNvPr>
          <p:cNvSpPr txBox="1"/>
          <p:nvPr/>
        </p:nvSpPr>
        <p:spPr>
          <a:xfrm>
            <a:off x="7001652" y="3212287"/>
            <a:ext cx="4875804" cy="3078535"/>
          </a:xfrm>
          <a:prstGeom prst="rect">
            <a:avLst/>
          </a:prstGeom>
          <a:noFill/>
        </p:spPr>
        <p:txBody>
          <a:bodyPr wrap="square">
            <a:spAutoFit/>
          </a:bodyPr>
          <a:lstStyle/>
          <a:p>
            <a:pPr marL="285750" indent="-285750" algn="just">
              <a:lnSpc>
                <a:spcPct val="150000"/>
              </a:lnSpc>
              <a:buFont typeface="Wingdings" pitchFamily="2" charset="2"/>
              <a:buChar char="Ø"/>
            </a:pPr>
            <a:r>
              <a:rPr lang="en-BE"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EEB2 and EEB3 offer the highest number of healthy foods (22)</a:t>
            </a:r>
          </a:p>
          <a:p>
            <a:pPr marL="285750" indent="-285750" algn="just">
              <a:lnSpc>
                <a:spcPct val="150000"/>
              </a:lnSpc>
              <a:buFont typeface="Wingdings" pitchFamily="2" charset="2"/>
              <a:buChar char="Ø"/>
            </a:pPr>
            <a:r>
              <a:rPr lang="en-GB"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a:t>
            </a:r>
            <a:r>
              <a:rPr lang="en-BE"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till 39% of foods in </a:t>
            </a:r>
            <a:r>
              <a:rPr lang="en-BE"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EEB3 is unhealthy, while in EEB2 – only 12%. </a:t>
            </a:r>
          </a:p>
          <a:p>
            <a:pPr marL="285750" indent="-285750" algn="just">
              <a:lnSpc>
                <a:spcPct val="150000"/>
              </a:lnSpc>
              <a:buFont typeface="Wingdings" pitchFamily="2" charset="2"/>
              <a:buChar char="Ø"/>
            </a:pPr>
            <a:r>
              <a:rPr lang="en-BE"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EEB2 offers the best choice of healthy foods!</a:t>
            </a:r>
            <a:endParaRPr lang="en-BE" sz="22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9420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a:extLst>
            <a:ext uri="{FF2B5EF4-FFF2-40B4-BE49-F238E27FC236}">
              <a16:creationId xmlns:a16="http://schemas.microsoft.com/office/drawing/2014/main" id="{663F16DE-78C3-0602-1D97-34EE6745CC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BEBB5-AB57-ADE8-534B-EFA7A1FDA7F0}"/>
              </a:ext>
            </a:extLst>
          </p:cNvPr>
          <p:cNvSpPr>
            <a:spLocks noGrp="1"/>
          </p:cNvSpPr>
          <p:nvPr>
            <p:ph type="title"/>
          </p:nvPr>
        </p:nvSpPr>
        <p:spPr>
          <a:xfrm>
            <a:off x="762000" y="389835"/>
            <a:ext cx="10668000" cy="890530"/>
          </a:xfrm>
        </p:spPr>
        <p:txBody>
          <a:bodyPr>
            <a:normAutofit fontScale="90000"/>
          </a:bodyPr>
          <a:lstStyle/>
          <a:p>
            <a:pPr algn="ctr"/>
            <a:r>
              <a:rPr lang="en-US" dirty="0"/>
              <a:t>Case study results: </a:t>
            </a:r>
            <a:br>
              <a:rPr lang="en-US" dirty="0"/>
            </a:br>
            <a:r>
              <a:rPr lang="en-US" dirty="0"/>
              <a:t>Does the healthy profile of foods matter?</a:t>
            </a:r>
          </a:p>
        </p:txBody>
      </p:sp>
      <p:graphicFrame>
        <p:nvGraphicFramePr>
          <p:cNvPr id="12" name="Chart 11">
            <a:extLst>
              <a:ext uri="{FF2B5EF4-FFF2-40B4-BE49-F238E27FC236}">
                <a16:creationId xmlns:a16="http://schemas.microsoft.com/office/drawing/2014/main" id="{5C38F31B-23BD-8FF2-F8D5-0BD957DBFDF2}"/>
              </a:ext>
            </a:extLst>
          </p:cNvPr>
          <p:cNvGraphicFramePr/>
          <p:nvPr/>
        </p:nvGraphicFramePr>
        <p:xfrm>
          <a:off x="7808683" y="2376185"/>
          <a:ext cx="3828146" cy="36467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a:extLst>
              <a:ext uri="{FF2B5EF4-FFF2-40B4-BE49-F238E27FC236}">
                <a16:creationId xmlns:a16="http://schemas.microsoft.com/office/drawing/2014/main" id="{881AF88C-7548-D118-7ED3-F214482F0106}"/>
              </a:ext>
            </a:extLst>
          </p:cNvPr>
          <p:cNvGraphicFramePr>
            <a:graphicFrameLocks noGrp="1"/>
          </p:cNvGraphicFramePr>
          <p:nvPr>
            <p:ph idx="1"/>
            <p:extLst>
              <p:ext uri="{D42A27DB-BD31-4B8C-83A1-F6EECF244321}">
                <p14:modId xmlns:p14="http://schemas.microsoft.com/office/powerpoint/2010/main" val="3990699082"/>
              </p:ext>
            </p:extLst>
          </p:nvPr>
        </p:nvGraphicFramePr>
        <p:xfrm>
          <a:off x="260993" y="1520031"/>
          <a:ext cx="5647719" cy="38179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a:extLst>
              <a:ext uri="{FF2B5EF4-FFF2-40B4-BE49-F238E27FC236}">
                <a16:creationId xmlns:a16="http://schemas.microsoft.com/office/drawing/2014/main" id="{97EF2CAB-C86C-3DAD-165B-D0532A8C19D1}"/>
              </a:ext>
            </a:extLst>
          </p:cNvPr>
          <p:cNvGraphicFramePr/>
          <p:nvPr>
            <p:extLst>
              <p:ext uri="{D42A27DB-BD31-4B8C-83A1-F6EECF244321}">
                <p14:modId xmlns:p14="http://schemas.microsoft.com/office/powerpoint/2010/main" val="3771446560"/>
              </p:ext>
            </p:extLst>
          </p:nvPr>
        </p:nvGraphicFramePr>
        <p:xfrm>
          <a:off x="6405697" y="1520031"/>
          <a:ext cx="4699306" cy="3918435"/>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a:extLst>
              <a:ext uri="{FF2B5EF4-FFF2-40B4-BE49-F238E27FC236}">
                <a16:creationId xmlns:a16="http://schemas.microsoft.com/office/drawing/2014/main" id="{332678F5-29AA-813D-666A-F7AC47D0100B}"/>
              </a:ext>
            </a:extLst>
          </p:cNvPr>
          <p:cNvSpPr txBox="1"/>
          <p:nvPr/>
        </p:nvSpPr>
        <p:spPr>
          <a:xfrm>
            <a:off x="555170" y="5763236"/>
            <a:ext cx="10874830" cy="430887"/>
          </a:xfrm>
          <a:prstGeom prst="rect">
            <a:avLst/>
          </a:prstGeom>
          <a:noFill/>
        </p:spPr>
        <p:txBody>
          <a:bodyPr wrap="square" rtlCol="0">
            <a:spAutoFit/>
          </a:bodyPr>
          <a:lstStyle/>
          <a:p>
            <a:r>
              <a:rPr lang="en-US" sz="2200" b="1" dirty="0">
                <a:latin typeface="Times New Roman" panose="02020603050405020304" pitchFamily="18" charset="0"/>
                <a:cs typeface="Times New Roman" panose="02020603050405020304" pitchFamily="18" charset="0"/>
              </a:rPr>
              <a:t>The healthy profile of foods does not appear to be relevant for the students’ choices!</a:t>
            </a:r>
            <a:r>
              <a:rPr lang="en-US" sz="2200" kern="1200" dirty="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579432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FE473-A133-FA8B-57C3-1AF08F58425D}"/>
              </a:ext>
            </a:extLst>
          </p:cNvPr>
          <p:cNvSpPr>
            <a:spLocks noGrp="1"/>
          </p:cNvSpPr>
          <p:nvPr>
            <p:ph type="title"/>
          </p:nvPr>
        </p:nvSpPr>
        <p:spPr>
          <a:xfrm>
            <a:off x="762000" y="258896"/>
            <a:ext cx="10668000" cy="1524000"/>
          </a:xfrm>
        </p:spPr>
        <p:txBody>
          <a:bodyPr>
            <a:normAutofit/>
          </a:bodyPr>
          <a:lstStyle/>
          <a:p>
            <a:pPr algn="ctr"/>
            <a:r>
              <a:rPr lang="en-US" sz="4000" dirty="0"/>
              <a:t>Case study results: </a:t>
            </a:r>
            <a:br>
              <a:rPr lang="en-US" sz="4000" dirty="0"/>
            </a:br>
            <a:r>
              <a:rPr lang="en-US" sz="4000" dirty="0"/>
              <a:t>What are popular foods?</a:t>
            </a:r>
            <a:endParaRPr lang="en-BE" sz="4000" dirty="0"/>
          </a:p>
        </p:txBody>
      </p:sp>
      <p:graphicFrame>
        <p:nvGraphicFramePr>
          <p:cNvPr id="6" name="Content Placeholder 5">
            <a:extLst>
              <a:ext uri="{FF2B5EF4-FFF2-40B4-BE49-F238E27FC236}">
                <a16:creationId xmlns:a16="http://schemas.microsoft.com/office/drawing/2014/main" id="{FC1526D1-655B-D0CA-6185-B8B69AAB5883}"/>
              </a:ext>
            </a:extLst>
          </p:cNvPr>
          <p:cNvGraphicFramePr>
            <a:graphicFrameLocks noGrp="1"/>
          </p:cNvGraphicFramePr>
          <p:nvPr>
            <p:ph idx="1"/>
            <p:extLst>
              <p:ext uri="{D42A27DB-BD31-4B8C-83A1-F6EECF244321}">
                <p14:modId xmlns:p14="http://schemas.microsoft.com/office/powerpoint/2010/main" val="493950343"/>
              </p:ext>
            </p:extLst>
          </p:nvPr>
        </p:nvGraphicFramePr>
        <p:xfrm>
          <a:off x="330506" y="1997242"/>
          <a:ext cx="6178578" cy="460186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1DD28E82-ED29-7347-48D6-642EAA586AC7}"/>
              </a:ext>
            </a:extLst>
          </p:cNvPr>
          <p:cNvSpPr txBox="1"/>
          <p:nvPr/>
        </p:nvSpPr>
        <p:spPr>
          <a:xfrm>
            <a:off x="7216048" y="3547430"/>
            <a:ext cx="3999123" cy="954107"/>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The most popular foods are the less healthy ones! </a:t>
            </a:r>
            <a:endParaRPr lang="en-BE"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7976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9403E-632B-D5AF-2BE0-502E4424E51E}"/>
              </a:ext>
            </a:extLst>
          </p:cNvPr>
          <p:cNvSpPr>
            <a:spLocks noGrp="1"/>
          </p:cNvSpPr>
          <p:nvPr>
            <p:ph type="title"/>
          </p:nvPr>
        </p:nvSpPr>
        <p:spPr>
          <a:xfrm>
            <a:off x="640814" y="156072"/>
            <a:ext cx="10668000" cy="1524000"/>
          </a:xfrm>
        </p:spPr>
        <p:txBody>
          <a:bodyPr>
            <a:normAutofit/>
          </a:bodyPr>
          <a:lstStyle/>
          <a:p>
            <a:pPr algn="ctr"/>
            <a:r>
              <a:rPr lang="en-US" sz="4000" dirty="0"/>
              <a:t>Case study results:</a:t>
            </a:r>
            <a:br>
              <a:rPr lang="en-US" sz="4000" dirty="0"/>
            </a:br>
            <a:r>
              <a:rPr lang="en-US" sz="4000" dirty="0"/>
              <a:t>How do student choose food? </a:t>
            </a:r>
            <a:endParaRPr lang="en-BE" sz="4000" dirty="0"/>
          </a:p>
        </p:txBody>
      </p:sp>
      <p:graphicFrame>
        <p:nvGraphicFramePr>
          <p:cNvPr id="8" name="Content Placeholder 7">
            <a:extLst>
              <a:ext uri="{FF2B5EF4-FFF2-40B4-BE49-F238E27FC236}">
                <a16:creationId xmlns:a16="http://schemas.microsoft.com/office/drawing/2014/main" id="{34DF6587-41AA-B632-8B88-A28EBD872C4E}"/>
              </a:ext>
            </a:extLst>
          </p:cNvPr>
          <p:cNvGraphicFramePr>
            <a:graphicFrameLocks noGrp="1"/>
          </p:cNvGraphicFramePr>
          <p:nvPr>
            <p:ph idx="1"/>
            <p:extLst>
              <p:ext uri="{D42A27DB-BD31-4B8C-83A1-F6EECF244321}">
                <p14:modId xmlns:p14="http://schemas.microsoft.com/office/powerpoint/2010/main" val="1303065069"/>
              </p:ext>
            </p:extLst>
          </p:nvPr>
        </p:nvGraphicFramePr>
        <p:xfrm>
          <a:off x="319489" y="1983036"/>
          <a:ext cx="6059277" cy="4120902"/>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7F7257CD-9A9B-F693-D3F3-FFD3C2F671B6}"/>
              </a:ext>
            </a:extLst>
          </p:cNvPr>
          <p:cNvSpPr txBox="1"/>
          <p:nvPr/>
        </p:nvSpPr>
        <p:spPr>
          <a:xfrm>
            <a:off x="6973677" y="2644047"/>
            <a:ext cx="4898834"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Students claim to know which foods are healthy and to care about it.</a:t>
            </a:r>
          </a:p>
          <a:p>
            <a:pPr marL="285750" indent="-28575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Yet, whether food is healthy  is not the only factor that influences student choices.</a:t>
            </a:r>
            <a:endParaRPr lang="en-BE"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0813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00C5C374-C75E-047E-E1B0-E9E5D4AC5DDB}"/>
            </a:ext>
          </a:extLst>
        </p:cNvPr>
        <p:cNvGrpSpPr/>
        <p:nvPr/>
      </p:nvGrpSpPr>
      <p:grpSpPr>
        <a:xfrm>
          <a:off x="0" y="0"/>
          <a:ext cx="0" cy="0"/>
          <a:chOff x="0" y="0"/>
          <a:chExt cx="0" cy="0"/>
        </a:xfrm>
      </p:grpSpPr>
      <p:pic>
        <p:nvPicPr>
          <p:cNvPr id="14338" name="Picture 2">
            <a:extLst>
              <a:ext uri="{FF2B5EF4-FFF2-40B4-BE49-F238E27FC236}">
                <a16:creationId xmlns:a16="http://schemas.microsoft.com/office/drawing/2014/main" id="{1C604273-1FE7-9405-CDB1-145E0ACE16E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36" t="4797" r="12095" b="3987"/>
          <a:stretch/>
        </p:blipFill>
        <p:spPr bwMode="auto">
          <a:xfrm>
            <a:off x="33938" y="95742"/>
            <a:ext cx="4837482" cy="636890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F8CAE471-9945-DBC4-0CA8-6F008DE43FC3}"/>
              </a:ext>
            </a:extLst>
          </p:cNvPr>
          <p:cNvSpPr/>
          <p:nvPr/>
        </p:nvSpPr>
        <p:spPr>
          <a:xfrm>
            <a:off x="2722526" y="4578922"/>
            <a:ext cx="1951141" cy="600740"/>
          </a:xfrm>
          <a:prstGeom prst="rect">
            <a:avLst/>
          </a:prstGeom>
          <a:solidFill>
            <a:schemeClr val="tx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Title 1">
            <a:extLst>
              <a:ext uri="{FF2B5EF4-FFF2-40B4-BE49-F238E27FC236}">
                <a16:creationId xmlns:a16="http://schemas.microsoft.com/office/drawing/2014/main" id="{A479A480-E895-CC9B-21A0-B91421B38D43}"/>
              </a:ext>
            </a:extLst>
          </p:cNvPr>
          <p:cNvSpPr txBox="1">
            <a:spLocks/>
          </p:cNvSpPr>
          <p:nvPr/>
        </p:nvSpPr>
        <p:spPr>
          <a:xfrm>
            <a:off x="7028238" y="215828"/>
            <a:ext cx="3029803" cy="60754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BE" sz="4000" dirty="0">
                <a:solidFill>
                  <a:srgbClr val="FFFFFF"/>
                </a:solidFill>
              </a:rPr>
              <a:t>Conclusions</a:t>
            </a:r>
          </a:p>
        </p:txBody>
      </p:sp>
      <p:graphicFrame>
        <p:nvGraphicFramePr>
          <p:cNvPr id="21" name="Content Placeholder 2">
            <a:extLst>
              <a:ext uri="{FF2B5EF4-FFF2-40B4-BE49-F238E27FC236}">
                <a16:creationId xmlns:a16="http://schemas.microsoft.com/office/drawing/2014/main" id="{BDEF2FCD-5E12-59AA-511D-A16EE79BD2C1}"/>
              </a:ext>
            </a:extLst>
          </p:cNvPr>
          <p:cNvGraphicFramePr>
            <a:graphicFrameLocks/>
          </p:cNvGraphicFramePr>
          <p:nvPr>
            <p:extLst>
              <p:ext uri="{D42A27DB-BD31-4B8C-83A1-F6EECF244321}">
                <p14:modId xmlns:p14="http://schemas.microsoft.com/office/powerpoint/2010/main" val="1318983109"/>
              </p:ext>
            </p:extLst>
          </p:nvPr>
        </p:nvGraphicFramePr>
        <p:xfrm>
          <a:off x="5098191" y="1084402"/>
          <a:ext cx="6889898" cy="56778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2" name="Group 21">
            <a:extLst>
              <a:ext uri="{FF2B5EF4-FFF2-40B4-BE49-F238E27FC236}">
                <a16:creationId xmlns:a16="http://schemas.microsoft.com/office/drawing/2014/main" id="{C8FF9064-7706-C494-0615-CFDC5E52D882}"/>
              </a:ext>
            </a:extLst>
          </p:cNvPr>
          <p:cNvGrpSpPr/>
          <p:nvPr/>
        </p:nvGrpSpPr>
        <p:grpSpPr>
          <a:xfrm>
            <a:off x="4356151" y="2214010"/>
            <a:ext cx="7648808" cy="1084969"/>
            <a:chOff x="29141" y="1026449"/>
            <a:chExt cx="7648808" cy="1084969"/>
          </a:xfrm>
        </p:grpSpPr>
        <p:sp>
          <p:nvSpPr>
            <p:cNvPr id="23" name="Rounded Rectangle 22">
              <a:extLst>
                <a:ext uri="{FF2B5EF4-FFF2-40B4-BE49-F238E27FC236}">
                  <a16:creationId xmlns:a16="http://schemas.microsoft.com/office/drawing/2014/main" id="{053DBF0B-8542-D34D-3E6E-39F630BAF0DF}"/>
                </a:ext>
              </a:extLst>
            </p:cNvPr>
            <p:cNvSpPr/>
            <p:nvPr/>
          </p:nvSpPr>
          <p:spPr>
            <a:xfrm>
              <a:off x="29141" y="1026449"/>
              <a:ext cx="7648808" cy="1084969"/>
            </a:xfrm>
            <a:prstGeom prst="roundRect">
              <a:avLst/>
            </a:prstGeom>
          </p:spPr>
          <p:style>
            <a:lnRef idx="2">
              <a:schemeClr val="lt1">
                <a:hueOff val="0"/>
                <a:satOff val="0"/>
                <a:lumOff val="0"/>
                <a:alphaOff val="0"/>
              </a:schemeClr>
            </a:lnRef>
            <a:fillRef idx="1">
              <a:schemeClr val="accent2">
                <a:hueOff val="373707"/>
                <a:satOff val="-105"/>
                <a:lumOff val="1765"/>
                <a:alphaOff val="0"/>
              </a:schemeClr>
            </a:fillRef>
            <a:effectRef idx="0">
              <a:schemeClr val="accent2">
                <a:hueOff val="373707"/>
                <a:satOff val="-105"/>
                <a:lumOff val="1765"/>
                <a:alphaOff val="0"/>
              </a:schemeClr>
            </a:effectRef>
            <a:fontRef idx="minor">
              <a:schemeClr val="lt1"/>
            </a:fontRef>
          </p:style>
          <p:txBody>
            <a:bodyPr/>
            <a:lstStyle/>
            <a:p>
              <a:endParaRPr lang="en-BE"/>
            </a:p>
          </p:txBody>
        </p:sp>
        <p:sp>
          <p:nvSpPr>
            <p:cNvPr id="24" name="Rounded Rectangle 4">
              <a:extLst>
                <a:ext uri="{FF2B5EF4-FFF2-40B4-BE49-F238E27FC236}">
                  <a16:creationId xmlns:a16="http://schemas.microsoft.com/office/drawing/2014/main" id="{A25D2BCC-273B-5DFA-0D75-55AEF3C61260}"/>
                </a:ext>
              </a:extLst>
            </p:cNvPr>
            <p:cNvSpPr txBox="1"/>
            <p:nvPr/>
          </p:nvSpPr>
          <p:spPr>
            <a:xfrm>
              <a:off x="186933" y="1062631"/>
              <a:ext cx="7449028" cy="10342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Times New Roman" panose="02020603050405020304" pitchFamily="18" charset="0"/>
                  <a:cs typeface="Times New Roman" panose="02020603050405020304" pitchFamily="18" charset="0"/>
                </a:rPr>
                <a:t>There are no high protein </a:t>
              </a:r>
              <a:r>
                <a:rPr lang="en-US" sz="2400" dirty="0">
                  <a:latin typeface="Times New Roman" panose="02020603050405020304" pitchFamily="18" charset="0"/>
                  <a:cs typeface="Times New Roman" panose="02020603050405020304" pitchFamily="18" charset="0"/>
                </a:rPr>
                <a:t>snacks</a:t>
              </a:r>
              <a:r>
                <a:rPr lang="en-US" sz="2400" kern="1200" dirty="0">
                  <a:latin typeface="Times New Roman" panose="02020603050405020304" pitchFamily="18" charset="0"/>
                  <a:cs typeface="Times New Roman" panose="02020603050405020304" pitchFamily="18" charset="0"/>
                </a:rPr>
                <a:t>. Only two schools offer 1 or 2 snacks rich in </a:t>
              </a:r>
              <a:r>
                <a:rPr lang="en-US" sz="2400" kern="1200" dirty="0" err="1">
                  <a:latin typeface="Times New Roman" panose="02020603050405020304" pitchFamily="18" charset="0"/>
                  <a:cs typeface="Times New Roman" panose="02020603050405020304" pitchFamily="18" charset="0"/>
                </a:rPr>
                <a:t>fibre</a:t>
              </a:r>
              <a:r>
                <a:rPr lang="en-US" sz="2400" dirty="0">
                  <a:latin typeface="Times New Roman" panose="02020603050405020304" pitchFamily="18" charset="0"/>
                  <a:cs typeface="Times New Roman" panose="02020603050405020304" pitchFamily="18" charset="0"/>
                </a:rPr>
                <a:t>. Solely one school</a:t>
              </a:r>
              <a:r>
                <a:rPr lang="en-US" sz="2400" kern="1200" dirty="0">
                  <a:latin typeface="Times New Roman" panose="02020603050405020304" pitchFamily="18" charset="0"/>
                  <a:cs typeface="Times New Roman" panose="02020603050405020304" pitchFamily="18" charset="0"/>
                </a:rPr>
                <a:t> has a low calories dish.</a:t>
              </a:r>
            </a:p>
          </p:txBody>
        </p:sp>
      </p:grpSp>
      <p:grpSp>
        <p:nvGrpSpPr>
          <p:cNvPr id="25" name="Group 24">
            <a:extLst>
              <a:ext uri="{FF2B5EF4-FFF2-40B4-BE49-F238E27FC236}">
                <a16:creationId xmlns:a16="http://schemas.microsoft.com/office/drawing/2014/main" id="{83EACB60-B336-4B06-01C4-F75DE0E45FF6}"/>
              </a:ext>
            </a:extLst>
          </p:cNvPr>
          <p:cNvGrpSpPr/>
          <p:nvPr/>
        </p:nvGrpSpPr>
        <p:grpSpPr>
          <a:xfrm>
            <a:off x="2814770" y="4209355"/>
            <a:ext cx="9416960" cy="822960"/>
            <a:chOff x="159744" y="3423379"/>
            <a:chExt cx="7837545" cy="495939"/>
          </a:xfrm>
        </p:grpSpPr>
        <p:sp>
          <p:nvSpPr>
            <p:cNvPr id="26" name="Rounded Rectangle 25">
              <a:extLst>
                <a:ext uri="{FF2B5EF4-FFF2-40B4-BE49-F238E27FC236}">
                  <a16:creationId xmlns:a16="http://schemas.microsoft.com/office/drawing/2014/main" id="{A4F184E2-2A96-6766-406E-2F8944C4DBF6}"/>
                </a:ext>
              </a:extLst>
            </p:cNvPr>
            <p:cNvSpPr/>
            <p:nvPr/>
          </p:nvSpPr>
          <p:spPr>
            <a:xfrm>
              <a:off x="159744" y="3449252"/>
              <a:ext cx="7648808" cy="470066"/>
            </a:xfrm>
            <a:prstGeom prst="roundRect">
              <a:avLst/>
            </a:prstGeom>
            <a:solidFill>
              <a:schemeClr val="accent3"/>
            </a:solidFill>
          </p:spPr>
          <p:style>
            <a:lnRef idx="2">
              <a:schemeClr val="lt1">
                <a:hueOff val="0"/>
                <a:satOff val="0"/>
                <a:lumOff val="0"/>
                <a:alphaOff val="0"/>
              </a:schemeClr>
            </a:lnRef>
            <a:fillRef idx="1">
              <a:scrgbClr r="0" g="0" b="0"/>
            </a:fillRef>
            <a:effectRef idx="0">
              <a:schemeClr val="accent2">
                <a:hueOff val="498276"/>
                <a:satOff val="-139"/>
                <a:lumOff val="2353"/>
                <a:alphaOff val="0"/>
              </a:schemeClr>
            </a:effectRef>
            <a:fontRef idx="minor">
              <a:schemeClr val="lt1"/>
            </a:fontRef>
          </p:style>
          <p:txBody>
            <a:bodyPr/>
            <a:lstStyle/>
            <a:p>
              <a:endParaRPr lang="en-BE"/>
            </a:p>
          </p:txBody>
        </p:sp>
        <p:sp>
          <p:nvSpPr>
            <p:cNvPr id="27" name="Rounded Rectangle 4">
              <a:extLst>
                <a:ext uri="{FF2B5EF4-FFF2-40B4-BE49-F238E27FC236}">
                  <a16:creationId xmlns:a16="http://schemas.microsoft.com/office/drawing/2014/main" id="{49EF6ECA-05AA-D5D6-EEC4-70CEB95A8F3C}"/>
                </a:ext>
              </a:extLst>
            </p:cNvPr>
            <p:cNvSpPr txBox="1"/>
            <p:nvPr/>
          </p:nvSpPr>
          <p:spPr>
            <a:xfrm>
              <a:off x="211683" y="3423379"/>
              <a:ext cx="7785606" cy="4241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400" kern="1200" dirty="0">
                  <a:solidFill>
                    <a:schemeClr val="tx1"/>
                  </a:solidFill>
                  <a:latin typeface="Times New Roman" panose="02020603050405020304" pitchFamily="18" charset="0"/>
                  <a:ea typeface="Times New Roman" panose="02020603050405020304" pitchFamily="18" charset="0"/>
                </a:rPr>
                <a:t>There are a lot of low sugar choices, however the rest have a lot of sugar</a:t>
              </a:r>
              <a:r>
                <a:rPr lang="en-US" sz="2000" kern="1200" dirty="0">
                  <a:solidFill>
                    <a:schemeClr val="tx1"/>
                  </a:solidFill>
                  <a:latin typeface="Times New Roman" panose="02020603050405020304" pitchFamily="18" charset="0"/>
                  <a:ea typeface="Times New Roman" panose="02020603050405020304" pitchFamily="18" charset="0"/>
                </a:rPr>
                <a:t>.</a:t>
              </a:r>
              <a:endParaRPr lang="en-US" sz="2000" kern="1200" dirty="0">
                <a:solidFill>
                  <a:schemeClr val="tx1"/>
                </a:solidFill>
                <a:latin typeface="Times New Roman" panose="02020603050405020304" pitchFamily="18" charset="0"/>
                <a:cs typeface="Times New Roman" panose="02020603050405020304" pitchFamily="18" charset="0"/>
              </a:endParaRPr>
            </a:p>
          </p:txBody>
        </p:sp>
      </p:grpSp>
      <p:grpSp>
        <p:nvGrpSpPr>
          <p:cNvPr id="31" name="Group 30">
            <a:extLst>
              <a:ext uri="{FF2B5EF4-FFF2-40B4-BE49-F238E27FC236}">
                <a16:creationId xmlns:a16="http://schemas.microsoft.com/office/drawing/2014/main" id="{0F73373F-FD1C-AEA3-5B02-8AF61E4F548B}"/>
              </a:ext>
            </a:extLst>
          </p:cNvPr>
          <p:cNvGrpSpPr/>
          <p:nvPr/>
        </p:nvGrpSpPr>
        <p:grpSpPr>
          <a:xfrm>
            <a:off x="3012082" y="5210325"/>
            <a:ext cx="9050106" cy="570795"/>
            <a:chOff x="-27864" y="3996188"/>
            <a:chExt cx="6917762" cy="570795"/>
          </a:xfrm>
        </p:grpSpPr>
        <p:sp>
          <p:nvSpPr>
            <p:cNvPr id="32" name="Rounded Rectangle 31">
              <a:extLst>
                <a:ext uri="{FF2B5EF4-FFF2-40B4-BE49-F238E27FC236}">
                  <a16:creationId xmlns:a16="http://schemas.microsoft.com/office/drawing/2014/main" id="{63E0DC2E-F871-ED6C-6599-D5057E26B817}"/>
                </a:ext>
              </a:extLst>
            </p:cNvPr>
            <p:cNvSpPr/>
            <p:nvPr/>
          </p:nvSpPr>
          <p:spPr>
            <a:xfrm>
              <a:off x="0" y="3996188"/>
              <a:ext cx="6889898" cy="570795"/>
            </a:xfrm>
            <a:prstGeom prst="roundRect">
              <a:avLst/>
            </a:prstGeom>
            <a:solidFill>
              <a:schemeClr val="accent2">
                <a:lumMod val="60000"/>
                <a:lumOff val="40000"/>
              </a:schemeClr>
            </a:solidFill>
          </p:spPr>
          <p:style>
            <a:lnRef idx="2">
              <a:schemeClr val="lt1">
                <a:hueOff val="0"/>
                <a:satOff val="0"/>
                <a:lumOff val="0"/>
                <a:alphaOff val="0"/>
              </a:schemeClr>
            </a:lnRef>
            <a:fillRef idx="1">
              <a:scrgbClr r="0" g="0" b="0"/>
            </a:fillRef>
            <a:effectRef idx="0">
              <a:schemeClr val="accent2">
                <a:hueOff val="1494827"/>
                <a:satOff val="-418"/>
                <a:lumOff val="7058"/>
                <a:alphaOff val="0"/>
              </a:schemeClr>
            </a:effectRef>
            <a:fontRef idx="minor">
              <a:schemeClr val="lt1"/>
            </a:fontRef>
          </p:style>
          <p:txBody>
            <a:bodyPr/>
            <a:lstStyle/>
            <a:p>
              <a:endParaRPr lang="en-BE"/>
            </a:p>
          </p:txBody>
        </p:sp>
        <p:sp>
          <p:nvSpPr>
            <p:cNvPr id="33" name="Rounded Rectangle 4">
              <a:extLst>
                <a:ext uri="{FF2B5EF4-FFF2-40B4-BE49-F238E27FC236}">
                  <a16:creationId xmlns:a16="http://schemas.microsoft.com/office/drawing/2014/main" id="{306D99E2-40D3-CA3C-7873-36C46B56A1CF}"/>
                </a:ext>
              </a:extLst>
            </p:cNvPr>
            <p:cNvSpPr txBox="1"/>
            <p:nvPr/>
          </p:nvSpPr>
          <p:spPr>
            <a:xfrm>
              <a:off x="-27864" y="4024052"/>
              <a:ext cx="6889898" cy="5150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endParaRPr lang="en-US" sz="2400" kern="1200" dirty="0">
                <a:solidFill>
                  <a:schemeClr val="tx1"/>
                </a:solidFill>
                <a:latin typeface="Times New Roman" panose="02020603050405020304" pitchFamily="18" charset="0"/>
                <a:cs typeface="Times New Roman" panose="02020603050405020304" pitchFamily="18" charset="0"/>
              </a:endParaRPr>
            </a:p>
          </p:txBody>
        </p:sp>
      </p:grpSp>
      <p:sp>
        <p:nvSpPr>
          <p:cNvPr id="3" name="TextBox 2">
            <a:extLst>
              <a:ext uri="{FF2B5EF4-FFF2-40B4-BE49-F238E27FC236}">
                <a16:creationId xmlns:a16="http://schemas.microsoft.com/office/drawing/2014/main" id="{1986F610-C9B7-1C6F-725C-AB5FC88B19E2}"/>
              </a:ext>
            </a:extLst>
          </p:cNvPr>
          <p:cNvSpPr txBox="1"/>
          <p:nvPr/>
        </p:nvSpPr>
        <p:spPr>
          <a:xfrm>
            <a:off x="4798777" y="6859558"/>
            <a:ext cx="242374" cy="341632"/>
          </a:xfrm>
          <a:prstGeom prst="rect">
            <a:avLst/>
          </a:prstGeom>
          <a:noFill/>
        </p:spPr>
        <p:txBody>
          <a:bodyPr wrap="none" rtlCol="0">
            <a:spAutoFit/>
          </a:bodyPr>
          <a:lstStyle/>
          <a:p>
            <a:pPr defTabSz="1066800">
              <a:lnSpc>
                <a:spcPct val="90000"/>
              </a:lnSpc>
              <a:spcBef>
                <a:spcPct val="0"/>
              </a:spcBef>
              <a:spcAft>
                <a:spcPct val="35000"/>
              </a:spcAft>
            </a:pPr>
            <a:r>
              <a:rPr lang="en-BE" sz="1800" kern="0" dirty="0">
                <a:solidFill>
                  <a:schemeClr val="tx1"/>
                </a:solidFill>
                <a:effectLst/>
                <a:latin typeface="Times New Roman" panose="02020603050405020304" pitchFamily="18" charset="0"/>
                <a:ea typeface="Times New Roman" panose="02020603050405020304" pitchFamily="18" charset="0"/>
              </a:rPr>
              <a:t>.</a:t>
            </a:r>
            <a:endParaRPr lang="en-US" kern="1200" dirty="0">
              <a:solidFill>
                <a:schemeClr val="tx1"/>
              </a:solidFill>
              <a:latin typeface="Times New Roman" panose="02020603050405020304" pitchFamily="18" charset="0"/>
              <a:cs typeface="Times New Roman" panose="02020603050405020304" pitchFamily="18" charset="0"/>
            </a:endParaRPr>
          </a:p>
        </p:txBody>
      </p:sp>
      <p:sp>
        <p:nvSpPr>
          <p:cNvPr id="5" name="Rounded Rectangle 4">
            <a:extLst>
              <a:ext uri="{FF2B5EF4-FFF2-40B4-BE49-F238E27FC236}">
                <a16:creationId xmlns:a16="http://schemas.microsoft.com/office/drawing/2014/main" id="{1F26A9FA-1263-D2BC-307B-03D121720A5A}"/>
              </a:ext>
            </a:extLst>
          </p:cNvPr>
          <p:cNvSpPr/>
          <p:nvPr/>
        </p:nvSpPr>
        <p:spPr>
          <a:xfrm>
            <a:off x="3749719" y="5921825"/>
            <a:ext cx="8312469" cy="628236"/>
          </a:xfrm>
          <a:prstGeom prst="roundRect">
            <a:avLst/>
          </a:prstGeom>
          <a:solidFill>
            <a:schemeClr val="accent3"/>
          </a:solidFill>
        </p:spPr>
        <p:style>
          <a:lnRef idx="2">
            <a:schemeClr val="lt1">
              <a:hueOff val="0"/>
              <a:satOff val="0"/>
              <a:lumOff val="0"/>
              <a:alphaOff val="0"/>
            </a:schemeClr>
          </a:lnRef>
          <a:fillRef idx="1">
            <a:scrgbClr r="0" g="0" b="0"/>
          </a:fillRef>
          <a:effectRef idx="0">
            <a:schemeClr val="accent2">
              <a:hueOff val="498276"/>
              <a:satOff val="-139"/>
              <a:lumOff val="2353"/>
              <a:alphaOff val="0"/>
            </a:schemeClr>
          </a:effectRef>
          <a:fontRef idx="minor">
            <a:schemeClr val="lt1"/>
          </a:fontRef>
        </p:style>
        <p:txBody>
          <a:bodyPr/>
          <a:lstStyle/>
          <a:p>
            <a:r>
              <a:rPr lang="en-US" sz="2200" b="1" dirty="0">
                <a:solidFill>
                  <a:schemeClr val="tx1"/>
                </a:solidFill>
                <a:latin typeface="Times New Roman" panose="02020603050405020304" pitchFamily="18" charset="0"/>
              </a:rPr>
              <a:t>More efforts are needed to make the healthy choice the easy choice.</a:t>
            </a:r>
            <a:endParaRPr lang="en-US" sz="2200" dirty="0">
              <a:solidFill>
                <a:schemeClr val="tx1"/>
              </a:solidFill>
              <a:latin typeface="Times New Roman" panose="02020603050405020304" pitchFamily="18" charset="0"/>
              <a:cs typeface="Times New Roman" panose="02020603050405020304" pitchFamily="18" charset="0"/>
            </a:endParaRPr>
          </a:p>
          <a:p>
            <a:endParaRPr lang="en-BE" dirty="0"/>
          </a:p>
        </p:txBody>
      </p:sp>
      <p:sp>
        <p:nvSpPr>
          <p:cNvPr id="8" name="TextBox 7">
            <a:extLst>
              <a:ext uri="{FF2B5EF4-FFF2-40B4-BE49-F238E27FC236}">
                <a16:creationId xmlns:a16="http://schemas.microsoft.com/office/drawing/2014/main" id="{38AD5EBA-E0DB-004D-B7AA-17B35DB64E43}"/>
              </a:ext>
            </a:extLst>
          </p:cNvPr>
          <p:cNvSpPr txBox="1"/>
          <p:nvPr/>
        </p:nvSpPr>
        <p:spPr>
          <a:xfrm>
            <a:off x="3196643" y="5264891"/>
            <a:ext cx="9190187" cy="461665"/>
          </a:xfrm>
          <a:prstGeom prst="rect">
            <a:avLst/>
          </a:prstGeom>
          <a:noFill/>
        </p:spPr>
        <p:txBody>
          <a:bodyPr wrap="square">
            <a:spAutoFit/>
          </a:bodyPr>
          <a:lstStyle/>
          <a:p>
            <a:r>
              <a:rPr lang="en-BE" sz="2400" kern="0" dirty="0">
                <a:latin typeface="Times New Roman" panose="02020603050405020304" pitchFamily="18" charset="0"/>
                <a:ea typeface="Times New Roman" panose="02020603050405020304" pitchFamily="18" charset="0"/>
              </a:rPr>
              <a:t>T</a:t>
            </a:r>
            <a:r>
              <a:rPr lang="en-BE" sz="2400" kern="0" dirty="0">
                <a:solidFill>
                  <a:schemeClr val="tx1"/>
                </a:solidFill>
                <a:effectLst/>
                <a:latin typeface="Times New Roman" panose="02020603050405020304" pitchFamily="18" charset="0"/>
                <a:ea typeface="Times New Roman" panose="02020603050405020304" pitchFamily="18" charset="0"/>
              </a:rPr>
              <a:t>he best choice of healthy foods is offered by the school EEB2.</a:t>
            </a:r>
            <a:endParaRPr lang="en-BE" sz="2400" dirty="0"/>
          </a:p>
        </p:txBody>
      </p:sp>
    </p:spTree>
    <p:extLst>
      <p:ext uri="{BB962C8B-B14F-4D97-AF65-F5344CB8AC3E}">
        <p14:creationId xmlns:p14="http://schemas.microsoft.com/office/powerpoint/2010/main" val="3977146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87A0FBA-CC04-4256-A8EB-BB3C543E9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3F3A0F6C-EB8F-4A4C-8258-23F6D815E0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8352" cy="6438900"/>
          </a:xfrm>
          <a:custGeom>
            <a:avLst/>
            <a:gdLst>
              <a:gd name="connsiteX0" fmla="*/ 0 w 12198352"/>
              <a:gd name="connsiteY0" fmla="*/ 0 h 6438900"/>
              <a:gd name="connsiteX1" fmla="*/ 12198352 w 12198352"/>
              <a:gd name="connsiteY1" fmla="*/ 0 h 6438900"/>
              <a:gd name="connsiteX2" fmla="*/ 12198352 w 12198352"/>
              <a:gd name="connsiteY2" fmla="*/ 5644414 h 6438900"/>
              <a:gd name="connsiteX3" fmla="*/ 12042486 w 12198352"/>
              <a:gd name="connsiteY3" fmla="*/ 5750064 h 6438900"/>
              <a:gd name="connsiteX4" fmla="*/ 9483672 w 12198352"/>
              <a:gd name="connsiteY4" fmla="*/ 6432438 h 6438900"/>
              <a:gd name="connsiteX5" fmla="*/ 8500895 w 12198352"/>
              <a:gd name="connsiteY5" fmla="*/ 6437925 h 6438900"/>
              <a:gd name="connsiteX6" fmla="*/ 1629409 w 12198352"/>
              <a:gd name="connsiteY6" fmla="*/ 5170893 h 6438900"/>
              <a:gd name="connsiteX7" fmla="*/ 433424 w 12198352"/>
              <a:gd name="connsiteY7" fmla="*/ 4633819 h 6438900"/>
              <a:gd name="connsiteX8" fmla="*/ 0 w 12198352"/>
              <a:gd name="connsiteY8" fmla="*/ 4450771 h 643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8352" h="6438900">
                <a:moveTo>
                  <a:pt x="0" y="0"/>
                </a:moveTo>
                <a:lnTo>
                  <a:pt x="12198352" y="0"/>
                </a:lnTo>
                <a:lnTo>
                  <a:pt x="12198352" y="5644414"/>
                </a:lnTo>
                <a:lnTo>
                  <a:pt x="12042486" y="5750064"/>
                </a:lnTo>
                <a:cubicBezTo>
                  <a:pt x="11268689" y="6237466"/>
                  <a:pt x="10357585" y="6417714"/>
                  <a:pt x="9483672" y="6432438"/>
                </a:cubicBezTo>
                <a:cubicBezTo>
                  <a:pt x="9158751" y="6438062"/>
                  <a:pt x="8830819" y="6440385"/>
                  <a:pt x="8500895" y="6437925"/>
                </a:cubicBezTo>
                <a:cubicBezTo>
                  <a:pt x="6191416" y="6420695"/>
                  <a:pt x="3784289" y="6168856"/>
                  <a:pt x="1629409" y="5170893"/>
                </a:cubicBezTo>
                <a:cubicBezTo>
                  <a:pt x="1229906" y="4985892"/>
                  <a:pt x="831404" y="4807078"/>
                  <a:pt x="433424" y="4633819"/>
                </a:cubicBezTo>
                <a:lnTo>
                  <a:pt x="0" y="445077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5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6A9C92F4-A4A4-42E0-9391-C666AAED1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817925">
            <a:off x="2322363" y="-118377"/>
            <a:ext cx="7900749" cy="9821966"/>
          </a:xfrm>
          <a:custGeom>
            <a:avLst/>
            <a:gdLst>
              <a:gd name="connsiteX0" fmla="*/ 589029 w 7858893"/>
              <a:gd name="connsiteY0" fmla="*/ 9827096 h 9827096"/>
              <a:gd name="connsiteX1" fmla="*/ 0 w 7858893"/>
              <a:gd name="connsiteY1" fmla="*/ 9338053 h 9827096"/>
              <a:gd name="connsiteX2" fmla="*/ 50440 w 7858893"/>
              <a:gd name="connsiteY2" fmla="*/ 9011561 h 9827096"/>
              <a:gd name="connsiteX3" fmla="*/ 398242 w 7858893"/>
              <a:gd name="connsiteY3" fmla="*/ 7620242 h 9827096"/>
              <a:gd name="connsiteX4" fmla="*/ 6756719 w 7858893"/>
              <a:gd name="connsiteY4" fmla="*/ 593416 h 9827096"/>
              <a:gd name="connsiteX5" fmla="*/ 7642630 w 7858893"/>
              <a:gd name="connsiteY5" fmla="*/ 111525 h 9827096"/>
              <a:gd name="connsiteX6" fmla="*/ 7858893 w 7858893"/>
              <a:gd name="connsiteY6" fmla="*/ 0 h 9827096"/>
              <a:gd name="connsiteX0" fmla="*/ 589029 w 8190490"/>
              <a:gd name="connsiteY0" fmla="*/ 9787128 h 9787128"/>
              <a:gd name="connsiteX1" fmla="*/ 0 w 8190490"/>
              <a:gd name="connsiteY1" fmla="*/ 9298085 h 9787128"/>
              <a:gd name="connsiteX2" fmla="*/ 50440 w 8190490"/>
              <a:gd name="connsiteY2" fmla="*/ 8971593 h 9787128"/>
              <a:gd name="connsiteX3" fmla="*/ 398242 w 8190490"/>
              <a:gd name="connsiteY3" fmla="*/ 7580274 h 9787128"/>
              <a:gd name="connsiteX4" fmla="*/ 6756719 w 8190490"/>
              <a:gd name="connsiteY4" fmla="*/ 553448 h 9787128"/>
              <a:gd name="connsiteX5" fmla="*/ 7642630 w 8190490"/>
              <a:gd name="connsiteY5" fmla="*/ 71557 h 9787128"/>
              <a:gd name="connsiteX6" fmla="*/ 8190490 w 8190490"/>
              <a:gd name="connsiteY6" fmla="*/ 0 h 9787128"/>
              <a:gd name="connsiteX7" fmla="*/ 589029 w 8190490"/>
              <a:gd name="connsiteY7" fmla="*/ 9787128 h 9787128"/>
              <a:gd name="connsiteX0" fmla="*/ 589029 w 8281930"/>
              <a:gd name="connsiteY0" fmla="*/ 9722690 h 9722690"/>
              <a:gd name="connsiteX1" fmla="*/ 0 w 8281930"/>
              <a:gd name="connsiteY1" fmla="*/ 9233647 h 9722690"/>
              <a:gd name="connsiteX2" fmla="*/ 50440 w 8281930"/>
              <a:gd name="connsiteY2" fmla="*/ 8907155 h 9722690"/>
              <a:gd name="connsiteX3" fmla="*/ 398242 w 8281930"/>
              <a:gd name="connsiteY3" fmla="*/ 7515836 h 9722690"/>
              <a:gd name="connsiteX4" fmla="*/ 6756719 w 8281930"/>
              <a:gd name="connsiteY4" fmla="*/ 489010 h 9722690"/>
              <a:gd name="connsiteX5" fmla="*/ 7642630 w 8281930"/>
              <a:gd name="connsiteY5" fmla="*/ 7119 h 9722690"/>
              <a:gd name="connsiteX6" fmla="*/ 8281930 w 8281930"/>
              <a:gd name="connsiteY6" fmla="*/ 27002 h 9722690"/>
              <a:gd name="connsiteX0" fmla="*/ 589029 w 7911958"/>
              <a:gd name="connsiteY0" fmla="*/ 9802819 h 9802819"/>
              <a:gd name="connsiteX1" fmla="*/ 0 w 7911958"/>
              <a:gd name="connsiteY1" fmla="*/ 9313776 h 9802819"/>
              <a:gd name="connsiteX2" fmla="*/ 50440 w 7911958"/>
              <a:gd name="connsiteY2" fmla="*/ 8987284 h 9802819"/>
              <a:gd name="connsiteX3" fmla="*/ 398242 w 7911958"/>
              <a:gd name="connsiteY3" fmla="*/ 7595965 h 9802819"/>
              <a:gd name="connsiteX4" fmla="*/ 6756719 w 7911958"/>
              <a:gd name="connsiteY4" fmla="*/ 569139 h 9802819"/>
              <a:gd name="connsiteX5" fmla="*/ 7642630 w 7911958"/>
              <a:gd name="connsiteY5" fmla="*/ 87248 h 9802819"/>
              <a:gd name="connsiteX6" fmla="*/ 7911958 w 7911958"/>
              <a:gd name="connsiteY6" fmla="*/ 0 h 9802819"/>
              <a:gd name="connsiteX0" fmla="*/ 589029 w 7642630"/>
              <a:gd name="connsiteY0" fmla="*/ 9715571 h 9715571"/>
              <a:gd name="connsiteX1" fmla="*/ 0 w 7642630"/>
              <a:gd name="connsiteY1" fmla="*/ 9226528 h 9715571"/>
              <a:gd name="connsiteX2" fmla="*/ 50440 w 7642630"/>
              <a:gd name="connsiteY2" fmla="*/ 8900036 h 9715571"/>
              <a:gd name="connsiteX3" fmla="*/ 398242 w 7642630"/>
              <a:gd name="connsiteY3" fmla="*/ 7508717 h 9715571"/>
              <a:gd name="connsiteX4" fmla="*/ 6756719 w 7642630"/>
              <a:gd name="connsiteY4" fmla="*/ 481891 h 9715571"/>
              <a:gd name="connsiteX5" fmla="*/ 7642630 w 7642630"/>
              <a:gd name="connsiteY5" fmla="*/ 0 h 9715571"/>
              <a:gd name="connsiteX0" fmla="*/ 589029 w 7900749"/>
              <a:gd name="connsiteY0" fmla="*/ 9821966 h 9821966"/>
              <a:gd name="connsiteX1" fmla="*/ 0 w 7900749"/>
              <a:gd name="connsiteY1" fmla="*/ 9332923 h 9821966"/>
              <a:gd name="connsiteX2" fmla="*/ 50440 w 7900749"/>
              <a:gd name="connsiteY2" fmla="*/ 9006431 h 9821966"/>
              <a:gd name="connsiteX3" fmla="*/ 398242 w 7900749"/>
              <a:gd name="connsiteY3" fmla="*/ 7615112 h 9821966"/>
              <a:gd name="connsiteX4" fmla="*/ 6756719 w 7900749"/>
              <a:gd name="connsiteY4" fmla="*/ 588286 h 9821966"/>
              <a:gd name="connsiteX5" fmla="*/ 7900749 w 7900749"/>
              <a:gd name="connsiteY5" fmla="*/ 0 h 98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0749" h="9821966">
                <a:moveTo>
                  <a:pt x="589029" y="9821966"/>
                </a:moveTo>
                <a:lnTo>
                  <a:pt x="0" y="9332923"/>
                </a:lnTo>
                <a:lnTo>
                  <a:pt x="50440" y="9006431"/>
                </a:lnTo>
                <a:cubicBezTo>
                  <a:pt x="119970" y="8604142"/>
                  <a:pt x="221982" y="8158814"/>
                  <a:pt x="398242" y="7615112"/>
                </a:cubicBezTo>
                <a:cubicBezTo>
                  <a:pt x="1372817" y="4608865"/>
                  <a:pt x="3887952" y="2237199"/>
                  <a:pt x="6756719" y="588286"/>
                </a:cubicBezTo>
                <a:cubicBezTo>
                  <a:pt x="6992735" y="452730"/>
                  <a:pt x="7549593" y="182994"/>
                  <a:pt x="7900749" y="0"/>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venir Next LT Pro Light"/>
              <a:ea typeface="+mn-ea"/>
              <a:cs typeface="+mn-cs"/>
            </a:endParaRPr>
          </a:p>
        </p:txBody>
      </p:sp>
      <p:sp>
        <p:nvSpPr>
          <p:cNvPr id="2" name="Title 1">
            <a:extLst>
              <a:ext uri="{FF2B5EF4-FFF2-40B4-BE49-F238E27FC236}">
                <a16:creationId xmlns:a16="http://schemas.microsoft.com/office/drawing/2014/main" id="{0488C8A9-F7CF-FB85-D3C3-711BFE43C052}"/>
              </a:ext>
            </a:extLst>
          </p:cNvPr>
          <p:cNvSpPr>
            <a:spLocks noGrp="1"/>
          </p:cNvSpPr>
          <p:nvPr>
            <p:ph type="title"/>
          </p:nvPr>
        </p:nvSpPr>
        <p:spPr>
          <a:xfrm>
            <a:off x="7262513" y="393357"/>
            <a:ext cx="3029803" cy="607540"/>
          </a:xfrm>
        </p:spPr>
        <p:txBody>
          <a:bodyPr anchor="t">
            <a:noAutofit/>
          </a:bodyPr>
          <a:lstStyle/>
          <a:p>
            <a:r>
              <a:rPr lang="en-BE" sz="4000" dirty="0">
                <a:solidFill>
                  <a:srgbClr val="FFFFFF"/>
                </a:solidFill>
              </a:rPr>
              <a:t>Introduction</a:t>
            </a:r>
          </a:p>
        </p:txBody>
      </p:sp>
      <p:graphicFrame>
        <p:nvGraphicFramePr>
          <p:cNvPr id="5" name="Content Placeholder 2">
            <a:extLst>
              <a:ext uri="{FF2B5EF4-FFF2-40B4-BE49-F238E27FC236}">
                <a16:creationId xmlns:a16="http://schemas.microsoft.com/office/drawing/2014/main" id="{4B19041D-3E8D-7E7B-D3D0-EF79B8D01E11}"/>
              </a:ext>
            </a:extLst>
          </p:cNvPr>
          <p:cNvGraphicFramePr>
            <a:graphicFrameLocks noGrp="1"/>
          </p:cNvGraphicFramePr>
          <p:nvPr>
            <p:ph idx="1"/>
            <p:extLst>
              <p:ext uri="{D42A27DB-BD31-4B8C-83A1-F6EECF244321}">
                <p14:modId xmlns:p14="http://schemas.microsoft.com/office/powerpoint/2010/main" val="740785937"/>
              </p:ext>
            </p:extLst>
          </p:nvPr>
        </p:nvGraphicFramePr>
        <p:xfrm>
          <a:off x="5163998" y="1460396"/>
          <a:ext cx="6858000" cy="45622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4" descr="A person eating french fries&#10;&#10;Description automatically generated">
            <a:extLst>
              <a:ext uri="{FF2B5EF4-FFF2-40B4-BE49-F238E27FC236}">
                <a16:creationId xmlns:a16="http://schemas.microsoft.com/office/drawing/2014/main" id="{76F760E4-097D-764B-F9FF-0D4A7FAE31F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5069" r="23159" b="1"/>
          <a:stretch/>
        </p:blipFill>
        <p:spPr bwMode="auto">
          <a:xfrm>
            <a:off x="-29141" y="0"/>
            <a:ext cx="5181933" cy="5599383"/>
          </a:xfrm>
          <a:custGeom>
            <a:avLst/>
            <a:gdLst/>
            <a:ahLst/>
            <a:cxnLst/>
            <a:rect l="l" t="t" r="r" b="b"/>
            <a:pathLst>
              <a:path w="5578823" h="6028256">
                <a:moveTo>
                  <a:pt x="0" y="0"/>
                </a:moveTo>
                <a:lnTo>
                  <a:pt x="3897606" y="0"/>
                </a:lnTo>
                <a:lnTo>
                  <a:pt x="4274232" y="360545"/>
                </a:lnTo>
                <a:cubicBezTo>
                  <a:pt x="4408856" y="488910"/>
                  <a:pt x="4542134" y="615181"/>
                  <a:pt x="4673934" y="738354"/>
                </a:cubicBezTo>
                <a:cubicBezTo>
                  <a:pt x="5042663" y="1082881"/>
                  <a:pt x="5282330" y="1428108"/>
                  <a:pt x="5421862" y="1773839"/>
                </a:cubicBezTo>
                <a:cubicBezTo>
                  <a:pt x="5631101" y="2292214"/>
                  <a:pt x="5614731" y="2811325"/>
                  <a:pt x="5469198" y="3329255"/>
                </a:cubicBezTo>
                <a:cubicBezTo>
                  <a:pt x="5323662" y="3847185"/>
                  <a:pt x="5048962" y="4363935"/>
                  <a:pt x="4741546" y="4877588"/>
                </a:cubicBezTo>
                <a:cubicBezTo>
                  <a:pt x="4027238" y="6071494"/>
                  <a:pt x="2764972" y="6102970"/>
                  <a:pt x="1325600" y="5980388"/>
                </a:cubicBezTo>
                <a:cubicBezTo>
                  <a:pt x="903947" y="5944442"/>
                  <a:pt x="499735" y="5907589"/>
                  <a:pt x="137593" y="5804042"/>
                </a:cubicBezTo>
                <a:lnTo>
                  <a:pt x="0" y="5760161"/>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1359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C25B811E-336C-039D-9EAB-80541F0D24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843063-B1E8-CE18-5889-C31ABD45EA8E}"/>
              </a:ext>
            </a:extLst>
          </p:cNvPr>
          <p:cNvSpPr>
            <a:spLocks noGrp="1"/>
          </p:cNvSpPr>
          <p:nvPr>
            <p:ph type="title"/>
          </p:nvPr>
        </p:nvSpPr>
        <p:spPr>
          <a:xfrm>
            <a:off x="1005340" y="363083"/>
            <a:ext cx="10569039" cy="712313"/>
          </a:xfrm>
        </p:spPr>
        <p:txBody>
          <a:bodyPr>
            <a:normAutofit/>
          </a:bodyPr>
          <a:lstStyle/>
          <a:p>
            <a:r>
              <a:rPr lang="en-US" sz="4000" dirty="0"/>
              <a:t>Recommendations I</a:t>
            </a:r>
          </a:p>
        </p:txBody>
      </p:sp>
      <p:sp>
        <p:nvSpPr>
          <p:cNvPr id="3" name="Content Placeholder 2">
            <a:extLst>
              <a:ext uri="{FF2B5EF4-FFF2-40B4-BE49-F238E27FC236}">
                <a16:creationId xmlns:a16="http://schemas.microsoft.com/office/drawing/2014/main" id="{4678A1F4-BE4C-CA9D-1AF0-3A6C8DDE50BF}"/>
              </a:ext>
            </a:extLst>
          </p:cNvPr>
          <p:cNvSpPr>
            <a:spLocks noGrp="1"/>
          </p:cNvSpPr>
          <p:nvPr>
            <p:ph idx="1"/>
          </p:nvPr>
        </p:nvSpPr>
        <p:spPr>
          <a:xfrm>
            <a:off x="762000" y="1261693"/>
            <a:ext cx="10668000" cy="5233224"/>
          </a:xfrm>
        </p:spPr>
        <p:txBody>
          <a:bodyPr vert="horz" lIns="91440" tIns="45720" rIns="91440" bIns="45720" rtlCol="0" anchor="t">
            <a:normAutofit fontScale="92500"/>
          </a:bodyPr>
          <a:lstStyle/>
          <a:p>
            <a:r>
              <a:rPr lang="en-US" dirty="0">
                <a:solidFill>
                  <a:schemeClr val="bg1"/>
                </a:solidFill>
                <a:latin typeface="Times New Roman" panose="02020603050405020304" pitchFamily="18" charset="0"/>
                <a:cs typeface="Times New Roman" panose="02020603050405020304" pitchFamily="18" charset="0"/>
              </a:rPr>
              <a:t>Offer </a:t>
            </a:r>
            <a:r>
              <a:rPr lang="en-US" b="1" dirty="0">
                <a:solidFill>
                  <a:schemeClr val="bg1"/>
                </a:solidFill>
                <a:latin typeface="Times New Roman" panose="02020603050405020304" pitchFamily="18" charset="0"/>
                <a:cs typeface="Times New Roman" panose="02020603050405020304" pitchFamily="18" charset="0"/>
              </a:rPr>
              <a:t>whole wheat </a:t>
            </a:r>
            <a:r>
              <a:rPr lang="en-US" dirty="0">
                <a:solidFill>
                  <a:schemeClr val="bg1"/>
                </a:solidFill>
                <a:latin typeface="Times New Roman" panose="02020603050405020304" pitchFamily="18" charset="0"/>
                <a:cs typeface="Times New Roman" panose="02020603050405020304" pitchFamily="18" charset="0"/>
              </a:rPr>
              <a:t>versions of baguettes, paninis, pasta and pizza.</a:t>
            </a:r>
          </a:p>
          <a:p>
            <a:r>
              <a:rPr lang="en-US" dirty="0">
                <a:solidFill>
                  <a:schemeClr val="bg1"/>
                </a:solidFill>
                <a:latin typeface="Times New Roman" panose="02020603050405020304" pitchFamily="18" charset="0"/>
                <a:cs typeface="Times New Roman" panose="02020603050405020304" pitchFamily="18" charset="0"/>
              </a:rPr>
              <a:t>Substitute ultra processed ingredients with </a:t>
            </a:r>
            <a:r>
              <a:rPr lang="en-US" b="1" dirty="0">
                <a:solidFill>
                  <a:schemeClr val="bg1"/>
                </a:solidFill>
                <a:latin typeface="Times New Roman" panose="02020603050405020304" pitchFamily="18" charset="0"/>
                <a:cs typeface="Times New Roman" panose="02020603050405020304" pitchFamily="18" charset="0"/>
              </a:rPr>
              <a:t>whole foods</a:t>
            </a:r>
            <a:r>
              <a:rPr lang="en-US" dirty="0">
                <a:solidFill>
                  <a:schemeClr val="bg1"/>
                </a:solidFill>
                <a:latin typeface="Times New Roman" panose="02020603050405020304" pitchFamily="18" charset="0"/>
                <a:cs typeface="Times New Roman" panose="02020603050405020304" pitchFamily="18" charset="0"/>
              </a:rPr>
              <a:t> and </a:t>
            </a:r>
            <a:r>
              <a:rPr lang="en-US" b="1" dirty="0">
                <a:solidFill>
                  <a:schemeClr val="bg1"/>
                </a:solidFill>
                <a:latin typeface="Times New Roman" panose="02020603050405020304" pitchFamily="18" charset="0"/>
                <a:cs typeface="Times New Roman" panose="02020603050405020304" pitchFamily="18" charset="0"/>
              </a:rPr>
              <a:t>fresh ingredients</a:t>
            </a:r>
            <a:r>
              <a:rPr lang="en-US" dirty="0">
                <a:solidFill>
                  <a:schemeClr val="bg1"/>
                </a:solidFill>
                <a:latin typeface="Times New Roman" panose="02020603050405020304" pitchFamily="18" charset="0"/>
                <a:cs typeface="Times New Roman" panose="02020603050405020304" pitchFamily="18" charset="0"/>
              </a:rPr>
              <a:t>.</a:t>
            </a:r>
          </a:p>
          <a:p>
            <a:r>
              <a:rPr lang="en-US" dirty="0">
                <a:solidFill>
                  <a:schemeClr val="bg1"/>
                </a:solidFill>
                <a:latin typeface="Times New Roman" panose="02020603050405020304" pitchFamily="18" charset="0"/>
                <a:cs typeface="Times New Roman" panose="02020603050405020304" pitchFamily="18" charset="0"/>
              </a:rPr>
              <a:t>Substitute processed meats with</a:t>
            </a:r>
            <a:r>
              <a:rPr lang="en-US" b="1" dirty="0">
                <a:solidFill>
                  <a:schemeClr val="bg1"/>
                </a:solidFill>
                <a:latin typeface="Times New Roman" panose="02020603050405020304" pitchFamily="18" charset="0"/>
                <a:cs typeface="Times New Roman" panose="02020603050405020304" pitchFamily="18" charset="0"/>
              </a:rPr>
              <a:t> fresh lean cuts</a:t>
            </a:r>
            <a:r>
              <a:rPr lang="en-US" dirty="0">
                <a:solidFill>
                  <a:schemeClr val="bg1"/>
                </a:solidFill>
                <a:latin typeface="Times New Roman" panose="02020603050405020304" pitchFamily="18" charset="0"/>
                <a:cs typeface="Times New Roman" panose="02020603050405020304" pitchFamily="18" charset="0"/>
              </a:rPr>
              <a:t>, steamed, boiled or grilled.</a:t>
            </a:r>
          </a:p>
          <a:p>
            <a:r>
              <a:rPr lang="en-US" dirty="0">
                <a:solidFill>
                  <a:schemeClr val="bg1"/>
                </a:solidFill>
                <a:latin typeface="Times New Roman" panose="02020603050405020304" pitchFamily="18" charset="0"/>
                <a:cs typeface="Times New Roman" panose="02020603050405020304" pitchFamily="18" charset="0"/>
              </a:rPr>
              <a:t>Substitute the full fat dairy products with </a:t>
            </a:r>
            <a:r>
              <a:rPr lang="en-US" b="1" dirty="0">
                <a:solidFill>
                  <a:schemeClr val="bg1"/>
                </a:solidFill>
                <a:latin typeface="Times New Roman" panose="02020603050405020304" pitchFamily="18" charset="0"/>
                <a:cs typeface="Times New Roman" panose="02020603050405020304" pitchFamily="18" charset="0"/>
              </a:rPr>
              <a:t>low fat </a:t>
            </a:r>
            <a:r>
              <a:rPr lang="en-US" dirty="0">
                <a:solidFill>
                  <a:schemeClr val="bg1"/>
                </a:solidFill>
                <a:latin typeface="Times New Roman" panose="02020603050405020304" pitchFamily="18" charset="0"/>
                <a:cs typeface="Times New Roman" panose="02020603050405020304" pitchFamily="18" charset="0"/>
              </a:rPr>
              <a:t>versions.</a:t>
            </a:r>
          </a:p>
          <a:p>
            <a:r>
              <a:rPr lang="en-US" dirty="0">
                <a:solidFill>
                  <a:schemeClr val="bg1"/>
                </a:solidFill>
                <a:latin typeface="Times New Roman" panose="02020603050405020304" pitchFamily="18" charset="0"/>
                <a:cs typeface="Times New Roman" panose="02020603050405020304" pitchFamily="18" charset="0"/>
              </a:rPr>
              <a:t>Offer a wide variety of </a:t>
            </a:r>
            <a:r>
              <a:rPr lang="en-US" b="1" dirty="0">
                <a:solidFill>
                  <a:schemeClr val="bg1"/>
                </a:solidFill>
                <a:latin typeface="Times New Roman" panose="02020603050405020304" pitchFamily="18" charset="0"/>
                <a:cs typeface="Times New Roman" panose="02020603050405020304" pitchFamily="18" charset="0"/>
              </a:rPr>
              <a:t>seasonal fruits and vegetables</a:t>
            </a:r>
            <a:r>
              <a:rPr lang="en-US" dirty="0">
                <a:solidFill>
                  <a:schemeClr val="bg1"/>
                </a:solidFill>
                <a:latin typeface="Times New Roman" panose="02020603050405020304" pitchFamily="18" charset="0"/>
                <a:cs typeface="Times New Roman" panose="02020603050405020304" pitchFamily="18" charset="0"/>
              </a:rPr>
              <a:t>.</a:t>
            </a:r>
          </a:p>
          <a:p>
            <a:r>
              <a:rPr lang="en-US" dirty="0">
                <a:solidFill>
                  <a:schemeClr val="bg1"/>
                </a:solidFill>
                <a:latin typeface="Times New Roman" panose="02020603050405020304" pitchFamily="18" charset="0"/>
                <a:cs typeface="Times New Roman" panose="02020603050405020304" pitchFamily="18" charset="0"/>
              </a:rPr>
              <a:t>Broaden the variety of </a:t>
            </a:r>
            <a:r>
              <a:rPr lang="en-US" b="1" dirty="0">
                <a:solidFill>
                  <a:schemeClr val="bg1"/>
                </a:solidFill>
                <a:latin typeface="Times New Roman" panose="02020603050405020304" pitchFamily="18" charset="0"/>
                <a:cs typeface="Times New Roman" panose="02020603050405020304" pitchFamily="18" charset="0"/>
              </a:rPr>
              <a:t>healthy snacks</a:t>
            </a:r>
            <a:r>
              <a:rPr lang="en-US" dirty="0">
                <a:solidFill>
                  <a:schemeClr val="bg1"/>
                </a:solidFill>
                <a:latin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cs typeface="Times New Roman" panose="02020603050405020304" pitchFamily="18" charset="0"/>
              </a:rPr>
              <a:t>unflavoured</a:t>
            </a:r>
            <a:r>
              <a:rPr lang="en-US" dirty="0">
                <a:solidFill>
                  <a:schemeClr val="bg1"/>
                </a:solidFill>
                <a:latin typeface="Times New Roman" panose="02020603050405020304" pitchFamily="18" charset="0"/>
                <a:cs typeface="Times New Roman" panose="02020603050405020304" pitchFamily="18" charset="0"/>
              </a:rPr>
              <a:t> yoghurt, unsalted nuts, roasted chickpeas, kale chips, celery logs, energy rolls, granola bars. </a:t>
            </a:r>
          </a:p>
          <a:p>
            <a:endParaRPr lang="en-US" dirty="0">
              <a:solidFill>
                <a:srgbClr val="FFFFFF">
                  <a:alpha val="70000"/>
                </a:srgbClr>
              </a:solidFill>
            </a:endParaRPr>
          </a:p>
        </p:txBody>
      </p:sp>
    </p:spTree>
    <p:extLst>
      <p:ext uri="{BB962C8B-B14F-4D97-AF65-F5344CB8AC3E}">
        <p14:creationId xmlns:p14="http://schemas.microsoft.com/office/powerpoint/2010/main" val="3401504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C01B7-303D-EC8F-D672-A3D41F1274F0}"/>
              </a:ext>
            </a:extLst>
          </p:cNvPr>
          <p:cNvSpPr>
            <a:spLocks noGrp="1"/>
          </p:cNvSpPr>
          <p:nvPr>
            <p:ph type="title"/>
          </p:nvPr>
        </p:nvSpPr>
        <p:spPr>
          <a:xfrm>
            <a:off x="820990" y="224735"/>
            <a:ext cx="10668000" cy="1524000"/>
          </a:xfrm>
        </p:spPr>
        <p:txBody>
          <a:bodyPr>
            <a:normAutofit/>
          </a:bodyPr>
          <a:lstStyle/>
          <a:p>
            <a:r>
              <a:rPr lang="en-US" sz="4000" dirty="0"/>
              <a:t>Recommendations II</a:t>
            </a:r>
          </a:p>
        </p:txBody>
      </p:sp>
      <p:sp>
        <p:nvSpPr>
          <p:cNvPr id="3" name="Content Placeholder 2">
            <a:extLst>
              <a:ext uri="{FF2B5EF4-FFF2-40B4-BE49-F238E27FC236}">
                <a16:creationId xmlns:a16="http://schemas.microsoft.com/office/drawing/2014/main" id="{E44011F9-DB43-55DF-8A34-414FD18901AF}"/>
              </a:ext>
            </a:extLst>
          </p:cNvPr>
          <p:cNvSpPr>
            <a:spLocks noGrp="1"/>
          </p:cNvSpPr>
          <p:nvPr>
            <p:ph idx="1"/>
          </p:nvPr>
        </p:nvSpPr>
        <p:spPr/>
        <p:txBody>
          <a:bodyPr vert="horz" lIns="91440" tIns="45720" rIns="91440" bIns="45720" rtlCol="0" anchor="t">
            <a:normAutofit fontScale="92500" lnSpcReduction="10000"/>
          </a:bodyPr>
          <a:lstStyle/>
          <a:p>
            <a:r>
              <a:rPr lang="en-US" sz="3500" dirty="0">
                <a:solidFill>
                  <a:schemeClr val="tx1"/>
                </a:solidFill>
                <a:latin typeface="Times New Roman" panose="02020603050405020304" pitchFamily="18" charset="0"/>
                <a:cs typeface="Times New Roman" panose="02020603050405020304" pitchFamily="18" charset="0"/>
              </a:rPr>
              <a:t>Introduce a simple, easy to understand marking system to help students identify healthy food choices</a:t>
            </a:r>
          </a:p>
          <a:p>
            <a:endParaRPr lang="en-US" sz="32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a:p>
            <a:pPr marL="0" indent="0">
              <a:buNone/>
            </a:pPr>
            <a:endParaRPr lang="en-US" dirty="0">
              <a:solidFill>
                <a:schemeClr val="tx1"/>
              </a:solidFill>
            </a:endParaRPr>
          </a:p>
          <a:p>
            <a:r>
              <a:rPr lang="en-US" sz="3500" dirty="0">
                <a:solidFill>
                  <a:schemeClr val="tx1"/>
                </a:solidFill>
                <a:latin typeface="Times New Roman" panose="02020603050405020304" pitchFamily="18" charset="0"/>
                <a:cs typeface="Times New Roman" panose="02020603050405020304" pitchFamily="18" charset="0"/>
              </a:rPr>
              <a:t>Educational campaign</a:t>
            </a:r>
          </a:p>
        </p:txBody>
      </p:sp>
      <p:sp>
        <p:nvSpPr>
          <p:cNvPr id="6" name="Smiley Face 5">
            <a:extLst>
              <a:ext uri="{FF2B5EF4-FFF2-40B4-BE49-F238E27FC236}">
                <a16:creationId xmlns:a16="http://schemas.microsoft.com/office/drawing/2014/main" id="{5695E72D-496E-7787-EC1C-B7917FBD8D86}"/>
              </a:ext>
            </a:extLst>
          </p:cNvPr>
          <p:cNvSpPr/>
          <p:nvPr/>
        </p:nvSpPr>
        <p:spPr>
          <a:xfrm>
            <a:off x="1346444" y="3428065"/>
            <a:ext cx="466359" cy="459425"/>
          </a:xfrm>
          <a:prstGeom prst="smileyFac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a:extLst>
              <a:ext uri="{FF2B5EF4-FFF2-40B4-BE49-F238E27FC236}">
                <a16:creationId xmlns:a16="http://schemas.microsoft.com/office/drawing/2014/main" id="{106D9445-453F-BD20-690B-118623902670}"/>
              </a:ext>
            </a:extLst>
          </p:cNvPr>
          <p:cNvSpPr/>
          <p:nvPr/>
        </p:nvSpPr>
        <p:spPr>
          <a:xfrm>
            <a:off x="1334392" y="3968746"/>
            <a:ext cx="478840" cy="459426"/>
          </a:xfrm>
          <a:prstGeom prst="smileyFac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a:extLst>
              <a:ext uri="{FF2B5EF4-FFF2-40B4-BE49-F238E27FC236}">
                <a16:creationId xmlns:a16="http://schemas.microsoft.com/office/drawing/2014/main" id="{F3985A52-1631-2FDA-BF67-2572DCBD21DB}"/>
              </a:ext>
            </a:extLst>
          </p:cNvPr>
          <p:cNvSpPr/>
          <p:nvPr/>
        </p:nvSpPr>
        <p:spPr>
          <a:xfrm>
            <a:off x="1344948" y="4565213"/>
            <a:ext cx="467855" cy="459426"/>
          </a:xfrm>
          <a:prstGeom prst="smileyFac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5A4B997E-2507-BFEC-79C0-E1E8268D99E0}"/>
              </a:ext>
            </a:extLst>
          </p:cNvPr>
          <p:cNvSpPr txBox="1"/>
          <p:nvPr/>
        </p:nvSpPr>
        <p:spPr>
          <a:xfrm>
            <a:off x="2075817" y="3473110"/>
            <a:ext cx="3771530"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dirty="0">
                <a:latin typeface="Times New Roman" panose="02020603050405020304" pitchFamily="18" charset="0"/>
                <a:cs typeface="Times New Roman" panose="02020603050405020304" pitchFamily="18" charset="0"/>
              </a:rPr>
              <a:t>High nutritional quality foods</a:t>
            </a:r>
          </a:p>
        </p:txBody>
      </p:sp>
      <p:sp>
        <p:nvSpPr>
          <p:cNvPr id="12" name="TextBox 11">
            <a:extLst>
              <a:ext uri="{FF2B5EF4-FFF2-40B4-BE49-F238E27FC236}">
                <a16:creationId xmlns:a16="http://schemas.microsoft.com/office/drawing/2014/main" id="{45459B15-CB82-5A70-7D8A-FA8D915C268A}"/>
              </a:ext>
            </a:extLst>
          </p:cNvPr>
          <p:cNvSpPr txBox="1"/>
          <p:nvPr/>
        </p:nvSpPr>
        <p:spPr>
          <a:xfrm>
            <a:off x="2075817" y="4010375"/>
            <a:ext cx="4079173"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dirty="0">
                <a:latin typeface="Times New Roman" panose="02020603050405020304" pitchFamily="18" charset="0"/>
                <a:cs typeface="Times New Roman" panose="02020603050405020304" pitchFamily="18" charset="0"/>
              </a:rPr>
              <a:t>Medium nutritional quality foods</a:t>
            </a:r>
          </a:p>
        </p:txBody>
      </p:sp>
      <p:sp>
        <p:nvSpPr>
          <p:cNvPr id="13" name="TextBox 12">
            <a:extLst>
              <a:ext uri="{FF2B5EF4-FFF2-40B4-BE49-F238E27FC236}">
                <a16:creationId xmlns:a16="http://schemas.microsoft.com/office/drawing/2014/main" id="{906BE446-A6BB-D530-BE94-13F049AB6EE5}"/>
              </a:ext>
            </a:extLst>
          </p:cNvPr>
          <p:cNvSpPr txBox="1"/>
          <p:nvPr/>
        </p:nvSpPr>
        <p:spPr>
          <a:xfrm>
            <a:off x="2075817" y="4519965"/>
            <a:ext cx="3891846"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dirty="0">
                <a:latin typeface="Times New Roman" panose="02020603050405020304" pitchFamily="18" charset="0"/>
                <a:cs typeface="Times New Roman" panose="02020603050405020304" pitchFamily="18" charset="0"/>
              </a:rPr>
              <a:t>Low nutritional quality foods </a:t>
            </a:r>
          </a:p>
        </p:txBody>
      </p:sp>
    </p:spTree>
    <p:extLst>
      <p:ext uri="{BB962C8B-B14F-4D97-AF65-F5344CB8AC3E}">
        <p14:creationId xmlns:p14="http://schemas.microsoft.com/office/powerpoint/2010/main" val="1920331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6EF5A53-0A64-4CA5-B9C7-1CB97CB5C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34ABFBEA-4EB0-4D02-A2C0-1733CD3D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19E083F6-57F4-487B-A766-EA0462B1E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C8742881-39E4-4A95-883C-92BEB90E5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E8087F3-C79C-45B6-B920-0683B85993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0653162" y="-776838"/>
            <a:ext cx="762001" cy="2315675"/>
          </a:xfrm>
          <a:custGeom>
            <a:avLst/>
            <a:gdLst>
              <a:gd name="connsiteX0" fmla="*/ 0 w 1085312"/>
              <a:gd name="connsiteY0" fmla="*/ 2315675 h 2315675"/>
              <a:gd name="connsiteX1" fmla="*/ 0 w 1085312"/>
              <a:gd name="connsiteY1" fmla="*/ 0 h 2315675"/>
              <a:gd name="connsiteX2" fmla="*/ 53089 w 1085312"/>
              <a:gd name="connsiteY2" fmla="*/ 4542 h 2315675"/>
              <a:gd name="connsiteX3" fmla="*/ 790077 w 1085312"/>
              <a:gd name="connsiteY3" fmla="*/ 872756 h 2315675"/>
              <a:gd name="connsiteX4" fmla="*/ 1085252 w 1085312"/>
              <a:gd name="connsiteY4" fmla="*/ 1943649 h 2315675"/>
              <a:gd name="connsiteX5" fmla="*/ 1064832 w 1085312"/>
              <a:gd name="connsiteY5" fmla="*/ 2198094 h 2315675"/>
              <a:gd name="connsiteX6" fmla="*/ 1043734 w 1085312"/>
              <a:gd name="connsiteY6" fmla="*/ 2315675 h 2315675"/>
              <a:gd name="connsiteX7" fmla="*/ 0 w 1085312"/>
              <a:gd name="connsiteY7" fmla="*/ 2315675 h 231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312" h="2315675">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latin typeface="Avenir Next LT Pro" panose="020B0504020202020204" pitchFamily="34" charset="0"/>
            </a:endParaRPr>
          </a:p>
        </p:txBody>
      </p:sp>
      <p:sp>
        <p:nvSpPr>
          <p:cNvPr id="19" name="Freeform: Shape 18">
            <a:extLst>
              <a:ext uri="{FF2B5EF4-FFF2-40B4-BE49-F238E27FC236}">
                <a16:creationId xmlns:a16="http://schemas.microsoft.com/office/drawing/2014/main" id="{D5870DA8-9099-4A8F-A7A7-4C328AB665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5913098"/>
            <a:ext cx="3637107" cy="944903"/>
          </a:xfrm>
          <a:custGeom>
            <a:avLst/>
            <a:gdLst>
              <a:gd name="connsiteX0" fmla="*/ 1673074 w 4228094"/>
              <a:gd name="connsiteY0" fmla="*/ 230 h 1137038"/>
              <a:gd name="connsiteX1" fmla="*/ 3676781 w 4228094"/>
              <a:gd name="connsiteY1" fmla="*/ 298555 h 1137038"/>
              <a:gd name="connsiteX2" fmla="*/ 4025527 w 4228094"/>
              <a:gd name="connsiteY2" fmla="*/ 425010 h 1137038"/>
              <a:gd name="connsiteX3" fmla="*/ 4228094 w 4228094"/>
              <a:gd name="connsiteY3" fmla="*/ 494088 h 1137038"/>
              <a:gd name="connsiteX4" fmla="*/ 4228094 w 4228094"/>
              <a:gd name="connsiteY4" fmla="*/ 1137038 h 1137038"/>
              <a:gd name="connsiteX5" fmla="*/ 0 w 4228094"/>
              <a:gd name="connsiteY5" fmla="*/ 1137038 h 1137038"/>
              <a:gd name="connsiteX6" fmla="*/ 18109 w 4228094"/>
              <a:gd name="connsiteY6" fmla="*/ 1068877 h 1137038"/>
              <a:gd name="connsiteX7" fmla="*/ 362264 w 4228094"/>
              <a:gd name="connsiteY7" fmla="*/ 366637 h 1137038"/>
              <a:gd name="connsiteX8" fmla="*/ 1386499 w 4228094"/>
              <a:gd name="connsiteY8" fmla="*/ 1522 h 1137038"/>
              <a:gd name="connsiteX9" fmla="*/ 1673074 w 4228094"/>
              <a:gd name="connsiteY9" fmla="*/ 230 h 113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8094" h="1137038">
                <a:moveTo>
                  <a:pt x="1673074" y="230"/>
                </a:moveTo>
                <a:cubicBezTo>
                  <a:pt x="2346512" y="4287"/>
                  <a:pt x="3048424" y="63583"/>
                  <a:pt x="3676781" y="298555"/>
                </a:cubicBezTo>
                <a:cubicBezTo>
                  <a:pt x="3793275" y="342114"/>
                  <a:pt x="3909477" y="384216"/>
                  <a:pt x="4025527" y="425010"/>
                </a:cubicBezTo>
                <a:lnTo>
                  <a:pt x="4228094" y="494088"/>
                </a:lnTo>
                <a:lnTo>
                  <a:pt x="4228094" y="1137038"/>
                </a:lnTo>
                <a:lnTo>
                  <a:pt x="0" y="1137038"/>
                </a:lnTo>
                <a:lnTo>
                  <a:pt x="18109" y="1068877"/>
                </a:lnTo>
                <a:cubicBezTo>
                  <a:pt x="95047" y="799139"/>
                  <a:pt x="194962" y="542008"/>
                  <a:pt x="362264" y="366637"/>
                </a:cubicBezTo>
                <a:cubicBezTo>
                  <a:pt x="622229" y="94062"/>
                  <a:pt x="1015836" y="6565"/>
                  <a:pt x="1386499" y="1522"/>
                </a:cubicBezTo>
                <a:cubicBezTo>
                  <a:pt x="1481245" y="198"/>
                  <a:pt x="1576869" y="-349"/>
                  <a:pt x="1673074"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500">
              <a:solidFill>
                <a:schemeClr val="bg1"/>
              </a:solidFill>
              <a:latin typeface="Avenir Next LT Pro" panose="020B0504020202020204" pitchFamily="34" charset="0"/>
            </a:endParaRPr>
          </a:p>
        </p:txBody>
      </p:sp>
      <p:sp>
        <p:nvSpPr>
          <p:cNvPr id="21" name="Freeform: Shape 20">
            <a:extLst>
              <a:ext uri="{FF2B5EF4-FFF2-40B4-BE49-F238E27FC236}">
                <a16:creationId xmlns:a16="http://schemas.microsoft.com/office/drawing/2014/main" id="{F15680D9-A85E-49DF-B973-30080D6852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29359"/>
            <a:ext cx="4333874" cy="1028642"/>
          </a:xfrm>
          <a:custGeom>
            <a:avLst/>
            <a:gdLst>
              <a:gd name="connsiteX0" fmla="*/ 1576991 w 5038078"/>
              <a:gd name="connsiteY0" fmla="*/ 210 h 1238015"/>
              <a:gd name="connsiteX1" fmla="*/ 3403320 w 5038078"/>
              <a:gd name="connsiteY1" fmla="*/ 272125 h 1238015"/>
              <a:gd name="connsiteX2" fmla="*/ 4672870 w 5038078"/>
              <a:gd name="connsiteY2" fmla="*/ 693604 h 1238015"/>
              <a:gd name="connsiteX3" fmla="*/ 5038078 w 5038078"/>
              <a:gd name="connsiteY3" fmla="*/ 795929 h 1238015"/>
              <a:gd name="connsiteX4" fmla="*/ 5038078 w 5038078"/>
              <a:gd name="connsiteY4" fmla="*/ 1238015 h 1238015"/>
              <a:gd name="connsiteX5" fmla="*/ 0 w 5038078"/>
              <a:gd name="connsiteY5" fmla="*/ 1238015 h 1238015"/>
              <a:gd name="connsiteX6" fmla="*/ 19230 w 5038078"/>
              <a:gd name="connsiteY6" fmla="*/ 1159819 h 1238015"/>
              <a:gd name="connsiteX7" fmla="*/ 382219 w 5038078"/>
              <a:gd name="connsiteY7" fmla="*/ 334180 h 1238015"/>
              <a:gd name="connsiteX8" fmla="*/ 1315784 w 5038078"/>
              <a:gd name="connsiteY8" fmla="*/ 1388 h 1238015"/>
              <a:gd name="connsiteX9" fmla="*/ 1576991 w 5038078"/>
              <a:gd name="connsiteY9" fmla="*/ 210 h 1238015"/>
              <a:gd name="connsiteX0" fmla="*/ 0 w 5129518"/>
              <a:gd name="connsiteY0" fmla="*/ 1237805 h 1329245"/>
              <a:gd name="connsiteX1" fmla="*/ 19230 w 5129518"/>
              <a:gd name="connsiteY1" fmla="*/ 1159609 h 1329245"/>
              <a:gd name="connsiteX2" fmla="*/ 382219 w 5129518"/>
              <a:gd name="connsiteY2" fmla="*/ 333970 h 1329245"/>
              <a:gd name="connsiteX3" fmla="*/ 1315784 w 5129518"/>
              <a:gd name="connsiteY3" fmla="*/ 1178 h 1329245"/>
              <a:gd name="connsiteX4" fmla="*/ 1576991 w 5129518"/>
              <a:gd name="connsiteY4" fmla="*/ 0 h 1329245"/>
              <a:gd name="connsiteX5" fmla="*/ 3403320 w 5129518"/>
              <a:gd name="connsiteY5" fmla="*/ 271915 h 1329245"/>
              <a:gd name="connsiteX6" fmla="*/ 4672870 w 5129518"/>
              <a:gd name="connsiteY6" fmla="*/ 693394 h 1329245"/>
              <a:gd name="connsiteX7" fmla="*/ 5038078 w 5129518"/>
              <a:gd name="connsiteY7" fmla="*/ 795719 h 1329245"/>
              <a:gd name="connsiteX8" fmla="*/ 5129518 w 5129518"/>
              <a:gd name="connsiteY8" fmla="*/ 1329245 h 1329245"/>
              <a:gd name="connsiteX0" fmla="*/ 0 w 5129518"/>
              <a:gd name="connsiteY0" fmla="*/ 1237805 h 1329245"/>
              <a:gd name="connsiteX1" fmla="*/ 19230 w 5129518"/>
              <a:gd name="connsiteY1" fmla="*/ 1159609 h 1329245"/>
              <a:gd name="connsiteX2" fmla="*/ 382219 w 5129518"/>
              <a:gd name="connsiteY2" fmla="*/ 333970 h 1329245"/>
              <a:gd name="connsiteX3" fmla="*/ 1315784 w 5129518"/>
              <a:gd name="connsiteY3" fmla="*/ 1178 h 1329245"/>
              <a:gd name="connsiteX4" fmla="*/ 1576991 w 5129518"/>
              <a:gd name="connsiteY4" fmla="*/ 0 h 1329245"/>
              <a:gd name="connsiteX5" fmla="*/ 3403320 w 5129518"/>
              <a:gd name="connsiteY5" fmla="*/ 271915 h 1329245"/>
              <a:gd name="connsiteX6" fmla="*/ 4672870 w 5129518"/>
              <a:gd name="connsiteY6" fmla="*/ 693394 h 1329245"/>
              <a:gd name="connsiteX7" fmla="*/ 5038078 w 5129518"/>
              <a:gd name="connsiteY7" fmla="*/ 795719 h 1329245"/>
              <a:gd name="connsiteX8" fmla="*/ 5129518 w 5129518"/>
              <a:gd name="connsiteY8" fmla="*/ 1329245 h 1329245"/>
              <a:gd name="connsiteX0" fmla="*/ 0 w 5049689"/>
              <a:gd name="connsiteY0" fmla="*/ 1237805 h 1423588"/>
              <a:gd name="connsiteX1" fmla="*/ 19230 w 5049689"/>
              <a:gd name="connsiteY1" fmla="*/ 1159609 h 1423588"/>
              <a:gd name="connsiteX2" fmla="*/ 382219 w 5049689"/>
              <a:gd name="connsiteY2" fmla="*/ 333970 h 1423588"/>
              <a:gd name="connsiteX3" fmla="*/ 1315784 w 5049689"/>
              <a:gd name="connsiteY3" fmla="*/ 1178 h 1423588"/>
              <a:gd name="connsiteX4" fmla="*/ 1576991 w 5049689"/>
              <a:gd name="connsiteY4" fmla="*/ 0 h 1423588"/>
              <a:gd name="connsiteX5" fmla="*/ 3403320 w 5049689"/>
              <a:gd name="connsiteY5" fmla="*/ 271915 h 1423588"/>
              <a:gd name="connsiteX6" fmla="*/ 4672870 w 5049689"/>
              <a:gd name="connsiteY6" fmla="*/ 693394 h 1423588"/>
              <a:gd name="connsiteX7" fmla="*/ 5038078 w 5049689"/>
              <a:gd name="connsiteY7" fmla="*/ 795719 h 1423588"/>
              <a:gd name="connsiteX8" fmla="*/ 5049689 w 5049689"/>
              <a:gd name="connsiteY8" fmla="*/ 1423588 h 1423588"/>
              <a:gd name="connsiteX0" fmla="*/ 0 w 5038078"/>
              <a:gd name="connsiteY0" fmla="*/ 1237805 h 1237805"/>
              <a:gd name="connsiteX1" fmla="*/ 19230 w 5038078"/>
              <a:gd name="connsiteY1" fmla="*/ 1159609 h 1237805"/>
              <a:gd name="connsiteX2" fmla="*/ 382219 w 5038078"/>
              <a:gd name="connsiteY2" fmla="*/ 333970 h 1237805"/>
              <a:gd name="connsiteX3" fmla="*/ 1315784 w 5038078"/>
              <a:gd name="connsiteY3" fmla="*/ 1178 h 1237805"/>
              <a:gd name="connsiteX4" fmla="*/ 1576991 w 5038078"/>
              <a:gd name="connsiteY4" fmla="*/ 0 h 1237805"/>
              <a:gd name="connsiteX5" fmla="*/ 3403320 w 5038078"/>
              <a:gd name="connsiteY5" fmla="*/ 271915 h 1237805"/>
              <a:gd name="connsiteX6" fmla="*/ 4672870 w 5038078"/>
              <a:gd name="connsiteY6" fmla="*/ 693394 h 1237805"/>
              <a:gd name="connsiteX7" fmla="*/ 5038078 w 5038078"/>
              <a:gd name="connsiteY7" fmla="*/ 795719 h 1237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8078" h="1237805">
                <a:moveTo>
                  <a:pt x="0" y="1237805"/>
                </a:moveTo>
                <a:lnTo>
                  <a:pt x="19230" y="1159609"/>
                </a:lnTo>
                <a:cubicBezTo>
                  <a:pt x="96961" y="850027"/>
                  <a:pt x="191605" y="533778"/>
                  <a:pt x="382219" y="333970"/>
                </a:cubicBezTo>
                <a:cubicBezTo>
                  <a:pt x="619171" y="85526"/>
                  <a:pt x="977934" y="5774"/>
                  <a:pt x="1315784" y="1178"/>
                </a:cubicBezTo>
                <a:lnTo>
                  <a:pt x="1576991" y="0"/>
                </a:lnTo>
                <a:cubicBezTo>
                  <a:pt x="2190813" y="3698"/>
                  <a:pt x="2830589" y="57744"/>
                  <a:pt x="3403320" y="271915"/>
                </a:cubicBezTo>
                <a:cubicBezTo>
                  <a:pt x="3828046" y="430728"/>
                  <a:pt x="4248519" y="568281"/>
                  <a:pt x="4672870" y="693394"/>
                </a:cubicBezTo>
                <a:lnTo>
                  <a:pt x="5038078" y="795719"/>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Light"/>
            </a:endParaRPr>
          </a:p>
        </p:txBody>
      </p:sp>
      <p:sp>
        <p:nvSpPr>
          <p:cNvPr id="5" name="Content Placeholder 2">
            <a:extLst>
              <a:ext uri="{FF2B5EF4-FFF2-40B4-BE49-F238E27FC236}">
                <a16:creationId xmlns:a16="http://schemas.microsoft.com/office/drawing/2014/main" id="{3C6F3D5C-4459-8AE9-673E-928EBE954395}"/>
              </a:ext>
            </a:extLst>
          </p:cNvPr>
          <p:cNvSpPr>
            <a:spLocks noGrp="1"/>
          </p:cNvSpPr>
          <p:nvPr>
            <p:ph idx="1"/>
          </p:nvPr>
        </p:nvSpPr>
        <p:spPr>
          <a:xfrm>
            <a:off x="173663" y="727198"/>
            <a:ext cx="11844670" cy="6613054"/>
          </a:xfrm>
        </p:spPr>
        <p:txBody>
          <a:bodyPr>
            <a:normAutofit/>
          </a:bodyPr>
          <a:lstStyle/>
          <a:p>
            <a:r>
              <a:rPr lang="en-BE" sz="2200" kern="100" dirty="0">
                <a:effectLst/>
                <a:latin typeface="Times New Roman" panose="02020603050405020304" pitchFamily="18" charset="0"/>
                <a:ea typeface="Aptos" panose="020B0004020202020204" pitchFamily="34" charset="0"/>
                <a:cs typeface="Times New Roman" panose="02020603050405020304" pitchFamily="18" charset="0"/>
              </a:rPr>
              <a:t>European Commission: Directorate-General for Research and Innovation and Group of Chief Scientific Advisors, Towards sustainable food consumption – Promoting healthy, affordable and sustainable food consumption choices, Publications Office of the European Union, 2023, </a:t>
            </a:r>
            <a:r>
              <a:rPr lang="en-US" sz="2200" u="sng"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https://data.europa.eu/doi/10.2777/29369</a:t>
            </a:r>
            <a:r>
              <a:rPr lang="en-BE" sz="2200"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rPr>
              <a:t>. </a:t>
            </a:r>
          </a:p>
          <a:p>
            <a:pPr>
              <a:lnSpc>
                <a:spcPct val="150000"/>
              </a:lnSpc>
              <a:spcAft>
                <a:spcPts val="800"/>
              </a:spcAft>
            </a:pPr>
            <a:r>
              <a:rPr lang="en-BE" sz="2200" kern="100" dirty="0">
                <a:effectLst/>
                <a:latin typeface="Times New Roman" panose="02020603050405020304" pitchFamily="18" charset="0"/>
                <a:ea typeface="Aptos" panose="020B0004020202020204" pitchFamily="34" charset="0"/>
                <a:cs typeface="Times New Roman" panose="02020603050405020304" pitchFamily="18" charset="0"/>
              </a:rPr>
              <a:t>Regulation (EC) No 1924/2006 of the European Parliament and of the Council of 20 December 2006 on nutrition and health claims made on foods, OJ L 404, 30.12.2006, p. 9. </a:t>
            </a:r>
          </a:p>
          <a:p>
            <a:pPr>
              <a:lnSpc>
                <a:spcPct val="150000"/>
              </a:lnSpc>
              <a:spcAft>
                <a:spcPts val="800"/>
              </a:spcAft>
            </a:pPr>
            <a:r>
              <a:rPr lang="en-BE" sz="2200" kern="100" dirty="0">
                <a:effectLst/>
                <a:latin typeface="Times New Roman" panose="02020603050405020304" pitchFamily="18" charset="0"/>
                <a:ea typeface="Aptos" panose="020B0004020202020204" pitchFamily="34" charset="0"/>
                <a:cs typeface="Times New Roman" panose="02020603050405020304" pitchFamily="18" charset="0"/>
              </a:rPr>
              <a:t>World Heath Organization, Key Facts on Obesity and Overweight, available at: </a:t>
            </a:r>
            <a:r>
              <a:rPr lang="en-US" sz="2200" u="sng"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https://www.who.int/news-room/fact-sheets/detail/obesity-and-overweight</a:t>
            </a:r>
            <a:endParaRPr lang="en-BE" sz="2200"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endParaRPr>
          </a:p>
          <a:p>
            <a:r>
              <a:rPr lang="en-BE" sz="2200" kern="100" dirty="0">
                <a:effectLst/>
                <a:latin typeface="Times New Roman" panose="02020603050405020304" pitchFamily="18" charset="0"/>
                <a:ea typeface="Aptos" panose="020B0004020202020204" pitchFamily="34" charset="0"/>
                <a:cs typeface="Times New Roman" panose="02020603050405020304" pitchFamily="18" charset="0"/>
              </a:rPr>
              <a:t>World Health Organization, Key Fact on Healthy Diet, available at: </a:t>
            </a:r>
            <a:r>
              <a:rPr lang="en-US" sz="2200" u="sng"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https://www.who.int/news-room/fact-sheets/detail/healthy-diet</a:t>
            </a:r>
            <a:r>
              <a:rPr lang="en-US" sz="2200"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rPr>
              <a:t> </a:t>
            </a:r>
          </a:p>
          <a:p>
            <a:r>
              <a:rPr lang="en-BE" sz="2400" kern="100" dirty="0">
                <a:effectLst/>
                <a:latin typeface="Times New Roman" panose="02020603050405020304" pitchFamily="18" charset="0"/>
                <a:ea typeface="Aptos" panose="020B0004020202020204" pitchFamily="34" charset="0"/>
                <a:cs typeface="Times New Roman" panose="02020603050405020304" pitchFamily="18" charset="0"/>
              </a:rPr>
              <a:t>Database of nutrients in foods: </a:t>
            </a:r>
            <a:r>
              <a:rPr lang="en-GB" sz="2200" u="sng" kern="100" dirty="0">
                <a:solidFill>
                  <a:srgbClr val="00B0F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https://www.eatthismuch.com/food/browse, www.myfitnesspal.com</a:t>
            </a:r>
            <a:endParaRPr lang="en-GB" sz="2200" u="sng" kern="100" dirty="0">
              <a:solidFill>
                <a:srgbClr val="00B0F0"/>
              </a:solidFill>
              <a:latin typeface="Times New Roman" panose="02020603050405020304" pitchFamily="18" charset="0"/>
              <a:cs typeface="Times New Roman" panose="02020603050405020304" pitchFamily="18" charset="0"/>
            </a:endParaRPr>
          </a:p>
          <a:p>
            <a:pPr>
              <a:lnSpc>
                <a:spcPct val="150000"/>
              </a:lnSpc>
              <a:spcAft>
                <a:spcPts val="800"/>
              </a:spcAft>
            </a:pPr>
            <a:endParaRPr lang="en-US" sz="2200" kern="100" dirty="0">
              <a:solidFill>
                <a:srgbClr val="00B0F0"/>
              </a:solidFill>
              <a:effectLst/>
              <a:latin typeface="Times New Roman" panose="02020603050405020304" pitchFamily="18" charset="0"/>
              <a:ea typeface="Aptos" panose="020B0004020202020204" pitchFamily="34" charset="0"/>
              <a:cs typeface="Times New Roman" panose="02020603050405020304" pitchFamily="18" charset="0"/>
            </a:endParaRPr>
          </a:p>
          <a:p>
            <a:pPr>
              <a:lnSpc>
                <a:spcPct val="150000"/>
              </a:lnSpc>
              <a:spcAft>
                <a:spcPts val="800"/>
              </a:spcAft>
            </a:pPr>
            <a:endParaRPr lang="en-US" sz="2200" kern="100" dirty="0">
              <a:effectLst/>
              <a:latin typeface="Times New Roman" panose="02020603050405020304" pitchFamily="18" charset="0"/>
              <a:ea typeface="Aptos" panose="020B0004020202020204" pitchFamily="34" charset="0"/>
              <a:cs typeface="Times New Roman" panose="02020603050405020304" pitchFamily="18" charset="0"/>
            </a:endParaRPr>
          </a:p>
          <a:p>
            <a:pPr>
              <a:lnSpc>
                <a:spcPct val="150000"/>
              </a:lnSpc>
              <a:spcAft>
                <a:spcPts val="800"/>
              </a:spcAft>
            </a:pPr>
            <a:endParaRPr lang="en-BE" sz="2200" kern="100" dirty="0">
              <a:effectLst/>
              <a:latin typeface="Times New Roman" panose="02020603050405020304" pitchFamily="18" charset="0"/>
              <a:ea typeface="Aptos" panose="020B0004020202020204" pitchFamily="34" charset="0"/>
              <a:cs typeface="Times New Roman" panose="02020603050405020304" pitchFamily="18" charset="0"/>
            </a:endParaRPr>
          </a:p>
          <a:p>
            <a:endParaRPr lang="en-BE" dirty="0"/>
          </a:p>
        </p:txBody>
      </p:sp>
      <p:sp>
        <p:nvSpPr>
          <p:cNvPr id="6" name="Title 1">
            <a:extLst>
              <a:ext uri="{FF2B5EF4-FFF2-40B4-BE49-F238E27FC236}">
                <a16:creationId xmlns:a16="http://schemas.microsoft.com/office/drawing/2014/main" id="{D35F70B7-47C0-8475-3EF1-5222091A4216}"/>
              </a:ext>
            </a:extLst>
          </p:cNvPr>
          <p:cNvSpPr txBox="1">
            <a:spLocks/>
          </p:cNvSpPr>
          <p:nvPr/>
        </p:nvSpPr>
        <p:spPr>
          <a:xfrm>
            <a:off x="4581097" y="137488"/>
            <a:ext cx="3029803" cy="60754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BE" sz="4000" dirty="0">
                <a:solidFill>
                  <a:srgbClr val="FFFFFF"/>
                </a:solidFill>
              </a:rPr>
              <a:t>References</a:t>
            </a:r>
          </a:p>
        </p:txBody>
      </p:sp>
    </p:spTree>
    <p:extLst>
      <p:ext uri="{BB962C8B-B14F-4D97-AF65-F5344CB8AC3E}">
        <p14:creationId xmlns:p14="http://schemas.microsoft.com/office/powerpoint/2010/main" val="3458919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pic>
        <p:nvPicPr>
          <p:cNvPr id="16386" name="Picture 2">
            <a:extLst>
              <a:ext uri="{FF2B5EF4-FFF2-40B4-BE49-F238E27FC236}">
                <a16:creationId xmlns:a16="http://schemas.microsoft.com/office/drawing/2014/main" id="{A4B22348-82FB-B4C5-938B-7129B0A566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180" y="393405"/>
            <a:ext cx="11621387" cy="610308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2C74A09F-FC7D-0C72-0AD8-734A85CBBFAA}"/>
              </a:ext>
            </a:extLst>
          </p:cNvPr>
          <p:cNvSpPr txBox="1">
            <a:spLocks/>
          </p:cNvSpPr>
          <p:nvPr/>
        </p:nvSpPr>
        <p:spPr>
          <a:xfrm>
            <a:off x="4185683" y="499730"/>
            <a:ext cx="5458047" cy="1524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BE" sz="4000" dirty="0">
                <a:solidFill>
                  <a:schemeClr val="bg1"/>
                </a:solidFill>
              </a:rPr>
              <a:t>Thank you for listening</a:t>
            </a:r>
          </a:p>
          <a:p>
            <a:r>
              <a:rPr lang="en-GB" sz="4000" dirty="0">
                <a:solidFill>
                  <a:schemeClr val="bg1"/>
                </a:solidFill>
              </a:rPr>
              <a:t>and making the right choice -&gt;</a:t>
            </a:r>
            <a:endParaRPr lang="en-BE" sz="4000" dirty="0">
              <a:solidFill>
                <a:schemeClr val="bg1"/>
              </a:solidFill>
            </a:endParaRPr>
          </a:p>
        </p:txBody>
      </p:sp>
    </p:spTree>
    <p:extLst>
      <p:ext uri="{BB962C8B-B14F-4D97-AF65-F5344CB8AC3E}">
        <p14:creationId xmlns:p14="http://schemas.microsoft.com/office/powerpoint/2010/main" val="2613132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A6EF5A53-0A64-4CA5-B9C7-1CB97CB5C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2" name="Freeform: Shape 11">
            <a:extLst>
              <a:ext uri="{FF2B5EF4-FFF2-40B4-BE49-F238E27FC236}">
                <a16:creationId xmlns:a16="http://schemas.microsoft.com/office/drawing/2014/main" id="{34ABFBEA-4EB0-4D02-A2C0-1733CD3D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4" name="Freeform: Shape 13">
            <a:extLst>
              <a:ext uri="{FF2B5EF4-FFF2-40B4-BE49-F238E27FC236}">
                <a16:creationId xmlns:a16="http://schemas.microsoft.com/office/drawing/2014/main" id="{19E083F6-57F4-487B-A766-EA0462B1E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6" name="Rectangle 15">
            <a:extLst>
              <a:ext uri="{FF2B5EF4-FFF2-40B4-BE49-F238E27FC236}">
                <a16:creationId xmlns:a16="http://schemas.microsoft.com/office/drawing/2014/main" id="{7A18C9FB-EC4C-4DAE-8F7D-C6E5AF6079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8" name="Freeform: Shape 17">
            <a:extLst>
              <a:ext uri="{FF2B5EF4-FFF2-40B4-BE49-F238E27FC236}">
                <a16:creationId xmlns:a16="http://schemas.microsoft.com/office/drawing/2014/main" id="{BFC5A2D8-56E8-47FB-975D-D777AFEA4F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64728" y="3"/>
            <a:ext cx="6927272" cy="5330949"/>
          </a:xfrm>
          <a:custGeom>
            <a:avLst/>
            <a:gdLst>
              <a:gd name="connsiteX0" fmla="*/ 0 w 6927272"/>
              <a:gd name="connsiteY0" fmla="*/ 0 h 5330949"/>
              <a:gd name="connsiteX1" fmla="*/ 6927272 w 6927272"/>
              <a:gd name="connsiteY1" fmla="*/ 0 h 5330949"/>
              <a:gd name="connsiteX2" fmla="*/ 6927272 w 6927272"/>
              <a:gd name="connsiteY2" fmla="*/ 3912793 h 5330949"/>
              <a:gd name="connsiteX3" fmla="*/ 6884989 w 6927272"/>
              <a:gd name="connsiteY3" fmla="*/ 4002742 h 5330949"/>
              <a:gd name="connsiteX4" fmla="*/ 6592028 w 6927272"/>
              <a:gd name="connsiteY4" fmla="*/ 4494163 h 5330949"/>
              <a:gd name="connsiteX5" fmla="*/ 3742808 w 6927272"/>
              <a:gd name="connsiteY5" fmla="*/ 5122218 h 5330949"/>
              <a:gd name="connsiteX6" fmla="*/ 326623 w 6927272"/>
              <a:gd name="connsiteY6" fmla="*/ 2148182 h 5330949"/>
              <a:gd name="connsiteX7" fmla="*/ 13721 w 6927272"/>
              <a:gd name="connsiteY7" fmla="*/ 201231 h 5330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27272" h="5330949">
                <a:moveTo>
                  <a:pt x="0" y="0"/>
                </a:moveTo>
                <a:lnTo>
                  <a:pt x="6927272" y="0"/>
                </a:lnTo>
                <a:lnTo>
                  <a:pt x="6927272" y="3912793"/>
                </a:lnTo>
                <a:lnTo>
                  <a:pt x="6884989" y="4002742"/>
                </a:lnTo>
                <a:cubicBezTo>
                  <a:pt x="6799406" y="4174873"/>
                  <a:pt x="6702812" y="4339578"/>
                  <a:pt x="6592028" y="4494163"/>
                </a:cubicBezTo>
                <a:cubicBezTo>
                  <a:pt x="5802121" y="5596640"/>
                  <a:pt x="4821632" y="5380883"/>
                  <a:pt x="3742808" y="5122218"/>
                </a:cubicBezTo>
                <a:cubicBezTo>
                  <a:pt x="2131653" y="4735722"/>
                  <a:pt x="759367" y="4191689"/>
                  <a:pt x="326623" y="2148182"/>
                </a:cubicBezTo>
                <a:cubicBezTo>
                  <a:pt x="186907" y="1488770"/>
                  <a:pt x="67840" y="834043"/>
                  <a:pt x="13721" y="201231"/>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A9896C11-F8DF-437A-B349-8AFD602DC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791199" y="-1219198"/>
            <a:ext cx="5181601" cy="7620000"/>
          </a:xfrm>
          <a:custGeom>
            <a:avLst/>
            <a:gdLst>
              <a:gd name="connsiteX0" fmla="*/ 0 w 4033589"/>
              <a:gd name="connsiteY0" fmla="*/ 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8" fmla="*/ 0 w 4033589"/>
              <a:gd name="connsiteY8" fmla="*/ 0 h 6858000"/>
              <a:gd name="connsiteX0" fmla="*/ 0 w 4033589"/>
              <a:gd name="connsiteY0" fmla="*/ 685800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0 w 2154655"/>
              <a:gd name="connsiteY0" fmla="*/ 0 h 6858000"/>
              <a:gd name="connsiteX1" fmla="*/ 3379 w 2154655"/>
              <a:gd name="connsiteY1" fmla="*/ 2021 h 6858000"/>
              <a:gd name="connsiteX2" fmla="*/ 1596437 w 2154655"/>
              <a:gd name="connsiteY2" fmla="*/ 1517967 h 6858000"/>
              <a:gd name="connsiteX3" fmla="*/ 2097043 w 2154655"/>
              <a:gd name="connsiteY3" fmla="*/ 4379386 h 6858000"/>
              <a:gd name="connsiteX4" fmla="*/ 1433930 w 2154655"/>
              <a:gd name="connsiteY4" fmla="*/ 6852362 h 6858000"/>
              <a:gd name="connsiteX5" fmla="*/ 1431659 w 215465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4655" h="6858000">
                <a:moveTo>
                  <a:pt x="0" y="0"/>
                </a:moveTo>
                <a:lnTo>
                  <a:pt x="3379" y="2021"/>
                </a:lnTo>
                <a:cubicBezTo>
                  <a:pt x="667061" y="423753"/>
                  <a:pt x="1239365" y="963389"/>
                  <a:pt x="1596437" y="1517967"/>
                </a:cubicBezTo>
                <a:cubicBezTo>
                  <a:pt x="2133142" y="2350886"/>
                  <a:pt x="2239839" y="3395752"/>
                  <a:pt x="2097043" y="4379386"/>
                </a:cubicBezTo>
                <a:cubicBezTo>
                  <a:pt x="2032295" y="4824358"/>
                  <a:pt x="1812506" y="5869368"/>
                  <a:pt x="1433930" y="6852362"/>
                </a:cubicBezTo>
                <a:lnTo>
                  <a:pt x="1431659" y="685800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p:nvSpPr>
          <p:cNvPr id="2" name="Title 1">
            <a:extLst>
              <a:ext uri="{FF2B5EF4-FFF2-40B4-BE49-F238E27FC236}">
                <a16:creationId xmlns:a16="http://schemas.microsoft.com/office/drawing/2014/main" id="{3AE507D0-5208-76E9-ACD4-325C3AA2DB80}"/>
              </a:ext>
            </a:extLst>
          </p:cNvPr>
          <p:cNvSpPr>
            <a:spLocks noGrp="1"/>
          </p:cNvSpPr>
          <p:nvPr>
            <p:ph type="title"/>
          </p:nvPr>
        </p:nvSpPr>
        <p:spPr>
          <a:xfrm>
            <a:off x="3178967" y="-48285"/>
            <a:ext cx="5834065" cy="739135"/>
          </a:xfrm>
        </p:spPr>
        <p:txBody>
          <a:bodyPr vert="horz" lIns="91440" tIns="45720" rIns="91440" bIns="45720" rtlCol="0" anchor="b">
            <a:normAutofit/>
          </a:bodyPr>
          <a:lstStyle/>
          <a:p>
            <a:r>
              <a:rPr lang="en-US" dirty="0"/>
              <a:t>What is healthy food?</a:t>
            </a:r>
            <a:endParaRPr lang="en-US" kern="1200" dirty="0">
              <a:solidFill>
                <a:schemeClr val="tx1"/>
              </a:solidFill>
              <a:latin typeface="+mj-lt"/>
              <a:ea typeface="+mj-ea"/>
              <a:cs typeface="+mj-cs"/>
            </a:endParaRPr>
          </a:p>
        </p:txBody>
      </p:sp>
      <p:pic>
        <p:nvPicPr>
          <p:cNvPr id="7" name="Graphic 6" descr="Apple">
            <a:extLst>
              <a:ext uri="{FF2B5EF4-FFF2-40B4-BE49-F238E27FC236}">
                <a16:creationId xmlns:a16="http://schemas.microsoft.com/office/drawing/2014/main" id="{658EDBDF-BB29-FC0C-2569-EDFA4BDDB4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71688" y="-343097"/>
            <a:ext cx="5330949" cy="5330949"/>
          </a:xfrm>
          <a:prstGeom prst="rect">
            <a:avLst/>
          </a:prstGeom>
        </p:spPr>
      </p:pic>
      <p:sp>
        <p:nvSpPr>
          <p:cNvPr id="6" name="TextBox 5">
            <a:extLst>
              <a:ext uri="{FF2B5EF4-FFF2-40B4-BE49-F238E27FC236}">
                <a16:creationId xmlns:a16="http://schemas.microsoft.com/office/drawing/2014/main" id="{53997F60-7821-CCA7-020A-2C95C54F3573}"/>
              </a:ext>
            </a:extLst>
          </p:cNvPr>
          <p:cNvSpPr txBox="1"/>
          <p:nvPr/>
        </p:nvSpPr>
        <p:spPr>
          <a:xfrm>
            <a:off x="8165112" y="1549518"/>
            <a:ext cx="3744099" cy="2554545"/>
          </a:xfrm>
          <a:prstGeom prst="rect">
            <a:avLst/>
          </a:prstGeom>
          <a:noFill/>
        </p:spPr>
        <p:txBody>
          <a:bodyPr wrap="square" lIns="91440" tIns="45720" rIns="91440" bIns="45720" anchor="t">
            <a:spAutoFit/>
          </a:bodyPr>
          <a:lstStyle/>
          <a:p>
            <a:pPr algn="ctr"/>
            <a:r>
              <a:rPr lang="en-BE" sz="2000" b="1" dirty="0">
                <a:solidFill>
                  <a:srgbClr val="000000"/>
                </a:solidFill>
                <a:effectLst/>
                <a:latin typeface="Times New Roman" panose="02020603050405020304" pitchFamily="18" charset="0"/>
                <a:ea typeface="Aptos" panose="020B0004020202020204" pitchFamily="34" charset="0"/>
              </a:rPr>
              <a:t>Our food choices determine the combination of nutrients we eat. </a:t>
            </a:r>
          </a:p>
          <a:p>
            <a:pPr algn="ctr"/>
            <a:endParaRPr lang="en-BE" sz="2000" b="1" dirty="0">
              <a:solidFill>
                <a:srgbClr val="000000"/>
              </a:solidFill>
              <a:latin typeface="Times New Roman" panose="02020603050405020304" pitchFamily="18" charset="0"/>
              <a:ea typeface="Aptos" panose="020B0004020202020204" pitchFamily="34" charset="0"/>
            </a:endParaRPr>
          </a:p>
          <a:p>
            <a:pPr algn="ctr"/>
            <a:r>
              <a:rPr lang="en-US" sz="2000" dirty="0">
                <a:solidFill>
                  <a:srgbClr val="000000"/>
                </a:solidFill>
                <a:latin typeface="Times New Roman"/>
                <a:ea typeface="Aptos" panose="020B0004020202020204" pitchFamily="34" charset="0"/>
                <a:cs typeface="Times New Roman"/>
              </a:rPr>
              <a:t>We need to consume all nutrients, but always in the right quantities. Some</a:t>
            </a:r>
            <a:r>
              <a:rPr lang="en-US" sz="2000" dirty="0">
                <a:solidFill>
                  <a:srgbClr val="000000"/>
                </a:solidFill>
                <a:effectLst/>
                <a:latin typeface="Times New Roman"/>
                <a:ea typeface="Aptos" panose="020B0004020202020204" pitchFamily="34" charset="0"/>
                <a:cs typeface="Times New Roman"/>
              </a:rPr>
              <a:t> nutrients can be </a:t>
            </a:r>
            <a:r>
              <a:rPr lang="en-US" sz="2000" dirty="0">
                <a:solidFill>
                  <a:srgbClr val="000000"/>
                </a:solidFill>
                <a:latin typeface="Times New Roman"/>
                <a:ea typeface="Aptos" panose="020B0004020202020204" pitchFamily="34" charset="0"/>
                <a:cs typeface="Times New Roman"/>
              </a:rPr>
              <a:t>harmful if</a:t>
            </a:r>
            <a:r>
              <a:rPr lang="en-US" sz="2000" dirty="0">
                <a:solidFill>
                  <a:srgbClr val="000000"/>
                </a:solidFill>
                <a:effectLst/>
                <a:latin typeface="Times New Roman"/>
                <a:ea typeface="Aptos" panose="020B0004020202020204" pitchFamily="34" charset="0"/>
                <a:cs typeface="Times New Roman"/>
              </a:rPr>
              <a:t> you consume them in excessive amounts!</a:t>
            </a:r>
            <a:endParaRPr lang="en-BE" sz="2000" dirty="0">
              <a:latin typeface="Times New Roman"/>
              <a:cs typeface="Times New Roman"/>
            </a:endParaRPr>
          </a:p>
        </p:txBody>
      </p:sp>
      <p:grpSp>
        <p:nvGrpSpPr>
          <p:cNvPr id="15" name="Group 14">
            <a:extLst>
              <a:ext uri="{FF2B5EF4-FFF2-40B4-BE49-F238E27FC236}">
                <a16:creationId xmlns:a16="http://schemas.microsoft.com/office/drawing/2014/main" id="{0C5A40A8-2EC6-7451-8505-756755B520DA}"/>
              </a:ext>
            </a:extLst>
          </p:cNvPr>
          <p:cNvGrpSpPr/>
          <p:nvPr/>
        </p:nvGrpSpPr>
        <p:grpSpPr>
          <a:xfrm>
            <a:off x="4300137" y="4451617"/>
            <a:ext cx="7085575" cy="1906997"/>
            <a:chOff x="4400453" y="4374992"/>
            <a:chExt cx="7085575" cy="1906997"/>
          </a:xfrm>
        </p:grpSpPr>
        <p:sp>
          <p:nvSpPr>
            <p:cNvPr id="31" name="TextBox 30">
              <a:extLst>
                <a:ext uri="{FF2B5EF4-FFF2-40B4-BE49-F238E27FC236}">
                  <a16:creationId xmlns:a16="http://schemas.microsoft.com/office/drawing/2014/main" id="{CC8B3E94-A01F-9128-BAF4-7F7EBFC0CE68}"/>
                </a:ext>
              </a:extLst>
            </p:cNvPr>
            <p:cNvSpPr txBox="1"/>
            <p:nvPr/>
          </p:nvSpPr>
          <p:spPr>
            <a:xfrm>
              <a:off x="4400453" y="4374992"/>
              <a:ext cx="4418271" cy="1906997"/>
            </a:xfrm>
            <a:prstGeom prst="rect">
              <a:avLst/>
            </a:prstGeom>
            <a:noFill/>
          </p:spPr>
          <p:txBody>
            <a:bodyPr wrap="square" lIns="91440" tIns="45720" rIns="91440" bIns="45720" anchor="t">
              <a:spAutoFit/>
            </a:bodyPr>
            <a:lstStyle/>
            <a:p>
              <a:pPr marL="0" indent="0">
                <a:buNone/>
              </a:pPr>
              <a:endParaRPr lang="en-BE" sz="2400" kern="100" dirty="0">
                <a:effectLst/>
                <a:latin typeface="Times New Roman" panose="02020603050405020304" pitchFamily="18" charset="0"/>
                <a:ea typeface="Aptos" panose="020B0004020202020204" pitchFamily="34" charset="0"/>
                <a:cs typeface="Times New Roman" panose="02020603050405020304" pitchFamily="18" charset="0"/>
              </a:endParaRPr>
            </a:p>
            <a:p>
              <a:pPr lvl="0" algn="just">
                <a:lnSpc>
                  <a:spcPct val="115000"/>
                </a:lnSpc>
                <a:spcAft>
                  <a:spcPts val="800"/>
                </a:spcAft>
                <a:buSzPts val="1000"/>
                <a:buFont typeface="Wingdings" panose="05000000000000000000" pitchFamily="2" charset="2"/>
                <a:buChar char="v"/>
                <a:tabLst>
                  <a:tab pos="228600" algn="l"/>
                </a:tabLst>
              </a:pPr>
              <a:r>
                <a:rPr lang="en-BE" sz="2400" b="1"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 vitamins</a:t>
              </a:r>
              <a:endParaRPr lang="en-BE" sz="2400" b="1" kern="100" dirty="0">
                <a:effectLst/>
                <a:latin typeface="Times New Roman" panose="02020603050405020304" pitchFamily="18" charset="0"/>
                <a:ea typeface="Aptos" panose="020B0004020202020204" pitchFamily="34" charset="0"/>
                <a:cs typeface="Times New Roman" panose="02020603050405020304" pitchFamily="18" charset="0"/>
              </a:endParaRPr>
            </a:p>
            <a:p>
              <a:pPr algn="just">
                <a:lnSpc>
                  <a:spcPct val="115000"/>
                </a:lnSpc>
                <a:spcAft>
                  <a:spcPts val="800"/>
                </a:spcAft>
                <a:buSzPts val="1000"/>
                <a:buFont typeface="Wingdings" panose="05000000000000000000" pitchFamily="2" charset="2"/>
                <a:buChar char="v"/>
                <a:tabLst>
                  <a:tab pos="228600" algn="l"/>
                </a:tabLst>
              </a:pPr>
              <a:r>
                <a:rPr lang="en-BE" sz="2400" b="1" kern="100" dirty="0">
                  <a:solidFill>
                    <a:srgbClr val="000000"/>
                  </a:solidFill>
                  <a:latin typeface="Times New Roman"/>
                  <a:ea typeface="Aptos" panose="020B0004020202020204" pitchFamily="34" charset="0"/>
                  <a:cs typeface="Times New Roman"/>
                </a:rPr>
                <a:t> essential minerals</a:t>
              </a:r>
              <a:r>
                <a:rPr lang="en-BE" sz="2400" b="1" kern="100" dirty="0">
                  <a:solidFill>
                    <a:srgbClr val="000000"/>
                  </a:solidFill>
                  <a:effectLst/>
                  <a:latin typeface="Times New Roman"/>
                  <a:ea typeface="Aptos" panose="020B0004020202020204" pitchFamily="34" charset="0"/>
                  <a:cs typeface="Times New Roman"/>
                </a:rPr>
                <a:t>, such as salt</a:t>
              </a:r>
              <a:endParaRPr lang="en-US" sz="2400" b="1" kern="100" dirty="0">
                <a:solidFill>
                  <a:srgbClr val="000000"/>
                </a:solidFill>
                <a:effectLst/>
                <a:latin typeface="Times New Roman"/>
                <a:ea typeface="Aptos" panose="020B0004020202020204" pitchFamily="34" charset="0"/>
                <a:cs typeface="Times New Roman"/>
              </a:endParaRPr>
            </a:p>
            <a:p>
              <a:pPr algn="just">
                <a:lnSpc>
                  <a:spcPct val="115000"/>
                </a:lnSpc>
                <a:spcAft>
                  <a:spcPts val="800"/>
                </a:spcAft>
                <a:buSzPts val="1000"/>
                <a:buFont typeface="Wingdings" panose="05000000000000000000" pitchFamily="2" charset="2"/>
                <a:buChar char="v"/>
                <a:tabLst>
                  <a:tab pos="228600" algn="l"/>
                </a:tabLst>
              </a:pPr>
              <a:r>
                <a:rPr lang="en-US" sz="2400" b="1" kern="100" dirty="0">
                  <a:solidFill>
                    <a:srgbClr val="000000"/>
                  </a:solidFill>
                  <a:latin typeface="Times New Roman"/>
                  <a:ea typeface="Aptos" panose="020B0004020202020204" pitchFamily="34" charset="0"/>
                  <a:cs typeface="Times New Roman"/>
                </a:rPr>
                <a:t> water</a:t>
              </a:r>
              <a:endParaRPr lang="en-BE" sz="2400" b="1" kern="100" dirty="0">
                <a:effectLst/>
                <a:latin typeface="Times New Roman"/>
                <a:ea typeface="Aptos" panose="020B0004020202020204" pitchFamily="34" charset="0"/>
                <a:cs typeface="Times New Roman"/>
              </a:endParaRPr>
            </a:p>
          </p:txBody>
        </p:sp>
        <p:sp>
          <p:nvSpPr>
            <p:cNvPr id="35" name="Right Brace 34">
              <a:extLst>
                <a:ext uri="{FF2B5EF4-FFF2-40B4-BE49-F238E27FC236}">
                  <a16:creationId xmlns:a16="http://schemas.microsoft.com/office/drawing/2014/main" id="{5224CE63-D458-5729-52A4-238395FB7473}"/>
                </a:ext>
              </a:extLst>
            </p:cNvPr>
            <p:cNvSpPr/>
            <p:nvPr/>
          </p:nvSpPr>
          <p:spPr>
            <a:xfrm>
              <a:off x="8670543" y="4725738"/>
              <a:ext cx="346834" cy="1002705"/>
            </a:xfrm>
            <a:prstGeom prst="rightBrace">
              <a:avLst>
                <a:gd name="adj1" fmla="val 35924"/>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BE"/>
            </a:p>
          </p:txBody>
        </p:sp>
        <p:sp>
          <p:nvSpPr>
            <p:cNvPr id="37" name="TextBox 36">
              <a:extLst>
                <a:ext uri="{FF2B5EF4-FFF2-40B4-BE49-F238E27FC236}">
                  <a16:creationId xmlns:a16="http://schemas.microsoft.com/office/drawing/2014/main" id="{83D25CDC-FFBA-37C7-9606-99E570FC471A}"/>
                </a:ext>
              </a:extLst>
            </p:cNvPr>
            <p:cNvSpPr txBox="1"/>
            <p:nvPr/>
          </p:nvSpPr>
          <p:spPr>
            <a:xfrm>
              <a:off x="9113348" y="5023495"/>
              <a:ext cx="2372680" cy="461665"/>
            </a:xfrm>
            <a:prstGeom prst="rect">
              <a:avLst/>
            </a:prstGeom>
            <a:noFill/>
          </p:spPr>
          <p:txBody>
            <a:bodyPr wrap="square">
              <a:spAutoFit/>
            </a:bodyPr>
            <a:lstStyle/>
            <a:p>
              <a:r>
                <a:rPr lang="en-BE" sz="2400" b="1" dirty="0">
                  <a:solidFill>
                    <a:srgbClr val="FF0000"/>
                  </a:solidFill>
                  <a:effectLst/>
                  <a:latin typeface="Times New Roman" panose="02020603050405020304" pitchFamily="18" charset="0"/>
                  <a:ea typeface="Aptos" panose="020B0004020202020204" pitchFamily="34" charset="0"/>
                  <a:cs typeface="Times New Roman" panose="02020603050405020304" pitchFamily="18" charset="0"/>
                </a:rPr>
                <a:t>micronutrients</a:t>
              </a:r>
              <a:endParaRPr lang="en-BE" sz="2400" dirty="0"/>
            </a:p>
          </p:txBody>
        </p:sp>
      </p:grpSp>
      <p:pic>
        <p:nvPicPr>
          <p:cNvPr id="3" name="Picture 2" descr="Assorted vegetables and fruits">
            <a:extLst>
              <a:ext uri="{FF2B5EF4-FFF2-40B4-BE49-F238E27FC236}">
                <a16:creationId xmlns:a16="http://schemas.microsoft.com/office/drawing/2014/main" id="{4ED0D0AB-3EA2-3F92-D772-9EF66E1834A5}"/>
              </a:ext>
            </a:extLst>
          </p:cNvPr>
          <p:cNvPicPr>
            <a:picLocks noChangeAspect="1"/>
          </p:cNvPicPr>
          <p:nvPr/>
        </p:nvPicPr>
        <p:blipFill>
          <a:blip r:embed="rId5"/>
          <a:srcRect l="25253" r="12974" b="1"/>
          <a:stretch/>
        </p:blipFill>
        <p:spPr>
          <a:xfrm>
            <a:off x="-51439" y="2872771"/>
            <a:ext cx="4378790" cy="3978490"/>
          </a:xfrm>
          <a:custGeom>
            <a:avLst/>
            <a:gdLst/>
            <a:ahLst/>
            <a:cxnLst/>
            <a:rect l="l" t="t" r="r" b="b"/>
            <a:pathLst>
              <a:path w="5578823" h="6028256">
                <a:moveTo>
                  <a:pt x="0" y="0"/>
                </a:moveTo>
                <a:lnTo>
                  <a:pt x="3897606" y="0"/>
                </a:lnTo>
                <a:lnTo>
                  <a:pt x="4274232" y="360545"/>
                </a:lnTo>
                <a:cubicBezTo>
                  <a:pt x="4408856" y="488910"/>
                  <a:pt x="4542134" y="615181"/>
                  <a:pt x="4673934" y="738354"/>
                </a:cubicBezTo>
                <a:cubicBezTo>
                  <a:pt x="5042663" y="1082881"/>
                  <a:pt x="5282330" y="1428108"/>
                  <a:pt x="5421862" y="1773839"/>
                </a:cubicBezTo>
                <a:cubicBezTo>
                  <a:pt x="5631101" y="2292214"/>
                  <a:pt x="5614731" y="2811325"/>
                  <a:pt x="5469198" y="3329255"/>
                </a:cubicBezTo>
                <a:cubicBezTo>
                  <a:pt x="5323662" y="3847185"/>
                  <a:pt x="5048962" y="4363935"/>
                  <a:pt x="4741546" y="4877588"/>
                </a:cubicBezTo>
                <a:cubicBezTo>
                  <a:pt x="4027238" y="6071494"/>
                  <a:pt x="2764972" y="6102970"/>
                  <a:pt x="1325600" y="5980388"/>
                </a:cubicBezTo>
                <a:cubicBezTo>
                  <a:pt x="903947" y="5944442"/>
                  <a:pt x="499735" y="5907589"/>
                  <a:pt x="137593" y="5804042"/>
                </a:cubicBezTo>
                <a:lnTo>
                  <a:pt x="0" y="5760161"/>
                </a:lnTo>
                <a:close/>
              </a:path>
            </a:pathLst>
          </a:custGeom>
        </p:spPr>
      </p:pic>
      <p:grpSp>
        <p:nvGrpSpPr>
          <p:cNvPr id="13" name="Group 12">
            <a:extLst>
              <a:ext uri="{FF2B5EF4-FFF2-40B4-BE49-F238E27FC236}">
                <a16:creationId xmlns:a16="http://schemas.microsoft.com/office/drawing/2014/main" id="{CA553376-58FF-D86E-E459-6B3832992EEA}"/>
              </a:ext>
            </a:extLst>
          </p:cNvPr>
          <p:cNvGrpSpPr/>
          <p:nvPr/>
        </p:nvGrpSpPr>
        <p:grpSpPr>
          <a:xfrm>
            <a:off x="2255925" y="1239725"/>
            <a:ext cx="6375748" cy="1561529"/>
            <a:chOff x="485303" y="1408042"/>
            <a:chExt cx="6375748" cy="1561529"/>
          </a:xfrm>
        </p:grpSpPr>
        <p:sp>
          <p:nvSpPr>
            <p:cNvPr id="34" name="Right Brace 33">
              <a:extLst>
                <a:ext uri="{FF2B5EF4-FFF2-40B4-BE49-F238E27FC236}">
                  <a16:creationId xmlns:a16="http://schemas.microsoft.com/office/drawing/2014/main" id="{6757783D-3BA2-4822-B477-B1420EEBFEDA}"/>
                </a:ext>
              </a:extLst>
            </p:cNvPr>
            <p:cNvSpPr/>
            <p:nvPr/>
          </p:nvSpPr>
          <p:spPr>
            <a:xfrm>
              <a:off x="3564022" y="1548406"/>
              <a:ext cx="346834" cy="1421165"/>
            </a:xfrm>
            <a:prstGeom prst="rightBrace">
              <a:avLst>
                <a:gd name="adj1" fmla="val 35924"/>
                <a:gd name="adj2" fmla="val 5089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BE"/>
            </a:p>
          </p:txBody>
        </p:sp>
        <p:sp>
          <p:nvSpPr>
            <p:cNvPr id="5" name="TextBox 4">
              <a:extLst>
                <a:ext uri="{FF2B5EF4-FFF2-40B4-BE49-F238E27FC236}">
                  <a16:creationId xmlns:a16="http://schemas.microsoft.com/office/drawing/2014/main" id="{07168B26-EDBF-55B2-F0B1-7F18BCC21F2C}"/>
                </a:ext>
              </a:extLst>
            </p:cNvPr>
            <p:cNvSpPr txBox="1"/>
            <p:nvPr/>
          </p:nvSpPr>
          <p:spPr>
            <a:xfrm>
              <a:off x="485303" y="1408042"/>
              <a:ext cx="6375748" cy="1537665"/>
            </a:xfrm>
            <a:prstGeom prst="rect">
              <a:avLst/>
            </a:prstGeom>
            <a:noFill/>
          </p:spPr>
          <p:txBody>
            <a:bodyPr wrap="square">
              <a:spAutoFit/>
            </a:bodyPr>
            <a:lstStyle/>
            <a:p>
              <a:pPr lvl="0" algn="just">
                <a:lnSpc>
                  <a:spcPct val="115000"/>
                </a:lnSpc>
                <a:spcAft>
                  <a:spcPts val="800"/>
                </a:spcAft>
                <a:buSzPts val="1000"/>
                <a:buFont typeface="Wingdings" panose="05000000000000000000" pitchFamily="2" charset="2"/>
                <a:buChar char="v"/>
                <a:tabLst>
                  <a:tab pos="228600" algn="l"/>
                </a:tabLst>
              </a:pPr>
              <a:r>
                <a:rPr lang="en-BE" sz="2400" b="1"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 protein</a:t>
              </a:r>
              <a:endParaRPr lang="en-BE" sz="2400" b="1" kern="100" dirty="0">
                <a:effectLst/>
                <a:latin typeface="Times New Roman" panose="02020603050405020304" pitchFamily="18" charset="0"/>
                <a:ea typeface="Aptos" panose="020B0004020202020204" pitchFamily="34" charset="0"/>
                <a:cs typeface="Times New Roman" panose="02020603050405020304" pitchFamily="18" charset="0"/>
              </a:endParaRPr>
            </a:p>
            <a:p>
              <a:pPr lvl="0" algn="just">
                <a:lnSpc>
                  <a:spcPct val="115000"/>
                </a:lnSpc>
                <a:spcAft>
                  <a:spcPts val="800"/>
                </a:spcAft>
                <a:buSzPts val="1000"/>
                <a:buFont typeface="Wingdings" panose="05000000000000000000" pitchFamily="2" charset="2"/>
                <a:buChar char="v"/>
                <a:tabLst>
                  <a:tab pos="228600" algn="l"/>
                </a:tabLst>
              </a:pPr>
              <a:r>
                <a:rPr lang="en-BE" sz="2400" b="1" kern="100" dirty="0">
                  <a:solidFill>
                    <a:srgbClr val="000000"/>
                  </a:solidFill>
                  <a:effectLst/>
                  <a:latin typeface="Times New Roman"/>
                  <a:ea typeface="Aptos" panose="020B0004020202020204" pitchFamily="34" charset="0"/>
                  <a:cs typeface="Times New Roman"/>
                </a:rPr>
                <a:t> carbohydrates/ sugars       </a:t>
              </a:r>
              <a:r>
                <a:rPr lang="en-BE" sz="2400" b="1" dirty="0">
                  <a:solidFill>
                    <a:srgbClr val="FF0000"/>
                  </a:solidFill>
                  <a:effectLst/>
                  <a:latin typeface="Times New Roman"/>
                  <a:ea typeface="Aptos" panose="020B0004020202020204" pitchFamily="34" charset="0"/>
                  <a:cs typeface="Times New Roman"/>
                </a:rPr>
                <a:t>macronutrients</a:t>
              </a:r>
              <a:r>
                <a:rPr lang="en-BE" sz="2400" b="1" dirty="0">
                  <a:solidFill>
                    <a:srgbClr val="FF0000"/>
                  </a:solidFill>
                  <a:effectLst/>
                  <a:latin typeface="Times New Roman"/>
                  <a:cs typeface="Times New Roman"/>
                </a:rPr>
                <a:t> </a:t>
              </a:r>
              <a:endParaRPr lang="en-BE" sz="2400" b="1" kern="100" dirty="0">
                <a:solidFill>
                  <a:srgbClr val="FF0000"/>
                </a:solidFill>
                <a:effectLst/>
                <a:latin typeface="Times New Roman"/>
                <a:ea typeface="Aptos" panose="020B0004020202020204" pitchFamily="34" charset="0"/>
                <a:cs typeface="Times New Roman"/>
              </a:endParaRPr>
            </a:p>
            <a:p>
              <a:pPr lvl="0" algn="just">
                <a:lnSpc>
                  <a:spcPct val="115000"/>
                </a:lnSpc>
                <a:spcAft>
                  <a:spcPts val="800"/>
                </a:spcAft>
                <a:buSzPts val="1000"/>
                <a:buFont typeface="Wingdings" panose="05000000000000000000" pitchFamily="2" charset="2"/>
                <a:buChar char="v"/>
                <a:tabLst>
                  <a:tab pos="228600" algn="l"/>
                </a:tabLst>
              </a:pPr>
              <a:r>
                <a:rPr lang="en-GB" sz="2400" b="1" kern="100" dirty="0">
                  <a:solidFill>
                    <a:srgbClr val="000000"/>
                  </a:solidFill>
                  <a:latin typeface="Times New Roman" panose="02020603050405020304" pitchFamily="18" charset="0"/>
                  <a:ea typeface="Aptos" panose="020B0004020202020204" pitchFamily="34" charset="0"/>
                  <a:cs typeface="Times New Roman" panose="02020603050405020304" pitchFamily="18" charset="0"/>
                </a:rPr>
                <a:t> f</a:t>
              </a:r>
              <a:r>
                <a:rPr lang="en-BE" sz="2400" b="1"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ats</a:t>
              </a:r>
              <a:endParaRPr lang="en-BE" sz="2400" b="1" kern="100" dirty="0">
                <a:effectLst/>
                <a:latin typeface="Times New Roman" panose="02020603050405020304" pitchFamily="18" charset="0"/>
                <a:ea typeface="Aptos" panose="020B0004020202020204" pitchFamily="34" charset="0"/>
                <a:cs typeface="Times New Roman" panose="02020603050405020304" pitchFamily="18" charset="0"/>
              </a:endParaRPr>
            </a:p>
          </p:txBody>
        </p:sp>
      </p:grpSp>
      <p:sp>
        <p:nvSpPr>
          <p:cNvPr id="11" name="TextBox 10">
            <a:extLst>
              <a:ext uri="{FF2B5EF4-FFF2-40B4-BE49-F238E27FC236}">
                <a16:creationId xmlns:a16="http://schemas.microsoft.com/office/drawing/2014/main" id="{EFFD847E-4100-3BA8-F0F7-95457F3CD21D}"/>
              </a:ext>
            </a:extLst>
          </p:cNvPr>
          <p:cNvSpPr txBox="1"/>
          <p:nvPr/>
        </p:nvSpPr>
        <p:spPr>
          <a:xfrm>
            <a:off x="448492" y="613998"/>
            <a:ext cx="4272575" cy="461665"/>
          </a:xfrm>
          <a:prstGeom prst="rect">
            <a:avLst/>
          </a:prstGeom>
          <a:noFill/>
        </p:spPr>
        <p:txBody>
          <a:bodyPr wrap="square">
            <a:spAutoFit/>
          </a:bodyPr>
          <a:lstStyle/>
          <a:p>
            <a:pPr marL="0" indent="0">
              <a:buNone/>
            </a:pPr>
            <a:r>
              <a:rPr lang="en-BE" sz="24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There are six essential nutrients</a:t>
            </a:r>
            <a:r>
              <a:rPr lang="en-US" sz="2400" kern="100" dirty="0">
                <a:solidFill>
                  <a:srgbClr val="000000"/>
                </a:solidFill>
                <a:effectLst/>
                <a:latin typeface="Times New Roman" panose="02020603050405020304" pitchFamily="18" charset="0"/>
                <a:ea typeface="Aptos" panose="020B0004020202020204" pitchFamily="34" charset="0"/>
                <a:cs typeface="Times New Roman" panose="02020603050405020304" pitchFamily="18" charset="0"/>
              </a:rPr>
              <a:t>:</a:t>
            </a:r>
          </a:p>
        </p:txBody>
      </p:sp>
    </p:spTree>
    <p:extLst>
      <p:ext uri="{BB962C8B-B14F-4D97-AF65-F5344CB8AC3E}">
        <p14:creationId xmlns:p14="http://schemas.microsoft.com/office/powerpoint/2010/main" val="1661188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4ABB0D7-2BC1-8F72-FA78-7027F77B0DBF}"/>
              </a:ext>
            </a:extLst>
          </p:cNvPr>
          <p:cNvSpPr>
            <a:spLocks noGrp="1"/>
          </p:cNvSpPr>
          <p:nvPr>
            <p:ph type="title"/>
          </p:nvPr>
        </p:nvSpPr>
        <p:spPr>
          <a:xfrm>
            <a:off x="-189950" y="-88739"/>
            <a:ext cx="12192000" cy="759410"/>
          </a:xfrm>
        </p:spPr>
        <p:txBody>
          <a:bodyPr>
            <a:normAutofit fontScale="90000"/>
          </a:bodyPr>
          <a:lstStyle/>
          <a:p>
            <a:pPr algn="ctr"/>
            <a:br>
              <a:rPr lang="en-US" dirty="0">
                <a:latin typeface="Times New Roman" panose="02020603050405020304" pitchFamily="18" charset="0"/>
                <a:ea typeface="Aptos" panose="020B0004020202020204" pitchFamily="34" charset="0"/>
              </a:rPr>
            </a:br>
            <a:br>
              <a:rPr lang="en-US" dirty="0">
                <a:latin typeface="Times New Roman" panose="02020603050405020304" pitchFamily="18" charset="0"/>
                <a:ea typeface="Aptos" panose="020B0004020202020204" pitchFamily="34" charset="0"/>
              </a:rPr>
            </a:br>
            <a:r>
              <a:rPr lang="en-US" dirty="0">
                <a:latin typeface="Times New Roman" panose="02020603050405020304" pitchFamily="18" charset="0"/>
                <a:ea typeface="Aptos" panose="020B0004020202020204" pitchFamily="34" charset="0"/>
              </a:rPr>
              <a:t>       </a:t>
            </a:r>
            <a:r>
              <a:rPr lang="en-US" dirty="0">
                <a:ea typeface="Aptos" panose="020B0004020202020204" pitchFamily="34" charset="0"/>
              </a:rPr>
              <a:t>C</a:t>
            </a:r>
            <a:r>
              <a:rPr lang="en-US" dirty="0">
                <a:effectLst/>
                <a:ea typeface="Aptos" panose="020B0004020202020204" pitchFamily="34" charset="0"/>
              </a:rPr>
              <a:t>ombinations of nutrients in healthy food </a:t>
            </a:r>
            <a:br>
              <a:rPr lang="en-BE" dirty="0"/>
            </a:br>
            <a:endParaRPr lang="en-BE"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83F25D33-9F9E-D444-252C-E645055EDBB3}"/>
              </a:ext>
            </a:extLst>
          </p:cNvPr>
          <p:cNvSpPr txBox="1"/>
          <p:nvPr/>
        </p:nvSpPr>
        <p:spPr>
          <a:xfrm>
            <a:off x="1073888" y="1147919"/>
            <a:ext cx="242374" cy="369332"/>
          </a:xfrm>
          <a:prstGeom prst="rect">
            <a:avLst/>
          </a:prstGeom>
          <a:noFill/>
        </p:spPr>
        <p:txBody>
          <a:bodyPr wrap="none" rtlCol="0">
            <a:spAutoFit/>
          </a:bodyPr>
          <a:lstStyle/>
          <a:p>
            <a:r>
              <a:rPr lang="en-US" sz="1800">
                <a:effectLst/>
                <a:latin typeface="Times New Roman" panose="02020603050405020304" pitchFamily="18" charset="0"/>
                <a:ea typeface="Aptos" panose="020B0004020202020204" pitchFamily="34" charset="0"/>
              </a:rPr>
              <a:t> </a:t>
            </a:r>
            <a:endParaRPr lang="en-BE" dirty="0"/>
          </a:p>
        </p:txBody>
      </p:sp>
      <p:graphicFrame>
        <p:nvGraphicFramePr>
          <p:cNvPr id="27" name="Table 26">
            <a:extLst>
              <a:ext uri="{FF2B5EF4-FFF2-40B4-BE49-F238E27FC236}">
                <a16:creationId xmlns:a16="http://schemas.microsoft.com/office/drawing/2014/main" id="{04200F3A-F618-9E80-8463-F97CCFB8BC63}"/>
              </a:ext>
            </a:extLst>
          </p:cNvPr>
          <p:cNvGraphicFramePr>
            <a:graphicFrameLocks noGrp="1"/>
          </p:cNvGraphicFramePr>
          <p:nvPr>
            <p:extLst>
              <p:ext uri="{D42A27DB-BD31-4B8C-83A1-F6EECF244321}">
                <p14:modId xmlns:p14="http://schemas.microsoft.com/office/powerpoint/2010/main" val="686501859"/>
              </p:ext>
            </p:extLst>
          </p:nvPr>
        </p:nvGraphicFramePr>
        <p:xfrm>
          <a:off x="353438" y="1057181"/>
          <a:ext cx="10764674" cy="4743637"/>
        </p:xfrm>
        <a:graphic>
          <a:graphicData uri="http://schemas.openxmlformats.org/drawingml/2006/table">
            <a:tbl>
              <a:tblPr firstRow="1" firstCol="1" bandRow="1"/>
              <a:tblGrid>
                <a:gridCol w="10764674">
                  <a:extLst>
                    <a:ext uri="{9D8B030D-6E8A-4147-A177-3AD203B41FA5}">
                      <a16:colId xmlns:a16="http://schemas.microsoft.com/office/drawing/2014/main" val="3996529835"/>
                    </a:ext>
                  </a:extLst>
                </a:gridCol>
              </a:tblGrid>
              <a:tr h="332231">
                <a:tc>
                  <a:txBody>
                    <a:bodyPr/>
                    <a:lstStyle/>
                    <a:p>
                      <a:pPr algn="ctr" rtl="0" fontAlgn="ctr"/>
                      <a:r>
                        <a:rPr lang="en-GB" sz="2400" b="1" i="0" u="none" strike="noStrike" dirty="0">
                          <a:solidFill>
                            <a:srgbClr val="000000"/>
                          </a:solidFill>
                          <a:effectLst/>
                          <a:latin typeface="Times New Roman" panose="02020603050405020304" pitchFamily="18" charset="0"/>
                        </a:rPr>
                        <a:t>Nutrition claims that can be made on foods according to EU law </a:t>
                      </a:r>
                    </a:p>
                    <a:p>
                      <a:pPr algn="ctr" rtl="0" fontAlgn="ctr"/>
                      <a:r>
                        <a:rPr lang="en-GB" sz="2400" b="1" i="0" u="none" strike="noStrike" dirty="0">
                          <a:solidFill>
                            <a:srgbClr val="000000"/>
                          </a:solidFill>
                          <a:effectLst/>
                          <a:latin typeface="Times New Roman" panose="02020603050405020304" pitchFamily="18" charset="0"/>
                        </a:rPr>
                        <a:t>(Regulation 1924/2006)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80047496"/>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LOW ENERGY: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2373707773"/>
                  </a:ext>
                </a:extLst>
              </a:tr>
              <a:tr h="332231">
                <a:tc>
                  <a:txBody>
                    <a:bodyPr/>
                    <a:lstStyle/>
                    <a:p>
                      <a:pPr algn="l" rtl="0" fontAlgn="ctr"/>
                      <a:r>
                        <a:rPr lang="en-GB" sz="2000" b="0" i="0" u="none" strike="noStrike" dirty="0">
                          <a:solidFill>
                            <a:srgbClr val="000000"/>
                          </a:solidFill>
                          <a:effectLst/>
                          <a:latin typeface="Times New Roman" panose="02020603050405020304" pitchFamily="18" charset="0"/>
                        </a:rPr>
                        <a:t>Less than 40 kcal /100 g for solids or more than 20 kcal/100 ml for liquids.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0629465"/>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LOW FAT: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252849802"/>
                  </a:ext>
                </a:extLst>
              </a:tr>
              <a:tr h="332231">
                <a:tc>
                  <a:txBody>
                    <a:bodyPr/>
                    <a:lstStyle/>
                    <a:p>
                      <a:pPr algn="l" rtl="0" fontAlgn="ctr"/>
                      <a:r>
                        <a:rPr lang="en-GB" sz="2000" b="0" i="0" u="none" strike="noStrike" dirty="0">
                          <a:solidFill>
                            <a:srgbClr val="000000"/>
                          </a:solidFill>
                          <a:effectLst/>
                          <a:latin typeface="Times New Roman" panose="02020603050405020304" pitchFamily="18" charset="0"/>
                        </a:rPr>
                        <a:t>Less than 3 g of fat per 100 g for solids or 1,5 g of fat per 100 ml for liquids .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8297941"/>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LOW SUGARS: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1322116802"/>
                  </a:ext>
                </a:extLst>
              </a:tr>
              <a:tr h="332231">
                <a:tc>
                  <a:txBody>
                    <a:bodyPr/>
                    <a:lstStyle/>
                    <a:p>
                      <a:pPr algn="l" rtl="0" fontAlgn="ctr"/>
                      <a:r>
                        <a:rPr lang="en-GB" sz="2000" b="0" i="0" u="none" strike="noStrike" dirty="0">
                          <a:solidFill>
                            <a:srgbClr val="000000"/>
                          </a:solidFill>
                          <a:effectLst/>
                          <a:latin typeface="Times New Roman" panose="02020603050405020304" pitchFamily="18" charset="0"/>
                        </a:rPr>
                        <a:t>Less than 5 g of sugars per 100 g for solids or 2,5 g of sugars per 100 ml for liquids.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1628559"/>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LOW SODIUM/SALT: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2557071978"/>
                  </a:ext>
                </a:extLst>
              </a:tr>
              <a:tr h="332231">
                <a:tc>
                  <a:txBody>
                    <a:bodyPr/>
                    <a:lstStyle/>
                    <a:p>
                      <a:pPr algn="l" rtl="0" fontAlgn="ctr"/>
                      <a:r>
                        <a:rPr lang="en-GB" sz="2000" b="0" i="0" u="none" strike="noStrike" dirty="0">
                          <a:solidFill>
                            <a:srgbClr val="000000"/>
                          </a:solidFill>
                          <a:effectLst/>
                          <a:latin typeface="Times New Roman" panose="02020603050405020304" pitchFamily="18" charset="0"/>
                        </a:rPr>
                        <a:t>Less than 0,12 g of sodium, or the equivalent value for salt, per 100 g or per 100 ml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5670734"/>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HIGH FIBRE: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4010472624"/>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 </a:t>
                      </a:r>
                      <a:r>
                        <a:rPr lang="en-GB" sz="2000" b="0" i="0" u="none" strike="noStrike" dirty="0">
                          <a:solidFill>
                            <a:srgbClr val="000000"/>
                          </a:solidFill>
                          <a:effectLst/>
                          <a:latin typeface="Times New Roman" panose="02020603050405020304" pitchFamily="18" charset="0"/>
                        </a:rPr>
                        <a:t>More than  6 g of fibre per 100 g or at least 3 g of fibre per 100 kcal</a:t>
                      </a:r>
                      <a:endParaRPr lang="en-GB" sz="2000" b="1"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3808485"/>
                  </a:ext>
                </a:extLst>
              </a:tr>
              <a:tr h="332231">
                <a:tc>
                  <a:txBody>
                    <a:bodyPr/>
                    <a:lstStyle/>
                    <a:p>
                      <a:pPr algn="l" rtl="0" fontAlgn="ctr"/>
                      <a:r>
                        <a:rPr lang="en-GB" sz="2000" b="1" i="0" u="none" strike="noStrike" dirty="0">
                          <a:solidFill>
                            <a:srgbClr val="000000"/>
                          </a:solidFill>
                          <a:effectLst/>
                          <a:latin typeface="Times New Roman" panose="02020603050405020304" pitchFamily="18" charset="0"/>
                        </a:rPr>
                        <a:t>HIGH PROTEIN: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A983"/>
                    </a:solidFill>
                  </a:tcPr>
                </a:tc>
                <a:extLst>
                  <a:ext uri="{0D108BD9-81ED-4DB2-BD59-A6C34878D82A}">
                    <a16:rowId xmlns:a16="http://schemas.microsoft.com/office/drawing/2014/main" val="4118771268"/>
                  </a:ext>
                </a:extLst>
              </a:tr>
              <a:tr h="348051">
                <a:tc>
                  <a:txBody>
                    <a:bodyPr/>
                    <a:lstStyle/>
                    <a:p>
                      <a:pPr algn="l" rtl="0" fontAlgn="ctr"/>
                      <a:r>
                        <a:rPr lang="en-GB" sz="2000" b="0" i="0" u="none" strike="noStrike" dirty="0">
                          <a:solidFill>
                            <a:srgbClr val="000000"/>
                          </a:solidFill>
                          <a:effectLst/>
                          <a:latin typeface="Times New Roman" panose="02020603050405020304" pitchFamily="18" charset="0"/>
                        </a:rPr>
                        <a:t>More than 20 % of the energy value of the food is provided by protein.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9755581"/>
                  </a:ext>
                </a:extLst>
              </a:tr>
            </a:tbl>
          </a:graphicData>
        </a:graphic>
      </p:graphicFrame>
      <p:pic>
        <p:nvPicPr>
          <p:cNvPr id="29" name="Picture 2">
            <a:extLst>
              <a:ext uri="{FF2B5EF4-FFF2-40B4-BE49-F238E27FC236}">
                <a16:creationId xmlns:a16="http://schemas.microsoft.com/office/drawing/2014/main" id="{C213274E-DD94-2BA0-44D8-3A080E1B75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067" r="8188"/>
          <a:stretch/>
        </p:blipFill>
        <p:spPr bwMode="auto">
          <a:xfrm>
            <a:off x="8215932" y="4496453"/>
            <a:ext cx="3976068" cy="2361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103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2300214-8AC9-D8DA-11F3-9B33D1F9F453}"/>
              </a:ext>
            </a:extLst>
          </p:cNvPr>
          <p:cNvSpPr>
            <a:spLocks noGrp="1"/>
          </p:cNvSpPr>
          <p:nvPr>
            <p:ph type="title"/>
          </p:nvPr>
        </p:nvSpPr>
        <p:spPr>
          <a:xfrm>
            <a:off x="711444" y="92377"/>
            <a:ext cx="11310012" cy="730492"/>
          </a:xfrm>
        </p:spPr>
        <p:txBody>
          <a:bodyPr>
            <a:normAutofit/>
          </a:bodyPr>
          <a:lstStyle/>
          <a:p>
            <a:pPr algn="ctr"/>
            <a:r>
              <a:rPr lang="en-US" sz="4000" dirty="0"/>
              <a:t>Methodology: Is cafeteria food healthy?</a:t>
            </a:r>
            <a:endParaRPr lang="en-BE" sz="4000" dirty="0"/>
          </a:p>
        </p:txBody>
      </p:sp>
      <p:sp>
        <p:nvSpPr>
          <p:cNvPr id="5" name="TextBox 4">
            <a:extLst>
              <a:ext uri="{FF2B5EF4-FFF2-40B4-BE49-F238E27FC236}">
                <a16:creationId xmlns:a16="http://schemas.microsoft.com/office/drawing/2014/main" id="{41B84E1B-1306-CF94-B5E3-8CFD2EA65704}"/>
              </a:ext>
            </a:extLst>
          </p:cNvPr>
          <p:cNvSpPr txBox="1"/>
          <p:nvPr/>
        </p:nvSpPr>
        <p:spPr>
          <a:xfrm>
            <a:off x="323735" y="736515"/>
            <a:ext cx="11637781" cy="839845"/>
          </a:xfrm>
          <a:custGeom>
            <a:avLst/>
            <a:gdLst>
              <a:gd name="connsiteX0" fmla="*/ 0 w 11637781"/>
              <a:gd name="connsiteY0" fmla="*/ 0 h 839845"/>
              <a:gd name="connsiteX1" fmla="*/ 465511 w 11637781"/>
              <a:gd name="connsiteY1" fmla="*/ 0 h 839845"/>
              <a:gd name="connsiteX2" fmla="*/ 698267 w 11637781"/>
              <a:gd name="connsiteY2" fmla="*/ 0 h 839845"/>
              <a:gd name="connsiteX3" fmla="*/ 1512912 w 11637781"/>
              <a:gd name="connsiteY3" fmla="*/ 0 h 839845"/>
              <a:gd name="connsiteX4" fmla="*/ 1978423 w 11637781"/>
              <a:gd name="connsiteY4" fmla="*/ 0 h 839845"/>
              <a:gd name="connsiteX5" fmla="*/ 2443934 w 11637781"/>
              <a:gd name="connsiteY5" fmla="*/ 0 h 839845"/>
              <a:gd name="connsiteX6" fmla="*/ 3258579 w 11637781"/>
              <a:gd name="connsiteY6" fmla="*/ 0 h 839845"/>
              <a:gd name="connsiteX7" fmla="*/ 3607712 w 11637781"/>
              <a:gd name="connsiteY7" fmla="*/ 0 h 839845"/>
              <a:gd name="connsiteX8" fmla="*/ 4422357 w 11637781"/>
              <a:gd name="connsiteY8" fmla="*/ 0 h 839845"/>
              <a:gd name="connsiteX9" fmla="*/ 5237001 w 11637781"/>
              <a:gd name="connsiteY9" fmla="*/ 0 h 839845"/>
              <a:gd name="connsiteX10" fmla="*/ 5818891 w 11637781"/>
              <a:gd name="connsiteY10" fmla="*/ 0 h 839845"/>
              <a:gd name="connsiteX11" fmla="*/ 6633535 w 11637781"/>
              <a:gd name="connsiteY11" fmla="*/ 0 h 839845"/>
              <a:gd name="connsiteX12" fmla="*/ 7099046 w 11637781"/>
              <a:gd name="connsiteY12" fmla="*/ 0 h 839845"/>
              <a:gd name="connsiteX13" fmla="*/ 7564558 w 11637781"/>
              <a:gd name="connsiteY13" fmla="*/ 0 h 839845"/>
              <a:gd name="connsiteX14" fmla="*/ 8262825 w 11637781"/>
              <a:gd name="connsiteY14" fmla="*/ 0 h 839845"/>
              <a:gd name="connsiteX15" fmla="*/ 8728336 w 11637781"/>
              <a:gd name="connsiteY15" fmla="*/ 0 h 839845"/>
              <a:gd name="connsiteX16" fmla="*/ 9542980 w 11637781"/>
              <a:gd name="connsiteY16" fmla="*/ 0 h 839845"/>
              <a:gd name="connsiteX17" fmla="*/ 10357625 w 11637781"/>
              <a:gd name="connsiteY17" fmla="*/ 0 h 839845"/>
              <a:gd name="connsiteX18" fmla="*/ 10939514 w 11637781"/>
              <a:gd name="connsiteY18" fmla="*/ 0 h 839845"/>
              <a:gd name="connsiteX19" fmla="*/ 11637781 w 11637781"/>
              <a:gd name="connsiteY19" fmla="*/ 0 h 839845"/>
              <a:gd name="connsiteX20" fmla="*/ 11637781 w 11637781"/>
              <a:gd name="connsiteY20" fmla="*/ 394727 h 839845"/>
              <a:gd name="connsiteX21" fmla="*/ 11637781 w 11637781"/>
              <a:gd name="connsiteY21" fmla="*/ 839845 h 839845"/>
              <a:gd name="connsiteX22" fmla="*/ 10939514 w 11637781"/>
              <a:gd name="connsiteY22" fmla="*/ 839845 h 839845"/>
              <a:gd name="connsiteX23" fmla="*/ 10590381 w 11637781"/>
              <a:gd name="connsiteY23" fmla="*/ 839845 h 839845"/>
              <a:gd name="connsiteX24" fmla="*/ 10008492 w 11637781"/>
              <a:gd name="connsiteY24" fmla="*/ 839845 h 839845"/>
              <a:gd name="connsiteX25" fmla="*/ 9775736 w 11637781"/>
              <a:gd name="connsiteY25" fmla="*/ 839845 h 839845"/>
              <a:gd name="connsiteX26" fmla="*/ 9542980 w 11637781"/>
              <a:gd name="connsiteY26" fmla="*/ 839845 h 839845"/>
              <a:gd name="connsiteX27" fmla="*/ 8961091 w 11637781"/>
              <a:gd name="connsiteY27" fmla="*/ 839845 h 839845"/>
              <a:gd name="connsiteX28" fmla="*/ 8611958 w 11637781"/>
              <a:gd name="connsiteY28" fmla="*/ 839845 h 839845"/>
              <a:gd name="connsiteX29" fmla="*/ 7913691 w 11637781"/>
              <a:gd name="connsiteY29" fmla="*/ 839845 h 839845"/>
              <a:gd name="connsiteX30" fmla="*/ 7564558 w 11637781"/>
              <a:gd name="connsiteY30" fmla="*/ 839845 h 839845"/>
              <a:gd name="connsiteX31" fmla="*/ 6866291 w 11637781"/>
              <a:gd name="connsiteY31" fmla="*/ 839845 h 839845"/>
              <a:gd name="connsiteX32" fmla="*/ 6633535 w 11637781"/>
              <a:gd name="connsiteY32" fmla="*/ 839845 h 839845"/>
              <a:gd name="connsiteX33" fmla="*/ 5935268 w 11637781"/>
              <a:gd name="connsiteY33" fmla="*/ 839845 h 839845"/>
              <a:gd name="connsiteX34" fmla="*/ 5586135 w 11637781"/>
              <a:gd name="connsiteY34" fmla="*/ 839845 h 839845"/>
              <a:gd name="connsiteX35" fmla="*/ 5353379 w 11637781"/>
              <a:gd name="connsiteY35" fmla="*/ 839845 h 839845"/>
              <a:gd name="connsiteX36" fmla="*/ 5004246 w 11637781"/>
              <a:gd name="connsiteY36" fmla="*/ 839845 h 839845"/>
              <a:gd name="connsiteX37" fmla="*/ 4305979 w 11637781"/>
              <a:gd name="connsiteY37" fmla="*/ 839845 h 839845"/>
              <a:gd name="connsiteX38" fmla="*/ 3956846 w 11637781"/>
              <a:gd name="connsiteY38" fmla="*/ 839845 h 839845"/>
              <a:gd name="connsiteX39" fmla="*/ 3724090 w 11637781"/>
              <a:gd name="connsiteY39" fmla="*/ 839845 h 839845"/>
              <a:gd name="connsiteX40" fmla="*/ 3374956 w 11637781"/>
              <a:gd name="connsiteY40" fmla="*/ 839845 h 839845"/>
              <a:gd name="connsiteX41" fmla="*/ 2909445 w 11637781"/>
              <a:gd name="connsiteY41" fmla="*/ 839845 h 839845"/>
              <a:gd name="connsiteX42" fmla="*/ 2327556 w 11637781"/>
              <a:gd name="connsiteY42" fmla="*/ 839845 h 839845"/>
              <a:gd name="connsiteX43" fmla="*/ 1978423 w 11637781"/>
              <a:gd name="connsiteY43" fmla="*/ 839845 h 839845"/>
              <a:gd name="connsiteX44" fmla="*/ 1163778 w 11637781"/>
              <a:gd name="connsiteY44" fmla="*/ 839845 h 839845"/>
              <a:gd name="connsiteX45" fmla="*/ 581889 w 11637781"/>
              <a:gd name="connsiteY45" fmla="*/ 839845 h 839845"/>
              <a:gd name="connsiteX46" fmla="*/ 0 w 11637781"/>
              <a:gd name="connsiteY46" fmla="*/ 839845 h 839845"/>
              <a:gd name="connsiteX47" fmla="*/ 0 w 11637781"/>
              <a:gd name="connsiteY47" fmla="*/ 411524 h 839845"/>
              <a:gd name="connsiteX48" fmla="*/ 0 w 11637781"/>
              <a:gd name="connsiteY48" fmla="*/ 0 h 83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637781" h="839845" extrusionOk="0">
                <a:moveTo>
                  <a:pt x="0" y="0"/>
                </a:moveTo>
                <a:cubicBezTo>
                  <a:pt x="170231" y="-3399"/>
                  <a:pt x="264739" y="54090"/>
                  <a:pt x="465511" y="0"/>
                </a:cubicBezTo>
                <a:cubicBezTo>
                  <a:pt x="666283" y="-54090"/>
                  <a:pt x="608908" y="13287"/>
                  <a:pt x="698267" y="0"/>
                </a:cubicBezTo>
                <a:cubicBezTo>
                  <a:pt x="787626" y="-13287"/>
                  <a:pt x="1178236" y="41434"/>
                  <a:pt x="1512912" y="0"/>
                </a:cubicBezTo>
                <a:cubicBezTo>
                  <a:pt x="1847588" y="-41434"/>
                  <a:pt x="1782465" y="20301"/>
                  <a:pt x="1978423" y="0"/>
                </a:cubicBezTo>
                <a:cubicBezTo>
                  <a:pt x="2174381" y="-20301"/>
                  <a:pt x="2296803" y="44250"/>
                  <a:pt x="2443934" y="0"/>
                </a:cubicBezTo>
                <a:cubicBezTo>
                  <a:pt x="2591065" y="-44250"/>
                  <a:pt x="2879053" y="14333"/>
                  <a:pt x="3258579" y="0"/>
                </a:cubicBezTo>
                <a:cubicBezTo>
                  <a:pt x="3638105" y="-14333"/>
                  <a:pt x="3441831" y="12731"/>
                  <a:pt x="3607712" y="0"/>
                </a:cubicBezTo>
                <a:cubicBezTo>
                  <a:pt x="3773593" y="-12731"/>
                  <a:pt x="4147587" y="32662"/>
                  <a:pt x="4422357" y="0"/>
                </a:cubicBezTo>
                <a:cubicBezTo>
                  <a:pt x="4697127" y="-32662"/>
                  <a:pt x="5045640" y="6401"/>
                  <a:pt x="5237001" y="0"/>
                </a:cubicBezTo>
                <a:cubicBezTo>
                  <a:pt x="5428362" y="-6401"/>
                  <a:pt x="5574334" y="66230"/>
                  <a:pt x="5818891" y="0"/>
                </a:cubicBezTo>
                <a:cubicBezTo>
                  <a:pt x="6063448" y="-66230"/>
                  <a:pt x="6255368" y="57347"/>
                  <a:pt x="6633535" y="0"/>
                </a:cubicBezTo>
                <a:cubicBezTo>
                  <a:pt x="7011702" y="-57347"/>
                  <a:pt x="6871746" y="40235"/>
                  <a:pt x="7099046" y="0"/>
                </a:cubicBezTo>
                <a:cubicBezTo>
                  <a:pt x="7326346" y="-40235"/>
                  <a:pt x="7335793" y="33759"/>
                  <a:pt x="7564558" y="0"/>
                </a:cubicBezTo>
                <a:cubicBezTo>
                  <a:pt x="7793323" y="-33759"/>
                  <a:pt x="7995343" y="56384"/>
                  <a:pt x="8262825" y="0"/>
                </a:cubicBezTo>
                <a:cubicBezTo>
                  <a:pt x="8530307" y="-56384"/>
                  <a:pt x="8521528" y="17144"/>
                  <a:pt x="8728336" y="0"/>
                </a:cubicBezTo>
                <a:cubicBezTo>
                  <a:pt x="8935144" y="-17144"/>
                  <a:pt x="9357187" y="18691"/>
                  <a:pt x="9542980" y="0"/>
                </a:cubicBezTo>
                <a:cubicBezTo>
                  <a:pt x="9728773" y="-18691"/>
                  <a:pt x="10073544" y="92457"/>
                  <a:pt x="10357625" y="0"/>
                </a:cubicBezTo>
                <a:cubicBezTo>
                  <a:pt x="10641707" y="-92457"/>
                  <a:pt x="10768750" y="368"/>
                  <a:pt x="10939514" y="0"/>
                </a:cubicBezTo>
                <a:cubicBezTo>
                  <a:pt x="11110278" y="-368"/>
                  <a:pt x="11456480" y="83711"/>
                  <a:pt x="11637781" y="0"/>
                </a:cubicBezTo>
                <a:cubicBezTo>
                  <a:pt x="11681993" y="183338"/>
                  <a:pt x="11609948" y="291545"/>
                  <a:pt x="11637781" y="394727"/>
                </a:cubicBezTo>
                <a:cubicBezTo>
                  <a:pt x="11665614" y="497909"/>
                  <a:pt x="11627231" y="701824"/>
                  <a:pt x="11637781" y="839845"/>
                </a:cubicBezTo>
                <a:cubicBezTo>
                  <a:pt x="11460705" y="847520"/>
                  <a:pt x="11166532" y="780800"/>
                  <a:pt x="10939514" y="839845"/>
                </a:cubicBezTo>
                <a:cubicBezTo>
                  <a:pt x="10712496" y="898890"/>
                  <a:pt x="10735558" y="824268"/>
                  <a:pt x="10590381" y="839845"/>
                </a:cubicBezTo>
                <a:cubicBezTo>
                  <a:pt x="10445204" y="855422"/>
                  <a:pt x="10242416" y="794081"/>
                  <a:pt x="10008492" y="839845"/>
                </a:cubicBezTo>
                <a:cubicBezTo>
                  <a:pt x="9774568" y="885609"/>
                  <a:pt x="9839136" y="816918"/>
                  <a:pt x="9775736" y="839845"/>
                </a:cubicBezTo>
                <a:cubicBezTo>
                  <a:pt x="9712336" y="862772"/>
                  <a:pt x="9652666" y="838775"/>
                  <a:pt x="9542980" y="839845"/>
                </a:cubicBezTo>
                <a:cubicBezTo>
                  <a:pt x="9433294" y="840915"/>
                  <a:pt x="9228187" y="816487"/>
                  <a:pt x="8961091" y="839845"/>
                </a:cubicBezTo>
                <a:cubicBezTo>
                  <a:pt x="8693995" y="863203"/>
                  <a:pt x="8725848" y="833895"/>
                  <a:pt x="8611958" y="839845"/>
                </a:cubicBezTo>
                <a:cubicBezTo>
                  <a:pt x="8498068" y="845795"/>
                  <a:pt x="8105926" y="777851"/>
                  <a:pt x="7913691" y="839845"/>
                </a:cubicBezTo>
                <a:cubicBezTo>
                  <a:pt x="7721456" y="901839"/>
                  <a:pt x="7678607" y="835397"/>
                  <a:pt x="7564558" y="839845"/>
                </a:cubicBezTo>
                <a:cubicBezTo>
                  <a:pt x="7450509" y="844293"/>
                  <a:pt x="7047834" y="771878"/>
                  <a:pt x="6866291" y="839845"/>
                </a:cubicBezTo>
                <a:cubicBezTo>
                  <a:pt x="6684748" y="907812"/>
                  <a:pt x="6691314" y="817856"/>
                  <a:pt x="6633535" y="839845"/>
                </a:cubicBezTo>
                <a:cubicBezTo>
                  <a:pt x="6575756" y="861834"/>
                  <a:pt x="6218578" y="832676"/>
                  <a:pt x="5935268" y="839845"/>
                </a:cubicBezTo>
                <a:cubicBezTo>
                  <a:pt x="5651958" y="847014"/>
                  <a:pt x="5732711" y="813324"/>
                  <a:pt x="5586135" y="839845"/>
                </a:cubicBezTo>
                <a:cubicBezTo>
                  <a:pt x="5439559" y="866366"/>
                  <a:pt x="5456601" y="832892"/>
                  <a:pt x="5353379" y="839845"/>
                </a:cubicBezTo>
                <a:cubicBezTo>
                  <a:pt x="5250157" y="846798"/>
                  <a:pt x="5080024" y="801026"/>
                  <a:pt x="5004246" y="839845"/>
                </a:cubicBezTo>
                <a:cubicBezTo>
                  <a:pt x="4928468" y="878664"/>
                  <a:pt x="4652957" y="829054"/>
                  <a:pt x="4305979" y="839845"/>
                </a:cubicBezTo>
                <a:cubicBezTo>
                  <a:pt x="3959001" y="850636"/>
                  <a:pt x="4099104" y="831647"/>
                  <a:pt x="3956846" y="839845"/>
                </a:cubicBezTo>
                <a:cubicBezTo>
                  <a:pt x="3814588" y="848043"/>
                  <a:pt x="3778136" y="838677"/>
                  <a:pt x="3724090" y="839845"/>
                </a:cubicBezTo>
                <a:cubicBezTo>
                  <a:pt x="3670044" y="841013"/>
                  <a:pt x="3448860" y="802733"/>
                  <a:pt x="3374956" y="839845"/>
                </a:cubicBezTo>
                <a:cubicBezTo>
                  <a:pt x="3301052" y="876957"/>
                  <a:pt x="3049308" y="835912"/>
                  <a:pt x="2909445" y="839845"/>
                </a:cubicBezTo>
                <a:cubicBezTo>
                  <a:pt x="2769582" y="843778"/>
                  <a:pt x="2545700" y="787066"/>
                  <a:pt x="2327556" y="839845"/>
                </a:cubicBezTo>
                <a:cubicBezTo>
                  <a:pt x="2109412" y="892624"/>
                  <a:pt x="2116194" y="826893"/>
                  <a:pt x="1978423" y="839845"/>
                </a:cubicBezTo>
                <a:cubicBezTo>
                  <a:pt x="1840652" y="852797"/>
                  <a:pt x="1356069" y="828215"/>
                  <a:pt x="1163778" y="839845"/>
                </a:cubicBezTo>
                <a:cubicBezTo>
                  <a:pt x="971487" y="851475"/>
                  <a:pt x="724815" y="784603"/>
                  <a:pt x="581889" y="839845"/>
                </a:cubicBezTo>
                <a:cubicBezTo>
                  <a:pt x="438963" y="895087"/>
                  <a:pt x="211441" y="802548"/>
                  <a:pt x="0" y="839845"/>
                </a:cubicBezTo>
                <a:cubicBezTo>
                  <a:pt x="-30138" y="708485"/>
                  <a:pt x="21666" y="592647"/>
                  <a:pt x="0" y="411524"/>
                </a:cubicBezTo>
                <a:cubicBezTo>
                  <a:pt x="-21666" y="230401"/>
                  <a:pt x="14409" y="196326"/>
                  <a:pt x="0" y="0"/>
                </a:cubicBezTo>
                <a:close/>
              </a:path>
            </a:pathLst>
          </a:custGeom>
          <a:noFill/>
          <a:ln>
            <a:no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a:spAutoFit/>
          </a:bodyPr>
          <a:lstStyle/>
          <a:p>
            <a:pPr>
              <a:lnSpc>
                <a:spcPct val="115000"/>
              </a:lnSpc>
            </a:pPr>
            <a:r>
              <a:rPr lang="en-US" sz="2200" dirty="0">
                <a:solidFill>
                  <a:schemeClr val="bg1">
                    <a:alpha val="70000"/>
                  </a:schemeClr>
                </a:solidFill>
                <a:latin typeface="Times New Roman"/>
                <a:cs typeface="Times New Roman"/>
              </a:rPr>
              <a:t>1. We collected the menus from the school cafeterias of Brussels European Schools: </a:t>
            </a:r>
            <a:r>
              <a:rPr lang="en-US" sz="2200" b="1" dirty="0">
                <a:solidFill>
                  <a:schemeClr val="bg1">
                    <a:alpha val="70000"/>
                  </a:schemeClr>
                </a:solidFill>
                <a:latin typeface="Times New Roman"/>
                <a:cs typeface="Times New Roman"/>
              </a:rPr>
              <a:t>EEB1, EEB2, EEB3 and EEB4.</a:t>
            </a:r>
            <a:endParaRPr lang="en-BE" sz="2200" dirty="0">
              <a:solidFill>
                <a:schemeClr val="bg1">
                  <a:alpha val="70000"/>
                </a:schemeClr>
              </a:solidFill>
              <a:latin typeface="Times New Roman" panose="02020603050405020304" pitchFamily="18" charset="0"/>
            </a:endParaRPr>
          </a:p>
        </p:txBody>
      </p:sp>
      <p:sp>
        <p:nvSpPr>
          <p:cNvPr id="6" name="TextBox 5">
            <a:extLst>
              <a:ext uri="{FF2B5EF4-FFF2-40B4-BE49-F238E27FC236}">
                <a16:creationId xmlns:a16="http://schemas.microsoft.com/office/drawing/2014/main" id="{3FF579ED-94E1-5D2B-5B4A-D1032F7480B7}"/>
              </a:ext>
            </a:extLst>
          </p:cNvPr>
          <p:cNvSpPr txBox="1"/>
          <p:nvPr/>
        </p:nvSpPr>
        <p:spPr>
          <a:xfrm>
            <a:off x="323735" y="1525378"/>
            <a:ext cx="11194550" cy="483017"/>
          </a:xfrm>
          <a:custGeom>
            <a:avLst/>
            <a:gdLst>
              <a:gd name="connsiteX0" fmla="*/ 0 w 11194550"/>
              <a:gd name="connsiteY0" fmla="*/ 0 h 483017"/>
              <a:gd name="connsiteX1" fmla="*/ 811605 w 11194550"/>
              <a:gd name="connsiteY1" fmla="*/ 0 h 483017"/>
              <a:gd name="connsiteX2" fmla="*/ 1511264 w 11194550"/>
              <a:gd name="connsiteY2" fmla="*/ 0 h 483017"/>
              <a:gd name="connsiteX3" fmla="*/ 2434815 w 11194550"/>
              <a:gd name="connsiteY3" fmla="*/ 0 h 483017"/>
              <a:gd name="connsiteX4" fmla="*/ 3246420 w 11194550"/>
              <a:gd name="connsiteY4" fmla="*/ 0 h 483017"/>
              <a:gd name="connsiteX5" fmla="*/ 3834133 w 11194550"/>
              <a:gd name="connsiteY5" fmla="*/ 0 h 483017"/>
              <a:gd name="connsiteX6" fmla="*/ 4645738 w 11194550"/>
              <a:gd name="connsiteY6" fmla="*/ 0 h 483017"/>
              <a:gd name="connsiteX7" fmla="*/ 5233452 w 11194550"/>
              <a:gd name="connsiteY7" fmla="*/ 0 h 483017"/>
              <a:gd name="connsiteX8" fmla="*/ 5933112 w 11194550"/>
              <a:gd name="connsiteY8" fmla="*/ 0 h 483017"/>
              <a:gd name="connsiteX9" fmla="*/ 6408880 w 11194550"/>
              <a:gd name="connsiteY9" fmla="*/ 0 h 483017"/>
              <a:gd name="connsiteX10" fmla="*/ 7108539 w 11194550"/>
              <a:gd name="connsiteY10" fmla="*/ 0 h 483017"/>
              <a:gd name="connsiteX11" fmla="*/ 8032090 w 11194550"/>
              <a:gd name="connsiteY11" fmla="*/ 0 h 483017"/>
              <a:gd name="connsiteX12" fmla="*/ 8955640 w 11194550"/>
              <a:gd name="connsiteY12" fmla="*/ 0 h 483017"/>
              <a:gd name="connsiteX13" fmla="*/ 9319463 w 11194550"/>
              <a:gd name="connsiteY13" fmla="*/ 0 h 483017"/>
              <a:gd name="connsiteX14" fmla="*/ 10131068 w 11194550"/>
              <a:gd name="connsiteY14" fmla="*/ 0 h 483017"/>
              <a:gd name="connsiteX15" fmla="*/ 11194550 w 11194550"/>
              <a:gd name="connsiteY15" fmla="*/ 0 h 483017"/>
              <a:gd name="connsiteX16" fmla="*/ 11194550 w 11194550"/>
              <a:gd name="connsiteY16" fmla="*/ 483017 h 483017"/>
              <a:gd name="connsiteX17" fmla="*/ 10271000 w 11194550"/>
              <a:gd name="connsiteY17" fmla="*/ 483017 h 483017"/>
              <a:gd name="connsiteX18" fmla="*/ 9907177 w 11194550"/>
              <a:gd name="connsiteY18" fmla="*/ 483017 h 483017"/>
              <a:gd name="connsiteX19" fmla="*/ 9095572 w 11194550"/>
              <a:gd name="connsiteY19" fmla="*/ 483017 h 483017"/>
              <a:gd name="connsiteX20" fmla="*/ 8283967 w 11194550"/>
              <a:gd name="connsiteY20" fmla="*/ 483017 h 483017"/>
              <a:gd name="connsiteX21" fmla="*/ 7696253 w 11194550"/>
              <a:gd name="connsiteY21" fmla="*/ 483017 h 483017"/>
              <a:gd name="connsiteX22" fmla="*/ 7220485 w 11194550"/>
              <a:gd name="connsiteY22" fmla="*/ 483017 h 483017"/>
              <a:gd name="connsiteX23" fmla="*/ 6744716 w 11194550"/>
              <a:gd name="connsiteY23" fmla="*/ 483017 h 483017"/>
              <a:gd name="connsiteX24" fmla="*/ 5933112 w 11194550"/>
              <a:gd name="connsiteY24" fmla="*/ 483017 h 483017"/>
              <a:gd name="connsiteX25" fmla="*/ 5569289 w 11194550"/>
              <a:gd name="connsiteY25" fmla="*/ 483017 h 483017"/>
              <a:gd name="connsiteX26" fmla="*/ 4869629 w 11194550"/>
              <a:gd name="connsiteY26" fmla="*/ 483017 h 483017"/>
              <a:gd name="connsiteX27" fmla="*/ 4058024 w 11194550"/>
              <a:gd name="connsiteY27" fmla="*/ 483017 h 483017"/>
              <a:gd name="connsiteX28" fmla="*/ 3134474 w 11194550"/>
              <a:gd name="connsiteY28" fmla="*/ 483017 h 483017"/>
              <a:gd name="connsiteX29" fmla="*/ 2546760 w 11194550"/>
              <a:gd name="connsiteY29" fmla="*/ 483017 h 483017"/>
              <a:gd name="connsiteX30" fmla="*/ 2182937 w 11194550"/>
              <a:gd name="connsiteY30" fmla="*/ 483017 h 483017"/>
              <a:gd name="connsiteX31" fmla="*/ 1259387 w 11194550"/>
              <a:gd name="connsiteY31" fmla="*/ 483017 h 483017"/>
              <a:gd name="connsiteX32" fmla="*/ 783619 w 11194550"/>
              <a:gd name="connsiteY32" fmla="*/ 483017 h 483017"/>
              <a:gd name="connsiteX33" fmla="*/ 0 w 11194550"/>
              <a:gd name="connsiteY33" fmla="*/ 483017 h 483017"/>
              <a:gd name="connsiteX34" fmla="*/ 0 w 11194550"/>
              <a:gd name="connsiteY34" fmla="*/ 0 h 483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194550" h="483017" extrusionOk="0">
                <a:moveTo>
                  <a:pt x="0" y="0"/>
                </a:moveTo>
                <a:cubicBezTo>
                  <a:pt x="202754" y="36721"/>
                  <a:pt x="648074" y="32082"/>
                  <a:pt x="811605" y="0"/>
                </a:cubicBezTo>
                <a:cubicBezTo>
                  <a:pt x="975136" y="-32082"/>
                  <a:pt x="1278564" y="2303"/>
                  <a:pt x="1511264" y="0"/>
                </a:cubicBezTo>
                <a:cubicBezTo>
                  <a:pt x="1743964" y="-2303"/>
                  <a:pt x="2232508" y="24238"/>
                  <a:pt x="2434815" y="0"/>
                </a:cubicBezTo>
                <a:cubicBezTo>
                  <a:pt x="2637122" y="-24238"/>
                  <a:pt x="2875495" y="-37577"/>
                  <a:pt x="3246420" y="0"/>
                </a:cubicBezTo>
                <a:cubicBezTo>
                  <a:pt x="3617345" y="37577"/>
                  <a:pt x="3557016" y="-25145"/>
                  <a:pt x="3834133" y="0"/>
                </a:cubicBezTo>
                <a:cubicBezTo>
                  <a:pt x="4111250" y="25145"/>
                  <a:pt x="4399207" y="-28358"/>
                  <a:pt x="4645738" y="0"/>
                </a:cubicBezTo>
                <a:cubicBezTo>
                  <a:pt x="4892270" y="28358"/>
                  <a:pt x="4956278" y="-18238"/>
                  <a:pt x="5233452" y="0"/>
                </a:cubicBezTo>
                <a:cubicBezTo>
                  <a:pt x="5510626" y="18238"/>
                  <a:pt x="5673933" y="15987"/>
                  <a:pt x="5933112" y="0"/>
                </a:cubicBezTo>
                <a:cubicBezTo>
                  <a:pt x="6192291" y="-15987"/>
                  <a:pt x="6175934" y="5581"/>
                  <a:pt x="6408880" y="0"/>
                </a:cubicBezTo>
                <a:cubicBezTo>
                  <a:pt x="6641826" y="-5581"/>
                  <a:pt x="6901930" y="6011"/>
                  <a:pt x="7108539" y="0"/>
                </a:cubicBezTo>
                <a:cubicBezTo>
                  <a:pt x="7315148" y="-6011"/>
                  <a:pt x="7674754" y="22427"/>
                  <a:pt x="8032090" y="0"/>
                </a:cubicBezTo>
                <a:cubicBezTo>
                  <a:pt x="8389426" y="-22427"/>
                  <a:pt x="8574291" y="-6637"/>
                  <a:pt x="8955640" y="0"/>
                </a:cubicBezTo>
                <a:cubicBezTo>
                  <a:pt x="9336989" y="6637"/>
                  <a:pt x="9204351" y="-2535"/>
                  <a:pt x="9319463" y="0"/>
                </a:cubicBezTo>
                <a:cubicBezTo>
                  <a:pt x="9434575" y="2535"/>
                  <a:pt x="9885120" y="-19468"/>
                  <a:pt x="10131068" y="0"/>
                </a:cubicBezTo>
                <a:cubicBezTo>
                  <a:pt x="10377016" y="19468"/>
                  <a:pt x="10734058" y="-47735"/>
                  <a:pt x="11194550" y="0"/>
                </a:cubicBezTo>
                <a:cubicBezTo>
                  <a:pt x="11208609" y="160866"/>
                  <a:pt x="11218200" y="359605"/>
                  <a:pt x="11194550" y="483017"/>
                </a:cubicBezTo>
                <a:cubicBezTo>
                  <a:pt x="10813719" y="490159"/>
                  <a:pt x="10631873" y="450377"/>
                  <a:pt x="10271000" y="483017"/>
                </a:cubicBezTo>
                <a:cubicBezTo>
                  <a:pt x="9910127" y="515658"/>
                  <a:pt x="10007650" y="469230"/>
                  <a:pt x="9907177" y="483017"/>
                </a:cubicBezTo>
                <a:cubicBezTo>
                  <a:pt x="9806704" y="496804"/>
                  <a:pt x="9416103" y="454749"/>
                  <a:pt x="9095572" y="483017"/>
                </a:cubicBezTo>
                <a:cubicBezTo>
                  <a:pt x="8775042" y="511285"/>
                  <a:pt x="8540738" y="522261"/>
                  <a:pt x="8283967" y="483017"/>
                </a:cubicBezTo>
                <a:cubicBezTo>
                  <a:pt x="8027197" y="443773"/>
                  <a:pt x="7845047" y="456435"/>
                  <a:pt x="7696253" y="483017"/>
                </a:cubicBezTo>
                <a:cubicBezTo>
                  <a:pt x="7547459" y="509599"/>
                  <a:pt x="7452243" y="495781"/>
                  <a:pt x="7220485" y="483017"/>
                </a:cubicBezTo>
                <a:cubicBezTo>
                  <a:pt x="6988727" y="470253"/>
                  <a:pt x="6925279" y="462048"/>
                  <a:pt x="6744716" y="483017"/>
                </a:cubicBezTo>
                <a:cubicBezTo>
                  <a:pt x="6564153" y="503986"/>
                  <a:pt x="6234050" y="493437"/>
                  <a:pt x="5933112" y="483017"/>
                </a:cubicBezTo>
                <a:cubicBezTo>
                  <a:pt x="5632174" y="472597"/>
                  <a:pt x="5737850" y="493584"/>
                  <a:pt x="5569289" y="483017"/>
                </a:cubicBezTo>
                <a:cubicBezTo>
                  <a:pt x="5400728" y="472450"/>
                  <a:pt x="5126795" y="488296"/>
                  <a:pt x="4869629" y="483017"/>
                </a:cubicBezTo>
                <a:cubicBezTo>
                  <a:pt x="4612463" y="477738"/>
                  <a:pt x="4263279" y="504051"/>
                  <a:pt x="4058024" y="483017"/>
                </a:cubicBezTo>
                <a:cubicBezTo>
                  <a:pt x="3852769" y="461983"/>
                  <a:pt x="3527583" y="464992"/>
                  <a:pt x="3134474" y="483017"/>
                </a:cubicBezTo>
                <a:cubicBezTo>
                  <a:pt x="2741365" y="501043"/>
                  <a:pt x="2787334" y="457747"/>
                  <a:pt x="2546760" y="483017"/>
                </a:cubicBezTo>
                <a:cubicBezTo>
                  <a:pt x="2306186" y="508287"/>
                  <a:pt x="2364140" y="475510"/>
                  <a:pt x="2182937" y="483017"/>
                </a:cubicBezTo>
                <a:cubicBezTo>
                  <a:pt x="2001734" y="490524"/>
                  <a:pt x="1538083" y="512811"/>
                  <a:pt x="1259387" y="483017"/>
                </a:cubicBezTo>
                <a:cubicBezTo>
                  <a:pt x="980691" y="453224"/>
                  <a:pt x="954177" y="473794"/>
                  <a:pt x="783619" y="483017"/>
                </a:cubicBezTo>
                <a:cubicBezTo>
                  <a:pt x="613061" y="492240"/>
                  <a:pt x="241385" y="515744"/>
                  <a:pt x="0" y="483017"/>
                </a:cubicBezTo>
                <a:cubicBezTo>
                  <a:pt x="8152" y="282337"/>
                  <a:pt x="3583" y="154656"/>
                  <a:pt x="0" y="0"/>
                </a:cubicBezTo>
                <a:close/>
              </a:path>
            </a:pathLst>
          </a:custGeom>
          <a:noFill/>
          <a:ln>
            <a:noFill/>
            <a:extLst>
              <a:ext uri="{C807C97D-BFC1-408E-A445-0C87EB9F89A2}">
                <ask:lineSketchStyleProps xmlns:ask="http://schemas.microsoft.com/office/drawing/2018/sketchyshapes" sd="3098272673">
                  <a:prstGeom prst="rect">
                    <a:avLst/>
                  </a:prstGeom>
                  <ask:type>
                    <ask:lineSketchFreehand/>
                  </ask:type>
                </ask:lineSketchStyleProps>
              </a:ext>
            </a:extLst>
          </a:ln>
        </p:spPr>
        <p:txBody>
          <a:bodyPr wrap="square">
            <a:spAutoFit/>
          </a:bodyPr>
          <a:lstStyle/>
          <a:p>
            <a:pPr>
              <a:lnSpc>
                <a:spcPct val="115000"/>
              </a:lnSpc>
              <a:spcAft>
                <a:spcPts val="800"/>
              </a:spcAft>
            </a:pPr>
            <a:r>
              <a:rPr lang="en-US" sz="2400" b="1" dirty="0">
                <a:solidFill>
                  <a:srgbClr val="FF0000">
                    <a:alpha val="70000"/>
                  </a:srgbClr>
                </a:solidFill>
                <a:latin typeface="Times New Roman"/>
                <a:cs typeface="Times New Roman"/>
              </a:rPr>
              <a:t> </a:t>
            </a:r>
            <a:r>
              <a:rPr lang="en-US" sz="2200" dirty="0">
                <a:solidFill>
                  <a:schemeClr val="bg1">
                    <a:alpha val="70000"/>
                  </a:schemeClr>
                </a:solidFill>
                <a:latin typeface="Times New Roman"/>
                <a:cs typeface="Times New Roman"/>
              </a:rPr>
              <a:t>2. </a:t>
            </a:r>
            <a:r>
              <a:rPr lang="en-US" sz="2200" dirty="0">
                <a:solidFill>
                  <a:schemeClr val="bg1"/>
                </a:solidFill>
                <a:latin typeface="Times New Roman"/>
                <a:cs typeface="Times New Roman"/>
              </a:rPr>
              <a:t>We created excel tables of the foods that the cafeterias offer and their content in nutrients. </a:t>
            </a:r>
          </a:p>
        </p:txBody>
      </p:sp>
      <p:sp>
        <p:nvSpPr>
          <p:cNvPr id="7" name="TextBox 6">
            <a:extLst>
              <a:ext uri="{FF2B5EF4-FFF2-40B4-BE49-F238E27FC236}">
                <a16:creationId xmlns:a16="http://schemas.microsoft.com/office/drawing/2014/main" id="{882E47D6-8D3D-D25C-6F09-7AFEE6ED03C2}"/>
              </a:ext>
            </a:extLst>
          </p:cNvPr>
          <p:cNvSpPr txBox="1"/>
          <p:nvPr/>
        </p:nvSpPr>
        <p:spPr>
          <a:xfrm>
            <a:off x="323735" y="2011346"/>
            <a:ext cx="11407681" cy="830997"/>
          </a:xfrm>
          <a:custGeom>
            <a:avLst/>
            <a:gdLst>
              <a:gd name="connsiteX0" fmla="*/ 0 w 11407681"/>
              <a:gd name="connsiteY0" fmla="*/ 0 h 830997"/>
              <a:gd name="connsiteX1" fmla="*/ 328810 w 11407681"/>
              <a:gd name="connsiteY1" fmla="*/ 0 h 830997"/>
              <a:gd name="connsiteX2" fmla="*/ 657619 w 11407681"/>
              <a:gd name="connsiteY2" fmla="*/ 0 h 830997"/>
              <a:gd name="connsiteX3" fmla="*/ 1214583 w 11407681"/>
              <a:gd name="connsiteY3" fmla="*/ 0 h 830997"/>
              <a:gd name="connsiteX4" fmla="*/ 2113776 w 11407681"/>
              <a:gd name="connsiteY4" fmla="*/ 0 h 830997"/>
              <a:gd name="connsiteX5" fmla="*/ 2784816 w 11407681"/>
              <a:gd name="connsiteY5" fmla="*/ 0 h 830997"/>
              <a:gd name="connsiteX6" fmla="*/ 3684010 w 11407681"/>
              <a:gd name="connsiteY6" fmla="*/ 0 h 830997"/>
              <a:gd name="connsiteX7" fmla="*/ 4126896 w 11407681"/>
              <a:gd name="connsiteY7" fmla="*/ 0 h 830997"/>
              <a:gd name="connsiteX8" fmla="*/ 4569783 w 11407681"/>
              <a:gd name="connsiteY8" fmla="*/ 0 h 830997"/>
              <a:gd name="connsiteX9" fmla="*/ 5468976 w 11407681"/>
              <a:gd name="connsiteY9" fmla="*/ 0 h 830997"/>
              <a:gd name="connsiteX10" fmla="*/ 6254093 w 11407681"/>
              <a:gd name="connsiteY10" fmla="*/ 0 h 830997"/>
              <a:gd name="connsiteX11" fmla="*/ 7039210 w 11407681"/>
              <a:gd name="connsiteY11" fmla="*/ 0 h 830997"/>
              <a:gd name="connsiteX12" fmla="*/ 7710250 w 11407681"/>
              <a:gd name="connsiteY12" fmla="*/ 0 h 830997"/>
              <a:gd name="connsiteX13" fmla="*/ 8153137 w 11407681"/>
              <a:gd name="connsiteY13" fmla="*/ 0 h 830997"/>
              <a:gd name="connsiteX14" fmla="*/ 9052330 w 11407681"/>
              <a:gd name="connsiteY14" fmla="*/ 0 h 830997"/>
              <a:gd name="connsiteX15" fmla="*/ 9381140 w 11407681"/>
              <a:gd name="connsiteY15" fmla="*/ 0 h 830997"/>
              <a:gd name="connsiteX16" fmla="*/ 10166257 w 11407681"/>
              <a:gd name="connsiteY16" fmla="*/ 0 h 830997"/>
              <a:gd name="connsiteX17" fmla="*/ 11407681 w 11407681"/>
              <a:gd name="connsiteY17" fmla="*/ 0 h 830997"/>
              <a:gd name="connsiteX18" fmla="*/ 11407681 w 11407681"/>
              <a:gd name="connsiteY18" fmla="*/ 407189 h 830997"/>
              <a:gd name="connsiteX19" fmla="*/ 11407681 w 11407681"/>
              <a:gd name="connsiteY19" fmla="*/ 830997 h 830997"/>
              <a:gd name="connsiteX20" fmla="*/ 10508487 w 11407681"/>
              <a:gd name="connsiteY20" fmla="*/ 830997 h 830997"/>
              <a:gd name="connsiteX21" fmla="*/ 10179678 w 11407681"/>
              <a:gd name="connsiteY21" fmla="*/ 830997 h 830997"/>
              <a:gd name="connsiteX22" fmla="*/ 9280484 w 11407681"/>
              <a:gd name="connsiteY22" fmla="*/ 830997 h 830997"/>
              <a:gd name="connsiteX23" fmla="*/ 8609444 w 11407681"/>
              <a:gd name="connsiteY23" fmla="*/ 830997 h 830997"/>
              <a:gd name="connsiteX24" fmla="*/ 7824327 w 11407681"/>
              <a:gd name="connsiteY24" fmla="*/ 830997 h 830997"/>
              <a:gd name="connsiteX25" fmla="*/ 7039210 w 11407681"/>
              <a:gd name="connsiteY25" fmla="*/ 830997 h 830997"/>
              <a:gd name="connsiteX26" fmla="*/ 6596324 w 11407681"/>
              <a:gd name="connsiteY26" fmla="*/ 830997 h 830997"/>
              <a:gd name="connsiteX27" fmla="*/ 6267514 w 11407681"/>
              <a:gd name="connsiteY27" fmla="*/ 830997 h 830997"/>
              <a:gd name="connsiteX28" fmla="*/ 5824628 w 11407681"/>
              <a:gd name="connsiteY28" fmla="*/ 830997 h 830997"/>
              <a:gd name="connsiteX29" fmla="*/ 5153588 w 11407681"/>
              <a:gd name="connsiteY29" fmla="*/ 830997 h 830997"/>
              <a:gd name="connsiteX30" fmla="*/ 4710701 w 11407681"/>
              <a:gd name="connsiteY30" fmla="*/ 830997 h 830997"/>
              <a:gd name="connsiteX31" fmla="*/ 4153738 w 11407681"/>
              <a:gd name="connsiteY31" fmla="*/ 830997 h 830997"/>
              <a:gd name="connsiteX32" fmla="*/ 3482698 w 11407681"/>
              <a:gd name="connsiteY32" fmla="*/ 830997 h 830997"/>
              <a:gd name="connsiteX33" fmla="*/ 2583504 w 11407681"/>
              <a:gd name="connsiteY33" fmla="*/ 830997 h 830997"/>
              <a:gd name="connsiteX34" fmla="*/ 1798387 w 11407681"/>
              <a:gd name="connsiteY34" fmla="*/ 830997 h 830997"/>
              <a:gd name="connsiteX35" fmla="*/ 1127347 w 11407681"/>
              <a:gd name="connsiteY35" fmla="*/ 830997 h 830997"/>
              <a:gd name="connsiteX36" fmla="*/ 684461 w 11407681"/>
              <a:gd name="connsiteY36" fmla="*/ 830997 h 830997"/>
              <a:gd name="connsiteX37" fmla="*/ 0 w 11407681"/>
              <a:gd name="connsiteY37" fmla="*/ 830997 h 830997"/>
              <a:gd name="connsiteX38" fmla="*/ 0 w 11407681"/>
              <a:gd name="connsiteY38" fmla="*/ 423808 h 830997"/>
              <a:gd name="connsiteX39" fmla="*/ 0 w 11407681"/>
              <a:gd name="connsiteY39"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407681" h="830997" extrusionOk="0">
                <a:moveTo>
                  <a:pt x="0" y="0"/>
                </a:moveTo>
                <a:cubicBezTo>
                  <a:pt x="149905" y="-6212"/>
                  <a:pt x="240932" y="-11493"/>
                  <a:pt x="328810" y="0"/>
                </a:cubicBezTo>
                <a:cubicBezTo>
                  <a:pt x="416688" y="11493"/>
                  <a:pt x="517959" y="7918"/>
                  <a:pt x="657619" y="0"/>
                </a:cubicBezTo>
                <a:cubicBezTo>
                  <a:pt x="797279" y="-7918"/>
                  <a:pt x="1080453" y="3649"/>
                  <a:pt x="1214583" y="0"/>
                </a:cubicBezTo>
                <a:cubicBezTo>
                  <a:pt x="1348713" y="-3649"/>
                  <a:pt x="1758106" y="15950"/>
                  <a:pt x="2113776" y="0"/>
                </a:cubicBezTo>
                <a:cubicBezTo>
                  <a:pt x="2469446" y="-15950"/>
                  <a:pt x="2618776" y="-12294"/>
                  <a:pt x="2784816" y="0"/>
                </a:cubicBezTo>
                <a:cubicBezTo>
                  <a:pt x="2950856" y="12294"/>
                  <a:pt x="3425231" y="-37726"/>
                  <a:pt x="3684010" y="0"/>
                </a:cubicBezTo>
                <a:cubicBezTo>
                  <a:pt x="3942789" y="37726"/>
                  <a:pt x="4013223" y="675"/>
                  <a:pt x="4126896" y="0"/>
                </a:cubicBezTo>
                <a:cubicBezTo>
                  <a:pt x="4240569" y="-675"/>
                  <a:pt x="4423611" y="6576"/>
                  <a:pt x="4569783" y="0"/>
                </a:cubicBezTo>
                <a:cubicBezTo>
                  <a:pt x="4715955" y="-6576"/>
                  <a:pt x="5108693" y="25810"/>
                  <a:pt x="5468976" y="0"/>
                </a:cubicBezTo>
                <a:cubicBezTo>
                  <a:pt x="5829259" y="-25810"/>
                  <a:pt x="5946866" y="32245"/>
                  <a:pt x="6254093" y="0"/>
                </a:cubicBezTo>
                <a:cubicBezTo>
                  <a:pt x="6561320" y="-32245"/>
                  <a:pt x="6665654" y="-27062"/>
                  <a:pt x="7039210" y="0"/>
                </a:cubicBezTo>
                <a:cubicBezTo>
                  <a:pt x="7412766" y="27062"/>
                  <a:pt x="7442832" y="-22310"/>
                  <a:pt x="7710250" y="0"/>
                </a:cubicBezTo>
                <a:cubicBezTo>
                  <a:pt x="7977668" y="22310"/>
                  <a:pt x="8062598" y="4181"/>
                  <a:pt x="8153137" y="0"/>
                </a:cubicBezTo>
                <a:cubicBezTo>
                  <a:pt x="8243676" y="-4181"/>
                  <a:pt x="8686551" y="-31949"/>
                  <a:pt x="9052330" y="0"/>
                </a:cubicBezTo>
                <a:cubicBezTo>
                  <a:pt x="9418109" y="31949"/>
                  <a:pt x="9232745" y="-3478"/>
                  <a:pt x="9381140" y="0"/>
                </a:cubicBezTo>
                <a:cubicBezTo>
                  <a:pt x="9529535" y="3478"/>
                  <a:pt x="9924677" y="-29987"/>
                  <a:pt x="10166257" y="0"/>
                </a:cubicBezTo>
                <a:cubicBezTo>
                  <a:pt x="10407837" y="29987"/>
                  <a:pt x="11108139" y="23691"/>
                  <a:pt x="11407681" y="0"/>
                </a:cubicBezTo>
                <a:cubicBezTo>
                  <a:pt x="11406993" y="147540"/>
                  <a:pt x="11424957" y="243759"/>
                  <a:pt x="11407681" y="407189"/>
                </a:cubicBezTo>
                <a:cubicBezTo>
                  <a:pt x="11390405" y="570619"/>
                  <a:pt x="11408414" y="725440"/>
                  <a:pt x="11407681" y="830997"/>
                </a:cubicBezTo>
                <a:cubicBezTo>
                  <a:pt x="11014853" y="796818"/>
                  <a:pt x="10805168" y="825928"/>
                  <a:pt x="10508487" y="830997"/>
                </a:cubicBezTo>
                <a:cubicBezTo>
                  <a:pt x="10211806" y="836066"/>
                  <a:pt x="10300319" y="839259"/>
                  <a:pt x="10179678" y="830997"/>
                </a:cubicBezTo>
                <a:cubicBezTo>
                  <a:pt x="10059037" y="822735"/>
                  <a:pt x="9700886" y="794694"/>
                  <a:pt x="9280484" y="830997"/>
                </a:cubicBezTo>
                <a:cubicBezTo>
                  <a:pt x="8860082" y="867300"/>
                  <a:pt x="8920692" y="800327"/>
                  <a:pt x="8609444" y="830997"/>
                </a:cubicBezTo>
                <a:cubicBezTo>
                  <a:pt x="8298196" y="861667"/>
                  <a:pt x="8066697" y="803711"/>
                  <a:pt x="7824327" y="830997"/>
                </a:cubicBezTo>
                <a:cubicBezTo>
                  <a:pt x="7581957" y="858283"/>
                  <a:pt x="7416783" y="860008"/>
                  <a:pt x="7039210" y="830997"/>
                </a:cubicBezTo>
                <a:cubicBezTo>
                  <a:pt x="6661637" y="801986"/>
                  <a:pt x="6771577" y="815907"/>
                  <a:pt x="6596324" y="830997"/>
                </a:cubicBezTo>
                <a:cubicBezTo>
                  <a:pt x="6421071" y="846087"/>
                  <a:pt x="6356886" y="841584"/>
                  <a:pt x="6267514" y="830997"/>
                </a:cubicBezTo>
                <a:cubicBezTo>
                  <a:pt x="6178142" y="820411"/>
                  <a:pt x="5975393" y="828185"/>
                  <a:pt x="5824628" y="830997"/>
                </a:cubicBezTo>
                <a:cubicBezTo>
                  <a:pt x="5673863" y="833809"/>
                  <a:pt x="5395978" y="830854"/>
                  <a:pt x="5153588" y="830997"/>
                </a:cubicBezTo>
                <a:cubicBezTo>
                  <a:pt x="4911198" y="831140"/>
                  <a:pt x="4918084" y="810131"/>
                  <a:pt x="4710701" y="830997"/>
                </a:cubicBezTo>
                <a:cubicBezTo>
                  <a:pt x="4503318" y="851863"/>
                  <a:pt x="4371022" y="843282"/>
                  <a:pt x="4153738" y="830997"/>
                </a:cubicBezTo>
                <a:cubicBezTo>
                  <a:pt x="3936454" y="818712"/>
                  <a:pt x="3744109" y="807993"/>
                  <a:pt x="3482698" y="830997"/>
                </a:cubicBezTo>
                <a:cubicBezTo>
                  <a:pt x="3221287" y="854001"/>
                  <a:pt x="2935973" y="835393"/>
                  <a:pt x="2583504" y="830997"/>
                </a:cubicBezTo>
                <a:cubicBezTo>
                  <a:pt x="2231035" y="826601"/>
                  <a:pt x="1959204" y="796943"/>
                  <a:pt x="1798387" y="830997"/>
                </a:cubicBezTo>
                <a:cubicBezTo>
                  <a:pt x="1637570" y="865051"/>
                  <a:pt x="1372048" y="797935"/>
                  <a:pt x="1127347" y="830997"/>
                </a:cubicBezTo>
                <a:cubicBezTo>
                  <a:pt x="882646" y="864059"/>
                  <a:pt x="787399" y="831351"/>
                  <a:pt x="684461" y="830997"/>
                </a:cubicBezTo>
                <a:cubicBezTo>
                  <a:pt x="581523" y="830643"/>
                  <a:pt x="231838" y="843026"/>
                  <a:pt x="0" y="830997"/>
                </a:cubicBezTo>
                <a:cubicBezTo>
                  <a:pt x="15489" y="699321"/>
                  <a:pt x="-10354" y="519900"/>
                  <a:pt x="0" y="423808"/>
                </a:cubicBezTo>
                <a:cubicBezTo>
                  <a:pt x="10354" y="327716"/>
                  <a:pt x="17630" y="164831"/>
                  <a:pt x="0" y="0"/>
                </a:cubicBezTo>
                <a:close/>
              </a:path>
            </a:pathLst>
          </a:custGeom>
          <a:noFill/>
          <a:ln>
            <a:noFill/>
            <a:extLst>
              <a:ext uri="{C807C97D-BFC1-408E-A445-0C87EB9F89A2}">
                <ask:lineSketchStyleProps xmlns:ask="http://schemas.microsoft.com/office/drawing/2018/sketchyshapes" sd="4080166960">
                  <a:prstGeom prst="rect">
                    <a:avLst/>
                  </a:prstGeom>
                  <ask:type>
                    <ask:lineSketchFreehand/>
                  </ask:type>
                </ask:lineSketchStyleProps>
              </a:ext>
            </a:extLst>
          </a:ln>
        </p:spPr>
        <p:txBody>
          <a:bodyPr wrap="square">
            <a:spAutoFit/>
          </a:bodyPr>
          <a:lstStyle/>
          <a:p>
            <a:r>
              <a:rPr lang="en-US" sz="2200" dirty="0">
                <a:solidFill>
                  <a:schemeClr val="bg1">
                    <a:alpha val="70000"/>
                  </a:schemeClr>
                </a:solidFill>
                <a:latin typeface="Times New Roman"/>
                <a:cs typeface="Times New Roman"/>
              </a:rPr>
              <a:t>3. We identified the </a:t>
            </a:r>
            <a:r>
              <a:rPr lang="en-US" sz="2200" b="1" dirty="0">
                <a:solidFill>
                  <a:schemeClr val="bg1">
                    <a:alpha val="70000"/>
                  </a:schemeClr>
                </a:solidFill>
                <a:latin typeface="Times New Roman"/>
                <a:cs typeface="Times New Roman"/>
              </a:rPr>
              <a:t>foods that could lawfully claim in the EU that they are low in energy, low in fat, low in sugars, low in salt, high </a:t>
            </a:r>
            <a:r>
              <a:rPr lang="en-US" sz="2200" b="1" dirty="0" err="1">
                <a:solidFill>
                  <a:schemeClr val="bg1">
                    <a:alpha val="70000"/>
                  </a:schemeClr>
                </a:solidFill>
                <a:latin typeface="Times New Roman"/>
                <a:cs typeface="Times New Roman"/>
              </a:rPr>
              <a:t>fibre</a:t>
            </a:r>
            <a:r>
              <a:rPr lang="en-US" sz="2200" b="1" dirty="0">
                <a:solidFill>
                  <a:schemeClr val="bg1">
                    <a:alpha val="70000"/>
                  </a:schemeClr>
                </a:solidFill>
                <a:latin typeface="Times New Roman"/>
                <a:cs typeface="Times New Roman"/>
              </a:rPr>
              <a:t> or high in protein</a:t>
            </a:r>
            <a:r>
              <a:rPr lang="en-US" sz="2400" b="1" dirty="0">
                <a:solidFill>
                  <a:schemeClr val="bg1">
                    <a:alpha val="70000"/>
                  </a:schemeClr>
                </a:solidFill>
                <a:latin typeface="Times New Roman"/>
                <a:cs typeface="Times New Roman"/>
              </a:rPr>
              <a:t>.</a:t>
            </a:r>
            <a:endParaRPr lang="en-BE" sz="2400" dirty="0"/>
          </a:p>
        </p:txBody>
      </p:sp>
      <p:sp>
        <p:nvSpPr>
          <p:cNvPr id="8" name="TextBox 7">
            <a:extLst>
              <a:ext uri="{FF2B5EF4-FFF2-40B4-BE49-F238E27FC236}">
                <a16:creationId xmlns:a16="http://schemas.microsoft.com/office/drawing/2014/main" id="{14D1EA4B-63BE-6553-FF7A-6DD8428ADD75}"/>
              </a:ext>
            </a:extLst>
          </p:cNvPr>
          <p:cNvSpPr txBox="1"/>
          <p:nvPr/>
        </p:nvSpPr>
        <p:spPr>
          <a:xfrm>
            <a:off x="423513" y="5750789"/>
            <a:ext cx="11407681" cy="839782"/>
          </a:xfrm>
          <a:custGeom>
            <a:avLst/>
            <a:gdLst>
              <a:gd name="connsiteX0" fmla="*/ 0 w 11407681"/>
              <a:gd name="connsiteY0" fmla="*/ 0 h 839782"/>
              <a:gd name="connsiteX1" fmla="*/ 671040 w 11407681"/>
              <a:gd name="connsiteY1" fmla="*/ 0 h 839782"/>
              <a:gd name="connsiteX2" fmla="*/ 1456157 w 11407681"/>
              <a:gd name="connsiteY2" fmla="*/ 0 h 839782"/>
              <a:gd name="connsiteX3" fmla="*/ 2013120 w 11407681"/>
              <a:gd name="connsiteY3" fmla="*/ 0 h 839782"/>
              <a:gd name="connsiteX4" fmla="*/ 2456007 w 11407681"/>
              <a:gd name="connsiteY4" fmla="*/ 0 h 839782"/>
              <a:gd name="connsiteX5" fmla="*/ 2784816 w 11407681"/>
              <a:gd name="connsiteY5" fmla="*/ 0 h 839782"/>
              <a:gd name="connsiteX6" fmla="*/ 3227703 w 11407681"/>
              <a:gd name="connsiteY6" fmla="*/ 0 h 839782"/>
              <a:gd name="connsiteX7" fmla="*/ 3784666 w 11407681"/>
              <a:gd name="connsiteY7" fmla="*/ 0 h 839782"/>
              <a:gd name="connsiteX8" fmla="*/ 4341629 w 11407681"/>
              <a:gd name="connsiteY8" fmla="*/ 0 h 839782"/>
              <a:gd name="connsiteX9" fmla="*/ 4670439 w 11407681"/>
              <a:gd name="connsiteY9" fmla="*/ 0 h 839782"/>
              <a:gd name="connsiteX10" fmla="*/ 5455556 w 11407681"/>
              <a:gd name="connsiteY10" fmla="*/ 0 h 839782"/>
              <a:gd name="connsiteX11" fmla="*/ 6012519 w 11407681"/>
              <a:gd name="connsiteY11" fmla="*/ 0 h 839782"/>
              <a:gd name="connsiteX12" fmla="*/ 6911713 w 11407681"/>
              <a:gd name="connsiteY12" fmla="*/ 0 h 839782"/>
              <a:gd name="connsiteX13" fmla="*/ 7354599 w 11407681"/>
              <a:gd name="connsiteY13" fmla="*/ 0 h 839782"/>
              <a:gd name="connsiteX14" fmla="*/ 8253793 w 11407681"/>
              <a:gd name="connsiteY14" fmla="*/ 0 h 839782"/>
              <a:gd name="connsiteX15" fmla="*/ 9038910 w 11407681"/>
              <a:gd name="connsiteY15" fmla="*/ 0 h 839782"/>
              <a:gd name="connsiteX16" fmla="*/ 9367719 w 11407681"/>
              <a:gd name="connsiteY16" fmla="*/ 0 h 839782"/>
              <a:gd name="connsiteX17" fmla="*/ 10266913 w 11407681"/>
              <a:gd name="connsiteY17" fmla="*/ 0 h 839782"/>
              <a:gd name="connsiteX18" fmla="*/ 11407681 w 11407681"/>
              <a:gd name="connsiteY18" fmla="*/ 0 h 839782"/>
              <a:gd name="connsiteX19" fmla="*/ 11407681 w 11407681"/>
              <a:gd name="connsiteY19" fmla="*/ 411493 h 839782"/>
              <a:gd name="connsiteX20" fmla="*/ 11407681 w 11407681"/>
              <a:gd name="connsiteY20" fmla="*/ 839782 h 839782"/>
              <a:gd name="connsiteX21" fmla="*/ 10508487 w 11407681"/>
              <a:gd name="connsiteY21" fmla="*/ 839782 h 839782"/>
              <a:gd name="connsiteX22" fmla="*/ 10179678 w 11407681"/>
              <a:gd name="connsiteY22" fmla="*/ 839782 h 839782"/>
              <a:gd name="connsiteX23" fmla="*/ 9622714 w 11407681"/>
              <a:gd name="connsiteY23" fmla="*/ 839782 h 839782"/>
              <a:gd name="connsiteX24" fmla="*/ 8837598 w 11407681"/>
              <a:gd name="connsiteY24" fmla="*/ 839782 h 839782"/>
              <a:gd name="connsiteX25" fmla="*/ 8508788 w 11407681"/>
              <a:gd name="connsiteY25" fmla="*/ 839782 h 839782"/>
              <a:gd name="connsiteX26" fmla="*/ 8179978 w 11407681"/>
              <a:gd name="connsiteY26" fmla="*/ 839782 h 839782"/>
              <a:gd name="connsiteX27" fmla="*/ 7394861 w 11407681"/>
              <a:gd name="connsiteY27" fmla="*/ 839782 h 839782"/>
              <a:gd name="connsiteX28" fmla="*/ 6495668 w 11407681"/>
              <a:gd name="connsiteY28" fmla="*/ 839782 h 839782"/>
              <a:gd name="connsiteX29" fmla="*/ 5824628 w 11407681"/>
              <a:gd name="connsiteY29" fmla="*/ 839782 h 839782"/>
              <a:gd name="connsiteX30" fmla="*/ 5495818 w 11407681"/>
              <a:gd name="connsiteY30" fmla="*/ 839782 h 839782"/>
              <a:gd name="connsiteX31" fmla="*/ 5167008 w 11407681"/>
              <a:gd name="connsiteY31" fmla="*/ 839782 h 839782"/>
              <a:gd name="connsiteX32" fmla="*/ 4724122 w 11407681"/>
              <a:gd name="connsiteY32" fmla="*/ 839782 h 839782"/>
              <a:gd name="connsiteX33" fmla="*/ 3939005 w 11407681"/>
              <a:gd name="connsiteY33" fmla="*/ 839782 h 839782"/>
              <a:gd name="connsiteX34" fmla="*/ 3610196 w 11407681"/>
              <a:gd name="connsiteY34" fmla="*/ 839782 h 839782"/>
              <a:gd name="connsiteX35" fmla="*/ 3167309 w 11407681"/>
              <a:gd name="connsiteY35" fmla="*/ 839782 h 839782"/>
              <a:gd name="connsiteX36" fmla="*/ 2496269 w 11407681"/>
              <a:gd name="connsiteY36" fmla="*/ 839782 h 839782"/>
              <a:gd name="connsiteX37" fmla="*/ 2167459 w 11407681"/>
              <a:gd name="connsiteY37" fmla="*/ 839782 h 839782"/>
              <a:gd name="connsiteX38" fmla="*/ 1838650 w 11407681"/>
              <a:gd name="connsiteY38" fmla="*/ 839782 h 839782"/>
              <a:gd name="connsiteX39" fmla="*/ 1053533 w 11407681"/>
              <a:gd name="connsiteY39" fmla="*/ 839782 h 839782"/>
              <a:gd name="connsiteX40" fmla="*/ 0 w 11407681"/>
              <a:gd name="connsiteY40" fmla="*/ 839782 h 839782"/>
              <a:gd name="connsiteX41" fmla="*/ 0 w 11407681"/>
              <a:gd name="connsiteY41" fmla="*/ 411493 h 839782"/>
              <a:gd name="connsiteX42" fmla="*/ 0 w 11407681"/>
              <a:gd name="connsiteY42" fmla="*/ 0 h 83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407681" h="839782" extrusionOk="0">
                <a:moveTo>
                  <a:pt x="0" y="0"/>
                </a:moveTo>
                <a:cubicBezTo>
                  <a:pt x="324581" y="15523"/>
                  <a:pt x="421028" y="-24615"/>
                  <a:pt x="671040" y="0"/>
                </a:cubicBezTo>
                <a:cubicBezTo>
                  <a:pt x="921052" y="24615"/>
                  <a:pt x="1293191" y="-18122"/>
                  <a:pt x="1456157" y="0"/>
                </a:cubicBezTo>
                <a:cubicBezTo>
                  <a:pt x="1619123" y="18122"/>
                  <a:pt x="1846624" y="-12235"/>
                  <a:pt x="2013120" y="0"/>
                </a:cubicBezTo>
                <a:cubicBezTo>
                  <a:pt x="2179616" y="12235"/>
                  <a:pt x="2250325" y="1772"/>
                  <a:pt x="2456007" y="0"/>
                </a:cubicBezTo>
                <a:cubicBezTo>
                  <a:pt x="2661689" y="-1772"/>
                  <a:pt x="2641919" y="-8517"/>
                  <a:pt x="2784816" y="0"/>
                </a:cubicBezTo>
                <a:cubicBezTo>
                  <a:pt x="2927713" y="8517"/>
                  <a:pt x="3081439" y="-3255"/>
                  <a:pt x="3227703" y="0"/>
                </a:cubicBezTo>
                <a:cubicBezTo>
                  <a:pt x="3373967" y="3255"/>
                  <a:pt x="3559351" y="4867"/>
                  <a:pt x="3784666" y="0"/>
                </a:cubicBezTo>
                <a:cubicBezTo>
                  <a:pt x="4009981" y="-4867"/>
                  <a:pt x="4226442" y="24954"/>
                  <a:pt x="4341629" y="0"/>
                </a:cubicBezTo>
                <a:cubicBezTo>
                  <a:pt x="4456816" y="-24954"/>
                  <a:pt x="4577001" y="-10811"/>
                  <a:pt x="4670439" y="0"/>
                </a:cubicBezTo>
                <a:cubicBezTo>
                  <a:pt x="4763877" y="10811"/>
                  <a:pt x="5088639" y="34231"/>
                  <a:pt x="5455556" y="0"/>
                </a:cubicBezTo>
                <a:cubicBezTo>
                  <a:pt x="5822473" y="-34231"/>
                  <a:pt x="5756895" y="7056"/>
                  <a:pt x="6012519" y="0"/>
                </a:cubicBezTo>
                <a:cubicBezTo>
                  <a:pt x="6268143" y="-7056"/>
                  <a:pt x="6480289" y="11780"/>
                  <a:pt x="6911713" y="0"/>
                </a:cubicBezTo>
                <a:cubicBezTo>
                  <a:pt x="7343137" y="-11780"/>
                  <a:pt x="7158720" y="-8246"/>
                  <a:pt x="7354599" y="0"/>
                </a:cubicBezTo>
                <a:cubicBezTo>
                  <a:pt x="7550478" y="8246"/>
                  <a:pt x="8066946" y="-6342"/>
                  <a:pt x="8253793" y="0"/>
                </a:cubicBezTo>
                <a:cubicBezTo>
                  <a:pt x="8440640" y="6342"/>
                  <a:pt x="8873910" y="13093"/>
                  <a:pt x="9038910" y="0"/>
                </a:cubicBezTo>
                <a:cubicBezTo>
                  <a:pt x="9203910" y="-13093"/>
                  <a:pt x="9252460" y="-15408"/>
                  <a:pt x="9367719" y="0"/>
                </a:cubicBezTo>
                <a:cubicBezTo>
                  <a:pt x="9482978" y="15408"/>
                  <a:pt x="9867315" y="1636"/>
                  <a:pt x="10266913" y="0"/>
                </a:cubicBezTo>
                <a:cubicBezTo>
                  <a:pt x="10666511" y="-1636"/>
                  <a:pt x="11127089" y="8079"/>
                  <a:pt x="11407681" y="0"/>
                </a:cubicBezTo>
                <a:cubicBezTo>
                  <a:pt x="11404171" y="163407"/>
                  <a:pt x="11426694" y="289845"/>
                  <a:pt x="11407681" y="411493"/>
                </a:cubicBezTo>
                <a:cubicBezTo>
                  <a:pt x="11388668" y="533141"/>
                  <a:pt x="11395292" y="694127"/>
                  <a:pt x="11407681" y="839782"/>
                </a:cubicBezTo>
                <a:cubicBezTo>
                  <a:pt x="11043017" y="856176"/>
                  <a:pt x="10950881" y="875930"/>
                  <a:pt x="10508487" y="839782"/>
                </a:cubicBezTo>
                <a:cubicBezTo>
                  <a:pt x="10066093" y="803634"/>
                  <a:pt x="10313987" y="824497"/>
                  <a:pt x="10179678" y="839782"/>
                </a:cubicBezTo>
                <a:cubicBezTo>
                  <a:pt x="10045369" y="855067"/>
                  <a:pt x="9895163" y="845362"/>
                  <a:pt x="9622714" y="839782"/>
                </a:cubicBezTo>
                <a:cubicBezTo>
                  <a:pt x="9350265" y="834202"/>
                  <a:pt x="9085152" y="863012"/>
                  <a:pt x="8837598" y="839782"/>
                </a:cubicBezTo>
                <a:cubicBezTo>
                  <a:pt x="8590044" y="816552"/>
                  <a:pt x="8619525" y="846908"/>
                  <a:pt x="8508788" y="839782"/>
                </a:cubicBezTo>
                <a:cubicBezTo>
                  <a:pt x="8398051" y="832657"/>
                  <a:pt x="8288947" y="851442"/>
                  <a:pt x="8179978" y="839782"/>
                </a:cubicBezTo>
                <a:cubicBezTo>
                  <a:pt x="8071009" y="828123"/>
                  <a:pt x="7697525" y="850766"/>
                  <a:pt x="7394861" y="839782"/>
                </a:cubicBezTo>
                <a:cubicBezTo>
                  <a:pt x="7092197" y="828798"/>
                  <a:pt x="6913931" y="878806"/>
                  <a:pt x="6495668" y="839782"/>
                </a:cubicBezTo>
                <a:cubicBezTo>
                  <a:pt x="6077405" y="800758"/>
                  <a:pt x="5966344" y="820828"/>
                  <a:pt x="5824628" y="839782"/>
                </a:cubicBezTo>
                <a:cubicBezTo>
                  <a:pt x="5682912" y="858736"/>
                  <a:pt x="5619626" y="832127"/>
                  <a:pt x="5495818" y="839782"/>
                </a:cubicBezTo>
                <a:cubicBezTo>
                  <a:pt x="5372010" y="847438"/>
                  <a:pt x="5272460" y="842702"/>
                  <a:pt x="5167008" y="839782"/>
                </a:cubicBezTo>
                <a:cubicBezTo>
                  <a:pt x="5061556" y="836863"/>
                  <a:pt x="4814096" y="820995"/>
                  <a:pt x="4724122" y="839782"/>
                </a:cubicBezTo>
                <a:cubicBezTo>
                  <a:pt x="4634148" y="858569"/>
                  <a:pt x="4209297" y="850538"/>
                  <a:pt x="3939005" y="839782"/>
                </a:cubicBezTo>
                <a:cubicBezTo>
                  <a:pt x="3668713" y="829026"/>
                  <a:pt x="3750448" y="853969"/>
                  <a:pt x="3610196" y="839782"/>
                </a:cubicBezTo>
                <a:cubicBezTo>
                  <a:pt x="3469944" y="825595"/>
                  <a:pt x="3314053" y="852908"/>
                  <a:pt x="3167309" y="839782"/>
                </a:cubicBezTo>
                <a:cubicBezTo>
                  <a:pt x="3020565" y="826656"/>
                  <a:pt x="2716585" y="806954"/>
                  <a:pt x="2496269" y="839782"/>
                </a:cubicBezTo>
                <a:cubicBezTo>
                  <a:pt x="2275953" y="872610"/>
                  <a:pt x="2287216" y="827806"/>
                  <a:pt x="2167459" y="839782"/>
                </a:cubicBezTo>
                <a:cubicBezTo>
                  <a:pt x="2047702" y="851759"/>
                  <a:pt x="1995747" y="844799"/>
                  <a:pt x="1838650" y="839782"/>
                </a:cubicBezTo>
                <a:cubicBezTo>
                  <a:pt x="1681553" y="834765"/>
                  <a:pt x="1390046" y="839895"/>
                  <a:pt x="1053533" y="839782"/>
                </a:cubicBezTo>
                <a:cubicBezTo>
                  <a:pt x="717020" y="839669"/>
                  <a:pt x="240751" y="805595"/>
                  <a:pt x="0" y="839782"/>
                </a:cubicBezTo>
                <a:cubicBezTo>
                  <a:pt x="-7133" y="737063"/>
                  <a:pt x="-16242" y="556798"/>
                  <a:pt x="0" y="411493"/>
                </a:cubicBezTo>
                <a:cubicBezTo>
                  <a:pt x="16242" y="266188"/>
                  <a:pt x="-13967" y="109211"/>
                  <a:pt x="0" y="0"/>
                </a:cubicBezTo>
                <a:close/>
              </a:path>
            </a:pathLst>
          </a:custGeom>
          <a:noFill/>
          <a:ln>
            <a:noFill/>
            <a:extLst>
              <a:ext uri="{C807C97D-BFC1-408E-A445-0C87EB9F89A2}">
                <ask:lineSketchStyleProps xmlns:ask="http://schemas.microsoft.com/office/drawing/2018/sketchyshapes" sd="3173937586">
                  <a:prstGeom prst="rect">
                    <a:avLst/>
                  </a:prstGeom>
                  <ask:type>
                    <ask:lineSketchFreehand/>
                  </ask:type>
                </ask:lineSketchStyleProps>
              </a:ext>
            </a:extLst>
          </a:ln>
        </p:spPr>
        <p:txBody>
          <a:bodyPr wrap="square">
            <a:spAutoFit/>
          </a:bodyPr>
          <a:lstStyle/>
          <a:p>
            <a:pPr>
              <a:lnSpc>
                <a:spcPct val="115000"/>
              </a:lnSpc>
              <a:spcAft>
                <a:spcPts val="800"/>
              </a:spcAft>
            </a:pPr>
            <a:r>
              <a:rPr lang="en-US" sz="2200" dirty="0">
                <a:solidFill>
                  <a:schemeClr val="bg2">
                    <a:alpha val="70000"/>
                  </a:schemeClr>
                </a:solidFill>
                <a:latin typeface="Times New Roman"/>
                <a:cs typeface="Times New Roman"/>
              </a:rPr>
              <a:t>5. </a:t>
            </a:r>
            <a:r>
              <a:rPr lang="en-US" sz="2200" dirty="0">
                <a:solidFill>
                  <a:schemeClr val="bg1">
                    <a:alpha val="70000"/>
                  </a:schemeClr>
                </a:solidFill>
                <a:latin typeface="Times New Roman"/>
                <a:cs typeface="Times New Roman"/>
              </a:rPr>
              <a:t>We drew conclusions and prepared comparative graphs on the nutritional quality of the foods offered to students and on students’ nutritional preferences.</a:t>
            </a:r>
            <a:endParaRPr lang="en-BE" sz="2200" dirty="0">
              <a:solidFill>
                <a:schemeClr val="bg1">
                  <a:alpha val="70000"/>
                </a:schemeClr>
              </a:solidFill>
              <a:latin typeface="Times New Roman"/>
              <a:cs typeface="Times New Roman"/>
            </a:endParaRPr>
          </a:p>
        </p:txBody>
      </p:sp>
      <p:sp>
        <p:nvSpPr>
          <p:cNvPr id="10" name="TextBox 9">
            <a:extLst>
              <a:ext uri="{FF2B5EF4-FFF2-40B4-BE49-F238E27FC236}">
                <a16:creationId xmlns:a16="http://schemas.microsoft.com/office/drawing/2014/main" id="{32F54869-829B-8BE6-8F1E-486FFE71AE6C}"/>
              </a:ext>
            </a:extLst>
          </p:cNvPr>
          <p:cNvSpPr txBox="1"/>
          <p:nvPr/>
        </p:nvSpPr>
        <p:spPr>
          <a:xfrm>
            <a:off x="423513" y="4943269"/>
            <a:ext cx="11538003" cy="839782"/>
          </a:xfrm>
          <a:custGeom>
            <a:avLst/>
            <a:gdLst>
              <a:gd name="connsiteX0" fmla="*/ 0 w 11538003"/>
              <a:gd name="connsiteY0" fmla="*/ 0 h 839782"/>
              <a:gd name="connsiteX1" fmla="*/ 332566 w 11538003"/>
              <a:gd name="connsiteY1" fmla="*/ 0 h 839782"/>
              <a:gd name="connsiteX2" fmla="*/ 895892 w 11538003"/>
              <a:gd name="connsiteY2" fmla="*/ 0 h 839782"/>
              <a:gd name="connsiteX3" fmla="*/ 1459218 w 11538003"/>
              <a:gd name="connsiteY3" fmla="*/ 0 h 839782"/>
              <a:gd name="connsiteX4" fmla="*/ 2368684 w 11538003"/>
              <a:gd name="connsiteY4" fmla="*/ 0 h 839782"/>
              <a:gd name="connsiteX5" fmla="*/ 2701250 w 11538003"/>
              <a:gd name="connsiteY5" fmla="*/ 0 h 839782"/>
              <a:gd name="connsiteX6" fmla="*/ 3495336 w 11538003"/>
              <a:gd name="connsiteY6" fmla="*/ 0 h 839782"/>
              <a:gd name="connsiteX7" fmla="*/ 3827902 w 11538003"/>
              <a:gd name="connsiteY7" fmla="*/ 0 h 839782"/>
              <a:gd name="connsiteX8" fmla="*/ 4275848 w 11538003"/>
              <a:gd name="connsiteY8" fmla="*/ 0 h 839782"/>
              <a:gd name="connsiteX9" fmla="*/ 4723794 w 11538003"/>
              <a:gd name="connsiteY9" fmla="*/ 0 h 839782"/>
              <a:gd name="connsiteX10" fmla="*/ 5402500 w 11538003"/>
              <a:gd name="connsiteY10" fmla="*/ 0 h 839782"/>
              <a:gd name="connsiteX11" fmla="*/ 6081206 w 11538003"/>
              <a:gd name="connsiteY11" fmla="*/ 0 h 839782"/>
              <a:gd name="connsiteX12" fmla="*/ 6413772 w 11538003"/>
              <a:gd name="connsiteY12" fmla="*/ 0 h 839782"/>
              <a:gd name="connsiteX13" fmla="*/ 7323238 w 11538003"/>
              <a:gd name="connsiteY13" fmla="*/ 0 h 839782"/>
              <a:gd name="connsiteX14" fmla="*/ 8117324 w 11538003"/>
              <a:gd name="connsiteY14" fmla="*/ 0 h 839782"/>
              <a:gd name="connsiteX15" fmla="*/ 8565270 w 11538003"/>
              <a:gd name="connsiteY15" fmla="*/ 0 h 839782"/>
              <a:gd name="connsiteX16" fmla="*/ 9359357 w 11538003"/>
              <a:gd name="connsiteY16" fmla="*/ 0 h 839782"/>
              <a:gd name="connsiteX17" fmla="*/ 10153443 w 11538003"/>
              <a:gd name="connsiteY17" fmla="*/ 0 h 839782"/>
              <a:gd name="connsiteX18" fmla="*/ 10947529 w 11538003"/>
              <a:gd name="connsiteY18" fmla="*/ 0 h 839782"/>
              <a:gd name="connsiteX19" fmla="*/ 11538003 w 11538003"/>
              <a:gd name="connsiteY19" fmla="*/ 0 h 839782"/>
              <a:gd name="connsiteX20" fmla="*/ 11538003 w 11538003"/>
              <a:gd name="connsiteY20" fmla="*/ 394698 h 839782"/>
              <a:gd name="connsiteX21" fmla="*/ 11538003 w 11538003"/>
              <a:gd name="connsiteY21" fmla="*/ 839782 h 839782"/>
              <a:gd name="connsiteX22" fmla="*/ 11090057 w 11538003"/>
              <a:gd name="connsiteY22" fmla="*/ 839782 h 839782"/>
              <a:gd name="connsiteX23" fmla="*/ 10526731 w 11538003"/>
              <a:gd name="connsiteY23" fmla="*/ 839782 h 839782"/>
              <a:gd name="connsiteX24" fmla="*/ 10078785 w 11538003"/>
              <a:gd name="connsiteY24" fmla="*/ 839782 h 839782"/>
              <a:gd name="connsiteX25" fmla="*/ 9400079 w 11538003"/>
              <a:gd name="connsiteY25" fmla="*/ 839782 h 839782"/>
              <a:gd name="connsiteX26" fmla="*/ 8836753 w 11538003"/>
              <a:gd name="connsiteY26" fmla="*/ 839782 h 839782"/>
              <a:gd name="connsiteX27" fmla="*/ 8504187 w 11538003"/>
              <a:gd name="connsiteY27" fmla="*/ 839782 h 839782"/>
              <a:gd name="connsiteX28" fmla="*/ 7825481 w 11538003"/>
              <a:gd name="connsiteY28" fmla="*/ 839782 h 839782"/>
              <a:gd name="connsiteX29" fmla="*/ 7146775 w 11538003"/>
              <a:gd name="connsiteY29" fmla="*/ 839782 h 839782"/>
              <a:gd name="connsiteX30" fmla="*/ 6352689 w 11538003"/>
              <a:gd name="connsiteY30" fmla="*/ 839782 h 839782"/>
              <a:gd name="connsiteX31" fmla="*/ 5673983 w 11538003"/>
              <a:gd name="connsiteY31" fmla="*/ 839782 h 839782"/>
              <a:gd name="connsiteX32" fmla="*/ 5226037 w 11538003"/>
              <a:gd name="connsiteY32" fmla="*/ 839782 h 839782"/>
              <a:gd name="connsiteX33" fmla="*/ 4662711 w 11538003"/>
              <a:gd name="connsiteY33" fmla="*/ 839782 h 839782"/>
              <a:gd name="connsiteX34" fmla="*/ 4330145 w 11538003"/>
              <a:gd name="connsiteY34" fmla="*/ 839782 h 839782"/>
              <a:gd name="connsiteX35" fmla="*/ 3536059 w 11538003"/>
              <a:gd name="connsiteY35" fmla="*/ 839782 h 839782"/>
              <a:gd name="connsiteX36" fmla="*/ 2626592 w 11538003"/>
              <a:gd name="connsiteY36" fmla="*/ 839782 h 839782"/>
              <a:gd name="connsiteX37" fmla="*/ 1717126 w 11538003"/>
              <a:gd name="connsiteY37" fmla="*/ 839782 h 839782"/>
              <a:gd name="connsiteX38" fmla="*/ 807660 w 11538003"/>
              <a:gd name="connsiteY38" fmla="*/ 839782 h 839782"/>
              <a:gd name="connsiteX39" fmla="*/ 0 w 11538003"/>
              <a:gd name="connsiteY39" fmla="*/ 839782 h 839782"/>
              <a:gd name="connsiteX40" fmla="*/ 0 w 11538003"/>
              <a:gd name="connsiteY40" fmla="*/ 436687 h 839782"/>
              <a:gd name="connsiteX41" fmla="*/ 0 w 11538003"/>
              <a:gd name="connsiteY41" fmla="*/ 0 h 83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538003" h="839782" extrusionOk="0">
                <a:moveTo>
                  <a:pt x="0" y="0"/>
                </a:moveTo>
                <a:cubicBezTo>
                  <a:pt x="135056" y="-7458"/>
                  <a:pt x="202793" y="-1338"/>
                  <a:pt x="332566" y="0"/>
                </a:cubicBezTo>
                <a:cubicBezTo>
                  <a:pt x="462339" y="1338"/>
                  <a:pt x="766810" y="-17927"/>
                  <a:pt x="895892" y="0"/>
                </a:cubicBezTo>
                <a:cubicBezTo>
                  <a:pt x="1024974" y="17927"/>
                  <a:pt x="1220769" y="19435"/>
                  <a:pt x="1459218" y="0"/>
                </a:cubicBezTo>
                <a:cubicBezTo>
                  <a:pt x="1697667" y="-19435"/>
                  <a:pt x="1986371" y="-39150"/>
                  <a:pt x="2368684" y="0"/>
                </a:cubicBezTo>
                <a:cubicBezTo>
                  <a:pt x="2750997" y="39150"/>
                  <a:pt x="2539371" y="-7843"/>
                  <a:pt x="2701250" y="0"/>
                </a:cubicBezTo>
                <a:cubicBezTo>
                  <a:pt x="2863129" y="7843"/>
                  <a:pt x="3299052" y="-25867"/>
                  <a:pt x="3495336" y="0"/>
                </a:cubicBezTo>
                <a:cubicBezTo>
                  <a:pt x="3691620" y="25867"/>
                  <a:pt x="3719850" y="-2739"/>
                  <a:pt x="3827902" y="0"/>
                </a:cubicBezTo>
                <a:cubicBezTo>
                  <a:pt x="3935954" y="2739"/>
                  <a:pt x="4158857" y="14464"/>
                  <a:pt x="4275848" y="0"/>
                </a:cubicBezTo>
                <a:cubicBezTo>
                  <a:pt x="4392839" y="-14464"/>
                  <a:pt x="4548938" y="816"/>
                  <a:pt x="4723794" y="0"/>
                </a:cubicBezTo>
                <a:cubicBezTo>
                  <a:pt x="4898650" y="-816"/>
                  <a:pt x="5157583" y="-29338"/>
                  <a:pt x="5402500" y="0"/>
                </a:cubicBezTo>
                <a:cubicBezTo>
                  <a:pt x="5647417" y="29338"/>
                  <a:pt x="5933288" y="5652"/>
                  <a:pt x="6081206" y="0"/>
                </a:cubicBezTo>
                <a:cubicBezTo>
                  <a:pt x="6229124" y="-5652"/>
                  <a:pt x="6251636" y="-16132"/>
                  <a:pt x="6413772" y="0"/>
                </a:cubicBezTo>
                <a:cubicBezTo>
                  <a:pt x="6575908" y="16132"/>
                  <a:pt x="7108347" y="-11144"/>
                  <a:pt x="7323238" y="0"/>
                </a:cubicBezTo>
                <a:cubicBezTo>
                  <a:pt x="7538129" y="11144"/>
                  <a:pt x="7721997" y="34813"/>
                  <a:pt x="8117324" y="0"/>
                </a:cubicBezTo>
                <a:cubicBezTo>
                  <a:pt x="8512651" y="-34813"/>
                  <a:pt x="8452179" y="10105"/>
                  <a:pt x="8565270" y="0"/>
                </a:cubicBezTo>
                <a:cubicBezTo>
                  <a:pt x="8678361" y="-10105"/>
                  <a:pt x="9019898" y="36810"/>
                  <a:pt x="9359357" y="0"/>
                </a:cubicBezTo>
                <a:cubicBezTo>
                  <a:pt x="9698816" y="-36810"/>
                  <a:pt x="9957273" y="-15717"/>
                  <a:pt x="10153443" y="0"/>
                </a:cubicBezTo>
                <a:cubicBezTo>
                  <a:pt x="10349613" y="15717"/>
                  <a:pt x="10634894" y="3156"/>
                  <a:pt x="10947529" y="0"/>
                </a:cubicBezTo>
                <a:cubicBezTo>
                  <a:pt x="11260164" y="-3156"/>
                  <a:pt x="11325868" y="13675"/>
                  <a:pt x="11538003" y="0"/>
                </a:cubicBezTo>
                <a:cubicBezTo>
                  <a:pt x="11522248" y="158153"/>
                  <a:pt x="11547688" y="237650"/>
                  <a:pt x="11538003" y="394698"/>
                </a:cubicBezTo>
                <a:cubicBezTo>
                  <a:pt x="11528318" y="551746"/>
                  <a:pt x="11558672" y="728782"/>
                  <a:pt x="11538003" y="839782"/>
                </a:cubicBezTo>
                <a:cubicBezTo>
                  <a:pt x="11323869" y="828373"/>
                  <a:pt x="11196675" y="825957"/>
                  <a:pt x="11090057" y="839782"/>
                </a:cubicBezTo>
                <a:cubicBezTo>
                  <a:pt x="10983439" y="853607"/>
                  <a:pt x="10650283" y="852107"/>
                  <a:pt x="10526731" y="839782"/>
                </a:cubicBezTo>
                <a:cubicBezTo>
                  <a:pt x="10403179" y="827457"/>
                  <a:pt x="10237254" y="835415"/>
                  <a:pt x="10078785" y="839782"/>
                </a:cubicBezTo>
                <a:cubicBezTo>
                  <a:pt x="9920316" y="844149"/>
                  <a:pt x="9619755" y="870746"/>
                  <a:pt x="9400079" y="839782"/>
                </a:cubicBezTo>
                <a:cubicBezTo>
                  <a:pt x="9180403" y="808818"/>
                  <a:pt x="9034346" y="818322"/>
                  <a:pt x="8836753" y="839782"/>
                </a:cubicBezTo>
                <a:cubicBezTo>
                  <a:pt x="8639160" y="861242"/>
                  <a:pt x="8579546" y="853863"/>
                  <a:pt x="8504187" y="839782"/>
                </a:cubicBezTo>
                <a:cubicBezTo>
                  <a:pt x="8428828" y="825701"/>
                  <a:pt x="8111881" y="861829"/>
                  <a:pt x="7825481" y="839782"/>
                </a:cubicBezTo>
                <a:cubicBezTo>
                  <a:pt x="7539081" y="817735"/>
                  <a:pt x="7381435" y="852663"/>
                  <a:pt x="7146775" y="839782"/>
                </a:cubicBezTo>
                <a:cubicBezTo>
                  <a:pt x="6912115" y="826901"/>
                  <a:pt x="6639533" y="804395"/>
                  <a:pt x="6352689" y="839782"/>
                </a:cubicBezTo>
                <a:cubicBezTo>
                  <a:pt x="6065845" y="875169"/>
                  <a:pt x="5884077" y="866195"/>
                  <a:pt x="5673983" y="839782"/>
                </a:cubicBezTo>
                <a:cubicBezTo>
                  <a:pt x="5463889" y="813369"/>
                  <a:pt x="5400771" y="842341"/>
                  <a:pt x="5226037" y="839782"/>
                </a:cubicBezTo>
                <a:cubicBezTo>
                  <a:pt x="5051303" y="837223"/>
                  <a:pt x="4931896" y="842528"/>
                  <a:pt x="4662711" y="839782"/>
                </a:cubicBezTo>
                <a:cubicBezTo>
                  <a:pt x="4393526" y="837036"/>
                  <a:pt x="4480716" y="831398"/>
                  <a:pt x="4330145" y="839782"/>
                </a:cubicBezTo>
                <a:cubicBezTo>
                  <a:pt x="4179574" y="848166"/>
                  <a:pt x="3841682" y="802263"/>
                  <a:pt x="3536059" y="839782"/>
                </a:cubicBezTo>
                <a:cubicBezTo>
                  <a:pt x="3230436" y="877301"/>
                  <a:pt x="2833043" y="868861"/>
                  <a:pt x="2626592" y="839782"/>
                </a:cubicBezTo>
                <a:cubicBezTo>
                  <a:pt x="2420141" y="810703"/>
                  <a:pt x="2086064" y="802116"/>
                  <a:pt x="1717126" y="839782"/>
                </a:cubicBezTo>
                <a:cubicBezTo>
                  <a:pt x="1348188" y="877448"/>
                  <a:pt x="1165050" y="827977"/>
                  <a:pt x="807660" y="839782"/>
                </a:cubicBezTo>
                <a:cubicBezTo>
                  <a:pt x="450270" y="851587"/>
                  <a:pt x="292588" y="837318"/>
                  <a:pt x="0" y="839782"/>
                </a:cubicBezTo>
                <a:cubicBezTo>
                  <a:pt x="4486" y="643127"/>
                  <a:pt x="-13741" y="526864"/>
                  <a:pt x="0" y="436687"/>
                </a:cubicBezTo>
                <a:cubicBezTo>
                  <a:pt x="13741" y="346510"/>
                  <a:pt x="750" y="153527"/>
                  <a:pt x="0" y="0"/>
                </a:cubicBezTo>
                <a:close/>
              </a:path>
            </a:pathLst>
          </a:custGeom>
          <a:noFill/>
          <a:ln>
            <a:noFill/>
            <a:extLst>
              <a:ext uri="{C807C97D-BFC1-408E-A445-0C87EB9F89A2}">
                <ask:lineSketchStyleProps xmlns:ask="http://schemas.microsoft.com/office/drawing/2018/sketchyshapes" sd="2514060144">
                  <a:prstGeom prst="rect">
                    <a:avLst/>
                  </a:prstGeom>
                  <ask:type>
                    <ask:lineSketchFreehand/>
                  </ask:type>
                </ask:lineSketchStyleProps>
              </a:ext>
            </a:extLst>
          </a:ln>
        </p:spPr>
        <p:txBody>
          <a:bodyPr wrap="square">
            <a:spAutoFit/>
          </a:bodyPr>
          <a:lstStyle/>
          <a:p>
            <a:pPr>
              <a:lnSpc>
                <a:spcPct val="115000"/>
              </a:lnSpc>
              <a:spcAft>
                <a:spcPts val="800"/>
              </a:spcAft>
            </a:pPr>
            <a:r>
              <a:rPr lang="en-US" sz="2200" dirty="0">
                <a:solidFill>
                  <a:schemeClr val="bg1">
                    <a:alpha val="70000"/>
                  </a:schemeClr>
                </a:solidFill>
                <a:latin typeface="Times New Roman"/>
                <a:cs typeface="Times New Roman"/>
              </a:rPr>
              <a:t>4. We built a </a:t>
            </a:r>
            <a:r>
              <a:rPr lang="en-US" sz="2200" b="1" dirty="0">
                <a:solidFill>
                  <a:schemeClr val="bg1">
                    <a:alpha val="70000"/>
                  </a:schemeClr>
                </a:solidFill>
                <a:latin typeface="Times New Roman"/>
                <a:cs typeface="Times New Roman"/>
              </a:rPr>
              <a:t>case study on students’ nutritional preferences</a:t>
            </a:r>
            <a:r>
              <a:rPr lang="en-US" sz="2200" dirty="0">
                <a:solidFill>
                  <a:schemeClr val="bg1">
                    <a:alpha val="70000"/>
                  </a:schemeClr>
                </a:solidFill>
                <a:latin typeface="Times New Roman"/>
                <a:cs typeface="Times New Roman"/>
              </a:rPr>
              <a:t>, based on a questionnaire distributed to students in S1 EN.</a:t>
            </a:r>
          </a:p>
        </p:txBody>
      </p:sp>
      <p:grpSp>
        <p:nvGrpSpPr>
          <p:cNvPr id="11" name="Group 10">
            <a:extLst>
              <a:ext uri="{FF2B5EF4-FFF2-40B4-BE49-F238E27FC236}">
                <a16:creationId xmlns:a16="http://schemas.microsoft.com/office/drawing/2014/main" id="{CD934C7E-89DB-72AA-DB00-15B2A637FBE7}"/>
              </a:ext>
            </a:extLst>
          </p:cNvPr>
          <p:cNvGrpSpPr/>
          <p:nvPr/>
        </p:nvGrpSpPr>
        <p:grpSpPr>
          <a:xfrm>
            <a:off x="718638" y="2011248"/>
            <a:ext cx="10600630" cy="3000734"/>
            <a:chOff x="1111197" y="4020723"/>
            <a:chExt cx="10600630" cy="3000734"/>
          </a:xfrm>
        </p:grpSpPr>
        <p:grpSp>
          <p:nvGrpSpPr>
            <p:cNvPr id="12" name="Group 11">
              <a:extLst>
                <a:ext uri="{FF2B5EF4-FFF2-40B4-BE49-F238E27FC236}">
                  <a16:creationId xmlns:a16="http://schemas.microsoft.com/office/drawing/2014/main" id="{DEF97784-AD00-E16F-D144-D670AB06D24D}"/>
                </a:ext>
              </a:extLst>
            </p:cNvPr>
            <p:cNvGrpSpPr/>
            <p:nvPr/>
          </p:nvGrpSpPr>
          <p:grpSpPr>
            <a:xfrm>
              <a:off x="8540542" y="4763326"/>
              <a:ext cx="3171285" cy="2237879"/>
              <a:chOff x="8475089" y="4632370"/>
              <a:chExt cx="3171285" cy="2237879"/>
            </a:xfrm>
          </p:grpSpPr>
          <p:pic>
            <p:nvPicPr>
              <p:cNvPr id="24" name="Picture 10">
                <a:extLst>
                  <a:ext uri="{FF2B5EF4-FFF2-40B4-BE49-F238E27FC236}">
                    <a16:creationId xmlns:a16="http://schemas.microsoft.com/office/drawing/2014/main" id="{E09A5480-A5E1-0C26-8ED1-BEF500B7FF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6411" y="4632370"/>
                <a:ext cx="1306191" cy="130619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2">
                <a:extLst>
                  <a:ext uri="{FF2B5EF4-FFF2-40B4-BE49-F238E27FC236}">
                    <a16:creationId xmlns:a16="http://schemas.microsoft.com/office/drawing/2014/main" id="{ECFA00E3-E942-D45D-EE25-65BC586214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7446" y="5932020"/>
                <a:ext cx="1407343" cy="93822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a:extLst>
                  <a:ext uri="{FF2B5EF4-FFF2-40B4-BE49-F238E27FC236}">
                    <a16:creationId xmlns:a16="http://schemas.microsoft.com/office/drawing/2014/main" id="{A6F022B6-AB1B-D846-5805-8047D31E1A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60982" y="5035292"/>
                <a:ext cx="1222164" cy="8147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8">
                <a:extLst>
                  <a:ext uri="{FF2B5EF4-FFF2-40B4-BE49-F238E27FC236}">
                    <a16:creationId xmlns:a16="http://schemas.microsoft.com/office/drawing/2014/main" id="{9E5B0C44-8DC6-17D8-B3B8-9FEB3BC55DD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7076"/>
              <a:stretch/>
            </p:blipFill>
            <p:spPr bwMode="auto">
              <a:xfrm>
                <a:off x="10753988" y="5388546"/>
                <a:ext cx="892386" cy="110962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a:extLst>
                  <a:ext uri="{FF2B5EF4-FFF2-40B4-BE49-F238E27FC236}">
                    <a16:creationId xmlns:a16="http://schemas.microsoft.com/office/drawing/2014/main" id="{CC1381C6-A23F-8063-230B-4005AA4554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5089" y="5734574"/>
                <a:ext cx="1109620" cy="11096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12">
              <a:extLst>
                <a:ext uri="{FF2B5EF4-FFF2-40B4-BE49-F238E27FC236}">
                  <a16:creationId xmlns:a16="http://schemas.microsoft.com/office/drawing/2014/main" id="{33971800-2ECF-59E1-8806-A913D01A76D4}"/>
                </a:ext>
              </a:extLst>
            </p:cNvPr>
            <p:cNvGrpSpPr/>
            <p:nvPr/>
          </p:nvGrpSpPr>
          <p:grpSpPr>
            <a:xfrm>
              <a:off x="1111197" y="4922090"/>
              <a:ext cx="2665124" cy="1851985"/>
              <a:chOff x="2651209" y="4889216"/>
              <a:chExt cx="2665124" cy="1851985"/>
            </a:xfrm>
          </p:grpSpPr>
          <p:pic>
            <p:nvPicPr>
              <p:cNvPr id="20" name="Picture 6">
                <a:extLst>
                  <a:ext uri="{FF2B5EF4-FFF2-40B4-BE49-F238E27FC236}">
                    <a16:creationId xmlns:a16="http://schemas.microsoft.com/office/drawing/2014/main" id="{48F3EB2A-7679-24D8-9C9A-C3591F1897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3343" y="5151934"/>
                <a:ext cx="970311" cy="97031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0099D068-4BD9-7293-856D-C17A674CB38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0988" r="12738"/>
              <a:stretch/>
            </p:blipFill>
            <p:spPr bwMode="auto">
              <a:xfrm>
                <a:off x="3830872" y="4889216"/>
                <a:ext cx="1485461" cy="117294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E34D45F3-E855-CC57-FFE2-D02E541899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51209" y="5951825"/>
                <a:ext cx="789376" cy="789376"/>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Picture 13" descr="A table of nutrition&#10;&#10;AI-generated content may be incorrect.">
              <a:extLst>
                <a:ext uri="{FF2B5EF4-FFF2-40B4-BE49-F238E27FC236}">
                  <a16:creationId xmlns:a16="http://schemas.microsoft.com/office/drawing/2014/main" id="{288BE9E2-F84E-2D79-42A9-62C425D5EAA7}"/>
                </a:ext>
              </a:extLst>
            </p:cNvPr>
            <p:cNvPicPr>
              <a:picLocks noChangeAspect="1"/>
            </p:cNvPicPr>
            <p:nvPr/>
          </p:nvPicPr>
          <p:blipFill>
            <a:blip r:embed="rId10"/>
            <a:stretch>
              <a:fillRect/>
            </a:stretch>
          </p:blipFill>
          <p:spPr>
            <a:xfrm>
              <a:off x="4888697" y="4837470"/>
              <a:ext cx="2384503" cy="2183987"/>
            </a:xfrm>
            <a:prstGeom prst="rect">
              <a:avLst/>
            </a:prstGeom>
          </p:spPr>
        </p:pic>
        <p:sp>
          <p:nvSpPr>
            <p:cNvPr id="15" name="Right Arrow 14">
              <a:extLst>
                <a:ext uri="{FF2B5EF4-FFF2-40B4-BE49-F238E27FC236}">
                  <a16:creationId xmlns:a16="http://schemas.microsoft.com/office/drawing/2014/main" id="{1E721743-711F-D607-3C1A-10575F800715}"/>
                </a:ext>
              </a:extLst>
            </p:cNvPr>
            <p:cNvSpPr/>
            <p:nvPr/>
          </p:nvSpPr>
          <p:spPr>
            <a:xfrm>
              <a:off x="3908205" y="5551566"/>
              <a:ext cx="978408" cy="484632"/>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Right Arrow 15">
              <a:extLst>
                <a:ext uri="{FF2B5EF4-FFF2-40B4-BE49-F238E27FC236}">
                  <a16:creationId xmlns:a16="http://schemas.microsoft.com/office/drawing/2014/main" id="{A3D0DB4C-C045-5559-F2E1-A11ED2D1C413}"/>
                </a:ext>
              </a:extLst>
            </p:cNvPr>
            <p:cNvSpPr/>
            <p:nvPr/>
          </p:nvSpPr>
          <p:spPr>
            <a:xfrm rot="10800000">
              <a:off x="7280685" y="5589680"/>
              <a:ext cx="978408"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BCADF8EC-58E9-AE8E-7139-875AC8EA9505}"/>
                </a:ext>
              </a:extLst>
            </p:cNvPr>
            <p:cNvSpPr txBox="1"/>
            <p:nvPr/>
          </p:nvSpPr>
          <p:spPr>
            <a:xfrm>
              <a:off x="3871931" y="6010055"/>
              <a:ext cx="1056956" cy="369332"/>
            </a:xfrm>
            <a:prstGeom prst="rect">
              <a:avLst/>
            </a:prstGeom>
            <a:noFill/>
          </p:spPr>
          <p:txBody>
            <a:bodyPr wrap="none" rtlCol="0">
              <a:spAutoFit/>
            </a:bodyPr>
            <a:lstStyle/>
            <a:p>
              <a:r>
                <a:rPr lang="en-GB" b="1" dirty="0"/>
                <a:t>H</a:t>
              </a:r>
              <a:r>
                <a:rPr lang="en-BE" b="1" dirty="0"/>
                <a:t>ealthy</a:t>
              </a:r>
            </a:p>
          </p:txBody>
        </p:sp>
        <p:sp>
          <p:nvSpPr>
            <p:cNvPr id="18" name="TextBox 17">
              <a:extLst>
                <a:ext uri="{FF2B5EF4-FFF2-40B4-BE49-F238E27FC236}">
                  <a16:creationId xmlns:a16="http://schemas.microsoft.com/office/drawing/2014/main" id="{FFE4B583-5404-E28A-912B-3CF6CDDC86E3}"/>
                </a:ext>
              </a:extLst>
            </p:cNvPr>
            <p:cNvSpPr txBox="1"/>
            <p:nvPr/>
          </p:nvSpPr>
          <p:spPr>
            <a:xfrm>
              <a:off x="7333459" y="6012390"/>
              <a:ext cx="1056956" cy="646331"/>
            </a:xfrm>
            <a:prstGeom prst="rect">
              <a:avLst/>
            </a:prstGeom>
            <a:noFill/>
          </p:spPr>
          <p:txBody>
            <a:bodyPr wrap="none" rtlCol="0">
              <a:spAutoFit/>
            </a:bodyPr>
            <a:lstStyle/>
            <a:p>
              <a:pPr algn="ctr"/>
              <a:r>
                <a:rPr lang="en-GB" b="1" dirty="0"/>
                <a:t>Not </a:t>
              </a:r>
            </a:p>
            <a:p>
              <a:pPr algn="ctr"/>
              <a:r>
                <a:rPr lang="en-GB" b="1" dirty="0"/>
                <a:t>Healthy</a:t>
              </a:r>
              <a:endParaRPr lang="en-BE" b="1" dirty="0"/>
            </a:p>
          </p:txBody>
        </p:sp>
        <p:sp>
          <p:nvSpPr>
            <p:cNvPr id="19" name="TextBox 18">
              <a:extLst>
                <a:ext uri="{FF2B5EF4-FFF2-40B4-BE49-F238E27FC236}">
                  <a16:creationId xmlns:a16="http://schemas.microsoft.com/office/drawing/2014/main" id="{FFEFDAC5-4755-348B-7A78-3971769899B8}"/>
                </a:ext>
              </a:extLst>
            </p:cNvPr>
            <p:cNvSpPr txBox="1"/>
            <p:nvPr/>
          </p:nvSpPr>
          <p:spPr>
            <a:xfrm>
              <a:off x="2540323" y="4020723"/>
              <a:ext cx="9023451" cy="369332"/>
            </a:xfrm>
            <a:prstGeom prst="rect">
              <a:avLst/>
            </a:prstGeom>
            <a:noFill/>
          </p:spPr>
          <p:txBody>
            <a:bodyPr wrap="square" rtlCol="0">
              <a:spAutoFit/>
            </a:bodyPr>
            <a:lstStyle/>
            <a:p>
              <a:r>
                <a:rPr lang="en-BE" b="1" dirty="0">
                  <a:solidFill>
                    <a:srgbClr val="FFC000"/>
                  </a:solidFill>
                </a:rPr>
                <a:t> </a:t>
              </a:r>
            </a:p>
          </p:txBody>
        </p:sp>
      </p:grpSp>
      <p:pic>
        <p:nvPicPr>
          <p:cNvPr id="29" name="Picture 16">
            <a:extLst>
              <a:ext uri="{FF2B5EF4-FFF2-40B4-BE49-F238E27FC236}">
                <a16:creationId xmlns:a16="http://schemas.microsoft.com/office/drawing/2014/main" id="{B43BAB98-975C-67C6-ED68-D0D358D07C3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6431" y="3997992"/>
            <a:ext cx="1223828" cy="593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000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6EF5A53-0A64-4CA5-B9C7-1CB97CB5C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34ABFBEA-4EB0-4D02-A2C0-1733CD3D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19E083F6-57F4-487B-A766-EA0462B1E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7A18C9FB-EC4C-4DAE-8F7D-C6E5AF6079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7" name="Freeform: Shape 16">
            <a:extLst>
              <a:ext uri="{FF2B5EF4-FFF2-40B4-BE49-F238E27FC236}">
                <a16:creationId xmlns:a16="http://schemas.microsoft.com/office/drawing/2014/main" id="{5832FD91-6E45-4C1D-B22F-1CC8B92A23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custGeom>
            <a:avLst/>
            <a:gdLst>
              <a:gd name="connsiteX0" fmla="*/ 0 w 6096000"/>
              <a:gd name="connsiteY0" fmla="*/ 0 h 6858000"/>
              <a:gd name="connsiteX1" fmla="*/ 2758239 w 6096000"/>
              <a:gd name="connsiteY1" fmla="*/ 0 h 6858000"/>
              <a:gd name="connsiteX2" fmla="*/ 2916747 w 6096000"/>
              <a:gd name="connsiteY2" fmla="*/ 218181 h 6858000"/>
              <a:gd name="connsiteX3" fmla="*/ 4839749 w 6096000"/>
              <a:gd name="connsiteY3" fmla="*/ 2631787 h 6858000"/>
              <a:gd name="connsiteX4" fmla="*/ 6095001 w 6096000"/>
              <a:gd name="connsiteY4" fmla="*/ 5672947 h 6858000"/>
              <a:gd name="connsiteX5" fmla="*/ 5792922 w 6096000"/>
              <a:gd name="connsiteY5" fmla="*/ 6612444 h 6858000"/>
              <a:gd name="connsiteX6" fmla="*/ 5671607 w 6096000"/>
              <a:gd name="connsiteY6" fmla="*/ 6771753 h 6858000"/>
              <a:gd name="connsiteX7" fmla="*/ 5591643 w 6096000"/>
              <a:gd name="connsiteY7" fmla="*/ 6858000 h 6858000"/>
              <a:gd name="connsiteX8" fmla="*/ 0 w 6096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858000">
                <a:moveTo>
                  <a:pt x="0" y="0"/>
                </a:moveTo>
                <a:lnTo>
                  <a:pt x="2758239" y="0"/>
                </a:lnTo>
                <a:lnTo>
                  <a:pt x="2916747" y="218181"/>
                </a:lnTo>
                <a:cubicBezTo>
                  <a:pt x="3525935" y="1023180"/>
                  <a:pt x="4281133" y="1818277"/>
                  <a:pt x="4839749" y="2631787"/>
                </a:cubicBezTo>
                <a:cubicBezTo>
                  <a:pt x="5571203" y="3696928"/>
                  <a:pt x="6122704" y="4799581"/>
                  <a:pt x="6095001" y="5672947"/>
                </a:cubicBezTo>
                <a:cubicBezTo>
                  <a:pt x="6083564" y="6040467"/>
                  <a:pt x="5972980" y="6348559"/>
                  <a:pt x="5792922" y="6612444"/>
                </a:cubicBezTo>
                <a:cubicBezTo>
                  <a:pt x="5755410" y="6667420"/>
                  <a:pt x="5714882" y="6720477"/>
                  <a:pt x="5671607" y="6771753"/>
                </a:cubicBezTo>
                <a:lnTo>
                  <a:pt x="5591643"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55F5D1E8-E605-4EFC-8912-6E191F84F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89134">
            <a:off x="2400596" y="454890"/>
            <a:ext cx="3969651" cy="5948221"/>
          </a:xfrm>
          <a:custGeom>
            <a:avLst/>
            <a:gdLst>
              <a:gd name="connsiteX0" fmla="*/ 4594048 w 9861488"/>
              <a:gd name="connsiteY0" fmla="*/ 11458472 h 11458472"/>
              <a:gd name="connsiteX1" fmla="*/ 0 w 9861488"/>
              <a:gd name="connsiteY1" fmla="*/ 5948221 h 11458472"/>
              <a:gd name="connsiteX2" fmla="*/ 1863 w 9861488"/>
              <a:gd name="connsiteY2" fmla="*/ 5698862 h 11458472"/>
              <a:gd name="connsiteX3" fmla="*/ 320025 w 9861488"/>
              <a:gd name="connsiteY3" fmla="*/ 3799836 h 11458472"/>
              <a:gd name="connsiteX4" fmla="*/ 3430486 w 9861488"/>
              <a:gd name="connsiteY4" fmla="*/ 295907 h 11458472"/>
              <a:gd name="connsiteX5" fmla="*/ 3863859 w 9861488"/>
              <a:gd name="connsiteY5" fmla="*/ 55612 h 11458472"/>
              <a:gd name="connsiteX6" fmla="*/ 3969651 w 9861488"/>
              <a:gd name="connsiteY6" fmla="*/ 0 h 11458472"/>
              <a:gd name="connsiteX7" fmla="*/ 9861488 w 9861488"/>
              <a:gd name="connsiteY7" fmla="*/ 7066862 h 11458472"/>
              <a:gd name="connsiteX8" fmla="*/ 4594048 w 9861488"/>
              <a:gd name="connsiteY8" fmla="*/ 11458472 h 11458472"/>
              <a:gd name="connsiteX0" fmla="*/ 0 w 9861488"/>
              <a:gd name="connsiteY0" fmla="*/ 5948221 h 11549912"/>
              <a:gd name="connsiteX1" fmla="*/ 1863 w 9861488"/>
              <a:gd name="connsiteY1" fmla="*/ 5698862 h 11549912"/>
              <a:gd name="connsiteX2" fmla="*/ 320025 w 9861488"/>
              <a:gd name="connsiteY2" fmla="*/ 3799836 h 11549912"/>
              <a:gd name="connsiteX3" fmla="*/ 3430486 w 9861488"/>
              <a:gd name="connsiteY3" fmla="*/ 295907 h 11549912"/>
              <a:gd name="connsiteX4" fmla="*/ 3863859 w 9861488"/>
              <a:gd name="connsiteY4" fmla="*/ 55612 h 11549912"/>
              <a:gd name="connsiteX5" fmla="*/ 3969651 w 9861488"/>
              <a:gd name="connsiteY5" fmla="*/ 0 h 11549912"/>
              <a:gd name="connsiteX6" fmla="*/ 9861488 w 9861488"/>
              <a:gd name="connsiteY6" fmla="*/ 7066862 h 11549912"/>
              <a:gd name="connsiteX7" fmla="*/ 4685488 w 9861488"/>
              <a:gd name="connsiteY7" fmla="*/ 11549912 h 11549912"/>
              <a:gd name="connsiteX0" fmla="*/ 0 w 9861488"/>
              <a:gd name="connsiteY0" fmla="*/ 5948221 h 7066862"/>
              <a:gd name="connsiteX1" fmla="*/ 1863 w 9861488"/>
              <a:gd name="connsiteY1" fmla="*/ 5698862 h 7066862"/>
              <a:gd name="connsiteX2" fmla="*/ 320025 w 9861488"/>
              <a:gd name="connsiteY2" fmla="*/ 3799836 h 7066862"/>
              <a:gd name="connsiteX3" fmla="*/ 3430486 w 9861488"/>
              <a:gd name="connsiteY3" fmla="*/ 295907 h 7066862"/>
              <a:gd name="connsiteX4" fmla="*/ 3863859 w 9861488"/>
              <a:gd name="connsiteY4" fmla="*/ 55612 h 7066862"/>
              <a:gd name="connsiteX5" fmla="*/ 3969651 w 9861488"/>
              <a:gd name="connsiteY5" fmla="*/ 0 h 7066862"/>
              <a:gd name="connsiteX6" fmla="*/ 9861488 w 9861488"/>
              <a:gd name="connsiteY6" fmla="*/ 7066862 h 7066862"/>
              <a:gd name="connsiteX0" fmla="*/ 0 w 3969651"/>
              <a:gd name="connsiteY0" fmla="*/ 5948221 h 5948221"/>
              <a:gd name="connsiteX1" fmla="*/ 1863 w 3969651"/>
              <a:gd name="connsiteY1" fmla="*/ 5698862 h 5948221"/>
              <a:gd name="connsiteX2" fmla="*/ 320025 w 3969651"/>
              <a:gd name="connsiteY2" fmla="*/ 3799836 h 5948221"/>
              <a:gd name="connsiteX3" fmla="*/ 3430486 w 3969651"/>
              <a:gd name="connsiteY3" fmla="*/ 295907 h 5948221"/>
              <a:gd name="connsiteX4" fmla="*/ 3863859 w 3969651"/>
              <a:gd name="connsiteY4" fmla="*/ 55612 h 5948221"/>
              <a:gd name="connsiteX5" fmla="*/ 3969651 w 3969651"/>
              <a:gd name="connsiteY5" fmla="*/ 0 h 594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651" h="5948221">
                <a:moveTo>
                  <a:pt x="0" y="5948221"/>
                </a:moveTo>
                <a:lnTo>
                  <a:pt x="1863" y="5698862"/>
                </a:lnTo>
                <a:cubicBezTo>
                  <a:pt x="27184" y="5017139"/>
                  <a:pt x="133214" y="4368297"/>
                  <a:pt x="320025" y="3799836"/>
                </a:cubicBezTo>
                <a:cubicBezTo>
                  <a:pt x="810579" y="2305232"/>
                  <a:pt x="2027133" y="1118138"/>
                  <a:pt x="3430486" y="295907"/>
                </a:cubicBezTo>
                <a:cubicBezTo>
                  <a:pt x="3545941" y="228312"/>
                  <a:pt x="3692079" y="146862"/>
                  <a:pt x="3863859" y="55612"/>
                </a:cubicBezTo>
                <a:lnTo>
                  <a:pt x="3969651"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grpSp>
        <p:nvGrpSpPr>
          <p:cNvPr id="27" name="Group 26">
            <a:extLst>
              <a:ext uri="{FF2B5EF4-FFF2-40B4-BE49-F238E27FC236}">
                <a16:creationId xmlns:a16="http://schemas.microsoft.com/office/drawing/2014/main" id="{56207406-B487-CA5F-5AD9-C8C87D732E14}"/>
              </a:ext>
            </a:extLst>
          </p:cNvPr>
          <p:cNvGrpSpPr/>
          <p:nvPr/>
        </p:nvGrpSpPr>
        <p:grpSpPr>
          <a:xfrm>
            <a:off x="13125134" y="4332242"/>
            <a:ext cx="2688975" cy="1846768"/>
            <a:chOff x="6105250" y="2086324"/>
            <a:chExt cx="2688975" cy="1846768"/>
          </a:xfrm>
        </p:grpSpPr>
        <p:grpSp>
          <p:nvGrpSpPr>
            <p:cNvPr id="8" name="Group 7">
              <a:extLst>
                <a:ext uri="{FF2B5EF4-FFF2-40B4-BE49-F238E27FC236}">
                  <a16:creationId xmlns:a16="http://schemas.microsoft.com/office/drawing/2014/main" id="{D6FD9602-09D1-A13C-E769-1CEE217E3CD4}"/>
                </a:ext>
              </a:extLst>
            </p:cNvPr>
            <p:cNvGrpSpPr/>
            <p:nvPr/>
          </p:nvGrpSpPr>
          <p:grpSpPr>
            <a:xfrm>
              <a:off x="6105250" y="2086324"/>
              <a:ext cx="2688975" cy="1466029"/>
              <a:chOff x="723015" y="1001956"/>
              <a:chExt cx="9781952" cy="5759121"/>
            </a:xfrm>
          </p:grpSpPr>
          <p:pic>
            <p:nvPicPr>
              <p:cNvPr id="10" name="Picture 6" descr="A menu of sandwiches and sandwiches&#10;&#10;Description automatically generated">
                <a:extLst>
                  <a:ext uri="{FF2B5EF4-FFF2-40B4-BE49-F238E27FC236}">
                    <a16:creationId xmlns:a16="http://schemas.microsoft.com/office/drawing/2014/main" id="{249ECE04-71C6-8872-A196-32C6DA14EA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0"/>
              <a:stretch/>
            </p:blipFill>
            <p:spPr bwMode="auto">
              <a:xfrm>
                <a:off x="723015" y="1001956"/>
                <a:ext cx="4832774" cy="571068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A menu with black text&#10;&#10;Description automatically generated with medium confidence">
                <a:extLst>
                  <a:ext uri="{FF2B5EF4-FFF2-40B4-BE49-F238E27FC236}">
                    <a16:creationId xmlns:a16="http://schemas.microsoft.com/office/drawing/2014/main" id="{FB1CBFD4-F845-13F5-366F-EA960EB521A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948"/>
              <a:stretch/>
            </p:blipFill>
            <p:spPr bwMode="auto">
              <a:xfrm>
                <a:off x="5765493" y="1001956"/>
                <a:ext cx="4739474" cy="5759121"/>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974BC060-062E-8CCF-036C-FD99204A4BDE}"/>
                </a:ext>
              </a:extLst>
            </p:cNvPr>
            <p:cNvSpPr txBox="1"/>
            <p:nvPr/>
          </p:nvSpPr>
          <p:spPr>
            <a:xfrm>
              <a:off x="7020805" y="3563760"/>
              <a:ext cx="739305" cy="369332"/>
            </a:xfrm>
            <a:prstGeom prst="rect">
              <a:avLst/>
            </a:prstGeom>
            <a:noFill/>
          </p:spPr>
          <p:txBody>
            <a:bodyPr wrap="square" rtlCol="0">
              <a:spAutoFit/>
            </a:bodyPr>
            <a:lstStyle/>
            <a:p>
              <a:r>
                <a:rPr lang="en-BE" dirty="0"/>
                <a:t>EEB3</a:t>
              </a:r>
            </a:p>
          </p:txBody>
        </p:sp>
      </p:grpSp>
      <p:sp>
        <p:nvSpPr>
          <p:cNvPr id="16" name="Rectangle 2">
            <a:extLst>
              <a:ext uri="{FF2B5EF4-FFF2-40B4-BE49-F238E27FC236}">
                <a16:creationId xmlns:a16="http://schemas.microsoft.com/office/drawing/2014/main" id="{C5EC1314-BB1F-D138-49DA-C67DEF3BB5C4}"/>
              </a:ext>
            </a:extLst>
          </p:cNvPr>
          <p:cNvSpPr>
            <a:spLocks noChangeArrowheads="1"/>
          </p:cNvSpPr>
          <p:nvPr/>
        </p:nvSpPr>
        <p:spPr bwMode="auto">
          <a:xfrm>
            <a:off x="1084675" y="106140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BE"/>
          </a:p>
        </p:txBody>
      </p:sp>
      <p:pic>
        <p:nvPicPr>
          <p:cNvPr id="18" name="Picture 17" descr="A screenshot of a menu&#10;&#10;AI-generated content may be incorrect.">
            <a:extLst>
              <a:ext uri="{FF2B5EF4-FFF2-40B4-BE49-F238E27FC236}">
                <a16:creationId xmlns:a16="http://schemas.microsoft.com/office/drawing/2014/main" id="{2A49AFDD-15D9-AD49-595B-1442225423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9237" y="1037691"/>
            <a:ext cx="5880328" cy="5360533"/>
          </a:xfrm>
          <a:prstGeom prst="rect">
            <a:avLst/>
          </a:prstGeom>
        </p:spPr>
      </p:pic>
      <p:sp>
        <p:nvSpPr>
          <p:cNvPr id="21" name="TextBox 20">
            <a:extLst>
              <a:ext uri="{FF2B5EF4-FFF2-40B4-BE49-F238E27FC236}">
                <a16:creationId xmlns:a16="http://schemas.microsoft.com/office/drawing/2014/main" id="{EFB64421-161D-BCFD-ECA5-35BE44FE160B}"/>
              </a:ext>
            </a:extLst>
          </p:cNvPr>
          <p:cNvSpPr txBox="1"/>
          <p:nvPr/>
        </p:nvSpPr>
        <p:spPr>
          <a:xfrm>
            <a:off x="5046104" y="809590"/>
            <a:ext cx="877710" cy="369332"/>
          </a:xfrm>
          <a:prstGeom prst="rect">
            <a:avLst/>
          </a:prstGeom>
          <a:noFill/>
        </p:spPr>
        <p:txBody>
          <a:bodyPr wrap="square" rtlCol="0">
            <a:spAutoFit/>
          </a:bodyPr>
          <a:lstStyle/>
          <a:p>
            <a:r>
              <a:rPr lang="en-BE" b="1" dirty="0"/>
              <a:t>EEB2</a:t>
            </a:r>
          </a:p>
        </p:txBody>
      </p:sp>
      <p:pic>
        <p:nvPicPr>
          <p:cNvPr id="9217" name="Picture 6" descr="...">
            <a:extLst>
              <a:ext uri="{FF2B5EF4-FFF2-40B4-BE49-F238E27FC236}">
                <a16:creationId xmlns:a16="http://schemas.microsoft.com/office/drawing/2014/main" id="{7BF4DCB2-89DC-4ED7-4492-55F1331D2A30}"/>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952398" y="739918"/>
            <a:ext cx="3861501" cy="604345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FF4F8A30-EBE8-60D6-00AB-A1F7383E7507}"/>
              </a:ext>
            </a:extLst>
          </p:cNvPr>
          <p:cNvSpPr txBox="1"/>
          <p:nvPr/>
        </p:nvSpPr>
        <p:spPr>
          <a:xfrm>
            <a:off x="117923" y="781321"/>
            <a:ext cx="1967340" cy="369332"/>
          </a:xfrm>
          <a:prstGeom prst="rect">
            <a:avLst/>
          </a:prstGeom>
          <a:noFill/>
        </p:spPr>
        <p:txBody>
          <a:bodyPr wrap="square" rtlCol="0">
            <a:spAutoFit/>
          </a:bodyPr>
          <a:lstStyle/>
          <a:p>
            <a:r>
              <a:rPr lang="en-BE" b="1" dirty="0"/>
              <a:t>EEB1</a:t>
            </a:r>
          </a:p>
        </p:txBody>
      </p:sp>
      <p:grpSp>
        <p:nvGrpSpPr>
          <p:cNvPr id="28" name="Group 27">
            <a:extLst>
              <a:ext uri="{FF2B5EF4-FFF2-40B4-BE49-F238E27FC236}">
                <a16:creationId xmlns:a16="http://schemas.microsoft.com/office/drawing/2014/main" id="{C073EFEF-100E-D8E6-41E7-1298B75DBEDB}"/>
              </a:ext>
            </a:extLst>
          </p:cNvPr>
          <p:cNvGrpSpPr/>
          <p:nvPr/>
        </p:nvGrpSpPr>
        <p:grpSpPr>
          <a:xfrm>
            <a:off x="13073387" y="1313219"/>
            <a:ext cx="3140075" cy="2448425"/>
            <a:chOff x="8938351" y="1959680"/>
            <a:chExt cx="3140075" cy="2448425"/>
          </a:xfrm>
        </p:grpSpPr>
        <p:pic>
          <p:nvPicPr>
            <p:cNvPr id="20" name="Picture 19" descr="A menu with price list and text&#10;&#10;AI-generated content may be incorrect.">
              <a:extLst>
                <a:ext uri="{FF2B5EF4-FFF2-40B4-BE49-F238E27FC236}">
                  <a16:creationId xmlns:a16="http://schemas.microsoft.com/office/drawing/2014/main" id="{B1C3AC9B-4422-BE6C-A45D-62319AD29E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38351" y="1959680"/>
              <a:ext cx="3140075" cy="2070735"/>
            </a:xfrm>
            <a:prstGeom prst="rect">
              <a:avLst/>
            </a:prstGeom>
          </p:spPr>
        </p:pic>
        <p:sp>
          <p:nvSpPr>
            <p:cNvPr id="24" name="TextBox 23">
              <a:extLst>
                <a:ext uri="{FF2B5EF4-FFF2-40B4-BE49-F238E27FC236}">
                  <a16:creationId xmlns:a16="http://schemas.microsoft.com/office/drawing/2014/main" id="{B0D7E0BF-41EE-B8B2-5328-DF6CDE4EE2A2}"/>
                </a:ext>
              </a:extLst>
            </p:cNvPr>
            <p:cNvSpPr txBox="1"/>
            <p:nvPr/>
          </p:nvSpPr>
          <p:spPr>
            <a:xfrm>
              <a:off x="10163093" y="4038773"/>
              <a:ext cx="739305" cy="369332"/>
            </a:xfrm>
            <a:prstGeom prst="rect">
              <a:avLst/>
            </a:prstGeom>
            <a:noFill/>
          </p:spPr>
          <p:txBody>
            <a:bodyPr wrap="square" rtlCol="0">
              <a:spAutoFit/>
            </a:bodyPr>
            <a:lstStyle/>
            <a:p>
              <a:r>
                <a:rPr lang="en-BE" dirty="0"/>
                <a:t>EEB4</a:t>
              </a:r>
            </a:p>
          </p:txBody>
        </p:sp>
      </p:grpSp>
      <p:sp>
        <p:nvSpPr>
          <p:cNvPr id="48" name="Title 1">
            <a:extLst>
              <a:ext uri="{FF2B5EF4-FFF2-40B4-BE49-F238E27FC236}">
                <a16:creationId xmlns:a16="http://schemas.microsoft.com/office/drawing/2014/main" id="{BE7E0130-97E8-00B0-343E-24EA3D435379}"/>
              </a:ext>
            </a:extLst>
          </p:cNvPr>
          <p:cNvSpPr txBox="1">
            <a:spLocks/>
          </p:cNvSpPr>
          <p:nvPr/>
        </p:nvSpPr>
        <p:spPr>
          <a:xfrm>
            <a:off x="952397" y="-248574"/>
            <a:ext cx="9860605" cy="13992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t>              EEB1 and EEB2 Cafeterias’ menus </a:t>
            </a:r>
            <a:endParaRPr lang="en-BE" sz="4000" dirty="0"/>
          </a:p>
        </p:txBody>
      </p:sp>
    </p:spTree>
    <p:extLst>
      <p:ext uri="{BB962C8B-B14F-4D97-AF65-F5344CB8AC3E}">
        <p14:creationId xmlns:p14="http://schemas.microsoft.com/office/powerpoint/2010/main" val="33801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9B2E9398-26A4-F7D4-F808-2118D97C58E8}"/>
            </a:ext>
          </a:extLst>
        </p:cNvPr>
        <p:cNvGrpSpPr/>
        <p:nvPr/>
      </p:nvGrpSpPr>
      <p:grpSpPr>
        <a:xfrm>
          <a:off x="0" y="0"/>
          <a:ext cx="0" cy="0"/>
          <a:chOff x="0" y="0"/>
          <a:chExt cx="0" cy="0"/>
        </a:xfrm>
      </p:grpSpPr>
      <p:sp>
        <p:nvSpPr>
          <p:cNvPr id="9" name="Freeform: Shape 8">
            <a:extLst>
              <a:ext uri="{FF2B5EF4-FFF2-40B4-BE49-F238E27FC236}">
                <a16:creationId xmlns:a16="http://schemas.microsoft.com/office/drawing/2014/main" id="{CBF6BD21-1BA2-CC1D-32CB-94A45D40C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7843" y="6244836"/>
            <a:ext cx="4034156" cy="613164"/>
          </a:xfrm>
          <a:custGeom>
            <a:avLst/>
            <a:gdLst>
              <a:gd name="connsiteX0" fmla="*/ 1479137 w 4034156"/>
              <a:gd name="connsiteY0" fmla="*/ 230 h 613164"/>
              <a:gd name="connsiteX1" fmla="*/ 3482844 w 4034156"/>
              <a:gd name="connsiteY1" fmla="*/ 298555 h 613164"/>
              <a:gd name="connsiteX2" fmla="*/ 3831590 w 4034156"/>
              <a:gd name="connsiteY2" fmla="*/ 425010 h 613164"/>
              <a:gd name="connsiteX3" fmla="*/ 4034156 w 4034156"/>
              <a:gd name="connsiteY3" fmla="*/ 494088 h 613164"/>
              <a:gd name="connsiteX4" fmla="*/ 4034156 w 4034156"/>
              <a:gd name="connsiteY4" fmla="*/ 613164 h 613164"/>
              <a:gd name="connsiteX5" fmla="*/ 0 w 4034156"/>
              <a:gd name="connsiteY5" fmla="*/ 613164 h 613164"/>
              <a:gd name="connsiteX6" fmla="*/ 54792 w 4034156"/>
              <a:gd name="connsiteY6" fmla="*/ 512415 h 613164"/>
              <a:gd name="connsiteX7" fmla="*/ 168327 w 4034156"/>
              <a:gd name="connsiteY7" fmla="*/ 366637 h 613164"/>
              <a:gd name="connsiteX8" fmla="*/ 1192562 w 4034156"/>
              <a:gd name="connsiteY8" fmla="*/ 1522 h 613164"/>
              <a:gd name="connsiteX9" fmla="*/ 1479137 w 4034156"/>
              <a:gd name="connsiteY9" fmla="*/ 230 h 61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4156" h="613164">
                <a:moveTo>
                  <a:pt x="1479137" y="230"/>
                </a:moveTo>
                <a:cubicBezTo>
                  <a:pt x="2152575" y="4287"/>
                  <a:pt x="2854487" y="63583"/>
                  <a:pt x="3482844" y="298555"/>
                </a:cubicBezTo>
                <a:cubicBezTo>
                  <a:pt x="3599338" y="342114"/>
                  <a:pt x="3715540" y="384216"/>
                  <a:pt x="3831590" y="425010"/>
                </a:cubicBezTo>
                <a:lnTo>
                  <a:pt x="4034156" y="494088"/>
                </a:lnTo>
                <a:lnTo>
                  <a:pt x="4034156" y="613164"/>
                </a:lnTo>
                <a:lnTo>
                  <a:pt x="0" y="613164"/>
                </a:lnTo>
                <a:lnTo>
                  <a:pt x="54792" y="512415"/>
                </a:lnTo>
                <a:cubicBezTo>
                  <a:pt x="88888" y="459433"/>
                  <a:pt x="126502" y="410480"/>
                  <a:pt x="168327" y="366637"/>
                </a:cubicBezTo>
                <a:cubicBezTo>
                  <a:pt x="428292" y="94062"/>
                  <a:pt x="821899" y="6565"/>
                  <a:pt x="1192562" y="1522"/>
                </a:cubicBezTo>
                <a:cubicBezTo>
                  <a:pt x="1287308" y="198"/>
                  <a:pt x="1382932" y="-349"/>
                  <a:pt x="1479137" y="23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a:ln>
                <a:noFill/>
              </a:ln>
              <a:solidFill>
                <a:prstClr val="white"/>
              </a:solidFill>
              <a:effectLst/>
              <a:uLnTx/>
              <a:uFillTx/>
              <a:latin typeface="Avenir Next LT Pro" panose="020B0504020202020204" pitchFamily="34" charset="0"/>
              <a:ea typeface="+mn-ea"/>
              <a:cs typeface="+mn-cs"/>
            </a:endParaRPr>
          </a:p>
        </p:txBody>
      </p:sp>
      <p:sp>
        <p:nvSpPr>
          <p:cNvPr id="11" name="Freeform: Shape 10">
            <a:extLst>
              <a:ext uri="{FF2B5EF4-FFF2-40B4-BE49-F238E27FC236}">
                <a16:creationId xmlns:a16="http://schemas.microsoft.com/office/drawing/2014/main" id="{5E6DC9C9-37B2-3DC3-ED5D-9436ADDC47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8126"/>
            <a:ext cx="448491" cy="1634252"/>
          </a:xfrm>
          <a:custGeom>
            <a:avLst/>
            <a:gdLst>
              <a:gd name="connsiteX0" fmla="*/ 0 w 448491"/>
              <a:gd name="connsiteY0" fmla="*/ 0 h 1634252"/>
              <a:gd name="connsiteX1" fmla="*/ 12983 w 448491"/>
              <a:gd name="connsiteY1" fmla="*/ 10508 h 1634252"/>
              <a:gd name="connsiteX2" fmla="*/ 441611 w 448491"/>
              <a:gd name="connsiteY2" fmla="*/ 863751 h 1634252"/>
              <a:gd name="connsiteX3" fmla="*/ 251011 w 448491"/>
              <a:gd name="connsiteY3" fmla="*/ 1302895 h 1634252"/>
              <a:gd name="connsiteX4" fmla="*/ 74605 w 448491"/>
              <a:gd name="connsiteY4" fmla="*/ 1543249 h 1634252"/>
              <a:gd name="connsiteX5" fmla="*/ 0 w 448491"/>
              <a:gd name="connsiteY5" fmla="*/ 1634252 h 16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 h="1634252">
                <a:moveTo>
                  <a:pt x="0" y="0"/>
                </a:moveTo>
                <a:lnTo>
                  <a:pt x="12983" y="10508"/>
                </a:lnTo>
                <a:cubicBezTo>
                  <a:pt x="278410" y="241022"/>
                  <a:pt x="489787" y="530267"/>
                  <a:pt x="441611" y="863751"/>
                </a:cubicBezTo>
                <a:cubicBezTo>
                  <a:pt x="418542" y="1022632"/>
                  <a:pt x="337007" y="1166302"/>
                  <a:pt x="251011" y="1302895"/>
                </a:cubicBezTo>
                <a:cubicBezTo>
                  <a:pt x="215138" y="1359902"/>
                  <a:pt x="154723" y="1442480"/>
                  <a:pt x="74605" y="1543249"/>
                </a:cubicBezTo>
                <a:lnTo>
                  <a:pt x="0" y="16342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900">
              <a:solidFill>
                <a:prstClr val="white"/>
              </a:solidFill>
              <a:latin typeface="Avenir Next LT Pro" panose="020B0504020202020204" pitchFamily="34" charset="0"/>
            </a:endParaRPr>
          </a:p>
        </p:txBody>
      </p:sp>
      <p:sp>
        <p:nvSpPr>
          <p:cNvPr id="13" name="Freeform: Shape 12">
            <a:extLst>
              <a:ext uri="{FF2B5EF4-FFF2-40B4-BE49-F238E27FC236}">
                <a16:creationId xmlns:a16="http://schemas.microsoft.com/office/drawing/2014/main" id="{2127393D-17C7-3F7B-7DC4-815221666C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9459" y="6144069"/>
            <a:ext cx="4418271" cy="718159"/>
          </a:xfrm>
          <a:custGeom>
            <a:avLst/>
            <a:gdLst>
              <a:gd name="connsiteX0" fmla="*/ 1421452 w 4590626"/>
              <a:gd name="connsiteY0" fmla="*/ 0 h 713930"/>
              <a:gd name="connsiteX1" fmla="*/ 3247781 w 4590626"/>
              <a:gd name="connsiteY1" fmla="*/ 271915 h 713930"/>
              <a:gd name="connsiteX2" fmla="*/ 4517331 w 4590626"/>
              <a:gd name="connsiteY2" fmla="*/ 693394 h 713930"/>
              <a:gd name="connsiteX3" fmla="*/ 4590626 w 4590626"/>
              <a:gd name="connsiteY3" fmla="*/ 713930 h 713930"/>
              <a:gd name="connsiteX4" fmla="*/ 0 w 4590626"/>
              <a:gd name="connsiteY4" fmla="*/ 713930 h 713930"/>
              <a:gd name="connsiteX5" fmla="*/ 2854 w 4590626"/>
              <a:gd name="connsiteY5" fmla="*/ 705624 h 713930"/>
              <a:gd name="connsiteX6" fmla="*/ 226680 w 4590626"/>
              <a:gd name="connsiteY6" fmla="*/ 333970 h 713930"/>
              <a:gd name="connsiteX7" fmla="*/ 1160245 w 4590626"/>
              <a:gd name="connsiteY7" fmla="*/ 1178 h 713930"/>
              <a:gd name="connsiteX8" fmla="*/ 1421452 w 4590626"/>
              <a:gd name="connsiteY8" fmla="*/ 0 h 713930"/>
              <a:gd name="connsiteX0" fmla="*/ 1421452 w 4517331"/>
              <a:gd name="connsiteY0" fmla="*/ 0 h 713930"/>
              <a:gd name="connsiteX1" fmla="*/ 3247781 w 4517331"/>
              <a:gd name="connsiteY1" fmla="*/ 271915 h 713930"/>
              <a:gd name="connsiteX2" fmla="*/ 4517331 w 4517331"/>
              <a:gd name="connsiteY2" fmla="*/ 693394 h 713930"/>
              <a:gd name="connsiteX3" fmla="*/ 0 w 4517331"/>
              <a:gd name="connsiteY3" fmla="*/ 713930 h 713930"/>
              <a:gd name="connsiteX4" fmla="*/ 2854 w 4517331"/>
              <a:gd name="connsiteY4" fmla="*/ 705624 h 713930"/>
              <a:gd name="connsiteX5" fmla="*/ 226680 w 4517331"/>
              <a:gd name="connsiteY5" fmla="*/ 333970 h 713930"/>
              <a:gd name="connsiteX6" fmla="*/ 1160245 w 4517331"/>
              <a:gd name="connsiteY6" fmla="*/ 1178 h 713930"/>
              <a:gd name="connsiteX7" fmla="*/ 1421452 w 4517331"/>
              <a:gd name="connsiteY7" fmla="*/ 0 h 713930"/>
              <a:gd name="connsiteX0" fmla="*/ 0 w 4608771"/>
              <a:gd name="connsiteY0" fmla="*/ 713930 h 784834"/>
              <a:gd name="connsiteX1" fmla="*/ 2854 w 4608771"/>
              <a:gd name="connsiteY1" fmla="*/ 705624 h 784834"/>
              <a:gd name="connsiteX2" fmla="*/ 226680 w 4608771"/>
              <a:gd name="connsiteY2" fmla="*/ 333970 h 784834"/>
              <a:gd name="connsiteX3" fmla="*/ 1160245 w 4608771"/>
              <a:gd name="connsiteY3" fmla="*/ 1178 h 784834"/>
              <a:gd name="connsiteX4" fmla="*/ 1421452 w 4608771"/>
              <a:gd name="connsiteY4" fmla="*/ 0 h 784834"/>
              <a:gd name="connsiteX5" fmla="*/ 3247781 w 4608771"/>
              <a:gd name="connsiteY5" fmla="*/ 271915 h 784834"/>
              <a:gd name="connsiteX6" fmla="*/ 4608771 w 4608771"/>
              <a:gd name="connsiteY6" fmla="*/ 784834 h 784834"/>
              <a:gd name="connsiteX0" fmla="*/ 0 w 4418271"/>
              <a:gd name="connsiteY0" fmla="*/ 713930 h 718159"/>
              <a:gd name="connsiteX1" fmla="*/ 2854 w 4418271"/>
              <a:gd name="connsiteY1" fmla="*/ 705624 h 718159"/>
              <a:gd name="connsiteX2" fmla="*/ 226680 w 4418271"/>
              <a:gd name="connsiteY2" fmla="*/ 333970 h 718159"/>
              <a:gd name="connsiteX3" fmla="*/ 1160245 w 4418271"/>
              <a:gd name="connsiteY3" fmla="*/ 1178 h 718159"/>
              <a:gd name="connsiteX4" fmla="*/ 1421452 w 4418271"/>
              <a:gd name="connsiteY4" fmla="*/ 0 h 718159"/>
              <a:gd name="connsiteX5" fmla="*/ 3247781 w 4418271"/>
              <a:gd name="connsiteY5" fmla="*/ 271915 h 718159"/>
              <a:gd name="connsiteX6" fmla="*/ 4418271 w 4418271"/>
              <a:gd name="connsiteY6" fmla="*/ 718159 h 7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271" h="718159">
                <a:moveTo>
                  <a:pt x="0" y="713930"/>
                </a:moveTo>
                <a:lnTo>
                  <a:pt x="2854" y="705624"/>
                </a:lnTo>
                <a:cubicBezTo>
                  <a:pt x="60059" y="562888"/>
                  <a:pt x="131373" y="433874"/>
                  <a:pt x="226680" y="333970"/>
                </a:cubicBezTo>
                <a:cubicBezTo>
                  <a:pt x="463632" y="85526"/>
                  <a:pt x="822395" y="5774"/>
                  <a:pt x="1160245" y="1178"/>
                </a:cubicBezTo>
                <a:lnTo>
                  <a:pt x="1421452" y="0"/>
                </a:lnTo>
                <a:cubicBezTo>
                  <a:pt x="2035274" y="3698"/>
                  <a:pt x="2748311" y="152222"/>
                  <a:pt x="3247781" y="271915"/>
                </a:cubicBezTo>
                <a:cubicBezTo>
                  <a:pt x="3747251" y="391608"/>
                  <a:pt x="3902480" y="501606"/>
                  <a:pt x="4418271" y="718159"/>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sp useBgFill="1">
        <p:nvSpPr>
          <p:cNvPr id="15" name="Rectangle 14">
            <a:extLst>
              <a:ext uri="{FF2B5EF4-FFF2-40B4-BE49-F238E27FC236}">
                <a16:creationId xmlns:a16="http://schemas.microsoft.com/office/drawing/2014/main" id="{B624FEA4-CC4B-BC97-F6D3-6AC57B0B64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7" name="Freeform: Shape 16">
            <a:extLst>
              <a:ext uri="{FF2B5EF4-FFF2-40B4-BE49-F238E27FC236}">
                <a16:creationId xmlns:a16="http://schemas.microsoft.com/office/drawing/2014/main" id="{0AAAE76B-D63C-D276-90ED-B1BABE5BB0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custGeom>
            <a:avLst/>
            <a:gdLst>
              <a:gd name="connsiteX0" fmla="*/ 0 w 6096000"/>
              <a:gd name="connsiteY0" fmla="*/ 0 h 6858000"/>
              <a:gd name="connsiteX1" fmla="*/ 2758239 w 6096000"/>
              <a:gd name="connsiteY1" fmla="*/ 0 h 6858000"/>
              <a:gd name="connsiteX2" fmla="*/ 2916747 w 6096000"/>
              <a:gd name="connsiteY2" fmla="*/ 218181 h 6858000"/>
              <a:gd name="connsiteX3" fmla="*/ 4839749 w 6096000"/>
              <a:gd name="connsiteY3" fmla="*/ 2631787 h 6858000"/>
              <a:gd name="connsiteX4" fmla="*/ 6095001 w 6096000"/>
              <a:gd name="connsiteY4" fmla="*/ 5672947 h 6858000"/>
              <a:gd name="connsiteX5" fmla="*/ 5792922 w 6096000"/>
              <a:gd name="connsiteY5" fmla="*/ 6612444 h 6858000"/>
              <a:gd name="connsiteX6" fmla="*/ 5671607 w 6096000"/>
              <a:gd name="connsiteY6" fmla="*/ 6771753 h 6858000"/>
              <a:gd name="connsiteX7" fmla="*/ 5591643 w 6096000"/>
              <a:gd name="connsiteY7" fmla="*/ 6858000 h 6858000"/>
              <a:gd name="connsiteX8" fmla="*/ 0 w 6096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858000">
                <a:moveTo>
                  <a:pt x="0" y="0"/>
                </a:moveTo>
                <a:lnTo>
                  <a:pt x="2758239" y="0"/>
                </a:lnTo>
                <a:lnTo>
                  <a:pt x="2916747" y="218181"/>
                </a:lnTo>
                <a:cubicBezTo>
                  <a:pt x="3525935" y="1023180"/>
                  <a:pt x="4281133" y="1818277"/>
                  <a:pt x="4839749" y="2631787"/>
                </a:cubicBezTo>
                <a:cubicBezTo>
                  <a:pt x="5571203" y="3696928"/>
                  <a:pt x="6122704" y="4799581"/>
                  <a:pt x="6095001" y="5672947"/>
                </a:cubicBezTo>
                <a:cubicBezTo>
                  <a:pt x="6083564" y="6040467"/>
                  <a:pt x="5972980" y="6348559"/>
                  <a:pt x="5792922" y="6612444"/>
                </a:cubicBezTo>
                <a:cubicBezTo>
                  <a:pt x="5755410" y="6667420"/>
                  <a:pt x="5714882" y="6720477"/>
                  <a:pt x="5671607" y="6771753"/>
                </a:cubicBezTo>
                <a:lnTo>
                  <a:pt x="5591643"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5030EB7B-6377-E117-F6F6-1383644F5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89134">
            <a:off x="2400596" y="454890"/>
            <a:ext cx="3969651" cy="5948221"/>
          </a:xfrm>
          <a:custGeom>
            <a:avLst/>
            <a:gdLst>
              <a:gd name="connsiteX0" fmla="*/ 4594048 w 9861488"/>
              <a:gd name="connsiteY0" fmla="*/ 11458472 h 11458472"/>
              <a:gd name="connsiteX1" fmla="*/ 0 w 9861488"/>
              <a:gd name="connsiteY1" fmla="*/ 5948221 h 11458472"/>
              <a:gd name="connsiteX2" fmla="*/ 1863 w 9861488"/>
              <a:gd name="connsiteY2" fmla="*/ 5698862 h 11458472"/>
              <a:gd name="connsiteX3" fmla="*/ 320025 w 9861488"/>
              <a:gd name="connsiteY3" fmla="*/ 3799836 h 11458472"/>
              <a:gd name="connsiteX4" fmla="*/ 3430486 w 9861488"/>
              <a:gd name="connsiteY4" fmla="*/ 295907 h 11458472"/>
              <a:gd name="connsiteX5" fmla="*/ 3863859 w 9861488"/>
              <a:gd name="connsiteY5" fmla="*/ 55612 h 11458472"/>
              <a:gd name="connsiteX6" fmla="*/ 3969651 w 9861488"/>
              <a:gd name="connsiteY6" fmla="*/ 0 h 11458472"/>
              <a:gd name="connsiteX7" fmla="*/ 9861488 w 9861488"/>
              <a:gd name="connsiteY7" fmla="*/ 7066862 h 11458472"/>
              <a:gd name="connsiteX8" fmla="*/ 4594048 w 9861488"/>
              <a:gd name="connsiteY8" fmla="*/ 11458472 h 11458472"/>
              <a:gd name="connsiteX0" fmla="*/ 0 w 9861488"/>
              <a:gd name="connsiteY0" fmla="*/ 5948221 h 11549912"/>
              <a:gd name="connsiteX1" fmla="*/ 1863 w 9861488"/>
              <a:gd name="connsiteY1" fmla="*/ 5698862 h 11549912"/>
              <a:gd name="connsiteX2" fmla="*/ 320025 w 9861488"/>
              <a:gd name="connsiteY2" fmla="*/ 3799836 h 11549912"/>
              <a:gd name="connsiteX3" fmla="*/ 3430486 w 9861488"/>
              <a:gd name="connsiteY3" fmla="*/ 295907 h 11549912"/>
              <a:gd name="connsiteX4" fmla="*/ 3863859 w 9861488"/>
              <a:gd name="connsiteY4" fmla="*/ 55612 h 11549912"/>
              <a:gd name="connsiteX5" fmla="*/ 3969651 w 9861488"/>
              <a:gd name="connsiteY5" fmla="*/ 0 h 11549912"/>
              <a:gd name="connsiteX6" fmla="*/ 9861488 w 9861488"/>
              <a:gd name="connsiteY6" fmla="*/ 7066862 h 11549912"/>
              <a:gd name="connsiteX7" fmla="*/ 4685488 w 9861488"/>
              <a:gd name="connsiteY7" fmla="*/ 11549912 h 11549912"/>
              <a:gd name="connsiteX0" fmla="*/ 0 w 9861488"/>
              <a:gd name="connsiteY0" fmla="*/ 5948221 h 7066862"/>
              <a:gd name="connsiteX1" fmla="*/ 1863 w 9861488"/>
              <a:gd name="connsiteY1" fmla="*/ 5698862 h 7066862"/>
              <a:gd name="connsiteX2" fmla="*/ 320025 w 9861488"/>
              <a:gd name="connsiteY2" fmla="*/ 3799836 h 7066862"/>
              <a:gd name="connsiteX3" fmla="*/ 3430486 w 9861488"/>
              <a:gd name="connsiteY3" fmla="*/ 295907 h 7066862"/>
              <a:gd name="connsiteX4" fmla="*/ 3863859 w 9861488"/>
              <a:gd name="connsiteY4" fmla="*/ 55612 h 7066862"/>
              <a:gd name="connsiteX5" fmla="*/ 3969651 w 9861488"/>
              <a:gd name="connsiteY5" fmla="*/ 0 h 7066862"/>
              <a:gd name="connsiteX6" fmla="*/ 9861488 w 9861488"/>
              <a:gd name="connsiteY6" fmla="*/ 7066862 h 7066862"/>
              <a:gd name="connsiteX0" fmla="*/ 0 w 3969651"/>
              <a:gd name="connsiteY0" fmla="*/ 5948221 h 5948221"/>
              <a:gd name="connsiteX1" fmla="*/ 1863 w 3969651"/>
              <a:gd name="connsiteY1" fmla="*/ 5698862 h 5948221"/>
              <a:gd name="connsiteX2" fmla="*/ 320025 w 3969651"/>
              <a:gd name="connsiteY2" fmla="*/ 3799836 h 5948221"/>
              <a:gd name="connsiteX3" fmla="*/ 3430486 w 3969651"/>
              <a:gd name="connsiteY3" fmla="*/ 295907 h 5948221"/>
              <a:gd name="connsiteX4" fmla="*/ 3863859 w 3969651"/>
              <a:gd name="connsiteY4" fmla="*/ 55612 h 5948221"/>
              <a:gd name="connsiteX5" fmla="*/ 3969651 w 3969651"/>
              <a:gd name="connsiteY5" fmla="*/ 0 h 594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651" h="5948221">
                <a:moveTo>
                  <a:pt x="0" y="5948221"/>
                </a:moveTo>
                <a:lnTo>
                  <a:pt x="1863" y="5698862"/>
                </a:lnTo>
                <a:cubicBezTo>
                  <a:pt x="27184" y="5017139"/>
                  <a:pt x="133214" y="4368297"/>
                  <a:pt x="320025" y="3799836"/>
                </a:cubicBezTo>
                <a:cubicBezTo>
                  <a:pt x="810579" y="2305232"/>
                  <a:pt x="2027133" y="1118138"/>
                  <a:pt x="3430486" y="295907"/>
                </a:cubicBezTo>
                <a:cubicBezTo>
                  <a:pt x="3545941" y="228312"/>
                  <a:pt x="3692079" y="146862"/>
                  <a:pt x="3863859" y="55612"/>
                </a:cubicBezTo>
                <a:lnTo>
                  <a:pt x="3969651"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Light"/>
              <a:ea typeface="+mn-ea"/>
              <a:cs typeface="+mn-cs"/>
            </a:endParaRPr>
          </a:p>
        </p:txBody>
      </p:sp>
      <p:grpSp>
        <p:nvGrpSpPr>
          <p:cNvPr id="8" name="Group 7">
            <a:extLst>
              <a:ext uri="{FF2B5EF4-FFF2-40B4-BE49-F238E27FC236}">
                <a16:creationId xmlns:a16="http://schemas.microsoft.com/office/drawing/2014/main" id="{09FDD931-F362-F8B0-70E4-55BBCC8D6A8A}"/>
              </a:ext>
            </a:extLst>
          </p:cNvPr>
          <p:cNvGrpSpPr/>
          <p:nvPr/>
        </p:nvGrpSpPr>
        <p:grpSpPr>
          <a:xfrm>
            <a:off x="0" y="1305017"/>
            <a:ext cx="6096000" cy="5258607"/>
            <a:chOff x="723015" y="1001956"/>
            <a:chExt cx="9781952" cy="5759121"/>
          </a:xfrm>
        </p:grpSpPr>
        <p:pic>
          <p:nvPicPr>
            <p:cNvPr id="10" name="Picture 6" descr="A menu of sandwiches and sandwiches&#10;&#10;Description automatically generated">
              <a:extLst>
                <a:ext uri="{FF2B5EF4-FFF2-40B4-BE49-F238E27FC236}">
                  <a16:creationId xmlns:a16="http://schemas.microsoft.com/office/drawing/2014/main" id="{301CBAF6-0F9D-A5F4-9365-60E50F5B9A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0"/>
            <a:stretch/>
          </p:blipFill>
          <p:spPr bwMode="auto">
            <a:xfrm>
              <a:off x="723015" y="1001956"/>
              <a:ext cx="4832774" cy="571068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A menu with black text&#10;&#10;Description automatically generated with medium confidence">
              <a:extLst>
                <a:ext uri="{FF2B5EF4-FFF2-40B4-BE49-F238E27FC236}">
                  <a16:creationId xmlns:a16="http://schemas.microsoft.com/office/drawing/2014/main" id="{FA4E4EC5-0603-596B-A093-AEB0E1E7CDE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948"/>
            <a:stretch/>
          </p:blipFill>
          <p:spPr bwMode="auto">
            <a:xfrm>
              <a:off x="5765493" y="1001956"/>
              <a:ext cx="4739474" cy="5759121"/>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22">
            <a:extLst>
              <a:ext uri="{FF2B5EF4-FFF2-40B4-BE49-F238E27FC236}">
                <a16:creationId xmlns:a16="http://schemas.microsoft.com/office/drawing/2014/main" id="{C010844B-54DF-4E93-E77B-06F6D237E082}"/>
              </a:ext>
            </a:extLst>
          </p:cNvPr>
          <p:cNvSpPr txBox="1"/>
          <p:nvPr/>
        </p:nvSpPr>
        <p:spPr>
          <a:xfrm>
            <a:off x="153194" y="778688"/>
            <a:ext cx="1967340" cy="369332"/>
          </a:xfrm>
          <a:prstGeom prst="rect">
            <a:avLst/>
          </a:prstGeom>
          <a:noFill/>
        </p:spPr>
        <p:txBody>
          <a:bodyPr wrap="square" rtlCol="0">
            <a:spAutoFit/>
          </a:bodyPr>
          <a:lstStyle/>
          <a:p>
            <a:r>
              <a:rPr lang="en-BE" b="1" dirty="0"/>
              <a:t>EEB3</a:t>
            </a:r>
          </a:p>
        </p:txBody>
      </p:sp>
      <p:pic>
        <p:nvPicPr>
          <p:cNvPr id="20" name="Picture 19" descr="A menu with price list and text&#10;&#10;AI-generated content may be incorrect.">
            <a:extLst>
              <a:ext uri="{FF2B5EF4-FFF2-40B4-BE49-F238E27FC236}">
                <a16:creationId xmlns:a16="http://schemas.microsoft.com/office/drawing/2014/main" id="{0D896E88-DDE4-6501-E95A-35CF71B32D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2482" y="1284446"/>
            <a:ext cx="5979517" cy="5247577"/>
          </a:xfrm>
          <a:prstGeom prst="rect">
            <a:avLst/>
          </a:prstGeom>
        </p:spPr>
      </p:pic>
      <p:sp>
        <p:nvSpPr>
          <p:cNvPr id="48" name="Title 1">
            <a:extLst>
              <a:ext uri="{FF2B5EF4-FFF2-40B4-BE49-F238E27FC236}">
                <a16:creationId xmlns:a16="http://schemas.microsoft.com/office/drawing/2014/main" id="{3B1D7B2B-163F-D4D5-DBB9-42A933A87354}"/>
              </a:ext>
            </a:extLst>
          </p:cNvPr>
          <p:cNvSpPr txBox="1">
            <a:spLocks/>
          </p:cNvSpPr>
          <p:nvPr/>
        </p:nvSpPr>
        <p:spPr>
          <a:xfrm>
            <a:off x="153194" y="0"/>
            <a:ext cx="9738805" cy="1052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t>              EEB3 and EEB4 Cafeterias’ menus </a:t>
            </a:r>
            <a:endParaRPr lang="en-BE" sz="4000" dirty="0"/>
          </a:p>
        </p:txBody>
      </p:sp>
      <p:sp>
        <p:nvSpPr>
          <p:cNvPr id="2" name="TextBox 1">
            <a:extLst>
              <a:ext uri="{FF2B5EF4-FFF2-40B4-BE49-F238E27FC236}">
                <a16:creationId xmlns:a16="http://schemas.microsoft.com/office/drawing/2014/main" id="{394C54DF-AFF8-AFAF-A324-0CDFACD2A278}"/>
              </a:ext>
            </a:extLst>
          </p:cNvPr>
          <p:cNvSpPr txBox="1"/>
          <p:nvPr/>
        </p:nvSpPr>
        <p:spPr>
          <a:xfrm>
            <a:off x="6212482" y="817498"/>
            <a:ext cx="881013" cy="369332"/>
          </a:xfrm>
          <a:prstGeom prst="rect">
            <a:avLst/>
          </a:prstGeom>
          <a:noFill/>
        </p:spPr>
        <p:txBody>
          <a:bodyPr wrap="square" rtlCol="0">
            <a:spAutoFit/>
          </a:bodyPr>
          <a:lstStyle/>
          <a:p>
            <a:r>
              <a:rPr lang="en-BE" b="1" dirty="0"/>
              <a:t>EEB4</a:t>
            </a:r>
          </a:p>
        </p:txBody>
      </p:sp>
    </p:spTree>
    <p:extLst>
      <p:ext uri="{BB962C8B-B14F-4D97-AF65-F5344CB8AC3E}">
        <p14:creationId xmlns:p14="http://schemas.microsoft.com/office/powerpoint/2010/main" val="4268999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a:extLst>
            <a:ext uri="{FF2B5EF4-FFF2-40B4-BE49-F238E27FC236}">
              <a16:creationId xmlns:a16="http://schemas.microsoft.com/office/drawing/2014/main" id="{E46C9D38-6FC9-14FC-EDC6-B24E06E31ED8}"/>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169DD87-3EBE-44CA-9654-8AE0466B27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8">
            <a:extLst>
              <a:ext uri="{FF2B5EF4-FFF2-40B4-BE49-F238E27FC236}">
                <a16:creationId xmlns:a16="http://schemas.microsoft.com/office/drawing/2014/main" id="{81B50E1C-9EFB-E8BE-F15F-9ED7CE22D1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326" r="2" b="7353"/>
          <a:stretch/>
        </p:blipFill>
        <p:spPr bwMode="auto">
          <a:xfrm>
            <a:off x="192526" y="550518"/>
            <a:ext cx="5799477" cy="27834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a:extLst>
              <a:ext uri="{FF2B5EF4-FFF2-40B4-BE49-F238E27FC236}">
                <a16:creationId xmlns:a16="http://schemas.microsoft.com/office/drawing/2014/main" id="{8EED40E2-8135-3B95-63E3-606EE5630A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9662" r="-3" b="26316"/>
          <a:stretch/>
        </p:blipFill>
        <p:spPr bwMode="auto">
          <a:xfrm>
            <a:off x="5992003" y="550517"/>
            <a:ext cx="5796945" cy="278342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B21B6B19-9F13-636A-178D-3683281EAB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3617" r="2" b="10779"/>
          <a:stretch/>
        </p:blipFill>
        <p:spPr bwMode="auto">
          <a:xfrm rot="10800000" flipV="1">
            <a:off x="196714" y="3514856"/>
            <a:ext cx="5799477" cy="27926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a:extLst>
              <a:ext uri="{FF2B5EF4-FFF2-40B4-BE49-F238E27FC236}">
                <a16:creationId xmlns:a16="http://schemas.microsoft.com/office/drawing/2014/main" id="{E225C11A-F8D4-883F-D269-F31DEFD39D6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5471" r="22255" b="1"/>
          <a:stretch/>
        </p:blipFill>
        <p:spPr bwMode="auto">
          <a:xfrm>
            <a:off x="6001115" y="3524055"/>
            <a:ext cx="5796945" cy="2792626"/>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a:extLst>
              <a:ext uri="{FF2B5EF4-FFF2-40B4-BE49-F238E27FC236}">
                <a16:creationId xmlns:a16="http://schemas.microsoft.com/office/drawing/2014/main" id="{5AEBFF6B-C20E-DBFA-8FBE-E91821B87AF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5316" b="34955"/>
          <a:stretch/>
        </p:blipFill>
        <p:spPr bwMode="auto">
          <a:xfrm>
            <a:off x="3451225" y="1909830"/>
            <a:ext cx="5137150" cy="3410465"/>
          </a:xfrm>
          <a:prstGeom prst="rect">
            <a:avLst/>
          </a:prstGeom>
          <a:noFill/>
          <a:effectLst>
            <a:softEdge rad="166771"/>
          </a:effectLst>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FBB504E-7DE9-3C0F-382B-970CEFA03995}"/>
              </a:ext>
            </a:extLst>
          </p:cNvPr>
          <p:cNvSpPr txBox="1"/>
          <p:nvPr/>
        </p:nvSpPr>
        <p:spPr>
          <a:xfrm>
            <a:off x="3616783" y="894167"/>
            <a:ext cx="4767851" cy="1015663"/>
          </a:xfrm>
          <a:prstGeom prst="rect">
            <a:avLst/>
          </a:prstGeom>
          <a:solidFill>
            <a:schemeClr val="tx1">
              <a:alpha val="52353"/>
            </a:schemeClr>
          </a:solidFill>
        </p:spPr>
        <p:txBody>
          <a:bodyPr wrap="square" rtlCol="0">
            <a:spAutoFit/>
          </a:bodyPr>
          <a:lstStyle/>
          <a:p>
            <a:pPr algn="ctr"/>
            <a:r>
              <a:rPr lang="en-BE" sz="6000" dirty="0">
                <a:solidFill>
                  <a:schemeClr val="bg1"/>
                </a:solidFill>
                <a:latin typeface="+mj-lt"/>
              </a:rPr>
              <a:t>Results</a:t>
            </a:r>
          </a:p>
        </p:txBody>
      </p:sp>
      <p:sp>
        <p:nvSpPr>
          <p:cNvPr id="14" name="TextBox 13">
            <a:extLst>
              <a:ext uri="{FF2B5EF4-FFF2-40B4-BE49-F238E27FC236}">
                <a16:creationId xmlns:a16="http://schemas.microsoft.com/office/drawing/2014/main" id="{ADAC5B28-BBFC-6F48-D4C2-51C374A71D8C}"/>
              </a:ext>
            </a:extLst>
          </p:cNvPr>
          <p:cNvSpPr txBox="1"/>
          <p:nvPr/>
        </p:nvSpPr>
        <p:spPr>
          <a:xfrm>
            <a:off x="3627981" y="5316343"/>
            <a:ext cx="4756653" cy="646331"/>
          </a:xfrm>
          <a:prstGeom prst="rect">
            <a:avLst/>
          </a:prstGeom>
          <a:solidFill>
            <a:schemeClr val="tx1">
              <a:alpha val="69460"/>
            </a:schemeClr>
          </a:solidFill>
        </p:spPr>
        <p:txBody>
          <a:bodyPr wrap="square" rtlCol="0">
            <a:spAutoFit/>
          </a:bodyPr>
          <a:lstStyle/>
          <a:p>
            <a:pPr algn="ctr"/>
            <a:r>
              <a:rPr lang="en-BE" sz="3600" dirty="0">
                <a:solidFill>
                  <a:schemeClr val="bg1"/>
                </a:solidFill>
                <a:latin typeface="+mj-lt"/>
              </a:rPr>
              <a:t>Comparative Analysis</a:t>
            </a:r>
          </a:p>
        </p:txBody>
      </p:sp>
    </p:spTree>
    <p:extLst>
      <p:ext uri="{BB962C8B-B14F-4D97-AF65-F5344CB8AC3E}">
        <p14:creationId xmlns:p14="http://schemas.microsoft.com/office/powerpoint/2010/main" val="1930298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87A0FBA-CC04-4256-A8EB-BB3C543E9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7699B66A-3779-48B9-9963-C9339B22B0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8122584 w 12192000"/>
              <a:gd name="connsiteY0" fmla="*/ 0 h 6858000"/>
              <a:gd name="connsiteX1" fmla="*/ 12192000 w 12192000"/>
              <a:gd name="connsiteY1" fmla="*/ 0 h 6858000"/>
              <a:gd name="connsiteX2" fmla="*/ 12192000 w 12192000"/>
              <a:gd name="connsiteY2" fmla="*/ 4873590 h 6858000"/>
              <a:gd name="connsiteX3" fmla="*/ 10378112 w 12192000"/>
              <a:gd name="connsiteY3" fmla="*/ 6858000 h 6858000"/>
              <a:gd name="connsiteX4" fmla="*/ 0 w 12192000"/>
              <a:gd name="connsiteY4" fmla="*/ 6858000 h 6858000"/>
              <a:gd name="connsiteX5" fmla="*/ 0 w 12192000"/>
              <a:gd name="connsiteY5" fmla="*/ 6089634 h 6858000"/>
              <a:gd name="connsiteX6" fmla="*/ 3284 w 12192000"/>
              <a:gd name="connsiteY6" fmla="*/ 6081001 h 6858000"/>
              <a:gd name="connsiteX7" fmla="*/ 208318 w 12192000"/>
              <a:gd name="connsiteY7" fmla="*/ 5663571 h 6858000"/>
              <a:gd name="connsiteX8" fmla="*/ 2466868 w 12192000"/>
              <a:gd name="connsiteY8" fmla="*/ 3280365 h 6858000"/>
              <a:gd name="connsiteX9" fmla="*/ 5859655 w 12192000"/>
              <a:gd name="connsiteY9" fmla="*/ 1043504 h 6858000"/>
              <a:gd name="connsiteX10" fmla="*/ 8002287 w 12192000"/>
              <a:gd name="connsiteY10" fmla="*/ 37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8122584" y="0"/>
                </a:moveTo>
                <a:lnTo>
                  <a:pt x="12192000" y="0"/>
                </a:lnTo>
                <a:lnTo>
                  <a:pt x="12192000" y="4873590"/>
                </a:lnTo>
                <a:lnTo>
                  <a:pt x="10378112" y="6858000"/>
                </a:lnTo>
                <a:lnTo>
                  <a:pt x="0" y="6858000"/>
                </a:lnTo>
                <a:lnTo>
                  <a:pt x="0" y="6089634"/>
                </a:lnTo>
                <a:lnTo>
                  <a:pt x="3284" y="6081001"/>
                </a:lnTo>
                <a:cubicBezTo>
                  <a:pt x="61888" y="5940761"/>
                  <a:pt x="130457" y="5801643"/>
                  <a:pt x="208318" y="5663571"/>
                </a:cubicBezTo>
                <a:cubicBezTo>
                  <a:pt x="675237" y="4835483"/>
                  <a:pt x="1476533" y="4045730"/>
                  <a:pt x="2466868" y="3280365"/>
                </a:cubicBezTo>
                <a:cubicBezTo>
                  <a:pt x="3457206" y="2515002"/>
                  <a:pt x="4636583" y="1774030"/>
                  <a:pt x="5859655" y="1043504"/>
                </a:cubicBezTo>
                <a:cubicBezTo>
                  <a:pt x="6636899" y="579200"/>
                  <a:pt x="7344556" y="254766"/>
                  <a:pt x="8002287" y="3739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D2088EB-F82A-4CF7-A658-5EB0B344D7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3371" y="0"/>
            <a:ext cx="7017182" cy="6858000"/>
          </a:xfrm>
          <a:custGeom>
            <a:avLst/>
            <a:gdLst>
              <a:gd name="connsiteX0" fmla="*/ 7017182 w 11818630"/>
              <a:gd name="connsiteY0" fmla="*/ 0 h 6858000"/>
              <a:gd name="connsiteX1" fmla="*/ 11818630 w 11818630"/>
              <a:gd name="connsiteY1" fmla="*/ 0 h 6858000"/>
              <a:gd name="connsiteX2" fmla="*/ 11818630 w 11818630"/>
              <a:gd name="connsiteY2" fmla="*/ 4489505 h 6858000"/>
              <a:gd name="connsiteX3" fmla="*/ 11816460 w 11818630"/>
              <a:gd name="connsiteY3" fmla="*/ 4492187 h 6858000"/>
              <a:gd name="connsiteX4" fmla="*/ 10354815 w 11818630"/>
              <a:gd name="connsiteY4" fmla="*/ 6321870 h 6858000"/>
              <a:gd name="connsiteX5" fmla="*/ 9928370 w 11818630"/>
              <a:gd name="connsiteY5" fmla="*/ 6858000 h 6858000"/>
              <a:gd name="connsiteX6" fmla="*/ 0 w 11818630"/>
              <a:gd name="connsiteY6" fmla="*/ 6858000 h 6858000"/>
              <a:gd name="connsiteX7" fmla="*/ 15548 w 11818630"/>
              <a:gd name="connsiteY7" fmla="*/ 6741317 h 6858000"/>
              <a:gd name="connsiteX8" fmla="*/ 387858 w 11818630"/>
              <a:gd name="connsiteY8" fmla="*/ 5632555 h 6858000"/>
              <a:gd name="connsiteX9" fmla="*/ 2494163 w 11818630"/>
              <a:gd name="connsiteY9" fmla="*/ 3131046 h 6858000"/>
              <a:gd name="connsiteX10" fmla="*/ 5658249 w 11818630"/>
              <a:gd name="connsiteY10" fmla="*/ 783147 h 6858000"/>
              <a:gd name="connsiteX11" fmla="*/ 6840702 w 11818630"/>
              <a:gd name="connsiteY11" fmla="*/ 85078 h 6858000"/>
              <a:gd name="connsiteX0" fmla="*/ 0 w 11818630"/>
              <a:gd name="connsiteY0" fmla="*/ 6858000 h 6949440"/>
              <a:gd name="connsiteX1" fmla="*/ 15548 w 11818630"/>
              <a:gd name="connsiteY1" fmla="*/ 6741317 h 6949440"/>
              <a:gd name="connsiteX2" fmla="*/ 387858 w 11818630"/>
              <a:gd name="connsiteY2" fmla="*/ 5632555 h 6949440"/>
              <a:gd name="connsiteX3" fmla="*/ 2494163 w 11818630"/>
              <a:gd name="connsiteY3" fmla="*/ 3131046 h 6949440"/>
              <a:gd name="connsiteX4" fmla="*/ 5658249 w 11818630"/>
              <a:gd name="connsiteY4" fmla="*/ 783147 h 6949440"/>
              <a:gd name="connsiteX5" fmla="*/ 6840702 w 11818630"/>
              <a:gd name="connsiteY5" fmla="*/ 85078 h 6949440"/>
              <a:gd name="connsiteX6" fmla="*/ 7017182 w 11818630"/>
              <a:gd name="connsiteY6" fmla="*/ 0 h 6949440"/>
              <a:gd name="connsiteX7" fmla="*/ 11818630 w 11818630"/>
              <a:gd name="connsiteY7" fmla="*/ 0 h 6949440"/>
              <a:gd name="connsiteX8" fmla="*/ 11818630 w 11818630"/>
              <a:gd name="connsiteY8" fmla="*/ 4489505 h 6949440"/>
              <a:gd name="connsiteX9" fmla="*/ 11816460 w 11818630"/>
              <a:gd name="connsiteY9" fmla="*/ 4492187 h 6949440"/>
              <a:gd name="connsiteX10" fmla="*/ 10354815 w 11818630"/>
              <a:gd name="connsiteY10" fmla="*/ 6321870 h 6949440"/>
              <a:gd name="connsiteX11" fmla="*/ 10019810 w 11818630"/>
              <a:gd name="connsiteY11" fmla="*/ 6949440 h 6949440"/>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7017182 w 11818630"/>
              <a:gd name="connsiteY6" fmla="*/ 0 h 6886066"/>
              <a:gd name="connsiteX7" fmla="*/ 11818630 w 11818630"/>
              <a:gd name="connsiteY7" fmla="*/ 0 h 6886066"/>
              <a:gd name="connsiteX8" fmla="*/ 11818630 w 11818630"/>
              <a:gd name="connsiteY8" fmla="*/ 4489505 h 6886066"/>
              <a:gd name="connsiteX9" fmla="*/ 11816460 w 11818630"/>
              <a:gd name="connsiteY9" fmla="*/ 4492187 h 6886066"/>
              <a:gd name="connsiteX10" fmla="*/ 10354815 w 11818630"/>
              <a:gd name="connsiteY10" fmla="*/ 6321870 h 6886066"/>
              <a:gd name="connsiteX11" fmla="*/ 9902115 w 11818630"/>
              <a:gd name="connsiteY11" fmla="*/ 6886066 h 6886066"/>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9" fmla="*/ 11816460 w 11818630"/>
              <a:gd name="connsiteY9" fmla="*/ 4492187 h 6858000"/>
              <a:gd name="connsiteX10" fmla="*/ 10354815 w 11818630"/>
              <a:gd name="connsiteY10" fmla="*/ 6321870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9" fmla="*/ 11816460 w 11818630"/>
              <a:gd name="connsiteY9" fmla="*/ 4492187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0 h 6858000"/>
              <a:gd name="connsiteX8" fmla="*/ 11818630 w 11818630"/>
              <a:gd name="connsiteY8" fmla="*/ 4489505 h 6858000"/>
              <a:gd name="connsiteX0" fmla="*/ 0 w 11818630"/>
              <a:gd name="connsiteY0" fmla="*/ 6858000 h 6858000"/>
              <a:gd name="connsiteX1" fmla="*/ 15548 w 11818630"/>
              <a:gd name="connsiteY1" fmla="*/ 6741317 h 6858000"/>
              <a:gd name="connsiteX2" fmla="*/ 387858 w 11818630"/>
              <a:gd name="connsiteY2" fmla="*/ 5632555 h 6858000"/>
              <a:gd name="connsiteX3" fmla="*/ 2494163 w 11818630"/>
              <a:gd name="connsiteY3" fmla="*/ 3131046 h 6858000"/>
              <a:gd name="connsiteX4" fmla="*/ 5658249 w 11818630"/>
              <a:gd name="connsiteY4" fmla="*/ 783147 h 6858000"/>
              <a:gd name="connsiteX5" fmla="*/ 6840702 w 11818630"/>
              <a:gd name="connsiteY5" fmla="*/ 85078 h 6858000"/>
              <a:gd name="connsiteX6" fmla="*/ 7017182 w 11818630"/>
              <a:gd name="connsiteY6" fmla="*/ 0 h 6858000"/>
              <a:gd name="connsiteX7" fmla="*/ 11818630 w 11818630"/>
              <a:gd name="connsiteY7" fmla="*/ 4489505 h 6858000"/>
              <a:gd name="connsiteX0" fmla="*/ 0 w 7017182"/>
              <a:gd name="connsiteY0" fmla="*/ 6858000 h 6858000"/>
              <a:gd name="connsiteX1" fmla="*/ 15548 w 7017182"/>
              <a:gd name="connsiteY1" fmla="*/ 6741317 h 6858000"/>
              <a:gd name="connsiteX2" fmla="*/ 387858 w 7017182"/>
              <a:gd name="connsiteY2" fmla="*/ 5632555 h 6858000"/>
              <a:gd name="connsiteX3" fmla="*/ 2494163 w 7017182"/>
              <a:gd name="connsiteY3" fmla="*/ 3131046 h 6858000"/>
              <a:gd name="connsiteX4" fmla="*/ 5658249 w 7017182"/>
              <a:gd name="connsiteY4" fmla="*/ 783147 h 6858000"/>
              <a:gd name="connsiteX5" fmla="*/ 6840702 w 7017182"/>
              <a:gd name="connsiteY5" fmla="*/ 85078 h 6858000"/>
              <a:gd name="connsiteX6" fmla="*/ 7017182 w 701718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7182" h="6858000">
                <a:moveTo>
                  <a:pt x="0" y="6858000"/>
                </a:moveTo>
                <a:lnTo>
                  <a:pt x="15548" y="6741317"/>
                </a:lnTo>
                <a:cubicBezTo>
                  <a:pt x="78957" y="6364051"/>
                  <a:pt x="206325" y="5994870"/>
                  <a:pt x="387858" y="5632555"/>
                </a:cubicBezTo>
                <a:cubicBezTo>
                  <a:pt x="823302" y="4763361"/>
                  <a:pt x="1570584" y="3934404"/>
                  <a:pt x="2494163" y="3131046"/>
                </a:cubicBezTo>
                <a:cubicBezTo>
                  <a:pt x="3417744" y="2327690"/>
                  <a:pt x="4517622" y="1549936"/>
                  <a:pt x="5658249" y="783147"/>
                </a:cubicBezTo>
                <a:cubicBezTo>
                  <a:pt x="6072451" y="504660"/>
                  <a:pt x="6465461" y="274112"/>
                  <a:pt x="6840702" y="85078"/>
                </a:cubicBezTo>
                <a:lnTo>
                  <a:pt x="7017182" y="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sp>
        <p:nvSpPr>
          <p:cNvPr id="4" name="Title 1">
            <a:extLst>
              <a:ext uri="{FF2B5EF4-FFF2-40B4-BE49-F238E27FC236}">
                <a16:creationId xmlns:a16="http://schemas.microsoft.com/office/drawing/2014/main" id="{D1EE26E2-8B10-5D76-082F-34371B181B1F}"/>
              </a:ext>
            </a:extLst>
          </p:cNvPr>
          <p:cNvSpPr>
            <a:spLocks noGrp="1"/>
          </p:cNvSpPr>
          <p:nvPr>
            <p:ph type="title"/>
          </p:nvPr>
        </p:nvSpPr>
        <p:spPr>
          <a:xfrm>
            <a:off x="1620317" y="249823"/>
            <a:ext cx="4876658" cy="587141"/>
          </a:xfrm>
        </p:spPr>
        <p:txBody>
          <a:bodyPr anchor="t">
            <a:noAutofit/>
          </a:bodyPr>
          <a:lstStyle/>
          <a:p>
            <a:r>
              <a:rPr lang="en-US" sz="4000" dirty="0"/>
              <a:t>Foods low in fat</a:t>
            </a:r>
            <a:endParaRPr lang="en-BE" sz="4000" dirty="0"/>
          </a:p>
        </p:txBody>
      </p:sp>
      <p:sp>
        <p:nvSpPr>
          <p:cNvPr id="16" name="Freeform: Shape 15">
            <a:extLst>
              <a:ext uri="{FF2B5EF4-FFF2-40B4-BE49-F238E27FC236}">
                <a16:creationId xmlns:a16="http://schemas.microsoft.com/office/drawing/2014/main" id="{EDA32667-BAAD-4252-B7F6-CDABAD11DA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75486" y="4489505"/>
            <a:ext cx="1916515" cy="2396561"/>
          </a:xfrm>
          <a:custGeom>
            <a:avLst/>
            <a:gdLst>
              <a:gd name="connsiteX0" fmla="*/ 7017182 w 11818630"/>
              <a:gd name="connsiteY0" fmla="*/ 0 h 6858000"/>
              <a:gd name="connsiteX1" fmla="*/ 11818630 w 11818630"/>
              <a:gd name="connsiteY1" fmla="*/ 0 h 6858000"/>
              <a:gd name="connsiteX2" fmla="*/ 11818630 w 11818630"/>
              <a:gd name="connsiteY2" fmla="*/ 4489505 h 6858000"/>
              <a:gd name="connsiteX3" fmla="*/ 11816460 w 11818630"/>
              <a:gd name="connsiteY3" fmla="*/ 4492187 h 6858000"/>
              <a:gd name="connsiteX4" fmla="*/ 10354815 w 11818630"/>
              <a:gd name="connsiteY4" fmla="*/ 6321870 h 6858000"/>
              <a:gd name="connsiteX5" fmla="*/ 9928370 w 11818630"/>
              <a:gd name="connsiteY5" fmla="*/ 6858000 h 6858000"/>
              <a:gd name="connsiteX6" fmla="*/ 0 w 11818630"/>
              <a:gd name="connsiteY6" fmla="*/ 6858000 h 6858000"/>
              <a:gd name="connsiteX7" fmla="*/ 15548 w 11818630"/>
              <a:gd name="connsiteY7" fmla="*/ 6741317 h 6858000"/>
              <a:gd name="connsiteX8" fmla="*/ 387858 w 11818630"/>
              <a:gd name="connsiteY8" fmla="*/ 5632555 h 6858000"/>
              <a:gd name="connsiteX9" fmla="*/ 2494163 w 11818630"/>
              <a:gd name="connsiteY9" fmla="*/ 3131046 h 6858000"/>
              <a:gd name="connsiteX10" fmla="*/ 5658249 w 11818630"/>
              <a:gd name="connsiteY10" fmla="*/ 783147 h 6858000"/>
              <a:gd name="connsiteX11" fmla="*/ 6840702 w 11818630"/>
              <a:gd name="connsiteY11" fmla="*/ 85078 h 6858000"/>
              <a:gd name="connsiteX0" fmla="*/ 0 w 11818630"/>
              <a:gd name="connsiteY0" fmla="*/ 6858000 h 6949440"/>
              <a:gd name="connsiteX1" fmla="*/ 15548 w 11818630"/>
              <a:gd name="connsiteY1" fmla="*/ 6741317 h 6949440"/>
              <a:gd name="connsiteX2" fmla="*/ 387858 w 11818630"/>
              <a:gd name="connsiteY2" fmla="*/ 5632555 h 6949440"/>
              <a:gd name="connsiteX3" fmla="*/ 2494163 w 11818630"/>
              <a:gd name="connsiteY3" fmla="*/ 3131046 h 6949440"/>
              <a:gd name="connsiteX4" fmla="*/ 5658249 w 11818630"/>
              <a:gd name="connsiteY4" fmla="*/ 783147 h 6949440"/>
              <a:gd name="connsiteX5" fmla="*/ 6840702 w 11818630"/>
              <a:gd name="connsiteY5" fmla="*/ 85078 h 6949440"/>
              <a:gd name="connsiteX6" fmla="*/ 7017182 w 11818630"/>
              <a:gd name="connsiteY6" fmla="*/ 0 h 6949440"/>
              <a:gd name="connsiteX7" fmla="*/ 11818630 w 11818630"/>
              <a:gd name="connsiteY7" fmla="*/ 0 h 6949440"/>
              <a:gd name="connsiteX8" fmla="*/ 11818630 w 11818630"/>
              <a:gd name="connsiteY8" fmla="*/ 4489505 h 6949440"/>
              <a:gd name="connsiteX9" fmla="*/ 11816460 w 11818630"/>
              <a:gd name="connsiteY9" fmla="*/ 4492187 h 6949440"/>
              <a:gd name="connsiteX10" fmla="*/ 10354815 w 11818630"/>
              <a:gd name="connsiteY10" fmla="*/ 6321870 h 6949440"/>
              <a:gd name="connsiteX11" fmla="*/ 10019810 w 11818630"/>
              <a:gd name="connsiteY11" fmla="*/ 6949440 h 6949440"/>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7017182 w 11818630"/>
              <a:gd name="connsiteY6" fmla="*/ 0 h 6886066"/>
              <a:gd name="connsiteX7" fmla="*/ 11818630 w 11818630"/>
              <a:gd name="connsiteY7" fmla="*/ 0 h 6886066"/>
              <a:gd name="connsiteX8" fmla="*/ 11818630 w 11818630"/>
              <a:gd name="connsiteY8" fmla="*/ 4489505 h 6886066"/>
              <a:gd name="connsiteX9" fmla="*/ 11816460 w 11818630"/>
              <a:gd name="connsiteY9" fmla="*/ 4492187 h 6886066"/>
              <a:gd name="connsiteX10" fmla="*/ 10354815 w 11818630"/>
              <a:gd name="connsiteY10" fmla="*/ 6321870 h 6886066"/>
              <a:gd name="connsiteX11" fmla="*/ 9902115 w 11818630"/>
              <a:gd name="connsiteY11" fmla="*/ 6886066 h 6886066"/>
              <a:gd name="connsiteX0" fmla="*/ 0 w 11818630"/>
              <a:gd name="connsiteY0" fmla="*/ 6858000 h 6886066"/>
              <a:gd name="connsiteX1" fmla="*/ 15548 w 11818630"/>
              <a:gd name="connsiteY1" fmla="*/ 6741317 h 6886066"/>
              <a:gd name="connsiteX2" fmla="*/ 387858 w 11818630"/>
              <a:gd name="connsiteY2" fmla="*/ 5632555 h 6886066"/>
              <a:gd name="connsiteX3" fmla="*/ 2494163 w 11818630"/>
              <a:gd name="connsiteY3" fmla="*/ 3131046 h 6886066"/>
              <a:gd name="connsiteX4" fmla="*/ 5658249 w 11818630"/>
              <a:gd name="connsiteY4" fmla="*/ 783147 h 6886066"/>
              <a:gd name="connsiteX5" fmla="*/ 6840702 w 11818630"/>
              <a:gd name="connsiteY5" fmla="*/ 85078 h 6886066"/>
              <a:gd name="connsiteX6" fmla="*/ 11818630 w 11818630"/>
              <a:gd name="connsiteY6" fmla="*/ 0 h 6886066"/>
              <a:gd name="connsiteX7" fmla="*/ 11818630 w 11818630"/>
              <a:gd name="connsiteY7" fmla="*/ 4489505 h 6886066"/>
              <a:gd name="connsiteX8" fmla="*/ 11816460 w 11818630"/>
              <a:gd name="connsiteY8" fmla="*/ 4492187 h 6886066"/>
              <a:gd name="connsiteX9" fmla="*/ 10354815 w 11818630"/>
              <a:gd name="connsiteY9" fmla="*/ 6321870 h 6886066"/>
              <a:gd name="connsiteX10" fmla="*/ 9902115 w 11818630"/>
              <a:gd name="connsiteY10" fmla="*/ 6886066 h 6886066"/>
              <a:gd name="connsiteX0" fmla="*/ 0 w 11818630"/>
              <a:gd name="connsiteY0" fmla="*/ 7069778 h 7097844"/>
              <a:gd name="connsiteX1" fmla="*/ 15548 w 11818630"/>
              <a:gd name="connsiteY1" fmla="*/ 6953095 h 7097844"/>
              <a:gd name="connsiteX2" fmla="*/ 387858 w 11818630"/>
              <a:gd name="connsiteY2" fmla="*/ 5844333 h 7097844"/>
              <a:gd name="connsiteX3" fmla="*/ 2494163 w 11818630"/>
              <a:gd name="connsiteY3" fmla="*/ 3342824 h 7097844"/>
              <a:gd name="connsiteX4" fmla="*/ 5658249 w 11818630"/>
              <a:gd name="connsiteY4" fmla="*/ 994925 h 7097844"/>
              <a:gd name="connsiteX5" fmla="*/ 11818630 w 11818630"/>
              <a:gd name="connsiteY5" fmla="*/ 211778 h 7097844"/>
              <a:gd name="connsiteX6" fmla="*/ 11818630 w 11818630"/>
              <a:gd name="connsiteY6" fmla="*/ 4701283 h 7097844"/>
              <a:gd name="connsiteX7" fmla="*/ 11816460 w 11818630"/>
              <a:gd name="connsiteY7" fmla="*/ 4703965 h 7097844"/>
              <a:gd name="connsiteX8" fmla="*/ 10354815 w 11818630"/>
              <a:gd name="connsiteY8" fmla="*/ 6533648 h 7097844"/>
              <a:gd name="connsiteX9" fmla="*/ 9902115 w 11818630"/>
              <a:gd name="connsiteY9" fmla="*/ 7097844 h 7097844"/>
              <a:gd name="connsiteX0" fmla="*/ 0 w 11818630"/>
              <a:gd name="connsiteY0" fmla="*/ 6872876 h 6900942"/>
              <a:gd name="connsiteX1" fmla="*/ 15548 w 11818630"/>
              <a:gd name="connsiteY1" fmla="*/ 6756193 h 6900942"/>
              <a:gd name="connsiteX2" fmla="*/ 387858 w 11818630"/>
              <a:gd name="connsiteY2" fmla="*/ 5647431 h 6900942"/>
              <a:gd name="connsiteX3" fmla="*/ 2494163 w 11818630"/>
              <a:gd name="connsiteY3" fmla="*/ 3145922 h 6900942"/>
              <a:gd name="connsiteX4" fmla="*/ 11818630 w 11818630"/>
              <a:gd name="connsiteY4" fmla="*/ 14876 h 6900942"/>
              <a:gd name="connsiteX5" fmla="*/ 11818630 w 11818630"/>
              <a:gd name="connsiteY5" fmla="*/ 4504381 h 6900942"/>
              <a:gd name="connsiteX6" fmla="*/ 11816460 w 11818630"/>
              <a:gd name="connsiteY6" fmla="*/ 4507063 h 6900942"/>
              <a:gd name="connsiteX7" fmla="*/ 10354815 w 11818630"/>
              <a:gd name="connsiteY7" fmla="*/ 6336746 h 6900942"/>
              <a:gd name="connsiteX8" fmla="*/ 9902115 w 11818630"/>
              <a:gd name="connsiteY8" fmla="*/ 6900942 h 6900942"/>
              <a:gd name="connsiteX0" fmla="*/ 577707 w 12396337"/>
              <a:gd name="connsiteY0" fmla="*/ 6858000 h 6886066"/>
              <a:gd name="connsiteX1" fmla="*/ 593255 w 12396337"/>
              <a:gd name="connsiteY1" fmla="*/ 6741317 h 6886066"/>
              <a:gd name="connsiteX2" fmla="*/ 965565 w 12396337"/>
              <a:gd name="connsiteY2" fmla="*/ 5632555 h 6886066"/>
              <a:gd name="connsiteX3" fmla="*/ 12396337 w 12396337"/>
              <a:gd name="connsiteY3" fmla="*/ 0 h 6886066"/>
              <a:gd name="connsiteX4" fmla="*/ 12396337 w 12396337"/>
              <a:gd name="connsiteY4" fmla="*/ 4489505 h 6886066"/>
              <a:gd name="connsiteX5" fmla="*/ 12394167 w 12396337"/>
              <a:gd name="connsiteY5" fmla="*/ 4492187 h 6886066"/>
              <a:gd name="connsiteX6" fmla="*/ 10932522 w 12396337"/>
              <a:gd name="connsiteY6" fmla="*/ 6321870 h 6886066"/>
              <a:gd name="connsiteX7" fmla="*/ 10479822 w 12396337"/>
              <a:gd name="connsiteY7" fmla="*/ 6886066 h 6886066"/>
              <a:gd name="connsiteX0" fmla="*/ 0 w 11818630"/>
              <a:gd name="connsiteY0" fmla="*/ 6858000 h 6886066"/>
              <a:gd name="connsiteX1" fmla="*/ 387858 w 11818630"/>
              <a:gd name="connsiteY1" fmla="*/ 5632555 h 6886066"/>
              <a:gd name="connsiteX2" fmla="*/ 11818630 w 11818630"/>
              <a:gd name="connsiteY2" fmla="*/ 0 h 6886066"/>
              <a:gd name="connsiteX3" fmla="*/ 11818630 w 11818630"/>
              <a:gd name="connsiteY3" fmla="*/ 4489505 h 6886066"/>
              <a:gd name="connsiteX4" fmla="*/ 11816460 w 11818630"/>
              <a:gd name="connsiteY4" fmla="*/ 4492187 h 6886066"/>
              <a:gd name="connsiteX5" fmla="*/ 10354815 w 11818630"/>
              <a:gd name="connsiteY5" fmla="*/ 6321870 h 6886066"/>
              <a:gd name="connsiteX6" fmla="*/ 9902115 w 11818630"/>
              <a:gd name="connsiteY6" fmla="*/ 6886066 h 6886066"/>
              <a:gd name="connsiteX0" fmla="*/ 0 w 11818630"/>
              <a:gd name="connsiteY0" fmla="*/ 6858000 h 6886066"/>
              <a:gd name="connsiteX1" fmla="*/ 11818630 w 11818630"/>
              <a:gd name="connsiteY1" fmla="*/ 0 h 6886066"/>
              <a:gd name="connsiteX2" fmla="*/ 11818630 w 11818630"/>
              <a:gd name="connsiteY2" fmla="*/ 4489505 h 6886066"/>
              <a:gd name="connsiteX3" fmla="*/ 11816460 w 11818630"/>
              <a:gd name="connsiteY3" fmla="*/ 4492187 h 6886066"/>
              <a:gd name="connsiteX4" fmla="*/ 10354815 w 11818630"/>
              <a:gd name="connsiteY4" fmla="*/ 6321870 h 6886066"/>
              <a:gd name="connsiteX5" fmla="*/ 9902115 w 11818630"/>
              <a:gd name="connsiteY5" fmla="*/ 6886066 h 6886066"/>
              <a:gd name="connsiteX0" fmla="*/ 1916515 w 1916515"/>
              <a:gd name="connsiteY0" fmla="*/ 0 h 6886066"/>
              <a:gd name="connsiteX1" fmla="*/ 1916515 w 1916515"/>
              <a:gd name="connsiteY1" fmla="*/ 4489505 h 6886066"/>
              <a:gd name="connsiteX2" fmla="*/ 1914345 w 1916515"/>
              <a:gd name="connsiteY2" fmla="*/ 4492187 h 6886066"/>
              <a:gd name="connsiteX3" fmla="*/ 452700 w 1916515"/>
              <a:gd name="connsiteY3" fmla="*/ 6321870 h 6886066"/>
              <a:gd name="connsiteX4" fmla="*/ 0 w 1916515"/>
              <a:gd name="connsiteY4" fmla="*/ 6886066 h 6886066"/>
              <a:gd name="connsiteX0" fmla="*/ 1916515 w 1916515"/>
              <a:gd name="connsiteY0" fmla="*/ 0 h 2396561"/>
              <a:gd name="connsiteX1" fmla="*/ 1914345 w 1916515"/>
              <a:gd name="connsiteY1" fmla="*/ 2682 h 2396561"/>
              <a:gd name="connsiteX2" fmla="*/ 452700 w 1916515"/>
              <a:gd name="connsiteY2" fmla="*/ 1832365 h 2396561"/>
              <a:gd name="connsiteX3" fmla="*/ 0 w 1916515"/>
              <a:gd name="connsiteY3" fmla="*/ 2396561 h 2396561"/>
            </a:gdLst>
            <a:ahLst/>
            <a:cxnLst>
              <a:cxn ang="0">
                <a:pos x="connsiteX0" y="connsiteY0"/>
              </a:cxn>
              <a:cxn ang="0">
                <a:pos x="connsiteX1" y="connsiteY1"/>
              </a:cxn>
              <a:cxn ang="0">
                <a:pos x="connsiteX2" y="connsiteY2"/>
              </a:cxn>
              <a:cxn ang="0">
                <a:pos x="connsiteX3" y="connsiteY3"/>
              </a:cxn>
            </a:cxnLst>
            <a:rect l="l" t="t" r="r" b="b"/>
            <a:pathLst>
              <a:path w="1916515" h="2396561">
                <a:moveTo>
                  <a:pt x="1916515" y="0"/>
                </a:moveTo>
                <a:lnTo>
                  <a:pt x="1914345" y="2682"/>
                </a:lnTo>
                <a:cubicBezTo>
                  <a:pt x="1430582" y="598348"/>
                  <a:pt x="941296" y="1216779"/>
                  <a:pt x="452700" y="1832365"/>
                </a:cubicBezTo>
                <a:cubicBezTo>
                  <a:pt x="310552" y="2011075"/>
                  <a:pt x="0" y="2396561"/>
                  <a:pt x="0" y="2396561"/>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Avenir Next LT Pro Light"/>
            </a:endParaRPr>
          </a:p>
        </p:txBody>
      </p:sp>
      <p:pic>
        <p:nvPicPr>
          <p:cNvPr id="7170" name="Picture 2">
            <a:extLst>
              <a:ext uri="{FF2B5EF4-FFF2-40B4-BE49-F238E27FC236}">
                <a16:creationId xmlns:a16="http://schemas.microsoft.com/office/drawing/2014/main" id="{F0F8C714-1AD0-BD27-812E-826287F159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2004" y="14033"/>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Output image">
            <a:extLst>
              <a:ext uri="{FF2B5EF4-FFF2-40B4-BE49-F238E27FC236}">
                <a16:creationId xmlns:a16="http://schemas.microsoft.com/office/drawing/2014/main" id="{AB729315-018E-1AD4-4216-44E96D4FCD0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BE"/>
          </a:p>
        </p:txBody>
      </p:sp>
      <p:sp>
        <p:nvSpPr>
          <p:cNvPr id="5" name="AutoShape 6" descr="Output image">
            <a:extLst>
              <a:ext uri="{FF2B5EF4-FFF2-40B4-BE49-F238E27FC236}">
                <a16:creationId xmlns:a16="http://schemas.microsoft.com/office/drawing/2014/main" id="{38F0BA3C-216E-37D3-8382-327F2A074B5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BE"/>
          </a:p>
        </p:txBody>
      </p:sp>
      <p:sp>
        <p:nvSpPr>
          <p:cNvPr id="17" name="TextBox 16">
            <a:extLst>
              <a:ext uri="{FF2B5EF4-FFF2-40B4-BE49-F238E27FC236}">
                <a16:creationId xmlns:a16="http://schemas.microsoft.com/office/drawing/2014/main" id="{1F46623A-2849-397E-36B6-8C7A3E1BF73B}"/>
              </a:ext>
            </a:extLst>
          </p:cNvPr>
          <p:cNvSpPr txBox="1"/>
          <p:nvPr/>
        </p:nvSpPr>
        <p:spPr>
          <a:xfrm flipH="1">
            <a:off x="103275" y="5545751"/>
            <a:ext cx="9887205" cy="1200329"/>
          </a:xfrm>
          <a:prstGeom prst="rect">
            <a:avLst/>
          </a:prstGeom>
          <a:solidFill>
            <a:schemeClr val="tx1">
              <a:lumMod val="85000"/>
              <a:alpha val="52760"/>
            </a:schemeClr>
          </a:solidFill>
        </p:spPr>
        <p:txBody>
          <a:bodyPr wrap="square" rtlCol="0">
            <a:spAutoFit/>
          </a:bodyPr>
          <a:lstStyle/>
          <a:p>
            <a:pPr marL="342900" indent="-342900">
              <a:buFont typeface="Arial" panose="020B0604020202020204" pitchFamily="34" charset="0"/>
              <a:buChar char="•"/>
            </a:pPr>
            <a:r>
              <a:rPr lang="en-US" sz="2400" b="1" dirty="0">
                <a:solidFill>
                  <a:srgbClr val="000000"/>
                </a:solidFill>
                <a:latin typeface="Times New Roman" panose="02020603050405020304" pitchFamily="18" charset="0"/>
                <a:ea typeface="Aptos" panose="020B0004020202020204" pitchFamily="34" charset="0"/>
              </a:rPr>
              <a:t>Maximum 11% (EEB3) to 12% (EEB2)</a:t>
            </a:r>
            <a:r>
              <a:rPr lang="en-US" sz="2400" dirty="0">
                <a:solidFill>
                  <a:srgbClr val="000000"/>
                </a:solidFill>
                <a:latin typeface="Times New Roman" panose="02020603050405020304" pitchFamily="18" charset="0"/>
                <a:ea typeface="Aptos" panose="020B0004020202020204" pitchFamily="34" charset="0"/>
              </a:rPr>
              <a:t> of the foods </a:t>
            </a:r>
          </a:p>
          <a:p>
            <a:r>
              <a:rPr lang="en-US" sz="2400" dirty="0">
                <a:solidFill>
                  <a:srgbClr val="000000"/>
                </a:solidFill>
                <a:latin typeface="Times New Roman" panose="02020603050405020304" pitchFamily="18" charset="0"/>
                <a:ea typeface="Aptos" panose="020B0004020202020204" pitchFamily="34" charset="0"/>
              </a:rPr>
              <a:t>offered by the BXL European schools are low in fat</a:t>
            </a:r>
          </a:p>
          <a:p>
            <a:pPr marL="342900" indent="-342900">
              <a:buFont typeface="Arial" panose="020B0604020202020204" pitchFamily="34" charset="0"/>
              <a:buChar char="•"/>
            </a:pPr>
            <a:r>
              <a:rPr lang="en-US" sz="2400" dirty="0">
                <a:solidFill>
                  <a:srgbClr val="000000"/>
                </a:solidFill>
                <a:latin typeface="Times New Roman" panose="02020603050405020304" pitchFamily="18" charset="0"/>
                <a:ea typeface="Aptos" panose="020B0004020202020204" pitchFamily="34" charset="0"/>
              </a:rPr>
              <a:t>EEB1 and EEB4 offer only 2 snacks low in fat (6 to 8% of their menus)</a:t>
            </a:r>
            <a:endParaRPr lang="en-US" sz="2400" dirty="0">
              <a:solidFill>
                <a:srgbClr val="000000"/>
              </a:solidFill>
              <a:effectLst/>
              <a:latin typeface="Times New Roman" panose="02020603050405020304" pitchFamily="18" charset="0"/>
              <a:ea typeface="Aptos" panose="020B0004020202020204" pitchFamily="34" charset="0"/>
            </a:endParaRPr>
          </a:p>
        </p:txBody>
      </p:sp>
      <p:sp>
        <p:nvSpPr>
          <p:cNvPr id="18" name="TextBox 17">
            <a:extLst>
              <a:ext uri="{FF2B5EF4-FFF2-40B4-BE49-F238E27FC236}">
                <a16:creationId xmlns:a16="http://schemas.microsoft.com/office/drawing/2014/main" id="{D2BA04E8-9FD4-A9D0-2BBD-294D64A985E4}"/>
              </a:ext>
            </a:extLst>
          </p:cNvPr>
          <p:cNvSpPr txBox="1"/>
          <p:nvPr/>
        </p:nvSpPr>
        <p:spPr>
          <a:xfrm flipH="1">
            <a:off x="302226" y="908086"/>
            <a:ext cx="5869973" cy="461665"/>
          </a:xfrm>
          <a:prstGeom prst="rect">
            <a:avLst/>
          </a:prstGeom>
          <a:noFill/>
        </p:spPr>
        <p:txBody>
          <a:bodyPr wrap="square" rtlCol="0">
            <a:spAutoFit/>
          </a:bodyPr>
          <a:lstStyle/>
          <a:p>
            <a:r>
              <a:rPr lang="en-US" sz="2400" dirty="0" err="1">
                <a:solidFill>
                  <a:srgbClr val="000000"/>
                </a:solidFill>
                <a:latin typeface="Times New Roman" panose="02020603050405020304" pitchFamily="18" charset="0"/>
                <a:ea typeface="Aptos" panose="020B0004020202020204" pitchFamily="34" charset="0"/>
              </a:rPr>
              <a:t>e.g</a:t>
            </a:r>
            <a:r>
              <a:rPr lang="en-US" sz="2400" dirty="0">
                <a:solidFill>
                  <a:srgbClr val="000000"/>
                </a:solidFill>
                <a:latin typeface="Times New Roman" panose="02020603050405020304" pitchFamily="18" charset="0"/>
                <a:ea typeface="Aptos" panose="020B0004020202020204" pitchFamily="34" charset="0"/>
              </a:rPr>
              <a:t>: f</a:t>
            </a:r>
            <a:r>
              <a:rPr lang="en-US" sz="2400" dirty="0">
                <a:solidFill>
                  <a:srgbClr val="000000"/>
                </a:solidFill>
                <a:effectLst/>
                <a:latin typeface="Times New Roman" panose="02020603050405020304" pitchFamily="18" charset="0"/>
                <a:ea typeface="Aptos" panose="020B0004020202020204" pitchFamily="34" charset="0"/>
              </a:rPr>
              <a:t>ruits, yoghurt, </a:t>
            </a:r>
            <a:r>
              <a:rPr lang="en-US" sz="2400" dirty="0">
                <a:solidFill>
                  <a:srgbClr val="000000"/>
                </a:solidFill>
                <a:latin typeface="Times New Roman" panose="02020603050405020304" pitchFamily="18" charset="0"/>
                <a:ea typeface="Aptos" panose="020B0004020202020204" pitchFamily="34" charset="0"/>
              </a:rPr>
              <a:t>s</a:t>
            </a:r>
            <a:r>
              <a:rPr lang="en-US" sz="2400" dirty="0">
                <a:solidFill>
                  <a:srgbClr val="000000"/>
                </a:solidFill>
                <a:effectLst/>
                <a:latin typeface="Times New Roman" panose="02020603050405020304" pitchFamily="18" charset="0"/>
                <a:ea typeface="Aptos" panose="020B0004020202020204" pitchFamily="34" charset="0"/>
              </a:rPr>
              <a:t>moothie, salad, baguette</a:t>
            </a:r>
          </a:p>
        </p:txBody>
      </p:sp>
      <p:pic>
        <p:nvPicPr>
          <p:cNvPr id="6" name="Picture 5" descr="A graph of food in different colors&#10;&#10;AI-generated content may be incorrect.">
            <a:extLst>
              <a:ext uri="{FF2B5EF4-FFF2-40B4-BE49-F238E27FC236}">
                <a16:creationId xmlns:a16="http://schemas.microsoft.com/office/drawing/2014/main" id="{FBF01873-4E3B-C087-BB9E-B37CE0151BC3}"/>
              </a:ext>
            </a:extLst>
          </p:cNvPr>
          <p:cNvPicPr>
            <a:picLocks noChangeAspect="1"/>
          </p:cNvPicPr>
          <p:nvPr/>
        </p:nvPicPr>
        <p:blipFill>
          <a:blip r:embed="rId3"/>
          <a:stretch>
            <a:fillRect/>
          </a:stretch>
        </p:blipFill>
        <p:spPr>
          <a:xfrm>
            <a:off x="927118" y="1454462"/>
            <a:ext cx="5290269" cy="3949074"/>
          </a:xfrm>
          <a:prstGeom prst="rect">
            <a:avLst/>
          </a:prstGeom>
        </p:spPr>
      </p:pic>
    </p:spTree>
    <p:extLst>
      <p:ext uri="{BB962C8B-B14F-4D97-AF65-F5344CB8AC3E}">
        <p14:creationId xmlns:p14="http://schemas.microsoft.com/office/powerpoint/2010/main" val="3152639218"/>
      </p:ext>
    </p:extLst>
  </p:cSld>
  <p:clrMapOvr>
    <a:masterClrMapping/>
  </p:clrMapOvr>
</p:sld>
</file>

<file path=ppt/theme/theme1.xml><?xml version="1.0" encoding="utf-8"?>
<a:theme xmlns:a="http://schemas.openxmlformats.org/drawingml/2006/main" name="PebbleVTI">
  <a:themeElements>
    <a:clrScheme name="AnalogousFromDarkSeedRightStep">
      <a:dk1>
        <a:srgbClr val="000000"/>
      </a:dk1>
      <a:lt1>
        <a:srgbClr val="FFFFFF"/>
      </a:lt1>
      <a:dk2>
        <a:srgbClr val="412624"/>
      </a:dk2>
      <a:lt2>
        <a:srgbClr val="E2E8E2"/>
      </a:lt2>
      <a:accent1>
        <a:srgbClr val="BC4DC3"/>
      </a:accent1>
      <a:accent2>
        <a:srgbClr val="B13B87"/>
      </a:accent2>
      <a:accent3>
        <a:srgbClr val="C34D68"/>
      </a:accent3>
      <a:accent4>
        <a:srgbClr val="B1513B"/>
      </a:accent4>
      <a:accent5>
        <a:srgbClr val="C3954D"/>
      </a:accent5>
      <a:accent6>
        <a:srgbClr val="A6A938"/>
      </a:accent6>
      <a:hlink>
        <a:srgbClr val="3F87BF"/>
      </a:hlink>
      <a:folHlink>
        <a:srgbClr val="7F7F7F"/>
      </a:folHlink>
    </a:clrScheme>
    <a:fontScheme name="Custom 4">
      <a:majorFont>
        <a:latin typeface="Sitka Subheading"/>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bbleVTI" id="{8B4DB91D-6BB4-4BA3-973A-733D3AF2680E}" vid="{9A19CF0D-2077-4BF4-BAA5-86934C336D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3d4fa96-ae14-42b8-8872-6883854157a0" xsi:nil="true"/>
    <lcf76f155ced4ddcb4097134ff3c332f xmlns="908522ab-59fc-4bab-be26-1bbcb50ddda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425923D1DB041459BE076F9F32A18B5" ma:contentTypeVersion="13" ma:contentTypeDescription="Create a new document." ma:contentTypeScope="" ma:versionID="230e56adb6232e851c76e9479d1944af">
  <xsd:schema xmlns:xsd="http://www.w3.org/2001/XMLSchema" xmlns:xs="http://www.w3.org/2001/XMLSchema" xmlns:p="http://schemas.microsoft.com/office/2006/metadata/properties" xmlns:ns2="908522ab-59fc-4bab-be26-1bbcb50ddda2" xmlns:ns3="53d4fa96-ae14-42b8-8872-6883854157a0" targetNamespace="http://schemas.microsoft.com/office/2006/metadata/properties" ma:root="true" ma:fieldsID="70546d3bd698a7798d3ea9ebad9139b0" ns2:_="" ns3:_="">
    <xsd:import namespace="908522ab-59fc-4bab-be26-1bbcb50ddda2"/>
    <xsd:import namespace="53d4fa96-ae14-42b8-8872-6883854157a0"/>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8522ab-59fc-4bab-be26-1bbcb50ddd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db630b34-ef66-4a23-b54c-047f976c1c4e"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d4fa96-ae14-42b8-8872-6883854157a0"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10d856d-7ae5-4f4a-8a34-289b53aa4e61}" ma:internalName="TaxCatchAll" ma:showField="CatchAllData" ma:web="53d4fa96-ae14-42b8-8872-6883854157a0">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B45DB6-9EBE-49AC-8F6D-4831B068DCBF}">
  <ds:schemaRefs>
    <ds:schemaRef ds:uri="http://schemas.microsoft.com/office/2006/metadata/properties"/>
    <ds:schemaRef ds:uri="http://schemas.microsoft.com/office/infopath/2007/PartnerControls"/>
    <ds:schemaRef ds:uri="53d4fa96-ae14-42b8-8872-6883854157a0"/>
    <ds:schemaRef ds:uri="908522ab-59fc-4bab-be26-1bbcb50ddda2"/>
  </ds:schemaRefs>
</ds:datastoreItem>
</file>

<file path=customXml/itemProps2.xml><?xml version="1.0" encoding="utf-8"?>
<ds:datastoreItem xmlns:ds="http://schemas.openxmlformats.org/officeDocument/2006/customXml" ds:itemID="{FFD2E143-3320-492C-86EA-720B9D387CB1}">
  <ds:schemaRefs>
    <ds:schemaRef ds:uri="http://schemas.microsoft.com/sharepoint/v3/contenttype/forms"/>
  </ds:schemaRefs>
</ds:datastoreItem>
</file>

<file path=customXml/itemProps3.xml><?xml version="1.0" encoding="utf-8"?>
<ds:datastoreItem xmlns:ds="http://schemas.openxmlformats.org/officeDocument/2006/customXml" ds:itemID="{6C673DC4-FEBC-4375-8B9A-F6E687D22A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8522ab-59fc-4bab-be26-1bbcb50ddda2"/>
    <ds:schemaRef ds:uri="53d4fa96-ae14-42b8-8872-6883854157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1692</Words>
  <Application>Microsoft Office PowerPoint</Application>
  <PresentationFormat>Widescreen</PresentationFormat>
  <Paragraphs>162</Paragraphs>
  <Slides>23</Slides>
  <Notes>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PebbleVTI</vt:lpstr>
      <vt:lpstr>The nutritional quality of food offered in European schools’ cafeterias </vt:lpstr>
      <vt:lpstr>Introduction</vt:lpstr>
      <vt:lpstr>What is healthy food?</vt:lpstr>
      <vt:lpstr>         Combinations of nutrients in healthy food  </vt:lpstr>
      <vt:lpstr>Methodology: Is cafeteria food healthy?</vt:lpstr>
      <vt:lpstr>PowerPoint Presentation</vt:lpstr>
      <vt:lpstr>PowerPoint Presentation</vt:lpstr>
      <vt:lpstr>PowerPoint Presentation</vt:lpstr>
      <vt:lpstr>Foods low in fat</vt:lpstr>
      <vt:lpstr>Foods low in salt</vt:lpstr>
      <vt:lpstr>Foods low in sugar</vt:lpstr>
      <vt:lpstr>Foods low in energy</vt:lpstr>
      <vt:lpstr>Foods high in fibre </vt:lpstr>
      <vt:lpstr>Comparison I: Number of healthy foods per category</vt:lpstr>
      <vt:lpstr>Comparison II: Number of healthy/unhealthy foods per school</vt:lpstr>
      <vt:lpstr>Case study results:  Does the healthy profile of foods matter?</vt:lpstr>
      <vt:lpstr>Case study results:  What are popular foods?</vt:lpstr>
      <vt:lpstr>Case study results: How do student choose food? </vt:lpstr>
      <vt:lpstr>PowerPoint Presentation</vt:lpstr>
      <vt:lpstr>Recommendations I</vt:lpstr>
      <vt:lpstr>Recommendations II</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Umberto Passanisi</dc:creator>
  <cp:lastModifiedBy>Umberto Passanisi</cp:lastModifiedBy>
  <cp:revision>477</cp:revision>
  <dcterms:created xsi:type="dcterms:W3CDTF">2025-01-07T18:54:15Z</dcterms:created>
  <dcterms:modified xsi:type="dcterms:W3CDTF">2025-03-31T18:03:58Z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0x010100F425923D1DB041459BE076F9F32A18B5</vt:lpwstr>
  </property>
</Properties>
</file>