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5" r:id="rId5"/>
    <p:sldId id="258" r:id="rId6"/>
    <p:sldId id="259" r:id="rId7"/>
    <p:sldId id="266" r:id="rId8"/>
    <p:sldId id="260" r:id="rId9"/>
    <p:sldId id="261" r:id="rId10"/>
    <p:sldId id="267" r:id="rId11"/>
    <p:sldId id="26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6F00"/>
    <a:srgbClr val="F79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0F5AA3-92A0-A8CE-6B25-B0916865CE2A}" v="70" dt="2025-04-01T21:07:16.607"/>
    <p1510:client id="{49EB0918-C002-007E-5849-BBA4730DDA2C}" v="144" dt="2025-04-01T19:10:10.742"/>
    <p1510:client id="{4C961ABA-0B6B-FC8F-59F4-8DE896F0986B}" v="125" dt="2025-04-01T16:13:29.441"/>
    <p1510:client id="{6E911788-BCEB-A17A-2E2A-6AF6C9A6F08F}" v="3" dt="2025-04-01T18:24:36.279"/>
    <p1510:client id="{90D7BF95-1944-8EEF-7D3E-6DA7A16B757D}" v="59" dt="2025-04-01T21:06:28.117"/>
    <p1510:client id="{96D63F40-588D-D620-9E65-BE5390A2A084}" v="79" dt="2025-03-31T16:30:34.533"/>
    <p1510:client id="{D86E1778-509A-A815-9C88-D22FD2CA864B}" v="22" dt="2025-04-01T20:51:21.776"/>
    <p1510:client id="{DBB0D110-FBE3-E54F-6131-1AF75F3C00EF}" v="9" dt="2025-03-31T16:30:23.573"/>
    <p1510:client id="{E26D914E-C756-B627-5539-4E7DDF19FC09}" v="71" dt="2025-03-31T17:26:51.682"/>
    <p1510:client id="{EDDDC153-1850-BA1C-F79C-A079313569B1}" v="4" dt="2025-03-31T06:42:13.447"/>
    <p1510:client id="{F182F438-18D8-D41C-57E6-DA75FAB9313D}" v="190" dt="2025-04-01T16:04:30.289"/>
    <p1510:client id="{F93646F5-7055-3D7E-3C0A-746BA87970E5}" v="242" dt="2025-03-31T18:05:03.156"/>
    <p1510:client id="{FB236CE5-8583-3514-0D97-CC6BBAA93F26}" v="515" dt="2025-03-31T16:07:23.9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7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1D17A-E395-45B0-9D76-57537E924C1C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6847E99-5F24-4213-B367-992A0FAABA31}">
      <dgm:prSet/>
      <dgm:spPr/>
      <dgm:t>
        <a:bodyPr/>
        <a:lstStyle/>
        <a:p>
          <a:r>
            <a:rPr lang="en-US">
              <a:latin typeface="Aptos Display" panose="020F0302020204030204"/>
            </a:rPr>
            <a:t>1)What</a:t>
          </a:r>
          <a:r>
            <a:rPr lang="en-US"/>
            <a:t> is the average electricity generated when walking?</a:t>
          </a:r>
        </a:p>
      </dgm:t>
    </dgm:pt>
    <dgm:pt modelId="{EC3A70AA-8373-4524-A06B-AFE4F3B97B04}" type="parTrans" cxnId="{C0C69FAD-F3DB-49A9-B744-033E96315B64}">
      <dgm:prSet/>
      <dgm:spPr/>
      <dgm:t>
        <a:bodyPr/>
        <a:lstStyle/>
        <a:p>
          <a:endParaRPr lang="en-US"/>
        </a:p>
      </dgm:t>
    </dgm:pt>
    <dgm:pt modelId="{A1C274DA-8D84-4B80-8194-A59B92C1F27C}" type="sibTrans" cxnId="{C0C69FAD-F3DB-49A9-B744-033E96315B64}">
      <dgm:prSet/>
      <dgm:spPr/>
      <dgm:t>
        <a:bodyPr/>
        <a:lstStyle/>
        <a:p>
          <a:endParaRPr lang="en-US"/>
        </a:p>
      </dgm:t>
    </dgm:pt>
    <dgm:pt modelId="{BA9429D6-248D-42FD-BBFF-AB9E69E80B66}">
      <dgm:prSet/>
      <dgm:spPr/>
      <dgm:t>
        <a:bodyPr/>
        <a:lstStyle/>
        <a:p>
          <a:r>
            <a:rPr lang="en-US">
              <a:latin typeface="Aptos Display" panose="020F0302020204030204"/>
            </a:rPr>
            <a:t>2)What</a:t>
          </a:r>
          <a:r>
            <a:rPr lang="en-US"/>
            <a:t> is the time and number of steps required to fully charge a 1.5F supercapacitor?</a:t>
          </a:r>
        </a:p>
      </dgm:t>
    </dgm:pt>
    <dgm:pt modelId="{27A2BCC6-F5E6-41E1-82E8-2977070B392C}" type="parTrans" cxnId="{7E222703-3CE4-4F9E-80EC-9E15860C7257}">
      <dgm:prSet/>
      <dgm:spPr/>
      <dgm:t>
        <a:bodyPr/>
        <a:lstStyle/>
        <a:p>
          <a:endParaRPr lang="en-US"/>
        </a:p>
      </dgm:t>
    </dgm:pt>
    <dgm:pt modelId="{7BF5DC56-D8DB-4157-9D7A-85B69A4B1A79}" type="sibTrans" cxnId="{7E222703-3CE4-4F9E-80EC-9E15860C7257}">
      <dgm:prSet/>
      <dgm:spPr/>
      <dgm:t>
        <a:bodyPr/>
        <a:lstStyle/>
        <a:p>
          <a:endParaRPr lang="en-US"/>
        </a:p>
      </dgm:t>
    </dgm:pt>
    <dgm:pt modelId="{779B8209-A44C-4EE8-817B-AF31024846B3}">
      <dgm:prSet/>
      <dgm:spPr/>
      <dgm:t>
        <a:bodyPr/>
        <a:lstStyle/>
        <a:p>
          <a:r>
            <a:rPr lang="en-US">
              <a:latin typeface="Aptos Display" panose="020F0302020204030204"/>
            </a:rPr>
            <a:t>3)What</a:t>
          </a:r>
          <a:r>
            <a:rPr lang="en-US"/>
            <a:t> is the time and number of steps needed to fully charge a standard 1.5V rechargeable battery?</a:t>
          </a:r>
        </a:p>
      </dgm:t>
    </dgm:pt>
    <dgm:pt modelId="{84DE73D6-AF26-444C-A1FD-CD8AF91D2484}" type="parTrans" cxnId="{14B40A05-A185-4056-B885-7857B94E5136}">
      <dgm:prSet/>
      <dgm:spPr/>
      <dgm:t>
        <a:bodyPr/>
        <a:lstStyle/>
        <a:p>
          <a:endParaRPr lang="en-US"/>
        </a:p>
      </dgm:t>
    </dgm:pt>
    <dgm:pt modelId="{D364F18E-079C-4F98-8D10-37394EDFC396}" type="sibTrans" cxnId="{14B40A05-A185-4056-B885-7857B94E5136}">
      <dgm:prSet/>
      <dgm:spPr/>
      <dgm:t>
        <a:bodyPr/>
        <a:lstStyle/>
        <a:p>
          <a:endParaRPr lang="en-US"/>
        </a:p>
      </dgm:t>
    </dgm:pt>
    <dgm:pt modelId="{7DE5CB53-313C-42C3-95E7-8A427DB7FD6F}">
      <dgm:prSet/>
      <dgm:spPr/>
      <dgm:t>
        <a:bodyPr/>
        <a:lstStyle/>
        <a:p>
          <a:r>
            <a:rPr lang="en-US">
              <a:latin typeface="Aptos Display" panose="020F0302020204030204"/>
            </a:rPr>
            <a:t>4)What</a:t>
          </a:r>
          <a:r>
            <a:rPr lang="en-US"/>
            <a:t> is the time and number of steps needed to fully charge an average smartphone?</a:t>
          </a:r>
        </a:p>
      </dgm:t>
    </dgm:pt>
    <dgm:pt modelId="{857B253B-B67D-4FCD-A7A3-1EAE52CE9285}" type="parTrans" cxnId="{15C05AAE-B6CB-4F0E-81B9-AADB094512CD}">
      <dgm:prSet/>
      <dgm:spPr/>
      <dgm:t>
        <a:bodyPr/>
        <a:lstStyle/>
        <a:p>
          <a:endParaRPr lang="en-US"/>
        </a:p>
      </dgm:t>
    </dgm:pt>
    <dgm:pt modelId="{437DC84E-3634-4EF5-BA3C-8D9BD17960E5}" type="sibTrans" cxnId="{15C05AAE-B6CB-4F0E-81B9-AADB094512CD}">
      <dgm:prSet/>
      <dgm:spPr/>
      <dgm:t>
        <a:bodyPr/>
        <a:lstStyle/>
        <a:p>
          <a:endParaRPr lang="en-US"/>
        </a:p>
      </dgm:t>
    </dgm:pt>
    <dgm:pt modelId="{AF76FAE2-16EB-49E2-906E-057B349DF80E}" type="pres">
      <dgm:prSet presAssocID="{3501D17A-E395-45B0-9D76-57537E924C1C}" presName="vert0" presStyleCnt="0">
        <dgm:presLayoutVars>
          <dgm:dir/>
          <dgm:animOne val="branch"/>
          <dgm:animLvl val="lvl"/>
        </dgm:presLayoutVars>
      </dgm:prSet>
      <dgm:spPr/>
    </dgm:pt>
    <dgm:pt modelId="{037C9374-2820-4E67-B202-106DB46E3F73}" type="pres">
      <dgm:prSet presAssocID="{16847E99-5F24-4213-B367-992A0FAABA31}" presName="thickLine" presStyleLbl="alignNode1" presStyleIdx="0" presStyleCnt="4"/>
      <dgm:spPr/>
    </dgm:pt>
    <dgm:pt modelId="{C1DA41FE-3132-4396-8273-E12A613FC6FE}" type="pres">
      <dgm:prSet presAssocID="{16847E99-5F24-4213-B367-992A0FAABA31}" presName="horz1" presStyleCnt="0"/>
      <dgm:spPr/>
    </dgm:pt>
    <dgm:pt modelId="{F6B5D254-E15F-4526-8354-A085F50EE28D}" type="pres">
      <dgm:prSet presAssocID="{16847E99-5F24-4213-B367-992A0FAABA31}" presName="tx1" presStyleLbl="revTx" presStyleIdx="0" presStyleCnt="4"/>
      <dgm:spPr/>
    </dgm:pt>
    <dgm:pt modelId="{D566C492-64D0-4899-BB3A-C13C755E747F}" type="pres">
      <dgm:prSet presAssocID="{16847E99-5F24-4213-B367-992A0FAABA31}" presName="vert1" presStyleCnt="0"/>
      <dgm:spPr/>
    </dgm:pt>
    <dgm:pt modelId="{A873C3AD-1CC8-4C21-AE4D-FC95F69D2DFB}" type="pres">
      <dgm:prSet presAssocID="{BA9429D6-248D-42FD-BBFF-AB9E69E80B66}" presName="thickLine" presStyleLbl="alignNode1" presStyleIdx="1" presStyleCnt="4"/>
      <dgm:spPr/>
    </dgm:pt>
    <dgm:pt modelId="{B0BB4C74-B7D9-4A95-91BF-414E78406662}" type="pres">
      <dgm:prSet presAssocID="{BA9429D6-248D-42FD-BBFF-AB9E69E80B66}" presName="horz1" presStyleCnt="0"/>
      <dgm:spPr/>
    </dgm:pt>
    <dgm:pt modelId="{043170F2-93BD-4D89-B0FD-554DD915549F}" type="pres">
      <dgm:prSet presAssocID="{BA9429D6-248D-42FD-BBFF-AB9E69E80B66}" presName="tx1" presStyleLbl="revTx" presStyleIdx="1" presStyleCnt="4"/>
      <dgm:spPr/>
    </dgm:pt>
    <dgm:pt modelId="{CE7B566E-0646-4D76-B66C-C4F5FC2C8216}" type="pres">
      <dgm:prSet presAssocID="{BA9429D6-248D-42FD-BBFF-AB9E69E80B66}" presName="vert1" presStyleCnt="0"/>
      <dgm:spPr/>
    </dgm:pt>
    <dgm:pt modelId="{4C812CE0-69B5-44AC-9D5E-58BA176BD59F}" type="pres">
      <dgm:prSet presAssocID="{779B8209-A44C-4EE8-817B-AF31024846B3}" presName="thickLine" presStyleLbl="alignNode1" presStyleIdx="2" presStyleCnt="4"/>
      <dgm:spPr/>
    </dgm:pt>
    <dgm:pt modelId="{D1C9FB1E-4032-4905-BA20-38C7F38FD687}" type="pres">
      <dgm:prSet presAssocID="{779B8209-A44C-4EE8-817B-AF31024846B3}" presName="horz1" presStyleCnt="0"/>
      <dgm:spPr/>
    </dgm:pt>
    <dgm:pt modelId="{DD57D048-40B1-4B75-ABEE-CA9C0922FD0D}" type="pres">
      <dgm:prSet presAssocID="{779B8209-A44C-4EE8-817B-AF31024846B3}" presName="tx1" presStyleLbl="revTx" presStyleIdx="2" presStyleCnt="4"/>
      <dgm:spPr/>
    </dgm:pt>
    <dgm:pt modelId="{AB77C7E2-6415-4E6E-A93D-BF4C2A04D065}" type="pres">
      <dgm:prSet presAssocID="{779B8209-A44C-4EE8-817B-AF31024846B3}" presName="vert1" presStyleCnt="0"/>
      <dgm:spPr/>
    </dgm:pt>
    <dgm:pt modelId="{639F94D1-2E21-4727-ADCC-5FF835E668E1}" type="pres">
      <dgm:prSet presAssocID="{7DE5CB53-313C-42C3-95E7-8A427DB7FD6F}" presName="thickLine" presStyleLbl="alignNode1" presStyleIdx="3" presStyleCnt="4"/>
      <dgm:spPr/>
    </dgm:pt>
    <dgm:pt modelId="{D499DD10-7DAB-4158-A5D8-7AAA4861210B}" type="pres">
      <dgm:prSet presAssocID="{7DE5CB53-313C-42C3-95E7-8A427DB7FD6F}" presName="horz1" presStyleCnt="0"/>
      <dgm:spPr/>
    </dgm:pt>
    <dgm:pt modelId="{B5CF8577-2F77-4E6B-ABEC-F3E4A9E4AA60}" type="pres">
      <dgm:prSet presAssocID="{7DE5CB53-313C-42C3-95E7-8A427DB7FD6F}" presName="tx1" presStyleLbl="revTx" presStyleIdx="3" presStyleCnt="4"/>
      <dgm:spPr/>
    </dgm:pt>
    <dgm:pt modelId="{1E7591CF-5E2F-4D95-B41F-91D00AA666F5}" type="pres">
      <dgm:prSet presAssocID="{7DE5CB53-313C-42C3-95E7-8A427DB7FD6F}" presName="vert1" presStyleCnt="0"/>
      <dgm:spPr/>
    </dgm:pt>
  </dgm:ptLst>
  <dgm:cxnLst>
    <dgm:cxn modelId="{7E222703-3CE4-4F9E-80EC-9E15860C7257}" srcId="{3501D17A-E395-45B0-9D76-57537E924C1C}" destId="{BA9429D6-248D-42FD-BBFF-AB9E69E80B66}" srcOrd="1" destOrd="0" parTransId="{27A2BCC6-F5E6-41E1-82E8-2977070B392C}" sibTransId="{7BF5DC56-D8DB-4157-9D7A-85B69A4B1A79}"/>
    <dgm:cxn modelId="{14B40A05-A185-4056-B885-7857B94E5136}" srcId="{3501D17A-E395-45B0-9D76-57537E924C1C}" destId="{779B8209-A44C-4EE8-817B-AF31024846B3}" srcOrd="2" destOrd="0" parTransId="{84DE73D6-AF26-444C-A1FD-CD8AF91D2484}" sibTransId="{D364F18E-079C-4F98-8D10-37394EDFC396}"/>
    <dgm:cxn modelId="{415AB22F-444A-46D9-9252-168237BB19A2}" type="presOf" srcId="{BA9429D6-248D-42FD-BBFF-AB9E69E80B66}" destId="{043170F2-93BD-4D89-B0FD-554DD915549F}" srcOrd="0" destOrd="0" presId="urn:microsoft.com/office/officeart/2008/layout/LinedList"/>
    <dgm:cxn modelId="{DF7FDB4C-8597-4CEB-8C02-3D95EA229332}" type="presOf" srcId="{7DE5CB53-313C-42C3-95E7-8A427DB7FD6F}" destId="{B5CF8577-2F77-4E6B-ABEC-F3E4A9E4AA60}" srcOrd="0" destOrd="0" presId="urn:microsoft.com/office/officeart/2008/layout/LinedList"/>
    <dgm:cxn modelId="{F0554087-E314-46C1-8DD4-C453E9F233DE}" type="presOf" srcId="{3501D17A-E395-45B0-9D76-57537E924C1C}" destId="{AF76FAE2-16EB-49E2-906E-057B349DF80E}" srcOrd="0" destOrd="0" presId="urn:microsoft.com/office/officeart/2008/layout/LinedList"/>
    <dgm:cxn modelId="{8FCE31A6-5C42-4B81-9F15-527F8F9544FE}" type="presOf" srcId="{779B8209-A44C-4EE8-817B-AF31024846B3}" destId="{DD57D048-40B1-4B75-ABEE-CA9C0922FD0D}" srcOrd="0" destOrd="0" presId="urn:microsoft.com/office/officeart/2008/layout/LinedList"/>
    <dgm:cxn modelId="{C0C69FAD-F3DB-49A9-B744-033E96315B64}" srcId="{3501D17A-E395-45B0-9D76-57537E924C1C}" destId="{16847E99-5F24-4213-B367-992A0FAABA31}" srcOrd="0" destOrd="0" parTransId="{EC3A70AA-8373-4524-A06B-AFE4F3B97B04}" sibTransId="{A1C274DA-8D84-4B80-8194-A59B92C1F27C}"/>
    <dgm:cxn modelId="{15C05AAE-B6CB-4F0E-81B9-AADB094512CD}" srcId="{3501D17A-E395-45B0-9D76-57537E924C1C}" destId="{7DE5CB53-313C-42C3-95E7-8A427DB7FD6F}" srcOrd="3" destOrd="0" parTransId="{857B253B-B67D-4FCD-A7A3-1EAE52CE9285}" sibTransId="{437DC84E-3634-4EF5-BA3C-8D9BD17960E5}"/>
    <dgm:cxn modelId="{F311D4EC-D6C1-4AB4-9A59-A6BCB3A02D53}" type="presOf" srcId="{16847E99-5F24-4213-B367-992A0FAABA31}" destId="{F6B5D254-E15F-4526-8354-A085F50EE28D}" srcOrd="0" destOrd="0" presId="urn:microsoft.com/office/officeart/2008/layout/LinedList"/>
    <dgm:cxn modelId="{1A4C58A3-3A82-4BC8-8345-818CEF648D88}" type="presParOf" srcId="{AF76FAE2-16EB-49E2-906E-057B349DF80E}" destId="{037C9374-2820-4E67-B202-106DB46E3F73}" srcOrd="0" destOrd="0" presId="urn:microsoft.com/office/officeart/2008/layout/LinedList"/>
    <dgm:cxn modelId="{CE076BD0-560C-4DAA-8DDE-29BCBB717695}" type="presParOf" srcId="{AF76FAE2-16EB-49E2-906E-057B349DF80E}" destId="{C1DA41FE-3132-4396-8273-E12A613FC6FE}" srcOrd="1" destOrd="0" presId="urn:microsoft.com/office/officeart/2008/layout/LinedList"/>
    <dgm:cxn modelId="{E25F7FA0-52AB-4EE8-BE19-DBFA712CB6FA}" type="presParOf" srcId="{C1DA41FE-3132-4396-8273-E12A613FC6FE}" destId="{F6B5D254-E15F-4526-8354-A085F50EE28D}" srcOrd="0" destOrd="0" presId="urn:microsoft.com/office/officeart/2008/layout/LinedList"/>
    <dgm:cxn modelId="{0E29F88E-B9CC-4EB3-834F-B7526034F79E}" type="presParOf" srcId="{C1DA41FE-3132-4396-8273-E12A613FC6FE}" destId="{D566C492-64D0-4899-BB3A-C13C755E747F}" srcOrd="1" destOrd="0" presId="urn:microsoft.com/office/officeart/2008/layout/LinedList"/>
    <dgm:cxn modelId="{0F2F55B0-26EB-4A00-AC9A-6E2D064F1094}" type="presParOf" srcId="{AF76FAE2-16EB-49E2-906E-057B349DF80E}" destId="{A873C3AD-1CC8-4C21-AE4D-FC95F69D2DFB}" srcOrd="2" destOrd="0" presId="urn:microsoft.com/office/officeart/2008/layout/LinedList"/>
    <dgm:cxn modelId="{8EC058B0-7BE4-4076-8559-5ABEA9E6344F}" type="presParOf" srcId="{AF76FAE2-16EB-49E2-906E-057B349DF80E}" destId="{B0BB4C74-B7D9-4A95-91BF-414E78406662}" srcOrd="3" destOrd="0" presId="urn:microsoft.com/office/officeart/2008/layout/LinedList"/>
    <dgm:cxn modelId="{DBE3CB90-D327-4A60-89BD-F28FCF51DB10}" type="presParOf" srcId="{B0BB4C74-B7D9-4A95-91BF-414E78406662}" destId="{043170F2-93BD-4D89-B0FD-554DD915549F}" srcOrd="0" destOrd="0" presId="urn:microsoft.com/office/officeart/2008/layout/LinedList"/>
    <dgm:cxn modelId="{7B4D5E5D-D8B3-401B-B8E0-594E762A7506}" type="presParOf" srcId="{B0BB4C74-B7D9-4A95-91BF-414E78406662}" destId="{CE7B566E-0646-4D76-B66C-C4F5FC2C8216}" srcOrd="1" destOrd="0" presId="urn:microsoft.com/office/officeart/2008/layout/LinedList"/>
    <dgm:cxn modelId="{37CF41CA-FCDA-4CAF-ADB8-FB836AE45790}" type="presParOf" srcId="{AF76FAE2-16EB-49E2-906E-057B349DF80E}" destId="{4C812CE0-69B5-44AC-9D5E-58BA176BD59F}" srcOrd="4" destOrd="0" presId="urn:microsoft.com/office/officeart/2008/layout/LinedList"/>
    <dgm:cxn modelId="{16387B23-A63E-4BB3-8A41-BA3F34383FF2}" type="presParOf" srcId="{AF76FAE2-16EB-49E2-906E-057B349DF80E}" destId="{D1C9FB1E-4032-4905-BA20-38C7F38FD687}" srcOrd="5" destOrd="0" presId="urn:microsoft.com/office/officeart/2008/layout/LinedList"/>
    <dgm:cxn modelId="{24AD1461-AABB-4DF7-82F5-139839AD51B7}" type="presParOf" srcId="{D1C9FB1E-4032-4905-BA20-38C7F38FD687}" destId="{DD57D048-40B1-4B75-ABEE-CA9C0922FD0D}" srcOrd="0" destOrd="0" presId="urn:microsoft.com/office/officeart/2008/layout/LinedList"/>
    <dgm:cxn modelId="{046DBD1F-9AC1-4AE7-9A25-EEBFF9392231}" type="presParOf" srcId="{D1C9FB1E-4032-4905-BA20-38C7F38FD687}" destId="{AB77C7E2-6415-4E6E-A93D-BF4C2A04D065}" srcOrd="1" destOrd="0" presId="urn:microsoft.com/office/officeart/2008/layout/LinedList"/>
    <dgm:cxn modelId="{E952AC44-75B4-4972-94A2-B71EA6FCBB41}" type="presParOf" srcId="{AF76FAE2-16EB-49E2-906E-057B349DF80E}" destId="{639F94D1-2E21-4727-ADCC-5FF835E668E1}" srcOrd="6" destOrd="0" presId="urn:microsoft.com/office/officeart/2008/layout/LinedList"/>
    <dgm:cxn modelId="{547A8E92-266A-476A-8D13-56D898F6FA13}" type="presParOf" srcId="{AF76FAE2-16EB-49E2-906E-057B349DF80E}" destId="{D499DD10-7DAB-4158-A5D8-7AAA4861210B}" srcOrd="7" destOrd="0" presId="urn:microsoft.com/office/officeart/2008/layout/LinedList"/>
    <dgm:cxn modelId="{7C723C5A-0FBE-498D-B933-CF41C7EABBDF}" type="presParOf" srcId="{D499DD10-7DAB-4158-A5D8-7AAA4861210B}" destId="{B5CF8577-2F77-4E6B-ABEC-F3E4A9E4AA60}" srcOrd="0" destOrd="0" presId="urn:microsoft.com/office/officeart/2008/layout/LinedList"/>
    <dgm:cxn modelId="{DDAEF7F9-231B-4462-9ADC-2F25E630814D}" type="presParOf" srcId="{D499DD10-7DAB-4158-A5D8-7AAA4861210B}" destId="{1E7591CF-5E2F-4D95-B41F-91D00AA666F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01D17A-E395-45B0-9D76-57537E924C1C}" type="doc">
      <dgm:prSet loTypeId="urn:microsoft.com/office/officeart/2008/layout/Lin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16847E99-5F24-4213-B367-992A0FAABA31}">
      <dgm:prSet/>
      <dgm:spPr/>
      <dgm:t>
        <a:bodyPr/>
        <a:lstStyle/>
        <a:p>
          <a:r>
            <a:rPr lang="en-US">
              <a:latin typeface="Aptos Display" panose="020F0302020204030204"/>
            </a:rPr>
            <a:t>1)What</a:t>
          </a:r>
          <a:r>
            <a:rPr lang="en-US"/>
            <a:t> is the average electricity generated when walking?</a:t>
          </a:r>
        </a:p>
      </dgm:t>
    </dgm:pt>
    <dgm:pt modelId="{EC3A70AA-8373-4524-A06B-AFE4F3B97B04}" type="parTrans" cxnId="{C0C69FAD-F3DB-49A9-B744-033E96315B64}">
      <dgm:prSet/>
      <dgm:spPr/>
      <dgm:t>
        <a:bodyPr/>
        <a:lstStyle/>
        <a:p>
          <a:endParaRPr lang="en-US"/>
        </a:p>
      </dgm:t>
    </dgm:pt>
    <dgm:pt modelId="{A1C274DA-8D84-4B80-8194-A59B92C1F27C}" type="sibTrans" cxnId="{C0C69FAD-F3DB-49A9-B744-033E96315B64}">
      <dgm:prSet/>
      <dgm:spPr/>
      <dgm:t>
        <a:bodyPr/>
        <a:lstStyle/>
        <a:p>
          <a:endParaRPr lang="en-US"/>
        </a:p>
      </dgm:t>
    </dgm:pt>
    <dgm:pt modelId="{BA9429D6-248D-42FD-BBFF-AB9E69E80B66}">
      <dgm:prSet/>
      <dgm:spPr/>
      <dgm:t>
        <a:bodyPr/>
        <a:lstStyle/>
        <a:p>
          <a:r>
            <a:rPr lang="en-US">
              <a:latin typeface="Aptos Display" panose="020F0302020204030204"/>
            </a:rPr>
            <a:t>2)What</a:t>
          </a:r>
          <a:r>
            <a:rPr lang="en-US"/>
            <a:t> is the time and number of steps required to fully charge a 1.5F supercapacitor?</a:t>
          </a:r>
        </a:p>
      </dgm:t>
    </dgm:pt>
    <dgm:pt modelId="{27A2BCC6-F5E6-41E1-82E8-2977070B392C}" type="parTrans" cxnId="{7E222703-3CE4-4F9E-80EC-9E15860C7257}">
      <dgm:prSet/>
      <dgm:spPr/>
      <dgm:t>
        <a:bodyPr/>
        <a:lstStyle/>
        <a:p>
          <a:endParaRPr lang="en-US"/>
        </a:p>
      </dgm:t>
    </dgm:pt>
    <dgm:pt modelId="{7BF5DC56-D8DB-4157-9D7A-85B69A4B1A79}" type="sibTrans" cxnId="{7E222703-3CE4-4F9E-80EC-9E15860C7257}">
      <dgm:prSet/>
      <dgm:spPr/>
      <dgm:t>
        <a:bodyPr/>
        <a:lstStyle/>
        <a:p>
          <a:endParaRPr lang="en-US"/>
        </a:p>
      </dgm:t>
    </dgm:pt>
    <dgm:pt modelId="{779B8209-A44C-4EE8-817B-AF31024846B3}">
      <dgm:prSet/>
      <dgm:spPr/>
      <dgm:t>
        <a:bodyPr/>
        <a:lstStyle/>
        <a:p>
          <a:r>
            <a:rPr lang="en-US">
              <a:latin typeface="Aptos Display" panose="020F0302020204030204"/>
            </a:rPr>
            <a:t>3)What</a:t>
          </a:r>
          <a:r>
            <a:rPr lang="en-US"/>
            <a:t> is the time and number of steps needed to fully charge a standard 1.5V rechargeable battery?</a:t>
          </a:r>
        </a:p>
      </dgm:t>
    </dgm:pt>
    <dgm:pt modelId="{84DE73D6-AF26-444C-A1FD-CD8AF91D2484}" type="parTrans" cxnId="{14B40A05-A185-4056-B885-7857B94E5136}">
      <dgm:prSet/>
      <dgm:spPr/>
      <dgm:t>
        <a:bodyPr/>
        <a:lstStyle/>
        <a:p>
          <a:endParaRPr lang="en-US"/>
        </a:p>
      </dgm:t>
    </dgm:pt>
    <dgm:pt modelId="{D364F18E-079C-4F98-8D10-37394EDFC396}" type="sibTrans" cxnId="{14B40A05-A185-4056-B885-7857B94E5136}">
      <dgm:prSet/>
      <dgm:spPr/>
      <dgm:t>
        <a:bodyPr/>
        <a:lstStyle/>
        <a:p>
          <a:endParaRPr lang="en-US"/>
        </a:p>
      </dgm:t>
    </dgm:pt>
    <dgm:pt modelId="{7DE5CB53-313C-42C3-95E7-8A427DB7FD6F}">
      <dgm:prSet/>
      <dgm:spPr/>
      <dgm:t>
        <a:bodyPr/>
        <a:lstStyle/>
        <a:p>
          <a:r>
            <a:rPr lang="en-US">
              <a:latin typeface="Aptos Display" panose="020F0302020204030204"/>
            </a:rPr>
            <a:t>4)What</a:t>
          </a:r>
          <a:r>
            <a:rPr lang="en-US"/>
            <a:t> is the time and number of steps needed to fully charge an average smartphone?</a:t>
          </a:r>
        </a:p>
      </dgm:t>
    </dgm:pt>
    <dgm:pt modelId="{857B253B-B67D-4FCD-A7A3-1EAE52CE9285}" type="parTrans" cxnId="{15C05AAE-B6CB-4F0E-81B9-AADB094512CD}">
      <dgm:prSet/>
      <dgm:spPr/>
      <dgm:t>
        <a:bodyPr/>
        <a:lstStyle/>
        <a:p>
          <a:endParaRPr lang="en-US"/>
        </a:p>
      </dgm:t>
    </dgm:pt>
    <dgm:pt modelId="{437DC84E-3634-4EF5-BA3C-8D9BD17960E5}" type="sibTrans" cxnId="{15C05AAE-B6CB-4F0E-81B9-AADB094512CD}">
      <dgm:prSet/>
      <dgm:spPr/>
      <dgm:t>
        <a:bodyPr/>
        <a:lstStyle/>
        <a:p>
          <a:endParaRPr lang="en-US"/>
        </a:p>
      </dgm:t>
    </dgm:pt>
    <dgm:pt modelId="{AF76FAE2-16EB-49E2-906E-057B349DF80E}" type="pres">
      <dgm:prSet presAssocID="{3501D17A-E395-45B0-9D76-57537E924C1C}" presName="vert0" presStyleCnt="0">
        <dgm:presLayoutVars>
          <dgm:dir/>
          <dgm:animOne val="branch"/>
          <dgm:animLvl val="lvl"/>
        </dgm:presLayoutVars>
      </dgm:prSet>
      <dgm:spPr/>
    </dgm:pt>
    <dgm:pt modelId="{037C9374-2820-4E67-B202-106DB46E3F73}" type="pres">
      <dgm:prSet presAssocID="{16847E99-5F24-4213-B367-992A0FAABA31}" presName="thickLine" presStyleLbl="alignNode1" presStyleIdx="0" presStyleCnt="4"/>
      <dgm:spPr/>
    </dgm:pt>
    <dgm:pt modelId="{C1DA41FE-3132-4396-8273-E12A613FC6FE}" type="pres">
      <dgm:prSet presAssocID="{16847E99-5F24-4213-B367-992A0FAABA31}" presName="horz1" presStyleCnt="0"/>
      <dgm:spPr/>
    </dgm:pt>
    <dgm:pt modelId="{F6B5D254-E15F-4526-8354-A085F50EE28D}" type="pres">
      <dgm:prSet presAssocID="{16847E99-5F24-4213-B367-992A0FAABA31}" presName="tx1" presStyleLbl="revTx" presStyleIdx="0" presStyleCnt="4"/>
      <dgm:spPr/>
    </dgm:pt>
    <dgm:pt modelId="{D566C492-64D0-4899-BB3A-C13C755E747F}" type="pres">
      <dgm:prSet presAssocID="{16847E99-5F24-4213-B367-992A0FAABA31}" presName="vert1" presStyleCnt="0"/>
      <dgm:spPr/>
    </dgm:pt>
    <dgm:pt modelId="{A873C3AD-1CC8-4C21-AE4D-FC95F69D2DFB}" type="pres">
      <dgm:prSet presAssocID="{BA9429D6-248D-42FD-BBFF-AB9E69E80B66}" presName="thickLine" presStyleLbl="alignNode1" presStyleIdx="1" presStyleCnt="4"/>
      <dgm:spPr/>
    </dgm:pt>
    <dgm:pt modelId="{B0BB4C74-B7D9-4A95-91BF-414E78406662}" type="pres">
      <dgm:prSet presAssocID="{BA9429D6-248D-42FD-BBFF-AB9E69E80B66}" presName="horz1" presStyleCnt="0"/>
      <dgm:spPr/>
    </dgm:pt>
    <dgm:pt modelId="{043170F2-93BD-4D89-B0FD-554DD915549F}" type="pres">
      <dgm:prSet presAssocID="{BA9429D6-248D-42FD-BBFF-AB9E69E80B66}" presName="tx1" presStyleLbl="revTx" presStyleIdx="1" presStyleCnt="4"/>
      <dgm:spPr/>
    </dgm:pt>
    <dgm:pt modelId="{CE7B566E-0646-4D76-B66C-C4F5FC2C8216}" type="pres">
      <dgm:prSet presAssocID="{BA9429D6-248D-42FD-BBFF-AB9E69E80B66}" presName="vert1" presStyleCnt="0"/>
      <dgm:spPr/>
    </dgm:pt>
    <dgm:pt modelId="{4C812CE0-69B5-44AC-9D5E-58BA176BD59F}" type="pres">
      <dgm:prSet presAssocID="{779B8209-A44C-4EE8-817B-AF31024846B3}" presName="thickLine" presStyleLbl="alignNode1" presStyleIdx="2" presStyleCnt="4"/>
      <dgm:spPr/>
    </dgm:pt>
    <dgm:pt modelId="{D1C9FB1E-4032-4905-BA20-38C7F38FD687}" type="pres">
      <dgm:prSet presAssocID="{779B8209-A44C-4EE8-817B-AF31024846B3}" presName="horz1" presStyleCnt="0"/>
      <dgm:spPr/>
    </dgm:pt>
    <dgm:pt modelId="{DD57D048-40B1-4B75-ABEE-CA9C0922FD0D}" type="pres">
      <dgm:prSet presAssocID="{779B8209-A44C-4EE8-817B-AF31024846B3}" presName="tx1" presStyleLbl="revTx" presStyleIdx="2" presStyleCnt="4"/>
      <dgm:spPr/>
    </dgm:pt>
    <dgm:pt modelId="{AB77C7E2-6415-4E6E-A93D-BF4C2A04D065}" type="pres">
      <dgm:prSet presAssocID="{779B8209-A44C-4EE8-817B-AF31024846B3}" presName="vert1" presStyleCnt="0"/>
      <dgm:spPr/>
    </dgm:pt>
    <dgm:pt modelId="{639F94D1-2E21-4727-ADCC-5FF835E668E1}" type="pres">
      <dgm:prSet presAssocID="{7DE5CB53-313C-42C3-95E7-8A427DB7FD6F}" presName="thickLine" presStyleLbl="alignNode1" presStyleIdx="3" presStyleCnt="4"/>
      <dgm:spPr/>
    </dgm:pt>
    <dgm:pt modelId="{D499DD10-7DAB-4158-A5D8-7AAA4861210B}" type="pres">
      <dgm:prSet presAssocID="{7DE5CB53-313C-42C3-95E7-8A427DB7FD6F}" presName="horz1" presStyleCnt="0"/>
      <dgm:spPr/>
    </dgm:pt>
    <dgm:pt modelId="{B5CF8577-2F77-4E6B-ABEC-F3E4A9E4AA60}" type="pres">
      <dgm:prSet presAssocID="{7DE5CB53-313C-42C3-95E7-8A427DB7FD6F}" presName="tx1" presStyleLbl="revTx" presStyleIdx="3" presStyleCnt="4"/>
      <dgm:spPr/>
    </dgm:pt>
    <dgm:pt modelId="{1E7591CF-5E2F-4D95-B41F-91D00AA666F5}" type="pres">
      <dgm:prSet presAssocID="{7DE5CB53-313C-42C3-95E7-8A427DB7FD6F}" presName="vert1" presStyleCnt="0"/>
      <dgm:spPr/>
    </dgm:pt>
  </dgm:ptLst>
  <dgm:cxnLst>
    <dgm:cxn modelId="{7E222703-3CE4-4F9E-80EC-9E15860C7257}" srcId="{3501D17A-E395-45B0-9D76-57537E924C1C}" destId="{BA9429D6-248D-42FD-BBFF-AB9E69E80B66}" srcOrd="1" destOrd="0" parTransId="{27A2BCC6-F5E6-41E1-82E8-2977070B392C}" sibTransId="{7BF5DC56-D8DB-4157-9D7A-85B69A4B1A79}"/>
    <dgm:cxn modelId="{14B40A05-A185-4056-B885-7857B94E5136}" srcId="{3501D17A-E395-45B0-9D76-57537E924C1C}" destId="{779B8209-A44C-4EE8-817B-AF31024846B3}" srcOrd="2" destOrd="0" parTransId="{84DE73D6-AF26-444C-A1FD-CD8AF91D2484}" sibTransId="{D364F18E-079C-4F98-8D10-37394EDFC396}"/>
    <dgm:cxn modelId="{415AB22F-444A-46D9-9252-168237BB19A2}" type="presOf" srcId="{BA9429D6-248D-42FD-BBFF-AB9E69E80B66}" destId="{043170F2-93BD-4D89-B0FD-554DD915549F}" srcOrd="0" destOrd="0" presId="urn:microsoft.com/office/officeart/2008/layout/LinedList"/>
    <dgm:cxn modelId="{DF7FDB4C-8597-4CEB-8C02-3D95EA229332}" type="presOf" srcId="{7DE5CB53-313C-42C3-95E7-8A427DB7FD6F}" destId="{B5CF8577-2F77-4E6B-ABEC-F3E4A9E4AA60}" srcOrd="0" destOrd="0" presId="urn:microsoft.com/office/officeart/2008/layout/LinedList"/>
    <dgm:cxn modelId="{F0554087-E314-46C1-8DD4-C453E9F233DE}" type="presOf" srcId="{3501D17A-E395-45B0-9D76-57537E924C1C}" destId="{AF76FAE2-16EB-49E2-906E-057B349DF80E}" srcOrd="0" destOrd="0" presId="urn:microsoft.com/office/officeart/2008/layout/LinedList"/>
    <dgm:cxn modelId="{8FCE31A6-5C42-4B81-9F15-527F8F9544FE}" type="presOf" srcId="{779B8209-A44C-4EE8-817B-AF31024846B3}" destId="{DD57D048-40B1-4B75-ABEE-CA9C0922FD0D}" srcOrd="0" destOrd="0" presId="urn:microsoft.com/office/officeart/2008/layout/LinedList"/>
    <dgm:cxn modelId="{C0C69FAD-F3DB-49A9-B744-033E96315B64}" srcId="{3501D17A-E395-45B0-9D76-57537E924C1C}" destId="{16847E99-5F24-4213-B367-992A0FAABA31}" srcOrd="0" destOrd="0" parTransId="{EC3A70AA-8373-4524-A06B-AFE4F3B97B04}" sibTransId="{A1C274DA-8D84-4B80-8194-A59B92C1F27C}"/>
    <dgm:cxn modelId="{15C05AAE-B6CB-4F0E-81B9-AADB094512CD}" srcId="{3501D17A-E395-45B0-9D76-57537E924C1C}" destId="{7DE5CB53-313C-42C3-95E7-8A427DB7FD6F}" srcOrd="3" destOrd="0" parTransId="{857B253B-B67D-4FCD-A7A3-1EAE52CE9285}" sibTransId="{437DC84E-3634-4EF5-BA3C-8D9BD17960E5}"/>
    <dgm:cxn modelId="{F311D4EC-D6C1-4AB4-9A59-A6BCB3A02D53}" type="presOf" srcId="{16847E99-5F24-4213-B367-992A0FAABA31}" destId="{F6B5D254-E15F-4526-8354-A085F50EE28D}" srcOrd="0" destOrd="0" presId="urn:microsoft.com/office/officeart/2008/layout/LinedList"/>
    <dgm:cxn modelId="{1A4C58A3-3A82-4BC8-8345-818CEF648D88}" type="presParOf" srcId="{AF76FAE2-16EB-49E2-906E-057B349DF80E}" destId="{037C9374-2820-4E67-B202-106DB46E3F73}" srcOrd="0" destOrd="0" presId="urn:microsoft.com/office/officeart/2008/layout/LinedList"/>
    <dgm:cxn modelId="{CE076BD0-560C-4DAA-8DDE-29BCBB717695}" type="presParOf" srcId="{AF76FAE2-16EB-49E2-906E-057B349DF80E}" destId="{C1DA41FE-3132-4396-8273-E12A613FC6FE}" srcOrd="1" destOrd="0" presId="urn:microsoft.com/office/officeart/2008/layout/LinedList"/>
    <dgm:cxn modelId="{E25F7FA0-52AB-4EE8-BE19-DBFA712CB6FA}" type="presParOf" srcId="{C1DA41FE-3132-4396-8273-E12A613FC6FE}" destId="{F6B5D254-E15F-4526-8354-A085F50EE28D}" srcOrd="0" destOrd="0" presId="urn:microsoft.com/office/officeart/2008/layout/LinedList"/>
    <dgm:cxn modelId="{0E29F88E-B9CC-4EB3-834F-B7526034F79E}" type="presParOf" srcId="{C1DA41FE-3132-4396-8273-E12A613FC6FE}" destId="{D566C492-64D0-4899-BB3A-C13C755E747F}" srcOrd="1" destOrd="0" presId="urn:microsoft.com/office/officeart/2008/layout/LinedList"/>
    <dgm:cxn modelId="{0F2F55B0-26EB-4A00-AC9A-6E2D064F1094}" type="presParOf" srcId="{AF76FAE2-16EB-49E2-906E-057B349DF80E}" destId="{A873C3AD-1CC8-4C21-AE4D-FC95F69D2DFB}" srcOrd="2" destOrd="0" presId="urn:microsoft.com/office/officeart/2008/layout/LinedList"/>
    <dgm:cxn modelId="{8EC058B0-7BE4-4076-8559-5ABEA9E6344F}" type="presParOf" srcId="{AF76FAE2-16EB-49E2-906E-057B349DF80E}" destId="{B0BB4C74-B7D9-4A95-91BF-414E78406662}" srcOrd="3" destOrd="0" presId="urn:microsoft.com/office/officeart/2008/layout/LinedList"/>
    <dgm:cxn modelId="{DBE3CB90-D327-4A60-89BD-F28FCF51DB10}" type="presParOf" srcId="{B0BB4C74-B7D9-4A95-91BF-414E78406662}" destId="{043170F2-93BD-4D89-B0FD-554DD915549F}" srcOrd="0" destOrd="0" presId="urn:microsoft.com/office/officeart/2008/layout/LinedList"/>
    <dgm:cxn modelId="{7B4D5E5D-D8B3-401B-B8E0-594E762A7506}" type="presParOf" srcId="{B0BB4C74-B7D9-4A95-91BF-414E78406662}" destId="{CE7B566E-0646-4D76-B66C-C4F5FC2C8216}" srcOrd="1" destOrd="0" presId="urn:microsoft.com/office/officeart/2008/layout/LinedList"/>
    <dgm:cxn modelId="{37CF41CA-FCDA-4CAF-ADB8-FB836AE45790}" type="presParOf" srcId="{AF76FAE2-16EB-49E2-906E-057B349DF80E}" destId="{4C812CE0-69B5-44AC-9D5E-58BA176BD59F}" srcOrd="4" destOrd="0" presId="urn:microsoft.com/office/officeart/2008/layout/LinedList"/>
    <dgm:cxn modelId="{16387B23-A63E-4BB3-8A41-BA3F34383FF2}" type="presParOf" srcId="{AF76FAE2-16EB-49E2-906E-057B349DF80E}" destId="{D1C9FB1E-4032-4905-BA20-38C7F38FD687}" srcOrd="5" destOrd="0" presId="urn:microsoft.com/office/officeart/2008/layout/LinedList"/>
    <dgm:cxn modelId="{24AD1461-AABB-4DF7-82F5-139839AD51B7}" type="presParOf" srcId="{D1C9FB1E-4032-4905-BA20-38C7F38FD687}" destId="{DD57D048-40B1-4B75-ABEE-CA9C0922FD0D}" srcOrd="0" destOrd="0" presId="urn:microsoft.com/office/officeart/2008/layout/LinedList"/>
    <dgm:cxn modelId="{046DBD1F-9AC1-4AE7-9A25-EEBFF9392231}" type="presParOf" srcId="{D1C9FB1E-4032-4905-BA20-38C7F38FD687}" destId="{AB77C7E2-6415-4E6E-A93D-BF4C2A04D065}" srcOrd="1" destOrd="0" presId="urn:microsoft.com/office/officeart/2008/layout/LinedList"/>
    <dgm:cxn modelId="{E952AC44-75B4-4972-94A2-B71EA6FCBB41}" type="presParOf" srcId="{AF76FAE2-16EB-49E2-906E-057B349DF80E}" destId="{639F94D1-2E21-4727-ADCC-5FF835E668E1}" srcOrd="6" destOrd="0" presId="urn:microsoft.com/office/officeart/2008/layout/LinedList"/>
    <dgm:cxn modelId="{547A8E92-266A-476A-8D13-56D898F6FA13}" type="presParOf" srcId="{AF76FAE2-16EB-49E2-906E-057B349DF80E}" destId="{D499DD10-7DAB-4158-A5D8-7AAA4861210B}" srcOrd="7" destOrd="0" presId="urn:microsoft.com/office/officeart/2008/layout/LinedList"/>
    <dgm:cxn modelId="{7C723C5A-0FBE-498D-B933-CF41C7EABBDF}" type="presParOf" srcId="{D499DD10-7DAB-4158-A5D8-7AAA4861210B}" destId="{B5CF8577-2F77-4E6B-ABEC-F3E4A9E4AA60}" srcOrd="0" destOrd="0" presId="urn:microsoft.com/office/officeart/2008/layout/LinedList"/>
    <dgm:cxn modelId="{DDAEF7F9-231B-4462-9ADC-2F25E630814D}" type="presParOf" srcId="{D499DD10-7DAB-4158-A5D8-7AAA4861210B}" destId="{1E7591CF-5E2F-4D95-B41F-91D00AA666F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7C9374-2820-4E67-B202-106DB46E3F73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B5D254-E15F-4526-8354-A085F50EE28D}">
      <dsp:nvSpPr>
        <dsp:cNvPr id="0" name=""/>
        <dsp:cNvSpPr/>
      </dsp:nvSpPr>
      <dsp:spPr>
        <a:xfrm>
          <a:off x="0" y="0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1)What</a:t>
          </a:r>
          <a:r>
            <a:rPr lang="en-US" sz="3000" kern="1200"/>
            <a:t> is the average electricity generated when walking?</a:t>
          </a:r>
        </a:p>
      </dsp:txBody>
      <dsp:txXfrm>
        <a:off x="0" y="0"/>
        <a:ext cx="10515600" cy="1087834"/>
      </dsp:txXfrm>
    </dsp:sp>
    <dsp:sp modelId="{A873C3AD-1CC8-4C21-AE4D-FC95F69D2DFB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3170F2-93BD-4D89-B0FD-554DD915549F}">
      <dsp:nvSpPr>
        <dsp:cNvPr id="0" name=""/>
        <dsp:cNvSpPr/>
      </dsp:nvSpPr>
      <dsp:spPr>
        <a:xfrm>
          <a:off x="0" y="1087834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2)What</a:t>
          </a:r>
          <a:r>
            <a:rPr lang="en-US" sz="3000" kern="1200"/>
            <a:t> is the time and number of steps required to fully charge a 1.5F supercapacitor?</a:t>
          </a:r>
        </a:p>
      </dsp:txBody>
      <dsp:txXfrm>
        <a:off x="0" y="1087834"/>
        <a:ext cx="10515600" cy="1087834"/>
      </dsp:txXfrm>
    </dsp:sp>
    <dsp:sp modelId="{4C812CE0-69B5-44AC-9D5E-58BA176BD59F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57D048-40B1-4B75-ABEE-CA9C0922FD0D}">
      <dsp:nvSpPr>
        <dsp:cNvPr id="0" name=""/>
        <dsp:cNvSpPr/>
      </dsp:nvSpPr>
      <dsp:spPr>
        <a:xfrm>
          <a:off x="0" y="2175669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3)What</a:t>
          </a:r>
          <a:r>
            <a:rPr lang="en-US" sz="3000" kern="1200"/>
            <a:t> is the time and number of steps needed to fully charge a standard 1.5V rechargeable battery?</a:t>
          </a:r>
        </a:p>
      </dsp:txBody>
      <dsp:txXfrm>
        <a:off x="0" y="2175669"/>
        <a:ext cx="10515600" cy="1087834"/>
      </dsp:txXfrm>
    </dsp:sp>
    <dsp:sp modelId="{639F94D1-2E21-4727-ADCC-5FF835E668E1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CF8577-2F77-4E6B-ABEC-F3E4A9E4AA60}">
      <dsp:nvSpPr>
        <dsp:cNvPr id="0" name=""/>
        <dsp:cNvSpPr/>
      </dsp:nvSpPr>
      <dsp:spPr>
        <a:xfrm>
          <a:off x="0" y="3263503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4)What</a:t>
          </a:r>
          <a:r>
            <a:rPr lang="en-US" sz="3000" kern="1200"/>
            <a:t> is the time and number of steps needed to fully charge an average smartphone?</a:t>
          </a:r>
        </a:p>
      </dsp:txBody>
      <dsp:txXfrm>
        <a:off x="0" y="3263503"/>
        <a:ext cx="10515600" cy="10878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7C9374-2820-4E67-B202-106DB46E3F73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B5D254-E15F-4526-8354-A085F50EE28D}">
      <dsp:nvSpPr>
        <dsp:cNvPr id="0" name=""/>
        <dsp:cNvSpPr/>
      </dsp:nvSpPr>
      <dsp:spPr>
        <a:xfrm>
          <a:off x="0" y="0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1)What</a:t>
          </a:r>
          <a:r>
            <a:rPr lang="en-US" sz="3000" kern="1200"/>
            <a:t> is the average electricity generated when walking?</a:t>
          </a:r>
        </a:p>
      </dsp:txBody>
      <dsp:txXfrm>
        <a:off x="0" y="0"/>
        <a:ext cx="10515600" cy="1087834"/>
      </dsp:txXfrm>
    </dsp:sp>
    <dsp:sp modelId="{A873C3AD-1CC8-4C21-AE4D-FC95F69D2DFB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3170F2-93BD-4D89-B0FD-554DD915549F}">
      <dsp:nvSpPr>
        <dsp:cNvPr id="0" name=""/>
        <dsp:cNvSpPr/>
      </dsp:nvSpPr>
      <dsp:spPr>
        <a:xfrm>
          <a:off x="0" y="1087834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2)What</a:t>
          </a:r>
          <a:r>
            <a:rPr lang="en-US" sz="3000" kern="1200"/>
            <a:t> is the time and number of steps required to fully charge a 1.5F supercapacitor?</a:t>
          </a:r>
        </a:p>
      </dsp:txBody>
      <dsp:txXfrm>
        <a:off x="0" y="1087834"/>
        <a:ext cx="10515600" cy="1087834"/>
      </dsp:txXfrm>
    </dsp:sp>
    <dsp:sp modelId="{4C812CE0-69B5-44AC-9D5E-58BA176BD59F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57D048-40B1-4B75-ABEE-CA9C0922FD0D}">
      <dsp:nvSpPr>
        <dsp:cNvPr id="0" name=""/>
        <dsp:cNvSpPr/>
      </dsp:nvSpPr>
      <dsp:spPr>
        <a:xfrm>
          <a:off x="0" y="2175669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3)What</a:t>
          </a:r>
          <a:r>
            <a:rPr lang="en-US" sz="3000" kern="1200"/>
            <a:t> is the time and number of steps needed to fully charge a standard 1.5V rechargeable battery?</a:t>
          </a:r>
        </a:p>
      </dsp:txBody>
      <dsp:txXfrm>
        <a:off x="0" y="2175669"/>
        <a:ext cx="10515600" cy="1087834"/>
      </dsp:txXfrm>
    </dsp:sp>
    <dsp:sp modelId="{639F94D1-2E21-4727-ADCC-5FF835E668E1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CF8577-2F77-4E6B-ABEC-F3E4A9E4AA60}">
      <dsp:nvSpPr>
        <dsp:cNvPr id="0" name=""/>
        <dsp:cNvSpPr/>
      </dsp:nvSpPr>
      <dsp:spPr>
        <a:xfrm>
          <a:off x="0" y="3263503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>
              <a:latin typeface="Aptos Display" panose="020F0302020204030204"/>
            </a:rPr>
            <a:t>4)What</a:t>
          </a:r>
          <a:r>
            <a:rPr lang="en-US" sz="3000" kern="1200"/>
            <a:t> is the time and number of steps needed to fully charge an average smartphone?</a:t>
          </a:r>
        </a:p>
      </dsp:txBody>
      <dsp:txXfrm>
        <a:off x="0" y="3263503"/>
        <a:ext cx="10515600" cy="108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iezoelectricity." TargetMode="External"/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hyperlink" Target="https://en.wikipedia.org/wiki/Capacito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5859D2E-A17A-5A94-D3CB-4C09E1185B16}"/>
              </a:ext>
            </a:extLst>
          </p:cNvPr>
          <p:cNvSpPr/>
          <p:nvPr/>
        </p:nvSpPr>
        <p:spPr>
          <a:xfrm>
            <a:off x="25212" y="93140"/>
            <a:ext cx="6184762" cy="210263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hoe in a box&#10;&#10;AI-generated content may be incorrect.">
            <a:extLst>
              <a:ext uri="{FF2B5EF4-FFF2-40B4-BE49-F238E27FC236}">
                <a16:creationId xmlns:a16="http://schemas.microsoft.com/office/drawing/2014/main" id="{3265AA6F-7FD3-4CA0-C44D-78574EC76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359" y="-867914"/>
            <a:ext cx="6395829" cy="86006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08A941-89D2-D354-4652-8B4E8ABDADF2}"/>
              </a:ext>
            </a:extLst>
          </p:cNvPr>
          <p:cNvSpPr txBox="1"/>
          <p:nvPr/>
        </p:nvSpPr>
        <p:spPr>
          <a:xfrm>
            <a:off x="240646" y="702163"/>
            <a:ext cx="766517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000" b="1">
                <a:solidFill>
                  <a:srgbClr val="FFFFFF"/>
                </a:solidFill>
                <a:latin typeface="Baskerville Old Face"/>
              </a:rPr>
              <a:t>Walking Electricity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D0E0CC-AECD-EB14-E33A-B57DC80AED54}"/>
              </a:ext>
            </a:extLst>
          </p:cNvPr>
          <p:cNvSpPr txBox="1"/>
          <p:nvPr/>
        </p:nvSpPr>
        <p:spPr>
          <a:xfrm>
            <a:off x="242454" y="5518727"/>
            <a:ext cx="585354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Baskerville Old Face"/>
              </a:rPr>
              <a:t>By: Foivos </a:t>
            </a:r>
            <a:r>
              <a:rPr lang="en-US" sz="2400" err="1">
                <a:solidFill>
                  <a:srgbClr val="000000"/>
                </a:solidFill>
                <a:latin typeface="Baskerville Old Face"/>
              </a:rPr>
              <a:t>Syrris</a:t>
            </a:r>
            <a:r>
              <a:rPr lang="en-US" sz="2400">
                <a:solidFill>
                  <a:srgbClr val="000000"/>
                </a:solidFill>
                <a:latin typeface="Baskerville Old Face"/>
              </a:rPr>
              <a:t> </a:t>
            </a:r>
            <a:r>
              <a:rPr lang="en-US" sz="2400" err="1">
                <a:solidFill>
                  <a:srgbClr val="000000"/>
                </a:solidFill>
                <a:latin typeface="Baskerville Old Face"/>
              </a:rPr>
              <a:t>Tsompanopoulos</a:t>
            </a:r>
            <a:r>
              <a:rPr lang="en-US" sz="2400">
                <a:solidFill>
                  <a:srgbClr val="000000"/>
                </a:solidFill>
                <a:latin typeface="Baskerville Old Face"/>
              </a:rPr>
              <a:t> (S2ENA) and Miron </a:t>
            </a:r>
            <a:r>
              <a:rPr lang="en-US" sz="2400" err="1">
                <a:solidFill>
                  <a:srgbClr val="000000"/>
                </a:solidFill>
                <a:latin typeface="Baskerville Old Face"/>
              </a:rPr>
              <a:t>Myroshnychenko</a:t>
            </a:r>
            <a:r>
              <a:rPr lang="en-US" sz="2400">
                <a:solidFill>
                  <a:srgbClr val="000000"/>
                </a:solidFill>
                <a:latin typeface="Baskerville Old Face"/>
              </a:rPr>
              <a:t> (S2ENA)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61403-9B43-3382-AC6C-E67637B299DC}"/>
              </a:ext>
            </a:extLst>
          </p:cNvPr>
          <p:cNvSpPr txBox="1"/>
          <p:nvPr/>
        </p:nvSpPr>
        <p:spPr>
          <a:xfrm>
            <a:off x="-26869" y="2204056"/>
            <a:ext cx="6881090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400" b="1">
                <a:solidFill>
                  <a:srgbClr val="0070C0"/>
                </a:solidFill>
                <a:latin typeface="Baskerville Old Face"/>
              </a:rPr>
              <a:t>European School of Varese</a:t>
            </a:r>
          </a:p>
        </p:txBody>
      </p:sp>
      <p:pic>
        <p:nvPicPr>
          <p:cNvPr id="7" name="Graphic 6" descr="Leaf with solid fill">
            <a:extLst>
              <a:ext uri="{FF2B5EF4-FFF2-40B4-BE49-F238E27FC236}">
                <a16:creationId xmlns:a16="http://schemas.microsoft.com/office/drawing/2014/main" id="{C1A9E4F4-BFF9-1DCB-E9D5-2950D7001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09814" y="2587828"/>
            <a:ext cx="3329796" cy="324353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17FE326-C74D-F46D-37A4-6289AB3D5594}"/>
              </a:ext>
            </a:extLst>
          </p:cNvPr>
          <p:cNvSpPr txBox="1">
            <a:spLocks/>
          </p:cNvSpPr>
          <p:nvPr/>
        </p:nvSpPr>
        <p:spPr>
          <a:xfrm>
            <a:off x="2390943" y="28406782"/>
            <a:ext cx="3200400" cy="44611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69B5657-1E44-8402-61A4-80E987826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03D86E-A255-24AC-2329-726E4362D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291" y="426221"/>
            <a:ext cx="10894905" cy="138906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br>
              <a:rPr lang="en-US" sz="3600" b="1">
                <a:latin typeface="Selawik"/>
              </a:rPr>
            </a:br>
            <a:r>
              <a:rPr lang="en-US" sz="3600" b="1">
                <a:latin typeface="Selawik"/>
              </a:rPr>
              <a:t>Improvements &amp; future work</a:t>
            </a:r>
            <a:endParaRPr lang="en-US" sz="3600" b="1" kern="1200">
              <a:latin typeface="Selawik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3" cy="2510866"/>
            <a:chOff x="-305" y="-1"/>
            <a:chExt cx="3832880" cy="2876136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A1D49A3-9BF8-808B-FA5D-110A4408628E}"/>
              </a:ext>
            </a:extLst>
          </p:cNvPr>
          <p:cNvSpPr txBox="1"/>
          <p:nvPr/>
        </p:nvSpPr>
        <p:spPr>
          <a:xfrm>
            <a:off x="1110645" y="1717219"/>
            <a:ext cx="9803860" cy="101997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>
              <a:latin typeface="Selawik"/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>
                <a:latin typeface="Selawik"/>
              </a:rPr>
              <a:t>Explore different components to check their durability and efficiency.</a:t>
            </a:r>
            <a:endParaRPr lang="en-US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>
              <a:latin typeface="Selawik"/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>
                <a:latin typeface="Selawik"/>
              </a:rPr>
              <a:t>Change the cardboard with a more resistant and flexible material and add more piezoelectric disks in different sizes to produce more electricity in the insole.</a:t>
            </a:r>
            <a:endParaRPr lang="en-US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>
              <a:latin typeface="Selawik"/>
            </a:endParaRPr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>
                <a:latin typeface="Selawik"/>
              </a:rPr>
              <a:t>Try and run more different tests.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endParaRPr lang="en-US" sz="3200">
              <a:latin typeface="Selawik"/>
            </a:endParaRPr>
          </a:p>
          <a:p>
            <a:pPr marL="114300">
              <a:lnSpc>
                <a:spcPct val="90000"/>
              </a:lnSpc>
              <a:spcAft>
                <a:spcPts val="600"/>
              </a:spcAft>
            </a:pPr>
            <a:endParaRPr lang="en-US" sz="1700">
              <a:latin typeface="Aptos" panose="020B0004020202020204"/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>
              <a:latin typeface="Aptos" panose="020B0004020202020204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itle 1">
            <a:extLst>
              <a:ext uri="{FF2B5EF4-FFF2-40B4-BE49-F238E27FC236}">
                <a16:creationId xmlns:a16="http://schemas.microsoft.com/office/drawing/2014/main" id="{88189DD7-37DD-89C5-75EB-D65CED7DDA4D}"/>
              </a:ext>
            </a:extLst>
          </p:cNvPr>
          <p:cNvSpPr txBox="1">
            <a:spLocks/>
          </p:cNvSpPr>
          <p:nvPr/>
        </p:nvSpPr>
        <p:spPr>
          <a:xfrm>
            <a:off x="1115291" y="18891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/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660439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93F39A-2C96-54E2-5083-1672F83E0EAC}"/>
              </a:ext>
            </a:extLst>
          </p:cNvPr>
          <p:cNvSpPr/>
          <p:nvPr/>
        </p:nvSpPr>
        <p:spPr>
          <a:xfrm>
            <a:off x="405114" y="424404"/>
            <a:ext cx="8184399" cy="1041721"/>
          </a:xfrm>
          <a:prstGeom prst="roundRect">
            <a:avLst/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9E7C02-9AB7-7DC9-556A-565C867B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61" y="287960"/>
            <a:ext cx="10515600" cy="1325563"/>
          </a:xfr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Acknowledgments and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66C22-CCEB-0AED-DD75-FBF229EB1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462" y="1980745"/>
            <a:ext cx="5107517" cy="433017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1400" b="1">
                <a:latin typeface="Aptos"/>
                <a:ea typeface="Calibri"/>
                <a:cs typeface="Calibri"/>
              </a:rPr>
              <a:t>Acknowledgments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1200" b="1">
                <a:latin typeface="Aptos"/>
                <a:ea typeface="Calibri"/>
                <a:cs typeface="Calibri"/>
              </a:rPr>
              <a:t>Antonio Marchese (School Physicist) - </a:t>
            </a:r>
            <a:endParaRPr lang="en-US"/>
          </a:p>
          <a:p>
            <a:r>
              <a:rPr lang="en-US" sz="1200">
                <a:latin typeface="Aptos"/>
                <a:ea typeface="Calibri"/>
                <a:cs typeface="Calibri"/>
              </a:rPr>
              <a:t>Gave us instructions on how to use the soldering iron and other things.</a:t>
            </a:r>
          </a:p>
          <a:p>
            <a:r>
              <a:rPr lang="en-US" sz="1200">
                <a:latin typeface="Aptos"/>
                <a:ea typeface="Calibri"/>
                <a:cs typeface="Calibri"/>
              </a:rPr>
              <a:t>Gave us some of the needed materials.</a:t>
            </a:r>
          </a:p>
          <a:p>
            <a:r>
              <a:rPr lang="en-US" sz="1200">
                <a:latin typeface="Aptos"/>
                <a:ea typeface="Calibri"/>
                <a:cs typeface="Calibri"/>
              </a:rPr>
              <a:t>Let us work in the physics room.</a:t>
            </a:r>
          </a:p>
          <a:p>
            <a:pPr marL="0" indent="0">
              <a:buNone/>
            </a:pPr>
            <a:r>
              <a:rPr lang="en-US" sz="1200" b="1">
                <a:latin typeface="Aptos"/>
                <a:ea typeface="Calibri"/>
                <a:cs typeface="Calibri"/>
              </a:rPr>
              <a:t>Charlotte Dudal (our Science teacher) -</a:t>
            </a:r>
          </a:p>
          <a:p>
            <a:pPr marL="457200" indent="-457200"/>
            <a:r>
              <a:rPr lang="en-US" sz="1200">
                <a:latin typeface="Aptos"/>
                <a:ea typeface="Calibri"/>
                <a:cs typeface="Calibri"/>
              </a:rPr>
              <a:t>Let us work on the project during science lessons.</a:t>
            </a:r>
          </a:p>
          <a:p>
            <a:pPr marL="457200" indent="-457200"/>
            <a:r>
              <a:rPr lang="en-US" sz="1200">
                <a:latin typeface="Aptos"/>
                <a:ea typeface="Calibri"/>
                <a:cs typeface="Calibri"/>
              </a:rPr>
              <a:t>Gave us valuable suggestions.</a:t>
            </a:r>
          </a:p>
          <a:p>
            <a:pPr marL="457200" indent="-457200"/>
            <a:r>
              <a:rPr lang="en-US" sz="1200">
                <a:latin typeface="Aptos"/>
                <a:ea typeface="Calibri"/>
                <a:cs typeface="Calibri"/>
              </a:rPr>
              <a:t>Helped us send everything on time.</a:t>
            </a:r>
          </a:p>
          <a:p>
            <a:endParaRPr lang="en-US" sz="2000">
              <a:latin typeface="Aptos"/>
              <a:ea typeface="Calibri"/>
              <a:cs typeface="Calibri"/>
            </a:endParaRPr>
          </a:p>
          <a:p>
            <a:endParaRPr lang="en-US" sz="2000">
              <a:latin typeface="Aptos"/>
              <a:ea typeface="Calibri"/>
              <a:cs typeface="Calibri"/>
            </a:endParaRPr>
          </a:p>
          <a:p>
            <a:endParaRPr lang="en-US" b="1"/>
          </a:p>
        </p:txBody>
      </p:sp>
      <p:pic>
        <p:nvPicPr>
          <p:cNvPr id="4" name="Graphic 3" descr="Flask with solid fill">
            <a:extLst>
              <a:ext uri="{FF2B5EF4-FFF2-40B4-BE49-F238E27FC236}">
                <a16:creationId xmlns:a16="http://schemas.microsoft.com/office/drawing/2014/main" id="{61F9481F-61C8-9B23-3B90-3753BDB5E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340000">
            <a:off x="3122013" y="3069398"/>
            <a:ext cx="816600" cy="800122"/>
          </a:xfrm>
          <a:prstGeom prst="rect">
            <a:avLst/>
          </a:prstGeom>
        </p:spPr>
      </p:pic>
      <p:pic>
        <p:nvPicPr>
          <p:cNvPr id="5" name="Graphic 4" descr="Flask outline">
            <a:extLst>
              <a:ext uri="{FF2B5EF4-FFF2-40B4-BE49-F238E27FC236}">
                <a16:creationId xmlns:a16="http://schemas.microsoft.com/office/drawing/2014/main" id="{06868883-72E7-C117-D7F2-07AB9CCF04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340000">
            <a:off x="3100480" y="3071294"/>
            <a:ext cx="825583" cy="800399"/>
          </a:xfrm>
          <a:prstGeom prst="rect">
            <a:avLst/>
          </a:prstGeom>
        </p:spPr>
      </p:pic>
      <p:pic>
        <p:nvPicPr>
          <p:cNvPr id="9" name="Graphic 8" descr="Newton's Cradle with solid fill">
            <a:extLst>
              <a:ext uri="{FF2B5EF4-FFF2-40B4-BE49-F238E27FC236}">
                <a16:creationId xmlns:a16="http://schemas.microsoft.com/office/drawing/2014/main" id="{0642A73C-5BEA-8AAE-61A4-6FA8436D8A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300000">
            <a:off x="3443993" y="2181827"/>
            <a:ext cx="590469" cy="5384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13063F-D154-32A3-8E03-1604D849BCB6}"/>
              </a:ext>
            </a:extLst>
          </p:cNvPr>
          <p:cNvSpPr txBox="1"/>
          <p:nvPr/>
        </p:nvSpPr>
        <p:spPr>
          <a:xfrm>
            <a:off x="5598583" y="2159000"/>
            <a:ext cx="6402916" cy="1709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400" b="1">
                <a:latin typeface="Aptos Display"/>
              </a:rPr>
              <a:t>References: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US" sz="1200">
                <a:latin typeface="Aptos"/>
              </a:rPr>
              <a:t>Wikipedia. Piezoelectricity. </a:t>
            </a:r>
            <a:r>
              <a:rPr lang="en-US" sz="1200">
                <a:latin typeface="Aptos"/>
                <a:hlinkClick r:id="rId8"/>
              </a:rPr>
              <a:t>https://en.wikipedia.org/wiki/Piezoelectricity.</a:t>
            </a:r>
            <a:r>
              <a:rPr lang="en-US" sz="1200">
                <a:latin typeface="Aptos"/>
              </a:rPr>
              <a:t> Accessed: 18/1/25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AutoNum type="arabicPeriod"/>
            </a:pPr>
            <a:r>
              <a:rPr lang="en-US" sz="1200">
                <a:latin typeface="Aptos"/>
              </a:rPr>
              <a:t>Wikipedia. Capacitor. </a:t>
            </a:r>
            <a:r>
              <a:rPr lang="en-US" sz="1200">
                <a:latin typeface="Aptos"/>
                <a:hlinkClick r:id="rId9"/>
              </a:rPr>
              <a:t>https://en.wikipedia.org/wiki/Capacitor</a:t>
            </a:r>
            <a:r>
              <a:rPr lang="en-US" sz="1200">
                <a:latin typeface="Aptos"/>
              </a:rPr>
              <a:t>. Accessed: 10/3/25</a:t>
            </a:r>
          </a:p>
          <a:p>
            <a:endParaRPr lang="en-US" sz="1400" b="1">
              <a:latin typeface="Aptos Display"/>
            </a:endParaRPr>
          </a:p>
          <a:p>
            <a:endParaRPr lang="en-US" sz="1400" b="1">
              <a:latin typeface="Aptos Display"/>
            </a:endParaRPr>
          </a:p>
          <a:p>
            <a:endParaRPr lang="en-US" sz="1400" b="1">
              <a:latin typeface="Aptos Display"/>
            </a:endParaRPr>
          </a:p>
        </p:txBody>
      </p:sp>
    </p:spTree>
    <p:extLst>
      <p:ext uri="{BB962C8B-B14F-4D97-AF65-F5344CB8AC3E}">
        <p14:creationId xmlns:p14="http://schemas.microsoft.com/office/powerpoint/2010/main" val="6761859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15739B-96D0-8069-A12B-3B1F00E53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8056" y="511711"/>
            <a:ext cx="4805996" cy="129711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6900" kern="1200">
                <a:latin typeface="+mj-lt"/>
                <a:ea typeface="+mj-ea"/>
                <a:cs typeface="+mj-cs"/>
              </a:rPr>
              <a:t>Thank you for </a:t>
            </a:r>
            <a:r>
              <a:rPr lang="en-US" sz="6900"/>
              <a:t>listening</a:t>
            </a:r>
            <a:endParaRPr lang="en-US" sz="6900" kern="1200">
              <a:latin typeface="+mj-lt"/>
              <a:ea typeface="+mj-ea"/>
              <a:cs typeface="+mj-cs"/>
            </a:endParaRPr>
          </a:p>
        </p:txBody>
      </p:sp>
      <p:pic>
        <p:nvPicPr>
          <p:cNvPr id="7" name="Graphic 6" descr="Smiling Face with No Fill">
            <a:extLst>
              <a:ext uri="{FF2B5EF4-FFF2-40B4-BE49-F238E27FC236}">
                <a16:creationId xmlns:a16="http://schemas.microsoft.com/office/drawing/2014/main" id="{7EEF621C-4C11-13FB-854F-802F075D9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57455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94774B2-4B6B-6C0F-E310-B5A3C3E7F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474" y="1243013"/>
            <a:ext cx="3855720" cy="4371974"/>
          </a:xfrm>
        </p:spPr>
        <p:txBody>
          <a:bodyPr>
            <a:normAutofit/>
          </a:bodyPr>
          <a:lstStyle/>
          <a:p>
            <a:r>
              <a:rPr lang="en-US" sz="4800"/>
              <a:t>Our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D655C-6311-A6EE-45D9-D05793051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2200" y="804672"/>
            <a:ext cx="5221224" cy="523036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4000">
                <a:ea typeface="+mn-lt"/>
                <a:cs typeface="+mn-lt"/>
              </a:rPr>
              <a:t>Our objective was to design a shoe that generates and stores electricity with each step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4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2D3642-B388-E04B-43B3-AC557CDAE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CD6264-9FC2-BB1C-E4F5-412A6897B3F8}"/>
              </a:ext>
            </a:extLst>
          </p:cNvPr>
          <p:cNvSpPr txBox="1"/>
          <p:nvPr/>
        </p:nvSpPr>
        <p:spPr>
          <a:xfrm>
            <a:off x="4141124" y="501496"/>
            <a:ext cx="7488361" cy="526297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3200">
              <a:latin typeface="Selawik"/>
              <a:ea typeface="Calibri"/>
              <a:cs typeface="Calibri"/>
            </a:endParaRPr>
          </a:p>
          <a:p>
            <a:endParaRPr lang="en-US" sz="3200">
              <a:latin typeface="Selawik"/>
              <a:ea typeface="Calibri"/>
              <a:cs typeface="Calibri"/>
            </a:endParaRPr>
          </a:p>
          <a:p>
            <a:endParaRPr lang="en-US" sz="3200">
              <a:latin typeface="Selawik"/>
              <a:ea typeface="Calibri"/>
              <a:cs typeface="Calibri"/>
            </a:endParaRPr>
          </a:p>
          <a:p>
            <a:r>
              <a:rPr lang="en-US" sz="3200">
                <a:latin typeface="Selawik"/>
                <a:ea typeface="Calibri"/>
                <a:cs typeface="Calibri"/>
              </a:rPr>
              <a:t>We built a shoe that can </a:t>
            </a:r>
            <a:r>
              <a:rPr lang="en-US" sz="3200" b="1" u="sng">
                <a:latin typeface="Selawik"/>
                <a:ea typeface="Calibri"/>
                <a:cs typeface="Calibri"/>
              </a:rPr>
              <a:t>produce</a:t>
            </a:r>
            <a:r>
              <a:rPr lang="en-US" sz="3200">
                <a:latin typeface="Selawik"/>
                <a:ea typeface="Calibri"/>
                <a:cs typeface="Calibri"/>
              </a:rPr>
              <a:t> and </a:t>
            </a:r>
            <a:r>
              <a:rPr lang="en-US" sz="3200" b="1" u="sng">
                <a:latin typeface="Selawik"/>
                <a:ea typeface="Calibri"/>
                <a:cs typeface="Calibri"/>
              </a:rPr>
              <a:t>store</a:t>
            </a:r>
            <a:r>
              <a:rPr lang="en-US" sz="3200">
                <a:latin typeface="Selawik"/>
                <a:ea typeface="Calibri"/>
                <a:cs typeface="Calibri"/>
              </a:rPr>
              <a:t> electricity using a system of piezoelectric discs embedded under the shoe's insole. After building the prototype we conducted multiple tests to answer four research questions.</a:t>
            </a:r>
          </a:p>
          <a:p>
            <a:pPr marL="342900" indent="-342900">
              <a:buFont typeface="Arial"/>
              <a:buChar char="•"/>
            </a:pP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endParaRPr lang="en-US" sz="2400">
              <a:latin typeface="Calibri"/>
              <a:ea typeface="Calibri"/>
              <a:cs typeface="Calibri"/>
            </a:endParaRP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7BA47F6C-6E08-C564-7E40-240CB408DD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376997"/>
              </p:ext>
            </p:extLst>
          </p:nvPr>
        </p:nvGraphicFramePr>
        <p:xfrm>
          <a:off x="133928" y="1532707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Title 1">
            <a:extLst>
              <a:ext uri="{FF2B5EF4-FFF2-40B4-BE49-F238E27FC236}">
                <a16:creationId xmlns:a16="http://schemas.microsoft.com/office/drawing/2014/main" id="{112A206B-D9A3-D65A-4B33-FA4A6E933DCF}"/>
              </a:ext>
            </a:extLst>
          </p:cNvPr>
          <p:cNvSpPr txBox="1">
            <a:spLocks/>
          </p:cNvSpPr>
          <p:nvPr/>
        </p:nvSpPr>
        <p:spPr>
          <a:xfrm>
            <a:off x="1115291" y="188917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questions        </a:t>
            </a:r>
          </a:p>
        </p:txBody>
      </p:sp>
      <p:pic>
        <p:nvPicPr>
          <p:cNvPr id="48" name="Picture 47" descr="A grey and white grid&#10;&#10;AI-generated content may be incorrect.">
            <a:extLst>
              <a:ext uri="{FF2B5EF4-FFF2-40B4-BE49-F238E27FC236}">
                <a16:creationId xmlns:a16="http://schemas.microsoft.com/office/drawing/2014/main" id="{507FD1C6-8EEB-0CC9-B99D-7AD7AEE3BBFA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091" t="16851"/>
          <a:stretch/>
        </p:blipFill>
        <p:spPr>
          <a:xfrm>
            <a:off x="-185876" y="1889383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0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E06D3E0-061C-0CEE-A6FF-40F0B23E1D8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9091" t="1685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21EE4-1336-2978-7A0E-1980A43CC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Reseach questions       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F52B2C7-1E7A-9A48-FB82-3E1D107242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854353"/>
              </p:ext>
            </p:extLst>
          </p:nvPr>
        </p:nvGraphicFramePr>
        <p:xfrm>
          <a:off x="826655" y="169573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7" name="Content Placeholder 2">
            <a:extLst>
              <a:ext uri="{FF2B5EF4-FFF2-40B4-BE49-F238E27FC236}">
                <a16:creationId xmlns:a16="http://schemas.microsoft.com/office/drawing/2014/main" id="{AE4BB118-0A6C-7593-4D3A-DD7DF69875F5}"/>
              </a:ext>
            </a:extLst>
          </p:cNvPr>
          <p:cNvSpPr txBox="1">
            <a:spLocks/>
          </p:cNvSpPr>
          <p:nvPr/>
        </p:nvSpPr>
        <p:spPr>
          <a:xfrm>
            <a:off x="2324137" y="29685336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700">
              <a:latin typeface="Calibri"/>
              <a:ea typeface="Calibri"/>
              <a:cs typeface="Calibri"/>
            </a:endParaRP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1 sports shoe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1 hard cardboard cutout identical in measurements to the shoe's insole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Double-sided tape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6 35mm ceramic piezoelectric discs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1 soldering kit (containing wires)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4 1N007 diodes (to change the AC current into DC)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</a:rPr>
              <a:t>1 16V 33uF capacitor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Electrical tape</a:t>
            </a: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1 5.5V 1.5F supercapacitor</a:t>
            </a: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1 LED</a:t>
            </a: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Electrician scissors</a:t>
            </a: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1 Precise </a:t>
            </a:r>
            <a:r>
              <a:rPr lang="en-GB" sz="2400" err="1">
                <a:latin typeface="Calibri"/>
                <a:ea typeface="Calibri"/>
                <a:cs typeface="Calibri"/>
              </a:rPr>
              <a:t>multimeter</a:t>
            </a:r>
            <a:endParaRPr lang="en-US" sz="2400">
              <a:latin typeface="Calibri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en-GB" sz="2400">
                <a:latin typeface="Calibri"/>
                <a:ea typeface="Calibri"/>
                <a:cs typeface="Calibri"/>
              </a:rPr>
              <a:t>2 x alligator clips for the </a:t>
            </a:r>
            <a:r>
              <a:rPr lang="en-GB" sz="2400" err="1">
                <a:latin typeface="Calibri"/>
                <a:ea typeface="Calibri"/>
                <a:cs typeface="Calibri"/>
              </a:rPr>
              <a:t>multimeter</a:t>
            </a:r>
            <a:endParaRPr lang="en-US" sz="2400" err="1">
              <a:latin typeface="Calibri"/>
              <a:ea typeface="Calibri"/>
              <a:cs typeface="Calibri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700"/>
          </a:p>
          <a:p>
            <a:pPr marL="0" indent="0">
              <a:buFont typeface="Arial" panose="020B0604020202020204" pitchFamily="34" charset="0"/>
              <a:buNone/>
            </a:pPr>
            <a:endParaRPr lang="en-US" sz="1700"/>
          </a:p>
          <a:p>
            <a:pPr marL="514350" indent="-514350">
              <a:buFont typeface="Arial" panose="020B0604020202020204" pitchFamily="34" charset="0"/>
              <a:buAutoNum type="arabicPeriod"/>
            </a:pPr>
            <a:endParaRPr lang="en-US" sz="1700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FC04FE5-8400-D8C3-7518-4ADB6AFFB706}"/>
              </a:ext>
            </a:extLst>
          </p:cNvPr>
          <p:cNvSpPr txBox="1">
            <a:spLocks/>
          </p:cNvSpPr>
          <p:nvPr/>
        </p:nvSpPr>
        <p:spPr>
          <a:xfrm>
            <a:off x="201678" y="23098985"/>
            <a:ext cx="3201366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000">
                <a:solidFill>
                  <a:srgbClr val="FFFFFF"/>
                </a:solidFill>
              </a:rPr>
              <a:t>Materials (what we used)</a:t>
            </a:r>
          </a:p>
        </p:txBody>
      </p:sp>
    </p:spTree>
    <p:extLst>
      <p:ext uri="{BB962C8B-B14F-4D97-AF65-F5344CB8AC3E}">
        <p14:creationId xmlns:p14="http://schemas.microsoft.com/office/powerpoint/2010/main" val="12589875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A6F768-A5E1-2FEC-7556-64C165E7C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5" y="586855"/>
            <a:ext cx="3310223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Materials (what we used)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3AF77-E317-80F9-48BB-77DFA45A0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0986" y="1083397"/>
            <a:ext cx="6555347" cy="5546047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>
              <a:buNone/>
            </a:pPr>
            <a:endParaRPr lang="en-US" sz="17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1x sports shoe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1x hard cardboard cutout identical in measurements to the shoe's insole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Double-sided tape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6x 35mm ceramic piezoelectric discs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1x soldering kit (containing wires)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4x 1N007 diodes (to change the AC current into DC)</a:t>
            </a:r>
          </a:p>
          <a:p>
            <a:pPr marL="457200" indent="-457200">
              <a:buAutoNum type="arabicPeriod"/>
            </a:pPr>
            <a:r>
              <a:rPr lang="en-US" sz="2400">
                <a:latin typeface="Selawik"/>
                <a:ea typeface="Calibri"/>
                <a:cs typeface="Calibri"/>
              </a:rPr>
              <a:t>1x 16V 33uF capacitor</a:t>
            </a: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Electrical tape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1x 5.5V 1.5F supercapacitor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1x LED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Electrician scissors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1x Precise </a:t>
            </a:r>
            <a:r>
              <a:rPr lang="en-GB" sz="2400" err="1">
                <a:latin typeface="Selawik"/>
                <a:ea typeface="Calibri"/>
                <a:cs typeface="Calibri"/>
              </a:rPr>
              <a:t>multimeter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GB" sz="2400">
                <a:latin typeface="Selawik"/>
                <a:ea typeface="Calibri"/>
                <a:cs typeface="Calibri"/>
              </a:rPr>
              <a:t>2x alligator clips for the </a:t>
            </a:r>
            <a:r>
              <a:rPr lang="en-GB" sz="2400" err="1">
                <a:latin typeface="Selawik"/>
                <a:ea typeface="Calibri"/>
                <a:cs typeface="Calibri"/>
              </a:rPr>
              <a:t>multimeter</a:t>
            </a:r>
            <a:endParaRPr lang="en-US" sz="2400">
              <a:latin typeface="Selawik"/>
              <a:ea typeface="Calibri"/>
              <a:cs typeface="Calibri"/>
            </a:endParaRPr>
          </a:p>
          <a:p>
            <a:pPr marL="0" indent="0">
              <a:buNone/>
            </a:pPr>
            <a:endParaRPr lang="en-US" sz="1700">
              <a:latin typeface="Selawik"/>
            </a:endParaRPr>
          </a:p>
          <a:p>
            <a:pPr marL="0" indent="0">
              <a:buNone/>
            </a:pPr>
            <a:endParaRPr lang="en-US" sz="1700">
              <a:latin typeface="Selawik"/>
            </a:endParaRPr>
          </a:p>
          <a:p>
            <a:pPr marL="514350" indent="-514350">
              <a:buAutoNum type="arabicPeriod"/>
            </a:pPr>
            <a:endParaRPr lang="en-US" sz="1700">
              <a:latin typeface="Selawik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B4BC1F-A42A-8355-DA3D-05D4B0C7EF1E}"/>
              </a:ext>
            </a:extLst>
          </p:cNvPr>
          <p:cNvSpPr/>
          <p:nvPr/>
        </p:nvSpPr>
        <p:spPr>
          <a:xfrm>
            <a:off x="6095526" y="26147516"/>
            <a:ext cx="7743370" cy="86069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61A53D8-ADE5-A224-8571-428C835B28AB}"/>
              </a:ext>
            </a:extLst>
          </p:cNvPr>
          <p:cNvSpPr txBox="1">
            <a:spLocks/>
          </p:cNvSpPr>
          <p:nvPr/>
        </p:nvSpPr>
        <p:spPr>
          <a:xfrm>
            <a:off x="-1216891" y="3327626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The Building Process</a:t>
            </a:r>
          </a:p>
        </p:txBody>
      </p:sp>
    </p:spTree>
    <p:extLst>
      <p:ext uri="{BB962C8B-B14F-4D97-AF65-F5344CB8AC3E}">
        <p14:creationId xmlns:p14="http://schemas.microsoft.com/office/powerpoint/2010/main" val="11741466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89F6986-635B-7220-2B44-C0C42073EBBA}"/>
              </a:ext>
            </a:extLst>
          </p:cNvPr>
          <p:cNvSpPr/>
          <p:nvPr/>
        </p:nvSpPr>
        <p:spPr>
          <a:xfrm>
            <a:off x="6364921" y="-1207514"/>
            <a:ext cx="7743370" cy="86069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close up of a wire&#10;&#10;AI-generated content may be incorrect.">
            <a:extLst>
              <a:ext uri="{FF2B5EF4-FFF2-40B4-BE49-F238E27FC236}">
                <a16:creationId xmlns:a16="http://schemas.microsoft.com/office/drawing/2014/main" id="{C807A6FF-52D2-AF99-7C9F-AAF0679E0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6748" y="-39859"/>
            <a:ext cx="5372461" cy="71419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78E4EB-8F3B-5BB3-B3D2-69300547F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8"/>
            <a:ext cx="10515600" cy="1325563"/>
          </a:xfrm>
        </p:spPr>
        <p:txBody>
          <a:bodyPr/>
          <a:lstStyle/>
          <a:p>
            <a:r>
              <a:rPr lang="en-US"/>
              <a:t>The Building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31D380-87FB-AD46-1EE9-7116FEE8C334}"/>
              </a:ext>
            </a:extLst>
          </p:cNvPr>
          <p:cNvSpPr txBox="1"/>
          <p:nvPr/>
        </p:nvSpPr>
        <p:spPr>
          <a:xfrm>
            <a:off x="125461" y="949947"/>
            <a:ext cx="636932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rabicParenR"/>
            </a:pPr>
            <a:r>
              <a:rPr lang="en-US" sz="2000">
                <a:ea typeface="+mn-lt"/>
                <a:cs typeface="+mn-lt"/>
              </a:rPr>
              <a:t>We tested the piezo discs and cut the cardboard.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3F007B-DB5C-377A-4AFC-E03E0171C9E4}"/>
              </a:ext>
            </a:extLst>
          </p:cNvPr>
          <p:cNvSpPr txBox="1"/>
          <p:nvPr/>
        </p:nvSpPr>
        <p:spPr>
          <a:xfrm>
            <a:off x="125460" y="952375"/>
            <a:ext cx="636932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3)   </a:t>
            </a:r>
            <a:r>
              <a:rPr lang="en-US" sz="2000">
                <a:ea typeface="+mn-lt"/>
                <a:cs typeface="+mn-lt"/>
              </a:rPr>
              <a:t>We soldered all the negative outputs together and all the positive outputs together from each side.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05F540-2DB8-213F-C132-79493881B29E}"/>
              </a:ext>
            </a:extLst>
          </p:cNvPr>
          <p:cNvSpPr txBox="1"/>
          <p:nvPr/>
        </p:nvSpPr>
        <p:spPr>
          <a:xfrm>
            <a:off x="130957" y="976981"/>
            <a:ext cx="6178822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Aptos"/>
              </a:rPr>
              <a:t>4)</a:t>
            </a:r>
            <a:r>
              <a:rPr lang="en-US" sz="2000">
                <a:latin typeface="Aptos"/>
                <a:ea typeface="Calibri"/>
                <a:cs typeface="Calibri"/>
              </a:rPr>
              <a:t>   </a:t>
            </a:r>
            <a:r>
              <a:rPr lang="en-US" sz="2000">
                <a:ea typeface="+mn-lt"/>
                <a:cs typeface="+mn-lt"/>
              </a:rPr>
              <a:t>We soldered the diodes in pairs to the outputs, ensuring each pair had a positive and negative wire. One set outputs only positive, the other only negative. Most wires were insulated with electrical tape.</a:t>
            </a:r>
            <a:endParaRPr lang="en-US">
              <a:ea typeface="+mn-lt"/>
              <a:cs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9D4779-C5A4-8455-B299-576248BCDA00}"/>
              </a:ext>
            </a:extLst>
          </p:cNvPr>
          <p:cNvSpPr txBox="1"/>
          <p:nvPr/>
        </p:nvSpPr>
        <p:spPr>
          <a:xfrm>
            <a:off x="117596" y="975566"/>
            <a:ext cx="636932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2)   We taped the piezoelectric discs to the cardboard.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49E167-6142-CA22-F2F2-2FE630EE92A4}"/>
              </a:ext>
            </a:extLst>
          </p:cNvPr>
          <p:cNvSpPr txBox="1"/>
          <p:nvPr/>
        </p:nvSpPr>
        <p:spPr>
          <a:xfrm>
            <a:off x="132991" y="974342"/>
            <a:ext cx="637657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5)</a:t>
            </a:r>
            <a:r>
              <a:rPr lang="en-US" sz="2000">
                <a:latin typeface="Aptos"/>
                <a:ea typeface="Calibri"/>
                <a:cs typeface="Calibri"/>
              </a:rPr>
              <a:t>   </a:t>
            </a:r>
            <a:r>
              <a:rPr lang="en-US" sz="2000">
                <a:ea typeface="+mn-lt"/>
                <a:cs typeface="+mn-lt"/>
              </a:rPr>
              <a:t>We soldered the 16V 33uF capacitor, secured the wires with tape, and made holes to expose the piezo discs to pressure.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443585-2ED0-C450-65A5-8F1787EF922C}"/>
              </a:ext>
            </a:extLst>
          </p:cNvPr>
          <p:cNvSpPr txBox="1"/>
          <p:nvPr/>
        </p:nvSpPr>
        <p:spPr>
          <a:xfrm>
            <a:off x="129034" y="949982"/>
            <a:ext cx="636932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/>
              <a:t>6)</a:t>
            </a:r>
            <a:r>
              <a:rPr lang="en-US" sz="2000">
                <a:latin typeface="Aptos"/>
                <a:ea typeface="Calibri"/>
                <a:cs typeface="Calibri"/>
              </a:rPr>
              <a:t>   We soldered on the 1.5F supercapacitor and one LED.</a:t>
            </a:r>
          </a:p>
        </p:txBody>
      </p:sp>
      <p:pic>
        <p:nvPicPr>
          <p:cNvPr id="3" name="Picture 2" descr="A person using a multimeter to cut a piece of electrical equipment&#10;&#10;AI-generated content may be incorrect.">
            <a:extLst>
              <a:ext uri="{FF2B5EF4-FFF2-40B4-BE49-F238E27FC236}">
                <a16:creationId xmlns:a16="http://schemas.microsoft.com/office/drawing/2014/main" id="{F6C384E9-C9C0-82A3-75FF-E72278C72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211" y="86715"/>
            <a:ext cx="5161641" cy="6879770"/>
          </a:xfrm>
          <a:prstGeom prst="rect">
            <a:avLst/>
          </a:prstGeom>
        </p:spPr>
      </p:pic>
      <p:pic>
        <p:nvPicPr>
          <p:cNvPr id="7" name="Picture 6" descr="A person&amp;#39;s hands holding a green object&#10;&#10;AI-generated content may be incorrect.">
            <a:extLst>
              <a:ext uri="{FF2B5EF4-FFF2-40B4-BE49-F238E27FC236}">
                <a16:creationId xmlns:a16="http://schemas.microsoft.com/office/drawing/2014/main" id="{A903BDB3-EAEE-835D-B20E-339365012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2097" y="43051"/>
            <a:ext cx="5168898" cy="6850742"/>
          </a:xfrm>
          <a:prstGeom prst="rect">
            <a:avLst/>
          </a:prstGeom>
        </p:spPr>
      </p:pic>
      <p:pic>
        <p:nvPicPr>
          <p:cNvPr id="12" name="Picture 11" descr="A person holding scissors in their hands&#10;&#10;AI-generated content may be incorrect.">
            <a:extLst>
              <a:ext uri="{FF2B5EF4-FFF2-40B4-BE49-F238E27FC236}">
                <a16:creationId xmlns:a16="http://schemas.microsoft.com/office/drawing/2014/main" id="{76D35BB9-0F73-0A76-4FB3-6621741A8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3779" y="14532"/>
            <a:ext cx="5096327" cy="6821713"/>
          </a:xfrm>
          <a:prstGeom prst="rect">
            <a:avLst/>
          </a:prstGeom>
        </p:spPr>
      </p:pic>
      <p:pic>
        <p:nvPicPr>
          <p:cNvPr id="11" name="Picture 10" descr="A person&amp;#39;s hands holding a piece of paper&#10;&#10;AI-generated content may be incorrect.">
            <a:extLst>
              <a:ext uri="{FF2B5EF4-FFF2-40B4-BE49-F238E27FC236}">
                <a16:creationId xmlns:a16="http://schemas.microsoft.com/office/drawing/2014/main" id="{F00053E4-7CC4-AF1E-F222-985D36A41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2975" y="-1222"/>
            <a:ext cx="5161643" cy="70684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E649D5-67BD-C22A-0D0D-4BA82CBFFA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8951" y="4407"/>
            <a:ext cx="5172528" cy="6894285"/>
          </a:xfrm>
          <a:prstGeom prst="rect">
            <a:avLst/>
          </a:prstGeom>
        </p:spPr>
      </p:pic>
      <p:pic>
        <p:nvPicPr>
          <p:cNvPr id="14" name="Picture 13" descr="A piece of paper with a white paper on it&#10;&#10;AI-generated content may be incorrect.">
            <a:extLst>
              <a:ext uri="{FF2B5EF4-FFF2-40B4-BE49-F238E27FC236}">
                <a16:creationId xmlns:a16="http://schemas.microsoft.com/office/drawing/2014/main" id="{A85EB4A3-1339-6411-8AEE-902A4F69F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228" y="711"/>
            <a:ext cx="5368810" cy="6720114"/>
          </a:xfrm>
          <a:prstGeom prst="rect">
            <a:avLst/>
          </a:prstGeom>
        </p:spPr>
      </p:pic>
      <p:pic>
        <p:nvPicPr>
          <p:cNvPr id="15" name="Picture 14" descr="A close up of a metal object&#10;&#10;AI-generated content may be incorrect.">
            <a:extLst>
              <a:ext uri="{FF2B5EF4-FFF2-40B4-BE49-F238E27FC236}">
                <a16:creationId xmlns:a16="http://schemas.microsoft.com/office/drawing/2014/main" id="{D66E520C-F5AE-54D6-8185-BF5B909DAB05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-282" t="11" r="141" b="-117"/>
          <a:stretch/>
        </p:blipFill>
        <p:spPr>
          <a:xfrm>
            <a:off x="6718255" y="2798"/>
            <a:ext cx="5466888" cy="7315660"/>
          </a:xfrm>
          <a:prstGeom prst="rect">
            <a:avLst/>
          </a:prstGeom>
        </p:spPr>
      </p:pic>
      <p:pic>
        <p:nvPicPr>
          <p:cNvPr id="16" name="Picture 15" descr="A close up of a shoe&#10;&#10;AI-generated content may be incorrect.">
            <a:extLst>
              <a:ext uri="{FF2B5EF4-FFF2-40B4-BE49-F238E27FC236}">
                <a16:creationId xmlns:a16="http://schemas.microsoft.com/office/drawing/2014/main" id="{B1276A86-B2BF-9B76-210C-6D3CEBFA0E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52197" y="29240"/>
            <a:ext cx="5357584" cy="7032170"/>
          </a:xfrm>
          <a:prstGeom prst="rect">
            <a:avLst/>
          </a:prstGeom>
        </p:spPr>
      </p:pic>
      <p:pic>
        <p:nvPicPr>
          <p:cNvPr id="17" name="Picture 16" descr="A person holding a cardboard object&#10;&#10;AI-generated content may be incorrect.">
            <a:extLst>
              <a:ext uri="{FF2B5EF4-FFF2-40B4-BE49-F238E27FC236}">
                <a16:creationId xmlns:a16="http://schemas.microsoft.com/office/drawing/2014/main" id="{AFAB00D6-8BFA-5A0D-9A56-8CF49331B2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46422" y="-7257"/>
            <a:ext cx="5332185" cy="7075714"/>
          </a:xfrm>
          <a:prstGeom prst="rect">
            <a:avLst/>
          </a:prstGeom>
        </p:spPr>
      </p:pic>
      <p:pic>
        <p:nvPicPr>
          <p:cNvPr id="19" name="Picture 18" descr="A person holding a soldering iron&#10;&#10;AI-generated content may be incorrect.">
            <a:extLst>
              <a:ext uri="{FF2B5EF4-FFF2-40B4-BE49-F238E27FC236}">
                <a16:creationId xmlns:a16="http://schemas.microsoft.com/office/drawing/2014/main" id="{FB2D5DC5-FF8F-814E-9D70-E84231670BC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54027" y="67112"/>
            <a:ext cx="5223328" cy="6995885"/>
          </a:xfrm>
          <a:prstGeom prst="rect">
            <a:avLst/>
          </a:prstGeom>
        </p:spPr>
      </p:pic>
      <p:pic>
        <p:nvPicPr>
          <p:cNvPr id="20" name="Picture 19" descr="A shoe in a box&#10;&#10;AI-generated content may be incorrect.">
            <a:extLst>
              <a:ext uri="{FF2B5EF4-FFF2-40B4-BE49-F238E27FC236}">
                <a16:creationId xmlns:a16="http://schemas.microsoft.com/office/drawing/2014/main" id="{F3858184-577E-77A1-3778-0BA5CA8328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14148" y="-74575"/>
            <a:ext cx="5375728" cy="714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376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66606-C858-2A3B-9ECF-293EA382C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479" y="268758"/>
            <a:ext cx="2833324" cy="1616203"/>
          </a:xfrm>
        </p:spPr>
        <p:txBody>
          <a:bodyPr anchor="b">
            <a:normAutofit/>
          </a:bodyPr>
          <a:lstStyle/>
          <a:p>
            <a:r>
              <a:rPr lang="en-US" sz="3200"/>
              <a:t>Extra Images</a:t>
            </a:r>
          </a:p>
        </p:txBody>
      </p:sp>
      <p:pic>
        <p:nvPicPr>
          <p:cNvPr id="6" name="Content Placeholder 5" descr="A flying arrow">
            <a:extLst>
              <a:ext uri="{FF2B5EF4-FFF2-40B4-BE49-F238E27FC236}">
                <a16:creationId xmlns:a16="http://schemas.microsoft.com/office/drawing/2014/main" id="{C00C5617-16F8-8D21-200C-A328B93EA0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480000">
            <a:off x="1668655" y="2148913"/>
            <a:ext cx="3066085" cy="1723664"/>
          </a:xfrm>
        </p:spPr>
      </p:pic>
      <p:pic>
        <p:nvPicPr>
          <p:cNvPr id="4" name="Content Placeholder 3" descr="A person tying a shoe on a shoe&#10;&#10;AI-generated content may be incorrect.">
            <a:extLst>
              <a:ext uri="{FF2B5EF4-FFF2-40B4-BE49-F238E27FC236}">
                <a16:creationId xmlns:a16="http://schemas.microsoft.com/office/drawing/2014/main" id="{AD2126C5-6FBB-994C-5218-55E76B5BE4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064" b="12175"/>
          <a:stretch/>
        </p:blipFill>
        <p:spPr>
          <a:xfrm>
            <a:off x="4285839" y="1070147"/>
            <a:ext cx="3393840" cy="4672927"/>
          </a:xfrm>
          <a:prstGeom prst="rect">
            <a:avLst/>
          </a:prstGeom>
        </p:spPr>
      </p:pic>
      <p:pic>
        <p:nvPicPr>
          <p:cNvPr id="5" name="Picture 4" descr="A hand holding a black and yellow digital multimeter&#10;&#10;AI-generated content may be incorrect.">
            <a:extLst>
              <a:ext uri="{FF2B5EF4-FFF2-40B4-BE49-F238E27FC236}">
                <a16:creationId xmlns:a16="http://schemas.microsoft.com/office/drawing/2014/main" id="{A14668F7-85EA-F408-33BD-5900B5DCA4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7782" r="-3" b="15452"/>
          <a:stretch/>
        </p:blipFill>
        <p:spPr>
          <a:xfrm>
            <a:off x="7679652" y="1070147"/>
            <a:ext cx="3439354" cy="467292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68E5CCC-C8B4-1C26-7EEC-22D3D6E6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640742" y="2309584"/>
            <a:ext cx="123362" cy="6833167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5"/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A4F2E6-C9E1-359F-FAB8-8E3432107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72516" y="4941359"/>
            <a:ext cx="123362" cy="1569619"/>
          </a:xfrm>
          <a:prstGeom prst="rect">
            <a:avLst/>
          </a:prstGeom>
          <a:gradFill>
            <a:gsLst>
              <a:gs pos="19000">
                <a:schemeClr val="accent5">
                  <a:alpha val="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3" descr="A diagram of a foot with a machine attached to it&#10;&#10;AI-generated content may be incorrect.">
            <a:extLst>
              <a:ext uri="{FF2B5EF4-FFF2-40B4-BE49-F238E27FC236}">
                <a16:creationId xmlns:a16="http://schemas.microsoft.com/office/drawing/2014/main" id="{06923912-B1D5-A32C-7502-3D01073DAF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4084" y="39482032"/>
            <a:ext cx="5658832" cy="808930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BC986DA-0A6D-4FD2-3C91-3A8968BB026C}"/>
              </a:ext>
            </a:extLst>
          </p:cNvPr>
          <p:cNvSpPr txBox="1">
            <a:spLocks/>
          </p:cNvSpPr>
          <p:nvPr/>
        </p:nvSpPr>
        <p:spPr>
          <a:xfrm>
            <a:off x="43409" y="4890230"/>
            <a:ext cx="3476625" cy="178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>
                <a:solidFill>
                  <a:srgbClr val="FFFFFF"/>
                </a:solidFill>
              </a:rPr>
              <a:t>Our Prototype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D096F-35C4-7892-9ABE-8D935488CF26}"/>
              </a:ext>
            </a:extLst>
          </p:cNvPr>
          <p:cNvSpPr txBox="1"/>
          <p:nvPr/>
        </p:nvSpPr>
        <p:spPr>
          <a:xfrm>
            <a:off x="633" y="5295948"/>
            <a:ext cx="385316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>
                <a:solidFill>
                  <a:schemeClr val="bg1"/>
                </a:solidFill>
              </a:rPr>
              <a:t>As you can see here this is a diagram of our prototype.</a:t>
            </a:r>
          </a:p>
        </p:txBody>
      </p:sp>
    </p:spTree>
    <p:extLst>
      <p:ext uri="{BB962C8B-B14F-4D97-AF65-F5344CB8AC3E}">
        <p14:creationId xmlns:p14="http://schemas.microsoft.com/office/powerpoint/2010/main" val="15494488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BDD90A-CBF8-78F8-E338-05561D777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17853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Our Prototype</a:t>
            </a:r>
          </a:p>
        </p:txBody>
      </p:sp>
      <p:pic>
        <p:nvPicPr>
          <p:cNvPr id="4" name="Content Placeholder 3" descr="A diagram of a foot with a machine attached to it&#10;&#10;AI-generated content may be incorrect.">
            <a:extLst>
              <a:ext uri="{FF2B5EF4-FFF2-40B4-BE49-F238E27FC236}">
                <a16:creationId xmlns:a16="http://schemas.microsoft.com/office/drawing/2014/main" id="{AED43F42-897D-F80B-36ED-B410AE4A41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7822" y="-953935"/>
            <a:ext cx="5658832" cy="80893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77BDA2-3917-F14A-F497-8D9F9271BB81}"/>
              </a:ext>
            </a:extLst>
          </p:cNvPr>
          <p:cNvSpPr txBox="1"/>
          <p:nvPr/>
        </p:nvSpPr>
        <p:spPr>
          <a:xfrm>
            <a:off x="600240" y="2885030"/>
            <a:ext cx="3853161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Here is a diagram of our prototype.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8314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6E36EA-D4CF-BCD5-A1B7-1B7E12F089B7}"/>
              </a:ext>
            </a:extLst>
          </p:cNvPr>
          <p:cNvSpPr/>
          <p:nvPr/>
        </p:nvSpPr>
        <p:spPr>
          <a:xfrm>
            <a:off x="202377" y="-13968"/>
            <a:ext cx="3057174" cy="6669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5E054-37E5-E6B8-CDAB-AF5F0FF12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048" y="-312208"/>
            <a:ext cx="10515600" cy="1325563"/>
          </a:xfrm>
        </p:spPr>
        <p:txBody>
          <a:bodyPr/>
          <a:lstStyle/>
          <a:p>
            <a:r>
              <a:rPr lang="en-US" b="1"/>
              <a:t>Our Results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8396FA3-57A7-6EA5-5D06-CA2A95ABDC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9613927"/>
              </p:ext>
            </p:extLst>
          </p:nvPr>
        </p:nvGraphicFramePr>
        <p:xfrm>
          <a:off x="199131" y="899666"/>
          <a:ext cx="11750882" cy="16328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34181">
                  <a:extLst>
                    <a:ext uri="{9D8B030D-6E8A-4147-A177-3AD203B41FA5}">
                      <a16:colId xmlns:a16="http://schemas.microsoft.com/office/drawing/2014/main" val="3197522471"/>
                    </a:ext>
                  </a:extLst>
                </a:gridCol>
                <a:gridCol w="6116701">
                  <a:extLst>
                    <a:ext uri="{9D8B030D-6E8A-4147-A177-3AD203B41FA5}">
                      <a16:colId xmlns:a16="http://schemas.microsoft.com/office/drawing/2014/main" val="3060011176"/>
                    </a:ext>
                  </a:extLst>
                </a:gridCol>
              </a:tblGrid>
              <a:tr h="1040541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  <a:buNone/>
                      </a:pPr>
                      <a:endParaRPr lang="en-US" sz="2800" b="1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1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Amperes produced (average 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endParaRPr lang="en-US" sz="2800" b="1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1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when walking/stomping)</a:t>
                      </a:r>
                      <a:r>
                        <a:rPr lang="en-US" sz="2800" b="0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  <a:buNone/>
                      </a:pPr>
                      <a:endParaRPr lang="en-US" sz="2800" b="1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1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Volts produced (average when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endParaRPr lang="en-US" sz="2800" b="1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1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walking/stomping)</a:t>
                      </a:r>
                      <a:r>
                        <a:rPr lang="en-US" sz="2800" b="0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599815"/>
                  </a:ext>
                </a:extLst>
              </a:tr>
              <a:tr h="592309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  <a:buNone/>
                      </a:pPr>
                      <a:endParaRPr lang="en-US" sz="2800" b="0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0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0.001A (1mA) 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350"/>
                        </a:lnSpc>
                        <a:buNone/>
                      </a:pPr>
                      <a:endParaRPr lang="en-US" sz="2800" b="0" i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lvl="0" algn="l">
                        <a:lnSpc>
                          <a:spcPts val="1350"/>
                        </a:lnSpc>
                        <a:buNone/>
                      </a:pPr>
                      <a:r>
                        <a:rPr lang="en-US" sz="2800" b="0" i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0.16V </a:t>
                      </a:r>
                      <a:endParaRPr lang="en-US" sz="2800" b="0" i="0">
                        <a:effectLst/>
                        <a:latin typeface="Calibri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4346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E2F382A-E556-F598-215C-1FD64BD87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139071"/>
              </p:ext>
            </p:extLst>
          </p:nvPr>
        </p:nvGraphicFramePr>
        <p:xfrm>
          <a:off x="200121" y="3209636"/>
          <a:ext cx="11773160" cy="357169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59153">
                  <a:extLst>
                    <a:ext uri="{9D8B030D-6E8A-4147-A177-3AD203B41FA5}">
                      <a16:colId xmlns:a16="http://schemas.microsoft.com/office/drawing/2014/main" val="1902405263"/>
                    </a:ext>
                  </a:extLst>
                </a:gridCol>
                <a:gridCol w="3930656">
                  <a:extLst>
                    <a:ext uri="{9D8B030D-6E8A-4147-A177-3AD203B41FA5}">
                      <a16:colId xmlns:a16="http://schemas.microsoft.com/office/drawing/2014/main" val="4003829250"/>
                    </a:ext>
                  </a:extLst>
                </a:gridCol>
                <a:gridCol w="3479290">
                  <a:extLst>
                    <a:ext uri="{9D8B030D-6E8A-4147-A177-3AD203B41FA5}">
                      <a16:colId xmlns:a16="http://schemas.microsoft.com/office/drawing/2014/main" val="4162329490"/>
                    </a:ext>
                  </a:extLst>
                </a:gridCol>
                <a:gridCol w="3404061">
                  <a:extLst>
                    <a:ext uri="{9D8B030D-6E8A-4147-A177-3AD203B41FA5}">
                      <a16:colId xmlns:a16="http://schemas.microsoft.com/office/drawing/2014/main" val="4021514885"/>
                    </a:ext>
                  </a:extLst>
                </a:gridCol>
              </a:tblGrid>
              <a:tr h="1431636"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The supercapacitor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(about 1.15 </a:t>
                      </a:r>
                      <a:r>
                        <a:rPr lang="en-US" sz="2800" b="1" err="1">
                          <a:effectLst/>
                          <a:latin typeface="Calibri"/>
                        </a:rPr>
                        <a:t>mAh</a:t>
                      </a:r>
                      <a:r>
                        <a:rPr lang="en-US" sz="2800" b="1">
                          <a:effectLst/>
                          <a:latin typeface="Calibri"/>
                        </a:rPr>
                        <a:t>)</a:t>
                      </a:r>
                      <a:r>
                        <a:rPr lang="en-US" sz="2800">
                          <a:effectLst/>
                          <a:latin typeface="Calibri"/>
                        </a:rPr>
                        <a:t>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The average 1.5V AAA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rechargeable battery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(about 750 </a:t>
                      </a:r>
                      <a:r>
                        <a:rPr lang="en-US" sz="2800" b="1" err="1">
                          <a:effectLst/>
                          <a:latin typeface="Calibri"/>
                        </a:rPr>
                        <a:t>mAh</a:t>
                      </a:r>
                      <a:r>
                        <a:rPr lang="en-US" sz="2800" b="1">
                          <a:effectLst/>
                          <a:latin typeface="Calibri"/>
                        </a:rPr>
                        <a:t>)</a:t>
                      </a:r>
                      <a:r>
                        <a:rPr lang="en-US" sz="2800">
                          <a:effectLst/>
                          <a:latin typeface="Calibri"/>
                        </a:rPr>
                        <a:t>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The average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smartphone (about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 4,000 </a:t>
                      </a:r>
                      <a:r>
                        <a:rPr lang="en-US" sz="2800" b="1" err="1">
                          <a:effectLst/>
                          <a:latin typeface="Calibri"/>
                        </a:rPr>
                        <a:t>mAh</a:t>
                      </a:r>
                      <a:r>
                        <a:rPr lang="en-US" sz="2800" b="1">
                          <a:effectLst/>
                          <a:latin typeface="Calibri"/>
                        </a:rPr>
                        <a:t>)</a:t>
                      </a:r>
                      <a:r>
                        <a:rPr lang="en-US" sz="2800">
                          <a:effectLst/>
                          <a:latin typeface="Calibri"/>
                        </a:rPr>
                        <a:t>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689162"/>
                  </a:ext>
                </a:extLst>
              </a:tr>
              <a:tr h="1188918"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Time</a:t>
                      </a:r>
                      <a:r>
                        <a:rPr lang="en-US" sz="280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2 hours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and 17 minutes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750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hours (31.21 days)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4,000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hours (5.5 months)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988645"/>
                  </a:ext>
                </a:extLst>
              </a:tr>
              <a:tr h="951136"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 b="1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 b="1">
                          <a:effectLst/>
                          <a:latin typeface="Calibri"/>
                        </a:rPr>
                        <a:t>Steps</a:t>
                      </a:r>
                      <a:r>
                        <a:rPr lang="en-US" sz="280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7,421 </a:t>
                      </a: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2,437,500 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Approximately </a:t>
                      </a:r>
                      <a:endParaRPr lang="en-US"/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endParaRPr lang="en-US" sz="2800">
                        <a:effectLst/>
                        <a:latin typeface="Calibri"/>
                      </a:endParaRPr>
                    </a:p>
                    <a:p>
                      <a:pPr lvl="0">
                        <a:lnSpc>
                          <a:spcPts val="1350"/>
                        </a:lnSpc>
                        <a:buNone/>
                      </a:pPr>
                      <a:r>
                        <a:rPr lang="en-US" sz="2800">
                          <a:effectLst/>
                          <a:latin typeface="Calibri"/>
                        </a:rPr>
                        <a:t>13,000,000 </a:t>
                      </a:r>
                      <a:endParaRPr lang="en-US"/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475209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D272B2E-7639-8CD2-573C-0115E0ECAC3B}"/>
              </a:ext>
            </a:extLst>
          </p:cNvPr>
          <p:cNvSpPr txBox="1"/>
          <p:nvPr/>
        </p:nvSpPr>
        <p:spPr>
          <a:xfrm>
            <a:off x="2673004" y="2603423"/>
            <a:ext cx="755257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latin typeface="Century Schoolbook"/>
              </a:rPr>
              <a:t>Time and number of steps to charge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6E8F5A-7B75-CA34-3B0E-D481EDCEA089}"/>
              </a:ext>
            </a:extLst>
          </p:cNvPr>
          <p:cNvSpPr txBox="1"/>
          <p:nvPr/>
        </p:nvSpPr>
        <p:spPr>
          <a:xfrm>
            <a:off x="3740727" y="223212"/>
            <a:ext cx="1103745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latin typeface="Century Schoolbook"/>
              </a:rPr>
              <a:t>Electricity Produced</a:t>
            </a:r>
          </a:p>
        </p:txBody>
      </p:sp>
    </p:spTree>
    <p:extLst>
      <p:ext uri="{BB962C8B-B14F-4D97-AF65-F5344CB8AC3E}">
        <p14:creationId xmlns:p14="http://schemas.microsoft.com/office/powerpoint/2010/main" val="12486886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756</Words>
  <Application>Microsoft Office PowerPoint</Application>
  <PresentationFormat>Widescreen</PresentationFormat>
  <Paragraphs>147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Our Goal</vt:lpstr>
      <vt:lpstr>Introduction</vt:lpstr>
      <vt:lpstr>Reseach questions        </vt:lpstr>
      <vt:lpstr>Materials (what we used)</vt:lpstr>
      <vt:lpstr>The Building Process</vt:lpstr>
      <vt:lpstr>Extra Images</vt:lpstr>
      <vt:lpstr>Our Prototype</vt:lpstr>
      <vt:lpstr>Our Results</vt:lpstr>
      <vt:lpstr> Improvements &amp; future work</vt:lpstr>
      <vt:lpstr>Acknowledgments and References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Charlotte Dudal</dc:creator>
  <cp:lastModifiedBy>Charlotte Dudal</cp:lastModifiedBy>
  <cp:revision>3</cp:revision>
  <dcterms:created xsi:type="dcterms:W3CDTF">2025-03-17T09:38:22Z</dcterms:created>
  <dcterms:modified xsi:type="dcterms:W3CDTF">2025-04-03T07:20:48Z</dcterms:modified>
</cp:coreProperties>
</file>