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0" r:id="rId4"/>
    <p:sldId id="277" r:id="rId5"/>
    <p:sldId id="262" r:id="rId6"/>
    <p:sldId id="263" r:id="rId7"/>
    <p:sldId id="278" r:id="rId8"/>
    <p:sldId id="265" r:id="rId9"/>
    <p:sldId id="266" r:id="rId10"/>
    <p:sldId id="268" r:id="rId11"/>
    <p:sldId id="267" r:id="rId12"/>
    <p:sldId id="269" r:id="rId13"/>
    <p:sldId id="271" r:id="rId14"/>
    <p:sldId id="270" r:id="rId15"/>
    <p:sldId id="280" r:id="rId16"/>
    <p:sldId id="272" r:id="rId17"/>
    <p:sldId id="273" r:id="rId18"/>
    <p:sldId id="274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6A40A0-ABB9-C6ED-DB67-003B56E8F6A3}" v="1" dt="2025-03-30T11:46:57.658"/>
    <p1510:client id="{5CAEE3F1-A01B-4589-A121-BEAD095E6D79}" v="5" dt="2025-03-31T11:30:52.9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741" y="3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C2903C-0BF4-438F-83CB-4B7072F2C2B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A32D594-3039-4562-AB7F-03544E7C4712}">
      <dgm:prSet/>
      <dgm:spPr/>
      <dgm:t>
        <a:bodyPr/>
        <a:lstStyle/>
        <a:p>
          <a:pPr rtl="0"/>
          <a:r>
            <a:rPr lang="en-US" b="1" dirty="0">
              <a:latin typeface="Aptos Display" panose="020F0302020204030204"/>
            </a:rPr>
            <a:t>We added a ventilation chimney and repeated tests</a:t>
          </a:r>
          <a:endParaRPr lang="es-ES" dirty="0"/>
        </a:p>
      </dgm:t>
    </dgm:pt>
    <dgm:pt modelId="{64C11010-F7C6-4008-887C-6B2C83742A6D}" type="parTrans" cxnId="{24393508-D1B7-4A30-8E7B-21241525B433}">
      <dgm:prSet/>
      <dgm:spPr/>
      <dgm:t>
        <a:bodyPr/>
        <a:lstStyle/>
        <a:p>
          <a:endParaRPr lang="es-ES"/>
        </a:p>
      </dgm:t>
    </dgm:pt>
    <dgm:pt modelId="{A2328C9E-152D-44F2-9AB6-72DA7F7F7A78}" type="sibTrans" cxnId="{24393508-D1B7-4A30-8E7B-21241525B433}">
      <dgm:prSet/>
      <dgm:spPr/>
      <dgm:t>
        <a:bodyPr/>
        <a:lstStyle/>
        <a:p>
          <a:endParaRPr lang="es-ES"/>
        </a:p>
      </dgm:t>
    </dgm:pt>
    <dgm:pt modelId="{D4F1D8FC-CA98-4C64-B179-ACCF9585862E}">
      <dgm:prSet phldr="0"/>
      <dgm:spPr/>
      <dgm:t>
        <a:bodyPr/>
        <a:lstStyle/>
        <a:p>
          <a:pPr rtl="0"/>
          <a:r>
            <a:rPr lang="es-ES" b="1">
              <a:latin typeface="Aptos Display" panose="020F0302020204030204"/>
            </a:rPr>
            <a:t>Disappointing first results </a:t>
          </a:r>
          <a:endParaRPr lang="es-ES"/>
        </a:p>
      </dgm:t>
    </dgm:pt>
    <dgm:pt modelId="{1B53F6EC-EB6A-41EB-8499-EA4EF64F0C7A}" type="parTrans" cxnId="{1D9A63D9-C983-4311-B7B2-189305B7C050}">
      <dgm:prSet/>
      <dgm:spPr/>
    </dgm:pt>
    <dgm:pt modelId="{FE598CA6-DA5F-4F92-A8E5-84F82FDDEE76}" type="sibTrans" cxnId="{1D9A63D9-C983-4311-B7B2-189305B7C050}">
      <dgm:prSet/>
      <dgm:spPr/>
    </dgm:pt>
    <dgm:pt modelId="{BF8C9882-5F16-43BC-992F-8B7914744A1B}">
      <dgm:prSet phldr="0"/>
      <dgm:spPr/>
      <dgm:t>
        <a:bodyPr/>
        <a:lstStyle/>
        <a:p>
          <a:pPr rtl="0"/>
          <a:r>
            <a:rPr lang="es-ES" b="1" dirty="0" err="1">
              <a:latin typeface="Aptos Display" panose="020F0302020204030204"/>
            </a:rPr>
            <a:t>We</a:t>
          </a:r>
          <a:r>
            <a:rPr lang="es-ES" b="1" dirty="0">
              <a:latin typeface="Aptos Display" panose="020F0302020204030204"/>
            </a:rPr>
            <a:t> </a:t>
          </a:r>
          <a:r>
            <a:rPr lang="es-ES" b="1" dirty="0" err="1">
              <a:latin typeface="Aptos Display" panose="020F0302020204030204"/>
            </a:rPr>
            <a:t>expected</a:t>
          </a:r>
          <a:r>
            <a:rPr lang="es-ES" b="1" dirty="0">
              <a:latin typeface="Aptos Display" panose="020F0302020204030204"/>
            </a:rPr>
            <a:t> a </a:t>
          </a:r>
          <a:r>
            <a:rPr lang="es-ES" b="1" dirty="0" err="1">
              <a:latin typeface="Aptos Display" panose="020F0302020204030204"/>
            </a:rPr>
            <a:t>clear</a:t>
          </a:r>
          <a:r>
            <a:rPr lang="es-ES" b="1" dirty="0">
              <a:latin typeface="Aptos Display" panose="020F0302020204030204"/>
            </a:rPr>
            <a:t> </a:t>
          </a:r>
          <a:r>
            <a:rPr lang="es-ES" b="1" dirty="0" err="1">
              <a:latin typeface="Aptos Display" panose="020F0302020204030204"/>
            </a:rPr>
            <a:t>decrease</a:t>
          </a:r>
          <a:r>
            <a:rPr lang="es-ES" b="1" dirty="0">
              <a:latin typeface="Aptos Display" panose="020F0302020204030204"/>
            </a:rPr>
            <a:t> </a:t>
          </a:r>
          <a:r>
            <a:rPr lang="es-ES" b="1" dirty="0" err="1">
              <a:latin typeface="Aptos Display" panose="020F0302020204030204"/>
            </a:rPr>
            <a:t>of</a:t>
          </a:r>
          <a:r>
            <a:rPr lang="es-ES" b="1" dirty="0">
              <a:latin typeface="Aptos Display" panose="020F0302020204030204"/>
            </a:rPr>
            <a:t> </a:t>
          </a:r>
          <a:r>
            <a:rPr lang="es-ES" b="1" dirty="0" err="1">
              <a:latin typeface="Aptos Display" panose="020F0302020204030204"/>
            </a:rPr>
            <a:t>the</a:t>
          </a:r>
          <a:r>
            <a:rPr lang="es-ES" b="1" dirty="0">
              <a:latin typeface="Aptos Display" panose="020F0302020204030204"/>
            </a:rPr>
            <a:t> </a:t>
          </a:r>
          <a:r>
            <a:rPr lang="es-ES" b="1" dirty="0" err="1">
              <a:latin typeface="Aptos Display" panose="020F0302020204030204"/>
            </a:rPr>
            <a:t>temperature</a:t>
          </a:r>
          <a:endParaRPr lang="es-ES" dirty="0" err="1"/>
        </a:p>
      </dgm:t>
    </dgm:pt>
    <dgm:pt modelId="{EEE6FD73-5A75-442D-B658-8749DE91C8CD}" type="parTrans" cxnId="{DE9E814B-8526-4101-9768-F01282913B04}">
      <dgm:prSet/>
      <dgm:spPr/>
    </dgm:pt>
    <dgm:pt modelId="{0BF97D86-AA5E-471A-A653-31557051BDFB}" type="sibTrans" cxnId="{DE9E814B-8526-4101-9768-F01282913B04}">
      <dgm:prSet/>
      <dgm:spPr/>
    </dgm:pt>
    <dgm:pt modelId="{266BA550-5105-4406-A93E-7A8B6FC07074}">
      <dgm:prSet phldr="0"/>
      <dgm:spPr/>
      <dgm:t>
        <a:bodyPr/>
        <a:lstStyle/>
        <a:p>
          <a:pPr rtl="0"/>
          <a:r>
            <a:rPr lang="en-US" b="1" dirty="0">
              <a:latin typeface="Aptos Display" panose="020F0302020204030204"/>
            </a:rPr>
            <a:t>Slight temp rise (~0.5°C) at start, more outside than inside — likely due to body heat</a:t>
          </a:r>
          <a:endParaRPr lang="en-US" b="0" dirty="0">
            <a:latin typeface="Aptos Display" panose="020F0302020204030204"/>
          </a:endParaRPr>
        </a:p>
      </dgm:t>
    </dgm:pt>
    <dgm:pt modelId="{76325E2B-6AF1-408C-9D0A-BEE53925EF8C}" type="parTrans" cxnId="{8541A427-AD75-4367-886C-67A75282EAB1}">
      <dgm:prSet/>
      <dgm:spPr/>
    </dgm:pt>
    <dgm:pt modelId="{6EFDDFD3-D5AE-4FCC-AC02-6923E79F64BB}" type="sibTrans" cxnId="{8541A427-AD75-4367-886C-67A75282EAB1}">
      <dgm:prSet/>
      <dgm:spPr/>
    </dgm:pt>
    <dgm:pt modelId="{316A3C59-9797-4D13-9A28-9175FB6AC47E}">
      <dgm:prSet phldr="0"/>
      <dgm:spPr/>
      <dgm:t>
        <a:bodyPr/>
        <a:lstStyle/>
        <a:p>
          <a:pPr rtl="0"/>
          <a:r>
            <a:rPr lang="en-US" b="1" dirty="0">
              <a:latin typeface="Aptos Display" panose="020F0302020204030204"/>
            </a:rPr>
            <a:t>Temp rise likely from trapped air and pressure buildup </a:t>
          </a:r>
          <a:endParaRPr lang="es-ES" b="0" dirty="0">
            <a:latin typeface="Aptos Display" panose="020F0302020204030204"/>
          </a:endParaRPr>
        </a:p>
      </dgm:t>
    </dgm:pt>
    <dgm:pt modelId="{A104BC79-E6C5-43BB-BF43-F269227F6407}" type="parTrans" cxnId="{E099E407-29F3-402B-897C-845552C44096}">
      <dgm:prSet/>
      <dgm:spPr/>
    </dgm:pt>
    <dgm:pt modelId="{9D7ADF7A-7A47-4EA8-A6DC-4D3FF35E0A31}" type="sibTrans" cxnId="{E099E407-29F3-402B-897C-845552C44096}">
      <dgm:prSet/>
      <dgm:spPr/>
    </dgm:pt>
    <dgm:pt modelId="{5CBA6E12-3A6F-4D9F-B6D4-D1E930116A3D}" type="pres">
      <dgm:prSet presAssocID="{10C2903C-0BF4-438F-83CB-4B7072F2C2B0}" presName="diagram" presStyleCnt="0">
        <dgm:presLayoutVars>
          <dgm:dir/>
          <dgm:resizeHandles val="exact"/>
        </dgm:presLayoutVars>
      </dgm:prSet>
      <dgm:spPr/>
    </dgm:pt>
    <dgm:pt modelId="{F9D1BC69-3409-4A07-B412-5CAA95627B0C}" type="pres">
      <dgm:prSet presAssocID="{D4F1D8FC-CA98-4C64-B179-ACCF9585862E}" presName="node" presStyleLbl="node1" presStyleIdx="0" presStyleCnt="5">
        <dgm:presLayoutVars>
          <dgm:bulletEnabled val="1"/>
        </dgm:presLayoutVars>
      </dgm:prSet>
      <dgm:spPr/>
    </dgm:pt>
    <dgm:pt modelId="{F269F56E-D2FF-40B1-A846-00E6C50E018F}" type="pres">
      <dgm:prSet presAssocID="{FE598CA6-DA5F-4F92-A8E5-84F82FDDEE76}" presName="sibTrans" presStyleCnt="0"/>
      <dgm:spPr/>
    </dgm:pt>
    <dgm:pt modelId="{90CBFA65-D79F-4A1E-AF71-182DD8E6F1A4}" type="pres">
      <dgm:prSet presAssocID="{BF8C9882-5F16-43BC-992F-8B7914744A1B}" presName="node" presStyleLbl="node1" presStyleIdx="1" presStyleCnt="5">
        <dgm:presLayoutVars>
          <dgm:bulletEnabled val="1"/>
        </dgm:presLayoutVars>
      </dgm:prSet>
      <dgm:spPr/>
    </dgm:pt>
    <dgm:pt modelId="{8C8A8468-38C5-4450-B075-0351C5BAC673}" type="pres">
      <dgm:prSet presAssocID="{0BF97D86-AA5E-471A-A653-31557051BDFB}" presName="sibTrans" presStyleCnt="0"/>
      <dgm:spPr/>
    </dgm:pt>
    <dgm:pt modelId="{D9B2A0B7-7CC8-4922-A8BE-92EE130D6852}" type="pres">
      <dgm:prSet presAssocID="{266BA550-5105-4406-A93E-7A8B6FC07074}" presName="node" presStyleLbl="node1" presStyleIdx="2" presStyleCnt="5">
        <dgm:presLayoutVars>
          <dgm:bulletEnabled val="1"/>
        </dgm:presLayoutVars>
      </dgm:prSet>
      <dgm:spPr/>
    </dgm:pt>
    <dgm:pt modelId="{8D603D79-7501-4671-B51B-C1DF03C3D78C}" type="pres">
      <dgm:prSet presAssocID="{6EFDDFD3-D5AE-4FCC-AC02-6923E79F64BB}" presName="sibTrans" presStyleCnt="0"/>
      <dgm:spPr/>
    </dgm:pt>
    <dgm:pt modelId="{57FCA347-BB80-4EC1-A961-09C444C8612D}" type="pres">
      <dgm:prSet presAssocID="{316A3C59-9797-4D13-9A28-9175FB6AC47E}" presName="node" presStyleLbl="node1" presStyleIdx="3" presStyleCnt="5">
        <dgm:presLayoutVars>
          <dgm:bulletEnabled val="1"/>
        </dgm:presLayoutVars>
      </dgm:prSet>
      <dgm:spPr/>
    </dgm:pt>
    <dgm:pt modelId="{81CD7A19-55A8-4312-9D55-AA45130F06B7}" type="pres">
      <dgm:prSet presAssocID="{9D7ADF7A-7A47-4EA8-A6DC-4D3FF35E0A31}" presName="sibTrans" presStyleCnt="0"/>
      <dgm:spPr/>
    </dgm:pt>
    <dgm:pt modelId="{BDC772C8-5C91-4CE9-978E-E9AEB8F1EB73}" type="pres">
      <dgm:prSet presAssocID="{5A32D594-3039-4562-AB7F-03544E7C4712}" presName="node" presStyleLbl="node1" presStyleIdx="4" presStyleCnt="5">
        <dgm:presLayoutVars>
          <dgm:bulletEnabled val="1"/>
        </dgm:presLayoutVars>
      </dgm:prSet>
      <dgm:spPr/>
    </dgm:pt>
  </dgm:ptLst>
  <dgm:cxnLst>
    <dgm:cxn modelId="{E099E407-29F3-402B-897C-845552C44096}" srcId="{10C2903C-0BF4-438F-83CB-4B7072F2C2B0}" destId="{316A3C59-9797-4D13-9A28-9175FB6AC47E}" srcOrd="3" destOrd="0" parTransId="{A104BC79-E6C5-43BB-BF43-F269227F6407}" sibTransId="{9D7ADF7A-7A47-4EA8-A6DC-4D3FF35E0A31}"/>
    <dgm:cxn modelId="{24393508-D1B7-4A30-8E7B-21241525B433}" srcId="{10C2903C-0BF4-438F-83CB-4B7072F2C2B0}" destId="{5A32D594-3039-4562-AB7F-03544E7C4712}" srcOrd="4" destOrd="0" parTransId="{64C11010-F7C6-4008-887C-6B2C83742A6D}" sibTransId="{A2328C9E-152D-44F2-9AB6-72DA7F7F7A78}"/>
    <dgm:cxn modelId="{8541A427-AD75-4367-886C-67A75282EAB1}" srcId="{10C2903C-0BF4-438F-83CB-4B7072F2C2B0}" destId="{266BA550-5105-4406-A93E-7A8B6FC07074}" srcOrd="2" destOrd="0" parTransId="{76325E2B-6AF1-408C-9D0A-BEE53925EF8C}" sibTransId="{6EFDDFD3-D5AE-4FCC-AC02-6923E79F64BB}"/>
    <dgm:cxn modelId="{93F16C28-3729-4532-88FC-026E2639E7BC}" type="presOf" srcId="{D4F1D8FC-CA98-4C64-B179-ACCF9585862E}" destId="{F9D1BC69-3409-4A07-B412-5CAA95627B0C}" srcOrd="0" destOrd="0" presId="urn:microsoft.com/office/officeart/2005/8/layout/default"/>
    <dgm:cxn modelId="{B86FA338-548D-4658-8DEA-CA140464135A}" type="presOf" srcId="{316A3C59-9797-4D13-9A28-9175FB6AC47E}" destId="{57FCA347-BB80-4EC1-A961-09C444C8612D}" srcOrd="0" destOrd="0" presId="urn:microsoft.com/office/officeart/2005/8/layout/default"/>
    <dgm:cxn modelId="{DC81C062-A6FC-47C1-A7E4-EE5725C91C6B}" type="presOf" srcId="{10C2903C-0BF4-438F-83CB-4B7072F2C2B0}" destId="{5CBA6E12-3A6F-4D9F-B6D4-D1E930116A3D}" srcOrd="0" destOrd="0" presId="urn:microsoft.com/office/officeart/2005/8/layout/default"/>
    <dgm:cxn modelId="{DE9E814B-8526-4101-9768-F01282913B04}" srcId="{10C2903C-0BF4-438F-83CB-4B7072F2C2B0}" destId="{BF8C9882-5F16-43BC-992F-8B7914744A1B}" srcOrd="1" destOrd="0" parTransId="{EEE6FD73-5A75-442D-B658-8749DE91C8CD}" sibTransId="{0BF97D86-AA5E-471A-A653-31557051BDFB}"/>
    <dgm:cxn modelId="{DCD32B54-7BEE-42A9-91E5-CA638630035D}" type="presOf" srcId="{266BA550-5105-4406-A93E-7A8B6FC07074}" destId="{D9B2A0B7-7CC8-4922-A8BE-92EE130D6852}" srcOrd="0" destOrd="0" presId="urn:microsoft.com/office/officeart/2005/8/layout/default"/>
    <dgm:cxn modelId="{29E1147F-56B0-485D-A45C-FAADB5CEDF31}" type="presOf" srcId="{5A32D594-3039-4562-AB7F-03544E7C4712}" destId="{BDC772C8-5C91-4CE9-978E-E9AEB8F1EB73}" srcOrd="0" destOrd="0" presId="urn:microsoft.com/office/officeart/2005/8/layout/default"/>
    <dgm:cxn modelId="{C029CA9A-E344-4019-8AD3-586208DFC3FA}" type="presOf" srcId="{BF8C9882-5F16-43BC-992F-8B7914744A1B}" destId="{90CBFA65-D79F-4A1E-AF71-182DD8E6F1A4}" srcOrd="0" destOrd="0" presId="urn:microsoft.com/office/officeart/2005/8/layout/default"/>
    <dgm:cxn modelId="{1D9A63D9-C983-4311-B7B2-189305B7C050}" srcId="{10C2903C-0BF4-438F-83CB-4B7072F2C2B0}" destId="{D4F1D8FC-CA98-4C64-B179-ACCF9585862E}" srcOrd="0" destOrd="0" parTransId="{1B53F6EC-EB6A-41EB-8499-EA4EF64F0C7A}" sibTransId="{FE598CA6-DA5F-4F92-A8E5-84F82FDDEE76}"/>
    <dgm:cxn modelId="{3E735867-B2C8-4470-9D39-CEEAC33786C6}" type="presParOf" srcId="{5CBA6E12-3A6F-4D9F-B6D4-D1E930116A3D}" destId="{F9D1BC69-3409-4A07-B412-5CAA95627B0C}" srcOrd="0" destOrd="0" presId="urn:microsoft.com/office/officeart/2005/8/layout/default"/>
    <dgm:cxn modelId="{9AAB902B-0BDF-447F-B449-015A62590E87}" type="presParOf" srcId="{5CBA6E12-3A6F-4D9F-B6D4-D1E930116A3D}" destId="{F269F56E-D2FF-40B1-A846-00E6C50E018F}" srcOrd="1" destOrd="0" presId="urn:microsoft.com/office/officeart/2005/8/layout/default"/>
    <dgm:cxn modelId="{52EB348F-D4F3-4525-9220-C7E980984055}" type="presParOf" srcId="{5CBA6E12-3A6F-4D9F-B6D4-D1E930116A3D}" destId="{90CBFA65-D79F-4A1E-AF71-182DD8E6F1A4}" srcOrd="2" destOrd="0" presId="urn:microsoft.com/office/officeart/2005/8/layout/default"/>
    <dgm:cxn modelId="{341F4523-46FF-4F57-AFFC-0EED9F3A7A2A}" type="presParOf" srcId="{5CBA6E12-3A6F-4D9F-B6D4-D1E930116A3D}" destId="{8C8A8468-38C5-4450-B075-0351C5BAC673}" srcOrd="3" destOrd="0" presId="urn:microsoft.com/office/officeart/2005/8/layout/default"/>
    <dgm:cxn modelId="{17472F7C-914D-46D0-9AAD-4FE26A77AAC3}" type="presParOf" srcId="{5CBA6E12-3A6F-4D9F-B6D4-D1E930116A3D}" destId="{D9B2A0B7-7CC8-4922-A8BE-92EE130D6852}" srcOrd="4" destOrd="0" presId="urn:microsoft.com/office/officeart/2005/8/layout/default"/>
    <dgm:cxn modelId="{22C3E619-0092-43A1-8BBA-24D6AC5C5B94}" type="presParOf" srcId="{5CBA6E12-3A6F-4D9F-B6D4-D1E930116A3D}" destId="{8D603D79-7501-4671-B51B-C1DF03C3D78C}" srcOrd="5" destOrd="0" presId="urn:microsoft.com/office/officeart/2005/8/layout/default"/>
    <dgm:cxn modelId="{CF2E257E-CFBE-47FF-891D-5F65F7A3E92A}" type="presParOf" srcId="{5CBA6E12-3A6F-4D9F-B6D4-D1E930116A3D}" destId="{57FCA347-BB80-4EC1-A961-09C444C8612D}" srcOrd="6" destOrd="0" presId="urn:microsoft.com/office/officeart/2005/8/layout/default"/>
    <dgm:cxn modelId="{1EA161FB-BF66-4432-AE12-EBB0283EE5EB}" type="presParOf" srcId="{5CBA6E12-3A6F-4D9F-B6D4-D1E930116A3D}" destId="{81CD7A19-55A8-4312-9D55-AA45130F06B7}" srcOrd="7" destOrd="0" presId="urn:microsoft.com/office/officeart/2005/8/layout/default"/>
    <dgm:cxn modelId="{214E0231-ED32-4EE6-996B-2AD55E3C8162}" type="presParOf" srcId="{5CBA6E12-3A6F-4D9F-B6D4-D1E930116A3D}" destId="{BDC772C8-5C91-4CE9-978E-E9AEB8F1EB7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C2903C-0BF4-438F-83CB-4B7072F2C2B0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DFCADC61-C56D-4F01-AA91-0B34471B394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0" dirty="0"/>
            <a:t>Initial temp rise (~0.5°C) still observed (likely body heat)</a:t>
          </a:r>
        </a:p>
      </dgm:t>
    </dgm:pt>
    <dgm:pt modelId="{060846DD-AB45-4F63-95A9-88A49E5CEB47}" type="parTrans" cxnId="{C24126A6-C988-4C64-8F9A-E2F48C0769FC}">
      <dgm:prSet/>
      <dgm:spPr/>
      <dgm:t>
        <a:bodyPr/>
        <a:lstStyle/>
        <a:p>
          <a:endParaRPr lang="es-ES"/>
        </a:p>
      </dgm:t>
    </dgm:pt>
    <dgm:pt modelId="{F80C3B6E-ECD2-460D-87E0-66F4A8A2F2F1}" type="sibTrans" cxnId="{C24126A6-C988-4C64-8F9A-E2F48C0769FC}">
      <dgm:prSet/>
      <dgm:spPr/>
      <dgm:t>
        <a:bodyPr/>
        <a:lstStyle/>
        <a:p>
          <a:endParaRPr lang="es-ES"/>
        </a:p>
      </dgm:t>
    </dgm:pt>
    <dgm:pt modelId="{C6787340-8EE1-4366-BBCE-BFD5DA5B19A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dirty="0"/>
            <a:t>After 5–10 minutes, indoor temp stayed </a:t>
          </a:r>
          <a:r>
            <a:rPr lang="en-US" sz="1600" b="1" dirty="0"/>
            <a:t>~1°C lower</a:t>
          </a:r>
          <a:r>
            <a:rPr lang="en-US" sz="1600" dirty="0"/>
            <a:t> than outdoor temp</a:t>
          </a:r>
        </a:p>
      </dgm:t>
    </dgm:pt>
    <dgm:pt modelId="{05712016-9AD5-4E3C-AB96-40D4D8E41A1C}" type="parTrans" cxnId="{26715F17-1C20-4BF5-B54E-2D92C87180BA}">
      <dgm:prSet/>
      <dgm:spPr/>
      <dgm:t>
        <a:bodyPr/>
        <a:lstStyle/>
        <a:p>
          <a:endParaRPr lang="es-ES"/>
        </a:p>
      </dgm:t>
    </dgm:pt>
    <dgm:pt modelId="{3D55C43C-787F-4E6A-B69D-A95AF3936857}" type="sibTrans" cxnId="{26715F17-1C20-4BF5-B54E-2D92C87180BA}">
      <dgm:prSet/>
      <dgm:spPr/>
      <dgm:t>
        <a:bodyPr/>
        <a:lstStyle/>
        <a:p>
          <a:endParaRPr lang="es-ES"/>
        </a:p>
      </dgm:t>
    </dgm:pt>
    <dgm:pt modelId="{139FD88B-6499-4EA8-A833-79C3FCD4890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dirty="0"/>
            <a:t>Consistent results across all chimney tests</a:t>
          </a:r>
          <a:endParaRPr lang="es-ES" sz="1600" dirty="0"/>
        </a:p>
      </dgm:t>
    </dgm:pt>
    <dgm:pt modelId="{D25BEE3A-19FC-42DF-9211-B4A2A711AF3A}" type="parTrans" cxnId="{E0FD5733-3645-457F-9ECE-5A0B41FE8473}">
      <dgm:prSet/>
      <dgm:spPr/>
      <dgm:t>
        <a:bodyPr/>
        <a:lstStyle/>
        <a:p>
          <a:endParaRPr lang="es-ES"/>
        </a:p>
      </dgm:t>
    </dgm:pt>
    <dgm:pt modelId="{B9B0E912-9EE1-49A6-AC7B-6934C5C06F7B}" type="sibTrans" cxnId="{E0FD5733-3645-457F-9ECE-5A0B41FE8473}">
      <dgm:prSet/>
      <dgm:spPr/>
      <dgm:t>
        <a:bodyPr/>
        <a:lstStyle/>
        <a:p>
          <a:endParaRPr lang="es-ES"/>
        </a:p>
      </dgm:t>
    </dgm:pt>
    <dgm:pt modelId="{500C8E72-209A-495E-BDE5-B55458555408}" type="pres">
      <dgm:prSet presAssocID="{10C2903C-0BF4-438F-83CB-4B7072F2C2B0}" presName="root" presStyleCnt="0">
        <dgm:presLayoutVars>
          <dgm:dir/>
          <dgm:resizeHandles val="exact"/>
        </dgm:presLayoutVars>
      </dgm:prSet>
      <dgm:spPr/>
    </dgm:pt>
    <dgm:pt modelId="{63EB5107-9C2D-42BE-AF95-455307BD039E}" type="pres">
      <dgm:prSet presAssocID="{DFCADC61-C56D-4F01-AA91-0B34471B3946}" presName="compNode" presStyleCnt="0"/>
      <dgm:spPr/>
    </dgm:pt>
    <dgm:pt modelId="{74D242CA-DD34-4FB9-82C5-1955649EC17B}" type="pres">
      <dgm:prSet presAssocID="{DFCADC61-C56D-4F01-AA91-0B34471B3946}" presName="iconRect" presStyleLbl="node1" presStyleIdx="0" presStyleCnt="3" custLinFactX="100000" custLinFactNeighborX="167167" custLinFactNeighborY="-590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FCFD6980-63A8-4321-A3D9-185FD0F9C435}" type="pres">
      <dgm:prSet presAssocID="{DFCADC61-C56D-4F01-AA91-0B34471B3946}" presName="spaceRect" presStyleCnt="0"/>
      <dgm:spPr/>
    </dgm:pt>
    <dgm:pt modelId="{F25FAFA5-1D1B-430F-AA5A-63478731DEED}" type="pres">
      <dgm:prSet presAssocID="{DFCADC61-C56D-4F01-AA91-0B34471B3946}" presName="textRect" presStyleLbl="revTx" presStyleIdx="0" presStyleCnt="3">
        <dgm:presLayoutVars>
          <dgm:chMax val="1"/>
          <dgm:chPref val="1"/>
        </dgm:presLayoutVars>
      </dgm:prSet>
      <dgm:spPr/>
    </dgm:pt>
    <dgm:pt modelId="{E7D3097C-D356-4348-9E84-E97FBCCF2C0C}" type="pres">
      <dgm:prSet presAssocID="{F80C3B6E-ECD2-460D-87E0-66F4A8A2F2F1}" presName="sibTrans" presStyleCnt="0"/>
      <dgm:spPr/>
    </dgm:pt>
    <dgm:pt modelId="{87B72DF3-B0B8-424D-93F2-186CB48E192E}" type="pres">
      <dgm:prSet presAssocID="{C6787340-8EE1-4366-BBCE-BFD5DA5B19A1}" presName="compNode" presStyleCnt="0"/>
      <dgm:spPr/>
    </dgm:pt>
    <dgm:pt modelId="{A6A3397B-FFCD-4C09-9824-43E1BBCE0751}" type="pres">
      <dgm:prSet presAssocID="{C6787340-8EE1-4366-BBCE-BFD5DA5B19A1}" presName="iconRect" presStyleLbl="node1" presStyleIdx="1" presStyleCnt="3" custLinFactX="-100000" custLinFactNeighborX="-159212" custLinFactNeighborY="-590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rmometer"/>
        </a:ext>
      </dgm:extLst>
    </dgm:pt>
    <dgm:pt modelId="{16ADD410-C9C3-4DEC-8509-91749F0E248D}" type="pres">
      <dgm:prSet presAssocID="{C6787340-8EE1-4366-BBCE-BFD5DA5B19A1}" presName="spaceRect" presStyleCnt="0"/>
      <dgm:spPr/>
    </dgm:pt>
    <dgm:pt modelId="{6831FF82-C5F5-4AF8-8966-152E9F93E9B9}" type="pres">
      <dgm:prSet presAssocID="{C6787340-8EE1-4366-BBCE-BFD5DA5B19A1}" presName="textRect" presStyleLbl="revTx" presStyleIdx="1" presStyleCnt="3">
        <dgm:presLayoutVars>
          <dgm:chMax val="1"/>
          <dgm:chPref val="1"/>
        </dgm:presLayoutVars>
      </dgm:prSet>
      <dgm:spPr/>
    </dgm:pt>
    <dgm:pt modelId="{6921FDE1-6102-44C5-B51B-36196DD2CFE3}" type="pres">
      <dgm:prSet presAssocID="{3D55C43C-787F-4E6A-B69D-A95AF3936857}" presName="sibTrans" presStyleCnt="0"/>
      <dgm:spPr/>
    </dgm:pt>
    <dgm:pt modelId="{52DEEF66-1DF0-4CE9-B144-2F2029879C44}" type="pres">
      <dgm:prSet presAssocID="{139FD88B-6499-4EA8-A833-79C3FCD4890B}" presName="compNode" presStyleCnt="0"/>
      <dgm:spPr/>
    </dgm:pt>
    <dgm:pt modelId="{715FB523-AA5F-40B1-9181-48FFC9262EDF}" type="pres">
      <dgm:prSet presAssocID="{139FD88B-6499-4EA8-A833-79C3FCD4890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316DB6E-E82B-4DE8-BA50-1DD44161F51E}" type="pres">
      <dgm:prSet presAssocID="{139FD88B-6499-4EA8-A833-79C3FCD4890B}" presName="spaceRect" presStyleCnt="0"/>
      <dgm:spPr/>
    </dgm:pt>
    <dgm:pt modelId="{F5B8E31C-508C-4FD1-BEE8-7091BC700C66}" type="pres">
      <dgm:prSet presAssocID="{139FD88B-6499-4EA8-A833-79C3FCD4890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6715F17-1C20-4BF5-B54E-2D92C87180BA}" srcId="{10C2903C-0BF4-438F-83CB-4B7072F2C2B0}" destId="{C6787340-8EE1-4366-BBCE-BFD5DA5B19A1}" srcOrd="1" destOrd="0" parTransId="{05712016-9AD5-4E3C-AB96-40D4D8E41A1C}" sibTransId="{3D55C43C-787F-4E6A-B69D-A95AF3936857}"/>
    <dgm:cxn modelId="{E0FD5733-3645-457F-9ECE-5A0B41FE8473}" srcId="{10C2903C-0BF4-438F-83CB-4B7072F2C2B0}" destId="{139FD88B-6499-4EA8-A833-79C3FCD4890B}" srcOrd="2" destOrd="0" parTransId="{D25BEE3A-19FC-42DF-9211-B4A2A711AF3A}" sibTransId="{B9B0E912-9EE1-49A6-AC7B-6934C5C06F7B}"/>
    <dgm:cxn modelId="{E55BD965-4181-4946-AEBB-C4B56627091E}" type="presOf" srcId="{10C2903C-0BF4-438F-83CB-4B7072F2C2B0}" destId="{500C8E72-209A-495E-BDE5-B55458555408}" srcOrd="0" destOrd="0" presId="urn:microsoft.com/office/officeart/2018/2/layout/IconLabelList"/>
    <dgm:cxn modelId="{22EF4452-C45C-4D9C-A9AE-305D380EFA1F}" type="presOf" srcId="{C6787340-8EE1-4366-BBCE-BFD5DA5B19A1}" destId="{6831FF82-C5F5-4AF8-8966-152E9F93E9B9}" srcOrd="0" destOrd="0" presId="urn:microsoft.com/office/officeart/2018/2/layout/IconLabelList"/>
    <dgm:cxn modelId="{3A9D597F-AA66-446E-A60C-BB9578DC7B50}" type="presOf" srcId="{139FD88B-6499-4EA8-A833-79C3FCD4890B}" destId="{F5B8E31C-508C-4FD1-BEE8-7091BC700C66}" srcOrd="0" destOrd="0" presId="urn:microsoft.com/office/officeart/2018/2/layout/IconLabelList"/>
    <dgm:cxn modelId="{C24126A6-C988-4C64-8F9A-E2F48C0769FC}" srcId="{10C2903C-0BF4-438F-83CB-4B7072F2C2B0}" destId="{DFCADC61-C56D-4F01-AA91-0B34471B3946}" srcOrd="0" destOrd="0" parTransId="{060846DD-AB45-4F63-95A9-88A49E5CEB47}" sibTransId="{F80C3B6E-ECD2-460D-87E0-66F4A8A2F2F1}"/>
    <dgm:cxn modelId="{5984B9DB-C289-4EDA-9056-25AE0F05854E}" type="presOf" srcId="{DFCADC61-C56D-4F01-AA91-0B34471B3946}" destId="{F25FAFA5-1D1B-430F-AA5A-63478731DEED}" srcOrd="0" destOrd="0" presId="urn:microsoft.com/office/officeart/2018/2/layout/IconLabelList"/>
    <dgm:cxn modelId="{51F28EEE-DA60-42D3-8806-5296C5133C55}" type="presParOf" srcId="{500C8E72-209A-495E-BDE5-B55458555408}" destId="{63EB5107-9C2D-42BE-AF95-455307BD039E}" srcOrd="0" destOrd="0" presId="urn:microsoft.com/office/officeart/2018/2/layout/IconLabelList"/>
    <dgm:cxn modelId="{BCB812A5-EEC0-4CCF-9E92-33C5AB0C65B7}" type="presParOf" srcId="{63EB5107-9C2D-42BE-AF95-455307BD039E}" destId="{74D242CA-DD34-4FB9-82C5-1955649EC17B}" srcOrd="0" destOrd="0" presId="urn:microsoft.com/office/officeart/2018/2/layout/IconLabelList"/>
    <dgm:cxn modelId="{4D39390C-AA8C-4933-A302-F2BB9B92CE9E}" type="presParOf" srcId="{63EB5107-9C2D-42BE-AF95-455307BD039E}" destId="{FCFD6980-63A8-4321-A3D9-185FD0F9C435}" srcOrd="1" destOrd="0" presId="urn:microsoft.com/office/officeart/2018/2/layout/IconLabelList"/>
    <dgm:cxn modelId="{F6F151A6-18D2-4636-80DA-B4479ECE2EBD}" type="presParOf" srcId="{63EB5107-9C2D-42BE-AF95-455307BD039E}" destId="{F25FAFA5-1D1B-430F-AA5A-63478731DEED}" srcOrd="2" destOrd="0" presId="urn:microsoft.com/office/officeart/2018/2/layout/IconLabelList"/>
    <dgm:cxn modelId="{47CC32B4-5DB2-49AE-8AC3-758DCED1F58F}" type="presParOf" srcId="{500C8E72-209A-495E-BDE5-B55458555408}" destId="{E7D3097C-D356-4348-9E84-E97FBCCF2C0C}" srcOrd="1" destOrd="0" presId="urn:microsoft.com/office/officeart/2018/2/layout/IconLabelList"/>
    <dgm:cxn modelId="{7404A2C1-06C4-4483-9F6A-5462BFD17536}" type="presParOf" srcId="{500C8E72-209A-495E-BDE5-B55458555408}" destId="{87B72DF3-B0B8-424D-93F2-186CB48E192E}" srcOrd="2" destOrd="0" presId="urn:microsoft.com/office/officeart/2018/2/layout/IconLabelList"/>
    <dgm:cxn modelId="{C2BA07D7-0916-4BF9-AAB1-4B1AB59D00C2}" type="presParOf" srcId="{87B72DF3-B0B8-424D-93F2-186CB48E192E}" destId="{A6A3397B-FFCD-4C09-9824-43E1BBCE0751}" srcOrd="0" destOrd="0" presId="urn:microsoft.com/office/officeart/2018/2/layout/IconLabelList"/>
    <dgm:cxn modelId="{2764218C-7AFC-4E6C-9A49-F45F08F1C373}" type="presParOf" srcId="{87B72DF3-B0B8-424D-93F2-186CB48E192E}" destId="{16ADD410-C9C3-4DEC-8509-91749F0E248D}" srcOrd="1" destOrd="0" presId="urn:microsoft.com/office/officeart/2018/2/layout/IconLabelList"/>
    <dgm:cxn modelId="{A8034E9F-8614-4447-A58F-EBB26704F92B}" type="presParOf" srcId="{87B72DF3-B0B8-424D-93F2-186CB48E192E}" destId="{6831FF82-C5F5-4AF8-8966-152E9F93E9B9}" srcOrd="2" destOrd="0" presId="urn:microsoft.com/office/officeart/2018/2/layout/IconLabelList"/>
    <dgm:cxn modelId="{54524D4D-B036-45EA-93EC-FB05133BA02A}" type="presParOf" srcId="{500C8E72-209A-495E-BDE5-B55458555408}" destId="{6921FDE1-6102-44C5-B51B-36196DD2CFE3}" srcOrd="3" destOrd="0" presId="urn:microsoft.com/office/officeart/2018/2/layout/IconLabelList"/>
    <dgm:cxn modelId="{14E595F1-9376-4540-B342-2BC103C7F336}" type="presParOf" srcId="{500C8E72-209A-495E-BDE5-B55458555408}" destId="{52DEEF66-1DF0-4CE9-B144-2F2029879C44}" srcOrd="4" destOrd="0" presId="urn:microsoft.com/office/officeart/2018/2/layout/IconLabelList"/>
    <dgm:cxn modelId="{AC02517A-BBAE-4EB2-A3AC-7C60541A2550}" type="presParOf" srcId="{52DEEF66-1DF0-4CE9-B144-2F2029879C44}" destId="{715FB523-AA5F-40B1-9181-48FFC9262EDF}" srcOrd="0" destOrd="0" presId="urn:microsoft.com/office/officeart/2018/2/layout/IconLabelList"/>
    <dgm:cxn modelId="{A8BA95C0-B2B9-43E3-8DFE-A01F5455DCE3}" type="presParOf" srcId="{52DEEF66-1DF0-4CE9-B144-2F2029879C44}" destId="{5316DB6E-E82B-4DE8-BA50-1DD44161F51E}" srcOrd="1" destOrd="0" presId="urn:microsoft.com/office/officeart/2018/2/layout/IconLabelList"/>
    <dgm:cxn modelId="{24E20E3F-ADED-4BEB-8F36-9994D4D9040F}" type="presParOf" srcId="{52DEEF66-1DF0-4CE9-B144-2F2029879C44}" destId="{F5B8E31C-508C-4FD1-BEE8-7091BC700C6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5B0368-9580-47A3-A49D-6161E7ACE300}" type="doc">
      <dgm:prSet loTypeId="urn:microsoft.com/office/officeart/2005/8/layout/chevron1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9E55F8D-779F-4AD3-8FD3-B3BC2A7F3C8B}">
      <dgm:prSet phldr="0" custT="1"/>
      <dgm:spPr/>
      <dgm:t>
        <a:bodyPr/>
        <a:lstStyle/>
        <a:p>
          <a:endParaRPr lang="en-US" sz="1800" b="1" dirty="0"/>
        </a:p>
        <a:p>
          <a:r>
            <a:rPr lang="en-US" sz="1800" b="1" dirty="0"/>
            <a:t>Hypothesis accepted</a:t>
          </a:r>
          <a:r>
            <a:rPr lang="en-US" sz="1800" dirty="0"/>
            <a:t> — indoor temp dropped ~1°C</a:t>
          </a:r>
        </a:p>
        <a:p>
          <a:endParaRPr lang="en-US" sz="1800" dirty="0"/>
        </a:p>
        <a:p>
          <a:r>
            <a:rPr lang="es-ES" sz="1800" b="1" dirty="0" err="1"/>
            <a:t>Expected</a:t>
          </a:r>
          <a:r>
            <a:rPr lang="es-ES" sz="1800" b="1" dirty="0"/>
            <a:t> </a:t>
          </a:r>
          <a:r>
            <a:rPr lang="es-ES" sz="1800" b="1" dirty="0" err="1"/>
            <a:t>greater</a:t>
          </a:r>
          <a:r>
            <a:rPr lang="es-ES" sz="1800" b="1" dirty="0"/>
            <a:t> </a:t>
          </a:r>
          <a:r>
            <a:rPr lang="es-ES" sz="1800" b="1" dirty="0" err="1"/>
            <a:t>cooling</a:t>
          </a:r>
          <a:endParaRPr lang="es-ES" sz="1800" b="1" dirty="0"/>
        </a:p>
        <a:p>
          <a:endParaRPr lang="es-ES" sz="1800" dirty="0"/>
        </a:p>
        <a:p>
          <a:r>
            <a:rPr lang="en-US" sz="1800" b="1" dirty="0"/>
            <a:t>Ventilation chimney is essential for airflow</a:t>
          </a:r>
          <a:endParaRPr lang="es-ES" sz="1800" dirty="0"/>
        </a:p>
      </dgm:t>
    </dgm:pt>
    <dgm:pt modelId="{F1096F94-4B05-4297-A3D0-B3D3713B4383}" type="parTrans" cxnId="{F1857627-B9E9-4E4D-A5CC-A25A146B0FE0}">
      <dgm:prSet/>
      <dgm:spPr/>
      <dgm:t>
        <a:bodyPr/>
        <a:lstStyle/>
        <a:p>
          <a:endParaRPr lang="en-US"/>
        </a:p>
      </dgm:t>
    </dgm:pt>
    <dgm:pt modelId="{8082FEEA-57F4-4550-AAA0-94E2850CB5AC}" type="sibTrans" cxnId="{F1857627-B9E9-4E4D-A5CC-A25A146B0FE0}">
      <dgm:prSet/>
      <dgm:spPr/>
      <dgm:t>
        <a:bodyPr/>
        <a:lstStyle/>
        <a:p>
          <a:endParaRPr lang="en-US"/>
        </a:p>
      </dgm:t>
    </dgm:pt>
    <dgm:pt modelId="{E7F4785C-C1E5-42D9-9204-6B0538F72A3B}">
      <dgm:prSet phldr="0" custT="1"/>
      <dgm:spPr/>
      <dgm:t>
        <a:bodyPr/>
        <a:lstStyle/>
        <a:p>
          <a:pPr rtl="0"/>
          <a:r>
            <a:rPr lang="en-US" sz="2000" b="1" dirty="0"/>
            <a:t>“</a:t>
          </a:r>
          <a:r>
            <a:rPr lang="en-US" sz="2000" b="1" dirty="0" err="1"/>
            <a:t>Airbottle</a:t>
          </a:r>
          <a:r>
            <a:rPr lang="en-US" sz="2000" b="1" dirty="0"/>
            <a:t> reduced indoor temp by ~1°C”</a:t>
          </a:r>
        </a:p>
        <a:p>
          <a:pPr rtl="0"/>
          <a:endParaRPr lang="en-US" sz="2000" dirty="0"/>
        </a:p>
        <a:p>
          <a:r>
            <a:rPr lang="en-US" sz="2000" b="1" dirty="0"/>
            <a:t>Works with enough wind and proper ventilation</a:t>
          </a:r>
        </a:p>
        <a:p>
          <a:endParaRPr lang="en-US" sz="2000" dirty="0"/>
        </a:p>
        <a:p>
          <a:r>
            <a:rPr lang="en-US" sz="2000" b="1" dirty="0"/>
            <a:t>Results not perfect, but concept proven</a:t>
          </a:r>
          <a:endParaRPr lang="es-ES" sz="2000" dirty="0">
            <a:latin typeface="Aptos Display" panose="020F0302020204030204"/>
          </a:endParaRPr>
        </a:p>
      </dgm:t>
    </dgm:pt>
    <dgm:pt modelId="{39C02F20-ACA3-4E9D-A464-7EE4B1691805}" type="parTrans" cxnId="{0A4C1096-7862-4C7A-9062-7F969A9BF741}">
      <dgm:prSet/>
      <dgm:spPr/>
      <dgm:t>
        <a:bodyPr/>
        <a:lstStyle/>
        <a:p>
          <a:endParaRPr lang="es-ES"/>
        </a:p>
      </dgm:t>
    </dgm:pt>
    <dgm:pt modelId="{E0A40B91-38E7-470F-AC30-7B7AB4F43B66}" type="sibTrans" cxnId="{0A4C1096-7862-4C7A-9062-7F969A9BF741}">
      <dgm:prSet/>
      <dgm:spPr/>
      <dgm:t>
        <a:bodyPr/>
        <a:lstStyle/>
        <a:p>
          <a:endParaRPr lang="en-US"/>
        </a:p>
      </dgm:t>
    </dgm:pt>
    <dgm:pt modelId="{E3D4E754-8B0E-4E3A-84D1-702E1D31BCDA}" type="pres">
      <dgm:prSet presAssocID="{165B0368-9580-47A3-A49D-6161E7ACE300}" presName="Name0" presStyleCnt="0">
        <dgm:presLayoutVars>
          <dgm:dir/>
          <dgm:animLvl val="lvl"/>
          <dgm:resizeHandles val="exact"/>
        </dgm:presLayoutVars>
      </dgm:prSet>
      <dgm:spPr/>
    </dgm:pt>
    <dgm:pt modelId="{E0C16C0A-730C-43A4-A423-3C1DE605A034}" type="pres">
      <dgm:prSet presAssocID="{E7F4785C-C1E5-42D9-9204-6B0538F72A3B}" presName="parTxOnly" presStyleLbl="node1" presStyleIdx="0" presStyleCnt="2" custScaleX="416578" custScaleY="556024" custLinFactX="23262" custLinFactNeighborX="100000" custLinFactNeighborY="1869">
        <dgm:presLayoutVars>
          <dgm:chMax val="0"/>
          <dgm:chPref val="0"/>
          <dgm:bulletEnabled val="1"/>
        </dgm:presLayoutVars>
      </dgm:prSet>
      <dgm:spPr/>
    </dgm:pt>
    <dgm:pt modelId="{28DB54C9-F0C2-4557-89E5-CA1FDEEA8BFD}" type="pres">
      <dgm:prSet presAssocID="{E0A40B91-38E7-470F-AC30-7B7AB4F43B66}" presName="parTxOnlySpace" presStyleCnt="0"/>
      <dgm:spPr/>
    </dgm:pt>
    <dgm:pt modelId="{2A287C27-50DD-469C-89DB-B1784822F32B}" type="pres">
      <dgm:prSet presAssocID="{F9E55F8D-779F-4AD3-8FD3-B3BC2A7F3C8B}" presName="parTxOnly" presStyleLbl="node1" presStyleIdx="1" presStyleCnt="2" custScaleX="397188" custScaleY="572117">
        <dgm:presLayoutVars>
          <dgm:chMax val="0"/>
          <dgm:chPref val="0"/>
          <dgm:bulletEnabled val="1"/>
        </dgm:presLayoutVars>
      </dgm:prSet>
      <dgm:spPr/>
    </dgm:pt>
  </dgm:ptLst>
  <dgm:cxnLst>
    <dgm:cxn modelId="{F1857627-B9E9-4E4D-A5CC-A25A146B0FE0}" srcId="{165B0368-9580-47A3-A49D-6161E7ACE300}" destId="{F9E55F8D-779F-4AD3-8FD3-B3BC2A7F3C8B}" srcOrd="1" destOrd="0" parTransId="{F1096F94-4B05-4297-A3D0-B3D3713B4383}" sibTransId="{8082FEEA-57F4-4550-AAA0-94E2850CB5AC}"/>
    <dgm:cxn modelId="{0A4C1096-7862-4C7A-9062-7F969A9BF741}" srcId="{165B0368-9580-47A3-A49D-6161E7ACE300}" destId="{E7F4785C-C1E5-42D9-9204-6B0538F72A3B}" srcOrd="0" destOrd="0" parTransId="{39C02F20-ACA3-4E9D-A464-7EE4B1691805}" sibTransId="{E0A40B91-38E7-470F-AC30-7B7AB4F43B66}"/>
    <dgm:cxn modelId="{D17C019F-792F-4991-A938-36AAED3EB039}" type="presOf" srcId="{F9E55F8D-779F-4AD3-8FD3-B3BC2A7F3C8B}" destId="{2A287C27-50DD-469C-89DB-B1784822F32B}" srcOrd="0" destOrd="0" presId="urn:microsoft.com/office/officeart/2005/8/layout/chevron1"/>
    <dgm:cxn modelId="{66195DA3-F362-435A-BEE2-C54E67E5EFAE}" type="presOf" srcId="{165B0368-9580-47A3-A49D-6161E7ACE300}" destId="{E3D4E754-8B0E-4E3A-84D1-702E1D31BCDA}" srcOrd="0" destOrd="0" presId="urn:microsoft.com/office/officeart/2005/8/layout/chevron1"/>
    <dgm:cxn modelId="{80ECF9BB-D6D9-4F05-9198-DDB532498BEE}" type="presOf" srcId="{E7F4785C-C1E5-42D9-9204-6B0538F72A3B}" destId="{E0C16C0A-730C-43A4-A423-3C1DE605A034}" srcOrd="0" destOrd="0" presId="urn:microsoft.com/office/officeart/2005/8/layout/chevron1"/>
    <dgm:cxn modelId="{6E3DB2C2-7362-4EB2-B769-6386B9DFC0BF}" type="presParOf" srcId="{E3D4E754-8B0E-4E3A-84D1-702E1D31BCDA}" destId="{E0C16C0A-730C-43A4-A423-3C1DE605A034}" srcOrd="0" destOrd="0" presId="urn:microsoft.com/office/officeart/2005/8/layout/chevron1"/>
    <dgm:cxn modelId="{CA1B59DE-0826-46EE-8F53-39E7D3D8679E}" type="presParOf" srcId="{E3D4E754-8B0E-4E3A-84D1-702E1D31BCDA}" destId="{28DB54C9-F0C2-4557-89E5-CA1FDEEA8BFD}" srcOrd="1" destOrd="0" presId="urn:microsoft.com/office/officeart/2005/8/layout/chevron1"/>
    <dgm:cxn modelId="{2096EF8B-8D7A-4C26-A2CF-0ED060C4AB08}" type="presParOf" srcId="{E3D4E754-8B0E-4E3A-84D1-702E1D31BCDA}" destId="{2A287C27-50DD-469C-89DB-B1784822F32B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1BC69-3409-4A07-B412-5CAA95627B0C}">
      <dsp:nvSpPr>
        <dsp:cNvPr id="0" name=""/>
        <dsp:cNvSpPr/>
      </dsp:nvSpPr>
      <dsp:spPr>
        <a:xfrm>
          <a:off x="545672" y="1800"/>
          <a:ext cx="2766269" cy="16597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>
              <a:latin typeface="Aptos Display" panose="020F0302020204030204"/>
            </a:rPr>
            <a:t>Disappointing first results </a:t>
          </a:r>
          <a:endParaRPr lang="es-ES" sz="2100" kern="1200"/>
        </a:p>
      </dsp:txBody>
      <dsp:txXfrm>
        <a:off x="545672" y="1800"/>
        <a:ext cx="2766269" cy="1659761"/>
      </dsp:txXfrm>
    </dsp:sp>
    <dsp:sp modelId="{90CBFA65-D79F-4A1E-AF71-182DD8E6F1A4}">
      <dsp:nvSpPr>
        <dsp:cNvPr id="0" name=""/>
        <dsp:cNvSpPr/>
      </dsp:nvSpPr>
      <dsp:spPr>
        <a:xfrm>
          <a:off x="3588569" y="1800"/>
          <a:ext cx="2766269" cy="165976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 err="1">
              <a:latin typeface="Aptos Display" panose="020F0302020204030204"/>
            </a:rPr>
            <a:t>We</a:t>
          </a:r>
          <a:r>
            <a:rPr lang="es-ES" sz="2100" b="1" kern="1200" dirty="0">
              <a:latin typeface="Aptos Display" panose="020F0302020204030204"/>
            </a:rPr>
            <a:t> </a:t>
          </a:r>
          <a:r>
            <a:rPr lang="es-ES" sz="2100" b="1" kern="1200" dirty="0" err="1">
              <a:latin typeface="Aptos Display" panose="020F0302020204030204"/>
            </a:rPr>
            <a:t>expected</a:t>
          </a:r>
          <a:r>
            <a:rPr lang="es-ES" sz="2100" b="1" kern="1200" dirty="0">
              <a:latin typeface="Aptos Display" panose="020F0302020204030204"/>
            </a:rPr>
            <a:t> a </a:t>
          </a:r>
          <a:r>
            <a:rPr lang="es-ES" sz="2100" b="1" kern="1200" dirty="0" err="1">
              <a:latin typeface="Aptos Display" panose="020F0302020204030204"/>
            </a:rPr>
            <a:t>clear</a:t>
          </a:r>
          <a:r>
            <a:rPr lang="es-ES" sz="2100" b="1" kern="1200" dirty="0">
              <a:latin typeface="Aptos Display" panose="020F0302020204030204"/>
            </a:rPr>
            <a:t> </a:t>
          </a:r>
          <a:r>
            <a:rPr lang="es-ES" sz="2100" b="1" kern="1200" dirty="0" err="1">
              <a:latin typeface="Aptos Display" panose="020F0302020204030204"/>
            </a:rPr>
            <a:t>decrease</a:t>
          </a:r>
          <a:r>
            <a:rPr lang="es-ES" sz="2100" b="1" kern="1200" dirty="0">
              <a:latin typeface="Aptos Display" panose="020F0302020204030204"/>
            </a:rPr>
            <a:t> </a:t>
          </a:r>
          <a:r>
            <a:rPr lang="es-ES" sz="2100" b="1" kern="1200" dirty="0" err="1">
              <a:latin typeface="Aptos Display" panose="020F0302020204030204"/>
            </a:rPr>
            <a:t>of</a:t>
          </a:r>
          <a:r>
            <a:rPr lang="es-ES" sz="2100" b="1" kern="1200" dirty="0">
              <a:latin typeface="Aptos Display" panose="020F0302020204030204"/>
            </a:rPr>
            <a:t> </a:t>
          </a:r>
          <a:r>
            <a:rPr lang="es-ES" sz="2100" b="1" kern="1200" dirty="0" err="1">
              <a:latin typeface="Aptos Display" panose="020F0302020204030204"/>
            </a:rPr>
            <a:t>the</a:t>
          </a:r>
          <a:r>
            <a:rPr lang="es-ES" sz="2100" b="1" kern="1200" dirty="0">
              <a:latin typeface="Aptos Display" panose="020F0302020204030204"/>
            </a:rPr>
            <a:t> </a:t>
          </a:r>
          <a:r>
            <a:rPr lang="es-ES" sz="2100" b="1" kern="1200" dirty="0" err="1">
              <a:latin typeface="Aptos Display" panose="020F0302020204030204"/>
            </a:rPr>
            <a:t>temperature</a:t>
          </a:r>
          <a:endParaRPr lang="es-ES" sz="2100" kern="1200" dirty="0" err="1"/>
        </a:p>
      </dsp:txBody>
      <dsp:txXfrm>
        <a:off x="3588569" y="1800"/>
        <a:ext cx="2766269" cy="1659761"/>
      </dsp:txXfrm>
    </dsp:sp>
    <dsp:sp modelId="{D9B2A0B7-7CC8-4922-A8BE-92EE130D6852}">
      <dsp:nvSpPr>
        <dsp:cNvPr id="0" name=""/>
        <dsp:cNvSpPr/>
      </dsp:nvSpPr>
      <dsp:spPr>
        <a:xfrm>
          <a:off x="545672" y="1938189"/>
          <a:ext cx="2766269" cy="165976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latin typeface="Aptos Display" panose="020F0302020204030204"/>
            </a:rPr>
            <a:t>Slight temp rise (~0.5°C) at start, more outside than inside — likely due to body heat</a:t>
          </a:r>
          <a:endParaRPr lang="en-US" sz="2100" b="0" kern="1200" dirty="0">
            <a:latin typeface="Aptos Display" panose="020F0302020204030204"/>
          </a:endParaRPr>
        </a:p>
      </dsp:txBody>
      <dsp:txXfrm>
        <a:off x="545672" y="1938189"/>
        <a:ext cx="2766269" cy="1659761"/>
      </dsp:txXfrm>
    </dsp:sp>
    <dsp:sp modelId="{57FCA347-BB80-4EC1-A961-09C444C8612D}">
      <dsp:nvSpPr>
        <dsp:cNvPr id="0" name=""/>
        <dsp:cNvSpPr/>
      </dsp:nvSpPr>
      <dsp:spPr>
        <a:xfrm>
          <a:off x="3588569" y="1938189"/>
          <a:ext cx="2766269" cy="165976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latin typeface="Aptos Display" panose="020F0302020204030204"/>
            </a:rPr>
            <a:t>Temp rise likely from trapped air and pressure buildup </a:t>
          </a:r>
          <a:endParaRPr lang="es-ES" sz="2100" b="0" kern="1200" dirty="0">
            <a:latin typeface="Aptos Display" panose="020F0302020204030204"/>
          </a:endParaRPr>
        </a:p>
      </dsp:txBody>
      <dsp:txXfrm>
        <a:off x="3588569" y="1938189"/>
        <a:ext cx="2766269" cy="1659761"/>
      </dsp:txXfrm>
    </dsp:sp>
    <dsp:sp modelId="{BDC772C8-5C91-4CE9-978E-E9AEB8F1EB73}">
      <dsp:nvSpPr>
        <dsp:cNvPr id="0" name=""/>
        <dsp:cNvSpPr/>
      </dsp:nvSpPr>
      <dsp:spPr>
        <a:xfrm>
          <a:off x="2067121" y="3874578"/>
          <a:ext cx="2766269" cy="165976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latin typeface="Aptos Display" panose="020F0302020204030204"/>
            </a:rPr>
            <a:t>We added a ventilation chimney and repeated tests</a:t>
          </a:r>
          <a:endParaRPr lang="es-ES" sz="2100" kern="1200" dirty="0"/>
        </a:p>
      </dsp:txBody>
      <dsp:txXfrm>
        <a:off x="2067121" y="3874578"/>
        <a:ext cx="2766269" cy="16597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242CA-DD34-4FB9-82C5-1955649EC17B}">
      <dsp:nvSpPr>
        <dsp:cNvPr id="0" name=""/>
        <dsp:cNvSpPr/>
      </dsp:nvSpPr>
      <dsp:spPr>
        <a:xfrm>
          <a:off x="3016925" y="1403656"/>
          <a:ext cx="880419" cy="8804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5FAFA5-1D1B-430F-AA5A-63478731DEED}">
      <dsp:nvSpPr>
        <dsp:cNvPr id="0" name=""/>
        <dsp:cNvSpPr/>
      </dsp:nvSpPr>
      <dsp:spPr>
        <a:xfrm>
          <a:off x="126699" y="2667541"/>
          <a:ext cx="1956488" cy="996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/>
            <a:t>Initial temp rise (~0.5°C) still observed (likely body heat)</a:t>
          </a:r>
        </a:p>
      </dsp:txBody>
      <dsp:txXfrm>
        <a:off x="126699" y="2667541"/>
        <a:ext cx="1956488" cy="996591"/>
      </dsp:txXfrm>
    </dsp:sp>
    <dsp:sp modelId="{A6A3397B-FFCD-4C09-9824-43E1BBCE0751}">
      <dsp:nvSpPr>
        <dsp:cNvPr id="0" name=""/>
        <dsp:cNvSpPr/>
      </dsp:nvSpPr>
      <dsp:spPr>
        <a:xfrm>
          <a:off x="681454" y="1403656"/>
          <a:ext cx="880419" cy="8804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31FF82-C5F5-4AF8-8966-152E9F93E9B9}">
      <dsp:nvSpPr>
        <dsp:cNvPr id="0" name=""/>
        <dsp:cNvSpPr/>
      </dsp:nvSpPr>
      <dsp:spPr>
        <a:xfrm>
          <a:off x="2425573" y="2667541"/>
          <a:ext cx="1956488" cy="996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After 5–10 minutes, indoor temp stayed </a:t>
          </a:r>
          <a:r>
            <a:rPr lang="en-US" sz="1600" b="1" kern="1200" dirty="0"/>
            <a:t>~1°C lower</a:t>
          </a:r>
          <a:r>
            <a:rPr lang="en-US" sz="1600" kern="1200" dirty="0"/>
            <a:t> than outdoor temp</a:t>
          </a:r>
        </a:p>
      </dsp:txBody>
      <dsp:txXfrm>
        <a:off x="2425573" y="2667541"/>
        <a:ext cx="1956488" cy="996591"/>
      </dsp:txXfrm>
    </dsp:sp>
    <dsp:sp modelId="{715FB523-AA5F-40B1-9181-48FFC9262EDF}">
      <dsp:nvSpPr>
        <dsp:cNvPr id="0" name=""/>
        <dsp:cNvSpPr/>
      </dsp:nvSpPr>
      <dsp:spPr>
        <a:xfrm>
          <a:off x="5262482" y="1455636"/>
          <a:ext cx="880419" cy="8804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8E31C-508C-4FD1-BEE8-7091BC700C66}">
      <dsp:nvSpPr>
        <dsp:cNvPr id="0" name=""/>
        <dsp:cNvSpPr/>
      </dsp:nvSpPr>
      <dsp:spPr>
        <a:xfrm>
          <a:off x="4724447" y="2667541"/>
          <a:ext cx="1956488" cy="996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Consistent results across all chimney tests</a:t>
          </a:r>
          <a:endParaRPr lang="es-ES" sz="1600" kern="1200" dirty="0"/>
        </a:p>
      </dsp:txBody>
      <dsp:txXfrm>
        <a:off x="4724447" y="2667541"/>
        <a:ext cx="1956488" cy="9965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C16C0A-730C-43A4-A423-3C1DE605A034}">
      <dsp:nvSpPr>
        <dsp:cNvPr id="0" name=""/>
        <dsp:cNvSpPr/>
      </dsp:nvSpPr>
      <dsp:spPr>
        <a:xfrm>
          <a:off x="448795" y="1429343"/>
          <a:ext cx="5607339" cy="299373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“</a:t>
          </a:r>
          <a:r>
            <a:rPr lang="en-US" sz="2000" b="1" kern="1200" dirty="0" err="1"/>
            <a:t>Airbottle</a:t>
          </a:r>
          <a:r>
            <a:rPr lang="en-US" sz="2000" b="1" kern="1200" dirty="0"/>
            <a:t> reduced indoor temp by ~1°C”</a:t>
          </a:r>
        </a:p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Works with enough wind and proper ventilation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Results not perfect, but concept proven</a:t>
          </a:r>
          <a:endParaRPr lang="es-ES" sz="2000" kern="1200" dirty="0">
            <a:latin typeface="Aptos Display" panose="020F0302020204030204"/>
          </a:endParaRPr>
        </a:p>
      </dsp:txBody>
      <dsp:txXfrm>
        <a:off x="1945665" y="1429343"/>
        <a:ext cx="2613600" cy="2993739"/>
      </dsp:txXfrm>
    </dsp:sp>
    <dsp:sp modelId="{2A287C27-50DD-469C-89DB-B1784822F32B}">
      <dsp:nvSpPr>
        <dsp:cNvPr id="0" name=""/>
        <dsp:cNvSpPr/>
      </dsp:nvSpPr>
      <dsp:spPr>
        <a:xfrm>
          <a:off x="5473807" y="1375956"/>
          <a:ext cx="5346341" cy="3080387"/>
        </a:xfrm>
        <a:prstGeom prst="chevron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Hypothesis accepted</a:t>
          </a:r>
          <a:r>
            <a:rPr lang="en-US" sz="1800" kern="1200" dirty="0"/>
            <a:t> — indoor temp dropped ~1°C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 err="1"/>
            <a:t>Expected</a:t>
          </a:r>
          <a:r>
            <a:rPr lang="es-ES" sz="1800" b="1" kern="1200" dirty="0"/>
            <a:t> </a:t>
          </a:r>
          <a:r>
            <a:rPr lang="es-ES" sz="1800" b="1" kern="1200" dirty="0" err="1"/>
            <a:t>greater</a:t>
          </a:r>
          <a:r>
            <a:rPr lang="es-ES" sz="1800" b="1" kern="1200" dirty="0"/>
            <a:t> </a:t>
          </a:r>
          <a:r>
            <a:rPr lang="es-ES" sz="1800" b="1" kern="1200" dirty="0" err="1"/>
            <a:t>cooling</a:t>
          </a:r>
          <a:endParaRPr lang="es-ES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Ventilation chimney is essential for airflow</a:t>
          </a:r>
          <a:endParaRPr lang="es-ES" sz="1800" kern="1200" dirty="0"/>
        </a:p>
      </dsp:txBody>
      <dsp:txXfrm>
        <a:off x="7014001" y="1375956"/>
        <a:ext cx="2265954" cy="3080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D7B8B-BA2F-4663-9ED6-BF8E37E4AEFD}" type="datetimeFigureOut">
              <a:rPr lang="es-ES" smtClean="0"/>
              <a:t>31/03/2025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C2BA1-FB14-441A-9B90-188FCFE6B9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488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C2BA1-FB14-441A-9B90-188FCFE6B9E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716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p_TO0wP4kI" TargetMode="External"/><Relationship Id="rId7" Type="http://schemas.openxmlformats.org/officeDocument/2006/relationships/hyperlink" Target="https://www.un.org/es/climatechange/what-is-climate-change#:~:text=La%20temperatura%20media%20de%20la,fue%20la%20m%C3%A1s%20c%C3%A1lida%20registrada." TargetMode="External"/><Relationship Id="rId2" Type="http://schemas.openxmlformats.org/officeDocument/2006/relationships/hyperlink" Target="https://www.carbonbrief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icrosoft.com/en-us/microsoft-365/word" TargetMode="External"/><Relationship Id="rId5" Type="http://schemas.openxmlformats.org/officeDocument/2006/relationships/hyperlink" Target="https://www.microsoft.com/en-us/microsoft-365/excel#:~:text=Microsoft%20Excel%20with%20a%20Microsoft,Excel%202007%2C%20and%20Excel%202003" TargetMode="External"/><Relationship Id="rId4" Type="http://schemas.openxmlformats.org/officeDocument/2006/relationships/hyperlink" Target="https://en.wikipedia.org/wiki/Joule%E2%80%93Thomson_effect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pPr algn="l"/>
            <a:r>
              <a:rPr lang="en-US" sz="5400" dirty="0"/>
              <a:t>"</a:t>
            </a:r>
            <a:r>
              <a:rPr lang="en-US" sz="5400" dirty="0" err="1"/>
              <a:t>Airbottle</a:t>
            </a:r>
            <a:r>
              <a:rPr lang="en-US" sz="5400" dirty="0"/>
              <a:t>"</a:t>
            </a:r>
            <a:br>
              <a:rPr lang="en-US" sz="5400" dirty="0"/>
            </a:br>
            <a:r>
              <a:rPr lang="en-US" sz="5400" dirty="0"/>
              <a:t>Air conditioning with bottles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dirty="0"/>
              <a:t>By Maria del Mar Casanova Villanueva, </a:t>
            </a:r>
            <a:r>
              <a:rPr lang="en-US" dirty="0" err="1"/>
              <a:t>Leire</a:t>
            </a:r>
            <a:r>
              <a:rPr lang="en-US" dirty="0"/>
              <a:t> Gutierrez Lois y Anna </a:t>
            </a:r>
            <a:r>
              <a:rPr lang="en-US" dirty="0" err="1"/>
              <a:t>Moschberger</a:t>
            </a:r>
            <a:r>
              <a:rPr lang="en-US" dirty="0"/>
              <a:t> Jimenez</a:t>
            </a:r>
          </a:p>
        </p:txBody>
      </p:sp>
      <p:pic>
        <p:nvPicPr>
          <p:cNvPr id="5" name="Picture 4" descr="A group of clear plastic cups&#10;&#10;AI-generated content may be incorrect.">
            <a:extLst>
              <a:ext uri="{FF2B5EF4-FFF2-40B4-BE49-F238E27FC236}">
                <a16:creationId xmlns:a16="http://schemas.microsoft.com/office/drawing/2014/main" id="{47D5DAE2-0FE8-8D0A-AC20-8762E45BAA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5" r="1" b="18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E6B869D4-1EEF-4B5F-AD70-79AACBAEE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A group of people wearing white coats and face masks holding a large piece of white material over their head&#10;&#10;AI-generated content may be incorrect.">
            <a:extLst>
              <a:ext uri="{FF2B5EF4-FFF2-40B4-BE49-F238E27FC236}">
                <a16:creationId xmlns:a16="http://schemas.microsoft.com/office/drawing/2014/main" id="{807E4FB4-19B4-5DBC-BF66-1380866393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264" b="27262"/>
          <a:stretch/>
        </p:blipFill>
        <p:spPr>
          <a:xfrm>
            <a:off x="-2" y="10"/>
            <a:ext cx="7995504" cy="6857990"/>
          </a:xfrm>
          <a:prstGeom prst="rect">
            <a:avLst/>
          </a:prstGeom>
        </p:spPr>
      </p:pic>
      <p:pic>
        <p:nvPicPr>
          <p:cNvPr id="5" name="Picture 4" descr="A group of kids wearing lab coats outside&#10;&#10;AI-generated content may be incorrect.">
            <a:extLst>
              <a:ext uri="{FF2B5EF4-FFF2-40B4-BE49-F238E27FC236}">
                <a16:creationId xmlns:a16="http://schemas.microsoft.com/office/drawing/2014/main" id="{C6B1FC70-7043-1BEC-5B3C-826427BADE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279" r="1" b="28779"/>
          <a:stretch/>
        </p:blipFill>
        <p:spPr>
          <a:xfrm>
            <a:off x="8188032" y="10"/>
            <a:ext cx="4003968" cy="2228747"/>
          </a:xfrm>
          <a:prstGeom prst="rect">
            <a:avLst/>
          </a:prstGeom>
        </p:spPr>
      </p:pic>
      <p:pic>
        <p:nvPicPr>
          <p:cNvPr id="8" name="Picture 7" descr="A group of people painting on a white board&#10;&#10;AI-generated content may be incorrect.">
            <a:extLst>
              <a:ext uri="{FF2B5EF4-FFF2-40B4-BE49-F238E27FC236}">
                <a16:creationId xmlns:a16="http://schemas.microsoft.com/office/drawing/2014/main" id="{01EDFB59-F9A7-C450-1701-112E4B7DF6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018" r="1" b="45608"/>
          <a:stretch/>
        </p:blipFill>
        <p:spPr>
          <a:xfrm>
            <a:off x="7985866" y="2400472"/>
            <a:ext cx="4206132" cy="2220331"/>
          </a:xfrm>
          <a:prstGeom prst="rect">
            <a:avLst/>
          </a:prstGeom>
        </p:spPr>
      </p:pic>
      <p:pic>
        <p:nvPicPr>
          <p:cNvPr id="4" name="Picture 3" descr="A group of people painting a box&#10;&#10;AI-generated content may be incorrect.">
            <a:extLst>
              <a:ext uri="{FF2B5EF4-FFF2-40B4-BE49-F238E27FC236}">
                <a16:creationId xmlns:a16="http://schemas.microsoft.com/office/drawing/2014/main" id="{51B7AA81-390B-7D81-8229-41290EBB1D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195" b="2"/>
          <a:stretch/>
        </p:blipFill>
        <p:spPr>
          <a:xfrm>
            <a:off x="8188029" y="4629229"/>
            <a:ext cx="4003969" cy="222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7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3EA5F2-D8E5-0087-1978-5F6DA52BB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>
                <a:ea typeface="+mj-lt"/>
                <a:cs typeface="+mj-lt"/>
              </a:rPr>
              <a:t>Methods: testing the air conditioner</a:t>
            </a:r>
            <a:endParaRPr lang="en-US" sz="5400" dirty="0"/>
          </a:p>
        </p:txBody>
      </p:sp>
      <p:pic>
        <p:nvPicPr>
          <p:cNvPr id="9" name="Picture 8" descr="A white lamp in a room&#10;&#10;AI-generated content may be incorrect.">
            <a:extLst>
              <a:ext uri="{FF2B5EF4-FFF2-40B4-BE49-F238E27FC236}">
                <a16:creationId xmlns:a16="http://schemas.microsoft.com/office/drawing/2014/main" id="{466D47C6-E7CB-8367-4097-8F15BEB5F2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943" r="4146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EE463-DC4C-C048-D59E-3D6341053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br>
              <a:rPr lang="en-US" sz="1200" dirty="0"/>
            </a:br>
            <a:br>
              <a:rPr lang="en-US" sz="1200" dirty="0"/>
            </a:br>
            <a:endParaRPr lang="en-US" sz="1200" dirty="0"/>
          </a:p>
          <a:p>
            <a:pPr marL="0" indent="0">
              <a:buNone/>
            </a:pPr>
            <a:br>
              <a:rPr lang="en-US" sz="1200" dirty="0"/>
            </a:br>
            <a:endParaRPr lang="en-US" sz="12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F18DF14-C5D1-1ABA-DA85-2227A5C79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3781" y="2888488"/>
            <a:ext cx="5461752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altLang="es-ES" sz="2400" dirty="0">
                <a:latin typeface="Arial" panose="020B0604020202020204" pitchFamily="34" charset="0"/>
              </a:rPr>
              <a:t>1 </a:t>
            </a:r>
            <a:r>
              <a:rPr lang="es-ES" altLang="es-ES" sz="2400" dirty="0" err="1">
                <a:latin typeface="Arial" panose="020B0604020202020204" pitchFamily="34" charset="0"/>
              </a:rPr>
              <a:t>thermometer</a:t>
            </a:r>
            <a:r>
              <a:rPr lang="es-ES" altLang="es-ES" sz="2400" dirty="0">
                <a:latin typeface="Arial" panose="020B0604020202020204" pitchFamily="34" charset="0"/>
              </a:rPr>
              <a:t> </a:t>
            </a:r>
            <a:r>
              <a:rPr lang="es-ES" altLang="es-ES" sz="2400" dirty="0" err="1">
                <a:latin typeface="Arial" panose="020B0604020202020204" pitchFamily="34" charset="0"/>
              </a:rPr>
              <a:t>inside</a:t>
            </a:r>
            <a:r>
              <a:rPr lang="es-ES" altLang="es-ES" sz="2400" dirty="0">
                <a:latin typeface="Arial" panose="020B0604020202020204" pitchFamily="34" charset="0"/>
              </a:rPr>
              <a:t>, 1 </a:t>
            </a:r>
            <a:r>
              <a:rPr lang="es-ES" altLang="es-ES" sz="2400" dirty="0" err="1">
                <a:latin typeface="Arial" panose="020B0604020202020204" pitchFamily="34" charset="0"/>
              </a:rPr>
              <a:t>outside</a:t>
            </a:r>
            <a:endParaRPr lang="es-ES" altLang="es-ES" sz="24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24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altLang="es-ES" sz="2400" dirty="0">
                <a:latin typeface="Arial" panose="020B0604020202020204" pitchFamily="34" charset="0"/>
              </a:rPr>
              <a:t>Fan </a:t>
            </a:r>
            <a:r>
              <a:rPr lang="es-ES" altLang="es-ES" sz="2400" dirty="0" err="1">
                <a:latin typeface="Arial" panose="020B0604020202020204" pitchFamily="34" charset="0"/>
              </a:rPr>
              <a:t>simulates</a:t>
            </a:r>
            <a:r>
              <a:rPr lang="es-ES" altLang="es-ES" sz="2400" dirty="0">
                <a:latin typeface="Arial" panose="020B0604020202020204" pitchFamily="34" charset="0"/>
              </a:rPr>
              <a:t> </a:t>
            </a:r>
            <a:r>
              <a:rPr lang="es-ES" altLang="es-ES" sz="2400" dirty="0" err="1">
                <a:latin typeface="Arial" panose="020B0604020202020204" pitchFamily="34" charset="0"/>
              </a:rPr>
              <a:t>outdoor</a:t>
            </a:r>
            <a:r>
              <a:rPr lang="es-ES" altLang="es-ES" sz="2400" dirty="0">
                <a:latin typeface="Arial" panose="020B0604020202020204" pitchFamily="34" charset="0"/>
              </a:rPr>
              <a:t> air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24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altLang="es-ES" sz="2400" dirty="0" err="1">
                <a:latin typeface="Arial" panose="020B0604020202020204" pitchFamily="34" charset="0"/>
              </a:rPr>
              <a:t>Record</a:t>
            </a:r>
            <a:r>
              <a:rPr lang="es-ES" altLang="es-ES" sz="2400" dirty="0">
                <a:latin typeface="Arial" panose="020B0604020202020204" pitchFamily="34" charset="0"/>
              </a:rPr>
              <a:t> </a:t>
            </a:r>
            <a:r>
              <a:rPr lang="es-ES" altLang="es-ES" sz="2400" dirty="0" err="1">
                <a:latin typeface="Arial" panose="020B0604020202020204" pitchFamily="34" charset="0"/>
              </a:rPr>
              <a:t>temp</a:t>
            </a:r>
            <a:r>
              <a:rPr lang="es-ES" altLang="es-ES" sz="2400" dirty="0">
                <a:latin typeface="Arial" panose="020B0604020202020204" pitchFamily="34" charset="0"/>
              </a:rPr>
              <a:t> </a:t>
            </a:r>
            <a:r>
              <a:rPr lang="es-ES" altLang="es-ES" sz="2400" dirty="0" err="1">
                <a:latin typeface="Arial" panose="020B0604020202020204" pitchFamily="34" charset="0"/>
              </a:rPr>
              <a:t>every</a:t>
            </a:r>
            <a:r>
              <a:rPr lang="es-ES" altLang="es-ES" sz="2400" dirty="0">
                <a:latin typeface="Arial" panose="020B0604020202020204" pitchFamily="34" charset="0"/>
              </a:rPr>
              <a:t> 5 min (20–40 min)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24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altLang="es-ES" sz="2400" dirty="0" err="1">
                <a:latin typeface="Arial" panose="020B0604020202020204" pitchFamily="34" charset="0"/>
              </a:rPr>
              <a:t>Graph</a:t>
            </a:r>
            <a:r>
              <a:rPr lang="es-ES" altLang="es-ES" sz="2400" dirty="0">
                <a:latin typeface="Arial" panose="020B0604020202020204" pitchFamily="34" charset="0"/>
              </a:rPr>
              <a:t> </a:t>
            </a:r>
            <a:r>
              <a:rPr lang="es-ES" altLang="es-ES" sz="2400" dirty="0" err="1">
                <a:latin typeface="Arial" panose="020B0604020202020204" pitchFamily="34" charset="0"/>
              </a:rPr>
              <a:t>results</a:t>
            </a:r>
            <a:r>
              <a:rPr lang="es-ES" altLang="es-ES" sz="2400" dirty="0">
                <a:latin typeface="Arial" panose="020B0604020202020204" pitchFamily="34" charset="0"/>
              </a:rPr>
              <a:t> in Excel</a:t>
            </a:r>
          </a:p>
        </p:txBody>
      </p:sp>
    </p:spTree>
    <p:extLst>
      <p:ext uri="{BB962C8B-B14F-4D97-AF65-F5344CB8AC3E}">
        <p14:creationId xmlns:p14="http://schemas.microsoft.com/office/powerpoint/2010/main" val="2366842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CFEB91-42C3-C283-D78A-F98720C1B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Results: without chimney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aph with blue and purple lines&#10;&#10;AI-generated content may be incorrect.">
            <a:extLst>
              <a:ext uri="{FF2B5EF4-FFF2-40B4-BE49-F238E27FC236}">
                <a16:creationId xmlns:a16="http://schemas.microsoft.com/office/drawing/2014/main" id="{3DBA884C-E1C1-78AC-0E11-6B52A47E8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2702274"/>
            <a:ext cx="5614416" cy="3486468"/>
          </a:xfrm>
          <a:prstGeom prst="rect">
            <a:avLst/>
          </a:prstGeom>
        </p:spPr>
      </p:pic>
      <p:pic>
        <p:nvPicPr>
          <p:cNvPr id="4" name="Picture 3" descr="A graph with blue and purple lines&#10;&#10;AI-generated content may be incorrect.">
            <a:extLst>
              <a:ext uri="{FF2B5EF4-FFF2-40B4-BE49-F238E27FC236}">
                <a16:creationId xmlns:a16="http://schemas.microsoft.com/office/drawing/2014/main" id="{8D6018B2-5D9E-F568-7488-EBADF69E5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496" y="2702274"/>
            <a:ext cx="5614416" cy="348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763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4" name="Rectangle 35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303CFA-505F-7EEE-E1D3-F3DCAAAD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000">
                <a:ea typeface="+mj-lt"/>
                <a:cs typeface="+mj-lt"/>
              </a:rPr>
              <a:t>Discussion</a:t>
            </a:r>
            <a:r>
              <a:rPr lang="es-ES" sz="5000">
                <a:ea typeface="+mj-lt"/>
                <a:cs typeface="+mj-lt"/>
              </a:rPr>
              <a:t>:</a:t>
            </a:r>
            <a:r>
              <a:rPr lang="en-US" sz="5000">
                <a:ea typeface="+mj-lt"/>
                <a:cs typeface="+mj-lt"/>
              </a:rPr>
              <a:t> without chimney</a:t>
            </a:r>
            <a:endParaRPr lang="en-US" sz="5000"/>
          </a:p>
        </p:txBody>
      </p:sp>
      <p:sp>
        <p:nvSpPr>
          <p:cNvPr id="356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746F6AD-9DC4-EFC6-EE5C-2C738A4F25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94819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4762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50E6D6-8F36-0781-B33E-23368AB2C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Results: with chimney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aph of a temperature&#10;&#10;AI-generated content may be incorrect.">
            <a:extLst>
              <a:ext uri="{FF2B5EF4-FFF2-40B4-BE49-F238E27FC236}">
                <a16:creationId xmlns:a16="http://schemas.microsoft.com/office/drawing/2014/main" id="{AB9728F5-7E08-A9FC-2E52-BB4AFDD13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2702274"/>
            <a:ext cx="5614416" cy="3486468"/>
          </a:xfrm>
          <a:prstGeom prst="rect">
            <a:avLst/>
          </a:prstGeom>
        </p:spPr>
      </p:pic>
      <p:pic>
        <p:nvPicPr>
          <p:cNvPr id="5" name="Picture 4" descr="A graph with blue and purple lines&#10;&#10;AI-generated content may be incorrect.">
            <a:extLst>
              <a:ext uri="{FF2B5EF4-FFF2-40B4-BE49-F238E27FC236}">
                <a16:creationId xmlns:a16="http://schemas.microsoft.com/office/drawing/2014/main" id="{2579BC71-6EF2-6890-6AFC-99E43C9B7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496" y="2702274"/>
            <a:ext cx="5614416" cy="348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63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84EBD2-F25B-C7A8-4315-609250BAE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03BE3A-9EAE-4BF3-3B72-7C0CA3F3E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000">
                <a:ea typeface="+mj-lt"/>
                <a:cs typeface="+mj-lt"/>
              </a:rPr>
              <a:t>Discussion</a:t>
            </a:r>
            <a:r>
              <a:rPr lang="es-ES" sz="5000">
                <a:ea typeface="+mj-lt"/>
                <a:cs typeface="+mj-lt"/>
              </a:rPr>
              <a:t>:</a:t>
            </a:r>
            <a:r>
              <a:rPr lang="en-US" sz="5000">
                <a:ea typeface="+mj-lt"/>
                <a:cs typeface="+mj-lt"/>
              </a:rPr>
              <a:t> with chimney</a:t>
            </a:r>
            <a:endParaRPr lang="en-US" sz="5000"/>
          </a:p>
        </p:txBody>
      </p:sp>
      <p:sp>
        <p:nvSpPr>
          <p:cNvPr id="64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tack of plastic bottles&#10;&#10;AI-generated content may be incorrect.">
            <a:extLst>
              <a:ext uri="{FF2B5EF4-FFF2-40B4-BE49-F238E27FC236}">
                <a16:creationId xmlns:a16="http://schemas.microsoft.com/office/drawing/2014/main" id="{A42D19EF-6730-F06C-B158-F62AE8E2E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0" b="11913"/>
          <a:stretch/>
        </p:blipFill>
        <p:spPr bwMode="auto">
          <a:xfrm>
            <a:off x="6657847" y="1739907"/>
            <a:ext cx="5458968" cy="3871672"/>
          </a:xfrm>
          <a:prstGeom prst="rect">
            <a:avLst/>
          </a:prstGeom>
          <a:noFill/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E9CA274-BA31-17D6-A951-F5F5C33E2D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976946"/>
              </p:ext>
            </p:extLst>
          </p:nvPr>
        </p:nvGraphicFramePr>
        <p:xfrm>
          <a:off x="0" y="1546643"/>
          <a:ext cx="6807636" cy="5119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94834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A08EB9-569A-0303-9E84-8F05099F5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>
                <a:latin typeface="Aptos"/>
              </a:rPr>
              <a:t>Conclusions</a:t>
            </a:r>
            <a:endParaRPr lang="en-US" sz="5400" dirty="0"/>
          </a:p>
        </p:txBody>
      </p:sp>
      <p:sp>
        <p:nvSpPr>
          <p:cNvPr id="5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5B26F02-8167-384E-AEBC-A2BFEDDF5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922386"/>
              </p:ext>
            </p:extLst>
          </p:nvPr>
        </p:nvGraphicFramePr>
        <p:xfrm>
          <a:off x="572492" y="1034289"/>
          <a:ext cx="10821222" cy="5832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1121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FEBB1-3DF2-02EE-997E-5D6D23A8C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131" y="1188637"/>
            <a:ext cx="3940732" cy="4480726"/>
          </a:xfrm>
        </p:spPr>
        <p:txBody>
          <a:bodyPr>
            <a:normAutofit/>
          </a:bodyPr>
          <a:lstStyle/>
          <a:p>
            <a:pPr algn="r"/>
            <a:r>
              <a:rPr lang="en-US" sz="3600" dirty="0">
                <a:ea typeface="+mj-lt"/>
                <a:cs typeface="+mj-lt"/>
              </a:rPr>
              <a:t>Acknowledgements</a:t>
            </a:r>
            <a:endParaRPr lang="en-US" sz="36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B37B1-F0BA-8664-D55B-B1C14AD05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700" dirty="0">
                <a:ea typeface="+mn-lt"/>
                <a:cs typeface="+mn-lt"/>
              </a:rPr>
              <a:t>We thank our school, </a:t>
            </a:r>
            <a:r>
              <a:rPr lang="en-US" sz="1700" b="1" dirty="0">
                <a:ea typeface="+mn-lt"/>
                <a:cs typeface="+mn-lt"/>
              </a:rPr>
              <a:t>European School of Frankfurt</a:t>
            </a:r>
            <a:r>
              <a:rPr lang="en-US" sz="1700" dirty="0">
                <a:ea typeface="+mn-lt"/>
                <a:cs typeface="+mn-lt"/>
              </a:rPr>
              <a:t>, for providing us with the necessary materials for our project and a laboratory to carry out the tests, as well as for giving us the opportunity to attend ESSS 2025.</a:t>
            </a:r>
            <a:endParaRPr lang="en-US" sz="1700" dirty="0">
              <a:latin typeface="Calibri"/>
              <a:ea typeface="Calibri"/>
              <a:cs typeface="Calibri"/>
            </a:endParaRPr>
          </a:p>
          <a:p>
            <a:r>
              <a:rPr lang="en-US" sz="1700" dirty="0">
                <a:ea typeface="+mn-lt"/>
                <a:cs typeface="+mn-lt"/>
              </a:rPr>
              <a:t>We also thank </a:t>
            </a:r>
            <a:r>
              <a:rPr lang="en-US" sz="1700" b="1" dirty="0">
                <a:ea typeface="+mn-lt"/>
                <a:cs typeface="+mn-lt"/>
              </a:rPr>
              <a:t>the laboratory technicians </a:t>
            </a:r>
            <a:r>
              <a:rPr lang="en-US" sz="1700" dirty="0">
                <a:ea typeface="+mn-lt"/>
                <a:cs typeface="+mn-lt"/>
              </a:rPr>
              <a:t>for providing us with some of the materials used.</a:t>
            </a:r>
            <a:endParaRPr lang="en-US" dirty="0"/>
          </a:p>
          <a:p>
            <a:r>
              <a:rPr lang="en-US" sz="1700" dirty="0">
                <a:ea typeface="+mn-lt"/>
                <a:cs typeface="+mn-lt"/>
              </a:rPr>
              <a:t>To the caretaker, </a:t>
            </a:r>
            <a:r>
              <a:rPr lang="en-US" sz="1700" b="1" dirty="0">
                <a:ea typeface="+mn-lt"/>
                <a:cs typeface="+mn-lt"/>
              </a:rPr>
              <a:t>José </a:t>
            </a:r>
            <a:r>
              <a:rPr lang="en-US" sz="1700" b="1" dirty="0" err="1">
                <a:ea typeface="+mn-lt"/>
                <a:cs typeface="+mn-lt"/>
              </a:rPr>
              <a:t>Claramunt</a:t>
            </a:r>
            <a:r>
              <a:rPr lang="en-US" sz="1700" dirty="0">
                <a:ea typeface="+mn-lt"/>
                <a:cs typeface="+mn-lt"/>
              </a:rPr>
              <a:t>, for making the holes in the table to insert the bottles. </a:t>
            </a:r>
            <a:endParaRPr lang="en-US" dirty="0"/>
          </a:p>
          <a:p>
            <a:r>
              <a:rPr lang="en-US" sz="1700" dirty="0">
                <a:ea typeface="+mn-lt"/>
                <a:cs typeface="+mn-lt"/>
              </a:rPr>
              <a:t>Finally, we thank the teacher </a:t>
            </a:r>
            <a:r>
              <a:rPr lang="en-US" sz="1700" b="1" dirty="0">
                <a:ea typeface="+mn-lt"/>
                <a:cs typeface="+mn-lt"/>
              </a:rPr>
              <a:t>G. Oliván </a:t>
            </a:r>
            <a:r>
              <a:rPr lang="en-US" sz="1700" dirty="0">
                <a:ea typeface="+mn-lt"/>
                <a:cs typeface="+mn-lt"/>
              </a:rPr>
              <a:t>for encouraging us to participate in the ESSS and mentoring our 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903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B5323-8D82-A112-CFB3-2592755D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References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0ACEF-66FB-2E1C-0271-923A0D176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sz="1800">
                <a:latin typeface="Calibri"/>
                <a:ea typeface="Calibri"/>
                <a:cs typeface="Calibri"/>
              </a:rPr>
              <a:t>Carbon Brief web site </a:t>
            </a:r>
            <a:r>
              <a:rPr lang="en-GB" sz="1800" u="sng">
                <a:latin typeface="Calibri"/>
                <a:ea typeface="Calibri"/>
                <a:cs typeface="Calibri"/>
                <a:hlinkClick r:id="rId2"/>
              </a:rPr>
              <a:t>Home - Carbon Brief » Clear on climate.</a:t>
            </a:r>
            <a:r>
              <a:rPr lang="en-GB" sz="1800">
                <a:latin typeface="Calibri"/>
                <a:ea typeface="Calibri"/>
                <a:cs typeface="Calibri"/>
              </a:rPr>
              <a:t> Accessed March 2025.</a:t>
            </a:r>
            <a:endParaRPr lang="en-US" sz="1800">
              <a:latin typeface="Calibri"/>
              <a:ea typeface="Calibri"/>
              <a:cs typeface="Calibri"/>
            </a:endParaRPr>
          </a:p>
          <a:p>
            <a:pPr algn="just"/>
            <a:r>
              <a:rPr lang="en-GB" sz="1800">
                <a:latin typeface="Calibri"/>
                <a:ea typeface="Calibri"/>
                <a:cs typeface="Calibri"/>
              </a:rPr>
              <a:t>Eco-cooler </a:t>
            </a:r>
            <a:r>
              <a:rPr lang="en-GB" sz="1800" u="sng">
                <a:latin typeface="Calibri"/>
                <a:ea typeface="Calibri"/>
                <a:cs typeface="Calibri"/>
                <a:hlinkClick r:id="rId3"/>
              </a:rPr>
              <a:t>Eco Cooler: Zero Electricity Air Cooler.</a:t>
            </a:r>
            <a:r>
              <a:rPr lang="en-GB" sz="1800">
                <a:latin typeface="Calibri"/>
                <a:ea typeface="Calibri"/>
                <a:cs typeface="Calibri"/>
              </a:rPr>
              <a:t> Accessed March 2025.</a:t>
            </a:r>
            <a:endParaRPr lang="en-US" sz="1800">
              <a:latin typeface="Calibri"/>
              <a:ea typeface="Calibri"/>
              <a:cs typeface="Calibri"/>
            </a:endParaRPr>
          </a:p>
          <a:p>
            <a:pPr algn="just"/>
            <a:r>
              <a:rPr lang="en-GB" sz="1800">
                <a:latin typeface="Calibri"/>
                <a:ea typeface="Calibri"/>
                <a:cs typeface="Calibri"/>
              </a:rPr>
              <a:t>Joule-Thomson effect. Wikipedia </a:t>
            </a:r>
            <a:r>
              <a:rPr lang="en-GB" sz="1800" u="sng">
                <a:latin typeface="Calibri"/>
                <a:ea typeface="Calibri"/>
                <a:cs typeface="Calibri"/>
                <a:hlinkClick r:id="rId4"/>
              </a:rPr>
              <a:t>Joule–Thomson effect - Wikipedia</a:t>
            </a:r>
            <a:r>
              <a:rPr lang="en-GB" sz="1800">
                <a:latin typeface="Calibri"/>
                <a:ea typeface="Calibri"/>
                <a:cs typeface="Calibri"/>
              </a:rPr>
              <a:t> . Accessed March 2025.</a:t>
            </a:r>
            <a:endParaRPr lang="en-US" sz="1800">
              <a:latin typeface="Calibri"/>
              <a:ea typeface="Calibri"/>
              <a:cs typeface="Calibri"/>
            </a:endParaRPr>
          </a:p>
          <a:p>
            <a:pPr algn="just"/>
            <a:r>
              <a:rPr lang="en-US" sz="1800">
                <a:latin typeface="Calibri"/>
                <a:ea typeface="Calibri"/>
                <a:cs typeface="Calibri"/>
              </a:rPr>
              <a:t>Microsoft Corporation. (2024). </a:t>
            </a:r>
            <a:r>
              <a:rPr lang="en-US" sz="1800" i="1">
                <a:latin typeface="Calibri"/>
                <a:ea typeface="Calibri"/>
                <a:cs typeface="Calibri"/>
              </a:rPr>
              <a:t>Excel (Microsoft 365 Subscription)</a:t>
            </a:r>
            <a:r>
              <a:rPr lang="en-US" sz="1800">
                <a:latin typeface="Calibri"/>
                <a:ea typeface="Calibri"/>
                <a:cs typeface="Calibri"/>
              </a:rPr>
              <a:t>. [Computer Software]. Microsoft Corporation. </a:t>
            </a:r>
            <a:r>
              <a:rPr lang="de-DE" sz="1800" u="sng">
                <a:latin typeface="Calibri"/>
                <a:ea typeface="Calibri"/>
                <a:cs typeface="Calibri"/>
                <a:hlinkClick r:id="rId5"/>
              </a:rPr>
              <a:t>https://www.microsoft.com/en-us/microsoft-365/excel#:~:text=Microsoft%20Excel%20with%20a%20Microsoft,Excel%202007%2C%20and%20Excel%202003</a:t>
            </a:r>
            <a:r>
              <a:rPr lang="de-DE" sz="1800">
                <a:latin typeface="Calibri"/>
                <a:ea typeface="Calibri"/>
                <a:cs typeface="Calibri"/>
              </a:rPr>
              <a:t>. </a:t>
            </a:r>
            <a:endParaRPr lang="en-US" sz="1800">
              <a:latin typeface="Calibri"/>
              <a:ea typeface="Calibri"/>
              <a:cs typeface="Calibri"/>
            </a:endParaRPr>
          </a:p>
          <a:p>
            <a:pPr algn="just"/>
            <a:r>
              <a:rPr lang="en-US" sz="1800">
                <a:latin typeface="Calibri"/>
                <a:ea typeface="Calibri"/>
                <a:cs typeface="Calibri"/>
              </a:rPr>
              <a:t>Microsoft Corporation. (2024). </a:t>
            </a:r>
            <a:r>
              <a:rPr lang="en-US" sz="1800" i="1">
                <a:latin typeface="Calibri"/>
                <a:ea typeface="Calibri"/>
                <a:cs typeface="Calibri"/>
              </a:rPr>
              <a:t>Word (Microsoft 365 Subscription)</a:t>
            </a:r>
            <a:r>
              <a:rPr lang="en-US" sz="1800">
                <a:latin typeface="Calibri"/>
                <a:ea typeface="Calibri"/>
                <a:cs typeface="Calibri"/>
              </a:rPr>
              <a:t>. [Computer Software]. Microsoft Corporation. </a:t>
            </a:r>
            <a:r>
              <a:rPr lang="en-GB" sz="1800" u="sng">
                <a:latin typeface="Calibri"/>
                <a:ea typeface="Calibri"/>
                <a:cs typeface="Calibri"/>
                <a:hlinkClick r:id="rId6"/>
              </a:rPr>
              <a:t>https://www.microsoft.com/en-us/microsoft-365/word</a:t>
            </a:r>
            <a:endParaRPr lang="en-US" sz="1800">
              <a:latin typeface="Calibri"/>
              <a:ea typeface="Calibri"/>
              <a:cs typeface="Calibri"/>
            </a:endParaRPr>
          </a:p>
          <a:p>
            <a:pPr algn="just"/>
            <a:r>
              <a:rPr lang="en-GB" sz="1800">
                <a:latin typeface="Calibri"/>
                <a:ea typeface="Calibri"/>
                <a:cs typeface="Calibri"/>
              </a:rPr>
              <a:t>United Nations. What is climate change  </a:t>
            </a:r>
            <a:r>
              <a:rPr lang="en-GB" sz="1800" u="sng">
                <a:latin typeface="Calibri"/>
                <a:ea typeface="Calibri"/>
                <a:cs typeface="Calibri"/>
                <a:hlinkClick r:id="rId7"/>
              </a:rPr>
              <a:t>What is climate change? </a:t>
            </a:r>
            <a:r>
              <a:rPr lang="es-ES" sz="1800" u="sng">
                <a:latin typeface="Calibri"/>
                <a:ea typeface="Calibri"/>
                <a:cs typeface="Calibri"/>
                <a:hlinkClick r:id="rId7"/>
              </a:rPr>
              <a:t>| United Nations.</a:t>
            </a:r>
            <a:r>
              <a:rPr lang="es-ES" sz="1800">
                <a:latin typeface="Calibri"/>
                <a:ea typeface="Calibri"/>
                <a:cs typeface="Calibri"/>
              </a:rPr>
              <a:t> </a:t>
            </a:r>
            <a:r>
              <a:rPr lang="es-ES" sz="1800" err="1">
                <a:latin typeface="Calibri"/>
                <a:ea typeface="Calibri"/>
                <a:cs typeface="Calibri"/>
              </a:rPr>
              <a:t>Accessed</a:t>
            </a:r>
            <a:r>
              <a:rPr lang="es-ES" sz="1800">
                <a:latin typeface="Calibri"/>
                <a:ea typeface="Calibri"/>
                <a:cs typeface="Calibri"/>
              </a:rPr>
              <a:t> March 2025.</a:t>
            </a:r>
            <a:endParaRPr lang="en-US" sz="1800">
              <a:latin typeface="Calibri"/>
              <a:ea typeface="Calibri"/>
              <a:cs typeface="Calibri"/>
            </a:endParaRPr>
          </a:p>
          <a:p>
            <a:pPr algn="just"/>
            <a:endParaRPr lang="es-ES" sz="1800">
              <a:latin typeface="Calibri"/>
              <a:ea typeface="Calibri"/>
              <a:cs typeface="Calibri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809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draußen, Baum, Kleidung, See enthält.&#10;&#10;Beschreibung automatisch generiert.">
            <a:extLst>
              <a:ext uri="{FF2B5EF4-FFF2-40B4-BE49-F238E27FC236}">
                <a16:creationId xmlns:a16="http://schemas.microsoft.com/office/drawing/2014/main" id="{33939E43-C373-3AA4-B541-303CE687557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l="13189" r="30561"/>
          <a:stretch/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329044B-2733-9B62-B208-B81D7A68A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rgbClr val="FFFFFF"/>
                </a:solidFill>
                <a:ea typeface="Calibri Light"/>
                <a:cs typeface="Calibri Light"/>
              </a:rPr>
              <a:t>End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9F547-C586-CD84-B0D4-7AFBDF478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de-DE" dirty="0" err="1">
                <a:solidFill>
                  <a:srgbClr val="FFFFFF"/>
                </a:solidFill>
                <a:ea typeface="Calibri"/>
                <a:cs typeface="Calibri"/>
              </a:rPr>
              <a:t>Thank</a:t>
            </a:r>
            <a:r>
              <a:rPr lang="de-DE" dirty="0">
                <a:solidFill>
                  <a:srgbClr val="FFFFFF"/>
                </a:solidFill>
                <a:ea typeface="Calibri"/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Calibri"/>
                <a:cs typeface="Calibri"/>
              </a:rPr>
              <a:t>you</a:t>
            </a:r>
            <a:r>
              <a:rPr lang="de-DE" dirty="0">
                <a:solidFill>
                  <a:srgbClr val="FFFFFF"/>
                </a:solidFill>
                <a:ea typeface="Calibri"/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Calibri"/>
                <a:cs typeface="Calibri"/>
              </a:rPr>
              <a:t>for</a:t>
            </a:r>
            <a:r>
              <a:rPr lang="de-DE" dirty="0">
                <a:solidFill>
                  <a:srgbClr val="FFFFFF"/>
                </a:solidFill>
                <a:ea typeface="Calibri"/>
                <a:cs typeface="Calibri"/>
              </a:rPr>
              <a:t> </a:t>
            </a:r>
            <a:r>
              <a:rPr lang="de-DE" dirty="0" err="1">
                <a:solidFill>
                  <a:srgbClr val="FFFFFF"/>
                </a:solidFill>
                <a:ea typeface="Calibri"/>
                <a:cs typeface="Calibri"/>
              </a:rPr>
              <a:t>listening</a:t>
            </a: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r>
              <a:rPr lang="de-DE" dirty="0">
                <a:solidFill>
                  <a:srgbClr val="FFFFFF"/>
                </a:solidFill>
                <a:ea typeface="Calibri"/>
                <a:cs typeface="Calibri"/>
              </a:rPr>
              <a:t>S1 ESA</a:t>
            </a:r>
            <a:endParaRPr lang="de-DE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de-DE">
                <a:solidFill>
                  <a:srgbClr val="FFFFFF"/>
                </a:solidFill>
                <a:ea typeface="Calibri"/>
                <a:cs typeface="Calibri"/>
              </a:rPr>
              <a:t>European School</a:t>
            </a:r>
            <a:r>
              <a:rPr lang="de-DE" dirty="0">
                <a:solidFill>
                  <a:srgbClr val="FFFFFF"/>
                </a:solidFill>
                <a:ea typeface="Calibri"/>
                <a:cs typeface="Calibri"/>
              </a:rPr>
              <a:t> Frankfurt am Main</a:t>
            </a:r>
          </a:p>
          <a:p>
            <a:pPr marL="0" indent="0">
              <a:buNone/>
            </a:pPr>
            <a:r>
              <a:rPr lang="de-DE" dirty="0">
                <a:solidFill>
                  <a:srgbClr val="FFFFFF"/>
                </a:solidFill>
                <a:ea typeface="Calibri"/>
                <a:cs typeface="Calibri"/>
              </a:rPr>
              <a:t>Praunheimer Weg 126</a:t>
            </a:r>
          </a:p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  <a:latin typeface="Calibri"/>
                <a:ea typeface="Calibri"/>
                <a:cs typeface="Times New Roman"/>
              </a:rPr>
              <a:t>D-60439 Frankfurt am Main</a:t>
            </a:r>
            <a:endParaRPr lang="de-DE" dirty="0">
              <a:solidFill>
                <a:srgbClr val="FFFFFF"/>
              </a:solidFill>
              <a:latin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de-DE" dirty="0">
              <a:solidFill>
                <a:srgbClr val="FFFFFF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93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BD561E4-BF43-1307-9571-7C62FD77E9E0}"/>
              </a:ext>
            </a:extLst>
          </p:cNvPr>
          <p:cNvSpPr txBox="1">
            <a:spLocks/>
          </p:cNvSpPr>
          <p:nvPr/>
        </p:nvSpPr>
        <p:spPr>
          <a:xfrm>
            <a:off x="6823878" y="741391"/>
            <a:ext cx="4491821" cy="16162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800" dirty="0"/>
              <a:t>Index</a:t>
            </a:r>
            <a:endParaRPr lang="en-US" sz="3200" dirty="0"/>
          </a:p>
        </p:txBody>
      </p:sp>
      <p:pic>
        <p:nvPicPr>
          <p:cNvPr id="5" name="Picture 4" descr="Ein Bild, das Kleidung, Person, Im Haus, Wand enthält.&#10;&#10;Beschreibung automatisch generiert.">
            <a:extLst>
              <a:ext uri="{FF2B5EF4-FFF2-40B4-BE49-F238E27FC236}">
                <a16:creationId xmlns:a16="http://schemas.microsoft.com/office/drawing/2014/main" id="{11E0D6DE-60F5-84AE-CCF8-9369C182EF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964" r="27753" b="-1"/>
          <a:stretch/>
        </p:blipFill>
        <p:spPr>
          <a:xfrm rot="5400000">
            <a:off x="-381000" y="381000"/>
            <a:ext cx="6858000" cy="6096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FF8C1-568E-0CD1-68DC-044679896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3878" y="2533476"/>
            <a:ext cx="4491820" cy="34478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/>
              <a:t>Introduction</a:t>
            </a:r>
          </a:p>
          <a:p>
            <a:r>
              <a:rPr lang="en-US" sz="1600"/>
              <a:t>Hypothesis</a:t>
            </a:r>
          </a:p>
          <a:p>
            <a:r>
              <a:rPr lang="en-US" sz="1600"/>
              <a:t>Objective</a:t>
            </a:r>
          </a:p>
          <a:p>
            <a:r>
              <a:rPr lang="en-US" sz="1600"/>
              <a:t>Materials</a:t>
            </a:r>
          </a:p>
          <a:p>
            <a:r>
              <a:rPr lang="en-US" sz="1600"/>
              <a:t>Methods</a:t>
            </a:r>
          </a:p>
          <a:p>
            <a:r>
              <a:rPr lang="en-US" sz="1600"/>
              <a:t>Results</a:t>
            </a:r>
          </a:p>
          <a:p>
            <a:r>
              <a:rPr lang="en-US" sz="1600"/>
              <a:t>Discussion</a:t>
            </a:r>
          </a:p>
          <a:p>
            <a:r>
              <a:rPr lang="en-US" sz="1600"/>
              <a:t>Conclusion</a:t>
            </a:r>
          </a:p>
          <a:p>
            <a:r>
              <a:rPr lang="en-US" sz="1600"/>
              <a:t>Acknowledgements</a:t>
            </a:r>
          </a:p>
          <a:p>
            <a:pPr marL="0"/>
            <a:r>
              <a:rPr lang="en-US" sz="1600"/>
              <a:t>References</a:t>
            </a:r>
          </a:p>
          <a:p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886953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67E797-6068-94EE-9B81-37355FB63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600" dirty="0">
                <a:latin typeface="Aptos"/>
              </a:rPr>
              <a:t>Introduction</a:t>
            </a:r>
            <a:endParaRPr lang="en-US" sz="4600" dirty="0"/>
          </a:p>
        </p:txBody>
      </p:sp>
      <p:sp>
        <p:nvSpPr>
          <p:cNvPr id="34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1626C-57F2-B31C-15DB-9440C46C9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Summers getting hotter</a:t>
            </a:r>
          </a:p>
          <a:p>
            <a:pPr marL="0" indent="0">
              <a:buNone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Increase in use of air-conditioning</a:t>
            </a:r>
          </a:p>
          <a:p>
            <a:pPr marL="0" indent="0">
              <a:buNone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2011–2020: warmest decade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Global warming impact</a:t>
            </a:r>
          </a:p>
          <a:p>
            <a:pPr marL="0" indent="0">
              <a:buNone/>
            </a:pPr>
            <a:endParaRPr lang="es-ES" sz="2200" dirty="0"/>
          </a:p>
        </p:txBody>
      </p:sp>
      <p:pic>
        <p:nvPicPr>
          <p:cNvPr id="7" name="Content Placeholder 3" descr="Ein Bild, das Text, Schrift, Screenshot, Handschrift enthält.&#10;&#10;Beschreibung automatisch generiert.">
            <a:extLst>
              <a:ext uri="{FF2B5EF4-FFF2-40B4-BE49-F238E27FC236}">
                <a16:creationId xmlns:a16="http://schemas.microsoft.com/office/drawing/2014/main" id="{FA9E9E39-5EB3-2D49-F8EE-FB404F7304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839" b="5779"/>
          <a:stretch/>
        </p:blipFill>
        <p:spPr>
          <a:xfrm>
            <a:off x="4219956" y="1449605"/>
            <a:ext cx="7507224" cy="422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23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39DF3B-8694-006E-A17D-520A93623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AA166C-6275-D287-5BF6-90AA5929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200">
                <a:latin typeface="Aptos"/>
              </a:rPr>
              <a:t>Introduction: our idea</a:t>
            </a:r>
            <a:endParaRPr lang="en-US" sz="4200"/>
          </a:p>
        </p:txBody>
      </p:sp>
      <p:sp>
        <p:nvSpPr>
          <p:cNvPr id="34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191F8F58-CA56-B0F9-6A82-667A55170F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30936" y="2807208"/>
            <a:ext cx="4023360" cy="34107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2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Inspired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22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by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22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India’s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2200" b="0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Eco </a:t>
            </a:r>
            <a:r>
              <a:rPr kumimoji="0" lang="es-ES" altLang="es-ES" sz="2200" b="0" i="1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Cooler</a:t>
            </a:r>
            <a:r>
              <a:rPr kumimoji="0" lang="es-ES" altLang="es-ES" sz="2200" b="0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2200" b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Project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s-ES" altLang="es-ES" sz="2200" b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Air </a:t>
            </a:r>
            <a:r>
              <a:rPr kumimoji="0" lang="es-ES" altLang="es-ES" sz="22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flows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22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through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open </a:t>
            </a:r>
            <a:r>
              <a:rPr kumimoji="0" lang="es-ES" altLang="es-ES" sz="22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plastic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22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bottles</a:t>
            </a:r>
            <a:endParaRPr kumimoji="0" lang="es-ES" altLang="es-ES" sz="2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s-ES" altLang="es-ES" sz="2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r>
              <a:rPr kumimoji="0" lang="es-ES" altLang="es-ES" sz="2200" b="0" i="0" u="none" strike="noStrike" cap="none" normalizeH="0" baseline="0" err="1">
                <a:ln>
                  <a:noFill/>
                </a:ln>
                <a:effectLst/>
                <a:latin typeface="Arial"/>
                <a:cs typeface="Arial"/>
              </a:rPr>
              <a:t>Cooling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/>
                <a:cs typeface="Arial"/>
              </a:rPr>
              <a:t> </a:t>
            </a:r>
            <a:r>
              <a:rPr kumimoji="0" lang="es-ES" altLang="es-ES" sz="2200" b="0" i="0" u="none" strike="noStrike" cap="none" normalizeH="0" baseline="0" err="1">
                <a:ln>
                  <a:noFill/>
                </a:ln>
                <a:effectLst/>
                <a:latin typeface="Arial"/>
                <a:cs typeface="Arial"/>
              </a:rPr>
              <a:t>via</a:t>
            </a:r>
            <a:r>
              <a:rPr kumimoji="0" lang="es-ES" altLang="es-ES" sz="2200" b="0" i="0" u="none" strike="noStrike" cap="none" normalizeH="0" baseline="0" dirty="0">
                <a:ln>
                  <a:noFill/>
                </a:ln>
                <a:effectLst/>
                <a:latin typeface="Arial"/>
                <a:cs typeface="Arial"/>
              </a:rPr>
              <a:t> </a:t>
            </a:r>
            <a:r>
              <a:rPr lang="es-ES" altLang="es-ES" sz="2200" b="1" dirty="0">
                <a:latin typeface="Arial"/>
                <a:cs typeface="Arial"/>
              </a:rPr>
              <a:t>Joule-Thomson </a:t>
            </a:r>
            <a:r>
              <a:rPr lang="es-ES" altLang="es-ES" sz="2200" b="1" err="1">
                <a:latin typeface="Arial"/>
                <a:cs typeface="Arial"/>
              </a:rPr>
              <a:t>effect</a:t>
            </a:r>
            <a:endParaRPr lang="es-ES" altLang="es-ES" sz="2200" b="1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close-up of a bottle&#10;&#10;Description automatically generated">
            <a:extLst>
              <a:ext uri="{FF2B5EF4-FFF2-40B4-BE49-F238E27FC236}">
                <a16:creationId xmlns:a16="http://schemas.microsoft.com/office/drawing/2014/main" id="{9899C93D-342E-5320-A122-5D0DBBFA9A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8662"/>
          <a:stretch/>
        </p:blipFill>
        <p:spPr>
          <a:xfrm>
            <a:off x="5074158" y="4282440"/>
            <a:ext cx="6903720" cy="24137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7EEB3B-0E04-07CC-E44E-67DABF6CE6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73" r="2587"/>
          <a:stretch/>
        </p:blipFill>
        <p:spPr>
          <a:xfrm>
            <a:off x="4868418" y="1564235"/>
            <a:ext cx="7109460" cy="222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36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3D9E46-9190-208C-308A-C591306C7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>
                <a:latin typeface="Aptos"/>
              </a:rPr>
              <a:t>Hypothesis</a:t>
            </a:r>
            <a:endParaRPr lang="en-US" sz="540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2827A-E30A-92FB-5337-BEAAD8039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en-GB" sz="2200" dirty="0">
                <a:ea typeface="+mn-lt"/>
                <a:cs typeface="+mn-lt"/>
              </a:rPr>
              <a:t>When air passes through a bottle open at both ends, from the wider opening to the narrower opening, the air will cool down and the temperature on the other side will drop. </a:t>
            </a:r>
            <a:endParaRPr lang="en-GB" sz="2200" dirty="0">
              <a:latin typeface="Calibri"/>
              <a:ea typeface="Calibri"/>
              <a:cs typeface="Calibri"/>
            </a:endParaRPr>
          </a:p>
          <a:p>
            <a:pPr algn="just"/>
            <a:r>
              <a:rPr lang="en-GB" sz="2200" dirty="0">
                <a:ea typeface="+mn-lt"/>
                <a:cs typeface="+mn-lt"/>
              </a:rPr>
              <a:t>If we place a panel with a large number of bottles in a window, the air passing through the bottles will cool down, thus lowering the temperature inside the house.</a:t>
            </a:r>
            <a:endParaRPr lang="en-GB" sz="2200" dirty="0"/>
          </a:p>
          <a:p>
            <a:endParaRPr lang="es-ES" sz="2200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4633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A3B902-9CC6-0C43-B694-DB4DAF4F8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>
                <a:latin typeface="Aptos"/>
              </a:rPr>
              <a:t>Objective</a:t>
            </a:r>
            <a:endParaRPr lang="en-US" sz="540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99F34-EE34-619F-68B2-27A76E4C9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es-ES" sz="2200" dirty="0" err="1">
                <a:ea typeface="+mn-lt"/>
                <a:cs typeface="+mn-lt"/>
              </a:rPr>
              <a:t>Our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goal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is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to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create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an</a:t>
            </a:r>
            <a:r>
              <a:rPr lang="es-ES" sz="2200" dirty="0">
                <a:ea typeface="+mn-lt"/>
                <a:cs typeface="+mn-lt"/>
              </a:rPr>
              <a:t> air </a:t>
            </a:r>
            <a:r>
              <a:rPr lang="es-ES" sz="2200" dirty="0" err="1">
                <a:ea typeface="+mn-lt"/>
                <a:cs typeface="+mn-lt"/>
              </a:rPr>
              <a:t>conditioner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made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from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recycled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materials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that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works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without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electricity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to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save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energy</a:t>
            </a:r>
            <a:r>
              <a:rPr lang="es-ES" sz="2200" dirty="0">
                <a:ea typeface="+mn-lt"/>
                <a:cs typeface="+mn-lt"/>
              </a:rPr>
              <a:t> and can be </a:t>
            </a:r>
            <a:r>
              <a:rPr lang="es-ES" sz="2200" dirty="0" err="1">
                <a:ea typeface="+mn-lt"/>
                <a:cs typeface="+mn-lt"/>
              </a:rPr>
              <a:t>used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by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people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who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cannot</a:t>
            </a:r>
            <a:r>
              <a:rPr lang="es-ES" sz="2200" dirty="0">
                <a:ea typeface="+mn-lt"/>
                <a:cs typeface="+mn-lt"/>
              </a:rPr>
              <a:t> </a:t>
            </a:r>
            <a:r>
              <a:rPr lang="es-ES" sz="2200" dirty="0" err="1">
                <a:ea typeface="+mn-lt"/>
                <a:cs typeface="+mn-lt"/>
              </a:rPr>
              <a:t>afford</a:t>
            </a:r>
            <a:r>
              <a:rPr lang="es-ES" sz="2200" dirty="0">
                <a:ea typeface="+mn-lt"/>
                <a:cs typeface="+mn-lt"/>
              </a:rPr>
              <a:t> a </a:t>
            </a:r>
            <a:r>
              <a:rPr lang="es-ES" sz="2200" dirty="0" err="1">
                <a:ea typeface="+mn-lt"/>
                <a:cs typeface="+mn-lt"/>
              </a:rPr>
              <a:t>traditional</a:t>
            </a:r>
            <a:r>
              <a:rPr lang="es-ES" sz="2200" dirty="0">
                <a:ea typeface="+mn-lt"/>
                <a:cs typeface="+mn-lt"/>
              </a:rPr>
              <a:t> air </a:t>
            </a:r>
            <a:r>
              <a:rPr lang="es-ES" sz="2200" dirty="0" err="1">
                <a:ea typeface="+mn-lt"/>
                <a:cs typeface="+mn-lt"/>
              </a:rPr>
              <a:t>conditioner</a:t>
            </a:r>
            <a:r>
              <a:rPr lang="es-ES" sz="2200" dirty="0">
                <a:ea typeface="+mn-lt"/>
                <a:cs typeface="+mn-lt"/>
              </a:rPr>
              <a:t>.</a:t>
            </a:r>
            <a:endParaRPr lang="es-ES" sz="2200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5437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9EE4CC-C04F-AC57-15A0-3B4B1AF59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Materials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8E853275-4973-8C25-F9E2-21AC29BFF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936" y="2807208"/>
            <a:ext cx="3429000" cy="34107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s-ES" sz="2200"/>
              <a:t>Panel (85 x 70 cm)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s-ES" sz="2200"/>
              <a:t>35 plastic bottles (1.5 L)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s-ES" sz="2200"/>
              <a:t>Bunsen burner, cutter, knife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s-ES" sz="2200"/>
              <a:t>Polystyrene panels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s-ES" sz="2200"/>
              <a:t>Cardboard box (120 x 80 x 75 cm)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s-ES" sz="2200"/>
              <a:t>Fan, thermometer, duct tape, etc.</a:t>
            </a:r>
          </a:p>
        </p:txBody>
      </p:sp>
      <p:pic>
        <p:nvPicPr>
          <p:cNvPr id="4" name="Content Placeholder 3" descr="A group of empty plastic bottles&#10;&#10;AI-generated content may be incorrect.">
            <a:extLst>
              <a:ext uri="{FF2B5EF4-FFF2-40B4-BE49-F238E27FC236}">
                <a16:creationId xmlns:a16="http://schemas.microsoft.com/office/drawing/2014/main" id="{35089E6B-8AD2-6FA5-02D0-76B20DC7CC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48832" r="-1" b="-1"/>
          <a:stretch/>
        </p:blipFill>
        <p:spPr>
          <a:xfrm>
            <a:off x="5624332" y="640080"/>
            <a:ext cx="4963648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49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95024-2E20-D2A7-0E28-2DB3DB4E9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>
                <a:ea typeface="+mj-lt"/>
                <a:cs typeface="+mj-lt"/>
              </a:rPr>
              <a:t>Methods: making the “</a:t>
            </a:r>
            <a:r>
              <a:rPr lang="en-US" sz="5400">
                <a:ea typeface="+mj-lt"/>
                <a:cs typeface="+mj-lt"/>
              </a:rPr>
              <a:t>Airbottle</a:t>
            </a:r>
            <a:r>
              <a:rPr lang="en-US" sz="5400" dirty="0">
                <a:ea typeface="+mj-lt"/>
                <a:cs typeface="+mj-lt"/>
              </a:rPr>
              <a:t>” </a:t>
            </a:r>
            <a:endParaRPr lang="en-US" sz="5400" dirty="0"/>
          </a:p>
        </p:txBody>
      </p:sp>
      <p:pic>
        <p:nvPicPr>
          <p:cNvPr id="7" name="Picture 6" descr="A group of empty plastic bottles&#10;&#10;AI-generated content may be incorrect.">
            <a:extLst>
              <a:ext uri="{FF2B5EF4-FFF2-40B4-BE49-F238E27FC236}">
                <a16:creationId xmlns:a16="http://schemas.microsoft.com/office/drawing/2014/main" id="{EC062CFC-B8F1-1CE7-8FA8-75755725DE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110" r="1997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14D0C-3167-8FFD-D35A-14639E86A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None/>
            </a:pPr>
            <a:endParaRPr lang="es-ES" sz="2200" b="1" u="sng">
              <a:ea typeface="+mn-lt"/>
              <a:cs typeface="+mn-lt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Drill 35 holes (7 x 5) in panel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" altLang="es-ES" sz="22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Cut bottle bases, pierce caps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" altLang="es-ES" sz="22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Insert bottles into panel</a:t>
            </a:r>
          </a:p>
          <a:p>
            <a:pPr>
              <a:buNone/>
            </a:pPr>
            <a:endParaRPr lang="en-US" sz="2200" b="1" u="sng" dirty="0"/>
          </a:p>
          <a:p>
            <a:pPr marL="0" indent="0">
              <a:buNone/>
            </a:pPr>
            <a:br>
              <a:rPr lang="en-US" sz="2200" dirty="0"/>
            </a:br>
            <a:endParaRPr lang="en-US" sz="2200" dirty="0"/>
          </a:p>
          <a:p>
            <a:pPr>
              <a:buAutoNum type="arabicPeriod"/>
            </a:pPr>
            <a:endParaRPr lang="es-ES" sz="2200" b="1" u="sng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6761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F88182E-98A3-0E5E-2644-B3E4B412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5013960" cy="1956841"/>
          </a:xfrm>
        </p:spPr>
        <p:txBody>
          <a:bodyPr anchor="b">
            <a:normAutofit/>
          </a:bodyPr>
          <a:lstStyle/>
          <a:p>
            <a:r>
              <a:rPr lang="en-US" sz="5400">
                <a:ea typeface="+mj-lt"/>
                <a:cs typeface="+mj-lt"/>
              </a:rPr>
              <a:t>Methods: making the model house</a:t>
            </a:r>
            <a:endParaRPr lang="en-US" sz="5400" dirty="0"/>
          </a:p>
        </p:txBody>
      </p:sp>
      <p:sp>
        <p:nvSpPr>
          <p:cNvPr id="3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1D053-FB57-1C28-3649-509462C6E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057" y="2748235"/>
            <a:ext cx="4243589" cy="332066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300" b="1" i="1"/>
              <a:t>Note: </a:t>
            </a:r>
          </a:p>
          <a:p>
            <a:pPr>
              <a:lnSpc>
                <a:spcPct val="120000"/>
              </a:lnSpc>
            </a:pPr>
            <a:r>
              <a:rPr lang="en-US" sz="1300" b="1" i="1"/>
              <a:t>Experiment done in winter (avg. 5°C) in Frankfurt.</a:t>
            </a:r>
          </a:p>
          <a:p>
            <a:pPr>
              <a:lnSpc>
                <a:spcPct val="120000"/>
              </a:lnSpc>
            </a:pPr>
            <a:r>
              <a:rPr lang="en-US" sz="1300" b="1" i="1"/>
              <a:t>Real window tests not possible — used a cardboard house + fan to simulate outside air.</a:t>
            </a:r>
            <a:endParaRPr lang="es-ES" sz="1300" b="1"/>
          </a:p>
          <a:p>
            <a:pPr>
              <a:buNone/>
            </a:pPr>
            <a:endParaRPr lang="es-ES" sz="1000" b="1" u="sng">
              <a:ea typeface="+mn-lt"/>
              <a:cs typeface="+mn-lt"/>
            </a:endParaRPr>
          </a:p>
          <a:p>
            <a:pPr>
              <a:buNone/>
            </a:pPr>
            <a:endParaRPr lang="es-ES" sz="1000" b="1" u="sng">
              <a:ea typeface="+mn-lt"/>
              <a:cs typeface="+mn-lt"/>
            </a:endParaRPr>
          </a:p>
          <a:p>
            <a:pPr>
              <a:buNone/>
            </a:pPr>
            <a:endParaRPr lang="en-US" sz="240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Insulate box with polystyrene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" altLang="es-ES" sz="24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Cut out “window”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" altLang="es-ES" sz="24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Paint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s-ES" altLang="es-ES" sz="1000"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" altLang="es-ES" sz="10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" altLang="es-ES" sz="10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>
              <a:buNone/>
            </a:pPr>
            <a:endParaRPr lang="es-ES" sz="1000">
              <a:ea typeface="+mn-lt"/>
              <a:cs typeface="+mn-lt"/>
            </a:endParaRPr>
          </a:p>
          <a:p>
            <a:pPr>
              <a:buAutoNum type="arabicPeriod"/>
            </a:pPr>
            <a:endParaRPr lang="en-US" sz="1000" dirty="0"/>
          </a:p>
        </p:txBody>
      </p:sp>
      <p:pic>
        <p:nvPicPr>
          <p:cNvPr id="6" name="Picture 5" descr="A group of girls looking at a box&#10;&#10;AI-generated content may be incorrect.">
            <a:extLst>
              <a:ext uri="{FF2B5EF4-FFF2-40B4-BE49-F238E27FC236}">
                <a16:creationId xmlns:a16="http://schemas.microsoft.com/office/drawing/2014/main" id="{8C1B089E-7F13-1716-E56C-083ECE2F94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996" r="28583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55629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1412</TotalTime>
  <Words>742</Words>
  <Application>Microsoft Office PowerPoint</Application>
  <PresentationFormat>Widescreen</PresentationFormat>
  <Paragraphs>191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"Airbottle" Air conditioning with bottles</vt:lpstr>
      <vt:lpstr>PowerPoint Presentation</vt:lpstr>
      <vt:lpstr>Introduction</vt:lpstr>
      <vt:lpstr>Introduction: our idea</vt:lpstr>
      <vt:lpstr>Hypothesis</vt:lpstr>
      <vt:lpstr>Objective</vt:lpstr>
      <vt:lpstr>Materials</vt:lpstr>
      <vt:lpstr>Methods: making the “Airbottle” </vt:lpstr>
      <vt:lpstr>Methods: making the model house</vt:lpstr>
      <vt:lpstr>PowerPoint Presentation</vt:lpstr>
      <vt:lpstr>Methods: testing the air conditioner</vt:lpstr>
      <vt:lpstr>Results: without chimney</vt:lpstr>
      <vt:lpstr>Discussion: without chimney</vt:lpstr>
      <vt:lpstr>Results: with chimney</vt:lpstr>
      <vt:lpstr>Discussion: with chimney</vt:lpstr>
      <vt:lpstr>Conclusions</vt:lpstr>
      <vt:lpstr>Acknowledgements</vt:lpstr>
      <vt:lpstr>References</vt:lpstr>
      <vt:lpstr>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Gisela Oliván</dc:creator>
  <cp:lastModifiedBy>OLIVAN MARTINEZ Gisela (FRF-Teacher)</cp:lastModifiedBy>
  <cp:revision>19</cp:revision>
  <dcterms:created xsi:type="dcterms:W3CDTF">2025-03-13T14:28:07Z</dcterms:created>
  <dcterms:modified xsi:type="dcterms:W3CDTF">2025-03-31T17:57:35Z</dcterms:modified>
</cp:coreProperties>
</file>