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8" r:id="rId6"/>
    <p:sldId id="267" r:id="rId7"/>
    <p:sldId id="261" r:id="rId8"/>
    <p:sldId id="260" r:id="rId9"/>
    <p:sldId id="264" r:id="rId10"/>
    <p:sldId id="265" r:id="rId11"/>
    <p:sldId id="263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28"/>
  </p:normalViewPr>
  <p:slideViewPr>
    <p:cSldViewPr snapToGrid="0" snapToObjects="1">
      <p:cViewPr>
        <p:scale>
          <a:sx n="88" d="100"/>
          <a:sy n="88" d="100"/>
        </p:scale>
        <p:origin x="94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04E5B3-535F-9A7A-C40B-59393BFF17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3CA0AF9-0662-61A2-4AB3-1AC343050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1890E0-BB6C-DA23-5ED0-ED58A5F8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F2E23A-C384-138A-BB40-B65C1E403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6B8724-07E4-313B-7B46-5FEB18517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179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4AB571-0EC3-829B-0E94-3349F288D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E764B56-BE4E-002C-359B-284D9BA201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25BE4E-AFB2-4C8D-8453-26D62AF09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BE5ACC-A5D8-21E2-FDA8-DC307AE1D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A75C44-DEBF-9262-39E3-1696E7BB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98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6692CE0-6B9C-0FCC-311C-8922747416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523FCF9-2941-D0A3-0E6B-B94B34191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2FCCF4-E14E-4FA4-947B-2B0757064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BFA09E-426A-9397-0941-D30427BF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58DB1B-5978-ED0E-4899-2694FCB6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97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C98004-6B4D-FCEA-B695-3B0AAFCD4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569514-FD32-16FE-EE4B-366044D25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5D6519-017A-D0F4-8B19-2CC8D742F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EC5934-F4F4-75CD-911E-DF7D016A2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A923B3-39B4-08CE-C4D4-96F875465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775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0B8E13-DE3F-27BA-5A7D-DED3548C0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C0ABBA-960D-DE4B-66D7-0DB36FDB8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2F693F-EB4F-8B94-519C-C35E516F0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8B826B-2CAC-E0B3-2889-86E3984FE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591127-A25D-90B0-A161-CA5A53C4A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416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205775-05BE-2367-D1D0-0CCF3ADC2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B0AE4B-30A9-A378-BCBA-E51ACAF330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DD9EFF4-AE00-DBEB-CD10-C1D1DAF4B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9F61685-9EE1-8357-0071-B51879CCE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19B14BF-2333-4A8F-3CC0-73F4C5529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5055CAF-27D1-FC12-ED27-7E7BE5637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49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1BEA32-78A2-EC7C-095A-AEAA37786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BD578A-8463-62B0-39CE-D594A2563F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1C0109F-801A-2575-E982-E2CEAC7323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C9C5644-DFCF-C5B0-86E8-71409BE8F1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15F1CA-913F-9AA5-1A8B-C323B52B42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9FB09CA-BA4B-70EE-4F97-0FFC23A66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373C1D4-06CE-B78F-DCF4-33866529B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2E6C72-E638-D11F-82C9-D8D816E67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0568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1E77C-FC2F-5A28-7795-99B8BBF28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6272D2-A4D5-1A98-1E1D-7BC499EBE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C18B33-59C9-36BF-BCE4-24DF5E68F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871A53-8BD7-79C8-2A3C-D81F03E11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73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CEC3F86-9193-EF6A-8624-B71DAFE0F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E82B442-50D1-A381-9170-20596CDED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7D7F22-AD92-3348-019A-822AB3358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305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8D5DD-CC28-E337-1EEE-5A35FA5FA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6F1106-10A5-DD5C-8B6E-354D07D79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121C49-CFAA-4269-A924-B7942734C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94FF9A7-7F3B-5FBC-A735-09DF2D664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4F74827-D2D0-E68F-4B6D-B7F13F5D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336AD53-0053-7AED-8AD9-9086110D6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60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D14120-0C92-31DD-A449-4762B5BF2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BEAB457-0C53-0CDD-7A49-E1D4C3975B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28B9F1C-95F1-0B0E-FB5A-52F8D75999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DD38C2-3C84-A804-6EC0-D78159938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231C11-983E-BE85-1518-B1A7C3CF2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A86D3FE-B9CC-053D-FCEE-CD544B3D9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56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42BC01C-64A1-6CBB-EAEF-B3DEA1438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62C4F2-E566-1E5B-D620-C056EABB2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46D9D8-8D2B-FF1D-FF55-4A36146EF3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CD4195-161B-B14B-AAAB-9285C84C8E58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CB0BD3-5172-CF7D-53ED-2DFDE9C7CA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675D7A-4641-D072-2BC8-9FFB4B9B79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2C2FBA-54DA-3246-88CD-1105A0C4FB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17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or-duesseldorf.de/assets/Kompendium/1a670887fa/Mikrobiologie.pdf" TargetMode="External"/><Relationship Id="rId2" Type="http://schemas.openxmlformats.org/officeDocument/2006/relationships/hyperlink" Target="https://fire.biol.wwu.edu/cmoyer/zztemp_fire/biol346_W07/rapid20E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57D0B3-D6F5-04FA-9E44-B21C74DB4C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>
                <a:latin typeface="Arial Rounded MT Bold" panose="020F0704030504030204" pitchFamily="34" charset="77"/>
              </a:rPr>
              <a:t>Putzmittel</a:t>
            </a:r>
            <a:r>
              <a:rPr lang="en-GB" dirty="0">
                <a:latin typeface="Arial Rounded MT Bold" panose="020F0704030504030204" pitchFamily="34" charset="77"/>
              </a:rPr>
              <a:t>: </a:t>
            </a:r>
            <a:r>
              <a:rPr lang="en-GB" dirty="0" err="1">
                <a:latin typeface="Arial Rounded MT Bold" panose="020F0704030504030204" pitchFamily="34" charset="77"/>
              </a:rPr>
              <a:t>Hilfreich</a:t>
            </a:r>
            <a:r>
              <a:rPr lang="en-GB" dirty="0">
                <a:latin typeface="Arial Rounded MT Bold" panose="020F0704030504030204" pitchFamily="34" charset="77"/>
              </a:rPr>
              <a:t> oder </a:t>
            </a:r>
            <a:r>
              <a:rPr lang="en-GB" dirty="0" err="1">
                <a:latin typeface="Arial Rounded MT Bold" panose="020F0704030504030204" pitchFamily="34" charset="77"/>
              </a:rPr>
              <a:t>schädlich</a:t>
            </a:r>
            <a:r>
              <a:rPr lang="en-GB" dirty="0">
                <a:latin typeface="Arial Rounded MT Bold" panose="020F0704030504030204" pitchFamily="34" charset="77"/>
              </a:rPr>
              <a:t>?</a:t>
            </a:r>
            <a:endParaRPr lang="de-DE" dirty="0">
              <a:latin typeface="Arial Rounded MT Bold" panose="020F0704030504030204" pitchFamily="34" charset="77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289CE2-AA3C-68CC-2C8C-6C0E7E7F88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500" dirty="0">
              <a:latin typeface="Calibri" panose="020F0502020204030204" pitchFamily="34" charset="0"/>
            </a:endParaRPr>
          </a:p>
          <a:p>
            <a:r>
              <a:rPr lang="en-GB" sz="2500" dirty="0" err="1">
                <a:latin typeface="Calibri" panose="020F0502020204030204" pitchFamily="34" charset="0"/>
              </a:rPr>
              <a:t>Janka</a:t>
            </a:r>
            <a:r>
              <a:rPr lang="en-GB" sz="2500" dirty="0">
                <a:latin typeface="Calibri" panose="020F0502020204030204" pitchFamily="34" charset="0"/>
              </a:rPr>
              <a:t> </a:t>
            </a:r>
            <a:r>
              <a:rPr lang="en-GB" sz="2500" dirty="0" err="1">
                <a:latin typeface="Calibri" panose="020F0502020204030204" pitchFamily="34" charset="0"/>
              </a:rPr>
              <a:t>Hugelmann</a:t>
            </a:r>
            <a:r>
              <a:rPr lang="en-GB" sz="2500" dirty="0">
                <a:latin typeface="Calibri" panose="020F0502020204030204" pitchFamily="34" charset="0"/>
              </a:rPr>
              <a:t> and Mathilda von Fürstenberg </a:t>
            </a:r>
            <a:endParaRPr lang="de-DE" sz="2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54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B41FF5-860E-D3C5-68A2-BFB132074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>
                <a:latin typeface="Arial Rounded MT Bold" panose="020F0704030504030204" pitchFamily="34" charset="77"/>
              </a:rPr>
              <a:t>Fazit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312EE2B-DEE5-5FE4-D5EE-E4BAE6F7B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500" dirty="0">
                <a:latin typeface="Calibri" panose="020F0502020204030204" pitchFamily="34" charset="0"/>
              </a:rPr>
              <a:t>Haushaltsreinigungsmittel können das Bakterienwachstum kurzfristig hemmen. </a:t>
            </a:r>
          </a:p>
          <a:p>
            <a:r>
              <a:rPr lang="de-DE" sz="2500" dirty="0">
                <a:latin typeface="Calibri" panose="020F0502020204030204" pitchFamily="34" charset="0"/>
              </a:rPr>
              <a:t>Langfristige Auswirkungen, insbesondere die Entwicklung von Resistenzen, erfordern jedoch weiterführende Experimente.</a:t>
            </a:r>
          </a:p>
          <a:p>
            <a:pPr lvl="1"/>
            <a:r>
              <a:rPr lang="de-DE" sz="2100" dirty="0">
                <a:latin typeface="Calibri" panose="020F0502020204030204" pitchFamily="34" charset="0"/>
              </a:rPr>
              <a:t>Längere Inkubationszeiten</a:t>
            </a:r>
          </a:p>
          <a:p>
            <a:pPr lvl="1"/>
            <a:r>
              <a:rPr lang="de-DE" sz="2100" dirty="0">
                <a:latin typeface="Calibri" panose="020F0502020204030204" pitchFamily="34" charset="0"/>
              </a:rPr>
              <a:t>Testen aus Antibiotika-haltigem Agar</a:t>
            </a:r>
          </a:p>
          <a:p>
            <a:endParaRPr lang="de-DE" sz="2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900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2D7D01-1197-9332-3603-3BF051713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>
                <a:latin typeface="Arial Rounded MT Bold" panose="020F0704030504030204" pitchFamily="34" charset="77"/>
              </a:rPr>
            </a:br>
            <a:r>
              <a:rPr lang="de-DE" dirty="0">
                <a:latin typeface="Arial Rounded MT Bold" panose="020F0704030504030204" pitchFamily="34" charset="77"/>
              </a:rPr>
              <a:t>Literaturverzeichnis</a:t>
            </a:r>
            <a:br>
              <a:rPr lang="de-DE" dirty="0">
                <a:latin typeface="Arial Rounded MT Bold" panose="020F0704030504030204" pitchFamily="34" charset="77"/>
              </a:rPr>
            </a:br>
            <a:endParaRPr lang="de-DE" dirty="0">
              <a:latin typeface="Arial Rounded MT Bold" panose="020F0704030504030204" pitchFamily="34" charset="77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D211AA-6F2D-4CE8-DE51-FF6FEE9B0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500" b="0" i="0" baseline="3000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1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Wu RA, Feng J,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Yue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M, Liu D, Ding T.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Overuse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of food-grade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disinfectants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threatens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a global spread</a:t>
            </a:r>
            <a:r>
              <a:rPr lang="en-GB" sz="1500" dirty="0">
                <a:solidFill>
                  <a:srgbClr val="111111"/>
                </a:solidFill>
                <a:latin typeface="Calibri" panose="020F0502020204030204" pitchFamily="34" charset="0"/>
              </a:rPr>
              <a:t> 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of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antimicrobial-resistant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bacteria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Crit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Rev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Food Sci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Nutr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. 2024;64(19):6870-6879.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doi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:</a:t>
            </a:r>
            <a:r>
              <a:rPr lang="en-GB" sz="1500" dirty="0">
                <a:solidFill>
                  <a:srgbClr val="111111"/>
                </a:solidFill>
                <a:latin typeface="Calibri" panose="020F0502020204030204" pitchFamily="34" charset="0"/>
              </a:rPr>
              <a:t> 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10.1080/10408398.2023.2176814.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Epub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2023 Feb 9. PMID: 36756870.</a:t>
            </a:r>
          </a:p>
          <a:p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https://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fire.biol.wwu.edu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cmoyer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zztemp_fire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/biol346_W07/rapid20E.pdf</a:t>
            </a:r>
            <a:endParaRPr lang="de-DE" sz="1500" dirty="0">
              <a:solidFill>
                <a:srgbClr val="111111"/>
              </a:solidFill>
              <a:effectLst/>
              <a:latin typeface="Calibri" panose="020F0502020204030204" pitchFamily="34" charset="0"/>
            </a:endParaRPr>
          </a:p>
          <a:p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https://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www.labor-duesseldorf.de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/assets/Kompendium/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1a670887fa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/Mikrobiologie.pdf</a:t>
            </a:r>
            <a:endParaRPr lang="de-DE" sz="1500" dirty="0">
              <a:solidFill>
                <a:srgbClr val="111111"/>
              </a:solidFill>
              <a:latin typeface="Calibri" panose="020F0502020204030204" pitchFamily="34" charset="0"/>
            </a:endParaRPr>
          </a:p>
          <a:p>
            <a:endParaRPr lang="de-DE" sz="1500" dirty="0">
              <a:solidFill>
                <a:srgbClr val="111111"/>
              </a:solidFill>
              <a:effectLst/>
              <a:latin typeface="Calibri" panose="020F0502020204030204" pitchFamily="34" charset="0"/>
            </a:endParaRPr>
          </a:p>
          <a:p>
            <a:endParaRPr lang="de-DE" sz="1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756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C108B7-5FA2-8453-0984-7A38D9F87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err="1">
                <a:latin typeface="Arial Rounded MT Bold" panose="020F0704030504030204" pitchFamily="34" charset="77"/>
              </a:rPr>
              <a:t>Worum</a:t>
            </a:r>
            <a:r>
              <a:rPr lang="en-GB" sz="4000" dirty="0">
                <a:latin typeface="Arial Rounded MT Bold" panose="020F0704030504030204" pitchFamily="34" charset="77"/>
              </a:rPr>
              <a:t> </a:t>
            </a:r>
            <a:r>
              <a:rPr lang="en-GB" sz="4000" dirty="0" err="1">
                <a:latin typeface="Arial Rounded MT Bold" panose="020F0704030504030204" pitchFamily="34" charset="77"/>
              </a:rPr>
              <a:t>geht</a:t>
            </a:r>
            <a:r>
              <a:rPr lang="en-GB" sz="4000" dirty="0">
                <a:latin typeface="Arial Rounded MT Bold" panose="020F0704030504030204" pitchFamily="34" charset="77"/>
              </a:rPr>
              <a:t> </a:t>
            </a:r>
            <a:r>
              <a:rPr lang="en-GB" sz="4000" dirty="0" err="1">
                <a:latin typeface="Arial Rounded MT Bold" panose="020F0704030504030204" pitchFamily="34" charset="77"/>
              </a:rPr>
              <a:t>unser</a:t>
            </a:r>
            <a:r>
              <a:rPr lang="en-GB" sz="4000" dirty="0">
                <a:latin typeface="Arial Rounded MT Bold" panose="020F0704030504030204" pitchFamily="34" charset="77"/>
              </a:rPr>
              <a:t> </a:t>
            </a:r>
            <a:r>
              <a:rPr lang="en-GB" sz="4000" dirty="0" err="1">
                <a:latin typeface="Arial Rounded MT Bold" panose="020F0704030504030204" pitchFamily="34" charset="77"/>
              </a:rPr>
              <a:t>Projekt</a:t>
            </a:r>
            <a:r>
              <a:rPr lang="en-GB" sz="4000" dirty="0">
                <a:latin typeface="Arial Rounded MT Bold" panose="020F0704030504030204" pitchFamily="34" charset="77"/>
              </a:rPr>
              <a:t>? 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3C7052-2045-C43A-6B3F-5DC29026FE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500" dirty="0">
                <a:latin typeface="Calibri" panose="020F0502020204030204" pitchFamily="34" charset="0"/>
              </a:rPr>
              <a:t>Reinigungs- und Desinfektionsmittel werden im Alltag häufig verwendet, um die Übertragung von Krankheitserregern zu verhindern. </a:t>
            </a:r>
          </a:p>
          <a:p>
            <a:r>
              <a:rPr lang="de-DE" sz="2500" dirty="0">
                <a:latin typeface="Calibri" panose="020F0502020204030204" pitchFamily="34" charset="0"/>
              </a:rPr>
              <a:t>Ein übermäßiger Einsatz von Desinfektionsmittel, besonders in der Lebensmittelindustrie kann jedoch das Auftreten von Kreuzresistenzen erhöhen</a:t>
            </a:r>
            <a:r>
              <a:rPr lang="de-DE" sz="2500" baseline="30000" dirty="0">
                <a:latin typeface="Calibri" panose="020F0502020204030204" pitchFamily="34" charset="0"/>
              </a:rPr>
              <a:t>1</a:t>
            </a:r>
            <a:r>
              <a:rPr lang="de-DE" sz="2500" dirty="0">
                <a:latin typeface="Calibri" panose="020F0502020204030204" pitchFamily="34" charset="0"/>
              </a:rPr>
              <a:t>. </a:t>
            </a:r>
          </a:p>
          <a:p>
            <a:r>
              <a:rPr lang="de-DE" sz="2500" dirty="0">
                <a:latin typeface="Calibri" panose="020F0502020204030204" pitchFamily="34" charset="0"/>
              </a:rPr>
              <a:t>Wir haben den Einfluss von Haushaltsreinigungsmitteln auf das Wachstum symbiotischer Bakterien aus Speichel- und Hautproben untersucht. </a:t>
            </a:r>
          </a:p>
          <a:p>
            <a:r>
              <a:rPr lang="de-DE" sz="2500" dirty="0">
                <a:latin typeface="Calibri" panose="020F0502020204030204" pitchFamily="34" charset="0"/>
              </a:rPr>
              <a:t>Dabei haben wir getestet, ob verschiedene Reinigungsmittel das Bakterienwachstum hemmen und/oder, ob sie möglicherweise die Entwicklung von resistenten Bakterienstämmen fördern können.</a:t>
            </a:r>
            <a:endParaRPr lang="en-GB" sz="2500" dirty="0">
              <a:latin typeface="Calibri" panose="020F0502020204030204" pitchFamily="34" charset="0"/>
            </a:endParaRPr>
          </a:p>
          <a:p>
            <a:endParaRPr lang="de-DE" sz="2500" dirty="0">
              <a:latin typeface="Calibri" panose="020F0502020204030204" pitchFamily="34" charset="0"/>
            </a:endParaRPr>
          </a:p>
          <a:p>
            <a:endParaRPr lang="de-DE" sz="2500" dirty="0">
              <a:latin typeface="Calibri" panose="020F050202020403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DF5888E-BFB7-0E49-9F32-5FDA486E3B64}"/>
              </a:ext>
            </a:extLst>
          </p:cNvPr>
          <p:cNvSpPr/>
          <p:nvPr/>
        </p:nvSpPr>
        <p:spPr>
          <a:xfrm>
            <a:off x="956153" y="6457890"/>
            <a:ext cx="11123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aseline="30000" dirty="0"/>
              <a:t>1 </a:t>
            </a:r>
            <a:r>
              <a:rPr lang="de-DE" sz="1000" dirty="0"/>
              <a:t>Wu-Chen RA, Feng J, </a:t>
            </a:r>
            <a:r>
              <a:rPr lang="de-DE" sz="1000" dirty="0" err="1"/>
              <a:t>Elhadidy</a:t>
            </a:r>
            <a:r>
              <a:rPr lang="de-DE" sz="1000" dirty="0"/>
              <a:t> M, </a:t>
            </a:r>
            <a:r>
              <a:rPr lang="de-DE" sz="1000" dirty="0" err="1"/>
              <a:t>Nambiar</a:t>
            </a:r>
            <a:r>
              <a:rPr lang="de-DE" sz="1000" dirty="0"/>
              <a:t> RB, Liao X, Yue M, Ding T. Long-term </a:t>
            </a:r>
            <a:r>
              <a:rPr lang="de-DE" sz="1000" dirty="0" err="1"/>
              <a:t>exposure</a:t>
            </a:r>
            <a:r>
              <a:rPr lang="de-DE" sz="1000" dirty="0"/>
              <a:t> </a:t>
            </a:r>
            <a:r>
              <a:rPr lang="de-DE" sz="1000" dirty="0" err="1"/>
              <a:t>to</a:t>
            </a:r>
            <a:r>
              <a:rPr lang="de-DE" sz="1000" dirty="0"/>
              <a:t> </a:t>
            </a:r>
            <a:r>
              <a:rPr lang="de-DE" sz="1000" dirty="0" err="1"/>
              <a:t>food</a:t>
            </a:r>
            <a:r>
              <a:rPr lang="de-DE" sz="1000" dirty="0"/>
              <a:t>-grade </a:t>
            </a:r>
            <a:r>
              <a:rPr lang="de-DE" sz="1000" dirty="0" err="1"/>
              <a:t>disinfectants</a:t>
            </a:r>
            <a:r>
              <a:rPr lang="de-DE" sz="1000" dirty="0"/>
              <a:t> </a:t>
            </a:r>
            <a:r>
              <a:rPr lang="de-DE" sz="1000" dirty="0" err="1"/>
              <a:t>causes</a:t>
            </a:r>
            <a:r>
              <a:rPr lang="de-DE" sz="1000" dirty="0"/>
              <a:t> </a:t>
            </a:r>
            <a:r>
              <a:rPr lang="de-DE" sz="1000" dirty="0" err="1"/>
              <a:t>cross-resistance</a:t>
            </a:r>
            <a:r>
              <a:rPr lang="de-DE" sz="1000" dirty="0"/>
              <a:t> </a:t>
            </a:r>
            <a:r>
              <a:rPr lang="de-DE" sz="1000" dirty="0" err="1"/>
              <a:t>to</a:t>
            </a:r>
            <a:r>
              <a:rPr lang="de-DE" sz="1000" dirty="0"/>
              <a:t> </a:t>
            </a:r>
            <a:r>
              <a:rPr lang="de-DE" sz="1000" dirty="0" err="1"/>
              <a:t>antibiotics</a:t>
            </a:r>
            <a:r>
              <a:rPr lang="de-DE" sz="1000" dirty="0"/>
              <a:t> in Salmonella </a:t>
            </a:r>
            <a:r>
              <a:rPr lang="de-DE" sz="1000" dirty="0" err="1"/>
              <a:t>enterica</a:t>
            </a:r>
            <a:r>
              <a:rPr lang="de-DE" sz="1000" dirty="0"/>
              <a:t> </a:t>
            </a:r>
            <a:r>
              <a:rPr lang="de-DE" sz="1000" dirty="0" err="1"/>
              <a:t>serovar</a:t>
            </a:r>
            <a:r>
              <a:rPr lang="de-DE" sz="1000" dirty="0"/>
              <a:t> </a:t>
            </a:r>
            <a:r>
              <a:rPr lang="de-DE" sz="1000" dirty="0" err="1"/>
              <a:t>Typhimurium</a:t>
            </a:r>
            <a:r>
              <a:rPr lang="de-DE" sz="1000" dirty="0"/>
              <a:t> </a:t>
            </a:r>
            <a:r>
              <a:rPr lang="de-DE" sz="1000" dirty="0" err="1"/>
              <a:t>strains</a:t>
            </a:r>
            <a:r>
              <a:rPr lang="de-DE" sz="1000" dirty="0"/>
              <a:t> </a:t>
            </a:r>
            <a:r>
              <a:rPr lang="de-DE" sz="1000" dirty="0" err="1"/>
              <a:t>with</a:t>
            </a:r>
            <a:r>
              <a:rPr lang="de-DE" sz="1000" dirty="0"/>
              <a:t> different </a:t>
            </a:r>
            <a:r>
              <a:rPr lang="de-DE" sz="1000" dirty="0" err="1"/>
              <a:t>antibiograms</a:t>
            </a:r>
            <a:r>
              <a:rPr lang="de-DE" sz="1000" dirty="0"/>
              <a:t> </a:t>
            </a:r>
            <a:r>
              <a:rPr lang="de-DE" sz="1000" dirty="0" err="1"/>
              <a:t>and</a:t>
            </a:r>
            <a:r>
              <a:rPr lang="de-DE" sz="1000" dirty="0"/>
              <a:t> </a:t>
            </a:r>
            <a:r>
              <a:rPr lang="de-DE" sz="1000" dirty="0" err="1"/>
              <a:t>sequence</a:t>
            </a:r>
            <a:r>
              <a:rPr lang="de-DE" sz="1000" dirty="0"/>
              <a:t> </a:t>
            </a:r>
            <a:r>
              <a:rPr lang="de-DE" sz="1000" dirty="0" err="1"/>
              <a:t>types</a:t>
            </a:r>
            <a:r>
              <a:rPr lang="de-DE" sz="1000" dirty="0"/>
              <a:t>. </a:t>
            </a:r>
            <a:r>
              <a:rPr lang="de-DE" sz="1000" dirty="0" err="1"/>
              <a:t>Antimicrob</a:t>
            </a:r>
            <a:r>
              <a:rPr lang="de-DE" sz="1000" dirty="0"/>
              <a:t> </a:t>
            </a:r>
            <a:r>
              <a:rPr lang="de-DE" sz="1000" dirty="0" err="1"/>
              <a:t>Resist</a:t>
            </a:r>
            <a:r>
              <a:rPr lang="de-DE" sz="1000" dirty="0"/>
              <a:t> </a:t>
            </a:r>
            <a:r>
              <a:rPr lang="de-DE" sz="1000" dirty="0" err="1"/>
              <a:t>Infect</a:t>
            </a:r>
            <a:r>
              <a:rPr lang="de-DE" sz="1000" dirty="0"/>
              <a:t> Control. 2023 </a:t>
            </a:r>
            <a:r>
              <a:rPr lang="de-DE" sz="1000" dirty="0" err="1"/>
              <a:t>Dec</a:t>
            </a:r>
            <a:r>
              <a:rPr lang="de-DE" sz="1000" dirty="0"/>
              <a:t> 13;12(1):145. </a:t>
            </a:r>
            <a:r>
              <a:rPr lang="de-DE" sz="1000" dirty="0" err="1"/>
              <a:t>doi</a:t>
            </a:r>
            <a:r>
              <a:rPr lang="de-DE" sz="1000" dirty="0"/>
              <a:t>: 10.1186/s13756-023-01333-w. PMID: 38093321; PMCID: PMC10717106.</a:t>
            </a:r>
          </a:p>
        </p:txBody>
      </p:sp>
    </p:spTree>
    <p:extLst>
      <p:ext uri="{BB962C8B-B14F-4D97-AF65-F5344CB8AC3E}">
        <p14:creationId xmlns:p14="http://schemas.microsoft.com/office/powerpoint/2010/main" val="1141194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5C3E6A-5E98-56E2-B738-D110BCDC5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err="1">
                <a:latin typeface="Arial Rounded MT Bold" panose="020F0704030504030204" pitchFamily="34" charset="77"/>
              </a:rPr>
              <a:t>Hypothese</a:t>
            </a:r>
            <a:r>
              <a:rPr lang="en-GB" sz="4000" dirty="0">
                <a:latin typeface="Arial Rounded MT Bold" panose="020F0704030504030204" pitchFamily="34" charset="77"/>
              </a:rPr>
              <a:t> 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6816E1-04BE-3741-15F8-A37BDA8DE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Aggressive Reinigungsmittel hemmen das Bakterienwachstum</a:t>
            </a:r>
            <a:r>
              <a:rPr lang="en-GB" sz="25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DE" sz="2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kurzfristig.</a:t>
            </a:r>
            <a:endParaRPr lang="de-DE" sz="25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de-DE" sz="2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Wiederholte Anwendung fördert resistente Bakterien.</a:t>
            </a:r>
            <a:endParaRPr lang="de-DE" sz="25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de-DE" sz="2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254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0D6847DB-70B7-5A35-69D1-935ECEFA16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de-DE" sz="4000" dirty="0">
                <a:latin typeface="Arial Rounded MT Bold" panose="020F0704030504030204" pitchFamily="34" charset="77"/>
              </a:rPr>
            </a:br>
            <a:r>
              <a:rPr lang="en-GB" sz="4000" dirty="0" err="1">
                <a:latin typeface="Arial Rounded MT Bold" panose="020F0704030504030204" pitchFamily="34" charset="77"/>
              </a:rPr>
              <a:t>Durchführung</a:t>
            </a:r>
            <a:r>
              <a:rPr lang="en-GB" sz="4000" dirty="0">
                <a:latin typeface="Arial Rounded MT Bold" panose="020F0704030504030204" pitchFamily="34" charset="77"/>
              </a:rPr>
              <a:t> - </a:t>
            </a:r>
            <a:r>
              <a:rPr lang="en-GB" sz="4000" dirty="0" err="1">
                <a:latin typeface="Arial Rounded MT Bold" panose="020F0704030504030204" pitchFamily="34" charset="77"/>
              </a:rPr>
              <a:t>Nähragarplatten</a:t>
            </a:r>
            <a:r>
              <a:rPr lang="en-GB" sz="4000" dirty="0">
                <a:latin typeface="Arial Rounded MT Bold" panose="020F0704030504030204" pitchFamily="34" charset="77"/>
              </a:rPr>
              <a:t> 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9EF1C164-D18F-D157-9092-8C2D578B6DE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199" y="1825625"/>
            <a:ext cx="6727521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500" dirty="0">
                <a:latin typeface="Calibri" panose="020F0502020204030204" pitchFamily="34" charset="0"/>
              </a:rPr>
              <a:t>Bakterienproben</a:t>
            </a:r>
            <a:r>
              <a:rPr lang="en-GB" sz="2500" dirty="0">
                <a:latin typeface="Calibri" panose="020F0502020204030204" pitchFamily="34" charset="0"/>
              </a:rPr>
              <a:t> vom </a:t>
            </a:r>
            <a:r>
              <a:rPr lang="en-GB" sz="2500" dirty="0" err="1">
                <a:latin typeface="Calibri" panose="020F0502020204030204" pitchFamily="34" charset="0"/>
              </a:rPr>
              <a:t>Speichel</a:t>
            </a:r>
            <a:r>
              <a:rPr lang="en-GB" sz="2500" dirty="0">
                <a:latin typeface="Calibri" panose="020F0502020204030204" pitchFamily="34" charset="0"/>
              </a:rPr>
              <a:t> und den </a:t>
            </a:r>
            <a:r>
              <a:rPr lang="en-GB" sz="2500" dirty="0" err="1">
                <a:latin typeface="Calibri" panose="020F0502020204030204" pitchFamily="34" charset="0"/>
              </a:rPr>
              <a:t>Händen</a:t>
            </a:r>
            <a:r>
              <a:rPr lang="en-GB" sz="2500" dirty="0">
                <a:latin typeface="Calibri" panose="020F0502020204030204" pitchFamily="34" charset="0"/>
              </a:rPr>
              <a:t> </a:t>
            </a:r>
            <a:r>
              <a:rPr lang="en-GB" sz="2500" dirty="0" err="1">
                <a:latin typeface="Calibri" panose="020F0502020204030204" pitchFamily="34" charset="0"/>
              </a:rPr>
              <a:t>entnommen</a:t>
            </a:r>
            <a:r>
              <a:rPr lang="en-GB" sz="2500" dirty="0">
                <a:latin typeface="Calibri" panose="020F0502020204030204" pitchFamily="34" charset="0"/>
              </a:rPr>
              <a:t>.</a:t>
            </a:r>
            <a:endParaRPr lang="de-DE" sz="2500" dirty="0">
              <a:latin typeface="Calibri" panose="020F0502020204030204" pitchFamily="34" charset="0"/>
            </a:endParaRPr>
          </a:p>
          <a:p>
            <a:r>
              <a:rPr lang="de-DE" sz="2500" dirty="0">
                <a:latin typeface="Calibri" panose="020F0502020204030204" pitchFamily="34" charset="0"/>
              </a:rPr>
              <a:t>Inkubation</a:t>
            </a:r>
            <a:r>
              <a:rPr lang="en-GB" sz="2500" dirty="0">
                <a:latin typeface="Calibri" panose="020F0502020204030204" pitchFamily="34" charset="0"/>
              </a:rPr>
              <a:t> auf </a:t>
            </a:r>
            <a:r>
              <a:rPr lang="de-DE" sz="2500" dirty="0" err="1">
                <a:latin typeface="Calibri" panose="020F0502020204030204" pitchFamily="34" charset="0"/>
              </a:rPr>
              <a:t>Nähragarplatten</a:t>
            </a:r>
            <a:r>
              <a:rPr lang="de-DE" sz="2500" dirty="0">
                <a:latin typeface="Calibri" panose="020F0502020204030204" pitchFamily="34" charset="0"/>
              </a:rPr>
              <a:t> bei 37 °C</a:t>
            </a:r>
            <a:r>
              <a:rPr lang="en-GB" sz="2500" dirty="0">
                <a:latin typeface="Calibri" panose="020F0502020204030204" pitchFamily="34" charset="0"/>
              </a:rPr>
              <a:t> </a:t>
            </a:r>
            <a:r>
              <a:rPr lang="en-GB" sz="2500" dirty="0" err="1">
                <a:latin typeface="Calibri" panose="020F0502020204030204" pitchFamily="34" charset="0"/>
              </a:rPr>
              <a:t>für</a:t>
            </a:r>
            <a:r>
              <a:rPr lang="en-GB" sz="2500" dirty="0">
                <a:latin typeface="Calibri" panose="020F0502020204030204" pitchFamily="34" charset="0"/>
              </a:rPr>
              <a:t> 24h.</a:t>
            </a:r>
            <a:endParaRPr lang="de-DE" sz="2500" dirty="0">
              <a:latin typeface="Calibri" panose="020F0502020204030204" pitchFamily="34" charset="0"/>
            </a:endParaRPr>
          </a:p>
          <a:p>
            <a:r>
              <a:rPr lang="de-DE" sz="2500" dirty="0">
                <a:latin typeface="Calibri" panose="020F0502020204030204" pitchFamily="34" charset="0"/>
              </a:rPr>
              <a:t>Zugabe von</a:t>
            </a:r>
            <a:r>
              <a:rPr lang="en-GB" sz="2500" dirty="0">
                <a:latin typeface="Calibri" panose="020F0502020204030204" pitchFamily="34" charset="0"/>
              </a:rPr>
              <a:t> </a:t>
            </a:r>
            <a:r>
              <a:rPr lang="en-GB" sz="2500" dirty="0" err="1">
                <a:latin typeface="Calibri" panose="020F0502020204030204" pitchFamily="34" charset="0"/>
              </a:rPr>
              <a:t>verschiedenen</a:t>
            </a:r>
            <a:r>
              <a:rPr lang="en-GB" sz="2500" dirty="0">
                <a:latin typeface="Calibri" panose="020F0502020204030204" pitchFamily="34" charset="0"/>
              </a:rPr>
              <a:t> </a:t>
            </a:r>
            <a:r>
              <a:rPr lang="de-DE" sz="2500" dirty="0">
                <a:latin typeface="Calibri" panose="020F0502020204030204" pitchFamily="34" charset="0"/>
              </a:rPr>
              <a:t>Reinigungsmitteln.</a:t>
            </a:r>
          </a:p>
          <a:p>
            <a:r>
              <a:rPr lang="de-DE" sz="2500" dirty="0">
                <a:latin typeface="Calibri" panose="020F0502020204030204" pitchFamily="34" charset="0"/>
              </a:rPr>
              <a:t>Inkubation für weitere 24h. </a:t>
            </a:r>
          </a:p>
          <a:p>
            <a:endParaRPr lang="de-DE" sz="2500" dirty="0">
              <a:latin typeface="Calibri" panose="020F050202020403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83DCBEC-C20A-7C07-736F-554318B66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5" b="32584"/>
          <a:stretch/>
        </p:blipFill>
        <p:spPr>
          <a:xfrm>
            <a:off x="8643458" y="2316034"/>
            <a:ext cx="2386126" cy="272848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D704A915-44B7-074F-600B-2ECFC6A6D24D}"/>
              </a:ext>
            </a:extLst>
          </p:cNvPr>
          <p:cNvSpPr txBox="1"/>
          <p:nvPr/>
        </p:nvSpPr>
        <p:spPr>
          <a:xfrm>
            <a:off x="8296588" y="1916720"/>
            <a:ext cx="459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u="sng" dirty="0" err="1">
                <a:latin typeface="Calibri" panose="020F0502020204030204" pitchFamily="34" charset="0"/>
              </a:rPr>
              <a:t>Reinigungsmittel</a:t>
            </a:r>
            <a:r>
              <a:rPr lang="en-GB" sz="1600" u="sng" dirty="0">
                <a:latin typeface="Calibri" panose="020F0502020204030204" pitchFamily="34" charset="0"/>
              </a:rPr>
              <a:t> </a:t>
            </a:r>
            <a:r>
              <a:rPr lang="en-GB" sz="1600" u="sng" dirty="0" err="1">
                <a:latin typeface="Calibri" panose="020F0502020204030204" pitchFamily="34" charset="0"/>
              </a:rPr>
              <a:t>werden</a:t>
            </a:r>
            <a:r>
              <a:rPr lang="en-GB" sz="1600" u="sng" dirty="0">
                <a:latin typeface="Calibri" panose="020F0502020204030204" pitchFamily="34" charset="0"/>
              </a:rPr>
              <a:t> </a:t>
            </a:r>
            <a:r>
              <a:rPr lang="en-GB" sz="1600" u="sng" dirty="0" err="1">
                <a:latin typeface="Calibri" panose="020F0502020204030204" pitchFamily="34" charset="0"/>
              </a:rPr>
              <a:t>aufgetragen</a:t>
            </a:r>
            <a:r>
              <a:rPr lang="en-GB" sz="1600" u="sng" dirty="0">
                <a:latin typeface="Calibri" panose="020F0502020204030204" pitchFamily="34" charset="0"/>
              </a:rPr>
              <a:t>:</a:t>
            </a:r>
            <a:endParaRPr lang="de-DE" sz="1600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552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9931E9BE-E8C7-854E-005D-C4D4FEBB4F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7" t="10170" r="8747" b="44246"/>
          <a:stretch/>
        </p:blipFill>
        <p:spPr>
          <a:xfrm>
            <a:off x="2572619" y="1379394"/>
            <a:ext cx="7046763" cy="520229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7B578BD-3EEB-42A2-F5F2-6129DAD88F2C}"/>
              </a:ext>
            </a:extLst>
          </p:cNvPr>
          <p:cNvSpPr txBox="1"/>
          <p:nvPr/>
        </p:nvSpPr>
        <p:spPr>
          <a:xfrm>
            <a:off x="733479" y="450282"/>
            <a:ext cx="107250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4000" dirty="0">
                <a:latin typeface="Arial Rounded MT Bold" panose="020F0704030504030204" pitchFamily="34" charset="77"/>
              </a:rPr>
              <a:t>Auswertung der </a:t>
            </a:r>
            <a:r>
              <a:rPr lang="en-GB" sz="4000" dirty="0" err="1">
                <a:latin typeface="Arial Rounded MT Bold" panose="020F0704030504030204" pitchFamily="34" charset="77"/>
              </a:rPr>
              <a:t>Nähragarplatten</a:t>
            </a:r>
            <a:r>
              <a:rPr lang="en-GB" sz="4000" dirty="0">
                <a:latin typeface="Arial Rounded MT Bold" panose="020F0704030504030204" pitchFamily="34" charset="77"/>
              </a:rPr>
              <a:t> 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3693309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CF4DDE-19D2-ED47-AB8B-DA207FEFC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Durchführung</a:t>
            </a:r>
            <a:r>
              <a:rPr lang="en-GB" dirty="0"/>
              <a:t> - </a:t>
            </a:r>
            <a:r>
              <a:rPr lang="en-GB" dirty="0" err="1"/>
              <a:t>Flüssigkulturen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D71150-4070-5749-8E53-1CD23307A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285106" cy="4351338"/>
          </a:xfrm>
        </p:spPr>
        <p:txBody>
          <a:bodyPr/>
          <a:lstStyle/>
          <a:p>
            <a:r>
              <a:rPr lang="en-GB" dirty="0" err="1"/>
              <a:t>Bakterienkolonien</a:t>
            </a:r>
            <a:r>
              <a:rPr lang="en-GB" dirty="0"/>
              <a:t> von </a:t>
            </a:r>
            <a:r>
              <a:rPr lang="en-GB" dirty="0" err="1"/>
              <a:t>Agarplatten</a:t>
            </a:r>
            <a:r>
              <a:rPr lang="en-GB" dirty="0"/>
              <a:t> </a:t>
            </a:r>
            <a:r>
              <a:rPr lang="en-GB" dirty="0" err="1"/>
              <a:t>werden</a:t>
            </a:r>
            <a:r>
              <a:rPr lang="en-GB" dirty="0"/>
              <a:t> </a:t>
            </a:r>
            <a:r>
              <a:rPr lang="en-GB" dirty="0" err="1"/>
              <a:t>gepickt</a:t>
            </a:r>
            <a:r>
              <a:rPr lang="en-GB" dirty="0"/>
              <a:t> und in 100 ml LB-Agar </a:t>
            </a:r>
            <a:r>
              <a:rPr lang="en-GB" dirty="0" err="1"/>
              <a:t>gegeben</a:t>
            </a:r>
            <a:r>
              <a:rPr lang="en-GB" dirty="0"/>
              <a:t>.</a:t>
            </a:r>
          </a:p>
          <a:p>
            <a:r>
              <a:rPr lang="en-GB" dirty="0" err="1"/>
              <a:t>Kulturen</a:t>
            </a:r>
            <a:r>
              <a:rPr lang="en-GB" dirty="0"/>
              <a:t> </a:t>
            </a:r>
            <a:r>
              <a:rPr lang="en-GB" dirty="0" err="1"/>
              <a:t>werden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24h </a:t>
            </a:r>
            <a:r>
              <a:rPr lang="en-GB" dirty="0" err="1"/>
              <a:t>bei</a:t>
            </a:r>
            <a:r>
              <a:rPr lang="en-GB" dirty="0"/>
              <a:t> 37°C </a:t>
            </a:r>
            <a:r>
              <a:rPr lang="en-GB" dirty="0" err="1"/>
              <a:t>schüttelnd</a:t>
            </a:r>
            <a:r>
              <a:rPr lang="en-GB" dirty="0"/>
              <a:t> </a:t>
            </a:r>
            <a:r>
              <a:rPr lang="en-GB" dirty="0" err="1"/>
              <a:t>inkubiert</a:t>
            </a:r>
            <a:r>
              <a:rPr lang="en-GB" dirty="0"/>
              <a:t>.</a:t>
            </a:r>
          </a:p>
          <a:p>
            <a:r>
              <a:rPr lang="en-GB" dirty="0" err="1"/>
              <a:t>Kulturen</a:t>
            </a:r>
            <a:r>
              <a:rPr lang="en-GB" dirty="0"/>
              <a:t> </a:t>
            </a:r>
            <a:r>
              <a:rPr lang="en-GB" dirty="0" err="1"/>
              <a:t>werden</a:t>
            </a:r>
            <a:r>
              <a:rPr lang="en-GB" dirty="0"/>
              <a:t> in 5 </a:t>
            </a:r>
            <a:r>
              <a:rPr lang="en-GB" dirty="0" err="1"/>
              <a:t>Teile</a:t>
            </a:r>
            <a:r>
              <a:rPr lang="en-GB" dirty="0"/>
              <a:t> </a:t>
            </a:r>
            <a:r>
              <a:rPr lang="en-GB" dirty="0" err="1"/>
              <a:t>aufgteilt</a:t>
            </a:r>
            <a:r>
              <a:rPr lang="en-GB" dirty="0"/>
              <a:t> die </a:t>
            </a:r>
            <a:r>
              <a:rPr lang="en-GB" dirty="0" err="1"/>
              <a:t>verschiedenen</a:t>
            </a:r>
            <a:r>
              <a:rPr lang="en-GB" dirty="0"/>
              <a:t> </a:t>
            </a:r>
            <a:r>
              <a:rPr lang="en-GB" dirty="0" err="1"/>
              <a:t>Reinigungsmittel</a:t>
            </a:r>
            <a:r>
              <a:rPr lang="en-GB" dirty="0"/>
              <a:t> </a:t>
            </a:r>
            <a:r>
              <a:rPr lang="en-GB" dirty="0" err="1"/>
              <a:t>werden</a:t>
            </a:r>
            <a:r>
              <a:rPr lang="en-GB" dirty="0"/>
              <a:t> </a:t>
            </a:r>
            <a:r>
              <a:rPr lang="en-GB" dirty="0" err="1"/>
              <a:t>zugegeben</a:t>
            </a:r>
            <a:r>
              <a:rPr lang="en-GB" dirty="0"/>
              <a:t>. </a:t>
            </a:r>
          </a:p>
          <a:p>
            <a:r>
              <a:rPr lang="en-GB" dirty="0" err="1"/>
              <a:t>Messen</a:t>
            </a:r>
            <a:r>
              <a:rPr lang="en-GB" dirty="0"/>
              <a:t> der </a:t>
            </a:r>
            <a:r>
              <a:rPr lang="en-GB" dirty="0" err="1"/>
              <a:t>optischen</a:t>
            </a:r>
            <a:r>
              <a:rPr lang="en-GB" dirty="0"/>
              <a:t> </a:t>
            </a:r>
            <a:r>
              <a:rPr lang="en-GB" dirty="0" err="1"/>
              <a:t>Dichte</a:t>
            </a:r>
            <a:r>
              <a:rPr lang="en-GB" dirty="0"/>
              <a:t> </a:t>
            </a:r>
            <a:r>
              <a:rPr lang="en-GB" dirty="0" err="1"/>
              <a:t>nach</a:t>
            </a:r>
            <a:r>
              <a:rPr lang="en-GB" dirty="0"/>
              <a:t> 1h und </a:t>
            </a:r>
            <a:r>
              <a:rPr lang="en-GB" dirty="0" err="1"/>
              <a:t>nach</a:t>
            </a:r>
            <a:r>
              <a:rPr lang="en-GB" dirty="0"/>
              <a:t> 24h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9EE1DA7-711B-764E-BC21-6D4BCD42D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4" r="-2" b="20457"/>
          <a:stretch/>
        </p:blipFill>
        <p:spPr>
          <a:xfrm>
            <a:off x="9200419" y="2164179"/>
            <a:ext cx="2386126" cy="287185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053B205-6FD6-664C-8619-2E4AB15131C5}"/>
              </a:ext>
            </a:extLst>
          </p:cNvPr>
          <p:cNvSpPr txBox="1"/>
          <p:nvPr/>
        </p:nvSpPr>
        <p:spPr>
          <a:xfrm>
            <a:off x="9123306" y="1825625"/>
            <a:ext cx="3327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u="sng" dirty="0" err="1">
                <a:latin typeface="Calibri" panose="020F0502020204030204" pitchFamily="34" charset="0"/>
              </a:rPr>
              <a:t>Flüssigkukturen</a:t>
            </a:r>
            <a:r>
              <a:rPr lang="en-GB" sz="1600" u="sng" dirty="0">
                <a:latin typeface="Calibri" panose="020F0502020204030204" pitchFamily="34" charset="0"/>
              </a:rPr>
              <a:t> </a:t>
            </a:r>
            <a:r>
              <a:rPr lang="en-GB" sz="1600" u="sng" dirty="0" err="1">
                <a:latin typeface="Calibri" panose="020F0502020204030204" pitchFamily="34" charset="0"/>
              </a:rPr>
              <a:t>im</a:t>
            </a:r>
            <a:r>
              <a:rPr lang="en-GB" sz="1600" u="sng" dirty="0">
                <a:latin typeface="Calibri" panose="020F0502020204030204" pitchFamily="34" charset="0"/>
              </a:rPr>
              <a:t> </a:t>
            </a:r>
            <a:r>
              <a:rPr lang="en-GB" sz="1600" u="sng" dirty="0" err="1">
                <a:latin typeface="Calibri" panose="020F0502020204030204" pitchFamily="34" charset="0"/>
              </a:rPr>
              <a:t>Schüttler</a:t>
            </a:r>
            <a:r>
              <a:rPr lang="en-GB" sz="1600" u="sng" dirty="0">
                <a:latin typeface="Calibri" panose="020F0502020204030204" pitchFamily="34" charset="0"/>
              </a:rPr>
              <a:t>:</a:t>
            </a:r>
            <a:endParaRPr lang="de-DE" sz="1600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550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D4839A-1152-83F1-DEC0-522D8E927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err="1">
                <a:latin typeface="Arial Rounded MT Bold" panose="020F0704030504030204" pitchFamily="34" charset="77"/>
              </a:rPr>
              <a:t>Auswertung</a:t>
            </a:r>
            <a:r>
              <a:rPr lang="de-DE" sz="4000" dirty="0">
                <a:latin typeface="Arial Rounded MT Bold" panose="020F0704030504030204" pitchFamily="34" charset="77"/>
              </a:rPr>
              <a:t> der </a:t>
            </a:r>
            <a:r>
              <a:rPr lang="de-DE" sz="4000" dirty="0" err="1">
                <a:latin typeface="Arial Rounded MT Bold" panose="020F0704030504030204" pitchFamily="34" charset="77"/>
              </a:rPr>
              <a:t>Flüssigkulturen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D140C60-7C0F-97D5-7D53-A4CDA933F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281" y="4519534"/>
            <a:ext cx="3589397" cy="211993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BA46093-4E93-6B74-2D1A-7A7CA24EE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964" y="4325117"/>
            <a:ext cx="3589397" cy="216775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4E60944-A873-97D3-D981-F73909163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188" y="1924881"/>
            <a:ext cx="3589397" cy="2166043"/>
          </a:xfrm>
          <a:prstGeom prst="rect">
            <a:avLst/>
          </a:prstGeom>
        </p:spPr>
      </p:pic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9841BF76-96DE-DAD8-D045-0C5E0D1ED1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965" y="1690688"/>
            <a:ext cx="3589397" cy="2124233"/>
          </a:xfrm>
        </p:spPr>
      </p:pic>
    </p:spTree>
    <p:extLst>
      <p:ext uri="{BB962C8B-B14F-4D97-AF65-F5344CB8AC3E}">
        <p14:creationId xmlns:p14="http://schemas.microsoft.com/office/powerpoint/2010/main" val="2218630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1D997D-4823-2225-E8C1-CC989713F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>
                <a:latin typeface="Arial Rounded MT Bold" panose="020F0704030504030204" pitchFamily="34" charset="77"/>
              </a:rPr>
              <a:t>Durchführung – </a:t>
            </a:r>
            <a:r>
              <a:rPr lang="de-DE" sz="4000" dirty="0" err="1">
                <a:latin typeface="Arial Rounded MT Bold" panose="020F0704030504030204" pitchFamily="34" charset="77"/>
              </a:rPr>
              <a:t>Api-Gallerien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A3E9C9-4868-E270-C7DC-946E28A59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176375" cy="4351338"/>
          </a:xfrm>
        </p:spPr>
        <p:txBody>
          <a:bodyPr>
            <a:normAutofit/>
          </a:bodyPr>
          <a:lstStyle/>
          <a:p>
            <a:r>
              <a:rPr lang="de-DE" sz="2500" dirty="0">
                <a:latin typeface="Calibri" panose="020F0502020204030204" pitchFamily="34" charset="0"/>
              </a:rPr>
              <a:t>Bakterien aus Flüssigkultur für 1 Minute  zentrifugiert (13.000 U/min)</a:t>
            </a:r>
          </a:p>
          <a:p>
            <a:r>
              <a:rPr lang="de-DE" sz="2500" dirty="0">
                <a:latin typeface="Calibri" panose="020F0502020204030204" pitchFamily="34" charset="0"/>
              </a:rPr>
              <a:t>In</a:t>
            </a:r>
            <a:r>
              <a:rPr lang="en-GB" sz="2500" dirty="0">
                <a:latin typeface="Calibri" panose="020F0502020204030204" pitchFamily="34" charset="0"/>
              </a:rPr>
              <a:t> </a:t>
            </a:r>
            <a:r>
              <a:rPr lang="en-GB" sz="2500" dirty="0" err="1">
                <a:latin typeface="Calibri" panose="020F0502020204030204" pitchFamily="34" charset="0"/>
              </a:rPr>
              <a:t>eine</a:t>
            </a:r>
            <a:r>
              <a:rPr lang="en-GB" sz="2500" dirty="0">
                <a:latin typeface="Calibri" panose="020F0502020204030204" pitchFamily="34" charset="0"/>
              </a:rPr>
              <a:t> </a:t>
            </a:r>
            <a:r>
              <a:rPr lang="de-DE" sz="2500" dirty="0">
                <a:latin typeface="Calibri" panose="020F0502020204030204" pitchFamily="34" charset="0"/>
              </a:rPr>
              <a:t>Natriumchlorid-Lösung </a:t>
            </a:r>
            <a:r>
              <a:rPr lang="en-GB" sz="2500" dirty="0" err="1">
                <a:latin typeface="Calibri" panose="020F0502020204030204" pitchFamily="34" charset="0"/>
              </a:rPr>
              <a:t>gelöst</a:t>
            </a:r>
            <a:r>
              <a:rPr lang="en-GB" sz="2500" dirty="0">
                <a:latin typeface="Calibri" panose="020F0502020204030204" pitchFamily="34" charset="0"/>
              </a:rPr>
              <a:t> </a:t>
            </a:r>
            <a:endParaRPr lang="de-DE" sz="2500" dirty="0">
              <a:latin typeface="Calibri" panose="020F0502020204030204" pitchFamily="34" charset="0"/>
            </a:endParaRPr>
          </a:p>
          <a:p>
            <a:r>
              <a:rPr lang="de-DE" sz="2500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Bakteriensuspension wurden in </a:t>
            </a:r>
            <a:r>
              <a:rPr lang="de-DE" sz="2500" kern="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RapiD</a:t>
            </a:r>
            <a:r>
              <a:rPr lang="de-DE" sz="2500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20E</a:t>
            </a:r>
            <a:r>
              <a:rPr lang="de-DE" sz="2500" dirty="0">
                <a:effectLst/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Apigalerien</a:t>
            </a:r>
            <a:r>
              <a:rPr lang="de-DE" sz="2500" dirty="0">
                <a:latin typeface="Calibri" panose="020F0502020204030204" pitchFamily="34" charset="0"/>
              </a:rPr>
              <a:t> zur Identifikation der Bakterienarten verwendet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04FE26D-1CA8-A7D2-94EB-CADED828F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193" y="2337019"/>
            <a:ext cx="2387817" cy="178901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F8BCE4F-744C-0DB4-EC3A-48BB7BD725DC}"/>
              </a:ext>
            </a:extLst>
          </p:cNvPr>
          <p:cNvSpPr txBox="1"/>
          <p:nvPr/>
        </p:nvSpPr>
        <p:spPr>
          <a:xfrm>
            <a:off x="7822193" y="1690688"/>
            <a:ext cx="2614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u="sng" dirty="0">
                <a:latin typeface="Calibri" panose="020F0502020204030204" pitchFamily="34" charset="0"/>
              </a:rPr>
              <a:t>Bakterien </a:t>
            </a:r>
            <a:r>
              <a:rPr lang="en-GB" sz="1600" u="sng" dirty="0" err="1">
                <a:latin typeface="Calibri" panose="020F0502020204030204" pitchFamily="34" charset="0"/>
              </a:rPr>
              <a:t>nachdem</a:t>
            </a:r>
            <a:r>
              <a:rPr lang="en-GB" sz="1600" u="sng" dirty="0">
                <a:latin typeface="Calibri" panose="020F0502020204030204" pitchFamily="34" charset="0"/>
              </a:rPr>
              <a:t> </a:t>
            </a:r>
            <a:r>
              <a:rPr lang="en-GB" sz="1600" u="sng" dirty="0" err="1">
                <a:latin typeface="Calibri" panose="020F0502020204030204" pitchFamily="34" charset="0"/>
              </a:rPr>
              <a:t>sie</a:t>
            </a:r>
            <a:r>
              <a:rPr lang="en-GB" sz="1600" u="sng" dirty="0">
                <a:latin typeface="Calibri" panose="020F0502020204030204" pitchFamily="34" charset="0"/>
              </a:rPr>
              <a:t> </a:t>
            </a:r>
            <a:r>
              <a:rPr lang="en-GB" sz="1600" u="sng" dirty="0" err="1">
                <a:latin typeface="Calibri" panose="020F0502020204030204" pitchFamily="34" charset="0"/>
              </a:rPr>
              <a:t>zentrifugiert</a:t>
            </a:r>
            <a:r>
              <a:rPr lang="en-GB" sz="1600" u="sng" dirty="0">
                <a:latin typeface="Calibri" panose="020F0502020204030204" pitchFamily="34" charset="0"/>
              </a:rPr>
              <a:t> </a:t>
            </a:r>
            <a:r>
              <a:rPr lang="en-GB" sz="1600" u="sng" dirty="0" err="1">
                <a:latin typeface="Calibri" panose="020F0502020204030204" pitchFamily="34" charset="0"/>
              </a:rPr>
              <a:t>wurden</a:t>
            </a:r>
            <a:r>
              <a:rPr lang="en-GB" sz="1600" u="sng" dirty="0">
                <a:latin typeface="Calibri" panose="020F0502020204030204" pitchFamily="34" charset="0"/>
              </a:rPr>
              <a:t>: </a:t>
            </a:r>
            <a:endParaRPr lang="de-DE" sz="1600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901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3EC2D7-DC35-48D1-E571-36F224756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>
                <a:latin typeface="Arial Rounded MT Bold" panose="020F0704030504030204" pitchFamily="34" charset="77"/>
              </a:rPr>
              <a:t>Ergebnisse der Bakterienidentifikation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4B9D2A1D-A265-2272-594C-F20BF03442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002" y="2111420"/>
            <a:ext cx="3374074" cy="3563379"/>
          </a:xfr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995095D-6D6B-04B5-2BF6-B250B2C27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977" y="1998251"/>
            <a:ext cx="3778422" cy="356337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6C394C5-451D-F9A6-E299-56656F643A4B}"/>
              </a:ext>
            </a:extLst>
          </p:cNvPr>
          <p:cNvSpPr txBox="1"/>
          <p:nvPr/>
        </p:nvSpPr>
        <p:spPr>
          <a:xfrm>
            <a:off x="7059000" y="213607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1.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3595E4A-B6E8-F879-8142-CA17CA0AE9F3}"/>
              </a:ext>
            </a:extLst>
          </p:cNvPr>
          <p:cNvSpPr txBox="1"/>
          <p:nvPr/>
        </p:nvSpPr>
        <p:spPr>
          <a:xfrm>
            <a:off x="7703410" y="214383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4.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78E79DE-EBF6-D7F8-D2E8-C073890D354C}"/>
              </a:ext>
            </a:extLst>
          </p:cNvPr>
          <p:cNvSpPr txBox="1"/>
          <p:nvPr/>
        </p:nvSpPr>
        <p:spPr>
          <a:xfrm>
            <a:off x="8515770" y="228567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3.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A92FED4-A534-F33C-6871-C8A0613B7714}"/>
              </a:ext>
            </a:extLst>
          </p:cNvPr>
          <p:cNvSpPr txBox="1"/>
          <p:nvPr/>
        </p:nvSpPr>
        <p:spPr>
          <a:xfrm>
            <a:off x="9160180" y="243526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2.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785B9E2-BCFA-4673-7139-03434BC72161}"/>
              </a:ext>
            </a:extLst>
          </p:cNvPr>
          <p:cNvSpPr txBox="1"/>
          <p:nvPr/>
        </p:nvSpPr>
        <p:spPr>
          <a:xfrm>
            <a:off x="6881004" y="235371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7159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441</Words>
  <Application>Microsoft Macintosh PowerPoint</Application>
  <PresentationFormat>Breitbild</PresentationFormat>
  <Paragraphs>45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Aptos</vt:lpstr>
      <vt:lpstr>Aptos Display</vt:lpstr>
      <vt:lpstr>Arial</vt:lpstr>
      <vt:lpstr>Arial Rounded MT Bold</vt:lpstr>
      <vt:lpstr>Calibri</vt:lpstr>
      <vt:lpstr>Times New Roman</vt:lpstr>
      <vt:lpstr>Office</vt:lpstr>
      <vt:lpstr>Putzmittel: Hilfreich oder schädlich?</vt:lpstr>
      <vt:lpstr>Worum geht unser Projekt? </vt:lpstr>
      <vt:lpstr>Hypothese </vt:lpstr>
      <vt:lpstr> Durchführung - Nähragarplatten </vt:lpstr>
      <vt:lpstr>PowerPoint-Präsentation</vt:lpstr>
      <vt:lpstr>Durchführung - Flüssigkulturen</vt:lpstr>
      <vt:lpstr>Auswertung der Flüssigkulturen</vt:lpstr>
      <vt:lpstr>Durchführung – Api-Gallerien</vt:lpstr>
      <vt:lpstr>Ergebnisse der Bakterienidentifikation</vt:lpstr>
      <vt:lpstr>Fazit </vt:lpstr>
      <vt:lpstr> Literaturverzeichnis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Putzmittel: Hilfreich oder schädlich?</dc:title>
  <dc:creator>VON FÜRSTENBERG Mathilda (KAR-S5DEB)</dc:creator>
  <cp:lastModifiedBy>Nane Kuznik</cp:lastModifiedBy>
  <cp:revision>20</cp:revision>
  <dcterms:created xsi:type="dcterms:W3CDTF">2025-03-24T14:19:11Z</dcterms:created>
  <dcterms:modified xsi:type="dcterms:W3CDTF">2025-03-31T18:51:49Z</dcterms:modified>
</cp:coreProperties>
</file>