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6" r:id="rId5"/>
    <p:sldId id="268" r:id="rId6"/>
    <p:sldId id="267" r:id="rId7"/>
    <p:sldId id="261" r:id="rId8"/>
    <p:sldId id="265" r:id="rId9"/>
    <p:sldId id="264" r:id="rId10"/>
    <p:sldId id="260" r:id="rId11"/>
    <p:sldId id="263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28"/>
  </p:normalViewPr>
  <p:slideViewPr>
    <p:cSldViewPr snapToGrid="0" snapToObjects="1">
      <p:cViewPr varScale="1">
        <p:scale>
          <a:sx n="102" d="100"/>
          <a:sy n="102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26F939-C0AA-AA93-F9E6-C4BAF33FE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12A0DF7-FCB9-B96B-D06C-0ED38ACE65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9469AD-1461-F718-349E-92C05335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6B37D6-BA5C-A3F0-14E4-3C730E519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C38B85-C508-FD77-FFB1-BDC9BFD62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A3A625-020C-73CC-9047-C18A5C46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19B48F-90B2-E7FD-10FD-603C6E78A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C911FE-5C5E-B490-F055-C8AF6D255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F8A473-70A4-440F-5F8D-E61473CE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DF4BAF-7A43-D44B-FE02-08B366DE2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6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4F85751-4C7B-593E-0169-BE1800C0ED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A335DAB-08F5-382C-E407-84DD2C9A5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EE2B4B-45E3-81E9-198C-47A4A9B0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0FF87F-177A-DD69-2750-BB38822D3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EBCB52-4261-2867-164C-AF88FC15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49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EF539-9D56-C8FA-73EF-019B7ACB2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21D7E1-1F64-555B-CE72-242872BFA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4D6ACC-6637-03E9-9BC9-EA8179D1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2FB6EF-5860-DA5E-8A3A-D26A90B7C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1E9475-D793-634E-E9E8-761FBC024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634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7FF092-9705-8361-A564-DF04102DB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F0EDB8-9F1B-B836-BEC8-28353AA15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8C7C0C-912A-0A84-2B9F-A5C7DA124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8197F5-BEAD-25A0-596A-56C80BE4A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2E05F8-4F49-C412-4789-49F81D8ED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59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56D18-85A7-2F72-E4F5-B04C41187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F3A4C8-F37A-71D8-ECB2-41D32A08B1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4E5AA7-CC88-7B7B-D4C1-D086CDBF6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39DDF74-3D80-C921-CB04-5C6AD094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E3F347-98F1-32CD-C564-3D6C1C1FA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C5BC3AA-4322-2A84-9274-752ADDD49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062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B62A87-7F74-E6FA-2189-B9803AD1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0AAA14-1B3F-EF4A-8CC4-408A1951A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9A9E9FB-0492-9E4E-100A-DB3034D684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6B1F4CC-687B-AEBD-08BD-C1EE2D188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B131B0A-DD8D-08E6-E26E-FE121315F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1A6984A-8517-5CAC-56D0-13997DC48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2A351E-DF2D-FCA4-48A0-7FCD19848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E3D1ABE-AD20-4723-211C-DB4213169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38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EF023-220E-180A-95F1-3E1ABDDDF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4CD44D1-AD70-9CEA-A87F-5B2C5CA0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34D60E-FFE2-EC78-904E-E6F82861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D211DF-8A23-3163-1FD7-F2ABF13B9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813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149DCB8-4482-16A8-6BBA-F1C4B17B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735A13-3147-6FFB-710E-0B3D1954D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889881-CDD6-24CC-9CBB-D408EEE28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53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CC2227-3839-2820-105E-9A70CC3E8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AF48D2-785B-4C11-39AF-6618D34A2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8FF4E6-20B5-EEE1-F1CA-F2D8CBFF3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70FE5C-9D0A-3161-69B4-E327C3CF1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B9B70B-AF37-91CB-A543-0AE2AFE4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CBC5A5-E51E-4F66-D51E-141E5CD7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66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2D80EA-1198-E2C4-9873-57B603854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470D1FC-20D0-9B17-D64C-84BE81BBB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35105B-2243-E618-258E-DEF57EC59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5B61072-DB51-2E7C-110D-FBA2A7AB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907849-F3EA-B441-46DA-10CCA5E5B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1D902C-E0D6-DD59-4994-FA78EB120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02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EFD81AF-8E75-C75E-F6A9-724CF9634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50636C-CCCC-DECD-165C-E96986744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A15166-37EA-4BFE-FFCF-A6905BBC1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440CF-F5A5-DB46-894D-BD9F614C2DF1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C58DDE-B143-D07C-89F0-48BCA46185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02E290-57F6-64CC-302D-234CE32984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33EC9D-7530-444A-8632-125E84B7EE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21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or-duesseldorf.de/assets/Kompendium/1a670887fa/Mikrobiologie.pdf" TargetMode="External"/><Relationship Id="rId2" Type="http://schemas.openxmlformats.org/officeDocument/2006/relationships/hyperlink" Target="https://fire.biol.wwu.edu/cmoyer/zztemp_fire/biol346_W07/rapid20E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57D0B3-D6F5-04FA-9E44-B21C74DB4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2020" y="732561"/>
            <a:ext cx="9144000" cy="2387600"/>
          </a:xfrm>
        </p:spPr>
        <p:txBody>
          <a:bodyPr>
            <a:normAutofit/>
          </a:bodyPr>
          <a:lstStyle/>
          <a:p>
            <a:r>
              <a:rPr lang="de-DE" sz="4000" dirty="0" err="1">
                <a:latin typeface="Arial Rounded MT Bold" panose="020F0704030504030204" pitchFamily="34" charset="77"/>
              </a:rPr>
              <a:t>Cleaning</a:t>
            </a:r>
            <a:r>
              <a:rPr lang="de-DE" sz="4000" dirty="0">
                <a:latin typeface="Arial Rounded MT Bold" panose="020F0704030504030204" pitchFamily="34" charset="77"/>
              </a:rPr>
              <a:t> products: </a:t>
            </a:r>
            <a:r>
              <a:rPr lang="de-DE" sz="4000" dirty="0" err="1">
                <a:latin typeface="Arial Rounded MT Bold" panose="020F0704030504030204" pitchFamily="34" charset="77"/>
              </a:rPr>
              <a:t>helpful</a:t>
            </a:r>
            <a:r>
              <a:rPr lang="de-DE" sz="4000" dirty="0">
                <a:latin typeface="Arial Rounded MT Bold" panose="020F0704030504030204" pitchFamily="34" charset="77"/>
              </a:rPr>
              <a:t> or </a:t>
            </a:r>
            <a:r>
              <a:rPr lang="de-DE" sz="4000" dirty="0" err="1">
                <a:latin typeface="Arial Rounded MT Bold" panose="020F0704030504030204" pitchFamily="34" charset="77"/>
              </a:rPr>
              <a:t>harmful</a:t>
            </a:r>
            <a:r>
              <a:rPr lang="de-DE" sz="4000" dirty="0">
                <a:latin typeface="Arial Rounded MT Bold" panose="020F0704030504030204" pitchFamily="34" charset="77"/>
              </a:rPr>
              <a:t>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289CE2-AA3C-68CC-2C8C-6C0E7E7F88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sz="2500" dirty="0">
              <a:latin typeface="Calibri" panose="020F0502020204030204" pitchFamily="34" charset="0"/>
            </a:endParaRPr>
          </a:p>
          <a:p>
            <a:r>
              <a:rPr lang="en-GB" sz="2500" dirty="0" err="1">
                <a:latin typeface="Calibri" panose="020F0502020204030204" pitchFamily="34" charset="0"/>
              </a:rPr>
              <a:t>Janka</a:t>
            </a:r>
            <a:r>
              <a:rPr lang="en-GB" sz="2500" dirty="0">
                <a:latin typeface="Calibri" panose="020F0502020204030204" pitchFamily="34" charset="0"/>
              </a:rPr>
              <a:t> </a:t>
            </a:r>
            <a:r>
              <a:rPr lang="en-GB" sz="2500" dirty="0" err="1">
                <a:latin typeface="Calibri" panose="020F0502020204030204" pitchFamily="34" charset="0"/>
              </a:rPr>
              <a:t>Hugelmann</a:t>
            </a:r>
            <a:r>
              <a:rPr lang="en-GB" sz="2500" dirty="0">
                <a:latin typeface="Calibri" panose="020F0502020204030204" pitchFamily="34" charset="0"/>
              </a:rPr>
              <a:t> and Mathilda von Fürstenberg </a:t>
            </a:r>
            <a:endParaRPr lang="de-DE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54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C1579-104E-ABF3-7899-716BE0A9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>
                <a:latin typeface="Arial Rounded MT Bold" panose="020F0704030504030204" pitchFamily="34" charset="77"/>
              </a:rPr>
              <a:t>Conclusion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175006-C5EC-6360-18E7-C2924E01A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500" dirty="0" err="1">
                <a:latin typeface="Calibri" panose="020F0502020204030204" pitchFamily="34" charset="0"/>
              </a:rPr>
              <a:t>Household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cleaning</a:t>
            </a:r>
            <a:r>
              <a:rPr lang="de-DE" sz="2500" dirty="0">
                <a:latin typeface="Calibri" panose="020F0502020204030204" pitchFamily="34" charset="0"/>
              </a:rPr>
              <a:t> products can </a:t>
            </a:r>
            <a:r>
              <a:rPr lang="de-DE" sz="2500" dirty="0" err="1">
                <a:latin typeface="Calibri" panose="020F0502020204030204" pitchFamily="34" charset="0"/>
              </a:rPr>
              <a:t>inhibit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growth</a:t>
            </a:r>
            <a:r>
              <a:rPr lang="de-DE" sz="2500" dirty="0">
                <a:latin typeface="Calibri" panose="020F0502020204030204" pitchFamily="34" charset="0"/>
              </a:rPr>
              <a:t> in the short term.</a:t>
            </a:r>
          </a:p>
          <a:p>
            <a:r>
              <a:rPr lang="de-DE" sz="2500" dirty="0" err="1">
                <a:latin typeface="Calibri" panose="020F0502020204030204" pitchFamily="34" charset="0"/>
              </a:rPr>
              <a:t>However</a:t>
            </a:r>
            <a:r>
              <a:rPr lang="de-DE" sz="2500" dirty="0">
                <a:latin typeface="Calibri" panose="020F0502020204030204" pitchFamily="34" charset="0"/>
              </a:rPr>
              <a:t>, long-term effects, </a:t>
            </a:r>
            <a:r>
              <a:rPr lang="de-DE" sz="2500" dirty="0" err="1">
                <a:latin typeface="Calibri" panose="020F0502020204030204" pitchFamily="34" charset="0"/>
              </a:rPr>
              <a:t>particularly</a:t>
            </a:r>
            <a:r>
              <a:rPr lang="de-DE" sz="2500" dirty="0">
                <a:latin typeface="Calibri" panose="020F0502020204030204" pitchFamily="34" charset="0"/>
              </a:rPr>
              <a:t> the development of </a:t>
            </a:r>
            <a:r>
              <a:rPr lang="de-DE" sz="2500" dirty="0" err="1">
                <a:latin typeface="Calibri" panose="020F0502020204030204" pitchFamily="34" charset="0"/>
              </a:rPr>
              <a:t>resistance</a:t>
            </a:r>
            <a:r>
              <a:rPr lang="de-DE" sz="2500" dirty="0">
                <a:latin typeface="Calibri" panose="020F0502020204030204" pitchFamily="34" charset="0"/>
              </a:rPr>
              <a:t>, </a:t>
            </a:r>
            <a:r>
              <a:rPr lang="de-DE" sz="2500" dirty="0" err="1">
                <a:latin typeface="Calibri" panose="020F0502020204030204" pitchFamily="34" charset="0"/>
              </a:rPr>
              <a:t>require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further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experiments</a:t>
            </a:r>
            <a:r>
              <a:rPr lang="de-DE" sz="2500" dirty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de-DE" dirty="0"/>
              <a:t>       </a:t>
            </a:r>
            <a:r>
              <a:rPr lang="de-DE" sz="2300" dirty="0">
                <a:latin typeface="Calibri" panose="020F0502020204030204" pitchFamily="34" charset="0"/>
              </a:rPr>
              <a:t>   - </a:t>
            </a:r>
            <a:r>
              <a:rPr lang="de-DE" sz="2300" dirty="0" err="1">
                <a:latin typeface="Calibri" panose="020F0502020204030204" pitchFamily="34" charset="0"/>
              </a:rPr>
              <a:t>Longer</a:t>
            </a:r>
            <a:r>
              <a:rPr lang="de-DE" sz="2300" dirty="0">
                <a:latin typeface="Calibri" panose="020F0502020204030204" pitchFamily="34" charset="0"/>
              </a:rPr>
              <a:t> </a:t>
            </a:r>
            <a:r>
              <a:rPr lang="de-DE" sz="2300" dirty="0" err="1">
                <a:latin typeface="Calibri" panose="020F0502020204030204" pitchFamily="34" charset="0"/>
              </a:rPr>
              <a:t>incubation</a:t>
            </a:r>
            <a:r>
              <a:rPr lang="de-DE" sz="2300" dirty="0">
                <a:latin typeface="Calibri" panose="020F0502020204030204" pitchFamily="34" charset="0"/>
              </a:rPr>
              <a:t> times</a:t>
            </a:r>
          </a:p>
          <a:p>
            <a:pPr marL="0" indent="0">
              <a:buNone/>
            </a:pPr>
            <a:r>
              <a:rPr lang="de-DE" sz="2300" dirty="0">
                <a:latin typeface="Calibri" panose="020F0502020204030204" pitchFamily="34" charset="0"/>
              </a:rPr>
              <a:t>           - Testing from </a:t>
            </a:r>
            <a:r>
              <a:rPr lang="de-DE" sz="2300" dirty="0" err="1">
                <a:latin typeface="Calibri" panose="020F0502020204030204" pitchFamily="34" charset="0"/>
              </a:rPr>
              <a:t>antibiotic-containing</a:t>
            </a:r>
            <a:r>
              <a:rPr lang="de-DE" sz="2300" dirty="0">
                <a:latin typeface="Calibri" panose="020F0502020204030204" pitchFamily="34" charset="0"/>
              </a:rPr>
              <a:t> </a:t>
            </a:r>
            <a:r>
              <a:rPr lang="de-DE" sz="2300" dirty="0" err="1">
                <a:latin typeface="Calibri" panose="020F0502020204030204" pitchFamily="34" charset="0"/>
              </a:rPr>
              <a:t>agar</a:t>
            </a:r>
            <a:endParaRPr lang="de-DE" sz="2300" dirty="0">
              <a:latin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E662385-573A-68A0-4DEA-5172F67A48ED}"/>
              </a:ext>
            </a:extLst>
          </p:cNvPr>
          <p:cNvSpPr txBox="1"/>
          <p:nvPr/>
        </p:nvSpPr>
        <p:spPr>
          <a:xfrm>
            <a:off x="3049114" y="3244334"/>
            <a:ext cx="6093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2568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2D7D01-1197-9332-3603-3BF051713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de-DE" dirty="0"/>
            </a:br>
            <a:r>
              <a:rPr lang="de-DE" dirty="0" err="1">
                <a:latin typeface="Arial Rounded MT Bold" panose="020F0704030504030204" pitchFamily="34" charset="77"/>
              </a:rPr>
              <a:t>Sources</a:t>
            </a:r>
            <a:br>
              <a:rPr lang="de-DE" dirty="0">
                <a:latin typeface="Arial Rounded MT Bold" panose="020F0704030504030204" pitchFamily="34" charset="77"/>
              </a:rPr>
            </a:br>
            <a:endParaRPr lang="de-DE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D211AA-6F2D-4CE8-DE51-FF6FEE9B0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500" b="0" i="0" baseline="3000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1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Wu RA, Feng J,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Yue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M, Liu D, Ding T.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Overuse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of food-grade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disinfectants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threatens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a global spread</a:t>
            </a:r>
            <a:r>
              <a:rPr lang="en-GB" sz="1500" dirty="0">
                <a:solidFill>
                  <a:srgbClr val="111111"/>
                </a:solidFill>
                <a:latin typeface="Calibri" panose="020F0502020204030204" pitchFamily="34" charset="0"/>
              </a:rPr>
              <a:t> 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of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antimicrobial-resistant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bacteria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Crit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Rev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Food Sci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Nutr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. 2024;64(19):6870-6879.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doi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en-GB" sz="1500" dirty="0">
                <a:solidFill>
                  <a:srgbClr val="111111"/>
                </a:solidFill>
                <a:latin typeface="Calibri" panose="020F0502020204030204" pitchFamily="34" charset="0"/>
              </a:rPr>
              <a:t> 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10.1080/10408398.2023.2176814. </a:t>
            </a:r>
            <a:r>
              <a:rPr lang="de-DE" sz="1500" b="0" i="0" dirty="0" err="1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Epub</a:t>
            </a:r>
            <a:r>
              <a:rPr lang="de-DE" sz="1500" b="0" i="0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 2023 Feb 9. PMID: 36756870.</a:t>
            </a:r>
          </a:p>
          <a:p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https://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fire.biol.wwu.edu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cmoyer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zztemp_fire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2"/>
              </a:rPr>
              <a:t>/biol346_W07/rapid20E.pdf</a:t>
            </a:r>
            <a:endParaRPr lang="de-DE" sz="1500" dirty="0">
              <a:solidFill>
                <a:srgbClr val="111111"/>
              </a:solidFill>
              <a:effectLst/>
              <a:latin typeface="Calibri" panose="020F0502020204030204" pitchFamily="34" charset="0"/>
            </a:endParaRPr>
          </a:p>
          <a:p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https://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www.labor-duesseldorf.de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/assets/Kompendium/</a:t>
            </a:r>
            <a:r>
              <a:rPr lang="de-DE" sz="1500" dirty="0" err="1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1a670887fa</a:t>
            </a:r>
            <a:r>
              <a:rPr lang="de-DE" sz="1500" dirty="0">
                <a:solidFill>
                  <a:srgbClr val="111111"/>
                </a:solidFill>
                <a:effectLst/>
                <a:latin typeface="Calibri" panose="020F0502020204030204" pitchFamily="34" charset="0"/>
                <a:hlinkClick r:id="rId3"/>
              </a:rPr>
              <a:t>/Mikrobiologie.pdf</a:t>
            </a:r>
            <a:endParaRPr lang="de-DE" sz="1500" dirty="0">
              <a:solidFill>
                <a:srgbClr val="111111"/>
              </a:solidFill>
              <a:latin typeface="Calibri" panose="020F0502020204030204" pitchFamily="34" charset="0"/>
            </a:endParaRPr>
          </a:p>
          <a:p>
            <a:endParaRPr lang="de-DE" sz="1500" dirty="0">
              <a:solidFill>
                <a:srgbClr val="111111"/>
              </a:solidFill>
              <a:effectLst/>
              <a:latin typeface="Calibri" panose="020F0502020204030204" pitchFamily="34" charset="0"/>
            </a:endParaRPr>
          </a:p>
          <a:p>
            <a:endParaRPr lang="de-DE" sz="1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75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C108B7-5FA2-8453-0984-7A38D9F87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What is our project about?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3C7052-2045-C43A-6B3F-5DC29026F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500" dirty="0" err="1">
                <a:latin typeface="Calibri" panose="020F0502020204030204" pitchFamily="34" charset="0"/>
              </a:rPr>
              <a:t>Cleaning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agents</a:t>
            </a:r>
            <a:r>
              <a:rPr lang="de-DE" sz="2500" dirty="0">
                <a:latin typeface="Calibri" panose="020F0502020204030204" pitchFamily="34" charset="0"/>
              </a:rPr>
              <a:t> and </a:t>
            </a:r>
            <a:r>
              <a:rPr lang="de-DE" sz="2500" dirty="0" err="1">
                <a:latin typeface="Calibri" panose="020F0502020204030204" pitchFamily="34" charset="0"/>
              </a:rPr>
              <a:t>disinfectants</a:t>
            </a:r>
            <a:r>
              <a:rPr lang="de-DE" sz="2500" dirty="0">
                <a:latin typeface="Calibri" panose="020F0502020204030204" pitchFamily="34" charset="0"/>
              </a:rPr>
              <a:t> are </a:t>
            </a:r>
            <a:r>
              <a:rPr lang="de-DE" sz="2500" dirty="0" err="1">
                <a:latin typeface="Calibri" panose="020F0502020204030204" pitchFamily="34" charset="0"/>
              </a:rPr>
              <a:t>commonly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used</a:t>
            </a:r>
            <a:r>
              <a:rPr lang="de-DE" sz="2500" dirty="0">
                <a:latin typeface="Calibri" panose="020F0502020204030204" pitchFamily="34" charset="0"/>
              </a:rPr>
              <a:t> in </a:t>
            </a:r>
            <a:r>
              <a:rPr lang="de-DE" sz="2500" dirty="0" err="1">
                <a:latin typeface="Calibri" panose="020F0502020204030204" pitchFamily="34" charset="0"/>
              </a:rPr>
              <a:t>everyday</a:t>
            </a:r>
            <a:r>
              <a:rPr lang="de-DE" sz="2500" dirty="0">
                <a:latin typeface="Calibri" panose="020F0502020204030204" pitchFamily="34" charset="0"/>
              </a:rPr>
              <a:t> life to </a:t>
            </a:r>
            <a:r>
              <a:rPr lang="de-DE" sz="2500" dirty="0" err="1">
                <a:latin typeface="Calibri" panose="020F0502020204030204" pitchFamily="34" charset="0"/>
              </a:rPr>
              <a:t>prevent</a:t>
            </a:r>
            <a:r>
              <a:rPr lang="de-DE" sz="2500" dirty="0">
                <a:latin typeface="Calibri" panose="020F0502020204030204" pitchFamily="34" charset="0"/>
              </a:rPr>
              <a:t> the </a:t>
            </a:r>
            <a:r>
              <a:rPr lang="de-DE" sz="2500" dirty="0" err="1">
                <a:latin typeface="Calibri" panose="020F0502020204030204" pitchFamily="34" charset="0"/>
              </a:rPr>
              <a:t>transmission</a:t>
            </a:r>
            <a:r>
              <a:rPr lang="de-DE" sz="2500" dirty="0">
                <a:latin typeface="Calibri" panose="020F0502020204030204" pitchFamily="34" charset="0"/>
              </a:rPr>
              <a:t> of </a:t>
            </a:r>
            <a:r>
              <a:rPr lang="de-DE" sz="2500" dirty="0" err="1">
                <a:latin typeface="Calibri" panose="020F0502020204030204" pitchFamily="34" charset="0"/>
              </a:rPr>
              <a:t>pathogens</a:t>
            </a:r>
            <a:r>
              <a:rPr lang="de-DE" sz="2500" dirty="0">
                <a:latin typeface="Calibri" panose="020F0502020204030204" pitchFamily="34" charset="0"/>
              </a:rPr>
              <a:t>. </a:t>
            </a:r>
          </a:p>
          <a:p>
            <a:r>
              <a:rPr lang="de-DE" sz="2500" dirty="0" err="1">
                <a:latin typeface="Calibri" panose="020F0502020204030204" pitchFamily="34" charset="0"/>
              </a:rPr>
              <a:t>However</a:t>
            </a:r>
            <a:r>
              <a:rPr lang="de-DE" sz="2500" dirty="0">
                <a:latin typeface="Calibri" panose="020F0502020204030204" pitchFamily="34" charset="0"/>
              </a:rPr>
              <a:t>, </a:t>
            </a:r>
            <a:r>
              <a:rPr lang="de-DE" sz="2500" dirty="0" err="1">
                <a:latin typeface="Calibri" panose="020F0502020204030204" pitchFamily="34" charset="0"/>
              </a:rPr>
              <a:t>excessive</a:t>
            </a:r>
            <a:r>
              <a:rPr lang="de-DE" sz="2500" dirty="0">
                <a:latin typeface="Calibri" panose="020F0502020204030204" pitchFamily="34" charset="0"/>
              </a:rPr>
              <a:t> use of </a:t>
            </a:r>
            <a:r>
              <a:rPr lang="de-DE" sz="2500" dirty="0" err="1">
                <a:latin typeface="Calibri" panose="020F0502020204030204" pitchFamily="34" charset="0"/>
              </a:rPr>
              <a:t>disinfectants</a:t>
            </a:r>
            <a:r>
              <a:rPr lang="de-DE" sz="2500" dirty="0">
                <a:latin typeface="Calibri" panose="020F0502020204030204" pitchFamily="34" charset="0"/>
              </a:rPr>
              <a:t>, </a:t>
            </a:r>
            <a:r>
              <a:rPr lang="de-DE" sz="2500" dirty="0" err="1">
                <a:latin typeface="Calibri" panose="020F0502020204030204" pitchFamily="34" charset="0"/>
              </a:rPr>
              <a:t>especially</a:t>
            </a:r>
            <a:r>
              <a:rPr lang="de-DE" sz="2500" dirty="0">
                <a:latin typeface="Calibri" panose="020F0502020204030204" pitchFamily="34" charset="0"/>
              </a:rPr>
              <a:t> in the food </a:t>
            </a:r>
            <a:r>
              <a:rPr lang="de-DE" sz="2500" dirty="0" err="1">
                <a:latin typeface="Calibri" panose="020F0502020204030204" pitchFamily="34" charset="0"/>
              </a:rPr>
              <a:t>industry</a:t>
            </a:r>
            <a:r>
              <a:rPr lang="de-DE" sz="2500" dirty="0">
                <a:latin typeface="Calibri" panose="020F0502020204030204" pitchFamily="34" charset="0"/>
              </a:rPr>
              <a:t>, can </a:t>
            </a:r>
            <a:r>
              <a:rPr lang="de-DE" sz="2500" dirty="0" err="1">
                <a:latin typeface="Calibri" panose="020F0502020204030204" pitchFamily="34" charset="0"/>
              </a:rPr>
              <a:t>increase</a:t>
            </a:r>
            <a:r>
              <a:rPr lang="de-DE" sz="2500" dirty="0">
                <a:latin typeface="Calibri" panose="020F0502020204030204" pitchFamily="34" charset="0"/>
              </a:rPr>
              <a:t> the </a:t>
            </a:r>
            <a:r>
              <a:rPr lang="de-DE" sz="2500" dirty="0" err="1">
                <a:latin typeface="Calibri" panose="020F0502020204030204" pitchFamily="34" charset="0"/>
              </a:rPr>
              <a:t>incidence</a:t>
            </a:r>
            <a:r>
              <a:rPr lang="de-DE" sz="2500" dirty="0">
                <a:latin typeface="Calibri" panose="020F0502020204030204" pitchFamily="34" charset="0"/>
              </a:rPr>
              <a:t> of </a:t>
            </a:r>
            <a:r>
              <a:rPr lang="de-DE" sz="2500" dirty="0" err="1">
                <a:latin typeface="Calibri" panose="020F0502020204030204" pitchFamily="34" charset="0"/>
              </a:rPr>
              <a:t>cross-resistance</a:t>
            </a:r>
            <a:r>
              <a:rPr lang="de-DE" sz="2500" dirty="0">
                <a:latin typeface="Calibri" panose="020F0502020204030204" pitchFamily="34" charset="0"/>
              </a:rPr>
              <a:t>. </a:t>
            </a:r>
          </a:p>
          <a:p>
            <a:r>
              <a:rPr lang="de-DE" sz="2500" dirty="0">
                <a:latin typeface="Calibri" panose="020F0502020204030204" pitchFamily="34" charset="0"/>
              </a:rPr>
              <a:t>We </a:t>
            </a:r>
            <a:r>
              <a:rPr lang="de-DE" sz="2500" dirty="0" err="1">
                <a:latin typeface="Calibri" panose="020F0502020204030204" pitchFamily="34" charset="0"/>
              </a:rPr>
              <a:t>investigated</a:t>
            </a:r>
            <a:r>
              <a:rPr lang="de-DE" sz="2500" dirty="0">
                <a:latin typeface="Calibri" panose="020F0502020204030204" pitchFamily="34" charset="0"/>
              </a:rPr>
              <a:t> the </a:t>
            </a:r>
            <a:r>
              <a:rPr lang="de-DE" sz="2500" dirty="0" err="1">
                <a:latin typeface="Calibri" panose="020F0502020204030204" pitchFamily="34" charset="0"/>
              </a:rPr>
              <a:t>influence</a:t>
            </a:r>
            <a:r>
              <a:rPr lang="de-DE" sz="2500" dirty="0">
                <a:latin typeface="Calibri" panose="020F0502020204030204" pitchFamily="34" charset="0"/>
              </a:rPr>
              <a:t> of </a:t>
            </a:r>
            <a:r>
              <a:rPr lang="de-DE" sz="2500" dirty="0" err="1">
                <a:latin typeface="Calibri" panose="020F0502020204030204" pitchFamily="34" charset="0"/>
              </a:rPr>
              <a:t>household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cleaning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agents</a:t>
            </a:r>
            <a:r>
              <a:rPr lang="de-DE" sz="2500" dirty="0">
                <a:latin typeface="Calibri" panose="020F0502020204030204" pitchFamily="34" charset="0"/>
              </a:rPr>
              <a:t> on the </a:t>
            </a:r>
            <a:r>
              <a:rPr lang="de-DE" sz="2500" dirty="0" err="1">
                <a:latin typeface="Calibri" panose="020F0502020204030204" pitchFamily="34" charset="0"/>
              </a:rPr>
              <a:t>growth</a:t>
            </a:r>
            <a:r>
              <a:rPr lang="de-DE" sz="2500" dirty="0">
                <a:latin typeface="Calibri" panose="020F0502020204030204" pitchFamily="34" charset="0"/>
              </a:rPr>
              <a:t> of </a:t>
            </a:r>
            <a:r>
              <a:rPr lang="de-DE" sz="2500" dirty="0" err="1">
                <a:latin typeface="Calibri" panose="020F0502020204030204" pitchFamily="34" charset="0"/>
              </a:rPr>
              <a:t>symbiotic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</a:t>
            </a:r>
            <a:r>
              <a:rPr lang="de-DE" sz="2500" dirty="0">
                <a:latin typeface="Calibri" panose="020F0502020204030204" pitchFamily="34" charset="0"/>
              </a:rPr>
              <a:t> from </a:t>
            </a:r>
            <a:r>
              <a:rPr lang="de-DE" sz="2500" dirty="0" err="1">
                <a:latin typeface="Calibri" panose="020F0502020204030204" pitchFamily="34" charset="0"/>
              </a:rPr>
              <a:t>saliva</a:t>
            </a:r>
            <a:r>
              <a:rPr lang="de-DE" sz="2500" dirty="0">
                <a:latin typeface="Calibri" panose="020F0502020204030204" pitchFamily="34" charset="0"/>
              </a:rPr>
              <a:t> and skin </a:t>
            </a:r>
            <a:r>
              <a:rPr lang="de-DE" sz="2500" dirty="0" err="1">
                <a:latin typeface="Calibri" panose="020F0502020204030204" pitchFamily="34" charset="0"/>
              </a:rPr>
              <a:t>samples</a:t>
            </a:r>
            <a:r>
              <a:rPr lang="de-DE" sz="2500" dirty="0">
                <a:latin typeface="Calibri" panose="020F0502020204030204" pitchFamily="34" charset="0"/>
              </a:rPr>
              <a:t>. </a:t>
            </a:r>
          </a:p>
          <a:p>
            <a:r>
              <a:rPr lang="de-DE" sz="2500" dirty="0">
                <a:latin typeface="Calibri" panose="020F0502020204030204" pitchFamily="34" charset="0"/>
              </a:rPr>
              <a:t>We </a:t>
            </a:r>
            <a:r>
              <a:rPr lang="de-DE" sz="2500" dirty="0" err="1">
                <a:latin typeface="Calibri" panose="020F0502020204030204" pitchFamily="34" charset="0"/>
              </a:rPr>
              <a:t>tested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whether</a:t>
            </a:r>
            <a:r>
              <a:rPr lang="de-DE" sz="2500" dirty="0">
                <a:latin typeface="Calibri" panose="020F0502020204030204" pitchFamily="34" charset="0"/>
              </a:rPr>
              <a:t> different </a:t>
            </a:r>
            <a:r>
              <a:rPr lang="de-DE" sz="2500" dirty="0" err="1">
                <a:latin typeface="Calibri" panose="020F0502020204030204" pitchFamily="34" charset="0"/>
              </a:rPr>
              <a:t>cleaning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agents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inhibit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growth</a:t>
            </a:r>
            <a:r>
              <a:rPr lang="de-DE" sz="2500" dirty="0">
                <a:latin typeface="Calibri" panose="020F0502020204030204" pitchFamily="34" charset="0"/>
              </a:rPr>
              <a:t> and/or </a:t>
            </a:r>
            <a:r>
              <a:rPr lang="de-DE" sz="2500" dirty="0" err="1">
                <a:latin typeface="Calibri" panose="020F0502020204030204" pitchFamily="34" charset="0"/>
              </a:rPr>
              <a:t>whether</a:t>
            </a:r>
            <a:r>
              <a:rPr lang="de-DE" sz="2500" dirty="0">
                <a:latin typeface="Calibri" panose="020F0502020204030204" pitchFamily="34" charset="0"/>
              </a:rPr>
              <a:t> they can </a:t>
            </a:r>
            <a:r>
              <a:rPr lang="de-DE" sz="2500" dirty="0" err="1">
                <a:latin typeface="Calibri" panose="020F0502020204030204" pitchFamily="34" charset="0"/>
              </a:rPr>
              <a:t>potentially</a:t>
            </a:r>
            <a:r>
              <a:rPr lang="de-DE" sz="2500" dirty="0">
                <a:latin typeface="Calibri" panose="020F0502020204030204" pitchFamily="34" charset="0"/>
              </a:rPr>
              <a:t> promote the development of </a:t>
            </a:r>
            <a:r>
              <a:rPr lang="de-DE" sz="2500" dirty="0" err="1">
                <a:latin typeface="Calibri" panose="020F0502020204030204" pitchFamily="34" charset="0"/>
              </a:rPr>
              <a:t>resistant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strains</a:t>
            </a:r>
            <a:r>
              <a:rPr lang="de-DE" sz="25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DF5888E-BFB7-0E49-9F32-5FDA486E3B64}"/>
              </a:ext>
            </a:extLst>
          </p:cNvPr>
          <p:cNvSpPr/>
          <p:nvPr/>
        </p:nvSpPr>
        <p:spPr>
          <a:xfrm>
            <a:off x="956153" y="6457890"/>
            <a:ext cx="11123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aseline="30000" dirty="0"/>
              <a:t>1 </a:t>
            </a:r>
            <a:r>
              <a:rPr lang="de-DE" sz="1000" dirty="0"/>
              <a:t>Wu-Chen RA, Feng J, </a:t>
            </a:r>
            <a:r>
              <a:rPr lang="de-DE" sz="1000" dirty="0" err="1"/>
              <a:t>Elhadidy</a:t>
            </a:r>
            <a:r>
              <a:rPr lang="de-DE" sz="1000" dirty="0"/>
              <a:t> M, </a:t>
            </a:r>
            <a:r>
              <a:rPr lang="de-DE" sz="1000" dirty="0" err="1"/>
              <a:t>Nambiar</a:t>
            </a:r>
            <a:r>
              <a:rPr lang="de-DE" sz="1000" dirty="0"/>
              <a:t> RB, Liao X, Yue M, Ding T. Long-term </a:t>
            </a:r>
            <a:r>
              <a:rPr lang="de-DE" sz="1000" dirty="0" err="1"/>
              <a:t>exposure</a:t>
            </a:r>
            <a:r>
              <a:rPr lang="de-DE" sz="1000" dirty="0"/>
              <a:t>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food</a:t>
            </a:r>
            <a:r>
              <a:rPr lang="de-DE" sz="1000" dirty="0"/>
              <a:t>-grade </a:t>
            </a:r>
            <a:r>
              <a:rPr lang="de-DE" sz="1000" dirty="0" err="1"/>
              <a:t>disinfectants</a:t>
            </a:r>
            <a:r>
              <a:rPr lang="de-DE" sz="1000" dirty="0"/>
              <a:t> </a:t>
            </a:r>
            <a:r>
              <a:rPr lang="de-DE" sz="1000" dirty="0" err="1"/>
              <a:t>causes</a:t>
            </a:r>
            <a:r>
              <a:rPr lang="de-DE" sz="1000" dirty="0"/>
              <a:t> </a:t>
            </a:r>
            <a:r>
              <a:rPr lang="de-DE" sz="1000" dirty="0" err="1"/>
              <a:t>cross-resistance</a:t>
            </a:r>
            <a:r>
              <a:rPr lang="de-DE" sz="1000" dirty="0"/>
              <a:t>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antibiotics</a:t>
            </a:r>
            <a:r>
              <a:rPr lang="de-DE" sz="1000" dirty="0"/>
              <a:t> in Salmonella </a:t>
            </a:r>
            <a:r>
              <a:rPr lang="de-DE" sz="1000" dirty="0" err="1"/>
              <a:t>enterica</a:t>
            </a:r>
            <a:r>
              <a:rPr lang="de-DE" sz="1000" dirty="0"/>
              <a:t> </a:t>
            </a:r>
            <a:r>
              <a:rPr lang="de-DE" sz="1000" dirty="0" err="1"/>
              <a:t>serovar</a:t>
            </a:r>
            <a:r>
              <a:rPr lang="de-DE" sz="1000" dirty="0"/>
              <a:t> </a:t>
            </a:r>
            <a:r>
              <a:rPr lang="de-DE" sz="1000" dirty="0" err="1"/>
              <a:t>Typhimurium</a:t>
            </a:r>
            <a:r>
              <a:rPr lang="de-DE" sz="1000" dirty="0"/>
              <a:t> </a:t>
            </a:r>
            <a:r>
              <a:rPr lang="de-DE" sz="1000" dirty="0" err="1"/>
              <a:t>strains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different </a:t>
            </a:r>
            <a:r>
              <a:rPr lang="de-DE" sz="1000" dirty="0" err="1"/>
              <a:t>antibiograms</a:t>
            </a:r>
            <a:r>
              <a:rPr lang="de-DE" sz="1000" dirty="0"/>
              <a:t> </a:t>
            </a:r>
            <a:r>
              <a:rPr lang="de-DE" sz="1000" dirty="0" err="1"/>
              <a:t>and</a:t>
            </a:r>
            <a:r>
              <a:rPr lang="de-DE" sz="1000" dirty="0"/>
              <a:t> </a:t>
            </a:r>
            <a:r>
              <a:rPr lang="de-DE" sz="1000" dirty="0" err="1"/>
              <a:t>sequence</a:t>
            </a:r>
            <a:r>
              <a:rPr lang="de-DE" sz="1000" dirty="0"/>
              <a:t> </a:t>
            </a:r>
            <a:r>
              <a:rPr lang="de-DE" sz="1000" dirty="0" err="1"/>
              <a:t>types</a:t>
            </a:r>
            <a:r>
              <a:rPr lang="de-DE" sz="1000" dirty="0"/>
              <a:t>. </a:t>
            </a:r>
            <a:r>
              <a:rPr lang="de-DE" sz="1000" dirty="0" err="1"/>
              <a:t>Antimicrob</a:t>
            </a:r>
            <a:r>
              <a:rPr lang="de-DE" sz="1000" dirty="0"/>
              <a:t> </a:t>
            </a:r>
            <a:r>
              <a:rPr lang="de-DE" sz="1000" dirty="0" err="1"/>
              <a:t>Resist</a:t>
            </a:r>
            <a:r>
              <a:rPr lang="de-DE" sz="1000" dirty="0"/>
              <a:t> </a:t>
            </a:r>
            <a:r>
              <a:rPr lang="de-DE" sz="1000" dirty="0" err="1"/>
              <a:t>Infect</a:t>
            </a:r>
            <a:r>
              <a:rPr lang="de-DE" sz="1000" dirty="0"/>
              <a:t> Control. 2023 </a:t>
            </a:r>
            <a:r>
              <a:rPr lang="de-DE" sz="1000" dirty="0" err="1"/>
              <a:t>Dec</a:t>
            </a:r>
            <a:r>
              <a:rPr lang="de-DE" sz="1000" dirty="0"/>
              <a:t> 13;12(1):145. </a:t>
            </a:r>
            <a:r>
              <a:rPr lang="de-DE" sz="1000" dirty="0" err="1"/>
              <a:t>doi</a:t>
            </a:r>
            <a:r>
              <a:rPr lang="de-DE" sz="1000" dirty="0"/>
              <a:t>: 10.1186/s13756-023-01333-w. PMID: 38093321; PMCID: PMC10717106.</a:t>
            </a:r>
          </a:p>
        </p:txBody>
      </p:sp>
    </p:spTree>
    <p:extLst>
      <p:ext uri="{BB962C8B-B14F-4D97-AF65-F5344CB8AC3E}">
        <p14:creationId xmlns:p14="http://schemas.microsoft.com/office/powerpoint/2010/main" val="114119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7E937-8AE4-FDAA-925B-F5BB7E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>
                <a:latin typeface="Arial Rounded MT Bold" panose="020F0704030504030204" pitchFamily="34" charset="77"/>
              </a:rPr>
              <a:t>Hypothesis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7CFE45-501E-B814-A573-1151785B1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500" dirty="0">
                <a:latin typeface="Calibri" panose="020F0502020204030204" pitchFamily="34" charset="0"/>
              </a:rPr>
              <a:t>Aggressive </a:t>
            </a:r>
            <a:r>
              <a:rPr lang="de-DE" sz="2500" dirty="0" err="1">
                <a:latin typeface="Calibri" panose="020F0502020204030204" pitchFamily="34" charset="0"/>
              </a:rPr>
              <a:t>cleaning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agents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inhibit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growth</a:t>
            </a:r>
            <a:r>
              <a:rPr lang="de-DE" sz="2500" dirty="0">
                <a:latin typeface="Calibri" panose="020F0502020204030204" pitchFamily="34" charset="0"/>
              </a:rPr>
              <a:t> in the short term.</a:t>
            </a:r>
          </a:p>
          <a:p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Repeated</a:t>
            </a:r>
            <a:r>
              <a:rPr lang="de-DE" sz="2500" dirty="0">
                <a:latin typeface="Calibri" panose="020F0502020204030204" pitchFamily="34" charset="0"/>
              </a:rPr>
              <a:t> use </a:t>
            </a:r>
            <a:r>
              <a:rPr lang="de-DE" sz="2500" dirty="0" err="1">
                <a:latin typeface="Calibri" panose="020F0502020204030204" pitchFamily="34" charset="0"/>
              </a:rPr>
              <a:t>promotes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resistant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</a:t>
            </a:r>
            <a:r>
              <a:rPr lang="de-DE" sz="2500" dirty="0"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699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0D6847DB-70B7-5A35-69D1-935ECEFA16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0695" y="5911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>
                <a:latin typeface="Arial Rounded MT Bold" panose="020F0704030504030204" pitchFamily="34" charset="77"/>
              </a:rPr>
              <a:t>Implementation - </a:t>
            </a:r>
            <a:r>
              <a:rPr lang="de-DE" sz="4000" dirty="0" err="1">
                <a:latin typeface="Arial Rounded MT Bold" panose="020F0704030504030204" pitchFamily="34" charset="77"/>
              </a:rPr>
              <a:t>Nutrient</a:t>
            </a:r>
            <a:r>
              <a:rPr lang="de-DE" sz="4000" dirty="0">
                <a:latin typeface="Arial Rounded MT Bold" panose="020F0704030504030204" pitchFamily="34" charset="77"/>
              </a:rPr>
              <a:t> </a:t>
            </a:r>
            <a:r>
              <a:rPr lang="de-DE" sz="4000" dirty="0" err="1">
                <a:latin typeface="Arial Rounded MT Bold" panose="020F0704030504030204" pitchFamily="34" charset="77"/>
              </a:rPr>
              <a:t>agar</a:t>
            </a:r>
            <a:r>
              <a:rPr lang="de-DE" sz="4000" dirty="0">
                <a:latin typeface="Arial Rounded MT Bold" panose="020F0704030504030204" pitchFamily="34" charset="77"/>
              </a:rPr>
              <a:t> </a:t>
            </a:r>
            <a:r>
              <a:rPr lang="de-DE" sz="4000" dirty="0" err="1">
                <a:latin typeface="Arial Rounded MT Bold" panose="020F0704030504030204" pitchFamily="34" charset="77"/>
              </a:rPr>
              <a:t>plates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EF1C164-D18F-D157-9092-8C2D578B6DE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199" y="1825625"/>
            <a:ext cx="729425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samples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were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taken</a:t>
            </a:r>
            <a:r>
              <a:rPr lang="de-DE" sz="2500" dirty="0">
                <a:latin typeface="Calibri" panose="020F0502020204030204" pitchFamily="34" charset="0"/>
              </a:rPr>
              <a:t> from </a:t>
            </a:r>
            <a:r>
              <a:rPr lang="de-DE" sz="2500" dirty="0" err="1">
                <a:latin typeface="Calibri" panose="020F0502020204030204" pitchFamily="34" charset="0"/>
              </a:rPr>
              <a:t>saliva</a:t>
            </a:r>
            <a:r>
              <a:rPr lang="de-DE" sz="2500" dirty="0">
                <a:latin typeface="Calibri" panose="020F0502020204030204" pitchFamily="34" charset="0"/>
              </a:rPr>
              <a:t> and hands.</a:t>
            </a:r>
          </a:p>
          <a:p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Incubated</a:t>
            </a:r>
            <a:r>
              <a:rPr lang="de-DE" sz="2500" dirty="0">
                <a:latin typeface="Calibri" panose="020F0502020204030204" pitchFamily="34" charset="0"/>
              </a:rPr>
              <a:t> on </a:t>
            </a:r>
            <a:r>
              <a:rPr lang="de-DE" sz="2500" dirty="0" err="1">
                <a:latin typeface="Calibri" panose="020F0502020204030204" pitchFamily="34" charset="0"/>
              </a:rPr>
              <a:t>nutrient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agar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plates</a:t>
            </a:r>
            <a:r>
              <a:rPr lang="de-DE" sz="2500" dirty="0">
                <a:latin typeface="Calibri" panose="020F0502020204030204" pitchFamily="34" charset="0"/>
              </a:rPr>
              <a:t> at 37°C for 24 </a:t>
            </a:r>
            <a:r>
              <a:rPr lang="de-DE" sz="2500" dirty="0" err="1">
                <a:latin typeface="Calibri" panose="020F0502020204030204" pitchFamily="34" charset="0"/>
              </a:rPr>
              <a:t>hours</a:t>
            </a:r>
            <a:r>
              <a:rPr lang="de-DE" sz="2500" dirty="0">
                <a:latin typeface="Calibri" panose="020F0502020204030204" pitchFamily="34" charset="0"/>
              </a:rPr>
              <a:t>.</a:t>
            </a:r>
          </a:p>
          <a:p>
            <a:r>
              <a:rPr lang="de-DE" sz="2500" dirty="0" err="1">
                <a:latin typeface="Calibri" panose="020F0502020204030204" pitchFamily="34" charset="0"/>
              </a:rPr>
              <a:t>Various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cleaning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agents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were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added</a:t>
            </a:r>
            <a:r>
              <a:rPr lang="de-DE" sz="2500" dirty="0">
                <a:latin typeface="Calibri" panose="020F0502020204030204" pitchFamily="34" charset="0"/>
              </a:rPr>
              <a:t>.</a:t>
            </a:r>
          </a:p>
          <a:p>
            <a:r>
              <a:rPr lang="de-DE" sz="2500" dirty="0" err="1">
                <a:latin typeface="Calibri" panose="020F0502020204030204" pitchFamily="34" charset="0"/>
              </a:rPr>
              <a:t>Incubated</a:t>
            </a:r>
            <a:r>
              <a:rPr lang="de-DE" sz="2500" dirty="0">
                <a:latin typeface="Calibri" panose="020F0502020204030204" pitchFamily="34" charset="0"/>
              </a:rPr>
              <a:t> for </a:t>
            </a:r>
            <a:r>
              <a:rPr lang="de-DE" sz="2500" dirty="0" err="1">
                <a:latin typeface="Calibri" panose="020F0502020204030204" pitchFamily="34" charset="0"/>
              </a:rPr>
              <a:t>another</a:t>
            </a:r>
            <a:r>
              <a:rPr lang="de-DE" sz="2500" dirty="0">
                <a:latin typeface="Calibri" panose="020F0502020204030204" pitchFamily="34" charset="0"/>
              </a:rPr>
              <a:t> 24 </a:t>
            </a:r>
            <a:r>
              <a:rPr lang="de-DE" sz="2500" dirty="0" err="1">
                <a:latin typeface="Calibri" panose="020F0502020204030204" pitchFamily="34" charset="0"/>
              </a:rPr>
              <a:t>hours</a:t>
            </a:r>
            <a:r>
              <a:rPr lang="de-DE" sz="25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83DCBEC-C20A-7C07-736F-554318B66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5" b="32584"/>
          <a:stretch/>
        </p:blipFill>
        <p:spPr>
          <a:xfrm>
            <a:off x="8643458" y="2316034"/>
            <a:ext cx="2386126" cy="272848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704A915-44B7-074F-600B-2ECFC6A6D24D}"/>
              </a:ext>
            </a:extLst>
          </p:cNvPr>
          <p:cNvSpPr txBox="1"/>
          <p:nvPr/>
        </p:nvSpPr>
        <p:spPr>
          <a:xfrm>
            <a:off x="8296588" y="1916720"/>
            <a:ext cx="459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u="sng" dirty="0" err="1"/>
              <a:t>Cleaning</a:t>
            </a:r>
            <a:r>
              <a:rPr lang="de-DE" sz="1600" u="sng" dirty="0"/>
              <a:t> </a:t>
            </a:r>
            <a:r>
              <a:rPr lang="de-DE" sz="1600" u="sng" dirty="0" err="1"/>
              <a:t>agents</a:t>
            </a:r>
            <a:r>
              <a:rPr lang="de-DE" sz="1600" u="sng" dirty="0"/>
              <a:t> are </a:t>
            </a:r>
            <a:r>
              <a:rPr lang="de-DE" sz="1600" u="sng" dirty="0" err="1"/>
              <a:t>applied</a:t>
            </a:r>
            <a:r>
              <a:rPr lang="de-DE" sz="1600" u="sng" dirty="0"/>
              <a:t>:</a:t>
            </a:r>
            <a:endParaRPr lang="de-DE" sz="1600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552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9931E9BE-E8C7-854E-005D-C4D4FEBB4F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" t="10170" r="8747" b="44246"/>
          <a:stretch/>
        </p:blipFill>
        <p:spPr>
          <a:xfrm>
            <a:off x="2338322" y="1399152"/>
            <a:ext cx="7046763" cy="520229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7B578BD-3EEB-42A2-F5F2-6129DAD88F2C}"/>
              </a:ext>
            </a:extLst>
          </p:cNvPr>
          <p:cNvSpPr txBox="1"/>
          <p:nvPr/>
        </p:nvSpPr>
        <p:spPr>
          <a:xfrm>
            <a:off x="733479" y="450282"/>
            <a:ext cx="107250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Evaluation of the </a:t>
            </a:r>
            <a:r>
              <a:rPr lang="de-DE" sz="4000" dirty="0" err="1">
                <a:latin typeface="Arial Rounded MT Bold" panose="020F0704030504030204" pitchFamily="34" charset="77"/>
              </a:rPr>
              <a:t>nutrient</a:t>
            </a:r>
            <a:r>
              <a:rPr lang="de-DE" sz="4000" dirty="0">
                <a:latin typeface="Arial Rounded MT Bold" panose="020F0704030504030204" pitchFamily="34" charset="77"/>
              </a:rPr>
              <a:t> </a:t>
            </a:r>
            <a:r>
              <a:rPr lang="de-DE" sz="4000" dirty="0" err="1">
                <a:latin typeface="Arial Rounded MT Bold" panose="020F0704030504030204" pitchFamily="34" charset="77"/>
              </a:rPr>
              <a:t>agar</a:t>
            </a:r>
            <a:r>
              <a:rPr lang="de-DE" sz="4000" dirty="0">
                <a:latin typeface="Arial Rounded MT Bold" panose="020F0704030504030204" pitchFamily="34" charset="77"/>
              </a:rPr>
              <a:t> </a:t>
            </a:r>
            <a:r>
              <a:rPr lang="de-DE" sz="4000" dirty="0" err="1">
                <a:latin typeface="Arial Rounded MT Bold" panose="020F0704030504030204" pitchFamily="34" charset="77"/>
              </a:rPr>
              <a:t>plates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9330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CF4DDE-19D2-ED47-AB8B-DA207FEFC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Implementation - Liquid </a:t>
            </a:r>
            <a:r>
              <a:rPr lang="de-DE" sz="4000" dirty="0" err="1">
                <a:latin typeface="Arial Rounded MT Bold" panose="020F0704030504030204" pitchFamily="34" charset="77"/>
              </a:rPr>
              <a:t>cultures</a:t>
            </a:r>
            <a:endParaRPr lang="en-GB" sz="4000" dirty="0">
              <a:latin typeface="Arial Rounded MT Bold" panose="020F0704030504030204" pitchFamily="34" charset="77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D71150-4070-5749-8E53-1CD23307A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285106" cy="4351338"/>
          </a:xfrm>
        </p:spPr>
        <p:txBody>
          <a:bodyPr/>
          <a:lstStyle/>
          <a:p>
            <a:r>
              <a:rPr lang="de-DE" dirty="0" err="1"/>
              <a:t>Bacterial</a:t>
            </a:r>
            <a:r>
              <a:rPr lang="de-DE" dirty="0"/>
              <a:t> </a:t>
            </a:r>
            <a:r>
              <a:rPr lang="de-DE" dirty="0" err="1"/>
              <a:t>colonies</a:t>
            </a:r>
            <a:r>
              <a:rPr lang="de-DE" dirty="0"/>
              <a:t> are </a:t>
            </a:r>
            <a:r>
              <a:rPr lang="de-DE" dirty="0" err="1"/>
              <a:t>picked</a:t>
            </a:r>
            <a:r>
              <a:rPr lang="de-DE" dirty="0"/>
              <a:t> from </a:t>
            </a:r>
            <a:r>
              <a:rPr lang="de-DE" dirty="0" err="1"/>
              <a:t>agar</a:t>
            </a:r>
            <a:r>
              <a:rPr lang="de-DE" dirty="0"/>
              <a:t> </a:t>
            </a:r>
            <a:r>
              <a:rPr lang="de-DE" dirty="0" err="1"/>
              <a:t>plates</a:t>
            </a:r>
            <a:r>
              <a:rPr lang="de-DE" dirty="0"/>
              <a:t> and </a:t>
            </a:r>
            <a:r>
              <a:rPr lang="de-DE" dirty="0" err="1"/>
              <a:t>added</a:t>
            </a:r>
            <a:r>
              <a:rPr lang="de-DE" dirty="0"/>
              <a:t> to 100 ml of LB </a:t>
            </a:r>
            <a:r>
              <a:rPr lang="de-DE" dirty="0" err="1"/>
              <a:t>agar</a:t>
            </a:r>
            <a:r>
              <a:rPr lang="de-DE" dirty="0"/>
              <a:t>. </a:t>
            </a:r>
          </a:p>
          <a:p>
            <a:r>
              <a:rPr lang="de-DE" dirty="0" err="1"/>
              <a:t>Cultures</a:t>
            </a:r>
            <a:r>
              <a:rPr lang="de-DE" dirty="0"/>
              <a:t> are </a:t>
            </a:r>
            <a:r>
              <a:rPr lang="de-DE" dirty="0" err="1"/>
              <a:t>incubated</a:t>
            </a:r>
            <a:r>
              <a:rPr lang="de-DE" dirty="0"/>
              <a:t> for 24 </a:t>
            </a:r>
            <a:r>
              <a:rPr lang="de-DE" dirty="0" err="1"/>
              <a:t>hours</a:t>
            </a:r>
            <a:r>
              <a:rPr lang="de-DE" dirty="0"/>
              <a:t> at 37°C with </a:t>
            </a:r>
            <a:r>
              <a:rPr lang="de-DE" dirty="0" err="1"/>
              <a:t>shaking</a:t>
            </a:r>
            <a:r>
              <a:rPr lang="de-DE" dirty="0"/>
              <a:t>. </a:t>
            </a:r>
          </a:p>
          <a:p>
            <a:r>
              <a:rPr lang="de-DE" dirty="0" err="1"/>
              <a:t>Cultures</a:t>
            </a:r>
            <a:r>
              <a:rPr lang="de-DE" dirty="0"/>
              <a:t> are </a:t>
            </a:r>
            <a:r>
              <a:rPr lang="de-DE" dirty="0" err="1"/>
              <a:t>divided</a:t>
            </a:r>
            <a:r>
              <a:rPr lang="de-DE" dirty="0"/>
              <a:t> into 5 </a:t>
            </a:r>
            <a:r>
              <a:rPr lang="de-DE" dirty="0" err="1"/>
              <a:t>portions</a:t>
            </a:r>
            <a:r>
              <a:rPr lang="de-DE" dirty="0"/>
              <a:t> and the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cleaning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are </a:t>
            </a:r>
            <a:r>
              <a:rPr lang="de-DE" dirty="0" err="1"/>
              <a:t>added</a:t>
            </a:r>
            <a:r>
              <a:rPr lang="de-DE" dirty="0"/>
              <a:t>.</a:t>
            </a:r>
          </a:p>
          <a:p>
            <a:r>
              <a:rPr lang="de-DE" dirty="0"/>
              <a:t> Optical density is </a:t>
            </a:r>
            <a:r>
              <a:rPr lang="de-DE" dirty="0" err="1"/>
              <a:t>measured</a:t>
            </a:r>
            <a:r>
              <a:rPr lang="de-DE" dirty="0"/>
              <a:t> </a:t>
            </a:r>
            <a:r>
              <a:rPr lang="de-DE" dirty="0" err="1"/>
              <a:t>after</a:t>
            </a:r>
            <a:r>
              <a:rPr lang="de-DE" dirty="0"/>
              <a:t> 1 hour and </a:t>
            </a:r>
            <a:r>
              <a:rPr lang="de-DE" dirty="0" err="1"/>
              <a:t>after</a:t>
            </a:r>
            <a:r>
              <a:rPr lang="de-DE" dirty="0"/>
              <a:t> 24 </a:t>
            </a:r>
            <a:r>
              <a:rPr lang="de-DE" dirty="0" err="1"/>
              <a:t>hours</a:t>
            </a:r>
            <a:r>
              <a:rPr lang="de-DE" dirty="0"/>
              <a:t>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EE1DA7-711B-764E-BC21-6D4BCD42D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4" r="-2" b="20457"/>
          <a:stretch/>
        </p:blipFill>
        <p:spPr>
          <a:xfrm>
            <a:off x="9200419" y="2164179"/>
            <a:ext cx="2386126" cy="287185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053B205-6FD6-664C-8619-2E4AB15131C5}"/>
              </a:ext>
            </a:extLst>
          </p:cNvPr>
          <p:cNvSpPr txBox="1"/>
          <p:nvPr/>
        </p:nvSpPr>
        <p:spPr>
          <a:xfrm>
            <a:off x="9123306" y="1825625"/>
            <a:ext cx="3327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u="sng" dirty="0">
                <a:latin typeface="Calibri" panose="020F0502020204030204" pitchFamily="34" charset="0"/>
              </a:rPr>
              <a:t>Liquid </a:t>
            </a:r>
            <a:r>
              <a:rPr lang="de-DE" sz="1600" u="sng" dirty="0" err="1">
                <a:latin typeface="Calibri" panose="020F0502020204030204" pitchFamily="34" charset="0"/>
              </a:rPr>
              <a:t>cultures</a:t>
            </a:r>
            <a:r>
              <a:rPr lang="de-DE" sz="1600" u="sng" dirty="0">
                <a:latin typeface="Calibri" panose="020F0502020204030204" pitchFamily="34" charset="0"/>
              </a:rPr>
              <a:t> in the </a:t>
            </a:r>
            <a:r>
              <a:rPr lang="de-DE" sz="1600" u="sng" dirty="0" err="1">
                <a:latin typeface="Calibri" panose="020F0502020204030204" pitchFamily="34" charset="0"/>
              </a:rPr>
              <a:t>shaker</a:t>
            </a:r>
            <a:r>
              <a:rPr lang="de-DE" sz="1600" u="sng" dirty="0">
                <a:latin typeface="Calibri" panose="020F050202020403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66550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D4839A-1152-83F1-DEC0-522D8E927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Evaluation of liquid </a:t>
            </a:r>
            <a:r>
              <a:rPr lang="de-DE" sz="4000" dirty="0" err="1">
                <a:latin typeface="Arial Rounded MT Bold" panose="020F0704030504030204" pitchFamily="34" charset="77"/>
              </a:rPr>
              <a:t>cultures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D140C60-7C0F-97D5-7D53-A4CDA933F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81" y="4519534"/>
            <a:ext cx="3589397" cy="211993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BA46093-4E93-6B74-2D1A-7A7CA24EE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64" y="4325117"/>
            <a:ext cx="3589397" cy="216775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4E60944-A873-97D3-D981-F73909163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188" y="1924881"/>
            <a:ext cx="3589397" cy="2166043"/>
          </a:xfrm>
          <a:prstGeom prst="rect">
            <a:avLst/>
          </a:prstGeom>
        </p:spPr>
      </p:pic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9841BF76-96DE-DAD8-D045-0C5E0D1ED1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65" y="1690688"/>
            <a:ext cx="3589397" cy="2124233"/>
          </a:xfrm>
        </p:spPr>
      </p:pic>
    </p:spTree>
    <p:extLst>
      <p:ext uri="{BB962C8B-B14F-4D97-AF65-F5344CB8AC3E}">
        <p14:creationId xmlns:p14="http://schemas.microsoft.com/office/powerpoint/2010/main" val="221863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1D997D-4823-2225-E8C1-CC989713F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ial Rounded MT Bold" panose="020F0704030504030204" pitchFamily="34" charset="77"/>
              </a:rPr>
              <a:t>Implementation – API </a:t>
            </a:r>
            <a:r>
              <a:rPr lang="de-DE" sz="4000" dirty="0" err="1">
                <a:latin typeface="Arial Rounded MT Bold" panose="020F0704030504030204" pitchFamily="34" charset="77"/>
              </a:rPr>
              <a:t>Galleries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04FE26D-1CA8-A7D2-94EB-CADED828F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193" y="2337019"/>
            <a:ext cx="2387817" cy="178901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F8BCE4F-744C-0DB4-EC3A-48BB7BD725DC}"/>
              </a:ext>
            </a:extLst>
          </p:cNvPr>
          <p:cNvSpPr txBox="1"/>
          <p:nvPr/>
        </p:nvSpPr>
        <p:spPr>
          <a:xfrm>
            <a:off x="7822193" y="1690688"/>
            <a:ext cx="2614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u="sng" dirty="0" err="1"/>
              <a:t>Bacteria</a:t>
            </a:r>
            <a:r>
              <a:rPr lang="de-DE" sz="1600" u="sng" dirty="0"/>
              <a:t> </a:t>
            </a:r>
            <a:r>
              <a:rPr lang="de-DE" sz="1600" u="sng" dirty="0" err="1"/>
              <a:t>after</a:t>
            </a:r>
            <a:r>
              <a:rPr lang="de-DE" sz="1600" u="sng" dirty="0"/>
              <a:t> </a:t>
            </a:r>
            <a:r>
              <a:rPr lang="de-DE" sz="1600" u="sng" dirty="0" err="1"/>
              <a:t>centrifugation</a:t>
            </a:r>
            <a:r>
              <a:rPr lang="de-DE" sz="1600" u="sng" dirty="0"/>
              <a:t>:</a:t>
            </a:r>
            <a:endParaRPr lang="de-DE" sz="1600" u="sng" dirty="0">
              <a:latin typeface="Calibri" panose="020F0502020204030204" pitchFamily="34" charset="0"/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D10A773-D59D-6425-D502-4C4BFD523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40661" cy="4351338"/>
          </a:xfrm>
        </p:spPr>
        <p:txBody>
          <a:bodyPr>
            <a:normAutofit/>
          </a:bodyPr>
          <a:lstStyle/>
          <a:p>
            <a:r>
              <a:rPr lang="de-DE" sz="2500" dirty="0" err="1">
                <a:latin typeface="Calibri" panose="020F0502020204030204" pitchFamily="34" charset="0"/>
              </a:rPr>
              <a:t>Bacteria</a:t>
            </a:r>
            <a:r>
              <a:rPr lang="de-DE" sz="2500" dirty="0">
                <a:latin typeface="Calibri" panose="020F0502020204030204" pitchFamily="34" charset="0"/>
              </a:rPr>
              <a:t> from liquid culture </a:t>
            </a:r>
            <a:r>
              <a:rPr lang="de-DE" sz="2500" dirty="0" err="1">
                <a:latin typeface="Calibri" panose="020F0502020204030204" pitchFamily="34" charset="0"/>
              </a:rPr>
              <a:t>were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centrifuged</a:t>
            </a:r>
            <a:r>
              <a:rPr lang="de-DE" sz="2500" dirty="0">
                <a:latin typeface="Calibri" panose="020F0502020204030204" pitchFamily="34" charset="0"/>
              </a:rPr>
              <a:t> for 1 </a:t>
            </a:r>
            <a:r>
              <a:rPr lang="de-DE" sz="2500" dirty="0" err="1">
                <a:latin typeface="Calibri" panose="020F0502020204030204" pitchFamily="34" charset="0"/>
              </a:rPr>
              <a:t>minute</a:t>
            </a:r>
            <a:r>
              <a:rPr lang="de-DE" sz="2500" dirty="0">
                <a:latin typeface="Calibri" panose="020F0502020204030204" pitchFamily="34" charset="0"/>
              </a:rPr>
              <a:t> (13,000 rpm) </a:t>
            </a:r>
          </a:p>
          <a:p>
            <a:r>
              <a:rPr lang="de-DE" sz="2500" dirty="0" err="1">
                <a:latin typeface="Calibri" panose="020F0502020204030204" pitchFamily="34" charset="0"/>
              </a:rPr>
              <a:t>Dissolved</a:t>
            </a:r>
            <a:r>
              <a:rPr lang="de-DE" sz="2500" dirty="0">
                <a:latin typeface="Calibri" panose="020F0502020204030204" pitchFamily="34" charset="0"/>
              </a:rPr>
              <a:t> in a sodium </a:t>
            </a:r>
            <a:r>
              <a:rPr lang="de-DE" sz="2500" dirty="0" err="1">
                <a:latin typeface="Calibri" panose="020F0502020204030204" pitchFamily="34" charset="0"/>
              </a:rPr>
              <a:t>chloride</a:t>
            </a:r>
            <a:r>
              <a:rPr lang="de-DE" sz="2500" dirty="0">
                <a:latin typeface="Calibri" panose="020F0502020204030204" pitchFamily="34" charset="0"/>
              </a:rPr>
              <a:t> solution</a:t>
            </a:r>
          </a:p>
          <a:p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suspensions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were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used</a:t>
            </a:r>
            <a:r>
              <a:rPr lang="de-DE" sz="2500" dirty="0">
                <a:latin typeface="Calibri" panose="020F0502020204030204" pitchFamily="34" charset="0"/>
              </a:rPr>
              <a:t> in RapiD 20E </a:t>
            </a:r>
            <a:r>
              <a:rPr lang="de-DE" sz="2500" dirty="0" err="1">
                <a:latin typeface="Calibri" panose="020F0502020204030204" pitchFamily="34" charset="0"/>
              </a:rPr>
              <a:t>apigalleries</a:t>
            </a:r>
            <a:r>
              <a:rPr lang="de-DE" sz="2500" dirty="0">
                <a:latin typeface="Calibri" panose="020F0502020204030204" pitchFamily="34" charset="0"/>
              </a:rPr>
              <a:t> to </a:t>
            </a:r>
            <a:r>
              <a:rPr lang="de-DE" sz="2500" dirty="0" err="1">
                <a:latin typeface="Calibri" panose="020F0502020204030204" pitchFamily="34" charset="0"/>
              </a:rPr>
              <a:t>identify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bacterial</a:t>
            </a:r>
            <a:r>
              <a:rPr lang="de-DE" sz="2500" dirty="0">
                <a:latin typeface="Calibri" panose="020F0502020204030204" pitchFamily="34" charset="0"/>
              </a:rPr>
              <a:t> </a:t>
            </a:r>
            <a:r>
              <a:rPr lang="de-DE" sz="2500" dirty="0" err="1">
                <a:latin typeface="Calibri" panose="020F0502020204030204" pitchFamily="34" charset="0"/>
              </a:rPr>
              <a:t>species</a:t>
            </a:r>
            <a:endParaRPr lang="de-DE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0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EC2D7-DC35-48D1-E571-36F224756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 err="1">
                <a:latin typeface="Arial Rounded MT Bold" panose="020F0704030504030204" pitchFamily="34" charset="77"/>
              </a:rPr>
              <a:t>Bacterial</a:t>
            </a:r>
            <a:r>
              <a:rPr lang="de-DE" sz="4000" dirty="0">
                <a:latin typeface="Arial Rounded MT Bold" panose="020F0704030504030204" pitchFamily="34" charset="77"/>
              </a:rPr>
              <a:t> identification </a:t>
            </a:r>
            <a:r>
              <a:rPr lang="de-DE" sz="4000" dirty="0" err="1">
                <a:latin typeface="Arial Rounded MT Bold" panose="020F0704030504030204" pitchFamily="34" charset="77"/>
              </a:rPr>
              <a:t>results</a:t>
            </a:r>
            <a:endParaRPr lang="de-DE" sz="4000" dirty="0">
              <a:latin typeface="Arial Rounded MT Bold" panose="020F0704030504030204" pitchFamily="34" charset="77"/>
            </a:endParaRP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4B9D2A1D-A265-2272-594C-F20BF0344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485" y="2108239"/>
            <a:ext cx="3374074" cy="3563379"/>
          </a:xfr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995095D-6D6B-04B5-2BF6-B250B2C27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460" y="1995070"/>
            <a:ext cx="3778422" cy="356337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6C394C5-451D-F9A6-E299-56656F643A4B}"/>
              </a:ext>
            </a:extLst>
          </p:cNvPr>
          <p:cNvSpPr txBox="1"/>
          <p:nvPr/>
        </p:nvSpPr>
        <p:spPr>
          <a:xfrm>
            <a:off x="6638483" y="213289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1.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3595E4A-B6E8-F879-8142-CA17CA0AE9F3}"/>
              </a:ext>
            </a:extLst>
          </p:cNvPr>
          <p:cNvSpPr txBox="1"/>
          <p:nvPr/>
        </p:nvSpPr>
        <p:spPr>
          <a:xfrm>
            <a:off x="7282893" y="214065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4.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78E79DE-EBF6-D7F8-D2E8-C073890D354C}"/>
              </a:ext>
            </a:extLst>
          </p:cNvPr>
          <p:cNvSpPr txBox="1"/>
          <p:nvPr/>
        </p:nvSpPr>
        <p:spPr>
          <a:xfrm>
            <a:off x="8095253" y="228248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3.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A92FED4-A534-F33C-6871-C8A0613B7714}"/>
              </a:ext>
            </a:extLst>
          </p:cNvPr>
          <p:cNvSpPr txBox="1"/>
          <p:nvPr/>
        </p:nvSpPr>
        <p:spPr>
          <a:xfrm>
            <a:off x="8739663" y="243208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/>
              <a:t>2.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785B9E2-BCFA-4673-7139-03434BC72161}"/>
              </a:ext>
            </a:extLst>
          </p:cNvPr>
          <p:cNvSpPr txBox="1"/>
          <p:nvPr/>
        </p:nvSpPr>
        <p:spPr>
          <a:xfrm>
            <a:off x="6460487" y="2350529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159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</Words>
  <Application>Microsoft Macintosh PowerPoint</Application>
  <PresentationFormat>Breitbild</PresentationFormat>
  <Paragraphs>45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Arial Rounded MT Bold</vt:lpstr>
      <vt:lpstr>Calibri</vt:lpstr>
      <vt:lpstr>Office</vt:lpstr>
      <vt:lpstr>Cleaning products: helpful or harmful?</vt:lpstr>
      <vt:lpstr>What is our project about?</vt:lpstr>
      <vt:lpstr>Hypothesis</vt:lpstr>
      <vt:lpstr>Implementation - Nutrient agar plates</vt:lpstr>
      <vt:lpstr>PowerPoint-Präsentation</vt:lpstr>
      <vt:lpstr>Implementation - Liquid cultures</vt:lpstr>
      <vt:lpstr>Evaluation of liquid cultures</vt:lpstr>
      <vt:lpstr>Implementation – API Galleries</vt:lpstr>
      <vt:lpstr>Bacterial identification results</vt:lpstr>
      <vt:lpstr>Conclusion</vt:lpstr>
      <vt:lpstr> Sources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Cleaning products: helpful or harmful?</dc:title>
  <dc:creator>VON FÜRSTENBERG Mathilda (KAR-S5DEB)</dc:creator>
  <cp:lastModifiedBy>Nane Kuznik</cp:lastModifiedBy>
  <cp:revision>10</cp:revision>
  <dcterms:created xsi:type="dcterms:W3CDTF">2025-03-30T18:20:59Z</dcterms:created>
  <dcterms:modified xsi:type="dcterms:W3CDTF">2025-03-31T18:53:54Z</dcterms:modified>
</cp:coreProperties>
</file>