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57" r:id="rId6"/>
    <p:sldId id="258" r:id="rId7"/>
    <p:sldId id="283" r:id="rId8"/>
    <p:sldId id="264" r:id="rId9"/>
    <p:sldId id="268" r:id="rId10"/>
    <p:sldId id="270" r:id="rId11"/>
    <p:sldId id="272" r:id="rId12"/>
    <p:sldId id="260" r:id="rId13"/>
    <p:sldId id="278" r:id="rId14"/>
    <p:sldId id="279" r:id="rId15"/>
    <p:sldId id="274" r:id="rId16"/>
    <p:sldId id="261" r:id="rId17"/>
    <p:sldId id="273" r:id="rId18"/>
    <p:sldId id="276" r:id="rId19"/>
    <p:sldId id="280" r:id="rId20"/>
    <p:sldId id="262" r:id="rId21"/>
    <p:sldId id="281" r:id="rId22"/>
    <p:sldId id="263" r:id="rId2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0D9CD"/>
    <a:srgbClr val="AAD4C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3AD0C4-69FE-42BB-8B82-7B92CB0C3637}" v="38" dt="2025-03-30T13:08:22.900"/>
    <p1510:client id="{82D21630-67CA-4447-BA6A-8EF8BB2BD33A}" v="89" dt="2025-03-30T20:14:51.446"/>
    <p1510:client id="{8CC4BE78-A470-9246-A8BC-1E9AEB6F21A0}" v="578" dt="2025-03-30T20:49:54.460"/>
    <p1510:client id="{CA8EB5E0-2C58-4A36-A1E8-A1A4C4AE23C5}" v="12" dt="2025-03-30T20:37:53.233"/>
    <p1510:client id="{D4C3921B-CD36-461D-8777-0B31BB6A7452}" v="74" dt="2025-03-30T20:28:50.975"/>
    <p1510:client id="{E75BFA4A-671F-46CA-A637-BD2C0A03F042}" v="63" dt="2025-03-30T19:28:17.9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svg"/><Relationship Id="rId1" Type="http://schemas.openxmlformats.org/officeDocument/2006/relationships/image" Target="../media/image57.png"/><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BDBBDA-1128-4133-9930-690EDCA4F16C}"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23AE82C2-1AB8-45D9-8E19-9927DDEE7A9D}">
      <dgm:prSet/>
      <dgm:spPr/>
      <dgm:t>
        <a:bodyPr/>
        <a:lstStyle/>
        <a:p>
          <a:pPr>
            <a:lnSpc>
              <a:spcPct val="100000"/>
            </a:lnSpc>
          </a:pPr>
          <a:r>
            <a:rPr lang="en-US" b="1"/>
            <a:t>Introduction </a:t>
          </a:r>
        </a:p>
      </dgm:t>
    </dgm:pt>
    <dgm:pt modelId="{BE83053D-7E6C-4424-A804-D4AF1BC75272}" type="parTrans" cxnId="{91FCB2CD-C837-4399-9224-D329E25F1009}">
      <dgm:prSet/>
      <dgm:spPr/>
      <dgm:t>
        <a:bodyPr/>
        <a:lstStyle/>
        <a:p>
          <a:endParaRPr lang="en-US" b="1"/>
        </a:p>
      </dgm:t>
    </dgm:pt>
    <dgm:pt modelId="{DD402FB2-E194-4B5D-ACE7-0701364B8877}" type="sibTrans" cxnId="{91FCB2CD-C837-4399-9224-D329E25F1009}">
      <dgm:prSet/>
      <dgm:spPr/>
      <dgm:t>
        <a:bodyPr/>
        <a:lstStyle/>
        <a:p>
          <a:pPr>
            <a:lnSpc>
              <a:spcPct val="100000"/>
            </a:lnSpc>
          </a:pPr>
          <a:endParaRPr lang="en-US" b="1"/>
        </a:p>
      </dgm:t>
    </dgm:pt>
    <dgm:pt modelId="{E4AFDEA2-6CB2-4FB6-BB9C-8312DBFB070E}">
      <dgm:prSet/>
      <dgm:spPr/>
      <dgm:t>
        <a:bodyPr/>
        <a:lstStyle/>
        <a:p>
          <a:pPr>
            <a:lnSpc>
              <a:spcPct val="100000"/>
            </a:lnSpc>
          </a:pPr>
          <a:r>
            <a:rPr lang="en-US" b="1"/>
            <a:t>Materials and methods</a:t>
          </a:r>
        </a:p>
      </dgm:t>
    </dgm:pt>
    <dgm:pt modelId="{9B029869-6E5C-4B6F-8D54-87A2FB3458CE}" type="parTrans" cxnId="{54458352-F6E1-45B9-93DF-59E7D432ADB5}">
      <dgm:prSet/>
      <dgm:spPr/>
      <dgm:t>
        <a:bodyPr/>
        <a:lstStyle/>
        <a:p>
          <a:endParaRPr lang="en-US" b="1"/>
        </a:p>
      </dgm:t>
    </dgm:pt>
    <dgm:pt modelId="{B91F8C43-F347-481B-AE94-B2AAF86A8993}" type="sibTrans" cxnId="{54458352-F6E1-45B9-93DF-59E7D432ADB5}">
      <dgm:prSet/>
      <dgm:spPr/>
      <dgm:t>
        <a:bodyPr/>
        <a:lstStyle/>
        <a:p>
          <a:pPr>
            <a:lnSpc>
              <a:spcPct val="100000"/>
            </a:lnSpc>
          </a:pPr>
          <a:endParaRPr lang="en-US" b="1"/>
        </a:p>
      </dgm:t>
    </dgm:pt>
    <dgm:pt modelId="{66EE8821-6243-4080-A77C-71EA6E3E2A66}">
      <dgm:prSet/>
      <dgm:spPr/>
      <dgm:t>
        <a:bodyPr/>
        <a:lstStyle/>
        <a:p>
          <a:pPr>
            <a:lnSpc>
              <a:spcPct val="100000"/>
            </a:lnSpc>
          </a:pPr>
          <a:r>
            <a:rPr lang="en-US" b="1"/>
            <a:t>Results</a:t>
          </a:r>
          <a:r>
            <a:rPr lang="el-GR" b="1"/>
            <a:t> </a:t>
          </a:r>
          <a:endParaRPr lang="en-US" b="1"/>
        </a:p>
      </dgm:t>
    </dgm:pt>
    <dgm:pt modelId="{F9AC8B9E-461D-4F61-A46A-3CC38C148EF2}" type="parTrans" cxnId="{AC99FDAC-08A4-4E96-A99D-53695F8921F4}">
      <dgm:prSet/>
      <dgm:spPr/>
      <dgm:t>
        <a:bodyPr/>
        <a:lstStyle/>
        <a:p>
          <a:endParaRPr lang="en-US" b="1"/>
        </a:p>
      </dgm:t>
    </dgm:pt>
    <dgm:pt modelId="{F50BB807-C385-4711-BE4C-8646FF0B125F}" type="sibTrans" cxnId="{AC99FDAC-08A4-4E96-A99D-53695F8921F4}">
      <dgm:prSet/>
      <dgm:spPr/>
      <dgm:t>
        <a:bodyPr/>
        <a:lstStyle/>
        <a:p>
          <a:pPr>
            <a:lnSpc>
              <a:spcPct val="100000"/>
            </a:lnSpc>
          </a:pPr>
          <a:endParaRPr lang="en-US" b="1"/>
        </a:p>
      </dgm:t>
    </dgm:pt>
    <dgm:pt modelId="{2E906152-2B4F-4687-96C4-AEF0D8362675}">
      <dgm:prSet/>
      <dgm:spPr/>
      <dgm:t>
        <a:bodyPr/>
        <a:lstStyle/>
        <a:p>
          <a:pPr>
            <a:lnSpc>
              <a:spcPct val="100000"/>
            </a:lnSpc>
          </a:pPr>
          <a:r>
            <a:rPr lang="en-US" b="1"/>
            <a:t>Conclusions and assumptions</a:t>
          </a:r>
          <a:r>
            <a:rPr lang="el-GR" b="1"/>
            <a:t> </a:t>
          </a:r>
          <a:endParaRPr lang="en-US" b="1"/>
        </a:p>
      </dgm:t>
    </dgm:pt>
    <dgm:pt modelId="{FFC162CB-5DD0-411F-B514-094E36C5422C}" type="parTrans" cxnId="{D869246B-4AB5-48FE-9DE2-E7C4D1BBB2D6}">
      <dgm:prSet/>
      <dgm:spPr/>
      <dgm:t>
        <a:bodyPr/>
        <a:lstStyle/>
        <a:p>
          <a:endParaRPr lang="en-US" b="1"/>
        </a:p>
      </dgm:t>
    </dgm:pt>
    <dgm:pt modelId="{A9466285-344E-4DF8-8A30-5AAE7FE39CAF}" type="sibTrans" cxnId="{D869246B-4AB5-48FE-9DE2-E7C4D1BBB2D6}">
      <dgm:prSet/>
      <dgm:spPr/>
      <dgm:t>
        <a:bodyPr/>
        <a:lstStyle/>
        <a:p>
          <a:pPr>
            <a:lnSpc>
              <a:spcPct val="100000"/>
            </a:lnSpc>
          </a:pPr>
          <a:endParaRPr lang="en-US" b="1"/>
        </a:p>
      </dgm:t>
    </dgm:pt>
    <dgm:pt modelId="{97C5F962-ECCB-4E23-A46B-9D9250108925}">
      <dgm:prSet/>
      <dgm:spPr/>
      <dgm:t>
        <a:bodyPr/>
        <a:lstStyle/>
        <a:p>
          <a:pPr>
            <a:lnSpc>
              <a:spcPct val="100000"/>
            </a:lnSpc>
          </a:pPr>
          <a:r>
            <a:rPr lang="en-US" b="1"/>
            <a:t>Ecological implications</a:t>
          </a:r>
        </a:p>
      </dgm:t>
    </dgm:pt>
    <dgm:pt modelId="{E13EAD46-73E6-4A8F-A57B-3518EF124D4C}" type="parTrans" cxnId="{84E6BDE5-98D0-4FA1-A70F-F86ED4F1F012}">
      <dgm:prSet/>
      <dgm:spPr/>
      <dgm:t>
        <a:bodyPr/>
        <a:lstStyle/>
        <a:p>
          <a:endParaRPr lang="en-US" b="1"/>
        </a:p>
      </dgm:t>
    </dgm:pt>
    <dgm:pt modelId="{83EC481B-DE98-4FCC-9DE0-7FA569D4DFC2}" type="sibTrans" cxnId="{84E6BDE5-98D0-4FA1-A70F-F86ED4F1F012}">
      <dgm:prSet/>
      <dgm:spPr/>
      <dgm:t>
        <a:bodyPr/>
        <a:lstStyle/>
        <a:p>
          <a:pPr>
            <a:lnSpc>
              <a:spcPct val="100000"/>
            </a:lnSpc>
          </a:pPr>
          <a:endParaRPr lang="en-US" b="1"/>
        </a:p>
      </dgm:t>
    </dgm:pt>
    <dgm:pt modelId="{A06ECDA9-1DA7-431E-8874-F4A73C7D694A}">
      <dgm:prSet/>
      <dgm:spPr/>
      <dgm:t>
        <a:bodyPr/>
        <a:lstStyle/>
        <a:p>
          <a:pPr>
            <a:lnSpc>
              <a:spcPct val="100000"/>
            </a:lnSpc>
          </a:pPr>
          <a:r>
            <a:rPr lang="en-US" b="1"/>
            <a:t>Summary</a:t>
          </a:r>
        </a:p>
      </dgm:t>
    </dgm:pt>
    <dgm:pt modelId="{974F075D-801C-49D7-A093-9622A9DFA21E}" type="parTrans" cxnId="{6B5BEA23-5EEA-4F80-9FA2-921A46A0E016}">
      <dgm:prSet/>
      <dgm:spPr/>
      <dgm:t>
        <a:bodyPr/>
        <a:lstStyle/>
        <a:p>
          <a:endParaRPr lang="en-US" b="1"/>
        </a:p>
      </dgm:t>
    </dgm:pt>
    <dgm:pt modelId="{DDEE2F81-1122-4047-A168-A2D74ECFD305}" type="sibTrans" cxnId="{6B5BEA23-5EEA-4F80-9FA2-921A46A0E016}">
      <dgm:prSet/>
      <dgm:spPr/>
      <dgm:t>
        <a:bodyPr/>
        <a:lstStyle/>
        <a:p>
          <a:endParaRPr lang="en-US" b="1"/>
        </a:p>
      </dgm:t>
    </dgm:pt>
    <dgm:pt modelId="{CDD92E1D-ACA7-40B4-BC51-B4CC7C6E3D71}" type="pres">
      <dgm:prSet presAssocID="{DEBDBBDA-1128-4133-9930-690EDCA4F16C}" presName="root" presStyleCnt="0">
        <dgm:presLayoutVars>
          <dgm:dir/>
          <dgm:resizeHandles val="exact"/>
        </dgm:presLayoutVars>
      </dgm:prSet>
      <dgm:spPr/>
    </dgm:pt>
    <dgm:pt modelId="{AF5E551E-AF5F-401C-BECC-CE93B468BE64}" type="pres">
      <dgm:prSet presAssocID="{DEBDBBDA-1128-4133-9930-690EDCA4F16C}" presName="container" presStyleCnt="0">
        <dgm:presLayoutVars>
          <dgm:dir/>
          <dgm:resizeHandles val="exact"/>
        </dgm:presLayoutVars>
      </dgm:prSet>
      <dgm:spPr/>
    </dgm:pt>
    <dgm:pt modelId="{F596559D-4B35-4AD0-90E4-2985F13E94A4}" type="pres">
      <dgm:prSet presAssocID="{23AE82C2-1AB8-45D9-8E19-9927DDEE7A9D}" presName="compNode" presStyleCnt="0"/>
      <dgm:spPr/>
    </dgm:pt>
    <dgm:pt modelId="{B93A057E-DB59-4AB0-9111-0DC864162BF4}" type="pres">
      <dgm:prSet presAssocID="{23AE82C2-1AB8-45D9-8E19-9927DDEE7A9D}" presName="iconBgRect" presStyleLbl="bgShp" presStyleIdx="0" presStyleCnt="6"/>
      <dgm:spPr/>
    </dgm:pt>
    <dgm:pt modelId="{29C4AA63-00B7-4F81-AE65-43E3A2794DEC}" type="pres">
      <dgm:prSet presAssocID="{23AE82C2-1AB8-45D9-8E19-9927DDEE7A9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Enseignant"/>
        </a:ext>
      </dgm:extLst>
    </dgm:pt>
    <dgm:pt modelId="{C5E815D6-E83C-4310-8A1E-50F848911CA3}" type="pres">
      <dgm:prSet presAssocID="{23AE82C2-1AB8-45D9-8E19-9927DDEE7A9D}" presName="spaceRect" presStyleCnt="0"/>
      <dgm:spPr/>
    </dgm:pt>
    <dgm:pt modelId="{F90D208F-6923-4168-8C45-D5F857467CB0}" type="pres">
      <dgm:prSet presAssocID="{23AE82C2-1AB8-45D9-8E19-9927DDEE7A9D}" presName="textRect" presStyleLbl="revTx" presStyleIdx="0" presStyleCnt="6">
        <dgm:presLayoutVars>
          <dgm:chMax val="1"/>
          <dgm:chPref val="1"/>
        </dgm:presLayoutVars>
      </dgm:prSet>
      <dgm:spPr/>
    </dgm:pt>
    <dgm:pt modelId="{0D5D3A72-BB54-4D65-96E1-0B462E1BD42F}" type="pres">
      <dgm:prSet presAssocID="{DD402FB2-E194-4B5D-ACE7-0701364B8877}" presName="sibTrans" presStyleLbl="sibTrans2D1" presStyleIdx="0" presStyleCnt="0"/>
      <dgm:spPr/>
    </dgm:pt>
    <dgm:pt modelId="{BD8B5120-BB5A-4B5E-8794-FE66DE816044}" type="pres">
      <dgm:prSet presAssocID="{E4AFDEA2-6CB2-4FB6-BB9C-8312DBFB070E}" presName="compNode" presStyleCnt="0"/>
      <dgm:spPr/>
    </dgm:pt>
    <dgm:pt modelId="{491E181B-5A37-457D-B031-8F78D2A6EC7F}" type="pres">
      <dgm:prSet presAssocID="{E4AFDEA2-6CB2-4FB6-BB9C-8312DBFB070E}" presName="iconBgRect" presStyleLbl="bgShp" presStyleIdx="1" presStyleCnt="6"/>
      <dgm:spPr/>
    </dgm:pt>
    <dgm:pt modelId="{4D415AF8-5B85-446D-8A51-07DB2890E0EB}" type="pres">
      <dgm:prSet presAssocID="{E4AFDEA2-6CB2-4FB6-BB9C-8312DBFB070E}"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iole"/>
        </a:ext>
      </dgm:extLst>
    </dgm:pt>
    <dgm:pt modelId="{68CC137B-3FD8-4689-AA82-4FAB8B59FF35}" type="pres">
      <dgm:prSet presAssocID="{E4AFDEA2-6CB2-4FB6-BB9C-8312DBFB070E}" presName="spaceRect" presStyleCnt="0"/>
      <dgm:spPr/>
    </dgm:pt>
    <dgm:pt modelId="{55F035DC-7F5B-43FC-B965-FB951510284B}" type="pres">
      <dgm:prSet presAssocID="{E4AFDEA2-6CB2-4FB6-BB9C-8312DBFB070E}" presName="textRect" presStyleLbl="revTx" presStyleIdx="1" presStyleCnt="6">
        <dgm:presLayoutVars>
          <dgm:chMax val="1"/>
          <dgm:chPref val="1"/>
        </dgm:presLayoutVars>
      </dgm:prSet>
      <dgm:spPr/>
    </dgm:pt>
    <dgm:pt modelId="{E523CF94-4F85-49E8-B6EE-97D219328A9B}" type="pres">
      <dgm:prSet presAssocID="{B91F8C43-F347-481B-AE94-B2AAF86A8993}" presName="sibTrans" presStyleLbl="sibTrans2D1" presStyleIdx="0" presStyleCnt="0"/>
      <dgm:spPr/>
    </dgm:pt>
    <dgm:pt modelId="{E979E827-6EAA-4DE2-9674-FEFF988EF44C}" type="pres">
      <dgm:prSet presAssocID="{66EE8821-6243-4080-A77C-71EA6E3E2A66}" presName="compNode" presStyleCnt="0"/>
      <dgm:spPr/>
    </dgm:pt>
    <dgm:pt modelId="{AFF83BF6-CDC3-40E4-B3B2-F098D417A030}" type="pres">
      <dgm:prSet presAssocID="{66EE8821-6243-4080-A77C-71EA6E3E2A66}" presName="iconBgRect" presStyleLbl="bgShp" presStyleIdx="2" presStyleCnt="6"/>
      <dgm:spPr/>
    </dgm:pt>
    <dgm:pt modelId="{4B8D79E2-05D4-44F7-9D76-D693A01957C6}" type="pres">
      <dgm:prSet presAssocID="{66EE8821-6243-4080-A77C-71EA6E3E2A6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ar chart"/>
        </a:ext>
      </dgm:extLst>
    </dgm:pt>
    <dgm:pt modelId="{68B12328-A90C-42BE-8391-3E5828C442B5}" type="pres">
      <dgm:prSet presAssocID="{66EE8821-6243-4080-A77C-71EA6E3E2A66}" presName="spaceRect" presStyleCnt="0"/>
      <dgm:spPr/>
    </dgm:pt>
    <dgm:pt modelId="{84659946-E3D2-4C08-84F1-90B54D228EE9}" type="pres">
      <dgm:prSet presAssocID="{66EE8821-6243-4080-A77C-71EA6E3E2A66}" presName="textRect" presStyleLbl="revTx" presStyleIdx="2" presStyleCnt="6">
        <dgm:presLayoutVars>
          <dgm:chMax val="1"/>
          <dgm:chPref val="1"/>
        </dgm:presLayoutVars>
      </dgm:prSet>
      <dgm:spPr/>
    </dgm:pt>
    <dgm:pt modelId="{2268AB3C-0DF5-419C-ADB8-A519F9EE1185}" type="pres">
      <dgm:prSet presAssocID="{F50BB807-C385-4711-BE4C-8646FF0B125F}" presName="sibTrans" presStyleLbl="sibTrans2D1" presStyleIdx="0" presStyleCnt="0"/>
      <dgm:spPr/>
    </dgm:pt>
    <dgm:pt modelId="{B31B5924-2D90-414B-8BB2-CFF12B4F9AAA}" type="pres">
      <dgm:prSet presAssocID="{2E906152-2B4F-4687-96C4-AEF0D8362675}" presName="compNode" presStyleCnt="0"/>
      <dgm:spPr/>
    </dgm:pt>
    <dgm:pt modelId="{D2FBE3DB-A7EF-4057-B03C-7FD04FFF55B9}" type="pres">
      <dgm:prSet presAssocID="{2E906152-2B4F-4687-96C4-AEF0D8362675}" presName="iconBgRect" presStyleLbl="bgShp" presStyleIdx="3" presStyleCnt="6"/>
      <dgm:spPr/>
    </dgm:pt>
    <dgm:pt modelId="{A0495210-CABB-4911-A894-EF12EB667495}" type="pres">
      <dgm:prSet presAssocID="{2E906152-2B4F-4687-96C4-AEF0D836267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oche"/>
        </a:ext>
      </dgm:extLst>
    </dgm:pt>
    <dgm:pt modelId="{93791EF1-6387-4003-8D58-9A139A0ABB13}" type="pres">
      <dgm:prSet presAssocID="{2E906152-2B4F-4687-96C4-AEF0D8362675}" presName="spaceRect" presStyleCnt="0"/>
      <dgm:spPr/>
    </dgm:pt>
    <dgm:pt modelId="{D5D832F1-0707-49BA-BEEF-4C8577F9D3E9}" type="pres">
      <dgm:prSet presAssocID="{2E906152-2B4F-4687-96C4-AEF0D8362675}" presName="textRect" presStyleLbl="revTx" presStyleIdx="3" presStyleCnt="6">
        <dgm:presLayoutVars>
          <dgm:chMax val="1"/>
          <dgm:chPref val="1"/>
        </dgm:presLayoutVars>
      </dgm:prSet>
      <dgm:spPr/>
    </dgm:pt>
    <dgm:pt modelId="{A725E359-200F-4A28-9692-017070C8EC0C}" type="pres">
      <dgm:prSet presAssocID="{A9466285-344E-4DF8-8A30-5AAE7FE39CAF}" presName="sibTrans" presStyleLbl="sibTrans2D1" presStyleIdx="0" presStyleCnt="0"/>
      <dgm:spPr/>
    </dgm:pt>
    <dgm:pt modelId="{81BB049C-016A-4976-9101-C29BF6A0E010}" type="pres">
      <dgm:prSet presAssocID="{97C5F962-ECCB-4E23-A46B-9D9250108925}" presName="compNode" presStyleCnt="0"/>
      <dgm:spPr/>
    </dgm:pt>
    <dgm:pt modelId="{F683D1DB-CE5C-4425-9A07-67EB10E3DD0D}" type="pres">
      <dgm:prSet presAssocID="{97C5F962-ECCB-4E23-A46B-9D9250108925}" presName="iconBgRect" presStyleLbl="bgShp" presStyleIdx="4" presStyleCnt="6"/>
      <dgm:spPr/>
    </dgm:pt>
    <dgm:pt modelId="{F31933C9-1D50-415E-B411-E1BC31835B3B}" type="pres">
      <dgm:prSet presAssocID="{97C5F962-ECCB-4E23-A46B-9D925010892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Deciduous tree"/>
        </a:ext>
      </dgm:extLst>
    </dgm:pt>
    <dgm:pt modelId="{8844F3C4-1D3B-4CC1-A37A-7E3C005C90DA}" type="pres">
      <dgm:prSet presAssocID="{97C5F962-ECCB-4E23-A46B-9D9250108925}" presName="spaceRect" presStyleCnt="0"/>
      <dgm:spPr/>
    </dgm:pt>
    <dgm:pt modelId="{C7D7A9BA-9E84-4942-A796-149B8D2AAC60}" type="pres">
      <dgm:prSet presAssocID="{97C5F962-ECCB-4E23-A46B-9D9250108925}" presName="textRect" presStyleLbl="revTx" presStyleIdx="4" presStyleCnt="6">
        <dgm:presLayoutVars>
          <dgm:chMax val="1"/>
          <dgm:chPref val="1"/>
        </dgm:presLayoutVars>
      </dgm:prSet>
      <dgm:spPr/>
    </dgm:pt>
    <dgm:pt modelId="{9BC77136-5C60-4409-B939-FD4D0A62DC9C}" type="pres">
      <dgm:prSet presAssocID="{83EC481B-DE98-4FCC-9DE0-7FA569D4DFC2}" presName="sibTrans" presStyleLbl="sibTrans2D1" presStyleIdx="0" presStyleCnt="0"/>
      <dgm:spPr/>
    </dgm:pt>
    <dgm:pt modelId="{403CEF55-DCF8-40D8-9C0F-253C499CA245}" type="pres">
      <dgm:prSet presAssocID="{A06ECDA9-1DA7-431E-8874-F4A73C7D694A}" presName="compNode" presStyleCnt="0"/>
      <dgm:spPr/>
    </dgm:pt>
    <dgm:pt modelId="{2A8BBEF7-D976-4686-A36C-9E7EAB0F0B32}" type="pres">
      <dgm:prSet presAssocID="{A06ECDA9-1DA7-431E-8874-F4A73C7D694A}" presName="iconBgRect" presStyleLbl="bgShp" presStyleIdx="5" presStyleCnt="6"/>
      <dgm:spPr/>
    </dgm:pt>
    <dgm:pt modelId="{8142DA01-3C98-4D66-BD50-1892C52FDEE6}" type="pres">
      <dgm:prSet presAssocID="{A06ECDA9-1DA7-431E-8874-F4A73C7D694A}"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Liste de contrôle"/>
        </a:ext>
      </dgm:extLst>
    </dgm:pt>
    <dgm:pt modelId="{73163B4E-7812-4A59-B824-450E35C40D2D}" type="pres">
      <dgm:prSet presAssocID="{A06ECDA9-1DA7-431E-8874-F4A73C7D694A}" presName="spaceRect" presStyleCnt="0"/>
      <dgm:spPr/>
    </dgm:pt>
    <dgm:pt modelId="{F7FE7ECE-3088-47C6-8FA0-A8EED94E9DC6}" type="pres">
      <dgm:prSet presAssocID="{A06ECDA9-1DA7-431E-8874-F4A73C7D694A}" presName="textRect" presStyleLbl="revTx" presStyleIdx="5" presStyleCnt="6">
        <dgm:presLayoutVars>
          <dgm:chMax val="1"/>
          <dgm:chPref val="1"/>
        </dgm:presLayoutVars>
      </dgm:prSet>
      <dgm:spPr/>
    </dgm:pt>
  </dgm:ptLst>
  <dgm:cxnLst>
    <dgm:cxn modelId="{50878914-A066-374C-8355-12EA7B9BA34D}" type="presOf" srcId="{DD402FB2-E194-4B5D-ACE7-0701364B8877}" destId="{0D5D3A72-BB54-4D65-96E1-0B462E1BD42F}" srcOrd="0" destOrd="0" presId="urn:microsoft.com/office/officeart/2018/2/layout/IconCircleList"/>
    <dgm:cxn modelId="{72FF9C1B-0327-5649-9881-8F4B2C3EDDE2}" type="presOf" srcId="{2E906152-2B4F-4687-96C4-AEF0D8362675}" destId="{D5D832F1-0707-49BA-BEEF-4C8577F9D3E9}" srcOrd="0" destOrd="0" presId="urn:microsoft.com/office/officeart/2018/2/layout/IconCircleList"/>
    <dgm:cxn modelId="{6AA33620-E500-8847-930C-AB5A236F5C3B}" type="presOf" srcId="{DEBDBBDA-1128-4133-9930-690EDCA4F16C}" destId="{CDD92E1D-ACA7-40B4-BC51-B4CC7C6E3D71}" srcOrd="0" destOrd="0" presId="urn:microsoft.com/office/officeart/2018/2/layout/IconCircleList"/>
    <dgm:cxn modelId="{A2AB8822-D43A-8841-BF60-FE9DBA3CC869}" type="presOf" srcId="{F50BB807-C385-4711-BE4C-8646FF0B125F}" destId="{2268AB3C-0DF5-419C-ADB8-A519F9EE1185}" srcOrd="0" destOrd="0" presId="urn:microsoft.com/office/officeart/2018/2/layout/IconCircleList"/>
    <dgm:cxn modelId="{6B5BEA23-5EEA-4F80-9FA2-921A46A0E016}" srcId="{DEBDBBDA-1128-4133-9930-690EDCA4F16C}" destId="{A06ECDA9-1DA7-431E-8874-F4A73C7D694A}" srcOrd="5" destOrd="0" parTransId="{974F075D-801C-49D7-A093-9622A9DFA21E}" sibTransId="{DDEE2F81-1122-4047-A168-A2D74ECFD305}"/>
    <dgm:cxn modelId="{D869246B-4AB5-48FE-9DE2-E7C4D1BBB2D6}" srcId="{DEBDBBDA-1128-4133-9930-690EDCA4F16C}" destId="{2E906152-2B4F-4687-96C4-AEF0D8362675}" srcOrd="3" destOrd="0" parTransId="{FFC162CB-5DD0-411F-B514-094E36C5422C}" sibTransId="{A9466285-344E-4DF8-8A30-5AAE7FE39CAF}"/>
    <dgm:cxn modelId="{54458352-F6E1-45B9-93DF-59E7D432ADB5}" srcId="{DEBDBBDA-1128-4133-9930-690EDCA4F16C}" destId="{E4AFDEA2-6CB2-4FB6-BB9C-8312DBFB070E}" srcOrd="1" destOrd="0" parTransId="{9B029869-6E5C-4B6F-8D54-87A2FB3458CE}" sibTransId="{B91F8C43-F347-481B-AE94-B2AAF86A8993}"/>
    <dgm:cxn modelId="{A37AED86-4128-7F49-BEFB-9DADDEFCB355}" type="presOf" srcId="{23AE82C2-1AB8-45D9-8E19-9927DDEE7A9D}" destId="{F90D208F-6923-4168-8C45-D5F857467CB0}" srcOrd="0" destOrd="0" presId="urn:microsoft.com/office/officeart/2018/2/layout/IconCircleList"/>
    <dgm:cxn modelId="{AECA9CA1-DBC8-234B-A5FF-99509C868063}" type="presOf" srcId="{B91F8C43-F347-481B-AE94-B2AAF86A8993}" destId="{E523CF94-4F85-49E8-B6EE-97D219328A9B}" srcOrd="0" destOrd="0" presId="urn:microsoft.com/office/officeart/2018/2/layout/IconCircleList"/>
    <dgm:cxn modelId="{A2595FA4-0C3A-5C41-87DE-D2777673D4F2}" type="presOf" srcId="{A06ECDA9-1DA7-431E-8874-F4A73C7D694A}" destId="{F7FE7ECE-3088-47C6-8FA0-A8EED94E9DC6}" srcOrd="0" destOrd="0" presId="urn:microsoft.com/office/officeart/2018/2/layout/IconCircleList"/>
    <dgm:cxn modelId="{03D9DBA9-A8FC-E04A-A9DC-911096D2AF0C}" type="presOf" srcId="{97C5F962-ECCB-4E23-A46B-9D9250108925}" destId="{C7D7A9BA-9E84-4942-A796-149B8D2AAC60}" srcOrd="0" destOrd="0" presId="urn:microsoft.com/office/officeart/2018/2/layout/IconCircleList"/>
    <dgm:cxn modelId="{AC99FDAC-08A4-4E96-A99D-53695F8921F4}" srcId="{DEBDBBDA-1128-4133-9930-690EDCA4F16C}" destId="{66EE8821-6243-4080-A77C-71EA6E3E2A66}" srcOrd="2" destOrd="0" parTransId="{F9AC8B9E-461D-4F61-A46A-3CC38C148EF2}" sibTransId="{F50BB807-C385-4711-BE4C-8646FF0B125F}"/>
    <dgm:cxn modelId="{6B2C4FB3-F445-384C-B324-751A9B33F965}" type="presOf" srcId="{83EC481B-DE98-4FCC-9DE0-7FA569D4DFC2}" destId="{9BC77136-5C60-4409-B939-FD4D0A62DC9C}" srcOrd="0" destOrd="0" presId="urn:microsoft.com/office/officeart/2018/2/layout/IconCircleList"/>
    <dgm:cxn modelId="{CE8919C1-EC3D-3943-A2FE-3DEB634C7B8D}" type="presOf" srcId="{E4AFDEA2-6CB2-4FB6-BB9C-8312DBFB070E}" destId="{55F035DC-7F5B-43FC-B965-FB951510284B}" srcOrd="0" destOrd="0" presId="urn:microsoft.com/office/officeart/2018/2/layout/IconCircleList"/>
    <dgm:cxn modelId="{91FCB2CD-C837-4399-9224-D329E25F1009}" srcId="{DEBDBBDA-1128-4133-9930-690EDCA4F16C}" destId="{23AE82C2-1AB8-45D9-8E19-9927DDEE7A9D}" srcOrd="0" destOrd="0" parTransId="{BE83053D-7E6C-4424-A804-D4AF1BC75272}" sibTransId="{DD402FB2-E194-4B5D-ACE7-0701364B8877}"/>
    <dgm:cxn modelId="{A19957D2-578A-AB44-BDF9-1B28295E6A5B}" type="presOf" srcId="{A9466285-344E-4DF8-8A30-5AAE7FE39CAF}" destId="{A725E359-200F-4A28-9692-017070C8EC0C}" srcOrd="0" destOrd="0" presId="urn:microsoft.com/office/officeart/2018/2/layout/IconCircleList"/>
    <dgm:cxn modelId="{84E6BDE5-98D0-4FA1-A70F-F86ED4F1F012}" srcId="{DEBDBBDA-1128-4133-9930-690EDCA4F16C}" destId="{97C5F962-ECCB-4E23-A46B-9D9250108925}" srcOrd="4" destOrd="0" parTransId="{E13EAD46-73E6-4A8F-A57B-3518EF124D4C}" sibTransId="{83EC481B-DE98-4FCC-9DE0-7FA569D4DFC2}"/>
    <dgm:cxn modelId="{451996F7-0C1A-5145-BE75-DFF987F219DE}" type="presOf" srcId="{66EE8821-6243-4080-A77C-71EA6E3E2A66}" destId="{84659946-E3D2-4C08-84F1-90B54D228EE9}" srcOrd="0" destOrd="0" presId="urn:microsoft.com/office/officeart/2018/2/layout/IconCircleList"/>
    <dgm:cxn modelId="{E4848A33-231A-2842-A00D-81F7F3ED8061}" type="presParOf" srcId="{CDD92E1D-ACA7-40B4-BC51-B4CC7C6E3D71}" destId="{AF5E551E-AF5F-401C-BECC-CE93B468BE64}" srcOrd="0" destOrd="0" presId="urn:microsoft.com/office/officeart/2018/2/layout/IconCircleList"/>
    <dgm:cxn modelId="{AB02309D-571E-5747-B738-3E876C8BE39F}" type="presParOf" srcId="{AF5E551E-AF5F-401C-BECC-CE93B468BE64}" destId="{F596559D-4B35-4AD0-90E4-2985F13E94A4}" srcOrd="0" destOrd="0" presId="urn:microsoft.com/office/officeart/2018/2/layout/IconCircleList"/>
    <dgm:cxn modelId="{F98D6122-4537-E648-8DEB-6B6EF891C75D}" type="presParOf" srcId="{F596559D-4B35-4AD0-90E4-2985F13E94A4}" destId="{B93A057E-DB59-4AB0-9111-0DC864162BF4}" srcOrd="0" destOrd="0" presId="urn:microsoft.com/office/officeart/2018/2/layout/IconCircleList"/>
    <dgm:cxn modelId="{187F14D6-AEF3-1540-A5D8-1D17A4B87405}" type="presParOf" srcId="{F596559D-4B35-4AD0-90E4-2985F13E94A4}" destId="{29C4AA63-00B7-4F81-AE65-43E3A2794DEC}" srcOrd="1" destOrd="0" presId="urn:microsoft.com/office/officeart/2018/2/layout/IconCircleList"/>
    <dgm:cxn modelId="{A9C5DDED-8811-854A-95C8-4A990FE6F4F0}" type="presParOf" srcId="{F596559D-4B35-4AD0-90E4-2985F13E94A4}" destId="{C5E815D6-E83C-4310-8A1E-50F848911CA3}" srcOrd="2" destOrd="0" presId="urn:microsoft.com/office/officeart/2018/2/layout/IconCircleList"/>
    <dgm:cxn modelId="{8DFAD2D3-39A1-8A4E-A5CC-2DAC27825924}" type="presParOf" srcId="{F596559D-4B35-4AD0-90E4-2985F13E94A4}" destId="{F90D208F-6923-4168-8C45-D5F857467CB0}" srcOrd="3" destOrd="0" presId="urn:microsoft.com/office/officeart/2018/2/layout/IconCircleList"/>
    <dgm:cxn modelId="{29C86745-1D22-5146-9441-E0FB42A3B575}" type="presParOf" srcId="{AF5E551E-AF5F-401C-BECC-CE93B468BE64}" destId="{0D5D3A72-BB54-4D65-96E1-0B462E1BD42F}" srcOrd="1" destOrd="0" presId="urn:microsoft.com/office/officeart/2018/2/layout/IconCircleList"/>
    <dgm:cxn modelId="{CFABF93A-7D57-8E43-B339-FCF8D07AC71A}" type="presParOf" srcId="{AF5E551E-AF5F-401C-BECC-CE93B468BE64}" destId="{BD8B5120-BB5A-4B5E-8794-FE66DE816044}" srcOrd="2" destOrd="0" presId="urn:microsoft.com/office/officeart/2018/2/layout/IconCircleList"/>
    <dgm:cxn modelId="{070DA8F5-E4D8-1744-8131-07482C7D1108}" type="presParOf" srcId="{BD8B5120-BB5A-4B5E-8794-FE66DE816044}" destId="{491E181B-5A37-457D-B031-8F78D2A6EC7F}" srcOrd="0" destOrd="0" presId="urn:microsoft.com/office/officeart/2018/2/layout/IconCircleList"/>
    <dgm:cxn modelId="{37FF36D8-17A6-AA49-9815-572FC4C571D1}" type="presParOf" srcId="{BD8B5120-BB5A-4B5E-8794-FE66DE816044}" destId="{4D415AF8-5B85-446D-8A51-07DB2890E0EB}" srcOrd="1" destOrd="0" presId="urn:microsoft.com/office/officeart/2018/2/layout/IconCircleList"/>
    <dgm:cxn modelId="{1209C820-18EC-B841-B984-D6C17369E93D}" type="presParOf" srcId="{BD8B5120-BB5A-4B5E-8794-FE66DE816044}" destId="{68CC137B-3FD8-4689-AA82-4FAB8B59FF35}" srcOrd="2" destOrd="0" presId="urn:microsoft.com/office/officeart/2018/2/layout/IconCircleList"/>
    <dgm:cxn modelId="{F9A89878-EAC3-5E49-AE08-62ADB84DFFE9}" type="presParOf" srcId="{BD8B5120-BB5A-4B5E-8794-FE66DE816044}" destId="{55F035DC-7F5B-43FC-B965-FB951510284B}" srcOrd="3" destOrd="0" presId="urn:microsoft.com/office/officeart/2018/2/layout/IconCircleList"/>
    <dgm:cxn modelId="{21794DCD-AC16-B943-A842-CAD6DB193B17}" type="presParOf" srcId="{AF5E551E-AF5F-401C-BECC-CE93B468BE64}" destId="{E523CF94-4F85-49E8-B6EE-97D219328A9B}" srcOrd="3" destOrd="0" presId="urn:microsoft.com/office/officeart/2018/2/layout/IconCircleList"/>
    <dgm:cxn modelId="{C6355313-C99C-5D43-A2CC-33076FFD615C}" type="presParOf" srcId="{AF5E551E-AF5F-401C-BECC-CE93B468BE64}" destId="{E979E827-6EAA-4DE2-9674-FEFF988EF44C}" srcOrd="4" destOrd="0" presId="urn:microsoft.com/office/officeart/2018/2/layout/IconCircleList"/>
    <dgm:cxn modelId="{C44C4B8E-6B3F-6E47-B62E-88C5D296E85F}" type="presParOf" srcId="{E979E827-6EAA-4DE2-9674-FEFF988EF44C}" destId="{AFF83BF6-CDC3-40E4-B3B2-F098D417A030}" srcOrd="0" destOrd="0" presId="urn:microsoft.com/office/officeart/2018/2/layout/IconCircleList"/>
    <dgm:cxn modelId="{71C9611A-9CD1-094D-8626-342C160F6AFD}" type="presParOf" srcId="{E979E827-6EAA-4DE2-9674-FEFF988EF44C}" destId="{4B8D79E2-05D4-44F7-9D76-D693A01957C6}" srcOrd="1" destOrd="0" presId="urn:microsoft.com/office/officeart/2018/2/layout/IconCircleList"/>
    <dgm:cxn modelId="{DA468361-402D-0E41-95E0-3EE6CDB968DC}" type="presParOf" srcId="{E979E827-6EAA-4DE2-9674-FEFF988EF44C}" destId="{68B12328-A90C-42BE-8391-3E5828C442B5}" srcOrd="2" destOrd="0" presId="urn:microsoft.com/office/officeart/2018/2/layout/IconCircleList"/>
    <dgm:cxn modelId="{F62F6D19-1E6B-3E45-97AC-18B7893B9F0B}" type="presParOf" srcId="{E979E827-6EAA-4DE2-9674-FEFF988EF44C}" destId="{84659946-E3D2-4C08-84F1-90B54D228EE9}" srcOrd="3" destOrd="0" presId="urn:microsoft.com/office/officeart/2018/2/layout/IconCircleList"/>
    <dgm:cxn modelId="{DD828D20-EAFD-EB43-8C26-2D5A8208F2A0}" type="presParOf" srcId="{AF5E551E-AF5F-401C-BECC-CE93B468BE64}" destId="{2268AB3C-0DF5-419C-ADB8-A519F9EE1185}" srcOrd="5" destOrd="0" presId="urn:microsoft.com/office/officeart/2018/2/layout/IconCircleList"/>
    <dgm:cxn modelId="{B566F044-9749-6B47-B0AC-C16941E190EB}" type="presParOf" srcId="{AF5E551E-AF5F-401C-BECC-CE93B468BE64}" destId="{B31B5924-2D90-414B-8BB2-CFF12B4F9AAA}" srcOrd="6" destOrd="0" presId="urn:microsoft.com/office/officeart/2018/2/layout/IconCircleList"/>
    <dgm:cxn modelId="{4947354A-E317-6744-AB80-834A804EA08F}" type="presParOf" srcId="{B31B5924-2D90-414B-8BB2-CFF12B4F9AAA}" destId="{D2FBE3DB-A7EF-4057-B03C-7FD04FFF55B9}" srcOrd="0" destOrd="0" presId="urn:microsoft.com/office/officeart/2018/2/layout/IconCircleList"/>
    <dgm:cxn modelId="{AB608281-996B-6941-9360-EF806C151649}" type="presParOf" srcId="{B31B5924-2D90-414B-8BB2-CFF12B4F9AAA}" destId="{A0495210-CABB-4911-A894-EF12EB667495}" srcOrd="1" destOrd="0" presId="urn:microsoft.com/office/officeart/2018/2/layout/IconCircleList"/>
    <dgm:cxn modelId="{9C08000A-0F90-144C-9A18-DEC1A146E0A9}" type="presParOf" srcId="{B31B5924-2D90-414B-8BB2-CFF12B4F9AAA}" destId="{93791EF1-6387-4003-8D58-9A139A0ABB13}" srcOrd="2" destOrd="0" presId="urn:microsoft.com/office/officeart/2018/2/layout/IconCircleList"/>
    <dgm:cxn modelId="{465BDF7D-0AA7-F647-925E-6C47F1D4FE37}" type="presParOf" srcId="{B31B5924-2D90-414B-8BB2-CFF12B4F9AAA}" destId="{D5D832F1-0707-49BA-BEEF-4C8577F9D3E9}" srcOrd="3" destOrd="0" presId="urn:microsoft.com/office/officeart/2018/2/layout/IconCircleList"/>
    <dgm:cxn modelId="{37CEBF1E-A7EE-EF4A-9AC2-9D3276BA404F}" type="presParOf" srcId="{AF5E551E-AF5F-401C-BECC-CE93B468BE64}" destId="{A725E359-200F-4A28-9692-017070C8EC0C}" srcOrd="7" destOrd="0" presId="urn:microsoft.com/office/officeart/2018/2/layout/IconCircleList"/>
    <dgm:cxn modelId="{4C9D3691-16D0-7B43-96EF-87F6F97DD517}" type="presParOf" srcId="{AF5E551E-AF5F-401C-BECC-CE93B468BE64}" destId="{81BB049C-016A-4976-9101-C29BF6A0E010}" srcOrd="8" destOrd="0" presId="urn:microsoft.com/office/officeart/2018/2/layout/IconCircleList"/>
    <dgm:cxn modelId="{76EE63CA-1A94-EE44-B9B8-20390F334E17}" type="presParOf" srcId="{81BB049C-016A-4976-9101-C29BF6A0E010}" destId="{F683D1DB-CE5C-4425-9A07-67EB10E3DD0D}" srcOrd="0" destOrd="0" presId="urn:microsoft.com/office/officeart/2018/2/layout/IconCircleList"/>
    <dgm:cxn modelId="{BE4386D0-7663-4C4B-83FD-6C3329C86339}" type="presParOf" srcId="{81BB049C-016A-4976-9101-C29BF6A0E010}" destId="{F31933C9-1D50-415E-B411-E1BC31835B3B}" srcOrd="1" destOrd="0" presId="urn:microsoft.com/office/officeart/2018/2/layout/IconCircleList"/>
    <dgm:cxn modelId="{77F7EB66-7C0A-554B-9CB9-F7188949018F}" type="presParOf" srcId="{81BB049C-016A-4976-9101-C29BF6A0E010}" destId="{8844F3C4-1D3B-4CC1-A37A-7E3C005C90DA}" srcOrd="2" destOrd="0" presId="urn:microsoft.com/office/officeart/2018/2/layout/IconCircleList"/>
    <dgm:cxn modelId="{97E3470A-A8E7-6B46-AB1A-352FC5121A8F}" type="presParOf" srcId="{81BB049C-016A-4976-9101-C29BF6A0E010}" destId="{C7D7A9BA-9E84-4942-A796-149B8D2AAC60}" srcOrd="3" destOrd="0" presId="urn:microsoft.com/office/officeart/2018/2/layout/IconCircleList"/>
    <dgm:cxn modelId="{8163F08E-B6D0-5A46-921D-9078676AC2DE}" type="presParOf" srcId="{AF5E551E-AF5F-401C-BECC-CE93B468BE64}" destId="{9BC77136-5C60-4409-B939-FD4D0A62DC9C}" srcOrd="9" destOrd="0" presId="urn:microsoft.com/office/officeart/2018/2/layout/IconCircleList"/>
    <dgm:cxn modelId="{0FA11F87-2CFE-C34E-977B-089C5F6BC30D}" type="presParOf" srcId="{AF5E551E-AF5F-401C-BECC-CE93B468BE64}" destId="{403CEF55-DCF8-40D8-9C0F-253C499CA245}" srcOrd="10" destOrd="0" presId="urn:microsoft.com/office/officeart/2018/2/layout/IconCircleList"/>
    <dgm:cxn modelId="{577B5E6D-B592-8F46-B172-6B51DF80E610}" type="presParOf" srcId="{403CEF55-DCF8-40D8-9C0F-253C499CA245}" destId="{2A8BBEF7-D976-4686-A36C-9E7EAB0F0B32}" srcOrd="0" destOrd="0" presId="urn:microsoft.com/office/officeart/2018/2/layout/IconCircleList"/>
    <dgm:cxn modelId="{F7AFCF75-63C0-1A4D-91BE-34F16119ADD0}" type="presParOf" srcId="{403CEF55-DCF8-40D8-9C0F-253C499CA245}" destId="{8142DA01-3C98-4D66-BD50-1892C52FDEE6}" srcOrd="1" destOrd="0" presId="urn:microsoft.com/office/officeart/2018/2/layout/IconCircleList"/>
    <dgm:cxn modelId="{D622981C-2070-8441-9400-E73C8089D706}" type="presParOf" srcId="{403CEF55-DCF8-40D8-9C0F-253C499CA245}" destId="{73163B4E-7812-4A59-B824-450E35C40D2D}" srcOrd="2" destOrd="0" presId="urn:microsoft.com/office/officeart/2018/2/layout/IconCircleList"/>
    <dgm:cxn modelId="{32822863-1F46-4541-98BC-2015EA2AA5B7}" type="presParOf" srcId="{403CEF55-DCF8-40D8-9C0F-253C499CA245}" destId="{F7FE7ECE-3088-47C6-8FA0-A8EED94E9DC6}"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DFCD00-2C4B-4585-863E-0F6C669123D0}"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D9268677-5AFE-47F4-BC38-49F0E11F93BD}">
      <dgm:prSet custT="1"/>
      <dgm:spPr/>
      <dgm:t>
        <a:bodyPr/>
        <a:lstStyle/>
        <a:p>
          <a:pPr algn="ctr">
            <a:lnSpc>
              <a:spcPct val="90000"/>
            </a:lnSpc>
          </a:pPr>
          <a:r>
            <a:rPr lang="en-US" sz="2400" b="1"/>
            <a:t>What are m</a:t>
          </a:r>
          <a:r>
            <a:rPr lang="el-GR" sz="2400" b="1" err="1"/>
            <a:t>icroplastics</a:t>
          </a:r>
          <a:r>
            <a:rPr lang="en-US" sz="2400" b="1"/>
            <a:t> ?</a:t>
          </a:r>
        </a:p>
        <a:p>
          <a:pPr algn="ctr">
            <a:lnSpc>
              <a:spcPct val="150000"/>
            </a:lnSpc>
          </a:pPr>
          <a:r>
            <a:rPr lang="fr-BE" sz="1400" b="1"/>
            <a:t>Plastic </a:t>
          </a:r>
          <a:r>
            <a:rPr lang="fr-BE" sz="1400" b="1" err="1"/>
            <a:t>particles</a:t>
          </a:r>
          <a:r>
            <a:rPr lang="fr-BE" sz="1400" b="1"/>
            <a:t> &lt; 5mm in size</a:t>
          </a:r>
        </a:p>
        <a:p>
          <a:pPr algn="ctr">
            <a:lnSpc>
              <a:spcPct val="150000"/>
            </a:lnSpc>
          </a:pPr>
          <a:r>
            <a:rPr lang="fr-BE" sz="1400" b="0" err="1"/>
            <a:t>Result</a:t>
          </a:r>
          <a:r>
            <a:rPr lang="fr-BE" sz="1400" b="0"/>
            <a:t> </a:t>
          </a:r>
          <a:r>
            <a:rPr lang="fr-BE" sz="1400" b="0" err="1"/>
            <a:t>from</a:t>
          </a:r>
          <a:r>
            <a:rPr lang="fr-BE" sz="1400" b="0"/>
            <a:t> </a:t>
          </a:r>
          <a:r>
            <a:rPr lang="fr-BE" sz="1400" b="1"/>
            <a:t>breakdown of </a:t>
          </a:r>
          <a:r>
            <a:rPr lang="fr-BE" sz="1400" b="1" err="1"/>
            <a:t>larger</a:t>
          </a:r>
          <a:r>
            <a:rPr lang="fr-BE" sz="1400" b="1"/>
            <a:t> </a:t>
          </a:r>
          <a:r>
            <a:rPr lang="fr-BE" sz="1400" b="0"/>
            <a:t>plastic items or </a:t>
          </a:r>
          <a:r>
            <a:rPr lang="fr-BE" sz="1400" b="0" err="1"/>
            <a:t>intentional</a:t>
          </a:r>
          <a:r>
            <a:rPr lang="fr-BE" sz="1400" b="0"/>
            <a:t> </a:t>
          </a:r>
          <a:r>
            <a:rPr lang="fr-BE" sz="1400" b="0" err="1"/>
            <a:t>manufacturing</a:t>
          </a:r>
          <a:endParaRPr lang="fr-FR" sz="1400" b="0"/>
        </a:p>
      </dgm:t>
    </dgm:pt>
    <dgm:pt modelId="{14DFBCA3-D0F2-4332-9E49-8204EAD3AD3B}" type="parTrans" cxnId="{94A0329F-8AD3-4ED6-BE83-3DC2115A8ACD}">
      <dgm:prSet/>
      <dgm:spPr/>
      <dgm:t>
        <a:bodyPr/>
        <a:lstStyle/>
        <a:p>
          <a:endParaRPr lang="en-US"/>
        </a:p>
      </dgm:t>
    </dgm:pt>
    <dgm:pt modelId="{2DC9C8D7-3F90-4C3D-9B4B-96A6AC5F74A3}" type="sibTrans" cxnId="{94A0329F-8AD3-4ED6-BE83-3DC2115A8ACD}">
      <dgm:prSet/>
      <dgm:spPr/>
      <dgm:t>
        <a:bodyPr/>
        <a:lstStyle/>
        <a:p>
          <a:endParaRPr lang="en-US"/>
        </a:p>
      </dgm:t>
    </dgm:pt>
    <dgm:pt modelId="{B2EE716D-F804-4114-94B3-D0BEC7304FFD}">
      <dgm:prSet custT="1"/>
      <dgm:spPr/>
      <dgm:t>
        <a:bodyPr/>
        <a:lstStyle/>
        <a:p>
          <a:pPr>
            <a:lnSpc>
              <a:spcPct val="90000"/>
            </a:lnSpc>
          </a:pPr>
          <a:endParaRPr lang="nl-BE" sz="2000" b="1"/>
        </a:p>
        <a:p>
          <a:pPr>
            <a:lnSpc>
              <a:spcPct val="150000"/>
            </a:lnSpc>
          </a:pPr>
          <a:r>
            <a:rPr lang="el-GR" sz="2400" b="1" err="1">
              <a:solidFill>
                <a:schemeClr val="bg1"/>
              </a:solidFill>
            </a:rPr>
            <a:t>Previous</a:t>
          </a:r>
          <a:r>
            <a:rPr lang="el-GR" sz="2400" b="1">
              <a:solidFill>
                <a:schemeClr val="bg1"/>
              </a:solidFill>
            </a:rPr>
            <a:t> </a:t>
          </a:r>
          <a:r>
            <a:rPr lang="el-GR" sz="2400" b="1" err="1">
              <a:solidFill>
                <a:schemeClr val="bg1"/>
              </a:solidFill>
            </a:rPr>
            <a:t>Findings</a:t>
          </a:r>
          <a:endParaRPr lang="nl-BE" sz="2400" b="1">
            <a:solidFill>
              <a:schemeClr val="bg1"/>
            </a:solidFill>
          </a:endParaRPr>
        </a:p>
        <a:p>
          <a:pPr>
            <a:lnSpc>
              <a:spcPct val="150000"/>
            </a:lnSpc>
          </a:pPr>
          <a:r>
            <a:rPr lang="fr-FR" sz="1800" b="0" err="1"/>
            <a:t>Similar</a:t>
          </a:r>
          <a:r>
            <a:rPr lang="fr-FR" sz="1800" b="0"/>
            <a:t> </a:t>
          </a:r>
          <a:r>
            <a:rPr lang="fr-FR" sz="1800" b="0" err="1"/>
            <a:t>previous</a:t>
          </a:r>
          <a:r>
            <a:rPr lang="fr-FR" sz="1800" b="0"/>
            <a:t> </a:t>
          </a:r>
          <a:r>
            <a:rPr lang="fr-FR" sz="1800" b="0" err="1"/>
            <a:t>studies</a:t>
          </a:r>
          <a:r>
            <a:rPr lang="fr-FR" sz="1800" b="0"/>
            <a:t>, </a:t>
          </a:r>
          <a:r>
            <a:rPr lang="fr-FR" sz="1800" b="0" err="1"/>
            <a:t>showed</a:t>
          </a:r>
          <a:r>
            <a:rPr lang="fr-FR" sz="1800" b="0"/>
            <a:t> </a:t>
          </a:r>
          <a:r>
            <a:rPr lang="fr-FR" sz="1800" b="0" err="1"/>
            <a:t>that</a:t>
          </a:r>
          <a:r>
            <a:rPr lang="fr-FR" sz="1800" b="0"/>
            <a:t> </a:t>
          </a:r>
          <a:r>
            <a:rPr lang="fr-FR" sz="1800" b="0" err="1"/>
            <a:t>microplastics</a:t>
          </a:r>
          <a:r>
            <a:rPr lang="fr-FR" sz="1800" b="0"/>
            <a:t> </a:t>
          </a:r>
          <a:r>
            <a:rPr lang="fr-FR" sz="1800" b="1" err="1"/>
            <a:t>negatively</a:t>
          </a:r>
          <a:r>
            <a:rPr lang="fr-FR" sz="1800" b="1"/>
            <a:t> affect plant </a:t>
          </a:r>
          <a:r>
            <a:rPr lang="fr-FR" sz="1800" b="1" err="1"/>
            <a:t>growth</a:t>
          </a:r>
          <a:r>
            <a:rPr lang="fr-FR" sz="1800" b="1"/>
            <a:t>, </a:t>
          </a:r>
          <a:r>
            <a:rPr lang="fr-FR" sz="1800" b="1" err="1"/>
            <a:t>chlorophyll</a:t>
          </a:r>
          <a:r>
            <a:rPr lang="fr-FR" sz="1800" b="1"/>
            <a:t> content, and </a:t>
          </a:r>
          <a:r>
            <a:rPr lang="fr-FR" sz="1800" b="1" err="1"/>
            <a:t>photosynthetic</a:t>
          </a:r>
          <a:r>
            <a:rPr lang="fr-FR" sz="1800" b="1"/>
            <a:t> </a:t>
          </a:r>
          <a:r>
            <a:rPr lang="fr-FR" sz="1800" b="1" err="1"/>
            <a:t>efficiency</a:t>
          </a:r>
          <a:endParaRPr lang="nl-BE" sz="1800" b="1"/>
        </a:p>
        <a:p>
          <a:pPr>
            <a:lnSpc>
              <a:spcPct val="90000"/>
            </a:lnSpc>
          </a:pPr>
          <a:endParaRPr lang="en-US" sz="500"/>
        </a:p>
      </dgm:t>
    </dgm:pt>
    <dgm:pt modelId="{A7F8AC3D-0002-4346-A882-258463398A42}" type="parTrans" cxnId="{CBC14647-EBA3-40A4-997D-4750233DCD16}">
      <dgm:prSet/>
      <dgm:spPr/>
      <dgm:t>
        <a:bodyPr/>
        <a:lstStyle/>
        <a:p>
          <a:endParaRPr lang="en-US"/>
        </a:p>
      </dgm:t>
    </dgm:pt>
    <dgm:pt modelId="{8EFA11CA-253E-46E9-8F53-23EAFC93C5C7}" type="sibTrans" cxnId="{CBC14647-EBA3-40A4-997D-4750233DCD16}">
      <dgm:prSet/>
      <dgm:spPr/>
      <dgm:t>
        <a:bodyPr/>
        <a:lstStyle/>
        <a:p>
          <a:endParaRPr lang="en-US"/>
        </a:p>
      </dgm:t>
    </dgm:pt>
    <dgm:pt modelId="{3C0AC41C-F115-49FB-AA45-6C7FA299CCF7}">
      <dgm:prSet custT="1"/>
      <dgm:spPr/>
      <dgm:t>
        <a:bodyPr/>
        <a:lstStyle/>
        <a:p>
          <a:pPr>
            <a:lnSpc>
              <a:spcPct val="150000"/>
            </a:lnSpc>
          </a:pPr>
          <a:r>
            <a:rPr lang="el-GR" sz="2400" b="1" err="1"/>
            <a:t>Photosynthesis</a:t>
          </a:r>
          <a:r>
            <a:rPr lang="el-GR" sz="2800" b="1"/>
            <a:t> </a:t>
          </a:r>
          <a:r>
            <a:rPr lang="el-GR" sz="2400" b="1" err="1"/>
            <a:t>Importance</a:t>
          </a:r>
          <a:endParaRPr lang="el-GR" sz="2800" b="1"/>
        </a:p>
        <a:p>
          <a:pPr>
            <a:lnSpc>
              <a:spcPct val="150000"/>
            </a:lnSpc>
          </a:pPr>
          <a:r>
            <a:rPr lang="fr-BE" sz="1600" b="1">
              <a:solidFill>
                <a:schemeClr val="bg1"/>
              </a:solidFill>
            </a:rPr>
            <a:t>Essential </a:t>
          </a:r>
          <a:r>
            <a:rPr lang="fr-BE" sz="1600">
              <a:solidFill>
                <a:schemeClr val="bg1"/>
              </a:solidFill>
            </a:rPr>
            <a:t>for the </a:t>
          </a:r>
          <a:r>
            <a:rPr lang="fr-BE" sz="1600" b="1" err="1">
              <a:solidFill>
                <a:schemeClr val="bg1"/>
              </a:solidFill>
            </a:rPr>
            <a:t>survival</a:t>
          </a:r>
          <a:r>
            <a:rPr lang="fr-BE" sz="1600" b="1">
              <a:solidFill>
                <a:schemeClr val="bg1"/>
              </a:solidFill>
            </a:rPr>
            <a:t> </a:t>
          </a:r>
          <a:r>
            <a:rPr lang="fr-BE" sz="1600">
              <a:solidFill>
                <a:schemeClr val="bg1"/>
              </a:solidFill>
            </a:rPr>
            <a:t>of </a:t>
          </a:r>
          <a:r>
            <a:rPr lang="fr-BE" sz="1600" b="1" err="1">
              <a:solidFill>
                <a:schemeClr val="bg1"/>
              </a:solidFill>
            </a:rPr>
            <a:t>aerobic</a:t>
          </a:r>
          <a:r>
            <a:rPr lang="fr-BE" sz="1600" b="1">
              <a:solidFill>
                <a:schemeClr val="bg1"/>
              </a:solidFill>
            </a:rPr>
            <a:t> </a:t>
          </a:r>
          <a:r>
            <a:rPr lang="fr-BE" sz="1600" b="1" err="1">
              <a:solidFill>
                <a:schemeClr val="bg1"/>
              </a:solidFill>
            </a:rPr>
            <a:t>organisms</a:t>
          </a:r>
          <a:endParaRPr lang="fr-BE" sz="1600" b="1">
            <a:solidFill>
              <a:schemeClr val="bg1"/>
            </a:solidFill>
            <a:ea typeface="Calibri"/>
            <a:cs typeface="Calibri"/>
          </a:endParaRPr>
        </a:p>
        <a:p>
          <a:pPr>
            <a:lnSpc>
              <a:spcPct val="150000"/>
            </a:lnSpc>
            <a:buFont typeface="Wingdings" pitchFamily="2" charset="2"/>
            <a:buChar char="§"/>
          </a:pPr>
          <a:r>
            <a:rPr lang="fr-BE" sz="1600" b="1">
              <a:solidFill>
                <a:schemeClr val="bg1"/>
              </a:solidFill>
            </a:rPr>
            <a:t>Disruption can </a:t>
          </a:r>
          <a:r>
            <a:rPr lang="fr-BE" sz="1600" b="1" err="1">
              <a:solidFill>
                <a:schemeClr val="bg1"/>
              </a:solidFill>
            </a:rPr>
            <a:t>destabilize</a:t>
          </a:r>
          <a:r>
            <a:rPr lang="fr-BE" sz="1600" b="1">
              <a:solidFill>
                <a:schemeClr val="bg1"/>
              </a:solidFill>
            </a:rPr>
            <a:t> </a:t>
          </a:r>
          <a:r>
            <a:rPr lang="fr-BE" sz="1600" b="1" err="1">
              <a:solidFill>
                <a:schemeClr val="bg1"/>
              </a:solidFill>
            </a:rPr>
            <a:t>ecosystems</a:t>
          </a:r>
          <a:r>
            <a:rPr lang="fr-BE" sz="1600" b="1">
              <a:solidFill>
                <a:schemeClr val="bg1"/>
              </a:solidFill>
            </a:rPr>
            <a:t> and </a:t>
          </a:r>
          <a:r>
            <a:rPr lang="fr-BE" sz="1600" b="1" err="1">
              <a:solidFill>
                <a:schemeClr val="bg1"/>
              </a:solidFill>
            </a:rPr>
            <a:t>harm</a:t>
          </a:r>
          <a:r>
            <a:rPr lang="fr-BE" sz="1600" b="1">
              <a:solidFill>
                <a:schemeClr val="bg1"/>
              </a:solidFill>
            </a:rPr>
            <a:t> </a:t>
          </a:r>
          <a:r>
            <a:rPr lang="fr-BE" sz="1600" b="1" err="1">
              <a:solidFill>
                <a:schemeClr val="bg1"/>
              </a:solidFill>
            </a:rPr>
            <a:t>human</a:t>
          </a:r>
          <a:r>
            <a:rPr lang="fr-BE" sz="1600" b="1">
              <a:solidFill>
                <a:schemeClr val="bg1"/>
              </a:solidFill>
            </a:rPr>
            <a:t> society</a:t>
          </a:r>
          <a:endParaRPr lang="fr-BE" sz="1600">
            <a:solidFill>
              <a:schemeClr val="bg1"/>
            </a:solidFill>
            <a:ea typeface="Calibri"/>
            <a:cs typeface="Calibri"/>
          </a:endParaRPr>
        </a:p>
      </dgm:t>
    </dgm:pt>
    <dgm:pt modelId="{DB9C1D55-3BE6-470D-8A42-DEBA00A8CA3A}" type="parTrans" cxnId="{49DC8B8C-A929-4810-A78F-8C7CFE9083F6}">
      <dgm:prSet/>
      <dgm:spPr/>
      <dgm:t>
        <a:bodyPr/>
        <a:lstStyle/>
        <a:p>
          <a:endParaRPr lang="en-US"/>
        </a:p>
      </dgm:t>
    </dgm:pt>
    <dgm:pt modelId="{775476A9-E08B-419F-9EE3-22EDA9C99853}" type="sibTrans" cxnId="{49DC8B8C-A929-4810-A78F-8C7CFE9083F6}">
      <dgm:prSet/>
      <dgm:spPr/>
      <dgm:t>
        <a:bodyPr/>
        <a:lstStyle/>
        <a:p>
          <a:endParaRPr lang="en-US"/>
        </a:p>
      </dgm:t>
    </dgm:pt>
    <dgm:pt modelId="{E6CB6D89-E8FC-4B8B-8598-0AE1C286E7AA}">
      <dgm:prSet custT="1"/>
      <dgm:spPr/>
      <dgm:t>
        <a:bodyPr/>
        <a:lstStyle/>
        <a:p>
          <a:pPr>
            <a:lnSpc>
              <a:spcPct val="90000"/>
            </a:lnSpc>
          </a:pPr>
          <a:r>
            <a:rPr lang="el-GR" sz="2400" b="1" err="1"/>
            <a:t>Why</a:t>
          </a:r>
          <a:r>
            <a:rPr lang="el-GR" sz="2400" b="1"/>
            <a:t> </a:t>
          </a:r>
          <a:r>
            <a:rPr lang="el-GR" sz="2400" b="1" i="1" err="1"/>
            <a:t>Elodea</a:t>
          </a:r>
          <a:r>
            <a:rPr lang="el-GR" sz="2400" b="1" i="1"/>
            <a:t> </a:t>
          </a:r>
          <a:r>
            <a:rPr lang="el-GR" sz="2400" b="1" i="1" err="1"/>
            <a:t>canadensis</a:t>
          </a:r>
          <a:r>
            <a:rPr lang="en-US" sz="2400" b="1" i="1"/>
            <a:t> ?</a:t>
          </a:r>
        </a:p>
        <a:p>
          <a:pPr>
            <a:lnSpc>
              <a:spcPct val="150000"/>
            </a:lnSpc>
          </a:pPr>
          <a:r>
            <a:rPr lang="fr-BE" sz="1400" b="1" i="0" u="none" strike="noStrike" err="1">
              <a:solidFill>
                <a:schemeClr val="bg1"/>
              </a:solidFill>
              <a:effectLst/>
              <a:latin typeface="+mn-lt"/>
            </a:rPr>
            <a:t>Tolerant</a:t>
          </a:r>
          <a:r>
            <a:rPr lang="fr-BE" sz="1400" b="1" i="0" u="none" strike="noStrike">
              <a:solidFill>
                <a:schemeClr val="bg1"/>
              </a:solidFill>
              <a:effectLst/>
              <a:latin typeface="+mn-lt"/>
            </a:rPr>
            <a:t> </a:t>
          </a:r>
          <a:r>
            <a:rPr lang="fr-BE" sz="1400" b="0" i="0" u="none" strike="noStrike">
              <a:solidFill>
                <a:schemeClr val="bg1"/>
              </a:solidFill>
              <a:effectLst/>
              <a:latin typeface="+mn-lt"/>
            </a:rPr>
            <a:t>of </a:t>
          </a:r>
          <a:r>
            <a:rPr lang="fr-BE" sz="1400" b="0" i="0" u="none" strike="noStrike" err="1">
              <a:solidFill>
                <a:schemeClr val="bg1"/>
              </a:solidFill>
              <a:effectLst/>
              <a:latin typeface="+mn-lt"/>
            </a:rPr>
            <a:t>varied</a:t>
          </a:r>
          <a:r>
            <a:rPr lang="fr-BE" sz="1400" b="0" i="0" u="none" strike="noStrike">
              <a:solidFill>
                <a:schemeClr val="bg1"/>
              </a:solidFill>
              <a:effectLst/>
              <a:latin typeface="+mn-lt"/>
            </a:rPr>
            <a:t> </a:t>
          </a:r>
          <a:r>
            <a:rPr lang="fr-BE" sz="1400" b="0" i="0" u="none" strike="noStrike" err="1">
              <a:solidFill>
                <a:schemeClr val="bg1"/>
              </a:solidFill>
              <a:effectLst/>
              <a:latin typeface="+mn-lt"/>
            </a:rPr>
            <a:t>environmental</a:t>
          </a:r>
          <a:r>
            <a:rPr lang="fr-BE" sz="1400" b="0" i="0" u="none" strike="noStrike">
              <a:solidFill>
                <a:schemeClr val="bg1"/>
              </a:solidFill>
              <a:effectLst/>
              <a:latin typeface="+mn-lt"/>
            </a:rPr>
            <a:t> conditions</a:t>
          </a:r>
        </a:p>
        <a:p>
          <a:pPr>
            <a:lnSpc>
              <a:spcPct val="150000"/>
            </a:lnSpc>
            <a:buFont typeface="Arial" panose="020B0604020202020204" pitchFamily="34" charset="0"/>
            <a:buChar char="•"/>
          </a:pPr>
          <a:r>
            <a:rPr lang="fr-BE" sz="1400" b="1" i="0" u="none" strike="noStrike" err="1">
              <a:solidFill>
                <a:schemeClr val="bg1"/>
              </a:solidFill>
              <a:effectLst/>
            </a:rPr>
            <a:t>Widely</a:t>
          </a:r>
          <a:r>
            <a:rPr lang="fr-BE" sz="1400" b="1" i="0" u="none" strike="noStrike">
              <a:solidFill>
                <a:schemeClr val="bg1"/>
              </a:solidFill>
              <a:effectLst/>
            </a:rPr>
            <a:t> </a:t>
          </a:r>
          <a:r>
            <a:rPr lang="fr-BE" sz="1400" b="1" i="0" u="none" strike="noStrike" err="1">
              <a:solidFill>
                <a:schemeClr val="bg1"/>
              </a:solidFill>
              <a:effectLst/>
            </a:rPr>
            <a:t>used</a:t>
          </a:r>
          <a:r>
            <a:rPr lang="fr-BE" sz="1400" b="0" i="0" u="none" strike="noStrike">
              <a:solidFill>
                <a:schemeClr val="bg1"/>
              </a:solidFill>
              <a:effectLst/>
            </a:rPr>
            <a:t> in </a:t>
          </a:r>
          <a:r>
            <a:rPr lang="fr-BE" sz="1400" b="0" i="0" u="none" strike="noStrike" err="1">
              <a:solidFill>
                <a:schemeClr val="bg1"/>
              </a:solidFill>
              <a:effectLst/>
            </a:rPr>
            <a:t>toxicological</a:t>
          </a:r>
          <a:r>
            <a:rPr lang="fr-BE" sz="1400" b="0" i="0" u="none" strike="noStrike">
              <a:solidFill>
                <a:schemeClr val="bg1"/>
              </a:solidFill>
              <a:effectLst/>
            </a:rPr>
            <a:t> </a:t>
          </a:r>
          <a:r>
            <a:rPr lang="en-US" sz="1400">
              <a:solidFill>
                <a:schemeClr val="bg1"/>
              </a:solidFill>
            </a:rPr>
            <a:t>studies</a:t>
          </a:r>
        </a:p>
      </dgm:t>
    </dgm:pt>
    <dgm:pt modelId="{9A243BAA-32DD-49FB-8C61-8671710A5577}" type="sibTrans" cxnId="{9DD575FC-EF5F-47F2-88B3-54F03A88F2AC}">
      <dgm:prSet/>
      <dgm:spPr/>
      <dgm:t>
        <a:bodyPr/>
        <a:lstStyle/>
        <a:p>
          <a:endParaRPr lang="en-US"/>
        </a:p>
      </dgm:t>
    </dgm:pt>
    <dgm:pt modelId="{B786C688-24C7-4D63-BAD6-153F30E63101}" type="parTrans" cxnId="{9DD575FC-EF5F-47F2-88B3-54F03A88F2AC}">
      <dgm:prSet/>
      <dgm:spPr/>
      <dgm:t>
        <a:bodyPr/>
        <a:lstStyle/>
        <a:p>
          <a:endParaRPr lang="en-US"/>
        </a:p>
      </dgm:t>
    </dgm:pt>
    <dgm:pt modelId="{7DC8BC1D-9A4B-4D45-8D4B-7C89C7A7B560}" type="pres">
      <dgm:prSet presAssocID="{09DFCD00-2C4B-4585-863E-0F6C669123D0}" presName="Name0" presStyleCnt="0">
        <dgm:presLayoutVars>
          <dgm:dir/>
          <dgm:resizeHandles val="exact"/>
        </dgm:presLayoutVars>
      </dgm:prSet>
      <dgm:spPr/>
    </dgm:pt>
    <dgm:pt modelId="{7FA91FE6-0AB6-2045-A755-BD86D0ACD698}" type="pres">
      <dgm:prSet presAssocID="{D9268677-5AFE-47F4-BC38-49F0E11F93BD}" presName="node" presStyleLbl="node1" presStyleIdx="0" presStyleCnt="4" custScaleX="107755">
        <dgm:presLayoutVars>
          <dgm:bulletEnabled val="1"/>
        </dgm:presLayoutVars>
      </dgm:prSet>
      <dgm:spPr/>
    </dgm:pt>
    <dgm:pt modelId="{FBD504F4-6C95-5943-8516-A5832253986D}" type="pres">
      <dgm:prSet presAssocID="{2DC9C8D7-3F90-4C3D-9B4B-96A6AC5F74A3}" presName="sibTrans" presStyleLbl="sibTrans1D1" presStyleIdx="0" presStyleCnt="3"/>
      <dgm:spPr/>
    </dgm:pt>
    <dgm:pt modelId="{1D11DBE2-B684-3C4F-A732-4BBCCD952758}" type="pres">
      <dgm:prSet presAssocID="{2DC9C8D7-3F90-4C3D-9B4B-96A6AC5F74A3}" presName="connectorText" presStyleLbl="sibTrans1D1" presStyleIdx="0" presStyleCnt="3"/>
      <dgm:spPr/>
    </dgm:pt>
    <dgm:pt modelId="{1730411B-3587-C44F-BF9A-8672F80D4506}" type="pres">
      <dgm:prSet presAssocID="{E6CB6D89-E8FC-4B8B-8598-0AE1C286E7AA}" presName="node" presStyleLbl="node1" presStyleIdx="1" presStyleCnt="4" custScaleX="108406">
        <dgm:presLayoutVars>
          <dgm:bulletEnabled val="1"/>
        </dgm:presLayoutVars>
      </dgm:prSet>
      <dgm:spPr/>
    </dgm:pt>
    <dgm:pt modelId="{B58E61BF-0466-5042-946E-8CB2FBE873B3}" type="pres">
      <dgm:prSet presAssocID="{9A243BAA-32DD-49FB-8C61-8671710A5577}" presName="sibTrans" presStyleLbl="sibTrans1D1" presStyleIdx="1" presStyleCnt="3"/>
      <dgm:spPr/>
    </dgm:pt>
    <dgm:pt modelId="{5FBE214C-B063-BD4D-A361-BA917D677E15}" type="pres">
      <dgm:prSet presAssocID="{9A243BAA-32DD-49FB-8C61-8671710A5577}" presName="connectorText" presStyleLbl="sibTrans1D1" presStyleIdx="1" presStyleCnt="3"/>
      <dgm:spPr/>
    </dgm:pt>
    <dgm:pt modelId="{FCB187EF-B4A3-7940-926F-6ACAED05C546}" type="pres">
      <dgm:prSet presAssocID="{B2EE716D-F804-4114-94B3-D0BEC7304FFD}" presName="node" presStyleLbl="node1" presStyleIdx="2" presStyleCnt="4" custScaleX="149985" custScaleY="118221">
        <dgm:presLayoutVars>
          <dgm:bulletEnabled val="1"/>
        </dgm:presLayoutVars>
      </dgm:prSet>
      <dgm:spPr/>
    </dgm:pt>
    <dgm:pt modelId="{B5A65A6C-E298-2749-B53A-3C23E33CB36A}" type="pres">
      <dgm:prSet presAssocID="{8EFA11CA-253E-46E9-8F53-23EAFC93C5C7}" presName="sibTrans" presStyleLbl="sibTrans1D1" presStyleIdx="2" presStyleCnt="3"/>
      <dgm:spPr/>
    </dgm:pt>
    <dgm:pt modelId="{41833C20-2E8A-CF47-944B-47A42C78D733}" type="pres">
      <dgm:prSet presAssocID="{8EFA11CA-253E-46E9-8F53-23EAFC93C5C7}" presName="connectorText" presStyleLbl="sibTrans1D1" presStyleIdx="2" presStyleCnt="3"/>
      <dgm:spPr/>
    </dgm:pt>
    <dgm:pt modelId="{91491E57-8EEC-2E49-B0D8-2A79A61F47DE}" type="pres">
      <dgm:prSet presAssocID="{3C0AC41C-F115-49FB-AA45-6C7FA299CCF7}" presName="node" presStyleLbl="node1" presStyleIdx="3" presStyleCnt="4" custScaleX="121954" custScaleY="116993">
        <dgm:presLayoutVars>
          <dgm:bulletEnabled val="1"/>
        </dgm:presLayoutVars>
      </dgm:prSet>
      <dgm:spPr/>
    </dgm:pt>
  </dgm:ptLst>
  <dgm:cxnLst>
    <dgm:cxn modelId="{5FD4AA17-123F-444D-9ED9-2EF33120330F}" type="presOf" srcId="{2DC9C8D7-3F90-4C3D-9B4B-96A6AC5F74A3}" destId="{FBD504F4-6C95-5943-8516-A5832253986D}" srcOrd="0" destOrd="0" presId="urn:microsoft.com/office/officeart/2016/7/layout/RepeatingBendingProcessNew"/>
    <dgm:cxn modelId="{98172D20-DF86-AE4C-B6D5-CBCDB7D6B2CF}" type="presOf" srcId="{E6CB6D89-E8FC-4B8B-8598-0AE1C286E7AA}" destId="{1730411B-3587-C44F-BF9A-8672F80D4506}" srcOrd="0" destOrd="0" presId="urn:microsoft.com/office/officeart/2016/7/layout/RepeatingBendingProcessNew"/>
    <dgm:cxn modelId="{AB723C38-2B17-E445-A560-F7B9BCF83279}" type="presOf" srcId="{B2EE716D-F804-4114-94B3-D0BEC7304FFD}" destId="{FCB187EF-B4A3-7940-926F-6ACAED05C546}" srcOrd="0" destOrd="0" presId="urn:microsoft.com/office/officeart/2016/7/layout/RepeatingBendingProcessNew"/>
    <dgm:cxn modelId="{52AA883F-EDCC-A948-9921-FE6F241806C5}" type="presOf" srcId="{09DFCD00-2C4B-4585-863E-0F6C669123D0}" destId="{7DC8BC1D-9A4B-4D45-8D4B-7C89C7A7B560}" srcOrd="0" destOrd="0" presId="urn:microsoft.com/office/officeart/2016/7/layout/RepeatingBendingProcessNew"/>
    <dgm:cxn modelId="{CBC14647-EBA3-40A4-997D-4750233DCD16}" srcId="{09DFCD00-2C4B-4585-863E-0F6C669123D0}" destId="{B2EE716D-F804-4114-94B3-D0BEC7304FFD}" srcOrd="2" destOrd="0" parTransId="{A7F8AC3D-0002-4346-A882-258463398A42}" sibTransId="{8EFA11CA-253E-46E9-8F53-23EAFC93C5C7}"/>
    <dgm:cxn modelId="{5A281153-65A3-2E45-8896-502C6643EF93}" type="presOf" srcId="{9A243BAA-32DD-49FB-8C61-8671710A5577}" destId="{B58E61BF-0466-5042-946E-8CB2FBE873B3}" srcOrd="0" destOrd="0" presId="urn:microsoft.com/office/officeart/2016/7/layout/RepeatingBendingProcessNew"/>
    <dgm:cxn modelId="{6A1D3887-A9FE-674C-939E-5EA9C335EDE0}" type="presOf" srcId="{3C0AC41C-F115-49FB-AA45-6C7FA299CCF7}" destId="{91491E57-8EEC-2E49-B0D8-2A79A61F47DE}" srcOrd="0" destOrd="0" presId="urn:microsoft.com/office/officeart/2016/7/layout/RepeatingBendingProcessNew"/>
    <dgm:cxn modelId="{49DC8B8C-A929-4810-A78F-8C7CFE9083F6}" srcId="{09DFCD00-2C4B-4585-863E-0F6C669123D0}" destId="{3C0AC41C-F115-49FB-AA45-6C7FA299CCF7}" srcOrd="3" destOrd="0" parTransId="{DB9C1D55-3BE6-470D-8A42-DEBA00A8CA3A}" sibTransId="{775476A9-E08B-419F-9EE3-22EDA9C99853}"/>
    <dgm:cxn modelId="{94A0329F-8AD3-4ED6-BE83-3DC2115A8ACD}" srcId="{09DFCD00-2C4B-4585-863E-0F6C669123D0}" destId="{D9268677-5AFE-47F4-BC38-49F0E11F93BD}" srcOrd="0" destOrd="0" parTransId="{14DFBCA3-D0F2-4332-9E49-8204EAD3AD3B}" sibTransId="{2DC9C8D7-3F90-4C3D-9B4B-96A6AC5F74A3}"/>
    <dgm:cxn modelId="{BAB686A2-340F-3A41-8FD0-D8361E2F524A}" type="presOf" srcId="{8EFA11CA-253E-46E9-8F53-23EAFC93C5C7}" destId="{41833C20-2E8A-CF47-944B-47A42C78D733}" srcOrd="1" destOrd="0" presId="urn:microsoft.com/office/officeart/2016/7/layout/RepeatingBendingProcessNew"/>
    <dgm:cxn modelId="{C8C674B6-F30A-9A47-92E7-472D06455BB2}" type="presOf" srcId="{8EFA11CA-253E-46E9-8F53-23EAFC93C5C7}" destId="{B5A65A6C-E298-2749-B53A-3C23E33CB36A}" srcOrd="0" destOrd="0" presId="urn:microsoft.com/office/officeart/2016/7/layout/RepeatingBendingProcessNew"/>
    <dgm:cxn modelId="{EA7F89D1-DBD2-4A4D-ADD5-7B595CE3619C}" type="presOf" srcId="{9A243BAA-32DD-49FB-8C61-8671710A5577}" destId="{5FBE214C-B063-BD4D-A361-BA917D677E15}" srcOrd="1" destOrd="0" presId="urn:microsoft.com/office/officeart/2016/7/layout/RepeatingBendingProcessNew"/>
    <dgm:cxn modelId="{C57DE7D9-4EA7-6541-A6EE-32A988281175}" type="presOf" srcId="{D9268677-5AFE-47F4-BC38-49F0E11F93BD}" destId="{7FA91FE6-0AB6-2045-A755-BD86D0ACD698}" srcOrd="0" destOrd="0" presId="urn:microsoft.com/office/officeart/2016/7/layout/RepeatingBendingProcessNew"/>
    <dgm:cxn modelId="{AE9F9DE7-5EE9-3040-886F-748899DE85AD}" type="presOf" srcId="{2DC9C8D7-3F90-4C3D-9B4B-96A6AC5F74A3}" destId="{1D11DBE2-B684-3C4F-A732-4BBCCD952758}" srcOrd="1" destOrd="0" presId="urn:microsoft.com/office/officeart/2016/7/layout/RepeatingBendingProcessNew"/>
    <dgm:cxn modelId="{9DD575FC-EF5F-47F2-88B3-54F03A88F2AC}" srcId="{09DFCD00-2C4B-4585-863E-0F6C669123D0}" destId="{E6CB6D89-E8FC-4B8B-8598-0AE1C286E7AA}" srcOrd="1" destOrd="0" parTransId="{B786C688-24C7-4D63-BAD6-153F30E63101}" sibTransId="{9A243BAA-32DD-49FB-8C61-8671710A5577}"/>
    <dgm:cxn modelId="{59F2ECE8-B240-1248-8724-609E46268B41}" type="presParOf" srcId="{7DC8BC1D-9A4B-4D45-8D4B-7C89C7A7B560}" destId="{7FA91FE6-0AB6-2045-A755-BD86D0ACD698}" srcOrd="0" destOrd="0" presId="urn:microsoft.com/office/officeart/2016/7/layout/RepeatingBendingProcessNew"/>
    <dgm:cxn modelId="{90197DF0-8D05-9E4D-BE85-132C48A70137}" type="presParOf" srcId="{7DC8BC1D-9A4B-4D45-8D4B-7C89C7A7B560}" destId="{FBD504F4-6C95-5943-8516-A5832253986D}" srcOrd="1" destOrd="0" presId="urn:microsoft.com/office/officeart/2016/7/layout/RepeatingBendingProcessNew"/>
    <dgm:cxn modelId="{D79876DE-0CA2-C948-8E4D-BF71EC5922AF}" type="presParOf" srcId="{FBD504F4-6C95-5943-8516-A5832253986D}" destId="{1D11DBE2-B684-3C4F-A732-4BBCCD952758}" srcOrd="0" destOrd="0" presId="urn:microsoft.com/office/officeart/2016/7/layout/RepeatingBendingProcessNew"/>
    <dgm:cxn modelId="{82DCC7F4-BE7E-1F4C-A24A-3F2C2DF5C306}" type="presParOf" srcId="{7DC8BC1D-9A4B-4D45-8D4B-7C89C7A7B560}" destId="{1730411B-3587-C44F-BF9A-8672F80D4506}" srcOrd="2" destOrd="0" presId="urn:microsoft.com/office/officeart/2016/7/layout/RepeatingBendingProcessNew"/>
    <dgm:cxn modelId="{86E6CE30-9A9D-D247-A5A0-DBC9E5D46955}" type="presParOf" srcId="{7DC8BC1D-9A4B-4D45-8D4B-7C89C7A7B560}" destId="{B58E61BF-0466-5042-946E-8CB2FBE873B3}" srcOrd="3" destOrd="0" presId="urn:microsoft.com/office/officeart/2016/7/layout/RepeatingBendingProcessNew"/>
    <dgm:cxn modelId="{2E565EA9-B6EB-2444-BF0C-CB698CA4D156}" type="presParOf" srcId="{B58E61BF-0466-5042-946E-8CB2FBE873B3}" destId="{5FBE214C-B063-BD4D-A361-BA917D677E15}" srcOrd="0" destOrd="0" presId="urn:microsoft.com/office/officeart/2016/7/layout/RepeatingBendingProcessNew"/>
    <dgm:cxn modelId="{E2C1ADDD-6B00-3E4A-87AB-9FA5C6D8D70B}" type="presParOf" srcId="{7DC8BC1D-9A4B-4D45-8D4B-7C89C7A7B560}" destId="{FCB187EF-B4A3-7940-926F-6ACAED05C546}" srcOrd="4" destOrd="0" presId="urn:microsoft.com/office/officeart/2016/7/layout/RepeatingBendingProcessNew"/>
    <dgm:cxn modelId="{B33E4382-4FE7-0441-ADFC-5D8DA606B61C}" type="presParOf" srcId="{7DC8BC1D-9A4B-4D45-8D4B-7C89C7A7B560}" destId="{B5A65A6C-E298-2749-B53A-3C23E33CB36A}" srcOrd="5" destOrd="0" presId="urn:microsoft.com/office/officeart/2016/7/layout/RepeatingBendingProcessNew"/>
    <dgm:cxn modelId="{CC524F93-F1F5-A44E-AB8A-60C97941EF89}" type="presParOf" srcId="{B5A65A6C-E298-2749-B53A-3C23E33CB36A}" destId="{41833C20-2E8A-CF47-944B-47A42C78D733}" srcOrd="0" destOrd="0" presId="urn:microsoft.com/office/officeart/2016/7/layout/RepeatingBendingProcessNew"/>
    <dgm:cxn modelId="{A2051008-44B3-7A47-A9AB-A1B0D5A4CE5F}" type="presParOf" srcId="{7DC8BC1D-9A4B-4D45-8D4B-7C89C7A7B560}" destId="{91491E57-8EEC-2E49-B0D8-2A79A61F47DE}" srcOrd="6"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1D2C55-7913-4E2D-8C28-1017394CBBB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3387847C-12B1-4357-83E8-D11FAA3C8BDD}">
      <dgm:prSet/>
      <dgm:spPr/>
      <dgm:t>
        <a:bodyPr/>
        <a:lstStyle/>
        <a:p>
          <a:pPr>
            <a:lnSpc>
              <a:spcPct val="100000"/>
            </a:lnSpc>
          </a:pPr>
          <a:r>
            <a:rPr lang="en-GB"/>
            <a:t>Microplastics reduce oxygen levels, harming organisms that need dissolved oxygen</a:t>
          </a:r>
        </a:p>
      </dgm:t>
    </dgm:pt>
    <dgm:pt modelId="{BA40E409-4774-41A2-93A0-659B4920B6E3}" type="parTrans" cxnId="{EA964B2D-934E-46FC-8C11-94C9C07C4D59}">
      <dgm:prSet/>
      <dgm:spPr/>
      <dgm:t>
        <a:bodyPr/>
        <a:lstStyle/>
        <a:p>
          <a:endParaRPr lang="en-US"/>
        </a:p>
      </dgm:t>
    </dgm:pt>
    <dgm:pt modelId="{D097FDEF-6FF5-4E18-8D78-FB61B59E34F5}" type="sibTrans" cxnId="{EA964B2D-934E-46FC-8C11-94C9C07C4D59}">
      <dgm:prSet/>
      <dgm:spPr/>
      <dgm:t>
        <a:bodyPr/>
        <a:lstStyle/>
        <a:p>
          <a:endParaRPr lang="en-US"/>
        </a:p>
      </dgm:t>
    </dgm:pt>
    <dgm:pt modelId="{05ECCAAF-A9C7-4565-A900-F7453D86D3E8}">
      <dgm:prSet/>
      <dgm:spPr/>
      <dgm:t>
        <a:bodyPr/>
        <a:lstStyle/>
        <a:p>
          <a:pPr>
            <a:lnSpc>
              <a:spcPct val="100000"/>
            </a:lnSpc>
          </a:pPr>
          <a:r>
            <a:rPr lang="en-GB">
              <a:latin typeface="+mn-lt"/>
            </a:rPr>
            <a:t>Photosynthetic organisms like </a:t>
          </a:r>
          <a:r>
            <a:rPr lang="en-GB" i="1">
              <a:latin typeface="+mn-lt"/>
            </a:rPr>
            <a:t>Elodea canadensis</a:t>
          </a:r>
          <a:r>
            <a:rPr lang="en-GB">
              <a:latin typeface="+mn-lt"/>
            </a:rPr>
            <a:t> are key to aquatic food chains; damage to them affects herbivores </a:t>
          </a:r>
          <a:r>
            <a:rPr lang="en-GB" b="0">
              <a:latin typeface="+mn-lt"/>
            </a:rPr>
            <a:t>and</a:t>
          </a:r>
          <a:r>
            <a:rPr lang="en-GB" b="1">
              <a:latin typeface="+mn-lt"/>
            </a:rPr>
            <a:t> </a:t>
          </a:r>
          <a:r>
            <a:rPr lang="en-GB" b="0">
              <a:latin typeface="+mn-lt"/>
            </a:rPr>
            <a:t>organisms higher up in the food chain</a:t>
          </a:r>
          <a:endParaRPr lang="en-US" b="0">
            <a:latin typeface="+mn-lt"/>
          </a:endParaRPr>
        </a:p>
      </dgm:t>
    </dgm:pt>
    <dgm:pt modelId="{F1D20981-627C-4D58-893C-4DCCAF6BADF0}" type="parTrans" cxnId="{2788632D-4E04-4E8A-8F93-C8987F8E795E}">
      <dgm:prSet/>
      <dgm:spPr/>
      <dgm:t>
        <a:bodyPr/>
        <a:lstStyle/>
        <a:p>
          <a:endParaRPr lang="en-US"/>
        </a:p>
      </dgm:t>
    </dgm:pt>
    <dgm:pt modelId="{0F9B6F5D-9E82-4EC7-81AA-233E22A78D7A}" type="sibTrans" cxnId="{2788632D-4E04-4E8A-8F93-C8987F8E795E}">
      <dgm:prSet/>
      <dgm:spPr/>
      <dgm:t>
        <a:bodyPr/>
        <a:lstStyle/>
        <a:p>
          <a:endParaRPr lang="en-US"/>
        </a:p>
      </dgm:t>
    </dgm:pt>
    <dgm:pt modelId="{DD380B7D-0206-40E6-AC4F-742FBD7281AD}">
      <dgm:prSet/>
      <dgm:spPr/>
      <dgm:t>
        <a:bodyPr/>
        <a:lstStyle/>
        <a:p>
          <a:pPr>
            <a:lnSpc>
              <a:spcPct val="100000"/>
            </a:lnSpc>
          </a:pPr>
          <a:r>
            <a:rPr lang="en-GB"/>
            <a:t>Long-term microplastic exposure lowers photosynthesis, causing stress, slower growth, and ecosystem imbalances</a:t>
          </a:r>
          <a:endParaRPr lang="en-US"/>
        </a:p>
      </dgm:t>
    </dgm:pt>
    <dgm:pt modelId="{A3F31B7D-26F7-4AEA-B4A6-C74635FC4A0A}" type="parTrans" cxnId="{F5C8E4B8-4A32-4271-87F0-59693364D930}">
      <dgm:prSet/>
      <dgm:spPr/>
      <dgm:t>
        <a:bodyPr/>
        <a:lstStyle/>
        <a:p>
          <a:endParaRPr lang="en-US"/>
        </a:p>
      </dgm:t>
    </dgm:pt>
    <dgm:pt modelId="{5D00A822-6188-498D-BBD3-7CF429CFF4C7}" type="sibTrans" cxnId="{F5C8E4B8-4A32-4271-87F0-59693364D930}">
      <dgm:prSet/>
      <dgm:spPr/>
      <dgm:t>
        <a:bodyPr/>
        <a:lstStyle/>
        <a:p>
          <a:endParaRPr lang="en-US"/>
        </a:p>
      </dgm:t>
    </dgm:pt>
    <dgm:pt modelId="{4D4E70C0-70C7-B244-B55A-78A7A22E9182}">
      <dgm:prSet/>
      <dgm:spPr/>
      <dgm:t>
        <a:bodyPr/>
        <a:lstStyle/>
        <a:p>
          <a:pPr>
            <a:lnSpc>
              <a:spcPct val="100000"/>
            </a:lnSpc>
          </a:pPr>
          <a:r>
            <a:rPr lang="fr-BE" b="0" i="0" u="none"/>
            <a:t>Relevance to </a:t>
          </a:r>
          <a:r>
            <a:rPr lang="fr-BE" b="0" i="0" u="none" err="1"/>
            <a:t>climate</a:t>
          </a:r>
          <a:r>
            <a:rPr lang="fr-BE" b="0" i="0" u="none"/>
            <a:t> change due to </a:t>
          </a:r>
          <a:r>
            <a:rPr lang="fr-BE" b="0" i="0" u="none" err="1"/>
            <a:t>decrease</a:t>
          </a:r>
          <a:r>
            <a:rPr lang="fr-BE" b="0" i="0" u="none"/>
            <a:t> in </a:t>
          </a:r>
          <a:r>
            <a:rPr lang="fr-BE" b="0" i="0" u="none" err="1"/>
            <a:t>oxygen</a:t>
          </a:r>
          <a:r>
            <a:rPr lang="fr-BE" b="0" i="0" u="none"/>
            <a:t> production</a:t>
          </a:r>
          <a:endParaRPr lang="fr-BE" b="0"/>
        </a:p>
      </dgm:t>
    </dgm:pt>
    <dgm:pt modelId="{414452DC-8AA1-2641-85A1-0D6E8A27572B}" type="parTrans" cxnId="{03574F3D-140D-544F-8B95-ED79FE1A49ED}">
      <dgm:prSet/>
      <dgm:spPr/>
      <dgm:t>
        <a:bodyPr/>
        <a:lstStyle/>
        <a:p>
          <a:endParaRPr lang="fr-FR"/>
        </a:p>
      </dgm:t>
    </dgm:pt>
    <dgm:pt modelId="{56A4413F-0927-1F47-BECF-01BF3660D866}" type="sibTrans" cxnId="{03574F3D-140D-544F-8B95-ED79FE1A49ED}">
      <dgm:prSet/>
      <dgm:spPr/>
      <dgm:t>
        <a:bodyPr/>
        <a:lstStyle/>
        <a:p>
          <a:endParaRPr lang="fr-FR"/>
        </a:p>
      </dgm:t>
    </dgm:pt>
    <dgm:pt modelId="{89FB373D-C95E-4148-8F13-71820B8BCF2C}" type="pres">
      <dgm:prSet presAssocID="{131D2C55-7913-4E2D-8C28-1017394CBBB3}" presName="root" presStyleCnt="0">
        <dgm:presLayoutVars>
          <dgm:dir/>
          <dgm:resizeHandles val="exact"/>
        </dgm:presLayoutVars>
      </dgm:prSet>
      <dgm:spPr/>
    </dgm:pt>
    <dgm:pt modelId="{D4372B06-A63A-4C40-80B0-5CE4FC364BB7}" type="pres">
      <dgm:prSet presAssocID="{3387847C-12B1-4357-83E8-D11FAA3C8BDD}" presName="compNode" presStyleCnt="0"/>
      <dgm:spPr/>
    </dgm:pt>
    <dgm:pt modelId="{B156B299-E4A6-45FE-AE0C-F98E291DC0E7}" type="pres">
      <dgm:prSet presAssocID="{3387847C-12B1-4357-83E8-D11FAA3C8BDD}" presName="bgRect" presStyleLbl="bgShp" presStyleIdx="0" presStyleCnt="4"/>
      <dgm:spPr/>
    </dgm:pt>
    <dgm:pt modelId="{0B4C211A-9A5D-4892-A0D5-C755F6DA77D0}" type="pres">
      <dgm:prSet presAssocID="{3387847C-12B1-4357-83E8-D11FAA3C8BD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Lungs"/>
        </a:ext>
      </dgm:extLst>
    </dgm:pt>
    <dgm:pt modelId="{B70D527E-AB2D-449E-A7EC-790B56F93B99}" type="pres">
      <dgm:prSet presAssocID="{3387847C-12B1-4357-83E8-D11FAA3C8BDD}" presName="spaceRect" presStyleCnt="0"/>
      <dgm:spPr/>
    </dgm:pt>
    <dgm:pt modelId="{48876C4A-C478-4723-A38F-EF0BA67FCF47}" type="pres">
      <dgm:prSet presAssocID="{3387847C-12B1-4357-83E8-D11FAA3C8BDD}" presName="parTx" presStyleLbl="revTx" presStyleIdx="0" presStyleCnt="4">
        <dgm:presLayoutVars>
          <dgm:chMax val="0"/>
          <dgm:chPref val="0"/>
        </dgm:presLayoutVars>
      </dgm:prSet>
      <dgm:spPr/>
    </dgm:pt>
    <dgm:pt modelId="{0D049122-73ED-4EAE-A5D5-476F95B287AE}" type="pres">
      <dgm:prSet presAssocID="{D097FDEF-6FF5-4E18-8D78-FB61B59E34F5}" presName="sibTrans" presStyleCnt="0"/>
      <dgm:spPr/>
    </dgm:pt>
    <dgm:pt modelId="{A86D8850-EABE-4FDD-AC35-2F9A251F448D}" type="pres">
      <dgm:prSet presAssocID="{05ECCAAF-A9C7-4565-A900-F7453D86D3E8}" presName="compNode" presStyleCnt="0"/>
      <dgm:spPr/>
    </dgm:pt>
    <dgm:pt modelId="{319F5134-F4DC-4634-B61F-FC735009B834}" type="pres">
      <dgm:prSet presAssocID="{05ECCAAF-A9C7-4565-A900-F7453D86D3E8}" presName="bgRect" presStyleLbl="bgShp" presStyleIdx="1" presStyleCnt="4"/>
      <dgm:spPr/>
    </dgm:pt>
    <dgm:pt modelId="{81120AEF-1A13-474D-B31D-BF7A8F834017}" type="pres">
      <dgm:prSet presAssocID="{05ECCAAF-A9C7-4565-A900-F7453D86D3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rontosaurus"/>
        </a:ext>
      </dgm:extLst>
    </dgm:pt>
    <dgm:pt modelId="{4FED1D94-B5DA-4B9D-B969-2882A524E0AF}" type="pres">
      <dgm:prSet presAssocID="{05ECCAAF-A9C7-4565-A900-F7453D86D3E8}" presName="spaceRect" presStyleCnt="0"/>
      <dgm:spPr/>
    </dgm:pt>
    <dgm:pt modelId="{4BF39D50-881D-4CAD-8761-1E0BB9328B73}" type="pres">
      <dgm:prSet presAssocID="{05ECCAAF-A9C7-4565-A900-F7453D86D3E8}" presName="parTx" presStyleLbl="revTx" presStyleIdx="1" presStyleCnt="4">
        <dgm:presLayoutVars>
          <dgm:chMax val="0"/>
          <dgm:chPref val="0"/>
        </dgm:presLayoutVars>
      </dgm:prSet>
      <dgm:spPr/>
    </dgm:pt>
    <dgm:pt modelId="{C98428B7-5181-48D1-B875-C28081689136}" type="pres">
      <dgm:prSet presAssocID="{0F9B6F5D-9E82-4EC7-81AA-233E22A78D7A}" presName="sibTrans" presStyleCnt="0"/>
      <dgm:spPr/>
    </dgm:pt>
    <dgm:pt modelId="{DA254EAB-9B84-4CA1-965C-381220CD5489}" type="pres">
      <dgm:prSet presAssocID="{DD380B7D-0206-40E6-AC4F-742FBD7281AD}" presName="compNode" presStyleCnt="0"/>
      <dgm:spPr/>
    </dgm:pt>
    <dgm:pt modelId="{E554CD26-EFD6-4A45-86EE-6BB9628C517F}" type="pres">
      <dgm:prSet presAssocID="{DD380B7D-0206-40E6-AC4F-742FBD7281AD}" presName="bgRect" presStyleLbl="bgShp" presStyleIdx="2" presStyleCnt="4"/>
      <dgm:spPr/>
    </dgm:pt>
    <dgm:pt modelId="{BE8C2216-7E35-4035-AC98-343BFE9BCC68}" type="pres">
      <dgm:prSet presAssocID="{DD380B7D-0206-40E6-AC4F-742FBD7281A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un"/>
        </a:ext>
      </dgm:extLst>
    </dgm:pt>
    <dgm:pt modelId="{8DC3561C-D2C3-4C1A-BCA2-BB30F7421D5F}" type="pres">
      <dgm:prSet presAssocID="{DD380B7D-0206-40E6-AC4F-742FBD7281AD}" presName="spaceRect" presStyleCnt="0"/>
      <dgm:spPr/>
    </dgm:pt>
    <dgm:pt modelId="{C97E1A59-1D91-4B2E-B0F6-36D2C2DB7CB0}" type="pres">
      <dgm:prSet presAssocID="{DD380B7D-0206-40E6-AC4F-742FBD7281AD}" presName="parTx" presStyleLbl="revTx" presStyleIdx="2" presStyleCnt="4">
        <dgm:presLayoutVars>
          <dgm:chMax val="0"/>
          <dgm:chPref val="0"/>
        </dgm:presLayoutVars>
      </dgm:prSet>
      <dgm:spPr/>
    </dgm:pt>
    <dgm:pt modelId="{87D98F49-370B-3D4C-AC16-0839F1142384}" type="pres">
      <dgm:prSet presAssocID="{5D00A822-6188-498D-BBD3-7CF429CFF4C7}" presName="sibTrans" presStyleCnt="0"/>
      <dgm:spPr/>
    </dgm:pt>
    <dgm:pt modelId="{0AA4E748-BF50-5D43-A421-3FEE84779E11}" type="pres">
      <dgm:prSet presAssocID="{4D4E70C0-70C7-B244-B55A-78A7A22E9182}" presName="compNode" presStyleCnt="0"/>
      <dgm:spPr/>
    </dgm:pt>
    <dgm:pt modelId="{F9ACB0E0-B577-B24D-B7CF-CE307EFED5A3}" type="pres">
      <dgm:prSet presAssocID="{4D4E70C0-70C7-B244-B55A-78A7A22E9182}" presName="bgRect" presStyleLbl="bgShp" presStyleIdx="3" presStyleCnt="4"/>
      <dgm:spPr/>
    </dgm:pt>
    <dgm:pt modelId="{046AE359-D021-DF4E-AA55-67E4D2C7ABBE}" type="pres">
      <dgm:prSet presAssocID="{4D4E70C0-70C7-B244-B55A-78A7A22E9182}" presName="iconRect" presStyleLbl="node1" presStyleIdx="3" presStyleCnt="4"/>
      <dgm:spPr/>
    </dgm:pt>
    <dgm:pt modelId="{3B919248-2799-654F-A489-0765285B07BD}" type="pres">
      <dgm:prSet presAssocID="{4D4E70C0-70C7-B244-B55A-78A7A22E9182}" presName="spaceRect" presStyleCnt="0"/>
      <dgm:spPr/>
    </dgm:pt>
    <dgm:pt modelId="{2D3089C4-DC14-214D-B089-B4B8357F170E}" type="pres">
      <dgm:prSet presAssocID="{4D4E70C0-70C7-B244-B55A-78A7A22E9182}" presName="parTx" presStyleLbl="revTx" presStyleIdx="3" presStyleCnt="4">
        <dgm:presLayoutVars>
          <dgm:chMax val="0"/>
          <dgm:chPref val="0"/>
        </dgm:presLayoutVars>
      </dgm:prSet>
      <dgm:spPr/>
    </dgm:pt>
  </dgm:ptLst>
  <dgm:cxnLst>
    <dgm:cxn modelId="{34585C2A-1A4F-461A-9688-2667C19A4C48}" type="presOf" srcId="{DD380B7D-0206-40E6-AC4F-742FBD7281AD}" destId="{C97E1A59-1D91-4B2E-B0F6-36D2C2DB7CB0}" srcOrd="0" destOrd="0" presId="urn:microsoft.com/office/officeart/2018/2/layout/IconVerticalSolidList"/>
    <dgm:cxn modelId="{2788632D-4E04-4E8A-8F93-C8987F8E795E}" srcId="{131D2C55-7913-4E2D-8C28-1017394CBBB3}" destId="{05ECCAAF-A9C7-4565-A900-F7453D86D3E8}" srcOrd="1" destOrd="0" parTransId="{F1D20981-627C-4D58-893C-4DCCAF6BADF0}" sibTransId="{0F9B6F5D-9E82-4EC7-81AA-233E22A78D7A}"/>
    <dgm:cxn modelId="{EA964B2D-934E-46FC-8C11-94C9C07C4D59}" srcId="{131D2C55-7913-4E2D-8C28-1017394CBBB3}" destId="{3387847C-12B1-4357-83E8-D11FAA3C8BDD}" srcOrd="0" destOrd="0" parTransId="{BA40E409-4774-41A2-93A0-659B4920B6E3}" sibTransId="{D097FDEF-6FF5-4E18-8D78-FB61B59E34F5}"/>
    <dgm:cxn modelId="{D0D8A732-5040-5843-8F3E-0AFA6BEB2215}" type="presOf" srcId="{4D4E70C0-70C7-B244-B55A-78A7A22E9182}" destId="{2D3089C4-DC14-214D-B089-B4B8357F170E}" srcOrd="0" destOrd="0" presId="urn:microsoft.com/office/officeart/2018/2/layout/IconVerticalSolidList"/>
    <dgm:cxn modelId="{03574F3D-140D-544F-8B95-ED79FE1A49ED}" srcId="{131D2C55-7913-4E2D-8C28-1017394CBBB3}" destId="{4D4E70C0-70C7-B244-B55A-78A7A22E9182}" srcOrd="3" destOrd="0" parTransId="{414452DC-8AA1-2641-85A1-0D6E8A27572B}" sibTransId="{56A4413F-0927-1F47-BECF-01BF3660D866}"/>
    <dgm:cxn modelId="{3FB38955-2955-427B-97E5-DA09A526FA63}" type="presOf" srcId="{131D2C55-7913-4E2D-8C28-1017394CBBB3}" destId="{89FB373D-C95E-4148-8F13-71820B8BCF2C}" srcOrd="0" destOrd="0" presId="urn:microsoft.com/office/officeart/2018/2/layout/IconVerticalSolidList"/>
    <dgm:cxn modelId="{36760BAB-EF6E-462B-AB2D-AD02A949F7B2}" type="presOf" srcId="{3387847C-12B1-4357-83E8-D11FAA3C8BDD}" destId="{48876C4A-C478-4723-A38F-EF0BA67FCF47}" srcOrd="0" destOrd="0" presId="urn:microsoft.com/office/officeart/2018/2/layout/IconVerticalSolidList"/>
    <dgm:cxn modelId="{742D85B7-305C-4D4C-97C0-312D0D77B76E}" type="presOf" srcId="{05ECCAAF-A9C7-4565-A900-F7453D86D3E8}" destId="{4BF39D50-881D-4CAD-8761-1E0BB9328B73}" srcOrd="0" destOrd="0" presId="urn:microsoft.com/office/officeart/2018/2/layout/IconVerticalSolidList"/>
    <dgm:cxn modelId="{F5C8E4B8-4A32-4271-87F0-59693364D930}" srcId="{131D2C55-7913-4E2D-8C28-1017394CBBB3}" destId="{DD380B7D-0206-40E6-AC4F-742FBD7281AD}" srcOrd="2" destOrd="0" parTransId="{A3F31B7D-26F7-4AEA-B4A6-C74635FC4A0A}" sibTransId="{5D00A822-6188-498D-BBD3-7CF429CFF4C7}"/>
    <dgm:cxn modelId="{0070A3EA-1F28-4892-88CE-CECC6D653BDE}" type="presParOf" srcId="{89FB373D-C95E-4148-8F13-71820B8BCF2C}" destId="{D4372B06-A63A-4C40-80B0-5CE4FC364BB7}" srcOrd="0" destOrd="0" presId="urn:microsoft.com/office/officeart/2018/2/layout/IconVerticalSolidList"/>
    <dgm:cxn modelId="{DD36E6E2-F71A-4DFD-A8C6-3C79E143096D}" type="presParOf" srcId="{D4372B06-A63A-4C40-80B0-5CE4FC364BB7}" destId="{B156B299-E4A6-45FE-AE0C-F98E291DC0E7}" srcOrd="0" destOrd="0" presId="urn:microsoft.com/office/officeart/2018/2/layout/IconVerticalSolidList"/>
    <dgm:cxn modelId="{B24D9025-2CE9-41D8-AE20-A616BF58CE8E}" type="presParOf" srcId="{D4372B06-A63A-4C40-80B0-5CE4FC364BB7}" destId="{0B4C211A-9A5D-4892-A0D5-C755F6DA77D0}" srcOrd="1" destOrd="0" presId="urn:microsoft.com/office/officeart/2018/2/layout/IconVerticalSolidList"/>
    <dgm:cxn modelId="{47045927-583A-4E34-92B6-55276F02605A}" type="presParOf" srcId="{D4372B06-A63A-4C40-80B0-5CE4FC364BB7}" destId="{B70D527E-AB2D-449E-A7EC-790B56F93B99}" srcOrd="2" destOrd="0" presId="urn:microsoft.com/office/officeart/2018/2/layout/IconVerticalSolidList"/>
    <dgm:cxn modelId="{E3BF4269-4C00-4BA9-8721-A7E073590811}" type="presParOf" srcId="{D4372B06-A63A-4C40-80B0-5CE4FC364BB7}" destId="{48876C4A-C478-4723-A38F-EF0BA67FCF47}" srcOrd="3" destOrd="0" presId="urn:microsoft.com/office/officeart/2018/2/layout/IconVerticalSolidList"/>
    <dgm:cxn modelId="{28ACCA55-EA95-4149-B250-78C764AEA8A9}" type="presParOf" srcId="{89FB373D-C95E-4148-8F13-71820B8BCF2C}" destId="{0D049122-73ED-4EAE-A5D5-476F95B287AE}" srcOrd="1" destOrd="0" presId="urn:microsoft.com/office/officeart/2018/2/layout/IconVerticalSolidList"/>
    <dgm:cxn modelId="{399984F5-DDF8-4A0E-AE5C-42D6EB6662DC}" type="presParOf" srcId="{89FB373D-C95E-4148-8F13-71820B8BCF2C}" destId="{A86D8850-EABE-4FDD-AC35-2F9A251F448D}" srcOrd="2" destOrd="0" presId="urn:microsoft.com/office/officeart/2018/2/layout/IconVerticalSolidList"/>
    <dgm:cxn modelId="{ACAE8D0B-FDCE-4D57-BCAD-D1F72C8BDF08}" type="presParOf" srcId="{A86D8850-EABE-4FDD-AC35-2F9A251F448D}" destId="{319F5134-F4DC-4634-B61F-FC735009B834}" srcOrd="0" destOrd="0" presId="urn:microsoft.com/office/officeart/2018/2/layout/IconVerticalSolidList"/>
    <dgm:cxn modelId="{A4BD4D3A-FE59-4425-A4BA-B65437C32469}" type="presParOf" srcId="{A86D8850-EABE-4FDD-AC35-2F9A251F448D}" destId="{81120AEF-1A13-474D-B31D-BF7A8F834017}" srcOrd="1" destOrd="0" presId="urn:microsoft.com/office/officeart/2018/2/layout/IconVerticalSolidList"/>
    <dgm:cxn modelId="{4E172561-3968-415D-BC0C-96734A501472}" type="presParOf" srcId="{A86D8850-EABE-4FDD-AC35-2F9A251F448D}" destId="{4FED1D94-B5DA-4B9D-B969-2882A524E0AF}" srcOrd="2" destOrd="0" presId="urn:microsoft.com/office/officeart/2018/2/layout/IconVerticalSolidList"/>
    <dgm:cxn modelId="{586EEE87-AAA7-4DB4-AA41-C3DE30272D2F}" type="presParOf" srcId="{A86D8850-EABE-4FDD-AC35-2F9A251F448D}" destId="{4BF39D50-881D-4CAD-8761-1E0BB9328B73}" srcOrd="3" destOrd="0" presId="urn:microsoft.com/office/officeart/2018/2/layout/IconVerticalSolidList"/>
    <dgm:cxn modelId="{59D65B08-2546-4BD6-8A36-6B2AA3A21ED4}" type="presParOf" srcId="{89FB373D-C95E-4148-8F13-71820B8BCF2C}" destId="{C98428B7-5181-48D1-B875-C28081689136}" srcOrd="3" destOrd="0" presId="urn:microsoft.com/office/officeart/2018/2/layout/IconVerticalSolidList"/>
    <dgm:cxn modelId="{881E6977-F54B-4CFF-B430-4A6545212153}" type="presParOf" srcId="{89FB373D-C95E-4148-8F13-71820B8BCF2C}" destId="{DA254EAB-9B84-4CA1-965C-381220CD5489}" srcOrd="4" destOrd="0" presId="urn:microsoft.com/office/officeart/2018/2/layout/IconVerticalSolidList"/>
    <dgm:cxn modelId="{A3CEC02C-635A-48F9-AB84-4EF294ADB14C}" type="presParOf" srcId="{DA254EAB-9B84-4CA1-965C-381220CD5489}" destId="{E554CD26-EFD6-4A45-86EE-6BB9628C517F}" srcOrd="0" destOrd="0" presId="urn:microsoft.com/office/officeart/2018/2/layout/IconVerticalSolidList"/>
    <dgm:cxn modelId="{16415FC4-F099-40B8-9C0A-A80711EAD316}" type="presParOf" srcId="{DA254EAB-9B84-4CA1-965C-381220CD5489}" destId="{BE8C2216-7E35-4035-AC98-343BFE9BCC68}" srcOrd="1" destOrd="0" presId="urn:microsoft.com/office/officeart/2018/2/layout/IconVerticalSolidList"/>
    <dgm:cxn modelId="{078D7055-3D12-40B0-8086-819ED4EC852A}" type="presParOf" srcId="{DA254EAB-9B84-4CA1-965C-381220CD5489}" destId="{8DC3561C-D2C3-4C1A-BCA2-BB30F7421D5F}" srcOrd="2" destOrd="0" presId="urn:microsoft.com/office/officeart/2018/2/layout/IconVerticalSolidList"/>
    <dgm:cxn modelId="{69F4D4D4-3043-4DD4-AB43-6ADE1AD7DD19}" type="presParOf" srcId="{DA254EAB-9B84-4CA1-965C-381220CD5489}" destId="{C97E1A59-1D91-4B2E-B0F6-36D2C2DB7CB0}" srcOrd="3" destOrd="0" presId="urn:microsoft.com/office/officeart/2018/2/layout/IconVerticalSolidList"/>
    <dgm:cxn modelId="{97579A1D-5536-9049-89CC-27F9D5D93873}" type="presParOf" srcId="{89FB373D-C95E-4148-8F13-71820B8BCF2C}" destId="{87D98F49-370B-3D4C-AC16-0839F1142384}" srcOrd="5" destOrd="0" presId="urn:microsoft.com/office/officeart/2018/2/layout/IconVerticalSolidList"/>
    <dgm:cxn modelId="{2BACC461-DBF0-4D42-879E-4A75E50CD4EC}" type="presParOf" srcId="{89FB373D-C95E-4148-8F13-71820B8BCF2C}" destId="{0AA4E748-BF50-5D43-A421-3FEE84779E11}" srcOrd="6" destOrd="0" presId="urn:microsoft.com/office/officeart/2018/2/layout/IconVerticalSolidList"/>
    <dgm:cxn modelId="{61E76BFD-9096-9C43-8FE7-8171D5376E3F}" type="presParOf" srcId="{0AA4E748-BF50-5D43-A421-3FEE84779E11}" destId="{F9ACB0E0-B577-B24D-B7CF-CE307EFED5A3}" srcOrd="0" destOrd="0" presId="urn:microsoft.com/office/officeart/2018/2/layout/IconVerticalSolidList"/>
    <dgm:cxn modelId="{2186E742-6CB8-1149-AF86-754DE89E8221}" type="presParOf" srcId="{0AA4E748-BF50-5D43-A421-3FEE84779E11}" destId="{046AE359-D021-DF4E-AA55-67E4D2C7ABBE}" srcOrd="1" destOrd="0" presId="urn:microsoft.com/office/officeart/2018/2/layout/IconVerticalSolidList"/>
    <dgm:cxn modelId="{5104C86D-F8EA-F448-B5B0-D52837F76E44}" type="presParOf" srcId="{0AA4E748-BF50-5D43-A421-3FEE84779E11}" destId="{3B919248-2799-654F-A489-0765285B07BD}" srcOrd="2" destOrd="0" presId="urn:microsoft.com/office/officeart/2018/2/layout/IconVerticalSolidList"/>
    <dgm:cxn modelId="{05D0A33A-1C52-6945-9F6D-087287D2932D}" type="presParOf" srcId="{0AA4E748-BF50-5D43-A421-3FEE84779E11}" destId="{2D3089C4-DC14-214D-B089-B4B8357F170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3A057E-DB59-4AB0-9111-0DC864162BF4}">
      <dsp:nvSpPr>
        <dsp:cNvPr id="0" name=""/>
        <dsp:cNvSpPr/>
      </dsp:nvSpPr>
      <dsp:spPr>
        <a:xfrm>
          <a:off x="391646" y="957265"/>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C4AA63-00B7-4F81-AE65-43E3A2794DEC}">
      <dsp:nvSpPr>
        <dsp:cNvPr id="0" name=""/>
        <dsp:cNvSpPr/>
      </dsp:nvSpPr>
      <dsp:spPr>
        <a:xfrm>
          <a:off x="587687" y="1153305"/>
          <a:ext cx="541445" cy="54144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0D208F-6923-4168-8C45-D5F857467CB0}">
      <dsp:nvSpPr>
        <dsp:cNvPr id="0" name=""/>
        <dsp:cNvSpPr/>
      </dsp:nvSpPr>
      <dsp:spPr>
        <a:xfrm>
          <a:off x="1525214" y="957265"/>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Introduction </a:t>
          </a:r>
        </a:p>
      </dsp:txBody>
      <dsp:txXfrm>
        <a:off x="1525214" y="957265"/>
        <a:ext cx="2200455" cy="933526"/>
      </dsp:txXfrm>
    </dsp:sp>
    <dsp:sp modelId="{491E181B-5A37-457D-B031-8F78D2A6EC7F}">
      <dsp:nvSpPr>
        <dsp:cNvPr id="0" name=""/>
        <dsp:cNvSpPr/>
      </dsp:nvSpPr>
      <dsp:spPr>
        <a:xfrm>
          <a:off x="4109083" y="957265"/>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415AF8-5B85-446D-8A51-07DB2890E0EB}">
      <dsp:nvSpPr>
        <dsp:cNvPr id="0" name=""/>
        <dsp:cNvSpPr/>
      </dsp:nvSpPr>
      <dsp:spPr>
        <a:xfrm>
          <a:off x="4305123" y="1153305"/>
          <a:ext cx="541445" cy="54144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F035DC-7F5B-43FC-B965-FB951510284B}">
      <dsp:nvSpPr>
        <dsp:cNvPr id="0" name=""/>
        <dsp:cNvSpPr/>
      </dsp:nvSpPr>
      <dsp:spPr>
        <a:xfrm>
          <a:off x="5242651" y="957265"/>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Materials and methods</a:t>
          </a:r>
        </a:p>
      </dsp:txBody>
      <dsp:txXfrm>
        <a:off x="5242651" y="957265"/>
        <a:ext cx="2200455" cy="933526"/>
      </dsp:txXfrm>
    </dsp:sp>
    <dsp:sp modelId="{AFF83BF6-CDC3-40E4-B3B2-F098D417A030}">
      <dsp:nvSpPr>
        <dsp:cNvPr id="0" name=""/>
        <dsp:cNvSpPr/>
      </dsp:nvSpPr>
      <dsp:spPr>
        <a:xfrm>
          <a:off x="7826519" y="957265"/>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8D79E2-05D4-44F7-9D76-D693A01957C6}">
      <dsp:nvSpPr>
        <dsp:cNvPr id="0" name=""/>
        <dsp:cNvSpPr/>
      </dsp:nvSpPr>
      <dsp:spPr>
        <a:xfrm>
          <a:off x="8022560" y="1153305"/>
          <a:ext cx="541445" cy="54144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659946-E3D2-4C08-84F1-90B54D228EE9}">
      <dsp:nvSpPr>
        <dsp:cNvPr id="0" name=""/>
        <dsp:cNvSpPr/>
      </dsp:nvSpPr>
      <dsp:spPr>
        <a:xfrm>
          <a:off x="8960087" y="957265"/>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Results</a:t>
          </a:r>
          <a:r>
            <a:rPr lang="el-GR" sz="2400" b="1" kern="1200"/>
            <a:t> </a:t>
          </a:r>
          <a:endParaRPr lang="en-US" sz="2400" b="1" kern="1200"/>
        </a:p>
      </dsp:txBody>
      <dsp:txXfrm>
        <a:off x="8960087" y="957265"/>
        <a:ext cx="2200455" cy="933526"/>
      </dsp:txXfrm>
    </dsp:sp>
    <dsp:sp modelId="{D2FBE3DB-A7EF-4057-B03C-7FD04FFF55B9}">
      <dsp:nvSpPr>
        <dsp:cNvPr id="0" name=""/>
        <dsp:cNvSpPr/>
      </dsp:nvSpPr>
      <dsp:spPr>
        <a:xfrm>
          <a:off x="391646" y="2665333"/>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495210-CABB-4911-A894-EF12EB667495}">
      <dsp:nvSpPr>
        <dsp:cNvPr id="0" name=""/>
        <dsp:cNvSpPr/>
      </dsp:nvSpPr>
      <dsp:spPr>
        <a:xfrm>
          <a:off x="587687" y="2861373"/>
          <a:ext cx="541445" cy="54144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D832F1-0707-49BA-BEEF-4C8577F9D3E9}">
      <dsp:nvSpPr>
        <dsp:cNvPr id="0" name=""/>
        <dsp:cNvSpPr/>
      </dsp:nvSpPr>
      <dsp:spPr>
        <a:xfrm>
          <a:off x="1525214" y="2665333"/>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Conclusions and assumptions</a:t>
          </a:r>
          <a:r>
            <a:rPr lang="el-GR" sz="2400" b="1" kern="1200"/>
            <a:t> </a:t>
          </a:r>
          <a:endParaRPr lang="en-US" sz="2400" b="1" kern="1200"/>
        </a:p>
      </dsp:txBody>
      <dsp:txXfrm>
        <a:off x="1525214" y="2665333"/>
        <a:ext cx="2200455" cy="933526"/>
      </dsp:txXfrm>
    </dsp:sp>
    <dsp:sp modelId="{F683D1DB-CE5C-4425-9A07-67EB10E3DD0D}">
      <dsp:nvSpPr>
        <dsp:cNvPr id="0" name=""/>
        <dsp:cNvSpPr/>
      </dsp:nvSpPr>
      <dsp:spPr>
        <a:xfrm>
          <a:off x="4109083" y="2665333"/>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1933C9-1D50-415E-B411-E1BC31835B3B}">
      <dsp:nvSpPr>
        <dsp:cNvPr id="0" name=""/>
        <dsp:cNvSpPr/>
      </dsp:nvSpPr>
      <dsp:spPr>
        <a:xfrm>
          <a:off x="4305123" y="2861373"/>
          <a:ext cx="541445" cy="54144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D7A9BA-9E84-4942-A796-149B8D2AAC60}">
      <dsp:nvSpPr>
        <dsp:cNvPr id="0" name=""/>
        <dsp:cNvSpPr/>
      </dsp:nvSpPr>
      <dsp:spPr>
        <a:xfrm>
          <a:off x="5242651" y="2665333"/>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Ecological implications</a:t>
          </a:r>
        </a:p>
      </dsp:txBody>
      <dsp:txXfrm>
        <a:off x="5242651" y="2665333"/>
        <a:ext cx="2200455" cy="933526"/>
      </dsp:txXfrm>
    </dsp:sp>
    <dsp:sp modelId="{2A8BBEF7-D976-4686-A36C-9E7EAB0F0B32}">
      <dsp:nvSpPr>
        <dsp:cNvPr id="0" name=""/>
        <dsp:cNvSpPr/>
      </dsp:nvSpPr>
      <dsp:spPr>
        <a:xfrm>
          <a:off x="7826519" y="2665333"/>
          <a:ext cx="933526" cy="93352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2DA01-3C98-4D66-BD50-1892C52FDEE6}">
      <dsp:nvSpPr>
        <dsp:cNvPr id="0" name=""/>
        <dsp:cNvSpPr/>
      </dsp:nvSpPr>
      <dsp:spPr>
        <a:xfrm>
          <a:off x="8022560" y="2861373"/>
          <a:ext cx="541445" cy="541445"/>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FE7ECE-3088-47C6-8FA0-A8EED94E9DC6}">
      <dsp:nvSpPr>
        <dsp:cNvPr id="0" name=""/>
        <dsp:cNvSpPr/>
      </dsp:nvSpPr>
      <dsp:spPr>
        <a:xfrm>
          <a:off x="8960087" y="2665333"/>
          <a:ext cx="2200455" cy="9335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100000"/>
            </a:lnSpc>
            <a:spcBef>
              <a:spcPct val="0"/>
            </a:spcBef>
            <a:spcAft>
              <a:spcPct val="35000"/>
            </a:spcAft>
            <a:buNone/>
          </a:pPr>
          <a:r>
            <a:rPr lang="en-US" sz="2400" b="1" kern="1200"/>
            <a:t>Summary</a:t>
          </a:r>
        </a:p>
      </dsp:txBody>
      <dsp:txXfrm>
        <a:off x="8960087" y="2665333"/>
        <a:ext cx="2200455" cy="9335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D504F4-6C95-5943-8516-A5832253986D}">
      <dsp:nvSpPr>
        <dsp:cNvPr id="0" name=""/>
        <dsp:cNvSpPr/>
      </dsp:nvSpPr>
      <dsp:spPr>
        <a:xfrm>
          <a:off x="4229329" y="1017048"/>
          <a:ext cx="779070" cy="91440"/>
        </a:xfrm>
        <a:custGeom>
          <a:avLst/>
          <a:gdLst/>
          <a:ahLst/>
          <a:cxnLst/>
          <a:rect l="0" t="0" r="0" b="0"/>
          <a:pathLst>
            <a:path>
              <a:moveTo>
                <a:pt x="0" y="45720"/>
              </a:moveTo>
              <a:lnTo>
                <a:pt x="7790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598623" y="1058716"/>
        <a:ext cx="40483" cy="8104"/>
      </dsp:txXfrm>
    </dsp:sp>
    <dsp:sp modelId="{7FA91FE6-0AB6-2045-A755-BD86D0ACD698}">
      <dsp:nvSpPr>
        <dsp:cNvPr id="0" name=""/>
        <dsp:cNvSpPr/>
      </dsp:nvSpPr>
      <dsp:spPr>
        <a:xfrm>
          <a:off x="437822" y="6676"/>
          <a:ext cx="3793307" cy="21121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498" tIns="181067" rIns="172498" bIns="181067" numCol="1" spcCol="1270" anchor="ctr" anchorCtr="0">
          <a:noAutofit/>
        </a:bodyPr>
        <a:lstStyle/>
        <a:p>
          <a:pPr marL="0" lvl="0" indent="0" algn="ctr" defTabSz="1066800">
            <a:lnSpc>
              <a:spcPct val="90000"/>
            </a:lnSpc>
            <a:spcBef>
              <a:spcPct val="0"/>
            </a:spcBef>
            <a:spcAft>
              <a:spcPct val="35000"/>
            </a:spcAft>
            <a:buNone/>
          </a:pPr>
          <a:r>
            <a:rPr lang="en-US" sz="2400" b="1" kern="1200"/>
            <a:t>What are m</a:t>
          </a:r>
          <a:r>
            <a:rPr lang="el-GR" sz="2400" b="1" kern="1200" err="1"/>
            <a:t>icroplastics</a:t>
          </a:r>
          <a:r>
            <a:rPr lang="en-US" sz="2400" b="1" kern="1200"/>
            <a:t> ?</a:t>
          </a:r>
        </a:p>
        <a:p>
          <a:pPr marL="0" lvl="0" indent="0" algn="ctr" defTabSz="1066800">
            <a:lnSpc>
              <a:spcPct val="150000"/>
            </a:lnSpc>
            <a:spcBef>
              <a:spcPct val="0"/>
            </a:spcBef>
            <a:spcAft>
              <a:spcPct val="35000"/>
            </a:spcAft>
            <a:buNone/>
          </a:pPr>
          <a:r>
            <a:rPr lang="fr-BE" sz="1400" b="1" kern="1200"/>
            <a:t>Plastic </a:t>
          </a:r>
          <a:r>
            <a:rPr lang="fr-BE" sz="1400" b="1" kern="1200" err="1"/>
            <a:t>particles</a:t>
          </a:r>
          <a:r>
            <a:rPr lang="fr-BE" sz="1400" b="1" kern="1200"/>
            <a:t> &lt; 5mm in size</a:t>
          </a:r>
        </a:p>
        <a:p>
          <a:pPr marL="0" lvl="0" indent="0" algn="ctr" defTabSz="1066800">
            <a:lnSpc>
              <a:spcPct val="150000"/>
            </a:lnSpc>
            <a:spcBef>
              <a:spcPct val="0"/>
            </a:spcBef>
            <a:spcAft>
              <a:spcPct val="35000"/>
            </a:spcAft>
            <a:buNone/>
          </a:pPr>
          <a:r>
            <a:rPr lang="fr-BE" sz="1400" b="0" kern="1200" err="1"/>
            <a:t>Result</a:t>
          </a:r>
          <a:r>
            <a:rPr lang="fr-BE" sz="1400" b="0" kern="1200"/>
            <a:t> </a:t>
          </a:r>
          <a:r>
            <a:rPr lang="fr-BE" sz="1400" b="0" kern="1200" err="1"/>
            <a:t>from</a:t>
          </a:r>
          <a:r>
            <a:rPr lang="fr-BE" sz="1400" b="0" kern="1200"/>
            <a:t> </a:t>
          </a:r>
          <a:r>
            <a:rPr lang="fr-BE" sz="1400" b="1" kern="1200"/>
            <a:t>breakdown of </a:t>
          </a:r>
          <a:r>
            <a:rPr lang="fr-BE" sz="1400" b="1" kern="1200" err="1"/>
            <a:t>larger</a:t>
          </a:r>
          <a:r>
            <a:rPr lang="fr-BE" sz="1400" b="1" kern="1200"/>
            <a:t> </a:t>
          </a:r>
          <a:r>
            <a:rPr lang="fr-BE" sz="1400" b="0" kern="1200"/>
            <a:t>plastic items or </a:t>
          </a:r>
          <a:r>
            <a:rPr lang="fr-BE" sz="1400" b="0" kern="1200" err="1"/>
            <a:t>intentional</a:t>
          </a:r>
          <a:r>
            <a:rPr lang="fr-BE" sz="1400" b="0" kern="1200"/>
            <a:t> </a:t>
          </a:r>
          <a:r>
            <a:rPr lang="fr-BE" sz="1400" b="0" kern="1200" err="1"/>
            <a:t>manufacturing</a:t>
          </a:r>
          <a:endParaRPr lang="fr-FR" sz="1400" b="0" kern="1200"/>
        </a:p>
      </dsp:txBody>
      <dsp:txXfrm>
        <a:off x="437822" y="6676"/>
        <a:ext cx="3793307" cy="2112184"/>
      </dsp:txXfrm>
    </dsp:sp>
    <dsp:sp modelId="{B58E61BF-0466-5042-946E-8CB2FBE873B3}">
      <dsp:nvSpPr>
        <dsp:cNvPr id="0" name=""/>
        <dsp:cNvSpPr/>
      </dsp:nvSpPr>
      <dsp:spPr>
        <a:xfrm>
          <a:off x="3077789" y="2117061"/>
          <a:ext cx="3871123" cy="779070"/>
        </a:xfrm>
        <a:custGeom>
          <a:avLst/>
          <a:gdLst/>
          <a:ahLst/>
          <a:cxnLst/>
          <a:rect l="0" t="0" r="0" b="0"/>
          <a:pathLst>
            <a:path>
              <a:moveTo>
                <a:pt x="3871123" y="0"/>
              </a:moveTo>
              <a:lnTo>
                <a:pt x="3871123" y="406635"/>
              </a:lnTo>
              <a:lnTo>
                <a:pt x="0" y="406635"/>
              </a:lnTo>
              <a:lnTo>
                <a:pt x="0" y="77907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914478" y="2502544"/>
        <a:ext cx="197744" cy="8104"/>
      </dsp:txXfrm>
    </dsp:sp>
    <dsp:sp modelId="{1730411B-3587-C44F-BF9A-8672F80D4506}">
      <dsp:nvSpPr>
        <dsp:cNvPr id="0" name=""/>
        <dsp:cNvSpPr/>
      </dsp:nvSpPr>
      <dsp:spPr>
        <a:xfrm>
          <a:off x="5040800" y="6676"/>
          <a:ext cx="3816224" cy="211218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498" tIns="181067" rIns="172498" bIns="181067" numCol="1" spcCol="1270" anchor="ctr" anchorCtr="0">
          <a:noAutofit/>
        </a:bodyPr>
        <a:lstStyle/>
        <a:p>
          <a:pPr marL="0" lvl="0" indent="0" algn="ctr" defTabSz="1066800">
            <a:lnSpc>
              <a:spcPct val="90000"/>
            </a:lnSpc>
            <a:spcBef>
              <a:spcPct val="0"/>
            </a:spcBef>
            <a:spcAft>
              <a:spcPct val="35000"/>
            </a:spcAft>
            <a:buNone/>
          </a:pPr>
          <a:r>
            <a:rPr lang="el-GR" sz="2400" b="1" kern="1200" err="1"/>
            <a:t>Why</a:t>
          </a:r>
          <a:r>
            <a:rPr lang="el-GR" sz="2400" b="1" kern="1200"/>
            <a:t> </a:t>
          </a:r>
          <a:r>
            <a:rPr lang="el-GR" sz="2400" b="1" i="1" kern="1200" err="1"/>
            <a:t>Elodea</a:t>
          </a:r>
          <a:r>
            <a:rPr lang="el-GR" sz="2400" b="1" i="1" kern="1200"/>
            <a:t> </a:t>
          </a:r>
          <a:r>
            <a:rPr lang="el-GR" sz="2400" b="1" i="1" kern="1200" err="1"/>
            <a:t>canadensis</a:t>
          </a:r>
          <a:r>
            <a:rPr lang="en-US" sz="2400" b="1" i="1" kern="1200"/>
            <a:t> ?</a:t>
          </a:r>
        </a:p>
        <a:p>
          <a:pPr marL="0" lvl="0" indent="0" algn="ctr" defTabSz="1066800">
            <a:lnSpc>
              <a:spcPct val="150000"/>
            </a:lnSpc>
            <a:spcBef>
              <a:spcPct val="0"/>
            </a:spcBef>
            <a:spcAft>
              <a:spcPct val="35000"/>
            </a:spcAft>
            <a:buNone/>
          </a:pPr>
          <a:r>
            <a:rPr lang="fr-BE" sz="1400" b="1" i="0" u="none" strike="noStrike" kern="1200" err="1">
              <a:solidFill>
                <a:schemeClr val="bg1"/>
              </a:solidFill>
              <a:effectLst/>
              <a:latin typeface="+mn-lt"/>
            </a:rPr>
            <a:t>Tolerant</a:t>
          </a:r>
          <a:r>
            <a:rPr lang="fr-BE" sz="1400" b="1" i="0" u="none" strike="noStrike" kern="1200">
              <a:solidFill>
                <a:schemeClr val="bg1"/>
              </a:solidFill>
              <a:effectLst/>
              <a:latin typeface="+mn-lt"/>
            </a:rPr>
            <a:t> </a:t>
          </a:r>
          <a:r>
            <a:rPr lang="fr-BE" sz="1400" b="0" i="0" u="none" strike="noStrike" kern="1200">
              <a:solidFill>
                <a:schemeClr val="bg1"/>
              </a:solidFill>
              <a:effectLst/>
              <a:latin typeface="+mn-lt"/>
            </a:rPr>
            <a:t>of </a:t>
          </a:r>
          <a:r>
            <a:rPr lang="fr-BE" sz="1400" b="0" i="0" u="none" strike="noStrike" kern="1200" err="1">
              <a:solidFill>
                <a:schemeClr val="bg1"/>
              </a:solidFill>
              <a:effectLst/>
              <a:latin typeface="+mn-lt"/>
            </a:rPr>
            <a:t>varied</a:t>
          </a:r>
          <a:r>
            <a:rPr lang="fr-BE" sz="1400" b="0" i="0" u="none" strike="noStrike" kern="1200">
              <a:solidFill>
                <a:schemeClr val="bg1"/>
              </a:solidFill>
              <a:effectLst/>
              <a:latin typeface="+mn-lt"/>
            </a:rPr>
            <a:t> </a:t>
          </a:r>
          <a:r>
            <a:rPr lang="fr-BE" sz="1400" b="0" i="0" u="none" strike="noStrike" kern="1200" err="1">
              <a:solidFill>
                <a:schemeClr val="bg1"/>
              </a:solidFill>
              <a:effectLst/>
              <a:latin typeface="+mn-lt"/>
            </a:rPr>
            <a:t>environmental</a:t>
          </a:r>
          <a:r>
            <a:rPr lang="fr-BE" sz="1400" b="0" i="0" u="none" strike="noStrike" kern="1200">
              <a:solidFill>
                <a:schemeClr val="bg1"/>
              </a:solidFill>
              <a:effectLst/>
              <a:latin typeface="+mn-lt"/>
            </a:rPr>
            <a:t> conditions</a:t>
          </a:r>
        </a:p>
        <a:p>
          <a:pPr marL="0" lvl="0" indent="0" algn="ctr" defTabSz="1066800">
            <a:lnSpc>
              <a:spcPct val="150000"/>
            </a:lnSpc>
            <a:spcBef>
              <a:spcPct val="0"/>
            </a:spcBef>
            <a:spcAft>
              <a:spcPct val="35000"/>
            </a:spcAft>
            <a:buFont typeface="Arial" panose="020B0604020202020204" pitchFamily="34" charset="0"/>
            <a:buNone/>
          </a:pPr>
          <a:r>
            <a:rPr lang="fr-BE" sz="1400" b="1" i="0" u="none" strike="noStrike" kern="1200" err="1">
              <a:solidFill>
                <a:schemeClr val="bg1"/>
              </a:solidFill>
              <a:effectLst/>
            </a:rPr>
            <a:t>Widely</a:t>
          </a:r>
          <a:r>
            <a:rPr lang="fr-BE" sz="1400" b="1" i="0" u="none" strike="noStrike" kern="1200">
              <a:solidFill>
                <a:schemeClr val="bg1"/>
              </a:solidFill>
              <a:effectLst/>
            </a:rPr>
            <a:t> </a:t>
          </a:r>
          <a:r>
            <a:rPr lang="fr-BE" sz="1400" b="1" i="0" u="none" strike="noStrike" kern="1200" err="1">
              <a:solidFill>
                <a:schemeClr val="bg1"/>
              </a:solidFill>
              <a:effectLst/>
            </a:rPr>
            <a:t>used</a:t>
          </a:r>
          <a:r>
            <a:rPr lang="fr-BE" sz="1400" b="0" i="0" u="none" strike="noStrike" kern="1200">
              <a:solidFill>
                <a:schemeClr val="bg1"/>
              </a:solidFill>
              <a:effectLst/>
            </a:rPr>
            <a:t> in </a:t>
          </a:r>
          <a:r>
            <a:rPr lang="fr-BE" sz="1400" b="0" i="0" u="none" strike="noStrike" kern="1200" err="1">
              <a:solidFill>
                <a:schemeClr val="bg1"/>
              </a:solidFill>
              <a:effectLst/>
            </a:rPr>
            <a:t>toxicological</a:t>
          </a:r>
          <a:r>
            <a:rPr lang="fr-BE" sz="1400" b="0" i="0" u="none" strike="noStrike" kern="1200">
              <a:solidFill>
                <a:schemeClr val="bg1"/>
              </a:solidFill>
              <a:effectLst/>
            </a:rPr>
            <a:t> </a:t>
          </a:r>
          <a:r>
            <a:rPr lang="en-US" sz="1400" kern="1200">
              <a:solidFill>
                <a:schemeClr val="bg1"/>
              </a:solidFill>
            </a:rPr>
            <a:t>studies</a:t>
          </a:r>
        </a:p>
      </dsp:txBody>
      <dsp:txXfrm>
        <a:off x="5040800" y="6676"/>
        <a:ext cx="3816224" cy="2112184"/>
      </dsp:txXfrm>
    </dsp:sp>
    <dsp:sp modelId="{B5A65A6C-E298-2749-B53A-3C23E33CB36A}">
      <dsp:nvSpPr>
        <dsp:cNvPr id="0" name=""/>
        <dsp:cNvSpPr/>
      </dsp:nvSpPr>
      <dsp:spPr>
        <a:xfrm>
          <a:off x="5715955" y="4131334"/>
          <a:ext cx="779070" cy="91440"/>
        </a:xfrm>
        <a:custGeom>
          <a:avLst/>
          <a:gdLst/>
          <a:ahLst/>
          <a:cxnLst/>
          <a:rect l="0" t="0" r="0" b="0"/>
          <a:pathLst>
            <a:path>
              <a:moveTo>
                <a:pt x="0" y="45720"/>
              </a:moveTo>
              <a:lnTo>
                <a:pt x="779070" y="45720"/>
              </a:lnTo>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085249" y="4173002"/>
        <a:ext cx="40483" cy="8104"/>
      </dsp:txXfrm>
    </dsp:sp>
    <dsp:sp modelId="{FCB187EF-B4A3-7940-926F-6ACAED05C546}">
      <dsp:nvSpPr>
        <dsp:cNvPr id="0" name=""/>
        <dsp:cNvSpPr/>
      </dsp:nvSpPr>
      <dsp:spPr>
        <a:xfrm>
          <a:off x="437822" y="2928531"/>
          <a:ext cx="5279933" cy="24970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498" tIns="181067" rIns="172498" bIns="181067" numCol="1" spcCol="1270" anchor="ctr" anchorCtr="0">
          <a:noAutofit/>
        </a:bodyPr>
        <a:lstStyle/>
        <a:p>
          <a:pPr marL="0" lvl="0" indent="0" algn="ctr" defTabSz="889000">
            <a:lnSpc>
              <a:spcPct val="90000"/>
            </a:lnSpc>
            <a:spcBef>
              <a:spcPct val="0"/>
            </a:spcBef>
            <a:spcAft>
              <a:spcPct val="35000"/>
            </a:spcAft>
            <a:buNone/>
          </a:pPr>
          <a:endParaRPr lang="nl-BE" sz="2000" b="1" kern="1200"/>
        </a:p>
        <a:p>
          <a:pPr marL="0" lvl="0" indent="0" algn="ctr" defTabSz="889000">
            <a:lnSpc>
              <a:spcPct val="150000"/>
            </a:lnSpc>
            <a:spcBef>
              <a:spcPct val="0"/>
            </a:spcBef>
            <a:spcAft>
              <a:spcPct val="35000"/>
            </a:spcAft>
            <a:buNone/>
          </a:pPr>
          <a:r>
            <a:rPr lang="el-GR" sz="2400" b="1" kern="1200" err="1">
              <a:solidFill>
                <a:schemeClr val="bg1"/>
              </a:solidFill>
            </a:rPr>
            <a:t>Previous</a:t>
          </a:r>
          <a:r>
            <a:rPr lang="el-GR" sz="2400" b="1" kern="1200">
              <a:solidFill>
                <a:schemeClr val="bg1"/>
              </a:solidFill>
            </a:rPr>
            <a:t> </a:t>
          </a:r>
          <a:r>
            <a:rPr lang="el-GR" sz="2400" b="1" kern="1200" err="1">
              <a:solidFill>
                <a:schemeClr val="bg1"/>
              </a:solidFill>
            </a:rPr>
            <a:t>Findings</a:t>
          </a:r>
          <a:endParaRPr lang="nl-BE" sz="2400" b="1" kern="1200">
            <a:solidFill>
              <a:schemeClr val="bg1"/>
            </a:solidFill>
          </a:endParaRPr>
        </a:p>
        <a:p>
          <a:pPr marL="0" lvl="0" indent="0" algn="ctr" defTabSz="889000">
            <a:lnSpc>
              <a:spcPct val="150000"/>
            </a:lnSpc>
            <a:spcBef>
              <a:spcPct val="0"/>
            </a:spcBef>
            <a:spcAft>
              <a:spcPct val="35000"/>
            </a:spcAft>
            <a:buNone/>
          </a:pPr>
          <a:r>
            <a:rPr lang="fr-FR" sz="1800" b="0" kern="1200" err="1"/>
            <a:t>Similar</a:t>
          </a:r>
          <a:r>
            <a:rPr lang="fr-FR" sz="1800" b="0" kern="1200"/>
            <a:t> </a:t>
          </a:r>
          <a:r>
            <a:rPr lang="fr-FR" sz="1800" b="0" kern="1200" err="1"/>
            <a:t>previous</a:t>
          </a:r>
          <a:r>
            <a:rPr lang="fr-FR" sz="1800" b="0" kern="1200"/>
            <a:t> </a:t>
          </a:r>
          <a:r>
            <a:rPr lang="fr-FR" sz="1800" b="0" kern="1200" err="1"/>
            <a:t>studies</a:t>
          </a:r>
          <a:r>
            <a:rPr lang="fr-FR" sz="1800" b="0" kern="1200"/>
            <a:t>, </a:t>
          </a:r>
          <a:r>
            <a:rPr lang="fr-FR" sz="1800" b="0" kern="1200" err="1"/>
            <a:t>showed</a:t>
          </a:r>
          <a:r>
            <a:rPr lang="fr-FR" sz="1800" b="0" kern="1200"/>
            <a:t> </a:t>
          </a:r>
          <a:r>
            <a:rPr lang="fr-FR" sz="1800" b="0" kern="1200" err="1"/>
            <a:t>that</a:t>
          </a:r>
          <a:r>
            <a:rPr lang="fr-FR" sz="1800" b="0" kern="1200"/>
            <a:t> </a:t>
          </a:r>
          <a:r>
            <a:rPr lang="fr-FR" sz="1800" b="0" kern="1200" err="1"/>
            <a:t>microplastics</a:t>
          </a:r>
          <a:r>
            <a:rPr lang="fr-FR" sz="1800" b="0" kern="1200"/>
            <a:t> </a:t>
          </a:r>
          <a:r>
            <a:rPr lang="fr-FR" sz="1800" b="1" kern="1200" err="1"/>
            <a:t>negatively</a:t>
          </a:r>
          <a:r>
            <a:rPr lang="fr-FR" sz="1800" b="1" kern="1200"/>
            <a:t> affect plant </a:t>
          </a:r>
          <a:r>
            <a:rPr lang="fr-FR" sz="1800" b="1" kern="1200" err="1"/>
            <a:t>growth</a:t>
          </a:r>
          <a:r>
            <a:rPr lang="fr-FR" sz="1800" b="1" kern="1200"/>
            <a:t>, </a:t>
          </a:r>
          <a:r>
            <a:rPr lang="fr-FR" sz="1800" b="1" kern="1200" err="1"/>
            <a:t>chlorophyll</a:t>
          </a:r>
          <a:r>
            <a:rPr lang="fr-FR" sz="1800" b="1" kern="1200"/>
            <a:t> content, and </a:t>
          </a:r>
          <a:r>
            <a:rPr lang="fr-FR" sz="1800" b="1" kern="1200" err="1"/>
            <a:t>photosynthetic</a:t>
          </a:r>
          <a:r>
            <a:rPr lang="fr-FR" sz="1800" b="1" kern="1200"/>
            <a:t> </a:t>
          </a:r>
          <a:r>
            <a:rPr lang="fr-FR" sz="1800" b="1" kern="1200" err="1"/>
            <a:t>efficiency</a:t>
          </a:r>
          <a:endParaRPr lang="nl-BE" sz="1800" b="1" kern="1200"/>
        </a:p>
        <a:p>
          <a:pPr marL="0" lvl="0" indent="0" algn="ctr" defTabSz="889000">
            <a:lnSpc>
              <a:spcPct val="90000"/>
            </a:lnSpc>
            <a:spcBef>
              <a:spcPct val="0"/>
            </a:spcBef>
            <a:spcAft>
              <a:spcPct val="35000"/>
            </a:spcAft>
            <a:buNone/>
          </a:pPr>
          <a:endParaRPr lang="en-US" sz="500" kern="1200"/>
        </a:p>
      </dsp:txBody>
      <dsp:txXfrm>
        <a:off x="437822" y="2928531"/>
        <a:ext cx="5279933" cy="2497045"/>
      </dsp:txXfrm>
    </dsp:sp>
    <dsp:sp modelId="{91491E57-8EEC-2E49-B0D8-2A79A61F47DE}">
      <dsp:nvSpPr>
        <dsp:cNvPr id="0" name=""/>
        <dsp:cNvSpPr/>
      </dsp:nvSpPr>
      <dsp:spPr>
        <a:xfrm>
          <a:off x="6527426" y="2941500"/>
          <a:ext cx="4293156" cy="247110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498" tIns="181067" rIns="172498" bIns="181067" numCol="1" spcCol="1270" anchor="ctr" anchorCtr="0">
          <a:noAutofit/>
        </a:bodyPr>
        <a:lstStyle/>
        <a:p>
          <a:pPr marL="0" lvl="0" indent="0" algn="ctr" defTabSz="1066800">
            <a:lnSpc>
              <a:spcPct val="150000"/>
            </a:lnSpc>
            <a:spcBef>
              <a:spcPct val="0"/>
            </a:spcBef>
            <a:spcAft>
              <a:spcPct val="35000"/>
            </a:spcAft>
            <a:buNone/>
          </a:pPr>
          <a:r>
            <a:rPr lang="el-GR" sz="2400" b="1" kern="1200" err="1"/>
            <a:t>Photosynthesis</a:t>
          </a:r>
          <a:r>
            <a:rPr lang="el-GR" sz="2800" b="1" kern="1200"/>
            <a:t> </a:t>
          </a:r>
          <a:r>
            <a:rPr lang="el-GR" sz="2400" b="1" kern="1200" err="1"/>
            <a:t>Importance</a:t>
          </a:r>
          <a:endParaRPr lang="el-GR" sz="2800" b="1" kern="1200"/>
        </a:p>
        <a:p>
          <a:pPr marL="0" lvl="0" indent="0" algn="ctr" defTabSz="1066800">
            <a:lnSpc>
              <a:spcPct val="150000"/>
            </a:lnSpc>
            <a:spcBef>
              <a:spcPct val="0"/>
            </a:spcBef>
            <a:spcAft>
              <a:spcPct val="35000"/>
            </a:spcAft>
            <a:buNone/>
          </a:pPr>
          <a:r>
            <a:rPr lang="fr-BE" sz="1600" b="1" kern="1200">
              <a:solidFill>
                <a:schemeClr val="bg1"/>
              </a:solidFill>
            </a:rPr>
            <a:t>Essential </a:t>
          </a:r>
          <a:r>
            <a:rPr lang="fr-BE" sz="1600" kern="1200">
              <a:solidFill>
                <a:schemeClr val="bg1"/>
              </a:solidFill>
            </a:rPr>
            <a:t>for the </a:t>
          </a:r>
          <a:r>
            <a:rPr lang="fr-BE" sz="1600" b="1" kern="1200" err="1">
              <a:solidFill>
                <a:schemeClr val="bg1"/>
              </a:solidFill>
            </a:rPr>
            <a:t>survival</a:t>
          </a:r>
          <a:r>
            <a:rPr lang="fr-BE" sz="1600" b="1" kern="1200">
              <a:solidFill>
                <a:schemeClr val="bg1"/>
              </a:solidFill>
            </a:rPr>
            <a:t> </a:t>
          </a:r>
          <a:r>
            <a:rPr lang="fr-BE" sz="1600" kern="1200">
              <a:solidFill>
                <a:schemeClr val="bg1"/>
              </a:solidFill>
            </a:rPr>
            <a:t>of </a:t>
          </a:r>
          <a:r>
            <a:rPr lang="fr-BE" sz="1600" b="1" kern="1200" err="1">
              <a:solidFill>
                <a:schemeClr val="bg1"/>
              </a:solidFill>
            </a:rPr>
            <a:t>aerobic</a:t>
          </a:r>
          <a:r>
            <a:rPr lang="fr-BE" sz="1600" b="1" kern="1200">
              <a:solidFill>
                <a:schemeClr val="bg1"/>
              </a:solidFill>
            </a:rPr>
            <a:t> </a:t>
          </a:r>
          <a:r>
            <a:rPr lang="fr-BE" sz="1600" b="1" kern="1200" err="1">
              <a:solidFill>
                <a:schemeClr val="bg1"/>
              </a:solidFill>
            </a:rPr>
            <a:t>organisms</a:t>
          </a:r>
          <a:endParaRPr lang="fr-BE" sz="1600" b="1" kern="1200">
            <a:solidFill>
              <a:schemeClr val="bg1"/>
            </a:solidFill>
            <a:ea typeface="Calibri"/>
            <a:cs typeface="Calibri"/>
          </a:endParaRPr>
        </a:p>
        <a:p>
          <a:pPr marL="0" lvl="0" indent="0" algn="ctr" defTabSz="1066800">
            <a:lnSpc>
              <a:spcPct val="150000"/>
            </a:lnSpc>
            <a:spcBef>
              <a:spcPct val="0"/>
            </a:spcBef>
            <a:spcAft>
              <a:spcPct val="35000"/>
            </a:spcAft>
            <a:buFont typeface="Wingdings" pitchFamily="2" charset="2"/>
            <a:buNone/>
          </a:pPr>
          <a:r>
            <a:rPr lang="fr-BE" sz="1600" b="1" kern="1200">
              <a:solidFill>
                <a:schemeClr val="bg1"/>
              </a:solidFill>
            </a:rPr>
            <a:t>Disruption can </a:t>
          </a:r>
          <a:r>
            <a:rPr lang="fr-BE" sz="1600" b="1" kern="1200" err="1">
              <a:solidFill>
                <a:schemeClr val="bg1"/>
              </a:solidFill>
            </a:rPr>
            <a:t>destabilize</a:t>
          </a:r>
          <a:r>
            <a:rPr lang="fr-BE" sz="1600" b="1" kern="1200">
              <a:solidFill>
                <a:schemeClr val="bg1"/>
              </a:solidFill>
            </a:rPr>
            <a:t> </a:t>
          </a:r>
          <a:r>
            <a:rPr lang="fr-BE" sz="1600" b="1" kern="1200" err="1">
              <a:solidFill>
                <a:schemeClr val="bg1"/>
              </a:solidFill>
            </a:rPr>
            <a:t>ecosystems</a:t>
          </a:r>
          <a:r>
            <a:rPr lang="fr-BE" sz="1600" b="1" kern="1200">
              <a:solidFill>
                <a:schemeClr val="bg1"/>
              </a:solidFill>
            </a:rPr>
            <a:t> and </a:t>
          </a:r>
          <a:r>
            <a:rPr lang="fr-BE" sz="1600" b="1" kern="1200" err="1">
              <a:solidFill>
                <a:schemeClr val="bg1"/>
              </a:solidFill>
            </a:rPr>
            <a:t>harm</a:t>
          </a:r>
          <a:r>
            <a:rPr lang="fr-BE" sz="1600" b="1" kern="1200">
              <a:solidFill>
                <a:schemeClr val="bg1"/>
              </a:solidFill>
            </a:rPr>
            <a:t> </a:t>
          </a:r>
          <a:r>
            <a:rPr lang="fr-BE" sz="1600" b="1" kern="1200" err="1">
              <a:solidFill>
                <a:schemeClr val="bg1"/>
              </a:solidFill>
            </a:rPr>
            <a:t>human</a:t>
          </a:r>
          <a:r>
            <a:rPr lang="fr-BE" sz="1600" b="1" kern="1200">
              <a:solidFill>
                <a:schemeClr val="bg1"/>
              </a:solidFill>
            </a:rPr>
            <a:t> society</a:t>
          </a:r>
          <a:endParaRPr lang="fr-BE" sz="1600" kern="1200">
            <a:solidFill>
              <a:schemeClr val="bg1"/>
            </a:solidFill>
            <a:ea typeface="Calibri"/>
            <a:cs typeface="Calibri"/>
          </a:endParaRPr>
        </a:p>
      </dsp:txBody>
      <dsp:txXfrm>
        <a:off x="6527426" y="2941500"/>
        <a:ext cx="4293156" cy="24711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56B299-E4A6-45FE-AE0C-F98E291DC0E7}">
      <dsp:nvSpPr>
        <dsp:cNvPr id="0" name=""/>
        <dsp:cNvSpPr/>
      </dsp:nvSpPr>
      <dsp:spPr>
        <a:xfrm>
          <a:off x="0" y="1805"/>
          <a:ext cx="1084645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4C211A-9A5D-4892-A0D5-C755F6DA77D0}">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876C4A-C478-4723-A38F-EF0BA67FCF47}">
      <dsp:nvSpPr>
        <dsp:cNvPr id="0" name=""/>
        <dsp:cNvSpPr/>
      </dsp:nvSpPr>
      <dsp:spPr>
        <a:xfrm>
          <a:off x="1057183" y="1805"/>
          <a:ext cx="978926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Microplastics reduce oxygen levels, harming organisms that need dissolved oxygen</a:t>
          </a:r>
        </a:p>
      </dsp:txBody>
      <dsp:txXfrm>
        <a:off x="1057183" y="1805"/>
        <a:ext cx="9789266" cy="915310"/>
      </dsp:txXfrm>
    </dsp:sp>
    <dsp:sp modelId="{319F5134-F4DC-4634-B61F-FC735009B834}">
      <dsp:nvSpPr>
        <dsp:cNvPr id="0" name=""/>
        <dsp:cNvSpPr/>
      </dsp:nvSpPr>
      <dsp:spPr>
        <a:xfrm>
          <a:off x="0" y="1145944"/>
          <a:ext cx="1084645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120AEF-1A13-474D-B31D-BF7A8F834017}">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F39D50-881D-4CAD-8761-1E0BB9328B73}">
      <dsp:nvSpPr>
        <dsp:cNvPr id="0" name=""/>
        <dsp:cNvSpPr/>
      </dsp:nvSpPr>
      <dsp:spPr>
        <a:xfrm>
          <a:off x="1057183" y="1145944"/>
          <a:ext cx="978926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latin typeface="+mn-lt"/>
            </a:rPr>
            <a:t>Photosynthetic organisms like </a:t>
          </a:r>
          <a:r>
            <a:rPr lang="en-GB" sz="2200" i="1" kern="1200">
              <a:latin typeface="+mn-lt"/>
            </a:rPr>
            <a:t>Elodea canadensis</a:t>
          </a:r>
          <a:r>
            <a:rPr lang="en-GB" sz="2200" kern="1200">
              <a:latin typeface="+mn-lt"/>
            </a:rPr>
            <a:t> are key to aquatic food chains; damage to them affects herbivores </a:t>
          </a:r>
          <a:r>
            <a:rPr lang="en-GB" sz="2200" b="0" kern="1200">
              <a:latin typeface="+mn-lt"/>
            </a:rPr>
            <a:t>and</a:t>
          </a:r>
          <a:r>
            <a:rPr lang="en-GB" sz="2200" b="1" kern="1200">
              <a:latin typeface="+mn-lt"/>
            </a:rPr>
            <a:t> </a:t>
          </a:r>
          <a:r>
            <a:rPr lang="en-GB" sz="2200" b="0" kern="1200">
              <a:latin typeface="+mn-lt"/>
            </a:rPr>
            <a:t>organisms higher up in the food chain</a:t>
          </a:r>
          <a:endParaRPr lang="en-US" sz="2200" b="0" kern="1200">
            <a:latin typeface="+mn-lt"/>
          </a:endParaRPr>
        </a:p>
      </dsp:txBody>
      <dsp:txXfrm>
        <a:off x="1057183" y="1145944"/>
        <a:ext cx="9789266" cy="915310"/>
      </dsp:txXfrm>
    </dsp:sp>
    <dsp:sp modelId="{E554CD26-EFD6-4A45-86EE-6BB9628C517F}">
      <dsp:nvSpPr>
        <dsp:cNvPr id="0" name=""/>
        <dsp:cNvSpPr/>
      </dsp:nvSpPr>
      <dsp:spPr>
        <a:xfrm>
          <a:off x="0" y="2290082"/>
          <a:ext cx="1084645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8C2216-7E35-4035-AC98-343BFE9BCC68}">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7E1A59-1D91-4B2E-B0F6-36D2C2DB7CB0}">
      <dsp:nvSpPr>
        <dsp:cNvPr id="0" name=""/>
        <dsp:cNvSpPr/>
      </dsp:nvSpPr>
      <dsp:spPr>
        <a:xfrm>
          <a:off x="1057183" y="2290082"/>
          <a:ext cx="978926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GB" sz="2200" kern="1200"/>
            <a:t>Long-term microplastic exposure lowers photosynthesis, causing stress, slower growth, and ecosystem imbalances</a:t>
          </a:r>
          <a:endParaRPr lang="en-US" sz="2200" kern="1200"/>
        </a:p>
      </dsp:txBody>
      <dsp:txXfrm>
        <a:off x="1057183" y="2290082"/>
        <a:ext cx="9789266" cy="915310"/>
      </dsp:txXfrm>
    </dsp:sp>
    <dsp:sp modelId="{F9ACB0E0-B577-B24D-B7CF-CE307EFED5A3}">
      <dsp:nvSpPr>
        <dsp:cNvPr id="0" name=""/>
        <dsp:cNvSpPr/>
      </dsp:nvSpPr>
      <dsp:spPr>
        <a:xfrm>
          <a:off x="0" y="3434221"/>
          <a:ext cx="1084645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6AE359-D021-DF4E-AA55-67E4D2C7ABBE}">
      <dsp:nvSpPr>
        <dsp:cNvPr id="0" name=""/>
        <dsp:cNvSpPr/>
      </dsp:nvSpPr>
      <dsp:spPr>
        <a:xfrm>
          <a:off x="276881" y="3640166"/>
          <a:ext cx="503420" cy="50342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3089C4-DC14-214D-B089-B4B8357F170E}">
      <dsp:nvSpPr>
        <dsp:cNvPr id="0" name=""/>
        <dsp:cNvSpPr/>
      </dsp:nvSpPr>
      <dsp:spPr>
        <a:xfrm>
          <a:off x="1057183" y="3434221"/>
          <a:ext cx="978926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fr-BE" sz="2200" b="0" i="0" u="none" kern="1200"/>
            <a:t>Relevance to </a:t>
          </a:r>
          <a:r>
            <a:rPr lang="fr-BE" sz="2200" b="0" i="0" u="none" kern="1200" err="1"/>
            <a:t>climate</a:t>
          </a:r>
          <a:r>
            <a:rPr lang="fr-BE" sz="2200" b="0" i="0" u="none" kern="1200"/>
            <a:t> change due to </a:t>
          </a:r>
          <a:r>
            <a:rPr lang="fr-BE" sz="2200" b="0" i="0" u="none" kern="1200" err="1"/>
            <a:t>decrease</a:t>
          </a:r>
          <a:r>
            <a:rPr lang="fr-BE" sz="2200" b="0" i="0" u="none" kern="1200"/>
            <a:t> in </a:t>
          </a:r>
          <a:r>
            <a:rPr lang="fr-BE" sz="2200" b="0" i="0" u="none" kern="1200" err="1"/>
            <a:t>oxygen</a:t>
          </a:r>
          <a:r>
            <a:rPr lang="fr-BE" sz="2200" b="0" i="0" u="none" kern="1200"/>
            <a:t> production</a:t>
          </a:r>
          <a:endParaRPr lang="fr-BE" sz="2200" b="0" kern="1200"/>
        </a:p>
      </dsp:txBody>
      <dsp:txXfrm>
        <a:off x="1057183" y="3434221"/>
        <a:ext cx="9789266" cy="915310"/>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47F30E-DE52-7949-B605-96F2A3D2A356}" type="datetimeFigureOut">
              <a:rPr lang="fr-FR" smtClean="0"/>
              <a:t>31/03/2025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B6A46F-A9F8-9B46-85C8-DD1C7C00D0E1}" type="slidenum">
              <a:rPr lang="fr-FR" smtClean="0"/>
              <a:t>‹#›</a:t>
            </a:fld>
            <a:endParaRPr lang="fr-FR"/>
          </a:p>
        </p:txBody>
      </p:sp>
    </p:spTree>
    <p:extLst>
      <p:ext uri="{BB962C8B-B14F-4D97-AF65-F5344CB8AC3E}">
        <p14:creationId xmlns:p14="http://schemas.microsoft.com/office/powerpoint/2010/main" val="3953916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1B6A46F-A9F8-9B46-85C8-DD1C7C00D0E1}" type="slidenum">
              <a:rPr lang="fr-FR" smtClean="0"/>
              <a:t>1</a:t>
            </a:fld>
            <a:endParaRPr lang="fr-FR"/>
          </a:p>
        </p:txBody>
      </p:sp>
    </p:spTree>
    <p:extLst>
      <p:ext uri="{BB962C8B-B14F-4D97-AF65-F5344CB8AC3E}">
        <p14:creationId xmlns:p14="http://schemas.microsoft.com/office/powerpoint/2010/main" val="1733273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1B6A46F-A9F8-9B46-85C8-DD1C7C00D0E1}" type="slidenum">
              <a:rPr lang="fr-FR" smtClean="0"/>
              <a:t>13</a:t>
            </a:fld>
            <a:endParaRPr lang="fr-FR"/>
          </a:p>
        </p:txBody>
      </p:sp>
    </p:spTree>
    <p:extLst>
      <p:ext uri="{BB962C8B-B14F-4D97-AF65-F5344CB8AC3E}">
        <p14:creationId xmlns:p14="http://schemas.microsoft.com/office/powerpoint/2010/main" val="3943909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543CE7A-FE56-0BF7-2DAE-D4C5A218ACF9}"/>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9645E4C5-CD3B-9F18-2B45-C7A2CA2971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BCFB02D1-B0CC-5B72-123A-D96185D8FD23}"/>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F02F171D-91DF-64D3-3B97-B65DD57D7AA9}"/>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31ADCA1E-A935-B3F7-D465-43E8DE9E4CEC}"/>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1564537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17829D1-EE2C-EEE0-BB13-3576FCEAD5A0}"/>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DDC4C52-0433-8BBD-B4AF-5F9025204E33}"/>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95465BED-DCD6-8049-25F5-5FF91654D05D}"/>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B0F90A08-1A76-5717-C2E9-152E7508A2C3}"/>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E4705D04-8F7B-4BFD-7DE2-6BE428F337FE}"/>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1058801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9F72509B-F5F4-2C0A-AE07-1CBF629BE8E6}"/>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A4FF21A-DF96-3DC0-80CD-2054ADF18351}"/>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4D9A0295-DCC6-60FE-06C4-2B2587FA91F8}"/>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34D605A3-C4BB-DA36-11EF-5C2BB5FE9AFC}"/>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29B391B9-19F9-2D23-60F6-76FB36C1532F}"/>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1240105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9AB91A6-3F41-09CA-56CB-9F55B13E3A2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35E9FD85-3F97-9B37-30F7-998CE3530D57}"/>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077C6ED9-D109-024F-2B1E-8529A8B7AC10}"/>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337808D6-B451-74D1-D912-FDB3109838AA}"/>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DF3BC863-EACA-8DCB-D8BB-111AC32947BA}"/>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2885960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55B5603-DFFB-E660-9B3C-1B1434AAACE8}"/>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A293818D-A6CC-3852-6D9F-A8A66546E8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F5A50EF8-D152-9B4D-F39F-E2FB9F6DDD1F}"/>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41AB1A0B-B348-7138-5DC6-CF5A6A9D8C9A}"/>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9D937F2E-CE77-8705-B743-044BC88BB066}"/>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269293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37B14D-B352-17E8-5EEF-99BDB23E1AF0}"/>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7512F2E3-35E2-76CB-790B-14F83479417D}"/>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F4F2C6E4-C3B6-B43C-A650-C7A623158985}"/>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A039D263-C527-F6A5-D698-A63CA48A4878}"/>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6" name="Θέση υποσέλιδου 5">
            <a:extLst>
              <a:ext uri="{FF2B5EF4-FFF2-40B4-BE49-F238E27FC236}">
                <a16:creationId xmlns:a16="http://schemas.microsoft.com/office/drawing/2014/main" id="{8B24EDB1-E8A3-8BCD-77CA-4F0EDFA308A0}"/>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2AB262EE-B6C5-A4C7-770D-E96A476896AB}"/>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2408266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34C8DDC-566B-E1A6-EAC0-D57F68B34A12}"/>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D50A716-1386-147A-4899-539EF3CCCD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3149BDF0-190A-B46E-FBEC-A65541D7E2FC}"/>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3825343C-1F43-B57B-40BC-DFA16C912D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302DA71B-6D58-D3B5-DB45-AE299A81582F}"/>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7A3534EF-914D-7C93-3E1D-BF193CAAF4AC}"/>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8" name="Θέση υποσέλιδου 7">
            <a:extLst>
              <a:ext uri="{FF2B5EF4-FFF2-40B4-BE49-F238E27FC236}">
                <a16:creationId xmlns:a16="http://schemas.microsoft.com/office/drawing/2014/main" id="{C6C8FE8D-3C3F-425E-B623-BACB19E8C5D8}"/>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46375A10-4327-C7A0-B597-0269390D0091}"/>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3381523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2341241-4031-380A-FECA-4FE0323CE4D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E9B0E86A-EF74-F00A-0825-CBFE761B0407}"/>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4" name="Θέση υποσέλιδου 3">
            <a:extLst>
              <a:ext uri="{FF2B5EF4-FFF2-40B4-BE49-F238E27FC236}">
                <a16:creationId xmlns:a16="http://schemas.microsoft.com/office/drawing/2014/main" id="{97E12199-A640-8CC2-C29E-45F7B8AB0614}"/>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1CD4B9FD-6A34-CA65-E30F-109FE1CB2DB3}"/>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96243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566CAD8F-191A-79D9-0B23-CC16507FD652}"/>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3" name="Θέση υποσέλιδου 2">
            <a:extLst>
              <a:ext uri="{FF2B5EF4-FFF2-40B4-BE49-F238E27FC236}">
                <a16:creationId xmlns:a16="http://schemas.microsoft.com/office/drawing/2014/main" id="{823DC35D-2BCE-7229-95D7-AE00B6BF108B}"/>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C819C0D5-DC7A-A841-637E-F2364E7EDFF5}"/>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2732632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799D676-E2AE-E930-C8D4-FC96FE387DDB}"/>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DF84244-A7B4-1B45-AD3E-5D565FA855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146A3316-FB0C-1A7B-45E7-C4E831C531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92DBF03B-D4B2-412C-1515-0F703D93E7B8}"/>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6" name="Θέση υποσέλιδου 5">
            <a:extLst>
              <a:ext uri="{FF2B5EF4-FFF2-40B4-BE49-F238E27FC236}">
                <a16:creationId xmlns:a16="http://schemas.microsoft.com/office/drawing/2014/main" id="{E5401FFE-42A2-44A3-AD79-280D6253C77C}"/>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D2CCAF45-4A90-03AD-EA93-BFE10CEFFAC3}"/>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3509265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D202E33-30DC-125F-241F-B7222163EB0F}"/>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9B0755BF-4D21-2F42-C551-255497C6D5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D48E8187-0892-5697-0D5A-6D40C79DBF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26B6E54D-DCC1-75BE-0560-A9591BC4ECD5}"/>
              </a:ext>
            </a:extLst>
          </p:cNvPr>
          <p:cNvSpPr>
            <a:spLocks noGrp="1"/>
          </p:cNvSpPr>
          <p:nvPr>
            <p:ph type="dt" sz="half" idx="10"/>
          </p:nvPr>
        </p:nvSpPr>
        <p:spPr/>
        <p:txBody>
          <a:bodyPr/>
          <a:lstStyle/>
          <a:p>
            <a:fld id="{B956CA4A-4C1C-4AB7-8486-8409A26A4BEA}" type="datetimeFigureOut">
              <a:rPr lang="el-GR" smtClean="0"/>
              <a:t>31/3/2025</a:t>
            </a:fld>
            <a:endParaRPr lang="el-GR"/>
          </a:p>
        </p:txBody>
      </p:sp>
      <p:sp>
        <p:nvSpPr>
          <p:cNvPr id="6" name="Θέση υποσέλιδου 5">
            <a:extLst>
              <a:ext uri="{FF2B5EF4-FFF2-40B4-BE49-F238E27FC236}">
                <a16:creationId xmlns:a16="http://schemas.microsoft.com/office/drawing/2014/main" id="{7FDB5C8B-FAC6-F71B-A73C-6247A4B7C203}"/>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BCE01B6F-E22D-181C-90BE-5E4850188361}"/>
              </a:ext>
            </a:extLst>
          </p:cNvPr>
          <p:cNvSpPr>
            <a:spLocks noGrp="1"/>
          </p:cNvSpPr>
          <p:nvPr>
            <p:ph type="sldNum" sz="quarter" idx="12"/>
          </p:nvPr>
        </p:nvSpPr>
        <p:spPr/>
        <p:txBody>
          <a:bodyPr/>
          <a:lstStyle/>
          <a:p>
            <a:fld id="{AD1E1074-EB3D-4D50-95EA-C94DD4C752FC}" type="slidenum">
              <a:rPr lang="el-GR" smtClean="0"/>
              <a:t>‹#›</a:t>
            </a:fld>
            <a:endParaRPr lang="el-GR"/>
          </a:p>
        </p:txBody>
      </p:sp>
    </p:spTree>
    <p:extLst>
      <p:ext uri="{BB962C8B-B14F-4D97-AF65-F5344CB8AC3E}">
        <p14:creationId xmlns:p14="http://schemas.microsoft.com/office/powerpoint/2010/main" val="1318018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E159B6B-2658-F6F9-F17E-F7619CFEC3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7D77C8B-90B6-5B44-8D24-C8FA7EB67B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F0C88D8B-DE15-4D43-0992-EB9717990D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6CA4A-4C1C-4AB7-8486-8409A26A4BEA}" type="datetimeFigureOut">
              <a:rPr lang="el-GR" smtClean="0"/>
              <a:t>31/3/2025</a:t>
            </a:fld>
            <a:endParaRPr lang="el-GR"/>
          </a:p>
        </p:txBody>
      </p:sp>
      <p:sp>
        <p:nvSpPr>
          <p:cNvPr id="5" name="Θέση υποσέλιδου 4">
            <a:extLst>
              <a:ext uri="{FF2B5EF4-FFF2-40B4-BE49-F238E27FC236}">
                <a16:creationId xmlns:a16="http://schemas.microsoft.com/office/drawing/2014/main" id="{60F97CA9-65D9-2742-DA68-3806E0109D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12B2D915-2187-D0E9-8330-88B6A62BAB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E1074-EB3D-4D50-95EA-C94DD4C752FC}" type="slidenum">
              <a:rPr lang="el-GR" smtClean="0"/>
              <a:t>‹#›</a:t>
            </a:fld>
            <a:endParaRPr lang="el-GR"/>
          </a:p>
        </p:txBody>
      </p:sp>
    </p:spTree>
    <p:extLst>
      <p:ext uri="{BB962C8B-B14F-4D97-AF65-F5344CB8AC3E}">
        <p14:creationId xmlns:p14="http://schemas.microsoft.com/office/powerpoint/2010/main" val="2832736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51.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52.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55.sv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17.pn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66.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18.png"/><Relationship Id="rId5" Type="http://schemas.openxmlformats.org/officeDocument/2006/relationships/diagramQuickStyle" Target="../diagrams/quickStyle3.xml"/><Relationship Id="rId10" Type="http://schemas.openxmlformats.org/officeDocument/2006/relationships/image" Target="../media/image65.png"/><Relationship Id="rId4" Type="http://schemas.openxmlformats.org/officeDocument/2006/relationships/diagramLayout" Target="../diagrams/layout3.xml"/><Relationship Id="rId9" Type="http://schemas.openxmlformats.org/officeDocument/2006/relationships/image" Target="../media/image64.png"/></Relationships>
</file>

<file path=ppt/slides/_rels/slide1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jpeg"/><Relationship Id="rId4" Type="http://schemas.openxmlformats.org/officeDocument/2006/relationships/image" Target="../media/image69.jpe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14.png"/><Relationship Id="rId4" Type="http://schemas.openxmlformats.org/officeDocument/2006/relationships/image" Target="../media/image16.svg"/></Relationships>
</file>

<file path=ppt/slides/_rels/slide18.xml.rels><?xml version="1.0" encoding="UTF-8" standalone="yes"?>
<Relationships xmlns="http://schemas.openxmlformats.org/package/2006/relationships"><Relationship Id="rId8" Type="http://schemas.openxmlformats.org/officeDocument/2006/relationships/hyperlink" Target="https://pmc.ncbi.nlm.nih.gov/articles/PMC8660080/" TargetMode="External"/><Relationship Id="rId13" Type="http://schemas.openxmlformats.org/officeDocument/2006/relationships/image" Target="../media/image19.svg"/><Relationship Id="rId3" Type="http://schemas.openxmlformats.org/officeDocument/2006/relationships/image" Target="../media/image16.svg"/><Relationship Id="rId7" Type="http://schemas.openxmlformats.org/officeDocument/2006/relationships/hyperlink" Target="https://www.sciencedirect.com/science/article/pii/S004896972304648X#bb0185" TargetMode="External"/><Relationship Id="rId12"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hyperlink" Target="https://www.mdpi.com/2073-4441/12/7/1889" TargetMode="External"/><Relationship Id="rId11" Type="http://schemas.openxmlformats.org/officeDocument/2006/relationships/hyperlink" Target="https://www.sciencedirect.com/science/article/pii/S0048969721006446?via%3Dihub" TargetMode="External"/><Relationship Id="rId5" Type="http://schemas.openxmlformats.org/officeDocument/2006/relationships/hyperlink" Target="https://www.ncbi.nlm.nih.gov/mesh/?term=%22Microplastics%22" TargetMode="External"/><Relationship Id="rId10" Type="http://schemas.openxmlformats.org/officeDocument/2006/relationships/hyperlink" Target="https://www.sciencedirect.com/science/article/abs/pii/S0048969721034045" TargetMode="External"/><Relationship Id="rId4" Type="http://schemas.openxmlformats.org/officeDocument/2006/relationships/hyperlink" Target="https://revmaterialeplastice.ro/pdf/3%20TUDOR%20V%20C%203%2019.pdf" TargetMode="External"/><Relationship Id="rId9" Type="http://schemas.openxmlformats.org/officeDocument/2006/relationships/hyperlink" Target="https://www.sciencedirect.com/science/article/abs/pii/S0048969721008603&#16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sv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1.xml"/><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8.png"/><Relationship Id="rId5" Type="http://schemas.openxmlformats.org/officeDocument/2006/relationships/diagramColors" Target="../diagrams/colors1.xml"/><Relationship Id="rId10" Type="http://schemas.openxmlformats.org/officeDocument/2006/relationships/image" Target="../media/image17.png"/><Relationship Id="rId4" Type="http://schemas.openxmlformats.org/officeDocument/2006/relationships/diagramQuickStyle" Target="../diagrams/quickStyle1.xml"/><Relationship Id="rId9" Type="http://schemas.openxmlformats.org/officeDocument/2006/relationships/image" Target="../media/image16.sv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2.xml"/><Relationship Id="rId7" Type="http://schemas.openxmlformats.org/officeDocument/2006/relationships/image" Target="../media/image1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4.png"/><Relationship Id="rId4" Type="http://schemas.openxmlformats.org/officeDocument/2006/relationships/diagramQuickStyle" Target="../diagrams/quickStyle2.xml"/><Relationship Id="rId9" Type="http://schemas.openxmlformats.org/officeDocument/2006/relationships/image" Target="../media/image16.sv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5.png"/><Relationship Id="rId7" Type="http://schemas.openxmlformats.org/officeDocument/2006/relationships/image" Target="../media/image21.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0.svg"/><Relationship Id="rId9" Type="http://schemas.openxmlformats.org/officeDocument/2006/relationships/image" Target="../media/image23.sv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jpeg"/><Relationship Id="rId3" Type="http://schemas.openxmlformats.org/officeDocument/2006/relationships/image" Target="../media/image25.jpeg"/><Relationship Id="rId7" Type="http://schemas.openxmlformats.org/officeDocument/2006/relationships/image" Target="../media/image29.png"/><Relationship Id="rId12" Type="http://schemas.openxmlformats.org/officeDocument/2006/relationships/image" Target="../media/image34.jpe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8.png"/><Relationship Id="rId11" Type="http://schemas.openxmlformats.org/officeDocument/2006/relationships/image" Target="../media/image33.jpe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7.png"/><Relationship Id="rId7" Type="http://schemas.openxmlformats.org/officeDocument/2006/relationships/image" Target="../media/image39.jpeg"/><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41.png"/><Relationship Id="rId5" Type="http://schemas.openxmlformats.org/officeDocument/2006/relationships/image" Target="../media/image14.png"/><Relationship Id="rId10" Type="http://schemas.openxmlformats.org/officeDocument/2006/relationships/image" Target="../media/image40.png"/><Relationship Id="rId4" Type="http://schemas.openxmlformats.org/officeDocument/2006/relationships/image" Target="../media/image38.png"/><Relationship Id="rId9"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16.svg"/><Relationship Id="rId7" Type="http://schemas.openxmlformats.org/officeDocument/2006/relationships/image" Target="../media/image4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10" Type="http://schemas.openxmlformats.org/officeDocument/2006/relationships/image" Target="../media/image19.svg"/><Relationship Id="rId4" Type="http://schemas.openxmlformats.org/officeDocument/2006/relationships/image" Target="../media/image45.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t="-38000" b="-38000"/>
          </a:stretch>
        </a:blip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B9334AC3-F97B-AAEB-193C-D6FEF28515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034320" y="703141"/>
            <a:ext cx="123362" cy="12192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E50E65B-DF47-8A8C-928A-F2A8B22280D4}"/>
              </a:ext>
            </a:extLst>
          </p:cNvPr>
          <p:cNvSpPr txBox="1"/>
          <p:nvPr/>
        </p:nvSpPr>
        <p:spPr>
          <a:xfrm>
            <a:off x="669446" y="1373148"/>
            <a:ext cx="10872546" cy="1246495"/>
          </a:xfrm>
          <a:prstGeom prst="rect">
            <a:avLst/>
          </a:prstGeom>
          <a:solidFill>
            <a:schemeClr val="accent1">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3200" b="1">
                <a:ea typeface="Calibri"/>
                <a:cs typeface="Calibri"/>
              </a:rPr>
              <a:t>Microplastics in the Food Chains: </a:t>
            </a:r>
            <a:r>
              <a:rPr lang="en-GB" sz="2500" b="1">
                <a:ea typeface="Calibri"/>
                <a:cs typeface="Calibri"/>
              </a:rPr>
              <a:t>The Effect of Microplastics on the Growth of Photosynthetic Organisms (</a:t>
            </a:r>
            <a:r>
              <a:rPr lang="en-GB" sz="2300" b="1" i="1">
                <a:ea typeface="Calibri"/>
                <a:cs typeface="Calibri"/>
              </a:rPr>
              <a:t>Elodea canadensis</a:t>
            </a:r>
            <a:r>
              <a:rPr lang="en-GB" sz="2300" b="1">
                <a:ea typeface="Calibri"/>
                <a:cs typeface="Calibri"/>
              </a:rPr>
              <a:t>)</a:t>
            </a:r>
            <a:endParaRPr lang="en-GB" sz="2300">
              <a:ea typeface="Calibri"/>
              <a:cs typeface="Calibri"/>
            </a:endParaRPr>
          </a:p>
          <a:p>
            <a:pPr algn="l"/>
            <a:endParaRPr lang="en-GB">
              <a:ea typeface="Calibri"/>
              <a:cs typeface="Calibri"/>
            </a:endParaRPr>
          </a:p>
        </p:txBody>
      </p:sp>
      <p:sp>
        <p:nvSpPr>
          <p:cNvPr id="8" name="TextBox 7">
            <a:extLst>
              <a:ext uri="{FF2B5EF4-FFF2-40B4-BE49-F238E27FC236}">
                <a16:creationId xmlns:a16="http://schemas.microsoft.com/office/drawing/2014/main" id="{6E28FC58-7389-F5B7-F0D7-97CF2DA11E95}"/>
              </a:ext>
            </a:extLst>
          </p:cNvPr>
          <p:cNvSpPr txBox="1"/>
          <p:nvPr/>
        </p:nvSpPr>
        <p:spPr>
          <a:xfrm>
            <a:off x="3071112" y="2742145"/>
            <a:ext cx="6069213" cy="13737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ts val="1000"/>
              </a:spcBef>
            </a:pPr>
            <a:r>
              <a:rPr lang="en-US" b="1">
                <a:ea typeface="Calibri"/>
                <a:cs typeface="Calibri"/>
              </a:rPr>
              <a:t>Iliana </a:t>
            </a:r>
            <a:r>
              <a:rPr lang="en-US" b="1" err="1">
                <a:ea typeface="Calibri"/>
                <a:cs typeface="Calibri"/>
              </a:rPr>
              <a:t>Iakovidou</a:t>
            </a:r>
            <a:r>
              <a:rPr lang="en-US" b="1">
                <a:ea typeface="Calibri"/>
                <a:cs typeface="Calibri"/>
              </a:rPr>
              <a:t>, Eleni-</a:t>
            </a:r>
            <a:r>
              <a:rPr lang="en-US" b="1" err="1">
                <a:ea typeface="Calibri"/>
                <a:cs typeface="Calibri"/>
              </a:rPr>
              <a:t>Efrosini</a:t>
            </a:r>
            <a:r>
              <a:rPr lang="en-US" b="1">
                <a:ea typeface="Calibri"/>
                <a:cs typeface="Calibri"/>
              </a:rPr>
              <a:t> Patri, Dimitris </a:t>
            </a:r>
            <a:r>
              <a:rPr lang="en-US" b="1" err="1">
                <a:ea typeface="Calibri"/>
                <a:cs typeface="Calibri"/>
              </a:rPr>
              <a:t>Kremezis</a:t>
            </a:r>
            <a:endParaRPr lang="en-US">
              <a:ea typeface="Calibri"/>
              <a:cs typeface="Calibri"/>
            </a:endParaRPr>
          </a:p>
          <a:p>
            <a:pPr algn="ctr">
              <a:lnSpc>
                <a:spcPct val="90000"/>
              </a:lnSpc>
              <a:spcBef>
                <a:spcPts val="1000"/>
              </a:spcBef>
            </a:pPr>
            <a:r>
              <a:rPr lang="fr-BE" b="1">
                <a:ea typeface="Calibri"/>
                <a:cs typeface="Calibri"/>
              </a:rPr>
              <a:t>Professor: Eleni </a:t>
            </a:r>
            <a:r>
              <a:rPr lang="fr-BE" b="1" err="1">
                <a:ea typeface="Calibri"/>
                <a:cs typeface="Calibri"/>
              </a:rPr>
              <a:t>Touliopoulou</a:t>
            </a:r>
            <a:r>
              <a:rPr lang="fr-BE" b="1">
                <a:ea typeface="Calibri"/>
                <a:cs typeface="Calibri"/>
              </a:rPr>
              <a:t> </a:t>
            </a:r>
            <a:endParaRPr lang="en-US">
              <a:ea typeface="Calibri"/>
              <a:cs typeface="Calibri"/>
            </a:endParaRPr>
          </a:p>
          <a:p>
            <a:pPr algn="ctr">
              <a:lnSpc>
                <a:spcPct val="90000"/>
              </a:lnSpc>
              <a:spcBef>
                <a:spcPts val="1000"/>
              </a:spcBef>
            </a:pPr>
            <a:r>
              <a:rPr lang="fr-BE" b="1" err="1">
                <a:ea typeface="Calibri"/>
                <a:cs typeface="Calibri"/>
              </a:rPr>
              <a:t>European</a:t>
            </a:r>
            <a:r>
              <a:rPr lang="fr-BE" b="1">
                <a:ea typeface="Calibri"/>
                <a:cs typeface="Calibri"/>
              </a:rPr>
              <a:t> </a:t>
            </a:r>
            <a:r>
              <a:rPr lang="fr-BE" b="1" err="1">
                <a:ea typeface="Calibri"/>
                <a:cs typeface="Calibri"/>
              </a:rPr>
              <a:t>School</a:t>
            </a:r>
            <a:r>
              <a:rPr lang="fr-BE" b="1">
                <a:ea typeface="Calibri"/>
                <a:cs typeface="Calibri"/>
              </a:rPr>
              <a:t> of Brussels 3</a:t>
            </a:r>
            <a:endParaRPr lang="en-US">
              <a:ea typeface="Calibri"/>
              <a:cs typeface="Calibri"/>
            </a:endParaRPr>
          </a:p>
          <a:p>
            <a:pPr algn="l"/>
            <a:endParaRPr lang="en-GB">
              <a:ea typeface="Calibri"/>
              <a:cs typeface="Calibri"/>
            </a:endParaRPr>
          </a:p>
        </p:txBody>
      </p:sp>
    </p:spTree>
    <p:extLst>
      <p:ext uri="{BB962C8B-B14F-4D97-AF65-F5344CB8AC3E}">
        <p14:creationId xmlns:p14="http://schemas.microsoft.com/office/powerpoint/2010/main" val="2180323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8" name="Freeform 9">
            <a:extLst>
              <a:ext uri="{FF2B5EF4-FFF2-40B4-BE49-F238E27FC236}">
                <a16:creationId xmlns:a16="http://schemas.microsoft.com/office/drawing/2014/main" id="{C7C1CC8A-87EA-07A6-FC57-21BC74A41F46}"/>
              </a:ext>
            </a:extLst>
          </p:cNvPr>
          <p:cNvSpPr/>
          <p:nvPr/>
        </p:nvSpPr>
        <p:spPr>
          <a:xfrm rot="11160000">
            <a:off x="9587072" y="-660825"/>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5" name="Freeform 10" descr="A blue cloud and plant&#10;&#10;AI-generated content may be incorrect.">
            <a:extLst>
              <a:ext uri="{FF2B5EF4-FFF2-40B4-BE49-F238E27FC236}">
                <a16:creationId xmlns:a16="http://schemas.microsoft.com/office/drawing/2014/main" id="{2EA5D82D-C644-899E-FDF2-733E36FC7E0B}"/>
              </a:ext>
            </a:extLst>
          </p:cNvPr>
          <p:cNvSpPr/>
          <p:nvPr/>
        </p:nvSpPr>
        <p:spPr>
          <a:xfrm rot="12660000" flipH="1" flipV="1">
            <a:off x="-1173173" y="4172361"/>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4"/>
            <a:stretch>
              <a:fillRect/>
            </a:stretch>
          </a:blipFill>
        </p:spPr>
        <p:txBody>
          <a:bodyPr/>
          <a:lstStyle/>
          <a:p>
            <a:endParaRPr lang="fr-FR"/>
          </a:p>
        </p:txBody>
      </p:sp>
      <p:sp>
        <p:nvSpPr>
          <p:cNvPr id="2" name="Title 1">
            <a:extLst>
              <a:ext uri="{FF2B5EF4-FFF2-40B4-BE49-F238E27FC236}">
                <a16:creationId xmlns:a16="http://schemas.microsoft.com/office/drawing/2014/main" id="{D4F5A29C-7014-AB35-8802-AA67BDF91026}"/>
              </a:ext>
            </a:extLst>
          </p:cNvPr>
          <p:cNvSpPr>
            <a:spLocks noGrp="1"/>
          </p:cNvSpPr>
          <p:nvPr>
            <p:ph type="title"/>
          </p:nvPr>
        </p:nvSpPr>
        <p:spPr>
          <a:xfrm>
            <a:off x="674914" y="903345"/>
            <a:ext cx="10515600" cy="1325563"/>
          </a:xfrm>
        </p:spPr>
        <p:txBody>
          <a:bodyPr/>
          <a:lstStyle/>
          <a:p>
            <a:r>
              <a:rPr lang="en-GB" b="1">
                <a:ea typeface="Calibri Light"/>
                <a:cs typeface="Calibri Light"/>
              </a:rPr>
              <a:t>Results</a:t>
            </a:r>
            <a:endParaRPr lang="en-GB">
              <a:ea typeface="Calibri Light" panose="020F0302020204030204"/>
              <a:cs typeface="Calibri Light" panose="020F0302020204030204"/>
            </a:endParaRPr>
          </a:p>
        </p:txBody>
      </p:sp>
      <p:sp>
        <p:nvSpPr>
          <p:cNvPr id="3" name="Content Placeholder 2">
            <a:extLst>
              <a:ext uri="{FF2B5EF4-FFF2-40B4-BE49-F238E27FC236}">
                <a16:creationId xmlns:a16="http://schemas.microsoft.com/office/drawing/2014/main" id="{DB964946-0152-FEB4-0ECC-7B649DF14AC6}"/>
              </a:ext>
            </a:extLst>
          </p:cNvPr>
          <p:cNvSpPr>
            <a:spLocks noGrp="1"/>
          </p:cNvSpPr>
          <p:nvPr>
            <p:ph idx="1"/>
          </p:nvPr>
        </p:nvSpPr>
        <p:spPr>
          <a:xfrm>
            <a:off x="278516" y="2500604"/>
            <a:ext cx="5640638" cy="2723508"/>
          </a:xfrm>
        </p:spPr>
        <p:txBody>
          <a:bodyPr vert="horz" lIns="91440" tIns="45720" rIns="91440" bIns="45720" rtlCol="0" anchor="t">
            <a:normAutofit/>
          </a:bodyPr>
          <a:lstStyle/>
          <a:p>
            <a:pPr marL="0" indent="0">
              <a:lnSpc>
                <a:spcPct val="150000"/>
              </a:lnSpc>
              <a:buNone/>
            </a:pPr>
            <a:r>
              <a:rPr lang="en-GB" sz="2400" b="1">
                <a:ea typeface="+mn-lt"/>
                <a:cs typeface="+mn-lt"/>
              </a:rPr>
              <a:t>Microplastic Exposure (8 g/L):</a:t>
            </a:r>
            <a:endParaRPr lang="en-GB" sz="2400" b="1">
              <a:ea typeface="Calibri" panose="020F0502020204030204"/>
              <a:cs typeface="Calibri" panose="020F0502020204030204"/>
            </a:endParaRPr>
          </a:p>
          <a:p>
            <a:pPr>
              <a:lnSpc>
                <a:spcPct val="150000"/>
              </a:lnSpc>
            </a:pPr>
            <a:r>
              <a:rPr lang="en-GB" sz="2400">
                <a:ea typeface="+mn-lt"/>
                <a:cs typeface="+mn-lt"/>
              </a:rPr>
              <a:t>Oxygen increase rate: 1.2 mg/L*h </a:t>
            </a:r>
            <a:endParaRPr lang="en-GB" sz="2400">
              <a:ea typeface="Calibri"/>
              <a:cs typeface="Calibri"/>
            </a:endParaRPr>
          </a:p>
          <a:p>
            <a:pPr>
              <a:lnSpc>
                <a:spcPct val="150000"/>
              </a:lnSpc>
            </a:pPr>
            <a:r>
              <a:rPr lang="en-GB" sz="2400">
                <a:ea typeface="+mn-lt"/>
                <a:cs typeface="+mn-lt"/>
              </a:rPr>
              <a:t>Slower oxygen increase, but low error.</a:t>
            </a:r>
            <a:endParaRPr lang="en-GB" sz="2400">
              <a:ea typeface="Calibri"/>
              <a:cs typeface="Calibri"/>
            </a:endParaRPr>
          </a:p>
          <a:p>
            <a:endParaRPr lang="en-GB">
              <a:ea typeface="+mn-lt"/>
              <a:cs typeface="+mn-lt"/>
            </a:endParaRPr>
          </a:p>
          <a:p>
            <a:pPr marL="0" indent="0">
              <a:buNone/>
            </a:pPr>
            <a:endParaRPr lang="en-GB">
              <a:ea typeface="+mn-lt"/>
              <a:cs typeface="+mn-lt"/>
            </a:endParaRPr>
          </a:p>
          <a:p>
            <a:pPr marL="0" indent="0">
              <a:buNone/>
            </a:pPr>
            <a:endParaRPr lang="en-GB"/>
          </a:p>
        </p:txBody>
      </p:sp>
      <p:pic>
        <p:nvPicPr>
          <p:cNvPr id="6" name="Picture 5" descr="A graph with a line graph and numbers&#10;&#10;AI-generated content may be incorrect.">
            <a:extLst>
              <a:ext uri="{FF2B5EF4-FFF2-40B4-BE49-F238E27FC236}">
                <a16:creationId xmlns:a16="http://schemas.microsoft.com/office/drawing/2014/main" id="{4ECBC75C-9C3E-A199-69B5-3909AE0CBD66}"/>
              </a:ext>
            </a:extLst>
          </p:cNvPr>
          <p:cNvPicPr>
            <a:picLocks noChangeAspect="1"/>
          </p:cNvPicPr>
          <p:nvPr/>
        </p:nvPicPr>
        <p:blipFill>
          <a:blip r:embed="rId5"/>
          <a:stretch>
            <a:fillRect/>
          </a:stretch>
        </p:blipFill>
        <p:spPr>
          <a:xfrm>
            <a:off x="5595193" y="1139756"/>
            <a:ext cx="6221046" cy="4570047"/>
          </a:xfrm>
          <a:prstGeom prst="rect">
            <a:avLst/>
          </a:prstGeom>
        </p:spPr>
      </p:pic>
      <p:sp>
        <p:nvSpPr>
          <p:cNvPr id="10" name="Freeform 8" descr="A blue circle with black dots&#10;&#10;AI-generated content may be incorrect.">
            <a:extLst>
              <a:ext uri="{FF2B5EF4-FFF2-40B4-BE49-F238E27FC236}">
                <a16:creationId xmlns:a16="http://schemas.microsoft.com/office/drawing/2014/main" id="{F87B3D9E-B98E-944F-F172-836F323B1E35}"/>
              </a:ext>
            </a:extLst>
          </p:cNvPr>
          <p:cNvSpPr/>
          <p:nvPr/>
        </p:nvSpPr>
        <p:spPr>
          <a:xfrm rot="4020000" flipH="1">
            <a:off x="-306941" y="-781980"/>
            <a:ext cx="1732095" cy="2439405"/>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6"/>
            <a:stretch>
              <a:fillRect/>
            </a:stretch>
          </a:blipFill>
        </p:spPr>
        <p:txBody>
          <a:bodyPr/>
          <a:lstStyle/>
          <a:p>
            <a:endParaRPr lang="fr-FR"/>
          </a:p>
        </p:txBody>
      </p:sp>
    </p:spTree>
    <p:extLst>
      <p:ext uri="{BB962C8B-B14F-4D97-AF65-F5344CB8AC3E}">
        <p14:creationId xmlns:p14="http://schemas.microsoft.com/office/powerpoint/2010/main" val="817342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8" name="Freeform 9">
            <a:extLst>
              <a:ext uri="{FF2B5EF4-FFF2-40B4-BE49-F238E27FC236}">
                <a16:creationId xmlns:a16="http://schemas.microsoft.com/office/drawing/2014/main" id="{93C9C2C9-F4D2-2A61-2E75-87E247298C64}"/>
              </a:ext>
            </a:extLst>
          </p:cNvPr>
          <p:cNvSpPr/>
          <p:nvPr/>
        </p:nvSpPr>
        <p:spPr>
          <a:xfrm rot="9840000">
            <a:off x="-247324" y="-362150"/>
            <a:ext cx="2434237" cy="4204446"/>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6" name="Freeform 10" descr="A blue cloud and plant&#10;&#10;AI-generated content may be incorrect.">
            <a:extLst>
              <a:ext uri="{FF2B5EF4-FFF2-40B4-BE49-F238E27FC236}">
                <a16:creationId xmlns:a16="http://schemas.microsoft.com/office/drawing/2014/main" id="{E0EA8B62-7432-773D-99AA-AFD303CC5CF2}"/>
              </a:ext>
            </a:extLst>
          </p:cNvPr>
          <p:cNvSpPr/>
          <p:nvPr/>
        </p:nvSpPr>
        <p:spPr>
          <a:xfrm rot="8580000" flipV="1">
            <a:off x="10098801" y="4326058"/>
            <a:ext cx="2859079" cy="3052144"/>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4"/>
            <a:stretch>
              <a:fillRect/>
            </a:stretch>
          </a:blipFill>
        </p:spPr>
        <p:txBody>
          <a:bodyPr/>
          <a:lstStyle/>
          <a:p>
            <a:endParaRPr lang="fr-FR"/>
          </a:p>
        </p:txBody>
      </p:sp>
      <p:sp>
        <p:nvSpPr>
          <p:cNvPr id="2" name="Title 1">
            <a:extLst>
              <a:ext uri="{FF2B5EF4-FFF2-40B4-BE49-F238E27FC236}">
                <a16:creationId xmlns:a16="http://schemas.microsoft.com/office/drawing/2014/main" id="{B8212E03-4D6C-1856-2A88-46024D0D686A}"/>
              </a:ext>
            </a:extLst>
          </p:cNvPr>
          <p:cNvSpPr>
            <a:spLocks noGrp="1"/>
          </p:cNvSpPr>
          <p:nvPr>
            <p:ph type="title"/>
          </p:nvPr>
        </p:nvSpPr>
        <p:spPr>
          <a:xfrm>
            <a:off x="1129553" y="387537"/>
            <a:ext cx="10515600" cy="1325563"/>
          </a:xfrm>
        </p:spPr>
        <p:txBody>
          <a:bodyPr/>
          <a:lstStyle/>
          <a:p>
            <a:r>
              <a:rPr lang="en-GB" b="1">
                <a:ea typeface="Calibri Light"/>
                <a:cs typeface="Calibri Light"/>
              </a:rPr>
              <a:t>Results</a:t>
            </a:r>
            <a:endParaRPr lang="en-GB" b="1"/>
          </a:p>
        </p:txBody>
      </p:sp>
      <p:sp>
        <p:nvSpPr>
          <p:cNvPr id="3" name="Content Placeholder 2">
            <a:extLst>
              <a:ext uri="{FF2B5EF4-FFF2-40B4-BE49-F238E27FC236}">
                <a16:creationId xmlns:a16="http://schemas.microsoft.com/office/drawing/2014/main" id="{3D5302F2-9116-9DF9-5671-F8788AC29A24}"/>
              </a:ext>
            </a:extLst>
          </p:cNvPr>
          <p:cNvSpPr>
            <a:spLocks noGrp="1"/>
          </p:cNvSpPr>
          <p:nvPr>
            <p:ph idx="1"/>
          </p:nvPr>
        </p:nvSpPr>
        <p:spPr>
          <a:xfrm>
            <a:off x="5978121" y="1891012"/>
            <a:ext cx="5903522" cy="4468047"/>
          </a:xfrm>
        </p:spPr>
        <p:txBody>
          <a:bodyPr vert="horz" lIns="91440" tIns="45720" rIns="91440" bIns="45720" rtlCol="0" anchor="t">
            <a:normAutofit/>
          </a:bodyPr>
          <a:lstStyle/>
          <a:p>
            <a:pPr marL="0" indent="0">
              <a:lnSpc>
                <a:spcPct val="160000"/>
              </a:lnSpc>
              <a:spcBef>
                <a:spcPts val="0"/>
              </a:spcBef>
              <a:buNone/>
            </a:pPr>
            <a:r>
              <a:rPr lang="en-US" sz="2400" b="1">
                <a:ea typeface="Calibri"/>
                <a:cs typeface="Calibri"/>
              </a:rPr>
              <a:t>Higher Microplastic Concentration (16 g/L):</a:t>
            </a:r>
            <a:endParaRPr lang="en-US" sz="2400">
              <a:ea typeface="Calibri"/>
              <a:cs typeface="Calibri"/>
            </a:endParaRPr>
          </a:p>
          <a:p>
            <a:pPr lvl="1">
              <a:lnSpc>
                <a:spcPct val="160000"/>
              </a:lnSpc>
              <a:spcBef>
                <a:spcPts val="0"/>
              </a:spcBef>
            </a:pPr>
            <a:r>
              <a:rPr lang="en-US">
                <a:ea typeface="Calibri"/>
                <a:cs typeface="Calibri"/>
              </a:rPr>
              <a:t>Oxygen concentration initially decreases before slightly increasing.</a:t>
            </a:r>
          </a:p>
          <a:p>
            <a:pPr lvl="1">
              <a:lnSpc>
                <a:spcPct val="160000"/>
              </a:lnSpc>
              <a:spcBef>
                <a:spcPts val="0"/>
              </a:spcBef>
            </a:pPr>
            <a:r>
              <a:rPr lang="en-US">
                <a:ea typeface="Calibri"/>
                <a:cs typeface="Calibri"/>
              </a:rPr>
              <a:t>Oxygen production drops to </a:t>
            </a:r>
            <a:r>
              <a:rPr lang="en-US">
                <a:ea typeface="+mn-lt"/>
                <a:cs typeface="+mn-lt"/>
              </a:rPr>
              <a:t>≈</a:t>
            </a:r>
            <a:r>
              <a:rPr lang="en-US">
                <a:ea typeface="Calibri"/>
                <a:cs typeface="Calibri"/>
              </a:rPr>
              <a:t> 0 mg/L*h, indicating severe disruption to photosynthesis.</a:t>
            </a:r>
            <a:endParaRPr lang="en-GB"/>
          </a:p>
        </p:txBody>
      </p:sp>
      <p:pic>
        <p:nvPicPr>
          <p:cNvPr id="4" name="Picture 3" descr="A graph of a function&#10;&#10;AI-generated content may be incorrect.">
            <a:extLst>
              <a:ext uri="{FF2B5EF4-FFF2-40B4-BE49-F238E27FC236}">
                <a16:creationId xmlns:a16="http://schemas.microsoft.com/office/drawing/2014/main" id="{E5748AB1-B55D-2AEC-9E31-14E97020B4EF}"/>
              </a:ext>
            </a:extLst>
          </p:cNvPr>
          <p:cNvPicPr>
            <a:picLocks noChangeAspect="1"/>
          </p:cNvPicPr>
          <p:nvPr/>
        </p:nvPicPr>
        <p:blipFill>
          <a:blip r:embed="rId5"/>
          <a:stretch>
            <a:fillRect/>
          </a:stretch>
        </p:blipFill>
        <p:spPr>
          <a:xfrm>
            <a:off x="318030" y="1693147"/>
            <a:ext cx="5660090" cy="4453776"/>
          </a:xfrm>
          <a:prstGeom prst="rect">
            <a:avLst/>
          </a:prstGeom>
        </p:spPr>
      </p:pic>
      <p:sp>
        <p:nvSpPr>
          <p:cNvPr id="10" name="Freeform 11">
            <a:extLst>
              <a:ext uri="{FF2B5EF4-FFF2-40B4-BE49-F238E27FC236}">
                <a16:creationId xmlns:a16="http://schemas.microsoft.com/office/drawing/2014/main" id="{D837A9B6-97FF-7CA8-D7F4-6E2ECDAFF573}"/>
              </a:ext>
            </a:extLst>
          </p:cNvPr>
          <p:cNvSpPr/>
          <p:nvPr/>
        </p:nvSpPr>
        <p:spPr>
          <a:xfrm flipH="1" flipV="1">
            <a:off x="11064126" y="-385669"/>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FR"/>
          </a:p>
        </p:txBody>
      </p:sp>
    </p:spTree>
    <p:extLst>
      <p:ext uri="{BB962C8B-B14F-4D97-AF65-F5344CB8AC3E}">
        <p14:creationId xmlns:p14="http://schemas.microsoft.com/office/powerpoint/2010/main" val="1142097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675C017-F625-50E6-F991-8DBA2197098A}"/>
              </a:ext>
            </a:extLst>
          </p:cNvPr>
          <p:cNvSpPr>
            <a:spLocks noGrp="1"/>
          </p:cNvSpPr>
          <p:nvPr>
            <p:ph type="title"/>
          </p:nvPr>
        </p:nvSpPr>
        <p:spPr>
          <a:xfrm>
            <a:off x="434248" y="117810"/>
            <a:ext cx="10515600" cy="1325563"/>
          </a:xfrm>
        </p:spPr>
        <p:txBody>
          <a:bodyPr/>
          <a:lstStyle/>
          <a:p>
            <a:r>
              <a:rPr lang="nl-BE" b="1">
                <a:ea typeface="Calibri Light"/>
                <a:cs typeface="Calibri Light"/>
              </a:rPr>
              <a:t>Discussion</a:t>
            </a:r>
            <a:endParaRPr lang="el-GR" b="1">
              <a:ea typeface="Calibri Light"/>
              <a:cs typeface="Calibri Light"/>
            </a:endParaRPr>
          </a:p>
        </p:txBody>
      </p:sp>
      <p:sp>
        <p:nvSpPr>
          <p:cNvPr id="3" name="Θέση περιεχομένου 2">
            <a:extLst>
              <a:ext uri="{FF2B5EF4-FFF2-40B4-BE49-F238E27FC236}">
                <a16:creationId xmlns:a16="http://schemas.microsoft.com/office/drawing/2014/main" id="{4C360972-1908-EFA4-6439-DA49C99CDA6B}"/>
              </a:ext>
            </a:extLst>
          </p:cNvPr>
          <p:cNvSpPr>
            <a:spLocks noGrp="1"/>
          </p:cNvSpPr>
          <p:nvPr>
            <p:ph idx="1"/>
          </p:nvPr>
        </p:nvSpPr>
        <p:spPr>
          <a:xfrm>
            <a:off x="434249" y="1443373"/>
            <a:ext cx="7396518" cy="609163"/>
          </a:xfrm>
        </p:spPr>
        <p:txBody>
          <a:bodyPr vert="horz" lIns="91440" tIns="45720" rIns="91440" bIns="45720" rtlCol="0" anchor="t">
            <a:normAutofit/>
          </a:bodyPr>
          <a:lstStyle/>
          <a:p>
            <a:r>
              <a:rPr lang="en-US" sz="2400">
                <a:ea typeface="+mn-lt"/>
                <a:cs typeface="+mn-lt"/>
              </a:rPr>
              <a:t>Steady Oxygen Increase in the absence of microplastics</a:t>
            </a:r>
            <a:endParaRPr lang="en-US"/>
          </a:p>
          <a:p>
            <a:endParaRPr lang="en-US" sz="2400">
              <a:ea typeface="Calibri"/>
              <a:cs typeface="Calibri"/>
            </a:endParaRPr>
          </a:p>
        </p:txBody>
      </p:sp>
      <p:pic>
        <p:nvPicPr>
          <p:cNvPr id="4" name="Εικόνα 3">
            <a:extLst>
              <a:ext uri="{FF2B5EF4-FFF2-40B4-BE49-F238E27FC236}">
                <a16:creationId xmlns:a16="http://schemas.microsoft.com/office/drawing/2014/main" id="{868E0C53-E2A4-7DFF-2D99-C0C78546FDCC}"/>
              </a:ext>
            </a:extLst>
          </p:cNvPr>
          <p:cNvPicPr>
            <a:picLocks noChangeAspect="1"/>
          </p:cNvPicPr>
          <p:nvPr/>
        </p:nvPicPr>
        <p:blipFill>
          <a:blip r:embed="rId2"/>
          <a:srcRect l="15812" t="8455" r="14964" b="9509"/>
          <a:stretch/>
        </p:blipFill>
        <p:spPr>
          <a:xfrm>
            <a:off x="8257592" y="1624951"/>
            <a:ext cx="2593935" cy="1721446"/>
          </a:xfrm>
          <a:prstGeom prst="rect">
            <a:avLst/>
          </a:prstGeom>
        </p:spPr>
      </p:pic>
      <p:pic>
        <p:nvPicPr>
          <p:cNvPr id="5" name="Εικόνα 4">
            <a:extLst>
              <a:ext uri="{FF2B5EF4-FFF2-40B4-BE49-F238E27FC236}">
                <a16:creationId xmlns:a16="http://schemas.microsoft.com/office/drawing/2014/main" id="{810D583D-D9BF-4D41-4AAD-A89A236979F5}"/>
              </a:ext>
            </a:extLst>
          </p:cNvPr>
          <p:cNvPicPr>
            <a:picLocks noChangeAspect="1"/>
          </p:cNvPicPr>
          <p:nvPr/>
        </p:nvPicPr>
        <p:blipFill>
          <a:blip r:embed="rId3"/>
          <a:stretch>
            <a:fillRect/>
          </a:stretch>
        </p:blipFill>
        <p:spPr>
          <a:xfrm>
            <a:off x="484743" y="2052536"/>
            <a:ext cx="3670506" cy="2402993"/>
          </a:xfrm>
          <a:prstGeom prst="rect">
            <a:avLst/>
          </a:prstGeom>
        </p:spPr>
      </p:pic>
      <p:sp>
        <p:nvSpPr>
          <p:cNvPr id="6" name="TextBox 5">
            <a:extLst>
              <a:ext uri="{FF2B5EF4-FFF2-40B4-BE49-F238E27FC236}">
                <a16:creationId xmlns:a16="http://schemas.microsoft.com/office/drawing/2014/main" id="{9F4505B8-C962-31F3-580D-7A835F6EF0B0}"/>
              </a:ext>
            </a:extLst>
          </p:cNvPr>
          <p:cNvSpPr txBox="1"/>
          <p:nvPr/>
        </p:nvSpPr>
        <p:spPr>
          <a:xfrm>
            <a:off x="484743" y="3069366"/>
            <a:ext cx="1744824" cy="369332"/>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lIns="91440" tIns="45720" rIns="91440" bIns="45720" rtlCol="0" anchor="t">
            <a:spAutoFit/>
          </a:bodyPr>
          <a:lstStyle/>
          <a:p>
            <a:r>
              <a:rPr lang="en-US" b="1"/>
              <a:t>Photosynthesis</a:t>
            </a:r>
            <a:endParaRPr lang="el-GR" b="1">
              <a:ea typeface="Calibri"/>
              <a:cs typeface="Calibri"/>
            </a:endParaRPr>
          </a:p>
        </p:txBody>
      </p:sp>
      <p:sp>
        <p:nvSpPr>
          <p:cNvPr id="7" name="TextBox 6">
            <a:extLst>
              <a:ext uri="{FF2B5EF4-FFF2-40B4-BE49-F238E27FC236}">
                <a16:creationId xmlns:a16="http://schemas.microsoft.com/office/drawing/2014/main" id="{9A05E26B-06DF-4DA7-501C-96251DDFA724}"/>
              </a:ext>
            </a:extLst>
          </p:cNvPr>
          <p:cNvSpPr txBox="1"/>
          <p:nvPr/>
        </p:nvSpPr>
        <p:spPr>
          <a:xfrm>
            <a:off x="2985970" y="2807126"/>
            <a:ext cx="1233381" cy="646331"/>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lIns="91440" tIns="45720" rIns="91440" bIns="45720" rtlCol="0" anchor="t">
            <a:spAutoFit/>
          </a:bodyPr>
          <a:lstStyle/>
          <a:p>
            <a:r>
              <a:rPr lang="en-US" b="1"/>
              <a:t>Cellular respiration</a:t>
            </a:r>
            <a:endParaRPr lang="el-GR" b="1">
              <a:ea typeface="Calibri"/>
              <a:cs typeface="Calibri"/>
            </a:endParaRPr>
          </a:p>
        </p:txBody>
      </p:sp>
      <p:sp>
        <p:nvSpPr>
          <p:cNvPr id="8" name="TextBox 7">
            <a:extLst>
              <a:ext uri="{FF2B5EF4-FFF2-40B4-BE49-F238E27FC236}">
                <a16:creationId xmlns:a16="http://schemas.microsoft.com/office/drawing/2014/main" id="{2C653BE7-5191-AB5F-24E1-38E902D87014}"/>
              </a:ext>
            </a:extLst>
          </p:cNvPr>
          <p:cNvSpPr txBox="1"/>
          <p:nvPr/>
        </p:nvSpPr>
        <p:spPr>
          <a:xfrm>
            <a:off x="270734" y="5297937"/>
            <a:ext cx="85619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 panose="020B0604020202020204" pitchFamily="34" charset="0"/>
              <a:buChar char="•"/>
            </a:pPr>
            <a:r>
              <a:rPr lang="en-US" sz="2400"/>
              <a:t>Possible causes for variation in measurements (ex. Control 3)</a:t>
            </a:r>
            <a:endParaRPr lang="en-US"/>
          </a:p>
        </p:txBody>
      </p:sp>
      <p:sp>
        <p:nvSpPr>
          <p:cNvPr id="10" name="Βέλος: Ραβδωτό δεξιό 9">
            <a:extLst>
              <a:ext uri="{FF2B5EF4-FFF2-40B4-BE49-F238E27FC236}">
                <a16:creationId xmlns:a16="http://schemas.microsoft.com/office/drawing/2014/main" id="{20AD4FD1-49F7-0BF1-18D8-B419285AC7EB}"/>
              </a:ext>
            </a:extLst>
          </p:cNvPr>
          <p:cNvSpPr/>
          <p:nvPr/>
        </p:nvSpPr>
        <p:spPr>
          <a:xfrm rot="21044218">
            <a:off x="4383346" y="2555778"/>
            <a:ext cx="3830329" cy="502695"/>
          </a:xfrm>
          <a:prstGeom prst="stripedRightArrow">
            <a:avLst>
              <a:gd name="adj1" fmla="val 50798"/>
              <a:gd name="adj2" fmla="val 50000"/>
            </a:avLst>
          </a:prstGeom>
          <a:solidFill>
            <a:schemeClr val="accent1"/>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1" name="Freeform 9">
            <a:extLst>
              <a:ext uri="{FF2B5EF4-FFF2-40B4-BE49-F238E27FC236}">
                <a16:creationId xmlns:a16="http://schemas.microsoft.com/office/drawing/2014/main" id="{BA32055E-D105-AEE4-37D0-87266421465B}"/>
              </a:ext>
            </a:extLst>
          </p:cNvPr>
          <p:cNvSpPr/>
          <p:nvPr/>
        </p:nvSpPr>
        <p:spPr>
          <a:xfrm rot="-4800000" flipH="1">
            <a:off x="9952151" y="-1550111"/>
            <a:ext cx="2307096" cy="4204446"/>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sp>
        <p:nvSpPr>
          <p:cNvPr id="13" name="Freeform 8" descr="A blue circle with black dots&#10;&#10;AI-generated content may be incorrect.">
            <a:extLst>
              <a:ext uri="{FF2B5EF4-FFF2-40B4-BE49-F238E27FC236}">
                <a16:creationId xmlns:a16="http://schemas.microsoft.com/office/drawing/2014/main" id="{E785DC8D-1650-BEFB-8352-F170E75E5160}"/>
              </a:ext>
            </a:extLst>
          </p:cNvPr>
          <p:cNvSpPr/>
          <p:nvPr/>
        </p:nvSpPr>
        <p:spPr>
          <a:xfrm rot="14040000" flipH="1">
            <a:off x="10550979" y="5163517"/>
            <a:ext cx="1989829" cy="2372170"/>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6"/>
            <a:stretch>
              <a:fillRect/>
            </a:stretch>
          </a:blipFill>
        </p:spPr>
        <p:txBody>
          <a:bodyPr/>
          <a:lstStyle/>
          <a:p>
            <a:endParaRPr lang="fr-FR"/>
          </a:p>
        </p:txBody>
      </p:sp>
    </p:spTree>
    <p:extLst>
      <p:ext uri="{BB962C8B-B14F-4D97-AF65-F5344CB8AC3E}">
        <p14:creationId xmlns:p14="http://schemas.microsoft.com/office/powerpoint/2010/main" val="1659978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10" name="Freeform 10" descr="A blue cloud and plant&#10;&#10;AI-generated content may be incorrect.">
            <a:extLst>
              <a:ext uri="{FF2B5EF4-FFF2-40B4-BE49-F238E27FC236}">
                <a16:creationId xmlns:a16="http://schemas.microsoft.com/office/drawing/2014/main" id="{0B74A741-61BD-8EDD-548E-4599C2FEDFF2}"/>
              </a:ext>
            </a:extLst>
          </p:cNvPr>
          <p:cNvSpPr/>
          <p:nvPr/>
        </p:nvSpPr>
        <p:spPr>
          <a:xfrm rot="900000" flipV="1">
            <a:off x="9919507" y="-638148"/>
            <a:ext cx="2859079" cy="3052144"/>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3"/>
            <a:stretch>
              <a:fillRect/>
            </a:stretch>
          </a:blipFill>
        </p:spPr>
        <p:txBody>
          <a:bodyPr/>
          <a:lstStyle/>
          <a:p>
            <a:endParaRPr lang="fr-FR"/>
          </a:p>
        </p:txBody>
      </p:sp>
      <p:sp>
        <p:nvSpPr>
          <p:cNvPr id="2" name="Τίτλος 1">
            <a:extLst>
              <a:ext uri="{FF2B5EF4-FFF2-40B4-BE49-F238E27FC236}">
                <a16:creationId xmlns:a16="http://schemas.microsoft.com/office/drawing/2014/main" id="{574CCC1C-016E-99AF-5BE0-E25C9981C850}"/>
              </a:ext>
            </a:extLst>
          </p:cNvPr>
          <p:cNvSpPr>
            <a:spLocks noGrp="1"/>
          </p:cNvSpPr>
          <p:nvPr>
            <p:ph type="title"/>
          </p:nvPr>
        </p:nvSpPr>
        <p:spPr/>
        <p:txBody>
          <a:bodyPr/>
          <a:lstStyle/>
          <a:p>
            <a:r>
              <a:rPr lang="nl-BE" b="1"/>
              <a:t>Discussion</a:t>
            </a:r>
            <a:endParaRPr lang="el-GR" b="1"/>
          </a:p>
        </p:txBody>
      </p:sp>
      <p:sp>
        <p:nvSpPr>
          <p:cNvPr id="3" name="Θέση περιεχομένου 2">
            <a:extLst>
              <a:ext uri="{FF2B5EF4-FFF2-40B4-BE49-F238E27FC236}">
                <a16:creationId xmlns:a16="http://schemas.microsoft.com/office/drawing/2014/main" id="{9836E684-542A-14A4-767A-C8E488E20CF8}"/>
              </a:ext>
            </a:extLst>
          </p:cNvPr>
          <p:cNvSpPr>
            <a:spLocks noGrp="1"/>
          </p:cNvSpPr>
          <p:nvPr>
            <p:ph idx="1"/>
          </p:nvPr>
        </p:nvSpPr>
        <p:spPr>
          <a:xfrm>
            <a:off x="950396" y="1713794"/>
            <a:ext cx="10515600" cy="4351338"/>
          </a:xfrm>
        </p:spPr>
        <p:txBody>
          <a:bodyPr vert="horz" lIns="91440" tIns="45720" rIns="91440" bIns="45720" rtlCol="0" anchor="t">
            <a:normAutofit/>
          </a:bodyPr>
          <a:lstStyle/>
          <a:p>
            <a:r>
              <a:rPr lang="en-GB" sz="2400" b="1">
                <a:ea typeface="+mn-lt"/>
                <a:cs typeface="+mn-lt"/>
              </a:rPr>
              <a:t>Key Effects: </a:t>
            </a:r>
            <a:r>
              <a:rPr lang="en-GB" sz="2400">
                <a:ea typeface="+mn-lt"/>
                <a:cs typeface="+mn-lt"/>
              </a:rPr>
              <a:t>Disruption of oxygen production, unbalanced photosynthesis &amp; cellular respiration, trigger of physiological stress </a:t>
            </a:r>
            <a:endParaRPr lang="en-GB">
              <a:ea typeface="Calibri" panose="020F0502020204030204"/>
              <a:cs typeface="Calibri" panose="020F0502020204030204"/>
            </a:endParaRPr>
          </a:p>
          <a:p>
            <a:endParaRPr lang="en-GB" sz="2400">
              <a:ea typeface="Calibri"/>
              <a:cs typeface="Calibri"/>
            </a:endParaRPr>
          </a:p>
          <a:p>
            <a:endParaRPr lang="en-GB" sz="2400">
              <a:ea typeface="Calibri"/>
              <a:cs typeface="Calibri"/>
            </a:endParaRPr>
          </a:p>
        </p:txBody>
      </p:sp>
      <p:graphicFrame>
        <p:nvGraphicFramePr>
          <p:cNvPr id="4" name="Table 3">
            <a:extLst>
              <a:ext uri="{FF2B5EF4-FFF2-40B4-BE49-F238E27FC236}">
                <a16:creationId xmlns:a16="http://schemas.microsoft.com/office/drawing/2014/main" id="{DE884988-4F88-9B0E-C2A4-10896C08028B}"/>
              </a:ext>
            </a:extLst>
          </p:cNvPr>
          <p:cNvGraphicFramePr>
            <a:graphicFrameLocks noGrp="1"/>
          </p:cNvGraphicFramePr>
          <p:nvPr>
            <p:extLst>
              <p:ext uri="{D42A27DB-BD31-4B8C-83A1-F6EECF244321}">
                <p14:modId xmlns:p14="http://schemas.microsoft.com/office/powerpoint/2010/main" val="1656790012"/>
              </p:ext>
            </p:extLst>
          </p:nvPr>
        </p:nvGraphicFramePr>
        <p:xfrm>
          <a:off x="1524000" y="3036794"/>
          <a:ext cx="3566158" cy="1372699"/>
        </p:xfrm>
        <a:graphic>
          <a:graphicData uri="http://schemas.openxmlformats.org/drawingml/2006/table">
            <a:tbl>
              <a:tblPr firstRow="1" bandRow="1">
                <a:tableStyleId>{5C22544A-7EE6-4342-B048-85BDC9FD1C3A}</a:tableStyleId>
              </a:tblPr>
              <a:tblGrid>
                <a:gridCol w="3566158">
                  <a:extLst>
                    <a:ext uri="{9D8B030D-6E8A-4147-A177-3AD203B41FA5}">
                      <a16:colId xmlns:a16="http://schemas.microsoft.com/office/drawing/2014/main" val="265456249"/>
                    </a:ext>
                  </a:extLst>
                </a:gridCol>
              </a:tblGrid>
              <a:tr h="1372699">
                <a:tc>
                  <a:txBody>
                    <a:bodyPr/>
                    <a:lstStyle/>
                    <a:p>
                      <a:pPr lvl="0" algn="ctr">
                        <a:buNone/>
                      </a:pPr>
                      <a:r>
                        <a:rPr lang="en-GB" sz="3600" b="1" i="0" u="none" strike="noStrike" noProof="0">
                          <a:latin typeface="Calibri"/>
                        </a:rPr>
                        <a:t>Effects at 8 g/L</a:t>
                      </a:r>
                      <a:endParaRPr lang="en-US" sz="3600"/>
                    </a:p>
                  </a:txBody>
                  <a:tcPr anchor="ctr"/>
                </a:tc>
                <a:extLst>
                  <a:ext uri="{0D108BD9-81ED-4DB2-BD59-A6C34878D82A}">
                    <a16:rowId xmlns:a16="http://schemas.microsoft.com/office/drawing/2014/main" val="1693389309"/>
                  </a:ext>
                </a:extLst>
              </a:tr>
            </a:tbl>
          </a:graphicData>
        </a:graphic>
      </p:graphicFrame>
      <p:pic>
        <p:nvPicPr>
          <p:cNvPr id="5" name="Εικόνα 4">
            <a:extLst>
              <a:ext uri="{FF2B5EF4-FFF2-40B4-BE49-F238E27FC236}">
                <a16:creationId xmlns:a16="http://schemas.microsoft.com/office/drawing/2014/main" id="{DF222131-9C35-02DE-A189-778D91C01465}"/>
              </a:ext>
            </a:extLst>
          </p:cNvPr>
          <p:cNvPicPr>
            <a:picLocks noChangeAspect="1"/>
          </p:cNvPicPr>
          <p:nvPr/>
        </p:nvPicPr>
        <p:blipFill>
          <a:blip r:embed="rId4"/>
          <a:srcRect b="6413"/>
          <a:stretch/>
        </p:blipFill>
        <p:spPr>
          <a:xfrm>
            <a:off x="4394584" y="4835629"/>
            <a:ext cx="2757006" cy="1562400"/>
          </a:xfrm>
          <a:prstGeom prst="rect">
            <a:avLst/>
          </a:prstGeom>
        </p:spPr>
      </p:pic>
      <p:graphicFrame>
        <p:nvGraphicFramePr>
          <p:cNvPr id="6" name="Πίνακας 5">
            <a:extLst>
              <a:ext uri="{FF2B5EF4-FFF2-40B4-BE49-F238E27FC236}">
                <a16:creationId xmlns:a16="http://schemas.microsoft.com/office/drawing/2014/main" id="{6F3EC7EC-AA50-7D7C-57F0-920252CC22AE}"/>
              </a:ext>
            </a:extLst>
          </p:cNvPr>
          <p:cNvGraphicFramePr>
            <a:graphicFrameLocks noGrp="1"/>
          </p:cNvGraphicFramePr>
          <p:nvPr>
            <p:extLst>
              <p:ext uri="{D42A27DB-BD31-4B8C-83A1-F6EECF244321}">
                <p14:modId xmlns:p14="http://schemas.microsoft.com/office/powerpoint/2010/main" val="2802475077"/>
              </p:ext>
            </p:extLst>
          </p:nvPr>
        </p:nvGraphicFramePr>
        <p:xfrm>
          <a:off x="6757147" y="3025588"/>
          <a:ext cx="3540868" cy="1386828"/>
        </p:xfrm>
        <a:graphic>
          <a:graphicData uri="http://schemas.openxmlformats.org/drawingml/2006/table">
            <a:tbl>
              <a:tblPr firstRow="1" bandRow="1">
                <a:tableStyleId>{5C22544A-7EE6-4342-B048-85BDC9FD1C3A}</a:tableStyleId>
              </a:tblPr>
              <a:tblGrid>
                <a:gridCol w="3540868">
                  <a:extLst>
                    <a:ext uri="{9D8B030D-6E8A-4147-A177-3AD203B41FA5}">
                      <a16:colId xmlns:a16="http://schemas.microsoft.com/office/drawing/2014/main" val="4214602478"/>
                    </a:ext>
                  </a:extLst>
                </a:gridCol>
              </a:tblGrid>
              <a:tr h="13868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600" b="1" i="0" u="none" strike="noStrike" noProof="0">
                          <a:latin typeface="+mn-lt"/>
                        </a:rPr>
                        <a:t>Effects at </a:t>
                      </a:r>
                      <a:r>
                        <a:rPr lang="el-GR" sz="3600" b="1" i="0" u="none" strike="noStrike" noProof="0">
                          <a:latin typeface="+mn-lt"/>
                        </a:rPr>
                        <a:t>16</a:t>
                      </a:r>
                      <a:r>
                        <a:rPr lang="en-GB" sz="3600" b="1" i="0" u="none" strike="noStrike" noProof="0">
                          <a:latin typeface="+mn-lt"/>
                        </a:rPr>
                        <a:t> g/L</a:t>
                      </a:r>
                      <a:endParaRPr lang="en-US" sz="3600"/>
                    </a:p>
                    <a:p>
                      <a:endParaRPr lang="el-GR"/>
                    </a:p>
                  </a:txBody>
                  <a:tcPr anchor="ctr"/>
                </a:tc>
                <a:extLst>
                  <a:ext uri="{0D108BD9-81ED-4DB2-BD59-A6C34878D82A}">
                    <a16:rowId xmlns:a16="http://schemas.microsoft.com/office/drawing/2014/main" val="720435248"/>
                  </a:ext>
                </a:extLst>
              </a:tr>
            </a:tbl>
          </a:graphicData>
        </a:graphic>
      </p:graphicFrame>
      <p:sp>
        <p:nvSpPr>
          <p:cNvPr id="8" name="Freeform 9">
            <a:extLst>
              <a:ext uri="{FF2B5EF4-FFF2-40B4-BE49-F238E27FC236}">
                <a16:creationId xmlns:a16="http://schemas.microsoft.com/office/drawing/2014/main" id="{F3F41C26-1D90-A397-F859-51B1FFD222FF}"/>
              </a:ext>
            </a:extLst>
          </p:cNvPr>
          <p:cNvSpPr/>
          <p:nvPr/>
        </p:nvSpPr>
        <p:spPr>
          <a:xfrm>
            <a:off x="-1372282" y="3563793"/>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
        <p:nvSpPr>
          <p:cNvPr id="12" name="Freeform 8" descr="A blue circle with black dots&#10;&#10;AI-generated content may be incorrect.">
            <a:extLst>
              <a:ext uri="{FF2B5EF4-FFF2-40B4-BE49-F238E27FC236}">
                <a16:creationId xmlns:a16="http://schemas.microsoft.com/office/drawing/2014/main" id="{0405D2C9-915A-1E2B-0ECC-1FEF614E73FF}"/>
              </a:ext>
            </a:extLst>
          </p:cNvPr>
          <p:cNvSpPr/>
          <p:nvPr/>
        </p:nvSpPr>
        <p:spPr>
          <a:xfrm rot="14040000" flipH="1">
            <a:off x="10681948" y="5151611"/>
            <a:ext cx="1989829" cy="2372170"/>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7"/>
            <a:stretch>
              <a:fillRect/>
            </a:stretch>
          </a:blipFill>
        </p:spPr>
        <p:txBody>
          <a:bodyPr/>
          <a:lstStyle/>
          <a:p>
            <a:endParaRPr lang="fr-FR"/>
          </a:p>
        </p:txBody>
      </p:sp>
    </p:spTree>
    <p:extLst>
      <p:ext uri="{BB962C8B-B14F-4D97-AF65-F5344CB8AC3E}">
        <p14:creationId xmlns:p14="http://schemas.microsoft.com/office/powerpoint/2010/main" val="1147881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CF1F1F8-07F2-7B00-FB10-B0DB6B74766A}"/>
              </a:ext>
            </a:extLst>
          </p:cNvPr>
          <p:cNvSpPr>
            <a:spLocks noGrp="1"/>
          </p:cNvSpPr>
          <p:nvPr>
            <p:ph type="title"/>
          </p:nvPr>
        </p:nvSpPr>
        <p:spPr>
          <a:xfrm>
            <a:off x="402337" y="170053"/>
            <a:ext cx="10515600" cy="1325563"/>
          </a:xfrm>
        </p:spPr>
        <p:txBody>
          <a:bodyPr/>
          <a:lstStyle/>
          <a:p>
            <a:r>
              <a:rPr lang="nl-BE" b="1"/>
              <a:t>Discussion</a:t>
            </a:r>
            <a:endParaRPr lang="el-GR" b="1"/>
          </a:p>
        </p:txBody>
      </p:sp>
      <p:graphicFrame>
        <p:nvGraphicFramePr>
          <p:cNvPr id="4" name="Table 3">
            <a:extLst>
              <a:ext uri="{FF2B5EF4-FFF2-40B4-BE49-F238E27FC236}">
                <a16:creationId xmlns:a16="http://schemas.microsoft.com/office/drawing/2014/main" id="{1F9A9477-9F71-4216-9BD9-D5BD2C496BEA}"/>
              </a:ext>
            </a:extLst>
          </p:cNvPr>
          <p:cNvGraphicFramePr>
            <a:graphicFrameLocks noGrp="1"/>
          </p:cNvGraphicFramePr>
          <p:nvPr>
            <p:extLst>
              <p:ext uri="{D42A27DB-BD31-4B8C-83A1-F6EECF244321}">
                <p14:modId xmlns:p14="http://schemas.microsoft.com/office/powerpoint/2010/main" val="1557122060"/>
              </p:ext>
            </p:extLst>
          </p:nvPr>
        </p:nvGraphicFramePr>
        <p:xfrm>
          <a:off x="1182028" y="1495616"/>
          <a:ext cx="10214517" cy="4469765"/>
        </p:xfrm>
        <a:graphic>
          <a:graphicData uri="http://schemas.openxmlformats.org/drawingml/2006/table">
            <a:tbl>
              <a:tblPr firstRow="1" bandRow="1">
                <a:tableStyleId>{5C22544A-7EE6-4342-B048-85BDC9FD1C3A}</a:tableStyleId>
              </a:tblPr>
              <a:tblGrid>
                <a:gridCol w="10214517">
                  <a:extLst>
                    <a:ext uri="{9D8B030D-6E8A-4147-A177-3AD203B41FA5}">
                      <a16:colId xmlns:a16="http://schemas.microsoft.com/office/drawing/2014/main" val="3494301348"/>
                    </a:ext>
                  </a:extLst>
                </a:gridCol>
              </a:tblGrid>
              <a:tr h="162260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700" b="1" i="0" u="none" strike="noStrike" noProof="0">
                          <a:solidFill>
                            <a:schemeClr val="bg1"/>
                          </a:solidFill>
                          <a:latin typeface="Calibri"/>
                        </a:rPr>
                        <a:t>Possible causes for the drop in </a:t>
                      </a:r>
                      <a:r>
                        <a:rPr lang="en-US" sz="3700" b="1" i="0" u="none" strike="noStrike" noProof="0">
                          <a:solidFill>
                            <a:schemeClr val="bg1"/>
                          </a:solidFill>
                          <a:latin typeface="+mn-lt"/>
                        </a:rPr>
                        <a:t>carbon dioxide uptake </a:t>
                      </a:r>
                      <a:r>
                        <a:rPr lang="en-US" sz="3700" b="1" i="0" u="none" strike="noStrike" noProof="0">
                          <a:solidFill>
                            <a:schemeClr val="bg1"/>
                          </a:solidFill>
                          <a:latin typeface="Calibri"/>
                        </a:rPr>
                        <a:t>:</a:t>
                      </a:r>
                      <a:endParaRPr lang="en-GB" sz="3700" b="0" i="0" u="none" strike="noStrike" noProof="0">
                        <a:solidFill>
                          <a:schemeClr val="bg1"/>
                        </a:solidFill>
                        <a:latin typeface="Calibri"/>
                      </a:endParaRPr>
                    </a:p>
                    <a:p>
                      <a:pPr lvl="0">
                        <a:buNone/>
                      </a:pPr>
                      <a:endParaRPr lang="en-GB"/>
                    </a:p>
                  </a:txBody>
                  <a:tcPr/>
                </a:tc>
                <a:extLst>
                  <a:ext uri="{0D108BD9-81ED-4DB2-BD59-A6C34878D82A}">
                    <a16:rowId xmlns:a16="http://schemas.microsoft.com/office/drawing/2014/main" val="376841365"/>
                  </a:ext>
                </a:extLst>
              </a:tr>
              <a:tr h="2847164">
                <a:tc>
                  <a:txBody>
                    <a:bodyPr/>
                    <a:lstStyle/>
                    <a:p>
                      <a:pPr marL="0" marR="0" lvl="0" indent="0" algn="ctr">
                        <a:lnSpc>
                          <a:spcPct val="110000"/>
                        </a:lnSpc>
                        <a:spcBef>
                          <a:spcPts val="1000"/>
                        </a:spcBef>
                        <a:spcAft>
                          <a:spcPts val="0"/>
                        </a:spcAft>
                        <a:buNone/>
                      </a:pPr>
                      <a:r>
                        <a:rPr lang="en-US" sz="2800" b="1" i="0" u="none" strike="noStrike" noProof="0">
                          <a:solidFill>
                            <a:srgbClr val="000000"/>
                          </a:solidFill>
                          <a:latin typeface="Calibri"/>
                        </a:rPr>
                        <a:t>Reduced Light Availability</a:t>
                      </a:r>
                    </a:p>
                    <a:p>
                      <a:pPr marL="0" marR="0" lvl="0" indent="0" algn="ctr">
                        <a:lnSpc>
                          <a:spcPct val="170000"/>
                        </a:lnSpc>
                        <a:spcBef>
                          <a:spcPts val="1000"/>
                        </a:spcBef>
                        <a:spcAft>
                          <a:spcPts val="0"/>
                        </a:spcAft>
                        <a:buNone/>
                      </a:pPr>
                      <a:r>
                        <a:rPr lang="en-US" sz="2800" b="1" i="0" u="none" strike="noStrike" noProof="0">
                          <a:solidFill>
                            <a:srgbClr val="000000"/>
                          </a:solidFill>
                          <a:latin typeface="Calibri"/>
                        </a:rPr>
                        <a:t>Nutrient Limitations</a:t>
                      </a:r>
                    </a:p>
                    <a:p>
                      <a:pPr marL="0" marR="0" lvl="0" indent="0" algn="ctr">
                        <a:lnSpc>
                          <a:spcPct val="170000"/>
                        </a:lnSpc>
                        <a:spcBef>
                          <a:spcPts val="1000"/>
                        </a:spcBef>
                        <a:spcAft>
                          <a:spcPts val="0"/>
                        </a:spcAft>
                        <a:buNone/>
                      </a:pPr>
                      <a:r>
                        <a:rPr lang="en-US" sz="2800" b="1" i="0" u="none" strike="noStrike" noProof="0">
                          <a:solidFill>
                            <a:srgbClr val="000000"/>
                          </a:solidFill>
                          <a:latin typeface="Calibri"/>
                        </a:rPr>
                        <a:t>Toxic Effects &amp; Oxidative Stress</a:t>
                      </a:r>
                      <a:endParaRPr lang="en-US" sz="2600" b="0" i="0" u="none" strike="noStrike" noProof="0">
                        <a:solidFill>
                          <a:srgbClr val="000000"/>
                        </a:solidFill>
                        <a:latin typeface="Calibri"/>
                      </a:endParaRPr>
                    </a:p>
                    <a:p>
                      <a:pPr lvl="0">
                        <a:buNone/>
                      </a:pPr>
                      <a:endParaRPr lang="en-GB"/>
                    </a:p>
                  </a:txBody>
                  <a:tcPr/>
                </a:tc>
                <a:extLst>
                  <a:ext uri="{0D108BD9-81ED-4DB2-BD59-A6C34878D82A}">
                    <a16:rowId xmlns:a16="http://schemas.microsoft.com/office/drawing/2014/main" val="1603551029"/>
                  </a:ext>
                </a:extLst>
              </a:tr>
            </a:tbl>
          </a:graphicData>
        </a:graphic>
      </p:graphicFrame>
      <p:sp>
        <p:nvSpPr>
          <p:cNvPr id="8" name="Freeform 9">
            <a:extLst>
              <a:ext uri="{FF2B5EF4-FFF2-40B4-BE49-F238E27FC236}">
                <a16:creationId xmlns:a16="http://schemas.microsoft.com/office/drawing/2014/main" id="{B531C7C3-EF1C-3E51-B22E-5A3C25485D75}"/>
              </a:ext>
            </a:extLst>
          </p:cNvPr>
          <p:cNvSpPr/>
          <p:nvPr/>
        </p:nvSpPr>
        <p:spPr>
          <a:xfrm rot="-420000">
            <a:off x="-639920" y="3561659"/>
            <a:ext cx="2434237" cy="4204446"/>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0" name="Freeform 10" descr="A blue cloud and plant&#10;&#10;AI-generated content may be incorrect.">
            <a:extLst>
              <a:ext uri="{FF2B5EF4-FFF2-40B4-BE49-F238E27FC236}">
                <a16:creationId xmlns:a16="http://schemas.microsoft.com/office/drawing/2014/main" id="{48F2C83D-7ECF-469F-DA1C-F0DBAB7686FF}"/>
              </a:ext>
            </a:extLst>
          </p:cNvPr>
          <p:cNvSpPr/>
          <p:nvPr/>
        </p:nvSpPr>
        <p:spPr>
          <a:xfrm rot="900000" flipV="1">
            <a:off x="9703487" y="-1150776"/>
            <a:ext cx="2859079" cy="3052144"/>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4"/>
            <a:stretch>
              <a:fillRect/>
            </a:stretch>
          </a:blipFill>
        </p:spPr>
        <p:txBody>
          <a:bodyPr/>
          <a:lstStyle/>
          <a:p>
            <a:endParaRPr lang="fr-FR"/>
          </a:p>
        </p:txBody>
      </p:sp>
      <p:sp>
        <p:nvSpPr>
          <p:cNvPr id="12" name="Freeform 11">
            <a:extLst>
              <a:ext uri="{FF2B5EF4-FFF2-40B4-BE49-F238E27FC236}">
                <a16:creationId xmlns:a16="http://schemas.microsoft.com/office/drawing/2014/main" id="{C72D26B6-D16C-08F5-134E-A4A21D14FDA3}"/>
              </a:ext>
            </a:extLst>
          </p:cNvPr>
          <p:cNvSpPr/>
          <p:nvPr/>
        </p:nvSpPr>
        <p:spPr>
          <a:xfrm flipH="1" flipV="1">
            <a:off x="11030509" y="5150037"/>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Tree>
    <p:extLst>
      <p:ext uri="{BB962C8B-B14F-4D97-AF65-F5344CB8AC3E}">
        <p14:creationId xmlns:p14="http://schemas.microsoft.com/office/powerpoint/2010/main" val="634180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82" name="Freeform 8" descr="A blue circle with black dots&#10;&#10;AI-generated content may be incorrect.">
            <a:extLst>
              <a:ext uri="{FF2B5EF4-FFF2-40B4-BE49-F238E27FC236}">
                <a16:creationId xmlns:a16="http://schemas.microsoft.com/office/drawing/2014/main" id="{58FA365C-51E1-594A-FFEF-7F089EFD0F98}"/>
              </a:ext>
            </a:extLst>
          </p:cNvPr>
          <p:cNvSpPr/>
          <p:nvPr/>
        </p:nvSpPr>
        <p:spPr>
          <a:xfrm rot="14040000" flipH="1">
            <a:off x="-355146" y="-1134889"/>
            <a:ext cx="1989829" cy="2372170"/>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2"/>
            <a:stretch>
              <a:fillRect/>
            </a:stretch>
          </a:blipFill>
        </p:spPr>
        <p:txBody>
          <a:bodyPr/>
          <a:lstStyle/>
          <a:p>
            <a:endParaRPr lang="fr-FR"/>
          </a:p>
        </p:txBody>
      </p:sp>
      <p:sp>
        <p:nvSpPr>
          <p:cNvPr id="2" name="Τίτλος 1">
            <a:extLst>
              <a:ext uri="{FF2B5EF4-FFF2-40B4-BE49-F238E27FC236}">
                <a16:creationId xmlns:a16="http://schemas.microsoft.com/office/drawing/2014/main" id="{4F2AB6AB-47B7-B2DD-1D46-35B0C639D695}"/>
              </a:ext>
            </a:extLst>
          </p:cNvPr>
          <p:cNvSpPr>
            <a:spLocks noGrp="1"/>
          </p:cNvSpPr>
          <p:nvPr>
            <p:ph type="title"/>
          </p:nvPr>
        </p:nvSpPr>
        <p:spPr/>
        <p:txBody>
          <a:bodyPr/>
          <a:lstStyle/>
          <a:p>
            <a:r>
              <a:rPr lang="en-US" b="1"/>
              <a:t>Ecological implications</a:t>
            </a:r>
            <a:endParaRPr lang="el-GR" b="1">
              <a:ea typeface="Calibri Light"/>
              <a:cs typeface="Calibri Light"/>
            </a:endParaRPr>
          </a:p>
        </p:txBody>
      </p:sp>
      <p:graphicFrame>
        <p:nvGraphicFramePr>
          <p:cNvPr id="11" name="Content Placeholder 8">
            <a:extLst>
              <a:ext uri="{FF2B5EF4-FFF2-40B4-BE49-F238E27FC236}">
                <a16:creationId xmlns:a16="http://schemas.microsoft.com/office/drawing/2014/main" id="{C16B8720-77B8-8190-C2DD-BF871B7A64BA}"/>
              </a:ext>
            </a:extLst>
          </p:cNvPr>
          <p:cNvGraphicFramePr>
            <a:graphicFrameLocks noGrp="1"/>
          </p:cNvGraphicFramePr>
          <p:nvPr>
            <p:ph idx="1"/>
            <p:extLst>
              <p:ext uri="{D42A27DB-BD31-4B8C-83A1-F6EECF244321}">
                <p14:modId xmlns:p14="http://schemas.microsoft.com/office/powerpoint/2010/main" val="4122168185"/>
              </p:ext>
            </p:extLst>
          </p:nvPr>
        </p:nvGraphicFramePr>
        <p:xfrm>
          <a:off x="1112017" y="1553263"/>
          <a:ext cx="1084645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Εικόνα 3">
            <a:extLst>
              <a:ext uri="{FF2B5EF4-FFF2-40B4-BE49-F238E27FC236}">
                <a16:creationId xmlns:a16="http://schemas.microsoft.com/office/drawing/2014/main" id="{D8FBA759-BA47-2225-E1CF-A4DDA3996C76}"/>
              </a:ext>
            </a:extLst>
          </p:cNvPr>
          <p:cNvPicPr>
            <a:picLocks noChangeAspect="1"/>
          </p:cNvPicPr>
          <p:nvPr/>
        </p:nvPicPr>
        <p:blipFill>
          <a:blip r:embed="rId8"/>
          <a:srcRect t="2236" b="22538"/>
          <a:stretch/>
        </p:blipFill>
        <p:spPr>
          <a:xfrm>
            <a:off x="233533" y="1460505"/>
            <a:ext cx="1824648" cy="1539667"/>
          </a:xfrm>
          <a:prstGeom prst="rect">
            <a:avLst/>
          </a:prstGeom>
        </p:spPr>
      </p:pic>
      <p:pic>
        <p:nvPicPr>
          <p:cNvPr id="5" name="Εικόνα 4">
            <a:extLst>
              <a:ext uri="{FF2B5EF4-FFF2-40B4-BE49-F238E27FC236}">
                <a16:creationId xmlns:a16="http://schemas.microsoft.com/office/drawing/2014/main" id="{2FF7F5CA-D123-DE15-62D0-6BFE78FD2B7C}"/>
              </a:ext>
            </a:extLst>
          </p:cNvPr>
          <p:cNvPicPr>
            <a:picLocks noChangeAspect="1"/>
          </p:cNvPicPr>
          <p:nvPr/>
        </p:nvPicPr>
        <p:blipFill>
          <a:blip r:embed="rId9"/>
          <a:srcRect l="8430" t="5424" r="4214" b="3001"/>
          <a:stretch/>
        </p:blipFill>
        <p:spPr>
          <a:xfrm>
            <a:off x="215918" y="3093732"/>
            <a:ext cx="1859877" cy="1528193"/>
          </a:xfrm>
          <a:prstGeom prst="rect">
            <a:avLst/>
          </a:prstGeom>
        </p:spPr>
      </p:pic>
      <p:pic>
        <p:nvPicPr>
          <p:cNvPr id="43" name="Picture 42" descr="A fish and plants in water&#10;&#10;AI-generated content may be incorrect.">
            <a:extLst>
              <a:ext uri="{FF2B5EF4-FFF2-40B4-BE49-F238E27FC236}">
                <a16:creationId xmlns:a16="http://schemas.microsoft.com/office/drawing/2014/main" id="{380CDDA0-A90D-08D9-85C4-CF480C8D0D84}"/>
              </a:ext>
            </a:extLst>
          </p:cNvPr>
          <p:cNvPicPr>
            <a:picLocks noChangeAspect="1"/>
          </p:cNvPicPr>
          <p:nvPr/>
        </p:nvPicPr>
        <p:blipFill>
          <a:blip r:embed="rId10"/>
          <a:stretch>
            <a:fillRect/>
          </a:stretch>
        </p:blipFill>
        <p:spPr>
          <a:xfrm>
            <a:off x="198305" y="4720598"/>
            <a:ext cx="1859877" cy="1716040"/>
          </a:xfrm>
          <a:prstGeom prst="rect">
            <a:avLst/>
          </a:prstGeom>
        </p:spPr>
      </p:pic>
      <p:sp>
        <p:nvSpPr>
          <p:cNvPr id="37" name="Freeform 11">
            <a:extLst>
              <a:ext uri="{FF2B5EF4-FFF2-40B4-BE49-F238E27FC236}">
                <a16:creationId xmlns:a16="http://schemas.microsoft.com/office/drawing/2014/main" id="{D1EA6ED6-5CA4-55ED-3A50-29982BA6E268}"/>
              </a:ext>
            </a:extLst>
          </p:cNvPr>
          <p:cNvSpPr/>
          <p:nvPr/>
        </p:nvSpPr>
        <p:spPr>
          <a:xfrm flipH="1" flipV="1">
            <a:off x="11008097" y="5351743"/>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fr-FR"/>
          </a:p>
        </p:txBody>
      </p:sp>
      <p:sp>
        <p:nvSpPr>
          <p:cNvPr id="39" name="Freeform 10" descr="A blue cloud and plant&#10;&#10;AI-generated content may be incorrect.">
            <a:extLst>
              <a:ext uri="{FF2B5EF4-FFF2-40B4-BE49-F238E27FC236}">
                <a16:creationId xmlns:a16="http://schemas.microsoft.com/office/drawing/2014/main" id="{89B3C124-6434-1F54-56D0-FBA9B68DD5A8}"/>
              </a:ext>
            </a:extLst>
          </p:cNvPr>
          <p:cNvSpPr/>
          <p:nvPr/>
        </p:nvSpPr>
        <p:spPr>
          <a:xfrm rot="900000" flipV="1">
            <a:off x="10198077" y="-935603"/>
            <a:ext cx="2859079" cy="3052144"/>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13"/>
            <a:stretch>
              <a:fillRect/>
            </a:stretch>
          </a:blipFill>
        </p:spPr>
        <p:txBody>
          <a:bodyPr/>
          <a:lstStyle/>
          <a:p>
            <a:endParaRPr lang="fr-FR"/>
          </a:p>
        </p:txBody>
      </p:sp>
    </p:spTree>
    <p:extLst>
      <p:ext uri="{BB962C8B-B14F-4D97-AF65-F5344CB8AC3E}">
        <p14:creationId xmlns:p14="http://schemas.microsoft.com/office/powerpoint/2010/main" val="2675159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CD10285-1AF0-2DE3-16F9-F9C8B50ED516}"/>
              </a:ext>
            </a:extLst>
          </p:cNvPr>
          <p:cNvSpPr>
            <a:spLocks noGrp="1"/>
          </p:cNvSpPr>
          <p:nvPr>
            <p:ph type="title"/>
          </p:nvPr>
        </p:nvSpPr>
        <p:spPr>
          <a:xfrm>
            <a:off x="482671" y="386311"/>
            <a:ext cx="5613329" cy="1353393"/>
          </a:xfrm>
        </p:spPr>
        <p:txBody>
          <a:bodyPr>
            <a:noAutofit/>
          </a:bodyPr>
          <a:lstStyle/>
          <a:p>
            <a:r>
              <a:rPr lang="en-US" b="1"/>
              <a:t>Future </a:t>
            </a:r>
            <a:r>
              <a:rPr lang="en-US" sz="4800" b="1"/>
              <a:t>research</a:t>
            </a:r>
            <a:endParaRPr lang="el-GR" b="1">
              <a:ea typeface="Calibri Light"/>
              <a:cs typeface="Calibri Light"/>
            </a:endParaRPr>
          </a:p>
        </p:txBody>
      </p:sp>
      <p:pic>
        <p:nvPicPr>
          <p:cNvPr id="3" name="Picture 2" descr="A microscope and test tubes on a table&#10;&#10;AI-generated content may be incorrect.">
            <a:extLst>
              <a:ext uri="{FF2B5EF4-FFF2-40B4-BE49-F238E27FC236}">
                <a16:creationId xmlns:a16="http://schemas.microsoft.com/office/drawing/2014/main" id="{D95EB824-4AE5-BA46-BC8B-9EEFA45E7AEA}"/>
              </a:ext>
            </a:extLst>
          </p:cNvPr>
          <p:cNvPicPr>
            <a:picLocks noChangeAspect="1"/>
          </p:cNvPicPr>
          <p:nvPr/>
        </p:nvPicPr>
        <p:blipFill>
          <a:blip r:embed="rId2"/>
          <a:srcRect t="2122" r="515" b="3379"/>
          <a:stretch/>
        </p:blipFill>
        <p:spPr>
          <a:xfrm>
            <a:off x="7670181" y="273589"/>
            <a:ext cx="4172414" cy="3164899"/>
          </a:xfrm>
          <a:prstGeom prst="rect">
            <a:avLst/>
          </a:prstGeom>
        </p:spPr>
      </p:pic>
      <p:sp>
        <p:nvSpPr>
          <p:cNvPr id="4" name="ZoneTexte 3">
            <a:extLst>
              <a:ext uri="{FF2B5EF4-FFF2-40B4-BE49-F238E27FC236}">
                <a16:creationId xmlns:a16="http://schemas.microsoft.com/office/drawing/2014/main" id="{9A9A66EC-A5A0-1FA4-10D3-BE48F240A5BB}"/>
              </a:ext>
            </a:extLst>
          </p:cNvPr>
          <p:cNvSpPr txBox="1"/>
          <p:nvPr/>
        </p:nvSpPr>
        <p:spPr>
          <a:xfrm>
            <a:off x="267630" y="1939673"/>
            <a:ext cx="8161261" cy="142962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BE" sz="2000" b="1" err="1"/>
              <a:t>Protein-level</a:t>
            </a:r>
            <a:r>
              <a:rPr lang="fr-BE" sz="2000" b="1"/>
              <a:t> </a:t>
            </a:r>
            <a:r>
              <a:rPr lang="fr-BE" sz="2000" b="1" err="1"/>
              <a:t>analysis</a:t>
            </a:r>
            <a:r>
              <a:rPr lang="fr-BE" sz="2000" b="1"/>
              <a:t> </a:t>
            </a:r>
            <a:r>
              <a:rPr lang="fr-BE" sz="2000" err="1"/>
              <a:t>with</a:t>
            </a:r>
            <a:r>
              <a:rPr lang="fr-BE" sz="2000"/>
              <a:t> </a:t>
            </a:r>
            <a:r>
              <a:rPr lang="fr-BE" sz="2000" b="1" err="1"/>
              <a:t>Democritus</a:t>
            </a:r>
            <a:r>
              <a:rPr lang="fr-BE" sz="2000" b="1"/>
              <a:t> </a:t>
            </a:r>
            <a:r>
              <a:rPr lang="fr-BE" sz="2000" b="1" err="1"/>
              <a:t>University</a:t>
            </a:r>
            <a:r>
              <a:rPr lang="fr-BE" sz="2000" b="1"/>
              <a:t> of Thrace</a:t>
            </a:r>
          </a:p>
          <a:p>
            <a:pPr marL="285750" indent="-285750">
              <a:lnSpc>
                <a:spcPct val="150000"/>
              </a:lnSpc>
              <a:buFont typeface="Arial" panose="020B0604020202020204" pitchFamily="34" charset="0"/>
              <a:buChar char="•"/>
            </a:pPr>
            <a:r>
              <a:rPr lang="fr-BE" sz="2000" b="0" i="0" u="none" strike="noStrike">
                <a:solidFill>
                  <a:srgbClr val="000000"/>
                </a:solidFill>
                <a:effectLst/>
                <a:latin typeface="-webkit-standard"/>
              </a:rPr>
              <a:t>Focus on </a:t>
            </a:r>
            <a:r>
              <a:rPr lang="fr-BE" sz="2000" b="1" i="0" u="none" strike="noStrike">
                <a:solidFill>
                  <a:srgbClr val="000000"/>
                </a:solidFill>
                <a:effectLst/>
                <a:latin typeface="-webkit-standard"/>
              </a:rPr>
              <a:t>stress adaptation </a:t>
            </a:r>
            <a:r>
              <a:rPr lang="fr-BE" sz="2000" b="0" i="0" u="none" strike="noStrike">
                <a:solidFill>
                  <a:srgbClr val="000000"/>
                </a:solidFill>
                <a:effectLst/>
                <a:latin typeface="-webkit-standard"/>
              </a:rPr>
              <a:t>in </a:t>
            </a:r>
            <a:r>
              <a:rPr lang="fr-BE" sz="2000" b="0" i="0" u="none" strike="noStrike" err="1">
                <a:solidFill>
                  <a:srgbClr val="000000"/>
                </a:solidFill>
                <a:effectLst/>
                <a:latin typeface="-webkit-standard"/>
              </a:rPr>
              <a:t>photosynthetic</a:t>
            </a:r>
            <a:r>
              <a:rPr lang="fr-BE" sz="2000" b="0" i="0" u="none" strike="noStrike">
                <a:solidFill>
                  <a:srgbClr val="000000"/>
                </a:solidFill>
                <a:effectLst/>
                <a:latin typeface="-webkit-standard"/>
              </a:rPr>
              <a:t> </a:t>
            </a:r>
            <a:r>
              <a:rPr lang="fr-BE" sz="2000" b="0" i="0" u="none" strike="noStrike" err="1">
                <a:solidFill>
                  <a:srgbClr val="000000"/>
                </a:solidFill>
                <a:effectLst/>
                <a:latin typeface="-webkit-standard"/>
              </a:rPr>
              <a:t>organisms</a:t>
            </a:r>
            <a:endParaRPr lang="fr-BE" sz="2000" b="1"/>
          </a:p>
          <a:p>
            <a:pPr marL="285750" indent="-285750">
              <a:lnSpc>
                <a:spcPct val="150000"/>
              </a:lnSpc>
              <a:buFont typeface="Arial" panose="020B0604020202020204" pitchFamily="34" charset="0"/>
              <a:buChar char="•"/>
            </a:pPr>
            <a:r>
              <a:rPr lang="fr-BE" sz="2000" b="1" err="1"/>
              <a:t>Particularly</a:t>
            </a:r>
            <a:r>
              <a:rPr lang="fr-BE" sz="2000" b="1"/>
              <a:t> relevant to habitat changes </a:t>
            </a:r>
            <a:r>
              <a:rPr lang="fr-BE" sz="2000" b="1" err="1"/>
              <a:t>caused</a:t>
            </a:r>
            <a:r>
              <a:rPr lang="fr-BE" sz="2000" b="1"/>
              <a:t> by </a:t>
            </a:r>
            <a:r>
              <a:rPr lang="fr-BE" sz="2000" b="1" err="1"/>
              <a:t>climate</a:t>
            </a:r>
            <a:r>
              <a:rPr lang="fr-BE" sz="2000" b="1"/>
              <a:t> change</a:t>
            </a:r>
            <a:endParaRPr lang="fr-BE" sz="2000" b="1" i="0" u="none" strike="noStrike">
              <a:solidFill>
                <a:srgbClr val="000000"/>
              </a:solidFill>
              <a:effectLst/>
            </a:endParaRPr>
          </a:p>
        </p:txBody>
      </p:sp>
      <p:pic>
        <p:nvPicPr>
          <p:cNvPr id="2050" name="Picture 2" descr="Contact">
            <a:extLst>
              <a:ext uri="{FF2B5EF4-FFF2-40B4-BE49-F238E27FC236}">
                <a16:creationId xmlns:a16="http://schemas.microsoft.com/office/drawing/2014/main" id="{F0FBF108-1E09-3FFC-9FF9-F0A1C1FB62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0057" y="3569263"/>
            <a:ext cx="5360847" cy="25859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7677C8F0-1638-97D7-82FC-062335FA7A1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9445" r="11224" b="5633"/>
          <a:stretch/>
        </p:blipFill>
        <p:spPr bwMode="auto">
          <a:xfrm>
            <a:off x="1856621" y="3569264"/>
            <a:ext cx="2027478" cy="25859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BA28A10-ED80-DDD2-F620-04802FC9E5F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831" t="12745" r="15940" b="10907"/>
          <a:stretch/>
        </p:blipFill>
        <p:spPr bwMode="auto">
          <a:xfrm>
            <a:off x="482671" y="4468661"/>
            <a:ext cx="1677415" cy="2240092"/>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2D665F2E-3BBD-9C2D-B670-5A0CF349B095}"/>
              </a:ext>
            </a:extLst>
          </p:cNvPr>
          <p:cNvPicPr>
            <a:picLocks noChangeAspect="1"/>
          </p:cNvPicPr>
          <p:nvPr/>
        </p:nvPicPr>
        <p:blipFill>
          <a:blip r:embed="rId6"/>
          <a:stretch>
            <a:fillRect/>
          </a:stretch>
        </p:blipFill>
        <p:spPr>
          <a:xfrm>
            <a:off x="3928703" y="4468662"/>
            <a:ext cx="2791640" cy="1060286"/>
          </a:xfrm>
          <a:prstGeom prst="rect">
            <a:avLst/>
          </a:prstGeom>
        </p:spPr>
      </p:pic>
    </p:spTree>
    <p:extLst>
      <p:ext uri="{BB962C8B-B14F-4D97-AF65-F5344CB8AC3E}">
        <p14:creationId xmlns:p14="http://schemas.microsoft.com/office/powerpoint/2010/main" val="4259465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5" name="Freeform 10" descr="A blue cloud and plant&#10;&#10;AI-generated content may be incorrect.">
            <a:extLst>
              <a:ext uri="{FF2B5EF4-FFF2-40B4-BE49-F238E27FC236}">
                <a16:creationId xmlns:a16="http://schemas.microsoft.com/office/drawing/2014/main" id="{17A66CC2-56FB-BCB4-021B-7470933C8516}"/>
              </a:ext>
            </a:extLst>
          </p:cNvPr>
          <p:cNvSpPr/>
          <p:nvPr/>
        </p:nvSpPr>
        <p:spPr>
          <a:xfrm rot="-13020000" flipV="1">
            <a:off x="9477247" y="4507746"/>
            <a:ext cx="3406766" cy="3468861"/>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2" name="Τίτλος 1">
            <a:extLst>
              <a:ext uri="{FF2B5EF4-FFF2-40B4-BE49-F238E27FC236}">
                <a16:creationId xmlns:a16="http://schemas.microsoft.com/office/drawing/2014/main" id="{1115FB84-0670-7992-A6E6-3C1D83F9C5E6}"/>
              </a:ext>
            </a:extLst>
          </p:cNvPr>
          <p:cNvSpPr>
            <a:spLocks noGrp="1"/>
          </p:cNvSpPr>
          <p:nvPr>
            <p:ph type="title"/>
          </p:nvPr>
        </p:nvSpPr>
        <p:spPr/>
        <p:txBody>
          <a:bodyPr/>
          <a:lstStyle/>
          <a:p>
            <a:r>
              <a:rPr lang="nl-BE" b="1">
                <a:ea typeface="Calibri Light"/>
                <a:cs typeface="Calibri Light"/>
              </a:rPr>
              <a:t>Conclusion</a:t>
            </a:r>
            <a:endParaRPr lang="el-GR" b="1">
              <a:ea typeface="Calibri Light"/>
              <a:cs typeface="Calibri Light"/>
            </a:endParaRPr>
          </a:p>
        </p:txBody>
      </p:sp>
      <p:sp>
        <p:nvSpPr>
          <p:cNvPr id="3" name="Θέση περιεχομένου 2">
            <a:extLst>
              <a:ext uri="{FF2B5EF4-FFF2-40B4-BE49-F238E27FC236}">
                <a16:creationId xmlns:a16="http://schemas.microsoft.com/office/drawing/2014/main" id="{524A6955-C3FE-C5FD-39A4-60A46AAE78C7}"/>
              </a:ext>
            </a:extLst>
          </p:cNvPr>
          <p:cNvSpPr>
            <a:spLocks noGrp="1"/>
          </p:cNvSpPr>
          <p:nvPr>
            <p:ph idx="1"/>
          </p:nvPr>
        </p:nvSpPr>
        <p:spPr>
          <a:xfrm>
            <a:off x="676603" y="2020066"/>
            <a:ext cx="10838793" cy="4837934"/>
          </a:xfrm>
        </p:spPr>
        <p:txBody>
          <a:bodyPr vert="horz" lIns="91440" tIns="45720" rIns="91440" bIns="45720" rtlCol="0" anchor="t">
            <a:normAutofit/>
          </a:bodyPr>
          <a:lstStyle/>
          <a:p>
            <a:pPr>
              <a:lnSpc>
                <a:spcPct val="150000"/>
              </a:lnSpc>
            </a:pPr>
            <a:r>
              <a:rPr lang="en-US" sz="2400">
                <a:solidFill>
                  <a:srgbClr val="000000"/>
                </a:solidFill>
                <a:latin typeface="Calibri"/>
                <a:ea typeface="Calibri"/>
                <a:cs typeface="Calibri"/>
              </a:rPr>
              <a:t>Negative impact on photosynthetic organisms </a:t>
            </a:r>
            <a:r>
              <a:rPr lang="en-US" sz="2400">
                <a:solidFill>
                  <a:srgbClr val="000000"/>
                </a:solidFill>
                <a:ea typeface="+mn-lt"/>
                <a:cs typeface="+mn-lt"/>
              </a:rPr>
              <a:t>→</a:t>
            </a:r>
            <a:r>
              <a:rPr lang="en-US" sz="2400" b="1">
                <a:solidFill>
                  <a:srgbClr val="000000"/>
                </a:solidFill>
                <a:latin typeface="Calibri"/>
                <a:ea typeface="Calibri"/>
                <a:cs typeface="Calibri"/>
              </a:rPr>
              <a:t>confirmed</a:t>
            </a:r>
            <a:r>
              <a:rPr lang="en-US" sz="2400">
                <a:solidFill>
                  <a:srgbClr val="000000"/>
                </a:solidFill>
                <a:latin typeface="Calibri"/>
                <a:ea typeface="Calibri"/>
                <a:cs typeface="Calibri"/>
              </a:rPr>
              <a:t> </a:t>
            </a:r>
            <a:endParaRPr lang="en-US">
              <a:solidFill>
                <a:srgbClr val="000000"/>
              </a:solidFill>
              <a:latin typeface="Calibri"/>
              <a:ea typeface="Calibri"/>
              <a:cs typeface="Calibri"/>
            </a:endParaRPr>
          </a:p>
          <a:p>
            <a:pPr>
              <a:lnSpc>
                <a:spcPct val="150000"/>
              </a:lnSpc>
            </a:pPr>
            <a:r>
              <a:rPr lang="en-US" sz="2400">
                <a:solidFill>
                  <a:srgbClr val="000000"/>
                </a:solidFill>
                <a:latin typeface="Calibri"/>
                <a:ea typeface="Calibri"/>
                <a:cs typeface="Calibri"/>
              </a:rPr>
              <a:t>Higher</a:t>
            </a:r>
            <a:r>
              <a:rPr lang="en-US" sz="2400" b="0" i="0">
                <a:solidFill>
                  <a:srgbClr val="000000"/>
                </a:solidFill>
                <a:effectLst/>
                <a:latin typeface="Calibri"/>
                <a:ea typeface="Calibri"/>
                <a:cs typeface="Calibri"/>
              </a:rPr>
              <a:t> </a:t>
            </a:r>
            <a:r>
              <a:rPr lang="en-US" sz="2400" b="1" i="0">
                <a:solidFill>
                  <a:srgbClr val="000000"/>
                </a:solidFill>
                <a:effectLst/>
                <a:latin typeface="Calibri"/>
                <a:ea typeface="Calibri"/>
                <a:cs typeface="Calibri"/>
              </a:rPr>
              <a:t>microplastic concentrations</a:t>
            </a:r>
            <a:r>
              <a:rPr lang="en-US" sz="2400" b="1">
                <a:solidFill>
                  <a:srgbClr val="000000"/>
                </a:solidFill>
                <a:latin typeface="Calibri"/>
                <a:ea typeface="Calibri"/>
                <a:cs typeface="Calibri"/>
              </a:rPr>
              <a:t> </a:t>
            </a:r>
            <a:r>
              <a:rPr lang="en-US" sz="2400">
                <a:solidFill>
                  <a:srgbClr val="000000"/>
                </a:solidFill>
                <a:ea typeface="+mn-lt"/>
                <a:cs typeface="+mn-lt"/>
              </a:rPr>
              <a:t>=</a:t>
            </a:r>
            <a:r>
              <a:rPr lang="en-US" sz="2400" b="0" i="0">
                <a:solidFill>
                  <a:srgbClr val="000000"/>
                </a:solidFill>
                <a:effectLst/>
                <a:latin typeface="Calibri"/>
                <a:ea typeface="Calibri"/>
                <a:cs typeface="Calibri"/>
              </a:rPr>
              <a:t> greater </a:t>
            </a:r>
            <a:r>
              <a:rPr lang="en-US" sz="2400" b="1" i="0">
                <a:solidFill>
                  <a:srgbClr val="000000"/>
                </a:solidFill>
                <a:effectLst/>
                <a:latin typeface="Calibri"/>
                <a:ea typeface="Calibri"/>
                <a:cs typeface="Calibri"/>
              </a:rPr>
              <a:t>photosynthetic </a:t>
            </a:r>
            <a:r>
              <a:rPr lang="en-US" sz="2400" b="1">
                <a:solidFill>
                  <a:srgbClr val="000000"/>
                </a:solidFill>
                <a:latin typeface="Calibri"/>
                <a:ea typeface="Calibri"/>
                <a:cs typeface="Calibri"/>
              </a:rPr>
              <a:t>disruption</a:t>
            </a:r>
            <a:endParaRPr lang="en-US">
              <a:latin typeface="Calibri"/>
              <a:ea typeface="Calibri"/>
              <a:cs typeface="Calibri"/>
            </a:endParaRPr>
          </a:p>
          <a:p>
            <a:pPr>
              <a:lnSpc>
                <a:spcPct val="150000"/>
              </a:lnSpc>
            </a:pPr>
            <a:r>
              <a:rPr lang="en-US" sz="2400">
                <a:solidFill>
                  <a:srgbClr val="000000"/>
                </a:solidFill>
                <a:latin typeface="Calibri"/>
                <a:ea typeface="Calibri"/>
                <a:cs typeface="Calibri"/>
              </a:rPr>
              <a:t>Need</a:t>
            </a:r>
            <a:r>
              <a:rPr lang="en-US" sz="2400" b="0" i="0">
                <a:solidFill>
                  <a:srgbClr val="000000"/>
                </a:solidFill>
                <a:effectLst/>
                <a:latin typeface="Calibri"/>
                <a:ea typeface="Calibri"/>
                <a:cs typeface="Calibri"/>
              </a:rPr>
              <a:t> for strategies to reduce microplastic contamination in waters</a:t>
            </a:r>
          </a:p>
          <a:p>
            <a:pPr>
              <a:lnSpc>
                <a:spcPct val="150000"/>
              </a:lnSpc>
            </a:pPr>
            <a:r>
              <a:rPr lang="en-US" sz="2400" b="1" i="1">
                <a:solidFill>
                  <a:srgbClr val="000000"/>
                </a:solidFill>
                <a:effectLst/>
                <a:latin typeface="Calibri"/>
                <a:ea typeface="Calibri"/>
                <a:cs typeface="Calibri"/>
              </a:rPr>
              <a:t>E. Canadensis's</a:t>
            </a:r>
            <a:r>
              <a:rPr lang="en-US" sz="2400" b="1" i="0">
                <a:solidFill>
                  <a:srgbClr val="000000"/>
                </a:solidFill>
                <a:effectLst/>
                <a:latin typeface="Calibri"/>
                <a:ea typeface="Calibri"/>
                <a:cs typeface="Calibri"/>
              </a:rPr>
              <a:t> ability to partially adapt to environmental </a:t>
            </a:r>
            <a:r>
              <a:rPr lang="en-US" sz="2400" b="1">
                <a:solidFill>
                  <a:srgbClr val="000000"/>
                </a:solidFill>
                <a:latin typeface="Calibri"/>
                <a:ea typeface="Calibri"/>
                <a:cs typeface="Calibri"/>
              </a:rPr>
              <a:t>changes → important</a:t>
            </a:r>
            <a:r>
              <a:rPr lang="en-US" sz="2400" b="1" i="0">
                <a:solidFill>
                  <a:srgbClr val="000000"/>
                </a:solidFill>
                <a:effectLst/>
                <a:latin typeface="Calibri"/>
                <a:ea typeface="Calibri"/>
                <a:cs typeface="Calibri"/>
              </a:rPr>
              <a:t> tool in addressing the impacts of climate change</a:t>
            </a:r>
            <a:endParaRPr lang="el-GR" sz="2400" b="1">
              <a:latin typeface="Calibri"/>
              <a:ea typeface="Calibri"/>
              <a:cs typeface="Calibri"/>
            </a:endParaRPr>
          </a:p>
        </p:txBody>
      </p:sp>
      <p:sp>
        <p:nvSpPr>
          <p:cNvPr id="7" name="Freeform 9">
            <a:extLst>
              <a:ext uri="{FF2B5EF4-FFF2-40B4-BE49-F238E27FC236}">
                <a16:creationId xmlns:a16="http://schemas.microsoft.com/office/drawing/2014/main" id="{BF6497D2-6CE5-1788-32C9-9B5E9D5960CC}"/>
              </a:ext>
            </a:extLst>
          </p:cNvPr>
          <p:cNvSpPr/>
          <p:nvPr/>
        </p:nvSpPr>
        <p:spPr>
          <a:xfrm rot="8940000">
            <a:off x="-702407" y="3951181"/>
            <a:ext cx="2434237" cy="4204446"/>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a:ln>
            <a:noFill/>
          </a:ln>
        </p:spPr>
        <p:txBody>
          <a:bodyPr lIns="91440" tIns="45720" rIns="91440" bIns="45720" anchor="t"/>
          <a:lstStyle/>
          <a:p>
            <a:endParaRPr lang="fr-FR">
              <a:ea typeface="Calibri"/>
              <a:cs typeface="Calibri"/>
            </a:endParaRPr>
          </a:p>
        </p:txBody>
      </p:sp>
      <p:sp>
        <p:nvSpPr>
          <p:cNvPr id="9" name="Freeform 8" descr="A blue circle with black dots&#10;&#10;AI-generated content may be incorrect.">
            <a:extLst>
              <a:ext uri="{FF2B5EF4-FFF2-40B4-BE49-F238E27FC236}">
                <a16:creationId xmlns:a16="http://schemas.microsoft.com/office/drawing/2014/main" id="{7720551A-1828-5CB9-17E0-9128FCAB52CE}"/>
              </a:ext>
            </a:extLst>
          </p:cNvPr>
          <p:cNvSpPr/>
          <p:nvPr/>
        </p:nvSpPr>
        <p:spPr>
          <a:xfrm rot="5100000" flipH="1">
            <a:off x="10491448" y="-563389"/>
            <a:ext cx="1989829" cy="2372170"/>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5"/>
            <a:stretch>
              <a:fillRect/>
            </a:stretch>
          </a:blipFill>
        </p:spPr>
        <p:txBody>
          <a:bodyPr/>
          <a:lstStyle/>
          <a:p>
            <a:endParaRPr lang="fr-FR"/>
          </a:p>
        </p:txBody>
      </p:sp>
      <p:pic>
        <p:nvPicPr>
          <p:cNvPr id="4" name="Image 3">
            <a:extLst>
              <a:ext uri="{FF2B5EF4-FFF2-40B4-BE49-F238E27FC236}">
                <a16:creationId xmlns:a16="http://schemas.microsoft.com/office/drawing/2014/main" id="{3ADD0BA9-C7D6-999C-BE61-A087FDBD456E}"/>
              </a:ext>
            </a:extLst>
          </p:cNvPr>
          <p:cNvPicPr>
            <a:picLocks noChangeAspect="1"/>
          </p:cNvPicPr>
          <p:nvPr/>
        </p:nvPicPr>
        <p:blipFill>
          <a:blip r:embed="rId6"/>
          <a:stretch>
            <a:fillRect/>
          </a:stretch>
        </p:blipFill>
        <p:spPr>
          <a:xfrm>
            <a:off x="8503578" y="225590"/>
            <a:ext cx="1714500" cy="1860550"/>
          </a:xfrm>
          <a:prstGeom prst="rect">
            <a:avLst/>
          </a:prstGeom>
        </p:spPr>
      </p:pic>
    </p:spTree>
    <p:extLst>
      <p:ext uri="{BB962C8B-B14F-4D97-AF65-F5344CB8AC3E}">
        <p14:creationId xmlns:p14="http://schemas.microsoft.com/office/powerpoint/2010/main" val="653657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a:extLst>
            <a:ext uri="{FF2B5EF4-FFF2-40B4-BE49-F238E27FC236}">
              <a16:creationId xmlns:a16="http://schemas.microsoft.com/office/drawing/2014/main" id="{6DA260A2-6135-97B0-AAEF-11F1A50FC069}"/>
            </a:ext>
          </a:extLst>
        </p:cNvPr>
        <p:cNvGrpSpPr/>
        <p:nvPr/>
      </p:nvGrpSpPr>
      <p:grpSpPr>
        <a:xfrm>
          <a:off x="0" y="0"/>
          <a:ext cx="0" cy="0"/>
          <a:chOff x="0" y="0"/>
          <a:chExt cx="0" cy="0"/>
        </a:xfrm>
      </p:grpSpPr>
      <p:sp>
        <p:nvSpPr>
          <p:cNvPr id="8" name="Freeform 9">
            <a:extLst>
              <a:ext uri="{FF2B5EF4-FFF2-40B4-BE49-F238E27FC236}">
                <a16:creationId xmlns:a16="http://schemas.microsoft.com/office/drawing/2014/main" id="{11E6395C-478A-F174-66C0-98D91EBE6E8D}"/>
              </a:ext>
            </a:extLst>
          </p:cNvPr>
          <p:cNvSpPr/>
          <p:nvPr/>
        </p:nvSpPr>
        <p:spPr>
          <a:xfrm rot="9840000">
            <a:off x="-846411" y="-2102224"/>
            <a:ext cx="2434237" cy="4204446"/>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2" name="Title 1">
            <a:extLst>
              <a:ext uri="{FF2B5EF4-FFF2-40B4-BE49-F238E27FC236}">
                <a16:creationId xmlns:a16="http://schemas.microsoft.com/office/drawing/2014/main" id="{CDB9746C-7F7A-E0D7-1C43-E6A8BD3C2338}"/>
              </a:ext>
            </a:extLst>
          </p:cNvPr>
          <p:cNvSpPr>
            <a:spLocks noGrp="1"/>
          </p:cNvSpPr>
          <p:nvPr>
            <p:ph type="title"/>
          </p:nvPr>
        </p:nvSpPr>
        <p:spPr>
          <a:xfrm>
            <a:off x="1129553" y="387537"/>
            <a:ext cx="10515600" cy="1325563"/>
          </a:xfrm>
        </p:spPr>
        <p:txBody>
          <a:bodyPr/>
          <a:lstStyle/>
          <a:p>
            <a:r>
              <a:rPr lang="en-GB" b="1"/>
              <a:t>References</a:t>
            </a:r>
          </a:p>
        </p:txBody>
      </p:sp>
      <p:sp>
        <p:nvSpPr>
          <p:cNvPr id="3" name="Content Placeholder 2">
            <a:extLst>
              <a:ext uri="{FF2B5EF4-FFF2-40B4-BE49-F238E27FC236}">
                <a16:creationId xmlns:a16="http://schemas.microsoft.com/office/drawing/2014/main" id="{84223D75-F04E-6784-0C07-59CB5DCB4E39}"/>
              </a:ext>
            </a:extLst>
          </p:cNvPr>
          <p:cNvSpPr>
            <a:spLocks noGrp="1"/>
          </p:cNvSpPr>
          <p:nvPr>
            <p:ph idx="1"/>
          </p:nvPr>
        </p:nvSpPr>
        <p:spPr>
          <a:xfrm>
            <a:off x="512161" y="1867047"/>
            <a:ext cx="10920249" cy="4712540"/>
          </a:xfrm>
        </p:spPr>
        <p:txBody>
          <a:bodyPr vert="horz" lIns="91440" tIns="45720" rIns="91440" bIns="45720" rtlCol="0" anchor="t">
            <a:normAutofit fontScale="92500" lnSpcReduction="10000"/>
          </a:bodyPr>
          <a:lstStyle/>
          <a:p>
            <a:pPr algn="just">
              <a:lnSpc>
                <a:spcPct val="150000"/>
              </a:lnSpc>
            </a:pPr>
            <a:r>
              <a:rPr lang="en-GB" sz="900" b="1" kern="100">
                <a:effectLst/>
                <a:latin typeface="Calibri" panose="020F0502020204030204" pitchFamily="34" charset="0"/>
                <a:ea typeface="Calibri" panose="020F0502020204030204" pitchFamily="34" charset="0"/>
                <a:cs typeface="Arial" panose="020B0604020202020204" pitchFamily="34" charset="0"/>
              </a:rPr>
              <a:t>Valentina Constanta Tudor, Dorina Nicoleta </a:t>
            </a:r>
            <a:r>
              <a:rPr lang="en-GB" sz="900" b="1" kern="100" err="1">
                <a:effectLst/>
                <a:latin typeface="Calibri" panose="020F0502020204030204" pitchFamily="34" charset="0"/>
                <a:ea typeface="Calibri" panose="020F0502020204030204" pitchFamily="34" charset="0"/>
                <a:cs typeface="Arial" panose="020B0604020202020204" pitchFamily="34" charset="0"/>
              </a:rPr>
              <a:t>Mocuta</a:t>
            </a:r>
            <a:r>
              <a:rPr lang="en-GB" sz="900" b="1" kern="100">
                <a:effectLst/>
                <a:latin typeface="Calibri" panose="020F0502020204030204" pitchFamily="34" charset="0"/>
                <a:ea typeface="Calibri" panose="020F0502020204030204" pitchFamily="34" charset="0"/>
                <a:cs typeface="Arial" panose="020B0604020202020204" pitchFamily="34" charset="0"/>
              </a:rPr>
              <a:t>, Ruxandra Florina Teodorescu, Dragos Ion </a:t>
            </a:r>
            <a:r>
              <a:rPr lang="en-GB" sz="900" b="1" kern="100" err="1">
                <a:effectLst/>
                <a:latin typeface="Calibri" panose="020F0502020204030204" pitchFamily="34" charset="0"/>
                <a:ea typeface="Calibri" panose="020F0502020204030204" pitchFamily="34" charset="0"/>
                <a:cs typeface="Arial" panose="020B0604020202020204" pitchFamily="34" charset="0"/>
              </a:rPr>
              <a:t>Smedescu</a:t>
            </a:r>
            <a:r>
              <a:rPr lang="en-GB" sz="900" b="1" kern="100">
                <a:effectLst/>
                <a:latin typeface="Calibri" panose="020F0502020204030204" pitchFamily="34" charset="0"/>
                <a:ea typeface="Calibri" panose="020F0502020204030204" pitchFamily="34" charset="0"/>
                <a:cs typeface="Arial" panose="020B0604020202020204" pitchFamily="34" charset="0"/>
              </a:rPr>
              <a:t>. 2019. </a:t>
            </a:r>
            <a:r>
              <a:rPr lang="en-GB" sz="900" b="1" i="1" kern="100">
                <a:effectLst/>
                <a:latin typeface="Calibri" panose="020F0502020204030204" pitchFamily="34" charset="0"/>
                <a:ea typeface="Calibri" panose="020F0502020204030204" pitchFamily="34" charset="0"/>
                <a:cs typeface="Arial" panose="020B0604020202020204" pitchFamily="34" charset="0"/>
              </a:rPr>
              <a:t>The Issue of Plastic and Microplastic Pollution in Soil. </a:t>
            </a:r>
            <a:r>
              <a:rPr lang="en-GB" sz="900" b="1" kern="100">
                <a:effectLst/>
                <a:latin typeface="Calibri" panose="020F0502020204030204" pitchFamily="34" charset="0"/>
                <a:ea typeface="Calibri" panose="020F0502020204030204" pitchFamily="34" charset="0"/>
                <a:cs typeface="Arial" panose="020B0604020202020204" pitchFamily="34" charset="0"/>
              </a:rPr>
              <a:t>University of Agronomic Sciences and Veterinary Medicine of Bucharest.</a:t>
            </a:r>
            <a:r>
              <a:rPr lang="fr-BE" sz="900" b="1" kern="100">
                <a:latin typeface="Calibri" panose="020F0502020204030204" pitchFamily="34" charset="0"/>
                <a:ea typeface="Calibri" panose="020F0502020204030204" pitchFamily="34" charset="0"/>
                <a:cs typeface="Arial" panose="020B0604020202020204" pitchFamily="34" charset="0"/>
              </a:rPr>
              <a:t> </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4"/>
              </a:rPr>
              <a:t>https://revmaterialeplastice.ro/pdf/3%20TUDOR%20V%20C%203%2019.pdf</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r>
              <a:rPr lang="en-US" sz="900" b="1" kern="100">
                <a:effectLst/>
                <a:latin typeface="Calibri" panose="020F0502020204030204" pitchFamily="34" charset="0"/>
                <a:ea typeface="Calibri" panose="020F0502020204030204" pitchFamily="34" charset="0"/>
                <a:cs typeface="Arial" panose="020B0604020202020204" pitchFamily="34" charset="0"/>
              </a:rPr>
              <a:t> </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GB" sz="900" b="1" kern="100">
                <a:effectLst/>
                <a:latin typeface="Calibri" panose="020F0502020204030204" pitchFamily="34" charset="0"/>
                <a:ea typeface="Calibri" panose="020F0502020204030204" pitchFamily="34" charset="0"/>
                <a:cs typeface="Arial" panose="020B0604020202020204" pitchFamily="34" charset="0"/>
              </a:rPr>
              <a:t>National Library of Medicine, 2020 </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5"/>
              </a:rPr>
              <a:t>https://www.ncbi.nlm.nih.gov/mesh/?term=%22Microplastics%22</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GB" sz="900" b="1" kern="100" err="1">
                <a:effectLst/>
                <a:latin typeface="Calibri" panose="020F0502020204030204" pitchFamily="34" charset="0"/>
                <a:ea typeface="Calibri" panose="020F0502020204030204" pitchFamily="34" charset="0"/>
                <a:cs typeface="Arial" panose="020B0604020202020204" pitchFamily="34" charset="0"/>
              </a:rPr>
              <a:t>Hanwen</a:t>
            </a:r>
            <a:r>
              <a:rPr lang="en-GB" sz="900" b="1" kern="100">
                <a:effectLst/>
                <a:latin typeface="Calibri" panose="020F0502020204030204" pitchFamily="34" charset="0"/>
                <a:ea typeface="Calibri" panose="020F0502020204030204" pitchFamily="34" charset="0"/>
                <a:cs typeface="Arial" panose="020B0604020202020204" pitchFamily="34" charset="0"/>
              </a:rPr>
              <a:t> Chen, </a:t>
            </a:r>
            <a:r>
              <a:rPr lang="en-GB" sz="900" b="1" kern="100" err="1">
                <a:effectLst/>
                <a:latin typeface="Calibri" panose="020F0502020204030204" pitchFamily="34" charset="0"/>
                <a:ea typeface="Calibri" panose="020F0502020204030204" pitchFamily="34" charset="0"/>
                <a:cs typeface="Arial" panose="020B0604020202020204" pitchFamily="34" charset="0"/>
              </a:rPr>
              <a:t>yinghuan</a:t>
            </a:r>
            <a:r>
              <a:rPr lang="en-GB" sz="900" b="1" kern="100">
                <a:effectLst/>
                <a:latin typeface="Calibri" panose="020F0502020204030204" pitchFamily="34" charset="0"/>
                <a:ea typeface="Calibri" panose="020F0502020204030204" pitchFamily="34" charset="0"/>
                <a:cs typeface="Arial" panose="020B0604020202020204" pitchFamily="34" charset="0"/>
              </a:rPr>
              <a:t> Qin, Hao Huang and </a:t>
            </a:r>
            <a:r>
              <a:rPr lang="en-GB" sz="900" b="1" kern="100" err="1">
                <a:effectLst/>
                <a:latin typeface="Calibri" panose="020F0502020204030204" pitchFamily="34" charset="0"/>
                <a:ea typeface="Calibri" panose="020F0502020204030204" pitchFamily="34" charset="0"/>
                <a:cs typeface="Arial" panose="020B0604020202020204" pitchFamily="34" charset="0"/>
              </a:rPr>
              <a:t>Weiyi</a:t>
            </a:r>
            <a:r>
              <a:rPr lang="en-GB" sz="900" b="1" kern="100">
                <a:effectLst/>
                <a:latin typeface="Calibri" panose="020F0502020204030204" pitchFamily="34" charset="0"/>
                <a:ea typeface="Calibri" panose="020F0502020204030204" pitchFamily="34" charset="0"/>
                <a:cs typeface="Arial" panose="020B0604020202020204" pitchFamily="34" charset="0"/>
              </a:rPr>
              <a:t> Xu. 2020. A Regional Difference </a:t>
            </a:r>
            <a:r>
              <a:rPr lang="en-GB" sz="900" b="1" i="1" kern="100">
                <a:effectLst/>
                <a:latin typeface="Calibri" panose="020F0502020204030204" pitchFamily="34" charset="0"/>
                <a:ea typeface="Calibri" panose="020F0502020204030204" pitchFamily="34" charset="0"/>
                <a:cs typeface="Arial" panose="020B0604020202020204" pitchFamily="34" charset="0"/>
              </a:rPr>
              <a:t>Analysis of Microplastic Pollution in Global Freshwater Bodies Based on a Regression Model.</a:t>
            </a:r>
            <a:r>
              <a:rPr lang="en-GB" sz="900" b="1" kern="100">
                <a:effectLst/>
                <a:latin typeface="Calibri" panose="020F0502020204030204" pitchFamily="34" charset="0"/>
                <a:ea typeface="Calibri" panose="020F0502020204030204" pitchFamily="34" charset="0"/>
                <a:cs typeface="Arial" panose="020B0604020202020204" pitchFamily="34" charset="0"/>
              </a:rPr>
              <a:t> School of Resources and Environmental Engineering, Hefei University of Technology, Hefei 230009, China College of Civil Engineering, Sichuan Agricultural University, Chengdu 611830, China Wuhan Planning and Design Company, Wuhan 430014, China </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6"/>
              </a:rPr>
              <a:t>https://www.mdpi.com/2073-4441/12/7/1889</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GB" sz="900" b="1" kern="100" err="1">
                <a:effectLst/>
                <a:latin typeface="Calibri" panose="020F0502020204030204" pitchFamily="34" charset="0"/>
                <a:ea typeface="Calibri" panose="020F0502020204030204" pitchFamily="34" charset="0"/>
                <a:cs typeface="Arial" panose="020B0604020202020204" pitchFamily="34" charset="0"/>
              </a:rPr>
              <a:t>Ludmiła</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Polechońska</a:t>
            </a:r>
            <a:r>
              <a:rPr lang="en-GB" sz="900" b="1" kern="100">
                <a:effectLst/>
                <a:latin typeface="Calibri" panose="020F0502020204030204" pitchFamily="34" charset="0"/>
                <a:ea typeface="Calibri" panose="020F0502020204030204" pitchFamily="34" charset="0"/>
                <a:cs typeface="Arial" panose="020B0604020202020204" pitchFamily="34" charset="0"/>
              </a:rPr>
              <a:t>, Ula Rozman, Katarzyna </a:t>
            </a:r>
            <a:r>
              <a:rPr lang="en-GB" sz="900" b="1" kern="100" err="1">
                <a:effectLst/>
                <a:latin typeface="Calibri" panose="020F0502020204030204" pitchFamily="34" charset="0"/>
                <a:ea typeface="Calibri" panose="020F0502020204030204" pitchFamily="34" charset="0"/>
                <a:cs typeface="Arial" panose="020B0604020202020204" pitchFamily="34" charset="0"/>
              </a:rPr>
              <a:t>Sokołowska</a:t>
            </a:r>
            <a:r>
              <a:rPr lang="en-GB" sz="900" b="1" kern="100">
                <a:effectLst/>
                <a:latin typeface="Calibri" panose="020F0502020204030204" pitchFamily="34" charset="0"/>
                <a:ea typeface="Calibri" panose="020F0502020204030204" pitchFamily="34" charset="0"/>
                <a:cs typeface="Arial" panose="020B0604020202020204" pitchFamily="34" charset="0"/>
              </a:rPr>
              <a:t>, Gabriela </a:t>
            </a:r>
            <a:r>
              <a:rPr lang="en-GB" sz="900" b="1" kern="100" err="1">
                <a:effectLst/>
                <a:latin typeface="Calibri" panose="020F0502020204030204" pitchFamily="34" charset="0"/>
                <a:ea typeface="Calibri" panose="020F0502020204030204" pitchFamily="34" charset="0"/>
                <a:cs typeface="Arial" panose="020B0604020202020204" pitchFamily="34" charset="0"/>
              </a:rPr>
              <a:t>Kalčíková</a:t>
            </a:r>
            <a:r>
              <a:rPr lang="en-GB" sz="900" b="1" kern="100">
                <a:effectLst/>
                <a:latin typeface="Calibri" panose="020F0502020204030204" pitchFamily="34" charset="0"/>
                <a:ea typeface="Calibri" panose="020F0502020204030204" pitchFamily="34" charset="0"/>
                <a:cs typeface="Arial" panose="020B0604020202020204" pitchFamily="34" charset="0"/>
              </a:rPr>
              <a:t>. 2023. </a:t>
            </a:r>
            <a:r>
              <a:rPr lang="en-GB" sz="900" b="1" i="1" kern="100">
                <a:effectLst/>
                <a:latin typeface="Calibri" panose="020F0502020204030204" pitchFamily="34" charset="0"/>
                <a:ea typeface="Calibri" panose="020F0502020204030204" pitchFamily="34" charset="0"/>
                <a:cs typeface="Arial" panose="020B0604020202020204" pitchFamily="34" charset="0"/>
              </a:rPr>
              <a:t>The </a:t>
            </a:r>
            <a:r>
              <a:rPr lang="en-GB" sz="900" b="1" i="1" kern="100" err="1">
                <a:effectLst/>
                <a:latin typeface="Calibri" panose="020F0502020204030204" pitchFamily="34" charset="0"/>
                <a:ea typeface="Calibri" panose="020F0502020204030204" pitchFamily="34" charset="0"/>
                <a:cs typeface="Arial" panose="020B0604020202020204" pitchFamily="34" charset="0"/>
              </a:rPr>
              <a:t>bioadhesion</a:t>
            </a:r>
            <a:r>
              <a:rPr lang="en-GB" sz="900" b="1" i="1" kern="100">
                <a:effectLst/>
                <a:latin typeface="Calibri" panose="020F0502020204030204" pitchFamily="34" charset="0"/>
                <a:ea typeface="Calibri" panose="020F0502020204030204" pitchFamily="34" charset="0"/>
                <a:cs typeface="Arial" panose="020B0604020202020204" pitchFamily="34" charset="0"/>
              </a:rPr>
              <a:t> and effects of microplastics and natural particles on growth, cell viability, physiology, and elemental content of an aquatic macrophyte Elodea canadensis.</a:t>
            </a:r>
            <a:r>
              <a:rPr lang="en-GB" sz="900" b="1" kern="100">
                <a:effectLst/>
                <a:latin typeface="Calibri" panose="020F0502020204030204" pitchFamily="34" charset="0"/>
                <a:ea typeface="Calibri" panose="020F0502020204030204" pitchFamily="34" charset="0"/>
                <a:cs typeface="Arial" panose="020B0604020202020204" pitchFamily="34" charset="0"/>
              </a:rPr>
              <a:t> Department of Ecology, Biogeochemistry and Environmental Protection, University of </a:t>
            </a:r>
            <a:r>
              <a:rPr lang="en-GB" sz="900" b="1" kern="100" err="1">
                <a:effectLst/>
                <a:latin typeface="Calibri" panose="020F0502020204030204" pitchFamily="34" charset="0"/>
                <a:ea typeface="Calibri" panose="020F0502020204030204" pitchFamily="34" charset="0"/>
                <a:cs typeface="Arial" panose="020B0604020202020204" pitchFamily="34" charset="0"/>
              </a:rPr>
              <a:t>Wrocław</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ul</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Kanonia</a:t>
            </a:r>
            <a:r>
              <a:rPr lang="en-GB" sz="900" b="1" kern="100">
                <a:effectLst/>
                <a:latin typeface="Calibri" panose="020F0502020204030204" pitchFamily="34" charset="0"/>
                <a:ea typeface="Calibri" panose="020F0502020204030204" pitchFamily="34" charset="0"/>
                <a:cs typeface="Arial" panose="020B0604020202020204" pitchFamily="34" charset="0"/>
              </a:rPr>
              <a:t> 6/8, 50-328 </a:t>
            </a:r>
            <a:r>
              <a:rPr lang="en-GB" sz="900" b="1" kern="100" err="1">
                <a:effectLst/>
                <a:latin typeface="Calibri" panose="020F0502020204030204" pitchFamily="34" charset="0"/>
                <a:ea typeface="Calibri" panose="020F0502020204030204" pitchFamily="34" charset="0"/>
                <a:cs typeface="Arial" panose="020B0604020202020204" pitchFamily="34" charset="0"/>
              </a:rPr>
              <a:t>Wrocław</a:t>
            </a:r>
            <a:r>
              <a:rPr lang="en-GB" sz="900" b="1" kern="100">
                <a:effectLst/>
                <a:latin typeface="Calibri" panose="020F0502020204030204" pitchFamily="34" charset="0"/>
                <a:ea typeface="Calibri" panose="020F0502020204030204" pitchFamily="34" charset="0"/>
                <a:cs typeface="Arial" panose="020B0604020202020204" pitchFamily="34" charset="0"/>
              </a:rPr>
              <a:t>, Poland. Faculty of Chemistry and Chemical Technology, University of Ljubljana, 113 </a:t>
            </a:r>
            <a:r>
              <a:rPr lang="en-GB" sz="900" b="1" kern="100" err="1">
                <a:effectLst/>
                <a:latin typeface="Calibri" panose="020F0502020204030204" pitchFamily="34" charset="0"/>
                <a:ea typeface="Calibri" panose="020F0502020204030204" pitchFamily="34" charset="0"/>
                <a:cs typeface="Arial" panose="020B0604020202020204" pitchFamily="34" charset="0"/>
              </a:rPr>
              <a:t>Večna</a:t>
            </a:r>
            <a:r>
              <a:rPr lang="en-GB" sz="900" b="1" kern="100">
                <a:effectLst/>
                <a:latin typeface="Calibri" panose="020F0502020204030204" pitchFamily="34" charset="0"/>
                <a:ea typeface="Calibri" panose="020F0502020204030204" pitchFamily="34" charset="0"/>
                <a:cs typeface="Arial" panose="020B0604020202020204" pitchFamily="34" charset="0"/>
              </a:rPr>
              <a:t> pot, SI-1000 Ljubljana, Slovenia. Department of Plant Developmental Biology, University of </a:t>
            </a:r>
            <a:r>
              <a:rPr lang="en-GB" sz="900" b="1" kern="100" err="1">
                <a:effectLst/>
                <a:latin typeface="Calibri" panose="020F0502020204030204" pitchFamily="34" charset="0"/>
                <a:ea typeface="Calibri" panose="020F0502020204030204" pitchFamily="34" charset="0"/>
                <a:cs typeface="Arial" panose="020B0604020202020204" pitchFamily="34" charset="0"/>
              </a:rPr>
              <a:t>Wrocław</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ul</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Kanonia</a:t>
            </a:r>
            <a:r>
              <a:rPr lang="en-GB" sz="900" b="1" kern="100">
                <a:effectLst/>
                <a:latin typeface="Calibri" panose="020F0502020204030204" pitchFamily="34" charset="0"/>
                <a:ea typeface="Calibri" panose="020F0502020204030204" pitchFamily="34" charset="0"/>
                <a:cs typeface="Arial" panose="020B0604020202020204" pitchFamily="34" charset="0"/>
              </a:rPr>
              <a:t> 6/8, </a:t>
            </a:r>
            <a:r>
              <a:rPr lang="en-GB" sz="900" b="1" kern="100" err="1">
                <a:effectLst/>
                <a:latin typeface="Calibri" panose="020F0502020204030204" pitchFamily="34" charset="0"/>
                <a:ea typeface="Calibri" panose="020F0502020204030204" pitchFamily="34" charset="0"/>
                <a:cs typeface="Arial" panose="020B0604020202020204" pitchFamily="34" charset="0"/>
              </a:rPr>
              <a:t>Wrocław</a:t>
            </a:r>
            <a:r>
              <a:rPr lang="en-GB" sz="900" b="1" kern="100">
                <a:effectLst/>
                <a:latin typeface="Calibri" panose="020F0502020204030204" pitchFamily="34" charset="0"/>
                <a:ea typeface="Calibri" panose="020F0502020204030204" pitchFamily="34" charset="0"/>
                <a:cs typeface="Arial" panose="020B0604020202020204" pitchFamily="34" charset="0"/>
              </a:rPr>
              <a:t> 50-328, Poland. </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7"/>
              </a:rPr>
              <a:t>https://www.sciencedirect.com/science/article/pii/S004896972304648X#bb0185</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r>
              <a:rPr lang="fr-BE" sz="900" b="1" kern="100">
                <a:latin typeface="Calibri" panose="020F0502020204030204" pitchFamily="34" charset="0"/>
                <a:ea typeface="Calibri" panose="020F0502020204030204" pitchFamily="34" charset="0"/>
                <a:cs typeface="Arial" panose="020B0604020202020204" pitchFamily="34" charset="0"/>
              </a:rPr>
              <a:t>	</a:t>
            </a:r>
            <a:r>
              <a:rPr lang="en-US" sz="900" b="1" kern="100">
                <a:effectLst/>
                <a:latin typeface="Calibri" panose="020F0502020204030204" pitchFamily="34" charset="0"/>
                <a:ea typeface="Calibri" panose="020F0502020204030204" pitchFamily="34" charset="0"/>
                <a:cs typeface="Arial" panose="020B0604020202020204" pitchFamily="34" charset="0"/>
              </a:rPr>
              <a:t> </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GB" sz="900" b="1" kern="100" err="1">
                <a:effectLst/>
                <a:latin typeface="Calibri" panose="020F0502020204030204" pitchFamily="34" charset="0"/>
                <a:ea typeface="Calibri" panose="020F0502020204030204" pitchFamily="34" charset="0"/>
                <a:cs typeface="Arial" panose="020B0604020202020204" pitchFamily="34" charset="0"/>
              </a:rPr>
              <a:t>Yunxue</a:t>
            </a:r>
            <a:r>
              <a:rPr lang="en-GB" sz="900" b="1" kern="100">
                <a:effectLst/>
                <a:latin typeface="Calibri" panose="020F0502020204030204" pitchFamily="34" charset="0"/>
                <a:ea typeface="Calibri" panose="020F0502020204030204" pitchFamily="34" charset="0"/>
                <a:cs typeface="Arial" panose="020B0604020202020204" pitchFamily="34" charset="0"/>
              </a:rPr>
              <a:t> Li, </a:t>
            </a:r>
            <a:r>
              <a:rPr lang="en-GB" sz="900" b="1" kern="100" err="1">
                <a:effectLst/>
                <a:latin typeface="Calibri" panose="020F0502020204030204" pitchFamily="34" charset="0"/>
                <a:ea typeface="Calibri" panose="020F0502020204030204" pitchFamily="34" charset="0"/>
                <a:cs typeface="Arial" panose="020B0604020202020204" pitchFamily="34" charset="0"/>
              </a:rPr>
              <a:t>xianhua</a:t>
            </a:r>
            <a:r>
              <a:rPr lang="en-GB" sz="900" b="1" kern="100">
                <a:effectLst/>
                <a:latin typeface="Calibri" panose="020F0502020204030204" pitchFamily="34" charset="0"/>
                <a:ea typeface="Calibri" panose="020F0502020204030204" pitchFamily="34" charset="0"/>
                <a:cs typeface="Arial" panose="020B0604020202020204" pitchFamily="34" charset="0"/>
              </a:rPr>
              <a:t> Liu, </a:t>
            </a:r>
            <a:r>
              <a:rPr lang="en-GB" sz="900" b="1" kern="100" err="1">
                <a:effectLst/>
                <a:latin typeface="Calibri" panose="020F0502020204030204" pitchFamily="34" charset="0"/>
                <a:ea typeface="Calibri" panose="020F0502020204030204" pitchFamily="34" charset="0"/>
                <a:cs typeface="Arial" panose="020B0604020202020204" pitchFamily="34" charset="0"/>
              </a:rPr>
              <a:t>shrameeta</a:t>
            </a:r>
            <a:r>
              <a:rPr lang="en-GB" sz="900" b="1" kern="100">
                <a:effectLst/>
                <a:latin typeface="Calibri" panose="020F0502020204030204" pitchFamily="34" charset="0"/>
                <a:ea typeface="Calibri" panose="020F0502020204030204" pitchFamily="34" charset="0"/>
                <a:cs typeface="Arial" panose="020B0604020202020204" pitchFamily="34" charset="0"/>
              </a:rPr>
              <a:t> Shinde, jiao Wang, </a:t>
            </a:r>
            <a:r>
              <a:rPr lang="en-GB" sz="900" b="1" kern="100" err="1">
                <a:effectLst/>
                <a:latin typeface="Calibri" panose="020F0502020204030204" pitchFamily="34" charset="0"/>
                <a:ea typeface="Calibri" panose="020F0502020204030204" pitchFamily="34" charset="0"/>
                <a:cs typeface="Arial" panose="020B0604020202020204" pitchFamily="34" charset="0"/>
              </a:rPr>
              <a:t>pingping</a:t>
            </a:r>
            <a:r>
              <a:rPr lang="en-GB" sz="900" b="1" kern="100">
                <a:effectLst/>
                <a:latin typeface="Calibri" panose="020F0502020204030204" pitchFamily="34" charset="0"/>
                <a:ea typeface="Calibri" panose="020F0502020204030204" pitchFamily="34" charset="0"/>
                <a:cs typeface="Arial" panose="020B0604020202020204" pitchFamily="34" charset="0"/>
              </a:rPr>
              <a:t> Zhang. 2021. </a:t>
            </a:r>
            <a:r>
              <a:rPr lang="en-GB" sz="900" b="1" i="1" kern="100">
                <a:effectLst/>
                <a:latin typeface="Calibri" panose="020F0502020204030204" pitchFamily="34" charset="0"/>
                <a:ea typeface="Calibri" panose="020F0502020204030204" pitchFamily="34" charset="0"/>
                <a:cs typeface="Arial" panose="020B0604020202020204" pitchFamily="34" charset="0"/>
              </a:rPr>
              <a:t>Impacts of Micro- and Nanoplastics on Photosynthesis Activities of Photoautotrophs: A Mini-Review. </a:t>
            </a:r>
            <a:r>
              <a:rPr lang="en-GB" sz="900" b="1" kern="100">
                <a:effectLst/>
                <a:latin typeface="Calibri" panose="020F0502020204030204" pitchFamily="34" charset="0"/>
                <a:ea typeface="Calibri" panose="020F0502020204030204" pitchFamily="34" charset="0"/>
                <a:cs typeface="Arial" panose="020B0604020202020204" pitchFamily="34" charset="0"/>
              </a:rPr>
              <a:t>School of Environmental Science and Engineering, Tianjin University, Tianjin, China. Department of Microbiology, Miami University, Oxford, OH, United States. College of Food Science and Engineering, Tianjin Agricultural University, Tianjin, China. </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8"/>
              </a:rPr>
              <a:t>https://pmc.ncbi.nlm.nih.gov/articles/PMC8660080/</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pPr>
            <a:r>
              <a:rPr lang="en-GB" sz="900" b="1" kern="100">
                <a:effectLst/>
                <a:latin typeface="Calibri" panose="020F0502020204030204" pitchFamily="34" charset="0"/>
                <a:ea typeface="Calibri" panose="020F0502020204030204" pitchFamily="34" charset="0"/>
                <a:cs typeface="Arial" panose="020B0604020202020204" pitchFamily="34" charset="0"/>
              </a:rPr>
              <a:t>Mohammad </a:t>
            </a:r>
            <a:r>
              <a:rPr lang="en-GB" sz="900" b="1" kern="100" err="1">
                <a:effectLst/>
                <a:latin typeface="Calibri" panose="020F0502020204030204" pitchFamily="34" charset="0"/>
                <a:ea typeface="Calibri" panose="020F0502020204030204" pitchFamily="34" charset="0"/>
                <a:cs typeface="Arial" panose="020B0604020202020204" pitchFamily="34" charset="0"/>
              </a:rPr>
              <a:t>Boshir</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ahmed</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md.</a:t>
            </a:r>
            <a:r>
              <a:rPr lang="en-GB" sz="900" b="1" kern="100">
                <a:effectLst/>
                <a:latin typeface="Calibri" panose="020F0502020204030204" pitchFamily="34" charset="0"/>
                <a:ea typeface="Calibri" panose="020F0502020204030204" pitchFamily="34" charset="0"/>
                <a:cs typeface="Arial" panose="020B0604020202020204" pitchFamily="34" charset="0"/>
              </a:rPr>
              <a:t> Saifur </a:t>
            </a:r>
            <a:r>
              <a:rPr lang="en-GB" sz="900" b="1" kern="100" err="1">
                <a:effectLst/>
                <a:latin typeface="Calibri" panose="020F0502020204030204" pitchFamily="34" charset="0"/>
                <a:ea typeface="Calibri" panose="020F0502020204030204" pitchFamily="34" charset="0"/>
                <a:cs typeface="Arial" panose="020B0604020202020204" pitchFamily="34" charset="0"/>
              </a:rPr>
              <a:t>rahman</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jahangir</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alom</a:t>
            </a:r>
            <a:r>
              <a:rPr lang="en-GB" sz="900" b="1" kern="100">
                <a:effectLst/>
                <a:latin typeface="Calibri" panose="020F0502020204030204" pitchFamily="34" charset="0"/>
                <a:ea typeface="Calibri" panose="020F0502020204030204" pitchFamily="34" charset="0"/>
                <a:cs typeface="Arial" panose="020B0604020202020204" pitchFamily="34" charset="0"/>
              </a:rPr>
              <a:t>, Saif </a:t>
            </a:r>
            <a:r>
              <a:rPr lang="en-GB" sz="900" b="1" kern="100" err="1">
                <a:effectLst/>
                <a:latin typeface="Calibri" panose="020F0502020204030204" pitchFamily="34" charset="0"/>
                <a:ea typeface="Calibri" panose="020F0502020204030204" pitchFamily="34" charset="0"/>
                <a:cs typeface="Arial" panose="020B0604020202020204" pitchFamily="34" charset="0"/>
              </a:rPr>
              <a:t>hasan</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m.A.H</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Johir</a:t>
            </a:r>
            <a:r>
              <a:rPr lang="en-GB" sz="900" b="1" kern="100">
                <a:effectLst/>
                <a:latin typeface="Calibri" panose="020F0502020204030204" pitchFamily="34" charset="0"/>
                <a:ea typeface="Calibri" panose="020F0502020204030204" pitchFamily="34" charset="0"/>
                <a:cs typeface="Arial" panose="020B0604020202020204" pitchFamily="34" charset="0"/>
              </a:rPr>
              <a:t>, m. Ibrahim H. Mondal, da-young lee, </a:t>
            </a:r>
            <a:r>
              <a:rPr lang="en-GB" sz="900" b="1" kern="100" err="1">
                <a:effectLst/>
                <a:latin typeface="Calibri" panose="020F0502020204030204" pitchFamily="34" charset="0"/>
                <a:ea typeface="Calibri" panose="020F0502020204030204" pitchFamily="34" charset="0"/>
                <a:cs typeface="Arial" panose="020B0604020202020204" pitchFamily="34" charset="0"/>
              </a:rPr>
              <a:t>jaeil</a:t>
            </a:r>
            <a:r>
              <a:rPr lang="en-GB" sz="900" b="1" kern="100">
                <a:effectLst/>
                <a:latin typeface="Calibri" panose="020F0502020204030204" pitchFamily="34" charset="0"/>
                <a:ea typeface="Calibri" panose="020F0502020204030204" pitchFamily="34" charset="0"/>
                <a:cs typeface="Arial" panose="020B0604020202020204" pitchFamily="34" charset="0"/>
              </a:rPr>
              <a:t> park, john L. Zhou, </a:t>
            </a:r>
            <a:r>
              <a:rPr lang="en-GB" sz="900" b="1" kern="100" err="1">
                <a:effectLst/>
                <a:latin typeface="Calibri" panose="020F0502020204030204" pitchFamily="34" charset="0"/>
                <a:ea typeface="Calibri" panose="020F0502020204030204" pitchFamily="34" charset="0"/>
                <a:cs typeface="Arial" panose="020B0604020202020204" pitchFamily="34" charset="0"/>
              </a:rPr>
              <a:t>myung-han</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yoon</a:t>
            </a:r>
            <a:r>
              <a:rPr lang="en-GB" sz="900" b="1" kern="100">
                <a:effectLst/>
                <a:latin typeface="Calibri" panose="020F0502020204030204" pitchFamily="34" charset="0"/>
                <a:ea typeface="Calibri" panose="020F0502020204030204" pitchFamily="34" charset="0"/>
                <a:cs typeface="Arial" panose="020B0604020202020204" pitchFamily="34" charset="0"/>
              </a:rPr>
              <a:t>. 2021. Microplastic particles in the aquatic environment: A systematic review. School of Material Science and Engineering, Gwangju Institute of Science and Technology, Gwangju 61005, Republic of Korea. Department of Applied Chemistry and Chemical Engineering, University of </a:t>
            </a:r>
            <a:r>
              <a:rPr lang="en-GB" sz="900" b="1" kern="100" err="1">
                <a:effectLst/>
                <a:latin typeface="Calibri" panose="020F0502020204030204" pitchFamily="34" charset="0"/>
                <a:ea typeface="Calibri" panose="020F0502020204030204" pitchFamily="34" charset="0"/>
                <a:cs typeface="Arial" panose="020B0604020202020204" pitchFamily="34" charset="0"/>
              </a:rPr>
              <a:t>Rajshahi</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Rajshahi</a:t>
            </a:r>
            <a:r>
              <a:rPr lang="en-GB" sz="900" b="1" kern="100">
                <a:effectLst/>
                <a:latin typeface="Calibri" panose="020F0502020204030204" pitchFamily="34" charset="0"/>
                <a:ea typeface="Calibri" panose="020F0502020204030204" pitchFamily="34" charset="0"/>
                <a:cs typeface="Arial" panose="020B0604020202020204" pitchFamily="34" charset="0"/>
              </a:rPr>
              <a:t> 6205, Bangladesh. Centre for Green Technology, School of Civil and Environmental Engineering, University of Technology Sydney, 15 Broadway, Sydney, NSW 2007, </a:t>
            </a:r>
            <a:r>
              <a:rPr lang="en-GB" sz="900" b="1" kern="100" err="1">
                <a:effectLst/>
                <a:latin typeface="Calibri" panose="020F0502020204030204" pitchFamily="34" charset="0"/>
                <a:ea typeface="Calibri" panose="020F0502020204030204" pitchFamily="34" charset="0"/>
                <a:cs typeface="Arial" panose="020B0604020202020204" pitchFamily="34" charset="0"/>
              </a:rPr>
              <a:t>Australia.</a:t>
            </a:r>
            <a:r>
              <a:rPr lang="en-GB" sz="900" b="1" u="sng" kern="100" err="1">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9"/>
              </a:rPr>
              <a:t>https</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9"/>
              </a:rPr>
              <a:t>://www.sciencedirect.com/science/article/abs/pii/S0048969721008603 </a:t>
            </a:r>
            <a:r>
              <a:rPr lang="en-GB" sz="900" b="1" kern="100">
                <a:effectLst/>
                <a:latin typeface="Calibri" panose="020F0502020204030204" pitchFamily="34" charset="0"/>
                <a:ea typeface="Calibri" panose="020F0502020204030204" pitchFamily="34" charset="0"/>
                <a:cs typeface="Arial" panose="020B0604020202020204" pitchFamily="34" charset="0"/>
              </a:rPr>
              <a:t>Accessed 12/03/2025.</a:t>
            </a:r>
          </a:p>
          <a:p>
            <a:pPr algn="just">
              <a:lnSpc>
                <a:spcPct val="150000"/>
              </a:lnSpc>
            </a:pPr>
            <a:r>
              <a:rPr lang="en-GB" sz="900" b="1" kern="100">
                <a:effectLst/>
                <a:latin typeface="Calibri" panose="020F0502020204030204" pitchFamily="34" charset="0"/>
                <a:ea typeface="Calibri" panose="020F0502020204030204" pitchFamily="34" charset="0"/>
                <a:cs typeface="Arial" panose="020B0604020202020204" pitchFamily="34" charset="0"/>
              </a:rPr>
              <a:t>Jianhua Ge, Huang Li, Peng Liu, </a:t>
            </a:r>
            <a:r>
              <a:rPr lang="en-GB" sz="900" b="1" kern="100" err="1">
                <a:effectLst/>
                <a:latin typeface="Calibri" panose="020F0502020204030204" pitchFamily="34" charset="0"/>
                <a:ea typeface="Calibri" panose="020F0502020204030204" pitchFamily="34" charset="0"/>
                <a:cs typeface="Arial" panose="020B0604020202020204" pitchFamily="34" charset="0"/>
              </a:rPr>
              <a:t>Zhiping</a:t>
            </a:r>
            <a:r>
              <a:rPr lang="en-GB" sz="900" b="1" kern="100">
                <a:effectLst/>
                <a:latin typeface="Calibri" panose="020F0502020204030204" pitchFamily="34" charset="0"/>
                <a:ea typeface="Calibri" panose="020F0502020204030204" pitchFamily="34" charset="0"/>
                <a:cs typeface="Arial" panose="020B0604020202020204" pitchFamily="34" charset="0"/>
              </a:rPr>
              <a:t> Zhang, </a:t>
            </a:r>
            <a:r>
              <a:rPr lang="en-GB" sz="900" b="1" kern="100" err="1">
                <a:effectLst/>
                <a:latin typeface="Calibri" panose="020F0502020204030204" pitchFamily="34" charset="0"/>
                <a:ea typeface="Calibri" panose="020F0502020204030204" pitchFamily="34" charset="0"/>
                <a:cs typeface="Arial" panose="020B0604020202020204" pitchFamily="34" charset="0"/>
              </a:rPr>
              <a:t>Zhuozhi</a:t>
            </a:r>
            <a:r>
              <a:rPr lang="en-GB" sz="900" b="1" kern="100">
                <a:effectLst/>
                <a:latin typeface="Calibri" panose="020F0502020204030204" pitchFamily="34" charset="0"/>
                <a:ea typeface="Calibri" panose="020F0502020204030204" pitchFamily="34" charset="0"/>
                <a:cs typeface="Arial" panose="020B0604020202020204" pitchFamily="34" charset="0"/>
              </a:rPr>
              <a:t> Ouyang, </a:t>
            </a:r>
            <a:r>
              <a:rPr lang="en-GB" sz="900" b="1" kern="100" err="1">
                <a:effectLst/>
                <a:latin typeface="Calibri" panose="020F0502020204030204" pitchFamily="34" charset="0"/>
                <a:ea typeface="Calibri" panose="020F0502020204030204" pitchFamily="34" charset="0"/>
                <a:cs typeface="Arial" panose="020B0604020202020204" pitchFamily="34" charset="0"/>
              </a:rPr>
              <a:t>Xuetao</a:t>
            </a:r>
            <a:r>
              <a:rPr lang="en-GB" sz="900" b="1" kern="100">
                <a:effectLst/>
                <a:latin typeface="Calibri" panose="020F0502020204030204" pitchFamily="34" charset="0"/>
                <a:ea typeface="Calibri" panose="020F0502020204030204" pitchFamily="34" charset="0"/>
                <a:cs typeface="Arial" panose="020B0604020202020204" pitchFamily="34" charset="0"/>
              </a:rPr>
              <a:t> G. 2021. Review of the toxic effect of microplastics on terrestrial and aquatic plants School of Earth and Environment, Anhui University of Science &amp; Technology, Huainan 232001, China. Key Laboratory of Plant Nutrition and the Agri-environment in Northwest China, Ministry of Agriculture. College of Natural Resources and Environment, Northwest A &amp; F University, </a:t>
            </a:r>
            <a:r>
              <a:rPr lang="en-GB" sz="900" b="1" kern="100" err="1">
                <a:effectLst/>
                <a:latin typeface="Calibri" panose="020F0502020204030204" pitchFamily="34" charset="0"/>
                <a:ea typeface="Calibri" panose="020F0502020204030204" pitchFamily="34" charset="0"/>
                <a:cs typeface="Arial" panose="020B0604020202020204" pitchFamily="34" charset="0"/>
              </a:rPr>
              <a:t>Yangling</a:t>
            </a:r>
            <a:r>
              <a:rPr lang="en-GB" sz="900" b="1" kern="100">
                <a:effectLst/>
                <a:latin typeface="Calibri" panose="020F0502020204030204" pitchFamily="34" charset="0"/>
                <a:ea typeface="Calibri" panose="020F0502020204030204" pitchFamily="34" charset="0"/>
                <a:cs typeface="Arial" panose="020B0604020202020204" pitchFamily="34" charset="0"/>
              </a:rPr>
              <a:t> 712100, </a:t>
            </a:r>
            <a:r>
              <a:rPr lang="en-GB" sz="900" b="1" kern="100" err="1">
                <a:effectLst/>
                <a:latin typeface="Calibri" panose="020F0502020204030204" pitchFamily="34" charset="0"/>
                <a:ea typeface="Calibri" panose="020F0502020204030204" pitchFamily="34" charset="0"/>
                <a:cs typeface="Arial" panose="020B0604020202020204" pitchFamily="34" charset="0"/>
              </a:rPr>
              <a:t>China.</a:t>
            </a:r>
            <a:r>
              <a:rPr lang="en-GB" sz="900" b="1" u="sng" kern="100" err="1">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10"/>
              </a:rPr>
              <a:t>https</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10"/>
              </a:rPr>
              <a:t>://www.sciencedirect.com/science/article/abs/pii/S0048969721034045</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p>
          <a:p>
            <a:pPr algn="just">
              <a:lnSpc>
                <a:spcPct val="150000"/>
              </a:lnSpc>
            </a:pPr>
            <a:r>
              <a:rPr lang="en-GB" sz="900" b="1" kern="100">
                <a:effectLst/>
                <a:latin typeface="Calibri" panose="020F0502020204030204" pitchFamily="34" charset="0"/>
                <a:ea typeface="Calibri" panose="020F0502020204030204" pitchFamily="34" charset="0"/>
                <a:cs typeface="Arial" panose="020B0604020202020204" pitchFamily="34" charset="0"/>
              </a:rPr>
              <a:t>Ula Rozman, </a:t>
            </a:r>
            <a:r>
              <a:rPr lang="en-GB" sz="900" b="1" kern="100" err="1">
                <a:effectLst/>
                <a:latin typeface="Calibri" panose="020F0502020204030204" pitchFamily="34" charset="0"/>
                <a:ea typeface="Calibri" panose="020F0502020204030204" pitchFamily="34" charset="0"/>
                <a:cs typeface="Arial" panose="020B0604020202020204" pitchFamily="34" charset="0"/>
              </a:rPr>
              <a:t>Tilen</a:t>
            </a:r>
            <a:r>
              <a:rPr lang="en-GB" sz="900" b="1" kern="100">
                <a:effectLst/>
                <a:latin typeface="Calibri" panose="020F0502020204030204" pitchFamily="34" charset="0"/>
                <a:ea typeface="Calibri" panose="020F0502020204030204" pitchFamily="34" charset="0"/>
                <a:cs typeface="Arial" panose="020B0604020202020204" pitchFamily="34" charset="0"/>
              </a:rPr>
              <a:t> Turk, Tina </a:t>
            </a:r>
            <a:r>
              <a:rPr lang="en-GB" sz="900" b="1" kern="100" err="1">
                <a:effectLst/>
                <a:latin typeface="Calibri" panose="020F0502020204030204" pitchFamily="34" charset="0"/>
                <a:ea typeface="Calibri" panose="020F0502020204030204" pitchFamily="34" charset="0"/>
                <a:cs typeface="Arial" panose="020B0604020202020204" pitchFamily="34" charset="0"/>
              </a:rPr>
              <a:t>Skalar</a:t>
            </a:r>
            <a:r>
              <a:rPr lang="en-GB" sz="900" b="1" kern="100">
                <a:effectLst/>
                <a:latin typeface="Calibri" panose="020F0502020204030204" pitchFamily="34" charset="0"/>
                <a:ea typeface="Calibri" panose="020F0502020204030204" pitchFamily="34" charset="0"/>
                <a:cs typeface="Arial" panose="020B0604020202020204" pitchFamily="34" charset="0"/>
              </a:rPr>
              <a:t>, Marija </a:t>
            </a:r>
            <a:r>
              <a:rPr lang="en-GB" sz="900" b="1" kern="100" err="1">
                <a:effectLst/>
                <a:latin typeface="Calibri" panose="020F0502020204030204" pitchFamily="34" charset="0"/>
                <a:ea typeface="Calibri" panose="020F0502020204030204" pitchFamily="34" charset="0"/>
                <a:cs typeface="Arial" panose="020B0604020202020204" pitchFamily="34" charset="0"/>
              </a:rPr>
              <a:t>Zupančič</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Nataša</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Čelan</a:t>
            </a:r>
            <a:r>
              <a:rPr lang="en-GB" sz="900" b="1" kern="100">
                <a:effectLst/>
                <a:latin typeface="Calibri" panose="020F0502020204030204" pitchFamily="34" charset="0"/>
                <a:ea typeface="Calibri" panose="020F0502020204030204" pitchFamily="34" charset="0"/>
                <a:cs typeface="Arial" panose="020B0604020202020204" pitchFamily="34" charset="0"/>
              </a:rPr>
              <a:t> </a:t>
            </a:r>
            <a:r>
              <a:rPr lang="en-GB" sz="900" b="1" kern="100" err="1">
                <a:effectLst/>
                <a:latin typeface="Calibri" panose="020F0502020204030204" pitchFamily="34" charset="0"/>
                <a:ea typeface="Calibri" panose="020F0502020204030204" pitchFamily="34" charset="0"/>
                <a:cs typeface="Arial" panose="020B0604020202020204" pitchFamily="34" charset="0"/>
              </a:rPr>
              <a:t>Korošin</a:t>
            </a:r>
            <a:r>
              <a:rPr lang="en-GB" sz="900" b="1" kern="100">
                <a:effectLst/>
                <a:latin typeface="Calibri" panose="020F0502020204030204" pitchFamily="34" charset="0"/>
                <a:ea typeface="Calibri" panose="020F0502020204030204" pitchFamily="34" charset="0"/>
                <a:cs typeface="Arial" panose="020B0604020202020204" pitchFamily="34" charset="0"/>
              </a:rPr>
              <a:t>, Marjan </a:t>
            </a:r>
            <a:r>
              <a:rPr lang="en-GB" sz="900" b="1" kern="100" err="1">
                <a:effectLst/>
                <a:latin typeface="Calibri" panose="020F0502020204030204" pitchFamily="34" charset="0"/>
                <a:ea typeface="Calibri" panose="020F0502020204030204" pitchFamily="34" charset="0"/>
                <a:cs typeface="Arial" panose="020B0604020202020204" pitchFamily="34" charset="0"/>
              </a:rPr>
              <a:t>Marinšek</a:t>
            </a:r>
            <a:r>
              <a:rPr lang="en-GB" sz="900" b="1" kern="100">
                <a:effectLst/>
                <a:latin typeface="Calibri" panose="020F0502020204030204" pitchFamily="34" charset="0"/>
                <a:ea typeface="Calibri" panose="020F0502020204030204" pitchFamily="34" charset="0"/>
                <a:cs typeface="Arial" panose="020B0604020202020204" pitchFamily="34" charset="0"/>
              </a:rPr>
              <a:t>, Jesus Olivero-</a:t>
            </a:r>
            <a:r>
              <a:rPr lang="en-GB" sz="900" b="1" kern="100" err="1">
                <a:effectLst/>
                <a:latin typeface="Calibri" panose="020F0502020204030204" pitchFamily="34" charset="0"/>
                <a:ea typeface="Calibri" panose="020F0502020204030204" pitchFamily="34" charset="0"/>
                <a:cs typeface="Arial" panose="020B0604020202020204" pitchFamily="34" charset="0"/>
              </a:rPr>
              <a:t>Verbel</a:t>
            </a:r>
            <a:r>
              <a:rPr lang="en-GB" sz="900" b="1" kern="100">
                <a:effectLst/>
                <a:latin typeface="Calibri" panose="020F0502020204030204" pitchFamily="34" charset="0"/>
                <a:ea typeface="Calibri" panose="020F0502020204030204" pitchFamily="34" charset="0"/>
                <a:cs typeface="Arial" panose="020B0604020202020204" pitchFamily="34" charset="0"/>
              </a:rPr>
              <a:t>, Gabriela </a:t>
            </a:r>
            <a:r>
              <a:rPr lang="en-GB" sz="900" b="1" kern="100" err="1">
                <a:effectLst/>
                <a:latin typeface="Calibri" panose="020F0502020204030204" pitchFamily="34" charset="0"/>
                <a:ea typeface="Calibri" panose="020F0502020204030204" pitchFamily="34" charset="0"/>
                <a:cs typeface="Arial" panose="020B0604020202020204" pitchFamily="34" charset="0"/>
              </a:rPr>
              <a:t>Kalčíková</a:t>
            </a:r>
            <a:r>
              <a:rPr lang="en-GB" sz="900" b="1" kern="100">
                <a:effectLst/>
                <a:latin typeface="Calibri" panose="020F0502020204030204" pitchFamily="34" charset="0"/>
                <a:ea typeface="Calibri" panose="020F0502020204030204" pitchFamily="34" charset="0"/>
                <a:cs typeface="Arial" panose="020B0604020202020204" pitchFamily="34" charset="0"/>
              </a:rPr>
              <a:t>. 2021. An extensive characterization of various environmentally relevant microplastics – Material properties, leaching and ecotoxicity testing. University of Ljubljana, Faculty of Chemistry and Chemical Technology, 113 </a:t>
            </a:r>
            <a:r>
              <a:rPr lang="en-GB" sz="900" b="1" kern="100" err="1">
                <a:effectLst/>
                <a:latin typeface="Calibri" panose="020F0502020204030204" pitchFamily="34" charset="0"/>
                <a:ea typeface="Calibri" panose="020F0502020204030204" pitchFamily="34" charset="0"/>
                <a:cs typeface="Arial" panose="020B0604020202020204" pitchFamily="34" charset="0"/>
              </a:rPr>
              <a:t>Večna</a:t>
            </a:r>
            <a:r>
              <a:rPr lang="en-GB" sz="900" b="1" kern="100">
                <a:effectLst/>
                <a:latin typeface="Calibri" panose="020F0502020204030204" pitchFamily="34" charset="0"/>
                <a:ea typeface="Calibri" panose="020F0502020204030204" pitchFamily="34" charset="0"/>
                <a:cs typeface="Arial" panose="020B0604020202020204" pitchFamily="34" charset="0"/>
              </a:rPr>
              <a:t> pot, SI-1000 Ljubljana, Slovenia. University of Cartagena, Environmental and Computational Chemistry Group, School of Pharmaceutical Sciences, </a:t>
            </a:r>
            <a:r>
              <a:rPr lang="en-GB" sz="900" b="1" kern="100" err="1">
                <a:effectLst/>
                <a:latin typeface="Calibri" panose="020F0502020204030204" pitchFamily="34" charset="0"/>
                <a:ea typeface="Calibri" panose="020F0502020204030204" pitchFamily="34" charset="0"/>
                <a:cs typeface="Arial" panose="020B0604020202020204" pitchFamily="34" charset="0"/>
              </a:rPr>
              <a:t>Zaragocilla</a:t>
            </a:r>
            <a:r>
              <a:rPr lang="en-GB" sz="900" b="1" kern="100">
                <a:effectLst/>
                <a:latin typeface="Calibri" panose="020F0502020204030204" pitchFamily="34" charset="0"/>
                <a:ea typeface="Calibri" panose="020F0502020204030204" pitchFamily="34" charset="0"/>
                <a:cs typeface="Arial" panose="020B0604020202020204" pitchFamily="34" charset="0"/>
              </a:rPr>
              <a:t> Campus, 130015 Cartagena, </a:t>
            </a:r>
            <a:r>
              <a:rPr lang="en-GB" sz="900" b="1" kern="100" err="1">
                <a:effectLst/>
                <a:latin typeface="Calibri" panose="020F0502020204030204" pitchFamily="34" charset="0"/>
                <a:ea typeface="Calibri" panose="020F0502020204030204" pitchFamily="34" charset="0"/>
                <a:cs typeface="Arial" panose="020B0604020202020204" pitchFamily="34" charset="0"/>
              </a:rPr>
              <a:t>Colombia.</a:t>
            </a:r>
            <a:r>
              <a:rPr lang="en-GB" sz="900" b="1" u="sng" kern="100" err="1">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11"/>
              </a:rPr>
              <a:t>https</a:t>
            </a:r>
            <a:r>
              <a:rPr lang="en-GB" sz="900" b="1" u="sng" kern="10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11"/>
              </a:rPr>
              <a:t>://www.sciencedirect.com/science/article/pii/S0048969721006446?via%3Dihub</a:t>
            </a:r>
            <a:r>
              <a:rPr lang="en-GB" sz="900" b="1" kern="100">
                <a:effectLst/>
                <a:latin typeface="Calibri" panose="020F0502020204030204" pitchFamily="34" charset="0"/>
                <a:ea typeface="Calibri" panose="020F0502020204030204" pitchFamily="34" charset="0"/>
                <a:cs typeface="Arial" panose="020B0604020202020204" pitchFamily="34" charset="0"/>
              </a:rPr>
              <a:t> Accessed 12/03/2025.</a:t>
            </a:r>
            <a:endParaRPr lang="fr-BE" sz="900" b="1" kern="100">
              <a:effectLst/>
              <a:latin typeface="Calibri" panose="020F0502020204030204" pitchFamily="34" charset="0"/>
              <a:ea typeface="Calibri" panose="020F0502020204030204" pitchFamily="34" charset="0"/>
              <a:cs typeface="Arial" panose="020B0604020202020204" pitchFamily="34" charset="0"/>
            </a:endParaRPr>
          </a:p>
          <a:p>
            <a:pPr lvl="1">
              <a:lnSpc>
                <a:spcPct val="160000"/>
              </a:lnSpc>
              <a:spcBef>
                <a:spcPts val="0"/>
              </a:spcBef>
            </a:pPr>
            <a:endParaRPr lang="en-GB" sz="900"/>
          </a:p>
        </p:txBody>
      </p:sp>
      <p:sp>
        <p:nvSpPr>
          <p:cNvPr id="10" name="Freeform 11">
            <a:extLst>
              <a:ext uri="{FF2B5EF4-FFF2-40B4-BE49-F238E27FC236}">
                <a16:creationId xmlns:a16="http://schemas.microsoft.com/office/drawing/2014/main" id="{78649429-2208-8344-D778-EA98024E2BA2}"/>
              </a:ext>
            </a:extLst>
          </p:cNvPr>
          <p:cNvSpPr/>
          <p:nvPr/>
        </p:nvSpPr>
        <p:spPr>
          <a:xfrm flipH="1" flipV="1">
            <a:off x="11064126" y="-385669"/>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fr-FR"/>
          </a:p>
        </p:txBody>
      </p:sp>
    </p:spTree>
    <p:extLst>
      <p:ext uri="{BB962C8B-B14F-4D97-AF65-F5344CB8AC3E}">
        <p14:creationId xmlns:p14="http://schemas.microsoft.com/office/powerpoint/2010/main" val="2600479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7" name="Freeform 10" descr="A blue cloud and plant&#10;&#10;AI-generated content may be incorrect.">
            <a:extLst>
              <a:ext uri="{FF2B5EF4-FFF2-40B4-BE49-F238E27FC236}">
                <a16:creationId xmlns:a16="http://schemas.microsoft.com/office/drawing/2014/main" id="{9D63394E-37CB-C690-CE2D-8621BA4614E9}"/>
              </a:ext>
            </a:extLst>
          </p:cNvPr>
          <p:cNvSpPr/>
          <p:nvPr/>
        </p:nvSpPr>
        <p:spPr>
          <a:xfrm rot="17760000" flipV="1">
            <a:off x="-864167" y="-444945"/>
            <a:ext cx="3406766" cy="3468861"/>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6" name="Nuage 5">
            <a:extLst>
              <a:ext uri="{FF2B5EF4-FFF2-40B4-BE49-F238E27FC236}">
                <a16:creationId xmlns:a16="http://schemas.microsoft.com/office/drawing/2014/main" id="{DAE6F11D-A35C-A84D-9799-FB28969C6770}"/>
              </a:ext>
            </a:extLst>
          </p:cNvPr>
          <p:cNvSpPr/>
          <p:nvPr/>
        </p:nvSpPr>
        <p:spPr>
          <a:xfrm>
            <a:off x="1749972" y="1271866"/>
            <a:ext cx="8692055" cy="3510455"/>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Τίτλος 1">
            <a:extLst>
              <a:ext uri="{FF2B5EF4-FFF2-40B4-BE49-F238E27FC236}">
                <a16:creationId xmlns:a16="http://schemas.microsoft.com/office/drawing/2014/main" id="{CCB4BD93-EB7F-6D1C-EA55-7F783AFA5DC2}"/>
              </a:ext>
            </a:extLst>
          </p:cNvPr>
          <p:cNvSpPr>
            <a:spLocks noGrp="1"/>
          </p:cNvSpPr>
          <p:nvPr>
            <p:ph type="title"/>
          </p:nvPr>
        </p:nvSpPr>
        <p:spPr>
          <a:xfrm>
            <a:off x="839216" y="2497532"/>
            <a:ext cx="10515600" cy="1325563"/>
          </a:xfrm>
        </p:spPr>
        <p:txBody>
          <a:bodyPr>
            <a:normAutofit fontScale="90000"/>
          </a:bodyPr>
          <a:lstStyle/>
          <a:p>
            <a:pPr algn="ctr"/>
            <a:r>
              <a:rPr lang="nl-BE" sz="5400" b="1">
                <a:latin typeface="Arial" panose="020B0604020202020204" pitchFamily="34" charset="0"/>
                <a:cs typeface="Arial" panose="020B0604020202020204" pitchFamily="34" charset="0"/>
              </a:rPr>
              <a:t>THANK YOU FOR YOUR ATTENTION !</a:t>
            </a:r>
            <a:endParaRPr lang="el-GR" sz="5400" b="1">
              <a:latin typeface="Arial" panose="020B0604020202020204" pitchFamily="34" charset="0"/>
              <a:cs typeface="Arial" panose="020B0604020202020204" pitchFamily="34" charset="0"/>
            </a:endParaRPr>
          </a:p>
        </p:txBody>
      </p:sp>
      <p:sp>
        <p:nvSpPr>
          <p:cNvPr id="4" name="Freeform 10" descr="A blue cloud and plant&#10;&#10;AI-generated content may be incorrect.">
            <a:extLst>
              <a:ext uri="{FF2B5EF4-FFF2-40B4-BE49-F238E27FC236}">
                <a16:creationId xmlns:a16="http://schemas.microsoft.com/office/drawing/2014/main" id="{9A811E23-BF6A-9D7A-3E98-FB68B7239821}"/>
              </a:ext>
            </a:extLst>
          </p:cNvPr>
          <p:cNvSpPr/>
          <p:nvPr/>
        </p:nvSpPr>
        <p:spPr>
          <a:xfrm rot="-13020000" flipV="1">
            <a:off x="9618806" y="3688326"/>
            <a:ext cx="3840682" cy="3595861"/>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9" name="Freeform 10" descr="A blue cloud and plant&#10;&#10;AI-generated content may be incorrect.">
            <a:extLst>
              <a:ext uri="{FF2B5EF4-FFF2-40B4-BE49-F238E27FC236}">
                <a16:creationId xmlns:a16="http://schemas.microsoft.com/office/drawing/2014/main" id="{9444734B-6EC7-9B70-5950-99FCBABA28EC}"/>
              </a:ext>
            </a:extLst>
          </p:cNvPr>
          <p:cNvSpPr/>
          <p:nvPr/>
        </p:nvSpPr>
        <p:spPr>
          <a:xfrm rot="12540000" flipV="1">
            <a:off x="-760701" y="4992911"/>
            <a:ext cx="2570683" cy="2156529"/>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11" name="Freeform 10" descr="A blue cloud and plant&#10;&#10;AI-generated content may be incorrect.">
            <a:extLst>
              <a:ext uri="{FF2B5EF4-FFF2-40B4-BE49-F238E27FC236}">
                <a16:creationId xmlns:a16="http://schemas.microsoft.com/office/drawing/2014/main" id="{C5DCDAC4-1037-6620-5D78-7C06872431A5}"/>
              </a:ext>
            </a:extLst>
          </p:cNvPr>
          <p:cNvSpPr/>
          <p:nvPr/>
        </p:nvSpPr>
        <p:spPr>
          <a:xfrm rot="2940000" flipV="1">
            <a:off x="10676688" y="-1376114"/>
            <a:ext cx="2867016" cy="2929111"/>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13" name="Freeform 10" descr="A blue cloud and plant&#10;&#10;AI-generated content may be incorrect.">
            <a:extLst>
              <a:ext uri="{FF2B5EF4-FFF2-40B4-BE49-F238E27FC236}">
                <a16:creationId xmlns:a16="http://schemas.microsoft.com/office/drawing/2014/main" id="{2700AA9D-BC03-45B3-3946-EE48B92E28A0}"/>
              </a:ext>
            </a:extLst>
          </p:cNvPr>
          <p:cNvSpPr/>
          <p:nvPr/>
        </p:nvSpPr>
        <p:spPr>
          <a:xfrm rot="12960000" flipV="1">
            <a:off x="1125499" y="5862722"/>
            <a:ext cx="3406766" cy="3468861"/>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pic>
        <p:nvPicPr>
          <p:cNvPr id="16" name="Graphic 15" descr="Bubbles outline">
            <a:extLst>
              <a:ext uri="{FF2B5EF4-FFF2-40B4-BE49-F238E27FC236}">
                <a16:creationId xmlns:a16="http://schemas.microsoft.com/office/drawing/2014/main" id="{9AF10FA2-40A6-D170-0EFD-91DAFE2A69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20000">
            <a:off x="812801" y="4149195"/>
            <a:ext cx="1676399" cy="1759743"/>
          </a:xfrm>
          <a:prstGeom prst="rect">
            <a:avLst/>
          </a:prstGeom>
        </p:spPr>
      </p:pic>
      <p:pic>
        <p:nvPicPr>
          <p:cNvPr id="17" name="Graphic 16" descr="Bubbles outline">
            <a:extLst>
              <a:ext uri="{FF2B5EF4-FFF2-40B4-BE49-F238E27FC236}">
                <a16:creationId xmlns:a16="http://schemas.microsoft.com/office/drawing/2014/main" id="{EB95D3A9-2997-DFD5-AB69-1C6EDD3B085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3080000">
            <a:off x="10073217" y="180444"/>
            <a:ext cx="1676399" cy="1759743"/>
          </a:xfrm>
          <a:prstGeom prst="rect">
            <a:avLst/>
          </a:prstGeom>
        </p:spPr>
      </p:pic>
      <p:pic>
        <p:nvPicPr>
          <p:cNvPr id="18" name="Graphic 17" descr="Bubbles outline">
            <a:extLst>
              <a:ext uri="{FF2B5EF4-FFF2-40B4-BE49-F238E27FC236}">
                <a16:creationId xmlns:a16="http://schemas.microsoft.com/office/drawing/2014/main" id="{80008E2E-7EC0-AC60-8E24-2C37C74547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20000">
            <a:off x="1871133" y="5144028"/>
            <a:ext cx="1676399" cy="1759743"/>
          </a:xfrm>
          <a:prstGeom prst="rect">
            <a:avLst/>
          </a:prstGeom>
        </p:spPr>
      </p:pic>
      <p:pic>
        <p:nvPicPr>
          <p:cNvPr id="19" name="Graphic 18" descr="Bubbles outline">
            <a:extLst>
              <a:ext uri="{FF2B5EF4-FFF2-40B4-BE49-F238E27FC236}">
                <a16:creationId xmlns:a16="http://schemas.microsoft.com/office/drawing/2014/main" id="{83FB0A69-50FF-49DC-6234-2E39BF9425F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20000">
            <a:off x="8644467" y="5694360"/>
            <a:ext cx="1676399" cy="1759743"/>
          </a:xfrm>
          <a:prstGeom prst="rect">
            <a:avLst/>
          </a:prstGeom>
        </p:spPr>
      </p:pic>
      <p:pic>
        <p:nvPicPr>
          <p:cNvPr id="20" name="Graphic 19" descr="Bubbles outline">
            <a:extLst>
              <a:ext uri="{FF2B5EF4-FFF2-40B4-BE49-F238E27FC236}">
                <a16:creationId xmlns:a16="http://schemas.microsoft.com/office/drawing/2014/main" id="{FE5DBDD1-78BB-6EFA-A84E-4D65570010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4380000">
            <a:off x="1871134" y="-401638"/>
            <a:ext cx="1676399" cy="1759743"/>
          </a:xfrm>
          <a:prstGeom prst="rect">
            <a:avLst/>
          </a:prstGeom>
        </p:spPr>
      </p:pic>
      <p:pic>
        <p:nvPicPr>
          <p:cNvPr id="3" name="Image 2">
            <a:extLst>
              <a:ext uri="{FF2B5EF4-FFF2-40B4-BE49-F238E27FC236}">
                <a16:creationId xmlns:a16="http://schemas.microsoft.com/office/drawing/2014/main" id="{F613E872-F98B-EE89-9D74-A3938E6B3256}"/>
              </a:ext>
            </a:extLst>
          </p:cNvPr>
          <p:cNvPicPr>
            <a:picLocks noChangeAspect="1"/>
          </p:cNvPicPr>
          <p:nvPr/>
        </p:nvPicPr>
        <p:blipFill>
          <a:blip r:embed="rId5"/>
          <a:stretch>
            <a:fillRect/>
          </a:stretch>
        </p:blipFill>
        <p:spPr>
          <a:xfrm>
            <a:off x="5155189" y="4960990"/>
            <a:ext cx="1757920" cy="1948702"/>
          </a:xfrm>
          <a:prstGeom prst="rect">
            <a:avLst/>
          </a:prstGeom>
        </p:spPr>
      </p:pic>
    </p:spTree>
    <p:extLst>
      <p:ext uri="{BB962C8B-B14F-4D97-AF65-F5344CB8AC3E}">
        <p14:creationId xmlns:p14="http://schemas.microsoft.com/office/powerpoint/2010/main" val="2269697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graphicFrame>
        <p:nvGraphicFramePr>
          <p:cNvPr id="11" name="Θέση περιεχομένου 2">
            <a:extLst>
              <a:ext uri="{FF2B5EF4-FFF2-40B4-BE49-F238E27FC236}">
                <a16:creationId xmlns:a16="http://schemas.microsoft.com/office/drawing/2014/main" id="{7B243C3B-4315-1CB5-7E46-AD07611A95A5}"/>
              </a:ext>
            </a:extLst>
          </p:cNvPr>
          <p:cNvGraphicFramePr>
            <a:graphicFrameLocks noGrp="1"/>
          </p:cNvGraphicFramePr>
          <p:nvPr>
            <p:ph idx="1"/>
            <p:extLst>
              <p:ext uri="{D42A27DB-BD31-4B8C-83A1-F6EECF244321}">
                <p14:modId xmlns:p14="http://schemas.microsoft.com/office/powerpoint/2010/main" val="2858080928"/>
              </p:ext>
            </p:extLst>
          </p:nvPr>
        </p:nvGraphicFramePr>
        <p:xfrm>
          <a:off x="639810" y="1650715"/>
          <a:ext cx="11552190" cy="4556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reeform 8">
            <a:extLst>
              <a:ext uri="{FF2B5EF4-FFF2-40B4-BE49-F238E27FC236}">
                <a16:creationId xmlns:a16="http://schemas.microsoft.com/office/drawing/2014/main" id="{E367E949-E107-4A33-C2D3-83FB5BBDD333}"/>
              </a:ext>
            </a:extLst>
          </p:cNvPr>
          <p:cNvSpPr/>
          <p:nvPr/>
        </p:nvSpPr>
        <p:spPr>
          <a:xfrm>
            <a:off x="10700421" y="-392018"/>
            <a:ext cx="2055493" cy="2428199"/>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7"/>
            <a:stretch>
              <a:fillRect/>
            </a:stretch>
          </a:blipFill>
        </p:spPr>
        <p:txBody>
          <a:bodyPr/>
          <a:lstStyle/>
          <a:p>
            <a:endParaRPr lang="fr-FR"/>
          </a:p>
        </p:txBody>
      </p:sp>
      <p:sp>
        <p:nvSpPr>
          <p:cNvPr id="6" name="Freeform 9">
            <a:extLst>
              <a:ext uri="{FF2B5EF4-FFF2-40B4-BE49-F238E27FC236}">
                <a16:creationId xmlns:a16="http://schemas.microsoft.com/office/drawing/2014/main" id="{6C238D85-CECC-D563-B849-FC6C4378AEF6}"/>
              </a:ext>
            </a:extLst>
          </p:cNvPr>
          <p:cNvSpPr/>
          <p:nvPr/>
        </p:nvSpPr>
        <p:spPr>
          <a:xfrm>
            <a:off x="-1697253" y="4146499"/>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7" name="Freeform 10">
            <a:extLst>
              <a:ext uri="{FF2B5EF4-FFF2-40B4-BE49-F238E27FC236}">
                <a16:creationId xmlns:a16="http://schemas.microsoft.com/office/drawing/2014/main" id="{846F062D-F566-8F2D-C672-DF9EDC8C0C7C}"/>
              </a:ext>
            </a:extLst>
          </p:cNvPr>
          <p:cNvSpPr/>
          <p:nvPr/>
        </p:nvSpPr>
        <p:spPr>
          <a:xfrm flipH="1" flipV="1">
            <a:off x="-1520555" y="-1038374"/>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10"/>
            <a:stretch>
              <a:fillRect/>
            </a:stretch>
          </a:blipFill>
        </p:spPr>
        <p:txBody>
          <a:bodyPr/>
          <a:lstStyle/>
          <a:p>
            <a:endParaRPr lang="fr-FR"/>
          </a:p>
        </p:txBody>
      </p:sp>
      <p:sp>
        <p:nvSpPr>
          <p:cNvPr id="8" name="Freeform 11">
            <a:extLst>
              <a:ext uri="{FF2B5EF4-FFF2-40B4-BE49-F238E27FC236}">
                <a16:creationId xmlns:a16="http://schemas.microsoft.com/office/drawing/2014/main" id="{B262B77E-D255-89F9-F5C2-356585B8358B}"/>
              </a:ext>
            </a:extLst>
          </p:cNvPr>
          <p:cNvSpPr/>
          <p:nvPr/>
        </p:nvSpPr>
        <p:spPr>
          <a:xfrm flipH="1" flipV="1">
            <a:off x="10918450" y="5138831"/>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endParaRPr lang="fr-FR"/>
          </a:p>
        </p:txBody>
      </p:sp>
      <p:sp>
        <p:nvSpPr>
          <p:cNvPr id="2" name="Τίτλος 1">
            <a:extLst>
              <a:ext uri="{FF2B5EF4-FFF2-40B4-BE49-F238E27FC236}">
                <a16:creationId xmlns:a16="http://schemas.microsoft.com/office/drawing/2014/main" id="{098E54C9-8D33-5BFB-0579-154759FAAB24}"/>
              </a:ext>
            </a:extLst>
          </p:cNvPr>
          <p:cNvSpPr>
            <a:spLocks noGrp="1"/>
          </p:cNvSpPr>
          <p:nvPr>
            <p:ph type="title"/>
          </p:nvPr>
        </p:nvSpPr>
        <p:spPr>
          <a:xfrm>
            <a:off x="2025661" y="413075"/>
            <a:ext cx="10515600" cy="1325563"/>
          </a:xfrm>
        </p:spPr>
        <p:txBody>
          <a:bodyPr>
            <a:normAutofit/>
          </a:bodyPr>
          <a:lstStyle/>
          <a:p>
            <a:r>
              <a:rPr lang="en-US" sz="5400" b="1"/>
              <a:t>Content</a:t>
            </a:r>
            <a:endParaRPr lang="el-GR" sz="5400" b="1"/>
          </a:p>
        </p:txBody>
      </p:sp>
    </p:spTree>
    <p:extLst>
      <p:ext uri="{BB962C8B-B14F-4D97-AF65-F5344CB8AC3E}">
        <p14:creationId xmlns:p14="http://schemas.microsoft.com/office/powerpoint/2010/main" val="1498957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D55CA74-CF28-8D9D-D705-9714AD9096DE}"/>
              </a:ext>
            </a:extLst>
          </p:cNvPr>
          <p:cNvSpPr>
            <a:spLocks noGrp="1"/>
          </p:cNvSpPr>
          <p:nvPr>
            <p:ph type="title"/>
          </p:nvPr>
        </p:nvSpPr>
        <p:spPr>
          <a:xfrm>
            <a:off x="623596" y="56599"/>
            <a:ext cx="10515600" cy="1325563"/>
          </a:xfrm>
        </p:spPr>
        <p:txBody>
          <a:bodyPr/>
          <a:lstStyle/>
          <a:p>
            <a:r>
              <a:rPr lang="en-US" b="1"/>
              <a:t>Introduction</a:t>
            </a:r>
            <a:endParaRPr lang="el-GR" b="1"/>
          </a:p>
        </p:txBody>
      </p:sp>
      <p:graphicFrame>
        <p:nvGraphicFramePr>
          <p:cNvPr id="12" name="Θέση περιεχομένου 2">
            <a:extLst>
              <a:ext uri="{FF2B5EF4-FFF2-40B4-BE49-F238E27FC236}">
                <a16:creationId xmlns:a16="http://schemas.microsoft.com/office/drawing/2014/main" id="{0842F619-3918-12A4-EB0E-9FB3CA91DD47}"/>
              </a:ext>
            </a:extLst>
          </p:cNvPr>
          <p:cNvGraphicFramePr>
            <a:graphicFrameLocks noGrp="1"/>
          </p:cNvGraphicFramePr>
          <p:nvPr>
            <p:ph idx="1"/>
            <p:extLst>
              <p:ext uri="{D42A27DB-BD31-4B8C-83A1-F6EECF244321}">
                <p14:modId xmlns:p14="http://schemas.microsoft.com/office/powerpoint/2010/main" val="466097503"/>
              </p:ext>
            </p:extLst>
          </p:nvPr>
        </p:nvGraphicFramePr>
        <p:xfrm>
          <a:off x="110169" y="1090671"/>
          <a:ext cx="11258405" cy="5432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6" name="Freeform 10">
            <a:extLst>
              <a:ext uri="{FF2B5EF4-FFF2-40B4-BE49-F238E27FC236}">
                <a16:creationId xmlns:a16="http://schemas.microsoft.com/office/drawing/2014/main" id="{66AE2A27-35DE-761F-253B-03131F628ED1}"/>
              </a:ext>
            </a:extLst>
          </p:cNvPr>
          <p:cNvSpPr/>
          <p:nvPr/>
        </p:nvSpPr>
        <p:spPr>
          <a:xfrm rot="720000" flipH="1" flipV="1">
            <a:off x="9638055" y="-718699"/>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7"/>
            <a:stretch>
              <a:fillRect/>
            </a:stretch>
          </a:blipFill>
        </p:spPr>
        <p:txBody>
          <a:bodyPr/>
          <a:lstStyle/>
          <a:p>
            <a:endParaRPr lang="fr-FR"/>
          </a:p>
        </p:txBody>
      </p:sp>
      <p:sp>
        <p:nvSpPr>
          <p:cNvPr id="35" name="Freeform 9">
            <a:extLst>
              <a:ext uri="{FF2B5EF4-FFF2-40B4-BE49-F238E27FC236}">
                <a16:creationId xmlns:a16="http://schemas.microsoft.com/office/drawing/2014/main" id="{AF775349-ED09-FA4D-AC6A-3D2144D09318}"/>
              </a:ext>
            </a:extLst>
          </p:cNvPr>
          <p:cNvSpPr/>
          <p:nvPr/>
        </p:nvSpPr>
        <p:spPr>
          <a:xfrm>
            <a:off x="-2789356" y="4025409"/>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44" name="Freeform 8" descr="A blue circle with black dots&#10;&#10;AI-generated content may be incorrect.">
            <a:extLst>
              <a:ext uri="{FF2B5EF4-FFF2-40B4-BE49-F238E27FC236}">
                <a16:creationId xmlns:a16="http://schemas.microsoft.com/office/drawing/2014/main" id="{CF3F7827-D3F4-14CF-B249-B9A338353010}"/>
              </a:ext>
            </a:extLst>
          </p:cNvPr>
          <p:cNvSpPr/>
          <p:nvPr/>
        </p:nvSpPr>
        <p:spPr>
          <a:xfrm>
            <a:off x="10588362" y="5457453"/>
            <a:ext cx="2055493" cy="2428199"/>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10"/>
            <a:stretch>
              <a:fillRect/>
            </a:stretch>
          </a:blipFill>
        </p:spPr>
        <p:txBody>
          <a:bodyPr/>
          <a:lstStyle/>
          <a:p>
            <a:endParaRPr lang="fr-FR"/>
          </a:p>
        </p:txBody>
      </p:sp>
    </p:spTree>
    <p:extLst>
      <p:ext uri="{BB962C8B-B14F-4D97-AF65-F5344CB8AC3E}">
        <p14:creationId xmlns:p14="http://schemas.microsoft.com/office/powerpoint/2010/main" val="4090888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a:extLst>
            <a:ext uri="{FF2B5EF4-FFF2-40B4-BE49-F238E27FC236}">
              <a16:creationId xmlns:a16="http://schemas.microsoft.com/office/drawing/2014/main" id="{2EA76605-3829-AFA9-2542-B9BAA654A6F6}"/>
            </a:ext>
          </a:extLst>
        </p:cNvPr>
        <p:cNvGrpSpPr/>
        <p:nvPr/>
      </p:nvGrpSpPr>
      <p:grpSpPr>
        <a:xfrm>
          <a:off x="0" y="0"/>
          <a:ext cx="0" cy="0"/>
          <a:chOff x="0" y="0"/>
          <a:chExt cx="0" cy="0"/>
        </a:xfrm>
      </p:grpSpPr>
      <p:sp>
        <p:nvSpPr>
          <p:cNvPr id="5" name="Freeform 8">
            <a:extLst>
              <a:ext uri="{FF2B5EF4-FFF2-40B4-BE49-F238E27FC236}">
                <a16:creationId xmlns:a16="http://schemas.microsoft.com/office/drawing/2014/main" id="{38BC1C2A-C158-E229-E287-C7CFD9FD9C04}"/>
              </a:ext>
            </a:extLst>
          </p:cNvPr>
          <p:cNvSpPr/>
          <p:nvPr/>
        </p:nvSpPr>
        <p:spPr>
          <a:xfrm>
            <a:off x="10700421" y="-392018"/>
            <a:ext cx="2055493" cy="2428199"/>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2"/>
            <a:stretch>
              <a:fillRect/>
            </a:stretch>
          </a:blipFill>
        </p:spPr>
        <p:txBody>
          <a:bodyPr/>
          <a:lstStyle/>
          <a:p>
            <a:endParaRPr lang="fr-FR"/>
          </a:p>
        </p:txBody>
      </p:sp>
      <p:sp>
        <p:nvSpPr>
          <p:cNvPr id="6" name="Freeform 9">
            <a:extLst>
              <a:ext uri="{FF2B5EF4-FFF2-40B4-BE49-F238E27FC236}">
                <a16:creationId xmlns:a16="http://schemas.microsoft.com/office/drawing/2014/main" id="{29710C65-B3C8-EB88-1071-FBE89765D8B5}"/>
              </a:ext>
            </a:extLst>
          </p:cNvPr>
          <p:cNvSpPr/>
          <p:nvPr/>
        </p:nvSpPr>
        <p:spPr>
          <a:xfrm>
            <a:off x="-1697253" y="4146499"/>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7" name="Freeform 10">
            <a:extLst>
              <a:ext uri="{FF2B5EF4-FFF2-40B4-BE49-F238E27FC236}">
                <a16:creationId xmlns:a16="http://schemas.microsoft.com/office/drawing/2014/main" id="{B9AFB1C5-7EB2-3EB1-7680-669A47341ED7}"/>
              </a:ext>
            </a:extLst>
          </p:cNvPr>
          <p:cNvSpPr/>
          <p:nvPr/>
        </p:nvSpPr>
        <p:spPr>
          <a:xfrm flipH="1" flipV="1">
            <a:off x="-1520555" y="-1038374"/>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5"/>
            <a:stretch>
              <a:fillRect/>
            </a:stretch>
          </a:blipFill>
        </p:spPr>
        <p:txBody>
          <a:bodyPr/>
          <a:lstStyle/>
          <a:p>
            <a:endParaRPr lang="fr-FR"/>
          </a:p>
        </p:txBody>
      </p:sp>
      <p:sp>
        <p:nvSpPr>
          <p:cNvPr id="8" name="Freeform 11">
            <a:extLst>
              <a:ext uri="{FF2B5EF4-FFF2-40B4-BE49-F238E27FC236}">
                <a16:creationId xmlns:a16="http://schemas.microsoft.com/office/drawing/2014/main" id="{BCD498A7-E4A9-EBB6-40CC-9369FC2CA811}"/>
              </a:ext>
            </a:extLst>
          </p:cNvPr>
          <p:cNvSpPr/>
          <p:nvPr/>
        </p:nvSpPr>
        <p:spPr>
          <a:xfrm flipH="1" flipV="1">
            <a:off x="10918450" y="5138831"/>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FR"/>
          </a:p>
        </p:txBody>
      </p:sp>
      <p:sp>
        <p:nvSpPr>
          <p:cNvPr id="2" name="Τίτλος 1">
            <a:extLst>
              <a:ext uri="{FF2B5EF4-FFF2-40B4-BE49-F238E27FC236}">
                <a16:creationId xmlns:a16="http://schemas.microsoft.com/office/drawing/2014/main" id="{AFEDF1E8-0A0A-E81C-368A-B0958C972E4B}"/>
              </a:ext>
            </a:extLst>
          </p:cNvPr>
          <p:cNvSpPr>
            <a:spLocks noGrp="1"/>
          </p:cNvSpPr>
          <p:nvPr>
            <p:ph type="title"/>
          </p:nvPr>
        </p:nvSpPr>
        <p:spPr>
          <a:xfrm>
            <a:off x="1940483" y="413075"/>
            <a:ext cx="10515600" cy="1325563"/>
          </a:xfrm>
        </p:spPr>
        <p:txBody>
          <a:bodyPr>
            <a:normAutofit/>
          </a:bodyPr>
          <a:lstStyle/>
          <a:p>
            <a:r>
              <a:rPr lang="nl-BE" sz="5400" b="1"/>
              <a:t>Objective </a:t>
            </a:r>
            <a:endParaRPr lang="el-GR" sz="5400" b="1"/>
          </a:p>
        </p:txBody>
      </p:sp>
      <p:sp>
        <p:nvSpPr>
          <p:cNvPr id="4" name="Espace réservé du contenu 3">
            <a:extLst>
              <a:ext uri="{FF2B5EF4-FFF2-40B4-BE49-F238E27FC236}">
                <a16:creationId xmlns:a16="http://schemas.microsoft.com/office/drawing/2014/main" id="{91137337-8042-47B2-8A37-F3862C9AAFE5}"/>
              </a:ext>
            </a:extLst>
          </p:cNvPr>
          <p:cNvSpPr>
            <a:spLocks noGrp="1"/>
          </p:cNvSpPr>
          <p:nvPr>
            <p:ph idx="1"/>
          </p:nvPr>
        </p:nvSpPr>
        <p:spPr>
          <a:xfrm>
            <a:off x="1055875" y="1837801"/>
            <a:ext cx="10080250" cy="3499410"/>
          </a:xfrm>
        </p:spPr>
        <p:txBody>
          <a:bodyPr vert="horz" lIns="91440" tIns="45720" rIns="91440" bIns="45720" rtlCol="0" anchor="t">
            <a:normAutofit fontScale="92500"/>
          </a:bodyPr>
          <a:lstStyle/>
          <a:p>
            <a:pPr>
              <a:lnSpc>
                <a:spcPct val="150000"/>
              </a:lnSpc>
            </a:pPr>
            <a:r>
              <a:rPr lang="fr-BE" sz="3600">
                <a:solidFill>
                  <a:srgbClr val="000000"/>
                </a:solidFill>
              </a:rPr>
              <a:t>Help </a:t>
            </a:r>
            <a:r>
              <a:rPr lang="fr-BE" sz="3600" b="1" err="1">
                <a:solidFill>
                  <a:srgbClr val="000000"/>
                </a:solidFill>
              </a:rPr>
              <a:t>advance</a:t>
            </a:r>
            <a:r>
              <a:rPr lang="fr-BE" sz="3600" b="1">
                <a:solidFill>
                  <a:srgbClr val="000000"/>
                </a:solidFill>
              </a:rPr>
              <a:t> </a:t>
            </a:r>
            <a:r>
              <a:rPr lang="fr-BE" sz="3600" b="1" err="1">
                <a:solidFill>
                  <a:srgbClr val="000000"/>
                </a:solidFill>
              </a:rPr>
              <a:t>research</a:t>
            </a:r>
            <a:r>
              <a:rPr lang="fr-BE" sz="3600" b="1">
                <a:solidFill>
                  <a:srgbClr val="000000"/>
                </a:solidFill>
              </a:rPr>
              <a:t> </a:t>
            </a:r>
            <a:r>
              <a:rPr lang="fr-BE" sz="3600">
                <a:solidFill>
                  <a:srgbClr val="000000"/>
                </a:solidFill>
              </a:rPr>
              <a:t>on the </a:t>
            </a:r>
            <a:r>
              <a:rPr lang="fr-BE" sz="3600" err="1">
                <a:solidFill>
                  <a:srgbClr val="000000"/>
                </a:solidFill>
              </a:rPr>
              <a:t>effects</a:t>
            </a:r>
            <a:r>
              <a:rPr lang="fr-BE" sz="3600">
                <a:solidFill>
                  <a:srgbClr val="000000"/>
                </a:solidFill>
              </a:rPr>
              <a:t> of </a:t>
            </a:r>
            <a:r>
              <a:rPr lang="fr-BE" sz="3600" err="1"/>
              <a:t>microplastics</a:t>
            </a:r>
            <a:endParaRPr lang="fr-FR" sz="3600"/>
          </a:p>
          <a:p>
            <a:pPr>
              <a:lnSpc>
                <a:spcPct val="150000"/>
              </a:lnSpc>
            </a:pPr>
            <a:r>
              <a:rPr lang="fr-BE" sz="3600" b="1" i="0" u="none" strike="noStrike">
                <a:solidFill>
                  <a:srgbClr val="000000"/>
                </a:solidFill>
                <a:effectLst/>
              </a:rPr>
              <a:t>This </a:t>
            </a:r>
            <a:r>
              <a:rPr lang="fr-BE" sz="3600" b="1" i="0" u="none" strike="noStrike" err="1">
                <a:solidFill>
                  <a:srgbClr val="000000"/>
                </a:solidFill>
                <a:effectLst/>
              </a:rPr>
              <a:t>study</a:t>
            </a:r>
            <a:r>
              <a:rPr lang="fr-BE" sz="3600" b="1" i="0" u="none" strike="noStrike">
                <a:solidFill>
                  <a:srgbClr val="000000"/>
                </a:solidFill>
                <a:effectLst/>
              </a:rPr>
              <a:t> </a:t>
            </a:r>
            <a:r>
              <a:rPr lang="fr-BE" sz="3600" b="1" i="0" u="none" strike="noStrike" err="1">
                <a:solidFill>
                  <a:srgbClr val="000000"/>
                </a:solidFill>
                <a:effectLst/>
              </a:rPr>
              <a:t>aims</a:t>
            </a:r>
            <a:r>
              <a:rPr lang="fr-BE" sz="3600" b="1" i="0" u="none" strike="noStrike">
                <a:solidFill>
                  <a:srgbClr val="000000"/>
                </a:solidFill>
                <a:effectLst/>
              </a:rPr>
              <a:t> to  explore how </a:t>
            </a:r>
            <a:r>
              <a:rPr lang="fr-BE" sz="3600" b="1" i="0" u="none" strike="noStrike" err="1">
                <a:effectLst/>
              </a:rPr>
              <a:t>microplastics</a:t>
            </a:r>
            <a:r>
              <a:rPr lang="fr-BE" sz="3600" b="1" i="0" u="none" strike="noStrike">
                <a:solidFill>
                  <a:srgbClr val="000000"/>
                </a:solidFill>
                <a:effectLst/>
              </a:rPr>
              <a:t> affect the </a:t>
            </a:r>
            <a:r>
              <a:rPr lang="fr-BE" sz="3600" b="1" i="0" u="none" strike="noStrike" err="1">
                <a:solidFill>
                  <a:srgbClr val="000000"/>
                </a:solidFill>
                <a:effectLst/>
              </a:rPr>
              <a:t>growth</a:t>
            </a:r>
            <a:r>
              <a:rPr lang="fr-BE" sz="3600" b="1" i="0" u="none" strike="noStrike">
                <a:solidFill>
                  <a:srgbClr val="000000"/>
                </a:solidFill>
                <a:effectLst/>
              </a:rPr>
              <a:t> of </a:t>
            </a:r>
            <a:r>
              <a:rPr lang="fr-BE" sz="3600" b="1" i="1" u="none" strike="noStrike" err="1">
                <a:solidFill>
                  <a:srgbClr val="000000"/>
                </a:solidFill>
                <a:effectLst/>
              </a:rPr>
              <a:t>Elodea</a:t>
            </a:r>
            <a:r>
              <a:rPr lang="fr-BE" sz="3600" b="1" i="1" u="none" strike="noStrike">
                <a:solidFill>
                  <a:srgbClr val="000000"/>
                </a:solidFill>
                <a:effectLst/>
              </a:rPr>
              <a:t> </a:t>
            </a:r>
            <a:r>
              <a:rPr lang="fr-BE" sz="3600" b="1" i="1" u="none" strike="noStrike" err="1">
                <a:solidFill>
                  <a:srgbClr val="000000"/>
                </a:solidFill>
                <a:effectLst/>
              </a:rPr>
              <a:t>canadensis</a:t>
            </a:r>
            <a:endParaRPr lang="fr-BE" sz="3600" b="1" i="1" u="none" strike="noStrike">
              <a:solidFill>
                <a:srgbClr val="000000"/>
              </a:solidFill>
              <a:effectLst/>
            </a:endParaRPr>
          </a:p>
        </p:txBody>
      </p:sp>
      <p:pic>
        <p:nvPicPr>
          <p:cNvPr id="10" name="Graphique 9" descr="Mille avec un remplissage uni">
            <a:extLst>
              <a:ext uri="{FF2B5EF4-FFF2-40B4-BE49-F238E27FC236}">
                <a16:creationId xmlns:a16="http://schemas.microsoft.com/office/drawing/2014/main" id="{1DADDC93-B157-F39F-4C2A-4A56B526545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23523" y="261169"/>
            <a:ext cx="1775012" cy="1775012"/>
          </a:xfrm>
          <a:prstGeom prst="rect">
            <a:avLst/>
          </a:prstGeom>
        </p:spPr>
      </p:pic>
    </p:spTree>
    <p:extLst>
      <p:ext uri="{BB962C8B-B14F-4D97-AF65-F5344CB8AC3E}">
        <p14:creationId xmlns:p14="http://schemas.microsoft.com/office/powerpoint/2010/main" val="866081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CD18695B-6CA5-3782-85DF-3C5499E3F6EE}"/>
              </a:ext>
            </a:extLst>
          </p:cNvPr>
          <p:cNvGraphicFramePr>
            <a:graphicFrameLocks noGrp="1"/>
          </p:cNvGraphicFramePr>
          <p:nvPr>
            <p:extLst>
              <p:ext uri="{D42A27DB-BD31-4B8C-83A1-F6EECF244321}">
                <p14:modId xmlns:p14="http://schemas.microsoft.com/office/powerpoint/2010/main" val="2790269357"/>
              </p:ext>
            </p:extLst>
          </p:nvPr>
        </p:nvGraphicFramePr>
        <p:xfrm>
          <a:off x="453081" y="1122405"/>
          <a:ext cx="11383287" cy="5523415"/>
        </p:xfrm>
        <a:graphic>
          <a:graphicData uri="http://schemas.openxmlformats.org/drawingml/2006/table">
            <a:tbl>
              <a:tblPr firstRow="1" bandRow="1">
                <a:tableStyleId>{5C22544A-7EE6-4342-B048-85BDC9FD1C3A}</a:tableStyleId>
              </a:tblPr>
              <a:tblGrid>
                <a:gridCol w="7071266">
                  <a:extLst>
                    <a:ext uri="{9D8B030D-6E8A-4147-A177-3AD203B41FA5}">
                      <a16:colId xmlns:a16="http://schemas.microsoft.com/office/drawing/2014/main" val="2812811937"/>
                    </a:ext>
                  </a:extLst>
                </a:gridCol>
                <a:gridCol w="4312021">
                  <a:extLst>
                    <a:ext uri="{9D8B030D-6E8A-4147-A177-3AD203B41FA5}">
                      <a16:colId xmlns:a16="http://schemas.microsoft.com/office/drawing/2014/main" val="1546810694"/>
                    </a:ext>
                  </a:extLst>
                </a:gridCol>
              </a:tblGrid>
              <a:tr h="449375">
                <a:tc>
                  <a:txBody>
                    <a:bodyPr/>
                    <a:lstStyle/>
                    <a:p>
                      <a:r>
                        <a:rPr lang="en-GB" sz="2400"/>
                        <a:t>Materials</a:t>
                      </a:r>
                    </a:p>
                  </a:txBody>
                  <a:tcPr/>
                </a:tc>
                <a:tc>
                  <a:txBody>
                    <a:bodyPr/>
                    <a:lstStyle/>
                    <a:p>
                      <a:r>
                        <a:rPr lang="en-GB" sz="2000"/>
                        <a:t>Conditions (for all the measurements)</a:t>
                      </a:r>
                    </a:p>
                  </a:txBody>
                  <a:tcPr/>
                </a:tc>
                <a:extLst>
                  <a:ext uri="{0D108BD9-81ED-4DB2-BD59-A6C34878D82A}">
                    <a16:rowId xmlns:a16="http://schemas.microsoft.com/office/drawing/2014/main" val="1705062002"/>
                  </a:ext>
                </a:extLst>
              </a:tr>
              <a:tr h="5066215">
                <a:tc>
                  <a:txBody>
                    <a:bodyPr/>
                    <a:lstStyle/>
                    <a:p>
                      <a:pPr marL="0" marR="0" lvl="0" indent="0" algn="l">
                        <a:lnSpc>
                          <a:spcPts val="2025"/>
                        </a:lnSpc>
                        <a:spcBef>
                          <a:spcPts val="1000"/>
                        </a:spcBef>
                        <a:spcAft>
                          <a:spcPts val="0"/>
                        </a:spcAft>
                        <a:buClr>
                          <a:srgbClr val="000000"/>
                        </a:buClr>
                        <a:buFont typeface="Arial,Sans-Serif"/>
                        <a:buNone/>
                      </a:pPr>
                      <a:endParaRPr lang="en-US" sz="1800" b="0" i="0" u="none" strike="noStrike" noProof="0">
                        <a:solidFill>
                          <a:srgbClr val="000000"/>
                        </a:solidFill>
                        <a:latin typeface="Calibri"/>
                      </a:endParaRPr>
                    </a:p>
                    <a:p>
                      <a:pPr marL="0" marR="0" lvl="0" indent="0" algn="l">
                        <a:lnSpc>
                          <a:spcPts val="2025"/>
                        </a:lnSpc>
                        <a:spcBef>
                          <a:spcPts val="1000"/>
                        </a:spcBef>
                        <a:spcAft>
                          <a:spcPts val="0"/>
                        </a:spcAft>
                        <a:buClr>
                          <a:srgbClr val="000000"/>
                        </a:buClr>
                        <a:buFont typeface="Arial,Sans-Serif"/>
                        <a:buNone/>
                      </a:pPr>
                      <a:r>
                        <a:rPr lang="en-GB" sz="1800" b="0" i="0" u="none" strike="noStrike" noProof="0">
                          <a:solidFill>
                            <a:srgbClr val="000000"/>
                          </a:solidFill>
                          <a:latin typeface="Calibri"/>
                        </a:rPr>
                        <a:t> </a:t>
                      </a:r>
                      <a:endParaRPr lang="en-US" sz="1800" b="0" i="0" u="none" strike="noStrike" noProof="0">
                        <a:solidFill>
                          <a:srgbClr val="000000"/>
                        </a:solidFill>
                        <a:latin typeface="Calibri"/>
                      </a:endParaRPr>
                    </a:p>
                    <a:p>
                      <a:pPr lvl="0">
                        <a:buNone/>
                      </a:pPr>
                      <a:endParaRPr lang="en-GB"/>
                    </a:p>
                  </a:txBody>
                  <a:tcPr/>
                </a:tc>
                <a:tc>
                  <a:txBody>
                    <a:bodyPr/>
                    <a:lstStyle/>
                    <a:p>
                      <a:pPr marL="0" marR="0" lvl="0" indent="0" algn="l">
                        <a:lnSpc>
                          <a:spcPts val="2025"/>
                        </a:lnSpc>
                        <a:spcBef>
                          <a:spcPts val="1000"/>
                        </a:spcBef>
                        <a:spcAft>
                          <a:spcPts val="0"/>
                        </a:spcAft>
                        <a:buClr>
                          <a:srgbClr val="000000"/>
                        </a:buClr>
                        <a:buFont typeface="Arial,Sans-Serif"/>
                        <a:buNone/>
                      </a:pPr>
                      <a:endParaRPr lang="en-US" sz="1800" b="0" i="0" u="none" strike="noStrike" noProof="0">
                        <a:solidFill>
                          <a:srgbClr val="000000"/>
                        </a:solidFill>
                        <a:latin typeface="Calibri"/>
                      </a:endParaRPr>
                    </a:p>
                  </a:txBody>
                  <a:tcPr/>
                </a:tc>
                <a:extLst>
                  <a:ext uri="{0D108BD9-81ED-4DB2-BD59-A6C34878D82A}">
                    <a16:rowId xmlns:a16="http://schemas.microsoft.com/office/drawing/2014/main" val="3049013252"/>
                  </a:ext>
                </a:extLst>
              </a:tr>
            </a:tbl>
          </a:graphicData>
        </a:graphic>
      </p:graphicFrame>
      <p:pic>
        <p:nvPicPr>
          <p:cNvPr id="5" name="Εικόνα 13" descr="A black and silver machine with a hose&#10;&#10;AI-generated content may be incorrect.">
            <a:extLst>
              <a:ext uri="{FF2B5EF4-FFF2-40B4-BE49-F238E27FC236}">
                <a16:creationId xmlns:a16="http://schemas.microsoft.com/office/drawing/2014/main" id="{067D3636-7660-F3DC-E950-801EBF1B52CA}"/>
              </a:ext>
            </a:extLst>
          </p:cNvPr>
          <p:cNvPicPr>
            <a:picLocks noChangeAspect="1"/>
          </p:cNvPicPr>
          <p:nvPr/>
        </p:nvPicPr>
        <p:blipFill>
          <a:blip r:embed="rId2"/>
          <a:srcRect l="10743" t="5303" r="6259" b="8181"/>
          <a:stretch/>
        </p:blipFill>
        <p:spPr>
          <a:xfrm>
            <a:off x="922815" y="5233576"/>
            <a:ext cx="1759791" cy="1402436"/>
          </a:xfrm>
          <a:prstGeom prst="rect">
            <a:avLst/>
          </a:prstGeom>
        </p:spPr>
      </p:pic>
      <p:pic>
        <p:nvPicPr>
          <p:cNvPr id="7" name="Picture 4" descr="Une image contenant plante d’intérieur, herbe, plante, intérieur&#10;&#10;Description générée automatiquement">
            <a:extLst>
              <a:ext uri="{FF2B5EF4-FFF2-40B4-BE49-F238E27FC236}">
                <a16:creationId xmlns:a16="http://schemas.microsoft.com/office/drawing/2014/main" id="{0E259FA0-EF2F-BB13-5713-0C80FF961F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770" t="6513" b="39225"/>
          <a:stretch/>
        </p:blipFill>
        <p:spPr bwMode="auto">
          <a:xfrm>
            <a:off x="682716" y="1717666"/>
            <a:ext cx="2227514" cy="1828272"/>
          </a:xfrm>
          <a:prstGeom prst="rect">
            <a:avLst/>
          </a:prstGeom>
          <a:noFill/>
          <a:extLst>
            <a:ext uri="{909E8E84-426E-40DD-AFC4-6F175D3DCCD1}">
              <a14:hiddenFill xmlns:a14="http://schemas.microsoft.com/office/drawing/2010/main">
                <a:solidFill>
                  <a:srgbClr val="FFFFFF"/>
                </a:solidFill>
              </a14:hiddenFill>
            </a:ext>
          </a:extLst>
        </p:spPr>
      </p:pic>
      <p:pic>
        <p:nvPicPr>
          <p:cNvPr id="13" name="Εικόνα 9" descr="A screen shot of a tablet&#10;&#10;AI-generated content may be incorrect.">
            <a:extLst>
              <a:ext uri="{FF2B5EF4-FFF2-40B4-BE49-F238E27FC236}">
                <a16:creationId xmlns:a16="http://schemas.microsoft.com/office/drawing/2014/main" id="{8412EF13-A5A3-C132-3C2E-BD9604596881}"/>
              </a:ext>
            </a:extLst>
          </p:cNvPr>
          <p:cNvPicPr>
            <a:picLocks noChangeAspect="1"/>
          </p:cNvPicPr>
          <p:nvPr/>
        </p:nvPicPr>
        <p:blipFill>
          <a:blip r:embed="rId4"/>
          <a:srcRect l="1" r="46914"/>
          <a:stretch/>
        </p:blipFill>
        <p:spPr>
          <a:xfrm>
            <a:off x="5490862" y="4711683"/>
            <a:ext cx="1802587" cy="1901549"/>
          </a:xfrm>
          <a:prstGeom prst="rect">
            <a:avLst/>
          </a:prstGeom>
        </p:spPr>
      </p:pic>
      <p:pic>
        <p:nvPicPr>
          <p:cNvPr id="4" name="Εικόνα 3" descr="Εικόνα που περιέχει υδραυλικό εξάρτημα, κρουνός, εσωτερικός χώρος, νιπτήρας&#10;&#10;Το περιεχόμενο που δημιουργείται από τεχνολογία AI ενδέχεται να είναι εσφαλμένο.">
            <a:extLst>
              <a:ext uri="{FF2B5EF4-FFF2-40B4-BE49-F238E27FC236}">
                <a16:creationId xmlns:a16="http://schemas.microsoft.com/office/drawing/2014/main" id="{AE4A402E-F742-E4A8-4CAE-998E464486F7}"/>
              </a:ext>
            </a:extLst>
          </p:cNvPr>
          <p:cNvPicPr>
            <a:picLocks noChangeAspect="1"/>
          </p:cNvPicPr>
          <p:nvPr/>
        </p:nvPicPr>
        <p:blipFill>
          <a:blip r:embed="rId5"/>
          <a:srcRect l="25447" t="16416" r="27350"/>
          <a:stretch/>
        </p:blipFill>
        <p:spPr>
          <a:xfrm>
            <a:off x="4678615" y="1716721"/>
            <a:ext cx="1409312" cy="1660671"/>
          </a:xfrm>
          <a:prstGeom prst="rect">
            <a:avLst/>
          </a:prstGeom>
        </p:spPr>
      </p:pic>
      <p:pic>
        <p:nvPicPr>
          <p:cNvPr id="14" name="Εικόνα 13" descr="Εικόνα που περιέχει φλιτζάνι, ποτήρι ζέσεως, επιτραπέζια σκεύη, βάζο/δοχείο/αγγείο&#10;&#10;Το περιεχόμενο που δημιουργείται από τεχνολογία AI ενδέχεται να είναι εσφαλμένο.">
            <a:extLst>
              <a:ext uri="{FF2B5EF4-FFF2-40B4-BE49-F238E27FC236}">
                <a16:creationId xmlns:a16="http://schemas.microsoft.com/office/drawing/2014/main" id="{F643AA76-AF11-C892-B6FF-D590A7684B6C}"/>
              </a:ext>
            </a:extLst>
          </p:cNvPr>
          <p:cNvPicPr>
            <a:picLocks noChangeAspect="1"/>
          </p:cNvPicPr>
          <p:nvPr/>
        </p:nvPicPr>
        <p:blipFill>
          <a:blip r:embed="rId6"/>
          <a:srcRect l="12809" r="19438" b="9354"/>
          <a:stretch/>
        </p:blipFill>
        <p:spPr>
          <a:xfrm>
            <a:off x="6104075" y="2911927"/>
            <a:ext cx="1199354" cy="1604609"/>
          </a:xfrm>
          <a:prstGeom prst="rect">
            <a:avLst/>
          </a:prstGeom>
        </p:spPr>
      </p:pic>
      <p:pic>
        <p:nvPicPr>
          <p:cNvPr id="18" name="Εικόνα 17" descr="Εικόνα που περιέχει νιπτήρας, Μπανιέρα, μπανιέρα, σχεδίαση&#10;&#10;Το περιεχόμενο που δημιουργείται από τεχνολογία AI ενδέχεται να είναι εσφαλμένο.">
            <a:extLst>
              <a:ext uri="{FF2B5EF4-FFF2-40B4-BE49-F238E27FC236}">
                <a16:creationId xmlns:a16="http://schemas.microsoft.com/office/drawing/2014/main" id="{DA86C929-75E6-E3CD-2047-1BA2D67F3481}"/>
              </a:ext>
            </a:extLst>
          </p:cNvPr>
          <p:cNvPicPr>
            <a:picLocks noChangeAspect="1"/>
          </p:cNvPicPr>
          <p:nvPr/>
        </p:nvPicPr>
        <p:blipFill>
          <a:blip r:embed="rId7"/>
          <a:stretch>
            <a:fillRect/>
          </a:stretch>
        </p:blipFill>
        <p:spPr>
          <a:xfrm>
            <a:off x="2911252" y="5107538"/>
            <a:ext cx="2169224" cy="1502388"/>
          </a:xfrm>
          <a:prstGeom prst="rect">
            <a:avLst/>
          </a:prstGeom>
        </p:spPr>
      </p:pic>
      <p:pic>
        <p:nvPicPr>
          <p:cNvPr id="9" name="Εικόνα 4" descr="A glass of water on a table&#10;&#10;AI-generated content may be incorrect.">
            <a:extLst>
              <a:ext uri="{FF2B5EF4-FFF2-40B4-BE49-F238E27FC236}">
                <a16:creationId xmlns:a16="http://schemas.microsoft.com/office/drawing/2014/main" id="{0B04650B-F1F7-BB3C-0F43-73453C02E892}"/>
              </a:ext>
            </a:extLst>
          </p:cNvPr>
          <p:cNvPicPr>
            <a:picLocks noChangeAspect="1"/>
          </p:cNvPicPr>
          <p:nvPr/>
        </p:nvPicPr>
        <p:blipFill>
          <a:blip r:embed="rId8"/>
          <a:srcRect l="42044"/>
          <a:stretch/>
        </p:blipFill>
        <p:spPr>
          <a:xfrm>
            <a:off x="2958538" y="1748368"/>
            <a:ext cx="1640876" cy="1840119"/>
          </a:xfrm>
          <a:prstGeom prst="rect">
            <a:avLst/>
          </a:prstGeom>
        </p:spPr>
      </p:pic>
      <p:pic>
        <p:nvPicPr>
          <p:cNvPr id="16" name="Image 15">
            <a:extLst>
              <a:ext uri="{FF2B5EF4-FFF2-40B4-BE49-F238E27FC236}">
                <a16:creationId xmlns:a16="http://schemas.microsoft.com/office/drawing/2014/main" id="{927F5A9E-5A8D-F7F7-04F7-6F088BAC6338}"/>
              </a:ext>
            </a:extLst>
          </p:cNvPr>
          <p:cNvPicPr>
            <a:picLocks noChangeAspect="1"/>
          </p:cNvPicPr>
          <p:nvPr/>
        </p:nvPicPr>
        <p:blipFill>
          <a:blip r:embed="rId9"/>
          <a:stretch>
            <a:fillRect/>
          </a:stretch>
        </p:blipFill>
        <p:spPr>
          <a:xfrm>
            <a:off x="9890347" y="1927475"/>
            <a:ext cx="1817587" cy="2296951"/>
          </a:xfrm>
          <a:prstGeom prst="rect">
            <a:avLst/>
          </a:prstGeom>
        </p:spPr>
      </p:pic>
      <p:sp>
        <p:nvSpPr>
          <p:cNvPr id="21" name="ZoneTexte 20">
            <a:extLst>
              <a:ext uri="{FF2B5EF4-FFF2-40B4-BE49-F238E27FC236}">
                <a16:creationId xmlns:a16="http://schemas.microsoft.com/office/drawing/2014/main" id="{1162E9E4-C49D-48E8-0925-ED253A19E8F6}"/>
              </a:ext>
            </a:extLst>
          </p:cNvPr>
          <p:cNvSpPr txBox="1"/>
          <p:nvPr/>
        </p:nvSpPr>
        <p:spPr>
          <a:xfrm>
            <a:off x="3319670" y="-1729409"/>
            <a:ext cx="184731" cy="369332"/>
          </a:xfrm>
          <a:prstGeom prst="rect">
            <a:avLst/>
          </a:prstGeom>
          <a:noFill/>
        </p:spPr>
        <p:txBody>
          <a:bodyPr wrap="none" rtlCol="0">
            <a:spAutoFit/>
          </a:bodyPr>
          <a:lstStyle/>
          <a:p>
            <a:endParaRPr lang="fr-FR"/>
          </a:p>
        </p:txBody>
      </p:sp>
      <p:pic>
        <p:nvPicPr>
          <p:cNvPr id="27" name="Image 26">
            <a:extLst>
              <a:ext uri="{FF2B5EF4-FFF2-40B4-BE49-F238E27FC236}">
                <a16:creationId xmlns:a16="http://schemas.microsoft.com/office/drawing/2014/main" id="{82D4FA63-82E1-4FA6-94E8-7C91B2A12D49}"/>
              </a:ext>
            </a:extLst>
          </p:cNvPr>
          <p:cNvPicPr>
            <a:picLocks noChangeAspect="1"/>
          </p:cNvPicPr>
          <p:nvPr/>
        </p:nvPicPr>
        <p:blipFill>
          <a:blip r:embed="rId10"/>
          <a:stretch>
            <a:fillRect/>
          </a:stretch>
        </p:blipFill>
        <p:spPr>
          <a:xfrm>
            <a:off x="915677" y="3545529"/>
            <a:ext cx="1776667" cy="1684602"/>
          </a:xfrm>
          <a:prstGeom prst="rect">
            <a:avLst/>
          </a:prstGeom>
        </p:spPr>
      </p:pic>
      <p:sp>
        <p:nvSpPr>
          <p:cNvPr id="29" name="Τίτλος 1">
            <a:extLst>
              <a:ext uri="{FF2B5EF4-FFF2-40B4-BE49-F238E27FC236}">
                <a16:creationId xmlns:a16="http://schemas.microsoft.com/office/drawing/2014/main" id="{C2422FA4-F644-6D2E-4F45-497192450900}"/>
              </a:ext>
            </a:extLst>
          </p:cNvPr>
          <p:cNvSpPr txBox="1">
            <a:spLocks/>
          </p:cNvSpPr>
          <p:nvPr/>
        </p:nvSpPr>
        <p:spPr>
          <a:xfrm>
            <a:off x="337009" y="-31540"/>
            <a:ext cx="6894576" cy="10605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t>Materials</a:t>
            </a:r>
          </a:p>
        </p:txBody>
      </p:sp>
      <p:pic>
        <p:nvPicPr>
          <p:cNvPr id="3" name="Picture 2">
            <a:extLst>
              <a:ext uri="{FF2B5EF4-FFF2-40B4-BE49-F238E27FC236}">
                <a16:creationId xmlns:a16="http://schemas.microsoft.com/office/drawing/2014/main" id="{79445583-6F89-C94B-2ED8-4355DDA238DB}"/>
              </a:ext>
            </a:extLst>
          </p:cNvPr>
          <p:cNvPicPr>
            <a:picLocks noChangeAspect="1"/>
          </p:cNvPicPr>
          <p:nvPr/>
        </p:nvPicPr>
        <p:blipFill>
          <a:blip r:embed="rId11"/>
          <a:stretch>
            <a:fillRect/>
          </a:stretch>
        </p:blipFill>
        <p:spPr>
          <a:xfrm>
            <a:off x="7751956" y="2092712"/>
            <a:ext cx="2133600" cy="2133600"/>
          </a:xfrm>
          <a:prstGeom prst="rect">
            <a:avLst/>
          </a:prstGeom>
        </p:spPr>
      </p:pic>
      <p:pic>
        <p:nvPicPr>
          <p:cNvPr id="8" name="Picture 7" descr="What does the pH value mean for cleaning products? - Cartec World">
            <a:extLst>
              <a:ext uri="{FF2B5EF4-FFF2-40B4-BE49-F238E27FC236}">
                <a16:creationId xmlns:a16="http://schemas.microsoft.com/office/drawing/2014/main" id="{48AE179F-0CAB-64AE-1EC0-B198346FE9F5}"/>
              </a:ext>
            </a:extLst>
          </p:cNvPr>
          <p:cNvPicPr>
            <a:picLocks noChangeAspect="1"/>
          </p:cNvPicPr>
          <p:nvPr/>
        </p:nvPicPr>
        <p:blipFill>
          <a:blip r:embed="rId12"/>
          <a:srcRect l="-4151" t="10361" r="-377" b="502"/>
          <a:stretch/>
        </p:blipFill>
        <p:spPr>
          <a:xfrm>
            <a:off x="8384440" y="4713189"/>
            <a:ext cx="2578689" cy="1647107"/>
          </a:xfrm>
          <a:prstGeom prst="rect">
            <a:avLst/>
          </a:prstGeom>
        </p:spPr>
      </p:pic>
      <p:pic>
        <p:nvPicPr>
          <p:cNvPr id="32" name="Picture 15">
            <a:extLst>
              <a:ext uri="{FF2B5EF4-FFF2-40B4-BE49-F238E27FC236}">
                <a16:creationId xmlns:a16="http://schemas.microsoft.com/office/drawing/2014/main" id="{5BD4954E-B5EC-5A34-1980-624C99481572}"/>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t="21489" b="15697"/>
          <a:stretch/>
        </p:blipFill>
        <p:spPr bwMode="auto">
          <a:xfrm>
            <a:off x="3162078" y="3621637"/>
            <a:ext cx="2022970" cy="1694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38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useBgFill="1">
        <p:nvSpPr>
          <p:cNvPr id="2054" name="Rectangle 2053">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E4C871CD-1ECD-75D6-1A65-E535C850FE90}"/>
              </a:ext>
            </a:extLst>
          </p:cNvPr>
          <p:cNvSpPr>
            <a:spLocks noGrp="1"/>
          </p:cNvSpPr>
          <p:nvPr>
            <p:ph type="title" idx="4294967295"/>
          </p:nvPr>
        </p:nvSpPr>
        <p:spPr>
          <a:xfrm>
            <a:off x="440539" y="984686"/>
            <a:ext cx="6894576" cy="1060543"/>
          </a:xfrm>
        </p:spPr>
        <p:txBody>
          <a:bodyPr vert="horz" lIns="91440" tIns="45720" rIns="91440" bIns="45720" rtlCol="0" anchor="b">
            <a:normAutofit/>
          </a:bodyPr>
          <a:lstStyle/>
          <a:p>
            <a:r>
              <a:rPr lang="en-US" b="1"/>
              <a:t>Methodology</a:t>
            </a:r>
          </a:p>
        </p:txBody>
      </p:sp>
      <p:sp>
        <p:nvSpPr>
          <p:cNvPr id="205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A glass case with a green liquid inside&#10;&#10;AI-generated content may be incorrect.">
            <a:extLst>
              <a:ext uri="{FF2B5EF4-FFF2-40B4-BE49-F238E27FC236}">
                <a16:creationId xmlns:a16="http://schemas.microsoft.com/office/drawing/2014/main" id="{339BA17F-2784-37A1-F400-10A0A11DEC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580"/>
          <a:stretch/>
        </p:blipFill>
        <p:spPr bwMode="auto">
          <a:xfrm>
            <a:off x="6684556" y="2245875"/>
            <a:ext cx="5259270" cy="3106772"/>
          </a:xfrm>
          <a:prstGeom prst="rect">
            <a:avLst/>
          </a:prstGeom>
          <a:noFill/>
          <a:extLst>
            <a:ext uri="{909E8E84-426E-40DD-AFC4-6F175D3DCCD1}">
              <a14:hiddenFill xmlns:a14="http://schemas.microsoft.com/office/drawing/2010/main">
                <a:solidFill>
                  <a:srgbClr val="FFFFFF"/>
                </a:solidFill>
              </a14:hiddenFill>
            </a:ext>
          </a:extLst>
        </p:spPr>
      </p:pic>
      <p:pic>
        <p:nvPicPr>
          <p:cNvPr id="7" name="Εικόνα 6">
            <a:extLst>
              <a:ext uri="{FF2B5EF4-FFF2-40B4-BE49-F238E27FC236}">
                <a16:creationId xmlns:a16="http://schemas.microsoft.com/office/drawing/2014/main" id="{0D189C99-B0A2-F88B-9ACD-07B773E5FAEA}"/>
              </a:ext>
            </a:extLst>
          </p:cNvPr>
          <p:cNvPicPr>
            <a:picLocks noChangeAspect="1"/>
          </p:cNvPicPr>
          <p:nvPr/>
        </p:nvPicPr>
        <p:blipFill>
          <a:blip r:embed="rId3"/>
          <a:stretch>
            <a:fillRect/>
          </a:stretch>
        </p:blipFill>
        <p:spPr>
          <a:xfrm>
            <a:off x="3820196" y="3897658"/>
            <a:ext cx="2087711" cy="2797744"/>
          </a:xfrm>
          <a:prstGeom prst="rect">
            <a:avLst/>
          </a:prstGeom>
        </p:spPr>
      </p:pic>
      <p:sp>
        <p:nvSpPr>
          <p:cNvPr id="11" name="TextBox 10">
            <a:extLst>
              <a:ext uri="{FF2B5EF4-FFF2-40B4-BE49-F238E27FC236}">
                <a16:creationId xmlns:a16="http://schemas.microsoft.com/office/drawing/2014/main" id="{32D84A2F-3713-F2E5-E061-6B830C072496}"/>
              </a:ext>
            </a:extLst>
          </p:cNvPr>
          <p:cNvSpPr txBox="1"/>
          <p:nvPr/>
        </p:nvSpPr>
        <p:spPr>
          <a:xfrm>
            <a:off x="270815" y="2676440"/>
            <a:ext cx="2654373" cy="523220"/>
          </a:xfrm>
          <a:prstGeom prst="rect">
            <a:avLst/>
          </a:prstGeom>
          <a:noFill/>
        </p:spPr>
        <p:txBody>
          <a:bodyPr wrap="square" rtlCol="0">
            <a:spAutoFit/>
          </a:bodyPr>
          <a:lstStyle/>
          <a:p>
            <a:r>
              <a:rPr lang="en-US" sz="2800"/>
              <a:t>computer</a:t>
            </a:r>
            <a:endParaRPr lang="el-GR" sz="2800"/>
          </a:p>
        </p:txBody>
      </p:sp>
      <p:cxnSp>
        <p:nvCxnSpPr>
          <p:cNvPr id="18" name="Ευθεία γραμμή σύνδεσης 17">
            <a:extLst>
              <a:ext uri="{FF2B5EF4-FFF2-40B4-BE49-F238E27FC236}">
                <a16:creationId xmlns:a16="http://schemas.microsoft.com/office/drawing/2014/main" id="{41FE75D6-947D-45B3-7D3B-AB148E00EEC3}"/>
              </a:ext>
            </a:extLst>
          </p:cNvPr>
          <p:cNvCxnSpPr>
            <a:cxnSpLocks/>
          </p:cNvCxnSpPr>
          <p:nvPr/>
        </p:nvCxnSpPr>
        <p:spPr>
          <a:xfrm>
            <a:off x="1763486" y="3013788"/>
            <a:ext cx="877077" cy="307910"/>
          </a:xfrm>
          <a:prstGeom prst="line">
            <a:avLst/>
          </a:prstGeom>
          <a:ln w="38100"/>
        </p:spPr>
        <p:style>
          <a:lnRef idx="3">
            <a:schemeClr val="dk1"/>
          </a:lnRef>
          <a:fillRef idx="0">
            <a:schemeClr val="dk1"/>
          </a:fillRef>
          <a:effectRef idx="2">
            <a:schemeClr val="dk1"/>
          </a:effectRef>
          <a:fontRef idx="minor">
            <a:schemeClr val="tx1"/>
          </a:fontRef>
        </p:style>
      </p:cxnSp>
      <p:pic>
        <p:nvPicPr>
          <p:cNvPr id="9" name="Εικόνα 8">
            <a:extLst>
              <a:ext uri="{FF2B5EF4-FFF2-40B4-BE49-F238E27FC236}">
                <a16:creationId xmlns:a16="http://schemas.microsoft.com/office/drawing/2014/main" id="{ADC15EE5-2B05-6407-D0EC-FFA6D284BEBD}"/>
              </a:ext>
            </a:extLst>
          </p:cNvPr>
          <p:cNvPicPr>
            <a:picLocks noChangeAspect="1"/>
          </p:cNvPicPr>
          <p:nvPr/>
        </p:nvPicPr>
        <p:blipFill>
          <a:blip r:embed="rId4"/>
          <a:srcRect r="42888"/>
          <a:stretch/>
        </p:blipFill>
        <p:spPr>
          <a:xfrm>
            <a:off x="4157893" y="4350481"/>
            <a:ext cx="1665691" cy="1892097"/>
          </a:xfrm>
          <a:prstGeom prst="rect">
            <a:avLst/>
          </a:prstGeom>
        </p:spPr>
      </p:pic>
      <p:cxnSp>
        <p:nvCxnSpPr>
          <p:cNvPr id="23" name="Ευθεία γραμμή σύνδεσης 22">
            <a:extLst>
              <a:ext uri="{FF2B5EF4-FFF2-40B4-BE49-F238E27FC236}">
                <a16:creationId xmlns:a16="http://schemas.microsoft.com/office/drawing/2014/main" id="{059F2AA7-AA2E-34A9-9577-9A9D89CB6642}"/>
              </a:ext>
            </a:extLst>
          </p:cNvPr>
          <p:cNvCxnSpPr>
            <a:cxnSpLocks/>
          </p:cNvCxnSpPr>
          <p:nvPr/>
        </p:nvCxnSpPr>
        <p:spPr>
          <a:xfrm flipH="1" flipV="1">
            <a:off x="4990738" y="2821381"/>
            <a:ext cx="575733" cy="423818"/>
          </a:xfrm>
          <a:prstGeom prst="line">
            <a:avLst/>
          </a:prstGeom>
        </p:spPr>
        <p:style>
          <a:lnRef idx="3">
            <a:schemeClr val="dk1"/>
          </a:lnRef>
          <a:fillRef idx="0">
            <a:schemeClr val="dk1"/>
          </a:fillRef>
          <a:effectRef idx="2">
            <a:schemeClr val="dk1"/>
          </a:effectRef>
          <a:fontRef idx="minor">
            <a:schemeClr val="tx1"/>
          </a:fontRef>
        </p:style>
      </p:cxnSp>
      <p:sp>
        <p:nvSpPr>
          <p:cNvPr id="24" name="TextBox 23">
            <a:extLst>
              <a:ext uri="{FF2B5EF4-FFF2-40B4-BE49-F238E27FC236}">
                <a16:creationId xmlns:a16="http://schemas.microsoft.com/office/drawing/2014/main" id="{4190387D-459F-ABC1-CA1A-AAE998688D32}"/>
              </a:ext>
            </a:extLst>
          </p:cNvPr>
          <p:cNvSpPr txBox="1"/>
          <p:nvPr/>
        </p:nvSpPr>
        <p:spPr>
          <a:xfrm>
            <a:off x="4311650" y="2507419"/>
            <a:ext cx="1730989"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a:t>Thermometer</a:t>
            </a:r>
            <a:endParaRPr lang="el-GR"/>
          </a:p>
        </p:txBody>
      </p:sp>
      <p:sp>
        <p:nvSpPr>
          <p:cNvPr id="4" name="Freeform 8" descr="A blue circle with black dots&#10;&#10;AI-generated content may be incorrect.">
            <a:extLst>
              <a:ext uri="{FF2B5EF4-FFF2-40B4-BE49-F238E27FC236}">
                <a16:creationId xmlns:a16="http://schemas.microsoft.com/office/drawing/2014/main" id="{8F894004-C4EA-B31C-02BC-0FEB683B4BB0}"/>
              </a:ext>
            </a:extLst>
          </p:cNvPr>
          <p:cNvSpPr/>
          <p:nvPr/>
        </p:nvSpPr>
        <p:spPr>
          <a:xfrm>
            <a:off x="10700421" y="-392018"/>
            <a:ext cx="2055493" cy="2428199"/>
          </a:xfrm>
          <a:custGeom>
            <a:avLst/>
            <a:gdLst/>
            <a:ahLst/>
            <a:cxnLst/>
            <a:rect l="l" t="t" r="r" b="b"/>
            <a:pathLst>
              <a:path w="3059952" h="3735445">
                <a:moveTo>
                  <a:pt x="0" y="0"/>
                </a:moveTo>
                <a:lnTo>
                  <a:pt x="3059952" y="0"/>
                </a:lnTo>
                <a:lnTo>
                  <a:pt x="3059952" y="3735445"/>
                </a:lnTo>
                <a:lnTo>
                  <a:pt x="0" y="3735445"/>
                </a:lnTo>
                <a:lnTo>
                  <a:pt x="0" y="0"/>
                </a:lnTo>
                <a:close/>
              </a:path>
            </a:pathLst>
          </a:custGeom>
          <a:blipFill>
            <a:blip r:embed="rId5"/>
            <a:stretch>
              <a:fillRect/>
            </a:stretch>
          </a:blipFill>
        </p:spPr>
        <p:txBody>
          <a:bodyPr/>
          <a:lstStyle/>
          <a:p>
            <a:endParaRPr lang="fr-FR"/>
          </a:p>
        </p:txBody>
      </p:sp>
      <p:sp>
        <p:nvSpPr>
          <p:cNvPr id="6" name="Freeform 10">
            <a:extLst>
              <a:ext uri="{FF2B5EF4-FFF2-40B4-BE49-F238E27FC236}">
                <a16:creationId xmlns:a16="http://schemas.microsoft.com/office/drawing/2014/main" id="{0A7743C5-62DE-F009-0E3F-DBE4ED75D2EF}"/>
              </a:ext>
            </a:extLst>
          </p:cNvPr>
          <p:cNvSpPr/>
          <p:nvPr/>
        </p:nvSpPr>
        <p:spPr>
          <a:xfrm rot="-12360000" flipH="1" flipV="1">
            <a:off x="9326739" y="4867126"/>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6"/>
            <a:stretch>
              <a:fillRect/>
            </a:stretch>
          </a:blipFill>
        </p:spPr>
        <p:txBody>
          <a:bodyPr/>
          <a:lstStyle/>
          <a:p>
            <a:endParaRPr lang="fr-FR"/>
          </a:p>
        </p:txBody>
      </p:sp>
      <p:pic>
        <p:nvPicPr>
          <p:cNvPr id="3074" name="Picture 2">
            <a:extLst>
              <a:ext uri="{FF2B5EF4-FFF2-40B4-BE49-F238E27FC236}">
                <a16:creationId xmlns:a16="http://schemas.microsoft.com/office/drawing/2014/main" id="{5D62FCBA-6805-2FBD-C7F3-002362EE2AE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9238" b="4053"/>
          <a:stretch/>
        </p:blipFill>
        <p:spPr bwMode="auto">
          <a:xfrm rot="5400000">
            <a:off x="3494288" y="4172548"/>
            <a:ext cx="2814354" cy="2231354"/>
          </a:xfrm>
          <a:prstGeom prst="rect">
            <a:avLst/>
          </a:prstGeom>
          <a:noFill/>
          <a:extLst>
            <a:ext uri="{909E8E84-426E-40DD-AFC4-6F175D3DCCD1}">
              <a14:hiddenFill xmlns:a14="http://schemas.microsoft.com/office/drawing/2010/main">
                <a:solidFill>
                  <a:srgbClr val="FFFFFF"/>
                </a:solidFill>
              </a14:hiddenFill>
            </a:ext>
          </a:extLst>
        </p:spPr>
      </p:pic>
      <p:sp>
        <p:nvSpPr>
          <p:cNvPr id="12" name="Freeform 11">
            <a:extLst>
              <a:ext uri="{FF2B5EF4-FFF2-40B4-BE49-F238E27FC236}">
                <a16:creationId xmlns:a16="http://schemas.microsoft.com/office/drawing/2014/main" id="{24E40383-21BB-E913-7AA9-497FFC28055E}"/>
              </a:ext>
            </a:extLst>
          </p:cNvPr>
          <p:cNvSpPr/>
          <p:nvPr/>
        </p:nvSpPr>
        <p:spPr>
          <a:xfrm flipH="1" flipV="1">
            <a:off x="-377079" y="5183654"/>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fr-FR"/>
          </a:p>
        </p:txBody>
      </p:sp>
      <p:sp>
        <p:nvSpPr>
          <p:cNvPr id="16" name="Βέλος: Κυκλικό 15">
            <a:extLst>
              <a:ext uri="{FF2B5EF4-FFF2-40B4-BE49-F238E27FC236}">
                <a16:creationId xmlns:a16="http://schemas.microsoft.com/office/drawing/2014/main" id="{174F59BD-CDE4-39EC-16FA-B69586A987A6}"/>
              </a:ext>
            </a:extLst>
          </p:cNvPr>
          <p:cNvSpPr/>
          <p:nvPr/>
        </p:nvSpPr>
        <p:spPr>
          <a:xfrm rot="2826109">
            <a:off x="3832486" y="3283339"/>
            <a:ext cx="1611234" cy="1144335"/>
          </a:xfrm>
          <a:prstGeom prst="circularArrow">
            <a:avLst/>
          </a:prstGeom>
          <a:solidFill>
            <a:srgbClr val="0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pic>
        <p:nvPicPr>
          <p:cNvPr id="21" name="Εικόνα 20">
            <a:extLst>
              <a:ext uri="{FF2B5EF4-FFF2-40B4-BE49-F238E27FC236}">
                <a16:creationId xmlns:a16="http://schemas.microsoft.com/office/drawing/2014/main" id="{261E02DE-7CE5-21DF-1018-D0694BC5A737}"/>
              </a:ext>
            </a:extLst>
          </p:cNvPr>
          <p:cNvPicPr>
            <a:picLocks noChangeAspect="1"/>
          </p:cNvPicPr>
          <p:nvPr/>
        </p:nvPicPr>
        <p:blipFill>
          <a:blip r:embed="rId10"/>
          <a:srcRect l="39821" r="48370" b="29809"/>
          <a:stretch/>
        </p:blipFill>
        <p:spPr>
          <a:xfrm>
            <a:off x="5463470" y="3158029"/>
            <a:ext cx="218218" cy="1731603"/>
          </a:xfrm>
          <a:prstGeom prst="rect">
            <a:avLst/>
          </a:prstGeom>
        </p:spPr>
      </p:pic>
      <p:pic>
        <p:nvPicPr>
          <p:cNvPr id="8" name="Image 7">
            <a:extLst>
              <a:ext uri="{FF2B5EF4-FFF2-40B4-BE49-F238E27FC236}">
                <a16:creationId xmlns:a16="http://schemas.microsoft.com/office/drawing/2014/main" id="{F388A078-8733-C2BF-7B04-C5DBA1EAEE06}"/>
              </a:ext>
            </a:extLst>
          </p:cNvPr>
          <p:cNvPicPr>
            <a:picLocks noChangeAspect="1"/>
          </p:cNvPicPr>
          <p:nvPr/>
        </p:nvPicPr>
        <p:blipFill>
          <a:blip r:embed="rId11"/>
          <a:srcRect t="-1" b="5474"/>
          <a:stretch/>
        </p:blipFill>
        <p:spPr>
          <a:xfrm>
            <a:off x="33799" y="3235112"/>
            <a:ext cx="2231354" cy="1577435"/>
          </a:xfrm>
          <a:prstGeom prst="rect">
            <a:avLst/>
          </a:prstGeom>
        </p:spPr>
      </p:pic>
      <p:sp>
        <p:nvSpPr>
          <p:cNvPr id="10" name="TextBox 9">
            <a:extLst>
              <a:ext uri="{FF2B5EF4-FFF2-40B4-BE49-F238E27FC236}">
                <a16:creationId xmlns:a16="http://schemas.microsoft.com/office/drawing/2014/main" id="{250EE567-5A6B-6A47-51FD-936CFDA5BD48}"/>
              </a:ext>
            </a:extLst>
          </p:cNvPr>
          <p:cNvSpPr txBox="1"/>
          <p:nvPr/>
        </p:nvSpPr>
        <p:spPr>
          <a:xfrm>
            <a:off x="1959428" y="3211841"/>
            <a:ext cx="2425959" cy="52322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sz="2800"/>
              <a:t>PASCO system</a:t>
            </a:r>
            <a:endParaRPr lang="el-GR" sz="2800"/>
          </a:p>
        </p:txBody>
      </p:sp>
    </p:spTree>
    <p:extLst>
      <p:ext uri="{BB962C8B-B14F-4D97-AF65-F5344CB8AC3E}">
        <p14:creationId xmlns:p14="http://schemas.microsoft.com/office/powerpoint/2010/main" val="2619737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10" name="Εικόνα 9">
            <a:extLst>
              <a:ext uri="{FF2B5EF4-FFF2-40B4-BE49-F238E27FC236}">
                <a16:creationId xmlns:a16="http://schemas.microsoft.com/office/drawing/2014/main" id="{CD4B3F16-62BE-F8E1-4235-0345F7D9353B}"/>
              </a:ext>
            </a:extLst>
          </p:cNvPr>
          <p:cNvPicPr>
            <a:picLocks noChangeAspect="1"/>
          </p:cNvPicPr>
          <p:nvPr/>
        </p:nvPicPr>
        <p:blipFill>
          <a:blip r:embed="rId2"/>
          <a:srcRect l="25659" t="19066" r="23759" b="8014"/>
          <a:stretch/>
        </p:blipFill>
        <p:spPr>
          <a:xfrm>
            <a:off x="8188761" y="171764"/>
            <a:ext cx="1671363" cy="1603375"/>
          </a:xfrm>
          <a:prstGeom prst="rect">
            <a:avLst/>
          </a:prstGeom>
        </p:spPr>
      </p:pic>
      <p:sp>
        <p:nvSpPr>
          <p:cNvPr id="2" name="Τίτλος 1">
            <a:extLst>
              <a:ext uri="{FF2B5EF4-FFF2-40B4-BE49-F238E27FC236}">
                <a16:creationId xmlns:a16="http://schemas.microsoft.com/office/drawing/2014/main" id="{8C8D8416-DD06-6E71-6293-48BB560EC20B}"/>
              </a:ext>
            </a:extLst>
          </p:cNvPr>
          <p:cNvSpPr>
            <a:spLocks noGrp="1"/>
          </p:cNvSpPr>
          <p:nvPr>
            <p:ph type="title"/>
          </p:nvPr>
        </p:nvSpPr>
        <p:spPr>
          <a:xfrm>
            <a:off x="471390" y="62071"/>
            <a:ext cx="10515600" cy="1325563"/>
          </a:xfrm>
        </p:spPr>
        <p:txBody>
          <a:bodyPr/>
          <a:lstStyle/>
          <a:p>
            <a:r>
              <a:rPr lang="en-US" b="1"/>
              <a:t>Methodology</a:t>
            </a:r>
            <a:endParaRPr lang="el-GR" b="1"/>
          </a:p>
        </p:txBody>
      </p:sp>
      <p:sp>
        <p:nvSpPr>
          <p:cNvPr id="6" name="TextBox 5">
            <a:extLst>
              <a:ext uri="{FF2B5EF4-FFF2-40B4-BE49-F238E27FC236}">
                <a16:creationId xmlns:a16="http://schemas.microsoft.com/office/drawing/2014/main" id="{001D14C6-E9F9-3CF5-CD66-A10AE1CE5F58}"/>
              </a:ext>
            </a:extLst>
          </p:cNvPr>
          <p:cNvSpPr txBox="1"/>
          <p:nvPr/>
        </p:nvSpPr>
        <p:spPr>
          <a:xfrm>
            <a:off x="354757" y="1074667"/>
            <a:ext cx="10375641" cy="523220"/>
          </a:xfrm>
          <a:prstGeom prst="rect">
            <a:avLst/>
          </a:prstGeom>
          <a:noFill/>
        </p:spPr>
        <p:txBody>
          <a:bodyPr wrap="square" rtlCol="0">
            <a:spAutoFit/>
          </a:bodyPr>
          <a:lstStyle/>
          <a:p>
            <a:r>
              <a:rPr lang="en-US" sz="2800"/>
              <a:t>Each of the following measurements lasted 3-5 hours</a:t>
            </a:r>
            <a:endParaRPr lang="el-GR" sz="2800"/>
          </a:p>
        </p:txBody>
      </p:sp>
      <p:graphicFrame>
        <p:nvGraphicFramePr>
          <p:cNvPr id="15" name="Πίνακας 14">
            <a:extLst>
              <a:ext uri="{FF2B5EF4-FFF2-40B4-BE49-F238E27FC236}">
                <a16:creationId xmlns:a16="http://schemas.microsoft.com/office/drawing/2014/main" id="{F62D3CCB-A942-B1D1-5734-171143E5C972}"/>
              </a:ext>
            </a:extLst>
          </p:cNvPr>
          <p:cNvGraphicFramePr>
            <a:graphicFrameLocks noGrp="1"/>
          </p:cNvGraphicFramePr>
          <p:nvPr>
            <p:extLst>
              <p:ext uri="{D42A27DB-BD31-4B8C-83A1-F6EECF244321}">
                <p14:modId xmlns:p14="http://schemas.microsoft.com/office/powerpoint/2010/main" val="3200441002"/>
              </p:ext>
            </p:extLst>
          </p:nvPr>
        </p:nvGraphicFramePr>
        <p:xfrm>
          <a:off x="471388" y="1884832"/>
          <a:ext cx="11347716" cy="4524671"/>
        </p:xfrm>
        <a:graphic>
          <a:graphicData uri="http://schemas.openxmlformats.org/drawingml/2006/table">
            <a:tbl>
              <a:tblPr firstRow="1" bandRow="1">
                <a:tableStyleId>{5C22544A-7EE6-4342-B048-85BDC9FD1C3A}</a:tableStyleId>
              </a:tblPr>
              <a:tblGrid>
                <a:gridCol w="3782572">
                  <a:extLst>
                    <a:ext uri="{9D8B030D-6E8A-4147-A177-3AD203B41FA5}">
                      <a16:colId xmlns:a16="http://schemas.microsoft.com/office/drawing/2014/main" val="2884709478"/>
                    </a:ext>
                  </a:extLst>
                </a:gridCol>
                <a:gridCol w="3782572">
                  <a:extLst>
                    <a:ext uri="{9D8B030D-6E8A-4147-A177-3AD203B41FA5}">
                      <a16:colId xmlns:a16="http://schemas.microsoft.com/office/drawing/2014/main" val="1412861990"/>
                    </a:ext>
                  </a:extLst>
                </a:gridCol>
                <a:gridCol w="3782572">
                  <a:extLst>
                    <a:ext uri="{9D8B030D-6E8A-4147-A177-3AD203B41FA5}">
                      <a16:colId xmlns:a16="http://schemas.microsoft.com/office/drawing/2014/main" val="3732750407"/>
                    </a:ext>
                  </a:extLst>
                </a:gridCol>
              </a:tblGrid>
              <a:tr h="368482">
                <a:tc>
                  <a:txBody>
                    <a:bodyPr/>
                    <a:lstStyle/>
                    <a:p>
                      <a:r>
                        <a:rPr lang="en-US" sz="2400"/>
                        <a:t>Controls</a:t>
                      </a:r>
                      <a:endParaRPr lang="el-GR" sz="2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a:t>8g/L concentration</a:t>
                      </a:r>
                      <a:endParaRPr lang="el-GR" sz="2400"/>
                    </a:p>
                    <a:p>
                      <a:endParaRPr lang="el-GR" sz="2400"/>
                    </a:p>
                  </a:txBody>
                  <a:tcPr/>
                </a:tc>
                <a:tc>
                  <a:txBody>
                    <a:bodyPr/>
                    <a:lstStyle/>
                    <a:p>
                      <a:r>
                        <a:rPr lang="en-US" sz="2400"/>
                        <a:t>16g/L concentration</a:t>
                      </a:r>
                      <a:endParaRPr lang="el-GR" sz="2400"/>
                    </a:p>
                  </a:txBody>
                  <a:tcPr/>
                </a:tc>
                <a:extLst>
                  <a:ext uri="{0D108BD9-81ED-4DB2-BD59-A6C34878D82A}">
                    <a16:rowId xmlns:a16="http://schemas.microsoft.com/office/drawing/2014/main" val="1261840865"/>
                  </a:ext>
                </a:extLst>
              </a:tr>
              <a:tr h="3701711">
                <a:tc>
                  <a:txBody>
                    <a:bodyPr/>
                    <a:lstStyle/>
                    <a:p>
                      <a:pPr marL="285750" indent="-285750">
                        <a:buFont typeface="Arial" panose="020B0604020202020204" pitchFamily="34" charset="0"/>
                        <a:buChar char="•"/>
                      </a:pPr>
                      <a:r>
                        <a:rPr lang="en-US"/>
                        <a:t>3 consecutive measurements over the period of 3 consecutive days</a:t>
                      </a:r>
                      <a:endParaRPr lang="el-GR"/>
                    </a:p>
                  </a:txBody>
                  <a:tcPr/>
                </a:tc>
                <a:tc>
                  <a:txBody>
                    <a:bodyPr/>
                    <a:lstStyle/>
                    <a:p>
                      <a:pPr marL="285750" indent="-285750">
                        <a:buFont typeface="Arial" panose="020B0604020202020204" pitchFamily="34" charset="0"/>
                        <a:buChar char="•"/>
                      </a:pPr>
                      <a:r>
                        <a:rPr lang="en-US"/>
                        <a:t>1 measurement after a 48-hour exposure period to microplastics</a:t>
                      </a:r>
                    </a:p>
                    <a:p>
                      <a:pPr marL="285750" indent="-285750">
                        <a:buFont typeface="Arial" panose="020B0604020202020204" pitchFamily="34" charset="0"/>
                        <a:buChar char="•"/>
                      </a:pPr>
                      <a:r>
                        <a:rPr lang="en-US" i="1"/>
                        <a:t>E. Canadensis </a:t>
                      </a:r>
                      <a:r>
                        <a:rPr lang="en-US" i="0"/>
                        <a:t>renewed before exposure</a:t>
                      </a:r>
                      <a:endParaRPr lang="el-GR" i="0"/>
                    </a:p>
                  </a:txBody>
                  <a:tcPr/>
                </a:tc>
                <a:tc>
                  <a:txBody>
                    <a:bodyPr/>
                    <a:lstStyle/>
                    <a:p>
                      <a:pPr marL="285750" indent="-285750">
                        <a:buFont typeface="Arial" panose="020B0604020202020204" pitchFamily="34" charset="0"/>
                        <a:buChar char="•"/>
                      </a:pPr>
                      <a:r>
                        <a:rPr lang="en-US"/>
                        <a:t>1 measurement after a 48-hour exposure period to microplastics</a:t>
                      </a:r>
                    </a:p>
                    <a:p>
                      <a:pPr marL="285750" indent="-285750">
                        <a:buFont typeface="Arial" panose="020B0604020202020204" pitchFamily="34" charset="0"/>
                        <a:buChar char="•"/>
                      </a:pPr>
                      <a:r>
                        <a:rPr lang="en-US" i="1"/>
                        <a:t>E. Canadensis</a:t>
                      </a:r>
                      <a:r>
                        <a:rPr lang="en-US" i="0"/>
                        <a:t> renewed before exposure</a:t>
                      </a:r>
                      <a:endParaRPr lang="el-GR" i="1"/>
                    </a:p>
                  </a:txBody>
                  <a:tcPr/>
                </a:tc>
                <a:extLst>
                  <a:ext uri="{0D108BD9-81ED-4DB2-BD59-A6C34878D82A}">
                    <a16:rowId xmlns:a16="http://schemas.microsoft.com/office/drawing/2014/main" val="293674987"/>
                  </a:ext>
                </a:extLst>
              </a:tr>
            </a:tbl>
          </a:graphicData>
        </a:graphic>
      </p:graphicFrame>
      <p:pic>
        <p:nvPicPr>
          <p:cNvPr id="7" name="Εικόνα 6">
            <a:extLst>
              <a:ext uri="{FF2B5EF4-FFF2-40B4-BE49-F238E27FC236}">
                <a16:creationId xmlns:a16="http://schemas.microsoft.com/office/drawing/2014/main" id="{B920C400-C235-34DD-8D20-086888387D7F}"/>
              </a:ext>
            </a:extLst>
          </p:cNvPr>
          <p:cNvPicPr>
            <a:picLocks noChangeAspect="1"/>
          </p:cNvPicPr>
          <p:nvPr/>
        </p:nvPicPr>
        <p:blipFill>
          <a:blip r:embed="rId3"/>
          <a:srcRect l="9540" t="5995" r="16990" b="4923"/>
          <a:stretch/>
        </p:blipFill>
        <p:spPr>
          <a:xfrm>
            <a:off x="964141" y="3429000"/>
            <a:ext cx="2155761" cy="2613860"/>
          </a:xfrm>
          <a:prstGeom prst="rect">
            <a:avLst/>
          </a:prstGeom>
        </p:spPr>
      </p:pic>
      <p:pic>
        <p:nvPicPr>
          <p:cNvPr id="8" name="Εικόνα 7">
            <a:extLst>
              <a:ext uri="{FF2B5EF4-FFF2-40B4-BE49-F238E27FC236}">
                <a16:creationId xmlns:a16="http://schemas.microsoft.com/office/drawing/2014/main" id="{94F08062-AC3D-8141-BF98-92F3E8EF0A20}"/>
              </a:ext>
            </a:extLst>
          </p:cNvPr>
          <p:cNvPicPr>
            <a:picLocks noChangeAspect="1"/>
          </p:cNvPicPr>
          <p:nvPr/>
        </p:nvPicPr>
        <p:blipFill>
          <a:blip r:embed="rId4"/>
          <a:srcRect l="26706" t="4875" r="23952" b="4478"/>
          <a:stretch/>
        </p:blipFill>
        <p:spPr>
          <a:xfrm>
            <a:off x="4990946" y="3945902"/>
            <a:ext cx="1715277" cy="2096958"/>
          </a:xfrm>
          <a:prstGeom prst="rect">
            <a:avLst/>
          </a:prstGeom>
        </p:spPr>
      </p:pic>
      <p:pic>
        <p:nvPicPr>
          <p:cNvPr id="9" name="Εικόνα 8">
            <a:extLst>
              <a:ext uri="{FF2B5EF4-FFF2-40B4-BE49-F238E27FC236}">
                <a16:creationId xmlns:a16="http://schemas.microsoft.com/office/drawing/2014/main" id="{F2737541-D4B6-A002-08F8-8E68B16ADA52}"/>
              </a:ext>
            </a:extLst>
          </p:cNvPr>
          <p:cNvPicPr>
            <a:picLocks noChangeAspect="1"/>
          </p:cNvPicPr>
          <p:nvPr/>
        </p:nvPicPr>
        <p:blipFill>
          <a:blip r:embed="rId4"/>
          <a:srcRect l="26706" t="4875" r="23952" b="4478"/>
          <a:stretch/>
        </p:blipFill>
        <p:spPr>
          <a:xfrm>
            <a:off x="8081722" y="3868731"/>
            <a:ext cx="1778402" cy="2174129"/>
          </a:xfrm>
          <a:prstGeom prst="rect">
            <a:avLst/>
          </a:prstGeom>
        </p:spPr>
      </p:pic>
      <p:pic>
        <p:nvPicPr>
          <p:cNvPr id="14" name="Εικόνα 13">
            <a:extLst>
              <a:ext uri="{FF2B5EF4-FFF2-40B4-BE49-F238E27FC236}">
                <a16:creationId xmlns:a16="http://schemas.microsoft.com/office/drawing/2014/main" id="{1868C806-C250-DD04-D6D8-A53DFD2A68D6}"/>
              </a:ext>
            </a:extLst>
          </p:cNvPr>
          <p:cNvPicPr>
            <a:picLocks noChangeAspect="1"/>
          </p:cNvPicPr>
          <p:nvPr/>
        </p:nvPicPr>
        <p:blipFill>
          <a:blip r:embed="rId4"/>
          <a:srcRect l="26706" t="4875" r="23952" b="4478"/>
          <a:stretch/>
        </p:blipFill>
        <p:spPr>
          <a:xfrm>
            <a:off x="9772325" y="3868730"/>
            <a:ext cx="1778402" cy="2174129"/>
          </a:xfrm>
          <a:prstGeom prst="rect">
            <a:avLst/>
          </a:prstGeom>
        </p:spPr>
      </p:pic>
    </p:spTree>
    <p:extLst>
      <p:ext uri="{BB962C8B-B14F-4D97-AF65-F5344CB8AC3E}">
        <p14:creationId xmlns:p14="http://schemas.microsoft.com/office/powerpoint/2010/main" val="3582066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14" name="Freeform 9">
            <a:extLst>
              <a:ext uri="{FF2B5EF4-FFF2-40B4-BE49-F238E27FC236}">
                <a16:creationId xmlns:a16="http://schemas.microsoft.com/office/drawing/2014/main" id="{5C9925C1-2933-6C01-D61B-7357449236D8}"/>
              </a:ext>
            </a:extLst>
          </p:cNvPr>
          <p:cNvSpPr/>
          <p:nvPr/>
        </p:nvSpPr>
        <p:spPr>
          <a:xfrm rot="11400000">
            <a:off x="9598276" y="-459119"/>
            <a:ext cx="3722914" cy="4114800"/>
          </a:xfrm>
          <a:custGeom>
            <a:avLst/>
            <a:gdLst/>
            <a:ahLst/>
            <a:cxnLst/>
            <a:rect l="l" t="t" r="r" b="b"/>
            <a:pathLst>
              <a:path w="3722914" h="4114800">
                <a:moveTo>
                  <a:pt x="0" y="0"/>
                </a:moveTo>
                <a:lnTo>
                  <a:pt x="3722914" y="0"/>
                </a:lnTo>
                <a:lnTo>
                  <a:pt x="3722914" y="4114800"/>
                </a:lnTo>
                <a:lnTo>
                  <a:pt x="0" y="41148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pic>
        <p:nvPicPr>
          <p:cNvPr id="13" name="Image 12">
            <a:extLst>
              <a:ext uri="{FF2B5EF4-FFF2-40B4-BE49-F238E27FC236}">
                <a16:creationId xmlns:a16="http://schemas.microsoft.com/office/drawing/2014/main" id="{8AF49031-A09D-B2EB-B6D2-81B87DE2C096}"/>
              </a:ext>
            </a:extLst>
          </p:cNvPr>
          <p:cNvPicPr>
            <a:picLocks noChangeAspect="1"/>
          </p:cNvPicPr>
          <p:nvPr/>
        </p:nvPicPr>
        <p:blipFill>
          <a:blip r:embed="rId4"/>
          <a:stretch>
            <a:fillRect/>
          </a:stretch>
        </p:blipFill>
        <p:spPr>
          <a:xfrm>
            <a:off x="8028764" y="3430249"/>
            <a:ext cx="2082800" cy="1917700"/>
          </a:xfrm>
          <a:prstGeom prst="rect">
            <a:avLst/>
          </a:prstGeom>
        </p:spPr>
      </p:pic>
      <p:sp>
        <p:nvSpPr>
          <p:cNvPr id="2" name="Τίτλος 1">
            <a:extLst>
              <a:ext uri="{FF2B5EF4-FFF2-40B4-BE49-F238E27FC236}">
                <a16:creationId xmlns:a16="http://schemas.microsoft.com/office/drawing/2014/main" id="{E47CD97D-5873-63CD-2A29-D5AD171C802F}"/>
              </a:ext>
            </a:extLst>
          </p:cNvPr>
          <p:cNvSpPr>
            <a:spLocks noGrp="1"/>
          </p:cNvSpPr>
          <p:nvPr>
            <p:ph type="title"/>
          </p:nvPr>
        </p:nvSpPr>
        <p:spPr/>
        <p:txBody>
          <a:bodyPr/>
          <a:lstStyle/>
          <a:p>
            <a:r>
              <a:rPr lang="en-US" b="1"/>
              <a:t>Methodology</a:t>
            </a:r>
            <a:endParaRPr lang="el-GR" b="1"/>
          </a:p>
        </p:txBody>
      </p:sp>
      <p:sp>
        <p:nvSpPr>
          <p:cNvPr id="3" name="Θέση περιεχομένου 2">
            <a:extLst>
              <a:ext uri="{FF2B5EF4-FFF2-40B4-BE49-F238E27FC236}">
                <a16:creationId xmlns:a16="http://schemas.microsoft.com/office/drawing/2014/main" id="{AC350E59-84EE-3058-FE3B-13EAE2A45F28}"/>
              </a:ext>
            </a:extLst>
          </p:cNvPr>
          <p:cNvSpPr>
            <a:spLocks noGrp="1"/>
          </p:cNvSpPr>
          <p:nvPr>
            <p:ph idx="1"/>
          </p:nvPr>
        </p:nvSpPr>
        <p:spPr>
          <a:xfrm>
            <a:off x="460194" y="1603139"/>
            <a:ext cx="10999237" cy="4665209"/>
          </a:xfrm>
        </p:spPr>
        <p:txBody>
          <a:bodyPr>
            <a:normAutofit/>
          </a:bodyPr>
          <a:lstStyle/>
          <a:p>
            <a:r>
              <a:rPr lang="en-US" sz="2800" b="0" i="0">
                <a:solidFill>
                  <a:srgbClr val="000000"/>
                </a:solidFill>
                <a:effectLst/>
                <a:latin typeface="Calibri" panose="020F0502020204030204" pitchFamily="34" charset="0"/>
              </a:rPr>
              <a:t>The microplastics were of industrial origin,</a:t>
            </a:r>
            <a:r>
              <a:rPr lang="el-GR" sz="2800" b="0" i="0">
                <a:solidFill>
                  <a:srgbClr val="000000"/>
                </a:solidFill>
                <a:effectLst/>
                <a:latin typeface="Calibri" panose="020F0502020204030204" pitchFamily="34" charset="0"/>
              </a:rPr>
              <a:t>                                                 </a:t>
            </a:r>
            <a:r>
              <a:rPr lang="en-US" sz="2800" b="0" i="0">
                <a:solidFill>
                  <a:srgbClr val="000000"/>
                </a:solidFill>
                <a:effectLst/>
                <a:latin typeface="Calibri" panose="020F0502020204030204" pitchFamily="34" charset="0"/>
              </a:rPr>
              <a:t> obtained</a:t>
            </a:r>
            <a:r>
              <a:rPr lang="el-GR" sz="2800" b="0" i="0">
                <a:solidFill>
                  <a:srgbClr val="000000"/>
                </a:solidFill>
                <a:effectLst/>
                <a:latin typeface="Calibri" panose="020F0502020204030204" pitchFamily="34" charset="0"/>
              </a:rPr>
              <a:t> </a:t>
            </a:r>
            <a:r>
              <a:rPr lang="en-US" sz="2800" b="0" i="0">
                <a:solidFill>
                  <a:srgbClr val="000000"/>
                </a:solidFill>
                <a:effectLst/>
                <a:latin typeface="Calibri" panose="020F0502020204030204" pitchFamily="34" charset="0"/>
              </a:rPr>
              <a:t>from a plastic bag manufacturer.</a:t>
            </a:r>
            <a:endParaRPr lang="en-US">
              <a:solidFill>
                <a:srgbClr val="000000"/>
              </a:solidFill>
              <a:latin typeface="Calibri" panose="020F0502020204030204" pitchFamily="34" charset="0"/>
            </a:endParaRPr>
          </a:p>
          <a:p>
            <a:endParaRPr lang="en-US"/>
          </a:p>
          <a:p>
            <a:endParaRPr lang="en-US"/>
          </a:p>
          <a:p>
            <a:endParaRPr lang="en-US"/>
          </a:p>
          <a:p>
            <a:endParaRPr lang="en-US"/>
          </a:p>
          <a:p>
            <a:endParaRPr lang="en-US"/>
          </a:p>
          <a:p>
            <a:endParaRPr lang="en-US"/>
          </a:p>
          <a:p>
            <a:r>
              <a:rPr lang="en-US"/>
              <a:t>This method was selected for its accessibility</a:t>
            </a:r>
            <a:endParaRPr lang="el-GR"/>
          </a:p>
        </p:txBody>
      </p:sp>
      <p:pic>
        <p:nvPicPr>
          <p:cNvPr id="4" name="Εικόνα 3">
            <a:extLst>
              <a:ext uri="{FF2B5EF4-FFF2-40B4-BE49-F238E27FC236}">
                <a16:creationId xmlns:a16="http://schemas.microsoft.com/office/drawing/2014/main" id="{99116F46-ACF5-B354-9522-73AADC1790F4}"/>
              </a:ext>
            </a:extLst>
          </p:cNvPr>
          <p:cNvPicPr>
            <a:picLocks noChangeAspect="1"/>
          </p:cNvPicPr>
          <p:nvPr/>
        </p:nvPicPr>
        <p:blipFill>
          <a:blip r:embed="rId5"/>
          <a:stretch>
            <a:fillRect/>
          </a:stretch>
        </p:blipFill>
        <p:spPr>
          <a:xfrm>
            <a:off x="7203233" y="502103"/>
            <a:ext cx="2908331" cy="1935362"/>
          </a:xfrm>
          <a:prstGeom prst="rect">
            <a:avLst/>
          </a:prstGeom>
        </p:spPr>
      </p:pic>
      <p:pic>
        <p:nvPicPr>
          <p:cNvPr id="5" name="Εικόνα 4">
            <a:extLst>
              <a:ext uri="{FF2B5EF4-FFF2-40B4-BE49-F238E27FC236}">
                <a16:creationId xmlns:a16="http://schemas.microsoft.com/office/drawing/2014/main" id="{0787CE6C-0314-000F-4A8D-C979A15CED07}"/>
              </a:ext>
            </a:extLst>
          </p:cNvPr>
          <p:cNvPicPr>
            <a:picLocks noChangeAspect="1"/>
          </p:cNvPicPr>
          <p:nvPr/>
        </p:nvPicPr>
        <p:blipFill>
          <a:blip r:embed="rId6"/>
          <a:srcRect l="6136" t="23976" r="5514" b="14122"/>
          <a:stretch/>
        </p:blipFill>
        <p:spPr>
          <a:xfrm>
            <a:off x="3919424" y="3134892"/>
            <a:ext cx="2463283" cy="1881076"/>
          </a:xfrm>
          <a:prstGeom prst="rect">
            <a:avLst/>
          </a:prstGeom>
        </p:spPr>
      </p:pic>
      <p:pic>
        <p:nvPicPr>
          <p:cNvPr id="6" name="Εικόνα 5">
            <a:extLst>
              <a:ext uri="{FF2B5EF4-FFF2-40B4-BE49-F238E27FC236}">
                <a16:creationId xmlns:a16="http://schemas.microsoft.com/office/drawing/2014/main" id="{27083E68-1EA5-BCAA-67A6-27CCA061C522}"/>
              </a:ext>
            </a:extLst>
          </p:cNvPr>
          <p:cNvPicPr>
            <a:picLocks noChangeAspect="1"/>
          </p:cNvPicPr>
          <p:nvPr/>
        </p:nvPicPr>
        <p:blipFill>
          <a:blip r:embed="rId7"/>
          <a:srcRect l="20903" t="49502" r="42261" b="17910"/>
          <a:stretch/>
        </p:blipFill>
        <p:spPr>
          <a:xfrm>
            <a:off x="840322" y="3569853"/>
            <a:ext cx="2547257" cy="1268964"/>
          </a:xfrm>
          <a:prstGeom prst="rect">
            <a:avLst/>
          </a:prstGeom>
        </p:spPr>
      </p:pic>
      <p:sp>
        <p:nvSpPr>
          <p:cNvPr id="7" name="Βέλος: Καμπύλο προς τα κάτω 6">
            <a:extLst>
              <a:ext uri="{FF2B5EF4-FFF2-40B4-BE49-F238E27FC236}">
                <a16:creationId xmlns:a16="http://schemas.microsoft.com/office/drawing/2014/main" id="{36C84DA5-6EC7-6AB8-7980-A52F10250CBE}"/>
              </a:ext>
            </a:extLst>
          </p:cNvPr>
          <p:cNvSpPr/>
          <p:nvPr/>
        </p:nvSpPr>
        <p:spPr>
          <a:xfrm rot="21141923">
            <a:off x="2491842" y="3467216"/>
            <a:ext cx="2463283" cy="382555"/>
          </a:xfrm>
          <a:prstGeom prst="curvedDownArrow">
            <a:avLst/>
          </a:prstGeom>
          <a:solidFill>
            <a:schemeClr val="tx1">
              <a:lumMod val="50000"/>
              <a:lumOff val="50000"/>
            </a:schemeClr>
          </a:solidFill>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solidFill>
                <a:schemeClr val="tx1"/>
              </a:solidFill>
            </a:endParaRPr>
          </a:p>
        </p:txBody>
      </p:sp>
      <p:pic>
        <p:nvPicPr>
          <p:cNvPr id="8" name="Εικόνα 7">
            <a:extLst>
              <a:ext uri="{FF2B5EF4-FFF2-40B4-BE49-F238E27FC236}">
                <a16:creationId xmlns:a16="http://schemas.microsoft.com/office/drawing/2014/main" id="{583D2E0F-626C-175E-A6FA-EF81CF080779}"/>
              </a:ext>
            </a:extLst>
          </p:cNvPr>
          <p:cNvPicPr>
            <a:picLocks noChangeAspect="1"/>
          </p:cNvPicPr>
          <p:nvPr/>
        </p:nvPicPr>
        <p:blipFill>
          <a:blip r:embed="rId8"/>
          <a:srcRect l="10848" t="17128" r="10349" b="6848"/>
          <a:stretch/>
        </p:blipFill>
        <p:spPr>
          <a:xfrm>
            <a:off x="6411697" y="3134892"/>
            <a:ext cx="1166569" cy="1125426"/>
          </a:xfrm>
          <a:prstGeom prst="rect">
            <a:avLst/>
          </a:prstGeom>
        </p:spPr>
      </p:pic>
      <p:sp>
        <p:nvSpPr>
          <p:cNvPr id="10" name="Βέλος: Καμπύλο προς τα επάνω 9">
            <a:extLst>
              <a:ext uri="{FF2B5EF4-FFF2-40B4-BE49-F238E27FC236}">
                <a16:creationId xmlns:a16="http://schemas.microsoft.com/office/drawing/2014/main" id="{2DF9E76C-1757-DA2C-93CF-9EB56F67EC3B}"/>
              </a:ext>
            </a:extLst>
          </p:cNvPr>
          <p:cNvSpPr/>
          <p:nvPr/>
        </p:nvSpPr>
        <p:spPr>
          <a:xfrm>
            <a:off x="6365286" y="4632564"/>
            <a:ext cx="1884784" cy="429209"/>
          </a:xfrm>
          <a:prstGeom prst="curvedUpArrow">
            <a:avLst/>
          </a:prstGeom>
          <a:solidFill>
            <a:schemeClr val="tx1">
              <a:lumMod val="50000"/>
              <a:lumOff val="50000"/>
            </a:schemeClr>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11" name="Freeform 11">
            <a:extLst>
              <a:ext uri="{FF2B5EF4-FFF2-40B4-BE49-F238E27FC236}">
                <a16:creationId xmlns:a16="http://schemas.microsoft.com/office/drawing/2014/main" id="{2B17D9B2-442E-1CE0-CB4A-3695E331F741}"/>
              </a:ext>
            </a:extLst>
          </p:cNvPr>
          <p:cNvSpPr/>
          <p:nvPr/>
        </p:nvSpPr>
        <p:spPr>
          <a:xfrm flipH="1" flipV="1">
            <a:off x="10974479" y="5351743"/>
            <a:ext cx="1619437" cy="2130136"/>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fr-FR"/>
          </a:p>
        </p:txBody>
      </p:sp>
    </p:spTree>
    <p:extLst>
      <p:ext uri="{BB962C8B-B14F-4D97-AF65-F5344CB8AC3E}">
        <p14:creationId xmlns:p14="http://schemas.microsoft.com/office/powerpoint/2010/main" val="1985696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8" name="Freeform 10" descr="A blue cloud and plant&#10;&#10;AI-generated content may be incorrect.">
            <a:extLst>
              <a:ext uri="{FF2B5EF4-FFF2-40B4-BE49-F238E27FC236}">
                <a16:creationId xmlns:a16="http://schemas.microsoft.com/office/drawing/2014/main" id="{9B498EC5-432A-DC3A-489E-FAF7DB531B13}"/>
              </a:ext>
            </a:extLst>
          </p:cNvPr>
          <p:cNvSpPr/>
          <p:nvPr/>
        </p:nvSpPr>
        <p:spPr>
          <a:xfrm rot="19740000" flipH="1" flipV="1">
            <a:off x="-960261" y="-982344"/>
            <a:ext cx="3461038" cy="3074555"/>
          </a:xfrm>
          <a:custGeom>
            <a:avLst/>
            <a:gdLst/>
            <a:ahLst/>
            <a:cxnLst/>
            <a:rect l="l" t="t" r="r" b="b"/>
            <a:pathLst>
              <a:path w="3461038" h="3074555">
                <a:moveTo>
                  <a:pt x="3461038" y="3074556"/>
                </a:moveTo>
                <a:lnTo>
                  <a:pt x="0" y="3074556"/>
                </a:lnTo>
                <a:lnTo>
                  <a:pt x="0" y="0"/>
                </a:lnTo>
                <a:lnTo>
                  <a:pt x="3461038" y="0"/>
                </a:lnTo>
                <a:lnTo>
                  <a:pt x="3461038" y="3074556"/>
                </a:lnTo>
                <a:close/>
              </a:path>
            </a:pathLst>
          </a:custGeom>
          <a:blipFill>
            <a:blip r:embed="rId2"/>
            <a:stretch>
              <a:fillRect/>
            </a:stretch>
          </a:blipFill>
        </p:spPr>
        <p:txBody>
          <a:bodyPr/>
          <a:lstStyle/>
          <a:p>
            <a:endParaRPr lang="fr-FR"/>
          </a:p>
        </p:txBody>
      </p:sp>
      <p:sp>
        <p:nvSpPr>
          <p:cNvPr id="2" name="Τίτλος 1">
            <a:extLst>
              <a:ext uri="{FF2B5EF4-FFF2-40B4-BE49-F238E27FC236}">
                <a16:creationId xmlns:a16="http://schemas.microsoft.com/office/drawing/2014/main" id="{C93BD765-51F7-024E-D1CB-99163D1C3FED}"/>
              </a:ext>
            </a:extLst>
          </p:cNvPr>
          <p:cNvSpPr>
            <a:spLocks noGrp="1"/>
          </p:cNvSpPr>
          <p:nvPr>
            <p:ph type="title"/>
          </p:nvPr>
        </p:nvSpPr>
        <p:spPr>
          <a:xfrm>
            <a:off x="958851" y="698278"/>
            <a:ext cx="10515600" cy="1325563"/>
          </a:xfrm>
        </p:spPr>
        <p:txBody>
          <a:bodyPr/>
          <a:lstStyle/>
          <a:p>
            <a:r>
              <a:rPr lang="en-US" b="1"/>
              <a:t>Results</a:t>
            </a:r>
            <a:endParaRPr lang="el-GR" b="1"/>
          </a:p>
        </p:txBody>
      </p:sp>
      <p:graphicFrame>
        <p:nvGraphicFramePr>
          <p:cNvPr id="4" name="Content Placeholder 3">
            <a:extLst>
              <a:ext uri="{FF2B5EF4-FFF2-40B4-BE49-F238E27FC236}">
                <a16:creationId xmlns:a16="http://schemas.microsoft.com/office/drawing/2014/main" id="{DC8B98B3-9CC6-A897-9104-E72A0F68A18E}"/>
              </a:ext>
            </a:extLst>
          </p:cNvPr>
          <p:cNvGraphicFramePr>
            <a:graphicFrameLocks noGrp="1"/>
          </p:cNvGraphicFramePr>
          <p:nvPr>
            <p:ph idx="1"/>
            <p:extLst>
              <p:ext uri="{D42A27DB-BD31-4B8C-83A1-F6EECF244321}">
                <p14:modId xmlns:p14="http://schemas.microsoft.com/office/powerpoint/2010/main" val="4250570193"/>
              </p:ext>
            </p:extLst>
          </p:nvPr>
        </p:nvGraphicFramePr>
        <p:xfrm>
          <a:off x="391869" y="2022149"/>
          <a:ext cx="5704131" cy="4094460"/>
        </p:xfrm>
        <a:graphic>
          <a:graphicData uri="http://schemas.openxmlformats.org/drawingml/2006/table">
            <a:tbl>
              <a:tblPr firstRow="1" bandRow="1">
                <a:tableStyleId>{5C22544A-7EE6-4342-B048-85BDC9FD1C3A}</a:tableStyleId>
              </a:tblPr>
              <a:tblGrid>
                <a:gridCol w="5704131">
                  <a:extLst>
                    <a:ext uri="{9D8B030D-6E8A-4147-A177-3AD203B41FA5}">
                      <a16:colId xmlns:a16="http://schemas.microsoft.com/office/drawing/2014/main" val="1451917076"/>
                    </a:ext>
                  </a:extLst>
                </a:gridCol>
              </a:tblGrid>
              <a:tr h="794682">
                <a:tc>
                  <a:txBody>
                    <a:bodyPr/>
                    <a:lstStyle/>
                    <a:p>
                      <a:pPr>
                        <a:lnSpc>
                          <a:spcPct val="150000"/>
                        </a:lnSpc>
                      </a:pPr>
                      <a:r>
                        <a:rPr lang="en-GB" sz="1600"/>
                        <a:t>  </a:t>
                      </a:r>
                      <a:r>
                        <a:rPr lang="en-GB" sz="2400"/>
                        <a:t>Control group </a:t>
                      </a:r>
                    </a:p>
                  </a:txBody>
                  <a:tcPr/>
                </a:tc>
                <a:extLst>
                  <a:ext uri="{0D108BD9-81ED-4DB2-BD59-A6C34878D82A}">
                    <a16:rowId xmlns:a16="http://schemas.microsoft.com/office/drawing/2014/main" val="335636693"/>
                  </a:ext>
                </a:extLst>
              </a:tr>
              <a:tr h="1430430">
                <a:tc>
                  <a:txBody>
                    <a:bodyPr/>
                    <a:lstStyle/>
                    <a:p>
                      <a:pPr marL="0" lvl="0" indent="0" algn="l">
                        <a:lnSpc>
                          <a:spcPct val="150000"/>
                        </a:lnSpc>
                        <a:spcBef>
                          <a:spcPts val="0"/>
                        </a:spcBef>
                        <a:spcAft>
                          <a:spcPts val="0"/>
                        </a:spcAft>
                        <a:buNone/>
                      </a:pPr>
                      <a:r>
                        <a:rPr lang="en-GB" sz="1600" b="0" i="0" u="none" strike="noStrike" noProof="0">
                          <a:solidFill>
                            <a:srgbClr val="002060"/>
                          </a:solidFill>
                          <a:latin typeface="Calibri"/>
                        </a:rPr>
                        <a:t> </a:t>
                      </a:r>
                      <a:endParaRPr lang="en-GB" sz="1600">
                        <a:solidFill>
                          <a:srgbClr val="002060"/>
                        </a:solidFill>
                      </a:endParaRPr>
                    </a:p>
                    <a:p>
                      <a:pPr lvl="0" algn="l">
                        <a:lnSpc>
                          <a:spcPct val="150000"/>
                        </a:lnSpc>
                        <a:spcBef>
                          <a:spcPts val="0"/>
                        </a:spcBef>
                        <a:spcAft>
                          <a:spcPts val="0"/>
                        </a:spcAft>
                        <a:buNone/>
                      </a:pPr>
                      <a:r>
                        <a:rPr lang="en-US" sz="2200" b="0" i="0" u="none" strike="noStrike" noProof="0">
                          <a:solidFill>
                            <a:srgbClr val="000000"/>
                          </a:solidFill>
                          <a:latin typeface="Calibri"/>
                        </a:rPr>
                        <a:t>Average rate of oxygen production from all controls is 2.03 mg/L*h.</a:t>
                      </a:r>
                      <a:endParaRPr lang="en-GB" sz="2200" b="0" i="0" u="none" strike="noStrike" noProof="0">
                        <a:solidFill>
                          <a:srgbClr val="000000"/>
                        </a:solidFill>
                        <a:latin typeface="Calibri"/>
                      </a:endParaRPr>
                    </a:p>
                    <a:p>
                      <a:pPr lvl="0" algn="l">
                        <a:lnSpc>
                          <a:spcPct val="150000"/>
                        </a:lnSpc>
                        <a:spcBef>
                          <a:spcPts val="0"/>
                        </a:spcBef>
                        <a:spcAft>
                          <a:spcPts val="0"/>
                        </a:spcAft>
                        <a:buNone/>
                      </a:pPr>
                      <a:r>
                        <a:rPr lang="en-US" sz="2200" b="0" i="0" u="none" strike="noStrike" noProof="0">
                          <a:solidFill>
                            <a:srgbClr val="000000"/>
                          </a:solidFill>
                          <a:latin typeface="Calibri"/>
                        </a:rPr>
                        <a:t>Linear oxygen increase across all control groups, three control experiments establish a reliable base for comparison.</a:t>
                      </a:r>
                      <a:endParaRPr lang="en-GB" sz="2200" b="0" i="0" u="none" strike="noStrike" noProof="0">
                        <a:solidFill>
                          <a:srgbClr val="000000"/>
                        </a:solidFill>
                        <a:latin typeface="Calibri"/>
                      </a:endParaRPr>
                    </a:p>
                    <a:p>
                      <a:pPr lvl="0">
                        <a:lnSpc>
                          <a:spcPct val="150000"/>
                        </a:lnSpc>
                        <a:buNone/>
                      </a:pPr>
                      <a:endParaRPr lang="en-GB" sz="1600">
                        <a:solidFill>
                          <a:srgbClr val="002060"/>
                        </a:solidFill>
                      </a:endParaRPr>
                    </a:p>
                  </a:txBody>
                  <a:tcPr/>
                </a:tc>
                <a:extLst>
                  <a:ext uri="{0D108BD9-81ED-4DB2-BD59-A6C34878D82A}">
                    <a16:rowId xmlns:a16="http://schemas.microsoft.com/office/drawing/2014/main" val="2684776363"/>
                  </a:ext>
                </a:extLst>
              </a:tr>
            </a:tbl>
          </a:graphicData>
        </a:graphic>
      </p:graphicFrame>
      <p:pic>
        <p:nvPicPr>
          <p:cNvPr id="1026" name="Picture 2">
            <a:extLst>
              <a:ext uri="{FF2B5EF4-FFF2-40B4-BE49-F238E27FC236}">
                <a16:creationId xmlns:a16="http://schemas.microsoft.com/office/drawing/2014/main" id="{1BE1C351-C361-7C09-0898-B340D06587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26" t="5981" r="9605" b="3136"/>
          <a:stretch/>
        </p:blipFill>
        <p:spPr bwMode="auto">
          <a:xfrm>
            <a:off x="6630956" y="2025807"/>
            <a:ext cx="5123791" cy="40643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Freeform 11">
            <a:extLst>
              <a:ext uri="{FF2B5EF4-FFF2-40B4-BE49-F238E27FC236}">
                <a16:creationId xmlns:a16="http://schemas.microsoft.com/office/drawing/2014/main" id="{A471E974-0AE3-A3D3-ECB4-DF155114FD36}"/>
              </a:ext>
            </a:extLst>
          </p:cNvPr>
          <p:cNvSpPr/>
          <p:nvPr/>
        </p:nvSpPr>
        <p:spPr>
          <a:xfrm flipH="1" flipV="1">
            <a:off x="11164979" y="-307228"/>
            <a:ext cx="1484967" cy="2018077"/>
          </a:xfrm>
          <a:custGeom>
            <a:avLst/>
            <a:gdLst/>
            <a:ahLst/>
            <a:cxnLst/>
            <a:rect l="l" t="t" r="r" b="b"/>
            <a:pathLst>
              <a:path w="2546146" h="4114800">
                <a:moveTo>
                  <a:pt x="2546146" y="4114800"/>
                </a:moveTo>
                <a:lnTo>
                  <a:pt x="0" y="4114800"/>
                </a:lnTo>
                <a:lnTo>
                  <a:pt x="0" y="0"/>
                </a:lnTo>
                <a:lnTo>
                  <a:pt x="2546146" y="0"/>
                </a:lnTo>
                <a:lnTo>
                  <a:pt x="2546146" y="411480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spTree>
    <p:extLst>
      <p:ext uri="{BB962C8B-B14F-4D97-AF65-F5344CB8AC3E}">
        <p14:creationId xmlns:p14="http://schemas.microsoft.com/office/powerpoint/2010/main" val="409935386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923D1DB041459BE076F9F32A18B5" ma:contentTypeVersion="13" ma:contentTypeDescription="Create a new document." ma:contentTypeScope="" ma:versionID="230e56adb6232e851c76e9479d1944af">
  <xsd:schema xmlns:xsd="http://www.w3.org/2001/XMLSchema" xmlns:xs="http://www.w3.org/2001/XMLSchema" xmlns:p="http://schemas.microsoft.com/office/2006/metadata/properties" xmlns:ns2="908522ab-59fc-4bab-be26-1bbcb50ddda2" xmlns:ns3="53d4fa96-ae14-42b8-8872-6883854157a0" targetNamespace="http://schemas.microsoft.com/office/2006/metadata/properties" ma:root="true" ma:fieldsID="70546d3bd698a7798d3ea9ebad9139b0" ns2:_="" ns3:_="">
    <xsd:import namespace="908522ab-59fc-4bab-be26-1bbcb50ddda2"/>
    <xsd:import namespace="53d4fa96-ae14-42b8-8872-6883854157a0"/>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SearchProperti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8522ab-59fc-4bab-be26-1bbcb50ddd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db630b34-ef66-4a23-b54c-047f976c1c4e"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3d4fa96-ae14-42b8-8872-6883854157a0"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10d856d-7ae5-4f4a-8a34-289b53aa4e61}" ma:internalName="TaxCatchAll" ma:showField="CatchAllData" ma:web="53d4fa96-ae14-42b8-8872-6883854157a0">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3d4fa96-ae14-42b8-8872-6883854157a0" xsi:nil="true"/>
    <lcf76f155ced4ddcb4097134ff3c332f xmlns="908522ab-59fc-4bab-be26-1bbcb50ddda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F7A633F-5FFD-4DCA-80AE-17CD0CC66084}">
  <ds:schemaRefs>
    <ds:schemaRef ds:uri="http://schemas.microsoft.com/sharepoint/v3/contenttype/forms"/>
  </ds:schemaRefs>
</ds:datastoreItem>
</file>

<file path=customXml/itemProps2.xml><?xml version="1.0" encoding="utf-8"?>
<ds:datastoreItem xmlns:ds="http://schemas.openxmlformats.org/officeDocument/2006/customXml" ds:itemID="{D2E11C59-B75D-44D0-ACC7-6F23771108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8522ab-59fc-4bab-be26-1bbcb50ddda2"/>
    <ds:schemaRef ds:uri="53d4fa96-ae14-42b8-8872-6883854157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8F24DFC-D0C5-46D0-B81B-A6FE50654816}">
  <ds:schemaRefs>
    <ds:schemaRef ds:uri="http://schemas.microsoft.com/office/2006/metadata/properties"/>
    <ds:schemaRef ds:uri="http://schemas.microsoft.com/office/infopath/2007/PartnerControls"/>
    <ds:schemaRef ds:uri="53d4fa96-ae14-42b8-8872-6883854157a0"/>
    <ds:schemaRef ds:uri="908522ab-59fc-4bab-be26-1bbcb50ddda2"/>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19</Slides>
  <Notes>2</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Θέμα του Office</vt:lpstr>
      <vt:lpstr>PowerPoint Presentation</vt:lpstr>
      <vt:lpstr>Content</vt:lpstr>
      <vt:lpstr>Introduction</vt:lpstr>
      <vt:lpstr>Objective </vt:lpstr>
      <vt:lpstr>PowerPoint Presentation</vt:lpstr>
      <vt:lpstr>Methodology</vt:lpstr>
      <vt:lpstr>Methodology</vt:lpstr>
      <vt:lpstr>Methodology</vt:lpstr>
      <vt:lpstr>Results</vt:lpstr>
      <vt:lpstr>Results</vt:lpstr>
      <vt:lpstr>Results</vt:lpstr>
      <vt:lpstr>Discussion</vt:lpstr>
      <vt:lpstr>Discussion</vt:lpstr>
      <vt:lpstr>Discussion</vt:lpstr>
      <vt:lpstr>Ecological implications</vt:lpstr>
      <vt:lpstr>Future research</vt:lpstr>
      <vt:lpstr>Conclusion</vt:lpstr>
      <vt:lpstr>References</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Marina Panagiotopoulou</dc:creator>
  <cp:revision>2</cp:revision>
  <dcterms:created xsi:type="dcterms:W3CDTF">2025-03-20T16:04:33Z</dcterms:created>
  <dcterms:modified xsi:type="dcterms:W3CDTF">2025-03-31T18:03:33Z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0x010100F425923D1DB041459BE076F9F32A18B5</vt:lpwstr>
  </property>
</Properties>
</file>