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8" r:id="rId3"/>
    <p:sldId id="262" r:id="rId4"/>
    <p:sldId id="263" r:id="rId5"/>
    <p:sldId id="259" r:id="rId6"/>
    <p:sldId id="260" r:id="rId7"/>
    <p:sldId id="264" r:id="rId8"/>
    <p:sldId id="267" r:id="rId9"/>
    <p:sldId id="269" r:id="rId10"/>
    <p:sldId id="268" r:id="rId11"/>
    <p:sldId id="265" r:id="rId12"/>
    <p:sldId id="261" r:id="rId13"/>
    <p:sldId id="257" r:id="rId14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D0393E-0FA2-2D4A-AD3F-AB5745F764FC}" v="43" dt="2025-03-28T18:51:31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2"/>
    <p:restoredTop sz="94658"/>
  </p:normalViewPr>
  <p:slideViewPr>
    <p:cSldViewPr snapToGrid="0">
      <p:cViewPr varScale="1">
        <p:scale>
          <a:sx n="120" d="100"/>
          <a:sy n="120" d="100"/>
        </p:scale>
        <p:origin x="7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ABB812-4E1D-2E4F-9040-20B42A97F96E}" type="datetimeFigureOut">
              <a:rPr lang="en-DE" smtClean="0"/>
              <a:t>3/30/25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0811A-D22C-2145-9AA2-8B95AD6C36E6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01607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0811A-D22C-2145-9AA2-8B95AD6C36E6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542155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0811A-D22C-2145-9AA2-8B95AD6C36E6}" type="slidenum">
              <a:rPr lang="en-DE" smtClean="0"/>
              <a:t>9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13113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3DA971-0ABE-95C1-4406-180FDE24617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A1B8BE-A734-8F36-2AC1-D1A780D4E92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838ADB-34E6-95AD-8AC6-24BA892F6B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E4D347-41DE-F8A4-E71A-1A6381A04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17E109-DB94-6131-7660-80E22DE4EB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8422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BAE2F-F014-9655-D35E-DCC084B61D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F2A72C-B02C-7EC0-8690-1C7620C898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1F98C-B164-09FB-5ECD-2D62A7C4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B94BF9-6356-767E-6437-53DE81B82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BD46AF-F7C8-9EF0-6AF9-6A6857AB1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961081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B8B43-55B2-8E0F-709C-04999FE509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2BEF93-2338-EA13-265B-27D4736CE8F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13D41-0B2A-C1A6-34FC-84E2DB6EA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E74EE-2355-6FF2-C753-28DCBC224A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EF75E-A493-F377-24E4-FEBA97CE5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70137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C055F-D327-E4E8-5A86-7908D29A52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6A811F-7E5F-8D2F-7463-20C7AF1509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0DFBB8-CBEF-F416-7C56-7F7A4BA7D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7DC030-0C87-2DEC-FBD9-9F03EB935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753F68-DDD2-883E-B7CA-42B00FB50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87140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2C472-5FE1-740F-64E6-77F653019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56600-3ADA-EDD5-0339-6DCB7270C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80AD5B0-F292-8DBD-29E2-13CB976CC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CF14B-A907-D4AE-3EB0-E1979F223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95410D-8139-F1BD-0646-95AD3C8162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559948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DEAA4-DFC5-8688-08A8-9AEB8AC134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7AD9B0-A2A3-862B-3573-74333F3C89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EF639F-C4BB-A22E-E777-6ABBFC6B78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1C70C6-46BA-87E9-3264-82A6052C8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EE4D1B-9DE2-BC94-3551-A3F10C126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C08185-FB2E-9481-B5F4-FB213386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71497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ADF094-38F8-6145-D58E-CB1EEAF93A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42C828-A3B2-C865-8BDA-A3631D0F2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FA7E9C-50DC-18E0-B9A7-3B930A0B8C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A05771-9645-4613-1989-BAFD9E590D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B0DF99-9D19-738C-C3D4-765A848CDE1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7343A15-1CAF-B0CE-E215-222A6D8F8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1878024-363F-EAD8-4354-13F5F74B4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EF43FF-CF64-E464-34F0-16CF6CCDF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421753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7DF727-CF80-2712-8C0C-12F2C74D6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65FF44-B307-66BF-C60E-E1C04A1D3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9537BE-3C0F-474A-8999-C54AC68C7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1C993C-1A18-2FAA-B60B-6D394A0A9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66156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BFB4C-0C0F-175E-10E9-66DC765E7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25A7D9E-2A07-F460-1FF0-FF5D4FEE1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3A4C5B-D9EE-6FE6-FA94-DFD434659D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472949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1B5A5-4474-5464-6B4B-180454F62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5E8F1A-06D4-154C-0292-BFCE36E6C8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1B10889-C085-9AED-2AE9-8196BCE9CA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15377E-5D48-194D-CB1D-F70A61677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3E4127-1CD5-8134-B9FA-0CBD86980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C9C73-9F1E-008D-D7E1-9E8338990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03628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E1F11-1F7D-709C-21B3-8FAAD3C75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E99F73-9EE4-F691-9B5D-3738C0BA11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E8C747-B91A-E5AC-8876-4B953CF94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F1BFB6-5BF0-B395-9DA7-890839DEAA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3D132-3C9B-2F69-DA10-F6DF138C9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A2790-7D06-A299-5199-AE8C0A263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907417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4F247B-9977-731D-655E-9CA649677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A4777F-32A8-71E0-E474-F049B27BD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D1F846-A663-840F-0857-D630A2B55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8FD4650-4642-464F-ADAA-BAC246D39768}" type="datetimeFigureOut">
              <a:rPr lang="en-DE" smtClean="0"/>
              <a:t>3/30/25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874A65-E594-A973-7568-148380DAF5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E05687-1797-678F-6804-05FAB1D077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0822EE8-B499-5A4A-9F0B-E37DB5BA46ED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63699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vescience.com/plastic-eating-bacteria" TargetMode="External"/><Relationship Id="rId3" Type="http://schemas.openxmlformats.org/officeDocument/2006/relationships/hyperlink" Target="https://www.sciencedirect.com/topics/agricultural-and-biological-sciences/ideonella" TargetMode="External"/><Relationship Id="rId7" Type="http://schemas.openxmlformats.org/officeDocument/2006/relationships/hyperlink" Target="https://www.mdpi.com/2073-4360/15/7/1779" TargetMode="External"/><Relationship Id="rId2" Type="http://schemas.openxmlformats.org/officeDocument/2006/relationships/hyperlink" Target="https://www.salon.com/2022/05/01/the-race-to-design-a-bacteria-that-can-eat-plasti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cience.org/doi/10.1126/science.aad6359" TargetMode="External"/><Relationship Id="rId5" Type="http://schemas.openxmlformats.org/officeDocument/2006/relationships/hyperlink" Target="https://microbenotes.com/ideonella-sakaiensis-plastic-eating-bacteria/" TargetMode="External"/><Relationship Id="rId10" Type="http://schemas.openxmlformats.org/officeDocument/2006/relationships/hyperlink" Target="https://cen.acs.org/articles/94/i49/Worlds-first-PET-munching-microbe.html" TargetMode="External"/><Relationship Id="rId4" Type="http://schemas.openxmlformats.org/officeDocument/2006/relationships/hyperlink" Target="https://www.theguardian.com/environment/2023/sep/28/plastic-eating-bacteria-enzyme-recycling-waste" TargetMode="External"/><Relationship Id="rId9" Type="http://schemas.openxmlformats.org/officeDocument/2006/relationships/hyperlink" Target="https://en.wikipedia.org/wiki/Ideonella_sakaiensi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0" name="Rectangle 1039">
            <a:extLst>
              <a:ext uri="{FF2B5EF4-FFF2-40B4-BE49-F238E27FC236}">
                <a16:creationId xmlns:a16="http://schemas.microsoft.com/office/drawing/2014/main" id="{8A95209C-5275-4E15-8EA7-7F42980ABF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Plastic-degrading bacteria Ideonella sakaiensis, 3D illustration (Getty Images/Dr_Microbe)">
            <a:extLst>
              <a:ext uri="{FF2B5EF4-FFF2-40B4-BE49-F238E27FC236}">
                <a16:creationId xmlns:a16="http://schemas.microsoft.com/office/drawing/2014/main" id="{A5A769CA-93E1-1AEE-A2B3-DFCA189A25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 bwMode="auto">
          <a:xfrm>
            <a:off x="20" y="10"/>
            <a:ext cx="1218893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1091962-266D-00D3-F4FC-233727B873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048" y="1124712"/>
            <a:ext cx="9144000" cy="3063240"/>
          </a:xfrm>
        </p:spPr>
        <p:txBody>
          <a:bodyPr>
            <a:normAutofit/>
          </a:bodyPr>
          <a:lstStyle/>
          <a:p>
            <a:pPr>
              <a:spcAft>
                <a:spcPts val="800"/>
              </a:spcAft>
            </a:pPr>
            <a:r>
              <a:rPr lang="en-GB" sz="6100" i="1" kern="10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IDEONELLA SAKAIENSIS</a:t>
            </a:r>
            <a:r>
              <a:rPr lang="en-GB" sz="6100" kern="100">
                <a:solidFill>
                  <a:schemeClr val="bg1"/>
                </a:solidFill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: Optimising Conditions for Plastic Degradation</a:t>
            </a:r>
            <a:endParaRPr lang="en-DE" sz="6100" kern="100">
              <a:solidFill>
                <a:schemeClr val="bg1"/>
              </a:solidFill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1FCD9-F17C-3C48-F75B-7BCA8F417E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4599432"/>
            <a:ext cx="9144000" cy="1227520"/>
          </a:xfrm>
        </p:spPr>
        <p:txBody>
          <a:bodyPr>
            <a:normAutofit/>
          </a:bodyPr>
          <a:lstStyle/>
          <a:p>
            <a:r>
              <a:rPr lang="en-GB">
                <a:solidFill>
                  <a:schemeClr val="bg1"/>
                </a:solidFill>
              </a:rPr>
              <a:t>Shradda Vijaya Kumara, S5ENA</a:t>
            </a:r>
          </a:p>
          <a:p>
            <a:r>
              <a:rPr lang="en-GB">
                <a:solidFill>
                  <a:schemeClr val="bg1"/>
                </a:solidFill>
              </a:rPr>
              <a:t>Amelia Wood, S5ENA</a:t>
            </a:r>
            <a:endParaRPr lang="en-DE">
              <a:solidFill>
                <a:schemeClr val="bg1"/>
              </a:solidFill>
            </a:endParaRPr>
          </a:p>
        </p:txBody>
      </p:sp>
      <p:sp>
        <p:nvSpPr>
          <p:cNvPr id="1042" name="sketchy box">
            <a:extLst>
              <a:ext uri="{FF2B5EF4-FFF2-40B4-BE49-F238E27FC236}">
                <a16:creationId xmlns:a16="http://schemas.microsoft.com/office/drawing/2014/main" id="{4F2ED431-E304-4FF0-9F4E-032783C9D61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38200" y="720953"/>
            <a:ext cx="10515600" cy="5416094"/>
          </a:xfrm>
          <a:custGeom>
            <a:avLst/>
            <a:gdLst>
              <a:gd name="connsiteX0" fmla="*/ 0 w 10515600"/>
              <a:gd name="connsiteY0" fmla="*/ 0 h 5416094"/>
              <a:gd name="connsiteX1" fmla="*/ 552069 w 10515600"/>
              <a:gd name="connsiteY1" fmla="*/ 0 h 5416094"/>
              <a:gd name="connsiteX2" fmla="*/ 893826 w 10515600"/>
              <a:gd name="connsiteY2" fmla="*/ 0 h 5416094"/>
              <a:gd name="connsiteX3" fmla="*/ 1761363 w 10515600"/>
              <a:gd name="connsiteY3" fmla="*/ 0 h 5416094"/>
              <a:gd name="connsiteX4" fmla="*/ 2313432 w 10515600"/>
              <a:gd name="connsiteY4" fmla="*/ 0 h 5416094"/>
              <a:gd name="connsiteX5" fmla="*/ 2865501 w 10515600"/>
              <a:gd name="connsiteY5" fmla="*/ 0 h 5416094"/>
              <a:gd name="connsiteX6" fmla="*/ 3733038 w 10515600"/>
              <a:gd name="connsiteY6" fmla="*/ 0 h 5416094"/>
              <a:gd name="connsiteX7" fmla="*/ 4179951 w 10515600"/>
              <a:gd name="connsiteY7" fmla="*/ 0 h 5416094"/>
              <a:gd name="connsiteX8" fmla="*/ 5047488 w 10515600"/>
              <a:gd name="connsiteY8" fmla="*/ 0 h 5416094"/>
              <a:gd name="connsiteX9" fmla="*/ 5915025 w 10515600"/>
              <a:gd name="connsiteY9" fmla="*/ 0 h 5416094"/>
              <a:gd name="connsiteX10" fmla="*/ 6572250 w 10515600"/>
              <a:gd name="connsiteY10" fmla="*/ 0 h 5416094"/>
              <a:gd name="connsiteX11" fmla="*/ 7439787 w 10515600"/>
              <a:gd name="connsiteY11" fmla="*/ 0 h 5416094"/>
              <a:gd name="connsiteX12" fmla="*/ 7991856 w 10515600"/>
              <a:gd name="connsiteY12" fmla="*/ 0 h 5416094"/>
              <a:gd name="connsiteX13" fmla="*/ 8543925 w 10515600"/>
              <a:gd name="connsiteY13" fmla="*/ 0 h 5416094"/>
              <a:gd name="connsiteX14" fmla="*/ 9306306 w 10515600"/>
              <a:gd name="connsiteY14" fmla="*/ 0 h 5416094"/>
              <a:gd name="connsiteX15" fmla="*/ 9858375 w 10515600"/>
              <a:gd name="connsiteY15" fmla="*/ 0 h 5416094"/>
              <a:gd name="connsiteX16" fmla="*/ 10515600 w 10515600"/>
              <a:gd name="connsiteY16" fmla="*/ 0 h 5416094"/>
              <a:gd name="connsiteX17" fmla="*/ 10515600 w 10515600"/>
              <a:gd name="connsiteY17" fmla="*/ 785334 h 5416094"/>
              <a:gd name="connsiteX18" fmla="*/ 10515600 w 10515600"/>
              <a:gd name="connsiteY18" fmla="*/ 1516506 h 5416094"/>
              <a:gd name="connsiteX19" fmla="*/ 10515600 w 10515600"/>
              <a:gd name="connsiteY19" fmla="*/ 2247679 h 5416094"/>
              <a:gd name="connsiteX20" fmla="*/ 10515600 w 10515600"/>
              <a:gd name="connsiteY20" fmla="*/ 2762208 h 5416094"/>
              <a:gd name="connsiteX21" fmla="*/ 10515600 w 10515600"/>
              <a:gd name="connsiteY21" fmla="*/ 3330898 h 5416094"/>
              <a:gd name="connsiteX22" fmla="*/ 10515600 w 10515600"/>
              <a:gd name="connsiteY22" fmla="*/ 4062071 h 5416094"/>
              <a:gd name="connsiteX23" fmla="*/ 10515600 w 10515600"/>
              <a:gd name="connsiteY23" fmla="*/ 4684921 h 5416094"/>
              <a:gd name="connsiteX24" fmla="*/ 10515600 w 10515600"/>
              <a:gd name="connsiteY24" fmla="*/ 5416094 h 5416094"/>
              <a:gd name="connsiteX25" fmla="*/ 9753219 w 10515600"/>
              <a:gd name="connsiteY25" fmla="*/ 5416094 h 5416094"/>
              <a:gd name="connsiteX26" fmla="*/ 9411462 w 10515600"/>
              <a:gd name="connsiteY26" fmla="*/ 5416094 h 5416094"/>
              <a:gd name="connsiteX27" fmla="*/ 8754237 w 10515600"/>
              <a:gd name="connsiteY27" fmla="*/ 5416094 h 5416094"/>
              <a:gd name="connsiteX28" fmla="*/ 8307324 w 10515600"/>
              <a:gd name="connsiteY28" fmla="*/ 5416094 h 5416094"/>
              <a:gd name="connsiteX29" fmla="*/ 7544943 w 10515600"/>
              <a:gd name="connsiteY29" fmla="*/ 5416094 h 5416094"/>
              <a:gd name="connsiteX30" fmla="*/ 7098030 w 10515600"/>
              <a:gd name="connsiteY30" fmla="*/ 5416094 h 5416094"/>
              <a:gd name="connsiteX31" fmla="*/ 6335649 w 10515600"/>
              <a:gd name="connsiteY31" fmla="*/ 5416094 h 5416094"/>
              <a:gd name="connsiteX32" fmla="*/ 5993892 w 10515600"/>
              <a:gd name="connsiteY32" fmla="*/ 5416094 h 5416094"/>
              <a:gd name="connsiteX33" fmla="*/ 5231511 w 10515600"/>
              <a:gd name="connsiteY33" fmla="*/ 5416094 h 5416094"/>
              <a:gd name="connsiteX34" fmla="*/ 4784598 w 10515600"/>
              <a:gd name="connsiteY34" fmla="*/ 5416094 h 5416094"/>
              <a:gd name="connsiteX35" fmla="*/ 4442841 w 10515600"/>
              <a:gd name="connsiteY35" fmla="*/ 5416094 h 5416094"/>
              <a:gd name="connsiteX36" fmla="*/ 3995928 w 10515600"/>
              <a:gd name="connsiteY36" fmla="*/ 5416094 h 5416094"/>
              <a:gd name="connsiteX37" fmla="*/ 3233547 w 10515600"/>
              <a:gd name="connsiteY37" fmla="*/ 5416094 h 5416094"/>
              <a:gd name="connsiteX38" fmla="*/ 2786634 w 10515600"/>
              <a:gd name="connsiteY38" fmla="*/ 5416094 h 5416094"/>
              <a:gd name="connsiteX39" fmla="*/ 2444877 w 10515600"/>
              <a:gd name="connsiteY39" fmla="*/ 5416094 h 5416094"/>
              <a:gd name="connsiteX40" fmla="*/ 1997964 w 10515600"/>
              <a:gd name="connsiteY40" fmla="*/ 5416094 h 5416094"/>
              <a:gd name="connsiteX41" fmla="*/ 1445895 w 10515600"/>
              <a:gd name="connsiteY41" fmla="*/ 5416094 h 5416094"/>
              <a:gd name="connsiteX42" fmla="*/ 788670 w 10515600"/>
              <a:gd name="connsiteY42" fmla="*/ 5416094 h 5416094"/>
              <a:gd name="connsiteX43" fmla="*/ 0 w 10515600"/>
              <a:gd name="connsiteY43" fmla="*/ 5416094 h 5416094"/>
              <a:gd name="connsiteX44" fmla="*/ 0 w 10515600"/>
              <a:gd name="connsiteY44" fmla="*/ 4630760 h 5416094"/>
              <a:gd name="connsiteX45" fmla="*/ 0 w 10515600"/>
              <a:gd name="connsiteY45" fmla="*/ 3953749 h 5416094"/>
              <a:gd name="connsiteX46" fmla="*/ 0 w 10515600"/>
              <a:gd name="connsiteY46" fmla="*/ 3276737 h 5416094"/>
              <a:gd name="connsiteX47" fmla="*/ 0 w 10515600"/>
              <a:gd name="connsiteY47" fmla="*/ 2599725 h 5416094"/>
              <a:gd name="connsiteX48" fmla="*/ 0 w 10515600"/>
              <a:gd name="connsiteY48" fmla="*/ 1922713 h 5416094"/>
              <a:gd name="connsiteX49" fmla="*/ 0 w 10515600"/>
              <a:gd name="connsiteY49" fmla="*/ 1299863 h 5416094"/>
              <a:gd name="connsiteX50" fmla="*/ 0 w 10515600"/>
              <a:gd name="connsiteY50" fmla="*/ 0 h 5416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10515600" h="5416094" extrusionOk="0">
                <a:moveTo>
                  <a:pt x="0" y="0"/>
                </a:moveTo>
                <a:cubicBezTo>
                  <a:pt x="230793" y="14353"/>
                  <a:pt x="332416" y="21392"/>
                  <a:pt x="552069" y="0"/>
                </a:cubicBezTo>
                <a:cubicBezTo>
                  <a:pt x="771722" y="-21392"/>
                  <a:pt x="761737" y="-14337"/>
                  <a:pt x="893826" y="0"/>
                </a:cubicBezTo>
                <a:cubicBezTo>
                  <a:pt x="1025915" y="14337"/>
                  <a:pt x="1441584" y="-15498"/>
                  <a:pt x="1761363" y="0"/>
                </a:cubicBezTo>
                <a:cubicBezTo>
                  <a:pt x="2081142" y="15498"/>
                  <a:pt x="2111503" y="7278"/>
                  <a:pt x="2313432" y="0"/>
                </a:cubicBezTo>
                <a:cubicBezTo>
                  <a:pt x="2515361" y="-7278"/>
                  <a:pt x="2743584" y="-17845"/>
                  <a:pt x="2865501" y="0"/>
                </a:cubicBezTo>
                <a:cubicBezTo>
                  <a:pt x="2987418" y="17845"/>
                  <a:pt x="3345183" y="8208"/>
                  <a:pt x="3733038" y="0"/>
                </a:cubicBezTo>
                <a:cubicBezTo>
                  <a:pt x="4120893" y="-8208"/>
                  <a:pt x="4009066" y="-3159"/>
                  <a:pt x="4179951" y="0"/>
                </a:cubicBezTo>
                <a:cubicBezTo>
                  <a:pt x="4350836" y="3159"/>
                  <a:pt x="4735020" y="17517"/>
                  <a:pt x="5047488" y="0"/>
                </a:cubicBezTo>
                <a:cubicBezTo>
                  <a:pt x="5359956" y="-17517"/>
                  <a:pt x="5662148" y="-17777"/>
                  <a:pt x="5915025" y="0"/>
                </a:cubicBezTo>
                <a:cubicBezTo>
                  <a:pt x="6167902" y="17777"/>
                  <a:pt x="6308797" y="30350"/>
                  <a:pt x="6572250" y="0"/>
                </a:cubicBezTo>
                <a:cubicBezTo>
                  <a:pt x="6835703" y="-30350"/>
                  <a:pt x="7107419" y="-9627"/>
                  <a:pt x="7439787" y="0"/>
                </a:cubicBezTo>
                <a:cubicBezTo>
                  <a:pt x="7772155" y="9627"/>
                  <a:pt x="7844034" y="-9098"/>
                  <a:pt x="7991856" y="0"/>
                </a:cubicBezTo>
                <a:cubicBezTo>
                  <a:pt x="8139678" y="9098"/>
                  <a:pt x="8289889" y="-20239"/>
                  <a:pt x="8543925" y="0"/>
                </a:cubicBezTo>
                <a:cubicBezTo>
                  <a:pt x="8797961" y="20239"/>
                  <a:pt x="8994198" y="29575"/>
                  <a:pt x="9306306" y="0"/>
                </a:cubicBezTo>
                <a:cubicBezTo>
                  <a:pt x="9618414" y="-29575"/>
                  <a:pt x="9739118" y="-23835"/>
                  <a:pt x="9858375" y="0"/>
                </a:cubicBezTo>
                <a:cubicBezTo>
                  <a:pt x="9977632" y="23835"/>
                  <a:pt x="10370488" y="-4069"/>
                  <a:pt x="10515600" y="0"/>
                </a:cubicBezTo>
                <a:cubicBezTo>
                  <a:pt x="10524919" y="196329"/>
                  <a:pt x="10549062" y="488432"/>
                  <a:pt x="10515600" y="785334"/>
                </a:cubicBezTo>
                <a:cubicBezTo>
                  <a:pt x="10482138" y="1082236"/>
                  <a:pt x="10536385" y="1323726"/>
                  <a:pt x="10515600" y="1516506"/>
                </a:cubicBezTo>
                <a:cubicBezTo>
                  <a:pt x="10494815" y="1709286"/>
                  <a:pt x="10546328" y="2097632"/>
                  <a:pt x="10515600" y="2247679"/>
                </a:cubicBezTo>
                <a:cubicBezTo>
                  <a:pt x="10484872" y="2397726"/>
                  <a:pt x="10491771" y="2577292"/>
                  <a:pt x="10515600" y="2762208"/>
                </a:cubicBezTo>
                <a:cubicBezTo>
                  <a:pt x="10539429" y="2947124"/>
                  <a:pt x="10511007" y="3105736"/>
                  <a:pt x="10515600" y="3330898"/>
                </a:cubicBezTo>
                <a:cubicBezTo>
                  <a:pt x="10520194" y="3556060"/>
                  <a:pt x="10497393" y="3882611"/>
                  <a:pt x="10515600" y="4062071"/>
                </a:cubicBezTo>
                <a:cubicBezTo>
                  <a:pt x="10533807" y="4241531"/>
                  <a:pt x="10544791" y="4505155"/>
                  <a:pt x="10515600" y="4684921"/>
                </a:cubicBezTo>
                <a:cubicBezTo>
                  <a:pt x="10486410" y="4864687"/>
                  <a:pt x="10497356" y="5246484"/>
                  <a:pt x="10515600" y="5416094"/>
                </a:cubicBezTo>
                <a:cubicBezTo>
                  <a:pt x="10245623" y="5445692"/>
                  <a:pt x="10029676" y="5415505"/>
                  <a:pt x="9753219" y="5416094"/>
                </a:cubicBezTo>
                <a:cubicBezTo>
                  <a:pt x="9476762" y="5416683"/>
                  <a:pt x="9553148" y="5422760"/>
                  <a:pt x="9411462" y="5416094"/>
                </a:cubicBezTo>
                <a:cubicBezTo>
                  <a:pt x="9269776" y="5409428"/>
                  <a:pt x="8927709" y="5385012"/>
                  <a:pt x="8754237" y="5416094"/>
                </a:cubicBezTo>
                <a:cubicBezTo>
                  <a:pt x="8580766" y="5447176"/>
                  <a:pt x="8413264" y="5410024"/>
                  <a:pt x="8307324" y="5416094"/>
                </a:cubicBezTo>
                <a:cubicBezTo>
                  <a:pt x="8201384" y="5422164"/>
                  <a:pt x="7912690" y="5421686"/>
                  <a:pt x="7544943" y="5416094"/>
                </a:cubicBezTo>
                <a:cubicBezTo>
                  <a:pt x="7177196" y="5410502"/>
                  <a:pt x="7304235" y="5418502"/>
                  <a:pt x="7098030" y="5416094"/>
                </a:cubicBezTo>
                <a:cubicBezTo>
                  <a:pt x="6891825" y="5413686"/>
                  <a:pt x="6541479" y="5434609"/>
                  <a:pt x="6335649" y="5416094"/>
                </a:cubicBezTo>
                <a:cubicBezTo>
                  <a:pt x="6129819" y="5397579"/>
                  <a:pt x="6106541" y="5402791"/>
                  <a:pt x="5993892" y="5416094"/>
                </a:cubicBezTo>
                <a:cubicBezTo>
                  <a:pt x="5881243" y="5429397"/>
                  <a:pt x="5545248" y="5437743"/>
                  <a:pt x="5231511" y="5416094"/>
                </a:cubicBezTo>
                <a:cubicBezTo>
                  <a:pt x="4917774" y="5394445"/>
                  <a:pt x="4963237" y="5426599"/>
                  <a:pt x="4784598" y="5416094"/>
                </a:cubicBezTo>
                <a:cubicBezTo>
                  <a:pt x="4605959" y="5405589"/>
                  <a:pt x="4605904" y="5406658"/>
                  <a:pt x="4442841" y="5416094"/>
                </a:cubicBezTo>
                <a:cubicBezTo>
                  <a:pt x="4279778" y="5425530"/>
                  <a:pt x="4177180" y="5426138"/>
                  <a:pt x="3995928" y="5416094"/>
                </a:cubicBezTo>
                <a:cubicBezTo>
                  <a:pt x="3814676" y="5406050"/>
                  <a:pt x="3516440" y="5429234"/>
                  <a:pt x="3233547" y="5416094"/>
                </a:cubicBezTo>
                <a:cubicBezTo>
                  <a:pt x="2950654" y="5402954"/>
                  <a:pt x="2884354" y="5436103"/>
                  <a:pt x="2786634" y="5416094"/>
                </a:cubicBezTo>
                <a:cubicBezTo>
                  <a:pt x="2688914" y="5396085"/>
                  <a:pt x="2522958" y="5423232"/>
                  <a:pt x="2444877" y="5416094"/>
                </a:cubicBezTo>
                <a:cubicBezTo>
                  <a:pt x="2366796" y="5408956"/>
                  <a:pt x="2104768" y="5395479"/>
                  <a:pt x="1997964" y="5416094"/>
                </a:cubicBezTo>
                <a:cubicBezTo>
                  <a:pt x="1891160" y="5436709"/>
                  <a:pt x="1573016" y="5412376"/>
                  <a:pt x="1445895" y="5416094"/>
                </a:cubicBezTo>
                <a:cubicBezTo>
                  <a:pt x="1318774" y="5419812"/>
                  <a:pt x="986443" y="5400529"/>
                  <a:pt x="788670" y="5416094"/>
                </a:cubicBezTo>
                <a:cubicBezTo>
                  <a:pt x="590897" y="5431659"/>
                  <a:pt x="363709" y="5381266"/>
                  <a:pt x="0" y="5416094"/>
                </a:cubicBezTo>
                <a:cubicBezTo>
                  <a:pt x="-22973" y="5218643"/>
                  <a:pt x="-26699" y="5010779"/>
                  <a:pt x="0" y="4630760"/>
                </a:cubicBezTo>
                <a:cubicBezTo>
                  <a:pt x="26699" y="4250741"/>
                  <a:pt x="-15389" y="4196664"/>
                  <a:pt x="0" y="3953749"/>
                </a:cubicBezTo>
                <a:cubicBezTo>
                  <a:pt x="15389" y="3710834"/>
                  <a:pt x="468" y="3611311"/>
                  <a:pt x="0" y="3276737"/>
                </a:cubicBezTo>
                <a:cubicBezTo>
                  <a:pt x="-468" y="2942163"/>
                  <a:pt x="15360" y="2781998"/>
                  <a:pt x="0" y="2599725"/>
                </a:cubicBezTo>
                <a:cubicBezTo>
                  <a:pt x="-15360" y="2417452"/>
                  <a:pt x="14816" y="2100232"/>
                  <a:pt x="0" y="1922713"/>
                </a:cubicBezTo>
                <a:cubicBezTo>
                  <a:pt x="-14816" y="1745194"/>
                  <a:pt x="-24648" y="1604167"/>
                  <a:pt x="0" y="1299863"/>
                </a:cubicBezTo>
                <a:cubicBezTo>
                  <a:pt x="24648" y="995559"/>
                  <a:pt x="2182" y="279525"/>
                  <a:pt x="0" y="0"/>
                </a:cubicBezTo>
                <a:close/>
              </a:path>
            </a:pathLst>
          </a:custGeom>
          <a:noFill/>
          <a:ln w="47625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4" name="sketchy line">
            <a:extLst>
              <a:ext uri="{FF2B5EF4-FFF2-40B4-BE49-F238E27FC236}">
                <a16:creationId xmlns:a16="http://schemas.microsoft.com/office/drawing/2014/main" id="{4E87FCFB-2CCE-460D-B3DD-557C8BD1B9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974206" y="4419423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563791 w 4243589"/>
              <a:gd name="connsiteY1" fmla="*/ 0 h 18288"/>
              <a:gd name="connsiteX2" fmla="*/ 1042710 w 4243589"/>
              <a:gd name="connsiteY2" fmla="*/ 0 h 18288"/>
              <a:gd name="connsiteX3" fmla="*/ 1564066 w 4243589"/>
              <a:gd name="connsiteY3" fmla="*/ 0 h 18288"/>
              <a:gd name="connsiteX4" fmla="*/ 2212729 w 4243589"/>
              <a:gd name="connsiteY4" fmla="*/ 0 h 18288"/>
              <a:gd name="connsiteX5" fmla="*/ 2776520 w 4243589"/>
              <a:gd name="connsiteY5" fmla="*/ 0 h 18288"/>
              <a:gd name="connsiteX6" fmla="*/ 3297875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637362 w 4243589"/>
              <a:gd name="connsiteY9" fmla="*/ 18288 h 18288"/>
              <a:gd name="connsiteX10" fmla="*/ 3116007 w 4243589"/>
              <a:gd name="connsiteY10" fmla="*/ 18288 h 18288"/>
              <a:gd name="connsiteX11" fmla="*/ 2424908 w 4243589"/>
              <a:gd name="connsiteY11" fmla="*/ 18288 h 18288"/>
              <a:gd name="connsiteX12" fmla="*/ 1861117 w 4243589"/>
              <a:gd name="connsiteY12" fmla="*/ 18288 h 18288"/>
              <a:gd name="connsiteX13" fmla="*/ 1382198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3987" y="7429"/>
                  <a:pt x="4243569" y="10822"/>
                  <a:pt x="4243589" y="18288"/>
                </a:cubicBezTo>
                <a:cubicBezTo>
                  <a:pt x="4112949" y="-2855"/>
                  <a:pt x="3928037" y="1831"/>
                  <a:pt x="3637362" y="18288"/>
                </a:cubicBezTo>
                <a:cubicBezTo>
                  <a:pt x="3346687" y="34745"/>
                  <a:pt x="3254446" y="26669"/>
                  <a:pt x="3116007" y="18288"/>
                </a:cubicBezTo>
                <a:cubicBezTo>
                  <a:pt x="2977569" y="9907"/>
                  <a:pt x="2620228" y="28873"/>
                  <a:pt x="2424908" y="18288"/>
                </a:cubicBezTo>
                <a:cubicBezTo>
                  <a:pt x="2229588" y="7703"/>
                  <a:pt x="2088287" y="-3854"/>
                  <a:pt x="1861117" y="18288"/>
                </a:cubicBezTo>
                <a:cubicBezTo>
                  <a:pt x="1633947" y="40430"/>
                  <a:pt x="1502447" y="-871"/>
                  <a:pt x="1382198" y="18288"/>
                </a:cubicBezTo>
                <a:cubicBezTo>
                  <a:pt x="1261949" y="37447"/>
                  <a:pt x="1045440" y="28353"/>
                  <a:pt x="733535" y="18288"/>
                </a:cubicBezTo>
                <a:cubicBezTo>
                  <a:pt x="421630" y="8223"/>
                  <a:pt x="341257" y="-18359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2703" y="5429"/>
                  <a:pt x="4244410" y="14046"/>
                  <a:pt x="4243589" y="18288"/>
                </a:cubicBezTo>
                <a:cubicBezTo>
                  <a:pt x="4130424" y="-1240"/>
                  <a:pt x="3932803" y="42249"/>
                  <a:pt x="3722234" y="18288"/>
                </a:cubicBezTo>
                <a:cubicBezTo>
                  <a:pt x="3511665" y="-5673"/>
                  <a:pt x="3269903" y="45994"/>
                  <a:pt x="3116007" y="18288"/>
                </a:cubicBezTo>
                <a:cubicBezTo>
                  <a:pt x="2962111" y="-9418"/>
                  <a:pt x="2744280" y="23224"/>
                  <a:pt x="2509780" y="18288"/>
                </a:cubicBezTo>
                <a:cubicBezTo>
                  <a:pt x="2275280" y="13352"/>
                  <a:pt x="2066059" y="43664"/>
                  <a:pt x="1945989" y="18288"/>
                </a:cubicBezTo>
                <a:cubicBezTo>
                  <a:pt x="1825919" y="-7088"/>
                  <a:pt x="1407329" y="12616"/>
                  <a:pt x="1254890" y="18288"/>
                </a:cubicBezTo>
                <a:cubicBezTo>
                  <a:pt x="1102451" y="23960"/>
                  <a:pt x="837950" y="31673"/>
                  <a:pt x="563791" y="18288"/>
                </a:cubicBezTo>
                <a:cubicBezTo>
                  <a:pt x="289632" y="4903"/>
                  <a:pt x="132768" y="7105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rgbClr val="FFFFFF">
              <a:alpha val="75000"/>
            </a:srgbClr>
          </a:solidFill>
          <a:ln w="41275" cap="rnd">
            <a:solidFill>
              <a:schemeClr val="bg1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393857-B3C0-007A-0039-EA44FF18158B}"/>
              </a:ext>
            </a:extLst>
          </p:cNvPr>
          <p:cNvSpPr txBox="1"/>
          <p:nvPr/>
        </p:nvSpPr>
        <p:spPr>
          <a:xfrm>
            <a:off x="0" y="6581001"/>
            <a:ext cx="2912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0" i="0" u="none" strike="noStrike" dirty="0">
                <a:solidFill>
                  <a:schemeClr val="bg1"/>
                </a:solidFill>
                <a:effectLst/>
                <a:latin typeface="Open Sans" panose="020B0606030504020204" pitchFamily="34" charset="0"/>
              </a:rPr>
              <a:t>(Image credit: Getty Images)</a:t>
            </a:r>
            <a:endParaRPr lang="en-DE" sz="1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1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F1BBBE79-C427-480A-88F3-4BBC7C8C3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1B52130-9DB5-F647-6C2E-2CF413545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anchor="ctr">
            <a:normAutofit/>
          </a:bodyPr>
          <a:lstStyle/>
          <a:p>
            <a:r>
              <a:rPr lang="en-DE" sz="3200"/>
              <a:t>RESULTS 2: PS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A white circle with a square in it&#10;&#10;Description automatically generated">
            <a:extLst>
              <a:ext uri="{FF2B5EF4-FFF2-40B4-BE49-F238E27FC236}">
                <a16:creationId xmlns:a16="http://schemas.microsoft.com/office/drawing/2014/main" id="{D0E6D4DB-60EB-A840-66FB-DF9AC5CEE006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5866" y="352480"/>
            <a:ext cx="3335789" cy="3426462"/>
          </a:xfrm>
          <a:prstGeom prst="rect">
            <a:avLst/>
          </a:prstGeom>
        </p:spPr>
      </p:pic>
      <p:pic>
        <p:nvPicPr>
          <p:cNvPr id="7" name="Picture 6" descr="A white wall with a corner&#10;&#10;Description automatically generated with medium confidence">
            <a:extLst>
              <a:ext uri="{FF2B5EF4-FFF2-40B4-BE49-F238E27FC236}">
                <a16:creationId xmlns:a16="http://schemas.microsoft.com/office/drawing/2014/main" id="{B2AB5A9F-8D5E-A6D0-C397-C22FBA7BBF0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0978" y="352480"/>
            <a:ext cx="3336953" cy="3426462"/>
          </a:xfrm>
          <a:prstGeom prst="rect">
            <a:avLst/>
          </a:prstGeom>
        </p:spPr>
      </p:pic>
      <p:pic>
        <p:nvPicPr>
          <p:cNvPr id="5" name="Content Placeholder 4" descr="A close up of a grey surface&#10;&#10;Description automatically generated">
            <a:extLst>
              <a:ext uri="{FF2B5EF4-FFF2-40B4-BE49-F238E27FC236}">
                <a16:creationId xmlns:a16="http://schemas.microsoft.com/office/drawing/2014/main" id="{7B8C1028-2E91-B048-970F-A40570E9E2BB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746" y="364142"/>
            <a:ext cx="3336953" cy="3426462"/>
          </a:xfrm>
          <a:prstGeom prst="rect">
            <a:avLst/>
          </a:prstGeom>
        </p:spPr>
      </p:pic>
      <p:sp>
        <p:nvSpPr>
          <p:cNvPr id="45" name="Rectangle 44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DE0D169C-B2C2-5D44-18F6-3842D3D84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719" y="4495568"/>
            <a:ext cx="6586915" cy="1905232"/>
          </a:xfrm>
        </p:spPr>
        <p:txBody>
          <a:bodyPr anchor="ctr">
            <a:normAutofit/>
          </a:bodyPr>
          <a:lstStyle/>
          <a:p>
            <a:r>
              <a:rPr lang="en-US" sz="1800" dirty="0"/>
              <a:t>3 weeks after plating</a:t>
            </a:r>
          </a:p>
          <a:p>
            <a:r>
              <a:rPr lang="en-US" sz="1800" dirty="0"/>
              <a:t>Minor differences in comparison to PET</a:t>
            </a:r>
          </a:p>
          <a:p>
            <a:r>
              <a:rPr lang="en-US" sz="1800" dirty="0"/>
              <a:t>Compared to the PET samples, smoother, cleaner, but duller edges</a:t>
            </a:r>
          </a:p>
        </p:txBody>
      </p:sp>
    </p:spTree>
    <p:extLst>
      <p:ext uri="{BB962C8B-B14F-4D97-AF65-F5344CB8AC3E}">
        <p14:creationId xmlns:p14="http://schemas.microsoft.com/office/powerpoint/2010/main" val="16065625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C3C113-C552-13DC-3D38-499D00E749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DE" sz="4800"/>
              <a:t>DISCUSSION: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210D4-8554-5E22-B716-1073CFA083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lang="en-GB" sz="2000" dirty="0"/>
              <a:t>Bacterial growth is evident</a:t>
            </a:r>
          </a:p>
          <a:p>
            <a:r>
              <a:rPr lang="en-GB" sz="2000" dirty="0"/>
              <a:t>P</a:t>
            </a:r>
            <a:r>
              <a:rPr lang="en-DE" sz="2000" dirty="0"/>
              <a:t>rocess of plastic degradation is slow</a:t>
            </a:r>
          </a:p>
          <a:p>
            <a:r>
              <a:rPr lang="en-GB" sz="2000" dirty="0"/>
              <a:t>M</a:t>
            </a:r>
            <a:r>
              <a:rPr lang="en-DE" sz="2000" dirty="0"/>
              <a:t>ore time needed to assess degradation</a:t>
            </a:r>
          </a:p>
          <a:p>
            <a:r>
              <a:rPr lang="en-GB" sz="2000" dirty="0"/>
              <a:t>N</a:t>
            </a:r>
            <a:r>
              <a:rPr lang="en-DE" sz="2000" dirty="0"/>
              <a:t>o visible changes in plastic samples at this stage</a:t>
            </a:r>
          </a:p>
          <a:p>
            <a:r>
              <a:rPr lang="en-GB" sz="2000" dirty="0"/>
              <a:t>C</a:t>
            </a:r>
            <a:r>
              <a:rPr lang="en-DE" sz="2000" dirty="0"/>
              <a:t>onditions that lead to </a:t>
            </a:r>
            <a:r>
              <a:rPr lang="en-DE" sz="2000"/>
              <a:t>plastic degradation need to be worked on</a:t>
            </a:r>
            <a:endParaRPr lang="en-DE" sz="2000" dirty="0"/>
          </a:p>
          <a:p>
            <a:endParaRPr lang="en-DE" sz="2000" dirty="0"/>
          </a:p>
          <a:p>
            <a:endParaRPr lang="en-DE" sz="2000" dirty="0"/>
          </a:p>
        </p:txBody>
      </p:sp>
      <p:pic>
        <p:nvPicPr>
          <p:cNvPr id="5" name="Graphic 4" descr="Boardroom outline">
            <a:extLst>
              <a:ext uri="{FF2B5EF4-FFF2-40B4-BE49-F238E27FC236}">
                <a16:creationId xmlns:a16="http://schemas.microsoft.com/office/drawing/2014/main" id="{16EF03E0-FBF8-E129-F1B1-21134F245C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548" y="2484255"/>
            <a:ext cx="3714244" cy="3714244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2095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: Shape 9">
            <a:extLst>
              <a:ext uri="{FF2B5EF4-FFF2-40B4-BE49-F238E27FC236}">
                <a16:creationId xmlns:a16="http://schemas.microsoft.com/office/drawing/2014/main" id="{A4026A73-1F7F-49F2-B319-8CA3B3D5326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732" y="321733"/>
            <a:ext cx="11546828" cy="6214534"/>
          </a:xfrm>
          <a:custGeom>
            <a:avLst/>
            <a:gdLst>
              <a:gd name="connsiteX0" fmla="*/ 0 w 11546828"/>
              <a:gd name="connsiteY0" fmla="*/ 0 h 6214534"/>
              <a:gd name="connsiteX1" fmla="*/ 7965430 w 11546828"/>
              <a:gd name="connsiteY1" fmla="*/ 0 h 6214534"/>
              <a:gd name="connsiteX2" fmla="*/ 7965430 w 11546828"/>
              <a:gd name="connsiteY2" fmla="*/ 1786 h 6214534"/>
              <a:gd name="connsiteX3" fmla="*/ 11546828 w 11546828"/>
              <a:gd name="connsiteY3" fmla="*/ 1786 h 6214534"/>
              <a:gd name="connsiteX4" fmla="*/ 11546828 w 11546828"/>
              <a:gd name="connsiteY4" fmla="*/ 2866740 h 6214534"/>
              <a:gd name="connsiteX5" fmla="*/ 11225095 w 11546828"/>
              <a:gd name="connsiteY5" fmla="*/ 3179536 h 6214534"/>
              <a:gd name="connsiteX6" fmla="*/ 11225095 w 11546828"/>
              <a:gd name="connsiteY6" fmla="*/ 301542 h 6214534"/>
              <a:gd name="connsiteX7" fmla="*/ 320042 w 11546828"/>
              <a:gd name="connsiteY7" fmla="*/ 301542 h 6214534"/>
              <a:gd name="connsiteX8" fmla="*/ 320042 w 11546828"/>
              <a:gd name="connsiteY8" fmla="*/ 5909424 h 6214534"/>
              <a:gd name="connsiteX9" fmla="*/ 8417210 w 11546828"/>
              <a:gd name="connsiteY9" fmla="*/ 5909424 h 6214534"/>
              <a:gd name="connsiteX10" fmla="*/ 8103383 w 11546828"/>
              <a:gd name="connsiteY10" fmla="*/ 6214534 h 6214534"/>
              <a:gd name="connsiteX11" fmla="*/ 7222929 w 11546828"/>
              <a:gd name="connsiteY11" fmla="*/ 6214534 h 6214534"/>
              <a:gd name="connsiteX12" fmla="*/ 7222929 w 11546828"/>
              <a:gd name="connsiteY12" fmla="*/ 6212748 h 6214534"/>
              <a:gd name="connsiteX13" fmla="*/ 0 w 11546828"/>
              <a:gd name="connsiteY13" fmla="*/ 6212748 h 62145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546828" h="6214534">
                <a:moveTo>
                  <a:pt x="0" y="0"/>
                </a:moveTo>
                <a:lnTo>
                  <a:pt x="7965430" y="0"/>
                </a:lnTo>
                <a:lnTo>
                  <a:pt x="7965430" y="1786"/>
                </a:lnTo>
                <a:lnTo>
                  <a:pt x="11546828" y="1786"/>
                </a:lnTo>
                <a:lnTo>
                  <a:pt x="11546828" y="2866740"/>
                </a:lnTo>
                <a:lnTo>
                  <a:pt x="11225095" y="3179536"/>
                </a:lnTo>
                <a:lnTo>
                  <a:pt x="11225095" y="301542"/>
                </a:lnTo>
                <a:lnTo>
                  <a:pt x="320042" y="301542"/>
                </a:lnTo>
                <a:lnTo>
                  <a:pt x="320042" y="5909424"/>
                </a:lnTo>
                <a:lnTo>
                  <a:pt x="8417210" y="5909424"/>
                </a:lnTo>
                <a:lnTo>
                  <a:pt x="8103383" y="6214534"/>
                </a:lnTo>
                <a:lnTo>
                  <a:pt x="7222929" y="6214534"/>
                </a:lnTo>
                <a:lnTo>
                  <a:pt x="7222929" y="6212748"/>
                </a:lnTo>
                <a:lnTo>
                  <a:pt x="0" y="6212748"/>
                </a:lnTo>
                <a:close/>
              </a:path>
            </a:pathLst>
          </a:custGeom>
          <a:solidFill>
            <a:schemeClr val="tx1">
              <a:lumMod val="50000"/>
              <a:lumOff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Right Triangle 2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104ED8-1614-1DAD-7AC8-F889C5CE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6900" y="1188637"/>
            <a:ext cx="3141430" cy="4480726"/>
          </a:xfrm>
        </p:spPr>
        <p:txBody>
          <a:bodyPr>
            <a:normAutofit/>
          </a:bodyPr>
          <a:lstStyle/>
          <a:p>
            <a:pPr algn="r"/>
            <a:r>
              <a:rPr lang="en-DE" sz="2100"/>
              <a:t>ACKNOWLEDGEMENTS: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AAC9B5-8015-485C-ACF9-A750390E9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654296" y="1852863"/>
            <a:ext cx="0" cy="3236495"/>
          </a:xfrm>
          <a:prstGeom prst="line">
            <a:avLst/>
          </a:prstGeom>
          <a:ln w="19050" cap="sq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34F6DF-02B2-7B41-31C9-93B292963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8928" y="1338729"/>
            <a:ext cx="4795584" cy="4180542"/>
          </a:xfrm>
        </p:spPr>
        <p:txBody>
          <a:bodyPr anchor="ctr">
            <a:normAutofit/>
          </a:bodyPr>
          <a:lstStyle/>
          <a:p>
            <a:r>
              <a:rPr lang="en-GB" sz="2400" i="0">
                <a:effectLst/>
              </a:rPr>
              <a:t>Mr. Beaufils Philippe, who made this possible.</a:t>
            </a:r>
          </a:p>
          <a:p>
            <a:r>
              <a:rPr lang="en-GB" sz="2400"/>
              <a:t>The European School of Karlsruhe, for giving us this opportunity and letting us use their lab and equipment.</a:t>
            </a:r>
          </a:p>
          <a:p>
            <a:r>
              <a:rPr lang="en-GB" sz="2400" i="0">
                <a:effectLst/>
              </a:rPr>
              <a:t>Our family and friends, for supporting us.</a:t>
            </a:r>
          </a:p>
          <a:p>
            <a:r>
              <a:rPr lang="en-GB" sz="2400"/>
              <a:t>And you, for listening to our presentation.</a:t>
            </a:r>
            <a:endParaRPr lang="en-GB" sz="2400" i="0">
              <a:effectLst/>
            </a:endParaRPr>
          </a:p>
          <a:p>
            <a:endParaRPr lang="en-DE" sz="2400"/>
          </a:p>
        </p:txBody>
      </p:sp>
    </p:spTree>
    <p:extLst>
      <p:ext uri="{BB962C8B-B14F-4D97-AF65-F5344CB8AC3E}">
        <p14:creationId xmlns:p14="http://schemas.microsoft.com/office/powerpoint/2010/main" val="5933729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" name="Rectangle 4">
            <a:extLst>
              <a:ext uri="{FF2B5EF4-FFF2-40B4-BE49-F238E27FC236}">
                <a16:creationId xmlns:a16="http://schemas.microsoft.com/office/drawing/2014/main" id="{3AD318CC-E2A8-4E27-9548-A047A78999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BC3E87-5AF3-B209-5E95-9D71FEE842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065" y="1463040"/>
            <a:ext cx="3796306" cy="2690949"/>
          </a:xfrm>
        </p:spPr>
        <p:txBody>
          <a:bodyPr anchor="t">
            <a:normAutofit/>
          </a:bodyPr>
          <a:lstStyle/>
          <a:p>
            <a:r>
              <a:rPr lang="en-GB" dirty="0"/>
              <a:t>R</a:t>
            </a:r>
            <a:r>
              <a:rPr lang="en-DE" dirty="0"/>
              <a:t>EFERENCES: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14B560F-9DD7-4302-A60B-EBD3EF59B0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09667" y="4415246"/>
            <a:ext cx="11982332" cy="2087795"/>
            <a:chOff x="143163" y="5763486"/>
            <a:chExt cx="11982332" cy="739555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A9A4357-BD1D-4622-A4FE-766E6AB8DE8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357444" y="5763486"/>
              <a:ext cx="11768051" cy="7395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C21D6966-343E-49AC-A026-D2497E0C3C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143163" y="5763486"/>
              <a:ext cx="1" cy="73955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33706" y="587829"/>
            <a:ext cx="6505300" cy="56823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10F0B7-5EDB-9842-63A0-3142917AB0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56218" y="1463039"/>
            <a:ext cx="5542387" cy="4300447"/>
          </a:xfrm>
        </p:spPr>
        <p:txBody>
          <a:bodyPr anchor="t">
            <a:normAutofit lnSpcReduction="10000"/>
          </a:bodyPr>
          <a:lstStyle/>
          <a:p>
            <a:r>
              <a:rPr lang="en-GB" sz="1700" dirty="0">
                <a:hlinkClick r:id="rId2"/>
              </a:rPr>
              <a:t>https://www.salon.com/2022/05/01/the-race-to-design-a-bacteria-that-can-eat-plastic/</a:t>
            </a:r>
            <a:endParaRPr lang="en-GB" sz="1700" dirty="0"/>
          </a:p>
          <a:p>
            <a:r>
              <a:rPr lang="en-GB" sz="1700" dirty="0">
                <a:hlinkClick r:id="rId3"/>
              </a:rPr>
              <a:t>https://www.sciencedirect.com/topics/agricultural-and-biological-sciences/ideonella</a:t>
            </a:r>
            <a:endParaRPr lang="en-GB" sz="1700" dirty="0"/>
          </a:p>
          <a:p>
            <a:r>
              <a:rPr lang="en-GB" sz="1700" dirty="0">
                <a:hlinkClick r:id="rId4"/>
              </a:rPr>
              <a:t>https://www.theguardian.com/environment/2023/sep/28/plastic-eating-bacteria-enzyme-recycling-waste</a:t>
            </a:r>
            <a:endParaRPr lang="en-GB" sz="1700" dirty="0"/>
          </a:p>
          <a:p>
            <a:r>
              <a:rPr lang="en-GB" sz="1700" dirty="0">
                <a:hlinkClick r:id="rId5"/>
              </a:rPr>
              <a:t>https://microbenotes.com/ideonella-sakaiensis-plastic-eating-bacteria/</a:t>
            </a:r>
            <a:endParaRPr lang="en-GB" sz="1700" dirty="0"/>
          </a:p>
          <a:p>
            <a:r>
              <a:rPr lang="en-GB" sz="1700" dirty="0">
                <a:hlinkClick r:id="rId6"/>
              </a:rPr>
              <a:t>https://www.science.org/doi/10.1126/science.aad6359</a:t>
            </a:r>
            <a:endParaRPr lang="en-GB" sz="1700" dirty="0"/>
          </a:p>
          <a:p>
            <a:pPr>
              <a:buClr>
                <a:schemeClr val="tx1"/>
              </a:buClr>
            </a:pPr>
            <a:r>
              <a:rPr lang="en-GB" sz="1700" u="sng" kern="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7"/>
              </a:rPr>
              <a:t>https://www.mdpi.com/2073-4360/15/7/1779</a:t>
            </a:r>
            <a:endParaRPr lang="en-GB" sz="1700" u="sng" kern="100" dirty="0">
              <a:effectLst/>
              <a:latin typeface="Calibri" panose="020F050202020403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buClr>
                <a:schemeClr val="tx1"/>
              </a:buClr>
            </a:pPr>
            <a:r>
              <a:rPr lang="en-US" sz="1700" u="sng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8"/>
              </a:rPr>
              <a:t>https://www.livescience.com/plastic-eating-bacteria</a:t>
            </a:r>
            <a:r>
              <a:rPr lang="en-DE" sz="1700" dirty="0">
                <a:effectLst/>
              </a:rPr>
              <a:t> </a:t>
            </a:r>
          </a:p>
          <a:p>
            <a:r>
              <a:rPr lang="en-GB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9"/>
              </a:rPr>
              <a:t>https://en.wikipedia.org/wiki/Ideonella_sakaiensis</a:t>
            </a:r>
            <a:endParaRPr lang="en-GB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r>
              <a:rPr lang="en-GB" sz="1700" kern="1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  <a:hlinkClick r:id="rId10"/>
              </a:rPr>
              <a:t>https://cen.acs.org/articles/94/i49/Worlds-first-PET-munching-microbe.html</a:t>
            </a:r>
            <a:endParaRPr lang="en-DE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DE" sz="17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GB" sz="1700" dirty="0"/>
          </a:p>
          <a:p>
            <a:endParaRPr lang="en-DE" sz="1700" dirty="0"/>
          </a:p>
        </p:txBody>
      </p:sp>
    </p:spTree>
    <p:extLst>
      <p:ext uri="{BB962C8B-B14F-4D97-AF65-F5344CB8AC3E}">
        <p14:creationId xmlns:p14="http://schemas.microsoft.com/office/powerpoint/2010/main" val="29736505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57" name="Rectangle 2056">
            <a:extLst>
              <a:ext uri="{FF2B5EF4-FFF2-40B4-BE49-F238E27FC236}">
                <a16:creationId xmlns:a16="http://schemas.microsoft.com/office/drawing/2014/main" id="{6EFC920F-B85A-4068-BD93-41064EDE93D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59" name="Group 2058">
            <a:extLst>
              <a:ext uri="{FF2B5EF4-FFF2-40B4-BE49-F238E27FC236}">
                <a16:creationId xmlns:a16="http://schemas.microsoft.com/office/drawing/2014/main" id="{1C559108-BBAE-426C-8564-051D2BA6DD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-2340441" y="2666183"/>
            <a:ext cx="5860051" cy="527712"/>
            <a:chOff x="6081624" y="1998368"/>
            <a:chExt cx="5613457" cy="782175"/>
          </a:xfrm>
          <a:solidFill>
            <a:schemeClr val="accent4"/>
          </a:solidFill>
        </p:grpSpPr>
        <p:sp>
          <p:nvSpPr>
            <p:cNvPr id="2060" name="Rectangle 2059">
              <a:extLst>
                <a:ext uri="{FF2B5EF4-FFF2-40B4-BE49-F238E27FC236}">
                  <a16:creationId xmlns:a16="http://schemas.microsoft.com/office/drawing/2014/main" id="{42BC35EE-6650-42D2-AEFB-4B7CD1AFC9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1" name="Rectangle 2060">
              <a:extLst>
                <a:ext uri="{FF2B5EF4-FFF2-40B4-BE49-F238E27FC236}">
                  <a16:creationId xmlns:a16="http://schemas.microsoft.com/office/drawing/2014/main" id="{0952C743-9049-4DFB-878B-2AB07B6E4FD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6081624" y="1998844"/>
              <a:ext cx="5372968" cy="7816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63" name="Rectangle 2062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922919"/>
            <a:ext cx="11111729" cy="546125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6534C9F-D2AB-CE23-2CE9-382C489E3B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9425" y="1238081"/>
            <a:ext cx="4709345" cy="962953"/>
          </a:xfrm>
        </p:spPr>
        <p:txBody>
          <a:bodyPr anchor="b">
            <a:normAutofit/>
          </a:bodyPr>
          <a:lstStyle/>
          <a:p>
            <a:r>
              <a:rPr lang="en-DE" sz="3800"/>
              <a:t>INTRODUCTION:</a:t>
            </a:r>
          </a:p>
        </p:txBody>
      </p:sp>
      <p:sp>
        <p:nvSpPr>
          <p:cNvPr id="2065" name="Rectangle 2064">
            <a:extLst>
              <a:ext uri="{FF2B5EF4-FFF2-40B4-BE49-F238E27FC236}">
                <a16:creationId xmlns:a16="http://schemas.microsoft.com/office/drawing/2014/main" id="{1382A32C-5B0C-4B1C-A074-76C6DBCC9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139885" y="2372170"/>
            <a:ext cx="438912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501908-8D06-9AF3-023B-AFE836CB37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736" y="2508105"/>
            <a:ext cx="4709345" cy="363249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000" b="0" i="0" u="none" strike="noStrike" dirty="0">
                <a:effectLst/>
              </a:rPr>
              <a:t>Polyethylene terephthalate</a:t>
            </a:r>
            <a:r>
              <a:rPr lang="en-DE" sz="2000"/>
              <a:t> </a:t>
            </a:r>
            <a:r>
              <a:rPr lang="en-US" sz="2000" dirty="0"/>
              <a:t>(PET) </a:t>
            </a:r>
            <a:r>
              <a:rPr lang="en-DE" sz="2000"/>
              <a:t>and </a:t>
            </a:r>
            <a:r>
              <a:rPr lang="en-GB" sz="2000" dirty="0"/>
              <a:t>Polystyrene (PS) </a:t>
            </a:r>
            <a:r>
              <a:rPr lang="en-DE" sz="2000"/>
              <a:t>are major </a:t>
            </a:r>
            <a:r>
              <a:rPr lang="en-DE" sz="2000" dirty="0"/>
              <a:t>contributors to plastic pollution</a:t>
            </a:r>
          </a:p>
          <a:p>
            <a:r>
              <a:rPr lang="en-GB" sz="2000" dirty="0"/>
              <a:t>E</a:t>
            </a:r>
            <a:r>
              <a:rPr lang="en-DE" sz="2000" dirty="0"/>
              <a:t>ffect on ecosystems</a:t>
            </a:r>
          </a:p>
          <a:p>
            <a:r>
              <a:rPr lang="en-GB" sz="2000" dirty="0"/>
              <a:t>N</a:t>
            </a:r>
            <a:r>
              <a:rPr lang="en-DE" sz="2000" dirty="0"/>
              <a:t>eed for </a:t>
            </a:r>
            <a:r>
              <a:rPr lang="en-GB" sz="2000" b="0" i="0" u="none" strike="noStrike" dirty="0">
                <a:effectLst/>
                <a:latin typeface="Aptos"/>
                <a:ea typeface="Calibri"/>
                <a:cs typeface="Calibri"/>
              </a:rPr>
              <a:t>sustainable solutions to accelerate degradation</a:t>
            </a:r>
          </a:p>
          <a:p>
            <a:endParaRPr lang="en-DE" sz="2000" dirty="0"/>
          </a:p>
        </p:txBody>
      </p:sp>
      <p:pic>
        <p:nvPicPr>
          <p:cNvPr id="2052" name="Picture 4" descr="Plastic waste at the Thilafushi waste disposal site, Maldives - by Mohamed Abdulraheem">
            <a:extLst>
              <a:ext uri="{FF2B5EF4-FFF2-40B4-BE49-F238E27FC236}">
                <a16:creationId xmlns:a16="http://schemas.microsoft.com/office/drawing/2014/main" id="{3B775938-8859-21BA-D606-E6662E52D9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38366" y="1383738"/>
            <a:ext cx="4929098" cy="4756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33E8F2E-42E0-749F-3480-BE78F691B9CF}"/>
              </a:ext>
            </a:extLst>
          </p:cNvPr>
          <p:cNvSpPr txBox="1"/>
          <p:nvPr/>
        </p:nvSpPr>
        <p:spPr>
          <a:xfrm>
            <a:off x="6538366" y="1129822"/>
            <a:ext cx="552751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https://</a:t>
            </a:r>
            <a:r>
              <a:rPr lang="en-GB" sz="1000" dirty="0" err="1"/>
              <a:t>datatopics.worldbank.org</a:t>
            </a:r>
            <a:r>
              <a:rPr lang="en-GB" sz="1000" dirty="0"/>
              <a:t>/what-a-waste/</a:t>
            </a:r>
            <a:r>
              <a:rPr lang="en-GB" sz="1000" dirty="0" err="1"/>
              <a:t>img</a:t>
            </a:r>
            <a:r>
              <a:rPr lang="en-GB" sz="1000" dirty="0"/>
              <a:t>/v3_waste_disposal_site.jpg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976350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79" name="Rectangle 3078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2147CF9-F7BA-3EEF-A7B4-C4DF8DABE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GB" sz="4800" i="1" dirty="0"/>
              <a:t>I</a:t>
            </a:r>
            <a:r>
              <a:rPr lang="en-DE" sz="4800" i="1" dirty="0"/>
              <a:t>DEONELLA SAKAIENSIS:</a:t>
            </a:r>
          </a:p>
        </p:txBody>
      </p:sp>
      <p:sp>
        <p:nvSpPr>
          <p:cNvPr id="3081" name="Rectangle 3080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3" name="Rectangle 3082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0B84B-633C-C661-C958-480814F93C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000" dirty="0"/>
              <a:t>The bacterium, </a:t>
            </a:r>
            <a:r>
              <a:rPr lang="en-GB" sz="2000" i="1" dirty="0" err="1"/>
              <a:t>Ideonella</a:t>
            </a:r>
            <a:r>
              <a:rPr lang="en-GB" sz="2000" i="1" dirty="0"/>
              <a:t> </a:t>
            </a:r>
            <a:r>
              <a:rPr lang="en-GB" sz="2000" i="1" dirty="0" err="1"/>
              <a:t>sakaiensis</a:t>
            </a:r>
            <a:r>
              <a:rPr lang="en-GB" sz="2000" dirty="0"/>
              <a:t>, was d</a:t>
            </a:r>
            <a:r>
              <a:rPr lang="en-DE" sz="2000" dirty="0"/>
              <a:t>iscovered in 2016 - </a:t>
            </a:r>
            <a:r>
              <a:rPr lang="en-GB" sz="2000" b="0" i="0" u="none" strike="noStrike" dirty="0">
                <a:effectLst/>
                <a:latin typeface="Aptos"/>
              </a:rPr>
              <a:t>Kyoto Institute of Technology, Keio University</a:t>
            </a:r>
          </a:p>
          <a:p>
            <a:r>
              <a:rPr lang="en-GB" sz="2000" b="0" i="0" u="none" strike="noStrike" dirty="0">
                <a:effectLst/>
                <a:latin typeface="Aptos"/>
              </a:rPr>
              <a:t>Produces </a:t>
            </a:r>
            <a:r>
              <a:rPr lang="en-GB" sz="2000" b="0" i="0" u="none" strike="noStrike" dirty="0" err="1">
                <a:effectLst/>
                <a:latin typeface="Aptos"/>
              </a:rPr>
              <a:t>PETase</a:t>
            </a:r>
            <a:r>
              <a:rPr lang="en-GB" sz="2000" b="0" i="0" u="none" strike="noStrike" dirty="0">
                <a:effectLst/>
                <a:latin typeface="Aptos"/>
              </a:rPr>
              <a:t> and </a:t>
            </a:r>
            <a:r>
              <a:rPr lang="en-GB" sz="2000" b="0" i="0" u="none" strike="noStrike" dirty="0" err="1">
                <a:effectLst/>
                <a:latin typeface="Aptos"/>
              </a:rPr>
              <a:t>MHETase</a:t>
            </a:r>
            <a:r>
              <a:rPr lang="en-GB" sz="2000" b="0" i="0" u="none" strike="noStrike" dirty="0">
                <a:effectLst/>
                <a:latin typeface="Aptos"/>
              </a:rPr>
              <a:t> enzymes to degrade PET</a:t>
            </a:r>
          </a:p>
          <a:p>
            <a:r>
              <a:rPr lang="en-GB" sz="2000" dirty="0">
                <a:latin typeface="Aptos"/>
              </a:rPr>
              <a:t>Potential applications in reducing plastic waste in landfills, water, industrial settings, etc.</a:t>
            </a:r>
            <a:endParaRPr lang="en-GB" sz="2000" b="0" i="0" u="none" strike="noStrike" dirty="0">
              <a:effectLst/>
              <a:latin typeface="Aptos"/>
            </a:endParaRPr>
          </a:p>
        </p:txBody>
      </p:sp>
      <p:pic>
        <p:nvPicPr>
          <p:cNvPr id="3074" name="Picture 2" descr="A micrograph of a bacterium that produces enzymes to decompose PET plastic.">
            <a:extLst>
              <a:ext uri="{FF2B5EF4-FFF2-40B4-BE49-F238E27FC236}">
                <a16:creationId xmlns:a16="http://schemas.microsoft.com/office/drawing/2014/main" id="{04C67314-E60B-88BA-8A2A-4ED88F4DFD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11532" y="3279132"/>
            <a:ext cx="5150277" cy="212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Rectangle 3084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E86813-8385-D522-2648-951AD461424A}"/>
              </a:ext>
            </a:extLst>
          </p:cNvPr>
          <p:cNvSpPr txBox="1"/>
          <p:nvPr/>
        </p:nvSpPr>
        <p:spPr>
          <a:xfrm>
            <a:off x="5911532" y="3032911"/>
            <a:ext cx="51502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https://</a:t>
            </a:r>
            <a:r>
              <a:rPr lang="en-GB" sz="1000" dirty="0" err="1"/>
              <a:t>cen.acs.org</a:t>
            </a:r>
            <a:r>
              <a:rPr lang="en-GB" sz="1000" dirty="0"/>
              <a:t>/articles/94/i49/Worlds-first-PET-munching-</a:t>
            </a:r>
            <a:r>
              <a:rPr lang="en-GB" sz="1000" dirty="0" err="1"/>
              <a:t>microbe.html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258587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58A14AF-9FB5-4CC7-BA35-E8E85D3EDF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CF8D36-4414-42E2-7A6C-72ED9488AA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3662" y="386930"/>
            <a:ext cx="10066122" cy="1298448"/>
          </a:xfrm>
        </p:spPr>
        <p:txBody>
          <a:bodyPr anchor="b">
            <a:normAutofit/>
          </a:bodyPr>
          <a:lstStyle/>
          <a:p>
            <a:r>
              <a:rPr lang="en-DE" sz="4800"/>
              <a:t>AIM: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9A4357-BD1D-4622-A4FE-766E6AB8DE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-2" y="1998845"/>
            <a:ext cx="11454595" cy="7816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2679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B87D7-9624-C872-1AFF-1E1E996B8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661" y="2599509"/>
            <a:ext cx="4530898" cy="3639450"/>
          </a:xfrm>
        </p:spPr>
        <p:txBody>
          <a:bodyPr anchor="ctr">
            <a:normAutofit/>
          </a:bodyPr>
          <a:lstStyle/>
          <a:p>
            <a:r>
              <a:rPr lang="en-DE" sz="2000" dirty="0"/>
              <a:t>Optimal conditions for PET degradation</a:t>
            </a:r>
          </a:p>
          <a:p>
            <a:r>
              <a:rPr lang="en-GB" sz="2000" dirty="0"/>
              <a:t>T</a:t>
            </a:r>
            <a:r>
              <a:rPr lang="en-DE" sz="2000" dirty="0"/>
              <a:t>esting if </a:t>
            </a:r>
            <a:r>
              <a:rPr lang="en-DE" sz="2000" i="1" dirty="0"/>
              <a:t>Ideonella sakaiensis </a:t>
            </a:r>
            <a:r>
              <a:rPr lang="en-DE" sz="2000" dirty="0"/>
              <a:t>can also degrade PS</a:t>
            </a:r>
          </a:p>
          <a:p>
            <a:r>
              <a:rPr lang="en-DE" sz="2000" dirty="0"/>
              <a:t>Implementing the bacteria in real-life settings: eco-friendly products, marine environments, landfills, etc.</a:t>
            </a:r>
          </a:p>
        </p:txBody>
      </p:sp>
      <p:pic>
        <p:nvPicPr>
          <p:cNvPr id="7" name="Graphic 6" descr="Sync">
            <a:extLst>
              <a:ext uri="{FF2B5EF4-FFF2-40B4-BE49-F238E27FC236}">
                <a16:creationId xmlns:a16="http://schemas.microsoft.com/office/drawing/2014/main" id="{5EC1D9BD-CD4A-BD55-B50B-C4A277C6F7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629548" y="2484255"/>
            <a:ext cx="3714244" cy="371424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E6995CE5-F890-4ABA-82A2-26507CE8D2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28040" y="2313027"/>
            <a:ext cx="7817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57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B9AA7C6-5E5A-498E-A6DF-A943376E09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3EAB11A-76F7-48F4-9B4F-5BFDF4BF96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74300" y="2385102"/>
            <a:ext cx="574091" cy="2087796"/>
            <a:chOff x="209668" y="2857422"/>
            <a:chExt cx="463662" cy="2087796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74D4C416-D5F4-4F6F-A6F1-87A21CD4FC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423947" y="2857422"/>
              <a:ext cx="249383" cy="208779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6AC1C30-21C6-4BF6-93EE-B211D7A85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209668" y="2857423"/>
              <a:ext cx="1" cy="2087795"/>
            </a:xfrm>
            <a:prstGeom prst="line">
              <a:avLst/>
            </a:prstGeom>
            <a:ln w="1778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81E140AE-0ABF-47C8-BF32-7D2F0CF2BA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BC4F608-B4B8-48C3-9572-C0F061B1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528" y="631767"/>
            <a:ext cx="11111729" cy="575240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0535D44-D753-445D-F564-8550253BA0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3618" y="1239927"/>
            <a:ext cx="4008586" cy="4680583"/>
          </a:xfrm>
        </p:spPr>
        <p:txBody>
          <a:bodyPr anchor="ctr">
            <a:normAutofit/>
          </a:bodyPr>
          <a:lstStyle/>
          <a:p>
            <a:r>
              <a:rPr lang="en-DE" sz="5200"/>
              <a:t>MATERIAL: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CC1686-BD98-99B5-F1F4-57867D330C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1923" y="1239927"/>
            <a:ext cx="4971824" cy="46805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z="2000" b="0" i="1" u="none" strike="noStrike">
                <a:effectLst/>
              </a:rPr>
              <a:t>Ideonella sakaiensis</a:t>
            </a:r>
            <a:r>
              <a:rPr lang="en-GB" sz="2000" b="0" i="0" u="none" strike="noStrike">
                <a:effectLst/>
                <a:latin typeface="-webkit-standard"/>
              </a:rPr>
              <a:t> </a:t>
            </a:r>
            <a:r>
              <a:rPr lang="en-GB" sz="2000" b="0" i="0" u="none" strike="noStrike">
                <a:effectLst/>
                <a:latin typeface="Aptos"/>
              </a:rPr>
              <a:t>from Leibniz Institute (DSZM)</a:t>
            </a:r>
          </a:p>
          <a:p>
            <a:r>
              <a:rPr lang="en-GB" sz="2000" i="0" u="none" strike="noStrike">
                <a:effectLst/>
              </a:rPr>
              <a:t>Medium 830</a:t>
            </a:r>
          </a:p>
          <a:p>
            <a:r>
              <a:rPr lang="en-DE" sz="2000"/>
              <a:t>Agar plates</a:t>
            </a:r>
          </a:p>
          <a:p>
            <a:r>
              <a:rPr lang="en-GB" sz="2000"/>
              <a:t>I</a:t>
            </a:r>
            <a:r>
              <a:rPr lang="en-DE" sz="2000"/>
              <a:t>ncubator </a:t>
            </a:r>
          </a:p>
          <a:p>
            <a:r>
              <a:rPr lang="en-DE" sz="2000"/>
              <a:t>PET and PS samples (1cm</a:t>
            </a:r>
            <a:r>
              <a:rPr lang="en-DE" sz="2000" baseline="30000"/>
              <a:t>2</a:t>
            </a:r>
            <a:r>
              <a:rPr lang="en-DE" sz="2000"/>
              <a:t> each)</a:t>
            </a:r>
          </a:p>
        </p:txBody>
      </p:sp>
    </p:spTree>
    <p:extLst>
      <p:ext uri="{BB962C8B-B14F-4D97-AF65-F5344CB8AC3E}">
        <p14:creationId xmlns:p14="http://schemas.microsoft.com/office/powerpoint/2010/main" val="313003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75">
            <a:extLst>
              <a:ext uri="{FF2B5EF4-FFF2-40B4-BE49-F238E27FC236}">
                <a16:creationId xmlns:a16="http://schemas.microsoft.com/office/drawing/2014/main" id="{D4C74C1C-EF2E-40CF-A712-656E694E67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90464369-70FA-42AF-948F-80664CA7BF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146816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8E7BE82-E59C-061A-3BAF-2449866FDB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4783" y="349664"/>
            <a:ext cx="5845571" cy="1638377"/>
          </a:xfrm>
        </p:spPr>
        <p:txBody>
          <a:bodyPr anchor="b">
            <a:normAutofit/>
          </a:bodyPr>
          <a:lstStyle/>
          <a:p>
            <a:r>
              <a:rPr lang="en-DE" sz="4800"/>
              <a:t>METHOD: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A648176E-454C-437C-B0FC-9B82FCF32B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06441" y="6131892"/>
            <a:ext cx="524256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6604B49-AD5C-4590-B051-06C8222ECD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5998176" y="277912"/>
            <a:ext cx="524256" cy="118633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CC552A98-EF7D-4D42-AB69-066B786AB5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9185" y="399675"/>
            <a:ext cx="4647368" cy="5809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raphic 5" descr="Circles with arrows outline">
            <a:extLst>
              <a:ext uri="{FF2B5EF4-FFF2-40B4-BE49-F238E27FC236}">
                <a16:creationId xmlns:a16="http://schemas.microsoft.com/office/drawing/2014/main" id="{9360ED71-B83E-7F1C-DE35-EF450EE14D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110" y="1186882"/>
            <a:ext cx="4235516" cy="4235516"/>
          </a:xfrm>
          <a:prstGeom prst="rect">
            <a:avLst/>
          </a:prstGeom>
        </p:spPr>
      </p:pic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B01B65C3-76A2-58F7-C895-9C05617D6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6262" y="2620641"/>
            <a:ext cx="5837750" cy="3023702"/>
          </a:xfrm>
        </p:spPr>
        <p:txBody>
          <a:bodyPr anchor="ctr">
            <a:normAutofit/>
          </a:bodyPr>
          <a:lstStyle/>
          <a:p>
            <a:r>
              <a:rPr lang="en-GB" sz="2000" dirty="0"/>
              <a:t>Working in sterile conditions</a:t>
            </a:r>
          </a:p>
          <a:p>
            <a:r>
              <a:rPr lang="en-GB" sz="2000" dirty="0"/>
              <a:t>G</a:t>
            </a:r>
            <a:r>
              <a:rPr lang="en-DE" sz="2000" dirty="0"/>
              <a:t>rowing the bacteria </a:t>
            </a:r>
          </a:p>
          <a:p>
            <a:r>
              <a:rPr lang="en-GB" sz="2000" dirty="0"/>
              <a:t>P</a:t>
            </a:r>
            <a:r>
              <a:rPr lang="en-DE" sz="2000" dirty="0"/>
              <a:t>lating the bacteria </a:t>
            </a:r>
          </a:p>
          <a:p>
            <a:r>
              <a:rPr lang="en-GB" sz="2000" dirty="0"/>
              <a:t>Allowing bacteria to grow on plates in the presence of plastic</a:t>
            </a:r>
            <a:endParaRPr lang="en-DE" sz="2000" dirty="0"/>
          </a:p>
          <a:p>
            <a:endParaRPr lang="en-DE" sz="2000" dirty="0"/>
          </a:p>
        </p:txBody>
      </p:sp>
    </p:spTree>
    <p:extLst>
      <p:ext uri="{BB962C8B-B14F-4D97-AF65-F5344CB8AC3E}">
        <p14:creationId xmlns:p14="http://schemas.microsoft.com/office/powerpoint/2010/main" val="2324726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E9098C40-9FCD-4485-809F-960CB3B8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2A542E6-1924-4FE2-89D1-3CB19468C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353183-2147-472B-AD7D-4A085FF6A4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FAAA42C8-A082-4DFD-A5F3-FC9EF825B1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46B98A5-2874-4160-A801-37F774304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862" y="549276"/>
            <a:ext cx="7200149" cy="57594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78DE61-DFAE-FE9A-587A-AB528DE2B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613" y="1018724"/>
            <a:ext cx="6115890" cy="539750"/>
          </a:xfrm>
        </p:spPr>
        <p:txBody>
          <a:bodyPr anchor="t">
            <a:normAutofit/>
          </a:bodyPr>
          <a:lstStyle/>
          <a:p>
            <a:r>
              <a:rPr lang="en-DE" sz="2800" dirty="0"/>
              <a:t>RESULTS: PET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0E1DEA-BD09-49AE-9428-6D24A8EF8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0863" y="1846203"/>
            <a:ext cx="7200900" cy="4462522"/>
            <a:chOff x="4656138" y="0"/>
            <a:chExt cx="6983409" cy="63087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FAA15AF-E44B-4A73-94E4-96019425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2794" cy="63087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06D1AC2-3751-45B5-BD28-ECC1EE72A5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3409" cy="6308725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173830-349A-4D3E-90F3-A1FEDB63B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3409" cy="630872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5" name="Content Placeholder 4" descr="A plastic container with a label&#10;&#10;Description automatically generated">
            <a:extLst>
              <a:ext uri="{FF2B5EF4-FFF2-40B4-BE49-F238E27FC236}">
                <a16:creationId xmlns:a16="http://schemas.microsoft.com/office/drawing/2014/main" id="{32684CA4-E073-2DC1-EDB0-25E663826A8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730863" y="2024675"/>
            <a:ext cx="3328864" cy="4101846"/>
          </a:xfrm>
          <a:prstGeom prst="rect">
            <a:avLst/>
          </a:prstGeom>
          <a:effectLst/>
        </p:spPr>
      </p:pic>
      <p:pic>
        <p:nvPicPr>
          <p:cNvPr id="7" name="Picture 6" descr="A petri dish with a square in it&#10;&#10;Description automatically generated">
            <a:extLst>
              <a:ext uri="{FF2B5EF4-FFF2-40B4-BE49-F238E27FC236}">
                <a16:creationId xmlns:a16="http://schemas.microsoft.com/office/drawing/2014/main" id="{DC26EFDE-1B81-5CC1-50B5-4C748B854D2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9726" y="2031998"/>
            <a:ext cx="3330000" cy="4100400"/>
          </a:xfrm>
          <a:prstGeom prst="rect">
            <a:avLst/>
          </a:prstGeom>
          <a:effectLst/>
        </p:spPr>
      </p:pic>
      <p:sp>
        <p:nvSpPr>
          <p:cNvPr id="28" name="Content Placeholder 10">
            <a:extLst>
              <a:ext uri="{FF2B5EF4-FFF2-40B4-BE49-F238E27FC236}">
                <a16:creationId xmlns:a16="http://schemas.microsoft.com/office/drawing/2014/main" id="{78DCCB44-85CA-0C57-06F5-43ADB1E6EB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8770" y="2059200"/>
            <a:ext cx="3342368" cy="3783015"/>
          </a:xfrm>
        </p:spPr>
        <p:txBody>
          <a:bodyPr anchor="t">
            <a:normAutofit/>
          </a:bodyPr>
          <a:lstStyle/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2 weeks after plating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Bacterial growth surrounding plastic samples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No visible degradation of plastic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Difference in agar plates might be due to contamination</a:t>
            </a:r>
          </a:p>
        </p:txBody>
      </p:sp>
    </p:spTree>
    <p:extLst>
      <p:ext uri="{BB962C8B-B14F-4D97-AF65-F5344CB8AC3E}">
        <p14:creationId xmlns:p14="http://schemas.microsoft.com/office/powerpoint/2010/main" val="2804684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9098C40-9FCD-4485-809F-960CB3B8A5B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A542E6-1924-4FE2-89D1-3CB19468C1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F353183-2147-472B-AD7D-4A085FF6A42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AAA42C8-A082-4DFD-A5F3-FC9EF825B1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E46B98A5-2874-4160-A801-37F774304E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0862" y="549276"/>
            <a:ext cx="7200149" cy="57594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0" dist="101600" dir="5400000" algn="tl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F17BEC-18D3-1624-D20F-6C5BF5DDC4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0613" y="1018724"/>
            <a:ext cx="6115890" cy="539750"/>
          </a:xfrm>
        </p:spPr>
        <p:txBody>
          <a:bodyPr anchor="t">
            <a:normAutofit/>
          </a:bodyPr>
          <a:lstStyle/>
          <a:p>
            <a:r>
              <a:rPr lang="en-DE" sz="2800" dirty="0"/>
              <a:t>RESULTS: PS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00E1DEA-BD09-49AE-9428-6D24A8EF80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550863" y="1846203"/>
            <a:ext cx="7200900" cy="4462522"/>
            <a:chOff x="4656138" y="0"/>
            <a:chExt cx="6983409" cy="6308725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FAA15AF-E44B-4A73-94E4-96019425C1D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2794" cy="63087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06D1AC2-3751-45B5-BD28-ECC1EE72A5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3409" cy="6308725"/>
            </a:xfrm>
            <a:prstGeom prst="rect">
              <a:avLst/>
            </a:prstGeom>
            <a:solidFill>
              <a:schemeClr val="accent4">
                <a:lumMod val="75000"/>
                <a:alpha val="7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C173830-349A-4D3E-90F3-A1FEDB63B7A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>
              <a:off x="4656138" y="0"/>
              <a:ext cx="6983409" cy="6308725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pic>
        <p:nvPicPr>
          <p:cNvPr id="5" name="Content Placeholder 4" descr="A round plastic container with a white surface&#10;&#10;Description automatically generated">
            <a:extLst>
              <a:ext uri="{FF2B5EF4-FFF2-40B4-BE49-F238E27FC236}">
                <a16:creationId xmlns:a16="http://schemas.microsoft.com/office/drawing/2014/main" id="{D9DD3242-485B-C2C1-EA75-F8D956AED02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"/>
          <a:stretch/>
        </p:blipFill>
        <p:spPr>
          <a:xfrm>
            <a:off x="730863" y="2024675"/>
            <a:ext cx="3328864" cy="4101846"/>
          </a:xfrm>
          <a:prstGeom prst="rect">
            <a:avLst/>
          </a:prstGeom>
          <a:effectLst/>
        </p:spPr>
      </p:pic>
      <p:pic>
        <p:nvPicPr>
          <p:cNvPr id="7" name="Picture 6" descr="A round plastic container with a number of squares in it&#10;&#10;Description automatically generated">
            <a:extLst>
              <a:ext uri="{FF2B5EF4-FFF2-40B4-BE49-F238E27FC236}">
                <a16:creationId xmlns:a16="http://schemas.microsoft.com/office/drawing/2014/main" id="{A51545C9-B879-C725-D191-5EF6EB571E32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39726" y="2031998"/>
            <a:ext cx="3330000" cy="4100400"/>
          </a:xfrm>
          <a:prstGeom prst="rect">
            <a:avLst/>
          </a:prstGeom>
          <a:effectLst/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7BF6566-FADE-714E-78EC-D165217C8F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8770" y="2059200"/>
            <a:ext cx="3342368" cy="3783015"/>
          </a:xfrm>
        </p:spPr>
        <p:txBody>
          <a:bodyPr anchor="t">
            <a:normAutofit/>
          </a:bodyPr>
          <a:lstStyle/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2 weeks after plating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Bacterial growth surrounding plastic samples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No visible degradation of plastic</a:t>
            </a:r>
          </a:p>
          <a:p>
            <a:r>
              <a:rPr lang="en-US" sz="2000" dirty="0">
                <a:solidFill>
                  <a:schemeClr val="tx1">
                    <a:alpha val="60000"/>
                  </a:schemeClr>
                </a:solidFill>
              </a:rPr>
              <a:t>Plastic seems to be cloudy, but no visible degradation</a:t>
            </a:r>
          </a:p>
          <a:p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  <a:p>
            <a:endParaRPr lang="en-US" sz="2000" dirty="0">
              <a:solidFill>
                <a:schemeClr val="tx1">
                  <a:alpha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94524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9" name="Rectangle 98">
            <a:extLst>
              <a:ext uri="{FF2B5EF4-FFF2-40B4-BE49-F238E27FC236}">
                <a16:creationId xmlns:a16="http://schemas.microsoft.com/office/drawing/2014/main" id="{F1BBBE79-C427-480A-88F3-4BBC7C8C32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2DB5D61-EF0C-8FBE-5BDC-82E8AAFF3F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015" y="4495568"/>
            <a:ext cx="3861960" cy="1905232"/>
          </a:xfrm>
        </p:spPr>
        <p:txBody>
          <a:bodyPr anchor="ctr">
            <a:normAutofit/>
          </a:bodyPr>
          <a:lstStyle/>
          <a:p>
            <a:r>
              <a:rPr lang="en-DE" sz="3200"/>
              <a:t>RESULTS 2: PET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95C8260E-968F-44E8-A823-ABB43131192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86584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2C1BBA94-3F40-40AA-8BB9-E69E25E537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89" y="-1"/>
            <a:ext cx="11231745" cy="413142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A close-up of a grey surface&#10;&#10;Description automatically generated">
            <a:extLst>
              <a:ext uri="{FF2B5EF4-FFF2-40B4-BE49-F238E27FC236}">
                <a16:creationId xmlns:a16="http://schemas.microsoft.com/office/drawing/2014/main" id="{705BA5AD-D47D-8034-EC06-EA690773519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200" y="364143"/>
            <a:ext cx="3335789" cy="34264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D154ED8-28AE-CEB9-43D7-267025CF12F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66396" y="364142"/>
            <a:ext cx="3336953" cy="3426462"/>
          </a:xfrm>
          <a:prstGeom prst="rect">
            <a:avLst/>
          </a:prstGeom>
        </p:spPr>
      </p:pic>
      <p:pic>
        <p:nvPicPr>
          <p:cNvPr id="5" name="Content Placeholder 4" descr="A close-up of a metal surface&#10;&#10;Description automatically generated">
            <a:extLst>
              <a:ext uri="{FF2B5EF4-FFF2-40B4-BE49-F238E27FC236}">
                <a16:creationId xmlns:a16="http://schemas.microsoft.com/office/drawing/2014/main" id="{9C030C18-0468-A6E1-B3B9-6EAD04782272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5756" y="364142"/>
            <a:ext cx="3336953" cy="3426462"/>
          </a:xfrm>
          <a:prstGeom prst="rect">
            <a:avLst/>
          </a:prstGeom>
        </p:spPr>
      </p:pic>
      <p:sp>
        <p:nvSpPr>
          <p:cNvPr id="102" name="Rectangle 101">
            <a:extLst>
              <a:ext uri="{FF2B5EF4-FFF2-40B4-BE49-F238E27FC236}">
                <a16:creationId xmlns:a16="http://schemas.microsoft.com/office/drawing/2014/main" id="{FE43805F-24A6-46A4-B19B-54F2834735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3837444" y="5460209"/>
            <a:ext cx="1790365" cy="4571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Content Placeholder 10">
            <a:extLst>
              <a:ext uri="{FF2B5EF4-FFF2-40B4-BE49-F238E27FC236}">
                <a16:creationId xmlns:a16="http://schemas.microsoft.com/office/drawing/2014/main" id="{CF765FA1-A842-869C-DD32-630B0A27F0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62719" y="4495568"/>
            <a:ext cx="6586915" cy="1905232"/>
          </a:xfrm>
        </p:spPr>
        <p:txBody>
          <a:bodyPr anchor="ctr">
            <a:normAutofit/>
          </a:bodyPr>
          <a:lstStyle/>
          <a:p>
            <a:r>
              <a:rPr lang="en-US" sz="1800"/>
              <a:t>3 weeks after plating</a:t>
            </a:r>
          </a:p>
          <a:p>
            <a:r>
              <a:rPr lang="en-US" sz="1800"/>
              <a:t>Some irregularities are visible</a:t>
            </a:r>
          </a:p>
          <a:p>
            <a:r>
              <a:rPr lang="en-US" sz="1800"/>
              <a:t>No major cracks or significant erosion</a:t>
            </a:r>
          </a:p>
        </p:txBody>
      </p:sp>
    </p:spTree>
    <p:extLst>
      <p:ext uri="{BB962C8B-B14F-4D97-AF65-F5344CB8AC3E}">
        <p14:creationId xmlns:p14="http://schemas.microsoft.com/office/powerpoint/2010/main" val="672033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30011</TotalTime>
  <Words>529</Words>
  <Application>Microsoft Macintosh PowerPoint</Application>
  <PresentationFormat>Widescreen</PresentationFormat>
  <Paragraphs>75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-webkit-standard</vt:lpstr>
      <vt:lpstr>Aptos</vt:lpstr>
      <vt:lpstr>Aptos Display</vt:lpstr>
      <vt:lpstr>Arial</vt:lpstr>
      <vt:lpstr>Calibri</vt:lpstr>
      <vt:lpstr>Open Sans</vt:lpstr>
      <vt:lpstr>Office Theme</vt:lpstr>
      <vt:lpstr>IDEONELLA SAKAIENSIS: Optimising Conditions for Plastic Degradation</vt:lpstr>
      <vt:lpstr>INTRODUCTION:</vt:lpstr>
      <vt:lpstr>IDEONELLA SAKAIENSIS:</vt:lpstr>
      <vt:lpstr>AIM:</vt:lpstr>
      <vt:lpstr>MATERIAL:</vt:lpstr>
      <vt:lpstr>METHOD:</vt:lpstr>
      <vt:lpstr>RESULTS: PET</vt:lpstr>
      <vt:lpstr>RESULTS: PS</vt:lpstr>
      <vt:lpstr>RESULTS 2: PET</vt:lpstr>
      <vt:lpstr>RESULTS 2: PS</vt:lpstr>
      <vt:lpstr>DISCUSSION:</vt:lpstr>
      <vt:lpstr>ACKNOWLEDGEMENTS:</vt:lpstr>
      <vt:lpstr>REFERENCES: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VIJAYA KUMARA Shradda (KAR-S5ENA)</dc:creator>
  <cp:lastModifiedBy>BEAUFILS Philippe (KAR-Teacher)</cp:lastModifiedBy>
  <cp:revision>4</cp:revision>
  <dcterms:created xsi:type="dcterms:W3CDTF">2025-03-09T22:00:57Z</dcterms:created>
  <dcterms:modified xsi:type="dcterms:W3CDTF">2025-03-30T18:58:48Z</dcterms:modified>
</cp:coreProperties>
</file>