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60" r:id="rId8"/>
    <p:sldId id="261" r:id="rId9"/>
    <p:sldId id="262" r:id="rId10"/>
    <p:sldId id="267" r:id="rId11"/>
    <p:sldId id="265" r:id="rId12"/>
    <p:sldId id="264" r:id="rId13"/>
    <p:sldId id="266" r:id="rId14"/>
    <p:sldId id="268" r:id="rId15"/>
    <p:sldId id="269" r:id="rId16"/>
    <p:sldId id="270" r:id="rId17"/>
    <p:sldId id="271" r:id="rId18"/>
  </p:sldIdLst>
  <p:sldSz cx="12192000" cy="6858000"/>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7BF4FF-24B6-D0B7-38B6-680659907269}" v="30" dt="2025-03-30T10:24:11.52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91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https://eursc.sharepoint.com/sites/SCIENCESYMPOSIYM2025ANTIBIOGRAMA/Shared%20Documents/General/Materiales%20y%20Resultados/RESULTADO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
              <a:t>Quantification of the inhibition halo</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v>Mean EC</c:v>
          </c:tx>
          <c:spPr>
            <a:solidFill>
              <a:schemeClr val="accent1"/>
            </a:solidFill>
            <a:ln>
              <a:noFill/>
            </a:ln>
            <a:effectLst/>
          </c:spPr>
          <c:invertIfNegative val="0"/>
          <c:cat>
            <c:strRef>
              <c:f>Sheet1!$A$2:$A$14</c:f>
              <c:strCache>
                <c:ptCount val="13"/>
                <c:pt idx="0">
                  <c:v>Aloe Vera</c:v>
                </c:pt>
                <c:pt idx="1">
                  <c:v>Chanterelle</c:v>
                </c:pt>
                <c:pt idx="2">
                  <c:v>Lavender</c:v>
                </c:pt>
                <c:pt idx="3">
                  <c:v>Rosemary</c:v>
                </c:pt>
                <c:pt idx="4">
                  <c:v>Onion</c:v>
                </c:pt>
                <c:pt idx="5">
                  <c:v>Oregano</c:v>
                </c:pt>
                <c:pt idx="6">
                  <c:v>Ginger</c:v>
                </c:pt>
                <c:pt idx="7">
                  <c:v>Tea Tree</c:v>
                </c:pt>
                <c:pt idx="8">
                  <c:v>Turmeric</c:v>
                </c:pt>
                <c:pt idx="9">
                  <c:v>P10</c:v>
                </c:pt>
                <c:pt idx="10">
                  <c:v>C30</c:v>
                </c:pt>
                <c:pt idx="11">
                  <c:v>S300</c:v>
                </c:pt>
                <c:pt idx="12">
                  <c:v>TE30</c:v>
                </c:pt>
              </c:strCache>
            </c:strRef>
          </c:cat>
          <c:val>
            <c:numRef>
              <c:f>Sheet1!$F$2:$F$14</c:f>
              <c:numCache>
                <c:formatCode>#,##0</c:formatCode>
                <c:ptCount val="13"/>
                <c:pt idx="0" formatCode="General">
                  <c:v>0.35</c:v>
                </c:pt>
                <c:pt idx="1">
                  <c:v>2.1749999999999998</c:v>
                </c:pt>
                <c:pt idx="2" formatCode="General">
                  <c:v>0.77500000000000002</c:v>
                </c:pt>
                <c:pt idx="3" formatCode="General">
                  <c:v>0.75</c:v>
                </c:pt>
                <c:pt idx="4" formatCode="General">
                  <c:v>0.77500000000000002</c:v>
                </c:pt>
                <c:pt idx="5">
                  <c:v>3.125</c:v>
                </c:pt>
                <c:pt idx="6" formatCode="General">
                  <c:v>0.77500000000000002</c:v>
                </c:pt>
                <c:pt idx="7">
                  <c:v>4.875</c:v>
                </c:pt>
                <c:pt idx="8" formatCode="General">
                  <c:v>0</c:v>
                </c:pt>
                <c:pt idx="9" formatCode="General">
                  <c:v>0.75</c:v>
                </c:pt>
                <c:pt idx="10" formatCode="General">
                  <c:v>2.9</c:v>
                </c:pt>
                <c:pt idx="11" formatCode="General">
                  <c:v>3.35</c:v>
                </c:pt>
                <c:pt idx="12" formatCode="General">
                  <c:v>1.9</c:v>
                </c:pt>
              </c:numCache>
            </c:numRef>
          </c:val>
          <c:extLst>
            <c:ext xmlns:c16="http://schemas.microsoft.com/office/drawing/2014/chart" uri="{C3380CC4-5D6E-409C-BE32-E72D297353CC}">
              <c16:uniqueId val="{00000000-9C0B-45AF-B2BC-8F20DD8CABF7}"/>
            </c:ext>
          </c:extLst>
        </c:ser>
        <c:ser>
          <c:idx val="1"/>
          <c:order val="1"/>
          <c:tx>
            <c:v>Mean EF</c:v>
          </c:tx>
          <c:spPr>
            <a:solidFill>
              <a:schemeClr val="accent2"/>
            </a:solidFill>
            <a:ln>
              <a:noFill/>
            </a:ln>
            <a:effectLst/>
          </c:spPr>
          <c:invertIfNegative val="0"/>
          <c:cat>
            <c:strRef>
              <c:f>Sheet1!$A$2:$A$14</c:f>
              <c:strCache>
                <c:ptCount val="13"/>
                <c:pt idx="0">
                  <c:v>Aloe Vera</c:v>
                </c:pt>
                <c:pt idx="1">
                  <c:v>Chanterelle</c:v>
                </c:pt>
                <c:pt idx="2">
                  <c:v>Lavender</c:v>
                </c:pt>
                <c:pt idx="3">
                  <c:v>Rosemary</c:v>
                </c:pt>
                <c:pt idx="4">
                  <c:v>Onion</c:v>
                </c:pt>
                <c:pt idx="5">
                  <c:v>Oregano</c:v>
                </c:pt>
                <c:pt idx="6">
                  <c:v>Ginger</c:v>
                </c:pt>
                <c:pt idx="7">
                  <c:v>Tea Tree</c:v>
                </c:pt>
                <c:pt idx="8">
                  <c:v>Turmeric</c:v>
                </c:pt>
                <c:pt idx="9">
                  <c:v>P10</c:v>
                </c:pt>
                <c:pt idx="10">
                  <c:v>C30</c:v>
                </c:pt>
                <c:pt idx="11">
                  <c:v>S300</c:v>
                </c:pt>
                <c:pt idx="12">
                  <c:v>TE30</c:v>
                </c:pt>
              </c:strCache>
            </c:strRef>
          </c:cat>
          <c:val>
            <c:numRef>
              <c:f>Sheet1!$K$2:$K$14</c:f>
              <c:numCache>
                <c:formatCode>General</c:formatCode>
                <c:ptCount val="13"/>
                <c:pt idx="0">
                  <c:v>2.1</c:v>
                </c:pt>
                <c:pt idx="1">
                  <c:v>0</c:v>
                </c:pt>
                <c:pt idx="2">
                  <c:v>0</c:v>
                </c:pt>
                <c:pt idx="3">
                  <c:v>2</c:v>
                </c:pt>
                <c:pt idx="4">
                  <c:v>2.15</c:v>
                </c:pt>
                <c:pt idx="5">
                  <c:v>2</c:v>
                </c:pt>
                <c:pt idx="6">
                  <c:v>0</c:v>
                </c:pt>
                <c:pt idx="7" formatCode="#,##0">
                  <c:v>1.925</c:v>
                </c:pt>
                <c:pt idx="8">
                  <c:v>0</c:v>
                </c:pt>
                <c:pt idx="9">
                  <c:v>0</c:v>
                </c:pt>
                <c:pt idx="10">
                  <c:v>3.9</c:v>
                </c:pt>
                <c:pt idx="11">
                  <c:v>4</c:v>
                </c:pt>
                <c:pt idx="12">
                  <c:v>3.65</c:v>
                </c:pt>
              </c:numCache>
            </c:numRef>
          </c:val>
          <c:extLst>
            <c:ext xmlns:c16="http://schemas.microsoft.com/office/drawing/2014/chart" uri="{C3380CC4-5D6E-409C-BE32-E72D297353CC}">
              <c16:uniqueId val="{00000001-9C0B-45AF-B2BC-8F20DD8CABF7}"/>
            </c:ext>
          </c:extLst>
        </c:ser>
        <c:dLbls>
          <c:showLegendKey val="0"/>
          <c:showVal val="0"/>
          <c:showCatName val="0"/>
          <c:showSerName val="0"/>
          <c:showPercent val="0"/>
          <c:showBubbleSize val="0"/>
        </c:dLbls>
        <c:gapWidth val="219"/>
        <c:overlap val="-27"/>
        <c:axId val="1365420040"/>
        <c:axId val="1503503880"/>
      </c:barChart>
      <c:catAx>
        <c:axId val="1365420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ES"/>
          </a:p>
        </c:txPr>
        <c:crossAx val="1503503880"/>
        <c:crosses val="autoZero"/>
        <c:auto val="1"/>
        <c:lblAlgn val="ctr"/>
        <c:lblOffset val="100"/>
        <c:noMultiLvlLbl val="0"/>
      </c:catAx>
      <c:valAx>
        <c:axId val="15035038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a:t>Diameter of the inhibition halo (cm)</a:t>
                </a:r>
              </a:p>
            </c:rich>
          </c:tx>
          <c:layout>
            <c:manualLayout>
              <c:xMode val="edge"/>
              <c:yMode val="edge"/>
              <c:x val="0"/>
              <c:y val="7.8688165373993937E-2"/>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s-ES"/>
          </a:p>
        </c:txPr>
        <c:crossAx val="13654200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p:cNvSpPr>
            <a:spLocks noGrp="1"/>
          </p:cNvSpPr>
          <p:nvPr>
            <p:ph type="dt" sz="half" idx="10"/>
          </p:nvPr>
        </p:nvSpPr>
        <p:spPr/>
        <p:txBody>
          <a:bodyPr/>
          <a:lstStyle/>
          <a:p>
            <a:fld id="{40771E8B-6CA5-40B2-8038-0E112F3DAC1C}" type="datetimeFigureOut">
              <a:rPr lang="es-ES" smtClean="0"/>
              <a:t>30/03/2025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2288191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40771E8B-6CA5-40B2-8038-0E112F3DAC1C}" type="datetimeFigureOut">
              <a:rPr lang="es-ES" smtClean="0"/>
              <a:t>30/03/2025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541863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40771E8B-6CA5-40B2-8038-0E112F3DAC1C}" type="datetimeFigureOut">
              <a:rPr lang="es-ES" smtClean="0"/>
              <a:t>30/03/2025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2215096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40771E8B-6CA5-40B2-8038-0E112F3DAC1C}" type="datetimeFigureOut">
              <a:rPr lang="es-ES" smtClean="0"/>
              <a:t>30/03/2025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3398174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0771E8B-6CA5-40B2-8038-0E112F3DAC1C}" type="datetimeFigureOut">
              <a:rPr lang="es-ES" smtClean="0"/>
              <a:t>30/03/2025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2339700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40771E8B-6CA5-40B2-8038-0E112F3DAC1C}" type="datetimeFigureOut">
              <a:rPr lang="es-ES" smtClean="0"/>
              <a:t>30/03/2025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979029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40771E8B-6CA5-40B2-8038-0E112F3DAC1C}" type="datetimeFigureOut">
              <a:rPr lang="es-ES" smtClean="0"/>
              <a:t>30/03/2025</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175239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40771E8B-6CA5-40B2-8038-0E112F3DAC1C}" type="datetimeFigureOut">
              <a:rPr lang="es-ES" smtClean="0"/>
              <a:t>30/03/2025</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3630658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0771E8B-6CA5-40B2-8038-0E112F3DAC1C}" type="datetimeFigureOut">
              <a:rPr lang="es-ES" smtClean="0"/>
              <a:t>30/03/2025</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3682375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0771E8B-6CA5-40B2-8038-0E112F3DAC1C}" type="datetimeFigureOut">
              <a:rPr lang="es-ES" smtClean="0"/>
              <a:t>30/03/2025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136044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0771E8B-6CA5-40B2-8038-0E112F3DAC1C}" type="datetimeFigureOut">
              <a:rPr lang="es-ES" smtClean="0"/>
              <a:t>30/03/2025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F1556C4-DFC3-4611-A7CC-780699185E26}" type="slidenum">
              <a:rPr lang="es-ES" smtClean="0"/>
              <a:t>‹#›</a:t>
            </a:fld>
            <a:endParaRPr lang="es-ES"/>
          </a:p>
        </p:txBody>
      </p:sp>
    </p:spTree>
    <p:extLst>
      <p:ext uri="{BB962C8B-B14F-4D97-AF65-F5344CB8AC3E}">
        <p14:creationId xmlns:p14="http://schemas.microsoft.com/office/powerpoint/2010/main" val="383603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771E8B-6CA5-40B2-8038-0E112F3DAC1C}" type="datetimeFigureOut">
              <a:rPr lang="es-ES" smtClean="0"/>
              <a:t>30/03/2025</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F1556C4-DFC3-4611-A7CC-780699185E26}" type="slidenum">
              <a:rPr lang="es-ES" smtClean="0"/>
              <a:t>‹#›</a:t>
            </a:fld>
            <a:endParaRPr lang="es-ES"/>
          </a:p>
        </p:txBody>
      </p:sp>
    </p:spTree>
    <p:extLst>
      <p:ext uri="{BB962C8B-B14F-4D97-AF65-F5344CB8AC3E}">
        <p14:creationId xmlns:p14="http://schemas.microsoft.com/office/powerpoint/2010/main" val="2933118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s.wikipedia.org/wiki/Antibi%C3%B3tico" TargetMode="External"/><Relationship Id="rId2" Type="http://schemas.openxmlformats.org/officeDocument/2006/relationships/hyperlink" Target="https://education.nationalgeographic.org/resource/antibiotic-resistance-beefing/" TargetMode="Externa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s://www.seimc.org/contenidos/documentoscientificos/procedimientosmicrobiologia/seimc-procedimientomicrobiologia12.pdf" TargetMode="External"/><Relationship Id="rId4" Type="http://schemas.openxmlformats.org/officeDocument/2006/relationships/hyperlink" Target="https://es.wikipedia.org/wiki/Louis_Pasteur"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tabla, diversos, diferente, artículos">
            <a:extLst>
              <a:ext uri="{FF2B5EF4-FFF2-40B4-BE49-F238E27FC236}">
                <a16:creationId xmlns:a16="http://schemas.microsoft.com/office/drawing/2014/main" id="{EBDD5696-FC6F-9E9C-E525-DCEE587A4850}"/>
              </a:ext>
            </a:extLst>
          </p:cNvPr>
          <p:cNvPicPr>
            <a:picLocks noChangeAspect="1"/>
          </p:cNvPicPr>
          <p:nvPr/>
        </p:nvPicPr>
        <p:blipFill>
          <a:blip r:embed="rId2">
            <a:alphaModFix amt="36000"/>
            <a:extLst>
              <a:ext uri="{BEBA8EAE-BF5A-486C-A8C5-ECC9F3942E4B}">
                <a14:imgProps xmlns:a14="http://schemas.microsoft.com/office/drawing/2010/main">
                  <a14:imgLayer r:embed="rId3">
                    <a14:imgEffect>
                      <a14:saturation sat="150000"/>
                    </a14:imgEffect>
                    <a14:imgEffect>
                      <a14:brightnessContrast bright="-2000" contrast="13000"/>
                    </a14:imgEffect>
                  </a14:imgLayer>
                </a14:imgProps>
              </a:ext>
            </a:extLst>
          </a:blip>
          <a:stretch>
            <a:fillRect/>
          </a:stretch>
        </p:blipFill>
        <p:spPr>
          <a:xfrm>
            <a:off x="4557" y="4280"/>
            <a:ext cx="12182887" cy="6849440"/>
          </a:xfrm>
          <a:prstGeom prst="rect">
            <a:avLst/>
          </a:prstGeom>
        </p:spPr>
      </p:pic>
      <p:sp>
        <p:nvSpPr>
          <p:cNvPr id="2" name="Título 1"/>
          <p:cNvSpPr>
            <a:spLocks noGrp="1"/>
          </p:cNvSpPr>
          <p:nvPr>
            <p:ph type="ctrTitle"/>
          </p:nvPr>
        </p:nvSpPr>
        <p:spPr>
          <a:xfrm>
            <a:off x="1509623" y="2917760"/>
            <a:ext cx="9144000" cy="1030614"/>
          </a:xfrm>
        </p:spPr>
        <p:txBody>
          <a:bodyPr>
            <a:normAutofit fontScale="90000"/>
          </a:bodyPr>
          <a:lstStyle/>
          <a:p>
            <a:r>
              <a:rPr lang="en" b="1" i="1" u="sng" dirty="0">
                <a:latin typeface="Bookman Old Style"/>
              </a:rPr>
              <a:t>Do natural </a:t>
            </a:r>
            <a:br>
              <a:rPr lang="es-ES" b="1" i="1" u="sng" dirty="0">
                <a:latin typeface="Bookman Old Style"/>
              </a:rPr>
            </a:br>
            <a:r>
              <a:rPr lang="en" b="1" i="1" u="sng" dirty="0">
                <a:latin typeface="Bookman Old Style"/>
              </a:rPr>
              <a:t>antibiotics cure?</a:t>
            </a:r>
          </a:p>
        </p:txBody>
      </p:sp>
      <p:sp>
        <p:nvSpPr>
          <p:cNvPr id="3" name="Subtítulo 2"/>
          <p:cNvSpPr>
            <a:spLocks noGrp="1"/>
          </p:cNvSpPr>
          <p:nvPr>
            <p:ph type="subTitle" idx="1"/>
          </p:nvPr>
        </p:nvSpPr>
        <p:spPr>
          <a:xfrm>
            <a:off x="3519919" y="4309078"/>
            <a:ext cx="5152267" cy="276829"/>
          </a:xfrm>
        </p:spPr>
        <p:txBody>
          <a:bodyPr vert="horz" lIns="91440" tIns="45720" rIns="91440" bIns="45720" rtlCol="0" anchor="t">
            <a:noAutofit/>
          </a:bodyPr>
          <a:lstStyle/>
          <a:p>
            <a:r>
              <a:rPr lang="en" sz="2000" b="1" dirty="0">
                <a:solidFill>
                  <a:srgbClr val="002060"/>
                </a:solidFill>
              </a:rPr>
              <a:t>By Javier Canals </a:t>
            </a:r>
            <a:r>
              <a:rPr lang="en" sz="2000" b="1" dirty="0" err="1">
                <a:solidFill>
                  <a:srgbClr val="002060"/>
                </a:solidFill>
              </a:rPr>
              <a:t>Estirado</a:t>
            </a:r>
            <a:r>
              <a:rPr lang="en" sz="2000" b="1" dirty="0">
                <a:solidFill>
                  <a:srgbClr val="002060"/>
                </a:solidFill>
              </a:rPr>
              <a:t> (S2 ES) and Rodrigo Martínez </a:t>
            </a:r>
            <a:r>
              <a:rPr lang="en" sz="2000" b="1" dirty="0" err="1">
                <a:solidFill>
                  <a:srgbClr val="002060"/>
                </a:solidFill>
              </a:rPr>
              <a:t>Barberá</a:t>
            </a:r>
            <a:r>
              <a:rPr lang="en" sz="2000" b="1" dirty="0">
                <a:solidFill>
                  <a:srgbClr val="002060"/>
                </a:solidFill>
              </a:rPr>
              <a:t> (S2 ES)</a:t>
            </a:r>
          </a:p>
        </p:txBody>
      </p:sp>
      <p:sp>
        <p:nvSpPr>
          <p:cNvPr id="6" name="Subtítulo 2">
            <a:extLst>
              <a:ext uri="{FF2B5EF4-FFF2-40B4-BE49-F238E27FC236}">
                <a16:creationId xmlns:a16="http://schemas.microsoft.com/office/drawing/2014/main" id="{BC7F06B5-2E73-6568-63E6-C05CF23D0511}"/>
              </a:ext>
            </a:extLst>
          </p:cNvPr>
          <p:cNvSpPr txBox="1">
            <a:spLocks/>
          </p:cNvSpPr>
          <p:nvPr/>
        </p:nvSpPr>
        <p:spPr>
          <a:xfrm>
            <a:off x="3554482" y="5296470"/>
            <a:ext cx="5137890" cy="708149"/>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 b="1" u="sng" dirty="0">
                <a:solidFill>
                  <a:srgbClr val="FF0000"/>
                </a:solidFill>
              </a:rPr>
              <a:t>European School of Alicante</a:t>
            </a:r>
          </a:p>
        </p:txBody>
      </p:sp>
    </p:spTree>
    <p:extLst>
      <p:ext uri="{BB962C8B-B14F-4D97-AF65-F5344CB8AC3E}">
        <p14:creationId xmlns:p14="http://schemas.microsoft.com/office/powerpoint/2010/main" val="2406273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DD92F8E-22A0-E8E8-7904-6EFCABE5C852}"/>
            </a:ext>
          </a:extLst>
        </p:cNvPr>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ítulo 1">
            <a:extLst>
              <a:ext uri="{FF2B5EF4-FFF2-40B4-BE49-F238E27FC236}">
                <a16:creationId xmlns:a16="http://schemas.microsoft.com/office/drawing/2014/main" id="{CC494C78-8965-C802-492C-D4B63782C1B7}"/>
              </a:ext>
            </a:extLst>
          </p:cNvPr>
          <p:cNvSpPr>
            <a:spLocks noGrp="1"/>
          </p:cNvSpPr>
          <p:nvPr>
            <p:ph type="title"/>
          </p:nvPr>
        </p:nvSpPr>
        <p:spPr>
          <a:xfrm>
            <a:off x="838200" y="184805"/>
            <a:ext cx="10515600" cy="1505883"/>
          </a:xfrm>
        </p:spPr>
        <p:txBody>
          <a:bodyPr vert="horz" lIns="91440" tIns="45720" rIns="91440" bIns="45720" rtlCol="0" anchor="ctr">
            <a:normAutofit/>
          </a:bodyPr>
          <a:lstStyle/>
          <a:p>
            <a:r>
              <a:rPr lang="en" kern="1200">
                <a:latin typeface="+mj-lt"/>
                <a:ea typeface="+mj-ea"/>
                <a:cs typeface="+mj-cs"/>
              </a:rPr>
              <a:t>Results </a:t>
            </a:r>
            <a:r>
              <a:rPr lang="en" sz="2800"/>
              <a:t>(bar graph) </a:t>
            </a:r>
            <a:endParaRPr lang="en-US" sz="2800" kern="1200">
              <a:latin typeface="+mj-lt"/>
            </a:endParaRPr>
          </a:p>
        </p:txBody>
      </p:sp>
      <p:graphicFrame>
        <p:nvGraphicFramePr>
          <p:cNvPr id="2" name="Gráfico 1">
            <a:extLst>
              <a:ext uri="{FF2B5EF4-FFF2-40B4-BE49-F238E27FC236}">
                <a16:creationId xmlns:a16="http://schemas.microsoft.com/office/drawing/2014/main" id="{4B6882E7-A6F6-CBB1-37BD-7BF088A8A9A3}"/>
              </a:ext>
            </a:extLst>
          </p:cNvPr>
          <p:cNvGraphicFramePr>
            <a:graphicFrameLocks noChangeAspect="1"/>
          </p:cNvGraphicFramePr>
          <p:nvPr>
            <p:extLst>
              <p:ext uri="{D42A27DB-BD31-4B8C-83A1-F6EECF244321}">
                <p14:modId xmlns:p14="http://schemas.microsoft.com/office/powerpoint/2010/main" val="4069804437"/>
              </p:ext>
            </p:extLst>
          </p:nvPr>
        </p:nvGraphicFramePr>
        <p:xfrm>
          <a:off x="1206761" y="1355915"/>
          <a:ext cx="9310776" cy="501482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6482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Idea bombilla svg / ideas de bombilla / ilustraciones de bombilla / bombilla  png / objetivos bombilla / bombilla jpeg - Etsy España">
            <a:extLst>
              <a:ext uri="{FF2B5EF4-FFF2-40B4-BE49-F238E27FC236}">
                <a16:creationId xmlns:a16="http://schemas.microsoft.com/office/drawing/2014/main" id="{D901007B-3EE4-7773-79F2-4E01E4BE9659}"/>
              </a:ext>
            </a:extLst>
          </p:cNvPr>
          <p:cNvPicPr>
            <a:picLocks noChangeAspect="1"/>
          </p:cNvPicPr>
          <p:nvPr/>
        </p:nvPicPr>
        <p:blipFill>
          <a:blip r:embed="rId2"/>
          <a:srcRect l="11470" r="11490" b="2"/>
          <a:stretch/>
        </p:blipFill>
        <p:spPr>
          <a:xfrm>
            <a:off x="8228723" y="2266041"/>
            <a:ext cx="3941064" cy="4096512"/>
          </a:xfrm>
          <a:prstGeom prst="rect">
            <a:avLst/>
          </a:prstGeom>
        </p:spPr>
      </p:pic>
      <p:sp>
        <p:nvSpPr>
          <p:cNvPr id="2" name="Título 1">
            <a:extLst>
              <a:ext uri="{FF2B5EF4-FFF2-40B4-BE49-F238E27FC236}">
                <a16:creationId xmlns:a16="http://schemas.microsoft.com/office/drawing/2014/main" id="{D2C0EB2A-1F95-137F-D6F6-A00BFEDE17A2}"/>
              </a:ext>
            </a:extLst>
          </p:cNvPr>
          <p:cNvSpPr>
            <a:spLocks noGrp="1"/>
          </p:cNvSpPr>
          <p:nvPr>
            <p:ph type="title"/>
          </p:nvPr>
        </p:nvSpPr>
        <p:spPr>
          <a:xfrm>
            <a:off x="593370" y="-1543"/>
            <a:ext cx="11018520" cy="1434415"/>
          </a:xfrm>
        </p:spPr>
        <p:txBody>
          <a:bodyPr anchor="b">
            <a:normAutofit/>
          </a:bodyPr>
          <a:lstStyle/>
          <a:p>
            <a:r>
              <a:rPr lang="en" sz="4800" b="1" dirty="0">
                <a:latin typeface="Aptos"/>
              </a:rPr>
              <a:t>CONCLUSIONS</a:t>
            </a:r>
            <a:endParaRPr lang="es-ES" sz="4800" dirty="0"/>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1C4828E1-884D-A3AD-D4BC-62792DC7357B}"/>
              </a:ext>
            </a:extLst>
          </p:cNvPr>
          <p:cNvSpPr>
            <a:spLocks noGrp="1"/>
          </p:cNvSpPr>
          <p:nvPr>
            <p:ph idx="1"/>
          </p:nvPr>
        </p:nvSpPr>
        <p:spPr>
          <a:xfrm>
            <a:off x="301096" y="2066157"/>
            <a:ext cx="8409615" cy="3748092"/>
          </a:xfrm>
        </p:spPr>
        <p:txBody>
          <a:bodyPr vert="horz" lIns="91440" tIns="45720" rIns="91440" bIns="45720" rtlCol="0" anchor="t">
            <a:noAutofit/>
          </a:bodyPr>
          <a:lstStyle/>
          <a:p>
            <a:pPr marL="342900" indent="-342900">
              <a:buAutoNum type="arabicPeriod"/>
            </a:pPr>
            <a:r>
              <a:rPr lang="en" sz="1800" dirty="0"/>
              <a:t>Extracts from some plants and fungi serve as </a:t>
            </a:r>
            <a:r>
              <a:rPr lang="en" sz="1800" dirty="0">
                <a:solidFill>
                  <a:srgbClr val="FF0000"/>
                </a:solidFill>
              </a:rPr>
              <a:t>natural antibiotics</a:t>
            </a:r>
            <a:r>
              <a:rPr lang="en" sz="1800" dirty="0"/>
              <a:t>.</a:t>
            </a:r>
          </a:p>
          <a:p>
            <a:pPr marL="342900" indent="-342900">
              <a:buAutoNum type="arabicPeriod"/>
            </a:pPr>
            <a:r>
              <a:rPr lang="en" sz="1800" dirty="0"/>
              <a:t>Bacterial species do not react the same way to the same antibiotics, whether </a:t>
            </a:r>
            <a:r>
              <a:rPr lang="en" sz="1800" dirty="0">
                <a:solidFill>
                  <a:srgbClr val="FF0000"/>
                </a:solidFill>
              </a:rPr>
              <a:t>natural or artificial</a:t>
            </a:r>
            <a:r>
              <a:rPr lang="en" sz="1800" dirty="0"/>
              <a:t>.</a:t>
            </a:r>
            <a:r>
              <a:rPr lang="en" sz="1800" dirty="0">
                <a:solidFill>
                  <a:srgbClr val="000000"/>
                </a:solidFill>
              </a:rPr>
              <a:t> </a:t>
            </a:r>
          </a:p>
          <a:p>
            <a:pPr marL="342900" indent="-342900">
              <a:buAutoNum type="arabicPeriod"/>
            </a:pPr>
            <a:r>
              <a:rPr lang="en" sz="1800" dirty="0">
                <a:solidFill>
                  <a:srgbClr val="000000"/>
                </a:solidFill>
              </a:rPr>
              <a:t>Our </a:t>
            </a:r>
            <a:r>
              <a:rPr lang="en" sz="1800" i="1" dirty="0">
                <a:solidFill>
                  <a:srgbClr val="000000"/>
                </a:solidFill>
              </a:rPr>
              <a:t>E.coli  species </a:t>
            </a:r>
            <a:r>
              <a:rPr lang="en" sz="1800" dirty="0">
                <a:solidFill>
                  <a:srgbClr val="000000"/>
                </a:solidFill>
              </a:rPr>
              <a:t>is an example of bacteria </a:t>
            </a:r>
            <a:r>
              <a:rPr lang="en" sz="1800" dirty="0">
                <a:solidFill>
                  <a:srgbClr val="FF0000"/>
                </a:solidFill>
              </a:rPr>
              <a:t>resistant to penicillin.</a:t>
            </a:r>
          </a:p>
          <a:p>
            <a:pPr marL="342900" indent="-342900">
              <a:buAutoNum type="arabicPeriod"/>
            </a:pPr>
            <a:r>
              <a:rPr lang="en" sz="1800" dirty="0">
                <a:solidFill>
                  <a:srgbClr val="000000"/>
                </a:solidFill>
              </a:rPr>
              <a:t> </a:t>
            </a:r>
            <a:r>
              <a:rPr lang="en" sz="1800" dirty="0">
                <a:solidFill>
                  <a:srgbClr val="FF0000"/>
                </a:solidFill>
              </a:rPr>
              <a:t>Tea tree and oregano</a:t>
            </a:r>
            <a:r>
              <a:rPr lang="en" sz="1800" dirty="0"/>
              <a:t> are the extracts with the highest bactericidal activity.</a:t>
            </a:r>
            <a:endParaRPr lang="en"/>
          </a:p>
          <a:p>
            <a:pPr marL="342900" indent="-342900">
              <a:buAutoNum type="arabicPeriod"/>
            </a:pPr>
            <a:r>
              <a:rPr lang="en" sz="1800" dirty="0"/>
              <a:t>We must </a:t>
            </a:r>
            <a:r>
              <a:rPr lang="en" sz="1800" dirty="0">
                <a:solidFill>
                  <a:srgbClr val="FF0000"/>
                </a:solidFill>
              </a:rPr>
              <a:t>take care of our planet </a:t>
            </a:r>
            <a:r>
              <a:rPr lang="en" sz="1800" dirty="0"/>
              <a:t>and continue researching plants and fungi because they may contain undiscovered substances that could cure some current, or even future, diseases.</a:t>
            </a:r>
          </a:p>
          <a:p>
            <a:pPr marL="342900" indent="-342900">
              <a:buAutoNum type="arabicPeriod"/>
            </a:pPr>
            <a:r>
              <a:rPr lang="en" sz="1800" dirty="0"/>
              <a:t>Not only would we have to produce artificial antibiotics, but we could also use plants and some mushrooms and fungi that would </a:t>
            </a:r>
            <a:r>
              <a:rPr lang="en" sz="1800" dirty="0">
                <a:solidFill>
                  <a:srgbClr val="FF0000"/>
                </a:solidFill>
              </a:rPr>
              <a:t>help avoid having to use artificial antibiotics</a:t>
            </a:r>
            <a:r>
              <a:rPr lang="en" sz="1800" dirty="0"/>
              <a:t> that have more side effects than an antibiotic made from plants.</a:t>
            </a:r>
            <a:endParaRPr lang="es-ES" dirty="0"/>
          </a:p>
        </p:txBody>
      </p:sp>
    </p:spTree>
    <p:extLst>
      <p:ext uri="{BB962C8B-B14F-4D97-AF65-F5344CB8AC3E}">
        <p14:creationId xmlns:p14="http://schemas.microsoft.com/office/powerpoint/2010/main" val="2304897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3E60EBC-F80C-53D2-D13C-9248CF779C46}"/>
              </a:ext>
            </a:extLst>
          </p:cNvPr>
          <p:cNvSpPr>
            <a:spLocks noGrp="1"/>
          </p:cNvSpPr>
          <p:nvPr>
            <p:ph type="title"/>
          </p:nvPr>
        </p:nvSpPr>
        <p:spPr>
          <a:xfrm>
            <a:off x="572493" y="238539"/>
            <a:ext cx="11018520" cy="1434415"/>
          </a:xfrm>
        </p:spPr>
        <p:txBody>
          <a:bodyPr anchor="b">
            <a:normAutofit/>
          </a:bodyPr>
          <a:lstStyle/>
          <a:p>
            <a:r>
              <a:rPr lang="en" sz="5400"/>
              <a:t>Proposals for improvement</a:t>
            </a:r>
          </a:p>
        </p:txBody>
      </p:sp>
      <p:sp>
        <p:nvSpPr>
          <p:cNvPr id="1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Marcador de contenido 2">
            <a:extLst>
              <a:ext uri="{FF2B5EF4-FFF2-40B4-BE49-F238E27FC236}">
                <a16:creationId xmlns:a16="http://schemas.microsoft.com/office/drawing/2014/main" id="{A85800DF-EA74-B30A-FEE4-9790A870071D}"/>
              </a:ext>
            </a:extLst>
          </p:cNvPr>
          <p:cNvSpPr>
            <a:spLocks noGrp="1"/>
          </p:cNvSpPr>
          <p:nvPr>
            <p:ph idx="1"/>
          </p:nvPr>
        </p:nvSpPr>
        <p:spPr>
          <a:xfrm>
            <a:off x="572493" y="2071316"/>
            <a:ext cx="6713552" cy="4119172"/>
          </a:xfrm>
        </p:spPr>
        <p:txBody>
          <a:bodyPr vert="horz" lIns="91440" tIns="45720" rIns="91440" bIns="45720" rtlCol="0" anchor="t">
            <a:normAutofit fontScale="92500" lnSpcReduction="10000"/>
          </a:bodyPr>
          <a:lstStyle/>
          <a:p>
            <a:pPr marL="342900" indent="-342900" algn="just">
              <a:buAutoNum type="arabicPeriod"/>
            </a:pPr>
            <a:r>
              <a:rPr lang="en" sz="2000" dirty="0"/>
              <a:t>On a technical level, it would be interesting and possibly fruitful to replicate the experiment, </a:t>
            </a:r>
            <a:r>
              <a:rPr lang="en" sz="2000" dirty="0">
                <a:solidFill>
                  <a:srgbClr val="FF0000"/>
                </a:solidFill>
              </a:rPr>
              <a:t>increasing the number of observations</a:t>
            </a:r>
            <a:r>
              <a:rPr lang="en" sz="2000" dirty="0"/>
              <a:t>. This way, the results are more robust and credible.</a:t>
            </a:r>
            <a:endParaRPr lang="es-ES" dirty="0"/>
          </a:p>
          <a:p>
            <a:pPr marL="342900" indent="-342900" algn="just">
              <a:buAutoNum type="arabicPeriod"/>
            </a:pPr>
            <a:endParaRPr lang="es-ES" sz="2000"/>
          </a:p>
          <a:p>
            <a:pPr marL="342900" indent="-342900" algn="just">
              <a:buAutoNum type="arabicPeriod"/>
            </a:pPr>
            <a:r>
              <a:rPr lang="en" sz="2000" dirty="0"/>
              <a:t>On a scientific level, it would be attractive to</a:t>
            </a:r>
            <a:r>
              <a:rPr lang="en" sz="2000" dirty="0">
                <a:solidFill>
                  <a:srgbClr val="FF0000"/>
                </a:solidFill>
              </a:rPr>
              <a:t> increase the number of extracts tested.</a:t>
            </a:r>
            <a:r>
              <a:rPr lang="en" sz="2000" dirty="0"/>
              <a:t> This would increase the chances of natural antibiotics establishing themselves alongside other antibiotics in the pharmaceutical market.</a:t>
            </a:r>
          </a:p>
          <a:p>
            <a:pPr marL="342900" indent="-342900" algn="just">
              <a:buAutoNum type="arabicPeriod"/>
            </a:pPr>
            <a:endParaRPr lang="es-ES" sz="2000"/>
          </a:p>
          <a:p>
            <a:pPr marL="342900" indent="-342900" algn="just">
              <a:buAutoNum type="arabicPeriod"/>
            </a:pPr>
            <a:r>
              <a:rPr lang="en" sz="2000" dirty="0"/>
              <a:t>Finally, we propose </a:t>
            </a:r>
            <a:r>
              <a:rPr lang="en" sz="2000" dirty="0">
                <a:solidFill>
                  <a:srgbClr val="FF0000"/>
                </a:solidFill>
              </a:rPr>
              <a:t>similarly investigating</a:t>
            </a:r>
            <a:r>
              <a:rPr lang="en" sz="2000" dirty="0"/>
              <a:t> whether extracts from </a:t>
            </a:r>
            <a:r>
              <a:rPr lang="en" sz="2000" dirty="0">
                <a:solidFill>
                  <a:srgbClr val="FF0000"/>
                </a:solidFill>
              </a:rPr>
              <a:t>seaweed</a:t>
            </a:r>
            <a:r>
              <a:rPr lang="en" sz="2000" dirty="0"/>
              <a:t> exist, as these could contain antibodies against microorganisms from bygone eras and, therefore, offer protection.</a:t>
            </a:r>
          </a:p>
        </p:txBody>
      </p:sp>
      <p:pic>
        <p:nvPicPr>
          <p:cNvPr id="3" name="Imagen 2" descr="Mejora personal o desarrollo para el éxito | Vector Premium">
            <a:extLst>
              <a:ext uri="{FF2B5EF4-FFF2-40B4-BE49-F238E27FC236}">
                <a16:creationId xmlns:a16="http://schemas.microsoft.com/office/drawing/2014/main" id="{37EBF377-B918-32F3-A8A3-6378A038135B}"/>
              </a:ext>
            </a:extLst>
          </p:cNvPr>
          <p:cNvPicPr>
            <a:picLocks noChangeAspect="1"/>
          </p:cNvPicPr>
          <p:nvPr/>
        </p:nvPicPr>
        <p:blipFill>
          <a:blip r:embed="rId2"/>
          <a:srcRect l="3050" r="746" b="2"/>
          <a:stretch/>
        </p:blipFill>
        <p:spPr>
          <a:xfrm>
            <a:off x="7675658" y="2093976"/>
            <a:ext cx="3941064" cy="4096512"/>
          </a:xfrm>
          <a:prstGeom prst="rect">
            <a:avLst/>
          </a:prstGeom>
        </p:spPr>
      </p:pic>
    </p:spTree>
    <p:extLst>
      <p:ext uri="{BB962C8B-B14F-4D97-AF65-F5344CB8AC3E}">
        <p14:creationId xmlns:p14="http://schemas.microsoft.com/office/powerpoint/2010/main" val="369757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ítulo 4">
            <a:extLst>
              <a:ext uri="{FF2B5EF4-FFF2-40B4-BE49-F238E27FC236}">
                <a16:creationId xmlns:a16="http://schemas.microsoft.com/office/drawing/2014/main" id="{89F0ED8E-8F59-4C95-3B41-E4947B3D9096}"/>
              </a:ext>
            </a:extLst>
          </p:cNvPr>
          <p:cNvSpPr>
            <a:spLocks noGrp="1"/>
          </p:cNvSpPr>
          <p:nvPr>
            <p:ph type="title"/>
          </p:nvPr>
        </p:nvSpPr>
        <p:spPr>
          <a:xfrm>
            <a:off x="640080" y="325369"/>
            <a:ext cx="4368602" cy="1956841"/>
          </a:xfrm>
        </p:spPr>
        <p:txBody>
          <a:bodyPr anchor="b">
            <a:normAutofit/>
          </a:bodyPr>
          <a:lstStyle/>
          <a:p>
            <a:r>
              <a:rPr lang="en" sz="5400"/>
              <a:t>References</a:t>
            </a:r>
          </a:p>
        </p:txBody>
      </p:sp>
      <p:sp>
        <p:nvSpPr>
          <p:cNvPr id="1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349260F8-8F30-D35E-750F-83BBAC818848}"/>
              </a:ext>
            </a:extLst>
          </p:cNvPr>
          <p:cNvSpPr>
            <a:spLocks noGrp="1"/>
          </p:cNvSpPr>
          <p:nvPr>
            <p:ph idx="1"/>
          </p:nvPr>
        </p:nvSpPr>
        <p:spPr>
          <a:xfrm>
            <a:off x="640080" y="2599729"/>
            <a:ext cx="4403363" cy="3320668"/>
          </a:xfrm>
        </p:spPr>
        <p:txBody>
          <a:bodyPr vert="horz" lIns="91440" tIns="45720" rIns="91440" bIns="45720" rtlCol="0" anchor="t">
            <a:noAutofit/>
          </a:bodyPr>
          <a:lstStyle/>
          <a:p>
            <a:pPr marL="0" indent="0">
              <a:buNone/>
            </a:pPr>
            <a:endParaRPr lang="es-ES" sz="1700" b="1"/>
          </a:p>
          <a:p>
            <a:pPr algn="just"/>
            <a:r>
              <a:rPr lang="en-GB" sz="1200" dirty="0"/>
              <a:t>National Geographic: the problem of resistance to antibiotics</a:t>
            </a:r>
            <a:endParaRPr lang="en" sz="1200" dirty="0"/>
          </a:p>
          <a:p>
            <a:pPr marL="0" indent="0" algn="just">
              <a:buNone/>
            </a:pPr>
            <a:r>
              <a:rPr lang="en-GB" sz="1200" u="sng" dirty="0">
                <a:hlinkClick r:id="rId2"/>
              </a:rPr>
              <a:t>https://education.nationalgeographic.org/resource/antibiotic-resistance-beefing/</a:t>
            </a:r>
            <a:r>
              <a:rPr lang="en-GB" sz="1200" dirty="0"/>
              <a:t> </a:t>
            </a:r>
            <a:endParaRPr lang="en" sz="1200" dirty="0"/>
          </a:p>
          <a:p>
            <a:pPr algn="just"/>
            <a:endParaRPr lang="en" sz="1200" dirty="0"/>
          </a:p>
          <a:p>
            <a:pPr algn="just"/>
            <a:r>
              <a:rPr lang="en-GB" sz="1200" dirty="0"/>
              <a:t>Wikipedia: antibiotics and Louis Pasteur.</a:t>
            </a:r>
            <a:endParaRPr lang="en" sz="1200" dirty="0"/>
          </a:p>
          <a:p>
            <a:pPr marL="0" indent="0" algn="just">
              <a:buNone/>
            </a:pPr>
            <a:r>
              <a:rPr lang="en-GB" sz="1200" u="sng" dirty="0">
                <a:hlinkClick r:id="rId3"/>
              </a:rPr>
              <a:t>https://es.wikipedia.org/wiki/Antibi%C3%B3tico</a:t>
            </a:r>
            <a:r>
              <a:rPr lang="en-GB" sz="1200" dirty="0"/>
              <a:t> </a:t>
            </a:r>
            <a:endParaRPr lang="en" sz="1200" dirty="0"/>
          </a:p>
          <a:p>
            <a:pPr marL="0" indent="0" algn="just">
              <a:buNone/>
            </a:pPr>
            <a:r>
              <a:rPr lang="en-GB" sz="1200" u="sng" dirty="0">
                <a:hlinkClick r:id="rId4"/>
              </a:rPr>
              <a:t>https://es.wikipedia.org/wiki/Louis_Pasteur</a:t>
            </a:r>
            <a:r>
              <a:rPr lang="en-GB" sz="1200" dirty="0"/>
              <a:t> </a:t>
            </a:r>
            <a:endParaRPr lang="en" sz="1200" dirty="0"/>
          </a:p>
          <a:p>
            <a:pPr marL="0" indent="0" algn="just">
              <a:buNone/>
            </a:pPr>
            <a:endParaRPr lang="en-GB" sz="1200" dirty="0"/>
          </a:p>
          <a:p>
            <a:pPr algn="just"/>
            <a:r>
              <a:rPr lang="es-ES" sz="1200" dirty="0"/>
              <a:t>Juan J. Picazo. </a:t>
            </a:r>
            <a:r>
              <a:rPr lang="es-ES" sz="1200" i="1" dirty="0"/>
              <a:t>“Métodos básicos para el estudio de la evaluación a antimicrobianos”</a:t>
            </a:r>
            <a:r>
              <a:rPr lang="es-ES" sz="1200" dirty="0"/>
              <a:t>, en Procedimientos en microbiología clínica. Recomendaciones de la Sociedad Española de Enfermedades infecciosas y Microbiología Clínica. </a:t>
            </a:r>
            <a:r>
              <a:rPr lang="en-GB" sz="1200" u="sng" dirty="0">
                <a:hlinkClick r:id="rId5"/>
              </a:rPr>
              <a:t>https://www.seimc.org/contenidos/documentoscientificos/procedimientosmicrobiologia/seimc-procedimientomicrobiologia12.pdf</a:t>
            </a:r>
            <a:r>
              <a:rPr lang="en-GB" sz="1200" dirty="0"/>
              <a:t> </a:t>
            </a:r>
            <a:endParaRPr lang="en" sz="1200" dirty="0"/>
          </a:p>
          <a:p>
            <a:endParaRPr lang="en" sz="1800" dirty="0"/>
          </a:p>
          <a:p>
            <a:endParaRPr lang="es-ES" sz="1700"/>
          </a:p>
          <a:p>
            <a:endParaRPr lang="es-ES" sz="1700"/>
          </a:p>
        </p:txBody>
      </p:sp>
      <p:pic>
        <p:nvPicPr>
          <p:cNvPr id="6" name="Imagen 5" descr="250.800+ Libros De Ciencia Fotografías de stock, fotos e imágenes libres de  derechos - iStock">
            <a:extLst>
              <a:ext uri="{FF2B5EF4-FFF2-40B4-BE49-F238E27FC236}">
                <a16:creationId xmlns:a16="http://schemas.microsoft.com/office/drawing/2014/main" id="{0E041DFD-E829-B0EB-B548-6F0BDB4F940E}"/>
              </a:ext>
            </a:extLst>
          </p:cNvPr>
          <p:cNvPicPr>
            <a:picLocks noChangeAspect="1"/>
          </p:cNvPicPr>
          <p:nvPr/>
        </p:nvPicPr>
        <p:blipFill>
          <a:blip r:embed="rId6"/>
          <a:srcRect r="-1" b="30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296460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11">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57DC1B02-D664-6C3F-BC82-6A78EAFD4FA8}"/>
              </a:ext>
            </a:extLst>
          </p:cNvPr>
          <p:cNvSpPr>
            <a:spLocks noGrp="1"/>
          </p:cNvSpPr>
          <p:nvPr>
            <p:ph type="title"/>
          </p:nvPr>
        </p:nvSpPr>
        <p:spPr>
          <a:xfrm>
            <a:off x="688185" y="223378"/>
            <a:ext cx="9392421" cy="1330841"/>
          </a:xfrm>
        </p:spPr>
        <p:txBody>
          <a:bodyPr>
            <a:normAutofit/>
          </a:bodyPr>
          <a:lstStyle/>
          <a:p>
            <a:r>
              <a:rPr lang="en"/>
              <a:t>Acknowledgments</a:t>
            </a:r>
          </a:p>
        </p:txBody>
      </p:sp>
      <p:sp>
        <p:nvSpPr>
          <p:cNvPr id="3" name="Marcador de contenido 2">
            <a:extLst>
              <a:ext uri="{FF2B5EF4-FFF2-40B4-BE49-F238E27FC236}">
                <a16:creationId xmlns:a16="http://schemas.microsoft.com/office/drawing/2014/main" id="{AC3330E6-17F8-AFD5-5A16-3F11ACB1B322}"/>
              </a:ext>
            </a:extLst>
          </p:cNvPr>
          <p:cNvSpPr>
            <a:spLocks noGrp="1"/>
          </p:cNvSpPr>
          <p:nvPr>
            <p:ph idx="1"/>
          </p:nvPr>
        </p:nvSpPr>
        <p:spPr>
          <a:xfrm>
            <a:off x="-746" y="1571668"/>
            <a:ext cx="7652060" cy="4731963"/>
          </a:xfrm>
        </p:spPr>
        <p:txBody>
          <a:bodyPr vert="horz" lIns="91440" tIns="45720" rIns="91440" bIns="45720" rtlCol="0" anchor="t">
            <a:noAutofit/>
          </a:bodyPr>
          <a:lstStyle/>
          <a:p>
            <a:r>
              <a:rPr lang="en" sz="1800" dirty="0"/>
              <a:t>To</a:t>
            </a:r>
            <a:r>
              <a:rPr lang="en" sz="1800" dirty="0">
                <a:solidFill>
                  <a:srgbClr val="FF0000"/>
                </a:solidFill>
              </a:rPr>
              <a:t> Mr.</a:t>
            </a:r>
            <a:r>
              <a:rPr lang="en" sz="1800" dirty="0"/>
              <a:t> </a:t>
            </a:r>
            <a:r>
              <a:rPr lang="en" sz="1800" dirty="0">
                <a:solidFill>
                  <a:srgbClr val="FF0000"/>
                </a:solidFill>
              </a:rPr>
              <a:t>Rafael </a:t>
            </a:r>
            <a:r>
              <a:rPr lang="en" sz="1800" err="1">
                <a:solidFill>
                  <a:srgbClr val="FF0000"/>
                </a:solidFill>
              </a:rPr>
              <a:t>Crespillo</a:t>
            </a:r>
            <a:r>
              <a:rPr lang="en" sz="1800" dirty="0">
                <a:solidFill>
                  <a:srgbClr val="FF0000"/>
                </a:solidFill>
              </a:rPr>
              <a:t>,</a:t>
            </a:r>
            <a:r>
              <a:rPr lang="en" sz="1800" dirty="0"/>
              <a:t> biology teacher for the middle and upper cycle of the School of the Spanish section, for being our mentor from the beginning, for helping us choose the topic and telling us how real scientific research is done.</a:t>
            </a:r>
          </a:p>
          <a:p>
            <a:r>
              <a:rPr lang="en" sz="1800" dirty="0"/>
              <a:t>To </a:t>
            </a:r>
            <a:r>
              <a:rPr lang="en" sz="1800" dirty="0">
                <a:solidFill>
                  <a:srgbClr val="FF0000"/>
                </a:solidFill>
              </a:rPr>
              <a:t>Mr. Juan </a:t>
            </a:r>
            <a:r>
              <a:rPr lang="en" sz="1800" err="1">
                <a:solidFill>
                  <a:srgbClr val="FF0000"/>
                </a:solidFill>
              </a:rPr>
              <a:t>Mareque</a:t>
            </a:r>
            <a:r>
              <a:rPr lang="en" sz="1800" dirty="0">
                <a:solidFill>
                  <a:srgbClr val="FF0000"/>
                </a:solidFill>
              </a:rPr>
              <a:t> </a:t>
            </a:r>
            <a:r>
              <a:rPr lang="en" sz="1800" dirty="0"/>
              <a:t>, our super laboratory technician for biology and chemistry, for always having the laboratory ready for us, listening to us, helping us, advising us so that we had the project ready for this big day... thank you, Juan!</a:t>
            </a:r>
          </a:p>
          <a:p>
            <a:r>
              <a:rPr lang="en" sz="1800" dirty="0"/>
              <a:t>To </a:t>
            </a:r>
            <a:r>
              <a:rPr lang="en" sz="1800" dirty="0">
                <a:solidFill>
                  <a:srgbClr val="FF0000"/>
                </a:solidFill>
              </a:rPr>
              <a:t>Mr. Mauricio Martínez F.</a:t>
            </a:r>
            <a:r>
              <a:rPr lang="en" sz="1800" dirty="0"/>
              <a:t>, for support and guide our work, and help us with the official documents and </a:t>
            </a:r>
            <a:r>
              <a:rPr lang="en" sz="1800" dirty="0" err="1"/>
              <a:t>powerpoint</a:t>
            </a:r>
            <a:r>
              <a:rPr lang="en" sz="1800" dirty="0"/>
              <a:t> presentation.</a:t>
            </a:r>
          </a:p>
          <a:p>
            <a:r>
              <a:rPr lang="en" sz="1800" dirty="0"/>
              <a:t>To </a:t>
            </a:r>
            <a:r>
              <a:rPr lang="en" sz="1800" dirty="0">
                <a:solidFill>
                  <a:srgbClr val="FF0000"/>
                </a:solidFill>
              </a:rPr>
              <a:t>Rodrigo's grandparents </a:t>
            </a:r>
            <a:r>
              <a:rPr lang="en" sz="1800" dirty="0"/>
              <a:t>who live in Ayora (Valencia, Spain), for supplying us with some plants and the mushroom... thank you, grandparents!</a:t>
            </a:r>
          </a:p>
          <a:p>
            <a:r>
              <a:rPr lang="en" sz="1800" dirty="0"/>
              <a:t>To our parents, for supporting and encouraging us with the project... and especially to</a:t>
            </a:r>
            <a:r>
              <a:rPr lang="en" sz="1800" dirty="0">
                <a:solidFill>
                  <a:srgbClr val="FF0000"/>
                </a:solidFill>
              </a:rPr>
              <a:t> Alicia </a:t>
            </a:r>
            <a:r>
              <a:rPr lang="en" sz="1800" dirty="0" err="1">
                <a:solidFill>
                  <a:srgbClr val="FF0000"/>
                </a:solidFill>
              </a:rPr>
              <a:t>Estirado</a:t>
            </a:r>
            <a:r>
              <a:rPr lang="en" sz="1800" dirty="0">
                <a:solidFill>
                  <a:srgbClr val="FF0000"/>
                </a:solidFill>
              </a:rPr>
              <a:t>, Javier's mother</a:t>
            </a:r>
            <a:r>
              <a:rPr lang="en" sz="1800" dirty="0"/>
              <a:t>, for facilitating the most important part of the project: gram- positive and gram- negative bacteria... thank you, parents!</a:t>
            </a:r>
          </a:p>
          <a:p>
            <a:endParaRPr lang="es-ES" sz="1100"/>
          </a:p>
        </p:txBody>
      </p:sp>
      <p:pic>
        <p:nvPicPr>
          <p:cNvPr id="5" name="Imagen 4" descr="Texto&#10;&#10;El contenido generado por inteligencia artificial puede ser incorrecto.">
            <a:extLst>
              <a:ext uri="{FF2B5EF4-FFF2-40B4-BE49-F238E27FC236}">
                <a16:creationId xmlns:a16="http://schemas.microsoft.com/office/drawing/2014/main" id="{DA388B3F-9304-2E87-AC1B-9F8D455B220A}"/>
              </a:ext>
            </a:extLst>
          </p:cNvPr>
          <p:cNvPicPr>
            <a:picLocks noChangeAspect="1"/>
          </p:cNvPicPr>
          <p:nvPr/>
        </p:nvPicPr>
        <p:blipFill>
          <a:blip r:embed="rId2"/>
          <a:stretch>
            <a:fillRect/>
          </a:stretch>
        </p:blipFill>
        <p:spPr>
          <a:xfrm>
            <a:off x="7649107" y="2070092"/>
            <a:ext cx="4327764" cy="3442765"/>
          </a:xfrm>
          <a:prstGeom prst="rect">
            <a:avLst/>
          </a:prstGeom>
        </p:spPr>
      </p:pic>
      <p:sp>
        <p:nvSpPr>
          <p:cNvPr id="9" name="Freeform: Shape 13">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49151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0F008A3-43A7-C58B-94C0-CB58F9A1D8B2}"/>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378A0BA-A18E-8696-187C-88AC8146E639}"/>
              </a:ext>
            </a:extLst>
          </p:cNvPr>
          <p:cNvSpPr>
            <a:spLocks noGrp="1"/>
          </p:cNvSpPr>
          <p:nvPr>
            <p:ph type="ctrTitle"/>
          </p:nvPr>
        </p:nvSpPr>
        <p:spPr>
          <a:xfrm>
            <a:off x="640080" y="325369"/>
            <a:ext cx="4368602" cy="1956841"/>
          </a:xfrm>
        </p:spPr>
        <p:txBody>
          <a:bodyPr vert="horz" lIns="91440" tIns="45720" rIns="91440" bIns="45720" rtlCol="0" anchor="b">
            <a:normAutofit/>
          </a:bodyPr>
          <a:lstStyle/>
          <a:p>
            <a:pPr algn="l"/>
            <a:r>
              <a:rPr lang="en" sz="5400" b="1">
                <a:latin typeface="Aptos Display"/>
                <a:ea typeface="+mn-ea"/>
                <a:cs typeface="+mn-cs"/>
              </a:rPr>
              <a:t>Index</a:t>
            </a:r>
          </a:p>
        </p:txBody>
      </p:sp>
      <p:sp>
        <p:nvSpPr>
          <p:cNvPr id="1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ítulo 2">
            <a:extLst>
              <a:ext uri="{FF2B5EF4-FFF2-40B4-BE49-F238E27FC236}">
                <a16:creationId xmlns:a16="http://schemas.microsoft.com/office/drawing/2014/main" id="{11461088-70CC-7B72-1DAE-0D2EE0FBC199}"/>
              </a:ext>
            </a:extLst>
          </p:cNvPr>
          <p:cNvSpPr>
            <a:spLocks noGrp="1"/>
          </p:cNvSpPr>
          <p:nvPr>
            <p:ph type="subTitle" idx="1"/>
          </p:nvPr>
        </p:nvSpPr>
        <p:spPr>
          <a:xfrm>
            <a:off x="382517" y="2812518"/>
            <a:ext cx="4817698" cy="3753056"/>
          </a:xfrm>
        </p:spPr>
        <p:txBody>
          <a:bodyPr vert="horz" lIns="91440" tIns="45720" rIns="91440" bIns="45720" rtlCol="0" anchor="t">
            <a:normAutofit/>
          </a:bodyPr>
          <a:lstStyle/>
          <a:p>
            <a:pPr marL="400050" indent="-342900" algn="l">
              <a:buFont typeface="Courier New" panose="020B0604020202020204" pitchFamily="34" charset="0"/>
              <a:buChar char="o"/>
            </a:pPr>
            <a:r>
              <a:rPr lang="en" sz="1800" dirty="0"/>
              <a:t>Introduction</a:t>
            </a:r>
          </a:p>
          <a:p>
            <a:pPr marL="400050" indent="-342900" algn="l">
              <a:buFont typeface="Courier New" panose="020B0604020202020204" pitchFamily="34" charset="0"/>
              <a:buChar char="o"/>
            </a:pPr>
            <a:r>
              <a:rPr lang="en" sz="1800" dirty="0"/>
              <a:t>Hypothesis and objectives</a:t>
            </a:r>
          </a:p>
          <a:p>
            <a:pPr marL="400050" indent="-342900" algn="l">
              <a:buFont typeface="Courier New" panose="020B0604020202020204" pitchFamily="34" charset="0"/>
              <a:buChar char="o"/>
            </a:pPr>
            <a:r>
              <a:rPr lang="en" sz="1800" dirty="0"/>
              <a:t>Materials</a:t>
            </a:r>
            <a:endParaRPr lang="es-ES" sz="1800"/>
          </a:p>
          <a:p>
            <a:pPr marL="400050" indent="-342900" algn="l">
              <a:buFont typeface="Courier New" panose="020B0604020202020204" pitchFamily="34" charset="0"/>
              <a:buChar char="o"/>
            </a:pPr>
            <a:r>
              <a:rPr lang="en" sz="1800" dirty="0"/>
              <a:t>Procedure</a:t>
            </a:r>
            <a:endParaRPr lang="es-ES" sz="1800"/>
          </a:p>
          <a:p>
            <a:pPr marL="400050" indent="-342900" algn="l">
              <a:buFont typeface="Courier New" panose="020B0604020202020204" pitchFamily="34" charset="0"/>
              <a:buChar char="o"/>
            </a:pPr>
            <a:r>
              <a:rPr lang="en" sz="1800" dirty="0"/>
              <a:t>Results</a:t>
            </a:r>
            <a:endParaRPr lang="es-ES" sz="1800"/>
          </a:p>
          <a:p>
            <a:pPr marL="400050" indent="-342900" algn="l">
              <a:buFont typeface="Courier New" panose="020B0604020202020204" pitchFamily="34" charset="0"/>
              <a:buChar char="o"/>
            </a:pPr>
            <a:r>
              <a:rPr lang="en" sz="1800" dirty="0"/>
              <a:t>Conclusions</a:t>
            </a:r>
            <a:endParaRPr lang="es-ES" sz="1800"/>
          </a:p>
          <a:p>
            <a:pPr marL="400050" indent="-342900" algn="l">
              <a:buFont typeface="Courier New" panose="020B0604020202020204" pitchFamily="34" charset="0"/>
              <a:buChar char="o"/>
            </a:pPr>
            <a:r>
              <a:rPr lang="en" sz="1800" dirty="0"/>
              <a:t>Proposals for improvement</a:t>
            </a:r>
            <a:endParaRPr lang="es-ES_tradnl" sz="1800" dirty="0"/>
          </a:p>
          <a:p>
            <a:pPr marL="400050" indent="-342900" algn="l">
              <a:buFont typeface="Courier New" panose="020B0604020202020204" pitchFamily="34" charset="0"/>
              <a:buChar char="o"/>
            </a:pPr>
            <a:r>
              <a:rPr lang="en" sz="1800" dirty="0"/>
              <a:t>References</a:t>
            </a:r>
          </a:p>
          <a:p>
            <a:pPr marL="400050" indent="-342900" algn="l">
              <a:buFont typeface="Courier New" panose="020B0604020202020204" pitchFamily="34" charset="0"/>
              <a:buChar char="o"/>
            </a:pPr>
            <a:r>
              <a:rPr lang="en" sz="1800" dirty="0"/>
              <a:t>Acknowledgments</a:t>
            </a:r>
          </a:p>
          <a:p>
            <a:pPr marL="285750" indent="-228600" algn="l">
              <a:buFont typeface="Courier New" panose="020B0604020202020204" pitchFamily="34" charset="0"/>
              <a:buChar char="o"/>
            </a:pPr>
            <a:endParaRPr lang="es-ES_tradnl" sz="2000"/>
          </a:p>
          <a:p>
            <a:pPr marL="285750" indent="-228600" algn="l">
              <a:buFont typeface="Courier New" panose="020B0604020202020204" pitchFamily="34" charset="0"/>
              <a:buChar char="o"/>
            </a:pPr>
            <a:endParaRPr lang="es-ES_tradnl" sz="2000"/>
          </a:p>
        </p:txBody>
      </p:sp>
      <p:pic>
        <p:nvPicPr>
          <p:cNvPr id="7" name="Imagen 6" descr="Diagrama&#10;&#10;El contenido generado por inteligencia artificial puede ser incorrecto.">
            <a:extLst>
              <a:ext uri="{FF2B5EF4-FFF2-40B4-BE49-F238E27FC236}">
                <a16:creationId xmlns:a16="http://schemas.microsoft.com/office/drawing/2014/main" id="{49C6F289-A45C-8746-0D5E-B9DC40CAAE1D}"/>
              </a:ext>
            </a:extLst>
          </p:cNvPr>
          <p:cNvPicPr>
            <a:picLocks noChangeAspect="1"/>
          </p:cNvPicPr>
          <p:nvPr/>
        </p:nvPicPr>
        <p:blipFill>
          <a:blip r:embed="rId2"/>
          <a:srcRect l="19972" r="2385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019475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9">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7029251-8322-DF44-C030-7A5B80044FAF}"/>
              </a:ext>
            </a:extLst>
          </p:cNvPr>
          <p:cNvSpPr>
            <a:spLocks noGrp="1"/>
          </p:cNvSpPr>
          <p:nvPr>
            <p:ph type="title"/>
          </p:nvPr>
        </p:nvSpPr>
        <p:spPr>
          <a:xfrm>
            <a:off x="640080" y="329184"/>
            <a:ext cx="6894576" cy="1783080"/>
          </a:xfrm>
        </p:spPr>
        <p:txBody>
          <a:bodyPr anchor="b">
            <a:normAutofit/>
          </a:bodyPr>
          <a:lstStyle/>
          <a:p>
            <a:r>
              <a:rPr lang="en" sz="5400"/>
              <a:t>Introduction</a:t>
            </a:r>
          </a:p>
        </p:txBody>
      </p:sp>
      <p:sp>
        <p:nvSpPr>
          <p:cNvPr id="20"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0ABFEF19-7988-93CB-01D5-A9BF7D0450B7}"/>
              </a:ext>
            </a:extLst>
          </p:cNvPr>
          <p:cNvSpPr>
            <a:spLocks noGrp="1"/>
          </p:cNvSpPr>
          <p:nvPr>
            <p:ph idx="1"/>
          </p:nvPr>
        </p:nvSpPr>
        <p:spPr>
          <a:xfrm>
            <a:off x="640080" y="2706624"/>
            <a:ext cx="6894576" cy="3483864"/>
          </a:xfrm>
        </p:spPr>
        <p:txBody>
          <a:bodyPr vert="horz" lIns="91440" tIns="45720" rIns="91440" bIns="45720" rtlCol="0" anchor="t">
            <a:normAutofit/>
          </a:bodyPr>
          <a:lstStyle/>
          <a:p>
            <a:pPr>
              <a:buFont typeface="Courier New" panose="020B0604020202020204" pitchFamily="34" charset="0"/>
              <a:buChar char="o"/>
            </a:pPr>
            <a:r>
              <a:rPr lang="en" sz="3200" i="1" dirty="0"/>
              <a:t> Bacteria are necessary but can cause diseases.</a:t>
            </a:r>
            <a:endParaRPr lang="es-ES" sz="3200" dirty="0"/>
          </a:p>
          <a:p>
            <a:pPr>
              <a:buFont typeface="Courier New" panose="020B0604020202020204" pitchFamily="34" charset="0"/>
              <a:buChar char="o"/>
            </a:pPr>
            <a:r>
              <a:rPr lang="en" sz="3200" i="1" dirty="0"/>
              <a:t> Antibiotics kill or inhibit bacteria.</a:t>
            </a:r>
          </a:p>
          <a:p>
            <a:pPr>
              <a:buFont typeface="Courier New" panose="020B0604020202020204" pitchFamily="34" charset="0"/>
              <a:buChar char="o"/>
            </a:pPr>
            <a:r>
              <a:rPr lang="en" sz="3200" i="1" dirty="0"/>
              <a:t> Develop new antibiotics.</a:t>
            </a:r>
          </a:p>
          <a:p>
            <a:pPr>
              <a:buFont typeface="Courier New" panose="020B0604020202020204" pitchFamily="34" charset="0"/>
              <a:buChar char="o"/>
            </a:pPr>
            <a:r>
              <a:rPr lang="en" sz="3200" i="1" dirty="0"/>
              <a:t> Super resistant bacteria.</a:t>
            </a:r>
            <a:endParaRPr lang="en" sz="3200" b="1" i="1" dirty="0"/>
          </a:p>
        </p:txBody>
      </p:sp>
      <p:pic>
        <p:nvPicPr>
          <p:cNvPr id="5" name="Imagen 4" descr="Antibióticos. Uso adecuado para evitar resistencias - Farmaceuticonline">
            <a:extLst>
              <a:ext uri="{FF2B5EF4-FFF2-40B4-BE49-F238E27FC236}">
                <a16:creationId xmlns:a16="http://schemas.microsoft.com/office/drawing/2014/main" id="{5B42B102-1DDE-05BE-32D6-E2E0D8434173}"/>
              </a:ext>
            </a:extLst>
          </p:cNvPr>
          <p:cNvPicPr>
            <a:picLocks noChangeAspect="1"/>
          </p:cNvPicPr>
          <p:nvPr/>
        </p:nvPicPr>
        <p:blipFill>
          <a:blip r:embed="rId2"/>
          <a:stretch>
            <a:fillRect/>
          </a:stretch>
        </p:blipFill>
        <p:spPr>
          <a:xfrm>
            <a:off x="7863840" y="708528"/>
            <a:ext cx="4014216" cy="2671278"/>
          </a:xfrm>
          <a:prstGeom prst="rect">
            <a:avLst/>
          </a:prstGeom>
        </p:spPr>
      </p:pic>
      <p:pic>
        <p:nvPicPr>
          <p:cNvPr id="4" name="Imagen 3" descr="Bacterias - Qué son, tipos, estructura y ejemplos">
            <a:extLst>
              <a:ext uri="{FF2B5EF4-FFF2-40B4-BE49-F238E27FC236}">
                <a16:creationId xmlns:a16="http://schemas.microsoft.com/office/drawing/2014/main" id="{A2416002-6767-A4C8-3BDE-3241B7E303A7}"/>
              </a:ext>
            </a:extLst>
          </p:cNvPr>
          <p:cNvPicPr>
            <a:picLocks noChangeAspect="1"/>
          </p:cNvPicPr>
          <p:nvPr/>
        </p:nvPicPr>
        <p:blipFill>
          <a:blip r:embed="rId3"/>
          <a:stretch>
            <a:fillRect/>
          </a:stretch>
        </p:blipFill>
        <p:spPr>
          <a:xfrm>
            <a:off x="7863840" y="4168347"/>
            <a:ext cx="3995928" cy="1997964"/>
          </a:xfrm>
          <a:prstGeom prst="rect">
            <a:avLst/>
          </a:prstGeom>
        </p:spPr>
      </p:pic>
    </p:spTree>
    <p:extLst>
      <p:ext uri="{BB962C8B-B14F-4D97-AF65-F5344CB8AC3E}">
        <p14:creationId xmlns:p14="http://schemas.microsoft.com/office/powerpoint/2010/main" val="2111573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A5923BC-997D-DA80-E304-19D44D028FB0}"/>
              </a:ext>
            </a:extLst>
          </p:cNvPr>
          <p:cNvSpPr>
            <a:spLocks noGrp="1"/>
          </p:cNvSpPr>
          <p:nvPr>
            <p:ph type="title"/>
          </p:nvPr>
        </p:nvSpPr>
        <p:spPr>
          <a:xfrm>
            <a:off x="956826" y="1112969"/>
            <a:ext cx="3937298" cy="4166010"/>
          </a:xfrm>
        </p:spPr>
        <p:txBody>
          <a:bodyPr>
            <a:normAutofit/>
          </a:bodyPr>
          <a:lstStyle/>
          <a:p>
            <a:pPr algn="ctr"/>
            <a:r>
              <a:rPr lang="en">
                <a:solidFill>
                  <a:srgbClr val="FFFFFF"/>
                </a:solidFill>
              </a:rPr>
              <a:t>Hypothesis </a:t>
            </a:r>
            <a:br>
              <a:rPr lang="es-ES">
                <a:solidFill>
                  <a:srgbClr val="FFFFFF"/>
                </a:solidFill>
              </a:rPr>
            </a:br>
            <a:r>
              <a:rPr lang="en">
                <a:solidFill>
                  <a:srgbClr val="FFFFFF"/>
                </a:solidFill>
              </a:rPr>
              <a:t>and </a:t>
            </a:r>
            <a:br>
              <a:rPr lang="es-ES">
                <a:solidFill>
                  <a:srgbClr val="FFFFFF"/>
                </a:solidFill>
              </a:rPr>
            </a:br>
            <a:r>
              <a:rPr lang="en">
                <a:solidFill>
                  <a:srgbClr val="FFFFFF"/>
                </a:solidFill>
              </a:rPr>
              <a:t>Objectives</a:t>
            </a:r>
            <a:endParaRPr lang="es-ES"/>
          </a:p>
        </p:txBody>
      </p:sp>
      <p:sp>
        <p:nvSpPr>
          <p:cNvPr id="23"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803960C1-9FA2-02FD-D2BD-E0BE668A4DE3}"/>
              </a:ext>
            </a:extLst>
          </p:cNvPr>
          <p:cNvSpPr>
            <a:spLocks noGrp="1"/>
          </p:cNvSpPr>
          <p:nvPr>
            <p:ph idx="1"/>
          </p:nvPr>
        </p:nvSpPr>
        <p:spPr>
          <a:xfrm>
            <a:off x="5434642" y="1582880"/>
            <a:ext cx="6465496" cy="3235954"/>
          </a:xfrm>
        </p:spPr>
        <p:txBody>
          <a:bodyPr vert="horz" lIns="91440" tIns="45720" rIns="91440" bIns="45720" rtlCol="0" anchor="t">
            <a:noAutofit/>
          </a:bodyPr>
          <a:lstStyle/>
          <a:p>
            <a:pPr>
              <a:spcBef>
                <a:spcPts val="0"/>
              </a:spcBef>
              <a:spcAft>
                <a:spcPts val="600"/>
              </a:spcAft>
              <a:buFont typeface="Arial,Sans-Serif" panose="020B0604020202020204" pitchFamily="34" charset="0"/>
            </a:pPr>
            <a:r>
              <a:rPr lang="en" dirty="0"/>
              <a:t>Hypothesis: Extracts from plants and fungi can work as </a:t>
            </a:r>
            <a:r>
              <a:rPr lang="en" dirty="0">
                <a:solidFill>
                  <a:srgbClr val="FF0000"/>
                </a:solidFill>
              </a:rPr>
              <a:t>natural antibiotics</a:t>
            </a:r>
            <a:r>
              <a:rPr lang="en" dirty="0"/>
              <a:t>.</a:t>
            </a:r>
          </a:p>
          <a:p>
            <a:pPr>
              <a:spcBef>
                <a:spcPts val="0"/>
              </a:spcBef>
              <a:spcAft>
                <a:spcPts val="600"/>
              </a:spcAft>
              <a:buFont typeface="Arial,Sans-Serif" panose="020B0604020202020204" pitchFamily="34" charset="0"/>
            </a:pPr>
            <a:endParaRPr lang="es-ES_tradnl"/>
          </a:p>
          <a:p>
            <a:pPr>
              <a:spcBef>
                <a:spcPts val="0"/>
              </a:spcBef>
              <a:spcAft>
                <a:spcPts val="600"/>
              </a:spcAft>
              <a:buFont typeface="Arial,Sans-Serif" panose="020B0604020202020204" pitchFamily="34" charset="0"/>
            </a:pPr>
            <a:r>
              <a:rPr lang="en" dirty="0"/>
              <a:t>The objective: to test some </a:t>
            </a:r>
            <a:r>
              <a:rPr lang="en" dirty="0">
                <a:solidFill>
                  <a:srgbClr val="FF0000"/>
                </a:solidFill>
              </a:rPr>
              <a:t>plants and fungi as bactericides</a:t>
            </a:r>
            <a:r>
              <a:rPr lang="en" sz="2000" dirty="0"/>
              <a:t>.</a:t>
            </a: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38311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3B1EB29-1346-15A9-3756-6AE219CF92BB}"/>
              </a:ext>
            </a:extLst>
          </p:cNvPr>
          <p:cNvSpPr>
            <a:spLocks noGrp="1"/>
          </p:cNvSpPr>
          <p:nvPr>
            <p:ph type="title"/>
          </p:nvPr>
        </p:nvSpPr>
        <p:spPr>
          <a:xfrm>
            <a:off x="838200" y="365125"/>
            <a:ext cx="10515600" cy="1325563"/>
          </a:xfrm>
        </p:spPr>
        <p:txBody>
          <a:bodyPr>
            <a:normAutofit/>
          </a:bodyPr>
          <a:lstStyle/>
          <a:p>
            <a:r>
              <a:rPr lang="en" sz="5400"/>
              <a:t>Materials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35E92BE-E31C-5621-21B4-8F3FC8A87E1E}"/>
              </a:ext>
            </a:extLst>
          </p:cNvPr>
          <p:cNvSpPr>
            <a:spLocks noGrp="1"/>
          </p:cNvSpPr>
          <p:nvPr>
            <p:ph idx="1"/>
          </p:nvPr>
        </p:nvSpPr>
        <p:spPr>
          <a:xfrm>
            <a:off x="498826" y="1689663"/>
            <a:ext cx="11690600" cy="4239670"/>
          </a:xfrm>
        </p:spPr>
        <p:txBody>
          <a:bodyPr vert="horz" lIns="91440" tIns="45720" rIns="91440" bIns="45720" rtlCol="0" anchor="t">
            <a:noAutofit/>
          </a:bodyPr>
          <a:lstStyle/>
          <a:p>
            <a:r>
              <a:rPr lang="en" sz="1800" dirty="0"/>
              <a:t>We use 2 species of bacteria:</a:t>
            </a:r>
          </a:p>
          <a:p>
            <a:pPr marL="0" indent="0">
              <a:buNone/>
            </a:pPr>
            <a:r>
              <a:rPr lang="en" sz="1800" dirty="0">
                <a:solidFill>
                  <a:srgbClr val="FF0000"/>
                </a:solidFill>
              </a:rPr>
              <a:t> “Gram positive” family ( </a:t>
            </a:r>
            <a:r>
              <a:rPr lang="en" sz="1800" i="1" dirty="0">
                <a:solidFill>
                  <a:srgbClr val="FF0000"/>
                </a:solidFill>
              </a:rPr>
              <a:t>Escherichia coli </a:t>
            </a:r>
            <a:r>
              <a:rPr lang="en" sz="1800" dirty="0">
                <a:solidFill>
                  <a:srgbClr val="FF0000"/>
                </a:solidFill>
              </a:rPr>
              <a:t>)</a:t>
            </a:r>
            <a:endParaRPr lang="es-ES" dirty="0">
              <a:solidFill>
                <a:srgbClr val="FF0000"/>
              </a:solidFill>
            </a:endParaRPr>
          </a:p>
          <a:p>
            <a:pPr marL="0" indent="0">
              <a:buNone/>
            </a:pPr>
            <a:r>
              <a:rPr lang="en" sz="1800" dirty="0">
                <a:solidFill>
                  <a:schemeClr val="tx2">
                    <a:lumMod val="76000"/>
                    <a:lumOff val="24000"/>
                  </a:schemeClr>
                </a:solidFill>
              </a:rPr>
              <a:t> “Gram negative” family ( </a:t>
            </a:r>
            <a:r>
              <a:rPr lang="en" sz="1800" i="1" dirty="0">
                <a:solidFill>
                  <a:schemeClr val="tx2">
                    <a:lumMod val="76000"/>
                    <a:lumOff val="24000"/>
                  </a:schemeClr>
                </a:solidFill>
              </a:rPr>
              <a:t>Enterococcus faecalis </a:t>
            </a:r>
            <a:r>
              <a:rPr lang="en" sz="1800" dirty="0">
                <a:solidFill>
                  <a:schemeClr val="tx2">
                    <a:lumMod val="76000"/>
                    <a:lumOff val="24000"/>
                  </a:schemeClr>
                </a:solidFill>
              </a:rPr>
              <a:t>)</a:t>
            </a:r>
            <a:endParaRPr lang="es-ES" dirty="0">
              <a:solidFill>
                <a:schemeClr val="tx2">
                  <a:lumMod val="76000"/>
                  <a:lumOff val="24000"/>
                </a:schemeClr>
              </a:solidFill>
            </a:endParaRPr>
          </a:p>
          <a:p>
            <a:endParaRPr lang="es-ES" sz="1800"/>
          </a:p>
          <a:p>
            <a:endParaRPr lang="es-ES" sz="1800"/>
          </a:p>
          <a:p>
            <a:pPr marL="0" indent="0">
              <a:buNone/>
            </a:pPr>
            <a:endParaRPr lang="es-ES_tradnl" sz="1800"/>
          </a:p>
          <a:p>
            <a:r>
              <a:rPr lang="en" sz="1800" dirty="0"/>
              <a:t>As possible antibiotic substances we will test:</a:t>
            </a:r>
          </a:p>
          <a:p>
            <a:endParaRPr lang="es-ES" sz="1800"/>
          </a:p>
          <a:p>
            <a:pPr marL="0" indent="0">
              <a:buNone/>
            </a:pPr>
            <a:endParaRPr lang="en" sz="1800"/>
          </a:p>
          <a:p>
            <a:endParaRPr lang="es-ES" sz="1800"/>
          </a:p>
          <a:p>
            <a:endParaRPr lang="es-ES" sz="1800"/>
          </a:p>
          <a:p>
            <a:pPr marL="0" indent="0">
              <a:buNone/>
            </a:pPr>
            <a:r>
              <a:rPr lang="en" sz="1800" dirty="0"/>
              <a:t>Aloe vera,   lavender,        onion,    rosemary, turmeric, oregano, ginger,    tea tree, and a mushroom (</a:t>
            </a:r>
            <a:r>
              <a:rPr lang="en" sz="1800" dirty="0" err="1"/>
              <a:t>rovellón</a:t>
            </a:r>
            <a:r>
              <a:rPr lang="en" sz="1800" dirty="0"/>
              <a:t>)</a:t>
            </a:r>
            <a:endParaRPr lang="es-ES" sz="1800" dirty="0" err="1"/>
          </a:p>
        </p:txBody>
      </p:sp>
      <p:pic>
        <p:nvPicPr>
          <p:cNvPr id="4" name="Imagen 3" descr="Cómo empezar a cultivar aloe vera? – ATALAYA BIO">
            <a:extLst>
              <a:ext uri="{FF2B5EF4-FFF2-40B4-BE49-F238E27FC236}">
                <a16:creationId xmlns:a16="http://schemas.microsoft.com/office/drawing/2014/main" id="{13EA15F3-0208-529B-15B0-08F04101DEFB}"/>
              </a:ext>
            </a:extLst>
          </p:cNvPr>
          <p:cNvPicPr>
            <a:picLocks noChangeAspect="1"/>
          </p:cNvPicPr>
          <p:nvPr/>
        </p:nvPicPr>
        <p:blipFill>
          <a:blip r:embed="rId2"/>
          <a:stretch>
            <a:fillRect/>
          </a:stretch>
        </p:blipFill>
        <p:spPr>
          <a:xfrm>
            <a:off x="451280" y="4427777"/>
            <a:ext cx="1079201" cy="1079201"/>
          </a:xfrm>
          <a:prstGeom prst="rect">
            <a:avLst/>
          </a:prstGeom>
        </p:spPr>
      </p:pic>
      <p:pic>
        <p:nvPicPr>
          <p:cNvPr id="6" name="Imagen 5" descr="Enterococcus faecalis - Wikipedia, la enciclopedia libre">
            <a:extLst>
              <a:ext uri="{FF2B5EF4-FFF2-40B4-BE49-F238E27FC236}">
                <a16:creationId xmlns:a16="http://schemas.microsoft.com/office/drawing/2014/main" id="{CB2C57C1-B84A-3F48-B9C3-04356DA4089F}"/>
              </a:ext>
            </a:extLst>
          </p:cNvPr>
          <p:cNvPicPr>
            <a:picLocks noChangeAspect="1"/>
          </p:cNvPicPr>
          <p:nvPr/>
        </p:nvPicPr>
        <p:blipFill>
          <a:blip r:embed="rId3"/>
          <a:stretch>
            <a:fillRect/>
          </a:stretch>
        </p:blipFill>
        <p:spPr>
          <a:xfrm>
            <a:off x="5504322" y="2464498"/>
            <a:ext cx="1839503" cy="1347715"/>
          </a:xfrm>
          <a:prstGeom prst="rect">
            <a:avLst/>
          </a:prstGeom>
          <a:ln w="57150">
            <a:solidFill>
              <a:schemeClr val="tx2">
                <a:lumMod val="75000"/>
                <a:lumOff val="25000"/>
              </a:schemeClr>
            </a:solidFill>
          </a:ln>
        </p:spPr>
      </p:pic>
      <p:pic>
        <p:nvPicPr>
          <p:cNvPr id="7" name="Imagen 6" descr="Microscopio (SEM)">
            <a:extLst>
              <a:ext uri="{FF2B5EF4-FFF2-40B4-BE49-F238E27FC236}">
                <a16:creationId xmlns:a16="http://schemas.microsoft.com/office/drawing/2014/main" id="{04C1161E-E658-636D-114C-68AE18EF74DF}"/>
              </a:ext>
            </a:extLst>
          </p:cNvPr>
          <p:cNvPicPr>
            <a:picLocks noChangeAspect="1"/>
          </p:cNvPicPr>
          <p:nvPr/>
        </p:nvPicPr>
        <p:blipFill>
          <a:blip r:embed="rId4"/>
          <a:stretch>
            <a:fillRect/>
          </a:stretch>
        </p:blipFill>
        <p:spPr>
          <a:xfrm>
            <a:off x="5518771" y="1069215"/>
            <a:ext cx="1834372" cy="1287134"/>
          </a:xfrm>
          <a:prstGeom prst="rect">
            <a:avLst/>
          </a:prstGeom>
          <a:ln w="57150">
            <a:solidFill>
              <a:srgbClr val="C00000"/>
            </a:solidFill>
          </a:ln>
        </p:spPr>
      </p:pic>
      <p:pic>
        <p:nvPicPr>
          <p:cNvPr id="5" name="Imagen 4" descr="Lavandula - Wikipedia, la enciclopedia libre">
            <a:extLst>
              <a:ext uri="{FF2B5EF4-FFF2-40B4-BE49-F238E27FC236}">
                <a16:creationId xmlns:a16="http://schemas.microsoft.com/office/drawing/2014/main" id="{783E4367-E2E8-943A-855D-6598DC3F8C01}"/>
              </a:ext>
            </a:extLst>
          </p:cNvPr>
          <p:cNvPicPr>
            <a:picLocks noChangeAspect="1"/>
          </p:cNvPicPr>
          <p:nvPr/>
        </p:nvPicPr>
        <p:blipFill>
          <a:blip r:embed="rId5"/>
          <a:stretch>
            <a:fillRect/>
          </a:stretch>
        </p:blipFill>
        <p:spPr>
          <a:xfrm>
            <a:off x="1650796" y="4460396"/>
            <a:ext cx="971730" cy="1042718"/>
          </a:xfrm>
          <a:prstGeom prst="rect">
            <a:avLst/>
          </a:prstGeom>
        </p:spPr>
      </p:pic>
      <p:pic>
        <p:nvPicPr>
          <p:cNvPr id="9" name="Imagen 8" descr="Cebolla amarilla - Wikipedia, la enciclopedia libre">
            <a:extLst>
              <a:ext uri="{FF2B5EF4-FFF2-40B4-BE49-F238E27FC236}">
                <a16:creationId xmlns:a16="http://schemas.microsoft.com/office/drawing/2014/main" id="{1DA977CC-6CB9-FB2A-65BC-BE6B882E35A6}"/>
              </a:ext>
            </a:extLst>
          </p:cNvPr>
          <p:cNvPicPr>
            <a:picLocks noChangeAspect="1"/>
          </p:cNvPicPr>
          <p:nvPr/>
        </p:nvPicPr>
        <p:blipFill>
          <a:blip r:embed="rId6"/>
          <a:stretch>
            <a:fillRect/>
          </a:stretch>
        </p:blipFill>
        <p:spPr>
          <a:xfrm>
            <a:off x="2853457" y="4427776"/>
            <a:ext cx="964182" cy="1036070"/>
          </a:xfrm>
          <a:prstGeom prst="rect">
            <a:avLst/>
          </a:prstGeom>
        </p:spPr>
      </p:pic>
      <p:pic>
        <p:nvPicPr>
          <p:cNvPr id="11" name="Imagen 10" descr="ROMERO en Soria Natural">
            <a:extLst>
              <a:ext uri="{FF2B5EF4-FFF2-40B4-BE49-F238E27FC236}">
                <a16:creationId xmlns:a16="http://schemas.microsoft.com/office/drawing/2014/main" id="{00940E12-8425-A17F-7046-56E21A954458}"/>
              </a:ext>
            </a:extLst>
          </p:cNvPr>
          <p:cNvPicPr>
            <a:picLocks noChangeAspect="1"/>
          </p:cNvPicPr>
          <p:nvPr/>
        </p:nvPicPr>
        <p:blipFill>
          <a:blip r:embed="rId7"/>
          <a:stretch>
            <a:fillRect/>
          </a:stretch>
        </p:blipFill>
        <p:spPr>
          <a:xfrm>
            <a:off x="3831117" y="4485286"/>
            <a:ext cx="921050" cy="1021691"/>
          </a:xfrm>
          <a:prstGeom prst="rect">
            <a:avLst/>
          </a:prstGeom>
        </p:spPr>
      </p:pic>
      <p:pic>
        <p:nvPicPr>
          <p:cNvPr id="13" name="Imagen 12" descr="Cúrcuma, una moda sana! - Biotona">
            <a:extLst>
              <a:ext uri="{FF2B5EF4-FFF2-40B4-BE49-F238E27FC236}">
                <a16:creationId xmlns:a16="http://schemas.microsoft.com/office/drawing/2014/main" id="{E38335B4-A4F8-3EBA-E441-BCC942DB21DD}"/>
              </a:ext>
            </a:extLst>
          </p:cNvPr>
          <p:cNvPicPr>
            <a:picLocks noChangeAspect="1"/>
          </p:cNvPicPr>
          <p:nvPr/>
        </p:nvPicPr>
        <p:blipFill>
          <a:blip r:embed="rId8"/>
          <a:stretch>
            <a:fillRect/>
          </a:stretch>
        </p:blipFill>
        <p:spPr>
          <a:xfrm rot="5400000">
            <a:off x="4645234" y="4634810"/>
            <a:ext cx="989343" cy="765774"/>
          </a:xfrm>
          <a:prstGeom prst="rect">
            <a:avLst/>
          </a:prstGeom>
        </p:spPr>
      </p:pic>
      <p:pic>
        <p:nvPicPr>
          <p:cNvPr id="14" name="Imagen 13" descr="Níscalos o Robellones. La seta de otoño más famosa. Cómo distinguirla y sus  usos en la cocina - De Rechupete">
            <a:extLst>
              <a:ext uri="{FF2B5EF4-FFF2-40B4-BE49-F238E27FC236}">
                <a16:creationId xmlns:a16="http://schemas.microsoft.com/office/drawing/2014/main" id="{D1D48B17-95DD-F044-2D7A-CC7F021E540A}"/>
              </a:ext>
            </a:extLst>
          </p:cNvPr>
          <p:cNvPicPr>
            <a:picLocks noChangeAspect="1"/>
          </p:cNvPicPr>
          <p:nvPr/>
        </p:nvPicPr>
        <p:blipFill>
          <a:blip r:embed="rId9"/>
          <a:stretch>
            <a:fillRect/>
          </a:stretch>
        </p:blipFill>
        <p:spPr>
          <a:xfrm>
            <a:off x="10112588" y="4541627"/>
            <a:ext cx="1479072" cy="980897"/>
          </a:xfrm>
          <a:prstGeom prst="rect">
            <a:avLst/>
          </a:prstGeom>
        </p:spPr>
      </p:pic>
      <p:pic>
        <p:nvPicPr>
          <p:cNvPr id="15" name="Imagen 14" descr="Para qué sirve hervir orégano, jengibre y limón y cómo usar este preparado">
            <a:extLst>
              <a:ext uri="{FF2B5EF4-FFF2-40B4-BE49-F238E27FC236}">
                <a16:creationId xmlns:a16="http://schemas.microsoft.com/office/drawing/2014/main" id="{5E2CDE79-3C4E-275E-5F03-FB13684AFFCB}"/>
              </a:ext>
            </a:extLst>
          </p:cNvPr>
          <p:cNvPicPr>
            <a:picLocks noChangeAspect="1"/>
          </p:cNvPicPr>
          <p:nvPr/>
        </p:nvPicPr>
        <p:blipFill>
          <a:blip r:embed="rId10"/>
          <a:stretch>
            <a:fillRect/>
          </a:stretch>
        </p:blipFill>
        <p:spPr>
          <a:xfrm>
            <a:off x="5601387" y="4544884"/>
            <a:ext cx="906906" cy="1003373"/>
          </a:xfrm>
          <a:prstGeom prst="rect">
            <a:avLst/>
          </a:prstGeom>
        </p:spPr>
      </p:pic>
      <p:pic>
        <p:nvPicPr>
          <p:cNvPr id="16" name="Imagen 15" descr="Todo sobre el árbol del té | Pranarôm">
            <a:extLst>
              <a:ext uri="{FF2B5EF4-FFF2-40B4-BE49-F238E27FC236}">
                <a16:creationId xmlns:a16="http://schemas.microsoft.com/office/drawing/2014/main" id="{AB40731A-5FBE-E1FC-9F15-AA8385F8E22A}"/>
              </a:ext>
            </a:extLst>
          </p:cNvPr>
          <p:cNvPicPr>
            <a:picLocks noChangeAspect="1"/>
          </p:cNvPicPr>
          <p:nvPr/>
        </p:nvPicPr>
        <p:blipFill>
          <a:blip r:embed="rId11"/>
          <a:stretch>
            <a:fillRect/>
          </a:stretch>
        </p:blipFill>
        <p:spPr>
          <a:xfrm>
            <a:off x="7362376" y="4545042"/>
            <a:ext cx="2470570" cy="974068"/>
          </a:xfrm>
          <a:prstGeom prst="rect">
            <a:avLst/>
          </a:prstGeom>
        </p:spPr>
      </p:pic>
      <p:pic>
        <p:nvPicPr>
          <p:cNvPr id="17" name="Imagen 16" descr="Qué es el Jengibre? - Propiedades y beneficios - Trevijano">
            <a:extLst>
              <a:ext uri="{FF2B5EF4-FFF2-40B4-BE49-F238E27FC236}">
                <a16:creationId xmlns:a16="http://schemas.microsoft.com/office/drawing/2014/main" id="{E0038BBC-4D75-EFBC-4F1A-8ED8ECF711D1}"/>
              </a:ext>
            </a:extLst>
          </p:cNvPr>
          <p:cNvPicPr>
            <a:picLocks noChangeAspect="1"/>
          </p:cNvPicPr>
          <p:nvPr/>
        </p:nvPicPr>
        <p:blipFill>
          <a:blip r:embed="rId12"/>
          <a:stretch>
            <a:fillRect/>
          </a:stretch>
        </p:blipFill>
        <p:spPr>
          <a:xfrm>
            <a:off x="6577191" y="4542798"/>
            <a:ext cx="777277" cy="1007315"/>
          </a:xfrm>
          <a:prstGeom prst="rect">
            <a:avLst/>
          </a:prstGeom>
        </p:spPr>
      </p:pic>
    </p:spTree>
    <p:extLst>
      <p:ext uri="{BB962C8B-B14F-4D97-AF65-F5344CB8AC3E}">
        <p14:creationId xmlns:p14="http://schemas.microsoft.com/office/powerpoint/2010/main" val="1542886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0A7A92D-4703-3D0A-FF88-5F3F6B9BDF13}"/>
              </a:ext>
            </a:extLst>
          </p:cNvPr>
          <p:cNvSpPr>
            <a:spLocks noGrp="1"/>
          </p:cNvSpPr>
          <p:nvPr>
            <p:ph type="title"/>
          </p:nvPr>
        </p:nvSpPr>
        <p:spPr>
          <a:xfrm>
            <a:off x="382262" y="-75193"/>
            <a:ext cx="5120561" cy="1325563"/>
          </a:xfrm>
        </p:spPr>
        <p:txBody>
          <a:bodyPr>
            <a:normAutofit/>
          </a:bodyPr>
          <a:lstStyle/>
          <a:p>
            <a:r>
              <a:rPr lang="en">
                <a:latin typeface="Aptos"/>
              </a:rPr>
              <a:t>Procedures</a:t>
            </a:r>
          </a:p>
        </p:txBody>
      </p:sp>
      <p:sp>
        <p:nvSpPr>
          <p:cNvPr id="3" name="Marcador de contenido 2">
            <a:extLst>
              <a:ext uri="{FF2B5EF4-FFF2-40B4-BE49-F238E27FC236}">
                <a16:creationId xmlns:a16="http://schemas.microsoft.com/office/drawing/2014/main" id="{215EB91B-39F8-A020-97A8-6E16287214A1}"/>
              </a:ext>
            </a:extLst>
          </p:cNvPr>
          <p:cNvSpPr>
            <a:spLocks noGrp="1"/>
          </p:cNvSpPr>
          <p:nvPr>
            <p:ph idx="1"/>
          </p:nvPr>
        </p:nvSpPr>
        <p:spPr>
          <a:xfrm>
            <a:off x="181774" y="1007233"/>
            <a:ext cx="4607473" cy="2980152"/>
          </a:xfrm>
        </p:spPr>
        <p:txBody>
          <a:bodyPr vert="horz" lIns="91440" tIns="45720" rIns="91440" bIns="45720" rtlCol="0" anchor="t">
            <a:normAutofit fontScale="92500" lnSpcReduction="20000"/>
          </a:bodyPr>
          <a:lstStyle/>
          <a:p>
            <a:pPr>
              <a:lnSpc>
                <a:spcPct val="120000"/>
              </a:lnSpc>
            </a:pPr>
            <a:r>
              <a:rPr lang="en" sz="2000"/>
              <a:t>Extraction of compounds from plants and fungi (extracts).</a:t>
            </a:r>
            <a:endParaRPr lang="es-ES"/>
          </a:p>
          <a:p>
            <a:pPr>
              <a:lnSpc>
                <a:spcPct val="120000"/>
              </a:lnSpc>
            </a:pPr>
            <a:r>
              <a:rPr lang="en" sz="2000"/>
              <a:t>Record manufacturing.</a:t>
            </a:r>
            <a:endParaRPr lang="es-ES"/>
          </a:p>
          <a:p>
            <a:pPr>
              <a:lnSpc>
                <a:spcPct val="120000"/>
              </a:lnSpc>
            </a:pPr>
            <a:r>
              <a:rPr lang="en" sz="2000"/>
              <a:t>Assembly of culture and seeding plates.</a:t>
            </a:r>
          </a:p>
          <a:p>
            <a:pPr>
              <a:lnSpc>
                <a:spcPct val="120000"/>
              </a:lnSpc>
            </a:pPr>
            <a:r>
              <a:rPr lang="en" sz="2000"/>
              <a:t>Data recording and calculation of antibiotic effect from the inhibition halo.</a:t>
            </a:r>
          </a:p>
        </p:txBody>
      </p:sp>
      <p:sp>
        <p:nvSpPr>
          <p:cNvPr id="46" name="Oval 45">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Imagen 3" descr="Imagen que contiene interior, taza, naranja, tabla&#10;&#10;El contenido generado por inteligencia artificial puede ser incorrecto.">
            <a:extLst>
              <a:ext uri="{FF2B5EF4-FFF2-40B4-BE49-F238E27FC236}">
                <a16:creationId xmlns:a16="http://schemas.microsoft.com/office/drawing/2014/main" id="{C95C8913-05CE-3841-4B95-88EEA053DAA1}"/>
              </a:ext>
            </a:extLst>
          </p:cNvPr>
          <p:cNvPicPr>
            <a:picLocks noChangeAspect="1"/>
          </p:cNvPicPr>
          <p:nvPr/>
        </p:nvPicPr>
        <p:blipFill>
          <a:blip r:embed="rId2"/>
          <a:srcRect l="14521" r="7568" b="3"/>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48" name="Arc 47">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 name="Imagen 6">
            <a:extLst>
              <a:ext uri="{FF2B5EF4-FFF2-40B4-BE49-F238E27FC236}">
                <a16:creationId xmlns:a16="http://schemas.microsoft.com/office/drawing/2014/main" id="{6F519CC7-AA5A-11B5-8179-4169E750DCB5}"/>
              </a:ext>
            </a:extLst>
          </p:cNvPr>
          <p:cNvPicPr>
            <a:picLocks noChangeAspect="1"/>
          </p:cNvPicPr>
          <p:nvPr/>
        </p:nvPicPr>
        <p:blipFill>
          <a:blip r:embed="rId3"/>
          <a:srcRect l="5485" r="6760" b="-4"/>
          <a:stretch/>
        </p:blipFill>
        <p:spPr>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
        <p:nvSpPr>
          <p:cNvPr id="10" name="CuadroTexto 9">
            <a:extLst>
              <a:ext uri="{FF2B5EF4-FFF2-40B4-BE49-F238E27FC236}">
                <a16:creationId xmlns:a16="http://schemas.microsoft.com/office/drawing/2014/main" id="{A7851EF2-655F-2D26-C6A6-AB2B7471DF64}"/>
              </a:ext>
            </a:extLst>
          </p:cNvPr>
          <p:cNvSpPr txBox="1"/>
          <p:nvPr/>
        </p:nvSpPr>
        <p:spPr>
          <a:xfrm>
            <a:off x="4415635" y="4190999"/>
            <a:ext cx="2743200"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i="1"/>
              <a:t>Escherichia </a:t>
            </a:r>
            <a:r>
              <a:rPr lang="en"/>
              <a:t>bacteria</a:t>
            </a:r>
            <a:r>
              <a:rPr lang="en" i="1"/>
              <a:t> coli</a:t>
            </a:r>
            <a:endParaRPr lang="es-ES" i="1"/>
          </a:p>
        </p:txBody>
      </p:sp>
      <p:sp>
        <p:nvSpPr>
          <p:cNvPr id="11" name="CuadroTexto 10">
            <a:extLst>
              <a:ext uri="{FF2B5EF4-FFF2-40B4-BE49-F238E27FC236}">
                <a16:creationId xmlns:a16="http://schemas.microsoft.com/office/drawing/2014/main" id="{EC698470-AE3D-99A0-77C5-9B5CCD81E115}"/>
              </a:ext>
            </a:extLst>
          </p:cNvPr>
          <p:cNvSpPr txBox="1"/>
          <p:nvPr/>
        </p:nvSpPr>
        <p:spPr>
          <a:xfrm>
            <a:off x="3653635" y="5086046"/>
            <a:ext cx="3505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a:t>Discs impregnated with extracts</a:t>
            </a:r>
          </a:p>
        </p:txBody>
      </p:sp>
      <p:sp>
        <p:nvSpPr>
          <p:cNvPr id="12" name="CuadroTexto 11">
            <a:extLst>
              <a:ext uri="{FF2B5EF4-FFF2-40B4-BE49-F238E27FC236}">
                <a16:creationId xmlns:a16="http://schemas.microsoft.com/office/drawing/2014/main" id="{5956F683-1669-2843-4D9A-E886858CCD6F}"/>
              </a:ext>
            </a:extLst>
          </p:cNvPr>
          <p:cNvSpPr txBox="1"/>
          <p:nvPr/>
        </p:nvSpPr>
        <p:spPr>
          <a:xfrm>
            <a:off x="3756412" y="6091204"/>
            <a:ext cx="5029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a:t>Bacterial growth inhibition halo</a:t>
            </a:r>
          </a:p>
        </p:txBody>
      </p:sp>
      <p:sp>
        <p:nvSpPr>
          <p:cNvPr id="15" name="Flecha: a la derecha 14">
            <a:extLst>
              <a:ext uri="{FF2B5EF4-FFF2-40B4-BE49-F238E27FC236}">
                <a16:creationId xmlns:a16="http://schemas.microsoft.com/office/drawing/2014/main" id="{EEB99C7B-5A8A-43CE-3DED-9F0310FAAA12}"/>
              </a:ext>
            </a:extLst>
          </p:cNvPr>
          <p:cNvSpPr/>
          <p:nvPr/>
        </p:nvSpPr>
        <p:spPr>
          <a:xfrm rot="21240000">
            <a:off x="7107840" y="4204897"/>
            <a:ext cx="2119201" cy="148654"/>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Flecha: a la derecha 15">
            <a:extLst>
              <a:ext uri="{FF2B5EF4-FFF2-40B4-BE49-F238E27FC236}">
                <a16:creationId xmlns:a16="http://schemas.microsoft.com/office/drawing/2014/main" id="{D79A1E1B-8697-7D9C-7DAC-9C3CE5170A56}"/>
              </a:ext>
            </a:extLst>
          </p:cNvPr>
          <p:cNvSpPr/>
          <p:nvPr/>
        </p:nvSpPr>
        <p:spPr>
          <a:xfrm rot="20940000">
            <a:off x="7097374" y="4920919"/>
            <a:ext cx="2349011" cy="151775"/>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lecha: a la derecha 16">
            <a:extLst>
              <a:ext uri="{FF2B5EF4-FFF2-40B4-BE49-F238E27FC236}">
                <a16:creationId xmlns:a16="http://schemas.microsoft.com/office/drawing/2014/main" id="{35BCB2E5-BB28-A1B0-ABB3-E5F6D6E6BC29}"/>
              </a:ext>
            </a:extLst>
          </p:cNvPr>
          <p:cNvSpPr/>
          <p:nvPr/>
        </p:nvSpPr>
        <p:spPr>
          <a:xfrm rot="20220000">
            <a:off x="7076807" y="5529055"/>
            <a:ext cx="3427540" cy="152249"/>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8" name="Conector recto de flecha 17">
            <a:extLst>
              <a:ext uri="{FF2B5EF4-FFF2-40B4-BE49-F238E27FC236}">
                <a16:creationId xmlns:a16="http://schemas.microsoft.com/office/drawing/2014/main" id="{0BEB91F2-6F2D-90CA-3A8F-E5012C70B0E6}"/>
              </a:ext>
            </a:extLst>
          </p:cNvPr>
          <p:cNvCxnSpPr/>
          <p:nvPr/>
        </p:nvCxnSpPr>
        <p:spPr>
          <a:xfrm>
            <a:off x="10383709" y="4453753"/>
            <a:ext cx="12290" cy="405580"/>
          </a:xfrm>
          <a:prstGeom prst="straightConnector1">
            <a:avLst/>
          </a:prstGeom>
        </p:spPr>
        <p:style>
          <a:lnRef idx="2">
            <a:schemeClr val="dk1"/>
          </a:lnRef>
          <a:fillRef idx="0">
            <a:schemeClr val="dk1"/>
          </a:fillRef>
          <a:effectRef idx="1">
            <a:schemeClr val="dk1"/>
          </a:effectRef>
          <a:fontRef idx="minor">
            <a:schemeClr val="tx1"/>
          </a:fontRef>
        </p:style>
      </p:cxnSp>
      <p:cxnSp>
        <p:nvCxnSpPr>
          <p:cNvPr id="19" name="Conector recto de flecha 18">
            <a:extLst>
              <a:ext uri="{FF2B5EF4-FFF2-40B4-BE49-F238E27FC236}">
                <a16:creationId xmlns:a16="http://schemas.microsoft.com/office/drawing/2014/main" id="{3E119C63-EF8E-7AF3-EB02-AE7A3E74B4FF}"/>
              </a:ext>
            </a:extLst>
          </p:cNvPr>
          <p:cNvCxnSpPr>
            <a:cxnSpLocks/>
          </p:cNvCxnSpPr>
          <p:nvPr/>
        </p:nvCxnSpPr>
        <p:spPr>
          <a:xfrm>
            <a:off x="11027095" y="4453752"/>
            <a:ext cx="12290" cy="405580"/>
          </a:xfrm>
          <a:prstGeom prst="straightConnector1">
            <a:avLst/>
          </a:prstGeom>
        </p:spPr>
        <p:style>
          <a:lnRef idx="2">
            <a:schemeClr val="dk1"/>
          </a:lnRef>
          <a:fillRef idx="0">
            <a:schemeClr val="dk1"/>
          </a:fillRef>
          <a:effectRef idx="1">
            <a:schemeClr val="dk1"/>
          </a:effectRef>
          <a:fontRef idx="minor">
            <a:schemeClr val="tx1"/>
          </a:fontRef>
        </p:style>
      </p:cxnSp>
      <p:cxnSp>
        <p:nvCxnSpPr>
          <p:cNvPr id="20" name="Conector recto de flecha 19">
            <a:extLst>
              <a:ext uri="{FF2B5EF4-FFF2-40B4-BE49-F238E27FC236}">
                <a16:creationId xmlns:a16="http://schemas.microsoft.com/office/drawing/2014/main" id="{5AD33998-E528-0E81-F9A4-5B091266EBC5}"/>
              </a:ext>
            </a:extLst>
          </p:cNvPr>
          <p:cNvCxnSpPr>
            <a:cxnSpLocks/>
          </p:cNvCxnSpPr>
          <p:nvPr/>
        </p:nvCxnSpPr>
        <p:spPr>
          <a:xfrm flipH="1">
            <a:off x="10381621" y="4858872"/>
            <a:ext cx="645474" cy="6610"/>
          </a:xfrm>
          <a:prstGeom prst="straightConnector1">
            <a:avLst/>
          </a:prstGeom>
        </p:spPr>
        <p:style>
          <a:lnRef idx="2">
            <a:schemeClr val="dk1"/>
          </a:lnRef>
          <a:fillRef idx="0">
            <a:schemeClr val="dk1"/>
          </a:fillRef>
          <a:effectRef idx="1">
            <a:schemeClr val="dk1"/>
          </a:effectRef>
          <a:fontRef idx="minor">
            <a:schemeClr val="tx1"/>
          </a:fontRef>
        </p:style>
      </p:cxnSp>
      <p:sp>
        <p:nvSpPr>
          <p:cNvPr id="5" name="CuadroTexto 4">
            <a:extLst>
              <a:ext uri="{FF2B5EF4-FFF2-40B4-BE49-F238E27FC236}">
                <a16:creationId xmlns:a16="http://schemas.microsoft.com/office/drawing/2014/main" id="{F347AE85-914F-AC8B-A62F-D0D9CAD3757A}"/>
              </a:ext>
            </a:extLst>
          </p:cNvPr>
          <p:cNvSpPr txBox="1"/>
          <p:nvPr/>
        </p:nvSpPr>
        <p:spPr>
          <a:xfrm>
            <a:off x="5964231" y="3454982"/>
            <a:ext cx="116411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a:t>Petri dish</a:t>
            </a:r>
          </a:p>
        </p:txBody>
      </p:sp>
      <p:sp>
        <p:nvSpPr>
          <p:cNvPr id="6" name="Flecha: a la derecha 5">
            <a:extLst>
              <a:ext uri="{FF2B5EF4-FFF2-40B4-BE49-F238E27FC236}">
                <a16:creationId xmlns:a16="http://schemas.microsoft.com/office/drawing/2014/main" id="{BB412B2D-D020-2796-C662-CC8F83176EAE}"/>
              </a:ext>
            </a:extLst>
          </p:cNvPr>
          <p:cNvSpPr/>
          <p:nvPr/>
        </p:nvSpPr>
        <p:spPr>
          <a:xfrm>
            <a:off x="7169863" y="3586670"/>
            <a:ext cx="1835814" cy="117167"/>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934009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A3C0FCC-17E4-F78A-833C-A0ABF281D7CD}"/>
            </a:ext>
          </a:extLst>
        </p:cNvPr>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455F92EC-77B4-9141-B2BE-BE28853319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260545A-0BAC-1674-4BD7-58B286400282}"/>
              </a:ext>
            </a:extLst>
          </p:cNvPr>
          <p:cNvSpPr>
            <a:spLocks noGrp="1"/>
          </p:cNvSpPr>
          <p:nvPr>
            <p:ph type="title"/>
          </p:nvPr>
        </p:nvSpPr>
        <p:spPr>
          <a:xfrm>
            <a:off x="680050" y="475206"/>
            <a:ext cx="5422485" cy="1354317"/>
          </a:xfrm>
        </p:spPr>
        <p:txBody>
          <a:bodyPr>
            <a:normAutofit/>
          </a:bodyPr>
          <a:lstStyle/>
          <a:p>
            <a:r>
              <a:rPr lang="en" b="1" dirty="0">
                <a:latin typeface="Aptos"/>
              </a:rPr>
              <a:t>Experimental design</a:t>
            </a:r>
          </a:p>
        </p:txBody>
      </p:sp>
      <p:sp>
        <p:nvSpPr>
          <p:cNvPr id="46" name="Oval 45">
            <a:extLst>
              <a:ext uri="{FF2B5EF4-FFF2-40B4-BE49-F238E27FC236}">
                <a16:creationId xmlns:a16="http://schemas.microsoft.com/office/drawing/2014/main" id="{F8B51FE2-36C8-A94D-9837-07D27349F9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Imagen 3" descr="Imagen que contiene interior, taza, naranja, tabla&#10;&#10;El contenido generado por inteligencia artificial puede ser incorrecto.">
            <a:extLst>
              <a:ext uri="{FF2B5EF4-FFF2-40B4-BE49-F238E27FC236}">
                <a16:creationId xmlns:a16="http://schemas.microsoft.com/office/drawing/2014/main" id="{B7E08B17-E4CC-099B-3589-F266302C6714}"/>
              </a:ext>
            </a:extLst>
          </p:cNvPr>
          <p:cNvPicPr>
            <a:picLocks noChangeAspect="1"/>
          </p:cNvPicPr>
          <p:nvPr/>
        </p:nvPicPr>
        <p:blipFill>
          <a:blip r:embed="rId2"/>
          <a:srcRect l="14521" r="7568" b="3"/>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48" name="Arc 47">
            <a:extLst>
              <a:ext uri="{FF2B5EF4-FFF2-40B4-BE49-F238E27FC236}">
                <a16:creationId xmlns:a16="http://schemas.microsoft.com/office/drawing/2014/main" id="{FDB24928-40F0-AAB1-C92B-0CDEEB336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 name="Imagen 6">
            <a:extLst>
              <a:ext uri="{FF2B5EF4-FFF2-40B4-BE49-F238E27FC236}">
                <a16:creationId xmlns:a16="http://schemas.microsoft.com/office/drawing/2014/main" id="{202549E1-BD4D-DF10-6E3C-133A3590A4A4}"/>
              </a:ext>
            </a:extLst>
          </p:cNvPr>
          <p:cNvPicPr>
            <a:picLocks noChangeAspect="1"/>
          </p:cNvPicPr>
          <p:nvPr/>
        </p:nvPicPr>
        <p:blipFill>
          <a:blip r:embed="rId3"/>
          <a:srcRect l="5485" r="6760" b="-4"/>
          <a:stretch/>
        </p:blipFill>
        <p:spPr>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p:spPr>
      </p:pic>
      <p:sp>
        <p:nvSpPr>
          <p:cNvPr id="8" name="Marcador de contenido 2">
            <a:extLst>
              <a:ext uri="{FF2B5EF4-FFF2-40B4-BE49-F238E27FC236}">
                <a16:creationId xmlns:a16="http://schemas.microsoft.com/office/drawing/2014/main" id="{126B38D7-B8B4-6940-7E73-3BE8E9E4D1EE}"/>
              </a:ext>
            </a:extLst>
          </p:cNvPr>
          <p:cNvSpPr txBox="1">
            <a:spLocks/>
          </p:cNvSpPr>
          <p:nvPr/>
        </p:nvSpPr>
        <p:spPr>
          <a:xfrm>
            <a:off x="184436" y="744075"/>
            <a:ext cx="6394939" cy="217126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s-ES" sz="1800"/>
          </a:p>
          <a:p>
            <a:pPr marL="0" indent="0">
              <a:buNone/>
            </a:pPr>
            <a:endParaRPr lang="en" sz="2400" dirty="0"/>
          </a:p>
          <a:p>
            <a:pPr marL="0" indent="0">
              <a:buNone/>
            </a:pPr>
            <a:endParaRPr lang="en" sz="2400" dirty="0"/>
          </a:p>
          <a:p>
            <a:pPr>
              <a:buAutoNum type="arabicPeriod"/>
            </a:pPr>
            <a:r>
              <a:rPr lang="en" sz="2400" b="1" dirty="0"/>
              <a:t>Negative control</a:t>
            </a:r>
            <a:r>
              <a:rPr lang="en" sz="2400" dirty="0"/>
              <a:t> culture without bacteria.</a:t>
            </a:r>
          </a:p>
          <a:p>
            <a:pPr>
              <a:buAutoNum type="arabicPeriod"/>
            </a:pPr>
            <a:r>
              <a:rPr lang="en" sz="2400" b="1" dirty="0"/>
              <a:t>Positive control </a:t>
            </a:r>
            <a:r>
              <a:rPr lang="en" sz="2400" dirty="0"/>
              <a:t>of bacterial growth inhibition (inhibition halos) with 4 </a:t>
            </a:r>
            <a:r>
              <a:rPr lang="en" sz="2400" u="sng" dirty="0"/>
              <a:t>commercial antibiotics</a:t>
            </a:r>
            <a:r>
              <a:rPr lang="en" sz="2400" dirty="0"/>
              <a:t>: tetracycline, </a:t>
            </a:r>
            <a:r>
              <a:rPr lang="en" sz="2400"/>
              <a:t>penicillin, streptomycin and chloramphenicol.</a:t>
            </a:r>
          </a:p>
          <a:p>
            <a:pPr>
              <a:buAutoNum type="arabicPeriod"/>
            </a:pPr>
            <a:r>
              <a:rPr lang="en" sz="2400" b="1" dirty="0"/>
              <a:t>Experimental cultures</a:t>
            </a:r>
            <a:r>
              <a:rPr lang="en" sz="2400" dirty="0"/>
              <a:t> with discs impregnated with 9 different types of plant and fungal extracts.</a:t>
            </a:r>
            <a:endParaRPr lang="es-ES" sz="2400" dirty="0"/>
          </a:p>
          <a:p>
            <a:pPr>
              <a:buAutoNum type="arabicPeriod"/>
            </a:pPr>
            <a:endParaRPr lang="es-ES" sz="2400" dirty="0"/>
          </a:p>
          <a:p>
            <a:pPr marL="0" indent="0" algn="ctr">
              <a:buNone/>
            </a:pPr>
            <a:r>
              <a:rPr lang="en" sz="2400" dirty="0">
                <a:solidFill>
                  <a:srgbClr val="FF0000"/>
                </a:solidFill>
              </a:rPr>
              <a:t>Two Petri dishes </a:t>
            </a:r>
            <a:r>
              <a:rPr lang="en" sz="2400" dirty="0"/>
              <a:t>are used for each condition (repetitions), with </a:t>
            </a:r>
            <a:r>
              <a:rPr lang="en" sz="2400" dirty="0">
                <a:solidFill>
                  <a:srgbClr val="FF0000"/>
                </a:solidFill>
              </a:rPr>
              <a:t>two discs</a:t>
            </a:r>
            <a:r>
              <a:rPr lang="en" sz="2400" dirty="0"/>
              <a:t> on each plate, to provide enough data.</a:t>
            </a:r>
          </a:p>
          <a:p>
            <a:pPr>
              <a:buAutoNum type="arabicPeriod"/>
            </a:pPr>
            <a:endParaRPr lang="es-ES" sz="1800"/>
          </a:p>
        </p:txBody>
      </p:sp>
    </p:spTree>
    <p:extLst>
      <p:ext uri="{BB962C8B-B14F-4D97-AF65-F5344CB8AC3E}">
        <p14:creationId xmlns:p14="http://schemas.microsoft.com/office/powerpoint/2010/main" val="958689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639E58-B00D-A216-BC73-2374F1951CAD}"/>
              </a:ext>
            </a:extLst>
          </p:cNvPr>
          <p:cNvSpPr>
            <a:spLocks noGrp="1"/>
          </p:cNvSpPr>
          <p:nvPr>
            <p:ph type="title"/>
          </p:nvPr>
        </p:nvSpPr>
        <p:spPr>
          <a:xfrm>
            <a:off x="838200" y="-123705"/>
            <a:ext cx="10515600" cy="1325563"/>
          </a:xfrm>
        </p:spPr>
        <p:txBody>
          <a:bodyPr/>
          <a:lstStyle/>
          <a:p>
            <a:r>
              <a:rPr lang="en"/>
              <a:t>Results</a:t>
            </a:r>
            <a:endParaRPr lang="es-ES" err="1"/>
          </a:p>
        </p:txBody>
      </p:sp>
      <p:sp>
        <p:nvSpPr>
          <p:cNvPr id="3" name="Marcador de contenido 2">
            <a:extLst>
              <a:ext uri="{FF2B5EF4-FFF2-40B4-BE49-F238E27FC236}">
                <a16:creationId xmlns:a16="http://schemas.microsoft.com/office/drawing/2014/main" id="{32A05D08-CB31-1E30-2AA1-DE133EC900CA}"/>
              </a:ext>
            </a:extLst>
          </p:cNvPr>
          <p:cNvSpPr>
            <a:spLocks noGrp="1"/>
          </p:cNvSpPr>
          <p:nvPr>
            <p:ph idx="1"/>
          </p:nvPr>
        </p:nvSpPr>
        <p:spPr>
          <a:xfrm>
            <a:off x="924464" y="901788"/>
            <a:ext cx="10501223" cy="461381"/>
          </a:xfrm>
        </p:spPr>
        <p:txBody>
          <a:bodyPr vert="horz" lIns="91440" tIns="45720" rIns="91440" bIns="45720" rtlCol="0" anchor="t">
            <a:normAutofit/>
          </a:bodyPr>
          <a:lstStyle/>
          <a:p>
            <a:pPr marL="0" indent="0">
              <a:buNone/>
            </a:pPr>
            <a:r>
              <a:rPr lang="en" sz="1800"/>
              <a:t>Some plant extracts have shown bactericidal activity.</a:t>
            </a:r>
          </a:p>
        </p:txBody>
      </p:sp>
      <p:sp>
        <p:nvSpPr>
          <p:cNvPr id="5" name="Marcador de contenido 2">
            <a:extLst>
              <a:ext uri="{FF2B5EF4-FFF2-40B4-BE49-F238E27FC236}">
                <a16:creationId xmlns:a16="http://schemas.microsoft.com/office/drawing/2014/main" id="{386134CC-A0B9-8596-6A1E-5FFD3D499A22}"/>
              </a:ext>
            </a:extLst>
          </p:cNvPr>
          <p:cNvSpPr txBox="1">
            <a:spLocks/>
          </p:cNvSpPr>
          <p:nvPr/>
        </p:nvSpPr>
        <p:spPr>
          <a:xfrm>
            <a:off x="1074594" y="5975183"/>
            <a:ext cx="10515600" cy="64828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 sz="1800"/>
              <a:t>The largest inhibition zones were found for tea tree extract and oregano, which were comparable to those observed with commercial antibiotics.</a:t>
            </a:r>
            <a:endParaRPr lang="es-ES"/>
          </a:p>
        </p:txBody>
      </p:sp>
      <p:pic>
        <p:nvPicPr>
          <p:cNvPr id="4" name="Imagen 3" descr="Imagen que contiene interior, diferente, llenado, forrado&#10;&#10;El contenido generado por inteligencia artificial puede ser incorrecto.">
            <a:extLst>
              <a:ext uri="{FF2B5EF4-FFF2-40B4-BE49-F238E27FC236}">
                <a16:creationId xmlns:a16="http://schemas.microsoft.com/office/drawing/2014/main" id="{20719948-E0B6-41FC-2655-C27B7B70490F}"/>
              </a:ext>
            </a:extLst>
          </p:cNvPr>
          <p:cNvPicPr>
            <a:picLocks noChangeAspect="1"/>
          </p:cNvPicPr>
          <p:nvPr/>
        </p:nvPicPr>
        <p:blipFill>
          <a:blip r:embed="rId2"/>
          <a:stretch>
            <a:fillRect/>
          </a:stretch>
        </p:blipFill>
        <p:spPr>
          <a:xfrm>
            <a:off x="1080157" y="1879854"/>
            <a:ext cx="10090355" cy="4093806"/>
          </a:xfrm>
          <a:prstGeom prst="rect">
            <a:avLst/>
          </a:prstGeom>
        </p:spPr>
      </p:pic>
      <p:sp>
        <p:nvSpPr>
          <p:cNvPr id="6" name="CuadroTexto 5">
            <a:extLst>
              <a:ext uri="{FF2B5EF4-FFF2-40B4-BE49-F238E27FC236}">
                <a16:creationId xmlns:a16="http://schemas.microsoft.com/office/drawing/2014/main" id="{6051396D-7008-D9B9-213C-D93EFA930B44}"/>
              </a:ext>
            </a:extLst>
          </p:cNvPr>
          <p:cNvSpPr txBox="1"/>
          <p:nvPr/>
        </p:nvSpPr>
        <p:spPr>
          <a:xfrm rot="16200000">
            <a:off x="-1340259" y="3306585"/>
            <a:ext cx="38646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dirty="0"/>
              <a:t>E. coli                          E.  faecalis</a:t>
            </a:r>
          </a:p>
        </p:txBody>
      </p:sp>
      <p:sp>
        <p:nvSpPr>
          <p:cNvPr id="7" name="CuadroTexto 6">
            <a:extLst>
              <a:ext uri="{FF2B5EF4-FFF2-40B4-BE49-F238E27FC236}">
                <a16:creationId xmlns:a16="http://schemas.microsoft.com/office/drawing/2014/main" id="{41DA4D10-C7EF-8499-C196-11514A000AE0}"/>
              </a:ext>
            </a:extLst>
          </p:cNvPr>
          <p:cNvSpPr txBox="1"/>
          <p:nvPr/>
        </p:nvSpPr>
        <p:spPr>
          <a:xfrm>
            <a:off x="739673" y="4379066"/>
            <a:ext cx="65848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 sz="1200"/>
              <a:t>EC4</a:t>
            </a:r>
          </a:p>
        </p:txBody>
      </p:sp>
      <p:sp>
        <p:nvSpPr>
          <p:cNvPr id="8" name="CuadroTexto 7">
            <a:extLst>
              <a:ext uri="{FF2B5EF4-FFF2-40B4-BE49-F238E27FC236}">
                <a16:creationId xmlns:a16="http://schemas.microsoft.com/office/drawing/2014/main" id="{EAF1C22E-28E0-4211-6CBF-608C06E082A9}"/>
              </a:ext>
            </a:extLst>
          </p:cNvPr>
          <p:cNvSpPr txBox="1"/>
          <p:nvPr/>
        </p:nvSpPr>
        <p:spPr>
          <a:xfrm>
            <a:off x="739672" y="5256084"/>
            <a:ext cx="65848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 sz="1200"/>
              <a:t>EC5</a:t>
            </a:r>
          </a:p>
        </p:txBody>
      </p:sp>
      <p:sp>
        <p:nvSpPr>
          <p:cNvPr id="9" name="CuadroTexto 8">
            <a:extLst>
              <a:ext uri="{FF2B5EF4-FFF2-40B4-BE49-F238E27FC236}">
                <a16:creationId xmlns:a16="http://schemas.microsoft.com/office/drawing/2014/main" id="{1137EF90-E06F-5840-9EF1-F4603A44B160}"/>
              </a:ext>
            </a:extLst>
          </p:cNvPr>
          <p:cNvSpPr txBox="1"/>
          <p:nvPr/>
        </p:nvSpPr>
        <p:spPr>
          <a:xfrm>
            <a:off x="739672" y="2323104"/>
            <a:ext cx="65848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 sz="1200"/>
              <a:t>EF4</a:t>
            </a:r>
          </a:p>
        </p:txBody>
      </p:sp>
      <p:sp>
        <p:nvSpPr>
          <p:cNvPr id="10" name="CuadroTexto 9">
            <a:extLst>
              <a:ext uri="{FF2B5EF4-FFF2-40B4-BE49-F238E27FC236}">
                <a16:creationId xmlns:a16="http://schemas.microsoft.com/office/drawing/2014/main" id="{63819F9F-48C9-85C1-7540-52A09B9CCBDD}"/>
              </a:ext>
            </a:extLst>
          </p:cNvPr>
          <p:cNvSpPr txBox="1"/>
          <p:nvPr/>
        </p:nvSpPr>
        <p:spPr>
          <a:xfrm>
            <a:off x="739671" y="3200122"/>
            <a:ext cx="65848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 sz="1200"/>
              <a:t>EF5</a:t>
            </a:r>
          </a:p>
        </p:txBody>
      </p:sp>
      <p:sp>
        <p:nvSpPr>
          <p:cNvPr id="11" name="CuadroTexto 10">
            <a:extLst>
              <a:ext uri="{FF2B5EF4-FFF2-40B4-BE49-F238E27FC236}">
                <a16:creationId xmlns:a16="http://schemas.microsoft.com/office/drawing/2014/main" id="{43F538BF-C7CA-F687-41DB-C9FB40FB0B19}"/>
              </a:ext>
            </a:extLst>
          </p:cNvPr>
          <p:cNvSpPr txBox="1"/>
          <p:nvPr/>
        </p:nvSpPr>
        <p:spPr>
          <a:xfrm rot="18780000">
            <a:off x="1267210" y="1237627"/>
            <a:ext cx="94603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dirty="0"/>
              <a:t>Negative Control</a:t>
            </a:r>
          </a:p>
        </p:txBody>
      </p:sp>
      <p:sp>
        <p:nvSpPr>
          <p:cNvPr id="12" name="CuadroTexto 11">
            <a:extLst>
              <a:ext uri="{FF2B5EF4-FFF2-40B4-BE49-F238E27FC236}">
                <a16:creationId xmlns:a16="http://schemas.microsoft.com/office/drawing/2014/main" id="{E59889C5-A807-6BE1-BD63-8C687C789B5E}"/>
              </a:ext>
            </a:extLst>
          </p:cNvPr>
          <p:cNvSpPr txBox="1"/>
          <p:nvPr/>
        </p:nvSpPr>
        <p:spPr>
          <a:xfrm rot="18780000">
            <a:off x="2131522" y="1046964"/>
            <a:ext cx="116169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dirty="0"/>
              <a:t>Positive Control (Antibiotics)</a:t>
            </a:r>
          </a:p>
        </p:txBody>
      </p:sp>
      <p:sp>
        <p:nvSpPr>
          <p:cNvPr id="13" name="CuadroTexto 12">
            <a:extLst>
              <a:ext uri="{FF2B5EF4-FFF2-40B4-BE49-F238E27FC236}">
                <a16:creationId xmlns:a16="http://schemas.microsoft.com/office/drawing/2014/main" id="{A3E8E7B7-0BC3-402A-26CC-80B31536CC58}"/>
              </a:ext>
            </a:extLst>
          </p:cNvPr>
          <p:cNvSpPr txBox="1"/>
          <p:nvPr/>
        </p:nvSpPr>
        <p:spPr>
          <a:xfrm rot="18780000">
            <a:off x="3586388" y="1388573"/>
            <a:ext cx="94603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b="1">
                <a:highlight>
                  <a:srgbClr val="FFFF00"/>
                </a:highlight>
              </a:rPr>
              <a:t>Tea </a:t>
            </a:r>
            <a:r>
              <a:rPr lang="en" sz="1200" b="1" err="1">
                <a:highlight>
                  <a:srgbClr val="FFFF00"/>
                </a:highlight>
              </a:rPr>
              <a:t>tree</a:t>
            </a:r>
            <a:endParaRPr lang="es-ES" sz="1200" b="1">
              <a:highlight>
                <a:srgbClr val="FFFF00"/>
              </a:highlight>
            </a:endParaRPr>
          </a:p>
        </p:txBody>
      </p:sp>
      <p:sp>
        <p:nvSpPr>
          <p:cNvPr id="14" name="CuadroTexto 13">
            <a:extLst>
              <a:ext uri="{FF2B5EF4-FFF2-40B4-BE49-F238E27FC236}">
                <a16:creationId xmlns:a16="http://schemas.microsoft.com/office/drawing/2014/main" id="{F6C2D4A8-C58B-37D2-3BFB-9BE55117BBAA}"/>
              </a:ext>
            </a:extLst>
          </p:cNvPr>
          <p:cNvSpPr txBox="1"/>
          <p:nvPr/>
        </p:nvSpPr>
        <p:spPr>
          <a:xfrm rot="18780000">
            <a:off x="4405897" y="1388572"/>
            <a:ext cx="94603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b="1" err="1">
                <a:highlight>
                  <a:srgbClr val="FFFF00"/>
                </a:highlight>
              </a:rPr>
              <a:t>Oregano</a:t>
            </a:r>
            <a:endParaRPr lang="es-ES" b="1" err="1">
              <a:highlight>
                <a:srgbClr val="FFFF00"/>
              </a:highlight>
            </a:endParaRPr>
          </a:p>
        </p:txBody>
      </p:sp>
      <p:sp>
        <p:nvSpPr>
          <p:cNvPr id="15" name="CuadroTexto 14">
            <a:extLst>
              <a:ext uri="{FF2B5EF4-FFF2-40B4-BE49-F238E27FC236}">
                <a16:creationId xmlns:a16="http://schemas.microsoft.com/office/drawing/2014/main" id="{E0DC96CE-8810-18D6-541C-333C285B6392}"/>
              </a:ext>
            </a:extLst>
          </p:cNvPr>
          <p:cNvSpPr txBox="1"/>
          <p:nvPr/>
        </p:nvSpPr>
        <p:spPr>
          <a:xfrm rot="18780000">
            <a:off x="5139142" y="1388571"/>
            <a:ext cx="94603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err="1"/>
              <a:t>Ginger</a:t>
            </a:r>
            <a:endParaRPr lang="es-ES" err="1"/>
          </a:p>
        </p:txBody>
      </p:sp>
      <p:sp>
        <p:nvSpPr>
          <p:cNvPr id="17" name="CuadroTexto 16">
            <a:extLst>
              <a:ext uri="{FF2B5EF4-FFF2-40B4-BE49-F238E27FC236}">
                <a16:creationId xmlns:a16="http://schemas.microsoft.com/office/drawing/2014/main" id="{6DEDC361-8BDC-AB9E-4820-47F44FF35536}"/>
              </a:ext>
            </a:extLst>
          </p:cNvPr>
          <p:cNvSpPr txBox="1"/>
          <p:nvPr/>
        </p:nvSpPr>
        <p:spPr>
          <a:xfrm rot="18780000">
            <a:off x="5872387" y="1388571"/>
            <a:ext cx="94603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a:t>Rosemary</a:t>
            </a:r>
            <a:endParaRPr lang="es-ES" err="1"/>
          </a:p>
        </p:txBody>
      </p:sp>
      <p:sp>
        <p:nvSpPr>
          <p:cNvPr id="18" name="CuadroTexto 17">
            <a:extLst>
              <a:ext uri="{FF2B5EF4-FFF2-40B4-BE49-F238E27FC236}">
                <a16:creationId xmlns:a16="http://schemas.microsoft.com/office/drawing/2014/main" id="{7430A645-6FA8-1F8C-B5BA-3F5853C1ADF4}"/>
              </a:ext>
            </a:extLst>
          </p:cNvPr>
          <p:cNvSpPr txBox="1"/>
          <p:nvPr/>
        </p:nvSpPr>
        <p:spPr>
          <a:xfrm rot="18780000">
            <a:off x="6706274" y="1388572"/>
            <a:ext cx="94603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a:t>Aloe Vera</a:t>
            </a:r>
            <a:endParaRPr lang="es-ES"/>
          </a:p>
        </p:txBody>
      </p:sp>
      <p:sp>
        <p:nvSpPr>
          <p:cNvPr id="19" name="CuadroTexto 18">
            <a:extLst>
              <a:ext uri="{FF2B5EF4-FFF2-40B4-BE49-F238E27FC236}">
                <a16:creationId xmlns:a16="http://schemas.microsoft.com/office/drawing/2014/main" id="{4973B33C-CD9C-00A5-3F79-5A343B3FF961}"/>
              </a:ext>
            </a:extLst>
          </p:cNvPr>
          <p:cNvSpPr txBox="1"/>
          <p:nvPr/>
        </p:nvSpPr>
        <p:spPr>
          <a:xfrm rot="18780000">
            <a:off x="7554538" y="1374194"/>
            <a:ext cx="946031" cy="276999"/>
          </a:xfrm>
          <a:prstGeom prst="rect">
            <a:avLst/>
          </a:prstGeom>
          <a:noFill/>
          <a:ln>
            <a:solidFill>
              <a:schemeClr val="bg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dirty="0">
                <a:solidFill>
                  <a:srgbClr val="C00000"/>
                </a:solidFill>
              </a:rPr>
              <a:t>Turmeric</a:t>
            </a:r>
            <a:endParaRPr lang="es-ES" sz="1200">
              <a:solidFill>
                <a:srgbClr val="C00000"/>
              </a:solidFill>
            </a:endParaRPr>
          </a:p>
        </p:txBody>
      </p:sp>
      <p:sp>
        <p:nvSpPr>
          <p:cNvPr id="20" name="CuadroTexto 19">
            <a:extLst>
              <a:ext uri="{FF2B5EF4-FFF2-40B4-BE49-F238E27FC236}">
                <a16:creationId xmlns:a16="http://schemas.microsoft.com/office/drawing/2014/main" id="{FA6E3FA9-DE77-EAE0-6FE9-8DD7F654E279}"/>
              </a:ext>
            </a:extLst>
          </p:cNvPr>
          <p:cNvSpPr txBox="1"/>
          <p:nvPr/>
        </p:nvSpPr>
        <p:spPr>
          <a:xfrm rot="18780000">
            <a:off x="8575331" y="1388571"/>
            <a:ext cx="94603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err="1"/>
              <a:t>Onion</a:t>
            </a:r>
            <a:endParaRPr lang="es-ES" err="1"/>
          </a:p>
        </p:txBody>
      </p:sp>
      <p:sp>
        <p:nvSpPr>
          <p:cNvPr id="21" name="CuadroTexto 20">
            <a:extLst>
              <a:ext uri="{FF2B5EF4-FFF2-40B4-BE49-F238E27FC236}">
                <a16:creationId xmlns:a16="http://schemas.microsoft.com/office/drawing/2014/main" id="{9D3479C3-2690-5A0F-2037-E1BB4EBD15F7}"/>
              </a:ext>
            </a:extLst>
          </p:cNvPr>
          <p:cNvSpPr txBox="1"/>
          <p:nvPr/>
        </p:nvSpPr>
        <p:spPr>
          <a:xfrm rot="18780000">
            <a:off x="9408940" y="1333216"/>
            <a:ext cx="104667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err="1">
                <a:solidFill>
                  <a:srgbClr val="000000"/>
                </a:solidFill>
                <a:latin typeface="Aptos"/>
              </a:rPr>
              <a:t>Chanterelle</a:t>
            </a:r>
            <a:endParaRPr lang="es-ES" sz="1200" err="1"/>
          </a:p>
        </p:txBody>
      </p:sp>
      <p:sp>
        <p:nvSpPr>
          <p:cNvPr id="22" name="CuadroTexto 21">
            <a:extLst>
              <a:ext uri="{FF2B5EF4-FFF2-40B4-BE49-F238E27FC236}">
                <a16:creationId xmlns:a16="http://schemas.microsoft.com/office/drawing/2014/main" id="{5B031A0A-8719-058C-3BF9-06C5A16254CF}"/>
              </a:ext>
            </a:extLst>
          </p:cNvPr>
          <p:cNvSpPr txBox="1"/>
          <p:nvPr/>
        </p:nvSpPr>
        <p:spPr>
          <a:xfrm rot="18780000">
            <a:off x="10271859" y="1388571"/>
            <a:ext cx="946031"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sz="1200"/>
              <a:t>Lavender</a:t>
            </a:r>
            <a:endParaRPr lang="es-ES"/>
          </a:p>
        </p:txBody>
      </p:sp>
    </p:spTree>
    <p:extLst>
      <p:ext uri="{BB962C8B-B14F-4D97-AF65-F5344CB8AC3E}">
        <p14:creationId xmlns:p14="http://schemas.microsoft.com/office/powerpoint/2010/main" val="1447731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A9969025-37DD-D53A-728E-259900400886}"/>
              </a:ext>
            </a:extLst>
          </p:cNvPr>
          <p:cNvGraphicFramePr>
            <a:graphicFrameLocks noGrp="1"/>
          </p:cNvGraphicFramePr>
          <p:nvPr>
            <p:extLst>
              <p:ext uri="{D42A27DB-BD31-4B8C-83A1-F6EECF244321}">
                <p14:modId xmlns:p14="http://schemas.microsoft.com/office/powerpoint/2010/main" val="1460109499"/>
              </p:ext>
            </p:extLst>
          </p:nvPr>
        </p:nvGraphicFramePr>
        <p:xfrm>
          <a:off x="1101879" y="900638"/>
          <a:ext cx="9928280" cy="5523838"/>
        </p:xfrm>
        <a:graphic>
          <a:graphicData uri="http://schemas.openxmlformats.org/drawingml/2006/table">
            <a:tbl>
              <a:tblPr firstRow="1" bandRow="1">
                <a:tableStyleId>{8EC20E35-A176-4012-BC5E-935CFFF8708E}</a:tableStyleId>
              </a:tblPr>
              <a:tblGrid>
                <a:gridCol w="1161435">
                  <a:extLst>
                    <a:ext uri="{9D8B030D-6E8A-4147-A177-3AD203B41FA5}">
                      <a16:colId xmlns:a16="http://schemas.microsoft.com/office/drawing/2014/main" val="3987607735"/>
                    </a:ext>
                  </a:extLst>
                </a:gridCol>
                <a:gridCol w="497758">
                  <a:extLst>
                    <a:ext uri="{9D8B030D-6E8A-4147-A177-3AD203B41FA5}">
                      <a16:colId xmlns:a16="http://schemas.microsoft.com/office/drawing/2014/main" val="2634241510"/>
                    </a:ext>
                  </a:extLst>
                </a:gridCol>
                <a:gridCol w="475689">
                  <a:extLst>
                    <a:ext uri="{9D8B030D-6E8A-4147-A177-3AD203B41FA5}">
                      <a16:colId xmlns:a16="http://schemas.microsoft.com/office/drawing/2014/main" val="147948826"/>
                    </a:ext>
                  </a:extLst>
                </a:gridCol>
                <a:gridCol w="582054">
                  <a:extLst>
                    <a:ext uri="{9D8B030D-6E8A-4147-A177-3AD203B41FA5}">
                      <a16:colId xmlns:a16="http://schemas.microsoft.com/office/drawing/2014/main" val="1581078901"/>
                    </a:ext>
                  </a:extLst>
                </a:gridCol>
                <a:gridCol w="525293">
                  <a:extLst>
                    <a:ext uri="{9D8B030D-6E8A-4147-A177-3AD203B41FA5}">
                      <a16:colId xmlns:a16="http://schemas.microsoft.com/office/drawing/2014/main" val="6241337"/>
                    </a:ext>
                  </a:extLst>
                </a:gridCol>
                <a:gridCol w="1722424">
                  <a:extLst>
                    <a:ext uri="{9D8B030D-6E8A-4147-A177-3AD203B41FA5}">
                      <a16:colId xmlns:a16="http://schemas.microsoft.com/office/drawing/2014/main" val="3572441590"/>
                    </a:ext>
                  </a:extLst>
                </a:gridCol>
                <a:gridCol w="341252">
                  <a:extLst>
                    <a:ext uri="{9D8B030D-6E8A-4147-A177-3AD203B41FA5}">
                      <a16:colId xmlns:a16="http://schemas.microsoft.com/office/drawing/2014/main" val="1171329168"/>
                    </a:ext>
                  </a:extLst>
                </a:gridCol>
                <a:gridCol w="341252">
                  <a:extLst>
                    <a:ext uri="{9D8B030D-6E8A-4147-A177-3AD203B41FA5}">
                      <a16:colId xmlns:a16="http://schemas.microsoft.com/office/drawing/2014/main" val="1414504271"/>
                    </a:ext>
                  </a:extLst>
                </a:gridCol>
                <a:gridCol w="557974">
                  <a:extLst>
                    <a:ext uri="{9D8B030D-6E8A-4147-A177-3AD203B41FA5}">
                      <a16:colId xmlns:a16="http://schemas.microsoft.com/office/drawing/2014/main" val="983081583"/>
                    </a:ext>
                  </a:extLst>
                </a:gridCol>
                <a:gridCol w="525293">
                  <a:extLst>
                    <a:ext uri="{9D8B030D-6E8A-4147-A177-3AD203B41FA5}">
                      <a16:colId xmlns:a16="http://schemas.microsoft.com/office/drawing/2014/main" val="4015183151"/>
                    </a:ext>
                  </a:extLst>
                </a:gridCol>
                <a:gridCol w="557974">
                  <a:extLst>
                    <a:ext uri="{9D8B030D-6E8A-4147-A177-3AD203B41FA5}">
                      <a16:colId xmlns:a16="http://schemas.microsoft.com/office/drawing/2014/main" val="3608221520"/>
                    </a:ext>
                  </a:extLst>
                </a:gridCol>
                <a:gridCol w="525293">
                  <a:extLst>
                    <a:ext uri="{9D8B030D-6E8A-4147-A177-3AD203B41FA5}">
                      <a16:colId xmlns:a16="http://schemas.microsoft.com/office/drawing/2014/main" val="760744585"/>
                    </a:ext>
                  </a:extLst>
                </a:gridCol>
                <a:gridCol w="2114589">
                  <a:extLst>
                    <a:ext uri="{9D8B030D-6E8A-4147-A177-3AD203B41FA5}">
                      <a16:colId xmlns:a16="http://schemas.microsoft.com/office/drawing/2014/main" val="3352894376"/>
                    </a:ext>
                  </a:extLst>
                </a:gridCol>
              </a:tblGrid>
              <a:tr h="677962">
                <a:tc>
                  <a:txBody>
                    <a:bodyPr/>
                    <a:lstStyle/>
                    <a:p>
                      <a:pPr algn="ctr" rtl="0" fontAlgn="base">
                        <a:lnSpc>
                          <a:spcPts val="1569"/>
                        </a:lnSpc>
                        <a:spcAft>
                          <a:spcPts val="800"/>
                        </a:spcAft>
                        <a:buNone/>
                      </a:pPr>
                      <a:endParaRPr lang="es-ES" sz="1200">
                        <a:effectLst/>
                      </a:endParaRPr>
                    </a:p>
                    <a:p>
                      <a:pPr algn="ctr" rtl="0" fontAlgn="base">
                        <a:lnSpc>
                          <a:spcPts val="1569"/>
                        </a:lnSpc>
                        <a:spcAft>
                          <a:spcPts val="800"/>
                        </a:spcAft>
                        <a:buNone/>
                      </a:pPr>
                      <a:endParaRPr lang="es-ES" sz="1200">
                        <a:effectLst/>
                      </a:endParaRPr>
                    </a:p>
                  </a:txBody>
                  <a:tcPr marL="99073" marR="99073" marT="49536" marB="49536" anchor="ctr"/>
                </a:tc>
                <a:tc>
                  <a:txBody>
                    <a:bodyPr/>
                    <a:lstStyle/>
                    <a:p>
                      <a:pPr algn="ctr" rtl="0" fontAlgn="base">
                        <a:lnSpc>
                          <a:spcPts val="1482"/>
                        </a:lnSpc>
                        <a:buNone/>
                      </a:pPr>
                      <a:r>
                        <a:rPr lang="en" sz="1200" b="1" dirty="0">
                          <a:effectLst/>
                        </a:rPr>
                        <a:t>EC4</a:t>
                      </a:r>
                      <a:endParaRPr lang="es-ES" sz="1200" dirty="0">
                        <a:effectLst/>
                      </a:endParaRPr>
                    </a:p>
                    <a:p>
                      <a:pPr lvl="0" algn="ctr">
                        <a:lnSpc>
                          <a:spcPts val="1482"/>
                        </a:lnSpc>
                        <a:buNone/>
                      </a:pPr>
                      <a:r>
                        <a:rPr lang="en" sz="1200" dirty="0">
                          <a:effectLst/>
                        </a:rPr>
                        <a:t>D1</a:t>
                      </a:r>
                    </a:p>
                  </a:txBody>
                  <a:tcPr marL="99073" marR="99073" marT="49536" marB="49536" anchor="ctr"/>
                </a:tc>
                <a:tc>
                  <a:txBody>
                    <a:bodyPr/>
                    <a:lstStyle/>
                    <a:p>
                      <a:pPr lvl="0" algn="ctr">
                        <a:lnSpc>
                          <a:spcPts val="1482"/>
                        </a:lnSpc>
                        <a:buNone/>
                      </a:pPr>
                      <a:r>
                        <a:rPr lang="en" sz="1200" b="1" i="0" u="none" strike="noStrike" noProof="0" dirty="0">
                          <a:solidFill>
                            <a:srgbClr val="FFFFFF"/>
                          </a:solidFill>
                          <a:effectLst/>
                          <a:latin typeface="Aptos"/>
                        </a:rPr>
                        <a:t>EC4</a:t>
                      </a:r>
                    </a:p>
                    <a:p>
                      <a:pPr lvl="0" algn="ctr">
                        <a:lnSpc>
                          <a:spcPts val="1482"/>
                        </a:lnSpc>
                        <a:buNone/>
                      </a:pPr>
                      <a:r>
                        <a:rPr lang="en" sz="1200" b="1" i="0" u="none" strike="noStrike" noProof="0" dirty="0">
                          <a:solidFill>
                            <a:srgbClr val="FFFFFF"/>
                          </a:solidFill>
                          <a:effectLst/>
                          <a:latin typeface="Aptos"/>
                        </a:rPr>
                        <a:t>D2</a:t>
                      </a:r>
                      <a:endParaRPr lang="en-US" sz="1200" b="1" i="0" u="none" strike="noStrike" noProof="0" dirty="0">
                        <a:solidFill>
                          <a:srgbClr val="FFFFFF"/>
                        </a:solidFill>
                        <a:effectLst/>
                        <a:latin typeface="Aptos"/>
                      </a:endParaRPr>
                    </a:p>
                  </a:txBody>
                  <a:tcPr marL="99073" marR="99073" marT="49536" marB="49536" anchor="ctr"/>
                </a:tc>
                <a:tc>
                  <a:txBody>
                    <a:bodyPr/>
                    <a:lstStyle/>
                    <a:p>
                      <a:pPr algn="ctr" rtl="0" fontAlgn="base">
                        <a:lnSpc>
                          <a:spcPts val="1482"/>
                        </a:lnSpc>
                        <a:buNone/>
                      </a:pPr>
                      <a:r>
                        <a:rPr lang="en" sz="1200" b="1" dirty="0">
                          <a:effectLst/>
                        </a:rPr>
                        <a:t>EC5</a:t>
                      </a:r>
                      <a:endParaRPr lang="es-ES" dirty="0"/>
                    </a:p>
                    <a:p>
                      <a:pPr lvl="0" algn="ctr">
                        <a:lnSpc>
                          <a:spcPts val="1482"/>
                        </a:lnSpc>
                        <a:buNone/>
                      </a:pPr>
                      <a:r>
                        <a:rPr lang="en" sz="1200" dirty="0">
                          <a:effectLst/>
                        </a:rPr>
                        <a:t>D1 </a:t>
                      </a:r>
                    </a:p>
                  </a:txBody>
                  <a:tcPr marL="99073" marR="99073" marT="49536" marB="49536" anchor="ctr"/>
                </a:tc>
                <a:tc>
                  <a:txBody>
                    <a:bodyPr/>
                    <a:lstStyle/>
                    <a:p>
                      <a:pPr lvl="0" algn="ctr">
                        <a:lnSpc>
                          <a:spcPts val="1482"/>
                        </a:lnSpc>
                        <a:buNone/>
                      </a:pPr>
                      <a:r>
                        <a:rPr lang="en" sz="1200" b="1" i="0" u="none" strike="noStrike" noProof="0" dirty="0">
                          <a:solidFill>
                            <a:srgbClr val="FFFFFF"/>
                          </a:solidFill>
                          <a:effectLst/>
                          <a:latin typeface="Aptos"/>
                        </a:rPr>
                        <a:t>EC5</a:t>
                      </a:r>
                    </a:p>
                    <a:p>
                      <a:pPr lvl="0" algn="ctr">
                        <a:lnSpc>
                          <a:spcPts val="1482"/>
                        </a:lnSpc>
                        <a:buNone/>
                      </a:pPr>
                      <a:r>
                        <a:rPr lang="en" sz="1200" b="1" i="0" u="none" strike="noStrike" noProof="0" dirty="0">
                          <a:solidFill>
                            <a:srgbClr val="FFFFFF"/>
                          </a:solidFill>
                          <a:effectLst/>
                          <a:latin typeface="Aptos"/>
                        </a:rPr>
                        <a:t>D2</a:t>
                      </a:r>
                    </a:p>
                  </a:txBody>
                  <a:tcPr marL="99073" marR="99073" marT="49536" marB="49536" anchor="ctr"/>
                </a:tc>
                <a:tc>
                  <a:txBody>
                    <a:bodyPr/>
                    <a:lstStyle/>
                    <a:p>
                      <a:pPr algn="ctr" rtl="0" fontAlgn="base">
                        <a:lnSpc>
                          <a:spcPts val="1482"/>
                        </a:lnSpc>
                        <a:buNone/>
                      </a:pPr>
                      <a:r>
                        <a:rPr lang="en" sz="1200" b="1" dirty="0">
                          <a:effectLst/>
                        </a:rPr>
                        <a:t>Mean Escherichia coli</a:t>
                      </a:r>
                      <a:r>
                        <a:rPr lang="en" sz="1200" dirty="0">
                          <a:effectLst/>
                        </a:rPr>
                        <a:t> </a:t>
                      </a:r>
                    </a:p>
                  </a:txBody>
                  <a:tcPr marL="99073" marR="99073" marT="49536" marB="49536" anchor="ctr"/>
                </a:tc>
                <a:tc>
                  <a:txBody>
                    <a:bodyPr/>
                    <a:lstStyle/>
                    <a:p>
                      <a:pPr algn="ctr" rtl="0" fontAlgn="base">
                        <a:lnSpc>
                          <a:spcPts val="1569"/>
                        </a:lnSpc>
                        <a:spcAft>
                          <a:spcPts val="800"/>
                        </a:spcAft>
                        <a:buNone/>
                      </a:pPr>
                      <a:endParaRPr lang="es-ES" sz="12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200">
                        <a:effectLst/>
                        <a:latin typeface="Aptos"/>
                      </a:endParaRPr>
                    </a:p>
                  </a:txBody>
                  <a:tcPr marL="99073" marR="99073" marT="49536" marB="49536" anchor="ctr"/>
                </a:tc>
                <a:tc>
                  <a:txBody>
                    <a:bodyPr/>
                    <a:lstStyle/>
                    <a:p>
                      <a:pPr algn="ctr" rtl="0" fontAlgn="base">
                        <a:lnSpc>
                          <a:spcPts val="1482"/>
                        </a:lnSpc>
                        <a:buNone/>
                      </a:pPr>
                      <a:r>
                        <a:rPr lang="en" sz="1200" b="1" dirty="0">
                          <a:effectLst/>
                        </a:rPr>
                        <a:t>EF4</a:t>
                      </a:r>
                    </a:p>
                    <a:p>
                      <a:pPr lvl="0" algn="ctr">
                        <a:lnSpc>
                          <a:spcPts val="1482"/>
                        </a:lnSpc>
                        <a:buNone/>
                      </a:pPr>
                      <a:r>
                        <a:rPr lang="en" sz="1200" b="1" dirty="0">
                          <a:effectLst/>
                        </a:rPr>
                        <a:t>D1</a:t>
                      </a:r>
                    </a:p>
                  </a:txBody>
                  <a:tcPr marL="99073" marR="99073" marT="49536" marB="49536" anchor="ctr"/>
                </a:tc>
                <a:tc>
                  <a:txBody>
                    <a:bodyPr/>
                    <a:lstStyle/>
                    <a:p>
                      <a:pPr lvl="0" algn="ctr">
                        <a:lnSpc>
                          <a:spcPts val="1482"/>
                        </a:lnSpc>
                        <a:buNone/>
                      </a:pPr>
                      <a:r>
                        <a:rPr lang="en" sz="1200" b="1" i="0" u="none" strike="noStrike" noProof="0" dirty="0">
                          <a:solidFill>
                            <a:srgbClr val="FFFFFF"/>
                          </a:solidFill>
                          <a:effectLst/>
                          <a:latin typeface="Aptos"/>
                        </a:rPr>
                        <a:t>EF4</a:t>
                      </a:r>
                      <a:endParaRPr lang="en-US" sz="1200" b="1" i="0" u="none" strike="noStrike" noProof="0" dirty="0">
                        <a:solidFill>
                          <a:srgbClr val="FFFFFF"/>
                        </a:solidFill>
                        <a:effectLst/>
                        <a:latin typeface="Aptos"/>
                      </a:endParaRPr>
                    </a:p>
                    <a:p>
                      <a:pPr lvl="0" algn="ctr">
                        <a:lnSpc>
                          <a:spcPts val="1482"/>
                        </a:lnSpc>
                        <a:buNone/>
                      </a:pPr>
                      <a:r>
                        <a:rPr lang="en" sz="1200" b="1" i="0" u="none" strike="noStrike" noProof="0" dirty="0">
                          <a:solidFill>
                            <a:srgbClr val="FFFFFF"/>
                          </a:solidFill>
                          <a:effectLst/>
                          <a:latin typeface="Aptos"/>
                        </a:rPr>
                        <a:t>D2</a:t>
                      </a:r>
                    </a:p>
                  </a:txBody>
                  <a:tcPr marL="99073" marR="99073" marT="49536" marB="49536" anchor="ctr"/>
                </a:tc>
                <a:tc>
                  <a:txBody>
                    <a:bodyPr/>
                    <a:lstStyle/>
                    <a:p>
                      <a:pPr algn="ctr" rtl="0" fontAlgn="base">
                        <a:lnSpc>
                          <a:spcPts val="1482"/>
                        </a:lnSpc>
                        <a:buNone/>
                      </a:pPr>
                      <a:r>
                        <a:rPr lang="en" sz="1200" b="1" dirty="0">
                          <a:effectLst/>
                        </a:rPr>
                        <a:t>EF5</a:t>
                      </a:r>
                    </a:p>
                    <a:p>
                      <a:pPr lvl="0" algn="ctr">
                        <a:lnSpc>
                          <a:spcPts val="1482"/>
                        </a:lnSpc>
                        <a:buNone/>
                      </a:pPr>
                      <a:r>
                        <a:rPr lang="en" sz="1200" b="1" dirty="0">
                          <a:effectLst/>
                        </a:rPr>
                        <a:t>D1</a:t>
                      </a:r>
                    </a:p>
                  </a:txBody>
                  <a:tcPr marL="99073" marR="99073" marT="49536" marB="49536" anchor="ctr"/>
                </a:tc>
                <a:tc>
                  <a:txBody>
                    <a:bodyPr/>
                    <a:lstStyle/>
                    <a:p>
                      <a:pPr lvl="0" algn="ctr">
                        <a:lnSpc>
                          <a:spcPts val="1482"/>
                        </a:lnSpc>
                        <a:buNone/>
                      </a:pPr>
                      <a:r>
                        <a:rPr lang="en" sz="1200" b="1" i="0" u="none" strike="noStrike" noProof="0" dirty="0">
                          <a:solidFill>
                            <a:srgbClr val="FFFFFF"/>
                          </a:solidFill>
                          <a:effectLst/>
                          <a:latin typeface="Aptos"/>
                        </a:rPr>
                        <a:t>EF5</a:t>
                      </a:r>
                      <a:endParaRPr lang="en-US" sz="1200" b="1" i="0" u="none" strike="noStrike" noProof="0" dirty="0">
                        <a:solidFill>
                          <a:srgbClr val="FFFFFF"/>
                        </a:solidFill>
                        <a:effectLst/>
                        <a:latin typeface="Aptos"/>
                      </a:endParaRPr>
                    </a:p>
                    <a:p>
                      <a:pPr lvl="0" algn="ctr">
                        <a:lnSpc>
                          <a:spcPts val="1482"/>
                        </a:lnSpc>
                        <a:buNone/>
                      </a:pPr>
                      <a:r>
                        <a:rPr lang="en" sz="1200" b="1" i="0" u="none" strike="noStrike" noProof="0" dirty="0">
                          <a:solidFill>
                            <a:srgbClr val="FFFFFF"/>
                          </a:solidFill>
                          <a:effectLst/>
                          <a:latin typeface="Aptos"/>
                        </a:rPr>
                        <a:t>D2</a:t>
                      </a:r>
                      <a:endParaRPr lang="es-ES" dirty="0"/>
                    </a:p>
                  </a:txBody>
                  <a:tcPr marL="99073" marR="99073" marT="49536" marB="49536" anchor="ctr"/>
                </a:tc>
                <a:tc>
                  <a:txBody>
                    <a:bodyPr/>
                    <a:lstStyle/>
                    <a:p>
                      <a:pPr algn="ctr" rtl="0" fontAlgn="base">
                        <a:lnSpc>
                          <a:spcPts val="1482"/>
                        </a:lnSpc>
                        <a:buNone/>
                      </a:pPr>
                      <a:r>
                        <a:rPr lang="en" sz="1200" b="1" dirty="0">
                          <a:effectLst/>
                        </a:rPr>
                        <a:t>Mean Enterococcus faecalis</a:t>
                      </a:r>
                      <a:r>
                        <a:rPr lang="en" sz="1200" dirty="0">
                          <a:effectLst/>
                        </a:rPr>
                        <a:t> </a:t>
                      </a:r>
                    </a:p>
                  </a:txBody>
                  <a:tcPr marL="99073" marR="99073" marT="49536" marB="49536" anchor="ctr"/>
                </a:tc>
                <a:extLst>
                  <a:ext uri="{0D108BD9-81ED-4DB2-BD59-A6C34878D82A}">
                    <a16:rowId xmlns:a16="http://schemas.microsoft.com/office/drawing/2014/main" val="1108294681"/>
                  </a:ext>
                </a:extLst>
              </a:tr>
              <a:tr h="349508">
                <a:tc>
                  <a:txBody>
                    <a:bodyPr/>
                    <a:lstStyle/>
                    <a:p>
                      <a:pPr algn="ctr" rtl="0" fontAlgn="base">
                        <a:lnSpc>
                          <a:spcPts val="1482"/>
                        </a:lnSpc>
                        <a:buNone/>
                      </a:pPr>
                      <a:r>
                        <a:rPr lang="en" sz="1400" b="1" dirty="0">
                          <a:effectLst/>
                        </a:rPr>
                        <a:t>Aloe Vera</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1.4</a:t>
                      </a:r>
                    </a:p>
                  </a:txBody>
                  <a:tcPr marL="99073" marR="99073" marT="49536" marB="49536" anchor="ctr"/>
                </a:tc>
                <a:tc>
                  <a:txBody>
                    <a:bodyPr/>
                    <a:lstStyle/>
                    <a:p>
                      <a:pPr algn="ctr" rtl="0" fontAlgn="base">
                        <a:lnSpc>
                          <a:spcPts val="1482"/>
                        </a:lnSpc>
                        <a:buNone/>
                      </a:pPr>
                      <a:r>
                        <a:rPr lang="en" sz="1400" dirty="0">
                          <a:effectLst/>
                        </a:rPr>
                        <a:t>0.35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2.5</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3.1</a:t>
                      </a:r>
                    </a:p>
                  </a:txBody>
                  <a:tcPr marL="99073" marR="99073" marT="49536" marB="49536" anchor="ctr"/>
                </a:tc>
                <a:tc>
                  <a:txBody>
                    <a:bodyPr/>
                    <a:lstStyle/>
                    <a:p>
                      <a:pPr algn="ctr" rtl="0" fontAlgn="base">
                        <a:lnSpc>
                          <a:spcPts val="1482"/>
                        </a:lnSpc>
                        <a:buNone/>
                      </a:pPr>
                      <a:r>
                        <a:rPr lang="en" sz="1400" dirty="0">
                          <a:effectLst/>
                        </a:rPr>
                        <a:t>2.8</a:t>
                      </a:r>
                    </a:p>
                  </a:txBody>
                  <a:tcPr marL="99073" marR="99073" marT="49536" marB="49536" anchor="ctr"/>
                </a:tc>
                <a:tc>
                  <a:txBody>
                    <a:bodyPr/>
                    <a:lstStyle/>
                    <a:p>
                      <a:pPr algn="ctr" rtl="0" fontAlgn="base">
                        <a:lnSpc>
                          <a:spcPts val="1482"/>
                        </a:lnSpc>
                        <a:buNone/>
                      </a:pPr>
                      <a:r>
                        <a:rPr lang="en" sz="1400" dirty="0">
                          <a:effectLst/>
                        </a:rPr>
                        <a:t>2.1</a:t>
                      </a:r>
                    </a:p>
                  </a:txBody>
                  <a:tcPr marL="99073" marR="99073" marT="49536" marB="49536" anchor="ctr"/>
                </a:tc>
                <a:extLst>
                  <a:ext uri="{0D108BD9-81ED-4DB2-BD59-A6C34878D82A}">
                    <a16:rowId xmlns:a16="http://schemas.microsoft.com/office/drawing/2014/main" val="1492500402"/>
                  </a:ext>
                </a:extLst>
              </a:tr>
              <a:tr h="349508">
                <a:tc>
                  <a:txBody>
                    <a:bodyPr/>
                    <a:lstStyle/>
                    <a:p>
                      <a:pPr lvl="0" algn="ctr" rtl="0">
                        <a:lnSpc>
                          <a:spcPts val="1482"/>
                        </a:lnSpc>
                        <a:buNone/>
                      </a:pPr>
                      <a:r>
                        <a:rPr lang="en" sz="1400" b="1" dirty="0">
                          <a:effectLst/>
                        </a:rPr>
                        <a:t>Chanterelle</a:t>
                      </a:r>
                      <a:endParaRPr lang="en" sz="1400" dirty="0" err="1">
                        <a:effectLst/>
                      </a:endParaRPr>
                    </a:p>
                  </a:txBody>
                  <a:tcPr marL="99073" marR="99073" marT="49536" marB="49536" anchor="ctr"/>
                </a:tc>
                <a:tc>
                  <a:txBody>
                    <a:bodyPr/>
                    <a:lstStyle/>
                    <a:p>
                      <a:pPr algn="ctr" rtl="0" fontAlgn="base">
                        <a:lnSpc>
                          <a:spcPts val="1482"/>
                        </a:lnSpc>
                        <a:buNone/>
                      </a:pPr>
                      <a:r>
                        <a:rPr lang="en" sz="1400" dirty="0">
                          <a:effectLst/>
                        </a:rPr>
                        <a:t>2.1</a:t>
                      </a:r>
                    </a:p>
                  </a:txBody>
                  <a:tcPr marL="99073" marR="99073" marT="49536" marB="49536" anchor="ctr"/>
                </a:tc>
                <a:tc>
                  <a:txBody>
                    <a:bodyPr/>
                    <a:lstStyle/>
                    <a:p>
                      <a:pPr algn="ctr" rtl="0" fontAlgn="base">
                        <a:lnSpc>
                          <a:spcPts val="1482"/>
                        </a:lnSpc>
                        <a:buNone/>
                      </a:pPr>
                      <a:r>
                        <a:rPr lang="en" sz="1400" dirty="0">
                          <a:effectLst/>
                        </a:rPr>
                        <a:t>2</a:t>
                      </a:r>
                    </a:p>
                  </a:txBody>
                  <a:tcPr marL="99073" marR="99073" marT="49536" marB="49536" anchor="ctr"/>
                </a:tc>
                <a:tc>
                  <a:txBody>
                    <a:bodyPr/>
                    <a:lstStyle/>
                    <a:p>
                      <a:pPr algn="ctr" rtl="0" fontAlgn="base">
                        <a:lnSpc>
                          <a:spcPts val="1482"/>
                        </a:lnSpc>
                        <a:buNone/>
                      </a:pPr>
                      <a:r>
                        <a:rPr lang="en" sz="1400" dirty="0">
                          <a:effectLst/>
                        </a:rPr>
                        <a:t>2</a:t>
                      </a:r>
                    </a:p>
                  </a:txBody>
                  <a:tcPr marL="99073" marR="99073" marT="49536" marB="49536" anchor="ctr"/>
                </a:tc>
                <a:tc>
                  <a:txBody>
                    <a:bodyPr/>
                    <a:lstStyle/>
                    <a:p>
                      <a:pPr algn="ctr" rtl="0" fontAlgn="base">
                        <a:lnSpc>
                          <a:spcPts val="1482"/>
                        </a:lnSpc>
                        <a:buNone/>
                      </a:pPr>
                      <a:r>
                        <a:rPr lang="en" sz="1400" dirty="0">
                          <a:effectLst/>
                        </a:rPr>
                        <a:t>2.6</a:t>
                      </a:r>
                    </a:p>
                  </a:txBody>
                  <a:tcPr marL="99073" marR="99073" marT="49536" marB="49536" anchor="ctr"/>
                </a:tc>
                <a:tc>
                  <a:txBody>
                    <a:bodyPr/>
                    <a:lstStyle/>
                    <a:p>
                      <a:pPr algn="ctr" rtl="0" fontAlgn="base">
                        <a:lnSpc>
                          <a:spcPts val="1482"/>
                        </a:lnSpc>
                        <a:buNone/>
                      </a:pPr>
                      <a:r>
                        <a:rPr lang="en" sz="1400" dirty="0">
                          <a:effectLst/>
                        </a:rPr>
                        <a:t>2.175</a:t>
                      </a:r>
                      <a:endParaRPr lang="es-ES" dirty="0"/>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extLst>
                  <a:ext uri="{0D108BD9-81ED-4DB2-BD59-A6C34878D82A}">
                    <a16:rowId xmlns:a16="http://schemas.microsoft.com/office/drawing/2014/main" val="3527466587"/>
                  </a:ext>
                </a:extLst>
              </a:tr>
              <a:tr h="349508">
                <a:tc>
                  <a:txBody>
                    <a:bodyPr/>
                    <a:lstStyle/>
                    <a:p>
                      <a:pPr algn="ctr" rtl="0" fontAlgn="base">
                        <a:lnSpc>
                          <a:spcPts val="1482"/>
                        </a:lnSpc>
                        <a:buNone/>
                      </a:pPr>
                      <a:r>
                        <a:rPr lang="en" sz="1400" b="1" dirty="0">
                          <a:effectLst/>
                        </a:rPr>
                        <a:t>Lavender</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1.5</a:t>
                      </a:r>
                    </a:p>
                  </a:txBody>
                  <a:tcPr marL="99073" marR="99073" marT="49536" marB="49536" anchor="ctr"/>
                </a:tc>
                <a:tc>
                  <a:txBody>
                    <a:bodyPr/>
                    <a:lstStyle/>
                    <a:p>
                      <a:pPr algn="ctr" rtl="0" fontAlgn="base">
                        <a:lnSpc>
                          <a:spcPts val="1482"/>
                        </a:lnSpc>
                        <a:buNone/>
                      </a:pPr>
                      <a:r>
                        <a:rPr lang="en" sz="1400" dirty="0">
                          <a:effectLst/>
                        </a:rPr>
                        <a:t>1.6</a:t>
                      </a:r>
                    </a:p>
                  </a:txBody>
                  <a:tcPr marL="99073" marR="99073" marT="49536" marB="49536" anchor="ctr"/>
                </a:tc>
                <a:tc>
                  <a:txBody>
                    <a:bodyPr/>
                    <a:lstStyle/>
                    <a:p>
                      <a:pPr algn="ctr" rtl="0" fontAlgn="base">
                        <a:lnSpc>
                          <a:spcPts val="1482"/>
                        </a:lnSpc>
                        <a:buNone/>
                      </a:pPr>
                      <a:r>
                        <a:rPr lang="en" sz="1400" dirty="0">
                          <a:effectLst/>
                        </a:rPr>
                        <a:t>0.775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extLst>
                  <a:ext uri="{0D108BD9-81ED-4DB2-BD59-A6C34878D82A}">
                    <a16:rowId xmlns:a16="http://schemas.microsoft.com/office/drawing/2014/main" val="982948483"/>
                  </a:ext>
                </a:extLst>
              </a:tr>
              <a:tr h="349508">
                <a:tc>
                  <a:txBody>
                    <a:bodyPr/>
                    <a:lstStyle/>
                    <a:p>
                      <a:pPr algn="ctr" rtl="0" fontAlgn="base">
                        <a:lnSpc>
                          <a:spcPts val="1482"/>
                        </a:lnSpc>
                        <a:buNone/>
                      </a:pPr>
                      <a:r>
                        <a:rPr lang="en" sz="1400" b="1" dirty="0">
                          <a:effectLst/>
                        </a:rPr>
                        <a:t>Rosemary</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1.5</a:t>
                      </a:r>
                    </a:p>
                  </a:txBody>
                  <a:tcPr marL="99073" marR="99073" marT="49536" marB="49536" anchor="ctr"/>
                </a:tc>
                <a:tc>
                  <a:txBody>
                    <a:bodyPr/>
                    <a:lstStyle/>
                    <a:p>
                      <a:pPr algn="ctr" rtl="0" fontAlgn="base">
                        <a:lnSpc>
                          <a:spcPts val="1482"/>
                        </a:lnSpc>
                        <a:buNone/>
                      </a:pPr>
                      <a:r>
                        <a:rPr lang="en" sz="1400" dirty="0">
                          <a:effectLst/>
                        </a:rPr>
                        <a:t>1.5</a:t>
                      </a:r>
                    </a:p>
                  </a:txBody>
                  <a:tcPr marL="99073" marR="99073" marT="49536" marB="49536" anchor="ctr"/>
                </a:tc>
                <a:tc>
                  <a:txBody>
                    <a:bodyPr/>
                    <a:lstStyle/>
                    <a:p>
                      <a:pPr algn="ctr" rtl="0" fontAlgn="base">
                        <a:lnSpc>
                          <a:spcPts val="1482"/>
                        </a:lnSpc>
                        <a:buNone/>
                      </a:pPr>
                      <a:r>
                        <a:rPr lang="en" sz="1400" dirty="0">
                          <a:effectLst/>
                        </a:rPr>
                        <a:t>0.75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2.4</a:t>
                      </a:r>
                    </a:p>
                  </a:txBody>
                  <a:tcPr marL="99073" marR="99073" marT="49536" marB="49536" anchor="ctr"/>
                </a:tc>
                <a:tc>
                  <a:txBody>
                    <a:bodyPr/>
                    <a:lstStyle/>
                    <a:p>
                      <a:pPr algn="ctr" rtl="0" fontAlgn="base">
                        <a:lnSpc>
                          <a:spcPts val="1482"/>
                        </a:lnSpc>
                        <a:buNone/>
                      </a:pPr>
                      <a:r>
                        <a:rPr lang="en" sz="1400" dirty="0">
                          <a:effectLst/>
                        </a:rPr>
                        <a:t>1.6</a:t>
                      </a:r>
                    </a:p>
                  </a:txBody>
                  <a:tcPr marL="99073" marR="99073" marT="49536" marB="49536" anchor="ctr"/>
                </a:tc>
                <a:tc>
                  <a:txBody>
                    <a:bodyPr/>
                    <a:lstStyle/>
                    <a:p>
                      <a:pPr algn="ctr" rtl="0" fontAlgn="base">
                        <a:lnSpc>
                          <a:spcPts val="1482"/>
                        </a:lnSpc>
                        <a:buNone/>
                      </a:pPr>
                      <a:r>
                        <a:rPr lang="en" sz="1400" dirty="0">
                          <a:effectLst/>
                        </a:rPr>
                        <a:t>2.2</a:t>
                      </a:r>
                    </a:p>
                  </a:txBody>
                  <a:tcPr marL="99073" marR="99073" marT="49536" marB="49536" anchor="ctr"/>
                </a:tc>
                <a:tc>
                  <a:txBody>
                    <a:bodyPr/>
                    <a:lstStyle/>
                    <a:p>
                      <a:pPr algn="ctr" rtl="0" fontAlgn="base">
                        <a:lnSpc>
                          <a:spcPts val="1482"/>
                        </a:lnSpc>
                        <a:buNone/>
                      </a:pPr>
                      <a:r>
                        <a:rPr lang="en" sz="1400" dirty="0">
                          <a:effectLst/>
                        </a:rPr>
                        <a:t>1.8</a:t>
                      </a:r>
                    </a:p>
                  </a:txBody>
                  <a:tcPr marL="99073" marR="99073" marT="49536" marB="49536" anchor="ctr"/>
                </a:tc>
                <a:tc>
                  <a:txBody>
                    <a:bodyPr/>
                    <a:lstStyle/>
                    <a:p>
                      <a:pPr algn="ctr" rtl="0" fontAlgn="base">
                        <a:lnSpc>
                          <a:spcPts val="1482"/>
                        </a:lnSpc>
                        <a:buNone/>
                      </a:pPr>
                      <a:r>
                        <a:rPr lang="en" sz="1400" dirty="0">
                          <a:effectLst/>
                        </a:rPr>
                        <a:t>2</a:t>
                      </a:r>
                    </a:p>
                  </a:txBody>
                  <a:tcPr marL="99073" marR="99073" marT="49536" marB="49536" anchor="ctr"/>
                </a:tc>
                <a:extLst>
                  <a:ext uri="{0D108BD9-81ED-4DB2-BD59-A6C34878D82A}">
                    <a16:rowId xmlns:a16="http://schemas.microsoft.com/office/drawing/2014/main" val="2294786322"/>
                  </a:ext>
                </a:extLst>
              </a:tr>
              <a:tr h="349508">
                <a:tc>
                  <a:txBody>
                    <a:bodyPr/>
                    <a:lstStyle/>
                    <a:p>
                      <a:pPr algn="ctr" rtl="0" fontAlgn="base">
                        <a:lnSpc>
                          <a:spcPts val="1482"/>
                        </a:lnSpc>
                        <a:buNone/>
                      </a:pPr>
                      <a:r>
                        <a:rPr lang="en" sz="1400" b="1" dirty="0">
                          <a:effectLst/>
                        </a:rPr>
                        <a:t>Onion</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1.5</a:t>
                      </a:r>
                    </a:p>
                  </a:txBody>
                  <a:tcPr marL="99073" marR="99073" marT="49536" marB="49536" anchor="ctr"/>
                </a:tc>
                <a:tc>
                  <a:txBody>
                    <a:bodyPr/>
                    <a:lstStyle/>
                    <a:p>
                      <a:pPr algn="ctr" rtl="0" fontAlgn="base">
                        <a:lnSpc>
                          <a:spcPts val="1482"/>
                        </a:lnSpc>
                        <a:buNone/>
                      </a:pPr>
                      <a:r>
                        <a:rPr lang="en" sz="1400" dirty="0">
                          <a:effectLst/>
                        </a:rPr>
                        <a:t>1.6</a:t>
                      </a:r>
                    </a:p>
                  </a:txBody>
                  <a:tcPr marL="99073" marR="99073" marT="49536" marB="49536" anchor="ctr"/>
                </a:tc>
                <a:tc>
                  <a:txBody>
                    <a:bodyPr/>
                    <a:lstStyle/>
                    <a:p>
                      <a:pPr algn="ctr" rtl="0" fontAlgn="base">
                        <a:lnSpc>
                          <a:spcPts val="1482"/>
                        </a:lnSpc>
                        <a:buNone/>
                      </a:pPr>
                      <a:r>
                        <a:rPr lang="en" sz="1400" dirty="0">
                          <a:effectLst/>
                        </a:rPr>
                        <a:t>0.775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1.9</a:t>
                      </a:r>
                    </a:p>
                  </a:txBody>
                  <a:tcPr marL="99073" marR="99073" marT="49536" marB="49536" anchor="ctr"/>
                </a:tc>
                <a:tc>
                  <a:txBody>
                    <a:bodyPr/>
                    <a:lstStyle/>
                    <a:p>
                      <a:pPr algn="ctr" rtl="0" fontAlgn="base">
                        <a:lnSpc>
                          <a:spcPts val="1482"/>
                        </a:lnSpc>
                        <a:buNone/>
                      </a:pPr>
                      <a:r>
                        <a:rPr lang="en" sz="1400" dirty="0">
                          <a:effectLst/>
                        </a:rPr>
                        <a:t>2.2</a:t>
                      </a:r>
                    </a:p>
                  </a:txBody>
                  <a:tcPr marL="99073" marR="99073" marT="49536" marB="49536" anchor="ctr"/>
                </a:tc>
                <a:tc>
                  <a:txBody>
                    <a:bodyPr/>
                    <a:lstStyle/>
                    <a:p>
                      <a:pPr algn="ctr" rtl="0" fontAlgn="base">
                        <a:lnSpc>
                          <a:spcPts val="1482"/>
                        </a:lnSpc>
                        <a:buNone/>
                      </a:pPr>
                      <a:r>
                        <a:rPr lang="en" sz="1400" dirty="0">
                          <a:effectLst/>
                        </a:rPr>
                        <a:t>2.2</a:t>
                      </a:r>
                    </a:p>
                  </a:txBody>
                  <a:tcPr marL="99073" marR="99073" marT="49536" marB="49536" anchor="ctr"/>
                </a:tc>
                <a:tc>
                  <a:txBody>
                    <a:bodyPr/>
                    <a:lstStyle/>
                    <a:p>
                      <a:pPr algn="ctr" rtl="0" fontAlgn="base">
                        <a:lnSpc>
                          <a:spcPts val="1482"/>
                        </a:lnSpc>
                        <a:buNone/>
                      </a:pPr>
                      <a:r>
                        <a:rPr lang="en" sz="1400" dirty="0">
                          <a:effectLst/>
                        </a:rPr>
                        <a:t>23</a:t>
                      </a:r>
                    </a:p>
                  </a:txBody>
                  <a:tcPr marL="99073" marR="99073" marT="49536" marB="49536" anchor="ctr"/>
                </a:tc>
                <a:tc>
                  <a:txBody>
                    <a:bodyPr/>
                    <a:lstStyle/>
                    <a:p>
                      <a:pPr algn="ctr" rtl="0" fontAlgn="base">
                        <a:lnSpc>
                          <a:spcPts val="1482"/>
                        </a:lnSpc>
                        <a:buNone/>
                      </a:pPr>
                      <a:r>
                        <a:rPr lang="en" sz="1400" dirty="0">
                          <a:effectLst/>
                        </a:rPr>
                        <a:t>2.15</a:t>
                      </a:r>
                    </a:p>
                  </a:txBody>
                  <a:tcPr marL="99073" marR="99073" marT="49536" marB="49536" anchor="ctr"/>
                </a:tc>
                <a:extLst>
                  <a:ext uri="{0D108BD9-81ED-4DB2-BD59-A6C34878D82A}">
                    <a16:rowId xmlns:a16="http://schemas.microsoft.com/office/drawing/2014/main" val="1565680311"/>
                  </a:ext>
                </a:extLst>
              </a:tr>
              <a:tr h="349508">
                <a:tc>
                  <a:txBody>
                    <a:bodyPr/>
                    <a:lstStyle/>
                    <a:p>
                      <a:pPr algn="ctr" rtl="0" fontAlgn="base">
                        <a:lnSpc>
                          <a:spcPts val="1482"/>
                        </a:lnSpc>
                        <a:buNone/>
                      </a:pPr>
                      <a:r>
                        <a:rPr lang="en" sz="1400" b="1" dirty="0">
                          <a:solidFill>
                            <a:srgbClr val="FF0000"/>
                          </a:solidFill>
                          <a:effectLst/>
                        </a:rPr>
                        <a:t>Oregano</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3</a:t>
                      </a:r>
                    </a:p>
                  </a:txBody>
                  <a:tcPr marL="99073" marR="99073" marT="49536" marB="49536" anchor="ctr"/>
                </a:tc>
                <a:tc>
                  <a:txBody>
                    <a:bodyPr/>
                    <a:lstStyle/>
                    <a:p>
                      <a:pPr algn="ctr" rtl="0" fontAlgn="base">
                        <a:lnSpc>
                          <a:spcPts val="1482"/>
                        </a:lnSpc>
                        <a:buNone/>
                      </a:pPr>
                      <a:r>
                        <a:rPr lang="en" sz="1400" dirty="0">
                          <a:effectLst/>
                        </a:rPr>
                        <a:t>2.5</a:t>
                      </a:r>
                    </a:p>
                  </a:txBody>
                  <a:tcPr marL="99073" marR="99073" marT="49536" marB="49536" anchor="ctr"/>
                </a:tc>
                <a:tc>
                  <a:txBody>
                    <a:bodyPr/>
                    <a:lstStyle/>
                    <a:p>
                      <a:pPr algn="ctr" rtl="0" fontAlgn="base">
                        <a:lnSpc>
                          <a:spcPts val="1482"/>
                        </a:lnSpc>
                        <a:buNone/>
                      </a:pPr>
                      <a:r>
                        <a:rPr lang="en" sz="1400" dirty="0">
                          <a:effectLst/>
                        </a:rPr>
                        <a:t>3.5</a:t>
                      </a:r>
                    </a:p>
                  </a:txBody>
                  <a:tcPr marL="99073" marR="99073" marT="49536" marB="49536" anchor="ctr"/>
                </a:tc>
                <a:tc>
                  <a:txBody>
                    <a:bodyPr/>
                    <a:lstStyle/>
                    <a:p>
                      <a:pPr algn="ctr" rtl="0" fontAlgn="base">
                        <a:lnSpc>
                          <a:spcPts val="1482"/>
                        </a:lnSpc>
                        <a:buNone/>
                      </a:pPr>
                      <a:r>
                        <a:rPr lang="en" sz="1400" dirty="0">
                          <a:effectLst/>
                        </a:rPr>
                        <a:t>3.5</a:t>
                      </a:r>
                    </a:p>
                  </a:txBody>
                  <a:tcPr marL="99073" marR="99073" marT="49536" marB="49536" anchor="ctr"/>
                </a:tc>
                <a:tc>
                  <a:txBody>
                    <a:bodyPr/>
                    <a:lstStyle/>
                    <a:p>
                      <a:pPr algn="ctr" rtl="0" fontAlgn="base">
                        <a:lnSpc>
                          <a:spcPts val="1482"/>
                        </a:lnSpc>
                        <a:buNone/>
                      </a:pPr>
                      <a:r>
                        <a:rPr lang="en" sz="1400" dirty="0">
                          <a:solidFill>
                            <a:srgbClr val="FF0000"/>
                          </a:solidFill>
                          <a:effectLst/>
                        </a:rPr>
                        <a:t>3.125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4</a:t>
                      </a:r>
                    </a:p>
                  </a:txBody>
                  <a:tcPr marL="99073" marR="99073" marT="49536" marB="49536" anchor="ctr"/>
                </a:tc>
                <a:tc>
                  <a:txBody>
                    <a:bodyPr/>
                    <a:lstStyle/>
                    <a:p>
                      <a:pPr algn="ctr" rtl="0" fontAlgn="base">
                        <a:lnSpc>
                          <a:spcPts val="1482"/>
                        </a:lnSpc>
                        <a:buNone/>
                      </a:pPr>
                      <a:r>
                        <a:rPr lang="en" sz="1400" dirty="0">
                          <a:effectLst/>
                        </a:rPr>
                        <a:t>4</a:t>
                      </a:r>
                    </a:p>
                  </a:txBody>
                  <a:tcPr marL="99073" marR="99073" marT="49536" marB="49536" anchor="ctr"/>
                </a:tc>
                <a:tc>
                  <a:txBody>
                    <a:bodyPr/>
                    <a:lstStyle/>
                    <a:p>
                      <a:pPr algn="ctr" rtl="0" fontAlgn="base">
                        <a:lnSpc>
                          <a:spcPts val="1482"/>
                        </a:lnSpc>
                        <a:buNone/>
                      </a:pPr>
                      <a:r>
                        <a:rPr lang="en" sz="1400" dirty="0">
                          <a:effectLst/>
                        </a:rPr>
                        <a:t>2</a:t>
                      </a:r>
                    </a:p>
                  </a:txBody>
                  <a:tcPr marL="99073" marR="99073" marT="49536" marB="49536" anchor="ctr"/>
                </a:tc>
                <a:extLst>
                  <a:ext uri="{0D108BD9-81ED-4DB2-BD59-A6C34878D82A}">
                    <a16:rowId xmlns:a16="http://schemas.microsoft.com/office/drawing/2014/main" val="3822728511"/>
                  </a:ext>
                </a:extLst>
              </a:tr>
              <a:tr h="349508">
                <a:tc>
                  <a:txBody>
                    <a:bodyPr/>
                    <a:lstStyle/>
                    <a:p>
                      <a:pPr algn="ctr" rtl="0" fontAlgn="base">
                        <a:lnSpc>
                          <a:spcPts val="1482"/>
                        </a:lnSpc>
                        <a:buNone/>
                      </a:pPr>
                      <a:r>
                        <a:rPr lang="en" sz="1400" b="1" dirty="0">
                          <a:effectLst/>
                        </a:rPr>
                        <a:t>Ginger</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1.5</a:t>
                      </a:r>
                    </a:p>
                  </a:txBody>
                  <a:tcPr marL="99073" marR="99073" marT="49536" marB="49536" anchor="ctr"/>
                </a:tc>
                <a:tc>
                  <a:txBody>
                    <a:bodyPr/>
                    <a:lstStyle/>
                    <a:p>
                      <a:pPr algn="ctr" rtl="0" fontAlgn="base">
                        <a:lnSpc>
                          <a:spcPts val="1482"/>
                        </a:lnSpc>
                        <a:buNone/>
                      </a:pPr>
                      <a:r>
                        <a:rPr lang="en" sz="1400" dirty="0">
                          <a:effectLst/>
                        </a:rPr>
                        <a:t>1.6</a:t>
                      </a:r>
                    </a:p>
                  </a:txBody>
                  <a:tcPr marL="99073" marR="99073" marT="49536" marB="49536" anchor="ctr"/>
                </a:tc>
                <a:tc>
                  <a:txBody>
                    <a:bodyPr/>
                    <a:lstStyle/>
                    <a:p>
                      <a:pPr algn="ctr" rtl="0" fontAlgn="base">
                        <a:lnSpc>
                          <a:spcPts val="1482"/>
                        </a:lnSpc>
                        <a:buNone/>
                      </a:pPr>
                      <a:r>
                        <a:rPr lang="en" sz="1400" dirty="0">
                          <a:effectLst/>
                        </a:rPr>
                        <a:t>0.775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extLst>
                  <a:ext uri="{0D108BD9-81ED-4DB2-BD59-A6C34878D82A}">
                    <a16:rowId xmlns:a16="http://schemas.microsoft.com/office/drawing/2014/main" val="978583651"/>
                  </a:ext>
                </a:extLst>
              </a:tr>
              <a:tr h="349508">
                <a:tc>
                  <a:txBody>
                    <a:bodyPr/>
                    <a:lstStyle/>
                    <a:p>
                      <a:pPr algn="ctr" rtl="0" fontAlgn="base">
                        <a:lnSpc>
                          <a:spcPts val="1482"/>
                        </a:lnSpc>
                        <a:buNone/>
                      </a:pPr>
                      <a:r>
                        <a:rPr lang="en" sz="1400" b="1" dirty="0">
                          <a:solidFill>
                            <a:srgbClr val="FF0000"/>
                          </a:solidFill>
                          <a:effectLst/>
                        </a:rPr>
                        <a:t>Tea Tree</a:t>
                      </a:r>
                      <a:r>
                        <a:rPr lang="en" sz="1400" dirty="0">
                          <a:solidFill>
                            <a:srgbClr val="FF0000"/>
                          </a:solidFill>
                          <a:effectLst/>
                        </a:rPr>
                        <a:t> </a:t>
                      </a:r>
                    </a:p>
                  </a:txBody>
                  <a:tcPr marL="99073" marR="99073" marT="49536" marB="49536" anchor="ctr"/>
                </a:tc>
                <a:tc>
                  <a:txBody>
                    <a:bodyPr/>
                    <a:lstStyle/>
                    <a:p>
                      <a:pPr algn="ctr" rtl="0" fontAlgn="base">
                        <a:lnSpc>
                          <a:spcPts val="1482"/>
                        </a:lnSpc>
                        <a:buNone/>
                      </a:pPr>
                      <a:r>
                        <a:rPr lang="en" sz="1400" dirty="0">
                          <a:effectLst/>
                        </a:rPr>
                        <a:t>6</a:t>
                      </a:r>
                    </a:p>
                  </a:txBody>
                  <a:tcPr marL="99073" marR="99073" marT="49536" marB="49536" anchor="ctr"/>
                </a:tc>
                <a:tc>
                  <a:txBody>
                    <a:bodyPr/>
                    <a:lstStyle/>
                    <a:p>
                      <a:pPr algn="ctr" rtl="0" fontAlgn="base">
                        <a:lnSpc>
                          <a:spcPts val="1482"/>
                        </a:lnSpc>
                        <a:buNone/>
                      </a:pPr>
                      <a:r>
                        <a:rPr lang="en" sz="1400" dirty="0">
                          <a:effectLst/>
                        </a:rPr>
                        <a:t>6</a:t>
                      </a:r>
                    </a:p>
                  </a:txBody>
                  <a:tcPr marL="99073" marR="99073" marT="49536" marB="49536" anchor="ctr"/>
                </a:tc>
                <a:tc>
                  <a:txBody>
                    <a:bodyPr/>
                    <a:lstStyle/>
                    <a:p>
                      <a:pPr algn="ctr" rtl="0" fontAlgn="base">
                        <a:lnSpc>
                          <a:spcPts val="1482"/>
                        </a:lnSpc>
                        <a:buNone/>
                      </a:pPr>
                      <a:r>
                        <a:rPr lang="en" sz="1400" dirty="0">
                          <a:effectLst/>
                        </a:rPr>
                        <a:t>4</a:t>
                      </a:r>
                    </a:p>
                  </a:txBody>
                  <a:tcPr marL="99073" marR="99073" marT="49536" marB="49536" anchor="ctr"/>
                </a:tc>
                <a:tc>
                  <a:txBody>
                    <a:bodyPr/>
                    <a:lstStyle/>
                    <a:p>
                      <a:pPr algn="ctr" rtl="0" fontAlgn="base">
                        <a:lnSpc>
                          <a:spcPts val="1482"/>
                        </a:lnSpc>
                        <a:buNone/>
                      </a:pPr>
                      <a:r>
                        <a:rPr lang="en" sz="1400" dirty="0">
                          <a:effectLst/>
                        </a:rPr>
                        <a:t>3.5</a:t>
                      </a:r>
                    </a:p>
                  </a:txBody>
                  <a:tcPr marL="99073" marR="99073" marT="49536" marB="49536" anchor="ctr"/>
                </a:tc>
                <a:tc>
                  <a:txBody>
                    <a:bodyPr/>
                    <a:lstStyle/>
                    <a:p>
                      <a:pPr algn="ctr" rtl="0" fontAlgn="base">
                        <a:lnSpc>
                          <a:spcPts val="1482"/>
                        </a:lnSpc>
                        <a:buNone/>
                      </a:pPr>
                      <a:r>
                        <a:rPr lang="en" sz="1400" dirty="0">
                          <a:solidFill>
                            <a:srgbClr val="FF0000"/>
                          </a:solidFill>
                          <a:effectLst/>
                        </a:rPr>
                        <a:t>4.875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4</a:t>
                      </a:r>
                    </a:p>
                  </a:txBody>
                  <a:tcPr marL="99073" marR="99073" marT="49536" marB="49536" anchor="ctr"/>
                </a:tc>
                <a:tc>
                  <a:txBody>
                    <a:bodyPr/>
                    <a:lstStyle/>
                    <a:p>
                      <a:pPr algn="ctr" rtl="0" fontAlgn="base">
                        <a:lnSpc>
                          <a:spcPts val="1482"/>
                        </a:lnSpc>
                        <a:buNone/>
                      </a:pPr>
                      <a:r>
                        <a:rPr lang="en" sz="1400" dirty="0">
                          <a:effectLst/>
                        </a:rPr>
                        <a:t>3.7</a:t>
                      </a:r>
                    </a:p>
                  </a:txBody>
                  <a:tcPr marL="99073" marR="99073" marT="49536" marB="49536" anchor="ctr"/>
                </a:tc>
                <a:tc>
                  <a:txBody>
                    <a:bodyPr/>
                    <a:lstStyle/>
                    <a:p>
                      <a:pPr algn="ctr" rtl="0" fontAlgn="base">
                        <a:lnSpc>
                          <a:spcPts val="1482"/>
                        </a:lnSpc>
                        <a:buNone/>
                      </a:pPr>
                      <a:r>
                        <a:rPr lang="en" sz="1400" dirty="0">
                          <a:effectLst/>
                        </a:rPr>
                        <a:t>2</a:t>
                      </a:r>
                    </a:p>
                  </a:txBody>
                  <a:tcPr marL="99073" marR="99073" marT="49536" marB="49536" anchor="ctr"/>
                </a:tc>
                <a:extLst>
                  <a:ext uri="{0D108BD9-81ED-4DB2-BD59-A6C34878D82A}">
                    <a16:rowId xmlns:a16="http://schemas.microsoft.com/office/drawing/2014/main" val="3251208050"/>
                  </a:ext>
                </a:extLst>
              </a:tr>
              <a:tr h="349508">
                <a:tc>
                  <a:txBody>
                    <a:bodyPr/>
                    <a:lstStyle/>
                    <a:p>
                      <a:pPr algn="ctr" rtl="0" fontAlgn="base">
                        <a:lnSpc>
                          <a:spcPts val="1482"/>
                        </a:lnSpc>
                        <a:buNone/>
                      </a:pPr>
                      <a:r>
                        <a:rPr lang="en" sz="1400" b="1" dirty="0">
                          <a:solidFill>
                            <a:schemeClr val="accent6">
                              <a:lumMod val="49000"/>
                            </a:schemeClr>
                          </a:solidFill>
                          <a:effectLst/>
                        </a:rPr>
                        <a:t>Turmeric</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solidFill>
                            <a:schemeClr val="accent6">
                              <a:lumMod val="49000"/>
                            </a:schemeClr>
                          </a:solidFill>
                          <a:effectLst/>
                        </a:rPr>
                        <a:t>0</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extLst>
                  <a:ext uri="{0D108BD9-81ED-4DB2-BD59-A6C34878D82A}">
                    <a16:rowId xmlns:a16="http://schemas.microsoft.com/office/drawing/2014/main" val="1213132555"/>
                  </a:ext>
                </a:extLst>
              </a:tr>
              <a:tr h="294967">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extLst>
                  <a:ext uri="{0D108BD9-81ED-4DB2-BD59-A6C34878D82A}">
                    <a16:rowId xmlns:a16="http://schemas.microsoft.com/office/drawing/2014/main" val="2828527298"/>
                  </a:ext>
                </a:extLst>
              </a:tr>
              <a:tr h="349508">
                <a:tc>
                  <a:txBody>
                    <a:bodyPr/>
                    <a:lstStyle/>
                    <a:p>
                      <a:pPr algn="ctr" rtl="0" fontAlgn="base">
                        <a:lnSpc>
                          <a:spcPts val="1482"/>
                        </a:lnSpc>
                        <a:buNone/>
                      </a:pPr>
                      <a:r>
                        <a:rPr lang="en" sz="1400" b="1" dirty="0">
                          <a:effectLst/>
                        </a:rPr>
                        <a:t>P10</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1.5</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0.75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0</a:t>
                      </a:r>
                    </a:p>
                  </a:txBody>
                  <a:tcPr marL="99073" marR="99073" marT="49536" marB="49536" anchor="ctr"/>
                </a:tc>
                <a:extLst>
                  <a:ext uri="{0D108BD9-81ED-4DB2-BD59-A6C34878D82A}">
                    <a16:rowId xmlns:a16="http://schemas.microsoft.com/office/drawing/2014/main" val="1163158567"/>
                  </a:ext>
                </a:extLst>
              </a:tr>
              <a:tr h="349508">
                <a:tc>
                  <a:txBody>
                    <a:bodyPr/>
                    <a:lstStyle/>
                    <a:p>
                      <a:pPr algn="ctr" rtl="0" fontAlgn="base">
                        <a:lnSpc>
                          <a:spcPts val="1482"/>
                        </a:lnSpc>
                        <a:buNone/>
                      </a:pPr>
                      <a:r>
                        <a:rPr lang="en" sz="1400" b="1" dirty="0">
                          <a:effectLst/>
                        </a:rPr>
                        <a:t>C30</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3</a:t>
                      </a:r>
                    </a:p>
                  </a:txBody>
                  <a:tcPr marL="99073" marR="99073" marT="49536" marB="49536" anchor="ctr"/>
                </a:tc>
                <a:tc>
                  <a:txBody>
                    <a:bodyPr/>
                    <a:lstStyle/>
                    <a:p>
                      <a:pPr algn="ctr" rtl="0" fontAlgn="base">
                        <a:lnSpc>
                          <a:spcPts val="1482"/>
                        </a:lnSpc>
                        <a:buNone/>
                      </a:pPr>
                      <a:r>
                        <a:rPr lang="en" sz="1400" dirty="0">
                          <a:effectLst/>
                        </a:rPr>
                        <a:t>2.8</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2.9</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4.2</a:t>
                      </a:r>
                    </a:p>
                  </a:txBody>
                  <a:tcPr marL="99073" marR="99073" marT="49536" marB="49536" anchor="ctr"/>
                </a:tc>
                <a:tc>
                  <a:txBody>
                    <a:bodyPr/>
                    <a:lstStyle/>
                    <a:p>
                      <a:pPr algn="ctr" rtl="0" fontAlgn="base">
                        <a:lnSpc>
                          <a:spcPts val="1482"/>
                        </a:lnSpc>
                        <a:buNone/>
                      </a:pPr>
                      <a:r>
                        <a:rPr lang="en" sz="1400" dirty="0">
                          <a:effectLst/>
                        </a:rPr>
                        <a:t>3.6</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3.9</a:t>
                      </a:r>
                    </a:p>
                  </a:txBody>
                  <a:tcPr marL="99073" marR="99073" marT="49536" marB="49536" anchor="ctr"/>
                </a:tc>
                <a:extLst>
                  <a:ext uri="{0D108BD9-81ED-4DB2-BD59-A6C34878D82A}">
                    <a16:rowId xmlns:a16="http://schemas.microsoft.com/office/drawing/2014/main" val="1517689095"/>
                  </a:ext>
                </a:extLst>
              </a:tr>
              <a:tr h="349508">
                <a:tc>
                  <a:txBody>
                    <a:bodyPr/>
                    <a:lstStyle/>
                    <a:p>
                      <a:pPr algn="ctr" rtl="0" fontAlgn="base">
                        <a:lnSpc>
                          <a:spcPts val="1482"/>
                        </a:lnSpc>
                        <a:buNone/>
                      </a:pPr>
                      <a:r>
                        <a:rPr lang="en" sz="1400" b="1" dirty="0">
                          <a:effectLst/>
                        </a:rPr>
                        <a:t>S300</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4</a:t>
                      </a:r>
                    </a:p>
                  </a:txBody>
                  <a:tcPr marL="99073" marR="99073" marT="49536" marB="49536" anchor="ctr"/>
                </a:tc>
                <a:tc>
                  <a:txBody>
                    <a:bodyPr/>
                    <a:lstStyle/>
                    <a:p>
                      <a:pPr algn="ctr" rtl="0" fontAlgn="base">
                        <a:lnSpc>
                          <a:spcPts val="1482"/>
                        </a:lnSpc>
                        <a:buNone/>
                      </a:pPr>
                      <a:r>
                        <a:rPr lang="en" sz="1400" dirty="0">
                          <a:effectLst/>
                        </a:rPr>
                        <a:t>2.7</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3.35</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3.6</a:t>
                      </a:r>
                    </a:p>
                  </a:txBody>
                  <a:tcPr marL="99073" marR="99073" marT="49536" marB="49536" anchor="ctr"/>
                </a:tc>
                <a:tc>
                  <a:txBody>
                    <a:bodyPr/>
                    <a:lstStyle/>
                    <a:p>
                      <a:pPr algn="ctr" rtl="0" fontAlgn="base">
                        <a:lnSpc>
                          <a:spcPts val="1482"/>
                        </a:lnSpc>
                        <a:buNone/>
                      </a:pPr>
                      <a:r>
                        <a:rPr lang="en" sz="1400" dirty="0">
                          <a:effectLst/>
                        </a:rPr>
                        <a:t>4.4</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4</a:t>
                      </a:r>
                    </a:p>
                  </a:txBody>
                  <a:tcPr marL="99073" marR="99073" marT="49536" marB="49536" anchor="ctr"/>
                </a:tc>
                <a:extLst>
                  <a:ext uri="{0D108BD9-81ED-4DB2-BD59-A6C34878D82A}">
                    <a16:rowId xmlns:a16="http://schemas.microsoft.com/office/drawing/2014/main" val="4194284334"/>
                  </a:ext>
                </a:extLst>
              </a:tr>
              <a:tr h="349508">
                <a:tc>
                  <a:txBody>
                    <a:bodyPr/>
                    <a:lstStyle/>
                    <a:p>
                      <a:pPr algn="ctr" rtl="0" fontAlgn="base">
                        <a:lnSpc>
                          <a:spcPts val="1482"/>
                        </a:lnSpc>
                        <a:buNone/>
                      </a:pPr>
                      <a:r>
                        <a:rPr lang="en" sz="1400" b="1" dirty="0">
                          <a:effectLst/>
                        </a:rPr>
                        <a:t>TE30</a:t>
                      </a:r>
                      <a:r>
                        <a:rPr lang="en" sz="1400" dirty="0">
                          <a:effectLst/>
                        </a:rPr>
                        <a:t> </a:t>
                      </a:r>
                    </a:p>
                  </a:txBody>
                  <a:tcPr marL="99073" marR="99073" marT="49536" marB="49536" anchor="ctr"/>
                </a:tc>
                <a:tc>
                  <a:txBody>
                    <a:bodyPr/>
                    <a:lstStyle/>
                    <a:p>
                      <a:pPr algn="ctr" rtl="0" fontAlgn="base">
                        <a:lnSpc>
                          <a:spcPts val="1482"/>
                        </a:lnSpc>
                        <a:buNone/>
                      </a:pPr>
                      <a:r>
                        <a:rPr lang="en" sz="1400" dirty="0">
                          <a:effectLst/>
                        </a:rPr>
                        <a:t>1.7</a:t>
                      </a:r>
                    </a:p>
                  </a:txBody>
                  <a:tcPr marL="99073" marR="99073" marT="49536" marB="49536" anchor="ctr"/>
                </a:tc>
                <a:tc>
                  <a:txBody>
                    <a:bodyPr/>
                    <a:lstStyle/>
                    <a:p>
                      <a:pPr algn="ctr" rtl="0" fontAlgn="base">
                        <a:lnSpc>
                          <a:spcPts val="1482"/>
                        </a:lnSpc>
                        <a:buNone/>
                      </a:pPr>
                      <a:r>
                        <a:rPr lang="en" sz="1400" dirty="0">
                          <a:effectLst/>
                        </a:rPr>
                        <a:t>2.1</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1.9</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3.5</a:t>
                      </a:r>
                    </a:p>
                  </a:txBody>
                  <a:tcPr marL="99073" marR="99073" marT="49536" marB="49536" anchor="ctr"/>
                </a:tc>
                <a:tc>
                  <a:txBody>
                    <a:bodyPr/>
                    <a:lstStyle/>
                    <a:p>
                      <a:pPr algn="ctr" rtl="0" fontAlgn="base">
                        <a:lnSpc>
                          <a:spcPts val="1482"/>
                        </a:lnSpc>
                        <a:buNone/>
                      </a:pPr>
                      <a:r>
                        <a:rPr lang="en" sz="1400" dirty="0">
                          <a:effectLst/>
                        </a:rPr>
                        <a:t>3.8</a:t>
                      </a: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569"/>
                        </a:lnSpc>
                        <a:spcAft>
                          <a:spcPts val="800"/>
                        </a:spcAft>
                        <a:buNone/>
                      </a:pPr>
                      <a:endParaRPr lang="es-ES" sz="1400">
                        <a:effectLst/>
                        <a:latin typeface="Aptos"/>
                      </a:endParaRPr>
                    </a:p>
                  </a:txBody>
                  <a:tcPr marL="99073" marR="99073" marT="49536" marB="49536" anchor="ctr"/>
                </a:tc>
                <a:tc>
                  <a:txBody>
                    <a:bodyPr/>
                    <a:lstStyle/>
                    <a:p>
                      <a:pPr algn="ctr" rtl="0" fontAlgn="base">
                        <a:lnSpc>
                          <a:spcPts val="1482"/>
                        </a:lnSpc>
                        <a:buNone/>
                      </a:pPr>
                      <a:r>
                        <a:rPr lang="en" sz="1400" dirty="0">
                          <a:effectLst/>
                        </a:rPr>
                        <a:t>3.65</a:t>
                      </a:r>
                    </a:p>
                  </a:txBody>
                  <a:tcPr marL="99073" marR="99073" marT="49536" marB="49536" anchor="ctr"/>
                </a:tc>
                <a:extLst>
                  <a:ext uri="{0D108BD9-81ED-4DB2-BD59-A6C34878D82A}">
                    <a16:rowId xmlns:a16="http://schemas.microsoft.com/office/drawing/2014/main" val="3869772314"/>
                  </a:ext>
                </a:extLst>
              </a:tr>
            </a:tbl>
          </a:graphicData>
        </a:graphic>
      </p:graphicFrame>
      <p:sp>
        <p:nvSpPr>
          <p:cNvPr id="7" name="Título 1">
            <a:extLst>
              <a:ext uri="{FF2B5EF4-FFF2-40B4-BE49-F238E27FC236}">
                <a16:creationId xmlns:a16="http://schemas.microsoft.com/office/drawing/2014/main" id="{EF88A83E-7FF2-3315-3D24-730D27E3E392}"/>
              </a:ext>
            </a:extLst>
          </p:cNvPr>
          <p:cNvSpPr>
            <a:spLocks noGrp="1"/>
          </p:cNvSpPr>
          <p:nvPr>
            <p:ph type="title"/>
          </p:nvPr>
        </p:nvSpPr>
        <p:spPr>
          <a:xfrm>
            <a:off x="838200" y="-77327"/>
            <a:ext cx="10515600" cy="1325563"/>
          </a:xfrm>
        </p:spPr>
        <p:txBody>
          <a:bodyPr/>
          <a:lstStyle/>
          <a:p>
            <a:r>
              <a:rPr lang="en" dirty="0"/>
              <a:t>Results </a:t>
            </a:r>
            <a:r>
              <a:rPr lang="en" sz="2800" dirty="0"/>
              <a:t>(inhibition halo's raw data, in cm)</a:t>
            </a:r>
          </a:p>
        </p:txBody>
      </p:sp>
    </p:spTree>
    <p:extLst>
      <p:ext uri="{BB962C8B-B14F-4D97-AF65-F5344CB8AC3E}">
        <p14:creationId xmlns:p14="http://schemas.microsoft.com/office/powerpoint/2010/main" val="166793419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C1C266872DD8C4699140ABCF4701477" ma:contentTypeVersion="12" ma:contentTypeDescription="Create a new document." ma:contentTypeScope="" ma:versionID="5b42dcea525ef42b01f2c3087e0b3c89">
  <xsd:schema xmlns:xsd="http://www.w3.org/2001/XMLSchema" xmlns:xs="http://www.w3.org/2001/XMLSchema" xmlns:p="http://schemas.microsoft.com/office/2006/metadata/properties" xmlns:ns2="8fea1787-2ef9-4f1d-aacd-0861f6e873fa" xmlns:ns3="0c0b9f58-b642-446f-914d-3f292fb83902" targetNamespace="http://schemas.microsoft.com/office/2006/metadata/properties" ma:root="true" ma:fieldsID="0616fbe86dc18a1b445c37ea3fe6055a" ns2:_="" ns3:_="">
    <xsd:import namespace="8fea1787-2ef9-4f1d-aacd-0861f6e873fa"/>
    <xsd:import namespace="0c0b9f58-b642-446f-914d-3f292fb8390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ea1787-2ef9-4f1d-aacd-0861f6e873f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db630b34-ef66-4a23-b54c-047f976c1c4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c0b9f58-b642-446f-914d-3f292fb83902"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015cc2e-cb34-4592-8919-63644d290f61}" ma:internalName="TaxCatchAll" ma:showField="CatchAllData" ma:web="0c0b9f58-b642-446f-914d-3f292fb839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fea1787-2ef9-4f1d-aacd-0861f6e873fa">
      <Terms xmlns="http://schemas.microsoft.com/office/infopath/2007/PartnerControls"/>
    </lcf76f155ced4ddcb4097134ff3c332f>
    <TaxCatchAll xmlns="0c0b9f58-b642-446f-914d-3f292fb83902" xsi:nil="true"/>
  </documentManagement>
</p:properties>
</file>

<file path=customXml/itemProps1.xml><?xml version="1.0" encoding="utf-8"?>
<ds:datastoreItem xmlns:ds="http://schemas.openxmlformats.org/officeDocument/2006/customXml" ds:itemID="{D4B531B5-2090-43BB-A57C-64425097BB89}">
  <ds:schemaRefs>
    <ds:schemaRef ds:uri="0c0b9f58-b642-446f-914d-3f292fb83902"/>
    <ds:schemaRef ds:uri="8fea1787-2ef9-4f1d-aacd-0861f6e873f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59A3048-FCD4-4320-9D65-5B708888CC1C}">
  <ds:schemaRefs>
    <ds:schemaRef ds:uri="http://schemas.microsoft.com/sharepoint/v3/contenttype/forms"/>
  </ds:schemaRefs>
</ds:datastoreItem>
</file>

<file path=customXml/itemProps3.xml><?xml version="1.0" encoding="utf-8"?>
<ds:datastoreItem xmlns:ds="http://schemas.openxmlformats.org/officeDocument/2006/customXml" ds:itemID="{2CA5D169-DB95-4E34-A8D2-AAE8CFD0FEB3}">
  <ds:schemaRefs>
    <ds:schemaRef ds:uri="0c0b9f58-b642-446f-914d-3f292fb83902"/>
    <ds:schemaRef ds:uri="8fea1787-2ef9-4f1d-aacd-0861f6e873f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1045</Words>
  <Application>Microsoft Office PowerPoint</Application>
  <PresentationFormat>Widescreen</PresentationFormat>
  <Paragraphs>251</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Aptos</vt:lpstr>
      <vt:lpstr>Aptos Display</vt:lpstr>
      <vt:lpstr>Arial</vt:lpstr>
      <vt:lpstr>Arial,Sans-Serif</vt:lpstr>
      <vt:lpstr>Bookman Old Style</vt:lpstr>
      <vt:lpstr>Calibri</vt:lpstr>
      <vt:lpstr>Courier New</vt:lpstr>
      <vt:lpstr>Tema de Office</vt:lpstr>
      <vt:lpstr>Do natural  antibiotics cure?</vt:lpstr>
      <vt:lpstr>Index</vt:lpstr>
      <vt:lpstr>Introduction</vt:lpstr>
      <vt:lpstr>Hypothesis  and  Objectives</vt:lpstr>
      <vt:lpstr>Materials</vt:lpstr>
      <vt:lpstr>Procedures</vt:lpstr>
      <vt:lpstr>Experimental design</vt:lpstr>
      <vt:lpstr>Results</vt:lpstr>
      <vt:lpstr>Results (inhibition halo's raw data, in cm)</vt:lpstr>
      <vt:lpstr>Results (bar graph) </vt:lpstr>
      <vt:lpstr>CONCLUSIONS</vt:lpstr>
      <vt:lpstr>Proposals for improvement</vt:lpstr>
      <vt:lpstr>References</vt:lpstr>
      <vt:lpstr>Acknowledgments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¿Cómo curan  los Antibióticos Naturales ?</dc:title>
  <dc:creator>Mauricio Martinez Fabregate</dc:creator>
  <cp:lastModifiedBy>MARTINEZ FABREGATE Mauricio (ALI-Teacher)</cp:lastModifiedBy>
  <cp:revision>191</cp:revision>
  <dcterms:created xsi:type="dcterms:W3CDTF">2025-03-16T18:10:00Z</dcterms:created>
  <dcterms:modified xsi:type="dcterms:W3CDTF">2025-03-30T21:44:08Z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0x0101006C1C266872DD8C4699140ABCF4701477</vt:lpwstr>
  </property>
  <property fmtid="{D5CDD505-2E9C-101B-9397-08002B2CF9AE}" pid="3" name="MediaServiceImageTags">
    <vt:lpwstr/>
  </property>
</Properties>
</file>