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0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5" r:id="rId1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63CE017-755B-E4CC-5514-84B8B830DB28}" v="33" dt="2025-03-10T10:31:23.966"/>
    <p1510:client id="{46AA0054-54F1-09D4-0084-490EE587CD28}" v="70" dt="2025-03-11T18:43:48.131"/>
    <p1510:client id="{4A663621-8591-B940-B850-E787D92CE258}" v="94" dt="2025-03-10T12:44:04.445"/>
    <p1510:client id="{C8D778B7-AED4-97F2-310D-108E3B4F1FD7}" v="199" dt="2025-03-10T19:40:13.234"/>
    <p1510:client id="{E3452E00-1257-E483-DB8F-E1FB39DAE683}" v="33" dt="2025-03-10T19:55:38.31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5" d="100"/>
          <a:sy n="65" d="100"/>
        </p:scale>
        <p:origin x="700" y="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18E770-44AE-47D5-B4B1-71BEC9A9D72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41248" y="663960"/>
            <a:ext cx="9456049" cy="3594112"/>
          </a:xfrm>
        </p:spPr>
        <p:txBody>
          <a:bodyPr anchor="b">
            <a:normAutofit/>
          </a:bodyPr>
          <a:lstStyle>
            <a:lvl1pPr algn="l">
              <a:defRPr sz="5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4CA91C7-81A9-46F3-B0F4-D9AB8808514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41248" y="4667581"/>
            <a:ext cx="9456049" cy="1197387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AA648C8-9681-4994-B52A-1A8BC79127E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41248" y="6102693"/>
            <a:ext cx="2743200" cy="365125"/>
          </a:xfrm>
        </p:spPr>
        <p:txBody>
          <a:bodyPr/>
          <a:lstStyle/>
          <a:p>
            <a:fld id="{AE3425CA-4B9D-4420-BB9E-C250DB30E421}" type="datetime1">
              <a:rPr lang="en-US" smtClean="0"/>
              <a:t>3/30/2025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77F203-CB10-488B-82DC-9D0571A5EE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72B2E9B-C8B7-4716-9D05-265A04246E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86042B-6341-4E38-A80C-926D3BB8AAC9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9EED8031-DD67-43C6-94A0-646636C95560}"/>
              </a:ext>
            </a:extLst>
          </p:cNvPr>
          <p:cNvCxnSpPr>
            <a:cxnSpLocks/>
          </p:cNvCxnSpPr>
          <p:nvPr/>
        </p:nvCxnSpPr>
        <p:spPr>
          <a:xfrm>
            <a:off x="360154" y="4495800"/>
            <a:ext cx="10375638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04766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E3C3B3-C67F-4C48-A663-EF010429E7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94C4B3F-B3CB-4CF0-AEC8-1893A6A27E7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846D005-2B71-4325-A646-A2278C3A2E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14B861-3779-4E37-8DF0-E9EB3EA96210}" type="datetime1">
              <a:rPr lang="en-US" smtClean="0"/>
              <a:t>3/30/2025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B356B01-AE16-42EF-B970-5CAF0C891C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5BF9BE2-24F4-4F83-8E64-4307C9794E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86042B-6341-4E38-A80C-926D3BB8AA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17887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6601120-856A-4F01-B7C1-D87A1E5F815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7874324" y="552782"/>
            <a:ext cx="2620891" cy="529472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9D62358-C84C-4947-B826-FF738422EA5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552782"/>
            <a:ext cx="6803155" cy="529472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7971139-AA1A-46DB-B793-17FB8E6E8A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E38388-E864-4553-9937-AE9FC5E50CFC}" type="datetime1">
              <a:rPr lang="en-US" smtClean="0"/>
              <a:t>3/30/2025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B2E06F6-0FE2-40FB-BFEE-010C22293D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6BA7B1B-13A1-41BA-B924-FD11450C14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86042B-6341-4E38-A80C-926D3BB8AA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90216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142B9A-9384-46B2-8B4F-B9C2035CAB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413CF4-CD0B-4F3C-A1CE-1BA3EFDEEB5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C1DE659-17B0-4F70-8F1C-93BF4DB643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51E1E-C50D-4FD4-8B1E-ECD78340D9AB}" type="datetime1">
              <a:rPr lang="en-US" smtClean="0"/>
              <a:t>3/30/2025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7AB0750-AB4E-4FCF-9B52-BC954760B9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C466B99-C716-4464-B695-623F4C5A9D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86042B-6341-4E38-A80C-926D3BB8AA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65625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72233A-AD59-4FB1-A1CA-AABFAE0408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1249" y="552782"/>
            <a:ext cx="9538428" cy="3714417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A656964-650B-4E87-9541-0E659DEC036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41249" y="4672584"/>
            <a:ext cx="9538428" cy="1143802"/>
          </a:xfrm>
        </p:spPr>
        <p:txBody>
          <a:bodyPr>
            <a:normAutofit/>
          </a:bodyPr>
          <a:lstStyle>
            <a:lvl1pPr marL="0" indent="0" algn="l" defTabSz="914400" rtl="0" eaLnBrk="1" latinLnBrk="0" hangingPunct="1">
              <a:lnSpc>
                <a:spcPct val="13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en-US" sz="20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921BB50-DF4A-47B5-A3AD-18712A3AD4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C83AFB-9E54-459E-8C6D-0913AC3BA5D7}" type="datetime1">
              <a:rPr lang="en-US" smtClean="0"/>
              <a:t>3/30/2025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CDF59B3-D1B8-4A51-AD6E-868C5BF6F7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50CA779-6272-4A15-A566-20C4E9A60D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86042B-6341-4E38-A80C-926D3BB8AAC9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F0B86E8F-91EA-4626-BCA8-3B4973C7C9D6}"/>
              </a:ext>
            </a:extLst>
          </p:cNvPr>
          <p:cNvCxnSpPr>
            <a:cxnSpLocks/>
          </p:cNvCxnSpPr>
          <p:nvPr/>
        </p:nvCxnSpPr>
        <p:spPr>
          <a:xfrm>
            <a:off x="360154" y="4495800"/>
            <a:ext cx="10375638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421057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152A00-5BBD-436C-BB6D-CE650FC462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1248" y="552783"/>
            <a:ext cx="9683871" cy="132588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DFB3E2E-F3C4-4CDD-9138-86AE7A1B566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41248" y="2108362"/>
            <a:ext cx="4507926" cy="37216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795CD01-B639-46B6-B53D-18FE1E39AF5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699171" y="2108362"/>
            <a:ext cx="4825948" cy="37216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96E34C3-86AC-48F9-92A4-F17BFAF9EF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0144B6-0CA7-46BA-A00B-1E68E5C3ED0C}" type="datetime1">
              <a:rPr lang="en-US" smtClean="0"/>
              <a:t>3/30/2025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75D6A29-C51F-4654-82AD-04056FA6C7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B21EEB6-57E6-40E7-9702-1D5999B505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86042B-6341-4E38-A80C-926D3BB8AAC9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F929C81A-4806-44FF-99D8-13A65B2D066F}"/>
              </a:ext>
            </a:extLst>
          </p:cNvPr>
          <p:cNvCxnSpPr>
            <a:cxnSpLocks/>
          </p:cNvCxnSpPr>
          <p:nvPr/>
        </p:nvCxnSpPr>
        <p:spPr>
          <a:xfrm>
            <a:off x="375523" y="2004012"/>
            <a:ext cx="10375638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608DDCF9-5353-4B5F-8565-8C27F795A4BF}"/>
              </a:ext>
            </a:extLst>
          </p:cNvPr>
          <p:cNvCxnSpPr>
            <a:cxnSpLocks/>
          </p:cNvCxnSpPr>
          <p:nvPr/>
        </p:nvCxnSpPr>
        <p:spPr>
          <a:xfrm>
            <a:off x="5563342" y="2004012"/>
            <a:ext cx="0" cy="4048693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546406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B0D1A9-BF08-4C6D-805E-244B234EE8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1248" y="557784"/>
            <a:ext cx="943957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920C1D8-0907-4FDB-BFAD-36E14AF98D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41248" y="2114185"/>
            <a:ext cx="4438887" cy="693761"/>
          </a:xfrm>
        </p:spPr>
        <p:txBody>
          <a:bodyPr anchor="b">
            <a:normAutofit/>
          </a:bodyPr>
          <a:lstStyle>
            <a:lvl1pPr marL="0" indent="0" algn="l" defTabSz="914400" rtl="0" eaLnBrk="1" latinLnBrk="0" hangingPunct="1">
              <a:lnSpc>
                <a:spcPct val="13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en-US" sz="24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16A4441-5FC3-4F86-8ADE-ED90424DB9B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41248" y="2900451"/>
            <a:ext cx="4438887" cy="3028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3CEB34D-DB36-47E0-AE2C-FBEBA272076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5795090" y="2114185"/>
            <a:ext cx="4485728" cy="693761"/>
          </a:xfrm>
        </p:spPr>
        <p:txBody>
          <a:bodyPr anchor="b">
            <a:normAutofit/>
          </a:bodyPr>
          <a:lstStyle>
            <a:lvl1pPr marL="0" indent="0" algn="l" defTabSz="914400" rtl="0" eaLnBrk="1" latinLnBrk="0" hangingPunct="1">
              <a:lnSpc>
                <a:spcPct val="13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en-US" sz="24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F056219-D498-410D-8F2C-03045AE4801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5795090" y="2900451"/>
            <a:ext cx="4485730" cy="3028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A8DC9AD-F6B8-44D0-8169-84553C1F92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1F549-537C-41EC-B9CC-5B6A9AC2A6A7}" type="datetime1">
              <a:rPr lang="en-US" smtClean="0"/>
              <a:t>3/30/2025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F9985ED-7382-4F00-845D-4F27841B5D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6A2CC25-9EC7-4706-9BD4-5E20C4B332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86042B-6341-4E38-A80C-926D3BB8AAC9}" type="slidenum">
              <a:rPr lang="en-US" smtClean="0"/>
              <a:t>‹#›</a:t>
            </a:fld>
            <a:endParaRPr lang="en-US"/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4DBC7D26-1B30-46B8-8221-09886FA3D030}"/>
              </a:ext>
            </a:extLst>
          </p:cNvPr>
          <p:cNvCxnSpPr>
            <a:cxnSpLocks/>
          </p:cNvCxnSpPr>
          <p:nvPr/>
        </p:nvCxnSpPr>
        <p:spPr>
          <a:xfrm>
            <a:off x="375523" y="2004012"/>
            <a:ext cx="10375638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C4186A75-E140-4995-A8BB-89B5ACE678D2}"/>
              </a:ext>
            </a:extLst>
          </p:cNvPr>
          <p:cNvCxnSpPr>
            <a:cxnSpLocks/>
          </p:cNvCxnSpPr>
          <p:nvPr/>
        </p:nvCxnSpPr>
        <p:spPr>
          <a:xfrm>
            <a:off x="5563342" y="2004012"/>
            <a:ext cx="0" cy="4048693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329762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D221C2-B85F-435F-8DF3-C714A5472B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399FE38-24D5-4D5F-A92E-E4F8B23FB7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2F8D56-3D0E-48B8-8218-1F3A06A96C62}" type="datetime1">
              <a:rPr lang="en-US" smtClean="0"/>
              <a:t>3/30/2025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629DF69-BE29-4038-9744-17BFC57B88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8B9496F-64EC-46E7-97F0-BCB7E79F82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86042B-6341-4E38-A80C-926D3BB8AA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84358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E9F19E0-8FE3-45E8-A227-D74EEF1A63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EC309E-27D4-401F-A74A-DEA16C7B51DC}" type="datetime1">
              <a:rPr lang="en-US" smtClean="0"/>
              <a:t>3/30/2025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BFB1926-56F3-40BC-A03F-62B969419E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AFFE2B6-07A4-4AA0-9BCE-204E13DA44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86042B-6341-4E38-A80C-926D3BB8AA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67466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06266A-CB24-44C5-B2E8-011420844A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1248" y="549283"/>
            <a:ext cx="4603963" cy="2572489"/>
          </a:xfrm>
        </p:spPr>
        <p:txBody>
          <a:bodyPr anchor="ctr">
            <a:noAutofit/>
          </a:bodyPr>
          <a:lstStyle>
            <a:lvl1pPr>
              <a:defRPr sz="4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039DBD1-7133-47A5-A771-2CEA1853349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70796" y="549283"/>
            <a:ext cx="4455517" cy="5319704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76A729F-B24D-424E-B067-003B0601F25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41248" y="3296498"/>
            <a:ext cx="4603963" cy="2572489"/>
          </a:xfrm>
        </p:spPr>
        <p:txBody>
          <a:bodyPr>
            <a:normAutofit/>
          </a:bodyPr>
          <a:lstStyle>
            <a:lvl1pPr marL="0" indent="0">
              <a:buNone/>
              <a:defRPr lang="en-US" sz="20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1FA7323-5497-426C-9DD9-3CF69E88EC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EA2B81-2BC3-42D7-B67D-05C685AA80AD}" type="datetime1">
              <a:rPr lang="en-US" smtClean="0"/>
              <a:t>3/30/2025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FD7667-4D25-40AF-9D6D-FCB2C21E8E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4650918-EDF8-47A5-BEA8-AC9A7A1536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86042B-6341-4E38-A80C-926D3BB8AA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66011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5C5D2B-FAFB-4BC9-A917-610FDCD0B8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1249" y="552782"/>
            <a:ext cx="4608576" cy="2569464"/>
          </a:xfrm>
        </p:spPr>
        <p:txBody>
          <a:bodyPr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4400" kern="120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226A694-5302-42BE-8A7A-6007C10F8F7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825952" y="552783"/>
            <a:ext cx="4663440" cy="530826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8E4481C-81D6-4329-8203-70B3FCC3F8F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41249" y="3300984"/>
            <a:ext cx="4608576" cy="2569464"/>
          </a:xfrm>
        </p:spPr>
        <p:txBody>
          <a:bodyPr>
            <a:normAutofit/>
          </a:bodyPr>
          <a:lstStyle>
            <a:lvl1pPr marL="0" indent="0">
              <a:buNone/>
              <a:defRPr lang="en-US" sz="20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7AD6C12-26C4-4DF7-B013-56D0849AC7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DB8F2B-E487-4905-B553-FB649F2B6F23}" type="datetime1">
              <a:rPr lang="en-US" smtClean="0"/>
              <a:t>3/30/2025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CE2F307-FB97-40EC-8517-E6F351B3DA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0C1B397-305A-42B7-A763-829634B939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86042B-6341-4E38-A80C-926D3BB8AA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18639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B4BD48A-4D17-4225-AC4D-67B4C686C5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1248" y="552782"/>
            <a:ext cx="94890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7F14A2B-77AF-4E51-B0C1-0D361EF81A2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41248" y="2096199"/>
            <a:ext cx="9489000" cy="37473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239C2F5-57CA-4152-A766-8F877538FB1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41248" y="6102693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lang="en-US" sz="1000" b="1" kern="1200" cap="all" spc="300" baseline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6EF7C3A7-D6F6-4D38-A7C3-B72967BB81A6}" type="datetime1">
              <a:rPr lang="en-US" smtClean="0"/>
              <a:t>3/30/2025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1225FB5-D02B-4BB9-8B8B-D1A11CFE896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 rot="5400000">
            <a:off x="9234260" y="242762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lang="en-US" sz="1000" b="1" kern="1200" cap="all" spc="3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F6244FF-6F88-4090-A77F-499DF9AAEA8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815546" y="5878515"/>
            <a:ext cx="952229" cy="42038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lang="en-US" sz="3200" b="1" kern="1200" cap="all" spc="300" baseline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6586042B-6341-4E38-A80C-926D3BB8AAC9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F194AEDE-F25F-43E6-A2C4-7FFF41074990}"/>
              </a:ext>
            </a:extLst>
          </p:cNvPr>
          <p:cNvSpPr/>
          <p:nvPr/>
        </p:nvSpPr>
        <p:spPr>
          <a:xfrm>
            <a:off x="367744" y="334928"/>
            <a:ext cx="11456511" cy="618814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4C793C08-EF4C-422B-A728-6C717C47DF6F}"/>
              </a:ext>
            </a:extLst>
          </p:cNvPr>
          <p:cNvCxnSpPr>
            <a:cxnSpLocks/>
          </p:cNvCxnSpPr>
          <p:nvPr/>
        </p:nvCxnSpPr>
        <p:spPr>
          <a:xfrm>
            <a:off x="10748698" y="334928"/>
            <a:ext cx="0" cy="6188146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FE825BC6-56A8-46DE-8037-A9A577624B0D}"/>
              </a:ext>
            </a:extLst>
          </p:cNvPr>
          <p:cNvCxnSpPr>
            <a:cxnSpLocks/>
          </p:cNvCxnSpPr>
          <p:nvPr/>
        </p:nvCxnSpPr>
        <p:spPr>
          <a:xfrm>
            <a:off x="373060" y="6047437"/>
            <a:ext cx="10375638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181905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43" r:id="rId6"/>
    <p:sldLayoutId id="2147483739" r:id="rId7"/>
    <p:sldLayoutId id="2147483740" r:id="rId8"/>
    <p:sldLayoutId id="2147483741" r:id="rId9"/>
    <p:sldLayoutId id="2147483742" r:id="rId10"/>
    <p:sldLayoutId id="2147483744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30000"/>
        </a:lnSpc>
        <a:spcBef>
          <a:spcPts val="1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lnSpc>
          <a:spcPct val="13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lnSpc>
          <a:spcPct val="13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defTabSz="914400" rtl="0" eaLnBrk="1" latinLnBrk="0" hangingPunct="1">
        <a:lnSpc>
          <a:spcPct val="13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defTabSz="914400" rtl="0" eaLnBrk="1" latinLnBrk="0" hangingPunct="1">
        <a:lnSpc>
          <a:spcPct val="13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8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google.com/url?sa=i&amp;url=https%3A%2F%2Fold-ib.bioninja.com.au%2Fstandard-level%2Ftopic-2-molecular-biology%2F29-photosynthesis%2Faction-spectrum.html&amp;psig=AOvVaw1jYGfH-SLgC21vYzc_e2s_&amp;ust=1741553068049000&amp;source=images&amp;cd=vfe&amp;opi=89978449&amp;ved=0CBcQjhxqFwoTCNDm-oGt-4sDFQAAAAAdAAAAABAJ" TargetMode="Externa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6" name="Background Fill">
            <a:extLst>
              <a:ext uri="{FF2B5EF4-FFF2-40B4-BE49-F238E27FC236}">
                <a16:creationId xmlns:a16="http://schemas.microsoft.com/office/drawing/2014/main" id="{68CA250C-CF5A-4736-9249-D6111F7C5545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Black">
            <a:extLst>
              <a:ext uri="{FF2B5EF4-FFF2-40B4-BE49-F238E27FC236}">
                <a16:creationId xmlns:a16="http://schemas.microsoft.com/office/drawing/2014/main" id="{56610276-AEC4-4F9F-8F19-EBC8B8B8F499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F782843F-3AAA-447C-6726-CEFAE66E2AD7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40000"/>
          </a:blip>
          <a:srcRect r="23" b="-2"/>
          <a:stretch/>
        </p:blipFill>
        <p:spPr>
          <a:xfrm>
            <a:off x="20" y="10"/>
            <a:ext cx="12188932" cy="6857990"/>
          </a:xfrm>
          <a:prstGeom prst="rect">
            <a:avLst/>
          </a:prstGeom>
        </p:spPr>
      </p:pic>
      <p:sp>
        <p:nvSpPr>
          <p:cNvPr id="21" name="Main Frame">
            <a:extLst>
              <a:ext uri="{FF2B5EF4-FFF2-40B4-BE49-F238E27FC236}">
                <a16:creationId xmlns:a16="http://schemas.microsoft.com/office/drawing/2014/main" id="{F82D9B81-57D7-4F0C-AB92-6E390E4E1DD3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67744" y="334928"/>
            <a:ext cx="11456511" cy="6188146"/>
          </a:xfrm>
          <a:prstGeom prst="rect">
            <a:avLst/>
          </a:prstGeom>
          <a:noFill/>
          <a:ln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41249" y="663959"/>
            <a:ext cx="6071154" cy="5048547"/>
          </a:xfrm>
        </p:spPr>
        <p:txBody>
          <a:bodyPr anchor="t">
            <a:normAutofit/>
          </a:bodyPr>
          <a:lstStyle/>
          <a:p>
            <a:r>
              <a:rPr lang="en-US" sz="5000">
                <a:solidFill>
                  <a:srgbClr val="FFFFFF"/>
                </a:solidFill>
              </a:rPr>
              <a:t>Study of Different Plants Under Different Lighting Conditions to Determine how They Thrive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37499" y="663959"/>
            <a:ext cx="2659798" cy="5048553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>
                <a:solidFill>
                  <a:srgbClr val="FFFFFF"/>
                </a:solidFill>
              </a:rPr>
              <a:t>Sathvika KRISHNA, Kenda MOHAMED, Freddie LEE</a:t>
            </a:r>
          </a:p>
          <a:p>
            <a:r>
              <a:rPr lang="en-US">
                <a:solidFill>
                  <a:srgbClr val="FFFFFF"/>
                </a:solidFill>
              </a:rPr>
              <a:t>S2-EN</a:t>
            </a:r>
          </a:p>
        </p:txBody>
      </p:sp>
      <p:cxnSp>
        <p:nvCxnSpPr>
          <p:cNvPr id="15" name="Main Horizontal Connector">
            <a:extLst>
              <a:ext uri="{FF2B5EF4-FFF2-40B4-BE49-F238E27FC236}">
                <a16:creationId xmlns:a16="http://schemas.microsoft.com/office/drawing/2014/main" id="{AE3D1161-F2DF-43A9-8376-3DB1403155B7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373060" y="6047437"/>
            <a:ext cx="10375638" cy="0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71F444DC-2BF7-4689-B6E1-0F0D0E9C8DF5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7277100" y="335783"/>
            <a:ext cx="0" cy="5711654"/>
          </a:xfrm>
          <a:prstGeom prst="line">
            <a:avLst/>
          </a:prstGeom>
          <a:ln w="12700">
            <a:solidFill>
              <a:srgbClr val="FFFFFF"/>
            </a:solidFill>
          </a:ln>
          <a:effectLst>
            <a:outerShdw blurRad="38100" dist="127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Main Vertical Connector">
            <a:extLst>
              <a:ext uri="{FF2B5EF4-FFF2-40B4-BE49-F238E27FC236}">
                <a16:creationId xmlns:a16="http://schemas.microsoft.com/office/drawing/2014/main" id="{FF393DD8-555D-4D86-9600-299145E032F9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0748698" y="334928"/>
            <a:ext cx="0" cy="6188146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985722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F194AEDE-F25F-43E6-A2C4-7FFF41074990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67744" y="334928"/>
            <a:ext cx="11456511" cy="618814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4C793C08-EF4C-422B-A728-6C717C47DF6F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0748698" y="334928"/>
            <a:ext cx="0" cy="6188146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FE825BC6-56A8-46DE-8037-A9A577624B0D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373060" y="6047437"/>
            <a:ext cx="10375638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9EED8031-DD67-43C6-94A0-646636C95560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360154" y="4495800"/>
            <a:ext cx="10375638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 useBgFill="1">
        <p:nvSpPr>
          <p:cNvPr id="17" name="Background Fill">
            <a:extLst>
              <a:ext uri="{FF2B5EF4-FFF2-40B4-BE49-F238E27FC236}">
                <a16:creationId xmlns:a16="http://schemas.microsoft.com/office/drawing/2014/main" id="{68CA250C-CF5A-4736-9249-D6111F7C5545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07EC7751-495D-487E-B212-AB1DD0DB17C7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-1"/>
            <a:ext cx="12188952" cy="3126610"/>
          </a:xfrm>
          <a:prstGeom prst="rect">
            <a:avLst/>
          </a:prstGeom>
          <a:gradFill>
            <a:gsLst>
              <a:gs pos="100000">
                <a:srgbClr val="000000">
                  <a:alpha val="0"/>
                </a:srgbClr>
              </a:gs>
              <a:gs pos="0">
                <a:schemeClr val="tx1"/>
              </a:gs>
              <a:gs pos="36200">
                <a:srgbClr val="000000">
                  <a:alpha val="33000"/>
                </a:srgbClr>
              </a:gs>
              <a:gs pos="0">
                <a:srgbClr val="000000">
                  <a:alpha val="5200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8A00DF8D-2CBA-449E-B29E-B111149DF6DA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-602" y="4142197"/>
            <a:ext cx="12191999" cy="2715800"/>
          </a:xfrm>
          <a:prstGeom prst="rect">
            <a:avLst/>
          </a:prstGeom>
          <a:gradFill>
            <a:gsLst>
              <a:gs pos="100000">
                <a:srgbClr val="000000">
                  <a:alpha val="0"/>
                </a:srgbClr>
              </a:gs>
              <a:gs pos="0">
                <a:schemeClr val="tx1"/>
              </a:gs>
              <a:gs pos="55000">
                <a:srgbClr val="000000">
                  <a:alpha val="37000"/>
                </a:srgbClr>
              </a:gs>
              <a:gs pos="0">
                <a:srgbClr val="000000">
                  <a:alpha val="6200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Main Frame">
            <a:extLst>
              <a:ext uri="{FF2B5EF4-FFF2-40B4-BE49-F238E27FC236}">
                <a16:creationId xmlns:a16="http://schemas.microsoft.com/office/drawing/2014/main" id="{F82D9B81-57D7-4F0C-AB92-6E390E4E1DD3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67744" y="334928"/>
            <a:ext cx="11456511" cy="6188146"/>
          </a:xfrm>
          <a:prstGeom prst="rect">
            <a:avLst/>
          </a:prstGeom>
          <a:noFill/>
          <a:ln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30B8830-F079-CCDE-7C2F-786CD13CD9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1249" y="663960"/>
            <a:ext cx="6071154" cy="1305518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z="5400">
                <a:solidFill>
                  <a:srgbClr val="FFFFFF"/>
                </a:solidFill>
              </a:rPr>
              <a:t>Methods  </a:t>
            </a:r>
          </a:p>
        </p:txBody>
      </p:sp>
      <p:cxnSp>
        <p:nvCxnSpPr>
          <p:cNvPr id="25" name="Main Horizontal Connector">
            <a:extLst>
              <a:ext uri="{FF2B5EF4-FFF2-40B4-BE49-F238E27FC236}">
                <a16:creationId xmlns:a16="http://schemas.microsoft.com/office/drawing/2014/main" id="{AE3D1161-F2DF-43A9-8376-3DB1403155B7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373060" y="6047437"/>
            <a:ext cx="10375638" cy="0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71F444DC-2BF7-4689-B6E1-0F0D0E9C8DF5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7277100" y="335783"/>
            <a:ext cx="0" cy="5711654"/>
          </a:xfrm>
          <a:prstGeom prst="line">
            <a:avLst/>
          </a:prstGeom>
          <a:ln w="12700">
            <a:solidFill>
              <a:srgbClr val="FFFFFF"/>
            </a:solidFill>
          </a:ln>
          <a:effectLst>
            <a:outerShdw blurRad="38100" dist="127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Main Vertical Connector">
            <a:extLst>
              <a:ext uri="{FF2B5EF4-FFF2-40B4-BE49-F238E27FC236}">
                <a16:creationId xmlns:a16="http://schemas.microsoft.com/office/drawing/2014/main" id="{FF393DD8-555D-4D86-9600-299145E032F9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0748698" y="334928"/>
            <a:ext cx="0" cy="6188146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643E004C-0B71-2894-1F3D-EEF692DCF96E}"/>
              </a:ext>
            </a:extLst>
          </p:cNvPr>
          <p:cNvSpPr txBox="1"/>
          <p:nvPr/>
        </p:nvSpPr>
        <p:spPr>
          <a:xfrm>
            <a:off x="796018" y="2081893"/>
            <a:ext cx="6123214" cy="2585323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342900" indent="-342900">
              <a:buAutoNum type="arabicPeriod"/>
            </a:pPr>
            <a:r>
              <a:rPr lang="en-US" b="1"/>
              <a:t> Preparation of the substrate </a:t>
            </a:r>
          </a:p>
          <a:p>
            <a:r>
              <a:rPr lang="en-US" b="1"/>
              <a:t>        -</a:t>
            </a:r>
            <a:r>
              <a:rPr lang="en-US"/>
              <a:t> Paper was moistened with water until damp</a:t>
            </a:r>
            <a:r>
              <a:rPr lang="en-US" b="1"/>
              <a:t>.</a:t>
            </a:r>
          </a:p>
          <a:p>
            <a:r>
              <a:rPr lang="en-US" b="1"/>
              <a:t>2.    Seed placement</a:t>
            </a:r>
          </a:p>
          <a:p>
            <a:r>
              <a:rPr lang="en-US" b="1"/>
              <a:t>       </a:t>
            </a:r>
            <a:r>
              <a:rPr lang="en-US"/>
              <a:t> - 10 seeds were placed evenly in each container. </a:t>
            </a:r>
          </a:p>
          <a:p>
            <a:r>
              <a:rPr lang="en-US" b="1"/>
              <a:t>3.     Lighting conditions </a:t>
            </a:r>
          </a:p>
          <a:p>
            <a:r>
              <a:rPr lang="en-US" b="1"/>
              <a:t>        -  The LED lights were placed over the boxes.</a:t>
            </a:r>
          </a:p>
          <a:p>
            <a:r>
              <a:rPr lang="en-US" b="1"/>
              <a:t>4.      Daily monitoring </a:t>
            </a:r>
          </a:p>
          <a:p>
            <a:r>
              <a:rPr lang="en-US"/>
              <a:t>        - Moister level was checked</a:t>
            </a:r>
          </a:p>
          <a:p>
            <a:r>
              <a:rPr lang="en-US"/>
              <a:t>        - The height was checke</a:t>
            </a:r>
            <a:r>
              <a:rPr lang="en-US" b="1"/>
              <a:t>d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787D148-24E4-8EA0-C83E-21B1F09E914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6759349" y="1976438"/>
            <a:ext cx="4483554" cy="27350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714307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Rectangle 33">
            <a:extLst>
              <a:ext uri="{FF2B5EF4-FFF2-40B4-BE49-F238E27FC236}">
                <a16:creationId xmlns:a16="http://schemas.microsoft.com/office/drawing/2014/main" id="{F194AEDE-F25F-43E6-A2C4-7FFF41074990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67744" y="334928"/>
            <a:ext cx="11456511" cy="618814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4C793C08-EF4C-422B-A728-6C717C47DF6F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0748698" y="334928"/>
            <a:ext cx="0" cy="6188146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FE825BC6-56A8-46DE-8037-A9A577624B0D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373060" y="6047437"/>
            <a:ext cx="10375638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9EED8031-DD67-43C6-94A0-646636C95560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360154" y="4495800"/>
            <a:ext cx="10375638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 useBgFill="1">
        <p:nvSpPr>
          <p:cNvPr id="42" name="Background Fill">
            <a:extLst>
              <a:ext uri="{FF2B5EF4-FFF2-40B4-BE49-F238E27FC236}">
                <a16:creationId xmlns:a16="http://schemas.microsoft.com/office/drawing/2014/main" id="{6DA65B90-7B06-4499-91BA-CDDD36132481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Black">
            <a:extLst>
              <a:ext uri="{FF2B5EF4-FFF2-40B4-BE49-F238E27FC236}">
                <a16:creationId xmlns:a16="http://schemas.microsoft.com/office/drawing/2014/main" id="{BFD30BD5-4EB8-467B-99B9-BC3D83CEE515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 descr="Complex maths formulae on a blackboard">
            <a:extLst>
              <a:ext uri="{FF2B5EF4-FFF2-40B4-BE49-F238E27FC236}">
                <a16:creationId xmlns:a16="http://schemas.microsoft.com/office/drawing/2014/main" id="{713D72A8-D0F2-AD25-02B8-B97A99DF8A80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40000"/>
          </a:blip>
          <a:srcRect t="16776" r="-1" b="6149"/>
          <a:stretch/>
        </p:blipFill>
        <p:spPr>
          <a:xfrm>
            <a:off x="20" y="52822"/>
            <a:ext cx="12188932" cy="6857990"/>
          </a:xfrm>
          <a:prstGeom prst="rect">
            <a:avLst/>
          </a:prstGeom>
        </p:spPr>
      </p:pic>
      <p:sp>
        <p:nvSpPr>
          <p:cNvPr id="46" name="Main Frame">
            <a:extLst>
              <a:ext uri="{FF2B5EF4-FFF2-40B4-BE49-F238E27FC236}">
                <a16:creationId xmlns:a16="http://schemas.microsoft.com/office/drawing/2014/main" id="{9502469D-C562-48E3-ABA2-3CFA55C52684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67744" y="334928"/>
            <a:ext cx="11456511" cy="6188146"/>
          </a:xfrm>
          <a:prstGeom prst="rect">
            <a:avLst/>
          </a:prstGeom>
          <a:noFill/>
          <a:ln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BB2EE1C-ECE9-230A-1177-83AC364253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1596025" y="667057"/>
            <a:ext cx="5183923" cy="503763"/>
          </a:xfrm>
        </p:spPr>
        <p:txBody>
          <a:bodyPr vert="horz" lIns="91440" tIns="45720" rIns="91440" bIns="45720" rtlCol="0" anchor="t">
            <a:normAutofit fontScale="90000"/>
          </a:bodyPr>
          <a:lstStyle/>
          <a:p>
            <a:pPr algn="r"/>
            <a:r>
              <a:rPr lang="en-US" sz="4500"/>
              <a:t>Calculation</a:t>
            </a:r>
            <a:br>
              <a:rPr lang="en-US" sz="4500"/>
            </a:br>
            <a:endParaRPr lang="en-US" sz="5400">
              <a:solidFill>
                <a:srgbClr val="FFFFFF"/>
              </a:solidFill>
            </a:endParaRPr>
          </a:p>
        </p:txBody>
      </p:sp>
      <p:cxnSp>
        <p:nvCxnSpPr>
          <p:cNvPr id="48" name="Main Horizontal Connector">
            <a:extLst>
              <a:ext uri="{FF2B5EF4-FFF2-40B4-BE49-F238E27FC236}">
                <a16:creationId xmlns:a16="http://schemas.microsoft.com/office/drawing/2014/main" id="{4D594499-F983-4364-8ABC-5BCDC2E906BF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373060" y="6047437"/>
            <a:ext cx="10375638" cy="0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962EC698-CCE0-4BBF-9C26-491E48547AC3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3848100" y="334928"/>
            <a:ext cx="0" cy="5712509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Main Vertical Connector">
            <a:extLst>
              <a:ext uri="{FF2B5EF4-FFF2-40B4-BE49-F238E27FC236}">
                <a16:creationId xmlns:a16="http://schemas.microsoft.com/office/drawing/2014/main" id="{6D4C177C-581F-4CC8-A686-0B6D25DC6A70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0748698" y="334928"/>
            <a:ext cx="0" cy="6188146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5">
            <a:extLst>
              <a:ext uri="{FF2B5EF4-FFF2-40B4-BE49-F238E27FC236}">
                <a16:creationId xmlns:a16="http://schemas.microsoft.com/office/drawing/2014/main" id="{FD41034B-07BA-A3A5-DB05-00E7A990666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3802" y="1874027"/>
            <a:ext cx="2490848" cy="3802697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4A7B5312-6B4C-C7B1-3151-EE9842342C80}"/>
              </a:ext>
            </a:extLst>
          </p:cNvPr>
          <p:cNvSpPr txBox="1"/>
          <p:nvPr/>
        </p:nvSpPr>
        <p:spPr>
          <a:xfrm>
            <a:off x="4345662" y="1169406"/>
            <a:ext cx="5635378" cy="178510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5000" dirty="0"/>
              <a:t>T</a:t>
            </a:r>
            <a:r>
              <a:rPr lang="en-US" sz="3000" dirty="0"/>
              <a:t>he germination percentages were calculated after 10 days : number of germinated seeds x 100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21C0C27-181A-460E-87AF-2B152A75724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37633" y="3348241"/>
            <a:ext cx="1745403" cy="2558143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AA551CBA-B875-87C0-6310-5AEBCEA06F3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5400000">
            <a:off x="5966733" y="3571875"/>
            <a:ext cx="2551339" cy="1789338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B8653A8A-A91A-9F8C-57EB-6B456D3840C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5400000">
            <a:off x="8106456" y="3548062"/>
            <a:ext cx="2558142" cy="18301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249288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8">
            <a:extLst>
              <a:ext uri="{FF2B5EF4-FFF2-40B4-BE49-F238E27FC236}">
                <a16:creationId xmlns:a16="http://schemas.microsoft.com/office/drawing/2014/main" id="{F194AEDE-F25F-43E6-A2C4-7FFF41074990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67744" y="334928"/>
            <a:ext cx="11456511" cy="618814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4C793C08-EF4C-422B-A728-6C717C47DF6F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0748698" y="334928"/>
            <a:ext cx="0" cy="6188146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FE825BC6-56A8-46DE-8037-A9A577624B0D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373060" y="6047437"/>
            <a:ext cx="10375638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9EED8031-DD67-43C6-94A0-646636C95560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360154" y="4495800"/>
            <a:ext cx="10375638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 useBgFill="1">
        <p:nvSpPr>
          <p:cNvPr id="33" name="Background Fill">
            <a:extLst>
              <a:ext uri="{FF2B5EF4-FFF2-40B4-BE49-F238E27FC236}">
                <a16:creationId xmlns:a16="http://schemas.microsoft.com/office/drawing/2014/main" id="{6DA65B90-7B06-4499-91BA-CDDD36132481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4" name="Picture 33" descr="Stock exchange numbers">
            <a:extLst>
              <a:ext uri="{FF2B5EF4-FFF2-40B4-BE49-F238E27FC236}">
                <a16:creationId xmlns:a16="http://schemas.microsoft.com/office/drawing/2014/main" id="{A8704945-AE81-B21C-6EE1-E21555BA349A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/>
          </a:blip>
          <a:srcRect t="5113" r="6" b="10476"/>
          <a:stretch/>
        </p:blipFill>
        <p:spPr>
          <a:xfrm>
            <a:off x="20" y="10"/>
            <a:ext cx="12188932" cy="6857990"/>
          </a:xfrm>
          <a:prstGeom prst="rect">
            <a:avLst/>
          </a:prstGeom>
        </p:spPr>
      </p:pic>
      <p:sp>
        <p:nvSpPr>
          <p:cNvPr id="35" name="Rectangle 34">
            <a:extLst>
              <a:ext uri="{FF2B5EF4-FFF2-40B4-BE49-F238E27FC236}">
                <a16:creationId xmlns:a16="http://schemas.microsoft.com/office/drawing/2014/main" id="{8509A13B-4750-4C28-974C-8E9C13C5B043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1555816" y="-1555818"/>
            <a:ext cx="6858000" cy="9969624"/>
          </a:xfrm>
          <a:prstGeom prst="rect">
            <a:avLst/>
          </a:prstGeom>
          <a:gradFill>
            <a:gsLst>
              <a:gs pos="41000">
                <a:srgbClr val="000000">
                  <a:alpha val="50000"/>
                </a:srgbClr>
              </a:gs>
              <a:gs pos="100000">
                <a:srgbClr val="000000">
                  <a:alpha val="0"/>
                </a:srgbClr>
              </a:gs>
              <a:gs pos="0">
                <a:schemeClr val="tx1"/>
              </a:gs>
              <a:gs pos="0">
                <a:srgbClr val="000000">
                  <a:alpha val="5600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0792E633-023F-4D51-BDB6-6DF0DD540B24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370541" y="1913965"/>
            <a:ext cx="10378157" cy="0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Main Frame">
            <a:extLst>
              <a:ext uri="{FF2B5EF4-FFF2-40B4-BE49-F238E27FC236}">
                <a16:creationId xmlns:a16="http://schemas.microsoft.com/office/drawing/2014/main" id="{9502469D-C562-48E3-ABA2-3CFA55C52684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67744" y="334928"/>
            <a:ext cx="11456511" cy="6188146"/>
          </a:xfrm>
          <a:prstGeom prst="rect">
            <a:avLst/>
          </a:prstGeom>
          <a:noFill/>
          <a:ln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01678D3-DEC9-DDA3-FD11-EAC2887068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1249" y="663960"/>
            <a:ext cx="7435244" cy="1067530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5400">
                <a:solidFill>
                  <a:srgbClr val="FFFFFF"/>
                </a:solidFill>
              </a:rPr>
              <a:t>Germination ratio </a:t>
            </a:r>
          </a:p>
        </p:txBody>
      </p:sp>
      <p:cxnSp>
        <p:nvCxnSpPr>
          <p:cNvPr id="38" name="Main Horizontal Connector">
            <a:extLst>
              <a:ext uri="{FF2B5EF4-FFF2-40B4-BE49-F238E27FC236}">
                <a16:creationId xmlns:a16="http://schemas.microsoft.com/office/drawing/2014/main" id="{4D594499-F983-4364-8ABC-5BCDC2E906BF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373060" y="6047437"/>
            <a:ext cx="10375638" cy="0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Main Vertical Connector">
            <a:extLst>
              <a:ext uri="{FF2B5EF4-FFF2-40B4-BE49-F238E27FC236}">
                <a16:creationId xmlns:a16="http://schemas.microsoft.com/office/drawing/2014/main" id="{6D4C177C-581F-4CC8-A686-0B6D25DC6A70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0748698" y="334928"/>
            <a:ext cx="0" cy="6188146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3">
            <a:extLst>
              <a:ext uri="{FF2B5EF4-FFF2-40B4-BE49-F238E27FC236}">
                <a16:creationId xmlns:a16="http://schemas.microsoft.com/office/drawing/2014/main" id="{B4BD83FD-4563-9FF5-6CC5-8551F049C02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0097" y="2023577"/>
            <a:ext cx="9745265" cy="1405912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8EE4FE90-B07C-4B22-0AAE-D11B40E335E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71900" y="3621883"/>
            <a:ext cx="4654154" cy="22693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071205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Rectangle 52">
            <a:extLst>
              <a:ext uri="{FF2B5EF4-FFF2-40B4-BE49-F238E27FC236}">
                <a16:creationId xmlns:a16="http://schemas.microsoft.com/office/drawing/2014/main" id="{F194AEDE-F25F-43E6-A2C4-7FFF41074990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67744" y="334928"/>
            <a:ext cx="11456511" cy="618814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4C793C08-EF4C-422B-A728-6C717C47DF6F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0748698" y="334928"/>
            <a:ext cx="0" cy="6188146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FE825BC6-56A8-46DE-8037-A9A577624B0D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373060" y="6047437"/>
            <a:ext cx="10375638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9EED8031-DD67-43C6-94A0-646636C95560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360154" y="4495800"/>
            <a:ext cx="10375638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 useBgFill="1">
        <p:nvSpPr>
          <p:cNvPr id="57" name="Background Fill">
            <a:extLst>
              <a:ext uri="{FF2B5EF4-FFF2-40B4-BE49-F238E27FC236}">
                <a16:creationId xmlns:a16="http://schemas.microsoft.com/office/drawing/2014/main" id="{6DA65B90-7B06-4499-91BA-CDDD36132481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8509A13B-4750-4C28-974C-8E9C13C5B043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1555816" y="-1555818"/>
            <a:ext cx="6858000" cy="9969624"/>
          </a:xfrm>
          <a:prstGeom prst="rect">
            <a:avLst/>
          </a:prstGeom>
          <a:gradFill>
            <a:gsLst>
              <a:gs pos="41000">
                <a:srgbClr val="000000">
                  <a:alpha val="50000"/>
                </a:srgbClr>
              </a:gs>
              <a:gs pos="100000">
                <a:srgbClr val="000000">
                  <a:alpha val="0"/>
                </a:srgbClr>
              </a:gs>
              <a:gs pos="0">
                <a:schemeClr val="tx1"/>
              </a:gs>
              <a:gs pos="0">
                <a:srgbClr val="000000">
                  <a:alpha val="5600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0792E633-023F-4D51-BDB6-6DF0DD540B24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370541" y="1913965"/>
            <a:ext cx="10378157" cy="0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Main Frame">
            <a:extLst>
              <a:ext uri="{FF2B5EF4-FFF2-40B4-BE49-F238E27FC236}">
                <a16:creationId xmlns:a16="http://schemas.microsoft.com/office/drawing/2014/main" id="{9502469D-C562-48E3-ABA2-3CFA55C52684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67744" y="334928"/>
            <a:ext cx="11456511" cy="6188146"/>
          </a:xfrm>
          <a:prstGeom prst="rect">
            <a:avLst/>
          </a:prstGeom>
          <a:noFill/>
          <a:ln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A3925F5-ABA2-00F6-FF37-8854FB0042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1249" y="663960"/>
            <a:ext cx="9132768" cy="1044897"/>
          </a:xfrm>
        </p:spPr>
        <p:txBody>
          <a:bodyPr vert="horz" lIns="91440" tIns="45720" rIns="91440" bIns="45720" rtlCol="0" anchor="ctr">
            <a:normAutofit fontScale="90000"/>
          </a:bodyPr>
          <a:lstStyle/>
          <a:p>
            <a:r>
              <a:rPr lang="en-US" sz="5400">
                <a:solidFill>
                  <a:srgbClr val="FFFFFF"/>
                </a:solidFill>
              </a:rPr>
              <a:t>Average shoot length (mm)</a:t>
            </a:r>
          </a:p>
        </p:txBody>
      </p:sp>
      <p:cxnSp>
        <p:nvCxnSpPr>
          <p:cNvPr id="62" name="Main Horizontal Connector">
            <a:extLst>
              <a:ext uri="{FF2B5EF4-FFF2-40B4-BE49-F238E27FC236}">
                <a16:creationId xmlns:a16="http://schemas.microsoft.com/office/drawing/2014/main" id="{4D594499-F983-4364-8ABC-5BCDC2E906BF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373060" y="6047437"/>
            <a:ext cx="10375638" cy="0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Main Vertical Connector">
            <a:extLst>
              <a:ext uri="{FF2B5EF4-FFF2-40B4-BE49-F238E27FC236}">
                <a16:creationId xmlns:a16="http://schemas.microsoft.com/office/drawing/2014/main" id="{6D4C177C-581F-4CC8-A686-0B6D25DC6A70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0748698" y="334928"/>
            <a:ext cx="0" cy="6188146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3">
            <a:extLst>
              <a:ext uri="{FF2B5EF4-FFF2-40B4-BE49-F238E27FC236}">
                <a16:creationId xmlns:a16="http://schemas.microsoft.com/office/drawing/2014/main" id="{526F18ED-A52E-D901-B173-AA32FAD7FEC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1109" y="2091253"/>
            <a:ext cx="9830556" cy="1340109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0D210ECB-2D3F-F731-BC90-19960F76AE9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91174" y="3617137"/>
            <a:ext cx="4815028" cy="23033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584915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F194AEDE-F25F-43E6-A2C4-7FFF41074990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67744" y="334928"/>
            <a:ext cx="11456511" cy="618814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4C793C08-EF4C-422B-A728-6C717C47DF6F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0748698" y="334928"/>
            <a:ext cx="0" cy="6188146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FE825BC6-56A8-46DE-8037-A9A577624B0D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373060" y="6047437"/>
            <a:ext cx="10375638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9EED8031-DD67-43C6-94A0-646636C95560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360154" y="4495800"/>
            <a:ext cx="10375638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 useBgFill="1">
        <p:nvSpPr>
          <p:cNvPr id="12" name="Background Fill">
            <a:extLst>
              <a:ext uri="{FF2B5EF4-FFF2-40B4-BE49-F238E27FC236}">
                <a16:creationId xmlns:a16="http://schemas.microsoft.com/office/drawing/2014/main" id="{6DA65B90-7B06-4499-91BA-CDDD36132481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Black">
            <a:extLst>
              <a:ext uri="{FF2B5EF4-FFF2-40B4-BE49-F238E27FC236}">
                <a16:creationId xmlns:a16="http://schemas.microsoft.com/office/drawing/2014/main" id="{E99D7AAF-4170-4D21-AB6C-605F6F100C2E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F31DF54C-5849-60DC-DDB6-98FE1D53B352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40000"/>
          </a:blip>
          <a:srcRect t="30302" r="6" b="12030"/>
          <a:stretch/>
        </p:blipFill>
        <p:spPr>
          <a:xfrm>
            <a:off x="20" y="10"/>
            <a:ext cx="12188932" cy="6857990"/>
          </a:xfrm>
          <a:prstGeom prst="rect">
            <a:avLst/>
          </a:prstGeom>
        </p:spPr>
      </p:pic>
      <p:sp>
        <p:nvSpPr>
          <p:cNvPr id="18" name="Main Frame">
            <a:extLst>
              <a:ext uri="{FF2B5EF4-FFF2-40B4-BE49-F238E27FC236}">
                <a16:creationId xmlns:a16="http://schemas.microsoft.com/office/drawing/2014/main" id="{9502469D-C562-48E3-ABA2-3CFA55C52684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67744" y="334928"/>
            <a:ext cx="11456511" cy="6188146"/>
          </a:xfrm>
          <a:prstGeom prst="rect">
            <a:avLst/>
          </a:prstGeom>
          <a:noFill/>
          <a:ln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0" name="Main Horizontal Connector">
            <a:extLst>
              <a:ext uri="{FF2B5EF4-FFF2-40B4-BE49-F238E27FC236}">
                <a16:creationId xmlns:a16="http://schemas.microsoft.com/office/drawing/2014/main" id="{4D594499-F983-4364-8ABC-5BCDC2E906BF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373060" y="6047437"/>
            <a:ext cx="10375638" cy="0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Main Vertical Connector">
            <a:extLst>
              <a:ext uri="{FF2B5EF4-FFF2-40B4-BE49-F238E27FC236}">
                <a16:creationId xmlns:a16="http://schemas.microsoft.com/office/drawing/2014/main" id="{6D4C177C-581F-4CC8-A686-0B6D25DC6A70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0748698" y="334928"/>
            <a:ext cx="0" cy="6188146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87445B4F-B382-B5B9-6D4D-72FD7A16DC1A}"/>
              </a:ext>
            </a:extLst>
          </p:cNvPr>
          <p:cNvSpPr txBox="1"/>
          <p:nvPr/>
        </p:nvSpPr>
        <p:spPr>
          <a:xfrm>
            <a:off x="846498" y="725786"/>
            <a:ext cx="8529873" cy="92333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5400">
                <a:latin typeface="Elephant"/>
              </a:rPr>
              <a:t>General observations </a:t>
            </a:r>
            <a:endParaRPr lang="en-US"/>
          </a:p>
        </p:txBody>
      </p:sp>
      <p:pic>
        <p:nvPicPr>
          <p:cNvPr id="28" name="Picture 27">
            <a:extLst>
              <a:ext uri="{FF2B5EF4-FFF2-40B4-BE49-F238E27FC236}">
                <a16:creationId xmlns:a16="http://schemas.microsoft.com/office/drawing/2014/main" id="{0AD82716-F3DE-52AD-DEB2-44FE8442747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H="1">
            <a:off x="848763" y="1795604"/>
            <a:ext cx="1750337" cy="1750338"/>
          </a:xfrm>
          <a:prstGeom prst="rect">
            <a:avLst/>
          </a:prstGeom>
        </p:spPr>
      </p:pic>
      <p:sp>
        <p:nvSpPr>
          <p:cNvPr id="30" name="TextBox 29">
            <a:extLst>
              <a:ext uri="{FF2B5EF4-FFF2-40B4-BE49-F238E27FC236}">
                <a16:creationId xmlns:a16="http://schemas.microsoft.com/office/drawing/2014/main" id="{660D794A-5172-26CF-B8C2-137B8A8366FA}"/>
              </a:ext>
            </a:extLst>
          </p:cNvPr>
          <p:cNvSpPr txBox="1"/>
          <p:nvPr/>
        </p:nvSpPr>
        <p:spPr>
          <a:xfrm>
            <a:off x="2965009" y="1908771"/>
            <a:ext cx="7182415" cy="64633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/>
              <a:t>Lactuca sativa had the highest germination under red light, but average growth under other lighting conditions (except dark).</a:t>
            </a:r>
          </a:p>
        </p:txBody>
      </p:sp>
      <p:pic>
        <p:nvPicPr>
          <p:cNvPr id="31" name="Picture 30">
            <a:extLst>
              <a:ext uri="{FF2B5EF4-FFF2-40B4-BE49-F238E27FC236}">
                <a16:creationId xmlns:a16="http://schemas.microsoft.com/office/drawing/2014/main" id="{A8917E40-D710-562A-D04F-E85E5F91EAB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808267" y="2746218"/>
            <a:ext cx="1810693" cy="1750337"/>
          </a:xfrm>
          <a:prstGeom prst="rect">
            <a:avLst/>
          </a:prstGeom>
        </p:spPr>
      </p:pic>
      <p:sp>
        <p:nvSpPr>
          <p:cNvPr id="32" name="TextBox 31">
            <a:extLst>
              <a:ext uri="{FF2B5EF4-FFF2-40B4-BE49-F238E27FC236}">
                <a16:creationId xmlns:a16="http://schemas.microsoft.com/office/drawing/2014/main" id="{EEB1A3C4-2DE9-1450-A9D3-A6EEE380EF7F}"/>
              </a:ext>
            </a:extLst>
          </p:cNvPr>
          <p:cNvSpPr txBox="1"/>
          <p:nvPr/>
        </p:nvSpPr>
        <p:spPr>
          <a:xfrm>
            <a:off x="3017821" y="3161167"/>
            <a:ext cx="5462257" cy="92333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/>
              <a:t>Zea mays germinated best under red light and grew well under blue light too. However, it demonstrated stunted growth under darkness. </a:t>
            </a:r>
          </a:p>
        </p:txBody>
      </p:sp>
      <p:pic>
        <p:nvPicPr>
          <p:cNvPr id="33" name="Picture 32">
            <a:extLst>
              <a:ext uri="{FF2B5EF4-FFF2-40B4-BE49-F238E27FC236}">
                <a16:creationId xmlns:a16="http://schemas.microsoft.com/office/drawing/2014/main" id="{58D0D347-C0ED-F33D-C70F-2A3E66D94AF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99688" y="4079718"/>
            <a:ext cx="1746565" cy="1754109"/>
          </a:xfrm>
          <a:prstGeom prst="rect">
            <a:avLst/>
          </a:prstGeom>
        </p:spPr>
      </p:pic>
      <p:sp>
        <p:nvSpPr>
          <p:cNvPr id="34" name="TextBox 33">
            <a:extLst>
              <a:ext uri="{FF2B5EF4-FFF2-40B4-BE49-F238E27FC236}">
                <a16:creationId xmlns:a16="http://schemas.microsoft.com/office/drawing/2014/main" id="{BCE63097-3113-4888-CAFC-585AD3710D9C}"/>
              </a:ext>
            </a:extLst>
          </p:cNvPr>
          <p:cNvSpPr txBox="1"/>
          <p:nvPr/>
        </p:nvSpPr>
        <p:spPr>
          <a:xfrm>
            <a:off x="3138534" y="4639901"/>
            <a:ext cx="5560336" cy="92333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/>
              <a:t>Phaseolus vulgaris was less affected by the light </a:t>
            </a:r>
            <a:r>
              <a:rPr lang="en-US" err="1"/>
              <a:t>colours</a:t>
            </a:r>
            <a:r>
              <a:rPr lang="en-US"/>
              <a:t> in terms of germination. It had strong germination under red and blue light and stunted growth in darkness.</a:t>
            </a:r>
          </a:p>
        </p:txBody>
      </p:sp>
    </p:spTree>
    <p:extLst>
      <p:ext uri="{BB962C8B-B14F-4D97-AF65-F5344CB8AC3E}">
        <p14:creationId xmlns:p14="http://schemas.microsoft.com/office/powerpoint/2010/main" val="351574231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Rectangle 41">
            <a:extLst>
              <a:ext uri="{FF2B5EF4-FFF2-40B4-BE49-F238E27FC236}">
                <a16:creationId xmlns:a16="http://schemas.microsoft.com/office/drawing/2014/main" id="{F194AEDE-F25F-43E6-A2C4-7FFF41074990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67744" y="334928"/>
            <a:ext cx="11456511" cy="618814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4C793C08-EF4C-422B-A728-6C717C47DF6F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0748698" y="334928"/>
            <a:ext cx="0" cy="6188146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FE825BC6-56A8-46DE-8037-A9A577624B0D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373060" y="6047437"/>
            <a:ext cx="10375638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9EED8031-DD67-43C6-94A0-646636C95560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360154" y="4495800"/>
            <a:ext cx="10375638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 useBgFill="1">
        <p:nvSpPr>
          <p:cNvPr id="46" name="Background Fill">
            <a:extLst>
              <a:ext uri="{FF2B5EF4-FFF2-40B4-BE49-F238E27FC236}">
                <a16:creationId xmlns:a16="http://schemas.microsoft.com/office/drawing/2014/main" id="{6DA65B90-7B06-4499-91BA-CDDD36132481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7" name="Picture 46" descr="Colourful threads in diagonal lines">
            <a:extLst>
              <a:ext uri="{FF2B5EF4-FFF2-40B4-BE49-F238E27FC236}">
                <a16:creationId xmlns:a16="http://schemas.microsoft.com/office/drawing/2014/main" id="{4C8EC70F-ABA5-1BFA-1F18-F2556DBBDAFF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/>
          </a:blip>
          <a:srcRect t="10827" r="6" b="4761"/>
          <a:stretch/>
        </p:blipFill>
        <p:spPr>
          <a:xfrm>
            <a:off x="5973" y="10"/>
            <a:ext cx="12188932" cy="6857990"/>
          </a:xfrm>
          <a:prstGeom prst="rect">
            <a:avLst/>
          </a:prstGeom>
        </p:spPr>
      </p:pic>
      <p:sp>
        <p:nvSpPr>
          <p:cNvPr id="48" name="Rectangle 47">
            <a:extLst>
              <a:ext uri="{FF2B5EF4-FFF2-40B4-BE49-F238E27FC236}">
                <a16:creationId xmlns:a16="http://schemas.microsoft.com/office/drawing/2014/main" id="{8509A13B-4750-4C28-974C-8E9C13C5B043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1555816" y="-1555818"/>
            <a:ext cx="6858000" cy="9969624"/>
          </a:xfrm>
          <a:prstGeom prst="rect">
            <a:avLst/>
          </a:prstGeom>
          <a:gradFill>
            <a:gsLst>
              <a:gs pos="41000">
                <a:srgbClr val="000000">
                  <a:alpha val="50000"/>
                </a:srgbClr>
              </a:gs>
              <a:gs pos="100000">
                <a:srgbClr val="000000">
                  <a:alpha val="0"/>
                </a:srgbClr>
              </a:gs>
              <a:gs pos="0">
                <a:schemeClr val="tx1"/>
              </a:gs>
              <a:gs pos="0">
                <a:srgbClr val="000000">
                  <a:alpha val="5600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0792E633-023F-4D51-BDB6-6DF0DD540B24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370541" y="1913965"/>
            <a:ext cx="10378157" cy="0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Main Frame">
            <a:extLst>
              <a:ext uri="{FF2B5EF4-FFF2-40B4-BE49-F238E27FC236}">
                <a16:creationId xmlns:a16="http://schemas.microsoft.com/office/drawing/2014/main" id="{9502469D-C562-48E3-ABA2-3CFA55C52684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67744" y="334928"/>
            <a:ext cx="11456511" cy="6188146"/>
          </a:xfrm>
          <a:prstGeom prst="rect">
            <a:avLst/>
          </a:prstGeom>
          <a:noFill/>
          <a:ln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1CD072B-3786-A34E-1B01-31B234A3E1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1249" y="663960"/>
            <a:ext cx="7435244" cy="1067530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4600">
                <a:solidFill>
                  <a:srgbClr val="FFFFFF"/>
                </a:solidFill>
              </a:rPr>
              <a:t>Discussion </a:t>
            </a:r>
          </a:p>
        </p:txBody>
      </p:sp>
      <p:cxnSp>
        <p:nvCxnSpPr>
          <p:cNvPr id="51" name="Main Horizontal Connector">
            <a:extLst>
              <a:ext uri="{FF2B5EF4-FFF2-40B4-BE49-F238E27FC236}">
                <a16:creationId xmlns:a16="http://schemas.microsoft.com/office/drawing/2014/main" id="{4D594499-F983-4364-8ABC-5BCDC2E906BF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373060" y="6047437"/>
            <a:ext cx="10375638" cy="0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Main Vertical Connector">
            <a:extLst>
              <a:ext uri="{FF2B5EF4-FFF2-40B4-BE49-F238E27FC236}">
                <a16:creationId xmlns:a16="http://schemas.microsoft.com/office/drawing/2014/main" id="{6D4C177C-581F-4CC8-A686-0B6D25DC6A70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0748698" y="334928"/>
            <a:ext cx="0" cy="6188146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>
            <a:extLst>
              <a:ext uri="{FF2B5EF4-FFF2-40B4-BE49-F238E27FC236}">
                <a16:creationId xmlns:a16="http://schemas.microsoft.com/office/drawing/2014/main" id="{7D68C0D5-823B-0191-ED21-CB56C883D489}"/>
              </a:ext>
            </a:extLst>
          </p:cNvPr>
          <p:cNvSpPr txBox="1"/>
          <p:nvPr/>
        </p:nvSpPr>
        <p:spPr>
          <a:xfrm>
            <a:off x="565841" y="2142653"/>
            <a:ext cx="9853188" cy="3108543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342900" indent="-342900">
              <a:buAutoNum type="arabicPeriod"/>
            </a:pPr>
            <a:r>
              <a:rPr lang="en-US" sz="2800">
                <a:highlight>
                  <a:srgbClr val="FF0000"/>
                </a:highlight>
              </a:rPr>
              <a:t> Red light- Red light was beneficial for all plant species in our experiment. </a:t>
            </a:r>
          </a:p>
          <a:p>
            <a:pPr marL="342900" indent="-342900">
              <a:buAutoNum type="arabicPeriod"/>
            </a:pPr>
            <a:r>
              <a:rPr lang="en-US" sz="2800"/>
              <a:t> </a:t>
            </a:r>
            <a:r>
              <a:rPr lang="en-US" sz="2800">
                <a:highlight>
                  <a:srgbClr val="0000FF"/>
                </a:highlight>
              </a:rPr>
              <a:t>Blue light- Blue light was very effective for plant germination, especially for beans. </a:t>
            </a:r>
          </a:p>
          <a:p>
            <a:pPr marL="342900" indent="-342900">
              <a:buAutoNum type="arabicPeriod"/>
            </a:pPr>
            <a:r>
              <a:rPr lang="en-US" sz="2800"/>
              <a:t> </a:t>
            </a:r>
            <a:r>
              <a:rPr lang="en-US" sz="2800">
                <a:highlight>
                  <a:srgbClr val="008000"/>
                </a:highlight>
              </a:rPr>
              <a:t>Green light- Resulted in moderate growth.</a:t>
            </a:r>
          </a:p>
          <a:p>
            <a:pPr marL="342900" indent="-342900">
              <a:buAutoNum type="arabicPeriod"/>
            </a:pPr>
            <a:r>
              <a:rPr lang="en-US" sz="2800"/>
              <a:t> </a:t>
            </a:r>
            <a:r>
              <a:rPr lang="en-US" sz="2800">
                <a:solidFill>
                  <a:schemeClr val="bg2"/>
                </a:solidFill>
                <a:highlight>
                  <a:srgbClr val="FFFF00"/>
                </a:highlight>
              </a:rPr>
              <a:t>Yellow</a:t>
            </a:r>
            <a:r>
              <a:rPr lang="en-US" sz="2800">
                <a:highlight>
                  <a:srgbClr val="FFFF00"/>
                </a:highlight>
              </a:rPr>
              <a:t> </a:t>
            </a:r>
            <a:r>
              <a:rPr lang="en-US" sz="2800">
                <a:solidFill>
                  <a:schemeClr val="bg2"/>
                </a:solidFill>
                <a:highlight>
                  <a:srgbClr val="FFFF00"/>
                </a:highlight>
              </a:rPr>
              <a:t>light- Resulted in moderate growth.</a:t>
            </a:r>
          </a:p>
          <a:p>
            <a:pPr marL="342900" indent="-342900">
              <a:buAutoNum type="arabicPeriod"/>
            </a:pPr>
            <a:r>
              <a:rPr lang="en-US" sz="2800">
                <a:highlight>
                  <a:srgbClr val="000000"/>
                </a:highlight>
              </a:rPr>
              <a:t>Darkness- All species resulted in stunted growth</a:t>
            </a:r>
            <a:r>
              <a:rPr lang="en-US" sz="280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78863133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 t="-4000"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Rectangle 40">
            <a:extLst>
              <a:ext uri="{FF2B5EF4-FFF2-40B4-BE49-F238E27FC236}">
                <a16:creationId xmlns:a16="http://schemas.microsoft.com/office/drawing/2014/main" id="{F194AEDE-F25F-43E6-A2C4-7FFF41074990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67744" y="334928"/>
            <a:ext cx="11456511" cy="618814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4C793C08-EF4C-422B-A728-6C717C47DF6F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0748698" y="334928"/>
            <a:ext cx="0" cy="6188146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FE825BC6-56A8-46DE-8037-A9A577624B0D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373060" y="6047437"/>
            <a:ext cx="10375638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9EED8031-DD67-43C6-94A0-646636C95560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360154" y="4495800"/>
            <a:ext cx="10375638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 useBgFill="1">
        <p:nvSpPr>
          <p:cNvPr id="45" name="Background Fill">
            <a:extLst>
              <a:ext uri="{FF2B5EF4-FFF2-40B4-BE49-F238E27FC236}">
                <a16:creationId xmlns:a16="http://schemas.microsoft.com/office/drawing/2014/main" id="{6DA65B90-7B06-4499-91BA-CDDD36132481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8509A13B-4750-4C28-974C-8E9C13C5B043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1555816" y="-1555818"/>
            <a:ext cx="6858000" cy="9969624"/>
          </a:xfrm>
          <a:prstGeom prst="rect">
            <a:avLst/>
          </a:prstGeom>
          <a:gradFill>
            <a:gsLst>
              <a:gs pos="41000">
                <a:srgbClr val="000000">
                  <a:alpha val="50000"/>
                </a:srgbClr>
              </a:gs>
              <a:gs pos="100000">
                <a:srgbClr val="000000">
                  <a:alpha val="0"/>
                </a:srgbClr>
              </a:gs>
              <a:gs pos="0">
                <a:schemeClr val="tx1"/>
              </a:gs>
              <a:gs pos="0">
                <a:srgbClr val="000000">
                  <a:alpha val="5600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0792E633-023F-4D51-BDB6-6DF0DD540B24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370541" y="1913965"/>
            <a:ext cx="10378157" cy="0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Main Frame">
            <a:extLst>
              <a:ext uri="{FF2B5EF4-FFF2-40B4-BE49-F238E27FC236}">
                <a16:creationId xmlns:a16="http://schemas.microsoft.com/office/drawing/2014/main" id="{9502469D-C562-48E3-ABA2-3CFA55C52684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67744" y="334928"/>
            <a:ext cx="11456511" cy="6188146"/>
          </a:xfrm>
          <a:prstGeom prst="rect">
            <a:avLst/>
          </a:prstGeom>
          <a:noFill/>
          <a:ln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6762455-DDCA-DF66-0A23-839C10EA0E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1249" y="663960"/>
            <a:ext cx="7435244" cy="1067530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5400">
                <a:solidFill>
                  <a:srgbClr val="FFFFFF"/>
                </a:solidFill>
              </a:rPr>
              <a:t>Conclusion </a:t>
            </a:r>
          </a:p>
        </p:txBody>
      </p:sp>
      <p:cxnSp>
        <p:nvCxnSpPr>
          <p:cNvPr id="50" name="Main Horizontal Connector">
            <a:extLst>
              <a:ext uri="{FF2B5EF4-FFF2-40B4-BE49-F238E27FC236}">
                <a16:creationId xmlns:a16="http://schemas.microsoft.com/office/drawing/2014/main" id="{4D594499-F983-4364-8ABC-5BCDC2E906BF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373060" y="6047437"/>
            <a:ext cx="10375638" cy="0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Main Vertical Connector">
            <a:extLst>
              <a:ext uri="{FF2B5EF4-FFF2-40B4-BE49-F238E27FC236}">
                <a16:creationId xmlns:a16="http://schemas.microsoft.com/office/drawing/2014/main" id="{6D4C177C-581F-4CC8-A686-0B6D25DC6A70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0748698" y="334928"/>
            <a:ext cx="0" cy="6188146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>
            <a:extLst>
              <a:ext uri="{FF2B5EF4-FFF2-40B4-BE49-F238E27FC236}">
                <a16:creationId xmlns:a16="http://schemas.microsoft.com/office/drawing/2014/main" id="{884B558C-3CBB-3E62-AC2B-679E64DF636F}"/>
              </a:ext>
            </a:extLst>
          </p:cNvPr>
          <p:cNvSpPr txBox="1"/>
          <p:nvPr/>
        </p:nvSpPr>
        <p:spPr>
          <a:xfrm>
            <a:off x="789458" y="1923222"/>
            <a:ext cx="9543861" cy="124649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500"/>
              <a:t>Different lighting conditions do have measurable impact on the early stages of plant growth on lettuce , beans and corn, which corresponds to the spectrum of light absorbed by the plants. 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76EF7CD-1D49-A36C-3B9E-2B8D9717E29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55604" y="3164934"/>
            <a:ext cx="3771901" cy="2724151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486262E6-4C3C-68E9-846A-93E673CE1F11}"/>
              </a:ext>
            </a:extLst>
          </p:cNvPr>
          <p:cNvSpPr txBox="1"/>
          <p:nvPr/>
        </p:nvSpPr>
        <p:spPr>
          <a:xfrm>
            <a:off x="3714749" y="5012531"/>
            <a:ext cx="2196703" cy="11906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42F2279-C40C-0B59-CBA4-C0A9898882DF}"/>
              </a:ext>
            </a:extLst>
          </p:cNvPr>
          <p:cNvSpPr txBox="1"/>
          <p:nvPr/>
        </p:nvSpPr>
        <p:spPr>
          <a:xfrm>
            <a:off x="4638571" y="6069330"/>
            <a:ext cx="4012405" cy="64633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>
                <a:ea typeface="+mn-lt"/>
                <a:cs typeface="+mn-lt"/>
                <a:hlinkClick r:id="rId4"/>
              </a:rPr>
              <a:t>Action Spectrum | BioNinja</a:t>
            </a:r>
            <a:endParaRPr lang="en-US"/>
          </a:p>
          <a:p>
            <a:pPr algn="l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450422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 t="-10000" b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F194AEDE-F25F-43E6-A2C4-7FFF41074990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67744" y="334928"/>
            <a:ext cx="11456511" cy="618814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4C793C08-EF4C-422B-A728-6C717C47DF6F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0748698" y="334928"/>
            <a:ext cx="0" cy="6188146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FE825BC6-56A8-46DE-8037-A9A577624B0D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373060" y="6047437"/>
            <a:ext cx="10375638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9EED8031-DD67-43C6-94A0-646636C95560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360154" y="4495800"/>
            <a:ext cx="10375638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 useBgFill="1">
        <p:nvSpPr>
          <p:cNvPr id="17" name="Background Fill">
            <a:extLst>
              <a:ext uri="{FF2B5EF4-FFF2-40B4-BE49-F238E27FC236}">
                <a16:creationId xmlns:a16="http://schemas.microsoft.com/office/drawing/2014/main" id="{6DA65B90-7B06-4499-91BA-CDDD36132481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8509A13B-4750-4C28-974C-8E9C13C5B043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1555816" y="-1555818"/>
            <a:ext cx="6858000" cy="9969624"/>
          </a:xfrm>
          <a:prstGeom prst="rect">
            <a:avLst/>
          </a:prstGeom>
          <a:gradFill>
            <a:gsLst>
              <a:gs pos="41000">
                <a:srgbClr val="000000">
                  <a:alpha val="50000"/>
                </a:srgbClr>
              </a:gs>
              <a:gs pos="100000">
                <a:srgbClr val="000000">
                  <a:alpha val="0"/>
                </a:srgbClr>
              </a:gs>
              <a:gs pos="0">
                <a:schemeClr val="tx1"/>
              </a:gs>
              <a:gs pos="0">
                <a:srgbClr val="000000">
                  <a:alpha val="5600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0792E633-023F-4D51-BDB6-6DF0DD540B24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370541" y="1913965"/>
            <a:ext cx="10378157" cy="0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Main Frame">
            <a:extLst>
              <a:ext uri="{FF2B5EF4-FFF2-40B4-BE49-F238E27FC236}">
                <a16:creationId xmlns:a16="http://schemas.microsoft.com/office/drawing/2014/main" id="{9502469D-C562-48E3-ABA2-3CFA55C52684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67744" y="334928"/>
            <a:ext cx="11456511" cy="6188146"/>
          </a:xfrm>
          <a:prstGeom prst="rect">
            <a:avLst/>
          </a:prstGeom>
          <a:noFill/>
          <a:ln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22476D7-8C62-B08C-C2DA-812E7C376D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1249" y="663960"/>
            <a:ext cx="7435244" cy="1067530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5400">
                <a:solidFill>
                  <a:srgbClr val="FFFFFF"/>
                </a:solidFill>
              </a:rPr>
              <a:t>References </a:t>
            </a:r>
          </a:p>
        </p:txBody>
      </p:sp>
      <p:cxnSp>
        <p:nvCxnSpPr>
          <p:cNvPr id="25" name="Main Horizontal Connector">
            <a:extLst>
              <a:ext uri="{FF2B5EF4-FFF2-40B4-BE49-F238E27FC236}">
                <a16:creationId xmlns:a16="http://schemas.microsoft.com/office/drawing/2014/main" id="{4D594499-F983-4364-8ABC-5BCDC2E906BF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373060" y="6047437"/>
            <a:ext cx="10375638" cy="0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Main Vertical Connector">
            <a:extLst>
              <a:ext uri="{FF2B5EF4-FFF2-40B4-BE49-F238E27FC236}">
                <a16:creationId xmlns:a16="http://schemas.microsoft.com/office/drawing/2014/main" id="{6D4C177C-581F-4CC8-A686-0B6D25DC6A70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0748698" y="334928"/>
            <a:ext cx="0" cy="6188146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>
            <a:extLst>
              <a:ext uri="{FF2B5EF4-FFF2-40B4-BE49-F238E27FC236}">
                <a16:creationId xmlns:a16="http://schemas.microsoft.com/office/drawing/2014/main" id="{68059622-72C9-6B26-C45F-7592FA1328E1}"/>
              </a:ext>
            </a:extLst>
          </p:cNvPr>
          <p:cNvSpPr txBox="1"/>
          <p:nvPr/>
        </p:nvSpPr>
        <p:spPr>
          <a:xfrm>
            <a:off x="693964" y="1945821"/>
            <a:ext cx="10375446" cy="480131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err="1">
                <a:latin typeface="Helvetica"/>
                <a:cs typeface="Helvetica"/>
              </a:rPr>
              <a:t>AgriTechTomorrow</a:t>
            </a:r>
            <a:r>
              <a:rPr lang="en-US">
                <a:latin typeface="Helvetica"/>
                <a:cs typeface="Helvetica"/>
              </a:rPr>
              <a:t> The Power of Red Light in Greenhouse Farming | </a:t>
            </a:r>
            <a:r>
              <a:rPr lang="en-US" err="1">
                <a:latin typeface="Helvetica"/>
                <a:cs typeface="Helvetica"/>
              </a:rPr>
              <a:t>AgriTechTomorrow</a:t>
            </a:r>
            <a:r>
              <a:rPr lang="en-US">
                <a:latin typeface="Helvetica"/>
                <a:cs typeface="Helvetica"/>
              </a:rPr>
              <a:t> Accessed</a:t>
            </a:r>
            <a:endParaRPr lang="en-US"/>
          </a:p>
          <a:p>
            <a:r>
              <a:rPr lang="en-US">
                <a:latin typeface="Helvetica"/>
                <a:cs typeface="Helvetica"/>
              </a:rPr>
              <a:t>07.03.2025</a:t>
            </a:r>
            <a:endParaRPr lang="en-US"/>
          </a:p>
          <a:p>
            <a:r>
              <a:rPr lang="en-US">
                <a:latin typeface="Helvetica"/>
                <a:cs typeface="Helvetica"/>
              </a:rPr>
              <a:t>- Eric Runkle: Eﬀects of Blue Lights on Plants- 2017.</a:t>
            </a:r>
            <a:endParaRPr lang="en-US"/>
          </a:p>
          <a:p>
            <a:r>
              <a:rPr lang="en-US">
                <a:latin typeface="Helvetica"/>
                <a:cs typeface="Helvetica"/>
              </a:rPr>
              <a:t>- Chen, X., Xue, X., Guo, W., Wang, L., &amp; Qiao, X. (2014). Growth and quality responses of 'Green Oak Leaf</a:t>
            </a:r>
            <a:endParaRPr lang="en-US"/>
          </a:p>
          <a:p>
            <a:r>
              <a:rPr lang="en-US" err="1">
                <a:latin typeface="Helvetica"/>
                <a:cs typeface="Helvetica"/>
              </a:rPr>
              <a:t>leQuce</a:t>
            </a:r>
            <a:r>
              <a:rPr lang="en-US">
                <a:latin typeface="Helvetica"/>
                <a:cs typeface="Helvetica"/>
              </a:rPr>
              <a:t> to diﬀerent </a:t>
            </a:r>
            <a:r>
              <a:rPr lang="en-US" err="1">
                <a:latin typeface="Helvetica"/>
                <a:cs typeface="Helvetica"/>
              </a:rPr>
              <a:t>raOos</a:t>
            </a:r>
            <a:r>
              <a:rPr lang="en-US">
                <a:latin typeface="Helvetica"/>
                <a:cs typeface="Helvetica"/>
              </a:rPr>
              <a:t> of red light to blue light in a closed plant factory. </a:t>
            </a:r>
            <a:r>
              <a:rPr lang="en-US" err="1">
                <a:latin typeface="Helvetica"/>
                <a:cs typeface="Helvetica"/>
              </a:rPr>
              <a:t>InternaOonal</a:t>
            </a:r>
            <a:r>
              <a:rPr lang="en-US">
                <a:latin typeface="Helvetica"/>
                <a:cs typeface="Helvetica"/>
              </a:rPr>
              <a:t> Journal of</a:t>
            </a:r>
            <a:endParaRPr lang="en-US"/>
          </a:p>
          <a:p>
            <a:r>
              <a:rPr lang="en-US">
                <a:latin typeface="Helvetica"/>
                <a:cs typeface="Helvetica"/>
              </a:rPr>
              <a:t>Agriculture &amp; Biology, 16(4), 736-744.</a:t>
            </a:r>
            <a:endParaRPr lang="en-US"/>
          </a:p>
          <a:p>
            <a:r>
              <a:rPr lang="en-US">
                <a:latin typeface="Helvetica"/>
                <a:cs typeface="Helvetica"/>
              </a:rPr>
              <a:t>- Raviv, M. &amp; Lieth, J.H. (2008). Soilless Culture: Theory and </a:t>
            </a:r>
            <a:r>
              <a:rPr lang="en-US" err="1">
                <a:latin typeface="Helvetica"/>
                <a:cs typeface="Helvetica"/>
              </a:rPr>
              <a:t>PracOce</a:t>
            </a:r>
            <a:r>
              <a:rPr lang="en-US">
                <a:latin typeface="Helvetica"/>
                <a:cs typeface="Helvetica"/>
              </a:rPr>
              <a:t>. Elsevier.</a:t>
            </a:r>
            <a:endParaRPr lang="en-US"/>
          </a:p>
          <a:p>
            <a:r>
              <a:rPr lang="en-US">
                <a:latin typeface="Helvetica"/>
                <a:cs typeface="Helvetica"/>
              </a:rPr>
              <a:t>- Raviv, M., Blom, T.J., &amp; Giuﬀrida, F. (2019). Greenhouse and Nursery Management </a:t>
            </a:r>
            <a:r>
              <a:rPr lang="en-US" err="1">
                <a:latin typeface="Helvetica"/>
                <a:cs typeface="Helvetica"/>
              </a:rPr>
              <a:t>PracOces</a:t>
            </a:r>
            <a:r>
              <a:rPr lang="en-US">
                <a:latin typeface="Helvetica"/>
                <a:cs typeface="Helvetica"/>
              </a:rPr>
              <a:t> to Enhance</a:t>
            </a:r>
            <a:endParaRPr lang="en-US"/>
          </a:p>
          <a:p>
            <a:r>
              <a:rPr lang="en-US">
                <a:latin typeface="Helvetica"/>
                <a:cs typeface="Helvetica"/>
              </a:rPr>
              <a:t>Sustainability. </a:t>
            </a:r>
            <a:r>
              <a:rPr lang="en-US" err="1">
                <a:latin typeface="Helvetica"/>
                <a:cs typeface="Helvetica"/>
              </a:rPr>
              <a:t>HortScience</a:t>
            </a:r>
            <a:r>
              <a:rPr lang="en-US">
                <a:latin typeface="Helvetica"/>
                <a:cs typeface="Helvetica"/>
              </a:rPr>
              <a:t>, 54(3), 611-618.</a:t>
            </a:r>
            <a:endParaRPr lang="en-US"/>
          </a:p>
          <a:p>
            <a:r>
              <a:rPr lang="en-US">
                <a:latin typeface="Helvetica"/>
                <a:cs typeface="Helvetica"/>
              </a:rPr>
              <a:t>- Singh, D., Basu, C., Melear, N., &amp; Roberts, R.J. (2015). Light </a:t>
            </a:r>
            <a:r>
              <a:rPr lang="en-US" err="1">
                <a:latin typeface="Helvetica"/>
                <a:cs typeface="Helvetica"/>
              </a:rPr>
              <a:t>emiung</a:t>
            </a:r>
            <a:r>
              <a:rPr lang="en-US">
                <a:latin typeface="Helvetica"/>
                <a:cs typeface="Helvetica"/>
              </a:rPr>
              <a:t> diodes in agriculture. Renewable and Sustainable Energy Reviews, 46, 31-42.</a:t>
            </a:r>
            <a:endParaRPr lang="en-US">
              <a:latin typeface="Univers Condensed"/>
              <a:cs typeface="Helvetica"/>
            </a:endParaRPr>
          </a:p>
          <a:p>
            <a:pPr marL="285750" indent="-285750">
              <a:buFont typeface="Arial"/>
              <a:buChar char="•"/>
            </a:pPr>
            <a:r>
              <a:rPr lang="en-US">
                <a:latin typeface="Helvetica"/>
                <a:cs typeface="Helvetica"/>
              </a:rPr>
              <a:t>Spectrum of light picture + more mentioned on the report. </a:t>
            </a:r>
          </a:p>
          <a:p>
            <a:pPr marL="285750" indent="-285750">
              <a:buFont typeface="Calibri"/>
              <a:buChar char="-"/>
            </a:pPr>
            <a:endParaRPr lang="en-US">
              <a:latin typeface="Helvetica"/>
              <a:cs typeface="Helvetica"/>
            </a:endParaRPr>
          </a:p>
          <a:p>
            <a:pPr algn="l"/>
            <a:endParaRPr lang="en-US">
              <a:latin typeface="Helvetica"/>
              <a:cs typeface="Helvetica"/>
            </a:endParaRP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948313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Rectangle 58">
            <a:extLst>
              <a:ext uri="{FF2B5EF4-FFF2-40B4-BE49-F238E27FC236}">
                <a16:creationId xmlns:a16="http://schemas.microsoft.com/office/drawing/2014/main" id="{F194AEDE-F25F-43E6-A2C4-7FFF41074990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67744" y="334928"/>
            <a:ext cx="11456511" cy="618814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4C793C08-EF4C-422B-A728-6C717C47DF6F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0748698" y="334928"/>
            <a:ext cx="0" cy="6188146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FE825BC6-56A8-46DE-8037-A9A577624B0D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373060" y="6047437"/>
            <a:ext cx="10375638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>
            <a:extLst>
              <a:ext uri="{FF2B5EF4-FFF2-40B4-BE49-F238E27FC236}">
                <a16:creationId xmlns:a16="http://schemas.microsoft.com/office/drawing/2014/main" id="{9EED8031-DD67-43C6-94A0-646636C95560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360154" y="4495800"/>
            <a:ext cx="10375638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 useBgFill="1">
        <p:nvSpPr>
          <p:cNvPr id="63" name="Background Fill">
            <a:extLst>
              <a:ext uri="{FF2B5EF4-FFF2-40B4-BE49-F238E27FC236}">
                <a16:creationId xmlns:a16="http://schemas.microsoft.com/office/drawing/2014/main" id="{6DA65B90-7B06-4499-91BA-CDDD36132481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8509A13B-4750-4C28-974C-8E9C13C5B043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1555816" y="-1555818"/>
            <a:ext cx="6858000" cy="9969624"/>
          </a:xfrm>
          <a:prstGeom prst="rect">
            <a:avLst/>
          </a:prstGeom>
          <a:gradFill>
            <a:gsLst>
              <a:gs pos="41000">
                <a:srgbClr val="000000">
                  <a:alpha val="50000"/>
                </a:srgbClr>
              </a:gs>
              <a:gs pos="100000">
                <a:srgbClr val="000000">
                  <a:alpha val="0"/>
                </a:srgbClr>
              </a:gs>
              <a:gs pos="0">
                <a:schemeClr val="tx1"/>
              </a:gs>
              <a:gs pos="0">
                <a:srgbClr val="000000">
                  <a:alpha val="5600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6" name="Straight Connector 65">
            <a:extLst>
              <a:ext uri="{FF2B5EF4-FFF2-40B4-BE49-F238E27FC236}">
                <a16:creationId xmlns:a16="http://schemas.microsoft.com/office/drawing/2014/main" id="{0792E633-023F-4D51-BDB6-6DF0DD540B24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370541" y="1913965"/>
            <a:ext cx="10378157" cy="0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Main Frame">
            <a:extLst>
              <a:ext uri="{FF2B5EF4-FFF2-40B4-BE49-F238E27FC236}">
                <a16:creationId xmlns:a16="http://schemas.microsoft.com/office/drawing/2014/main" id="{9502469D-C562-48E3-ABA2-3CFA55C52684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67744" y="334928"/>
            <a:ext cx="11456511" cy="6188146"/>
          </a:xfrm>
          <a:prstGeom prst="rect">
            <a:avLst/>
          </a:prstGeom>
          <a:noFill/>
          <a:ln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67E5E94-CC98-3DE8-597D-32324C8F3A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1249" y="663960"/>
            <a:ext cx="10408404" cy="1053923"/>
          </a:xfrm>
        </p:spPr>
        <p:txBody>
          <a:bodyPr vert="horz" lIns="91440" tIns="45720" rIns="91440" bIns="45720" rtlCol="0" anchor="ctr">
            <a:normAutofit fontScale="90000"/>
          </a:bodyPr>
          <a:lstStyle/>
          <a:p>
            <a:r>
              <a:rPr lang="en-US" sz="4200">
                <a:solidFill>
                  <a:srgbClr val="FFFFFF"/>
                </a:solidFill>
              </a:rPr>
              <a:t>Introduction </a:t>
            </a:r>
            <a:r>
              <a:rPr lang="en-US" sz="3400"/>
              <a:t/>
            </a:r>
            <a:br>
              <a:rPr lang="en-US" sz="3400"/>
            </a:br>
            <a:r>
              <a:rPr lang="en-US" sz="3400">
                <a:solidFill>
                  <a:srgbClr val="FFFFFF"/>
                </a:solidFill>
              </a:rPr>
              <a:t>​</a:t>
            </a:r>
            <a:endParaRPr lang="en-US"/>
          </a:p>
        </p:txBody>
      </p:sp>
      <p:cxnSp>
        <p:nvCxnSpPr>
          <p:cNvPr id="68" name="Main Horizontal Connector">
            <a:extLst>
              <a:ext uri="{FF2B5EF4-FFF2-40B4-BE49-F238E27FC236}">
                <a16:creationId xmlns:a16="http://schemas.microsoft.com/office/drawing/2014/main" id="{4D594499-F983-4364-8ABC-5BCDC2E906BF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373060" y="6047437"/>
            <a:ext cx="10375638" cy="0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Main Vertical Connector">
            <a:extLst>
              <a:ext uri="{FF2B5EF4-FFF2-40B4-BE49-F238E27FC236}">
                <a16:creationId xmlns:a16="http://schemas.microsoft.com/office/drawing/2014/main" id="{6D4C177C-581F-4CC8-A686-0B6D25DC6A70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0748698" y="334928"/>
            <a:ext cx="0" cy="6188146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Picture 2">
            <a:extLst>
              <a:ext uri="{FF2B5EF4-FFF2-40B4-BE49-F238E27FC236}">
                <a16:creationId xmlns:a16="http://schemas.microsoft.com/office/drawing/2014/main" id="{510F04AF-3C52-DD77-C065-D2AFA79BD0F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9559" y="2328181"/>
            <a:ext cx="3906611" cy="1609725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3649B7DB-F66F-46FD-62A2-3279C57F6EE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72892" y="4288971"/>
            <a:ext cx="4014109" cy="1607005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380B7824-092E-800F-5276-30B27FC6B8B0}"/>
              </a:ext>
            </a:extLst>
          </p:cNvPr>
          <p:cNvSpPr txBox="1"/>
          <p:nvPr/>
        </p:nvSpPr>
        <p:spPr>
          <a:xfrm>
            <a:off x="6738257" y="3751490"/>
            <a:ext cx="3375932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>
                <a:latin typeface="Elephant"/>
              </a:rPr>
              <a:t>5 different light sources</a:t>
            </a:r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FA6D7AC-18B2-9C35-63F8-A78226C43838}"/>
              </a:ext>
            </a:extLst>
          </p:cNvPr>
          <p:cNvSpPr txBox="1"/>
          <p:nvPr/>
        </p:nvSpPr>
        <p:spPr>
          <a:xfrm>
            <a:off x="642258" y="1948544"/>
            <a:ext cx="5253717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>
                <a:latin typeface="Elephant"/>
              </a:rPr>
              <a:t>Environmental factors for germination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6D3F6A4-FA5D-3A9E-52D2-0521A139BABD}"/>
              </a:ext>
            </a:extLst>
          </p:cNvPr>
          <p:cNvSpPr txBox="1"/>
          <p:nvPr/>
        </p:nvSpPr>
        <p:spPr>
          <a:xfrm>
            <a:off x="4724400" y="3200400"/>
            <a:ext cx="2743200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610110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 t="-9000" b="-9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0CD9F751-5F76-854F-FC84-529D646A27A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angle 32">
            <a:extLst>
              <a:ext uri="{FF2B5EF4-FFF2-40B4-BE49-F238E27FC236}">
                <a16:creationId xmlns:a16="http://schemas.microsoft.com/office/drawing/2014/main" id="{F194AEDE-F25F-43E6-A2C4-7FFF41074990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67744" y="334928"/>
            <a:ext cx="11456511" cy="618814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4C793C08-EF4C-422B-A728-6C717C47DF6F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0748698" y="334928"/>
            <a:ext cx="0" cy="6188146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FE825BC6-56A8-46DE-8037-A9A577624B0D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373060" y="6047437"/>
            <a:ext cx="10375638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9EED8031-DD67-43C6-94A0-646636C95560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360154" y="4495800"/>
            <a:ext cx="10375638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 useBgFill="1">
        <p:nvSpPr>
          <p:cNvPr id="41" name="Background Fill">
            <a:extLst>
              <a:ext uri="{FF2B5EF4-FFF2-40B4-BE49-F238E27FC236}">
                <a16:creationId xmlns:a16="http://schemas.microsoft.com/office/drawing/2014/main" id="{6DA65B90-7B06-4499-91BA-CDDD36132481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8509A13B-4750-4C28-974C-8E9C13C5B043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1555816" y="-1555818"/>
            <a:ext cx="6858000" cy="9969624"/>
          </a:xfrm>
          <a:prstGeom prst="rect">
            <a:avLst/>
          </a:prstGeom>
          <a:gradFill>
            <a:gsLst>
              <a:gs pos="41000">
                <a:srgbClr val="000000">
                  <a:alpha val="50000"/>
                </a:srgbClr>
              </a:gs>
              <a:gs pos="100000">
                <a:srgbClr val="000000">
                  <a:alpha val="0"/>
                </a:srgbClr>
              </a:gs>
              <a:gs pos="0">
                <a:schemeClr val="tx1"/>
              </a:gs>
              <a:gs pos="0">
                <a:srgbClr val="000000">
                  <a:alpha val="5600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0792E633-023F-4D51-BDB6-6DF0DD540B24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370541" y="1913965"/>
            <a:ext cx="10378157" cy="0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Main Frame">
            <a:extLst>
              <a:ext uri="{FF2B5EF4-FFF2-40B4-BE49-F238E27FC236}">
                <a16:creationId xmlns:a16="http://schemas.microsoft.com/office/drawing/2014/main" id="{9502469D-C562-48E3-ABA2-3CFA55C52684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67744" y="334928"/>
            <a:ext cx="11456511" cy="6188146"/>
          </a:xfrm>
          <a:prstGeom prst="rect">
            <a:avLst/>
          </a:prstGeom>
          <a:noFill/>
          <a:ln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D26FAE4-D83D-CC23-3F6E-BD7FB19DF9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1249" y="663960"/>
            <a:ext cx="7435244" cy="1067530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4200">
                <a:solidFill>
                  <a:srgbClr val="FFFFFF"/>
                </a:solidFill>
              </a:rPr>
              <a:t>3 Different Seeds We Used</a:t>
            </a:r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D5D8ECA-0CE0-0BBE-BF73-EDDAB54B8330}"/>
              </a:ext>
            </a:extLst>
          </p:cNvPr>
          <p:cNvSpPr txBox="1"/>
          <p:nvPr/>
        </p:nvSpPr>
        <p:spPr>
          <a:xfrm>
            <a:off x="841248" y="3892069"/>
            <a:ext cx="5254751" cy="1972900"/>
          </a:xfrm>
          <a:prstGeom prst="rect">
            <a:avLst/>
          </a:prstGeom>
        </p:spPr>
        <p:txBody>
          <a:bodyPr rot="0" spcFirstLastPara="0" vertOverflow="overflow" horzOverflow="overflow" vert="horz" lIns="91440" tIns="45720" rIns="91440" bIns="45720" numCol="1" spcCol="0" rtlCol="0" fromWordArt="0" anchor="b" anchorCtr="0" forceAA="0" compatLnSpc="1">
            <a:prstTxWarp prst="textNoShape">
              <a:avLst/>
            </a:prstTxWarp>
            <a:normAutofit/>
          </a:bodyPr>
          <a:lstStyle/>
          <a:p>
            <a:pPr>
              <a:lnSpc>
                <a:spcPct val="130000"/>
              </a:lnSpc>
              <a:spcBef>
                <a:spcPts val="1000"/>
              </a:spcBef>
            </a:pPr>
            <a:r>
              <a:rPr lang="en-US" sz="2000">
                <a:solidFill>
                  <a:srgbClr val="FFFFFF"/>
                </a:solidFill>
              </a:rPr>
              <a:t> ​</a:t>
            </a:r>
          </a:p>
        </p:txBody>
      </p:sp>
      <p:cxnSp>
        <p:nvCxnSpPr>
          <p:cNvPr id="49" name="Main Horizontal Connector">
            <a:extLst>
              <a:ext uri="{FF2B5EF4-FFF2-40B4-BE49-F238E27FC236}">
                <a16:creationId xmlns:a16="http://schemas.microsoft.com/office/drawing/2014/main" id="{4D594499-F983-4364-8ABC-5BCDC2E906BF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373060" y="6047437"/>
            <a:ext cx="10375638" cy="0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Main Vertical Connector">
            <a:extLst>
              <a:ext uri="{FF2B5EF4-FFF2-40B4-BE49-F238E27FC236}">
                <a16:creationId xmlns:a16="http://schemas.microsoft.com/office/drawing/2014/main" id="{6D4C177C-581F-4CC8-A686-0B6D25DC6A70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0748698" y="334928"/>
            <a:ext cx="0" cy="6188146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A00D1ED1-70EE-AD35-E818-E8B00A11DE8F}"/>
              </a:ext>
            </a:extLst>
          </p:cNvPr>
          <p:cNvSpPr/>
          <p:nvPr/>
        </p:nvSpPr>
        <p:spPr>
          <a:xfrm>
            <a:off x="7860030" y="5154549"/>
            <a:ext cx="1912620" cy="56388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01FC84E-687F-9589-10C2-49888E525DB7}"/>
              </a:ext>
            </a:extLst>
          </p:cNvPr>
          <p:cNvSpPr txBox="1"/>
          <p:nvPr/>
        </p:nvSpPr>
        <p:spPr>
          <a:xfrm>
            <a:off x="1027509" y="4968478"/>
            <a:ext cx="1891904" cy="369332"/>
          </a:xfrm>
          <a:prstGeom prst="rect">
            <a:avLst/>
          </a:prstGeom>
          <a:solidFill>
            <a:schemeClr val="accent4">
              <a:lumMod val="50000"/>
            </a:schemeClr>
          </a:solidFill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>
                <a:latin typeface="Elephant"/>
              </a:rPr>
              <a:t>Lactuca sativa ​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9D1147D-8C35-A427-F778-C2D5B2C3E58B}"/>
              </a:ext>
            </a:extLst>
          </p:cNvPr>
          <p:cNvSpPr txBox="1"/>
          <p:nvPr/>
        </p:nvSpPr>
        <p:spPr>
          <a:xfrm>
            <a:off x="4986338" y="4968478"/>
            <a:ext cx="1314453" cy="369332"/>
          </a:xfrm>
          <a:prstGeom prst="rect">
            <a:avLst/>
          </a:prstGeom>
          <a:solidFill>
            <a:schemeClr val="accent4">
              <a:lumMod val="50000"/>
            </a:schemeClr>
          </a:solidFill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>
                <a:latin typeface="Elephant"/>
              </a:rPr>
              <a:t>Zea mays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FE4F1D3-D0BE-6998-5E5A-905B82757D97}"/>
              </a:ext>
            </a:extLst>
          </p:cNvPr>
          <p:cNvSpPr txBox="1"/>
          <p:nvPr/>
        </p:nvSpPr>
        <p:spPr>
          <a:xfrm>
            <a:off x="7861696" y="4968478"/>
            <a:ext cx="2344343" cy="369332"/>
          </a:xfrm>
          <a:prstGeom prst="rect">
            <a:avLst/>
          </a:prstGeom>
          <a:solidFill>
            <a:schemeClr val="accent4">
              <a:lumMod val="50000"/>
            </a:schemeClr>
          </a:solidFill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>
                <a:latin typeface="Elephant"/>
              </a:rPr>
              <a:t>Phaseolus vulgaris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8FE8F2C9-BE19-BE85-75D6-7101B2F562C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9188" y="2982515"/>
            <a:ext cx="1726407" cy="1708547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03C30876-4846-D5AD-9FB3-77DD1EF86AA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73642" y="3012280"/>
            <a:ext cx="1797842" cy="1756173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5739125D-925D-2398-585F-FEFF1704757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flipH="1">
            <a:off x="4780361" y="2982516"/>
            <a:ext cx="1768077" cy="17799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275108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Rectangle 30">
            <a:extLst>
              <a:ext uri="{FF2B5EF4-FFF2-40B4-BE49-F238E27FC236}">
                <a16:creationId xmlns:a16="http://schemas.microsoft.com/office/drawing/2014/main" id="{F194AEDE-F25F-43E6-A2C4-7FFF41074990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67744" y="334928"/>
            <a:ext cx="11456511" cy="618814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4C793C08-EF4C-422B-A728-6C717C47DF6F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0748698" y="334928"/>
            <a:ext cx="0" cy="6188146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FE825BC6-56A8-46DE-8037-A9A577624B0D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373060" y="6047437"/>
            <a:ext cx="10375638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9EED8031-DD67-43C6-94A0-646636C95560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360154" y="4495800"/>
            <a:ext cx="10375638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 useBgFill="1">
        <p:nvSpPr>
          <p:cNvPr id="35" name="Background Fill">
            <a:extLst>
              <a:ext uri="{FF2B5EF4-FFF2-40B4-BE49-F238E27FC236}">
                <a16:creationId xmlns:a16="http://schemas.microsoft.com/office/drawing/2014/main" id="{6DA65B90-7B06-4499-91BA-CDDD36132481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6" name="Picture 35" descr="Wave in water">
            <a:extLst>
              <a:ext uri="{FF2B5EF4-FFF2-40B4-BE49-F238E27FC236}">
                <a16:creationId xmlns:a16="http://schemas.microsoft.com/office/drawing/2014/main" id="{802A3BFE-CF54-8E3A-8ABC-514F2CC68926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/>
          </a:blip>
          <a:srcRect r="6" b="15589"/>
          <a:stretch/>
        </p:blipFill>
        <p:spPr>
          <a:xfrm>
            <a:off x="20" y="10"/>
            <a:ext cx="12188932" cy="6857990"/>
          </a:xfrm>
          <a:prstGeom prst="rect">
            <a:avLst/>
          </a:prstGeom>
        </p:spPr>
      </p:pic>
      <p:sp>
        <p:nvSpPr>
          <p:cNvPr id="37" name="Rectangle 36">
            <a:extLst>
              <a:ext uri="{FF2B5EF4-FFF2-40B4-BE49-F238E27FC236}">
                <a16:creationId xmlns:a16="http://schemas.microsoft.com/office/drawing/2014/main" id="{8509A13B-4750-4C28-974C-8E9C13C5B043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1555816" y="-1555818"/>
            <a:ext cx="6858000" cy="9969624"/>
          </a:xfrm>
          <a:prstGeom prst="rect">
            <a:avLst/>
          </a:prstGeom>
          <a:gradFill>
            <a:gsLst>
              <a:gs pos="41000">
                <a:srgbClr val="000000">
                  <a:alpha val="50000"/>
                </a:srgbClr>
              </a:gs>
              <a:gs pos="100000">
                <a:srgbClr val="000000">
                  <a:alpha val="0"/>
                </a:srgbClr>
              </a:gs>
              <a:gs pos="0">
                <a:schemeClr val="tx1"/>
              </a:gs>
              <a:gs pos="0">
                <a:srgbClr val="000000">
                  <a:alpha val="5600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0792E633-023F-4D51-BDB6-6DF0DD540B24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370541" y="1913965"/>
            <a:ext cx="10378157" cy="0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Main Frame">
            <a:extLst>
              <a:ext uri="{FF2B5EF4-FFF2-40B4-BE49-F238E27FC236}">
                <a16:creationId xmlns:a16="http://schemas.microsoft.com/office/drawing/2014/main" id="{9502469D-C562-48E3-ABA2-3CFA55C52684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67744" y="334928"/>
            <a:ext cx="11456511" cy="6188146"/>
          </a:xfrm>
          <a:prstGeom prst="rect">
            <a:avLst/>
          </a:prstGeom>
          <a:noFill/>
          <a:ln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E827EC0-D00F-BDEF-0AC6-1DA3E71F33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1249" y="663960"/>
            <a:ext cx="7435244" cy="1067530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5400">
                <a:solidFill>
                  <a:srgbClr val="FFFFFF"/>
                </a:solidFill>
              </a:rPr>
              <a:t>Water </a:t>
            </a:r>
          </a:p>
        </p:txBody>
      </p:sp>
      <p:cxnSp>
        <p:nvCxnSpPr>
          <p:cNvPr id="40" name="Main Horizontal Connector">
            <a:extLst>
              <a:ext uri="{FF2B5EF4-FFF2-40B4-BE49-F238E27FC236}">
                <a16:creationId xmlns:a16="http://schemas.microsoft.com/office/drawing/2014/main" id="{4D594499-F983-4364-8ABC-5BCDC2E906BF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373060" y="6047437"/>
            <a:ext cx="10375638" cy="0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Main Vertical Connector">
            <a:extLst>
              <a:ext uri="{FF2B5EF4-FFF2-40B4-BE49-F238E27FC236}">
                <a16:creationId xmlns:a16="http://schemas.microsoft.com/office/drawing/2014/main" id="{6D4C177C-581F-4CC8-A686-0B6D25DC6A70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0748698" y="334928"/>
            <a:ext cx="0" cy="6188146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3">
            <a:extLst>
              <a:ext uri="{FF2B5EF4-FFF2-40B4-BE49-F238E27FC236}">
                <a16:creationId xmlns:a16="http://schemas.microsoft.com/office/drawing/2014/main" id="{A86344C7-6405-E7E4-9E85-DB43EDA9950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77000"/>
                    </a14:imgEffect>
                    <a14:imgEffect>
                      <a14:brightnessContrast bright="-12000" contrast="6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105275" y="2102303"/>
            <a:ext cx="4464504" cy="3469821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p14="http://schemas.microsoft.com/office/powerpoint/2010/main" val="386554570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Rectangle 53">
            <a:extLst>
              <a:ext uri="{FF2B5EF4-FFF2-40B4-BE49-F238E27FC236}">
                <a16:creationId xmlns:a16="http://schemas.microsoft.com/office/drawing/2014/main" id="{F194AEDE-F25F-43E6-A2C4-7FFF41074990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67744" y="334928"/>
            <a:ext cx="11456511" cy="618814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4C793C08-EF4C-422B-A728-6C717C47DF6F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0748698" y="334928"/>
            <a:ext cx="0" cy="6188146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FE825BC6-56A8-46DE-8037-A9A577624B0D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373060" y="6047437"/>
            <a:ext cx="10375638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9EED8031-DD67-43C6-94A0-646636C95560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360154" y="4495800"/>
            <a:ext cx="10375638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 useBgFill="1">
        <p:nvSpPr>
          <p:cNvPr id="58" name="Background Fill">
            <a:extLst>
              <a:ext uri="{FF2B5EF4-FFF2-40B4-BE49-F238E27FC236}">
                <a16:creationId xmlns:a16="http://schemas.microsoft.com/office/drawing/2014/main" id="{6DA65B90-7B06-4499-91BA-CDDD36132481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9" name="Picture 58" descr="Thermometer outdoors">
            <a:extLst>
              <a:ext uri="{FF2B5EF4-FFF2-40B4-BE49-F238E27FC236}">
                <a16:creationId xmlns:a16="http://schemas.microsoft.com/office/drawing/2014/main" id="{4E13D04A-B710-C7FD-E928-B1E3475EFD78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/>
          </a:blip>
          <a:srcRect t="14397" r="6" b="1192"/>
          <a:stretch/>
        </p:blipFill>
        <p:spPr>
          <a:xfrm>
            <a:off x="20" y="10"/>
            <a:ext cx="12188932" cy="6857990"/>
          </a:xfrm>
          <a:prstGeom prst="rect">
            <a:avLst/>
          </a:prstGeom>
        </p:spPr>
      </p:pic>
      <p:sp>
        <p:nvSpPr>
          <p:cNvPr id="60" name="Rectangle 59">
            <a:extLst>
              <a:ext uri="{FF2B5EF4-FFF2-40B4-BE49-F238E27FC236}">
                <a16:creationId xmlns:a16="http://schemas.microsoft.com/office/drawing/2014/main" id="{8509A13B-4750-4C28-974C-8E9C13C5B043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1555816" y="-1555818"/>
            <a:ext cx="6858000" cy="9969624"/>
          </a:xfrm>
          <a:prstGeom prst="rect">
            <a:avLst/>
          </a:prstGeom>
          <a:gradFill>
            <a:gsLst>
              <a:gs pos="41000">
                <a:srgbClr val="000000">
                  <a:alpha val="50000"/>
                </a:srgbClr>
              </a:gs>
              <a:gs pos="100000">
                <a:srgbClr val="000000">
                  <a:alpha val="0"/>
                </a:srgbClr>
              </a:gs>
              <a:gs pos="0">
                <a:schemeClr val="tx1"/>
              </a:gs>
              <a:gs pos="0">
                <a:srgbClr val="000000">
                  <a:alpha val="5600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0792E633-023F-4D51-BDB6-6DF0DD540B24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370541" y="1913965"/>
            <a:ext cx="10378157" cy="0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Main Frame">
            <a:extLst>
              <a:ext uri="{FF2B5EF4-FFF2-40B4-BE49-F238E27FC236}">
                <a16:creationId xmlns:a16="http://schemas.microsoft.com/office/drawing/2014/main" id="{9502469D-C562-48E3-ABA2-3CFA55C52684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67744" y="334928"/>
            <a:ext cx="11456511" cy="6188146"/>
          </a:xfrm>
          <a:prstGeom prst="rect">
            <a:avLst/>
          </a:prstGeom>
          <a:noFill/>
          <a:ln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5D88D36-2A90-A200-442D-981CCCEFC5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1249" y="663960"/>
            <a:ext cx="7435244" cy="1067530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5400">
                <a:solidFill>
                  <a:srgbClr val="FFFFFF"/>
                </a:solidFill>
              </a:rPr>
              <a:t>Temperature </a:t>
            </a:r>
          </a:p>
        </p:txBody>
      </p:sp>
      <p:cxnSp>
        <p:nvCxnSpPr>
          <p:cNvPr id="63" name="Main Horizontal Connector">
            <a:extLst>
              <a:ext uri="{FF2B5EF4-FFF2-40B4-BE49-F238E27FC236}">
                <a16:creationId xmlns:a16="http://schemas.microsoft.com/office/drawing/2014/main" id="{4D594499-F983-4364-8ABC-5BCDC2E906BF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373060" y="6047437"/>
            <a:ext cx="10375638" cy="0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Main Vertical Connector">
            <a:extLst>
              <a:ext uri="{FF2B5EF4-FFF2-40B4-BE49-F238E27FC236}">
                <a16:creationId xmlns:a16="http://schemas.microsoft.com/office/drawing/2014/main" id="{6D4C177C-581F-4CC8-A686-0B6D25DC6A70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0748698" y="334928"/>
            <a:ext cx="0" cy="6188146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3">
            <a:extLst>
              <a:ext uri="{FF2B5EF4-FFF2-40B4-BE49-F238E27FC236}">
                <a16:creationId xmlns:a16="http://schemas.microsoft.com/office/drawing/2014/main" id="{BEE5E7B3-F272-3FC8-812C-7EC50829EC1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45531" y="2786635"/>
            <a:ext cx="6887765" cy="25825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878496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Rectangle 44">
            <a:extLst>
              <a:ext uri="{FF2B5EF4-FFF2-40B4-BE49-F238E27FC236}">
                <a16:creationId xmlns:a16="http://schemas.microsoft.com/office/drawing/2014/main" id="{F194AEDE-F25F-43E6-A2C4-7FFF41074990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67744" y="334928"/>
            <a:ext cx="11456511" cy="618814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4C793C08-EF4C-422B-A728-6C717C47DF6F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0748698" y="334928"/>
            <a:ext cx="0" cy="6188146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FE825BC6-56A8-46DE-8037-A9A577624B0D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373060" y="6047437"/>
            <a:ext cx="10375638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9EED8031-DD67-43C6-94A0-646636C95560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360154" y="4495800"/>
            <a:ext cx="10375638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 useBgFill="1">
        <p:nvSpPr>
          <p:cNvPr id="53" name="Background Fill">
            <a:extLst>
              <a:ext uri="{FF2B5EF4-FFF2-40B4-BE49-F238E27FC236}">
                <a16:creationId xmlns:a16="http://schemas.microsoft.com/office/drawing/2014/main" id="{6DA65B90-7B06-4499-91BA-CDDD36132481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8509A13B-4750-4C28-974C-8E9C13C5B043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1555816" y="-1555818"/>
            <a:ext cx="6858000" cy="9969624"/>
          </a:xfrm>
          <a:prstGeom prst="rect">
            <a:avLst/>
          </a:prstGeom>
          <a:gradFill>
            <a:gsLst>
              <a:gs pos="41000">
                <a:srgbClr val="000000">
                  <a:alpha val="50000"/>
                </a:srgbClr>
              </a:gs>
              <a:gs pos="100000">
                <a:srgbClr val="000000">
                  <a:alpha val="0"/>
                </a:srgbClr>
              </a:gs>
              <a:gs pos="0">
                <a:schemeClr val="tx1"/>
              </a:gs>
              <a:gs pos="0">
                <a:srgbClr val="000000">
                  <a:alpha val="5600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0792E633-023F-4D51-BDB6-6DF0DD540B24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370541" y="1913965"/>
            <a:ext cx="10378157" cy="0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Main Frame">
            <a:extLst>
              <a:ext uri="{FF2B5EF4-FFF2-40B4-BE49-F238E27FC236}">
                <a16:creationId xmlns:a16="http://schemas.microsoft.com/office/drawing/2014/main" id="{9502469D-C562-48E3-ABA2-3CFA55C52684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67744" y="334928"/>
            <a:ext cx="11456511" cy="6188146"/>
          </a:xfrm>
          <a:prstGeom prst="rect">
            <a:avLst/>
          </a:prstGeom>
          <a:noFill/>
          <a:ln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8D1A006-98C2-CEDE-C9EF-0136B90015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1249" y="663960"/>
            <a:ext cx="7435244" cy="1067530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5400">
                <a:solidFill>
                  <a:srgbClr val="FFFFFF"/>
                </a:solidFill>
              </a:rPr>
              <a:t>Oxygen </a:t>
            </a:r>
          </a:p>
        </p:txBody>
      </p:sp>
      <p:cxnSp>
        <p:nvCxnSpPr>
          <p:cNvPr id="61" name="Main Horizontal Connector">
            <a:extLst>
              <a:ext uri="{FF2B5EF4-FFF2-40B4-BE49-F238E27FC236}">
                <a16:creationId xmlns:a16="http://schemas.microsoft.com/office/drawing/2014/main" id="{4D594499-F983-4364-8ABC-5BCDC2E906BF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373060" y="6047437"/>
            <a:ext cx="10375638" cy="0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Main Vertical Connector">
            <a:extLst>
              <a:ext uri="{FF2B5EF4-FFF2-40B4-BE49-F238E27FC236}">
                <a16:creationId xmlns:a16="http://schemas.microsoft.com/office/drawing/2014/main" id="{6D4C177C-581F-4CC8-A686-0B6D25DC6A70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0748698" y="334928"/>
            <a:ext cx="0" cy="6188146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5">
            <a:extLst>
              <a:ext uri="{FF2B5EF4-FFF2-40B4-BE49-F238E27FC236}">
                <a16:creationId xmlns:a16="http://schemas.microsoft.com/office/drawing/2014/main" id="{49FC4158-895A-302C-A5E4-90DE12253DA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31010" y="2302193"/>
            <a:ext cx="4974772" cy="32209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766978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Rectangle 76">
            <a:extLst>
              <a:ext uri="{FF2B5EF4-FFF2-40B4-BE49-F238E27FC236}">
                <a16:creationId xmlns:a16="http://schemas.microsoft.com/office/drawing/2014/main" id="{F194AEDE-F25F-43E6-A2C4-7FFF41074990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67744" y="334928"/>
            <a:ext cx="11456511" cy="618814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8" name="Straight Connector 77">
            <a:extLst>
              <a:ext uri="{FF2B5EF4-FFF2-40B4-BE49-F238E27FC236}">
                <a16:creationId xmlns:a16="http://schemas.microsoft.com/office/drawing/2014/main" id="{4C793C08-EF4C-422B-A728-6C717C47DF6F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0748698" y="334928"/>
            <a:ext cx="0" cy="6188146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Connector 78">
            <a:extLst>
              <a:ext uri="{FF2B5EF4-FFF2-40B4-BE49-F238E27FC236}">
                <a16:creationId xmlns:a16="http://schemas.microsoft.com/office/drawing/2014/main" id="{FE825BC6-56A8-46DE-8037-A9A577624B0D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373060" y="6047437"/>
            <a:ext cx="10375638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Connector 79">
            <a:extLst>
              <a:ext uri="{FF2B5EF4-FFF2-40B4-BE49-F238E27FC236}">
                <a16:creationId xmlns:a16="http://schemas.microsoft.com/office/drawing/2014/main" id="{9EED8031-DD67-43C6-94A0-646636C95560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360154" y="4495800"/>
            <a:ext cx="10375638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 useBgFill="1">
        <p:nvSpPr>
          <p:cNvPr id="81" name="Background Fill">
            <a:extLst>
              <a:ext uri="{FF2B5EF4-FFF2-40B4-BE49-F238E27FC236}">
                <a16:creationId xmlns:a16="http://schemas.microsoft.com/office/drawing/2014/main" id="{6DA65B90-7B06-4499-91BA-CDDD36132481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2" name="Picture 81">
            <a:extLst>
              <a:ext uri="{FF2B5EF4-FFF2-40B4-BE49-F238E27FC236}">
                <a16:creationId xmlns:a16="http://schemas.microsoft.com/office/drawing/2014/main" id="{970A9291-E96D-7B02-B70B-1EB33FB55599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/>
          </a:blip>
          <a:srcRect l="23" r="6250" b="6250"/>
          <a:stretch/>
        </p:blipFill>
        <p:spPr>
          <a:xfrm>
            <a:off x="20" y="10"/>
            <a:ext cx="12188932" cy="6857990"/>
          </a:xfrm>
          <a:prstGeom prst="rect">
            <a:avLst/>
          </a:prstGeom>
        </p:spPr>
      </p:pic>
      <p:sp>
        <p:nvSpPr>
          <p:cNvPr id="83" name="Rectangle 82">
            <a:extLst>
              <a:ext uri="{FF2B5EF4-FFF2-40B4-BE49-F238E27FC236}">
                <a16:creationId xmlns:a16="http://schemas.microsoft.com/office/drawing/2014/main" id="{8509A13B-4750-4C28-974C-8E9C13C5B043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1555816" y="-1555818"/>
            <a:ext cx="6858000" cy="9969624"/>
          </a:xfrm>
          <a:prstGeom prst="rect">
            <a:avLst/>
          </a:prstGeom>
          <a:gradFill>
            <a:gsLst>
              <a:gs pos="41000">
                <a:srgbClr val="000000">
                  <a:alpha val="50000"/>
                </a:srgbClr>
              </a:gs>
              <a:gs pos="100000">
                <a:srgbClr val="000000">
                  <a:alpha val="0"/>
                </a:srgbClr>
              </a:gs>
              <a:gs pos="0">
                <a:schemeClr val="tx1"/>
              </a:gs>
              <a:gs pos="0">
                <a:srgbClr val="000000">
                  <a:alpha val="5600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4" name="Straight Connector 83">
            <a:extLst>
              <a:ext uri="{FF2B5EF4-FFF2-40B4-BE49-F238E27FC236}">
                <a16:creationId xmlns:a16="http://schemas.microsoft.com/office/drawing/2014/main" id="{0792E633-023F-4D51-BDB6-6DF0DD540B24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370541" y="1913965"/>
            <a:ext cx="10378157" cy="0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5" name="Main Frame">
            <a:extLst>
              <a:ext uri="{FF2B5EF4-FFF2-40B4-BE49-F238E27FC236}">
                <a16:creationId xmlns:a16="http://schemas.microsoft.com/office/drawing/2014/main" id="{9502469D-C562-48E3-ABA2-3CFA55C52684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67744" y="334928"/>
            <a:ext cx="11456511" cy="6188146"/>
          </a:xfrm>
          <a:prstGeom prst="rect">
            <a:avLst/>
          </a:prstGeom>
          <a:noFill/>
          <a:ln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F1B5687-C5FB-C9E3-DBF4-8BF284DB81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1249" y="663960"/>
            <a:ext cx="7435244" cy="1067530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5400">
                <a:solidFill>
                  <a:srgbClr val="FFFFFF"/>
                </a:solidFill>
              </a:rPr>
              <a:t>Light </a:t>
            </a:r>
          </a:p>
        </p:txBody>
      </p:sp>
      <p:cxnSp>
        <p:nvCxnSpPr>
          <p:cNvPr id="86" name="Main Horizontal Connector">
            <a:extLst>
              <a:ext uri="{FF2B5EF4-FFF2-40B4-BE49-F238E27FC236}">
                <a16:creationId xmlns:a16="http://schemas.microsoft.com/office/drawing/2014/main" id="{4D594499-F983-4364-8ABC-5BCDC2E906BF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373060" y="6047437"/>
            <a:ext cx="10375638" cy="0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Main Vertical Connector">
            <a:extLst>
              <a:ext uri="{FF2B5EF4-FFF2-40B4-BE49-F238E27FC236}">
                <a16:creationId xmlns:a16="http://schemas.microsoft.com/office/drawing/2014/main" id="{6D4C177C-581F-4CC8-A686-0B6D25DC6A70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0748698" y="334928"/>
            <a:ext cx="0" cy="6188146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4" name="Picture 23">
            <a:extLst>
              <a:ext uri="{FF2B5EF4-FFF2-40B4-BE49-F238E27FC236}">
                <a16:creationId xmlns:a16="http://schemas.microsoft.com/office/drawing/2014/main" id="{9AE3BC4D-C34D-1D5D-3E39-E030745F295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38335" y="2266790"/>
            <a:ext cx="4539031" cy="34193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857941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F194AEDE-F25F-43E6-A2C4-7FFF41074990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67744" y="334928"/>
            <a:ext cx="11456511" cy="618814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4C793C08-EF4C-422B-A728-6C717C47DF6F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0748698" y="334928"/>
            <a:ext cx="0" cy="6188146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FE825BC6-56A8-46DE-8037-A9A577624B0D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373060" y="6047437"/>
            <a:ext cx="10375638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9EED8031-DD67-43C6-94A0-646636C95560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360154" y="4495800"/>
            <a:ext cx="10375638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 useBgFill="1">
        <p:nvSpPr>
          <p:cNvPr id="17" name="Background Fill">
            <a:extLst>
              <a:ext uri="{FF2B5EF4-FFF2-40B4-BE49-F238E27FC236}">
                <a16:creationId xmlns:a16="http://schemas.microsoft.com/office/drawing/2014/main" id="{6DA65B90-7B06-4499-91BA-CDDD36132481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 descr="Young plant in the morning light">
            <a:extLst>
              <a:ext uri="{FF2B5EF4-FFF2-40B4-BE49-F238E27FC236}">
                <a16:creationId xmlns:a16="http://schemas.microsoft.com/office/drawing/2014/main" id="{3A614827-116D-5493-1A8F-84C8ADDF2B56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/>
          </a:blip>
          <a:srcRect t="15706" r="6" b="6"/>
          <a:stretch/>
        </p:blipFill>
        <p:spPr>
          <a:xfrm>
            <a:off x="20" y="10"/>
            <a:ext cx="12188932" cy="6857990"/>
          </a:xfrm>
          <a:prstGeom prst="rect">
            <a:avLst/>
          </a:prstGeom>
        </p:spPr>
      </p:pic>
      <p:sp>
        <p:nvSpPr>
          <p:cNvPr id="19" name="Rectangle 18">
            <a:extLst>
              <a:ext uri="{FF2B5EF4-FFF2-40B4-BE49-F238E27FC236}">
                <a16:creationId xmlns:a16="http://schemas.microsoft.com/office/drawing/2014/main" id="{8509A13B-4750-4C28-974C-8E9C13C5B043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1555816" y="-1555818"/>
            <a:ext cx="6858000" cy="9969624"/>
          </a:xfrm>
          <a:prstGeom prst="rect">
            <a:avLst/>
          </a:prstGeom>
          <a:gradFill>
            <a:gsLst>
              <a:gs pos="41000">
                <a:srgbClr val="000000">
                  <a:alpha val="50000"/>
                </a:srgbClr>
              </a:gs>
              <a:gs pos="100000">
                <a:srgbClr val="000000">
                  <a:alpha val="0"/>
                </a:srgbClr>
              </a:gs>
              <a:gs pos="0">
                <a:schemeClr val="tx1"/>
              </a:gs>
              <a:gs pos="0">
                <a:srgbClr val="000000">
                  <a:alpha val="5600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0792E633-023F-4D51-BDB6-6DF0DD540B24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370541" y="1913965"/>
            <a:ext cx="10378157" cy="0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Main Frame">
            <a:extLst>
              <a:ext uri="{FF2B5EF4-FFF2-40B4-BE49-F238E27FC236}">
                <a16:creationId xmlns:a16="http://schemas.microsoft.com/office/drawing/2014/main" id="{9502469D-C562-48E3-ABA2-3CFA55C52684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67744" y="334928"/>
            <a:ext cx="11456511" cy="6188146"/>
          </a:xfrm>
          <a:prstGeom prst="rect">
            <a:avLst/>
          </a:prstGeom>
          <a:noFill/>
          <a:ln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B6B4973-7D99-61BB-C664-D19E197E33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1249" y="663960"/>
            <a:ext cx="7435244" cy="1067530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5400">
                <a:solidFill>
                  <a:srgbClr val="FFFFFF"/>
                </a:solidFill>
              </a:rPr>
              <a:t>Soil pH</a:t>
            </a:r>
          </a:p>
        </p:txBody>
      </p:sp>
      <p:cxnSp>
        <p:nvCxnSpPr>
          <p:cNvPr id="25" name="Main Horizontal Connector">
            <a:extLst>
              <a:ext uri="{FF2B5EF4-FFF2-40B4-BE49-F238E27FC236}">
                <a16:creationId xmlns:a16="http://schemas.microsoft.com/office/drawing/2014/main" id="{4D594499-F983-4364-8ABC-5BCDC2E906BF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373060" y="6047437"/>
            <a:ext cx="10375638" cy="0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Main Vertical Connector">
            <a:extLst>
              <a:ext uri="{FF2B5EF4-FFF2-40B4-BE49-F238E27FC236}">
                <a16:creationId xmlns:a16="http://schemas.microsoft.com/office/drawing/2014/main" id="{6D4C177C-581F-4CC8-A686-0B6D25DC6A70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0748698" y="334928"/>
            <a:ext cx="0" cy="6188146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5">
            <a:extLst>
              <a:ext uri="{FF2B5EF4-FFF2-40B4-BE49-F238E27FC236}">
                <a16:creationId xmlns:a16="http://schemas.microsoft.com/office/drawing/2014/main" id="{3A306727-3683-E733-DE97-61CC84F2EE1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08547" y="2714784"/>
            <a:ext cx="8137922" cy="27262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758551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 t="-12000" b="-1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F194AEDE-F25F-43E6-A2C4-7FFF41074990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67744" y="334928"/>
            <a:ext cx="11456511" cy="618814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4C793C08-EF4C-422B-A728-6C717C47DF6F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0748698" y="334928"/>
            <a:ext cx="0" cy="6188146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FE825BC6-56A8-46DE-8037-A9A577624B0D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373060" y="6047437"/>
            <a:ext cx="10375638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9EED8031-DD67-43C6-94A0-646636C95560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360154" y="4495800"/>
            <a:ext cx="10375638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 useBgFill="1">
        <p:nvSpPr>
          <p:cNvPr id="17" name="Background Fill">
            <a:extLst>
              <a:ext uri="{FF2B5EF4-FFF2-40B4-BE49-F238E27FC236}">
                <a16:creationId xmlns:a16="http://schemas.microsoft.com/office/drawing/2014/main" id="{6DA65B90-7B06-4499-91BA-CDDD36132481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8509A13B-4750-4C28-974C-8E9C13C5B043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1555816" y="-1555818"/>
            <a:ext cx="6858000" cy="9969624"/>
          </a:xfrm>
          <a:prstGeom prst="rect">
            <a:avLst/>
          </a:prstGeom>
          <a:gradFill>
            <a:gsLst>
              <a:gs pos="41000">
                <a:srgbClr val="000000">
                  <a:alpha val="50000"/>
                </a:srgbClr>
              </a:gs>
              <a:gs pos="100000">
                <a:srgbClr val="000000">
                  <a:alpha val="0"/>
                </a:srgbClr>
              </a:gs>
              <a:gs pos="0">
                <a:schemeClr val="tx1"/>
              </a:gs>
              <a:gs pos="0">
                <a:srgbClr val="000000">
                  <a:alpha val="5600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0792E633-023F-4D51-BDB6-6DF0DD540B24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370541" y="1913965"/>
            <a:ext cx="10378157" cy="0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Main Frame">
            <a:extLst>
              <a:ext uri="{FF2B5EF4-FFF2-40B4-BE49-F238E27FC236}">
                <a16:creationId xmlns:a16="http://schemas.microsoft.com/office/drawing/2014/main" id="{9502469D-C562-48E3-ABA2-3CFA55C52684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67744" y="334928"/>
            <a:ext cx="11456511" cy="6188146"/>
          </a:xfrm>
          <a:prstGeom prst="rect">
            <a:avLst/>
          </a:prstGeom>
          <a:noFill/>
          <a:ln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4B73BE0-3AA7-1687-DEF0-D9BC5816EF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1249" y="663960"/>
            <a:ext cx="7435244" cy="1067530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5400">
                <a:solidFill>
                  <a:srgbClr val="FFFFFF"/>
                </a:solidFill>
              </a:rPr>
              <a:t>Materials </a:t>
            </a:r>
          </a:p>
        </p:txBody>
      </p:sp>
      <p:cxnSp>
        <p:nvCxnSpPr>
          <p:cNvPr id="25" name="Main Horizontal Connector">
            <a:extLst>
              <a:ext uri="{FF2B5EF4-FFF2-40B4-BE49-F238E27FC236}">
                <a16:creationId xmlns:a16="http://schemas.microsoft.com/office/drawing/2014/main" id="{4D594499-F983-4364-8ABC-5BCDC2E906BF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373060" y="6047437"/>
            <a:ext cx="10375638" cy="0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Main Vertical Connector">
            <a:extLst>
              <a:ext uri="{FF2B5EF4-FFF2-40B4-BE49-F238E27FC236}">
                <a16:creationId xmlns:a16="http://schemas.microsoft.com/office/drawing/2014/main" id="{6D4C177C-581F-4CC8-A686-0B6D25DC6A70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0748698" y="334928"/>
            <a:ext cx="0" cy="6188146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>
            <a:extLst>
              <a:ext uri="{FF2B5EF4-FFF2-40B4-BE49-F238E27FC236}">
                <a16:creationId xmlns:a16="http://schemas.microsoft.com/office/drawing/2014/main" id="{E9D85E0C-B3B3-49E3-CF4A-B1EDD2FC0F29}"/>
              </a:ext>
            </a:extLst>
          </p:cNvPr>
          <p:cNvSpPr txBox="1"/>
          <p:nvPr/>
        </p:nvSpPr>
        <p:spPr>
          <a:xfrm>
            <a:off x="569898" y="2170739"/>
            <a:ext cx="9398934" cy="4093428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342900" indent="-342900">
              <a:buAutoNum type="arabicPeriod"/>
            </a:pPr>
            <a:r>
              <a:rPr lang="en-US" sz="2000"/>
              <a:t> </a:t>
            </a:r>
            <a:r>
              <a:rPr lang="en-US" sz="2000" b="1"/>
              <a:t>Seeds</a:t>
            </a:r>
            <a:r>
              <a:rPr lang="en-US" sz="2000"/>
              <a:t>:                                                                       </a:t>
            </a:r>
            <a:r>
              <a:rPr lang="en-US" sz="2000" b="1"/>
              <a:t>4. </a:t>
            </a:r>
            <a:r>
              <a:rPr lang="en-US" sz="2000"/>
              <a:t> </a:t>
            </a:r>
            <a:r>
              <a:rPr lang="en-US" sz="2000" b="1"/>
              <a:t>Containers</a:t>
            </a:r>
          </a:p>
          <a:p>
            <a:r>
              <a:rPr lang="en-US" sz="2000"/>
              <a:t>       - Lactuca sativa                                                            - Shoeboxes with the light attached  </a:t>
            </a:r>
          </a:p>
          <a:p>
            <a:r>
              <a:rPr lang="en-US" sz="2000"/>
              <a:t>       - Zea mays                                                                     - Plastic cups</a:t>
            </a:r>
          </a:p>
          <a:p>
            <a:r>
              <a:rPr lang="en-US" sz="2000"/>
              <a:t>       - Phaseolus vulgaris                                                </a:t>
            </a:r>
            <a:r>
              <a:rPr lang="en-US" sz="2000" b="1"/>
              <a:t>5.</a:t>
            </a:r>
            <a:r>
              <a:rPr lang="en-US" sz="2000"/>
              <a:t>  </a:t>
            </a:r>
            <a:r>
              <a:rPr lang="en-US" sz="2000" b="1"/>
              <a:t>Watering equipment </a:t>
            </a:r>
          </a:p>
          <a:p>
            <a:r>
              <a:rPr lang="en-US" sz="2000" b="1"/>
              <a:t>2.</a:t>
            </a:r>
            <a:r>
              <a:rPr lang="en-US" sz="2000"/>
              <a:t>   </a:t>
            </a:r>
            <a:r>
              <a:rPr lang="en-US" sz="2000" b="1"/>
              <a:t>Substrate</a:t>
            </a:r>
            <a:r>
              <a:rPr lang="en-US" sz="2000"/>
              <a:t>                                                                        - Spray bottle                  </a:t>
            </a:r>
          </a:p>
          <a:p>
            <a:r>
              <a:rPr lang="en-US" sz="2000"/>
              <a:t>        - Paper                                                                      6.   </a:t>
            </a:r>
            <a:r>
              <a:rPr lang="en-US" sz="2000" b="1"/>
              <a:t>Environmental conditions </a:t>
            </a:r>
            <a:r>
              <a:rPr lang="en-US" sz="2000"/>
              <a:t> </a:t>
            </a:r>
          </a:p>
          <a:p>
            <a:r>
              <a:rPr lang="en-US" sz="2000" b="1"/>
              <a:t>3</a:t>
            </a:r>
            <a:r>
              <a:rPr lang="en-US" sz="2000"/>
              <a:t>.  </a:t>
            </a:r>
            <a:r>
              <a:rPr lang="en-US" sz="2000" b="1"/>
              <a:t>Lighting set up</a:t>
            </a:r>
            <a:r>
              <a:rPr lang="en-US" sz="2000"/>
              <a:t>                                                                - Room temperature (22-25 Celsius)</a:t>
            </a:r>
          </a:p>
          <a:p>
            <a:r>
              <a:rPr lang="en-US" sz="2000"/>
              <a:t>        - Red light (660 nm)                                              </a:t>
            </a:r>
            <a:r>
              <a:rPr lang="en-US" sz="2000" b="1"/>
              <a:t>   7.   Measuring tool</a:t>
            </a:r>
          </a:p>
          <a:p>
            <a:r>
              <a:rPr lang="en-US" sz="2000"/>
              <a:t>        - Blue light (450 nm)                                                    - Ruler </a:t>
            </a:r>
          </a:p>
          <a:p>
            <a:r>
              <a:rPr lang="en-US" sz="2000"/>
              <a:t>        - Green light (530 nm)</a:t>
            </a:r>
          </a:p>
          <a:p>
            <a:r>
              <a:rPr lang="en-US" sz="2000"/>
              <a:t>        - Yellow light (590 nm)</a:t>
            </a:r>
          </a:p>
          <a:p>
            <a:r>
              <a:rPr lang="en-US" sz="2000"/>
              <a:t>        - Darkness </a:t>
            </a:r>
          </a:p>
          <a:p>
            <a:endParaRPr lang="en-US" sz="2000"/>
          </a:p>
        </p:txBody>
      </p:sp>
    </p:spTree>
    <p:extLst>
      <p:ext uri="{BB962C8B-B14F-4D97-AF65-F5344CB8AC3E}">
        <p14:creationId xmlns:p14="http://schemas.microsoft.com/office/powerpoint/2010/main" val="31737048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theme/theme1.xml><?xml version="1.0" encoding="utf-8"?>
<a:theme xmlns:a="http://schemas.openxmlformats.org/drawingml/2006/main" name="MimeoVTI">
  <a:themeElements>
    <a:clrScheme name="Mimeo">
      <a:dk1>
        <a:sysClr val="windowText" lastClr="000000"/>
      </a:dk1>
      <a:lt1>
        <a:sysClr val="window" lastClr="FFFFFF"/>
      </a:lt1>
      <a:dk2>
        <a:srgbClr val="011E31"/>
      </a:dk2>
      <a:lt2>
        <a:srgbClr val="FDF3E6"/>
      </a:lt2>
      <a:accent1>
        <a:srgbClr val="005E9E"/>
      </a:accent1>
      <a:accent2>
        <a:srgbClr val="38998D"/>
      </a:accent2>
      <a:accent3>
        <a:srgbClr val="EF8683"/>
      </a:accent3>
      <a:accent4>
        <a:srgbClr val="F04E28"/>
      </a:accent4>
      <a:accent5>
        <a:srgbClr val="DD992C"/>
      </a:accent5>
      <a:accent6>
        <a:srgbClr val="136E65"/>
      </a:accent6>
      <a:hlink>
        <a:srgbClr val="38998D"/>
      </a:hlink>
      <a:folHlink>
        <a:srgbClr val="F04E28"/>
      </a:folHlink>
    </a:clrScheme>
    <a:fontScheme name="Custom 3">
      <a:majorFont>
        <a:latin typeface="Elephant"/>
        <a:ea typeface=""/>
        <a:cs typeface=""/>
      </a:majorFont>
      <a:minorFont>
        <a:latin typeface="Univers Condense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imeoVTI" id="{63E3BFD8-7F9C-46D1-A4F3-04054403C108}" vid="{C505C190-EE38-45FD-8294-6454536D04B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607</Words>
  <Application>Microsoft Office PowerPoint</Application>
  <PresentationFormat>Szélesvásznú</PresentationFormat>
  <Paragraphs>69</Paragraphs>
  <Slides>17</Slides>
  <Notes>0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5</vt:i4>
      </vt:variant>
      <vt:variant>
        <vt:lpstr>Téma</vt:lpstr>
      </vt:variant>
      <vt:variant>
        <vt:i4>1</vt:i4>
      </vt:variant>
      <vt:variant>
        <vt:lpstr>Diacímek</vt:lpstr>
      </vt:variant>
      <vt:variant>
        <vt:i4>17</vt:i4>
      </vt:variant>
    </vt:vector>
  </HeadingPairs>
  <TitlesOfParts>
    <vt:vector size="23" baseType="lpstr">
      <vt:lpstr>Arial</vt:lpstr>
      <vt:lpstr>Calibri</vt:lpstr>
      <vt:lpstr>Elephant</vt:lpstr>
      <vt:lpstr>Helvetica</vt:lpstr>
      <vt:lpstr>Univers Condensed</vt:lpstr>
      <vt:lpstr>MimeoVTI</vt:lpstr>
      <vt:lpstr>Study of Different Plants Under Different Lighting Conditions to Determine how They Thrive</vt:lpstr>
      <vt:lpstr>Introduction  ​</vt:lpstr>
      <vt:lpstr>3 Different Seeds We Used</vt:lpstr>
      <vt:lpstr>Water </vt:lpstr>
      <vt:lpstr>Temperature </vt:lpstr>
      <vt:lpstr>Oxygen </vt:lpstr>
      <vt:lpstr>Light </vt:lpstr>
      <vt:lpstr>Soil pH</vt:lpstr>
      <vt:lpstr>Materials </vt:lpstr>
      <vt:lpstr>Methods  </vt:lpstr>
      <vt:lpstr>Calculation </vt:lpstr>
      <vt:lpstr>Germination ratio </vt:lpstr>
      <vt:lpstr>Average shoot length (mm)</vt:lpstr>
      <vt:lpstr>PowerPoint-bemutató</vt:lpstr>
      <vt:lpstr>Discussion </vt:lpstr>
      <vt:lpstr>Conclusion </vt:lpstr>
      <vt:lpstr>References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Study of Different Plants Under Different Lighting Conditions to Determine how They Thrive</dc:title>
  <dc:creator>User</dc:creator>
  <cp:lastModifiedBy>User</cp:lastModifiedBy>
  <cp:revision>31</cp:revision>
  <dcterms:created xsi:type="dcterms:W3CDTF">2025-03-08T17:57:33Z</dcterms:created>
  <dcterms:modified xsi:type="dcterms:W3CDTF">2025-03-30T17:25:51Z</dcterms:modified>
</cp:coreProperties>
</file>