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58" r:id="rId5"/>
    <p:sldId id="268" r:id="rId6"/>
    <p:sldId id="263" r:id="rId7"/>
    <p:sldId id="260" r:id="rId8"/>
    <p:sldId id="259" r:id="rId9"/>
    <p:sldId id="261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D100"/>
    <a:srgbClr val="009E0F"/>
    <a:srgbClr val="00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3"/>
    <p:restoredTop sz="94681"/>
  </p:normalViewPr>
  <p:slideViewPr>
    <p:cSldViewPr snapToGrid="0">
      <p:cViewPr>
        <p:scale>
          <a:sx n="114" d="100"/>
          <a:sy n="114" d="100"/>
        </p:scale>
        <p:origin x="1456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If applicable, mention any further ideas of what should be included in sustainable cities that are not (very) known</a:t>
            </a:r>
          </a:p>
        </c:rich>
      </c:tx>
      <c:layout>
        <c:manualLayout>
          <c:xMode val="edge"/>
          <c:yMode val="edge"/>
          <c:x val="0.1286792221147795"/>
          <c:y val="1.91387559808612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Sheet1!$F$13</c:f>
              <c:strCache>
                <c:ptCount val="1"/>
                <c:pt idx="0">
                  <c:v>Num of People 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BC-3948-9291-E3A2BB57381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BC-3948-9291-E3A2BB57381E}"/>
              </c:ext>
            </c:extLst>
          </c:dPt>
          <c:dPt>
            <c:idx val="2"/>
            <c:bubble3D val="0"/>
            <c:spPr>
              <a:solidFill>
                <a:schemeClr val="tx2">
                  <a:lumMod val="25000"/>
                  <a:lumOff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ABC-3948-9291-E3A2BB57381E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ABC-3948-9291-E3A2BB57381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ABC-3948-9291-E3A2BB57381E}"/>
              </c:ext>
            </c:extLst>
          </c:dPt>
          <c:dPt>
            <c:idx val="5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ABC-3948-9291-E3A2BB57381E}"/>
              </c:ext>
            </c:extLst>
          </c:dPt>
          <c:dPt>
            <c:idx val="6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ABC-3948-9291-E3A2BB57381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ABC-3948-9291-E3A2BB57381E}"/>
              </c:ext>
            </c:extLst>
          </c:dPt>
          <c:dPt>
            <c:idx val="8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ABC-3948-9291-E3A2BB57381E}"/>
              </c:ext>
            </c:extLst>
          </c:dPt>
          <c:dPt>
            <c:idx val="9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ABC-3948-9291-E3A2BB57381E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ABC-3948-9291-E3A2BB57381E}"/>
              </c:ext>
            </c:extLst>
          </c:dPt>
          <c:dPt>
            <c:idx val="11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ABC-3948-9291-E3A2BB57381E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ABC-3948-9291-E3A2BB57381E}"/>
              </c:ext>
            </c:extLst>
          </c:dPt>
          <c:dPt>
            <c:idx val="13"/>
            <c:bubble3D val="0"/>
            <c:spPr>
              <a:solidFill>
                <a:srgbClr val="FF5C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ABC-3948-9291-E3A2BB57381E}"/>
              </c:ext>
            </c:extLst>
          </c:dPt>
          <c:dPt>
            <c:idx val="14"/>
            <c:bubble3D val="0"/>
            <c:spPr>
              <a:solidFill>
                <a:srgbClr val="B4315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ABC-3948-9291-E3A2BB57381E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ABC-3948-9291-E3A2BB57381E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1-AABC-3948-9291-E3A2BB57381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Sheet1!$E$14:$E$30</c:f>
              <c:strCache>
                <c:ptCount val="17"/>
                <c:pt idx="0">
                  <c:v>Animal Welfare</c:v>
                </c:pt>
                <c:pt idx="1">
                  <c:v>Awareness</c:v>
                </c:pt>
                <c:pt idx="2">
                  <c:v>Better usage of roofs and abandoned land</c:v>
                </c:pt>
                <c:pt idx="3">
                  <c:v>Circular Economy</c:v>
                </c:pt>
                <c:pt idx="4">
                  <c:v>Climate protection</c:v>
                </c:pt>
                <c:pt idx="5">
                  <c:v>Combating Social Issues</c:v>
                </c:pt>
                <c:pt idx="6">
                  <c:v>Digitilization</c:v>
                </c:pt>
                <c:pt idx="7">
                  <c:v>Health Centre Planning</c:v>
                </c:pt>
                <c:pt idx="8">
                  <c:v>Local Food</c:v>
                </c:pt>
                <c:pt idx="9">
                  <c:v>Promotion of Biodiversity</c:v>
                </c:pt>
                <c:pt idx="10">
                  <c:v>Reduces effects of Climate change</c:v>
                </c:pt>
                <c:pt idx="11">
                  <c:v>Smart Cities Concept</c:v>
                </c:pt>
                <c:pt idx="12">
                  <c:v>Stricter Enviornment Regulations</c:v>
                </c:pt>
                <c:pt idx="13">
                  <c:v>Sustainable construction</c:v>
                </c:pt>
                <c:pt idx="14">
                  <c:v>Taxes on enviornmentaly harmful actions</c:v>
                </c:pt>
                <c:pt idx="15">
                  <c:v>Underconsumption</c:v>
                </c:pt>
                <c:pt idx="16">
                  <c:v>Water saving initiatives</c:v>
                </c:pt>
              </c:strCache>
            </c:strRef>
          </c:cat>
          <c:val>
            <c:numRef>
              <c:f>Sheet1!$F$14:$F$30</c:f>
              <c:numCache>
                <c:formatCode>0.00%</c:formatCode>
                <c:ptCount val="17"/>
                <c:pt idx="0">
                  <c:v>1.12E-2</c:v>
                </c:pt>
                <c:pt idx="1">
                  <c:v>3.3700000000000001E-2</c:v>
                </c:pt>
                <c:pt idx="2">
                  <c:v>7.8700000000000006E-2</c:v>
                </c:pt>
                <c:pt idx="3">
                  <c:v>0.14610000000000001</c:v>
                </c:pt>
                <c:pt idx="4">
                  <c:v>0.1573</c:v>
                </c:pt>
                <c:pt idx="5">
                  <c:v>7.8700000000000006E-2</c:v>
                </c:pt>
                <c:pt idx="6">
                  <c:v>2.2499999999999999E-2</c:v>
                </c:pt>
                <c:pt idx="7">
                  <c:v>3.3700000000000001E-2</c:v>
                </c:pt>
                <c:pt idx="8">
                  <c:v>3.3700000000000001E-2</c:v>
                </c:pt>
                <c:pt idx="9">
                  <c:v>5.62E-2</c:v>
                </c:pt>
                <c:pt idx="10">
                  <c:v>4.4900000000000002E-2</c:v>
                </c:pt>
                <c:pt idx="11">
                  <c:v>0.17979999999999999</c:v>
                </c:pt>
                <c:pt idx="12">
                  <c:v>3.3700000000000001E-2</c:v>
                </c:pt>
                <c:pt idx="13">
                  <c:v>3.3700000000000001E-2</c:v>
                </c:pt>
                <c:pt idx="14">
                  <c:v>1.12E-2</c:v>
                </c:pt>
                <c:pt idx="15">
                  <c:v>2.2499999999999999E-2</c:v>
                </c:pt>
                <c:pt idx="16">
                  <c:v>2.2499999999999999E-2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AABC-3948-9291-E3A2BB5738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102329292527396"/>
          <c:y val="0.50385508258664291"/>
          <c:w val="0.61837301039124504"/>
          <c:h val="0.47966846249481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Please mention more things the government can do for making our cities sustainable</a:t>
            </a:r>
          </a:p>
        </c:rich>
      </c:tx>
      <c:layout>
        <c:manualLayout>
          <c:xMode val="edge"/>
          <c:yMode val="edge"/>
          <c:x val="0.13829753193118238"/>
          <c:y val="2.16182828906732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Sheet1!$F$72</c:f>
              <c:strCache>
                <c:ptCount val="1"/>
                <c:pt idx="0">
                  <c:v>Percentage of People</c:v>
                </c:pt>
              </c:strCache>
            </c:strRef>
          </c:tx>
          <c:dPt>
            <c:idx val="0"/>
            <c:bubble3D val="0"/>
            <c:spPr>
              <a:solidFill>
                <a:srgbClr val="CE46C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6FA-C04C-A172-F23FF4928CF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6FA-C04C-A172-F23FF4928CF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6FA-C04C-A172-F23FF4928CF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6FA-C04C-A172-F23FF4928CF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6FA-C04C-A172-F23FF4928CF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6FA-C04C-A172-F23FF4928CFA}"/>
              </c:ext>
            </c:extLst>
          </c:dPt>
          <c:dPt>
            <c:idx val="6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6FA-C04C-A172-F23FF4928CF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6FA-C04C-A172-F23FF4928CFA}"/>
              </c:ext>
            </c:extLst>
          </c:dPt>
          <c:dPt>
            <c:idx val="8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6FA-C04C-A172-F23FF4928CF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Sheet1!$E$73:$E$81</c:f>
              <c:strCache>
                <c:ptCount val="9"/>
                <c:pt idx="0">
                  <c:v>Awareness</c:v>
                </c:pt>
                <c:pt idx="1">
                  <c:v>Citizens should take th einitiative</c:v>
                </c:pt>
                <c:pt idx="2">
                  <c:v>Climate protection</c:v>
                </c:pt>
                <c:pt idx="3">
                  <c:v>Encouraging citizens to live sustainable</c:v>
                </c:pt>
                <c:pt idx="4">
                  <c:v>Improving quality of life</c:v>
                </c:pt>
                <c:pt idx="5">
                  <c:v>Making strict laws for imprving sustainability</c:v>
                </c:pt>
                <c:pt idx="6">
                  <c:v>More ambitious work from the Government</c:v>
                </c:pt>
                <c:pt idx="7">
                  <c:v>More urban greenery</c:v>
                </c:pt>
                <c:pt idx="8">
                  <c:v>Support from the Government</c:v>
                </c:pt>
              </c:strCache>
            </c:strRef>
          </c:cat>
          <c:val>
            <c:numRef>
              <c:f>Sheet1!$F$73:$F$81</c:f>
              <c:numCache>
                <c:formatCode>0.00%</c:formatCode>
                <c:ptCount val="9"/>
                <c:pt idx="0">
                  <c:v>6.7400000000000002E-2</c:v>
                </c:pt>
                <c:pt idx="1">
                  <c:v>2.81E-2</c:v>
                </c:pt>
                <c:pt idx="2">
                  <c:v>0.16850000000000001</c:v>
                </c:pt>
                <c:pt idx="3">
                  <c:v>0.1067</c:v>
                </c:pt>
                <c:pt idx="4">
                  <c:v>5.0599999999999999E-2</c:v>
                </c:pt>
                <c:pt idx="5">
                  <c:v>0.1124</c:v>
                </c:pt>
                <c:pt idx="6">
                  <c:v>5.0599999999999999E-2</c:v>
                </c:pt>
                <c:pt idx="7">
                  <c:v>5.0599999999999999E-2</c:v>
                </c:pt>
                <c:pt idx="8">
                  <c:v>0.36520000000000002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6FA-C04C-A172-F23FF4928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Please mention action ideas for transforming our cities into sustainable ones. Present ideas that are appealing to you and that you pledge to implement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Sheet1!$F$43</c:f>
              <c:strCache>
                <c:ptCount val="1"/>
                <c:pt idx="0">
                  <c:v>Num of people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FCB-4149-AC73-866E8A5E9DE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CB-4149-AC73-866E8A5E9DEA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FCB-4149-AC73-866E8A5E9DE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FCB-4149-AC73-866E8A5E9DE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Sheet1!$E$44:$E$47</c:f>
              <c:strCache>
                <c:ptCount val="4"/>
                <c:pt idx="0">
                  <c:v>Appeal to Government</c:v>
                </c:pt>
                <c:pt idx="1">
                  <c:v>Awareness</c:v>
                </c:pt>
                <c:pt idx="2">
                  <c:v>Misunderstood question</c:v>
                </c:pt>
                <c:pt idx="3">
                  <c:v>Sustainable Living</c:v>
                </c:pt>
              </c:strCache>
            </c:strRef>
          </c:cat>
          <c:val>
            <c:numRef>
              <c:f>Sheet1!$F$44:$F$47</c:f>
              <c:numCache>
                <c:formatCode>0.00%</c:formatCode>
                <c:ptCount val="4"/>
                <c:pt idx="0">
                  <c:v>0.17219999999999999</c:v>
                </c:pt>
                <c:pt idx="1">
                  <c:v>0.16669999999999999</c:v>
                </c:pt>
                <c:pt idx="2">
                  <c:v>0.44440000000000002</c:v>
                </c:pt>
                <c:pt idx="3">
                  <c:v>0.2167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FCB-4149-AC73-866E8A5E9D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881241250693229"/>
          <c:y val="0.91548600044334982"/>
          <c:w val="0.75633778461309398"/>
          <c:h val="6.2346507572729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0:44:31.7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1T16:09:12.4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1 500 24575,'1'-8'0,"4"-2"0,17-20 0,10-10 0,2-3 0,-4 7 0,-17 23 0,-4 6 0,-1 0 0,2-2 0,4-2 0,-1-1 0,0 3 0,-3 2 0,0 0 0,2-2 0,2-2 0,4-3 0,1-1 0,0 2 0,-2 2 0,-4 4 0,-1-1 0,2 0 0,3-1 0,5-3 0,3 0 0,-2 1 0,-5 4 0,-4 4 0,-2 0 0,0-1 0,3-3 0,1 1 0,-1 2 0,-1 1 0,4-2 0,12-3 0,16-4 0,8-3 0,-2 1 0,-12 3 0,-14 5 0,-10 4 0,-4 2 0,4 0 0,7 0 0,8 0 0,3 0 0,-3 0 0,-5 0 0,-7 0 0,-4 0 0,3 3 0,14 4 0,17 7 0,6 3 0,-5-1 0,-16-4 0,-12-4 0,-9-4 0,-3-1 0,3 4 0,7 4 0,5 2 0,2 1 0,-5-4 0,-6-2 0,-7-1 0,-3-2 0,-1-1 0,0 1 0,7 2 0,3 3 0,2 1 0,2-1 0,-2 0 0,0-1 0,0-1 0,-2 0 0,0-2 0,-2 2 0,0 0 0,-3-1 0,-2 0 0,-1-1 0,3 3 0,11 10 0,16 14 0,9 7 0,0-2 0,-11-9 0,-15-10 0,-10-8 0,-9-4 0,-5-5 0,-3-2 0,-3 0 0,-1 0 0,-3 0 0,0 0 0,-3 0 0,-5 0 0,0 0 0,5 3 0,5 1 0,3 0 0,2 1 0,-1-3 0,0 3 0,-1 0 0,4-2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1T16:09:14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33 172 24575,'0'-28'0,"-2"-3"0,0-4 0,-3 3 0,-1 10 0,0 9 0,0 6 0,2 5 0,3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E7C9D-4E67-A344-ACFA-C80C2930F31C}" type="datetimeFigureOut">
              <a:rPr lang="en-US" smtClean="0"/>
              <a:t>3/30/25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DC2EA-3829-0D45-9BE8-59D793C73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4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FDC2EA-3829-0D45-9BE8-59D793C7309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58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A70EF-707D-0250-80CE-AD003A2B4E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95427-CBE5-A2BE-8619-77EA99B0A4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994C5-5ECA-7D30-7AFD-D2A7F0EC3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FD54A-653C-2CED-EE00-128DA7495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093E3-A621-CA57-6B5D-50CC905B1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A00B6-2E84-6687-C8CA-51B0EF4C2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B35E46-D7A9-17B1-2AA8-6A55AAB3D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CAC6C-DD8E-7BAB-6223-730787145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55BF8-C76F-2D22-D72A-BA0BDA85D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66581C-8377-71B8-A0FE-D57A6C283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58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ED202F-CE81-FF7C-F94C-16BFB94EE3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27069A-5DA0-877B-C035-3190145200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23A5D-18F0-969B-E643-59FBB2528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F1B82C-272A-AD73-9178-6BDD7D97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CFA06-B1DA-30F8-962A-BB1ABB3C6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38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D6E0F-1A13-C717-FBA2-CC1190917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DA76F-CF63-7C7D-36C1-A9DC773FE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012EF-5541-7B41-E54B-D5B53A04A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F0D91-B41E-6076-BC60-BCC0BB410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0E347-8972-F6DA-4F86-4011BB860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70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7DA2-A6E5-9978-8A57-864E0B48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035B9-6D02-2EF4-DAF2-9A109A4A5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250EA-F3E8-7608-40EC-A98BC718F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CEE42-0C21-6135-892C-45186B694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1019A-4C97-C2E1-FE19-9475F98FE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75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A49D2-D40D-862F-7761-342A9AE45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43D50-F1FA-7F2B-7D9C-D4E7615D91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BEE328-035F-0F83-65FC-28F01856F0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DE98C-D597-56FA-F496-25F53D300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7C6724-CD0E-E8D9-9509-2BDE85680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ED81DC-7C4F-91AF-3DCB-38BA72DE7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460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F40AE-8B85-1CBE-C7FD-C4514DAF2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52273-B86F-E1FC-F329-7209B5654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683974-9E96-DE30-D121-139494014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8391D7-DDD3-FDB3-A460-34DBDA9E45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330FB4-0ED0-82E1-E36A-D79EBB399E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090656-EAE8-72CC-4244-BF217A15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9D7210-A40C-F015-EDA6-72B6BD2CD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61A0FE-3E6F-4230-94A3-CAE07213B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7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3B158-73DB-1445-674C-CF105517D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089397-AD23-A9C8-D19D-4159B7810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9BBD0-33FC-A4C7-3414-F35200963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61D8A1-03C0-B7B0-880A-7FDC5A9D3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53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FB76C9-7256-D6C7-A9C3-5B3849A3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2CF589-48D6-1460-5F2F-98D095D35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9C32D8-9747-ABE0-A8C1-4ECDC069B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1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2C377-F7C4-F900-002D-E3303BAFA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032C5-961D-6510-385D-B05613915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E0311C-4820-B4E1-16AA-A30F26A736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A5EF80-3AD3-9BA1-39DA-4C75E78FF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9F1FAE-F8B8-F317-6C4E-06BA19E20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5CB2E5-939B-B42E-1139-14A3B7D5B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75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C429E-D9A8-DAA5-6816-60E048251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457CCC-5277-DE9E-3ACB-B35080883A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B65A3-80B1-6B31-A3ED-B60856D71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B5B243-0528-E852-AFCD-1A5762677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6789B3-C967-7D2E-BDDD-AB92D44D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CF322A-AF73-E48A-A35D-BB139BBC4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2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22795C-6CE5-55CE-A3D1-30CDA68A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E91BE-144F-BB06-5F08-EBD78E2C6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90DFB-07E9-D4F5-80BE-207D5006C1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BB76C6-92F4-A549-B942-83E733736AD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DB4F5-BAEB-7520-0BC3-3FDEBC9837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1D8BD-6299-4205-AFC0-B45415BFC3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5DF144-693B-E94B-848E-815AEDDBA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978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se1.explicit.bing.net/th?id=OIP.JumLFrJEaBGnFhazoDYi7wHaHy&amp;pid=Api" TargetMode="External"/><Relationship Id="rId7" Type="http://schemas.openxmlformats.org/officeDocument/2006/relationships/hyperlink" Target="https://www.pexels.com/photo/landscape-sky-buildings-industry-9799737/" TargetMode="External"/><Relationship Id="rId2" Type="http://schemas.openxmlformats.org/officeDocument/2006/relationships/hyperlink" Target="https://unsplash.com/photos/aerial-view-photography-of-city-jP_21V34Se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photo/gardens-by-the-bay-singapore-1907047/" TargetMode="External"/><Relationship Id="rId5" Type="http://schemas.openxmlformats.org/officeDocument/2006/relationships/hyperlink" Target="https://unsplash.com/photos/white-vehicle-near-tall-tree-at-cloudy-sky-during-daytime--iretlQZEU4" TargetMode="External"/><Relationship Id="rId4" Type="http://schemas.openxmlformats.org/officeDocument/2006/relationships/hyperlink" Target="https://tse2.mm.bing.net/th?id=OIP.OYHyNgKPhx6dwx8rqBh4-wHaEF&amp;pid=Api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.org/en/desa/around-25-billion-more-people-will-be-living-cities-2050-projects-new-un-repor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8.png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12.png"/><Relationship Id="rId4" Type="http://schemas.openxmlformats.org/officeDocument/2006/relationships/customXml" Target="../ink/ink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CC40D4E-4FB6-FC6F-ABD4-DF53D586D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3" r="4006" b="-1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466399-334A-C724-46B9-A5E7ABFB4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Impact" panose="020B0806030902050204" pitchFamily="34" charset="0"/>
              </a:rPr>
              <a:t>Sustainable Cities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EA831-B91A-573B-DCAF-F261593B1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How can Cities Become More Sustainable?</a:t>
            </a:r>
          </a:p>
        </p:txBody>
      </p:sp>
    </p:spTree>
    <p:extLst>
      <p:ext uri="{BB962C8B-B14F-4D97-AF65-F5344CB8AC3E}">
        <p14:creationId xmlns:p14="http://schemas.microsoft.com/office/powerpoint/2010/main" val="1276896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BB585-8F23-2BF4-5173-350ECD089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Sources (Pictures)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7328-B1C6-0DFB-3A64-CD1ACCF0F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https://unsplash.com/photos/aerial-view-photography-of-city-jP_21V34SeQ</a:t>
            </a:r>
            <a:endParaRPr lang="en-US" sz="1800" dirty="0"/>
          </a:p>
          <a:p>
            <a:r>
              <a:rPr lang="en-US" sz="1800" dirty="0">
                <a:hlinkClick r:id="rId3"/>
              </a:rPr>
              <a:t>https://tse1.explicit.bing.net/th?id=OIP.JumLFrJEaBGnFhazoDYi7wHaHy&amp;pid=Api</a:t>
            </a:r>
            <a:endParaRPr lang="en-US" sz="1800" dirty="0"/>
          </a:p>
          <a:p>
            <a:r>
              <a:rPr lang="en-US" sz="1800" dirty="0">
                <a:hlinkClick r:id="rId4"/>
              </a:rPr>
              <a:t>https://tse2.mm.bing.net/th?id=OIP.OYHyNgKPhx6dwx8rqBh4-wHaEF&amp;pid=Api</a:t>
            </a:r>
            <a:endParaRPr lang="en-US" sz="1800" dirty="0"/>
          </a:p>
          <a:p>
            <a:r>
              <a:rPr lang="en-US" sz="1800" dirty="0">
                <a:hlinkClick r:id="rId5"/>
              </a:rPr>
              <a:t>https://unsplash.com/photos/white-vehicle-near-tall-tree-at-cloudy-sky-during-daytime--iretlQZEU4</a:t>
            </a:r>
            <a:endParaRPr lang="en-US" sz="1800" dirty="0"/>
          </a:p>
          <a:p>
            <a:r>
              <a:rPr lang="en-US" sz="1800" b="0" i="0" u="sng" strike="noStrike" dirty="0">
                <a:solidFill>
                  <a:srgbClr val="1155CC"/>
                </a:solidFill>
                <a:effectLst/>
                <a:hlinkClick r:id="rId6"/>
              </a:rPr>
              <a:t>https://www.pexels.com/photo/gardens-by-the-bay-singapore-1907047/</a:t>
            </a:r>
            <a:r>
              <a:rPr lang="en-US" sz="1800" b="0" i="0" dirty="0">
                <a:solidFill>
                  <a:srgbClr val="222222"/>
                </a:solidFill>
                <a:effectLst/>
              </a:rPr>
              <a:t> </a:t>
            </a:r>
          </a:p>
          <a:p>
            <a:r>
              <a:rPr lang="en-US" sz="1800" b="0" i="0" u="sng" strike="noStrike" dirty="0">
                <a:solidFill>
                  <a:srgbClr val="1155CC"/>
                </a:solidFill>
                <a:effectLst/>
                <a:hlinkClick r:id="rId7"/>
              </a:rPr>
              <a:t>https://www.pexels.com/photo/landscape-sky-buildings-industry-9799737/</a:t>
            </a:r>
            <a:r>
              <a:rPr lang="en-US" sz="1800" b="0" i="0" u="sng" dirty="0">
                <a:solidFill>
                  <a:srgbClr val="D13438"/>
                </a:solidFill>
                <a:effectLst/>
              </a:rPr>
              <a:t> </a:t>
            </a:r>
            <a:endParaRPr lang="en-US" sz="1800" u="sng" dirty="0">
              <a:solidFill>
                <a:srgbClr val="222222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73354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E20C9-3C7C-0503-1C8A-21FA18870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Sources (Information)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003F1-F685-53AE-50BC-D721336FA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sng" strike="noStrike" dirty="0">
                <a:solidFill>
                  <a:srgbClr val="1155CC"/>
                </a:solidFill>
                <a:effectLst/>
                <a:hlinkClick r:id="rId2"/>
              </a:rPr>
              <a:t>https://www.un.org/en/desa/around-25-billion-more-people-will-be-living-cities-2050-projects-new-un-report</a:t>
            </a:r>
            <a:r>
              <a:rPr lang="en-US" sz="1800" b="0" i="0" dirty="0">
                <a:solidFill>
                  <a:srgbClr val="222222"/>
                </a:solidFill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068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DACA0-3F2C-D086-7DD2-4C0A00E45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Acknowledgments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BFB51-FFAC-6561-8BC3-585FF6D0E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 fontAlgn="base">
              <a:lnSpc>
                <a:spcPts val="1913"/>
              </a:lnSpc>
              <a:buNone/>
            </a:pPr>
            <a:r>
              <a:rPr lang="en-US" sz="2400" b="0" i="0" dirty="0">
                <a:solidFill>
                  <a:srgbClr val="222222"/>
                </a:solidFill>
                <a:effectLst/>
              </a:rPr>
              <a:t>Thank you to Dr.</a:t>
            </a:r>
            <a:r>
              <a:rPr lang="en-US" sz="2400" b="0" i="0" u="sng" dirty="0">
                <a:solidFill>
                  <a:srgbClr val="D13438"/>
                </a:solidFill>
                <a:effectLst/>
              </a:rPr>
              <a:t> </a:t>
            </a:r>
            <a:r>
              <a:rPr lang="en-US" sz="2400" b="0" i="0" dirty="0" err="1">
                <a:solidFill>
                  <a:srgbClr val="222222"/>
                </a:solidFill>
                <a:effectLst/>
              </a:rPr>
              <a:t>Samland</a:t>
            </a:r>
            <a:r>
              <a:rPr lang="en-US" sz="2400" b="0" i="0" dirty="0">
                <a:solidFill>
                  <a:srgbClr val="222222"/>
                </a:solidFill>
                <a:effectLst/>
              </a:rPr>
              <a:t> who is my mentor for this project. She helped me by giving ideas for the project. </a:t>
            </a:r>
          </a:p>
          <a:p>
            <a:pPr marL="0" indent="0" algn="l" rtl="0" fontAlgn="base">
              <a:lnSpc>
                <a:spcPts val="1913"/>
              </a:lnSpc>
              <a:buNone/>
            </a:pPr>
            <a:r>
              <a:rPr lang="en-US" sz="2400" b="0" i="0" dirty="0">
                <a:solidFill>
                  <a:srgbClr val="222222"/>
                </a:solidFill>
                <a:effectLst/>
              </a:rPr>
              <a:t>Thank you to my parents who helped me by double-checking my work and who helped motivate me and gave me suggestions. </a:t>
            </a:r>
          </a:p>
          <a:p>
            <a:pPr marL="0" indent="0" algn="l" rtl="0" fontAlgn="base">
              <a:lnSpc>
                <a:spcPts val="1913"/>
              </a:lnSpc>
              <a:buNone/>
            </a:pPr>
            <a:r>
              <a:rPr lang="en-US" sz="2400" b="0" i="0" dirty="0">
                <a:solidFill>
                  <a:srgbClr val="222222"/>
                </a:solidFill>
                <a:effectLst/>
              </a:rPr>
              <a:t>Thank you to everyone who filled out the survey, your responses are the only reason I could make an appeal to Frankfurt’s mayor. </a:t>
            </a:r>
          </a:p>
          <a:p>
            <a:pPr marL="0" indent="0" algn="l" rtl="0" fontAlgn="base">
              <a:lnSpc>
                <a:spcPts val="1913"/>
              </a:lnSpc>
              <a:buNone/>
            </a:pPr>
            <a:r>
              <a:rPr lang="en-US" sz="2400" b="0" i="0" dirty="0">
                <a:solidFill>
                  <a:srgbClr val="222222"/>
                </a:solidFill>
                <a:effectLst/>
              </a:rPr>
              <a:t>Thank you to </a:t>
            </a:r>
            <a:r>
              <a:rPr lang="en-US" sz="2400" b="0" i="0" dirty="0" err="1">
                <a:solidFill>
                  <a:srgbClr val="222222"/>
                </a:solidFill>
                <a:effectLst/>
              </a:rPr>
              <a:t>Mihika</a:t>
            </a:r>
            <a:r>
              <a:rPr lang="en-US" sz="2400" b="0" i="0" dirty="0">
                <a:solidFill>
                  <a:srgbClr val="222222"/>
                </a:solidFill>
                <a:effectLst/>
              </a:rPr>
              <a:t> Parashar and </a:t>
            </a:r>
            <a:r>
              <a:rPr lang="en-US" sz="2400" b="0" i="0" dirty="0" err="1">
                <a:solidFill>
                  <a:srgbClr val="222222"/>
                </a:solidFill>
                <a:effectLst/>
              </a:rPr>
              <a:t>Ruofan</a:t>
            </a:r>
            <a:r>
              <a:rPr lang="en-US" sz="2400" b="0" i="0" dirty="0">
                <a:solidFill>
                  <a:srgbClr val="222222"/>
                </a:solidFill>
                <a:effectLst/>
              </a:rPr>
              <a:t> Yang who helped me with my ESSS outline. </a:t>
            </a:r>
          </a:p>
          <a:p>
            <a:pPr marL="0" indent="0" algn="l" rtl="0" fontAlgn="base">
              <a:lnSpc>
                <a:spcPts val="1913"/>
              </a:lnSpc>
              <a:buNone/>
            </a:pPr>
            <a:r>
              <a:rPr lang="en-US" sz="2400" b="0" i="0" dirty="0">
                <a:solidFill>
                  <a:srgbClr val="222222"/>
                </a:solidFill>
                <a:effectLst/>
              </a:rPr>
              <a:t>Thank you to all the participants of Environmental Stewards Club I am truly grateful to have an amazing team to advocate for more environmental protection.  </a:t>
            </a:r>
            <a:r>
              <a:rPr lang="en-US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sz="24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24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0F7EF0-D9A8-E3A7-847A-75F2361B95A5}"/>
              </a:ext>
            </a:extLst>
          </p:cNvPr>
          <p:cNvSpPr txBox="1"/>
          <p:nvPr/>
        </p:nvSpPr>
        <p:spPr>
          <a:xfrm>
            <a:off x="2832410" y="2720898"/>
            <a:ext cx="6701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Impact" panose="020B0806030902050204" pitchFamily="34" charset="0"/>
              </a:rPr>
              <a:t>Thank you for Listening</a:t>
            </a:r>
          </a:p>
        </p:txBody>
      </p:sp>
      <p:pic>
        <p:nvPicPr>
          <p:cNvPr id="6" name="Picture 2" descr="Free Border Leaves Cliparts, Download Free Border Leaves Cliparts png ...">
            <a:extLst>
              <a:ext uri="{FF2B5EF4-FFF2-40B4-BE49-F238E27FC236}">
                <a16:creationId xmlns:a16="http://schemas.microsoft.com/office/drawing/2014/main" id="{155BA61E-03CB-D9C0-9A59-5BCD5EE97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5644" y="-1255923"/>
            <a:ext cx="14009783" cy="1026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30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D4D39-14C4-E905-B50F-48978E06E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542" y="296240"/>
            <a:ext cx="10515600" cy="1325563"/>
          </a:xfrm>
        </p:spPr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Why Sustainable Cities?</a:t>
            </a:r>
          </a:p>
        </p:txBody>
      </p:sp>
      <p:pic>
        <p:nvPicPr>
          <p:cNvPr id="1026" name="Picture 2" descr="aerial view photography of city">
            <a:extLst>
              <a:ext uri="{FF2B5EF4-FFF2-40B4-BE49-F238E27FC236}">
                <a16:creationId xmlns:a16="http://schemas.microsoft.com/office/drawing/2014/main" id="{9A6E8BF8-8B7A-9625-1B26-34079F7E8DF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0" y="1725142"/>
            <a:ext cx="2575934" cy="304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ont view hot thermometer vector — Stock Vector © Albachiaraa #12047295">
            <a:extLst>
              <a:ext uri="{FF2B5EF4-FFF2-40B4-BE49-F238E27FC236}">
                <a16:creationId xmlns:a16="http://schemas.microsoft.com/office/drawing/2014/main" id="{F0C2109A-FBC0-1E06-1F47-780A2B6E2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529" y="1725142"/>
            <a:ext cx="2895813" cy="304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white vehicle near tall tree at cloudy sky during daytime">
            <a:extLst>
              <a:ext uri="{FF2B5EF4-FFF2-40B4-BE49-F238E27FC236}">
                <a16:creationId xmlns:a16="http://schemas.microsoft.com/office/drawing/2014/main" id="{57AC4CA7-01F2-CB7A-83FB-52D9D1E96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533" y="1725142"/>
            <a:ext cx="2985571" cy="288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tudy finds that air pollution has caused 15% of covid-19 deaths ...">
            <a:extLst>
              <a:ext uri="{FF2B5EF4-FFF2-40B4-BE49-F238E27FC236}">
                <a16:creationId xmlns:a16="http://schemas.microsoft.com/office/drawing/2014/main" id="{E184AB2A-450D-88E9-A56A-3CEE30F1D7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428" y="1768442"/>
            <a:ext cx="2985572" cy="288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561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94580-E16D-F61F-E6DF-D9023C97F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                                    Aim of Project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AFAFE83-9ED9-09C0-D746-F84DEF14D351}"/>
              </a:ext>
            </a:extLst>
          </p:cNvPr>
          <p:cNvSpPr/>
          <p:nvPr/>
        </p:nvSpPr>
        <p:spPr>
          <a:xfrm>
            <a:off x="2688112" y="2100091"/>
            <a:ext cx="2710149" cy="2657819"/>
          </a:xfrm>
          <a:prstGeom prst="ellipse">
            <a:avLst/>
          </a:prstGeom>
          <a:solidFill>
            <a:srgbClr val="AFD1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Presenting a roadmap towards sustainable cities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728D82-9729-1596-879F-DF9A58803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6284" y="2100091"/>
            <a:ext cx="2710149" cy="265781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>
              <a:buNone/>
            </a:pPr>
            <a:r>
              <a:rPr lang="en-US" sz="2300" dirty="0"/>
              <a:t>Helping to      improve sustainability in my city</a:t>
            </a:r>
          </a:p>
        </p:txBody>
      </p:sp>
      <p:pic>
        <p:nvPicPr>
          <p:cNvPr id="4098" name="Picture 2" descr="Free Border Leaves Cliparts, Download Free Border Leaves Cliparts png ...">
            <a:extLst>
              <a:ext uri="{FF2B5EF4-FFF2-40B4-BE49-F238E27FC236}">
                <a16:creationId xmlns:a16="http://schemas.microsoft.com/office/drawing/2014/main" id="{D5D9B24B-C5B2-1546-9DD4-91768BCC8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5644" y="-1255923"/>
            <a:ext cx="14009783" cy="1026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227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5381C-0881-C0AB-57DC-A386A3BAE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117" y="-114377"/>
            <a:ext cx="10515600" cy="1325563"/>
          </a:xfrm>
        </p:spPr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                                            Survey</a:t>
            </a:r>
          </a:p>
        </p:txBody>
      </p:sp>
      <p:pic>
        <p:nvPicPr>
          <p:cNvPr id="2050" name="Picture 2" descr="Forms response chart. Question title: Do you think sustainable cities are important?. Number of responses: 209 responses.">
            <a:extLst>
              <a:ext uri="{FF2B5EF4-FFF2-40B4-BE49-F238E27FC236}">
                <a16:creationId xmlns:a16="http://schemas.microsoft.com/office/drawing/2014/main" id="{C185531E-156C-B54C-B778-5BC9A87A9C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1186"/>
            <a:ext cx="7283769" cy="347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F55D6448-5345-A3EB-E483-624F68FC0DE8}"/>
                  </a:ext>
                </a:extLst>
              </p14:cNvPr>
              <p14:cNvContentPartPr/>
              <p14:nvPr/>
            </p14:nvContentPartPr>
            <p14:xfrm>
              <a:off x="2687955" y="-430152"/>
              <a:ext cx="360" cy="36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F55D6448-5345-A3EB-E483-624F68FC0DE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678955" y="-438792"/>
                <a:ext cx="18000" cy="18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1431815A-087F-6C86-7CFB-D8F15E80D0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336786"/>
              </p:ext>
            </p:extLst>
          </p:nvPr>
        </p:nvGraphicFramePr>
        <p:xfrm>
          <a:off x="5074734" y="1293310"/>
          <a:ext cx="6515100" cy="3981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493001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23B48-AA65-6E23-7844-5D84DC9D6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                                             Survey</a:t>
            </a:r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E177139-AEEA-DADA-8779-E8968397CD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5196174"/>
              </p:ext>
            </p:extLst>
          </p:nvPr>
        </p:nvGraphicFramePr>
        <p:xfrm>
          <a:off x="5430180" y="1389757"/>
          <a:ext cx="6589441" cy="4906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BDA1227A-1C44-3DED-326B-3F01D56615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559565"/>
              </p:ext>
            </p:extLst>
          </p:nvPr>
        </p:nvGraphicFramePr>
        <p:xfrm>
          <a:off x="-702527" y="1389757"/>
          <a:ext cx="7114479" cy="4776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14399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5126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403C63B-1054-5960-2325-79A0F7AC8D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0" r="11422" b="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B6059E-750E-20BF-D9B6-9984916C4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Impact" panose="020B0806030902050204" pitchFamily="34" charset="0"/>
              </a:rPr>
              <a:t>Survey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378AA2-68FE-8E3A-F9FD-46A92FB86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Sustainable cities are important for many</a:t>
            </a:r>
          </a:p>
          <a:p>
            <a:r>
              <a:rPr lang="en-US" dirty="0">
                <a:solidFill>
                  <a:srgbClr val="FFFFFF"/>
                </a:solidFill>
              </a:rPr>
              <a:t>Concern for many: climate change, expensive living, little urban greenery, too much waste generation and little awareness and action</a:t>
            </a:r>
          </a:p>
          <a:p>
            <a:r>
              <a:rPr lang="en-US" dirty="0">
                <a:solidFill>
                  <a:srgbClr val="FFFFFF"/>
                </a:solidFill>
              </a:rPr>
              <a:t>Most frequent solutions mentioned: financial support from government, more investments on sustainability, awards for living sustainably, improving public transport, incorporating urban greenery and educating the young generation in school  </a:t>
            </a:r>
          </a:p>
        </p:txBody>
      </p:sp>
    </p:spTree>
    <p:extLst>
      <p:ext uri="{BB962C8B-B14F-4D97-AF65-F5344CB8AC3E}">
        <p14:creationId xmlns:p14="http://schemas.microsoft.com/office/powerpoint/2010/main" val="3344972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3D1BE-9C9E-DCA6-2295-87DC4C15A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                                             3D Model</a:t>
            </a:r>
          </a:p>
        </p:txBody>
      </p:sp>
      <p:pic>
        <p:nvPicPr>
          <p:cNvPr id="5" name="Content Placeholder 4" descr="A cartoon of a city&#10;&#10;AI-generated content may be incorrect.">
            <a:extLst>
              <a:ext uri="{FF2B5EF4-FFF2-40B4-BE49-F238E27FC236}">
                <a16:creationId xmlns:a16="http://schemas.microsoft.com/office/drawing/2014/main" id="{320D0885-D4C9-6164-0674-A9D483E0EF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1585" y="1577911"/>
            <a:ext cx="4345635" cy="3196914"/>
          </a:xfrm>
        </p:spPr>
      </p:pic>
      <p:pic>
        <p:nvPicPr>
          <p:cNvPr id="7" name="Picture 6" descr="A cartoon of a city&#10;&#10;AI-generated content may be incorrect.">
            <a:extLst>
              <a:ext uri="{FF2B5EF4-FFF2-40B4-BE49-F238E27FC236}">
                <a16:creationId xmlns:a16="http://schemas.microsoft.com/office/drawing/2014/main" id="{DD59E8DC-80B1-6E8A-341C-67E0DF6B5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781" y="1577911"/>
            <a:ext cx="4815941" cy="34315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2B0DC2-A9E2-0B19-F9A1-C31997CAB773}"/>
              </a:ext>
            </a:extLst>
          </p:cNvPr>
          <p:cNvSpPr txBox="1"/>
          <p:nvPr/>
        </p:nvSpPr>
        <p:spPr>
          <a:xfrm>
            <a:off x="0" y="4824839"/>
            <a:ext cx="8919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included urban greenery, wildlife bridges, solar panels on buildings and no-car zones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A92215-8AC1-F601-B18D-F7637E4C524E}"/>
              </a:ext>
            </a:extLst>
          </p:cNvPr>
          <p:cNvGrpSpPr/>
          <p:nvPr/>
        </p:nvGrpSpPr>
        <p:grpSpPr>
          <a:xfrm>
            <a:off x="5745180" y="1596188"/>
            <a:ext cx="701640" cy="189000"/>
            <a:chOff x="5612558" y="1547570"/>
            <a:chExt cx="701640" cy="189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CB8109F-87D7-2384-8A12-E9FE9346C70C}"/>
                    </a:ext>
                  </a:extLst>
                </p14:cNvPr>
                <p14:cNvContentPartPr/>
                <p14:nvPr/>
              </p14:nvContentPartPr>
              <p14:xfrm>
                <a:off x="5612558" y="1547570"/>
                <a:ext cx="686520" cy="18900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CB8109F-87D7-2384-8A12-E9FE9346C70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603918" y="1538930"/>
                  <a:ext cx="704160" cy="20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E15AF653-3237-6C23-43FC-BF85A5ABA2E5}"/>
                    </a:ext>
                  </a:extLst>
                </p14:cNvPr>
                <p14:cNvContentPartPr/>
                <p14:nvPr/>
              </p14:nvContentPartPr>
              <p14:xfrm>
                <a:off x="6301958" y="1645490"/>
                <a:ext cx="12240" cy="6228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E15AF653-3237-6C23-43FC-BF85A5ABA2E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293318" y="1636490"/>
                  <a:ext cx="29880" cy="799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7D9ABD7-C09F-DCF8-52D2-7EA65BAA044F}"/>
              </a:ext>
            </a:extLst>
          </p:cNvPr>
          <p:cNvSpPr txBox="1"/>
          <p:nvPr/>
        </p:nvSpPr>
        <p:spPr>
          <a:xfrm>
            <a:off x="5791201" y="1294497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180°</a:t>
            </a:r>
          </a:p>
        </p:txBody>
      </p:sp>
    </p:spTree>
    <p:extLst>
      <p:ext uri="{BB962C8B-B14F-4D97-AF65-F5344CB8AC3E}">
        <p14:creationId xmlns:p14="http://schemas.microsoft.com/office/powerpoint/2010/main" val="1766576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C772B-F729-2194-68EB-7022F00D7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0913" y="-116203"/>
            <a:ext cx="10515600" cy="1325563"/>
          </a:xfrm>
        </p:spPr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Environmental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1CC6DA-D72A-63D9-D54C-A8E197F12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9A7216-5D44-4AA2-A355-4CA3D7FE9A77}"/>
              </a:ext>
            </a:extLst>
          </p:cNvPr>
          <p:cNvSpPr txBox="1"/>
          <p:nvPr/>
        </p:nvSpPr>
        <p:spPr>
          <a:xfrm>
            <a:off x="3049571" y="3058154"/>
            <a:ext cx="60991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C226FF-AE8E-B6E4-86AB-176B1C95C141}"/>
              </a:ext>
            </a:extLst>
          </p:cNvPr>
          <p:cNvSpPr txBox="1"/>
          <p:nvPr/>
        </p:nvSpPr>
        <p:spPr>
          <a:xfrm>
            <a:off x="3049571" y="3058154"/>
            <a:ext cx="60991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9" name="Picture 8" descr="A group of post it notes on a table&#10;&#10;AI-generated content may be incorrect.">
            <a:extLst>
              <a:ext uri="{FF2B5EF4-FFF2-40B4-BE49-F238E27FC236}">
                <a16:creationId xmlns:a16="http://schemas.microsoft.com/office/drawing/2014/main" id="{9B10C303-13BF-A3E4-5903-3E95CF259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9423" y="1143897"/>
            <a:ext cx="4039314" cy="2770742"/>
          </a:xfrm>
          <a:prstGeom prst="rect">
            <a:avLst/>
          </a:prstGeom>
        </p:spPr>
      </p:pic>
      <p:pic>
        <p:nvPicPr>
          <p:cNvPr id="11" name="Picture 10" descr="A screenshot of a phone&#10;&#10;AI-generated content may be incorrect.">
            <a:extLst>
              <a:ext uri="{FF2B5EF4-FFF2-40B4-BE49-F238E27FC236}">
                <a16:creationId xmlns:a16="http://schemas.microsoft.com/office/drawing/2014/main" id="{1E1AB94D-2E0A-B3BA-F7D3-12270C411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098" y="4001294"/>
            <a:ext cx="3855903" cy="2770742"/>
          </a:xfrm>
          <a:prstGeom prst="rect">
            <a:avLst/>
          </a:prstGeom>
        </p:spPr>
      </p:pic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4EC3CE2-CD50-036E-2A5F-D264F5571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9423" y="4087258"/>
            <a:ext cx="4241494" cy="2770742"/>
          </a:xfrm>
          <a:prstGeom prst="rect">
            <a:avLst/>
          </a:prstGeom>
        </p:spPr>
      </p:pic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557EC6D-A33C-8A1A-DF1E-96339E2FA2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0098" y="969024"/>
            <a:ext cx="3855902" cy="2945615"/>
          </a:xfrm>
          <a:prstGeom prst="rect">
            <a:avLst/>
          </a:prstGeom>
        </p:spPr>
      </p:pic>
      <p:pic>
        <p:nvPicPr>
          <p:cNvPr id="16" name="Picture 2" descr="Free Border Leaves Cliparts, Download Free Border Leaves Cliparts png ...">
            <a:extLst>
              <a:ext uri="{FF2B5EF4-FFF2-40B4-BE49-F238E27FC236}">
                <a16:creationId xmlns:a16="http://schemas.microsoft.com/office/drawing/2014/main" id="{0610073B-1334-760D-F420-C1DAFB23E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2691" y="6793228"/>
            <a:ext cx="13077381" cy="1026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5F62893-5F2E-E145-F0BD-C902997B109F}"/>
              </a:ext>
            </a:extLst>
          </p:cNvPr>
          <p:cNvSpPr txBox="1"/>
          <p:nvPr/>
        </p:nvSpPr>
        <p:spPr>
          <a:xfrm>
            <a:off x="3601844" y="3787681"/>
            <a:ext cx="21004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Personality Quiz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4151B1-0D7D-E0AB-5AEC-3993375082E5}"/>
              </a:ext>
            </a:extLst>
          </p:cNvPr>
          <p:cNvSpPr txBox="1"/>
          <p:nvPr/>
        </p:nvSpPr>
        <p:spPr>
          <a:xfrm>
            <a:off x="3552102" y="820874"/>
            <a:ext cx="10999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Event Reminder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47B52C-181D-E07C-01D9-CDC1206CA146}"/>
              </a:ext>
            </a:extLst>
          </p:cNvPr>
          <p:cNvSpPr txBox="1"/>
          <p:nvPr/>
        </p:nvSpPr>
        <p:spPr>
          <a:xfrm>
            <a:off x="6639439" y="902465"/>
            <a:ext cx="31662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Environmental Action Ideas Students Commit to Do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2EBAE5-0B9F-3DD7-99B5-1A1EA06FE5B9}"/>
              </a:ext>
            </a:extLst>
          </p:cNvPr>
          <p:cNvSpPr txBox="1"/>
          <p:nvPr/>
        </p:nvSpPr>
        <p:spPr>
          <a:xfrm>
            <a:off x="7808700" y="3968855"/>
            <a:ext cx="140134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Earth Hour Reminder</a:t>
            </a:r>
          </a:p>
        </p:txBody>
      </p:sp>
    </p:spTree>
    <p:extLst>
      <p:ext uri="{BB962C8B-B14F-4D97-AF65-F5344CB8AC3E}">
        <p14:creationId xmlns:p14="http://schemas.microsoft.com/office/powerpoint/2010/main" val="4089212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B7FDF-AECD-0D7D-F081-209D7CBCC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mpact" panose="020B0806030902050204" pitchFamily="34" charset="0"/>
              </a:rPr>
              <a:t>                                       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0D412-0E79-E8A3-8263-77FCDE5EE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8E096ED-E8D9-1A66-EC06-46FDF2CCC452}"/>
              </a:ext>
            </a:extLst>
          </p:cNvPr>
          <p:cNvSpPr/>
          <p:nvPr/>
        </p:nvSpPr>
        <p:spPr>
          <a:xfrm>
            <a:off x="838200" y="2021012"/>
            <a:ext cx="2103303" cy="197811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</a:rPr>
              <a:t>Ambitious Action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8923598-9494-3BE9-E063-F27EB88F35D4}"/>
              </a:ext>
            </a:extLst>
          </p:cNvPr>
          <p:cNvSpPr/>
          <p:nvPr/>
        </p:nvSpPr>
        <p:spPr>
          <a:xfrm>
            <a:off x="3640158" y="2021011"/>
            <a:ext cx="2103303" cy="1978111"/>
          </a:xfrm>
          <a:prstGeom prst="ellipse">
            <a:avLst/>
          </a:prstGeom>
          <a:solidFill>
            <a:srgbClr val="AFD1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</a:rPr>
              <a:t>Will Power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CEADD91-3528-4A8E-EBF9-FB8A04AAC209}"/>
              </a:ext>
            </a:extLst>
          </p:cNvPr>
          <p:cNvSpPr/>
          <p:nvPr/>
        </p:nvSpPr>
        <p:spPr>
          <a:xfrm>
            <a:off x="6526576" y="2012748"/>
            <a:ext cx="2022054" cy="1978110"/>
          </a:xfrm>
          <a:prstGeom prst="ellipse">
            <a:avLst/>
          </a:prstGeom>
          <a:solidFill>
            <a:srgbClr val="00CD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>
                <a:solidFill>
                  <a:schemeClr val="tx1"/>
                </a:solidFill>
              </a:rPr>
              <a:t>Collective Action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74A1C73-E8C5-CFA8-C7C3-E36A80941316}"/>
              </a:ext>
            </a:extLst>
          </p:cNvPr>
          <p:cNvSpPr/>
          <p:nvPr/>
        </p:nvSpPr>
        <p:spPr>
          <a:xfrm>
            <a:off x="9328534" y="2104221"/>
            <a:ext cx="1941722" cy="1894901"/>
          </a:xfrm>
          <a:prstGeom prst="ellipse">
            <a:avLst/>
          </a:prstGeom>
          <a:solidFill>
            <a:srgbClr val="009E0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err="1">
                <a:solidFill>
                  <a:schemeClr val="tx1"/>
                </a:solidFill>
              </a:rPr>
              <a:t>Awarenes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294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7109</TotalTime>
  <Words>432</Words>
  <Application>Microsoft Macintosh PowerPoint</Application>
  <PresentationFormat>Widescreen</PresentationFormat>
  <Paragraphs>47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Impact</vt:lpstr>
      <vt:lpstr>Segoe UI</vt:lpstr>
      <vt:lpstr>Times New Roman</vt:lpstr>
      <vt:lpstr>Office Theme</vt:lpstr>
      <vt:lpstr>Sustainable Cities</vt:lpstr>
      <vt:lpstr>Why Sustainable Cities?</vt:lpstr>
      <vt:lpstr>                                    Aim of Project</vt:lpstr>
      <vt:lpstr>                                            Survey</vt:lpstr>
      <vt:lpstr>                                             Survey</vt:lpstr>
      <vt:lpstr>Survey Analysis</vt:lpstr>
      <vt:lpstr>                                             3D Model</vt:lpstr>
      <vt:lpstr>Environmental Group</vt:lpstr>
      <vt:lpstr>                                        Conclusion</vt:lpstr>
      <vt:lpstr>Sources (Pictures)</vt:lpstr>
      <vt:lpstr>Sources (Information)</vt:lpstr>
      <vt:lpstr>Acknowledgments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Parikshit Sabharwal</dc:creator>
  <cp:lastModifiedBy>Parikshit Sabharwal</cp:lastModifiedBy>
  <cp:revision>5</cp:revision>
  <dcterms:created xsi:type="dcterms:W3CDTF">2025-03-26T17:58:46Z</dcterms:created>
  <dcterms:modified xsi:type="dcterms:W3CDTF">2025-03-31T16:28:28Z</dcterms:modified>
</cp:coreProperties>
</file>