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61" r:id="rId4"/>
    <p:sldId id="262" r:id="rId5"/>
    <p:sldId id="263" r:id="rId6"/>
    <p:sldId id="259" r:id="rId7"/>
    <p:sldId id="265" r:id="rId8"/>
    <p:sldId id="266" r:id="rId9"/>
    <p:sldId id="260" r:id="rId10"/>
    <p:sldId id="267" r:id="rId11"/>
    <p:sldId id="269" r:id="rId12"/>
    <p:sldId id="270" r:id="rId13"/>
    <p:sldId id="27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42AA87-0EC1-4B3C-A696-6A76B6A758AE}" v="14" dt="2025-03-30T15:15:36.3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4" y="-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LU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FCBD3-F8BA-42D0-835A-C61B9D4EC448}" type="datetimeFigureOut">
              <a:rPr lang="fr-LU" smtClean="0"/>
              <a:t>31/03/2025</a:t>
            </a:fld>
            <a:endParaRPr lang="fr-LU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LU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LU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LU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6B30CE-7B92-46C2-90B2-C29C0EACCF21}" type="slidenum">
              <a:rPr lang="fr-LU" smtClean="0"/>
              <a:t>‹#›</a:t>
            </a:fld>
            <a:endParaRPr lang="fr-LU"/>
          </a:p>
        </p:txBody>
      </p:sp>
    </p:spTree>
    <p:extLst>
      <p:ext uri="{BB962C8B-B14F-4D97-AF65-F5344CB8AC3E}">
        <p14:creationId xmlns:p14="http://schemas.microsoft.com/office/powerpoint/2010/main" val="1136365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LU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6B30CE-7B92-46C2-90B2-C29C0EACCF21}" type="slidenum">
              <a:rPr lang="fr-LU" smtClean="0"/>
              <a:t>5</a:t>
            </a:fld>
            <a:endParaRPr lang="fr-LU"/>
          </a:p>
        </p:txBody>
      </p:sp>
    </p:spTree>
    <p:extLst>
      <p:ext uri="{BB962C8B-B14F-4D97-AF65-F5344CB8AC3E}">
        <p14:creationId xmlns:p14="http://schemas.microsoft.com/office/powerpoint/2010/main" val="1088635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LU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6B30CE-7B92-46C2-90B2-C29C0EACCF21}" type="slidenum">
              <a:rPr lang="fr-LU" smtClean="0"/>
              <a:t>13</a:t>
            </a:fld>
            <a:endParaRPr lang="fr-LU"/>
          </a:p>
        </p:txBody>
      </p:sp>
    </p:spTree>
    <p:extLst>
      <p:ext uri="{BB962C8B-B14F-4D97-AF65-F5344CB8AC3E}">
        <p14:creationId xmlns:p14="http://schemas.microsoft.com/office/powerpoint/2010/main" val="2124473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3810" y="2960716"/>
            <a:ext cx="4036334" cy="2387600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US" sz="4000" dirty="0"/>
              <a:t>The Plant-Caring Robot:</a:t>
            </a:r>
            <a:br>
              <a:rPr lang="en-US" sz="4000" dirty="0"/>
            </a:br>
            <a:r>
              <a:rPr lang="en-US" sz="4000" dirty="0"/>
              <a:t>Feeding our planet and Mars! 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ESSS 2025</a:t>
            </a:r>
            <a:br>
              <a:rPr lang="en-US" sz="5400" dirty="0"/>
            </a:b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3809" y="953037"/>
            <a:ext cx="4036333" cy="170984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2000"/>
              <a:t>By Newton Raphaël and Sniter Raphaël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984992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European Schools Science Symposium 2022 - Bienvenue sur le site de l ...">
            <a:extLst>
              <a:ext uri="{FF2B5EF4-FFF2-40B4-BE49-F238E27FC236}">
                <a16:creationId xmlns:a16="http://schemas.microsoft.com/office/drawing/2014/main" id="{B64DE21E-F31B-8AA8-6ECD-340B1C7760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2492" y="970703"/>
            <a:ext cx="5536001" cy="485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11B97-541C-D9AF-C9E6-577823E3C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333" y="308791"/>
            <a:ext cx="10515600" cy="1325563"/>
          </a:xfrm>
        </p:spPr>
        <p:txBody>
          <a:bodyPr>
            <a:normAutofit/>
          </a:bodyPr>
          <a:lstStyle/>
          <a:p>
            <a:r>
              <a:rPr lang="en-US" sz="6000" dirty="0"/>
              <a:t>Objective &amp; set-up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A98011-B553-0913-8CE4-C6F6A84CC3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44450"/>
            <a:ext cx="5745272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dirty="0">
                <a:ea typeface="+mn-lt"/>
                <a:cs typeface="+mn-lt"/>
              </a:rPr>
              <a:t>Check whether our robot helps plants grow faster</a:t>
            </a:r>
          </a:p>
          <a:p>
            <a:r>
              <a:rPr lang="en-US" sz="3200" dirty="0">
                <a:ea typeface="+mn-lt"/>
                <a:cs typeface="+mn-lt"/>
              </a:rPr>
              <a:t>Compared to home gardener (watering once a week)</a:t>
            </a:r>
          </a:p>
          <a:p>
            <a:r>
              <a:rPr lang="en-US" sz="3200" dirty="0">
                <a:ea typeface="+mn-lt"/>
                <a:cs typeface="+mn-lt"/>
              </a:rPr>
              <a:t>Seeds: radish, salad</a:t>
            </a:r>
          </a:p>
          <a:p>
            <a:r>
              <a:rPr lang="en-US" sz="3200" dirty="0">
                <a:ea typeface="+mn-lt"/>
                <a:cs typeface="+mn-lt"/>
              </a:rPr>
              <a:t>Plants measured everyday</a:t>
            </a:r>
          </a:p>
          <a:p>
            <a:r>
              <a:rPr lang="en-US" sz="3200" dirty="0">
                <a:ea typeface="+mn-lt"/>
                <a:cs typeface="+mn-lt"/>
              </a:rPr>
              <a:t>Duration: 3 weeks</a:t>
            </a:r>
          </a:p>
          <a:p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 descr="A group of pots with dirt on the ground&#10;&#10;AI-generated content may be incorrect.">
            <a:extLst>
              <a:ext uri="{FF2B5EF4-FFF2-40B4-BE49-F238E27FC236}">
                <a16:creationId xmlns:a16="http://schemas.microsoft.com/office/drawing/2014/main" id="{2CC07D1A-DC0C-8325-7FE6-18CFEAA62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206907" y="855945"/>
            <a:ext cx="6858000" cy="5143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AC18B2-36FC-8E4B-A038-D9FE3E27A426}"/>
              </a:ext>
            </a:extLst>
          </p:cNvPr>
          <p:cNvSpPr txBox="1"/>
          <p:nvPr/>
        </p:nvSpPr>
        <p:spPr>
          <a:xfrm>
            <a:off x="9087902" y="3729468"/>
            <a:ext cx="89109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rgbClr val="FFFFFF"/>
                </a:solidFill>
              </a:rPr>
              <a:t>Radish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03ACA4-CBF5-8FFB-E8AE-45018873A4B0}"/>
              </a:ext>
            </a:extLst>
          </p:cNvPr>
          <p:cNvSpPr txBox="1"/>
          <p:nvPr/>
        </p:nvSpPr>
        <p:spPr>
          <a:xfrm>
            <a:off x="9014833" y="5681440"/>
            <a:ext cx="89109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rgbClr val="FFFFFF"/>
                </a:solidFill>
              </a:rPr>
              <a:t>Salad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20278F-9CF2-359D-50CF-BABA58E7B280}"/>
              </a:ext>
            </a:extLst>
          </p:cNvPr>
          <p:cNvSpPr txBox="1"/>
          <p:nvPr/>
        </p:nvSpPr>
        <p:spPr>
          <a:xfrm>
            <a:off x="9087901" y="838042"/>
            <a:ext cx="89109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rgbClr val="FFFFFF"/>
                </a:solidFill>
              </a:rPr>
              <a:t>Radish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74BF92-D6F3-0775-0DA4-6B72C45878E1}"/>
              </a:ext>
            </a:extLst>
          </p:cNvPr>
          <p:cNvSpPr txBox="1"/>
          <p:nvPr/>
        </p:nvSpPr>
        <p:spPr>
          <a:xfrm>
            <a:off x="8983517" y="1526973"/>
            <a:ext cx="89109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solidFill>
                  <a:srgbClr val="FFFFFF"/>
                </a:solidFill>
              </a:rPr>
              <a:t>Salad</a:t>
            </a:r>
          </a:p>
        </p:txBody>
      </p:sp>
    </p:spTree>
    <p:extLst>
      <p:ext uri="{BB962C8B-B14F-4D97-AF65-F5344CB8AC3E}">
        <p14:creationId xmlns:p14="http://schemas.microsoft.com/office/powerpoint/2010/main" val="135908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ED42F-1550-BC7F-44FF-FA86D60AF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797464" cy="1346439"/>
          </a:xfrm>
        </p:spPr>
        <p:txBody>
          <a:bodyPr/>
          <a:lstStyle/>
          <a:p>
            <a:r>
              <a:rPr lang="en-US" dirty="0"/>
              <a:t>Results </a:t>
            </a:r>
          </a:p>
        </p:txBody>
      </p:sp>
      <p:pic>
        <p:nvPicPr>
          <p:cNvPr id="4" name="Content Placeholder 3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32750230-2307-589C-7D34-CFAF794028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77794"/>
            <a:ext cx="7043151" cy="3268511"/>
          </a:xfrm>
        </p:spPr>
      </p:pic>
      <p:pic>
        <p:nvPicPr>
          <p:cNvPr id="5" name="Picture 4" descr="Two pots with plants in them&#10;&#10;AI-generated content may be incorrect.">
            <a:extLst>
              <a:ext uri="{FF2B5EF4-FFF2-40B4-BE49-F238E27FC236}">
                <a16:creationId xmlns:a16="http://schemas.microsoft.com/office/drawing/2014/main" id="{40B3AA13-261E-A059-485C-640AFB182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2414" y="0"/>
            <a:ext cx="51435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9007376-7A5F-2948-3192-A8AFF6E54970}"/>
              </a:ext>
            </a:extLst>
          </p:cNvPr>
          <p:cNvSpPr txBox="1"/>
          <p:nvPr/>
        </p:nvSpPr>
        <p:spPr>
          <a:xfrm>
            <a:off x="430727" y="5147717"/>
            <a:ext cx="5967150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800" dirty="0"/>
              <a:t>Germinated earlier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/>
              <a:t>Grew faster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/>
              <a:t>Similar results for salads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918B75-8397-D0D8-CC27-D4C1B27C4D67}"/>
              </a:ext>
            </a:extLst>
          </p:cNvPr>
          <p:cNvSpPr txBox="1"/>
          <p:nvPr/>
        </p:nvSpPr>
        <p:spPr>
          <a:xfrm>
            <a:off x="8425447" y="5893611"/>
            <a:ext cx="278396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After 3 weeks</a:t>
            </a:r>
          </a:p>
        </p:txBody>
      </p:sp>
    </p:spTree>
    <p:extLst>
      <p:ext uri="{BB962C8B-B14F-4D97-AF65-F5344CB8AC3E}">
        <p14:creationId xmlns:p14="http://schemas.microsoft.com/office/powerpoint/2010/main" val="178678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1E6E5-BEF6-1793-5FF3-96CC5722A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6A595B-9694-ABD6-AF04-B1E96FD40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420" y="1387215"/>
            <a:ext cx="10891380" cy="5102898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dirty="0">
              <a:latin typeface="Times New Roman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A fully operational Plant-Caring Robot, that handles water, nutrient and light needs</a:t>
            </a:r>
          </a:p>
          <a:p>
            <a:r>
              <a:rPr lang="en-US" dirty="0">
                <a:latin typeface="Times New Roman"/>
                <a:cs typeface="Times New Roman"/>
              </a:rPr>
              <a:t>Producing healthier and bigger plants than an average home gardener</a:t>
            </a:r>
          </a:p>
          <a:p>
            <a:endParaRPr lang="en-US" dirty="0"/>
          </a:p>
          <a:p>
            <a:r>
              <a:rPr lang="en-US" dirty="0">
                <a:latin typeface="Times New Roman"/>
                <a:cs typeface="Times New Roman"/>
              </a:rPr>
              <a:t>Further experiments with: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latin typeface="Times New Roman"/>
                <a:cs typeface="Times New Roman"/>
              </a:rPr>
              <a:t>different threshold values for humidity/nutrients/light</a:t>
            </a:r>
            <a:endParaRPr lang="en-US" dirty="0">
              <a:latin typeface="Aptos" panose="020B0004020202020204"/>
              <a:cs typeface="Times New Roman"/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latin typeface="Times New Roman"/>
                <a:cs typeface="Times New Roman"/>
              </a:rPr>
              <a:t>other seeds</a:t>
            </a:r>
            <a:endParaRPr lang="en-US" dirty="0">
              <a:latin typeface="Aptos" panose="020B0004020202020204"/>
              <a:cs typeface="Times New Roman"/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latin typeface="Times New Roman"/>
                <a:cs typeface="Times New Roman"/>
              </a:rPr>
              <a:t>longer periods</a:t>
            </a:r>
            <a:endParaRPr lang="en-US" dirty="0"/>
          </a:p>
          <a:p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29176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602F25-3019-4B03-EE1B-1252345756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40BA0-6383-DB6C-1136-37F0986FE1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420" y="437326"/>
            <a:ext cx="4649244" cy="605278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latin typeface="Times New Roman"/>
                <a:cs typeface="Times New Roman"/>
              </a:rPr>
              <a:t>We think our robot can be used in many ways:</a:t>
            </a:r>
            <a:endParaRPr lang="en-US" dirty="0">
              <a:latin typeface="Aptos" panose="020B0004020202020204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precision farming</a:t>
            </a:r>
            <a:endParaRPr lang="en-US" dirty="0">
              <a:latin typeface="Aptos" panose="020B0004020202020204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scientific experiments, </a:t>
            </a:r>
            <a:endParaRPr lang="en-US">
              <a:latin typeface="Aptos" panose="020B0004020202020204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helping lazy home gardeners,</a:t>
            </a:r>
            <a:endParaRPr lang="en-US" dirty="0">
              <a:latin typeface="Aptos" panose="020B0004020202020204"/>
              <a:cs typeface="Times New Roman"/>
            </a:endParaRPr>
          </a:p>
          <a:p>
            <a:r>
              <a:rPr lang="en-US" dirty="0">
                <a:latin typeface="Times New Roman"/>
                <a:cs typeface="Times New Roman"/>
              </a:rPr>
              <a:t>and maybe even in space for future missions to Mars!</a:t>
            </a:r>
            <a:endParaRPr lang="en-US">
              <a:latin typeface="Aptos" panose="020B0004020202020204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  <a:p>
            <a:pPr marL="0" indent="0">
              <a:buNone/>
            </a:pPr>
            <a:r>
              <a:rPr lang="en-US" dirty="0">
                <a:latin typeface="Times New Roman"/>
                <a:cs typeface="Times New Roman"/>
              </a:rPr>
              <a:t>Thank you for your attention!</a:t>
            </a:r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4" name="Picture 3" descr="A robot watering a plant in a glass container&#10;&#10;AI-generated content may be incorrect.">
            <a:extLst>
              <a:ext uri="{FF2B5EF4-FFF2-40B4-BE49-F238E27FC236}">
                <a16:creationId xmlns:a16="http://schemas.microsoft.com/office/drawing/2014/main" id="{7146661A-8233-B129-86BB-1BD9F88CA6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8343" y="-1"/>
            <a:ext cx="68788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23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D1E9A5-29F5-8379-2E36-904844DDE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922" y="-163281"/>
            <a:ext cx="10058400" cy="161945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b="1" u="sng">
                <a:solidFill>
                  <a:srgbClr val="FFFFFF"/>
                </a:solidFill>
              </a:rPr>
              <a:t>Introduction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C7A2AC-5CBD-220F-F163-50570EA31E5E}"/>
              </a:ext>
            </a:extLst>
          </p:cNvPr>
          <p:cNvSpPr txBox="1"/>
          <p:nvPr/>
        </p:nvSpPr>
        <p:spPr>
          <a:xfrm>
            <a:off x="560704" y="4846875"/>
            <a:ext cx="8691562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What is our project about?</a:t>
            </a:r>
          </a:p>
          <a:p>
            <a:pPr marL="571500" indent="-571500"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Only one planet to feed us all</a:t>
            </a:r>
          </a:p>
          <a:p>
            <a:pPr marL="571500" indent="-571500">
              <a:buFont typeface="Arial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Precision farming: a solution?</a:t>
            </a:r>
            <a:endParaRPr lang="en-US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59AD201-218A-495C-F495-CA3FBAEEC10D}"/>
              </a:ext>
            </a:extLst>
          </p:cNvPr>
          <p:cNvSpPr txBox="1"/>
          <p:nvPr/>
        </p:nvSpPr>
        <p:spPr>
          <a:xfrm>
            <a:off x="558932" y="3195809"/>
            <a:ext cx="10676773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In </a:t>
            </a:r>
            <a:r>
              <a:rPr lang="fr-FR" sz="2800" dirty="0" err="1">
                <a:solidFill>
                  <a:schemeClr val="bg1"/>
                </a:solidFill>
              </a:rPr>
              <a:t>our</a:t>
            </a:r>
            <a:r>
              <a:rPr lang="fr-FR" sz="2800" dirty="0">
                <a:solidFill>
                  <a:schemeClr val="bg1"/>
                </a:solidFill>
              </a:rPr>
              <a:t> </a:t>
            </a:r>
            <a:r>
              <a:rPr lang="fr-FR" sz="2800" dirty="0" err="1">
                <a:solidFill>
                  <a:schemeClr val="bg1"/>
                </a:solidFill>
              </a:rPr>
              <a:t>presentation</a:t>
            </a:r>
            <a:r>
              <a:rPr lang="fr-FR" sz="2800" dirty="0">
                <a:solidFill>
                  <a:schemeClr val="bg1"/>
                </a:solidFill>
              </a:rPr>
              <a:t>, </a:t>
            </a:r>
            <a:r>
              <a:rPr lang="fr-FR" sz="2800" dirty="0" err="1">
                <a:solidFill>
                  <a:schemeClr val="bg1"/>
                </a:solidFill>
              </a:rPr>
              <a:t>we</a:t>
            </a:r>
            <a:r>
              <a:rPr lang="fr-FR" sz="2800" dirty="0">
                <a:solidFill>
                  <a:schemeClr val="bg1"/>
                </a:solidFill>
              </a:rPr>
              <a:t> </a:t>
            </a:r>
            <a:r>
              <a:rPr lang="fr-FR" sz="2800" dirty="0" err="1">
                <a:solidFill>
                  <a:schemeClr val="bg1"/>
                </a:solidFill>
              </a:rPr>
              <a:t>will</a:t>
            </a:r>
            <a:r>
              <a:rPr lang="fr-FR" sz="2800" dirty="0">
                <a:solidFill>
                  <a:schemeClr val="bg1"/>
                </a:solidFill>
              </a:rPr>
              <a:t> explore the challenges </a:t>
            </a:r>
            <a:r>
              <a:rPr lang="fr-FR" sz="2800" dirty="0" err="1">
                <a:solidFill>
                  <a:schemeClr val="bg1"/>
                </a:solidFill>
              </a:rPr>
              <a:t>facing</a:t>
            </a:r>
            <a:r>
              <a:rPr lang="fr-FR" sz="2800" dirty="0">
                <a:solidFill>
                  <a:schemeClr val="bg1"/>
                </a:solidFill>
              </a:rPr>
              <a:t> </a:t>
            </a:r>
            <a:r>
              <a:rPr lang="fr-FR" sz="2800" dirty="0" err="1">
                <a:solidFill>
                  <a:schemeClr val="bg1"/>
                </a:solidFill>
              </a:rPr>
              <a:t>our</a:t>
            </a:r>
            <a:r>
              <a:rPr lang="fr-FR" sz="2800" dirty="0">
                <a:solidFill>
                  <a:schemeClr val="bg1"/>
                </a:solidFill>
              </a:rPr>
              <a:t> </a:t>
            </a:r>
            <a:r>
              <a:rPr lang="fr-FR" sz="2800" dirty="0" err="1">
                <a:solidFill>
                  <a:schemeClr val="bg1"/>
                </a:solidFill>
              </a:rPr>
              <a:t>planet</a:t>
            </a:r>
            <a:r>
              <a:rPr lang="fr-FR" sz="2800" dirty="0">
                <a:solidFill>
                  <a:schemeClr val="bg1"/>
                </a:solidFill>
              </a:rPr>
              <a:t> and how innovative technologies, </a:t>
            </a:r>
            <a:r>
              <a:rPr lang="fr-FR" sz="2800" dirty="0" err="1">
                <a:solidFill>
                  <a:schemeClr val="bg1"/>
                </a:solidFill>
              </a:rPr>
              <a:t>such</a:t>
            </a:r>
            <a:r>
              <a:rPr lang="fr-FR" sz="2800" dirty="0">
                <a:solidFill>
                  <a:schemeClr val="bg1"/>
                </a:solidFill>
              </a:rPr>
              <a:t> as </a:t>
            </a:r>
            <a:r>
              <a:rPr lang="fr-FR" sz="2800" dirty="0" err="1">
                <a:solidFill>
                  <a:schemeClr val="bg1"/>
                </a:solidFill>
              </a:rPr>
              <a:t>precision</a:t>
            </a:r>
            <a:r>
              <a:rPr lang="fr-FR" sz="2800" dirty="0">
                <a:solidFill>
                  <a:schemeClr val="bg1"/>
                </a:solidFill>
              </a:rPr>
              <a:t> </a:t>
            </a:r>
            <a:r>
              <a:rPr lang="fr-FR" sz="2800" dirty="0" err="1">
                <a:solidFill>
                  <a:schemeClr val="bg1"/>
                </a:solidFill>
              </a:rPr>
              <a:t>farming</a:t>
            </a:r>
            <a:r>
              <a:rPr lang="fr-FR" sz="2800" dirty="0">
                <a:solidFill>
                  <a:schemeClr val="bg1"/>
                </a:solidFill>
              </a:rPr>
              <a:t> and </a:t>
            </a:r>
            <a:r>
              <a:rPr lang="fr-FR" sz="2800" dirty="0" err="1">
                <a:solidFill>
                  <a:schemeClr val="bg1"/>
                </a:solidFill>
              </a:rPr>
              <a:t>automated</a:t>
            </a:r>
            <a:r>
              <a:rPr lang="fr-FR" sz="2800" dirty="0">
                <a:solidFill>
                  <a:schemeClr val="bg1"/>
                </a:solidFill>
              </a:rPr>
              <a:t> robots, can </a:t>
            </a:r>
            <a:r>
              <a:rPr lang="fr-FR" sz="2800" dirty="0" err="1">
                <a:solidFill>
                  <a:schemeClr val="bg1"/>
                </a:solidFill>
              </a:rPr>
              <a:t>provide</a:t>
            </a:r>
            <a:r>
              <a:rPr lang="fr-FR" sz="2800" dirty="0">
                <a:solidFill>
                  <a:schemeClr val="bg1"/>
                </a:solidFill>
              </a:rPr>
              <a:t> </a:t>
            </a:r>
            <a:r>
              <a:rPr lang="fr-FR" sz="2800" dirty="0" err="1">
                <a:solidFill>
                  <a:schemeClr val="bg1"/>
                </a:solidFill>
              </a:rPr>
              <a:t>sustainable</a:t>
            </a:r>
            <a:r>
              <a:rPr lang="fr-FR" sz="2800" dirty="0">
                <a:solidFill>
                  <a:schemeClr val="bg1"/>
                </a:solidFill>
              </a:rPr>
              <a:t> solutions.</a:t>
            </a:r>
          </a:p>
        </p:txBody>
      </p:sp>
    </p:spTree>
    <p:extLst>
      <p:ext uri="{BB962C8B-B14F-4D97-AF65-F5344CB8AC3E}">
        <p14:creationId xmlns:p14="http://schemas.microsoft.com/office/powerpoint/2010/main" val="387006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BA4B9-9B6C-05CA-5E7A-87521E54D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110614" cy="1346439"/>
          </a:xfrm>
        </p:spPr>
        <p:txBody>
          <a:bodyPr>
            <a:normAutofit/>
          </a:bodyPr>
          <a:lstStyle/>
          <a:p>
            <a:r>
              <a:rPr lang="en-US" b="1" u="sng" dirty="0">
                <a:latin typeface="Aptos"/>
              </a:rPr>
              <a:t>What is our project about?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61D6F6-6F36-3CE5-742F-B8BFEB9B1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78258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Our project consists of a robot based on </a:t>
            </a:r>
            <a:r>
              <a:rPr lang="en-US" dirty="0" err="1"/>
              <a:t>arduino</a:t>
            </a:r>
            <a:r>
              <a:rPr lang="en-US" dirty="0"/>
              <a:t> technology that </a:t>
            </a:r>
            <a:r>
              <a:rPr lang="en-US" dirty="0" err="1"/>
              <a:t>meaures</a:t>
            </a:r>
            <a:r>
              <a:rPr lang="en-US" dirty="0"/>
              <a:t> the plant's needs and gives it the light, water and nutrient it needs. </a:t>
            </a:r>
          </a:p>
          <a:p>
            <a:pPr marL="0" indent="0">
              <a:buNone/>
            </a:pPr>
            <a:r>
              <a:rPr lang="en-US" dirty="0"/>
              <a:t>Imagine being on holiday and not having to worry about all your plants or worrying about having to pay someone to look after your plant(s).</a:t>
            </a:r>
          </a:p>
        </p:txBody>
      </p:sp>
      <p:pic>
        <p:nvPicPr>
          <p:cNvPr id="4" name="Picture 3" descr="A plant on a blue stand with wires on the floor&#10;&#10;AI-generated content may be incorrect.">
            <a:extLst>
              <a:ext uri="{FF2B5EF4-FFF2-40B4-BE49-F238E27FC236}">
                <a16:creationId xmlns:a16="http://schemas.microsoft.com/office/drawing/2014/main" id="{CC94481C-D4F5-8DFB-EDC7-6E7D06F167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378345" y="1134399"/>
            <a:ext cx="6242137" cy="4705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02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AC6B390-BC59-4F1D-A0EE-D71A92F0A0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2DF30225-C680-0707-C207-34407C27EADC}"/>
              </a:ext>
            </a:extLst>
          </p:cNvPr>
          <p:cNvSpPr/>
          <p:nvPr/>
        </p:nvSpPr>
        <p:spPr>
          <a:xfrm>
            <a:off x="10447131" y="-309218"/>
            <a:ext cx="2076173" cy="2020957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6C60D79-16F1-4C4B-B7E3-7634E7069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19137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023AEB7B-0FBF-9C3C-BE25-78FB0D239BAE}"/>
              </a:ext>
            </a:extLst>
          </p:cNvPr>
          <p:cNvSpPr/>
          <p:nvPr/>
        </p:nvSpPr>
        <p:spPr>
          <a:xfrm>
            <a:off x="5709478" y="474868"/>
            <a:ext cx="1733825" cy="168965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Picture 3" descr="A graph with different colored lines&#10;&#10;AI-generated content may be incorrect.">
            <a:extLst>
              <a:ext uri="{FF2B5EF4-FFF2-40B4-BE49-F238E27FC236}">
                <a16:creationId xmlns:a16="http://schemas.microsoft.com/office/drawing/2014/main" id="{0528438E-B13E-3449-6A7B-F259EEF732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6010" y="1404858"/>
            <a:ext cx="5727119" cy="4088578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  <a:solidFill>
            <a:srgbClr val="FFFFFF">
              <a:shade val="85000"/>
            </a:srgbClr>
          </a:solidFill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730C7D-8DC6-1766-F168-E8B97FD68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479493"/>
            <a:ext cx="5257800" cy="1325563"/>
          </a:xfrm>
        </p:spPr>
        <p:txBody>
          <a:bodyPr>
            <a:normAutofit/>
          </a:bodyPr>
          <a:lstStyle/>
          <a:p>
            <a:r>
              <a:rPr lang="en-US" b="1" u="sng">
                <a:latin typeface="Aptos"/>
              </a:rPr>
              <a:t>Only one planet to feed us all</a:t>
            </a:r>
            <a:endParaRPr lang="en-US" b="1" u="sn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17EE6-01AF-ADA9-A479-18F2FF0BD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984443"/>
            <a:ext cx="5257800" cy="419252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US" sz="2600" dirty="0"/>
              <a:t>We know that the population will increase, and we will have less space on earth for agriculture. There will soon be more than 10 billion humans to feed. </a:t>
            </a:r>
            <a:endParaRPr lang="en-US" dirty="0"/>
          </a:p>
          <a:p>
            <a:pPr marL="0" indent="0">
              <a:buNone/>
            </a:pPr>
            <a:r>
              <a:rPr lang="en-US" sz="2600" dirty="0"/>
              <a:t>Using our project in digital farms will allow to produce more and at a lower cost.</a:t>
            </a:r>
            <a:endParaRPr lang="en-US" dirty="0"/>
          </a:p>
          <a:p>
            <a:pPr marL="0" indent="0">
              <a:buNone/>
            </a:pPr>
            <a:r>
              <a:rPr lang="en-US" sz="2600" dirty="0"/>
              <a:t>With our plant-caring robot, everyone can easily become a great gardener. </a:t>
            </a:r>
          </a:p>
        </p:txBody>
      </p:sp>
    </p:spTree>
    <p:extLst>
      <p:ext uri="{BB962C8B-B14F-4D97-AF65-F5344CB8AC3E}">
        <p14:creationId xmlns:p14="http://schemas.microsoft.com/office/powerpoint/2010/main" val="1887518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>
            <a:alpha val="9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3" descr="vertical farming Artigos - Wikifarmer">
            <a:extLst>
              <a:ext uri="{FF2B5EF4-FFF2-40B4-BE49-F238E27FC236}">
                <a16:creationId xmlns:a16="http://schemas.microsoft.com/office/drawing/2014/main" id="{ED1EA2CC-081E-30C1-0D01-D6093B5CC73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rcRect t="15730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pic>
        <p:nvPicPr>
          <p:cNvPr id="5" name="Image 4" descr="Precision Farming Statistics and Facts (2025)">
            <a:extLst>
              <a:ext uri="{FF2B5EF4-FFF2-40B4-BE49-F238E27FC236}">
                <a16:creationId xmlns:a16="http://schemas.microsoft.com/office/drawing/2014/main" id="{B3205B4E-DCD0-C550-E301-DFA6994604EE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 l="-9" t="-2235" r="-2667" b="-23945"/>
          <a:stretch/>
        </p:blipFill>
        <p:spPr>
          <a:xfrm>
            <a:off x="7538709" y="2174077"/>
            <a:ext cx="4544781" cy="47226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139430-228D-01C3-B13A-47F26A3EF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782607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5400" b="1" u="sng" dirty="0">
                <a:solidFill>
                  <a:srgbClr val="FFFFFF"/>
                </a:solidFill>
              </a:rPr>
              <a:t>Precision farming : a solution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D72D39-272E-2A67-F6D2-2A6F84F4FA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" y="2352494"/>
            <a:ext cx="7345993" cy="360851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FFFF"/>
                </a:solidFill>
              </a:rPr>
              <a:t>Precision farming uses technology to optimize the use of land, water, nutrients, and pesticides. By automating certain farming processes with plant-caring robots, we can achieve higher yields while minimizing environmental impact.</a:t>
            </a:r>
            <a:endParaRPr lang="fr-FR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FFFFFF"/>
                </a:solidFill>
              </a:rPr>
              <a:t>Precision farming will be important in the future. It is projected that by 2033, the market revenue of global farming precision will triple.</a:t>
            </a:r>
            <a:endParaRPr lang="en-US" dirty="0"/>
          </a:p>
          <a:p>
            <a:pPr marL="0" indent="0">
              <a:buNone/>
            </a:pPr>
            <a:endParaRPr lang="en-US" sz="2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4576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8F90786E-B72D-4C32-BDCE-A170B0078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E46F2E7-848F-4A6C-A098-4764FDEA77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Content Placeholder 6" descr="Harvesting Robots: Automated Farming in 2023 | HowToRobot">
            <a:extLst>
              <a:ext uri="{FF2B5EF4-FFF2-40B4-BE49-F238E27FC236}">
                <a16:creationId xmlns:a16="http://schemas.microsoft.com/office/drawing/2014/main" id="{C10ED05C-1315-E134-0296-937396BEF6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60000"/>
          </a:blip>
          <a:srcRect t="6574" b="4843"/>
          <a:stretch/>
        </p:blipFill>
        <p:spPr>
          <a:xfrm>
            <a:off x="-1" y="10"/>
            <a:ext cx="12192001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074A5C-2CC0-0017-82EA-3BEE96EB0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554" y="504456"/>
            <a:ext cx="12235107" cy="120731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b="1" u="sng">
                <a:solidFill>
                  <a:srgbClr val="FFFFFF"/>
                </a:solidFill>
              </a:rPr>
              <a:t>THE PLANT-CARING</a:t>
            </a:r>
            <a:r>
              <a:rPr lang="en-US" u="sng">
                <a:solidFill>
                  <a:srgbClr val="FFFFFF"/>
                </a:solidFill>
              </a:rPr>
              <a:t> </a:t>
            </a:r>
            <a:r>
              <a:rPr lang="en-US" b="1" u="sng">
                <a:solidFill>
                  <a:srgbClr val="FFFFFF"/>
                </a:solidFill>
              </a:rPr>
              <a:t>ROBOT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3D7FEF-714A-0D31-21D0-72356F2AA37C}"/>
              </a:ext>
            </a:extLst>
          </p:cNvPr>
          <p:cNvSpPr txBox="1"/>
          <p:nvPr/>
        </p:nvSpPr>
        <p:spPr>
          <a:xfrm>
            <a:off x="987025" y="1922350"/>
            <a:ext cx="6627341" cy="1892145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28575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>
                <a:solidFill>
                  <a:srgbClr val="FFFFFF"/>
                </a:solidFill>
              </a:rPr>
              <a:t>The design and components</a:t>
            </a:r>
            <a:endParaRPr lang="en-US"/>
          </a:p>
          <a:p>
            <a:pPr marL="28575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FF"/>
                </a:solidFill>
              </a:rPr>
              <a:t>The coding</a:t>
            </a:r>
          </a:p>
        </p:txBody>
      </p:sp>
    </p:spTree>
    <p:extLst>
      <p:ext uri="{BB962C8B-B14F-4D97-AF65-F5344CB8AC3E}">
        <p14:creationId xmlns:p14="http://schemas.microsoft.com/office/powerpoint/2010/main" val="2481041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ECA8C2E-DC27-D13E-A018-F2D3261C76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892830"/>
              </p:ext>
            </p:extLst>
          </p:nvPr>
        </p:nvGraphicFramePr>
        <p:xfrm>
          <a:off x="362420" y="1442624"/>
          <a:ext cx="11550219" cy="53271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0073">
                  <a:extLst>
                    <a:ext uri="{9D8B030D-6E8A-4147-A177-3AD203B41FA5}">
                      <a16:colId xmlns:a16="http://schemas.microsoft.com/office/drawing/2014/main" val="822727020"/>
                    </a:ext>
                  </a:extLst>
                </a:gridCol>
                <a:gridCol w="3850073">
                  <a:extLst>
                    <a:ext uri="{9D8B030D-6E8A-4147-A177-3AD203B41FA5}">
                      <a16:colId xmlns:a16="http://schemas.microsoft.com/office/drawing/2014/main" val="3926018093"/>
                    </a:ext>
                  </a:extLst>
                </a:gridCol>
                <a:gridCol w="3850073">
                  <a:extLst>
                    <a:ext uri="{9D8B030D-6E8A-4147-A177-3AD203B41FA5}">
                      <a16:colId xmlns:a16="http://schemas.microsoft.com/office/drawing/2014/main" val="744796334"/>
                    </a:ext>
                  </a:extLst>
                </a:gridCol>
              </a:tblGrid>
              <a:tr h="48031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Water/nutrients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3837246"/>
                  </a:ext>
                </a:extLst>
              </a:tr>
              <a:tr h="1615596">
                <a:tc>
                  <a:txBody>
                    <a:bodyPr/>
                    <a:lstStyle/>
                    <a:p>
                      <a:r>
                        <a:rPr lang="en-US" dirty="0"/>
                        <a:t>Measuring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799333"/>
                  </a:ext>
                </a:extLst>
              </a:tr>
              <a:tr h="1615596">
                <a:tc>
                  <a:txBody>
                    <a:bodyPr/>
                    <a:lstStyle/>
                    <a:p>
                      <a:r>
                        <a:rPr lang="en-US" dirty="0"/>
                        <a:t>Caring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432116"/>
                  </a:ext>
                </a:extLst>
              </a:tr>
              <a:tr h="1615596">
                <a:tc>
                  <a:txBody>
                    <a:bodyPr/>
                    <a:lstStyle/>
                    <a:p>
                      <a:r>
                        <a:rPr lang="en-US" dirty="0"/>
                        <a:t>Recording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81224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B889A3A-18B0-4668-8B7B-3428129F4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762" y="239865"/>
            <a:ext cx="10515600" cy="1325563"/>
          </a:xfrm>
        </p:spPr>
        <p:txBody>
          <a:bodyPr/>
          <a:lstStyle/>
          <a:p>
            <a:r>
              <a:rPr lang="en-US" dirty="0"/>
              <a:t>The design and components</a:t>
            </a:r>
          </a:p>
        </p:txBody>
      </p:sp>
      <p:pic>
        <p:nvPicPr>
          <p:cNvPr id="5" name="Picture 4" descr="Close-up of a metal object with a red circle&#10;&#10;AI-generated content may be incorrect.">
            <a:extLst>
              <a:ext uri="{FF2B5EF4-FFF2-40B4-BE49-F238E27FC236}">
                <a16:creationId xmlns:a16="http://schemas.microsoft.com/office/drawing/2014/main" id="{DACFE634-0DDC-2824-877F-0E6D99E05C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9040" y="2049246"/>
            <a:ext cx="1277264" cy="1266825"/>
          </a:xfrm>
          <a:prstGeom prst="rect">
            <a:avLst/>
          </a:prstGeom>
        </p:spPr>
      </p:pic>
      <p:pic>
        <p:nvPicPr>
          <p:cNvPr id="6" name="Picture 5" descr="A group of potted plants with a light&#10;&#10;AI-generated content may be incorrect.">
            <a:extLst>
              <a:ext uri="{FF2B5EF4-FFF2-40B4-BE49-F238E27FC236}">
                <a16:creationId xmlns:a16="http://schemas.microsoft.com/office/drawing/2014/main" id="{51463402-78E0-CA2C-8F5B-FBAB1CBF31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1829" y="3591576"/>
            <a:ext cx="1477029" cy="1522435"/>
          </a:xfrm>
          <a:prstGeom prst="rect">
            <a:avLst/>
          </a:prstGeom>
        </p:spPr>
      </p:pic>
      <p:pic>
        <p:nvPicPr>
          <p:cNvPr id="7" name="Picture 6" descr="A close-up of a fuel pump&#10;&#10;AI-generated content may be incorrect.">
            <a:extLst>
              <a:ext uri="{FF2B5EF4-FFF2-40B4-BE49-F238E27FC236}">
                <a16:creationId xmlns:a16="http://schemas.microsoft.com/office/drawing/2014/main" id="{7A1D3F4A-7400-6CDC-429C-0AF5659C4D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7020" y="3609518"/>
            <a:ext cx="1313276" cy="1476114"/>
          </a:xfrm>
          <a:prstGeom prst="rect">
            <a:avLst/>
          </a:prstGeom>
        </p:spPr>
      </p:pic>
      <p:pic>
        <p:nvPicPr>
          <p:cNvPr id="8" name="Picture 7" descr="A group of watering sprinklers&#10;&#10;AI-generated content may be incorrect.">
            <a:extLst>
              <a:ext uri="{FF2B5EF4-FFF2-40B4-BE49-F238E27FC236}">
                <a16:creationId xmlns:a16="http://schemas.microsoft.com/office/drawing/2014/main" id="{A29E36DB-F5BF-EC91-779A-A95B765D86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5600" y="3604363"/>
            <a:ext cx="1420140" cy="1465547"/>
          </a:xfrm>
          <a:prstGeom prst="rect">
            <a:avLst/>
          </a:prstGeom>
        </p:spPr>
      </p:pic>
      <p:pic>
        <p:nvPicPr>
          <p:cNvPr id="9" name="Picture 8" descr="A screenshot of a graph&#10;&#10;AI-generated content may be incorrect.">
            <a:extLst>
              <a:ext uri="{FF2B5EF4-FFF2-40B4-BE49-F238E27FC236}">
                <a16:creationId xmlns:a16="http://schemas.microsoft.com/office/drawing/2014/main" id="{72AF30DD-7228-32B3-178D-4D64A9ED26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34614" y="5187208"/>
            <a:ext cx="4953654" cy="1556621"/>
          </a:xfrm>
          <a:prstGeom prst="rect">
            <a:avLst/>
          </a:prstGeom>
        </p:spPr>
      </p:pic>
      <p:pic>
        <p:nvPicPr>
          <p:cNvPr id="13" name="Picture 12" descr="A black device with blue label&#10;&#10;AI-generated content may be incorrect.">
            <a:extLst>
              <a:ext uri="{FF2B5EF4-FFF2-40B4-BE49-F238E27FC236}">
                <a16:creationId xmlns:a16="http://schemas.microsoft.com/office/drawing/2014/main" id="{4A9CA40D-1DDE-C215-D3AB-E2524042CD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58660" y="2044483"/>
            <a:ext cx="1328542" cy="133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96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44D28-9957-5167-1A1B-5120F1AD8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903D57-CEDD-5577-9387-31D7CDC1E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74916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ea typeface="+mn-lt"/>
                <a:cs typeface="+mn-lt"/>
              </a:rPr>
              <a:t>The different steps of the code are:</a:t>
            </a:r>
            <a:endParaRPr lang="en-US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 dirty="0">
                <a:ea typeface="+mn-lt"/>
                <a:cs typeface="+mn-lt"/>
              </a:rPr>
              <a:t>Connecting to the </a:t>
            </a:r>
            <a:r>
              <a:rPr lang="en-GB" dirty="0" err="1">
                <a:ea typeface="+mn-lt"/>
                <a:cs typeface="+mn-lt"/>
              </a:rPr>
              <a:t>wifi</a:t>
            </a:r>
            <a:r>
              <a:rPr lang="en-GB" dirty="0">
                <a:ea typeface="+mn-lt"/>
                <a:cs typeface="+mn-lt"/>
              </a:rPr>
              <a:t> network</a:t>
            </a:r>
            <a:endParaRPr lang="en-US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 dirty="0">
                <a:ea typeface="+mn-lt"/>
                <a:cs typeface="+mn-lt"/>
              </a:rPr>
              <a:t>Getting the data from the </a:t>
            </a:r>
            <a:r>
              <a:rPr lang="en-GB" dirty="0" err="1">
                <a:ea typeface="+mn-lt"/>
                <a:cs typeface="+mn-lt"/>
              </a:rPr>
              <a:t>ComWinTop</a:t>
            </a:r>
            <a:r>
              <a:rPr lang="en-GB" dirty="0">
                <a:ea typeface="+mn-lt"/>
                <a:cs typeface="+mn-lt"/>
              </a:rPr>
              <a:t> sensor and </a:t>
            </a:r>
            <a:r>
              <a:rPr lang="en-GB" dirty="0" err="1">
                <a:ea typeface="+mn-lt"/>
                <a:cs typeface="+mn-lt"/>
              </a:rPr>
              <a:t>photoresitor</a:t>
            </a:r>
            <a:endParaRPr lang="en-US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 dirty="0">
                <a:ea typeface="+mn-lt"/>
                <a:cs typeface="+mn-lt"/>
              </a:rPr>
              <a:t>Sending this data to </a:t>
            </a:r>
            <a:r>
              <a:rPr lang="en-GB" dirty="0" err="1">
                <a:ea typeface="+mn-lt"/>
                <a:cs typeface="+mn-lt"/>
              </a:rPr>
              <a:t>Thingspeak</a:t>
            </a:r>
            <a:endParaRPr lang="en-US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 dirty="0">
                <a:ea typeface="+mn-lt"/>
                <a:cs typeface="+mn-lt"/>
              </a:rPr>
              <a:t>Comparing the data to the pre-defined thresholds</a:t>
            </a:r>
            <a:endParaRPr lang="en-US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 dirty="0">
                <a:ea typeface="+mn-lt"/>
                <a:cs typeface="+mn-lt"/>
              </a:rPr>
              <a:t>If needed, turning on the light, the water, the fertiliser</a:t>
            </a:r>
            <a:endParaRPr lang="en-US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GB" dirty="0"/>
              <a:t>Loops every hour</a:t>
            </a:r>
          </a:p>
          <a:p>
            <a:endParaRPr lang="en-US" dirty="0"/>
          </a:p>
        </p:txBody>
      </p:sp>
      <p:pic>
        <p:nvPicPr>
          <p:cNvPr id="4" name="Picture 3" descr="A blue circuit board with a plastic case&#10;&#10;AI-generated content may be incorrect.">
            <a:extLst>
              <a:ext uri="{FF2B5EF4-FFF2-40B4-BE49-F238E27FC236}">
                <a16:creationId xmlns:a16="http://schemas.microsoft.com/office/drawing/2014/main" id="{C4C8A132-9C56-D011-2419-68E465198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5982" y="1693689"/>
            <a:ext cx="4671816" cy="3491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46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duino – objevte inspirativní projekty - Mazloun.cz">
            <a:extLst>
              <a:ext uri="{FF2B5EF4-FFF2-40B4-BE49-F238E27FC236}">
                <a16:creationId xmlns:a16="http://schemas.microsoft.com/office/drawing/2014/main" id="{5D3EE629-0548-9F6C-0E18-EC7A3FC85D7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1000"/>
          </a:blip>
          <a:stretch>
            <a:fillRect/>
          </a:stretch>
        </p:blipFill>
        <p:spPr>
          <a:xfrm>
            <a:off x="-3858" y="-965"/>
            <a:ext cx="12199717" cy="68599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E6FB702-115A-6373-5F6B-9382C0FBD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871" y="249378"/>
            <a:ext cx="10515600" cy="1325563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en-US" b="1" u="sng">
                <a:solidFill>
                  <a:srgbClr val="FFFFFF"/>
                </a:solidFill>
              </a:rPr>
              <a:t>The 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D71625-83C9-3883-EEB9-96618F125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441" y="1574840"/>
            <a:ext cx="10515600" cy="279840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sz="3200" b="1">
              <a:solidFill>
                <a:schemeClr val="bg1"/>
              </a:solidFill>
            </a:endParaRPr>
          </a:p>
          <a:p>
            <a:r>
              <a:rPr lang="en-US" sz="3200" dirty="0">
                <a:solidFill>
                  <a:schemeClr val="bg1"/>
                </a:solidFill>
              </a:rPr>
              <a:t>Objective &amp; set-up</a:t>
            </a:r>
          </a:p>
          <a:p>
            <a:r>
              <a:rPr lang="en-US" sz="3200" dirty="0">
                <a:solidFill>
                  <a:schemeClr val="bg1"/>
                </a:solidFill>
              </a:rPr>
              <a:t>Results</a:t>
            </a:r>
          </a:p>
          <a:p>
            <a:r>
              <a:rPr lang="en-US" sz="3200" dirty="0">
                <a:solidFill>
                  <a:schemeClr val="bg1"/>
                </a:solidFill>
              </a:rPr>
              <a:t>Overall conclusion</a:t>
            </a:r>
          </a:p>
          <a:p>
            <a:pPr marL="0" indent="0">
              <a:buNone/>
            </a:pP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90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d339e069-1c93-4353-b307-0b227035ba42}" enabled="0" method="" siteId="{d339e069-1c93-4353-b307-0b227035ba42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482</Words>
  <Application>Microsoft Office PowerPoint</Application>
  <PresentationFormat>Widescreen</PresentationFormat>
  <Paragraphs>73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The Plant-Caring Robot: Feeding our planet and Mars!   ESSS 2025 </vt:lpstr>
      <vt:lpstr>Introduction</vt:lpstr>
      <vt:lpstr>What is our project about?</vt:lpstr>
      <vt:lpstr>Only one planet to feed us all</vt:lpstr>
      <vt:lpstr>Precision farming : a solution ?</vt:lpstr>
      <vt:lpstr>THE PLANT-CARING ROBOT</vt:lpstr>
      <vt:lpstr>The design and components</vt:lpstr>
      <vt:lpstr>The coding</vt:lpstr>
      <vt:lpstr>The experiment</vt:lpstr>
      <vt:lpstr>Objective &amp; set-up</vt:lpstr>
      <vt:lpstr>Results </vt:lpstr>
      <vt:lpstr>Overall conclusion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Kristian Sniter</dc:creator>
  <cp:lastModifiedBy>SNITER REVEST Raphaël (LUX-S2FRD)</cp:lastModifiedBy>
  <cp:revision>465</cp:revision>
  <dcterms:created xsi:type="dcterms:W3CDTF">2013-07-15T20:26:40Z</dcterms:created>
  <dcterms:modified xsi:type="dcterms:W3CDTF">2025-04-01T05:38:18Z</dcterms:modified>
</cp:coreProperties>
</file>