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68" r:id="rId5"/>
    <p:sldId id="261" r:id="rId6"/>
    <p:sldId id="270" r:id="rId7"/>
    <p:sldId id="269" r:id="rId8"/>
    <p:sldId id="264" r:id="rId9"/>
    <p:sldId id="267"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autoAdjust="0"/>
    <p:restoredTop sz="94648"/>
  </p:normalViewPr>
  <p:slideViewPr>
    <p:cSldViewPr snapToGrid="0">
      <p:cViewPr>
        <p:scale>
          <a:sx n="72" d="100"/>
          <a:sy n="72" d="100"/>
        </p:scale>
        <p:origin x="920" y="1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3/31/25</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513112292"/>
      </p:ext>
    </p:extLst>
  </p:cSld>
  <p:clrMapOvr>
    <a:masterClrMapping/>
  </p:clrMapOvr>
  <p:transition spd="med">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452761003"/>
      </p:ext>
    </p:extLst>
  </p:cSld>
  <p:clrMapOvr>
    <a:masterClrMapping/>
  </p:clrMapOvr>
  <p:transition spd="med">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573653505"/>
      </p:ext>
    </p:extLst>
  </p:cSld>
  <p:clrMapOvr>
    <a:masterClrMapping/>
  </p:clrMapOvr>
  <p:transition spd="med">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04703268"/>
      </p:ext>
    </p:extLst>
  </p:cSld>
  <p:clrMapOvr>
    <a:masterClrMapping/>
  </p:clrMapOvr>
  <p:transition spd="med">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76261145"/>
      </p:ext>
    </p:extLst>
  </p:cSld>
  <p:clrMapOvr>
    <a:masterClrMapping/>
  </p:clrMapOvr>
  <p:transition spd="med">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48581504"/>
      </p:ext>
    </p:extLst>
  </p:cSld>
  <p:clrMapOvr>
    <a:masterClrMapping/>
  </p:clrMapOvr>
  <p:transition spd="med">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33573621"/>
      </p:ext>
    </p:extLst>
  </p:cSld>
  <p:clrMapOvr>
    <a:masterClrMapping/>
  </p:clrMapOvr>
  <p:transition spd="med">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570162415"/>
      </p:ext>
    </p:extLst>
  </p:cSld>
  <p:clrMapOvr>
    <a:masterClrMapping/>
  </p:clrMapOvr>
  <p:transition spd="med">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867178516"/>
      </p:ext>
    </p:extLst>
  </p:cSld>
  <p:clrMapOvr>
    <a:masterClrMapping/>
  </p:clrMapOvr>
  <p:transition spd="med">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945580"/>
      </p:ext>
    </p:extLst>
  </p:cSld>
  <p:clrMapOvr>
    <a:masterClrMapping/>
  </p:clrMapOvr>
  <p:transition spd="med">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3/31/25</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8835959"/>
      </p:ext>
    </p:extLst>
  </p:cSld>
  <p:clrMapOvr>
    <a:masterClrMapping/>
  </p:clrMapOvr>
  <p:transition spd="med">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3/31/25</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3695527169"/>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69" r:id="rId6"/>
    <p:sldLayoutId id="2147483865" r:id="rId7"/>
    <p:sldLayoutId id="2147483866" r:id="rId8"/>
    <p:sldLayoutId id="2147483867" r:id="rId9"/>
    <p:sldLayoutId id="2147483868" r:id="rId10"/>
    <p:sldLayoutId id="2147483870" r:id="rId11"/>
  </p:sldLayoutIdLst>
  <p:transition spd="med">
    <p:push dir="u"/>
  </p:transition>
  <p:txStyles>
    <p:titleStyle>
      <a:lvl1pPr algn="l" defTabSz="914400" rtl="0" eaLnBrk="1" latinLnBrk="0" hangingPunct="1">
        <a:lnSpc>
          <a:spcPct val="100000"/>
        </a:lnSpc>
        <a:spcBef>
          <a:spcPct val="0"/>
        </a:spcBef>
        <a:buNone/>
        <a:defRPr sz="5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shwiki.osha.europa.eu/en/themes/indoor-air-quality-iaq" TargetMode="External"/><Relationship Id="rId2" Type="http://schemas.openxmlformats.org/officeDocument/2006/relationships/hyperlink" Target="https://doi.org/10.1177/00139165241245823" TargetMode="External"/><Relationship Id="rId1" Type="http://schemas.openxmlformats.org/officeDocument/2006/relationships/slideLayout" Target="../slideLayouts/slideLayout2.xml"/><Relationship Id="rId4" Type="http://schemas.openxmlformats.org/officeDocument/2006/relationships/hyperlink" Target="https://forum.arduino.cc/"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8A95209C-5275-4E15-8EA7-7F42980AB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20EC239C-5712-0911-5FA2-F9F76FB18666}"/>
              </a:ext>
            </a:extLst>
          </p:cNvPr>
          <p:cNvPicPr>
            <a:picLocks noChangeAspect="1"/>
          </p:cNvPicPr>
          <p:nvPr/>
        </p:nvPicPr>
        <p:blipFill>
          <a:blip r:embed="rId2">
            <a:alphaModFix amt="50000"/>
          </a:blip>
          <a:srcRect t="8865" r="6" b="6723"/>
          <a:stretch/>
        </p:blipFill>
        <p:spPr>
          <a:xfrm>
            <a:off x="20" y="10"/>
            <a:ext cx="12188931" cy="6857990"/>
          </a:xfrm>
          <a:prstGeom prst="rect">
            <a:avLst/>
          </a:prstGeom>
        </p:spPr>
      </p:pic>
      <p:sp>
        <p:nvSpPr>
          <p:cNvPr id="2" name="Title 1"/>
          <p:cNvSpPr>
            <a:spLocks noGrp="1"/>
          </p:cNvSpPr>
          <p:nvPr>
            <p:ph type="ctrTitle"/>
          </p:nvPr>
        </p:nvSpPr>
        <p:spPr>
          <a:xfrm>
            <a:off x="1527048" y="1124712"/>
            <a:ext cx="9144000" cy="3063240"/>
          </a:xfrm>
        </p:spPr>
        <p:txBody>
          <a:bodyPr>
            <a:normAutofit/>
          </a:bodyPr>
          <a:lstStyle/>
          <a:p>
            <a:pPr algn="ctr">
              <a:lnSpc>
                <a:spcPct val="90000"/>
              </a:lnSpc>
            </a:pPr>
            <a:r>
              <a:rPr lang="en-US" sz="6000" b="1">
                <a:latin typeface="Modern Love Caps"/>
                <a:cs typeface="Arial"/>
              </a:rPr>
              <a:t>Classroom Environment Monitoring: Information for a Better Learning Space</a:t>
            </a:r>
            <a:endParaRPr lang="en-US" sz="6000">
              <a:latin typeface="Modern Love Caps"/>
            </a:endParaRPr>
          </a:p>
        </p:txBody>
      </p:sp>
      <p:sp>
        <p:nvSpPr>
          <p:cNvPr id="3" name="Subtitle 2"/>
          <p:cNvSpPr>
            <a:spLocks noGrp="1"/>
          </p:cNvSpPr>
          <p:nvPr>
            <p:ph type="subTitle" idx="1"/>
          </p:nvPr>
        </p:nvSpPr>
        <p:spPr>
          <a:xfrm>
            <a:off x="1527048" y="4599432"/>
            <a:ext cx="9144000" cy="1227520"/>
          </a:xfrm>
        </p:spPr>
        <p:txBody>
          <a:bodyPr vert="horz" lIns="91440" tIns="45720" rIns="91440" bIns="45720" rtlCol="0">
            <a:normAutofit/>
          </a:bodyPr>
          <a:lstStyle/>
          <a:p>
            <a:pPr algn="ctr">
              <a:lnSpc>
                <a:spcPct val="100000"/>
              </a:lnSpc>
            </a:pPr>
            <a:r>
              <a:rPr lang="en-US" sz="3200">
                <a:latin typeface="Modern Love Caps"/>
                <a:cs typeface="Arial"/>
              </a:rPr>
              <a:t>Scuola Per l'Europa Parma</a:t>
            </a:r>
          </a:p>
          <a:p>
            <a:pPr algn="ctr">
              <a:lnSpc>
                <a:spcPct val="100000"/>
              </a:lnSpc>
            </a:pPr>
            <a:r>
              <a:rPr lang="en-US" sz="3200">
                <a:latin typeface="Modern Love Caps"/>
                <a:cs typeface="Arial"/>
              </a:rPr>
              <a:t>Alabiso Matteo, Álvarez Lucas, S4EN</a:t>
            </a:r>
            <a:endParaRPr lang="en-US" sz="3200">
              <a:latin typeface="Modern Love Caps"/>
            </a:endParaRPr>
          </a:p>
        </p:txBody>
      </p:sp>
      <p:sp>
        <p:nvSpPr>
          <p:cNvPr id="31" name="Rectangle 6">
            <a:extLst>
              <a:ext uri="{FF2B5EF4-FFF2-40B4-BE49-F238E27FC236}">
                <a16:creationId xmlns:a16="http://schemas.microsoft.com/office/drawing/2014/main" id="{4F2ED431-E304-4FF0-9F4E-032783C9D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571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
            <a:extLst>
              <a:ext uri="{FF2B5EF4-FFF2-40B4-BE49-F238E27FC236}">
                <a16:creationId xmlns:a16="http://schemas.microsoft.com/office/drawing/2014/main" id="{4E87FCFB-2CCE-460D-B3DD-557C8BD1B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41942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6D16A-CE2B-9C77-4463-E7054BD90D57}"/>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58FFF790-46AE-46BE-EAAF-E42BCC871379}"/>
              </a:ext>
            </a:extLst>
          </p:cNvPr>
          <p:cNvSpPr>
            <a:spLocks noGrp="1"/>
          </p:cNvSpPr>
          <p:nvPr>
            <p:ph idx="1"/>
          </p:nvPr>
        </p:nvSpPr>
        <p:spPr>
          <a:xfrm>
            <a:off x="838199" y="2150533"/>
            <a:ext cx="10760015" cy="4683510"/>
          </a:xfrm>
        </p:spPr>
        <p:txBody>
          <a:bodyPr vert="horz" lIns="91440" tIns="45720" rIns="91440" bIns="45720" rtlCol="0" anchor="t">
            <a:noAutofit/>
          </a:bodyPr>
          <a:lstStyle/>
          <a:p>
            <a:pPr marL="0" indent="0">
              <a:lnSpc>
                <a:spcPct val="100000"/>
              </a:lnSpc>
              <a:buNone/>
            </a:pPr>
            <a:r>
              <a:rPr lang="en-US" sz="2400" b="1" dirty="0">
                <a:latin typeface="The Hand Bold"/>
                <a:cs typeface="Arial"/>
              </a:rPr>
              <a:t>References:</a:t>
            </a:r>
          </a:p>
          <a:p>
            <a:pPr>
              <a:lnSpc>
                <a:spcPct val="100000"/>
              </a:lnSpc>
            </a:pPr>
            <a:r>
              <a:rPr lang="en-US" sz="2400" dirty="0" err="1">
                <a:solidFill>
                  <a:srgbClr val="000000"/>
                </a:solidFill>
                <a:latin typeface="The Hand Bold"/>
                <a:cs typeface="Arial"/>
              </a:rPr>
              <a:t>Gheller</a:t>
            </a:r>
            <a:r>
              <a:rPr lang="en-US" sz="2400" dirty="0">
                <a:solidFill>
                  <a:srgbClr val="000000"/>
                </a:solidFill>
                <a:latin typeface="The Hand Bold"/>
                <a:cs typeface="Arial"/>
              </a:rPr>
              <a:t>, F., </a:t>
            </a:r>
            <a:r>
              <a:rPr lang="en-US" sz="2400" dirty="0" err="1">
                <a:solidFill>
                  <a:srgbClr val="000000"/>
                </a:solidFill>
                <a:latin typeface="The Hand Bold"/>
                <a:cs typeface="Arial"/>
              </a:rPr>
              <a:t>Spicciarelli</a:t>
            </a:r>
            <a:r>
              <a:rPr lang="en-US" sz="2400" dirty="0">
                <a:solidFill>
                  <a:srgbClr val="000000"/>
                </a:solidFill>
                <a:latin typeface="The Hand Bold"/>
                <a:cs typeface="Arial"/>
              </a:rPr>
              <a:t>, G., Scimemi, P., &amp; </a:t>
            </a:r>
            <a:r>
              <a:rPr lang="en-US" sz="2400" dirty="0" err="1">
                <a:solidFill>
                  <a:srgbClr val="000000"/>
                </a:solidFill>
                <a:latin typeface="The Hand Bold"/>
                <a:cs typeface="Arial"/>
              </a:rPr>
              <a:t>Arfé</a:t>
            </a:r>
            <a:r>
              <a:rPr lang="en-US" sz="2400" dirty="0">
                <a:solidFill>
                  <a:srgbClr val="000000"/>
                </a:solidFill>
                <a:latin typeface="The Hand Bold"/>
                <a:cs typeface="Arial"/>
              </a:rPr>
              <a:t>, B. (2023). The Effects of Noise on Children’s Cognitive Performance: A Systematic Review. Environment and Behavior,  55(8-10), 698-734. </a:t>
            </a:r>
            <a:r>
              <a:rPr lang="en-US" sz="2400" dirty="0">
                <a:latin typeface="The Hand Bold"/>
                <a:cs typeface="Arial"/>
                <a:hlinkClick r:id="rId2"/>
              </a:rPr>
              <a:t>https://doi.org/10.1177/00139165241245823</a:t>
            </a:r>
            <a:r>
              <a:rPr lang="en-US" sz="2400" dirty="0">
                <a:latin typeface="The Hand Bold"/>
                <a:cs typeface="Arial"/>
              </a:rPr>
              <a:t> </a:t>
            </a:r>
          </a:p>
          <a:p>
            <a:pPr>
              <a:lnSpc>
                <a:spcPct val="100000"/>
              </a:lnSpc>
            </a:pPr>
            <a:r>
              <a:rPr lang="en-US" sz="2400" dirty="0">
                <a:latin typeface="The Hand Bold"/>
                <a:cs typeface="Arial"/>
              </a:rPr>
              <a:t>Ammar Y. Alqahtani, Anas A. Makki, Hassan M. </a:t>
            </a:r>
            <a:r>
              <a:rPr lang="en-US" sz="2400" dirty="0" err="1">
                <a:latin typeface="The Hand Bold"/>
                <a:cs typeface="Arial"/>
              </a:rPr>
              <a:t>Alidrisi</a:t>
            </a:r>
            <a:r>
              <a:rPr lang="en-US" sz="2400" dirty="0">
                <a:latin typeface="The Hand Bold"/>
                <a:cs typeface="Arial"/>
              </a:rPr>
              <a:t>, Revealing factors influencing classroom noise in the universities teaching and learning environment: A design of experiments approach, Journal of Engineering Research, Volume 11, Issue 1, 2023</a:t>
            </a:r>
          </a:p>
          <a:p>
            <a:pPr>
              <a:lnSpc>
                <a:spcPct val="100000"/>
              </a:lnSpc>
            </a:pPr>
            <a:r>
              <a:rPr lang="en-US" sz="2400" dirty="0" err="1">
                <a:latin typeface="The Hand Bold"/>
                <a:cs typeface="Arial"/>
              </a:rPr>
              <a:t>Yuejie</a:t>
            </a:r>
            <a:r>
              <a:rPr lang="en-US" sz="2400" dirty="0">
                <a:latin typeface="The Hand Bold"/>
                <a:cs typeface="Arial"/>
              </a:rPr>
              <a:t> Fan, Xiaodong Cao, Jie Zhang, Dayi Lai, Liping Pang, Short-term exposure to indoor carbon dioxide and cognitive task performance: A systematic review and meta-</a:t>
            </a:r>
            <a:r>
              <a:rPr lang="en-US" sz="2400" dirty="0" err="1">
                <a:latin typeface="The Hand Bold"/>
                <a:cs typeface="Arial"/>
              </a:rPr>
              <a:t>analysisBuilding</a:t>
            </a:r>
            <a:r>
              <a:rPr lang="en-US" sz="2400" dirty="0">
                <a:latin typeface="The Hand Bold"/>
                <a:cs typeface="Arial"/>
              </a:rPr>
              <a:t> and Environment, Volume 237, 2023</a:t>
            </a:r>
          </a:p>
          <a:p>
            <a:pPr>
              <a:lnSpc>
                <a:spcPct val="100000"/>
              </a:lnSpc>
            </a:pPr>
            <a:r>
              <a:rPr lang="en-US" sz="2400" dirty="0">
                <a:latin typeface="The Hand Bold"/>
                <a:cs typeface="Arial"/>
                <a:hlinkClick r:id="rId3"/>
              </a:rPr>
              <a:t>https://oshwiki.osha.europa.eu/en/themes/indoor-air-quality-iaq</a:t>
            </a:r>
            <a:endParaRPr lang="en-US" sz="2400" dirty="0">
              <a:latin typeface="The Hand Bold"/>
              <a:cs typeface="Arial"/>
            </a:endParaRPr>
          </a:p>
          <a:p>
            <a:pPr>
              <a:lnSpc>
                <a:spcPct val="100000"/>
              </a:lnSpc>
            </a:pPr>
            <a:r>
              <a:rPr lang="en-US" sz="2400" dirty="0">
                <a:latin typeface="The Hand Bold"/>
                <a:cs typeface="Arial"/>
              </a:rPr>
              <a:t>Arduino official forum </a:t>
            </a:r>
            <a:r>
              <a:rPr lang="en-US" sz="2400" dirty="0">
                <a:latin typeface="The Hand Bold"/>
                <a:cs typeface="Arial"/>
                <a:hlinkClick r:id="rId4"/>
              </a:rPr>
              <a:t>https://forum.arduino.cc/</a:t>
            </a:r>
            <a:endParaRPr lang="en-US" sz="2400" dirty="0">
              <a:latin typeface="The Hand Bold"/>
              <a:cs typeface="Arial"/>
            </a:endParaRPr>
          </a:p>
          <a:p>
            <a:pPr marL="0" indent="0">
              <a:buNone/>
            </a:pPr>
            <a:endParaRPr lang="en-US" dirty="0">
              <a:latin typeface="The Hand Bold"/>
              <a:cs typeface="Arial"/>
            </a:endParaRPr>
          </a:p>
          <a:p>
            <a:pPr marL="0" indent="0">
              <a:buNone/>
            </a:pPr>
            <a:endParaRPr lang="en-US" dirty="0"/>
          </a:p>
        </p:txBody>
      </p:sp>
    </p:spTree>
    <p:extLst>
      <p:ext uri="{BB962C8B-B14F-4D97-AF65-F5344CB8AC3E}">
        <p14:creationId xmlns:p14="http://schemas.microsoft.com/office/powerpoint/2010/main" val="3143405849"/>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51725E-A483-43B2-A6F2-C44F502FE0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37549"/>
            <a:ext cx="12191999" cy="5058137"/>
          </a:xfrm>
          <a:prstGeom prst="rect">
            <a:avLst/>
          </a:prstGeom>
          <a:gradFill flip="none" rotWithShape="1">
            <a:gsLst>
              <a:gs pos="50000">
                <a:schemeClr val="tx1">
                  <a:alpha val="30000"/>
                </a:schemeClr>
              </a:gs>
              <a:gs pos="80000">
                <a:schemeClr val="tx1">
                  <a:alpha val="15000"/>
                </a:schemeClr>
              </a:gs>
              <a:gs pos="0">
                <a:schemeClr val="tx1">
                  <a:alpha val="0"/>
                </a:schemeClr>
              </a:gs>
              <a:gs pos="20000">
                <a:schemeClr val="tx1">
                  <a:alpha val="15000"/>
                </a:schemeClr>
              </a:gs>
              <a:gs pos="100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2466A74-8356-DE11-A2E6-9083245B7F66}"/>
              </a:ext>
            </a:extLst>
          </p:cNvPr>
          <p:cNvSpPr>
            <a:spLocks noGrp="1"/>
          </p:cNvSpPr>
          <p:nvPr>
            <p:ph type="ctrTitle"/>
          </p:nvPr>
        </p:nvSpPr>
        <p:spPr>
          <a:xfrm>
            <a:off x="848264" y="446628"/>
            <a:ext cx="10495471" cy="3925881"/>
          </a:xfrm>
        </p:spPr>
        <p:txBody>
          <a:bodyPr>
            <a:normAutofit/>
          </a:bodyPr>
          <a:lstStyle/>
          <a:p>
            <a:pPr algn="ctr">
              <a:lnSpc>
                <a:spcPct val="90000"/>
              </a:lnSpc>
            </a:pPr>
            <a:r>
              <a:rPr lang="en-US" sz="9650" b="1" dirty="0">
                <a:solidFill>
                  <a:schemeClr val="bg1"/>
                </a:solidFill>
                <a:latin typeface="Modern Love Caps"/>
              </a:rPr>
              <a:t>Thank you for your attention</a:t>
            </a:r>
            <a:endParaRPr lang="en-US" sz="9650" b="1">
              <a:solidFill>
                <a:schemeClr val="bg1"/>
              </a:solidFill>
              <a:latin typeface="Modern Love Caps"/>
            </a:endParaRPr>
          </a:p>
        </p:txBody>
      </p:sp>
      <p:sp>
        <p:nvSpPr>
          <p:cNvPr id="13" name="Rectangle 6">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bg1"/>
          </a:solidFill>
          <a:ln w="38100" cap="rnd">
            <a:solidFill>
              <a:schemeClr val="bg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Elemento grafico 3">
            <a:extLst>
              <a:ext uri="{FF2B5EF4-FFF2-40B4-BE49-F238E27FC236}">
                <a16:creationId xmlns:a16="http://schemas.microsoft.com/office/drawing/2014/main" id="{2987B274-460E-517B-4D59-E74A9EFA91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52933" y="2290034"/>
            <a:ext cx="3539067" cy="4999123"/>
          </a:xfrm>
          <a:prstGeom prst="rect">
            <a:avLst/>
          </a:prstGeom>
        </p:spPr>
      </p:pic>
    </p:spTree>
    <p:extLst>
      <p:ext uri="{BB962C8B-B14F-4D97-AF65-F5344CB8AC3E}">
        <p14:creationId xmlns:p14="http://schemas.microsoft.com/office/powerpoint/2010/main" val="989518022"/>
      </p:ext>
    </p:extLst>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022CE-EC9F-8A36-3D25-5A2428612BC5}"/>
              </a:ext>
            </a:extLst>
          </p:cNvPr>
          <p:cNvSpPr>
            <a:spLocks noGrp="1"/>
          </p:cNvSpPr>
          <p:nvPr>
            <p:ph type="title"/>
          </p:nvPr>
        </p:nvSpPr>
        <p:spPr/>
        <p:txBody>
          <a:bodyPr/>
          <a:lstStyle/>
          <a:p>
            <a:pPr algn="ctr"/>
            <a:r>
              <a:rPr lang="en-US" dirty="0"/>
              <a:t>Introduction</a:t>
            </a:r>
          </a:p>
        </p:txBody>
      </p:sp>
      <p:sp>
        <p:nvSpPr>
          <p:cNvPr id="3" name="Content Placeholder 2">
            <a:extLst>
              <a:ext uri="{FF2B5EF4-FFF2-40B4-BE49-F238E27FC236}">
                <a16:creationId xmlns:a16="http://schemas.microsoft.com/office/drawing/2014/main" id="{5D9C3F95-163A-BCCF-C296-5F21F80154EC}"/>
              </a:ext>
            </a:extLst>
          </p:cNvPr>
          <p:cNvSpPr>
            <a:spLocks noGrp="1"/>
          </p:cNvSpPr>
          <p:nvPr>
            <p:ph idx="1"/>
          </p:nvPr>
        </p:nvSpPr>
        <p:spPr/>
        <p:txBody>
          <a:bodyPr vert="horz" lIns="91440" tIns="45720" rIns="91440" bIns="45720" rtlCol="0" anchor="t">
            <a:normAutofit/>
          </a:bodyPr>
          <a:lstStyle/>
          <a:p>
            <a:pPr marL="0" indent="0">
              <a:buNone/>
            </a:pPr>
            <a:r>
              <a:rPr lang="en-US" sz="3200" dirty="0">
                <a:latin typeface="The Hand Bold"/>
                <a:cs typeface="Arial"/>
              </a:rPr>
              <a:t>This project focuses on measuring two factors in the school environment that affect student learning: noise and CO₂ levels. We developed an Arduino-based device that measures CO₂ levels in the air and the duration of noise above a preset threshold. </a:t>
            </a:r>
            <a:r>
              <a:rPr lang="en-IT" sz="3200" dirty="0">
                <a:latin typeface="The Hand Bold"/>
                <a:cs typeface="Arial"/>
              </a:rPr>
              <a:t>We chose to undertake this project  because </a:t>
            </a:r>
            <a:r>
              <a:rPr lang="en-US" sz="3200" dirty="0">
                <a:latin typeface="The Hand Bold"/>
                <a:cs typeface="Arial"/>
              </a:rPr>
              <a:t>our class has always been noisy. B</a:t>
            </a:r>
            <a:r>
              <a:rPr lang="en-GB" sz="3200" dirty="0">
                <a:latin typeface="The Hand Bold"/>
                <a:cs typeface="Arial"/>
              </a:rPr>
              <a:t>y identifying trends based on time of day, day of the week, and other variables, we aim to develop solutions improve our classroom environment. </a:t>
            </a:r>
            <a:endParaRPr lang="en-US" sz="3200" dirty="0">
              <a:latin typeface="The Hand Bold"/>
              <a:cs typeface="Arial"/>
            </a:endParaRPr>
          </a:p>
          <a:p>
            <a:pPr marL="0" indent="0">
              <a:buNone/>
            </a:pPr>
            <a:br>
              <a:rPr lang="en-US" dirty="0"/>
            </a:br>
            <a:endParaRPr lang="en-US" dirty="0"/>
          </a:p>
        </p:txBody>
      </p:sp>
      <p:pic>
        <p:nvPicPr>
          <p:cNvPr id="4" name="Elemento grafico 3">
            <a:extLst>
              <a:ext uri="{FF2B5EF4-FFF2-40B4-BE49-F238E27FC236}">
                <a16:creationId xmlns:a16="http://schemas.microsoft.com/office/drawing/2014/main" id="{F91F3CAB-A5E6-B0E8-235A-8F0B03DFBE6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44932" y="2123037"/>
            <a:ext cx="3539067" cy="4999123"/>
          </a:xfrm>
          <a:prstGeom prst="rect">
            <a:avLst/>
          </a:prstGeom>
        </p:spPr>
      </p:pic>
      <p:sp>
        <p:nvSpPr>
          <p:cNvPr id="5" name="CasellaDiTesto 4">
            <a:extLst>
              <a:ext uri="{FF2B5EF4-FFF2-40B4-BE49-F238E27FC236}">
                <a16:creationId xmlns:a16="http://schemas.microsoft.com/office/drawing/2014/main" id="{CE0C4D7A-19D4-36CA-9C53-919C8ABF66A1}"/>
              </a:ext>
            </a:extLst>
          </p:cNvPr>
          <p:cNvSpPr txBox="1"/>
          <p:nvPr/>
        </p:nvSpPr>
        <p:spPr>
          <a:xfrm>
            <a:off x="8984144" y="5834341"/>
            <a:ext cx="236965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dirty="0"/>
              <a:t>The </a:t>
            </a:r>
            <a:r>
              <a:rPr lang="it-IT" sz="2000" err="1"/>
              <a:t>project's</a:t>
            </a:r>
            <a:r>
              <a:rPr lang="it-IT" sz="2000" dirty="0"/>
              <a:t> logo</a:t>
            </a:r>
          </a:p>
        </p:txBody>
      </p:sp>
    </p:spTree>
    <p:extLst>
      <p:ext uri="{BB962C8B-B14F-4D97-AF65-F5344CB8AC3E}">
        <p14:creationId xmlns:p14="http://schemas.microsoft.com/office/powerpoint/2010/main" val="3961944458"/>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41879-717D-8D31-A03A-CB371AB840A7}"/>
              </a:ext>
            </a:extLst>
          </p:cNvPr>
          <p:cNvSpPr>
            <a:spLocks noGrp="1"/>
          </p:cNvSpPr>
          <p:nvPr>
            <p:ph type="title"/>
          </p:nvPr>
        </p:nvSpPr>
        <p:spPr/>
        <p:txBody>
          <a:bodyPr/>
          <a:lstStyle/>
          <a:p>
            <a:pPr algn="ctr"/>
            <a:r>
              <a:rPr lang="en-US" dirty="0"/>
              <a:t>Materials</a:t>
            </a:r>
          </a:p>
        </p:txBody>
      </p:sp>
      <p:sp>
        <p:nvSpPr>
          <p:cNvPr id="8" name="Content Placeholder 2">
            <a:extLst>
              <a:ext uri="{FF2B5EF4-FFF2-40B4-BE49-F238E27FC236}">
                <a16:creationId xmlns:a16="http://schemas.microsoft.com/office/drawing/2014/main" id="{A779F4E5-D910-1DBD-C82E-9D9BA9CA6F24}"/>
              </a:ext>
            </a:extLst>
          </p:cNvPr>
          <p:cNvSpPr txBox="1">
            <a:spLocks/>
          </p:cNvSpPr>
          <p:nvPr/>
        </p:nvSpPr>
        <p:spPr>
          <a:xfrm>
            <a:off x="2000849" y="1690688"/>
            <a:ext cx="3688751" cy="4251960"/>
          </a:xfrm>
          <a:prstGeom prst="rect">
            <a:avLst/>
          </a:prstGeom>
        </p:spPr>
        <p:txBody>
          <a:bodyPr vert="horz" lIns="91440" tIns="45720" rIns="91440" bIns="45720" rtlCol="0" anchor="t">
            <a:no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The Hand Bold"/>
                <a:cs typeface="Arial"/>
              </a:rPr>
              <a:t>Hardware:</a:t>
            </a:r>
          </a:p>
          <a:p>
            <a:pPr>
              <a:buFont typeface="Arial"/>
            </a:pPr>
            <a:r>
              <a:rPr lang="en-US" sz="2400" dirty="0">
                <a:latin typeface="The Hand Bold"/>
                <a:cs typeface="Arial"/>
              </a:rPr>
              <a:t>Noise sensor: KY-037</a:t>
            </a:r>
          </a:p>
          <a:p>
            <a:pPr>
              <a:buFont typeface="Arial"/>
            </a:pPr>
            <a:r>
              <a:rPr lang="en-US" sz="2400" dirty="0">
                <a:latin typeface="The Hand Bold"/>
                <a:cs typeface="Arial"/>
              </a:rPr>
              <a:t>CO₂ sensor: SGP30</a:t>
            </a:r>
          </a:p>
          <a:p>
            <a:pPr>
              <a:buFont typeface="Arial"/>
            </a:pPr>
            <a:r>
              <a:rPr lang="en-US" sz="2400" dirty="0">
                <a:latin typeface="The Hand Bold"/>
                <a:cs typeface="Arial"/>
              </a:rPr>
              <a:t>Board: ESP32-WROOM-DA Module</a:t>
            </a:r>
          </a:p>
          <a:p>
            <a:pPr>
              <a:buFont typeface="Arial"/>
            </a:pPr>
            <a:r>
              <a:rPr lang="en-US" sz="2400" dirty="0">
                <a:latin typeface="The Hand Bold"/>
                <a:cs typeface="Arial"/>
              </a:rPr>
              <a:t>Arduino jumper wires </a:t>
            </a:r>
          </a:p>
          <a:p>
            <a:pPr>
              <a:buFont typeface="Arial"/>
            </a:pPr>
            <a:r>
              <a:rPr lang="en-US" sz="2400" dirty="0">
                <a:latin typeface="The Hand Bold"/>
                <a:cs typeface="Arial"/>
              </a:rPr>
              <a:t>Standard Arduino breadboard</a:t>
            </a:r>
          </a:p>
          <a:p>
            <a:pPr>
              <a:buFont typeface="Arial"/>
            </a:pPr>
            <a:r>
              <a:rPr lang="en-US" sz="2400" dirty="0">
                <a:latin typeface="The Hand Bold"/>
                <a:cs typeface="Arial"/>
              </a:rPr>
              <a:t>Computer</a:t>
            </a:r>
          </a:p>
          <a:p>
            <a:pPr>
              <a:buFont typeface="Arial"/>
            </a:pPr>
            <a:r>
              <a:rPr lang="en-US" sz="2400" dirty="0">
                <a:latin typeface="The Hand Bold"/>
                <a:cs typeface="Arial"/>
              </a:rPr>
              <a:t>Micro-USB cable</a:t>
            </a:r>
          </a:p>
          <a:p>
            <a:pPr>
              <a:buFont typeface="Arial"/>
            </a:pPr>
            <a:r>
              <a:rPr lang="en-US" sz="2400" dirty="0">
                <a:latin typeface="The Hand Bold"/>
                <a:cs typeface="Arial"/>
              </a:rPr>
              <a:t>Power bank</a:t>
            </a:r>
          </a:p>
          <a:p>
            <a:pPr>
              <a:buFont typeface="Arial"/>
            </a:pPr>
            <a:endParaRPr lang="en-US" sz="2000" dirty="0">
              <a:latin typeface="Arial"/>
              <a:cs typeface="Arial"/>
            </a:endParaRPr>
          </a:p>
          <a:p>
            <a:pPr marL="0" indent="0">
              <a:lnSpc>
                <a:spcPct val="100000"/>
              </a:lnSpc>
              <a:spcBef>
                <a:spcPts val="0"/>
              </a:spcBef>
              <a:buNone/>
            </a:pPr>
            <a:endParaRPr lang="en-US" sz="3200" b="1" dirty="0">
              <a:latin typeface="The Hand Bold"/>
              <a:cs typeface="Arial"/>
            </a:endParaRPr>
          </a:p>
        </p:txBody>
      </p:sp>
      <p:sp>
        <p:nvSpPr>
          <p:cNvPr id="11" name="Content Placeholder 2">
            <a:extLst>
              <a:ext uri="{FF2B5EF4-FFF2-40B4-BE49-F238E27FC236}">
                <a16:creationId xmlns:a16="http://schemas.microsoft.com/office/drawing/2014/main" id="{3B651A2A-6AFE-59C0-C19B-668649749B10}"/>
              </a:ext>
            </a:extLst>
          </p:cNvPr>
          <p:cNvSpPr txBox="1">
            <a:spLocks/>
          </p:cNvSpPr>
          <p:nvPr/>
        </p:nvSpPr>
        <p:spPr>
          <a:xfrm>
            <a:off x="6021718" y="1794237"/>
            <a:ext cx="3298167" cy="4251960"/>
          </a:xfrm>
          <a:prstGeom prst="rect">
            <a:avLst/>
          </a:prstGeom>
        </p:spPr>
        <p:txBody>
          <a:bodyPr vert="horz" lIns="91440" tIns="45720" rIns="91440" bIns="45720" rtlCol="0" anchor="t">
            <a:noAutofit/>
          </a:bodyPr>
          <a:lst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200" b="1" dirty="0">
                <a:latin typeface="The Hand Bold"/>
                <a:cs typeface="Arial"/>
              </a:rPr>
              <a:t>Software:</a:t>
            </a:r>
          </a:p>
          <a:p>
            <a:r>
              <a:rPr lang="en-US" sz="2400" dirty="0">
                <a:latin typeface="The Hand Bold"/>
                <a:cs typeface="Arial"/>
              </a:rPr>
              <a:t>Looker Studio</a:t>
            </a:r>
          </a:p>
          <a:p>
            <a:r>
              <a:rPr lang="en-US" sz="2400" dirty="0">
                <a:latin typeface="The Hand Bold"/>
                <a:cs typeface="Arial"/>
              </a:rPr>
              <a:t>Google Sheets</a:t>
            </a:r>
          </a:p>
          <a:p>
            <a:r>
              <a:rPr lang="en-US" sz="2400" dirty="0">
                <a:latin typeface="The Hand Bold"/>
                <a:cs typeface="Arial"/>
              </a:rPr>
              <a:t>Google Apps Script</a:t>
            </a:r>
          </a:p>
          <a:p>
            <a:r>
              <a:rPr lang="en-US" sz="2400" dirty="0">
                <a:latin typeface="The Hand Bold"/>
                <a:cs typeface="Arial"/>
              </a:rPr>
              <a:t>Arduino IDE</a:t>
            </a:r>
          </a:p>
          <a:p>
            <a:r>
              <a:rPr lang="en-US" sz="2400" dirty="0" err="1">
                <a:latin typeface="The Hand Bold"/>
                <a:cs typeface="Arial"/>
              </a:rPr>
              <a:t>Github</a:t>
            </a:r>
          </a:p>
          <a:p>
            <a:r>
              <a:rPr lang="en-US" sz="2400" dirty="0" err="1">
                <a:latin typeface="The Hand Bold"/>
                <a:cs typeface="Arial"/>
              </a:rPr>
              <a:t>WiFi</a:t>
            </a:r>
            <a:r>
              <a:rPr lang="en-US" sz="2400" dirty="0">
                <a:latin typeface="The Hand Bold"/>
                <a:cs typeface="Arial"/>
              </a:rPr>
              <a:t> connection</a:t>
            </a:r>
          </a:p>
          <a:p>
            <a:pPr marL="0" indent="0">
              <a:buNone/>
            </a:pPr>
            <a:endParaRPr lang="en-US" sz="3200" b="1" dirty="0">
              <a:latin typeface="The Hand Bold"/>
              <a:cs typeface="Arial"/>
            </a:endParaRPr>
          </a:p>
          <a:p>
            <a:pPr marL="0" indent="0">
              <a:buNone/>
            </a:pPr>
            <a:endParaRPr lang="en-US" sz="3200" b="1" dirty="0">
              <a:latin typeface="The Hand Bold"/>
              <a:cs typeface="Arial"/>
            </a:endParaRPr>
          </a:p>
        </p:txBody>
      </p:sp>
      <p:sp>
        <p:nvSpPr>
          <p:cNvPr id="3" name="TextBox 2">
            <a:extLst>
              <a:ext uri="{FF2B5EF4-FFF2-40B4-BE49-F238E27FC236}">
                <a16:creationId xmlns:a16="http://schemas.microsoft.com/office/drawing/2014/main" id="{DF2801FB-A221-8F60-A909-3FFB6D6F747F}"/>
              </a:ext>
            </a:extLst>
          </p:cNvPr>
          <p:cNvSpPr txBox="1"/>
          <p:nvPr/>
        </p:nvSpPr>
        <p:spPr>
          <a:xfrm>
            <a:off x="8348133" y="6297283"/>
            <a:ext cx="455665" cy="369332"/>
          </a:xfrm>
          <a:prstGeom prst="rect">
            <a:avLst/>
          </a:prstGeom>
          <a:noFill/>
        </p:spPr>
        <p:txBody>
          <a:bodyPr wrap="square" rtlCol="0">
            <a:spAutoFit/>
          </a:bodyPr>
          <a:lstStyle/>
          <a:p>
            <a:r>
              <a:rPr lang="en-IT" dirty="0"/>
              <a:t>Fig</a:t>
            </a:r>
          </a:p>
        </p:txBody>
      </p:sp>
    </p:spTree>
    <p:extLst>
      <p:ext uri="{BB962C8B-B14F-4D97-AF65-F5344CB8AC3E}">
        <p14:creationId xmlns:p14="http://schemas.microsoft.com/office/powerpoint/2010/main" val="1175379277"/>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9EA0B-93FC-34E3-4DC7-4CAC1D765C58}"/>
              </a:ext>
            </a:extLst>
          </p:cNvPr>
          <p:cNvSpPr>
            <a:spLocks noGrp="1"/>
          </p:cNvSpPr>
          <p:nvPr>
            <p:ph type="title"/>
          </p:nvPr>
        </p:nvSpPr>
        <p:spPr/>
        <p:txBody>
          <a:bodyPr/>
          <a:lstStyle/>
          <a:p>
            <a:pPr algn="ctr"/>
            <a:r>
              <a:rPr lang="en-IT" dirty="0"/>
              <a:t>RESULTS</a:t>
            </a:r>
          </a:p>
        </p:txBody>
      </p:sp>
      <p:pic>
        <p:nvPicPr>
          <p:cNvPr id="4" name="Picture 3" descr="A circuit board with wires and text&#10;&#10;AI-generated content may be incorrect.">
            <a:extLst>
              <a:ext uri="{FF2B5EF4-FFF2-40B4-BE49-F238E27FC236}">
                <a16:creationId xmlns:a16="http://schemas.microsoft.com/office/drawing/2014/main" id="{A1E8FA3B-4041-37C8-1FF0-72ADD33B760A}"/>
              </a:ext>
            </a:extLst>
          </p:cNvPr>
          <p:cNvPicPr>
            <a:picLocks noChangeAspect="1"/>
          </p:cNvPicPr>
          <p:nvPr/>
        </p:nvPicPr>
        <p:blipFill>
          <a:blip r:embed="rId2"/>
          <a:stretch>
            <a:fillRect/>
          </a:stretch>
        </p:blipFill>
        <p:spPr>
          <a:xfrm>
            <a:off x="1965055" y="1817169"/>
            <a:ext cx="3098012" cy="4307269"/>
          </a:xfrm>
          <a:prstGeom prst="rect">
            <a:avLst/>
          </a:prstGeom>
        </p:spPr>
      </p:pic>
      <p:pic>
        <p:nvPicPr>
          <p:cNvPr id="5" name="Picture 4">
            <a:extLst>
              <a:ext uri="{FF2B5EF4-FFF2-40B4-BE49-F238E27FC236}">
                <a16:creationId xmlns:a16="http://schemas.microsoft.com/office/drawing/2014/main" id="{9BEAA8E7-A612-8307-59C7-D7B6C0F4DA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82" y="1839199"/>
            <a:ext cx="3240617" cy="4285239"/>
          </a:xfrm>
          <a:prstGeom prst="rect">
            <a:avLst/>
          </a:prstGeom>
        </p:spPr>
      </p:pic>
      <p:sp>
        <p:nvSpPr>
          <p:cNvPr id="6" name="TextBox 5">
            <a:extLst>
              <a:ext uri="{FF2B5EF4-FFF2-40B4-BE49-F238E27FC236}">
                <a16:creationId xmlns:a16="http://schemas.microsoft.com/office/drawing/2014/main" id="{28183987-990E-F650-DFB3-2568161E5C61}"/>
              </a:ext>
            </a:extLst>
          </p:cNvPr>
          <p:cNvSpPr txBox="1"/>
          <p:nvPr/>
        </p:nvSpPr>
        <p:spPr>
          <a:xfrm>
            <a:off x="2462266" y="6123543"/>
            <a:ext cx="1722331" cy="369332"/>
          </a:xfrm>
          <a:prstGeom prst="rect">
            <a:avLst/>
          </a:prstGeom>
          <a:noFill/>
        </p:spPr>
        <p:txBody>
          <a:bodyPr wrap="none" rtlCol="0">
            <a:spAutoFit/>
          </a:bodyPr>
          <a:lstStyle/>
          <a:p>
            <a:r>
              <a:rPr lang="en-IT" dirty="0"/>
              <a:t>Our prototype without a case</a:t>
            </a:r>
          </a:p>
        </p:txBody>
      </p:sp>
      <p:sp>
        <p:nvSpPr>
          <p:cNvPr id="8" name="TextBox 7">
            <a:extLst>
              <a:ext uri="{FF2B5EF4-FFF2-40B4-BE49-F238E27FC236}">
                <a16:creationId xmlns:a16="http://schemas.microsoft.com/office/drawing/2014/main" id="{09E0CE07-51AD-9FE7-84D7-D22185867560}"/>
              </a:ext>
            </a:extLst>
          </p:cNvPr>
          <p:cNvSpPr txBox="1"/>
          <p:nvPr/>
        </p:nvSpPr>
        <p:spPr>
          <a:xfrm>
            <a:off x="7196859" y="6201306"/>
            <a:ext cx="1176925" cy="369332"/>
          </a:xfrm>
          <a:prstGeom prst="rect">
            <a:avLst/>
          </a:prstGeom>
          <a:noFill/>
        </p:spPr>
        <p:txBody>
          <a:bodyPr wrap="none" rtlCol="0">
            <a:spAutoFit/>
          </a:bodyPr>
          <a:lstStyle/>
          <a:p>
            <a:r>
              <a:rPr lang="en-GB" dirty="0"/>
              <a:t>A part of the code.</a:t>
            </a:r>
            <a:endParaRPr lang="en-IT" dirty="0"/>
          </a:p>
        </p:txBody>
      </p:sp>
    </p:spTree>
    <p:extLst>
      <p:ext uri="{BB962C8B-B14F-4D97-AF65-F5344CB8AC3E}">
        <p14:creationId xmlns:p14="http://schemas.microsoft.com/office/powerpoint/2010/main" val="2817196385"/>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47568DA7-70D7-F11A-DBF1-132CB8F4EA58}"/>
              </a:ext>
            </a:extLst>
          </p:cNvPr>
          <p:cNvSpPr txBox="1">
            <a:spLocks/>
          </p:cNvSpPr>
          <p:nvPr/>
        </p:nvSpPr>
        <p:spPr>
          <a:xfrm>
            <a:off x="713915" y="1960380"/>
            <a:ext cx="10292752" cy="3221220"/>
          </a:xfrm>
          <a:prstGeom prst="rect">
            <a:avLst/>
          </a:prstGeom>
        </p:spPr>
        <p:txBody>
          <a:bodyPr vert="horz" lIns="91440" tIns="45720" rIns="91440" bIns="45720" rtlCol="0" anchor="t">
            <a:noAutofit/>
          </a:bodyPr>
          <a:lst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Our system successfully monitored classroom noise and CO₂ levels, updating Google Sheets every 20 seconds and calculating averages per period. The data, collected over the course of four school weeks, are preliminary and provide an initial insight into variations across different days of the week and periods of the school day. While the system functioned well overall, the trends shown in the provided graphs should be interpreted as indicative rather than definitive at this stage, as further validation and analysis are required.</a:t>
            </a:r>
          </a:p>
        </p:txBody>
      </p:sp>
    </p:spTree>
    <p:extLst>
      <p:ext uri="{BB962C8B-B14F-4D97-AF65-F5344CB8AC3E}">
        <p14:creationId xmlns:p14="http://schemas.microsoft.com/office/powerpoint/2010/main" val="2952053487"/>
      </p:ext>
    </p:extLst>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963EE1-7D03-C248-75B4-5E0E8DA80E29}"/>
              </a:ext>
            </a:extLst>
          </p:cNvPr>
          <p:cNvPicPr>
            <a:picLocks noChangeAspect="1"/>
          </p:cNvPicPr>
          <p:nvPr/>
        </p:nvPicPr>
        <p:blipFill>
          <a:blip r:embed="rId2"/>
          <a:stretch>
            <a:fillRect/>
          </a:stretch>
        </p:blipFill>
        <p:spPr>
          <a:xfrm>
            <a:off x="6137640" y="1949463"/>
            <a:ext cx="5431136" cy="3768543"/>
          </a:xfrm>
          <a:prstGeom prst="rect">
            <a:avLst/>
          </a:prstGeom>
        </p:spPr>
      </p:pic>
      <p:pic>
        <p:nvPicPr>
          <p:cNvPr id="9" name="Picture 8">
            <a:extLst>
              <a:ext uri="{FF2B5EF4-FFF2-40B4-BE49-F238E27FC236}">
                <a16:creationId xmlns:a16="http://schemas.microsoft.com/office/drawing/2014/main" id="{6298B6F8-8D5F-0A1B-B1DD-05194C81FD12}"/>
              </a:ext>
            </a:extLst>
          </p:cNvPr>
          <p:cNvPicPr>
            <a:picLocks noChangeAspect="1"/>
          </p:cNvPicPr>
          <p:nvPr/>
        </p:nvPicPr>
        <p:blipFill>
          <a:blip r:embed="rId3"/>
          <a:stretch>
            <a:fillRect/>
          </a:stretch>
        </p:blipFill>
        <p:spPr>
          <a:xfrm>
            <a:off x="399431" y="2259399"/>
            <a:ext cx="4955119" cy="3458607"/>
          </a:xfrm>
          <a:prstGeom prst="rect">
            <a:avLst/>
          </a:prstGeom>
        </p:spPr>
      </p:pic>
      <p:sp>
        <p:nvSpPr>
          <p:cNvPr id="10" name="TextBox 9">
            <a:extLst>
              <a:ext uri="{FF2B5EF4-FFF2-40B4-BE49-F238E27FC236}">
                <a16:creationId xmlns:a16="http://schemas.microsoft.com/office/drawing/2014/main" id="{82ECD2B2-3067-7253-9EF6-EB13B4547012}"/>
              </a:ext>
            </a:extLst>
          </p:cNvPr>
          <p:cNvSpPr txBox="1"/>
          <p:nvPr/>
        </p:nvSpPr>
        <p:spPr>
          <a:xfrm>
            <a:off x="399431" y="852126"/>
            <a:ext cx="4705665" cy="954107"/>
          </a:xfrm>
          <a:prstGeom prst="rect">
            <a:avLst/>
          </a:prstGeom>
          <a:noFill/>
        </p:spPr>
        <p:txBody>
          <a:bodyPr wrap="square" rtlCol="0">
            <a:spAutoFit/>
          </a:bodyPr>
          <a:lstStyle/>
          <a:p>
            <a:pPr algn="ctr"/>
            <a:r>
              <a:rPr lang="en-US" sz="2800" dirty="0"/>
              <a:t>CO₂ and Noise Levels Across Different Days of the Week in School</a:t>
            </a:r>
            <a:endParaRPr lang="en-IT" sz="2800" dirty="0"/>
          </a:p>
        </p:txBody>
      </p:sp>
      <p:sp>
        <p:nvSpPr>
          <p:cNvPr id="13" name="TextBox 12">
            <a:extLst>
              <a:ext uri="{FF2B5EF4-FFF2-40B4-BE49-F238E27FC236}">
                <a16:creationId xmlns:a16="http://schemas.microsoft.com/office/drawing/2014/main" id="{46009ED1-67EE-1E1A-30A0-364B6B0C4025}"/>
              </a:ext>
            </a:extLst>
          </p:cNvPr>
          <p:cNvSpPr txBox="1"/>
          <p:nvPr/>
        </p:nvSpPr>
        <p:spPr>
          <a:xfrm>
            <a:off x="6216615" y="919361"/>
            <a:ext cx="5093895" cy="523220"/>
          </a:xfrm>
          <a:prstGeom prst="rect">
            <a:avLst/>
          </a:prstGeom>
          <a:noFill/>
        </p:spPr>
        <p:txBody>
          <a:bodyPr wrap="none" rtlCol="0">
            <a:spAutoFit/>
          </a:bodyPr>
          <a:lstStyle/>
          <a:p>
            <a:r>
              <a:rPr lang="en-US" sz="2800" dirty="0"/>
              <a:t>CO₂ and Noise Levels Throughout the School Day by Period</a:t>
            </a:r>
            <a:endParaRPr lang="en-IT" sz="2800" dirty="0"/>
          </a:p>
        </p:txBody>
      </p:sp>
      <p:sp>
        <p:nvSpPr>
          <p:cNvPr id="16" name="TextBox 15">
            <a:extLst>
              <a:ext uri="{FF2B5EF4-FFF2-40B4-BE49-F238E27FC236}">
                <a16:creationId xmlns:a16="http://schemas.microsoft.com/office/drawing/2014/main" id="{33D703C3-D3BF-1BA9-26B1-EBAF80BEB071}"/>
              </a:ext>
            </a:extLst>
          </p:cNvPr>
          <p:cNvSpPr txBox="1"/>
          <p:nvPr/>
        </p:nvSpPr>
        <p:spPr>
          <a:xfrm>
            <a:off x="8512410" y="5497871"/>
            <a:ext cx="681597" cy="307777"/>
          </a:xfrm>
          <a:prstGeom prst="rect">
            <a:avLst/>
          </a:prstGeom>
          <a:noFill/>
        </p:spPr>
        <p:txBody>
          <a:bodyPr wrap="none" rtlCol="0">
            <a:spAutoFit/>
          </a:bodyPr>
          <a:lstStyle/>
          <a:p>
            <a:r>
              <a:rPr lang="en-IT" sz="1400" dirty="0">
                <a:latin typeface="Arial" panose="020B0604020202020204" pitchFamily="34" charset="0"/>
                <a:cs typeface="Arial" panose="020B0604020202020204" pitchFamily="34" charset="0"/>
              </a:rPr>
              <a:t>period</a:t>
            </a:r>
          </a:p>
        </p:txBody>
      </p:sp>
    </p:spTree>
    <p:extLst>
      <p:ext uri="{BB962C8B-B14F-4D97-AF65-F5344CB8AC3E}">
        <p14:creationId xmlns:p14="http://schemas.microsoft.com/office/powerpoint/2010/main" val="1666419404"/>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BF47B22-5985-C3BC-26A2-C1D3FEA58B67}"/>
              </a:ext>
            </a:extLst>
          </p:cNvPr>
          <p:cNvSpPr txBox="1">
            <a:spLocks/>
          </p:cNvSpPr>
          <p:nvPr/>
        </p:nvSpPr>
        <p:spPr>
          <a:xfrm>
            <a:off x="1151467" y="2286000"/>
            <a:ext cx="9431866" cy="1728216"/>
          </a:xfrm>
          <a:prstGeom prst="rect">
            <a:avLst/>
          </a:prstGeom>
        </p:spPr>
        <p:txBody>
          <a:bodyPr vert="horz" lIns="91440" tIns="45720" rIns="91440" bIns="45720" rtlCol="0" anchor="t">
            <a:noAutofit/>
          </a:bodyPr>
          <a:lst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In addition to our main research, we conducted a survey among S1–S7 students at our school to assess the impact of noise on their ability to concentrate while studying, identify the most distracting types of noise, and explore the strategies they use to manage noise.</a:t>
            </a:r>
          </a:p>
          <a:p>
            <a:pPr marL="0" indent="0">
              <a:buFont typeface="Arial" panose="020B0604020202020204" pitchFamily="34" charset="0"/>
              <a:buNone/>
            </a:pPr>
            <a:r>
              <a:rPr lang="en-US" dirty="0"/>
              <a:t>A total of 353 students participated, including 57 from S1, 57 from S2, 50 from S3, 52 from S4, 53 from S5, 38 from S6 and 46 from S7.  </a:t>
            </a:r>
          </a:p>
        </p:txBody>
      </p:sp>
      <p:sp>
        <p:nvSpPr>
          <p:cNvPr id="3" name="TextBox 2">
            <a:extLst>
              <a:ext uri="{FF2B5EF4-FFF2-40B4-BE49-F238E27FC236}">
                <a16:creationId xmlns:a16="http://schemas.microsoft.com/office/drawing/2014/main" id="{07E2F49B-5A20-8233-9444-CD03279B510C}"/>
              </a:ext>
            </a:extLst>
          </p:cNvPr>
          <p:cNvSpPr txBox="1"/>
          <p:nvPr/>
        </p:nvSpPr>
        <p:spPr>
          <a:xfrm>
            <a:off x="1676400" y="4572000"/>
            <a:ext cx="184731" cy="369332"/>
          </a:xfrm>
          <a:prstGeom prst="rect">
            <a:avLst/>
          </a:prstGeom>
          <a:noFill/>
        </p:spPr>
        <p:txBody>
          <a:bodyPr wrap="none" rtlCol="0">
            <a:spAutoFit/>
          </a:bodyPr>
          <a:lstStyle/>
          <a:p>
            <a:endParaRPr lang="en-IT" dirty="0"/>
          </a:p>
        </p:txBody>
      </p:sp>
      <p:sp>
        <p:nvSpPr>
          <p:cNvPr id="4" name="TextBox 3">
            <a:extLst>
              <a:ext uri="{FF2B5EF4-FFF2-40B4-BE49-F238E27FC236}">
                <a16:creationId xmlns:a16="http://schemas.microsoft.com/office/drawing/2014/main" id="{5C9D8D35-6760-8D24-0BF0-838710B15910}"/>
              </a:ext>
            </a:extLst>
          </p:cNvPr>
          <p:cNvSpPr txBox="1"/>
          <p:nvPr/>
        </p:nvSpPr>
        <p:spPr>
          <a:xfrm>
            <a:off x="5410384" y="1143441"/>
            <a:ext cx="914033" cy="584775"/>
          </a:xfrm>
          <a:prstGeom prst="rect">
            <a:avLst/>
          </a:prstGeom>
          <a:noFill/>
        </p:spPr>
        <p:txBody>
          <a:bodyPr wrap="none" rtlCol="0">
            <a:spAutoFit/>
          </a:bodyPr>
          <a:lstStyle/>
          <a:p>
            <a:r>
              <a:rPr lang="en-IT" sz="3200" b="1" dirty="0"/>
              <a:t>SURVEY</a:t>
            </a:r>
          </a:p>
        </p:txBody>
      </p:sp>
    </p:spTree>
    <p:extLst>
      <p:ext uri="{BB962C8B-B14F-4D97-AF65-F5344CB8AC3E}">
        <p14:creationId xmlns:p14="http://schemas.microsoft.com/office/powerpoint/2010/main" val="2697171063"/>
      </p:ext>
    </p:extLst>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graph&#10;&#10;AI-generated content may be incorrect.">
            <a:extLst>
              <a:ext uri="{FF2B5EF4-FFF2-40B4-BE49-F238E27FC236}">
                <a16:creationId xmlns:a16="http://schemas.microsoft.com/office/drawing/2014/main" id="{F737770F-2695-84AD-3368-B5FA7E81FD67}"/>
              </a:ext>
            </a:extLst>
          </p:cNvPr>
          <p:cNvPicPr>
            <a:picLocks noChangeAspect="1"/>
          </p:cNvPicPr>
          <p:nvPr/>
        </p:nvPicPr>
        <p:blipFill>
          <a:blip r:embed="rId2"/>
          <a:stretch>
            <a:fillRect/>
          </a:stretch>
        </p:blipFill>
        <p:spPr>
          <a:xfrm>
            <a:off x="87025" y="0"/>
            <a:ext cx="4142597" cy="6730391"/>
          </a:xfrm>
          <a:prstGeom prst="rect">
            <a:avLst/>
          </a:prstGeom>
        </p:spPr>
      </p:pic>
      <p:pic>
        <p:nvPicPr>
          <p:cNvPr id="3" name="Picture 2" descr="A screenshot of a graph&#10;&#10;AI-generated content may be incorrect.">
            <a:extLst>
              <a:ext uri="{FF2B5EF4-FFF2-40B4-BE49-F238E27FC236}">
                <a16:creationId xmlns:a16="http://schemas.microsoft.com/office/drawing/2014/main" id="{0F261697-E52F-25AA-AE04-2C258812DE98}"/>
              </a:ext>
            </a:extLst>
          </p:cNvPr>
          <p:cNvPicPr>
            <a:picLocks noChangeAspect="1"/>
          </p:cNvPicPr>
          <p:nvPr/>
        </p:nvPicPr>
        <p:blipFill>
          <a:blip r:embed="rId3"/>
          <a:stretch>
            <a:fillRect/>
          </a:stretch>
        </p:blipFill>
        <p:spPr>
          <a:xfrm>
            <a:off x="8046246" y="0"/>
            <a:ext cx="4142597" cy="6858000"/>
          </a:xfrm>
          <a:prstGeom prst="rect">
            <a:avLst/>
          </a:prstGeom>
        </p:spPr>
      </p:pic>
      <p:sp>
        <p:nvSpPr>
          <p:cNvPr id="4" name="TextBox 3">
            <a:extLst>
              <a:ext uri="{FF2B5EF4-FFF2-40B4-BE49-F238E27FC236}">
                <a16:creationId xmlns:a16="http://schemas.microsoft.com/office/drawing/2014/main" id="{D6D11619-1371-D853-6EFC-81EA4BE6A96F}"/>
              </a:ext>
            </a:extLst>
          </p:cNvPr>
          <p:cNvSpPr txBox="1"/>
          <p:nvPr/>
        </p:nvSpPr>
        <p:spPr>
          <a:xfrm>
            <a:off x="4066636" y="820468"/>
            <a:ext cx="4142596"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Arial"/>
              <a:buChar char="•"/>
            </a:pPr>
            <a:r>
              <a:rPr lang="en-US" sz="2800" dirty="0"/>
              <a:t>Q1: How does noise typically affect your ability to concentrate on your studies?</a:t>
            </a:r>
          </a:p>
          <a:p>
            <a:pPr marL="457200" indent="-457200">
              <a:buFont typeface="Arial"/>
              <a:buChar char="•"/>
            </a:pPr>
            <a:r>
              <a:rPr lang="en-US" sz="2800" dirty="0"/>
              <a:t>Q2: What types of noise do you find most distracting during study sessions?</a:t>
            </a:r>
          </a:p>
          <a:p>
            <a:pPr marL="457200" indent="-457200">
              <a:buFont typeface="Arial"/>
              <a:buChar char="•"/>
            </a:pPr>
            <a:r>
              <a:rPr lang="en-US" sz="2800" dirty="0"/>
              <a:t>Q3: How often do you encounter noise disturbances while studying?</a:t>
            </a:r>
          </a:p>
          <a:p>
            <a:pPr marL="457200" indent="-457200">
              <a:buFont typeface="Arial"/>
              <a:buChar char="•"/>
            </a:pPr>
            <a:r>
              <a:rPr lang="en-US" sz="2800" dirty="0"/>
              <a:t>Q4: Have you ever stopped studying due to noise distractions?</a:t>
            </a:r>
          </a:p>
          <a:p>
            <a:pPr marL="457200" indent="-457200">
              <a:buFont typeface="Arial"/>
              <a:buChar char="•"/>
            </a:pPr>
            <a:r>
              <a:rPr lang="en-US" sz="2800" dirty="0"/>
              <a:t>Q5: Do you use any strategies to mitigate noise while studying?</a:t>
            </a:r>
          </a:p>
          <a:p>
            <a:pPr marL="457200" indent="-457200">
              <a:buFont typeface="Arial"/>
              <a:buChar char="•"/>
            </a:pPr>
            <a:r>
              <a:rPr lang="en-US" sz="2800" dirty="0"/>
              <a:t>Q6: What is your preferred environment for studying in terms of noise levels?</a:t>
            </a:r>
          </a:p>
        </p:txBody>
      </p:sp>
      <p:sp>
        <p:nvSpPr>
          <p:cNvPr id="6" name="TextBox 5">
            <a:extLst>
              <a:ext uri="{FF2B5EF4-FFF2-40B4-BE49-F238E27FC236}">
                <a16:creationId xmlns:a16="http://schemas.microsoft.com/office/drawing/2014/main" id="{9291AB20-F31A-3D13-3361-6468279C261A}"/>
              </a:ext>
            </a:extLst>
          </p:cNvPr>
          <p:cNvSpPr txBox="1"/>
          <p:nvPr/>
        </p:nvSpPr>
        <p:spPr>
          <a:xfrm>
            <a:off x="5444837" y="297248"/>
            <a:ext cx="1769395" cy="523220"/>
          </a:xfrm>
          <a:prstGeom prst="rect">
            <a:avLst/>
          </a:prstGeom>
          <a:noFill/>
        </p:spPr>
        <p:txBody>
          <a:bodyPr wrap="none" rtlCol="0">
            <a:spAutoFit/>
          </a:bodyPr>
          <a:lstStyle/>
          <a:p>
            <a:r>
              <a:rPr lang="en-IT" sz="2800" dirty="0"/>
              <a:t>SURVEY QUESTIONS</a:t>
            </a:r>
          </a:p>
        </p:txBody>
      </p:sp>
    </p:spTree>
    <p:extLst>
      <p:ext uri="{BB962C8B-B14F-4D97-AF65-F5344CB8AC3E}">
        <p14:creationId xmlns:p14="http://schemas.microsoft.com/office/powerpoint/2010/main" val="405734466"/>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97BCD-A34E-4079-FA10-F19B0031292E}"/>
              </a:ext>
            </a:extLst>
          </p:cNvPr>
          <p:cNvSpPr>
            <a:spLocks noGrp="1"/>
          </p:cNvSpPr>
          <p:nvPr>
            <p:ph type="title"/>
          </p:nvPr>
        </p:nvSpPr>
        <p:spPr/>
        <p:txBody>
          <a:bodyPr/>
          <a:lstStyle/>
          <a:p>
            <a:pPr algn="ctr"/>
            <a:r>
              <a:rPr lang="it-IT" dirty="0"/>
              <a:t>CONCLUSION AND FUTURE STEPS</a:t>
            </a:r>
          </a:p>
        </p:txBody>
      </p:sp>
      <p:sp>
        <p:nvSpPr>
          <p:cNvPr id="5" name="Content Placeholder 4">
            <a:extLst>
              <a:ext uri="{FF2B5EF4-FFF2-40B4-BE49-F238E27FC236}">
                <a16:creationId xmlns:a16="http://schemas.microsoft.com/office/drawing/2014/main" id="{458A9181-5C1D-E07D-355D-C70E699FD3E8}"/>
              </a:ext>
            </a:extLst>
          </p:cNvPr>
          <p:cNvSpPr>
            <a:spLocks noGrp="1"/>
          </p:cNvSpPr>
          <p:nvPr>
            <p:ph idx="1"/>
          </p:nvPr>
        </p:nvSpPr>
        <p:spPr>
          <a:xfrm>
            <a:off x="622570" y="1878584"/>
            <a:ext cx="11089532" cy="4251960"/>
          </a:xfrm>
        </p:spPr>
        <p:txBody>
          <a:bodyPr>
            <a:normAutofit fontScale="55000" lnSpcReduction="20000"/>
          </a:bodyPr>
          <a:lstStyle/>
          <a:p>
            <a:pPr marL="0" indent="0">
              <a:buNone/>
            </a:pPr>
            <a:r>
              <a:rPr lang="en-GB" sz="4400" dirty="0"/>
              <a:t>Our device successfully detects CO₂ and noise variations in the classroom. Our supplementary survey found that noise disturbances are prevalent across all grades (S1-S7 students) and that background conversations is overwhelmingly the most distracting noise type across all groups.</a:t>
            </a:r>
          </a:p>
          <a:p>
            <a:pPr marL="0" indent="0">
              <a:buNone/>
            </a:pPr>
            <a:r>
              <a:rPr lang="en-GB" sz="4400" dirty="0"/>
              <a:t>At this stage, the data collected with our device are preliminary. To implement it as an effective tool for improving the classroom environment, we need to:</a:t>
            </a:r>
          </a:p>
          <a:p>
            <a:pPr marL="595313" indent="212725"/>
            <a:r>
              <a:rPr lang="en-GB" sz="4400" dirty="0"/>
              <a:t>Collect more data and </a:t>
            </a:r>
            <a:r>
              <a:rPr lang="it-IT" sz="4400" dirty="0"/>
              <a:t>use </a:t>
            </a:r>
            <a:r>
              <a:rPr lang="it-IT" sz="4400" dirty="0" err="1"/>
              <a:t>better</a:t>
            </a:r>
            <a:r>
              <a:rPr lang="it-IT" sz="4400" dirty="0"/>
              <a:t> hardware, like a </a:t>
            </a:r>
            <a:r>
              <a:rPr lang="it-IT" sz="4400" dirty="0" err="1"/>
              <a:t>sensor</a:t>
            </a:r>
            <a:r>
              <a:rPr lang="it-IT" sz="4400" dirty="0"/>
              <a:t> </a:t>
            </a:r>
            <a:r>
              <a:rPr lang="it-IT" sz="4400" dirty="0" err="1"/>
              <a:t>which</a:t>
            </a:r>
            <a:r>
              <a:rPr lang="it-IT" sz="4400" dirty="0"/>
              <a:t> can </a:t>
            </a:r>
            <a:r>
              <a:rPr lang="it-IT" sz="4400" dirty="0" err="1"/>
              <a:t>measure</a:t>
            </a:r>
            <a:r>
              <a:rPr lang="it-IT" sz="4400" dirty="0"/>
              <a:t> </a:t>
            </a:r>
            <a:r>
              <a:rPr lang="it-IT" sz="4400" dirty="0" err="1"/>
              <a:t>noise</a:t>
            </a:r>
            <a:r>
              <a:rPr lang="it-IT" sz="4400" dirty="0"/>
              <a:t> in dB </a:t>
            </a:r>
          </a:p>
          <a:p>
            <a:pPr marL="595313" indent="212725"/>
            <a:r>
              <a:rPr lang="en-GB" sz="4400" dirty="0"/>
              <a:t>Analyse peak levels and minimum levels and fluctuations</a:t>
            </a:r>
          </a:p>
          <a:p>
            <a:pPr marL="595313" indent="212725"/>
            <a:r>
              <a:rPr lang="en-GB" sz="4400" dirty="0"/>
              <a:t>Test in different conditions – Conduct trials across various classrooms and activities to validate effectiveness.</a:t>
            </a:r>
          </a:p>
          <a:p>
            <a:pPr marL="595313" indent="212725"/>
            <a:r>
              <a:rPr lang="en-GB" sz="4400" dirty="0"/>
              <a:t>Define optimal thresholds – Establish appropriate CO₂ and noise limits based on activity type.</a:t>
            </a:r>
          </a:p>
          <a:p>
            <a:pPr marL="595313" indent="212725"/>
            <a:r>
              <a:rPr lang="en-US" sz="4400" dirty="0"/>
              <a:t>Engage students in setting noise management goals, reviewing collected data, and developing strategies to maintain an optimal learning environment</a:t>
            </a:r>
            <a:r>
              <a:rPr lang="en-US" dirty="0"/>
              <a:t>.</a:t>
            </a:r>
            <a:endParaRPr lang="en-IT" dirty="0"/>
          </a:p>
          <a:p>
            <a:pPr marL="595313" indent="212725"/>
            <a:endParaRPr lang="en-GB" dirty="0"/>
          </a:p>
          <a:p>
            <a:endParaRPr lang="en-IT" dirty="0"/>
          </a:p>
        </p:txBody>
      </p:sp>
    </p:spTree>
    <p:extLst>
      <p:ext uri="{BB962C8B-B14F-4D97-AF65-F5344CB8AC3E}">
        <p14:creationId xmlns:p14="http://schemas.microsoft.com/office/powerpoint/2010/main" val="2383737795"/>
      </p:ext>
    </p:extLst>
  </p:cSld>
  <p:clrMapOvr>
    <a:masterClrMapping/>
  </p:clrMapOvr>
  <p:transition spd="med">
    <p:push dir="u"/>
  </p:transition>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The Serif Hand Black"/>
        <a:ea typeface=""/>
        <a:cs typeface=""/>
      </a:majorFont>
      <a:minorFont>
        <a:latin typeface="The Hand Bol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1"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F8E7B45-C38E-4DF4-9365-EB15843CBEE6}">
  <we:reference id="wa200005669" version="2.0.0.0" store="en-US" storeType="omex"/>
  <we:alternateReferences>
    <we:reference id="wa200005669" version="2.0.0.0" store="omex"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595</TotalTime>
  <Words>779</Words>
  <Application>Microsoft Macintosh PowerPoint</Application>
  <PresentationFormat>Widescreen</PresentationFormat>
  <Paragraphs>58</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Modern Love Caps</vt:lpstr>
      <vt:lpstr>The Hand Bold</vt:lpstr>
      <vt:lpstr>The Serif Hand Black</vt:lpstr>
      <vt:lpstr>SketchyVTI</vt:lpstr>
      <vt:lpstr>Classroom Environment Monitoring: Information for a Better Learning Space</vt:lpstr>
      <vt:lpstr>Introduction</vt:lpstr>
      <vt:lpstr>Materials</vt:lpstr>
      <vt:lpstr>RESULTS</vt:lpstr>
      <vt:lpstr>PowerPoint Presentation</vt:lpstr>
      <vt:lpstr>PowerPoint Presentation</vt:lpstr>
      <vt:lpstr>PowerPoint Presentation</vt:lpstr>
      <vt:lpstr>PowerPoint Presentation</vt:lpstr>
      <vt:lpstr>CONCLUSION AND FUTURE STEPS</vt:lpstr>
      <vt:lpstr>references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Environment Monitoring: Information for a Better Learning Space</dc:title>
  <dc:creator/>
  <cp:lastModifiedBy>Lucia Liviero</cp:lastModifiedBy>
  <cp:revision>375</cp:revision>
  <dcterms:created xsi:type="dcterms:W3CDTF">2025-03-21T14:32:00Z</dcterms:created>
  <dcterms:modified xsi:type="dcterms:W3CDTF">2025-03-31T17:22:33Z</dcterms:modified>
</cp:coreProperties>
</file>