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ov" ContentType="video/quicktime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69" r:id="rId3"/>
    <p:sldId id="261" r:id="rId4"/>
    <p:sldId id="276" r:id="rId5"/>
    <p:sldId id="272" r:id="rId6"/>
    <p:sldId id="277" r:id="rId7"/>
    <p:sldId id="268" r:id="rId8"/>
    <p:sldId id="279" r:id="rId9"/>
    <p:sldId id="280" r:id="rId10"/>
    <p:sldId id="281" r:id="rId11"/>
    <p:sldId id="282" r:id="rId12"/>
    <p:sldId id="283" r:id="rId13"/>
    <p:sldId id="259" r:id="rId14"/>
    <p:sldId id="262" r:id="rId15"/>
    <p:sldId id="260" r:id="rId16"/>
    <p:sldId id="274" r:id="rId17"/>
    <p:sldId id="275" r:id="rId18"/>
    <p:sldId id="264" r:id="rId19"/>
    <p:sldId id="284" r:id="rId20"/>
    <p:sldId id="265" r:id="rId21"/>
    <p:sldId id="270" r:id="rId22"/>
    <p:sldId id="278" r:id="rId23"/>
    <p:sldId id="273" r:id="rId24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5BA18DF-0E71-2833-6805-46697B463F09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defRPr>
            </a:lvl1pPr>
          </a:lstStyle>
          <a:p>
            <a:pPr lvl="0"/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8AB03E3-D055-C474-1351-4CE4F2803CB3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defRPr>
            </a:lvl1pPr>
          </a:lstStyle>
          <a:p>
            <a:pPr lvl="0"/>
            <a:fld id="{C84422FA-F264-4ADE-B377-288C8984D802}" type="datetime1">
              <a:rPr lang="fr-FR"/>
              <a:pPr lvl="0"/>
              <a:t>01/04/2025</a:t>
            </a:fld>
            <a:endParaRPr lang="fr-FR"/>
          </a:p>
        </p:txBody>
      </p:sp>
      <p:sp>
        <p:nvSpPr>
          <p:cNvPr id="4" name="Espace réservé de l'image des diapositives 3">
            <a:extLst>
              <a:ext uri="{FF2B5EF4-FFF2-40B4-BE49-F238E27FC236}">
                <a16:creationId xmlns:a16="http://schemas.microsoft.com/office/drawing/2014/main" id="{45B2A139-F468-ECC2-C0D9-89232379BED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Espace réservé des notes 4">
            <a:extLst>
              <a:ext uri="{FF2B5EF4-FFF2-40B4-BE49-F238E27FC236}">
                <a16:creationId xmlns:a16="http://schemas.microsoft.com/office/drawing/2014/main" id="{B75726CF-6434-3B98-23DF-0DB53622001D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EFA80E-E696-6882-2DCB-5EF49CD15CFC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defRPr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4FEE325-7B80-50F3-F265-592B676F8EE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defRPr>
            </a:lvl1pPr>
          </a:lstStyle>
          <a:p>
            <a:pPr lvl="0"/>
            <a:fld id="{4261F326-1F35-4BB8-9794-209948162D54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3092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Aptos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Aptos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Aptos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Aptos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200" b="0" i="0" u="none" strike="noStrike" kern="1200" cap="none" spc="0" baseline="0">
        <a:solidFill>
          <a:srgbClr val="000000"/>
        </a:solidFill>
        <a:uFillTx/>
        <a:latin typeface="Apto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5A4B269-F075-F667-125A-40589AD664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45DBA209-5EEE-0472-8D62-7339C4BDCFA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898F02A-364E-F1B6-397B-87430E38F5F1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433629D-CAD7-4F55-A76D-3AE65988EB08}" type="slidenum">
              <a:t>10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0E0B4F8-AFEF-E13D-1935-66B8879BC02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76FF44A-1496-BD5E-6EE5-6092606970F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2CAEA34-8C23-7DF5-E022-FFF17E48ABB7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6E5FA618-7C14-48A7-B632-2ECBFEDF707B}" type="slidenum">
              <a:t>12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DCD7DCC-2DF6-1F87-94A2-8255C0D52E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731989EF-E595-A11F-8F75-E1BE8F7E425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7D10904-5170-313F-B4EB-BD949222F42F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731A44B-56F9-4214-B91F-BECE5150D752}" type="slidenum">
              <a:t>18</a:t>
            </a:fld>
            <a:endParaRPr lang="fr-FR" sz="12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D1F061-2AAE-CC14-5D35-2C0FA798B760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AD52C5B-B888-E839-DEDA-018AEA6616BB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EA78F79-DAE3-9CE7-B41F-6FC9B8B3A98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5148CCD-0FF9-4B4D-A9BA-01086789DEFF}" type="datetime1">
              <a:rPr lang="fr-FR"/>
              <a:pPr lvl="0"/>
              <a:t>01/04/2025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E5FBE5E-99B2-5153-C061-7F66B273C79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6CBCF7A-612D-90DE-98EB-E9EDA4731F8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ED7176A-75F2-4966-9223-538B6E545197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3775404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8E1145-3C56-F1A6-246E-321FAE5560A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2DA87A8-3F0B-1A48-3AEB-CA8F19CACF3A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28CF523-710B-6C07-A00F-81BF3D09CDD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3969EBE-7440-4702-9E5D-8C98DB679EF1}" type="datetime1">
              <a:rPr lang="fr-FR"/>
              <a:pPr lvl="0"/>
              <a:t>01/04/2025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34BA6D5-1D44-08FC-0290-8CE1EE477AE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1115B8-C96B-4954-16D8-79DC023CE6B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9BF1327-1EE4-47AB-A711-F70147838383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37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0419CD6-F5F4-A105-1C75-6330C62CE777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BF076F2-779D-9FDC-4835-60587A03E386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DA465C-0F0E-B0A3-D0E2-9F211BC8758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2DABB95-9921-42BC-A398-B2AFDB21C510}" type="datetime1">
              <a:rPr lang="fr-FR"/>
              <a:pPr lvl="0"/>
              <a:t>01/04/2025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3BCD075-6C74-18E4-B6D4-6DF782F0240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96B4C07-5EE1-8C29-D551-970D84F1726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3C3F90E-6B70-4515-B3F7-FFDC568756DA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8639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C75BF3-081A-2712-7B0F-05E876A85AB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F0126C5-FEC0-80FC-C25F-B819F57B9CFA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7898CE9-FE25-F921-80D4-DB9E71342DE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22D7437-03DF-4FBC-B5D9-CF86ABEB5256}" type="datetime1">
              <a:rPr lang="fr-FR"/>
              <a:pPr lvl="0"/>
              <a:t>01/04/2025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83D27AB-4139-7A97-A065-3C8E05BD411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A887A02-DBE6-5AB1-F525-1A2E3C28EA0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F65486E-E928-4E40-B09A-5CDD6E5838A6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535001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9552DF-D30A-A7AA-1664-1AFE8E285F1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912C815-3818-4C2B-552B-57442B53086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767676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D733DF-9D7B-A793-1B0B-4E195808D88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F677B21-68A4-4AAE-98F3-1C0AA6A9681E}" type="datetime1">
              <a:rPr lang="fr-FR"/>
              <a:pPr lvl="0"/>
              <a:t>01/04/2025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F66AB80-805C-118D-57E6-16B9CCF29EB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058D03-6C52-6A62-3C4F-0F5B8FED354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3BDF17F-B855-4141-BFAD-C93844445382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5479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1C0756-B592-E9DC-FF82-9F8246F03DC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F2AC86F-06EB-4913-8C09-C5B39A8812D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A780267-854C-9B1A-68EB-DB77879569B2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A692691-104D-BAA7-E69F-B8FC82294A2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B6B6B0F-CC01-46CB-A8B3-C8CEE4A04B88}" type="datetime1">
              <a:rPr lang="fr-FR"/>
              <a:pPr lvl="0"/>
              <a:t>01/04/2025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BC64143-7548-BBB6-3576-FE4F3CC8274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AA2DA74-0DE4-4840-6BAC-42206B553D6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60CD467-0FCD-48EB-AB10-0224280D48DB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7470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4D7645-261A-3086-5D3F-DD494CE23B6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C45C108-E2A0-2204-0734-25612B7EDF2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E258D65-EF56-EE27-CF7A-BBCFE245CE9A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FB05D30-74AD-1406-8DFF-83FB9A9EC489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2D0481C-F74B-6C56-3B47-5DB47E889FAF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EF6F64B-2BCA-CB29-ABEC-1FBA31CF4E1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FDB5AE7-2813-4E9C-8B2A-42390893EB06}" type="datetime1">
              <a:rPr lang="fr-FR"/>
              <a:pPr lvl="0"/>
              <a:t>01/04/2025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D9EB8B3-3D18-F02A-3AE1-F3B472CA820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E001AD6-A8BB-ED20-F808-97B32EA51DF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248A242-FA11-4D8A-9185-DD5D307A1641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12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830CF6-72C2-94D7-378D-3655CFF8CCF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E38D092-F4A6-B671-4104-C52823C1C3E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7D73698-CDC2-472F-B762-ECA17F928926}" type="datetime1">
              <a:rPr lang="fr-FR"/>
              <a:pPr lvl="0"/>
              <a:t>01/04/2025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F01991C-EA42-E37C-754A-5AD43639FEE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8B50BE7-ED18-6EC0-AD49-A956F535BC7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3597480-F1E3-4268-8127-9CB648D730BC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5052204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BF9DFCB-34E6-4CC6-9F01-18E81448214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A5AFEBA-F2A8-4E48-9270-84FC1B3E3F95}" type="datetime1">
              <a:rPr lang="fr-FR"/>
              <a:pPr lvl="0"/>
              <a:t>01/04/2025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EF27EF9-0335-9541-75DF-A922DAAB037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42C3B87-0BCF-3C76-495E-E675C7464AD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52ACB20-5CDA-47AA-934C-CEF3CD9977D5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0453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7DAA63-AAF5-BEC4-9194-4971E060275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A7B4C8A-985E-C2C9-D46B-60F07EA102A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BD3E3FD-154C-1FC0-2244-426581A039D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59C29F3-B1AA-0F34-F3F3-3EE9019769E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5CB4806-8C7C-439D-B294-FE85EE2A8A4E}" type="datetime1">
              <a:rPr lang="fr-FR"/>
              <a:pPr lvl="0"/>
              <a:t>01/04/2025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D90F6D-AD0C-6AAF-69F9-CBD714E4B16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BC28AD0-F9D8-AD62-06F3-77A66C0E018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7348D68-105C-41F4-A0A5-994D55800F79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1361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E72EAE-F949-BFBE-EF79-0AFA2CF3120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8FFA26D-758D-143B-CF6F-98E60F968F8C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0FEC9EA-3DE0-1396-7B51-665B8321491A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A93BB6C-2BC1-A9B4-64CD-7C5D417167A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1319E4D-D829-4458-897C-F4A4ECD9295F}" type="datetime1">
              <a:rPr lang="fr-FR"/>
              <a:pPr lvl="0"/>
              <a:t>01/04/2025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8389513-B43E-F7EA-2E21-E9791E37058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BA88116-4DF0-5320-7802-9F8465730EB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EBE0042-CEA4-4298-A235-9A541841E106}" type="slidenum"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5632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D213375-A61C-F80F-30DC-DE8A0AB1D45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D66CC0-4987-71FF-3D98-86776C31B2E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DAACD8F-91A3-C097-4460-526F236E059F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fld id="{CD963677-C8C5-40D8-B833-F1583A20955D}" type="datetime1">
              <a:rPr lang="fr-FR"/>
              <a:pPr lvl="0"/>
              <a:t>01/04/2025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5E15D5B-D6C3-D645-F9F8-D20083F77F1D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EF462E4-B8B8-18B6-F7F0-01DA26E0ACBE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767676"/>
                </a:solidFill>
                <a:uFillTx/>
                <a:latin typeface="Aptos"/>
              </a:defRPr>
            </a:lvl1pPr>
          </a:lstStyle>
          <a:p>
            <a:pPr lvl="0"/>
            <a:fld id="{0C069663-B828-43AE-AA24-FAF7BCA7D64C}" type="slidenum"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fr-FR" sz="4400" b="0" i="0" u="none" strike="noStrike" kern="1200" cap="none" spc="0" baseline="0">
          <a:solidFill>
            <a:srgbClr val="000000"/>
          </a:solidFill>
          <a:uFillTx/>
          <a:latin typeface="Aptos Display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fr-FR" sz="2800" b="0" i="0" u="none" strike="noStrike" kern="1200" cap="none" spc="0" baseline="0">
          <a:solidFill>
            <a:srgbClr val="000000"/>
          </a:solidFill>
          <a:uFillTx/>
          <a:latin typeface="Aptos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2400" b="0" i="0" u="none" strike="noStrike" kern="1200" cap="none" spc="0" baseline="0">
          <a:solidFill>
            <a:srgbClr val="000000"/>
          </a:solidFill>
          <a:uFillTx/>
          <a:latin typeface="Aptos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2000" b="0" i="0" u="none" strike="noStrike" kern="1200" cap="none" spc="0" baseline="0">
          <a:solidFill>
            <a:srgbClr val="000000"/>
          </a:solidFill>
          <a:uFillTx/>
          <a:latin typeface="Aptos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1800" b="0" i="0" u="none" strike="noStrike" kern="1200" cap="none" spc="0" baseline="0">
          <a:solidFill>
            <a:srgbClr val="000000"/>
          </a:solidFill>
          <a:uFillTx/>
          <a:latin typeface="Aptos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1800" b="0" i="0" u="none" strike="noStrike" kern="1200" cap="none" spc="0" baseline="0">
          <a:solidFill>
            <a:srgbClr val="000000"/>
          </a:solidFill>
          <a:uFillTx/>
          <a:latin typeface="Apto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29.png"/><Relationship Id="rId4" Type="http://schemas.openxmlformats.org/officeDocument/2006/relationships/notesSlide" Target="../notesSlides/notesSlide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stroiteh-msk.ru/obzory/chto-takoe-osmos-v-burenii.html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troiteh-msk.ru/obzory/chto-takoe-osmos-v-burenii.html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Water Full HD Wallpaper and Background Image | 2560x1600 | ID:348957">
            <a:extLst>
              <a:ext uri="{FF2B5EF4-FFF2-40B4-BE49-F238E27FC236}">
                <a16:creationId xmlns:a16="http://schemas.microsoft.com/office/drawing/2014/main" id="{9A3C004C-D016-5783-652F-05995C331E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7847"/>
          <a:stretch>
            <a:fillRect/>
          </a:stretch>
        </p:blipFill>
        <p:spPr>
          <a:xfrm>
            <a:off x="-87087" y="0"/>
            <a:ext cx="12366171" cy="712236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6DB909BC-1425-1B1E-BB6C-E7BCB58A196D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861099"/>
            <a:ext cx="9144000" cy="2387598"/>
          </a:xfrm>
        </p:spPr>
        <p:txBody>
          <a:bodyPr/>
          <a:lstStyle/>
          <a:p>
            <a:pPr lvl="0"/>
            <a:r>
              <a:rPr lang="fr-FR" sz="6600"/>
              <a:t>L’énergie Osmotique </a:t>
            </a:r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81E875EB-B1AA-390D-40DE-0648A47123D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4725765"/>
            <a:ext cx="9144000" cy="1655758"/>
          </a:xfrm>
        </p:spPr>
        <p:txBody>
          <a:bodyPr/>
          <a:lstStyle/>
          <a:p>
            <a:pPr lvl="0"/>
            <a:r>
              <a:rPr lang="fr-FR" dirty="0"/>
              <a:t>Paul </a:t>
            </a:r>
            <a:r>
              <a:rPr lang="fr-FR" dirty="0" err="1"/>
              <a:t>Fourestié</a:t>
            </a:r>
            <a:r>
              <a:rPr lang="fr-FR"/>
              <a:t> UCC S3 </a:t>
            </a:r>
            <a:r>
              <a:rPr lang="fr-FR" dirty="0"/>
              <a:t>FRA </a:t>
            </a:r>
          </a:p>
          <a:p>
            <a:pPr lvl="0"/>
            <a:r>
              <a:rPr lang="fr-FR" dirty="0"/>
              <a:t>ESSS 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37B266-F885-7735-6C27-CDA54A25F2C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153747"/>
            <a:ext cx="10515600" cy="1325559"/>
          </a:xfrm>
        </p:spPr>
        <p:txBody>
          <a:bodyPr anchorCtr="1"/>
          <a:lstStyle/>
          <a:p>
            <a:pPr lvl="0" algn="ctr"/>
            <a:r>
              <a:rPr lang="fr-FR"/>
              <a:t>Expérience de la pomme de terre (2) </a:t>
            </a:r>
          </a:p>
        </p:txBody>
      </p:sp>
      <p:pic>
        <p:nvPicPr>
          <p:cNvPr id="3" name="Image 3" descr="Une image contenant sol, table, s’asseoir, nourriture&#10;&#10;Le contenu généré par l’IA peut être incorrect.">
            <a:extLst>
              <a:ext uri="{FF2B5EF4-FFF2-40B4-BE49-F238E27FC236}">
                <a16:creationId xmlns:a16="http://schemas.microsoft.com/office/drawing/2014/main" id="{9CFFF4AD-350C-71E0-7200-F34BBA232B0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9963" t="28851" r="33458" b="48611"/>
          <a:stretch>
            <a:fillRect/>
          </a:stretch>
        </p:blipFill>
        <p:spPr>
          <a:xfrm>
            <a:off x="8367756" y="1479307"/>
            <a:ext cx="3405134" cy="255929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Image 4" descr="Une image contenant nourriture, plat, dessert, crème anglaise&#10;&#10;Le contenu généré par l’IA peut être incorrect.">
            <a:extLst>
              <a:ext uri="{FF2B5EF4-FFF2-40B4-BE49-F238E27FC236}">
                <a16:creationId xmlns:a16="http://schemas.microsoft.com/office/drawing/2014/main" id="{B3F64D13-49A3-A7A8-8915-757F45B33E4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9907" b="13575"/>
          <a:stretch>
            <a:fillRect/>
          </a:stretch>
        </p:blipFill>
        <p:spPr>
          <a:xfrm>
            <a:off x="7948659" y="4038603"/>
            <a:ext cx="4243337" cy="281939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Image 5" descr="Une image contenant nature morte, sol, jaune, intérieur&#10;&#10;Le contenu généré par l’IA peut être incorrect.">
            <a:extLst>
              <a:ext uri="{FF2B5EF4-FFF2-40B4-BE49-F238E27FC236}">
                <a16:creationId xmlns:a16="http://schemas.microsoft.com/office/drawing/2014/main" id="{0842C064-9AB2-AA7B-49AB-FC047B12AA5A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7008" t="43976" r="28994" b="30016"/>
          <a:stretch>
            <a:fillRect/>
          </a:stretch>
        </p:blipFill>
        <p:spPr>
          <a:xfrm>
            <a:off x="-47823" y="4038603"/>
            <a:ext cx="4243337" cy="286543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Image 6" descr="Une image contenant sol, nature morte, jaune, intérieur&#10;&#10;Le contenu généré par l’IA peut être incorrect.">
            <a:extLst>
              <a:ext uri="{FF2B5EF4-FFF2-40B4-BE49-F238E27FC236}">
                <a16:creationId xmlns:a16="http://schemas.microsoft.com/office/drawing/2014/main" id="{84C61138-3C8A-FF3F-6ACE-D68D6478997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1914" t="49272" r="31085" b="24120"/>
          <a:stretch>
            <a:fillRect/>
          </a:stretch>
        </p:blipFill>
        <p:spPr>
          <a:xfrm>
            <a:off x="419106" y="1479307"/>
            <a:ext cx="3405134" cy="255929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Flèche : droite 7">
            <a:extLst>
              <a:ext uri="{FF2B5EF4-FFF2-40B4-BE49-F238E27FC236}">
                <a16:creationId xmlns:a16="http://schemas.microsoft.com/office/drawing/2014/main" id="{FDB70103-D131-974F-9CD9-054B369E2E0A}"/>
              </a:ext>
            </a:extLst>
          </p:cNvPr>
          <p:cNvSpPr/>
          <p:nvPr/>
        </p:nvSpPr>
        <p:spPr>
          <a:xfrm>
            <a:off x="5012868" y="3429000"/>
            <a:ext cx="2166259" cy="1023259"/>
          </a:xfrm>
          <a:custGeom>
            <a:avLst>
              <a:gd name="f0" fmla="val 16498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val f7"/>
              <a:gd name="f15" fmla="val f8"/>
              <a:gd name="f16" fmla="pin 0 f0 21600"/>
              <a:gd name="f17" fmla="pin 0 f1 10800"/>
              <a:gd name="f18" fmla="*/ f10 f2 1"/>
              <a:gd name="f19" fmla="*/ f11 f2 1"/>
              <a:gd name="f20" fmla="+- f15 0 f14"/>
              <a:gd name="f21" fmla="val f16"/>
              <a:gd name="f22" fmla="val f17"/>
              <a:gd name="f23" fmla="*/ f16 f12 1"/>
              <a:gd name="f24" fmla="*/ f17 f13 1"/>
              <a:gd name="f25" fmla="*/ f18 1 f4"/>
              <a:gd name="f26" fmla="*/ f19 1 f4"/>
              <a:gd name="f27" fmla="*/ f20 1 21600"/>
              <a:gd name="f28" fmla="+- 21600 0 f22"/>
              <a:gd name="f29" fmla="+- 21600 0 f21"/>
              <a:gd name="f30" fmla="*/ f22 f13 1"/>
              <a:gd name="f31" fmla="*/ f21 f12 1"/>
              <a:gd name="f32" fmla="+- f25 0 f3"/>
              <a:gd name="f33" fmla="+- f26 0 f3"/>
              <a:gd name="f34" fmla="*/ 0 f27 1"/>
              <a:gd name="f35" fmla="*/ 21600 f27 1"/>
              <a:gd name="f36" fmla="*/ f29 f22 1"/>
              <a:gd name="f37" fmla="*/ f28 f13 1"/>
              <a:gd name="f38" fmla="*/ f36 1 10800"/>
              <a:gd name="f39" fmla="*/ f34 1 f27"/>
              <a:gd name="f40" fmla="*/ f35 1 f27"/>
              <a:gd name="f41" fmla="+- f21 f38 0"/>
              <a:gd name="f42" fmla="*/ f39 f12 1"/>
              <a:gd name="f43" fmla="*/ f39 f13 1"/>
              <a:gd name="f44" fmla="*/ f40 f13 1"/>
              <a:gd name="f45" fmla="*/ f41 f12 1"/>
            </a:gdLst>
            <a:ahLst>
              <a:ahXY gdRefX="f0" minX="f7" maxX="f8" gdRefY="f1" minY="f7" maxY="f9">
                <a:pos x="f23" y="f2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3"/>
              </a:cxn>
              <a:cxn ang="f33">
                <a:pos x="f31" y="f44"/>
              </a:cxn>
            </a:cxnLst>
            <a:rect l="f42" t="f30" r="f45" b="f37"/>
            <a:pathLst>
              <a:path w="21600" h="21600">
                <a:moveTo>
                  <a:pt x="f7" y="f22"/>
                </a:moveTo>
                <a:lnTo>
                  <a:pt x="f21" y="f22"/>
                </a:lnTo>
                <a:lnTo>
                  <a:pt x="f21" y="f7"/>
                </a:lnTo>
                <a:lnTo>
                  <a:pt x="f8" y="f9"/>
                </a:lnTo>
                <a:lnTo>
                  <a:pt x="f21" y="f8"/>
                </a:lnTo>
                <a:lnTo>
                  <a:pt x="f21" y="f28"/>
                </a:lnTo>
                <a:lnTo>
                  <a:pt x="f7" y="f28"/>
                </a:lnTo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C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FCC02D-01EA-20A0-1BF7-16840506AA0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fr-FR"/>
              <a:t>Expérience de l’oignon </a:t>
            </a:r>
          </a:p>
        </p:txBody>
      </p:sp>
      <p:pic>
        <p:nvPicPr>
          <p:cNvPr id="3" name="Image 4" descr="Une image contenant intérieur, personne, Sac plastique, accessoire&#10;&#10;Le contenu généré par l’IA peut être incorrect.">
            <a:extLst>
              <a:ext uri="{FF2B5EF4-FFF2-40B4-BE49-F238E27FC236}">
                <a16:creationId xmlns:a16="http://schemas.microsoft.com/office/drawing/2014/main" id="{8E5C4556-FC96-E717-35A4-7FA9D4D323C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413" r="22910" b="19524"/>
          <a:stretch>
            <a:fillRect/>
          </a:stretch>
        </p:blipFill>
        <p:spPr>
          <a:xfrm>
            <a:off x="838193" y="1690689"/>
            <a:ext cx="3965121" cy="494211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48CA70AA-D71A-F72C-C796-4F79A3DDEF2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425" t="26910" r="7698" b="11674"/>
          <a:stretch>
            <a:fillRect/>
          </a:stretch>
        </p:blipFill>
        <p:spPr>
          <a:xfrm>
            <a:off x="6096003" y="1690689"/>
            <a:ext cx="5257800" cy="495580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Flèche : droite 7">
            <a:extLst>
              <a:ext uri="{FF2B5EF4-FFF2-40B4-BE49-F238E27FC236}">
                <a16:creationId xmlns:a16="http://schemas.microsoft.com/office/drawing/2014/main" id="{2E7E5015-4280-831E-8A70-5190D57EFCF0}"/>
              </a:ext>
            </a:extLst>
          </p:cNvPr>
          <p:cNvSpPr/>
          <p:nvPr/>
        </p:nvSpPr>
        <p:spPr>
          <a:xfrm>
            <a:off x="4663165" y="3429000"/>
            <a:ext cx="1572987" cy="1023259"/>
          </a:xfrm>
          <a:custGeom>
            <a:avLst>
              <a:gd name="f0" fmla="val 16498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val f7"/>
              <a:gd name="f15" fmla="val f8"/>
              <a:gd name="f16" fmla="pin 0 f0 21600"/>
              <a:gd name="f17" fmla="pin 0 f1 10800"/>
              <a:gd name="f18" fmla="*/ f10 f2 1"/>
              <a:gd name="f19" fmla="*/ f11 f2 1"/>
              <a:gd name="f20" fmla="+- f15 0 f14"/>
              <a:gd name="f21" fmla="val f16"/>
              <a:gd name="f22" fmla="val f17"/>
              <a:gd name="f23" fmla="*/ f16 f12 1"/>
              <a:gd name="f24" fmla="*/ f17 f13 1"/>
              <a:gd name="f25" fmla="*/ f18 1 f4"/>
              <a:gd name="f26" fmla="*/ f19 1 f4"/>
              <a:gd name="f27" fmla="*/ f20 1 21600"/>
              <a:gd name="f28" fmla="+- 21600 0 f22"/>
              <a:gd name="f29" fmla="+- 21600 0 f21"/>
              <a:gd name="f30" fmla="*/ f22 f13 1"/>
              <a:gd name="f31" fmla="*/ f21 f12 1"/>
              <a:gd name="f32" fmla="+- f25 0 f3"/>
              <a:gd name="f33" fmla="+- f26 0 f3"/>
              <a:gd name="f34" fmla="*/ 0 f27 1"/>
              <a:gd name="f35" fmla="*/ 21600 f27 1"/>
              <a:gd name="f36" fmla="*/ f29 f22 1"/>
              <a:gd name="f37" fmla="*/ f28 f13 1"/>
              <a:gd name="f38" fmla="*/ f36 1 10800"/>
              <a:gd name="f39" fmla="*/ f34 1 f27"/>
              <a:gd name="f40" fmla="*/ f35 1 f27"/>
              <a:gd name="f41" fmla="+- f21 f38 0"/>
              <a:gd name="f42" fmla="*/ f39 f12 1"/>
              <a:gd name="f43" fmla="*/ f39 f13 1"/>
              <a:gd name="f44" fmla="*/ f40 f13 1"/>
              <a:gd name="f45" fmla="*/ f41 f12 1"/>
            </a:gdLst>
            <a:ahLst>
              <a:ahXY gdRefX="f0" minX="f7" maxX="f8" gdRefY="f1" minY="f7" maxY="f9">
                <a:pos x="f23" y="f2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3"/>
              </a:cxn>
              <a:cxn ang="f33">
                <a:pos x="f31" y="f44"/>
              </a:cxn>
            </a:cxnLst>
            <a:rect l="f42" t="f30" r="f45" b="f37"/>
            <a:pathLst>
              <a:path w="21600" h="21600">
                <a:moveTo>
                  <a:pt x="f7" y="f22"/>
                </a:moveTo>
                <a:lnTo>
                  <a:pt x="f21" y="f22"/>
                </a:lnTo>
                <a:lnTo>
                  <a:pt x="f21" y="f7"/>
                </a:lnTo>
                <a:lnTo>
                  <a:pt x="f8" y="f9"/>
                </a:lnTo>
                <a:lnTo>
                  <a:pt x="f21" y="f8"/>
                </a:lnTo>
                <a:lnTo>
                  <a:pt x="f21" y="f28"/>
                </a:lnTo>
                <a:lnTo>
                  <a:pt x="f7" y="f28"/>
                </a:lnTo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C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F9C28A-27EB-9AFB-B6C7-7BD6990CF25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fr-FR"/>
              <a:t>Expérience avec le papier cellophane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71A4E1-C7EC-114B-11A2-1783ECBDDD5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8621" r="4304" b="10426"/>
          <a:stretch>
            <a:fillRect/>
          </a:stretch>
        </p:blipFill>
        <p:spPr>
          <a:xfrm>
            <a:off x="2341741" y="1611090"/>
            <a:ext cx="3268696" cy="504009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A545FFCB-510F-39F1-4552-79CF67AD7A7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9665" r="4277" b="9986"/>
          <a:stretch>
            <a:fillRect/>
          </a:stretch>
        </p:blipFill>
        <p:spPr>
          <a:xfrm>
            <a:off x="5610447" y="1611090"/>
            <a:ext cx="3167060" cy="504009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Flèche : courbe vers le bas 3">
            <a:extLst>
              <a:ext uri="{FF2B5EF4-FFF2-40B4-BE49-F238E27FC236}">
                <a16:creationId xmlns:a16="http://schemas.microsoft.com/office/drawing/2014/main" id="{E8A428E8-E6D9-8B5C-42E6-CDB326745132}"/>
              </a:ext>
            </a:extLst>
          </p:cNvPr>
          <p:cNvSpPr/>
          <p:nvPr/>
        </p:nvSpPr>
        <p:spPr>
          <a:xfrm>
            <a:off x="4919206" y="1690689"/>
            <a:ext cx="1382490" cy="736823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25000"/>
              <a:gd name="f10" fmla="val 50000"/>
              <a:gd name="f11" fmla="+- 0 0 -360"/>
              <a:gd name="f12" fmla="+- 0 0 -180"/>
              <a:gd name="f13" fmla="+- 0 0 -90"/>
              <a:gd name="f14" fmla="abs f4"/>
              <a:gd name="f15" fmla="abs f5"/>
              <a:gd name="f16" fmla="abs f6"/>
              <a:gd name="f17" fmla="*/ f11 f0 1"/>
              <a:gd name="f18" fmla="*/ f12 f0 1"/>
              <a:gd name="f19" fmla="*/ f13 f0 1"/>
              <a:gd name="f20" fmla="?: f14 f4 1"/>
              <a:gd name="f21" fmla="?: f15 f5 1"/>
              <a:gd name="f22" fmla="?: f16 f6 1"/>
              <a:gd name="f23" fmla="*/ f17 1 f3"/>
              <a:gd name="f24" fmla="*/ f18 1 f3"/>
              <a:gd name="f25" fmla="*/ f19 1 f3"/>
              <a:gd name="f26" fmla="*/ f20 1 21600"/>
              <a:gd name="f27" fmla="*/ f21 1 21600"/>
              <a:gd name="f28" fmla="*/ 21600 f20 1"/>
              <a:gd name="f29" fmla="*/ 21600 f21 1"/>
              <a:gd name="f30" fmla="+- f23 0 f1"/>
              <a:gd name="f31" fmla="+- f24 0 f1"/>
              <a:gd name="f32" fmla="+- f25 0 f1"/>
              <a:gd name="f33" fmla="min f27 f26"/>
              <a:gd name="f34" fmla="*/ f28 1 f22"/>
              <a:gd name="f35" fmla="*/ f29 1 f22"/>
              <a:gd name="f36" fmla="val f34"/>
              <a:gd name="f37" fmla="val f35"/>
              <a:gd name="f38" fmla="*/ f7 f33 1"/>
              <a:gd name="f39" fmla="+- f37 0 f7"/>
              <a:gd name="f40" fmla="+- f36 0 f7"/>
              <a:gd name="f41" fmla="*/ f36 f33 1"/>
              <a:gd name="f42" fmla="*/ f37 f33 1"/>
              <a:gd name="f43" fmla="*/ f40 1 2"/>
              <a:gd name="f44" fmla="min f40 f39"/>
              <a:gd name="f45" fmla="*/ f39 f39 1"/>
              <a:gd name="f46" fmla="*/ f39 f33 1"/>
              <a:gd name="f47" fmla="*/ f44 f9 1"/>
              <a:gd name="f48" fmla="*/ f44 f10 1"/>
              <a:gd name="f49" fmla="*/ f47 1 100000"/>
              <a:gd name="f50" fmla="*/ f48 1 100000"/>
              <a:gd name="f51" fmla="+- f49 f50 0"/>
              <a:gd name="f52" fmla="*/ f49 f49 1"/>
              <a:gd name="f53" fmla="+- f50 0 f49"/>
              <a:gd name="f54" fmla="*/ f50 1 2"/>
              <a:gd name="f55" fmla="+- f37 0 f49"/>
              <a:gd name="f56" fmla="+- 0 0 f49"/>
              <a:gd name="f57" fmla="*/ f49 1 2"/>
              <a:gd name="f58" fmla="*/ f51 1 4"/>
              <a:gd name="f59" fmla="+- f45 0 f52"/>
              <a:gd name="f60" fmla="*/ f53 1 2"/>
              <a:gd name="f61" fmla="+- f36 0 f54"/>
              <a:gd name="f62" fmla="+- 0 0 f57"/>
              <a:gd name="f63" fmla="+- 0 0 f56"/>
              <a:gd name="f64" fmla="*/ f55 f33 1"/>
              <a:gd name="f65" fmla="*/ f57 f33 1"/>
              <a:gd name="f66" fmla="+- f43 0 f58"/>
              <a:gd name="f67" fmla="sqrt f59"/>
              <a:gd name="f68" fmla="+- 0 0 f62"/>
              <a:gd name="f69" fmla="*/ f61 f33 1"/>
              <a:gd name="f70" fmla="*/ f66 2 1"/>
              <a:gd name="f71" fmla="+- f66 f49 0"/>
              <a:gd name="f72" fmla="*/ f67 f66 1"/>
              <a:gd name="f73" fmla="*/ f66 f33 1"/>
              <a:gd name="f74" fmla="*/ f70 f70 1"/>
              <a:gd name="f75" fmla="*/ f72 1 f39"/>
              <a:gd name="f76" fmla="+- f66 f71 0"/>
              <a:gd name="f77" fmla="*/ f71 f33 1"/>
              <a:gd name="f78" fmla="+- f74 0 f52"/>
              <a:gd name="f79" fmla="+- f66 f75 0"/>
              <a:gd name="f80" fmla="+- f71 f75 0"/>
              <a:gd name="f81" fmla="+- 0 0 f75"/>
              <a:gd name="f82" fmla="*/ f76 1 2"/>
              <a:gd name="f83" fmla="sqrt f78"/>
              <a:gd name="f84" fmla="+- f79 0 f60"/>
              <a:gd name="f85" fmla="+- f80 f60 0"/>
              <a:gd name="f86" fmla="+- 0 0 f81"/>
              <a:gd name="f87" fmla="*/ f79 f33 1"/>
              <a:gd name="f88" fmla="*/ f82 f33 1"/>
              <a:gd name="f89" fmla="*/ f83 f39 1"/>
              <a:gd name="f90" fmla="at2 f63 f86"/>
              <a:gd name="f91" fmla="*/ f84 f33 1"/>
              <a:gd name="f92" fmla="*/ f85 f33 1"/>
              <a:gd name="f93" fmla="+- f90 f1 0"/>
              <a:gd name="f94" fmla="*/ f89 1 f70"/>
              <a:gd name="f95" fmla="*/ f93 f8 1"/>
              <a:gd name="f96" fmla="+- f37 0 f94"/>
              <a:gd name="f97" fmla="+- 0 0 f94"/>
              <a:gd name="f98" fmla="*/ f95 1 f0"/>
              <a:gd name="f99" fmla="+- 0 0 f97"/>
              <a:gd name="f100" fmla="*/ f96 f33 1"/>
              <a:gd name="f101" fmla="+- 0 0 f98"/>
              <a:gd name="f102" fmla="at2 f99 f68"/>
              <a:gd name="f103" fmla="val f101"/>
              <a:gd name="f104" fmla="+- f102 f1 0"/>
              <a:gd name="f105" fmla="+- 0 0 f103"/>
              <a:gd name="f106" fmla="*/ f104 f8 1"/>
              <a:gd name="f107" fmla="*/ f105 f0 1"/>
              <a:gd name="f108" fmla="*/ f106 1 f0"/>
              <a:gd name="f109" fmla="*/ f107 1 f8"/>
              <a:gd name="f110" fmla="+- 0 0 f108"/>
              <a:gd name="f111" fmla="+- f109 0 f1"/>
              <a:gd name="f112" fmla="val f110"/>
              <a:gd name="f113" fmla="+- 0 0 f112"/>
              <a:gd name="f114" fmla="+- 0 0 f111"/>
              <a:gd name="f115" fmla="+- f2 f111 0"/>
              <a:gd name="f116" fmla="*/ f113 f0 1"/>
              <a:gd name="f117" fmla="*/ f116 1 f8"/>
              <a:gd name="f118" fmla="+- f117 0 f1"/>
              <a:gd name="f119" fmla="+- f2 0 f118"/>
              <a:gd name="f120" fmla="+- f118 0 f1"/>
              <a:gd name="f121" fmla="+- f1 f118 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0">
                <a:pos x="f88" y="f38"/>
              </a:cxn>
              <a:cxn ang="f31">
                <a:pos x="f65" y="f42"/>
              </a:cxn>
              <a:cxn ang="f31">
                <a:pos x="f91" y="f64"/>
              </a:cxn>
              <a:cxn ang="f31">
                <a:pos x="f69" y="f42"/>
              </a:cxn>
              <a:cxn ang="f32">
                <a:pos x="f92" y="f64"/>
              </a:cxn>
            </a:cxnLst>
            <a:rect l="f38" t="f38" r="f41" b="f42"/>
            <a:pathLst>
              <a:path stroke="0">
                <a:moveTo>
                  <a:pt x="f69" y="f42"/>
                </a:moveTo>
                <a:lnTo>
                  <a:pt x="f91" y="f64"/>
                </a:lnTo>
                <a:lnTo>
                  <a:pt x="f87" y="f64"/>
                </a:lnTo>
                <a:arcTo wR="f73" hR="f46" stAng="f115" swAng="f114"/>
                <a:lnTo>
                  <a:pt x="f77" y="f38"/>
                </a:lnTo>
                <a:arcTo wR="f73" hR="f46" stAng="f2" swAng="f111"/>
                <a:lnTo>
                  <a:pt x="f92" y="f64"/>
                </a:lnTo>
                <a:close/>
              </a:path>
              <a:path stroke="0">
                <a:moveTo>
                  <a:pt x="f88" y="f100"/>
                </a:moveTo>
                <a:arcTo wR="f73" hR="f46" stAng="f119" swAng="f120"/>
                <a:lnTo>
                  <a:pt x="f38" y="f42"/>
                </a:lnTo>
                <a:arcTo wR="f73" hR="f46" stAng="f0" swAng="f121"/>
                <a:close/>
              </a:path>
              <a:path fill="none">
                <a:moveTo>
                  <a:pt x="f88" y="f100"/>
                </a:moveTo>
                <a:arcTo wR="f73" hR="f46" stAng="f119" swAng="f120"/>
                <a:lnTo>
                  <a:pt x="f38" y="f42"/>
                </a:lnTo>
                <a:arcTo wR="f73" hR="f46" stAng="f0" swAng="f1"/>
                <a:lnTo>
                  <a:pt x="f77" y="f38"/>
                </a:lnTo>
                <a:arcTo wR="f73" hR="f46" stAng="f2" swAng="f111"/>
                <a:lnTo>
                  <a:pt x="f92" y="f64"/>
                </a:lnTo>
                <a:lnTo>
                  <a:pt x="f69" y="f42"/>
                </a:lnTo>
                <a:lnTo>
                  <a:pt x="f91" y="f64"/>
                </a:lnTo>
                <a:lnTo>
                  <a:pt x="f87" y="f64"/>
                </a:lnTo>
                <a:arcTo wR="f73" hR="f46" stAng="f115" swAng="f114"/>
              </a:path>
            </a:pathLst>
          </a:custGeom>
          <a:solidFill>
            <a:srgbClr val="000000"/>
          </a:solidFill>
          <a:ln w="19046" cap="flat">
            <a:solidFill>
              <a:srgbClr val="C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cxnSp>
        <p:nvCxnSpPr>
          <p:cNvPr id="6" name="Connecteur droit 15">
            <a:extLst>
              <a:ext uri="{FF2B5EF4-FFF2-40B4-BE49-F238E27FC236}">
                <a16:creationId xmlns:a16="http://schemas.microsoft.com/office/drawing/2014/main" id="{C43D2FB3-978D-ED9B-9707-9DFD9EAC4248}"/>
              </a:ext>
            </a:extLst>
          </p:cNvPr>
          <p:cNvCxnSpPr/>
          <p:nvPr/>
        </p:nvCxnSpPr>
        <p:spPr>
          <a:xfrm>
            <a:off x="-283464" y="4407407"/>
            <a:ext cx="13240512" cy="0"/>
          </a:xfrm>
          <a:prstGeom prst="straightConnector1">
            <a:avLst/>
          </a:prstGeom>
          <a:noFill/>
          <a:ln w="19046" cap="flat">
            <a:solidFill>
              <a:srgbClr val="C00000"/>
            </a:solidFill>
            <a:prstDash val="solid"/>
            <a:miter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431CD9A-930C-00E8-220A-A2DAF95F3EF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/>
              <a:t>Visite à l’ENS de Paris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520D4E6-021D-DCAF-E39E-338BF4CBF8A0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Aptos" pitchFamily="34"/>
              <a:buChar char="↓"/>
            </a:pPr>
            <a:r>
              <a:rPr lang="fr-FR" b="1"/>
              <a:t>Laboratoire de physique</a:t>
            </a:r>
          </a:p>
          <a:p>
            <a:pPr marL="0" lvl="0" indent="0">
              <a:buNone/>
            </a:pPr>
            <a:endParaRPr lang="fr-FR" b="1"/>
          </a:p>
          <a:p>
            <a:pPr lvl="0">
              <a:buFont typeface="Aptos" pitchFamily="34"/>
              <a:buChar char="↓"/>
            </a:pPr>
            <a:r>
              <a:rPr lang="fr-FR" b="1"/>
              <a:t>Lydéric Bocquet</a:t>
            </a:r>
          </a:p>
          <a:p>
            <a:pPr marL="0" lvl="0" indent="0">
              <a:buNone/>
            </a:pPr>
            <a:endParaRPr lang="fr-FR" b="1"/>
          </a:p>
          <a:p>
            <a:pPr lvl="0">
              <a:buFont typeface="Aptos" pitchFamily="34"/>
              <a:buChar char="↓"/>
            </a:pPr>
            <a:r>
              <a:rPr lang="fr-FR" b="1"/>
              <a:t>Nicolas Chapuis</a:t>
            </a:r>
          </a:p>
        </p:txBody>
      </p:sp>
      <p:pic>
        <p:nvPicPr>
          <p:cNvPr id="4" name="Picture 2" descr="8 mars 2012 – GRUPPEN">
            <a:extLst>
              <a:ext uri="{FF2B5EF4-FFF2-40B4-BE49-F238E27FC236}">
                <a16:creationId xmlns:a16="http://schemas.microsoft.com/office/drawing/2014/main" id="{A64CDFA2-34AC-288B-D2D1-127C79B737D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547" r="6066"/>
          <a:stretch>
            <a:fillRect/>
          </a:stretch>
        </p:blipFill>
        <p:spPr>
          <a:xfrm>
            <a:off x="6096003" y="0"/>
            <a:ext cx="6096003" cy="6896843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5E1667-C8C5-B35D-F6F1-9169065F8CB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/>
              <a:t>L’expérience d’électrodialyse inverse ( 1 )</a:t>
            </a:r>
          </a:p>
        </p:txBody>
      </p:sp>
      <p:pic>
        <p:nvPicPr>
          <p:cNvPr id="3" name="IMG_0436">
            <a:extLst>
              <a:ext uri="{FF2B5EF4-FFF2-40B4-BE49-F238E27FC236}">
                <a16:creationId xmlns:a16="http://schemas.microsoft.com/office/drawing/2014/main" id="{FA817BA6-B44C-FBB3-8AEF-2A20D6FE8082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372100" y="1690689"/>
            <a:ext cx="3037115" cy="4760878"/>
          </a:xfrm>
        </p:spPr>
      </p:pic>
      <p:sp>
        <p:nvSpPr>
          <p:cNvPr id="4" name="ZoneTexte 4">
            <a:extLst>
              <a:ext uri="{FF2B5EF4-FFF2-40B4-BE49-F238E27FC236}">
                <a16:creationId xmlns:a16="http://schemas.microsoft.com/office/drawing/2014/main" id="{A7A8053B-E777-B814-4385-8C2A54A64D17}"/>
              </a:ext>
            </a:extLst>
          </p:cNvPr>
          <p:cNvSpPr txBox="1"/>
          <p:nvPr/>
        </p:nvSpPr>
        <p:spPr>
          <a:xfrm>
            <a:off x="1632853" y="2100943"/>
            <a:ext cx="3668490" cy="95410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t>Préparation du mélange salé </a:t>
            </a:r>
          </a:p>
        </p:txBody>
      </p:sp>
      <p:pic>
        <p:nvPicPr>
          <p:cNvPr id="5" name="Image 6" descr="Une image contenant intérieur, Transparence, Électroménager, Équipement médical&#10;&#10;Description générée automatiquement">
            <a:extLst>
              <a:ext uri="{FF2B5EF4-FFF2-40B4-BE49-F238E27FC236}">
                <a16:creationId xmlns:a16="http://schemas.microsoft.com/office/drawing/2014/main" id="{D8ECE936-3D2E-4675-2675-3DE59CEB85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13">
            <a:off x="7884862" y="2285799"/>
            <a:ext cx="4760878" cy="3570658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dur="indefinit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childTnLst>
                  <p:par>
                    <p:cTn id="9" fill="hold">
                      <p:stCondLst>
                        <p:cond evt="onBegin" delay="0">
                          <p:tn val="8"/>
                        </p:cond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774D18-D95B-6B04-56B5-D39C076916E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237359"/>
            <a:ext cx="10515600" cy="1325559"/>
          </a:xfrm>
        </p:spPr>
        <p:txBody>
          <a:bodyPr/>
          <a:lstStyle/>
          <a:p>
            <a:pPr lvl="0"/>
            <a:r>
              <a:rPr lang="fr-FR"/>
              <a:t>L’expérience d’électrodialyse inverse ( 2 )</a:t>
            </a:r>
          </a:p>
        </p:txBody>
      </p:sp>
      <p:pic>
        <p:nvPicPr>
          <p:cNvPr id="3" name="Espace réservé du contenu 4" descr="Une image contenant outil, machine, fils électriques, Ingénierie électronique&#10;&#10;Description générée automatiquement">
            <a:extLst>
              <a:ext uri="{FF2B5EF4-FFF2-40B4-BE49-F238E27FC236}">
                <a16:creationId xmlns:a16="http://schemas.microsoft.com/office/drawing/2014/main" id="{7BC0D7C1-97B9-FADF-E7FC-85B7C27A1E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5738" r="19329" b="6267"/>
          <a:stretch>
            <a:fillRect/>
          </a:stretch>
        </p:blipFill>
        <p:spPr>
          <a:xfrm rot="5400013">
            <a:off x="781180" y="2318809"/>
            <a:ext cx="4306531" cy="4040203"/>
          </a:xfrm>
        </p:spPr>
      </p:pic>
      <p:sp>
        <p:nvSpPr>
          <p:cNvPr id="4" name="ZoneTexte 6">
            <a:extLst>
              <a:ext uri="{FF2B5EF4-FFF2-40B4-BE49-F238E27FC236}">
                <a16:creationId xmlns:a16="http://schemas.microsoft.com/office/drawing/2014/main" id="{386DEE07-E2AD-22D0-A183-C008FCD67878}"/>
              </a:ext>
            </a:extLst>
          </p:cNvPr>
          <p:cNvSpPr txBox="1"/>
          <p:nvPr/>
        </p:nvSpPr>
        <p:spPr>
          <a:xfrm>
            <a:off x="3943532" y="1337035"/>
            <a:ext cx="4304931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t>Montage du dispositif </a:t>
            </a:r>
          </a:p>
        </p:txBody>
      </p:sp>
      <p:pic>
        <p:nvPicPr>
          <p:cNvPr id="5" name="Image 8" descr="Une image contenant texte, métal, intérieur, râpe&#10;&#10;Description générée automatiquement">
            <a:extLst>
              <a:ext uri="{FF2B5EF4-FFF2-40B4-BE49-F238E27FC236}">
                <a16:creationId xmlns:a16="http://schemas.microsoft.com/office/drawing/2014/main" id="{3BCC98F4-FB75-B61B-0A68-0A9ADAE9443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321" t="6144" r="14559"/>
          <a:stretch>
            <a:fillRect/>
          </a:stretch>
        </p:blipFill>
        <p:spPr>
          <a:xfrm rot="5400013">
            <a:off x="8145274" y="1477533"/>
            <a:ext cx="2642835" cy="281360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Image 10" descr="Une image contenant évier, métal, véhicule&#10;&#10;Description générée automatiquement">
            <a:extLst>
              <a:ext uri="{FF2B5EF4-FFF2-40B4-BE49-F238E27FC236}">
                <a16:creationId xmlns:a16="http://schemas.microsoft.com/office/drawing/2014/main" id="{93DB1530-57B3-4F3D-C96F-CFD95FE799C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606" r="32669"/>
          <a:stretch>
            <a:fillRect/>
          </a:stretch>
        </p:blipFill>
        <p:spPr>
          <a:xfrm rot="5400013">
            <a:off x="8090396" y="3712514"/>
            <a:ext cx="2739697" cy="2819643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7AFB3A-7626-86A4-BBC1-F9F80DDABCF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/>
              <a:t>L’expérience d’électrodyalyse inverse ( 3 )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07D742F-DCB9-88CE-616D-B6986376CC32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4" name="Groupe 12">
            <a:extLst>
              <a:ext uri="{FF2B5EF4-FFF2-40B4-BE49-F238E27FC236}">
                <a16:creationId xmlns:a16="http://schemas.microsoft.com/office/drawing/2014/main" id="{BFE4714C-A14F-F273-A5C9-6B3BFEA0AB8E}"/>
              </a:ext>
            </a:extLst>
          </p:cNvPr>
          <p:cNvGrpSpPr/>
          <p:nvPr/>
        </p:nvGrpSpPr>
        <p:grpSpPr>
          <a:xfrm>
            <a:off x="-19" y="-1"/>
            <a:ext cx="12191996" cy="6880201"/>
            <a:chOff x="-19" y="-1"/>
            <a:chExt cx="12191996" cy="688020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76D7335-44A8-A0D6-5B3B-1ECAF35115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9928" b="8352"/>
            <a:stretch>
              <a:fillRect/>
            </a:stretch>
          </p:blipFill>
          <p:spPr>
            <a:xfrm rot="10799991">
              <a:off x="-19" y="-1"/>
              <a:ext cx="12191996" cy="6880201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4F6CBD17-42FD-61BE-88F3-B87CF51BA86C}"/>
                </a:ext>
              </a:extLst>
            </p:cNvPr>
            <p:cNvSpPr txBox="1"/>
            <p:nvPr/>
          </p:nvSpPr>
          <p:spPr>
            <a:xfrm>
              <a:off x="9653064" y="253791"/>
              <a:ext cx="1972022" cy="83099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2400" b="0" i="0" u="none" strike="noStrike" kern="1200" cap="none" spc="0" baseline="0">
                  <a:solidFill>
                    <a:srgbClr val="000000"/>
                  </a:solidFill>
                  <a:uFillTx/>
                  <a:latin typeface="Aptos"/>
                </a:rPr>
                <a:t>Membrane </a:t>
              </a:r>
            </a:p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2400" b="0" i="0" u="none" strike="noStrike" kern="1200" cap="none" spc="0" baseline="0">
                  <a:solidFill>
                    <a:srgbClr val="000000"/>
                  </a:solidFill>
                  <a:uFillTx/>
                  <a:latin typeface="Aptos"/>
                </a:rPr>
                <a:t>sélective</a:t>
              </a: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DC9341BE-3324-1388-15D3-740D9FFDC954}"/>
                </a:ext>
              </a:extLst>
            </p:cNvPr>
            <p:cNvSpPr txBox="1"/>
            <p:nvPr/>
          </p:nvSpPr>
          <p:spPr>
            <a:xfrm>
              <a:off x="8840803" y="1690689"/>
              <a:ext cx="2324560" cy="461662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2400" b="0" i="0" u="none" strike="noStrike" kern="1200" cap="none" spc="0" baseline="0">
                  <a:solidFill>
                    <a:srgbClr val="000000"/>
                  </a:solidFill>
                  <a:uFillTx/>
                  <a:latin typeface="Aptos"/>
                </a:rPr>
                <a:t>Electrode</a:t>
              </a:r>
            </a:p>
          </p:txBody>
        </p:sp>
        <p:sp>
          <p:nvSpPr>
            <p:cNvPr id="8" name="ZoneTexte 8">
              <a:extLst>
                <a:ext uri="{FF2B5EF4-FFF2-40B4-BE49-F238E27FC236}">
                  <a16:creationId xmlns:a16="http://schemas.microsoft.com/office/drawing/2014/main" id="{FA757268-7BED-CD36-F52F-F929E6596D90}"/>
                </a:ext>
              </a:extLst>
            </p:cNvPr>
            <p:cNvSpPr txBox="1"/>
            <p:nvPr/>
          </p:nvSpPr>
          <p:spPr>
            <a:xfrm>
              <a:off x="9165113" y="4110749"/>
              <a:ext cx="2788188" cy="461662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2400" b="0" i="0" u="none" strike="noStrike" kern="1200" cap="none" spc="0" baseline="0">
                  <a:solidFill>
                    <a:srgbClr val="000000"/>
                  </a:solidFill>
                  <a:uFillTx/>
                  <a:latin typeface="Aptos"/>
                </a:rPr>
                <a:t>Support en graphite</a:t>
              </a:r>
            </a:p>
          </p:txBody>
        </p:sp>
        <p:sp>
          <p:nvSpPr>
            <p:cNvPr id="9" name="ZoneTexte 9">
              <a:extLst>
                <a:ext uri="{FF2B5EF4-FFF2-40B4-BE49-F238E27FC236}">
                  <a16:creationId xmlns:a16="http://schemas.microsoft.com/office/drawing/2014/main" id="{69AC423A-2860-917E-B23D-70DBCBC70228}"/>
                </a:ext>
              </a:extLst>
            </p:cNvPr>
            <p:cNvSpPr txBox="1"/>
            <p:nvPr/>
          </p:nvSpPr>
          <p:spPr>
            <a:xfrm>
              <a:off x="9250033" y="4572420"/>
              <a:ext cx="2522866" cy="461662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2400" b="0" i="0" u="none" strike="noStrike" kern="1200" cap="none" spc="0" baseline="0">
                  <a:solidFill>
                    <a:srgbClr val="000000"/>
                  </a:solidFill>
                  <a:uFillTx/>
                  <a:latin typeface="Aptos"/>
                </a:rPr>
                <a:t>Arrivée solution</a:t>
              </a:r>
            </a:p>
          </p:txBody>
        </p:sp>
        <p:sp>
          <p:nvSpPr>
            <p:cNvPr id="10" name="ZoneTexte 10">
              <a:extLst>
                <a:ext uri="{FF2B5EF4-FFF2-40B4-BE49-F238E27FC236}">
                  <a16:creationId xmlns:a16="http://schemas.microsoft.com/office/drawing/2014/main" id="{4CA18E23-64CB-FCA0-1590-06714E437E63}"/>
                </a:ext>
              </a:extLst>
            </p:cNvPr>
            <p:cNvSpPr txBox="1"/>
            <p:nvPr/>
          </p:nvSpPr>
          <p:spPr>
            <a:xfrm>
              <a:off x="8241990" y="6081070"/>
              <a:ext cx="2897431" cy="461662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2400" b="0" i="0" u="none" strike="noStrike" kern="1200" cap="none" spc="0" baseline="0">
                  <a:solidFill>
                    <a:srgbClr val="000000"/>
                  </a:solidFill>
                  <a:uFillTx/>
                  <a:latin typeface="Aptos"/>
                </a:rPr>
                <a:t>Acier inoxidable</a:t>
              </a:r>
            </a:p>
          </p:txBody>
        </p:sp>
        <p:sp>
          <p:nvSpPr>
            <p:cNvPr id="11" name="ZoneTexte 11">
              <a:extLst>
                <a:ext uri="{FF2B5EF4-FFF2-40B4-BE49-F238E27FC236}">
                  <a16:creationId xmlns:a16="http://schemas.microsoft.com/office/drawing/2014/main" id="{0D2DD9FE-D43A-9FA4-EC35-0CF3F302D43D}"/>
                </a:ext>
              </a:extLst>
            </p:cNvPr>
            <p:cNvSpPr txBox="1"/>
            <p:nvPr/>
          </p:nvSpPr>
          <p:spPr>
            <a:xfrm>
              <a:off x="419106" y="5342409"/>
              <a:ext cx="1559116" cy="1200332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2400" b="0" i="0" u="none" strike="noStrike" kern="1200" cap="none" spc="0" baseline="0">
                  <a:solidFill>
                    <a:srgbClr val="000000"/>
                  </a:solidFill>
                  <a:uFillTx/>
                  <a:latin typeface="Aptos"/>
                </a:rPr>
                <a:t>Joint anti-courts circuits</a:t>
              </a:r>
            </a:p>
          </p:txBody>
        </p:sp>
        <p:sp>
          <p:nvSpPr>
            <p:cNvPr id="12" name="ZoneTexte 12">
              <a:extLst>
                <a:ext uri="{FF2B5EF4-FFF2-40B4-BE49-F238E27FC236}">
                  <a16:creationId xmlns:a16="http://schemas.microsoft.com/office/drawing/2014/main" id="{A108354F-88F1-894F-0934-5825FB05E75A}"/>
                </a:ext>
              </a:extLst>
            </p:cNvPr>
            <p:cNvSpPr txBox="1"/>
            <p:nvPr/>
          </p:nvSpPr>
          <p:spPr>
            <a:xfrm>
              <a:off x="529501" y="4300286"/>
              <a:ext cx="2897431" cy="83099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2400" b="0" i="0" u="none" strike="noStrike" kern="1200" cap="none" spc="0" baseline="0">
                  <a:solidFill>
                    <a:srgbClr val="000000"/>
                  </a:solidFill>
                  <a:uFillTx/>
                  <a:latin typeface="Aptos"/>
                </a:rPr>
                <a:t>Connection électrique</a:t>
              </a:r>
            </a:p>
          </p:txBody>
        </p:sp>
        <p:sp>
          <p:nvSpPr>
            <p:cNvPr id="13" name="ZoneTexte 13">
              <a:extLst>
                <a:ext uri="{FF2B5EF4-FFF2-40B4-BE49-F238E27FC236}">
                  <a16:creationId xmlns:a16="http://schemas.microsoft.com/office/drawing/2014/main" id="{BBE34859-C576-370F-E5D9-8CE48EC76503}"/>
                </a:ext>
              </a:extLst>
            </p:cNvPr>
            <p:cNvSpPr txBox="1"/>
            <p:nvPr/>
          </p:nvSpPr>
          <p:spPr>
            <a:xfrm>
              <a:off x="110404" y="3188073"/>
              <a:ext cx="2555674" cy="830997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2400" b="0" i="0" u="none" strike="noStrike" kern="1200" cap="none" spc="0" baseline="0">
                  <a:solidFill>
                    <a:srgbClr val="000000"/>
                  </a:solidFill>
                  <a:uFillTx/>
                  <a:latin typeface="Aptos"/>
                </a:rPr>
                <a:t>Protection en silicone antifuites</a:t>
              </a:r>
            </a:p>
          </p:txBody>
        </p:sp>
      </p:grp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3">
            <a:extLst>
              <a:ext uri="{FF2B5EF4-FFF2-40B4-BE49-F238E27FC236}">
                <a16:creationId xmlns:a16="http://schemas.microsoft.com/office/drawing/2014/main" id="{F8D28E83-1454-7539-918F-F489E5E18AD0}"/>
              </a:ext>
            </a:extLst>
          </p:cNvPr>
          <p:cNvSpPr txBox="1"/>
          <p:nvPr/>
        </p:nvSpPr>
        <p:spPr>
          <a:xfrm>
            <a:off x="1035585" y="2027105"/>
            <a:ext cx="2488667" cy="95410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1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t>Et finalement ça donne ça.</a:t>
            </a:r>
            <a:endParaRPr lang="fr-FR" sz="1800" b="1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E2FF23F5-C7C2-AB2C-ADAB-6E8CFC0C8E7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218310" y="0"/>
            <a:ext cx="5143499" cy="685800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CCD7EE-D0D7-782C-B221-5681607FE14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01487" y="218184"/>
            <a:ext cx="6270168" cy="1807028"/>
          </a:xfrm>
        </p:spPr>
        <p:txBody>
          <a:bodyPr/>
          <a:lstStyle/>
          <a:p>
            <a:pPr lvl="0"/>
            <a:r>
              <a:rPr lang="fr-FR" sz="4000"/>
              <a:t>L’expérience d’électrodialyse inverse ( 3 )</a:t>
            </a:r>
          </a:p>
        </p:txBody>
      </p:sp>
      <p:sp>
        <p:nvSpPr>
          <p:cNvPr id="3" name="ZoneTexte 4">
            <a:extLst>
              <a:ext uri="{FF2B5EF4-FFF2-40B4-BE49-F238E27FC236}">
                <a16:creationId xmlns:a16="http://schemas.microsoft.com/office/drawing/2014/main" id="{A4175946-6E7D-585C-55F6-1169E6DE5441}"/>
              </a:ext>
            </a:extLst>
          </p:cNvPr>
          <p:cNvSpPr txBox="1"/>
          <p:nvPr/>
        </p:nvSpPr>
        <p:spPr>
          <a:xfrm>
            <a:off x="2258787" y="2351781"/>
            <a:ext cx="3755568" cy="107721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t>Mise en route des dispositifs</a:t>
            </a:r>
          </a:p>
        </p:txBody>
      </p:sp>
      <p:pic>
        <p:nvPicPr>
          <p:cNvPr id="4" name="Vidéo 13">
            <a:extLst>
              <a:ext uri="{FF2B5EF4-FFF2-40B4-BE49-F238E27FC236}">
                <a16:creationId xmlns:a16="http://schemas.microsoft.com/office/drawing/2014/main" id="{1D9A08E2-58FE-01CF-A4AB-811E14B1BF4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935684" y="-122154"/>
            <a:ext cx="3926342" cy="6980154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dur="indefinit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childTnLst>
                  <p:par>
                    <p:cTn id="9" fill="hold">
                      <p:stCondLst>
                        <p:cond evt="onBegin" delay="0">
                          <p:tn val="8"/>
                        </p:cond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3EADB7-B876-5D3D-D15E-4418F0A9200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87087"/>
            <a:ext cx="10515600" cy="1325559"/>
          </a:xfrm>
        </p:spPr>
        <p:txBody>
          <a:bodyPr/>
          <a:lstStyle/>
          <a:p>
            <a:pPr lvl="0"/>
            <a:r>
              <a:rPr lang="fr-FR"/>
              <a:t>L’expérience d’électrodialyse inverse (3.1)</a:t>
            </a:r>
          </a:p>
        </p:txBody>
      </p:sp>
      <p:pic>
        <p:nvPicPr>
          <p:cNvPr id="3" name="Image 5" descr="Une image contenant capture d’écran&#10;&#10;Le contenu généré par l’IA peut être incorrect.">
            <a:extLst>
              <a:ext uri="{FF2B5EF4-FFF2-40B4-BE49-F238E27FC236}">
                <a16:creationId xmlns:a16="http://schemas.microsoft.com/office/drawing/2014/main" id="{EE3D214E-4F4B-AECC-D85B-48E80B51C6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3" y="1132109"/>
            <a:ext cx="10698297" cy="6017785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047447B-EB0D-B411-7391-6356944EEBE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/>
              <a:t>L’énergie osmotique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F92C49-0461-A9F6-6962-547DABFEB4F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40243" y="1245961"/>
            <a:ext cx="5671584" cy="4995403"/>
          </a:xfrm>
        </p:spPr>
        <p:txBody>
          <a:bodyPr/>
          <a:lstStyle/>
          <a:p>
            <a:pPr marL="0" lvl="0" indent="0">
              <a:lnSpc>
                <a:spcPct val="100000"/>
              </a:lnSpc>
              <a:buNone/>
            </a:pPr>
            <a:endParaRPr lang="fr-FR"/>
          </a:p>
          <a:p>
            <a:pPr lvl="0">
              <a:lnSpc>
                <a:spcPct val="100000"/>
              </a:lnSpc>
              <a:buChar char="-"/>
            </a:pPr>
            <a:r>
              <a:rPr lang="fr-FR"/>
              <a:t>Production d’électricité par un mélange d’eau douce et d’eau salée</a:t>
            </a:r>
          </a:p>
          <a:p>
            <a:pPr lvl="0">
              <a:lnSpc>
                <a:spcPct val="100000"/>
              </a:lnSpc>
              <a:buChar char="-"/>
            </a:pPr>
            <a:r>
              <a:rPr lang="fr-FR"/>
              <a:t>Potentiel pour produire environ 11% de l’électricité consommée dans le monde</a:t>
            </a:r>
          </a:p>
          <a:p>
            <a:pPr lvl="0">
              <a:lnSpc>
                <a:spcPct val="100000"/>
              </a:lnSpc>
              <a:buChar char="-"/>
            </a:pPr>
            <a:r>
              <a:rPr lang="fr-FR"/>
              <a:t>Energie renouvelable presque sans impact sur l’environnement </a:t>
            </a:r>
          </a:p>
          <a:p>
            <a:pPr marL="0" lvl="0" indent="0">
              <a:lnSpc>
                <a:spcPct val="80000"/>
              </a:lnSpc>
              <a:buNone/>
            </a:pPr>
            <a:endParaRPr lang="fr-FR"/>
          </a:p>
        </p:txBody>
      </p:sp>
      <p:pic>
        <p:nvPicPr>
          <p:cNvPr id="4" name="Picture 2" descr="Dissolution : définition et explications">
            <a:extLst>
              <a:ext uri="{FF2B5EF4-FFF2-40B4-BE49-F238E27FC236}">
                <a16:creationId xmlns:a16="http://schemas.microsoft.com/office/drawing/2014/main" id="{8894E6DC-3659-EB4B-D818-79D857831A2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901"/>
          <a:stretch>
            <a:fillRect/>
          </a:stretch>
        </p:blipFill>
        <p:spPr>
          <a:xfrm>
            <a:off x="7777657" y="0"/>
            <a:ext cx="4414339" cy="685800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425507-4185-AEBB-5E29-9A9A94D469B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/>
              <a:t>L’expérience d’électrodialyse inverse ( 4 )</a:t>
            </a:r>
          </a:p>
        </p:txBody>
      </p:sp>
      <p:sp>
        <p:nvSpPr>
          <p:cNvPr id="3" name="ZoneTexte 8">
            <a:extLst>
              <a:ext uri="{FF2B5EF4-FFF2-40B4-BE49-F238E27FC236}">
                <a16:creationId xmlns:a16="http://schemas.microsoft.com/office/drawing/2014/main" id="{2A6DF73A-DEE8-CE2E-35E1-F27B5FE62A13}"/>
              </a:ext>
            </a:extLst>
          </p:cNvPr>
          <p:cNvSpPr txBox="1"/>
          <p:nvPr/>
        </p:nvSpPr>
        <p:spPr>
          <a:xfrm>
            <a:off x="1801587" y="2474896"/>
            <a:ext cx="3298368" cy="95410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t>Visualisation de la création de courant</a:t>
            </a:r>
          </a:p>
        </p:txBody>
      </p:sp>
      <p:sp>
        <p:nvSpPr>
          <p:cNvPr id="4" name="ZoneTexte 9">
            <a:extLst>
              <a:ext uri="{FF2B5EF4-FFF2-40B4-BE49-F238E27FC236}">
                <a16:creationId xmlns:a16="http://schemas.microsoft.com/office/drawing/2014/main" id="{CFFA7CF5-486A-67EE-E415-4BED057B3A9E}"/>
              </a:ext>
            </a:extLst>
          </p:cNvPr>
          <p:cNvSpPr txBox="1"/>
          <p:nvPr/>
        </p:nvSpPr>
        <p:spPr>
          <a:xfrm>
            <a:off x="2100943" y="3756026"/>
            <a:ext cx="2906484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t>~250 mV pour 5cm² de surface de membrane</a:t>
            </a:r>
          </a:p>
        </p:txBody>
      </p:sp>
      <p:pic>
        <p:nvPicPr>
          <p:cNvPr id="5" name="Image 7" descr="Une image contenant texte, ligne, Parallèle, Tracé&#10;&#10;Le contenu généré par l’IA peut être incorrect.">
            <a:extLst>
              <a:ext uri="{FF2B5EF4-FFF2-40B4-BE49-F238E27FC236}">
                <a16:creationId xmlns:a16="http://schemas.microsoft.com/office/drawing/2014/main" id="{DDC9952A-2F0D-A9A3-F9E2-04451F3CE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9314" y="1495537"/>
            <a:ext cx="6735854" cy="516731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673704-404F-6E2F-F0B0-61FBA1B1849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/>
              <a:t>Futur de cette énergie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DFBCF5F-1C54-D504-0C9A-570335745F95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193" y="1466395"/>
            <a:ext cx="11157856" cy="5195657"/>
          </a:xfrm>
        </p:spPr>
        <p:txBody>
          <a:bodyPr/>
          <a:lstStyle/>
          <a:p>
            <a:pPr lvl="0"/>
            <a:r>
              <a:rPr lang="fr-FR"/>
              <a:t>Startups pour développer cette technologie</a:t>
            </a:r>
          </a:p>
          <a:p>
            <a:pPr marL="0" lvl="0" indent="0">
              <a:buNone/>
            </a:pPr>
            <a:endParaRPr lang="fr-FR"/>
          </a:p>
          <a:p>
            <a:pPr lvl="0"/>
            <a:r>
              <a:rPr lang="fr-FR"/>
              <a:t>Challenges à résoudre pour ces startups :</a:t>
            </a:r>
          </a:p>
          <a:p>
            <a:pPr lvl="1">
              <a:buChar char="-"/>
            </a:pPr>
            <a:r>
              <a:rPr lang="fr-FR"/>
              <a:t>Créer des membranes plus performantes </a:t>
            </a:r>
          </a:p>
          <a:p>
            <a:pPr lvl="2">
              <a:buChar char="-"/>
            </a:pPr>
            <a:r>
              <a:rPr lang="fr-FR"/>
              <a:t>5W par m² est  considéré comme le minimum à atteindre pour des applications commerciales</a:t>
            </a:r>
          </a:p>
          <a:p>
            <a:pPr lvl="2">
              <a:buChar char="-"/>
            </a:pPr>
            <a:r>
              <a:rPr lang="fr-FR"/>
              <a:t>des membranes utilisant des nanotubes de carbone pourraient atteindre – en théorie – 1kW par m²</a:t>
            </a:r>
          </a:p>
          <a:p>
            <a:pPr lvl="1">
              <a:buChar char="-"/>
            </a:pPr>
            <a:r>
              <a:rPr lang="fr-FR"/>
              <a:t>Faire connaître cette énergie </a:t>
            </a:r>
          </a:p>
          <a:p>
            <a:pPr lvl="1">
              <a:buChar char="-"/>
            </a:pPr>
            <a:r>
              <a:rPr lang="fr-FR"/>
              <a:t>Créer des usines </a:t>
            </a:r>
          </a:p>
          <a:p>
            <a:pPr lvl="1">
              <a:buChar char="-"/>
            </a:pPr>
            <a:r>
              <a:rPr lang="fr-FR"/>
              <a:t>Et enfin commercialiser cette énergie</a:t>
            </a:r>
          </a:p>
          <a:p>
            <a:pPr marL="457200" lvl="1" indent="0">
              <a:buNone/>
            </a:pPr>
            <a:endParaRPr lang="fr-FR"/>
          </a:p>
        </p:txBody>
      </p:sp>
      <p:sp>
        <p:nvSpPr>
          <p:cNvPr id="4" name="ZoneTexte 5">
            <a:extLst>
              <a:ext uri="{FF2B5EF4-FFF2-40B4-BE49-F238E27FC236}">
                <a16:creationId xmlns:a16="http://schemas.microsoft.com/office/drawing/2014/main" id="{136AB77A-87AC-9E72-4729-87400A9D870D}"/>
              </a:ext>
            </a:extLst>
          </p:cNvPr>
          <p:cNvSpPr txBox="1"/>
          <p:nvPr/>
        </p:nvSpPr>
        <p:spPr>
          <a:xfrm>
            <a:off x="285750" y="6185093"/>
            <a:ext cx="11620496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400" b="0" i="0" u="none" strike="noStrike" kern="1200" cap="none" spc="0" baseline="0">
                <a:solidFill>
                  <a:srgbClr val="242424"/>
                </a:solidFill>
                <a:uFillTx/>
                <a:latin typeface="Segoe UI" pitchFamily="34"/>
              </a:rPr>
              <a:t>Hydroelectric energy conversion of waste flows through hydroelectronic drag, Baptiste Coquinot, Lydéric Bocquet, and Nikita Kavokine, PNAS 2019</a:t>
            </a:r>
          </a:p>
        </p:txBody>
      </p:sp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9C172E-ECD4-0841-9F9C-3FA802A021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230005" y="0"/>
            <a:ext cx="10515600" cy="1325559"/>
          </a:xfrm>
        </p:spPr>
        <p:txBody>
          <a:bodyPr/>
          <a:lstStyle/>
          <a:p>
            <a:pPr lvl="0"/>
            <a:r>
              <a:rPr lang="fr-FR"/>
              <a:t>Désalinisation par Osmose inverse</a:t>
            </a:r>
          </a:p>
        </p:txBody>
      </p:sp>
      <p:pic>
        <p:nvPicPr>
          <p:cNvPr id="3" name="Picture 2" descr="Что такое осмос в бурении - фото">
            <a:extLst>
              <a:ext uri="{FF2B5EF4-FFF2-40B4-BE49-F238E27FC236}">
                <a16:creationId xmlns:a16="http://schemas.microsoft.com/office/drawing/2014/main" id="{427D3FE2-A2D5-00C2-E36A-9BC12E1AE09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9424" t="-1112" r="-97" b="14921"/>
          <a:stretch>
            <a:fillRect/>
          </a:stretch>
        </p:blipFill>
        <p:spPr>
          <a:xfrm>
            <a:off x="3802815" y="1257300"/>
            <a:ext cx="5369987" cy="558980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C0C7386B-AF47-92B4-C274-F39B78EF18A5}"/>
              </a:ext>
            </a:extLst>
          </p:cNvPr>
          <p:cNvSpPr txBox="1"/>
          <p:nvPr/>
        </p:nvSpPr>
        <p:spPr>
          <a:xfrm>
            <a:off x="8077196" y="6492870"/>
            <a:ext cx="2971800" cy="43088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https://stroiteh-msk.ru/obzory/chto-takoe-osmos-v-burenii.html</a:t>
            </a:r>
            <a:r>
              <a:rPr lang="fr-FR" sz="11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t> </a:t>
            </a:r>
          </a:p>
        </p:txBody>
      </p:sp>
    </p:spTree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BA46AB-32CB-DAE4-2D0A-F0BD1328C8F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fr-FR"/>
              <a:t>Remerciements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91196A-422C-F8CF-7D56-AD58A9B9028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33396" y="1393371"/>
            <a:ext cx="10722428" cy="5236028"/>
          </a:xfrm>
        </p:spPr>
        <p:txBody>
          <a:bodyPr anchorCtr="1"/>
          <a:lstStyle/>
          <a:p>
            <a:pPr marL="0" lvl="0" indent="0">
              <a:lnSpc>
                <a:spcPct val="105000"/>
              </a:lnSpc>
              <a:spcAft>
                <a:spcPts val="800"/>
              </a:spcAft>
              <a:buNone/>
            </a:pPr>
            <a:r>
              <a:rPr lang="fr-FR" sz="2200">
                <a:latin typeface="Aptos" pitchFamily="34"/>
                <a:ea typeface="Microsoft Yi Baiti" pitchFamily="66"/>
                <a:cs typeface="Times New Roman" pitchFamily="18"/>
              </a:rPr>
              <a:t>Je remercie Nicolas Chapuis car c’est avec lui que j’ai pu réaliser l’expérience à l’ENS. </a:t>
            </a:r>
          </a:p>
          <a:p>
            <a:pPr marL="0" lvl="0" indent="0">
              <a:lnSpc>
                <a:spcPct val="105000"/>
              </a:lnSpc>
              <a:spcAft>
                <a:spcPts val="800"/>
              </a:spcAft>
              <a:buNone/>
            </a:pPr>
            <a:r>
              <a:rPr lang="fr-FR" sz="2200">
                <a:latin typeface="Aptos" pitchFamily="34"/>
                <a:ea typeface="Microsoft Yi Baiti" pitchFamily="66"/>
                <a:cs typeface="Times New Roman" pitchFamily="18"/>
              </a:rPr>
              <a:t>Je remercie Lydéric Bocquet pour m’avoir accueilli dans son laboratoire.</a:t>
            </a:r>
          </a:p>
          <a:p>
            <a:pPr marL="0" lvl="0" indent="0">
              <a:lnSpc>
                <a:spcPct val="105000"/>
              </a:lnSpc>
              <a:spcAft>
                <a:spcPts val="800"/>
              </a:spcAft>
              <a:buNone/>
            </a:pPr>
            <a:r>
              <a:rPr lang="fr-FR" sz="2200">
                <a:latin typeface="Aptos" pitchFamily="34"/>
                <a:ea typeface="Microsoft Yi Baiti" pitchFamily="66"/>
                <a:cs typeface="Times New Roman" pitchFamily="18"/>
              </a:rPr>
              <a:t>Je remercie Benoît Fourestié pour m’avoir aidé et guidé dans ce projet.</a:t>
            </a:r>
          </a:p>
          <a:p>
            <a:pPr marL="0" lvl="0" indent="0">
              <a:lnSpc>
                <a:spcPct val="105000"/>
              </a:lnSpc>
              <a:spcAft>
                <a:spcPts val="800"/>
              </a:spcAft>
              <a:buNone/>
            </a:pPr>
            <a:r>
              <a:rPr lang="fr-FR" sz="2200">
                <a:latin typeface="Aptos" pitchFamily="34"/>
                <a:ea typeface="Microsoft Yi Baiti" pitchFamily="66"/>
                <a:cs typeface="Times New Roman" pitchFamily="18"/>
              </a:rPr>
              <a:t>Je remercie Vincent Fourestié pour m’avoir aidé dans mon projet et de m’avoir permis de me rendre à l’ENS.</a:t>
            </a:r>
          </a:p>
          <a:p>
            <a:pPr marL="0" lvl="0" indent="0">
              <a:lnSpc>
                <a:spcPct val="105000"/>
              </a:lnSpc>
              <a:spcAft>
                <a:spcPts val="800"/>
              </a:spcAft>
              <a:buNone/>
            </a:pPr>
            <a:r>
              <a:rPr lang="fr-FR" sz="2200">
                <a:latin typeface="Aptos" pitchFamily="34"/>
                <a:ea typeface="Microsoft Yi Baiti" pitchFamily="66"/>
                <a:cs typeface="Times New Roman" pitchFamily="18"/>
              </a:rPr>
              <a:t>Je remercie Lucia Martinez pour m’avoir aidé et corrigé tout au long du projet</a:t>
            </a:r>
          </a:p>
          <a:p>
            <a:pPr marL="0" lvl="0" indent="0">
              <a:lnSpc>
                <a:spcPct val="105000"/>
              </a:lnSpc>
              <a:spcAft>
                <a:spcPts val="800"/>
              </a:spcAft>
              <a:buNone/>
            </a:pPr>
            <a:r>
              <a:rPr lang="fr-FR" sz="2200">
                <a:latin typeface="Aptos" pitchFamily="34"/>
                <a:ea typeface="Microsoft Yi Baiti" pitchFamily="66"/>
                <a:cs typeface="Times New Roman" pitchFamily="18"/>
              </a:rPr>
              <a:t>Je remercie Jaqueline Lagrange pour m’avoir permis d’aller à Paris </a:t>
            </a:r>
          </a:p>
          <a:p>
            <a:pPr marL="0" lvl="0" indent="0">
              <a:lnSpc>
                <a:spcPct val="105000"/>
              </a:lnSpc>
              <a:spcAft>
                <a:spcPts val="800"/>
              </a:spcAft>
              <a:buNone/>
            </a:pPr>
            <a:r>
              <a:rPr lang="fr-FR" sz="2200">
                <a:latin typeface="Aptos" pitchFamily="34"/>
                <a:ea typeface="Microsoft Yi Baiti" pitchFamily="66"/>
                <a:cs typeface="Times New Roman" pitchFamily="18"/>
              </a:rPr>
              <a:t>Je remercie M. Jutier pour m’avoir guidé dans mon projet</a:t>
            </a:r>
          </a:p>
          <a:p>
            <a:pPr marL="0" lvl="0" indent="0">
              <a:lnSpc>
                <a:spcPct val="105000"/>
              </a:lnSpc>
              <a:spcAft>
                <a:spcPts val="800"/>
              </a:spcAft>
              <a:buNone/>
            </a:pPr>
            <a:r>
              <a:rPr lang="fr-FR" sz="2200">
                <a:latin typeface="Aptos" pitchFamily="34"/>
                <a:ea typeface="Microsoft Yi Baiti" pitchFamily="66"/>
                <a:cs typeface="Times New Roman" pitchFamily="18"/>
              </a:rPr>
              <a:t>Je remercie le reste de l’équipe Micromégas</a:t>
            </a:r>
          </a:p>
          <a:p>
            <a:pPr marL="0" lvl="0" indent="0">
              <a:lnSpc>
                <a:spcPct val="105000"/>
              </a:lnSpc>
              <a:spcAft>
                <a:spcPts val="800"/>
              </a:spcAft>
              <a:buNone/>
            </a:pPr>
            <a:endParaRPr lang="fr-FR" sz="1500">
              <a:latin typeface="Aptos" pitchFamily="34"/>
              <a:ea typeface="Microsoft Yi Baiti" pitchFamily="66"/>
              <a:cs typeface="Times New Roman" pitchFamily="18"/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646561-49F8-5658-BC13-75470C2922C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sz="5400" b="1"/>
              <a:t>Sommaire</a:t>
            </a:r>
            <a:endParaRPr lang="fr-FR" b="1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39A4673-30D9-719D-8028-8C40B3AEA1D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2141533"/>
            <a:ext cx="10515600" cy="4351336"/>
          </a:xfrm>
        </p:spPr>
        <p:txBody>
          <a:bodyPr/>
          <a:lstStyle/>
          <a:p>
            <a:pPr lvl="0"/>
            <a:r>
              <a:rPr lang="fr-FR" sz="3600" b="1"/>
              <a:t>Explication du phénomène d’osmose</a:t>
            </a:r>
          </a:p>
          <a:p>
            <a:pPr lvl="0"/>
            <a:r>
              <a:rPr lang="fr-FR" sz="3600" b="1"/>
              <a:t>Production  d’électricité par Osmose Retardée</a:t>
            </a:r>
          </a:p>
          <a:p>
            <a:pPr lvl="0"/>
            <a:r>
              <a:rPr lang="fr-FR" sz="3600" b="1"/>
              <a:t>Production  d’électricité par Electrodialyse Inverse</a:t>
            </a:r>
          </a:p>
          <a:p>
            <a:pPr lvl="0"/>
            <a:r>
              <a:rPr lang="fr-FR" sz="3600" b="1"/>
              <a:t>Les expériences (à la maison et a l’ENS)</a:t>
            </a:r>
          </a:p>
          <a:p>
            <a:pPr lvl="0"/>
            <a:r>
              <a:rPr lang="fr-FR" sz="3600" b="1"/>
              <a:t>Osmose inverse</a:t>
            </a:r>
          </a:p>
          <a:p>
            <a:pPr lvl="0"/>
            <a:r>
              <a:rPr lang="fr-FR" sz="3600" b="1"/>
              <a:t>Futur de cette énergie</a:t>
            </a: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C149B1-F787-2E49-96AA-CB00EA44638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60880" y="115671"/>
            <a:ext cx="10515600" cy="1325559"/>
          </a:xfrm>
        </p:spPr>
        <p:txBody>
          <a:bodyPr/>
          <a:lstStyle/>
          <a:p>
            <a:pPr lvl="0"/>
            <a:r>
              <a:rPr lang="fr-FR" sz="5400"/>
              <a:t>Explication du phénomène d’osmose</a:t>
            </a:r>
          </a:p>
        </p:txBody>
      </p:sp>
      <p:pic>
        <p:nvPicPr>
          <p:cNvPr id="3" name="Picture 2" descr="Что такое осмос в бурении - фото">
            <a:extLst>
              <a:ext uri="{FF2B5EF4-FFF2-40B4-BE49-F238E27FC236}">
                <a16:creationId xmlns:a16="http://schemas.microsoft.com/office/drawing/2014/main" id="{DD9B0E25-2D76-7201-1296-DCBE0907922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8254" r="50770" b="1587"/>
          <a:stretch>
            <a:fillRect/>
          </a:stretch>
        </p:blipFill>
        <p:spPr>
          <a:xfrm>
            <a:off x="2908304" y="1282702"/>
            <a:ext cx="5956301" cy="557529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ZoneTexte 4">
            <a:extLst>
              <a:ext uri="{FF2B5EF4-FFF2-40B4-BE49-F238E27FC236}">
                <a16:creationId xmlns:a16="http://schemas.microsoft.com/office/drawing/2014/main" id="{AC82F711-D17A-EF6E-F91E-77CA1F7A72BB}"/>
              </a:ext>
            </a:extLst>
          </p:cNvPr>
          <p:cNvSpPr txBox="1"/>
          <p:nvPr/>
        </p:nvSpPr>
        <p:spPr>
          <a:xfrm>
            <a:off x="8267703" y="5803605"/>
            <a:ext cx="1193804" cy="93872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1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https://stroiteh-msk.ru/obzory/chto-takoe-osmos-v-burenii.html</a:t>
            </a:r>
            <a:r>
              <a:rPr lang="fr-FR" sz="11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t>  </a:t>
            </a: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5" descr="Une image contenant capture d’écran, diagramme&#10;&#10;Le contenu généré par l’IA peut être incorrect.">
            <a:extLst>
              <a:ext uri="{FF2B5EF4-FFF2-40B4-BE49-F238E27FC236}">
                <a16:creationId xmlns:a16="http://schemas.microsoft.com/office/drawing/2014/main" id="{8002C9AF-A19D-C5B4-B1D3-0310FBC437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6" cy="685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C30A40B1-A4D0-BA8C-8A7D-C664ECEFCBF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/>
              <a:t>Osmose Retardée</a:t>
            </a: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es états de l'eau - Carte Mentale">
            <a:extLst>
              <a:ext uri="{FF2B5EF4-FFF2-40B4-BE49-F238E27FC236}">
                <a16:creationId xmlns:a16="http://schemas.microsoft.com/office/drawing/2014/main" id="{A7F98B00-803A-17E4-CD2C-1F935BB6F8E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-25584" y="0"/>
            <a:ext cx="12391756" cy="705394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03C32EF3-8F33-F68B-05A4-D8CC2C3E774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53266" y="169182"/>
            <a:ext cx="11234062" cy="1710412"/>
          </a:xfrm>
        </p:spPr>
        <p:txBody>
          <a:bodyPr anchorCtr="1"/>
          <a:lstStyle/>
          <a:p>
            <a:pPr lvl="0" algn="ctr"/>
            <a:r>
              <a:rPr lang="fr-FR" sz="6600"/>
              <a:t>Electrodialyse inverse</a:t>
            </a: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que 75" descr="Ampoule avec un remplissage uni">
            <a:extLst>
              <a:ext uri="{FF2B5EF4-FFF2-40B4-BE49-F238E27FC236}">
                <a16:creationId xmlns:a16="http://schemas.microsoft.com/office/drawing/2014/main" id="{3BE8AC8A-974C-0882-8B2E-0721F26268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38793" y="25786"/>
            <a:ext cx="914400" cy="9144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Graphique 73" descr="Ampoule avec un remplissage uni">
            <a:extLst>
              <a:ext uri="{FF2B5EF4-FFF2-40B4-BE49-F238E27FC236}">
                <a16:creationId xmlns:a16="http://schemas.microsoft.com/office/drawing/2014/main" id="{9551363F-9DEA-8694-28D0-54549B688A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638793" y="25786"/>
            <a:ext cx="914400" cy="9144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24CB093-36A5-4ED2-AA77-D6942B9A9DD3}"/>
              </a:ext>
            </a:extLst>
          </p:cNvPr>
          <p:cNvSpPr/>
          <p:nvPr/>
        </p:nvSpPr>
        <p:spPr>
          <a:xfrm>
            <a:off x="1531620" y="1054102"/>
            <a:ext cx="4188454" cy="4846320"/>
          </a:xfrm>
          <a:prstGeom prst="rect">
            <a:avLst/>
          </a:prstGeom>
          <a:solidFill>
            <a:srgbClr val="215F9A"/>
          </a:solidFill>
          <a:ln w="19046" cap="flat">
            <a:solidFill>
              <a:srgbClr val="0070C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EEA587-D485-A739-830B-459572A8A520}"/>
              </a:ext>
            </a:extLst>
          </p:cNvPr>
          <p:cNvSpPr/>
          <p:nvPr/>
        </p:nvSpPr>
        <p:spPr>
          <a:xfrm>
            <a:off x="6418575" y="1054102"/>
            <a:ext cx="4241801" cy="4846320"/>
          </a:xfrm>
          <a:prstGeom prst="rect">
            <a:avLst/>
          </a:prstGeom>
          <a:solidFill>
            <a:srgbClr val="4E95D9"/>
          </a:solidFill>
          <a:ln w="19046" cap="flat">
            <a:solidFill>
              <a:srgbClr val="0070C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11091B2-3CD3-99E0-4F3D-EDB102F35231}"/>
              </a:ext>
            </a:extLst>
          </p:cNvPr>
          <p:cNvSpPr/>
          <p:nvPr/>
        </p:nvSpPr>
        <p:spPr>
          <a:xfrm>
            <a:off x="5740402" y="1054102"/>
            <a:ext cx="711202" cy="4846320"/>
          </a:xfrm>
          <a:prstGeom prst="rect">
            <a:avLst/>
          </a:prstGeom>
          <a:solidFill>
            <a:srgbClr val="D2CE18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7FBCBDA-9834-C948-EEB5-4FF3FF3206AE}"/>
              </a:ext>
            </a:extLst>
          </p:cNvPr>
          <p:cNvSpPr/>
          <p:nvPr/>
        </p:nvSpPr>
        <p:spPr>
          <a:xfrm>
            <a:off x="5755645" y="1584956"/>
            <a:ext cx="711202" cy="172721"/>
          </a:xfrm>
          <a:prstGeom prst="rect">
            <a:avLst/>
          </a:prstGeom>
          <a:solidFill>
            <a:srgbClr val="156082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F87DC2D9-D5F3-1ACB-C1BA-6264B2CCD174}"/>
              </a:ext>
            </a:extLst>
          </p:cNvPr>
          <p:cNvSpPr/>
          <p:nvPr/>
        </p:nvSpPr>
        <p:spPr>
          <a:xfrm>
            <a:off x="5750561" y="2519684"/>
            <a:ext cx="711202" cy="172721"/>
          </a:xfrm>
          <a:prstGeom prst="rect">
            <a:avLst/>
          </a:prstGeom>
          <a:solidFill>
            <a:srgbClr val="156082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9" name="Rectangle 10">
            <a:extLst>
              <a:ext uri="{FF2B5EF4-FFF2-40B4-BE49-F238E27FC236}">
                <a16:creationId xmlns:a16="http://schemas.microsoft.com/office/drawing/2014/main" id="{B68217C4-67C8-A424-19F1-DBF56F55E621}"/>
              </a:ext>
            </a:extLst>
          </p:cNvPr>
          <p:cNvSpPr/>
          <p:nvPr/>
        </p:nvSpPr>
        <p:spPr>
          <a:xfrm>
            <a:off x="5740402" y="5283202"/>
            <a:ext cx="711202" cy="172721"/>
          </a:xfrm>
          <a:prstGeom prst="rect">
            <a:avLst/>
          </a:prstGeom>
          <a:solidFill>
            <a:srgbClr val="156082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10" name="Rectangle 11">
            <a:extLst>
              <a:ext uri="{FF2B5EF4-FFF2-40B4-BE49-F238E27FC236}">
                <a16:creationId xmlns:a16="http://schemas.microsoft.com/office/drawing/2014/main" id="{A3F72738-227D-D59B-2B1D-10A99DD814DF}"/>
              </a:ext>
            </a:extLst>
          </p:cNvPr>
          <p:cNvSpPr/>
          <p:nvPr/>
        </p:nvSpPr>
        <p:spPr>
          <a:xfrm>
            <a:off x="5750561" y="3429000"/>
            <a:ext cx="711202" cy="172721"/>
          </a:xfrm>
          <a:prstGeom prst="rect">
            <a:avLst/>
          </a:prstGeom>
          <a:solidFill>
            <a:srgbClr val="156082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11" name="Rectangle 12">
            <a:extLst>
              <a:ext uri="{FF2B5EF4-FFF2-40B4-BE49-F238E27FC236}">
                <a16:creationId xmlns:a16="http://schemas.microsoft.com/office/drawing/2014/main" id="{D8D6C2C9-4D67-E251-4359-0FE44A784CAA}"/>
              </a:ext>
            </a:extLst>
          </p:cNvPr>
          <p:cNvSpPr/>
          <p:nvPr/>
        </p:nvSpPr>
        <p:spPr>
          <a:xfrm>
            <a:off x="5740402" y="4386577"/>
            <a:ext cx="711202" cy="172721"/>
          </a:xfrm>
          <a:prstGeom prst="rect">
            <a:avLst/>
          </a:prstGeom>
          <a:solidFill>
            <a:srgbClr val="156082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12" name="ZoneTexte 22">
            <a:extLst>
              <a:ext uri="{FF2B5EF4-FFF2-40B4-BE49-F238E27FC236}">
                <a16:creationId xmlns:a16="http://schemas.microsoft.com/office/drawing/2014/main" id="{AF8DC66D-245A-677E-22C9-B863D0A0812D}"/>
              </a:ext>
            </a:extLst>
          </p:cNvPr>
          <p:cNvSpPr txBox="1"/>
          <p:nvPr/>
        </p:nvSpPr>
        <p:spPr>
          <a:xfrm>
            <a:off x="2128522" y="254614"/>
            <a:ext cx="2966715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t>Eau salée</a:t>
            </a:r>
          </a:p>
        </p:txBody>
      </p:sp>
      <p:sp>
        <p:nvSpPr>
          <p:cNvPr id="13" name="ZoneTexte 24">
            <a:extLst>
              <a:ext uri="{FF2B5EF4-FFF2-40B4-BE49-F238E27FC236}">
                <a16:creationId xmlns:a16="http://schemas.microsoft.com/office/drawing/2014/main" id="{BC03C6B9-7CCD-E3EB-5F20-536F9B905EED}"/>
              </a:ext>
            </a:extLst>
          </p:cNvPr>
          <p:cNvSpPr txBox="1"/>
          <p:nvPr/>
        </p:nvSpPr>
        <p:spPr>
          <a:xfrm>
            <a:off x="8087355" y="254614"/>
            <a:ext cx="6096003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t>Eau pure</a:t>
            </a:r>
          </a:p>
        </p:txBody>
      </p:sp>
      <p:cxnSp>
        <p:nvCxnSpPr>
          <p:cNvPr id="14" name="Connecteur droit avec flèche 26">
            <a:extLst>
              <a:ext uri="{FF2B5EF4-FFF2-40B4-BE49-F238E27FC236}">
                <a16:creationId xmlns:a16="http://schemas.microsoft.com/office/drawing/2014/main" id="{A1D35843-714A-AC35-5D2F-24D7A3D04CA0}"/>
              </a:ext>
            </a:extLst>
          </p:cNvPr>
          <p:cNvCxnSpPr>
            <a:endCxn id="15" idx="0"/>
          </p:cNvCxnSpPr>
          <p:nvPr/>
        </p:nvCxnSpPr>
        <p:spPr>
          <a:xfrm>
            <a:off x="6095993" y="5455923"/>
            <a:ext cx="15248" cy="799066"/>
          </a:xfrm>
          <a:prstGeom prst="straightConnector1">
            <a:avLst/>
          </a:prstGeom>
          <a:noFill/>
          <a:ln w="25402" cap="flat">
            <a:solidFill>
              <a:srgbClr val="E97132"/>
            </a:solidFill>
            <a:prstDash val="solid"/>
            <a:miter/>
            <a:tailEnd type="arrow"/>
          </a:ln>
        </p:spPr>
      </p:cxnSp>
      <p:sp>
        <p:nvSpPr>
          <p:cNvPr id="15" name="ZoneTexte 29">
            <a:extLst>
              <a:ext uri="{FF2B5EF4-FFF2-40B4-BE49-F238E27FC236}">
                <a16:creationId xmlns:a16="http://schemas.microsoft.com/office/drawing/2014/main" id="{56325161-52B1-050C-CAB5-BA22D8929CC0}"/>
              </a:ext>
            </a:extLst>
          </p:cNvPr>
          <p:cNvSpPr txBox="1"/>
          <p:nvPr/>
        </p:nvSpPr>
        <p:spPr>
          <a:xfrm>
            <a:off x="4312923" y="6254989"/>
            <a:ext cx="3596636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t>Pores dans la membrane sélective</a:t>
            </a:r>
          </a:p>
        </p:txBody>
      </p:sp>
      <p:sp>
        <p:nvSpPr>
          <p:cNvPr id="16" name="Ellipse 31">
            <a:extLst>
              <a:ext uri="{FF2B5EF4-FFF2-40B4-BE49-F238E27FC236}">
                <a16:creationId xmlns:a16="http://schemas.microsoft.com/office/drawing/2014/main" id="{FA844437-5B99-7F25-18B8-24DBFA3A58A3}"/>
              </a:ext>
            </a:extLst>
          </p:cNvPr>
          <p:cNvSpPr/>
          <p:nvPr/>
        </p:nvSpPr>
        <p:spPr>
          <a:xfrm>
            <a:off x="2411730" y="2098794"/>
            <a:ext cx="350516" cy="31242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156082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Aptos"/>
              </a:rPr>
              <a:t>-</a:t>
            </a:r>
          </a:p>
        </p:txBody>
      </p:sp>
      <p:sp>
        <p:nvSpPr>
          <p:cNvPr id="17" name="Ellipse 32">
            <a:extLst>
              <a:ext uri="{FF2B5EF4-FFF2-40B4-BE49-F238E27FC236}">
                <a16:creationId xmlns:a16="http://schemas.microsoft.com/office/drawing/2014/main" id="{63CFA643-0392-2667-CB55-AE74BE6D13F3}"/>
              </a:ext>
            </a:extLst>
          </p:cNvPr>
          <p:cNvSpPr/>
          <p:nvPr/>
        </p:nvSpPr>
        <p:spPr>
          <a:xfrm>
            <a:off x="2279654" y="3497579"/>
            <a:ext cx="350516" cy="31242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156082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Aptos"/>
              </a:rPr>
              <a:t>-</a:t>
            </a:r>
          </a:p>
        </p:txBody>
      </p:sp>
      <p:sp>
        <p:nvSpPr>
          <p:cNvPr id="18" name="Ellipse 33">
            <a:extLst>
              <a:ext uri="{FF2B5EF4-FFF2-40B4-BE49-F238E27FC236}">
                <a16:creationId xmlns:a16="http://schemas.microsoft.com/office/drawing/2014/main" id="{F51AE71B-16D4-3DA5-9125-A66C7868C7C5}"/>
              </a:ext>
            </a:extLst>
          </p:cNvPr>
          <p:cNvSpPr/>
          <p:nvPr/>
        </p:nvSpPr>
        <p:spPr>
          <a:xfrm>
            <a:off x="45720" y="1054102"/>
            <a:ext cx="350516" cy="31242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156082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Aptos"/>
              </a:rPr>
              <a:t>-</a:t>
            </a:r>
          </a:p>
        </p:txBody>
      </p:sp>
      <p:sp>
        <p:nvSpPr>
          <p:cNvPr id="19" name="Ellipse 34">
            <a:extLst>
              <a:ext uri="{FF2B5EF4-FFF2-40B4-BE49-F238E27FC236}">
                <a16:creationId xmlns:a16="http://schemas.microsoft.com/office/drawing/2014/main" id="{7EB8BAC0-4187-82D6-3EF9-A7A31CDDD62A}"/>
              </a:ext>
            </a:extLst>
          </p:cNvPr>
          <p:cNvSpPr/>
          <p:nvPr/>
        </p:nvSpPr>
        <p:spPr>
          <a:xfrm>
            <a:off x="3530598" y="3131820"/>
            <a:ext cx="350516" cy="31242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156082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Aptos"/>
              </a:rPr>
              <a:t>-</a:t>
            </a:r>
          </a:p>
        </p:txBody>
      </p:sp>
      <p:sp>
        <p:nvSpPr>
          <p:cNvPr id="20" name="Ellipse 35">
            <a:extLst>
              <a:ext uri="{FF2B5EF4-FFF2-40B4-BE49-F238E27FC236}">
                <a16:creationId xmlns:a16="http://schemas.microsoft.com/office/drawing/2014/main" id="{130318FD-07BA-ABBC-B125-A3A1C0B9BF5D}"/>
              </a:ext>
            </a:extLst>
          </p:cNvPr>
          <p:cNvSpPr/>
          <p:nvPr/>
        </p:nvSpPr>
        <p:spPr>
          <a:xfrm>
            <a:off x="3964938" y="4041145"/>
            <a:ext cx="350516" cy="31242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156082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Aptos"/>
              </a:rPr>
              <a:t>-</a:t>
            </a:r>
          </a:p>
        </p:txBody>
      </p:sp>
      <p:sp>
        <p:nvSpPr>
          <p:cNvPr id="21" name="Ellipse 36">
            <a:extLst>
              <a:ext uri="{FF2B5EF4-FFF2-40B4-BE49-F238E27FC236}">
                <a16:creationId xmlns:a16="http://schemas.microsoft.com/office/drawing/2014/main" id="{61528CEC-8CDC-EB91-18B7-50928F76C00A}"/>
              </a:ext>
            </a:extLst>
          </p:cNvPr>
          <p:cNvSpPr/>
          <p:nvPr/>
        </p:nvSpPr>
        <p:spPr>
          <a:xfrm>
            <a:off x="3913503" y="4814572"/>
            <a:ext cx="350516" cy="31242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156082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Aptos"/>
              </a:rPr>
              <a:t>-</a:t>
            </a:r>
          </a:p>
        </p:txBody>
      </p:sp>
      <p:sp>
        <p:nvSpPr>
          <p:cNvPr id="22" name="Ellipse 37">
            <a:extLst>
              <a:ext uri="{FF2B5EF4-FFF2-40B4-BE49-F238E27FC236}">
                <a16:creationId xmlns:a16="http://schemas.microsoft.com/office/drawing/2014/main" id="{CE0F57DF-3372-F865-1F6A-7A6426700F4F}"/>
              </a:ext>
            </a:extLst>
          </p:cNvPr>
          <p:cNvSpPr/>
          <p:nvPr/>
        </p:nvSpPr>
        <p:spPr>
          <a:xfrm>
            <a:off x="4777740" y="3745226"/>
            <a:ext cx="350516" cy="31242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156082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Aptos"/>
              </a:rPr>
              <a:t>-</a:t>
            </a:r>
          </a:p>
        </p:txBody>
      </p:sp>
      <p:sp>
        <p:nvSpPr>
          <p:cNvPr id="23" name="Ellipse 38">
            <a:extLst>
              <a:ext uri="{FF2B5EF4-FFF2-40B4-BE49-F238E27FC236}">
                <a16:creationId xmlns:a16="http://schemas.microsoft.com/office/drawing/2014/main" id="{9ADD5EAD-91BD-EDA8-BA39-039979D71194}"/>
              </a:ext>
            </a:extLst>
          </p:cNvPr>
          <p:cNvSpPr/>
          <p:nvPr/>
        </p:nvSpPr>
        <p:spPr>
          <a:xfrm>
            <a:off x="3632197" y="2106411"/>
            <a:ext cx="350516" cy="31242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156082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Aptos"/>
              </a:rPr>
              <a:t>-</a:t>
            </a:r>
          </a:p>
        </p:txBody>
      </p:sp>
      <p:sp>
        <p:nvSpPr>
          <p:cNvPr id="24" name="Ellipse 39">
            <a:extLst>
              <a:ext uri="{FF2B5EF4-FFF2-40B4-BE49-F238E27FC236}">
                <a16:creationId xmlns:a16="http://schemas.microsoft.com/office/drawing/2014/main" id="{CDD9E942-16F2-2FE2-57E1-84BA48B810F5}"/>
              </a:ext>
            </a:extLst>
          </p:cNvPr>
          <p:cNvSpPr/>
          <p:nvPr/>
        </p:nvSpPr>
        <p:spPr>
          <a:xfrm>
            <a:off x="3246120" y="5126995"/>
            <a:ext cx="350516" cy="31242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156082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Aptos"/>
              </a:rPr>
              <a:t>-</a:t>
            </a:r>
          </a:p>
        </p:txBody>
      </p:sp>
      <p:sp>
        <p:nvSpPr>
          <p:cNvPr id="25" name="Ellipse 40">
            <a:extLst>
              <a:ext uri="{FF2B5EF4-FFF2-40B4-BE49-F238E27FC236}">
                <a16:creationId xmlns:a16="http://schemas.microsoft.com/office/drawing/2014/main" id="{F0697229-B162-261F-5827-9D4D25D2758C}"/>
              </a:ext>
            </a:extLst>
          </p:cNvPr>
          <p:cNvSpPr/>
          <p:nvPr/>
        </p:nvSpPr>
        <p:spPr>
          <a:xfrm>
            <a:off x="3152137" y="4124328"/>
            <a:ext cx="350516" cy="31242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156082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Aptos"/>
              </a:rPr>
              <a:t>-</a:t>
            </a:r>
          </a:p>
        </p:txBody>
      </p:sp>
      <p:sp>
        <p:nvSpPr>
          <p:cNvPr id="26" name="Ellipse 41">
            <a:extLst>
              <a:ext uri="{FF2B5EF4-FFF2-40B4-BE49-F238E27FC236}">
                <a16:creationId xmlns:a16="http://schemas.microsoft.com/office/drawing/2014/main" id="{9589298C-12BB-29B0-8454-1A7B0EB8E058}"/>
              </a:ext>
            </a:extLst>
          </p:cNvPr>
          <p:cNvSpPr/>
          <p:nvPr/>
        </p:nvSpPr>
        <p:spPr>
          <a:xfrm>
            <a:off x="4805684" y="2363467"/>
            <a:ext cx="350516" cy="31242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156082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Aptos"/>
              </a:rPr>
              <a:t>-</a:t>
            </a:r>
          </a:p>
        </p:txBody>
      </p:sp>
      <p:sp>
        <p:nvSpPr>
          <p:cNvPr id="27" name="Ellipse 42">
            <a:extLst>
              <a:ext uri="{FF2B5EF4-FFF2-40B4-BE49-F238E27FC236}">
                <a16:creationId xmlns:a16="http://schemas.microsoft.com/office/drawing/2014/main" id="{C02C2E0D-0840-1E2F-18C6-E60969F1FC91}"/>
              </a:ext>
            </a:extLst>
          </p:cNvPr>
          <p:cNvSpPr/>
          <p:nvPr/>
        </p:nvSpPr>
        <p:spPr>
          <a:xfrm>
            <a:off x="2457450" y="4614428"/>
            <a:ext cx="350516" cy="31242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156082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Aptos"/>
              </a:rPr>
              <a:t>-</a:t>
            </a:r>
          </a:p>
        </p:txBody>
      </p:sp>
      <p:sp>
        <p:nvSpPr>
          <p:cNvPr id="28" name="ZoneTexte 43">
            <a:extLst>
              <a:ext uri="{FF2B5EF4-FFF2-40B4-BE49-F238E27FC236}">
                <a16:creationId xmlns:a16="http://schemas.microsoft.com/office/drawing/2014/main" id="{E4EAA7C1-DE5A-3E69-D4B9-DCCD68A72488}"/>
              </a:ext>
            </a:extLst>
          </p:cNvPr>
          <p:cNvSpPr txBox="1"/>
          <p:nvPr/>
        </p:nvSpPr>
        <p:spPr>
          <a:xfrm>
            <a:off x="416564" y="1025645"/>
            <a:ext cx="711202" cy="4001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t>= Cl-</a:t>
            </a:r>
          </a:p>
        </p:txBody>
      </p:sp>
      <p:sp>
        <p:nvSpPr>
          <p:cNvPr id="29" name="Ellipse 44">
            <a:extLst>
              <a:ext uri="{FF2B5EF4-FFF2-40B4-BE49-F238E27FC236}">
                <a16:creationId xmlns:a16="http://schemas.microsoft.com/office/drawing/2014/main" id="{8679809A-B24F-51CE-7933-154FEE771CE7}"/>
              </a:ext>
            </a:extLst>
          </p:cNvPr>
          <p:cNvSpPr/>
          <p:nvPr/>
        </p:nvSpPr>
        <p:spPr>
          <a:xfrm>
            <a:off x="3159764" y="1515115"/>
            <a:ext cx="350516" cy="31242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C04F15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Aptos"/>
              </a:rPr>
              <a:t>+</a:t>
            </a:r>
          </a:p>
        </p:txBody>
      </p:sp>
      <p:sp>
        <p:nvSpPr>
          <p:cNvPr id="30" name="Ellipse 45">
            <a:extLst>
              <a:ext uri="{FF2B5EF4-FFF2-40B4-BE49-F238E27FC236}">
                <a16:creationId xmlns:a16="http://schemas.microsoft.com/office/drawing/2014/main" id="{8611F722-EA56-11AE-863B-CE91A417A8FE}"/>
              </a:ext>
            </a:extLst>
          </p:cNvPr>
          <p:cNvSpPr/>
          <p:nvPr/>
        </p:nvSpPr>
        <p:spPr>
          <a:xfrm>
            <a:off x="4695187" y="1515105"/>
            <a:ext cx="350516" cy="31242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C04F15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Aptos"/>
              </a:rPr>
              <a:t>+</a:t>
            </a:r>
          </a:p>
        </p:txBody>
      </p:sp>
      <p:sp>
        <p:nvSpPr>
          <p:cNvPr id="31" name="Ellipse 46">
            <a:extLst>
              <a:ext uri="{FF2B5EF4-FFF2-40B4-BE49-F238E27FC236}">
                <a16:creationId xmlns:a16="http://schemas.microsoft.com/office/drawing/2014/main" id="{748D4180-3438-4AE0-E080-478278FA312A}"/>
              </a:ext>
            </a:extLst>
          </p:cNvPr>
          <p:cNvSpPr/>
          <p:nvPr/>
        </p:nvSpPr>
        <p:spPr>
          <a:xfrm>
            <a:off x="30476" y="1601471"/>
            <a:ext cx="350516" cy="31242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C04F15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Aptos"/>
              </a:rPr>
              <a:t>+</a:t>
            </a:r>
          </a:p>
        </p:txBody>
      </p:sp>
      <p:sp>
        <p:nvSpPr>
          <p:cNvPr id="32" name="Ellipse 47">
            <a:extLst>
              <a:ext uri="{FF2B5EF4-FFF2-40B4-BE49-F238E27FC236}">
                <a16:creationId xmlns:a16="http://schemas.microsoft.com/office/drawing/2014/main" id="{BFBF167E-D222-B777-805E-D4B22E30DB2A}"/>
              </a:ext>
            </a:extLst>
          </p:cNvPr>
          <p:cNvSpPr/>
          <p:nvPr/>
        </p:nvSpPr>
        <p:spPr>
          <a:xfrm>
            <a:off x="2895603" y="3515355"/>
            <a:ext cx="350516" cy="31242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C04F15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Aptos"/>
              </a:rPr>
              <a:t>+</a:t>
            </a:r>
          </a:p>
        </p:txBody>
      </p:sp>
      <p:sp>
        <p:nvSpPr>
          <p:cNvPr id="33" name="Ellipse 48">
            <a:extLst>
              <a:ext uri="{FF2B5EF4-FFF2-40B4-BE49-F238E27FC236}">
                <a16:creationId xmlns:a16="http://schemas.microsoft.com/office/drawing/2014/main" id="{BEEB37BE-C649-764B-8D48-9B524E296B53}"/>
              </a:ext>
            </a:extLst>
          </p:cNvPr>
          <p:cNvSpPr/>
          <p:nvPr/>
        </p:nvSpPr>
        <p:spPr>
          <a:xfrm>
            <a:off x="3172455" y="2449833"/>
            <a:ext cx="350516" cy="31242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C04F15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Aptos"/>
              </a:rPr>
              <a:t>+</a:t>
            </a:r>
          </a:p>
        </p:txBody>
      </p:sp>
      <p:sp>
        <p:nvSpPr>
          <p:cNvPr id="34" name="Ellipse 49">
            <a:extLst>
              <a:ext uri="{FF2B5EF4-FFF2-40B4-BE49-F238E27FC236}">
                <a16:creationId xmlns:a16="http://schemas.microsoft.com/office/drawing/2014/main" id="{58D05CF5-2AC1-8E70-D0FE-9E6835FA6B7A}"/>
              </a:ext>
            </a:extLst>
          </p:cNvPr>
          <p:cNvSpPr/>
          <p:nvPr/>
        </p:nvSpPr>
        <p:spPr>
          <a:xfrm>
            <a:off x="4267193" y="3359148"/>
            <a:ext cx="350516" cy="31242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C04F15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Aptos"/>
              </a:rPr>
              <a:t>+</a:t>
            </a:r>
          </a:p>
        </p:txBody>
      </p:sp>
      <p:sp>
        <p:nvSpPr>
          <p:cNvPr id="35" name="Ellipse 50">
            <a:extLst>
              <a:ext uri="{FF2B5EF4-FFF2-40B4-BE49-F238E27FC236}">
                <a16:creationId xmlns:a16="http://schemas.microsoft.com/office/drawing/2014/main" id="{434707F0-3E80-E6C1-00F8-A337315FA701}"/>
              </a:ext>
            </a:extLst>
          </p:cNvPr>
          <p:cNvSpPr/>
          <p:nvPr/>
        </p:nvSpPr>
        <p:spPr>
          <a:xfrm>
            <a:off x="4639482" y="4342302"/>
            <a:ext cx="350516" cy="31242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C04F15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Aptos"/>
              </a:rPr>
              <a:t>+</a:t>
            </a:r>
          </a:p>
        </p:txBody>
      </p:sp>
      <p:sp>
        <p:nvSpPr>
          <p:cNvPr id="36" name="Ellipse 51">
            <a:extLst>
              <a:ext uri="{FF2B5EF4-FFF2-40B4-BE49-F238E27FC236}">
                <a16:creationId xmlns:a16="http://schemas.microsoft.com/office/drawing/2014/main" id="{C2E2C4AE-E0A6-BCBF-84EA-4D874EAFEAFB}"/>
              </a:ext>
            </a:extLst>
          </p:cNvPr>
          <p:cNvSpPr/>
          <p:nvPr/>
        </p:nvSpPr>
        <p:spPr>
          <a:xfrm>
            <a:off x="4695187" y="5213351"/>
            <a:ext cx="350516" cy="31242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C04F15"/>
          </a:solidFill>
          <a:ln w="19046" cap="flat">
            <a:solidFill>
              <a:srgbClr val="042433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FFFFFF"/>
                </a:solidFill>
                <a:uFillTx/>
                <a:latin typeface="Aptos"/>
              </a:rPr>
              <a:t>+</a:t>
            </a:r>
          </a:p>
        </p:txBody>
      </p:sp>
      <p:sp>
        <p:nvSpPr>
          <p:cNvPr id="37" name="ZoneTexte 52">
            <a:extLst>
              <a:ext uri="{FF2B5EF4-FFF2-40B4-BE49-F238E27FC236}">
                <a16:creationId xmlns:a16="http://schemas.microsoft.com/office/drawing/2014/main" id="{078B6EFE-2747-BD77-5EE3-FBB0E8A82EE4}"/>
              </a:ext>
            </a:extLst>
          </p:cNvPr>
          <p:cNvSpPr txBox="1"/>
          <p:nvPr/>
        </p:nvSpPr>
        <p:spPr>
          <a:xfrm>
            <a:off x="416564" y="1557625"/>
            <a:ext cx="952503" cy="4001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t>= Na+</a:t>
            </a:r>
          </a:p>
        </p:txBody>
      </p:sp>
      <p:sp>
        <p:nvSpPr>
          <p:cNvPr id="38" name="Rectangle 53">
            <a:extLst>
              <a:ext uri="{FF2B5EF4-FFF2-40B4-BE49-F238E27FC236}">
                <a16:creationId xmlns:a16="http://schemas.microsoft.com/office/drawing/2014/main" id="{061CBEFA-A19A-C31F-1C0C-05F112933019}"/>
              </a:ext>
            </a:extLst>
          </p:cNvPr>
          <p:cNvSpPr/>
          <p:nvPr/>
        </p:nvSpPr>
        <p:spPr>
          <a:xfrm>
            <a:off x="1531620" y="1054102"/>
            <a:ext cx="615958" cy="4846320"/>
          </a:xfrm>
          <a:prstGeom prst="rect">
            <a:avLst/>
          </a:pr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sp>
        <p:nvSpPr>
          <p:cNvPr id="39" name="Rectangle 54">
            <a:extLst>
              <a:ext uri="{FF2B5EF4-FFF2-40B4-BE49-F238E27FC236}">
                <a16:creationId xmlns:a16="http://schemas.microsoft.com/office/drawing/2014/main" id="{88AE6EB6-6D97-A537-CE3F-AFC59AF7F898}"/>
              </a:ext>
            </a:extLst>
          </p:cNvPr>
          <p:cNvSpPr/>
          <p:nvPr/>
        </p:nvSpPr>
        <p:spPr>
          <a:xfrm>
            <a:off x="10044418" y="1054102"/>
            <a:ext cx="615958" cy="4846320"/>
          </a:xfrm>
          <a:prstGeom prst="rect">
            <a:avLst/>
          </a:pr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  <p:cxnSp>
        <p:nvCxnSpPr>
          <p:cNvPr id="40" name="Connecteur droit avec flèche 56">
            <a:extLst>
              <a:ext uri="{FF2B5EF4-FFF2-40B4-BE49-F238E27FC236}">
                <a16:creationId xmlns:a16="http://schemas.microsoft.com/office/drawing/2014/main" id="{944E7285-0749-BC26-4201-D76B3DDE5A78}"/>
              </a:ext>
            </a:extLst>
          </p:cNvPr>
          <p:cNvCxnSpPr/>
          <p:nvPr/>
        </p:nvCxnSpPr>
        <p:spPr>
          <a:xfrm>
            <a:off x="1022344" y="4280535"/>
            <a:ext cx="664221" cy="984881"/>
          </a:xfrm>
          <a:prstGeom prst="straightConnector1">
            <a:avLst/>
          </a:prstGeom>
          <a:noFill/>
          <a:ln w="19046" cap="flat">
            <a:solidFill>
              <a:srgbClr val="4EA72E"/>
            </a:solidFill>
            <a:prstDash val="solid"/>
            <a:round/>
            <a:tailEnd type="arrow"/>
          </a:ln>
        </p:spPr>
      </p:cxnSp>
      <p:sp>
        <p:nvSpPr>
          <p:cNvPr id="41" name="ZoneTexte 58">
            <a:extLst>
              <a:ext uri="{FF2B5EF4-FFF2-40B4-BE49-F238E27FC236}">
                <a16:creationId xmlns:a16="http://schemas.microsoft.com/office/drawing/2014/main" id="{D5B0C18B-04A9-DC53-75B4-9ABA25035EAC}"/>
              </a:ext>
            </a:extLst>
          </p:cNvPr>
          <p:cNvSpPr txBox="1"/>
          <p:nvPr/>
        </p:nvSpPr>
        <p:spPr>
          <a:xfrm>
            <a:off x="106673" y="3809993"/>
            <a:ext cx="1316992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t>électrodes</a:t>
            </a:r>
          </a:p>
        </p:txBody>
      </p:sp>
      <p:sp>
        <p:nvSpPr>
          <p:cNvPr id="42" name="ZoneTexte 62">
            <a:extLst>
              <a:ext uri="{FF2B5EF4-FFF2-40B4-BE49-F238E27FC236}">
                <a16:creationId xmlns:a16="http://schemas.microsoft.com/office/drawing/2014/main" id="{EA558A23-0BA6-964A-62E6-DBB3B8F5071A}"/>
              </a:ext>
            </a:extLst>
          </p:cNvPr>
          <p:cNvSpPr txBox="1"/>
          <p:nvPr/>
        </p:nvSpPr>
        <p:spPr>
          <a:xfrm>
            <a:off x="1686565" y="1366515"/>
            <a:ext cx="461013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i="0" u="none" strike="noStrike" kern="1200" cap="none" spc="0" baseline="0">
                <a:solidFill>
                  <a:srgbClr val="C00000"/>
                </a:solidFill>
                <a:uFillTx/>
                <a:latin typeface="Aptos"/>
              </a:rPr>
              <a:t>e-</a:t>
            </a:r>
          </a:p>
        </p:txBody>
      </p:sp>
      <p:sp>
        <p:nvSpPr>
          <p:cNvPr id="43" name="ZoneTexte 63">
            <a:extLst>
              <a:ext uri="{FF2B5EF4-FFF2-40B4-BE49-F238E27FC236}">
                <a16:creationId xmlns:a16="http://schemas.microsoft.com/office/drawing/2014/main" id="{D564C299-8177-5078-2EDC-DA2A6CBC69E7}"/>
              </a:ext>
            </a:extLst>
          </p:cNvPr>
          <p:cNvSpPr txBox="1"/>
          <p:nvPr/>
        </p:nvSpPr>
        <p:spPr>
          <a:xfrm>
            <a:off x="1647821" y="2000314"/>
            <a:ext cx="461013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i="0" u="none" strike="noStrike" kern="1200" cap="none" spc="0" baseline="0">
                <a:solidFill>
                  <a:srgbClr val="C00000"/>
                </a:solidFill>
                <a:uFillTx/>
                <a:latin typeface="Aptos"/>
              </a:rPr>
              <a:t>e-</a:t>
            </a:r>
          </a:p>
        </p:txBody>
      </p:sp>
      <p:sp>
        <p:nvSpPr>
          <p:cNvPr id="44" name="ZoneTexte 64">
            <a:extLst>
              <a:ext uri="{FF2B5EF4-FFF2-40B4-BE49-F238E27FC236}">
                <a16:creationId xmlns:a16="http://schemas.microsoft.com/office/drawing/2014/main" id="{455F09ED-42CC-B675-A96D-67A4ACC64F49}"/>
              </a:ext>
            </a:extLst>
          </p:cNvPr>
          <p:cNvSpPr txBox="1"/>
          <p:nvPr/>
        </p:nvSpPr>
        <p:spPr>
          <a:xfrm>
            <a:off x="1752603" y="2816553"/>
            <a:ext cx="461013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i="0" u="none" strike="noStrike" kern="1200" cap="none" spc="0" baseline="0">
                <a:solidFill>
                  <a:srgbClr val="C00000"/>
                </a:solidFill>
                <a:uFillTx/>
                <a:latin typeface="Aptos"/>
              </a:rPr>
              <a:t>e-</a:t>
            </a:r>
          </a:p>
        </p:txBody>
      </p:sp>
      <p:sp>
        <p:nvSpPr>
          <p:cNvPr id="45" name="ZoneTexte 65">
            <a:extLst>
              <a:ext uri="{FF2B5EF4-FFF2-40B4-BE49-F238E27FC236}">
                <a16:creationId xmlns:a16="http://schemas.microsoft.com/office/drawing/2014/main" id="{EEC06934-0536-7DB7-DDDD-810C4FC6723A}"/>
              </a:ext>
            </a:extLst>
          </p:cNvPr>
          <p:cNvSpPr txBox="1"/>
          <p:nvPr/>
        </p:nvSpPr>
        <p:spPr>
          <a:xfrm>
            <a:off x="3015618" y="551163"/>
            <a:ext cx="461013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i="0" u="none" strike="noStrike" kern="1200" cap="none" spc="0" baseline="0">
                <a:solidFill>
                  <a:srgbClr val="C00000"/>
                </a:solidFill>
                <a:uFillTx/>
                <a:latin typeface="Aptos"/>
              </a:rPr>
              <a:t>e-</a:t>
            </a:r>
          </a:p>
        </p:txBody>
      </p:sp>
      <p:sp>
        <p:nvSpPr>
          <p:cNvPr id="46" name="ZoneTexte 66">
            <a:extLst>
              <a:ext uri="{FF2B5EF4-FFF2-40B4-BE49-F238E27FC236}">
                <a16:creationId xmlns:a16="http://schemas.microsoft.com/office/drawing/2014/main" id="{5093D2E7-6034-54C9-F2DE-A4A543DA9848}"/>
              </a:ext>
            </a:extLst>
          </p:cNvPr>
          <p:cNvSpPr txBox="1"/>
          <p:nvPr/>
        </p:nvSpPr>
        <p:spPr>
          <a:xfrm>
            <a:off x="2148209" y="535500"/>
            <a:ext cx="461013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i="0" u="none" strike="noStrike" kern="1200" cap="none" spc="0" baseline="0">
                <a:solidFill>
                  <a:srgbClr val="C00000"/>
                </a:solidFill>
                <a:uFillTx/>
                <a:latin typeface="Aptos"/>
              </a:rPr>
              <a:t>e-</a:t>
            </a:r>
          </a:p>
        </p:txBody>
      </p:sp>
      <p:sp>
        <p:nvSpPr>
          <p:cNvPr id="47" name="ZoneTexte 67">
            <a:extLst>
              <a:ext uri="{FF2B5EF4-FFF2-40B4-BE49-F238E27FC236}">
                <a16:creationId xmlns:a16="http://schemas.microsoft.com/office/drawing/2014/main" id="{76A34384-8621-C8FB-BCB5-8C011CC05AD7}"/>
              </a:ext>
            </a:extLst>
          </p:cNvPr>
          <p:cNvSpPr txBox="1"/>
          <p:nvPr/>
        </p:nvSpPr>
        <p:spPr>
          <a:xfrm>
            <a:off x="1645920" y="4091821"/>
            <a:ext cx="461013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i="0" u="none" strike="noStrike" kern="1200" cap="none" spc="0" baseline="0">
                <a:solidFill>
                  <a:srgbClr val="C00000"/>
                </a:solidFill>
                <a:uFillTx/>
                <a:latin typeface="Aptos"/>
              </a:rPr>
              <a:t>e-</a:t>
            </a:r>
          </a:p>
        </p:txBody>
      </p:sp>
      <p:sp>
        <p:nvSpPr>
          <p:cNvPr id="48" name="ZoneTexte 68">
            <a:extLst>
              <a:ext uri="{FF2B5EF4-FFF2-40B4-BE49-F238E27FC236}">
                <a16:creationId xmlns:a16="http://schemas.microsoft.com/office/drawing/2014/main" id="{0221F4AF-7C67-A5A4-F81E-308714EBEF00}"/>
              </a:ext>
            </a:extLst>
          </p:cNvPr>
          <p:cNvSpPr txBox="1"/>
          <p:nvPr/>
        </p:nvSpPr>
        <p:spPr>
          <a:xfrm>
            <a:off x="1647821" y="3601721"/>
            <a:ext cx="461013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i="0" u="none" strike="noStrike" kern="1200" cap="none" spc="0" baseline="0">
                <a:solidFill>
                  <a:srgbClr val="C00000"/>
                </a:solidFill>
                <a:uFillTx/>
                <a:latin typeface="Aptos"/>
              </a:rPr>
              <a:t>e-</a:t>
            </a:r>
          </a:p>
        </p:txBody>
      </p:sp>
      <p:sp>
        <p:nvSpPr>
          <p:cNvPr id="49" name="ZoneTexte 69">
            <a:extLst>
              <a:ext uri="{FF2B5EF4-FFF2-40B4-BE49-F238E27FC236}">
                <a16:creationId xmlns:a16="http://schemas.microsoft.com/office/drawing/2014/main" id="{C668D937-5FE2-5EAA-F5D0-7CD35958E64F}"/>
              </a:ext>
            </a:extLst>
          </p:cNvPr>
          <p:cNvSpPr txBox="1"/>
          <p:nvPr/>
        </p:nvSpPr>
        <p:spPr>
          <a:xfrm>
            <a:off x="1694182" y="4814572"/>
            <a:ext cx="461013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i="0" u="none" strike="noStrike" kern="1200" cap="none" spc="0" baseline="0">
                <a:solidFill>
                  <a:srgbClr val="C00000"/>
                </a:solidFill>
                <a:uFillTx/>
                <a:latin typeface="Aptos"/>
              </a:rPr>
              <a:t>e-</a:t>
            </a:r>
          </a:p>
        </p:txBody>
      </p:sp>
      <p:sp>
        <p:nvSpPr>
          <p:cNvPr id="50" name="ZoneTexte 70">
            <a:extLst>
              <a:ext uri="{FF2B5EF4-FFF2-40B4-BE49-F238E27FC236}">
                <a16:creationId xmlns:a16="http://schemas.microsoft.com/office/drawing/2014/main" id="{0B18779C-94CA-164C-9097-06EDE507473A}"/>
              </a:ext>
            </a:extLst>
          </p:cNvPr>
          <p:cNvSpPr txBox="1"/>
          <p:nvPr/>
        </p:nvSpPr>
        <p:spPr>
          <a:xfrm>
            <a:off x="1647821" y="2489984"/>
            <a:ext cx="461013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i="0" u="none" strike="noStrike" kern="1200" cap="none" spc="0" baseline="0">
                <a:solidFill>
                  <a:srgbClr val="C00000"/>
                </a:solidFill>
                <a:uFillTx/>
                <a:latin typeface="Aptos"/>
              </a:rPr>
              <a:t>e-</a:t>
            </a:r>
          </a:p>
        </p:txBody>
      </p:sp>
      <p:sp>
        <p:nvSpPr>
          <p:cNvPr id="51" name="ZoneTexte 71">
            <a:extLst>
              <a:ext uri="{FF2B5EF4-FFF2-40B4-BE49-F238E27FC236}">
                <a16:creationId xmlns:a16="http://schemas.microsoft.com/office/drawing/2014/main" id="{3CCE16BF-024E-1762-E5BE-0FA764244FF6}"/>
              </a:ext>
            </a:extLst>
          </p:cNvPr>
          <p:cNvSpPr txBox="1"/>
          <p:nvPr/>
        </p:nvSpPr>
        <p:spPr>
          <a:xfrm>
            <a:off x="1813556" y="550285"/>
            <a:ext cx="461013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i="0" u="none" strike="noStrike" kern="1200" cap="none" spc="0" baseline="0">
                <a:solidFill>
                  <a:srgbClr val="C00000"/>
                </a:solidFill>
                <a:uFillTx/>
                <a:latin typeface="Aptos"/>
              </a:rPr>
              <a:t>e-</a:t>
            </a:r>
          </a:p>
        </p:txBody>
      </p:sp>
      <p:sp>
        <p:nvSpPr>
          <p:cNvPr id="52" name="Parenthèse ouvrante 61">
            <a:extLst>
              <a:ext uri="{FF2B5EF4-FFF2-40B4-BE49-F238E27FC236}">
                <a16:creationId xmlns:a16="http://schemas.microsoft.com/office/drawing/2014/main" id="{A38EB499-5F7B-C873-421D-75E9A3843237}"/>
              </a:ext>
            </a:extLst>
          </p:cNvPr>
          <p:cNvSpPr/>
          <p:nvPr/>
        </p:nvSpPr>
        <p:spPr>
          <a:xfrm rot="5400013">
            <a:off x="6056089" y="-3197255"/>
            <a:ext cx="79808" cy="826707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8333"/>
              <a:gd name="f9" fmla="+- 0 0 -180"/>
              <a:gd name="f10" fmla="+- 0 0 -360"/>
              <a:gd name="f11" fmla="abs f3"/>
              <a:gd name="f12" fmla="abs f4"/>
              <a:gd name="f13" fmla="abs f5"/>
              <a:gd name="f14" fmla="+- 2700000 f1 0"/>
              <a:gd name="f15" fmla="*/ f9 f0 1"/>
              <a:gd name="f16" fmla="*/ f10 f0 1"/>
              <a:gd name="f17" fmla="?: f11 f3 1"/>
              <a:gd name="f18" fmla="?: f12 f4 1"/>
              <a:gd name="f19" fmla="?: f13 f5 1"/>
              <a:gd name="f20" fmla="+- f14 0 f1"/>
              <a:gd name="f21" fmla="*/ f15 1 f2"/>
              <a:gd name="f22" fmla="*/ f16 1 f2"/>
              <a:gd name="f23" fmla="*/ f17 1 21600"/>
              <a:gd name="f24" fmla="*/ f18 1 21600"/>
              <a:gd name="f25" fmla="*/ 21600 f17 1"/>
              <a:gd name="f26" fmla="*/ 21600 f18 1"/>
              <a:gd name="f27" fmla="+- f20 f1 0"/>
              <a:gd name="f28" fmla="+- f21 0 f1"/>
              <a:gd name="f29" fmla="+- f22 0 f1"/>
              <a:gd name="f30" fmla="min f24 f23"/>
              <a:gd name="f31" fmla="*/ f25 1 f19"/>
              <a:gd name="f32" fmla="*/ f26 1 f19"/>
              <a:gd name="f33" fmla="*/ f27 f7 1"/>
              <a:gd name="f34" fmla="val f31"/>
              <a:gd name="f35" fmla="val f32"/>
              <a:gd name="f36" fmla="*/ f33 1 f0"/>
              <a:gd name="f37" fmla="*/ f6 f30 1"/>
              <a:gd name="f38" fmla="+- f35 0 f6"/>
              <a:gd name="f39" fmla="+- f34 0 f6"/>
              <a:gd name="f40" fmla="+- 0 0 f36"/>
              <a:gd name="f41" fmla="*/ f34 f30 1"/>
              <a:gd name="f42" fmla="*/ f35 f30 1"/>
              <a:gd name="f43" fmla="min f39 f38"/>
              <a:gd name="f44" fmla="+- 0 0 f40"/>
              <a:gd name="f45" fmla="*/ f39 f30 1"/>
              <a:gd name="f46" fmla="*/ f43 f8 1"/>
              <a:gd name="f47" fmla="*/ f44 f0 1"/>
              <a:gd name="f48" fmla="*/ f46 1 100000"/>
              <a:gd name="f49" fmla="*/ f47 1 f7"/>
              <a:gd name="f50" fmla="+- f49 0 f1"/>
              <a:gd name="f51" fmla="*/ f48 f30 1"/>
              <a:gd name="f52" fmla="cos 1 f50"/>
              <a:gd name="f53" fmla="sin 1 f50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39 1"/>
              <a:gd name="f61" fmla="*/ f59 f48 1"/>
              <a:gd name="f62" fmla="+- f34 0 f60"/>
              <a:gd name="f63" fmla="+- f48 0 f61"/>
              <a:gd name="f64" fmla="+- f35 f61 0"/>
              <a:gd name="f65" fmla="+- f64 0 f48"/>
              <a:gd name="f66" fmla="*/ f62 f30 1"/>
              <a:gd name="f67" fmla="*/ f63 f30 1"/>
              <a:gd name="f68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41" y="f37"/>
              </a:cxn>
              <a:cxn ang="f29">
                <a:pos x="f41" y="f42"/>
              </a:cxn>
            </a:cxnLst>
            <a:rect l="f66" t="f67" r="f41" b="f68"/>
            <a:pathLst>
              <a:path stroke="0">
                <a:moveTo>
                  <a:pt x="f41" y="f42"/>
                </a:moveTo>
                <a:arcTo wR="f45" hR="f51" stAng="f1" swAng="f1"/>
                <a:lnTo>
                  <a:pt x="f37" y="f51"/>
                </a:lnTo>
                <a:arcTo wR="f45" hR="f51" stAng="f0" swAng="f1"/>
                <a:close/>
              </a:path>
              <a:path fill="none">
                <a:moveTo>
                  <a:pt x="f41" y="f42"/>
                </a:moveTo>
                <a:arcTo wR="f45" hR="f51" stAng="f1" swAng="f1"/>
                <a:lnTo>
                  <a:pt x="f37" y="f51"/>
                </a:lnTo>
                <a:arcTo wR="f45" hR="f51" stAng="f0" swAng="f1"/>
              </a:path>
            </a:pathLst>
          </a:custGeom>
          <a:noFill/>
          <a:ln w="25402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Aptos"/>
            </a:endParaRP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5B235BD2-8451-46B7-1FCE-1747FC449422}"/>
              </a:ext>
            </a:extLst>
          </p:cNvPr>
          <p:cNvSpPr txBox="1"/>
          <p:nvPr/>
        </p:nvSpPr>
        <p:spPr>
          <a:xfrm>
            <a:off x="5128229" y="1140384"/>
            <a:ext cx="742968" cy="480131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t>SO3-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t>SO3-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t>SO3-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t>SO3-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t>SO3-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t>SO3-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t>SO3-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Aptos"/>
              </a:rPr>
              <a:t>SO3- SO3- SO3- SO3- SO3- SO3- SO3- SO3- SO3- SO3-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48148E-6 L 0.25 1.48148E-6 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11111E-6 L 0.3026 -0.00278 ">
                                      <p:cBhvr>
                                        <p:cTn id="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48148E-6 L 0.28567 -0.00278 ">
                                      <p:cBhvr>
                                        <p:cTn id="1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1.11022E-16 L 0.25 -1.11022E-16 ">
                                      <p:cBhvr>
                                        <p:cTn id="1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4.07407E-6 L 0.25 4.07407E-6 ">
                                      <p:cBhvr>
                                        <p:cTn id="1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7 L 0.25 -3.7037E-7 ">
                                      <p:cBhvr>
                                        <p:cTn id="1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1.11111E-6 L 0.66497 0.00278 ">
                                      <p:cBhvr>
                                        <p:cTn id="2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4.07407E-6 L 0.64401 0.0051 ">
                                      <p:cBhvr>
                                        <p:cTn id="2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1.11111E-6 L 0.57278 0.00185 ">
                                      <p:cBhvr>
                                        <p:cTn id="2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3" grpId="0" animBg="1"/>
      <p:bldP spid="34" grpId="0" animBg="1"/>
      <p:bldP spid="35" grpId="0" animBg="1"/>
      <p:bldP spid="36" grpId="0" animBg="1"/>
      <p:bldP spid="45" grpId="0"/>
      <p:bldP spid="46" grpId="0"/>
      <p:bldP spid="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ourquoi la mer est-elle salée">
            <a:extLst>
              <a:ext uri="{FF2B5EF4-FFF2-40B4-BE49-F238E27FC236}">
                <a16:creationId xmlns:a16="http://schemas.microsoft.com/office/drawing/2014/main" id="{629696C5-4AF0-B6A5-4F29-3C1D2D27C15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2213768" cy="8142512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re 1">
            <a:extLst>
              <a:ext uri="{FF2B5EF4-FFF2-40B4-BE49-F238E27FC236}">
                <a16:creationId xmlns:a16="http://schemas.microsoft.com/office/drawing/2014/main" id="{C200EEA1-1801-F8D1-8EE0-5030F412B2F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/>
              <a:t>Expériences faites à la maison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E74A7041-BF64-2D7B-4CE2-FD3A099A6AFA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fr-FR" b="1"/>
              <a:t>Sommaire </a:t>
            </a:r>
          </a:p>
          <a:p>
            <a:pPr lvl="1"/>
            <a:r>
              <a:rPr lang="fr-FR" b="1"/>
              <a:t>Expérience de la pomme de terre (1)</a:t>
            </a:r>
          </a:p>
          <a:p>
            <a:pPr lvl="1"/>
            <a:r>
              <a:rPr lang="fr-FR" b="1"/>
              <a:t>Expérience de la pomme de terre (2) </a:t>
            </a:r>
          </a:p>
          <a:p>
            <a:pPr lvl="1"/>
            <a:r>
              <a:rPr lang="fr-FR" b="1"/>
              <a:t>Expérience de l’oignon </a:t>
            </a:r>
          </a:p>
          <a:p>
            <a:pPr lvl="1"/>
            <a:r>
              <a:rPr lang="fr-FR" b="1"/>
              <a:t>Expérience avec le papier cellophane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A27CEC-1742-BAEF-4EC0-F2543998DF8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Ctr="1"/>
          <a:lstStyle/>
          <a:p>
            <a:pPr lvl="0" algn="ctr"/>
            <a:r>
              <a:rPr lang="fr-FR"/>
              <a:t>Expérience de la pomme de terre (1)</a:t>
            </a:r>
          </a:p>
        </p:txBody>
      </p:sp>
      <p:pic>
        <p:nvPicPr>
          <p:cNvPr id="3" name="Espace réservé du contenu 4" descr="Une image contenant banane, nourriture, jaune, pomme de terre&#10;&#10;Le contenu généré par l’IA peut être incorrect.">
            <a:extLst>
              <a:ext uri="{FF2B5EF4-FFF2-40B4-BE49-F238E27FC236}">
                <a16:creationId xmlns:a16="http://schemas.microsoft.com/office/drawing/2014/main" id="{B4E6D71E-3B02-BAF5-4E49-874D1B5838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13">
            <a:off x="806212" y="2522138"/>
            <a:ext cx="4352928" cy="3264691"/>
          </a:xfrm>
        </p:spPr>
      </p:pic>
      <p:pic>
        <p:nvPicPr>
          <p:cNvPr id="4" name="Image 6" descr="Une image contenant banane, nourriture, jaune, sol&#10;&#10;Le contenu généré par l’IA peut être incorrect.">
            <a:extLst>
              <a:ext uri="{FF2B5EF4-FFF2-40B4-BE49-F238E27FC236}">
                <a16:creationId xmlns:a16="http://schemas.microsoft.com/office/drawing/2014/main" id="{F7D3C036-7AB0-1094-A9BB-8A83B551EB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13">
            <a:off x="7032846" y="2522138"/>
            <a:ext cx="4352928" cy="326469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Flèche : droite 8">
            <a:extLst>
              <a:ext uri="{FF2B5EF4-FFF2-40B4-BE49-F238E27FC236}">
                <a16:creationId xmlns:a16="http://schemas.microsoft.com/office/drawing/2014/main" id="{DEB8D9D3-BC0F-033B-4A3C-C6EA6C1DEC67}"/>
              </a:ext>
            </a:extLst>
          </p:cNvPr>
          <p:cNvSpPr/>
          <p:nvPr/>
        </p:nvSpPr>
        <p:spPr>
          <a:xfrm>
            <a:off x="5012868" y="3429000"/>
            <a:ext cx="2166259" cy="1023259"/>
          </a:xfrm>
          <a:custGeom>
            <a:avLst>
              <a:gd name="f0" fmla="val 16498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val f7"/>
              <a:gd name="f15" fmla="val f8"/>
              <a:gd name="f16" fmla="pin 0 f0 21600"/>
              <a:gd name="f17" fmla="pin 0 f1 10800"/>
              <a:gd name="f18" fmla="*/ f10 f2 1"/>
              <a:gd name="f19" fmla="*/ f11 f2 1"/>
              <a:gd name="f20" fmla="+- f15 0 f14"/>
              <a:gd name="f21" fmla="val f16"/>
              <a:gd name="f22" fmla="val f17"/>
              <a:gd name="f23" fmla="*/ f16 f12 1"/>
              <a:gd name="f24" fmla="*/ f17 f13 1"/>
              <a:gd name="f25" fmla="*/ f18 1 f4"/>
              <a:gd name="f26" fmla="*/ f19 1 f4"/>
              <a:gd name="f27" fmla="*/ f20 1 21600"/>
              <a:gd name="f28" fmla="+- 21600 0 f22"/>
              <a:gd name="f29" fmla="+- 21600 0 f21"/>
              <a:gd name="f30" fmla="*/ f22 f13 1"/>
              <a:gd name="f31" fmla="*/ f21 f12 1"/>
              <a:gd name="f32" fmla="+- f25 0 f3"/>
              <a:gd name="f33" fmla="+- f26 0 f3"/>
              <a:gd name="f34" fmla="*/ 0 f27 1"/>
              <a:gd name="f35" fmla="*/ 21600 f27 1"/>
              <a:gd name="f36" fmla="*/ f29 f22 1"/>
              <a:gd name="f37" fmla="*/ f28 f13 1"/>
              <a:gd name="f38" fmla="*/ f36 1 10800"/>
              <a:gd name="f39" fmla="*/ f34 1 f27"/>
              <a:gd name="f40" fmla="*/ f35 1 f27"/>
              <a:gd name="f41" fmla="+- f21 f38 0"/>
              <a:gd name="f42" fmla="*/ f39 f12 1"/>
              <a:gd name="f43" fmla="*/ f39 f13 1"/>
              <a:gd name="f44" fmla="*/ f40 f13 1"/>
              <a:gd name="f45" fmla="*/ f41 f12 1"/>
            </a:gdLst>
            <a:ahLst>
              <a:ahXY gdRefX="f0" minX="f7" maxX="f8" gdRefY="f1" minY="f7" maxY="f9">
                <a:pos x="f23" y="f24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3"/>
              </a:cxn>
              <a:cxn ang="f33">
                <a:pos x="f31" y="f44"/>
              </a:cxn>
            </a:cxnLst>
            <a:rect l="f42" t="f30" r="f45" b="f37"/>
            <a:pathLst>
              <a:path w="21600" h="21600">
                <a:moveTo>
                  <a:pt x="f7" y="f22"/>
                </a:moveTo>
                <a:lnTo>
                  <a:pt x="f21" y="f22"/>
                </a:lnTo>
                <a:lnTo>
                  <a:pt x="f21" y="f7"/>
                </a:lnTo>
                <a:lnTo>
                  <a:pt x="f8" y="f9"/>
                </a:lnTo>
                <a:lnTo>
                  <a:pt x="f21" y="f8"/>
                </a:lnTo>
                <a:lnTo>
                  <a:pt x="f21" y="f28"/>
                </a:lnTo>
                <a:lnTo>
                  <a:pt x="f7" y="f28"/>
                </a:lnTo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C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FFFFFF"/>
              </a:solidFill>
              <a:uFillTx/>
              <a:latin typeface="Apto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43154</TotalTime>
  <Words>516</Words>
  <Application>Microsoft Office PowerPoint</Application>
  <PresentationFormat>Widescreen</PresentationFormat>
  <Paragraphs>125</Paragraphs>
  <Slides>23</Slides>
  <Notes>3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Aptos</vt:lpstr>
      <vt:lpstr>Aptos Display</vt:lpstr>
      <vt:lpstr>Arial</vt:lpstr>
      <vt:lpstr>Segoe UI</vt:lpstr>
      <vt:lpstr>Thème Office</vt:lpstr>
      <vt:lpstr>L’énergie Osmotique </vt:lpstr>
      <vt:lpstr>L’énergie osmotique</vt:lpstr>
      <vt:lpstr>Sommaire</vt:lpstr>
      <vt:lpstr>Explication du phénomène d’osmose</vt:lpstr>
      <vt:lpstr>Osmose Retardée</vt:lpstr>
      <vt:lpstr>Electrodialyse inverse</vt:lpstr>
      <vt:lpstr>PowerPoint Presentation</vt:lpstr>
      <vt:lpstr>Expériences faites à la maison</vt:lpstr>
      <vt:lpstr>Expérience de la pomme de terre (1)</vt:lpstr>
      <vt:lpstr>Expérience de la pomme de terre (2) </vt:lpstr>
      <vt:lpstr>Expérience de l’oignon </vt:lpstr>
      <vt:lpstr>Expérience avec le papier cellophane</vt:lpstr>
      <vt:lpstr>Visite à l’ENS de Paris</vt:lpstr>
      <vt:lpstr>L’expérience d’électrodialyse inverse ( 1 )</vt:lpstr>
      <vt:lpstr>L’expérience d’électrodialyse inverse ( 2 )</vt:lpstr>
      <vt:lpstr>L’expérience d’électrodyalyse inverse ( 3 )</vt:lpstr>
      <vt:lpstr>PowerPoint Presentation</vt:lpstr>
      <vt:lpstr>L’expérience d’électrodialyse inverse ( 3 )</vt:lpstr>
      <vt:lpstr>L’expérience d’électrodialyse inverse (3.1)</vt:lpstr>
      <vt:lpstr>L’expérience d’électrodialyse inverse ( 4 )</vt:lpstr>
      <vt:lpstr>Futur de cette énergie </vt:lpstr>
      <vt:lpstr>Désalinisation par Osmose inverse</vt:lpstr>
      <vt:lpstr>Remerciements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Mira Gerum</dc:creator>
  <cp:lastModifiedBy>JUTIER Arnaud (UCC-Teacher)</cp:lastModifiedBy>
  <cp:revision>57</cp:revision>
  <dcterms:created xsi:type="dcterms:W3CDTF">2024-12-21T15:23:40Z</dcterms:created>
  <dcterms:modified xsi:type="dcterms:W3CDTF">2025-04-01T06:43:07Z</dcterms:modified>
</cp:coreProperties>
</file>