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61" r:id="rId5"/>
    <p:sldId id="269" r:id="rId6"/>
    <p:sldId id="259" r:id="rId7"/>
    <p:sldId id="260" r:id="rId8"/>
    <p:sldId id="262" r:id="rId9"/>
    <p:sldId id="263" r:id="rId10"/>
    <p:sldId id="270" r:id="rId11"/>
    <p:sldId id="264" r:id="rId12"/>
    <p:sldId id="265" r:id="rId13"/>
    <p:sldId id="271" r:id="rId14"/>
    <p:sldId id="272" r:id="rId15"/>
    <p:sldId id="268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BFBF"/>
    <a:srgbClr val="E0B2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85A18C-7F2A-6926-758A-B1D74F1BA889}" v="147" dt="2025-03-30T18:07:53.079"/>
    <p1510:client id="{4870BEAD-B980-4B96-0397-15A262D2EF16}" v="78" dt="2025-03-30T18:44:53.315"/>
    <p1510:client id="{B1BF48D0-5EA4-43A3-26C3-1C29451DD4C2}" v="182" dt="2025-03-28T19:43:51.012"/>
    <p1510:client id="{B65B4E77-CA11-474E-9EBE-37BF0C666FF3}" v="196" dt="2025-03-30T17:11:06.0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9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1A759-BFF8-4B5B-9ECE-D93AC303B331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140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DF398-5DA3-4937-BE3F-7CA1B9158252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63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91ED9-F929-4A92-90F9-3C9C84ABBE83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42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AB316-A2E6-49F2-825C-64AA951E4184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87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9748B-ADD6-4C5A-8C2A-A39721276E74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19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1FB0F-3C5C-4949-B933-9C7E511ED094}" type="datetime1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975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C2F01D58-E949-4BCB-829A-BBF80E38D59C}" type="datetime1">
              <a:rPr lang="en-US" smtClean="0"/>
              <a:t>3/30/2025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8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0A846-0DA4-4D92-9BF1-DE8C52C1F4DF}" type="datetime1">
              <a:rPr lang="en-US" smtClean="0"/>
              <a:t>3/30/2025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57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2331-4A9C-472F-A7FA-968157338839}" type="datetime1">
              <a:rPr lang="en-US" smtClean="0"/>
              <a:t>3/30/2025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614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97F3D-ED52-43FD-A26D-318B71534485}" type="datetime1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528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91FA4-6264-4BB8-B3B5-77711EED2D82}" type="datetime1">
              <a:rPr lang="en-US" smtClean="0"/>
              <a:t>3/30/2025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33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E7F6A1D9-D323-4F4E-8655-25E2D32CE742}" type="datetime1">
              <a:rPr lang="en-US" smtClean="0"/>
              <a:t>3/30/2025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8F8250-7A81-4A19-87AD-FFB2CE4E39A5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99F38FC-2DEA-2647-C409-EF75720C1017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812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88" r:id="rId6"/>
    <p:sldLayoutId id="2147483684" r:id="rId7"/>
    <p:sldLayoutId id="2147483685" r:id="rId8"/>
    <p:sldLayoutId id="2147483686" r:id="rId9"/>
    <p:sldLayoutId id="2147483687" r:id="rId10"/>
    <p:sldLayoutId id="2147483689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my.clevelandclinic.org/health/diseases/17672-hiccups" TargetMode="External"/><Relationship Id="rId3" Type="http://schemas.openxmlformats.org/officeDocument/2006/relationships/hyperlink" Target="https://hiccupops.com/" TargetMode="External"/><Relationship Id="rId7" Type="http://schemas.openxmlformats.org/officeDocument/2006/relationships/hyperlink" Target="https://www.nhs.uk/conditions/hiccups/" TargetMode="External"/><Relationship Id="rId2" Type="http://schemas.openxmlformats.org/officeDocument/2006/relationships/hyperlink" Target="https://www.wikipedia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hackensackmeridianhealth.org/en/healthu/2022/03/10/can-stress-cause-hiccups#:~:text=Its%20movements%20are%20controlled%20by,diaphragm%20to%20begin%20to%20spasm." TargetMode="External"/><Relationship Id="rId5" Type="http://schemas.openxmlformats.org/officeDocument/2006/relationships/hyperlink" Target="https://www.mayoclinic.org/diseases-conditions/hiccups/symptoms-causes/syc-20352613" TargetMode="External"/><Relationship Id="rId4" Type="http://schemas.openxmlformats.org/officeDocument/2006/relationships/hyperlink" Target="https://www.relainstitute.com/blog/how-to-stop-hiccups/#:~:text=Drinking%20carbonated%20beverages%3A%20Carbonated%20drinks,that%20control%20the%20diaphragm%20muscle.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11.png"/><Relationship Id="rId4" Type="http://schemas.openxmlformats.org/officeDocument/2006/relationships/image" Target="../media/image8.png"/><Relationship Id="rId9" Type="http://schemas.microsoft.com/office/2007/relationships/hdphoto" Target="../media/hdphoto4.wdp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8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56C5C09-0043-4549-B800-2101B70D6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7E2F724-2FB3-4D1D-A730-739B8654C0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9090" y="8240789"/>
            <a:ext cx="5040785" cy="1724029"/>
          </a:xfrm>
        </p:spPr>
        <p:txBody>
          <a:bodyPr anchor="t"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By Nika </a:t>
            </a:r>
            <a:r>
              <a:rPr lang="en-US" err="1">
                <a:solidFill>
                  <a:srgbClr val="FFFFFF"/>
                </a:solidFill>
              </a:rPr>
              <a:t>Iankova</a:t>
            </a:r>
            <a:r>
              <a:rPr lang="en-US">
                <a:solidFill>
                  <a:srgbClr val="FFFFFF"/>
                </a:solidFill>
              </a:rPr>
              <a:t> and Natalia </a:t>
            </a:r>
            <a:r>
              <a:rPr lang="en-US" err="1">
                <a:solidFill>
                  <a:srgbClr val="FFFFFF"/>
                </a:solidFill>
              </a:rPr>
              <a:t>Chylinska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Solid Background Images - Free Download on Freepik">
            <a:extLst>
              <a:ext uri="{FF2B5EF4-FFF2-40B4-BE49-F238E27FC236}">
                <a16:creationId xmlns:a16="http://schemas.microsoft.com/office/drawing/2014/main" id="{8E5FF73F-277D-1BAB-33B7-CB4E98C4C3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" y="-1275"/>
            <a:ext cx="12187988" cy="6860549"/>
          </a:xfrm>
          <a:prstGeom prst="rect">
            <a:avLst/>
          </a:prstGeom>
        </p:spPr>
      </p:pic>
      <p:sp>
        <p:nvSpPr>
          <p:cNvPr id="16" name="TextBox 11">
            <a:extLst>
              <a:ext uri="{FF2B5EF4-FFF2-40B4-BE49-F238E27FC236}">
                <a16:creationId xmlns:a16="http://schemas.microsoft.com/office/drawing/2014/main" id="{E8B7C65A-E08A-0C3F-14F8-DF80714AE213}"/>
              </a:ext>
            </a:extLst>
          </p:cNvPr>
          <p:cNvSpPr txBox="1"/>
          <p:nvPr/>
        </p:nvSpPr>
        <p:spPr>
          <a:xfrm>
            <a:off x="506982" y="3669196"/>
            <a:ext cx="5234608" cy="1015663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i="1" dirty="0"/>
              <a:t>By Nika </a:t>
            </a:r>
            <a:r>
              <a:rPr lang="en-US" sz="2000" i="1" dirty="0" err="1"/>
              <a:t>Iankova</a:t>
            </a:r>
            <a:r>
              <a:rPr lang="en-US" sz="2000" i="1" dirty="0"/>
              <a:t> Ignatieva and </a:t>
            </a:r>
          </a:p>
          <a:p>
            <a:r>
              <a:rPr lang="en-US" sz="2000" i="1" dirty="0"/>
              <a:t>Natalia </a:t>
            </a:r>
            <a:r>
              <a:rPr lang="en-US" sz="2000" i="1" dirty="0" err="1"/>
              <a:t>Chylinska</a:t>
            </a:r>
            <a:endParaRPr lang="en-US" sz="2000" i="1" dirty="0"/>
          </a:p>
          <a:p>
            <a:r>
              <a:rPr lang="en-US" sz="2000" i="1" dirty="0"/>
              <a:t>S3EN European School of Alicante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0947454-3992-9371-D707-9A55071E7462}"/>
              </a:ext>
            </a:extLst>
          </p:cNvPr>
          <p:cNvSpPr txBox="1">
            <a:spLocks/>
          </p:cNvSpPr>
          <p:nvPr/>
        </p:nvSpPr>
        <p:spPr>
          <a:xfrm>
            <a:off x="510591" y="966632"/>
            <a:ext cx="5021182" cy="23342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6000">
                <a:solidFill>
                  <a:srgbClr val="FFFFFF"/>
                </a:solidFill>
              </a:rPr>
              <a:t>Our Hiccup </a:t>
            </a:r>
            <a:r>
              <a:rPr lang="en-US" sz="6000" err="1">
                <a:solidFill>
                  <a:srgbClr val="FFFFFF"/>
                </a:solidFill>
              </a:rPr>
              <a:t>Lollies</a:t>
            </a:r>
            <a:endParaRPr lang="en-US" sz="6000">
              <a:solidFill>
                <a:srgbClr val="FFFFFF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BD9A63E-9274-EC27-CC6A-526A3FB1E47F}"/>
              </a:ext>
            </a:extLst>
          </p:cNvPr>
          <p:cNvSpPr txBox="1"/>
          <p:nvPr/>
        </p:nvSpPr>
        <p:spPr>
          <a:xfrm>
            <a:off x="6378742" y="934453"/>
            <a:ext cx="5811251" cy="56587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14350" indent="-514350">
              <a:lnSpc>
                <a:spcPts val="1824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Hiccups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>
              <a:latin typeface="Times New Roman"/>
              <a:cs typeface="Times New Roman"/>
            </a:endParaRPr>
          </a:p>
          <a:p>
            <a:pPr marL="514350" indent="-514350">
              <a:lnSpc>
                <a:spcPts val="1823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Our Motivation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>
              <a:latin typeface="Times New Roman"/>
              <a:cs typeface="Times New Roman"/>
            </a:endParaRPr>
          </a:p>
          <a:p>
            <a:pPr marL="514350" indent="-514350">
              <a:lnSpc>
                <a:spcPts val="1823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The making process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>
              <a:latin typeface="Times New Roman"/>
              <a:cs typeface="Times New Roman"/>
            </a:endParaRPr>
          </a:p>
          <a:p>
            <a:pPr marL="514350" indent="-514350">
              <a:lnSpc>
                <a:spcPts val="1823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Our tries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>
              <a:latin typeface="Times New Roman"/>
              <a:cs typeface="Times New Roman"/>
            </a:endParaRPr>
          </a:p>
          <a:p>
            <a:pPr marL="514350" indent="-514350">
              <a:lnSpc>
                <a:spcPts val="1823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Ingredients that help stop hiccups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>
              <a:latin typeface="Times New Roman"/>
              <a:cs typeface="Times New Roman"/>
            </a:endParaRPr>
          </a:p>
          <a:p>
            <a:pPr marL="514350" indent="-514350">
              <a:lnSpc>
                <a:spcPts val="1823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Our protocol for inducing hiccups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>
              <a:latin typeface="Times New Roman"/>
              <a:cs typeface="Times New Roman"/>
            </a:endParaRPr>
          </a:p>
          <a:p>
            <a:pPr marL="514350" indent="-514350">
              <a:lnSpc>
                <a:spcPts val="1823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Our data collection method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>
              <a:latin typeface="Times New Roman"/>
              <a:cs typeface="Times New Roman"/>
            </a:endParaRPr>
          </a:p>
          <a:p>
            <a:pPr marL="514350" indent="-514350">
              <a:lnSpc>
                <a:spcPts val="1823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The testing data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>
              <a:latin typeface="Times New Roman"/>
              <a:cs typeface="Times New Roman"/>
            </a:endParaRPr>
          </a:p>
          <a:p>
            <a:pPr marL="514350" indent="-514350">
              <a:lnSpc>
                <a:spcPts val="1823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Conclusion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>
              <a:latin typeface="Times New Roman"/>
              <a:cs typeface="Times New Roman"/>
            </a:endParaRPr>
          </a:p>
          <a:p>
            <a:pPr marL="514350" indent="-514350">
              <a:lnSpc>
                <a:spcPts val="1823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How to make the lollies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 dirty="0">
              <a:latin typeface="Times New Roman"/>
              <a:cs typeface="Times New Roman"/>
            </a:endParaRPr>
          </a:p>
          <a:p>
            <a:pPr marL="514350" indent="-514350">
              <a:lnSpc>
                <a:spcPts val="1823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Photos of the testing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 dirty="0">
              <a:latin typeface="Times New Roman"/>
              <a:cs typeface="Times New Roman"/>
            </a:endParaRPr>
          </a:p>
          <a:p>
            <a:pPr marL="514350" indent="-514350">
              <a:lnSpc>
                <a:spcPts val="1823"/>
              </a:lnSpc>
              <a:buAutoNum type="arabicPeriod"/>
            </a:pPr>
            <a:r>
              <a:rPr lang="en-GB" sz="2800" dirty="0">
                <a:latin typeface="Times New Roman"/>
                <a:cs typeface="Times New Roman"/>
              </a:rPr>
              <a:t>Our Sources</a:t>
            </a:r>
          </a:p>
          <a:p>
            <a:pPr marL="514350" indent="-514350">
              <a:lnSpc>
                <a:spcPts val="1823"/>
              </a:lnSpc>
              <a:buAutoNum type="arabicPeriod"/>
            </a:pPr>
            <a:endParaRPr lang="en-GB" sz="2800">
              <a:latin typeface="Times New Roman"/>
              <a:cs typeface="Times New Roman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671952A-3E96-9207-E672-1C47291E751F}"/>
              </a:ext>
            </a:extLst>
          </p:cNvPr>
          <p:cNvSpPr txBox="1">
            <a:spLocks/>
          </p:cNvSpPr>
          <p:nvPr/>
        </p:nvSpPr>
        <p:spPr>
          <a:xfrm>
            <a:off x="6382474" y="258421"/>
            <a:ext cx="5021182" cy="233424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rgbClr val="FFFFFF"/>
                </a:solidFill>
              </a:rPr>
              <a:t>Index: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834B0-EBCC-0AC7-E07A-0A1B8426B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781184"/>
            <a:ext cx="5021182" cy="487045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testing data</a:t>
            </a:r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4F71D9A6-F920-2CE9-71F5-B1D69F7D83B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6186816"/>
              </p:ext>
            </p:extLst>
          </p:nvPr>
        </p:nvGraphicFramePr>
        <p:xfrm>
          <a:off x="5657850" y="2095500"/>
          <a:ext cx="6314728" cy="161994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72550">
                  <a:extLst>
                    <a:ext uri="{9D8B030D-6E8A-4147-A177-3AD203B41FA5}">
                      <a16:colId xmlns:a16="http://schemas.microsoft.com/office/drawing/2014/main" val="3043662671"/>
                    </a:ext>
                  </a:extLst>
                </a:gridCol>
                <a:gridCol w="1680726">
                  <a:extLst>
                    <a:ext uri="{9D8B030D-6E8A-4147-A177-3AD203B41FA5}">
                      <a16:colId xmlns:a16="http://schemas.microsoft.com/office/drawing/2014/main" val="3706089450"/>
                    </a:ext>
                  </a:extLst>
                </a:gridCol>
                <a:gridCol w="1680726">
                  <a:extLst>
                    <a:ext uri="{9D8B030D-6E8A-4147-A177-3AD203B41FA5}">
                      <a16:colId xmlns:a16="http://schemas.microsoft.com/office/drawing/2014/main" val="3935274320"/>
                    </a:ext>
                  </a:extLst>
                </a:gridCol>
                <a:gridCol w="1680726">
                  <a:extLst>
                    <a:ext uri="{9D8B030D-6E8A-4147-A177-3AD203B41FA5}">
                      <a16:colId xmlns:a16="http://schemas.microsoft.com/office/drawing/2014/main" val="828925885"/>
                    </a:ext>
                  </a:extLst>
                </a:gridCol>
              </a:tblGrid>
              <a:tr h="362857"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endParaRPr lang="en-GB" sz="2000" b="0" i="0" dirty="0">
                        <a:solidFill>
                          <a:srgbClr val="FFFFFF"/>
                        </a:solidFill>
                        <a:effectLst/>
                        <a:latin typeface="Bierstadt"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8050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26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Boys (27)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26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Girls (34)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A050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Total (61)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04D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404C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17111560"/>
                  </a:ext>
                </a:extLst>
              </a:tr>
              <a:tr h="404783"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Total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C050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96% (26/27)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92% (32/34)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95% (58/61)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51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423588"/>
                  </a:ext>
                </a:extLst>
              </a:tr>
              <a:tr h="447523"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0-16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C05F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90% (8/9)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90% (17/19)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90% (25/28)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5D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9758354"/>
                  </a:ext>
                </a:extLst>
              </a:tr>
              <a:tr h="404783"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17+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A061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66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100% (18/18)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2074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94% (15/16) </a:t>
                      </a:r>
                      <a:endParaRPr lang="en-GB" sz="2000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97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b="0" i="0" dirty="0">
                          <a:solidFill>
                            <a:srgbClr val="FFFFFF"/>
                          </a:solidFill>
                          <a:effectLst/>
                          <a:latin typeface="Bierstadt"/>
                        </a:rPr>
                        <a:t>97% (33/34) </a:t>
                      </a:r>
                      <a:endParaRPr lang="en-GB" sz="2000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A4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A6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24321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A9AF9B1-EE23-2E83-CF05-BF51FC64FA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1319640"/>
              </p:ext>
            </p:extLst>
          </p:nvPr>
        </p:nvGraphicFramePr>
        <p:xfrm>
          <a:off x="351039" y="5077712"/>
          <a:ext cx="6378124" cy="153340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594531">
                  <a:extLst>
                    <a:ext uri="{9D8B030D-6E8A-4147-A177-3AD203B41FA5}">
                      <a16:colId xmlns:a16="http://schemas.microsoft.com/office/drawing/2014/main" val="2014929905"/>
                    </a:ext>
                  </a:extLst>
                </a:gridCol>
                <a:gridCol w="1594531">
                  <a:extLst>
                    <a:ext uri="{9D8B030D-6E8A-4147-A177-3AD203B41FA5}">
                      <a16:colId xmlns:a16="http://schemas.microsoft.com/office/drawing/2014/main" val="1093714961"/>
                    </a:ext>
                  </a:extLst>
                </a:gridCol>
                <a:gridCol w="1594531">
                  <a:extLst>
                    <a:ext uri="{9D8B030D-6E8A-4147-A177-3AD203B41FA5}">
                      <a16:colId xmlns:a16="http://schemas.microsoft.com/office/drawing/2014/main" val="2493478562"/>
                    </a:ext>
                  </a:extLst>
                </a:gridCol>
                <a:gridCol w="1594531">
                  <a:extLst>
                    <a:ext uri="{9D8B030D-6E8A-4147-A177-3AD203B41FA5}">
                      <a16:colId xmlns:a16="http://schemas.microsoft.com/office/drawing/2014/main" val="1103401452"/>
                    </a:ext>
                  </a:extLst>
                </a:gridCol>
              </a:tblGrid>
              <a:tr h="383352"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7150" marR="57150">
                    <a:lnL w="9525" cap="flat" cmpd="sng" algn="ctr">
                      <a:solidFill>
                        <a:srgbClr val="D070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06A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Boys (26)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706B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Girls (32)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071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Total (58)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1070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F071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0404097"/>
                  </a:ext>
                </a:extLst>
              </a:tr>
              <a:tr h="383352"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Total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B06D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(26)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(32)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(58)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B079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8049997"/>
                  </a:ext>
                </a:extLst>
              </a:tr>
              <a:tr h="383352"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0-16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7074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(8)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(17)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(25)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707E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2911964"/>
                  </a:ext>
                </a:extLst>
              </a:tr>
              <a:tr h="383352"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17+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507F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07B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(18)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507F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(15)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088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875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(33) </a:t>
                      </a:r>
                    </a:p>
                  </a:txBody>
                  <a:tcPr marL="57150" marR="57150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086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1084A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5741462"/>
                  </a:ext>
                </a:extLst>
              </a:tr>
            </a:tbl>
          </a:graphicData>
        </a:graphic>
      </p:graphicFrame>
      <p:sp>
        <p:nvSpPr>
          <p:cNvPr id="9" name="TextBox 11">
            <a:extLst>
              <a:ext uri="{FF2B5EF4-FFF2-40B4-BE49-F238E27FC236}">
                <a16:creationId xmlns:a16="http://schemas.microsoft.com/office/drawing/2014/main" id="{04DD0892-E482-CA24-7C5E-802281CC5553}"/>
              </a:ext>
            </a:extLst>
          </p:cNvPr>
          <p:cNvSpPr txBox="1"/>
          <p:nvPr/>
        </p:nvSpPr>
        <p:spPr>
          <a:xfrm>
            <a:off x="611408" y="4696023"/>
            <a:ext cx="4828673" cy="76944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41"/>
              </a:lnSpc>
            </a:pPr>
            <a:r>
              <a:rPr lang="en-GB" sz="2400">
                <a:solidFill>
                  <a:srgbClr val="FFFFFF"/>
                </a:solidFill>
                <a:latin typeface="Bierstadt"/>
                <a:cs typeface="Segoe UI"/>
              </a:rPr>
              <a:t>TRY 6 HICCUP STOPPING DATA:</a:t>
            </a:r>
            <a:r>
              <a:rPr lang="en-US" sz="2400">
                <a:solidFill>
                  <a:srgbClr val="FFFFFF"/>
                </a:solidFill>
                <a:latin typeface="Bierstadt"/>
                <a:cs typeface="Times New Roman"/>
              </a:rPr>
              <a:t> </a:t>
            </a:r>
          </a:p>
          <a:p>
            <a:endParaRPr lang="en-US" sz="2400">
              <a:solidFill>
                <a:srgbClr val="FFFFFF"/>
              </a:solidFill>
              <a:latin typeface="Segoe UI"/>
              <a:cs typeface="Segoe UI"/>
            </a:endParaRP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930A1EB6-C6BD-D174-65E5-FD12833E3D63}"/>
              </a:ext>
            </a:extLst>
          </p:cNvPr>
          <p:cNvSpPr txBox="1"/>
          <p:nvPr/>
        </p:nvSpPr>
        <p:spPr>
          <a:xfrm>
            <a:off x="6490210" y="1710312"/>
            <a:ext cx="4989095" cy="76944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441"/>
              </a:lnSpc>
            </a:pPr>
            <a:r>
              <a:rPr lang="en-GB" sz="2400">
                <a:solidFill>
                  <a:srgbClr val="FFFFFF"/>
                </a:solidFill>
                <a:latin typeface="Bierstadt"/>
                <a:cs typeface="Segoe UI"/>
              </a:rPr>
              <a:t>TRY 6 HICCUP INDUCING DATA:</a:t>
            </a:r>
            <a:r>
              <a:rPr lang="en-US" sz="2400">
                <a:solidFill>
                  <a:srgbClr val="FFFFFF"/>
                </a:solidFill>
                <a:latin typeface="Bierstadt"/>
                <a:cs typeface="Times New Roman"/>
              </a:rPr>
              <a:t> </a:t>
            </a:r>
          </a:p>
          <a:p>
            <a:endParaRPr lang="en-US" sz="2400">
              <a:solidFill>
                <a:srgbClr val="FFFFFF"/>
              </a:solidFill>
              <a:latin typeface="Segoe UI"/>
              <a:cs typeface="Segoe UI"/>
            </a:endParaRPr>
          </a:p>
        </p:txBody>
      </p:sp>
      <p:pic>
        <p:nvPicPr>
          <p:cNvPr id="3" name="Picture 2" descr="A pie chart with text and a triangle&#10;&#10;AI-generated content may be incorrect.">
            <a:extLst>
              <a:ext uri="{FF2B5EF4-FFF2-40B4-BE49-F238E27FC236}">
                <a16:creationId xmlns:a16="http://schemas.microsoft.com/office/drawing/2014/main" id="{60B28B1A-6A26-EB1D-F496-58C678915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3936" y="4144496"/>
            <a:ext cx="4020670" cy="2459691"/>
          </a:xfrm>
          <a:prstGeom prst="rect">
            <a:avLst/>
          </a:prstGeom>
        </p:spPr>
      </p:pic>
      <p:pic>
        <p:nvPicPr>
          <p:cNvPr id="4" name="Picture 3" descr="A pie chart with text overlay&#10;&#10;AI-generated content may be incorrect.">
            <a:extLst>
              <a:ext uri="{FF2B5EF4-FFF2-40B4-BE49-F238E27FC236}">
                <a16:creationId xmlns:a16="http://schemas.microsoft.com/office/drawing/2014/main" id="{EE91D325-8A5E-CD4D-0CE1-36ED098D33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810" y="2482383"/>
            <a:ext cx="3648075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59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6A057-879B-CE8D-7486-3A0C6239D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Conclusion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0B200D-CA72-63EF-2536-E24C637E1BC2}"/>
              </a:ext>
            </a:extLst>
          </p:cNvPr>
          <p:cNvSpPr txBox="1"/>
          <p:nvPr/>
        </p:nvSpPr>
        <p:spPr>
          <a:xfrm>
            <a:off x="484094" y="2590800"/>
            <a:ext cx="6275294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v"/>
            </a:pPr>
            <a:r>
              <a:rPr lang="en-US" dirty="0">
                <a:solidFill>
                  <a:schemeClr val="bg1"/>
                </a:solidFill>
                <a:latin typeface="Bierstadt"/>
                <a:cs typeface="Times New Roman"/>
              </a:rPr>
              <a:t>When inducing hiccups girls get them easier while boys have a harder time getting them</a:t>
            </a:r>
            <a:endParaRPr lang="en-US" dirty="0"/>
          </a:p>
          <a:p>
            <a:endParaRPr lang="en-US">
              <a:solidFill>
                <a:schemeClr val="bg1"/>
              </a:solidFill>
              <a:latin typeface="Bierstadt"/>
              <a:cs typeface="Times New Roman"/>
            </a:endParaRPr>
          </a:p>
          <a:p>
            <a:pPr marL="285750" indent="-285750">
              <a:buFont typeface="Wingdings"/>
              <a:buChar char="v"/>
            </a:pPr>
            <a:r>
              <a:rPr lang="en-GB" dirty="0">
                <a:solidFill>
                  <a:schemeClr val="bg1"/>
                </a:solidFill>
                <a:latin typeface="Bierstadt"/>
                <a:cs typeface="Times New Roman"/>
              </a:rPr>
              <a:t>Age does not really matter when inducing hiccups.</a:t>
            </a:r>
            <a:endParaRPr lang="en-US" dirty="0">
              <a:solidFill>
                <a:schemeClr val="bg1"/>
              </a:solidFill>
              <a:latin typeface="Bierstadt"/>
              <a:cs typeface="Times New Roman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CCC773-C164-8489-6236-2F4526AD9C2E}"/>
              </a:ext>
            </a:extLst>
          </p:cNvPr>
          <p:cNvSpPr txBox="1"/>
          <p:nvPr/>
        </p:nvSpPr>
        <p:spPr>
          <a:xfrm>
            <a:off x="518773" y="4155968"/>
            <a:ext cx="5280211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Wingdings"/>
              <a:buChar char="v"/>
            </a:pPr>
            <a:r>
              <a:rPr lang="en-GB" dirty="0">
                <a:solidFill>
                  <a:schemeClr val="bg1"/>
                </a:solidFill>
                <a:latin typeface="Bierstadt"/>
                <a:cs typeface="Times New Roman"/>
              </a:rPr>
              <a:t>We achieved our goals!</a:t>
            </a:r>
            <a:endParaRPr lang="en-US" dirty="0">
              <a:solidFill>
                <a:schemeClr val="bg1"/>
              </a:solidFill>
              <a:latin typeface="Bierstadt"/>
              <a:cs typeface="Times New Roman"/>
            </a:endParaRPr>
          </a:p>
          <a:p>
            <a:endParaRPr lang="en-US">
              <a:solidFill>
                <a:srgbClr val="FFFFFF"/>
              </a:solidFill>
              <a:latin typeface="Bierstadt"/>
              <a:cs typeface="Times New Roman"/>
            </a:endParaRPr>
          </a:p>
          <a:p>
            <a:pPr marL="285750" indent="-285750">
              <a:buFont typeface="Wingdings"/>
              <a:buChar char="v"/>
            </a:pPr>
            <a:r>
              <a:rPr lang="en-US" dirty="0">
                <a:solidFill>
                  <a:srgbClr val="FFFFFF"/>
                </a:solidFill>
                <a:latin typeface="Bierstadt"/>
                <a:cs typeface="Times New Roman"/>
              </a:rPr>
              <a:t>We found a way that is easier to make and cheaper!</a:t>
            </a:r>
            <a:endParaRPr lang="en-US" dirty="0">
              <a:solidFill>
                <a:srgbClr val="FFFFFF"/>
              </a:solidFill>
              <a:latin typeface="Bierstadt"/>
            </a:endParaRPr>
          </a:p>
        </p:txBody>
      </p:sp>
      <p:pic>
        <p:nvPicPr>
          <p:cNvPr id="7" name="Picture 6" descr="A hand holding a lollipop&#10;&#10;AI-generated content may be incorrect.">
            <a:extLst>
              <a:ext uri="{FF2B5EF4-FFF2-40B4-BE49-F238E27FC236}">
                <a16:creationId xmlns:a16="http://schemas.microsoft.com/office/drawing/2014/main" id="{9B43D99E-BFD6-E6F2-CBFF-16BA17217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9250" y="287992"/>
            <a:ext cx="1943100" cy="2857500"/>
          </a:xfrm>
          <a:prstGeom prst="rect">
            <a:avLst/>
          </a:prstGeom>
        </p:spPr>
      </p:pic>
      <p:pic>
        <p:nvPicPr>
          <p:cNvPr id="8" name="Picture 7" descr="A hand holding a red lollipop&#10;&#10;AI-generated content may be incorrect.">
            <a:extLst>
              <a:ext uri="{FF2B5EF4-FFF2-40B4-BE49-F238E27FC236}">
                <a16:creationId xmlns:a16="http://schemas.microsoft.com/office/drawing/2014/main" id="{EF74163D-D863-CDC1-C384-C5BC95782EB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5047" r="19457" b="385"/>
          <a:stretch/>
        </p:blipFill>
        <p:spPr>
          <a:xfrm>
            <a:off x="7084034" y="1469992"/>
            <a:ext cx="1652161" cy="2953504"/>
          </a:xfrm>
          <a:prstGeom prst="rect">
            <a:avLst/>
          </a:prstGeom>
        </p:spPr>
      </p:pic>
      <p:pic>
        <p:nvPicPr>
          <p:cNvPr id="9" name="Picture 8" descr="A hand holding a blue lollipop&#10;&#10;AI-generated content may be incorrect.">
            <a:extLst>
              <a:ext uri="{FF2B5EF4-FFF2-40B4-BE49-F238E27FC236}">
                <a16:creationId xmlns:a16="http://schemas.microsoft.com/office/drawing/2014/main" id="{95992972-AF6F-9A72-3CA8-133114538EC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365" r="474" b="7143"/>
          <a:stretch/>
        </p:blipFill>
        <p:spPr>
          <a:xfrm>
            <a:off x="9474013" y="3781331"/>
            <a:ext cx="1877012" cy="2777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018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8BC31-41C5-65F8-96A7-A8ED2858E1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How to make the </a:t>
            </a:r>
            <a:r>
              <a:rPr lang="en-US" err="1">
                <a:solidFill>
                  <a:srgbClr val="FFFFFF"/>
                </a:solidFill>
              </a:rPr>
              <a:t>lollies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0ECBCA-F3DD-D1EE-68E3-B8399D55284B}"/>
              </a:ext>
            </a:extLst>
          </p:cNvPr>
          <p:cNvSpPr txBox="1"/>
          <p:nvPr/>
        </p:nvSpPr>
        <p:spPr>
          <a:xfrm>
            <a:off x="663742" y="3087987"/>
            <a:ext cx="4573062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rgbClr val="FFFFFF"/>
                </a:solidFill>
                <a:latin typeface="Bierstadt"/>
              </a:rPr>
              <a:t>For 1 batch (12 lollipops) it takes us 30 minutes to produce them</a:t>
            </a:r>
          </a:p>
          <a:p>
            <a:endParaRPr lang="en-GB" sz="2000">
              <a:solidFill>
                <a:srgbClr val="FFFFFF"/>
              </a:solidFill>
              <a:latin typeface="Bierstadt"/>
            </a:endParaRPr>
          </a:p>
          <a:p>
            <a:r>
              <a:rPr lang="en-GB" sz="2000" dirty="0">
                <a:solidFill>
                  <a:srgbClr val="FFFFFF"/>
                </a:solidFill>
                <a:latin typeface="Bierstadt"/>
              </a:rPr>
              <a:t>One of our lollipops costs approximately 55 cents</a:t>
            </a:r>
            <a:r>
              <a:rPr lang="en-US" sz="2000" dirty="0">
                <a:solidFill>
                  <a:srgbClr val="FFFFFF"/>
                </a:solidFill>
                <a:latin typeface="Bierstadt"/>
              </a:rPr>
              <a:t> 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CAA8F3-DB3A-D3D3-1119-43C5BE23BC01}"/>
              </a:ext>
            </a:extLst>
          </p:cNvPr>
          <p:cNvSpPr txBox="1"/>
          <p:nvPr/>
        </p:nvSpPr>
        <p:spPr>
          <a:xfrm>
            <a:off x="6642140" y="777218"/>
            <a:ext cx="5029199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buFont typeface="Wingdings"/>
              <a:buChar char="v"/>
            </a:pPr>
            <a:r>
              <a:rPr lang="en-GB" sz="2000" dirty="0">
                <a:solidFill>
                  <a:srgbClr val="FFFFFF"/>
                </a:solidFill>
                <a:ea typeface="+mn-lt"/>
                <a:cs typeface="+mn-lt"/>
              </a:rPr>
              <a:t>Warm up glucose</a:t>
            </a:r>
            <a:r>
              <a:rPr lang="en-GB" sz="2000" dirty="0">
                <a:solidFill>
                  <a:schemeClr val="bg1"/>
                </a:solidFill>
                <a:ea typeface="+mn-lt"/>
                <a:cs typeface="+mn-lt"/>
              </a:rPr>
              <a:t> to </a:t>
            </a:r>
            <a:r>
              <a:rPr lang="en-GB" sz="2000" dirty="0">
                <a:solidFill>
                  <a:schemeClr val="bg1"/>
                </a:solidFill>
                <a:latin typeface="Bierstadt"/>
                <a:ea typeface="+mn-lt"/>
                <a:cs typeface="Times New Roman"/>
              </a:rPr>
              <a:t>70°C</a:t>
            </a:r>
            <a:endParaRPr lang="en-US" sz="2000" dirty="0">
              <a:solidFill>
                <a:schemeClr val="bg1"/>
              </a:solidFill>
              <a:latin typeface="Bierstad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CB19F2-B318-E2B7-5A4E-82E1978F6AD0}"/>
              </a:ext>
            </a:extLst>
          </p:cNvPr>
          <p:cNvSpPr txBox="1"/>
          <p:nvPr/>
        </p:nvSpPr>
        <p:spPr>
          <a:xfrm>
            <a:off x="6643473" y="1404628"/>
            <a:ext cx="4664324" cy="53899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lnSpc>
                <a:spcPts val="1725"/>
              </a:lnSpc>
              <a:buFont typeface="Wingdings"/>
              <a:buChar char="v"/>
            </a:pPr>
            <a:r>
              <a:rPr lang="en-GB" sz="2000" dirty="0">
                <a:solidFill>
                  <a:srgbClr val="FFFFFF"/>
                </a:solidFill>
                <a:cs typeface="Arial"/>
              </a:rPr>
              <a:t>Mix the water and sugar</a:t>
            </a:r>
            <a:r>
              <a:rPr lang="en-US" sz="2000" dirty="0">
                <a:solidFill>
                  <a:srgbClr val="FFFFFF"/>
                </a:solidFill>
                <a:cs typeface="Arial"/>
              </a:rPr>
              <a:t>​ a</a:t>
            </a:r>
            <a:r>
              <a:rPr lang="en-US" sz="2000" dirty="0">
                <a:solidFill>
                  <a:schemeClr val="bg1"/>
                </a:solidFill>
                <a:cs typeface="Arial"/>
              </a:rPr>
              <a:t>nd </a:t>
            </a:r>
            <a:r>
              <a:rPr lang="en-GB" sz="2000" dirty="0">
                <a:solidFill>
                  <a:schemeClr val="bg1"/>
                </a:solidFill>
                <a:latin typeface="Bierstadt"/>
                <a:cs typeface="Times New Roman"/>
              </a:rPr>
              <a:t>warm them up to 110°C</a:t>
            </a: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AA3212-2988-7A5E-841A-753ECFE49D2D}"/>
              </a:ext>
            </a:extLst>
          </p:cNvPr>
          <p:cNvSpPr txBox="1"/>
          <p:nvPr/>
        </p:nvSpPr>
        <p:spPr>
          <a:xfrm>
            <a:off x="6642140" y="2026731"/>
            <a:ext cx="4547935" cy="5386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ts val="1725"/>
              </a:lnSpc>
              <a:buFont typeface="Wingdings"/>
              <a:buChar char="v"/>
            </a:pPr>
            <a:r>
              <a:rPr lang="en-GB" sz="2000" dirty="0">
                <a:solidFill>
                  <a:schemeClr val="bg1"/>
                </a:solidFill>
                <a:cs typeface="Arial"/>
              </a:rPr>
              <a:t>Add the warm glucose to the sugar and water to </a:t>
            </a:r>
            <a:r>
              <a:rPr lang="en-GB" sz="2000" dirty="0">
                <a:solidFill>
                  <a:schemeClr val="bg1"/>
                </a:solidFill>
                <a:latin typeface="Bierstadt"/>
                <a:cs typeface="Times New Roman"/>
              </a:rPr>
              <a:t>148°C</a:t>
            </a:r>
            <a:r>
              <a:rPr lang="en-US" sz="2000" dirty="0">
                <a:solidFill>
                  <a:schemeClr val="bg1"/>
                </a:solidFill>
                <a:cs typeface="Arial"/>
              </a:rPr>
              <a:t>​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A18232-F8DB-6248-7E1A-F08C9126017C}"/>
              </a:ext>
            </a:extLst>
          </p:cNvPr>
          <p:cNvSpPr txBox="1"/>
          <p:nvPr/>
        </p:nvSpPr>
        <p:spPr>
          <a:xfrm>
            <a:off x="6642140" y="2676908"/>
            <a:ext cx="4557963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buFont typeface="Wingdings"/>
              <a:buChar char="v"/>
            </a:pPr>
            <a:r>
              <a:rPr lang="en-GB" sz="2000" dirty="0">
                <a:solidFill>
                  <a:srgbClr val="FFFFFF"/>
                </a:solidFill>
              </a:rPr>
              <a:t>Let everything co</a:t>
            </a:r>
            <a:r>
              <a:rPr lang="en-GB" sz="2000" dirty="0">
                <a:solidFill>
                  <a:schemeClr val="bg1"/>
                </a:solidFill>
              </a:rPr>
              <a:t>ol down to </a:t>
            </a:r>
            <a:r>
              <a:rPr lang="en-GB" sz="2000" dirty="0">
                <a:solidFill>
                  <a:schemeClr val="bg1"/>
                </a:solidFill>
                <a:latin typeface="Bierstadt"/>
                <a:cs typeface="Times New Roman"/>
              </a:rPr>
              <a:t>120°C</a:t>
            </a:r>
            <a:endParaRPr lang="en-US" sz="2000" dirty="0">
              <a:solidFill>
                <a:schemeClr val="bg1"/>
              </a:solidFill>
              <a:latin typeface="Bierstad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4EDF48-1C10-DFE4-1285-329A7CF8D7CB}"/>
              </a:ext>
            </a:extLst>
          </p:cNvPr>
          <p:cNvSpPr txBox="1"/>
          <p:nvPr/>
        </p:nvSpPr>
        <p:spPr>
          <a:xfrm>
            <a:off x="6633176" y="3096718"/>
            <a:ext cx="5285754" cy="53860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457200" indent="-457200">
              <a:lnSpc>
                <a:spcPts val="1725"/>
              </a:lnSpc>
              <a:buFont typeface="Wingdings"/>
              <a:buChar char="v"/>
            </a:pPr>
            <a:r>
              <a:rPr lang="en-GB" sz="2000" dirty="0">
                <a:solidFill>
                  <a:srgbClr val="FFFFFF"/>
                </a:solidFill>
                <a:cs typeface="Arial"/>
              </a:rPr>
              <a:t>Add the flavouring, Citric acid, Apple cider vinegar and colouring while cooling</a:t>
            </a:r>
            <a:r>
              <a:rPr lang="en-US" sz="2000" dirty="0">
                <a:solidFill>
                  <a:srgbClr val="FFFFFF"/>
                </a:solidFill>
                <a:cs typeface="Arial"/>
              </a:rPr>
              <a:t>​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 descr="Two women cooking in a kitchen&#10;&#10;AI-generated content may be incorrect.">
            <a:extLst>
              <a:ext uri="{FF2B5EF4-FFF2-40B4-BE49-F238E27FC236}">
                <a16:creationId xmlns:a16="http://schemas.microsoft.com/office/drawing/2014/main" id="{B1B57763-E91E-2C56-25CA-52CF22FB7F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63292" y="3814762"/>
            <a:ext cx="2282639" cy="2760570"/>
          </a:xfrm>
          <a:prstGeom prst="rect">
            <a:avLst/>
          </a:prstGeom>
        </p:spPr>
      </p:pic>
      <p:pic>
        <p:nvPicPr>
          <p:cNvPr id="12" name="Picture 11" descr="A person holding a pan over a pink mold&#10;&#10;AI-generated content may be incorrect.">
            <a:extLst>
              <a:ext uri="{FF2B5EF4-FFF2-40B4-BE49-F238E27FC236}">
                <a16:creationId xmlns:a16="http://schemas.microsoft.com/office/drawing/2014/main" id="{EDCF22BD-35B8-8E61-F01F-0803A8718B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424" y="4138169"/>
            <a:ext cx="2427844" cy="2430350"/>
          </a:xfrm>
          <a:prstGeom prst="rect">
            <a:avLst/>
          </a:prstGeom>
        </p:spPr>
      </p:pic>
      <p:pic>
        <p:nvPicPr>
          <p:cNvPr id="14" name="Picture 13" descr="A person and a child cooking&#10;&#10;AI-generated content may be incorrect.">
            <a:extLst>
              <a:ext uri="{FF2B5EF4-FFF2-40B4-BE49-F238E27FC236}">
                <a16:creationId xmlns:a16="http://schemas.microsoft.com/office/drawing/2014/main" id="{4860FEE8-7FCD-D161-C286-0B6EDD914F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519" y="4813649"/>
            <a:ext cx="2567680" cy="1863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1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3" grpId="0"/>
      <p:bldP spid="5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88A199-93D1-5A8E-35A2-D66EB0D3F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Photos of the testing</a:t>
            </a:r>
          </a:p>
        </p:txBody>
      </p:sp>
      <p:pic>
        <p:nvPicPr>
          <p:cNvPr id="4" name="Content Placeholder 3" descr="A group of people standing outside a building&#10;&#10;AI-generated content may be incorrect.">
            <a:extLst>
              <a:ext uri="{FF2B5EF4-FFF2-40B4-BE49-F238E27FC236}">
                <a16:creationId xmlns:a16="http://schemas.microsoft.com/office/drawing/2014/main" id="{F04B7005-3127-218C-2FF2-329C2DBE39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219305" y="718606"/>
            <a:ext cx="3651488" cy="4870457"/>
          </a:xfrm>
        </p:spPr>
      </p:pic>
      <p:pic>
        <p:nvPicPr>
          <p:cNvPr id="6" name="Picture 5" descr="A group of people standing on a brick road&#10;&#10;AI-generated content may be incorrect.">
            <a:extLst>
              <a:ext uri="{FF2B5EF4-FFF2-40B4-BE49-F238E27FC236}">
                <a16:creationId xmlns:a16="http://schemas.microsoft.com/office/drawing/2014/main" id="{15C39B5C-A43A-AC4C-A298-DBEE5FF4E9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53" y="2616869"/>
            <a:ext cx="3090961" cy="4120816"/>
          </a:xfrm>
          <a:prstGeom prst="rect">
            <a:avLst/>
          </a:prstGeom>
        </p:spPr>
      </p:pic>
      <p:pic>
        <p:nvPicPr>
          <p:cNvPr id="8" name="Picture 7" descr="Two girls holding plastic bottles and candy&#10;&#10;AI-generated content may be incorrect.">
            <a:extLst>
              <a:ext uri="{FF2B5EF4-FFF2-40B4-BE49-F238E27FC236}">
                <a16:creationId xmlns:a16="http://schemas.microsoft.com/office/drawing/2014/main" id="{08F81AF1-7A4D-9DD1-D67B-14AEA7F03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1987" y="1905000"/>
            <a:ext cx="3588028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2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6F42C-32B5-A2BF-88E6-310452536D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24620"/>
            <a:ext cx="5021182" cy="4870457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Photos of the testing</a:t>
            </a:r>
          </a:p>
        </p:txBody>
      </p:sp>
      <p:pic>
        <p:nvPicPr>
          <p:cNvPr id="4" name="Content Placeholder 3" descr="A group of people standing outside&#10;&#10;AI-generated content may be incorrect.">
            <a:extLst>
              <a:ext uri="{FF2B5EF4-FFF2-40B4-BE49-F238E27FC236}">
                <a16:creationId xmlns:a16="http://schemas.microsoft.com/office/drawing/2014/main" id="{DF6FA865-6908-3FA1-1A89-5421684985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84532" y="1708805"/>
            <a:ext cx="3494706" cy="4649168"/>
          </a:xfrm>
        </p:spPr>
      </p:pic>
      <p:pic>
        <p:nvPicPr>
          <p:cNvPr id="5" name="Picture 4" descr="A group of people sitting on a brick surface&#10;&#10;AI-generated content may be incorrect.">
            <a:extLst>
              <a:ext uri="{FF2B5EF4-FFF2-40B4-BE49-F238E27FC236}">
                <a16:creationId xmlns:a16="http://schemas.microsoft.com/office/drawing/2014/main" id="{5C4A0263-3690-71BC-9665-255BE30864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9667" y="626271"/>
            <a:ext cx="3961270" cy="4873087"/>
          </a:xfrm>
          <a:prstGeom prst="rect">
            <a:avLst/>
          </a:prstGeom>
        </p:spPr>
      </p:pic>
      <p:pic>
        <p:nvPicPr>
          <p:cNvPr id="6" name="Picture 5" descr="A hand holding a plastic bottle over a table with cups&#10;&#10;AI-generated content may be incorrect.">
            <a:extLst>
              <a:ext uri="{FF2B5EF4-FFF2-40B4-BE49-F238E27FC236}">
                <a16:creationId xmlns:a16="http://schemas.microsoft.com/office/drawing/2014/main" id="{631F3A7D-4913-FFCA-0EA0-3695E19CA5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111" y="3060914"/>
            <a:ext cx="2732118" cy="351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098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9B081-C5BD-638D-2FB6-E174874C4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Our 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6E3D47-397F-39FD-0BCA-75768682D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9194" y="1260026"/>
            <a:ext cx="5021182" cy="4870457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>
              <a:buFont typeface="Wingdings"/>
              <a:buChar char="v"/>
            </a:pPr>
            <a:r>
              <a:rPr lang="en-US" sz="28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Wikipedia</a:t>
            </a:r>
            <a:endParaRPr lang="en-US" dirty="0"/>
          </a:p>
          <a:p>
            <a:pPr marL="457200" indent="-457200">
              <a:buFont typeface="Wingdings"/>
              <a:buChar char="v"/>
            </a:pPr>
            <a:r>
              <a:rPr lang="en-US" sz="2800" dirty="0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Hiccupops</a:t>
            </a:r>
            <a:endParaRPr lang="en-US" sz="2800" dirty="0">
              <a:solidFill>
                <a:schemeClr val="bg1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457200" indent="-457200">
              <a:buFont typeface="Wingdings"/>
              <a:buChar char="v"/>
            </a:pPr>
            <a:r>
              <a:rPr lang="en-US" sz="28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Rela Institute</a:t>
            </a:r>
          </a:p>
          <a:p>
            <a:pPr marL="457200" indent="-457200">
              <a:buFont typeface="Wingdings"/>
              <a:buChar char="v"/>
            </a:pPr>
            <a:r>
              <a:rPr lang="en-US" sz="2800" dirty="0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Mayo Clinic</a:t>
            </a:r>
          </a:p>
          <a:p>
            <a:pPr marL="457200" indent="-457200">
              <a:buFont typeface="Wingdings"/>
              <a:buChar char="v"/>
            </a:pPr>
            <a:r>
              <a:rPr lang="en-US" sz="2800" dirty="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Meridian Health</a:t>
            </a:r>
          </a:p>
          <a:p>
            <a:pPr marL="457200" indent="-457200">
              <a:buFont typeface="Wingdings"/>
              <a:buChar char="v"/>
            </a:pPr>
            <a:r>
              <a:rPr lang="en-US" sz="2800" dirty="0">
                <a:solidFill>
                  <a:schemeClr val="bg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NHS</a:t>
            </a:r>
          </a:p>
          <a:p>
            <a:pPr marL="457200" indent="-457200">
              <a:buFont typeface="Wingdings"/>
              <a:buChar char="v"/>
            </a:pPr>
            <a:r>
              <a:rPr lang="en-US" sz="2800" dirty="0">
                <a:solidFill>
                  <a:schemeClr val="bg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Cleveland Clinic</a:t>
            </a:r>
          </a:p>
          <a:p>
            <a:pPr marL="457200" indent="-457200">
              <a:buFont typeface="Wingdings"/>
              <a:buChar char="v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Font typeface="Wingdings"/>
              <a:buChar char="v"/>
            </a:pPr>
            <a:endParaRPr lang="en-US" sz="2800" dirty="0">
              <a:solidFill>
                <a:schemeClr val="bg1"/>
              </a:solidFill>
            </a:endParaRPr>
          </a:p>
          <a:p>
            <a:pPr marL="457200" indent="-457200">
              <a:buFont typeface="Wingdings"/>
              <a:buChar char="v"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592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6B264-B0F8-D413-D086-E4DE0EBE3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568029" cy="4870457"/>
          </a:xfrm>
        </p:spPr>
        <p:txBody>
          <a:bodyPr/>
          <a:lstStyle/>
          <a:p>
            <a:r>
              <a:rPr lang="en-US" dirty="0"/>
              <a:t>Thank you!</a:t>
            </a:r>
            <a:br>
              <a:rPr lang="en-US" dirty="0"/>
            </a:br>
            <a:r>
              <a:rPr lang="en-US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05713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31EBC-57B2-F7DD-5496-9D7FD67A1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844" y="757829"/>
            <a:ext cx="5021182" cy="4870457"/>
          </a:xfrm>
        </p:spPr>
        <p:txBody>
          <a:bodyPr>
            <a:normAutofit/>
          </a:bodyPr>
          <a:lstStyle/>
          <a:p>
            <a:r>
              <a:rPr lang="en-US" sz="7200">
                <a:solidFill>
                  <a:srgbClr val="FFFFFF"/>
                </a:solidFill>
              </a:rPr>
              <a:t>Hiccups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1DED93-0B02-F20B-0C2F-9DEB15B2C2EC}"/>
              </a:ext>
            </a:extLst>
          </p:cNvPr>
          <p:cNvSpPr txBox="1"/>
          <p:nvPr/>
        </p:nvSpPr>
        <p:spPr>
          <a:xfrm>
            <a:off x="5524501" y="4312024"/>
            <a:ext cx="6014136" cy="20621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rgbClr val="FFFFFF"/>
                </a:solidFill>
              </a:rPr>
              <a:t>How can our lollipops help?​</a:t>
            </a:r>
            <a:endParaRPr lang="en-US" sz="2400">
              <a:solidFill>
                <a:srgbClr val="FFFFFF"/>
              </a:solidFill>
            </a:endParaRPr>
          </a:p>
          <a:p>
            <a:pPr algn="ctr"/>
            <a:r>
              <a:rPr lang="en-US" sz="2000">
                <a:solidFill>
                  <a:srgbClr val="FFFFFF"/>
                </a:solidFill>
                <a:latin typeface="Bierstadt"/>
                <a:cs typeface="Times New Roman"/>
              </a:rPr>
              <a:t>The sour compound in them will rest the vaugus nerve and stop the spasm</a:t>
            </a:r>
            <a:endParaRPr lang="en-US" sz="2000">
              <a:solidFill>
                <a:srgbClr val="FFFFFF"/>
              </a:solidFill>
              <a:latin typeface="Bierstad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737093-817F-407E-473D-EF2D7DC98DE4}"/>
              </a:ext>
            </a:extLst>
          </p:cNvPr>
          <p:cNvSpPr txBox="1"/>
          <p:nvPr/>
        </p:nvSpPr>
        <p:spPr>
          <a:xfrm>
            <a:off x="166083" y="2435805"/>
            <a:ext cx="6221505" cy="20005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rgbClr val="FFFFFF"/>
                </a:solidFill>
              </a:rPr>
              <a:t>When do they happen?</a:t>
            </a:r>
          </a:p>
          <a:p>
            <a:pPr algn="ctr"/>
            <a:r>
              <a:rPr lang="en-GB" sz="2000">
                <a:solidFill>
                  <a:srgbClr val="FFFFFF"/>
                </a:solidFill>
              </a:rPr>
              <a:t>When something irritates the nerves that cause your diaphragm to contract</a:t>
            </a:r>
            <a:endParaRPr lang="en-US" sz="2000">
              <a:solidFill>
                <a:srgbClr val="FFFFFF"/>
              </a:solidFill>
            </a:endParaRPr>
          </a:p>
          <a:p>
            <a:endParaRPr lang="en-US" sz="4000">
              <a:solidFill>
                <a:srgbClr val="FFFF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A11FF9-9281-9E8D-A98C-0081BD8FEAE5}"/>
              </a:ext>
            </a:extLst>
          </p:cNvPr>
          <p:cNvSpPr txBox="1"/>
          <p:nvPr/>
        </p:nvSpPr>
        <p:spPr>
          <a:xfrm>
            <a:off x="5890284" y="1136394"/>
            <a:ext cx="5767608" cy="135421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>
                <a:solidFill>
                  <a:srgbClr val="FFFFFF"/>
                </a:solidFill>
              </a:rPr>
              <a:t>What are hiccups?</a:t>
            </a:r>
          </a:p>
          <a:p>
            <a:pPr algn="ctr"/>
            <a:endParaRPr lang="en-US">
              <a:solidFill>
                <a:srgbClr val="FFFFFF"/>
              </a:solidFill>
              <a:latin typeface="Bierstadt"/>
              <a:cs typeface="Times New Roman"/>
            </a:endParaRPr>
          </a:p>
          <a:p>
            <a:pPr algn="ctr"/>
            <a:r>
              <a:rPr lang="en-GB" sz="2000">
                <a:solidFill>
                  <a:srgbClr val="FFFFFF"/>
                </a:solidFill>
                <a:latin typeface="Bierstadt"/>
                <a:cs typeface="Times New Roman"/>
              </a:rPr>
              <a:t>Sounds made by spasms of the diaphragm</a:t>
            </a:r>
            <a:endParaRPr lang="en-US" sz="2000">
              <a:solidFill>
                <a:srgbClr val="FFFFFF"/>
              </a:solidFill>
              <a:latin typeface="Bierstadt"/>
            </a:endParaRPr>
          </a:p>
        </p:txBody>
      </p:sp>
      <p:pic>
        <p:nvPicPr>
          <p:cNvPr id="3" name="Picture 2" descr="A diagram of the internal organs of a person&#10;&#10;AI-generated content may be incorrect.">
            <a:extLst>
              <a:ext uri="{FF2B5EF4-FFF2-40B4-BE49-F238E27FC236}">
                <a16:creationId xmlns:a16="http://schemas.microsoft.com/office/drawing/2014/main" id="{1EC82E64-58E7-28F4-A2B6-F07A382311D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4" b="3618"/>
          <a:stretch/>
        </p:blipFill>
        <p:spPr>
          <a:xfrm>
            <a:off x="509087" y="3785819"/>
            <a:ext cx="4666762" cy="2937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37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6A0AA-27A8-5C10-C9AD-8E44E9981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Our 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99BBB1-A94D-7CD2-D689-1BBFD1EB1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7344" y="978229"/>
            <a:ext cx="5048076" cy="201968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2800" dirty="0">
                <a:solidFill>
                  <a:srgbClr val="FFFFFF"/>
                </a:solidFill>
                <a:latin typeface="Bierstadt"/>
                <a:cs typeface="Times New Roman"/>
              </a:rPr>
              <a:t>Has anything similar been done before?</a:t>
            </a:r>
            <a:endParaRPr lang="en-GB" dirty="0" err="1">
              <a:solidFill>
                <a:srgbClr val="FFFFFF"/>
              </a:solidFill>
              <a:latin typeface="Bierstadt"/>
              <a:cs typeface="Times New Roman"/>
            </a:endParaRPr>
          </a:p>
          <a:p>
            <a:r>
              <a:rPr lang="en-GB" sz="1600" dirty="0">
                <a:solidFill>
                  <a:srgbClr val="FFFFFF"/>
                </a:solidFill>
                <a:latin typeface="Bierstadt"/>
                <a:cs typeface="Times New Roman"/>
              </a:rPr>
              <a:t>A company in America. Though we wanted to find out the ingredients that stop hiccups and then make our own recipe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E42BDA-5848-0418-E4AA-A74294C17420}"/>
              </a:ext>
            </a:extLst>
          </p:cNvPr>
          <p:cNvSpPr txBox="1"/>
          <p:nvPr/>
        </p:nvSpPr>
        <p:spPr>
          <a:xfrm>
            <a:off x="519953" y="4742329"/>
            <a:ext cx="5020234" cy="144655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dirty="0">
                <a:solidFill>
                  <a:srgbClr val="FFFFFF"/>
                </a:solidFill>
                <a:latin typeface="Bierstadt"/>
              </a:rPr>
              <a:t>Why are we doing this project?</a:t>
            </a:r>
          </a:p>
          <a:p>
            <a:endParaRPr lang="en-GB" sz="1050" dirty="0">
              <a:solidFill>
                <a:srgbClr val="FFFFFF"/>
              </a:solidFill>
              <a:latin typeface="Bierstadt"/>
              <a:cs typeface="Times New Roman"/>
            </a:endParaRPr>
          </a:p>
          <a:p>
            <a:r>
              <a:rPr lang="en-GB" sz="1600" dirty="0">
                <a:solidFill>
                  <a:srgbClr val="FFFFFF"/>
                </a:solidFill>
                <a:latin typeface="Bierstadt"/>
                <a:cs typeface="Times New Roman"/>
              </a:rPr>
              <a:t>To show everyone how to make anti hiccup lollipops at home. (We plan on making a video and posting the step-by-step recipe on how to make them)</a:t>
            </a:r>
            <a:endParaRPr lang="en-GB" sz="1600" dirty="0">
              <a:solidFill>
                <a:srgbClr val="FFFFFF"/>
              </a:solidFill>
              <a:latin typeface="Bierstad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1EE947-5D9D-ABFD-D412-54A34409DA89}"/>
              </a:ext>
            </a:extLst>
          </p:cNvPr>
          <p:cNvSpPr txBox="1"/>
          <p:nvPr/>
        </p:nvSpPr>
        <p:spPr>
          <a:xfrm>
            <a:off x="6096000" y="3558988"/>
            <a:ext cx="546847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 dirty="0">
                <a:solidFill>
                  <a:srgbClr val="FFFFFF"/>
                </a:solidFill>
                <a:latin typeface="Bierstadt"/>
              </a:rPr>
              <a:t>What would we like to achieve this project? </a:t>
            </a:r>
            <a:r>
              <a:rPr lang="en-GB" sz="2800" dirty="0">
                <a:solidFill>
                  <a:srgbClr val="FFFFFF"/>
                </a:solidFill>
                <a:latin typeface="Bierstadt"/>
                <a:ea typeface="Times New Roman"/>
                <a:cs typeface="Times New Roman"/>
              </a:rPr>
              <a:t> </a:t>
            </a:r>
          </a:p>
          <a:p>
            <a:r>
              <a:rPr lang="en-GB" sz="1600" dirty="0">
                <a:solidFill>
                  <a:srgbClr val="FFFFFF"/>
                </a:solidFill>
                <a:latin typeface="Bierstadt"/>
                <a:cs typeface="Times New Roman"/>
              </a:rPr>
              <a:t>Find out how to stop hiccups in a simple way.</a:t>
            </a:r>
            <a:endParaRPr lang="en-GB" sz="1600" dirty="0">
              <a:solidFill>
                <a:srgbClr val="FFFFFF"/>
              </a:solidFill>
              <a:latin typeface="Bierstad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D681BB9-4EFA-B0AB-6986-AF797E54EAD3}"/>
              </a:ext>
            </a:extLst>
          </p:cNvPr>
          <p:cNvSpPr txBox="1"/>
          <p:nvPr/>
        </p:nvSpPr>
        <p:spPr>
          <a:xfrm>
            <a:off x="286871" y="2483224"/>
            <a:ext cx="5244352" cy="169277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>
                <a:solidFill>
                  <a:srgbClr val="FFFFFF"/>
                </a:solidFill>
                <a:latin typeface="Bierstadt"/>
              </a:rPr>
              <a:t>How</a:t>
            </a:r>
            <a:r>
              <a:rPr lang="en-GB" sz="2800">
                <a:solidFill>
                  <a:srgbClr val="FFFFFF"/>
                </a:solidFill>
                <a:latin typeface="Bierstadt"/>
                <a:cs typeface="Times New Roman"/>
              </a:rPr>
              <a:t> can our project help society?</a:t>
            </a:r>
          </a:p>
          <a:p>
            <a:r>
              <a:rPr lang="en-GB" sz="1600">
                <a:solidFill>
                  <a:srgbClr val="FFFFFF"/>
                </a:solidFill>
                <a:latin typeface="Bierstadt"/>
                <a:cs typeface="Times New Roman"/>
              </a:rPr>
              <a:t>An enjoyable way to get rid of hiccups</a:t>
            </a:r>
            <a:endParaRPr lang="en-GB" sz="1600">
              <a:solidFill>
                <a:srgbClr val="FFFFFF"/>
              </a:solidFill>
              <a:latin typeface="Bierstadt"/>
            </a:endParaRPr>
          </a:p>
          <a:p>
            <a:endParaRPr lang="en-GB" sz="3200">
              <a:solidFill>
                <a:srgbClr val="FFFFFF"/>
              </a:solidFill>
              <a:latin typeface="Bierstadt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613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494E6-41E3-D4E5-E58D-424055922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The making process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76EC6C-AD6B-1BF8-8E2F-AEB985818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7392" y="1139593"/>
            <a:ext cx="5021182" cy="115010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It took us 6 tries to get it right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41AA6A-A7B2-AC1B-A1B9-46BEEF7595D0}"/>
              </a:ext>
            </a:extLst>
          </p:cNvPr>
          <p:cNvSpPr txBox="1"/>
          <p:nvPr/>
        </p:nvSpPr>
        <p:spPr>
          <a:xfrm>
            <a:off x="6096000" y="2223248"/>
            <a:ext cx="5459504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We used different ingredients for try 1-4 and 5-6​</a:t>
            </a:r>
          </a:p>
        </p:txBody>
      </p:sp>
      <p:pic>
        <p:nvPicPr>
          <p:cNvPr id="8" name="Picture 7" descr="A person and a child cooking&#10;&#10;AI-generated content may be incorrect.">
            <a:extLst>
              <a:ext uri="{FF2B5EF4-FFF2-40B4-BE49-F238E27FC236}">
                <a16:creationId xmlns:a16="http://schemas.microsoft.com/office/drawing/2014/main" id="{7A029CA1-60ED-5BC5-A9D8-FF8F22A8E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884" y="3406190"/>
            <a:ext cx="3777916" cy="2822909"/>
          </a:xfrm>
          <a:prstGeom prst="rect">
            <a:avLst/>
          </a:prstGeom>
        </p:spPr>
      </p:pic>
      <p:pic>
        <p:nvPicPr>
          <p:cNvPr id="9" name="Picture 8" descr="A person holding a pan over a pink mold&#10;&#10;AI-generated content may be incorrect.">
            <a:extLst>
              <a:ext uri="{FF2B5EF4-FFF2-40B4-BE49-F238E27FC236}">
                <a16:creationId xmlns:a16="http://schemas.microsoft.com/office/drawing/2014/main" id="{18E34B15-7D1F-9F90-C98B-A06CAFCA5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754" y="3689934"/>
            <a:ext cx="2804361" cy="2806867"/>
          </a:xfrm>
          <a:prstGeom prst="rect">
            <a:avLst/>
          </a:prstGeom>
        </p:spPr>
      </p:pic>
      <p:pic>
        <p:nvPicPr>
          <p:cNvPr id="5" name="Picture 4" descr="Two girls holding a pink object&#10;&#10;AI-generated content may be incorrect.">
            <a:extLst>
              <a:ext uri="{FF2B5EF4-FFF2-40B4-BE49-F238E27FC236}">
                <a16:creationId xmlns:a16="http://schemas.microsoft.com/office/drawing/2014/main" id="{F0748089-F206-3D52-4504-6D85FDB0E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5009" y="2907647"/>
            <a:ext cx="2476499" cy="379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22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03741-9DEB-9676-4E84-7C26C33EC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Our Tries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CECC78-8D58-939C-4664-9C481D27B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2685" y="978227"/>
            <a:ext cx="6948593" cy="487045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Try 1: </a:t>
            </a:r>
            <a:r>
              <a:rPr lang="en-US" sz="1800" dirty="0">
                <a:solidFill>
                  <a:schemeClr val="bg1"/>
                </a:solidFill>
                <a:latin typeface="Bierstadt"/>
                <a:cs typeface="Times New Roman"/>
              </a:rPr>
              <a:t>T</a:t>
            </a:r>
            <a:r>
              <a:rPr lang="en-GB" sz="1800" dirty="0" err="1">
                <a:solidFill>
                  <a:schemeClr val="bg1"/>
                </a:solidFill>
                <a:latin typeface="Bierstadt"/>
                <a:cs typeface="Times New Roman"/>
              </a:rPr>
              <a:t>asted</a:t>
            </a:r>
            <a:r>
              <a:rPr lang="en-GB" sz="1800" dirty="0">
                <a:solidFill>
                  <a:schemeClr val="bg1"/>
                </a:solidFill>
                <a:latin typeface="Bierstadt"/>
                <a:cs typeface="Times New Roman"/>
              </a:rPr>
              <a:t> horrible, watery consistency. </a:t>
            </a:r>
          </a:p>
          <a:p>
            <a:endParaRPr lang="en-GB" sz="1800" dirty="0">
              <a:solidFill>
                <a:schemeClr val="bg1"/>
              </a:solidFill>
              <a:latin typeface="Bierstadt"/>
              <a:cs typeface="Times New Roman"/>
            </a:endParaRPr>
          </a:p>
          <a:p>
            <a:r>
              <a:rPr lang="en-GB" sz="1800" dirty="0">
                <a:solidFill>
                  <a:schemeClr val="bg1"/>
                </a:solidFill>
                <a:latin typeface="Bierstadt"/>
                <a:cs typeface="Times New Roman"/>
              </a:rPr>
              <a:t>Try 2: Too sweet, watery consistency, wrong amount of ingredients.</a:t>
            </a:r>
          </a:p>
          <a:p>
            <a:endParaRPr lang="en-GB" sz="1800" dirty="0">
              <a:solidFill>
                <a:schemeClr val="bg1"/>
              </a:solidFill>
              <a:latin typeface="Bierstadt"/>
              <a:cs typeface="Times New Roman"/>
            </a:endParaRPr>
          </a:p>
          <a:p>
            <a:r>
              <a:rPr lang="en-GB" sz="1800" dirty="0">
                <a:solidFill>
                  <a:schemeClr val="bg1"/>
                </a:solidFill>
                <a:latin typeface="Bierstadt"/>
                <a:cs typeface="Times New Roman"/>
              </a:rPr>
              <a:t>Try 3:The lollipop worked so we decided to test them on people. But the lollipop melted so we had to keep it in the freezer. We decided to do another try.</a:t>
            </a:r>
          </a:p>
          <a:p>
            <a:endParaRPr lang="en-GB" sz="1800" dirty="0">
              <a:solidFill>
                <a:schemeClr val="bg1"/>
              </a:solidFill>
              <a:latin typeface="Bierstadt"/>
              <a:cs typeface="Times New Roman"/>
            </a:endParaRPr>
          </a:p>
          <a:p>
            <a:r>
              <a:rPr lang="en-GB" sz="1800" dirty="0">
                <a:solidFill>
                  <a:schemeClr val="bg1"/>
                </a:solidFill>
                <a:latin typeface="Bierstadt"/>
                <a:cs typeface="Times New Roman"/>
              </a:rPr>
              <a:t>Try 4: The lollipops would not stay solid so for the next try we decided to with different ingredients...</a:t>
            </a:r>
          </a:p>
          <a:p>
            <a:endParaRPr lang="en-GB" sz="1800" dirty="0">
              <a:solidFill>
                <a:schemeClr val="bg1"/>
              </a:solidFill>
              <a:latin typeface="Bierstadt"/>
              <a:cs typeface="Times New Roman"/>
            </a:endParaRPr>
          </a:p>
          <a:p>
            <a:r>
              <a:rPr lang="en-GB" sz="1800" dirty="0">
                <a:solidFill>
                  <a:schemeClr val="bg1"/>
                </a:solidFill>
                <a:latin typeface="Bierstadt"/>
                <a:cs typeface="Times New Roman"/>
              </a:rPr>
              <a:t>Try 5: It was not sour enough, so it did not stop the hiccups.</a:t>
            </a:r>
          </a:p>
          <a:p>
            <a:endParaRPr lang="en-GB" sz="1800" dirty="0">
              <a:solidFill>
                <a:schemeClr val="bg1"/>
              </a:solidFill>
              <a:latin typeface="Bierstadt"/>
              <a:cs typeface="Times New Roman"/>
            </a:endParaRPr>
          </a:p>
          <a:p>
            <a:r>
              <a:rPr lang="en-GB" sz="1800" dirty="0">
                <a:solidFill>
                  <a:schemeClr val="bg1"/>
                </a:solidFill>
                <a:latin typeface="Bierstadt"/>
                <a:cs typeface="Times New Roman"/>
              </a:rPr>
              <a:t>Try 6: It worked perfectly! So we tested them on people.</a:t>
            </a:r>
          </a:p>
          <a:p>
            <a:endParaRPr lang="en-GB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US" sz="3200">
              <a:solidFill>
                <a:srgbClr val="FFFFFF"/>
              </a:solidFill>
              <a:latin typeface="Bierstadt"/>
              <a:cs typeface="Times New Roman"/>
            </a:endParaRPr>
          </a:p>
          <a:p>
            <a:endParaRPr lang="en-US" sz="3200">
              <a:solidFill>
                <a:srgbClr val="FFFFFF"/>
              </a:solidFill>
              <a:cs typeface="Times New Roman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178445-9C37-42BA-933B-C7B97D5D1B07}"/>
              </a:ext>
            </a:extLst>
          </p:cNvPr>
          <p:cNvSpPr txBox="1"/>
          <p:nvPr/>
        </p:nvSpPr>
        <p:spPr>
          <a:xfrm>
            <a:off x="652663" y="2455630"/>
            <a:ext cx="3568263" cy="70788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On try 3 and 6 we decided to conduct an experiment.</a:t>
            </a:r>
          </a:p>
        </p:txBody>
      </p:sp>
    </p:spTree>
    <p:extLst>
      <p:ext uri="{BB962C8B-B14F-4D97-AF65-F5344CB8AC3E}">
        <p14:creationId xmlns:p14="http://schemas.microsoft.com/office/powerpoint/2010/main" val="193022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AC073-D252-8893-1B3B-2CFBC676A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858" y="971267"/>
            <a:ext cx="5012217" cy="3982951"/>
          </a:xfrm>
        </p:spPr>
        <p:txBody>
          <a:bodyPr>
            <a:normAutofit/>
          </a:bodyPr>
          <a:lstStyle/>
          <a:p>
            <a:r>
              <a:rPr lang="en-US" sz="5000">
                <a:solidFill>
                  <a:srgbClr val="FFFFFF"/>
                </a:solidFill>
              </a:rPr>
              <a:t>Ingredients that help to stop hiccups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788CC3D-463A-8918-460B-3B483AC3757E}"/>
              </a:ext>
            </a:extLst>
          </p:cNvPr>
          <p:cNvSpPr txBox="1">
            <a:spLocks/>
          </p:cNvSpPr>
          <p:nvPr/>
        </p:nvSpPr>
        <p:spPr>
          <a:xfrm>
            <a:off x="9118498" y="969263"/>
            <a:ext cx="2520029" cy="4915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-27432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>
                <a:solidFill>
                  <a:srgbClr val="FFFFFF"/>
                </a:solidFill>
                <a:latin typeface="Bierstadt"/>
                <a:cs typeface="Times New Roman"/>
              </a:rPr>
              <a:t>TRY 5 AND 6 :</a:t>
            </a:r>
            <a:endParaRPr lang="en-US" sz="2800">
              <a:solidFill>
                <a:srgbClr val="FFFFFF"/>
              </a:solidFill>
              <a:latin typeface="Bierstadt"/>
            </a:endParaRP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APPLE CIDER VINEGAR</a:t>
            </a:r>
            <a:endParaRPr lang="en-GB">
              <a:solidFill>
                <a:srgbClr val="FFFFFF"/>
              </a:solidFill>
              <a:latin typeface="Bierstadt"/>
            </a:endParaRP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CITRIC ACID</a:t>
            </a: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GLUCOSE DE 42</a:t>
            </a: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WATER</a:t>
            </a: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FLAVOURING</a:t>
            </a:r>
            <a:endParaRPr lang="en-GB" sz="2400">
              <a:solidFill>
                <a:srgbClr val="FFFFFF"/>
              </a:solidFill>
              <a:latin typeface="Bierstad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52F081D-4EE9-5D80-6B6D-2593864C3061}"/>
              </a:ext>
            </a:extLst>
          </p:cNvPr>
          <p:cNvSpPr txBox="1">
            <a:spLocks/>
          </p:cNvSpPr>
          <p:nvPr/>
        </p:nvSpPr>
        <p:spPr>
          <a:xfrm>
            <a:off x="5784071" y="966061"/>
            <a:ext cx="3111699" cy="493320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74320" indent="-27432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7432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8640" indent="-27432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8640" indent="0" algn="l" defTabSz="914400" rtl="0" eaLnBrk="1" latinLnBrk="0" hangingPunct="1">
              <a:lnSpc>
                <a:spcPct val="11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>
                <a:solidFill>
                  <a:srgbClr val="FFFFFF"/>
                </a:solidFill>
                <a:latin typeface="Bierstadt"/>
                <a:cs typeface="Times New Roman"/>
              </a:rPr>
              <a:t>TRY 1-4 :</a:t>
            </a:r>
            <a:endParaRPr lang="en-GB" sz="2800">
              <a:solidFill>
                <a:srgbClr val="FFFFFF"/>
              </a:solidFill>
              <a:latin typeface="Bierstadt"/>
            </a:endParaRP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APPLE CIDER VINEGAR</a:t>
            </a:r>
            <a:endParaRPr lang="en-GB">
              <a:solidFill>
                <a:srgbClr val="FFFFFF"/>
              </a:solidFill>
              <a:latin typeface="Bierstadt"/>
            </a:endParaRP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CITRIC ACID</a:t>
            </a:r>
            <a:endParaRPr lang="en-US">
              <a:solidFill>
                <a:srgbClr val="FFFFFF"/>
              </a:solidFill>
              <a:latin typeface="Bierstadt"/>
              <a:cs typeface="Times New Roman"/>
            </a:endParaRP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ISOMALT</a:t>
            </a:r>
            <a:endParaRPr lang="en-US">
              <a:solidFill>
                <a:srgbClr val="FFFFFF"/>
              </a:solidFill>
              <a:latin typeface="Bierstadt"/>
              <a:cs typeface="Times New Roman"/>
            </a:endParaRP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RICE FLOUR</a:t>
            </a:r>
            <a:endParaRPr lang="en-US">
              <a:solidFill>
                <a:srgbClr val="FFFFFF"/>
              </a:solidFill>
              <a:latin typeface="Bierstadt"/>
              <a:cs typeface="Times New Roman"/>
            </a:endParaRP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MAIZE STARCH</a:t>
            </a:r>
            <a:endParaRPr lang="en-US">
              <a:solidFill>
                <a:srgbClr val="FFFFFF"/>
              </a:solidFill>
              <a:latin typeface="Bierstadt"/>
              <a:cs typeface="Times New Roman"/>
            </a:endParaRP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WATER</a:t>
            </a:r>
            <a:endParaRPr lang="en-US">
              <a:solidFill>
                <a:srgbClr val="FFFFFF"/>
              </a:solidFill>
              <a:latin typeface="Bierstadt"/>
              <a:cs typeface="Times New Roman"/>
            </a:endParaRP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SUGAR</a:t>
            </a:r>
            <a:endParaRPr lang="en-US">
              <a:solidFill>
                <a:srgbClr val="FFFFFF"/>
              </a:solidFill>
              <a:latin typeface="Bierstadt"/>
              <a:cs typeface="Times New Roman"/>
            </a:endParaRPr>
          </a:p>
          <a:p>
            <a:r>
              <a:rPr lang="en-GB">
                <a:solidFill>
                  <a:srgbClr val="FFFFFF"/>
                </a:solidFill>
                <a:latin typeface="Bierstadt"/>
                <a:cs typeface="Times New Roman"/>
              </a:rPr>
              <a:t>MALTODEXTRIN</a:t>
            </a:r>
            <a:endParaRPr lang="en-US">
              <a:solidFill>
                <a:srgbClr val="FFFFFF"/>
              </a:solidFill>
              <a:latin typeface="Bierstadt"/>
              <a:cs typeface="Times New Roman"/>
            </a:endParaRPr>
          </a:p>
          <a:p>
            <a:endParaRPr lang="en-GB" sz="2800">
              <a:solidFill>
                <a:srgbClr val="FFFFFF"/>
              </a:solidFill>
              <a:latin typeface="Bierstadt"/>
              <a:cs typeface="Times New Roman"/>
            </a:endParaRPr>
          </a:p>
        </p:txBody>
      </p:sp>
      <p:pic>
        <p:nvPicPr>
          <p:cNvPr id="3" name="Picture 2" descr="A group of food on a table&#10;&#10;AI-generated content may be incorrect.">
            <a:extLst>
              <a:ext uri="{FF2B5EF4-FFF2-40B4-BE49-F238E27FC236}">
                <a16:creationId xmlns:a16="http://schemas.microsoft.com/office/drawing/2014/main" id="{BDE89DCE-DB95-A582-3850-30957F991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34555" y="4729866"/>
            <a:ext cx="5014513" cy="2273497"/>
          </a:xfrm>
          <a:prstGeom prst="rect">
            <a:avLst/>
          </a:prstGeom>
        </p:spPr>
      </p:pic>
      <p:pic>
        <p:nvPicPr>
          <p:cNvPr id="4" name="Picture 3" descr="A red and white package with a label&#10;&#10;AI-generated content may be incorrect.">
            <a:extLst>
              <a:ext uri="{FF2B5EF4-FFF2-40B4-BE49-F238E27FC236}">
                <a16:creationId xmlns:a16="http://schemas.microsoft.com/office/drawing/2014/main" id="{4C6B50F2-E6B9-719F-B253-07ECB1377E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80000">
            <a:off x="6820530" y="5522533"/>
            <a:ext cx="1033076" cy="1263736"/>
          </a:xfrm>
          <a:prstGeom prst="rect">
            <a:avLst/>
          </a:prstGeom>
        </p:spPr>
      </p:pic>
      <p:pic>
        <p:nvPicPr>
          <p:cNvPr id="7" name="Picture 6" descr="A plastic container with a label&#10;&#10;AI-generated content may be incorrect.">
            <a:extLst>
              <a:ext uri="{FF2B5EF4-FFF2-40B4-BE49-F238E27FC236}">
                <a16:creationId xmlns:a16="http://schemas.microsoft.com/office/drawing/2014/main" id="{9DA760E7-3F64-4CC1-CBE3-B8112298DD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960000">
            <a:off x="2136082" y="4642536"/>
            <a:ext cx="914143" cy="1512673"/>
          </a:xfrm>
          <a:prstGeom prst="rect">
            <a:avLst/>
          </a:prstGeom>
        </p:spPr>
      </p:pic>
      <p:pic>
        <p:nvPicPr>
          <p:cNvPr id="8" name="Picture 7" descr="A white bottle with a green label&#10;&#10;AI-generated content may be incorrect.">
            <a:extLst>
              <a:ext uri="{FF2B5EF4-FFF2-40B4-BE49-F238E27FC236}">
                <a16:creationId xmlns:a16="http://schemas.microsoft.com/office/drawing/2014/main" id="{3C74A0AA-A110-CDBF-8C26-1D0CA6D0416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-840000">
            <a:off x="474792" y="4685451"/>
            <a:ext cx="1400688" cy="1898953"/>
          </a:xfrm>
          <a:prstGeom prst="rect">
            <a:avLst/>
          </a:prstGeom>
        </p:spPr>
      </p:pic>
      <p:pic>
        <p:nvPicPr>
          <p:cNvPr id="9" name="Picture 8" descr="A bottle of apple cider vinegar&#10;&#10;AI-generated content may be incorrect.">
            <a:extLst>
              <a:ext uri="{FF2B5EF4-FFF2-40B4-BE49-F238E27FC236}">
                <a16:creationId xmlns:a16="http://schemas.microsoft.com/office/drawing/2014/main" id="{D101C5BC-1D06-4520-1511-DC65B359C68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rcRect l="2878" t="1695" r="34211" b="847"/>
          <a:stretch/>
        </p:blipFill>
        <p:spPr>
          <a:xfrm>
            <a:off x="3601511" y="4091698"/>
            <a:ext cx="1249424" cy="1887338"/>
          </a:xfrm>
          <a:prstGeom prst="rect">
            <a:avLst/>
          </a:prstGeom>
        </p:spPr>
      </p:pic>
      <p:pic>
        <p:nvPicPr>
          <p:cNvPr id="10" name="Picture 9" descr="A bottle of syrup with a pink lid&#10;&#10;AI-generated content may be incorrect.">
            <a:extLst>
              <a:ext uri="{FF2B5EF4-FFF2-40B4-BE49-F238E27FC236}">
                <a16:creationId xmlns:a16="http://schemas.microsoft.com/office/drawing/2014/main" id="{6032BCF5-54F8-EBAC-D9A3-563AD415A78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9780000" flipH="1" flipV="1">
            <a:off x="5044848" y="5215619"/>
            <a:ext cx="1449161" cy="1543049"/>
          </a:xfrm>
          <a:prstGeom prst="rect">
            <a:avLst/>
          </a:prstGeom>
        </p:spPr>
      </p:pic>
      <p:pic>
        <p:nvPicPr>
          <p:cNvPr id="12" name="Picture 11" descr="A glass of water with bubbles&#10;&#10;AI-generated content may be incorrect.">
            <a:extLst>
              <a:ext uri="{FF2B5EF4-FFF2-40B4-BE49-F238E27FC236}">
                <a16:creationId xmlns:a16="http://schemas.microsoft.com/office/drawing/2014/main" id="{43C14DA2-5075-2421-3C93-DF901CE6F5B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080657" y="5593896"/>
            <a:ext cx="1034142" cy="1123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56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5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91007-43EE-FEBC-E3B1-0E4650F7B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69444"/>
            <a:ext cx="5021182" cy="2862363"/>
          </a:xfrm>
        </p:spPr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Our protocol for inducing hiccups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3E6A3-9B42-1158-F405-5249F4BD2A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>
                <a:solidFill>
                  <a:srgbClr val="FFFFFF"/>
                </a:solidFill>
              </a:rPr>
              <a:t>We have 2 ways of inducing hiccups</a:t>
            </a:r>
          </a:p>
          <a:p>
            <a:r>
              <a:rPr lang="en-US" sz="2800">
                <a:solidFill>
                  <a:srgbClr val="FFFFFF"/>
                </a:solidFill>
              </a:rPr>
              <a:t>1.Sprite</a:t>
            </a:r>
          </a:p>
          <a:p>
            <a:r>
              <a:rPr lang="en-US" sz="2800">
                <a:solidFill>
                  <a:srgbClr val="FFFFFF"/>
                </a:solidFill>
              </a:rPr>
              <a:t>2.Scaring</a:t>
            </a:r>
          </a:p>
        </p:txBody>
      </p:sp>
      <p:pic>
        <p:nvPicPr>
          <p:cNvPr id="4" name="Picture 3" descr="A close up of a face with glowing eyes&#10;&#10;AI-generated content may be incorrect.">
            <a:extLst>
              <a:ext uri="{FF2B5EF4-FFF2-40B4-BE49-F238E27FC236}">
                <a16:creationId xmlns:a16="http://schemas.microsoft.com/office/drawing/2014/main" id="{7CFFF05A-8E01-001F-877E-4FD63A7EA0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267" b="21376"/>
          <a:stretch/>
        </p:blipFill>
        <p:spPr>
          <a:xfrm>
            <a:off x="8813956" y="2302804"/>
            <a:ext cx="2308504" cy="3326600"/>
          </a:xfrm>
          <a:prstGeom prst="rect">
            <a:avLst/>
          </a:prstGeom>
        </p:spPr>
      </p:pic>
      <p:pic>
        <p:nvPicPr>
          <p:cNvPr id="5" name="Picture 4" descr="A bottle of soda&#10;&#10;AI-generated content may be incorrect.">
            <a:extLst>
              <a:ext uri="{FF2B5EF4-FFF2-40B4-BE49-F238E27FC236}">
                <a16:creationId xmlns:a16="http://schemas.microsoft.com/office/drawing/2014/main" id="{E9FED77F-1F79-5DAA-3A16-3A35DB26A4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06321" y="2304524"/>
            <a:ext cx="2203637" cy="3894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12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88BA4-F6AE-3DB5-061D-AFF5DA01D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Our data collection method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96B7CC-5D02-CB4F-8C6B-68294BDD5099}"/>
              </a:ext>
            </a:extLst>
          </p:cNvPr>
          <p:cNvSpPr txBox="1"/>
          <p:nvPr/>
        </p:nvSpPr>
        <p:spPr>
          <a:xfrm>
            <a:off x="6831107" y="869577"/>
            <a:ext cx="4186515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514350" indent="-514350">
              <a:buAutoNum type="arabicPeriod"/>
            </a:pPr>
            <a:r>
              <a:rPr lang="en-US" sz="2800">
                <a:solidFill>
                  <a:srgbClr val="FFFFFF"/>
                </a:solidFill>
                <a:latin typeface="Bierstadt"/>
                <a:cs typeface="Times New Roman"/>
              </a:rPr>
              <a:t>The center of Alicante</a:t>
            </a:r>
          </a:p>
          <a:p>
            <a:pPr marL="514350" indent="-514350">
              <a:buAutoNum type="arabicPeriod"/>
            </a:pPr>
            <a:endParaRPr lang="en-US" sz="2800">
              <a:solidFill>
                <a:srgbClr val="FFFFFF"/>
              </a:solidFill>
              <a:latin typeface="Bierstadt"/>
              <a:cs typeface="Times New Roman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3C8BA3-464F-9C35-0E01-E7828B337AE7}"/>
              </a:ext>
            </a:extLst>
          </p:cNvPr>
          <p:cNvSpPr txBox="1"/>
          <p:nvPr/>
        </p:nvSpPr>
        <p:spPr>
          <a:xfrm>
            <a:off x="1174376" y="3792071"/>
            <a:ext cx="4634752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2800">
                <a:solidFill>
                  <a:srgbClr val="FFFFFF"/>
                </a:solidFill>
                <a:latin typeface="Bierstadt"/>
              </a:rPr>
              <a:t>2. Our friends’ urbanization</a:t>
            </a:r>
            <a:endParaRPr lang="en-US" sz="2800">
              <a:solidFill>
                <a:srgbClr val="FFFFFF"/>
              </a:solidFill>
              <a:latin typeface="Bierstadt"/>
            </a:endParaRPr>
          </a:p>
        </p:txBody>
      </p:sp>
      <p:pic>
        <p:nvPicPr>
          <p:cNvPr id="6" name="Picture 5" descr="A walkway with palm trees and a row of lights&#10;&#10;AI-generated content may be incorrect.">
            <a:extLst>
              <a:ext uri="{FF2B5EF4-FFF2-40B4-BE49-F238E27FC236}">
                <a16:creationId xmlns:a16="http://schemas.microsoft.com/office/drawing/2014/main" id="{4207AE17-2895-0A74-6EC0-B5105C1A8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5419" y="1387289"/>
            <a:ext cx="3746127" cy="3052483"/>
          </a:xfrm>
          <a:prstGeom prst="rect">
            <a:avLst/>
          </a:prstGeom>
        </p:spPr>
      </p:pic>
      <p:pic>
        <p:nvPicPr>
          <p:cNvPr id="7" name="Picture 6" descr="A building with palm trees&#10;&#10;AI-generated content may be incorrect.">
            <a:extLst>
              <a:ext uri="{FF2B5EF4-FFF2-40B4-BE49-F238E27FC236}">
                <a16:creationId xmlns:a16="http://schemas.microsoft.com/office/drawing/2014/main" id="{28833A16-D30B-5EA5-2C3A-9722081631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929" y="4310063"/>
            <a:ext cx="5577936" cy="2370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2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A6981-88B2-4D09-6A56-F6E6E62596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799" y="763255"/>
            <a:ext cx="5021182" cy="4870457"/>
          </a:xfrm>
        </p:spPr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The testing 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0B10759-EC9A-6F4F-91A8-EC585FCE2946}"/>
              </a:ext>
            </a:extLst>
          </p:cNvPr>
          <p:cNvSpPr txBox="1"/>
          <p:nvPr/>
        </p:nvSpPr>
        <p:spPr>
          <a:xfrm>
            <a:off x="6418848" y="908738"/>
            <a:ext cx="6372726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2441"/>
              </a:lnSpc>
            </a:pPr>
            <a:r>
              <a:rPr lang="en-GB" sz="2400">
                <a:solidFill>
                  <a:srgbClr val="FFFFFF"/>
                </a:solidFill>
                <a:latin typeface="Bierstadt"/>
                <a:cs typeface="Times New Roman"/>
              </a:rPr>
              <a:t>TRY 3 HICCUP INDUCING DATA: </a:t>
            </a:r>
            <a:r>
              <a:rPr lang="en-US" sz="2400">
                <a:solidFill>
                  <a:srgbClr val="FFFFFF"/>
                </a:solidFill>
                <a:latin typeface="Bierstadt"/>
                <a:cs typeface="Times New Roman"/>
              </a:rPr>
              <a:t> </a:t>
            </a:r>
          </a:p>
          <a:p>
            <a:endParaRPr lang="en-US" sz="2400">
              <a:solidFill>
                <a:srgbClr val="FFFFFF"/>
              </a:solidFill>
              <a:latin typeface="Segoe UI"/>
              <a:cs typeface="Segoe UI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FFAAC49-DEBB-196B-7BAC-A0F7A205A2B5}"/>
              </a:ext>
            </a:extLst>
          </p:cNvPr>
          <p:cNvSpPr txBox="1"/>
          <p:nvPr/>
        </p:nvSpPr>
        <p:spPr>
          <a:xfrm>
            <a:off x="2056928" y="4835161"/>
            <a:ext cx="5167916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ts val="2441"/>
              </a:lnSpc>
            </a:pPr>
            <a:r>
              <a:rPr lang="en-GB" sz="2400">
                <a:solidFill>
                  <a:srgbClr val="FFFFFF"/>
                </a:solidFill>
                <a:latin typeface="Bierstadt"/>
                <a:cs typeface="Segoe UI"/>
              </a:rPr>
              <a:t>TRY 3 HICCUP STOPPING DATA:</a:t>
            </a:r>
            <a:r>
              <a:rPr lang="en-US" sz="2400">
                <a:solidFill>
                  <a:srgbClr val="FFFFFF"/>
                </a:solidFill>
                <a:latin typeface="Bierstadt"/>
                <a:cs typeface="Times New Roman"/>
              </a:rPr>
              <a:t> </a:t>
            </a:r>
          </a:p>
          <a:p>
            <a:endParaRPr lang="en-US" sz="2400">
              <a:solidFill>
                <a:srgbClr val="FFFFFF"/>
              </a:solidFill>
              <a:latin typeface="Segoe UI"/>
              <a:cs typeface="Segoe UI"/>
            </a:endParaRP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4AE24693-F5F6-6F4A-7519-9DC8BF679ED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249033"/>
              </p:ext>
            </p:extLst>
          </p:nvPr>
        </p:nvGraphicFramePr>
        <p:xfrm>
          <a:off x="5035377" y="1297460"/>
          <a:ext cx="6689541" cy="1390107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668185">
                  <a:extLst>
                    <a:ext uri="{9D8B030D-6E8A-4147-A177-3AD203B41FA5}">
                      <a16:colId xmlns:a16="http://schemas.microsoft.com/office/drawing/2014/main" val="3351758000"/>
                    </a:ext>
                  </a:extLst>
                </a:gridCol>
                <a:gridCol w="1627097">
                  <a:extLst>
                    <a:ext uri="{9D8B030D-6E8A-4147-A177-3AD203B41FA5}">
                      <a16:colId xmlns:a16="http://schemas.microsoft.com/office/drawing/2014/main" val="1220385662"/>
                    </a:ext>
                  </a:extLst>
                </a:gridCol>
                <a:gridCol w="1720477">
                  <a:extLst>
                    <a:ext uri="{9D8B030D-6E8A-4147-A177-3AD203B41FA5}">
                      <a16:colId xmlns:a16="http://schemas.microsoft.com/office/drawing/2014/main" val="4244035567"/>
                    </a:ext>
                  </a:extLst>
                </a:gridCol>
                <a:gridCol w="1673782">
                  <a:extLst>
                    <a:ext uri="{9D8B030D-6E8A-4147-A177-3AD203B41FA5}">
                      <a16:colId xmlns:a16="http://schemas.microsoft.com/office/drawing/2014/main" val="3453510809"/>
                    </a:ext>
                  </a:extLst>
                </a:gridCol>
              </a:tblGrid>
              <a:tr h="339804"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E6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0E4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Boys (47)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0E4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Girls (51)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0F1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Total (98)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20ED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EA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85520599"/>
                  </a:ext>
                </a:extLst>
              </a:tr>
              <a:tr h="350101"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Total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20EF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64% (30/47)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86% (44/51)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76% (74/98)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0F4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4442316"/>
                  </a:ext>
                </a:extLst>
              </a:tr>
              <a:tr h="350101"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0-16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C0F6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88% (14/16)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(17/17)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94% (31/33)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FC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4290903"/>
                  </a:ext>
                </a:extLst>
              </a:tr>
              <a:tr h="350101"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17+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60FC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FA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51% (16/31)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FAF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79% (27/34)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0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66% (43/65) </a:t>
                      </a:r>
                      <a:endParaRPr lang="en-GB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08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07F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6488004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58D7BC2-547E-8880-E193-5C0C21420F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784054"/>
              </p:ext>
            </p:extLst>
          </p:nvPr>
        </p:nvGraphicFramePr>
        <p:xfrm>
          <a:off x="715964" y="5220366"/>
          <a:ext cx="6760359" cy="146221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727313">
                  <a:extLst>
                    <a:ext uri="{9D8B030D-6E8A-4147-A177-3AD203B41FA5}">
                      <a16:colId xmlns:a16="http://schemas.microsoft.com/office/drawing/2014/main" val="1190912308"/>
                    </a:ext>
                  </a:extLst>
                </a:gridCol>
                <a:gridCol w="1677682">
                  <a:extLst>
                    <a:ext uri="{9D8B030D-6E8A-4147-A177-3AD203B41FA5}">
                      <a16:colId xmlns:a16="http://schemas.microsoft.com/office/drawing/2014/main" val="3496895658"/>
                    </a:ext>
                  </a:extLst>
                </a:gridCol>
                <a:gridCol w="1677682">
                  <a:extLst>
                    <a:ext uri="{9D8B030D-6E8A-4147-A177-3AD203B41FA5}">
                      <a16:colId xmlns:a16="http://schemas.microsoft.com/office/drawing/2014/main" val="2938288810"/>
                    </a:ext>
                  </a:extLst>
                </a:gridCol>
                <a:gridCol w="1677682">
                  <a:extLst>
                    <a:ext uri="{9D8B030D-6E8A-4147-A177-3AD203B41FA5}">
                      <a16:colId xmlns:a16="http://schemas.microsoft.com/office/drawing/2014/main" val="655535312"/>
                    </a:ext>
                  </a:extLst>
                </a:gridCol>
              </a:tblGrid>
              <a:tr h="365554"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endParaRPr lang="en-GB" sz="2000" dirty="0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407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7D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Boys (30)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607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Girls (44)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807E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Total (74)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608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208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3007406"/>
                  </a:ext>
                </a:extLst>
              </a:tr>
              <a:tr h="365554"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Total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C08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97% (29/30)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95% (42/44)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96% (71/74)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808F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9916321"/>
                  </a:ext>
                </a:extLst>
              </a:tr>
              <a:tr h="365554"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0-16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2090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93% (13/14)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(17/17)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97% (30/31)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9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934528"/>
                  </a:ext>
                </a:extLst>
              </a:tr>
              <a:tr h="365554"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17+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A09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96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100% (16/16)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A09B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93% (24/27)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09B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rtl="0" fontAlgn="base">
                        <a:lnSpc>
                          <a:spcPts val="1734"/>
                        </a:lnSpc>
                        <a:buNone/>
                      </a:pPr>
                      <a:r>
                        <a:rPr lang="en-GB" sz="2000" dirty="0">
                          <a:solidFill>
                            <a:schemeClr val="bg1"/>
                          </a:solidFill>
                          <a:effectLst/>
                          <a:latin typeface="Bierstadt"/>
                        </a:rPr>
                        <a:t>95% (40/43) </a:t>
                      </a:r>
                      <a:endParaRPr lang="en-GB">
                        <a:solidFill>
                          <a:schemeClr val="bg1"/>
                        </a:solidFill>
                        <a:effectLst/>
                        <a:latin typeface="Bierstadt"/>
                      </a:endParaRPr>
                    </a:p>
                  </a:txBody>
                  <a:tcPr marL="52864" marR="52864" marT="42291" marB="42291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A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40A9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7285439"/>
                  </a:ext>
                </a:extLst>
              </a:tr>
            </a:tbl>
          </a:graphicData>
        </a:graphic>
      </p:graphicFrame>
      <p:pic>
        <p:nvPicPr>
          <p:cNvPr id="4" name="Picture 3" descr="A pie chart with text overlay&#10;&#10;AI-generated content may be incorrect.">
            <a:extLst>
              <a:ext uri="{FF2B5EF4-FFF2-40B4-BE49-F238E27FC236}">
                <a16:creationId xmlns:a16="http://schemas.microsoft.com/office/drawing/2014/main" id="{B085E972-77DB-3618-0338-659335AEBA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034" y="2925296"/>
            <a:ext cx="3961839" cy="2316255"/>
          </a:xfrm>
          <a:prstGeom prst="rect">
            <a:avLst/>
          </a:prstGeom>
        </p:spPr>
      </p:pic>
      <p:pic>
        <p:nvPicPr>
          <p:cNvPr id="5" name="Picture 4" descr="A pie chart with a triangle and a blue triangle&#10;&#10;AI-generated content may be incorrect.">
            <a:extLst>
              <a:ext uri="{FF2B5EF4-FFF2-40B4-BE49-F238E27FC236}">
                <a16:creationId xmlns:a16="http://schemas.microsoft.com/office/drawing/2014/main" id="{35E05451-8495-44BD-0540-6A44A33463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81" y="2449046"/>
            <a:ext cx="367665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44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15" grpId="0"/>
    </p:bldLst>
  </p:timing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859</Words>
  <Application>Microsoft Office PowerPoint</Application>
  <PresentationFormat>Widescreen</PresentationFormat>
  <Paragraphs>181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Bierstadt</vt:lpstr>
      <vt:lpstr>Segoe UI</vt:lpstr>
      <vt:lpstr>Times New Roman</vt:lpstr>
      <vt:lpstr>Wingdings</vt:lpstr>
      <vt:lpstr>GestaltVTI</vt:lpstr>
      <vt:lpstr>PowerPoint Presentation</vt:lpstr>
      <vt:lpstr>Hiccups</vt:lpstr>
      <vt:lpstr>Our Motivation</vt:lpstr>
      <vt:lpstr>The making process</vt:lpstr>
      <vt:lpstr>Our Tries</vt:lpstr>
      <vt:lpstr>Ingredients that help to stop hiccups</vt:lpstr>
      <vt:lpstr>Our protocol for inducing hiccups</vt:lpstr>
      <vt:lpstr>Our data collection method</vt:lpstr>
      <vt:lpstr>The testing data</vt:lpstr>
      <vt:lpstr>The testing data</vt:lpstr>
      <vt:lpstr>Conclusion</vt:lpstr>
      <vt:lpstr>How to make the lollies</vt:lpstr>
      <vt:lpstr>Photos of the testing</vt:lpstr>
      <vt:lpstr>Photos of the testing</vt:lpstr>
      <vt:lpstr>Our sources</vt:lpstr>
      <vt:lpstr>Thank you! Any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MARTINEZ FABREGATE Mauricio (ALI-Teacher)</cp:lastModifiedBy>
  <cp:revision>647</cp:revision>
  <dcterms:created xsi:type="dcterms:W3CDTF">2025-03-14T17:44:16Z</dcterms:created>
  <dcterms:modified xsi:type="dcterms:W3CDTF">2025-03-30T21:42:26Z</dcterms:modified>
</cp:coreProperties>
</file>