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50" r:id="rId1"/>
    <p:sldMasterId id="2147483663" r:id="rId2"/>
  </p:sldMasterIdLst>
  <p:notesMasterIdLst>
    <p:notesMasterId r:id="rId49"/>
  </p:notesMasterIdLst>
  <p:sldIdLst>
    <p:sldId id="257" r:id="rId3"/>
    <p:sldId id="472" r:id="rId4"/>
    <p:sldId id="491" r:id="rId5"/>
    <p:sldId id="494" r:id="rId6"/>
    <p:sldId id="495" r:id="rId7"/>
    <p:sldId id="524" r:id="rId8"/>
    <p:sldId id="467" r:id="rId9"/>
    <p:sldId id="499" r:id="rId10"/>
    <p:sldId id="496" r:id="rId11"/>
    <p:sldId id="501" r:id="rId12"/>
    <p:sldId id="502" r:id="rId13"/>
    <p:sldId id="503" r:id="rId14"/>
    <p:sldId id="525" r:id="rId15"/>
    <p:sldId id="505" r:id="rId16"/>
    <p:sldId id="504" r:id="rId17"/>
    <p:sldId id="507" r:id="rId18"/>
    <p:sldId id="530" r:id="rId19"/>
    <p:sldId id="509" r:id="rId20"/>
    <p:sldId id="528" r:id="rId21"/>
    <p:sldId id="512" r:id="rId22"/>
    <p:sldId id="527" r:id="rId23"/>
    <p:sldId id="493" r:id="rId24"/>
    <p:sldId id="536" r:id="rId25"/>
    <p:sldId id="478" r:id="rId26"/>
    <p:sldId id="513" r:id="rId27"/>
    <p:sldId id="515" r:id="rId28"/>
    <p:sldId id="518" r:id="rId29"/>
    <p:sldId id="517" r:id="rId30"/>
    <p:sldId id="326" r:id="rId31"/>
    <p:sldId id="498" r:id="rId32"/>
    <p:sldId id="497" r:id="rId33"/>
    <p:sldId id="511" r:id="rId34"/>
    <p:sldId id="531" r:id="rId35"/>
    <p:sldId id="537" r:id="rId36"/>
    <p:sldId id="538" r:id="rId37"/>
    <p:sldId id="300" r:id="rId38"/>
    <p:sldId id="521" r:id="rId39"/>
    <p:sldId id="522" r:id="rId40"/>
    <p:sldId id="523" r:id="rId41"/>
    <p:sldId id="314" r:id="rId42"/>
    <p:sldId id="279" r:id="rId43"/>
    <p:sldId id="519" r:id="rId44"/>
    <p:sldId id="298" r:id="rId45"/>
    <p:sldId id="307" r:id="rId46"/>
    <p:sldId id="320" r:id="rId47"/>
    <p:sldId id="317" r:id="rId48"/>
  </p:sldIdLst>
  <p:sldSz cx="17340263" cy="9753600"/>
  <p:notesSz cx="6805613" cy="99441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22860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2743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3200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3657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  <p:extLst>
    <p:ext uri="{521415D9-36F7-43E2-AB2F-B90AF26B5E84}">
      <p14:sectionLst xmlns:p14="http://schemas.microsoft.com/office/powerpoint/2010/main">
        <p14:section name="Standardabschnitt" id="{9B1F9348-81F2-49A9-8F2D-72498DBB957E}">
          <p14:sldIdLst>
            <p14:sldId id="257"/>
            <p14:sldId id="472"/>
            <p14:sldId id="491"/>
            <p14:sldId id="494"/>
            <p14:sldId id="495"/>
            <p14:sldId id="524"/>
            <p14:sldId id="467"/>
            <p14:sldId id="499"/>
            <p14:sldId id="496"/>
            <p14:sldId id="501"/>
            <p14:sldId id="502"/>
            <p14:sldId id="503"/>
            <p14:sldId id="525"/>
            <p14:sldId id="505"/>
            <p14:sldId id="504"/>
            <p14:sldId id="507"/>
            <p14:sldId id="530"/>
            <p14:sldId id="509"/>
            <p14:sldId id="528"/>
            <p14:sldId id="512"/>
            <p14:sldId id="527"/>
            <p14:sldId id="493"/>
            <p14:sldId id="536"/>
            <p14:sldId id="478"/>
            <p14:sldId id="513"/>
            <p14:sldId id="515"/>
            <p14:sldId id="518"/>
            <p14:sldId id="517"/>
            <p14:sldId id="326"/>
            <p14:sldId id="498"/>
            <p14:sldId id="497"/>
            <p14:sldId id="511"/>
            <p14:sldId id="531"/>
            <p14:sldId id="537"/>
            <p14:sldId id="538"/>
            <p14:sldId id="300"/>
            <p14:sldId id="521"/>
            <p14:sldId id="522"/>
            <p14:sldId id="523"/>
            <p14:sldId id="314"/>
            <p14:sldId id="279"/>
            <p14:sldId id="519"/>
            <p14:sldId id="298"/>
            <p14:sldId id="307"/>
            <p14:sldId id="320"/>
            <p14:sldId id="3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54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iser, Alina" initials="WA" lastIdx="6" clrIdx="0">
    <p:extLst>
      <p:ext uri="{19B8F6BF-5375-455C-9EA6-DF929625EA0E}">
        <p15:presenceInfo xmlns:p15="http://schemas.microsoft.com/office/powerpoint/2012/main" userId="Weiser, Al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AB38"/>
    <a:srgbClr val="0047BB"/>
    <a:srgbClr val="84BD00"/>
    <a:srgbClr val="E9FFB9"/>
    <a:srgbClr val="C2FBFF"/>
    <a:srgbClr val="FFA500"/>
    <a:srgbClr val="B60052"/>
    <a:srgbClr val="FF5CAB"/>
    <a:srgbClr val="008C95"/>
    <a:srgbClr val="FF8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EE7"/>
          </a:solidFill>
        </a:fill>
      </a:tcStyle>
    </a:wholeTbl>
    <a:band2H>
      <a:tcTxStyle/>
      <a:tcStyle>
        <a:tcBdr/>
        <a:fill>
          <a:solidFill>
            <a:srgbClr val="E6E8F3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ADC"/>
          </a:solidFill>
        </a:fill>
      </a:tcStyle>
    </a:wholeTbl>
    <a:band2H>
      <a:tcTxStyle/>
      <a:tcStyle>
        <a:tcBdr/>
        <a:fill>
          <a:solidFill>
            <a:srgbClr val="E6EDEE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06" autoAdjust="0"/>
    <p:restoredTop sz="82753" autoAdjust="0"/>
  </p:normalViewPr>
  <p:slideViewPr>
    <p:cSldViewPr snapToGrid="0">
      <p:cViewPr varScale="1">
        <p:scale>
          <a:sx n="39" d="100"/>
          <a:sy n="39" d="100"/>
        </p:scale>
        <p:origin x="272" y="52"/>
      </p:cViewPr>
      <p:guideLst>
        <p:guide orient="horz" pos="3072"/>
        <p:guide pos="54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notesViewPr>
    <p:cSldViewPr snapToGrid="0" showGuides="1">
      <p:cViewPr varScale="1">
        <p:scale>
          <a:sx n="112" d="100"/>
          <a:sy n="112" d="100"/>
        </p:scale>
        <p:origin x="4308" y="84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7813" cy="372903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body" sz="quarter" idx="1"/>
          </p:nvPr>
        </p:nvSpPr>
        <p:spPr>
          <a:xfrm>
            <a:off x="907415" y="4723448"/>
            <a:ext cx="4990783" cy="447484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9985111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3613470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846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Differential pumping is used: the trap has smaller radius at the start and thus higher pressure. </a:t>
            </a:r>
          </a:p>
          <a:p>
            <a:r>
              <a:rPr lang="en-GB" dirty="0"/>
              <a:t>It gets wider and the pressure decreases. Last stage also gets SF6 for rotational energy loss as a cooling gas.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414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Beam intensity sinks as the blocking electrode voltage gets too high for the beam to pass</a:t>
            </a:r>
          </a:p>
          <a:p>
            <a:r>
              <a:rPr lang="en-GB" dirty="0"/>
              <a:t>This drop is used for the beam energy measurement and the green area for the energy spread.</a:t>
            </a:r>
          </a:p>
        </p:txBody>
      </p:sp>
    </p:spTree>
    <p:extLst>
      <p:ext uri="{BB962C8B-B14F-4D97-AF65-F5344CB8AC3E}">
        <p14:creationId xmlns:p14="http://schemas.microsoft.com/office/powerpoint/2010/main" val="26123347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4660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1035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different mass-to-charge ratios yield different flight times, and the width of the peak (FWHM, Δ𝑡) when compared to the flight time 𝑡 directly provides the mass resolution.</a:t>
            </a:r>
          </a:p>
        </p:txBody>
      </p:sp>
    </p:spTree>
    <p:extLst>
      <p:ext uri="{BB962C8B-B14F-4D97-AF65-F5344CB8AC3E}">
        <p14:creationId xmlns:p14="http://schemas.microsoft.com/office/powerpoint/2010/main" val="25876267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experimental clear superiority of a capillary array source over a single tube source, of similar overall  dimensions, in producing a well collimated molecular beam.</a:t>
            </a:r>
          </a:p>
          <a:p>
            <a:endParaRPr lang="en-GB" dirty="0"/>
          </a:p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[Buckman et al. 1993]. </a:t>
            </a:r>
          </a:p>
          <a:p>
            <a:endParaRPr lang="en-GB" dirty="0"/>
          </a:p>
          <a:p>
            <a:r>
              <a:rPr lang="en-GB" sz="2200" dirty="0">
                <a:effectLst/>
                <a:latin typeface="+mn-lt"/>
                <a:ea typeface="+mn-ea"/>
                <a:cs typeface="+mn-cs"/>
                <a:sym typeface="Helvetica Neue"/>
              </a:rPr>
              <a:t>plate ∅: 1mm</a:t>
            </a:r>
          </a:p>
          <a:p>
            <a:r>
              <a:rPr lang="en-GB" sz="2200" dirty="0">
                <a:effectLst/>
                <a:latin typeface="+mn-lt"/>
                <a:ea typeface="+mn-ea"/>
                <a:cs typeface="+mn-cs"/>
                <a:sym typeface="Helvetica Neue"/>
              </a:rPr>
              <a:t>pore size: 50µm, 50% open area</a:t>
            </a:r>
          </a:p>
          <a:p>
            <a:r>
              <a:rPr lang="en-GB" sz="2200" dirty="0">
                <a:effectLst/>
                <a:latin typeface="+mn-lt"/>
                <a:ea typeface="+mn-ea"/>
                <a:cs typeface="+mn-cs"/>
                <a:sym typeface="Helvetica Neue"/>
              </a:rPr>
              <a:t>thickness: 1mm</a:t>
            </a:r>
          </a:p>
          <a:p>
            <a:r>
              <a:rPr lang="en-GB" sz="2200" dirty="0">
                <a:effectLst/>
                <a:latin typeface="+mn-lt"/>
                <a:ea typeface="+mn-ea"/>
                <a:cs typeface="+mn-cs"/>
                <a:sym typeface="Helvetica Neue"/>
              </a:rPr>
              <a:t>das </a:t>
            </a:r>
            <a:r>
              <a:rPr lang="en-GB" sz="2200" dirty="0" err="1">
                <a:effectLst/>
                <a:latin typeface="+mn-lt"/>
                <a:ea typeface="+mn-ea"/>
                <a:cs typeface="+mn-cs"/>
                <a:sym typeface="Helvetica Neue"/>
              </a:rPr>
              <a:t>sind</a:t>
            </a:r>
            <a:r>
              <a:rPr lang="en-GB" sz="2200" dirty="0">
                <a:effectLst/>
                <a:latin typeface="+mn-lt"/>
                <a:ea typeface="+mn-ea"/>
                <a:cs typeface="+mn-cs"/>
                <a:sym typeface="Helvetica Neue"/>
              </a:rPr>
              <a:t> die </a:t>
            </a:r>
            <a:r>
              <a:rPr lang="en-GB" sz="2200" dirty="0" err="1">
                <a:effectLst/>
                <a:latin typeface="+mn-lt"/>
                <a:ea typeface="+mn-ea"/>
                <a:cs typeface="+mn-cs"/>
                <a:sym typeface="Helvetica Neue"/>
              </a:rPr>
              <a:t>daten</a:t>
            </a:r>
            <a:r>
              <a:rPr lang="en-GB" sz="2200" dirty="0">
                <a:effectLst/>
                <a:latin typeface="+mn-lt"/>
                <a:ea typeface="+mn-ea"/>
                <a:cs typeface="+mn-cs"/>
                <a:sym typeface="Helvetica Neue"/>
              </a:rPr>
              <a:t> </a:t>
            </a:r>
            <a:r>
              <a:rPr lang="en-GB" sz="2200" dirty="0" err="1">
                <a:effectLst/>
                <a:latin typeface="+mn-lt"/>
                <a:ea typeface="+mn-ea"/>
                <a:cs typeface="+mn-cs"/>
                <a:sym typeface="Helvetica Neue"/>
              </a:rPr>
              <a:t>fürs</a:t>
            </a:r>
            <a:r>
              <a:rPr lang="en-GB" sz="2200" dirty="0">
                <a:effectLst/>
                <a:latin typeface="+mn-lt"/>
                <a:ea typeface="+mn-ea"/>
                <a:cs typeface="+mn-cs"/>
                <a:sym typeface="Helvetica Neue"/>
              </a:rPr>
              <a:t> capillary array</a:t>
            </a:r>
          </a:p>
          <a:p>
            <a:r>
              <a:rPr lang="en-GB" sz="2200" dirty="0">
                <a:effectLst/>
                <a:latin typeface="+mn-lt"/>
                <a:ea typeface="+mn-ea"/>
                <a:cs typeface="+mn-cs"/>
                <a:sym typeface="Helvetica Neue"/>
              </a:rPr>
              <a:t> </a:t>
            </a:r>
            <a:endParaRPr lang="en-GB" dirty="0"/>
          </a:p>
          <a:p>
            <a:r>
              <a:rPr lang="en-GB" dirty="0"/>
              <a:t>MCP: </a:t>
            </a:r>
            <a:r>
              <a:rPr lang="en-GB" dirty="0" err="1"/>
              <a:t>mikro</a:t>
            </a:r>
            <a:r>
              <a:rPr lang="en-GB" dirty="0"/>
              <a:t> channel plate which acts as an electron multiplier. Charged particles hit the wall and knock out secondary electrons. They get </a:t>
            </a:r>
            <a:r>
              <a:rPr lang="en-GB" dirty="0" err="1"/>
              <a:t>hv</a:t>
            </a:r>
            <a:r>
              <a:rPr lang="en-GB" dirty="0"/>
              <a:t> accelerated across the plate and produce an avalanche easy to detect as large fast pulse at the output.</a:t>
            </a:r>
          </a:p>
          <a:p>
            <a:r>
              <a:rPr lang="en-GB" dirty="0"/>
              <a:t>used for good sensitivity and wide range of particles</a:t>
            </a:r>
          </a:p>
          <a:p>
            <a:endParaRPr lang="en-GB" dirty="0"/>
          </a:p>
          <a:p>
            <a:r>
              <a:rPr lang="en-GB" dirty="0"/>
              <a:t>Positron beam and ion beam are confined in the 500 Gauss Field. This mimics the trap field which is also at 500 Gauss.</a:t>
            </a:r>
          </a:p>
        </p:txBody>
      </p:sp>
    </p:spTree>
    <p:extLst>
      <p:ext uri="{BB962C8B-B14F-4D97-AF65-F5344CB8AC3E}">
        <p14:creationId xmlns:p14="http://schemas.microsoft.com/office/powerpoint/2010/main" val="15392891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(like a fourth-order Runge–</a:t>
            </a:r>
            <a:r>
              <a:rPr lang="en-GB" dirty="0" err="1"/>
              <a:t>Kutta</a:t>
            </a:r>
            <a:r>
              <a:rPr lang="en-GB" dirty="0"/>
              <a:t> method) to compute the trajectories of the ions (as set up in your fly2 file), with custom ion-creation and processing routines defined in Lua.</a:t>
            </a:r>
          </a:p>
        </p:txBody>
      </p:sp>
    </p:spTree>
    <p:extLst>
      <p:ext uri="{BB962C8B-B14F-4D97-AF65-F5344CB8AC3E}">
        <p14:creationId xmlns:p14="http://schemas.microsoft.com/office/powerpoint/2010/main" val="18462008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Constant potential to block the positrons out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0374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Colloidal graphite reduce patch potentials, chemical stability in vacuum does not gas out.</a:t>
            </a:r>
          </a:p>
          <a:p>
            <a:endParaRPr lang="en-GB" dirty="0"/>
          </a:p>
          <a:p>
            <a:r>
              <a:rPr lang="en-GB" dirty="0"/>
              <a:t>Field leakage = fringing fields reduced by mesh.</a:t>
            </a:r>
          </a:p>
          <a:p>
            <a:endParaRPr lang="en-GB" dirty="0"/>
          </a:p>
          <a:p>
            <a:r>
              <a:rPr lang="en-GB" dirty="0"/>
              <a:t>Ramp potential to extract the ions more evenly than just apply 100 Volt at each electrode</a:t>
            </a:r>
          </a:p>
        </p:txBody>
      </p:sp>
    </p:spTree>
    <p:extLst>
      <p:ext uri="{BB962C8B-B14F-4D97-AF65-F5344CB8AC3E}">
        <p14:creationId xmlns:p14="http://schemas.microsoft.com/office/powerpoint/2010/main" val="1861389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1329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long can we wait before we extract the ions?</a:t>
            </a:r>
          </a:p>
          <a:p>
            <a:endParaRPr lang="en-GB" dirty="0"/>
          </a:p>
          <a:p>
            <a:r>
              <a:rPr lang="en-GB" dirty="0"/>
              <a:t>Overlap harder to separate them.</a:t>
            </a:r>
          </a:p>
          <a:p>
            <a:endParaRPr lang="en-GB" dirty="0"/>
          </a:p>
          <a:p>
            <a:r>
              <a:rPr lang="en-GB" dirty="0"/>
              <a:t>Ratio t/delta t for resolution</a:t>
            </a:r>
          </a:p>
          <a:p>
            <a:endParaRPr lang="en-GB" dirty="0"/>
          </a:p>
          <a:p>
            <a:r>
              <a:rPr lang="en-GB" dirty="0"/>
              <a:t>Below 1.5 us all wait times have approximately the same resolution. </a:t>
            </a:r>
          </a:p>
        </p:txBody>
      </p:sp>
    </p:spTree>
    <p:extLst>
      <p:ext uri="{BB962C8B-B14F-4D97-AF65-F5344CB8AC3E}">
        <p14:creationId xmlns:p14="http://schemas.microsoft.com/office/powerpoint/2010/main" val="33879380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4820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4302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Perfect because there are our ions produced.</a:t>
            </a:r>
          </a:p>
          <a:p>
            <a:r>
              <a:rPr lang="en-GB" dirty="0"/>
              <a:t>Extra slide for this calculation</a:t>
            </a:r>
          </a:p>
        </p:txBody>
      </p:sp>
    </p:spTree>
    <p:extLst>
      <p:ext uri="{BB962C8B-B14F-4D97-AF65-F5344CB8AC3E}">
        <p14:creationId xmlns:p14="http://schemas.microsoft.com/office/powerpoint/2010/main" val="37780976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Helmholtz setup bigger magnetic field than a single coil with 1.431 times as strong as just one</a:t>
            </a:r>
          </a:p>
        </p:txBody>
      </p:sp>
    </p:spTree>
    <p:extLst>
      <p:ext uri="{BB962C8B-B14F-4D97-AF65-F5344CB8AC3E}">
        <p14:creationId xmlns:p14="http://schemas.microsoft.com/office/powerpoint/2010/main" val="38227839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Dissipate heat generated from the running magnets.</a:t>
            </a:r>
          </a:p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 connected 2 * 22 kg of wire on one magnet, winded with 29 and 28 windings per layer resulting in about 1400 turns of wire.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5601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Dissipate heat generated from the running magnets.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99847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7743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5750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915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Short lifetime</a:t>
            </a:r>
          </a:p>
          <a:p>
            <a:r>
              <a:rPr lang="en-GB" dirty="0"/>
              <a:t>Matter antimatter bound system exotic atom</a:t>
            </a:r>
          </a:p>
          <a:p>
            <a:endParaRPr lang="en-GB" dirty="0"/>
          </a:p>
          <a:p>
            <a:r>
              <a:rPr lang="en-GB" dirty="0"/>
              <a:t>Spin anti parallel or parallel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5994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b="1" dirty="0"/>
              <a:t>threshold energy</a:t>
            </a:r>
            <a:r>
              <a:rPr lang="en-GB" dirty="0"/>
              <a:t> at which the </a:t>
            </a:r>
            <a:r>
              <a:rPr lang="en-GB" dirty="0" err="1"/>
              <a:t>PsH</a:t>
            </a:r>
            <a:r>
              <a:rPr lang="en-GB" dirty="0"/>
              <a:t> formation cross section becomes non-zero corresponds to the </a:t>
            </a:r>
            <a:r>
              <a:rPr lang="en-GB" b="1" dirty="0"/>
              <a:t>sum</a:t>
            </a:r>
            <a:r>
              <a:rPr lang="en-GB" dirty="0"/>
              <a:t> of the ionization energy of the ion product and the </a:t>
            </a:r>
            <a:r>
              <a:rPr lang="en-GB" b="1" dirty="0"/>
              <a:t>binding energy of </a:t>
            </a:r>
            <a:r>
              <a:rPr lang="en-GB" b="1" dirty="0" err="1"/>
              <a:t>PsH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42925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(like a fourth-order Runge–</a:t>
            </a:r>
            <a:r>
              <a:rPr lang="en-GB" dirty="0" err="1"/>
              <a:t>Kutta</a:t>
            </a:r>
            <a:r>
              <a:rPr lang="en-GB" dirty="0"/>
              <a:t> method) to compute the trajectories of the ions (as set up in your fly2 file), with custom ion-creation and processing routines defined in Lua.</a:t>
            </a:r>
          </a:p>
          <a:p>
            <a:endParaRPr lang="en-GB" dirty="0"/>
          </a:p>
          <a:p>
            <a:r>
              <a:rPr lang="en-GB" dirty="0"/>
              <a:t>The linearly falling extraction potential at each electrode effectively creates a time bunching </a:t>
            </a:r>
            <a:r>
              <a:rPr lang="en-GB" dirty="0" err="1"/>
              <a:t>tof</a:t>
            </a:r>
            <a:r>
              <a:rPr lang="en-GB" dirty="0"/>
              <a:t> spectrometer</a:t>
            </a:r>
          </a:p>
        </p:txBody>
      </p:sp>
    </p:spTree>
    <p:extLst>
      <p:ext uri="{BB962C8B-B14F-4D97-AF65-F5344CB8AC3E}">
        <p14:creationId xmlns:p14="http://schemas.microsoft.com/office/powerpoint/2010/main" val="8597416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d/delta t large separation relative to their widths easier to distinguish. Measure of how sharp the peak is </a:t>
            </a:r>
          </a:p>
        </p:txBody>
      </p:sp>
    </p:spTree>
    <p:extLst>
      <p:ext uri="{BB962C8B-B14F-4D97-AF65-F5344CB8AC3E}">
        <p14:creationId xmlns:p14="http://schemas.microsoft.com/office/powerpoint/2010/main" val="99435636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43% B field increase than single coil.</a:t>
            </a:r>
          </a:p>
        </p:txBody>
      </p:sp>
    </p:spTree>
    <p:extLst>
      <p:ext uri="{BB962C8B-B14F-4D97-AF65-F5344CB8AC3E}">
        <p14:creationId xmlns:p14="http://schemas.microsoft.com/office/powerpoint/2010/main" val="6898135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7656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21123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45671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211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Cheng semi empirical model Ps binding energy to basic atomic properties. Used known Ps binding energies from theoretical calculations to a limited set of neutral atoms.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Solid and Surfaces relevant positronium interactions because in porous materials positrons can bind and form positronium</a:t>
            </a:r>
          </a:p>
        </p:txBody>
      </p:sp>
    </p:spTree>
    <p:extLst>
      <p:ext uri="{BB962C8B-B14F-4D97-AF65-F5344CB8AC3E}">
        <p14:creationId xmlns:p14="http://schemas.microsoft.com/office/powerpoint/2010/main" val="3950895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Schrader Energy spread same order than the energy measurement. -&gt;</a:t>
            </a:r>
          </a:p>
          <a:p>
            <a:endParaRPr lang="en-GB" dirty="0"/>
          </a:p>
          <a:p>
            <a:r>
              <a:rPr lang="en-GB" dirty="0"/>
              <a:t>Need precision to distinguish between different mass ions found in the same energy range.</a:t>
            </a:r>
          </a:p>
        </p:txBody>
      </p:sp>
    </p:spTree>
    <p:extLst>
      <p:ext uri="{BB962C8B-B14F-4D97-AF65-F5344CB8AC3E}">
        <p14:creationId xmlns:p14="http://schemas.microsoft.com/office/powerpoint/2010/main" val="1914351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  <a:p>
            <a:r>
              <a:rPr lang="en-GB" dirty="0"/>
              <a:t>Potential divider</a:t>
            </a:r>
          </a:p>
          <a:p>
            <a:r>
              <a:rPr lang="en-GB" dirty="0" err="1"/>
              <a:t>Pulser</a:t>
            </a:r>
            <a:endParaRPr lang="en-GB" dirty="0"/>
          </a:p>
          <a:p>
            <a:r>
              <a:rPr lang="en-GB" dirty="0"/>
              <a:t>Parts of my spectrometer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unterpunkten</a:t>
            </a:r>
            <a:r>
              <a:rPr lang="en-GB" dirty="0"/>
              <a:t> </a:t>
            </a:r>
            <a:r>
              <a:rPr lang="en-GB" dirty="0" err="1"/>
              <a:t>oda</a:t>
            </a:r>
            <a:r>
              <a:rPr lang="en-GB" dirty="0"/>
              <a:t> so lol</a:t>
            </a:r>
          </a:p>
          <a:p>
            <a:r>
              <a:rPr lang="en-GB" dirty="0" err="1"/>
              <a:t>Mochs</a:t>
            </a:r>
            <a:r>
              <a:rPr lang="en-GB" dirty="0"/>
              <a:t> so </a:t>
            </a:r>
            <a:r>
              <a:rPr lang="en-GB" dirty="0" err="1"/>
              <a:t>afoch</a:t>
            </a:r>
            <a:r>
              <a:rPr lang="en-GB" dirty="0"/>
              <a:t> </a:t>
            </a:r>
            <a:r>
              <a:rPr lang="en-GB" dirty="0" err="1"/>
              <a:t>wie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Simulations</a:t>
            </a:r>
          </a:p>
          <a:p>
            <a:r>
              <a:rPr lang="en-GB" dirty="0"/>
              <a:t>Construction</a:t>
            </a:r>
          </a:p>
          <a:p>
            <a:r>
              <a:rPr lang="en-GB" dirty="0"/>
              <a:t>Measurements and Results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463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836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863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Sodium Chloride source.</a:t>
            </a:r>
          </a:p>
          <a:p>
            <a:r>
              <a:rPr lang="en-GB" dirty="0"/>
              <a:t>Fast particles don’t follow the magnetic guiding field and hit the wall. Slow beam follows trajectory.</a:t>
            </a:r>
          </a:p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Reduces systematic effects by fast particles.</a:t>
            </a:r>
          </a:p>
          <a:p>
            <a:endParaRPr lang="en-GB" dirty="0"/>
          </a:p>
          <a:p>
            <a:endParaRPr lang="en-GB" dirty="0"/>
          </a:p>
          <a:p>
            <a:pPr>
              <a:lnSpc>
                <a:spcPct val="100000"/>
              </a:lnSpc>
            </a:pPr>
            <a:r>
              <a:rPr lang="en-GB" dirty="0"/>
              <a:t>Positrons frozen on the cone shaped neon form a circle.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298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2A377A-C18A-48F8-98FC-AF8CD18DE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6938" y="1597025"/>
            <a:ext cx="13006387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8267B46-EC02-4F33-8267-11F46B791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5122863"/>
            <a:ext cx="13006387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74128E-42C1-4EDC-9596-DAE1090134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909D6D-344B-4E85-A433-C3F752333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Alina Weiser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0E145B-E8DB-4854-9C37-A91D45524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97183" y="9040813"/>
            <a:ext cx="4250867" cy="519112"/>
          </a:xfrm>
        </p:spPr>
        <p:txBody>
          <a:bodyPr/>
          <a:lstStyle/>
          <a:p>
            <a:fld id="{D806A0B9-6571-4089-9448-725767A1BA23}" type="slidenum">
              <a:rPr lang="de-AT" smtClean="0"/>
              <a:t>‹#›</a:t>
            </a:fld>
            <a:endParaRPr lang="de-AT"/>
          </a:p>
        </p:txBody>
      </p:sp>
      <p:sp>
        <p:nvSpPr>
          <p:cNvPr id="7" name="Shape 9">
            <a:extLst>
              <a:ext uri="{FF2B5EF4-FFF2-40B4-BE49-F238E27FC236}">
                <a16:creationId xmlns:a16="http://schemas.microsoft.com/office/drawing/2014/main" id="{6B72F9E3-C8D0-4C9A-A63D-72966EEB6E34}"/>
              </a:ext>
            </a:extLst>
          </p:cNvPr>
          <p:cNvSpPr/>
          <p:nvPr userDrawn="1"/>
        </p:nvSpPr>
        <p:spPr>
          <a:xfrm>
            <a:off x="7384354" y="899157"/>
            <a:ext cx="7992000" cy="360000"/>
          </a:xfrm>
          <a:prstGeom prst="rect">
            <a:avLst/>
          </a:prstGeom>
          <a:solidFill>
            <a:srgbClr val="008C95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 algn="r">
              <a:defRPr sz="1200" cap="all">
                <a:solidFill>
                  <a:srgbClr val="FFFFFF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1600" dirty="0"/>
          </a:p>
        </p:txBody>
      </p:sp>
      <p:pic>
        <p:nvPicPr>
          <p:cNvPr id="8" name="image2.jpg">
            <a:extLst>
              <a:ext uri="{FF2B5EF4-FFF2-40B4-BE49-F238E27FC236}">
                <a16:creationId xmlns:a16="http://schemas.microsoft.com/office/drawing/2014/main" id="{5EA89132-7130-4146-983E-2890C0B79E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720263" y="550459"/>
            <a:ext cx="1080000" cy="1080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Shape 10">
            <a:extLst>
              <a:ext uri="{FF2B5EF4-FFF2-40B4-BE49-F238E27FC236}">
                <a16:creationId xmlns:a16="http://schemas.microsoft.com/office/drawing/2014/main" id="{8EC777FA-72DD-4FD3-B159-3BFD8B86780F}"/>
              </a:ext>
            </a:extLst>
          </p:cNvPr>
          <p:cNvSpPr/>
          <p:nvPr userDrawn="1"/>
        </p:nvSpPr>
        <p:spPr>
          <a:xfrm>
            <a:off x="11432096" y="886717"/>
            <a:ext cx="4538424" cy="4137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7735" tIns="67735" rIns="67735" bIns="67735" numCol="1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 sz="1800" b="1" dirty="0">
                <a:solidFill>
                  <a:srgbClr val="FFFFFF"/>
                </a:solidFill>
              </a:rPr>
              <a:t>SMI – STEFAN MEYER INSTITUTE</a:t>
            </a:r>
          </a:p>
        </p:txBody>
      </p:sp>
      <p:pic>
        <p:nvPicPr>
          <p:cNvPr id="10" name="image3.png">
            <a:extLst>
              <a:ext uri="{FF2B5EF4-FFF2-40B4-BE49-F238E27FC236}">
                <a16:creationId xmlns:a16="http://schemas.microsoft.com/office/drawing/2014/main" id="{DEE7BBF8-B2EA-4784-940C-56B581F799E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000" y="550459"/>
            <a:ext cx="2492306" cy="108000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1" name="Shape 8">
            <a:extLst>
              <a:ext uri="{FF2B5EF4-FFF2-40B4-BE49-F238E27FC236}">
                <a16:creationId xmlns:a16="http://schemas.microsoft.com/office/drawing/2014/main" id="{2AB30E1F-0BCF-4933-A9E5-C8D98C1FED90}"/>
              </a:ext>
            </a:extLst>
          </p:cNvPr>
          <p:cNvSpPr/>
          <p:nvPr userDrawn="1"/>
        </p:nvSpPr>
        <p:spPr>
          <a:xfrm>
            <a:off x="3393713" y="899157"/>
            <a:ext cx="3996000" cy="360000"/>
          </a:xfrm>
          <a:prstGeom prst="rect">
            <a:avLst/>
          </a:prstGeom>
          <a:solidFill>
            <a:srgbClr val="84BD00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400">
                <a:solidFill>
                  <a:srgbClr val="FFFFFF"/>
                </a:solidFill>
              </a:defRPr>
            </a:pPr>
            <a:endParaRPr sz="3200"/>
          </a:p>
        </p:txBody>
      </p:sp>
    </p:spTree>
    <p:extLst>
      <p:ext uri="{BB962C8B-B14F-4D97-AF65-F5344CB8AC3E}">
        <p14:creationId xmlns:p14="http://schemas.microsoft.com/office/powerpoint/2010/main" val="163802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AC24D-E8EC-48E9-97B6-01F426F23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F72521F-F3D1-4BA7-BF90-7073BE62C9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AD7254-E1EA-410C-95F3-85C82D5532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C8892B-4839-47B6-8481-38B98E469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Alina Weiser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C0FD8C-EE47-4CA1-84C6-56EA9D5A8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367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EE16530-0DF7-40C3-9270-C2AB21B880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2409488" y="519113"/>
            <a:ext cx="3738562" cy="826611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E173D0-CD75-4618-8A13-538C23B521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92213" y="519113"/>
            <a:ext cx="11064875" cy="826611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52D2AF-4B6D-4F8E-ADE1-256E56B63E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AC29B1-FF05-4804-BAF3-3D4913871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Alina Weiser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BBF38B-EDF1-4C07-A763-695198BED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1813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9E3D2-BF1C-4EA0-8AF3-89EB54F70280}" type="slidenum">
              <a:rPr lang="de-DE"/>
              <a:pPr>
                <a:defRPr/>
              </a:pPr>
              <a:t>‹#›</a:t>
            </a:fld>
            <a:r>
              <a:rPr lang="de-DE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969613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BAB31-9577-4C3E-B4EF-CBA9A66CA0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6938" y="1597025"/>
            <a:ext cx="13006387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4C82B70-9CBB-4C98-9B24-B7EB9423F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5122863"/>
            <a:ext cx="13006387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84D542-756F-48DC-AC9D-DB7B98C7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6D22C4-C6D1-43FB-AA6B-866E10F45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26DB17-9F8E-4E19-A4F3-0A2D167C4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031478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6448B6-009C-4E02-9365-17163780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C89352-F4BE-4E42-9CCE-2B2E4920A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A90D4C-F273-4EC8-83CD-33515B179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412F2E-84F5-4CB4-8571-47712A163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2ED217-14F3-4C07-AA3F-F93AB879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94226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7E3831-5B11-413F-80EE-FEFFEAB3C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688" y="2432050"/>
            <a:ext cx="14955837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3A7F25-BAD0-45B1-8705-2B550D921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688" y="6527800"/>
            <a:ext cx="14955837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F23403-39B2-465B-AAD9-9C772B59B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A0790AF-3DD4-4364-9020-B4742DD5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1400A3-330C-48C7-9249-F1349D9CB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84569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14F7F8-5B6D-40F3-BA1C-926B7EA6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6CAEF3-9D3C-40C7-9D2E-BCB6D827E8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2213" y="2597150"/>
            <a:ext cx="7400925" cy="6188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165105-F8E6-4132-9838-EE5E89CD1D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45538" y="2597150"/>
            <a:ext cx="7402512" cy="6188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6C89B35-057B-4962-98CE-3764A9AB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110EB8C-2217-48F1-8A94-9B6AC7EC0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35F716-B273-41AF-AAD0-7D2970263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37657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85A19B-9BA1-4FC2-9C7E-14C569842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519113"/>
            <a:ext cx="14955838" cy="18859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E1116B-BF87-4811-B1D8-845E5EB0EC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3800" y="2390775"/>
            <a:ext cx="7335838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0B6FB3C-8D67-4964-A91F-D6CFDAD0A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3800" y="3562350"/>
            <a:ext cx="7335838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7177AA-42F0-4B6F-83DF-EEAEE8CFEB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78875" y="2390775"/>
            <a:ext cx="7370763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32D9C99-3894-4824-95E6-E9FB252736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78875" y="3562350"/>
            <a:ext cx="7370763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6758378-D100-483F-8345-9584FBFC6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4C5765A-D079-4C96-9154-6D4D8359A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2F54DFC-4B49-4850-BEC7-DBC81BFB9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49349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0CE890-C4E2-4A49-A76C-18F190083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99FA380-B56A-4B30-A195-8E93721A4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87B3A7C-80E6-49E5-9C7C-16177E993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C2BA2A-DFBA-4CE6-9D6C-E43D7FC4D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805409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FEEFA96-E38F-40C3-975B-65743D9A6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62401CD-29EF-4165-9A62-08CB58C1C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699FD97-B63C-44F1-93FD-96493AD54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75540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6839C-17CA-4795-98E6-FF4E25E2C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313530"/>
            <a:ext cx="16126590" cy="1136129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0FDD25-F11A-4B1C-87AE-AFFB9F387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2821259"/>
            <a:ext cx="16126590" cy="621955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59A241-386E-445B-AC71-4B45ED3D87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rebuchet MS" panose="020B0603020202020204" pitchFamily="34" charset="0"/>
              </a:defRPr>
            </a:lvl1pPr>
          </a:lstStyle>
          <a:p>
            <a:r>
              <a:rPr lang="de-AT" dirty="0"/>
              <a:t>www.oeaw.ac.at/smi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E6BA5C-DCAE-4B7D-AD9B-9B69A7983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de-AT"/>
              <a:t>Alina Weiser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2174E6-C293-4CA6-8A71-E15A8D59B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46058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579263-1EEF-4C93-8217-8834BFD93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8BCF88-455D-4722-87B6-2BE8DF351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18F637A-9545-406B-89D7-6C3063BF6A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57F7DE-E0F3-426F-A7DF-B7416636E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76DCEB-4C36-4D58-942C-1C21172F4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57DF484-6B88-42D9-8A1B-2FFCC1052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12109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1D9FCB-A200-409A-A80C-04B4F245B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69C59C-7322-4D72-BA9E-E31692F6BD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8D3A1E8-890E-4F0E-885C-F15809A73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8D89A8-958C-4099-A443-12CDD4E7A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F04839-4D95-4DC7-908F-FB6857E35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C4D337-ED72-4A4A-91D5-B2459B5BE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56745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17FB49-D4D0-4C37-B525-7A4358B91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F68AA9E-2E85-4887-B7E8-A653F821C3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AA9DE6-C997-43E5-8B07-B171D822A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F78797-57D2-470F-BFD6-03181E62A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A7B863-53EA-4BFB-8B65-8D8C2EB54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6848147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C3EBC079-8B55-4DA2-98B3-CCE079DABF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2409488" y="519113"/>
            <a:ext cx="3738562" cy="8266112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3455FF7-3CA4-44E2-BC7B-64F28B4964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92213" y="519113"/>
            <a:ext cx="11064875" cy="826611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3BFE9A-E968-45D4-B09C-863326315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5D143B-6F2E-4157-8933-0F29F29CC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Alina Weiser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514DC1-4CD3-4BB2-A297-387A8102F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8771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312693-85BF-4508-9809-9A1B07CFA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688" y="2432050"/>
            <a:ext cx="14955837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65B23A8-C9D2-4315-A316-489336B7E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688" y="6527800"/>
            <a:ext cx="14955837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2AC19E-DC16-4392-8C88-920D222562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237F75-C551-491C-BFCF-1E81B1ADC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/>
              <a:t>Alina Weiser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D921BE-0D07-49F3-BD02-FA4F4286C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3095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930184-D2A4-4AFC-8D78-0A666E5D2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85130"/>
            <a:ext cx="16126590" cy="1070111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5023B8-524D-468D-832A-64028B51E1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1" y="2755241"/>
            <a:ext cx="8053138" cy="6029984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FF188CB-4F8A-4265-BFD2-5B125C8E2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45538" y="2755241"/>
            <a:ext cx="7769418" cy="6029984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8EE2119-0E06-46D8-BFEE-0BA9E0FFEB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6C8B3B1-8E2F-4999-B835-43EE34F08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/>
              <a:t>Alina Weiser</a:t>
            </a:r>
            <a:endParaRPr lang="de-AT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143DD7-49D7-48E9-AE74-9838D9915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1976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D21F3-4C61-43BD-90F7-D290E0936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519113"/>
            <a:ext cx="14955838" cy="18859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83C5E03-365F-4576-BC2E-116A07F09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3800" y="2390775"/>
            <a:ext cx="7335838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7C0318E-C58F-424D-A40E-FA85EC2AB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93800" y="3562350"/>
            <a:ext cx="7335838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E52AE8B-A52B-4E2D-8A28-1690C50286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778875" y="2390775"/>
            <a:ext cx="7370763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AE14226-7D3A-4810-B497-DF0B1887FE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778875" y="3562350"/>
            <a:ext cx="7370763" cy="5240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B635F85-5219-4F77-BDC5-725683B668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EA55DEC-B3AF-42C4-B892-1AE70864B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/>
              <a:t>Alina Weiser</a:t>
            </a:r>
            <a:endParaRPr lang="de-AT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1982F3B-48F4-43CD-894C-A3946F60A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83628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604EB0-9E4D-468D-BEBF-7AF284B56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23BD804-E72E-4F1F-BB7C-87608BC850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6907284-41BE-4617-9E34-342853AE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Alina Weiser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463B45-DEDD-453E-B5E1-69BB4FABD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1591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506B66D-5B69-46B7-A2A6-42A9601DC6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A3EE954-72A0-4BA0-9CA9-A9354105F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Alina Weiser</a:t>
            </a:r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A3CD54-0323-41FE-B7F3-BA78C829F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623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94EFC6-77F3-4B68-AB3E-5117B80F6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F82CFB-A1B6-4E3F-958F-89078BF1D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20517E1-525E-4492-9CE0-F9B0D491A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3D19902-0A94-4A28-8BDA-517A41D2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CEDC5FA-EAAE-43C6-9B5F-2D33C19C8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Alina Weiser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39F7D7-2608-4B89-B6AC-E8B35696B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39753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B8282E-C35A-4D3A-8601-DA399094A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800" y="650875"/>
            <a:ext cx="5592763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259BD7-68CC-493F-89E7-7570E7552E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372350" y="1404938"/>
            <a:ext cx="8777288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9FD53A-E368-496E-AFB6-4615CF28A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93800" y="2925763"/>
            <a:ext cx="5592763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6A91ED-9A74-4A87-B39D-DD6EFDDA9F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0F2887-44A4-49F6-8DC8-DBF9501C8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Alina Weiser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6370CDC-967D-42C9-B03F-24EB26891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/>
          <a:lstStyle/>
          <a:p>
            <a:fld id="{AAC84863-07A5-44B2-A782-3B0AF55D14EB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6480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11A61C4-1967-4C51-BEE4-3696C34FF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61130"/>
            <a:ext cx="16126590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AFD44B-7170-4990-B3C0-DD972A925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3571079"/>
            <a:ext cx="16126590" cy="5469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93941B65-795F-4C14-8C72-1850C48105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dirty="0"/>
              <a:t>www.oeaw.ac.at/smi</a:t>
            </a:r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E437D973-C1E8-4E65-B682-48AAB2586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/>
              <a:t>Alina Weiser</a:t>
            </a:r>
            <a:endParaRPr lang="de-AT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C902EC8A-C8EB-45E9-9D9A-CD4604A10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D806A0B9-6571-4089-9448-725767A1BA23}" type="slidenum">
              <a:rPr lang="de-AT" smtClean="0"/>
              <a:pPr/>
              <a:t>‹#›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4467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7200" b="1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906C79A-5AB3-4AA9-8AA0-BF39C200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213" y="519113"/>
            <a:ext cx="14955837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LID4096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76C51A-A8DB-4C97-9EED-24C279047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92213" y="2597150"/>
            <a:ext cx="14955837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LID4096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6F8613-1A8F-4C71-8837-EAEA98905F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2213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 dirty="0"/>
              <a:t>www.oeaw.ac.at/smi</a:t>
            </a:r>
            <a:endParaRPr lang="LID4096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54D238-B366-4AFD-A944-20BEA8CC9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Alina Weiser</a:t>
            </a:r>
            <a:endParaRPr lang="LID409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189A04-A993-49F7-AFA3-DB5B5E7E4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245975" y="9040813"/>
            <a:ext cx="3902075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994AC-0F85-42B1-9E06-528B2552B8A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7057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9" Type="http://schemas.openxmlformats.org/officeDocument/2006/relationships/image" Target="../media/image36.png"/><Relationship Id="rId3" Type="http://schemas.openxmlformats.org/officeDocument/2006/relationships/image" Target="../media/image17.png"/><Relationship Id="rId38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41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0" Type="http://schemas.openxmlformats.org/officeDocument/2006/relationships/image" Target="../media/image37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7" Type="http://schemas.openxmlformats.org/officeDocument/2006/relationships/image" Target="../media/image62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g"/><Relationship Id="rId5" Type="http://schemas.openxmlformats.org/officeDocument/2006/relationships/image" Target="../media/image60.png"/><Relationship Id="rId4" Type="http://schemas.openxmlformats.org/officeDocument/2006/relationships/image" Target="../media/image58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F8D0C-B0F5-4F11-B3B1-6E3B2E4C38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An ion spectrometer for the identification of molecular bound states with positronium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C536E2-2DE8-4F03-8E1C-55BD67C3A2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6938" y="5802313"/>
            <a:ext cx="13006387" cy="2354262"/>
          </a:xfrm>
        </p:spPr>
        <p:txBody>
          <a:bodyPr/>
          <a:lstStyle/>
          <a:p>
            <a:endParaRPr lang="en-GB" u="sng" dirty="0"/>
          </a:p>
          <a:p>
            <a:r>
              <a:rPr lang="en-GB" u="sng" dirty="0"/>
              <a:t>Florian </a:t>
            </a:r>
            <a:r>
              <a:rPr lang="en-GB" u="sng" dirty="0" err="1"/>
              <a:t>Sterkl</a:t>
            </a:r>
            <a:endParaRPr lang="en-GB" dirty="0"/>
          </a:p>
          <a:p>
            <a:r>
              <a:rPr lang="en-GB" dirty="0"/>
              <a:t>SMI Seminar</a:t>
            </a:r>
          </a:p>
          <a:p>
            <a:r>
              <a:rPr lang="en-GB" dirty="0"/>
              <a:t>27.03.2025</a:t>
            </a:r>
          </a:p>
          <a:p>
            <a:endParaRPr lang="en-GB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ACA54B-93B3-4C53-9CB2-1DCB5EE8EA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2213" y="9040813"/>
            <a:ext cx="3902075" cy="519112"/>
          </a:xfrm>
        </p:spPr>
        <p:txBody>
          <a:bodyPr/>
          <a:lstStyle/>
          <a:p>
            <a:r>
              <a:rPr lang="de-AT" dirty="0"/>
              <a:t>www.oeaw.ac.at/smi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821CE77F-8D48-4A00-99F2-1E021666A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</p:spPr>
        <p:txBody>
          <a:bodyPr/>
          <a:lstStyle/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64439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10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Positron trap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434C1AC2-475B-4C3E-B877-23E2227DFC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2" t="31268" r="22502" b="31268"/>
          <a:stretch/>
        </p:blipFill>
        <p:spPr>
          <a:xfrm>
            <a:off x="316386" y="2174309"/>
            <a:ext cx="16525267" cy="619697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8958615-7C97-47D5-8109-EB544B6B43A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7105" y1="41630" x2="52380" y2="41465"/>
                        <a14:foregroundMark x1="52380" y1="41465" x2="58654" y2="42070"/>
                        <a14:foregroundMark x1="68112" y1="40969" x2="70173" y2="40969"/>
                        <a14:foregroundMark x1="72628" y1="39152" x2="73295" y2="42456"/>
                        <a14:foregroundMark x1="28221" y1="37665" x2="28857" y2="53139"/>
                        <a14:foregroundMark x1="28857" y1="53139" x2="28463" y2="56993"/>
                        <a14:backgroundMark x1="43680" y1="61454" x2="43528" y2="65363"/>
                        <a14:backgroundMark x1="38072" y1="56608" x2="38587" y2="62665"/>
                        <a14:backgroundMark x1="62868" y1="59086" x2="63534" y2="64097"/>
                        <a14:backgroundMark x1="63534" y1="64097" x2="63322" y2="66905"/>
                        <a14:backgroundMark x1="68930" y1="49559" x2="69294" y2="53084"/>
                        <a14:backgroundMark x1="72931" y1="46200" x2="73143" y2="53029"/>
                        <a14:backgroundMark x1="73143" y1="53029" x2="73143" y2="53029"/>
                        <a14:backgroundMark x1="70900" y1="50385" x2="71810" y2="50330"/>
                        <a14:backgroundMark x1="74901" y1="50165" x2="73356" y2="50220"/>
                        <a14:backgroundMark x1="75114" y1="50551" x2="70870" y2="50496"/>
                        <a14:backgroundMark x1="70597" y1="48844" x2="75932" y2="50110"/>
                        <a14:backgroundMark x1="75781" y1="50220" x2="73143" y2="50661"/>
                        <a14:backgroundMark x1="73143" y1="50661" x2="70597" y2="49615"/>
                        <a14:backgroundMark x1="70597" y1="49615" x2="73174" y2="50110"/>
                        <a14:backgroundMark x1="33859" y1="39703" x2="32464" y2="39703"/>
                        <a14:backgroundMark x1="37072" y1="39482" x2="35526" y2="39482"/>
                        <a14:backgroundMark x1="34010" y1="43117" x2="32616" y2="43227"/>
                        <a14:backgroundMark x1="39224" y1="38381" x2="39315" y2="44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02" t="31268" r="22502" b="31268"/>
          <a:stretch/>
        </p:blipFill>
        <p:spPr>
          <a:xfrm>
            <a:off x="316386" y="2175601"/>
            <a:ext cx="16525266" cy="6196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B3D893-0F32-4F6C-86C6-B7A78BD18904}"/>
                  </a:ext>
                </a:extLst>
              </p:cNvPr>
              <p:cNvSpPr txBox="1"/>
              <p:nvPr/>
            </p:nvSpPr>
            <p:spPr>
              <a:xfrm>
                <a:off x="1258856" y="2149520"/>
                <a:ext cx="20146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AT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AT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source</a:t>
                </a:r>
                <a:endParaRPr lang="en-AT" sz="28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B3D893-0F32-4F6C-86C6-B7A78BD18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856" y="2149520"/>
                <a:ext cx="2014696" cy="523220"/>
              </a:xfrm>
              <a:prstGeom prst="rect">
                <a:avLst/>
              </a:prstGeom>
              <a:blipFill>
                <a:blip r:embed="rId6"/>
                <a:stretch>
                  <a:fillRect t="-12941" b="-32941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9FD227E-954E-4306-994D-CF69AD831285}"/>
              </a:ext>
            </a:extLst>
          </p:cNvPr>
          <p:cNvSpPr txBox="1"/>
          <p:nvPr/>
        </p:nvSpPr>
        <p:spPr>
          <a:xfrm>
            <a:off x="2980944" y="2412422"/>
            <a:ext cx="25603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deflection coils</a:t>
            </a:r>
          </a:p>
          <a:p>
            <a:endParaRPr lang="en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994197-93CA-4DC5-9A3B-C97B835A48AF}"/>
              </a:ext>
            </a:extLst>
          </p:cNvPr>
          <p:cNvSpPr txBox="1"/>
          <p:nvPr/>
        </p:nvSpPr>
        <p:spPr>
          <a:xfrm>
            <a:off x="8536738" y="2507085"/>
            <a:ext cx="22589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positron trap</a:t>
            </a:r>
          </a:p>
          <a:p>
            <a:endParaRPr lang="en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7C8A2A-E64C-4D41-A0E4-C0D5CEFFF234}"/>
              </a:ext>
            </a:extLst>
          </p:cNvPr>
          <p:cNvSpPr txBox="1"/>
          <p:nvPr/>
        </p:nvSpPr>
        <p:spPr>
          <a:xfrm>
            <a:off x="13275528" y="1860758"/>
            <a:ext cx="2167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>
                <a:solidFill>
                  <a:schemeClr val="tx1"/>
                </a:solidFill>
                <a:latin typeface="Brandon Grotesque Regular" panose="020B0503020203060202" pitchFamily="34" charset="0"/>
              </a:rPr>
              <a:t>spectrometer</a:t>
            </a:r>
          </a:p>
          <a:p>
            <a:endParaRPr lang="en-AT" sz="2800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947B16-9937-4BC0-A3D4-C7F37D78F55A}"/>
              </a:ext>
            </a:extLst>
          </p:cNvPr>
          <p:cNvSpPr/>
          <p:nvPr/>
        </p:nvSpPr>
        <p:spPr>
          <a:xfrm>
            <a:off x="7126821" y="1566586"/>
            <a:ext cx="4908788" cy="45346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611871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11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Buffer gas positron trap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ubtitle 2">
                <a:extLst>
                  <a:ext uri="{FF2B5EF4-FFF2-40B4-BE49-F238E27FC236}">
                    <a16:creationId xmlns:a16="http://schemas.microsoft.com/office/drawing/2014/main" id="{19CC1FBE-22A0-46B3-A532-A2C46914ECF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0000" y="1882015"/>
                <a:ext cx="14767750" cy="634628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dirty="0"/>
                  <a:t>The trapping process of the slow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AT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dirty="0"/>
                  <a:t> beam has several stages:</a:t>
                </a:r>
              </a:p>
              <a:p>
                <a:r>
                  <a:rPr lang="en-GB" dirty="0"/>
                  <a:t>Radial confinement by the solenoid B-Field.</a:t>
                </a:r>
              </a:p>
              <a:p>
                <a:r>
                  <a:rPr lang="en-GB" dirty="0"/>
                  <a:t>Axial confinement by three regions of decreasing electrical potential.</a:t>
                </a:r>
              </a:p>
              <a:p>
                <a:r>
                  <a:rPr lang="en-GB" dirty="0"/>
                  <a:t>Energy loss due to collisions </a:t>
                </a:r>
              </a:p>
              <a:p>
                <a:pPr marL="0" indent="0">
                  <a:buNone/>
                </a:pPr>
                <a:r>
                  <a:rPr lang="en-GB" dirty="0"/>
                  <a:t>  with buffer gas N</a:t>
                </a:r>
                <a:r>
                  <a:rPr lang="en-GB" sz="2400" dirty="0"/>
                  <a:t>2</a:t>
                </a:r>
                <a:r>
                  <a:rPr lang="en-GB" dirty="0"/>
                  <a:t> and </a:t>
                </a:r>
              </a:p>
              <a:p>
                <a:pPr marL="0" indent="0">
                  <a:buNone/>
                </a:pPr>
                <a:r>
                  <a:rPr lang="en-GB" dirty="0"/>
                  <a:t>  vibrational energy loss to SF</a:t>
                </a:r>
                <a:r>
                  <a:rPr lang="en-GB" sz="2400" dirty="0"/>
                  <a:t>6</a:t>
                </a:r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11" name="Subtitle 2">
                <a:extLst>
                  <a:ext uri="{FF2B5EF4-FFF2-40B4-BE49-F238E27FC236}">
                    <a16:creationId xmlns:a16="http://schemas.microsoft.com/office/drawing/2014/main" id="{19CC1FBE-22A0-46B3-A532-A2C46914E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882015"/>
                <a:ext cx="14767750" cy="6346286"/>
              </a:xfrm>
              <a:prstGeom prst="rect">
                <a:avLst/>
              </a:prstGeom>
              <a:blipFill>
                <a:blip r:embed="rId3"/>
                <a:stretch>
                  <a:fillRect l="-1486" t="-2690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46944607-6EB2-4597-B04C-79EE3866C8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6" t="61374" r="39525" b="23343"/>
          <a:stretch/>
        </p:blipFill>
        <p:spPr>
          <a:xfrm>
            <a:off x="7981524" y="4027104"/>
            <a:ext cx="6679247" cy="128656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DF909D91-3779-45DB-99D3-751A2A45DFC5}"/>
              </a:ext>
            </a:extLst>
          </p:cNvPr>
          <p:cNvGrpSpPr/>
          <p:nvPr/>
        </p:nvGrpSpPr>
        <p:grpSpPr>
          <a:xfrm>
            <a:off x="7898363" y="5746023"/>
            <a:ext cx="6651184" cy="2078174"/>
            <a:chOff x="13583093" y="24457165"/>
            <a:chExt cx="8350072" cy="2311125"/>
          </a:xfrm>
        </p:grpSpPr>
        <p:sp>
          <p:nvSpPr>
            <p:cNvPr id="25" name="Textfeld 140">
              <a:extLst>
                <a:ext uri="{FF2B5EF4-FFF2-40B4-BE49-F238E27FC236}">
                  <a16:creationId xmlns:a16="http://schemas.microsoft.com/office/drawing/2014/main" id="{F21E5EAD-7926-490C-B611-1D27C9800438}"/>
                </a:ext>
              </a:extLst>
            </p:cNvPr>
            <p:cNvSpPr txBox="1"/>
            <p:nvPr/>
          </p:nvSpPr>
          <p:spPr>
            <a:xfrm>
              <a:off x="14956093" y="26391791"/>
              <a:ext cx="5273171" cy="3764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ctr" defTabSz="35077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600" dirty="0">
                  <a:latin typeface="Palatino Linotype" panose="02040502050505030304" pitchFamily="18" charset="0"/>
                </a:rPr>
                <a:t>z (mm)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BD037DE-B841-4B7B-924B-E3DF02D8E2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39" t="6912" r="7315"/>
            <a:stretch/>
          </p:blipFill>
          <p:spPr>
            <a:xfrm>
              <a:off x="13583093" y="24552012"/>
              <a:ext cx="8350072" cy="181088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feld 28">
                  <a:extLst>
                    <a:ext uri="{FF2B5EF4-FFF2-40B4-BE49-F238E27FC236}">
                      <a16:creationId xmlns:a16="http://schemas.microsoft.com/office/drawing/2014/main" id="{790A914C-492A-4C2D-B0E1-F2F6D7468B79}"/>
                    </a:ext>
                  </a:extLst>
                </p:cNvPr>
                <p:cNvSpPr txBox="1"/>
                <p:nvPr/>
              </p:nvSpPr>
              <p:spPr>
                <a:xfrm>
                  <a:off x="14561316" y="24679924"/>
                  <a:ext cx="1421905" cy="30777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pPr algn="ctr" defTabSz="3507730"/>
                  <a14:m>
                    <m:oMath xmlns:m="http://schemas.openxmlformats.org/officeDocument/2006/math">
                      <m:sSup>
                        <m:sSupPr>
                          <m:ctrlPr>
                            <a:rPr lang="de-DE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  <m:t>10</m:t>
                          </m:r>
                        </m:e>
                        <m:sup>
                          <m:r>
                            <a:rPr lang="de-DE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  <m:t>−3</m:t>
                          </m:r>
                        </m:sup>
                      </m:sSup>
                    </m:oMath>
                  </a14:m>
                  <a:r>
                    <a:rPr lang="en-GB" sz="1400" dirty="0">
                      <a:solidFill>
                        <a:srgbClr val="22C1D1"/>
                      </a:solidFill>
                      <a:latin typeface="Palatino Linotype" panose="02040502050505030304" pitchFamily="18" charset="0"/>
                      <a:sym typeface="Calibri"/>
                    </a:rPr>
                    <a:t> mbar</a:t>
                  </a:r>
                  <a:endParaRPr lang="en-GB" sz="1400" dirty="0">
                    <a:solidFill>
                      <a:srgbClr val="B80057"/>
                    </a:solidFill>
                    <a:latin typeface="Palatino Linotype" panose="02040502050505030304" pitchFamily="18" charset="0"/>
                    <a:sym typeface="Calibri"/>
                  </a:endParaRPr>
                </a:p>
              </p:txBody>
            </p:sp>
          </mc:Choice>
          <mc:Fallback xmlns="">
            <p:sp>
              <p:nvSpPr>
                <p:cNvPr id="166" name="Textfeld 28">
                  <a:extLst>
                    <a:ext uri="{FF2B5EF4-FFF2-40B4-BE49-F238E27FC236}">
                      <a16:creationId xmlns:a16="http://schemas.microsoft.com/office/drawing/2014/main" id="{58AE847C-18ED-4FF5-9630-8E678A1EB60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61316" y="24679924"/>
                  <a:ext cx="1421905" cy="307773"/>
                </a:xfrm>
                <a:prstGeom prst="rect">
                  <a:avLst/>
                </a:prstGeom>
                <a:blipFill>
                  <a:blip r:embed="rId38"/>
                  <a:stretch>
                    <a:fillRect t="-16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feld 28">
                  <a:extLst>
                    <a:ext uri="{FF2B5EF4-FFF2-40B4-BE49-F238E27FC236}">
                      <a16:creationId xmlns:a16="http://schemas.microsoft.com/office/drawing/2014/main" id="{F8289A19-2469-4DC3-8017-78A8FCF7CFB7}"/>
                    </a:ext>
                  </a:extLst>
                </p:cNvPr>
                <p:cNvSpPr txBox="1"/>
                <p:nvPr/>
              </p:nvSpPr>
              <p:spPr>
                <a:xfrm>
                  <a:off x="17079651" y="24679924"/>
                  <a:ext cx="1421905" cy="30777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pPr algn="ctr" defTabSz="3507730"/>
                  <a14:m>
                    <m:oMath xmlns:m="http://schemas.openxmlformats.org/officeDocument/2006/math">
                      <m:sSup>
                        <m:sSupPr>
                          <m:ctrlPr>
                            <a:rPr lang="de-DE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  <m:t>10</m:t>
                          </m:r>
                        </m:e>
                        <m:sup>
                          <m:r>
                            <a:rPr lang="de-DE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  <m:t>−</m:t>
                          </m:r>
                          <m:r>
                            <a:rPr lang="de-AT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  <m:t>4</m:t>
                          </m:r>
                        </m:sup>
                      </m:sSup>
                    </m:oMath>
                  </a14:m>
                  <a:r>
                    <a:rPr lang="en-GB" sz="1400" dirty="0">
                      <a:solidFill>
                        <a:srgbClr val="22C1D1"/>
                      </a:solidFill>
                      <a:latin typeface="Palatino Linotype" panose="02040502050505030304" pitchFamily="18" charset="0"/>
                      <a:sym typeface="Calibri"/>
                    </a:rPr>
                    <a:t> mbar</a:t>
                  </a:r>
                  <a:endParaRPr lang="en-GB" sz="1400" dirty="0">
                    <a:solidFill>
                      <a:srgbClr val="B80057"/>
                    </a:solidFill>
                    <a:latin typeface="Palatino Linotype" panose="02040502050505030304" pitchFamily="18" charset="0"/>
                    <a:sym typeface="Calibri"/>
                  </a:endParaRPr>
                </a:p>
              </p:txBody>
            </p:sp>
          </mc:Choice>
          <mc:Fallback xmlns="">
            <p:sp>
              <p:nvSpPr>
                <p:cNvPr id="167" name="Textfeld 28">
                  <a:extLst>
                    <a:ext uri="{FF2B5EF4-FFF2-40B4-BE49-F238E27FC236}">
                      <a16:creationId xmlns:a16="http://schemas.microsoft.com/office/drawing/2014/main" id="{C8AE6370-7CCB-4B81-98E1-7A2FB3E112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79651" y="24679924"/>
                  <a:ext cx="1421905" cy="307773"/>
                </a:xfrm>
                <a:prstGeom prst="rect">
                  <a:avLst/>
                </a:prstGeom>
                <a:blipFill>
                  <a:blip r:embed="rId39"/>
                  <a:stretch>
                    <a:fillRect t="-16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feld 28">
                  <a:extLst>
                    <a:ext uri="{FF2B5EF4-FFF2-40B4-BE49-F238E27FC236}">
                      <a16:creationId xmlns:a16="http://schemas.microsoft.com/office/drawing/2014/main" id="{75A06F47-53BD-40B9-8288-1EDB1A9D5962}"/>
                    </a:ext>
                  </a:extLst>
                </p:cNvPr>
                <p:cNvSpPr txBox="1"/>
                <p:nvPr/>
              </p:nvSpPr>
              <p:spPr>
                <a:xfrm>
                  <a:off x="18968133" y="24679924"/>
                  <a:ext cx="1421905" cy="30777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8" tIns="45718" rIns="45718" bIns="45718" numCol="1" spcCol="38100" rtlCol="0" anchor="t">
                  <a:spAutoFit/>
                </a:bodyPr>
                <a:lstStyle/>
                <a:p>
                  <a:pPr algn="ctr" defTabSz="3507730"/>
                  <a14:m>
                    <m:oMath xmlns:m="http://schemas.openxmlformats.org/officeDocument/2006/math">
                      <m:sSup>
                        <m:sSupPr>
                          <m:ctrlPr>
                            <a:rPr lang="de-DE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  <m:t>10</m:t>
                          </m:r>
                        </m:e>
                        <m:sup>
                          <m:r>
                            <a:rPr lang="de-DE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  <m:t>−</m:t>
                          </m:r>
                          <m:r>
                            <a:rPr lang="de-AT" sz="1400" b="0" i="1" smtClean="0">
                              <a:solidFill>
                                <a:srgbClr val="22C1D1"/>
                              </a:solidFill>
                              <a:latin typeface="Cambria Math" panose="02040503050406030204" pitchFamily="18" charset="0"/>
                              <a:sym typeface="Calibri"/>
                            </a:rPr>
                            <m:t>6</m:t>
                          </m:r>
                        </m:sup>
                      </m:sSup>
                    </m:oMath>
                  </a14:m>
                  <a:r>
                    <a:rPr lang="en-GB" sz="1400" dirty="0">
                      <a:solidFill>
                        <a:srgbClr val="22C1D1"/>
                      </a:solidFill>
                      <a:latin typeface="Palatino Linotype" panose="02040502050505030304" pitchFamily="18" charset="0"/>
                      <a:sym typeface="Calibri"/>
                    </a:rPr>
                    <a:t> mbar</a:t>
                  </a:r>
                  <a:endParaRPr lang="en-GB" sz="1400" dirty="0">
                    <a:solidFill>
                      <a:srgbClr val="B80057"/>
                    </a:solidFill>
                    <a:latin typeface="Palatino Linotype" panose="02040502050505030304" pitchFamily="18" charset="0"/>
                    <a:sym typeface="Calibri"/>
                  </a:endParaRPr>
                </a:p>
              </p:txBody>
            </p:sp>
          </mc:Choice>
          <mc:Fallback xmlns="">
            <p:sp>
              <p:nvSpPr>
                <p:cNvPr id="168" name="Textfeld 28">
                  <a:extLst>
                    <a:ext uri="{FF2B5EF4-FFF2-40B4-BE49-F238E27FC236}">
                      <a16:creationId xmlns:a16="http://schemas.microsoft.com/office/drawing/2014/main" id="{85015604-2E4C-4EFA-9FBD-7E6EBBE14A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68133" y="24679924"/>
                  <a:ext cx="1421905" cy="307773"/>
                </a:xfrm>
                <a:prstGeom prst="rect">
                  <a:avLst/>
                </a:prstGeom>
                <a:blipFill>
                  <a:blip r:embed="rId40"/>
                  <a:stretch>
                    <a:fillRect t="-1613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Gerader Verbinder 8">
              <a:extLst>
                <a:ext uri="{FF2B5EF4-FFF2-40B4-BE49-F238E27FC236}">
                  <a16:creationId xmlns:a16="http://schemas.microsoft.com/office/drawing/2014/main" id="{BC7E6C8F-F92E-466C-A1AD-F1E4E2C2D6CD}"/>
                </a:ext>
              </a:extLst>
            </p:cNvPr>
            <p:cNvCxnSpPr>
              <a:cxnSpLocks/>
            </p:cNvCxnSpPr>
            <p:nvPr/>
          </p:nvCxnSpPr>
          <p:spPr>
            <a:xfrm>
              <a:off x="16738354" y="24650414"/>
              <a:ext cx="0" cy="1469610"/>
            </a:xfrm>
            <a:prstGeom prst="line">
              <a:avLst/>
            </a:prstGeom>
            <a:ln w="25400">
              <a:solidFill>
                <a:srgbClr val="22C1D1">
                  <a:alpha val="81961"/>
                </a:srgb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8">
              <a:extLst>
                <a:ext uri="{FF2B5EF4-FFF2-40B4-BE49-F238E27FC236}">
                  <a16:creationId xmlns:a16="http://schemas.microsoft.com/office/drawing/2014/main" id="{F15D6EBC-7ACB-42C9-AE98-1A84DAA72204}"/>
                </a:ext>
              </a:extLst>
            </p:cNvPr>
            <p:cNvCxnSpPr>
              <a:cxnSpLocks/>
            </p:cNvCxnSpPr>
            <p:nvPr/>
          </p:nvCxnSpPr>
          <p:spPr>
            <a:xfrm>
              <a:off x="18626837" y="24650414"/>
              <a:ext cx="0" cy="1469610"/>
            </a:xfrm>
            <a:prstGeom prst="line">
              <a:avLst/>
            </a:prstGeom>
            <a:ln w="25400">
              <a:solidFill>
                <a:srgbClr val="22C1D1">
                  <a:alpha val="81961"/>
                </a:srgb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29">
              <a:extLst>
                <a:ext uri="{FF2B5EF4-FFF2-40B4-BE49-F238E27FC236}">
                  <a16:creationId xmlns:a16="http://schemas.microsoft.com/office/drawing/2014/main" id="{224F4BC0-805D-4277-83D1-7797C5690074}"/>
                </a:ext>
              </a:extLst>
            </p:cNvPr>
            <p:cNvCxnSpPr>
              <a:cxnSpLocks/>
            </p:cNvCxnSpPr>
            <p:nvPr/>
          </p:nvCxnSpPr>
          <p:spPr>
            <a:xfrm>
              <a:off x="14212559" y="25095709"/>
              <a:ext cx="691035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29">
              <a:extLst>
                <a:ext uri="{FF2B5EF4-FFF2-40B4-BE49-F238E27FC236}">
                  <a16:creationId xmlns:a16="http://schemas.microsoft.com/office/drawing/2014/main" id="{0ADEFDA5-8213-469F-B51C-B3FE92726DF4}"/>
                </a:ext>
              </a:extLst>
            </p:cNvPr>
            <p:cNvCxnSpPr>
              <a:cxnSpLocks/>
            </p:cNvCxnSpPr>
            <p:nvPr/>
          </p:nvCxnSpPr>
          <p:spPr>
            <a:xfrm>
              <a:off x="16754590" y="25470877"/>
              <a:ext cx="423094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r Verbinder 29">
              <a:extLst>
                <a:ext uri="{FF2B5EF4-FFF2-40B4-BE49-F238E27FC236}">
                  <a16:creationId xmlns:a16="http://schemas.microsoft.com/office/drawing/2014/main" id="{12B3B4B6-FBA2-4182-B39C-C9C878D05562}"/>
                </a:ext>
              </a:extLst>
            </p:cNvPr>
            <p:cNvCxnSpPr>
              <a:cxnSpLocks/>
            </p:cNvCxnSpPr>
            <p:nvPr/>
          </p:nvCxnSpPr>
          <p:spPr>
            <a:xfrm>
              <a:off x="18155488" y="25808071"/>
              <a:ext cx="2606705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mit Pfeil 25">
              <a:extLst>
                <a:ext uri="{FF2B5EF4-FFF2-40B4-BE49-F238E27FC236}">
                  <a16:creationId xmlns:a16="http://schemas.microsoft.com/office/drawing/2014/main" id="{8AFAED88-25DB-4E72-B1DC-402EC610E7F3}"/>
                </a:ext>
              </a:extLst>
            </p:cNvPr>
            <p:cNvCxnSpPr>
              <a:cxnSpLocks/>
            </p:cNvCxnSpPr>
            <p:nvPr/>
          </p:nvCxnSpPr>
          <p:spPr>
            <a:xfrm>
              <a:off x="14642568" y="25131713"/>
              <a:ext cx="0" cy="268092"/>
            </a:xfrm>
            <a:prstGeom prst="straightConnector1">
              <a:avLst/>
            </a:prstGeom>
            <a:ln w="25400">
              <a:solidFill>
                <a:srgbClr val="B800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25">
              <a:extLst>
                <a:ext uri="{FF2B5EF4-FFF2-40B4-BE49-F238E27FC236}">
                  <a16:creationId xmlns:a16="http://schemas.microsoft.com/office/drawing/2014/main" id="{A66FD680-8072-42EB-9DEA-19F285FB783F}"/>
                </a:ext>
              </a:extLst>
            </p:cNvPr>
            <p:cNvCxnSpPr>
              <a:cxnSpLocks/>
            </p:cNvCxnSpPr>
            <p:nvPr/>
          </p:nvCxnSpPr>
          <p:spPr>
            <a:xfrm>
              <a:off x="17399404" y="25536066"/>
              <a:ext cx="0" cy="268092"/>
            </a:xfrm>
            <a:prstGeom prst="straightConnector1">
              <a:avLst/>
            </a:prstGeom>
            <a:ln w="25400">
              <a:solidFill>
                <a:srgbClr val="B800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mit Pfeil 25">
              <a:extLst>
                <a:ext uri="{FF2B5EF4-FFF2-40B4-BE49-F238E27FC236}">
                  <a16:creationId xmlns:a16="http://schemas.microsoft.com/office/drawing/2014/main" id="{C0911306-1FA3-478A-8A73-4B8D76150A45}"/>
                </a:ext>
              </a:extLst>
            </p:cNvPr>
            <p:cNvCxnSpPr>
              <a:cxnSpLocks/>
            </p:cNvCxnSpPr>
            <p:nvPr/>
          </p:nvCxnSpPr>
          <p:spPr>
            <a:xfrm>
              <a:off x="19415628" y="25839387"/>
              <a:ext cx="0" cy="204427"/>
            </a:xfrm>
            <a:prstGeom prst="straightConnector1">
              <a:avLst/>
            </a:prstGeom>
            <a:ln w="25400">
              <a:solidFill>
                <a:srgbClr val="B800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141">
              <a:extLst>
                <a:ext uri="{FF2B5EF4-FFF2-40B4-BE49-F238E27FC236}">
                  <a16:creationId xmlns:a16="http://schemas.microsoft.com/office/drawing/2014/main" id="{02FAFE19-4018-4E5F-A04D-CFE729091ED9}"/>
                </a:ext>
              </a:extLst>
            </p:cNvPr>
            <p:cNvSpPr txBox="1"/>
            <p:nvPr/>
          </p:nvSpPr>
          <p:spPr>
            <a:xfrm>
              <a:off x="14692245" y="25088437"/>
              <a:ext cx="263848" cy="338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just" defTabSz="35077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>
                  <a:solidFill>
                    <a:srgbClr val="B80057"/>
                  </a:solidFill>
                  <a:latin typeface="Palatino Linotype" panose="02040502050505030304" pitchFamily="18" charset="0"/>
                </a:rPr>
                <a:t>1</a:t>
              </a:r>
            </a:p>
          </p:txBody>
        </p:sp>
        <p:sp>
          <p:nvSpPr>
            <p:cNvPr id="39" name="Textfeld 141">
              <a:extLst>
                <a:ext uri="{FF2B5EF4-FFF2-40B4-BE49-F238E27FC236}">
                  <a16:creationId xmlns:a16="http://schemas.microsoft.com/office/drawing/2014/main" id="{A8BAD08F-7267-4BB7-BEC1-19043EC53862}"/>
                </a:ext>
              </a:extLst>
            </p:cNvPr>
            <p:cNvSpPr txBox="1"/>
            <p:nvPr/>
          </p:nvSpPr>
          <p:spPr>
            <a:xfrm>
              <a:off x="17521932" y="25500837"/>
              <a:ext cx="263848" cy="338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just" defTabSz="35077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>
                  <a:solidFill>
                    <a:srgbClr val="B80057"/>
                  </a:solidFill>
                  <a:latin typeface="Palatino Linotype" panose="02040502050505030304" pitchFamily="18" charset="0"/>
                </a:rPr>
                <a:t>2</a:t>
              </a:r>
            </a:p>
          </p:txBody>
        </p:sp>
        <p:sp>
          <p:nvSpPr>
            <p:cNvPr id="40" name="Textfeld 141">
              <a:extLst>
                <a:ext uri="{FF2B5EF4-FFF2-40B4-BE49-F238E27FC236}">
                  <a16:creationId xmlns:a16="http://schemas.microsoft.com/office/drawing/2014/main" id="{663347B0-D016-4D0B-98B3-3B0E09806340}"/>
                </a:ext>
              </a:extLst>
            </p:cNvPr>
            <p:cNvSpPr txBox="1"/>
            <p:nvPr/>
          </p:nvSpPr>
          <p:spPr>
            <a:xfrm>
              <a:off x="19442242" y="25747610"/>
              <a:ext cx="263848" cy="338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just" defTabSz="35077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>
                  <a:solidFill>
                    <a:srgbClr val="B80057"/>
                  </a:solidFill>
                  <a:latin typeface="Palatino Linotype" panose="02040502050505030304" pitchFamily="18" charset="0"/>
                </a:rPr>
                <a:t>3</a:t>
              </a:r>
            </a:p>
          </p:txBody>
        </p:sp>
        <p:sp>
          <p:nvSpPr>
            <p:cNvPr id="41" name="Textfeld 140">
              <a:extLst>
                <a:ext uri="{FF2B5EF4-FFF2-40B4-BE49-F238E27FC236}">
                  <a16:creationId xmlns:a16="http://schemas.microsoft.com/office/drawing/2014/main" id="{19D619BD-1DBD-4810-AFF9-630870BACE30}"/>
                </a:ext>
              </a:extLst>
            </p:cNvPr>
            <p:cNvSpPr txBox="1"/>
            <p:nvPr/>
          </p:nvSpPr>
          <p:spPr>
            <a:xfrm rot="16200000">
              <a:off x="12917147" y="25215944"/>
              <a:ext cx="1856107" cy="33855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ctr" defTabSz="350773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600" dirty="0">
                  <a:latin typeface="Palatino Linotype" panose="02040502050505030304" pitchFamily="18" charset="0"/>
                </a:rPr>
                <a:t>potential (V)</a:t>
              </a:r>
              <a:endParaRPr kumimoji="0" lang="en-GB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Palatino Linotype" panose="02040502050505030304" pitchFamily="18" charset="0"/>
                <a:sym typeface="Calibri"/>
              </a:endParaRPr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6B0EE5A-E0C9-4174-A342-AB7D48421A3D}"/>
              </a:ext>
            </a:extLst>
          </p:cNvPr>
          <p:cNvCxnSpPr>
            <a:cxnSpLocks/>
          </p:cNvCxnSpPr>
          <p:nvPr/>
        </p:nvCxnSpPr>
        <p:spPr>
          <a:xfrm>
            <a:off x="7898363" y="4707129"/>
            <a:ext cx="6401898" cy="21080"/>
          </a:xfrm>
          <a:prstGeom prst="straightConnector1">
            <a:avLst/>
          </a:prstGeom>
          <a:noFill/>
          <a:ln w="34925" cap="flat">
            <a:solidFill>
              <a:srgbClr val="84BD00"/>
            </a:solidFill>
            <a:prstDash val="solid"/>
            <a:round/>
            <a:headEnd type="none"/>
            <a:tailEnd type="triangle" w="lg" len="lg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feld 141">
                <a:extLst>
                  <a:ext uri="{FF2B5EF4-FFF2-40B4-BE49-F238E27FC236}">
                    <a16:creationId xmlns:a16="http://schemas.microsoft.com/office/drawing/2014/main" id="{059EE245-6CEE-4EC4-B032-6B25E7D0CCB4}"/>
                  </a:ext>
                </a:extLst>
              </p:cNvPr>
              <p:cNvSpPr txBox="1"/>
              <p:nvPr/>
            </p:nvSpPr>
            <p:spPr>
              <a:xfrm>
                <a:off x="14197012" y="4439554"/>
                <a:ext cx="760352" cy="4616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t">
                <a:spAutoFit/>
              </a:bodyPr>
              <a:lstStyle/>
              <a:p>
                <a:pPr marL="0" marR="0" indent="0" algn="just" defTabSz="350773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rgbClr val="84BD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AT" sz="2400" b="0" i="0" smtClean="0">
                              <a:solidFill>
                                <a:srgbClr val="84BD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AT" sz="2400" b="0" i="0" smtClean="0">
                              <a:solidFill>
                                <a:srgbClr val="84BD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84BD00"/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43" name="Textfeld 141">
                <a:extLst>
                  <a:ext uri="{FF2B5EF4-FFF2-40B4-BE49-F238E27FC236}">
                    <a16:creationId xmlns:a16="http://schemas.microsoft.com/office/drawing/2014/main" id="{059EE245-6CEE-4EC4-B032-6B25E7D0CC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7012" y="4439554"/>
                <a:ext cx="760352" cy="461661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BFDA5B7-EC23-43F9-AA8E-978ED39CE1F4}"/>
              </a:ext>
            </a:extLst>
          </p:cNvPr>
          <p:cNvCxnSpPr>
            <a:cxnSpLocks/>
          </p:cNvCxnSpPr>
          <p:nvPr/>
        </p:nvCxnSpPr>
        <p:spPr>
          <a:xfrm flipH="1">
            <a:off x="10411661" y="4073871"/>
            <a:ext cx="1115873" cy="95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9BC55DE-BEB5-4D20-B035-425F9F1B3AE7}"/>
              </a:ext>
            </a:extLst>
          </p:cNvPr>
          <p:cNvSpPr txBox="1"/>
          <p:nvPr/>
        </p:nvSpPr>
        <p:spPr>
          <a:xfrm>
            <a:off x="11557397" y="389672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chemeClr val="accent1"/>
                </a:solidFill>
                <a:latin typeface="Palatino Linotype" panose="02040502050505030304" pitchFamily="18" charset="0"/>
              </a:rPr>
              <a:t>N</a:t>
            </a:r>
            <a:r>
              <a:rPr lang="en-GB" sz="1400" dirty="0">
                <a:solidFill>
                  <a:schemeClr val="accent1"/>
                </a:solidFill>
                <a:latin typeface="Palatino Linotype" panose="02040502050505030304" pitchFamily="18" charset="0"/>
              </a:rPr>
              <a:t>2</a:t>
            </a:r>
            <a:endParaRPr lang="en-AT" sz="1800" dirty="0">
              <a:solidFill>
                <a:schemeClr val="accent1"/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42A3255-967E-4FE3-86A3-883044D40520}"/>
              </a:ext>
            </a:extLst>
          </p:cNvPr>
          <p:cNvCxnSpPr>
            <a:cxnSpLocks/>
          </p:cNvCxnSpPr>
          <p:nvPr/>
        </p:nvCxnSpPr>
        <p:spPr>
          <a:xfrm flipV="1">
            <a:off x="9443964" y="5153267"/>
            <a:ext cx="1877183" cy="82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5C385C5-C6E8-4836-8FB6-17B819DCF762}"/>
              </a:ext>
            </a:extLst>
          </p:cNvPr>
          <p:cNvSpPr txBox="1"/>
          <p:nvPr/>
        </p:nvSpPr>
        <p:spPr>
          <a:xfrm>
            <a:off x="8886932" y="512795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chemeClr val="accent1"/>
                </a:solidFill>
                <a:latin typeface="Palatino Linotype" panose="02040502050505030304" pitchFamily="18" charset="0"/>
              </a:rPr>
              <a:t>SF</a:t>
            </a:r>
            <a:r>
              <a:rPr lang="en-GB" sz="1400" dirty="0">
                <a:solidFill>
                  <a:schemeClr val="accent1"/>
                </a:solidFill>
                <a:latin typeface="Palatino Linotype" panose="02040502050505030304" pitchFamily="18" charset="0"/>
              </a:rPr>
              <a:t>6</a:t>
            </a:r>
            <a:endParaRPr lang="en-AT" sz="1800" dirty="0">
              <a:solidFill>
                <a:schemeClr val="accent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663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Rotating wall method and energy spread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Subtitle 2">
                <a:extLst>
                  <a:ext uri="{FF2B5EF4-FFF2-40B4-BE49-F238E27FC236}">
                    <a16:creationId xmlns:a16="http://schemas.microsoft.com/office/drawing/2014/main" id="{19CC1FBE-22A0-46B3-A532-A2C46914ECF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0000" y="1882015"/>
                <a:ext cx="14767750" cy="634628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90° phase shifted AC signal</a:t>
                </a:r>
                <a:br>
                  <a:rPr lang="en-GB" dirty="0"/>
                </a:br>
                <a:r>
                  <a:rPr lang="en-GB" dirty="0"/>
                  <a:t>applied to a 4-segment</a:t>
                </a:r>
              </a:p>
              <a:p>
                <a:pPr marL="0" indent="0">
                  <a:buNone/>
                </a:pPr>
                <a:r>
                  <a:rPr lang="en-GB" dirty="0"/>
                  <a:t>  electrode. </a:t>
                </a:r>
              </a:p>
              <a:p>
                <a:r>
                  <a:rPr lang="en-GB" dirty="0"/>
                  <a:t>Rotating electric field </a:t>
                </a:r>
                <a:br>
                  <a:rPr lang="en-GB" dirty="0"/>
                </a:br>
                <a:r>
                  <a:rPr lang="en-GB" dirty="0"/>
                  <a:t>compresses the ion cloud.</a:t>
                </a:r>
              </a:p>
              <a:p>
                <a:r>
                  <a:rPr lang="en-GB" dirty="0"/>
                  <a:t>Beam energy spread in trap</a:t>
                </a:r>
                <a:br>
                  <a:rPr lang="en-GB" dirty="0"/>
                </a:br>
                <a:r>
                  <a:rPr lang="en-US" dirty="0">
                    <a:ea typeface="Cambria Math" panose="02040503050406030204" pitchFamily="18" charset="0"/>
                  </a:rPr>
                  <a:t>∆E = </a:t>
                </a:r>
                <a:r>
                  <a:rPr lang="en-GB" dirty="0">
                    <a:ea typeface="Cambria Math" panose="02040503050406030204" pitchFamily="18" charset="0"/>
                  </a:rPr>
                  <a:t>5</a:t>
                </a:r>
                <a14:m>
                  <m:oMath xmlns:m="http://schemas.openxmlformats.org/officeDocument/2006/math">
                    <m:r>
                      <a:rPr lang="de-AT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dirty="0"/>
                  <a:t> 1 </a:t>
                </a:r>
                <a:r>
                  <a:rPr lang="en-US" dirty="0" err="1"/>
                  <a:t>meV</a:t>
                </a:r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(Schrader: </a:t>
                </a:r>
                <a:r>
                  <a:rPr lang="en-US" dirty="0">
                    <a:ea typeface="Cambria Math" panose="02040503050406030204" pitchFamily="18" charset="0"/>
                  </a:rPr>
                  <a:t>∆E </a:t>
                </a:r>
                <a:r>
                  <a:rPr lang="en-GB" dirty="0">
                    <a:ea typeface="Cambria Math" panose="02040503050406030204" pitchFamily="18" charset="0"/>
                  </a:rPr>
                  <a:t>~ 1 eV).</a:t>
                </a:r>
                <a:endParaRPr lang="en-GB" dirty="0"/>
              </a:p>
            </p:txBody>
          </p:sp>
        </mc:Choice>
        <mc:Fallback>
          <p:sp>
            <p:nvSpPr>
              <p:cNvPr id="11" name="Subtitle 2">
                <a:extLst>
                  <a:ext uri="{FF2B5EF4-FFF2-40B4-BE49-F238E27FC236}">
                    <a16:creationId xmlns:a16="http://schemas.microsoft.com/office/drawing/2014/main" id="{19CC1FBE-22A0-46B3-A532-A2C46914E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882015"/>
                <a:ext cx="14767750" cy="6346286"/>
              </a:xfrm>
              <a:prstGeom prst="rect">
                <a:avLst/>
              </a:prstGeom>
              <a:blipFill>
                <a:blip r:embed="rId3"/>
                <a:stretch>
                  <a:fillRect l="-1321" t="-2690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" name="Grafik 11">
            <a:extLst>
              <a:ext uri="{FF2B5EF4-FFF2-40B4-BE49-F238E27FC236}">
                <a16:creationId xmlns:a16="http://schemas.microsoft.com/office/drawing/2014/main" id="{8EBB1FC0-AE89-4CF0-BBA9-F06F5876CF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3" b="3673"/>
          <a:stretch/>
        </p:blipFill>
        <p:spPr>
          <a:xfrm>
            <a:off x="7057792" y="1559666"/>
            <a:ext cx="8623284" cy="499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33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13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and outlook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Motivation: Positronium Containing Molecules</a:t>
            </a:r>
          </a:p>
          <a:p>
            <a:r>
              <a:rPr lang="en-GB" dirty="0"/>
              <a:t>Beam Line Overview</a:t>
            </a:r>
          </a:p>
          <a:p>
            <a:r>
              <a:rPr lang="en-GB" b="1" dirty="0"/>
              <a:t>Spectrometer</a:t>
            </a:r>
            <a:r>
              <a:rPr lang="en-GB" dirty="0"/>
              <a:t> </a:t>
            </a:r>
          </a:p>
          <a:p>
            <a:r>
              <a:rPr lang="en-GB" dirty="0"/>
              <a:t>Spectrometer Magnets</a:t>
            </a:r>
          </a:p>
          <a:p>
            <a:r>
              <a:rPr lang="en-GB" dirty="0"/>
              <a:t>Conclusion</a:t>
            </a:r>
          </a:p>
          <a:p>
            <a:r>
              <a:rPr lang="en-GB" dirty="0"/>
              <a:t>Outlook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240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14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Spectrometer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434C1AC2-475B-4C3E-B877-23E2227DFC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2" t="31268" r="22502" b="31268"/>
          <a:stretch/>
        </p:blipFill>
        <p:spPr>
          <a:xfrm>
            <a:off x="316386" y="2174309"/>
            <a:ext cx="16525267" cy="619697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8958615-7C97-47D5-8109-EB544B6B43A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7105" y1="41630" x2="52380" y2="41465"/>
                        <a14:foregroundMark x1="52380" y1="41465" x2="58654" y2="42070"/>
                        <a14:foregroundMark x1="68112" y1="40969" x2="70173" y2="40969"/>
                        <a14:foregroundMark x1="72628" y1="39152" x2="73295" y2="42456"/>
                        <a14:foregroundMark x1="28221" y1="37665" x2="28857" y2="53139"/>
                        <a14:foregroundMark x1="28857" y1="53139" x2="28463" y2="56993"/>
                        <a14:backgroundMark x1="43680" y1="61454" x2="43528" y2="65363"/>
                        <a14:backgroundMark x1="38072" y1="56608" x2="38587" y2="62665"/>
                        <a14:backgroundMark x1="62868" y1="59086" x2="63534" y2="64097"/>
                        <a14:backgroundMark x1="63534" y1="64097" x2="63322" y2="66905"/>
                        <a14:backgroundMark x1="68930" y1="49559" x2="69294" y2="53084"/>
                        <a14:backgroundMark x1="72931" y1="46200" x2="73143" y2="53029"/>
                        <a14:backgroundMark x1="73143" y1="53029" x2="73143" y2="53029"/>
                        <a14:backgroundMark x1="70900" y1="50385" x2="71810" y2="50330"/>
                        <a14:backgroundMark x1="74901" y1="50165" x2="73356" y2="50220"/>
                        <a14:backgroundMark x1="75114" y1="50551" x2="70870" y2="50496"/>
                        <a14:backgroundMark x1="70597" y1="48844" x2="75932" y2="50110"/>
                        <a14:backgroundMark x1="75781" y1="50220" x2="73143" y2="50661"/>
                        <a14:backgroundMark x1="73143" y1="50661" x2="70597" y2="49615"/>
                        <a14:backgroundMark x1="70597" y1="49615" x2="73174" y2="50110"/>
                        <a14:backgroundMark x1="33859" y1="39703" x2="32464" y2="39703"/>
                        <a14:backgroundMark x1="37072" y1="39482" x2="35526" y2="39482"/>
                        <a14:backgroundMark x1="34010" y1="43117" x2="32616" y2="43227"/>
                        <a14:backgroundMark x1="39224" y1="38381" x2="39315" y2="44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02" t="31268" r="22502" b="31268"/>
          <a:stretch/>
        </p:blipFill>
        <p:spPr>
          <a:xfrm>
            <a:off x="316386" y="2175601"/>
            <a:ext cx="16525266" cy="6196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B3D893-0F32-4F6C-86C6-B7A78BD18904}"/>
                  </a:ext>
                </a:extLst>
              </p:cNvPr>
              <p:cNvSpPr txBox="1"/>
              <p:nvPr/>
            </p:nvSpPr>
            <p:spPr>
              <a:xfrm>
                <a:off x="1258856" y="2149520"/>
                <a:ext cx="20146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AT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AT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source</a:t>
                </a:r>
                <a:endParaRPr lang="en-AT" sz="28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B3D893-0F32-4F6C-86C6-B7A78BD18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856" y="2149520"/>
                <a:ext cx="2014696" cy="523220"/>
              </a:xfrm>
              <a:prstGeom prst="rect">
                <a:avLst/>
              </a:prstGeom>
              <a:blipFill>
                <a:blip r:embed="rId6"/>
                <a:stretch>
                  <a:fillRect t="-12941" b="-32941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9FD227E-954E-4306-994D-CF69AD831285}"/>
              </a:ext>
            </a:extLst>
          </p:cNvPr>
          <p:cNvSpPr txBox="1"/>
          <p:nvPr/>
        </p:nvSpPr>
        <p:spPr>
          <a:xfrm>
            <a:off x="2980944" y="2412422"/>
            <a:ext cx="25603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deflection coils</a:t>
            </a:r>
          </a:p>
          <a:p>
            <a:endParaRPr lang="en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994197-93CA-4DC5-9A3B-C97B835A48AF}"/>
              </a:ext>
            </a:extLst>
          </p:cNvPr>
          <p:cNvSpPr txBox="1"/>
          <p:nvPr/>
        </p:nvSpPr>
        <p:spPr>
          <a:xfrm>
            <a:off x="8536738" y="2507085"/>
            <a:ext cx="22589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positron trap</a:t>
            </a:r>
          </a:p>
          <a:p>
            <a:endParaRPr lang="en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7C8A2A-E64C-4D41-A0E4-C0D5CEFFF234}"/>
              </a:ext>
            </a:extLst>
          </p:cNvPr>
          <p:cNvSpPr txBox="1"/>
          <p:nvPr/>
        </p:nvSpPr>
        <p:spPr>
          <a:xfrm>
            <a:off x="13275528" y="1860758"/>
            <a:ext cx="2167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>
                <a:solidFill>
                  <a:schemeClr val="tx1"/>
                </a:solidFill>
                <a:latin typeface="Brandon Grotesque Regular" panose="020B0503020203060202" pitchFamily="34" charset="0"/>
              </a:rPr>
              <a:t>spectrometer</a:t>
            </a:r>
          </a:p>
          <a:p>
            <a:endParaRPr lang="en-AT" sz="2800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947B16-9937-4BC0-A3D4-C7F37D78F55A}"/>
              </a:ext>
            </a:extLst>
          </p:cNvPr>
          <p:cNvSpPr/>
          <p:nvPr/>
        </p:nvSpPr>
        <p:spPr>
          <a:xfrm>
            <a:off x="11932865" y="1702164"/>
            <a:ext cx="4908788" cy="45346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44699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15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Time of flight (</a:t>
            </a:r>
            <a:r>
              <a:rPr lang="en-GB" dirty="0" err="1"/>
              <a:t>ToF</a:t>
            </a:r>
            <a:r>
              <a:rPr lang="en-GB" dirty="0"/>
              <a:t>) working principle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Subtitle 2">
                <a:extLst>
                  <a:ext uri="{FF2B5EF4-FFF2-40B4-BE49-F238E27FC236}">
                    <a16:creationId xmlns:a16="http://schemas.microsoft.com/office/drawing/2014/main" id="{19CC1FBE-22A0-46B3-A532-A2C46914ECF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0000" y="1882015"/>
                <a:ext cx="14767750" cy="634628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Charged ions gaining kinetic energy in an electric </a:t>
                </a:r>
              </a:p>
              <a:p>
                <a:pPr marL="0" indent="0">
                  <a:buNone/>
                </a:pPr>
                <a:r>
                  <a:rPr lang="en-GB" dirty="0"/>
                  <a:t>  field and fly towards a detector with a fixed velocity v.</a:t>
                </a:r>
              </a:p>
              <a:p>
                <a:r>
                  <a:rPr lang="en-US" dirty="0"/>
                  <a:t>The flight time </a:t>
                </a:r>
                <a:r>
                  <a:rPr lang="en-GB" dirty="0" err="1"/>
                  <a:t>t</a:t>
                </a:r>
                <a:r>
                  <a:rPr lang="en-GB" sz="2800" dirty="0" err="1"/>
                  <a:t>drift</a:t>
                </a:r>
                <a:r>
                  <a:rPr lang="en-US" dirty="0"/>
                  <a:t> is </a:t>
                </a:r>
              </a:p>
              <a:p>
                <a:pPr marL="0" indent="0">
                  <a:buNone/>
                </a:pPr>
                <a:r>
                  <a:rPr lang="en-US" dirty="0"/>
                  <a:t>  proportional to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dirty="0"/>
                  <a:t>.</a:t>
                </a:r>
              </a:p>
              <a:p>
                <a:r>
                  <a:rPr lang="en-GB" dirty="0"/>
                  <a:t>Different mass ions </a:t>
                </a:r>
              </a:p>
              <a:p>
                <a:pPr marL="0" indent="0">
                  <a:buNone/>
                </a:pPr>
                <a:r>
                  <a:rPr lang="en-GB" dirty="0"/>
                  <a:t>  have different flight </a:t>
                </a:r>
              </a:p>
              <a:p>
                <a:pPr marL="0" indent="0">
                  <a:buNone/>
                </a:pPr>
                <a:r>
                  <a:rPr lang="en-GB" dirty="0"/>
                  <a:t>  times, resulting in a </a:t>
                </a:r>
                <a:r>
                  <a:rPr lang="en-GB" dirty="0" err="1"/>
                  <a:t>ToF</a:t>
                </a:r>
                <a:r>
                  <a:rPr lang="en-GB" dirty="0"/>
                  <a:t> spectrum.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11" name="Subtitle 2">
                <a:extLst>
                  <a:ext uri="{FF2B5EF4-FFF2-40B4-BE49-F238E27FC236}">
                    <a16:creationId xmlns:a16="http://schemas.microsoft.com/office/drawing/2014/main" id="{19CC1FBE-22A0-46B3-A532-A2C46914E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882015"/>
                <a:ext cx="14767750" cy="6346286"/>
              </a:xfrm>
              <a:prstGeom prst="rect">
                <a:avLst/>
              </a:prstGeom>
              <a:blipFill>
                <a:blip r:embed="rId3"/>
                <a:stretch>
                  <a:fillRect l="-1321" t="-2690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B7550762-4EF2-4C7D-9F1E-45B8C2ECA8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917" y="3457308"/>
            <a:ext cx="3018214" cy="28177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D8B66F-B769-4A2C-9CC4-8583CE32C6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0131" y="3352942"/>
            <a:ext cx="6798693" cy="451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84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16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ToF</a:t>
            </a:r>
            <a:r>
              <a:rPr lang="en-GB" dirty="0"/>
              <a:t> spectrometer setup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Methane gas gets induced in the</a:t>
            </a:r>
            <a:br>
              <a:rPr lang="en-GB" dirty="0"/>
            </a:br>
            <a:r>
              <a:rPr lang="en-GB" dirty="0"/>
              <a:t>spectrometer through a capillary array </a:t>
            </a:r>
            <a:br>
              <a:rPr lang="en-GB" dirty="0"/>
            </a:br>
            <a:r>
              <a:rPr lang="en-GB" dirty="0"/>
              <a:t>(1mm thick </a:t>
            </a:r>
            <a:r>
              <a:rPr lang="en-GB" dirty="0" err="1"/>
              <a:t>glas</a:t>
            </a:r>
            <a:r>
              <a:rPr lang="en-GB" dirty="0"/>
              <a:t> plate, </a:t>
            </a:r>
            <a:r>
              <a:rPr lang="en-GB" dirty="0">
                <a:sym typeface="Helvetica Neue"/>
              </a:rPr>
              <a:t>50µm pores).</a:t>
            </a:r>
            <a:r>
              <a:rPr lang="en-GB" dirty="0"/>
              <a:t>  </a:t>
            </a:r>
          </a:p>
          <a:p>
            <a:r>
              <a:rPr lang="en-GB" dirty="0"/>
              <a:t>The slow positron beam hits the gas</a:t>
            </a:r>
          </a:p>
          <a:p>
            <a:pPr marL="0" indent="0">
              <a:buNone/>
            </a:pPr>
            <a:r>
              <a:rPr lang="en-GB" dirty="0"/>
              <a:t>  jet and forms gas ions.</a:t>
            </a:r>
          </a:p>
          <a:p>
            <a:r>
              <a:rPr lang="en-GB" dirty="0"/>
              <a:t>Time variable high voltage pulse applied </a:t>
            </a:r>
            <a:br>
              <a:rPr lang="en-GB" dirty="0"/>
            </a:br>
            <a:r>
              <a:rPr lang="en-GB" dirty="0"/>
              <a:t>to the electrodes.</a:t>
            </a:r>
          </a:p>
          <a:p>
            <a:r>
              <a:rPr lang="en-GB" dirty="0"/>
              <a:t>Accelerate the ions towards the MCP.</a:t>
            </a:r>
          </a:p>
          <a:p>
            <a:r>
              <a:rPr lang="en-GB" dirty="0"/>
              <a:t>The magnets confine the beam </a:t>
            </a:r>
          </a:p>
          <a:p>
            <a:pPr marL="0" indent="0">
              <a:buNone/>
            </a:pPr>
            <a:r>
              <a:rPr lang="en-GB" dirty="0"/>
              <a:t>  radially and guide it.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6FE240-CADE-4F51-9878-A5B7B8FBF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2198" y="1621708"/>
            <a:ext cx="6408065" cy="59661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C9720F-CB14-4B87-8A26-190423D8280E}"/>
              </a:ext>
            </a:extLst>
          </p:cNvPr>
          <p:cNvSpPr txBox="1"/>
          <p:nvPr/>
        </p:nvSpPr>
        <p:spPr>
          <a:xfrm>
            <a:off x="11319482" y="1567196"/>
            <a:ext cx="16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Gas inlet CH</a:t>
            </a:r>
            <a:r>
              <a:rPr lang="en-GB" sz="1400" dirty="0">
                <a:solidFill>
                  <a:srgbClr val="FF0000"/>
                </a:solidFill>
                <a:latin typeface="Palatino Linotype" panose="02040502050505030304" pitchFamily="18" charset="0"/>
              </a:rPr>
              <a:t>4</a:t>
            </a:r>
            <a:endParaRPr lang="en-AT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AD165E-E04B-406F-9781-9CE1D5EDCAB3}"/>
              </a:ext>
            </a:extLst>
          </p:cNvPr>
          <p:cNvSpPr txBox="1"/>
          <p:nvPr/>
        </p:nvSpPr>
        <p:spPr>
          <a:xfrm>
            <a:off x="12984981" y="2614807"/>
            <a:ext cx="2424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Field free drift region</a:t>
            </a:r>
            <a:endParaRPr lang="en-AT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C5A052-DBCB-43AF-BF0D-D82502436811}"/>
              </a:ext>
            </a:extLst>
          </p:cNvPr>
          <p:cNvSpPr txBox="1"/>
          <p:nvPr/>
        </p:nvSpPr>
        <p:spPr>
          <a:xfrm>
            <a:off x="15960948" y="3771740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MCP</a:t>
            </a:r>
            <a:endParaRPr lang="en-AT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07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17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Electric and magnetic field simulations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Simion</a:t>
            </a:r>
            <a:r>
              <a:rPr lang="en-GB" dirty="0"/>
              <a:t> was used to calculate the electric </a:t>
            </a:r>
          </a:p>
          <a:p>
            <a:pPr marL="0" indent="0">
              <a:buNone/>
            </a:pPr>
            <a:r>
              <a:rPr lang="en-GB" dirty="0"/>
              <a:t>  and magnetic field and ion trajectory.</a:t>
            </a:r>
          </a:p>
          <a:p>
            <a:r>
              <a:rPr lang="en-GB" dirty="0"/>
              <a:t>E-field: Discretizes 10-ring electrodes</a:t>
            </a:r>
          </a:p>
          <a:p>
            <a:pPr marL="0" indent="0">
              <a:buNone/>
            </a:pPr>
            <a:r>
              <a:rPr lang="en-GB" dirty="0"/>
              <a:t>  with finite-difference grid.</a:t>
            </a:r>
          </a:p>
          <a:p>
            <a:r>
              <a:rPr lang="en-GB" dirty="0"/>
              <a:t>Iteratively solves the Laplace / Poisson </a:t>
            </a:r>
          </a:p>
          <a:p>
            <a:pPr marL="0" indent="0">
              <a:buNone/>
            </a:pPr>
            <a:r>
              <a:rPr lang="en-GB" dirty="0"/>
              <a:t>  equation to obtain the field </a:t>
            </a:r>
            <a:r>
              <a:rPr lang="en-GB" dirty="0">
                <a:latin typeface="Brandon Grotesque Bold"/>
              </a:rPr>
              <a:t>E = −∇ϕ.</a:t>
            </a:r>
            <a:r>
              <a:rPr lang="en-GB" dirty="0"/>
              <a:t>  </a:t>
            </a:r>
          </a:p>
        </p:txBody>
      </p:sp>
      <p:pic>
        <p:nvPicPr>
          <p:cNvPr id="16" name="Grafik 18" descr="Ein Bild, das Text, Screenshot, Reihe, Rechteck enthält.&#10;&#10;Automatisch generierte Beschreibung">
            <a:extLst>
              <a:ext uri="{FF2B5EF4-FFF2-40B4-BE49-F238E27FC236}">
                <a16:creationId xmlns:a16="http://schemas.microsoft.com/office/drawing/2014/main" id="{26F99FD2-1606-48BF-9511-E0342EF211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656632" y="6769461"/>
            <a:ext cx="7013499" cy="1612791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BE95C25-EDD2-461D-9E17-D2A0207A45AB}"/>
              </a:ext>
            </a:extLst>
          </p:cNvPr>
          <p:cNvCxnSpPr>
            <a:cxnSpLocks/>
          </p:cNvCxnSpPr>
          <p:nvPr/>
        </p:nvCxnSpPr>
        <p:spPr>
          <a:xfrm>
            <a:off x="3763207" y="7575857"/>
            <a:ext cx="49069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957C0FA-0A89-4DAF-A798-209CFBD3B7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713" y="1882016"/>
            <a:ext cx="5567337" cy="694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54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18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Ion trajectory simulations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Numerical integration of ion trajectory.</a:t>
            </a:r>
          </a:p>
          <a:p>
            <a:r>
              <a:rPr lang="en-GB" dirty="0"/>
              <a:t>Ions get customized initial conditions</a:t>
            </a:r>
          </a:p>
          <a:p>
            <a:pPr marL="0" indent="0">
              <a:buNone/>
            </a:pPr>
            <a:r>
              <a:rPr lang="en-GB" dirty="0"/>
              <a:t>  at birth.</a:t>
            </a:r>
          </a:p>
          <a:p>
            <a:r>
              <a:rPr lang="en-GB" dirty="0"/>
              <a:t>Expansion in a constant potential for time </a:t>
            </a:r>
            <a:br>
              <a:rPr lang="en-GB" dirty="0"/>
            </a:br>
            <a:r>
              <a:rPr lang="en-GB" dirty="0" err="1"/>
              <a:t>t_</a:t>
            </a:r>
            <a:r>
              <a:rPr lang="en-GB" sz="2400" dirty="0" err="1"/>
              <a:t>wait</a:t>
            </a:r>
            <a:r>
              <a:rPr lang="en-GB" dirty="0"/>
              <a:t>.</a:t>
            </a:r>
          </a:p>
          <a:p>
            <a:r>
              <a:rPr lang="en-GB" dirty="0"/>
              <a:t>Extraction by time varying high voltage pulse.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76BAB4-DD07-49B6-9AD2-17082B5FF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0392" y="1951568"/>
            <a:ext cx="5176198" cy="38671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483ED1-3175-4DCB-A86A-42FE1F6CA4EC}"/>
              </a:ext>
            </a:extLst>
          </p:cNvPr>
          <p:cNvSpPr txBox="1"/>
          <p:nvPr/>
        </p:nvSpPr>
        <p:spPr>
          <a:xfrm>
            <a:off x="11687452" y="5958637"/>
            <a:ext cx="4782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Palatino Linotype" panose="02040502050505030304" pitchFamily="18" charset="0"/>
              </a:rPr>
              <a:t>Ion trajectory simulation</a:t>
            </a:r>
            <a:endParaRPr lang="en-AT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546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19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Time bunching </a:t>
            </a:r>
            <a:r>
              <a:rPr lang="en-GB" dirty="0" err="1"/>
              <a:t>ToF</a:t>
            </a:r>
            <a:r>
              <a:rPr lang="en-GB" dirty="0"/>
              <a:t> mechanism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Spectrometer electrodes coated with </a:t>
            </a:r>
            <a:br>
              <a:rPr lang="en-GB" dirty="0"/>
            </a:br>
            <a:r>
              <a:rPr lang="en-GB" dirty="0"/>
              <a:t>colloidal graphite.</a:t>
            </a:r>
          </a:p>
          <a:p>
            <a:r>
              <a:rPr lang="en-GB" dirty="0"/>
              <a:t>Meshes at the exit / entrance define </a:t>
            </a:r>
            <a:br>
              <a:rPr lang="en-GB" dirty="0"/>
            </a:br>
            <a:r>
              <a:rPr lang="en-GB" dirty="0"/>
              <a:t>electrostatic boundary for field uniformity.</a:t>
            </a:r>
          </a:p>
          <a:p>
            <a:r>
              <a:rPr lang="en-GB" dirty="0"/>
              <a:t>Gas ions have random motion at birth.</a:t>
            </a:r>
          </a:p>
          <a:p>
            <a:r>
              <a:rPr lang="en-GB" dirty="0"/>
              <a:t>Particles further away from MCP </a:t>
            </a:r>
            <a:br>
              <a:rPr lang="en-GB" dirty="0"/>
            </a:br>
            <a:r>
              <a:rPr lang="en-GB" dirty="0"/>
              <a:t>receive stronger acceleration fields.</a:t>
            </a:r>
          </a:p>
          <a:p>
            <a:r>
              <a:rPr lang="en-GB" dirty="0"/>
              <a:t>Uniform extraction better mass resolution.</a:t>
            </a:r>
          </a:p>
          <a:p>
            <a:endParaRPr lang="en-GB" dirty="0"/>
          </a:p>
        </p:txBody>
      </p:sp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E336DD27-CE2D-4416-8DD5-A3402E7F2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54023" y="1882015"/>
            <a:ext cx="4628221" cy="2621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A41073-59F4-4165-BD8F-D94C6086E4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798" r="53164" b="50000"/>
          <a:stretch/>
        </p:blipFill>
        <p:spPr>
          <a:xfrm>
            <a:off x="11518717" y="4503715"/>
            <a:ext cx="4363527" cy="46753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6320C2B-7DE0-48E1-9AE6-D85FAC23390B}"/>
              </a:ext>
            </a:extLst>
          </p:cNvPr>
          <p:cNvSpPr txBox="1"/>
          <p:nvPr/>
        </p:nvSpPr>
        <p:spPr>
          <a:xfrm>
            <a:off x="12760059" y="1505994"/>
            <a:ext cx="16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B050"/>
                </a:solidFill>
                <a:latin typeface="Palatino Linotype" panose="02040502050505030304" pitchFamily="18" charset="0"/>
              </a:rPr>
              <a:t>Gas inlet CH</a:t>
            </a:r>
            <a:r>
              <a:rPr lang="en-GB" sz="1400" dirty="0">
                <a:solidFill>
                  <a:srgbClr val="00B050"/>
                </a:solidFill>
                <a:latin typeface="Palatino Linotype" panose="02040502050505030304" pitchFamily="18" charset="0"/>
              </a:rPr>
              <a:t>4</a:t>
            </a:r>
            <a:endParaRPr lang="en-AT" sz="1800" dirty="0">
              <a:solidFill>
                <a:srgbClr val="00B05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621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and outlook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Motivation: Positronium containing molecules</a:t>
            </a:r>
          </a:p>
          <a:p>
            <a:r>
              <a:rPr lang="en-GB" dirty="0"/>
              <a:t>Beam line overview</a:t>
            </a:r>
          </a:p>
          <a:p>
            <a:r>
              <a:rPr lang="en-GB" dirty="0"/>
              <a:t>Spectrometer</a:t>
            </a:r>
          </a:p>
          <a:p>
            <a:r>
              <a:rPr lang="en-GB" dirty="0"/>
              <a:t>Spectrometer magnets</a:t>
            </a:r>
          </a:p>
          <a:p>
            <a:r>
              <a:rPr lang="en-GB" dirty="0"/>
              <a:t>Conclusion</a:t>
            </a:r>
          </a:p>
          <a:p>
            <a:r>
              <a:rPr lang="en-GB" dirty="0"/>
              <a:t>Outlook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630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20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Time of flight spectra and wait time limits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39999" y="1882015"/>
            <a:ext cx="1612659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Simulations suggest an upper limit of &lt;1.5</a:t>
            </a:r>
            <a:r>
              <a:rPr lang="en-GB" dirty="0">
                <a:sym typeface="Helvetica Neue"/>
              </a:rPr>
              <a:t>µ</a:t>
            </a:r>
            <a:r>
              <a:rPr lang="en-GB" dirty="0"/>
              <a:t>s for high mass resolution.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D23806-C573-4A8B-B325-C792EDF985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84"/>
          <a:stretch/>
        </p:blipFill>
        <p:spPr>
          <a:xfrm>
            <a:off x="406887" y="3261267"/>
            <a:ext cx="7511572" cy="57795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23561B-715D-4F69-8F4B-381E2E4B4E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/>
          <a:stretch/>
        </p:blipFill>
        <p:spPr>
          <a:xfrm>
            <a:off x="7995198" y="3261267"/>
            <a:ext cx="8938178" cy="57795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F9F35E-C150-4D05-A789-B353ED38910A}"/>
              </a:ext>
            </a:extLst>
          </p:cNvPr>
          <p:cNvSpPr txBox="1"/>
          <p:nvPr/>
        </p:nvSpPr>
        <p:spPr>
          <a:xfrm>
            <a:off x="1632421" y="2742154"/>
            <a:ext cx="5764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Palatino Linotype" panose="02040502050505030304" pitchFamily="18" charset="0"/>
              </a:rPr>
              <a:t>1.5</a:t>
            </a:r>
            <a:r>
              <a:rPr lang="en-GB" sz="2400" dirty="0">
                <a:sym typeface="Helvetica Neue"/>
              </a:rPr>
              <a:t>µ</a:t>
            </a:r>
            <a:r>
              <a:rPr lang="en-GB" sz="2400" dirty="0"/>
              <a:t>s wait time, sharp peaks, lower FWHM</a:t>
            </a:r>
            <a:endParaRPr lang="en-AT" sz="2400" dirty="0">
              <a:latin typeface="Palatino Linotype" panose="0204050205050503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D08700-5A3B-443C-83F1-22DA888301D4}"/>
              </a:ext>
            </a:extLst>
          </p:cNvPr>
          <p:cNvSpPr txBox="1"/>
          <p:nvPr/>
        </p:nvSpPr>
        <p:spPr>
          <a:xfrm>
            <a:off x="9943122" y="2742154"/>
            <a:ext cx="3970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Palatino Linotype" panose="02040502050505030304" pitchFamily="18" charset="0"/>
                <a:sym typeface="Helvetica Neue"/>
              </a:rPr>
              <a:t>5</a:t>
            </a:r>
            <a:r>
              <a:rPr lang="en-GB" sz="2400" dirty="0">
                <a:sym typeface="Helvetica Neue"/>
              </a:rPr>
              <a:t>µ</a:t>
            </a:r>
            <a:r>
              <a:rPr lang="en-GB" sz="2400" dirty="0"/>
              <a:t>s wait time, broader peaks</a:t>
            </a:r>
            <a:endParaRPr lang="en-AT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539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21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and Outlook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Motivation: Positronium Containing Molecules</a:t>
            </a:r>
          </a:p>
          <a:p>
            <a:r>
              <a:rPr lang="en-GB" dirty="0"/>
              <a:t>Beam Line Overview</a:t>
            </a:r>
          </a:p>
          <a:p>
            <a:r>
              <a:rPr lang="en-GB" dirty="0"/>
              <a:t>Spectrometer</a:t>
            </a:r>
          </a:p>
          <a:p>
            <a:r>
              <a:rPr lang="en-GB" b="1" dirty="0"/>
              <a:t>Spectrometer Magnets</a:t>
            </a:r>
          </a:p>
          <a:p>
            <a:r>
              <a:rPr lang="en-GB" dirty="0"/>
              <a:t>Conclusion</a:t>
            </a:r>
          </a:p>
          <a:p>
            <a:r>
              <a:rPr lang="en-GB" dirty="0"/>
              <a:t>Outlook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6331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Spectrometer magnets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A0BC73-1F5A-4DBB-8C33-C1D6F8A25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1445" y="1318111"/>
            <a:ext cx="7858405" cy="73164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0F15E8C-7D86-45DE-AF22-0C542478987D}"/>
              </a:ext>
            </a:extLst>
          </p:cNvPr>
          <p:cNvSpPr txBox="1"/>
          <p:nvPr/>
        </p:nvSpPr>
        <p:spPr>
          <a:xfrm>
            <a:off x="5743575" y="2779155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Coil 1</a:t>
            </a:r>
            <a:endParaRPr lang="en-AT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C8F427-25A6-43BE-BF04-5C44BCA756E0}"/>
              </a:ext>
            </a:extLst>
          </p:cNvPr>
          <p:cNvSpPr txBox="1"/>
          <p:nvPr/>
        </p:nvSpPr>
        <p:spPr>
          <a:xfrm>
            <a:off x="7923875" y="2799473"/>
            <a:ext cx="782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Coil 2</a:t>
            </a:r>
            <a:endParaRPr lang="en-AT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587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23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Spectrometer magnet setup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612659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Helmholtz setup: 2 identical coils </a:t>
            </a:r>
            <a:br>
              <a:rPr lang="en-GB" dirty="0"/>
            </a:br>
            <a:r>
              <a:rPr lang="en-GB" dirty="0"/>
              <a:t>separated by distance ~ coil radius </a:t>
            </a:r>
            <a:br>
              <a:rPr lang="en-GB" dirty="0"/>
            </a:br>
            <a:r>
              <a:rPr lang="en-GB" dirty="0"/>
              <a:t>and same current direction.</a:t>
            </a:r>
          </a:p>
          <a:p>
            <a:r>
              <a:rPr lang="en-GB" dirty="0"/>
              <a:t>Nearly uniform magnetic field in</a:t>
            </a:r>
            <a:br>
              <a:rPr lang="en-GB" dirty="0"/>
            </a:br>
            <a:r>
              <a:rPr lang="en-GB" dirty="0" err="1"/>
              <a:t>center</a:t>
            </a:r>
            <a:r>
              <a:rPr lang="en-GB" dirty="0"/>
              <a:t> between them.</a:t>
            </a:r>
          </a:p>
          <a:p>
            <a:r>
              <a:rPr lang="en-GB" dirty="0"/>
              <a:t>About 1.43 times stronger B field </a:t>
            </a:r>
            <a:br>
              <a:rPr lang="en-GB" dirty="0"/>
            </a:br>
            <a:r>
              <a:rPr lang="en-GB" dirty="0"/>
              <a:t>than single coil.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D79F22-FCC2-4A98-B845-BD5356231C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34" y="1366082"/>
            <a:ext cx="7155429" cy="702143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85BD4B1-5438-4576-A84C-CD7D24930682}"/>
              </a:ext>
            </a:extLst>
          </p:cNvPr>
          <p:cNvSpPr txBox="1"/>
          <p:nvPr/>
        </p:nvSpPr>
        <p:spPr>
          <a:xfrm>
            <a:off x="10124448" y="2984139"/>
            <a:ext cx="782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Coil 1</a:t>
            </a:r>
            <a:endParaRPr lang="en-AT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1765A8-8A81-4FCB-95CF-85DE5E6A6EAB}"/>
              </a:ext>
            </a:extLst>
          </p:cNvPr>
          <p:cNvSpPr txBox="1"/>
          <p:nvPr/>
        </p:nvSpPr>
        <p:spPr>
          <a:xfrm>
            <a:off x="12245975" y="299171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latin typeface="Palatino Linotype" panose="02040502050505030304" pitchFamily="18" charset="0"/>
              </a:rPr>
              <a:t>Coil 2</a:t>
            </a:r>
            <a:endParaRPr lang="en-AT" sz="18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4686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24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Spectrometer magnetic field and heat curve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39999" y="1882015"/>
            <a:ext cx="15445671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Two water cooling coil electromagnets, permanently running.</a:t>
            </a:r>
          </a:p>
          <a:p>
            <a:r>
              <a:rPr lang="en-GB" dirty="0"/>
              <a:t>First z direction magnetic field measurements and heat curve without water cooling at low current.</a:t>
            </a:r>
          </a:p>
        </p:txBody>
      </p:sp>
      <p:pic>
        <p:nvPicPr>
          <p:cNvPr id="9" name="Content Placeholder 11">
            <a:extLst>
              <a:ext uri="{FF2B5EF4-FFF2-40B4-BE49-F238E27FC236}">
                <a16:creationId xmlns:a16="http://schemas.microsoft.com/office/drawing/2014/main" id="{FBE55704-7A0A-4C20-B885-30378DC9FD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83525" y="4229100"/>
            <a:ext cx="7406255" cy="4227801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9E35303-1495-43FB-ABF8-97594E2A0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3306" y="4229100"/>
            <a:ext cx="5809421" cy="422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044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25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Spectrometer Coil Magnets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24000"/>
            <a:r>
              <a:rPr lang="en-GB" dirty="0"/>
              <a:t>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22DEE1-FAEA-4EAC-9108-47245C0CB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01" y="1882015"/>
            <a:ext cx="6333338" cy="4750003"/>
          </a:xfrm>
          <a:prstGeom prst="rect">
            <a:avLst/>
          </a:prstGeom>
        </p:spPr>
      </p:pic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108B0858-316C-4865-9637-2571528311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890744" y="1882014"/>
            <a:ext cx="6333338" cy="4750005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B579894-4A29-4A13-8E7F-FC6F3A2D26CF}"/>
              </a:ext>
            </a:extLst>
          </p:cNvPr>
          <p:cNvSpPr txBox="1"/>
          <p:nvPr/>
        </p:nvSpPr>
        <p:spPr>
          <a:xfrm>
            <a:off x="8665915" y="6730328"/>
            <a:ext cx="69477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>
                <a:latin typeface="Palatino Linotype" panose="02040502050505030304" pitchFamily="18" charset="0"/>
              </a:rPr>
              <a:t>Outside connection and </a:t>
            </a:r>
            <a:r>
              <a:rPr lang="en-GB" sz="3200" dirty="0" err="1">
                <a:latin typeface="Palatino Linotype" panose="02040502050505030304" pitchFamily="18" charset="0"/>
              </a:rPr>
              <a:t>cutout</a:t>
            </a:r>
            <a:r>
              <a:rPr lang="en-GB" sz="3200" dirty="0">
                <a:latin typeface="Palatino Linotype" panose="02040502050505030304" pitchFamily="18" charset="0"/>
              </a:rPr>
              <a:t> to not</a:t>
            </a:r>
          </a:p>
          <a:p>
            <a:pPr algn="ctr"/>
            <a:r>
              <a:rPr lang="en-GB" sz="3200" dirty="0">
                <a:latin typeface="Palatino Linotype" panose="02040502050505030304" pitchFamily="18" charset="0"/>
              </a:rPr>
              <a:t> intersect with chamber.</a:t>
            </a:r>
            <a:endParaRPr lang="en-AT" sz="3200" dirty="0">
              <a:latin typeface="Palatino Linotype" panose="020405020505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119393-2EEF-4BF8-BF4A-03F91424C566}"/>
              </a:ext>
            </a:extLst>
          </p:cNvPr>
          <p:cNvSpPr txBox="1"/>
          <p:nvPr/>
        </p:nvSpPr>
        <p:spPr>
          <a:xfrm>
            <a:off x="732326" y="6731393"/>
            <a:ext cx="59486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Palatino Linotype" panose="02040502050505030304" pitchFamily="18" charset="0"/>
              </a:rPr>
              <a:t>2 coil magnets, 44 kg / 1400 windings of wire each.</a:t>
            </a:r>
            <a:endParaRPr lang="en-AT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436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26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Watercooling</a:t>
            </a:r>
            <a:r>
              <a:rPr lang="en-GB" dirty="0"/>
              <a:t> pipes and copper plates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940964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Copper plates for better heat dissipation and water cooling pipes soldered on top.</a:t>
            </a:r>
          </a:p>
          <a:p>
            <a:pPr indent="-324000"/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E2D065-47A1-4FB0-9A6F-70074BBDA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38" y="3178155"/>
            <a:ext cx="6995467" cy="5246600"/>
          </a:xfrm>
          <a:prstGeom prst="rect">
            <a:avLst/>
          </a:prstGeom>
        </p:spPr>
      </p:pic>
      <p:pic>
        <p:nvPicPr>
          <p:cNvPr id="14" name="Content Placeholder 9">
            <a:extLst>
              <a:ext uri="{FF2B5EF4-FFF2-40B4-BE49-F238E27FC236}">
                <a16:creationId xmlns:a16="http://schemas.microsoft.com/office/drawing/2014/main" id="{43FB74CD-F9A4-4EF6-B811-8D4B2D8C58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7995" y="3178155"/>
            <a:ext cx="3934949" cy="52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0860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27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39999" y="1882015"/>
            <a:ext cx="15608051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Time bunching Time of Flight spectrometer has been build to precisely measure the binding energies of molecules containing Ps. </a:t>
            </a:r>
          </a:p>
          <a:p>
            <a:r>
              <a:rPr lang="en-GB" dirty="0"/>
              <a:t>The positron beam line is built up again.</a:t>
            </a:r>
          </a:p>
          <a:p>
            <a:r>
              <a:rPr lang="en-GB" dirty="0"/>
              <a:t>Ion Trajectory Simulations with </a:t>
            </a:r>
            <a:r>
              <a:rPr lang="en-GB" dirty="0" err="1"/>
              <a:t>Simion</a:t>
            </a:r>
            <a:r>
              <a:rPr lang="en-GB" dirty="0"/>
              <a:t> have been made to simulate the extraction pulse and how long we can wait to apply it.</a:t>
            </a:r>
          </a:p>
          <a:p>
            <a:r>
              <a:rPr lang="en-GB" dirty="0"/>
              <a:t>Magnets have been wound, water cooling copper plates have been soldered and heat curve measurements look promising.</a:t>
            </a:r>
          </a:p>
        </p:txBody>
      </p:sp>
    </p:spTree>
    <p:extLst>
      <p:ext uri="{BB962C8B-B14F-4D97-AF65-F5344CB8AC3E}">
        <p14:creationId xmlns:p14="http://schemas.microsoft.com/office/powerpoint/2010/main" val="10977496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28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39999" y="1882015"/>
            <a:ext cx="15218809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HV </a:t>
            </a:r>
            <a:r>
              <a:rPr lang="en-GB" dirty="0" err="1"/>
              <a:t>pulser</a:t>
            </a:r>
            <a:r>
              <a:rPr lang="en-GB" dirty="0"/>
              <a:t> prototype tests to apply extraction potential.</a:t>
            </a:r>
          </a:p>
          <a:p>
            <a:r>
              <a:rPr lang="en-GB" dirty="0"/>
              <a:t>Build a potential divider prototype for AC and DC components.</a:t>
            </a:r>
          </a:p>
          <a:p>
            <a:r>
              <a:rPr lang="en-GB" dirty="0"/>
              <a:t>Assemble the gas line and cut the metal pipe.</a:t>
            </a:r>
          </a:p>
          <a:p>
            <a:r>
              <a:rPr lang="en-GB" dirty="0"/>
              <a:t>Integrate the whole spectrometer setup into the beamline.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When everything comes together: </a:t>
            </a:r>
          </a:p>
          <a:p>
            <a:pPr marL="0" indent="0">
              <a:buNone/>
            </a:pPr>
            <a:r>
              <a:rPr lang="en-GB" dirty="0"/>
              <a:t>-&gt; Measurement of molecular bound states with positronium.</a:t>
            </a:r>
          </a:p>
        </p:txBody>
      </p:sp>
    </p:spTree>
    <p:extLst>
      <p:ext uri="{BB962C8B-B14F-4D97-AF65-F5344CB8AC3E}">
        <p14:creationId xmlns:p14="http://schemas.microsoft.com/office/powerpoint/2010/main" val="13317903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>
          <a:xfrm>
            <a:off x="2166937" y="1744141"/>
            <a:ext cx="13006387" cy="3395663"/>
          </a:xfrm>
        </p:spPr>
        <p:txBody>
          <a:bodyPr>
            <a:normAutofit/>
          </a:bodyPr>
          <a:lstStyle/>
          <a:p>
            <a:pPr algn="ctr"/>
            <a:r>
              <a:rPr lang="de-AT" dirty="0"/>
              <a:t>THANK YOU FOR </a:t>
            </a:r>
            <a:br>
              <a:rPr lang="de-AT" dirty="0"/>
            </a:br>
            <a:r>
              <a:rPr lang="de-AT" dirty="0"/>
              <a:t>YOUR ATTENTION!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/>
              <a:t>www.oeaw.ac.at/smi</a:t>
            </a:r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29</a:t>
            </a:fld>
            <a:endParaRPr lang="de-AT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A9956136-3B0A-44CE-899A-817C6E3BB1D3}"/>
              </a:ext>
            </a:extLst>
          </p:cNvPr>
          <p:cNvSpPr txBox="1">
            <a:spLocks/>
          </p:cNvSpPr>
          <p:nvPr/>
        </p:nvSpPr>
        <p:spPr>
          <a:xfrm>
            <a:off x="12211865" y="5726693"/>
            <a:ext cx="4751519" cy="1164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Many thanks to everybody who supported this project:</a:t>
            </a:r>
            <a:endParaRPr lang="en-US" sz="1400" dirty="0">
              <a:ea typeface="Cambria Math" panose="02040503050406030204" pitchFamily="18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AC3C3841-95D2-436E-85C5-24CF09C6EE21}"/>
              </a:ext>
            </a:extLst>
          </p:cNvPr>
          <p:cNvSpPr txBox="1"/>
          <p:nvPr/>
        </p:nvSpPr>
        <p:spPr>
          <a:xfrm>
            <a:off x="12244276" y="6470614"/>
            <a:ext cx="4422989" cy="1384995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Matti </a:t>
            </a:r>
            <a:r>
              <a:rPr lang="de-AT" sz="1400" dirty="0" err="1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Cerwenka</a:t>
            </a:r>
            <a:endParaRPr lang="de-AT" sz="1400" dirty="0">
              <a:solidFill>
                <a:schemeClr val="tx1"/>
              </a:solidFill>
              <a:latin typeface="Palatino Linotype" panose="02040502050505030304" pitchFamily="18" charset="0"/>
              <a:ea typeface="Cambria Math" panose="02040503050406030204" pitchFamily="18" charset="0"/>
            </a:endParaRP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Eric Hunter</a:t>
            </a: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Andreas Lanz</a:t>
            </a: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Martin Simon</a:t>
            </a: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Eberhard Widmann</a:t>
            </a: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Johann </a:t>
            </a:r>
            <a:r>
              <a:rPr lang="de-AT" sz="1400" dirty="0" err="1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Zmeskal</a:t>
            </a:r>
            <a:endParaRPr lang="de-AT" sz="1400" dirty="0">
              <a:solidFill>
                <a:schemeClr val="tx1"/>
              </a:solidFill>
              <a:latin typeface="Palatino Linotype" panose="02040502050505030304" pitchFamily="18" charset="0"/>
              <a:ea typeface="Cambria Math" panose="02040503050406030204" pitchFamily="18" charset="0"/>
            </a:endParaRP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Fabian Duringer</a:t>
            </a: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Manuel Friedrich</a:t>
            </a: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Gerhard Kaiser</a:t>
            </a: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Lukasz Paszkowski</a:t>
            </a:r>
          </a:p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Leopold Stowasser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8301A4-1892-4C17-9A52-4D782E52BE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057" y="6408902"/>
            <a:ext cx="1640904" cy="24585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C8CF0A-F722-44F9-A115-2DFD7C1395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63" y="6408902"/>
            <a:ext cx="3687819" cy="2458546"/>
          </a:xfrm>
          <a:prstGeom prst="rect">
            <a:avLst/>
          </a:prstGeom>
        </p:spPr>
      </p:pic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AF4E1BC4-E735-4E58-8273-05E52B1DBE1B}"/>
              </a:ext>
            </a:extLst>
          </p:cNvPr>
          <p:cNvSpPr txBox="1">
            <a:spLocks/>
          </p:cNvSpPr>
          <p:nvPr/>
        </p:nvSpPr>
        <p:spPr>
          <a:xfrm>
            <a:off x="2853465" y="5929717"/>
            <a:ext cx="4751519" cy="51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ea typeface="Cambria Math" panose="02040503050406030204" pitchFamily="18" charset="0"/>
              </a:rPr>
              <a:t>SMI Positron Group </a:t>
            </a:r>
            <a:endParaRPr lang="en-US" dirty="0"/>
          </a:p>
          <a:p>
            <a:endParaRPr lang="en-US" sz="4000" dirty="0"/>
          </a:p>
        </p:txBody>
      </p:sp>
      <p:sp>
        <p:nvSpPr>
          <p:cNvPr id="15" name="Textfeld 2">
            <a:extLst>
              <a:ext uri="{FF2B5EF4-FFF2-40B4-BE49-F238E27FC236}">
                <a16:creationId xmlns:a16="http://schemas.microsoft.com/office/drawing/2014/main" id="{E68A6089-35C1-4BB0-B9BF-3E50F507FD23}"/>
              </a:ext>
            </a:extLst>
          </p:cNvPr>
          <p:cNvSpPr txBox="1"/>
          <p:nvPr/>
        </p:nvSpPr>
        <p:spPr>
          <a:xfrm>
            <a:off x="1898076" y="8894419"/>
            <a:ext cx="1717992" cy="30777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Daniel </a:t>
            </a:r>
            <a:r>
              <a:rPr lang="de-AT" sz="1400" dirty="0" err="1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Murtagh</a:t>
            </a:r>
            <a:endParaRPr lang="de-AT" sz="1400" dirty="0">
              <a:solidFill>
                <a:schemeClr val="tx1"/>
              </a:solidFill>
              <a:latin typeface="Palatino Linotype" panose="02040502050505030304" pitchFamily="18" charset="0"/>
              <a:ea typeface="Cambria Math" panose="02040503050406030204" pitchFamily="18" charset="0"/>
            </a:endParaRPr>
          </a:p>
        </p:txBody>
      </p:sp>
      <p:sp>
        <p:nvSpPr>
          <p:cNvPr id="16" name="Textfeld 2">
            <a:extLst>
              <a:ext uri="{FF2B5EF4-FFF2-40B4-BE49-F238E27FC236}">
                <a16:creationId xmlns:a16="http://schemas.microsoft.com/office/drawing/2014/main" id="{4119DFEB-6145-49FE-8373-B03240E351C1}"/>
              </a:ext>
            </a:extLst>
          </p:cNvPr>
          <p:cNvSpPr txBox="1"/>
          <p:nvPr/>
        </p:nvSpPr>
        <p:spPr>
          <a:xfrm>
            <a:off x="4471168" y="8895333"/>
            <a:ext cx="1717992" cy="30777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Ross Sheldon</a:t>
            </a:r>
          </a:p>
        </p:txBody>
      </p:sp>
      <p:sp>
        <p:nvSpPr>
          <p:cNvPr id="17" name="Textfeld 2">
            <a:extLst>
              <a:ext uri="{FF2B5EF4-FFF2-40B4-BE49-F238E27FC236}">
                <a16:creationId xmlns:a16="http://schemas.microsoft.com/office/drawing/2014/main" id="{9D031D8E-303E-43DA-9663-BD9259E828D2}"/>
              </a:ext>
            </a:extLst>
          </p:cNvPr>
          <p:cNvSpPr txBox="1"/>
          <p:nvPr/>
        </p:nvSpPr>
        <p:spPr>
          <a:xfrm>
            <a:off x="619680" y="8886924"/>
            <a:ext cx="1717992" cy="30777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Alina Weiser</a:t>
            </a:r>
          </a:p>
        </p:txBody>
      </p:sp>
      <p:sp>
        <p:nvSpPr>
          <p:cNvPr id="18" name="Textfeld 2">
            <a:extLst>
              <a:ext uri="{FF2B5EF4-FFF2-40B4-BE49-F238E27FC236}">
                <a16:creationId xmlns:a16="http://schemas.microsoft.com/office/drawing/2014/main" id="{D8FA5D4D-05BF-4FEC-B5E2-CAF77AA5431B}"/>
              </a:ext>
            </a:extLst>
          </p:cNvPr>
          <p:cNvSpPr txBox="1"/>
          <p:nvPr/>
        </p:nvSpPr>
        <p:spPr>
          <a:xfrm>
            <a:off x="6118141" y="8919852"/>
            <a:ext cx="1717992" cy="30777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Florian Sterkl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06F135-0F30-45C9-B99D-30460FEE11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436" y="6408901"/>
            <a:ext cx="1640904" cy="24585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DD9FD43-6F7D-4A05-8526-6354EE05E7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4085" y="2253174"/>
            <a:ext cx="1454789" cy="1746151"/>
          </a:xfrm>
          <a:prstGeom prst="rect">
            <a:avLst/>
          </a:prstGeom>
        </p:spPr>
      </p:pic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E828B31F-B340-4490-BFCD-4C4A9F405C13}"/>
              </a:ext>
            </a:extLst>
          </p:cNvPr>
          <p:cNvSpPr txBox="1">
            <a:spLocks/>
          </p:cNvSpPr>
          <p:nvPr/>
        </p:nvSpPr>
        <p:spPr>
          <a:xfrm>
            <a:off x="14455771" y="1888933"/>
            <a:ext cx="2731519" cy="51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ea typeface="Cambria Math" panose="02040503050406030204" pitchFamily="18" charset="0"/>
              </a:rPr>
              <a:t>Follow us online: </a:t>
            </a:r>
            <a:endParaRPr lang="en-US" dirty="0"/>
          </a:p>
          <a:p>
            <a:endParaRPr lang="en-US" sz="40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78A870B-99DD-475E-9431-039803A55F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6731" y="8139346"/>
            <a:ext cx="2039568" cy="90146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E885389-D7A8-409C-839B-7AEA723933C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6078" y="8139346"/>
            <a:ext cx="3128621" cy="90146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0FB64D2-1429-4DD4-A476-9239EBFA030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1658" y="2320112"/>
            <a:ext cx="1615632" cy="1612274"/>
          </a:xfrm>
          <a:prstGeom prst="rect">
            <a:avLst/>
          </a:prstGeom>
        </p:spPr>
      </p:pic>
      <p:sp>
        <p:nvSpPr>
          <p:cNvPr id="30" name="Textfeld 2">
            <a:extLst>
              <a:ext uri="{FF2B5EF4-FFF2-40B4-BE49-F238E27FC236}">
                <a16:creationId xmlns:a16="http://schemas.microsoft.com/office/drawing/2014/main" id="{2039D56D-FCD4-48C1-8061-05F216E76B34}"/>
              </a:ext>
            </a:extLst>
          </p:cNvPr>
          <p:cNvSpPr txBox="1"/>
          <p:nvPr/>
        </p:nvSpPr>
        <p:spPr>
          <a:xfrm>
            <a:off x="14048738" y="3966027"/>
            <a:ext cx="3187639" cy="307777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Instagram      </a:t>
            </a:r>
          </a:p>
          <a:p>
            <a:pPr algn="ctr"/>
            <a:r>
              <a:rPr lang="de-AT" sz="1400" dirty="0">
                <a:solidFill>
                  <a:schemeClr val="tx1"/>
                </a:solidFill>
                <a:latin typeface="Palatino Linotype" panose="02040502050505030304" pitchFamily="18" charset="0"/>
                <a:ea typeface="Cambria Math" panose="02040503050406030204" pitchFamily="18" charset="0"/>
              </a:rPr>
              <a:t>Website</a:t>
            </a:r>
          </a:p>
        </p:txBody>
      </p:sp>
    </p:spTree>
    <p:extLst>
      <p:ext uri="{BB962C8B-B14F-4D97-AF65-F5344CB8AC3E}">
        <p14:creationId xmlns:p14="http://schemas.microsoft.com/office/powerpoint/2010/main" val="313467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positronium (Ps)?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Positronium is the bound state of e</a:t>
            </a:r>
            <a:r>
              <a:rPr lang="en-GB" baseline="30000" dirty="0"/>
              <a:t>+</a:t>
            </a:r>
            <a:r>
              <a:rPr lang="en-GB" dirty="0"/>
              <a:t> and e</a:t>
            </a:r>
            <a:r>
              <a:rPr lang="en-GB" baseline="30000" dirty="0"/>
              <a:t>-</a:t>
            </a:r>
            <a:r>
              <a:rPr lang="en-GB" dirty="0"/>
              <a:t>.</a:t>
            </a:r>
          </a:p>
          <a:p>
            <a:pPr>
              <a:lnSpc>
                <a:spcPct val="100000"/>
              </a:lnSpc>
            </a:pPr>
            <a:r>
              <a:rPr lang="en-GB" dirty="0"/>
              <a:t>Similar energy level structure to hydrogen,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/>
              <a:t>  but with energy levels halved.</a:t>
            </a:r>
          </a:p>
          <a:p>
            <a:pPr>
              <a:lnSpc>
                <a:spcPct val="100000"/>
              </a:lnSpc>
            </a:pPr>
            <a:r>
              <a:rPr lang="en-GB" dirty="0"/>
              <a:t>Short lifetime due to self annihilation.</a:t>
            </a:r>
          </a:p>
          <a:p>
            <a:pPr indent="-324000"/>
            <a:endParaRPr lang="en-GB" dirty="0"/>
          </a:p>
          <a:p>
            <a:endParaRPr lang="en-GB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366B655-5E3E-4E54-9AF7-38BD06259A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712" r="33985" b="63918"/>
          <a:stretch/>
        </p:blipFill>
        <p:spPr>
          <a:xfrm>
            <a:off x="10773740" y="881594"/>
            <a:ext cx="4723088" cy="3870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CE633A-F5FD-421E-97A4-1315141BC227}"/>
                  </a:ext>
                </a:extLst>
              </p:cNvPr>
              <p:cNvSpPr txBox="1"/>
              <p:nvPr/>
            </p:nvSpPr>
            <p:spPr>
              <a:xfrm>
                <a:off x="11184247" y="4492252"/>
                <a:ext cx="212345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>
                    <a:latin typeface="Palatino Linotype" panose="02040502050505030304" pitchFamily="18" charset="0"/>
                    <a:ea typeface="Cambria" panose="02040503050406030204" pitchFamily="18" charset="0"/>
                  </a:rPr>
                  <a:t>para-</a:t>
                </a:r>
                <a:r>
                  <a:rPr lang="de-DE" sz="2400" dirty="0" err="1">
                    <a:latin typeface="Palatino Linotype" panose="02040502050505030304" pitchFamily="18" charset="0"/>
                    <a:ea typeface="Cambria" panose="02040503050406030204" pitchFamily="18" charset="0"/>
                  </a:rPr>
                  <a:t>Ps</a:t>
                </a:r>
                <a:r>
                  <a:rPr lang="de-DE" sz="2400" dirty="0">
                    <a:latin typeface="Palatino Linotype" panose="020405020505050303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→2</m:t>
                    </m:r>
                    <m:r>
                      <a:rPr lang="de-DE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400" i="1" dirty="0">
                  <a:latin typeface="Palatino Linotype" panose="0204050205050503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=125 </m:t>
                      </m:r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𝑝𝑠</m:t>
                      </m:r>
                    </m:oMath>
                  </m:oMathPara>
                </a14:m>
                <a:endParaRPr lang="en-US" sz="2400" dirty="0">
                  <a:latin typeface="Palatino Linotype" panose="02040502050505030304" pitchFamily="18" charset="0"/>
                </a:endParaRPr>
              </a:p>
              <a:p>
                <a:endParaRPr lang="en-AT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8CE633A-F5FD-421E-97A4-1315141BC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4247" y="4492252"/>
                <a:ext cx="2123456" cy="1384995"/>
              </a:xfrm>
              <a:prstGeom prst="rect">
                <a:avLst/>
              </a:prstGeom>
              <a:blipFill>
                <a:blip r:embed="rId5"/>
                <a:stretch>
                  <a:fillRect l="-4598" t="-3524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2C1FE66-0085-4912-90F0-37A75474DD2D}"/>
                  </a:ext>
                </a:extLst>
              </p:cNvPr>
              <p:cNvSpPr txBox="1"/>
              <p:nvPr/>
            </p:nvSpPr>
            <p:spPr>
              <a:xfrm>
                <a:off x="13255046" y="4492252"/>
                <a:ext cx="224374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>
                    <a:latin typeface="Palatino Linotype" panose="02040502050505030304" pitchFamily="18" charset="0"/>
                    <a:ea typeface="Cambria" panose="02040503050406030204" pitchFamily="18" charset="0"/>
                  </a:rPr>
                  <a:t>ortho-</a:t>
                </a:r>
                <a:r>
                  <a:rPr lang="de-DE" sz="2400" dirty="0" err="1">
                    <a:latin typeface="Palatino Linotype" panose="02040502050505030304" pitchFamily="18" charset="0"/>
                    <a:ea typeface="Cambria" panose="02040503050406030204" pitchFamily="18" charset="0"/>
                  </a:rPr>
                  <a:t>Ps</a:t>
                </a:r>
                <a:r>
                  <a:rPr lang="de-DE" sz="2400" dirty="0">
                    <a:latin typeface="Palatino Linotype" panose="020405020505050303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de-DE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de-DE" sz="2400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400" i="1" dirty="0">
                  <a:latin typeface="Palatino Linotype" panose="0204050205050503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42</m:t>
                      </m:r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US" sz="2400" dirty="0">
                  <a:latin typeface="Palatino Linotype" panose="02040502050505030304" pitchFamily="18" charset="0"/>
                </a:endParaRPr>
              </a:p>
              <a:p>
                <a:endParaRPr lang="en-AT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2C1FE66-0085-4912-90F0-37A75474DD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5046" y="4492252"/>
                <a:ext cx="2243740" cy="1384995"/>
              </a:xfrm>
              <a:prstGeom prst="rect">
                <a:avLst/>
              </a:prstGeom>
              <a:blipFill>
                <a:blip r:embed="rId6"/>
                <a:stretch>
                  <a:fillRect l="-4076" t="-3524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340E47C-9429-4E89-8F37-7E80B10B3FF2}"/>
              </a:ext>
            </a:extLst>
          </p:cNvPr>
          <p:cNvSpPr txBox="1"/>
          <p:nvPr/>
        </p:nvSpPr>
        <p:spPr>
          <a:xfrm>
            <a:off x="3643659" y="6061575"/>
            <a:ext cx="96103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latin typeface="Palatino Linotype" panose="02040502050505030304" pitchFamily="18" charset="0"/>
              </a:rPr>
              <a:t>Can this exotic atom bind to other atoms?</a:t>
            </a:r>
            <a:endParaRPr lang="en-AT" sz="4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30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 UP SLIDES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6351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31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Schrader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indent="-324000"/>
            <a:endParaRPr lang="en-GB" dirty="0"/>
          </a:p>
          <a:p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615AF6C-B9F4-4C9A-A6E1-18D30EBEFD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127" y="4429615"/>
            <a:ext cx="5718748" cy="371656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1090BC-F095-44E1-AF57-5CD9F32843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234" y="291424"/>
            <a:ext cx="6467029" cy="87561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FA78A5-630B-4E36-8F52-5E4D85C6FF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38" y="1432431"/>
            <a:ext cx="9470737" cy="254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960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Electrode Voltage ramp up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Constant potential at the start for time period </a:t>
            </a:r>
            <a:r>
              <a:rPr lang="en-GB" dirty="0" err="1"/>
              <a:t>t_</a:t>
            </a:r>
            <a:r>
              <a:rPr lang="en-GB" sz="2400" dirty="0" err="1"/>
              <a:t>wait</a:t>
            </a:r>
            <a:r>
              <a:rPr lang="en-GB" dirty="0"/>
              <a:t>.</a:t>
            </a:r>
          </a:p>
          <a:p>
            <a:r>
              <a:rPr lang="en-GB" dirty="0"/>
              <a:t>Linear ramp up to the extraction potential</a:t>
            </a:r>
          </a:p>
          <a:p>
            <a:endParaRPr lang="en-GB" dirty="0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6587229C-BCF7-4873-A460-CC5071373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903" y="3201726"/>
            <a:ext cx="9922455" cy="53111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DECCF91-B757-4F6D-AFDB-347F47A4DAF4}"/>
              </a:ext>
            </a:extLst>
          </p:cNvPr>
          <p:cNvSpPr txBox="1"/>
          <p:nvPr/>
        </p:nvSpPr>
        <p:spPr>
          <a:xfrm>
            <a:off x="4777906" y="832824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>
                <a:latin typeface="Palatino Linotype" panose="02040502050505030304" pitchFamily="18" charset="0"/>
              </a:rPr>
              <a:t>t_wait</a:t>
            </a:r>
            <a:endParaRPr lang="en-AT" sz="1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087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33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Time of flight spectra and wait time limits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39999" y="1882015"/>
            <a:ext cx="1612659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D23806-C573-4A8B-B325-C792EDF985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63" y="3429481"/>
            <a:ext cx="7938813" cy="5040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23561B-715D-4F69-8F4B-381E2E4B4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775" y="3357134"/>
            <a:ext cx="7938813" cy="50896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8625BA-8F4D-41DA-BB88-E7B8B8E9A3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776" y="1483419"/>
            <a:ext cx="8400648" cy="14413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35AC57-4A17-408F-94AF-1199D55FF2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56" y="1470830"/>
            <a:ext cx="8243920" cy="146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25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34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Helmholtz B field calculation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B field in </a:t>
            </a:r>
            <a:r>
              <a:rPr lang="en-GB" dirty="0" err="1"/>
              <a:t>center</a:t>
            </a:r>
            <a:r>
              <a:rPr lang="en-GB" dirty="0"/>
              <a:t> between the coils.</a:t>
            </a:r>
          </a:p>
          <a:p>
            <a:r>
              <a:rPr lang="en-GB" dirty="0"/>
              <a:t>N Number of turns on each coil.</a:t>
            </a:r>
          </a:p>
          <a:p>
            <a:r>
              <a:rPr lang="en-GB" dirty="0"/>
              <a:t>R radius of the coil.</a:t>
            </a:r>
          </a:p>
          <a:p>
            <a:r>
              <a:rPr lang="en-GB" dirty="0"/>
              <a:t>I current.</a:t>
            </a:r>
          </a:p>
          <a:p>
            <a:r>
              <a:rPr lang="en-GB" dirty="0">
                <a:sym typeface="Helvetica Neue"/>
              </a:rPr>
              <a:t>µ magnetic vacuum permeability.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B365CB-102C-4CAB-8E91-49E3A1257CED}"/>
              </a:ext>
            </a:extLst>
          </p:cNvPr>
          <p:cNvSpPr txBox="1"/>
          <p:nvPr/>
        </p:nvSpPr>
        <p:spPr>
          <a:xfrm>
            <a:off x="616738" y="1939827"/>
            <a:ext cx="184731" cy="1451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000"/>
              </a:spcBef>
            </a:pPr>
            <a:endParaRPr lang="en-GB" sz="4000" dirty="0">
              <a:latin typeface="Palatino Linotype" panose="02040502050505030304" pitchFamily="18" charset="0"/>
            </a:endParaRPr>
          </a:p>
          <a:p>
            <a:pPr>
              <a:spcBef>
                <a:spcPts val="1000"/>
              </a:spcBef>
            </a:pPr>
            <a:endParaRPr lang="en-GB" sz="4000" dirty="0">
              <a:latin typeface="Palatino Linotype" panose="0204050205050503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086D8C-F87C-48EA-83C6-681FD4AE21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72" y="1325726"/>
            <a:ext cx="5100053" cy="18129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17A107-A894-4468-A6DE-A1FF3993F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3295" y="1816381"/>
            <a:ext cx="8218985" cy="37379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012EF8-F256-4712-ACAC-8F8598A4D6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1235" y="6768705"/>
            <a:ext cx="12744120" cy="95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11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E5B45-AFCE-4EFB-9B0F-EE26405EC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625" y="308360"/>
            <a:ext cx="15389013" cy="1826708"/>
          </a:xfrm>
        </p:spPr>
        <p:txBody>
          <a:bodyPr/>
          <a:lstStyle/>
          <a:p>
            <a:pPr>
              <a:spcAft>
                <a:spcPts val="1707"/>
              </a:spcAft>
            </a:pPr>
            <a:r>
              <a:rPr lang="en-GB" b="1" dirty="0"/>
              <a:t>B Field z direction measurement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3A66B-5999-4FBB-AAD5-081A59B3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3548" y="9185595"/>
            <a:ext cx="3901440" cy="519289"/>
          </a:xfrm>
        </p:spPr>
        <p:txBody>
          <a:bodyPr/>
          <a:lstStyle/>
          <a:p>
            <a:fld id="{6D22F896-40B5-4ADD-8801-0D06FADFA095}" type="slidenum">
              <a:rPr lang="en-US" smtClean="0"/>
              <a:t>35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C71B69-6297-499D-8F0B-BA2DE299F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Probeguide</a:t>
            </a:r>
            <a:r>
              <a:rPr lang="en-GB" dirty="0"/>
              <a:t> and probe.</a:t>
            </a:r>
          </a:p>
          <a:p>
            <a:r>
              <a:rPr lang="en-GB" dirty="0"/>
              <a:t>Heat probe on magnet.</a:t>
            </a:r>
            <a:endParaRPr lang="en-A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334F06-2E4B-42A6-9137-19740272D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738" y="1681363"/>
            <a:ext cx="7421289" cy="761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714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E5B45-AFCE-4EFB-9B0F-EE26405EC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625" y="308360"/>
            <a:ext cx="15389013" cy="1826708"/>
          </a:xfrm>
        </p:spPr>
        <p:txBody>
          <a:bodyPr/>
          <a:lstStyle/>
          <a:p>
            <a:pPr>
              <a:spcAft>
                <a:spcPts val="1707"/>
              </a:spcAft>
            </a:pPr>
            <a:r>
              <a:rPr lang="en-GB" b="1" dirty="0"/>
              <a:t>Potential Divider SECTION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E716F0C-BFEB-43C5-A26A-BF176517D7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12556" y="2135069"/>
            <a:ext cx="9127442" cy="684558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3A66B-5999-4FBB-AAD5-081A59B3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3548" y="9185595"/>
            <a:ext cx="3901440" cy="519289"/>
          </a:xfrm>
        </p:spPr>
        <p:txBody>
          <a:bodyPr/>
          <a:lstStyle/>
          <a:p>
            <a:fld id="{6D22F896-40B5-4ADD-8801-0D06FADFA095}" type="slidenum">
              <a:rPr lang="en-US" smtClean="0"/>
              <a:t>36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AFB831-C0D1-4864-8559-0AA22045B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196" y="2135069"/>
            <a:ext cx="7838360" cy="609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6047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37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Ltspice</a:t>
            </a:r>
            <a:r>
              <a:rPr lang="en-GB" dirty="0"/>
              <a:t> potential divider simulations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Necessary in our setup to divide a high voltage pulse to the electrodes for the extraction while not dividing the constant potential at the electrodes.</a:t>
            </a:r>
          </a:p>
          <a:p>
            <a:r>
              <a:rPr lang="en-GB" dirty="0"/>
              <a:t>I used 10 times the same resistor for a 10 Volt drop at each intersection.</a:t>
            </a:r>
          </a:p>
          <a:p>
            <a:r>
              <a:rPr lang="en-GB" dirty="0"/>
              <a:t>Works as a high pass filter -&gt; high frequency components pass, low frequency ones get blocked.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46A75E-01E2-4B50-9F69-B2AF4A14B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525" y="6084732"/>
            <a:ext cx="3409696" cy="10449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590F03-A243-40B8-942D-140C3361C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525" y="7025017"/>
            <a:ext cx="3409696" cy="11021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108892-F83C-4A8E-B4A3-A8FABFAD7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16647" y="5979105"/>
            <a:ext cx="5808255" cy="1892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2F4DED-AA17-4137-8B83-AB82FB8E9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3113" y="6330955"/>
            <a:ext cx="3753534" cy="154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34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38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Ltspice</a:t>
            </a:r>
            <a:r>
              <a:rPr lang="en-GB" dirty="0"/>
              <a:t> potential divider simulations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46A75E-01E2-4B50-9F69-B2AF4A14B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525" y="5813070"/>
            <a:ext cx="3409696" cy="10449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590F03-A243-40B8-942D-140C3361C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525" y="6747601"/>
            <a:ext cx="3409696" cy="11021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2F4DED-AA17-4137-8B83-AB82FB8E9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3575" y="6244318"/>
            <a:ext cx="2990192" cy="1227318"/>
          </a:xfrm>
          <a:prstGeom prst="rect">
            <a:avLst/>
          </a:prstGeom>
        </p:spPr>
      </p:pic>
      <p:pic>
        <p:nvPicPr>
          <p:cNvPr id="13" name="Content Placeholder 22">
            <a:extLst>
              <a:ext uri="{FF2B5EF4-FFF2-40B4-BE49-F238E27FC236}">
                <a16:creationId xmlns:a16="http://schemas.microsoft.com/office/drawing/2014/main" id="{264421CF-4F82-4024-B119-7D81C6D79E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540000" y="1760767"/>
            <a:ext cx="8591354" cy="6003229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964E3D6-3A86-4CD0-B033-9136BAA400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1354" y="1730072"/>
            <a:ext cx="4839824" cy="60665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160469-8B25-456D-A1B7-3CFBAB56917A}"/>
              </a:ext>
            </a:extLst>
          </p:cNvPr>
          <p:cNvSpPr txBox="1"/>
          <p:nvPr/>
        </p:nvSpPr>
        <p:spPr>
          <a:xfrm>
            <a:off x="2798064" y="8130138"/>
            <a:ext cx="8703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Palatino Linotype" panose="02040502050505030304" pitchFamily="18" charset="0"/>
              </a:rPr>
              <a:t>Potential divider with output signal at each electrode.</a:t>
            </a:r>
            <a:endParaRPr lang="en-AT" sz="2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46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39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divider test measurements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10 * 1kOhm resistors in series, 10 * 220 pf capacitors to couple in AC and 1MOhm resistors to couple to DC.</a:t>
            </a:r>
          </a:p>
          <a:p>
            <a:r>
              <a:rPr lang="en-GB" dirty="0"/>
              <a:t>Measured with an oscilloscope probe.</a:t>
            </a:r>
          </a:p>
          <a:p>
            <a:r>
              <a:rPr lang="en-GB" dirty="0"/>
              <a:t>10 Volt pulses from pulse</a:t>
            </a:r>
          </a:p>
          <a:p>
            <a:pPr marL="0" indent="0">
              <a:buNone/>
            </a:pPr>
            <a:r>
              <a:rPr lang="en-GB" dirty="0"/>
              <a:t> generator gets divided.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790E5AC-ED07-495A-9ED8-431FFF4E9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608036"/>
              </p:ext>
            </p:extLst>
          </p:nvPr>
        </p:nvGraphicFramePr>
        <p:xfrm>
          <a:off x="8328739" y="3811926"/>
          <a:ext cx="8127999" cy="45587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98288447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9137205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701806427"/>
                    </a:ext>
                  </a:extLst>
                </a:gridCol>
              </a:tblGrid>
              <a:tr h="193620">
                <a:tc>
                  <a:txBody>
                    <a:bodyPr/>
                    <a:lstStyle/>
                    <a:p>
                      <a:r>
                        <a:rPr lang="en-GB" dirty="0"/>
                        <a:t>Divider output knots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Voltages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Pulse rise time [ns]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599643"/>
                  </a:ext>
                </a:extLst>
              </a:tr>
              <a:tr h="855408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9.5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26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125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8.5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64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612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7.5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87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134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6.5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87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919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5.6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91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021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4.6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91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854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3.8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5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2.9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101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982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1.7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318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0.9 V</a:t>
                      </a:r>
                      <a:endParaRPr lang="en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90</a:t>
                      </a:r>
                      <a:endParaRPr lang="en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14874"/>
                  </a:ext>
                </a:extLst>
              </a:tr>
            </a:tbl>
          </a:graphicData>
        </a:graphic>
      </p:graphicFrame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C0E7DE76-6223-4387-8A45-7FAF1B3CE5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83525" y="5151728"/>
            <a:ext cx="4481704" cy="3361279"/>
          </a:xfrm>
        </p:spPr>
      </p:pic>
    </p:spTree>
    <p:extLst>
      <p:ext uri="{BB962C8B-B14F-4D97-AF65-F5344CB8AC3E}">
        <p14:creationId xmlns:p14="http://schemas.microsoft.com/office/powerpoint/2010/main" val="1738208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4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Motivation to measure Ps bound states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Molecular bound states of positronium </a:t>
            </a:r>
          </a:p>
          <a:p>
            <a:pPr marL="0" indent="0">
              <a:buNone/>
            </a:pPr>
            <a:r>
              <a:rPr lang="en-GB" dirty="0"/>
              <a:t>  (</a:t>
            </a:r>
            <a:r>
              <a:rPr lang="en-GB" dirty="0" err="1"/>
              <a:t>PsA</a:t>
            </a:r>
            <a:r>
              <a:rPr lang="en-GB" dirty="0"/>
              <a:t>) predicted in numerous quantum </a:t>
            </a:r>
            <a:br>
              <a:rPr lang="en-GB" dirty="0"/>
            </a:br>
            <a:r>
              <a:rPr lang="en-GB" dirty="0"/>
              <a:t>  calculations [e.g. Cheng 2012, Ludlow </a:t>
            </a:r>
            <a:br>
              <a:rPr lang="en-GB" dirty="0"/>
            </a:br>
            <a:r>
              <a:rPr lang="en-GB" dirty="0"/>
              <a:t>  </a:t>
            </a:r>
            <a:r>
              <a:rPr lang="en-GB" dirty="0" err="1"/>
              <a:t>Gribakin</a:t>
            </a:r>
            <a:r>
              <a:rPr lang="en-GB" dirty="0"/>
              <a:t> 2010].</a:t>
            </a:r>
          </a:p>
          <a:p>
            <a:r>
              <a:rPr lang="en-GB" dirty="0"/>
              <a:t>No precision binding energy</a:t>
            </a:r>
          </a:p>
          <a:p>
            <a:pPr marL="0" indent="0">
              <a:buNone/>
            </a:pPr>
            <a:r>
              <a:rPr lang="en-GB" dirty="0"/>
              <a:t>  measurement has been performed.</a:t>
            </a:r>
          </a:p>
          <a:p>
            <a:r>
              <a:rPr lang="en-GB" dirty="0"/>
              <a:t>Ps interactions important for related fields</a:t>
            </a:r>
            <a:br>
              <a:rPr lang="en-GB" dirty="0"/>
            </a:br>
            <a:r>
              <a:rPr lang="en-GB" dirty="0"/>
              <a:t>like material physics (e</a:t>
            </a:r>
            <a:r>
              <a:rPr lang="en-GB" baseline="30000" dirty="0"/>
              <a:t>+</a:t>
            </a:r>
            <a:r>
              <a:rPr lang="en-GB" dirty="0"/>
              <a:t> annihilation </a:t>
            </a:r>
            <a:br>
              <a:rPr lang="en-GB" dirty="0"/>
            </a:br>
            <a:r>
              <a:rPr lang="en-GB" dirty="0"/>
              <a:t>spectroscopy) or biomedicine (PET scans).</a:t>
            </a:r>
          </a:p>
          <a:p>
            <a:pPr indent="-324000"/>
            <a:endParaRPr lang="en-GB" dirty="0"/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CE5B81-A9BB-4D96-83DA-2152DCE06109}"/>
              </a:ext>
            </a:extLst>
          </p:cNvPr>
          <p:cNvSpPr txBox="1"/>
          <p:nvPr/>
        </p:nvSpPr>
        <p:spPr>
          <a:xfrm>
            <a:off x="10365710" y="8869482"/>
            <a:ext cx="67345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Brandon Grotesque Bold"/>
              </a:rPr>
              <a:t>X. Cheng, D. </a:t>
            </a:r>
            <a:r>
              <a:rPr lang="en-US" sz="1100" dirty="0" err="1">
                <a:latin typeface="Brandon Grotesque Bold"/>
              </a:rPr>
              <a:t>Babikov</a:t>
            </a:r>
            <a:r>
              <a:rPr lang="en-US" sz="1100" dirty="0">
                <a:latin typeface="Brandon Grotesque Bold"/>
              </a:rPr>
              <a:t>, and M. Schrader. </a:t>
            </a:r>
            <a:r>
              <a:rPr lang="en-US" sz="1100" i="1" dirty="0">
                <a:latin typeface="Brandon Grotesque Bold"/>
              </a:rPr>
              <a:t>Binding-energy predictions of positronium</a:t>
            </a:r>
            <a:r>
              <a:rPr lang="en-US" sz="1100" dirty="0">
                <a:latin typeface="Brandon Grotesque Bold"/>
              </a:rPr>
              <a:t>. Phys. Rev. A 85, 012503 (2012). </a:t>
            </a:r>
          </a:p>
          <a:p>
            <a:endParaRPr lang="en-AT" sz="11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C3FA36-020E-45CF-960E-EF2CB53446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710" y="1462582"/>
            <a:ext cx="6357815" cy="7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1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E5B45-AFCE-4EFB-9B0F-EE26405EC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625" y="0"/>
            <a:ext cx="15389013" cy="1826708"/>
          </a:xfrm>
        </p:spPr>
        <p:txBody>
          <a:bodyPr/>
          <a:lstStyle/>
          <a:p>
            <a:pPr>
              <a:spcAft>
                <a:spcPts val="1707"/>
              </a:spcAft>
            </a:pPr>
            <a:r>
              <a:rPr lang="en-GB" b="1" dirty="0"/>
              <a:t>High Voltage </a:t>
            </a:r>
            <a:r>
              <a:rPr lang="en-GB" b="1" dirty="0" err="1"/>
              <a:t>Pulser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32533-187C-47FB-8179-147F37B9C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214" y="1598789"/>
            <a:ext cx="15492918" cy="6846707"/>
          </a:xfrm>
        </p:spPr>
        <p:txBody>
          <a:bodyPr>
            <a:normAutofit/>
          </a:bodyPr>
          <a:lstStyle/>
          <a:p>
            <a:pPr>
              <a:spcAft>
                <a:spcPts val="853"/>
              </a:spcAft>
              <a:buFont typeface="Wingdings" panose="05000000000000000000" pitchFamily="2" charset="2"/>
              <a:buChar char="§"/>
            </a:pPr>
            <a:r>
              <a:rPr lang="en-GB" sz="3982" dirty="0">
                <a:latin typeface="Brandon Grotesque Bold"/>
              </a:rPr>
              <a:t>We want a sharp, nanosecond risetime pulse to extract the ions.</a:t>
            </a:r>
          </a:p>
          <a:p>
            <a:pPr>
              <a:spcAft>
                <a:spcPts val="853"/>
              </a:spcAft>
              <a:buFont typeface="Wingdings" panose="05000000000000000000" pitchFamily="2" charset="2"/>
              <a:buChar char="§"/>
            </a:pPr>
            <a:r>
              <a:rPr lang="en-GB" sz="3982" dirty="0">
                <a:latin typeface="Brandon Grotesque Bold"/>
              </a:rPr>
              <a:t>Simple </a:t>
            </a:r>
            <a:r>
              <a:rPr lang="en-GB" sz="3982" dirty="0" err="1">
                <a:latin typeface="Brandon Grotesque Bold"/>
              </a:rPr>
              <a:t>mosfet</a:t>
            </a:r>
            <a:r>
              <a:rPr lang="en-GB" sz="3982" dirty="0">
                <a:latin typeface="Brandon Grotesque Bold"/>
              </a:rPr>
              <a:t>-based high voltage </a:t>
            </a:r>
            <a:r>
              <a:rPr lang="en-GB" sz="3982" dirty="0" err="1">
                <a:latin typeface="Brandon Grotesque Bold"/>
              </a:rPr>
              <a:t>pulser</a:t>
            </a:r>
            <a:r>
              <a:rPr lang="en-GB" sz="3982" dirty="0">
                <a:latin typeface="Brandon Grotesque Bold"/>
              </a:rPr>
              <a:t> circuit. (Chaney 2004)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3A66B-5999-4FBB-AAD5-081A59B3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3548" y="9185595"/>
            <a:ext cx="3901440" cy="519289"/>
          </a:xfrm>
        </p:spPr>
        <p:txBody>
          <a:bodyPr/>
          <a:lstStyle/>
          <a:p>
            <a:fld id="{6D22F896-40B5-4ADD-8801-0D06FADFA095}" type="slidenum">
              <a:rPr lang="en-US" smtClean="0"/>
              <a:t>40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91361A-80A3-4BC5-9174-4A33D56D9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130" y="3086849"/>
            <a:ext cx="14922002" cy="635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72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E5B45-AFCE-4EFB-9B0F-EE26405EC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625" y="308360"/>
            <a:ext cx="15389013" cy="1826708"/>
          </a:xfrm>
        </p:spPr>
        <p:txBody>
          <a:bodyPr/>
          <a:lstStyle/>
          <a:p>
            <a:pPr>
              <a:spcAft>
                <a:spcPts val="1707"/>
              </a:spcAft>
            </a:pPr>
            <a:r>
              <a:rPr lang="en-GB" b="1" dirty="0"/>
              <a:t>Measurements Divider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4D6C7D2-92C4-4FFF-BDC6-97E1D5B495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91370" y="1984238"/>
            <a:ext cx="8848626" cy="6636470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3A66B-5999-4FBB-AAD5-081A59B3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3548" y="9185595"/>
            <a:ext cx="3901440" cy="519289"/>
          </a:xfrm>
        </p:spPr>
        <p:txBody>
          <a:bodyPr/>
          <a:lstStyle/>
          <a:p>
            <a:fld id="{6D22F896-40B5-4ADD-8801-0D06FADFA095}" type="slidenum">
              <a:rPr lang="en-US" smtClean="0"/>
              <a:t>41</a:t>
            </a:fld>
            <a:endParaRPr lang="en-US" dirty="0"/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76EB7746-18A1-4BCF-9D52-614E921264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" y="1984237"/>
            <a:ext cx="8813138" cy="660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5557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42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Spectrometer chamber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E329D3-40E4-426A-B9DD-41C551A7B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413" y="2891776"/>
            <a:ext cx="7683372" cy="3970048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07B10684-BC56-4745-AAD9-D31AC2CBDD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78455" y="1525299"/>
            <a:ext cx="5143500" cy="6858000"/>
          </a:xfrm>
        </p:spPr>
      </p:pic>
    </p:spTree>
    <p:extLst>
      <p:ext uri="{BB962C8B-B14F-4D97-AF65-F5344CB8AC3E}">
        <p14:creationId xmlns:p14="http://schemas.microsoft.com/office/powerpoint/2010/main" val="29472116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E5B45-AFCE-4EFB-9B0F-EE26405EC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625" y="308360"/>
            <a:ext cx="15389013" cy="1826708"/>
          </a:xfrm>
        </p:spPr>
        <p:txBody>
          <a:bodyPr/>
          <a:lstStyle/>
          <a:p>
            <a:pPr algn="ctr">
              <a:spcAft>
                <a:spcPts val="1707"/>
              </a:spcAft>
            </a:pPr>
            <a:r>
              <a:rPr lang="en-GB" b="1" dirty="0"/>
              <a:t>Meshes and electrodes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32533-187C-47FB-8179-147F37B9C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672" y="2135069"/>
            <a:ext cx="15492918" cy="6846707"/>
          </a:xfrm>
        </p:spPr>
        <p:txBody>
          <a:bodyPr>
            <a:normAutofit/>
          </a:bodyPr>
          <a:lstStyle/>
          <a:p>
            <a:pPr>
              <a:spcAft>
                <a:spcPts val="1707"/>
              </a:spcAft>
              <a:buFont typeface="Wingdings" panose="05000000000000000000" pitchFamily="2" charset="2"/>
              <a:buChar char="§"/>
            </a:pPr>
            <a:r>
              <a:rPr lang="en-GB" sz="3982" dirty="0"/>
              <a:t>10 Ring electrodes with mesh at the entrance.</a:t>
            </a:r>
          </a:p>
          <a:p>
            <a:pPr>
              <a:spcAft>
                <a:spcPts val="1707"/>
              </a:spcAft>
              <a:buFont typeface="Wingdings" panose="05000000000000000000" pitchFamily="2" charset="2"/>
              <a:buChar char="§"/>
            </a:pPr>
            <a:r>
              <a:rPr lang="en-GB" sz="3982" dirty="0"/>
              <a:t>Colloidal graphite reduces patch potentials which can distort electric fields.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3A66B-5999-4FBB-AAD5-081A59B3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3548" y="9185595"/>
            <a:ext cx="3901440" cy="519289"/>
          </a:xfrm>
        </p:spPr>
        <p:txBody>
          <a:bodyPr/>
          <a:lstStyle/>
          <a:p>
            <a:fld id="{6D22F896-40B5-4ADD-8801-0D06FADFA095}" type="slidenum">
              <a:rPr lang="en-US" smtClean="0"/>
              <a:t>43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5BBE181-93C3-4E03-B478-20AEFB3B6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7035" y="3722625"/>
            <a:ext cx="9644059" cy="5462970"/>
          </a:xfrm>
          <a:prstGeom prst="rect">
            <a:avLst/>
          </a:prstGeom>
        </p:spPr>
      </p:pic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24B7D73E-7C30-45B6-AAE8-60E66430A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" y="4623187"/>
            <a:ext cx="7646770" cy="332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1016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667C92E-7D72-42B2-AE8D-9ABC6C5500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3608" y="2502589"/>
            <a:ext cx="6755618" cy="14450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3A66B-5999-4FBB-AAD5-081A59B3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3548" y="9185595"/>
            <a:ext cx="3901440" cy="519289"/>
          </a:xfrm>
        </p:spPr>
        <p:txBody>
          <a:bodyPr/>
          <a:lstStyle/>
          <a:p>
            <a:fld id="{6D22F896-40B5-4ADD-8801-0D06FADFA095}" type="slidenum">
              <a:rPr lang="en-US" smtClean="0"/>
              <a:t>44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865C77-AA43-4BB0-80D3-A2A4A2A1B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1759" y="1525728"/>
            <a:ext cx="7183229" cy="69667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A1E52D-8D10-41C1-8BAA-CBEF3C2FDCB0}"/>
              </a:ext>
            </a:extLst>
          </p:cNvPr>
          <p:cNvSpPr txBox="1"/>
          <p:nvPr/>
        </p:nvSpPr>
        <p:spPr>
          <a:xfrm>
            <a:off x="6644718" y="866766"/>
            <a:ext cx="3299301" cy="1317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982" dirty="0" err="1">
                <a:latin typeface="Brandon Grotesque Bold"/>
              </a:rPr>
              <a:t>PsH</a:t>
            </a:r>
            <a:r>
              <a:rPr lang="en-GB" sz="3982" dirty="0">
                <a:latin typeface="Brandon Grotesque Bold"/>
              </a:rPr>
              <a:t> formation:</a:t>
            </a:r>
          </a:p>
          <a:p>
            <a:endParaRPr lang="en-AT" sz="3982" dirty="0">
              <a:latin typeface="Brandon Grotesque Bold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2D2F73-D372-4DAC-B9ED-15C940FD3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2784" y="6626437"/>
            <a:ext cx="3433966" cy="38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60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E5B45-AFCE-4EFB-9B0F-EE26405EC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625" y="-3470"/>
            <a:ext cx="15389013" cy="1826708"/>
          </a:xfrm>
        </p:spPr>
        <p:txBody>
          <a:bodyPr/>
          <a:lstStyle/>
          <a:p>
            <a:pPr algn="ctr">
              <a:spcAft>
                <a:spcPts val="1707"/>
              </a:spcAft>
            </a:pPr>
            <a:r>
              <a:rPr lang="en-GB" b="1" dirty="0"/>
              <a:t>Soldering station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FF3882A-D32C-4818-9CB5-D7EF473AB6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" y="1480578"/>
            <a:ext cx="8840882" cy="6630663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3A66B-5999-4FBB-AAD5-081A59B3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3548" y="9185595"/>
            <a:ext cx="3901440" cy="519289"/>
          </a:xfrm>
        </p:spPr>
        <p:txBody>
          <a:bodyPr/>
          <a:lstStyle/>
          <a:p>
            <a:fld id="{6D22F896-40B5-4ADD-8801-0D06FADFA095}" type="slidenum">
              <a:rPr lang="en-US" smtClean="0"/>
              <a:t>45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EC8E64-1335-4E0D-8418-57725909A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1147" y="1480578"/>
            <a:ext cx="8501241" cy="637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3097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E5B45-AFCE-4EFB-9B0F-EE26405EC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5625" y="308360"/>
            <a:ext cx="15389013" cy="1826708"/>
          </a:xfrm>
        </p:spPr>
        <p:txBody>
          <a:bodyPr/>
          <a:lstStyle/>
          <a:p>
            <a:pPr algn="ctr">
              <a:spcAft>
                <a:spcPts val="1707"/>
              </a:spcAft>
            </a:pPr>
            <a:endParaRPr lang="en-GB" b="1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3533CC5-4C81-46B9-B2F5-ED8B5402F2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" y="4786638"/>
            <a:ext cx="8669867" cy="5201920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C3A66B-5999-4FBB-AAD5-081A59B37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133548" y="9185595"/>
            <a:ext cx="3901440" cy="519289"/>
          </a:xfrm>
        </p:spPr>
        <p:txBody>
          <a:bodyPr/>
          <a:lstStyle/>
          <a:p>
            <a:fld id="{6D22F896-40B5-4ADD-8801-0D06FADFA095}" type="slidenum">
              <a:rPr lang="en-US" smtClean="0"/>
              <a:t>46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37FB056-EB3C-44B3-AE45-B5BB6372F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432" y="-1"/>
            <a:ext cx="8477699" cy="50866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9F742F-B5A0-4061-8AE4-9D5AD426A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0131" y="4672338"/>
            <a:ext cx="8669867" cy="52019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E52E63-E9BD-4494-9B45-BC77539A5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0131" y="0"/>
            <a:ext cx="8477699" cy="508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363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5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technique and goal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39999" y="1882015"/>
            <a:ext cx="16183526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One experiment observed </a:t>
            </a:r>
            <a:r>
              <a:rPr lang="en-GB" dirty="0" err="1"/>
              <a:t>PsH</a:t>
            </a:r>
            <a:r>
              <a:rPr lang="en-GB" dirty="0"/>
              <a:t> by colliding methane gas with positrons (Schrader 1992).</a:t>
            </a:r>
          </a:p>
          <a:p>
            <a:r>
              <a:rPr lang="en-GB" dirty="0"/>
              <a:t>Measured E</a:t>
            </a:r>
            <a:r>
              <a:rPr lang="en-GB" sz="2000" dirty="0"/>
              <a:t>B</a:t>
            </a:r>
            <a:r>
              <a:rPr lang="en-GB" dirty="0"/>
              <a:t> = (1.1 ± 0.2) eV from ion yield thresholds.</a:t>
            </a:r>
          </a:p>
          <a:p>
            <a:r>
              <a:rPr lang="en-GB" dirty="0"/>
              <a:t>Limited by energy spread of the beam </a:t>
            </a:r>
            <a:r>
              <a:rPr lang="en-US" dirty="0">
                <a:ea typeface="Cambria Math" panose="02040503050406030204" pitchFamily="18" charset="0"/>
              </a:rPr>
              <a:t>∆E </a:t>
            </a:r>
            <a:r>
              <a:rPr lang="en-GB" dirty="0">
                <a:ea typeface="Cambria Math" panose="02040503050406030204" pitchFamily="18" charset="0"/>
              </a:rPr>
              <a:t>~ 1 eV.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/>
              <a:t>The onset energy of CH</a:t>
            </a:r>
            <a:r>
              <a:rPr lang="en-GB" sz="2400" dirty="0"/>
              <a:t>3</a:t>
            </a:r>
            <a:r>
              <a:rPr lang="en-GB" baseline="30000" dirty="0"/>
              <a:t>+</a:t>
            </a:r>
            <a:r>
              <a:rPr lang="en-GB" dirty="0"/>
              <a:t>gets reduced by the binding energy of </a:t>
            </a:r>
            <a:r>
              <a:rPr lang="en-GB" dirty="0" err="1"/>
              <a:t>PsH</a:t>
            </a:r>
            <a:r>
              <a:rPr lang="en-GB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-&gt; The goal is to measure </a:t>
            </a:r>
            <a:r>
              <a:rPr lang="en-GB" dirty="0" err="1"/>
              <a:t>B_</a:t>
            </a:r>
            <a:r>
              <a:rPr lang="en-GB" sz="2400" dirty="0" err="1"/>
              <a:t>PsH</a:t>
            </a:r>
            <a:r>
              <a:rPr lang="en-GB" dirty="0"/>
              <a:t> by detecting CH</a:t>
            </a:r>
            <a:r>
              <a:rPr lang="en-GB" sz="2400" dirty="0"/>
              <a:t>3</a:t>
            </a:r>
            <a:r>
              <a:rPr lang="en-GB" baseline="30000" dirty="0"/>
              <a:t>+</a:t>
            </a:r>
            <a:r>
              <a:rPr lang="en-GB" dirty="0"/>
              <a:t> below 7.55 eV.</a:t>
            </a:r>
          </a:p>
          <a:p>
            <a:pPr indent="-324000"/>
            <a:endParaRPr lang="en-GB" dirty="0"/>
          </a:p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12DEA79-731D-434D-A5A1-E86FE0DBAB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04" y="4502227"/>
            <a:ext cx="10050909" cy="192258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0763DAF-159E-4904-AA38-CE97519CB92D}"/>
              </a:ext>
            </a:extLst>
          </p:cNvPr>
          <p:cNvSpPr/>
          <p:nvPr/>
        </p:nvSpPr>
        <p:spPr>
          <a:xfrm>
            <a:off x="5609197" y="5598908"/>
            <a:ext cx="4936082" cy="7777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615AF6C-B9F4-4C9A-A6E1-18D30EBEFD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0397" y="3657600"/>
            <a:ext cx="4523128" cy="293953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BB7B5D0-811D-4790-8D54-2540F23B2252}"/>
              </a:ext>
            </a:extLst>
          </p:cNvPr>
          <p:cNvSpPr/>
          <p:nvPr/>
        </p:nvSpPr>
        <p:spPr>
          <a:xfrm>
            <a:off x="14042571" y="5721114"/>
            <a:ext cx="2630132" cy="5000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7E9C89-A097-4057-9137-D813DF384C54}"/>
              </a:ext>
            </a:extLst>
          </p:cNvPr>
          <p:cNvSpPr txBox="1"/>
          <p:nvPr/>
        </p:nvSpPr>
        <p:spPr>
          <a:xfrm>
            <a:off x="13238766" y="2926224"/>
            <a:ext cx="30444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Palatino Linotype" panose="02040502050505030304" pitchFamily="18" charset="0"/>
              </a:rPr>
              <a:t>Appearance energies</a:t>
            </a:r>
            <a:br>
              <a:rPr lang="en-GB" sz="2400" dirty="0">
                <a:latin typeface="Palatino Linotype" panose="02040502050505030304" pitchFamily="18" charset="0"/>
              </a:rPr>
            </a:br>
            <a:r>
              <a:rPr lang="en-GB" sz="2400" dirty="0">
                <a:latin typeface="Palatino Linotype" panose="02040502050505030304" pitchFamily="18" charset="0"/>
              </a:rPr>
              <a:t>for methane ions.</a:t>
            </a:r>
            <a:endParaRPr lang="en-AT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14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6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and outlook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19CC1FBE-22A0-46B3-A532-A2C46914ECF4}"/>
              </a:ext>
            </a:extLst>
          </p:cNvPr>
          <p:cNvSpPr txBox="1">
            <a:spLocks/>
          </p:cNvSpPr>
          <p:nvPr/>
        </p:nvSpPr>
        <p:spPr>
          <a:xfrm>
            <a:off x="540000" y="1882015"/>
            <a:ext cx="14767750" cy="63462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Motivation: Positronium containing molecules</a:t>
            </a:r>
          </a:p>
          <a:p>
            <a:r>
              <a:rPr lang="en-GB" b="1" dirty="0"/>
              <a:t>Beam line overview</a:t>
            </a:r>
          </a:p>
          <a:p>
            <a:r>
              <a:rPr lang="en-GB" dirty="0"/>
              <a:t>Spectrometer </a:t>
            </a:r>
          </a:p>
          <a:p>
            <a:r>
              <a:rPr lang="en-GB" dirty="0"/>
              <a:t>Spectrometer magnets</a:t>
            </a:r>
          </a:p>
          <a:p>
            <a:r>
              <a:rPr lang="en-GB" dirty="0"/>
              <a:t>Conclusion</a:t>
            </a:r>
          </a:p>
          <a:p>
            <a:r>
              <a:rPr lang="en-GB" dirty="0"/>
              <a:t>Outlook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3887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7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</a:t>
            </a:r>
            <a:r>
              <a:rPr lang="en-GB" dirty="0" err="1"/>
              <a:t>ositron</a:t>
            </a:r>
            <a:r>
              <a:rPr lang="en-GB" dirty="0"/>
              <a:t> beamline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434C1AC2-475B-4C3E-B877-23E2227DFC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2" t="31268" r="22502" b="31268"/>
          <a:stretch/>
        </p:blipFill>
        <p:spPr>
          <a:xfrm>
            <a:off x="316386" y="2174309"/>
            <a:ext cx="16525267" cy="619697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8958615-7C97-47D5-8109-EB544B6B43A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7105" y1="41630" x2="52380" y2="41465"/>
                        <a14:foregroundMark x1="52380" y1="41465" x2="58654" y2="42070"/>
                        <a14:foregroundMark x1="68112" y1="40969" x2="70173" y2="40969"/>
                        <a14:foregroundMark x1="72628" y1="39152" x2="73295" y2="42456"/>
                        <a14:foregroundMark x1="28221" y1="37665" x2="28857" y2="53139"/>
                        <a14:foregroundMark x1="28857" y1="53139" x2="28463" y2="56993"/>
                        <a14:backgroundMark x1="43680" y1="61454" x2="43528" y2="65363"/>
                        <a14:backgroundMark x1="38072" y1="56608" x2="38587" y2="62665"/>
                        <a14:backgroundMark x1="62868" y1="59086" x2="63534" y2="64097"/>
                        <a14:backgroundMark x1="63534" y1="64097" x2="63322" y2="66905"/>
                        <a14:backgroundMark x1="68930" y1="49559" x2="69294" y2="53084"/>
                        <a14:backgroundMark x1="72931" y1="46200" x2="73143" y2="53029"/>
                        <a14:backgroundMark x1="73143" y1="53029" x2="73143" y2="53029"/>
                        <a14:backgroundMark x1="70900" y1="50385" x2="71810" y2="50330"/>
                        <a14:backgroundMark x1="74901" y1="50165" x2="73356" y2="50220"/>
                        <a14:backgroundMark x1="75114" y1="50551" x2="70870" y2="50496"/>
                        <a14:backgroundMark x1="70597" y1="48844" x2="75932" y2="50110"/>
                        <a14:backgroundMark x1="75781" y1="50220" x2="73143" y2="50661"/>
                        <a14:backgroundMark x1="73143" y1="50661" x2="70597" y2="49615"/>
                        <a14:backgroundMark x1="70597" y1="49615" x2="73174" y2="50110"/>
                        <a14:backgroundMark x1="33859" y1="39703" x2="32464" y2="39703"/>
                        <a14:backgroundMark x1="37072" y1="39482" x2="35526" y2="39482"/>
                        <a14:backgroundMark x1="34010" y1="43117" x2="32616" y2="43227"/>
                        <a14:backgroundMark x1="39224" y1="38381" x2="39315" y2="44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02" t="31268" r="22502" b="31268"/>
          <a:stretch/>
        </p:blipFill>
        <p:spPr>
          <a:xfrm>
            <a:off x="316386" y="2175601"/>
            <a:ext cx="16525266" cy="6196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B3D893-0F32-4F6C-86C6-B7A78BD18904}"/>
                  </a:ext>
                </a:extLst>
              </p:cNvPr>
              <p:cNvSpPr txBox="1"/>
              <p:nvPr/>
            </p:nvSpPr>
            <p:spPr>
              <a:xfrm>
                <a:off x="1258856" y="2149520"/>
                <a:ext cx="20146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AT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AT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source</a:t>
                </a:r>
                <a:endParaRPr lang="en-AT" sz="28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B3D893-0F32-4F6C-86C6-B7A78BD18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856" y="2149520"/>
                <a:ext cx="2014696" cy="523220"/>
              </a:xfrm>
              <a:prstGeom prst="rect">
                <a:avLst/>
              </a:prstGeom>
              <a:blipFill>
                <a:blip r:embed="rId6"/>
                <a:stretch>
                  <a:fillRect t="-12941" b="-32941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9FD227E-954E-4306-994D-CF69AD831285}"/>
              </a:ext>
            </a:extLst>
          </p:cNvPr>
          <p:cNvSpPr txBox="1"/>
          <p:nvPr/>
        </p:nvSpPr>
        <p:spPr>
          <a:xfrm>
            <a:off x="2980944" y="2412422"/>
            <a:ext cx="25603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deflection coils</a:t>
            </a:r>
          </a:p>
          <a:p>
            <a:endParaRPr lang="en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994197-93CA-4DC5-9A3B-C97B835A48AF}"/>
              </a:ext>
            </a:extLst>
          </p:cNvPr>
          <p:cNvSpPr txBox="1"/>
          <p:nvPr/>
        </p:nvSpPr>
        <p:spPr>
          <a:xfrm>
            <a:off x="8536738" y="2507085"/>
            <a:ext cx="22589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positron trap</a:t>
            </a:r>
          </a:p>
          <a:p>
            <a:endParaRPr lang="en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7C8A2A-E64C-4D41-A0E4-C0D5CEFFF234}"/>
              </a:ext>
            </a:extLst>
          </p:cNvPr>
          <p:cNvSpPr txBox="1"/>
          <p:nvPr/>
        </p:nvSpPr>
        <p:spPr>
          <a:xfrm>
            <a:off x="13275528" y="1860758"/>
            <a:ext cx="2167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>
                <a:solidFill>
                  <a:schemeClr val="tx1"/>
                </a:solidFill>
                <a:latin typeface="Brandon Grotesque Regular" panose="020B0503020203060202" pitchFamily="34" charset="0"/>
              </a:rPr>
              <a:t>spectrometer</a:t>
            </a:r>
          </a:p>
          <a:p>
            <a:endParaRPr lang="en-AT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543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8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 and deflection coils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434C1AC2-475B-4C3E-B877-23E2227DFC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2" t="31268" r="22502" b="31268"/>
          <a:stretch/>
        </p:blipFill>
        <p:spPr>
          <a:xfrm>
            <a:off x="316386" y="2174309"/>
            <a:ext cx="16525267" cy="619697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C8958615-7C97-47D5-8109-EB544B6B43A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7105" y1="41630" x2="52380" y2="41465"/>
                        <a14:foregroundMark x1="52380" y1="41465" x2="58654" y2="42070"/>
                        <a14:foregroundMark x1="68112" y1="40969" x2="70173" y2="40969"/>
                        <a14:foregroundMark x1="72628" y1="39152" x2="73295" y2="42456"/>
                        <a14:foregroundMark x1="28221" y1="37665" x2="28857" y2="53139"/>
                        <a14:foregroundMark x1="28857" y1="53139" x2="28463" y2="56993"/>
                        <a14:backgroundMark x1="43680" y1="61454" x2="43528" y2="65363"/>
                        <a14:backgroundMark x1="38072" y1="56608" x2="38587" y2="62665"/>
                        <a14:backgroundMark x1="62868" y1="59086" x2="63534" y2="64097"/>
                        <a14:backgroundMark x1="63534" y1="64097" x2="63322" y2="66905"/>
                        <a14:backgroundMark x1="68930" y1="49559" x2="69294" y2="53084"/>
                        <a14:backgroundMark x1="72931" y1="46200" x2="73143" y2="53029"/>
                        <a14:backgroundMark x1="73143" y1="53029" x2="73143" y2="53029"/>
                        <a14:backgroundMark x1="70900" y1="50385" x2="71810" y2="50330"/>
                        <a14:backgroundMark x1="74901" y1="50165" x2="73356" y2="50220"/>
                        <a14:backgroundMark x1="75114" y1="50551" x2="70870" y2="50496"/>
                        <a14:backgroundMark x1="70597" y1="48844" x2="75932" y2="50110"/>
                        <a14:backgroundMark x1="75781" y1="50220" x2="73143" y2="50661"/>
                        <a14:backgroundMark x1="73143" y1="50661" x2="70597" y2="49615"/>
                        <a14:backgroundMark x1="70597" y1="49615" x2="73174" y2="50110"/>
                        <a14:backgroundMark x1="33859" y1="39703" x2="32464" y2="39703"/>
                        <a14:backgroundMark x1="37072" y1="39482" x2="35526" y2="39482"/>
                        <a14:backgroundMark x1="34010" y1="43117" x2="32616" y2="43227"/>
                        <a14:backgroundMark x1="39224" y1="38381" x2="39315" y2="443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502" t="31268" r="22502" b="31268"/>
          <a:stretch/>
        </p:blipFill>
        <p:spPr>
          <a:xfrm>
            <a:off x="316386" y="2175601"/>
            <a:ext cx="16525266" cy="6196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B3D893-0F32-4F6C-86C6-B7A78BD18904}"/>
                  </a:ext>
                </a:extLst>
              </p:cNvPr>
              <p:cNvSpPr txBox="1"/>
              <p:nvPr/>
            </p:nvSpPr>
            <p:spPr>
              <a:xfrm>
                <a:off x="1258856" y="2149520"/>
                <a:ext cx="20146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AT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AT" sz="2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Palatino Linotype" panose="02040502050505030304" pitchFamily="18" charset="0"/>
                  </a:rPr>
                  <a:t>source</a:t>
                </a:r>
                <a:endParaRPr lang="en-AT" sz="2800" dirty="0">
                  <a:solidFill>
                    <a:schemeClr val="tx1"/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B3D893-0F32-4F6C-86C6-B7A78BD18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856" y="2149520"/>
                <a:ext cx="2014696" cy="523220"/>
              </a:xfrm>
              <a:prstGeom prst="rect">
                <a:avLst/>
              </a:prstGeom>
              <a:blipFill>
                <a:blip r:embed="rId6"/>
                <a:stretch>
                  <a:fillRect t="-12941" b="-32941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9FD227E-954E-4306-994D-CF69AD831285}"/>
              </a:ext>
            </a:extLst>
          </p:cNvPr>
          <p:cNvSpPr txBox="1"/>
          <p:nvPr/>
        </p:nvSpPr>
        <p:spPr>
          <a:xfrm>
            <a:off x="2980944" y="2412422"/>
            <a:ext cx="25603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deflection coils</a:t>
            </a:r>
          </a:p>
          <a:p>
            <a:endParaRPr lang="en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994197-93CA-4DC5-9A3B-C97B835A48AF}"/>
              </a:ext>
            </a:extLst>
          </p:cNvPr>
          <p:cNvSpPr txBox="1"/>
          <p:nvPr/>
        </p:nvSpPr>
        <p:spPr>
          <a:xfrm>
            <a:off x="8536738" y="2507085"/>
            <a:ext cx="22589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Palatino Linotype" panose="02040502050505030304" pitchFamily="18" charset="0"/>
              </a:rPr>
              <a:t>positron trap</a:t>
            </a:r>
          </a:p>
          <a:p>
            <a:endParaRPr lang="en-AT" sz="2800" dirty="0">
              <a:solidFill>
                <a:schemeClr val="tx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7C8A2A-E64C-4D41-A0E4-C0D5CEFFF234}"/>
              </a:ext>
            </a:extLst>
          </p:cNvPr>
          <p:cNvSpPr txBox="1"/>
          <p:nvPr/>
        </p:nvSpPr>
        <p:spPr>
          <a:xfrm>
            <a:off x="13275528" y="1860758"/>
            <a:ext cx="2167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>
                <a:solidFill>
                  <a:schemeClr val="tx1"/>
                </a:solidFill>
                <a:latin typeface="Brandon Grotesque Regular" panose="020B0503020203060202" pitchFamily="34" charset="0"/>
              </a:rPr>
              <a:t>spectrometer</a:t>
            </a:r>
          </a:p>
          <a:p>
            <a:endParaRPr lang="en-AT" sz="2800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947B16-9937-4BC0-A3D4-C7F37D78F55A}"/>
              </a:ext>
            </a:extLst>
          </p:cNvPr>
          <p:cNvSpPr/>
          <p:nvPr/>
        </p:nvSpPr>
        <p:spPr>
          <a:xfrm>
            <a:off x="376444" y="1506072"/>
            <a:ext cx="4908788" cy="45346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854833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478582-CAC3-F447-AB18-4E67D59EB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A0B9-6571-4089-9448-725767A1BA23}" type="slidenum">
              <a:rPr lang="de-AT" smtClean="0"/>
              <a:t>9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158CF5F-D515-2147-A218-88094D94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Slow positron beam</a:t>
            </a:r>
          </a:p>
        </p:txBody>
      </p:sp>
      <p:sp>
        <p:nvSpPr>
          <p:cNvPr id="12" name="Fußzeilenplatzhalter 5">
            <a:extLst>
              <a:ext uri="{FF2B5EF4-FFF2-40B4-BE49-F238E27FC236}">
                <a16:creationId xmlns:a16="http://schemas.microsoft.com/office/drawing/2014/main" id="{0D5F965B-6D3B-429A-B2A8-4B673D389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43575" y="9040813"/>
            <a:ext cx="5853113" cy="519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Florian </a:t>
            </a:r>
            <a:r>
              <a:rPr lang="de-AT" dirty="0" err="1"/>
              <a:t>Sterkl</a:t>
            </a:r>
            <a:endParaRPr lang="de-AT" dirty="0"/>
          </a:p>
        </p:txBody>
      </p:sp>
      <p:sp>
        <p:nvSpPr>
          <p:cNvPr id="53" name="Textfeld 91">
            <a:extLst>
              <a:ext uri="{FF2B5EF4-FFF2-40B4-BE49-F238E27FC236}">
                <a16:creationId xmlns:a16="http://schemas.microsoft.com/office/drawing/2014/main" id="{BF887CB4-E53B-4296-B7B3-595F9C7002E9}"/>
              </a:ext>
            </a:extLst>
          </p:cNvPr>
          <p:cNvSpPr txBox="1"/>
          <p:nvPr/>
        </p:nvSpPr>
        <p:spPr>
          <a:xfrm>
            <a:off x="616738" y="6769461"/>
            <a:ext cx="15840000" cy="646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Brandon Grotesque Regular" panose="020B0503020203060202" pitchFamily="34" charset="0"/>
              </a:rPr>
              <a:t>Positron Beamline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Subtitle 2">
                <a:extLst>
                  <a:ext uri="{FF2B5EF4-FFF2-40B4-BE49-F238E27FC236}">
                    <a16:creationId xmlns:a16="http://schemas.microsoft.com/office/drawing/2014/main" id="{19CC1FBE-22A0-46B3-A532-A2C46914ECF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0000" y="1882015"/>
                <a:ext cx="14767750" cy="634628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40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6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Fast positron production by </a:t>
                </a:r>
                <a:r>
                  <a:rPr lang="en-GB" baseline="30000" dirty="0">
                    <a:latin typeface="Brandon Grotesque Regular" panose="020B0503020203060202" pitchFamily="34" charset="0"/>
                    <a:sym typeface="Calibri"/>
                  </a:rPr>
                  <a:t>22</a:t>
                </a:r>
                <a:r>
                  <a:rPr lang="en-GB" dirty="0">
                    <a:latin typeface="Brandon Grotesque Regular" panose="020B0503020203060202" pitchFamily="34" charset="0"/>
                    <a:sym typeface="Calibri"/>
                  </a:rPr>
                  <a:t>Na</a:t>
                </a:r>
                <a:r>
                  <a:rPr lang="en-GB" dirty="0">
                    <a:latin typeface="Brandon Grotesque Regular" panose="020B0503020203060202" pitchFamily="34" charset="0"/>
                  </a:rPr>
                  <a:t>-source.</a:t>
                </a:r>
                <a:endParaRPr lang="en-GB" dirty="0"/>
              </a:p>
              <a:p>
                <a:pPr>
                  <a:lnSpc>
                    <a:spcPct val="100000"/>
                  </a:lnSpc>
                </a:pPr>
                <a:r>
                  <a:rPr lang="en-GB" dirty="0"/>
                  <a:t>Collisions with solid neon ice reduce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AT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de-AT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dirty="0"/>
                  <a:t>energy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  from 300 keV down to </a:t>
                </a:r>
                <a:r>
                  <a:rPr lang="en-GB" dirty="0">
                    <a:latin typeface="Brandon Grotesque Regular" panose="020B0503020203060202" pitchFamily="34" charset="0"/>
                    <a:sym typeface="Wingdings" panose="05000000000000000000" pitchFamily="2" charset="2"/>
                  </a:rPr>
                  <a:t>~ 1 eV.</a:t>
                </a:r>
              </a:p>
              <a:p>
                <a:pPr>
                  <a:lnSpc>
                    <a:spcPct val="100000"/>
                  </a:lnSpc>
                </a:pPr>
                <a:r>
                  <a:rPr lang="en-GB" dirty="0">
                    <a:sym typeface="Wingdings" panose="05000000000000000000" pitchFamily="2" charset="2"/>
                  </a:rPr>
                  <a:t>Maximum efficiency ~ 1%.</a:t>
                </a:r>
                <a:endParaRPr lang="en-GB" dirty="0"/>
              </a:p>
              <a:p>
                <a:pPr>
                  <a:lnSpc>
                    <a:spcPct val="100000"/>
                  </a:lnSpc>
                </a:pPr>
                <a:r>
                  <a:rPr lang="en-GB" dirty="0"/>
                  <a:t>Deflector coils remove line of sight between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  the source and the trap.</a:t>
                </a:r>
              </a:p>
            </p:txBody>
          </p:sp>
        </mc:Choice>
        <mc:Fallback>
          <p:sp>
            <p:nvSpPr>
              <p:cNvPr id="11" name="Subtitle 2">
                <a:extLst>
                  <a:ext uri="{FF2B5EF4-FFF2-40B4-BE49-F238E27FC236}">
                    <a16:creationId xmlns:a16="http://schemas.microsoft.com/office/drawing/2014/main" id="{19CC1FBE-22A0-46B3-A532-A2C46914E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882015"/>
                <a:ext cx="14767750" cy="6346286"/>
              </a:xfrm>
              <a:prstGeom prst="rect">
                <a:avLst/>
              </a:prstGeom>
              <a:blipFill>
                <a:blip r:embed="rId3"/>
                <a:stretch>
                  <a:fillRect l="-1321" t="-2690"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272471F2-CCA8-4CB1-A9E7-A600A4F5683F}"/>
              </a:ext>
            </a:extLst>
          </p:cNvPr>
          <p:cNvGrpSpPr/>
          <p:nvPr/>
        </p:nvGrpSpPr>
        <p:grpSpPr>
          <a:xfrm>
            <a:off x="12126175" y="1200125"/>
            <a:ext cx="3181575" cy="2124093"/>
            <a:chOff x="3500536" y="17928043"/>
            <a:chExt cx="3064866" cy="197945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3F8B90F-7E41-4C94-B513-5692BE8A820E}"/>
                </a:ext>
              </a:extLst>
            </p:cNvPr>
            <p:cNvGrpSpPr/>
            <p:nvPr/>
          </p:nvGrpSpPr>
          <p:grpSpPr>
            <a:xfrm>
              <a:off x="4148535" y="18735409"/>
              <a:ext cx="1611812" cy="1172087"/>
              <a:chOff x="1930004" y="4314633"/>
              <a:chExt cx="496024" cy="369327"/>
            </a:xfrm>
          </p:grpSpPr>
          <p:sp>
            <p:nvSpPr>
              <p:cNvPr id="18" name="Gleichschenkliges Dreieck 5">
                <a:extLst>
                  <a:ext uri="{FF2B5EF4-FFF2-40B4-BE49-F238E27FC236}">
                    <a16:creationId xmlns:a16="http://schemas.microsoft.com/office/drawing/2014/main" id="{67827ED3-18EA-4E7B-8413-C2271AB5602D}"/>
                  </a:ext>
                </a:extLst>
              </p:cNvPr>
              <p:cNvSpPr/>
              <p:nvPr/>
            </p:nvSpPr>
            <p:spPr>
              <a:xfrm rot="16200000">
                <a:off x="1997341" y="4255274"/>
                <a:ext cx="369327" cy="488046"/>
              </a:xfrm>
              <a:prstGeom prst="triangle">
                <a:avLst/>
              </a:prstGeom>
              <a:solidFill>
                <a:srgbClr val="008C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Brandon Grotesque Regular" panose="020B0503020203060202" pitchFamily="34" charset="0"/>
                </a:endParaRPr>
              </a:p>
            </p:txBody>
          </p:sp>
          <p:sp>
            <p:nvSpPr>
              <p:cNvPr id="19" name="Rechteck 4">
                <a:extLst>
                  <a:ext uri="{FF2B5EF4-FFF2-40B4-BE49-F238E27FC236}">
                    <a16:creationId xmlns:a16="http://schemas.microsoft.com/office/drawing/2014/main" id="{B053A1B7-00BE-4933-8CA7-2463206A9F0E}"/>
                  </a:ext>
                </a:extLst>
              </p:cNvPr>
              <p:cNvSpPr/>
              <p:nvPr/>
            </p:nvSpPr>
            <p:spPr>
              <a:xfrm>
                <a:off x="1930004" y="4418298"/>
                <a:ext cx="252000" cy="162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atin typeface="Brandon Grotesque Regular" panose="020B0503020203060202" pitchFamily="34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feld 136">
                  <a:extLst>
                    <a:ext uri="{FF2B5EF4-FFF2-40B4-BE49-F238E27FC236}">
                      <a16:creationId xmlns:a16="http://schemas.microsoft.com/office/drawing/2014/main" id="{1FDD4919-8711-4993-AFAD-1824CB22D3A8}"/>
                    </a:ext>
                  </a:extLst>
                </p:cNvPr>
                <p:cNvSpPr txBox="1"/>
                <p:nvPr/>
              </p:nvSpPr>
              <p:spPr>
                <a:xfrm>
                  <a:off x="4617263" y="17928043"/>
                  <a:ext cx="1948139" cy="7744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de-AT" sz="2400" b="0" i="0" smtClean="0">
                            <a:solidFill>
                              <a:srgbClr val="008C95"/>
                            </a:solidFill>
                            <a:latin typeface="Cambria Math" panose="02040503050406030204" pitchFamily="18" charset="0"/>
                          </a:rPr>
                          <m:t>neon</m:t>
                        </m:r>
                        <m:r>
                          <a:rPr lang="en-GB" sz="2400" b="0" i="0" smtClean="0">
                            <a:solidFill>
                              <a:srgbClr val="008C95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2400" b="0" i="0" smtClean="0">
                            <a:solidFill>
                              <a:srgbClr val="008C95"/>
                            </a:solidFill>
                            <a:latin typeface="Cambria Math" panose="02040503050406030204" pitchFamily="18" charset="0"/>
                          </a:rPr>
                          <m:t>ice</m:t>
                        </m:r>
                        <m:r>
                          <a:rPr lang="de-AT" sz="2400" b="0" i="0" smtClean="0">
                            <a:solidFill>
                              <a:srgbClr val="008C95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de-AT" sz="2400" b="0" i="0" dirty="0">
                    <a:solidFill>
                      <a:srgbClr val="008C95"/>
                    </a:solidFill>
                    <a:latin typeface="Brandon Grotesque Regular" panose="020B0503020203060202" pitchFamily="34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de-AT" sz="2400" b="0" i="0" smtClean="0">
                            <a:solidFill>
                              <a:srgbClr val="008C95"/>
                            </a:solidFill>
                            <a:latin typeface="Cambria Math" panose="02040503050406030204" pitchFamily="18" charset="0"/>
                          </a:rPr>
                          <m:t>moderator</m:t>
                        </m:r>
                      </m:oMath>
                    </m:oMathPara>
                  </a14:m>
                  <a:endParaRPr lang="en-US" sz="2400" dirty="0">
                    <a:solidFill>
                      <a:srgbClr val="008C95"/>
                    </a:solidFill>
                    <a:latin typeface="Brandon Grotesque Regular" panose="020B0503020203060202" pitchFamily="34" charset="0"/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9" name="Textfeld 136">
                  <a:extLst>
                    <a:ext uri="{FF2B5EF4-FFF2-40B4-BE49-F238E27FC236}">
                      <a16:creationId xmlns:a16="http://schemas.microsoft.com/office/drawing/2014/main" id="{B12BD91E-2200-4FBD-BC00-6BD40097AD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17263" y="17928043"/>
                  <a:ext cx="1948139" cy="77441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A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feld 136">
              <a:extLst>
                <a:ext uri="{FF2B5EF4-FFF2-40B4-BE49-F238E27FC236}">
                  <a16:creationId xmlns:a16="http://schemas.microsoft.com/office/drawing/2014/main" id="{BB85D512-EB3E-4362-9075-9C2D2F7DD86F}"/>
                </a:ext>
              </a:extLst>
            </p:cNvPr>
            <p:cNvSpPr txBox="1"/>
            <p:nvPr/>
          </p:nvSpPr>
          <p:spPr>
            <a:xfrm>
              <a:off x="3500536" y="18586341"/>
              <a:ext cx="1948139" cy="4302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aseline="30000" dirty="0">
                  <a:latin typeface="Brandon Grotesque Regular" panose="020B0503020203060202" pitchFamily="34" charset="0"/>
                </a:rPr>
                <a:t>22</a:t>
              </a:r>
              <a:r>
                <a:rPr lang="en-GB" sz="2400" dirty="0">
                  <a:latin typeface="Brandon Grotesque Regular" panose="020B0503020203060202" pitchFamily="34" charset="0"/>
                </a:rPr>
                <a:t>Na Source</a:t>
              </a:r>
              <a:endParaRPr lang="en-US" sz="2400" dirty="0">
                <a:solidFill>
                  <a:srgbClr val="008C95"/>
                </a:solidFill>
                <a:latin typeface="Brandon Grotesque Regular" panose="020B0503020203060202" pitchFamily="34" charset="0"/>
                <a:ea typeface="Cambria" panose="02040503050406030204" pitchFamily="18" charset="0"/>
              </a:endParaRP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9EBFAD2-FEF7-449D-9105-281BC89E1EB6}"/>
              </a:ext>
            </a:extLst>
          </p:cNvPr>
          <p:cNvCxnSpPr>
            <a:cxnSpLocks/>
          </p:cNvCxnSpPr>
          <p:nvPr/>
        </p:nvCxnSpPr>
        <p:spPr>
          <a:xfrm>
            <a:off x="12563651" y="2695354"/>
            <a:ext cx="2508900" cy="0"/>
          </a:xfrm>
          <a:prstGeom prst="straightConnector1">
            <a:avLst/>
          </a:prstGeom>
          <a:noFill/>
          <a:ln w="34925" cap="flat">
            <a:solidFill>
              <a:srgbClr val="84BD00"/>
            </a:solidFill>
            <a:prstDash val="solid"/>
            <a:round/>
            <a:headEnd type="none"/>
            <a:tailEnd type="triangle" w="lg" len="lg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feld 141">
                <a:extLst>
                  <a:ext uri="{FF2B5EF4-FFF2-40B4-BE49-F238E27FC236}">
                    <a16:creationId xmlns:a16="http://schemas.microsoft.com/office/drawing/2014/main" id="{69F8A73E-0F55-4216-8805-CEA1BCD79A3F}"/>
                  </a:ext>
                </a:extLst>
              </p:cNvPr>
              <p:cNvSpPr txBox="1"/>
              <p:nvPr/>
            </p:nvSpPr>
            <p:spPr>
              <a:xfrm>
                <a:off x="14392119" y="2206547"/>
                <a:ext cx="760352" cy="4616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8" tIns="45718" rIns="45718" bIns="45718" numCol="1" spcCol="38100" rtlCol="0" anchor="t">
                <a:spAutoFit/>
              </a:bodyPr>
              <a:lstStyle/>
              <a:p>
                <a:pPr marL="0" marR="0" indent="0" algn="just" defTabSz="350773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rgbClr val="84BD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AT" sz="2400" b="0" i="0" smtClean="0">
                              <a:solidFill>
                                <a:srgbClr val="84BD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AT" sz="2400" b="0" i="0" smtClean="0">
                              <a:solidFill>
                                <a:srgbClr val="84BD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84BD00"/>
                  </a:solidFill>
                  <a:latin typeface="Palatino Linotype" panose="02040502050505030304" pitchFamily="18" charset="0"/>
                </a:endParaRPr>
              </a:p>
            </p:txBody>
          </p:sp>
        </mc:Choice>
        <mc:Fallback>
          <p:sp>
            <p:nvSpPr>
              <p:cNvPr id="21" name="Textfeld 141">
                <a:extLst>
                  <a:ext uri="{FF2B5EF4-FFF2-40B4-BE49-F238E27FC236}">
                    <a16:creationId xmlns:a16="http://schemas.microsoft.com/office/drawing/2014/main" id="{69F8A73E-0F55-4216-8805-CEA1BCD79A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2119" y="2206547"/>
                <a:ext cx="760352" cy="4616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2DA4AE88-6E32-4CE1-B306-E151943CFC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39933" y="3600060"/>
            <a:ext cx="4567817" cy="43929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4B3E1E-1910-4A46-8A74-CCB85B80A762}"/>
              </a:ext>
            </a:extLst>
          </p:cNvPr>
          <p:cNvSpPr txBox="1"/>
          <p:nvPr/>
        </p:nvSpPr>
        <p:spPr>
          <a:xfrm>
            <a:off x="10926447" y="7978050"/>
            <a:ext cx="47179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latin typeface="Palatino Linotype" panose="02040502050505030304" pitchFamily="18" charset="0"/>
              </a:rPr>
              <a:t>Slow beam without trapping </a:t>
            </a:r>
          </a:p>
          <a:p>
            <a:pPr algn="ctr"/>
            <a:r>
              <a:rPr lang="en-GB" sz="2400" dirty="0">
                <a:latin typeface="Palatino Linotype" panose="02040502050505030304" pitchFamily="18" charset="0"/>
              </a:rPr>
              <a:t>on the MCP.</a:t>
            </a:r>
          </a:p>
          <a:p>
            <a:endParaRPr lang="en-AT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26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ezialisierungsvortrag" id="{C9905D3F-A9F7-6149-A681-0A6F1AABF9C4}" vid="{29D42ABF-A363-304B-ABC1-44E37D45550A}"/>
    </a:ext>
  </a:extLst>
</a:theme>
</file>

<file path=ppt/theme/theme2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ezialisierungsvortrag" id="{C9905D3F-A9F7-6149-A681-0A6F1AABF9C4}" vid="{BB5CC2D5-5F13-F845-B32F-CFB384EE31A3}"/>
    </a:ext>
  </a:extLst>
</a:theme>
</file>

<file path=ppt/theme/theme3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47BB"/>
      </a:accent1>
      <a:accent2>
        <a:srgbClr val="84BD00"/>
      </a:accent2>
      <a:accent3>
        <a:srgbClr val="008C95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bevel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2636</Words>
  <Application>Microsoft Office PowerPoint</Application>
  <PresentationFormat>Custom</PresentationFormat>
  <Paragraphs>602</Paragraphs>
  <Slides>46</Slides>
  <Notes>37</Notes>
  <HiddenSlides>2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46</vt:i4>
      </vt:variant>
    </vt:vector>
  </HeadingPairs>
  <TitlesOfParts>
    <vt:vector size="61" baseType="lpstr">
      <vt:lpstr>Arial</vt:lpstr>
      <vt:lpstr>Brandon Grotesque Bold</vt:lpstr>
      <vt:lpstr>Brandon Grotesque Regular</vt:lpstr>
      <vt:lpstr>Calibri</vt:lpstr>
      <vt:lpstr>Calibri Light</vt:lpstr>
      <vt:lpstr>Cambria</vt:lpstr>
      <vt:lpstr>Cambria Math</vt:lpstr>
      <vt:lpstr>Helvetica Light</vt:lpstr>
      <vt:lpstr>Helvetica Neue</vt:lpstr>
      <vt:lpstr>Palatino</vt:lpstr>
      <vt:lpstr>Palatino Linotype</vt:lpstr>
      <vt:lpstr>Trebuchet MS</vt:lpstr>
      <vt:lpstr>Wingdings</vt:lpstr>
      <vt:lpstr>Benutzerdefiniertes Design</vt:lpstr>
      <vt:lpstr>1_Benutzerdefiniertes Design</vt:lpstr>
      <vt:lpstr>An ion spectrometer for the identification of molecular bound states with positronium</vt:lpstr>
      <vt:lpstr>Overview and outlook</vt:lpstr>
      <vt:lpstr>What is positronium (Ps)?</vt:lpstr>
      <vt:lpstr>Motivation to measure Ps bound states</vt:lpstr>
      <vt:lpstr>Measurement technique and goal</vt:lpstr>
      <vt:lpstr>Overview and outlook</vt:lpstr>
      <vt:lpstr>Positron beamline</vt:lpstr>
      <vt:lpstr>Source and deflection coils</vt:lpstr>
      <vt:lpstr>Slow positron beam</vt:lpstr>
      <vt:lpstr>Positron trap</vt:lpstr>
      <vt:lpstr>Buffer gas positron trap</vt:lpstr>
      <vt:lpstr>Rotating wall method and energy spread</vt:lpstr>
      <vt:lpstr>Overview and outlook</vt:lpstr>
      <vt:lpstr>Spectrometer</vt:lpstr>
      <vt:lpstr>Time of flight (ToF) working principle</vt:lpstr>
      <vt:lpstr>ToF spectrometer setup</vt:lpstr>
      <vt:lpstr>Electric and magnetic field simulations</vt:lpstr>
      <vt:lpstr>Ion trajectory simulations</vt:lpstr>
      <vt:lpstr>Time bunching ToF mechanism</vt:lpstr>
      <vt:lpstr>Time of flight spectra and wait time limits</vt:lpstr>
      <vt:lpstr>Overview and Outlook</vt:lpstr>
      <vt:lpstr>Spectrometer magnets</vt:lpstr>
      <vt:lpstr>Spectrometer magnet setup</vt:lpstr>
      <vt:lpstr>Spectrometer magnetic field and heat curve</vt:lpstr>
      <vt:lpstr>Spectrometer Coil Magnets</vt:lpstr>
      <vt:lpstr>Watercooling pipes and copper plates</vt:lpstr>
      <vt:lpstr>Conclusion</vt:lpstr>
      <vt:lpstr>Outlook</vt:lpstr>
      <vt:lpstr>THANK YOU FOR  YOUR ATTENTION! </vt:lpstr>
      <vt:lpstr>Back UP SLIDES </vt:lpstr>
      <vt:lpstr>Schrader</vt:lpstr>
      <vt:lpstr>Electrode Voltage ramp up</vt:lpstr>
      <vt:lpstr>Time of flight spectra and wait time limits</vt:lpstr>
      <vt:lpstr>Helmholtz B field calculation</vt:lpstr>
      <vt:lpstr>B Field z direction measurement</vt:lpstr>
      <vt:lpstr>Potential Divider SECTION</vt:lpstr>
      <vt:lpstr>Ltspice potential divider simulations</vt:lpstr>
      <vt:lpstr>Ltspice potential divider simulations</vt:lpstr>
      <vt:lpstr>Potential divider test measurements</vt:lpstr>
      <vt:lpstr>High Voltage Pulser</vt:lpstr>
      <vt:lpstr>Measurements Divider</vt:lpstr>
      <vt:lpstr>Spectrometer chamber</vt:lpstr>
      <vt:lpstr>Meshes and electrodes</vt:lpstr>
      <vt:lpstr>PowerPoint Presentation</vt:lpstr>
      <vt:lpstr>Soldering station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 SAB meeting 5.-6. Oct. 2016</dc:title>
  <dc:creator>Eberhard Widmann</dc:creator>
  <cp:lastModifiedBy>Weiser, Alina</cp:lastModifiedBy>
  <cp:revision>1013</cp:revision>
  <cp:lastPrinted>2018-01-19T13:35:12Z</cp:lastPrinted>
  <dcterms:modified xsi:type="dcterms:W3CDTF">2025-03-27T13:35:48Z</dcterms:modified>
</cp:coreProperties>
</file>