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1"/>
  </p:notesMasterIdLst>
  <p:handoutMasterIdLst>
    <p:handoutMasterId r:id="rId42"/>
  </p:handoutMasterIdLst>
  <p:sldIdLst>
    <p:sldId id="280" r:id="rId5"/>
    <p:sldId id="307" r:id="rId6"/>
    <p:sldId id="333" r:id="rId7"/>
    <p:sldId id="334" r:id="rId8"/>
    <p:sldId id="342" r:id="rId9"/>
    <p:sldId id="349" r:id="rId10"/>
    <p:sldId id="335" r:id="rId11"/>
    <p:sldId id="347" r:id="rId12"/>
    <p:sldId id="348" r:id="rId13"/>
    <p:sldId id="336" r:id="rId14"/>
    <p:sldId id="350" r:id="rId15"/>
    <p:sldId id="338" r:id="rId16"/>
    <p:sldId id="357" r:id="rId17"/>
    <p:sldId id="358" r:id="rId18"/>
    <p:sldId id="341" r:id="rId19"/>
    <p:sldId id="359" r:id="rId20"/>
    <p:sldId id="353" r:id="rId21"/>
    <p:sldId id="354" r:id="rId22"/>
    <p:sldId id="355" r:id="rId23"/>
    <p:sldId id="369" r:id="rId24"/>
    <p:sldId id="370" r:id="rId25"/>
    <p:sldId id="371" r:id="rId26"/>
    <p:sldId id="372" r:id="rId27"/>
    <p:sldId id="373" r:id="rId28"/>
    <p:sldId id="375" r:id="rId29"/>
    <p:sldId id="362" r:id="rId30"/>
    <p:sldId id="374" r:id="rId31"/>
    <p:sldId id="351" r:id="rId32"/>
    <p:sldId id="352" r:id="rId33"/>
    <p:sldId id="356" r:id="rId34"/>
    <p:sldId id="365" r:id="rId35"/>
    <p:sldId id="364" r:id="rId36"/>
    <p:sldId id="366" r:id="rId37"/>
    <p:sldId id="321" r:id="rId38"/>
    <p:sldId id="367" r:id="rId39"/>
    <p:sldId id="376" r:id="rId4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3A6"/>
    <a:srgbClr val="016CB2"/>
    <a:srgbClr val="000000"/>
    <a:srgbClr val="FFFFFF"/>
    <a:srgbClr val="FFD700"/>
    <a:srgbClr val="18B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13" autoAdjust="0"/>
    <p:restoredTop sz="89601" autoAdjust="0"/>
  </p:normalViewPr>
  <p:slideViewPr>
    <p:cSldViewPr snapToGrid="0">
      <p:cViewPr>
        <p:scale>
          <a:sx n="75" d="100"/>
          <a:sy n="75" d="100"/>
        </p:scale>
        <p:origin x="1095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22" d="100"/>
          <a:sy n="122" d="100"/>
        </p:scale>
        <p:origin x="500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2963359-B4BA-4B08-A2C2-84BE9B408A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EE6BFE0-88FA-4E67-A2DB-B23F2E688E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97254-954A-4225-8DB7-6702CF3F4F35}" type="datetimeFigureOut">
              <a:rPr lang="de-DE" smtClean="0"/>
              <a:t>26.03.2025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F0B93A9-BD9C-4170-9BF8-A476FD22F60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920481-8294-4277-A41B-CB547E4019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6D635-B4E3-4DD9-A73F-8F5B5BB08B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297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47DCB-6D09-4AE7-BD7D-593C1798A1B3}" type="datetimeFigureOut">
              <a:rPr lang="de-DE" smtClean="0"/>
              <a:t>26.03.2025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C184A-269B-4FF4-9769-AB598CE4A9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032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6073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4CDC6-5D7D-9A7D-420B-CA98CA84E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A331F61-B9EB-2E07-C1CD-6DEC87DAFD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56FD19D-0555-2A1F-5ACE-DAF1D5E3DE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  <a:p>
            <a:endParaRPr lang="de-DE" dirty="0"/>
          </a:p>
          <a:p>
            <a:r>
              <a:rPr lang="de-DE" dirty="0" err="1"/>
              <a:t>Klapez</a:t>
            </a:r>
            <a:r>
              <a:rPr lang="de-DE" dirty="0"/>
              <a:t> et al., Processing and Communication Delays in EWS: On </a:t>
            </a:r>
            <a:r>
              <a:rPr lang="de-DE" dirty="0" err="1"/>
              <a:t>the</a:t>
            </a:r>
            <a:r>
              <a:rPr lang="de-DE" dirty="0"/>
              <a:t> Performance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Earthcloud</a:t>
            </a:r>
            <a:r>
              <a:rPr lang="de-DE" dirty="0"/>
              <a:t> Prototype. Wireless Communications and Mobile Computing. 2019.  1-13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BC18EE-D019-05E8-70E6-216925F5E8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77887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923DEA-0175-C32B-CDD7-167CC8D9F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CF85B57-D33C-2F9F-F0A8-C691416FA9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3DB777E-FCCB-7339-BB73-F48CFC2F0F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4981D8-7441-7C07-9F4F-213E05E31C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0254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DF374-AE4C-BADD-77DA-90AC3FAEF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03F67C6-CDD4-6E34-05FB-37BEDF091E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08EBA22-A0D4-67C2-C83E-C8B239A074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AE9DE53-78C2-4A12-F3D5-02C4F2926F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164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3C562-75EC-D346-081C-2B2D8301D5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239F779-A79C-FE54-DEE2-2CD238C8CF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DC45A1E-77E4-4FFE-41D7-4F12AAC606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0BCE363-90CE-AD10-90DE-E2219F1AFB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0004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F2F85-85ED-4E99-07F8-534AB564B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5EC7649-BA09-402D-8DBC-DB86000A85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2523E11-CFAE-1DC4-89EC-78546B8FE9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  <a:p>
            <a:endParaRPr lang="de-DE" dirty="0"/>
          </a:p>
          <a:p>
            <a:r>
              <a:rPr lang="en-US" dirty="0"/>
              <a:t>Frank van Kann, John </a:t>
            </a:r>
            <a:r>
              <a:rPr lang="en-US" dirty="0" err="1"/>
              <a:t>Winterflood</a:t>
            </a:r>
            <a:r>
              <a:rPr lang="en-US" dirty="0"/>
              <a:t>; Simple method for absolute calibration of geophones, seismometers, and other inertial vibration sensors. </a:t>
            </a:r>
            <a:r>
              <a:rPr lang="en-US" i="1" dirty="0"/>
              <a:t>Rev. Sci. </a:t>
            </a:r>
            <a:r>
              <a:rPr lang="en-US" i="1" dirty="0" err="1"/>
              <a:t>Instrum</a:t>
            </a:r>
            <a:r>
              <a:rPr lang="en-US" i="1" dirty="0"/>
              <a:t>.</a:t>
            </a:r>
            <a:r>
              <a:rPr lang="en-US" dirty="0"/>
              <a:t> 1 March 2005; 76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3290BA-5B1A-9A2C-EB19-941500830B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69348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5D427-76C2-E402-D58E-05DCFEB68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326C890-6904-5245-A890-396C19F5A7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1FCED51-1008-F1E4-7459-704DF28762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FF1A08D-81B9-4CA0-218C-68724B84F6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665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193EF-D887-4D95-64D1-231B53B85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A07B5DA-413F-C650-BF95-E019B16016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C6081D4-07E1-1FAE-E0A9-07CA4D89DF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DCF1E9-69B8-B1EC-F9FF-3C61CE2FFC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7404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5BE27-69CA-4CBE-A7F0-FE4C3F4115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7C6CE93-A10F-45A6-5E19-8DB3385DF9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6A24C5F-8DAB-787E-A776-6FF3D20C7D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46E61B-433D-FB67-4A48-E75036C546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75378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E2D9D9-DFC7-6375-9CA4-62FBA24660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9A7782D-E82F-9809-5ACA-5D0FF4599D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3896AB3-4062-054B-7379-E705D5BCAB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DBE73CD-7860-903B-2E7A-AA677B3C47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2633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D2876-38E0-44AA-0EA0-3F8C92A8A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9F6A8F2-6985-5282-6CBF-1FA4A63770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1288420-CB03-7F60-9455-00C5E6BE04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DA8562-6A68-7855-85F2-EBBC2301FD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1536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2833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7A023B-EEFD-4457-21FF-0151DDFA1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7BFF7C2-A3CE-6A27-460E-DD45A9DA78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0D37714-73A4-B37A-7A80-DB9B16DCBF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A80AA2D-8F1F-F178-F9C2-97CA001982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4774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19BAE-DEE5-3CBC-B7A4-7F6A90908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237B6CB-EB56-C1F3-16B1-15CED3D4C7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D3B0B55-9490-9ECF-2547-1798A9FCC7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71A959-856A-3DBF-6A57-ADFAEC3BC0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05502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ADB29-5902-D6AF-F4D2-29CAB5C10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37C01FF-3F91-1FB3-E1C4-DB58B66289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DF2C55A-9BD1-0786-0B36-2D019942E3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4971FB-C0E3-B042-C06F-5582315A2DC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21524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901F57-6ADE-566D-EEC2-67ECEBF96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D18D448-0301-6001-F2C8-2DDE57DA36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CF5C020-AC87-BE3A-2917-4986F0C19B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F135F2-5A48-4322-864A-3C3874C278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18549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44620-DD1F-7B03-955D-981B6678B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5A9D912-7129-52F6-7CFB-EC509E54A8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7E2E409-945F-5FEF-5C32-B9B9408D8A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A9E7215-E18A-0372-EC04-D057CD8ECE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60340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CADA02-B161-D426-E179-A8D34A6CE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558E444-DCB0-00EB-31BB-2222081B6F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D3B4DB6-4A74-B7D4-3ADA-11F3D625F3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601CF34-4FD0-8F88-EACA-0A9321EAE7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46510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66726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BDCA17-B60D-8DC7-9E6E-50FB90391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1ABB9BF-ED17-2F22-5D5D-6A03A2093E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B9A0596-5AA4-7385-F633-80F6304D3A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What’s the best way to mount this to avoid motion in the micrometer range? 🫠</a:t>
            </a:r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9465936-4A4F-37F2-DCED-8E8CD8525B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6013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31AEE-1246-B9C6-C22E-2388BB659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67C3CF8-DC53-F8EE-8909-0C9CE7AE01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B237BC6-9098-3005-E3BF-5C05274405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A5F662E-AEF1-CADF-36BF-D981AC4B30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15357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8810DE-F050-76EB-8099-21318ECAA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D3CF1EA-7D45-C849-C848-9F7ECD702C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51D3B23-52E6-F180-DEB0-3F6DAD2105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5314F5-9281-918F-A29F-093A0F0643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7891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1631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08C2C-5CDE-D98F-01B4-2E1E82DA9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2E49084-E50B-9BE0-EBE9-EE8AA42DE1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4BC7FA1-B633-3F63-9830-A96EEAC820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21D432B-9581-0998-D0C4-F2BAE40E9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20868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B8F88-ECC2-5E67-A12E-58211958C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9DF652B-FDDC-E04D-3D9D-FACCB957C1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4BBD3D3-7FD6-E5F6-DDC9-C363A11ACA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16B699-3194-319F-4415-08F0E6153F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80859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1609B-A041-58D9-FAEE-32B0030AA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B1ED0D7-61A0-DF42-38CF-111AC05D76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0B80408-3C54-5FC0-B17A-B53887FA7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0CB4353-BF2A-E5E7-6E32-DFBAF39892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557180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147FC-A790-35CC-8274-1394D0397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C94FB3C-3B80-D89F-A2BB-914D7C72D4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143C1CF-B57D-0308-CB68-FD84241BBB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https://www.digikey.jp/ja/maker/projects/diy-extremely-sensitive-geophone-sensor-for-earthquake-detection/100df39edf7b4230b26846aacc94fe23</a:t>
            </a:r>
          </a:p>
          <a:p>
            <a:endParaRPr lang="de-DE" dirty="0"/>
          </a:p>
          <a:p>
            <a:r>
              <a:rPr lang="de-DE" dirty="0"/>
              <a:t>https://www.researchgate.net/figure/Inside-an-Earthcloud-Geophone_fig3_332001276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551C444-00C9-C19A-9E7D-D4D93DC11C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85179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Precise error estimation for velocity distribution. Not only chopper opening also </a:t>
            </a:r>
            <a:r>
              <a:rPr lang="en-US" dirty="0" err="1"/>
              <a:t>Vibra</a:t>
            </a:r>
            <a:r>
              <a:rPr lang="en-US" dirty="0"/>
              <a:t>-</a:t>
            </a:r>
          </a:p>
          <a:p>
            <a:r>
              <a:rPr lang="en-US" dirty="0" err="1"/>
              <a:t>tion</a:t>
            </a:r>
            <a:r>
              <a:rPr lang="en-US" dirty="0"/>
              <a:t> at slits and Temperature dependence.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4185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01B1E-9C71-82F1-61C4-35207276EF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E8D50BC-DA20-91FB-69D8-668A5BA24E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4C8A494-2243-7626-A59B-C6BF07FD16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198CD6-B64D-9F90-78DA-0E448C94F2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37812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B637CF-3068-F146-A3B6-5101239B2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9823AC1-F429-C649-55F0-8FF2146B6D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62D4945-A6B0-AC4B-E8BE-9268FAA9E1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125E545-9B47-BA55-9D2D-952AD3F5BE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762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520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02837-7604-1D95-A9FB-555975D39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D44DD18-542F-6DC4-4A83-A2E226EC77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E99337B-4C64-8068-D91A-6295EDA4BE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F68F820-31D3-5F00-A746-947E8EBCBD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6426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35242D-4E51-1C7D-2672-C854149DD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30382E5-5FA6-4F30-9063-CAB788FDC5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A0C7270-8964-3D1F-C2D9-80B287194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081CA03-1495-CBD8-ED29-4D154107C1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4229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A93860-A4EB-B001-49DE-CB71E2AA9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C342359-98A2-6911-CDEF-B3FB77B55E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63B1764-DF0C-AEFB-35A8-4E61EC0986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4B7EAB-87D0-E6C3-FF8F-160886CA30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1449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C4591-9DEE-CB43-3730-3CF221E39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90BC29C-7A90-D51F-66D9-FA57C130D2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D58F714-5AAE-6CF6-F204-46E955177D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7423174-B4D3-AC9D-429F-441201AA12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443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B4EEB-6C18-3F5B-7208-D2BBEE9FD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466E316-091C-FE81-64E8-313D19585F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904C319-E6B1-A1DE-C49A-238E262EC8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529BB7-D15D-5446-F4BB-2BF6A69B5D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C184A-269B-4FF4-9769-AB598CE4A9C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894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1135" y="3636000"/>
            <a:ext cx="672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 dirty="0"/>
              <a:t>Daniel Kloppenburg</a:t>
            </a:r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10632984" y="6948000"/>
            <a:ext cx="960000" cy="288000"/>
          </a:xfrm>
        </p:spPr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rgbClr val="016CB2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rgbClr val="016CB2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/>
        </p:nvGrpSpPr>
        <p:grpSpPr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pic>
        <p:nvPicPr>
          <p:cNvPr id="5" name="Grafik 4">
            <a:extLst>
              <a:ext uri="{FF2B5EF4-FFF2-40B4-BE49-F238E27FC236}">
                <a16:creationId xmlns:a16="http://schemas.microsoft.com/office/drawing/2014/main" id="{3FDEEF75-8953-9AFE-7324-9360BE56E64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99016" y="93209"/>
            <a:ext cx="1043999" cy="10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834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47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016" y="1366838"/>
            <a:ext cx="10991849" cy="1044000"/>
          </a:xfrm>
        </p:spPr>
        <p:txBody>
          <a:bodyPr/>
          <a:lstStyle>
            <a:lvl1pPr>
              <a:defRPr>
                <a:solidFill>
                  <a:srgbClr val="0063A6"/>
                </a:solidFill>
              </a:defRPr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1133" y="2579688"/>
            <a:ext cx="10991851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>
                <a:solidFill>
                  <a:srgbClr val="0063A6"/>
                </a:solidFill>
              </a:defRPr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				 27.03.2025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1564395" y="457244"/>
            <a:ext cx="72768" cy="187872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endParaRPr lang="de-DE"/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11564396" y="689282"/>
            <a:ext cx="72767" cy="187872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endParaRPr lang="de-DE"/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93E50953-EDA5-4124-8A26-54EE43245277}"/>
              </a:ext>
            </a:extLst>
          </p:cNvPr>
          <p:cNvSpPr>
            <a:spLocks noGrp="1"/>
          </p:cNvSpPr>
          <p:nvPr>
            <p:ph type="body" orient="vert" idx="14" hasCustomPrompt="1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GRASIAN</a:t>
            </a:r>
          </a:p>
        </p:txBody>
      </p:sp>
      <p:sp>
        <p:nvSpPr>
          <p:cNvPr id="10" name="Vertikaler Textplatzhalter 2">
            <a:extLst>
              <a:ext uri="{FF2B5EF4-FFF2-40B4-BE49-F238E27FC236}">
                <a16:creationId xmlns:a16="http://schemas.microsoft.com/office/drawing/2014/main" id="{3BE46E31-6456-48BB-9D8C-04F00C3BF345}"/>
              </a:ext>
            </a:extLst>
          </p:cNvPr>
          <p:cNvSpPr>
            <a:spLocks noGrp="1"/>
          </p:cNvSpPr>
          <p:nvPr>
            <p:ph type="body" orient="vert" idx="15" hasCustomPrompt="1"/>
          </p:nvPr>
        </p:nvSpPr>
        <p:spPr>
          <a:xfrm>
            <a:off x="10483075" y="689282"/>
            <a:ext cx="1154089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Setup Analysis</a:t>
            </a:r>
          </a:p>
        </p:txBody>
      </p:sp>
    </p:spTree>
    <p:extLst>
      <p:ext uri="{BB962C8B-B14F-4D97-AF65-F5344CB8AC3E}">
        <p14:creationId xmlns:p14="http://schemas.microsoft.com/office/powerpoint/2010/main" val="3684158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0075" y="1303650"/>
            <a:ext cx="10991849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				 27.03.2025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01133" y="2579688"/>
            <a:ext cx="10991851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Sechste Ebene</a:t>
            </a:r>
          </a:p>
          <a:p>
            <a:pPr lvl="6"/>
            <a:r>
              <a:rPr lang="de-DE"/>
              <a:t>Siebte Ebene</a:t>
            </a:r>
          </a:p>
          <a:p>
            <a:pPr lvl="7"/>
            <a:r>
              <a:rPr lang="de-DE"/>
              <a:t>Achte Ebene</a:t>
            </a:r>
          </a:p>
          <a:p>
            <a:pPr lvl="8"/>
            <a:r>
              <a:rPr lang="de-DE"/>
              <a:t>Neunte Ebene</a:t>
            </a:r>
          </a:p>
        </p:txBody>
      </p:sp>
      <p:sp>
        <p:nvSpPr>
          <p:cNvPr id="10" name="Vertikaler Textplatzhalter 2">
            <a:extLst>
              <a:ext uri="{FF2B5EF4-FFF2-40B4-BE49-F238E27FC236}">
                <a16:creationId xmlns:a16="http://schemas.microsoft.com/office/drawing/2014/main" id="{624B465C-97B1-4E26-B4EB-620123AB254D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GRASIAN</a:t>
            </a:r>
          </a:p>
        </p:txBody>
      </p:sp>
      <p:sp>
        <p:nvSpPr>
          <p:cNvPr id="11" name="Vertikaler Textplatzhalter 2">
            <a:extLst>
              <a:ext uri="{FF2B5EF4-FFF2-40B4-BE49-F238E27FC236}">
                <a16:creationId xmlns:a16="http://schemas.microsoft.com/office/drawing/2014/main" id="{062586F2-97F0-4A66-886A-3842D8A3E7FE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483074" y="689282"/>
            <a:ext cx="1154089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Setup Analysis</a:t>
            </a:r>
          </a:p>
        </p:txBody>
      </p:sp>
    </p:spTree>
    <p:extLst>
      <p:ext uri="{BB962C8B-B14F-4D97-AF65-F5344CB8AC3E}">
        <p14:creationId xmlns:p14="http://schemas.microsoft.com/office/powerpoint/2010/main" val="688839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016" y="1366838"/>
            <a:ext cx="10991849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99016" y="3043239"/>
            <a:ext cx="10993969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Sechste Ebene</a:t>
            </a:r>
          </a:p>
          <a:p>
            <a:pPr lvl="6"/>
            <a:r>
              <a:rPr lang="de-DE"/>
              <a:t>Siebte Ebene</a:t>
            </a:r>
          </a:p>
          <a:p>
            <a:pPr lvl="7"/>
            <a:r>
              <a:rPr lang="de-DE"/>
              <a:t>Achte Ebene</a:t>
            </a:r>
          </a:p>
          <a:p>
            <a:pPr lvl="8"/>
            <a:r>
              <a:rPr lang="de-DE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				 27.03.2025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A0FC568B-5F07-485C-A739-B69067CEA288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GRASIAN</a:t>
            </a:r>
          </a:p>
        </p:txBody>
      </p:sp>
      <p:sp>
        <p:nvSpPr>
          <p:cNvPr id="10" name="Vertikaler Textplatzhalter 2">
            <a:extLst>
              <a:ext uri="{FF2B5EF4-FFF2-40B4-BE49-F238E27FC236}">
                <a16:creationId xmlns:a16="http://schemas.microsoft.com/office/drawing/2014/main" id="{760D1BED-98C4-4F3C-9031-5CB47C0DA28C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455759" y="689282"/>
            <a:ext cx="1181404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Setup Analysis</a:t>
            </a:r>
          </a:p>
        </p:txBody>
      </p:sp>
    </p:spTree>
    <p:extLst>
      <p:ext uri="{BB962C8B-B14F-4D97-AF65-F5344CB8AC3E}">
        <p14:creationId xmlns:p14="http://schemas.microsoft.com/office/powerpoint/2010/main" val="3211960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39935" y="1438275"/>
            <a:ext cx="5350933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017" y="1366838"/>
            <a:ext cx="525780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				 27.03.2025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GRASIAN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455759" y="689282"/>
            <a:ext cx="1181404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Setup Analysis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01134" y="3043238"/>
            <a:ext cx="525780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Sechste Ebene</a:t>
            </a:r>
          </a:p>
          <a:p>
            <a:pPr lvl="6"/>
            <a:r>
              <a:rPr lang="de-DE"/>
              <a:t>Siebte Ebene</a:t>
            </a:r>
          </a:p>
          <a:p>
            <a:pPr lvl="7"/>
            <a:r>
              <a:rPr lang="de-DE"/>
              <a:t>Achte Ebene</a:t>
            </a:r>
          </a:p>
          <a:p>
            <a:pPr lvl="8"/>
            <a:r>
              <a:rPr lang="de-DE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6239933" y="5725409"/>
            <a:ext cx="5353051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7685539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>
          <p15:clr>
            <a:srgbClr val="FBAE40"/>
          </p15:clr>
        </p15:guide>
        <p15:guide id="7" pos="294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016" y="1366838"/>
            <a:ext cx="5257803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99016" y="6358067"/>
            <a:ext cx="9072000" cy="288000"/>
          </a:xfrm>
        </p:spPr>
        <p:txBody>
          <a:bodyPr/>
          <a:lstStyle/>
          <a:p>
            <a:r>
              <a:rPr lang="de-DE" dirty="0"/>
              <a:t>Daniel Kloppenburg				 27.03.2025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1134" y="2579688"/>
            <a:ext cx="5255684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Sechste Ebene</a:t>
            </a:r>
          </a:p>
          <a:p>
            <a:pPr lvl="6"/>
            <a:r>
              <a:rPr lang="de-DE"/>
              <a:t>Siebte Ebene</a:t>
            </a:r>
          </a:p>
          <a:p>
            <a:pPr lvl="7"/>
            <a:r>
              <a:rPr lang="de-DE"/>
              <a:t>Achte Ebene</a:t>
            </a:r>
          </a:p>
          <a:p>
            <a:pPr lvl="8"/>
            <a:r>
              <a:rPr lang="de-DE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39934" y="2581848"/>
            <a:ext cx="535093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Sechste Ebene</a:t>
            </a:r>
          </a:p>
          <a:p>
            <a:pPr lvl="6"/>
            <a:r>
              <a:rPr lang="de-DE"/>
              <a:t>Siebte Ebene</a:t>
            </a:r>
          </a:p>
          <a:p>
            <a:pPr lvl="7"/>
            <a:r>
              <a:rPr lang="de-DE"/>
              <a:t>Achte Ebene</a:t>
            </a:r>
          </a:p>
          <a:p>
            <a:pPr lvl="8"/>
            <a:r>
              <a:rPr lang="de-DE"/>
              <a:t>Neunte Ebene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D12F476E-7717-4967-8166-E968A860E587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GRASIAN</a:t>
            </a:r>
          </a:p>
        </p:txBody>
      </p:sp>
      <p:sp>
        <p:nvSpPr>
          <p:cNvPr id="10" name="Vertikaler Textplatzhalter 2">
            <a:extLst>
              <a:ext uri="{FF2B5EF4-FFF2-40B4-BE49-F238E27FC236}">
                <a16:creationId xmlns:a16="http://schemas.microsoft.com/office/drawing/2014/main" id="{46AC3B0C-ABC6-492B-B122-151D666F46AB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10455759" y="689282"/>
            <a:ext cx="1181404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Setup Analysis</a:t>
            </a:r>
          </a:p>
        </p:txBody>
      </p:sp>
    </p:spTree>
    <p:extLst>
      <p:ext uri="{BB962C8B-B14F-4D97-AF65-F5344CB8AC3E}">
        <p14:creationId xmlns:p14="http://schemas.microsoft.com/office/powerpoint/2010/main" val="1227100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>
          <p15:clr>
            <a:srgbClr val="FBAE40"/>
          </p15:clr>
        </p15:guide>
        <p15:guide id="7" pos="294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016" y="1366838"/>
            <a:ext cx="10991849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1133" y="1860551"/>
            <a:ext cx="10991851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				 27.03.2025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1564396" y="457244"/>
            <a:ext cx="72767" cy="187872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endParaRPr lang="de-DE"/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BA630EEC-107D-4259-B46C-E5A31981ECAA}"/>
              </a:ext>
            </a:extLst>
          </p:cNvPr>
          <p:cNvSpPr>
            <a:spLocks noGrp="1"/>
          </p:cNvSpPr>
          <p:nvPr>
            <p:ph type="body" orient="vert" idx="14" hasCustomPrompt="1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GRASIAN</a:t>
            </a:r>
          </a:p>
        </p:txBody>
      </p:sp>
      <p:sp>
        <p:nvSpPr>
          <p:cNvPr id="10" name="Vertikaler Textplatzhalter 2">
            <a:extLst>
              <a:ext uri="{FF2B5EF4-FFF2-40B4-BE49-F238E27FC236}">
                <a16:creationId xmlns:a16="http://schemas.microsoft.com/office/drawing/2014/main" id="{0272BF25-838B-498E-8C18-2386D856F64C}"/>
              </a:ext>
            </a:extLst>
          </p:cNvPr>
          <p:cNvSpPr>
            <a:spLocks noGrp="1"/>
          </p:cNvSpPr>
          <p:nvPr>
            <p:ph type="body" orient="vert" idx="15" hasCustomPrompt="1"/>
          </p:nvPr>
        </p:nvSpPr>
        <p:spPr>
          <a:xfrm>
            <a:off x="10455759" y="689282"/>
            <a:ext cx="1181404" cy="187872"/>
          </a:xfrm>
          <a:solidFill>
            <a:srgbClr val="0063A6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Setup Analysis</a:t>
            </a:r>
          </a:p>
        </p:txBody>
      </p:sp>
    </p:spTree>
    <p:extLst>
      <p:ext uri="{BB962C8B-B14F-4D97-AF65-F5344CB8AC3E}">
        <p14:creationId xmlns:p14="http://schemas.microsoft.com/office/powerpoint/2010/main" val="39269632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Daniel Kloppenburg				 27.03.2025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73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/>
        </p:nvGrpSpPr>
        <p:grpSpPr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0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1388533" y="0"/>
            <a:ext cx="10803467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99016" y="6358067"/>
            <a:ext cx="9072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 dirty="0"/>
              <a:t>Daniel Kloppenburg				 27.03.2025</a:t>
            </a:r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016" y="1366838"/>
            <a:ext cx="10991849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9016" y="2573909"/>
            <a:ext cx="10991851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32984" y="6358067"/>
            <a:ext cx="96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r>
              <a:rPr lang="de-DE"/>
              <a:t>1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90FD516-82F2-CA22-182C-F8E6F99847F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99016" y="110906"/>
            <a:ext cx="1043999" cy="104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47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</p:sldLayoutIdLst>
  <p:hf hd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rgbClr val="016CB2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rgbClr val="0063A6"/>
        </a:buClr>
        <a:buSzPct val="70000"/>
        <a:buFont typeface="Arial" panose="020B0604020202020204" pitchFamily="34" charset="0"/>
        <a:buChar char="•"/>
        <a:defRPr sz="2000" b="1" kern="1200">
          <a:solidFill>
            <a:srgbClr val="016CB2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rgbClr val="0063A6"/>
        </a:buClr>
        <a:buSzPct val="7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rgbClr val="0063A6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rgbClr val="0063A6"/>
        </a:buClr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rgbClr val="0063A6"/>
        </a:buClr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rgbClr val="0063A6"/>
        </a:buClr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rgbClr val="0063A6"/>
        </a:buClr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1FCB829-D3CF-7977-8B82-D3CDB69791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833" y="3047700"/>
            <a:ext cx="6720000" cy="648000"/>
          </a:xfrm>
        </p:spPr>
        <p:txBody>
          <a:bodyPr/>
          <a:lstStyle/>
          <a:p>
            <a:r>
              <a:rPr lang="de-DE" dirty="0"/>
              <a:t>Master Thesis at SMI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B4E086EF-71CB-CEEC-877D-68E6BF6C04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833" y="5849620"/>
            <a:ext cx="6720000" cy="324000"/>
          </a:xfrm>
        </p:spPr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5" name="Vertikaler Textplatzhalter 4">
            <a:extLst>
              <a:ext uri="{FF2B5EF4-FFF2-40B4-BE49-F238E27FC236}">
                <a16:creationId xmlns:a16="http://schemas.microsoft.com/office/drawing/2014/main" id="{D16B8AF0-7C03-0A4D-0A1D-EECBD44F9B12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0" y="4661648"/>
            <a:ext cx="9168822" cy="644792"/>
          </a:xfrm>
        </p:spPr>
        <p:txBody>
          <a:bodyPr/>
          <a:lstStyle/>
          <a:p>
            <a:r>
              <a:rPr lang="en-US" dirty="0">
                <a:effectLst/>
                <a:latin typeface="UICTFontTextStyleBody"/>
              </a:rPr>
              <a:t>Setup Improvements </a:t>
            </a:r>
            <a:r>
              <a:rPr lang="en-US" dirty="0">
                <a:latin typeface="UICTFontTextStyleBody"/>
              </a:rPr>
              <a:t>And Analysis</a:t>
            </a:r>
            <a:endParaRPr lang="de-DE" dirty="0"/>
          </a:p>
        </p:txBody>
      </p:sp>
      <p:sp>
        <p:nvSpPr>
          <p:cNvPr id="6" name="Vertikaler Textplatzhalter 5">
            <a:extLst>
              <a:ext uri="{FF2B5EF4-FFF2-40B4-BE49-F238E27FC236}">
                <a16:creationId xmlns:a16="http://schemas.microsoft.com/office/drawing/2014/main" id="{9DE51597-6F64-495E-5087-BC04E8AB59E3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>
          <a:xfrm>
            <a:off x="0" y="3888028"/>
            <a:ext cx="2721609" cy="644792"/>
          </a:xfrm>
        </p:spPr>
        <p:txBody>
          <a:bodyPr/>
          <a:lstStyle/>
          <a:p>
            <a:r>
              <a:rPr lang="en-US" dirty="0">
                <a:effectLst/>
                <a:latin typeface="UICTFontTextStyleBody"/>
              </a:rPr>
              <a:t>GRASIAN:</a:t>
            </a:r>
            <a:endParaRPr lang="de-DE" dirty="0"/>
          </a:p>
        </p:txBody>
      </p:sp>
      <p:pic>
        <p:nvPicPr>
          <p:cNvPr id="7" name="Grafik 6" descr="Ein Bild, das Logo, Grafiken, Symbol enthält.&#10;&#10;Automatisch generierte Beschreibung">
            <a:extLst>
              <a:ext uri="{FF2B5EF4-FFF2-40B4-BE49-F238E27FC236}">
                <a16:creationId xmlns:a16="http://schemas.microsoft.com/office/drawing/2014/main" id="{B2CF2864-3794-BA30-5621-EB4325B35F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7589" y="0"/>
            <a:ext cx="2316259" cy="2316259"/>
          </a:xfrm>
          <a:prstGeom prst="rect">
            <a:avLst/>
          </a:prstGeom>
        </p:spPr>
      </p:pic>
      <p:pic>
        <p:nvPicPr>
          <p:cNvPr id="11" name="Bildplatzhalter 10" descr="Ein Bild, das Entwurf, Zeichnung enthält.&#10;&#10;Automatisch generierte Beschreibung">
            <a:extLst>
              <a:ext uri="{FF2B5EF4-FFF2-40B4-BE49-F238E27FC236}">
                <a16:creationId xmlns:a16="http://schemas.microsoft.com/office/drawing/2014/main" id="{608C06FE-B487-16DA-5BD6-C34FABF6021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" b="4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0033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7FC74D-F57D-F22F-32DD-B7C1E087B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9ADE13A0-052B-A075-63F6-974207509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0D1EA9A-954F-0F2B-72AB-54763F5735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2C2D34-4385-4BEF-34F1-4FFE07A86A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10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3F1B561E-CA71-39AC-F917-CAF81CCD00AB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EB408961-2669-6BC1-3FA9-F6A597CEB23E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2" name="Inhaltsplatzhalter 4" descr="Ein Bild, das Text, Allgemeine Versorgung, Puder enthält.&#10;&#10;Automatisch generierte Beschreibung">
            <a:extLst>
              <a:ext uri="{FF2B5EF4-FFF2-40B4-BE49-F238E27FC236}">
                <a16:creationId xmlns:a16="http://schemas.microsoft.com/office/drawing/2014/main" id="{D613C6F6-5051-B1EE-22F2-5EB97539C8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48" y="1837712"/>
            <a:ext cx="3972551" cy="3972551"/>
          </a:xfrm>
        </p:spPr>
      </p:pic>
      <p:pic>
        <p:nvPicPr>
          <p:cNvPr id="13" name="Grafik 12" descr="Ein Bild, das Zylinder enthält.&#10;&#10;KI-generierte Inhalte können fehlerhaft sein.">
            <a:extLst>
              <a:ext uri="{FF2B5EF4-FFF2-40B4-BE49-F238E27FC236}">
                <a16:creationId xmlns:a16="http://schemas.microsoft.com/office/drawing/2014/main" id="{D3F846D1-4C92-149D-4A07-46D749CF9D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663" y="2103838"/>
            <a:ext cx="6286500" cy="3686175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A6611447-71B5-8B0F-DDC0-4884CA80E519}"/>
              </a:ext>
            </a:extLst>
          </p:cNvPr>
          <p:cNvSpPr txBox="1"/>
          <p:nvPr/>
        </p:nvSpPr>
        <p:spPr>
          <a:xfrm>
            <a:off x="2379101" y="5983473"/>
            <a:ext cx="7144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</a:t>
            </a:r>
            <a:r>
              <a:rPr lang="de-DE" sz="1200" dirty="0" err="1"/>
              <a:t>Klapez</a:t>
            </a:r>
            <a:r>
              <a:rPr lang="de-DE" sz="1200" dirty="0"/>
              <a:t> et al., Processing and Communication Delays in EWS: On </a:t>
            </a:r>
            <a:r>
              <a:rPr lang="de-DE" sz="1200" dirty="0" err="1"/>
              <a:t>the</a:t>
            </a:r>
            <a:r>
              <a:rPr lang="de-DE" sz="1200" dirty="0"/>
              <a:t> Performance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Earthcloud</a:t>
            </a:r>
            <a:r>
              <a:rPr lang="de-DE" sz="1200" dirty="0"/>
              <a:t> Prototype. Wireless Communications and Mobile Computing. 2019.  1-13 </a:t>
            </a:r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1630941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6AEA9-B843-02AC-814C-6C6AAAF32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344A63B4-D9AC-0A47-CF2E-898DF46C3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55F8FC3-6BD3-2B4C-CF98-46AE2866F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8A335D-6873-DC57-58B2-835FC9E026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11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D6FB4FF4-D727-FF1E-3ECF-7DE8144C9B03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C5DF2879-CBD9-36D3-929D-A2633EA7212E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2B203BC1-D361-ACC7-4CAC-B912B3775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7682" y="1899381"/>
            <a:ext cx="1939930" cy="872969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B6460AA8-7532-C209-E1BA-14CB6C435247}"/>
              </a:ext>
            </a:extLst>
          </p:cNvPr>
          <p:cNvSpPr txBox="1"/>
          <p:nvPr/>
        </p:nvSpPr>
        <p:spPr>
          <a:xfrm>
            <a:off x="7131050" y="4447163"/>
            <a:ext cx="6083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frequency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</a:t>
            </a:r>
            <a:r>
              <a:rPr lang="de-DE" baseline="-25000" dirty="0"/>
              <a:t>0</a:t>
            </a:r>
            <a:r>
              <a:rPr lang="de-DE" dirty="0"/>
              <a:t> </a:t>
            </a:r>
            <a:r>
              <a:rPr lang="de-DE" dirty="0" err="1"/>
              <a:t>resonance</a:t>
            </a:r>
            <a:r>
              <a:rPr lang="de-DE" dirty="0"/>
              <a:t> </a:t>
            </a:r>
            <a:r>
              <a:rPr lang="de-DE" dirty="0" err="1"/>
              <a:t>frequency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Q</a:t>
            </a:r>
            <a:r>
              <a:rPr lang="de-DE" baseline="-25000" dirty="0"/>
              <a:t>0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factor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Z</a:t>
            </a:r>
            <a:r>
              <a:rPr lang="de-DE" baseline="-25000" dirty="0"/>
              <a:t>12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scaling</a:t>
            </a:r>
            <a:r>
              <a:rPr lang="de-DE" dirty="0"/>
              <a:t> </a:t>
            </a:r>
            <a:r>
              <a:rPr lang="de-DE" dirty="0" err="1"/>
              <a:t>factor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impedance</a:t>
            </a:r>
            <a:endParaRPr lang="de-AT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06F584C5-9867-065D-6875-62AC2D35E70D}"/>
              </a:ext>
            </a:extLst>
          </p:cNvPr>
          <p:cNvSpPr/>
          <p:nvPr/>
        </p:nvSpPr>
        <p:spPr>
          <a:xfrm>
            <a:off x="599016" y="1956388"/>
            <a:ext cx="3494971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Measure</a:t>
            </a:r>
            <a:r>
              <a:rPr lang="de-DE" dirty="0">
                <a:solidFill>
                  <a:srgbClr val="0063A6"/>
                </a:solidFill>
              </a:rPr>
              <a:t> V(t) </a:t>
            </a:r>
            <a:r>
              <a:rPr lang="de-DE" dirty="0" err="1">
                <a:solidFill>
                  <a:srgbClr val="0063A6"/>
                </a:solidFill>
              </a:rPr>
              <a:t>of</a:t>
            </a:r>
            <a:r>
              <a:rPr lang="de-DE" dirty="0">
                <a:solidFill>
                  <a:srgbClr val="0063A6"/>
                </a:solidFill>
              </a:rPr>
              <a:t> Geophone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3B19E042-783D-D69E-8FF7-698919774EAE}"/>
              </a:ext>
            </a:extLst>
          </p:cNvPr>
          <p:cNvSpPr/>
          <p:nvPr/>
        </p:nvSpPr>
        <p:spPr>
          <a:xfrm>
            <a:off x="599015" y="3007600"/>
            <a:ext cx="3494972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Fourier Transform V(t) → V(f)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C577B950-F287-AF42-57A8-934B1B3E5518}"/>
              </a:ext>
            </a:extLst>
          </p:cNvPr>
          <p:cNvSpPr/>
          <p:nvPr/>
        </p:nvSpPr>
        <p:spPr>
          <a:xfrm>
            <a:off x="599014" y="4054389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Calculate</a:t>
            </a:r>
            <a:r>
              <a:rPr lang="de-DE" dirty="0">
                <a:solidFill>
                  <a:srgbClr val="0063A6"/>
                </a:solidFill>
              </a:rPr>
              <a:t> </a:t>
            </a:r>
            <a:r>
              <a:rPr lang="de-DE" dirty="0" err="1">
                <a:solidFill>
                  <a:srgbClr val="0063A6"/>
                </a:solidFill>
              </a:rPr>
              <a:t>displacement</a:t>
            </a:r>
            <a:r>
              <a:rPr lang="de-DE" dirty="0">
                <a:solidFill>
                  <a:srgbClr val="0063A6"/>
                </a:solidFill>
              </a:rPr>
              <a:t> d(f)</a:t>
            </a:r>
            <a:endParaRPr lang="de-AT" dirty="0">
              <a:solidFill>
                <a:srgbClr val="0063A6"/>
              </a:solidFill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1A3AE143-F1E6-E03B-7A89-39A08395C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7719" y="2769757"/>
            <a:ext cx="4550227" cy="1497928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E496CB62-5AE3-A67C-3E13-35652415FD44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G. </a:t>
            </a:r>
            <a:r>
              <a:rPr lang="de-DE" sz="1200" dirty="0" err="1"/>
              <a:t>Koolstra</a:t>
            </a:r>
            <a:r>
              <a:rPr lang="de-DE" sz="1200" dirty="0"/>
              <a:t>, </a:t>
            </a:r>
            <a:r>
              <a:rPr lang="en-US" sz="1200" dirty="0"/>
              <a:t>Trapping a Single Electron on Superfluid Helium Using a Superconducting Resonator, </a:t>
            </a:r>
            <a:r>
              <a:rPr lang="de-AT" sz="1200" dirty="0"/>
              <a:t>2019</a:t>
            </a:r>
            <a:endParaRPr lang="de-DE" sz="1200" dirty="0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9E3DDF79-DB8A-660B-71CB-92CB735465C5}"/>
              </a:ext>
            </a:extLst>
          </p:cNvPr>
          <p:cNvSpPr/>
          <p:nvPr/>
        </p:nvSpPr>
        <p:spPr>
          <a:xfrm>
            <a:off x="599015" y="5097645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Inverse Fourier Transform d(f) → d(t)</a:t>
            </a:r>
            <a:endParaRPr lang="de-AT" dirty="0">
              <a:solidFill>
                <a:srgbClr val="0063A6"/>
              </a:solidFill>
            </a:endParaRP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144A4071-058A-1212-01A3-FFDEA0DD47B6}"/>
              </a:ext>
            </a:extLst>
          </p:cNvPr>
          <p:cNvCxnSpPr>
            <a:stCxn id="2" idx="2"/>
            <a:endCxn id="6" idx="0"/>
          </p:cNvCxnSpPr>
          <p:nvPr/>
        </p:nvCxnSpPr>
        <p:spPr>
          <a:xfrm flipH="1">
            <a:off x="2346501" y="2667196"/>
            <a:ext cx="1" cy="340404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EF051221-26CB-C2EA-5A8A-2920867F4476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2346501" y="3718408"/>
            <a:ext cx="0" cy="335981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ADE6D6C0-81AE-5131-ECED-33B56EA666B3}"/>
              </a:ext>
            </a:extLst>
          </p:cNvPr>
          <p:cNvCxnSpPr>
            <a:stCxn id="7" idx="2"/>
            <a:endCxn id="35" idx="0"/>
          </p:cNvCxnSpPr>
          <p:nvPr/>
        </p:nvCxnSpPr>
        <p:spPr>
          <a:xfrm>
            <a:off x="2346501" y="4765197"/>
            <a:ext cx="1" cy="332448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399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C5995-A006-C4A9-3CF1-0B34B263A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47D562F8-BE44-1668-2DB6-736334BD0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 </a:t>
            </a:r>
            <a:r>
              <a:rPr lang="de-DE" dirty="0" err="1"/>
              <a:t>Calibration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ACAF9EE-392B-FD7B-DC30-440B031F448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CB769D3-DD6F-B824-ADEC-C902D16501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12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953B6323-19A3-36ED-9AB6-D06A2CDCA490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39E2E69A-BBCA-983A-7A4A-B22B53699D2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2BB02BD-2452-60AE-718B-5DCE65AF3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816" y="1803818"/>
            <a:ext cx="6095470" cy="3909012"/>
          </a:xfrm>
          <a:prstGeom prst="rect">
            <a:avLst/>
          </a:prstGeom>
        </p:spPr>
      </p:pic>
      <p:pic>
        <p:nvPicPr>
          <p:cNvPr id="27" name="Inhaltsplatzhalter 26" descr="Ein Bild, das Screenshot, Schwarz, Dunkelheit enthält.&#10;&#10;KI-generierte Inhalte können fehlerhaft sein.">
            <a:extLst>
              <a:ext uri="{FF2B5EF4-FFF2-40B4-BE49-F238E27FC236}">
                <a16:creationId xmlns:a16="http://schemas.microsoft.com/office/drawing/2014/main" id="{B7BCA0F8-EC27-AAD7-CC8E-BD79DE5E1D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83" y="1366838"/>
            <a:ext cx="4235153" cy="5990021"/>
          </a:xfr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71E8EEF7-D50C-5983-83E4-455CBC807C82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G. </a:t>
            </a:r>
            <a:r>
              <a:rPr lang="de-DE" sz="1200" dirty="0" err="1"/>
              <a:t>Koolstra</a:t>
            </a:r>
            <a:r>
              <a:rPr lang="de-DE" sz="1200" dirty="0"/>
              <a:t>, </a:t>
            </a:r>
            <a:r>
              <a:rPr lang="en-US" sz="1200" dirty="0"/>
              <a:t>Trapping a Single Electron on Superfluid Helium Using a Superconducting Resonator, </a:t>
            </a:r>
            <a:r>
              <a:rPr lang="de-AT" sz="1200" dirty="0"/>
              <a:t>2019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9609443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1929FB-73A9-F668-19AA-FCEF1C45EA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434AB410-4EA1-7C8A-E5C1-269F34D1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 </a:t>
            </a:r>
            <a:r>
              <a:rPr lang="de-DE" dirty="0" err="1"/>
              <a:t>Calibration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80435D3-5EBF-FC11-0BAF-73EFC0E18A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C34C95B-71E4-7ACC-AD05-3CB6D38E3C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13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9A3DA2FF-EE1C-9978-7AEB-CB4C94F017D3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A1B75D2C-9E93-C6A7-E60B-077B809D48A4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5670AD30-9B94-6567-F251-A0A09165A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956" y="2312571"/>
            <a:ext cx="3893096" cy="2496634"/>
          </a:xfrm>
          <a:prstGeom prst="rect">
            <a:avLst/>
          </a:prstGeom>
        </p:spPr>
      </p:pic>
      <p:pic>
        <p:nvPicPr>
          <p:cNvPr id="27" name="Inhaltsplatzhalter 26" descr="Ein Bild, das Screenshot, Schwarz, Dunkelheit enthält.&#10;&#10;KI-generierte Inhalte können fehlerhaft sein.">
            <a:extLst>
              <a:ext uri="{FF2B5EF4-FFF2-40B4-BE49-F238E27FC236}">
                <a16:creationId xmlns:a16="http://schemas.microsoft.com/office/drawing/2014/main" id="{18E55FFE-BB89-7049-C9DF-B9FD90B916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6" y="1837351"/>
            <a:ext cx="2931452" cy="4146122"/>
          </a:xfrm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1D353014-FE54-7513-872E-F7500F3660DD}"/>
              </a:ext>
            </a:extLst>
          </p:cNvPr>
          <p:cNvSpPr txBox="1">
            <a:spLocks/>
          </p:cNvSpPr>
          <p:nvPr/>
        </p:nvSpPr>
        <p:spPr>
          <a:xfrm>
            <a:off x="7930220" y="1771051"/>
            <a:ext cx="3481591" cy="4816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response</a:t>
            </a:r>
            <a:r>
              <a:rPr lang="de-DE" dirty="0"/>
              <a:t> </a:t>
            </a:r>
            <a:r>
              <a:rPr lang="de-DE" dirty="0" err="1"/>
              <a:t>ratio</a:t>
            </a:r>
            <a:r>
              <a:rPr lang="de-DE" dirty="0"/>
              <a:t> </a:t>
            </a:r>
            <a:r>
              <a:rPr lang="el-GR" dirty="0">
                <a:latin typeface="GreekC_IV25" panose="00000400000000000000" pitchFamily="2" charset="0"/>
                <a:cs typeface="GreekC_IV25" panose="00000400000000000000" pitchFamily="2" charset="0"/>
              </a:rPr>
              <a:t>ρ</a:t>
            </a:r>
            <a:r>
              <a:rPr lang="de-DE" dirty="0">
                <a:latin typeface="GreekC_IV25" panose="00000400000000000000" pitchFamily="2" charset="0"/>
                <a:cs typeface="GreekC_IV25" panose="00000400000000000000" pitchFamily="2" charset="0"/>
              </a:rPr>
              <a:t>(</a:t>
            </a:r>
            <a:r>
              <a:rPr lang="de-DE" dirty="0"/>
              <a:t>f</a:t>
            </a:r>
            <a:r>
              <a:rPr lang="de-DE" dirty="0">
                <a:latin typeface="GreekC_IV25" panose="00000400000000000000" pitchFamily="2" charset="0"/>
                <a:cs typeface="GreekC_IV25" panose="00000400000000000000" pitchFamily="2" charset="0"/>
              </a:rPr>
              <a:t>)</a:t>
            </a:r>
            <a:r>
              <a:rPr lang="de-DE" dirty="0"/>
              <a:t>:</a:t>
            </a:r>
          </a:p>
          <a:p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CCB1CB-D24A-8772-FF78-B72EE87C422E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G. </a:t>
            </a:r>
            <a:r>
              <a:rPr lang="de-DE" sz="1200" dirty="0" err="1"/>
              <a:t>Koolstra</a:t>
            </a:r>
            <a:r>
              <a:rPr lang="de-DE" sz="1200" dirty="0"/>
              <a:t>, </a:t>
            </a:r>
            <a:r>
              <a:rPr lang="en-US" sz="1200" dirty="0"/>
              <a:t>Trapping a Single Electron on Superfluid Helium Using a Superconducting Resonator, </a:t>
            </a:r>
            <a:r>
              <a:rPr lang="de-AT" sz="1200" dirty="0"/>
              <a:t>2019</a:t>
            </a:r>
            <a:endParaRPr lang="de-DE" sz="1200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913471E-7B41-79BB-0A2F-102018103618}"/>
              </a:ext>
            </a:extLst>
          </p:cNvPr>
          <p:cNvGrpSpPr/>
          <p:nvPr/>
        </p:nvGrpSpPr>
        <p:grpSpPr>
          <a:xfrm>
            <a:off x="8147498" y="2617665"/>
            <a:ext cx="3215421" cy="2289212"/>
            <a:chOff x="966914" y="2900521"/>
            <a:chExt cx="3215421" cy="2289212"/>
          </a:xfrm>
        </p:grpSpPr>
        <p:pic>
          <p:nvPicPr>
            <p:cNvPr id="7" name="Inhaltsplatzhalter 4">
              <a:extLst>
                <a:ext uri="{FF2B5EF4-FFF2-40B4-BE49-F238E27FC236}">
                  <a16:creationId xmlns:a16="http://schemas.microsoft.com/office/drawing/2014/main" id="{5049A813-17E5-F2B0-F47B-AEBA5CB226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69308"/>
            <a:stretch/>
          </p:blipFill>
          <p:spPr>
            <a:xfrm>
              <a:off x="966914" y="2900521"/>
              <a:ext cx="3215421" cy="775889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CFD14CF8-9D8E-FCD9-5DD7-01C8362FF50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93255" y="3683949"/>
              <a:ext cx="2609260" cy="1505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59128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1B3FC2-60D0-4D1D-5198-51CBF0E636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B30E99C0-CEE7-F257-D24C-85D97712B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 </a:t>
            </a:r>
            <a:r>
              <a:rPr lang="de-DE" dirty="0" err="1"/>
              <a:t>Calibration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8F5BAB7-FC97-0840-85EF-326D877F8B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0FBD7AC-8232-58A9-A1DB-51780154B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14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298F8B28-D1A9-7AB6-2349-EE8ACD685AD4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4AE3E1AF-E370-A4B4-7F71-24F2AF79147F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FB05F6D2-9772-6228-89BF-A202CE4E0977}"/>
              </a:ext>
            </a:extLst>
          </p:cNvPr>
          <p:cNvSpPr txBox="1">
            <a:spLocks/>
          </p:cNvSpPr>
          <p:nvPr/>
        </p:nvSpPr>
        <p:spPr>
          <a:xfrm>
            <a:off x="700745" y="2194914"/>
            <a:ext cx="3481591" cy="4816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response</a:t>
            </a:r>
            <a:r>
              <a:rPr lang="de-DE" dirty="0"/>
              <a:t> </a:t>
            </a:r>
            <a:r>
              <a:rPr lang="de-DE" dirty="0" err="1"/>
              <a:t>ratio</a:t>
            </a:r>
            <a:r>
              <a:rPr lang="de-DE" dirty="0"/>
              <a:t> </a:t>
            </a:r>
            <a:r>
              <a:rPr lang="el-GR" dirty="0">
                <a:latin typeface="GreekC_IV25" panose="00000400000000000000" pitchFamily="2" charset="0"/>
                <a:cs typeface="GreekC_IV25" panose="00000400000000000000" pitchFamily="2" charset="0"/>
              </a:rPr>
              <a:t>ρ</a:t>
            </a:r>
            <a:r>
              <a:rPr lang="de-DE" dirty="0">
                <a:latin typeface="GreekC_IV25" panose="00000400000000000000" pitchFamily="2" charset="0"/>
                <a:cs typeface="GreekC_IV25" panose="00000400000000000000" pitchFamily="2" charset="0"/>
              </a:rPr>
              <a:t>(</a:t>
            </a:r>
            <a:r>
              <a:rPr lang="de-DE" dirty="0"/>
              <a:t>f</a:t>
            </a:r>
            <a:r>
              <a:rPr lang="de-DE" dirty="0">
                <a:latin typeface="GreekC_IV25" panose="00000400000000000000" pitchFamily="2" charset="0"/>
                <a:cs typeface="GreekC_IV25" panose="00000400000000000000" pitchFamily="2" charset="0"/>
              </a:rPr>
              <a:t>)</a:t>
            </a:r>
            <a:r>
              <a:rPr lang="de-DE" dirty="0"/>
              <a:t>:</a:t>
            </a:r>
          </a:p>
          <a:p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8BFD69C-0E4A-1696-8E8A-FCDECF918DEA}"/>
              </a:ext>
            </a:extLst>
          </p:cNvPr>
          <p:cNvSpPr txBox="1"/>
          <p:nvPr/>
        </p:nvSpPr>
        <p:spPr>
          <a:xfrm>
            <a:off x="2379101" y="5983473"/>
            <a:ext cx="7144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</a:t>
            </a:r>
            <a:r>
              <a:rPr lang="en-US" sz="1200" dirty="0"/>
              <a:t>Frank van Kann, John </a:t>
            </a:r>
            <a:r>
              <a:rPr lang="en-US" sz="1200" dirty="0" err="1"/>
              <a:t>Winterflood</a:t>
            </a:r>
            <a:r>
              <a:rPr lang="en-US" sz="1200" dirty="0"/>
              <a:t>; Simple method for absolute calibration of geophones, seismometers, and other inertial vibration sensors. </a:t>
            </a:r>
            <a:r>
              <a:rPr lang="en-US" sz="1200" i="1" dirty="0"/>
              <a:t>Rev. Sci. </a:t>
            </a:r>
            <a:r>
              <a:rPr lang="en-US" sz="1200" i="1" dirty="0" err="1"/>
              <a:t>Instrum</a:t>
            </a:r>
            <a:r>
              <a:rPr lang="en-US" sz="1200" i="1" dirty="0"/>
              <a:t>.</a:t>
            </a:r>
            <a:r>
              <a:rPr lang="en-US" sz="1200" dirty="0"/>
              <a:t> 1 March 2005; 76</a:t>
            </a:r>
            <a:endParaRPr lang="de-DE" sz="1200" dirty="0"/>
          </a:p>
          <a:p>
            <a:endParaRPr lang="de-DE" sz="12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EADB96D7-5C9E-4A36-9D48-F11BDEAD8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814" y="2937480"/>
            <a:ext cx="5842304" cy="1893131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A9C168F3-3725-ACE3-6A56-6CC65E0B7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643" y="5171726"/>
            <a:ext cx="7032657" cy="512313"/>
          </a:xfrm>
          <a:prstGeom prst="rect">
            <a:avLst/>
          </a:prstGeom>
        </p:spPr>
      </p:pic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2A300CB9-87DF-9FF7-0E06-A72D068F67AC}"/>
              </a:ext>
            </a:extLst>
          </p:cNvPr>
          <p:cNvGrpSpPr/>
          <p:nvPr/>
        </p:nvGrpSpPr>
        <p:grpSpPr>
          <a:xfrm>
            <a:off x="966914" y="2900521"/>
            <a:ext cx="3215421" cy="2289212"/>
            <a:chOff x="966914" y="2900521"/>
            <a:chExt cx="3215421" cy="2289212"/>
          </a:xfrm>
        </p:grpSpPr>
        <p:pic>
          <p:nvPicPr>
            <p:cNvPr id="2" name="Inhaltsplatzhalter 4">
              <a:extLst>
                <a:ext uri="{FF2B5EF4-FFF2-40B4-BE49-F238E27FC236}">
                  <a16:creationId xmlns:a16="http://schemas.microsoft.com/office/drawing/2014/main" id="{CF4B5934-598E-5CD3-84EC-C465FE152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69308"/>
            <a:stretch/>
          </p:blipFill>
          <p:spPr>
            <a:xfrm>
              <a:off x="966914" y="2900521"/>
              <a:ext cx="3215421" cy="775889"/>
            </a:xfrm>
            <a:prstGeom prst="rect">
              <a:avLst/>
            </a:prstGeom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D8F5E37F-788D-6AD0-3A89-E3A678060E2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93255" y="3683949"/>
              <a:ext cx="2609260" cy="15057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36239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074ED-609A-BDE8-1C20-BF3B76C4E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246476D3-6744-616A-93C1-9DE381F26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F36CE8-73C5-7A92-6F4F-324D20D165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81B24A-7BDF-8166-7D71-146C01BD8E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15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2B4A0014-06F5-27BA-0360-F190E9F95390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83E51802-19FC-4306-5B69-71DABDCC73B0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F2F14A4B-18DF-3B8E-2504-52C62FA58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788" y="1766887"/>
            <a:ext cx="6278997" cy="405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643373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3E425-3AB6-206A-FC79-B9FF47796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191C2AB5-5D5E-D1EA-D894-7EE49C903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8B2E03-6969-BB0D-F5A4-649D8AE99C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A1F491F-5E1B-7BD6-EB75-9054EFE33D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16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80EEDE43-9A46-D407-E581-1845F0272E09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46FC6FAC-F1EE-0259-DA8B-F0DB3FA9C353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22F9BA0-3751-57A7-A2D4-5F6858D22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6355" y="2001127"/>
            <a:ext cx="4883853" cy="384087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5D8CAF9E-42C0-73AA-B2F2-3AC67E068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035" y="2001128"/>
            <a:ext cx="5968130" cy="385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2196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D1243-DD59-20F9-7E94-C113CEC53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AF774DE9-D481-097F-17E0-A380CF136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 DAQ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6D94FD0-DBAB-0FC1-9464-55F951A8F0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C539E3C-07B2-7CFC-516A-E8B12A50B4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17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4614621B-0F55-FAF2-D642-520B41C93EE0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323F41AE-2029-0A77-4FD4-4F7B7E1DA819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2" name="Grafik 1" descr="Ein Bild, das Elektronik, Elektrisches Bauelement, Elektronisches Bauteil, passives Bauelement enthält.&#10;&#10;Automatisch generierte Beschreibung">
            <a:extLst>
              <a:ext uri="{FF2B5EF4-FFF2-40B4-BE49-F238E27FC236}">
                <a16:creationId xmlns:a16="http://schemas.microsoft.com/office/drawing/2014/main" id="{BAEC2B95-5B3D-0F12-E7DF-9516532415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963" y="2081877"/>
            <a:ext cx="5025080" cy="382743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B95DEF9-852D-9CCF-F9E9-456181F099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779" y="1983057"/>
            <a:ext cx="2855293" cy="3807057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3ED12DA8-F90A-C5D0-425D-83020BCFBF03}"/>
              </a:ext>
            </a:extLst>
          </p:cNvPr>
          <p:cNvSpPr/>
          <p:nvPr/>
        </p:nvSpPr>
        <p:spPr>
          <a:xfrm>
            <a:off x="1840425" y="2579688"/>
            <a:ext cx="540000" cy="540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6757622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46995E-3839-FE62-0EB1-DD8572DA8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E67DE81F-7CA0-9DE1-0B02-027144889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 DAQ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78B1A70-6CDC-CECA-75A1-25208ABAA1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68A78A9-D14D-7F92-B005-6F712CB280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18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38AC212E-3007-0EBE-F871-A7EF3C1D2E10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0C82272F-5F9C-D794-9BCB-937E1F51EE73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DDB25F7-9A49-CDB4-B699-86B916964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249" y="2080037"/>
            <a:ext cx="9188825" cy="358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528562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97A6F-0737-83F9-4E14-E591230DA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3871BDC1-0639-D571-AA54-A54BD8D0E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 DAQ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F75C6E5-F3B3-0BB0-3324-B186B8D20B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F18D9D3-E881-C1DD-C5CB-457F01983C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19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E14EBC9F-B1E1-76FB-20E5-BC649CDB54BA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61D86F07-2E53-975F-6432-CFBF5A402411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AA6199D-C7FF-B201-15EF-1E91ADC1C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115" y="1888838"/>
            <a:ext cx="8629649" cy="460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10694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A9190A24-4988-5A43-E4C6-9AF2A68CE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Gravitational</a:t>
            </a:r>
            <a:r>
              <a:rPr lang="de-DE" dirty="0"/>
              <a:t> Quantum States (GQS):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22603B5-35E9-470F-235A-256D017E95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34A137-A0CF-0BF7-4181-30488A1696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</a:t>
            </a:fld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9A7E070-8EAB-B642-79A9-D325789E6DFC}"/>
              </a:ext>
            </a:extLst>
          </p:cNvPr>
          <p:cNvSpPr txBox="1"/>
          <p:nvPr/>
        </p:nvSpPr>
        <p:spPr>
          <a:xfrm>
            <a:off x="3808265" y="6947120"/>
            <a:ext cx="713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C. Killian, </a:t>
            </a:r>
            <a:r>
              <a:rPr lang="en-US" sz="1200" dirty="0"/>
              <a:t>GRASIAN: towards the first demonstration of gravitational quantum states of atoms with a cryogenic </a:t>
            </a:r>
            <a:r>
              <a:rPr lang="de-DE" sz="1200" dirty="0"/>
              <a:t>hydrogen beam, </a:t>
            </a:r>
            <a:r>
              <a:rPr lang="fr-FR" sz="1200" dirty="0" err="1"/>
              <a:t>Eur</a:t>
            </a:r>
            <a:r>
              <a:rPr lang="fr-FR" sz="1200" dirty="0"/>
              <a:t>. Phys. J. D (2023) 77:50</a:t>
            </a:r>
            <a:endParaRPr lang="de-DE" sz="1200" dirty="0"/>
          </a:p>
        </p:txBody>
      </p:sp>
      <p:sp>
        <p:nvSpPr>
          <p:cNvPr id="15" name="Inhaltsplatzhalter 10">
            <a:extLst>
              <a:ext uri="{FF2B5EF4-FFF2-40B4-BE49-F238E27FC236}">
                <a16:creationId xmlns:a16="http://schemas.microsoft.com/office/drawing/2014/main" id="{8269E37D-8E11-6140-2710-E8649F5FC397}"/>
              </a:ext>
            </a:extLst>
          </p:cNvPr>
          <p:cNvSpPr txBox="1">
            <a:spLocks/>
          </p:cNvSpPr>
          <p:nvPr/>
        </p:nvSpPr>
        <p:spPr>
          <a:xfrm>
            <a:off x="601134" y="2579688"/>
            <a:ext cx="5255684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Quantum </a:t>
            </a:r>
            <a:r>
              <a:rPr lang="en-029" dirty="0"/>
              <a:t>Reflection</a:t>
            </a:r>
            <a:r>
              <a:rPr lang="de-DE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PH" dirty="0"/>
              <a:t>low</a:t>
            </a:r>
            <a:r>
              <a:rPr lang="de-DE" dirty="0"/>
              <a:t> </a:t>
            </a:r>
            <a:r>
              <a:rPr lang="en-MY" dirty="0"/>
              <a:t>energies</a:t>
            </a:r>
            <a:r>
              <a:rPr lang="de-DE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light neutral </a:t>
            </a:r>
            <a:r>
              <a:rPr lang="en-NZ" dirty="0"/>
              <a:t>particles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rapidly</a:t>
            </a:r>
            <a:r>
              <a:rPr lang="de-DE" dirty="0"/>
              <a:t> </a:t>
            </a:r>
            <a:r>
              <a:rPr lang="en-NZ" dirty="0"/>
              <a:t>changing</a:t>
            </a:r>
            <a:r>
              <a:rPr lang="de-DE" dirty="0"/>
              <a:t> potential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/>
              <a:t>GQS: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quantum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states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confined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mirror</a:t>
            </a:r>
            <a:r>
              <a:rPr lang="de-DE" dirty="0"/>
              <a:t> potential &amp; </a:t>
            </a:r>
            <a:r>
              <a:rPr lang="de-DE" dirty="0" err="1"/>
              <a:t>gravitational</a:t>
            </a:r>
            <a:r>
              <a:rPr lang="de-DE" dirty="0"/>
              <a:t> potential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Ariy-function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Schrödinger </a:t>
            </a:r>
            <a:r>
              <a:rPr lang="de-DE" dirty="0" err="1"/>
              <a:t>eq</a:t>
            </a:r>
            <a:r>
              <a:rPr lang="de-DE" dirty="0"/>
              <a:t>.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CC0B015-9F82-DF74-BED8-3512902A028A}"/>
              </a:ext>
            </a:extLst>
          </p:cNvPr>
          <p:cNvGrpSpPr/>
          <p:nvPr/>
        </p:nvGrpSpPr>
        <p:grpSpPr>
          <a:xfrm>
            <a:off x="7632469" y="2038911"/>
            <a:ext cx="3578517" cy="3787270"/>
            <a:chOff x="7632469" y="2038911"/>
            <a:chExt cx="3578517" cy="3787270"/>
          </a:xfrm>
        </p:grpSpPr>
        <p:pic>
          <p:nvPicPr>
            <p:cNvPr id="12" name="Grafik 11" descr="Ein Bild, das Schrift, Text, weiß, Handschrift enthält.&#10;&#10;Automatisch generierte Beschreibung">
              <a:extLst>
                <a:ext uri="{FF2B5EF4-FFF2-40B4-BE49-F238E27FC236}">
                  <a16:creationId xmlns:a16="http://schemas.microsoft.com/office/drawing/2014/main" id="{D2FDAA95-506E-8113-0C52-4AE7F48C6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2469" y="5030143"/>
              <a:ext cx="3578517" cy="796038"/>
            </a:xfrm>
            <a:prstGeom prst="rect">
              <a:avLst/>
            </a:prstGeom>
          </p:spPr>
        </p:pic>
        <p:pic>
          <p:nvPicPr>
            <p:cNvPr id="17" name="Grafik 16" descr="Ein Bild, das Diagramm, Text, Screenshot, Reihe enthält.&#10;&#10;Automatisch generierte Beschreibung">
              <a:extLst>
                <a:ext uri="{FF2B5EF4-FFF2-40B4-BE49-F238E27FC236}">
                  <a16:creationId xmlns:a16="http://schemas.microsoft.com/office/drawing/2014/main" id="{5E457B70-CD6E-248F-CBC2-D96291506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0473" y="2038911"/>
              <a:ext cx="3382511" cy="2991232"/>
            </a:xfrm>
            <a:prstGeom prst="rect">
              <a:avLst/>
            </a:prstGeom>
          </p:spPr>
        </p:pic>
      </p:grp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5D749738-CA25-CF5C-7AF5-C26707A7EC63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83129EF4-8F1F-38A4-AE2A-B592447776FB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 dirty="0"/>
              <a:t>GRASIAN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2788E5B-1CF3-3E70-3675-B74CCFECADF4}"/>
              </a:ext>
            </a:extLst>
          </p:cNvPr>
          <p:cNvSpPr txBox="1"/>
          <p:nvPr/>
        </p:nvSpPr>
        <p:spPr>
          <a:xfrm>
            <a:off x="2379101" y="5983473"/>
            <a:ext cx="714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C. Killian et al., </a:t>
            </a:r>
            <a:r>
              <a:rPr lang="en-US" sz="1200" dirty="0"/>
              <a:t>GRASIAN: towards the first demonstration of gravitational quantum states of atoms with a cryogenic </a:t>
            </a:r>
            <a:r>
              <a:rPr lang="de-DE" sz="1200" dirty="0"/>
              <a:t>hydrogen beam, </a:t>
            </a:r>
            <a:r>
              <a:rPr lang="fr-FR" sz="1200" dirty="0" err="1"/>
              <a:t>Eur</a:t>
            </a:r>
            <a:r>
              <a:rPr lang="fr-FR" sz="1200" dirty="0"/>
              <a:t>. Phys. J. D (2023) 77:50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755111075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D4FFD-9452-9BA5-D689-BBCADE38C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9CFDF770-7A59-1206-6340-2E4745FB2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4EED54F-0A8F-CD94-AA8F-4AE89D8515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60608C-0491-5EBF-CCC2-F08D36ECE8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20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7EC1E0E2-5D6B-BB55-5506-32AF4AAE0920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9FA2E86D-AB8A-71B2-1C1D-05D4D074984F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9B329F63-6819-0B3A-9AB9-5271E9AE9849}"/>
              </a:ext>
            </a:extLst>
          </p:cNvPr>
          <p:cNvSpPr/>
          <p:nvPr/>
        </p:nvSpPr>
        <p:spPr>
          <a:xfrm>
            <a:off x="599016" y="1956388"/>
            <a:ext cx="3494971" cy="710808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Measure</a:t>
            </a:r>
            <a:r>
              <a:rPr lang="de-DE" dirty="0">
                <a:solidFill>
                  <a:srgbClr val="0063A6"/>
                </a:solidFill>
              </a:rPr>
              <a:t> V(t) </a:t>
            </a:r>
            <a:r>
              <a:rPr lang="de-DE" dirty="0" err="1">
                <a:solidFill>
                  <a:srgbClr val="0063A6"/>
                </a:solidFill>
              </a:rPr>
              <a:t>of</a:t>
            </a:r>
            <a:r>
              <a:rPr lang="de-DE" dirty="0">
                <a:solidFill>
                  <a:srgbClr val="0063A6"/>
                </a:solidFill>
              </a:rPr>
              <a:t> Geophone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E05CA67F-C039-B4CC-450A-48F2DCC0E205}"/>
              </a:ext>
            </a:extLst>
          </p:cNvPr>
          <p:cNvSpPr/>
          <p:nvPr/>
        </p:nvSpPr>
        <p:spPr>
          <a:xfrm>
            <a:off x="599015" y="3007600"/>
            <a:ext cx="3494972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Fourier Transform V(t) → V(f)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174C8A06-B13B-0A69-9352-363306A63DC8}"/>
              </a:ext>
            </a:extLst>
          </p:cNvPr>
          <p:cNvSpPr/>
          <p:nvPr/>
        </p:nvSpPr>
        <p:spPr>
          <a:xfrm>
            <a:off x="599014" y="4054389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Calculate</a:t>
            </a:r>
            <a:r>
              <a:rPr lang="de-DE" dirty="0">
                <a:solidFill>
                  <a:srgbClr val="0063A6"/>
                </a:solidFill>
              </a:rPr>
              <a:t> </a:t>
            </a:r>
            <a:r>
              <a:rPr lang="de-DE" dirty="0" err="1">
                <a:solidFill>
                  <a:srgbClr val="0063A6"/>
                </a:solidFill>
              </a:rPr>
              <a:t>displacement</a:t>
            </a:r>
            <a:r>
              <a:rPr lang="de-DE" dirty="0">
                <a:solidFill>
                  <a:srgbClr val="0063A6"/>
                </a:solidFill>
              </a:rPr>
              <a:t> d(f)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C6233EA-79A0-194B-D659-AE60A0E95D28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G. </a:t>
            </a:r>
            <a:r>
              <a:rPr lang="de-DE" sz="1200" dirty="0" err="1"/>
              <a:t>Koolstra</a:t>
            </a:r>
            <a:r>
              <a:rPr lang="de-DE" sz="1200" dirty="0"/>
              <a:t>, </a:t>
            </a:r>
            <a:r>
              <a:rPr lang="en-US" sz="1200" dirty="0"/>
              <a:t>Trapping a Single Electron on Superfluid Helium Using a Superconducting Resonator, </a:t>
            </a:r>
            <a:r>
              <a:rPr lang="de-AT" sz="1200" dirty="0"/>
              <a:t>2019</a:t>
            </a:r>
            <a:endParaRPr lang="de-DE" sz="1200" dirty="0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1283BCFE-9699-7F3F-86F5-9C6A4FA39993}"/>
              </a:ext>
            </a:extLst>
          </p:cNvPr>
          <p:cNvSpPr/>
          <p:nvPr/>
        </p:nvSpPr>
        <p:spPr>
          <a:xfrm>
            <a:off x="599015" y="5097645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Inverse Fourier Transform d(f) → d(t)</a:t>
            </a:r>
            <a:endParaRPr lang="de-AT" dirty="0">
              <a:solidFill>
                <a:srgbClr val="0063A6"/>
              </a:solidFill>
            </a:endParaRP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62988D8D-ED86-BD75-961E-1426F3356300}"/>
              </a:ext>
            </a:extLst>
          </p:cNvPr>
          <p:cNvCxnSpPr>
            <a:stCxn id="2" idx="2"/>
            <a:endCxn id="6" idx="0"/>
          </p:cNvCxnSpPr>
          <p:nvPr/>
        </p:nvCxnSpPr>
        <p:spPr>
          <a:xfrm flipH="1">
            <a:off x="2346501" y="2667196"/>
            <a:ext cx="1" cy="340404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B465BAED-83B8-20F9-2020-196F3B735AD3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2346501" y="3718408"/>
            <a:ext cx="0" cy="335981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61D12635-DC33-C07C-3C92-59EB78B4DAB2}"/>
              </a:ext>
            </a:extLst>
          </p:cNvPr>
          <p:cNvCxnSpPr>
            <a:stCxn id="7" idx="2"/>
            <a:endCxn id="35" idx="0"/>
          </p:cNvCxnSpPr>
          <p:nvPr/>
        </p:nvCxnSpPr>
        <p:spPr>
          <a:xfrm>
            <a:off x="2346501" y="4765197"/>
            <a:ext cx="1" cy="332448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 descr="Ein Bild, das Screenshot, Schwarz, Dunkelheit enthält.&#10;&#10;KI-generierte Inhalte können fehlerhaft sein.">
            <a:extLst>
              <a:ext uri="{FF2B5EF4-FFF2-40B4-BE49-F238E27FC236}">
                <a16:creationId xmlns:a16="http://schemas.microsoft.com/office/drawing/2014/main" id="{98BC680C-9C76-AA03-8C89-E52258ADB7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203" y="-355933"/>
            <a:ext cx="48488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3003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66C4C4-9E46-E005-BE4E-96F77DCA6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40D1886E-8A1B-19B7-18D0-E03CBAB56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1962E5D-8FEB-E813-2F46-199ECBFADC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3F3507-AC72-D92E-E2FD-A9500EA96C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21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19D0D297-D1F5-7807-DD73-AC80D3E95432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370ADD9A-08E9-89A3-5C1C-20810C3F3FCF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765D353E-0EDA-24BD-4CB1-6D72D0D544C0}"/>
              </a:ext>
            </a:extLst>
          </p:cNvPr>
          <p:cNvSpPr/>
          <p:nvPr/>
        </p:nvSpPr>
        <p:spPr>
          <a:xfrm>
            <a:off x="599016" y="1956388"/>
            <a:ext cx="3494971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Measure</a:t>
            </a:r>
            <a:r>
              <a:rPr lang="de-DE" dirty="0">
                <a:solidFill>
                  <a:srgbClr val="0063A6"/>
                </a:solidFill>
              </a:rPr>
              <a:t> V(t) </a:t>
            </a:r>
            <a:r>
              <a:rPr lang="de-DE" dirty="0" err="1">
                <a:solidFill>
                  <a:srgbClr val="0063A6"/>
                </a:solidFill>
              </a:rPr>
              <a:t>of</a:t>
            </a:r>
            <a:r>
              <a:rPr lang="de-DE" dirty="0">
                <a:solidFill>
                  <a:srgbClr val="0063A6"/>
                </a:solidFill>
              </a:rPr>
              <a:t> Geophone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B1EE609-7E4D-ADF9-F1D4-2D30732CF81C}"/>
              </a:ext>
            </a:extLst>
          </p:cNvPr>
          <p:cNvSpPr/>
          <p:nvPr/>
        </p:nvSpPr>
        <p:spPr>
          <a:xfrm>
            <a:off x="599015" y="3007600"/>
            <a:ext cx="3494972" cy="710808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Fourier Transform V(t) → V(f)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7239D74-73E0-B4F6-D037-6E82B7E9064E}"/>
              </a:ext>
            </a:extLst>
          </p:cNvPr>
          <p:cNvSpPr/>
          <p:nvPr/>
        </p:nvSpPr>
        <p:spPr>
          <a:xfrm>
            <a:off x="599014" y="4054389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Calculate</a:t>
            </a:r>
            <a:r>
              <a:rPr lang="de-DE" dirty="0">
                <a:solidFill>
                  <a:srgbClr val="0063A6"/>
                </a:solidFill>
              </a:rPr>
              <a:t> </a:t>
            </a:r>
            <a:r>
              <a:rPr lang="de-DE" dirty="0" err="1">
                <a:solidFill>
                  <a:srgbClr val="0063A6"/>
                </a:solidFill>
              </a:rPr>
              <a:t>displacement</a:t>
            </a:r>
            <a:r>
              <a:rPr lang="de-DE" dirty="0">
                <a:solidFill>
                  <a:srgbClr val="0063A6"/>
                </a:solidFill>
              </a:rPr>
              <a:t> d(f)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08E51C2A-BA3E-F31A-8EEA-8CCE2E626EB8}"/>
              </a:ext>
            </a:extLst>
          </p:cNvPr>
          <p:cNvSpPr/>
          <p:nvPr/>
        </p:nvSpPr>
        <p:spPr>
          <a:xfrm>
            <a:off x="599015" y="5097645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Inverse Fourier Transform d(f) → d(t)</a:t>
            </a:r>
            <a:endParaRPr lang="de-AT" dirty="0">
              <a:solidFill>
                <a:srgbClr val="0063A6"/>
              </a:solidFill>
            </a:endParaRP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1C4C137E-2BC1-9FC4-0CCA-AFEBAE8BC88C}"/>
              </a:ext>
            </a:extLst>
          </p:cNvPr>
          <p:cNvCxnSpPr>
            <a:stCxn id="2" idx="2"/>
            <a:endCxn id="6" idx="0"/>
          </p:cNvCxnSpPr>
          <p:nvPr/>
        </p:nvCxnSpPr>
        <p:spPr>
          <a:xfrm flipH="1">
            <a:off x="2346501" y="2667196"/>
            <a:ext cx="1" cy="340404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92FED257-28C3-4BFF-E461-18AACFBC7BF7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2346501" y="3718408"/>
            <a:ext cx="0" cy="335981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59264D83-003D-EDC4-1A5B-E5006F17423E}"/>
              </a:ext>
            </a:extLst>
          </p:cNvPr>
          <p:cNvCxnSpPr>
            <a:stCxn id="7" idx="2"/>
            <a:endCxn id="35" idx="0"/>
          </p:cNvCxnSpPr>
          <p:nvPr/>
        </p:nvCxnSpPr>
        <p:spPr>
          <a:xfrm>
            <a:off x="2346501" y="4765197"/>
            <a:ext cx="1" cy="332448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92C1F4A1-0E84-B42B-2EF8-347A77C9C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6118" y="1763677"/>
            <a:ext cx="7301045" cy="379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256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30AAD5-0E2E-F801-3B41-BF7EC20B7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A48F653E-4F42-20FC-3613-BE51EDA95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29EDBE-5B96-CB7A-AD9A-C0A4381E1E7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DB2C9A2-A4BD-2364-373B-F3C0C4E5D0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22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E73164FA-1736-4603-914D-12AC7CCAA98C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D60F291B-013C-481A-76C6-13004C0316BD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8A6E9596-E9A1-840E-ADF8-2897D0CE8FDA}"/>
              </a:ext>
            </a:extLst>
          </p:cNvPr>
          <p:cNvSpPr/>
          <p:nvPr/>
        </p:nvSpPr>
        <p:spPr>
          <a:xfrm>
            <a:off x="599016" y="1956388"/>
            <a:ext cx="3494971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Measure</a:t>
            </a:r>
            <a:r>
              <a:rPr lang="de-DE" dirty="0">
                <a:solidFill>
                  <a:srgbClr val="0063A6"/>
                </a:solidFill>
              </a:rPr>
              <a:t> V(t) </a:t>
            </a:r>
            <a:r>
              <a:rPr lang="de-DE" dirty="0" err="1">
                <a:solidFill>
                  <a:srgbClr val="0063A6"/>
                </a:solidFill>
              </a:rPr>
              <a:t>of</a:t>
            </a:r>
            <a:r>
              <a:rPr lang="de-DE" dirty="0">
                <a:solidFill>
                  <a:srgbClr val="0063A6"/>
                </a:solidFill>
              </a:rPr>
              <a:t> Geophone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CCC49E0A-EB12-ED3B-7E03-1DE39341A707}"/>
              </a:ext>
            </a:extLst>
          </p:cNvPr>
          <p:cNvSpPr/>
          <p:nvPr/>
        </p:nvSpPr>
        <p:spPr>
          <a:xfrm>
            <a:off x="599015" y="3007600"/>
            <a:ext cx="3494972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Fourier Transform V(t) → V(f)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0A8DAB5-FFD0-7F5F-5715-92D1C42DDA41}"/>
              </a:ext>
            </a:extLst>
          </p:cNvPr>
          <p:cNvSpPr/>
          <p:nvPr/>
        </p:nvSpPr>
        <p:spPr>
          <a:xfrm>
            <a:off x="599014" y="4054389"/>
            <a:ext cx="3494973" cy="710808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Calculate</a:t>
            </a:r>
            <a:r>
              <a:rPr lang="de-DE" dirty="0">
                <a:solidFill>
                  <a:srgbClr val="0063A6"/>
                </a:solidFill>
              </a:rPr>
              <a:t> </a:t>
            </a:r>
            <a:r>
              <a:rPr lang="de-DE" dirty="0" err="1">
                <a:solidFill>
                  <a:srgbClr val="0063A6"/>
                </a:solidFill>
              </a:rPr>
              <a:t>displacement</a:t>
            </a:r>
            <a:r>
              <a:rPr lang="de-DE" dirty="0">
                <a:solidFill>
                  <a:srgbClr val="0063A6"/>
                </a:solidFill>
              </a:rPr>
              <a:t> d(f)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BA3485CA-9BA6-9F8B-4356-9A68ACF4DB72}"/>
              </a:ext>
            </a:extLst>
          </p:cNvPr>
          <p:cNvSpPr/>
          <p:nvPr/>
        </p:nvSpPr>
        <p:spPr>
          <a:xfrm>
            <a:off x="599015" y="5097645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Inverse Fourier Transform d(f) → d(t)</a:t>
            </a:r>
            <a:endParaRPr lang="de-AT" dirty="0">
              <a:solidFill>
                <a:srgbClr val="0063A6"/>
              </a:solidFill>
            </a:endParaRP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B83E30A5-B616-02D3-8637-83BCE201F260}"/>
              </a:ext>
            </a:extLst>
          </p:cNvPr>
          <p:cNvCxnSpPr>
            <a:stCxn id="2" idx="2"/>
            <a:endCxn id="6" idx="0"/>
          </p:cNvCxnSpPr>
          <p:nvPr/>
        </p:nvCxnSpPr>
        <p:spPr>
          <a:xfrm flipH="1">
            <a:off x="2346501" y="2667196"/>
            <a:ext cx="1" cy="340404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74671D8A-1987-8BF6-EBB1-877407C41DBB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2346501" y="3718408"/>
            <a:ext cx="0" cy="335981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433B2CFF-C6BD-2FD3-05BF-6E3852003BC8}"/>
              </a:ext>
            </a:extLst>
          </p:cNvPr>
          <p:cNvCxnSpPr>
            <a:stCxn id="7" idx="2"/>
            <a:endCxn id="35" idx="0"/>
          </p:cNvCxnSpPr>
          <p:nvPr/>
        </p:nvCxnSpPr>
        <p:spPr>
          <a:xfrm>
            <a:off x="2346501" y="4765197"/>
            <a:ext cx="1" cy="332448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fik 4">
            <a:extLst>
              <a:ext uri="{FF2B5EF4-FFF2-40B4-BE49-F238E27FC236}">
                <a16:creationId xmlns:a16="http://schemas.microsoft.com/office/drawing/2014/main" id="{405EF35D-C694-24CA-0783-FDDE81D05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2291" y="1803562"/>
            <a:ext cx="7144872" cy="390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6340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B4B87-B136-88F6-BE73-DE91FE2EE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E71DC919-510F-6FCE-3FAF-7B59FE033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C0A853-3681-370F-8416-B73F3DB044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BAC78F3-42AD-6D25-6178-04F461A3AD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23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EE7AD3CF-DA9F-3BB1-3EF2-F284D06E43E6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0F49F2EB-9448-ECE7-9538-6F72430D6918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0C450D99-DFB1-B0BE-5A29-1524FF5BA1B8}"/>
              </a:ext>
            </a:extLst>
          </p:cNvPr>
          <p:cNvSpPr/>
          <p:nvPr/>
        </p:nvSpPr>
        <p:spPr>
          <a:xfrm>
            <a:off x="599016" y="1956388"/>
            <a:ext cx="3494971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Measure</a:t>
            </a:r>
            <a:r>
              <a:rPr lang="de-DE" dirty="0">
                <a:solidFill>
                  <a:srgbClr val="0063A6"/>
                </a:solidFill>
              </a:rPr>
              <a:t> V(t) </a:t>
            </a:r>
            <a:r>
              <a:rPr lang="de-DE" dirty="0" err="1">
                <a:solidFill>
                  <a:srgbClr val="0063A6"/>
                </a:solidFill>
              </a:rPr>
              <a:t>of</a:t>
            </a:r>
            <a:r>
              <a:rPr lang="de-DE" dirty="0">
                <a:solidFill>
                  <a:srgbClr val="0063A6"/>
                </a:solidFill>
              </a:rPr>
              <a:t> Geophone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3A8A8839-425F-7530-0A9E-CE26B4554818}"/>
              </a:ext>
            </a:extLst>
          </p:cNvPr>
          <p:cNvSpPr/>
          <p:nvPr/>
        </p:nvSpPr>
        <p:spPr>
          <a:xfrm>
            <a:off x="599015" y="3007600"/>
            <a:ext cx="3494972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Fourier Transform V(t) → V(f)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AA015C66-EE46-7042-3250-934ECF9E774C}"/>
              </a:ext>
            </a:extLst>
          </p:cNvPr>
          <p:cNvSpPr/>
          <p:nvPr/>
        </p:nvSpPr>
        <p:spPr>
          <a:xfrm>
            <a:off x="599014" y="4054389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Calculate</a:t>
            </a:r>
            <a:r>
              <a:rPr lang="de-DE" dirty="0">
                <a:solidFill>
                  <a:srgbClr val="0063A6"/>
                </a:solidFill>
              </a:rPr>
              <a:t> </a:t>
            </a:r>
            <a:r>
              <a:rPr lang="de-DE" dirty="0" err="1">
                <a:solidFill>
                  <a:srgbClr val="0063A6"/>
                </a:solidFill>
              </a:rPr>
              <a:t>displacement</a:t>
            </a:r>
            <a:r>
              <a:rPr lang="de-DE" dirty="0">
                <a:solidFill>
                  <a:srgbClr val="0063A6"/>
                </a:solidFill>
              </a:rPr>
              <a:t> d(f)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DCBC2B9A-6FB5-2815-AE40-3BABE7B0F331}"/>
              </a:ext>
            </a:extLst>
          </p:cNvPr>
          <p:cNvSpPr/>
          <p:nvPr/>
        </p:nvSpPr>
        <p:spPr>
          <a:xfrm>
            <a:off x="599015" y="5097645"/>
            <a:ext cx="3494973" cy="710808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Inverse Fourier Transform d(f) → d(t)</a:t>
            </a:r>
            <a:endParaRPr lang="de-AT" dirty="0">
              <a:solidFill>
                <a:srgbClr val="0063A6"/>
              </a:solidFill>
            </a:endParaRP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02B98B45-E4B2-6C76-E57C-13E5A6018191}"/>
              </a:ext>
            </a:extLst>
          </p:cNvPr>
          <p:cNvCxnSpPr>
            <a:stCxn id="2" idx="2"/>
            <a:endCxn id="6" idx="0"/>
          </p:cNvCxnSpPr>
          <p:nvPr/>
        </p:nvCxnSpPr>
        <p:spPr>
          <a:xfrm flipH="1">
            <a:off x="2346501" y="2667196"/>
            <a:ext cx="1" cy="340404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5A7E4AA6-FEBD-C682-E3CB-4F258D7467A9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2346501" y="3718408"/>
            <a:ext cx="0" cy="335981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276ADA97-BB9C-24A6-3EE5-3F3E33853298}"/>
              </a:ext>
            </a:extLst>
          </p:cNvPr>
          <p:cNvCxnSpPr>
            <a:stCxn id="7" idx="2"/>
            <a:endCxn id="35" idx="0"/>
          </p:cNvCxnSpPr>
          <p:nvPr/>
        </p:nvCxnSpPr>
        <p:spPr>
          <a:xfrm>
            <a:off x="2346501" y="4765197"/>
            <a:ext cx="1" cy="332448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>
            <a:extLst>
              <a:ext uri="{FF2B5EF4-FFF2-40B4-BE49-F238E27FC236}">
                <a16:creationId xmlns:a16="http://schemas.microsoft.com/office/drawing/2014/main" id="{62C4C240-C267-A074-878D-F880D5BDB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711" y="1998766"/>
            <a:ext cx="7420453" cy="357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093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F3D77-C9EF-F619-9EA1-EA408DF3C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C4AAE2F6-49EF-3256-7085-3B069B0E0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9B3433A-B440-500E-00BE-3A6C213FC6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163287-CC34-9EEA-402E-99C46CEEE1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24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C30EC26F-742A-78C3-8156-967C92F48AF4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7F30686D-DF24-4E00-A00A-4A295096A0D7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3E54A7E7-1F1C-838B-706E-B389CF0DD228}"/>
              </a:ext>
            </a:extLst>
          </p:cNvPr>
          <p:cNvSpPr/>
          <p:nvPr/>
        </p:nvSpPr>
        <p:spPr>
          <a:xfrm>
            <a:off x="599016" y="1956388"/>
            <a:ext cx="3494971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Measure</a:t>
            </a:r>
            <a:r>
              <a:rPr lang="de-DE" dirty="0">
                <a:solidFill>
                  <a:srgbClr val="0063A6"/>
                </a:solidFill>
              </a:rPr>
              <a:t> V(t) </a:t>
            </a:r>
            <a:r>
              <a:rPr lang="de-DE" dirty="0" err="1">
                <a:solidFill>
                  <a:srgbClr val="0063A6"/>
                </a:solidFill>
              </a:rPr>
              <a:t>of</a:t>
            </a:r>
            <a:r>
              <a:rPr lang="de-DE" dirty="0">
                <a:solidFill>
                  <a:srgbClr val="0063A6"/>
                </a:solidFill>
              </a:rPr>
              <a:t> Geophone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CBE92F74-DA0A-C3AA-A147-221966F6595D}"/>
              </a:ext>
            </a:extLst>
          </p:cNvPr>
          <p:cNvSpPr/>
          <p:nvPr/>
        </p:nvSpPr>
        <p:spPr>
          <a:xfrm>
            <a:off x="599015" y="3007600"/>
            <a:ext cx="3494972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Fourier Transform V(t) → V(f)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73AAACE-DF58-5251-E996-414C026752F4}"/>
              </a:ext>
            </a:extLst>
          </p:cNvPr>
          <p:cNvSpPr/>
          <p:nvPr/>
        </p:nvSpPr>
        <p:spPr>
          <a:xfrm>
            <a:off x="599014" y="4054389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Calculate</a:t>
            </a:r>
            <a:r>
              <a:rPr lang="de-DE" dirty="0">
                <a:solidFill>
                  <a:srgbClr val="0063A6"/>
                </a:solidFill>
              </a:rPr>
              <a:t> </a:t>
            </a:r>
            <a:r>
              <a:rPr lang="de-DE" dirty="0" err="1">
                <a:solidFill>
                  <a:srgbClr val="0063A6"/>
                </a:solidFill>
              </a:rPr>
              <a:t>displacement</a:t>
            </a:r>
            <a:r>
              <a:rPr lang="de-DE" dirty="0">
                <a:solidFill>
                  <a:srgbClr val="0063A6"/>
                </a:solidFill>
              </a:rPr>
              <a:t> d(f)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B1DF6CA-9651-CF04-F442-89F049FFCCBE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G. </a:t>
            </a:r>
            <a:r>
              <a:rPr lang="de-DE" sz="1200" dirty="0" err="1"/>
              <a:t>Koolstra</a:t>
            </a:r>
            <a:r>
              <a:rPr lang="de-DE" sz="1200" dirty="0"/>
              <a:t>, </a:t>
            </a:r>
            <a:r>
              <a:rPr lang="en-US" sz="1200" dirty="0"/>
              <a:t>Trapping a Single Electron on Superfluid Helium Using a Superconducting Resonator, </a:t>
            </a:r>
            <a:r>
              <a:rPr lang="de-AT" sz="1200" dirty="0"/>
              <a:t>2019</a:t>
            </a:r>
            <a:endParaRPr lang="de-DE" sz="1200" dirty="0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59002E43-0C4A-2A93-6127-8BB7481B9D25}"/>
              </a:ext>
            </a:extLst>
          </p:cNvPr>
          <p:cNvSpPr/>
          <p:nvPr/>
        </p:nvSpPr>
        <p:spPr>
          <a:xfrm>
            <a:off x="599015" y="5097645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Inverse Fourier Transform d(f) → d(t)</a:t>
            </a:r>
            <a:endParaRPr lang="de-AT" dirty="0">
              <a:solidFill>
                <a:srgbClr val="0063A6"/>
              </a:solidFill>
            </a:endParaRP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395AABBF-E16A-D5BF-9780-21BCC04A7A7B}"/>
              </a:ext>
            </a:extLst>
          </p:cNvPr>
          <p:cNvCxnSpPr>
            <a:stCxn id="2" idx="2"/>
            <a:endCxn id="6" idx="0"/>
          </p:cNvCxnSpPr>
          <p:nvPr/>
        </p:nvCxnSpPr>
        <p:spPr>
          <a:xfrm flipH="1">
            <a:off x="2346501" y="2667196"/>
            <a:ext cx="1" cy="340404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B4820D49-E99F-605F-CA43-7C115121900D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2346501" y="3718408"/>
            <a:ext cx="0" cy="335981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7EA603C5-37D6-67A7-1F1E-E6FCFAF21758}"/>
              </a:ext>
            </a:extLst>
          </p:cNvPr>
          <p:cNvCxnSpPr>
            <a:stCxn id="7" idx="2"/>
            <a:endCxn id="35" idx="0"/>
          </p:cNvCxnSpPr>
          <p:nvPr/>
        </p:nvCxnSpPr>
        <p:spPr>
          <a:xfrm>
            <a:off x="2346501" y="4765197"/>
            <a:ext cx="1" cy="332448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867C764C-A7B0-D06D-F662-00C05A262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940" y="1907864"/>
            <a:ext cx="5255684" cy="3621087"/>
          </a:xfrm>
        </p:spPr>
        <p:txBody>
          <a:bodyPr/>
          <a:lstStyle/>
          <a:p>
            <a:r>
              <a:rPr lang="de-DE" sz="2800" u="sng" dirty="0"/>
              <a:t>Question: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Are </a:t>
            </a:r>
            <a:r>
              <a:rPr lang="de-DE" dirty="0" err="1"/>
              <a:t>the</a:t>
            </a:r>
            <a:r>
              <a:rPr lang="de-DE" dirty="0"/>
              <a:t> V(t) </a:t>
            </a:r>
            <a:r>
              <a:rPr lang="de-DE" dirty="0" err="1"/>
              <a:t>peaks</a:t>
            </a:r>
            <a:r>
              <a:rPr lang="de-DE" dirty="0"/>
              <a:t> </a:t>
            </a:r>
            <a:r>
              <a:rPr lang="de-DE" dirty="0" err="1"/>
              <a:t>too</a:t>
            </a:r>
            <a:r>
              <a:rPr lang="de-DE" dirty="0"/>
              <a:t> sharp in time </a:t>
            </a:r>
            <a:r>
              <a:rPr lang="de-DE" dirty="0" err="1"/>
              <a:t>domain</a:t>
            </a:r>
            <a:r>
              <a:rPr lang="de-DE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numpy</a:t>
            </a:r>
            <a:r>
              <a:rPr lang="de-DE" dirty="0"/>
              <a:t> </a:t>
            </a:r>
            <a:r>
              <a:rPr lang="de-DE" dirty="0" err="1"/>
              <a:t>fft</a:t>
            </a:r>
            <a:r>
              <a:rPr lang="de-DE" dirty="0"/>
              <a:t> reliable?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Are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displacement</a:t>
            </a:r>
            <a:r>
              <a:rPr lang="de-DE" dirty="0"/>
              <a:t> </a:t>
            </a:r>
            <a:r>
              <a:rPr lang="de-DE" dirty="0" err="1"/>
              <a:t>values</a:t>
            </a:r>
            <a:r>
              <a:rPr lang="de-DE" dirty="0"/>
              <a:t> d(t) reliable?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50933E9A-46E5-A6A6-C25E-75B842B7C597}"/>
              </a:ext>
            </a:extLst>
          </p:cNvPr>
          <p:cNvSpPr txBox="1">
            <a:spLocks/>
          </p:cNvSpPr>
          <p:nvPr/>
        </p:nvSpPr>
        <p:spPr>
          <a:xfrm>
            <a:off x="6091447" y="4454173"/>
            <a:ext cx="5255684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u="sng" dirty="0"/>
              <a:t>Solution: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Verification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75639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BBBD7-688F-F136-D07B-52660E443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319AEF39-B3D6-00AE-F2FC-0ECCBB3FD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4A591E3-731E-9DB4-19A2-B842BD10AF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BB925B9-0602-022F-9485-7F2B99C313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25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CA1B4CCC-D95C-9C02-50E9-06ABA834F0CA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0DE33562-ACB7-4790-6CDE-7FF7AA25D05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 dirty="0"/>
              <a:t>GRASIAN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603D8B7B-DEFB-0217-9804-727B1D9C059C}"/>
              </a:ext>
            </a:extLst>
          </p:cNvPr>
          <p:cNvSpPr/>
          <p:nvPr/>
        </p:nvSpPr>
        <p:spPr>
          <a:xfrm>
            <a:off x="599016" y="1956388"/>
            <a:ext cx="3494971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Measure</a:t>
            </a:r>
            <a:r>
              <a:rPr lang="de-DE" dirty="0">
                <a:solidFill>
                  <a:srgbClr val="0063A6"/>
                </a:solidFill>
              </a:rPr>
              <a:t> V(t) </a:t>
            </a:r>
            <a:r>
              <a:rPr lang="de-DE" dirty="0" err="1">
                <a:solidFill>
                  <a:srgbClr val="0063A6"/>
                </a:solidFill>
              </a:rPr>
              <a:t>of</a:t>
            </a:r>
            <a:r>
              <a:rPr lang="de-DE" dirty="0">
                <a:solidFill>
                  <a:srgbClr val="0063A6"/>
                </a:solidFill>
              </a:rPr>
              <a:t> Geophone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A2BB3887-F750-D9B5-01C9-00709F3FE8B6}"/>
              </a:ext>
            </a:extLst>
          </p:cNvPr>
          <p:cNvSpPr/>
          <p:nvPr/>
        </p:nvSpPr>
        <p:spPr>
          <a:xfrm>
            <a:off x="599015" y="3007600"/>
            <a:ext cx="3494972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Fourier Transform V(t) → V(f)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0D6AEBD9-792A-0F77-2111-D45434A35656}"/>
              </a:ext>
            </a:extLst>
          </p:cNvPr>
          <p:cNvSpPr/>
          <p:nvPr/>
        </p:nvSpPr>
        <p:spPr>
          <a:xfrm>
            <a:off x="599014" y="4054389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Calculate</a:t>
            </a:r>
            <a:r>
              <a:rPr lang="de-DE" dirty="0">
                <a:solidFill>
                  <a:srgbClr val="0063A6"/>
                </a:solidFill>
              </a:rPr>
              <a:t> </a:t>
            </a:r>
            <a:r>
              <a:rPr lang="de-DE" dirty="0" err="1">
                <a:solidFill>
                  <a:srgbClr val="0063A6"/>
                </a:solidFill>
              </a:rPr>
              <a:t>displacement</a:t>
            </a:r>
            <a:r>
              <a:rPr lang="de-DE" dirty="0">
                <a:solidFill>
                  <a:srgbClr val="0063A6"/>
                </a:solidFill>
              </a:rPr>
              <a:t> d(f)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C42FF135-B42A-BFCD-8B90-4B3430B2416F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G. </a:t>
            </a:r>
            <a:r>
              <a:rPr lang="de-DE" sz="1200" dirty="0" err="1"/>
              <a:t>Koolstra</a:t>
            </a:r>
            <a:r>
              <a:rPr lang="de-DE" sz="1200" dirty="0"/>
              <a:t>, </a:t>
            </a:r>
            <a:r>
              <a:rPr lang="en-US" sz="1200" dirty="0"/>
              <a:t>Trapping a Single Electron on Superfluid Helium Using a Superconducting Resonator, </a:t>
            </a:r>
            <a:r>
              <a:rPr lang="de-AT" sz="1200" dirty="0"/>
              <a:t>2019</a:t>
            </a:r>
            <a:endParaRPr lang="de-DE" sz="1200" dirty="0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7270D91D-C38C-55C6-E224-DFA2B7D5A007}"/>
              </a:ext>
            </a:extLst>
          </p:cNvPr>
          <p:cNvSpPr/>
          <p:nvPr/>
        </p:nvSpPr>
        <p:spPr>
          <a:xfrm>
            <a:off x="599015" y="5097645"/>
            <a:ext cx="3494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Inverse Fourier Transform d(f) → d(t)</a:t>
            </a:r>
            <a:endParaRPr lang="de-AT" dirty="0">
              <a:solidFill>
                <a:srgbClr val="0063A6"/>
              </a:solidFill>
            </a:endParaRP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ABEA3819-DADC-C907-F821-B28FD9E3BD0E}"/>
              </a:ext>
            </a:extLst>
          </p:cNvPr>
          <p:cNvCxnSpPr>
            <a:stCxn id="2" idx="2"/>
            <a:endCxn id="6" idx="0"/>
          </p:cNvCxnSpPr>
          <p:nvPr/>
        </p:nvCxnSpPr>
        <p:spPr>
          <a:xfrm flipH="1">
            <a:off x="2346501" y="2667196"/>
            <a:ext cx="1" cy="340404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EB1F770A-2311-A8E3-1D2E-4A3AC6B45208}"/>
              </a:ext>
            </a:extLst>
          </p:cNvPr>
          <p:cNvCxnSpPr>
            <a:stCxn id="6" idx="2"/>
            <a:endCxn id="7" idx="0"/>
          </p:cNvCxnSpPr>
          <p:nvPr/>
        </p:nvCxnSpPr>
        <p:spPr>
          <a:xfrm>
            <a:off x="2346501" y="3718408"/>
            <a:ext cx="0" cy="335981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FC27483C-F19B-1F0F-3436-3DB82FE70489}"/>
              </a:ext>
            </a:extLst>
          </p:cNvPr>
          <p:cNvCxnSpPr>
            <a:stCxn id="7" idx="2"/>
            <a:endCxn id="35" idx="0"/>
          </p:cNvCxnSpPr>
          <p:nvPr/>
        </p:nvCxnSpPr>
        <p:spPr>
          <a:xfrm>
            <a:off x="2346501" y="4765197"/>
            <a:ext cx="1" cy="332448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F443B9E1-BF97-98FE-13B5-B5E1684A0821}"/>
              </a:ext>
            </a:extLst>
          </p:cNvPr>
          <p:cNvSpPr/>
          <p:nvPr/>
        </p:nvSpPr>
        <p:spPr>
          <a:xfrm>
            <a:off x="5358024" y="2737408"/>
            <a:ext cx="3494971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rgbClr val="0063A6"/>
                </a:solidFill>
              </a:rPr>
              <a:t>Measure</a:t>
            </a:r>
            <a:r>
              <a:rPr lang="de-DE" dirty="0">
                <a:solidFill>
                  <a:srgbClr val="0063A6"/>
                </a:solidFill>
              </a:rPr>
              <a:t> d(t) 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638D86DE-2598-E412-E19E-102D7DA1A3B3}"/>
              </a:ext>
            </a:extLst>
          </p:cNvPr>
          <p:cNvSpPr/>
          <p:nvPr/>
        </p:nvSpPr>
        <p:spPr>
          <a:xfrm>
            <a:off x="5358023" y="3775394"/>
            <a:ext cx="3494971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63A6"/>
                </a:solidFill>
              </a:rPr>
              <a:t>Fourier Transform d(t) → d(f) </a:t>
            </a:r>
            <a:endParaRPr lang="de-AT" dirty="0">
              <a:solidFill>
                <a:srgbClr val="0063A6"/>
              </a:solidFill>
            </a:endParaRP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840A8EB6-FA7A-F0CE-12C2-B08C7133389E}"/>
              </a:ext>
            </a:extLst>
          </p:cNvPr>
          <p:cNvSpPr txBox="1">
            <a:spLocks/>
          </p:cNvSpPr>
          <p:nvPr/>
        </p:nvSpPr>
        <p:spPr>
          <a:xfrm>
            <a:off x="5409139" y="1954452"/>
            <a:ext cx="5255684" cy="5539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u="sng" dirty="0"/>
              <a:t>New Approach: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926A174D-36D4-2DE9-38E3-CAFC2678B1CC}"/>
              </a:ext>
            </a:extLst>
          </p:cNvPr>
          <p:cNvCxnSpPr/>
          <p:nvPr/>
        </p:nvCxnSpPr>
        <p:spPr>
          <a:xfrm>
            <a:off x="7099299" y="3448216"/>
            <a:ext cx="0" cy="335981"/>
          </a:xfrm>
          <a:prstGeom prst="straightConnector1">
            <a:avLst/>
          </a:prstGeom>
          <a:ln w="28575">
            <a:solidFill>
              <a:srgbClr val="0063A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EAC14059-2BA1-ED7F-763C-49A6B1D367A6}"/>
              </a:ext>
            </a:extLst>
          </p:cNvPr>
          <p:cNvSpPr txBox="1">
            <a:spLocks/>
          </p:cNvSpPr>
          <p:nvPr/>
        </p:nvSpPr>
        <p:spPr>
          <a:xfrm>
            <a:off x="9733491" y="1926107"/>
            <a:ext cx="5255684" cy="5539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dirty="0"/>
              <a:t>Benefits:</a:t>
            </a:r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5421C613-2495-F59A-07B4-DE6961988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9801" y="2500885"/>
            <a:ext cx="2366365" cy="3621087"/>
          </a:xfrm>
        </p:spPr>
        <p:txBody>
          <a:bodyPr/>
          <a:lstStyle/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Absolut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d(t)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Expect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rapid </a:t>
            </a:r>
            <a:r>
              <a:rPr lang="de-DE" dirty="0" err="1"/>
              <a:t>change</a:t>
            </a:r>
            <a:r>
              <a:rPr lang="de-DE" dirty="0"/>
              <a:t> in d(t) … FFT </a:t>
            </a:r>
            <a:r>
              <a:rPr lang="de-DE" dirty="0" err="1"/>
              <a:t>more</a:t>
            </a:r>
            <a:r>
              <a:rPr lang="de-DE" dirty="0"/>
              <a:t> reliable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6091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7072F3-797C-FBEB-3F75-8747158E7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SICK OD5000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DFDC0B4-60F7-9076-7D25-EA13051CEC3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				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85F8968-2FC8-CADF-B88D-3BDC228897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26</a:t>
            </a:fld>
            <a:endParaRPr lang="de-DE"/>
          </a:p>
        </p:txBody>
      </p:sp>
      <p:sp>
        <p:nvSpPr>
          <p:cNvPr id="6" name="Vertikaler Textplatzhalter 5">
            <a:extLst>
              <a:ext uri="{FF2B5EF4-FFF2-40B4-BE49-F238E27FC236}">
                <a16:creationId xmlns:a16="http://schemas.microsoft.com/office/drawing/2014/main" id="{AC2FA2A7-25BC-7ACE-5E84-3CA74481B18D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DCEC19F4-1FA0-6F32-EABD-E195BE068695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Vertikaler Textplatzhalter 7">
            <a:extLst>
              <a:ext uri="{FF2B5EF4-FFF2-40B4-BE49-F238E27FC236}">
                <a16:creationId xmlns:a16="http://schemas.microsoft.com/office/drawing/2014/main" id="{10AD65CB-3C2C-CA7F-62F9-1AD2C5A764F0}"/>
              </a:ext>
            </a:extLst>
          </p:cNvPr>
          <p:cNvSpPr>
            <a:spLocks noGrp="1"/>
          </p:cNvSpPr>
          <p:nvPr>
            <p:ph type="body" orient="vert" idx="14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</a:p>
        </p:txBody>
      </p:sp>
      <p:sp>
        <p:nvSpPr>
          <p:cNvPr id="9" name="Vertikaler Textplatzhalter 8">
            <a:extLst>
              <a:ext uri="{FF2B5EF4-FFF2-40B4-BE49-F238E27FC236}">
                <a16:creationId xmlns:a16="http://schemas.microsoft.com/office/drawing/2014/main" id="{5514DF67-10AE-3DD5-8320-8E218598644B}"/>
              </a:ext>
            </a:extLst>
          </p:cNvPr>
          <p:cNvSpPr>
            <a:spLocks noGrp="1"/>
          </p:cNvSpPr>
          <p:nvPr>
            <p:ph type="body" orient="vert" idx="15"/>
          </p:nvPr>
        </p:nvSpPr>
        <p:spPr>
          <a:xfrm>
            <a:off x="10483075" y="689282"/>
            <a:ext cx="1154089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pic>
        <p:nvPicPr>
          <p:cNvPr id="13" name="Grafik 12" descr="Ein Bild, das Diagramm, Reihe, Screenshot, Text enthält.&#10;&#10;KI-generierte Inhalte können fehlerhaft sein.">
            <a:extLst>
              <a:ext uri="{FF2B5EF4-FFF2-40B4-BE49-F238E27FC236}">
                <a16:creationId xmlns:a16="http://schemas.microsoft.com/office/drawing/2014/main" id="{9A5810CB-4EFC-9158-2409-C41C18BA62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216" y="2212002"/>
            <a:ext cx="6004771" cy="3595714"/>
          </a:xfrm>
          <a:prstGeom prst="rect">
            <a:avLst/>
          </a:prstGeom>
        </p:spPr>
      </p:pic>
      <p:sp>
        <p:nvSpPr>
          <p:cNvPr id="24" name="Inhaltsplatzhalter 1">
            <a:extLst>
              <a:ext uri="{FF2B5EF4-FFF2-40B4-BE49-F238E27FC236}">
                <a16:creationId xmlns:a16="http://schemas.microsoft.com/office/drawing/2014/main" id="{BF7D9471-4120-9903-E4F5-C90AFF9A5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16" y="2523975"/>
            <a:ext cx="5255684" cy="3346360"/>
          </a:xfrm>
        </p:spPr>
        <p:txBody>
          <a:bodyPr/>
          <a:lstStyle/>
          <a:p>
            <a:r>
              <a:rPr lang="de-DE" dirty="0"/>
              <a:t>Laser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: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measuring frequency of up to 80 kHz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dirty="0" err="1"/>
              <a:t>Linearity</a:t>
            </a:r>
            <a:r>
              <a:rPr lang="en-US" dirty="0"/>
              <a:t>: </a:t>
            </a:r>
            <a:r>
              <a:rPr lang="de-AT" dirty="0"/>
              <a:t>± 1 µm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A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dirty="0" err="1"/>
              <a:t>Measuring</a:t>
            </a:r>
            <a:r>
              <a:rPr lang="de-AT" dirty="0"/>
              <a:t> </a:t>
            </a:r>
            <a:r>
              <a:rPr lang="de-AT" dirty="0" err="1"/>
              <a:t>range</a:t>
            </a:r>
            <a:r>
              <a:rPr lang="de-AT" dirty="0"/>
              <a:t>: 14 mm - 16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A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FB2F0529-0B1F-1F3C-92A5-CE3FBE8C92C3}"/>
              </a:ext>
            </a:extLst>
          </p:cNvPr>
          <p:cNvSpPr txBox="1"/>
          <p:nvPr/>
        </p:nvSpPr>
        <p:spPr>
          <a:xfrm>
            <a:off x="2379101" y="5983473"/>
            <a:ext cx="714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www.sick.com</a:t>
            </a:r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520617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EB08B-3368-12A0-CA01-15613671C0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600384-7C6D-2651-F312-7441194FC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SICK OD5000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7E9517-B4CE-979A-CBC1-9D2873F42F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				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3A2C99E-8EFC-B057-A9FA-1E8BDE6C6F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27</a:t>
            </a:fld>
            <a:endParaRPr lang="de-DE"/>
          </a:p>
        </p:txBody>
      </p:sp>
      <p:sp>
        <p:nvSpPr>
          <p:cNvPr id="6" name="Vertikaler Textplatzhalter 5">
            <a:extLst>
              <a:ext uri="{FF2B5EF4-FFF2-40B4-BE49-F238E27FC236}">
                <a16:creationId xmlns:a16="http://schemas.microsoft.com/office/drawing/2014/main" id="{3D216395-FAAE-AD1A-CCFA-1DCB5D40228B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A916508B-E250-7D6C-7BC0-E0540734A252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Vertikaler Textplatzhalter 7">
            <a:extLst>
              <a:ext uri="{FF2B5EF4-FFF2-40B4-BE49-F238E27FC236}">
                <a16:creationId xmlns:a16="http://schemas.microsoft.com/office/drawing/2014/main" id="{99E055F4-0C77-E9BD-534F-122B640F3F96}"/>
              </a:ext>
            </a:extLst>
          </p:cNvPr>
          <p:cNvSpPr>
            <a:spLocks noGrp="1"/>
          </p:cNvSpPr>
          <p:nvPr>
            <p:ph type="body" orient="vert" idx="14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</a:p>
        </p:txBody>
      </p:sp>
      <p:sp>
        <p:nvSpPr>
          <p:cNvPr id="9" name="Vertikaler Textplatzhalter 8">
            <a:extLst>
              <a:ext uri="{FF2B5EF4-FFF2-40B4-BE49-F238E27FC236}">
                <a16:creationId xmlns:a16="http://schemas.microsoft.com/office/drawing/2014/main" id="{311DC742-EFEE-ABC9-564F-578BCFF37D6F}"/>
              </a:ext>
            </a:extLst>
          </p:cNvPr>
          <p:cNvSpPr>
            <a:spLocks noGrp="1"/>
          </p:cNvSpPr>
          <p:nvPr>
            <p:ph type="body" orient="vert" idx="15"/>
          </p:nvPr>
        </p:nvSpPr>
        <p:spPr>
          <a:xfrm>
            <a:off x="10483075" y="689282"/>
            <a:ext cx="1154089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24" name="Inhaltsplatzhalter 1">
            <a:extLst>
              <a:ext uri="{FF2B5EF4-FFF2-40B4-BE49-F238E27FC236}">
                <a16:creationId xmlns:a16="http://schemas.microsoft.com/office/drawing/2014/main" id="{91C620DD-7E92-D8F7-887C-D16C91B43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16" y="2523975"/>
            <a:ext cx="5255684" cy="3346360"/>
          </a:xfrm>
        </p:spPr>
        <p:txBody>
          <a:bodyPr/>
          <a:lstStyle/>
          <a:p>
            <a:r>
              <a:rPr lang="de-DE" dirty="0"/>
              <a:t>Laser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: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measuring frequency of up to 80 kHz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dirty="0" err="1"/>
              <a:t>Linearity</a:t>
            </a:r>
            <a:r>
              <a:rPr lang="en-US" dirty="0"/>
              <a:t>: </a:t>
            </a:r>
            <a:r>
              <a:rPr lang="de-AT" dirty="0"/>
              <a:t>± 1 µm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A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dirty="0" err="1"/>
              <a:t>Measuring</a:t>
            </a:r>
            <a:r>
              <a:rPr lang="de-AT" dirty="0"/>
              <a:t> </a:t>
            </a:r>
            <a:r>
              <a:rPr lang="de-AT" dirty="0" err="1"/>
              <a:t>range</a:t>
            </a:r>
            <a:r>
              <a:rPr lang="de-AT" dirty="0"/>
              <a:t>: 14 mm - 16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A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F277663-D016-87D6-31FC-9739009F244D}"/>
              </a:ext>
            </a:extLst>
          </p:cNvPr>
          <p:cNvSpPr txBox="1"/>
          <p:nvPr/>
        </p:nvSpPr>
        <p:spPr>
          <a:xfrm>
            <a:off x="2379101" y="5983473"/>
            <a:ext cx="714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www.sick.com</a:t>
            </a:r>
          </a:p>
          <a:p>
            <a:endParaRPr lang="de-DE" sz="1200" dirty="0"/>
          </a:p>
        </p:txBody>
      </p:sp>
      <p:sp>
        <p:nvSpPr>
          <p:cNvPr id="3" name="Inhaltsplatzhalter 1">
            <a:extLst>
              <a:ext uri="{FF2B5EF4-FFF2-40B4-BE49-F238E27FC236}">
                <a16:creationId xmlns:a16="http://schemas.microsoft.com/office/drawing/2014/main" id="{56691322-C177-272A-C5B5-9ED72570A9A2}"/>
              </a:ext>
            </a:extLst>
          </p:cNvPr>
          <p:cNvSpPr txBox="1">
            <a:spLocks/>
          </p:cNvSpPr>
          <p:nvPr/>
        </p:nvSpPr>
        <p:spPr>
          <a:xfrm>
            <a:off x="6094940" y="1907864"/>
            <a:ext cx="5255684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u="sng" dirty="0"/>
              <a:t>Question: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What’s the best way to mount this to avoid motion in the micrometer range?</a:t>
            </a:r>
            <a:endParaRPr lang="de-A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11" name="Inhaltsplatzhalter 1">
            <a:extLst>
              <a:ext uri="{FF2B5EF4-FFF2-40B4-BE49-F238E27FC236}">
                <a16:creationId xmlns:a16="http://schemas.microsoft.com/office/drawing/2014/main" id="{A8276A15-0F3C-2DCA-363D-DFF3ED3347B5}"/>
              </a:ext>
            </a:extLst>
          </p:cNvPr>
          <p:cNvSpPr txBox="1">
            <a:spLocks/>
          </p:cNvSpPr>
          <p:nvPr/>
        </p:nvSpPr>
        <p:spPr>
          <a:xfrm>
            <a:off x="6094940" y="3789672"/>
            <a:ext cx="5255684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u="sng" dirty="0"/>
              <a:t>Solution: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Concrete is not possible… the ceiling is not stable enough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Lead / Sand construction?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3252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FB81E-0AC9-F3BF-723A-82906968B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Maschine, 3D-Modellierung enthält.&#10;&#10;KI-generierte Inhalte können fehlerhaft sein.">
            <a:extLst>
              <a:ext uri="{FF2B5EF4-FFF2-40B4-BE49-F238E27FC236}">
                <a16:creationId xmlns:a16="http://schemas.microsoft.com/office/drawing/2014/main" id="{0053B8E8-B288-8E7B-2E76-B038DB818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84" y="1046923"/>
            <a:ext cx="7577193" cy="4419632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DA32696-E622-6E9D-2137-6E0B733DD3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8A2B46B-DBBA-1AEA-2D90-D1AF94B316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28</a:t>
            </a:fld>
            <a:endParaRPr lang="de-DE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DED57238-3D35-3168-13D8-4DF7EF93B294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1984619A-EE33-BA0E-B73E-45F060B7690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483074" y="689282"/>
            <a:ext cx="1154089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3B27FCA-B876-C23A-1AF9-2BD41F647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16" y="110906"/>
            <a:ext cx="1043999" cy="1043999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558399F-84AF-B075-5502-BE6D3E6C0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GQS </a:t>
            </a:r>
            <a:r>
              <a:rPr lang="de-DE" dirty="0" err="1"/>
              <a:t>of</a:t>
            </a:r>
            <a:r>
              <a:rPr lang="de-DE" dirty="0"/>
              <a:t> H &amp; Setup: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496C0097-04CE-6C31-E8F0-D1E5BDD9FD51}"/>
              </a:ext>
            </a:extLst>
          </p:cNvPr>
          <p:cNvSpPr/>
          <p:nvPr/>
        </p:nvSpPr>
        <p:spPr>
          <a:xfrm>
            <a:off x="5132388" y="3643074"/>
            <a:ext cx="919163" cy="918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FCDFE7F0-84BF-F78A-BACE-13D80C1F2BE6}"/>
              </a:ext>
            </a:extLst>
          </p:cNvPr>
          <p:cNvCxnSpPr>
            <a:stCxn id="16" idx="0"/>
          </p:cNvCxnSpPr>
          <p:nvPr/>
        </p:nvCxnSpPr>
        <p:spPr>
          <a:xfrm flipV="1">
            <a:off x="5591970" y="2410838"/>
            <a:ext cx="2408024" cy="12322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A4553CD-DDCE-21FC-C494-568E82094CA3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5591970" y="4561074"/>
            <a:ext cx="2472530" cy="5732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C2FFAD64-A44A-A45A-18B2-77D438F3A5C9}"/>
              </a:ext>
            </a:extLst>
          </p:cNvPr>
          <p:cNvSpPr/>
          <p:nvPr/>
        </p:nvSpPr>
        <p:spPr>
          <a:xfrm>
            <a:off x="8020751" y="1235570"/>
            <a:ext cx="3351498" cy="34296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63A6"/>
                </a:solidFill>
              </a:rPr>
              <a:t>DUST</a:t>
            </a:r>
            <a:endParaRPr lang="de-AT" b="1" dirty="0">
              <a:solidFill>
                <a:srgbClr val="0063A6"/>
              </a:solidFill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EE347CAC-74C5-EDDE-FB02-410C59119BEC}"/>
              </a:ext>
            </a:extLst>
          </p:cNvPr>
          <p:cNvSpPr/>
          <p:nvPr/>
        </p:nvSpPr>
        <p:spPr>
          <a:xfrm>
            <a:off x="8020750" y="2152748"/>
            <a:ext cx="3351499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63A6"/>
                </a:solidFill>
              </a:rPr>
              <a:t>VIBRATIONS</a:t>
            </a:r>
            <a:endParaRPr lang="de-AT" b="1" dirty="0">
              <a:solidFill>
                <a:srgbClr val="0063A6"/>
              </a:solidFill>
            </a:endParaRPr>
          </a:p>
        </p:txBody>
      </p:sp>
      <p:pic>
        <p:nvPicPr>
          <p:cNvPr id="8" name="Inhaltsplatzhalter 12">
            <a:extLst>
              <a:ext uri="{FF2B5EF4-FFF2-40B4-BE49-F238E27FC236}">
                <a16:creationId xmlns:a16="http://schemas.microsoft.com/office/drawing/2014/main" id="{7BC6C63C-83C6-D171-D754-4EEE83550B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7999994" y="3030120"/>
            <a:ext cx="3410956" cy="1910508"/>
          </a:xfr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4BFF967-947D-438C-5F07-C0E05CF6E64C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/>
              <a:t>Ref</a:t>
            </a:r>
            <a:r>
              <a:rPr lang="de-DE" sz="1200" dirty="0"/>
              <a:t>.: F. </a:t>
            </a:r>
            <a:r>
              <a:rPr lang="de-DE" sz="1200" dirty="0" err="1"/>
              <a:t>Duringer</a:t>
            </a:r>
            <a:r>
              <a:rPr lang="de-DE" sz="1200" dirty="0"/>
              <a:t>, M. Simon, C. Killian </a:t>
            </a:r>
          </a:p>
        </p:txBody>
      </p:sp>
    </p:spTree>
    <p:extLst>
      <p:ext uri="{BB962C8B-B14F-4D97-AF65-F5344CB8AC3E}">
        <p14:creationId xmlns:p14="http://schemas.microsoft.com/office/powerpoint/2010/main" val="2867258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273DD-A731-5291-ABDE-CFCF8D69F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Maschine, 3D-Modellierung enthält.&#10;&#10;KI-generierte Inhalte können fehlerhaft sein.">
            <a:extLst>
              <a:ext uri="{FF2B5EF4-FFF2-40B4-BE49-F238E27FC236}">
                <a16:creationId xmlns:a16="http://schemas.microsoft.com/office/drawing/2014/main" id="{A2EEAF0B-8C2A-CDB5-5550-2A16AFAC09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84" y="1046923"/>
            <a:ext cx="7577193" cy="4419632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0C754AA-0DB0-E29B-B836-517D1B9198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754034B-ABEC-F15B-793F-FCB5F470DD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29</a:t>
            </a:fld>
            <a:endParaRPr lang="de-DE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B623F5CA-88E1-9C78-E7BB-97CD177DE68D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40A9C6C7-39E7-0357-3910-32DA870A40D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483074" y="689282"/>
            <a:ext cx="1154089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EBBC5AA7-1B39-DC57-2C91-9F2915BA2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16" y="110906"/>
            <a:ext cx="1043999" cy="1043999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262DF3AC-0DD0-74C4-B825-510C72AE7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GQS </a:t>
            </a:r>
            <a:r>
              <a:rPr lang="de-DE" dirty="0" err="1"/>
              <a:t>of</a:t>
            </a:r>
            <a:r>
              <a:rPr lang="de-DE" dirty="0"/>
              <a:t> H &amp; Setup:</a:t>
            </a:r>
          </a:p>
        </p:txBody>
      </p: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9BE8D93B-6092-71BC-2452-BAC3CE12F7D0}"/>
              </a:ext>
            </a:extLst>
          </p:cNvPr>
          <p:cNvSpPr/>
          <p:nvPr/>
        </p:nvSpPr>
        <p:spPr>
          <a:xfrm>
            <a:off x="8020751" y="1235570"/>
            <a:ext cx="3351498" cy="34296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63A6"/>
                </a:solidFill>
              </a:rPr>
              <a:t>DUST</a:t>
            </a:r>
            <a:endParaRPr lang="de-AT" b="1" dirty="0">
              <a:solidFill>
                <a:srgbClr val="0063A6"/>
              </a:solidFill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B26C855E-04BA-A22D-88AD-4B06402D71DB}"/>
              </a:ext>
            </a:extLst>
          </p:cNvPr>
          <p:cNvSpPr/>
          <p:nvPr/>
        </p:nvSpPr>
        <p:spPr>
          <a:xfrm>
            <a:off x="8020750" y="1654267"/>
            <a:ext cx="3351499" cy="34296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63A6"/>
                </a:solidFill>
              </a:rPr>
              <a:t>VIBRATIONS</a:t>
            </a:r>
            <a:endParaRPr lang="de-AT" b="1" dirty="0">
              <a:solidFill>
                <a:srgbClr val="0063A6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C49A2D06-7B6B-D1ED-FF89-821FFC2E3C17}"/>
              </a:ext>
            </a:extLst>
          </p:cNvPr>
          <p:cNvSpPr/>
          <p:nvPr/>
        </p:nvSpPr>
        <p:spPr>
          <a:xfrm>
            <a:off x="8020750" y="2152748"/>
            <a:ext cx="3351499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63A6"/>
                </a:solidFill>
              </a:rPr>
              <a:t>SLIT POSITIONS</a:t>
            </a:r>
            <a:endParaRPr lang="de-AT" b="1" dirty="0">
              <a:solidFill>
                <a:srgbClr val="0063A6"/>
              </a:solidFill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FA187B12-62D6-9419-699E-F5C0ED1ACA6F}"/>
              </a:ext>
            </a:extLst>
          </p:cNvPr>
          <p:cNvSpPr/>
          <p:nvPr/>
        </p:nvSpPr>
        <p:spPr>
          <a:xfrm>
            <a:off x="3748499" y="3822700"/>
            <a:ext cx="540000" cy="540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A5116C2-58AB-08DF-B18D-DFB45FD51930}"/>
              </a:ext>
            </a:extLst>
          </p:cNvPr>
          <p:cNvSpPr/>
          <p:nvPr/>
        </p:nvSpPr>
        <p:spPr>
          <a:xfrm>
            <a:off x="3145249" y="3822700"/>
            <a:ext cx="540000" cy="540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8C32D622-44F2-B047-FAAF-914257661FEA}"/>
              </a:ext>
            </a:extLst>
          </p:cNvPr>
          <p:cNvSpPr/>
          <p:nvPr/>
        </p:nvSpPr>
        <p:spPr>
          <a:xfrm>
            <a:off x="1875249" y="3822700"/>
            <a:ext cx="540000" cy="540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09397BF2-BAFB-043B-1562-4543FDFEF0DB}"/>
              </a:ext>
            </a:extLst>
          </p:cNvPr>
          <p:cNvCxnSpPr>
            <a:cxnSpLocks/>
          </p:cNvCxnSpPr>
          <p:nvPr/>
        </p:nvCxnSpPr>
        <p:spPr>
          <a:xfrm flipV="1">
            <a:off x="4010714" y="3035300"/>
            <a:ext cx="4091886" cy="787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99090ADB-C017-3591-90B3-975829A20DDC}"/>
              </a:ext>
            </a:extLst>
          </p:cNvPr>
          <p:cNvCxnSpPr>
            <a:cxnSpLocks/>
          </p:cNvCxnSpPr>
          <p:nvPr/>
        </p:nvCxnSpPr>
        <p:spPr>
          <a:xfrm>
            <a:off x="3947320" y="4357983"/>
            <a:ext cx="4155280" cy="8666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7C1F8DBF-8A98-918B-2C4F-525EBC327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2442" y="2992417"/>
            <a:ext cx="5255684" cy="3346360"/>
          </a:xfrm>
        </p:spPr>
        <p:txBody>
          <a:bodyPr/>
          <a:lstStyle/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Slit</a:t>
            </a:r>
            <a:r>
              <a:rPr lang="de-DE" dirty="0"/>
              <a:t> 1: 500 µm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Slit</a:t>
            </a:r>
            <a:r>
              <a:rPr lang="de-DE" dirty="0"/>
              <a:t> 2: 1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Slit</a:t>
            </a:r>
            <a:r>
              <a:rPr lang="de-DE" dirty="0"/>
              <a:t> 3: 1 mm</a:t>
            </a:r>
          </a:p>
          <a:p>
            <a:endParaRPr lang="de-DE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96B3C5F-DA01-656B-9DFE-3F6772F537B4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/>
              <a:t>Ref</a:t>
            </a:r>
            <a:r>
              <a:rPr lang="de-DE" sz="1200" dirty="0"/>
              <a:t>.: F. </a:t>
            </a:r>
            <a:r>
              <a:rPr lang="de-DE" sz="1200" dirty="0" err="1"/>
              <a:t>Duringer</a:t>
            </a:r>
            <a:r>
              <a:rPr lang="de-DE" sz="1200" dirty="0"/>
              <a:t>, M. Simon, C. Killian </a:t>
            </a:r>
          </a:p>
        </p:txBody>
      </p:sp>
    </p:spTree>
    <p:extLst>
      <p:ext uri="{BB962C8B-B14F-4D97-AF65-F5344CB8AC3E}">
        <p14:creationId xmlns:p14="http://schemas.microsoft.com/office/powerpoint/2010/main" val="34415673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AE96E-33E2-3C52-0DF5-A09858A24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Gravitational</a:t>
            </a:r>
            <a:r>
              <a:rPr lang="de-DE" dirty="0"/>
              <a:t> Quantum States (GQS):</a:t>
            </a:r>
            <a:endParaRPr lang="de-AT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10873BD9-947A-7B88-655A-BD9859B09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50061" y="2020888"/>
            <a:ext cx="7947659" cy="3973830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7B95731-E02A-D4AB-C2DD-9BF21B7C1B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99016" y="6358067"/>
            <a:ext cx="2220384" cy="186666"/>
          </a:xfrm>
        </p:spPr>
        <p:txBody>
          <a:bodyPr/>
          <a:lstStyle/>
          <a:p>
            <a:r>
              <a:rPr lang="de-DE" dirty="0"/>
              <a:t>Daniel Kloppenburg				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0CFC0D-2A59-0FEA-1836-13CA2BD364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3</a:t>
            </a:fld>
            <a:endParaRPr lang="de-DE"/>
          </a:p>
        </p:txBody>
      </p:sp>
      <p:sp>
        <p:nvSpPr>
          <p:cNvPr id="6" name="Vertikaler Textplatzhalter 5">
            <a:extLst>
              <a:ext uri="{FF2B5EF4-FFF2-40B4-BE49-F238E27FC236}">
                <a16:creationId xmlns:a16="http://schemas.microsoft.com/office/drawing/2014/main" id="{B479E194-AE82-82C3-1450-538F7B64D61D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3024014F-D524-6E57-FF8D-6B5E1DD71139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Vertikaler Textplatzhalter 7">
            <a:extLst>
              <a:ext uri="{FF2B5EF4-FFF2-40B4-BE49-F238E27FC236}">
                <a16:creationId xmlns:a16="http://schemas.microsoft.com/office/drawing/2014/main" id="{DA096D0C-A3F1-D642-A003-BE2DDF186629}"/>
              </a:ext>
            </a:extLst>
          </p:cNvPr>
          <p:cNvSpPr>
            <a:spLocks noGrp="1"/>
          </p:cNvSpPr>
          <p:nvPr>
            <p:ph type="body" orient="vert" idx="14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  <a:endParaRPr lang="de-AT" dirty="0"/>
          </a:p>
        </p:txBody>
      </p:sp>
      <p:sp>
        <p:nvSpPr>
          <p:cNvPr id="9" name="Vertikaler Textplatzhalter 8">
            <a:extLst>
              <a:ext uri="{FF2B5EF4-FFF2-40B4-BE49-F238E27FC236}">
                <a16:creationId xmlns:a16="http://schemas.microsoft.com/office/drawing/2014/main" id="{E429BAF5-3352-53B0-2BDF-DCEED9849DD4}"/>
              </a:ext>
            </a:extLst>
          </p:cNvPr>
          <p:cNvSpPr>
            <a:spLocks noGrp="1"/>
          </p:cNvSpPr>
          <p:nvPr>
            <p:ph type="body" orient="vert" idx="15"/>
          </p:nvPr>
        </p:nvSpPr>
        <p:spPr>
          <a:xfrm>
            <a:off x="10483075" y="689282"/>
            <a:ext cx="1154089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4CBC36E-E1D1-B27C-3918-17E113CD4CFF}"/>
              </a:ext>
            </a:extLst>
          </p:cNvPr>
          <p:cNvSpPr txBox="1"/>
          <p:nvPr/>
        </p:nvSpPr>
        <p:spPr>
          <a:xfrm>
            <a:off x="4238381" y="6972407"/>
            <a:ext cx="714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C. Killian, </a:t>
            </a:r>
            <a:r>
              <a:rPr lang="en-US" sz="1200" dirty="0"/>
              <a:t>GRASIAN: shaping and characterization of the cold hydrogen and deuterium beams for the forthcoming first demonstration of gravitational quantum states of atoms</a:t>
            </a:r>
            <a:r>
              <a:rPr lang="de-DE" sz="1200" dirty="0"/>
              <a:t>, </a:t>
            </a:r>
            <a:r>
              <a:rPr lang="fr-FR" sz="1200" dirty="0" err="1"/>
              <a:t>Eur</a:t>
            </a:r>
            <a:r>
              <a:rPr lang="fr-FR" sz="1200" dirty="0"/>
              <a:t>. Phys. J. D (2024) 78:132</a:t>
            </a:r>
            <a:endParaRPr lang="de-DE" sz="12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3A7F763-891E-8009-AE72-063509F54550}"/>
              </a:ext>
            </a:extLst>
          </p:cNvPr>
          <p:cNvSpPr txBox="1"/>
          <p:nvPr/>
        </p:nvSpPr>
        <p:spPr>
          <a:xfrm>
            <a:off x="2379101" y="5983473"/>
            <a:ext cx="714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C. Killian et al., </a:t>
            </a:r>
            <a:r>
              <a:rPr lang="en-US" sz="1200" dirty="0"/>
              <a:t>GRASIAN: shaping and characterization of the cold hydrogen and deuterium beams for the forthcoming first demonstration of gravitational quantum states of atoms</a:t>
            </a:r>
            <a:r>
              <a:rPr lang="de-DE" sz="1200" dirty="0"/>
              <a:t>, </a:t>
            </a:r>
            <a:r>
              <a:rPr lang="fr-FR" sz="1200" dirty="0" err="1"/>
              <a:t>Eur</a:t>
            </a:r>
            <a:r>
              <a:rPr lang="fr-FR" sz="1200" dirty="0"/>
              <a:t>. Phys. J. D (2024) 78:132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266012853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8C998F-A5E7-F16F-46EB-69B990339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A5A04DDC-4304-80A7-63C2-60537862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Slit</a:t>
            </a:r>
            <a:r>
              <a:rPr lang="de-DE" dirty="0"/>
              <a:t> Position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A785EB-1477-C201-0AD8-48AFD5D5CB5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285D716-D0B1-7117-9517-2A1E81E5A2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30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7F6B6E0D-631F-0CBC-D956-D7E15AB82BE0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99F16A85-D46E-40AB-5F08-F6B1BB45CF93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2D8611D-8D49-6348-9331-9ECE485C00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148" t="10627" r="15741" b="4393"/>
          <a:stretch/>
        </p:blipFill>
        <p:spPr>
          <a:xfrm>
            <a:off x="599017" y="1974180"/>
            <a:ext cx="2153708" cy="399323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330E0CE-F2B4-E55D-41A1-F3FE68683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8137" y="1888838"/>
            <a:ext cx="7010437" cy="404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28763"/>
      </p:ext>
    </p:extLst>
  </p:cSld>
  <p:clrMapOvr>
    <a:masterClrMapping/>
  </p:clrMapOvr>
  <p:transition spd="slow"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D6A73-8825-4DBC-70FA-E527A7C31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69181BC6-A5BF-F05B-6365-6965DCEAE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Slit</a:t>
            </a:r>
            <a:r>
              <a:rPr lang="de-DE" dirty="0"/>
              <a:t> Position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368319-66DA-006E-5C5D-AB2F032944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44BE45-F9C0-A34F-8534-C163A8A7E3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31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117DF8FA-7A02-4983-4B2E-2A7A2A71636E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040A1F62-9099-DB16-89D7-AFDF28D58117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447403D-4B2D-1956-8041-CC401B75F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136" y="2275668"/>
            <a:ext cx="5719804" cy="357666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1A0E69F-DD00-E30F-FEC6-663A41F40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760" y="2345635"/>
            <a:ext cx="5624554" cy="357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522254"/>
      </p:ext>
    </p:extLst>
  </p:cSld>
  <p:clrMapOvr>
    <a:masterClrMapping/>
  </p:clrMapOvr>
  <p:transition spd="slow"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5CDF1C-AA85-D079-4A33-474979D36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5724FB45-8921-E15C-7FFE-4D230DFB4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Slit</a:t>
            </a:r>
            <a:r>
              <a:rPr lang="de-DE" dirty="0"/>
              <a:t> Position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05883A-A4B3-E93A-E193-C8799E4FCB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EE91704-CB57-539F-D8D7-D7A70458CA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32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E805EF1E-AB1F-D7A2-E28C-898F705FA4BA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D6017AC1-8286-825D-6A50-9F837FA59FF5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7914377-9338-1AF2-8A12-29DF4F3BD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216" y="2006599"/>
            <a:ext cx="5773567" cy="443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600113"/>
      </p:ext>
    </p:extLst>
  </p:cSld>
  <p:clrMapOvr>
    <a:masterClrMapping/>
  </p:clrMapOvr>
  <p:transition spd="slow"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561CA4-C1F6-2389-0F46-D4D315C55F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3EDD64E0-6EBF-E350-1F83-BE984DEF2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Slit</a:t>
            </a:r>
            <a:r>
              <a:rPr lang="de-DE" dirty="0"/>
              <a:t> Position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09CAE9-4709-CCC4-E05E-94D40625DD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Daniel Kloppenburg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A504E0-230A-8E54-DB07-BE085E2B3D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33</a:t>
            </a:fld>
            <a:endParaRPr lang="de-DE"/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49136679-606A-449C-9130-72C4709C247E}"/>
              </a:ext>
            </a:extLst>
          </p:cNvPr>
          <p:cNvSpPr txBox="1">
            <a:spLocks/>
          </p:cNvSpPr>
          <p:nvPr/>
        </p:nvSpPr>
        <p:spPr>
          <a:xfrm>
            <a:off x="10483074" y="689282"/>
            <a:ext cx="1154089" cy="187872"/>
          </a:xfrm>
          <a:prstGeom prst="rect">
            <a:avLst/>
          </a:prstGeom>
          <a:solidFill>
            <a:srgbClr val="0063A6"/>
          </a:solidFill>
        </p:spPr>
        <p:txBody>
          <a:bodyPr vert="horz" wrap="none" lIns="36000" tIns="0" rIns="36000" bIns="0" numCol="1" spcCol="234000" rtlCol="0" anchor="t" anchorCtr="0">
            <a:spAutoFit/>
          </a:bodyPr>
          <a:lstStyle>
            <a:lvl1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6pPr>
            <a:lvl7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7pPr>
            <a:lvl8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8pPr>
            <a:lvl9pPr marL="0" indent="0" algn="r" defTabSz="685800" rtl="0" eaLnBrk="1" latinLnBrk="0" hangingPunct="1">
              <a:lnSpc>
                <a:spcPts val="16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None/>
              <a:defRPr sz="1200" b="1" kern="1200" cap="all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30" name="Vertikaler Textplatzhalter 6">
            <a:extLst>
              <a:ext uri="{FF2B5EF4-FFF2-40B4-BE49-F238E27FC236}">
                <a16:creationId xmlns:a16="http://schemas.microsoft.com/office/drawing/2014/main" id="{D050393B-4747-A014-DC6D-628A481C6869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  <a:solidFill>
            <a:srgbClr val="0063A6"/>
          </a:solidFill>
        </p:spPr>
        <p:txBody>
          <a:bodyPr/>
          <a:lstStyle/>
          <a:p>
            <a:r>
              <a:rPr lang="en-NZ"/>
              <a:t>GRASIAN</a:t>
            </a:r>
            <a:endParaRPr lang="en-NZ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5FF9807-B2ED-FE6D-68C8-EA62AD1E0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70" y="2410838"/>
            <a:ext cx="3926690" cy="301424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C9E18A4-C4AE-8616-DF15-D51E9FDE02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2106710"/>
            <a:ext cx="6336687" cy="370230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144BFBB-5A00-3912-DA96-D40929549A11}"/>
              </a:ext>
            </a:extLst>
          </p:cNvPr>
          <p:cNvSpPr txBox="1"/>
          <p:nvPr/>
        </p:nvSpPr>
        <p:spPr>
          <a:xfrm>
            <a:off x="2379101" y="5983473"/>
            <a:ext cx="7144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Ref</a:t>
            </a:r>
            <a:r>
              <a:rPr lang="de-DE" sz="1200" dirty="0"/>
              <a:t>.: C. Killian et al., </a:t>
            </a:r>
            <a:r>
              <a:rPr lang="en-US" sz="1200" dirty="0"/>
              <a:t>GRASIAN: shaping and characterization of the cold hydrogen and deuterium beams for the forthcoming first demonstration of gravitational quantum states of atoms</a:t>
            </a:r>
            <a:r>
              <a:rPr lang="de-DE" sz="1200" dirty="0"/>
              <a:t>, </a:t>
            </a:r>
            <a:r>
              <a:rPr lang="fr-FR" sz="1200" dirty="0" err="1"/>
              <a:t>Eur</a:t>
            </a:r>
            <a:r>
              <a:rPr lang="fr-FR" sz="1200" dirty="0"/>
              <a:t>. Phys. J. D (2024) 78:132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2233116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4EAD02-A614-E094-6207-E2C163BFE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r>
              <a:rPr lang="de-DE" dirty="0"/>
              <a:t>: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48C405C-C27E-3EA4-7FFF-F0E077ED68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2399A7-CD1A-8A47-0371-A5C777E653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34</a:t>
            </a:fld>
            <a:endParaRPr lang="de-DE" dirty="0"/>
          </a:p>
        </p:txBody>
      </p:sp>
      <p:sp>
        <p:nvSpPr>
          <p:cNvPr id="8" name="Vertikaler Textplatzhalter 7">
            <a:extLst>
              <a:ext uri="{FF2B5EF4-FFF2-40B4-BE49-F238E27FC236}">
                <a16:creationId xmlns:a16="http://schemas.microsoft.com/office/drawing/2014/main" id="{75ACC1CC-8BF3-685E-563C-1D9FC0F6ACA4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/>
        <p:txBody>
          <a:bodyPr/>
          <a:lstStyle/>
          <a:p>
            <a:r>
              <a:rPr lang="de-DE" dirty="0"/>
              <a:t>Präsentation</a:t>
            </a:r>
          </a:p>
        </p:txBody>
      </p:sp>
      <p:sp>
        <p:nvSpPr>
          <p:cNvPr id="12" name="Vertikaler Textplatzhalter 11">
            <a:extLst>
              <a:ext uri="{FF2B5EF4-FFF2-40B4-BE49-F238E27FC236}">
                <a16:creationId xmlns:a16="http://schemas.microsoft.com/office/drawing/2014/main" id="{1F63810C-372A-438D-DD4B-658575EFEB33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Vertikaler Textplatzhalter 12">
            <a:extLst>
              <a:ext uri="{FF2B5EF4-FFF2-40B4-BE49-F238E27FC236}">
                <a16:creationId xmlns:a16="http://schemas.microsoft.com/office/drawing/2014/main" id="{4978643A-83AC-B2FA-ACFA-7CE3A6E675EF}"/>
              </a:ext>
            </a:extLst>
          </p:cNvPr>
          <p:cNvSpPr>
            <a:spLocks noGrp="1"/>
          </p:cNvSpPr>
          <p:nvPr>
            <p:ph type="body" orient="vert" idx="14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de-DE" dirty="0"/>
              <a:t>GRASIAN</a:t>
            </a:r>
          </a:p>
        </p:txBody>
      </p:sp>
      <p:sp>
        <p:nvSpPr>
          <p:cNvPr id="14" name="Vertikaler Textplatzhalter 13">
            <a:extLst>
              <a:ext uri="{FF2B5EF4-FFF2-40B4-BE49-F238E27FC236}">
                <a16:creationId xmlns:a16="http://schemas.microsoft.com/office/drawing/2014/main" id="{42233C63-A5AD-7A52-2234-86BC80C1B76C}"/>
              </a:ext>
            </a:extLst>
          </p:cNvPr>
          <p:cNvSpPr>
            <a:spLocks noGrp="1"/>
          </p:cNvSpPr>
          <p:nvPr>
            <p:ph type="body" orient="vert" idx="15"/>
          </p:nvPr>
        </p:nvSpPr>
        <p:spPr>
          <a:xfrm>
            <a:off x="10483075" y="689282"/>
            <a:ext cx="1154088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sp>
        <p:nvSpPr>
          <p:cNvPr id="6" name="Inhaltsplatzhalter 10">
            <a:extLst>
              <a:ext uri="{FF2B5EF4-FFF2-40B4-BE49-F238E27FC236}">
                <a16:creationId xmlns:a16="http://schemas.microsoft.com/office/drawing/2014/main" id="{2AD73AEF-4E92-31BA-51A6-762FC5490BC4}"/>
              </a:ext>
            </a:extLst>
          </p:cNvPr>
          <p:cNvSpPr txBox="1">
            <a:spLocks/>
          </p:cNvSpPr>
          <p:nvPr/>
        </p:nvSpPr>
        <p:spPr>
          <a:xfrm>
            <a:off x="599016" y="2410838"/>
            <a:ext cx="5255684" cy="35391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/>
              <a:t>Aim</a:t>
            </a:r>
            <a:r>
              <a:rPr lang="de-DE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Finalize</a:t>
            </a:r>
            <a:r>
              <a:rPr lang="de-DE" dirty="0"/>
              <a:t> </a:t>
            </a:r>
            <a:r>
              <a:rPr lang="de-DE" dirty="0" err="1"/>
              <a:t>vibration</a:t>
            </a:r>
            <a:r>
              <a:rPr lang="de-DE" dirty="0"/>
              <a:t> </a:t>
            </a:r>
            <a:r>
              <a:rPr lang="de-DE" dirty="0" err="1"/>
              <a:t>measurement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Verification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vibration</a:t>
            </a:r>
            <a:r>
              <a:rPr lang="de-DE" dirty="0"/>
              <a:t> </a:t>
            </a:r>
            <a:r>
              <a:rPr lang="de-DE" dirty="0" err="1"/>
              <a:t>measurement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Find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suited</a:t>
            </a:r>
            <a:r>
              <a:rPr lang="de-DE" dirty="0"/>
              <a:t> </a:t>
            </a:r>
            <a:r>
              <a:rPr lang="de-DE" dirty="0" err="1"/>
              <a:t>slit</a:t>
            </a:r>
            <a:r>
              <a:rPr lang="de-DE" dirty="0"/>
              <a:t> </a:t>
            </a:r>
            <a:r>
              <a:rPr lang="de-DE" dirty="0" err="1"/>
              <a:t>position</a:t>
            </a:r>
            <a:r>
              <a:rPr lang="de-DE" dirty="0"/>
              <a:t> and </a:t>
            </a:r>
            <a:r>
              <a:rPr lang="de-DE" dirty="0" err="1"/>
              <a:t>verify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/>
              <a:t>Challenges: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Find </a:t>
            </a:r>
            <a:r>
              <a:rPr lang="de-DE" dirty="0" err="1"/>
              <a:t>best</a:t>
            </a:r>
            <a:r>
              <a:rPr lang="de-DE" dirty="0"/>
              <a:t> mount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vibrations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8" descr="Ein Bild, das Maschine, 3D-Modellierung enthält.&#10;&#10;KI-generierte Inhalte können fehlerhaft sein.">
            <a:extLst>
              <a:ext uri="{FF2B5EF4-FFF2-40B4-BE49-F238E27FC236}">
                <a16:creationId xmlns:a16="http://schemas.microsoft.com/office/drawing/2014/main" id="{36CDAC94-3757-3AE1-384D-BEE07561AB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00" y="1737417"/>
            <a:ext cx="5488427" cy="320129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C03C5B6F-FA56-E5A4-97F5-9E46ED463026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/>
              <a:t>Ref</a:t>
            </a:r>
            <a:r>
              <a:rPr lang="de-DE" sz="1200" dirty="0"/>
              <a:t>.: F. </a:t>
            </a:r>
            <a:r>
              <a:rPr lang="de-DE" sz="1200" dirty="0" err="1"/>
              <a:t>Duringer</a:t>
            </a:r>
            <a:r>
              <a:rPr lang="de-DE" sz="1200" dirty="0"/>
              <a:t>, M. Simon, C. Killian </a:t>
            </a:r>
          </a:p>
        </p:txBody>
      </p:sp>
    </p:spTree>
    <p:extLst>
      <p:ext uri="{BB962C8B-B14F-4D97-AF65-F5344CB8AC3E}">
        <p14:creationId xmlns:p14="http://schemas.microsoft.com/office/powerpoint/2010/main" val="3816656277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82CB1-A853-ED82-19A9-899EA4898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53BFF9-FB84-7A14-709B-17189FD25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 </a:t>
            </a:r>
            <a:r>
              <a:rPr lang="de-DE" dirty="0" err="1"/>
              <a:t>Verification</a:t>
            </a:r>
            <a:r>
              <a:rPr lang="de-DE" dirty="0"/>
              <a:t> OD5000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811CEB3-D1DF-12B4-BA07-DB8244CD12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				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DC0E99B-5009-1A92-F5F6-1746A7102D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35</a:t>
            </a:fld>
            <a:endParaRPr lang="de-DE"/>
          </a:p>
        </p:txBody>
      </p:sp>
      <p:sp>
        <p:nvSpPr>
          <p:cNvPr id="6" name="Vertikaler Textplatzhalter 5">
            <a:extLst>
              <a:ext uri="{FF2B5EF4-FFF2-40B4-BE49-F238E27FC236}">
                <a16:creationId xmlns:a16="http://schemas.microsoft.com/office/drawing/2014/main" id="{6DF778B8-5CBE-A90B-BF00-C05ED2F273D7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01EE9602-CC87-333A-4413-0C9B3F38D22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Vertikaler Textplatzhalter 7">
            <a:extLst>
              <a:ext uri="{FF2B5EF4-FFF2-40B4-BE49-F238E27FC236}">
                <a16:creationId xmlns:a16="http://schemas.microsoft.com/office/drawing/2014/main" id="{F4553571-EF5D-FE12-1A98-CFF4384D9FF0}"/>
              </a:ext>
            </a:extLst>
          </p:cNvPr>
          <p:cNvSpPr>
            <a:spLocks noGrp="1"/>
          </p:cNvSpPr>
          <p:nvPr>
            <p:ph type="body" orient="vert" idx="14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de-DE" dirty="0"/>
              <a:t>GRASIAN</a:t>
            </a:r>
            <a:endParaRPr lang="de-AT" dirty="0"/>
          </a:p>
        </p:txBody>
      </p:sp>
      <p:sp>
        <p:nvSpPr>
          <p:cNvPr id="9" name="Vertikaler Textplatzhalter 8">
            <a:extLst>
              <a:ext uri="{FF2B5EF4-FFF2-40B4-BE49-F238E27FC236}">
                <a16:creationId xmlns:a16="http://schemas.microsoft.com/office/drawing/2014/main" id="{A135F04C-80F5-023D-1314-ECB1578AE2E9}"/>
              </a:ext>
            </a:extLst>
          </p:cNvPr>
          <p:cNvSpPr>
            <a:spLocks noGrp="1"/>
          </p:cNvSpPr>
          <p:nvPr>
            <p:ph type="body" orient="vert" idx="15"/>
          </p:nvPr>
        </p:nvSpPr>
        <p:spPr>
          <a:xfrm>
            <a:off x="10483075" y="689282"/>
            <a:ext cx="1154089" cy="187872"/>
          </a:xfrm>
        </p:spPr>
        <p:txBody>
          <a:bodyPr/>
          <a:lstStyle/>
          <a:p>
            <a:r>
              <a:rPr lang="de-DE" dirty="0"/>
              <a:t>SETUP Analysis</a:t>
            </a:r>
            <a:endParaRPr lang="de-AT" dirty="0"/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3014A129-7351-0B1D-8AA7-8B63345E89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49715" y="1981200"/>
            <a:ext cx="7324840" cy="4335110"/>
          </a:xfrm>
        </p:spPr>
      </p:pic>
    </p:spTree>
    <p:extLst>
      <p:ext uri="{BB962C8B-B14F-4D97-AF65-F5344CB8AC3E}">
        <p14:creationId xmlns:p14="http://schemas.microsoft.com/office/powerpoint/2010/main" val="27940652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C0536-7ABA-2C3E-DD28-3E21E63BE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5BC81-B1E8-A3BE-FD96-75A11DEA2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Geophone </a:t>
            </a:r>
            <a:r>
              <a:rPr lang="de-DE" dirty="0" err="1"/>
              <a:t>Verification</a:t>
            </a:r>
            <a:r>
              <a:rPr lang="de-DE" dirty="0"/>
              <a:t> OD5000</a:t>
            </a:r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0C4F4B-534D-DD67-1C98-BE2364B57B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				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95B3F63-5DDC-53F9-47C9-2BC2741E71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36</a:t>
            </a:fld>
            <a:endParaRPr lang="de-DE"/>
          </a:p>
        </p:txBody>
      </p:sp>
      <p:sp>
        <p:nvSpPr>
          <p:cNvPr id="6" name="Vertikaler Textplatzhalter 5">
            <a:extLst>
              <a:ext uri="{FF2B5EF4-FFF2-40B4-BE49-F238E27FC236}">
                <a16:creationId xmlns:a16="http://schemas.microsoft.com/office/drawing/2014/main" id="{770A0741-4AB7-DB87-721C-17312FA5F711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C76FDB8F-BBAF-BE32-AB40-43A39FBE6838}"/>
              </a:ext>
            </a:extLst>
          </p:cNvPr>
          <p:cNvSpPr>
            <a:spLocks noGrp="1"/>
          </p:cNvSpPr>
          <p:nvPr>
            <p:ph type="body" orient="vert" idx="13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Vertikaler Textplatzhalter 7">
            <a:extLst>
              <a:ext uri="{FF2B5EF4-FFF2-40B4-BE49-F238E27FC236}">
                <a16:creationId xmlns:a16="http://schemas.microsoft.com/office/drawing/2014/main" id="{A06AAC3A-0667-EA44-D543-3B2B1C4657D8}"/>
              </a:ext>
            </a:extLst>
          </p:cNvPr>
          <p:cNvSpPr>
            <a:spLocks noGrp="1"/>
          </p:cNvSpPr>
          <p:nvPr>
            <p:ph type="body" orient="vert" idx="14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de-DE" dirty="0"/>
              <a:t>GRASIAN</a:t>
            </a:r>
            <a:endParaRPr lang="de-AT" dirty="0"/>
          </a:p>
        </p:txBody>
      </p:sp>
      <p:sp>
        <p:nvSpPr>
          <p:cNvPr id="9" name="Vertikaler Textplatzhalter 8">
            <a:extLst>
              <a:ext uri="{FF2B5EF4-FFF2-40B4-BE49-F238E27FC236}">
                <a16:creationId xmlns:a16="http://schemas.microsoft.com/office/drawing/2014/main" id="{6AD4FB69-760C-93FD-F5E0-B700455B68D1}"/>
              </a:ext>
            </a:extLst>
          </p:cNvPr>
          <p:cNvSpPr>
            <a:spLocks noGrp="1"/>
          </p:cNvSpPr>
          <p:nvPr>
            <p:ph type="body" orient="vert" idx="15"/>
          </p:nvPr>
        </p:nvSpPr>
        <p:spPr>
          <a:xfrm>
            <a:off x="10483075" y="689282"/>
            <a:ext cx="1154089" cy="187872"/>
          </a:xfrm>
        </p:spPr>
        <p:txBody>
          <a:bodyPr/>
          <a:lstStyle/>
          <a:p>
            <a:r>
              <a:rPr lang="de-DE" dirty="0"/>
              <a:t>SETUP Analysis</a:t>
            </a:r>
            <a:endParaRPr lang="de-AT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DD8C1FC9-7695-5FA1-9B95-651A44631B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84309" y="2216394"/>
            <a:ext cx="1771812" cy="3917169"/>
          </a:xfr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F29D328A-55A4-DD14-69B5-C7813DBE12A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420"/>
          <a:stretch/>
        </p:blipFill>
        <p:spPr>
          <a:xfrm>
            <a:off x="2747537" y="2265628"/>
            <a:ext cx="1760208" cy="3867935"/>
          </a:xfrm>
          <a:prstGeom prst="rect">
            <a:avLst/>
          </a:prstGeom>
        </p:spPr>
      </p:pic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6065A8C5-8CDF-C996-5F4C-CB1F8D2A7B7D}"/>
              </a:ext>
            </a:extLst>
          </p:cNvPr>
          <p:cNvSpPr txBox="1">
            <a:spLocks/>
          </p:cNvSpPr>
          <p:nvPr/>
        </p:nvSpPr>
        <p:spPr>
          <a:xfrm>
            <a:off x="5469713" y="4691524"/>
            <a:ext cx="1526175" cy="16665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0000"/>
              <a:buFont typeface="Arial" panose="020B0604020202020204" pitchFamily="34" charset="0"/>
              <a:buChar char="•"/>
              <a:defRPr sz="2000" b="1" kern="1200">
                <a:solidFill>
                  <a:srgbClr val="0063A6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0063A6"/>
              </a:buClr>
              <a:buSzPct val="7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rgbClr val="0063A6"/>
              </a:buClr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Lead blocks</a:t>
            </a:r>
          </a:p>
          <a:p>
            <a:endParaRPr lang="en-US" dirty="0"/>
          </a:p>
          <a:p>
            <a:r>
              <a:rPr lang="en-US" dirty="0"/>
              <a:t>Sand bucket</a:t>
            </a:r>
          </a:p>
          <a:p>
            <a:endParaRPr lang="en-US" dirty="0"/>
          </a:p>
          <a:p>
            <a:r>
              <a:rPr lang="en-US" dirty="0"/>
              <a:t>Rubber mat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6899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4B361BDA-5684-678B-0C18-D2102D5DE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016" y="1366838"/>
            <a:ext cx="5496984" cy="1044000"/>
          </a:xfrm>
        </p:spPr>
        <p:txBody>
          <a:bodyPr/>
          <a:lstStyle/>
          <a:p>
            <a:r>
              <a:rPr lang="de-DE" dirty="0"/>
              <a:t>GQS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ultra</a:t>
            </a:r>
            <a:r>
              <a:rPr lang="de-DE" dirty="0"/>
              <a:t> </a:t>
            </a:r>
            <a:r>
              <a:rPr lang="de-DE" dirty="0" err="1"/>
              <a:t>cold</a:t>
            </a:r>
            <a:r>
              <a:rPr lang="de-DE" dirty="0"/>
              <a:t> Neutrons (2002):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22603B5-35E9-470F-235A-256D017E95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B34A137-A0CF-0BF7-4181-30488A1696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4</a:t>
            </a:fld>
            <a:endParaRPr lang="de-DE"/>
          </a:p>
        </p:txBody>
      </p:sp>
      <p:pic>
        <p:nvPicPr>
          <p:cNvPr id="16" name="Inhaltsplatzhalter 15" descr="Ein Bild, das Text, Diagramm, Reihe, Karte enthält.&#10;&#10;Automatisch generierte Beschreibung">
            <a:extLst>
              <a:ext uri="{FF2B5EF4-FFF2-40B4-BE49-F238E27FC236}">
                <a16:creationId xmlns:a16="http://schemas.microsoft.com/office/drawing/2014/main" id="{23289D5D-CBCA-9782-41D3-93A095B3E12E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121" y="2068195"/>
            <a:ext cx="5008558" cy="3621088"/>
          </a:xfrm>
        </p:spPr>
      </p:pic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19607D1C-6274-5A7F-AD47-151A76807DB8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00B1728-9E3A-C213-BF96-5F3C815C313A}"/>
              </a:ext>
            </a:extLst>
          </p:cNvPr>
          <p:cNvSpPr txBox="1"/>
          <p:nvPr/>
        </p:nvSpPr>
        <p:spPr>
          <a:xfrm>
            <a:off x="4316402" y="6961823"/>
            <a:ext cx="6580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/>
              <a:t>Ref</a:t>
            </a:r>
            <a:r>
              <a:rPr lang="de-DE" sz="1200" dirty="0"/>
              <a:t>.: </a:t>
            </a:r>
            <a:r>
              <a:rPr lang="de-DE" sz="1200" b="0" i="0" u="none" strike="noStrike" baseline="0" dirty="0">
                <a:latin typeface="CMR9"/>
              </a:rPr>
              <a:t>V. </a:t>
            </a:r>
            <a:r>
              <a:rPr lang="de-DE" sz="1200" b="0" i="0" u="none" strike="noStrike" baseline="0" dirty="0" err="1">
                <a:latin typeface="CMR9"/>
              </a:rPr>
              <a:t>Nesvizhevsky</a:t>
            </a:r>
            <a:r>
              <a:rPr lang="en-US" sz="1200" b="0" i="0" u="none" strike="noStrike" baseline="0" dirty="0">
                <a:latin typeface="CMR9"/>
              </a:rPr>
              <a:t>, Quantum states of</a:t>
            </a:r>
          </a:p>
          <a:p>
            <a:pPr algn="l"/>
            <a:r>
              <a:rPr lang="en-US" sz="1200" b="0" i="0" u="none" strike="noStrike" baseline="0" dirty="0">
                <a:latin typeface="CMR9"/>
              </a:rPr>
              <a:t>neutrons in the Earth’s gravitational field. Nature </a:t>
            </a:r>
            <a:r>
              <a:rPr lang="en-US" sz="1200" i="0" u="none" strike="noStrike" baseline="0" dirty="0">
                <a:latin typeface="CMBX9"/>
              </a:rPr>
              <a:t>415</a:t>
            </a:r>
            <a:r>
              <a:rPr lang="en-US" sz="1200" b="0" i="0" u="none" strike="noStrike" baseline="0" dirty="0">
                <a:latin typeface="CMR9"/>
              </a:rPr>
              <a:t>, </a:t>
            </a:r>
            <a:r>
              <a:rPr lang="de-DE" sz="1200" b="0" i="0" u="none" strike="noStrike" baseline="0" dirty="0">
                <a:latin typeface="CMR9"/>
              </a:rPr>
              <a:t>297 (2002).</a:t>
            </a:r>
            <a:r>
              <a:rPr lang="de-DE" sz="1200" b="0" i="0" u="none" strike="noStrike" baseline="0" dirty="0">
                <a:solidFill>
                  <a:srgbClr val="131413"/>
                </a:solidFill>
                <a:latin typeface="CMR9"/>
              </a:rPr>
              <a:t> </a:t>
            </a:r>
            <a:endParaRPr lang="de-DE" sz="120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5782DC2-0AF6-4C72-6183-1EC29EE8E00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483074" y="689282"/>
            <a:ext cx="1154089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pic>
        <p:nvPicPr>
          <p:cNvPr id="18" name="Inhaltsplatzhalter 17" descr="Ein Bild, das Reihe, Screenshot, Diagramm, Entwurf enthält.&#10;&#10;KI-generierte Inhalte können fehlerhaft sein.">
            <a:extLst>
              <a:ext uri="{FF2B5EF4-FFF2-40B4-BE49-F238E27FC236}">
                <a16:creationId xmlns:a16="http://schemas.microsoft.com/office/drawing/2014/main" id="{CC99FCA0-DD51-1CF8-5934-6A388023EB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63" y="3022437"/>
            <a:ext cx="5254625" cy="1750068"/>
          </a:xfr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E125979D-4EF1-3146-467F-C42D13DDBC79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/>
              <a:t>Ref</a:t>
            </a:r>
            <a:r>
              <a:rPr lang="de-DE" sz="1200" dirty="0"/>
              <a:t>.: </a:t>
            </a:r>
            <a:r>
              <a:rPr lang="de-DE" sz="1200" b="0" i="0" u="none" strike="noStrike" baseline="0" dirty="0">
                <a:latin typeface="CMR9"/>
              </a:rPr>
              <a:t>V. </a:t>
            </a:r>
            <a:r>
              <a:rPr lang="de-DE" sz="1200" b="0" i="0" u="none" strike="noStrike" baseline="0" dirty="0" err="1">
                <a:latin typeface="CMR9"/>
              </a:rPr>
              <a:t>Nesvizhevsky</a:t>
            </a:r>
            <a:r>
              <a:rPr lang="de-DE" sz="1200" b="0" i="0" u="none" strike="noStrike" baseline="0" dirty="0">
                <a:latin typeface="CMR9"/>
              </a:rPr>
              <a:t> et al.</a:t>
            </a:r>
            <a:r>
              <a:rPr lang="en-US" sz="1200" b="0" i="0" u="none" strike="noStrike" baseline="0" dirty="0">
                <a:latin typeface="CMR9"/>
              </a:rPr>
              <a:t>, Quantum states of neutrons in the Earth’s gravitational field. Nature </a:t>
            </a:r>
            <a:r>
              <a:rPr lang="en-US" sz="1200" i="0" u="none" strike="noStrike" baseline="0" dirty="0">
                <a:latin typeface="CMBX9"/>
              </a:rPr>
              <a:t>415</a:t>
            </a:r>
            <a:r>
              <a:rPr lang="en-US" sz="1200" b="0" i="0" u="none" strike="noStrike" baseline="0" dirty="0">
                <a:latin typeface="CMR9"/>
              </a:rPr>
              <a:t>, </a:t>
            </a:r>
            <a:r>
              <a:rPr lang="de-DE" sz="1200" b="0" i="0" u="none" strike="noStrike" baseline="0" dirty="0">
                <a:latin typeface="CMR9"/>
              </a:rPr>
              <a:t>297 (2002).</a:t>
            </a:r>
            <a:r>
              <a:rPr lang="de-DE" sz="1200" b="0" i="0" u="none" strike="noStrike" baseline="0" dirty="0">
                <a:solidFill>
                  <a:srgbClr val="131413"/>
                </a:solidFill>
                <a:latin typeface="CMR9"/>
              </a:rPr>
              <a:t>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11933338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E17AE1-76DD-7FC3-DF34-10786279F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6837158-0BA3-9935-67F5-3CB4EFAAFE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615905-1557-8BB4-C4C5-91A5D492A2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5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003E852A-A484-21A1-AEBC-984B17273D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Ultra </a:t>
                </a:r>
                <a:r>
                  <a:rPr lang="en-MY" dirty="0"/>
                  <a:t>cold</a:t>
                </a:r>
                <a:r>
                  <a:rPr lang="de-DE" dirty="0"/>
                  <a:t> H-Atoms </a:t>
                </a:r>
                <a:r>
                  <a:rPr lang="en-029" dirty="0"/>
                  <a:t>are</a:t>
                </a:r>
                <a:r>
                  <a:rPr lang="de-DE" dirty="0"/>
                  <a:t> </a:t>
                </a:r>
                <a:r>
                  <a:rPr lang="en-PH" dirty="0"/>
                  <a:t>needed</a:t>
                </a:r>
                <a:r>
                  <a:rPr lang="de-DE" dirty="0"/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DE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dirty="0" err="1"/>
                  <a:t>formation</a:t>
                </a:r>
                <a:r>
                  <a:rPr lang="de-DE" dirty="0"/>
                  <a:t> time </a:t>
                </a:r>
                <a:r>
                  <a:rPr lang="el-GR" dirty="0"/>
                  <a:t>τ</a:t>
                </a:r>
                <a:r>
                  <a:rPr lang="de-DE" dirty="0"/>
                  <a:t> ~ 0,5 </a:t>
                </a:r>
                <a:r>
                  <a:rPr lang="de-DE" dirty="0" err="1"/>
                  <a:t>ms</a:t>
                </a:r>
                <a:endParaRPr lang="de-DE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DE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dirty="0"/>
                  <a:t>v</a:t>
                </a:r>
                <a:r>
                  <a:rPr lang="de-DE" baseline="-25000" dirty="0"/>
                  <a:t>H</a:t>
                </a:r>
                <a:r>
                  <a:rPr lang="de-DE" dirty="0"/>
                  <a:t>  &lt; 100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𝐦</m:t>
                        </m:r>
                      </m:num>
                      <m:den>
                        <m:r>
                          <a:rPr lang="de-DE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𝐬</m:t>
                        </m:r>
                      </m:den>
                    </m:f>
                  </m:oMath>
                </a14:m>
                <a:endParaRPr lang="de-DE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de-DE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dirty="0"/>
                  <a:t>ideal a</a:t>
                </a:r>
                <a:r>
                  <a:rPr lang="en-029" dirty="0" err="1"/>
                  <a:t>i</a:t>
                </a:r>
                <a:r>
                  <a:rPr lang="de-DE" dirty="0"/>
                  <a:t>m: v</a:t>
                </a:r>
                <a:r>
                  <a:rPr lang="de-DE" baseline="-25000" dirty="0"/>
                  <a:t>H</a:t>
                </a:r>
                <a:r>
                  <a:rPr lang="de-DE" dirty="0"/>
                  <a:t> ~ 30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i="0">
                            <a:latin typeface="Cambria Math" panose="02040503050406030204" pitchFamily="18" charset="0"/>
                          </a:rPr>
                          <m:t>m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i="0"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de-DE" dirty="0"/>
                  <a:t> </a:t>
                </a:r>
              </a:p>
              <a:p>
                <a:endParaRPr lang="de-DE" dirty="0"/>
              </a:p>
            </p:txBody>
          </p:sp>
        </mc:Choice>
        <mc:Fallback xmlns="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003E852A-A484-21A1-AEBC-984B17273D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3016" t="-2189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72026940-8B84-7267-769C-FD3D4F19432B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0A35D4-0F45-4F03-0B6A-5FCC8CB26FB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483074" y="689282"/>
            <a:ext cx="1154089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pic>
        <p:nvPicPr>
          <p:cNvPr id="10" name="Grafik 9" descr="Ein Bild, das Maschine, 3D-Modellierung enthält.&#10;&#10;KI-generierte Inhalte können fehlerhaft sein.">
            <a:extLst>
              <a:ext uri="{FF2B5EF4-FFF2-40B4-BE49-F238E27FC236}">
                <a16:creationId xmlns:a16="http://schemas.microsoft.com/office/drawing/2014/main" id="{63263D9A-535D-E38C-A156-7435759BA6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203" y="1047923"/>
            <a:ext cx="7577193" cy="441963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9FB0916-ABBB-71FB-DF41-97E815FAC4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016" y="110906"/>
            <a:ext cx="1043999" cy="1043999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EA6FB5DD-8A1A-2BDE-A103-B8D6544DE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GQS </a:t>
            </a:r>
            <a:r>
              <a:rPr lang="de-DE" dirty="0" err="1"/>
              <a:t>of</a:t>
            </a:r>
            <a:r>
              <a:rPr lang="de-DE" dirty="0"/>
              <a:t> H &amp; Setup: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9380F3DC-9CB1-CA08-F2F8-FFEC62A3BAC9}"/>
              </a:ext>
            </a:extLst>
          </p:cNvPr>
          <p:cNvSpPr/>
          <p:nvPr/>
        </p:nvSpPr>
        <p:spPr>
          <a:xfrm>
            <a:off x="5132388" y="3643074"/>
            <a:ext cx="919163" cy="918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768F02C9-0A92-99A1-3CBD-46EAA8CF0157}"/>
              </a:ext>
            </a:extLst>
          </p:cNvPr>
          <p:cNvCxnSpPr>
            <a:stCxn id="16" idx="0"/>
          </p:cNvCxnSpPr>
          <p:nvPr/>
        </p:nvCxnSpPr>
        <p:spPr>
          <a:xfrm flipV="1">
            <a:off x="5591970" y="2410838"/>
            <a:ext cx="2408024" cy="12322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A8414362-A452-FCF1-A1A3-C231813565E0}"/>
              </a:ext>
            </a:extLst>
          </p:cNvPr>
          <p:cNvCxnSpPr>
            <a:stCxn id="16" idx="4"/>
          </p:cNvCxnSpPr>
          <p:nvPr/>
        </p:nvCxnSpPr>
        <p:spPr>
          <a:xfrm>
            <a:off x="5591970" y="4561074"/>
            <a:ext cx="2472530" cy="5732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7F00A453-C4C8-A00C-4A5D-36C63649F93A}"/>
              </a:ext>
            </a:extLst>
          </p:cNvPr>
          <p:cNvSpPr/>
          <p:nvPr/>
        </p:nvSpPr>
        <p:spPr>
          <a:xfrm>
            <a:off x="8020750" y="1341454"/>
            <a:ext cx="2980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63A6"/>
                </a:solidFill>
              </a:rPr>
              <a:t>DUST</a:t>
            </a:r>
            <a:endParaRPr lang="de-AT" b="1" dirty="0">
              <a:solidFill>
                <a:srgbClr val="0063A6"/>
              </a:solidFill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A1F18204-A699-C0D4-9236-B84153093F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0750" y="2418082"/>
            <a:ext cx="3904980" cy="2716281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0F63A557-51C2-DADB-873C-18E42317AF1E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/>
              <a:t>Ref</a:t>
            </a:r>
            <a:r>
              <a:rPr lang="de-DE" sz="1200" dirty="0"/>
              <a:t>.: F. </a:t>
            </a:r>
            <a:r>
              <a:rPr lang="de-DE" sz="1200" dirty="0" err="1"/>
              <a:t>Duringer</a:t>
            </a:r>
            <a:r>
              <a:rPr lang="de-DE" sz="1200" dirty="0"/>
              <a:t>, M. Simon, C. Killian </a:t>
            </a:r>
          </a:p>
        </p:txBody>
      </p:sp>
    </p:spTree>
    <p:extLst>
      <p:ext uri="{BB962C8B-B14F-4D97-AF65-F5344CB8AC3E}">
        <p14:creationId xmlns:p14="http://schemas.microsoft.com/office/powerpoint/2010/main" val="943529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0 L -0.31693 0.00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4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43A0B0-4C33-C0C8-B823-7C7BBFA6D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B09AFBAC-1BDE-E47D-077B-04BD4A411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016" y="1366838"/>
            <a:ext cx="5496984" cy="1044000"/>
          </a:xfrm>
        </p:spPr>
        <p:txBody>
          <a:bodyPr/>
          <a:lstStyle/>
          <a:p>
            <a:r>
              <a:rPr lang="de-DE" dirty="0" err="1"/>
              <a:t>Cleanroom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3E96D12-1515-7748-2E75-FBB888DB31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53EB2FB-2F48-5D83-82C5-DBEE20DE74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6</a:t>
            </a:fld>
            <a:endParaRPr lang="de-DE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4887E24F-F56D-C6F6-89B8-A37EF2D5B775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CAA62E9-84B2-DCF8-DFCA-B28BF468305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483075" y="689282"/>
            <a:ext cx="1154088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pic>
        <p:nvPicPr>
          <p:cNvPr id="10" name="Inhaltsplatzhalter 9" descr="Ein Bild, das Rechteck enthält.&#10;&#10;KI-generierte Inhalte können fehlerhaft sein.">
            <a:extLst>
              <a:ext uri="{FF2B5EF4-FFF2-40B4-BE49-F238E27FC236}">
                <a16:creationId xmlns:a16="http://schemas.microsoft.com/office/drawing/2014/main" id="{9FE2DF6A-8F13-1E69-BCCD-C4952029D5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16" y="1996823"/>
            <a:ext cx="4201514" cy="4093398"/>
          </a:xfrm>
        </p:spPr>
      </p:pic>
      <p:pic>
        <p:nvPicPr>
          <p:cNvPr id="5" name="Grafik 4" descr="Ein Bild, das Kleidung, Person, Mann, Im Haus enthält.&#10;&#10;KI-generierte Inhalte können fehlerhaft sein.">
            <a:extLst>
              <a:ext uri="{FF2B5EF4-FFF2-40B4-BE49-F238E27FC236}">
                <a16:creationId xmlns:a16="http://schemas.microsoft.com/office/drawing/2014/main" id="{AA98DF0A-2D18-B6BE-88E2-A835E5B63F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280" y="1934693"/>
            <a:ext cx="5540704" cy="415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4720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BD94DD-FA2E-4712-2CC1-2EB1C00E8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16363AFF-6952-D8E8-F571-0893AF729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016" y="1366838"/>
            <a:ext cx="5496984" cy="1044000"/>
          </a:xfrm>
        </p:spPr>
        <p:txBody>
          <a:bodyPr/>
          <a:lstStyle/>
          <a:p>
            <a:r>
              <a:rPr lang="de-DE" dirty="0" err="1"/>
              <a:t>Cleanroom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2A93733-1524-FAF9-176F-7CD3F86364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3B69CB-8DDF-CAFA-1373-990FB0978F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7</a:t>
            </a:fld>
            <a:endParaRPr lang="de-DE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C5A6D377-685E-7C09-A458-7908C0CC3CBA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9ED4323-6058-2E97-35AF-6801BC04D7A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483075" y="689282"/>
            <a:ext cx="1154088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pic>
        <p:nvPicPr>
          <p:cNvPr id="18" name="Inhaltsplatzhalter 17" descr="Ein Bild, das Kleidung, Im Haus, Person, Maschine enthält.&#10;&#10;KI-generierte Inhalte können fehlerhaft sein.">
            <a:extLst>
              <a:ext uri="{FF2B5EF4-FFF2-40B4-BE49-F238E27FC236}">
                <a16:creationId xmlns:a16="http://schemas.microsoft.com/office/drawing/2014/main" id="{6F21A1BE-6247-9FB6-1D19-6320B61D6F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687" y="1888200"/>
            <a:ext cx="5600700" cy="4200525"/>
          </a:xfrm>
        </p:spPr>
      </p:pic>
    </p:spTree>
    <p:extLst>
      <p:ext uri="{BB962C8B-B14F-4D97-AF65-F5344CB8AC3E}">
        <p14:creationId xmlns:p14="http://schemas.microsoft.com/office/powerpoint/2010/main" val="69924657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CA9FE9-E48C-2901-64AE-5580283A7E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Maschine, 3D-Modellierung enthält.&#10;&#10;KI-generierte Inhalte können fehlerhaft sein.">
            <a:extLst>
              <a:ext uri="{FF2B5EF4-FFF2-40B4-BE49-F238E27FC236}">
                <a16:creationId xmlns:a16="http://schemas.microsoft.com/office/drawing/2014/main" id="{A9172211-E5D1-CE3D-1836-6C076C5BB0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84" y="1046923"/>
            <a:ext cx="7577193" cy="4419632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0873222-B60F-7C43-5B31-73A07C46FD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05A27D2-0DF5-C30B-D5E4-94A0D1247E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8</a:t>
            </a:fld>
            <a:endParaRPr lang="de-DE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9E43103C-108E-041A-AA62-BE784043D452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67CF9CD-EC30-D51B-A821-CD05C989F58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483074" y="689282"/>
            <a:ext cx="1154089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723EABB7-3B72-265B-FB03-1C8DE3361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16" y="110906"/>
            <a:ext cx="1043999" cy="1043999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4E22109E-7466-B188-43BC-0B096C3D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GQS </a:t>
            </a:r>
            <a:r>
              <a:rPr lang="de-DE" dirty="0" err="1"/>
              <a:t>of</a:t>
            </a:r>
            <a:r>
              <a:rPr lang="de-DE" dirty="0"/>
              <a:t> H &amp; Setup: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14C8181-BFC2-75AD-6619-7F16EF032168}"/>
              </a:ext>
            </a:extLst>
          </p:cNvPr>
          <p:cNvSpPr/>
          <p:nvPr/>
        </p:nvSpPr>
        <p:spPr>
          <a:xfrm>
            <a:off x="5132388" y="3643074"/>
            <a:ext cx="919163" cy="918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6EB4B6B9-A1F2-E3F6-948F-2B0D5FA54D40}"/>
              </a:ext>
            </a:extLst>
          </p:cNvPr>
          <p:cNvCxnSpPr>
            <a:stCxn id="16" idx="0"/>
          </p:cNvCxnSpPr>
          <p:nvPr/>
        </p:nvCxnSpPr>
        <p:spPr>
          <a:xfrm flipV="1">
            <a:off x="5591970" y="2410838"/>
            <a:ext cx="2408024" cy="12322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A6DEB78A-78BB-9DA1-77AD-6496ED013423}"/>
              </a:ext>
            </a:extLst>
          </p:cNvPr>
          <p:cNvCxnSpPr>
            <a:stCxn id="16" idx="4"/>
          </p:cNvCxnSpPr>
          <p:nvPr/>
        </p:nvCxnSpPr>
        <p:spPr>
          <a:xfrm>
            <a:off x="5591970" y="4561074"/>
            <a:ext cx="2472530" cy="5732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2C3DBB6B-0F35-F048-618A-6A1B2BB36D1F}"/>
              </a:ext>
            </a:extLst>
          </p:cNvPr>
          <p:cNvSpPr/>
          <p:nvPr/>
        </p:nvSpPr>
        <p:spPr>
          <a:xfrm>
            <a:off x="8020750" y="1341454"/>
            <a:ext cx="2980973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63A6"/>
                </a:solidFill>
              </a:rPr>
              <a:t>DUST</a:t>
            </a:r>
            <a:endParaRPr lang="de-AT" b="1" dirty="0">
              <a:solidFill>
                <a:srgbClr val="0063A6"/>
              </a:solidFill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5A665F39-46C6-AADF-99BF-F34B784393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7378" y="2418082"/>
            <a:ext cx="3904980" cy="271628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77F2AB3-9C7E-E357-E810-84CE4143EE81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/>
              <a:t>Ref</a:t>
            </a:r>
            <a:r>
              <a:rPr lang="de-DE" sz="1200" dirty="0"/>
              <a:t>.: F. </a:t>
            </a:r>
            <a:r>
              <a:rPr lang="de-DE" sz="1200" dirty="0" err="1"/>
              <a:t>Duringer</a:t>
            </a:r>
            <a:r>
              <a:rPr lang="de-DE" sz="1200" dirty="0"/>
              <a:t>, M. Simon, C. Killian </a:t>
            </a:r>
          </a:p>
        </p:txBody>
      </p:sp>
    </p:spTree>
    <p:extLst>
      <p:ext uri="{BB962C8B-B14F-4D97-AF65-F5344CB8AC3E}">
        <p14:creationId xmlns:p14="http://schemas.microsoft.com/office/powerpoint/2010/main" val="269647620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081D4-8119-DA9C-C9C4-0D4B413D30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Maschine, 3D-Modellierung enthält.&#10;&#10;KI-generierte Inhalte können fehlerhaft sein.">
            <a:extLst>
              <a:ext uri="{FF2B5EF4-FFF2-40B4-BE49-F238E27FC236}">
                <a16:creationId xmlns:a16="http://schemas.microsoft.com/office/drawing/2014/main" id="{A6CA3D07-07EE-8B1E-9BAA-07E41F865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84" y="1046923"/>
            <a:ext cx="7577193" cy="4419632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C70CA7F-FB69-F04B-71FB-F03AA562CA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Daniel Kloppenburg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4054D5B-DDE4-0D4C-624C-A64E6CBE7C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2006FE-6571-4354-8775-F8708372C227}" type="slidenum">
              <a:rPr lang="de-DE" smtClean="0"/>
              <a:t>9</a:t>
            </a:fld>
            <a:endParaRPr lang="de-DE"/>
          </a:p>
        </p:txBody>
      </p:sp>
      <p:sp>
        <p:nvSpPr>
          <p:cNvPr id="7" name="Vertikaler Textplatzhalter 6">
            <a:extLst>
              <a:ext uri="{FF2B5EF4-FFF2-40B4-BE49-F238E27FC236}">
                <a16:creationId xmlns:a16="http://schemas.microsoft.com/office/drawing/2014/main" id="{589D5B37-28BA-D474-F141-3437A7568B23}"/>
              </a:ext>
            </a:extLst>
          </p:cNvPr>
          <p:cNvSpPr>
            <a:spLocks noGrp="1"/>
          </p:cNvSpPr>
          <p:nvPr>
            <p:ph type="body" orient="vert" idx="12"/>
          </p:nvPr>
        </p:nvSpPr>
        <p:spPr>
          <a:xfrm>
            <a:off x="10980967" y="457244"/>
            <a:ext cx="656196" cy="187872"/>
          </a:xfrm>
        </p:spPr>
        <p:txBody>
          <a:bodyPr/>
          <a:lstStyle/>
          <a:p>
            <a:r>
              <a:rPr lang="en-NZ" dirty="0"/>
              <a:t>GRASIAN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79F0CBE-0C21-E152-50B3-DCB586AE82C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0483074" y="689282"/>
            <a:ext cx="1154089" cy="187872"/>
          </a:xfrm>
        </p:spPr>
        <p:txBody>
          <a:bodyPr/>
          <a:lstStyle/>
          <a:p>
            <a:r>
              <a:rPr lang="de-DE" dirty="0"/>
              <a:t>Setup </a:t>
            </a:r>
            <a:r>
              <a:rPr lang="de-DE" dirty="0" err="1"/>
              <a:t>analysis</a:t>
            </a:r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34EDA8BE-5FC2-0084-F348-86187082C6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016" y="110906"/>
            <a:ext cx="1043999" cy="1043999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5D53AA32-AFB1-219C-AD2A-94A1B2805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GQS </a:t>
            </a:r>
            <a:r>
              <a:rPr lang="de-DE" dirty="0" err="1"/>
              <a:t>of</a:t>
            </a:r>
            <a:r>
              <a:rPr lang="de-DE" dirty="0"/>
              <a:t> H &amp; Setup: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6EF3F43F-4B17-4B72-7547-698BFAC6C53D}"/>
              </a:ext>
            </a:extLst>
          </p:cNvPr>
          <p:cNvSpPr/>
          <p:nvPr/>
        </p:nvSpPr>
        <p:spPr>
          <a:xfrm>
            <a:off x="5132388" y="3643074"/>
            <a:ext cx="919163" cy="918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05A94B5B-1502-ED56-A5FE-81A63BA8025B}"/>
              </a:ext>
            </a:extLst>
          </p:cNvPr>
          <p:cNvCxnSpPr>
            <a:stCxn id="16" idx="0"/>
          </p:cNvCxnSpPr>
          <p:nvPr/>
        </p:nvCxnSpPr>
        <p:spPr>
          <a:xfrm flipV="1">
            <a:off x="5591970" y="2410838"/>
            <a:ext cx="2408024" cy="12322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6ADE6497-B7D0-22E9-BBA8-C62130B14888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5591970" y="4561074"/>
            <a:ext cx="2472530" cy="5732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45569558-DBBD-81D0-A8C6-907C2B9EE5A5}"/>
              </a:ext>
            </a:extLst>
          </p:cNvPr>
          <p:cNvSpPr/>
          <p:nvPr/>
        </p:nvSpPr>
        <p:spPr>
          <a:xfrm>
            <a:off x="8020751" y="1235570"/>
            <a:ext cx="3351498" cy="342967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63A6"/>
                </a:solidFill>
              </a:rPr>
              <a:t>DUST</a:t>
            </a:r>
            <a:endParaRPr lang="de-AT" b="1" dirty="0">
              <a:solidFill>
                <a:srgbClr val="0063A6"/>
              </a:solidFill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DCE4BBC4-36A1-033E-46A7-22E13B9EAF33}"/>
              </a:ext>
            </a:extLst>
          </p:cNvPr>
          <p:cNvSpPr/>
          <p:nvPr/>
        </p:nvSpPr>
        <p:spPr>
          <a:xfrm>
            <a:off x="8020750" y="2152748"/>
            <a:ext cx="3351499" cy="71080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rgbClr val="0063A6"/>
                </a:solidFill>
              </a:rPr>
              <a:t>VIBRATIONS</a:t>
            </a:r>
            <a:endParaRPr lang="de-AT" b="1" dirty="0">
              <a:solidFill>
                <a:srgbClr val="0063A6"/>
              </a:solidFill>
            </a:endParaRPr>
          </a:p>
        </p:txBody>
      </p:sp>
      <p:pic>
        <p:nvPicPr>
          <p:cNvPr id="8" name="Inhaltsplatzhalter 12">
            <a:extLst>
              <a:ext uri="{FF2B5EF4-FFF2-40B4-BE49-F238E27FC236}">
                <a16:creationId xmlns:a16="http://schemas.microsoft.com/office/drawing/2014/main" id="{664631B8-70BC-6B1C-F909-2821B80D7D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7999994" y="3030120"/>
            <a:ext cx="3410956" cy="1910508"/>
          </a:xfr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DB364AE1-A242-C815-C252-CAC643688F5B}"/>
              </a:ext>
            </a:extLst>
          </p:cNvPr>
          <p:cNvSpPr txBox="1"/>
          <p:nvPr/>
        </p:nvSpPr>
        <p:spPr>
          <a:xfrm>
            <a:off x="2379101" y="5983473"/>
            <a:ext cx="7144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err="1"/>
              <a:t>Ref</a:t>
            </a:r>
            <a:r>
              <a:rPr lang="de-DE" sz="1200" dirty="0"/>
              <a:t>.: F. </a:t>
            </a:r>
            <a:r>
              <a:rPr lang="de-DE" sz="1200" dirty="0" err="1"/>
              <a:t>Duringer</a:t>
            </a:r>
            <a:r>
              <a:rPr lang="de-DE" sz="1200" dirty="0"/>
              <a:t>, M. Simon, C. Killian </a:t>
            </a:r>
          </a:p>
        </p:txBody>
      </p:sp>
    </p:spTree>
    <p:extLst>
      <p:ext uri="{BB962C8B-B14F-4D97-AF65-F5344CB8AC3E}">
        <p14:creationId xmlns:p14="http://schemas.microsoft.com/office/powerpoint/2010/main" val="18691743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OWERPOINT MASTER -&gt; Uni Wie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äsentation2" id="{F18D11EA-D447-0644-9558-05351F8A5EE2}" vid="{87DB13E4-67E7-7842-9431-3A333551C47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6312F4EB523442AE32BFF20673C583" ma:contentTypeVersion="8" ma:contentTypeDescription="Ein neues Dokument erstellen." ma:contentTypeScope="" ma:versionID="dc76a48427eb715f495116b953e02316">
  <xsd:schema xmlns:xsd="http://www.w3.org/2001/XMLSchema" xmlns:xs="http://www.w3.org/2001/XMLSchema" xmlns:p="http://schemas.microsoft.com/office/2006/metadata/properties" xmlns:ns2="1ef47f04-f99b-40c0-96d5-5370b80dc861" targetNamespace="http://schemas.microsoft.com/office/2006/metadata/properties" ma:root="true" ma:fieldsID="02cfef696078e1df8dd331b4b177f811" ns2:_="">
    <xsd:import namespace="1ef47f04-f99b-40c0-96d5-5370b80dc8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f47f04-f99b-40c0-96d5-5370b80dc8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A74816-4F12-4A4E-9373-C292B23A5841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1ef47f04-f99b-40c0-96d5-5370b80dc861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0A60250D-476C-45C5-8B81-683C57BAC7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BA087F-D564-4B69-AFCD-434BE53D252E}">
  <ds:schemaRefs>
    <ds:schemaRef ds:uri="1ef47f04-f99b-40c0-96d5-5370b80dc8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2147</Words>
  <Application>Microsoft Office PowerPoint</Application>
  <PresentationFormat>Breitbild</PresentationFormat>
  <Paragraphs>444</Paragraphs>
  <Slides>36</Slides>
  <Notes>36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46" baseType="lpstr">
      <vt:lpstr>Arial</vt:lpstr>
      <vt:lpstr>Arial Narrow</vt:lpstr>
      <vt:lpstr>Calibri</vt:lpstr>
      <vt:lpstr>Cambria Math</vt:lpstr>
      <vt:lpstr>CMBX9</vt:lpstr>
      <vt:lpstr>CMR9</vt:lpstr>
      <vt:lpstr>GreekC_IV25</vt:lpstr>
      <vt:lpstr>UICTFontTextStyleBody</vt:lpstr>
      <vt:lpstr>Wingdings 2</vt:lpstr>
      <vt:lpstr>POWERPOINT MASTER -&gt; Uni Wien</vt:lpstr>
      <vt:lpstr>Master Thesis at SMI</vt:lpstr>
      <vt:lpstr>Gravitational Quantum States (GQS):</vt:lpstr>
      <vt:lpstr>Gravitational Quantum States (GQS):</vt:lpstr>
      <vt:lpstr>GQS of ultra cold Neutrons (2002):</vt:lpstr>
      <vt:lpstr>GQS of H &amp; Setup:</vt:lpstr>
      <vt:lpstr>Cleanroom</vt:lpstr>
      <vt:lpstr>Cleanroom</vt:lpstr>
      <vt:lpstr>GQS of H &amp; Setup:</vt:lpstr>
      <vt:lpstr>GQS of H &amp; Setup:</vt:lpstr>
      <vt:lpstr>Geophone</vt:lpstr>
      <vt:lpstr>Geophone</vt:lpstr>
      <vt:lpstr>Geophone Calibration</vt:lpstr>
      <vt:lpstr>Geophone Calibration</vt:lpstr>
      <vt:lpstr>Geophone Calibration</vt:lpstr>
      <vt:lpstr>Geophone</vt:lpstr>
      <vt:lpstr>Geophone</vt:lpstr>
      <vt:lpstr>Geophone DAQ</vt:lpstr>
      <vt:lpstr>Geophone DAQ</vt:lpstr>
      <vt:lpstr>Geophone DAQ</vt:lpstr>
      <vt:lpstr>Geophone</vt:lpstr>
      <vt:lpstr>Geophone</vt:lpstr>
      <vt:lpstr>Geophone</vt:lpstr>
      <vt:lpstr>Geophone</vt:lpstr>
      <vt:lpstr>Geophone</vt:lpstr>
      <vt:lpstr>Geophone</vt:lpstr>
      <vt:lpstr>SICK OD5000</vt:lpstr>
      <vt:lpstr>SICK OD5000</vt:lpstr>
      <vt:lpstr>GQS of H &amp; Setup:</vt:lpstr>
      <vt:lpstr>GQS of H &amp; Setup:</vt:lpstr>
      <vt:lpstr>Slit Position</vt:lpstr>
      <vt:lpstr>Slit Position</vt:lpstr>
      <vt:lpstr>Slit Position</vt:lpstr>
      <vt:lpstr>Slit Position</vt:lpstr>
      <vt:lpstr>Conclusion:</vt:lpstr>
      <vt:lpstr>Geophone Verification OD5000</vt:lpstr>
      <vt:lpstr>Geophone Verification OD5000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Maike</dc:creator>
  <cp:lastModifiedBy>Daniel Kloppenburg</cp:lastModifiedBy>
  <cp:revision>113</cp:revision>
  <dcterms:created xsi:type="dcterms:W3CDTF">2021-05-24T09:07:16Z</dcterms:created>
  <dcterms:modified xsi:type="dcterms:W3CDTF">2025-03-27T13:13:29Z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0x0101000E6312F4EB523442AE32BFF20673C583</vt:lpwstr>
  </property>
</Properties>
</file>