
<file path=[Content_Types].xml><?xml version="1.0" encoding="utf-8"?>
<Types xmlns="http://schemas.openxmlformats.org/package/2006/content-types">
  <Default Extension="gif" ContentType="image/gif"/>
  <Default Extension="jfif" ContentType="image/jpeg"/>
  <Default Extension="jpeg" ContentType="image/jpeg"/>
  <Default Extension="jp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sldIdLst>
    <p:sldId id="256" r:id="rId2"/>
    <p:sldId id="318" r:id="rId3"/>
    <p:sldId id="545" r:id="rId4"/>
    <p:sldId id="535" r:id="rId5"/>
    <p:sldId id="536" r:id="rId6"/>
    <p:sldId id="527" r:id="rId7"/>
    <p:sldId id="528" r:id="rId8"/>
    <p:sldId id="319" r:id="rId9"/>
    <p:sldId id="370" r:id="rId10"/>
    <p:sldId id="320" r:id="rId11"/>
    <p:sldId id="321" r:id="rId12"/>
    <p:sldId id="510" r:id="rId13"/>
    <p:sldId id="513" r:id="rId14"/>
    <p:sldId id="514" r:id="rId15"/>
    <p:sldId id="525" r:id="rId16"/>
    <p:sldId id="520" r:id="rId17"/>
    <p:sldId id="521" r:id="rId18"/>
    <p:sldId id="518" r:id="rId19"/>
    <p:sldId id="533" r:id="rId20"/>
    <p:sldId id="538" r:id="rId21"/>
    <p:sldId id="515" r:id="rId22"/>
    <p:sldId id="316" r:id="rId23"/>
    <p:sldId id="310" r:id="rId24"/>
    <p:sldId id="312" r:id="rId25"/>
    <p:sldId id="373" r:id="rId26"/>
    <p:sldId id="315" r:id="rId27"/>
    <p:sldId id="305" r:id="rId28"/>
    <p:sldId id="304" r:id="rId29"/>
    <p:sldId id="540" r:id="rId30"/>
    <p:sldId id="541" r:id="rId31"/>
    <p:sldId id="542" r:id="rId32"/>
    <p:sldId id="543" r:id="rId33"/>
    <p:sldId id="539" r:id="rId34"/>
    <p:sldId id="382" r:id="rId35"/>
    <p:sldId id="271" r:id="rId36"/>
    <p:sldId id="534" r:id="rId37"/>
    <p:sldId id="278" r:id="rId38"/>
    <p:sldId id="532" r:id="rId39"/>
    <p:sldId id="317" r:id="rId40"/>
    <p:sldId id="275"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F79B933-C8C1-4FEF-A7AA-CCB52FCBF5C5}">
          <p14:sldIdLst>
            <p14:sldId id="256"/>
            <p14:sldId id="318"/>
            <p14:sldId id="545"/>
            <p14:sldId id="535"/>
            <p14:sldId id="536"/>
            <p14:sldId id="527"/>
            <p14:sldId id="528"/>
            <p14:sldId id="319"/>
            <p14:sldId id="370"/>
            <p14:sldId id="320"/>
            <p14:sldId id="321"/>
            <p14:sldId id="510"/>
            <p14:sldId id="513"/>
            <p14:sldId id="514"/>
            <p14:sldId id="525"/>
            <p14:sldId id="520"/>
            <p14:sldId id="521"/>
            <p14:sldId id="518"/>
            <p14:sldId id="533"/>
            <p14:sldId id="538"/>
            <p14:sldId id="515"/>
            <p14:sldId id="316"/>
            <p14:sldId id="310"/>
            <p14:sldId id="312"/>
            <p14:sldId id="373"/>
            <p14:sldId id="315"/>
            <p14:sldId id="305"/>
            <p14:sldId id="304"/>
            <p14:sldId id="540"/>
            <p14:sldId id="541"/>
            <p14:sldId id="542"/>
            <p14:sldId id="543"/>
            <p14:sldId id="539"/>
            <p14:sldId id="382"/>
            <p14:sldId id="271"/>
            <p14:sldId id="534"/>
          </p14:sldIdLst>
        </p14:section>
        <p14:section name="Backup Slides" id="{8FEDE97D-B14B-4611-8207-F24F4C130658}">
          <p14:sldIdLst>
            <p14:sldId id="278"/>
            <p14:sldId id="532"/>
            <p14:sldId id="317"/>
            <p14:sldId id="27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0EA"/>
    <a:srgbClr val="2422E9"/>
    <a:srgbClr val="FFA400"/>
    <a:srgbClr val="FFFFFF"/>
    <a:srgbClr val="FF0000"/>
    <a:srgbClr val="0000FF"/>
    <a:srgbClr val="BF00BF"/>
    <a:srgbClr val="007B00"/>
    <a:srgbClr val="0404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996" autoAdjust="0"/>
    <p:restoredTop sz="85812" autoAdjust="0"/>
  </p:normalViewPr>
  <p:slideViewPr>
    <p:cSldViewPr snapToGrid="0">
      <p:cViewPr>
        <p:scale>
          <a:sx n="53" d="100"/>
          <a:sy n="53" d="100"/>
        </p:scale>
        <p:origin x="1856" y="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668222-7EE0-4AA8-B5A9-C9336C3D346F}" type="datetimeFigureOut">
              <a:rPr lang="en-CA" smtClean="0"/>
              <a:t>2025-05-13</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CFD655-FD8D-4558-B417-25B6D0E19BD2}" type="slidenum">
              <a:rPr lang="en-CA" smtClean="0"/>
              <a:t>‹#›</a:t>
            </a:fld>
            <a:endParaRPr lang="en-CA"/>
          </a:p>
        </p:txBody>
      </p:sp>
    </p:spTree>
    <p:extLst>
      <p:ext uri="{BB962C8B-B14F-4D97-AF65-F5344CB8AC3E}">
        <p14:creationId xmlns:p14="http://schemas.microsoft.com/office/powerpoint/2010/main" val="1187615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Innovation on cloud chamber</a:t>
            </a:r>
          </a:p>
          <a:p>
            <a:r>
              <a:rPr lang="en-CA" dirty="0"/>
              <a:t>Visualize particle interactions</a:t>
            </a:r>
          </a:p>
          <a:p>
            <a:r>
              <a:rPr lang="en-CA" dirty="0"/>
              <a:t>Validated Weak neutral current</a:t>
            </a:r>
          </a:p>
          <a:p>
            <a:r>
              <a:rPr lang="en-CA" dirty="0"/>
              <a:t>DM – strategically chosen threshold</a:t>
            </a:r>
          </a:p>
        </p:txBody>
      </p:sp>
      <p:sp>
        <p:nvSpPr>
          <p:cNvPr id="4" name="Slide Number Placeholder 3"/>
          <p:cNvSpPr>
            <a:spLocks noGrp="1"/>
          </p:cNvSpPr>
          <p:nvPr>
            <p:ph type="sldNum" sz="quarter" idx="5"/>
          </p:nvPr>
        </p:nvSpPr>
        <p:spPr/>
        <p:txBody>
          <a:bodyPr/>
          <a:lstStyle/>
          <a:p>
            <a:fld id="{6ACFD655-FD8D-4558-B417-25B6D0E19BD2}" type="slidenum">
              <a:rPr lang="en-CA" smtClean="0"/>
              <a:t>6</a:t>
            </a:fld>
            <a:endParaRPr lang="en-CA"/>
          </a:p>
        </p:txBody>
      </p:sp>
    </p:spTree>
    <p:extLst>
      <p:ext uri="{BB962C8B-B14F-4D97-AF65-F5344CB8AC3E}">
        <p14:creationId xmlns:p14="http://schemas.microsoft.com/office/powerpoint/2010/main" val="539332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C6BB51-02CD-E448-9BB5-C7BCAF0E397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47DC65-6806-25BD-214C-7469AAF9B1B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F7B66E-E2A1-C708-5DA1-0AA3F41DF95F}"/>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EB21FBE4-E2AA-0258-629D-068DB0CB11E2}"/>
              </a:ext>
            </a:extLst>
          </p:cNvPr>
          <p:cNvSpPr>
            <a:spLocks noGrp="1"/>
          </p:cNvSpPr>
          <p:nvPr>
            <p:ph type="sldNum" sz="quarter" idx="5"/>
          </p:nvPr>
        </p:nvSpPr>
        <p:spPr/>
        <p:txBody>
          <a:bodyPr/>
          <a:lstStyle/>
          <a:p>
            <a:fld id="{6ACFD655-FD8D-4558-B417-25B6D0E19BD2}" type="slidenum">
              <a:rPr lang="en-CA" smtClean="0"/>
              <a:t>15</a:t>
            </a:fld>
            <a:endParaRPr lang="en-CA"/>
          </a:p>
        </p:txBody>
      </p:sp>
    </p:spTree>
    <p:extLst>
      <p:ext uri="{BB962C8B-B14F-4D97-AF65-F5344CB8AC3E}">
        <p14:creationId xmlns:p14="http://schemas.microsoft.com/office/powerpoint/2010/main" val="1219118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D04F7-1F06-1D1D-7D61-BC3795BD771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EE6FA6-417C-737F-BF94-104BD3433C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8563C3-D330-B201-71A5-F05C90756DFB}"/>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FEB32CFB-109F-4A37-E4C4-3278E7E99865}"/>
              </a:ext>
            </a:extLst>
          </p:cNvPr>
          <p:cNvSpPr>
            <a:spLocks noGrp="1"/>
          </p:cNvSpPr>
          <p:nvPr>
            <p:ph type="sldNum" sz="quarter" idx="5"/>
          </p:nvPr>
        </p:nvSpPr>
        <p:spPr/>
        <p:txBody>
          <a:bodyPr/>
          <a:lstStyle/>
          <a:p>
            <a:fld id="{6ACFD655-FD8D-4558-B417-25B6D0E19BD2}" type="slidenum">
              <a:rPr lang="en-CA" smtClean="0"/>
              <a:t>16</a:t>
            </a:fld>
            <a:endParaRPr lang="en-CA"/>
          </a:p>
        </p:txBody>
      </p:sp>
    </p:spTree>
    <p:extLst>
      <p:ext uri="{BB962C8B-B14F-4D97-AF65-F5344CB8AC3E}">
        <p14:creationId xmlns:p14="http://schemas.microsoft.com/office/powerpoint/2010/main" val="2986871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E760E-A2D2-719C-1175-76065563EAB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638665-BA8B-B141-5353-109A38FC6B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DD298CF-E5C4-BEAC-3E74-676D96E57A1F}"/>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9F126449-0714-A6C5-3015-5895A648BFDE}"/>
              </a:ext>
            </a:extLst>
          </p:cNvPr>
          <p:cNvSpPr>
            <a:spLocks noGrp="1"/>
          </p:cNvSpPr>
          <p:nvPr>
            <p:ph type="sldNum" sz="quarter" idx="5"/>
          </p:nvPr>
        </p:nvSpPr>
        <p:spPr/>
        <p:txBody>
          <a:bodyPr/>
          <a:lstStyle/>
          <a:p>
            <a:fld id="{6ACFD655-FD8D-4558-B417-25B6D0E19BD2}" type="slidenum">
              <a:rPr lang="en-CA" smtClean="0"/>
              <a:t>17</a:t>
            </a:fld>
            <a:endParaRPr lang="en-CA"/>
          </a:p>
        </p:txBody>
      </p:sp>
    </p:spTree>
    <p:extLst>
      <p:ext uri="{BB962C8B-B14F-4D97-AF65-F5344CB8AC3E}">
        <p14:creationId xmlns:p14="http://schemas.microsoft.com/office/powerpoint/2010/main" val="37633641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620E1-E887-AA5A-743C-B343F052C1D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E6B4655-799B-137F-3C5A-A905361D688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3CBE2CD-617A-77B8-4A28-31B4647CE797}"/>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39983860-DC25-A2FC-CD8E-74D1699ACB9F}"/>
              </a:ext>
            </a:extLst>
          </p:cNvPr>
          <p:cNvSpPr>
            <a:spLocks noGrp="1"/>
          </p:cNvSpPr>
          <p:nvPr>
            <p:ph type="sldNum" sz="quarter" idx="5"/>
          </p:nvPr>
        </p:nvSpPr>
        <p:spPr/>
        <p:txBody>
          <a:bodyPr/>
          <a:lstStyle/>
          <a:p>
            <a:fld id="{6ACFD655-FD8D-4558-B417-25B6D0E19BD2}" type="slidenum">
              <a:rPr lang="en-CA" smtClean="0"/>
              <a:t>18</a:t>
            </a:fld>
            <a:endParaRPr lang="en-CA"/>
          </a:p>
        </p:txBody>
      </p:sp>
    </p:spTree>
    <p:extLst>
      <p:ext uri="{BB962C8B-B14F-4D97-AF65-F5344CB8AC3E}">
        <p14:creationId xmlns:p14="http://schemas.microsoft.com/office/powerpoint/2010/main" val="21099612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AC04F-C746-B19E-C7FE-A8B6BD342B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21F771-7334-88C9-DD77-00CCD05109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9122D2B-317E-D790-44AD-9D2199CD128D}"/>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61D868A8-1FC9-762E-81C3-E0A37622FDD6}"/>
              </a:ext>
            </a:extLst>
          </p:cNvPr>
          <p:cNvSpPr>
            <a:spLocks noGrp="1"/>
          </p:cNvSpPr>
          <p:nvPr>
            <p:ph type="sldNum" sz="quarter" idx="5"/>
          </p:nvPr>
        </p:nvSpPr>
        <p:spPr/>
        <p:txBody>
          <a:bodyPr/>
          <a:lstStyle/>
          <a:p>
            <a:fld id="{6ACFD655-FD8D-4558-B417-25B6D0E19BD2}" type="slidenum">
              <a:rPr lang="en-CA" smtClean="0"/>
              <a:t>19</a:t>
            </a:fld>
            <a:endParaRPr lang="en-CA"/>
          </a:p>
        </p:txBody>
      </p:sp>
    </p:spTree>
    <p:extLst>
      <p:ext uri="{BB962C8B-B14F-4D97-AF65-F5344CB8AC3E}">
        <p14:creationId xmlns:p14="http://schemas.microsoft.com/office/powerpoint/2010/main" val="30769769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740CDE-0CA4-DB07-3294-C8F3D52E13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CDA2EF-F472-6719-906B-306BDBB4AA5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595972-41FD-E063-425F-46E79DCDB5FE}"/>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9081C0B9-EF19-F77F-0CE0-CCC918D19301}"/>
              </a:ext>
            </a:extLst>
          </p:cNvPr>
          <p:cNvSpPr>
            <a:spLocks noGrp="1"/>
          </p:cNvSpPr>
          <p:nvPr>
            <p:ph type="sldNum" sz="quarter" idx="5"/>
          </p:nvPr>
        </p:nvSpPr>
        <p:spPr/>
        <p:txBody>
          <a:bodyPr/>
          <a:lstStyle/>
          <a:p>
            <a:fld id="{6ACFD655-FD8D-4558-B417-25B6D0E19BD2}" type="slidenum">
              <a:rPr lang="en-CA" smtClean="0"/>
              <a:t>20</a:t>
            </a:fld>
            <a:endParaRPr lang="en-CA"/>
          </a:p>
        </p:txBody>
      </p:sp>
    </p:spTree>
    <p:extLst>
      <p:ext uri="{BB962C8B-B14F-4D97-AF65-F5344CB8AC3E}">
        <p14:creationId xmlns:p14="http://schemas.microsoft.com/office/powerpoint/2010/main" val="35677737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ACFD655-FD8D-4558-B417-25B6D0E19BD2}" type="slidenum">
              <a:rPr lang="en-CA" smtClean="0"/>
              <a:t>24</a:t>
            </a:fld>
            <a:endParaRPr lang="en-CA"/>
          </a:p>
        </p:txBody>
      </p:sp>
    </p:spTree>
    <p:extLst>
      <p:ext uri="{BB962C8B-B14F-4D97-AF65-F5344CB8AC3E}">
        <p14:creationId xmlns:p14="http://schemas.microsoft.com/office/powerpoint/2010/main" val="38557414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PlaceHolder 1"/>
          <p:cNvSpPr>
            <a:spLocks noGrp="1" noRot="1" noChangeAspect="1"/>
          </p:cNvSpPr>
          <p:nvPr>
            <p:ph type="sldImg"/>
          </p:nvPr>
        </p:nvSpPr>
        <p:spPr>
          <a:xfrm>
            <a:off x="460375" y="728663"/>
            <a:ext cx="6389688" cy="3595687"/>
          </a:xfrm>
          <a:prstGeom prst="rect">
            <a:avLst/>
          </a:prstGeom>
          <a:ln w="0">
            <a:noFill/>
          </a:ln>
        </p:spPr>
      </p:sp>
      <p:sp>
        <p:nvSpPr>
          <p:cNvPr id="79" name="PlaceHolder 2"/>
          <p:cNvSpPr>
            <a:spLocks noGrp="1"/>
          </p:cNvSpPr>
          <p:nvPr>
            <p:ph type="body"/>
          </p:nvPr>
        </p:nvSpPr>
        <p:spPr>
          <a:xfrm>
            <a:off x="732240" y="4559760"/>
            <a:ext cx="5848200" cy="4315680"/>
          </a:xfrm>
          <a:prstGeom prst="rect">
            <a:avLst/>
          </a:prstGeom>
          <a:noFill/>
          <a:ln w="0">
            <a:noFill/>
          </a:ln>
        </p:spPr>
        <p:txBody>
          <a:bodyPr lIns="0" tIns="0" rIns="0" bIns="0" anchor="t">
            <a:noAutofit/>
          </a:bodyPr>
          <a:lstStyle/>
          <a:p>
            <a:pPr marL="216000" indent="-216000">
              <a:buNone/>
            </a:pPr>
            <a:endParaRPr lang="en-US" sz="1800" b="0" strike="noStrike" spc="-1">
              <a:solidFill>
                <a:srgbClr val="000000"/>
              </a:solidFill>
              <a:latin typeface="Arial"/>
            </a:endParaRPr>
          </a:p>
        </p:txBody>
      </p:sp>
      <p:sp>
        <p:nvSpPr>
          <p:cNvPr id="80" name="CustomShape 3"/>
          <p:cNvSpPr/>
          <p:nvPr/>
        </p:nvSpPr>
        <p:spPr>
          <a:xfrm>
            <a:off x="4140360" y="9120960"/>
            <a:ext cx="3170520" cy="475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b">
            <a:noAutofit/>
          </a:bodyPr>
          <a:lstStyle/>
          <a:p>
            <a:pPr algn="r">
              <a:lnSpc>
                <a:spcPct val="93000"/>
              </a:lnSpc>
            </a:pPr>
            <a:fld id="{07B1FA4E-0452-49DA-8B2F-3706DF346252}" type="slidenum">
              <a:rPr lang="en-CA" sz="1300" b="0" strike="noStrike" spc="-1">
                <a:solidFill>
                  <a:srgbClr val="000000"/>
                </a:solidFill>
                <a:latin typeface="Times New Roman"/>
                <a:ea typeface="DejaVu Sans"/>
              </a:rPr>
              <a:t>34</a:t>
            </a:fld>
            <a:endParaRPr lang="en-US" sz="1300" b="0" strike="noStrike" spc="-1">
              <a:solidFill>
                <a:srgbClr val="000000"/>
              </a:solidFill>
              <a:latin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457200" lvl="1" indent="0">
              <a:buFont typeface="Arial" panose="020B0604020202020204" pitchFamily="34" charset="0"/>
              <a:buNone/>
            </a:pPr>
            <a:endParaRPr lang="en-CA"/>
          </a:p>
          <a:p>
            <a:pPr marL="171450" lvl="0" indent="-171450">
              <a:buFont typeface="Arial" panose="020B0604020202020204" pitchFamily="34" charset="0"/>
              <a:buChar char="•"/>
            </a:pPr>
            <a:r>
              <a:rPr lang="en-CA"/>
              <a:t>Neutrons come from:</a:t>
            </a:r>
          </a:p>
          <a:p>
            <a:pPr marL="628650" lvl="1" indent="-171450">
              <a:buFont typeface="Arial" panose="020B0604020202020204" pitchFamily="34" charset="0"/>
              <a:buChar char="•"/>
            </a:pPr>
            <a:r>
              <a:rPr lang="en-CA"/>
              <a:t>Radioactive impurities in detector materials</a:t>
            </a:r>
          </a:p>
          <a:p>
            <a:pPr marL="628650" lvl="1" indent="-171450">
              <a:buFont typeface="Arial" panose="020B0604020202020204" pitchFamily="34" charset="0"/>
              <a:buChar char="•"/>
            </a:pPr>
            <a:r>
              <a:rPr lang="en-CA"/>
              <a:t>Induced by high energy gammas emitted after neutron or alpha captures in rock</a:t>
            </a:r>
          </a:p>
          <a:p>
            <a:pPr marL="628650" lvl="1" indent="-171450">
              <a:buFont typeface="Arial" panose="020B0604020202020204" pitchFamily="34" charset="0"/>
              <a:buChar char="•"/>
            </a:pPr>
            <a:r>
              <a:rPr lang="en-CA"/>
              <a:t>Induced by cosmic muons – muon spallation, muons start EM showers and photons get absorbed by nuclei causing them to decay, hadronic cascades induced by muon</a:t>
            </a:r>
          </a:p>
          <a:p>
            <a:pPr marL="171450" lvl="0" indent="-171450">
              <a:buFont typeface="Arial" panose="020B0604020202020204" pitchFamily="34" charset="0"/>
              <a:buChar char="•"/>
            </a:pPr>
            <a:endParaRPr lang="en-CA"/>
          </a:p>
          <a:p>
            <a:pPr marL="0" lvl="0" indent="0">
              <a:buFont typeface="Arial" panose="020B0604020202020204" pitchFamily="34" charset="0"/>
              <a:buNone/>
            </a:pPr>
            <a:r>
              <a:rPr lang="en-CA"/>
              <a:t>In order to achieve deposition of the threshold energy within a short enough track, the interacting particle needs to have a high enough stopping power – it must lose a certain amount of energy per unit length. This plot shows the stopping power for various particles of different energies. What we don’t want to see in our detector is gammas or electrons, and one of the main advantages about bubble chambers is that they are intrinsically nearly insensitive to electron recoils because of the low stopping power of electrons. We use a very </a:t>
            </a:r>
            <a:r>
              <a:rPr lang="en-CA" err="1"/>
              <a:t>very</a:t>
            </a:r>
            <a:r>
              <a:rPr lang="en-CA"/>
              <a:t> hot gamma source to probe those extremely rare electron recoil events to characterize the gamma rejection of the detector, and choose a threshold that is as sensitive as possible to wimps and as insensitive as possible to gammas.</a:t>
            </a:r>
          </a:p>
          <a:p>
            <a:pPr marL="0" lvl="0" indent="0">
              <a:buFont typeface="Arial" panose="020B0604020202020204" pitchFamily="34" charset="0"/>
              <a:buNone/>
            </a:pPr>
            <a:endParaRPr lang="en-CA"/>
          </a:p>
          <a:p>
            <a:pPr marL="0" lvl="0" indent="0">
              <a:buFont typeface="Arial" panose="020B0604020202020204" pitchFamily="34" charset="0"/>
              <a:buNone/>
            </a:pPr>
            <a:r>
              <a:rPr lang="en-CA"/>
              <a:t>Great, but you might notice we have a problem up here, especially with 222-Rn alphas, given that radon likes to settle to the floor, and we happen to be operating in the deepest underground physics lab on the planet.</a:t>
            </a:r>
          </a:p>
          <a:p>
            <a:pPr marL="171450" lvl="0" indent="-171450">
              <a:buFont typeface="Arial" panose="020B0604020202020204" pitchFamily="34" charset="0"/>
              <a:buChar char="•"/>
            </a:pPr>
            <a:endParaRPr lang="en-CA"/>
          </a:p>
          <a:p>
            <a:pPr marL="0" lvl="0" indent="0">
              <a:buFont typeface="Arial" panose="020B0604020202020204" pitchFamily="34" charset="0"/>
              <a:buNone/>
            </a:pPr>
            <a:endParaRPr lang="en-CA"/>
          </a:p>
        </p:txBody>
      </p:sp>
      <p:sp>
        <p:nvSpPr>
          <p:cNvPr id="4" name="Footer Placeholder 3"/>
          <p:cNvSpPr>
            <a:spLocks noGrp="1"/>
          </p:cNvSpPr>
          <p:nvPr>
            <p:ph type="ftr" sz="quarter" idx="4"/>
          </p:nvPr>
        </p:nvSpPr>
        <p:spPr/>
        <p:txBody>
          <a:bodyPr/>
          <a:lstStyle/>
          <a:p>
            <a:r>
              <a:rPr lang="en-CA"/>
              <a:t>Michaela Robert</a:t>
            </a:r>
          </a:p>
        </p:txBody>
      </p:sp>
      <p:sp>
        <p:nvSpPr>
          <p:cNvPr id="5" name="Slide Number Placeholder 4"/>
          <p:cNvSpPr>
            <a:spLocks noGrp="1"/>
          </p:cNvSpPr>
          <p:nvPr>
            <p:ph type="sldNum" sz="quarter" idx="5"/>
          </p:nvPr>
        </p:nvSpPr>
        <p:spPr/>
        <p:txBody>
          <a:bodyPr/>
          <a:lstStyle/>
          <a:p>
            <a:fld id="{DBFC7243-E98A-4D7C-AA89-33E95201105B}" type="slidenum">
              <a:rPr lang="en-CA" smtClean="0"/>
              <a:t>40</a:t>
            </a:fld>
            <a:endParaRPr lang="en-CA"/>
          </a:p>
        </p:txBody>
      </p:sp>
    </p:spTree>
    <p:extLst>
      <p:ext uri="{BB962C8B-B14F-4D97-AF65-F5344CB8AC3E}">
        <p14:creationId xmlns:p14="http://schemas.microsoft.com/office/powerpoint/2010/main" val="4081842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err="1"/>
              <a:t>r_c</a:t>
            </a:r>
            <a:r>
              <a:rPr lang="en-CA" dirty="0"/>
              <a:t> is the critical bubble radius. Radius at which </a:t>
            </a:r>
            <a:r>
              <a:rPr lang="en-CA" dirty="0" err="1"/>
              <a:t>E_r</a:t>
            </a:r>
            <a:r>
              <a:rPr lang="en-CA" dirty="0"/>
              <a:t> = </a:t>
            </a:r>
            <a:r>
              <a:rPr lang="en-CA" dirty="0" err="1"/>
              <a:t>Q_Seitz</a:t>
            </a:r>
            <a:endParaRPr lang="en-CA" dirty="0"/>
          </a:p>
        </p:txBody>
      </p:sp>
      <p:sp>
        <p:nvSpPr>
          <p:cNvPr id="4" name="Slide Number Placeholder 3"/>
          <p:cNvSpPr>
            <a:spLocks noGrp="1"/>
          </p:cNvSpPr>
          <p:nvPr>
            <p:ph type="sldNum" sz="quarter" idx="5"/>
          </p:nvPr>
        </p:nvSpPr>
        <p:spPr/>
        <p:txBody>
          <a:bodyPr/>
          <a:lstStyle/>
          <a:p>
            <a:fld id="{6ACFD655-FD8D-4558-B417-25B6D0E19BD2}" type="slidenum">
              <a:rPr lang="en-CA" smtClean="0"/>
              <a:t>7</a:t>
            </a:fld>
            <a:endParaRPr lang="en-CA"/>
          </a:p>
        </p:txBody>
      </p:sp>
    </p:spTree>
    <p:extLst>
      <p:ext uri="{BB962C8B-B14F-4D97-AF65-F5344CB8AC3E}">
        <p14:creationId xmlns:p14="http://schemas.microsoft.com/office/powerpoint/2010/main" val="2488581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469E00-0312-D20A-093C-0B3F8414D57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907B60C-7ED1-9A85-D0EC-A08A6014B69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7208B98-CB94-83C2-C423-0627C1FBDA25}"/>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2F1DE026-F82B-3E06-D59E-B644D4FF45FB}"/>
              </a:ext>
            </a:extLst>
          </p:cNvPr>
          <p:cNvSpPr>
            <a:spLocks noGrp="1"/>
          </p:cNvSpPr>
          <p:nvPr>
            <p:ph type="sldNum" sz="quarter" idx="5"/>
          </p:nvPr>
        </p:nvSpPr>
        <p:spPr/>
        <p:txBody>
          <a:bodyPr/>
          <a:lstStyle/>
          <a:p>
            <a:fld id="{6ACFD655-FD8D-4558-B417-25B6D0E19BD2}" type="slidenum">
              <a:rPr lang="en-CA" smtClean="0"/>
              <a:t>8</a:t>
            </a:fld>
            <a:endParaRPr lang="en-CA"/>
          </a:p>
        </p:txBody>
      </p:sp>
    </p:spTree>
    <p:extLst>
      <p:ext uri="{BB962C8B-B14F-4D97-AF65-F5344CB8AC3E}">
        <p14:creationId xmlns:p14="http://schemas.microsoft.com/office/powerpoint/2010/main" val="4163043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DB8A0C-CCFC-C82C-D459-5F4E201F3B5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D9A722C-B10D-F5CF-A6CC-83C05F98113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AB43E92-6F80-DAA0-3A65-91095228C8BA}"/>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99767006-39F8-3FD1-DD2E-65B7DA82C419}"/>
              </a:ext>
            </a:extLst>
          </p:cNvPr>
          <p:cNvSpPr>
            <a:spLocks noGrp="1"/>
          </p:cNvSpPr>
          <p:nvPr>
            <p:ph type="sldNum" sz="quarter" idx="5"/>
          </p:nvPr>
        </p:nvSpPr>
        <p:spPr/>
        <p:txBody>
          <a:bodyPr/>
          <a:lstStyle/>
          <a:p>
            <a:fld id="{6ACFD655-FD8D-4558-B417-25B6D0E19BD2}" type="slidenum">
              <a:rPr lang="en-CA" smtClean="0"/>
              <a:t>9</a:t>
            </a:fld>
            <a:endParaRPr lang="en-CA"/>
          </a:p>
        </p:txBody>
      </p:sp>
    </p:spTree>
    <p:extLst>
      <p:ext uri="{BB962C8B-B14F-4D97-AF65-F5344CB8AC3E}">
        <p14:creationId xmlns:p14="http://schemas.microsoft.com/office/powerpoint/2010/main" val="2549697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8283E-FB83-9987-C502-7C42270FB96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2E49F7-AC1B-BC7A-C7B7-D6A56909DBF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1732F-BD91-4E25-03DE-A2C5A40A8E2A}"/>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14869DC7-8812-F5CD-CA43-94BF81420CAA}"/>
              </a:ext>
            </a:extLst>
          </p:cNvPr>
          <p:cNvSpPr>
            <a:spLocks noGrp="1"/>
          </p:cNvSpPr>
          <p:nvPr>
            <p:ph type="sldNum" sz="quarter" idx="5"/>
          </p:nvPr>
        </p:nvSpPr>
        <p:spPr/>
        <p:txBody>
          <a:bodyPr/>
          <a:lstStyle/>
          <a:p>
            <a:fld id="{6ACFD655-FD8D-4558-B417-25B6D0E19BD2}" type="slidenum">
              <a:rPr lang="en-CA" smtClean="0"/>
              <a:t>10</a:t>
            </a:fld>
            <a:endParaRPr lang="en-CA"/>
          </a:p>
        </p:txBody>
      </p:sp>
    </p:spTree>
    <p:extLst>
      <p:ext uri="{BB962C8B-B14F-4D97-AF65-F5344CB8AC3E}">
        <p14:creationId xmlns:p14="http://schemas.microsoft.com/office/powerpoint/2010/main" val="10755607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9F5E14-6C6F-2AF4-21A5-D925FC2422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353966B-75E9-BE8C-93E2-83A56CD3F25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B592006-AE00-B5AD-A1A9-73370166194A}"/>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FBADE467-695B-6439-9643-C4F048BCD064}"/>
              </a:ext>
            </a:extLst>
          </p:cNvPr>
          <p:cNvSpPr>
            <a:spLocks noGrp="1"/>
          </p:cNvSpPr>
          <p:nvPr>
            <p:ph type="sldNum" sz="quarter" idx="5"/>
          </p:nvPr>
        </p:nvSpPr>
        <p:spPr/>
        <p:txBody>
          <a:bodyPr/>
          <a:lstStyle/>
          <a:p>
            <a:fld id="{6ACFD655-FD8D-4558-B417-25B6D0E19BD2}" type="slidenum">
              <a:rPr lang="en-CA" smtClean="0"/>
              <a:t>11</a:t>
            </a:fld>
            <a:endParaRPr lang="en-CA"/>
          </a:p>
        </p:txBody>
      </p:sp>
    </p:spTree>
    <p:extLst>
      <p:ext uri="{BB962C8B-B14F-4D97-AF65-F5344CB8AC3E}">
        <p14:creationId xmlns:p14="http://schemas.microsoft.com/office/powerpoint/2010/main" val="124930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9869E-4F47-7621-28E7-4F3E2F40FB8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E2E2906-D471-FC9D-2DE3-AD84F519251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34A082-2F3F-B859-D685-176AE88DDEBD}"/>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16277934-4670-D86A-05BC-22A769320E19}"/>
              </a:ext>
            </a:extLst>
          </p:cNvPr>
          <p:cNvSpPr>
            <a:spLocks noGrp="1"/>
          </p:cNvSpPr>
          <p:nvPr>
            <p:ph type="sldNum" sz="quarter" idx="5"/>
          </p:nvPr>
        </p:nvSpPr>
        <p:spPr/>
        <p:txBody>
          <a:bodyPr/>
          <a:lstStyle/>
          <a:p>
            <a:fld id="{6ACFD655-FD8D-4558-B417-25B6D0E19BD2}" type="slidenum">
              <a:rPr lang="en-CA" smtClean="0"/>
              <a:t>12</a:t>
            </a:fld>
            <a:endParaRPr lang="en-CA"/>
          </a:p>
        </p:txBody>
      </p:sp>
    </p:spTree>
    <p:extLst>
      <p:ext uri="{BB962C8B-B14F-4D97-AF65-F5344CB8AC3E}">
        <p14:creationId xmlns:p14="http://schemas.microsoft.com/office/powerpoint/2010/main" val="2714372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BF1993-D384-0D65-5F74-32996CD4D2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B974A6E-479C-54C7-47BF-7C360D92C62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1359DB5-F08F-AA8B-1287-E0B7F6746989}"/>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A6DBCA65-6D70-9639-887B-65B379F18148}"/>
              </a:ext>
            </a:extLst>
          </p:cNvPr>
          <p:cNvSpPr>
            <a:spLocks noGrp="1"/>
          </p:cNvSpPr>
          <p:nvPr>
            <p:ph type="sldNum" sz="quarter" idx="5"/>
          </p:nvPr>
        </p:nvSpPr>
        <p:spPr/>
        <p:txBody>
          <a:bodyPr/>
          <a:lstStyle/>
          <a:p>
            <a:fld id="{6ACFD655-FD8D-4558-B417-25B6D0E19BD2}" type="slidenum">
              <a:rPr lang="en-CA" smtClean="0"/>
              <a:t>13</a:t>
            </a:fld>
            <a:endParaRPr lang="en-CA"/>
          </a:p>
        </p:txBody>
      </p:sp>
    </p:spTree>
    <p:extLst>
      <p:ext uri="{BB962C8B-B14F-4D97-AF65-F5344CB8AC3E}">
        <p14:creationId xmlns:p14="http://schemas.microsoft.com/office/powerpoint/2010/main" val="63503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CF8E6C-57F4-FB05-B5B3-D0BD8431241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174CF1A-D011-2FE0-096D-3F231C331C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B22CE4E-DA9A-ED01-AFFA-3546E48BFD78}"/>
              </a:ext>
            </a:extLst>
          </p:cNvPr>
          <p:cNvSpPr>
            <a:spLocks noGrp="1"/>
          </p:cNvSpPr>
          <p:nvPr>
            <p:ph type="body" idx="1"/>
          </p:nvPr>
        </p:nvSpPr>
        <p:spPr/>
        <p:txBody>
          <a:bodyPr/>
          <a:lstStyle/>
          <a:p>
            <a:endParaRPr lang="en-CA" dirty="0"/>
          </a:p>
        </p:txBody>
      </p:sp>
      <p:sp>
        <p:nvSpPr>
          <p:cNvPr id="4" name="Slide Number Placeholder 3">
            <a:extLst>
              <a:ext uri="{FF2B5EF4-FFF2-40B4-BE49-F238E27FC236}">
                <a16:creationId xmlns:a16="http://schemas.microsoft.com/office/drawing/2014/main" id="{455B2609-3028-1D59-0B0C-D7C8FA9A2AFF}"/>
              </a:ext>
            </a:extLst>
          </p:cNvPr>
          <p:cNvSpPr>
            <a:spLocks noGrp="1"/>
          </p:cNvSpPr>
          <p:nvPr>
            <p:ph type="sldNum" sz="quarter" idx="5"/>
          </p:nvPr>
        </p:nvSpPr>
        <p:spPr/>
        <p:txBody>
          <a:bodyPr/>
          <a:lstStyle/>
          <a:p>
            <a:fld id="{6ACFD655-FD8D-4558-B417-25B6D0E19BD2}" type="slidenum">
              <a:rPr lang="en-CA" smtClean="0"/>
              <a:t>14</a:t>
            </a:fld>
            <a:endParaRPr lang="en-CA"/>
          </a:p>
        </p:txBody>
      </p:sp>
    </p:spTree>
    <p:extLst>
      <p:ext uri="{BB962C8B-B14F-4D97-AF65-F5344CB8AC3E}">
        <p14:creationId xmlns:p14="http://schemas.microsoft.com/office/powerpoint/2010/main" val="2063509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B4DD8-FD66-C0A4-B9DE-814B3B3041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E964A7FE-E4B6-B9C8-E7BD-AF70E811EC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DB59BC2E-0A80-CB8C-9B18-68B836F7BA94}"/>
              </a:ext>
            </a:extLst>
          </p:cNvPr>
          <p:cNvSpPr>
            <a:spLocks noGrp="1"/>
          </p:cNvSpPr>
          <p:nvPr>
            <p:ph type="dt" sz="half" idx="10"/>
          </p:nvPr>
        </p:nvSpPr>
        <p:spPr/>
        <p:txBody>
          <a:bodyPr/>
          <a:lstStyle/>
          <a:p>
            <a:fld id="{B91DB8FB-57BD-4E29-A3F8-47FFDB7CC845}" type="datetime1">
              <a:rPr lang="en-CA" smtClean="0"/>
              <a:t>2025-05-13</a:t>
            </a:fld>
            <a:endParaRPr lang="en-CA"/>
          </a:p>
        </p:txBody>
      </p:sp>
      <p:sp>
        <p:nvSpPr>
          <p:cNvPr id="5" name="Footer Placeholder 4">
            <a:extLst>
              <a:ext uri="{FF2B5EF4-FFF2-40B4-BE49-F238E27FC236}">
                <a16:creationId xmlns:a16="http://schemas.microsoft.com/office/drawing/2014/main" id="{EC64BE1E-70AC-D114-23F6-CC9F97D0F628}"/>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F5E8735C-B428-483F-7D20-2A755D60BA81}"/>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3918729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745D89-A171-BDEF-1A41-74C0A87105BC}"/>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76D5DFF5-9C2E-B0C6-849B-1A878FBAB1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221E5A4-BB61-3964-06A5-5514B3686693}"/>
              </a:ext>
            </a:extLst>
          </p:cNvPr>
          <p:cNvSpPr>
            <a:spLocks noGrp="1"/>
          </p:cNvSpPr>
          <p:nvPr>
            <p:ph type="dt" sz="half" idx="10"/>
          </p:nvPr>
        </p:nvSpPr>
        <p:spPr/>
        <p:txBody>
          <a:bodyPr/>
          <a:lstStyle/>
          <a:p>
            <a:fld id="{082B4608-32EC-48A0-ADFD-E6BBC3E4D52B}" type="datetime1">
              <a:rPr lang="en-CA" smtClean="0"/>
              <a:t>2025-05-13</a:t>
            </a:fld>
            <a:endParaRPr lang="en-CA"/>
          </a:p>
        </p:txBody>
      </p:sp>
      <p:sp>
        <p:nvSpPr>
          <p:cNvPr id="5" name="Footer Placeholder 4">
            <a:extLst>
              <a:ext uri="{FF2B5EF4-FFF2-40B4-BE49-F238E27FC236}">
                <a16:creationId xmlns:a16="http://schemas.microsoft.com/office/drawing/2014/main" id="{E6567851-656A-BC1E-9BEC-14B2D1F342D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3543516F-43AB-63B9-3FF4-EE7048A98B89}"/>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3058957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9043C9-2E99-804D-5F0B-361B92B5D49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205DF6FC-9461-1914-BFF3-245D9B288C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852093A-3F61-DA17-3AF2-8B69829D6377}"/>
              </a:ext>
            </a:extLst>
          </p:cNvPr>
          <p:cNvSpPr>
            <a:spLocks noGrp="1"/>
          </p:cNvSpPr>
          <p:nvPr>
            <p:ph type="dt" sz="half" idx="10"/>
          </p:nvPr>
        </p:nvSpPr>
        <p:spPr/>
        <p:txBody>
          <a:bodyPr/>
          <a:lstStyle/>
          <a:p>
            <a:fld id="{C1A1EE42-95BA-4B05-957B-64FC89C04BF8}" type="datetime1">
              <a:rPr lang="en-CA" smtClean="0"/>
              <a:t>2025-05-13</a:t>
            </a:fld>
            <a:endParaRPr lang="en-CA"/>
          </a:p>
        </p:txBody>
      </p:sp>
      <p:sp>
        <p:nvSpPr>
          <p:cNvPr id="5" name="Footer Placeholder 4">
            <a:extLst>
              <a:ext uri="{FF2B5EF4-FFF2-40B4-BE49-F238E27FC236}">
                <a16:creationId xmlns:a16="http://schemas.microsoft.com/office/drawing/2014/main" id="{1F383556-CF3D-7815-246F-8A5A74B4ED5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83732A8-B10F-2E24-53D2-D40FF2D752CA}"/>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29540460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609562" y="273352"/>
            <a:ext cx="10972120" cy="1144682"/>
          </a:xfrm>
          <a:prstGeom prst="rect">
            <a:avLst/>
          </a:prstGeom>
          <a:noFill/>
          <a:ln w="0">
            <a:noFill/>
          </a:ln>
        </p:spPr>
        <p:txBody>
          <a:bodyPr lIns="0" tIns="0" rIns="0" bIns="0" anchor="ctr">
            <a:noAutofit/>
          </a:bodyPr>
          <a:lstStyle>
            <a:lvl1pPr indent="0">
              <a:buNone/>
              <a:defRPr/>
            </a:lvl1pPr>
          </a:lstStyle>
          <a:p>
            <a:pPr indent="0">
              <a:buNone/>
            </a:pPr>
            <a:endParaRPr lang="en-US" sz="1633" b="0" strike="noStrike" spc="-1">
              <a:solidFill>
                <a:srgbClr val="000000"/>
              </a:solidFill>
              <a:latin typeface="Arial"/>
            </a:endParaRPr>
          </a:p>
        </p:txBody>
      </p:sp>
      <p:sp>
        <p:nvSpPr>
          <p:cNvPr id="3" name="PlaceHolder 2"/>
          <p:cNvSpPr>
            <a:spLocks noGrp="1"/>
          </p:cNvSpPr>
          <p:nvPr>
            <p:ph type="subTitle"/>
          </p:nvPr>
        </p:nvSpPr>
        <p:spPr>
          <a:xfrm>
            <a:off x="609562" y="1604514"/>
            <a:ext cx="10972120" cy="3977158"/>
          </a:xfrm>
          <a:prstGeom prst="rect">
            <a:avLst/>
          </a:prstGeom>
          <a:noFill/>
          <a:ln w="0">
            <a:noFill/>
          </a:ln>
        </p:spPr>
        <p:txBody>
          <a:bodyPr lIns="0" tIns="0" rIns="0" bIns="0" anchor="ctr">
            <a:noAutofit/>
          </a:bodyPr>
          <a:lstStyle>
            <a:lvl1pPr indent="0" algn="ctr">
              <a:buNone/>
              <a:defRPr/>
            </a:lvl1pPr>
          </a:lstStyle>
          <a:p>
            <a:pPr indent="0" algn="ctr">
              <a:buNone/>
            </a:pPr>
            <a:endParaRPr lang="en-US" sz="2903" b="0" strike="noStrike" spc="-1">
              <a:solidFill>
                <a:srgbClr val="000000"/>
              </a:solidFill>
              <a:latin typeface="Arial"/>
            </a:endParaRPr>
          </a:p>
        </p:txBody>
      </p:sp>
    </p:spTree>
    <p:extLst>
      <p:ext uri="{BB962C8B-B14F-4D97-AF65-F5344CB8AC3E}">
        <p14:creationId xmlns:p14="http://schemas.microsoft.com/office/powerpoint/2010/main" val="3137785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E9BE0-CDEB-2BD6-63A7-DDE97EFC8B2B}"/>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A6033EEA-BC24-2104-B644-A500D46293F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0FE8EB11-C7A6-BAAE-B47E-F2B5786A2ACF}"/>
              </a:ext>
            </a:extLst>
          </p:cNvPr>
          <p:cNvSpPr>
            <a:spLocks noGrp="1"/>
          </p:cNvSpPr>
          <p:nvPr>
            <p:ph type="dt" sz="half" idx="10"/>
          </p:nvPr>
        </p:nvSpPr>
        <p:spPr/>
        <p:txBody>
          <a:bodyPr/>
          <a:lstStyle/>
          <a:p>
            <a:fld id="{2EC0AFBD-1891-4798-B50D-4A7069E8B076}" type="datetime1">
              <a:rPr lang="en-CA" smtClean="0"/>
              <a:t>2025-05-13</a:t>
            </a:fld>
            <a:endParaRPr lang="en-CA"/>
          </a:p>
        </p:txBody>
      </p:sp>
      <p:sp>
        <p:nvSpPr>
          <p:cNvPr id="5" name="Footer Placeholder 4">
            <a:extLst>
              <a:ext uri="{FF2B5EF4-FFF2-40B4-BE49-F238E27FC236}">
                <a16:creationId xmlns:a16="http://schemas.microsoft.com/office/drawing/2014/main" id="{3B5DA46B-DF70-C6AC-CB84-C71BE1233F7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8A839152-3A4C-CE2F-D6A0-3F0F763CB912}"/>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249883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36581-83D2-0CEC-D324-38F5F445994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0D08890B-2988-850C-0A42-21310483D6D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3F9B2C-C73D-3682-0F50-929945AC88A2}"/>
              </a:ext>
            </a:extLst>
          </p:cNvPr>
          <p:cNvSpPr>
            <a:spLocks noGrp="1"/>
          </p:cNvSpPr>
          <p:nvPr>
            <p:ph type="dt" sz="half" idx="10"/>
          </p:nvPr>
        </p:nvSpPr>
        <p:spPr/>
        <p:txBody>
          <a:bodyPr/>
          <a:lstStyle/>
          <a:p>
            <a:fld id="{B34E00E0-63C0-42E4-812F-059153C83971}" type="datetime1">
              <a:rPr lang="en-CA" smtClean="0"/>
              <a:t>2025-05-13</a:t>
            </a:fld>
            <a:endParaRPr lang="en-CA"/>
          </a:p>
        </p:txBody>
      </p:sp>
      <p:sp>
        <p:nvSpPr>
          <p:cNvPr id="5" name="Footer Placeholder 4">
            <a:extLst>
              <a:ext uri="{FF2B5EF4-FFF2-40B4-BE49-F238E27FC236}">
                <a16:creationId xmlns:a16="http://schemas.microsoft.com/office/drawing/2014/main" id="{DEE0436C-3ACD-7B2C-8209-EDE01C0A828D}"/>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BB163BF5-FD07-F945-FE26-1DAD128A518D}"/>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40171393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FA19B-006A-E218-05CF-BA3A203649CE}"/>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3CABDE35-0C7F-9570-4B7D-5CA25477456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44FA293D-F111-4C14-37F6-0B9E6916F3B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64A28A1A-BCAF-56F8-8546-E9E2BB4F69FC}"/>
              </a:ext>
            </a:extLst>
          </p:cNvPr>
          <p:cNvSpPr>
            <a:spLocks noGrp="1"/>
          </p:cNvSpPr>
          <p:nvPr>
            <p:ph type="dt" sz="half" idx="10"/>
          </p:nvPr>
        </p:nvSpPr>
        <p:spPr/>
        <p:txBody>
          <a:bodyPr/>
          <a:lstStyle/>
          <a:p>
            <a:fld id="{109F70E2-8A22-4852-9D71-1E72BC926A57}" type="datetime1">
              <a:rPr lang="en-CA" smtClean="0"/>
              <a:t>2025-05-13</a:t>
            </a:fld>
            <a:endParaRPr lang="en-CA"/>
          </a:p>
        </p:txBody>
      </p:sp>
      <p:sp>
        <p:nvSpPr>
          <p:cNvPr id="6" name="Footer Placeholder 5">
            <a:extLst>
              <a:ext uri="{FF2B5EF4-FFF2-40B4-BE49-F238E27FC236}">
                <a16:creationId xmlns:a16="http://schemas.microsoft.com/office/drawing/2014/main" id="{74E078D5-42D0-9977-0904-127197B5D2F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21A3491-DB45-B2F8-AC2C-F1429DE8BE74}"/>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1876258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454C-FD4E-2422-D586-CB07FC004471}"/>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3A45921B-4B6E-3379-501D-B22D6FA1C08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55FA02F-3A96-DF37-3454-D63BA58060D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294ED9B3-5AC7-85CA-9D3C-A13A7FC2CF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923CDCE-BB48-087D-2402-F4DB4E426EF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0C653286-793F-B628-26EE-3A1273B6CF08}"/>
              </a:ext>
            </a:extLst>
          </p:cNvPr>
          <p:cNvSpPr>
            <a:spLocks noGrp="1"/>
          </p:cNvSpPr>
          <p:nvPr>
            <p:ph type="dt" sz="half" idx="10"/>
          </p:nvPr>
        </p:nvSpPr>
        <p:spPr/>
        <p:txBody>
          <a:bodyPr/>
          <a:lstStyle/>
          <a:p>
            <a:fld id="{0D8BDE04-48C1-4EB4-A485-965B8771D94B}" type="datetime1">
              <a:rPr lang="en-CA" smtClean="0"/>
              <a:t>2025-05-13</a:t>
            </a:fld>
            <a:endParaRPr lang="en-CA"/>
          </a:p>
        </p:txBody>
      </p:sp>
      <p:sp>
        <p:nvSpPr>
          <p:cNvPr id="8" name="Footer Placeholder 7">
            <a:extLst>
              <a:ext uri="{FF2B5EF4-FFF2-40B4-BE49-F238E27FC236}">
                <a16:creationId xmlns:a16="http://schemas.microsoft.com/office/drawing/2014/main" id="{10D2C166-6199-0CDF-D700-0E92D6014738}"/>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B27149C2-58D0-3560-BF15-899C99FA379B}"/>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1053007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B81F6-F395-E4CF-5E64-D7E6B591DAC6}"/>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0CCE4B16-0041-6A5B-33AC-3322335FCE03}"/>
              </a:ext>
            </a:extLst>
          </p:cNvPr>
          <p:cNvSpPr>
            <a:spLocks noGrp="1"/>
          </p:cNvSpPr>
          <p:nvPr>
            <p:ph type="dt" sz="half" idx="10"/>
          </p:nvPr>
        </p:nvSpPr>
        <p:spPr/>
        <p:txBody>
          <a:bodyPr/>
          <a:lstStyle/>
          <a:p>
            <a:fld id="{0F13CB9A-B709-44C5-B78C-4FE1DBCEDC3B}" type="datetime1">
              <a:rPr lang="en-CA" smtClean="0"/>
              <a:t>2025-05-13</a:t>
            </a:fld>
            <a:endParaRPr lang="en-CA"/>
          </a:p>
        </p:txBody>
      </p:sp>
      <p:sp>
        <p:nvSpPr>
          <p:cNvPr id="4" name="Footer Placeholder 3">
            <a:extLst>
              <a:ext uri="{FF2B5EF4-FFF2-40B4-BE49-F238E27FC236}">
                <a16:creationId xmlns:a16="http://schemas.microsoft.com/office/drawing/2014/main" id="{83242B86-8669-46C7-0742-2D566BCCAFF9}"/>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9B4EBFCC-61D3-3E9E-B9D1-3C8599FB6C60}"/>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1970645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444D101-52FF-E6ED-A98C-371A56E5E0C9}"/>
              </a:ext>
            </a:extLst>
          </p:cNvPr>
          <p:cNvSpPr>
            <a:spLocks noGrp="1"/>
          </p:cNvSpPr>
          <p:nvPr>
            <p:ph type="dt" sz="half" idx="10"/>
          </p:nvPr>
        </p:nvSpPr>
        <p:spPr/>
        <p:txBody>
          <a:bodyPr/>
          <a:lstStyle/>
          <a:p>
            <a:fld id="{F5D00E32-A13C-4EF2-9436-3342D5E56A14}" type="datetime1">
              <a:rPr lang="en-CA" smtClean="0"/>
              <a:t>2025-05-13</a:t>
            </a:fld>
            <a:endParaRPr lang="en-CA"/>
          </a:p>
        </p:txBody>
      </p:sp>
      <p:sp>
        <p:nvSpPr>
          <p:cNvPr id="3" name="Footer Placeholder 2">
            <a:extLst>
              <a:ext uri="{FF2B5EF4-FFF2-40B4-BE49-F238E27FC236}">
                <a16:creationId xmlns:a16="http://schemas.microsoft.com/office/drawing/2014/main" id="{408271E5-4616-E72D-CE3B-4C51CD3A1040}"/>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B18661A2-6C2E-D6F2-B96D-04587D2DA1E6}"/>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1529362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157DA9-642F-FE28-A2AD-8EE1BF0C30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643B2195-5BC0-BE7B-8B7F-09D7B030A7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481F3080-2CD4-B106-A653-FB104925F9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1F7559-1DC5-FAE6-F8BC-83D706114FA4}"/>
              </a:ext>
            </a:extLst>
          </p:cNvPr>
          <p:cNvSpPr>
            <a:spLocks noGrp="1"/>
          </p:cNvSpPr>
          <p:nvPr>
            <p:ph type="dt" sz="half" idx="10"/>
          </p:nvPr>
        </p:nvSpPr>
        <p:spPr/>
        <p:txBody>
          <a:bodyPr/>
          <a:lstStyle/>
          <a:p>
            <a:fld id="{C44C4EBF-ED69-47F6-A30F-394347F79FA8}" type="datetime1">
              <a:rPr lang="en-CA" smtClean="0"/>
              <a:t>2025-05-13</a:t>
            </a:fld>
            <a:endParaRPr lang="en-CA"/>
          </a:p>
        </p:txBody>
      </p:sp>
      <p:sp>
        <p:nvSpPr>
          <p:cNvPr id="6" name="Footer Placeholder 5">
            <a:extLst>
              <a:ext uri="{FF2B5EF4-FFF2-40B4-BE49-F238E27FC236}">
                <a16:creationId xmlns:a16="http://schemas.microsoft.com/office/drawing/2014/main" id="{1E5C89E0-249A-4129-256D-2BB025BD503F}"/>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5AD9DBFD-6260-B818-3EDD-EEDAE347191C}"/>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7354481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C3943-8B8C-6DAC-2BAE-D33F94A22A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AF9C1B4C-632C-FFA9-7E0C-591D61CC889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CA"/>
          </a:p>
        </p:txBody>
      </p:sp>
      <p:sp>
        <p:nvSpPr>
          <p:cNvPr id="4" name="Text Placeholder 3">
            <a:extLst>
              <a:ext uri="{FF2B5EF4-FFF2-40B4-BE49-F238E27FC236}">
                <a16:creationId xmlns:a16="http://schemas.microsoft.com/office/drawing/2014/main" id="{CF4EB89A-FE08-9203-7C31-AA865132DCE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D12CF19-EBD3-74EB-6B0D-929E354EFC17}"/>
              </a:ext>
            </a:extLst>
          </p:cNvPr>
          <p:cNvSpPr>
            <a:spLocks noGrp="1"/>
          </p:cNvSpPr>
          <p:nvPr>
            <p:ph type="dt" sz="half" idx="10"/>
          </p:nvPr>
        </p:nvSpPr>
        <p:spPr/>
        <p:txBody>
          <a:bodyPr/>
          <a:lstStyle/>
          <a:p>
            <a:fld id="{8E103EE5-7ECB-4D79-AA7E-06F36AE103B8}" type="datetime1">
              <a:rPr lang="en-CA" smtClean="0"/>
              <a:t>2025-05-13</a:t>
            </a:fld>
            <a:endParaRPr lang="en-CA"/>
          </a:p>
        </p:txBody>
      </p:sp>
      <p:sp>
        <p:nvSpPr>
          <p:cNvPr id="6" name="Footer Placeholder 5">
            <a:extLst>
              <a:ext uri="{FF2B5EF4-FFF2-40B4-BE49-F238E27FC236}">
                <a16:creationId xmlns:a16="http://schemas.microsoft.com/office/drawing/2014/main" id="{D18E2A47-E9CD-E355-5483-5E083F434B22}"/>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8E161C0C-DFD0-C0BF-6938-7BCDEBF85C9C}"/>
              </a:ext>
            </a:extLst>
          </p:cNvPr>
          <p:cNvSpPr>
            <a:spLocks noGrp="1"/>
          </p:cNvSpPr>
          <p:nvPr>
            <p:ph type="sldNum" sz="quarter" idx="12"/>
          </p:nvPr>
        </p:nvSpPr>
        <p:spPr/>
        <p:txBody>
          <a:bodyPr/>
          <a:lstStyle/>
          <a:p>
            <a:fld id="{ACF0FABC-8301-49A3-9E40-ED1E61ADDDFD}" type="slidenum">
              <a:rPr lang="en-CA" smtClean="0"/>
              <a:t>‹#›</a:t>
            </a:fld>
            <a:endParaRPr lang="en-CA"/>
          </a:p>
        </p:txBody>
      </p:sp>
    </p:spTree>
    <p:extLst>
      <p:ext uri="{BB962C8B-B14F-4D97-AF65-F5344CB8AC3E}">
        <p14:creationId xmlns:p14="http://schemas.microsoft.com/office/powerpoint/2010/main" val="7241110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D255BB3-109E-0479-F303-83B074FDC7B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D47F1843-5A7E-2016-CD00-4D807A7003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2C58BE23-4935-9797-721A-611202A20D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C6471A2-D2E3-4014-A143-050680513B07}" type="datetime1">
              <a:rPr lang="en-CA" smtClean="0"/>
              <a:t>2025-05-13</a:t>
            </a:fld>
            <a:endParaRPr lang="en-CA"/>
          </a:p>
        </p:txBody>
      </p:sp>
      <p:sp>
        <p:nvSpPr>
          <p:cNvPr id="5" name="Footer Placeholder 4">
            <a:extLst>
              <a:ext uri="{FF2B5EF4-FFF2-40B4-BE49-F238E27FC236}">
                <a16:creationId xmlns:a16="http://schemas.microsoft.com/office/drawing/2014/main" id="{CD465207-9DAE-7D8B-CBF5-709EE20BEE5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CA"/>
          </a:p>
        </p:txBody>
      </p:sp>
      <p:sp>
        <p:nvSpPr>
          <p:cNvPr id="6" name="Slide Number Placeholder 5">
            <a:extLst>
              <a:ext uri="{FF2B5EF4-FFF2-40B4-BE49-F238E27FC236}">
                <a16:creationId xmlns:a16="http://schemas.microsoft.com/office/drawing/2014/main" id="{D9287CEA-71F2-1E2E-A2FE-3D578ECDE1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ACF0FABC-8301-49A3-9E40-ED1E61ADDDFD}" type="slidenum">
              <a:rPr lang="en-CA" smtClean="0"/>
              <a:t>‹#›</a:t>
            </a:fld>
            <a:endParaRPr lang="en-CA"/>
          </a:p>
        </p:txBody>
      </p:sp>
    </p:spTree>
    <p:extLst>
      <p:ext uri="{BB962C8B-B14F-4D97-AF65-F5344CB8AC3E}">
        <p14:creationId xmlns:p14="http://schemas.microsoft.com/office/powerpoint/2010/main" val="36192993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16ela1@queensu.c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2.png"/><Relationship Id="rId5" Type="http://schemas.openxmlformats.org/officeDocument/2006/relationships/image" Target="../media/image2.png"/><Relationship Id="rId10" Type="http://schemas.openxmlformats.org/officeDocument/2006/relationships/image" Target="../media/image29.png"/><Relationship Id="rId4" Type="http://schemas.openxmlformats.org/officeDocument/2006/relationships/image" Target="../media/image26.png"/><Relationship Id="rId9"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2.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370.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4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1.png"/><Relationship Id="rId4" Type="http://schemas.openxmlformats.org/officeDocument/2006/relationships/image" Target="../media/image40.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20.png"/></Relationships>
</file>

<file path=ppt/slides/_rels/slide22.xml.rels><?xml version="1.0" encoding="UTF-8" standalone="yes"?>
<Relationships xmlns="http://schemas.openxmlformats.org/package/2006/relationships"><Relationship Id="rId3" Type="http://schemas.openxmlformats.org/officeDocument/2006/relationships/image" Target="../media/image490.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6.jpe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53.jpe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png"/></Relationships>
</file>

<file path=ppt/slides/_rels/slide28.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2.xml"/><Relationship Id="rId4" Type="http://schemas.openxmlformats.org/officeDocument/2006/relationships/image" Target="../media/image59.jfif"/></Relationships>
</file>

<file path=ppt/slides/_rels/slide29.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70.png"/><Relationship Id="rId13" Type="http://schemas.openxmlformats.org/officeDocument/2006/relationships/image" Target="../media/image75.png"/><Relationship Id="rId18" Type="http://schemas.openxmlformats.org/officeDocument/2006/relationships/image" Target="../media/image81.png"/><Relationship Id="rId3" Type="http://schemas.openxmlformats.org/officeDocument/2006/relationships/image" Target="../media/image65.png"/><Relationship Id="rId21" Type="http://schemas.openxmlformats.org/officeDocument/2006/relationships/image" Target="../media/image84.jpeg"/><Relationship Id="rId7" Type="http://schemas.openxmlformats.org/officeDocument/2006/relationships/image" Target="../media/image69.png"/><Relationship Id="rId12" Type="http://schemas.openxmlformats.org/officeDocument/2006/relationships/image" Target="../media/image74.png"/><Relationship Id="rId17" Type="http://schemas.openxmlformats.org/officeDocument/2006/relationships/image" Target="../media/image80.png"/><Relationship Id="rId2" Type="http://schemas.openxmlformats.org/officeDocument/2006/relationships/notesSlide" Target="../notesSlides/notesSlide17.xml"/><Relationship Id="rId16" Type="http://schemas.openxmlformats.org/officeDocument/2006/relationships/image" Target="../media/image79.png"/><Relationship Id="rId20" Type="http://schemas.openxmlformats.org/officeDocument/2006/relationships/image" Target="../media/image83.png"/><Relationship Id="rId1" Type="http://schemas.openxmlformats.org/officeDocument/2006/relationships/slideLayout" Target="../slideLayouts/slideLayout12.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5" Type="http://schemas.openxmlformats.org/officeDocument/2006/relationships/image" Target="../media/image78.png"/><Relationship Id="rId10" Type="http://schemas.openxmlformats.org/officeDocument/2006/relationships/image" Target="../media/image72.png"/><Relationship Id="rId19" Type="http://schemas.openxmlformats.org/officeDocument/2006/relationships/image" Target="../media/image82.png"/><Relationship Id="rId4" Type="http://schemas.openxmlformats.org/officeDocument/2006/relationships/image" Target="../media/image66.png"/><Relationship Id="rId9" Type="http://schemas.openxmlformats.org/officeDocument/2006/relationships/image" Target="../media/image71.png"/><Relationship Id="rId14" Type="http://schemas.openxmlformats.org/officeDocument/2006/relationships/image" Target="../media/image76.png"/></Relationships>
</file>

<file path=ppt/slides/_rels/slide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doi.org/10.1103/PhysRevD.100.082006" TargetMode="External"/><Relationship Id="rId2" Type="http://schemas.openxmlformats.org/officeDocument/2006/relationships/hyperlink" Target="https://home.cern/news/news/physics/forty-years-neutral-currents" TargetMode="External"/><Relationship Id="rId1" Type="http://schemas.openxmlformats.org/officeDocument/2006/relationships/slideLayout" Target="../slideLayouts/slideLayout2.xml"/><Relationship Id="rId4" Type="http://schemas.openxmlformats.org/officeDocument/2006/relationships/hyperlink" Target="https://lss.fnal.gov/archive/2017/slides/fermilab-slides-17-012-ae-e.pdf" TargetMode="External"/></Relationships>
</file>

<file path=ppt/slides/_rels/slide37.xml.rels><?xml version="1.0" encoding="UTF-8" standalone="yes"?>
<Relationships xmlns="http://schemas.openxmlformats.org/package/2006/relationships"><Relationship Id="rId8" Type="http://schemas.openxmlformats.org/officeDocument/2006/relationships/image" Target="../media/image87.png"/><Relationship Id="rId3" Type="http://schemas.microsoft.com/office/2007/relationships/media" Target="../media/media2.wav"/><Relationship Id="rId7" Type="http://schemas.openxmlformats.org/officeDocument/2006/relationships/image" Target="../media/image86.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85.png"/><Relationship Id="rId5" Type="http://schemas.openxmlformats.org/officeDocument/2006/relationships/slideLayout" Target="../slideLayouts/slideLayout2.xml"/><Relationship Id="rId4" Type="http://schemas.openxmlformats.org/officeDocument/2006/relationships/audio" Target="../media/media2.wav"/></Relationships>
</file>

<file path=ppt/slides/_rels/slide38.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11.png"/><Relationship Id="rId7" Type="http://schemas.openxmlformats.org/officeDocument/2006/relationships/image" Target="../media/image100.png"/><Relationship Id="rId12" Type="http://schemas.openxmlformats.org/officeDocument/2006/relationships/image" Target="../media/image13.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2.png"/><Relationship Id="rId11"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20.png"/><Relationship Id="rId4" Type="http://schemas.openxmlformats.org/officeDocument/2006/relationships/image" Target="../media/image77.png"/><Relationship Id="rId9" Type="http://schemas.openxmlformats.org/officeDocument/2006/relationships/image" Target="../media/image1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2.png"/><Relationship Id="rId7"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ADD6C35-4B10-4BFC-BAD6-56B49A790F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3558BE4-7B72-608C-E8FE-F24C7E50B903}"/>
              </a:ext>
            </a:extLst>
          </p:cNvPr>
          <p:cNvSpPr>
            <a:spLocks noGrp="1"/>
          </p:cNvSpPr>
          <p:nvPr>
            <p:ph type="ctrTitle"/>
          </p:nvPr>
        </p:nvSpPr>
        <p:spPr>
          <a:xfrm>
            <a:off x="804672" y="3777859"/>
            <a:ext cx="5946579" cy="1514185"/>
          </a:xfrm>
        </p:spPr>
        <p:txBody>
          <a:bodyPr anchor="t">
            <a:normAutofit/>
          </a:bodyPr>
          <a:lstStyle/>
          <a:p>
            <a:pPr algn="l"/>
            <a:r>
              <a:rPr lang="en-CA" sz="4000" dirty="0">
                <a:solidFill>
                  <a:schemeClr val="tx2"/>
                </a:solidFill>
              </a:rPr>
              <a:t>PICO Bubble Chambers</a:t>
            </a:r>
          </a:p>
        </p:txBody>
      </p:sp>
      <p:grpSp>
        <p:nvGrpSpPr>
          <p:cNvPr id="12" name="Group 11">
            <a:extLst>
              <a:ext uri="{FF2B5EF4-FFF2-40B4-BE49-F238E27FC236}">
                <a16:creationId xmlns:a16="http://schemas.microsoft.com/office/drawing/2014/main" id="{32AFDD1C-2418-460A-B0D3-EEF55EC823F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866957" y="2290257"/>
            <a:ext cx="5324737" cy="4559213"/>
            <a:chOff x="6852124" y="2290257"/>
            <a:chExt cx="5330118" cy="4559213"/>
          </a:xfrm>
        </p:grpSpPr>
        <p:sp>
          <p:nvSpPr>
            <p:cNvPr id="13" name="Freeform: Shape 12">
              <a:extLst>
                <a:ext uri="{FF2B5EF4-FFF2-40B4-BE49-F238E27FC236}">
                  <a16:creationId xmlns:a16="http://schemas.microsoft.com/office/drawing/2014/main" id="{AF1D9B44-43EB-4833-B924-356EBE6D25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52124" y="2290257"/>
              <a:ext cx="5330118" cy="4559213"/>
            </a:xfrm>
            <a:custGeom>
              <a:avLst/>
              <a:gdLst>
                <a:gd name="connsiteX0" fmla="*/ 3444904 w 5330118"/>
                <a:gd name="connsiteY0" fmla="*/ 220 h 4559213"/>
                <a:gd name="connsiteX1" fmla="*/ 3769380 w 5330118"/>
                <a:gd name="connsiteY1" fmla="*/ 20786 h 4559213"/>
                <a:gd name="connsiteX2" fmla="*/ 4399652 w 5330118"/>
                <a:gd name="connsiteY2" fmla="*/ 157746 h 4559213"/>
                <a:gd name="connsiteX3" fmla="*/ 4978946 w 5330118"/>
                <a:gd name="connsiteY3" fmla="*/ 421156 h 4559213"/>
                <a:gd name="connsiteX4" fmla="*/ 5239909 w 5330118"/>
                <a:gd name="connsiteY4" fmla="*/ 596177 h 4559213"/>
                <a:gd name="connsiteX5" fmla="*/ 5330118 w 5330118"/>
                <a:gd name="connsiteY5" fmla="*/ 672101 h 4559213"/>
                <a:gd name="connsiteX6" fmla="*/ 5330118 w 5330118"/>
                <a:gd name="connsiteY6" fmla="*/ 817108 h 4559213"/>
                <a:gd name="connsiteX7" fmla="*/ 5165156 w 5330118"/>
                <a:gd name="connsiteY7" fmla="*/ 689392 h 4559213"/>
                <a:gd name="connsiteX8" fmla="*/ 4907074 w 5330118"/>
                <a:gd name="connsiteY8" fmla="*/ 537310 h 4559213"/>
                <a:gd name="connsiteX9" fmla="*/ 4344130 w 5330118"/>
                <a:gd name="connsiteY9" fmla="*/ 331280 h 4559213"/>
                <a:gd name="connsiteX10" fmla="*/ 3749396 w 5330118"/>
                <a:gd name="connsiteY10" fmla="*/ 251913 h 4559213"/>
                <a:gd name="connsiteX11" fmla="*/ 3153752 w 5330118"/>
                <a:gd name="connsiteY11" fmla="*/ 282158 h 4559213"/>
                <a:gd name="connsiteX12" fmla="*/ 2861381 w 5330118"/>
                <a:gd name="connsiteY12" fmla="*/ 336106 h 4559213"/>
                <a:gd name="connsiteX13" fmla="*/ 2574686 w 5330118"/>
                <a:gd name="connsiteY13" fmla="*/ 413220 h 4559213"/>
                <a:gd name="connsiteX14" fmla="*/ 2294918 w 5330118"/>
                <a:gd name="connsiteY14" fmla="*/ 511569 h 4559213"/>
                <a:gd name="connsiteX15" fmla="*/ 2023438 w 5330118"/>
                <a:gd name="connsiteY15" fmla="*/ 630404 h 4559213"/>
                <a:gd name="connsiteX16" fmla="*/ 1508751 w 5330118"/>
                <a:gd name="connsiteY16" fmla="*/ 922342 h 4559213"/>
                <a:gd name="connsiteX17" fmla="*/ 1387034 w 5330118"/>
                <a:gd name="connsiteY17" fmla="*/ 1006427 h 4559213"/>
                <a:gd name="connsiteX18" fmla="*/ 1327197 w 5330118"/>
                <a:gd name="connsiteY18" fmla="*/ 1049865 h 4559213"/>
                <a:gd name="connsiteX19" fmla="*/ 1268155 w 5330118"/>
                <a:gd name="connsiteY19" fmla="*/ 1094374 h 4559213"/>
                <a:gd name="connsiteX20" fmla="*/ 1040389 w 5330118"/>
                <a:gd name="connsiteY20" fmla="*/ 1283245 h 4559213"/>
                <a:gd name="connsiteX21" fmla="*/ 633794 w 5330118"/>
                <a:gd name="connsiteY21" fmla="*/ 1711714 h 4559213"/>
                <a:gd name="connsiteX22" fmla="*/ 460415 w 5330118"/>
                <a:gd name="connsiteY22" fmla="*/ 1950670 h 4559213"/>
                <a:gd name="connsiteX23" fmla="*/ 312810 w 5330118"/>
                <a:gd name="connsiteY23" fmla="*/ 2205715 h 4559213"/>
                <a:gd name="connsiteX24" fmla="*/ 280110 w 5330118"/>
                <a:gd name="connsiteY24" fmla="*/ 2271675 h 4559213"/>
                <a:gd name="connsiteX25" fmla="*/ 264214 w 5330118"/>
                <a:gd name="connsiteY25" fmla="*/ 2304923 h 4559213"/>
                <a:gd name="connsiteX26" fmla="*/ 249113 w 5330118"/>
                <a:gd name="connsiteY26" fmla="*/ 2338492 h 4559213"/>
                <a:gd name="connsiteX27" fmla="*/ 220272 w 5330118"/>
                <a:gd name="connsiteY27" fmla="*/ 2406168 h 4559213"/>
                <a:gd name="connsiteX28" fmla="*/ 193250 w 5330118"/>
                <a:gd name="connsiteY28" fmla="*/ 2474595 h 4559213"/>
                <a:gd name="connsiteX29" fmla="*/ 105368 w 5330118"/>
                <a:gd name="connsiteY29" fmla="*/ 2754843 h 4559213"/>
                <a:gd name="connsiteX30" fmla="*/ 34063 w 5330118"/>
                <a:gd name="connsiteY30" fmla="*/ 3335503 h 4559213"/>
                <a:gd name="connsiteX31" fmla="*/ 64038 w 5330118"/>
                <a:gd name="connsiteY31" fmla="*/ 3625404 h 4559213"/>
                <a:gd name="connsiteX32" fmla="*/ 155554 w 5330118"/>
                <a:gd name="connsiteY32" fmla="*/ 3902649 h 4559213"/>
                <a:gd name="connsiteX33" fmla="*/ 187118 w 5330118"/>
                <a:gd name="connsiteY33" fmla="*/ 3968931 h 4559213"/>
                <a:gd name="connsiteX34" fmla="*/ 222202 w 5330118"/>
                <a:gd name="connsiteY34" fmla="*/ 4033711 h 4559213"/>
                <a:gd name="connsiteX35" fmla="*/ 299980 w 5330118"/>
                <a:gd name="connsiteY35" fmla="*/ 4159303 h 4559213"/>
                <a:gd name="connsiteX36" fmla="*/ 385818 w 5330118"/>
                <a:gd name="connsiteY36" fmla="*/ 4280604 h 4559213"/>
                <a:gd name="connsiteX37" fmla="*/ 477786 w 5330118"/>
                <a:gd name="connsiteY37" fmla="*/ 4398474 h 4559213"/>
                <a:gd name="connsiteX38" fmla="*/ 609756 w 5330118"/>
                <a:gd name="connsiteY38" fmla="*/ 4559213 h 4559213"/>
                <a:gd name="connsiteX39" fmla="*/ 480825 w 5330118"/>
                <a:gd name="connsiteY39" fmla="*/ 4559213 h 4559213"/>
                <a:gd name="connsiteX40" fmla="*/ 404211 w 5330118"/>
                <a:gd name="connsiteY40" fmla="*/ 4446629 h 4559213"/>
                <a:gd name="connsiteX41" fmla="*/ 321439 w 5330118"/>
                <a:gd name="connsiteY41" fmla="*/ 4320180 h 4559213"/>
                <a:gd name="connsiteX42" fmla="*/ 242640 w 5330118"/>
                <a:gd name="connsiteY42" fmla="*/ 4190941 h 4559213"/>
                <a:gd name="connsiteX43" fmla="*/ 109909 w 5330118"/>
                <a:gd name="connsiteY43" fmla="*/ 3919809 h 4559213"/>
                <a:gd name="connsiteX44" fmla="*/ 26229 w 5330118"/>
                <a:gd name="connsiteY44" fmla="*/ 3632054 h 4559213"/>
                <a:gd name="connsiteX45" fmla="*/ 0 w 5330118"/>
                <a:gd name="connsiteY45" fmla="*/ 3335503 h 4559213"/>
                <a:gd name="connsiteX46" fmla="*/ 234352 w 5330118"/>
                <a:gd name="connsiteY46" fmla="*/ 2173647 h 4559213"/>
                <a:gd name="connsiteX47" fmla="*/ 360384 w 5330118"/>
                <a:gd name="connsiteY47" fmla="*/ 1898869 h 4559213"/>
                <a:gd name="connsiteX48" fmla="*/ 511282 w 5330118"/>
                <a:gd name="connsiteY48" fmla="*/ 1634172 h 4559213"/>
                <a:gd name="connsiteX49" fmla="*/ 884381 w 5330118"/>
                <a:gd name="connsiteY49" fmla="*/ 1143281 h 4559213"/>
                <a:gd name="connsiteX50" fmla="*/ 1104768 w 5330118"/>
                <a:gd name="connsiteY50" fmla="*/ 921806 h 4559213"/>
                <a:gd name="connsiteX51" fmla="*/ 1163128 w 5330118"/>
                <a:gd name="connsiteY51" fmla="*/ 869254 h 4559213"/>
                <a:gd name="connsiteX52" fmla="*/ 1222624 w 5330118"/>
                <a:gd name="connsiteY52" fmla="*/ 817773 h 4559213"/>
                <a:gd name="connsiteX53" fmla="*/ 1345591 w 5330118"/>
                <a:gd name="connsiteY53" fmla="*/ 718886 h 4559213"/>
                <a:gd name="connsiteX54" fmla="*/ 1883100 w 5330118"/>
                <a:gd name="connsiteY54" fmla="*/ 378362 h 4559213"/>
                <a:gd name="connsiteX55" fmla="*/ 3118895 w 5330118"/>
                <a:gd name="connsiteY55" fmla="*/ 13600 h 4559213"/>
                <a:gd name="connsiteX56" fmla="*/ 3444904 w 5330118"/>
                <a:gd name="connsiteY56" fmla="*/ 220 h 4559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330118" h="4559213">
                  <a:moveTo>
                    <a:pt x="3444904" y="220"/>
                  </a:moveTo>
                  <a:cubicBezTo>
                    <a:pt x="3553706" y="1507"/>
                    <a:pt x="3662253" y="8452"/>
                    <a:pt x="3769380" y="20786"/>
                  </a:cubicBezTo>
                  <a:cubicBezTo>
                    <a:pt x="3983974" y="45668"/>
                    <a:pt x="4196072" y="90499"/>
                    <a:pt x="4399652" y="157746"/>
                  </a:cubicBezTo>
                  <a:cubicBezTo>
                    <a:pt x="4603235" y="224778"/>
                    <a:pt x="4797732" y="313798"/>
                    <a:pt x="4978946" y="421156"/>
                  </a:cubicBezTo>
                  <a:cubicBezTo>
                    <a:pt x="5069496" y="474943"/>
                    <a:pt x="5156611" y="533449"/>
                    <a:pt x="5239909" y="596177"/>
                  </a:cubicBezTo>
                  <a:lnTo>
                    <a:pt x="5330118" y="672101"/>
                  </a:lnTo>
                  <a:lnTo>
                    <a:pt x="5330118" y="817108"/>
                  </a:lnTo>
                  <a:lnTo>
                    <a:pt x="5165156" y="689392"/>
                  </a:lnTo>
                  <a:cubicBezTo>
                    <a:pt x="5082384" y="633729"/>
                    <a:pt x="4996431" y="582355"/>
                    <a:pt x="4907074" y="537310"/>
                  </a:cubicBezTo>
                  <a:cubicBezTo>
                    <a:pt x="4728926" y="446145"/>
                    <a:pt x="4538970" y="377933"/>
                    <a:pt x="4344130" y="331280"/>
                  </a:cubicBezTo>
                  <a:cubicBezTo>
                    <a:pt x="4149292" y="284518"/>
                    <a:pt x="3949571" y="258885"/>
                    <a:pt x="3749396" y="251913"/>
                  </a:cubicBezTo>
                  <a:cubicBezTo>
                    <a:pt x="3548993" y="243976"/>
                    <a:pt x="3350636" y="254701"/>
                    <a:pt x="3153752" y="282158"/>
                  </a:cubicBezTo>
                  <a:cubicBezTo>
                    <a:pt x="3055539" y="296422"/>
                    <a:pt x="2957892" y="314119"/>
                    <a:pt x="2861381" y="336106"/>
                  </a:cubicBezTo>
                  <a:cubicBezTo>
                    <a:pt x="2764870" y="358414"/>
                    <a:pt x="2669154" y="383833"/>
                    <a:pt x="2574686" y="413220"/>
                  </a:cubicBezTo>
                  <a:cubicBezTo>
                    <a:pt x="2480219" y="442499"/>
                    <a:pt x="2386888" y="475318"/>
                    <a:pt x="2294918" y="511569"/>
                  </a:cubicBezTo>
                  <a:cubicBezTo>
                    <a:pt x="2203063" y="547928"/>
                    <a:pt x="2112455" y="587610"/>
                    <a:pt x="2023438" y="630404"/>
                  </a:cubicBezTo>
                  <a:cubicBezTo>
                    <a:pt x="1845404" y="715883"/>
                    <a:pt x="1673274" y="813375"/>
                    <a:pt x="1508751" y="922342"/>
                  </a:cubicBezTo>
                  <a:cubicBezTo>
                    <a:pt x="1467763" y="949692"/>
                    <a:pt x="1426887" y="977470"/>
                    <a:pt x="1387034" y="1006427"/>
                  </a:cubicBezTo>
                  <a:cubicBezTo>
                    <a:pt x="1366824" y="1020585"/>
                    <a:pt x="1347067" y="1035279"/>
                    <a:pt x="1327197" y="1049865"/>
                  </a:cubicBezTo>
                  <a:cubicBezTo>
                    <a:pt x="1307213" y="1064343"/>
                    <a:pt x="1287571" y="1079252"/>
                    <a:pt x="1268155" y="1094374"/>
                  </a:cubicBezTo>
                  <a:cubicBezTo>
                    <a:pt x="1190152" y="1154757"/>
                    <a:pt x="1113851" y="1217392"/>
                    <a:pt x="1040389" y="1283245"/>
                  </a:cubicBezTo>
                  <a:cubicBezTo>
                    <a:pt x="893125" y="1414521"/>
                    <a:pt x="756533" y="1557701"/>
                    <a:pt x="633794" y="1711714"/>
                  </a:cubicBezTo>
                  <a:cubicBezTo>
                    <a:pt x="572480" y="1788721"/>
                    <a:pt x="514461" y="1868409"/>
                    <a:pt x="460415" y="1950670"/>
                  </a:cubicBezTo>
                  <a:cubicBezTo>
                    <a:pt x="407277" y="2033362"/>
                    <a:pt x="357091" y="2118091"/>
                    <a:pt x="312810" y="2205715"/>
                  </a:cubicBezTo>
                  <a:cubicBezTo>
                    <a:pt x="301342" y="2227488"/>
                    <a:pt x="290669" y="2249581"/>
                    <a:pt x="280110" y="2271675"/>
                  </a:cubicBezTo>
                  <a:lnTo>
                    <a:pt x="264214" y="2304923"/>
                  </a:lnTo>
                  <a:lnTo>
                    <a:pt x="249113" y="2338492"/>
                  </a:lnTo>
                  <a:cubicBezTo>
                    <a:pt x="239234" y="2360908"/>
                    <a:pt x="229243" y="2383324"/>
                    <a:pt x="220272" y="2406168"/>
                  </a:cubicBezTo>
                  <a:cubicBezTo>
                    <a:pt x="211302" y="2429012"/>
                    <a:pt x="201425" y="2451536"/>
                    <a:pt x="193250" y="2474595"/>
                  </a:cubicBezTo>
                  <a:cubicBezTo>
                    <a:pt x="158279" y="2566187"/>
                    <a:pt x="128643" y="2659711"/>
                    <a:pt x="105368" y="2754843"/>
                  </a:cubicBezTo>
                  <a:cubicBezTo>
                    <a:pt x="58134" y="2944678"/>
                    <a:pt x="33950" y="3140091"/>
                    <a:pt x="34063" y="3335503"/>
                  </a:cubicBezTo>
                  <a:cubicBezTo>
                    <a:pt x="34630" y="3432888"/>
                    <a:pt x="44282" y="3530058"/>
                    <a:pt x="64038" y="3625404"/>
                  </a:cubicBezTo>
                  <a:cubicBezTo>
                    <a:pt x="84817" y="3720536"/>
                    <a:pt x="114905" y="3813631"/>
                    <a:pt x="155554" y="3902649"/>
                  </a:cubicBezTo>
                  <a:cubicBezTo>
                    <a:pt x="165205" y="3925066"/>
                    <a:pt x="176446" y="3946945"/>
                    <a:pt x="187118" y="3968931"/>
                  </a:cubicBezTo>
                  <a:cubicBezTo>
                    <a:pt x="198700" y="3990597"/>
                    <a:pt x="209713" y="4012475"/>
                    <a:pt x="222202" y="4033711"/>
                  </a:cubicBezTo>
                  <a:cubicBezTo>
                    <a:pt x="246047" y="4076612"/>
                    <a:pt x="272615" y="4118225"/>
                    <a:pt x="299980" y="4159303"/>
                  </a:cubicBezTo>
                  <a:cubicBezTo>
                    <a:pt x="327230" y="4200488"/>
                    <a:pt x="356410" y="4240599"/>
                    <a:pt x="385818" y="4280604"/>
                  </a:cubicBezTo>
                  <a:cubicBezTo>
                    <a:pt x="415679" y="4320287"/>
                    <a:pt x="446676" y="4359434"/>
                    <a:pt x="477786" y="4398474"/>
                  </a:cubicBezTo>
                  <a:lnTo>
                    <a:pt x="609756" y="4559213"/>
                  </a:lnTo>
                  <a:lnTo>
                    <a:pt x="480825" y="4559213"/>
                  </a:lnTo>
                  <a:lnTo>
                    <a:pt x="404211" y="4446629"/>
                  </a:lnTo>
                  <a:cubicBezTo>
                    <a:pt x="376166" y="4404802"/>
                    <a:pt x="348461" y="4362759"/>
                    <a:pt x="321439" y="4320180"/>
                  </a:cubicBezTo>
                  <a:cubicBezTo>
                    <a:pt x="294415" y="4277601"/>
                    <a:pt x="267619" y="4234915"/>
                    <a:pt x="242640" y="4190941"/>
                  </a:cubicBezTo>
                  <a:cubicBezTo>
                    <a:pt x="192568" y="4103424"/>
                    <a:pt x="146584" y="4013334"/>
                    <a:pt x="109909" y="3919809"/>
                  </a:cubicBezTo>
                  <a:cubicBezTo>
                    <a:pt x="72554" y="3826608"/>
                    <a:pt x="44850" y="3729975"/>
                    <a:pt x="26229" y="3632054"/>
                  </a:cubicBezTo>
                  <a:cubicBezTo>
                    <a:pt x="8403" y="3534134"/>
                    <a:pt x="0" y="3434711"/>
                    <a:pt x="0" y="3335503"/>
                  </a:cubicBezTo>
                  <a:cubicBezTo>
                    <a:pt x="1476" y="2939959"/>
                    <a:pt x="82433" y="2545488"/>
                    <a:pt x="234352" y="2173647"/>
                  </a:cubicBezTo>
                  <a:cubicBezTo>
                    <a:pt x="272502" y="2080767"/>
                    <a:pt x="313831" y="1988745"/>
                    <a:pt x="360384" y="1898869"/>
                  </a:cubicBezTo>
                  <a:cubicBezTo>
                    <a:pt x="406255" y="1808669"/>
                    <a:pt x="456781" y="1720402"/>
                    <a:pt x="511282" y="1634172"/>
                  </a:cubicBezTo>
                  <a:cubicBezTo>
                    <a:pt x="620396" y="1461818"/>
                    <a:pt x="744951" y="1296973"/>
                    <a:pt x="884381" y="1143281"/>
                  </a:cubicBezTo>
                  <a:cubicBezTo>
                    <a:pt x="954438" y="1066703"/>
                    <a:pt x="1027559" y="992378"/>
                    <a:pt x="1104768" y="921806"/>
                  </a:cubicBezTo>
                  <a:cubicBezTo>
                    <a:pt x="1123956" y="904003"/>
                    <a:pt x="1143258" y="886414"/>
                    <a:pt x="1163128" y="869254"/>
                  </a:cubicBezTo>
                  <a:cubicBezTo>
                    <a:pt x="1182885" y="851985"/>
                    <a:pt x="1202300" y="834396"/>
                    <a:pt x="1222624" y="817773"/>
                  </a:cubicBezTo>
                  <a:cubicBezTo>
                    <a:pt x="1262819" y="783988"/>
                    <a:pt x="1304034" y="751277"/>
                    <a:pt x="1345591" y="718886"/>
                  </a:cubicBezTo>
                  <a:cubicBezTo>
                    <a:pt x="1512612" y="590184"/>
                    <a:pt x="1693030" y="476176"/>
                    <a:pt x="1883100" y="378362"/>
                  </a:cubicBezTo>
                  <a:cubicBezTo>
                    <a:pt x="2263126" y="182628"/>
                    <a:pt x="2685504" y="54677"/>
                    <a:pt x="3118895" y="13600"/>
                  </a:cubicBezTo>
                  <a:cubicBezTo>
                    <a:pt x="3227044" y="3304"/>
                    <a:pt x="3336102" y="-1067"/>
                    <a:pt x="3444904" y="22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32CECE0-15B8-4DAB-B839-B0082C6FFCA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4598" y="2512952"/>
              <a:ext cx="5307644" cy="4336518"/>
            </a:xfrm>
            <a:custGeom>
              <a:avLst/>
              <a:gdLst>
                <a:gd name="connsiteX0" fmla="*/ 5307644 w 5307644"/>
                <a:gd name="connsiteY0" fmla="*/ 4310537 h 4336518"/>
                <a:gd name="connsiteX1" fmla="*/ 5307644 w 5307644"/>
                <a:gd name="connsiteY1" fmla="*/ 4336518 h 4336518"/>
                <a:gd name="connsiteX2" fmla="*/ 5271469 w 5307644"/>
                <a:gd name="connsiteY2" fmla="*/ 4336518 h 4336518"/>
                <a:gd name="connsiteX3" fmla="*/ 3433280 w 5307644"/>
                <a:gd name="connsiteY3" fmla="*/ 1379 h 4336518"/>
                <a:gd name="connsiteX4" fmla="*/ 3739290 w 5307644"/>
                <a:gd name="connsiteY4" fmla="*/ 5668 h 4336518"/>
                <a:gd name="connsiteX5" fmla="*/ 4345494 w 5307644"/>
                <a:gd name="connsiteY5" fmla="*/ 94581 h 4336518"/>
                <a:gd name="connsiteX6" fmla="*/ 4922289 w 5307644"/>
                <a:gd name="connsiteY6" fmla="*/ 300933 h 4336518"/>
                <a:gd name="connsiteX7" fmla="*/ 5188801 w 5307644"/>
                <a:gd name="connsiteY7" fmla="*/ 449771 h 4336518"/>
                <a:gd name="connsiteX8" fmla="*/ 5307644 w 5307644"/>
                <a:gd name="connsiteY8" fmla="*/ 531018 h 4336518"/>
                <a:gd name="connsiteX9" fmla="*/ 5307644 w 5307644"/>
                <a:gd name="connsiteY9" fmla="*/ 868543 h 4336518"/>
                <a:gd name="connsiteX10" fmla="*/ 5256558 w 5307644"/>
                <a:gd name="connsiteY10" fmla="*/ 823998 h 4336518"/>
                <a:gd name="connsiteX11" fmla="*/ 4794554 w 5307644"/>
                <a:gd name="connsiteY11" fmla="*/ 538923 h 4336518"/>
                <a:gd name="connsiteX12" fmla="*/ 4274643 w 5307644"/>
                <a:gd name="connsiteY12" fmla="*/ 359921 h 4336518"/>
                <a:gd name="connsiteX13" fmla="*/ 3722940 w 5307644"/>
                <a:gd name="connsiteY13" fmla="*/ 285703 h 4336518"/>
                <a:gd name="connsiteX14" fmla="*/ 3163858 w 5307644"/>
                <a:gd name="connsiteY14" fmla="*/ 304579 h 4336518"/>
                <a:gd name="connsiteX15" fmla="*/ 2615108 w 5307644"/>
                <a:gd name="connsiteY15" fmla="*/ 413546 h 4336518"/>
                <a:gd name="connsiteX16" fmla="*/ 2090201 w 5307644"/>
                <a:gd name="connsiteY16" fmla="*/ 603167 h 4336518"/>
                <a:gd name="connsiteX17" fmla="*/ 1152228 w 5307644"/>
                <a:gd name="connsiteY17" fmla="*/ 1185758 h 4336518"/>
                <a:gd name="connsiteX18" fmla="*/ 768796 w 5307644"/>
                <a:gd name="connsiteY18" fmla="*/ 1574544 h 4336518"/>
                <a:gd name="connsiteX19" fmla="*/ 465637 w 5307644"/>
                <a:gd name="connsiteY19" fmla="*/ 2021033 h 4336518"/>
                <a:gd name="connsiteX20" fmla="*/ 259898 w 5307644"/>
                <a:gd name="connsiteY20" fmla="*/ 2514605 h 4336518"/>
                <a:gd name="connsiteX21" fmla="*/ 185075 w 5307644"/>
                <a:gd name="connsiteY21" fmla="*/ 3040781 h 4336518"/>
                <a:gd name="connsiteX22" fmla="*/ 216639 w 5307644"/>
                <a:gd name="connsiteY22" fmla="*/ 3298400 h 4336518"/>
                <a:gd name="connsiteX23" fmla="*/ 309857 w 5307644"/>
                <a:gd name="connsiteY23" fmla="*/ 3539393 h 4336518"/>
                <a:gd name="connsiteX24" fmla="*/ 374918 w 5307644"/>
                <a:gd name="connsiteY24" fmla="*/ 3652866 h 4336518"/>
                <a:gd name="connsiteX25" fmla="*/ 449628 w 5307644"/>
                <a:gd name="connsiteY25" fmla="*/ 3762691 h 4336518"/>
                <a:gd name="connsiteX26" fmla="*/ 622212 w 5307644"/>
                <a:gd name="connsiteY26" fmla="*/ 3974942 h 4336518"/>
                <a:gd name="connsiteX27" fmla="*/ 808989 w 5307644"/>
                <a:gd name="connsiteY27" fmla="*/ 4188802 h 4336518"/>
                <a:gd name="connsiteX28" fmla="*/ 901868 w 5307644"/>
                <a:gd name="connsiteY28" fmla="*/ 4300450 h 4336518"/>
                <a:gd name="connsiteX29" fmla="*/ 931233 w 5307644"/>
                <a:gd name="connsiteY29" fmla="*/ 4336518 h 4336518"/>
                <a:gd name="connsiteX30" fmla="*/ 512426 w 5307644"/>
                <a:gd name="connsiteY30" fmla="*/ 4336518 h 4336518"/>
                <a:gd name="connsiteX31" fmla="*/ 379799 w 5307644"/>
                <a:gd name="connsiteY31" fmla="*/ 4138930 h 4336518"/>
                <a:gd name="connsiteX32" fmla="*/ 226177 w 5307644"/>
                <a:gd name="connsiteY32" fmla="*/ 3891071 h 4336518"/>
                <a:gd name="connsiteX33" fmla="*/ 156916 w 5307644"/>
                <a:gd name="connsiteY33" fmla="*/ 3759688 h 4336518"/>
                <a:gd name="connsiteX34" fmla="*/ 98101 w 5307644"/>
                <a:gd name="connsiteY34" fmla="*/ 3622191 h 4336518"/>
                <a:gd name="connsiteX35" fmla="*/ 53025 w 5307644"/>
                <a:gd name="connsiteY35" fmla="*/ 3479547 h 4336518"/>
                <a:gd name="connsiteX36" fmla="*/ 36221 w 5307644"/>
                <a:gd name="connsiteY36" fmla="*/ 3406831 h 4336518"/>
                <a:gd name="connsiteX37" fmla="*/ 28841 w 5307644"/>
                <a:gd name="connsiteY37" fmla="*/ 3370365 h 4336518"/>
                <a:gd name="connsiteX38" fmla="*/ 22709 w 5307644"/>
                <a:gd name="connsiteY38" fmla="*/ 3333792 h 4336518"/>
                <a:gd name="connsiteX39" fmla="*/ 0 w 5307644"/>
                <a:gd name="connsiteY39" fmla="*/ 3040781 h 4336518"/>
                <a:gd name="connsiteX40" fmla="*/ 63017 w 5307644"/>
                <a:gd name="connsiteY40" fmla="*/ 2469880 h 4336518"/>
                <a:gd name="connsiteX41" fmla="*/ 252405 w 5307644"/>
                <a:gd name="connsiteY41" fmla="*/ 1922897 h 4336518"/>
                <a:gd name="connsiteX42" fmla="*/ 962499 w 5307644"/>
                <a:gd name="connsiteY42" fmla="*/ 993992 h 4336518"/>
                <a:gd name="connsiteX43" fmla="*/ 1433359 w 5307644"/>
                <a:gd name="connsiteY43" fmla="*/ 630088 h 4336518"/>
                <a:gd name="connsiteX44" fmla="*/ 1959628 w 5307644"/>
                <a:gd name="connsiteY44" fmla="*/ 341151 h 4336518"/>
                <a:gd name="connsiteX45" fmla="*/ 3127865 w 5307644"/>
                <a:gd name="connsiteY45" fmla="*/ 22508 h 4336518"/>
                <a:gd name="connsiteX46" fmla="*/ 3433280 w 5307644"/>
                <a:gd name="connsiteY46" fmla="*/ 1379 h 4336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5307644" h="4336518">
                  <a:moveTo>
                    <a:pt x="5307644" y="4310537"/>
                  </a:moveTo>
                  <a:lnTo>
                    <a:pt x="5307644" y="4336518"/>
                  </a:lnTo>
                  <a:lnTo>
                    <a:pt x="5271469" y="4336518"/>
                  </a:lnTo>
                  <a:close/>
                  <a:moveTo>
                    <a:pt x="3433280" y="1379"/>
                  </a:moveTo>
                  <a:cubicBezTo>
                    <a:pt x="3535397" y="-1410"/>
                    <a:pt x="3637614" y="38"/>
                    <a:pt x="3739290" y="5668"/>
                  </a:cubicBezTo>
                  <a:cubicBezTo>
                    <a:pt x="3942986" y="17360"/>
                    <a:pt x="4146567" y="45995"/>
                    <a:pt x="4345494" y="94581"/>
                  </a:cubicBezTo>
                  <a:cubicBezTo>
                    <a:pt x="4544420" y="143059"/>
                    <a:pt x="4738691" y="211700"/>
                    <a:pt x="4922289" y="300933"/>
                  </a:cubicBezTo>
                  <a:cubicBezTo>
                    <a:pt x="5013975" y="345550"/>
                    <a:pt x="5103219" y="395127"/>
                    <a:pt x="5188801" y="449771"/>
                  </a:cubicBezTo>
                  <a:lnTo>
                    <a:pt x="5307644" y="531018"/>
                  </a:lnTo>
                  <a:lnTo>
                    <a:pt x="5307644" y="868543"/>
                  </a:lnTo>
                  <a:lnTo>
                    <a:pt x="5256558" y="823998"/>
                  </a:lnTo>
                  <a:cubicBezTo>
                    <a:pt x="5114289" y="712993"/>
                    <a:pt x="4959758" y="616466"/>
                    <a:pt x="4794554" y="538923"/>
                  </a:cubicBezTo>
                  <a:cubicBezTo>
                    <a:pt x="4629462" y="461166"/>
                    <a:pt x="4454722" y="401534"/>
                    <a:pt x="4274643" y="359921"/>
                  </a:cubicBezTo>
                  <a:cubicBezTo>
                    <a:pt x="4094566" y="318200"/>
                    <a:pt x="3909491" y="294176"/>
                    <a:pt x="3722940" y="285703"/>
                  </a:cubicBezTo>
                  <a:cubicBezTo>
                    <a:pt x="3536050" y="276800"/>
                    <a:pt x="3349387" y="282700"/>
                    <a:pt x="3163858" y="304579"/>
                  </a:cubicBezTo>
                  <a:cubicBezTo>
                    <a:pt x="2978444" y="326565"/>
                    <a:pt x="2794732" y="363353"/>
                    <a:pt x="2615108" y="413546"/>
                  </a:cubicBezTo>
                  <a:cubicBezTo>
                    <a:pt x="2435370" y="463526"/>
                    <a:pt x="2260060" y="528198"/>
                    <a:pt x="2090201" y="603167"/>
                  </a:cubicBezTo>
                  <a:cubicBezTo>
                    <a:pt x="1749461" y="751496"/>
                    <a:pt x="1431316" y="948195"/>
                    <a:pt x="1152228" y="1185758"/>
                  </a:cubicBezTo>
                  <a:cubicBezTo>
                    <a:pt x="1013139" y="1304915"/>
                    <a:pt x="884268" y="1434903"/>
                    <a:pt x="768796" y="1574544"/>
                  </a:cubicBezTo>
                  <a:cubicBezTo>
                    <a:pt x="653096" y="1713971"/>
                    <a:pt x="551021" y="1863481"/>
                    <a:pt x="465637" y="2021033"/>
                  </a:cubicBezTo>
                  <a:cubicBezTo>
                    <a:pt x="380253" y="2178478"/>
                    <a:pt x="309176" y="2343324"/>
                    <a:pt x="259898" y="2514605"/>
                  </a:cubicBezTo>
                  <a:cubicBezTo>
                    <a:pt x="210508" y="2685457"/>
                    <a:pt x="184960" y="2863065"/>
                    <a:pt x="185075" y="3040781"/>
                  </a:cubicBezTo>
                  <a:cubicBezTo>
                    <a:pt x="186096" y="3128084"/>
                    <a:pt x="195180" y="3214743"/>
                    <a:pt x="216639" y="3298400"/>
                  </a:cubicBezTo>
                  <a:cubicBezTo>
                    <a:pt x="237759" y="3382163"/>
                    <a:pt x="270572" y="3462280"/>
                    <a:pt x="309857" y="3539393"/>
                  </a:cubicBezTo>
                  <a:cubicBezTo>
                    <a:pt x="329727" y="3577897"/>
                    <a:pt x="351755" y="3615649"/>
                    <a:pt x="374918" y="3652866"/>
                  </a:cubicBezTo>
                  <a:cubicBezTo>
                    <a:pt x="398420" y="3689974"/>
                    <a:pt x="423514" y="3726548"/>
                    <a:pt x="449628" y="3762691"/>
                  </a:cubicBezTo>
                  <a:cubicBezTo>
                    <a:pt x="502539" y="3834764"/>
                    <a:pt x="561354" y="3904692"/>
                    <a:pt x="622212" y="3974942"/>
                  </a:cubicBezTo>
                  <a:cubicBezTo>
                    <a:pt x="683071" y="4045299"/>
                    <a:pt x="746655" y="4115657"/>
                    <a:pt x="808989" y="4188802"/>
                  </a:cubicBezTo>
                  <a:cubicBezTo>
                    <a:pt x="840214" y="4225267"/>
                    <a:pt x="871097" y="4262591"/>
                    <a:pt x="901868" y="4300450"/>
                  </a:cubicBezTo>
                  <a:lnTo>
                    <a:pt x="931233" y="4336518"/>
                  </a:lnTo>
                  <a:lnTo>
                    <a:pt x="512426" y="4336518"/>
                  </a:lnTo>
                  <a:lnTo>
                    <a:pt x="379799" y="4138930"/>
                  </a:lnTo>
                  <a:cubicBezTo>
                    <a:pt x="327002" y="4059028"/>
                    <a:pt x="274886" y="3976765"/>
                    <a:pt x="226177" y="3891071"/>
                  </a:cubicBezTo>
                  <a:cubicBezTo>
                    <a:pt x="201878" y="3848171"/>
                    <a:pt x="178376" y="3804519"/>
                    <a:pt x="156916" y="3759688"/>
                  </a:cubicBezTo>
                  <a:cubicBezTo>
                    <a:pt x="135570" y="3714750"/>
                    <a:pt x="115700" y="3668954"/>
                    <a:pt x="98101" y="3622191"/>
                  </a:cubicBezTo>
                  <a:cubicBezTo>
                    <a:pt x="80842" y="3575323"/>
                    <a:pt x="65514" y="3527810"/>
                    <a:pt x="53025" y="3479547"/>
                  </a:cubicBezTo>
                  <a:cubicBezTo>
                    <a:pt x="47121" y="3455416"/>
                    <a:pt x="41103" y="3431176"/>
                    <a:pt x="36221" y="3406831"/>
                  </a:cubicBezTo>
                  <a:lnTo>
                    <a:pt x="28841" y="3370365"/>
                  </a:lnTo>
                  <a:lnTo>
                    <a:pt x="22709" y="3333792"/>
                  </a:lnTo>
                  <a:cubicBezTo>
                    <a:pt x="6700" y="3236194"/>
                    <a:pt x="0" y="3138058"/>
                    <a:pt x="0" y="3040781"/>
                  </a:cubicBezTo>
                  <a:cubicBezTo>
                    <a:pt x="454" y="2849337"/>
                    <a:pt x="21687" y="2657893"/>
                    <a:pt x="63017" y="2469880"/>
                  </a:cubicBezTo>
                  <a:cubicBezTo>
                    <a:pt x="104233" y="2281976"/>
                    <a:pt x="167362" y="2097718"/>
                    <a:pt x="252405" y="1922897"/>
                  </a:cubicBezTo>
                  <a:cubicBezTo>
                    <a:pt x="423286" y="1573257"/>
                    <a:pt x="670922" y="1260405"/>
                    <a:pt x="962499" y="993992"/>
                  </a:cubicBezTo>
                  <a:cubicBezTo>
                    <a:pt x="1108628" y="860786"/>
                    <a:pt x="1266566" y="739269"/>
                    <a:pt x="1433359" y="630088"/>
                  </a:cubicBezTo>
                  <a:cubicBezTo>
                    <a:pt x="1600380" y="521013"/>
                    <a:pt x="1776144" y="423843"/>
                    <a:pt x="1959628" y="341151"/>
                  </a:cubicBezTo>
                  <a:cubicBezTo>
                    <a:pt x="2327051" y="176950"/>
                    <a:pt x="2722633" y="68411"/>
                    <a:pt x="3127865" y="22508"/>
                  </a:cubicBezTo>
                  <a:cubicBezTo>
                    <a:pt x="3229145" y="11193"/>
                    <a:pt x="3331163" y="4168"/>
                    <a:pt x="3433280" y="137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0C5373BF-BD61-4FCF-8ECF-21DFEBE09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4026353 h 4311738"/>
                <a:gd name="connsiteX1" fmla="*/ 5308830 w 5308830"/>
                <a:gd name="connsiteY1" fmla="*/ 4311738 h 4311738"/>
                <a:gd name="connsiteX2" fmla="*/ 4948051 w 5308830"/>
                <a:gd name="connsiteY2" fmla="*/ 4311738 h 4311738"/>
                <a:gd name="connsiteX3" fmla="*/ 5002803 w 5308830"/>
                <a:gd name="connsiteY3" fmla="*/ 4271506 h 4311738"/>
                <a:gd name="connsiteX4" fmla="*/ 5221147 w 5308830"/>
                <a:gd name="connsiteY4" fmla="*/ 4102386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314056 h 4311738"/>
                <a:gd name="connsiteX9" fmla="*/ 5241798 w 5308830"/>
                <a:gd name="connsiteY9" fmla="*/ 1229961 h 4311738"/>
                <a:gd name="connsiteX10" fmla="*/ 4547599 w 5308830"/>
                <a:gd name="connsiteY10" fmla="*/ 723841 h 4311738"/>
                <a:gd name="connsiteX11" fmla="*/ 3595773 w 5308830"/>
                <a:gd name="connsiteY11" fmla="*/ 536258 h 4311738"/>
                <a:gd name="connsiteX12" fmla="*/ 2484874 w 5308830"/>
                <a:gd name="connsiteY12" fmla="*/ 738106 h 4311738"/>
                <a:gd name="connsiteX13" fmla="*/ 1497964 w 5308830"/>
                <a:gd name="connsiteY13" fmla="*/ 1292596 h 4311738"/>
                <a:gd name="connsiteX14" fmla="*/ 815348 w 5308830"/>
                <a:gd name="connsiteY14" fmla="*/ 2092157 h 4311738"/>
                <a:gd name="connsiteX15" fmla="*/ 567825 w 5308830"/>
                <a:gd name="connsiteY15" fmla="*/ 3022671 h 4311738"/>
                <a:gd name="connsiteX16" fmla="*/ 977486 w 5308830"/>
                <a:gd name="connsiteY16" fmla="*/ 3886690 h 4311738"/>
                <a:gd name="connsiteX17" fmla="*/ 1183907 w 5308830"/>
                <a:gd name="connsiteY17" fmla="*/ 4160932 h 4311738"/>
                <a:gd name="connsiteX18" fmla="*/ 1285607 w 5308830"/>
                <a:gd name="connsiteY18" fmla="*/ 4296799 h 4311738"/>
                <a:gd name="connsiteX19" fmla="*/ 1297817 w 5308830"/>
                <a:gd name="connsiteY19" fmla="*/ 4311738 h 4311738"/>
                <a:gd name="connsiteX20" fmla="*/ 602176 w 5308830"/>
                <a:gd name="connsiteY20" fmla="*/ 4311738 h 4311738"/>
                <a:gd name="connsiteX21" fmla="*/ 583893 w 5308830"/>
                <a:gd name="connsiteY21" fmla="*/ 4287205 h 4311738"/>
                <a:gd name="connsiteX22" fmla="*/ 0 w 5308830"/>
                <a:gd name="connsiteY22" fmla="*/ 3022564 h 4311738"/>
                <a:gd name="connsiteX23" fmla="*/ 3595773 w 5308830"/>
                <a:gd name="connsiteY23"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308830" h="4311738">
                  <a:moveTo>
                    <a:pt x="5308830" y="4026353"/>
                  </a:moveTo>
                  <a:lnTo>
                    <a:pt x="5308830" y="4311738"/>
                  </a:lnTo>
                  <a:lnTo>
                    <a:pt x="4948051" y="4311738"/>
                  </a:lnTo>
                  <a:lnTo>
                    <a:pt x="5002803" y="4271506"/>
                  </a:lnTo>
                  <a:cubicBezTo>
                    <a:pt x="5078400" y="4214990"/>
                    <a:pt x="5151610" y="4158780"/>
                    <a:pt x="5221147" y="4102386"/>
                  </a:cubicBezTo>
                  <a:close/>
                  <a:moveTo>
                    <a:pt x="3595773" y="0"/>
                  </a:moveTo>
                  <a:cubicBezTo>
                    <a:pt x="4261231" y="0"/>
                    <a:pt x="4825666" y="190293"/>
                    <a:pt x="5271266" y="516192"/>
                  </a:cubicBezTo>
                  <a:lnTo>
                    <a:pt x="5308830" y="546905"/>
                  </a:lnTo>
                  <a:lnTo>
                    <a:pt x="5308830" y="1314056"/>
                  </a:lnTo>
                  <a:lnTo>
                    <a:pt x="5241798" y="1229961"/>
                  </a:lnTo>
                  <a:cubicBezTo>
                    <a:pt x="5047072" y="1010846"/>
                    <a:pt x="4813516" y="840530"/>
                    <a:pt x="4547599" y="723841"/>
                  </a:cubicBezTo>
                  <a:cubicBezTo>
                    <a:pt x="4263856" y="599429"/>
                    <a:pt x="3943667" y="536258"/>
                    <a:pt x="3595773" y="536258"/>
                  </a:cubicBezTo>
                  <a:cubicBezTo>
                    <a:pt x="3226761" y="536258"/>
                    <a:pt x="2852980" y="604041"/>
                    <a:pt x="2484874" y="738106"/>
                  </a:cubicBezTo>
                  <a:cubicBezTo>
                    <a:pt x="2126422" y="868309"/>
                    <a:pt x="1785227" y="1060075"/>
                    <a:pt x="1497964" y="1292596"/>
                  </a:cubicBezTo>
                  <a:cubicBezTo>
                    <a:pt x="1205707" y="1529085"/>
                    <a:pt x="976010" y="1798180"/>
                    <a:pt x="815348" y="2092157"/>
                  </a:cubicBezTo>
                  <a:cubicBezTo>
                    <a:pt x="651166" y="2392675"/>
                    <a:pt x="567825" y="2705743"/>
                    <a:pt x="567825" y="3022671"/>
                  </a:cubicBezTo>
                  <a:cubicBezTo>
                    <a:pt x="567825" y="3341852"/>
                    <a:pt x="700784" y="3528255"/>
                    <a:pt x="977486" y="3886690"/>
                  </a:cubicBezTo>
                  <a:cubicBezTo>
                    <a:pt x="1044249" y="3973134"/>
                    <a:pt x="1113283" y="4062582"/>
                    <a:pt x="1183907" y="4160932"/>
                  </a:cubicBezTo>
                  <a:cubicBezTo>
                    <a:pt x="1217636" y="4207895"/>
                    <a:pt x="1251520" y="4253175"/>
                    <a:pt x="1285607" y="4296799"/>
                  </a:cubicBezTo>
                  <a:lnTo>
                    <a:pt x="1297817"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7E6B45AB-7CCC-4949-9DC2-116644B5F6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73412" y="2537732"/>
              <a:ext cx="5308830" cy="4311738"/>
            </a:xfrm>
            <a:custGeom>
              <a:avLst/>
              <a:gdLst>
                <a:gd name="connsiteX0" fmla="*/ 5308830 w 5308830"/>
                <a:gd name="connsiteY0" fmla="*/ 3880900 h 4311738"/>
                <a:gd name="connsiteX1" fmla="*/ 5308830 w 5308830"/>
                <a:gd name="connsiteY1" fmla="*/ 4311738 h 4311738"/>
                <a:gd name="connsiteX2" fmla="*/ 4763109 w 5308830"/>
                <a:gd name="connsiteY2" fmla="*/ 4311738 h 4311738"/>
                <a:gd name="connsiteX3" fmla="*/ 4929066 w 5308830"/>
                <a:gd name="connsiteY3" fmla="*/ 4189789 h 4311738"/>
                <a:gd name="connsiteX4" fmla="*/ 5142959 w 5308830"/>
                <a:gd name="connsiteY4" fmla="*/ 4024320 h 4311738"/>
                <a:gd name="connsiteX5" fmla="*/ 3595773 w 5308830"/>
                <a:gd name="connsiteY5" fmla="*/ 0 h 4311738"/>
                <a:gd name="connsiteX6" fmla="*/ 5271266 w 5308830"/>
                <a:gd name="connsiteY6" fmla="*/ 516192 h 4311738"/>
                <a:gd name="connsiteX7" fmla="*/ 5308830 w 5308830"/>
                <a:gd name="connsiteY7" fmla="*/ 546905 h 4311738"/>
                <a:gd name="connsiteX8" fmla="*/ 5308830 w 5308830"/>
                <a:gd name="connsiteY8" fmla="*/ 1498438 h 4311738"/>
                <a:gd name="connsiteX9" fmla="*/ 5289422 w 5308830"/>
                <a:gd name="connsiteY9" fmla="*/ 1468062 h 4311738"/>
                <a:gd name="connsiteX10" fmla="*/ 5154710 w 5308830"/>
                <a:gd name="connsiteY10" fmla="*/ 1298924 h 4311738"/>
                <a:gd name="connsiteX11" fmla="*/ 4499685 w 5308830"/>
                <a:gd name="connsiteY11" fmla="*/ 821118 h 4311738"/>
                <a:gd name="connsiteX12" fmla="*/ 3595773 w 5308830"/>
                <a:gd name="connsiteY12" fmla="*/ 643510 h 4311738"/>
                <a:gd name="connsiteX13" fmla="*/ 2525523 w 5308830"/>
                <a:gd name="connsiteY13" fmla="*/ 838172 h 4311738"/>
                <a:gd name="connsiteX14" fmla="*/ 1571767 w 5308830"/>
                <a:gd name="connsiteY14" fmla="*/ 1374000 h 4311738"/>
                <a:gd name="connsiteX15" fmla="*/ 916173 w 5308830"/>
                <a:gd name="connsiteY15" fmla="*/ 2141277 h 4311738"/>
                <a:gd name="connsiteX16" fmla="*/ 681254 w 5308830"/>
                <a:gd name="connsiteY16" fmla="*/ 3022671 h 4311738"/>
                <a:gd name="connsiteX17" fmla="*/ 1069115 w 5308830"/>
                <a:gd name="connsiteY17" fmla="*/ 3823519 h 4311738"/>
                <a:gd name="connsiteX18" fmla="*/ 1277807 w 5308830"/>
                <a:gd name="connsiteY18" fmla="*/ 4100764 h 4311738"/>
                <a:gd name="connsiteX19" fmla="*/ 1373308 w 5308830"/>
                <a:gd name="connsiteY19" fmla="*/ 4228488 h 4311738"/>
                <a:gd name="connsiteX20" fmla="*/ 1441062 w 5308830"/>
                <a:gd name="connsiteY20" fmla="*/ 4311738 h 4311738"/>
                <a:gd name="connsiteX21" fmla="*/ 602176 w 5308830"/>
                <a:gd name="connsiteY21" fmla="*/ 4311738 h 4311738"/>
                <a:gd name="connsiteX22" fmla="*/ 583893 w 5308830"/>
                <a:gd name="connsiteY22" fmla="*/ 4287205 h 4311738"/>
                <a:gd name="connsiteX23" fmla="*/ 0 w 5308830"/>
                <a:gd name="connsiteY23" fmla="*/ 3022564 h 4311738"/>
                <a:gd name="connsiteX24" fmla="*/ 3595773 w 5308830"/>
                <a:gd name="connsiteY24" fmla="*/ 0 h 43117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5308830" h="4311738">
                  <a:moveTo>
                    <a:pt x="5308830" y="3880900"/>
                  </a:moveTo>
                  <a:lnTo>
                    <a:pt x="5308830" y="4311738"/>
                  </a:lnTo>
                  <a:lnTo>
                    <a:pt x="4763109" y="4311738"/>
                  </a:lnTo>
                  <a:lnTo>
                    <a:pt x="4929066" y="4189789"/>
                  </a:lnTo>
                  <a:cubicBezTo>
                    <a:pt x="5003230" y="4134367"/>
                    <a:pt x="5074975" y="4079340"/>
                    <a:pt x="5142959" y="4024320"/>
                  </a:cubicBezTo>
                  <a:close/>
                  <a:moveTo>
                    <a:pt x="3595773" y="0"/>
                  </a:moveTo>
                  <a:cubicBezTo>
                    <a:pt x="4261231" y="0"/>
                    <a:pt x="4825666" y="190293"/>
                    <a:pt x="5271266" y="516192"/>
                  </a:cubicBezTo>
                  <a:lnTo>
                    <a:pt x="5308830" y="546905"/>
                  </a:lnTo>
                  <a:lnTo>
                    <a:pt x="5308830" y="1498438"/>
                  </a:lnTo>
                  <a:lnTo>
                    <a:pt x="5289422" y="1468062"/>
                  </a:lnTo>
                  <a:cubicBezTo>
                    <a:pt x="5247242" y="1408963"/>
                    <a:pt x="5202313" y="1352510"/>
                    <a:pt x="5154710" y="1298924"/>
                  </a:cubicBezTo>
                  <a:cubicBezTo>
                    <a:pt x="4970772" y="1091928"/>
                    <a:pt x="4750500" y="931159"/>
                    <a:pt x="4499685" y="821118"/>
                  </a:cubicBezTo>
                  <a:cubicBezTo>
                    <a:pt x="4231156" y="703248"/>
                    <a:pt x="3926977" y="643510"/>
                    <a:pt x="3595773" y="643510"/>
                  </a:cubicBezTo>
                  <a:cubicBezTo>
                    <a:pt x="3245836" y="643510"/>
                    <a:pt x="2875688" y="710757"/>
                    <a:pt x="2525523" y="838172"/>
                  </a:cubicBezTo>
                  <a:cubicBezTo>
                    <a:pt x="2179105" y="964084"/>
                    <a:pt x="1849265" y="1149415"/>
                    <a:pt x="1571767" y="1374000"/>
                  </a:cubicBezTo>
                  <a:cubicBezTo>
                    <a:pt x="1294611" y="1598264"/>
                    <a:pt x="1067980" y="1863603"/>
                    <a:pt x="916173" y="2141277"/>
                  </a:cubicBezTo>
                  <a:cubicBezTo>
                    <a:pt x="760280" y="2426459"/>
                    <a:pt x="681254" y="2723010"/>
                    <a:pt x="681254" y="3022671"/>
                  </a:cubicBezTo>
                  <a:cubicBezTo>
                    <a:pt x="681254" y="3309032"/>
                    <a:pt x="800134" y="3475166"/>
                    <a:pt x="1069115" y="3823519"/>
                  </a:cubicBezTo>
                  <a:cubicBezTo>
                    <a:pt x="1136445" y="3910714"/>
                    <a:pt x="1206047" y="4000912"/>
                    <a:pt x="1277807" y="4100764"/>
                  </a:cubicBezTo>
                  <a:cubicBezTo>
                    <a:pt x="1309528" y="4144925"/>
                    <a:pt x="1341351" y="4187490"/>
                    <a:pt x="1373308" y="4228488"/>
                  </a:cubicBezTo>
                  <a:lnTo>
                    <a:pt x="1441062" y="4311738"/>
                  </a:lnTo>
                  <a:lnTo>
                    <a:pt x="602176" y="4311738"/>
                  </a:lnTo>
                  <a:lnTo>
                    <a:pt x="583893" y="4287205"/>
                  </a:lnTo>
                  <a:cubicBezTo>
                    <a:pt x="281395" y="3892133"/>
                    <a:pt x="0" y="3570338"/>
                    <a:pt x="0" y="3022564"/>
                  </a:cubicBezTo>
                  <a:cubicBezTo>
                    <a:pt x="0" y="1353193"/>
                    <a:pt x="1810660" y="0"/>
                    <a:pt x="3595773" y="0"/>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61D22245-3D67-419C-A6B5-DD0EB0D8399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123758" y="0"/>
            <a:ext cx="5081407" cy="3133064"/>
            <a:chOff x="5907711" y="0"/>
            <a:chExt cx="5081407" cy="3133064"/>
          </a:xfrm>
          <a:solidFill>
            <a:schemeClr val="accent5">
              <a:alpha val="5000"/>
            </a:schemeClr>
          </a:solidFill>
        </p:grpSpPr>
        <p:sp>
          <p:nvSpPr>
            <p:cNvPr id="19" name="Freeform: Shape 18">
              <a:extLst>
                <a:ext uri="{FF2B5EF4-FFF2-40B4-BE49-F238E27FC236}">
                  <a16:creationId xmlns:a16="http://schemas.microsoft.com/office/drawing/2014/main" id="{E3A64720-9AA0-4796-8E62-15672228CF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19200" y="0"/>
              <a:ext cx="5069918" cy="3111852"/>
            </a:xfrm>
            <a:custGeom>
              <a:avLst/>
              <a:gdLst>
                <a:gd name="connsiteX0" fmla="*/ 145909 w 5069918"/>
                <a:gd name="connsiteY0" fmla="*/ 0 h 3111852"/>
                <a:gd name="connsiteX1" fmla="*/ 205279 w 5069918"/>
                <a:gd name="connsiteY1" fmla="*/ 0 h 3111852"/>
                <a:gd name="connsiteX2" fmla="*/ 202868 w 5069918"/>
                <a:gd name="connsiteY2" fmla="*/ 5043 h 3111852"/>
                <a:gd name="connsiteX3" fmla="*/ 191273 w 5069918"/>
                <a:gd name="connsiteY3" fmla="*/ 30818 h 3111852"/>
                <a:gd name="connsiteX4" fmla="*/ 169129 w 5069918"/>
                <a:gd name="connsiteY4" fmla="*/ 82781 h 3111852"/>
                <a:gd name="connsiteX5" fmla="*/ 148381 w 5069918"/>
                <a:gd name="connsiteY5" fmla="*/ 135320 h 3111852"/>
                <a:gd name="connsiteX6" fmla="*/ 80903 w 5069918"/>
                <a:gd name="connsiteY6" fmla="*/ 350499 h 3111852"/>
                <a:gd name="connsiteX7" fmla="*/ 26154 w 5069918"/>
                <a:gd name="connsiteY7" fmla="*/ 796339 h 3111852"/>
                <a:gd name="connsiteX8" fmla="*/ 49170 w 5069918"/>
                <a:gd name="connsiteY8" fmla="*/ 1018931 h 3111852"/>
                <a:gd name="connsiteX9" fmla="*/ 119437 w 5069918"/>
                <a:gd name="connsiteY9" fmla="*/ 1231804 h 3111852"/>
                <a:gd name="connsiteX10" fmla="*/ 143672 w 5069918"/>
                <a:gd name="connsiteY10" fmla="*/ 1282696 h 3111852"/>
                <a:gd name="connsiteX11" fmla="*/ 170611 w 5069918"/>
                <a:gd name="connsiteY11" fmla="*/ 1332436 h 3111852"/>
                <a:gd name="connsiteX12" fmla="*/ 230330 w 5069918"/>
                <a:gd name="connsiteY12" fmla="*/ 1428867 h 3111852"/>
                <a:gd name="connsiteX13" fmla="*/ 296237 w 5069918"/>
                <a:gd name="connsiteY13" fmla="*/ 1522004 h 3111852"/>
                <a:gd name="connsiteX14" fmla="*/ 366853 w 5069918"/>
                <a:gd name="connsiteY14" fmla="*/ 1612506 h 3111852"/>
                <a:gd name="connsiteX15" fmla="*/ 513838 w 5069918"/>
                <a:gd name="connsiteY15" fmla="*/ 1791535 h 3111852"/>
                <a:gd name="connsiteX16" fmla="*/ 587330 w 5069918"/>
                <a:gd name="connsiteY16" fmla="*/ 1882283 h 3111852"/>
                <a:gd name="connsiteX17" fmla="*/ 658817 w 5069918"/>
                <a:gd name="connsiteY17" fmla="*/ 1974186 h 3111852"/>
                <a:gd name="connsiteX18" fmla="*/ 730305 w 5069918"/>
                <a:gd name="connsiteY18" fmla="*/ 2062959 h 3111852"/>
                <a:gd name="connsiteX19" fmla="*/ 805018 w 5069918"/>
                <a:gd name="connsiteY19" fmla="*/ 2148685 h 3111852"/>
                <a:gd name="connsiteX20" fmla="*/ 963424 w 5069918"/>
                <a:gd name="connsiteY20" fmla="*/ 2310337 h 3111852"/>
                <a:gd name="connsiteX21" fmla="*/ 1319204 w 5069918"/>
                <a:gd name="connsiteY21" fmla="*/ 2580196 h 3111852"/>
                <a:gd name="connsiteX22" fmla="*/ 1515882 w 5069918"/>
                <a:gd name="connsiteY22" fmla="*/ 2681651 h 3111852"/>
                <a:gd name="connsiteX23" fmla="*/ 1723456 w 5069918"/>
                <a:gd name="connsiteY23" fmla="*/ 2758319 h 3111852"/>
                <a:gd name="connsiteX24" fmla="*/ 1939662 w 5069918"/>
                <a:gd name="connsiteY24" fmla="*/ 2811269 h 3111852"/>
                <a:gd name="connsiteX25" fmla="*/ 2162581 w 5069918"/>
                <a:gd name="connsiteY25" fmla="*/ 2840916 h 3111852"/>
                <a:gd name="connsiteX26" fmla="*/ 2389597 w 5069918"/>
                <a:gd name="connsiteY26" fmla="*/ 2850221 h 3111852"/>
                <a:gd name="connsiteX27" fmla="*/ 2446002 w 5069918"/>
                <a:gd name="connsiteY27" fmla="*/ 2849808 h 3111852"/>
                <a:gd name="connsiteX28" fmla="*/ 2473638 w 5069918"/>
                <a:gd name="connsiteY28" fmla="*/ 2849151 h 3111852"/>
                <a:gd name="connsiteX29" fmla="*/ 2501187 w 5069918"/>
                <a:gd name="connsiteY29" fmla="*/ 2847832 h 3111852"/>
                <a:gd name="connsiteX30" fmla="*/ 2610685 w 5069918"/>
                <a:gd name="connsiteY30" fmla="*/ 2838774 h 3111852"/>
                <a:gd name="connsiteX31" fmla="*/ 3033071 w 5069918"/>
                <a:gd name="connsiteY31" fmla="*/ 2730979 h 3111852"/>
                <a:gd name="connsiteX32" fmla="*/ 3232974 w 5069918"/>
                <a:gd name="connsiteY32" fmla="*/ 2637430 h 3111852"/>
                <a:gd name="connsiteX33" fmla="*/ 3425990 w 5069918"/>
                <a:gd name="connsiteY33" fmla="*/ 2523622 h 3111852"/>
                <a:gd name="connsiteX34" fmla="*/ 3613601 w 5069918"/>
                <a:gd name="connsiteY34" fmla="*/ 2394827 h 3111852"/>
                <a:gd name="connsiteX35" fmla="*/ 3706185 w 5069918"/>
                <a:gd name="connsiteY35" fmla="*/ 2326642 h 3111852"/>
                <a:gd name="connsiteX36" fmla="*/ 3799729 w 5069918"/>
                <a:gd name="connsiteY36" fmla="*/ 2255904 h 3111852"/>
                <a:gd name="connsiteX37" fmla="*/ 4175561 w 5069918"/>
                <a:gd name="connsiteY37" fmla="*/ 1976821 h 3111852"/>
                <a:gd name="connsiteX38" fmla="*/ 4517132 w 5069918"/>
                <a:gd name="connsiteY38" fmla="*/ 1683080 h 3111852"/>
                <a:gd name="connsiteX39" fmla="*/ 4659758 w 5069918"/>
                <a:gd name="connsiteY39" fmla="*/ 1519452 h 3111852"/>
                <a:gd name="connsiteX40" fmla="*/ 4773178 w 5069918"/>
                <a:gd name="connsiteY40" fmla="*/ 1340423 h 3111852"/>
                <a:gd name="connsiteX41" fmla="*/ 4892092 w 5069918"/>
                <a:gd name="connsiteY41" fmla="*/ 938311 h 3111852"/>
                <a:gd name="connsiteX42" fmla="*/ 4898804 w 5069918"/>
                <a:gd name="connsiteY42" fmla="*/ 831503 h 3111852"/>
                <a:gd name="connsiteX43" fmla="*/ 4899153 w 5069918"/>
                <a:gd name="connsiteY43" fmla="*/ 776988 h 3111852"/>
                <a:gd name="connsiteX44" fmla="*/ 4898456 w 5069918"/>
                <a:gd name="connsiteY44" fmla="*/ 721484 h 3111852"/>
                <a:gd name="connsiteX45" fmla="*/ 4886774 w 5069918"/>
                <a:gd name="connsiteY45" fmla="*/ 499635 h 3111852"/>
                <a:gd name="connsiteX46" fmla="*/ 4815896 w 5069918"/>
                <a:gd name="connsiteY46" fmla="*/ 59970 h 3111852"/>
                <a:gd name="connsiteX47" fmla="*/ 4798654 w 5069918"/>
                <a:gd name="connsiteY47" fmla="*/ 0 h 3111852"/>
                <a:gd name="connsiteX48" fmla="*/ 4909441 w 5069918"/>
                <a:gd name="connsiteY48" fmla="*/ 0 h 3111852"/>
                <a:gd name="connsiteX49" fmla="*/ 4921297 w 5069918"/>
                <a:gd name="connsiteY49" fmla="*/ 34112 h 3111852"/>
                <a:gd name="connsiteX50" fmla="*/ 5027482 w 5069918"/>
                <a:gd name="connsiteY50" fmla="*/ 483740 h 3111852"/>
                <a:gd name="connsiteX51" fmla="*/ 5058082 w 5069918"/>
                <a:gd name="connsiteY51" fmla="*/ 712837 h 3111852"/>
                <a:gd name="connsiteX52" fmla="*/ 5063486 w 5069918"/>
                <a:gd name="connsiteY52" fmla="*/ 770400 h 3111852"/>
                <a:gd name="connsiteX53" fmla="*/ 5067846 w 5069918"/>
                <a:gd name="connsiteY53" fmla="*/ 829033 h 3111852"/>
                <a:gd name="connsiteX54" fmla="*/ 5069414 w 5069918"/>
                <a:gd name="connsiteY54" fmla="*/ 948521 h 3111852"/>
                <a:gd name="connsiteX55" fmla="*/ 5040732 w 5069918"/>
                <a:gd name="connsiteY55" fmla="*/ 1188571 h 3111852"/>
                <a:gd name="connsiteX56" fmla="*/ 4964102 w 5069918"/>
                <a:gd name="connsiteY56" fmla="*/ 1421620 h 3111852"/>
                <a:gd name="connsiteX57" fmla="*/ 4689486 w 5069918"/>
                <a:gd name="connsiteY57" fmla="*/ 1828757 h 3111852"/>
                <a:gd name="connsiteX58" fmla="*/ 4333792 w 5069918"/>
                <a:gd name="connsiteY58" fmla="*/ 2155355 h 3111852"/>
                <a:gd name="connsiteX59" fmla="*/ 3965196 w 5069918"/>
                <a:gd name="connsiteY59" fmla="*/ 2446790 h 3111852"/>
                <a:gd name="connsiteX60" fmla="*/ 3873745 w 5069918"/>
                <a:gd name="connsiteY60" fmla="*/ 2519916 h 3111852"/>
                <a:gd name="connsiteX61" fmla="*/ 3779416 w 5069918"/>
                <a:gd name="connsiteY61" fmla="*/ 2593454 h 3111852"/>
                <a:gd name="connsiteX62" fmla="*/ 3582739 w 5069918"/>
                <a:gd name="connsiteY62" fmla="*/ 2735343 h 3111852"/>
                <a:gd name="connsiteX63" fmla="*/ 3371851 w 5069918"/>
                <a:gd name="connsiteY63" fmla="*/ 2865126 h 3111852"/>
                <a:gd name="connsiteX64" fmla="*/ 3143614 w 5069918"/>
                <a:gd name="connsiteY64" fmla="*/ 2974568 h 3111852"/>
                <a:gd name="connsiteX65" fmla="*/ 2643552 w 5069918"/>
                <a:gd name="connsiteY65" fmla="*/ 3101304 h 3111852"/>
                <a:gd name="connsiteX66" fmla="*/ 2514264 w 5069918"/>
                <a:gd name="connsiteY66" fmla="*/ 3110445 h 3111852"/>
                <a:gd name="connsiteX67" fmla="*/ 2481920 w 5069918"/>
                <a:gd name="connsiteY67" fmla="*/ 3111598 h 3111852"/>
                <a:gd name="connsiteX68" fmla="*/ 2449664 w 5069918"/>
                <a:gd name="connsiteY68" fmla="*/ 3111763 h 3111852"/>
                <a:gd name="connsiteX69" fmla="*/ 2386284 w 5069918"/>
                <a:gd name="connsiteY69" fmla="*/ 3111022 h 3111852"/>
                <a:gd name="connsiteX70" fmla="*/ 2260658 w 5069918"/>
                <a:gd name="connsiteY70" fmla="*/ 3106080 h 3111852"/>
                <a:gd name="connsiteX71" fmla="*/ 2134945 w 5069918"/>
                <a:gd name="connsiteY71" fmla="*/ 3094716 h 3111852"/>
                <a:gd name="connsiteX72" fmla="*/ 1884564 w 5069918"/>
                <a:gd name="connsiteY72" fmla="*/ 3054200 h 3111852"/>
                <a:gd name="connsiteX73" fmla="*/ 1639764 w 5069918"/>
                <a:gd name="connsiteY73" fmla="*/ 2984286 h 3111852"/>
                <a:gd name="connsiteX74" fmla="*/ 1407081 w 5069918"/>
                <a:gd name="connsiteY74" fmla="*/ 2882913 h 3111852"/>
                <a:gd name="connsiteX75" fmla="*/ 1193491 w 5069918"/>
                <a:gd name="connsiteY75" fmla="*/ 2750989 h 3111852"/>
                <a:gd name="connsiteX76" fmla="*/ 836141 w 5069918"/>
                <a:gd name="connsiteY76" fmla="*/ 2418627 h 3111852"/>
                <a:gd name="connsiteX77" fmla="*/ 690812 w 5069918"/>
                <a:gd name="connsiteY77" fmla="*/ 2230210 h 3111852"/>
                <a:gd name="connsiteX78" fmla="*/ 562397 w 5069918"/>
                <a:gd name="connsiteY78" fmla="*/ 2033725 h 3111852"/>
                <a:gd name="connsiteX79" fmla="*/ 502504 w 5069918"/>
                <a:gd name="connsiteY79" fmla="*/ 1936223 h 3111852"/>
                <a:gd name="connsiteX80" fmla="*/ 440258 w 5069918"/>
                <a:gd name="connsiteY80" fmla="*/ 1840368 h 3111852"/>
                <a:gd name="connsiteX81" fmla="*/ 310360 w 5069918"/>
                <a:gd name="connsiteY81" fmla="*/ 1649481 h 3111852"/>
                <a:gd name="connsiteX82" fmla="*/ 246806 w 5069918"/>
                <a:gd name="connsiteY82" fmla="*/ 1552391 h 3111852"/>
                <a:gd name="connsiteX83" fmla="*/ 186303 w 5069918"/>
                <a:gd name="connsiteY83" fmla="*/ 1453160 h 3111852"/>
                <a:gd name="connsiteX84" fmla="*/ 84390 w 5069918"/>
                <a:gd name="connsiteY84" fmla="*/ 1244980 h 3111852"/>
                <a:gd name="connsiteX85" fmla="*/ 20139 w 5069918"/>
                <a:gd name="connsiteY85" fmla="*/ 1024037 h 3111852"/>
                <a:gd name="connsiteX86" fmla="*/ 0 w 5069918"/>
                <a:gd name="connsiteY86" fmla="*/ 796339 h 3111852"/>
                <a:gd name="connsiteX87" fmla="*/ 102773 w 5069918"/>
                <a:gd name="connsiteY87" fmla="*/ 121376 h 3111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5069918" h="3111852">
                  <a:moveTo>
                    <a:pt x="145909" y="0"/>
                  </a:moveTo>
                  <a:lnTo>
                    <a:pt x="205279" y="0"/>
                  </a:lnTo>
                  <a:lnTo>
                    <a:pt x="202868" y="5043"/>
                  </a:lnTo>
                  <a:lnTo>
                    <a:pt x="191273" y="30818"/>
                  </a:lnTo>
                  <a:cubicBezTo>
                    <a:pt x="183688" y="48029"/>
                    <a:pt x="176016" y="65240"/>
                    <a:pt x="169129" y="82781"/>
                  </a:cubicBezTo>
                  <a:cubicBezTo>
                    <a:pt x="162242" y="100321"/>
                    <a:pt x="154658" y="117615"/>
                    <a:pt x="148381" y="135320"/>
                  </a:cubicBezTo>
                  <a:cubicBezTo>
                    <a:pt x="121529" y="205646"/>
                    <a:pt x="98775" y="277455"/>
                    <a:pt x="80903" y="350499"/>
                  </a:cubicBezTo>
                  <a:cubicBezTo>
                    <a:pt x="44636" y="496258"/>
                    <a:pt x="26067" y="646299"/>
                    <a:pt x="26154" y="796339"/>
                  </a:cubicBezTo>
                  <a:cubicBezTo>
                    <a:pt x="26590" y="871114"/>
                    <a:pt x="34001" y="945722"/>
                    <a:pt x="49170" y="1018931"/>
                  </a:cubicBezTo>
                  <a:cubicBezTo>
                    <a:pt x="65124" y="1091975"/>
                    <a:pt x="88226" y="1163454"/>
                    <a:pt x="119437" y="1231804"/>
                  </a:cubicBezTo>
                  <a:cubicBezTo>
                    <a:pt x="126847" y="1249016"/>
                    <a:pt x="135478" y="1265815"/>
                    <a:pt x="143672" y="1282696"/>
                  </a:cubicBezTo>
                  <a:cubicBezTo>
                    <a:pt x="152565" y="1299331"/>
                    <a:pt x="161021" y="1316130"/>
                    <a:pt x="170611" y="1332436"/>
                  </a:cubicBezTo>
                  <a:cubicBezTo>
                    <a:pt x="188919" y="1365375"/>
                    <a:pt x="209319" y="1397327"/>
                    <a:pt x="230330" y="1428867"/>
                  </a:cubicBezTo>
                  <a:cubicBezTo>
                    <a:pt x="251253" y="1460489"/>
                    <a:pt x="273658" y="1491288"/>
                    <a:pt x="296237" y="1522004"/>
                  </a:cubicBezTo>
                  <a:cubicBezTo>
                    <a:pt x="319165" y="1552474"/>
                    <a:pt x="342966" y="1582531"/>
                    <a:pt x="366853" y="1612506"/>
                  </a:cubicBezTo>
                  <a:cubicBezTo>
                    <a:pt x="414714" y="1672540"/>
                    <a:pt x="464756" y="1731337"/>
                    <a:pt x="513838" y="1791535"/>
                  </a:cubicBezTo>
                  <a:cubicBezTo>
                    <a:pt x="538509" y="1821510"/>
                    <a:pt x="563094" y="1851732"/>
                    <a:pt x="587330" y="1882283"/>
                  </a:cubicBezTo>
                  <a:cubicBezTo>
                    <a:pt x="611479" y="1912588"/>
                    <a:pt x="635453" y="1944787"/>
                    <a:pt x="658817" y="1974186"/>
                  </a:cubicBezTo>
                  <a:cubicBezTo>
                    <a:pt x="682008" y="2004326"/>
                    <a:pt x="706330" y="2033560"/>
                    <a:pt x="730305" y="2062959"/>
                  </a:cubicBezTo>
                  <a:cubicBezTo>
                    <a:pt x="754977" y="2091864"/>
                    <a:pt x="779474" y="2120768"/>
                    <a:pt x="805018" y="2148685"/>
                  </a:cubicBezTo>
                  <a:cubicBezTo>
                    <a:pt x="855757" y="2204847"/>
                    <a:pt x="908500" y="2258951"/>
                    <a:pt x="963424" y="2310337"/>
                  </a:cubicBezTo>
                  <a:cubicBezTo>
                    <a:pt x="1073444" y="2412862"/>
                    <a:pt x="1192183" y="2504353"/>
                    <a:pt x="1319204" y="2580196"/>
                  </a:cubicBezTo>
                  <a:cubicBezTo>
                    <a:pt x="1382846" y="2617913"/>
                    <a:pt x="1448143" y="2652500"/>
                    <a:pt x="1515882" y="2681651"/>
                  </a:cubicBezTo>
                  <a:cubicBezTo>
                    <a:pt x="1583184" y="2711626"/>
                    <a:pt x="1652666" y="2736908"/>
                    <a:pt x="1723456" y="2758319"/>
                  </a:cubicBezTo>
                  <a:cubicBezTo>
                    <a:pt x="1794246" y="2779812"/>
                    <a:pt x="1866431" y="2797188"/>
                    <a:pt x="1939662" y="2811269"/>
                  </a:cubicBezTo>
                  <a:cubicBezTo>
                    <a:pt x="2012981" y="2825104"/>
                    <a:pt x="2087519" y="2834574"/>
                    <a:pt x="2162581" y="2840916"/>
                  </a:cubicBezTo>
                  <a:cubicBezTo>
                    <a:pt x="2237643" y="2847338"/>
                    <a:pt x="2313489" y="2850139"/>
                    <a:pt x="2389597" y="2850221"/>
                  </a:cubicBezTo>
                  <a:cubicBezTo>
                    <a:pt x="2408602" y="2850221"/>
                    <a:pt x="2427869" y="2850550"/>
                    <a:pt x="2446002" y="2849808"/>
                  </a:cubicBezTo>
                  <a:lnTo>
                    <a:pt x="2473638" y="2849151"/>
                  </a:lnTo>
                  <a:lnTo>
                    <a:pt x="2501187" y="2847832"/>
                  </a:lnTo>
                  <a:cubicBezTo>
                    <a:pt x="2537890" y="2846268"/>
                    <a:pt x="2574418" y="2842809"/>
                    <a:pt x="2610685" y="2838774"/>
                  </a:cubicBezTo>
                  <a:cubicBezTo>
                    <a:pt x="2755926" y="2821975"/>
                    <a:pt x="2897244" y="2785164"/>
                    <a:pt x="3033071" y="2730979"/>
                  </a:cubicBezTo>
                  <a:cubicBezTo>
                    <a:pt x="3101158" y="2704132"/>
                    <a:pt x="3167589" y="2672263"/>
                    <a:pt x="3232974" y="2637430"/>
                  </a:cubicBezTo>
                  <a:cubicBezTo>
                    <a:pt x="3298446" y="2602760"/>
                    <a:pt x="3362697" y="2564303"/>
                    <a:pt x="3425990" y="2523622"/>
                  </a:cubicBezTo>
                  <a:cubicBezTo>
                    <a:pt x="3489282" y="2482859"/>
                    <a:pt x="3551529" y="2439461"/>
                    <a:pt x="3613601" y="2394827"/>
                  </a:cubicBezTo>
                  <a:cubicBezTo>
                    <a:pt x="3644549" y="2372511"/>
                    <a:pt x="3675411" y="2349617"/>
                    <a:pt x="3706185" y="2326642"/>
                  </a:cubicBezTo>
                  <a:lnTo>
                    <a:pt x="3799729" y="2255904"/>
                  </a:lnTo>
                  <a:cubicBezTo>
                    <a:pt x="3926402" y="2160954"/>
                    <a:pt x="4053597" y="2070123"/>
                    <a:pt x="4175561" y="1976821"/>
                  </a:cubicBezTo>
                  <a:cubicBezTo>
                    <a:pt x="4297526" y="1883601"/>
                    <a:pt x="4414084" y="1787582"/>
                    <a:pt x="4517132" y="1683080"/>
                  </a:cubicBezTo>
                  <a:cubicBezTo>
                    <a:pt x="4568480" y="1630705"/>
                    <a:pt x="4616604" y="1576438"/>
                    <a:pt x="4659758" y="1519452"/>
                  </a:cubicBezTo>
                  <a:cubicBezTo>
                    <a:pt x="4702650" y="1462383"/>
                    <a:pt x="4741184" y="1402845"/>
                    <a:pt x="4773178" y="1340423"/>
                  </a:cubicBezTo>
                  <a:cubicBezTo>
                    <a:pt x="4837865" y="1215829"/>
                    <a:pt x="4877446" y="1079787"/>
                    <a:pt x="4892092" y="938311"/>
                  </a:cubicBezTo>
                  <a:cubicBezTo>
                    <a:pt x="4895666" y="902982"/>
                    <a:pt x="4897845" y="867325"/>
                    <a:pt x="4898804" y="831503"/>
                  </a:cubicBezTo>
                  <a:cubicBezTo>
                    <a:pt x="4899066" y="813633"/>
                    <a:pt x="4899414" y="795764"/>
                    <a:pt x="4899153" y="776988"/>
                  </a:cubicBezTo>
                  <a:cubicBezTo>
                    <a:pt x="4898979" y="758460"/>
                    <a:pt x="4899066" y="740012"/>
                    <a:pt x="4898456" y="721484"/>
                  </a:cubicBezTo>
                  <a:cubicBezTo>
                    <a:pt x="4896974" y="647452"/>
                    <a:pt x="4893226" y="573502"/>
                    <a:pt x="4886774" y="499635"/>
                  </a:cubicBezTo>
                  <a:cubicBezTo>
                    <a:pt x="4873610" y="351981"/>
                    <a:pt x="4851030" y="204740"/>
                    <a:pt x="4815896" y="59970"/>
                  </a:cubicBezTo>
                  <a:lnTo>
                    <a:pt x="4798654" y="0"/>
                  </a:lnTo>
                  <a:lnTo>
                    <a:pt x="4909441" y="0"/>
                  </a:lnTo>
                  <a:lnTo>
                    <a:pt x="4921297" y="34112"/>
                  </a:lnTo>
                  <a:cubicBezTo>
                    <a:pt x="4966630" y="181436"/>
                    <a:pt x="5002460" y="331724"/>
                    <a:pt x="5027482" y="483740"/>
                  </a:cubicBezTo>
                  <a:cubicBezTo>
                    <a:pt x="5040123" y="559749"/>
                    <a:pt x="5050323" y="636170"/>
                    <a:pt x="5058082" y="712837"/>
                  </a:cubicBezTo>
                  <a:cubicBezTo>
                    <a:pt x="5060261" y="732025"/>
                    <a:pt x="5061743" y="751213"/>
                    <a:pt x="5063486" y="770400"/>
                  </a:cubicBezTo>
                  <a:cubicBezTo>
                    <a:pt x="5065318" y="789340"/>
                    <a:pt x="5066625" y="809186"/>
                    <a:pt x="5067846" y="829033"/>
                  </a:cubicBezTo>
                  <a:cubicBezTo>
                    <a:pt x="5069851" y="868643"/>
                    <a:pt x="5070461" y="908500"/>
                    <a:pt x="5069414" y="948521"/>
                  </a:cubicBezTo>
                  <a:cubicBezTo>
                    <a:pt x="5067060" y="1028483"/>
                    <a:pt x="5057820" y="1109021"/>
                    <a:pt x="5040732" y="1188571"/>
                  </a:cubicBezTo>
                  <a:cubicBezTo>
                    <a:pt x="5023123" y="1268038"/>
                    <a:pt x="4997578" y="1346435"/>
                    <a:pt x="4964102" y="1421620"/>
                  </a:cubicBezTo>
                  <a:cubicBezTo>
                    <a:pt x="4897409" y="1572485"/>
                    <a:pt x="4799942" y="1709020"/>
                    <a:pt x="4689486" y="1828757"/>
                  </a:cubicBezTo>
                  <a:cubicBezTo>
                    <a:pt x="4579116" y="1949234"/>
                    <a:pt x="4456716" y="2054888"/>
                    <a:pt x="4333792" y="2155355"/>
                  </a:cubicBezTo>
                  <a:cubicBezTo>
                    <a:pt x="4210520" y="2255657"/>
                    <a:pt x="4085853" y="2350524"/>
                    <a:pt x="3965196" y="2446790"/>
                  </a:cubicBezTo>
                  <a:lnTo>
                    <a:pt x="3873745" y="2519916"/>
                  </a:lnTo>
                  <a:cubicBezTo>
                    <a:pt x="3842621" y="2544539"/>
                    <a:pt x="3811324" y="2569162"/>
                    <a:pt x="3779416" y="2593454"/>
                  </a:cubicBezTo>
                  <a:cubicBezTo>
                    <a:pt x="3715862" y="2642123"/>
                    <a:pt x="3650652" y="2689804"/>
                    <a:pt x="3582739" y="2735343"/>
                  </a:cubicBezTo>
                  <a:cubicBezTo>
                    <a:pt x="3514913" y="2780800"/>
                    <a:pt x="3445170" y="2824939"/>
                    <a:pt x="3371851" y="2865126"/>
                  </a:cubicBezTo>
                  <a:cubicBezTo>
                    <a:pt x="3298533" y="2905230"/>
                    <a:pt x="3222687" y="2942452"/>
                    <a:pt x="3143614" y="2974568"/>
                  </a:cubicBezTo>
                  <a:cubicBezTo>
                    <a:pt x="2985994" y="3039625"/>
                    <a:pt x="2815732" y="3083105"/>
                    <a:pt x="2643552" y="3101304"/>
                  </a:cubicBezTo>
                  <a:cubicBezTo>
                    <a:pt x="2600484" y="3105587"/>
                    <a:pt x="2557331" y="3109046"/>
                    <a:pt x="2514264" y="3110445"/>
                  </a:cubicBezTo>
                  <a:lnTo>
                    <a:pt x="2481920" y="3111598"/>
                  </a:lnTo>
                  <a:lnTo>
                    <a:pt x="2449664" y="3111763"/>
                  </a:lnTo>
                  <a:cubicBezTo>
                    <a:pt x="2427869" y="3112092"/>
                    <a:pt x="2407207" y="3111434"/>
                    <a:pt x="2386284" y="3111022"/>
                  </a:cubicBezTo>
                  <a:cubicBezTo>
                    <a:pt x="2344525" y="3110528"/>
                    <a:pt x="2302505" y="3108140"/>
                    <a:pt x="2260658" y="3106080"/>
                  </a:cubicBezTo>
                  <a:cubicBezTo>
                    <a:pt x="2218725" y="3102787"/>
                    <a:pt x="2176791" y="3099740"/>
                    <a:pt x="2134945" y="3094716"/>
                  </a:cubicBezTo>
                  <a:cubicBezTo>
                    <a:pt x="2051165" y="3085246"/>
                    <a:pt x="1967473" y="3072317"/>
                    <a:pt x="1884564" y="3054200"/>
                  </a:cubicBezTo>
                  <a:cubicBezTo>
                    <a:pt x="1801657" y="3036084"/>
                    <a:pt x="1719708" y="3012778"/>
                    <a:pt x="1639764" y="2984286"/>
                  </a:cubicBezTo>
                  <a:cubicBezTo>
                    <a:pt x="1559820" y="2955710"/>
                    <a:pt x="1481969" y="2921618"/>
                    <a:pt x="1407081" y="2882913"/>
                  </a:cubicBezTo>
                  <a:cubicBezTo>
                    <a:pt x="1332455" y="2843633"/>
                    <a:pt x="1260794" y="2799741"/>
                    <a:pt x="1193491" y="2750989"/>
                  </a:cubicBezTo>
                  <a:cubicBezTo>
                    <a:pt x="1058362" y="2653982"/>
                    <a:pt x="939973" y="2540257"/>
                    <a:pt x="836141" y="2418627"/>
                  </a:cubicBezTo>
                  <a:cubicBezTo>
                    <a:pt x="784444" y="2357523"/>
                    <a:pt x="736321" y="2294444"/>
                    <a:pt x="690812" y="2230210"/>
                  </a:cubicBezTo>
                  <a:cubicBezTo>
                    <a:pt x="645217" y="2165978"/>
                    <a:pt x="602674" y="2100345"/>
                    <a:pt x="562397" y="2033725"/>
                  </a:cubicBezTo>
                  <a:cubicBezTo>
                    <a:pt x="541823" y="2000044"/>
                    <a:pt x="522992" y="1968504"/>
                    <a:pt x="502504" y="1936223"/>
                  </a:cubicBezTo>
                  <a:cubicBezTo>
                    <a:pt x="482192" y="1904189"/>
                    <a:pt x="461530" y="1872155"/>
                    <a:pt x="440258" y="1840368"/>
                  </a:cubicBezTo>
                  <a:lnTo>
                    <a:pt x="310360" y="1649481"/>
                  </a:lnTo>
                  <a:cubicBezTo>
                    <a:pt x="288826" y="1617365"/>
                    <a:pt x="267555" y="1585084"/>
                    <a:pt x="246806" y="1552391"/>
                  </a:cubicBezTo>
                  <a:cubicBezTo>
                    <a:pt x="226057" y="1519698"/>
                    <a:pt x="205483" y="1486923"/>
                    <a:pt x="186303" y="1453160"/>
                  </a:cubicBezTo>
                  <a:cubicBezTo>
                    <a:pt x="147857" y="1385962"/>
                    <a:pt x="112550" y="1316790"/>
                    <a:pt x="84390" y="1244980"/>
                  </a:cubicBezTo>
                  <a:cubicBezTo>
                    <a:pt x="55708" y="1173418"/>
                    <a:pt x="34436" y="1099222"/>
                    <a:pt x="20139" y="1024037"/>
                  </a:cubicBezTo>
                  <a:cubicBezTo>
                    <a:pt x="6452" y="948852"/>
                    <a:pt x="0" y="872513"/>
                    <a:pt x="0" y="796339"/>
                  </a:cubicBezTo>
                  <a:cubicBezTo>
                    <a:pt x="850" y="568560"/>
                    <a:pt x="36028" y="341245"/>
                    <a:pt x="102773" y="121376"/>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31BCBF53-F859-485D-8008-16DE1F4FB12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73885" y="1"/>
              <a:ext cx="4960549" cy="2918955"/>
            </a:xfrm>
            <a:custGeom>
              <a:avLst/>
              <a:gdLst>
                <a:gd name="connsiteX0" fmla="*/ 154335 w 4960549"/>
                <a:gd name="connsiteY0" fmla="*/ 0 h 2918955"/>
                <a:gd name="connsiteX1" fmla="*/ 347871 w 4960549"/>
                <a:gd name="connsiteY1" fmla="*/ 0 h 2918955"/>
                <a:gd name="connsiteX2" fmla="*/ 268143 w 4960549"/>
                <a:gd name="connsiteY2" fmla="*/ 165468 h 2918955"/>
                <a:gd name="connsiteX3" fmla="*/ 199554 w 4960549"/>
                <a:gd name="connsiteY3" fmla="*/ 358938 h 2918955"/>
                <a:gd name="connsiteX4" fmla="*/ 142104 w 4960549"/>
                <a:gd name="connsiteY4" fmla="*/ 762944 h 2918955"/>
                <a:gd name="connsiteX5" fmla="*/ 166339 w 4960549"/>
                <a:gd name="connsiteY5" fmla="*/ 960748 h 2918955"/>
                <a:gd name="connsiteX6" fmla="*/ 237914 w 4960549"/>
                <a:gd name="connsiteY6" fmla="*/ 1145787 h 2918955"/>
                <a:gd name="connsiteX7" fmla="*/ 287868 w 4960549"/>
                <a:gd name="connsiteY7" fmla="*/ 1232913 h 2918955"/>
                <a:gd name="connsiteX8" fmla="*/ 345232 w 4960549"/>
                <a:gd name="connsiteY8" fmla="*/ 1317239 h 2918955"/>
                <a:gd name="connsiteX9" fmla="*/ 477745 w 4960549"/>
                <a:gd name="connsiteY9" fmla="*/ 1480209 h 2918955"/>
                <a:gd name="connsiteX10" fmla="*/ 621156 w 4960549"/>
                <a:gd name="connsiteY10" fmla="*/ 1644414 h 2918955"/>
                <a:gd name="connsiteX11" fmla="*/ 692469 w 4960549"/>
                <a:gd name="connsiteY11" fmla="*/ 1730140 h 2918955"/>
                <a:gd name="connsiteX12" fmla="*/ 726731 w 4960549"/>
                <a:gd name="connsiteY12" fmla="*/ 1772220 h 2918955"/>
                <a:gd name="connsiteX13" fmla="*/ 760295 w 4960549"/>
                <a:gd name="connsiteY13" fmla="*/ 1812489 h 2918955"/>
                <a:gd name="connsiteX14" fmla="*/ 1048685 w 4960549"/>
                <a:gd name="connsiteY14" fmla="*/ 2110101 h 2918955"/>
                <a:gd name="connsiteX15" fmla="*/ 1202035 w 4960549"/>
                <a:gd name="connsiteY15" fmla="*/ 2244002 h 2918955"/>
                <a:gd name="connsiteX16" fmla="*/ 1362620 w 4960549"/>
                <a:gd name="connsiteY16" fmla="*/ 2367443 h 2918955"/>
                <a:gd name="connsiteX17" fmla="*/ 1721364 w 4960549"/>
                <a:gd name="connsiteY17" fmla="*/ 2562694 h 2918955"/>
                <a:gd name="connsiteX18" fmla="*/ 1922052 w 4960549"/>
                <a:gd name="connsiteY18" fmla="*/ 2617868 h 2918955"/>
                <a:gd name="connsiteX19" fmla="*/ 1973488 w 4960549"/>
                <a:gd name="connsiteY19" fmla="*/ 2627586 h 2918955"/>
                <a:gd name="connsiteX20" fmla="*/ 2025360 w 4960549"/>
                <a:gd name="connsiteY20" fmla="*/ 2635738 h 2918955"/>
                <a:gd name="connsiteX21" fmla="*/ 2130063 w 4960549"/>
                <a:gd name="connsiteY21" fmla="*/ 2647432 h 2918955"/>
                <a:gd name="connsiteX22" fmla="*/ 2182719 w 4960549"/>
                <a:gd name="connsiteY22" fmla="*/ 2651220 h 2918955"/>
                <a:gd name="connsiteX23" fmla="*/ 2235551 w 4960549"/>
                <a:gd name="connsiteY23" fmla="*/ 2653855 h 2918955"/>
                <a:gd name="connsiteX24" fmla="*/ 2288556 w 4960549"/>
                <a:gd name="connsiteY24" fmla="*/ 2655008 h 2918955"/>
                <a:gd name="connsiteX25" fmla="*/ 2341648 w 4960549"/>
                <a:gd name="connsiteY25" fmla="*/ 2654761 h 2918955"/>
                <a:gd name="connsiteX26" fmla="*/ 2368238 w 4960549"/>
                <a:gd name="connsiteY26" fmla="*/ 2654514 h 2918955"/>
                <a:gd name="connsiteX27" fmla="*/ 2393869 w 4960549"/>
                <a:gd name="connsiteY27" fmla="*/ 2653443 h 2918955"/>
                <a:gd name="connsiteX28" fmla="*/ 2419413 w 4960549"/>
                <a:gd name="connsiteY28" fmla="*/ 2652208 h 2918955"/>
                <a:gd name="connsiteX29" fmla="*/ 2444869 w 4960549"/>
                <a:gd name="connsiteY29" fmla="*/ 2650232 h 2918955"/>
                <a:gd name="connsiteX30" fmla="*/ 2545823 w 4960549"/>
                <a:gd name="connsiteY30" fmla="*/ 2638456 h 2918955"/>
                <a:gd name="connsiteX31" fmla="*/ 2930373 w 4960549"/>
                <a:gd name="connsiteY31" fmla="*/ 2519213 h 2918955"/>
                <a:gd name="connsiteX32" fmla="*/ 3285631 w 4960549"/>
                <a:gd name="connsiteY32" fmla="*/ 2310210 h 2918955"/>
                <a:gd name="connsiteX33" fmla="*/ 3371764 w 4960549"/>
                <a:gd name="connsiteY33" fmla="*/ 2248778 h 2918955"/>
                <a:gd name="connsiteX34" fmla="*/ 3457898 w 4960549"/>
                <a:gd name="connsiteY34" fmla="*/ 2185286 h 2918955"/>
                <a:gd name="connsiteX35" fmla="*/ 3632344 w 4960549"/>
                <a:gd name="connsiteY35" fmla="*/ 2053527 h 2918955"/>
                <a:gd name="connsiteX36" fmla="*/ 3990915 w 4960549"/>
                <a:gd name="connsiteY36" fmla="*/ 1798490 h 2918955"/>
                <a:gd name="connsiteX37" fmla="*/ 4324988 w 4960549"/>
                <a:gd name="connsiteY37" fmla="*/ 1544854 h 2918955"/>
                <a:gd name="connsiteX38" fmla="*/ 4592107 w 4960549"/>
                <a:gd name="connsiteY38" fmla="*/ 1254159 h 2918955"/>
                <a:gd name="connsiteX39" fmla="*/ 4683123 w 4960549"/>
                <a:gd name="connsiteY39" fmla="*/ 1085179 h 2918955"/>
                <a:gd name="connsiteX40" fmla="*/ 4738568 w 4960549"/>
                <a:gd name="connsiteY40" fmla="*/ 900551 h 2918955"/>
                <a:gd name="connsiteX41" fmla="*/ 4753913 w 4960549"/>
                <a:gd name="connsiteY41" fmla="*/ 803708 h 2918955"/>
                <a:gd name="connsiteX42" fmla="*/ 4756441 w 4960549"/>
                <a:gd name="connsiteY42" fmla="*/ 779167 h 2918955"/>
                <a:gd name="connsiteX43" fmla="*/ 4758358 w 4960549"/>
                <a:gd name="connsiteY43" fmla="*/ 754133 h 2918955"/>
                <a:gd name="connsiteX44" fmla="*/ 4761147 w 4960549"/>
                <a:gd name="connsiteY44" fmla="*/ 702417 h 2918955"/>
                <a:gd name="connsiteX45" fmla="*/ 4756353 w 4960549"/>
                <a:gd name="connsiteY45" fmla="*/ 495638 h 2918955"/>
                <a:gd name="connsiteX46" fmla="*/ 4725578 w 4960549"/>
                <a:gd name="connsiteY46" fmla="*/ 291411 h 2918955"/>
                <a:gd name="connsiteX47" fmla="*/ 4673358 w 4960549"/>
                <a:gd name="connsiteY47" fmla="*/ 92042 h 2918955"/>
                <a:gd name="connsiteX48" fmla="*/ 4644342 w 4960549"/>
                <a:gd name="connsiteY48" fmla="*/ 0 h 2918955"/>
                <a:gd name="connsiteX49" fmla="*/ 4862756 w 4960549"/>
                <a:gd name="connsiteY49" fmla="*/ 0 h 2918955"/>
                <a:gd name="connsiteX50" fmla="*/ 4876138 w 4960549"/>
                <a:gd name="connsiteY50" fmla="*/ 45680 h 2918955"/>
                <a:gd name="connsiteX51" fmla="*/ 4911707 w 4960549"/>
                <a:gd name="connsiteY51" fmla="*/ 263329 h 2918955"/>
                <a:gd name="connsiteX52" fmla="*/ 4934809 w 4960549"/>
                <a:gd name="connsiteY52" fmla="*/ 481145 h 2918955"/>
                <a:gd name="connsiteX53" fmla="*/ 4953205 w 4960549"/>
                <a:gd name="connsiteY53" fmla="*/ 698959 h 2918955"/>
                <a:gd name="connsiteX54" fmla="*/ 4956953 w 4960549"/>
                <a:gd name="connsiteY54" fmla="*/ 753557 h 2918955"/>
                <a:gd name="connsiteX55" fmla="*/ 4958611 w 4960549"/>
                <a:gd name="connsiteY55" fmla="*/ 781638 h 2918955"/>
                <a:gd name="connsiteX56" fmla="*/ 4959831 w 4960549"/>
                <a:gd name="connsiteY56" fmla="*/ 810213 h 2918955"/>
                <a:gd name="connsiteX57" fmla="*/ 4958174 w 4960549"/>
                <a:gd name="connsiteY57" fmla="*/ 925338 h 2918955"/>
                <a:gd name="connsiteX58" fmla="*/ 4834030 w 4960549"/>
                <a:gd name="connsiteY58" fmla="*/ 1377519 h 2918955"/>
                <a:gd name="connsiteX59" fmla="*/ 4558106 w 4960549"/>
                <a:gd name="connsiteY59" fmla="*/ 1761515 h 2918955"/>
                <a:gd name="connsiteX60" fmla="*/ 4389937 w 4960549"/>
                <a:gd name="connsiteY60" fmla="*/ 1921603 h 2918955"/>
                <a:gd name="connsiteX61" fmla="*/ 4214618 w 4960549"/>
                <a:gd name="connsiteY61" fmla="*/ 2067115 h 2918955"/>
                <a:gd name="connsiteX62" fmla="*/ 3858489 w 4960549"/>
                <a:gd name="connsiteY62" fmla="*/ 2329316 h 2918955"/>
                <a:gd name="connsiteX63" fmla="*/ 3768868 w 4960549"/>
                <a:gd name="connsiteY63" fmla="*/ 2393301 h 2918955"/>
                <a:gd name="connsiteX64" fmla="*/ 3676806 w 4960549"/>
                <a:gd name="connsiteY64" fmla="*/ 2457698 h 2918955"/>
                <a:gd name="connsiteX65" fmla="*/ 3582477 w 4960549"/>
                <a:gd name="connsiteY65" fmla="*/ 2521272 h 2918955"/>
                <a:gd name="connsiteX66" fmla="*/ 3485185 w 4960549"/>
                <a:gd name="connsiteY66" fmla="*/ 2583035 h 2918955"/>
                <a:gd name="connsiteX67" fmla="*/ 3280923 w 4960549"/>
                <a:gd name="connsiteY67" fmla="*/ 2698983 h 2918955"/>
                <a:gd name="connsiteX68" fmla="*/ 3061230 w 4960549"/>
                <a:gd name="connsiteY68" fmla="*/ 2797555 h 2918955"/>
                <a:gd name="connsiteX69" fmla="*/ 2583137 w 4960549"/>
                <a:gd name="connsiteY69" fmla="*/ 2910950 h 2918955"/>
                <a:gd name="connsiteX70" fmla="*/ 2460038 w 4960549"/>
                <a:gd name="connsiteY70" fmla="*/ 2918280 h 2918955"/>
                <a:gd name="connsiteX71" fmla="*/ 2429263 w 4960549"/>
                <a:gd name="connsiteY71" fmla="*/ 2918938 h 2918955"/>
                <a:gd name="connsiteX72" fmla="*/ 2398576 w 4960549"/>
                <a:gd name="connsiteY72" fmla="*/ 2918774 h 2918955"/>
                <a:gd name="connsiteX73" fmla="*/ 2367977 w 4960549"/>
                <a:gd name="connsiteY73" fmla="*/ 2918444 h 2918955"/>
                <a:gd name="connsiteX74" fmla="*/ 2338249 w 4960549"/>
                <a:gd name="connsiteY74" fmla="*/ 2917374 h 2918955"/>
                <a:gd name="connsiteX75" fmla="*/ 2100770 w 4960549"/>
                <a:gd name="connsiteY75" fmla="*/ 2899503 h 2918955"/>
                <a:gd name="connsiteX76" fmla="*/ 1864776 w 4960549"/>
                <a:gd name="connsiteY76" fmla="*/ 2860141 h 2918955"/>
                <a:gd name="connsiteX77" fmla="*/ 1632964 w 4960549"/>
                <a:gd name="connsiteY77" fmla="*/ 2798461 h 2918955"/>
                <a:gd name="connsiteX78" fmla="*/ 1189219 w 4960549"/>
                <a:gd name="connsiteY78" fmla="*/ 2613010 h 2918955"/>
                <a:gd name="connsiteX79" fmla="*/ 815305 w 4960549"/>
                <a:gd name="connsiteY79" fmla="*/ 2324292 h 2918955"/>
                <a:gd name="connsiteX80" fmla="*/ 663699 w 4960549"/>
                <a:gd name="connsiteY80" fmla="*/ 2150535 h 2918955"/>
                <a:gd name="connsiteX81" fmla="*/ 531274 w 4960549"/>
                <a:gd name="connsiteY81" fmla="*/ 1966565 h 2918955"/>
                <a:gd name="connsiteX82" fmla="*/ 500325 w 4960549"/>
                <a:gd name="connsiteY82" fmla="*/ 1919709 h 2918955"/>
                <a:gd name="connsiteX83" fmla="*/ 470771 w 4960549"/>
                <a:gd name="connsiteY83" fmla="*/ 1874252 h 2918955"/>
                <a:gd name="connsiteX84" fmla="*/ 412448 w 4960549"/>
                <a:gd name="connsiteY84" fmla="*/ 1786137 h 2918955"/>
                <a:gd name="connsiteX85" fmla="*/ 291616 w 4960549"/>
                <a:gd name="connsiteY85" fmla="*/ 1606122 h 2918955"/>
                <a:gd name="connsiteX86" fmla="*/ 173662 w 4960549"/>
                <a:gd name="connsiteY86" fmla="*/ 1415812 h 2918955"/>
                <a:gd name="connsiteX87" fmla="*/ 120483 w 4960549"/>
                <a:gd name="connsiteY87" fmla="*/ 1314934 h 2918955"/>
                <a:gd name="connsiteX88" fmla="*/ 75324 w 4960549"/>
                <a:gd name="connsiteY88" fmla="*/ 1209361 h 2918955"/>
                <a:gd name="connsiteX89" fmla="*/ 40713 w 4960549"/>
                <a:gd name="connsiteY89" fmla="*/ 1099837 h 2918955"/>
                <a:gd name="connsiteX90" fmla="*/ 27811 w 4960549"/>
                <a:gd name="connsiteY90" fmla="*/ 1044004 h 2918955"/>
                <a:gd name="connsiteX91" fmla="*/ 22144 w 4960549"/>
                <a:gd name="connsiteY91" fmla="*/ 1016004 h 2918955"/>
                <a:gd name="connsiteX92" fmla="*/ 17436 w 4960549"/>
                <a:gd name="connsiteY92" fmla="*/ 987923 h 2918955"/>
                <a:gd name="connsiteX93" fmla="*/ 0 w 4960549"/>
                <a:gd name="connsiteY93" fmla="*/ 762944 h 2918955"/>
                <a:gd name="connsiteX94" fmla="*/ 48385 w 4960549"/>
                <a:gd name="connsiteY94" fmla="*/ 324597 h 2918955"/>
                <a:gd name="connsiteX95" fmla="*/ 108474 w 4960549"/>
                <a:gd name="connsiteY95" fmla="*/ 110839 h 2918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960549" h="2918955">
                  <a:moveTo>
                    <a:pt x="154335" y="0"/>
                  </a:moveTo>
                  <a:lnTo>
                    <a:pt x="347871" y="0"/>
                  </a:lnTo>
                  <a:lnTo>
                    <a:pt x="268143" y="165468"/>
                  </a:lnTo>
                  <a:cubicBezTo>
                    <a:pt x="241575" y="228661"/>
                    <a:pt x="218473" y="293182"/>
                    <a:pt x="199554" y="358938"/>
                  </a:cubicBezTo>
                  <a:cubicBezTo>
                    <a:pt x="161632" y="490121"/>
                    <a:pt x="142016" y="626491"/>
                    <a:pt x="142104" y="762944"/>
                  </a:cubicBezTo>
                  <a:cubicBezTo>
                    <a:pt x="142888" y="829977"/>
                    <a:pt x="149862" y="896516"/>
                    <a:pt x="166339" y="960748"/>
                  </a:cubicBezTo>
                  <a:cubicBezTo>
                    <a:pt x="182555" y="1025063"/>
                    <a:pt x="207750" y="1086579"/>
                    <a:pt x="237914" y="1145787"/>
                  </a:cubicBezTo>
                  <a:cubicBezTo>
                    <a:pt x="253170" y="1175351"/>
                    <a:pt x="270084" y="1204338"/>
                    <a:pt x="287868" y="1232913"/>
                  </a:cubicBezTo>
                  <a:cubicBezTo>
                    <a:pt x="305914" y="1261406"/>
                    <a:pt x="325181" y="1289488"/>
                    <a:pt x="345232" y="1317239"/>
                  </a:cubicBezTo>
                  <a:cubicBezTo>
                    <a:pt x="385858" y="1372578"/>
                    <a:pt x="431017" y="1426270"/>
                    <a:pt x="477745" y="1480209"/>
                  </a:cubicBezTo>
                  <a:cubicBezTo>
                    <a:pt x="524474" y="1534231"/>
                    <a:pt x="573294" y="1588252"/>
                    <a:pt x="621156" y="1644414"/>
                  </a:cubicBezTo>
                  <a:cubicBezTo>
                    <a:pt x="645130" y="1672413"/>
                    <a:pt x="668843" y="1701070"/>
                    <a:pt x="692469" y="1730140"/>
                  </a:cubicBezTo>
                  <a:lnTo>
                    <a:pt x="726731" y="1772220"/>
                  </a:lnTo>
                  <a:cubicBezTo>
                    <a:pt x="737977" y="1785644"/>
                    <a:pt x="748700" y="1799396"/>
                    <a:pt x="760295" y="1812489"/>
                  </a:cubicBezTo>
                  <a:cubicBezTo>
                    <a:pt x="850788" y="1919050"/>
                    <a:pt x="948952" y="2017128"/>
                    <a:pt x="1048685" y="2110101"/>
                  </a:cubicBezTo>
                  <a:cubicBezTo>
                    <a:pt x="1098814" y="2156382"/>
                    <a:pt x="1149814" y="2201097"/>
                    <a:pt x="1202035" y="2244002"/>
                  </a:cubicBezTo>
                  <a:cubicBezTo>
                    <a:pt x="1254256" y="2286906"/>
                    <a:pt x="1307435" y="2328410"/>
                    <a:pt x="1362620" y="2367443"/>
                  </a:cubicBezTo>
                  <a:cubicBezTo>
                    <a:pt x="1472554" y="2445675"/>
                    <a:pt x="1591118" y="2515590"/>
                    <a:pt x="1721364" y="2562694"/>
                  </a:cubicBezTo>
                  <a:cubicBezTo>
                    <a:pt x="1786314" y="2586246"/>
                    <a:pt x="1853617" y="2604280"/>
                    <a:pt x="1922052" y="2617868"/>
                  </a:cubicBezTo>
                  <a:cubicBezTo>
                    <a:pt x="1939227" y="2621080"/>
                    <a:pt x="1956227" y="2624786"/>
                    <a:pt x="1973488" y="2627586"/>
                  </a:cubicBezTo>
                  <a:lnTo>
                    <a:pt x="2025360" y="2635738"/>
                  </a:lnTo>
                  <a:cubicBezTo>
                    <a:pt x="2060145" y="2640103"/>
                    <a:pt x="2094930" y="2644714"/>
                    <a:pt x="2130063" y="2647432"/>
                  </a:cubicBezTo>
                  <a:cubicBezTo>
                    <a:pt x="2147587" y="2648996"/>
                    <a:pt x="2165109" y="2650479"/>
                    <a:pt x="2182719" y="2651220"/>
                  </a:cubicBezTo>
                  <a:cubicBezTo>
                    <a:pt x="2200330" y="2652043"/>
                    <a:pt x="2217853" y="2653361"/>
                    <a:pt x="2235551" y="2653855"/>
                  </a:cubicBezTo>
                  <a:lnTo>
                    <a:pt x="2288556" y="2655008"/>
                  </a:lnTo>
                  <a:cubicBezTo>
                    <a:pt x="2306166" y="2655419"/>
                    <a:pt x="2323951" y="2654843"/>
                    <a:pt x="2341648" y="2654761"/>
                  </a:cubicBezTo>
                  <a:lnTo>
                    <a:pt x="2368238" y="2654514"/>
                  </a:lnTo>
                  <a:cubicBezTo>
                    <a:pt x="2376869" y="2654267"/>
                    <a:pt x="2385325" y="2653773"/>
                    <a:pt x="2393869" y="2653443"/>
                  </a:cubicBezTo>
                  <a:cubicBezTo>
                    <a:pt x="2402412" y="2653031"/>
                    <a:pt x="2410956" y="2652785"/>
                    <a:pt x="2419413" y="2652208"/>
                  </a:cubicBezTo>
                  <a:lnTo>
                    <a:pt x="2444869" y="2650232"/>
                  </a:lnTo>
                  <a:cubicBezTo>
                    <a:pt x="2478782" y="2647679"/>
                    <a:pt x="2512433" y="2643397"/>
                    <a:pt x="2545823" y="2638456"/>
                  </a:cubicBezTo>
                  <a:cubicBezTo>
                    <a:pt x="2679470" y="2617539"/>
                    <a:pt x="2807973" y="2576612"/>
                    <a:pt x="2930373" y="2519213"/>
                  </a:cubicBezTo>
                  <a:cubicBezTo>
                    <a:pt x="3053210" y="2462475"/>
                    <a:pt x="3170117" y="2389842"/>
                    <a:pt x="3285631" y="2310210"/>
                  </a:cubicBezTo>
                  <a:cubicBezTo>
                    <a:pt x="3314487" y="2290364"/>
                    <a:pt x="3343169" y="2269612"/>
                    <a:pt x="3371764" y="2248778"/>
                  </a:cubicBezTo>
                  <a:cubicBezTo>
                    <a:pt x="3400534" y="2227943"/>
                    <a:pt x="3429216" y="2206779"/>
                    <a:pt x="3457898" y="2185286"/>
                  </a:cubicBezTo>
                  <a:lnTo>
                    <a:pt x="3632344" y="2053527"/>
                  </a:lnTo>
                  <a:cubicBezTo>
                    <a:pt x="3752043" y="1963848"/>
                    <a:pt x="3872873" y="1880345"/>
                    <a:pt x="3990915" y="1798490"/>
                  </a:cubicBezTo>
                  <a:cubicBezTo>
                    <a:pt x="4108869" y="1716634"/>
                    <a:pt x="4222377" y="1633955"/>
                    <a:pt x="4324988" y="1544854"/>
                  </a:cubicBezTo>
                  <a:cubicBezTo>
                    <a:pt x="4427599" y="1455916"/>
                    <a:pt x="4520271" y="1361132"/>
                    <a:pt x="4592107" y="1254159"/>
                  </a:cubicBezTo>
                  <a:cubicBezTo>
                    <a:pt x="4628025" y="1200715"/>
                    <a:pt x="4658712" y="1144388"/>
                    <a:pt x="4683123" y="1085179"/>
                  </a:cubicBezTo>
                  <a:cubicBezTo>
                    <a:pt x="4707707" y="1026051"/>
                    <a:pt x="4725405" y="964125"/>
                    <a:pt x="4738568" y="900551"/>
                  </a:cubicBezTo>
                  <a:cubicBezTo>
                    <a:pt x="4745107" y="868764"/>
                    <a:pt x="4750338" y="836400"/>
                    <a:pt x="4753913" y="803708"/>
                  </a:cubicBezTo>
                  <a:cubicBezTo>
                    <a:pt x="4754959" y="795555"/>
                    <a:pt x="4755656" y="787320"/>
                    <a:pt x="4756441" y="779167"/>
                  </a:cubicBezTo>
                  <a:cubicBezTo>
                    <a:pt x="4757137" y="770932"/>
                    <a:pt x="4758010" y="762862"/>
                    <a:pt x="4758358" y="754133"/>
                  </a:cubicBezTo>
                  <a:lnTo>
                    <a:pt x="4761147" y="702417"/>
                  </a:lnTo>
                  <a:cubicBezTo>
                    <a:pt x="4763677" y="633409"/>
                    <a:pt x="4762107" y="564317"/>
                    <a:pt x="4756353" y="495638"/>
                  </a:cubicBezTo>
                  <a:cubicBezTo>
                    <a:pt x="4750774" y="426876"/>
                    <a:pt x="4740051" y="358691"/>
                    <a:pt x="4725578" y="291411"/>
                  </a:cubicBezTo>
                  <a:cubicBezTo>
                    <a:pt x="4710932" y="224131"/>
                    <a:pt x="4692625" y="157758"/>
                    <a:pt x="4673358" y="92042"/>
                  </a:cubicBezTo>
                  <a:lnTo>
                    <a:pt x="4644342" y="0"/>
                  </a:lnTo>
                  <a:lnTo>
                    <a:pt x="4862756" y="0"/>
                  </a:lnTo>
                  <a:lnTo>
                    <a:pt x="4876138" y="45680"/>
                  </a:lnTo>
                  <a:cubicBezTo>
                    <a:pt x="4892005" y="117818"/>
                    <a:pt x="4903077" y="190532"/>
                    <a:pt x="4911707" y="263329"/>
                  </a:cubicBezTo>
                  <a:cubicBezTo>
                    <a:pt x="4920513" y="336044"/>
                    <a:pt x="4927575" y="408677"/>
                    <a:pt x="4934809" y="481145"/>
                  </a:cubicBezTo>
                  <a:cubicBezTo>
                    <a:pt x="4941697" y="553694"/>
                    <a:pt x="4947799" y="626244"/>
                    <a:pt x="4953205" y="698959"/>
                  </a:cubicBezTo>
                  <a:lnTo>
                    <a:pt x="4956953" y="753557"/>
                  </a:lnTo>
                  <a:cubicBezTo>
                    <a:pt x="4957651" y="762533"/>
                    <a:pt x="4958087" y="772168"/>
                    <a:pt x="4958611" y="781638"/>
                  </a:cubicBezTo>
                  <a:cubicBezTo>
                    <a:pt x="4959133" y="791108"/>
                    <a:pt x="4959657" y="800661"/>
                    <a:pt x="4959831" y="810213"/>
                  </a:cubicBezTo>
                  <a:cubicBezTo>
                    <a:pt x="4961139" y="848341"/>
                    <a:pt x="4960703" y="886798"/>
                    <a:pt x="4958174" y="925338"/>
                  </a:cubicBezTo>
                  <a:cubicBezTo>
                    <a:pt x="4948759" y="1079578"/>
                    <a:pt x="4904907" y="1234972"/>
                    <a:pt x="4834030" y="1377519"/>
                  </a:cubicBezTo>
                  <a:cubicBezTo>
                    <a:pt x="4763327" y="1520478"/>
                    <a:pt x="4665861" y="1648779"/>
                    <a:pt x="4558106" y="1761515"/>
                  </a:cubicBezTo>
                  <a:cubicBezTo>
                    <a:pt x="4504229" y="1818090"/>
                    <a:pt x="4447650" y="1871123"/>
                    <a:pt x="4389937" y="1921603"/>
                  </a:cubicBezTo>
                  <a:cubicBezTo>
                    <a:pt x="4332223" y="1972083"/>
                    <a:pt x="4273726" y="2020669"/>
                    <a:pt x="4214618" y="2067115"/>
                  </a:cubicBezTo>
                  <a:cubicBezTo>
                    <a:pt x="4096664" y="2160417"/>
                    <a:pt x="3976094" y="2245484"/>
                    <a:pt x="3858489" y="2329316"/>
                  </a:cubicBezTo>
                  <a:lnTo>
                    <a:pt x="3768868" y="2393301"/>
                  </a:lnTo>
                  <a:cubicBezTo>
                    <a:pt x="3738529" y="2414794"/>
                    <a:pt x="3707929" y="2436452"/>
                    <a:pt x="3676806" y="2457698"/>
                  </a:cubicBezTo>
                  <a:cubicBezTo>
                    <a:pt x="3645770" y="2479027"/>
                    <a:pt x="3614385" y="2500273"/>
                    <a:pt x="3582477" y="2521272"/>
                  </a:cubicBezTo>
                  <a:cubicBezTo>
                    <a:pt x="3550483" y="2542107"/>
                    <a:pt x="3518226" y="2562776"/>
                    <a:pt x="3485185" y="2583035"/>
                  </a:cubicBezTo>
                  <a:cubicBezTo>
                    <a:pt x="3419451" y="2623633"/>
                    <a:pt x="3351625" y="2662996"/>
                    <a:pt x="3280923" y="2698983"/>
                  </a:cubicBezTo>
                  <a:cubicBezTo>
                    <a:pt x="3210307" y="2735134"/>
                    <a:pt x="3137251" y="2768732"/>
                    <a:pt x="3061230" y="2797555"/>
                  </a:cubicBezTo>
                  <a:cubicBezTo>
                    <a:pt x="2909886" y="2856024"/>
                    <a:pt x="2747295" y="2895468"/>
                    <a:pt x="2583137" y="2910950"/>
                  </a:cubicBezTo>
                  <a:cubicBezTo>
                    <a:pt x="2542075" y="2914657"/>
                    <a:pt x="2501013" y="2917456"/>
                    <a:pt x="2460038" y="2918280"/>
                  </a:cubicBezTo>
                  <a:lnTo>
                    <a:pt x="2429263" y="2918938"/>
                  </a:lnTo>
                  <a:cubicBezTo>
                    <a:pt x="2419064" y="2919021"/>
                    <a:pt x="2408777" y="2918774"/>
                    <a:pt x="2398576" y="2918774"/>
                  </a:cubicBezTo>
                  <a:lnTo>
                    <a:pt x="2367977" y="2918444"/>
                  </a:lnTo>
                  <a:lnTo>
                    <a:pt x="2338249" y="2917374"/>
                  </a:lnTo>
                  <a:cubicBezTo>
                    <a:pt x="2259089" y="2914985"/>
                    <a:pt x="2179756" y="2909057"/>
                    <a:pt x="2100770" y="2899503"/>
                  </a:cubicBezTo>
                  <a:cubicBezTo>
                    <a:pt x="2021699" y="2890445"/>
                    <a:pt x="1942801" y="2877434"/>
                    <a:pt x="1864776" y="2860141"/>
                  </a:cubicBezTo>
                  <a:cubicBezTo>
                    <a:pt x="1786836" y="2842683"/>
                    <a:pt x="1709508" y="2822013"/>
                    <a:pt x="1632964" y="2798461"/>
                  </a:cubicBezTo>
                  <a:cubicBezTo>
                    <a:pt x="1480138" y="2750946"/>
                    <a:pt x="1329055" y="2691818"/>
                    <a:pt x="1189219" y="2613010"/>
                  </a:cubicBezTo>
                  <a:cubicBezTo>
                    <a:pt x="1049296" y="2534366"/>
                    <a:pt x="924367" y="2434640"/>
                    <a:pt x="815305" y="2324292"/>
                  </a:cubicBezTo>
                  <a:cubicBezTo>
                    <a:pt x="760469" y="2269200"/>
                    <a:pt x="710603" y="2210567"/>
                    <a:pt x="663699" y="2150535"/>
                  </a:cubicBezTo>
                  <a:cubicBezTo>
                    <a:pt x="617059" y="2090255"/>
                    <a:pt x="572684" y="2029069"/>
                    <a:pt x="531274" y="1966565"/>
                  </a:cubicBezTo>
                  <a:cubicBezTo>
                    <a:pt x="520638" y="1951084"/>
                    <a:pt x="510612" y="1935355"/>
                    <a:pt x="500325" y="1919709"/>
                  </a:cubicBezTo>
                  <a:lnTo>
                    <a:pt x="470771" y="1874252"/>
                  </a:lnTo>
                  <a:cubicBezTo>
                    <a:pt x="451853" y="1844853"/>
                    <a:pt x="432238" y="1815701"/>
                    <a:pt x="412448" y="1786137"/>
                  </a:cubicBezTo>
                  <a:lnTo>
                    <a:pt x="291616" y="1606122"/>
                  </a:lnTo>
                  <a:cubicBezTo>
                    <a:pt x="251078" y="1544771"/>
                    <a:pt x="211062" y="1481609"/>
                    <a:pt x="173662" y="1415812"/>
                  </a:cubicBezTo>
                  <a:cubicBezTo>
                    <a:pt x="155005" y="1382872"/>
                    <a:pt x="136960" y="1349355"/>
                    <a:pt x="120483" y="1314934"/>
                  </a:cubicBezTo>
                  <a:cubicBezTo>
                    <a:pt x="104093" y="1280429"/>
                    <a:pt x="88837" y="1245266"/>
                    <a:pt x="75324" y="1209361"/>
                  </a:cubicBezTo>
                  <a:cubicBezTo>
                    <a:pt x="62072" y="1173375"/>
                    <a:pt x="50303" y="1136893"/>
                    <a:pt x="40713" y="1099837"/>
                  </a:cubicBezTo>
                  <a:cubicBezTo>
                    <a:pt x="36180" y="1081308"/>
                    <a:pt x="31560" y="1062697"/>
                    <a:pt x="27811" y="1044004"/>
                  </a:cubicBezTo>
                  <a:lnTo>
                    <a:pt x="22144" y="1016004"/>
                  </a:lnTo>
                  <a:lnTo>
                    <a:pt x="17436" y="987923"/>
                  </a:lnTo>
                  <a:cubicBezTo>
                    <a:pt x="5144" y="912986"/>
                    <a:pt x="0" y="837636"/>
                    <a:pt x="0" y="762944"/>
                  </a:cubicBezTo>
                  <a:cubicBezTo>
                    <a:pt x="349" y="615951"/>
                    <a:pt x="16652" y="468957"/>
                    <a:pt x="48385" y="324597"/>
                  </a:cubicBezTo>
                  <a:cubicBezTo>
                    <a:pt x="64209" y="252459"/>
                    <a:pt x="84238" y="181021"/>
                    <a:pt x="108474" y="11083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436F5721-88D0-4683-BB23-289611A4A7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666325 w 4934374"/>
                <a:gd name="connsiteY1" fmla="*/ 0 h 2888360"/>
                <a:gd name="connsiteX2" fmla="*/ 626038 w 4934374"/>
                <a:gd name="connsiteY2" fmla="*/ 65170 h 2888360"/>
                <a:gd name="connsiteX3" fmla="*/ 435986 w 4934374"/>
                <a:gd name="connsiteY3" fmla="*/ 779635 h 2888360"/>
                <a:gd name="connsiteX4" fmla="*/ 750530 w 4934374"/>
                <a:gd name="connsiteY4" fmla="*/ 1443043 h 2888360"/>
                <a:gd name="connsiteX5" fmla="*/ 909024 w 4934374"/>
                <a:gd name="connsiteY5" fmla="*/ 1653610 h 2888360"/>
                <a:gd name="connsiteX6" fmla="*/ 2396223 w 4934374"/>
                <a:gd name="connsiteY6" fmla="*/ 2476694 h 2888360"/>
                <a:gd name="connsiteX7" fmla="*/ 3525201 w 4934374"/>
                <a:gd name="connsiteY7" fmla="*/ 1970327 h 2888360"/>
                <a:gd name="connsiteX8" fmla="*/ 3662596 w 4934374"/>
                <a:gd name="connsiteY8" fmla="*/ 1869778 h 2888360"/>
                <a:gd name="connsiteX9" fmla="*/ 4287500 w 4934374"/>
                <a:gd name="connsiteY9" fmla="*/ 1344141 h 2888360"/>
                <a:gd name="connsiteX10" fmla="*/ 4498563 w 4934374"/>
                <a:gd name="connsiteY10" fmla="*/ 779635 h 2888360"/>
                <a:gd name="connsiteX11" fmla="*/ 4376239 w 4934374"/>
                <a:gd name="connsiteY11" fmla="*/ 16511 h 2888360"/>
                <a:gd name="connsiteX12" fmla="*/ 4369703 w 4934374"/>
                <a:gd name="connsiteY12" fmla="*/ 0 h 2888360"/>
                <a:gd name="connsiteX13" fmla="*/ 4823642 w 4934374"/>
                <a:gd name="connsiteY13" fmla="*/ 0 h 2888360"/>
                <a:gd name="connsiteX14" fmla="*/ 4850554 w 4934374"/>
                <a:gd name="connsiteY14" fmla="*/ 89409 h 2888360"/>
                <a:gd name="connsiteX15" fmla="*/ 4934374 w 4934374"/>
                <a:gd name="connsiteY15" fmla="*/ 779553 h 2888360"/>
                <a:gd name="connsiteX16" fmla="*/ 3793540 w 4934374"/>
                <a:gd name="connsiteY16" fmla="*/ 2294701 h 2888360"/>
                <a:gd name="connsiteX17" fmla="*/ 2396135 w 4934374"/>
                <a:gd name="connsiteY17" fmla="*/ 2888360 h 2888360"/>
                <a:gd name="connsiteX18" fmla="*/ 548273 w 4934374"/>
                <a:gd name="connsiteY18" fmla="*/ 1884684 h 2888360"/>
                <a:gd name="connsiteX19" fmla="*/ 0 w 4934374"/>
                <a:gd name="connsiteY19" fmla="*/ 779553 h 2888360"/>
                <a:gd name="connsiteX20" fmla="*/ 137335 w 4934374"/>
                <a:gd name="connsiteY20"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934374" h="2888360">
                  <a:moveTo>
                    <a:pt x="179816" y="0"/>
                  </a:moveTo>
                  <a:lnTo>
                    <a:pt x="666325" y="0"/>
                  </a:lnTo>
                  <a:lnTo>
                    <a:pt x="626038" y="65170"/>
                  </a:lnTo>
                  <a:cubicBezTo>
                    <a:pt x="499976" y="295913"/>
                    <a:pt x="435986" y="536292"/>
                    <a:pt x="435986" y="779635"/>
                  </a:cubicBezTo>
                  <a:cubicBezTo>
                    <a:pt x="435986" y="1024707"/>
                    <a:pt x="538074" y="1167830"/>
                    <a:pt x="750530" y="1443043"/>
                  </a:cubicBezTo>
                  <a:cubicBezTo>
                    <a:pt x="801792" y="1509416"/>
                    <a:pt x="854797" y="1578096"/>
                    <a:pt x="909024" y="1653610"/>
                  </a:cubicBezTo>
                  <a:cubicBezTo>
                    <a:pt x="1323389" y="2230552"/>
                    <a:pt x="1768180" y="2476694"/>
                    <a:pt x="2396223" y="2476694"/>
                  </a:cubicBezTo>
                  <a:cubicBezTo>
                    <a:pt x="2808409" y="2476694"/>
                    <a:pt x="3110835" y="2276173"/>
                    <a:pt x="3525201" y="1970327"/>
                  </a:cubicBezTo>
                  <a:cubicBezTo>
                    <a:pt x="3571493" y="1936152"/>
                    <a:pt x="3617786" y="1902388"/>
                    <a:pt x="3662596" y="1869778"/>
                  </a:cubicBezTo>
                  <a:cubicBezTo>
                    <a:pt x="3905479" y="1692809"/>
                    <a:pt x="4134849" y="1525640"/>
                    <a:pt x="4287500" y="1344141"/>
                  </a:cubicBezTo>
                  <a:cubicBezTo>
                    <a:pt x="4433439" y="1170630"/>
                    <a:pt x="4498563" y="996543"/>
                    <a:pt x="4498563" y="779635"/>
                  </a:cubicBezTo>
                  <a:cubicBezTo>
                    <a:pt x="4498563" y="507799"/>
                    <a:pt x="4456499" y="249674"/>
                    <a:pt x="4376239" y="16511"/>
                  </a:cubicBezTo>
                  <a:lnTo>
                    <a:pt x="4369703"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0DC43E93-F81B-4DAE-9F0A-DF9299A8CB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86973" y="0"/>
              <a:ext cx="4934374" cy="2888360"/>
            </a:xfrm>
            <a:custGeom>
              <a:avLst/>
              <a:gdLst>
                <a:gd name="connsiteX0" fmla="*/ 179816 w 4934374"/>
                <a:gd name="connsiteY0" fmla="*/ 0 h 2888360"/>
                <a:gd name="connsiteX1" fmla="*/ 767292 w 4934374"/>
                <a:gd name="connsiteY1" fmla="*/ 0 h 2888360"/>
                <a:gd name="connsiteX2" fmla="*/ 703453 w 4934374"/>
                <a:gd name="connsiteY2" fmla="*/ 102886 h 2888360"/>
                <a:gd name="connsiteX3" fmla="*/ 523079 w 4934374"/>
                <a:gd name="connsiteY3" fmla="*/ 779635 h 2888360"/>
                <a:gd name="connsiteX4" fmla="*/ 820885 w 4934374"/>
                <a:gd name="connsiteY4" fmla="*/ 1394539 h 2888360"/>
                <a:gd name="connsiteX5" fmla="*/ 981122 w 4934374"/>
                <a:gd name="connsiteY5" fmla="*/ 1607412 h 2888360"/>
                <a:gd name="connsiteX6" fmla="*/ 1592426 w 4934374"/>
                <a:gd name="connsiteY6" fmla="*/ 2196871 h 2888360"/>
                <a:gd name="connsiteX7" fmla="*/ 2396135 w 4934374"/>
                <a:gd name="connsiteY7" fmla="*/ 2394345 h 2888360"/>
                <a:gd name="connsiteX8" fmla="*/ 2913111 w 4934374"/>
                <a:gd name="connsiteY8" fmla="*/ 2268597 h 2888360"/>
                <a:gd name="connsiteX9" fmla="*/ 3471411 w 4934374"/>
                <a:gd name="connsiteY9" fmla="*/ 1905518 h 2888360"/>
                <a:gd name="connsiteX10" fmla="*/ 3609242 w 4934374"/>
                <a:gd name="connsiteY10" fmla="*/ 1804640 h 2888360"/>
                <a:gd name="connsiteX11" fmla="*/ 4219151 w 4934374"/>
                <a:gd name="connsiteY11" fmla="*/ 1292919 h 2888360"/>
                <a:gd name="connsiteX12" fmla="*/ 4411295 w 4934374"/>
                <a:gd name="connsiteY12" fmla="*/ 779635 h 2888360"/>
                <a:gd name="connsiteX13" fmla="*/ 4294235 w 4934374"/>
                <a:gd name="connsiteY13" fmla="*/ 44685 h 2888360"/>
                <a:gd name="connsiteX14" fmla="*/ 4276624 w 4934374"/>
                <a:gd name="connsiteY14" fmla="*/ 0 h 2888360"/>
                <a:gd name="connsiteX15" fmla="*/ 4823642 w 4934374"/>
                <a:gd name="connsiteY15" fmla="*/ 0 h 2888360"/>
                <a:gd name="connsiteX16" fmla="*/ 4850554 w 4934374"/>
                <a:gd name="connsiteY16" fmla="*/ 89409 h 2888360"/>
                <a:gd name="connsiteX17" fmla="*/ 4934374 w 4934374"/>
                <a:gd name="connsiteY17" fmla="*/ 779553 h 2888360"/>
                <a:gd name="connsiteX18" fmla="*/ 3793540 w 4934374"/>
                <a:gd name="connsiteY18" fmla="*/ 2294701 h 2888360"/>
                <a:gd name="connsiteX19" fmla="*/ 2396135 w 4934374"/>
                <a:gd name="connsiteY19" fmla="*/ 2888360 h 2888360"/>
                <a:gd name="connsiteX20" fmla="*/ 548273 w 4934374"/>
                <a:gd name="connsiteY20" fmla="*/ 1884684 h 2888360"/>
                <a:gd name="connsiteX21" fmla="*/ 0 w 4934374"/>
                <a:gd name="connsiteY21" fmla="*/ 779553 h 2888360"/>
                <a:gd name="connsiteX22" fmla="*/ 137335 w 4934374"/>
                <a:gd name="connsiteY22" fmla="*/ 89409 h 2888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934374" h="2888360">
                  <a:moveTo>
                    <a:pt x="179816" y="0"/>
                  </a:moveTo>
                  <a:lnTo>
                    <a:pt x="767292" y="0"/>
                  </a:lnTo>
                  <a:lnTo>
                    <a:pt x="703453" y="102886"/>
                  </a:lnTo>
                  <a:cubicBezTo>
                    <a:pt x="583756" y="321853"/>
                    <a:pt x="523079" y="549550"/>
                    <a:pt x="523079" y="779635"/>
                  </a:cubicBezTo>
                  <a:cubicBezTo>
                    <a:pt x="523079" y="999508"/>
                    <a:pt x="614356" y="1127068"/>
                    <a:pt x="820885" y="1394539"/>
                  </a:cubicBezTo>
                  <a:cubicBezTo>
                    <a:pt x="872582" y="1461489"/>
                    <a:pt x="926023" y="1530745"/>
                    <a:pt x="981122" y="1607412"/>
                  </a:cubicBezTo>
                  <a:cubicBezTo>
                    <a:pt x="1175968" y="1878671"/>
                    <a:pt x="1375871" y="2071535"/>
                    <a:pt x="1592426" y="2196871"/>
                  </a:cubicBezTo>
                  <a:cubicBezTo>
                    <a:pt x="1821970" y="2329783"/>
                    <a:pt x="2084904" y="2394345"/>
                    <a:pt x="2396135" y="2394345"/>
                  </a:cubicBezTo>
                  <a:cubicBezTo>
                    <a:pt x="2572762" y="2394345"/>
                    <a:pt x="2737009" y="2354405"/>
                    <a:pt x="2913111" y="2268597"/>
                  </a:cubicBezTo>
                  <a:cubicBezTo>
                    <a:pt x="3093922" y="2180483"/>
                    <a:pt x="3272903" y="2052018"/>
                    <a:pt x="3471411" y="1905518"/>
                  </a:cubicBezTo>
                  <a:cubicBezTo>
                    <a:pt x="3517964" y="1871178"/>
                    <a:pt x="3564344" y="1837332"/>
                    <a:pt x="3609242" y="1804640"/>
                  </a:cubicBezTo>
                  <a:cubicBezTo>
                    <a:pt x="3847765" y="1630800"/>
                    <a:pt x="4073038" y="1466594"/>
                    <a:pt x="4219151" y="1292919"/>
                  </a:cubicBezTo>
                  <a:cubicBezTo>
                    <a:pt x="4353843" y="1132832"/>
                    <a:pt x="4411295" y="979332"/>
                    <a:pt x="4411295" y="779635"/>
                  </a:cubicBezTo>
                  <a:cubicBezTo>
                    <a:pt x="4411295" y="517475"/>
                    <a:pt x="4371040" y="268882"/>
                    <a:pt x="4294235" y="44685"/>
                  </a:cubicBezTo>
                  <a:lnTo>
                    <a:pt x="4276624" y="0"/>
                  </a:lnTo>
                  <a:lnTo>
                    <a:pt x="4823642" y="0"/>
                  </a:lnTo>
                  <a:lnTo>
                    <a:pt x="4850554" y="89409"/>
                  </a:lnTo>
                  <a:cubicBezTo>
                    <a:pt x="4905864" y="307423"/>
                    <a:pt x="4934374" y="539220"/>
                    <a:pt x="4934374" y="779553"/>
                  </a:cubicBezTo>
                  <a:cubicBezTo>
                    <a:pt x="4934374" y="1521110"/>
                    <a:pt x="4369101" y="1869861"/>
                    <a:pt x="3793540" y="2294701"/>
                  </a:cubicBezTo>
                  <a:cubicBezTo>
                    <a:pt x="3374293" y="2604171"/>
                    <a:pt x="2970389" y="2888360"/>
                    <a:pt x="2396135" y="2888360"/>
                  </a:cubicBezTo>
                  <a:cubicBezTo>
                    <a:pt x="1544564" y="2888360"/>
                    <a:pt x="991670" y="2502058"/>
                    <a:pt x="548273" y="1884684"/>
                  </a:cubicBezTo>
                  <a:cubicBezTo>
                    <a:pt x="282201" y="1514275"/>
                    <a:pt x="0" y="1260227"/>
                    <a:pt x="0" y="779553"/>
                  </a:cubicBezTo>
                  <a:cubicBezTo>
                    <a:pt x="0" y="539220"/>
                    <a:pt x="48876" y="307423"/>
                    <a:pt x="137335" y="8940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2EECE7B-E861-4242-BD71-ADD8F2DD3EA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907711" y="0"/>
              <a:ext cx="5069918" cy="3133064"/>
            </a:xfrm>
            <a:custGeom>
              <a:avLst/>
              <a:gdLst>
                <a:gd name="connsiteX0" fmla="*/ 153448 w 5069918"/>
                <a:gd name="connsiteY0" fmla="*/ 0 h 3133064"/>
                <a:gd name="connsiteX1" fmla="*/ 215434 w 5069918"/>
                <a:gd name="connsiteY1" fmla="*/ 0 h 3133064"/>
                <a:gd name="connsiteX2" fmla="*/ 215073 w 5069918"/>
                <a:gd name="connsiteY2" fmla="*/ 727 h 3133064"/>
                <a:gd name="connsiteX3" fmla="*/ 202868 w 5069918"/>
                <a:gd name="connsiteY3" fmla="*/ 26255 h 3133064"/>
                <a:gd name="connsiteX4" fmla="*/ 191273 w 5069918"/>
                <a:gd name="connsiteY4" fmla="*/ 52030 h 3133064"/>
                <a:gd name="connsiteX5" fmla="*/ 169129 w 5069918"/>
                <a:gd name="connsiteY5" fmla="*/ 103993 h 3133064"/>
                <a:gd name="connsiteX6" fmla="*/ 148381 w 5069918"/>
                <a:gd name="connsiteY6" fmla="*/ 156532 h 3133064"/>
                <a:gd name="connsiteX7" fmla="*/ 80903 w 5069918"/>
                <a:gd name="connsiteY7" fmla="*/ 371711 h 3133064"/>
                <a:gd name="connsiteX8" fmla="*/ 26154 w 5069918"/>
                <a:gd name="connsiteY8" fmla="*/ 817551 h 3133064"/>
                <a:gd name="connsiteX9" fmla="*/ 49169 w 5069918"/>
                <a:gd name="connsiteY9" fmla="*/ 1040143 h 3133064"/>
                <a:gd name="connsiteX10" fmla="*/ 119437 w 5069918"/>
                <a:gd name="connsiteY10" fmla="*/ 1253016 h 3133064"/>
                <a:gd name="connsiteX11" fmla="*/ 143672 w 5069918"/>
                <a:gd name="connsiteY11" fmla="*/ 1303908 h 3133064"/>
                <a:gd name="connsiteX12" fmla="*/ 170611 w 5069918"/>
                <a:gd name="connsiteY12" fmla="*/ 1353648 h 3133064"/>
                <a:gd name="connsiteX13" fmla="*/ 230330 w 5069918"/>
                <a:gd name="connsiteY13" fmla="*/ 1450079 h 3133064"/>
                <a:gd name="connsiteX14" fmla="*/ 279545 w 5069918"/>
                <a:gd name="connsiteY14" fmla="*/ 1519627 h 3133064"/>
                <a:gd name="connsiteX15" fmla="*/ 228347 w 5069918"/>
                <a:gd name="connsiteY15" fmla="*/ 1437024 h 3133064"/>
                <a:gd name="connsiteX16" fmla="*/ 175168 w 5069918"/>
                <a:gd name="connsiteY16" fmla="*/ 1336146 h 3133064"/>
                <a:gd name="connsiteX17" fmla="*/ 130009 w 5069918"/>
                <a:gd name="connsiteY17" fmla="*/ 1230573 h 3133064"/>
                <a:gd name="connsiteX18" fmla="*/ 95398 w 5069918"/>
                <a:gd name="connsiteY18" fmla="*/ 1121049 h 3133064"/>
                <a:gd name="connsiteX19" fmla="*/ 82496 w 5069918"/>
                <a:gd name="connsiteY19" fmla="*/ 1065216 h 3133064"/>
                <a:gd name="connsiteX20" fmla="*/ 76829 w 5069918"/>
                <a:gd name="connsiteY20" fmla="*/ 1037216 h 3133064"/>
                <a:gd name="connsiteX21" fmla="*/ 72121 w 5069918"/>
                <a:gd name="connsiteY21" fmla="*/ 1009135 h 3133064"/>
                <a:gd name="connsiteX22" fmla="*/ 54685 w 5069918"/>
                <a:gd name="connsiteY22" fmla="*/ 784156 h 3133064"/>
                <a:gd name="connsiteX23" fmla="*/ 103070 w 5069918"/>
                <a:gd name="connsiteY23" fmla="*/ 345810 h 3133064"/>
                <a:gd name="connsiteX24" fmla="*/ 163159 w 5069918"/>
                <a:gd name="connsiteY24" fmla="*/ 132051 h 3133064"/>
                <a:gd name="connsiteX25" fmla="*/ 217797 w 5069918"/>
                <a:gd name="connsiteY25" fmla="*/ 0 h 3133064"/>
                <a:gd name="connsiteX26" fmla="*/ 848227 w 5069918"/>
                <a:gd name="connsiteY26" fmla="*/ 0 h 3133064"/>
                <a:gd name="connsiteX27" fmla="*/ 771226 w 5069918"/>
                <a:gd name="connsiteY27" fmla="*/ 124098 h 3133064"/>
                <a:gd name="connsiteX28" fmla="*/ 590852 w 5069918"/>
                <a:gd name="connsiteY28" fmla="*/ 800847 h 3133064"/>
                <a:gd name="connsiteX29" fmla="*/ 888658 w 5069918"/>
                <a:gd name="connsiteY29" fmla="*/ 1415751 h 3133064"/>
                <a:gd name="connsiteX30" fmla="*/ 1048895 w 5069918"/>
                <a:gd name="connsiteY30" fmla="*/ 1628624 h 3133064"/>
                <a:gd name="connsiteX31" fmla="*/ 1660199 w 5069918"/>
                <a:gd name="connsiteY31" fmla="*/ 2218083 h 3133064"/>
                <a:gd name="connsiteX32" fmla="*/ 2463908 w 5069918"/>
                <a:gd name="connsiteY32" fmla="*/ 2415557 h 3133064"/>
                <a:gd name="connsiteX33" fmla="*/ 2980884 w 5069918"/>
                <a:gd name="connsiteY33" fmla="*/ 2289809 h 3133064"/>
                <a:gd name="connsiteX34" fmla="*/ 3539184 w 5069918"/>
                <a:gd name="connsiteY34" fmla="*/ 1926730 h 3133064"/>
                <a:gd name="connsiteX35" fmla="*/ 3677015 w 5069918"/>
                <a:gd name="connsiteY35" fmla="*/ 1825852 h 3133064"/>
                <a:gd name="connsiteX36" fmla="*/ 4286924 w 5069918"/>
                <a:gd name="connsiteY36" fmla="*/ 1314131 h 3133064"/>
                <a:gd name="connsiteX37" fmla="*/ 4479068 w 5069918"/>
                <a:gd name="connsiteY37" fmla="*/ 800847 h 3133064"/>
                <a:gd name="connsiteX38" fmla="*/ 4362007 w 5069918"/>
                <a:gd name="connsiteY38" fmla="*/ 65898 h 3133064"/>
                <a:gd name="connsiteX39" fmla="*/ 4336037 w 5069918"/>
                <a:gd name="connsiteY39" fmla="*/ 0 h 3133064"/>
                <a:gd name="connsiteX40" fmla="*/ 4913604 w 5069918"/>
                <a:gd name="connsiteY40" fmla="*/ 0 h 3133064"/>
                <a:gd name="connsiteX41" fmla="*/ 4930823 w 5069918"/>
                <a:gd name="connsiteY41" fmla="*/ 66892 h 3133064"/>
                <a:gd name="connsiteX42" fmla="*/ 4940407 w 5069918"/>
                <a:gd name="connsiteY42" fmla="*/ 125535 h 3133064"/>
                <a:gd name="connsiteX43" fmla="*/ 4982006 w 5069918"/>
                <a:gd name="connsiteY43" fmla="*/ 278378 h 3133064"/>
                <a:gd name="connsiteX44" fmla="*/ 5027482 w 5069918"/>
                <a:gd name="connsiteY44" fmla="*/ 504952 h 3133064"/>
                <a:gd name="connsiteX45" fmla="*/ 5058082 w 5069918"/>
                <a:gd name="connsiteY45" fmla="*/ 734049 h 3133064"/>
                <a:gd name="connsiteX46" fmla="*/ 5063486 w 5069918"/>
                <a:gd name="connsiteY46" fmla="*/ 791612 h 3133064"/>
                <a:gd name="connsiteX47" fmla="*/ 5067846 w 5069918"/>
                <a:gd name="connsiteY47" fmla="*/ 850245 h 3133064"/>
                <a:gd name="connsiteX48" fmla="*/ 5069414 w 5069918"/>
                <a:gd name="connsiteY48" fmla="*/ 969733 h 3133064"/>
                <a:gd name="connsiteX49" fmla="*/ 5040732 w 5069918"/>
                <a:gd name="connsiteY49" fmla="*/ 1209783 h 3133064"/>
                <a:gd name="connsiteX50" fmla="*/ 4964102 w 5069918"/>
                <a:gd name="connsiteY50" fmla="*/ 1442832 h 3133064"/>
                <a:gd name="connsiteX51" fmla="*/ 4689486 w 5069918"/>
                <a:gd name="connsiteY51" fmla="*/ 1849969 h 3133064"/>
                <a:gd name="connsiteX52" fmla="*/ 4333792 w 5069918"/>
                <a:gd name="connsiteY52" fmla="*/ 2176567 h 3133064"/>
                <a:gd name="connsiteX53" fmla="*/ 3965196 w 5069918"/>
                <a:gd name="connsiteY53" fmla="*/ 2468002 h 3133064"/>
                <a:gd name="connsiteX54" fmla="*/ 3873745 w 5069918"/>
                <a:gd name="connsiteY54" fmla="*/ 2541128 h 3133064"/>
                <a:gd name="connsiteX55" fmla="*/ 3779416 w 5069918"/>
                <a:gd name="connsiteY55" fmla="*/ 2614666 h 3133064"/>
                <a:gd name="connsiteX56" fmla="*/ 3582739 w 5069918"/>
                <a:gd name="connsiteY56" fmla="*/ 2756555 h 3133064"/>
                <a:gd name="connsiteX57" fmla="*/ 3371851 w 5069918"/>
                <a:gd name="connsiteY57" fmla="*/ 2886338 h 3133064"/>
                <a:gd name="connsiteX58" fmla="*/ 3143614 w 5069918"/>
                <a:gd name="connsiteY58" fmla="*/ 2995780 h 3133064"/>
                <a:gd name="connsiteX59" fmla="*/ 2643552 w 5069918"/>
                <a:gd name="connsiteY59" fmla="*/ 3122516 h 3133064"/>
                <a:gd name="connsiteX60" fmla="*/ 2514264 w 5069918"/>
                <a:gd name="connsiteY60" fmla="*/ 3131657 h 3133064"/>
                <a:gd name="connsiteX61" fmla="*/ 2481920 w 5069918"/>
                <a:gd name="connsiteY61" fmla="*/ 3132810 h 3133064"/>
                <a:gd name="connsiteX62" fmla="*/ 2449664 w 5069918"/>
                <a:gd name="connsiteY62" fmla="*/ 3132975 h 3133064"/>
                <a:gd name="connsiteX63" fmla="*/ 2386284 w 5069918"/>
                <a:gd name="connsiteY63" fmla="*/ 3132234 h 3133064"/>
                <a:gd name="connsiteX64" fmla="*/ 2260658 w 5069918"/>
                <a:gd name="connsiteY64" fmla="*/ 3127292 h 3133064"/>
                <a:gd name="connsiteX65" fmla="*/ 2134945 w 5069918"/>
                <a:gd name="connsiteY65" fmla="*/ 3115928 h 3133064"/>
                <a:gd name="connsiteX66" fmla="*/ 1884564 w 5069918"/>
                <a:gd name="connsiteY66" fmla="*/ 3075412 h 3133064"/>
                <a:gd name="connsiteX67" fmla="*/ 1639764 w 5069918"/>
                <a:gd name="connsiteY67" fmla="*/ 3005498 h 3133064"/>
                <a:gd name="connsiteX68" fmla="*/ 1407081 w 5069918"/>
                <a:gd name="connsiteY68" fmla="*/ 2904125 h 3133064"/>
                <a:gd name="connsiteX69" fmla="*/ 1193491 w 5069918"/>
                <a:gd name="connsiteY69" fmla="*/ 2772201 h 3133064"/>
                <a:gd name="connsiteX70" fmla="*/ 836141 w 5069918"/>
                <a:gd name="connsiteY70" fmla="*/ 2439839 h 3133064"/>
                <a:gd name="connsiteX71" fmla="*/ 690812 w 5069918"/>
                <a:gd name="connsiteY71" fmla="*/ 2251422 h 3133064"/>
                <a:gd name="connsiteX72" fmla="*/ 562397 w 5069918"/>
                <a:gd name="connsiteY72" fmla="*/ 2054937 h 3133064"/>
                <a:gd name="connsiteX73" fmla="*/ 502504 w 5069918"/>
                <a:gd name="connsiteY73" fmla="*/ 1957435 h 3133064"/>
                <a:gd name="connsiteX74" fmla="*/ 440258 w 5069918"/>
                <a:gd name="connsiteY74" fmla="*/ 1861580 h 3133064"/>
                <a:gd name="connsiteX75" fmla="*/ 310360 w 5069918"/>
                <a:gd name="connsiteY75" fmla="*/ 1670693 h 3133064"/>
                <a:gd name="connsiteX76" fmla="*/ 246806 w 5069918"/>
                <a:gd name="connsiteY76" fmla="*/ 1573603 h 3133064"/>
                <a:gd name="connsiteX77" fmla="*/ 186303 w 5069918"/>
                <a:gd name="connsiteY77" fmla="*/ 1474372 h 3133064"/>
                <a:gd name="connsiteX78" fmla="*/ 84390 w 5069918"/>
                <a:gd name="connsiteY78" fmla="*/ 1266192 h 3133064"/>
                <a:gd name="connsiteX79" fmla="*/ 20139 w 5069918"/>
                <a:gd name="connsiteY79" fmla="*/ 1045249 h 3133064"/>
                <a:gd name="connsiteX80" fmla="*/ 0 w 5069918"/>
                <a:gd name="connsiteY80" fmla="*/ 817551 h 3133064"/>
                <a:gd name="connsiteX81" fmla="*/ 102773 w 5069918"/>
                <a:gd name="connsiteY81" fmla="*/ 142588 h 313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5069918" h="3133064">
                  <a:moveTo>
                    <a:pt x="153448" y="0"/>
                  </a:moveTo>
                  <a:lnTo>
                    <a:pt x="215434" y="0"/>
                  </a:lnTo>
                  <a:lnTo>
                    <a:pt x="215073" y="727"/>
                  </a:lnTo>
                  <a:lnTo>
                    <a:pt x="202868" y="26255"/>
                  </a:lnTo>
                  <a:lnTo>
                    <a:pt x="191273" y="52030"/>
                  </a:lnTo>
                  <a:cubicBezTo>
                    <a:pt x="183688" y="69241"/>
                    <a:pt x="176016" y="86452"/>
                    <a:pt x="169129" y="103993"/>
                  </a:cubicBezTo>
                  <a:cubicBezTo>
                    <a:pt x="162242" y="121533"/>
                    <a:pt x="154658" y="138827"/>
                    <a:pt x="148381" y="156532"/>
                  </a:cubicBezTo>
                  <a:cubicBezTo>
                    <a:pt x="121529" y="226858"/>
                    <a:pt x="98775" y="298667"/>
                    <a:pt x="80903" y="371711"/>
                  </a:cubicBezTo>
                  <a:cubicBezTo>
                    <a:pt x="44636" y="517470"/>
                    <a:pt x="26067" y="667511"/>
                    <a:pt x="26154" y="817551"/>
                  </a:cubicBezTo>
                  <a:cubicBezTo>
                    <a:pt x="26589" y="892326"/>
                    <a:pt x="34000" y="966934"/>
                    <a:pt x="49169" y="1040143"/>
                  </a:cubicBezTo>
                  <a:cubicBezTo>
                    <a:pt x="65123" y="1113187"/>
                    <a:pt x="88226" y="1184666"/>
                    <a:pt x="119437" y="1253016"/>
                  </a:cubicBezTo>
                  <a:cubicBezTo>
                    <a:pt x="126847" y="1270228"/>
                    <a:pt x="135478" y="1287027"/>
                    <a:pt x="143672" y="1303908"/>
                  </a:cubicBezTo>
                  <a:cubicBezTo>
                    <a:pt x="152565" y="1320543"/>
                    <a:pt x="161021" y="1337342"/>
                    <a:pt x="170611" y="1353648"/>
                  </a:cubicBezTo>
                  <a:cubicBezTo>
                    <a:pt x="188919" y="1386587"/>
                    <a:pt x="209319" y="1418539"/>
                    <a:pt x="230330" y="1450079"/>
                  </a:cubicBezTo>
                  <a:lnTo>
                    <a:pt x="279545" y="1519627"/>
                  </a:lnTo>
                  <a:lnTo>
                    <a:pt x="228347" y="1437024"/>
                  </a:lnTo>
                  <a:cubicBezTo>
                    <a:pt x="209690" y="1404084"/>
                    <a:pt x="191645" y="1370567"/>
                    <a:pt x="175168" y="1336146"/>
                  </a:cubicBezTo>
                  <a:cubicBezTo>
                    <a:pt x="158778" y="1301641"/>
                    <a:pt x="143522" y="1266478"/>
                    <a:pt x="130009" y="1230573"/>
                  </a:cubicBezTo>
                  <a:cubicBezTo>
                    <a:pt x="116757" y="1194587"/>
                    <a:pt x="104988" y="1158105"/>
                    <a:pt x="95398" y="1121049"/>
                  </a:cubicBezTo>
                  <a:cubicBezTo>
                    <a:pt x="90865" y="1102520"/>
                    <a:pt x="86245" y="1083909"/>
                    <a:pt x="82496" y="1065216"/>
                  </a:cubicBezTo>
                  <a:lnTo>
                    <a:pt x="76829" y="1037216"/>
                  </a:lnTo>
                  <a:lnTo>
                    <a:pt x="72121" y="1009135"/>
                  </a:lnTo>
                  <a:cubicBezTo>
                    <a:pt x="59829" y="934198"/>
                    <a:pt x="54685" y="858847"/>
                    <a:pt x="54685" y="784156"/>
                  </a:cubicBezTo>
                  <a:cubicBezTo>
                    <a:pt x="55033" y="637163"/>
                    <a:pt x="71337" y="490169"/>
                    <a:pt x="103070" y="345810"/>
                  </a:cubicBezTo>
                  <a:cubicBezTo>
                    <a:pt x="118894" y="273671"/>
                    <a:pt x="138923" y="202233"/>
                    <a:pt x="163159" y="132051"/>
                  </a:cubicBezTo>
                  <a:lnTo>
                    <a:pt x="217797" y="0"/>
                  </a:lnTo>
                  <a:lnTo>
                    <a:pt x="848227" y="0"/>
                  </a:lnTo>
                  <a:lnTo>
                    <a:pt x="771226" y="124098"/>
                  </a:lnTo>
                  <a:cubicBezTo>
                    <a:pt x="651529" y="343066"/>
                    <a:pt x="590852" y="570762"/>
                    <a:pt x="590852" y="800847"/>
                  </a:cubicBezTo>
                  <a:cubicBezTo>
                    <a:pt x="590852" y="1020720"/>
                    <a:pt x="682129" y="1148280"/>
                    <a:pt x="888658" y="1415751"/>
                  </a:cubicBezTo>
                  <a:cubicBezTo>
                    <a:pt x="940355" y="1482701"/>
                    <a:pt x="993796" y="1551957"/>
                    <a:pt x="1048895" y="1628624"/>
                  </a:cubicBezTo>
                  <a:cubicBezTo>
                    <a:pt x="1243741" y="1899883"/>
                    <a:pt x="1443644" y="2092747"/>
                    <a:pt x="1660199" y="2218083"/>
                  </a:cubicBezTo>
                  <a:cubicBezTo>
                    <a:pt x="1889743" y="2350995"/>
                    <a:pt x="2152677" y="2415557"/>
                    <a:pt x="2463908" y="2415557"/>
                  </a:cubicBezTo>
                  <a:cubicBezTo>
                    <a:pt x="2640535" y="2415557"/>
                    <a:pt x="2804782" y="2375617"/>
                    <a:pt x="2980884" y="2289809"/>
                  </a:cubicBezTo>
                  <a:cubicBezTo>
                    <a:pt x="3161695" y="2201695"/>
                    <a:pt x="3340676" y="2073230"/>
                    <a:pt x="3539184" y="1926730"/>
                  </a:cubicBezTo>
                  <a:cubicBezTo>
                    <a:pt x="3585737" y="1892390"/>
                    <a:pt x="3632117" y="1858544"/>
                    <a:pt x="3677015" y="1825852"/>
                  </a:cubicBezTo>
                  <a:cubicBezTo>
                    <a:pt x="3915538" y="1652012"/>
                    <a:pt x="4140811" y="1487806"/>
                    <a:pt x="4286924" y="1314131"/>
                  </a:cubicBezTo>
                  <a:cubicBezTo>
                    <a:pt x="4421616" y="1154044"/>
                    <a:pt x="4479068" y="1000544"/>
                    <a:pt x="4479068" y="800847"/>
                  </a:cubicBezTo>
                  <a:cubicBezTo>
                    <a:pt x="4479068" y="538687"/>
                    <a:pt x="4438813" y="290094"/>
                    <a:pt x="4362007" y="65898"/>
                  </a:cubicBezTo>
                  <a:lnTo>
                    <a:pt x="4336037" y="0"/>
                  </a:lnTo>
                  <a:lnTo>
                    <a:pt x="4913604" y="0"/>
                  </a:lnTo>
                  <a:lnTo>
                    <a:pt x="4930823" y="66892"/>
                  </a:lnTo>
                  <a:lnTo>
                    <a:pt x="4940407" y="125535"/>
                  </a:lnTo>
                  <a:lnTo>
                    <a:pt x="4982006" y="278378"/>
                  </a:lnTo>
                  <a:cubicBezTo>
                    <a:pt x="4999758" y="353368"/>
                    <a:pt x="5014971" y="428944"/>
                    <a:pt x="5027482" y="504952"/>
                  </a:cubicBezTo>
                  <a:cubicBezTo>
                    <a:pt x="5040123" y="580961"/>
                    <a:pt x="5050323" y="657382"/>
                    <a:pt x="5058082" y="734049"/>
                  </a:cubicBezTo>
                  <a:cubicBezTo>
                    <a:pt x="5060261" y="753237"/>
                    <a:pt x="5061743" y="772425"/>
                    <a:pt x="5063486" y="791612"/>
                  </a:cubicBezTo>
                  <a:cubicBezTo>
                    <a:pt x="5065318" y="810552"/>
                    <a:pt x="5066625" y="830398"/>
                    <a:pt x="5067846" y="850245"/>
                  </a:cubicBezTo>
                  <a:cubicBezTo>
                    <a:pt x="5069851" y="889855"/>
                    <a:pt x="5070461" y="929712"/>
                    <a:pt x="5069414" y="969733"/>
                  </a:cubicBezTo>
                  <a:cubicBezTo>
                    <a:pt x="5067060" y="1049695"/>
                    <a:pt x="5057820" y="1130233"/>
                    <a:pt x="5040732" y="1209783"/>
                  </a:cubicBezTo>
                  <a:cubicBezTo>
                    <a:pt x="5023123" y="1289250"/>
                    <a:pt x="4997578" y="1367647"/>
                    <a:pt x="4964102" y="1442832"/>
                  </a:cubicBezTo>
                  <a:cubicBezTo>
                    <a:pt x="4897409" y="1593697"/>
                    <a:pt x="4799942" y="1730232"/>
                    <a:pt x="4689486" y="1849969"/>
                  </a:cubicBezTo>
                  <a:cubicBezTo>
                    <a:pt x="4579116" y="1970446"/>
                    <a:pt x="4456716" y="2076100"/>
                    <a:pt x="4333792" y="2176567"/>
                  </a:cubicBezTo>
                  <a:cubicBezTo>
                    <a:pt x="4210520" y="2276869"/>
                    <a:pt x="4085853" y="2371736"/>
                    <a:pt x="3965196" y="2468002"/>
                  </a:cubicBezTo>
                  <a:lnTo>
                    <a:pt x="3873745" y="2541128"/>
                  </a:lnTo>
                  <a:cubicBezTo>
                    <a:pt x="3842621" y="2565751"/>
                    <a:pt x="3811324" y="2590374"/>
                    <a:pt x="3779416" y="2614666"/>
                  </a:cubicBezTo>
                  <a:cubicBezTo>
                    <a:pt x="3715862" y="2663335"/>
                    <a:pt x="3650652" y="2711016"/>
                    <a:pt x="3582739" y="2756555"/>
                  </a:cubicBezTo>
                  <a:cubicBezTo>
                    <a:pt x="3514913" y="2802012"/>
                    <a:pt x="3445170" y="2846151"/>
                    <a:pt x="3371851" y="2886338"/>
                  </a:cubicBezTo>
                  <a:cubicBezTo>
                    <a:pt x="3298533" y="2926442"/>
                    <a:pt x="3222687" y="2963664"/>
                    <a:pt x="3143614" y="2995780"/>
                  </a:cubicBezTo>
                  <a:cubicBezTo>
                    <a:pt x="2985994" y="3060837"/>
                    <a:pt x="2815732" y="3104317"/>
                    <a:pt x="2643552" y="3122516"/>
                  </a:cubicBezTo>
                  <a:cubicBezTo>
                    <a:pt x="2600484" y="3126799"/>
                    <a:pt x="2557331" y="3130258"/>
                    <a:pt x="2514264" y="3131657"/>
                  </a:cubicBezTo>
                  <a:lnTo>
                    <a:pt x="2481920" y="3132810"/>
                  </a:lnTo>
                  <a:lnTo>
                    <a:pt x="2449664" y="3132975"/>
                  </a:lnTo>
                  <a:cubicBezTo>
                    <a:pt x="2427868" y="3133304"/>
                    <a:pt x="2407207" y="3132646"/>
                    <a:pt x="2386284" y="3132234"/>
                  </a:cubicBezTo>
                  <a:cubicBezTo>
                    <a:pt x="2344524" y="3131740"/>
                    <a:pt x="2302505" y="3129352"/>
                    <a:pt x="2260658" y="3127292"/>
                  </a:cubicBezTo>
                  <a:cubicBezTo>
                    <a:pt x="2218725" y="3123999"/>
                    <a:pt x="2176791" y="3120952"/>
                    <a:pt x="2134945" y="3115928"/>
                  </a:cubicBezTo>
                  <a:cubicBezTo>
                    <a:pt x="2051165" y="3106458"/>
                    <a:pt x="1967473" y="3093529"/>
                    <a:pt x="1884564" y="3075412"/>
                  </a:cubicBezTo>
                  <a:cubicBezTo>
                    <a:pt x="1801657" y="3057296"/>
                    <a:pt x="1719708" y="3033990"/>
                    <a:pt x="1639764" y="3005498"/>
                  </a:cubicBezTo>
                  <a:cubicBezTo>
                    <a:pt x="1559820" y="2976922"/>
                    <a:pt x="1481969" y="2942830"/>
                    <a:pt x="1407081" y="2904125"/>
                  </a:cubicBezTo>
                  <a:cubicBezTo>
                    <a:pt x="1332455" y="2864845"/>
                    <a:pt x="1260794" y="2820953"/>
                    <a:pt x="1193491" y="2772201"/>
                  </a:cubicBezTo>
                  <a:cubicBezTo>
                    <a:pt x="1058362" y="2675194"/>
                    <a:pt x="939973" y="2561469"/>
                    <a:pt x="836141" y="2439839"/>
                  </a:cubicBezTo>
                  <a:cubicBezTo>
                    <a:pt x="784444" y="2378735"/>
                    <a:pt x="736321" y="2315656"/>
                    <a:pt x="690812" y="2251422"/>
                  </a:cubicBezTo>
                  <a:cubicBezTo>
                    <a:pt x="645217" y="2187190"/>
                    <a:pt x="602674" y="2121557"/>
                    <a:pt x="562397" y="2054937"/>
                  </a:cubicBezTo>
                  <a:cubicBezTo>
                    <a:pt x="541823" y="2021256"/>
                    <a:pt x="522992" y="1989716"/>
                    <a:pt x="502504" y="1957435"/>
                  </a:cubicBezTo>
                  <a:cubicBezTo>
                    <a:pt x="482192" y="1925401"/>
                    <a:pt x="461530" y="1893367"/>
                    <a:pt x="440258" y="1861580"/>
                  </a:cubicBezTo>
                  <a:lnTo>
                    <a:pt x="310360" y="1670693"/>
                  </a:lnTo>
                  <a:cubicBezTo>
                    <a:pt x="288826" y="1638577"/>
                    <a:pt x="267555" y="1606296"/>
                    <a:pt x="246806" y="1573603"/>
                  </a:cubicBezTo>
                  <a:cubicBezTo>
                    <a:pt x="226057" y="1540910"/>
                    <a:pt x="205483" y="1508135"/>
                    <a:pt x="186303" y="1474372"/>
                  </a:cubicBezTo>
                  <a:cubicBezTo>
                    <a:pt x="147857" y="1407174"/>
                    <a:pt x="112550" y="1338002"/>
                    <a:pt x="84390" y="1266192"/>
                  </a:cubicBezTo>
                  <a:cubicBezTo>
                    <a:pt x="55708" y="1194630"/>
                    <a:pt x="34436" y="1120434"/>
                    <a:pt x="20139" y="1045249"/>
                  </a:cubicBezTo>
                  <a:cubicBezTo>
                    <a:pt x="6452" y="970064"/>
                    <a:pt x="0" y="893725"/>
                    <a:pt x="0" y="817551"/>
                  </a:cubicBezTo>
                  <a:cubicBezTo>
                    <a:pt x="850" y="589772"/>
                    <a:pt x="36028" y="362457"/>
                    <a:pt x="102773" y="142588"/>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ubtitle 2">
            <a:extLst>
              <a:ext uri="{FF2B5EF4-FFF2-40B4-BE49-F238E27FC236}">
                <a16:creationId xmlns:a16="http://schemas.microsoft.com/office/drawing/2014/main" id="{E52EBCF3-BBC6-9189-2AE5-3611C104CEDB}"/>
              </a:ext>
            </a:extLst>
          </p:cNvPr>
          <p:cNvSpPr>
            <a:spLocks noGrp="1"/>
          </p:cNvSpPr>
          <p:nvPr>
            <p:ph type="subTitle" idx="1"/>
          </p:nvPr>
        </p:nvSpPr>
        <p:spPr>
          <a:xfrm>
            <a:off x="804671" y="2734937"/>
            <a:ext cx="5946202" cy="838831"/>
          </a:xfrm>
        </p:spPr>
        <p:txBody>
          <a:bodyPr anchor="b">
            <a:normAutofit/>
          </a:bodyPr>
          <a:lstStyle/>
          <a:p>
            <a:pPr algn="l"/>
            <a:r>
              <a:rPr lang="en-CA" sz="2000" dirty="0">
                <a:solidFill>
                  <a:schemeClr val="tx2"/>
                </a:solidFill>
              </a:rPr>
              <a:t>EIEIOO 2025</a:t>
            </a:r>
          </a:p>
        </p:txBody>
      </p:sp>
      <p:pic>
        <p:nvPicPr>
          <p:cNvPr id="5" name="Picture 14" descr="Logo Resources | Queen's University">
            <a:extLst>
              <a:ext uri="{FF2B5EF4-FFF2-40B4-BE49-F238E27FC236}">
                <a16:creationId xmlns:a16="http://schemas.microsoft.com/office/drawing/2014/main" id="{5817F969-1157-1A5B-96A4-25AAF972AE6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475305" y="669022"/>
            <a:ext cx="2378315" cy="56111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92B02757-334A-7E6D-BD6D-C4A109A7767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433792" y="4337978"/>
            <a:ext cx="3421939" cy="1448620"/>
          </a:xfrm>
          <a:prstGeom prst="rect">
            <a:avLst/>
          </a:prstGeom>
          <a:noFill/>
          <a:extLst>
            <a:ext uri="{909E8E84-426E-40DD-AFC4-6F175D3DCCD1}">
              <a14:hiddenFill xmlns:a14="http://schemas.microsoft.com/office/drawing/2010/main">
                <a:solidFill>
                  <a:srgbClr val="FFFFFF"/>
                </a:solidFill>
              </a14:hiddenFill>
            </a:ext>
          </a:extLst>
        </p:spPr>
      </p:pic>
      <p:sp>
        <p:nvSpPr>
          <p:cNvPr id="7" name="Subtitle 2">
            <a:extLst>
              <a:ext uri="{FF2B5EF4-FFF2-40B4-BE49-F238E27FC236}">
                <a16:creationId xmlns:a16="http://schemas.microsoft.com/office/drawing/2014/main" id="{7F6951BB-E4F6-059C-9EFA-5DF190057BCA}"/>
              </a:ext>
            </a:extLst>
          </p:cNvPr>
          <p:cNvSpPr txBox="1">
            <a:spLocks/>
          </p:cNvSpPr>
          <p:nvPr/>
        </p:nvSpPr>
        <p:spPr>
          <a:xfrm>
            <a:off x="804671" y="4261795"/>
            <a:ext cx="5946202" cy="838831"/>
          </a:xfrm>
          <a:prstGeom prst="rect">
            <a:avLst/>
          </a:prstGeom>
        </p:spPr>
        <p:txBody>
          <a:bodyPr vert="horz" lIns="91440" tIns="45720" rIns="91440" bIns="45720" rtlCol="0" anchor="b">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r>
              <a:rPr lang="en-CA" sz="2000" dirty="0">
                <a:solidFill>
                  <a:schemeClr val="tx2"/>
                </a:solidFill>
              </a:rPr>
              <a:t>Emily Adams </a:t>
            </a:r>
            <a:r>
              <a:rPr lang="en-CA" sz="2000" dirty="0">
                <a:solidFill>
                  <a:schemeClr val="tx2"/>
                </a:solidFill>
                <a:hlinkClick r:id="rId4"/>
              </a:rPr>
              <a:t>16ela1@queensu.ca</a:t>
            </a:r>
            <a:r>
              <a:rPr lang="en-CA" sz="2000" dirty="0">
                <a:solidFill>
                  <a:schemeClr val="tx2"/>
                </a:solidFill>
              </a:rPr>
              <a:t> </a:t>
            </a:r>
          </a:p>
        </p:txBody>
      </p:sp>
    </p:spTree>
    <p:extLst>
      <p:ext uri="{BB962C8B-B14F-4D97-AF65-F5344CB8AC3E}">
        <p14:creationId xmlns:p14="http://schemas.microsoft.com/office/powerpoint/2010/main" val="3213347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93B45D6-80E0-29E4-5A73-666372BA7D3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5A493D3-D948-A235-E82F-96EE895689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171C976-1AD7-453C-F0F8-579D711AAF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3D4479BA-9545-8E06-DE40-6F6BAB0FF8A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9FD699EA-D0C2-06E6-31E0-02F8F9D1CFA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5728E2ED-DA44-545C-D6E4-D53DD77F1E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0F857B00-C47D-FB81-80C8-05FDFD2C01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A59B3E3-343E-E5D2-E684-E438D0E5391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1E7879B5-62F4-1049-2096-9D0601764D2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76718D20-250D-5379-F652-D8864EA91C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80219DE6-CE86-954F-FCF0-DEFFA8C040D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7103C80-9F1F-EA79-F441-74736FFB18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B0A5EA79-806E-F4BA-6678-90DB250AE1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34E7A6F9-D2E3-6AED-E0C4-EAAB712C23F7}"/>
              </a:ext>
            </a:extLst>
          </p:cNvPr>
          <p:cNvSpPr>
            <a:spLocks noGrp="1"/>
          </p:cNvSpPr>
          <p:nvPr>
            <p:ph type="sldNum" sz="quarter" idx="12"/>
          </p:nvPr>
        </p:nvSpPr>
        <p:spPr/>
        <p:txBody>
          <a:bodyPr/>
          <a:lstStyle/>
          <a:p>
            <a:fld id="{ACF0FABC-8301-49A3-9E40-ED1E61ADDDFD}" type="slidenum">
              <a:rPr lang="en-CA" smtClean="0"/>
              <a:t>10</a:t>
            </a:fld>
            <a:endParaRPr lang="en-CA"/>
          </a:p>
        </p:txBody>
      </p:sp>
      <p:pic>
        <p:nvPicPr>
          <p:cNvPr id="3" name="Picture 2" descr="A diagram of a machine&#10;&#10;Description automatically generated">
            <a:extLst>
              <a:ext uri="{FF2B5EF4-FFF2-40B4-BE49-F238E27FC236}">
                <a16:creationId xmlns:a16="http://schemas.microsoft.com/office/drawing/2014/main" id="{D3FE7971-CCF1-16C1-EBD2-38F5CA4C8346}"/>
              </a:ext>
            </a:extLst>
          </p:cNvPr>
          <p:cNvPicPr>
            <a:picLocks noChangeAspect="1"/>
          </p:cNvPicPr>
          <p:nvPr/>
        </p:nvPicPr>
        <p:blipFill>
          <a:blip r:embed="rId3">
            <a:extLst>
              <a:ext uri="{28A0092B-C50C-407E-A947-70E740481C1C}">
                <a14:useLocalDpi xmlns:a14="http://schemas.microsoft.com/office/drawing/2010/main" val="0"/>
              </a:ext>
            </a:extLst>
          </a:blip>
          <a:srcRect l="31610" t="3397" b="3469"/>
          <a:stretch/>
        </p:blipFill>
        <p:spPr>
          <a:xfrm>
            <a:off x="6577523" y="1019494"/>
            <a:ext cx="5614477" cy="4819011"/>
          </a:xfrm>
          <a:prstGeom prst="rect">
            <a:avLst/>
          </a:prstGeom>
        </p:spPr>
      </p:pic>
      <mc:AlternateContent xmlns:mc="http://schemas.openxmlformats.org/markup-compatibility/2006" xmlns:a14="http://schemas.microsoft.com/office/drawing/2010/main">
        <mc:Choice Requires="a14">
          <p:sp>
            <p:nvSpPr>
              <p:cNvPr id="5" name="Content Placeholder 6">
                <a:extLst>
                  <a:ext uri="{FF2B5EF4-FFF2-40B4-BE49-F238E27FC236}">
                    <a16:creationId xmlns:a16="http://schemas.microsoft.com/office/drawing/2014/main" id="{23DC3A61-5675-F0B1-75FD-F6EDDFCBBCC6}"/>
                  </a:ext>
                </a:extLst>
              </p:cNvPr>
              <p:cNvSpPr>
                <a:spLocks noGrp="1"/>
              </p:cNvSpPr>
              <p:nvPr>
                <p:ph idx="1"/>
              </p:nvPr>
            </p:nvSpPr>
            <p:spPr>
              <a:xfrm>
                <a:off x="477672" y="1825625"/>
                <a:ext cx="5614477" cy="4351338"/>
              </a:xfrm>
            </p:spPr>
            <p:txBody>
              <a:bodyPr>
                <a:normAutofit/>
              </a:bodyPr>
              <a:lstStyle/>
              <a:p>
                <a:r>
                  <a:rPr lang="en-CA" dirty="0"/>
                  <a:t>Target fluid inside nested silica jars</a:t>
                </a:r>
              </a:p>
              <a:p>
                <a:pPr lvl="1">
                  <a:lnSpc>
                    <a:spcPct val="150000"/>
                  </a:lnSpc>
                </a:pPr>
                <a:r>
                  <a:rPr lang="en-CA" dirty="0"/>
                  <a:t>Pressure is controlled by changing volume at fixed temperature</a:t>
                </a:r>
              </a:p>
              <a:p>
                <a:pPr lvl="1">
                  <a:lnSpc>
                    <a:spcPct val="150000"/>
                  </a:lnSpc>
                </a:pPr>
                <a:r>
                  <a:rPr lang="en-CA" dirty="0"/>
                  <a:t>Bellows move to compensate pressure differential across jars</a:t>
                </a:r>
              </a:p>
              <a:p>
                <a:pPr lvl="1"/>
                <a:endParaRPr lang="en-CA" b="0" i="1" dirty="0">
                  <a:latin typeface="Cambria Math" panose="02040503050406030204" pitchFamily="18" charset="0"/>
                </a:endParaRPr>
              </a:p>
              <a:p>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𝑜𝑖𝑙</m:t>
                        </m:r>
                      </m:sub>
                    </m:sSub>
                    <m:r>
                      <a:rPr lang="en-CA" b="0" i="1" smtClean="0">
                        <a:latin typeface="Cambria Math" panose="02040503050406030204" pitchFamily="18" charset="0"/>
                      </a:rPr>
                      <m:t>=</m:t>
                    </m:r>
                    <m:sSub>
                      <m:sSubPr>
                        <m:ctrlPr>
                          <a:rPr lang="en-CA" b="0" i="1" smtClean="0">
                            <a:latin typeface="Cambria Math" panose="02040503050406030204" pitchFamily="18" charset="0"/>
                          </a:rPr>
                        </m:ctrlPr>
                      </m:sSubPr>
                      <m:e>
                        <m:r>
                          <a:rPr lang="en-CA" b="0" i="1" smtClean="0">
                            <a:latin typeface="Cambria Math" panose="02040503050406030204" pitchFamily="18" charset="0"/>
                          </a:rPr>
                          <m:t>𝑃</m:t>
                        </m:r>
                      </m:e>
                      <m:sub>
                        <m:r>
                          <a:rPr lang="en-CA" b="0" i="1" smtClean="0">
                            <a:latin typeface="Cambria Math" panose="02040503050406030204" pitchFamily="18" charset="0"/>
                          </a:rPr>
                          <m:t>𝑡𝑎𝑟𝑔𝑒𝑡</m:t>
                        </m:r>
                      </m:sub>
                    </m:sSub>
                  </m:oMath>
                </a14:m>
                <a:endParaRPr lang="en-CA" dirty="0"/>
              </a:p>
            </p:txBody>
          </p:sp>
        </mc:Choice>
        <mc:Fallback xmlns="">
          <p:sp>
            <p:nvSpPr>
              <p:cNvPr id="5" name="Content Placeholder 6">
                <a:extLst>
                  <a:ext uri="{FF2B5EF4-FFF2-40B4-BE49-F238E27FC236}">
                    <a16:creationId xmlns:a16="http://schemas.microsoft.com/office/drawing/2014/main" id="{23DC3A61-5675-F0B1-75FD-F6EDDFCBBCC6}"/>
                  </a:ext>
                </a:extLst>
              </p:cNvPr>
              <p:cNvSpPr>
                <a:spLocks noGrp="1" noRot="1" noChangeAspect="1" noMove="1" noResize="1" noEditPoints="1" noAdjustHandles="1" noChangeArrowheads="1" noChangeShapeType="1" noTextEdit="1"/>
              </p:cNvSpPr>
              <p:nvPr>
                <p:ph idx="1"/>
              </p:nvPr>
            </p:nvSpPr>
            <p:spPr>
              <a:xfrm>
                <a:off x="477672" y="1825625"/>
                <a:ext cx="5614477" cy="4351338"/>
              </a:xfrm>
              <a:blipFill>
                <a:blip r:embed="rId4"/>
                <a:stretch>
                  <a:fillRect l="-1954" t="-238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19DB05D-5ABA-CFF2-C6B0-A75812951481}"/>
                  </a:ext>
                </a:extLst>
              </p:cNvPr>
              <p:cNvSpPr txBox="1"/>
              <p:nvPr/>
            </p:nvSpPr>
            <p:spPr>
              <a:xfrm>
                <a:off x="6793742" y="650162"/>
                <a:ext cx="2743200" cy="369332"/>
              </a:xfrm>
              <a:prstGeom prst="rect">
                <a:avLst/>
              </a:prstGeom>
              <a:noFill/>
            </p:spPr>
            <p:txBody>
              <a:bodyPr wrap="square" rtlCol="0">
                <a:spAutoFit/>
              </a:bodyPr>
              <a:lstStyle/>
              <a:p>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𝑇</m:t>
                        </m:r>
                      </m:e>
                      <m:sub>
                        <m:r>
                          <a:rPr lang="en-CA" b="0" i="1" smtClean="0">
                            <a:latin typeface="Cambria Math" panose="02040503050406030204" pitchFamily="18" charset="0"/>
                          </a:rPr>
                          <m:t>𝑤𝑎𝑟𝑚</m:t>
                        </m:r>
                      </m:sub>
                    </m:sSub>
                  </m:oMath>
                </a14:m>
                <a:r>
                  <a:rPr lang="en-CA" dirty="0"/>
                  <a:t> = constant = </a:t>
                </a:r>
                <a14:m>
                  <m:oMath xmlns:m="http://schemas.openxmlformats.org/officeDocument/2006/math">
                    <m:sSup>
                      <m:sSupPr>
                        <m:ctrlPr>
                          <a:rPr lang="en-CA" b="0" i="1" smtClean="0">
                            <a:latin typeface="Cambria Math" panose="02040503050406030204" pitchFamily="18" charset="0"/>
                          </a:rPr>
                        </m:ctrlPr>
                      </m:sSupPr>
                      <m:e>
                        <m:r>
                          <a:rPr lang="en-CA" b="0" i="1" smtClean="0">
                            <a:latin typeface="Cambria Math" panose="02040503050406030204" pitchFamily="18" charset="0"/>
                          </a:rPr>
                          <m:t>13</m:t>
                        </m:r>
                      </m:e>
                      <m:sup>
                        <m:r>
                          <a:rPr lang="en-CA" b="0" i="1" smtClean="0">
                            <a:latin typeface="Cambria Math" panose="02040503050406030204" pitchFamily="18" charset="0"/>
                          </a:rPr>
                          <m:t>0</m:t>
                        </m:r>
                      </m:sup>
                    </m:sSup>
                    <m:r>
                      <a:rPr lang="en-CA" b="0" i="1" smtClean="0">
                        <a:latin typeface="Cambria Math" panose="02040503050406030204" pitchFamily="18" charset="0"/>
                      </a:rPr>
                      <m:t>𝐶</m:t>
                    </m:r>
                  </m:oMath>
                </a14:m>
                <a:endParaRPr lang="en-CA" dirty="0"/>
              </a:p>
            </p:txBody>
          </p:sp>
        </mc:Choice>
        <mc:Fallback xmlns="">
          <p:sp>
            <p:nvSpPr>
              <p:cNvPr id="7" name="TextBox 6">
                <a:extLst>
                  <a:ext uri="{FF2B5EF4-FFF2-40B4-BE49-F238E27FC236}">
                    <a16:creationId xmlns:a16="http://schemas.microsoft.com/office/drawing/2014/main" id="{619DB05D-5ABA-CFF2-C6B0-A75812951481}"/>
                  </a:ext>
                </a:extLst>
              </p:cNvPr>
              <p:cNvSpPr txBox="1">
                <a:spLocks noRot="1" noChangeAspect="1" noMove="1" noResize="1" noEditPoints="1" noAdjustHandles="1" noChangeArrowheads="1" noChangeShapeType="1" noTextEdit="1"/>
              </p:cNvSpPr>
              <p:nvPr/>
            </p:nvSpPr>
            <p:spPr>
              <a:xfrm>
                <a:off x="6793742" y="650162"/>
                <a:ext cx="2743200" cy="369332"/>
              </a:xfrm>
              <a:prstGeom prst="rect">
                <a:avLst/>
              </a:prstGeom>
              <a:blipFill>
                <a:blip r:embed="rId5"/>
                <a:stretch>
                  <a:fillRect t="-8333" b="-28333"/>
                </a:stretch>
              </a:blipFill>
            </p:spPr>
            <p:txBody>
              <a:bodyPr/>
              <a:lstStyle/>
              <a:p>
                <a:r>
                  <a:rPr lang="en-CA">
                    <a:noFill/>
                  </a:rPr>
                  <a:t> </a:t>
                </a:r>
              </a:p>
            </p:txBody>
          </p:sp>
        </mc:Fallback>
      </mc:AlternateContent>
      <p:cxnSp>
        <p:nvCxnSpPr>
          <p:cNvPr id="11" name="Straight Arrow Connector 10">
            <a:extLst>
              <a:ext uri="{FF2B5EF4-FFF2-40B4-BE49-F238E27FC236}">
                <a16:creationId xmlns:a16="http://schemas.microsoft.com/office/drawing/2014/main" id="{D73ED2C9-FFC3-7F99-C37D-89A1F3E7F3EF}"/>
              </a:ext>
            </a:extLst>
          </p:cNvPr>
          <p:cNvCxnSpPr>
            <a:cxnSpLocks/>
          </p:cNvCxnSpPr>
          <p:nvPr/>
        </p:nvCxnSpPr>
        <p:spPr>
          <a:xfrm flipH="1" flipV="1">
            <a:off x="9001234" y="4701309"/>
            <a:ext cx="1264984" cy="65578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7" name="TextBox 16">
            <a:extLst>
              <a:ext uri="{FF2B5EF4-FFF2-40B4-BE49-F238E27FC236}">
                <a16:creationId xmlns:a16="http://schemas.microsoft.com/office/drawing/2014/main" id="{97EA9B61-A014-CE50-A221-14F3D8393DA9}"/>
              </a:ext>
            </a:extLst>
          </p:cNvPr>
          <p:cNvSpPr txBox="1"/>
          <p:nvPr/>
        </p:nvSpPr>
        <p:spPr>
          <a:xfrm>
            <a:off x="10282381" y="5172425"/>
            <a:ext cx="1145309" cy="369332"/>
          </a:xfrm>
          <a:prstGeom prst="rect">
            <a:avLst/>
          </a:prstGeom>
          <a:noFill/>
        </p:spPr>
        <p:txBody>
          <a:bodyPr wrap="square" rtlCol="0">
            <a:spAutoFit/>
          </a:bodyPr>
          <a:lstStyle/>
          <a:p>
            <a:r>
              <a:rPr lang="en-CA" b="1" dirty="0"/>
              <a:t>Bellows</a:t>
            </a:r>
          </a:p>
        </p:txBody>
      </p:sp>
      <p:cxnSp>
        <p:nvCxnSpPr>
          <p:cNvPr id="23" name="Straight Arrow Connector 22">
            <a:extLst>
              <a:ext uri="{FF2B5EF4-FFF2-40B4-BE49-F238E27FC236}">
                <a16:creationId xmlns:a16="http://schemas.microsoft.com/office/drawing/2014/main" id="{58C2CAF7-F3B5-D374-4553-2F62126E00F2}"/>
              </a:ext>
            </a:extLst>
          </p:cNvPr>
          <p:cNvCxnSpPr>
            <a:cxnSpLocks/>
            <a:stCxn id="24" idx="1"/>
          </p:cNvCxnSpPr>
          <p:nvPr/>
        </p:nvCxnSpPr>
        <p:spPr>
          <a:xfrm flipH="1">
            <a:off x="9536942" y="1255441"/>
            <a:ext cx="1128286" cy="3263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4" name="TextBox 23">
            <a:extLst>
              <a:ext uri="{FF2B5EF4-FFF2-40B4-BE49-F238E27FC236}">
                <a16:creationId xmlns:a16="http://schemas.microsoft.com/office/drawing/2014/main" id="{DD15DAA3-360F-6234-7A29-F3043EA9D5B9}"/>
              </a:ext>
            </a:extLst>
          </p:cNvPr>
          <p:cNvSpPr txBox="1"/>
          <p:nvPr/>
        </p:nvSpPr>
        <p:spPr>
          <a:xfrm>
            <a:off x="10665228" y="932275"/>
            <a:ext cx="1145309" cy="646331"/>
          </a:xfrm>
          <a:prstGeom prst="rect">
            <a:avLst/>
          </a:prstGeom>
          <a:noFill/>
        </p:spPr>
        <p:txBody>
          <a:bodyPr wrap="square" rtlCol="0">
            <a:spAutoFit/>
          </a:bodyPr>
          <a:lstStyle/>
          <a:p>
            <a:r>
              <a:rPr lang="en-CA" b="1" dirty="0"/>
              <a:t>Pressure Vessel </a:t>
            </a:r>
          </a:p>
        </p:txBody>
      </p:sp>
      <p:sp>
        <p:nvSpPr>
          <p:cNvPr id="25" name="TextBox 24">
            <a:extLst>
              <a:ext uri="{FF2B5EF4-FFF2-40B4-BE49-F238E27FC236}">
                <a16:creationId xmlns:a16="http://schemas.microsoft.com/office/drawing/2014/main" id="{5F844736-7EA5-780D-BAA1-9534A97B6A3A}"/>
              </a:ext>
            </a:extLst>
          </p:cNvPr>
          <p:cNvSpPr txBox="1"/>
          <p:nvPr/>
        </p:nvSpPr>
        <p:spPr>
          <a:xfrm>
            <a:off x="10009289" y="1875354"/>
            <a:ext cx="1822183" cy="646331"/>
          </a:xfrm>
          <a:prstGeom prst="rect">
            <a:avLst/>
          </a:prstGeom>
          <a:noFill/>
        </p:spPr>
        <p:txBody>
          <a:bodyPr wrap="square" rtlCol="0">
            <a:spAutoFit/>
          </a:bodyPr>
          <a:lstStyle/>
          <a:p>
            <a:r>
              <a:rPr lang="en-CA" b="1" dirty="0"/>
              <a:t>Outer Jar</a:t>
            </a:r>
          </a:p>
          <a:p>
            <a:r>
              <a:rPr lang="en-CA" b="1" dirty="0"/>
              <a:t>Inner Jar</a:t>
            </a:r>
          </a:p>
        </p:txBody>
      </p:sp>
      <p:cxnSp>
        <p:nvCxnSpPr>
          <p:cNvPr id="26" name="Straight Arrow Connector 25">
            <a:extLst>
              <a:ext uri="{FF2B5EF4-FFF2-40B4-BE49-F238E27FC236}">
                <a16:creationId xmlns:a16="http://schemas.microsoft.com/office/drawing/2014/main" id="{1C97C9AB-56FB-C322-ED4D-BD5E49DFF8C1}"/>
              </a:ext>
            </a:extLst>
          </p:cNvPr>
          <p:cNvCxnSpPr>
            <a:cxnSpLocks/>
          </p:cNvCxnSpPr>
          <p:nvPr/>
        </p:nvCxnSpPr>
        <p:spPr>
          <a:xfrm flipH="1">
            <a:off x="8636000" y="2346205"/>
            <a:ext cx="1437564" cy="1318071"/>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27" name="Straight Arrow Connector 26">
            <a:extLst>
              <a:ext uri="{FF2B5EF4-FFF2-40B4-BE49-F238E27FC236}">
                <a16:creationId xmlns:a16="http://schemas.microsoft.com/office/drawing/2014/main" id="{A1D2E1DC-0ABA-E595-A166-FF87406508EB}"/>
              </a:ext>
            </a:extLst>
          </p:cNvPr>
          <p:cNvCxnSpPr>
            <a:cxnSpLocks/>
          </p:cNvCxnSpPr>
          <p:nvPr/>
        </p:nvCxnSpPr>
        <p:spPr>
          <a:xfrm flipH="1">
            <a:off x="8866909" y="2044827"/>
            <a:ext cx="1206655" cy="837302"/>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28" name="Footer Placeholder 26">
            <a:extLst>
              <a:ext uri="{FF2B5EF4-FFF2-40B4-BE49-F238E27FC236}">
                <a16:creationId xmlns:a16="http://schemas.microsoft.com/office/drawing/2014/main" id="{E6894A43-2E9E-AFF1-2C91-AB552A39563E}"/>
              </a:ext>
            </a:extLst>
          </p:cNvPr>
          <p:cNvSpPr>
            <a:spLocks noGrp="1"/>
          </p:cNvSpPr>
          <p:nvPr>
            <p:ph type="ftr" sz="quarter" idx="11"/>
          </p:nvPr>
        </p:nvSpPr>
        <p:spPr>
          <a:xfrm>
            <a:off x="4038600" y="6356350"/>
            <a:ext cx="4114800" cy="365125"/>
          </a:xfrm>
        </p:spPr>
        <p:txBody>
          <a:bodyPr/>
          <a:lstStyle/>
          <a:p>
            <a:endParaRPr lang="en-CA"/>
          </a:p>
        </p:txBody>
      </p:sp>
      <p:sp>
        <p:nvSpPr>
          <p:cNvPr id="29" name="Slide Number Placeholder 27">
            <a:extLst>
              <a:ext uri="{FF2B5EF4-FFF2-40B4-BE49-F238E27FC236}">
                <a16:creationId xmlns:a16="http://schemas.microsoft.com/office/drawing/2014/main" id="{634F2220-29A1-8DAD-7303-6F2AAECB6E5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10</a:t>
            </a:fld>
            <a:endParaRPr lang="en-CA"/>
          </a:p>
        </p:txBody>
      </p:sp>
      <p:pic>
        <p:nvPicPr>
          <p:cNvPr id="31" name="Picture 2">
            <a:extLst>
              <a:ext uri="{FF2B5EF4-FFF2-40B4-BE49-F238E27FC236}">
                <a16:creationId xmlns:a16="http://schemas.microsoft.com/office/drawing/2014/main" id="{9FBFBC9C-44DC-5B5B-8568-482056E4D9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31">
            <a:extLst>
              <a:ext uri="{FF2B5EF4-FFF2-40B4-BE49-F238E27FC236}">
                <a16:creationId xmlns:a16="http://schemas.microsoft.com/office/drawing/2014/main" id="{618F1A0C-9536-1E8B-11BA-76FD24C0C359}"/>
              </a:ext>
            </a:extLst>
          </p:cNvPr>
          <p:cNvSpPr>
            <a:spLocks noGrp="1"/>
          </p:cNvSpPr>
          <p:nvPr>
            <p:ph type="title"/>
          </p:nvPr>
        </p:nvSpPr>
        <p:spPr>
          <a:xfrm>
            <a:off x="463570" y="318859"/>
            <a:ext cx="7166377" cy="1325563"/>
          </a:xfrm>
        </p:spPr>
        <p:txBody>
          <a:bodyPr/>
          <a:lstStyle/>
          <a:p>
            <a:r>
              <a:rPr lang="en-CA" dirty="0"/>
              <a:t>Pressure Control</a:t>
            </a:r>
          </a:p>
        </p:txBody>
      </p:sp>
    </p:spTree>
    <p:extLst>
      <p:ext uri="{BB962C8B-B14F-4D97-AF65-F5344CB8AC3E}">
        <p14:creationId xmlns:p14="http://schemas.microsoft.com/office/powerpoint/2010/main" val="7527177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1C71D95-EFA3-1696-E4D0-3D3627F54CB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A561D51-9DE5-08C2-B899-D33373D045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75A8BC6-C322-4A2D-38C2-63244C25F6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1AFCAD36-282E-5294-B706-6A7EABA9832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AFD9F88-5729-362A-F08D-8842096E1D7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06F33497-A01B-19DA-FACD-8B844AC560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ED3C58E-E869-FBE7-11E3-A62DEF2B40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7E68DD3C-F98F-B4EA-1269-B155D35EB5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128A25EC-14B0-1738-D773-FFBC0D469F1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49034CFA-A492-8813-19A5-9B11C12890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D2D030ED-EC5B-CBA9-1CE3-FA809DD7B4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32DD47E-0BFD-F64D-ACF4-5B7C9C70D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F492777-2148-754C-EFF1-CDE84082B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A9099168-D388-533F-D875-6D28FD09D4E4}"/>
              </a:ext>
            </a:extLst>
          </p:cNvPr>
          <p:cNvSpPr>
            <a:spLocks noGrp="1"/>
          </p:cNvSpPr>
          <p:nvPr>
            <p:ph type="sldNum" sz="quarter" idx="12"/>
          </p:nvPr>
        </p:nvSpPr>
        <p:spPr/>
        <p:txBody>
          <a:bodyPr/>
          <a:lstStyle/>
          <a:p>
            <a:fld id="{ACF0FABC-8301-49A3-9E40-ED1E61ADDDFD}" type="slidenum">
              <a:rPr lang="en-CA" smtClean="0"/>
              <a:t>11</a:t>
            </a:fld>
            <a:endParaRPr lang="en-CA"/>
          </a:p>
        </p:txBody>
      </p:sp>
      <p:pic>
        <p:nvPicPr>
          <p:cNvPr id="3" name="Picture 2" descr="A yellow rectangular object with black lines&#10;&#10;Description automatically generated">
            <a:extLst>
              <a:ext uri="{FF2B5EF4-FFF2-40B4-BE49-F238E27FC236}">
                <a16:creationId xmlns:a16="http://schemas.microsoft.com/office/drawing/2014/main" id="{94907A3C-8E40-154D-B031-8036FDB9B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0345" y="1180273"/>
            <a:ext cx="2944433" cy="4193217"/>
          </a:xfrm>
          <a:prstGeom prst="rect">
            <a:avLst/>
          </a:prstGeom>
        </p:spPr>
      </p:pic>
      <p:cxnSp>
        <p:nvCxnSpPr>
          <p:cNvPr id="5" name="Straight Connector 4">
            <a:extLst>
              <a:ext uri="{FF2B5EF4-FFF2-40B4-BE49-F238E27FC236}">
                <a16:creationId xmlns:a16="http://schemas.microsoft.com/office/drawing/2014/main" id="{9157D4FA-35B8-AF92-F1C7-369E829A7341}"/>
              </a:ext>
            </a:extLst>
          </p:cNvPr>
          <p:cNvCxnSpPr/>
          <p:nvPr/>
        </p:nvCxnSpPr>
        <p:spPr>
          <a:xfrm flipH="1">
            <a:off x="8783819" y="3556932"/>
            <a:ext cx="313748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7BA6EA22-A6E0-D8CF-FE04-2BADCE6D1BAB}"/>
              </a:ext>
            </a:extLst>
          </p:cNvPr>
          <p:cNvSpPr txBox="1"/>
          <p:nvPr/>
        </p:nvSpPr>
        <p:spPr>
          <a:xfrm>
            <a:off x="7869874" y="3372266"/>
            <a:ext cx="1392573" cy="369332"/>
          </a:xfrm>
          <a:prstGeom prst="rect">
            <a:avLst/>
          </a:prstGeom>
          <a:noFill/>
        </p:spPr>
        <p:txBody>
          <a:bodyPr wrap="square" rtlCol="0">
            <a:spAutoFit/>
          </a:bodyPr>
          <a:lstStyle/>
          <a:p>
            <a:r>
              <a:rPr lang="en-CA" dirty="0"/>
              <a:t>neutral</a:t>
            </a:r>
          </a:p>
        </p:txBody>
      </p:sp>
      <p:pic>
        <p:nvPicPr>
          <p:cNvPr id="7" name="Picture 6" descr="A diagram of a solid gas and liquid&#10;&#10;Description automatically generated">
            <a:extLst>
              <a:ext uri="{FF2B5EF4-FFF2-40B4-BE49-F238E27FC236}">
                <a16:creationId xmlns:a16="http://schemas.microsoft.com/office/drawing/2014/main" id="{B2F3C6CE-8568-248A-FF2E-D23A5F2A50CA}"/>
              </a:ext>
            </a:extLst>
          </p:cNvPr>
          <p:cNvPicPr>
            <a:picLocks noChangeAspect="1"/>
          </p:cNvPicPr>
          <p:nvPr/>
        </p:nvPicPr>
        <p:blipFill>
          <a:blip r:embed="rId4">
            <a:alphaModFix/>
            <a:extLst>
              <a:ext uri="{28A0092B-C50C-407E-A947-70E740481C1C}">
                <a14:useLocalDpi xmlns:a14="http://schemas.microsoft.com/office/drawing/2010/main" val="0"/>
              </a:ext>
            </a:extLst>
          </a:blip>
          <a:stretch>
            <a:fillRect/>
          </a:stretch>
        </p:blipFill>
        <p:spPr>
          <a:xfrm>
            <a:off x="48333" y="3226119"/>
            <a:ext cx="3706638" cy="2913104"/>
          </a:xfrm>
          <a:prstGeom prst="rect">
            <a:avLst/>
          </a:prstGeom>
        </p:spPr>
      </p:pic>
      <p:sp>
        <p:nvSpPr>
          <p:cNvPr id="11" name="Title 31">
            <a:extLst>
              <a:ext uri="{FF2B5EF4-FFF2-40B4-BE49-F238E27FC236}">
                <a16:creationId xmlns:a16="http://schemas.microsoft.com/office/drawing/2014/main" id="{F670C73D-17AB-9271-EB80-330A2C77BF23}"/>
              </a:ext>
            </a:extLst>
          </p:cNvPr>
          <p:cNvSpPr>
            <a:spLocks noGrp="1"/>
          </p:cNvSpPr>
          <p:nvPr>
            <p:ph type="title"/>
          </p:nvPr>
        </p:nvSpPr>
        <p:spPr>
          <a:xfrm>
            <a:off x="463570" y="318859"/>
            <a:ext cx="7166377" cy="1325563"/>
          </a:xfrm>
        </p:spPr>
        <p:txBody>
          <a:bodyPr/>
          <a:lstStyle/>
          <a:p>
            <a:r>
              <a:rPr lang="en-CA" dirty="0"/>
              <a:t>Compression Cycle</a:t>
            </a:r>
          </a:p>
        </p:txBody>
      </p:sp>
      <p:sp>
        <p:nvSpPr>
          <p:cNvPr id="17" name="Content Placeholder 6">
            <a:extLst>
              <a:ext uri="{FF2B5EF4-FFF2-40B4-BE49-F238E27FC236}">
                <a16:creationId xmlns:a16="http://schemas.microsoft.com/office/drawing/2014/main" id="{CFAACF69-3778-E3DC-838C-8F906BD0ECB9}"/>
              </a:ext>
            </a:extLst>
          </p:cNvPr>
          <p:cNvSpPr txBox="1">
            <a:spLocks/>
          </p:cNvSpPr>
          <p:nvPr/>
        </p:nvSpPr>
        <p:spPr>
          <a:xfrm>
            <a:off x="4322127" y="1596582"/>
            <a:ext cx="402754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CA" dirty="0"/>
          </a:p>
        </p:txBody>
      </p:sp>
      <p:pic>
        <p:nvPicPr>
          <p:cNvPr id="23" name="Picture 22" descr="A diagram of a liquid&#10;&#10;Description automatically generated">
            <a:extLst>
              <a:ext uri="{FF2B5EF4-FFF2-40B4-BE49-F238E27FC236}">
                <a16:creationId xmlns:a16="http://schemas.microsoft.com/office/drawing/2014/main" id="{B2BC02E9-F4EB-2386-C292-CE589DAFE33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210" y="3339653"/>
            <a:ext cx="3779960" cy="2937935"/>
          </a:xfrm>
          <a:prstGeom prst="rect">
            <a:avLst/>
          </a:prstGeom>
        </p:spPr>
      </p:pic>
      <p:sp>
        <p:nvSpPr>
          <p:cNvPr id="24" name="Footer Placeholder 41">
            <a:extLst>
              <a:ext uri="{FF2B5EF4-FFF2-40B4-BE49-F238E27FC236}">
                <a16:creationId xmlns:a16="http://schemas.microsoft.com/office/drawing/2014/main" id="{D6486788-3BD6-0D39-EB2D-EC5A7D35692D}"/>
              </a:ext>
            </a:extLst>
          </p:cNvPr>
          <p:cNvSpPr>
            <a:spLocks noGrp="1"/>
          </p:cNvSpPr>
          <p:nvPr>
            <p:ph type="ftr" sz="quarter" idx="11"/>
          </p:nvPr>
        </p:nvSpPr>
        <p:spPr>
          <a:xfrm>
            <a:off x="4038600" y="6356350"/>
            <a:ext cx="4114800" cy="365125"/>
          </a:xfrm>
        </p:spPr>
        <p:txBody>
          <a:bodyPr/>
          <a:lstStyle/>
          <a:p>
            <a:endParaRPr lang="en-CA"/>
          </a:p>
        </p:txBody>
      </p:sp>
      <p:sp>
        <p:nvSpPr>
          <p:cNvPr id="25" name="Slide Number Placeholder 42">
            <a:extLst>
              <a:ext uri="{FF2B5EF4-FFF2-40B4-BE49-F238E27FC236}">
                <a16:creationId xmlns:a16="http://schemas.microsoft.com/office/drawing/2014/main" id="{34FD6C70-B9FC-2D9E-7C72-DDAC5E03DEAC}"/>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11</a:t>
            </a:fld>
            <a:endParaRPr lang="en-CA" dirty="0"/>
          </a:p>
        </p:txBody>
      </p:sp>
      <p:pic>
        <p:nvPicPr>
          <p:cNvPr id="26" name="Picture 2">
            <a:extLst>
              <a:ext uri="{FF2B5EF4-FFF2-40B4-BE49-F238E27FC236}">
                <a16:creationId xmlns:a16="http://schemas.microsoft.com/office/drawing/2014/main" id="{DACFA061-D194-C4F8-FE16-0594FEFE2EF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F51F21AA-072D-CE6D-B715-77F3B3B1322A}"/>
              </a:ext>
            </a:extLst>
          </p:cNvPr>
          <p:cNvSpPr txBox="1"/>
          <p:nvPr/>
        </p:nvSpPr>
        <p:spPr>
          <a:xfrm>
            <a:off x="538136" y="1553235"/>
            <a:ext cx="5858714" cy="1322863"/>
          </a:xfrm>
          <a:prstGeom prst="rect">
            <a:avLst/>
          </a:prstGeom>
          <a:noFill/>
        </p:spPr>
        <p:txBody>
          <a:bodyPr wrap="square">
            <a:spAutoFit/>
          </a:bodyPr>
          <a:lstStyle/>
          <a:p>
            <a:pPr>
              <a:lnSpc>
                <a:spcPct val="150000"/>
              </a:lnSpc>
            </a:pPr>
            <a:r>
              <a:rPr lang="en-CA" sz="2800" dirty="0"/>
              <a:t>Detector state:	compressed</a:t>
            </a:r>
          </a:p>
          <a:p>
            <a:pPr>
              <a:lnSpc>
                <a:spcPct val="150000"/>
              </a:lnSpc>
            </a:pPr>
            <a:r>
              <a:rPr lang="en-CA" sz="2800" dirty="0"/>
              <a:t>Target state: 	liquid</a:t>
            </a:r>
          </a:p>
        </p:txBody>
      </p:sp>
    </p:spTree>
    <p:extLst>
      <p:ext uri="{BB962C8B-B14F-4D97-AF65-F5344CB8AC3E}">
        <p14:creationId xmlns:p14="http://schemas.microsoft.com/office/powerpoint/2010/main" val="11561091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2D306A0-8D1E-5A2F-6439-3BE029EB05BA}"/>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1AD4838-DF76-3E31-50ED-A574C41507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6FD9B51-0ED2-CEF8-D8FE-3463CE15F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6D4013AD-498D-A5C4-917E-25155F22277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01470108-D1AB-685C-BDE4-78FE5966DDB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BD70715F-B198-BDAD-CA69-2F0C096476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9F025AE-2A58-BF94-B3EF-F5CBA63E5B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1EBE523-7F2C-D975-DCEE-953498BD0A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95566D8C-67B6-20BF-BB1B-36EE8F23EEB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0E5163C0-3983-52A9-2A0A-CCD9428B0F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4B8D593-C710-878C-8539-1002172E97B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747461CB-0891-A4AC-0479-726CDFA2F6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3802932F-3535-95F6-A278-9295ED907C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06C42861-59EE-6DDC-1C4E-8BF6EEB080FA}"/>
              </a:ext>
            </a:extLst>
          </p:cNvPr>
          <p:cNvSpPr>
            <a:spLocks noGrp="1"/>
          </p:cNvSpPr>
          <p:nvPr>
            <p:ph type="sldNum" sz="quarter" idx="12"/>
          </p:nvPr>
        </p:nvSpPr>
        <p:spPr/>
        <p:txBody>
          <a:bodyPr/>
          <a:lstStyle/>
          <a:p>
            <a:fld id="{ACF0FABC-8301-49A3-9E40-ED1E61ADDDFD}" type="slidenum">
              <a:rPr lang="en-CA" smtClean="0"/>
              <a:t>12</a:t>
            </a:fld>
            <a:endParaRPr lang="en-CA"/>
          </a:p>
        </p:txBody>
      </p:sp>
      <p:pic>
        <p:nvPicPr>
          <p:cNvPr id="7" name="Picture 6" descr="A diagram of a solid gas and liquid&#10;&#10;Description automatically generated">
            <a:extLst>
              <a:ext uri="{FF2B5EF4-FFF2-40B4-BE49-F238E27FC236}">
                <a16:creationId xmlns:a16="http://schemas.microsoft.com/office/drawing/2014/main" id="{F3606124-6726-0DE1-6712-BBF4E20B5B6A}"/>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8333" y="3226119"/>
            <a:ext cx="3706638" cy="2913104"/>
          </a:xfrm>
          <a:prstGeom prst="rect">
            <a:avLst/>
          </a:prstGeom>
        </p:spPr>
      </p:pic>
      <p:sp>
        <p:nvSpPr>
          <p:cNvPr id="11" name="Title 31">
            <a:extLst>
              <a:ext uri="{FF2B5EF4-FFF2-40B4-BE49-F238E27FC236}">
                <a16:creationId xmlns:a16="http://schemas.microsoft.com/office/drawing/2014/main" id="{317D61F9-6B3A-C71F-22E5-E05EA2D15CC9}"/>
              </a:ext>
            </a:extLst>
          </p:cNvPr>
          <p:cNvSpPr>
            <a:spLocks noGrp="1"/>
          </p:cNvSpPr>
          <p:nvPr>
            <p:ph type="title"/>
          </p:nvPr>
        </p:nvSpPr>
        <p:spPr>
          <a:xfrm>
            <a:off x="474587" y="329876"/>
            <a:ext cx="7166377" cy="1325563"/>
          </a:xfrm>
        </p:spPr>
        <p:txBody>
          <a:bodyPr/>
          <a:lstStyle/>
          <a:p>
            <a:r>
              <a:rPr lang="en-CA" dirty="0"/>
              <a:t>Compression Cycle</a:t>
            </a:r>
          </a:p>
        </p:txBody>
      </p:sp>
      <p:sp>
        <p:nvSpPr>
          <p:cNvPr id="17" name="Content Placeholder 6">
            <a:extLst>
              <a:ext uri="{FF2B5EF4-FFF2-40B4-BE49-F238E27FC236}">
                <a16:creationId xmlns:a16="http://schemas.microsoft.com/office/drawing/2014/main" id="{76096B20-E23C-4DA7-81F4-FAAF2098EC36}"/>
              </a:ext>
            </a:extLst>
          </p:cNvPr>
          <p:cNvSpPr txBox="1">
            <a:spLocks/>
          </p:cNvSpPr>
          <p:nvPr/>
        </p:nvSpPr>
        <p:spPr>
          <a:xfrm>
            <a:off x="4322127" y="1596582"/>
            <a:ext cx="402754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CA" dirty="0"/>
          </a:p>
        </p:txBody>
      </p:sp>
      <p:sp>
        <p:nvSpPr>
          <p:cNvPr id="24" name="Footer Placeholder 41">
            <a:extLst>
              <a:ext uri="{FF2B5EF4-FFF2-40B4-BE49-F238E27FC236}">
                <a16:creationId xmlns:a16="http://schemas.microsoft.com/office/drawing/2014/main" id="{A32C92DB-7F02-3C75-3B30-7A0F9CD56566}"/>
              </a:ext>
            </a:extLst>
          </p:cNvPr>
          <p:cNvSpPr>
            <a:spLocks noGrp="1"/>
          </p:cNvSpPr>
          <p:nvPr>
            <p:ph type="ftr" sz="quarter" idx="11"/>
          </p:nvPr>
        </p:nvSpPr>
        <p:spPr>
          <a:xfrm>
            <a:off x="4038600" y="6356350"/>
            <a:ext cx="4114800" cy="365125"/>
          </a:xfrm>
        </p:spPr>
        <p:txBody>
          <a:bodyPr/>
          <a:lstStyle/>
          <a:p>
            <a:endParaRPr lang="en-CA"/>
          </a:p>
        </p:txBody>
      </p:sp>
      <p:sp>
        <p:nvSpPr>
          <p:cNvPr id="25" name="Slide Number Placeholder 42">
            <a:extLst>
              <a:ext uri="{FF2B5EF4-FFF2-40B4-BE49-F238E27FC236}">
                <a16:creationId xmlns:a16="http://schemas.microsoft.com/office/drawing/2014/main" id="{43EE5CB8-7624-A605-3C88-3610BD1B3BFE}"/>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12</a:t>
            </a:fld>
            <a:endParaRPr lang="en-CA" dirty="0"/>
          </a:p>
        </p:txBody>
      </p:sp>
      <p:pic>
        <p:nvPicPr>
          <p:cNvPr id="26" name="Picture 2">
            <a:extLst>
              <a:ext uri="{FF2B5EF4-FFF2-40B4-BE49-F238E27FC236}">
                <a16:creationId xmlns:a16="http://schemas.microsoft.com/office/drawing/2014/main" id="{5DE2755D-A815-2F0F-E5F7-58BB3DB81A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643C372-80C5-F6D5-EAC6-41860D7FE53B}"/>
              </a:ext>
            </a:extLst>
          </p:cNvPr>
          <p:cNvSpPr txBox="1"/>
          <p:nvPr/>
        </p:nvSpPr>
        <p:spPr>
          <a:xfrm>
            <a:off x="538136" y="1553235"/>
            <a:ext cx="5858714" cy="1322863"/>
          </a:xfrm>
          <a:prstGeom prst="rect">
            <a:avLst/>
          </a:prstGeom>
          <a:noFill/>
        </p:spPr>
        <p:txBody>
          <a:bodyPr wrap="square">
            <a:spAutoFit/>
          </a:bodyPr>
          <a:lstStyle/>
          <a:p>
            <a:pPr>
              <a:lnSpc>
                <a:spcPct val="150000"/>
              </a:lnSpc>
            </a:pPr>
            <a:r>
              <a:rPr lang="en-CA" sz="2800" dirty="0"/>
              <a:t>Detector state:	expanded</a:t>
            </a:r>
          </a:p>
          <a:p>
            <a:pPr>
              <a:lnSpc>
                <a:spcPct val="150000"/>
              </a:lnSpc>
            </a:pPr>
            <a:r>
              <a:rPr lang="en-CA" sz="2800" dirty="0"/>
              <a:t>Target state: 	superheated</a:t>
            </a:r>
          </a:p>
        </p:txBody>
      </p:sp>
      <p:pic>
        <p:nvPicPr>
          <p:cNvPr id="2" name="Picture 1" descr="A yellow rectangular object with black and white lines&#10;&#10;Description automatically generated">
            <a:extLst>
              <a:ext uri="{FF2B5EF4-FFF2-40B4-BE49-F238E27FC236}">
                <a16:creationId xmlns:a16="http://schemas.microsoft.com/office/drawing/2014/main" id="{27E6FE37-8DC7-1EF0-D053-77DB48F76C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08984" y="1175771"/>
            <a:ext cx="2893000" cy="4744132"/>
          </a:xfrm>
          <a:prstGeom prst="rect">
            <a:avLst/>
          </a:prstGeom>
        </p:spPr>
      </p:pic>
      <p:cxnSp>
        <p:nvCxnSpPr>
          <p:cNvPr id="9" name="Straight Connector 8">
            <a:extLst>
              <a:ext uri="{FF2B5EF4-FFF2-40B4-BE49-F238E27FC236}">
                <a16:creationId xmlns:a16="http://schemas.microsoft.com/office/drawing/2014/main" id="{0499DC3D-A934-452D-4924-FBF3E3107B33}"/>
              </a:ext>
            </a:extLst>
          </p:cNvPr>
          <p:cNvCxnSpPr/>
          <p:nvPr/>
        </p:nvCxnSpPr>
        <p:spPr>
          <a:xfrm flipH="1">
            <a:off x="8783819" y="3556932"/>
            <a:ext cx="3137483"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23E132D6-B701-9767-5616-8F93B6185365}"/>
              </a:ext>
            </a:extLst>
          </p:cNvPr>
          <p:cNvSpPr txBox="1"/>
          <p:nvPr/>
        </p:nvSpPr>
        <p:spPr>
          <a:xfrm>
            <a:off x="7869874" y="3372266"/>
            <a:ext cx="1392573" cy="369332"/>
          </a:xfrm>
          <a:prstGeom prst="rect">
            <a:avLst/>
          </a:prstGeom>
          <a:noFill/>
        </p:spPr>
        <p:txBody>
          <a:bodyPr wrap="square" rtlCol="0">
            <a:spAutoFit/>
          </a:bodyPr>
          <a:lstStyle/>
          <a:p>
            <a:r>
              <a:rPr lang="en-CA" dirty="0"/>
              <a:t>neutral</a:t>
            </a:r>
          </a:p>
        </p:txBody>
      </p:sp>
      <p:pic>
        <p:nvPicPr>
          <p:cNvPr id="29" name="Picture 28" descr="A diagram of a graph&#10;&#10;Description automatically generated">
            <a:extLst>
              <a:ext uri="{FF2B5EF4-FFF2-40B4-BE49-F238E27FC236}">
                <a16:creationId xmlns:a16="http://schemas.microsoft.com/office/drawing/2014/main" id="{702AEB06-6EC2-A5A9-28FC-1BFE18809E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37" y="3167122"/>
            <a:ext cx="3774496" cy="2988870"/>
          </a:xfrm>
          <a:prstGeom prst="rect">
            <a:avLst/>
          </a:prstGeom>
        </p:spPr>
      </p:pic>
      <p:pic>
        <p:nvPicPr>
          <p:cNvPr id="6" name="Picture 5" descr="A diagram of a solid liquid gas&#10;&#10;Description automatically generated">
            <a:extLst>
              <a:ext uri="{FF2B5EF4-FFF2-40B4-BE49-F238E27FC236}">
                <a16:creationId xmlns:a16="http://schemas.microsoft.com/office/drawing/2014/main" id="{2B8EE92D-CC14-6042-5FA0-BD45400742D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9733" y="3167121"/>
            <a:ext cx="3746049" cy="3009466"/>
          </a:xfrm>
          <a:prstGeom prst="rect">
            <a:avLst/>
          </a:prstGeom>
        </p:spPr>
      </p:pic>
      <p:pic>
        <p:nvPicPr>
          <p:cNvPr id="31" name="Picture 30" descr="A diagram of a liquid and vapour&#10;&#10;Description automatically generated">
            <a:extLst>
              <a:ext uri="{FF2B5EF4-FFF2-40B4-BE49-F238E27FC236}">
                <a16:creationId xmlns:a16="http://schemas.microsoft.com/office/drawing/2014/main" id="{EBAEA448-8B6D-A639-7711-22010DD2B18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31491" y="3237765"/>
            <a:ext cx="3746049" cy="3032687"/>
          </a:xfrm>
          <a:prstGeom prst="rect">
            <a:avLst/>
          </a:prstGeom>
        </p:spPr>
      </p:pic>
    </p:spTree>
    <p:extLst>
      <p:ext uri="{BB962C8B-B14F-4D97-AF65-F5344CB8AC3E}">
        <p14:creationId xmlns:p14="http://schemas.microsoft.com/office/powerpoint/2010/main" val="3398504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8B2DA2E-D8C3-FA39-764B-8BAC6C8FB3E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62828B1-5E03-8585-C111-308659F8E0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AEDA254-873C-D3AE-63A0-B8B69726F9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30F17D35-2EDB-30D7-160C-C3600C1D5B4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93D99699-586E-4CED-ECF9-488B65F58D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1C99C383-6668-D52E-0CEB-71AD2AB842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B0FF51E9-F8C5-BA5E-B626-C6E37B2218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6BA8135-34FF-6CD6-D5B9-4329C67B0E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C09D583-F574-9833-B80A-3F8E554BD9A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1CEEDE33-88FA-9C63-46AD-9D25B4693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35D28376-5817-A127-ACBE-BE0F2ABA6D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C6C3289-8335-5886-32E6-5B7EDA8F40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84F1A7E0-08B9-977E-9257-E165E38DFA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C75E1728-BFBE-D717-2D5A-2F9832397882}"/>
              </a:ext>
            </a:extLst>
          </p:cNvPr>
          <p:cNvSpPr>
            <a:spLocks noGrp="1"/>
          </p:cNvSpPr>
          <p:nvPr>
            <p:ph type="sldNum" sz="quarter" idx="12"/>
          </p:nvPr>
        </p:nvSpPr>
        <p:spPr/>
        <p:txBody>
          <a:bodyPr/>
          <a:lstStyle/>
          <a:p>
            <a:fld id="{ACF0FABC-8301-49A3-9E40-ED1E61ADDDFD}" type="slidenum">
              <a:rPr lang="en-CA" smtClean="0"/>
              <a:t>13</a:t>
            </a:fld>
            <a:endParaRPr lang="en-CA"/>
          </a:p>
        </p:txBody>
      </p:sp>
      <p:pic>
        <p:nvPicPr>
          <p:cNvPr id="7" name="Picture 6" descr="A diagram of a solid gas and liquid&#10;&#10;Description automatically generated">
            <a:extLst>
              <a:ext uri="{FF2B5EF4-FFF2-40B4-BE49-F238E27FC236}">
                <a16:creationId xmlns:a16="http://schemas.microsoft.com/office/drawing/2014/main" id="{03D9E627-1776-D174-5234-F1397E47C843}"/>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8333" y="3226119"/>
            <a:ext cx="3706638" cy="2913104"/>
          </a:xfrm>
          <a:prstGeom prst="rect">
            <a:avLst/>
          </a:prstGeom>
        </p:spPr>
      </p:pic>
      <p:sp>
        <p:nvSpPr>
          <p:cNvPr id="11" name="Title 31">
            <a:extLst>
              <a:ext uri="{FF2B5EF4-FFF2-40B4-BE49-F238E27FC236}">
                <a16:creationId xmlns:a16="http://schemas.microsoft.com/office/drawing/2014/main" id="{2161FCA5-F417-A01D-E7F7-5DAEF20F42BD}"/>
              </a:ext>
            </a:extLst>
          </p:cNvPr>
          <p:cNvSpPr>
            <a:spLocks noGrp="1"/>
          </p:cNvSpPr>
          <p:nvPr>
            <p:ph type="title"/>
          </p:nvPr>
        </p:nvSpPr>
        <p:spPr>
          <a:xfrm>
            <a:off x="463570" y="318859"/>
            <a:ext cx="7166377" cy="1325563"/>
          </a:xfrm>
        </p:spPr>
        <p:txBody>
          <a:bodyPr/>
          <a:lstStyle/>
          <a:p>
            <a:r>
              <a:rPr lang="en-CA" dirty="0"/>
              <a:t>Compression Cycle</a:t>
            </a:r>
          </a:p>
        </p:txBody>
      </p:sp>
      <p:sp>
        <p:nvSpPr>
          <p:cNvPr id="17" name="Content Placeholder 6">
            <a:extLst>
              <a:ext uri="{FF2B5EF4-FFF2-40B4-BE49-F238E27FC236}">
                <a16:creationId xmlns:a16="http://schemas.microsoft.com/office/drawing/2014/main" id="{F0CE958E-249E-3DD3-F839-FB68FB8B651E}"/>
              </a:ext>
            </a:extLst>
          </p:cNvPr>
          <p:cNvSpPr txBox="1">
            <a:spLocks/>
          </p:cNvSpPr>
          <p:nvPr/>
        </p:nvSpPr>
        <p:spPr>
          <a:xfrm>
            <a:off x="4322127" y="1596582"/>
            <a:ext cx="402754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CA" dirty="0"/>
          </a:p>
        </p:txBody>
      </p:sp>
      <p:pic>
        <p:nvPicPr>
          <p:cNvPr id="23" name="Picture 22" descr="A diagram of a liquid&#10;&#10;Description automatically generated">
            <a:extLst>
              <a:ext uri="{FF2B5EF4-FFF2-40B4-BE49-F238E27FC236}">
                <a16:creationId xmlns:a16="http://schemas.microsoft.com/office/drawing/2014/main" id="{5B497C7E-0BD6-D72D-C777-C48742A6C9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89675" y="3339653"/>
            <a:ext cx="3845495" cy="2988871"/>
          </a:xfrm>
          <a:prstGeom prst="rect">
            <a:avLst/>
          </a:prstGeom>
        </p:spPr>
      </p:pic>
      <p:sp>
        <p:nvSpPr>
          <p:cNvPr id="24" name="Footer Placeholder 41">
            <a:extLst>
              <a:ext uri="{FF2B5EF4-FFF2-40B4-BE49-F238E27FC236}">
                <a16:creationId xmlns:a16="http://schemas.microsoft.com/office/drawing/2014/main" id="{B4A89480-89EA-A501-4740-B8C3A98F9B31}"/>
              </a:ext>
            </a:extLst>
          </p:cNvPr>
          <p:cNvSpPr>
            <a:spLocks noGrp="1"/>
          </p:cNvSpPr>
          <p:nvPr>
            <p:ph type="ftr" sz="quarter" idx="11"/>
          </p:nvPr>
        </p:nvSpPr>
        <p:spPr>
          <a:xfrm>
            <a:off x="4038600" y="6356350"/>
            <a:ext cx="4114800" cy="365125"/>
          </a:xfrm>
        </p:spPr>
        <p:txBody>
          <a:bodyPr/>
          <a:lstStyle/>
          <a:p>
            <a:endParaRPr lang="en-CA"/>
          </a:p>
        </p:txBody>
      </p:sp>
      <p:sp>
        <p:nvSpPr>
          <p:cNvPr id="25" name="Slide Number Placeholder 42">
            <a:extLst>
              <a:ext uri="{FF2B5EF4-FFF2-40B4-BE49-F238E27FC236}">
                <a16:creationId xmlns:a16="http://schemas.microsoft.com/office/drawing/2014/main" id="{758F6830-1791-A034-94F7-653FC4886F6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13</a:t>
            </a:fld>
            <a:endParaRPr lang="en-CA" dirty="0"/>
          </a:p>
        </p:txBody>
      </p:sp>
      <p:pic>
        <p:nvPicPr>
          <p:cNvPr id="26" name="Picture 2">
            <a:extLst>
              <a:ext uri="{FF2B5EF4-FFF2-40B4-BE49-F238E27FC236}">
                <a16:creationId xmlns:a16="http://schemas.microsoft.com/office/drawing/2014/main" id="{5A23F441-5D14-61F6-B183-8E1CBC3C092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F41DEBC2-DF22-F7C3-53F8-CFFF8C1D9E05}"/>
              </a:ext>
            </a:extLst>
          </p:cNvPr>
          <p:cNvSpPr txBox="1"/>
          <p:nvPr/>
        </p:nvSpPr>
        <p:spPr>
          <a:xfrm>
            <a:off x="538136" y="1553235"/>
            <a:ext cx="6897592" cy="1322863"/>
          </a:xfrm>
          <a:prstGeom prst="rect">
            <a:avLst/>
          </a:prstGeom>
          <a:noFill/>
        </p:spPr>
        <p:txBody>
          <a:bodyPr wrap="square">
            <a:spAutoFit/>
          </a:bodyPr>
          <a:lstStyle/>
          <a:p>
            <a:pPr>
              <a:lnSpc>
                <a:spcPct val="150000"/>
              </a:lnSpc>
            </a:pPr>
            <a:r>
              <a:rPr lang="en-CA" sz="2800" dirty="0"/>
              <a:t>Detector state:	expanded</a:t>
            </a:r>
          </a:p>
          <a:p>
            <a:pPr>
              <a:lnSpc>
                <a:spcPct val="150000"/>
              </a:lnSpc>
            </a:pPr>
            <a:r>
              <a:rPr lang="en-CA" sz="2800" dirty="0"/>
              <a:t>Target state: 	superheated – bubble!</a:t>
            </a:r>
          </a:p>
        </p:txBody>
      </p:sp>
      <p:pic>
        <p:nvPicPr>
          <p:cNvPr id="29" name="Picture 28" descr="A diagram of a graph&#10;&#10;Description automatically generated">
            <a:extLst>
              <a:ext uri="{FF2B5EF4-FFF2-40B4-BE49-F238E27FC236}">
                <a16:creationId xmlns:a16="http://schemas.microsoft.com/office/drawing/2014/main" id="{D6EDF7F0-DAA4-80C4-9E4E-7F4979E212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037" y="3167122"/>
            <a:ext cx="3767449" cy="2983290"/>
          </a:xfrm>
          <a:prstGeom prst="rect">
            <a:avLst/>
          </a:prstGeom>
        </p:spPr>
      </p:pic>
      <p:pic>
        <p:nvPicPr>
          <p:cNvPr id="30" name="Picture 29" descr="A diagram of a liquid and vapour&#10;&#10;Description automatically generated">
            <a:extLst>
              <a:ext uri="{FF2B5EF4-FFF2-40B4-BE49-F238E27FC236}">
                <a16:creationId xmlns:a16="http://schemas.microsoft.com/office/drawing/2014/main" id="{5A9B647E-EF7B-BAE4-BADE-E50F268EBF7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01859" y="3241003"/>
            <a:ext cx="3800210" cy="3076534"/>
          </a:xfrm>
          <a:prstGeom prst="rect">
            <a:avLst/>
          </a:prstGeom>
        </p:spPr>
      </p:pic>
      <p:pic>
        <p:nvPicPr>
          <p:cNvPr id="3" name="Picture 2" descr="A yellow rectangular object with black and white lines&#10;&#10;Description automatically generated">
            <a:extLst>
              <a:ext uri="{FF2B5EF4-FFF2-40B4-BE49-F238E27FC236}">
                <a16:creationId xmlns:a16="http://schemas.microsoft.com/office/drawing/2014/main" id="{ABA03537-8B54-544A-4B06-96EF3E1406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908984" y="1175771"/>
            <a:ext cx="2893000" cy="4744132"/>
          </a:xfrm>
          <a:prstGeom prst="rect">
            <a:avLst/>
          </a:prstGeom>
        </p:spPr>
      </p:pic>
      <p:cxnSp>
        <p:nvCxnSpPr>
          <p:cNvPr id="5" name="Straight Connector 4">
            <a:extLst>
              <a:ext uri="{FF2B5EF4-FFF2-40B4-BE49-F238E27FC236}">
                <a16:creationId xmlns:a16="http://schemas.microsoft.com/office/drawing/2014/main" id="{CAEC540A-4F74-B4DE-9223-252EE99A37B4}"/>
              </a:ext>
            </a:extLst>
          </p:cNvPr>
          <p:cNvCxnSpPr/>
          <p:nvPr/>
        </p:nvCxnSpPr>
        <p:spPr>
          <a:xfrm flipH="1">
            <a:off x="8783819" y="3556932"/>
            <a:ext cx="3137483" cy="0"/>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43AB26FB-C758-B60A-AB7E-325C69E6B114}"/>
              </a:ext>
            </a:extLst>
          </p:cNvPr>
          <p:cNvSpPr txBox="1"/>
          <p:nvPr/>
        </p:nvSpPr>
        <p:spPr>
          <a:xfrm>
            <a:off x="7869874" y="3372266"/>
            <a:ext cx="1392573" cy="369332"/>
          </a:xfrm>
          <a:prstGeom prst="rect">
            <a:avLst/>
          </a:prstGeom>
          <a:noFill/>
        </p:spPr>
        <p:txBody>
          <a:bodyPr wrap="square" rtlCol="0">
            <a:spAutoFit/>
          </a:bodyPr>
          <a:lstStyle/>
          <a:p>
            <a:r>
              <a:rPr lang="en-CA" dirty="0"/>
              <a:t>neutral</a:t>
            </a:r>
          </a:p>
        </p:txBody>
      </p:sp>
      <p:grpSp>
        <p:nvGrpSpPr>
          <p:cNvPr id="31" name="Group 30">
            <a:extLst>
              <a:ext uri="{FF2B5EF4-FFF2-40B4-BE49-F238E27FC236}">
                <a16:creationId xmlns:a16="http://schemas.microsoft.com/office/drawing/2014/main" id="{4CFE886E-0D94-A30E-68CF-983BC20DCE50}"/>
              </a:ext>
            </a:extLst>
          </p:cNvPr>
          <p:cNvGrpSpPr/>
          <p:nvPr/>
        </p:nvGrpSpPr>
        <p:grpSpPr>
          <a:xfrm>
            <a:off x="10306555" y="2679553"/>
            <a:ext cx="92009" cy="93029"/>
            <a:chOff x="4771287" y="813941"/>
            <a:chExt cx="805343" cy="805343"/>
          </a:xfrm>
          <a:solidFill>
            <a:srgbClr val="FFFFCC"/>
          </a:solidFill>
        </p:grpSpPr>
        <p:sp>
          <p:nvSpPr>
            <p:cNvPr id="32" name="Oval 31">
              <a:extLst>
                <a:ext uri="{FF2B5EF4-FFF2-40B4-BE49-F238E27FC236}">
                  <a16:creationId xmlns:a16="http://schemas.microsoft.com/office/drawing/2014/main" id="{231679C1-EEA9-495B-3DB3-8D986513C3BD}"/>
                </a:ext>
              </a:extLst>
            </p:cNvPr>
            <p:cNvSpPr/>
            <p:nvPr/>
          </p:nvSpPr>
          <p:spPr>
            <a:xfrm>
              <a:off x="4771287" y="813941"/>
              <a:ext cx="805343" cy="805343"/>
            </a:xfrm>
            <a:prstGeom prst="ellipse">
              <a:avLst/>
            </a:prstGeom>
            <a:grp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Arc 32">
              <a:extLst>
                <a:ext uri="{FF2B5EF4-FFF2-40B4-BE49-F238E27FC236}">
                  <a16:creationId xmlns:a16="http://schemas.microsoft.com/office/drawing/2014/main" id="{B78435A3-E4DB-71CC-924E-62D69C4838E8}"/>
                </a:ext>
              </a:extLst>
            </p:cNvPr>
            <p:cNvSpPr/>
            <p:nvPr/>
          </p:nvSpPr>
          <p:spPr>
            <a:xfrm rot="1525994">
              <a:off x="4940004" y="977577"/>
              <a:ext cx="467908" cy="478066"/>
            </a:xfrm>
            <a:prstGeom prst="arc">
              <a:avLst>
                <a:gd name="adj1" fmla="val 16468023"/>
                <a:gd name="adj2" fmla="val 20317702"/>
              </a:avLst>
            </a:prstGeom>
            <a:grpFill/>
          </p:spPr>
          <p:style>
            <a:lnRef idx="2">
              <a:schemeClr val="dk1"/>
            </a:lnRef>
            <a:fillRef idx="0">
              <a:schemeClr val="dk1"/>
            </a:fillRef>
            <a:effectRef idx="1">
              <a:schemeClr val="dk1"/>
            </a:effectRef>
            <a:fontRef idx="minor">
              <a:schemeClr val="tx1"/>
            </a:fontRef>
          </p:style>
          <p:txBody>
            <a:bodyPr rtlCol="0" anchor="ctr"/>
            <a:lstStyle/>
            <a:p>
              <a:pPr algn="ctr"/>
              <a:endParaRPr lang="en-CA"/>
            </a:p>
          </p:txBody>
        </p:sp>
      </p:gr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916219FB-D1FE-8CCB-92E1-9BF9DB6893E3}"/>
                  </a:ext>
                </a:extLst>
              </p:cNvPr>
              <p:cNvSpPr txBox="1"/>
              <p:nvPr/>
            </p:nvSpPr>
            <p:spPr>
              <a:xfrm>
                <a:off x="6502278" y="-700818"/>
                <a:ext cx="933450"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3200" i="1" smtClean="0">
                          <a:latin typeface="Cambria Math" panose="02040503050406030204" pitchFamily="18" charset="0"/>
                          <a:ea typeface="Cambria Math" panose="02040503050406030204" pitchFamily="18" charset="0"/>
                        </a:rPr>
                        <m:t>𝜒</m:t>
                      </m:r>
                    </m:oMath>
                  </m:oMathPara>
                </a14:m>
                <a:endParaRPr lang="en-CA" sz="3200" dirty="0"/>
              </a:p>
            </p:txBody>
          </p:sp>
        </mc:Choice>
        <mc:Fallback xmlns="">
          <p:sp>
            <p:nvSpPr>
              <p:cNvPr id="36" name="TextBox 35">
                <a:extLst>
                  <a:ext uri="{FF2B5EF4-FFF2-40B4-BE49-F238E27FC236}">
                    <a16:creationId xmlns:a16="http://schemas.microsoft.com/office/drawing/2014/main" id="{916219FB-D1FE-8CCB-92E1-9BF9DB6893E3}"/>
                  </a:ext>
                </a:extLst>
              </p:cNvPr>
              <p:cNvSpPr txBox="1">
                <a:spLocks noRot="1" noChangeAspect="1" noMove="1" noResize="1" noEditPoints="1" noAdjustHandles="1" noChangeArrowheads="1" noChangeShapeType="1" noTextEdit="1"/>
              </p:cNvSpPr>
              <p:nvPr/>
            </p:nvSpPr>
            <p:spPr>
              <a:xfrm>
                <a:off x="6502278" y="-700818"/>
                <a:ext cx="933450" cy="584775"/>
              </a:xfrm>
              <a:prstGeom prst="rect">
                <a:avLst/>
              </a:prstGeom>
              <a:blipFill>
                <a:blip r:embed="rId9"/>
                <a:stretch>
                  <a:fillRect/>
                </a:stretch>
              </a:blipFill>
            </p:spPr>
            <p:txBody>
              <a:bodyPr/>
              <a:lstStyle/>
              <a:p>
                <a:r>
                  <a:rPr lang="en-CA">
                    <a:noFill/>
                  </a:rPr>
                  <a:t> </a:t>
                </a:r>
              </a:p>
            </p:txBody>
          </p:sp>
        </mc:Fallback>
      </mc:AlternateContent>
      <p:pic>
        <p:nvPicPr>
          <p:cNvPr id="37" name="Picture 36" descr="A diagram of a solid liquid gas&#10;&#10;Description automatically generated">
            <a:extLst>
              <a:ext uri="{FF2B5EF4-FFF2-40B4-BE49-F238E27FC236}">
                <a16:creationId xmlns:a16="http://schemas.microsoft.com/office/drawing/2014/main" id="{24769921-61A5-8239-448D-BCADFB1B695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9733" y="3167121"/>
            <a:ext cx="3746049" cy="3009466"/>
          </a:xfrm>
          <a:prstGeom prst="rect">
            <a:avLst/>
          </a:prstGeom>
        </p:spPr>
      </p:pic>
      <p:pic>
        <p:nvPicPr>
          <p:cNvPr id="38" name="Picture 37" descr="A diagram of a liquid and vapor&#10;&#10;Description automatically generated">
            <a:extLst>
              <a:ext uri="{FF2B5EF4-FFF2-40B4-BE49-F238E27FC236}">
                <a16:creationId xmlns:a16="http://schemas.microsoft.com/office/drawing/2014/main" id="{806E69E9-875F-0689-987F-D96786B1BB1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87981" y="3226119"/>
            <a:ext cx="3843958" cy="3086706"/>
          </a:xfrm>
          <a:prstGeom prst="rect">
            <a:avLst/>
          </a:prstGeom>
        </p:spPr>
      </p:pic>
      <p:pic>
        <p:nvPicPr>
          <p:cNvPr id="9" name="Picture 8" descr="A diagram of a liquid and vapour&#10;&#10;Description automatically generated">
            <a:extLst>
              <a:ext uri="{FF2B5EF4-FFF2-40B4-BE49-F238E27FC236}">
                <a16:creationId xmlns:a16="http://schemas.microsoft.com/office/drawing/2014/main" id="{79C42A83-3C57-FB1D-72A9-2D2037CA03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931491" y="3237765"/>
            <a:ext cx="3746049" cy="3032687"/>
          </a:xfrm>
          <a:prstGeom prst="rect">
            <a:avLst/>
          </a:prstGeom>
        </p:spPr>
      </p:pic>
    </p:spTree>
    <p:extLst>
      <p:ext uri="{BB962C8B-B14F-4D97-AF65-F5344CB8AC3E}">
        <p14:creationId xmlns:p14="http://schemas.microsoft.com/office/powerpoint/2010/main" val="2217860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fill="hold" grpId="0" nodeType="clickEffect">
                                  <p:stCondLst>
                                    <p:cond delay="0"/>
                                  </p:stCondLst>
                                  <p:childTnLst>
                                    <p:animMotion origin="layout" path="M 0.01146 0.03912 L 0.26875 0.44143 " pathEditMode="relative" rAng="0" ptsTypes="AA">
                                      <p:cBhvr>
                                        <p:cTn id="6" dur="750" fill="hold"/>
                                        <p:tgtEl>
                                          <p:spTgt spid="36"/>
                                        </p:tgtEl>
                                        <p:attrNameLst>
                                          <p:attrName>ppt_x</p:attrName>
                                          <p:attrName>ppt_y</p:attrName>
                                        </p:attrNameLst>
                                      </p:cBhvr>
                                      <p:rCtr x="12865" y="20116"/>
                                    </p:animMotion>
                                  </p:childTnLst>
                                </p:cTn>
                              </p:par>
                            </p:childTnLst>
                          </p:cTn>
                        </p:par>
                        <p:par>
                          <p:cTn id="7" fill="hold">
                            <p:stCondLst>
                              <p:cond delay="750"/>
                            </p:stCondLst>
                            <p:childTnLst>
                              <p:par>
                                <p:cTn id="8" presetID="1" presetClass="entr" presetSubtype="0" fill="hold" nodeType="afterEffect">
                                  <p:stCondLst>
                                    <p:cond delay="0"/>
                                  </p:stCondLst>
                                  <p:childTnLst>
                                    <p:set>
                                      <p:cBhvr>
                                        <p:cTn id="9" dur="1" fill="hold">
                                          <p:stCondLst>
                                            <p:cond delay="0"/>
                                          </p:stCondLst>
                                        </p:cTn>
                                        <p:tgtEl>
                                          <p:spTgt spid="31"/>
                                        </p:tgtEl>
                                        <p:attrNameLst>
                                          <p:attrName>style.visibility</p:attrName>
                                        </p:attrNameLst>
                                      </p:cBhvr>
                                      <p:to>
                                        <p:strVal val="visible"/>
                                      </p:to>
                                    </p:set>
                                  </p:childTnLst>
                                </p:cTn>
                              </p:par>
                            </p:childTnLst>
                          </p:cTn>
                        </p:par>
                        <p:par>
                          <p:cTn id="10" fill="hold">
                            <p:stCondLst>
                              <p:cond delay="750"/>
                            </p:stCondLst>
                            <p:childTnLst>
                              <p:par>
                                <p:cTn id="11" presetID="64" presetClass="path" presetSubtype="0" accel="11000" fill="hold" nodeType="afterEffect">
                                  <p:stCondLst>
                                    <p:cond delay="0"/>
                                  </p:stCondLst>
                                  <p:childTnLst>
                                    <p:animMotion origin="layout" path="M 1.45833E-6 -3.7037E-6 L 0.00299 -0.17939 " pathEditMode="relative" rAng="0" ptsTypes="AA">
                                      <p:cBhvr>
                                        <p:cTn id="12" dur="2000" fill="hold"/>
                                        <p:tgtEl>
                                          <p:spTgt spid="31"/>
                                        </p:tgtEl>
                                        <p:attrNameLst>
                                          <p:attrName>ppt_x</p:attrName>
                                          <p:attrName>ppt_y</p:attrName>
                                        </p:attrNameLst>
                                      </p:cBhvr>
                                      <p:rCtr x="143" y="-8981"/>
                                    </p:animMotion>
                                  </p:childTnLst>
                                </p:cTn>
                              </p:par>
                              <p:par>
                                <p:cTn id="13" presetID="6" presetClass="emph" presetSubtype="0" fill="hold" nodeType="withEffect">
                                  <p:stCondLst>
                                    <p:cond delay="0"/>
                                  </p:stCondLst>
                                  <p:childTnLst>
                                    <p:animScale>
                                      <p:cBhvr>
                                        <p:cTn id="14" dur="2000" fill="hold"/>
                                        <p:tgtEl>
                                          <p:spTgt spid="31"/>
                                        </p:tgtEl>
                                      </p:cBhvr>
                                      <p:by x="400000" y="400000"/>
                                    </p:animScale>
                                  </p:childTnLst>
                                  <p:subTnLst>
                                    <p:set>
                                      <p:cBhvr override="childStyle">
                                        <p:cTn dur="1" fill="hold" display="0" masterRel="sameClick" afterEffect="1">
                                          <p:stCondLst>
                                            <p:cond evt="end" delay="0">
                                              <p:tn val="13"/>
                                            </p:cond>
                                          </p:stCondLst>
                                        </p:cTn>
                                        <p:tgtEl>
                                          <p:spTgt spid="31"/>
                                        </p:tgtEl>
                                        <p:attrNameLst>
                                          <p:attrName>style.visibility</p:attrName>
                                        </p:attrNameLst>
                                      </p:cBhvr>
                                      <p:to>
                                        <p:strVal val="hidden"/>
                                      </p:to>
                                    </p:set>
                                  </p:subTnLst>
                                </p:cTn>
                              </p:par>
                              <p:par>
                                <p:cTn id="15" presetID="56" presetClass="path" presetSubtype="0" fill="hold" grpId="1" nodeType="withEffect">
                                  <p:stCondLst>
                                    <p:cond delay="0"/>
                                  </p:stCondLst>
                                  <p:childTnLst>
                                    <p:animMotion origin="layout" path="M 0.26875 0.44144 L 0.51875 0.19144 " pathEditMode="relative" rAng="0" ptsTypes="AA">
                                      <p:cBhvr>
                                        <p:cTn id="16" dur="750" fill="hold"/>
                                        <p:tgtEl>
                                          <p:spTgt spid="36"/>
                                        </p:tgtEl>
                                        <p:attrNameLst>
                                          <p:attrName>ppt_x</p:attrName>
                                          <p:attrName>ppt_y</p:attrName>
                                        </p:attrNameLst>
                                      </p:cBhvr>
                                      <p:rCtr x="12500" y="-12500"/>
                                    </p:animMotion>
                                  </p:childTnLst>
                                </p:cTn>
                              </p:par>
                              <p:par>
                                <p:cTn id="17" presetID="1" presetClass="exit" presetSubtype="0" fill="hold" nodeType="with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6"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AB6ACAE-F0E1-C875-5831-AA0AF923E957}"/>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4B37C0-DF7F-0A14-49BB-BC24841DBC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9F3B315-F1FD-7E5D-3F4E-C9A00DC23F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8778A5DF-29BD-6A72-A55E-C21D350153A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60355A53-26BA-CD35-BFD2-A455900F3AE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82D738FA-64F9-45AE-8C49-A6C1D589FB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13BD283-A31B-84AC-53DE-7CD2CE91C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4BE988E-9BD6-3EF4-6CD2-42CBCABFF6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1725DB8-797D-B67F-6074-AFA81A06CF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AE128093-C577-2B3A-952A-9BB33C417A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F2C1D59-BF87-A8C6-96BB-9900B13CDC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A7DC6C6-8581-9549-9FC2-4D4AFDEA1C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26949EC9-D656-DF98-354F-8DF50AC8C7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descr="A diagram of a solid gas and liquid&#10;&#10;Description automatically generated">
            <a:extLst>
              <a:ext uri="{FF2B5EF4-FFF2-40B4-BE49-F238E27FC236}">
                <a16:creationId xmlns:a16="http://schemas.microsoft.com/office/drawing/2014/main" id="{AB9C1B03-ED26-76A4-D9A0-7798F6243969}"/>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48333" y="3226119"/>
            <a:ext cx="3706638" cy="2913104"/>
          </a:xfrm>
          <a:prstGeom prst="rect">
            <a:avLst/>
          </a:prstGeom>
        </p:spPr>
      </p:pic>
      <p:sp>
        <p:nvSpPr>
          <p:cNvPr id="11" name="Title 31">
            <a:extLst>
              <a:ext uri="{FF2B5EF4-FFF2-40B4-BE49-F238E27FC236}">
                <a16:creationId xmlns:a16="http://schemas.microsoft.com/office/drawing/2014/main" id="{7157BDF2-7D57-6A3A-865B-C34CB60D6E03}"/>
              </a:ext>
            </a:extLst>
          </p:cNvPr>
          <p:cNvSpPr>
            <a:spLocks noGrp="1"/>
          </p:cNvSpPr>
          <p:nvPr>
            <p:ph type="title"/>
          </p:nvPr>
        </p:nvSpPr>
        <p:spPr>
          <a:xfrm>
            <a:off x="463570" y="318859"/>
            <a:ext cx="7166377" cy="1325563"/>
          </a:xfrm>
        </p:spPr>
        <p:txBody>
          <a:bodyPr/>
          <a:lstStyle/>
          <a:p>
            <a:r>
              <a:rPr lang="en-CA" dirty="0"/>
              <a:t>Compression Cycle</a:t>
            </a:r>
          </a:p>
        </p:txBody>
      </p:sp>
      <p:sp>
        <p:nvSpPr>
          <p:cNvPr id="17" name="Content Placeholder 6">
            <a:extLst>
              <a:ext uri="{FF2B5EF4-FFF2-40B4-BE49-F238E27FC236}">
                <a16:creationId xmlns:a16="http://schemas.microsoft.com/office/drawing/2014/main" id="{91E8AF6E-7675-A7E2-87A7-9E2F53D22617}"/>
              </a:ext>
            </a:extLst>
          </p:cNvPr>
          <p:cNvSpPr txBox="1">
            <a:spLocks/>
          </p:cNvSpPr>
          <p:nvPr/>
        </p:nvSpPr>
        <p:spPr>
          <a:xfrm>
            <a:off x="4322127" y="1596582"/>
            <a:ext cx="402754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endParaRPr lang="en-CA" dirty="0"/>
          </a:p>
        </p:txBody>
      </p:sp>
      <p:pic>
        <p:nvPicPr>
          <p:cNvPr id="23" name="Picture 22" descr="A diagram of a liquid&#10;&#10;Description automatically generated">
            <a:extLst>
              <a:ext uri="{FF2B5EF4-FFF2-40B4-BE49-F238E27FC236}">
                <a16:creationId xmlns:a16="http://schemas.microsoft.com/office/drawing/2014/main" id="{DB48BB30-F4AF-F246-C6F8-B84692C79F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86209" y="3339653"/>
            <a:ext cx="3748961" cy="2913841"/>
          </a:xfrm>
          <a:prstGeom prst="rect">
            <a:avLst/>
          </a:prstGeom>
        </p:spPr>
      </p:pic>
      <p:sp>
        <p:nvSpPr>
          <p:cNvPr id="24" name="Footer Placeholder 41">
            <a:extLst>
              <a:ext uri="{FF2B5EF4-FFF2-40B4-BE49-F238E27FC236}">
                <a16:creationId xmlns:a16="http://schemas.microsoft.com/office/drawing/2014/main" id="{EAAD1C5E-A155-CFC5-D4EA-3F3FF6DAB325}"/>
              </a:ext>
            </a:extLst>
          </p:cNvPr>
          <p:cNvSpPr>
            <a:spLocks noGrp="1"/>
          </p:cNvSpPr>
          <p:nvPr>
            <p:ph type="ftr" sz="quarter" idx="11"/>
          </p:nvPr>
        </p:nvSpPr>
        <p:spPr>
          <a:xfrm>
            <a:off x="4038600" y="6356350"/>
            <a:ext cx="4114800" cy="365125"/>
          </a:xfrm>
        </p:spPr>
        <p:txBody>
          <a:bodyPr/>
          <a:lstStyle/>
          <a:p>
            <a:endParaRPr lang="en-CA"/>
          </a:p>
        </p:txBody>
      </p:sp>
      <p:pic>
        <p:nvPicPr>
          <p:cNvPr id="26" name="Picture 2">
            <a:extLst>
              <a:ext uri="{FF2B5EF4-FFF2-40B4-BE49-F238E27FC236}">
                <a16:creationId xmlns:a16="http://schemas.microsoft.com/office/drawing/2014/main" id="{738233EB-5A94-01A5-3E39-C4AC9A8FB30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4BBEFF8F-084D-6E4E-B5C9-7EC90DD67474}"/>
              </a:ext>
            </a:extLst>
          </p:cNvPr>
          <p:cNvSpPr txBox="1"/>
          <p:nvPr/>
        </p:nvSpPr>
        <p:spPr>
          <a:xfrm>
            <a:off x="538136" y="1553235"/>
            <a:ext cx="6897592" cy="1322863"/>
          </a:xfrm>
          <a:prstGeom prst="rect">
            <a:avLst/>
          </a:prstGeom>
          <a:noFill/>
        </p:spPr>
        <p:txBody>
          <a:bodyPr wrap="square">
            <a:spAutoFit/>
          </a:bodyPr>
          <a:lstStyle/>
          <a:p>
            <a:pPr>
              <a:lnSpc>
                <a:spcPct val="150000"/>
              </a:lnSpc>
            </a:pPr>
            <a:r>
              <a:rPr lang="en-CA" sz="2800" dirty="0"/>
              <a:t>Detector state:	compressed</a:t>
            </a:r>
          </a:p>
          <a:p>
            <a:pPr>
              <a:lnSpc>
                <a:spcPct val="150000"/>
              </a:lnSpc>
            </a:pPr>
            <a:r>
              <a:rPr lang="en-CA" sz="2800" dirty="0"/>
              <a:t>Target state: 	liquid</a:t>
            </a:r>
          </a:p>
        </p:txBody>
      </p:sp>
      <p:pic>
        <p:nvPicPr>
          <p:cNvPr id="2" name="Picture 1">
            <a:extLst>
              <a:ext uri="{FF2B5EF4-FFF2-40B4-BE49-F238E27FC236}">
                <a16:creationId xmlns:a16="http://schemas.microsoft.com/office/drawing/2014/main" id="{E8F4EB7D-BA20-14CA-49E7-12E7C901C00A}"/>
              </a:ext>
            </a:extLst>
          </p:cNvPr>
          <p:cNvPicPr>
            <a:picLocks noChangeAspect="1"/>
          </p:cNvPicPr>
          <p:nvPr/>
        </p:nvPicPr>
        <p:blipFill>
          <a:blip r:embed="rId6"/>
          <a:stretch>
            <a:fillRect/>
          </a:stretch>
        </p:blipFill>
        <p:spPr>
          <a:xfrm>
            <a:off x="8849344" y="1180273"/>
            <a:ext cx="3006433" cy="3847256"/>
          </a:xfrm>
          <a:prstGeom prst="rect">
            <a:avLst/>
          </a:prstGeom>
        </p:spPr>
      </p:pic>
      <p:cxnSp>
        <p:nvCxnSpPr>
          <p:cNvPr id="9" name="Straight Connector 8">
            <a:extLst>
              <a:ext uri="{FF2B5EF4-FFF2-40B4-BE49-F238E27FC236}">
                <a16:creationId xmlns:a16="http://schemas.microsoft.com/office/drawing/2014/main" id="{20F048BA-B39D-DEA9-48C1-BACE495F04FF}"/>
              </a:ext>
            </a:extLst>
          </p:cNvPr>
          <p:cNvCxnSpPr/>
          <p:nvPr/>
        </p:nvCxnSpPr>
        <p:spPr>
          <a:xfrm flipH="1">
            <a:off x="8783819" y="3556932"/>
            <a:ext cx="3137483" cy="0"/>
          </a:xfrm>
          <a:prstGeom prst="line">
            <a:avLst/>
          </a:prstGeom>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4781C709-3B85-2BAD-84A6-673502FF59D6}"/>
              </a:ext>
            </a:extLst>
          </p:cNvPr>
          <p:cNvSpPr txBox="1"/>
          <p:nvPr/>
        </p:nvSpPr>
        <p:spPr>
          <a:xfrm>
            <a:off x="7869874" y="3372266"/>
            <a:ext cx="1392573" cy="369332"/>
          </a:xfrm>
          <a:prstGeom prst="rect">
            <a:avLst/>
          </a:prstGeom>
          <a:noFill/>
        </p:spPr>
        <p:txBody>
          <a:bodyPr wrap="square" rtlCol="0">
            <a:spAutoFit/>
          </a:bodyPr>
          <a:lstStyle/>
          <a:p>
            <a:r>
              <a:rPr lang="en-CA" dirty="0"/>
              <a:t>neutral</a:t>
            </a:r>
          </a:p>
        </p:txBody>
      </p:sp>
      <p:sp>
        <p:nvSpPr>
          <p:cNvPr id="39" name="Slide Number Placeholder 42">
            <a:extLst>
              <a:ext uri="{FF2B5EF4-FFF2-40B4-BE49-F238E27FC236}">
                <a16:creationId xmlns:a16="http://schemas.microsoft.com/office/drawing/2014/main" id="{B895A9C0-C343-E7E4-95C4-0EC232E11D91}"/>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14</a:t>
            </a:fld>
            <a:endParaRPr lang="en-CA" dirty="0"/>
          </a:p>
        </p:txBody>
      </p:sp>
    </p:spTree>
    <p:extLst>
      <p:ext uri="{BB962C8B-B14F-4D97-AF65-F5344CB8AC3E}">
        <p14:creationId xmlns:p14="http://schemas.microsoft.com/office/powerpoint/2010/main" val="310324121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07813D4-10E4-9950-0E52-49597CC7565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45E85B3-8E14-7E68-5582-F402BCDC7D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8BBA21-6923-259A-AEE9-8CF36462CC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B0F0FE9E-5A60-CE92-5D57-57E9AC85A19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7FF9CB65-099F-DDBA-4733-77B7DD02F1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79B56D30-5567-1082-0D62-8DC99342958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569A0690-281E-C9A3-C40D-2260D7307E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8F60635-6792-7225-0502-F2F50CA223B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C608F271-B645-AE8E-6AC3-12B60B0E9F1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92061E98-05C6-C75D-99C8-B0088D3B55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C76598B4-C989-4E40-1065-EC608A731F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7717A6F6-12A6-470F-8507-0865BAADC83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DDBA0419-D7A9-E441-D60D-2388C56BF75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1F06C63E-3822-6953-3CAD-A5B2EB5D54E2}"/>
              </a:ext>
            </a:extLst>
          </p:cNvPr>
          <p:cNvSpPr>
            <a:spLocks noGrp="1"/>
          </p:cNvSpPr>
          <p:nvPr>
            <p:ph type="sldNum" sz="quarter" idx="12"/>
          </p:nvPr>
        </p:nvSpPr>
        <p:spPr/>
        <p:txBody>
          <a:bodyPr/>
          <a:lstStyle/>
          <a:p>
            <a:fld id="{ACF0FABC-8301-49A3-9E40-ED1E61ADDDFD}" type="slidenum">
              <a:rPr lang="en-CA" smtClean="0"/>
              <a:t>15</a:t>
            </a:fld>
            <a:endParaRPr lang="en-CA"/>
          </a:p>
        </p:txBody>
      </p:sp>
      <p:sp>
        <p:nvSpPr>
          <p:cNvPr id="5" name="Footer Placeholder 3">
            <a:extLst>
              <a:ext uri="{FF2B5EF4-FFF2-40B4-BE49-F238E27FC236}">
                <a16:creationId xmlns:a16="http://schemas.microsoft.com/office/drawing/2014/main" id="{B01E64A0-6B51-8DD4-A590-430ABAC972FE}"/>
              </a:ext>
            </a:extLst>
          </p:cNvPr>
          <p:cNvSpPr>
            <a:spLocks noGrp="1"/>
          </p:cNvSpPr>
          <p:nvPr>
            <p:ph type="ftr" sz="quarter" idx="11"/>
          </p:nvPr>
        </p:nvSpPr>
        <p:spPr>
          <a:xfrm>
            <a:off x="4038600" y="6356350"/>
            <a:ext cx="4114800" cy="365125"/>
          </a:xfrm>
        </p:spPr>
        <p:txBody>
          <a:bodyPr/>
          <a:lstStyle/>
          <a:p>
            <a:endParaRPr lang="en-CA" dirty="0"/>
          </a:p>
        </p:txBody>
      </p:sp>
      <p:sp>
        <p:nvSpPr>
          <p:cNvPr id="6" name="Slide Number Placeholder 4">
            <a:extLst>
              <a:ext uri="{FF2B5EF4-FFF2-40B4-BE49-F238E27FC236}">
                <a16:creationId xmlns:a16="http://schemas.microsoft.com/office/drawing/2014/main" id="{7049969B-0A1A-6BE8-F2A5-99D6C1DFF52F}"/>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15</a:t>
            </a:fld>
            <a:endParaRPr lang="en-CA"/>
          </a:p>
        </p:txBody>
      </p:sp>
      <p:grpSp>
        <p:nvGrpSpPr>
          <p:cNvPr id="7" name="Group 6">
            <a:extLst>
              <a:ext uri="{FF2B5EF4-FFF2-40B4-BE49-F238E27FC236}">
                <a16:creationId xmlns:a16="http://schemas.microsoft.com/office/drawing/2014/main" id="{079C1887-056A-D795-538A-B71C5CCBA7CF}"/>
              </a:ext>
            </a:extLst>
          </p:cNvPr>
          <p:cNvGrpSpPr/>
          <p:nvPr/>
        </p:nvGrpSpPr>
        <p:grpSpPr>
          <a:xfrm>
            <a:off x="669998" y="1650229"/>
            <a:ext cx="6302187" cy="4969515"/>
            <a:chOff x="5591025" y="2011408"/>
            <a:chExt cx="5815238" cy="4434636"/>
          </a:xfrm>
        </p:grpSpPr>
        <p:grpSp>
          <p:nvGrpSpPr>
            <p:cNvPr id="11" name="Group 10">
              <a:extLst>
                <a:ext uri="{FF2B5EF4-FFF2-40B4-BE49-F238E27FC236}">
                  <a16:creationId xmlns:a16="http://schemas.microsoft.com/office/drawing/2014/main" id="{DAD38241-6C55-84B6-939D-271002697BC7}"/>
                </a:ext>
              </a:extLst>
            </p:cNvPr>
            <p:cNvGrpSpPr/>
            <p:nvPr/>
          </p:nvGrpSpPr>
          <p:grpSpPr>
            <a:xfrm>
              <a:off x="5591025" y="2011408"/>
              <a:ext cx="5762775" cy="4344942"/>
              <a:chOff x="5591025" y="2011408"/>
              <a:chExt cx="5762775" cy="4344942"/>
            </a:xfrm>
          </p:grpSpPr>
          <p:pic>
            <p:nvPicPr>
              <p:cNvPr id="23" name="Picture 22">
                <a:extLst>
                  <a:ext uri="{FF2B5EF4-FFF2-40B4-BE49-F238E27FC236}">
                    <a16:creationId xmlns:a16="http://schemas.microsoft.com/office/drawing/2014/main" id="{3F29510E-44AB-DD4D-7596-4151EFC99A9B}"/>
                  </a:ext>
                </a:extLst>
              </p:cNvPr>
              <p:cNvPicPr>
                <a:picLocks noChangeAspect="1"/>
              </p:cNvPicPr>
              <p:nvPr/>
            </p:nvPicPr>
            <p:blipFill>
              <a:blip r:embed="rId3"/>
              <a:srcRect t="21716" r="15228"/>
              <a:stretch/>
            </p:blipFill>
            <p:spPr>
              <a:xfrm>
                <a:off x="5591025" y="2011409"/>
                <a:ext cx="4974156" cy="4344941"/>
              </a:xfrm>
              <a:prstGeom prst="rect">
                <a:avLst/>
              </a:prstGeom>
            </p:spPr>
          </p:pic>
          <p:sp>
            <p:nvSpPr>
              <p:cNvPr id="24" name="Rectangle 23">
                <a:extLst>
                  <a:ext uri="{FF2B5EF4-FFF2-40B4-BE49-F238E27FC236}">
                    <a16:creationId xmlns:a16="http://schemas.microsoft.com/office/drawing/2014/main" id="{398FCAC3-1E82-09FF-0978-32C36ED16D24}"/>
                  </a:ext>
                </a:extLst>
              </p:cNvPr>
              <p:cNvSpPr/>
              <p:nvPr/>
            </p:nvSpPr>
            <p:spPr>
              <a:xfrm>
                <a:off x="8304711" y="2011408"/>
                <a:ext cx="3049089" cy="111279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7" name="Rectangle 16">
              <a:extLst>
                <a:ext uri="{FF2B5EF4-FFF2-40B4-BE49-F238E27FC236}">
                  <a16:creationId xmlns:a16="http://schemas.microsoft.com/office/drawing/2014/main" id="{F927EC7F-0C26-E02A-E81B-DBF7FB5D5983}"/>
                </a:ext>
              </a:extLst>
            </p:cNvPr>
            <p:cNvSpPr/>
            <p:nvPr/>
          </p:nvSpPr>
          <p:spPr>
            <a:xfrm>
              <a:off x="10422315" y="5573712"/>
              <a:ext cx="983948" cy="8723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25" name="Picture 24">
            <a:extLst>
              <a:ext uri="{FF2B5EF4-FFF2-40B4-BE49-F238E27FC236}">
                <a16:creationId xmlns:a16="http://schemas.microsoft.com/office/drawing/2014/main" id="{E6250A6A-2224-EC98-9C4D-8CE041A3BD7A}"/>
              </a:ext>
            </a:extLst>
          </p:cNvPr>
          <p:cNvPicPr>
            <a:picLocks noChangeAspect="1"/>
          </p:cNvPicPr>
          <p:nvPr/>
        </p:nvPicPr>
        <p:blipFill>
          <a:blip r:embed="rId4"/>
          <a:stretch>
            <a:fillRect/>
          </a:stretch>
        </p:blipFill>
        <p:spPr>
          <a:xfrm>
            <a:off x="6575853" y="1092138"/>
            <a:ext cx="5130909" cy="2864581"/>
          </a:xfrm>
          <a:prstGeom prst="rect">
            <a:avLst/>
          </a:prstGeom>
        </p:spPr>
      </p:pic>
      <p:sp>
        <p:nvSpPr>
          <p:cNvPr id="26" name="TextBox 25">
            <a:extLst>
              <a:ext uri="{FF2B5EF4-FFF2-40B4-BE49-F238E27FC236}">
                <a16:creationId xmlns:a16="http://schemas.microsoft.com/office/drawing/2014/main" id="{CA7F4404-3877-F06E-3626-D2D17E05D406}"/>
              </a:ext>
            </a:extLst>
          </p:cNvPr>
          <p:cNvSpPr txBox="1"/>
          <p:nvPr/>
        </p:nvSpPr>
        <p:spPr>
          <a:xfrm>
            <a:off x="6575853" y="611061"/>
            <a:ext cx="5279751" cy="461665"/>
          </a:xfrm>
          <a:prstGeom prst="rect">
            <a:avLst/>
          </a:prstGeom>
          <a:noFill/>
        </p:spPr>
        <p:txBody>
          <a:bodyPr wrap="square" rtlCol="0">
            <a:spAutoFit/>
          </a:bodyPr>
          <a:lstStyle/>
          <a:p>
            <a:r>
              <a:rPr lang="en-CA" sz="2400" dirty="0"/>
              <a:t>Optical position reconstruction</a:t>
            </a:r>
          </a:p>
        </p:txBody>
      </p:sp>
      <p:sp>
        <p:nvSpPr>
          <p:cNvPr id="27" name="TextBox 26">
            <a:extLst>
              <a:ext uri="{FF2B5EF4-FFF2-40B4-BE49-F238E27FC236}">
                <a16:creationId xmlns:a16="http://schemas.microsoft.com/office/drawing/2014/main" id="{C6EF9AD9-7478-2FEE-AC8C-E532A763FCE5}"/>
              </a:ext>
            </a:extLst>
          </p:cNvPr>
          <p:cNvSpPr txBox="1"/>
          <p:nvPr/>
        </p:nvSpPr>
        <p:spPr>
          <a:xfrm>
            <a:off x="6575853" y="3928243"/>
            <a:ext cx="5822270" cy="461665"/>
          </a:xfrm>
          <a:prstGeom prst="rect">
            <a:avLst/>
          </a:prstGeom>
          <a:noFill/>
        </p:spPr>
        <p:txBody>
          <a:bodyPr wrap="square" rtlCol="0">
            <a:spAutoFit/>
          </a:bodyPr>
          <a:lstStyle/>
          <a:p>
            <a:r>
              <a:rPr lang="en-CA" sz="2400" dirty="0"/>
              <a:t>Acoustic signal (piezometric transducers)</a:t>
            </a:r>
          </a:p>
        </p:txBody>
      </p:sp>
      <p:pic>
        <p:nvPicPr>
          <p:cNvPr id="28" name="Picture 27">
            <a:extLst>
              <a:ext uri="{FF2B5EF4-FFF2-40B4-BE49-F238E27FC236}">
                <a16:creationId xmlns:a16="http://schemas.microsoft.com/office/drawing/2014/main" id="{6727DF1C-1922-CC60-26AC-52253E2AF073}"/>
              </a:ext>
            </a:extLst>
          </p:cNvPr>
          <p:cNvPicPr>
            <a:picLocks noChangeAspect="1"/>
          </p:cNvPicPr>
          <p:nvPr/>
        </p:nvPicPr>
        <p:blipFill>
          <a:blip r:embed="rId5"/>
          <a:srcRect l="422"/>
          <a:stretch/>
        </p:blipFill>
        <p:spPr>
          <a:xfrm>
            <a:off x="6939659" y="4394165"/>
            <a:ext cx="4403299" cy="2393122"/>
          </a:xfrm>
          <a:prstGeom prst="rect">
            <a:avLst/>
          </a:prstGeom>
        </p:spPr>
      </p:pic>
      <p:sp>
        <p:nvSpPr>
          <p:cNvPr id="31" name="Title 31">
            <a:extLst>
              <a:ext uri="{FF2B5EF4-FFF2-40B4-BE49-F238E27FC236}">
                <a16:creationId xmlns:a16="http://schemas.microsoft.com/office/drawing/2014/main" id="{A874E3AD-9CC0-9888-8447-1275B7071492}"/>
              </a:ext>
            </a:extLst>
          </p:cNvPr>
          <p:cNvSpPr>
            <a:spLocks noGrp="1"/>
          </p:cNvSpPr>
          <p:nvPr>
            <p:ph type="title"/>
          </p:nvPr>
        </p:nvSpPr>
        <p:spPr>
          <a:xfrm>
            <a:off x="463570" y="318859"/>
            <a:ext cx="7166377" cy="1325563"/>
          </a:xfrm>
        </p:spPr>
        <p:txBody>
          <a:bodyPr/>
          <a:lstStyle/>
          <a:p>
            <a:r>
              <a:rPr lang="en-CA" dirty="0"/>
              <a:t>Data Acquisition</a:t>
            </a:r>
          </a:p>
        </p:txBody>
      </p:sp>
      <p:pic>
        <p:nvPicPr>
          <p:cNvPr id="2" name="Picture 2">
            <a:extLst>
              <a:ext uri="{FF2B5EF4-FFF2-40B4-BE49-F238E27FC236}">
                <a16:creationId xmlns:a16="http://schemas.microsoft.com/office/drawing/2014/main" id="{A66D9650-0C08-BD4C-5BC2-8765DE9E5BF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6902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A4E11C3-8DDD-EF40-1581-6694EC566D6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6DB1641-BF4A-4038-341F-9B0C7A4205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B90AD74-DE72-C053-22F3-8F248A1948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3C47E034-1285-715A-3D83-16DC067FDC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18AFEFEF-B234-7601-E17D-2087F08129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1BD53C8D-70D9-6F4E-2555-87AD72547F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5D1F4C9E-4225-5F32-6F6E-17C1D1C1B3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207EC36-89CF-4A59-DFEC-1355FAE8BB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7CA191FB-8EA1-1968-6476-D795E57BAE0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7BB8B5EC-B006-8BB7-BF6A-5E0CC103FB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5A064CE-537F-0E17-C567-93FC6DD6C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B679D31-65F2-E15F-328B-16529394FB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7254F5BF-5538-4738-6542-9249A9538F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91A5A304-0689-CB5C-4E63-520951F73B63}"/>
              </a:ext>
            </a:extLst>
          </p:cNvPr>
          <p:cNvSpPr>
            <a:spLocks noGrp="1"/>
          </p:cNvSpPr>
          <p:nvPr>
            <p:ph type="sldNum" sz="quarter" idx="12"/>
          </p:nvPr>
        </p:nvSpPr>
        <p:spPr/>
        <p:txBody>
          <a:bodyPr/>
          <a:lstStyle/>
          <a:p>
            <a:fld id="{ACF0FABC-8301-49A3-9E40-ED1E61ADDDFD}" type="slidenum">
              <a:rPr lang="en-CA" smtClean="0"/>
              <a:t>16</a:t>
            </a:fld>
            <a:endParaRPr lang="en-CA"/>
          </a:p>
        </p:txBody>
      </p:sp>
      <p:sp>
        <p:nvSpPr>
          <p:cNvPr id="5" name="Footer Placeholder 3">
            <a:extLst>
              <a:ext uri="{FF2B5EF4-FFF2-40B4-BE49-F238E27FC236}">
                <a16:creationId xmlns:a16="http://schemas.microsoft.com/office/drawing/2014/main" id="{3CCDDC25-2D14-85D7-EB57-24FC1A45EAFF}"/>
              </a:ext>
            </a:extLst>
          </p:cNvPr>
          <p:cNvSpPr>
            <a:spLocks noGrp="1"/>
          </p:cNvSpPr>
          <p:nvPr>
            <p:ph type="ftr" sz="quarter" idx="11"/>
          </p:nvPr>
        </p:nvSpPr>
        <p:spPr>
          <a:xfrm>
            <a:off x="4038600" y="6356350"/>
            <a:ext cx="4114800" cy="365125"/>
          </a:xfrm>
        </p:spPr>
        <p:txBody>
          <a:bodyPr/>
          <a:lstStyle/>
          <a:p>
            <a:endParaRPr lang="en-CA" dirty="0"/>
          </a:p>
        </p:txBody>
      </p:sp>
      <p:sp>
        <p:nvSpPr>
          <p:cNvPr id="6" name="Slide Number Placeholder 4">
            <a:extLst>
              <a:ext uri="{FF2B5EF4-FFF2-40B4-BE49-F238E27FC236}">
                <a16:creationId xmlns:a16="http://schemas.microsoft.com/office/drawing/2014/main" id="{9E74A01D-7B4B-9A5A-AD3C-AB96BCC26E1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16</a:t>
            </a:fld>
            <a:endParaRPr lang="en-CA"/>
          </a:p>
        </p:txBody>
      </p:sp>
      <p:sp>
        <p:nvSpPr>
          <p:cNvPr id="31" name="Title 31">
            <a:extLst>
              <a:ext uri="{FF2B5EF4-FFF2-40B4-BE49-F238E27FC236}">
                <a16:creationId xmlns:a16="http://schemas.microsoft.com/office/drawing/2014/main" id="{8A46DA54-8725-918C-43D8-CA784429EFD1}"/>
              </a:ext>
            </a:extLst>
          </p:cNvPr>
          <p:cNvSpPr>
            <a:spLocks noGrp="1"/>
          </p:cNvSpPr>
          <p:nvPr>
            <p:ph type="title"/>
          </p:nvPr>
        </p:nvSpPr>
        <p:spPr>
          <a:xfrm>
            <a:off x="426493" y="0"/>
            <a:ext cx="7166377" cy="1325563"/>
          </a:xfrm>
        </p:spPr>
        <p:txBody>
          <a:bodyPr/>
          <a:lstStyle/>
          <a:p>
            <a:r>
              <a:rPr lang="en-CA" dirty="0"/>
              <a:t>Bubble Types</a:t>
            </a:r>
          </a:p>
        </p:txBody>
      </p:sp>
      <p:pic>
        <p:nvPicPr>
          <p:cNvPr id="2" name="Picture 2">
            <a:extLst>
              <a:ext uri="{FF2B5EF4-FFF2-40B4-BE49-F238E27FC236}">
                <a16:creationId xmlns:a16="http://schemas.microsoft.com/office/drawing/2014/main" id="{C2E0FC5E-3810-1E7E-56BA-41FE7CB0F3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10" descr="A screenshot of a video&#10;&#10;Description automatically generated">
            <a:extLst>
              <a:ext uri="{FF2B5EF4-FFF2-40B4-BE49-F238E27FC236}">
                <a16:creationId xmlns:a16="http://schemas.microsoft.com/office/drawing/2014/main" id="{2AF2AAFD-3C7E-3C45-6CA0-58C0F7F2579F}"/>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33560" y="1017932"/>
            <a:ext cx="10724877" cy="5520980"/>
          </a:xfrm>
        </p:spPr>
      </p:pic>
    </p:spTree>
    <p:extLst>
      <p:ext uri="{BB962C8B-B14F-4D97-AF65-F5344CB8AC3E}">
        <p14:creationId xmlns:p14="http://schemas.microsoft.com/office/powerpoint/2010/main" val="786017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B5CE28C-2B18-CE15-C405-8758EA32FF0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7BE87E2-1D38-4EB6-7385-56E5F34435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6CEC158-25DD-0259-309C-327ACDF0DE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845DDE09-7902-63F2-296F-4179D627897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AE31D598-49B5-E012-2C87-713EFB4083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DC28F7B2-8BC5-8AC6-A202-C5727AC093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0EF7D4D-F5A0-185C-6C02-E0BB824FB5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5B3EB98B-DED7-1FED-DD79-11E991E84C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1B58292E-C8C4-58E6-F1A4-5ED57C62210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6DDCE3FA-37AF-84AE-5DC7-C306979C8E7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974FDF99-ED23-53A1-5D82-83E927C77E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D381C110-94C1-949F-C5B7-166738D713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7FCE6CB-982D-7A6B-2AFF-E9AEA2A20D0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F340D10A-B1F2-173E-E66D-32674B9A6685}"/>
              </a:ext>
            </a:extLst>
          </p:cNvPr>
          <p:cNvSpPr>
            <a:spLocks noGrp="1"/>
          </p:cNvSpPr>
          <p:nvPr>
            <p:ph type="sldNum" sz="quarter" idx="12"/>
          </p:nvPr>
        </p:nvSpPr>
        <p:spPr/>
        <p:txBody>
          <a:bodyPr/>
          <a:lstStyle/>
          <a:p>
            <a:fld id="{ACF0FABC-8301-49A3-9E40-ED1E61ADDDFD}" type="slidenum">
              <a:rPr lang="en-CA" smtClean="0"/>
              <a:t>17</a:t>
            </a:fld>
            <a:endParaRPr lang="en-CA"/>
          </a:p>
        </p:txBody>
      </p:sp>
      <p:sp>
        <p:nvSpPr>
          <p:cNvPr id="5" name="Footer Placeholder 3">
            <a:extLst>
              <a:ext uri="{FF2B5EF4-FFF2-40B4-BE49-F238E27FC236}">
                <a16:creationId xmlns:a16="http://schemas.microsoft.com/office/drawing/2014/main" id="{46CAA6EE-3BA7-18CD-9A35-295555B694E7}"/>
              </a:ext>
            </a:extLst>
          </p:cNvPr>
          <p:cNvSpPr>
            <a:spLocks noGrp="1"/>
          </p:cNvSpPr>
          <p:nvPr>
            <p:ph type="ftr" sz="quarter" idx="11"/>
          </p:nvPr>
        </p:nvSpPr>
        <p:spPr>
          <a:xfrm>
            <a:off x="4038600" y="6356350"/>
            <a:ext cx="4114800" cy="365125"/>
          </a:xfrm>
        </p:spPr>
        <p:txBody>
          <a:bodyPr/>
          <a:lstStyle/>
          <a:p>
            <a:endParaRPr lang="en-CA" dirty="0"/>
          </a:p>
        </p:txBody>
      </p:sp>
      <p:sp>
        <p:nvSpPr>
          <p:cNvPr id="6" name="Slide Number Placeholder 4">
            <a:extLst>
              <a:ext uri="{FF2B5EF4-FFF2-40B4-BE49-F238E27FC236}">
                <a16:creationId xmlns:a16="http://schemas.microsoft.com/office/drawing/2014/main" id="{0CCE6580-0882-A4FA-D48A-54F9CC0ED097}"/>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17</a:t>
            </a:fld>
            <a:endParaRPr lang="en-CA"/>
          </a:p>
        </p:txBody>
      </p:sp>
      <p:sp>
        <p:nvSpPr>
          <p:cNvPr id="31" name="Title 31">
            <a:extLst>
              <a:ext uri="{FF2B5EF4-FFF2-40B4-BE49-F238E27FC236}">
                <a16:creationId xmlns:a16="http://schemas.microsoft.com/office/drawing/2014/main" id="{9CCFB022-006C-8193-0DD1-D70809469BA9}"/>
              </a:ext>
            </a:extLst>
          </p:cNvPr>
          <p:cNvSpPr>
            <a:spLocks noGrp="1"/>
          </p:cNvSpPr>
          <p:nvPr>
            <p:ph type="title"/>
          </p:nvPr>
        </p:nvSpPr>
        <p:spPr>
          <a:xfrm>
            <a:off x="463570" y="318859"/>
            <a:ext cx="7166377" cy="1325563"/>
          </a:xfrm>
        </p:spPr>
        <p:txBody>
          <a:bodyPr/>
          <a:lstStyle/>
          <a:p>
            <a:r>
              <a:rPr lang="en-CA" dirty="0"/>
              <a:t>Acoustic Acquisition</a:t>
            </a:r>
          </a:p>
        </p:txBody>
      </p:sp>
      <p:pic>
        <p:nvPicPr>
          <p:cNvPr id="32" name="Picture 31">
            <a:extLst>
              <a:ext uri="{FF2B5EF4-FFF2-40B4-BE49-F238E27FC236}">
                <a16:creationId xmlns:a16="http://schemas.microsoft.com/office/drawing/2014/main" id="{9EDB20B3-8220-595F-768A-D984887EBD9C}"/>
              </a:ext>
            </a:extLst>
          </p:cNvPr>
          <p:cNvPicPr>
            <a:picLocks noChangeAspect="1"/>
          </p:cNvPicPr>
          <p:nvPr/>
        </p:nvPicPr>
        <p:blipFill>
          <a:blip r:embed="rId3"/>
          <a:srcRect b="8638"/>
          <a:stretch/>
        </p:blipFill>
        <p:spPr>
          <a:xfrm>
            <a:off x="1831914" y="1655762"/>
            <a:ext cx="8054157" cy="4673601"/>
          </a:xfrm>
          <a:prstGeom prst="rect">
            <a:avLst/>
          </a:prstGeom>
        </p:spPr>
      </p:pic>
      <p:cxnSp>
        <p:nvCxnSpPr>
          <p:cNvPr id="33" name="Straight Arrow Connector 32">
            <a:extLst>
              <a:ext uri="{FF2B5EF4-FFF2-40B4-BE49-F238E27FC236}">
                <a16:creationId xmlns:a16="http://schemas.microsoft.com/office/drawing/2014/main" id="{7C27A422-1506-6FF0-0E63-439A4D386332}"/>
              </a:ext>
            </a:extLst>
          </p:cNvPr>
          <p:cNvCxnSpPr/>
          <p:nvPr/>
        </p:nvCxnSpPr>
        <p:spPr>
          <a:xfrm flipH="1" flipV="1">
            <a:off x="7502236" y="4010891"/>
            <a:ext cx="1496291" cy="872836"/>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677A34DD-500E-2E0F-BE07-B1FDE4AA2001}"/>
              </a:ext>
            </a:extLst>
          </p:cNvPr>
          <p:cNvCxnSpPr>
            <a:cxnSpLocks/>
          </p:cNvCxnSpPr>
          <p:nvPr/>
        </p:nvCxnSpPr>
        <p:spPr>
          <a:xfrm>
            <a:off x="5791200" y="2895600"/>
            <a:ext cx="0" cy="893618"/>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BF384FCE-7CAB-50E2-F3F4-B872F5A532B6}"/>
              </a:ext>
            </a:extLst>
          </p:cNvPr>
          <p:cNvCxnSpPr>
            <a:cxnSpLocks/>
          </p:cNvCxnSpPr>
          <p:nvPr/>
        </p:nvCxnSpPr>
        <p:spPr>
          <a:xfrm flipH="1" flipV="1">
            <a:off x="6220691" y="4100945"/>
            <a:ext cx="1281541" cy="129540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C638552A-439B-2A11-6C17-BF2263F9EBBC}"/>
              </a:ext>
            </a:extLst>
          </p:cNvPr>
          <p:cNvSpPr txBox="1"/>
          <p:nvPr/>
        </p:nvSpPr>
        <p:spPr>
          <a:xfrm>
            <a:off x="5342913" y="2376055"/>
            <a:ext cx="1281541" cy="369332"/>
          </a:xfrm>
          <a:prstGeom prst="rect">
            <a:avLst/>
          </a:prstGeom>
          <a:noFill/>
        </p:spPr>
        <p:txBody>
          <a:bodyPr wrap="square" rtlCol="0">
            <a:spAutoFit/>
          </a:bodyPr>
          <a:lstStyle/>
          <a:p>
            <a:r>
              <a:rPr lang="en-CA" dirty="0">
                <a:solidFill>
                  <a:srgbClr val="FF0000"/>
                </a:solidFill>
              </a:rPr>
              <a:t>Bubble</a:t>
            </a:r>
          </a:p>
        </p:txBody>
      </p:sp>
      <p:sp>
        <p:nvSpPr>
          <p:cNvPr id="37" name="TextBox 36">
            <a:extLst>
              <a:ext uri="{FF2B5EF4-FFF2-40B4-BE49-F238E27FC236}">
                <a16:creationId xmlns:a16="http://schemas.microsoft.com/office/drawing/2014/main" id="{FE9EC98C-3808-3C79-EBB5-00E50D2D45D8}"/>
              </a:ext>
            </a:extLst>
          </p:cNvPr>
          <p:cNvSpPr txBox="1"/>
          <p:nvPr/>
        </p:nvSpPr>
        <p:spPr>
          <a:xfrm>
            <a:off x="7559640" y="5451224"/>
            <a:ext cx="2326431" cy="369332"/>
          </a:xfrm>
          <a:prstGeom prst="rect">
            <a:avLst/>
          </a:prstGeom>
          <a:noFill/>
        </p:spPr>
        <p:txBody>
          <a:bodyPr wrap="square" rtlCol="0">
            <a:spAutoFit/>
          </a:bodyPr>
          <a:lstStyle/>
          <a:p>
            <a:r>
              <a:rPr lang="en-CA" dirty="0">
                <a:solidFill>
                  <a:srgbClr val="FF0000"/>
                </a:solidFill>
              </a:rPr>
              <a:t>Valves Open</a:t>
            </a:r>
          </a:p>
        </p:txBody>
      </p:sp>
      <p:sp>
        <p:nvSpPr>
          <p:cNvPr id="38" name="TextBox 37">
            <a:extLst>
              <a:ext uri="{FF2B5EF4-FFF2-40B4-BE49-F238E27FC236}">
                <a16:creationId xmlns:a16="http://schemas.microsoft.com/office/drawing/2014/main" id="{49F8F2D3-1E0C-9EA2-15B5-B1F6FA689814}"/>
              </a:ext>
            </a:extLst>
          </p:cNvPr>
          <p:cNvSpPr txBox="1"/>
          <p:nvPr/>
        </p:nvSpPr>
        <p:spPr>
          <a:xfrm>
            <a:off x="8098834" y="4883727"/>
            <a:ext cx="1835727" cy="369332"/>
          </a:xfrm>
          <a:prstGeom prst="rect">
            <a:avLst/>
          </a:prstGeom>
          <a:noFill/>
        </p:spPr>
        <p:txBody>
          <a:bodyPr wrap="square" rtlCol="0">
            <a:spAutoFit/>
          </a:bodyPr>
          <a:lstStyle/>
          <a:p>
            <a:r>
              <a:rPr lang="en-CA" dirty="0">
                <a:solidFill>
                  <a:srgbClr val="FF0000"/>
                </a:solidFill>
              </a:rPr>
              <a:t>Recompression</a:t>
            </a:r>
          </a:p>
        </p:txBody>
      </p:sp>
      <p:pic>
        <p:nvPicPr>
          <p:cNvPr id="40" name="Picture 39">
            <a:extLst>
              <a:ext uri="{FF2B5EF4-FFF2-40B4-BE49-F238E27FC236}">
                <a16:creationId xmlns:a16="http://schemas.microsoft.com/office/drawing/2014/main" id="{7F8B7C35-F7C9-AA1A-1A94-E5D7F81F38B8}"/>
              </a:ext>
            </a:extLst>
          </p:cNvPr>
          <p:cNvPicPr>
            <a:picLocks noChangeAspect="1"/>
          </p:cNvPicPr>
          <p:nvPr/>
        </p:nvPicPr>
        <p:blipFill>
          <a:blip r:embed="rId4"/>
          <a:stretch>
            <a:fillRect/>
          </a:stretch>
        </p:blipFill>
        <p:spPr>
          <a:xfrm>
            <a:off x="152400" y="3303803"/>
            <a:ext cx="5221628" cy="3115253"/>
          </a:xfrm>
          <a:prstGeom prst="rect">
            <a:avLst/>
          </a:prstGeom>
        </p:spPr>
      </p:pic>
      <p:sp>
        <p:nvSpPr>
          <p:cNvPr id="41" name="Rectangle 40">
            <a:extLst>
              <a:ext uri="{FF2B5EF4-FFF2-40B4-BE49-F238E27FC236}">
                <a16:creationId xmlns:a16="http://schemas.microsoft.com/office/drawing/2014/main" id="{0ECAB281-D8CC-313F-6136-C9F96EF24460}"/>
              </a:ext>
            </a:extLst>
          </p:cNvPr>
          <p:cNvSpPr/>
          <p:nvPr/>
        </p:nvSpPr>
        <p:spPr>
          <a:xfrm>
            <a:off x="152400" y="3300183"/>
            <a:ext cx="5190512" cy="3118873"/>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Rectangle 41">
            <a:extLst>
              <a:ext uri="{FF2B5EF4-FFF2-40B4-BE49-F238E27FC236}">
                <a16:creationId xmlns:a16="http://schemas.microsoft.com/office/drawing/2014/main" id="{8807AD05-BF0F-F389-1AFF-DDA6A6C11E6F}"/>
              </a:ext>
            </a:extLst>
          </p:cNvPr>
          <p:cNvSpPr/>
          <p:nvPr/>
        </p:nvSpPr>
        <p:spPr>
          <a:xfrm>
            <a:off x="5687267" y="3789218"/>
            <a:ext cx="261065" cy="275071"/>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45" name="Picture 2">
            <a:extLst>
              <a:ext uri="{FF2B5EF4-FFF2-40B4-BE49-F238E27FC236}">
                <a16:creationId xmlns:a16="http://schemas.microsoft.com/office/drawing/2014/main" id="{A95F4DBC-276D-4058-EC85-3A14E2EADB8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cxnSp>
        <p:nvCxnSpPr>
          <p:cNvPr id="2" name="Straight Arrow Connector 1">
            <a:extLst>
              <a:ext uri="{FF2B5EF4-FFF2-40B4-BE49-F238E27FC236}">
                <a16:creationId xmlns:a16="http://schemas.microsoft.com/office/drawing/2014/main" id="{A3DA1661-0AC9-EE92-F9D5-E84E72043574}"/>
              </a:ext>
            </a:extLst>
          </p:cNvPr>
          <p:cNvCxnSpPr>
            <a:cxnSpLocks/>
          </p:cNvCxnSpPr>
          <p:nvPr/>
        </p:nvCxnSpPr>
        <p:spPr>
          <a:xfrm flipH="1">
            <a:off x="5374028" y="2853374"/>
            <a:ext cx="417172" cy="446809"/>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493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299351B-B167-3AC7-8360-08525151B3A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9E397A5-8BF6-3CA2-8F55-C10054F57D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C6F7E1E-BF4C-CDAF-007B-2F0F2E24D8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AE074811-BDCA-8D8F-4742-B153BB3276A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F30044B8-B3DA-0760-4C8A-9447D41A40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688E6A6-220E-2849-2D6C-74576CD22D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C881CE38-30EC-DE3C-F9C2-A6E7135D02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BF4A6BB-0B0E-D303-DDFE-43BA524111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4AADF5E-3C23-4CB5-A4F0-17712D7109B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2AD80565-39BF-C8F8-0EC7-FA7EDB7925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8F58B39D-B2EF-0A53-E7D2-BAE01721985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EAE3570A-ECE5-F0E8-09EA-1030F8659A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8B7B6FB1-0328-2626-8864-7A95F61A6E6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4A1AD56B-F387-653C-76F0-7B2981370B3F}"/>
              </a:ext>
            </a:extLst>
          </p:cNvPr>
          <p:cNvSpPr>
            <a:spLocks noGrp="1"/>
          </p:cNvSpPr>
          <p:nvPr>
            <p:ph type="sldNum" sz="quarter" idx="12"/>
          </p:nvPr>
        </p:nvSpPr>
        <p:spPr/>
        <p:txBody>
          <a:bodyPr/>
          <a:lstStyle/>
          <a:p>
            <a:fld id="{ACF0FABC-8301-49A3-9E40-ED1E61ADDDFD}" type="slidenum">
              <a:rPr lang="en-CA" smtClean="0"/>
              <a:t>18</a:t>
            </a:fld>
            <a:endParaRPr lang="en-CA"/>
          </a:p>
        </p:txBody>
      </p:sp>
      <p:sp>
        <p:nvSpPr>
          <p:cNvPr id="5" name="Footer Placeholder 3">
            <a:extLst>
              <a:ext uri="{FF2B5EF4-FFF2-40B4-BE49-F238E27FC236}">
                <a16:creationId xmlns:a16="http://schemas.microsoft.com/office/drawing/2014/main" id="{54D5AC91-37E9-E989-AA51-832945A0DB13}"/>
              </a:ext>
            </a:extLst>
          </p:cNvPr>
          <p:cNvSpPr>
            <a:spLocks noGrp="1"/>
          </p:cNvSpPr>
          <p:nvPr>
            <p:ph type="ftr" sz="quarter" idx="11"/>
          </p:nvPr>
        </p:nvSpPr>
        <p:spPr>
          <a:xfrm>
            <a:off x="4038600" y="6356350"/>
            <a:ext cx="4114800" cy="365125"/>
          </a:xfrm>
        </p:spPr>
        <p:txBody>
          <a:bodyPr/>
          <a:lstStyle/>
          <a:p>
            <a:endParaRPr lang="en-CA" dirty="0"/>
          </a:p>
        </p:txBody>
      </p:sp>
      <p:sp>
        <p:nvSpPr>
          <p:cNvPr id="6" name="Slide Number Placeholder 4">
            <a:extLst>
              <a:ext uri="{FF2B5EF4-FFF2-40B4-BE49-F238E27FC236}">
                <a16:creationId xmlns:a16="http://schemas.microsoft.com/office/drawing/2014/main" id="{A6CF6760-B4F4-DB50-96B3-D971EB653C56}"/>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18</a:t>
            </a:fld>
            <a:endParaRPr lang="en-CA"/>
          </a:p>
        </p:txBody>
      </p:sp>
      <p:sp>
        <p:nvSpPr>
          <p:cNvPr id="3" name="Slide Number Placeholder 4">
            <a:extLst>
              <a:ext uri="{FF2B5EF4-FFF2-40B4-BE49-F238E27FC236}">
                <a16:creationId xmlns:a16="http://schemas.microsoft.com/office/drawing/2014/main" id="{012B47BD-C186-1471-24AC-0726D260BA1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18</a:t>
            </a:fld>
            <a:endParaRPr lang="en-CA"/>
          </a:p>
        </p:txBody>
      </p:sp>
      <mc:AlternateContent xmlns:mc="http://schemas.openxmlformats.org/markup-compatibility/2006" xmlns:a14="http://schemas.microsoft.com/office/drawing/2010/main">
        <mc:Choice Requires="a14">
          <p:sp>
            <p:nvSpPr>
              <p:cNvPr id="29" name="Content Placeholder 8">
                <a:extLst>
                  <a:ext uri="{FF2B5EF4-FFF2-40B4-BE49-F238E27FC236}">
                    <a16:creationId xmlns:a16="http://schemas.microsoft.com/office/drawing/2014/main" id="{B6AEB0E5-9218-ACF5-B958-6EBD020B0154}"/>
                  </a:ext>
                </a:extLst>
              </p:cNvPr>
              <p:cNvSpPr txBox="1">
                <a:spLocks/>
              </p:cNvSpPr>
              <p:nvPr/>
            </p:nvSpPr>
            <p:spPr>
              <a:xfrm>
                <a:off x="550482" y="1716486"/>
                <a:ext cx="5738869" cy="399851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CA" dirty="0"/>
                  <a:t>For each nucleation, a resonant energy, </a:t>
                </a:r>
                <a14:m>
                  <m:oMath xmlns:m="http://schemas.openxmlformats.org/officeDocument/2006/math">
                    <m:r>
                      <a:rPr lang="en-CA" b="1" i="1" smtClean="0">
                        <a:latin typeface="Cambria Math" panose="02040503050406030204" pitchFamily="18" charset="0"/>
                        <a:ea typeface="Cambria Math" panose="02040503050406030204" pitchFamily="18" charset="0"/>
                      </a:rPr>
                      <m:t>𝓡</m:t>
                    </m:r>
                  </m:oMath>
                </a14:m>
                <a:r>
                  <a:rPr lang="en-CA" dirty="0"/>
                  <a:t>, is calculated from the frequency spectrum</a:t>
                </a:r>
              </a:p>
              <a:p>
                <a:pPr>
                  <a:lnSpc>
                    <a:spcPct val="160000"/>
                  </a:lnSpc>
                </a:pPr>
                <a14:m>
                  <m:oMath xmlns:m="http://schemas.openxmlformats.org/officeDocument/2006/math">
                    <m:sSub>
                      <m:sSubPr>
                        <m:ctrlPr>
                          <a:rPr lang="en-CA" b="0" i="1" smtClean="0">
                            <a:latin typeface="Cambria Math" panose="02040503050406030204" pitchFamily="18" charset="0"/>
                            <a:ea typeface="Cambria Math" panose="02040503050406030204" pitchFamily="18" charset="0"/>
                          </a:rPr>
                        </m:ctrlPr>
                      </m:sSubPr>
                      <m:e>
                        <m:r>
                          <a:rPr lang="en-CA" b="1" i="1" smtClean="0">
                            <a:latin typeface="Cambria Math" panose="02040503050406030204" pitchFamily="18" charset="0"/>
                            <a:ea typeface="Cambria Math" panose="02040503050406030204" pitchFamily="18" charset="0"/>
                          </a:rPr>
                          <m:t>𝓡</m:t>
                        </m:r>
                      </m:e>
                      <m:sub>
                        <m:r>
                          <a:rPr lang="en-CA" b="0" i="1" smtClean="0">
                            <a:latin typeface="Cambria Math" panose="02040503050406030204" pitchFamily="18" charset="0"/>
                            <a:ea typeface="Cambria Math" panose="02040503050406030204" pitchFamily="18" charset="0"/>
                          </a:rPr>
                          <m:t>𝑎𝑙𝑝h𝑎</m:t>
                        </m:r>
                        <m:r>
                          <a:rPr lang="en-CA" b="0" i="1" smtClean="0">
                            <a:latin typeface="Cambria Math" panose="02040503050406030204" pitchFamily="18" charset="0"/>
                            <a:ea typeface="Cambria Math" panose="02040503050406030204" pitchFamily="18" charset="0"/>
                          </a:rPr>
                          <m:t> </m:t>
                        </m:r>
                      </m:sub>
                    </m:sSub>
                  </m:oMath>
                </a14:m>
                <a:r>
                  <a:rPr lang="en-CA" dirty="0"/>
                  <a:t>&gt;</a:t>
                </a:r>
                <a:r>
                  <a:rPr lang="en-CA" dirty="0">
                    <a:ea typeface="Cambria Math" panose="02040503050406030204" pitchFamily="18" charset="0"/>
                  </a:rPr>
                  <a:t> </a:t>
                </a:r>
                <a14:m>
                  <m:oMath xmlns:m="http://schemas.openxmlformats.org/officeDocument/2006/math">
                    <m:sSub>
                      <m:sSubPr>
                        <m:ctrlPr>
                          <a:rPr lang="en-CA" b="0" i="1" smtClean="0">
                            <a:latin typeface="Cambria Math" panose="02040503050406030204" pitchFamily="18" charset="0"/>
                            <a:ea typeface="Cambria Math" panose="02040503050406030204" pitchFamily="18" charset="0"/>
                          </a:rPr>
                        </m:ctrlPr>
                      </m:sSubPr>
                      <m:e>
                        <m:r>
                          <a:rPr lang="en-CA" b="1" i="1" smtClean="0">
                            <a:latin typeface="Cambria Math" panose="02040503050406030204" pitchFamily="18" charset="0"/>
                            <a:ea typeface="Cambria Math" panose="02040503050406030204" pitchFamily="18" charset="0"/>
                          </a:rPr>
                          <m:t>𝓡</m:t>
                        </m:r>
                      </m:e>
                      <m:sub>
                        <m:r>
                          <a:rPr lang="en-CA" b="0" i="1" smtClean="0">
                            <a:latin typeface="Cambria Math" panose="02040503050406030204" pitchFamily="18" charset="0"/>
                            <a:ea typeface="Cambria Math" panose="02040503050406030204" pitchFamily="18" charset="0"/>
                          </a:rPr>
                          <m:t>𝑛𝑒𝑢𝑡𝑟𝑜𝑛</m:t>
                        </m:r>
                      </m:sub>
                    </m:sSub>
                  </m:oMath>
                </a14:m>
                <a:endParaRPr lang="en-CA" dirty="0"/>
              </a:p>
              <a:p>
                <a:pPr>
                  <a:lnSpc>
                    <a:spcPct val="160000"/>
                  </a:lnSpc>
                </a:pPr>
                <a:r>
                  <a:rPr lang="en-CA" dirty="0"/>
                  <a:t>Used to generate AP (Acoustic Parameter) histogram</a:t>
                </a:r>
              </a:p>
            </p:txBody>
          </p:sp>
        </mc:Choice>
        <mc:Fallback xmlns="">
          <p:sp>
            <p:nvSpPr>
              <p:cNvPr id="29" name="Content Placeholder 8">
                <a:extLst>
                  <a:ext uri="{FF2B5EF4-FFF2-40B4-BE49-F238E27FC236}">
                    <a16:creationId xmlns:a16="http://schemas.microsoft.com/office/drawing/2014/main" id="{B6AEB0E5-9218-ACF5-B958-6EBD020B0154}"/>
                  </a:ext>
                </a:extLst>
              </p:cNvPr>
              <p:cNvSpPr txBox="1">
                <a:spLocks noRot="1" noChangeAspect="1" noMove="1" noResize="1" noEditPoints="1" noAdjustHandles="1" noChangeArrowheads="1" noChangeShapeType="1" noTextEdit="1"/>
              </p:cNvSpPr>
              <p:nvPr/>
            </p:nvSpPr>
            <p:spPr>
              <a:xfrm>
                <a:off x="550482" y="1716486"/>
                <a:ext cx="5738869" cy="3998514"/>
              </a:xfrm>
              <a:prstGeom prst="rect">
                <a:avLst/>
              </a:prstGeom>
              <a:blipFill>
                <a:blip r:embed="rId3"/>
                <a:stretch>
                  <a:fillRect l="-1592" b="-1372"/>
                </a:stretch>
              </a:blipFill>
            </p:spPr>
            <p:txBody>
              <a:bodyPr/>
              <a:lstStyle/>
              <a:p>
                <a:r>
                  <a:rPr lang="en-CA">
                    <a:noFill/>
                  </a:rPr>
                  <a:t> </a:t>
                </a:r>
              </a:p>
            </p:txBody>
          </p:sp>
        </mc:Fallback>
      </mc:AlternateContent>
      <p:pic>
        <p:nvPicPr>
          <p:cNvPr id="30" name="Picture 29">
            <a:extLst>
              <a:ext uri="{FF2B5EF4-FFF2-40B4-BE49-F238E27FC236}">
                <a16:creationId xmlns:a16="http://schemas.microsoft.com/office/drawing/2014/main" id="{E494CEFA-A7F2-40A5-F1DA-4B0DECDFD4A0}"/>
              </a:ext>
            </a:extLst>
          </p:cNvPr>
          <p:cNvPicPr>
            <a:picLocks noChangeAspect="1"/>
          </p:cNvPicPr>
          <p:nvPr/>
        </p:nvPicPr>
        <p:blipFill>
          <a:blip r:embed="rId4"/>
          <a:stretch>
            <a:fillRect/>
          </a:stretch>
        </p:blipFill>
        <p:spPr>
          <a:xfrm>
            <a:off x="6257581" y="2077582"/>
            <a:ext cx="5837750" cy="3090359"/>
          </a:xfrm>
          <a:prstGeom prst="rect">
            <a:avLst/>
          </a:prstGeom>
        </p:spPr>
      </p:pic>
      <p:pic>
        <p:nvPicPr>
          <p:cNvPr id="32" name="Picture 31">
            <a:extLst>
              <a:ext uri="{FF2B5EF4-FFF2-40B4-BE49-F238E27FC236}">
                <a16:creationId xmlns:a16="http://schemas.microsoft.com/office/drawing/2014/main" id="{8DFD4055-4E89-5C0F-6292-1F850C92BAF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36" name="Title 31">
            <a:extLst>
              <a:ext uri="{FF2B5EF4-FFF2-40B4-BE49-F238E27FC236}">
                <a16:creationId xmlns:a16="http://schemas.microsoft.com/office/drawing/2014/main" id="{8D0EF789-4ACF-B092-87CF-4928DA31F69B}"/>
              </a:ext>
            </a:extLst>
          </p:cNvPr>
          <p:cNvSpPr txBox="1">
            <a:spLocks/>
          </p:cNvSpPr>
          <p:nvPr/>
        </p:nvSpPr>
        <p:spPr>
          <a:xfrm>
            <a:off x="463570" y="318859"/>
            <a:ext cx="788257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Acoustic Particle Discrimination</a:t>
            </a:r>
          </a:p>
        </p:txBody>
      </p:sp>
    </p:spTree>
    <p:extLst>
      <p:ext uri="{BB962C8B-B14F-4D97-AF65-F5344CB8AC3E}">
        <p14:creationId xmlns:p14="http://schemas.microsoft.com/office/powerpoint/2010/main" val="58907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4DF104B-EC05-A355-6531-F09CFED04DAB}"/>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0DCA56B-B041-6C7E-1A96-6CB1B3D492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83BE6C3-4C9E-0D76-A1AE-29285D3FEE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71ACD857-56F3-9853-359B-D8DB5418EE9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7D7BE1B3-5564-6ACE-DBFA-21F91104F6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B87FC18-9B08-4AD7-4832-0D2D22E61C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0AB3384-AD47-B103-2D35-FED05C971F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E1580174-C5A2-30D8-0302-4B54BB4F80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6CC748D4-9B07-EC69-BAB5-4F82D621ED6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B1424D77-F257-1B81-CFD8-49DA2A64F5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FB1926B-B6EC-8B91-62AA-DEEACBDE5D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177A2F9-C101-6DAB-7EBF-2AF3ED0B7E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D96B696C-3D90-BD97-0520-E5513B10DF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2" name="Picture 31">
            <a:extLst>
              <a:ext uri="{FF2B5EF4-FFF2-40B4-BE49-F238E27FC236}">
                <a16:creationId xmlns:a16="http://schemas.microsoft.com/office/drawing/2014/main" id="{7A7916CE-9CEF-2CDD-4ADA-EA54F490D4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3">
            <a:extLst>
              <a:ext uri="{FF2B5EF4-FFF2-40B4-BE49-F238E27FC236}">
                <a16:creationId xmlns:a16="http://schemas.microsoft.com/office/drawing/2014/main" id="{65DC4B87-3012-9818-586E-DCFE1290B490}"/>
              </a:ext>
            </a:extLst>
          </p:cNvPr>
          <p:cNvSpPr>
            <a:spLocks noGrp="1"/>
          </p:cNvSpPr>
          <p:nvPr>
            <p:ph type="ftr" sz="quarter" idx="11"/>
          </p:nvPr>
        </p:nvSpPr>
        <p:spPr>
          <a:xfrm>
            <a:off x="4038600" y="6356348"/>
            <a:ext cx="4114800" cy="365125"/>
          </a:xfrm>
        </p:spPr>
        <p:txBody>
          <a:bodyPr/>
          <a:lstStyle/>
          <a:p>
            <a:endParaRPr lang="en-CA"/>
          </a:p>
        </p:txBody>
      </p:sp>
      <p:sp>
        <p:nvSpPr>
          <p:cNvPr id="11" name="Slide Number Placeholder 4">
            <a:extLst>
              <a:ext uri="{FF2B5EF4-FFF2-40B4-BE49-F238E27FC236}">
                <a16:creationId xmlns:a16="http://schemas.microsoft.com/office/drawing/2014/main" id="{34D46813-C135-3B29-2BEC-9A627741AE80}"/>
              </a:ext>
            </a:extLst>
          </p:cNvPr>
          <p:cNvSpPr>
            <a:spLocks noGrp="1"/>
          </p:cNvSpPr>
          <p:nvPr>
            <p:ph type="sldNum" sz="quarter" idx="12"/>
          </p:nvPr>
        </p:nvSpPr>
        <p:spPr>
          <a:xfrm>
            <a:off x="8610600" y="6356348"/>
            <a:ext cx="2743200" cy="365125"/>
          </a:xfrm>
        </p:spPr>
        <p:txBody>
          <a:bodyPr/>
          <a:lstStyle/>
          <a:p>
            <a:fld id="{427BD266-D67A-4FAB-A4F5-91A874CF4507}" type="slidenum">
              <a:rPr lang="en-CA" smtClean="0"/>
              <a:t>19</a:t>
            </a:fld>
            <a:endParaRPr lang="en-CA"/>
          </a:p>
        </p:txBody>
      </p:sp>
      <p:pic>
        <p:nvPicPr>
          <p:cNvPr id="29" name="Picture 2">
            <a:extLst>
              <a:ext uri="{FF2B5EF4-FFF2-40B4-BE49-F238E27FC236}">
                <a16:creationId xmlns:a16="http://schemas.microsoft.com/office/drawing/2014/main" id="{48906F24-D79F-4E3D-03C6-3B1BE3E2E7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4" name="Content Placeholder 4" descr="A diagram of a chemical reaction&#10;&#10;Description automatically generated">
            <a:extLst>
              <a:ext uri="{FF2B5EF4-FFF2-40B4-BE49-F238E27FC236}">
                <a16:creationId xmlns:a16="http://schemas.microsoft.com/office/drawing/2014/main" id="{67FDFBDD-A765-7B1D-F7FC-F2420DF60F39}"/>
              </a:ext>
            </a:extLst>
          </p:cNvPr>
          <p:cNvPicPr>
            <a:picLocks noGrp="1" noChangeAspect="1"/>
          </p:cNvPicPr>
          <p:nvPr>
            <p:ph idx="1"/>
          </p:nvPr>
        </p:nvPicPr>
        <p:blipFill>
          <a:blip r:embed="rId4">
            <a:extLst>
              <a:ext uri="{28A0092B-C50C-407E-A947-70E740481C1C}">
                <a14:useLocalDpi xmlns:a14="http://schemas.microsoft.com/office/drawing/2010/main" val="0"/>
              </a:ext>
            </a:extLst>
          </a:blip>
          <a:srcRect r="1598"/>
          <a:stretch/>
        </p:blipFill>
        <p:spPr>
          <a:xfrm>
            <a:off x="0" y="1672125"/>
            <a:ext cx="7078531" cy="4816804"/>
          </a:xfrm>
        </p:spPr>
      </p:pic>
      <p:pic>
        <p:nvPicPr>
          <p:cNvPr id="5" name="Picture 4" descr="A diagram of a mathematical equation&#10;&#10;Description automatically generated">
            <a:extLst>
              <a:ext uri="{FF2B5EF4-FFF2-40B4-BE49-F238E27FC236}">
                <a16:creationId xmlns:a16="http://schemas.microsoft.com/office/drawing/2014/main" id="{44910B0D-0F9E-C264-8502-8AB813BC23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8531" y="2302873"/>
            <a:ext cx="5006376" cy="3916948"/>
          </a:xfrm>
          <a:prstGeom prst="rect">
            <a:avLst/>
          </a:prstGeom>
        </p:spPr>
      </p:pic>
      <p:sp>
        <p:nvSpPr>
          <p:cNvPr id="23" name="TextBox 22">
            <a:extLst>
              <a:ext uri="{FF2B5EF4-FFF2-40B4-BE49-F238E27FC236}">
                <a16:creationId xmlns:a16="http://schemas.microsoft.com/office/drawing/2014/main" id="{05A41992-A8B2-672A-2C61-5F7012DCF4AF}"/>
              </a:ext>
            </a:extLst>
          </p:cNvPr>
          <p:cNvSpPr txBox="1"/>
          <p:nvPr/>
        </p:nvSpPr>
        <p:spPr>
          <a:xfrm>
            <a:off x="7439062" y="666562"/>
            <a:ext cx="2913321" cy="400110"/>
          </a:xfrm>
          <a:prstGeom prst="rect">
            <a:avLst/>
          </a:prstGeom>
          <a:noFill/>
        </p:spPr>
        <p:txBody>
          <a:bodyPr wrap="square" rtlCol="0">
            <a:spAutoFit/>
          </a:bodyPr>
          <a:lstStyle/>
          <a:p>
            <a:r>
              <a:rPr lang="en-CA" sz="2000" b="1" dirty="0"/>
              <a:t>232-Thorium  Series</a:t>
            </a:r>
          </a:p>
        </p:txBody>
      </p:sp>
      <p:sp>
        <p:nvSpPr>
          <p:cNvPr id="24" name="TextBox 23">
            <a:extLst>
              <a:ext uri="{FF2B5EF4-FFF2-40B4-BE49-F238E27FC236}">
                <a16:creationId xmlns:a16="http://schemas.microsoft.com/office/drawing/2014/main" id="{9B05AC30-5360-CBFE-09CB-EC6655249082}"/>
              </a:ext>
            </a:extLst>
          </p:cNvPr>
          <p:cNvSpPr txBox="1"/>
          <p:nvPr/>
        </p:nvSpPr>
        <p:spPr>
          <a:xfrm>
            <a:off x="590318" y="666562"/>
            <a:ext cx="2913321" cy="400110"/>
          </a:xfrm>
          <a:prstGeom prst="rect">
            <a:avLst/>
          </a:prstGeom>
          <a:noFill/>
        </p:spPr>
        <p:txBody>
          <a:bodyPr wrap="square" rtlCol="0">
            <a:spAutoFit/>
          </a:bodyPr>
          <a:lstStyle/>
          <a:p>
            <a:r>
              <a:rPr lang="en-CA" sz="2000" b="1" dirty="0"/>
              <a:t>238-Uranium  Series</a:t>
            </a:r>
          </a:p>
        </p:txBody>
      </p:sp>
      <p:sp>
        <p:nvSpPr>
          <p:cNvPr id="25" name="Oval 24">
            <a:extLst>
              <a:ext uri="{FF2B5EF4-FFF2-40B4-BE49-F238E27FC236}">
                <a16:creationId xmlns:a16="http://schemas.microsoft.com/office/drawing/2014/main" id="{34D74599-7440-BEFF-D6BD-A118D3AD84E3}"/>
              </a:ext>
            </a:extLst>
          </p:cNvPr>
          <p:cNvSpPr/>
          <p:nvPr/>
        </p:nvSpPr>
        <p:spPr>
          <a:xfrm>
            <a:off x="2167128" y="4521961"/>
            <a:ext cx="1034092" cy="594008"/>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6" name="Oval 25">
            <a:extLst>
              <a:ext uri="{FF2B5EF4-FFF2-40B4-BE49-F238E27FC236}">
                <a16:creationId xmlns:a16="http://schemas.microsoft.com/office/drawing/2014/main" id="{9D3D6592-CD65-96F6-3CA0-12FA43938EFD}"/>
              </a:ext>
            </a:extLst>
          </p:cNvPr>
          <p:cNvSpPr/>
          <p:nvPr/>
        </p:nvSpPr>
        <p:spPr>
          <a:xfrm>
            <a:off x="2167128" y="3793619"/>
            <a:ext cx="1034092" cy="594008"/>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7" name="Oval 26">
            <a:extLst>
              <a:ext uri="{FF2B5EF4-FFF2-40B4-BE49-F238E27FC236}">
                <a16:creationId xmlns:a16="http://schemas.microsoft.com/office/drawing/2014/main" id="{BA8AED33-79FA-4BFB-AB07-8072C8033FB9}"/>
              </a:ext>
            </a:extLst>
          </p:cNvPr>
          <p:cNvSpPr/>
          <p:nvPr/>
        </p:nvSpPr>
        <p:spPr>
          <a:xfrm>
            <a:off x="4153270" y="4521961"/>
            <a:ext cx="1034092" cy="594008"/>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Oval 29">
            <a:extLst>
              <a:ext uri="{FF2B5EF4-FFF2-40B4-BE49-F238E27FC236}">
                <a16:creationId xmlns:a16="http://schemas.microsoft.com/office/drawing/2014/main" id="{65CA851D-19AD-961D-69C3-D69DACA4FB8D}"/>
              </a:ext>
            </a:extLst>
          </p:cNvPr>
          <p:cNvSpPr/>
          <p:nvPr/>
        </p:nvSpPr>
        <p:spPr>
          <a:xfrm>
            <a:off x="9064673" y="3793619"/>
            <a:ext cx="1034092" cy="59400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Oval 35">
            <a:extLst>
              <a:ext uri="{FF2B5EF4-FFF2-40B4-BE49-F238E27FC236}">
                <a16:creationId xmlns:a16="http://schemas.microsoft.com/office/drawing/2014/main" id="{A9B418D9-14FC-FCA8-939A-D4B8C9DDB4EE}"/>
              </a:ext>
            </a:extLst>
          </p:cNvPr>
          <p:cNvSpPr/>
          <p:nvPr/>
        </p:nvSpPr>
        <p:spPr>
          <a:xfrm>
            <a:off x="9064673" y="4521961"/>
            <a:ext cx="1034092" cy="59400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Oval 36">
            <a:extLst>
              <a:ext uri="{FF2B5EF4-FFF2-40B4-BE49-F238E27FC236}">
                <a16:creationId xmlns:a16="http://schemas.microsoft.com/office/drawing/2014/main" id="{5EF08799-DA69-4D91-A294-F47E41980DF9}"/>
              </a:ext>
            </a:extLst>
          </p:cNvPr>
          <p:cNvSpPr/>
          <p:nvPr/>
        </p:nvSpPr>
        <p:spPr>
          <a:xfrm>
            <a:off x="11118205" y="4521961"/>
            <a:ext cx="1034092" cy="594008"/>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extBox 40">
            <a:extLst>
              <a:ext uri="{FF2B5EF4-FFF2-40B4-BE49-F238E27FC236}">
                <a16:creationId xmlns:a16="http://schemas.microsoft.com/office/drawing/2014/main" id="{3AD1CE38-868C-F756-B1E6-D97D37CC2BC4}"/>
              </a:ext>
            </a:extLst>
          </p:cNvPr>
          <p:cNvSpPr txBox="1"/>
          <p:nvPr/>
        </p:nvSpPr>
        <p:spPr>
          <a:xfrm>
            <a:off x="4639339" y="3447976"/>
            <a:ext cx="2913321" cy="400110"/>
          </a:xfrm>
          <a:prstGeom prst="rect">
            <a:avLst/>
          </a:prstGeom>
          <a:noFill/>
        </p:spPr>
        <p:txBody>
          <a:bodyPr wrap="square" rtlCol="0">
            <a:spAutoFit/>
          </a:bodyPr>
          <a:lstStyle/>
          <a:p>
            <a:r>
              <a:rPr lang="en-CA" sz="2000" b="1" dirty="0">
                <a:solidFill>
                  <a:srgbClr val="0070C0"/>
                </a:solidFill>
              </a:rPr>
              <a:t>Gaseous Radon</a:t>
            </a:r>
          </a:p>
        </p:txBody>
      </p:sp>
      <p:cxnSp>
        <p:nvCxnSpPr>
          <p:cNvPr id="42" name="Straight Arrow Connector 41">
            <a:extLst>
              <a:ext uri="{FF2B5EF4-FFF2-40B4-BE49-F238E27FC236}">
                <a16:creationId xmlns:a16="http://schemas.microsoft.com/office/drawing/2014/main" id="{FEFC9EAA-B3F0-F6B0-6391-3D3FC8DBBEF6}"/>
              </a:ext>
            </a:extLst>
          </p:cNvPr>
          <p:cNvCxnSpPr>
            <a:cxnSpLocks/>
          </p:cNvCxnSpPr>
          <p:nvPr/>
        </p:nvCxnSpPr>
        <p:spPr>
          <a:xfrm>
            <a:off x="5410596" y="3810969"/>
            <a:ext cx="3733404" cy="288121"/>
          </a:xfrm>
          <a:prstGeom prst="straightConnector1">
            <a:avLst/>
          </a:prstGeom>
          <a:ln w="5715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23F4A42F-86A4-729B-CD77-F9027F9C897B}"/>
              </a:ext>
            </a:extLst>
          </p:cNvPr>
          <p:cNvCxnSpPr>
            <a:cxnSpLocks/>
          </p:cNvCxnSpPr>
          <p:nvPr/>
        </p:nvCxnSpPr>
        <p:spPr>
          <a:xfrm flipH="1">
            <a:off x="3125972" y="3810969"/>
            <a:ext cx="2286000" cy="288121"/>
          </a:xfrm>
          <a:prstGeom prst="straightConnector1">
            <a:avLst/>
          </a:prstGeom>
          <a:ln w="57150">
            <a:solidFill>
              <a:srgbClr val="0070C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A9C67B1B-F704-E5DF-E7A7-C088D5C2F61A}"/>
                  </a:ext>
                </a:extLst>
              </p:cNvPr>
              <p:cNvSpPr txBox="1"/>
              <p:nvPr/>
            </p:nvSpPr>
            <p:spPr>
              <a:xfrm>
                <a:off x="523233" y="3864995"/>
                <a:ext cx="1576505" cy="51494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𝑡</m:t>
                          </m:r>
                        </m:e>
                        <m:sub>
                          <m:f>
                            <m:fPr>
                              <m:ctrlPr>
                                <a:rPr lang="en-CA" b="0" i="1" smtClean="0">
                                  <a:latin typeface="Cambria Math" panose="02040503050406030204" pitchFamily="18" charset="0"/>
                                </a:rPr>
                              </m:ctrlPr>
                            </m:fPr>
                            <m:num>
                              <m:r>
                                <a:rPr lang="en-CA" b="0" i="1" smtClean="0">
                                  <a:latin typeface="Cambria Math" panose="02040503050406030204" pitchFamily="18" charset="0"/>
                                </a:rPr>
                                <m:t>1</m:t>
                              </m:r>
                            </m:num>
                            <m:den>
                              <m:r>
                                <a:rPr lang="en-CA" b="0" i="1" smtClean="0">
                                  <a:latin typeface="Cambria Math" panose="02040503050406030204" pitchFamily="18" charset="0"/>
                                </a:rPr>
                                <m:t>2</m:t>
                              </m:r>
                            </m:den>
                          </m:f>
                        </m:sub>
                      </m:sSub>
                      <m:r>
                        <a:rPr lang="en-CA" b="0" i="1" smtClean="0">
                          <a:latin typeface="Cambria Math" panose="02040503050406030204" pitchFamily="18" charset="0"/>
                        </a:rPr>
                        <m:t>=3.82 </m:t>
                      </m:r>
                      <m:r>
                        <a:rPr lang="en-CA" b="0" i="1" smtClean="0">
                          <a:latin typeface="Cambria Math" panose="02040503050406030204" pitchFamily="18" charset="0"/>
                        </a:rPr>
                        <m:t>𝑑</m:t>
                      </m:r>
                    </m:oMath>
                  </m:oMathPara>
                </a14:m>
                <a:endParaRPr lang="en-CA" dirty="0"/>
              </a:p>
            </p:txBody>
          </p:sp>
        </mc:Choice>
        <mc:Fallback xmlns="">
          <p:sp>
            <p:nvSpPr>
              <p:cNvPr id="44" name="TextBox 43">
                <a:extLst>
                  <a:ext uri="{FF2B5EF4-FFF2-40B4-BE49-F238E27FC236}">
                    <a16:creationId xmlns:a16="http://schemas.microsoft.com/office/drawing/2014/main" id="{A9C67B1B-F704-E5DF-E7A7-C088D5C2F61A}"/>
                  </a:ext>
                </a:extLst>
              </p:cNvPr>
              <p:cNvSpPr txBox="1">
                <a:spLocks noRot="1" noChangeAspect="1" noMove="1" noResize="1" noEditPoints="1" noAdjustHandles="1" noChangeArrowheads="1" noChangeShapeType="1" noTextEdit="1"/>
              </p:cNvSpPr>
              <p:nvPr/>
            </p:nvSpPr>
            <p:spPr>
              <a:xfrm>
                <a:off x="523233" y="3864995"/>
                <a:ext cx="1576505" cy="514949"/>
              </a:xfrm>
              <a:prstGeom prst="rect">
                <a:avLst/>
              </a:prstGeom>
              <a:blipFill>
                <a:blip r:embed="rId6"/>
                <a:stretch>
                  <a:fillRect b="-2381"/>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3CBAFCA4-DE66-70D4-489E-FAEBEE3EB936}"/>
                  </a:ext>
                </a:extLst>
              </p:cNvPr>
              <p:cNvSpPr txBox="1"/>
              <p:nvPr/>
            </p:nvSpPr>
            <p:spPr>
              <a:xfrm>
                <a:off x="10141060" y="3777906"/>
                <a:ext cx="1576505" cy="51494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𝑡</m:t>
                          </m:r>
                        </m:e>
                        <m:sub>
                          <m:f>
                            <m:fPr>
                              <m:ctrlPr>
                                <a:rPr lang="en-CA" b="0" i="1" smtClean="0">
                                  <a:latin typeface="Cambria Math" panose="02040503050406030204" pitchFamily="18" charset="0"/>
                                </a:rPr>
                              </m:ctrlPr>
                            </m:fPr>
                            <m:num>
                              <m:r>
                                <a:rPr lang="en-CA" b="0" i="1" smtClean="0">
                                  <a:latin typeface="Cambria Math" panose="02040503050406030204" pitchFamily="18" charset="0"/>
                                </a:rPr>
                                <m:t>1</m:t>
                              </m:r>
                            </m:num>
                            <m:den>
                              <m:r>
                                <a:rPr lang="en-CA" b="0" i="1" smtClean="0">
                                  <a:latin typeface="Cambria Math" panose="02040503050406030204" pitchFamily="18" charset="0"/>
                                </a:rPr>
                                <m:t>2</m:t>
                              </m:r>
                            </m:den>
                          </m:f>
                        </m:sub>
                      </m:sSub>
                      <m:r>
                        <a:rPr lang="en-CA" b="0" i="1" smtClean="0">
                          <a:latin typeface="Cambria Math" panose="02040503050406030204" pitchFamily="18" charset="0"/>
                        </a:rPr>
                        <m:t>=56 </m:t>
                      </m:r>
                      <m:r>
                        <a:rPr lang="en-CA" b="0" i="1" smtClean="0">
                          <a:latin typeface="Cambria Math" panose="02040503050406030204" pitchFamily="18" charset="0"/>
                        </a:rPr>
                        <m:t>𝑠</m:t>
                      </m:r>
                    </m:oMath>
                  </m:oMathPara>
                </a14:m>
                <a:endParaRPr lang="en-CA" dirty="0"/>
              </a:p>
            </p:txBody>
          </p:sp>
        </mc:Choice>
        <mc:Fallback xmlns="">
          <p:sp>
            <p:nvSpPr>
              <p:cNvPr id="45" name="TextBox 44">
                <a:extLst>
                  <a:ext uri="{FF2B5EF4-FFF2-40B4-BE49-F238E27FC236}">
                    <a16:creationId xmlns:a16="http://schemas.microsoft.com/office/drawing/2014/main" id="{3CBAFCA4-DE66-70D4-489E-FAEBEE3EB936}"/>
                  </a:ext>
                </a:extLst>
              </p:cNvPr>
              <p:cNvSpPr txBox="1">
                <a:spLocks noRot="1" noChangeAspect="1" noMove="1" noResize="1" noEditPoints="1" noAdjustHandles="1" noChangeArrowheads="1" noChangeShapeType="1" noTextEdit="1"/>
              </p:cNvSpPr>
              <p:nvPr/>
            </p:nvSpPr>
            <p:spPr>
              <a:xfrm>
                <a:off x="10141060" y="3777906"/>
                <a:ext cx="1576505" cy="514949"/>
              </a:xfrm>
              <a:prstGeom prst="rect">
                <a:avLst/>
              </a:prstGeom>
              <a:blipFill>
                <a:blip r:embed="rId7"/>
                <a:stretch>
                  <a:fillRect b="-2381"/>
                </a:stretch>
              </a:blipFill>
            </p:spPr>
            <p:txBody>
              <a:bodyPr/>
              <a:lstStyle/>
              <a:p>
                <a:r>
                  <a:rPr lang="en-CA">
                    <a:noFill/>
                  </a:rPr>
                  <a:t> </a:t>
                </a:r>
              </a:p>
            </p:txBody>
          </p:sp>
        </mc:Fallback>
      </mc:AlternateContent>
    </p:spTree>
    <p:extLst>
      <p:ext uri="{BB962C8B-B14F-4D97-AF65-F5344CB8AC3E}">
        <p14:creationId xmlns:p14="http://schemas.microsoft.com/office/powerpoint/2010/main" val="25083963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AFCAC82-40D5-BD47-2F88-F757D5EDED37}"/>
              </a:ext>
            </a:extLst>
          </p:cNvPr>
          <p:cNvPicPr>
            <a:picLocks noChangeAspect="1"/>
          </p:cNvPicPr>
          <p:nvPr/>
        </p:nvPicPr>
        <p:blipFill>
          <a:blip r:embed="rId2">
            <a:alphaModFix/>
          </a:blip>
          <a:srcRect l="1059" t="1703" r="41547" b="2246"/>
          <a:stretch/>
        </p:blipFill>
        <p:spPr>
          <a:xfrm>
            <a:off x="4196637" y="15268"/>
            <a:ext cx="7995363" cy="6842732"/>
          </a:xfrm>
          <a:prstGeom prst="rect">
            <a:avLst/>
          </a:prstGeom>
          <a:gradFill flip="none" rotWithShape="1">
            <a:gsLst>
              <a:gs pos="0">
                <a:schemeClr val="bg1"/>
              </a:gs>
              <a:gs pos="63000">
                <a:schemeClr val="accent1">
                  <a:lumMod val="45000"/>
                  <a:lumOff val="55000"/>
                </a:schemeClr>
              </a:gs>
              <a:gs pos="100000">
                <a:schemeClr val="accent1">
                  <a:lumMod val="30000"/>
                  <a:lumOff val="70000"/>
                </a:schemeClr>
              </a:gs>
            </a:gsLst>
            <a:lin ang="0" scaled="1"/>
            <a:tileRect/>
          </a:gradFill>
          <a:effectLst>
            <a:reflection endPos="0" dist="50800" dir="5400000" sy="-100000" algn="bl" rotWithShape="0"/>
          </a:effectLst>
        </p:spPr>
      </p:pic>
      <p:sp>
        <p:nvSpPr>
          <p:cNvPr id="4" name="Slide Number Placeholder 3">
            <a:extLst>
              <a:ext uri="{FF2B5EF4-FFF2-40B4-BE49-F238E27FC236}">
                <a16:creationId xmlns:a16="http://schemas.microsoft.com/office/drawing/2014/main" id="{B634601D-8CA6-6424-D72E-FB58A3937453}"/>
              </a:ext>
            </a:extLst>
          </p:cNvPr>
          <p:cNvSpPr>
            <a:spLocks noGrp="1"/>
          </p:cNvSpPr>
          <p:nvPr>
            <p:ph type="sldNum" sz="quarter" idx="12"/>
          </p:nvPr>
        </p:nvSpPr>
        <p:spPr/>
        <p:txBody>
          <a:bodyPr/>
          <a:lstStyle/>
          <a:p>
            <a:fld id="{ACF0FABC-8301-49A3-9E40-ED1E61ADDDFD}" type="slidenum">
              <a:rPr lang="en-CA" smtClean="0"/>
              <a:t>2</a:t>
            </a:fld>
            <a:endParaRPr lang="en-CA"/>
          </a:p>
        </p:txBody>
      </p:sp>
      <p:sp>
        <p:nvSpPr>
          <p:cNvPr id="12" name="Rectangle 11">
            <a:extLst>
              <a:ext uri="{FF2B5EF4-FFF2-40B4-BE49-F238E27FC236}">
                <a16:creationId xmlns:a16="http://schemas.microsoft.com/office/drawing/2014/main" id="{D7C5F7B6-6B13-30B6-4A59-BD35742C4C58}"/>
              </a:ext>
            </a:extLst>
          </p:cNvPr>
          <p:cNvSpPr/>
          <p:nvPr/>
        </p:nvSpPr>
        <p:spPr>
          <a:xfrm>
            <a:off x="4014439" y="7634"/>
            <a:ext cx="8177562" cy="6850366"/>
          </a:xfrm>
          <a:prstGeom prst="rect">
            <a:avLst/>
          </a:prstGeom>
          <a:gradFill>
            <a:gsLst>
              <a:gs pos="0">
                <a:schemeClr val="bg1"/>
              </a:gs>
              <a:gs pos="7000">
                <a:srgbClr val="FFFFFF"/>
              </a:gs>
              <a:gs pos="100000">
                <a:schemeClr val="accent1">
                  <a:lumMod val="30000"/>
                  <a:lumOff val="7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2">
            <a:extLst>
              <a:ext uri="{FF2B5EF4-FFF2-40B4-BE49-F238E27FC236}">
                <a16:creationId xmlns:a16="http://schemas.microsoft.com/office/drawing/2014/main" id="{23593BD3-CFFC-9195-17FD-3E03A6B941A8}"/>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EC924554-E180-A53E-AE43-86030DDFF2E1}"/>
              </a:ext>
            </a:extLst>
          </p:cNvPr>
          <p:cNvSpPr txBox="1">
            <a:spLocks/>
          </p:cNvSpPr>
          <p:nvPr/>
        </p:nvSpPr>
        <p:spPr>
          <a:xfrm>
            <a:off x="362251" y="6254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Agenda</a:t>
            </a:r>
          </a:p>
        </p:txBody>
      </p:sp>
      <p:sp>
        <p:nvSpPr>
          <p:cNvPr id="10" name="Content Placeholder 2">
            <a:extLst>
              <a:ext uri="{FF2B5EF4-FFF2-40B4-BE49-F238E27FC236}">
                <a16:creationId xmlns:a16="http://schemas.microsoft.com/office/drawing/2014/main" id="{E65D297C-8038-41EE-AE77-BB2AAFF16DF1}"/>
              </a:ext>
            </a:extLst>
          </p:cNvPr>
          <p:cNvSpPr txBox="1">
            <a:spLocks/>
          </p:cNvSpPr>
          <p:nvPr/>
        </p:nvSpPr>
        <p:spPr>
          <a:xfrm>
            <a:off x="352371" y="1207008"/>
            <a:ext cx="6625019" cy="5412993"/>
          </a:xfrm>
          <a:prstGeom prst="rect">
            <a:avLst/>
          </a:prstGeom>
          <a:solidFill>
            <a:schemeClr val="bg1">
              <a:alpha val="0"/>
            </a:schemeClr>
          </a:solidFill>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60000"/>
              </a:lnSpc>
            </a:pPr>
            <a:r>
              <a:rPr lang="en-CA" dirty="0"/>
              <a:t>Bubble chamber introduction</a:t>
            </a:r>
          </a:p>
          <a:p>
            <a:pPr>
              <a:lnSpc>
                <a:spcPct val="160000"/>
              </a:lnSpc>
            </a:pPr>
            <a:r>
              <a:rPr lang="en-CA" dirty="0"/>
              <a:t>Working principle</a:t>
            </a:r>
          </a:p>
          <a:p>
            <a:pPr>
              <a:lnSpc>
                <a:spcPct val="160000"/>
              </a:lnSpc>
            </a:pPr>
            <a:r>
              <a:rPr lang="en-CA" dirty="0"/>
              <a:t>Data acquisition </a:t>
            </a:r>
          </a:p>
          <a:p>
            <a:pPr>
              <a:lnSpc>
                <a:spcPct val="160000"/>
              </a:lnSpc>
            </a:pPr>
            <a:r>
              <a:rPr lang="en-CA" dirty="0"/>
              <a:t>PICO-40L detector</a:t>
            </a:r>
          </a:p>
          <a:p>
            <a:pPr lvl="1">
              <a:lnSpc>
                <a:spcPct val="160000"/>
              </a:lnSpc>
            </a:pPr>
            <a:r>
              <a:rPr lang="en-CA" dirty="0"/>
              <a:t>Particle identification</a:t>
            </a:r>
          </a:p>
          <a:p>
            <a:pPr>
              <a:lnSpc>
                <a:spcPct val="160000"/>
              </a:lnSpc>
            </a:pPr>
            <a:r>
              <a:rPr lang="en-CA" dirty="0"/>
              <a:t>PICO-500 detector</a:t>
            </a:r>
          </a:p>
          <a:p>
            <a:pPr lvl="1">
              <a:lnSpc>
                <a:spcPct val="160000"/>
              </a:lnSpc>
            </a:pPr>
            <a:r>
              <a:rPr lang="en-CA" dirty="0"/>
              <a:t>New features </a:t>
            </a:r>
          </a:p>
          <a:p>
            <a:pPr lvl="1">
              <a:lnSpc>
                <a:spcPct val="160000"/>
              </a:lnSpc>
            </a:pPr>
            <a:r>
              <a:rPr lang="en-CA" dirty="0"/>
              <a:t>Construction update</a:t>
            </a:r>
          </a:p>
          <a:p>
            <a:endParaRPr lang="en-CA" dirty="0"/>
          </a:p>
        </p:txBody>
      </p:sp>
      <p:sp>
        <p:nvSpPr>
          <p:cNvPr id="2" name="TextBox 1">
            <a:extLst>
              <a:ext uri="{FF2B5EF4-FFF2-40B4-BE49-F238E27FC236}">
                <a16:creationId xmlns:a16="http://schemas.microsoft.com/office/drawing/2014/main" id="{3FABBD67-65F0-F536-0DB7-FFAD8D3F3608}"/>
              </a:ext>
            </a:extLst>
          </p:cNvPr>
          <p:cNvSpPr txBox="1"/>
          <p:nvPr/>
        </p:nvSpPr>
        <p:spPr>
          <a:xfrm>
            <a:off x="7799614" y="6535126"/>
            <a:ext cx="4667250" cy="369332"/>
          </a:xfrm>
          <a:prstGeom prst="rect">
            <a:avLst/>
          </a:prstGeom>
          <a:noFill/>
        </p:spPr>
        <p:txBody>
          <a:bodyPr wrap="square" rtlCol="0">
            <a:spAutoFit/>
          </a:bodyPr>
          <a:lstStyle/>
          <a:p>
            <a:r>
              <a:rPr lang="en-CA" dirty="0">
                <a:solidFill>
                  <a:schemeClr val="bg1"/>
                </a:solidFill>
              </a:rPr>
              <a:t>PICO-40L uncovered water tank at SNOLAB</a:t>
            </a:r>
          </a:p>
        </p:txBody>
      </p:sp>
      <p:grpSp>
        <p:nvGrpSpPr>
          <p:cNvPr id="21" name="Group 20">
            <a:extLst>
              <a:ext uri="{FF2B5EF4-FFF2-40B4-BE49-F238E27FC236}">
                <a16:creationId xmlns:a16="http://schemas.microsoft.com/office/drawing/2014/main" id="{30AB07A5-A7B1-8C9C-D41D-637FFA679287}"/>
              </a:ext>
            </a:extLst>
          </p:cNvPr>
          <p:cNvGrpSpPr/>
          <p:nvPr/>
        </p:nvGrpSpPr>
        <p:grpSpPr>
          <a:xfrm>
            <a:off x="11398256" y="6979211"/>
            <a:ext cx="876853" cy="1699975"/>
            <a:chOff x="4211050" y="1716836"/>
            <a:chExt cx="2209046" cy="4443890"/>
          </a:xfrm>
        </p:grpSpPr>
        <p:pic>
          <p:nvPicPr>
            <p:cNvPr id="22" name="Picture 21">
              <a:extLst>
                <a:ext uri="{FF2B5EF4-FFF2-40B4-BE49-F238E27FC236}">
                  <a16:creationId xmlns:a16="http://schemas.microsoft.com/office/drawing/2014/main" id="{FC91335F-EE8C-F0E1-239F-A5E0E0B8A694}"/>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23" name="TextBox 22">
              <a:extLst>
                <a:ext uri="{FF2B5EF4-FFF2-40B4-BE49-F238E27FC236}">
                  <a16:creationId xmlns:a16="http://schemas.microsoft.com/office/drawing/2014/main" id="{BC152E0F-08E9-690D-1247-F5D22B787385}"/>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57" name="Group 56">
            <a:extLst>
              <a:ext uri="{FF2B5EF4-FFF2-40B4-BE49-F238E27FC236}">
                <a16:creationId xmlns:a16="http://schemas.microsoft.com/office/drawing/2014/main" id="{5757AB51-9F47-6FB0-4FB7-590B7D0C34D1}"/>
              </a:ext>
            </a:extLst>
          </p:cNvPr>
          <p:cNvGrpSpPr/>
          <p:nvPr/>
        </p:nvGrpSpPr>
        <p:grpSpPr>
          <a:xfrm>
            <a:off x="9500556" y="6992890"/>
            <a:ext cx="876853" cy="1699975"/>
            <a:chOff x="4211050" y="1716836"/>
            <a:chExt cx="2209046" cy="4443890"/>
          </a:xfrm>
        </p:grpSpPr>
        <p:pic>
          <p:nvPicPr>
            <p:cNvPr id="58" name="Picture 57">
              <a:extLst>
                <a:ext uri="{FF2B5EF4-FFF2-40B4-BE49-F238E27FC236}">
                  <a16:creationId xmlns:a16="http://schemas.microsoft.com/office/drawing/2014/main" id="{88117C85-CC14-B65A-30C0-126CE39E6C04}"/>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59" name="TextBox 58">
              <a:extLst>
                <a:ext uri="{FF2B5EF4-FFF2-40B4-BE49-F238E27FC236}">
                  <a16:creationId xmlns:a16="http://schemas.microsoft.com/office/drawing/2014/main" id="{6DA1B0F9-3C00-7F2C-8356-614724594469}"/>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60" name="Group 59">
            <a:extLst>
              <a:ext uri="{FF2B5EF4-FFF2-40B4-BE49-F238E27FC236}">
                <a16:creationId xmlns:a16="http://schemas.microsoft.com/office/drawing/2014/main" id="{44B319FD-2D66-01EA-93A0-E01B9CD70801}"/>
              </a:ext>
            </a:extLst>
          </p:cNvPr>
          <p:cNvGrpSpPr/>
          <p:nvPr/>
        </p:nvGrpSpPr>
        <p:grpSpPr>
          <a:xfrm>
            <a:off x="5193016" y="7108058"/>
            <a:ext cx="1243725" cy="2453612"/>
            <a:chOff x="4211050" y="1716836"/>
            <a:chExt cx="2209046" cy="4443890"/>
          </a:xfrm>
        </p:grpSpPr>
        <p:pic>
          <p:nvPicPr>
            <p:cNvPr id="61" name="Picture 60">
              <a:extLst>
                <a:ext uri="{FF2B5EF4-FFF2-40B4-BE49-F238E27FC236}">
                  <a16:creationId xmlns:a16="http://schemas.microsoft.com/office/drawing/2014/main" id="{166C354C-5FB4-0556-64E6-F87F3114769D}"/>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62" name="TextBox 61">
              <a:extLst>
                <a:ext uri="{FF2B5EF4-FFF2-40B4-BE49-F238E27FC236}">
                  <a16:creationId xmlns:a16="http://schemas.microsoft.com/office/drawing/2014/main" id="{B23CF7C3-C747-D850-6BAF-ABC74EFD0181}"/>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63" name="Group 62">
            <a:extLst>
              <a:ext uri="{FF2B5EF4-FFF2-40B4-BE49-F238E27FC236}">
                <a16:creationId xmlns:a16="http://schemas.microsoft.com/office/drawing/2014/main" id="{80B93DBF-DE81-EBBE-C9BE-94DC625FC562}"/>
              </a:ext>
            </a:extLst>
          </p:cNvPr>
          <p:cNvGrpSpPr/>
          <p:nvPr/>
        </p:nvGrpSpPr>
        <p:grpSpPr>
          <a:xfrm>
            <a:off x="7620250" y="6865634"/>
            <a:ext cx="1221199" cy="2380401"/>
            <a:chOff x="4211050" y="1716836"/>
            <a:chExt cx="2209046" cy="4443890"/>
          </a:xfrm>
        </p:grpSpPr>
        <p:pic>
          <p:nvPicPr>
            <p:cNvPr id="64" name="Picture 63">
              <a:extLst>
                <a:ext uri="{FF2B5EF4-FFF2-40B4-BE49-F238E27FC236}">
                  <a16:creationId xmlns:a16="http://schemas.microsoft.com/office/drawing/2014/main" id="{E5604049-F7DA-21F0-A9B1-E45F8BA3386E}"/>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65" name="TextBox 64">
              <a:extLst>
                <a:ext uri="{FF2B5EF4-FFF2-40B4-BE49-F238E27FC236}">
                  <a16:creationId xmlns:a16="http://schemas.microsoft.com/office/drawing/2014/main" id="{21501CCF-FC58-9892-3C28-7E9A1D7D0DA7}"/>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66" name="Group 65">
            <a:extLst>
              <a:ext uri="{FF2B5EF4-FFF2-40B4-BE49-F238E27FC236}">
                <a16:creationId xmlns:a16="http://schemas.microsoft.com/office/drawing/2014/main" id="{308DDFBA-7CC0-9763-C52B-490F3097B0BD}"/>
              </a:ext>
            </a:extLst>
          </p:cNvPr>
          <p:cNvGrpSpPr/>
          <p:nvPr/>
        </p:nvGrpSpPr>
        <p:grpSpPr>
          <a:xfrm>
            <a:off x="3491345" y="7108057"/>
            <a:ext cx="876853" cy="1699975"/>
            <a:chOff x="4211050" y="1716836"/>
            <a:chExt cx="2209046" cy="4443890"/>
          </a:xfrm>
        </p:grpSpPr>
        <p:pic>
          <p:nvPicPr>
            <p:cNvPr id="67" name="Picture 66">
              <a:extLst>
                <a:ext uri="{FF2B5EF4-FFF2-40B4-BE49-F238E27FC236}">
                  <a16:creationId xmlns:a16="http://schemas.microsoft.com/office/drawing/2014/main" id="{2AB037E7-A6B7-8659-5F25-AF02F6B7BE03}"/>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68" name="TextBox 67">
              <a:extLst>
                <a:ext uri="{FF2B5EF4-FFF2-40B4-BE49-F238E27FC236}">
                  <a16:creationId xmlns:a16="http://schemas.microsoft.com/office/drawing/2014/main" id="{94E7E425-7B50-CE17-2904-108B04E08225}"/>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69" name="Group 68">
            <a:extLst>
              <a:ext uri="{FF2B5EF4-FFF2-40B4-BE49-F238E27FC236}">
                <a16:creationId xmlns:a16="http://schemas.microsoft.com/office/drawing/2014/main" id="{06FD9376-2290-6DDC-4C3F-9AC83720AF8F}"/>
              </a:ext>
            </a:extLst>
          </p:cNvPr>
          <p:cNvGrpSpPr/>
          <p:nvPr/>
        </p:nvGrpSpPr>
        <p:grpSpPr>
          <a:xfrm>
            <a:off x="945524" y="7434232"/>
            <a:ext cx="876853" cy="1699975"/>
            <a:chOff x="4211050" y="1716836"/>
            <a:chExt cx="2209046" cy="4443890"/>
          </a:xfrm>
        </p:grpSpPr>
        <p:pic>
          <p:nvPicPr>
            <p:cNvPr id="70" name="Picture 69">
              <a:extLst>
                <a:ext uri="{FF2B5EF4-FFF2-40B4-BE49-F238E27FC236}">
                  <a16:creationId xmlns:a16="http://schemas.microsoft.com/office/drawing/2014/main" id="{5A26D689-D8B3-1975-82E2-79DDD50883DC}"/>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71" name="TextBox 70">
              <a:extLst>
                <a:ext uri="{FF2B5EF4-FFF2-40B4-BE49-F238E27FC236}">
                  <a16:creationId xmlns:a16="http://schemas.microsoft.com/office/drawing/2014/main" id="{1DB8C0AB-DD40-759A-8EA0-755D662BBD98}"/>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72" name="Group 71">
            <a:extLst>
              <a:ext uri="{FF2B5EF4-FFF2-40B4-BE49-F238E27FC236}">
                <a16:creationId xmlns:a16="http://schemas.microsoft.com/office/drawing/2014/main" id="{8FFD38A4-A525-62A6-84E5-D83434AD4664}"/>
              </a:ext>
            </a:extLst>
          </p:cNvPr>
          <p:cNvGrpSpPr/>
          <p:nvPr/>
        </p:nvGrpSpPr>
        <p:grpSpPr>
          <a:xfrm>
            <a:off x="6162307" y="7175669"/>
            <a:ext cx="876853" cy="1699975"/>
            <a:chOff x="4211050" y="1716836"/>
            <a:chExt cx="2209046" cy="4443890"/>
          </a:xfrm>
        </p:grpSpPr>
        <p:pic>
          <p:nvPicPr>
            <p:cNvPr id="73" name="Picture 72">
              <a:extLst>
                <a:ext uri="{FF2B5EF4-FFF2-40B4-BE49-F238E27FC236}">
                  <a16:creationId xmlns:a16="http://schemas.microsoft.com/office/drawing/2014/main" id="{B6964B69-F186-3DF8-D30E-6ED76BD63072}"/>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74" name="TextBox 73">
              <a:extLst>
                <a:ext uri="{FF2B5EF4-FFF2-40B4-BE49-F238E27FC236}">
                  <a16:creationId xmlns:a16="http://schemas.microsoft.com/office/drawing/2014/main" id="{F1B7FC7D-8D58-C547-BA85-D8110A2A3B32}"/>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pic>
        <p:nvPicPr>
          <p:cNvPr id="76" name="Picture 75">
            <a:extLst>
              <a:ext uri="{FF2B5EF4-FFF2-40B4-BE49-F238E27FC236}">
                <a16:creationId xmlns:a16="http://schemas.microsoft.com/office/drawing/2014/main" id="{A65E9828-38F3-2DC3-1CC4-EF9F2B6A3BE4}"/>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2194921" y="7340185"/>
            <a:ext cx="1243725" cy="1219684"/>
          </a:xfrm>
          <a:prstGeom prst="rect">
            <a:avLst/>
          </a:prstGeom>
        </p:spPr>
      </p:pic>
      <p:grpSp>
        <p:nvGrpSpPr>
          <p:cNvPr id="77" name="Group 76">
            <a:extLst>
              <a:ext uri="{FF2B5EF4-FFF2-40B4-BE49-F238E27FC236}">
                <a16:creationId xmlns:a16="http://schemas.microsoft.com/office/drawing/2014/main" id="{72772B57-6C60-0FFE-1EB3-29D51F9AB51C}"/>
              </a:ext>
            </a:extLst>
          </p:cNvPr>
          <p:cNvGrpSpPr/>
          <p:nvPr/>
        </p:nvGrpSpPr>
        <p:grpSpPr>
          <a:xfrm>
            <a:off x="10491814" y="7889855"/>
            <a:ext cx="1221199" cy="2380401"/>
            <a:chOff x="4211050" y="1716836"/>
            <a:chExt cx="2209046" cy="4443890"/>
          </a:xfrm>
        </p:grpSpPr>
        <p:pic>
          <p:nvPicPr>
            <p:cNvPr id="78" name="Picture 77">
              <a:extLst>
                <a:ext uri="{FF2B5EF4-FFF2-40B4-BE49-F238E27FC236}">
                  <a16:creationId xmlns:a16="http://schemas.microsoft.com/office/drawing/2014/main" id="{79A82432-D300-B16B-EFE3-75D8E142C37D}"/>
                </a:ext>
              </a:extLst>
            </p:cNvPr>
            <p:cNvPicPr>
              <a:picLocks noChangeAspect="1"/>
            </p:cNvPicPr>
            <p:nvPr/>
          </p:nvPicPr>
          <p:blipFill>
            <a:blip r:embed="rId4"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79" name="TextBox 78">
              <a:extLst>
                <a:ext uri="{FF2B5EF4-FFF2-40B4-BE49-F238E27FC236}">
                  <a16:creationId xmlns:a16="http://schemas.microsoft.com/office/drawing/2014/main" id="{A4B075D7-4235-B164-A1B3-1EFEF2AB72BF}"/>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spTree>
    <p:extLst>
      <p:ext uri="{BB962C8B-B14F-4D97-AF65-F5344CB8AC3E}">
        <p14:creationId xmlns:p14="http://schemas.microsoft.com/office/powerpoint/2010/main" val="3610511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500"/>
                                  </p:stCondLst>
                                  <p:childTnLst>
                                    <p:animScale>
                                      <p:cBhvr>
                                        <p:cTn id="6" dur="2000" fill="hold"/>
                                        <p:tgtEl>
                                          <p:spTgt spid="21"/>
                                        </p:tgtEl>
                                      </p:cBhvr>
                                      <p:by x="150000" y="150000"/>
                                    </p:animScale>
                                  </p:childTnLst>
                                </p:cTn>
                              </p:par>
                              <p:par>
                                <p:cTn id="7" presetID="0" presetClass="path" presetSubtype="0" accel="50000" decel="50000" fill="hold" nodeType="withEffect">
                                  <p:stCondLst>
                                    <p:cond delay="500"/>
                                  </p:stCondLst>
                                  <p:childTnLst>
                                    <p:animMotion origin="layout" path="M -3.33333E-6 -0.00024 L -3.33333E-6 0.00023 C -0.00651 -0.13403 -0.00117 -0.0132 -0.00481 -0.3176 C -0.00494 -0.33149 -0.00507 -0.34538 -0.00573 -0.3588 C -0.00638 -0.37176 -0.00781 -0.38403 -0.00859 -0.39607 C -0.00937 -0.40834 -0.0095 -0.41991 -0.01054 -0.43149 C -0.01562 -0.49237 -0.0164 -0.48079 -0.02382 -0.54167 C -0.02591 -0.5595 -0.02682 -0.57825 -0.02955 -0.59607 C -0.03593 -0.6375 -0.04401 -0.67848 -0.0513 -0.71945 C -0.05377 -0.73311 -0.05729 -0.74607 -0.05898 -0.76019 C -0.06614 -0.822 -0.06263 -0.78797 -0.06836 -0.86482 C -0.0681 -0.88473 -0.06849 -0.90487 -0.06744 -0.92454 C -0.06341 -1.00278 -0.06093 -1.02616 -0.05234 -1.09422 C -0.05091 -1.10556 -0.04974 -1.11737 -0.04752 -1.12801 C -0.04375 -1.1463 -0.03424 -1.18195 -0.03424 -1.18149 " pathEditMode="relative" rAng="0" ptsTypes="AAAAAAAAAAAAAAA">
                                      <p:cBhvr>
                                        <p:cTn id="8" dur="2000" fill="hold"/>
                                        <p:tgtEl>
                                          <p:spTgt spid="21"/>
                                        </p:tgtEl>
                                        <p:attrNameLst>
                                          <p:attrName>ppt_x</p:attrName>
                                          <p:attrName>ppt_y</p:attrName>
                                        </p:attrNameLst>
                                      </p:cBhvr>
                                      <p:rCtr x="-3424" y="-59074"/>
                                    </p:animMotion>
                                  </p:childTnLst>
                                </p:cTn>
                              </p:par>
                              <p:par>
                                <p:cTn id="9" presetID="6" presetClass="emph" presetSubtype="0" fill="hold" nodeType="withEffect">
                                  <p:stCondLst>
                                    <p:cond delay="1250"/>
                                  </p:stCondLst>
                                  <p:childTnLst>
                                    <p:animScale>
                                      <p:cBhvr>
                                        <p:cTn id="10" dur="2000" fill="hold"/>
                                        <p:tgtEl>
                                          <p:spTgt spid="57"/>
                                        </p:tgtEl>
                                      </p:cBhvr>
                                      <p:by x="150000" y="150000"/>
                                    </p:animScale>
                                  </p:childTnLst>
                                </p:cTn>
                              </p:par>
                              <p:par>
                                <p:cTn id="11" presetID="0" presetClass="path" presetSubtype="0" accel="50000" decel="50000" fill="hold" nodeType="withEffect">
                                  <p:stCondLst>
                                    <p:cond delay="1250"/>
                                  </p:stCondLst>
                                  <p:childTnLst>
                                    <p:animMotion origin="layout" path="M 4.42354E-17 -2.59259E-6 L 4.42354E-17 0.00023 C 0.00352 -0.01944 0.00664 -0.03541 0.00859 -0.05602 C 0.02318 -0.21435 0.00703 -0.06435 0.01901 -0.17245 C 0.02005 -0.21574 0.02161 -0.22662 0.01523 -0.27546 C 0.01133 -0.30532 0.00508 -0.33333 4.42354E-17 -0.36273 C -0.00391 -0.38518 -0.00742 -0.40764 -0.01042 -0.43055 C -0.0138 -0.4574 -0.0168 -0.48472 -0.01888 -0.51203 C -0.02083 -0.53611 -0.02617 -0.64444 -0.02747 -0.67129 C -0.03021 -0.84606 -0.03138 -0.86203 -0.02656 -1.08634 C -0.02617 -1.10486 -0.02214 -1.1456 -0.01797 -1.16759 C -0.01732 -1.17106 -0.01615 -1.17407 -0.0151 -1.17731 C -0.01549 -1.18171 -0.01497 -1.18703 -0.01615 -1.19074 C -0.01732 -1.19514 -0.0237 -1.19861 -0.02565 -1.20069 C -0.02826 -1.2037 -0.0306 -1.2074 -0.0332 -1.21018 C -0.03594 -1.21319 -0.03893 -1.21528 -0.04167 -1.21805 C -0.04648 -1.22315 -0.05117 -1.22893 -0.05599 -1.23379 C -0.06029 -1.23796 -0.06471 -1.24166 -0.06927 -1.24514 C -0.08724 -1.25949 -0.08112 -1.25856 -0.09102 -1.25856 " pathEditMode="relative" rAng="0" ptsTypes="AAAAAAAAAAAAAAAAAAA">
                                      <p:cBhvr>
                                        <p:cTn id="12" dur="2000" fill="hold"/>
                                        <p:tgtEl>
                                          <p:spTgt spid="57"/>
                                        </p:tgtEl>
                                        <p:attrNameLst>
                                          <p:attrName>ppt_x</p:attrName>
                                          <p:attrName>ppt_y</p:attrName>
                                        </p:attrNameLst>
                                      </p:cBhvr>
                                      <p:rCtr x="-3555" y="-62917"/>
                                    </p:animMotion>
                                  </p:childTnLst>
                                </p:cTn>
                              </p:par>
                              <p:par>
                                <p:cTn id="13" presetID="6" presetClass="emph" presetSubtype="0" fill="hold" nodeType="withEffect">
                                  <p:stCondLst>
                                    <p:cond delay="0"/>
                                  </p:stCondLst>
                                  <p:childTnLst>
                                    <p:animScale>
                                      <p:cBhvr>
                                        <p:cTn id="14" dur="2000" fill="hold"/>
                                        <p:tgtEl>
                                          <p:spTgt spid="60"/>
                                        </p:tgtEl>
                                      </p:cBhvr>
                                      <p:by x="150000" y="150000"/>
                                    </p:animScale>
                                  </p:childTnLst>
                                </p:cTn>
                              </p:par>
                              <p:par>
                                <p:cTn id="15" presetID="0" presetClass="path" presetSubtype="0" accel="50000" decel="50000" fill="hold" nodeType="withEffect">
                                  <p:stCondLst>
                                    <p:cond delay="0"/>
                                  </p:stCondLst>
                                  <p:childTnLst>
                                    <p:animMotion origin="layout" path="M -0.19765 0.13241 L -0.19765 0.13287 C -0.19739 0.09259 -0.19765 0.05231 -0.19674 0.01203 C -0.19609 -0.01829 -0.19023 -0.07778 -0.18724 -0.10278 C -0.18242 -0.14329 -0.16927 -0.21713 -0.16354 -0.2507 C -0.15104 -0.32292 -0.15651 -0.2882 -0.14362 -0.36505 C -0.14036 -0.38403 -0.13724 -0.40371 -0.13411 -0.42338 C -0.1306 -0.44468 -0.12708 -0.46644 -0.12369 -0.4882 C -0.12109 -0.50371 -0.11784 -0.51875 -0.11601 -0.53519 C -0.1138 -0.55579 -0.11132 -0.57685 -0.10937 -0.59838 C -0.10338 -0.66505 -0.09856 -0.73264 -0.09231 -0.79977 C -0.09036 -0.81968 -0.08854 -0.84028 -0.08659 -0.86019 C -0.08632 -0.86412 -0.08606 -0.86759 -0.08567 -0.87153 C -0.08268 -0.89722 -0.08216 -0.89977 -0.07994 -0.92755 C -0.0776 -0.95672 -0.0733 -1.01482 -0.0733 -1.01459 C -0.07369 -1.0382 -0.07369 -1.06134 -0.07422 -1.08472 C -0.075 -1.11088 -0.07669 -1.13449 -0.07812 -1.16065 C -0.07838 -1.16806 -0.07851 -1.1757 -0.07903 -1.1831 C -0.07942 -1.1882 -0.08034 -1.19352 -0.08086 -1.19861 C -0.0819 -1.20764 -0.08268 -1.21621 -0.08372 -1.22523 C -0.0858 -1.24121 -0.08567 -1.23172 -0.08567 -1.23843 L -0.07135 -1.36644 " pathEditMode="relative" rAng="0" ptsTypes="AAAAAAAAAAAAAAAAAAAAAA">
                                      <p:cBhvr>
                                        <p:cTn id="16" dur="2000" fill="hold"/>
                                        <p:tgtEl>
                                          <p:spTgt spid="60"/>
                                        </p:tgtEl>
                                        <p:attrNameLst>
                                          <p:attrName>ppt_x</p:attrName>
                                          <p:attrName>ppt_y</p:attrName>
                                        </p:attrNameLst>
                                      </p:cBhvr>
                                      <p:rCtr x="6315" y="-74931"/>
                                    </p:animMotion>
                                  </p:childTnLst>
                                </p:cTn>
                              </p:par>
                              <p:par>
                                <p:cTn id="17" presetID="6" presetClass="emph" presetSubtype="0" fill="hold" nodeType="withEffect">
                                  <p:stCondLst>
                                    <p:cond delay="750"/>
                                  </p:stCondLst>
                                  <p:childTnLst>
                                    <p:animScale>
                                      <p:cBhvr>
                                        <p:cTn id="18" dur="2000" fill="hold"/>
                                        <p:tgtEl>
                                          <p:spTgt spid="63"/>
                                        </p:tgtEl>
                                      </p:cBhvr>
                                      <p:by x="150000" y="150000"/>
                                    </p:animScale>
                                  </p:childTnLst>
                                </p:cTn>
                              </p:par>
                              <p:par>
                                <p:cTn id="19" presetID="0" presetClass="path" presetSubtype="0" accel="50000" decel="50000" fill="hold" nodeType="withEffect">
                                  <p:stCondLst>
                                    <p:cond delay="500"/>
                                  </p:stCondLst>
                                  <p:childTnLst>
                                    <p:animMotion origin="layout" path="M 1.11022E-16 -0.00023 L 1.11022E-16 0.00023 C -0.00651 -0.14491 -0.00117 -0.01435 -0.00482 -0.3426 C -0.00495 -0.35764 -0.00508 -0.37269 -0.00573 -0.38704 C -0.00638 -0.40093 -0.00781 -0.41435 -0.00859 -0.42709 C -0.00937 -0.44051 -0.00951 -0.45324 -0.01055 -0.46551 C -0.01562 -0.53102 -0.01641 -0.51852 -0.02383 -0.58473 C -0.02591 -0.60371 -0.02682 -0.62408 -0.02956 -0.64283 C -0.03594 -0.68773 -0.04401 -0.73172 -0.0513 -0.77593 C -0.05378 -0.79098 -0.05729 -0.80463 -0.05898 -0.82014 C -0.06615 -0.88681 -0.06263 -0.85 -0.06836 -0.93287 C -0.0681 -0.9544 -0.06849 -0.97593 -0.06745 -0.99723 C -0.06341 -1.08195 -0.06094 -1.10718 -0.05234 -1.1801 C -0.05091 -1.19236 -0.04974 -1.2051 -0.04753 -1.21667 C -0.04375 -1.23658 -0.03424 -1.275 -0.03424 -1.27454 " pathEditMode="relative" rAng="0" ptsTypes="AAAAAAAAAAAAAAA">
                                      <p:cBhvr>
                                        <p:cTn id="20" dur="2000" fill="hold"/>
                                        <p:tgtEl>
                                          <p:spTgt spid="63"/>
                                        </p:tgtEl>
                                        <p:attrNameLst>
                                          <p:attrName>ppt_x</p:attrName>
                                          <p:attrName>ppt_y</p:attrName>
                                        </p:attrNameLst>
                                      </p:cBhvr>
                                      <p:rCtr x="-3424" y="-63704"/>
                                    </p:animMotion>
                                  </p:childTnLst>
                                </p:cTn>
                              </p:par>
                              <p:par>
                                <p:cTn id="21" presetID="6" presetClass="emph" presetSubtype="0" fill="hold" nodeType="withEffect">
                                  <p:stCondLst>
                                    <p:cond delay="2000"/>
                                  </p:stCondLst>
                                  <p:childTnLst>
                                    <p:animScale>
                                      <p:cBhvr>
                                        <p:cTn id="22" dur="2000" fill="hold"/>
                                        <p:tgtEl>
                                          <p:spTgt spid="66"/>
                                        </p:tgtEl>
                                      </p:cBhvr>
                                      <p:by x="150000" y="150000"/>
                                    </p:animScale>
                                  </p:childTnLst>
                                </p:cTn>
                              </p:par>
                              <p:par>
                                <p:cTn id="23" presetID="0" presetClass="path" presetSubtype="0" accel="50000" decel="50000" fill="hold" nodeType="withEffect">
                                  <p:stCondLst>
                                    <p:cond delay="2000"/>
                                  </p:stCondLst>
                                  <p:childTnLst>
                                    <p:animMotion origin="layout" path="M -0.26836 0.04629 L -0.26836 0.04676 C -0.27487 -0.09653 -0.26954 0.0324 -0.27318 -0.29167 C -0.27331 -0.30625 -0.27344 -0.32107 -0.27409 -0.33542 C -0.27474 -0.34908 -0.27618 -0.36227 -0.27696 -0.375 C -0.27774 -0.38797 -0.27787 -0.40093 -0.27891 -0.41297 C -0.28399 -0.47755 -0.28477 -0.46528 -0.29219 -0.5301 C -0.29428 -0.54908 -0.29519 -0.56898 -0.29792 -0.58797 C -0.3043 -0.63195 -0.31237 -0.6757 -0.31967 -0.71945 C -0.32227 -0.73426 -0.32566 -0.74769 -0.32735 -0.7625 C -0.33451 -0.82848 -0.33099 -0.79236 -0.33672 -0.87408 C -0.33646 -0.89537 -0.33685 -0.91667 -0.33581 -0.9375 C -0.33178 -1.02084 -0.3293 -1.04584 -0.32071 -1.11829 C -0.31928 -1.13033 -0.3181 -1.14283 -0.31576 -1.15417 C -0.31211 -1.17361 -0.30261 -1.21158 -0.30261 -1.21135 " pathEditMode="relative" rAng="0" ptsTypes="AAAAAAAAAAAAAAA">
                                      <p:cBhvr>
                                        <p:cTn id="24" dur="2000" fill="hold"/>
                                        <p:tgtEl>
                                          <p:spTgt spid="66"/>
                                        </p:tgtEl>
                                        <p:attrNameLst>
                                          <p:attrName>ppt_x</p:attrName>
                                          <p:attrName>ppt_y</p:attrName>
                                        </p:attrNameLst>
                                      </p:cBhvr>
                                      <p:rCtr x="-3424" y="-62870"/>
                                    </p:animMotion>
                                  </p:childTnLst>
                                </p:cTn>
                              </p:par>
                              <p:par>
                                <p:cTn id="25" presetID="6" presetClass="emph" presetSubtype="0" fill="hold" nodeType="withEffect">
                                  <p:stCondLst>
                                    <p:cond delay="200"/>
                                  </p:stCondLst>
                                  <p:childTnLst>
                                    <p:animScale>
                                      <p:cBhvr>
                                        <p:cTn id="26" dur="2000" fill="hold"/>
                                        <p:tgtEl>
                                          <p:spTgt spid="69"/>
                                        </p:tgtEl>
                                      </p:cBhvr>
                                      <p:by x="150000" y="150000"/>
                                    </p:animScale>
                                  </p:childTnLst>
                                </p:cTn>
                              </p:par>
                              <p:par>
                                <p:cTn id="27" presetID="0" presetClass="path" presetSubtype="0" accel="50000" decel="50000" fill="hold" nodeType="withEffect">
                                  <p:stCondLst>
                                    <p:cond delay="250"/>
                                  </p:stCondLst>
                                  <p:childTnLst>
                                    <p:animMotion origin="layout" path="M -1.66667E-6 -0.00023 L -1.66667E-6 0.00046 C -0.00651 -0.14931 -0.00117 -0.01458 -0.00482 -0.35231 C -0.00495 -0.36759 -0.00508 -0.38287 -0.00573 -0.39815 C -0.00638 -0.41227 -0.00781 -0.42593 -0.00859 -0.43935 C -0.00937 -0.45278 -0.0095 -0.46643 -0.01055 -0.47893 C -0.01562 -0.54606 -0.0164 -0.53333 -0.02383 -0.60093 C -0.02591 -0.62083 -0.02682 -0.64143 -0.02956 -0.66111 C -0.03594 -0.70718 -0.04401 -0.75278 -0.0513 -0.79838 C -0.05377 -0.81366 -0.05729 -0.82755 -0.05898 -0.84329 C -0.06614 -0.91204 -0.06263 -0.87454 -0.06836 -0.95949 C -0.0681 -0.98148 -0.06849 -1.0037 -0.06745 -1.02569 C -0.06341 -1.11273 -0.06094 -1.13843 -0.05234 -1.21366 C -0.05091 -1.22639 -0.04974 -1.23935 -0.04752 -1.25116 C -0.04375 -1.2713 -0.03424 -1.31111 -0.03424 -1.31065 " pathEditMode="relative" rAng="0" ptsTypes="AAAAAAAAAAAAAAA">
                                      <p:cBhvr>
                                        <p:cTn id="28" dur="2000" fill="hold"/>
                                        <p:tgtEl>
                                          <p:spTgt spid="69"/>
                                        </p:tgtEl>
                                        <p:attrNameLst>
                                          <p:attrName>ppt_x</p:attrName>
                                          <p:attrName>ppt_y</p:attrName>
                                        </p:attrNameLst>
                                      </p:cBhvr>
                                      <p:rCtr x="-3424" y="-65486"/>
                                    </p:animMotion>
                                  </p:childTnLst>
                                </p:cTn>
                              </p:par>
                              <p:par>
                                <p:cTn id="29" presetID="6" presetClass="emph" presetSubtype="0" fill="hold" nodeType="withEffect">
                                  <p:stCondLst>
                                    <p:cond delay="1250"/>
                                  </p:stCondLst>
                                  <p:childTnLst>
                                    <p:animScale>
                                      <p:cBhvr>
                                        <p:cTn id="30" dur="2000" fill="hold"/>
                                        <p:tgtEl>
                                          <p:spTgt spid="72"/>
                                        </p:tgtEl>
                                      </p:cBhvr>
                                      <p:by x="150000" y="150000"/>
                                    </p:animScale>
                                  </p:childTnLst>
                                </p:cTn>
                              </p:par>
                              <p:par>
                                <p:cTn id="31" presetID="0" presetClass="path" presetSubtype="0" accel="50000" decel="50000" fill="hold" nodeType="withEffect">
                                  <p:stCondLst>
                                    <p:cond delay="1250"/>
                                  </p:stCondLst>
                                  <p:childTnLst>
                                    <p:animMotion origin="layout" path="M 3.75E-6 -0.00023 L 3.75E-6 0.00023 C -0.00651 -0.14583 -0.00118 -0.01435 -0.00482 -0.34583 C -0.00495 -0.36088 -0.00508 -0.37593 -0.00573 -0.39074 C -0.00638 -0.40463 -0.00782 -0.41806 -0.0086 -0.43102 C -0.00938 -0.44445 -0.00951 -0.45718 -0.01055 -0.46968 C -0.01563 -0.53588 -0.01641 -0.52338 -0.02383 -0.58958 C -0.02592 -0.60926 -0.02683 -0.6294 -0.02956 -0.64861 C -0.03594 -0.69398 -0.04401 -0.73843 -0.05131 -0.7831 C -0.05378 -0.79815 -0.0573 -0.81204 -0.05899 -0.82732 C -0.06615 -0.89491 -0.06263 -0.85741 -0.06836 -0.94144 C -0.0681 -0.9632 -0.06849 -0.98495 -0.06745 -1.00625 C -0.06342 -1.09167 -0.06094 -1.1169 -0.05235 -1.19097 C -0.05092 -1.20301 -0.04974 -1.21597 -0.04753 -1.22755 C -0.04375 -1.24769 -0.03425 -1.28658 -0.03425 -1.28611 " pathEditMode="relative" rAng="0" ptsTypes="AAAAAAAAAAAAAAA">
                                      <p:cBhvr>
                                        <p:cTn id="32" dur="2000" fill="hold"/>
                                        <p:tgtEl>
                                          <p:spTgt spid="72"/>
                                        </p:tgtEl>
                                        <p:attrNameLst>
                                          <p:attrName>ppt_x</p:attrName>
                                          <p:attrName>ppt_y</p:attrName>
                                        </p:attrNameLst>
                                      </p:cBhvr>
                                      <p:rCtr x="-3424" y="-64306"/>
                                    </p:animMotion>
                                  </p:childTnLst>
                                </p:cTn>
                              </p:par>
                              <p:par>
                                <p:cTn id="33" presetID="6" presetClass="emph" presetSubtype="0" fill="hold" nodeType="withEffect">
                                  <p:stCondLst>
                                    <p:cond delay="750"/>
                                  </p:stCondLst>
                                  <p:childTnLst>
                                    <p:animScale>
                                      <p:cBhvr>
                                        <p:cTn id="34" dur="2000" fill="hold"/>
                                        <p:tgtEl>
                                          <p:spTgt spid="77"/>
                                        </p:tgtEl>
                                      </p:cBhvr>
                                      <p:by x="150000" y="150000"/>
                                    </p:animScale>
                                  </p:childTnLst>
                                </p:cTn>
                              </p:par>
                              <p:par>
                                <p:cTn id="35" presetID="0" presetClass="path" presetSubtype="0" accel="50000" decel="50000" fill="hold" nodeType="withEffect">
                                  <p:stCondLst>
                                    <p:cond delay="750"/>
                                  </p:stCondLst>
                                  <p:childTnLst>
                                    <p:animMotion origin="layout" path="M 3.125E-6 -0.00046 L 3.125E-6 0.00023 C -0.00651 -0.16458 -0.00117 -0.01643 -0.00482 -0.38865 C -0.00495 -0.40578 -0.00508 -0.42291 -0.00573 -0.43912 C -0.00638 -0.45486 -0.00782 -0.47014 -0.0086 -0.48472 C -0.00938 -0.49977 -0.00951 -0.51435 -0.01055 -0.52824 C -0.01563 -0.60254 -0.01641 -0.58842 -0.02383 -0.66342 C -0.02591 -0.68495 -0.02683 -0.7081 -0.02956 -0.7294 C -0.03594 -0.78032 -0.04401 -0.83009 -0.05131 -0.88032 C -0.05378 -0.89745 -0.05729 -0.91296 -0.05899 -0.93055 C -0.06615 -1.00602 -0.06263 -0.96435 -0.06836 -1.05833 C -0.0681 -1.08287 -0.06849 -1.10717 -0.06745 -1.13125 C -0.06341 -1.22754 -0.06094 -1.25602 -0.05235 -1.33865 C -0.05091 -1.35254 -0.04974 -1.3669 -0.04753 -1.38009 C -0.04375 -1.40254 -0.03425 -1.44629 -0.03425 -1.4456 " pathEditMode="relative" rAng="0" ptsTypes="AAAAAAAAAAAAAAA">
                                      <p:cBhvr>
                                        <p:cTn id="36" dur="2000" fill="hold"/>
                                        <p:tgtEl>
                                          <p:spTgt spid="77"/>
                                        </p:tgtEl>
                                        <p:attrNameLst>
                                          <p:attrName>ppt_x</p:attrName>
                                          <p:attrName>ppt_y</p:attrName>
                                        </p:attrNameLst>
                                      </p:cBhvr>
                                      <p:rCtr x="-3424" y="-7224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2E9B155-3047-3108-1E3B-45D98A70ABD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13091C0-6877-98C4-52E8-8C82543D49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D7A5B6-0468-CC2B-D5EF-ABA7E5EF5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4C7D3F0-06AA-D641-DBB7-E1EAF48E6D0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7696EAD8-03F6-BE3C-FB6F-908E12587D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94D30AF-58F7-F6C2-BFFB-86873E898E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1BDEB3CF-015C-B0DC-344E-AEE3BE82B0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41B0A8CF-0FAF-85FA-2ADE-58CB4D1D70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B1C6415D-4CBF-E31E-BC16-877E7113B60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6AD507E3-3D5C-1224-ED71-F81717506C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AA9A301-2B08-7C18-EACF-291CEC1BD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8A7E63B1-B44D-6E22-66D0-B7529C4AE4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79044073-59A1-47C7-4D58-CD91FC69B5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2" name="Picture 31">
            <a:extLst>
              <a:ext uri="{FF2B5EF4-FFF2-40B4-BE49-F238E27FC236}">
                <a16:creationId xmlns:a16="http://schemas.microsoft.com/office/drawing/2014/main" id="{F8B64BFF-D4B1-4BC1-BE1C-AB2D6DA7F5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
            <a:extLst>
              <a:ext uri="{FF2B5EF4-FFF2-40B4-BE49-F238E27FC236}">
                <a16:creationId xmlns:a16="http://schemas.microsoft.com/office/drawing/2014/main" id="{245467AC-71B8-4AA4-404B-9CFD02C4A3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696D091-12D8-4978-44AC-84D7DD7EE631}"/>
              </a:ext>
            </a:extLst>
          </p:cNvPr>
          <p:cNvSpPr>
            <a:spLocks noGrp="1"/>
          </p:cNvSpPr>
          <p:nvPr>
            <p:ph idx="1"/>
          </p:nvPr>
        </p:nvSpPr>
        <p:spPr/>
        <p:txBody>
          <a:bodyPr/>
          <a:lstStyle/>
          <a:p>
            <a:endParaRPr lang="en-CA" dirty="0"/>
          </a:p>
        </p:txBody>
      </p:sp>
      <p:pic>
        <p:nvPicPr>
          <p:cNvPr id="7" name="Picture 6">
            <a:extLst>
              <a:ext uri="{FF2B5EF4-FFF2-40B4-BE49-F238E27FC236}">
                <a16:creationId xmlns:a16="http://schemas.microsoft.com/office/drawing/2014/main" id="{13198800-943E-9735-F53D-6836EE00093C}"/>
              </a:ext>
            </a:extLst>
          </p:cNvPr>
          <p:cNvPicPr>
            <a:picLocks noChangeAspect="1"/>
          </p:cNvPicPr>
          <p:nvPr/>
        </p:nvPicPr>
        <p:blipFill>
          <a:blip r:embed="rId4"/>
          <a:stretch>
            <a:fillRect/>
          </a:stretch>
        </p:blipFill>
        <p:spPr>
          <a:xfrm>
            <a:off x="1634742" y="1072726"/>
            <a:ext cx="8922209" cy="5696243"/>
          </a:xfrm>
          <a:prstGeom prst="rect">
            <a:avLst/>
          </a:prstGeom>
        </p:spPr>
      </p:pic>
      <p:sp>
        <p:nvSpPr>
          <p:cNvPr id="17" name="Title 31">
            <a:extLst>
              <a:ext uri="{FF2B5EF4-FFF2-40B4-BE49-F238E27FC236}">
                <a16:creationId xmlns:a16="http://schemas.microsoft.com/office/drawing/2014/main" id="{AF164332-7C1D-FC3A-FA68-65D56B614FEC}"/>
              </a:ext>
            </a:extLst>
          </p:cNvPr>
          <p:cNvSpPr txBox="1">
            <a:spLocks/>
          </p:cNvSpPr>
          <p:nvPr/>
        </p:nvSpPr>
        <p:spPr>
          <a:xfrm>
            <a:off x="367991" y="-49362"/>
            <a:ext cx="788257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Acoustic Parameter (AP)</a:t>
            </a:r>
          </a:p>
        </p:txBody>
      </p:sp>
      <p:sp>
        <p:nvSpPr>
          <p:cNvPr id="28" name="TextBox 27">
            <a:extLst>
              <a:ext uri="{FF2B5EF4-FFF2-40B4-BE49-F238E27FC236}">
                <a16:creationId xmlns:a16="http://schemas.microsoft.com/office/drawing/2014/main" id="{20B9DB1A-2BAB-72DB-75B4-F05E44050268}"/>
              </a:ext>
            </a:extLst>
          </p:cNvPr>
          <p:cNvSpPr txBox="1"/>
          <p:nvPr/>
        </p:nvSpPr>
        <p:spPr>
          <a:xfrm>
            <a:off x="2662444" y="2468967"/>
            <a:ext cx="1919964" cy="1631216"/>
          </a:xfrm>
          <a:prstGeom prst="rect">
            <a:avLst/>
          </a:prstGeom>
          <a:noFill/>
        </p:spPr>
        <p:txBody>
          <a:bodyPr wrap="square" rtlCol="0">
            <a:spAutoFit/>
          </a:bodyPr>
          <a:lstStyle/>
          <a:p>
            <a:r>
              <a:rPr lang="en-CA" sz="2000" b="1" dirty="0"/>
              <a:t>Region of interest: </a:t>
            </a:r>
            <a:r>
              <a:rPr lang="en-CA" sz="2000" dirty="0"/>
              <a:t>SS neutron  calibration, WIMP</a:t>
            </a:r>
          </a:p>
        </p:txBody>
      </p:sp>
      <p:sp>
        <p:nvSpPr>
          <p:cNvPr id="31" name="TextBox 30">
            <a:extLst>
              <a:ext uri="{FF2B5EF4-FFF2-40B4-BE49-F238E27FC236}">
                <a16:creationId xmlns:a16="http://schemas.microsoft.com/office/drawing/2014/main" id="{4E80493A-8603-3A2C-F18F-DF61E0DEBBDA}"/>
              </a:ext>
            </a:extLst>
          </p:cNvPr>
          <p:cNvSpPr txBox="1"/>
          <p:nvPr/>
        </p:nvSpPr>
        <p:spPr>
          <a:xfrm>
            <a:off x="8250562" y="2340933"/>
            <a:ext cx="1919964" cy="707886"/>
          </a:xfrm>
          <a:prstGeom prst="rect">
            <a:avLst/>
          </a:prstGeom>
          <a:noFill/>
        </p:spPr>
        <p:txBody>
          <a:bodyPr wrap="square" rtlCol="0">
            <a:spAutoFit/>
          </a:bodyPr>
          <a:lstStyle/>
          <a:p>
            <a:r>
              <a:rPr lang="en-CA" sz="2000" b="1" dirty="0"/>
              <a:t>High AP: </a:t>
            </a:r>
            <a:r>
              <a:rPr lang="en-CA" sz="2000" dirty="0"/>
              <a:t>alpha decay region</a:t>
            </a:r>
          </a:p>
        </p:txBody>
      </p:sp>
    </p:spTree>
    <p:extLst>
      <p:ext uri="{BB962C8B-B14F-4D97-AF65-F5344CB8AC3E}">
        <p14:creationId xmlns:p14="http://schemas.microsoft.com/office/powerpoint/2010/main" val="123383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3685A6-0DBD-A10E-36AB-5F6727AD547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5EDB5D5D-3D1C-FDD6-1951-DEB19CBAD18A}"/>
              </a:ext>
            </a:extLst>
          </p:cNvPr>
          <p:cNvPicPr>
            <a:picLocks noChangeAspect="1"/>
          </p:cNvPicPr>
          <p:nvPr/>
        </p:nvPicPr>
        <p:blipFill>
          <a:blip r:embed="rId2">
            <a:alphaModFix/>
          </a:blip>
          <a:srcRect l="1059" t="1703" r="41547" b="2246"/>
          <a:stretch/>
        </p:blipFill>
        <p:spPr>
          <a:xfrm>
            <a:off x="4196637" y="15268"/>
            <a:ext cx="7995363" cy="6842732"/>
          </a:xfrm>
          <a:prstGeom prst="rect">
            <a:avLst/>
          </a:prstGeom>
          <a:gradFill flip="none" rotWithShape="1">
            <a:gsLst>
              <a:gs pos="0">
                <a:schemeClr val="bg1"/>
              </a:gs>
              <a:gs pos="63000">
                <a:schemeClr val="accent1">
                  <a:lumMod val="45000"/>
                  <a:lumOff val="55000"/>
                </a:schemeClr>
              </a:gs>
              <a:gs pos="100000">
                <a:schemeClr val="accent1">
                  <a:lumMod val="30000"/>
                  <a:lumOff val="70000"/>
                </a:schemeClr>
              </a:gs>
            </a:gsLst>
            <a:lin ang="0" scaled="1"/>
            <a:tileRect/>
          </a:gradFill>
          <a:effectLst>
            <a:reflection endPos="0" dist="50800" dir="5400000" sy="-100000" algn="bl" rotWithShape="0"/>
          </a:effectLst>
        </p:spPr>
      </p:pic>
      <p:sp>
        <p:nvSpPr>
          <p:cNvPr id="4" name="Slide Number Placeholder 3">
            <a:extLst>
              <a:ext uri="{FF2B5EF4-FFF2-40B4-BE49-F238E27FC236}">
                <a16:creationId xmlns:a16="http://schemas.microsoft.com/office/drawing/2014/main" id="{1E210D27-213D-2181-8B14-59263FE7C020}"/>
              </a:ext>
            </a:extLst>
          </p:cNvPr>
          <p:cNvSpPr>
            <a:spLocks noGrp="1"/>
          </p:cNvSpPr>
          <p:nvPr>
            <p:ph type="sldNum" sz="quarter" idx="12"/>
          </p:nvPr>
        </p:nvSpPr>
        <p:spPr/>
        <p:txBody>
          <a:bodyPr/>
          <a:lstStyle/>
          <a:p>
            <a:fld id="{ACF0FABC-8301-49A3-9E40-ED1E61ADDDFD}" type="slidenum">
              <a:rPr lang="en-CA" smtClean="0"/>
              <a:t>21</a:t>
            </a:fld>
            <a:endParaRPr lang="en-CA"/>
          </a:p>
        </p:txBody>
      </p:sp>
      <p:sp>
        <p:nvSpPr>
          <p:cNvPr id="12" name="Rectangle 11">
            <a:extLst>
              <a:ext uri="{FF2B5EF4-FFF2-40B4-BE49-F238E27FC236}">
                <a16:creationId xmlns:a16="http://schemas.microsoft.com/office/drawing/2014/main" id="{C8615B3C-2BD9-5A5B-431C-301661EBF8BD}"/>
              </a:ext>
            </a:extLst>
          </p:cNvPr>
          <p:cNvSpPr/>
          <p:nvPr/>
        </p:nvSpPr>
        <p:spPr>
          <a:xfrm>
            <a:off x="4014439" y="7634"/>
            <a:ext cx="8177562" cy="6850366"/>
          </a:xfrm>
          <a:prstGeom prst="rect">
            <a:avLst/>
          </a:prstGeom>
          <a:gradFill>
            <a:gsLst>
              <a:gs pos="0">
                <a:schemeClr val="bg1"/>
              </a:gs>
              <a:gs pos="7000">
                <a:srgbClr val="FFFFFF"/>
              </a:gs>
              <a:gs pos="100000">
                <a:schemeClr val="accent1">
                  <a:lumMod val="30000"/>
                  <a:lumOff val="70000"/>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6" name="Picture 2">
            <a:extLst>
              <a:ext uri="{FF2B5EF4-FFF2-40B4-BE49-F238E27FC236}">
                <a16:creationId xmlns:a16="http://schemas.microsoft.com/office/drawing/2014/main" id="{3CDEE8EC-C79E-961F-3B62-CBF1B1652C82}"/>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a:extLst>
              <a:ext uri="{FF2B5EF4-FFF2-40B4-BE49-F238E27FC236}">
                <a16:creationId xmlns:a16="http://schemas.microsoft.com/office/drawing/2014/main" id="{0CF83BAC-7284-ACC8-708A-1844D194AE27}"/>
              </a:ext>
            </a:extLst>
          </p:cNvPr>
          <p:cNvSpPr txBox="1">
            <a:spLocks/>
          </p:cNvSpPr>
          <p:nvPr/>
        </p:nvSpPr>
        <p:spPr>
          <a:xfrm>
            <a:off x="362251" y="6254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 Detectors</a:t>
            </a:r>
          </a:p>
        </p:txBody>
      </p: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FC98F4AA-99EF-3C53-C260-0D1CEC6E9B68}"/>
                  </a:ext>
                </a:extLst>
              </p:cNvPr>
              <p:cNvSpPr txBox="1">
                <a:spLocks/>
              </p:cNvSpPr>
              <p:nvPr/>
            </p:nvSpPr>
            <p:spPr>
              <a:xfrm>
                <a:off x="352371" y="1207008"/>
                <a:ext cx="6625019" cy="5412993"/>
              </a:xfrm>
              <a:prstGeom prst="rect">
                <a:avLst/>
              </a:prstGeom>
              <a:solidFill>
                <a:schemeClr val="bg1">
                  <a:alpha val="0"/>
                </a:schemeClr>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CA" sz="2400" dirty="0"/>
                  <a:t>Insensitive to electron recoil </a:t>
                </a:r>
              </a:p>
              <a:p>
                <a:pPr>
                  <a:lnSpc>
                    <a:spcPct val="150000"/>
                  </a:lnSpc>
                </a:pPr>
                <a:r>
                  <a:rPr lang="en-CA" sz="2400" dirty="0"/>
                  <a:t>Alpha rejection using acoustics</a:t>
                </a:r>
              </a:p>
              <a:p>
                <a:pPr>
                  <a:lnSpc>
                    <a:spcPct val="150000"/>
                  </a:lnSpc>
                </a:pPr>
                <a:r>
                  <a:rPr lang="en-CA" sz="2400" dirty="0"/>
                  <a:t>Ability to change active fluid </a:t>
                </a:r>
              </a:p>
              <a:p>
                <a:pPr lvl="1">
                  <a:lnSpc>
                    <a:spcPct val="150000"/>
                  </a:lnSpc>
                </a:pPr>
                <a:r>
                  <a:rPr lang="en-CA" dirty="0"/>
                  <a:t>Use different target nuclei</a:t>
                </a:r>
              </a:p>
              <a:p>
                <a:pPr lvl="1">
                  <a:lnSpc>
                    <a:spcPct val="150000"/>
                  </a:lnSpc>
                </a:pPr>
                <a:r>
                  <a:rPr lang="en-CA" dirty="0"/>
                  <a:t>Current target: </a:t>
                </a:r>
                <a14:m>
                  <m:oMath xmlns:m="http://schemas.openxmlformats.org/officeDocument/2006/math">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𝐶</m:t>
                        </m:r>
                      </m:e>
                      <m:sub>
                        <m:r>
                          <a:rPr lang="en-CA" b="0" i="1" dirty="0" smtClean="0">
                            <a:latin typeface="Cambria Math" panose="02040503050406030204" pitchFamily="18" charset="0"/>
                          </a:rPr>
                          <m:t>3</m:t>
                        </m:r>
                      </m:sub>
                    </m:sSub>
                    <m:sSub>
                      <m:sSubPr>
                        <m:ctrlPr>
                          <a:rPr lang="en-CA" b="0" i="1" dirty="0" smtClean="0">
                            <a:latin typeface="Cambria Math" panose="02040503050406030204" pitchFamily="18" charset="0"/>
                          </a:rPr>
                        </m:ctrlPr>
                      </m:sSubPr>
                      <m:e>
                        <m:r>
                          <a:rPr lang="en-CA" b="0" i="1" dirty="0" smtClean="0">
                            <a:latin typeface="Cambria Math" panose="02040503050406030204" pitchFamily="18" charset="0"/>
                          </a:rPr>
                          <m:t>𝐹</m:t>
                        </m:r>
                      </m:e>
                      <m:sub>
                        <m:r>
                          <a:rPr lang="en-CA" b="0" i="1" dirty="0" smtClean="0">
                            <a:latin typeface="Cambria Math" panose="02040503050406030204" pitchFamily="18" charset="0"/>
                          </a:rPr>
                          <m:t>8</m:t>
                        </m:r>
                      </m:sub>
                    </m:sSub>
                  </m:oMath>
                </a14:m>
                <a:r>
                  <a:rPr lang="en-CA" dirty="0"/>
                  <a:t> (SD WIMP-proton)</a:t>
                </a:r>
              </a:p>
              <a:p>
                <a:pPr>
                  <a:lnSpc>
                    <a:spcPct val="150000"/>
                  </a:lnSpc>
                </a:pPr>
                <a:r>
                  <a:rPr lang="en-CA" sz="2400" dirty="0"/>
                  <a:t>Tunable nucleation thresholds</a:t>
                </a:r>
              </a:p>
              <a:p>
                <a:pPr lvl="1">
                  <a:lnSpc>
                    <a:spcPct val="170000"/>
                  </a:lnSpc>
                </a:pPr>
                <a:r>
                  <a:rPr lang="en-CA" sz="2000" dirty="0"/>
                  <a:t>WIMP has a large range of possible masses and unknown interaction mechanism</a:t>
                </a:r>
                <a:endParaRPr lang="en-CA" sz="2800" dirty="0"/>
              </a:p>
            </p:txBody>
          </p:sp>
        </mc:Choice>
        <mc:Fallback xmlns="">
          <p:sp>
            <p:nvSpPr>
              <p:cNvPr id="10" name="Content Placeholder 2">
                <a:extLst>
                  <a:ext uri="{FF2B5EF4-FFF2-40B4-BE49-F238E27FC236}">
                    <a16:creationId xmlns:a16="http://schemas.microsoft.com/office/drawing/2014/main" id="{FC98F4AA-99EF-3C53-C260-0D1CEC6E9B68}"/>
                  </a:ext>
                </a:extLst>
              </p:cNvPr>
              <p:cNvSpPr txBox="1">
                <a:spLocks noRot="1" noChangeAspect="1" noMove="1" noResize="1" noEditPoints="1" noAdjustHandles="1" noChangeArrowheads="1" noChangeShapeType="1" noTextEdit="1"/>
              </p:cNvSpPr>
              <p:nvPr/>
            </p:nvSpPr>
            <p:spPr>
              <a:xfrm>
                <a:off x="352371" y="1207008"/>
                <a:ext cx="6625019" cy="5412993"/>
              </a:xfrm>
              <a:prstGeom prst="rect">
                <a:avLst/>
              </a:prstGeom>
              <a:blipFill>
                <a:blip r:embed="rId4"/>
                <a:stretch>
                  <a:fillRect l="-1288"/>
                </a:stretch>
              </a:blipFill>
            </p:spPr>
            <p:txBody>
              <a:bodyPr/>
              <a:lstStyle/>
              <a:p>
                <a:r>
                  <a:rPr lang="en-CA">
                    <a:noFill/>
                  </a:rPr>
                  <a:t> </a:t>
                </a:r>
              </a:p>
            </p:txBody>
          </p:sp>
        </mc:Fallback>
      </mc:AlternateContent>
    </p:spTree>
    <p:extLst>
      <p:ext uri="{BB962C8B-B14F-4D97-AF65-F5344CB8AC3E}">
        <p14:creationId xmlns:p14="http://schemas.microsoft.com/office/powerpoint/2010/main" val="16409901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66B4C0C-4749-5848-8CB1-C43897FE761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BAD6303-4EE6-7C16-2A18-553CFFA746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3305305-AE19-3268-6EFB-022C7D454F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442FB27E-5B7E-8498-0CD4-EFC358F927C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3F9874A6-031B-7C63-2840-182C5731BE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E2F9250-AB14-B4D9-BC78-0FB6A7D0A4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8C715413-76D8-D1D9-84D9-0751B8284C6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0010464-6B6C-E358-3FD8-A5488EE77D4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9438DED-172F-70F0-F6A4-93957AC1827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F933D6FD-4CAE-8023-8949-C3242E911E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7537F43F-8C86-41A2-9F29-6B3AD705FE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A6BC925E-AE84-8854-FD05-E4C260192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A188D597-B4B9-F438-F7B1-1C17BD13F0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Content Placeholder 2">
            <a:extLst>
              <a:ext uri="{FF2B5EF4-FFF2-40B4-BE49-F238E27FC236}">
                <a16:creationId xmlns:a16="http://schemas.microsoft.com/office/drawing/2014/main" id="{8E019181-1AE9-9A8F-AD0E-9DC432A871D2}"/>
              </a:ext>
            </a:extLst>
          </p:cNvPr>
          <p:cNvSpPr txBox="1">
            <a:spLocks/>
          </p:cNvSpPr>
          <p:nvPr/>
        </p:nvSpPr>
        <p:spPr>
          <a:xfrm>
            <a:off x="367862" y="1620843"/>
            <a:ext cx="594885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US" sz="2400" dirty="0"/>
              <a:t>PICO program has significant SD reach.</a:t>
            </a:r>
          </a:p>
          <a:p>
            <a:pPr>
              <a:lnSpc>
                <a:spcPct val="150000"/>
              </a:lnSpc>
            </a:pPr>
            <a:r>
              <a:rPr lang="en-US" sz="2400" dirty="0"/>
              <a:t>Complementary to other DM experiments with SI interactions and higher mass reach. </a:t>
            </a:r>
          </a:p>
          <a:p>
            <a:pPr>
              <a:lnSpc>
                <a:spcPct val="150000"/>
              </a:lnSpc>
            </a:pPr>
            <a:r>
              <a:rPr lang="en-US" sz="2400" dirty="0"/>
              <a:t>Lower neutrino floor opens unique search region to PICO</a:t>
            </a:r>
            <a:endParaRPr lang="en-CA" sz="2400" dirty="0"/>
          </a:p>
          <a:p>
            <a:endParaRPr lang="en-CA" dirty="0"/>
          </a:p>
        </p:txBody>
      </p:sp>
      <p:pic>
        <p:nvPicPr>
          <p:cNvPr id="3" name="Picture 2">
            <a:extLst>
              <a:ext uri="{FF2B5EF4-FFF2-40B4-BE49-F238E27FC236}">
                <a16:creationId xmlns:a16="http://schemas.microsoft.com/office/drawing/2014/main" id="{4BDAECF3-6529-592F-5026-5C4D46460B90}"/>
              </a:ext>
            </a:extLst>
          </p:cNvPr>
          <p:cNvPicPr>
            <a:picLocks noChangeAspect="1"/>
          </p:cNvPicPr>
          <p:nvPr/>
        </p:nvPicPr>
        <p:blipFill>
          <a:blip r:embed="rId2"/>
          <a:stretch>
            <a:fillRect/>
          </a:stretch>
        </p:blipFill>
        <p:spPr>
          <a:xfrm>
            <a:off x="6316717" y="914449"/>
            <a:ext cx="5838584" cy="5789988"/>
          </a:xfrm>
          <a:prstGeom prst="rect">
            <a:avLst/>
          </a:prstGeom>
        </p:spPr>
      </p:pic>
      <p:sp>
        <p:nvSpPr>
          <p:cNvPr id="2" name="Slide Number Placeholder 1">
            <a:extLst>
              <a:ext uri="{FF2B5EF4-FFF2-40B4-BE49-F238E27FC236}">
                <a16:creationId xmlns:a16="http://schemas.microsoft.com/office/drawing/2014/main" id="{D1D17AC2-D3C1-780E-3CF6-8D1C998CDDDB}"/>
              </a:ext>
            </a:extLst>
          </p:cNvPr>
          <p:cNvSpPr>
            <a:spLocks noGrp="1"/>
          </p:cNvSpPr>
          <p:nvPr>
            <p:ph type="sldNum" sz="quarter" idx="12"/>
          </p:nvPr>
        </p:nvSpPr>
        <p:spPr/>
        <p:txBody>
          <a:bodyPr/>
          <a:lstStyle/>
          <a:p>
            <a:fld id="{ACF0FABC-8301-49A3-9E40-ED1E61ADDDFD}" type="slidenum">
              <a:rPr lang="en-CA" smtClean="0"/>
              <a:t>22</a:t>
            </a:fld>
            <a:endParaRPr lang="en-CA"/>
          </a:p>
        </p:txBody>
      </p:sp>
      <mc:AlternateContent xmlns:mc="http://schemas.openxmlformats.org/markup-compatibility/2006" xmlns:a14="http://schemas.microsoft.com/office/drawing/2010/main">
        <mc:Choice Requires="a14">
          <p:sp>
            <p:nvSpPr>
              <p:cNvPr id="4" name="Title 1">
                <a:extLst>
                  <a:ext uri="{FF2B5EF4-FFF2-40B4-BE49-F238E27FC236}">
                    <a16:creationId xmlns:a16="http://schemas.microsoft.com/office/drawing/2014/main" id="{9B4881E2-9D42-25B3-634A-68BDC8A62CA6}"/>
                  </a:ext>
                </a:extLst>
              </p:cNvPr>
              <p:cNvSpPr txBox="1">
                <a:spLocks/>
              </p:cNvSpPr>
              <p:nvPr/>
            </p:nvSpPr>
            <p:spPr>
              <a:xfrm>
                <a:off x="362251" y="6254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 Detectors </a:t>
                </a:r>
                <a14:m>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𝐶</m:t>
                        </m:r>
                      </m:e>
                      <m:sub>
                        <m:r>
                          <a:rPr lang="en-CA" b="0" i="1" smtClean="0">
                            <a:latin typeface="Cambria Math" panose="02040503050406030204" pitchFamily="18" charset="0"/>
                          </a:rPr>
                          <m:t>3</m:t>
                        </m:r>
                      </m:sub>
                    </m:sSub>
                    <m:sSub>
                      <m:sSubPr>
                        <m:ctrlPr>
                          <a:rPr lang="en-CA" b="0" i="1" smtClean="0">
                            <a:latin typeface="Cambria Math" panose="02040503050406030204" pitchFamily="18" charset="0"/>
                          </a:rPr>
                        </m:ctrlPr>
                      </m:sSubPr>
                      <m:e>
                        <m:r>
                          <a:rPr lang="en-CA" b="0" i="1" smtClean="0">
                            <a:latin typeface="Cambria Math" panose="02040503050406030204" pitchFamily="18" charset="0"/>
                          </a:rPr>
                          <m:t>𝐹</m:t>
                        </m:r>
                      </m:e>
                      <m:sub>
                        <m:r>
                          <a:rPr lang="en-CA" b="0" i="1" smtClean="0">
                            <a:latin typeface="Cambria Math" panose="02040503050406030204" pitchFamily="18" charset="0"/>
                          </a:rPr>
                          <m:t>8</m:t>
                        </m:r>
                      </m:sub>
                    </m:sSub>
                  </m:oMath>
                </a14:m>
                <a:endParaRPr lang="en-CA" dirty="0"/>
              </a:p>
            </p:txBody>
          </p:sp>
        </mc:Choice>
        <mc:Fallback xmlns="">
          <p:sp>
            <p:nvSpPr>
              <p:cNvPr id="4" name="Title 1">
                <a:extLst>
                  <a:ext uri="{FF2B5EF4-FFF2-40B4-BE49-F238E27FC236}">
                    <a16:creationId xmlns:a16="http://schemas.microsoft.com/office/drawing/2014/main" id="{9B4881E2-9D42-25B3-634A-68BDC8A62CA6}"/>
                  </a:ext>
                </a:extLst>
              </p:cNvPr>
              <p:cNvSpPr txBox="1">
                <a:spLocks noRot="1" noChangeAspect="1" noMove="1" noResize="1" noEditPoints="1" noAdjustHandles="1" noChangeArrowheads="1" noChangeShapeType="1" noTextEdit="1"/>
              </p:cNvSpPr>
              <p:nvPr/>
            </p:nvSpPr>
            <p:spPr>
              <a:xfrm>
                <a:off x="362251" y="62549"/>
                <a:ext cx="10515600" cy="1325563"/>
              </a:xfrm>
              <a:prstGeom prst="rect">
                <a:avLst/>
              </a:prstGeom>
              <a:blipFill>
                <a:blip r:embed="rId3"/>
                <a:stretch>
                  <a:fillRect l="-2319"/>
                </a:stretch>
              </a:blipFill>
            </p:spPr>
            <p:txBody>
              <a:bodyPr/>
              <a:lstStyle/>
              <a:p>
                <a:r>
                  <a:rPr lang="en-CA">
                    <a:noFill/>
                  </a:rPr>
                  <a:t> </a:t>
                </a:r>
              </a:p>
            </p:txBody>
          </p:sp>
        </mc:Fallback>
      </mc:AlternateContent>
      <p:pic>
        <p:nvPicPr>
          <p:cNvPr id="7" name="Picture 2">
            <a:extLst>
              <a:ext uri="{FF2B5EF4-FFF2-40B4-BE49-F238E27FC236}">
                <a16:creationId xmlns:a16="http://schemas.microsoft.com/office/drawing/2014/main" id="{F215C2B8-2757-21BB-2982-F81B2BFC936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4289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2535A00-8FA3-BBE4-28FE-D5AD1A1C96FA}"/>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10E2EC-68C7-F0B4-C127-A9254B1FE5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ECCDD98-1B1C-3090-3D2D-BE4B437665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CA7388FB-9EB5-930D-3A7D-80325DE922E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EB108CA-13A2-15A3-370F-C25DF776738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CA199138-3F1D-D30A-9240-AD03D5B6C6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66559E43-824C-E660-E2FD-FC38226E1F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D2B55DE-8B34-9673-F420-5C0FF5AF06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BB69EBA3-6C70-DAD7-2E0C-08AC6B9A185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98095E65-23D2-FFEC-1DFB-AB1E8075F8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B995DE69-0482-638E-3E91-40C49B8BED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7A98D3CB-495A-8D35-1185-68F52B05F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F0CF25C8-1794-0CBA-3BB0-47EBF68EC6A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id="{703F2E8D-1CD8-3C8C-A2E6-AB3DD3CF1ECD}"/>
              </a:ext>
            </a:extLst>
          </p:cNvPr>
          <p:cNvSpPr>
            <a:spLocks noGrp="1"/>
          </p:cNvSpPr>
          <p:nvPr>
            <p:ph type="title"/>
          </p:nvPr>
        </p:nvSpPr>
        <p:spPr>
          <a:xfrm>
            <a:off x="2244047" y="321142"/>
            <a:ext cx="10515600" cy="1325563"/>
          </a:xfrm>
        </p:spPr>
        <p:txBody>
          <a:bodyPr/>
          <a:lstStyle/>
          <a:p>
            <a:r>
              <a:rPr lang="en-CA" dirty="0"/>
              <a:t>Agenda</a:t>
            </a:r>
          </a:p>
        </p:txBody>
      </p:sp>
      <p:sp>
        <p:nvSpPr>
          <p:cNvPr id="17" name="Content Placeholder 2">
            <a:extLst>
              <a:ext uri="{FF2B5EF4-FFF2-40B4-BE49-F238E27FC236}">
                <a16:creationId xmlns:a16="http://schemas.microsoft.com/office/drawing/2014/main" id="{55B8C31F-ABE6-D4BD-8AFE-CA1F49088888}"/>
              </a:ext>
            </a:extLst>
          </p:cNvPr>
          <p:cNvSpPr txBox="1">
            <a:spLocks/>
          </p:cNvSpPr>
          <p:nvPr/>
        </p:nvSpPr>
        <p:spPr>
          <a:xfrm>
            <a:off x="7546427" y="1620843"/>
            <a:ext cx="521321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CA" dirty="0"/>
          </a:p>
        </p:txBody>
      </p:sp>
      <p:pic>
        <p:nvPicPr>
          <p:cNvPr id="2" name="Picture 1">
            <a:extLst>
              <a:ext uri="{FF2B5EF4-FFF2-40B4-BE49-F238E27FC236}">
                <a16:creationId xmlns:a16="http://schemas.microsoft.com/office/drawing/2014/main" id="{CE30F961-B882-A7AF-5ADA-EC7AD26E736C}"/>
              </a:ext>
            </a:extLst>
          </p:cNvPr>
          <p:cNvPicPr>
            <a:picLocks noChangeAspect="1"/>
          </p:cNvPicPr>
          <p:nvPr/>
        </p:nvPicPr>
        <p:blipFill>
          <a:blip r:embed="rId2"/>
          <a:stretch>
            <a:fillRect/>
          </a:stretch>
        </p:blipFill>
        <p:spPr>
          <a:xfrm>
            <a:off x="0" y="0"/>
            <a:ext cx="7132237" cy="6858000"/>
          </a:xfrm>
          <a:prstGeom prst="rect">
            <a:avLst/>
          </a:prstGeom>
        </p:spPr>
      </p:pic>
      <p:sp>
        <p:nvSpPr>
          <p:cNvPr id="3" name="Slide Number Placeholder 2">
            <a:extLst>
              <a:ext uri="{FF2B5EF4-FFF2-40B4-BE49-F238E27FC236}">
                <a16:creationId xmlns:a16="http://schemas.microsoft.com/office/drawing/2014/main" id="{EFCA3D10-1C2E-2634-6016-571E54B0F829}"/>
              </a:ext>
            </a:extLst>
          </p:cNvPr>
          <p:cNvSpPr>
            <a:spLocks noGrp="1"/>
          </p:cNvSpPr>
          <p:nvPr>
            <p:ph type="sldNum" sz="quarter" idx="12"/>
          </p:nvPr>
        </p:nvSpPr>
        <p:spPr/>
        <p:txBody>
          <a:bodyPr/>
          <a:lstStyle/>
          <a:p>
            <a:fld id="{ACF0FABC-8301-49A3-9E40-ED1E61ADDDFD}" type="slidenum">
              <a:rPr lang="en-CA" smtClean="0"/>
              <a:t>23</a:t>
            </a:fld>
            <a:endParaRPr lang="en-CA"/>
          </a:p>
        </p:txBody>
      </p:sp>
      <p:sp>
        <p:nvSpPr>
          <p:cNvPr id="4" name="Title 31">
            <a:extLst>
              <a:ext uri="{FF2B5EF4-FFF2-40B4-BE49-F238E27FC236}">
                <a16:creationId xmlns:a16="http://schemas.microsoft.com/office/drawing/2014/main" id="{5098A8E3-0A95-8095-7F45-5DD2B7A39F05}"/>
              </a:ext>
            </a:extLst>
          </p:cNvPr>
          <p:cNvSpPr txBox="1">
            <a:spLocks/>
          </p:cNvSpPr>
          <p:nvPr/>
        </p:nvSpPr>
        <p:spPr>
          <a:xfrm>
            <a:off x="138529" y="183618"/>
            <a:ext cx="2996026" cy="1325563"/>
          </a:xfrm>
          <a:prstGeom prst="rect">
            <a:avLst/>
          </a:prstGeom>
          <a:solidFill>
            <a:srgbClr val="DDE0EA"/>
          </a:solidFill>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CA" dirty="0"/>
              <a:t>PICO-500</a:t>
            </a:r>
          </a:p>
          <a:p>
            <a:pPr algn="ctr"/>
            <a:r>
              <a:rPr lang="en-CA" dirty="0"/>
              <a:t>Coming soon</a:t>
            </a:r>
          </a:p>
        </p:txBody>
      </p:sp>
      <p:cxnSp>
        <p:nvCxnSpPr>
          <p:cNvPr id="24" name="Straight Arrow Connector 23">
            <a:extLst>
              <a:ext uri="{FF2B5EF4-FFF2-40B4-BE49-F238E27FC236}">
                <a16:creationId xmlns:a16="http://schemas.microsoft.com/office/drawing/2014/main" id="{CF490E7B-4D3E-2279-0D0C-A0FFD2A1F9DA}"/>
              </a:ext>
            </a:extLst>
          </p:cNvPr>
          <p:cNvCxnSpPr>
            <a:cxnSpLocks/>
          </p:cNvCxnSpPr>
          <p:nvPr/>
        </p:nvCxnSpPr>
        <p:spPr>
          <a:xfrm flipH="1">
            <a:off x="4876800" y="4379605"/>
            <a:ext cx="3227294" cy="30306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7" name="Picture 2">
            <a:extLst>
              <a:ext uri="{FF2B5EF4-FFF2-40B4-BE49-F238E27FC236}">
                <a16:creationId xmlns:a16="http://schemas.microsoft.com/office/drawing/2014/main" id="{ED3C61C1-306A-BF90-BD78-5935B380336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close-up of a machine&#10;&#10;Description automatically generated">
            <a:extLst>
              <a:ext uri="{FF2B5EF4-FFF2-40B4-BE49-F238E27FC236}">
                <a16:creationId xmlns:a16="http://schemas.microsoft.com/office/drawing/2014/main" id="{017AFCC7-56DF-F9AE-57BB-FAAA2AA55B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10994" y="1509181"/>
            <a:ext cx="2819012" cy="5255031"/>
          </a:xfrm>
          <a:prstGeom prst="rect">
            <a:avLst/>
          </a:prstGeom>
        </p:spPr>
      </p:pic>
    </p:spTree>
    <p:extLst>
      <p:ext uri="{BB962C8B-B14F-4D97-AF65-F5344CB8AC3E}">
        <p14:creationId xmlns:p14="http://schemas.microsoft.com/office/powerpoint/2010/main" val="732726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6725C71-640C-0F7F-E615-6C219BE12D3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622E5EE-9730-F468-303C-44657ABED6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EE94BBA-EAF1-BB9F-F003-6A4427F8FF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F95598AB-541A-E05C-2423-1AA1938CDA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81D5CA6-8CD3-964B-C058-0BE74CE874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C8FBF1B-D3D4-1693-F202-03BEEF5B8E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1F679151-C81C-F2CF-5278-7C476D3A44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89D9668D-ABDA-7297-1849-69864AE2B0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D738BF0B-B897-4770-AE2B-5914AC60F05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40A8F4FF-7BDA-FB80-8025-EF528A70363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7EAE700D-40CB-54EB-DA5E-44CFB69C75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F8692BE7-FBD6-0546-DCE2-EDF331671F6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D49698BC-B7C8-2688-5611-9A4AB7132F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4317D223-6216-2F8A-0E02-89F624DB723F}"/>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5E217D8-52BD-2615-7C9B-22304628F18B}"/>
              </a:ext>
            </a:extLst>
          </p:cNvPr>
          <p:cNvSpPr>
            <a:spLocks noGrp="1"/>
          </p:cNvSpPr>
          <p:nvPr>
            <p:ph type="sldNum" sz="quarter" idx="12"/>
          </p:nvPr>
        </p:nvSpPr>
        <p:spPr/>
        <p:txBody>
          <a:bodyPr/>
          <a:lstStyle/>
          <a:p>
            <a:fld id="{ACF0FABC-8301-49A3-9E40-ED1E61ADDDFD}" type="slidenum">
              <a:rPr lang="en-CA" smtClean="0"/>
              <a:t>24</a:t>
            </a:fld>
            <a:endParaRPr lang="en-CA"/>
          </a:p>
        </p:txBody>
      </p:sp>
      <p:sp>
        <p:nvSpPr>
          <p:cNvPr id="5" name="Title 31">
            <a:extLst>
              <a:ext uri="{FF2B5EF4-FFF2-40B4-BE49-F238E27FC236}">
                <a16:creationId xmlns:a16="http://schemas.microsoft.com/office/drawing/2014/main" id="{C82A7EC7-3DA7-0B0F-B8AC-B34BC4011531}"/>
              </a:ext>
            </a:extLst>
          </p:cNvPr>
          <p:cNvSpPr txBox="1">
            <a:spLocks/>
          </p:cNvSpPr>
          <p:nvPr/>
        </p:nvSpPr>
        <p:spPr>
          <a:xfrm>
            <a:off x="463570" y="318859"/>
            <a:ext cx="716637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PICO-500</a:t>
            </a:r>
          </a:p>
        </p:txBody>
      </p:sp>
      <p:pic>
        <p:nvPicPr>
          <p:cNvPr id="2" name="Picture 1" descr="A glass container in a room&#10;&#10;AI-generated content may be incorrect.">
            <a:extLst>
              <a:ext uri="{FF2B5EF4-FFF2-40B4-BE49-F238E27FC236}">
                <a16:creationId xmlns:a16="http://schemas.microsoft.com/office/drawing/2014/main" id="{40EF0887-C139-F0D7-0D01-503FA1413041}"/>
              </a:ext>
            </a:extLst>
          </p:cNvPr>
          <p:cNvPicPr>
            <a:picLocks noChangeAspect="1"/>
          </p:cNvPicPr>
          <p:nvPr/>
        </p:nvPicPr>
        <p:blipFill>
          <a:blip r:embed="rId4">
            <a:extLst>
              <a:ext uri="{28A0092B-C50C-407E-A947-70E740481C1C}">
                <a14:useLocalDpi xmlns:a14="http://schemas.microsoft.com/office/drawing/2010/main" val="0"/>
              </a:ext>
            </a:extLst>
          </a:blip>
          <a:srcRect l="17847" t="28088" r="22094" b="34519"/>
          <a:stretch/>
        </p:blipFill>
        <p:spPr>
          <a:xfrm rot="5400000">
            <a:off x="7544516" y="2405809"/>
            <a:ext cx="5874809" cy="2743200"/>
          </a:xfrm>
          <a:prstGeom prst="rect">
            <a:avLst/>
          </a:prstGeom>
        </p:spPr>
      </p:pic>
      <p:pic>
        <p:nvPicPr>
          <p:cNvPr id="6" name="Content Placeholder 6" descr="Diagram of a chemical plant&#10;&#10;Description automatically generated">
            <a:extLst>
              <a:ext uri="{FF2B5EF4-FFF2-40B4-BE49-F238E27FC236}">
                <a16:creationId xmlns:a16="http://schemas.microsoft.com/office/drawing/2014/main" id="{95FFD7A4-6673-1143-D323-BF9BAEA11DB1}"/>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l="27051" r="1"/>
          <a:stretch/>
        </p:blipFill>
        <p:spPr>
          <a:xfrm>
            <a:off x="3950066" y="1079053"/>
            <a:ext cx="4822081" cy="5140772"/>
          </a:xfrm>
        </p:spPr>
      </p:pic>
      <p:sp>
        <p:nvSpPr>
          <p:cNvPr id="17" name="Content Placeholder 2">
            <a:extLst>
              <a:ext uri="{FF2B5EF4-FFF2-40B4-BE49-F238E27FC236}">
                <a16:creationId xmlns:a16="http://schemas.microsoft.com/office/drawing/2014/main" id="{9079C3BB-48DF-86C1-0319-AC215F2F6B4D}"/>
              </a:ext>
            </a:extLst>
          </p:cNvPr>
          <p:cNvSpPr txBox="1">
            <a:spLocks/>
          </p:cNvSpPr>
          <p:nvPr/>
        </p:nvSpPr>
        <p:spPr>
          <a:xfrm>
            <a:off x="496975" y="1404148"/>
            <a:ext cx="10515600" cy="5134764"/>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pPr>
            <a:r>
              <a:rPr lang="en-CA" dirty="0"/>
              <a:t>Major New Features</a:t>
            </a:r>
          </a:p>
          <a:p>
            <a:pPr>
              <a:lnSpc>
                <a:spcPct val="150000"/>
              </a:lnSpc>
            </a:pPr>
            <a:r>
              <a:rPr lang="en-CA" dirty="0"/>
              <a:t>260L target</a:t>
            </a:r>
          </a:p>
          <a:p>
            <a:pPr>
              <a:lnSpc>
                <a:spcPct val="150000"/>
              </a:lnSpc>
            </a:pPr>
            <a:r>
              <a:rPr lang="en-CA" dirty="0"/>
              <a:t>Vacuum jacket</a:t>
            </a:r>
          </a:p>
          <a:p>
            <a:pPr>
              <a:lnSpc>
                <a:spcPct val="150000"/>
              </a:lnSpc>
            </a:pPr>
            <a:r>
              <a:rPr lang="en-CA" dirty="0"/>
              <a:t>Muon Veto</a:t>
            </a:r>
          </a:p>
          <a:p>
            <a:pPr>
              <a:lnSpc>
                <a:spcPct val="150000"/>
              </a:lnSpc>
            </a:pPr>
            <a:r>
              <a:rPr lang="en-CA" dirty="0"/>
              <a:t>Degassing Tank</a:t>
            </a:r>
          </a:p>
          <a:p>
            <a:pPr>
              <a:lnSpc>
                <a:spcPct val="150000"/>
              </a:lnSpc>
            </a:pPr>
            <a:r>
              <a:rPr lang="en-CA" dirty="0"/>
              <a:t>Improved Heater design</a:t>
            </a:r>
          </a:p>
          <a:p>
            <a:pPr>
              <a:lnSpc>
                <a:spcPct val="150000"/>
              </a:lnSpc>
            </a:pPr>
            <a:r>
              <a:rPr lang="en-CA" dirty="0"/>
              <a:t>Fully Connectorized</a:t>
            </a:r>
          </a:p>
          <a:p>
            <a:pPr>
              <a:lnSpc>
                <a:spcPct val="150000"/>
              </a:lnSpc>
            </a:pPr>
            <a:r>
              <a:rPr lang="en-CA" dirty="0"/>
              <a:t>Engineering Design Reviews</a:t>
            </a:r>
          </a:p>
          <a:p>
            <a:endParaRPr lang="en-CA" dirty="0"/>
          </a:p>
          <a:p>
            <a:endParaRPr lang="en-CA" dirty="0"/>
          </a:p>
        </p:txBody>
      </p:sp>
      <p:cxnSp>
        <p:nvCxnSpPr>
          <p:cNvPr id="11" name="Straight Arrow Connector 10">
            <a:extLst>
              <a:ext uri="{FF2B5EF4-FFF2-40B4-BE49-F238E27FC236}">
                <a16:creationId xmlns:a16="http://schemas.microsoft.com/office/drawing/2014/main" id="{6C70870F-67E7-F583-2896-9A3D1B4F4C66}"/>
              </a:ext>
            </a:extLst>
          </p:cNvPr>
          <p:cNvCxnSpPr/>
          <p:nvPr/>
        </p:nvCxnSpPr>
        <p:spPr>
          <a:xfrm flipV="1">
            <a:off x="7975600" y="2570480"/>
            <a:ext cx="2153920" cy="2438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77727F14-0BAC-6497-24A6-73E1456A9E66}"/>
              </a:ext>
            </a:extLst>
          </p:cNvPr>
          <p:cNvCxnSpPr>
            <a:cxnSpLocks/>
          </p:cNvCxnSpPr>
          <p:nvPr/>
        </p:nvCxnSpPr>
        <p:spPr>
          <a:xfrm flipV="1">
            <a:off x="3968212" y="318859"/>
            <a:ext cx="0" cy="3531781"/>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6" name="Straight Connector 25">
            <a:extLst>
              <a:ext uri="{FF2B5EF4-FFF2-40B4-BE49-F238E27FC236}">
                <a16:creationId xmlns:a16="http://schemas.microsoft.com/office/drawing/2014/main" id="{1CCEA054-495A-09AC-7206-098E52910C82}"/>
              </a:ext>
            </a:extLst>
          </p:cNvPr>
          <p:cNvCxnSpPr>
            <a:cxnSpLocks/>
          </p:cNvCxnSpPr>
          <p:nvPr/>
        </p:nvCxnSpPr>
        <p:spPr>
          <a:xfrm flipV="1">
            <a:off x="6471421" y="318859"/>
            <a:ext cx="0" cy="337094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EEDBD59-A8A8-EC03-A5E4-676A496B750E}"/>
              </a:ext>
            </a:extLst>
          </p:cNvPr>
          <p:cNvCxnSpPr>
            <a:cxnSpLocks/>
          </p:cNvCxnSpPr>
          <p:nvPr/>
        </p:nvCxnSpPr>
        <p:spPr>
          <a:xfrm>
            <a:off x="3968212" y="840004"/>
            <a:ext cx="2503209" cy="0"/>
          </a:xfrm>
          <a:prstGeom prst="straightConnector1">
            <a:avLst/>
          </a:prstGeom>
          <a:ln w="38100">
            <a:headEnd type="triangle"/>
            <a:tailEnd type="triangle"/>
          </a:ln>
        </p:spPr>
        <p:style>
          <a:lnRef idx="2">
            <a:schemeClr val="dk1"/>
          </a:lnRef>
          <a:fillRef idx="0">
            <a:schemeClr val="dk1"/>
          </a:fillRef>
          <a:effectRef idx="1">
            <a:schemeClr val="dk1"/>
          </a:effectRef>
          <a:fontRef idx="minor">
            <a:schemeClr val="tx1"/>
          </a:fontRef>
        </p:style>
      </p:cxnSp>
      <p:sp>
        <p:nvSpPr>
          <p:cNvPr id="34" name="TextBox 33">
            <a:extLst>
              <a:ext uri="{FF2B5EF4-FFF2-40B4-BE49-F238E27FC236}">
                <a16:creationId xmlns:a16="http://schemas.microsoft.com/office/drawing/2014/main" id="{55DB1678-5CD9-7395-7EF3-B1A4AB19724F}"/>
              </a:ext>
            </a:extLst>
          </p:cNvPr>
          <p:cNvSpPr txBox="1"/>
          <p:nvPr/>
        </p:nvSpPr>
        <p:spPr>
          <a:xfrm>
            <a:off x="6500210" y="568078"/>
            <a:ext cx="1858105" cy="369332"/>
          </a:xfrm>
          <a:prstGeom prst="rect">
            <a:avLst/>
          </a:prstGeom>
          <a:noFill/>
        </p:spPr>
        <p:txBody>
          <a:bodyPr wrap="square" rtlCol="0">
            <a:spAutoFit/>
          </a:bodyPr>
          <a:lstStyle/>
          <a:p>
            <a:r>
              <a:rPr lang="en-CA" dirty="0"/>
              <a:t>84” OD</a:t>
            </a:r>
          </a:p>
        </p:txBody>
      </p:sp>
    </p:spTree>
    <p:extLst>
      <p:ext uri="{BB962C8B-B14F-4D97-AF65-F5344CB8AC3E}">
        <p14:creationId xmlns:p14="http://schemas.microsoft.com/office/powerpoint/2010/main" val="4147961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9B763-696F-BA73-F4C6-FFA8254421C8}"/>
              </a:ext>
            </a:extLst>
          </p:cNvPr>
          <p:cNvSpPr>
            <a:spLocks noGrp="1"/>
          </p:cNvSpPr>
          <p:nvPr>
            <p:ph type="title"/>
          </p:nvPr>
        </p:nvSpPr>
        <p:spPr/>
        <p:txBody>
          <a:bodyPr/>
          <a:lstStyle/>
          <a:p>
            <a:r>
              <a:rPr lang="en-CA" dirty="0"/>
              <a:t>PICO Exposure Forecast</a:t>
            </a:r>
          </a:p>
        </p:txBody>
      </p:sp>
      <p:pic>
        <p:nvPicPr>
          <p:cNvPr id="6" name="Content Placeholder 5" descr="A graph of a graph with colored lines&#10;&#10;Description automatically generated with medium confidence">
            <a:extLst>
              <a:ext uri="{FF2B5EF4-FFF2-40B4-BE49-F238E27FC236}">
                <a16:creationId xmlns:a16="http://schemas.microsoft.com/office/drawing/2014/main" id="{6ABC7E65-E0D0-60E6-9C44-B034C71A006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593" y="2543269"/>
            <a:ext cx="5924407" cy="3949605"/>
          </a:xfrm>
        </p:spPr>
      </p:pic>
      <p:pic>
        <p:nvPicPr>
          <p:cNvPr id="8" name="Picture 7" descr="A graph of a graph with colored lines&#10;&#10;Description automatically generated with medium confidence">
            <a:extLst>
              <a:ext uri="{FF2B5EF4-FFF2-40B4-BE49-F238E27FC236}">
                <a16:creationId xmlns:a16="http://schemas.microsoft.com/office/drawing/2014/main" id="{749E1D42-DB83-4B58-750C-7D5C1079B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3274" y="2543269"/>
            <a:ext cx="5924407" cy="3949606"/>
          </a:xfrm>
          <a:prstGeom prst="rect">
            <a:avLst/>
          </a:prstGeom>
        </p:spPr>
      </p:pic>
      <p:sp>
        <p:nvSpPr>
          <p:cNvPr id="9" name="Content Placeholder 2">
            <a:extLst>
              <a:ext uri="{FF2B5EF4-FFF2-40B4-BE49-F238E27FC236}">
                <a16:creationId xmlns:a16="http://schemas.microsoft.com/office/drawing/2014/main" id="{0F161146-6CEC-D026-8856-FC73F25DB00C}"/>
              </a:ext>
            </a:extLst>
          </p:cNvPr>
          <p:cNvSpPr txBox="1">
            <a:spLocks/>
          </p:cNvSpPr>
          <p:nvPr/>
        </p:nvSpPr>
        <p:spPr>
          <a:xfrm>
            <a:off x="838200" y="1880883"/>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CA" dirty="0"/>
              <a:t>              Spin-Independent		               Spin Dependent</a:t>
            </a:r>
          </a:p>
        </p:txBody>
      </p:sp>
      <p:pic>
        <p:nvPicPr>
          <p:cNvPr id="10" name="Picture 2">
            <a:extLst>
              <a:ext uri="{FF2B5EF4-FFF2-40B4-BE49-F238E27FC236}">
                <a16:creationId xmlns:a16="http://schemas.microsoft.com/office/drawing/2014/main" id="{2B8CF9FC-A229-75BF-48B0-51B72E4931D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11" name="Slide Number Placeholder 10">
            <a:extLst>
              <a:ext uri="{FF2B5EF4-FFF2-40B4-BE49-F238E27FC236}">
                <a16:creationId xmlns:a16="http://schemas.microsoft.com/office/drawing/2014/main" id="{24ED3E57-A6D5-42C1-A1FD-45C3C191E10E}"/>
              </a:ext>
            </a:extLst>
          </p:cNvPr>
          <p:cNvSpPr>
            <a:spLocks noGrp="1"/>
          </p:cNvSpPr>
          <p:nvPr>
            <p:ph type="sldNum" sz="quarter" idx="12"/>
          </p:nvPr>
        </p:nvSpPr>
        <p:spPr/>
        <p:txBody>
          <a:bodyPr/>
          <a:lstStyle/>
          <a:p>
            <a:fld id="{691065A5-3578-4A10-B6E9-4D35041AE1EB}" type="slidenum">
              <a:rPr lang="en-CA" smtClean="0"/>
              <a:t>25</a:t>
            </a:fld>
            <a:endParaRPr lang="en-CA"/>
          </a:p>
        </p:txBody>
      </p:sp>
    </p:spTree>
    <p:extLst>
      <p:ext uri="{BB962C8B-B14F-4D97-AF65-F5344CB8AC3E}">
        <p14:creationId xmlns:p14="http://schemas.microsoft.com/office/powerpoint/2010/main" val="1044343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A4B11A7-7389-034D-BCC1-58E26C6931FD}"/>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85A4F93-C3C7-D5EA-F8CD-10EB42AA35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80377F38-15D9-6314-13F7-93E5C23615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7AA411B9-E4B3-A68F-93CD-6F652E3412F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63C6C0F2-5711-F7F2-1474-7FD50D72751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4A31A1A9-F1AD-0623-3032-E6C9E86AF0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02BD2975-41F1-8146-A142-E7E7DA19502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81D078B-5BF6-9520-0F4E-F8C3413051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44D310EB-CD22-1B45-3662-3BAEB4C0A7A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5A2B3E49-90C8-A178-B79C-17CFEDD115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4C381D2D-14EA-9517-F441-E93040388F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A9BBC73B-5E66-FCE7-1E8A-8EF283199A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17CF857-8BC2-234E-2D2F-C214F396B6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79AAB99A-2E05-4E3C-026B-A425D32DADB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382AA664-47C7-9E26-582A-7C518955F4A5}"/>
              </a:ext>
            </a:extLst>
          </p:cNvPr>
          <p:cNvSpPr>
            <a:spLocks noGrp="1"/>
          </p:cNvSpPr>
          <p:nvPr>
            <p:ph type="sldNum" sz="quarter" idx="12"/>
          </p:nvPr>
        </p:nvSpPr>
        <p:spPr/>
        <p:txBody>
          <a:bodyPr/>
          <a:lstStyle/>
          <a:p>
            <a:fld id="{ACF0FABC-8301-49A3-9E40-ED1E61ADDDFD}" type="slidenum">
              <a:rPr lang="en-CA" smtClean="0"/>
              <a:t>26</a:t>
            </a:fld>
            <a:endParaRPr lang="en-CA"/>
          </a:p>
        </p:txBody>
      </p:sp>
      <p:sp>
        <p:nvSpPr>
          <p:cNvPr id="7" name="Title 1">
            <a:extLst>
              <a:ext uri="{FF2B5EF4-FFF2-40B4-BE49-F238E27FC236}">
                <a16:creationId xmlns:a16="http://schemas.microsoft.com/office/drawing/2014/main" id="{E29D1E4B-CAE5-9583-DA88-D5A0D5D15296}"/>
              </a:ext>
            </a:extLst>
          </p:cNvPr>
          <p:cNvSpPr txBox="1">
            <a:spLocks/>
          </p:cNvSpPr>
          <p:nvPr/>
        </p:nvSpPr>
        <p:spPr>
          <a:xfrm>
            <a:off x="331034" y="129059"/>
            <a:ext cx="629472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Water Tank </a:t>
            </a:r>
          </a:p>
          <a:p>
            <a:pPr marL="571500" indent="-571500">
              <a:buFont typeface="Arial" panose="020B0604020202020204" pitchFamily="34" charset="0"/>
              <a:buChar char="•"/>
            </a:pPr>
            <a:r>
              <a:rPr lang="en-CA" sz="3600" dirty="0"/>
              <a:t>background shielding</a:t>
            </a:r>
          </a:p>
        </p:txBody>
      </p:sp>
      <p:pic>
        <p:nvPicPr>
          <p:cNvPr id="6" name="Picture 5" descr="A circular metal structure with many round objects&#10;&#10;AI-generated content may be incorrect.">
            <a:extLst>
              <a:ext uri="{FF2B5EF4-FFF2-40B4-BE49-F238E27FC236}">
                <a16:creationId xmlns:a16="http://schemas.microsoft.com/office/drawing/2014/main" id="{0D30248B-9AEA-CC84-8739-1D18BB140FCB}"/>
              </a:ext>
            </a:extLst>
          </p:cNvPr>
          <p:cNvPicPr>
            <a:picLocks noChangeAspect="1"/>
          </p:cNvPicPr>
          <p:nvPr/>
        </p:nvPicPr>
        <p:blipFill>
          <a:blip r:embed="rId3">
            <a:extLst>
              <a:ext uri="{28A0092B-C50C-407E-A947-70E740481C1C}">
                <a14:useLocalDpi xmlns:a14="http://schemas.microsoft.com/office/drawing/2010/main" val="0"/>
              </a:ext>
            </a:extLst>
          </a:blip>
          <a:srcRect b="9883"/>
          <a:stretch/>
        </p:blipFill>
        <p:spPr>
          <a:xfrm>
            <a:off x="369490" y="1642217"/>
            <a:ext cx="4204391" cy="5051834"/>
          </a:xfrm>
          <a:prstGeom prst="rect">
            <a:avLst/>
          </a:prstGeom>
        </p:spPr>
      </p:pic>
      <p:pic>
        <p:nvPicPr>
          <p:cNvPr id="24" name="Picture 23" descr="A metal structure with a cart&#10;&#10;AI-generated content may be incorrect.">
            <a:extLst>
              <a:ext uri="{FF2B5EF4-FFF2-40B4-BE49-F238E27FC236}">
                <a16:creationId xmlns:a16="http://schemas.microsoft.com/office/drawing/2014/main" id="{5E5E93FF-213A-25CB-6C1E-3747C58E5B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71105" y="376071"/>
            <a:ext cx="4748433" cy="6331244"/>
          </a:xfrm>
          <a:prstGeom prst="rect">
            <a:avLst/>
          </a:prstGeom>
        </p:spPr>
      </p:pic>
    </p:spTree>
    <p:extLst>
      <p:ext uri="{BB962C8B-B14F-4D97-AF65-F5344CB8AC3E}">
        <p14:creationId xmlns:p14="http://schemas.microsoft.com/office/powerpoint/2010/main" val="30384577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2DB47F2-DA3B-2E5D-EA43-9434E922540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6A0B0B5-2FFE-E8E2-B2EC-F60787ED50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205EA0B-3856-3115-A7D9-9A4D837768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D45BF268-C3F4-CF3A-157B-21D8A520663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8599C388-D116-452D-BCCC-5C395B28CD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BAB39D29-F8DD-8713-CC34-F05AC9A5A4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0096314-9E4F-C914-2879-3924ECDC58B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B3E5C869-E1E9-EF4B-0C78-8E92D04141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2E68A642-B44F-7828-2537-FC727E11D12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2F733B79-3116-1D74-6272-44B50146D0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1668C246-4812-B20D-DCF7-D109198C2D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45EE6862-C43B-4A30-A4E6-A343D25451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98347C00-2594-A3A0-7426-89FEF667AA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C00078EA-A3CD-ECEF-988A-E7C031A55D04}"/>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781439" y="7634"/>
            <a:ext cx="1223497" cy="517947"/>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D23854AB-0D0F-DFD9-DDFD-4E8C9B3B83A0}"/>
              </a:ext>
            </a:extLst>
          </p:cNvPr>
          <p:cNvSpPr>
            <a:spLocks noGrp="1"/>
          </p:cNvSpPr>
          <p:nvPr>
            <p:ph type="title"/>
          </p:nvPr>
        </p:nvSpPr>
        <p:spPr>
          <a:xfrm>
            <a:off x="495177" y="330711"/>
            <a:ext cx="10515600" cy="1325563"/>
          </a:xfrm>
        </p:spPr>
        <p:txBody>
          <a:bodyPr/>
          <a:lstStyle/>
          <a:p>
            <a:r>
              <a:rPr lang="en-CA" dirty="0"/>
              <a:t>Base Flange Assembly Table</a:t>
            </a:r>
          </a:p>
        </p:txBody>
      </p:sp>
      <p:pic>
        <p:nvPicPr>
          <p:cNvPr id="2" name="Picture 1">
            <a:extLst>
              <a:ext uri="{FF2B5EF4-FFF2-40B4-BE49-F238E27FC236}">
                <a16:creationId xmlns:a16="http://schemas.microsoft.com/office/drawing/2014/main" id="{0F841AE4-ADA0-FAC9-9798-EFEF874086C9}"/>
              </a:ext>
            </a:extLst>
          </p:cNvPr>
          <p:cNvPicPr>
            <a:picLocks noChangeAspect="1"/>
          </p:cNvPicPr>
          <p:nvPr/>
        </p:nvPicPr>
        <p:blipFill>
          <a:blip r:embed="rId3"/>
          <a:stretch>
            <a:fillRect/>
          </a:stretch>
        </p:blipFill>
        <p:spPr>
          <a:xfrm>
            <a:off x="4145187" y="1917621"/>
            <a:ext cx="3855496" cy="3886200"/>
          </a:xfrm>
          <a:prstGeom prst="rect">
            <a:avLst/>
          </a:prstGeom>
        </p:spPr>
      </p:pic>
      <p:pic>
        <p:nvPicPr>
          <p:cNvPr id="3" name="Picture 2">
            <a:extLst>
              <a:ext uri="{FF2B5EF4-FFF2-40B4-BE49-F238E27FC236}">
                <a16:creationId xmlns:a16="http://schemas.microsoft.com/office/drawing/2014/main" id="{13B63ECB-1BD4-2D1C-3605-5206B9EFE3C0}"/>
              </a:ext>
            </a:extLst>
          </p:cNvPr>
          <p:cNvPicPr>
            <a:picLocks noChangeAspect="1"/>
          </p:cNvPicPr>
          <p:nvPr/>
        </p:nvPicPr>
        <p:blipFill>
          <a:blip r:embed="rId4"/>
          <a:stretch>
            <a:fillRect/>
          </a:stretch>
        </p:blipFill>
        <p:spPr>
          <a:xfrm>
            <a:off x="183121" y="1979351"/>
            <a:ext cx="3744332" cy="3927389"/>
          </a:xfrm>
          <a:prstGeom prst="rect">
            <a:avLst/>
          </a:prstGeom>
        </p:spPr>
      </p:pic>
      <p:pic>
        <p:nvPicPr>
          <p:cNvPr id="2050" name="Picture 2">
            <a:extLst>
              <a:ext uri="{FF2B5EF4-FFF2-40B4-BE49-F238E27FC236}">
                <a16:creationId xmlns:a16="http://schemas.microsoft.com/office/drawing/2014/main" id="{D25CFA62-B199-6662-5977-5D1E455EE91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6453" y="638409"/>
            <a:ext cx="4079472" cy="621195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293E041B-834D-836B-5C95-9914DB944B71}"/>
              </a:ext>
            </a:extLst>
          </p:cNvPr>
          <p:cNvSpPr>
            <a:spLocks noGrp="1"/>
          </p:cNvSpPr>
          <p:nvPr>
            <p:ph type="sldNum" sz="quarter" idx="12"/>
          </p:nvPr>
        </p:nvSpPr>
        <p:spPr/>
        <p:txBody>
          <a:bodyPr/>
          <a:lstStyle/>
          <a:p>
            <a:fld id="{ACF0FABC-8301-49A3-9E40-ED1E61ADDDFD}" type="slidenum">
              <a:rPr lang="en-CA" smtClean="0"/>
              <a:t>27</a:t>
            </a:fld>
            <a:endParaRPr lang="en-CA"/>
          </a:p>
        </p:txBody>
      </p:sp>
    </p:spTree>
    <p:extLst>
      <p:ext uri="{BB962C8B-B14F-4D97-AF65-F5344CB8AC3E}">
        <p14:creationId xmlns:p14="http://schemas.microsoft.com/office/powerpoint/2010/main" val="13388316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D1198B3-51A9-F6CF-AA04-89A29BCF83F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BAE74B9-A266-BB43-1C86-FFB7FD8A14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E174706-3CD4-491F-2C30-A4FCD7422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9658BA28-A7CC-67FF-8B92-29071EF2129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C5557984-6D9C-0E74-9F8C-32BF6F8C0A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27F6C059-C671-8D16-A240-580EA022A9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96223950-C33C-1FB6-B7B0-339C61AE15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709D8252-3BF2-01A1-F732-0F6472E036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E8B52488-B882-099E-DB62-FB2AC53BF1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6DF144A1-CF58-6149-5AB1-AAA1A8B6228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FC8FDCEA-6C29-2E6F-7FF9-41EFB19DF2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B04BE26-9E6A-1A0B-4339-98994396D6F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544B4AA-5A26-9709-8E4C-7458A9BF0A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id="{AE745161-6CF7-91ED-1816-DC205DED6858}"/>
              </a:ext>
            </a:extLst>
          </p:cNvPr>
          <p:cNvSpPr>
            <a:spLocks noGrp="1"/>
          </p:cNvSpPr>
          <p:nvPr>
            <p:ph type="title"/>
          </p:nvPr>
        </p:nvSpPr>
        <p:spPr>
          <a:xfrm>
            <a:off x="331034" y="129059"/>
            <a:ext cx="10515600" cy="1325563"/>
          </a:xfrm>
        </p:spPr>
        <p:txBody>
          <a:bodyPr/>
          <a:lstStyle/>
          <a:p>
            <a:r>
              <a:rPr lang="en-CA" dirty="0"/>
              <a:t>Pressure Vessel</a:t>
            </a:r>
          </a:p>
        </p:txBody>
      </p:sp>
      <p:pic>
        <p:nvPicPr>
          <p:cNvPr id="5" name="Picture 4" descr="A person on a tractor in a tunnel&#10;&#10;AI-generated content may be incorrect.">
            <a:extLst>
              <a:ext uri="{FF2B5EF4-FFF2-40B4-BE49-F238E27FC236}">
                <a16:creationId xmlns:a16="http://schemas.microsoft.com/office/drawing/2014/main" id="{0F1199DC-50DC-3A22-F3E1-D309299D24BA}"/>
              </a:ext>
            </a:extLst>
          </p:cNvPr>
          <p:cNvPicPr>
            <a:picLocks noChangeAspect="1"/>
          </p:cNvPicPr>
          <p:nvPr/>
        </p:nvPicPr>
        <p:blipFill>
          <a:blip r:embed="rId2">
            <a:extLst>
              <a:ext uri="{28A0092B-C50C-407E-A947-70E740481C1C}">
                <a14:useLocalDpi xmlns:a14="http://schemas.microsoft.com/office/drawing/2010/main" val="0"/>
              </a:ext>
            </a:extLst>
          </a:blip>
          <a:srcRect t="3342" b="16701"/>
          <a:stretch/>
        </p:blipFill>
        <p:spPr>
          <a:xfrm>
            <a:off x="7221716" y="358787"/>
            <a:ext cx="4511483" cy="2705420"/>
          </a:xfrm>
          <a:prstGeom prst="rect">
            <a:avLst/>
          </a:prstGeom>
        </p:spPr>
      </p:pic>
      <p:pic>
        <p:nvPicPr>
          <p:cNvPr id="6" name="Picture 5" descr="A person in a blue suit working on a large metal object&#10;&#10;AI-generated content may be incorrect.">
            <a:extLst>
              <a:ext uri="{FF2B5EF4-FFF2-40B4-BE49-F238E27FC236}">
                <a16:creationId xmlns:a16="http://schemas.microsoft.com/office/drawing/2014/main" id="{EA10C011-08F5-9D12-EF54-274876CFCFCF}"/>
              </a:ext>
            </a:extLst>
          </p:cNvPr>
          <p:cNvPicPr>
            <a:picLocks noChangeAspect="1"/>
          </p:cNvPicPr>
          <p:nvPr/>
        </p:nvPicPr>
        <p:blipFill>
          <a:blip r:embed="rId3">
            <a:extLst>
              <a:ext uri="{28A0092B-C50C-407E-A947-70E740481C1C}">
                <a14:useLocalDpi xmlns:a14="http://schemas.microsoft.com/office/drawing/2010/main" val="0"/>
              </a:ext>
            </a:extLst>
          </a:blip>
          <a:srcRect l="17349" r="8741"/>
          <a:stretch/>
        </p:blipFill>
        <p:spPr>
          <a:xfrm rot="5400000">
            <a:off x="7247185" y="3179577"/>
            <a:ext cx="3456349" cy="3507286"/>
          </a:xfrm>
          <a:prstGeom prst="rect">
            <a:avLst/>
          </a:prstGeom>
        </p:spPr>
      </p:pic>
      <p:sp>
        <p:nvSpPr>
          <p:cNvPr id="7" name="Slide Number Placeholder 6">
            <a:extLst>
              <a:ext uri="{FF2B5EF4-FFF2-40B4-BE49-F238E27FC236}">
                <a16:creationId xmlns:a16="http://schemas.microsoft.com/office/drawing/2014/main" id="{464495BD-9D9E-E053-EB65-B42109A8911A}"/>
              </a:ext>
            </a:extLst>
          </p:cNvPr>
          <p:cNvSpPr>
            <a:spLocks noGrp="1"/>
          </p:cNvSpPr>
          <p:nvPr>
            <p:ph type="sldNum" sz="quarter" idx="12"/>
          </p:nvPr>
        </p:nvSpPr>
        <p:spPr/>
        <p:txBody>
          <a:bodyPr/>
          <a:lstStyle/>
          <a:p>
            <a:fld id="{ACF0FABC-8301-49A3-9E40-ED1E61ADDDFD}" type="slidenum">
              <a:rPr lang="en-CA" smtClean="0"/>
              <a:t>28</a:t>
            </a:fld>
            <a:endParaRPr lang="en-CA"/>
          </a:p>
        </p:txBody>
      </p:sp>
      <p:pic>
        <p:nvPicPr>
          <p:cNvPr id="2" name="Picture 1" descr="Large metal wheels in a warehouse&#10;&#10;AI-generated content may be incorrect.">
            <a:extLst>
              <a:ext uri="{FF2B5EF4-FFF2-40B4-BE49-F238E27FC236}">
                <a16:creationId xmlns:a16="http://schemas.microsoft.com/office/drawing/2014/main" id="{B8756F0D-A8D1-930E-B28B-004F993D0A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379" y="1454622"/>
            <a:ext cx="6190842" cy="4643132"/>
          </a:xfrm>
          <a:prstGeom prst="rect">
            <a:avLst/>
          </a:prstGeom>
        </p:spPr>
      </p:pic>
    </p:spTree>
    <p:extLst>
      <p:ext uri="{BB962C8B-B14F-4D97-AF65-F5344CB8AC3E}">
        <p14:creationId xmlns:p14="http://schemas.microsoft.com/office/powerpoint/2010/main" val="32599844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C311326-0F2D-E0F4-668C-59645845F1C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A94D9B4-7187-E48B-7D4F-619FE422FD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4FFBFBC-B43B-39B0-7029-DA76752A3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5E60E21E-8516-E993-E27E-D890A65C37F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3F0E33D9-CC0D-FB5E-1A7B-2FF4607A1B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8E5F1D8F-9FD4-516D-9FC8-9B80A2461D7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2186D89-2766-F377-59A5-C62A0FB63C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D2CB7776-426B-726A-36B3-D10BE849DB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EE0A4EF0-9A65-5E09-7BC0-148B604C035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8D7B3841-5FFF-8F06-CDB9-711EC3C3F5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96A15B35-EDE1-3B21-7056-6F5B23E8CD6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A3D5CA72-F38E-461F-33B6-F95003471EC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4693CA01-2147-F4D5-D8C9-BAB35D2D5A8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39398445-3E51-06C5-835B-FB427F65D15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5081FE1-99E3-AF6D-1719-4B1B6A7EDFC6}"/>
              </a:ext>
            </a:extLst>
          </p:cNvPr>
          <p:cNvSpPr>
            <a:spLocks noGrp="1"/>
          </p:cNvSpPr>
          <p:nvPr>
            <p:ph type="sldNum" sz="quarter" idx="12"/>
          </p:nvPr>
        </p:nvSpPr>
        <p:spPr/>
        <p:txBody>
          <a:bodyPr/>
          <a:lstStyle/>
          <a:p>
            <a:fld id="{ACF0FABC-8301-49A3-9E40-ED1E61ADDDFD}" type="slidenum">
              <a:rPr lang="en-CA" smtClean="0"/>
              <a:t>29</a:t>
            </a:fld>
            <a:endParaRPr lang="en-CA"/>
          </a:p>
        </p:txBody>
      </p:sp>
      <p:sp>
        <p:nvSpPr>
          <p:cNvPr id="7" name="Title 1">
            <a:extLst>
              <a:ext uri="{FF2B5EF4-FFF2-40B4-BE49-F238E27FC236}">
                <a16:creationId xmlns:a16="http://schemas.microsoft.com/office/drawing/2014/main" id="{9EF764E7-A38B-37DD-E503-A95039A97DA8}"/>
              </a:ext>
            </a:extLst>
          </p:cNvPr>
          <p:cNvSpPr txBox="1">
            <a:spLocks/>
          </p:cNvSpPr>
          <p:nvPr/>
        </p:nvSpPr>
        <p:spPr>
          <a:xfrm>
            <a:off x="331034" y="129059"/>
            <a:ext cx="3178962" cy="253101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Pressure Vessel welding now!</a:t>
            </a:r>
          </a:p>
        </p:txBody>
      </p:sp>
      <p:pic>
        <p:nvPicPr>
          <p:cNvPr id="3" name="Picture 2" descr="A person standing in a room&#10;&#10;AI-generated content may be incorrect.">
            <a:extLst>
              <a:ext uri="{FF2B5EF4-FFF2-40B4-BE49-F238E27FC236}">
                <a16:creationId xmlns:a16="http://schemas.microsoft.com/office/drawing/2014/main" id="{611D5554-9547-D2F7-18AA-F7DD6FD6622E}"/>
              </a:ext>
            </a:extLst>
          </p:cNvPr>
          <p:cNvPicPr>
            <a:picLocks noChangeAspect="1"/>
          </p:cNvPicPr>
          <p:nvPr/>
        </p:nvPicPr>
        <p:blipFill>
          <a:blip r:embed="rId3">
            <a:extLst>
              <a:ext uri="{28A0092B-C50C-407E-A947-70E740481C1C}">
                <a14:useLocalDpi xmlns:a14="http://schemas.microsoft.com/office/drawing/2010/main" val="0"/>
              </a:ext>
            </a:extLst>
          </a:blip>
          <a:srcRect l="30050" t="31185" r="13598" b="16635"/>
          <a:stretch/>
        </p:blipFill>
        <p:spPr>
          <a:xfrm>
            <a:off x="3510301" y="236902"/>
            <a:ext cx="5171091" cy="6384196"/>
          </a:xfrm>
          <a:prstGeom prst="rect">
            <a:avLst/>
          </a:prstGeom>
        </p:spPr>
      </p:pic>
    </p:spTree>
    <p:extLst>
      <p:ext uri="{BB962C8B-B14F-4D97-AF65-F5344CB8AC3E}">
        <p14:creationId xmlns:p14="http://schemas.microsoft.com/office/powerpoint/2010/main" val="814652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05749-A1B6-EFEB-2BBE-1B41FAA2A130}"/>
              </a:ext>
            </a:extLst>
          </p:cNvPr>
          <p:cNvSpPr>
            <a:spLocks noGrp="1"/>
          </p:cNvSpPr>
          <p:nvPr>
            <p:ph type="title"/>
          </p:nvPr>
        </p:nvSpPr>
        <p:spPr/>
        <p:txBody>
          <a:bodyPr/>
          <a:lstStyle/>
          <a:p>
            <a:r>
              <a:rPr lang="en-CA" dirty="0"/>
              <a:t>Check out </a:t>
            </a:r>
            <a:r>
              <a:rPr lang="en-CA" u="sng" dirty="0">
                <a:solidFill>
                  <a:schemeClr val="tx2"/>
                </a:solidFill>
              </a:rPr>
              <a:t>picoexperiment.com/learn</a:t>
            </a:r>
            <a:r>
              <a:rPr lang="en-CA" dirty="0"/>
              <a:t> !</a:t>
            </a:r>
            <a:r>
              <a:rPr lang="en-CA" dirty="0">
                <a:solidFill>
                  <a:schemeClr val="tx2"/>
                </a:solidFill>
              </a:rPr>
              <a:t> </a:t>
            </a:r>
          </a:p>
        </p:txBody>
      </p:sp>
      <p:sp>
        <p:nvSpPr>
          <p:cNvPr id="4" name="Slide Number Placeholder 3">
            <a:extLst>
              <a:ext uri="{FF2B5EF4-FFF2-40B4-BE49-F238E27FC236}">
                <a16:creationId xmlns:a16="http://schemas.microsoft.com/office/drawing/2014/main" id="{039091EB-4E73-DE86-AAA0-BA7CA2CCF380}"/>
              </a:ext>
            </a:extLst>
          </p:cNvPr>
          <p:cNvSpPr>
            <a:spLocks noGrp="1"/>
          </p:cNvSpPr>
          <p:nvPr>
            <p:ph type="sldNum" sz="quarter" idx="12"/>
          </p:nvPr>
        </p:nvSpPr>
        <p:spPr/>
        <p:txBody>
          <a:bodyPr/>
          <a:lstStyle/>
          <a:p>
            <a:fld id="{ACF0FABC-8301-49A3-9E40-ED1E61ADDDFD}" type="slidenum">
              <a:rPr lang="en-CA" smtClean="0"/>
              <a:t>3</a:t>
            </a:fld>
            <a:endParaRPr lang="en-CA"/>
          </a:p>
        </p:txBody>
      </p:sp>
      <p:pic>
        <p:nvPicPr>
          <p:cNvPr id="6" name="Picture 5">
            <a:extLst>
              <a:ext uri="{FF2B5EF4-FFF2-40B4-BE49-F238E27FC236}">
                <a16:creationId xmlns:a16="http://schemas.microsoft.com/office/drawing/2014/main" id="{ED8FCE57-3A1B-C07C-27FA-CF49EF90334D}"/>
              </a:ext>
            </a:extLst>
          </p:cNvPr>
          <p:cNvPicPr>
            <a:picLocks noChangeAspect="1"/>
          </p:cNvPicPr>
          <p:nvPr/>
        </p:nvPicPr>
        <p:blipFill>
          <a:blip r:embed="rId2"/>
          <a:stretch>
            <a:fillRect/>
          </a:stretch>
        </p:blipFill>
        <p:spPr>
          <a:xfrm>
            <a:off x="2857858" y="1573034"/>
            <a:ext cx="6476283" cy="4900971"/>
          </a:xfrm>
          <a:prstGeom prst="rect">
            <a:avLst/>
          </a:prstGeom>
        </p:spPr>
      </p:pic>
      <p:pic>
        <p:nvPicPr>
          <p:cNvPr id="8" name="Picture 7">
            <a:extLst>
              <a:ext uri="{FF2B5EF4-FFF2-40B4-BE49-F238E27FC236}">
                <a16:creationId xmlns:a16="http://schemas.microsoft.com/office/drawing/2014/main" id="{786BEDBB-51FE-42F6-D847-F7A4EF753ED8}"/>
              </a:ext>
            </a:extLst>
          </p:cNvPr>
          <p:cNvPicPr>
            <a:picLocks noChangeAspect="1"/>
          </p:cNvPicPr>
          <p:nvPr/>
        </p:nvPicPr>
        <p:blipFill>
          <a:blip r:embed="rId3"/>
          <a:stretch>
            <a:fillRect/>
          </a:stretch>
        </p:blipFill>
        <p:spPr>
          <a:xfrm>
            <a:off x="249909" y="2111307"/>
            <a:ext cx="2517354" cy="2106253"/>
          </a:xfrm>
          <a:prstGeom prst="rect">
            <a:avLst/>
          </a:prstGeom>
        </p:spPr>
      </p:pic>
      <p:pic>
        <p:nvPicPr>
          <p:cNvPr id="10" name="Picture 9">
            <a:extLst>
              <a:ext uri="{FF2B5EF4-FFF2-40B4-BE49-F238E27FC236}">
                <a16:creationId xmlns:a16="http://schemas.microsoft.com/office/drawing/2014/main" id="{852B594A-79B8-4B50-4748-C9A2B13F5ACB}"/>
              </a:ext>
            </a:extLst>
          </p:cNvPr>
          <p:cNvPicPr>
            <a:picLocks noChangeAspect="1"/>
          </p:cNvPicPr>
          <p:nvPr/>
        </p:nvPicPr>
        <p:blipFill>
          <a:blip r:embed="rId4"/>
          <a:stretch>
            <a:fillRect/>
          </a:stretch>
        </p:blipFill>
        <p:spPr>
          <a:xfrm>
            <a:off x="9598821" y="3679949"/>
            <a:ext cx="2343270" cy="1663786"/>
          </a:xfrm>
          <a:prstGeom prst="rect">
            <a:avLst/>
          </a:prstGeom>
        </p:spPr>
      </p:pic>
      <p:sp>
        <p:nvSpPr>
          <p:cNvPr id="11" name="TextBox 10">
            <a:extLst>
              <a:ext uri="{FF2B5EF4-FFF2-40B4-BE49-F238E27FC236}">
                <a16:creationId xmlns:a16="http://schemas.microsoft.com/office/drawing/2014/main" id="{4A7FFF83-FE49-707A-E3DD-9A632734C3BD}"/>
              </a:ext>
            </a:extLst>
          </p:cNvPr>
          <p:cNvSpPr txBox="1"/>
          <p:nvPr/>
        </p:nvSpPr>
        <p:spPr>
          <a:xfrm>
            <a:off x="944852" y="4277232"/>
            <a:ext cx="1648326" cy="369332"/>
          </a:xfrm>
          <a:prstGeom prst="rect">
            <a:avLst/>
          </a:prstGeom>
          <a:noFill/>
        </p:spPr>
        <p:txBody>
          <a:bodyPr wrap="square" rtlCol="0">
            <a:spAutoFit/>
          </a:bodyPr>
          <a:lstStyle/>
          <a:p>
            <a:r>
              <a:rPr lang="en-CA" dirty="0"/>
              <a:t>“Boiler”</a:t>
            </a:r>
          </a:p>
        </p:txBody>
      </p:sp>
      <p:sp>
        <p:nvSpPr>
          <p:cNvPr id="12" name="TextBox 11">
            <a:extLst>
              <a:ext uri="{FF2B5EF4-FFF2-40B4-BE49-F238E27FC236}">
                <a16:creationId xmlns:a16="http://schemas.microsoft.com/office/drawing/2014/main" id="{1DD650C7-82BB-A704-7742-FC4219CF83C2}"/>
              </a:ext>
            </a:extLst>
          </p:cNvPr>
          <p:cNvSpPr txBox="1"/>
          <p:nvPr/>
        </p:nvSpPr>
        <p:spPr>
          <a:xfrm>
            <a:off x="10293765" y="5296044"/>
            <a:ext cx="1648326" cy="369332"/>
          </a:xfrm>
          <a:prstGeom prst="rect">
            <a:avLst/>
          </a:prstGeom>
          <a:noFill/>
        </p:spPr>
        <p:txBody>
          <a:bodyPr wrap="square" rtlCol="0">
            <a:spAutoFit/>
          </a:bodyPr>
          <a:lstStyle/>
          <a:p>
            <a:r>
              <a:rPr lang="en-CA" dirty="0"/>
              <a:t>“Bubbles”</a:t>
            </a:r>
          </a:p>
        </p:txBody>
      </p:sp>
    </p:spTree>
    <p:extLst>
      <p:ext uri="{BB962C8B-B14F-4D97-AF65-F5344CB8AC3E}">
        <p14:creationId xmlns:p14="http://schemas.microsoft.com/office/powerpoint/2010/main" val="406187276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870C310-98DD-881F-313B-85ED6EF4F6E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DF79940-1170-EB56-3B0E-D6AD0076E0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B5D7226-3F02-97E1-92AE-15BBC34040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5272F5AE-33EB-0E07-4877-44805858EF6B}"/>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3002A1F7-66E9-A608-3265-FFFBADAE0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B26ECC93-072F-0D3E-3B13-20BE5767E9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E06C2DF-83AD-53C6-C56A-3D1C696B96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6B79DE1A-4034-CB9A-A5A0-07AF01623E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932BFE54-3DE8-4BBD-84C2-2DD3B58F291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4873250B-F103-B77B-D520-F09554AC221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69B8ABA7-771B-DB48-BA24-11D9B0D535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35EE84E0-7C11-D68A-CE69-3BBB13A50A8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22AB3A26-45B5-0635-884A-5E5D61DBEA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37547E2A-402C-FCC8-6AE9-DA87DCB4698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E47E8877-BDB2-11DB-ECB4-5E1F434F6D24}"/>
              </a:ext>
            </a:extLst>
          </p:cNvPr>
          <p:cNvSpPr>
            <a:spLocks noGrp="1"/>
          </p:cNvSpPr>
          <p:nvPr>
            <p:ph type="sldNum" sz="quarter" idx="12"/>
          </p:nvPr>
        </p:nvSpPr>
        <p:spPr/>
        <p:txBody>
          <a:bodyPr/>
          <a:lstStyle/>
          <a:p>
            <a:fld id="{ACF0FABC-8301-49A3-9E40-ED1E61ADDDFD}" type="slidenum">
              <a:rPr lang="en-CA" smtClean="0"/>
              <a:t>30</a:t>
            </a:fld>
            <a:endParaRPr lang="en-CA"/>
          </a:p>
        </p:txBody>
      </p:sp>
      <p:pic>
        <p:nvPicPr>
          <p:cNvPr id="3" name="Picture 2" descr="A large metal container in a factory&#10;&#10;AI-generated content may be incorrect.">
            <a:extLst>
              <a:ext uri="{FF2B5EF4-FFF2-40B4-BE49-F238E27FC236}">
                <a16:creationId xmlns:a16="http://schemas.microsoft.com/office/drawing/2014/main" id="{7DB9A77E-41F5-E8E8-A64D-DC7A407ADA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Tree>
    <p:extLst>
      <p:ext uri="{BB962C8B-B14F-4D97-AF65-F5344CB8AC3E}">
        <p14:creationId xmlns:p14="http://schemas.microsoft.com/office/powerpoint/2010/main" val="36550333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0607E1-4D74-61D5-CBDC-025481558143}"/>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80C18B0-80B6-4D3F-D2E2-86C4B87416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8D6B7A-730A-8CCC-57E2-7C2EA20A8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BB2F596D-711E-12CD-181F-86EBA1FE68D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E73EBCEA-57FA-53D8-1C10-18D0EA5F34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2F55289A-7328-3299-F040-EF81214A2C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586E17F1-9DA9-AC1E-A866-1F2F244CFE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A9F02D4D-B430-A19F-0AE4-EC2F2E03B2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CB79891-D426-AC95-C59D-2E4D021558D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99C19810-B1CE-2FD5-F5C6-3DD327C8829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0901EC85-C900-7A3C-08F8-58C644045E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830A6C5-FAEC-6A25-2599-9BCD8D59605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9366BAB-22E5-9524-630D-07903BE2769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CB9D483C-6FAE-5B85-B511-2A0252A6F2D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A7F24FE8-2FB4-E9D6-9C8A-CB75318D9783}"/>
              </a:ext>
            </a:extLst>
          </p:cNvPr>
          <p:cNvSpPr>
            <a:spLocks noGrp="1"/>
          </p:cNvSpPr>
          <p:nvPr>
            <p:ph type="sldNum" sz="quarter" idx="12"/>
          </p:nvPr>
        </p:nvSpPr>
        <p:spPr/>
        <p:txBody>
          <a:bodyPr/>
          <a:lstStyle/>
          <a:p>
            <a:fld id="{ACF0FABC-8301-49A3-9E40-ED1E61ADDDFD}" type="slidenum">
              <a:rPr lang="en-CA" smtClean="0"/>
              <a:t>31</a:t>
            </a:fld>
            <a:endParaRPr lang="en-CA"/>
          </a:p>
        </p:txBody>
      </p:sp>
      <p:pic>
        <p:nvPicPr>
          <p:cNvPr id="3" name="Picture 2" descr="Men in overalls standing in a room&#10;&#10;AI-generated content may be incorrect.">
            <a:extLst>
              <a:ext uri="{FF2B5EF4-FFF2-40B4-BE49-F238E27FC236}">
                <a16:creationId xmlns:a16="http://schemas.microsoft.com/office/drawing/2014/main" id="{D556ED9B-8EC0-9518-9E86-A760E837846C}"/>
              </a:ext>
            </a:extLst>
          </p:cNvPr>
          <p:cNvPicPr>
            <a:picLocks noChangeAspect="1"/>
          </p:cNvPicPr>
          <p:nvPr/>
        </p:nvPicPr>
        <p:blipFill>
          <a:blip r:embed="rId3">
            <a:extLst>
              <a:ext uri="{28A0092B-C50C-407E-A947-70E740481C1C}">
                <a14:useLocalDpi xmlns:a14="http://schemas.microsoft.com/office/drawing/2010/main" val="0"/>
              </a:ext>
            </a:extLst>
          </a:blip>
          <a:srcRect l="19216" t="23093" r="21448" b="15152"/>
          <a:stretch/>
        </p:blipFill>
        <p:spPr>
          <a:xfrm>
            <a:off x="3652580" y="76917"/>
            <a:ext cx="4886534" cy="6781084"/>
          </a:xfrm>
          <a:prstGeom prst="rect">
            <a:avLst/>
          </a:prstGeom>
        </p:spPr>
      </p:pic>
    </p:spTree>
    <p:extLst>
      <p:ext uri="{BB962C8B-B14F-4D97-AF65-F5344CB8AC3E}">
        <p14:creationId xmlns:p14="http://schemas.microsoft.com/office/powerpoint/2010/main" val="3440527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346ED80-E4E8-3B0B-8A6C-CCEFABAD45F6}"/>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024827-AFEB-299D-DFD1-DC1F345686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37B0C3E-78E3-98E7-F072-78960DB512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5E269455-0DA5-C376-95F5-74ACC124AD3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C4F499EC-CAD4-C7C8-CECA-616A53E11B4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2CAF36B-FF68-34E8-74E3-8F30958D6D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3A54F892-151A-5291-1EB4-8DDEC880D4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58012477-C6CC-3C8D-208C-43BC585C4A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AE9164C4-02A6-C437-D921-17842C52B23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D781F878-CE7D-F162-ABF5-3AD8A25EA16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003E5A28-A487-EE89-46CE-5D23B9425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546F407-CD61-ED57-510F-88DBE58350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C2C7D6D5-4051-FC51-6FF5-3722AAC332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C6CB0A2F-2E8B-B6AB-78B3-AB7FC78B042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4974D188-89D7-F623-7C2D-4AAB154A0356}"/>
              </a:ext>
            </a:extLst>
          </p:cNvPr>
          <p:cNvSpPr>
            <a:spLocks noGrp="1"/>
          </p:cNvSpPr>
          <p:nvPr>
            <p:ph type="sldNum" sz="quarter" idx="12"/>
          </p:nvPr>
        </p:nvSpPr>
        <p:spPr/>
        <p:txBody>
          <a:bodyPr/>
          <a:lstStyle/>
          <a:p>
            <a:fld id="{ACF0FABC-8301-49A3-9E40-ED1E61ADDDFD}" type="slidenum">
              <a:rPr lang="en-CA" smtClean="0"/>
              <a:t>32</a:t>
            </a:fld>
            <a:endParaRPr lang="en-CA"/>
          </a:p>
        </p:txBody>
      </p:sp>
      <p:pic>
        <p:nvPicPr>
          <p:cNvPr id="3" name="Picture 2" descr="A large metal cylinder in a building&#10;&#10;AI-generated content may be incorrect.">
            <a:extLst>
              <a:ext uri="{FF2B5EF4-FFF2-40B4-BE49-F238E27FC236}">
                <a16:creationId xmlns:a16="http://schemas.microsoft.com/office/drawing/2014/main" id="{4DAE21DC-849D-71C0-0817-659818BB55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Tree>
    <p:extLst>
      <p:ext uri="{BB962C8B-B14F-4D97-AF65-F5344CB8AC3E}">
        <p14:creationId xmlns:p14="http://schemas.microsoft.com/office/powerpoint/2010/main" val="23968820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A04B7D42-A39E-4307-D7BD-D86ABDBDDF9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B88DBEF-70C2-C973-6102-5A2A9261CA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4C4BE1B-3EE5-7E68-01C8-6F1242108A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C679DFCF-C402-2B6E-093C-687AFB6BF7C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D64A2B2D-1841-263A-B323-204C76381F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AB5F872E-F01C-1E63-374F-B84F62B3432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42495F42-89E7-1FFD-B2A4-C68DCA7FAF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2E460066-9739-3A82-CBF6-EEDE0A59045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86F0005-58B2-AD9C-1299-854DFAEFD4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E0E04ADF-0E12-13B5-4905-2B0ABD32F6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D89380B7-0D89-E3C9-8720-C700FED35C6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308C4941-95CE-DFF3-C522-093A2DDEB7C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C1B7DBB-16BE-A8EA-084D-F8CDA427D2A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5BD4588D-9B24-A9C0-5988-08217F4B242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8AEDD13E-11E9-90B4-30F5-96523AAE323A}"/>
              </a:ext>
            </a:extLst>
          </p:cNvPr>
          <p:cNvSpPr>
            <a:spLocks noGrp="1"/>
          </p:cNvSpPr>
          <p:nvPr>
            <p:ph type="sldNum" sz="quarter" idx="12"/>
          </p:nvPr>
        </p:nvSpPr>
        <p:spPr/>
        <p:txBody>
          <a:bodyPr/>
          <a:lstStyle/>
          <a:p>
            <a:fld id="{ACF0FABC-8301-49A3-9E40-ED1E61ADDDFD}" type="slidenum">
              <a:rPr lang="en-CA" smtClean="0"/>
              <a:t>33</a:t>
            </a:fld>
            <a:endParaRPr lang="en-CA"/>
          </a:p>
        </p:txBody>
      </p:sp>
      <p:sp>
        <p:nvSpPr>
          <p:cNvPr id="7" name="Title 1">
            <a:extLst>
              <a:ext uri="{FF2B5EF4-FFF2-40B4-BE49-F238E27FC236}">
                <a16:creationId xmlns:a16="http://schemas.microsoft.com/office/drawing/2014/main" id="{D9778EB9-F549-24EB-60C3-C1B529B7C132}"/>
              </a:ext>
            </a:extLst>
          </p:cNvPr>
          <p:cNvSpPr txBox="1">
            <a:spLocks/>
          </p:cNvSpPr>
          <p:nvPr/>
        </p:nvSpPr>
        <p:spPr>
          <a:xfrm>
            <a:off x="222749" y="-388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Hello from inside the PV</a:t>
            </a:r>
          </a:p>
        </p:txBody>
      </p:sp>
      <p:pic>
        <p:nvPicPr>
          <p:cNvPr id="17" name="Picture 16" descr="Men in a room with a large dome&#10;&#10;AI-generated content may be incorrect.">
            <a:extLst>
              <a:ext uri="{FF2B5EF4-FFF2-40B4-BE49-F238E27FC236}">
                <a16:creationId xmlns:a16="http://schemas.microsoft.com/office/drawing/2014/main" id="{856A949F-5B3F-C0B1-2E11-4F35BBF47A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6947" y="1086633"/>
            <a:ext cx="7483774" cy="5634842"/>
          </a:xfrm>
          <a:prstGeom prst="rect">
            <a:avLst/>
          </a:prstGeom>
        </p:spPr>
      </p:pic>
    </p:spTree>
    <p:extLst>
      <p:ext uri="{BB962C8B-B14F-4D97-AF65-F5344CB8AC3E}">
        <p14:creationId xmlns:p14="http://schemas.microsoft.com/office/powerpoint/2010/main" val="2709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CustomShape 1"/>
          <p:cNvSpPr/>
          <p:nvPr/>
        </p:nvSpPr>
        <p:spPr>
          <a:xfrm>
            <a:off x="1523847" y="654"/>
            <a:ext cx="9143740" cy="6856662"/>
          </a:xfrm>
          <a:prstGeom prst="rect">
            <a:avLst/>
          </a:prstGeom>
          <a:gradFill rotWithShape="0">
            <a:gsLst>
              <a:gs pos="0">
                <a:srgbClr val="F0D0A8"/>
              </a:gs>
              <a:gs pos="100000">
                <a:srgbClr val="FFFFFF"/>
              </a:gs>
            </a:gsLst>
            <a:lin ang="13500000"/>
          </a:grad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endParaRPr lang="en-CA" sz="1633" spc="-1">
              <a:solidFill>
                <a:srgbClr val="000000"/>
              </a:solidFill>
              <a:latin typeface="Arial"/>
              <a:ea typeface="DejaVu Sans"/>
            </a:endParaRPr>
          </a:p>
        </p:txBody>
      </p:sp>
      <p:pic>
        <p:nvPicPr>
          <p:cNvPr id="43" name="Image 1"/>
          <p:cNvPicPr/>
          <p:nvPr/>
        </p:nvPicPr>
        <p:blipFill>
          <a:blip r:embed="rId3"/>
          <a:stretch/>
        </p:blipFill>
        <p:spPr>
          <a:xfrm>
            <a:off x="1588511" y="64338"/>
            <a:ext cx="3551944" cy="1502620"/>
          </a:xfrm>
          <a:prstGeom prst="rect">
            <a:avLst/>
          </a:prstGeom>
          <a:ln w="0">
            <a:noFill/>
          </a:ln>
        </p:spPr>
      </p:pic>
      <p:sp>
        <p:nvSpPr>
          <p:cNvPr id="44" name="CustomShape 3"/>
          <p:cNvSpPr/>
          <p:nvPr/>
        </p:nvSpPr>
        <p:spPr>
          <a:xfrm>
            <a:off x="3334437" y="5966079"/>
            <a:ext cx="2519703" cy="807972"/>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US" sz="998" spc="-1" dirty="0">
                <a:solidFill>
                  <a:srgbClr val="000000"/>
                </a:solidFill>
                <a:latin typeface="Arial"/>
                <a:ea typeface="FreeSerif"/>
              </a:rPr>
              <a:t>E. Adams, M. Bai, </a:t>
            </a:r>
            <a:r>
              <a:rPr lang="en-US" sz="998" spc="-1" dirty="0">
                <a:solidFill>
                  <a:srgbClr val="000000"/>
                </a:solidFill>
                <a:latin typeface="Arial"/>
                <a:ea typeface="DejaVu Sans"/>
              </a:rPr>
              <a:t>K. Clark, J. Corbett,</a:t>
            </a:r>
            <a:endParaRPr lang="en-US" sz="998" spc="-1" dirty="0">
              <a:solidFill>
                <a:srgbClr val="000000"/>
              </a:solidFill>
              <a:latin typeface="Arial"/>
            </a:endParaRPr>
          </a:p>
          <a:p>
            <a:pPr algn="ctr">
              <a:lnSpc>
                <a:spcPct val="100000"/>
              </a:lnSpc>
            </a:pPr>
            <a:r>
              <a:rPr lang="en-US" sz="998" spc="-1" dirty="0">
                <a:solidFill>
                  <a:srgbClr val="000000"/>
                </a:solidFill>
                <a:latin typeface="Arial"/>
                <a:ea typeface="DejaVu Sans"/>
              </a:rPr>
              <a:t>D. Cranshaw, M. Dean, K. Dering,</a:t>
            </a:r>
            <a:endParaRPr lang="en-US" sz="998" spc="-1" dirty="0">
              <a:solidFill>
                <a:srgbClr val="000000"/>
              </a:solidFill>
              <a:latin typeface="Arial"/>
            </a:endParaRPr>
          </a:p>
          <a:p>
            <a:pPr algn="ctr">
              <a:lnSpc>
                <a:spcPct val="100000"/>
              </a:lnSpc>
            </a:pPr>
            <a:r>
              <a:rPr lang="en-US" sz="998" spc="-1" dirty="0">
                <a:solidFill>
                  <a:srgbClr val="000000"/>
                </a:solidFill>
                <a:latin typeface="Arial"/>
                <a:ea typeface="DejaVu Sans"/>
              </a:rPr>
              <a:t>G. Giroux, H. Herrera, A. Mir</a:t>
            </a:r>
            <a:endParaRPr lang="en-US" sz="998" spc="-1" dirty="0">
              <a:solidFill>
                <a:srgbClr val="000000"/>
              </a:solidFill>
              <a:latin typeface="Arial"/>
            </a:endParaRPr>
          </a:p>
          <a:p>
            <a:pPr algn="ctr">
              <a:lnSpc>
                <a:spcPct val="100000"/>
              </a:lnSpc>
            </a:pPr>
            <a:r>
              <a:rPr lang="en-US" sz="998" spc="-1" dirty="0">
                <a:solidFill>
                  <a:srgbClr val="000000"/>
                </a:solidFill>
                <a:latin typeface="Arial"/>
                <a:ea typeface="DejaVu Sans"/>
              </a:rPr>
              <a:t>C. Moore, N. Moss, A. Noble, M. Robert</a:t>
            </a:r>
            <a:endParaRPr lang="en-US" sz="998" spc="-1" dirty="0">
              <a:solidFill>
                <a:srgbClr val="000000"/>
              </a:solidFill>
              <a:latin typeface="Arial"/>
            </a:endParaRPr>
          </a:p>
        </p:txBody>
      </p:sp>
      <p:sp>
        <p:nvSpPr>
          <p:cNvPr id="45" name="CustomShape 4"/>
          <p:cNvSpPr/>
          <p:nvPr/>
        </p:nvSpPr>
        <p:spPr>
          <a:xfrm>
            <a:off x="1239064" y="6353721"/>
            <a:ext cx="2350436" cy="41345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Droid Sans Fallback"/>
              </a:rPr>
              <a:t>I. Arnquist, C.M. Jackson,</a:t>
            </a:r>
            <a:endParaRPr lang="en-US" sz="998" spc="-1">
              <a:solidFill>
                <a:srgbClr val="000000"/>
              </a:solidFill>
              <a:latin typeface="Arial"/>
            </a:endParaRPr>
          </a:p>
          <a:p>
            <a:pPr algn="ctr">
              <a:lnSpc>
                <a:spcPct val="100000"/>
              </a:lnSpc>
            </a:pPr>
            <a:r>
              <a:rPr lang="en-CA" sz="998" spc="-1">
                <a:solidFill>
                  <a:srgbClr val="000000"/>
                </a:solidFill>
                <a:latin typeface="Arial"/>
                <a:ea typeface="Droid Sans Fallback"/>
              </a:rPr>
              <a:t>B. Loer</a:t>
            </a:r>
            <a:endParaRPr lang="en-US" sz="998" spc="-1">
              <a:solidFill>
                <a:srgbClr val="000000"/>
              </a:solidFill>
              <a:latin typeface="Arial"/>
            </a:endParaRPr>
          </a:p>
        </p:txBody>
      </p:sp>
      <p:sp>
        <p:nvSpPr>
          <p:cNvPr id="46" name="CustomShape 5"/>
          <p:cNvSpPr/>
          <p:nvPr/>
        </p:nvSpPr>
        <p:spPr>
          <a:xfrm>
            <a:off x="8770452" y="848470"/>
            <a:ext cx="2092760" cy="41345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FreeSerif"/>
              </a:rPr>
              <a:t>C.E. Dahl</a:t>
            </a:r>
            <a:endParaRPr lang="en-US" sz="998" spc="-1">
              <a:solidFill>
                <a:srgbClr val="000000"/>
              </a:solidFill>
              <a:latin typeface="Arial"/>
            </a:endParaRPr>
          </a:p>
        </p:txBody>
      </p:sp>
      <p:sp>
        <p:nvSpPr>
          <p:cNvPr id="47" name="CustomShape 6"/>
          <p:cNvSpPr/>
          <p:nvPr/>
        </p:nvSpPr>
        <p:spPr>
          <a:xfrm>
            <a:off x="8675742" y="4915765"/>
            <a:ext cx="2131623" cy="266494"/>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FreeSerif"/>
              </a:rPr>
              <a:t>E. Behnke, C. Cripe,</a:t>
            </a:r>
            <a:endParaRPr lang="en-US" sz="998" spc="-1">
              <a:solidFill>
                <a:srgbClr val="000000"/>
              </a:solidFill>
              <a:latin typeface="Arial"/>
            </a:endParaRPr>
          </a:p>
          <a:p>
            <a:pPr algn="ctr">
              <a:lnSpc>
                <a:spcPct val="100000"/>
              </a:lnSpc>
            </a:pPr>
            <a:r>
              <a:rPr lang="en-CA" sz="998" spc="-1">
                <a:solidFill>
                  <a:srgbClr val="000000"/>
                </a:solidFill>
                <a:latin typeface="Arial"/>
                <a:ea typeface="FreeSerif"/>
              </a:rPr>
              <a:t>I. Levine,</a:t>
            </a:r>
            <a:endParaRPr lang="en-US" sz="998" spc="-1">
              <a:solidFill>
                <a:srgbClr val="000000"/>
              </a:solidFill>
              <a:latin typeface="Arial"/>
            </a:endParaRPr>
          </a:p>
        </p:txBody>
      </p:sp>
      <p:sp>
        <p:nvSpPr>
          <p:cNvPr id="48" name="CustomShape 7"/>
          <p:cNvSpPr/>
          <p:nvPr/>
        </p:nvSpPr>
        <p:spPr>
          <a:xfrm>
            <a:off x="9189135" y="3453315"/>
            <a:ext cx="1188771" cy="45362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US" sz="998" spc="-1">
                <a:solidFill>
                  <a:srgbClr val="000000"/>
                </a:solidFill>
                <a:latin typeface="Arial"/>
                <a:ea typeface="Calibri"/>
              </a:rPr>
              <a:t>J. Basu, M. Das,</a:t>
            </a:r>
            <a:endParaRPr lang="en-US" sz="998" spc="-1">
              <a:solidFill>
                <a:srgbClr val="000000"/>
              </a:solidFill>
              <a:latin typeface="Arial"/>
            </a:endParaRPr>
          </a:p>
          <a:p>
            <a:pPr algn="ctr">
              <a:lnSpc>
                <a:spcPct val="100000"/>
              </a:lnSpc>
            </a:pPr>
            <a:r>
              <a:rPr lang="en-US" sz="998" spc="-1">
                <a:solidFill>
                  <a:srgbClr val="000000"/>
                </a:solidFill>
                <a:latin typeface="Arial"/>
                <a:ea typeface="DejaVu Sans"/>
              </a:rPr>
              <a:t>V. Kumar</a:t>
            </a:r>
            <a:endParaRPr lang="en-US" sz="998" spc="-1">
              <a:solidFill>
                <a:srgbClr val="000000"/>
              </a:solidFill>
              <a:latin typeface="Arial"/>
            </a:endParaRPr>
          </a:p>
        </p:txBody>
      </p:sp>
      <p:sp>
        <p:nvSpPr>
          <p:cNvPr id="49" name="CustomShape 8"/>
          <p:cNvSpPr/>
          <p:nvPr/>
        </p:nvSpPr>
        <p:spPr>
          <a:xfrm>
            <a:off x="5220141" y="1946776"/>
            <a:ext cx="2094066" cy="456893"/>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FreeSerif"/>
              </a:rPr>
              <a:t>P.S. Cooper, M. Crisler, A. Sonnenschein</a:t>
            </a:r>
            <a:endParaRPr lang="en-US" sz="998" spc="-1">
              <a:solidFill>
                <a:srgbClr val="000000"/>
              </a:solidFill>
              <a:latin typeface="Arial"/>
            </a:endParaRPr>
          </a:p>
        </p:txBody>
      </p:sp>
      <p:sp>
        <p:nvSpPr>
          <p:cNvPr id="50" name="CustomShape 10"/>
          <p:cNvSpPr/>
          <p:nvPr/>
        </p:nvSpPr>
        <p:spPr>
          <a:xfrm>
            <a:off x="5926968" y="5930139"/>
            <a:ext cx="2306347" cy="744615"/>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dirty="0">
                <a:solidFill>
                  <a:srgbClr val="000000"/>
                </a:solidFill>
                <a:latin typeface="Arial"/>
                <a:ea typeface="Calibri"/>
              </a:rPr>
              <a:t>I. Brooklyn Varela, </a:t>
            </a:r>
            <a:r>
              <a:rPr lang="en-CA" sz="998" spc="-1" dirty="0">
                <a:solidFill>
                  <a:srgbClr val="000000"/>
                </a:solidFill>
                <a:latin typeface="Arial"/>
                <a:ea typeface="DejaVu Sans"/>
              </a:rPr>
              <a:t>L. </a:t>
            </a:r>
            <a:r>
              <a:rPr lang="en-CA" sz="998" spc="-1" dirty="0" err="1">
                <a:solidFill>
                  <a:srgbClr val="000000"/>
                </a:solidFill>
                <a:latin typeface="Arial"/>
                <a:ea typeface="DejaVu Sans"/>
              </a:rPr>
              <a:t>Desmmarais</a:t>
            </a:r>
            <a:r>
              <a:rPr lang="en-CA" sz="998" spc="-1" dirty="0">
                <a:solidFill>
                  <a:srgbClr val="000000"/>
                </a:solidFill>
                <a:latin typeface="Arial"/>
                <a:ea typeface="DejaVu Sans"/>
              </a:rPr>
              <a:t>,</a:t>
            </a:r>
            <a:endParaRPr lang="en-US" sz="998" spc="-1" dirty="0">
              <a:solidFill>
                <a:srgbClr val="000000"/>
              </a:solidFill>
              <a:latin typeface="Arial"/>
            </a:endParaRPr>
          </a:p>
          <a:p>
            <a:pPr algn="ctr">
              <a:lnSpc>
                <a:spcPct val="100000"/>
              </a:lnSpc>
            </a:pPr>
            <a:r>
              <a:rPr lang="en-CA" sz="998" spc="-1" dirty="0">
                <a:solidFill>
                  <a:srgbClr val="000000"/>
                </a:solidFill>
                <a:latin typeface="Arial"/>
                <a:ea typeface="DejaVu Sans"/>
              </a:rPr>
              <a:t>P. </a:t>
            </a:r>
            <a:r>
              <a:rPr lang="en-CA" sz="998" spc="-1" dirty="0" err="1">
                <a:solidFill>
                  <a:srgbClr val="000000"/>
                </a:solidFill>
                <a:latin typeface="Arial"/>
                <a:ea typeface="DejaVu Sans"/>
              </a:rPr>
              <a:t>Frédérick</a:t>
            </a:r>
            <a:r>
              <a:rPr lang="en-CA" sz="998" spc="-1" dirty="0">
                <a:solidFill>
                  <a:srgbClr val="000000"/>
                </a:solidFill>
                <a:latin typeface="Arial"/>
                <a:ea typeface="DejaVu Sans"/>
              </a:rPr>
              <a:t>, M. Laurin, V. Monette,</a:t>
            </a:r>
            <a:endParaRPr lang="en-US" sz="998" spc="-1" dirty="0">
              <a:solidFill>
                <a:srgbClr val="000000"/>
              </a:solidFill>
              <a:latin typeface="Arial"/>
            </a:endParaRPr>
          </a:p>
          <a:p>
            <a:pPr algn="ctr">
              <a:lnSpc>
                <a:spcPct val="100000"/>
              </a:lnSpc>
            </a:pPr>
            <a:r>
              <a:rPr lang="en-CA" sz="998" spc="-1" dirty="0">
                <a:solidFill>
                  <a:srgbClr val="000000"/>
                </a:solidFill>
                <a:latin typeface="Arial"/>
                <a:ea typeface="DejaVu Sans"/>
              </a:rPr>
              <a:t>H. </a:t>
            </a:r>
            <a:r>
              <a:rPr lang="en-CA" sz="998" spc="-1" dirty="0" err="1">
                <a:solidFill>
                  <a:srgbClr val="000000"/>
                </a:solidFill>
                <a:latin typeface="Arial"/>
                <a:ea typeface="DejaVu Sans"/>
              </a:rPr>
              <a:t>Nozard</a:t>
            </a:r>
            <a:r>
              <a:rPr lang="en-CA" sz="998" spc="-1" dirty="0">
                <a:solidFill>
                  <a:srgbClr val="000000"/>
                </a:solidFill>
                <a:latin typeface="Arial"/>
                <a:ea typeface="DejaVu Sans"/>
              </a:rPr>
              <a:t>, A. Robinson, J. Savoie, </a:t>
            </a:r>
            <a:endParaRPr lang="en-US" sz="998" spc="-1" dirty="0">
              <a:solidFill>
                <a:srgbClr val="000000"/>
              </a:solidFill>
              <a:latin typeface="Arial"/>
            </a:endParaRPr>
          </a:p>
          <a:p>
            <a:pPr algn="ctr">
              <a:lnSpc>
                <a:spcPct val="100000"/>
              </a:lnSpc>
            </a:pPr>
            <a:r>
              <a:rPr lang="en-CA" sz="998" spc="-1" dirty="0">
                <a:solidFill>
                  <a:srgbClr val="000000"/>
                </a:solidFill>
                <a:latin typeface="Arial"/>
                <a:ea typeface="DejaVu Sans"/>
              </a:rPr>
              <a:t>N. </a:t>
            </a:r>
            <a:r>
              <a:rPr lang="en-CA" sz="998" spc="-1" dirty="0" err="1">
                <a:solidFill>
                  <a:srgbClr val="000000"/>
                </a:solidFill>
                <a:latin typeface="Arial"/>
                <a:ea typeface="DejaVu Sans"/>
              </a:rPr>
              <a:t>Starinski</a:t>
            </a:r>
            <a:r>
              <a:rPr lang="en-CA" sz="998" spc="-1" dirty="0">
                <a:solidFill>
                  <a:srgbClr val="000000"/>
                </a:solidFill>
                <a:latin typeface="Arial"/>
                <a:ea typeface="DejaVu Sans"/>
              </a:rPr>
              <a:t>, V </a:t>
            </a:r>
            <a:r>
              <a:rPr lang="en-CA" sz="998" spc="-1" dirty="0" err="1">
                <a:solidFill>
                  <a:srgbClr val="000000"/>
                </a:solidFill>
                <a:latin typeface="Arial"/>
                <a:ea typeface="DejaVu Sans"/>
              </a:rPr>
              <a:t>Zacek</a:t>
            </a:r>
            <a:r>
              <a:rPr lang="en-CA" sz="998" spc="-1" dirty="0">
                <a:solidFill>
                  <a:srgbClr val="000000"/>
                </a:solidFill>
                <a:latin typeface="Arial"/>
                <a:ea typeface="DejaVu Sans"/>
              </a:rPr>
              <a:t>, C. Wen Chao</a:t>
            </a:r>
            <a:endParaRPr lang="en-US" sz="998" spc="-1" dirty="0">
              <a:solidFill>
                <a:srgbClr val="000000"/>
              </a:solidFill>
              <a:latin typeface="Arial"/>
            </a:endParaRPr>
          </a:p>
        </p:txBody>
      </p:sp>
      <p:sp>
        <p:nvSpPr>
          <p:cNvPr id="51" name="CustomShape 11"/>
          <p:cNvSpPr/>
          <p:nvPr/>
        </p:nvSpPr>
        <p:spPr>
          <a:xfrm>
            <a:off x="5189116" y="816464"/>
            <a:ext cx="2085575" cy="541479"/>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Calibri"/>
              </a:rPr>
              <a:t>R. Filgas, D. Mamedov,</a:t>
            </a:r>
            <a:endParaRPr lang="en-US" sz="998" spc="-1">
              <a:solidFill>
                <a:srgbClr val="000000"/>
              </a:solidFill>
              <a:latin typeface="Arial"/>
            </a:endParaRPr>
          </a:p>
          <a:p>
            <a:pPr algn="ctr">
              <a:lnSpc>
                <a:spcPct val="100000"/>
              </a:lnSpc>
            </a:pPr>
            <a:r>
              <a:rPr lang="en-CA" sz="998" spc="-1">
                <a:solidFill>
                  <a:srgbClr val="000000"/>
                </a:solidFill>
                <a:latin typeface="Arial"/>
                <a:ea typeface="Calibri"/>
              </a:rPr>
              <a:t>E. Rukhadze, I. Stekl</a:t>
            </a:r>
            <a:endParaRPr lang="en-US" sz="998" spc="-1">
              <a:solidFill>
                <a:srgbClr val="000000"/>
              </a:solidFill>
              <a:latin typeface="Arial"/>
            </a:endParaRPr>
          </a:p>
        </p:txBody>
      </p:sp>
      <p:sp>
        <p:nvSpPr>
          <p:cNvPr id="52" name="CustomShape 12"/>
          <p:cNvSpPr/>
          <p:nvPr/>
        </p:nvSpPr>
        <p:spPr>
          <a:xfrm>
            <a:off x="1441547" y="4915765"/>
            <a:ext cx="1958860" cy="45362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US" sz="998" spc="-1">
                <a:solidFill>
                  <a:srgbClr val="000000"/>
                </a:solidFill>
                <a:latin typeface="Arial"/>
                <a:ea typeface="Calibri"/>
              </a:rPr>
              <a:t>M. Baker,S. Fallows,</a:t>
            </a:r>
            <a:endParaRPr lang="en-US" sz="998" spc="-1">
              <a:solidFill>
                <a:srgbClr val="000000"/>
              </a:solidFill>
              <a:latin typeface="Arial"/>
            </a:endParaRPr>
          </a:p>
          <a:p>
            <a:pPr algn="ctr">
              <a:lnSpc>
                <a:spcPct val="100000"/>
              </a:lnSpc>
            </a:pPr>
            <a:r>
              <a:rPr lang="en-US" sz="998" spc="-1">
                <a:solidFill>
                  <a:srgbClr val="000000"/>
                </a:solidFill>
                <a:latin typeface="Arial"/>
                <a:ea typeface="Calibri"/>
              </a:rPr>
              <a:t>C. Krauss, </a:t>
            </a:r>
            <a:r>
              <a:rPr lang="en-US" sz="998" spc="-1">
                <a:solidFill>
                  <a:srgbClr val="000000"/>
                </a:solidFill>
                <a:latin typeface="Arial"/>
                <a:ea typeface="DejaVu Sans"/>
              </a:rPr>
              <a:t>Q. Malin, S. Miller,</a:t>
            </a:r>
            <a:endParaRPr lang="en-US" sz="998" spc="-1">
              <a:solidFill>
                <a:srgbClr val="000000"/>
              </a:solidFill>
              <a:latin typeface="Arial"/>
            </a:endParaRPr>
          </a:p>
          <a:p>
            <a:pPr algn="ctr">
              <a:lnSpc>
                <a:spcPct val="100000"/>
              </a:lnSpc>
            </a:pPr>
            <a:r>
              <a:rPr lang="en-US" sz="998" spc="-1">
                <a:solidFill>
                  <a:srgbClr val="000000"/>
                </a:solidFill>
                <a:latin typeface="Arial"/>
                <a:ea typeface="DejaVu Sans"/>
              </a:rPr>
              <a:t>M. Rangen, C. Rethmeier,</a:t>
            </a:r>
            <a:endParaRPr lang="en-US" sz="998" spc="-1">
              <a:solidFill>
                <a:srgbClr val="000000"/>
              </a:solidFill>
              <a:latin typeface="Arial"/>
            </a:endParaRPr>
          </a:p>
          <a:p>
            <a:pPr algn="ctr">
              <a:lnSpc>
                <a:spcPct val="100000"/>
              </a:lnSpc>
            </a:pPr>
            <a:r>
              <a:rPr lang="en-US" sz="998" spc="-1">
                <a:solidFill>
                  <a:srgbClr val="000000"/>
                </a:solidFill>
                <a:latin typeface="Arial"/>
                <a:ea typeface="DejaVu Sans"/>
              </a:rPr>
              <a:t>P. Welingampola</a:t>
            </a:r>
            <a:endParaRPr lang="en-US" sz="998" spc="-1">
              <a:solidFill>
                <a:srgbClr val="000000"/>
              </a:solidFill>
              <a:latin typeface="Arial"/>
            </a:endParaRPr>
          </a:p>
        </p:txBody>
      </p:sp>
      <p:sp>
        <p:nvSpPr>
          <p:cNvPr id="53" name="CustomShape 13"/>
          <p:cNvSpPr/>
          <p:nvPr/>
        </p:nvSpPr>
        <p:spPr>
          <a:xfrm>
            <a:off x="1583612" y="2457883"/>
            <a:ext cx="1896155" cy="443503"/>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dirty="0">
                <a:solidFill>
                  <a:srgbClr val="000000"/>
                </a:solidFill>
                <a:latin typeface="Arial"/>
                <a:ea typeface="Calibri"/>
              </a:rPr>
              <a:t>R. </a:t>
            </a:r>
            <a:r>
              <a:rPr lang="en-CA" sz="998" spc="-1" dirty="0" err="1">
                <a:solidFill>
                  <a:srgbClr val="000000"/>
                </a:solidFill>
                <a:latin typeface="Arial"/>
                <a:ea typeface="Calibri"/>
              </a:rPr>
              <a:t>Castilloux</a:t>
            </a:r>
            <a:r>
              <a:rPr lang="en-CA" sz="998" spc="-1" dirty="0">
                <a:solidFill>
                  <a:srgbClr val="000000"/>
                </a:solidFill>
                <a:latin typeface="Arial"/>
                <a:ea typeface="Calibri"/>
              </a:rPr>
              <a:t>, R. Fournier, P. Grylls, A. Mathewson,</a:t>
            </a:r>
            <a:endParaRPr lang="en-US" sz="998" spc="-1" dirty="0">
              <a:solidFill>
                <a:srgbClr val="000000"/>
              </a:solidFill>
              <a:latin typeface="Arial"/>
            </a:endParaRPr>
          </a:p>
          <a:p>
            <a:pPr algn="ctr">
              <a:lnSpc>
                <a:spcPct val="100000"/>
              </a:lnSpc>
            </a:pPr>
            <a:r>
              <a:rPr lang="en-CA" sz="998" spc="-1" dirty="0">
                <a:solidFill>
                  <a:srgbClr val="000000"/>
                </a:solidFill>
                <a:latin typeface="Arial"/>
                <a:ea typeface="Calibri"/>
              </a:rPr>
              <a:t>I. Lawson, M. Ralph, S. </a:t>
            </a:r>
            <a:r>
              <a:rPr lang="en-CA" sz="998" spc="-1" dirty="0" err="1">
                <a:solidFill>
                  <a:srgbClr val="000000"/>
                </a:solidFill>
                <a:latin typeface="Arial"/>
                <a:ea typeface="Calibri"/>
              </a:rPr>
              <a:t>Sekula</a:t>
            </a:r>
            <a:endParaRPr lang="en-US" sz="998" spc="-1" dirty="0">
              <a:solidFill>
                <a:srgbClr val="000000"/>
              </a:solidFill>
              <a:latin typeface="Arial"/>
            </a:endParaRPr>
          </a:p>
        </p:txBody>
      </p:sp>
      <p:sp>
        <p:nvSpPr>
          <p:cNvPr id="54" name="CustomShape 14"/>
          <p:cNvSpPr/>
          <p:nvPr/>
        </p:nvSpPr>
        <p:spPr>
          <a:xfrm>
            <a:off x="7089190" y="899090"/>
            <a:ext cx="1782177" cy="25375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FreeSerif"/>
              </a:rPr>
              <a:t>D. Priya, S. Priya, Y. Yan</a:t>
            </a:r>
            <a:endParaRPr lang="en-US" sz="998" spc="-1">
              <a:solidFill>
                <a:srgbClr val="000000"/>
              </a:solidFill>
              <a:latin typeface="Arial"/>
            </a:endParaRPr>
          </a:p>
        </p:txBody>
      </p:sp>
      <p:sp>
        <p:nvSpPr>
          <p:cNvPr id="55" name="CustomShape 15"/>
          <p:cNvSpPr/>
          <p:nvPr/>
        </p:nvSpPr>
        <p:spPr>
          <a:xfrm>
            <a:off x="7338375" y="2089168"/>
            <a:ext cx="1373618" cy="231876"/>
          </a:xfrm>
          <a:prstGeom prst="rect">
            <a:avLst/>
          </a:prstGeom>
          <a:noFill/>
          <a:ln w="0">
            <a:noFill/>
          </a:ln>
        </p:spPr>
        <p:style>
          <a:lnRef idx="0">
            <a:scrgbClr r="0" g="0" b="0"/>
          </a:lnRef>
          <a:fillRef idx="0">
            <a:scrgbClr r="0" g="0" b="0"/>
          </a:fillRef>
          <a:effectRef idx="0">
            <a:scrgbClr r="0" g="0" b="0"/>
          </a:effectRef>
          <a:fontRef idx="minor"/>
        </p:style>
        <p:txBody>
          <a:bodyPr wrap="none" lIns="81646" tIns="40823" rIns="81646" bIns="40823" anchor="t">
            <a:noAutofit/>
          </a:bodyPr>
          <a:lstStyle/>
          <a:p>
            <a:pPr algn="ctr">
              <a:lnSpc>
                <a:spcPct val="93000"/>
              </a:lnSpc>
            </a:pPr>
            <a:r>
              <a:rPr lang="en-CA" sz="998" spc="-1">
                <a:solidFill>
                  <a:srgbClr val="000000"/>
                </a:solidFill>
                <a:latin typeface="Arial"/>
                <a:ea typeface="Droid Sans Fallback"/>
              </a:rPr>
              <a:t>R. Neilson</a:t>
            </a:r>
            <a:endParaRPr lang="en-US" sz="998" spc="-1">
              <a:solidFill>
                <a:srgbClr val="000000"/>
              </a:solidFill>
              <a:latin typeface="Arial"/>
            </a:endParaRPr>
          </a:p>
        </p:txBody>
      </p:sp>
      <p:sp>
        <p:nvSpPr>
          <p:cNvPr id="56" name="CustomShape 16"/>
          <p:cNvSpPr/>
          <p:nvPr/>
        </p:nvSpPr>
        <p:spPr>
          <a:xfrm>
            <a:off x="8768166" y="1921303"/>
            <a:ext cx="2026463" cy="45362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DejaVu Sans"/>
              </a:rPr>
              <a:t>A. Acevedo-Rentería,</a:t>
            </a:r>
            <a:br>
              <a:rPr sz="998"/>
            </a:br>
            <a:r>
              <a:rPr lang="en-CA" sz="998" spc="-1">
                <a:solidFill>
                  <a:srgbClr val="000000"/>
                </a:solidFill>
                <a:latin typeface="Arial"/>
                <a:ea typeface="DejaVu Sans"/>
              </a:rPr>
              <a:t>A. García-Viltres</a:t>
            </a:r>
            <a:r>
              <a:rPr lang="es-ES" sz="998" spc="-1">
                <a:solidFill>
                  <a:srgbClr val="000000"/>
                </a:solidFill>
                <a:latin typeface="Arial"/>
                <a:ea typeface="DejaVu Sans"/>
              </a:rPr>
              <a:t>,</a:t>
            </a:r>
            <a:br>
              <a:rPr sz="1633"/>
            </a:br>
            <a:r>
              <a:rPr lang="en-CA" sz="998" spc="-1">
                <a:solidFill>
                  <a:srgbClr val="000000"/>
                </a:solidFill>
                <a:latin typeface="Arial"/>
                <a:ea typeface="Calibri"/>
              </a:rPr>
              <a:t>E. V</a:t>
            </a:r>
            <a:r>
              <a:rPr lang="en-CA" sz="998" spc="-1">
                <a:solidFill>
                  <a:srgbClr val="000000"/>
                </a:solidFill>
                <a:latin typeface="Arial"/>
                <a:ea typeface="Droid Sans Fallback"/>
              </a:rPr>
              <a:t>á</a:t>
            </a:r>
            <a:r>
              <a:rPr lang="en-CA" sz="998" spc="-1">
                <a:solidFill>
                  <a:srgbClr val="000000"/>
                </a:solidFill>
                <a:latin typeface="Arial"/>
                <a:ea typeface="Calibri"/>
              </a:rPr>
              <a:t>zqu</a:t>
            </a:r>
            <a:r>
              <a:rPr lang="en-CA" sz="998" spc="-1">
                <a:solidFill>
                  <a:srgbClr val="000000"/>
                </a:solidFill>
                <a:latin typeface="Arial"/>
                <a:ea typeface="Droid Sans Fallback"/>
              </a:rPr>
              <a:t>e</a:t>
            </a:r>
            <a:r>
              <a:rPr lang="en-CA" sz="998" spc="-1">
                <a:solidFill>
                  <a:srgbClr val="000000"/>
                </a:solidFill>
                <a:latin typeface="Arial"/>
                <a:ea typeface="Calibri"/>
              </a:rPr>
              <a:t>z-J</a:t>
            </a:r>
            <a:r>
              <a:rPr lang="en-CA" sz="998" spc="-1">
                <a:solidFill>
                  <a:srgbClr val="000000"/>
                </a:solidFill>
                <a:latin typeface="Arial"/>
                <a:ea typeface="Droid Sans Fallback"/>
              </a:rPr>
              <a:t>á</a:t>
            </a:r>
            <a:r>
              <a:rPr lang="en-CA" sz="998" spc="-1">
                <a:solidFill>
                  <a:srgbClr val="000000"/>
                </a:solidFill>
                <a:latin typeface="Arial"/>
                <a:ea typeface="Calibri"/>
              </a:rPr>
              <a:t>uregui</a:t>
            </a:r>
            <a:endParaRPr lang="en-US" sz="998" spc="-1">
              <a:solidFill>
                <a:srgbClr val="000000"/>
              </a:solidFill>
              <a:latin typeface="Arial"/>
            </a:endParaRPr>
          </a:p>
        </p:txBody>
      </p:sp>
      <p:sp>
        <p:nvSpPr>
          <p:cNvPr id="57" name="CustomShape 17"/>
          <p:cNvSpPr/>
          <p:nvPr/>
        </p:nvSpPr>
        <p:spPr>
          <a:xfrm>
            <a:off x="8405176" y="6176423"/>
            <a:ext cx="2144687" cy="45362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US" sz="998" spc="-1" dirty="0">
                <a:solidFill>
                  <a:srgbClr val="000000"/>
                </a:solidFill>
                <a:latin typeface="Arial"/>
                <a:ea typeface="Calibri"/>
              </a:rPr>
              <a:t>J. </a:t>
            </a:r>
            <a:r>
              <a:rPr lang="en-US" sz="998" spc="-1" dirty="0" err="1">
                <a:solidFill>
                  <a:srgbClr val="000000"/>
                </a:solidFill>
                <a:latin typeface="Arial"/>
                <a:ea typeface="Calibri"/>
              </a:rPr>
              <a:t>Farine</a:t>
            </a:r>
            <a:r>
              <a:rPr lang="en-US" sz="998" spc="-1" dirty="0">
                <a:solidFill>
                  <a:srgbClr val="000000"/>
                </a:solidFill>
                <a:latin typeface="Arial"/>
                <a:ea typeface="Calibri"/>
              </a:rPr>
              <a:t>, A. Le Blanc,</a:t>
            </a:r>
            <a:endParaRPr lang="en-US" sz="998" spc="-1" dirty="0">
              <a:solidFill>
                <a:srgbClr val="000000"/>
              </a:solidFill>
              <a:latin typeface="Arial"/>
            </a:endParaRPr>
          </a:p>
          <a:p>
            <a:pPr algn="ctr">
              <a:lnSpc>
                <a:spcPct val="100000"/>
              </a:lnSpc>
            </a:pPr>
            <a:r>
              <a:rPr lang="en-US" sz="998" spc="-1" dirty="0">
                <a:solidFill>
                  <a:srgbClr val="000000"/>
                </a:solidFill>
                <a:latin typeface="Arial"/>
                <a:ea typeface="DejaVu Sans"/>
              </a:rPr>
              <a:t>C. </a:t>
            </a:r>
            <a:r>
              <a:rPr lang="en-US" sz="998" spc="-1" dirty="0" err="1">
                <a:solidFill>
                  <a:srgbClr val="000000"/>
                </a:solidFill>
                <a:latin typeface="Arial"/>
                <a:ea typeface="DejaVu Sans"/>
              </a:rPr>
              <a:t>Licciardi</a:t>
            </a:r>
            <a:r>
              <a:rPr lang="en-US" sz="998" spc="-1" dirty="0">
                <a:solidFill>
                  <a:srgbClr val="000000"/>
                </a:solidFill>
                <a:latin typeface="Arial"/>
                <a:ea typeface="DejaVu Sans"/>
              </a:rPr>
              <a:t>, U. </a:t>
            </a:r>
            <a:r>
              <a:rPr lang="en-US" sz="998" spc="-1" dirty="0" err="1">
                <a:solidFill>
                  <a:srgbClr val="000000"/>
                </a:solidFill>
                <a:latin typeface="Arial"/>
                <a:ea typeface="DejaVu Sans"/>
              </a:rPr>
              <a:t>Wichoski</a:t>
            </a:r>
            <a:endParaRPr lang="en-US" sz="998" spc="-1" dirty="0">
              <a:solidFill>
                <a:srgbClr val="000000"/>
              </a:solidFill>
              <a:latin typeface="Arial"/>
            </a:endParaRPr>
          </a:p>
        </p:txBody>
      </p:sp>
      <p:sp>
        <p:nvSpPr>
          <p:cNvPr id="58" name="CustomShape 18"/>
          <p:cNvSpPr/>
          <p:nvPr/>
        </p:nvSpPr>
        <p:spPr>
          <a:xfrm>
            <a:off x="3634896" y="2119540"/>
            <a:ext cx="1354023" cy="253757"/>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a:solidFill>
                  <a:srgbClr val="000000"/>
                </a:solidFill>
                <a:latin typeface="Arial"/>
                <a:ea typeface="FreeSerif"/>
              </a:rPr>
              <a:t>O. Harris</a:t>
            </a:r>
            <a:endParaRPr lang="en-US" sz="998" spc="-1">
              <a:solidFill>
                <a:srgbClr val="000000"/>
              </a:solidFill>
              <a:latin typeface="Arial"/>
            </a:endParaRPr>
          </a:p>
        </p:txBody>
      </p:sp>
      <p:pic>
        <p:nvPicPr>
          <p:cNvPr id="59" name="Image 5"/>
          <p:cNvPicPr/>
          <p:nvPr/>
        </p:nvPicPr>
        <p:blipFill>
          <a:blip r:embed="rId4"/>
          <a:stretch/>
        </p:blipFill>
        <p:spPr>
          <a:xfrm>
            <a:off x="5689118" y="325933"/>
            <a:ext cx="1253762" cy="525803"/>
          </a:xfrm>
          <a:prstGeom prst="rect">
            <a:avLst/>
          </a:prstGeom>
          <a:ln w="0">
            <a:noFill/>
          </a:ln>
        </p:spPr>
      </p:pic>
      <p:pic>
        <p:nvPicPr>
          <p:cNvPr id="60" name="Image 14"/>
          <p:cNvPicPr/>
          <p:nvPr/>
        </p:nvPicPr>
        <p:blipFill>
          <a:blip r:embed="rId5"/>
          <a:stretch/>
        </p:blipFill>
        <p:spPr>
          <a:xfrm>
            <a:off x="7260647" y="1659055"/>
            <a:ext cx="1529073" cy="388310"/>
          </a:xfrm>
          <a:prstGeom prst="rect">
            <a:avLst/>
          </a:prstGeom>
          <a:ln w="0">
            <a:noFill/>
          </a:ln>
        </p:spPr>
      </p:pic>
      <p:pic>
        <p:nvPicPr>
          <p:cNvPr id="61" name="Image 15"/>
          <p:cNvPicPr/>
          <p:nvPr/>
        </p:nvPicPr>
        <p:blipFill>
          <a:blip r:embed="rId6"/>
          <a:stretch/>
        </p:blipFill>
        <p:spPr>
          <a:xfrm>
            <a:off x="5475205" y="1661667"/>
            <a:ext cx="1583613" cy="284783"/>
          </a:xfrm>
          <a:prstGeom prst="rect">
            <a:avLst/>
          </a:prstGeom>
          <a:ln w="0">
            <a:noFill/>
          </a:ln>
        </p:spPr>
      </p:pic>
      <p:pic>
        <p:nvPicPr>
          <p:cNvPr id="62" name="Image 23"/>
          <p:cNvPicPr/>
          <p:nvPr/>
        </p:nvPicPr>
        <p:blipFill>
          <a:blip r:embed="rId7"/>
          <a:stretch/>
        </p:blipFill>
        <p:spPr>
          <a:xfrm>
            <a:off x="9037599" y="4251163"/>
            <a:ext cx="1407583" cy="664275"/>
          </a:xfrm>
          <a:prstGeom prst="rect">
            <a:avLst/>
          </a:prstGeom>
          <a:ln w="0">
            <a:noFill/>
          </a:ln>
        </p:spPr>
      </p:pic>
      <p:pic>
        <p:nvPicPr>
          <p:cNvPr id="63" name="Image 28"/>
          <p:cNvPicPr/>
          <p:nvPr/>
        </p:nvPicPr>
        <p:blipFill>
          <a:blip r:embed="rId8"/>
          <a:stretch/>
        </p:blipFill>
        <p:spPr>
          <a:xfrm>
            <a:off x="8428940" y="5775338"/>
            <a:ext cx="1990538" cy="343894"/>
          </a:xfrm>
          <a:prstGeom prst="rect">
            <a:avLst/>
          </a:prstGeom>
          <a:ln w="0">
            <a:noFill/>
          </a:ln>
        </p:spPr>
      </p:pic>
      <p:pic>
        <p:nvPicPr>
          <p:cNvPr id="64" name="Image 29"/>
          <p:cNvPicPr/>
          <p:nvPr/>
        </p:nvPicPr>
        <p:blipFill>
          <a:blip r:embed="rId9"/>
          <a:stretch/>
        </p:blipFill>
        <p:spPr>
          <a:xfrm>
            <a:off x="3479767" y="1770747"/>
            <a:ext cx="1664606" cy="283150"/>
          </a:xfrm>
          <a:prstGeom prst="rect">
            <a:avLst/>
          </a:prstGeom>
          <a:ln w="0">
            <a:noFill/>
          </a:ln>
        </p:spPr>
      </p:pic>
      <p:pic>
        <p:nvPicPr>
          <p:cNvPr id="65" name="Image 31"/>
          <p:cNvPicPr/>
          <p:nvPr/>
        </p:nvPicPr>
        <p:blipFill>
          <a:blip r:embed="rId10"/>
          <a:stretch/>
        </p:blipFill>
        <p:spPr>
          <a:xfrm>
            <a:off x="8938644" y="450035"/>
            <a:ext cx="1607127" cy="401700"/>
          </a:xfrm>
          <a:prstGeom prst="rect">
            <a:avLst/>
          </a:prstGeom>
          <a:ln w="0">
            <a:noFill/>
          </a:ln>
        </p:spPr>
      </p:pic>
      <p:pic>
        <p:nvPicPr>
          <p:cNvPr id="66" name="Image 43"/>
          <p:cNvPicPr/>
          <p:nvPr/>
        </p:nvPicPr>
        <p:blipFill>
          <a:blip r:embed="rId11"/>
          <a:stretch/>
        </p:blipFill>
        <p:spPr>
          <a:xfrm>
            <a:off x="7235827" y="363490"/>
            <a:ext cx="1489230" cy="488245"/>
          </a:xfrm>
          <a:prstGeom prst="rect">
            <a:avLst/>
          </a:prstGeom>
          <a:ln w="0">
            <a:noFill/>
          </a:ln>
        </p:spPr>
      </p:pic>
      <p:pic>
        <p:nvPicPr>
          <p:cNvPr id="67" name="Image 49"/>
          <p:cNvPicPr/>
          <p:nvPr/>
        </p:nvPicPr>
        <p:blipFill>
          <a:blip r:embed="rId12"/>
          <a:stretch/>
        </p:blipFill>
        <p:spPr>
          <a:xfrm>
            <a:off x="1681588" y="5705122"/>
            <a:ext cx="1460490" cy="607449"/>
          </a:xfrm>
          <a:prstGeom prst="rect">
            <a:avLst/>
          </a:prstGeom>
          <a:ln w="0">
            <a:noFill/>
          </a:ln>
        </p:spPr>
      </p:pic>
      <p:pic>
        <p:nvPicPr>
          <p:cNvPr id="68" name="Image 50"/>
          <p:cNvPicPr/>
          <p:nvPr/>
        </p:nvPicPr>
        <p:blipFill>
          <a:blip r:embed="rId13"/>
          <a:stretch/>
        </p:blipFill>
        <p:spPr>
          <a:xfrm>
            <a:off x="4161352" y="5275691"/>
            <a:ext cx="905996" cy="607122"/>
          </a:xfrm>
          <a:prstGeom prst="rect">
            <a:avLst/>
          </a:prstGeom>
          <a:ln w="0">
            <a:noFill/>
          </a:ln>
        </p:spPr>
      </p:pic>
      <p:pic>
        <p:nvPicPr>
          <p:cNvPr id="69" name="Image 51"/>
          <p:cNvPicPr/>
          <p:nvPr/>
        </p:nvPicPr>
        <p:blipFill>
          <a:blip r:embed="rId14"/>
          <a:stretch/>
        </p:blipFill>
        <p:spPr>
          <a:xfrm>
            <a:off x="9403048" y="2704781"/>
            <a:ext cx="760618" cy="739063"/>
          </a:xfrm>
          <a:prstGeom prst="rect">
            <a:avLst/>
          </a:prstGeom>
          <a:ln w="0">
            <a:noFill/>
          </a:ln>
        </p:spPr>
      </p:pic>
      <p:pic>
        <p:nvPicPr>
          <p:cNvPr id="70" name="Image 52"/>
          <p:cNvPicPr/>
          <p:nvPr/>
        </p:nvPicPr>
        <p:blipFill>
          <a:blip r:embed="rId15"/>
          <a:stretch/>
        </p:blipFill>
        <p:spPr>
          <a:xfrm>
            <a:off x="1826265" y="1764215"/>
            <a:ext cx="1265845" cy="657417"/>
          </a:xfrm>
          <a:prstGeom prst="rect">
            <a:avLst/>
          </a:prstGeom>
          <a:ln w="0">
            <a:noFill/>
          </a:ln>
        </p:spPr>
      </p:pic>
      <p:pic>
        <p:nvPicPr>
          <p:cNvPr id="71" name="Image 54"/>
          <p:cNvPicPr/>
          <p:nvPr/>
        </p:nvPicPr>
        <p:blipFill>
          <a:blip r:embed="rId16"/>
          <a:stretch/>
        </p:blipFill>
        <p:spPr>
          <a:xfrm>
            <a:off x="6354142" y="5341459"/>
            <a:ext cx="1313853" cy="501309"/>
          </a:xfrm>
          <a:prstGeom prst="rect">
            <a:avLst/>
          </a:prstGeom>
          <a:ln w="0">
            <a:noFill/>
          </a:ln>
        </p:spPr>
      </p:pic>
      <p:pic>
        <p:nvPicPr>
          <p:cNvPr id="72" name="Image 55"/>
          <p:cNvPicPr/>
          <p:nvPr/>
        </p:nvPicPr>
        <p:blipFill>
          <a:blip r:embed="rId17"/>
          <a:stretch/>
        </p:blipFill>
        <p:spPr>
          <a:xfrm>
            <a:off x="9124471" y="1262580"/>
            <a:ext cx="592426" cy="665908"/>
          </a:xfrm>
          <a:prstGeom prst="rect">
            <a:avLst/>
          </a:prstGeom>
          <a:ln w="0">
            <a:noFill/>
          </a:ln>
        </p:spPr>
      </p:pic>
      <p:pic>
        <p:nvPicPr>
          <p:cNvPr id="73" name="Image 56"/>
          <p:cNvPicPr/>
          <p:nvPr/>
        </p:nvPicPr>
        <p:blipFill>
          <a:blip r:embed="rId18"/>
          <a:stretch/>
        </p:blipFill>
        <p:spPr>
          <a:xfrm>
            <a:off x="9884761" y="1334755"/>
            <a:ext cx="632923" cy="511759"/>
          </a:xfrm>
          <a:prstGeom prst="rect">
            <a:avLst/>
          </a:prstGeom>
          <a:ln w="0">
            <a:noFill/>
          </a:ln>
        </p:spPr>
      </p:pic>
      <p:pic>
        <p:nvPicPr>
          <p:cNvPr id="74" name="Image 57"/>
          <p:cNvPicPr/>
          <p:nvPr/>
        </p:nvPicPr>
        <p:blipFill>
          <a:blip r:embed="rId19"/>
          <a:stretch/>
        </p:blipFill>
        <p:spPr>
          <a:xfrm>
            <a:off x="1638805" y="4523536"/>
            <a:ext cx="1564671" cy="366429"/>
          </a:xfrm>
          <a:prstGeom prst="rect">
            <a:avLst/>
          </a:prstGeom>
          <a:ln w="0">
            <a:noFill/>
          </a:ln>
        </p:spPr>
      </p:pic>
      <p:sp>
        <p:nvSpPr>
          <p:cNvPr id="75" name="CustomShape 9"/>
          <p:cNvSpPr/>
          <p:nvPr/>
        </p:nvSpPr>
        <p:spPr>
          <a:xfrm>
            <a:off x="1718079" y="4080578"/>
            <a:ext cx="1435996" cy="396148"/>
          </a:xfrm>
          <a:prstGeom prst="rect">
            <a:avLst/>
          </a:prstGeom>
          <a:noFill/>
          <a:ln w="0">
            <a:noFill/>
          </a:ln>
        </p:spPr>
        <p:style>
          <a:lnRef idx="0">
            <a:scrgbClr r="0" g="0" b="0"/>
          </a:lnRef>
          <a:fillRef idx="0">
            <a:scrgbClr r="0" g="0" b="0"/>
          </a:fillRef>
          <a:effectRef idx="0">
            <a:scrgbClr r="0" g="0" b="0"/>
          </a:effectRef>
          <a:fontRef idx="minor"/>
        </p:style>
        <p:txBody>
          <a:bodyPr lIns="81646" tIns="40823" rIns="81646" bIns="40823" anchor="t">
            <a:noAutofit/>
          </a:bodyPr>
          <a:lstStyle/>
          <a:p>
            <a:pPr algn="ctr">
              <a:lnSpc>
                <a:spcPct val="100000"/>
              </a:lnSpc>
            </a:pPr>
            <a:r>
              <a:rPr lang="en-CA" sz="998" spc="-1" dirty="0">
                <a:solidFill>
                  <a:srgbClr val="000000"/>
                </a:solidFill>
                <a:latin typeface="Arial"/>
                <a:ea typeface="FreeSerif"/>
              </a:rPr>
              <a:t>J.I. Collar</a:t>
            </a:r>
            <a:endParaRPr lang="en-US" sz="998" spc="-1" dirty="0">
              <a:solidFill>
                <a:srgbClr val="000000"/>
              </a:solidFill>
              <a:latin typeface="Arial"/>
            </a:endParaRPr>
          </a:p>
        </p:txBody>
      </p:sp>
      <p:pic>
        <p:nvPicPr>
          <p:cNvPr id="76" name="Image 26"/>
          <p:cNvPicPr/>
          <p:nvPr/>
        </p:nvPicPr>
        <p:blipFill>
          <a:blip r:embed="rId20"/>
          <a:stretch/>
        </p:blipFill>
        <p:spPr>
          <a:xfrm>
            <a:off x="1905625" y="3220114"/>
            <a:ext cx="1106798" cy="794256"/>
          </a:xfrm>
          <a:prstGeom prst="rect">
            <a:avLst/>
          </a:prstGeom>
          <a:ln w="0">
            <a:noFill/>
          </a:ln>
        </p:spPr>
      </p:pic>
      <p:pic>
        <p:nvPicPr>
          <p:cNvPr id="77" name="Picture 76"/>
          <p:cNvPicPr/>
          <p:nvPr/>
        </p:nvPicPr>
        <p:blipFill>
          <a:blip r:embed="rId21"/>
          <a:srcRect t="17431" b="9"/>
          <a:stretch/>
        </p:blipFill>
        <p:spPr>
          <a:xfrm>
            <a:off x="3716215" y="2403669"/>
            <a:ext cx="5008515" cy="2756055"/>
          </a:xfrm>
          <a:prstGeom prst="rect">
            <a:avLst/>
          </a:prstGeom>
          <a:ln w="0">
            <a:noFill/>
          </a:ln>
        </p:spPr>
      </p:pic>
      <p:sp>
        <p:nvSpPr>
          <p:cNvPr id="2" name="Rectangle 1">
            <a:extLst>
              <a:ext uri="{FF2B5EF4-FFF2-40B4-BE49-F238E27FC236}">
                <a16:creationId xmlns:a16="http://schemas.microsoft.com/office/drawing/2014/main" id="{BADD493B-1B99-16F6-A6CB-8F5E5C715183}"/>
              </a:ext>
            </a:extLst>
          </p:cNvPr>
          <p:cNvSpPr/>
          <p:nvPr/>
        </p:nvSpPr>
        <p:spPr>
          <a:xfrm>
            <a:off x="-76200" y="0"/>
            <a:ext cx="1650014" cy="6858000"/>
          </a:xfrm>
          <a:prstGeom prst="rect">
            <a:avLst/>
          </a:prstGeom>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CA"/>
          </a:p>
        </p:txBody>
      </p:sp>
      <p:sp>
        <p:nvSpPr>
          <p:cNvPr id="3" name="Rectangle 2">
            <a:extLst>
              <a:ext uri="{FF2B5EF4-FFF2-40B4-BE49-F238E27FC236}">
                <a16:creationId xmlns:a16="http://schemas.microsoft.com/office/drawing/2014/main" id="{31FEB917-0795-BC0C-A5E7-B4FFBCF64804}"/>
              </a:ext>
            </a:extLst>
          </p:cNvPr>
          <p:cNvSpPr/>
          <p:nvPr/>
        </p:nvSpPr>
        <p:spPr>
          <a:xfrm>
            <a:off x="10647940" y="-79422"/>
            <a:ext cx="1650014" cy="7085864"/>
          </a:xfrm>
          <a:prstGeom prst="rect">
            <a:avLst/>
          </a:prstGeom>
          <a:ln>
            <a:solidFill>
              <a:schemeClr val="tx1"/>
            </a:solidFill>
          </a:ln>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CA"/>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4BC99CB9-DDAD-44A2-8A1C-E3AF4E72DF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4053CBF-3932-45FF-8285-EE5146085F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695" cy="6858000"/>
          </a:xfrm>
          <a:prstGeom prst="rect">
            <a:avLst/>
          </a:prstGeom>
          <a:gradFill flip="none" rotWithShape="1">
            <a:gsLst>
              <a:gs pos="16000">
                <a:schemeClr val="accent6">
                  <a:alpha val="20000"/>
                </a:schemeClr>
              </a:gs>
              <a:gs pos="85000">
                <a:schemeClr val="accent1">
                  <a:alpha val="40000"/>
                </a:schemeClr>
              </a:gs>
            </a:gsLst>
            <a:lin ang="12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2E751C04-BEA6-446B-A678-9C74819EBD4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18230" y="-8167"/>
            <a:ext cx="4834070" cy="2488150"/>
            <a:chOff x="6867015" y="-1"/>
            <a:chExt cx="5324985" cy="3251912"/>
          </a:xfrm>
          <a:solidFill>
            <a:schemeClr val="bg1">
              <a:alpha val="30000"/>
            </a:schemeClr>
          </a:solidFill>
        </p:grpSpPr>
        <p:sp>
          <p:nvSpPr>
            <p:cNvPr id="32" name="Freeform: Shape 31">
              <a:extLst>
                <a:ext uri="{FF2B5EF4-FFF2-40B4-BE49-F238E27FC236}">
                  <a16:creationId xmlns:a16="http://schemas.microsoft.com/office/drawing/2014/main" id="{2625A013-D9BE-43C4-AF21-6F2B003EFB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F7875715-EC2E-457F-851D-F6C817685F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F7E41CC6-0C83-40EE-80BB-79394D9E9B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reeform: Shape 34">
              <a:extLst>
                <a:ext uri="{FF2B5EF4-FFF2-40B4-BE49-F238E27FC236}">
                  <a16:creationId xmlns:a16="http://schemas.microsoft.com/office/drawing/2014/main" id="{00603498-5DFE-4D26-BFB5-C9269C9BDB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ontent Placeholder 2">
            <a:extLst>
              <a:ext uri="{FF2B5EF4-FFF2-40B4-BE49-F238E27FC236}">
                <a16:creationId xmlns:a16="http://schemas.microsoft.com/office/drawing/2014/main" id="{492F99FB-2E0B-61E8-7DFB-028203F2C5E9}"/>
              </a:ext>
            </a:extLst>
          </p:cNvPr>
          <p:cNvSpPr>
            <a:spLocks noGrp="1"/>
          </p:cNvSpPr>
          <p:nvPr>
            <p:ph idx="1"/>
          </p:nvPr>
        </p:nvSpPr>
        <p:spPr>
          <a:xfrm>
            <a:off x="2576168" y="2384767"/>
            <a:ext cx="7039357" cy="2430864"/>
          </a:xfrm>
        </p:spPr>
        <p:txBody>
          <a:bodyPr anchor="t">
            <a:normAutofit/>
          </a:bodyPr>
          <a:lstStyle/>
          <a:p>
            <a:pPr marL="0" indent="0" algn="ctr">
              <a:buNone/>
            </a:pPr>
            <a:r>
              <a:rPr lang="en-CA" sz="4800" dirty="0">
                <a:solidFill>
                  <a:schemeClr val="tx2"/>
                </a:solidFill>
              </a:rPr>
              <a:t>Thank You!</a:t>
            </a:r>
          </a:p>
          <a:p>
            <a:pPr marL="0" indent="0" algn="ctr">
              <a:buNone/>
            </a:pPr>
            <a:endParaRPr lang="en-CA" sz="4800" dirty="0">
              <a:solidFill>
                <a:schemeClr val="tx2"/>
              </a:solidFill>
            </a:endParaRPr>
          </a:p>
        </p:txBody>
      </p:sp>
      <p:grpSp>
        <p:nvGrpSpPr>
          <p:cNvPr id="37" name="Group 36">
            <a:extLst>
              <a:ext uri="{FF2B5EF4-FFF2-40B4-BE49-F238E27FC236}">
                <a16:creationId xmlns:a16="http://schemas.microsoft.com/office/drawing/2014/main" id="{B63ACBA3-DEFD-4C6D-BBA0-64468FA99C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a:off x="9058275" y="4146310"/>
            <a:ext cx="3142400" cy="2716805"/>
            <a:chOff x="-305" y="-4155"/>
            <a:chExt cx="2514948" cy="2174333"/>
          </a:xfrm>
          <a:solidFill>
            <a:schemeClr val="bg1">
              <a:alpha val="30000"/>
            </a:schemeClr>
          </a:solidFill>
        </p:grpSpPr>
        <p:sp>
          <p:nvSpPr>
            <p:cNvPr id="38" name="Freeform: Shape 37">
              <a:extLst>
                <a:ext uri="{FF2B5EF4-FFF2-40B4-BE49-F238E27FC236}">
                  <a16:creationId xmlns:a16="http://schemas.microsoft.com/office/drawing/2014/main" id="{62F7819D-2B89-4D80-A1C3-8B318116BA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14948" cy="2170178"/>
            </a:xfrm>
            <a:custGeom>
              <a:avLst/>
              <a:gdLst>
                <a:gd name="connsiteX0" fmla="*/ 2466091 w 2514948"/>
                <a:gd name="connsiteY0" fmla="*/ 0 h 2170178"/>
                <a:gd name="connsiteX1" fmla="*/ 2514948 w 2514948"/>
                <a:gd name="connsiteY1" fmla="*/ 0 h 2170178"/>
                <a:gd name="connsiteX2" fmla="*/ 2512286 w 2514948"/>
                <a:gd name="connsiteY2" fmla="*/ 12375 h 2170178"/>
                <a:gd name="connsiteX3" fmla="*/ 2394961 w 2514948"/>
                <a:gd name="connsiteY3" fmla="*/ 368660 h 2170178"/>
                <a:gd name="connsiteX4" fmla="*/ 2289734 w 2514948"/>
                <a:gd name="connsiteY4" fmla="*/ 598078 h 2170178"/>
                <a:gd name="connsiteX5" fmla="*/ 2163747 w 2514948"/>
                <a:gd name="connsiteY5" fmla="*/ 819078 h 2170178"/>
                <a:gd name="connsiteX6" fmla="*/ 1852241 w 2514948"/>
                <a:gd name="connsiteY6" fmla="*/ 1228932 h 2170178"/>
                <a:gd name="connsiteX7" fmla="*/ 1668235 w 2514948"/>
                <a:gd name="connsiteY7" fmla="*/ 1413844 h 2170178"/>
                <a:gd name="connsiteX8" fmla="*/ 1619510 w 2514948"/>
                <a:gd name="connsiteY8" fmla="*/ 1457722 h 2170178"/>
                <a:gd name="connsiteX9" fmla="*/ 1569835 w 2514948"/>
                <a:gd name="connsiteY9" fmla="*/ 1500704 h 2170178"/>
                <a:gd name="connsiteX10" fmla="*/ 1467169 w 2514948"/>
                <a:gd name="connsiteY10" fmla="*/ 1583266 h 2170178"/>
                <a:gd name="connsiteX11" fmla="*/ 1018393 w 2514948"/>
                <a:gd name="connsiteY11" fmla="*/ 1867576 h 2170178"/>
                <a:gd name="connsiteX12" fmla="*/ 255857 w 2514948"/>
                <a:gd name="connsiteY12" fmla="*/ 2133049 h 2170178"/>
                <a:gd name="connsiteX13" fmla="*/ 0 w 2514948"/>
                <a:gd name="connsiteY13" fmla="*/ 2170178 h 2170178"/>
                <a:gd name="connsiteX14" fmla="*/ 0 w 2514948"/>
                <a:gd name="connsiteY14" fmla="*/ 1940056 h 2170178"/>
                <a:gd name="connsiteX15" fmla="*/ 201609 w 2514948"/>
                <a:gd name="connsiteY15" fmla="*/ 1902856 h 2170178"/>
                <a:gd name="connsiteX16" fmla="*/ 440974 w 2514948"/>
                <a:gd name="connsiteY16" fmla="*/ 1838472 h 2170178"/>
                <a:gd name="connsiteX17" fmla="*/ 674558 w 2514948"/>
                <a:gd name="connsiteY17" fmla="*/ 1756359 h 2170178"/>
                <a:gd name="connsiteX18" fmla="*/ 901222 w 2514948"/>
                <a:gd name="connsiteY18" fmla="*/ 1657142 h 2170178"/>
                <a:gd name="connsiteX19" fmla="*/ 1330943 w 2514948"/>
                <a:gd name="connsiteY19" fmla="*/ 1413396 h 2170178"/>
                <a:gd name="connsiteX20" fmla="*/ 1432566 w 2514948"/>
                <a:gd name="connsiteY20" fmla="*/ 1343193 h 2170178"/>
                <a:gd name="connsiteX21" fmla="*/ 1482527 w 2514948"/>
                <a:gd name="connsiteY21" fmla="*/ 1306926 h 2170178"/>
                <a:gd name="connsiteX22" fmla="*/ 1531821 w 2514948"/>
                <a:gd name="connsiteY22" fmla="*/ 1269765 h 2170178"/>
                <a:gd name="connsiteX23" fmla="*/ 1721986 w 2514948"/>
                <a:gd name="connsiteY23" fmla="*/ 1112073 h 2170178"/>
                <a:gd name="connsiteX24" fmla="*/ 2061460 w 2514948"/>
                <a:gd name="connsiteY24" fmla="*/ 754336 h 2170178"/>
                <a:gd name="connsiteX25" fmla="*/ 2206218 w 2514948"/>
                <a:gd name="connsiteY25" fmla="*/ 554827 h 2170178"/>
                <a:gd name="connsiteX26" fmla="*/ 2329455 w 2514948"/>
                <a:gd name="connsiteY26" fmla="*/ 341886 h 2170178"/>
                <a:gd name="connsiteX27" fmla="*/ 2356757 w 2514948"/>
                <a:gd name="connsiteY27" fmla="*/ 286815 h 2170178"/>
                <a:gd name="connsiteX28" fmla="*/ 2370030 w 2514948"/>
                <a:gd name="connsiteY28" fmla="*/ 259056 h 2170178"/>
                <a:gd name="connsiteX29" fmla="*/ 2382637 w 2514948"/>
                <a:gd name="connsiteY29" fmla="*/ 231028 h 2170178"/>
                <a:gd name="connsiteX30" fmla="*/ 2406716 w 2514948"/>
                <a:gd name="connsiteY30" fmla="*/ 174525 h 2170178"/>
                <a:gd name="connsiteX31" fmla="*/ 2429278 w 2514948"/>
                <a:gd name="connsiteY31" fmla="*/ 117393 h 217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514948" h="2170178">
                  <a:moveTo>
                    <a:pt x="2466091" y="0"/>
                  </a:moveTo>
                  <a:lnTo>
                    <a:pt x="2514948" y="0"/>
                  </a:lnTo>
                  <a:lnTo>
                    <a:pt x="2512286" y="12375"/>
                  </a:lnTo>
                  <a:cubicBezTo>
                    <a:pt x="2481760" y="133161"/>
                    <a:pt x="2442526" y="252239"/>
                    <a:pt x="2394961" y="368660"/>
                  </a:cubicBezTo>
                  <a:cubicBezTo>
                    <a:pt x="2363109" y="446208"/>
                    <a:pt x="2328603" y="523039"/>
                    <a:pt x="2289734" y="598078"/>
                  </a:cubicBezTo>
                  <a:cubicBezTo>
                    <a:pt x="2251436" y="673387"/>
                    <a:pt x="2209251" y="747083"/>
                    <a:pt x="2163747" y="819078"/>
                  </a:cubicBezTo>
                  <a:cubicBezTo>
                    <a:pt x="2072646" y="962979"/>
                    <a:pt x="1968652" y="1100611"/>
                    <a:pt x="1852241" y="1228932"/>
                  </a:cubicBezTo>
                  <a:cubicBezTo>
                    <a:pt x="1793748" y="1292868"/>
                    <a:pt x="1732698" y="1354923"/>
                    <a:pt x="1668235" y="1413844"/>
                  </a:cubicBezTo>
                  <a:cubicBezTo>
                    <a:pt x="1652214" y="1428709"/>
                    <a:pt x="1636100" y="1443395"/>
                    <a:pt x="1619510" y="1457722"/>
                  </a:cubicBezTo>
                  <a:cubicBezTo>
                    <a:pt x="1603015" y="1472140"/>
                    <a:pt x="1586805" y="1486825"/>
                    <a:pt x="1569835" y="1500704"/>
                  </a:cubicBezTo>
                  <a:cubicBezTo>
                    <a:pt x="1536276" y="1528911"/>
                    <a:pt x="1501865" y="1556223"/>
                    <a:pt x="1467169" y="1583266"/>
                  </a:cubicBezTo>
                  <a:cubicBezTo>
                    <a:pt x="1327719" y="1690722"/>
                    <a:pt x="1177085" y="1785910"/>
                    <a:pt x="1018393" y="1867576"/>
                  </a:cubicBezTo>
                  <a:cubicBezTo>
                    <a:pt x="780425" y="1990142"/>
                    <a:pt x="522567" y="2080875"/>
                    <a:pt x="255857" y="2133049"/>
                  </a:cubicBezTo>
                  <a:lnTo>
                    <a:pt x="0" y="2170178"/>
                  </a:lnTo>
                  <a:lnTo>
                    <a:pt x="0" y="1940056"/>
                  </a:lnTo>
                  <a:lnTo>
                    <a:pt x="201609" y="1902856"/>
                  </a:lnTo>
                  <a:cubicBezTo>
                    <a:pt x="282186" y="1884231"/>
                    <a:pt x="362102" y="1863008"/>
                    <a:pt x="440974" y="1838472"/>
                  </a:cubicBezTo>
                  <a:cubicBezTo>
                    <a:pt x="519848" y="1814027"/>
                    <a:pt x="597771" y="1786627"/>
                    <a:pt x="674558" y="1756359"/>
                  </a:cubicBezTo>
                  <a:cubicBezTo>
                    <a:pt x="751250" y="1726003"/>
                    <a:pt x="826900" y="1692870"/>
                    <a:pt x="901222" y="1657142"/>
                  </a:cubicBezTo>
                  <a:cubicBezTo>
                    <a:pt x="1049865" y="1585774"/>
                    <a:pt x="1193581" y="1504376"/>
                    <a:pt x="1330943" y="1413396"/>
                  </a:cubicBezTo>
                  <a:cubicBezTo>
                    <a:pt x="1365165" y="1390563"/>
                    <a:pt x="1399293" y="1367370"/>
                    <a:pt x="1432566" y="1343193"/>
                  </a:cubicBezTo>
                  <a:cubicBezTo>
                    <a:pt x="1449441" y="1331373"/>
                    <a:pt x="1465936" y="1319104"/>
                    <a:pt x="1482527" y="1306926"/>
                  </a:cubicBezTo>
                  <a:cubicBezTo>
                    <a:pt x="1499210" y="1294837"/>
                    <a:pt x="1515611" y="1282391"/>
                    <a:pt x="1531821" y="1269765"/>
                  </a:cubicBezTo>
                  <a:cubicBezTo>
                    <a:pt x="1596947" y="1219350"/>
                    <a:pt x="1660652" y="1167055"/>
                    <a:pt x="1721986" y="1112073"/>
                  </a:cubicBezTo>
                  <a:cubicBezTo>
                    <a:pt x="1844940" y="1002469"/>
                    <a:pt x="1958983" y="882926"/>
                    <a:pt x="2061460" y="754336"/>
                  </a:cubicBezTo>
                  <a:cubicBezTo>
                    <a:pt x="2112652" y="690042"/>
                    <a:pt x="2161094" y="623510"/>
                    <a:pt x="2206218" y="554827"/>
                  </a:cubicBezTo>
                  <a:cubicBezTo>
                    <a:pt x="2250583" y="485787"/>
                    <a:pt x="2292484" y="415046"/>
                    <a:pt x="2329455" y="341886"/>
                  </a:cubicBezTo>
                  <a:cubicBezTo>
                    <a:pt x="2339030" y="323709"/>
                    <a:pt x="2347941" y="305261"/>
                    <a:pt x="2356757" y="286815"/>
                  </a:cubicBezTo>
                  <a:lnTo>
                    <a:pt x="2370030" y="259056"/>
                  </a:lnTo>
                  <a:lnTo>
                    <a:pt x="2382637" y="231028"/>
                  </a:lnTo>
                  <a:cubicBezTo>
                    <a:pt x="2390885" y="212312"/>
                    <a:pt x="2399227" y="193598"/>
                    <a:pt x="2406716" y="174525"/>
                  </a:cubicBezTo>
                  <a:cubicBezTo>
                    <a:pt x="2414206" y="155452"/>
                    <a:pt x="2422453" y="136646"/>
                    <a:pt x="2429278" y="11739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B7065990-2350-41B3-858B-20EF8744F2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4155"/>
              <a:ext cx="2493062" cy="1947896"/>
            </a:xfrm>
            <a:custGeom>
              <a:avLst/>
              <a:gdLst>
                <a:gd name="connsiteX0" fmla="*/ 1896911 w 2493062"/>
                <a:gd name="connsiteY0" fmla="*/ 0 h 1947896"/>
                <a:gd name="connsiteX1" fmla="*/ 2493062 w 2493062"/>
                <a:gd name="connsiteY1" fmla="*/ 0 h 1947896"/>
                <a:gd name="connsiteX2" fmla="*/ 2435315 w 2493062"/>
                <a:gd name="connsiteY2" fmla="*/ 178165 h 1947896"/>
                <a:gd name="connsiteX3" fmla="*/ 93066 w 2493062"/>
                <a:gd name="connsiteY3" fmla="*/ 1935859 h 1947896"/>
                <a:gd name="connsiteX4" fmla="*/ 0 w 2493062"/>
                <a:gd name="connsiteY4" fmla="*/ 1947896 h 1947896"/>
                <a:gd name="connsiteX5" fmla="*/ 0 w 2493062"/>
                <a:gd name="connsiteY5" fmla="*/ 1404756 h 1947896"/>
                <a:gd name="connsiteX6" fmla="*/ 17392 w 2493062"/>
                <a:gd name="connsiteY6" fmla="*/ 1402364 h 1947896"/>
                <a:gd name="connsiteX7" fmla="*/ 464249 w 2493062"/>
                <a:gd name="connsiteY7" fmla="*/ 1281208 h 1947896"/>
                <a:gd name="connsiteX8" fmla="*/ 1260556 w 2493062"/>
                <a:gd name="connsiteY8" fmla="*/ 833835 h 1947896"/>
                <a:gd name="connsiteX9" fmla="*/ 1807924 w 2493062"/>
                <a:gd name="connsiteY9" fmla="*/ 193222 h 1947896"/>
                <a:gd name="connsiteX10" fmla="*/ 1874357 w 2493062"/>
                <a:gd name="connsiteY10" fmla="*/ 58333 h 19478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3062" h="1947896">
                  <a:moveTo>
                    <a:pt x="1896911" y="0"/>
                  </a:moveTo>
                  <a:lnTo>
                    <a:pt x="2493062" y="0"/>
                  </a:lnTo>
                  <a:lnTo>
                    <a:pt x="2435315" y="178165"/>
                  </a:lnTo>
                  <a:cubicBezTo>
                    <a:pt x="2088122" y="1071812"/>
                    <a:pt x="1129732" y="1758033"/>
                    <a:pt x="93066" y="1935859"/>
                  </a:cubicBezTo>
                  <a:lnTo>
                    <a:pt x="0" y="1947896"/>
                  </a:lnTo>
                  <a:lnTo>
                    <a:pt x="0" y="1404756"/>
                  </a:lnTo>
                  <a:lnTo>
                    <a:pt x="17392" y="1402364"/>
                  </a:lnTo>
                  <a:cubicBezTo>
                    <a:pt x="167719" y="1375030"/>
                    <a:pt x="318070" y="1334398"/>
                    <a:pt x="464249" y="1281208"/>
                  </a:cubicBezTo>
                  <a:cubicBezTo>
                    <a:pt x="753480" y="1176081"/>
                    <a:pt x="1028869" y="1021346"/>
                    <a:pt x="1260556" y="833835"/>
                  </a:cubicBezTo>
                  <a:cubicBezTo>
                    <a:pt x="1491960" y="646594"/>
                    <a:pt x="1681177" y="425056"/>
                    <a:pt x="1807924" y="193222"/>
                  </a:cubicBezTo>
                  <a:cubicBezTo>
                    <a:pt x="1832328" y="148578"/>
                    <a:pt x="1854477" y="103599"/>
                    <a:pt x="1874357" y="58333"/>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eform: Shape 39">
              <a:extLst>
                <a:ext uri="{FF2B5EF4-FFF2-40B4-BE49-F238E27FC236}">
                  <a16:creationId xmlns:a16="http://schemas.microsoft.com/office/drawing/2014/main" id="{58DA7EC7-CAA0-4665-AA29-BFBA806ECAB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0"/>
              <a:ext cx="2501089" cy="1972702"/>
            </a:xfrm>
            <a:custGeom>
              <a:avLst/>
              <a:gdLst>
                <a:gd name="connsiteX0" fmla="*/ 2318728 w 2501089"/>
                <a:gd name="connsiteY0" fmla="*/ 0 h 1972702"/>
                <a:gd name="connsiteX1" fmla="*/ 2501089 w 2501089"/>
                <a:gd name="connsiteY1" fmla="*/ 0 h 1972702"/>
                <a:gd name="connsiteX2" fmla="*/ 2453909 w 2501089"/>
                <a:gd name="connsiteY2" fmla="*/ 167837 h 1972702"/>
                <a:gd name="connsiteX3" fmla="*/ 2361125 w 2501089"/>
                <a:gd name="connsiteY3" fmla="*/ 392084 h 1972702"/>
                <a:gd name="connsiteX4" fmla="*/ 1768255 w 2501089"/>
                <a:gd name="connsiteY4" fmla="*/ 1167644 h 1972702"/>
                <a:gd name="connsiteX5" fmla="*/ 1375125 w 2501089"/>
                <a:gd name="connsiteY5" fmla="*/ 1471474 h 1972702"/>
                <a:gd name="connsiteX6" fmla="*/ 935735 w 2501089"/>
                <a:gd name="connsiteY6" fmla="*/ 1712713 h 1972702"/>
                <a:gd name="connsiteX7" fmla="*/ 212353 w 2501089"/>
                <a:gd name="connsiteY7" fmla="*/ 1940294 h 1972702"/>
                <a:gd name="connsiteX8" fmla="*/ 0 w 2501089"/>
                <a:gd name="connsiteY8" fmla="*/ 1972702 h 1972702"/>
                <a:gd name="connsiteX9" fmla="*/ 0 w 2501089"/>
                <a:gd name="connsiteY9" fmla="*/ 1732181 h 1972702"/>
                <a:gd name="connsiteX10" fmla="*/ 161195 w 2501089"/>
                <a:gd name="connsiteY10" fmla="*/ 1706590 h 1972702"/>
                <a:gd name="connsiteX11" fmla="*/ 388463 w 2501089"/>
                <a:gd name="connsiteY11" fmla="*/ 1652268 h 1972702"/>
                <a:gd name="connsiteX12" fmla="*/ 826716 w 2501089"/>
                <a:gd name="connsiteY12" fmla="*/ 1493950 h 1972702"/>
                <a:gd name="connsiteX13" fmla="*/ 1609847 w 2501089"/>
                <a:gd name="connsiteY13" fmla="*/ 1007535 h 1972702"/>
                <a:gd name="connsiteX14" fmla="*/ 1929982 w 2501089"/>
                <a:gd name="connsiteY14" fmla="*/ 682930 h 1972702"/>
                <a:gd name="connsiteX15" fmla="*/ 2183093 w 2501089"/>
                <a:gd name="connsiteY15" fmla="*/ 310149 h 1972702"/>
                <a:gd name="connsiteX16" fmla="*/ 2280286 w 2501089"/>
                <a:gd name="connsiteY16" fmla="*/ 108435 h 1972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01089" h="1972702">
                  <a:moveTo>
                    <a:pt x="2318728" y="0"/>
                  </a:moveTo>
                  <a:lnTo>
                    <a:pt x="2501089" y="0"/>
                  </a:lnTo>
                  <a:lnTo>
                    <a:pt x="2453909" y="167837"/>
                  </a:lnTo>
                  <a:cubicBezTo>
                    <a:pt x="2427555" y="244153"/>
                    <a:pt x="2396627" y="319103"/>
                    <a:pt x="2361125" y="392084"/>
                  </a:cubicBezTo>
                  <a:cubicBezTo>
                    <a:pt x="2218453" y="684005"/>
                    <a:pt x="2011698" y="945211"/>
                    <a:pt x="1768255" y="1167644"/>
                  </a:cubicBezTo>
                  <a:cubicBezTo>
                    <a:pt x="1646250" y="1278860"/>
                    <a:pt x="1514385" y="1380316"/>
                    <a:pt x="1375125" y="1471474"/>
                  </a:cubicBezTo>
                  <a:cubicBezTo>
                    <a:pt x="1235677" y="1562542"/>
                    <a:pt x="1088928" y="1643672"/>
                    <a:pt x="935735" y="1712713"/>
                  </a:cubicBezTo>
                  <a:cubicBezTo>
                    <a:pt x="705659" y="1815533"/>
                    <a:pt x="462359" y="1892212"/>
                    <a:pt x="212353" y="1940294"/>
                  </a:cubicBezTo>
                  <a:lnTo>
                    <a:pt x="0" y="1972702"/>
                  </a:lnTo>
                  <a:lnTo>
                    <a:pt x="0" y="1732181"/>
                  </a:lnTo>
                  <a:lnTo>
                    <a:pt x="161195" y="1706590"/>
                  </a:lnTo>
                  <a:cubicBezTo>
                    <a:pt x="237638" y="1691378"/>
                    <a:pt x="313477" y="1673222"/>
                    <a:pt x="388463" y="1652268"/>
                  </a:cubicBezTo>
                  <a:cubicBezTo>
                    <a:pt x="538529" y="1610539"/>
                    <a:pt x="684898" y="1556543"/>
                    <a:pt x="826716" y="1493950"/>
                  </a:cubicBezTo>
                  <a:cubicBezTo>
                    <a:pt x="1111207" y="1370107"/>
                    <a:pt x="1376832" y="1205881"/>
                    <a:pt x="1609847" y="1007535"/>
                  </a:cubicBezTo>
                  <a:cubicBezTo>
                    <a:pt x="1725975" y="908049"/>
                    <a:pt x="1833571" y="799519"/>
                    <a:pt x="1929982" y="682930"/>
                  </a:cubicBezTo>
                  <a:cubicBezTo>
                    <a:pt x="2026581" y="566520"/>
                    <a:pt x="2111806" y="441692"/>
                    <a:pt x="2183093" y="310149"/>
                  </a:cubicBezTo>
                  <a:cubicBezTo>
                    <a:pt x="2218738" y="244422"/>
                    <a:pt x="2251396" y="177150"/>
                    <a:pt x="2280286" y="10843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800"/>
            </a:p>
          </p:txBody>
        </p:sp>
        <p:sp>
          <p:nvSpPr>
            <p:cNvPr id="41" name="Freeform: Shape 40">
              <a:extLst>
                <a:ext uri="{FF2B5EF4-FFF2-40B4-BE49-F238E27FC236}">
                  <a16:creationId xmlns:a16="http://schemas.microsoft.com/office/drawing/2014/main" id="{B1132A14-489F-4CED-B626-2A1711C987C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2491105" cy="1943661"/>
            </a:xfrm>
            <a:custGeom>
              <a:avLst/>
              <a:gdLst>
                <a:gd name="connsiteX0" fmla="*/ 1995408 w 2491105"/>
                <a:gd name="connsiteY0" fmla="*/ 0 h 1943661"/>
                <a:gd name="connsiteX1" fmla="*/ 2491105 w 2491105"/>
                <a:gd name="connsiteY1" fmla="*/ 0 h 1943661"/>
                <a:gd name="connsiteX2" fmla="*/ 2434705 w 2491105"/>
                <a:gd name="connsiteY2" fmla="*/ 174009 h 1943661"/>
                <a:gd name="connsiteX3" fmla="*/ 92457 w 2491105"/>
                <a:gd name="connsiteY3" fmla="*/ 1931703 h 1943661"/>
                <a:gd name="connsiteX4" fmla="*/ 0 w 2491105"/>
                <a:gd name="connsiteY4" fmla="*/ 1943661 h 1943661"/>
                <a:gd name="connsiteX5" fmla="*/ 0 w 2491105"/>
                <a:gd name="connsiteY5" fmla="*/ 1491489 h 1943661"/>
                <a:gd name="connsiteX6" fmla="*/ 34107 w 2491105"/>
                <a:gd name="connsiteY6" fmla="*/ 1486836 h 1943661"/>
                <a:gd name="connsiteX7" fmla="*/ 497577 w 2491105"/>
                <a:gd name="connsiteY7" fmla="*/ 1360598 h 1943661"/>
                <a:gd name="connsiteX8" fmla="*/ 1321566 w 2491105"/>
                <a:gd name="connsiteY8" fmla="*/ 897645 h 1943661"/>
                <a:gd name="connsiteX9" fmla="*/ 1891495 w 2491105"/>
                <a:gd name="connsiteY9" fmla="*/ 230078 h 1943661"/>
                <a:gd name="connsiteX10" fmla="*/ 1961469 w 2491105"/>
                <a:gd name="connsiteY10" fmla="*/ 87885 h 1943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1105" h="1943661">
                  <a:moveTo>
                    <a:pt x="1995408" y="0"/>
                  </a:moveTo>
                  <a:lnTo>
                    <a:pt x="2491105" y="0"/>
                  </a:lnTo>
                  <a:lnTo>
                    <a:pt x="2434705" y="174009"/>
                  </a:lnTo>
                  <a:cubicBezTo>
                    <a:pt x="2087512" y="1067655"/>
                    <a:pt x="1129122" y="1753877"/>
                    <a:pt x="92457" y="1931703"/>
                  </a:cubicBezTo>
                  <a:lnTo>
                    <a:pt x="0" y="1943661"/>
                  </a:lnTo>
                  <a:lnTo>
                    <a:pt x="0" y="1491489"/>
                  </a:lnTo>
                  <a:lnTo>
                    <a:pt x="34107" y="1486836"/>
                  </a:lnTo>
                  <a:cubicBezTo>
                    <a:pt x="189055" y="1458696"/>
                    <a:pt x="343908" y="1416565"/>
                    <a:pt x="497577" y="1360598"/>
                  </a:cubicBezTo>
                  <a:cubicBezTo>
                    <a:pt x="796856" y="1251889"/>
                    <a:pt x="1081725" y="1091781"/>
                    <a:pt x="1321566" y="897645"/>
                  </a:cubicBezTo>
                  <a:cubicBezTo>
                    <a:pt x="1565577" y="700195"/>
                    <a:pt x="1757355" y="475523"/>
                    <a:pt x="1891495" y="230078"/>
                  </a:cubicBezTo>
                  <a:cubicBezTo>
                    <a:pt x="1917197" y="183033"/>
                    <a:pt x="1940526" y="135619"/>
                    <a:pt x="1961469" y="8788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4" name="Picture 2">
            <a:extLst>
              <a:ext uri="{FF2B5EF4-FFF2-40B4-BE49-F238E27FC236}">
                <a16:creationId xmlns:a16="http://schemas.microsoft.com/office/drawing/2014/main" id="{84A4AC44-705A-69EC-1BEF-8D4C400709F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567" y="8764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6">
            <a:extLst>
              <a:ext uri="{FF2B5EF4-FFF2-40B4-BE49-F238E27FC236}">
                <a16:creationId xmlns:a16="http://schemas.microsoft.com/office/drawing/2014/main" id="{FFBED99F-0D62-B3B1-D4B2-33E6B43EE372}"/>
              </a:ext>
            </a:extLst>
          </p:cNvPr>
          <p:cNvSpPr>
            <a:spLocks noGrp="1"/>
          </p:cNvSpPr>
          <p:nvPr>
            <p:ph type="sldNum" sz="quarter" idx="12"/>
          </p:nvPr>
        </p:nvSpPr>
        <p:spPr/>
        <p:txBody>
          <a:bodyPr/>
          <a:lstStyle/>
          <a:p>
            <a:fld id="{ACF0FABC-8301-49A3-9E40-ED1E61ADDDFD}" type="slidenum">
              <a:rPr lang="en-CA" smtClean="0"/>
              <a:t>35</a:t>
            </a:fld>
            <a:endParaRPr lang="en-CA"/>
          </a:p>
        </p:txBody>
      </p:sp>
      <p:sp>
        <p:nvSpPr>
          <p:cNvPr id="5" name="Slide Number Placeholder 3">
            <a:extLst>
              <a:ext uri="{FF2B5EF4-FFF2-40B4-BE49-F238E27FC236}">
                <a16:creationId xmlns:a16="http://schemas.microsoft.com/office/drawing/2014/main" id="{2E7D0E9D-F58D-E0D1-64D9-67CB96F79F0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CF0FABC-8301-49A3-9E40-ED1E61ADDDFD}" type="slidenum">
              <a:rPr lang="en-CA" smtClean="0"/>
              <a:pPr/>
              <a:t>35</a:t>
            </a:fld>
            <a:endParaRPr lang="en-CA"/>
          </a:p>
        </p:txBody>
      </p:sp>
      <p:grpSp>
        <p:nvGrpSpPr>
          <p:cNvPr id="8" name="Group 7">
            <a:extLst>
              <a:ext uri="{FF2B5EF4-FFF2-40B4-BE49-F238E27FC236}">
                <a16:creationId xmlns:a16="http://schemas.microsoft.com/office/drawing/2014/main" id="{3F3199EF-DE72-59A5-5ADD-ACEE869572D4}"/>
              </a:ext>
            </a:extLst>
          </p:cNvPr>
          <p:cNvGrpSpPr/>
          <p:nvPr/>
        </p:nvGrpSpPr>
        <p:grpSpPr>
          <a:xfrm>
            <a:off x="11398256" y="6979211"/>
            <a:ext cx="876853" cy="1699975"/>
            <a:chOff x="4211050" y="1716836"/>
            <a:chExt cx="2209046" cy="4443890"/>
          </a:xfrm>
        </p:grpSpPr>
        <p:pic>
          <p:nvPicPr>
            <p:cNvPr id="9" name="Picture 8">
              <a:extLst>
                <a:ext uri="{FF2B5EF4-FFF2-40B4-BE49-F238E27FC236}">
                  <a16:creationId xmlns:a16="http://schemas.microsoft.com/office/drawing/2014/main" id="{C2388BE6-2037-8537-B615-53A9BCCF08E0}"/>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10" name="TextBox 9">
              <a:extLst>
                <a:ext uri="{FF2B5EF4-FFF2-40B4-BE49-F238E27FC236}">
                  <a16:creationId xmlns:a16="http://schemas.microsoft.com/office/drawing/2014/main" id="{83E30FC6-DCAF-AC93-4357-28471957E74E}"/>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11" name="Group 10">
            <a:extLst>
              <a:ext uri="{FF2B5EF4-FFF2-40B4-BE49-F238E27FC236}">
                <a16:creationId xmlns:a16="http://schemas.microsoft.com/office/drawing/2014/main" id="{B1E12F25-4EC0-E63A-419A-7F8A502E0C83}"/>
              </a:ext>
            </a:extLst>
          </p:cNvPr>
          <p:cNvGrpSpPr/>
          <p:nvPr/>
        </p:nvGrpSpPr>
        <p:grpSpPr>
          <a:xfrm>
            <a:off x="9500556" y="6992890"/>
            <a:ext cx="876853" cy="1699975"/>
            <a:chOff x="4211050" y="1716836"/>
            <a:chExt cx="2209046" cy="4443890"/>
          </a:xfrm>
        </p:grpSpPr>
        <p:pic>
          <p:nvPicPr>
            <p:cNvPr id="12" name="Picture 11">
              <a:extLst>
                <a:ext uri="{FF2B5EF4-FFF2-40B4-BE49-F238E27FC236}">
                  <a16:creationId xmlns:a16="http://schemas.microsoft.com/office/drawing/2014/main" id="{C547B37B-0909-BBD7-BB1E-D13B1AE251A1}"/>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13" name="TextBox 12">
              <a:extLst>
                <a:ext uri="{FF2B5EF4-FFF2-40B4-BE49-F238E27FC236}">
                  <a16:creationId xmlns:a16="http://schemas.microsoft.com/office/drawing/2014/main" id="{D298D7EB-36EF-8565-F21C-A209E3AB2425}"/>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14" name="Group 13">
            <a:extLst>
              <a:ext uri="{FF2B5EF4-FFF2-40B4-BE49-F238E27FC236}">
                <a16:creationId xmlns:a16="http://schemas.microsoft.com/office/drawing/2014/main" id="{7BEB3934-BD48-1CB9-52FD-CE476F8EC7C6}"/>
              </a:ext>
            </a:extLst>
          </p:cNvPr>
          <p:cNvGrpSpPr/>
          <p:nvPr/>
        </p:nvGrpSpPr>
        <p:grpSpPr>
          <a:xfrm>
            <a:off x="5193016" y="7108058"/>
            <a:ext cx="1243725" cy="2453612"/>
            <a:chOff x="4211050" y="1716836"/>
            <a:chExt cx="2209046" cy="4443890"/>
          </a:xfrm>
        </p:grpSpPr>
        <p:pic>
          <p:nvPicPr>
            <p:cNvPr id="15" name="Picture 14">
              <a:extLst>
                <a:ext uri="{FF2B5EF4-FFF2-40B4-BE49-F238E27FC236}">
                  <a16:creationId xmlns:a16="http://schemas.microsoft.com/office/drawing/2014/main" id="{BAD988F8-992B-0B85-EC3D-B15B6C1B2546}"/>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16" name="TextBox 15">
              <a:extLst>
                <a:ext uri="{FF2B5EF4-FFF2-40B4-BE49-F238E27FC236}">
                  <a16:creationId xmlns:a16="http://schemas.microsoft.com/office/drawing/2014/main" id="{6911DB5B-6527-53BD-448F-9FF709F9D859}"/>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17" name="Group 16">
            <a:extLst>
              <a:ext uri="{FF2B5EF4-FFF2-40B4-BE49-F238E27FC236}">
                <a16:creationId xmlns:a16="http://schemas.microsoft.com/office/drawing/2014/main" id="{A8F1E734-04B5-22D6-B50C-1E567FA23C4F}"/>
              </a:ext>
            </a:extLst>
          </p:cNvPr>
          <p:cNvGrpSpPr/>
          <p:nvPr/>
        </p:nvGrpSpPr>
        <p:grpSpPr>
          <a:xfrm>
            <a:off x="7620250" y="6865634"/>
            <a:ext cx="1221199" cy="2380401"/>
            <a:chOff x="4211050" y="1716836"/>
            <a:chExt cx="2209046" cy="4443890"/>
          </a:xfrm>
        </p:grpSpPr>
        <p:pic>
          <p:nvPicPr>
            <p:cNvPr id="18" name="Picture 17">
              <a:extLst>
                <a:ext uri="{FF2B5EF4-FFF2-40B4-BE49-F238E27FC236}">
                  <a16:creationId xmlns:a16="http://schemas.microsoft.com/office/drawing/2014/main" id="{62268D55-660C-22FD-9520-AA5739725355}"/>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19" name="TextBox 18">
              <a:extLst>
                <a:ext uri="{FF2B5EF4-FFF2-40B4-BE49-F238E27FC236}">
                  <a16:creationId xmlns:a16="http://schemas.microsoft.com/office/drawing/2014/main" id="{5823DE95-DBFA-8C4A-8717-53BD1F79A2C2}"/>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20" name="Group 19">
            <a:extLst>
              <a:ext uri="{FF2B5EF4-FFF2-40B4-BE49-F238E27FC236}">
                <a16:creationId xmlns:a16="http://schemas.microsoft.com/office/drawing/2014/main" id="{30AC8EB7-B2E5-14A8-0A1A-ADD28C675C39}"/>
              </a:ext>
            </a:extLst>
          </p:cNvPr>
          <p:cNvGrpSpPr/>
          <p:nvPr/>
        </p:nvGrpSpPr>
        <p:grpSpPr>
          <a:xfrm>
            <a:off x="3491345" y="7108057"/>
            <a:ext cx="876853" cy="1699975"/>
            <a:chOff x="4211050" y="1716836"/>
            <a:chExt cx="2209046" cy="4443890"/>
          </a:xfrm>
        </p:grpSpPr>
        <p:pic>
          <p:nvPicPr>
            <p:cNvPr id="21" name="Picture 20">
              <a:extLst>
                <a:ext uri="{FF2B5EF4-FFF2-40B4-BE49-F238E27FC236}">
                  <a16:creationId xmlns:a16="http://schemas.microsoft.com/office/drawing/2014/main" id="{C9AD28F6-B95F-C142-CE32-470F9A660912}"/>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22" name="TextBox 21">
              <a:extLst>
                <a:ext uri="{FF2B5EF4-FFF2-40B4-BE49-F238E27FC236}">
                  <a16:creationId xmlns:a16="http://schemas.microsoft.com/office/drawing/2014/main" id="{DE3A8C55-C436-6044-2708-0DE4C74D1FAC}"/>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23" name="Group 22">
            <a:extLst>
              <a:ext uri="{FF2B5EF4-FFF2-40B4-BE49-F238E27FC236}">
                <a16:creationId xmlns:a16="http://schemas.microsoft.com/office/drawing/2014/main" id="{09FE9640-D65B-CDD6-5A51-34EC90D9A4F8}"/>
              </a:ext>
            </a:extLst>
          </p:cNvPr>
          <p:cNvGrpSpPr/>
          <p:nvPr/>
        </p:nvGrpSpPr>
        <p:grpSpPr>
          <a:xfrm>
            <a:off x="945524" y="7434232"/>
            <a:ext cx="876853" cy="1699975"/>
            <a:chOff x="4211050" y="1716836"/>
            <a:chExt cx="2209046" cy="4443890"/>
          </a:xfrm>
        </p:grpSpPr>
        <p:pic>
          <p:nvPicPr>
            <p:cNvPr id="24" name="Picture 23">
              <a:extLst>
                <a:ext uri="{FF2B5EF4-FFF2-40B4-BE49-F238E27FC236}">
                  <a16:creationId xmlns:a16="http://schemas.microsoft.com/office/drawing/2014/main" id="{9A03C8FA-86A3-BF7B-F74F-1A734F88BD26}"/>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25" name="TextBox 24">
              <a:extLst>
                <a:ext uri="{FF2B5EF4-FFF2-40B4-BE49-F238E27FC236}">
                  <a16:creationId xmlns:a16="http://schemas.microsoft.com/office/drawing/2014/main" id="{F7157080-ED86-24B6-CD08-318A418D4275}"/>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grpSp>
        <p:nvGrpSpPr>
          <p:cNvPr id="26" name="Group 25">
            <a:extLst>
              <a:ext uri="{FF2B5EF4-FFF2-40B4-BE49-F238E27FC236}">
                <a16:creationId xmlns:a16="http://schemas.microsoft.com/office/drawing/2014/main" id="{BE1E636C-81F3-3378-1081-94FA663F4616}"/>
              </a:ext>
            </a:extLst>
          </p:cNvPr>
          <p:cNvGrpSpPr/>
          <p:nvPr/>
        </p:nvGrpSpPr>
        <p:grpSpPr>
          <a:xfrm>
            <a:off x="6162307" y="7175669"/>
            <a:ext cx="876853" cy="1699975"/>
            <a:chOff x="4211050" y="1716836"/>
            <a:chExt cx="2209046" cy="4443890"/>
          </a:xfrm>
        </p:grpSpPr>
        <p:pic>
          <p:nvPicPr>
            <p:cNvPr id="28" name="Picture 27">
              <a:extLst>
                <a:ext uri="{FF2B5EF4-FFF2-40B4-BE49-F238E27FC236}">
                  <a16:creationId xmlns:a16="http://schemas.microsoft.com/office/drawing/2014/main" id="{FE341607-BA73-A26A-A36E-5C5EBA5FC9E4}"/>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30" name="TextBox 29">
              <a:extLst>
                <a:ext uri="{FF2B5EF4-FFF2-40B4-BE49-F238E27FC236}">
                  <a16:creationId xmlns:a16="http://schemas.microsoft.com/office/drawing/2014/main" id="{78417330-71F6-8BD9-1D42-EAFB8FA312F3}"/>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pic>
        <p:nvPicPr>
          <p:cNvPr id="36" name="Picture 35">
            <a:extLst>
              <a:ext uri="{FF2B5EF4-FFF2-40B4-BE49-F238E27FC236}">
                <a16:creationId xmlns:a16="http://schemas.microsoft.com/office/drawing/2014/main" id="{AFF116C0-A22E-D487-9560-30E41AE69ED6}"/>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2194921" y="7340185"/>
            <a:ext cx="1243725" cy="1219684"/>
          </a:xfrm>
          <a:prstGeom prst="rect">
            <a:avLst/>
          </a:prstGeom>
        </p:spPr>
      </p:pic>
      <p:grpSp>
        <p:nvGrpSpPr>
          <p:cNvPr id="42" name="Group 41">
            <a:extLst>
              <a:ext uri="{FF2B5EF4-FFF2-40B4-BE49-F238E27FC236}">
                <a16:creationId xmlns:a16="http://schemas.microsoft.com/office/drawing/2014/main" id="{07E7F503-0E08-8F55-DEBF-CF689D173412}"/>
              </a:ext>
            </a:extLst>
          </p:cNvPr>
          <p:cNvGrpSpPr/>
          <p:nvPr/>
        </p:nvGrpSpPr>
        <p:grpSpPr>
          <a:xfrm>
            <a:off x="10491814" y="7889855"/>
            <a:ext cx="1221199" cy="2380401"/>
            <a:chOff x="4211050" y="1716836"/>
            <a:chExt cx="2209046" cy="4443890"/>
          </a:xfrm>
        </p:grpSpPr>
        <p:pic>
          <p:nvPicPr>
            <p:cNvPr id="43" name="Picture 42">
              <a:extLst>
                <a:ext uri="{FF2B5EF4-FFF2-40B4-BE49-F238E27FC236}">
                  <a16:creationId xmlns:a16="http://schemas.microsoft.com/office/drawing/2014/main" id="{0F5E5B82-AB14-5F41-BFF4-01D4B9E507DF}"/>
                </a:ext>
              </a:extLst>
            </p:cNvPr>
            <p:cNvPicPr>
              <a:picLocks noChangeAspect="1"/>
            </p:cNvPicPr>
            <p:nvPr/>
          </p:nvPicPr>
          <p:blipFill>
            <a:blip r:embed="rId3" cstate="print">
              <a:alphaModFix amt="49000"/>
              <a:extLst>
                <a:ext uri="{28A0092B-C50C-407E-A947-70E740481C1C}">
                  <a14:useLocalDpi xmlns:a14="http://schemas.microsoft.com/office/drawing/2010/main" val="0"/>
                </a:ext>
              </a:extLst>
            </a:blip>
            <a:stretch>
              <a:fillRect/>
            </a:stretch>
          </p:blipFill>
          <p:spPr>
            <a:xfrm>
              <a:off x="4211050" y="1716836"/>
              <a:ext cx="2209046" cy="2209046"/>
            </a:xfrm>
            <a:prstGeom prst="rect">
              <a:avLst/>
            </a:prstGeom>
          </p:spPr>
        </p:pic>
        <p:sp>
          <p:nvSpPr>
            <p:cNvPr id="44" name="TextBox 43">
              <a:extLst>
                <a:ext uri="{FF2B5EF4-FFF2-40B4-BE49-F238E27FC236}">
                  <a16:creationId xmlns:a16="http://schemas.microsoft.com/office/drawing/2014/main" id="{0EDA1B1C-887D-7C4F-18BE-33DF4E59E968}"/>
                </a:ext>
              </a:extLst>
            </p:cNvPr>
            <p:cNvSpPr txBox="1"/>
            <p:nvPr/>
          </p:nvSpPr>
          <p:spPr>
            <a:xfrm>
              <a:off x="4992494" y="2390463"/>
              <a:ext cx="184731" cy="3770263"/>
            </a:xfrm>
            <a:prstGeom prst="rect">
              <a:avLst/>
            </a:prstGeom>
            <a:noFill/>
          </p:spPr>
          <p:txBody>
            <a:bodyPr wrap="none" rtlCol="0">
              <a:spAutoFit/>
            </a:bodyPr>
            <a:lstStyle/>
            <a:p>
              <a:endParaRPr lang="en-US" sz="23900" dirty="0">
                <a:solidFill>
                  <a:schemeClr val="accent2">
                    <a:lumMod val="75000"/>
                  </a:schemeClr>
                </a:solidFill>
                <a:latin typeface="HARI" pitchFamily="2" charset="0"/>
              </a:endParaRPr>
            </a:p>
          </p:txBody>
        </p:sp>
      </p:grpSp>
    </p:spTree>
    <p:extLst>
      <p:ext uri="{BB962C8B-B14F-4D97-AF65-F5344CB8AC3E}">
        <p14:creationId xmlns:p14="http://schemas.microsoft.com/office/powerpoint/2010/main" val="1461827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500"/>
                                  </p:stCondLst>
                                  <p:childTnLst>
                                    <p:animScale>
                                      <p:cBhvr>
                                        <p:cTn id="6" dur="2000" fill="hold"/>
                                        <p:tgtEl>
                                          <p:spTgt spid="8"/>
                                        </p:tgtEl>
                                      </p:cBhvr>
                                      <p:by x="150000" y="150000"/>
                                    </p:animScale>
                                  </p:childTnLst>
                                </p:cTn>
                              </p:par>
                              <p:par>
                                <p:cTn id="7" presetID="0" presetClass="path" presetSubtype="0" accel="50000" decel="50000" fill="hold" nodeType="withEffect">
                                  <p:stCondLst>
                                    <p:cond delay="500"/>
                                  </p:stCondLst>
                                  <p:childTnLst>
                                    <p:animMotion origin="layout" path="M -3.33333E-6 -0.00024 L -3.33333E-6 0.00023 C -0.00651 -0.13403 -0.00117 -0.0132 -0.00481 -0.3176 C -0.00494 -0.33149 -0.00507 -0.34538 -0.00573 -0.3588 C -0.00638 -0.37176 -0.00781 -0.38403 -0.00859 -0.39607 C -0.00937 -0.40834 -0.0095 -0.41991 -0.01054 -0.43149 C -0.01562 -0.49237 -0.0164 -0.48079 -0.02382 -0.54167 C -0.02591 -0.5595 -0.02682 -0.57825 -0.02955 -0.59607 C -0.03593 -0.6375 -0.04401 -0.67848 -0.0513 -0.71945 C -0.05377 -0.73311 -0.05729 -0.74607 -0.05898 -0.76019 C -0.06614 -0.822 -0.06263 -0.78797 -0.06836 -0.86482 C -0.0681 -0.88473 -0.06849 -0.90487 -0.06744 -0.92454 C -0.06341 -1.00278 -0.06093 -1.02616 -0.05234 -1.09422 C -0.05091 -1.10556 -0.04974 -1.11737 -0.04752 -1.12801 C -0.04375 -1.1463 -0.03424 -1.18195 -0.03424 -1.18149 " pathEditMode="relative" rAng="0" ptsTypes="AAAAAAAAAAAAAAA">
                                      <p:cBhvr>
                                        <p:cTn id="8" dur="2000" fill="hold"/>
                                        <p:tgtEl>
                                          <p:spTgt spid="8"/>
                                        </p:tgtEl>
                                        <p:attrNameLst>
                                          <p:attrName>ppt_x</p:attrName>
                                          <p:attrName>ppt_y</p:attrName>
                                        </p:attrNameLst>
                                      </p:cBhvr>
                                      <p:rCtr x="-3424" y="-59074"/>
                                    </p:animMotion>
                                  </p:childTnLst>
                                </p:cTn>
                              </p:par>
                              <p:par>
                                <p:cTn id="9" presetID="6" presetClass="emph" presetSubtype="0" fill="hold" nodeType="withEffect">
                                  <p:stCondLst>
                                    <p:cond delay="1250"/>
                                  </p:stCondLst>
                                  <p:childTnLst>
                                    <p:animScale>
                                      <p:cBhvr>
                                        <p:cTn id="10" dur="2000" fill="hold"/>
                                        <p:tgtEl>
                                          <p:spTgt spid="11"/>
                                        </p:tgtEl>
                                      </p:cBhvr>
                                      <p:by x="150000" y="150000"/>
                                    </p:animScale>
                                  </p:childTnLst>
                                </p:cTn>
                              </p:par>
                              <p:par>
                                <p:cTn id="11" presetID="0" presetClass="path" presetSubtype="0" accel="50000" decel="50000" fill="hold" nodeType="withEffect">
                                  <p:stCondLst>
                                    <p:cond delay="1250"/>
                                  </p:stCondLst>
                                  <p:childTnLst>
                                    <p:animMotion origin="layout" path="M 4.42354E-17 -2.59259E-6 L 4.42354E-17 0.00023 C 0.00352 -0.01944 0.00664 -0.03541 0.00859 -0.05602 C 0.02318 -0.21435 0.00703 -0.06435 0.01901 -0.17245 C 0.02005 -0.21574 0.02161 -0.22662 0.01523 -0.27546 C 0.01133 -0.30532 0.00508 -0.33333 4.42354E-17 -0.36273 C -0.00391 -0.38518 -0.00742 -0.40764 -0.01042 -0.43055 C -0.0138 -0.4574 -0.0168 -0.48472 -0.01888 -0.51203 C -0.02083 -0.53611 -0.02617 -0.64444 -0.02747 -0.67129 C -0.03021 -0.84606 -0.03138 -0.86203 -0.02656 -1.08634 C -0.02617 -1.10486 -0.02214 -1.1456 -0.01797 -1.16759 C -0.01732 -1.17106 -0.01615 -1.17407 -0.0151 -1.17731 C -0.01549 -1.18171 -0.01497 -1.18703 -0.01615 -1.19074 C -0.01732 -1.19514 -0.0237 -1.19861 -0.02565 -1.20069 C -0.02826 -1.2037 -0.0306 -1.2074 -0.0332 -1.21018 C -0.03594 -1.21319 -0.03893 -1.21528 -0.04167 -1.21805 C -0.04648 -1.22315 -0.05117 -1.22893 -0.05599 -1.23379 C -0.06029 -1.23796 -0.06471 -1.24166 -0.06927 -1.24514 C -0.08724 -1.25949 -0.08112 -1.25856 -0.09102 -1.25856 " pathEditMode="relative" rAng="0" ptsTypes="AAAAAAAAAAAAAAAAAAA">
                                      <p:cBhvr>
                                        <p:cTn id="12" dur="2000" fill="hold"/>
                                        <p:tgtEl>
                                          <p:spTgt spid="11"/>
                                        </p:tgtEl>
                                        <p:attrNameLst>
                                          <p:attrName>ppt_x</p:attrName>
                                          <p:attrName>ppt_y</p:attrName>
                                        </p:attrNameLst>
                                      </p:cBhvr>
                                      <p:rCtr x="-3555" y="-62917"/>
                                    </p:animMotion>
                                  </p:childTnLst>
                                </p:cTn>
                              </p:par>
                              <p:par>
                                <p:cTn id="13" presetID="6" presetClass="emph" presetSubtype="0" fill="hold" nodeType="withEffect">
                                  <p:stCondLst>
                                    <p:cond delay="0"/>
                                  </p:stCondLst>
                                  <p:childTnLst>
                                    <p:animScale>
                                      <p:cBhvr>
                                        <p:cTn id="14" dur="2000" fill="hold"/>
                                        <p:tgtEl>
                                          <p:spTgt spid="14"/>
                                        </p:tgtEl>
                                      </p:cBhvr>
                                      <p:by x="150000" y="150000"/>
                                    </p:animScale>
                                  </p:childTnLst>
                                </p:cTn>
                              </p:par>
                              <p:par>
                                <p:cTn id="15" presetID="0" presetClass="path" presetSubtype="0" accel="50000" decel="50000" fill="hold" nodeType="withEffect">
                                  <p:stCondLst>
                                    <p:cond delay="0"/>
                                  </p:stCondLst>
                                  <p:childTnLst>
                                    <p:animMotion origin="layout" path="M -0.19765 0.13241 L -0.19765 0.13287 C -0.19739 0.09259 -0.19765 0.05231 -0.19674 0.01203 C -0.19609 -0.01829 -0.19023 -0.07778 -0.18724 -0.10278 C -0.18242 -0.14329 -0.16927 -0.21713 -0.16354 -0.2507 C -0.15104 -0.32292 -0.15651 -0.2882 -0.14362 -0.36505 C -0.14036 -0.38403 -0.13724 -0.40371 -0.13411 -0.42338 C -0.1306 -0.44468 -0.12708 -0.46644 -0.12369 -0.4882 C -0.12109 -0.50371 -0.11784 -0.51875 -0.11601 -0.53519 C -0.1138 -0.55579 -0.11132 -0.57685 -0.10937 -0.59838 C -0.10338 -0.66505 -0.09856 -0.73264 -0.09231 -0.79977 C -0.09036 -0.81968 -0.08854 -0.84028 -0.08659 -0.86019 C -0.08632 -0.86412 -0.08606 -0.86759 -0.08567 -0.87153 C -0.08268 -0.89722 -0.08216 -0.89977 -0.07994 -0.92755 C -0.0776 -0.95672 -0.0733 -1.01482 -0.0733 -1.01459 C -0.07369 -1.0382 -0.07369 -1.06134 -0.07422 -1.08472 C -0.075 -1.11088 -0.07669 -1.13449 -0.07812 -1.16065 C -0.07838 -1.16806 -0.07851 -1.1757 -0.07903 -1.1831 C -0.07942 -1.1882 -0.08034 -1.19352 -0.08086 -1.19861 C -0.0819 -1.20764 -0.08268 -1.21621 -0.08372 -1.22523 C -0.0858 -1.24121 -0.08567 -1.23172 -0.08567 -1.23843 L -0.07135 -1.36644 " pathEditMode="relative" rAng="0" ptsTypes="AAAAAAAAAAAAAAAAAAAAAA">
                                      <p:cBhvr>
                                        <p:cTn id="16" dur="2000" fill="hold"/>
                                        <p:tgtEl>
                                          <p:spTgt spid="14"/>
                                        </p:tgtEl>
                                        <p:attrNameLst>
                                          <p:attrName>ppt_x</p:attrName>
                                          <p:attrName>ppt_y</p:attrName>
                                        </p:attrNameLst>
                                      </p:cBhvr>
                                      <p:rCtr x="6315" y="-74931"/>
                                    </p:animMotion>
                                  </p:childTnLst>
                                </p:cTn>
                              </p:par>
                              <p:par>
                                <p:cTn id="17" presetID="6" presetClass="emph" presetSubtype="0" fill="hold" nodeType="withEffect">
                                  <p:stCondLst>
                                    <p:cond delay="750"/>
                                  </p:stCondLst>
                                  <p:childTnLst>
                                    <p:animScale>
                                      <p:cBhvr>
                                        <p:cTn id="18" dur="2000" fill="hold"/>
                                        <p:tgtEl>
                                          <p:spTgt spid="17"/>
                                        </p:tgtEl>
                                      </p:cBhvr>
                                      <p:by x="150000" y="150000"/>
                                    </p:animScale>
                                  </p:childTnLst>
                                </p:cTn>
                              </p:par>
                              <p:par>
                                <p:cTn id="19" presetID="0" presetClass="path" presetSubtype="0" accel="50000" decel="50000" fill="hold" nodeType="withEffect">
                                  <p:stCondLst>
                                    <p:cond delay="500"/>
                                  </p:stCondLst>
                                  <p:childTnLst>
                                    <p:animMotion origin="layout" path="M 1.11022E-16 -0.00023 L 1.11022E-16 0.00023 C -0.00651 -0.14491 -0.00117 -0.01435 -0.00482 -0.3426 C -0.00495 -0.35764 -0.00508 -0.37269 -0.00573 -0.38704 C -0.00638 -0.40093 -0.00781 -0.41435 -0.00859 -0.42709 C -0.00937 -0.44051 -0.00951 -0.45324 -0.01055 -0.46551 C -0.01562 -0.53102 -0.01641 -0.51852 -0.02383 -0.58473 C -0.02591 -0.60371 -0.02682 -0.62408 -0.02956 -0.64283 C -0.03594 -0.68773 -0.04401 -0.73172 -0.0513 -0.77593 C -0.05378 -0.79098 -0.05729 -0.80463 -0.05898 -0.82014 C -0.06615 -0.88681 -0.06263 -0.85 -0.06836 -0.93287 C -0.0681 -0.9544 -0.06849 -0.97593 -0.06745 -0.99723 C -0.06341 -1.08195 -0.06094 -1.10718 -0.05234 -1.1801 C -0.05091 -1.19236 -0.04974 -1.2051 -0.04753 -1.21667 C -0.04375 -1.23658 -0.03424 -1.275 -0.03424 -1.27454 " pathEditMode="relative" rAng="0" ptsTypes="AAAAAAAAAAAAAAA">
                                      <p:cBhvr>
                                        <p:cTn id="20" dur="2000" fill="hold"/>
                                        <p:tgtEl>
                                          <p:spTgt spid="17"/>
                                        </p:tgtEl>
                                        <p:attrNameLst>
                                          <p:attrName>ppt_x</p:attrName>
                                          <p:attrName>ppt_y</p:attrName>
                                        </p:attrNameLst>
                                      </p:cBhvr>
                                      <p:rCtr x="-3424" y="-63704"/>
                                    </p:animMotion>
                                  </p:childTnLst>
                                </p:cTn>
                              </p:par>
                              <p:par>
                                <p:cTn id="21" presetID="6" presetClass="emph" presetSubtype="0" fill="hold" nodeType="withEffect">
                                  <p:stCondLst>
                                    <p:cond delay="2000"/>
                                  </p:stCondLst>
                                  <p:childTnLst>
                                    <p:animScale>
                                      <p:cBhvr>
                                        <p:cTn id="22" dur="2000" fill="hold"/>
                                        <p:tgtEl>
                                          <p:spTgt spid="20"/>
                                        </p:tgtEl>
                                      </p:cBhvr>
                                      <p:by x="150000" y="150000"/>
                                    </p:animScale>
                                  </p:childTnLst>
                                </p:cTn>
                              </p:par>
                              <p:par>
                                <p:cTn id="23" presetID="0" presetClass="path" presetSubtype="0" accel="50000" decel="50000" fill="hold" nodeType="withEffect">
                                  <p:stCondLst>
                                    <p:cond delay="2000"/>
                                  </p:stCondLst>
                                  <p:childTnLst>
                                    <p:animMotion origin="layout" path="M -0.26836 0.04629 L -0.26836 0.04676 C -0.27487 -0.09653 -0.26954 0.0324 -0.27318 -0.29167 C -0.27331 -0.30625 -0.27344 -0.32107 -0.27409 -0.33542 C -0.27474 -0.34908 -0.27618 -0.36227 -0.27696 -0.375 C -0.27774 -0.38797 -0.27787 -0.40093 -0.27891 -0.41297 C -0.28399 -0.47755 -0.28477 -0.46528 -0.29219 -0.5301 C -0.29428 -0.54908 -0.29519 -0.56898 -0.29792 -0.58797 C -0.3043 -0.63195 -0.31237 -0.6757 -0.31967 -0.71945 C -0.32227 -0.73426 -0.32566 -0.74769 -0.32735 -0.7625 C -0.33451 -0.82848 -0.33099 -0.79236 -0.33672 -0.87408 C -0.33646 -0.89537 -0.33685 -0.91667 -0.33581 -0.9375 C -0.33178 -1.02084 -0.3293 -1.04584 -0.32071 -1.11829 C -0.31928 -1.13033 -0.3181 -1.14283 -0.31576 -1.15417 C -0.31211 -1.17361 -0.30261 -1.21158 -0.30261 -1.21135 " pathEditMode="relative" rAng="0" ptsTypes="AAAAAAAAAAAAAAA">
                                      <p:cBhvr>
                                        <p:cTn id="24" dur="2000" fill="hold"/>
                                        <p:tgtEl>
                                          <p:spTgt spid="20"/>
                                        </p:tgtEl>
                                        <p:attrNameLst>
                                          <p:attrName>ppt_x</p:attrName>
                                          <p:attrName>ppt_y</p:attrName>
                                        </p:attrNameLst>
                                      </p:cBhvr>
                                      <p:rCtr x="-3424" y="-62870"/>
                                    </p:animMotion>
                                  </p:childTnLst>
                                </p:cTn>
                              </p:par>
                              <p:par>
                                <p:cTn id="25" presetID="6" presetClass="emph" presetSubtype="0" fill="hold" nodeType="withEffect">
                                  <p:stCondLst>
                                    <p:cond delay="200"/>
                                  </p:stCondLst>
                                  <p:childTnLst>
                                    <p:animScale>
                                      <p:cBhvr>
                                        <p:cTn id="26" dur="2000" fill="hold"/>
                                        <p:tgtEl>
                                          <p:spTgt spid="23"/>
                                        </p:tgtEl>
                                      </p:cBhvr>
                                      <p:by x="150000" y="150000"/>
                                    </p:animScale>
                                  </p:childTnLst>
                                </p:cTn>
                              </p:par>
                              <p:par>
                                <p:cTn id="27" presetID="0" presetClass="path" presetSubtype="0" accel="50000" decel="50000" fill="hold" nodeType="withEffect">
                                  <p:stCondLst>
                                    <p:cond delay="250"/>
                                  </p:stCondLst>
                                  <p:childTnLst>
                                    <p:animMotion origin="layout" path="M -2.91667E-6 -4.44444E-6 L -2.91667E-6 0.00047 C -0.00651 -0.13819 -0.00117 -0.01342 -0.00481 -0.32638 C -0.00494 -0.3405 -0.00508 -0.35463 -0.00573 -0.36875 C -0.00638 -0.38194 -0.00781 -0.39444 -0.00859 -0.40694 C -0.00937 -0.41944 -0.0095 -0.43194 -0.01054 -0.44351 C -0.01562 -0.50578 -0.0164 -0.49398 -0.02383 -0.55671 C -0.02591 -0.575 -0.02682 -0.59421 -0.02955 -0.6125 C -0.03593 -0.65509 -0.04401 -0.69745 -0.0513 -0.73958 C -0.05377 -0.7537 -0.05729 -0.76666 -0.05898 -0.78125 C -0.06614 -0.8449 -0.06263 -0.81018 -0.06836 -0.88888 C -0.0681 -0.90925 -0.06849 -0.92986 -0.06744 -0.95023 C -0.06341 -1.03078 -0.06093 -1.05463 -0.05234 -1.12453 C -0.05091 -1.13634 -0.04974 -1.14838 -0.04752 -1.15925 C -0.04375 -1.178 -0.03424 -1.21481 -0.03424 -1.21435 " pathEditMode="relative" rAng="0" ptsTypes="AAAAAAAAAAAAAAA">
                                      <p:cBhvr>
                                        <p:cTn id="28" dur="2000" fill="hold"/>
                                        <p:tgtEl>
                                          <p:spTgt spid="23"/>
                                        </p:tgtEl>
                                        <p:attrNameLst>
                                          <p:attrName>ppt_x</p:attrName>
                                          <p:attrName>ppt_y</p:attrName>
                                        </p:attrNameLst>
                                      </p:cBhvr>
                                      <p:rCtr x="-3424" y="-60718"/>
                                    </p:animMotion>
                                  </p:childTnLst>
                                </p:cTn>
                              </p:par>
                              <p:par>
                                <p:cTn id="29" presetID="6" presetClass="emph" presetSubtype="0" fill="hold" nodeType="withEffect">
                                  <p:stCondLst>
                                    <p:cond delay="1250"/>
                                  </p:stCondLst>
                                  <p:childTnLst>
                                    <p:animScale>
                                      <p:cBhvr>
                                        <p:cTn id="30" dur="2000" fill="hold"/>
                                        <p:tgtEl>
                                          <p:spTgt spid="26"/>
                                        </p:tgtEl>
                                      </p:cBhvr>
                                      <p:by x="150000" y="150000"/>
                                    </p:animScale>
                                  </p:childTnLst>
                                </p:cTn>
                              </p:par>
                              <p:par>
                                <p:cTn id="31" presetID="0" presetClass="path" presetSubtype="0" accel="50000" decel="50000" fill="hold" nodeType="withEffect">
                                  <p:stCondLst>
                                    <p:cond delay="1250"/>
                                  </p:stCondLst>
                                  <p:childTnLst>
                                    <p:animMotion origin="layout" path="M 3.75E-6 -0.00023 L 3.75E-6 0.00023 C -0.00651 -0.14583 -0.00118 -0.01435 -0.00482 -0.34583 C -0.00495 -0.36088 -0.00508 -0.37593 -0.00573 -0.39074 C -0.00638 -0.40463 -0.00782 -0.41806 -0.0086 -0.43102 C -0.00938 -0.44445 -0.00951 -0.45718 -0.01055 -0.46968 C -0.01563 -0.53588 -0.01641 -0.52338 -0.02383 -0.58958 C -0.02592 -0.60926 -0.02683 -0.6294 -0.02956 -0.64861 C -0.03594 -0.69398 -0.04401 -0.73843 -0.05131 -0.7831 C -0.05378 -0.79815 -0.0573 -0.81204 -0.05899 -0.82732 C -0.06615 -0.89491 -0.06263 -0.85741 -0.06836 -0.94144 C -0.0681 -0.9632 -0.06849 -0.98495 -0.06745 -1.00625 C -0.06342 -1.09167 -0.06094 -1.1169 -0.05235 -1.19097 C -0.05092 -1.20301 -0.04974 -1.21597 -0.04753 -1.22755 C -0.04375 -1.24769 -0.03425 -1.28658 -0.03425 -1.28611 " pathEditMode="relative" rAng="0" ptsTypes="AAAAAAAAAAAAAAA">
                                      <p:cBhvr>
                                        <p:cTn id="32" dur="2000" fill="hold"/>
                                        <p:tgtEl>
                                          <p:spTgt spid="26"/>
                                        </p:tgtEl>
                                        <p:attrNameLst>
                                          <p:attrName>ppt_x</p:attrName>
                                          <p:attrName>ppt_y</p:attrName>
                                        </p:attrNameLst>
                                      </p:cBhvr>
                                      <p:rCtr x="-3424" y="-64306"/>
                                    </p:animMotion>
                                  </p:childTnLst>
                                </p:cTn>
                              </p:par>
                              <p:par>
                                <p:cTn id="33" presetID="6" presetClass="emph" presetSubtype="0" fill="hold" nodeType="withEffect">
                                  <p:stCondLst>
                                    <p:cond delay="750"/>
                                  </p:stCondLst>
                                  <p:childTnLst>
                                    <p:animScale>
                                      <p:cBhvr>
                                        <p:cTn id="34" dur="2000" fill="hold"/>
                                        <p:tgtEl>
                                          <p:spTgt spid="42"/>
                                        </p:tgtEl>
                                      </p:cBhvr>
                                      <p:by x="150000" y="150000"/>
                                    </p:animScale>
                                  </p:childTnLst>
                                </p:cTn>
                              </p:par>
                              <p:par>
                                <p:cTn id="35" presetID="0" presetClass="path" presetSubtype="0" accel="50000" decel="50000" fill="hold" nodeType="withEffect">
                                  <p:stCondLst>
                                    <p:cond delay="750"/>
                                  </p:stCondLst>
                                  <p:childTnLst>
                                    <p:animMotion origin="layout" path="M 3.125E-6 -0.00023 L 3.125E-6 0.00023 C -0.00651 -0.1449 -0.00117 -0.01435 -0.00482 -0.34259 C -0.00495 -0.35764 -0.00508 -0.37268 -0.00573 -0.38703 C -0.00638 -0.40092 -0.00782 -0.41435 -0.0086 -0.42708 C -0.00938 -0.44051 -0.00951 -0.45324 -0.01055 -0.46551 C -0.01563 -0.53102 -0.01641 -0.51852 -0.02383 -0.58472 C -0.02591 -0.6037 -0.02683 -0.62407 -0.02956 -0.64282 C -0.03594 -0.68773 -0.04401 -0.73171 -0.05131 -0.77592 C -0.05378 -0.79097 -0.05729 -0.80463 -0.05899 -0.82014 C -0.06615 -0.8868 -0.06263 -0.85 -0.06836 -0.93287 C -0.0681 -0.9544 -0.06849 -0.97592 -0.06745 -0.99722 C -0.06341 -1.08194 -0.06094 -1.10717 -0.05235 -1.18009 C -0.05091 -1.19236 -0.04974 -1.20509 -0.04753 -1.21666 C -0.04375 -1.23657 -0.03425 -1.275 -0.03425 -1.27453 " pathEditMode="relative" rAng="0" ptsTypes="AAAAAAAAAAAAAAA">
                                      <p:cBhvr>
                                        <p:cTn id="36" dur="2000" fill="hold"/>
                                        <p:tgtEl>
                                          <p:spTgt spid="42"/>
                                        </p:tgtEl>
                                        <p:attrNameLst>
                                          <p:attrName>ppt_x</p:attrName>
                                          <p:attrName>ppt_y</p:attrName>
                                        </p:attrNameLst>
                                      </p:cBhvr>
                                      <p:rCtr x="-3424" y="-637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A4A62-5781-6F9F-C3EE-75CF5B81A873}"/>
              </a:ext>
            </a:extLst>
          </p:cNvPr>
          <p:cNvSpPr>
            <a:spLocks noGrp="1"/>
          </p:cNvSpPr>
          <p:nvPr>
            <p:ph type="title"/>
          </p:nvPr>
        </p:nvSpPr>
        <p:spPr/>
        <p:txBody>
          <a:bodyPr/>
          <a:lstStyle/>
          <a:p>
            <a:r>
              <a:rPr lang="en-CA" dirty="0"/>
              <a:t>References</a:t>
            </a:r>
          </a:p>
        </p:txBody>
      </p:sp>
      <p:graphicFrame>
        <p:nvGraphicFramePr>
          <p:cNvPr id="5" name="Content Placeholder 4">
            <a:extLst>
              <a:ext uri="{FF2B5EF4-FFF2-40B4-BE49-F238E27FC236}">
                <a16:creationId xmlns:a16="http://schemas.microsoft.com/office/drawing/2014/main" id="{B5B8F5A1-DF17-9435-0C3F-5E849468F2F8}"/>
              </a:ext>
            </a:extLst>
          </p:cNvPr>
          <p:cNvGraphicFramePr>
            <a:graphicFrameLocks noGrp="1"/>
          </p:cNvGraphicFramePr>
          <p:nvPr>
            <p:ph idx="1"/>
            <p:extLst>
              <p:ext uri="{D42A27DB-BD31-4B8C-83A1-F6EECF244321}">
                <p14:modId xmlns:p14="http://schemas.microsoft.com/office/powerpoint/2010/main" val="1167783123"/>
              </p:ext>
            </p:extLst>
          </p:nvPr>
        </p:nvGraphicFramePr>
        <p:xfrm>
          <a:off x="838200" y="1825625"/>
          <a:ext cx="9866152" cy="2233155"/>
        </p:xfrm>
        <a:graphic>
          <a:graphicData uri="http://schemas.openxmlformats.org/drawingml/2006/table">
            <a:tbl>
              <a:tblPr firstRow="1" bandRow="1">
                <a:tableStyleId>{2D5ABB26-0587-4C30-8999-92F81FD0307C}</a:tableStyleId>
              </a:tblPr>
              <a:tblGrid>
                <a:gridCol w="473884">
                  <a:extLst>
                    <a:ext uri="{9D8B030D-6E8A-4147-A177-3AD203B41FA5}">
                      <a16:colId xmlns:a16="http://schemas.microsoft.com/office/drawing/2014/main" val="1363867434"/>
                    </a:ext>
                  </a:extLst>
                </a:gridCol>
                <a:gridCol w="9392268">
                  <a:extLst>
                    <a:ext uri="{9D8B030D-6E8A-4147-A177-3AD203B41FA5}">
                      <a16:colId xmlns:a16="http://schemas.microsoft.com/office/drawing/2014/main" val="2145919742"/>
                    </a:ext>
                  </a:extLst>
                </a:gridCol>
              </a:tblGrid>
              <a:tr h="370840">
                <a:tc>
                  <a:txBody>
                    <a:bodyPr/>
                    <a:lstStyle/>
                    <a:p>
                      <a:r>
                        <a:rPr lang="en-CA" dirty="0"/>
                        <a:t>[1]</a:t>
                      </a:r>
                    </a:p>
                  </a:txBody>
                  <a:tcPr/>
                </a:tc>
                <a:tc>
                  <a:txBody>
                    <a:bodyPr/>
                    <a:lstStyle/>
                    <a:p>
                      <a:r>
                        <a:rPr lang="en-CA" dirty="0">
                          <a:hlinkClick r:id="rId2"/>
                        </a:rPr>
                        <a:t>https://home.cern/news/news/physics/forty-years-neutral-currents</a:t>
                      </a:r>
                      <a:r>
                        <a:rPr lang="en-CA" dirty="0"/>
                        <a:t> </a:t>
                      </a:r>
                    </a:p>
                  </a:txBody>
                  <a:tcPr/>
                </a:tc>
                <a:extLst>
                  <a:ext uri="{0D108BD9-81ED-4DB2-BD59-A6C34878D82A}">
                    <a16:rowId xmlns:a16="http://schemas.microsoft.com/office/drawing/2014/main" val="3893938105"/>
                  </a:ext>
                </a:extLst>
              </a:tr>
              <a:tr h="378955">
                <a:tc>
                  <a:txBody>
                    <a:bodyPr/>
                    <a:lstStyle/>
                    <a:p>
                      <a:r>
                        <a:rPr lang="en-CA" dirty="0"/>
                        <a:t>[2]</a:t>
                      </a:r>
                    </a:p>
                  </a:txBody>
                  <a:tcPr/>
                </a:tc>
                <a:tc>
                  <a:txBody>
                    <a:bodyPr/>
                    <a:lstStyle/>
                    <a:p>
                      <a:pPr fontAlgn="t"/>
                      <a:r>
                        <a:rPr lang="en-CA" b="0" u="sng" dirty="0">
                          <a:effectLst/>
                          <a:hlinkClick r:id="rId3"/>
                        </a:rPr>
                        <a:t>https://doi.org/10.1103/PhysRevD.100.082006</a:t>
                      </a:r>
                      <a:endParaRPr lang="en-CA" dirty="0">
                        <a:effectLst/>
                      </a:endParaRPr>
                    </a:p>
                  </a:txBody>
                  <a:tcPr marR="41275"/>
                </a:tc>
                <a:extLst>
                  <a:ext uri="{0D108BD9-81ED-4DB2-BD59-A6C34878D82A}">
                    <a16:rowId xmlns:a16="http://schemas.microsoft.com/office/drawing/2014/main" val="4294532663"/>
                  </a:ext>
                </a:extLst>
              </a:tr>
              <a:tr h="370840">
                <a:tc>
                  <a:txBody>
                    <a:bodyPr/>
                    <a:lstStyle/>
                    <a:p>
                      <a:r>
                        <a:rPr lang="en-CA" dirty="0"/>
                        <a:t>[3]</a:t>
                      </a:r>
                    </a:p>
                  </a:txBody>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CA" sz="1800" b="0" i="0" kern="1200" dirty="0">
                          <a:solidFill>
                            <a:schemeClr val="tx1"/>
                          </a:solidFill>
                          <a:effectLst/>
                          <a:latin typeface="+mn-lt"/>
                          <a:ea typeface="+mn-ea"/>
                          <a:cs typeface="+mn-cs"/>
                          <a:hlinkClick r:id="rId4"/>
                        </a:rPr>
                        <a:t>https://lss.fnal.gov/archive/2017/slides/fermilab-slides-17-012-ae-e.pdf</a:t>
                      </a:r>
                      <a:r>
                        <a:rPr lang="en-CA" sz="1800" b="0" i="0" kern="1200" dirty="0">
                          <a:solidFill>
                            <a:schemeClr val="tx1"/>
                          </a:solidFill>
                          <a:effectLst/>
                          <a:latin typeface="+mn-lt"/>
                          <a:ea typeface="+mn-ea"/>
                          <a:cs typeface="+mn-cs"/>
                        </a:rPr>
                        <a:t> </a:t>
                      </a:r>
                      <a:endParaRPr lang="en-CA" dirty="0">
                        <a:effectLst/>
                      </a:endParaRPr>
                    </a:p>
                  </a:txBody>
                  <a:tcPr marR="41275"/>
                </a:tc>
                <a:extLst>
                  <a:ext uri="{0D108BD9-81ED-4DB2-BD59-A6C34878D82A}">
                    <a16:rowId xmlns:a16="http://schemas.microsoft.com/office/drawing/2014/main" val="4107065821"/>
                  </a:ext>
                </a:extLst>
              </a:tr>
              <a:tr h="370840">
                <a:tc>
                  <a:txBody>
                    <a:bodyPr/>
                    <a:lstStyle/>
                    <a:p>
                      <a:endParaRPr lang="en-CA" dirty="0"/>
                    </a:p>
                  </a:txBody>
                  <a:tcPr/>
                </a:tc>
                <a:tc>
                  <a:txBody>
                    <a:bodyPr/>
                    <a:lstStyle/>
                    <a:p>
                      <a:endParaRPr lang="en-CA" dirty="0"/>
                    </a:p>
                  </a:txBody>
                  <a:tcPr/>
                </a:tc>
                <a:extLst>
                  <a:ext uri="{0D108BD9-81ED-4DB2-BD59-A6C34878D82A}">
                    <a16:rowId xmlns:a16="http://schemas.microsoft.com/office/drawing/2014/main" val="945006621"/>
                  </a:ext>
                </a:extLst>
              </a:tr>
              <a:tr h="370840">
                <a:tc>
                  <a:txBody>
                    <a:bodyPr/>
                    <a:lstStyle/>
                    <a:p>
                      <a:endParaRPr lang="en-CA"/>
                    </a:p>
                  </a:txBody>
                  <a:tcPr/>
                </a:tc>
                <a:tc>
                  <a:txBody>
                    <a:bodyPr/>
                    <a:lstStyle/>
                    <a:p>
                      <a:endParaRPr lang="en-CA" dirty="0"/>
                    </a:p>
                  </a:txBody>
                  <a:tcPr/>
                </a:tc>
                <a:extLst>
                  <a:ext uri="{0D108BD9-81ED-4DB2-BD59-A6C34878D82A}">
                    <a16:rowId xmlns:a16="http://schemas.microsoft.com/office/drawing/2014/main" val="2135056327"/>
                  </a:ext>
                </a:extLst>
              </a:tr>
              <a:tr h="370840">
                <a:tc>
                  <a:txBody>
                    <a:bodyPr/>
                    <a:lstStyle/>
                    <a:p>
                      <a:endParaRPr lang="en-CA"/>
                    </a:p>
                  </a:txBody>
                  <a:tcPr/>
                </a:tc>
                <a:tc>
                  <a:txBody>
                    <a:bodyPr/>
                    <a:lstStyle/>
                    <a:p>
                      <a:endParaRPr lang="en-CA" dirty="0"/>
                    </a:p>
                  </a:txBody>
                  <a:tcPr/>
                </a:tc>
                <a:extLst>
                  <a:ext uri="{0D108BD9-81ED-4DB2-BD59-A6C34878D82A}">
                    <a16:rowId xmlns:a16="http://schemas.microsoft.com/office/drawing/2014/main" val="1792244583"/>
                  </a:ext>
                </a:extLst>
              </a:tr>
            </a:tbl>
          </a:graphicData>
        </a:graphic>
      </p:graphicFrame>
      <p:sp>
        <p:nvSpPr>
          <p:cNvPr id="4" name="Slide Number Placeholder 3">
            <a:extLst>
              <a:ext uri="{FF2B5EF4-FFF2-40B4-BE49-F238E27FC236}">
                <a16:creationId xmlns:a16="http://schemas.microsoft.com/office/drawing/2014/main" id="{3B945FCD-7270-A676-3BC4-6825580065DF}"/>
              </a:ext>
            </a:extLst>
          </p:cNvPr>
          <p:cNvSpPr>
            <a:spLocks noGrp="1"/>
          </p:cNvSpPr>
          <p:nvPr>
            <p:ph type="sldNum" sz="quarter" idx="12"/>
          </p:nvPr>
        </p:nvSpPr>
        <p:spPr/>
        <p:txBody>
          <a:bodyPr/>
          <a:lstStyle/>
          <a:p>
            <a:fld id="{ACF0FABC-8301-49A3-9E40-ED1E61ADDDFD}" type="slidenum">
              <a:rPr lang="en-CA" smtClean="0"/>
              <a:t>36</a:t>
            </a:fld>
            <a:endParaRPr lang="en-CA"/>
          </a:p>
        </p:txBody>
      </p:sp>
    </p:spTree>
    <p:extLst>
      <p:ext uri="{BB962C8B-B14F-4D97-AF65-F5344CB8AC3E}">
        <p14:creationId xmlns:p14="http://schemas.microsoft.com/office/powerpoint/2010/main" val="2899401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7E272-2900-34BF-9C8A-6472E5D6B81A}"/>
              </a:ext>
            </a:extLst>
          </p:cNvPr>
          <p:cNvSpPr>
            <a:spLocks noGrp="1"/>
          </p:cNvSpPr>
          <p:nvPr>
            <p:ph type="title"/>
          </p:nvPr>
        </p:nvSpPr>
        <p:spPr>
          <a:xfrm>
            <a:off x="775250" y="613633"/>
            <a:ext cx="2328168" cy="970450"/>
          </a:xfrm>
        </p:spPr>
        <p:txBody>
          <a:bodyPr>
            <a:normAutofit/>
          </a:bodyPr>
          <a:lstStyle/>
          <a:p>
            <a:r>
              <a:rPr lang="en-CA" sz="2800" dirty="0"/>
              <a:t>Alpha</a:t>
            </a:r>
          </a:p>
        </p:txBody>
      </p:sp>
      <p:pic>
        <p:nvPicPr>
          <p:cNvPr id="4" name="alpha-20231018_2_10_bubble_noisefiltered">
            <a:hlinkClick r:id="" action="ppaction://media"/>
            <a:extLst>
              <a:ext uri="{FF2B5EF4-FFF2-40B4-BE49-F238E27FC236}">
                <a16:creationId xmlns:a16="http://schemas.microsoft.com/office/drawing/2014/main" id="{7DA91FE9-D141-1806-CDF7-BB7C7DEB9AB4}"/>
              </a:ext>
            </a:extLst>
          </p:cNvPr>
          <p:cNvPicPr>
            <a:picLocks noGrp="1" noChangeAspect="1"/>
          </p:cNvPicPr>
          <p:nvPr>
            <p:ph idx="1"/>
            <a:audioFile r:link="rId2"/>
            <p:extLst>
              <p:ext uri="{DAA4B4D4-6D71-4841-9C94-3DE7FCFB9230}">
                <p14:media xmlns:p14="http://schemas.microsoft.com/office/powerpoint/2010/main" r:embed="rId1"/>
              </p:ext>
            </p:extLst>
          </p:nvPr>
        </p:nvPicPr>
        <p:blipFill>
          <a:blip r:embed="rId6"/>
          <a:stretch>
            <a:fillRect/>
          </a:stretch>
        </p:blipFill>
        <p:spPr>
          <a:xfrm>
            <a:off x="8915258" y="2272431"/>
            <a:ext cx="1025380" cy="1025380"/>
          </a:xfrm>
        </p:spPr>
      </p:pic>
      <p:pic>
        <p:nvPicPr>
          <p:cNvPr id="5" name="neutron-20231029_2_69_bubble_noisefiltered">
            <a:hlinkClick r:id="" action="ppaction://media"/>
            <a:extLst>
              <a:ext uri="{FF2B5EF4-FFF2-40B4-BE49-F238E27FC236}">
                <a16:creationId xmlns:a16="http://schemas.microsoft.com/office/drawing/2014/main" id="{0FF361A1-6C29-176B-8CDF-503E19372A8A}"/>
              </a:ext>
            </a:extLst>
          </p:cNvPr>
          <p:cNvPicPr>
            <a:picLocks noChangeAspect="1"/>
          </p:cNvPicPr>
          <p:nvPr>
            <a:audioFile r:link="rId4"/>
            <p:extLst>
              <p:ext uri="{DAA4B4D4-6D71-4841-9C94-3DE7FCFB9230}">
                <p14:media xmlns:p14="http://schemas.microsoft.com/office/powerpoint/2010/main" r:embed="rId3"/>
              </p:ext>
            </p:extLst>
          </p:nvPr>
        </p:nvPicPr>
        <p:blipFill>
          <a:blip r:embed="rId6"/>
          <a:stretch>
            <a:fillRect/>
          </a:stretch>
        </p:blipFill>
        <p:spPr>
          <a:xfrm>
            <a:off x="8915258" y="4585569"/>
            <a:ext cx="1025379" cy="1025379"/>
          </a:xfrm>
          <a:prstGeom prst="rect">
            <a:avLst/>
          </a:prstGeom>
        </p:spPr>
      </p:pic>
      <p:pic>
        <p:nvPicPr>
          <p:cNvPr id="9" name="Picture 8">
            <a:extLst>
              <a:ext uri="{FF2B5EF4-FFF2-40B4-BE49-F238E27FC236}">
                <a16:creationId xmlns:a16="http://schemas.microsoft.com/office/drawing/2014/main" id="{B5612972-406E-E925-4ACB-DFA2D40198FC}"/>
              </a:ext>
            </a:extLst>
          </p:cNvPr>
          <p:cNvPicPr>
            <a:picLocks noChangeAspect="1"/>
          </p:cNvPicPr>
          <p:nvPr/>
        </p:nvPicPr>
        <p:blipFill rotWithShape="1">
          <a:blip r:embed="rId7"/>
          <a:srcRect b="4511"/>
          <a:stretch/>
        </p:blipFill>
        <p:spPr>
          <a:xfrm>
            <a:off x="696868" y="1496854"/>
            <a:ext cx="6691556" cy="1844986"/>
          </a:xfrm>
          <a:prstGeom prst="rect">
            <a:avLst/>
          </a:prstGeom>
        </p:spPr>
      </p:pic>
      <p:pic>
        <p:nvPicPr>
          <p:cNvPr id="11" name="Picture 10">
            <a:extLst>
              <a:ext uri="{FF2B5EF4-FFF2-40B4-BE49-F238E27FC236}">
                <a16:creationId xmlns:a16="http://schemas.microsoft.com/office/drawing/2014/main" id="{F0066149-E2E5-6F50-E15F-F6FC1982BD5B}"/>
              </a:ext>
            </a:extLst>
          </p:cNvPr>
          <p:cNvPicPr>
            <a:picLocks noChangeAspect="1"/>
          </p:cNvPicPr>
          <p:nvPr/>
        </p:nvPicPr>
        <p:blipFill>
          <a:blip r:embed="rId8"/>
          <a:stretch>
            <a:fillRect/>
          </a:stretch>
        </p:blipFill>
        <p:spPr>
          <a:xfrm>
            <a:off x="775250" y="4336446"/>
            <a:ext cx="6613174" cy="1461860"/>
          </a:xfrm>
          <a:prstGeom prst="rect">
            <a:avLst/>
          </a:prstGeom>
        </p:spPr>
      </p:pic>
      <p:sp>
        <p:nvSpPr>
          <p:cNvPr id="14" name="TextBox 13">
            <a:extLst>
              <a:ext uri="{FF2B5EF4-FFF2-40B4-BE49-F238E27FC236}">
                <a16:creationId xmlns:a16="http://schemas.microsoft.com/office/drawing/2014/main" id="{6D2C0ED1-23B5-68C2-707C-7BC701570B41}"/>
              </a:ext>
            </a:extLst>
          </p:cNvPr>
          <p:cNvSpPr txBox="1"/>
          <p:nvPr/>
        </p:nvSpPr>
        <p:spPr>
          <a:xfrm>
            <a:off x="4993004" y="5798306"/>
            <a:ext cx="3158837" cy="369332"/>
          </a:xfrm>
          <a:prstGeom prst="rect">
            <a:avLst/>
          </a:prstGeom>
          <a:noFill/>
        </p:spPr>
        <p:txBody>
          <a:bodyPr wrap="square" rtlCol="0">
            <a:spAutoFit/>
          </a:bodyPr>
          <a:lstStyle/>
          <a:p>
            <a:r>
              <a:rPr lang="en-CA" dirty="0"/>
              <a:t>Credit: Stephen Sekula</a:t>
            </a:r>
          </a:p>
        </p:txBody>
      </p:sp>
      <p:sp>
        <p:nvSpPr>
          <p:cNvPr id="15" name="Title 1">
            <a:extLst>
              <a:ext uri="{FF2B5EF4-FFF2-40B4-BE49-F238E27FC236}">
                <a16:creationId xmlns:a16="http://schemas.microsoft.com/office/drawing/2014/main" id="{EFFCA1A6-EEF6-DE12-BA29-90F6CD1F2E9D}"/>
              </a:ext>
            </a:extLst>
          </p:cNvPr>
          <p:cNvSpPr txBox="1">
            <a:spLocks/>
          </p:cNvSpPr>
          <p:nvPr/>
        </p:nvSpPr>
        <p:spPr>
          <a:xfrm>
            <a:off x="919119" y="218462"/>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n-CA" dirty="0"/>
              <a:t>What do bubbles sound like?</a:t>
            </a:r>
          </a:p>
        </p:txBody>
      </p:sp>
      <p:sp>
        <p:nvSpPr>
          <p:cNvPr id="16" name="Slide Number Placeholder 15">
            <a:extLst>
              <a:ext uri="{FF2B5EF4-FFF2-40B4-BE49-F238E27FC236}">
                <a16:creationId xmlns:a16="http://schemas.microsoft.com/office/drawing/2014/main" id="{79FCD447-15FD-0C4A-5BA1-2AE55267FF0C}"/>
              </a:ext>
            </a:extLst>
          </p:cNvPr>
          <p:cNvSpPr>
            <a:spLocks noGrp="1"/>
          </p:cNvSpPr>
          <p:nvPr>
            <p:ph type="sldNum" sz="quarter" idx="12"/>
          </p:nvPr>
        </p:nvSpPr>
        <p:spPr/>
        <p:txBody>
          <a:bodyPr/>
          <a:lstStyle/>
          <a:p>
            <a:fld id="{36A1FE62-C095-4052-8353-D29C54812382}" type="slidenum">
              <a:rPr lang="en-CA" smtClean="0"/>
              <a:t>37</a:t>
            </a:fld>
            <a:endParaRPr lang="en-CA"/>
          </a:p>
        </p:txBody>
      </p:sp>
      <p:sp>
        <p:nvSpPr>
          <p:cNvPr id="3" name="Title 1">
            <a:extLst>
              <a:ext uri="{FF2B5EF4-FFF2-40B4-BE49-F238E27FC236}">
                <a16:creationId xmlns:a16="http://schemas.microsoft.com/office/drawing/2014/main" id="{D2B21045-66A6-6799-9A0E-0B5EC85D397C}"/>
              </a:ext>
            </a:extLst>
          </p:cNvPr>
          <p:cNvSpPr txBox="1">
            <a:spLocks/>
          </p:cNvSpPr>
          <p:nvPr/>
        </p:nvSpPr>
        <p:spPr>
          <a:xfrm>
            <a:off x="775250" y="3429000"/>
            <a:ext cx="2328168" cy="970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2800" dirty="0"/>
              <a:t>Neutron</a:t>
            </a:r>
          </a:p>
        </p:txBody>
      </p:sp>
    </p:spTree>
    <p:extLst>
      <p:ext uri="{BB962C8B-B14F-4D97-AF65-F5344CB8AC3E}">
        <p14:creationId xmlns:p14="http://schemas.microsoft.com/office/powerpoint/2010/main" val="2837975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90" fill="hold"/>
                                        <p:tgtEl>
                                          <p:spTgt spid="4"/>
                                        </p:tgtEl>
                                      </p:cBhvr>
                                    </p:cmd>
                                  </p:childTnLst>
                                </p:cTn>
                              </p:par>
                            </p:childTnLst>
                          </p:cTn>
                        </p:par>
                      </p:childTnLst>
                    </p:cTn>
                  </p:par>
                  <p:par>
                    <p:cTn id="7" fill="hold">
                      <p:stCondLst>
                        <p:cond delay="indefinite"/>
                      </p:stCondLst>
                      <p:childTnLst>
                        <p:par>
                          <p:cTn id="8" fill="hold">
                            <p:stCondLst>
                              <p:cond delay="0"/>
                            </p:stCondLst>
                            <p:childTnLst>
                              <p:par>
                                <p:cTn id="9" presetID="1" presetClass="mediacall" presetSubtype="0" fill="hold" nodeType="clickEffect">
                                  <p:stCondLst>
                                    <p:cond delay="0"/>
                                  </p:stCondLst>
                                  <p:childTnLst>
                                    <p:cmd type="call" cmd="playFrom(0.0)">
                                      <p:cBhvr>
                                        <p:cTn id="10" dur="2805"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100000">
                <p:cTn id="11" fill="hold" display="0">
                  <p:stCondLst>
                    <p:cond delay="indefinite"/>
                  </p:stCondLst>
                  <p:endCondLst>
                    <p:cond evt="onStopAudio" delay="0">
                      <p:tgtEl>
                        <p:sldTgt/>
                      </p:tgtEl>
                    </p:cond>
                  </p:endCondLst>
                </p:cTn>
                <p:tgtEl>
                  <p:spTgt spid="4"/>
                </p:tgtEl>
              </p:cMediaNode>
            </p:audio>
            <p:audio>
              <p:cMediaNode vol="100000">
                <p:cTn id="12" fill="hold" display="0">
                  <p:stCondLst>
                    <p:cond delay="indefinite"/>
                  </p:stCondLst>
                  <p:endCondLst>
                    <p:cond evt="onStopAudio" delay="0">
                      <p:tgtEl>
                        <p:sldTgt/>
                      </p:tgtEl>
                    </p:cond>
                  </p:endCondLst>
                </p:cTn>
                <p:tgtEl>
                  <p:spTgt spid="5"/>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7F0EFB4-9CF3-CADA-E69A-2630D8AF5359}"/>
              </a:ext>
            </a:extLst>
          </p:cNvPr>
          <p:cNvSpPr>
            <a:spLocks noGrp="1"/>
          </p:cNvSpPr>
          <p:nvPr>
            <p:ph type="sldNum" sz="quarter" idx="12"/>
          </p:nvPr>
        </p:nvSpPr>
        <p:spPr/>
        <p:txBody>
          <a:bodyPr/>
          <a:lstStyle/>
          <a:p>
            <a:fld id="{ACF0FABC-8301-49A3-9E40-ED1E61ADDDFD}" type="slidenum">
              <a:rPr lang="en-CA" smtClean="0"/>
              <a:t>38</a:t>
            </a:fld>
            <a:endParaRPr lang="en-CA"/>
          </a:p>
        </p:txBody>
      </p:sp>
      <p:pic>
        <p:nvPicPr>
          <p:cNvPr id="6" name="Picture 5">
            <a:extLst>
              <a:ext uri="{FF2B5EF4-FFF2-40B4-BE49-F238E27FC236}">
                <a16:creationId xmlns:a16="http://schemas.microsoft.com/office/drawing/2014/main" id="{21A424A5-C227-C230-8F03-272087EC17BA}"/>
              </a:ext>
            </a:extLst>
          </p:cNvPr>
          <p:cNvPicPr>
            <a:picLocks noChangeAspect="1"/>
          </p:cNvPicPr>
          <p:nvPr/>
        </p:nvPicPr>
        <p:blipFill>
          <a:blip r:embed="rId2"/>
          <a:stretch>
            <a:fillRect/>
          </a:stretch>
        </p:blipFill>
        <p:spPr>
          <a:xfrm>
            <a:off x="1404746" y="946394"/>
            <a:ext cx="9751623" cy="5911606"/>
          </a:xfrm>
          <a:prstGeom prst="rect">
            <a:avLst/>
          </a:prstGeom>
        </p:spPr>
      </p:pic>
      <p:sp>
        <p:nvSpPr>
          <p:cNvPr id="2" name="Title 31">
            <a:extLst>
              <a:ext uri="{FF2B5EF4-FFF2-40B4-BE49-F238E27FC236}">
                <a16:creationId xmlns:a16="http://schemas.microsoft.com/office/drawing/2014/main" id="{92A11464-E7FB-7B8B-FC01-214FD7AA8431}"/>
              </a:ext>
            </a:extLst>
          </p:cNvPr>
          <p:cNvSpPr txBox="1">
            <a:spLocks/>
          </p:cNvSpPr>
          <p:nvPr/>
        </p:nvSpPr>
        <p:spPr>
          <a:xfrm>
            <a:off x="440369" y="23347"/>
            <a:ext cx="936623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 TDR, Internal Documentation</a:t>
            </a:r>
          </a:p>
        </p:txBody>
      </p:sp>
    </p:spTree>
    <p:extLst>
      <p:ext uri="{BB962C8B-B14F-4D97-AF65-F5344CB8AC3E}">
        <p14:creationId xmlns:p14="http://schemas.microsoft.com/office/powerpoint/2010/main" val="396598250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5AF9A000-8459-C9A7-BA24-1ED7AFFCE02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2253271-2524-9624-57EE-7084E22B69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B3F73D8-4944-BD39-826B-3B48B5C8ECA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6165098D-8C56-B649-53E8-67F0B67AAD6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F553DF34-CB4C-3049-CFBC-AEB17CDCAC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EAEC0B26-E850-8B6D-88D2-D6E78DFC7C1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97232E3-85EC-FADA-FA66-31EB93DA9E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4997A3E-2AC5-FCD1-1AA8-8C9AFC06CA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0D3CD6CD-BBFD-948F-487C-5B8A78F725F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246C5B5C-3C12-2F2E-1EA7-0F05EFEA6D2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7DA1276-154B-827B-3F0C-342AE38D50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DE1FF9B7-1F23-BBA7-D53F-DEC42978E50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ABE89BE1-4222-73D8-428E-1F700B6B8F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 name="Picture 2">
            <a:extLst>
              <a:ext uri="{FF2B5EF4-FFF2-40B4-BE49-F238E27FC236}">
                <a16:creationId xmlns:a16="http://schemas.microsoft.com/office/drawing/2014/main" id="{D70AA323-2FCB-960E-36C5-EC2E36325F3B}"/>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894737" y="7634"/>
            <a:ext cx="1966229" cy="832370"/>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43F7B3AF-6314-A6A9-69D2-C22E75862569}"/>
              </a:ext>
            </a:extLst>
          </p:cNvPr>
          <p:cNvSpPr>
            <a:spLocks noGrp="1"/>
          </p:cNvSpPr>
          <p:nvPr>
            <p:ph type="title"/>
          </p:nvPr>
        </p:nvSpPr>
        <p:spPr>
          <a:xfrm>
            <a:off x="506064" y="-24925"/>
            <a:ext cx="10515600" cy="1325563"/>
          </a:xfrm>
        </p:spPr>
        <p:txBody>
          <a:bodyPr/>
          <a:lstStyle/>
          <a:p>
            <a:r>
              <a:rPr lang="en-CA" dirty="0"/>
              <a:t> Superheat Principle</a:t>
            </a:r>
          </a:p>
        </p:txBody>
      </p:sp>
      <p:sp>
        <p:nvSpPr>
          <p:cNvPr id="4" name="TextBox 3">
            <a:extLst>
              <a:ext uri="{FF2B5EF4-FFF2-40B4-BE49-F238E27FC236}">
                <a16:creationId xmlns:a16="http://schemas.microsoft.com/office/drawing/2014/main" id="{4F154562-2C83-B26C-E282-B015A4A6EE56}"/>
              </a:ext>
            </a:extLst>
          </p:cNvPr>
          <p:cNvSpPr txBox="1"/>
          <p:nvPr/>
        </p:nvSpPr>
        <p:spPr>
          <a:xfrm>
            <a:off x="778087" y="4775410"/>
            <a:ext cx="11000102" cy="1894621"/>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CA" sz="2000" dirty="0"/>
              <a:t>As pressure decreases, minimum free energy appears at vapor state </a:t>
            </a:r>
            <a:r>
              <a:rPr lang="el-GR" sz="2000" i="1" dirty="0"/>
              <a:t>μ</a:t>
            </a:r>
            <a:r>
              <a:rPr lang="en-CA" sz="2000" baseline="-25000" dirty="0"/>
              <a:t>v </a:t>
            </a:r>
            <a:r>
              <a:rPr lang="en-CA" sz="2000" dirty="0"/>
              <a:t>.</a:t>
            </a:r>
          </a:p>
          <a:p>
            <a:pPr marL="285750" indent="-285750">
              <a:lnSpc>
                <a:spcPct val="150000"/>
              </a:lnSpc>
              <a:buFont typeface="Arial" panose="020B0604020202020204" pitchFamily="34" charset="0"/>
              <a:buChar char="•"/>
            </a:pPr>
            <a:r>
              <a:rPr lang="en-CA" sz="2000" dirty="0"/>
              <a:t>Energy barrier keeps system at metastable liquid state </a:t>
            </a:r>
            <a:r>
              <a:rPr lang="el-GR" sz="2000" i="1" dirty="0"/>
              <a:t>μ</a:t>
            </a:r>
            <a:r>
              <a:rPr lang="en-CA" sz="2000" baseline="-25000" dirty="0"/>
              <a:t>l</a:t>
            </a:r>
            <a:r>
              <a:rPr lang="en-CA" sz="2000" dirty="0"/>
              <a:t> – liquid is “superheated”.</a:t>
            </a:r>
          </a:p>
          <a:p>
            <a:pPr marL="285750" indent="-285750">
              <a:lnSpc>
                <a:spcPct val="150000"/>
              </a:lnSpc>
              <a:buFont typeface="Arial" panose="020B0604020202020204" pitchFamily="34" charset="0"/>
              <a:buChar char="•"/>
            </a:pPr>
            <a:r>
              <a:rPr lang="en-CA" sz="2000" dirty="0"/>
              <a:t>Sufficient energy deposition within a small radius can overcome the energy barrier and form a bubble.</a:t>
            </a:r>
          </a:p>
        </p:txBody>
      </p:sp>
      <p:pic>
        <p:nvPicPr>
          <p:cNvPr id="5" name="Picture 4" descr="A picture containing text, diagram, line, font&#10;&#10;Description automatically generated">
            <a:extLst>
              <a:ext uri="{FF2B5EF4-FFF2-40B4-BE49-F238E27FC236}">
                <a16:creationId xmlns:a16="http://schemas.microsoft.com/office/drawing/2014/main" id="{779B7573-6A0D-891A-23DB-ECD3559A34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087" y="935502"/>
            <a:ext cx="9512956" cy="3861386"/>
          </a:xfrm>
          <a:prstGeom prst="rect">
            <a:avLst/>
          </a:prstGeom>
        </p:spPr>
      </p:pic>
      <p:sp>
        <p:nvSpPr>
          <p:cNvPr id="6" name="TextBox 5">
            <a:extLst>
              <a:ext uri="{FF2B5EF4-FFF2-40B4-BE49-F238E27FC236}">
                <a16:creationId xmlns:a16="http://schemas.microsoft.com/office/drawing/2014/main" id="{967FD057-F2FB-FC5D-2BC5-50F3418E51BC}"/>
              </a:ext>
            </a:extLst>
          </p:cNvPr>
          <p:cNvSpPr txBox="1"/>
          <p:nvPr/>
        </p:nvSpPr>
        <p:spPr>
          <a:xfrm>
            <a:off x="9925669" y="4145499"/>
            <a:ext cx="2286000" cy="338554"/>
          </a:xfrm>
          <a:prstGeom prst="rect">
            <a:avLst/>
          </a:prstGeom>
          <a:noFill/>
        </p:spPr>
        <p:txBody>
          <a:bodyPr wrap="square" rtlCol="0">
            <a:spAutoFit/>
          </a:bodyPr>
          <a:lstStyle/>
          <a:p>
            <a:pPr algn="r"/>
            <a:r>
              <a:rPr lang="en-CA" sz="1600" dirty="0"/>
              <a:t>*Plots from Eric Dahl</a:t>
            </a:r>
          </a:p>
        </p:txBody>
      </p:sp>
      <p:sp>
        <p:nvSpPr>
          <p:cNvPr id="23" name="Slide Number Placeholder 22">
            <a:extLst>
              <a:ext uri="{FF2B5EF4-FFF2-40B4-BE49-F238E27FC236}">
                <a16:creationId xmlns:a16="http://schemas.microsoft.com/office/drawing/2014/main" id="{441B4C90-9A34-D207-44A9-3782DBE6D60D}"/>
              </a:ext>
            </a:extLst>
          </p:cNvPr>
          <p:cNvSpPr>
            <a:spLocks noGrp="1"/>
          </p:cNvSpPr>
          <p:nvPr>
            <p:ph type="sldNum" sz="quarter" idx="12"/>
          </p:nvPr>
        </p:nvSpPr>
        <p:spPr/>
        <p:txBody>
          <a:bodyPr/>
          <a:lstStyle/>
          <a:p>
            <a:fld id="{ACF0FABC-8301-49A3-9E40-ED1E61ADDDFD}" type="slidenum">
              <a:rPr lang="en-CA" smtClean="0"/>
              <a:t>39</a:t>
            </a:fld>
            <a:endParaRPr lang="en-CA"/>
          </a:p>
        </p:txBody>
      </p:sp>
    </p:spTree>
    <p:extLst>
      <p:ext uri="{BB962C8B-B14F-4D97-AF65-F5344CB8AC3E}">
        <p14:creationId xmlns:p14="http://schemas.microsoft.com/office/powerpoint/2010/main" val="39460467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EEDF01-32A4-49E9-49AD-B2B18488B534}"/>
              </a:ext>
            </a:extLst>
          </p:cNvPr>
          <p:cNvSpPr>
            <a:spLocks noGrp="1"/>
          </p:cNvSpPr>
          <p:nvPr>
            <p:ph type="title"/>
          </p:nvPr>
        </p:nvSpPr>
        <p:spPr/>
        <p:txBody>
          <a:bodyPr/>
          <a:lstStyle/>
          <a:p>
            <a:r>
              <a:rPr lang="en-US" dirty="0"/>
              <a:t>Before the Bubble Chamber…</a:t>
            </a:r>
            <a:br>
              <a:rPr lang="en-US" dirty="0"/>
            </a:br>
            <a:r>
              <a:rPr lang="en-US" dirty="0"/>
              <a:t>The Cloud Chamber</a:t>
            </a:r>
            <a:endParaRPr lang="en-CA" dirty="0"/>
          </a:p>
        </p:txBody>
      </p:sp>
      <p:sp>
        <p:nvSpPr>
          <p:cNvPr id="3" name="Content Placeholder 2">
            <a:extLst>
              <a:ext uri="{FF2B5EF4-FFF2-40B4-BE49-F238E27FC236}">
                <a16:creationId xmlns:a16="http://schemas.microsoft.com/office/drawing/2014/main" id="{C515B2BD-8BC3-68C2-44CA-FB5BFDD3E61B}"/>
              </a:ext>
            </a:extLst>
          </p:cNvPr>
          <p:cNvSpPr>
            <a:spLocks noGrp="1"/>
          </p:cNvSpPr>
          <p:nvPr>
            <p:ph idx="1"/>
          </p:nvPr>
        </p:nvSpPr>
        <p:spPr>
          <a:xfrm>
            <a:off x="838200" y="1825624"/>
            <a:ext cx="5257800" cy="5281757"/>
          </a:xfrm>
        </p:spPr>
        <p:txBody>
          <a:bodyPr>
            <a:normAutofit fontScale="92500" lnSpcReduction="20000"/>
          </a:bodyPr>
          <a:lstStyle/>
          <a:p>
            <a:pPr marL="285750" indent="-285750">
              <a:lnSpc>
                <a:spcPct val="150000"/>
              </a:lnSpc>
              <a:buFont typeface="Arial" panose="020B0604020202020204" pitchFamily="34" charset="0"/>
              <a:buChar char="•"/>
            </a:pPr>
            <a:r>
              <a:rPr lang="en-US" dirty="0"/>
              <a:t>Incoming particle </a:t>
            </a:r>
            <a:r>
              <a:rPr lang="en-US" b="1" dirty="0"/>
              <a:t>ionizes</a:t>
            </a:r>
            <a:r>
              <a:rPr lang="en-US" dirty="0"/>
              <a:t> supersaturated </a:t>
            </a:r>
            <a:r>
              <a:rPr lang="en-US" dirty="0" err="1"/>
              <a:t>vapour</a:t>
            </a:r>
            <a:r>
              <a:rPr lang="en-US" dirty="0"/>
              <a:t>  (usually water or alcohol) inside the chamber</a:t>
            </a:r>
          </a:p>
          <a:p>
            <a:pPr marL="285750" indent="-285750">
              <a:lnSpc>
                <a:spcPct val="150000"/>
              </a:lnSpc>
              <a:buFont typeface="Arial" panose="020B0604020202020204" pitchFamily="34" charset="0"/>
              <a:buChar char="•"/>
            </a:pPr>
            <a:r>
              <a:rPr lang="en-US" dirty="0" err="1"/>
              <a:t>Vapour</a:t>
            </a:r>
            <a:r>
              <a:rPr lang="en-US" dirty="0"/>
              <a:t> </a:t>
            </a:r>
            <a:r>
              <a:rPr lang="en-US" b="1" dirty="0"/>
              <a:t>condenses around the resulting ions</a:t>
            </a:r>
            <a:r>
              <a:rPr lang="en-US" dirty="0"/>
              <a:t>, creating</a:t>
            </a:r>
            <a:r>
              <a:rPr lang="en-US" b="1" dirty="0"/>
              <a:t> </a:t>
            </a:r>
            <a:r>
              <a:rPr lang="en-US" dirty="0"/>
              <a:t>misty tracks of liquid droplets</a:t>
            </a:r>
          </a:p>
          <a:p>
            <a:pPr marL="285750" indent="-285750">
              <a:lnSpc>
                <a:spcPct val="150000"/>
              </a:lnSpc>
              <a:buFont typeface="Arial" panose="020B0604020202020204" pitchFamily="34" charset="0"/>
              <a:buChar char="•"/>
            </a:pPr>
            <a:r>
              <a:rPr lang="en-US" b="1" dirty="0"/>
              <a:t>Trails of particles visible with the naked eye!</a:t>
            </a:r>
          </a:p>
        </p:txBody>
      </p:sp>
      <p:sp>
        <p:nvSpPr>
          <p:cNvPr id="4" name="Slide Number Placeholder 3">
            <a:extLst>
              <a:ext uri="{FF2B5EF4-FFF2-40B4-BE49-F238E27FC236}">
                <a16:creationId xmlns:a16="http://schemas.microsoft.com/office/drawing/2014/main" id="{B8A0D17C-0AB9-FA92-B024-89F5870FB19F}"/>
              </a:ext>
            </a:extLst>
          </p:cNvPr>
          <p:cNvSpPr>
            <a:spLocks noGrp="1"/>
          </p:cNvSpPr>
          <p:nvPr>
            <p:ph type="sldNum" sz="quarter" idx="12"/>
          </p:nvPr>
        </p:nvSpPr>
        <p:spPr/>
        <p:txBody>
          <a:bodyPr/>
          <a:lstStyle/>
          <a:p>
            <a:fld id="{ACF0FABC-8301-49A3-9E40-ED1E61ADDDFD}" type="slidenum">
              <a:rPr lang="en-CA" smtClean="0"/>
              <a:t>4</a:t>
            </a:fld>
            <a:endParaRPr lang="en-CA"/>
          </a:p>
        </p:txBody>
      </p:sp>
      <p:pic>
        <p:nvPicPr>
          <p:cNvPr id="8" name="Picture 7" descr="A black and white image of fireworks&#10;&#10;AI-generated content may be incorrect.">
            <a:extLst>
              <a:ext uri="{FF2B5EF4-FFF2-40B4-BE49-F238E27FC236}">
                <a16:creationId xmlns:a16="http://schemas.microsoft.com/office/drawing/2014/main" id="{C9E534CC-2480-0120-D66F-165999EFA7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690688"/>
            <a:ext cx="5876498" cy="3493800"/>
          </a:xfrm>
          <a:prstGeom prst="rect">
            <a:avLst/>
          </a:prstGeom>
        </p:spPr>
      </p:pic>
      <p:sp>
        <p:nvSpPr>
          <p:cNvPr id="9" name="TextBox 8">
            <a:extLst>
              <a:ext uri="{FF2B5EF4-FFF2-40B4-BE49-F238E27FC236}">
                <a16:creationId xmlns:a16="http://schemas.microsoft.com/office/drawing/2014/main" id="{B39D38C5-E112-62FC-A298-70304177D33E}"/>
              </a:ext>
            </a:extLst>
          </p:cNvPr>
          <p:cNvSpPr txBox="1"/>
          <p:nvPr/>
        </p:nvSpPr>
        <p:spPr>
          <a:xfrm>
            <a:off x="6222862" y="5251150"/>
            <a:ext cx="5749636" cy="830997"/>
          </a:xfrm>
          <a:prstGeom prst="rect">
            <a:avLst/>
          </a:prstGeom>
          <a:noFill/>
        </p:spPr>
        <p:txBody>
          <a:bodyPr wrap="square" rtlCol="0">
            <a:spAutoFit/>
          </a:bodyPr>
          <a:lstStyle/>
          <a:p>
            <a:pPr algn="ctr"/>
            <a:r>
              <a:rPr lang="en-CA" sz="2400" dirty="0"/>
              <a:t>Uranium nugget decaying in a cloud chamber</a:t>
            </a:r>
          </a:p>
        </p:txBody>
      </p:sp>
      <p:pic>
        <p:nvPicPr>
          <p:cNvPr id="5" name="Picture 4">
            <a:extLst>
              <a:ext uri="{FF2B5EF4-FFF2-40B4-BE49-F238E27FC236}">
                <a16:creationId xmlns:a16="http://schemas.microsoft.com/office/drawing/2014/main" id="{34CC6523-3ED4-F468-9AD8-AAA85F40AB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37976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AAC41BCE-8130-D34F-4EE9-C8AAA029F2C7}"/>
              </a:ext>
            </a:extLst>
          </p:cNvPr>
          <p:cNvSpPr>
            <a:spLocks noGrp="1"/>
          </p:cNvSpPr>
          <p:nvPr>
            <p:ph type="ftr" sz="quarter" idx="11"/>
          </p:nvPr>
        </p:nvSpPr>
        <p:spPr/>
        <p:txBody>
          <a:bodyPr/>
          <a:lstStyle/>
          <a:p>
            <a:r>
              <a:rPr lang="en-CA" dirty="0"/>
              <a:t>PICO-500 Overview and Calibration</a:t>
            </a:r>
          </a:p>
        </p:txBody>
      </p:sp>
      <p:sp>
        <p:nvSpPr>
          <p:cNvPr id="3" name="Slide Number Placeholder 2">
            <a:extLst>
              <a:ext uri="{FF2B5EF4-FFF2-40B4-BE49-F238E27FC236}">
                <a16:creationId xmlns:a16="http://schemas.microsoft.com/office/drawing/2014/main" id="{7B7A1AB5-3017-01EE-8FE3-D154D1318041}"/>
              </a:ext>
            </a:extLst>
          </p:cNvPr>
          <p:cNvSpPr>
            <a:spLocks noGrp="1"/>
          </p:cNvSpPr>
          <p:nvPr>
            <p:ph type="sldNum" sz="quarter" idx="12"/>
          </p:nvPr>
        </p:nvSpPr>
        <p:spPr/>
        <p:txBody>
          <a:bodyPr/>
          <a:lstStyle/>
          <a:p>
            <a:fld id="{1B339905-E7CB-4B20-9FE9-E36074FF373E}" type="slidenum">
              <a:rPr lang="en-CA" smtClean="0"/>
              <a:t>40</a:t>
            </a:fld>
            <a:endParaRPr lang="en-CA"/>
          </a:p>
        </p:txBody>
      </p:sp>
      <p:sp>
        <p:nvSpPr>
          <p:cNvPr id="5" name="TextBox 4">
            <a:extLst>
              <a:ext uri="{FF2B5EF4-FFF2-40B4-BE49-F238E27FC236}">
                <a16:creationId xmlns:a16="http://schemas.microsoft.com/office/drawing/2014/main" id="{EB94BA56-830C-9AA6-236E-83D9BCA1B2E2}"/>
              </a:ext>
            </a:extLst>
          </p:cNvPr>
          <p:cNvSpPr txBox="1"/>
          <p:nvPr/>
        </p:nvSpPr>
        <p:spPr>
          <a:xfrm>
            <a:off x="852175" y="1450473"/>
            <a:ext cx="5743498" cy="3477875"/>
          </a:xfrm>
          <a:prstGeom prst="rect">
            <a:avLst/>
          </a:prstGeom>
          <a:noFill/>
        </p:spPr>
        <p:txBody>
          <a:bodyPr wrap="square" rtlCol="0">
            <a:spAutoFit/>
          </a:bodyPr>
          <a:lstStyle/>
          <a:p>
            <a:pPr marL="285750" indent="-285750">
              <a:buFont typeface="Arial" panose="020B0604020202020204" pitchFamily="34" charset="0"/>
              <a:buChar char="•"/>
            </a:pPr>
            <a:r>
              <a:rPr lang="en-CA" sz="2000"/>
              <a:t>Particles with higher stopping power are more likely to nucleate bubbles</a:t>
            </a:r>
          </a:p>
          <a:p>
            <a:endParaRPr lang="en-CA" sz="2000"/>
          </a:p>
          <a:p>
            <a:pPr marL="285750" indent="-285750">
              <a:buFont typeface="Arial" panose="020B0604020202020204" pitchFamily="34" charset="0"/>
              <a:buChar char="•"/>
            </a:pPr>
            <a:r>
              <a:rPr lang="en-CA" sz="2000">
                <a:solidFill>
                  <a:schemeClr val="accent2"/>
                </a:solidFill>
              </a:rPr>
              <a:t>Major advantage of bubble chambers:</a:t>
            </a:r>
            <a:r>
              <a:rPr lang="en-CA" sz="2000"/>
              <a:t> electron recoils are extremely inefficient at nucleating bubbles due to low stopping power</a:t>
            </a:r>
          </a:p>
          <a:p>
            <a:pPr marL="285750" indent="-285750">
              <a:buFont typeface="Arial" panose="020B0604020202020204" pitchFamily="34" charset="0"/>
              <a:buChar char="•"/>
            </a:pPr>
            <a:endParaRPr lang="en-CA" sz="2000">
              <a:solidFill>
                <a:schemeClr val="accent2"/>
              </a:solidFill>
            </a:endParaRPr>
          </a:p>
          <a:p>
            <a:pPr marL="342900" indent="-342900">
              <a:buFont typeface="Arial" panose="020B0604020202020204" pitchFamily="34" charset="0"/>
              <a:buChar char="•"/>
            </a:pPr>
            <a:r>
              <a:rPr lang="en-CA" sz="2000"/>
              <a:t>Detectors are designed to budget less than 1 gamma event in their dark matter search periods</a:t>
            </a:r>
          </a:p>
          <a:p>
            <a:pPr marL="285750" indent="-285750">
              <a:buFont typeface="Arial" panose="020B0604020202020204" pitchFamily="34" charset="0"/>
              <a:buChar char="•"/>
            </a:pPr>
            <a:endParaRPr lang="en-CA" sz="2000">
              <a:solidFill>
                <a:schemeClr val="accent2"/>
              </a:solidFill>
            </a:endParaRPr>
          </a:p>
        </p:txBody>
      </p:sp>
      <p:pic>
        <p:nvPicPr>
          <p:cNvPr id="10" name="Picture 9">
            <a:extLst>
              <a:ext uri="{FF2B5EF4-FFF2-40B4-BE49-F238E27FC236}">
                <a16:creationId xmlns:a16="http://schemas.microsoft.com/office/drawing/2014/main" id="{6B067697-ABE5-F813-6159-3445B58688F9}"/>
              </a:ext>
            </a:extLst>
          </p:cNvPr>
          <p:cNvPicPr>
            <a:picLocks noChangeAspect="1"/>
          </p:cNvPicPr>
          <p:nvPr/>
        </p:nvPicPr>
        <p:blipFill>
          <a:blip r:embed="rId3"/>
          <a:stretch>
            <a:fillRect/>
          </a:stretch>
        </p:blipFill>
        <p:spPr>
          <a:xfrm>
            <a:off x="6822825" y="1232388"/>
            <a:ext cx="4812959" cy="4393223"/>
          </a:xfrm>
          <a:prstGeom prst="rect">
            <a:avLst/>
          </a:prstGeom>
        </p:spPr>
      </p:pic>
      <p:sp>
        <p:nvSpPr>
          <p:cNvPr id="8" name="TextBox 7">
            <a:extLst>
              <a:ext uri="{FF2B5EF4-FFF2-40B4-BE49-F238E27FC236}">
                <a16:creationId xmlns:a16="http://schemas.microsoft.com/office/drawing/2014/main" id="{41B0B7FC-22E2-0C73-A486-8E70ED3B4289}"/>
              </a:ext>
            </a:extLst>
          </p:cNvPr>
          <p:cNvSpPr txBox="1"/>
          <p:nvPr/>
        </p:nvSpPr>
        <p:spPr>
          <a:xfrm>
            <a:off x="7166945" y="5578665"/>
            <a:ext cx="6077200" cy="338554"/>
          </a:xfrm>
          <a:prstGeom prst="rect">
            <a:avLst/>
          </a:prstGeom>
          <a:noFill/>
        </p:spPr>
        <p:txBody>
          <a:bodyPr wrap="square">
            <a:spAutoFit/>
          </a:bodyPr>
          <a:lstStyle/>
          <a:p>
            <a:r>
              <a:rPr lang="en-CA" sz="800">
                <a:solidFill>
                  <a:schemeClr val="bg1">
                    <a:lumMod val="65000"/>
                  </a:schemeClr>
                </a:solidFill>
                <a:latin typeface="roboto" panose="02000000000000000000" pitchFamily="2" charset="0"/>
              </a:rPr>
              <a:t>P. Mitra (2018). PhD thesis</a:t>
            </a:r>
            <a:br>
              <a:rPr lang="en-CA" sz="800">
                <a:solidFill>
                  <a:schemeClr val="bg1">
                    <a:lumMod val="65000"/>
                  </a:schemeClr>
                </a:solidFill>
                <a:latin typeface="roboto" panose="02000000000000000000" pitchFamily="2" charset="0"/>
              </a:rPr>
            </a:br>
            <a:endParaRPr lang="en-CA" sz="800">
              <a:solidFill>
                <a:schemeClr val="bg1">
                  <a:lumMod val="65000"/>
                </a:schemeClr>
              </a:solidFill>
            </a:endParaRPr>
          </a:p>
        </p:txBody>
      </p:sp>
      <p:sp>
        <p:nvSpPr>
          <p:cNvPr id="4" name="Title 1">
            <a:extLst>
              <a:ext uri="{FF2B5EF4-FFF2-40B4-BE49-F238E27FC236}">
                <a16:creationId xmlns:a16="http://schemas.microsoft.com/office/drawing/2014/main" id="{B2435596-E6B7-4C10-5B74-90FADAB95967}"/>
              </a:ext>
            </a:extLst>
          </p:cNvPr>
          <p:cNvSpPr txBox="1">
            <a:spLocks/>
          </p:cNvSpPr>
          <p:nvPr/>
        </p:nvSpPr>
        <p:spPr>
          <a:xfrm>
            <a:off x="838200" y="365125"/>
            <a:ext cx="10515600"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Stopping Power</a:t>
            </a:r>
            <a:endParaRPr lang="en-CA"/>
          </a:p>
        </p:txBody>
      </p:sp>
      <p:pic>
        <p:nvPicPr>
          <p:cNvPr id="6" name="Picture 2">
            <a:extLst>
              <a:ext uri="{FF2B5EF4-FFF2-40B4-BE49-F238E27FC236}">
                <a16:creationId xmlns:a16="http://schemas.microsoft.com/office/drawing/2014/main" id="{B26B287A-5676-6861-6300-9ED533D125B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81319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11DDF-05BC-48F0-B335-9DCB44C3C38C}"/>
              </a:ext>
            </a:extLst>
          </p:cNvPr>
          <p:cNvSpPr>
            <a:spLocks noGrp="1"/>
          </p:cNvSpPr>
          <p:nvPr>
            <p:ph type="title"/>
          </p:nvPr>
        </p:nvSpPr>
        <p:spPr/>
        <p:txBody>
          <a:bodyPr/>
          <a:lstStyle/>
          <a:p>
            <a:r>
              <a:rPr lang="en-CA" dirty="0"/>
              <a:t>Early Bubble Chambers</a:t>
            </a:r>
          </a:p>
        </p:txBody>
      </p:sp>
      <p:sp>
        <p:nvSpPr>
          <p:cNvPr id="3" name="Content Placeholder 2">
            <a:extLst>
              <a:ext uri="{FF2B5EF4-FFF2-40B4-BE49-F238E27FC236}">
                <a16:creationId xmlns:a16="http://schemas.microsoft.com/office/drawing/2014/main" id="{11D68C56-1770-8944-29EC-92E0214E082F}"/>
              </a:ext>
            </a:extLst>
          </p:cNvPr>
          <p:cNvSpPr>
            <a:spLocks noGrp="1"/>
          </p:cNvSpPr>
          <p:nvPr>
            <p:ph idx="1"/>
          </p:nvPr>
        </p:nvSpPr>
        <p:spPr>
          <a:xfrm>
            <a:off x="574963" y="1460499"/>
            <a:ext cx="5933934" cy="5260975"/>
          </a:xfrm>
        </p:spPr>
        <p:txBody>
          <a:bodyPr>
            <a:normAutofit/>
          </a:bodyPr>
          <a:lstStyle/>
          <a:p>
            <a:pPr marL="0" indent="0">
              <a:lnSpc>
                <a:spcPct val="150000"/>
              </a:lnSpc>
              <a:buNone/>
            </a:pPr>
            <a:r>
              <a:rPr lang="en-CA" dirty="0"/>
              <a:t>Target </a:t>
            </a:r>
          </a:p>
          <a:p>
            <a:pPr lvl="1">
              <a:lnSpc>
                <a:spcPct val="150000"/>
              </a:lnSpc>
            </a:pPr>
            <a:r>
              <a:rPr lang="en-CA" dirty="0"/>
              <a:t>Saturated vapour </a:t>
            </a:r>
            <a:r>
              <a:rPr lang="en-CA" dirty="0">
                <a:sym typeface="Wingdings" panose="05000000000000000000" pitchFamily="2" charset="2"/>
              </a:rPr>
              <a:t> superheated fluid </a:t>
            </a:r>
          </a:p>
          <a:p>
            <a:pPr lvl="1">
              <a:lnSpc>
                <a:spcPct val="150000"/>
              </a:lnSpc>
            </a:pPr>
            <a:r>
              <a:rPr lang="en-CA" dirty="0">
                <a:sym typeface="Wingdings" panose="05000000000000000000" pitchFamily="2" charset="2"/>
              </a:rPr>
              <a:t>Denser target  greater interaction probability</a:t>
            </a:r>
          </a:p>
          <a:p>
            <a:pPr marL="0" indent="0">
              <a:lnSpc>
                <a:spcPct val="150000"/>
              </a:lnSpc>
              <a:buNone/>
            </a:pPr>
            <a:r>
              <a:rPr lang="en-CA" dirty="0">
                <a:sym typeface="Wingdings" panose="05000000000000000000" pitchFamily="2" charset="2"/>
              </a:rPr>
              <a:t>Operating conditions </a:t>
            </a:r>
          </a:p>
          <a:p>
            <a:pPr lvl="1">
              <a:lnSpc>
                <a:spcPct val="150000"/>
              </a:lnSpc>
            </a:pPr>
            <a:r>
              <a:rPr lang="en-CA" dirty="0">
                <a:sym typeface="Wingdings" panose="05000000000000000000" pitchFamily="2" charset="2"/>
              </a:rPr>
              <a:t>Pressure and temperature conditions more feasibly attainable than in cloud chamber</a:t>
            </a:r>
          </a:p>
        </p:txBody>
      </p:sp>
      <p:sp>
        <p:nvSpPr>
          <p:cNvPr id="4" name="Slide Number Placeholder 3">
            <a:extLst>
              <a:ext uri="{FF2B5EF4-FFF2-40B4-BE49-F238E27FC236}">
                <a16:creationId xmlns:a16="http://schemas.microsoft.com/office/drawing/2014/main" id="{FD591083-55BB-3BF0-B1D1-77AB42ABECE2}"/>
              </a:ext>
            </a:extLst>
          </p:cNvPr>
          <p:cNvSpPr>
            <a:spLocks noGrp="1"/>
          </p:cNvSpPr>
          <p:nvPr>
            <p:ph type="sldNum" sz="quarter" idx="12"/>
          </p:nvPr>
        </p:nvSpPr>
        <p:spPr/>
        <p:txBody>
          <a:bodyPr/>
          <a:lstStyle/>
          <a:p>
            <a:fld id="{ACF0FABC-8301-49A3-9E40-ED1E61ADDDFD}" type="slidenum">
              <a:rPr lang="en-CA" smtClean="0"/>
              <a:t>5</a:t>
            </a:fld>
            <a:endParaRPr lang="en-CA"/>
          </a:p>
        </p:txBody>
      </p:sp>
      <p:pic>
        <p:nvPicPr>
          <p:cNvPr id="5" name="Picture 4">
            <a:extLst>
              <a:ext uri="{FF2B5EF4-FFF2-40B4-BE49-F238E27FC236}">
                <a16:creationId xmlns:a16="http://schemas.microsoft.com/office/drawing/2014/main" id="{FFBF2F90-2920-FB3F-780D-CBC431EDD88F}"/>
              </a:ext>
            </a:extLst>
          </p:cNvPr>
          <p:cNvPicPr>
            <a:picLocks noChangeAspect="1"/>
          </p:cNvPicPr>
          <p:nvPr/>
        </p:nvPicPr>
        <p:blipFill>
          <a:blip r:embed="rId2"/>
          <a:stretch>
            <a:fillRect/>
          </a:stretch>
        </p:blipFill>
        <p:spPr>
          <a:xfrm>
            <a:off x="6940602" y="817417"/>
            <a:ext cx="4891179" cy="4114801"/>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A95B58C7-4DC8-D13C-5773-8165F1435EA9}"/>
                  </a:ext>
                </a:extLst>
              </p:cNvPr>
              <p:cNvSpPr txBox="1"/>
              <p:nvPr/>
            </p:nvSpPr>
            <p:spPr>
              <a:xfrm>
                <a:off x="7079673" y="4967148"/>
                <a:ext cx="4537364" cy="1754326"/>
              </a:xfrm>
              <a:prstGeom prst="rect">
                <a:avLst/>
              </a:prstGeom>
              <a:noFill/>
            </p:spPr>
            <p:txBody>
              <a:bodyPr wrap="square" rtlCol="0">
                <a:spAutoFit/>
              </a:bodyPr>
              <a:lstStyle/>
              <a:p>
                <a:r>
                  <a:rPr lang="en-US" dirty="0"/>
                  <a:t>Gargamelle </a:t>
                </a:r>
              </a:p>
              <a:p>
                <a:pPr marL="285750" indent="-285750">
                  <a:buFont typeface="Arial" panose="020B0604020202020204" pitchFamily="34" charset="0"/>
                  <a:buChar char="•"/>
                </a:pPr>
                <a:r>
                  <a:rPr lang="en-US" dirty="0"/>
                  <a:t>Designed to detect neutrinos</a:t>
                </a:r>
              </a:p>
              <a:p>
                <a:pPr marL="285750" indent="-285750">
                  <a:buFont typeface="Arial" panose="020B0604020202020204" pitchFamily="34" charset="0"/>
                  <a:buChar char="•"/>
                </a:pPr>
                <a:r>
                  <a:rPr lang="en-US" dirty="0"/>
                  <a:t>First evidence of Z</a:t>
                </a:r>
                <a:r>
                  <a:rPr lang="en-US" baseline="30000" dirty="0"/>
                  <a:t>0</a:t>
                </a:r>
                <a:r>
                  <a:rPr lang="en-US" dirty="0"/>
                  <a:t> boson</a:t>
                </a:r>
              </a:p>
              <a:p>
                <a:pPr marL="285750" indent="-285750">
                  <a:buFont typeface="Arial" panose="020B0604020202020204" pitchFamily="34" charset="0"/>
                  <a:buChar char="•"/>
                </a:pPr>
                <a:r>
                  <a:rPr lang="en-US" dirty="0"/>
                  <a:t>10 </a:t>
                </a:r>
                <a:r>
                  <a:rPr lang="en-US" dirty="0" err="1"/>
                  <a:t>tonnes</a:t>
                </a:r>
                <a:r>
                  <a:rPr lang="en-US" dirty="0"/>
                  <a:t> of liquid </a:t>
                </a:r>
                <a14:m>
                  <m:oMath xmlns:m="http://schemas.openxmlformats.org/officeDocument/2006/math">
                    <m:r>
                      <a:rPr lang="en-CA" b="0" i="1" dirty="0" smtClean="0">
                        <a:solidFill>
                          <a:srgbClr val="333333"/>
                        </a:solidFill>
                        <a:effectLst/>
                        <a:highlight>
                          <a:srgbClr val="FFFFFF"/>
                        </a:highlight>
                        <a:latin typeface="Cambria Math" panose="02040503050406030204" pitchFamily="18" charset="0"/>
                      </a:rPr>
                      <m:t>𝐶</m:t>
                    </m:r>
                    <m:sSub>
                      <m:sSubPr>
                        <m:ctrlPr>
                          <a:rPr lang="en-CA" b="0" i="1" dirty="0" smtClean="0">
                            <a:solidFill>
                              <a:srgbClr val="333333"/>
                            </a:solidFill>
                            <a:effectLst/>
                            <a:highlight>
                              <a:srgbClr val="FFFFFF"/>
                            </a:highlight>
                            <a:latin typeface="Cambria Math" panose="02040503050406030204" pitchFamily="18" charset="0"/>
                          </a:rPr>
                        </m:ctrlPr>
                      </m:sSubPr>
                      <m:e>
                        <m:r>
                          <a:rPr lang="en-CA" b="0" i="1" dirty="0" smtClean="0">
                            <a:solidFill>
                              <a:srgbClr val="333333"/>
                            </a:solidFill>
                            <a:effectLst/>
                            <a:highlight>
                              <a:srgbClr val="FFFFFF"/>
                            </a:highlight>
                            <a:latin typeface="Cambria Math" panose="02040503050406030204" pitchFamily="18" charset="0"/>
                          </a:rPr>
                          <m:t>𝐹</m:t>
                        </m:r>
                      </m:e>
                      <m:sub>
                        <m:r>
                          <a:rPr lang="en-CA" b="0" i="1" dirty="0" smtClean="0">
                            <a:solidFill>
                              <a:srgbClr val="333333"/>
                            </a:solidFill>
                            <a:effectLst/>
                            <a:highlight>
                              <a:srgbClr val="FFFFFF"/>
                            </a:highlight>
                            <a:latin typeface="Cambria Math" panose="02040503050406030204" pitchFamily="18" charset="0"/>
                          </a:rPr>
                          <m:t>3</m:t>
                        </m:r>
                      </m:sub>
                    </m:sSub>
                    <m:r>
                      <a:rPr lang="en-CA" b="0" i="1" dirty="0" smtClean="0">
                        <a:solidFill>
                          <a:srgbClr val="333333"/>
                        </a:solidFill>
                        <a:effectLst/>
                        <a:highlight>
                          <a:srgbClr val="FFFFFF"/>
                        </a:highlight>
                        <a:latin typeface="Cambria Math" panose="02040503050406030204" pitchFamily="18" charset="0"/>
                      </a:rPr>
                      <m:t>𝐵𝑟</m:t>
                    </m:r>
                  </m:oMath>
                </a14:m>
                <a:endParaRPr lang="en-CA" b="0" i="0" dirty="0">
                  <a:solidFill>
                    <a:srgbClr val="333333"/>
                  </a:solidFill>
                  <a:effectLst/>
                  <a:highlight>
                    <a:srgbClr val="FFFFFF"/>
                  </a:highlight>
                  <a:latin typeface="sourcesans-regular"/>
                </a:endParaRPr>
              </a:p>
              <a:p>
                <a:pPr marL="285750" indent="-285750">
                  <a:buFont typeface="Arial" panose="020B0604020202020204" pitchFamily="34" charset="0"/>
                  <a:buChar char="•"/>
                </a:pPr>
                <a:r>
                  <a:rPr lang="en-CA" dirty="0">
                    <a:solidFill>
                      <a:srgbClr val="333333"/>
                    </a:solidFill>
                    <a:highlight>
                      <a:srgbClr val="FFFFFF"/>
                    </a:highlight>
                    <a:latin typeface="sourcesans-regular"/>
                  </a:rPr>
                  <a:t>2T magnet</a:t>
                </a:r>
              </a:p>
              <a:p>
                <a:pPr marL="285750" indent="-285750">
                  <a:buFont typeface="Arial" panose="020B0604020202020204" pitchFamily="34" charset="0"/>
                  <a:buChar char="•"/>
                </a:pPr>
                <a:r>
                  <a:rPr lang="en-CA" dirty="0">
                    <a:solidFill>
                      <a:srgbClr val="333333"/>
                    </a:solidFill>
                    <a:highlight>
                      <a:srgbClr val="FFFFFF"/>
                    </a:highlight>
                    <a:latin typeface="sourcesans-regular"/>
                  </a:rPr>
                  <a:t>Operated 1970-1976 at CERN</a:t>
                </a:r>
                <a:endParaRPr lang="en-CA" dirty="0"/>
              </a:p>
            </p:txBody>
          </p:sp>
        </mc:Choice>
        <mc:Fallback xmlns="">
          <p:sp>
            <p:nvSpPr>
              <p:cNvPr id="7" name="TextBox 6">
                <a:extLst>
                  <a:ext uri="{FF2B5EF4-FFF2-40B4-BE49-F238E27FC236}">
                    <a16:creationId xmlns:a16="http://schemas.microsoft.com/office/drawing/2014/main" id="{A95B58C7-4DC8-D13C-5773-8165F1435EA9}"/>
                  </a:ext>
                </a:extLst>
              </p:cNvPr>
              <p:cNvSpPr txBox="1">
                <a:spLocks noRot="1" noChangeAspect="1" noMove="1" noResize="1" noEditPoints="1" noAdjustHandles="1" noChangeArrowheads="1" noChangeShapeType="1" noTextEdit="1"/>
              </p:cNvSpPr>
              <p:nvPr/>
            </p:nvSpPr>
            <p:spPr>
              <a:xfrm>
                <a:off x="7079673" y="4967148"/>
                <a:ext cx="4537364" cy="1754326"/>
              </a:xfrm>
              <a:prstGeom prst="rect">
                <a:avLst/>
              </a:prstGeom>
              <a:blipFill>
                <a:blip r:embed="rId3"/>
                <a:stretch>
                  <a:fillRect l="-1074" t="-1736" b="-4514"/>
                </a:stretch>
              </a:blipFill>
            </p:spPr>
            <p:txBody>
              <a:bodyPr/>
              <a:lstStyle/>
              <a:p>
                <a:r>
                  <a:rPr lang="en-CA">
                    <a:noFill/>
                  </a:rPr>
                  <a:t> </a:t>
                </a:r>
              </a:p>
            </p:txBody>
          </p:sp>
        </mc:Fallback>
      </mc:AlternateContent>
      <p:pic>
        <p:nvPicPr>
          <p:cNvPr id="6" name="Picture 5">
            <a:extLst>
              <a:ext uri="{FF2B5EF4-FFF2-40B4-BE49-F238E27FC236}">
                <a16:creationId xmlns:a16="http://schemas.microsoft.com/office/drawing/2014/main" id="{FF1E3483-6B23-25B2-2633-A5CC748762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799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4E9221E1-EB50-CB43-859A-1E0431942C8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3996336-0EB9-7CC1-EC15-2E5C29C929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CE36C4C-A8DA-279E-3F4B-CB5348DFF6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888B90D8-8519-B4DD-D2E3-351C22FE093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53EB9027-BBC1-06CE-70ED-639AE15B74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84C9E6C-7374-5F17-248D-5F64287C099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230A8449-70E0-B2F8-3D5D-5159D5DB54E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364812F4-5CA9-37CD-C5F1-D9E1221B9A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088FB7D4-E918-4C00-7A56-D1B2DAAAD6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C6E3EF60-E696-D08A-9A84-AC61712D15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F6006ED0-A0B2-F4A9-BDF1-E98A5AE42A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CDBB5D10-A954-E62B-1843-25F0AB39A56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75BDCDB8-A7C2-CB6F-8F22-04EEEF26EB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id="{2F1ADF5E-F4E6-154F-1683-D3DD53FD3532}"/>
              </a:ext>
            </a:extLst>
          </p:cNvPr>
          <p:cNvSpPr>
            <a:spLocks noGrp="1"/>
          </p:cNvSpPr>
          <p:nvPr>
            <p:ph type="title"/>
          </p:nvPr>
        </p:nvSpPr>
        <p:spPr>
          <a:xfrm>
            <a:off x="506064" y="-24925"/>
            <a:ext cx="10515600" cy="1325563"/>
          </a:xfrm>
        </p:spPr>
        <p:txBody>
          <a:bodyPr/>
          <a:lstStyle/>
          <a:p>
            <a:r>
              <a:rPr lang="en-CA" dirty="0"/>
              <a:t>Early Bubble Chambers</a:t>
            </a:r>
          </a:p>
        </p:txBody>
      </p:sp>
      <p:sp>
        <p:nvSpPr>
          <p:cNvPr id="23" name="Slide Number Placeholder 22">
            <a:extLst>
              <a:ext uri="{FF2B5EF4-FFF2-40B4-BE49-F238E27FC236}">
                <a16:creationId xmlns:a16="http://schemas.microsoft.com/office/drawing/2014/main" id="{FE6DA715-8F48-ABC4-206A-9A6E4E04D8CB}"/>
              </a:ext>
            </a:extLst>
          </p:cNvPr>
          <p:cNvSpPr>
            <a:spLocks noGrp="1"/>
          </p:cNvSpPr>
          <p:nvPr>
            <p:ph type="sldNum" sz="quarter" idx="12"/>
          </p:nvPr>
        </p:nvSpPr>
        <p:spPr/>
        <p:txBody>
          <a:bodyPr/>
          <a:lstStyle/>
          <a:p>
            <a:fld id="{ACF0FABC-8301-49A3-9E40-ED1E61ADDDFD}" type="slidenum">
              <a:rPr lang="en-CA" smtClean="0"/>
              <a:t>6</a:t>
            </a:fld>
            <a:endParaRPr lang="en-CA"/>
          </a:p>
        </p:txBody>
      </p:sp>
      <p:sp>
        <p:nvSpPr>
          <p:cNvPr id="7" name="Slide Number Placeholder 6">
            <a:extLst>
              <a:ext uri="{FF2B5EF4-FFF2-40B4-BE49-F238E27FC236}">
                <a16:creationId xmlns:a16="http://schemas.microsoft.com/office/drawing/2014/main" id="{D894641C-82CD-B431-94CC-27F610764699}"/>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6</a:t>
            </a:fld>
            <a:endParaRPr lang="en-CA" dirty="0"/>
          </a:p>
        </p:txBody>
      </p:sp>
      <p:pic>
        <p:nvPicPr>
          <p:cNvPr id="17" name="Content Placeholder 12" descr="A close-up of a diagram&#10;&#10;Description automatically generated">
            <a:extLst>
              <a:ext uri="{FF2B5EF4-FFF2-40B4-BE49-F238E27FC236}">
                <a16:creationId xmlns:a16="http://schemas.microsoft.com/office/drawing/2014/main" id="{5BDF82F5-DE5F-3C24-1914-6C1ACF0726C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096000" y="1211590"/>
            <a:ext cx="5471112" cy="4351338"/>
          </a:xfrm>
        </p:spPr>
      </p:pic>
      <p:sp>
        <p:nvSpPr>
          <p:cNvPr id="24" name="Content Placeholder 2">
            <a:extLst>
              <a:ext uri="{FF2B5EF4-FFF2-40B4-BE49-F238E27FC236}">
                <a16:creationId xmlns:a16="http://schemas.microsoft.com/office/drawing/2014/main" id="{C1454D6A-34EF-A8A5-1B57-F0E5065967B1}"/>
              </a:ext>
            </a:extLst>
          </p:cNvPr>
          <p:cNvSpPr txBox="1">
            <a:spLocks/>
          </p:cNvSpPr>
          <p:nvPr/>
        </p:nvSpPr>
        <p:spPr>
          <a:xfrm>
            <a:off x="582341" y="1368106"/>
            <a:ext cx="5471112" cy="535336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en-CA" sz="2400" dirty="0"/>
              <a:t>Superheated target fluid </a:t>
            </a:r>
          </a:p>
          <a:p>
            <a:pPr>
              <a:lnSpc>
                <a:spcPct val="150000"/>
              </a:lnSpc>
            </a:pPr>
            <a:r>
              <a:rPr lang="en-CA" sz="2400" dirty="0"/>
              <a:t>Trails of tiny bubbles created by energy depositions from charged particles</a:t>
            </a:r>
          </a:p>
          <a:p>
            <a:pPr>
              <a:lnSpc>
                <a:spcPct val="150000"/>
              </a:lnSpc>
            </a:pPr>
            <a:r>
              <a:rPr lang="en-CA" sz="2400" dirty="0"/>
              <a:t>Visualize particle trails</a:t>
            </a:r>
          </a:p>
          <a:p>
            <a:pPr lvl="1">
              <a:lnSpc>
                <a:spcPct val="150000"/>
              </a:lnSpc>
            </a:pPr>
            <a:r>
              <a:rPr lang="en-CA" dirty="0"/>
              <a:t>Validation of physical models</a:t>
            </a:r>
          </a:p>
          <a:p>
            <a:pPr lvl="2">
              <a:lnSpc>
                <a:spcPct val="150000"/>
              </a:lnSpc>
            </a:pPr>
            <a:r>
              <a:rPr lang="en-CA" sz="2400" dirty="0"/>
              <a:t>Pair production, annihilation</a:t>
            </a:r>
          </a:p>
          <a:p>
            <a:pPr lvl="2">
              <a:lnSpc>
                <a:spcPct val="150000"/>
              </a:lnSpc>
            </a:pPr>
            <a:r>
              <a:rPr lang="en-CA" sz="2400" dirty="0"/>
              <a:t>Weak neutral current</a:t>
            </a:r>
          </a:p>
          <a:p>
            <a:pPr lvl="1">
              <a:lnSpc>
                <a:spcPct val="150000"/>
              </a:lnSpc>
            </a:pPr>
            <a:r>
              <a:rPr lang="en-CA" dirty="0"/>
              <a:t>Discovery of new physics</a:t>
            </a:r>
          </a:p>
          <a:p>
            <a:pPr lvl="2">
              <a:lnSpc>
                <a:spcPct val="150000"/>
              </a:lnSpc>
            </a:pPr>
            <a:r>
              <a:rPr lang="en-CA" sz="2400" dirty="0"/>
              <a:t>Meson</a:t>
            </a:r>
            <a:endParaRPr lang="en-CA" sz="1800" dirty="0"/>
          </a:p>
        </p:txBody>
      </p:sp>
      <p:graphicFrame>
        <p:nvGraphicFramePr>
          <p:cNvPr id="25" name="Table 24">
            <a:extLst>
              <a:ext uri="{FF2B5EF4-FFF2-40B4-BE49-F238E27FC236}">
                <a16:creationId xmlns:a16="http://schemas.microsoft.com/office/drawing/2014/main" id="{15930B25-42A5-69E0-759C-1D23647A7873}"/>
              </a:ext>
            </a:extLst>
          </p:cNvPr>
          <p:cNvGraphicFramePr>
            <a:graphicFrameLocks noGrp="1"/>
          </p:cNvGraphicFramePr>
          <p:nvPr>
            <p:extLst>
              <p:ext uri="{D42A27DB-BD31-4B8C-83A1-F6EECF244321}">
                <p14:modId xmlns:p14="http://schemas.microsoft.com/office/powerpoint/2010/main" val="3124769963"/>
              </p:ext>
            </p:extLst>
          </p:nvPr>
        </p:nvGraphicFramePr>
        <p:xfrm>
          <a:off x="1013790" y="5639599"/>
          <a:ext cx="10553322" cy="640080"/>
        </p:xfrm>
        <a:graphic>
          <a:graphicData uri="http://schemas.openxmlformats.org/drawingml/2006/table">
            <a:tbl>
              <a:tblPr firstRow="1" bandRow="1">
                <a:tableStyleId>{2D5ABB26-0587-4C30-8999-92F81FD0307C}</a:tableStyleId>
              </a:tblPr>
              <a:tblGrid>
                <a:gridCol w="5276661">
                  <a:extLst>
                    <a:ext uri="{9D8B030D-6E8A-4147-A177-3AD203B41FA5}">
                      <a16:colId xmlns:a16="http://schemas.microsoft.com/office/drawing/2014/main" val="2627051389"/>
                    </a:ext>
                  </a:extLst>
                </a:gridCol>
                <a:gridCol w="5276661">
                  <a:extLst>
                    <a:ext uri="{9D8B030D-6E8A-4147-A177-3AD203B41FA5}">
                      <a16:colId xmlns:a16="http://schemas.microsoft.com/office/drawing/2014/main" val="3645377694"/>
                    </a:ext>
                  </a:extLst>
                </a:gridCol>
              </a:tblGrid>
              <a:tr h="370840">
                <a:tc>
                  <a:txBody>
                    <a:bodyPr/>
                    <a:lstStyle/>
                    <a:p>
                      <a:pPr algn="r"/>
                      <a:endParaRPr lang="en-CA" dirty="0"/>
                    </a:p>
                  </a:txBody>
                  <a:tcPr/>
                </a:tc>
                <a:tc>
                  <a:txBody>
                    <a:bodyPr/>
                    <a:lstStyle/>
                    <a:p>
                      <a:r>
                        <a:rPr lang="en-CA" dirty="0"/>
                        <a:t>First photograph of the weak neutral current by the </a:t>
                      </a:r>
                      <a:r>
                        <a:rPr lang="en-CA" dirty="0" err="1"/>
                        <a:t>Gargamelle</a:t>
                      </a:r>
                      <a:r>
                        <a:rPr lang="en-CA" dirty="0"/>
                        <a:t> Bubble Chamber in 1973 [CERN]</a:t>
                      </a:r>
                    </a:p>
                  </a:txBody>
                  <a:tcPr/>
                </a:tc>
                <a:extLst>
                  <a:ext uri="{0D108BD9-81ED-4DB2-BD59-A6C34878D82A}">
                    <a16:rowId xmlns:a16="http://schemas.microsoft.com/office/drawing/2014/main" val="4290876373"/>
                  </a:ext>
                </a:extLst>
              </a:tr>
            </a:tbl>
          </a:graphicData>
        </a:graphic>
      </p:graphicFrame>
      <p:pic>
        <p:nvPicPr>
          <p:cNvPr id="26" name="Picture 2">
            <a:extLst>
              <a:ext uri="{FF2B5EF4-FFF2-40B4-BE49-F238E27FC236}">
                <a16:creationId xmlns:a16="http://schemas.microsoft.com/office/drawing/2014/main" id="{92B6DA86-243E-FB79-8203-CB69FF3AE9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9741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7DD86B99-02FA-6271-3673-E93925D353F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C1234B9-20B2-D82B-19AF-8CF1DB9BB91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F5F0EB8-B0DC-014B-D31B-7ED8BF723B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3817D5DF-2DBE-E842-6704-5D3C001231F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B831BFC3-0B29-0ECB-3307-F0D3AF2BED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37CC71F9-D21E-0BFA-E4DE-E8C8D271F6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1627D100-5C82-90B5-C4FD-F13A702844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BE58DCD-B6F2-92FA-00A8-E236CF06BC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95861B27-D602-8BF0-C56C-139A6CB84A8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D41B9A0B-62BC-261A-71DD-40EDAFC7A3F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02FFA785-7D0F-638B-031F-64EE02F8A5F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9A5426F1-E02D-1C5F-7C5C-D3D97D8B78E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9215137A-1ABF-7667-03B5-E7649B7B78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itle 1">
            <a:extLst>
              <a:ext uri="{FF2B5EF4-FFF2-40B4-BE49-F238E27FC236}">
                <a16:creationId xmlns:a16="http://schemas.microsoft.com/office/drawing/2014/main" id="{F7612BEC-A242-0DD7-6CA0-5BDBB098AFA9}"/>
              </a:ext>
            </a:extLst>
          </p:cNvPr>
          <p:cNvSpPr>
            <a:spLocks noGrp="1"/>
          </p:cNvSpPr>
          <p:nvPr>
            <p:ph type="title"/>
          </p:nvPr>
        </p:nvSpPr>
        <p:spPr>
          <a:xfrm>
            <a:off x="506064" y="-24925"/>
            <a:ext cx="10515600" cy="1325563"/>
          </a:xfrm>
        </p:spPr>
        <p:txBody>
          <a:bodyPr/>
          <a:lstStyle/>
          <a:p>
            <a:r>
              <a:rPr lang="en-CA" dirty="0"/>
              <a:t>Bubble Formation &amp; Growth</a:t>
            </a:r>
          </a:p>
        </p:txBody>
      </p:sp>
      <mc:AlternateContent xmlns:mc="http://schemas.openxmlformats.org/markup-compatibility/2006">
        <mc:Choice xmlns:a14="http://schemas.microsoft.com/office/drawing/2010/main" Requires="a14">
          <p:sp>
            <p:nvSpPr>
              <p:cNvPr id="3" name="Content Placeholder 5">
                <a:extLst>
                  <a:ext uri="{FF2B5EF4-FFF2-40B4-BE49-F238E27FC236}">
                    <a16:creationId xmlns:a16="http://schemas.microsoft.com/office/drawing/2014/main" id="{CE608690-26F9-345A-51C7-59AE139562A1}"/>
                  </a:ext>
                </a:extLst>
              </p:cNvPr>
              <p:cNvSpPr>
                <a:spLocks noGrp="1"/>
              </p:cNvSpPr>
              <p:nvPr>
                <p:ph idx="1"/>
              </p:nvPr>
            </p:nvSpPr>
            <p:spPr>
              <a:xfrm>
                <a:off x="542302" y="1176147"/>
                <a:ext cx="10515600" cy="4351338"/>
              </a:xfrm>
            </p:spPr>
            <p:txBody>
              <a:bodyPr/>
              <a:lstStyle/>
              <a:p>
                <a:pPr>
                  <a:lnSpc>
                    <a:spcPct val="150000"/>
                  </a:lnSpc>
                </a:pPr>
                <a:r>
                  <a:rPr lang="en-CA" sz="2000" dirty="0"/>
                  <a:t>WIMP collision with nuclei in target medium causes a nuclear recoil</a:t>
                </a:r>
              </a:p>
              <a:p>
                <a:pPr>
                  <a:lnSpc>
                    <a:spcPct val="150000"/>
                  </a:lnSpc>
                </a:pPr>
                <a:r>
                  <a:rPr lang="en-CA" sz="2000" dirty="0"/>
                  <a:t>Recoil energy, </a:t>
                </a:r>
                <a14:m>
                  <m:oMath xmlns:m="http://schemas.openxmlformats.org/officeDocument/2006/math">
                    <m:sSub>
                      <m:sSubPr>
                        <m:ctrlPr>
                          <a:rPr lang="en-CA" sz="2000" b="0" i="1" smtClean="0">
                            <a:latin typeface="Cambria Math" panose="02040503050406030204" pitchFamily="18" charset="0"/>
                          </a:rPr>
                        </m:ctrlPr>
                      </m:sSubPr>
                      <m:e>
                        <m:r>
                          <a:rPr lang="en-CA" sz="2000" b="0" i="1" smtClean="0">
                            <a:latin typeface="Cambria Math" panose="02040503050406030204" pitchFamily="18" charset="0"/>
                          </a:rPr>
                          <m:t>𝐸</m:t>
                        </m:r>
                      </m:e>
                      <m:sub>
                        <m:r>
                          <a:rPr lang="en-CA" sz="2000" b="0" i="1" smtClean="0">
                            <a:latin typeface="Cambria Math" panose="02040503050406030204" pitchFamily="18" charset="0"/>
                          </a:rPr>
                          <m:t>𝑅</m:t>
                        </m:r>
                      </m:sub>
                    </m:sSub>
                  </m:oMath>
                </a14:m>
                <a:r>
                  <a:rPr lang="en-CA" sz="2000" dirty="0"/>
                  <a:t>, is deposited into the surrounding target fluid</a:t>
                </a:r>
              </a:p>
              <a:p>
                <a:pPr>
                  <a:lnSpc>
                    <a:spcPct val="150000"/>
                  </a:lnSpc>
                </a:pPr>
                <a:r>
                  <a:rPr lang="en-CA" sz="2000" dirty="0"/>
                  <a:t>Causes localized boiling creating microscopic proto-bubbles</a:t>
                </a:r>
              </a:p>
              <a:p>
                <a:pPr>
                  <a:lnSpc>
                    <a:spcPct val="150000"/>
                  </a:lnSpc>
                </a:pPr>
                <a:endParaRPr lang="en-CA" sz="2000" dirty="0"/>
              </a:p>
              <a:p>
                <a:endParaRPr lang="en-CA" dirty="0"/>
              </a:p>
            </p:txBody>
          </p:sp>
        </mc:Choice>
        <mc:Fallback>
          <p:sp>
            <p:nvSpPr>
              <p:cNvPr id="3" name="Content Placeholder 5">
                <a:extLst>
                  <a:ext uri="{FF2B5EF4-FFF2-40B4-BE49-F238E27FC236}">
                    <a16:creationId xmlns:a16="http://schemas.microsoft.com/office/drawing/2014/main" id="{CE608690-26F9-345A-51C7-59AE139562A1}"/>
                  </a:ext>
                </a:extLst>
              </p:cNvPr>
              <p:cNvSpPr>
                <a:spLocks noGrp="1" noRot="1" noChangeAspect="1" noMove="1" noResize="1" noEditPoints="1" noAdjustHandles="1" noChangeArrowheads="1" noChangeShapeType="1" noTextEdit="1"/>
              </p:cNvSpPr>
              <p:nvPr>
                <p:ph idx="1"/>
              </p:nvPr>
            </p:nvSpPr>
            <p:spPr>
              <a:xfrm>
                <a:off x="542302" y="1176147"/>
                <a:ext cx="10515600" cy="4351338"/>
              </a:xfrm>
              <a:blipFill>
                <a:blip r:embed="rId3"/>
                <a:stretch>
                  <a:fillRect l="-522"/>
                </a:stretch>
              </a:blipFill>
            </p:spPr>
            <p:txBody>
              <a:bodyPr/>
              <a:lstStyle/>
              <a:p>
                <a:r>
                  <a:rPr lang="en-CA">
                    <a:noFill/>
                  </a:rPr>
                  <a:t> </a:t>
                </a:r>
              </a:p>
            </p:txBody>
          </p:sp>
        </mc:Fallback>
      </mc:AlternateContent>
      <p:sp>
        <p:nvSpPr>
          <p:cNvPr id="7" name="Footer Placeholder 6">
            <a:extLst>
              <a:ext uri="{FF2B5EF4-FFF2-40B4-BE49-F238E27FC236}">
                <a16:creationId xmlns:a16="http://schemas.microsoft.com/office/drawing/2014/main" id="{D860097F-5485-4C94-D2AD-381351E714D4}"/>
              </a:ext>
            </a:extLst>
          </p:cNvPr>
          <p:cNvSpPr>
            <a:spLocks noGrp="1"/>
          </p:cNvSpPr>
          <p:nvPr>
            <p:ph type="ftr" sz="quarter" idx="11"/>
          </p:nvPr>
        </p:nvSpPr>
        <p:spPr>
          <a:xfrm>
            <a:off x="4038600" y="6356350"/>
            <a:ext cx="4114800" cy="365125"/>
          </a:xfrm>
        </p:spPr>
        <p:txBody>
          <a:bodyPr/>
          <a:lstStyle/>
          <a:p>
            <a:endParaRPr lang="en-CA"/>
          </a:p>
        </p:txBody>
      </p:sp>
      <p:sp>
        <p:nvSpPr>
          <p:cNvPr id="17" name="Slide Number Placeholder 7">
            <a:extLst>
              <a:ext uri="{FF2B5EF4-FFF2-40B4-BE49-F238E27FC236}">
                <a16:creationId xmlns:a16="http://schemas.microsoft.com/office/drawing/2014/main" id="{D1644949-A5F4-6098-D569-D8C0ED596A64}"/>
              </a:ext>
            </a:extLst>
          </p:cNvPr>
          <p:cNvSpPr>
            <a:spLocks noGrp="1"/>
          </p:cNvSpPr>
          <p:nvPr>
            <p:ph type="sldNum" sz="quarter" idx="12"/>
          </p:nvPr>
        </p:nvSpPr>
        <p:spPr>
          <a:xfrm>
            <a:off x="8610600" y="6356350"/>
            <a:ext cx="2743200" cy="365125"/>
          </a:xfrm>
        </p:spPr>
        <p:txBody>
          <a:bodyPr/>
          <a:lstStyle/>
          <a:p>
            <a:fld id="{427BD266-D67A-4FAB-A4F5-91A874CF4507}" type="slidenum">
              <a:rPr lang="en-CA" smtClean="0"/>
              <a:t>7</a:t>
            </a:fld>
            <a:endParaRPr lang="en-CA"/>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6B00EEF-B1F1-7320-34A4-53B6CD7CB1B4}"/>
                  </a:ext>
                </a:extLst>
              </p:cNvPr>
              <p:cNvSpPr txBox="1"/>
              <p:nvPr/>
            </p:nvSpPr>
            <p:spPr>
              <a:xfrm>
                <a:off x="-62277" y="3460772"/>
                <a:ext cx="933450"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3200" i="1" smtClean="0">
                          <a:latin typeface="Cambria Math" panose="02040503050406030204" pitchFamily="18" charset="0"/>
                          <a:ea typeface="Cambria Math" panose="02040503050406030204" pitchFamily="18" charset="0"/>
                        </a:rPr>
                        <m:t>𝜒</m:t>
                      </m:r>
                    </m:oMath>
                  </m:oMathPara>
                </a14:m>
                <a:endParaRPr lang="en-CA" sz="3200" dirty="0"/>
              </a:p>
            </p:txBody>
          </p:sp>
        </mc:Choice>
        <mc:Fallback xmlns="">
          <p:sp>
            <p:nvSpPr>
              <p:cNvPr id="24" name="TextBox 23">
                <a:extLst>
                  <a:ext uri="{FF2B5EF4-FFF2-40B4-BE49-F238E27FC236}">
                    <a16:creationId xmlns:a16="http://schemas.microsoft.com/office/drawing/2014/main" id="{06B00EEF-B1F1-7320-34A4-53B6CD7CB1B4}"/>
                  </a:ext>
                </a:extLst>
              </p:cNvPr>
              <p:cNvSpPr txBox="1">
                <a:spLocks noRot="1" noChangeAspect="1" noMove="1" noResize="1" noEditPoints="1" noAdjustHandles="1" noChangeArrowheads="1" noChangeShapeType="1" noTextEdit="1"/>
              </p:cNvSpPr>
              <p:nvPr/>
            </p:nvSpPr>
            <p:spPr>
              <a:xfrm>
                <a:off x="-62277" y="3460772"/>
                <a:ext cx="933450" cy="584775"/>
              </a:xfrm>
              <a:prstGeom prst="rect">
                <a:avLst/>
              </a:prstGeom>
              <a:blipFill>
                <a:blip r:embed="rId4"/>
                <a:stretch>
                  <a:fillRect/>
                </a:stretch>
              </a:blipFill>
            </p:spPr>
            <p:txBody>
              <a:bodyPr/>
              <a:lstStyle/>
              <a:p>
                <a:r>
                  <a:rPr lang="en-CA">
                    <a:noFill/>
                  </a:rPr>
                  <a:t> </a:t>
                </a:r>
              </a:p>
            </p:txBody>
          </p:sp>
        </mc:Fallback>
      </mc:AlternateContent>
      <p:pic>
        <p:nvPicPr>
          <p:cNvPr id="25" name="Picture 24">
            <a:extLst>
              <a:ext uri="{FF2B5EF4-FFF2-40B4-BE49-F238E27FC236}">
                <a16:creationId xmlns:a16="http://schemas.microsoft.com/office/drawing/2014/main" id="{D4CBF26E-BB54-A7D1-0D03-20862B4452EB}"/>
              </a:ext>
            </a:extLst>
          </p:cNvPr>
          <p:cNvPicPr>
            <a:picLocks noChangeAspect="1"/>
          </p:cNvPicPr>
          <p:nvPr/>
        </p:nvPicPr>
        <p:blipFill>
          <a:blip r:embed="rId5"/>
          <a:stretch>
            <a:fillRect/>
          </a:stretch>
        </p:blipFill>
        <p:spPr>
          <a:xfrm>
            <a:off x="2314210" y="4171379"/>
            <a:ext cx="400083" cy="400083"/>
          </a:xfrm>
          <a:prstGeom prst="rect">
            <a:avLst/>
          </a:prstGeom>
        </p:spPr>
      </p:pic>
      <p:cxnSp>
        <p:nvCxnSpPr>
          <p:cNvPr id="26" name="Straight Arrow Connector 25">
            <a:extLst>
              <a:ext uri="{FF2B5EF4-FFF2-40B4-BE49-F238E27FC236}">
                <a16:creationId xmlns:a16="http://schemas.microsoft.com/office/drawing/2014/main" id="{B7E53CBE-3BB5-08A7-B330-9B8EC8CC3A46}"/>
              </a:ext>
            </a:extLst>
          </p:cNvPr>
          <p:cNvCxnSpPr/>
          <p:nvPr/>
        </p:nvCxnSpPr>
        <p:spPr>
          <a:xfrm>
            <a:off x="656860" y="3942003"/>
            <a:ext cx="1657350" cy="390525"/>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12BE0856-A96D-EEF3-8926-D0A0937D70E3}"/>
              </a:ext>
            </a:extLst>
          </p:cNvPr>
          <p:cNvCxnSpPr>
            <a:cxnSpLocks/>
          </p:cNvCxnSpPr>
          <p:nvPr/>
        </p:nvCxnSpPr>
        <p:spPr>
          <a:xfrm flipV="1">
            <a:off x="2714293" y="3711729"/>
            <a:ext cx="1619251" cy="563522"/>
          </a:xfrm>
          <a:prstGeom prst="straightConnector1">
            <a:avLst/>
          </a:prstGeom>
          <a:ln w="57150">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E8E6E9DD-B23A-34F4-11EC-6E3B83A3A36E}"/>
                  </a:ext>
                </a:extLst>
              </p:cNvPr>
              <p:cNvSpPr txBox="1"/>
              <p:nvPr/>
            </p:nvSpPr>
            <p:spPr>
              <a:xfrm>
                <a:off x="4066826" y="3239954"/>
                <a:ext cx="933450"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CA" sz="3200" i="1" smtClean="0">
                          <a:latin typeface="Cambria Math" panose="02040503050406030204" pitchFamily="18" charset="0"/>
                          <a:ea typeface="Cambria Math" panose="02040503050406030204" pitchFamily="18" charset="0"/>
                        </a:rPr>
                        <m:t>𝜒</m:t>
                      </m:r>
                    </m:oMath>
                  </m:oMathPara>
                </a14:m>
                <a:endParaRPr lang="en-CA" sz="3200" dirty="0"/>
              </a:p>
            </p:txBody>
          </p:sp>
        </mc:Choice>
        <mc:Fallback xmlns="">
          <p:sp>
            <p:nvSpPr>
              <p:cNvPr id="28" name="TextBox 27">
                <a:extLst>
                  <a:ext uri="{FF2B5EF4-FFF2-40B4-BE49-F238E27FC236}">
                    <a16:creationId xmlns:a16="http://schemas.microsoft.com/office/drawing/2014/main" id="{E8E6E9DD-B23A-34F4-11EC-6E3B83A3A36E}"/>
                  </a:ext>
                </a:extLst>
              </p:cNvPr>
              <p:cNvSpPr txBox="1">
                <a:spLocks noRot="1" noChangeAspect="1" noMove="1" noResize="1" noEditPoints="1" noAdjustHandles="1" noChangeArrowheads="1" noChangeShapeType="1" noTextEdit="1"/>
              </p:cNvSpPr>
              <p:nvPr/>
            </p:nvSpPr>
            <p:spPr>
              <a:xfrm>
                <a:off x="4066826" y="3239954"/>
                <a:ext cx="933450" cy="584775"/>
              </a:xfrm>
              <a:prstGeom prst="rect">
                <a:avLst/>
              </a:prstGeom>
              <a:blipFill>
                <a:blip r:embed="rId6"/>
                <a:stretch>
                  <a:fillRect/>
                </a:stretch>
              </a:blipFill>
            </p:spPr>
            <p:txBody>
              <a:bodyPr/>
              <a:lstStyle/>
              <a:p>
                <a:r>
                  <a:rPr lang="en-CA">
                    <a:noFill/>
                  </a:rPr>
                  <a:t> </a:t>
                </a:r>
              </a:p>
            </p:txBody>
          </p:sp>
        </mc:Fallback>
      </mc:AlternateContent>
      <p:cxnSp>
        <p:nvCxnSpPr>
          <p:cNvPr id="29" name="Straight Arrow Connector 28">
            <a:extLst>
              <a:ext uri="{FF2B5EF4-FFF2-40B4-BE49-F238E27FC236}">
                <a16:creationId xmlns:a16="http://schemas.microsoft.com/office/drawing/2014/main" id="{4264DC8E-7FE8-6419-B741-F12A615C9C64}"/>
              </a:ext>
            </a:extLst>
          </p:cNvPr>
          <p:cNvCxnSpPr>
            <a:cxnSpLocks/>
          </p:cNvCxnSpPr>
          <p:nvPr/>
        </p:nvCxnSpPr>
        <p:spPr>
          <a:xfrm>
            <a:off x="2714293" y="4475833"/>
            <a:ext cx="809625" cy="20752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A4F5FE1-6BBA-DF58-1A4C-DE2B110DB5AB}"/>
                  </a:ext>
                </a:extLst>
              </p:cNvPr>
              <p:cNvSpPr txBox="1"/>
              <p:nvPr/>
            </p:nvSpPr>
            <p:spPr>
              <a:xfrm>
                <a:off x="3378729" y="4376183"/>
                <a:ext cx="933450"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A" sz="3200" b="0" i="1" smtClean="0">
                              <a:latin typeface="Cambria Math" panose="02040503050406030204" pitchFamily="18" charset="0"/>
                            </a:rPr>
                          </m:ctrlPr>
                        </m:sSubPr>
                        <m:e>
                          <m:r>
                            <a:rPr lang="en-CA" sz="3200" b="0" i="1" smtClean="0">
                              <a:latin typeface="Cambria Math" panose="02040503050406030204" pitchFamily="18" charset="0"/>
                            </a:rPr>
                            <m:t>𝐸</m:t>
                          </m:r>
                        </m:e>
                        <m:sub>
                          <m:r>
                            <a:rPr lang="en-CA" sz="3200" b="0" i="1" smtClean="0">
                              <a:latin typeface="Cambria Math" panose="02040503050406030204" pitchFamily="18" charset="0"/>
                            </a:rPr>
                            <m:t>𝑅</m:t>
                          </m:r>
                        </m:sub>
                      </m:sSub>
                    </m:oMath>
                  </m:oMathPara>
                </a14:m>
                <a:endParaRPr lang="en-CA" sz="3200" dirty="0"/>
              </a:p>
            </p:txBody>
          </p:sp>
        </mc:Choice>
        <mc:Fallback xmlns="">
          <p:sp>
            <p:nvSpPr>
              <p:cNvPr id="30" name="TextBox 29">
                <a:extLst>
                  <a:ext uri="{FF2B5EF4-FFF2-40B4-BE49-F238E27FC236}">
                    <a16:creationId xmlns:a16="http://schemas.microsoft.com/office/drawing/2014/main" id="{5A4F5FE1-6BBA-DF58-1A4C-DE2B110DB5AB}"/>
                  </a:ext>
                </a:extLst>
              </p:cNvPr>
              <p:cNvSpPr txBox="1">
                <a:spLocks noRot="1" noChangeAspect="1" noMove="1" noResize="1" noEditPoints="1" noAdjustHandles="1" noChangeArrowheads="1" noChangeShapeType="1" noTextEdit="1"/>
              </p:cNvSpPr>
              <p:nvPr/>
            </p:nvSpPr>
            <p:spPr>
              <a:xfrm>
                <a:off x="3378729" y="4376183"/>
                <a:ext cx="933450" cy="584775"/>
              </a:xfrm>
              <a:prstGeom prst="rect">
                <a:avLst/>
              </a:prstGeom>
              <a:blipFill>
                <a:blip r:embed="rId7"/>
                <a:stretch>
                  <a:fillRect/>
                </a:stretch>
              </a:blipFill>
            </p:spPr>
            <p:txBody>
              <a:bodyPr/>
              <a:lstStyle/>
              <a:p>
                <a:r>
                  <a:rPr lang="en-CA">
                    <a:noFill/>
                  </a:rPr>
                  <a:t> </a:t>
                </a:r>
              </a:p>
            </p:txBody>
          </p:sp>
        </mc:Fallback>
      </mc:AlternateContent>
      <p:sp>
        <p:nvSpPr>
          <p:cNvPr id="31" name="TextBox 30">
            <a:extLst>
              <a:ext uri="{FF2B5EF4-FFF2-40B4-BE49-F238E27FC236}">
                <a16:creationId xmlns:a16="http://schemas.microsoft.com/office/drawing/2014/main" id="{7C3DA06F-F901-B251-A7E2-61AC5E582866}"/>
              </a:ext>
            </a:extLst>
          </p:cNvPr>
          <p:cNvSpPr txBox="1"/>
          <p:nvPr/>
        </p:nvSpPr>
        <p:spPr>
          <a:xfrm>
            <a:off x="2121295" y="3858178"/>
            <a:ext cx="912052" cy="369332"/>
          </a:xfrm>
          <a:prstGeom prst="rect">
            <a:avLst/>
          </a:prstGeom>
          <a:noFill/>
        </p:spPr>
        <p:txBody>
          <a:bodyPr wrap="square" rtlCol="0">
            <a:spAutoFit/>
          </a:bodyPr>
          <a:lstStyle/>
          <a:p>
            <a:r>
              <a:rPr lang="en-CA" dirty="0"/>
              <a:t>target</a:t>
            </a:r>
          </a:p>
        </p:txBody>
      </p:sp>
      <p:pic>
        <p:nvPicPr>
          <p:cNvPr id="32" name="Picture 31">
            <a:extLst>
              <a:ext uri="{FF2B5EF4-FFF2-40B4-BE49-F238E27FC236}">
                <a16:creationId xmlns:a16="http://schemas.microsoft.com/office/drawing/2014/main" id="{292AAFB1-0432-417F-6D98-C8EE9D35BC6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33" name="Content Placeholder 5">
                <a:extLst>
                  <a:ext uri="{FF2B5EF4-FFF2-40B4-BE49-F238E27FC236}">
                    <a16:creationId xmlns:a16="http://schemas.microsoft.com/office/drawing/2014/main" id="{218036BC-D04F-E797-0639-5163CA82A7E6}"/>
                  </a:ext>
                </a:extLst>
              </p:cNvPr>
              <p:cNvSpPr txBox="1">
                <a:spLocks/>
              </p:cNvSpPr>
              <p:nvPr/>
            </p:nvSpPr>
            <p:spPr>
              <a:xfrm>
                <a:off x="4926542" y="3360423"/>
                <a:ext cx="6342319" cy="26716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sz="2000" b="1" dirty="0"/>
                  <a:t>A proto-bubble will continue to grow if </a:t>
                </a:r>
                <a14:m>
                  <m:oMath xmlns:m="http://schemas.openxmlformats.org/officeDocument/2006/math">
                    <m:sSub>
                      <m:sSubPr>
                        <m:ctrlPr>
                          <a:rPr lang="en-CA" sz="2000" b="1" i="1" smtClean="0">
                            <a:latin typeface="Cambria Math" panose="02040503050406030204" pitchFamily="18" charset="0"/>
                          </a:rPr>
                        </m:ctrlPr>
                      </m:sSubPr>
                      <m:e>
                        <m:r>
                          <a:rPr lang="en-CA" sz="2000" b="1" i="1" smtClean="0">
                            <a:latin typeface="Cambria Math" panose="02040503050406030204" pitchFamily="18" charset="0"/>
                          </a:rPr>
                          <m:t>𝑬</m:t>
                        </m:r>
                      </m:e>
                      <m:sub>
                        <m:r>
                          <a:rPr lang="en-CA" sz="2000" b="1" i="1" smtClean="0">
                            <a:latin typeface="Cambria Math" panose="02040503050406030204" pitchFamily="18" charset="0"/>
                          </a:rPr>
                          <m:t>𝑹</m:t>
                        </m:r>
                      </m:sub>
                    </m:sSub>
                    <m:r>
                      <a:rPr lang="en-CA" sz="2000" b="1" smtClean="0">
                        <a:latin typeface="Cambria Math" panose="02040503050406030204" pitchFamily="18" charset="0"/>
                      </a:rPr>
                      <m:t>&gt;</m:t>
                    </m:r>
                    <m:sSub>
                      <m:sSubPr>
                        <m:ctrlPr>
                          <a:rPr lang="en-CA" sz="2000" b="1" i="1" smtClean="0">
                            <a:latin typeface="Cambria Math" panose="02040503050406030204" pitchFamily="18" charset="0"/>
                          </a:rPr>
                        </m:ctrlPr>
                      </m:sSubPr>
                      <m:e>
                        <m:r>
                          <a:rPr lang="en-CA" sz="2000" b="1" i="1" smtClean="0">
                            <a:latin typeface="Cambria Math" panose="02040503050406030204" pitchFamily="18" charset="0"/>
                          </a:rPr>
                          <m:t>𝑸</m:t>
                        </m:r>
                      </m:e>
                      <m:sub>
                        <m:r>
                          <a:rPr lang="en-CA" sz="2000" b="1" i="1" smtClean="0">
                            <a:latin typeface="Cambria Math" panose="02040503050406030204" pitchFamily="18" charset="0"/>
                          </a:rPr>
                          <m:t>𝑺𝒆𝒊𝒕𝒛</m:t>
                        </m:r>
                      </m:sub>
                    </m:sSub>
                  </m:oMath>
                </a14:m>
                <a:endParaRPr lang="en-CA" b="1" dirty="0"/>
              </a:p>
              <a:p>
                <a:endParaRPr lang="en-CA" b="1" dirty="0"/>
              </a:p>
              <a:p>
                <a:endParaRPr lang="en-CA" dirty="0"/>
              </a:p>
              <a:p>
                <a:endParaRPr lang="en-CA" dirty="0"/>
              </a:p>
              <a:p>
                <a:r>
                  <a:rPr lang="en-CA" sz="2000" dirty="0"/>
                  <a:t>Deposition length scale: </a:t>
                </a:r>
              </a:p>
              <a:p>
                <a:endParaRPr lang="en-CA" dirty="0"/>
              </a:p>
            </p:txBody>
          </p:sp>
        </mc:Choice>
        <mc:Fallback xmlns="">
          <p:sp>
            <p:nvSpPr>
              <p:cNvPr id="33" name="Content Placeholder 5">
                <a:extLst>
                  <a:ext uri="{FF2B5EF4-FFF2-40B4-BE49-F238E27FC236}">
                    <a16:creationId xmlns:a16="http://schemas.microsoft.com/office/drawing/2014/main" id="{218036BC-D04F-E797-0639-5163CA82A7E6}"/>
                  </a:ext>
                </a:extLst>
              </p:cNvPr>
              <p:cNvSpPr txBox="1">
                <a:spLocks noRot="1" noChangeAspect="1" noMove="1" noResize="1" noEditPoints="1" noAdjustHandles="1" noChangeArrowheads="1" noChangeShapeType="1" noTextEdit="1"/>
              </p:cNvSpPr>
              <p:nvPr/>
            </p:nvSpPr>
            <p:spPr>
              <a:xfrm>
                <a:off x="4926542" y="3360423"/>
                <a:ext cx="6342319" cy="2671615"/>
              </a:xfrm>
              <a:prstGeom prst="rect">
                <a:avLst/>
              </a:prstGeom>
              <a:blipFill>
                <a:blip r:embed="rId9"/>
                <a:stretch>
                  <a:fillRect l="-865" t="-2050"/>
                </a:stretch>
              </a:blipFill>
            </p:spPr>
            <p:txBody>
              <a:bodyPr/>
              <a:lstStyle/>
              <a:p>
                <a:r>
                  <a:rPr lang="en-CA">
                    <a:noFill/>
                  </a:rPr>
                  <a:t> </a:t>
                </a:r>
              </a:p>
            </p:txBody>
          </p:sp>
        </mc:Fallback>
      </mc:AlternateContent>
      <p:sp>
        <p:nvSpPr>
          <p:cNvPr id="34" name="Slide Number Placeholder 7">
            <a:extLst>
              <a:ext uri="{FF2B5EF4-FFF2-40B4-BE49-F238E27FC236}">
                <a16:creationId xmlns:a16="http://schemas.microsoft.com/office/drawing/2014/main" id="{508BBF88-081D-2AD0-B0F9-8AA9C0D08C90}"/>
              </a:ext>
            </a:extLst>
          </p:cNvPr>
          <p:cNvSpPr txBox="1">
            <a:spLocks/>
          </p:cNvSpPr>
          <p:nvPr/>
        </p:nvSpPr>
        <p:spPr>
          <a:xfrm>
            <a:off x="12698942" y="7891148"/>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7</a:t>
            </a:fld>
            <a:endParaRPr lang="en-CA" dirty="0"/>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D0DE1F24-22EA-F659-3F42-C209E7A00948}"/>
                  </a:ext>
                </a:extLst>
              </p:cNvPr>
              <p:cNvSpPr txBox="1"/>
              <p:nvPr/>
            </p:nvSpPr>
            <p:spPr>
              <a:xfrm>
                <a:off x="4157330" y="3907193"/>
                <a:ext cx="8724900" cy="714683"/>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CA" b="0" i="1" smtClean="0">
                              <a:latin typeface="Cambria Math" panose="02040503050406030204" pitchFamily="18" charset="0"/>
                            </a:rPr>
                          </m:ctrlPr>
                        </m:sSubPr>
                        <m:e>
                          <m:r>
                            <a:rPr lang="en-CA" b="0" i="1" smtClean="0">
                              <a:latin typeface="Cambria Math" panose="02040503050406030204" pitchFamily="18" charset="0"/>
                            </a:rPr>
                            <m:t>𝑄</m:t>
                          </m:r>
                        </m:e>
                        <m:sub>
                          <m:r>
                            <a:rPr lang="en-CA" b="0" i="1" smtClean="0">
                              <a:latin typeface="Cambria Math" panose="02040503050406030204" pitchFamily="18" charset="0"/>
                            </a:rPr>
                            <m:t>𝑆𝑖𝑒𝑡𝑧</m:t>
                          </m:r>
                        </m:sub>
                      </m:sSub>
                      <m:r>
                        <a:rPr lang="en-CA" b="0" i="1" smtClean="0">
                          <a:latin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2</m:t>
                          </m:r>
                        </m:sup>
                      </m:sSubSup>
                      <m:d>
                        <m:dPr>
                          <m:ctrlPr>
                            <a:rPr lang="en-CA" b="0" i="1" smtClean="0">
                              <a:latin typeface="Cambria Math" panose="02040503050406030204" pitchFamily="18" charset="0"/>
                              <a:ea typeface="Cambria Math" panose="02040503050406030204" pitchFamily="18" charset="0"/>
                            </a:rPr>
                          </m:ctrlPr>
                        </m:dPr>
                        <m:e>
                          <m:r>
                            <a:rPr lang="en-CA" b="0" i="1" smtClean="0">
                              <a:latin typeface="Cambria Math" panose="02040503050406030204" pitchFamily="18" charset="0"/>
                              <a:ea typeface="Cambria Math" panose="02040503050406030204" pitchFamily="18" charset="0"/>
                            </a:rPr>
                            <m:t>𝜎</m:t>
                          </m:r>
                          <m:r>
                            <a:rPr lang="en-CA" b="0" i="1" smtClean="0">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𝜕𝜎</m:t>
                              </m:r>
                            </m:num>
                            <m:den>
                              <m:r>
                                <a:rPr lang="en-CA" i="1">
                                  <a:latin typeface="Cambria Math" panose="02040503050406030204" pitchFamily="18" charset="0"/>
                                  <a:ea typeface="Cambria Math" panose="02040503050406030204" pitchFamily="18" charset="0"/>
                                </a:rPr>
                                <m:t>𝜕</m:t>
                              </m:r>
                              <m:r>
                                <a:rPr lang="en-CA" b="0" i="1" smtClean="0">
                                  <a:latin typeface="Cambria Math" panose="02040503050406030204" pitchFamily="18" charset="0"/>
                                  <a:ea typeface="Cambria Math" panose="02040503050406030204" pitchFamily="18" charset="0"/>
                                </a:rPr>
                                <m:t>𝑇</m:t>
                              </m:r>
                            </m:den>
                          </m:f>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𝜌</m:t>
                          </m:r>
                        </m:e>
                        <m:sub>
                          <m:r>
                            <a:rPr lang="en-CA" b="0" i="1" smtClean="0">
                              <a:latin typeface="Cambria Math" panose="02040503050406030204" pitchFamily="18" charset="0"/>
                              <a:ea typeface="Cambria Math" panose="02040503050406030204" pitchFamily="18" charset="0"/>
                            </a:rPr>
                            <m:t>𝑏</m:t>
                          </m:r>
                        </m:sub>
                      </m:sSub>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h</m:t>
                              </m:r>
                            </m:e>
                            <m:sub>
                              <m:r>
                                <a:rPr lang="en-CA" b="0" i="1" smtClean="0">
                                  <a:latin typeface="Cambria Math" panose="02040503050406030204" pitchFamily="18" charset="0"/>
                                  <a:ea typeface="Cambria Math" panose="02040503050406030204" pitchFamily="18" charset="0"/>
                                </a:rPr>
                                <m:t>𝑙</m:t>
                              </m:r>
                            </m:sub>
                          </m:sSub>
                        </m:e>
                      </m:d>
                      <m:r>
                        <a:rPr lang="en-CA" b="0" i="1" smtClean="0">
                          <a:latin typeface="Cambria Math" panose="02040503050406030204" pitchFamily="18" charset="0"/>
                          <a:ea typeface="Cambria Math" panose="02040503050406030204" pitchFamily="18" charset="0"/>
                        </a:rPr>
                        <m:t>−</m:t>
                      </m:r>
                      <m:f>
                        <m:fPr>
                          <m:ctrlPr>
                            <a:rPr lang="en-CA" b="0" i="1" smtClean="0">
                              <a:latin typeface="Cambria Math" panose="02040503050406030204" pitchFamily="18" charset="0"/>
                              <a:ea typeface="Cambria Math" panose="02040503050406030204" pitchFamily="18" charset="0"/>
                            </a:rPr>
                          </m:ctrlPr>
                        </m:fPr>
                        <m:num>
                          <m:r>
                            <a:rPr lang="en-CA" b="0" i="1" smtClean="0">
                              <a:latin typeface="Cambria Math" panose="02040503050406030204" pitchFamily="18" charset="0"/>
                              <a:ea typeface="Cambria Math" panose="02040503050406030204" pitchFamily="18" charset="0"/>
                            </a:rPr>
                            <m:t>4</m:t>
                          </m:r>
                          <m:r>
                            <a:rPr lang="en-CA" b="0" i="1" smtClean="0">
                              <a:latin typeface="Cambria Math" panose="02040503050406030204" pitchFamily="18" charset="0"/>
                              <a:ea typeface="Cambria Math" panose="02040503050406030204" pitchFamily="18" charset="0"/>
                            </a:rPr>
                            <m:t>𝜋</m:t>
                          </m:r>
                        </m:num>
                        <m:den>
                          <m:r>
                            <a:rPr lang="en-CA" b="0" i="1" smtClean="0">
                              <a:latin typeface="Cambria Math" panose="02040503050406030204" pitchFamily="18" charset="0"/>
                              <a:ea typeface="Cambria Math" panose="02040503050406030204" pitchFamily="18" charset="0"/>
                            </a:rPr>
                            <m:t>3</m:t>
                          </m:r>
                        </m:den>
                      </m:f>
                      <m:sSubSup>
                        <m:sSubSupPr>
                          <m:ctrlPr>
                            <a:rPr lang="en-CA" b="0" i="1" smtClean="0">
                              <a:latin typeface="Cambria Math" panose="02040503050406030204" pitchFamily="18" charset="0"/>
                              <a:ea typeface="Cambria Math" panose="02040503050406030204" pitchFamily="18" charset="0"/>
                            </a:rPr>
                          </m:ctrlPr>
                        </m:sSubSupPr>
                        <m:e>
                          <m:r>
                            <a:rPr lang="en-CA" b="0" i="1" smtClean="0">
                              <a:latin typeface="Cambria Math" panose="02040503050406030204" pitchFamily="18" charset="0"/>
                              <a:ea typeface="Cambria Math" panose="02040503050406030204" pitchFamily="18" charset="0"/>
                            </a:rPr>
                            <m:t>𝑟</m:t>
                          </m:r>
                        </m:e>
                        <m:sub>
                          <m:r>
                            <a:rPr lang="en-CA" b="0" i="1" smtClean="0">
                              <a:latin typeface="Cambria Math" panose="02040503050406030204" pitchFamily="18" charset="0"/>
                              <a:ea typeface="Cambria Math" panose="02040503050406030204" pitchFamily="18" charset="0"/>
                            </a:rPr>
                            <m:t>𝑐</m:t>
                          </m:r>
                        </m:sub>
                        <m:sup>
                          <m:r>
                            <a:rPr lang="en-CA" b="0" i="1" smtClean="0">
                              <a:latin typeface="Cambria Math" panose="02040503050406030204" pitchFamily="18" charset="0"/>
                              <a:ea typeface="Cambria Math" panose="02040503050406030204" pitchFamily="18" charset="0"/>
                            </a:rPr>
                            <m:t>3</m:t>
                          </m:r>
                        </m:sup>
                      </m:sSubSup>
                      <m:d>
                        <m:dPr>
                          <m:ctrlPr>
                            <a:rPr lang="en-CA" b="0" i="1" smtClean="0">
                              <a:latin typeface="Cambria Math" panose="02040503050406030204" pitchFamily="18" charset="0"/>
                              <a:ea typeface="Cambria Math" panose="02040503050406030204" pitchFamily="18" charset="0"/>
                            </a:rPr>
                          </m:ctrlPr>
                        </m:dPr>
                        <m:e>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𝑏</m:t>
                              </m:r>
                            </m:sub>
                          </m:sSub>
                          <m:r>
                            <a:rPr lang="en-CA" b="0" i="1" smtClean="0">
                              <a:latin typeface="Cambria Math" panose="02040503050406030204" pitchFamily="18" charset="0"/>
                              <a:ea typeface="Cambria Math" panose="02040503050406030204" pitchFamily="18" charset="0"/>
                            </a:rPr>
                            <m:t>−</m:t>
                          </m:r>
                          <m:sSub>
                            <m:sSubPr>
                              <m:ctrlPr>
                                <a:rPr lang="en-CA" b="0" i="1" smtClean="0">
                                  <a:latin typeface="Cambria Math" panose="02040503050406030204" pitchFamily="18" charset="0"/>
                                  <a:ea typeface="Cambria Math" panose="02040503050406030204" pitchFamily="18" charset="0"/>
                                </a:rPr>
                              </m:ctrlPr>
                            </m:sSubPr>
                            <m:e>
                              <m:r>
                                <a:rPr lang="en-CA" b="0" i="1" smtClean="0">
                                  <a:latin typeface="Cambria Math" panose="02040503050406030204" pitchFamily="18" charset="0"/>
                                  <a:ea typeface="Cambria Math" panose="02040503050406030204" pitchFamily="18" charset="0"/>
                                </a:rPr>
                                <m:t>𝑃</m:t>
                              </m:r>
                            </m:e>
                            <m:sub>
                              <m:r>
                                <a:rPr lang="en-CA" b="0" i="1" smtClean="0">
                                  <a:latin typeface="Cambria Math" panose="02040503050406030204" pitchFamily="18" charset="0"/>
                                  <a:ea typeface="Cambria Math" panose="02040503050406030204" pitchFamily="18" charset="0"/>
                                </a:rPr>
                                <m:t>𝑙</m:t>
                              </m:r>
                            </m:sub>
                          </m:sSub>
                        </m:e>
                      </m:d>
                    </m:oMath>
                  </m:oMathPara>
                </a14:m>
                <a:endParaRPr lang="en-CA" sz="1400" dirty="0"/>
              </a:p>
            </p:txBody>
          </p:sp>
        </mc:Choice>
        <mc:Fallback xmlns="">
          <p:sp>
            <p:nvSpPr>
              <p:cNvPr id="35" name="TextBox 34">
                <a:extLst>
                  <a:ext uri="{FF2B5EF4-FFF2-40B4-BE49-F238E27FC236}">
                    <a16:creationId xmlns:a16="http://schemas.microsoft.com/office/drawing/2014/main" id="{D0DE1F24-22EA-F659-3F42-C209E7A00948}"/>
                  </a:ext>
                </a:extLst>
              </p:cNvPr>
              <p:cNvSpPr txBox="1">
                <a:spLocks noRot="1" noChangeAspect="1" noMove="1" noResize="1" noEditPoints="1" noAdjustHandles="1" noChangeArrowheads="1" noChangeShapeType="1" noTextEdit="1"/>
              </p:cNvSpPr>
              <p:nvPr/>
            </p:nvSpPr>
            <p:spPr>
              <a:xfrm>
                <a:off x="4157330" y="3907193"/>
                <a:ext cx="8724900" cy="714683"/>
              </a:xfrm>
              <a:prstGeom prst="rect">
                <a:avLst/>
              </a:prstGeom>
              <a:blipFill>
                <a:blip r:embed="rId10"/>
                <a:stretch>
                  <a:fillRect/>
                </a:stretch>
              </a:blipFill>
            </p:spPr>
            <p:txBody>
              <a:bodyPr/>
              <a:lstStyle/>
              <a:p>
                <a:r>
                  <a:rPr lang="en-CA">
                    <a:noFill/>
                  </a:rPr>
                  <a:t> </a:t>
                </a:r>
              </a:p>
            </p:txBody>
          </p:sp>
        </mc:Fallback>
      </mc:AlternateContent>
      <p:sp>
        <p:nvSpPr>
          <p:cNvPr id="36" name="Right Brace 35">
            <a:extLst>
              <a:ext uri="{FF2B5EF4-FFF2-40B4-BE49-F238E27FC236}">
                <a16:creationId xmlns:a16="http://schemas.microsoft.com/office/drawing/2014/main" id="{7D88961F-C977-E68D-32CC-99943CB9B9FC}"/>
              </a:ext>
            </a:extLst>
          </p:cNvPr>
          <p:cNvSpPr/>
          <p:nvPr/>
        </p:nvSpPr>
        <p:spPr>
          <a:xfrm rot="5400000">
            <a:off x="7022026" y="3900407"/>
            <a:ext cx="285050" cy="1582314"/>
          </a:xfrm>
          <a:prstGeom prst="rightBrace">
            <a:avLst/>
          </a:pr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37" name="Right Brace 36">
            <a:extLst>
              <a:ext uri="{FF2B5EF4-FFF2-40B4-BE49-F238E27FC236}">
                <a16:creationId xmlns:a16="http://schemas.microsoft.com/office/drawing/2014/main" id="{C5DAC83D-20F1-7F41-FC13-7EB566941AEE}"/>
              </a:ext>
            </a:extLst>
          </p:cNvPr>
          <p:cNvSpPr/>
          <p:nvPr/>
        </p:nvSpPr>
        <p:spPr>
          <a:xfrm rot="5400000">
            <a:off x="8906170" y="3821108"/>
            <a:ext cx="285051" cy="1758150"/>
          </a:xfrm>
          <a:prstGeom prst="rightBrace">
            <a:avLst/>
          </a:prstGeom>
          <a:ln w="28575">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
        <p:nvSpPr>
          <p:cNvPr id="38" name="TextBox 37">
            <a:extLst>
              <a:ext uri="{FF2B5EF4-FFF2-40B4-BE49-F238E27FC236}">
                <a16:creationId xmlns:a16="http://schemas.microsoft.com/office/drawing/2014/main" id="{725EED58-775A-441E-27B1-790023793B56}"/>
              </a:ext>
            </a:extLst>
          </p:cNvPr>
          <p:cNvSpPr txBox="1"/>
          <p:nvPr/>
        </p:nvSpPr>
        <p:spPr>
          <a:xfrm>
            <a:off x="6259438" y="4842709"/>
            <a:ext cx="1974696" cy="369332"/>
          </a:xfrm>
          <a:prstGeom prst="rect">
            <a:avLst/>
          </a:prstGeom>
          <a:noFill/>
        </p:spPr>
        <p:txBody>
          <a:bodyPr wrap="square" rtlCol="0">
            <a:spAutoFit/>
          </a:bodyPr>
          <a:lstStyle/>
          <a:p>
            <a:pPr algn="ctr"/>
            <a:r>
              <a:rPr lang="en-CA" dirty="0"/>
              <a:t>Surface Tension</a:t>
            </a:r>
          </a:p>
        </p:txBody>
      </p:sp>
      <p:sp>
        <p:nvSpPr>
          <p:cNvPr id="39" name="TextBox 38">
            <a:extLst>
              <a:ext uri="{FF2B5EF4-FFF2-40B4-BE49-F238E27FC236}">
                <a16:creationId xmlns:a16="http://schemas.microsoft.com/office/drawing/2014/main" id="{71780EA1-4646-AF29-364D-578319E77934}"/>
              </a:ext>
            </a:extLst>
          </p:cNvPr>
          <p:cNvSpPr txBox="1"/>
          <p:nvPr/>
        </p:nvSpPr>
        <p:spPr>
          <a:xfrm>
            <a:off x="9950618" y="4871928"/>
            <a:ext cx="1941428" cy="646331"/>
          </a:xfrm>
          <a:prstGeom prst="rect">
            <a:avLst/>
          </a:prstGeom>
          <a:noFill/>
        </p:spPr>
        <p:txBody>
          <a:bodyPr wrap="square" rtlCol="0">
            <a:spAutoFit/>
          </a:bodyPr>
          <a:lstStyle/>
          <a:p>
            <a:pPr algn="ctr"/>
            <a:r>
              <a:rPr lang="en-CA" dirty="0"/>
              <a:t>Expansion of Vapour</a:t>
            </a:r>
          </a:p>
        </p:txBody>
      </p:sp>
      <p:sp>
        <p:nvSpPr>
          <p:cNvPr id="40" name="TextBox 39">
            <a:extLst>
              <a:ext uri="{FF2B5EF4-FFF2-40B4-BE49-F238E27FC236}">
                <a16:creationId xmlns:a16="http://schemas.microsoft.com/office/drawing/2014/main" id="{E356F7B1-7CEB-6380-90DD-CF9AC82AE502}"/>
              </a:ext>
            </a:extLst>
          </p:cNvPr>
          <p:cNvSpPr txBox="1"/>
          <p:nvPr/>
        </p:nvSpPr>
        <p:spPr>
          <a:xfrm>
            <a:off x="8106824" y="4868812"/>
            <a:ext cx="1883741" cy="369332"/>
          </a:xfrm>
          <a:prstGeom prst="rect">
            <a:avLst/>
          </a:prstGeom>
          <a:noFill/>
        </p:spPr>
        <p:txBody>
          <a:bodyPr wrap="square" rtlCol="0">
            <a:spAutoFit/>
          </a:bodyPr>
          <a:lstStyle/>
          <a:p>
            <a:pPr algn="ctr"/>
            <a:r>
              <a:rPr lang="en-CA" dirty="0"/>
              <a:t>Phase Transition</a:t>
            </a:r>
          </a:p>
        </p:txBody>
      </p:sp>
      <p:sp>
        <p:nvSpPr>
          <p:cNvPr id="41" name="Right Brace 40">
            <a:extLst>
              <a:ext uri="{FF2B5EF4-FFF2-40B4-BE49-F238E27FC236}">
                <a16:creationId xmlns:a16="http://schemas.microsoft.com/office/drawing/2014/main" id="{6C5A8122-DD61-D309-986C-CC830D9171CE}"/>
              </a:ext>
            </a:extLst>
          </p:cNvPr>
          <p:cNvSpPr/>
          <p:nvPr/>
        </p:nvSpPr>
        <p:spPr>
          <a:xfrm rot="5400000">
            <a:off x="10757018" y="3935692"/>
            <a:ext cx="302110" cy="1528384"/>
          </a:xfrm>
          <a:prstGeom prst="rightBrace">
            <a:avLst/>
          </a:prstGeom>
          <a:ln w="28575">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B144983F-5B4B-FA35-79CF-CFE5BBD3EAD1}"/>
                  </a:ext>
                </a:extLst>
              </p:cNvPr>
              <p:cNvSpPr txBox="1"/>
              <p:nvPr/>
            </p:nvSpPr>
            <p:spPr>
              <a:xfrm>
                <a:off x="7839862" y="5536105"/>
                <a:ext cx="2286101" cy="10100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𝑟</m:t>
                          </m:r>
                        </m:e>
                        <m:sub>
                          <m:r>
                            <a:rPr lang="en-CA" sz="2400" b="0" i="1" smtClean="0">
                              <a:latin typeface="Cambria Math" panose="02040503050406030204" pitchFamily="18" charset="0"/>
                            </a:rPr>
                            <m:t>𝑙</m:t>
                          </m:r>
                        </m:sub>
                      </m:sSub>
                      <m:r>
                        <a:rPr lang="en-CA" sz="2400" b="0" i="1" smtClean="0">
                          <a:latin typeface="Cambria Math" panose="02040503050406030204" pitchFamily="18" charset="0"/>
                        </a:rPr>
                        <m:t>=</m:t>
                      </m:r>
                      <m:sSub>
                        <m:sSubPr>
                          <m:ctrlPr>
                            <a:rPr lang="en-CA" sz="2400" b="0" i="1" smtClean="0">
                              <a:latin typeface="Cambria Math" panose="02040503050406030204" pitchFamily="18" charset="0"/>
                            </a:rPr>
                          </m:ctrlPr>
                        </m:sSubPr>
                        <m:e>
                          <m:r>
                            <a:rPr lang="en-CA" sz="2400" b="0" i="1" smtClean="0">
                              <a:latin typeface="Cambria Math" panose="02040503050406030204" pitchFamily="18" charset="0"/>
                            </a:rPr>
                            <m:t>𝑟</m:t>
                          </m:r>
                        </m:e>
                        <m:sub>
                          <m:r>
                            <a:rPr lang="en-CA" sz="2400" b="0" i="1" smtClean="0">
                              <a:latin typeface="Cambria Math" panose="02040503050406030204" pitchFamily="18" charset="0"/>
                            </a:rPr>
                            <m:t>𝑐</m:t>
                          </m:r>
                        </m:sub>
                      </m:sSub>
                      <m:sSup>
                        <m:sSupPr>
                          <m:ctrlPr>
                            <a:rPr lang="en-CA" sz="2400" b="0" i="1" smtClean="0">
                              <a:latin typeface="Cambria Math" panose="02040503050406030204" pitchFamily="18" charset="0"/>
                              <a:ea typeface="Cambria Math" panose="02040503050406030204" pitchFamily="18" charset="0"/>
                            </a:rPr>
                          </m:ctrlPr>
                        </m:sSupPr>
                        <m:e>
                          <m:d>
                            <m:dPr>
                              <m:ctrlPr>
                                <a:rPr lang="en-CA" sz="2400" b="0" i="1" smtClean="0">
                                  <a:latin typeface="Cambria Math" panose="02040503050406030204" pitchFamily="18" charset="0"/>
                                </a:rPr>
                              </m:ctrlPr>
                            </m:dPr>
                            <m:e>
                              <m:f>
                                <m:fPr>
                                  <m:ctrlPr>
                                    <a:rPr lang="en-CA" sz="2400" b="0" i="1" smtClean="0">
                                      <a:latin typeface="Cambria Math" panose="02040503050406030204" pitchFamily="18" charset="0"/>
                                      <a:ea typeface="Cambria Math" panose="02040503050406030204" pitchFamily="18" charset="0"/>
                                    </a:rPr>
                                  </m:ctrlPr>
                                </m:fPr>
                                <m:num>
                                  <m:sSub>
                                    <m:sSubPr>
                                      <m:ctrlPr>
                                        <a:rPr lang="en-CA" sz="2400" b="0" i="1" smtClean="0">
                                          <a:latin typeface="Cambria Math" panose="02040503050406030204" pitchFamily="18" charset="0"/>
                                          <a:ea typeface="Cambria Math" panose="02040503050406030204" pitchFamily="18" charset="0"/>
                                        </a:rPr>
                                      </m:ctrlPr>
                                    </m:sSubPr>
                                    <m:e>
                                      <m:r>
                                        <a:rPr lang="en-CA" sz="2400" b="0" i="1" smtClean="0">
                                          <a:latin typeface="Cambria Math" panose="02040503050406030204" pitchFamily="18" charset="0"/>
                                          <a:ea typeface="Cambria Math" panose="02040503050406030204" pitchFamily="18" charset="0"/>
                                        </a:rPr>
                                        <m:t>𝜌</m:t>
                                      </m:r>
                                    </m:e>
                                    <m:sub>
                                      <m:r>
                                        <a:rPr lang="en-CA" sz="2400" b="0" i="1" smtClean="0">
                                          <a:latin typeface="Cambria Math" panose="02040503050406030204" pitchFamily="18" charset="0"/>
                                          <a:ea typeface="Cambria Math" panose="02040503050406030204" pitchFamily="18" charset="0"/>
                                        </a:rPr>
                                        <m:t>𝑏</m:t>
                                      </m:r>
                                    </m:sub>
                                  </m:sSub>
                                </m:num>
                                <m:den>
                                  <m:sSub>
                                    <m:sSubPr>
                                      <m:ctrlPr>
                                        <a:rPr lang="en-CA" sz="2400" b="0" i="1" smtClean="0">
                                          <a:latin typeface="Cambria Math" panose="02040503050406030204" pitchFamily="18" charset="0"/>
                                          <a:ea typeface="Cambria Math" panose="02040503050406030204" pitchFamily="18" charset="0"/>
                                        </a:rPr>
                                      </m:ctrlPr>
                                    </m:sSubPr>
                                    <m:e>
                                      <m:r>
                                        <a:rPr lang="en-CA" sz="2400" b="0" i="1" smtClean="0">
                                          <a:latin typeface="Cambria Math" panose="02040503050406030204" pitchFamily="18" charset="0"/>
                                          <a:ea typeface="Cambria Math" panose="02040503050406030204" pitchFamily="18" charset="0"/>
                                        </a:rPr>
                                        <m:t>𝜌</m:t>
                                      </m:r>
                                    </m:e>
                                    <m:sub>
                                      <m:r>
                                        <a:rPr lang="en-CA" sz="2400" b="0" i="1" smtClean="0">
                                          <a:latin typeface="Cambria Math" panose="02040503050406030204" pitchFamily="18" charset="0"/>
                                          <a:ea typeface="Cambria Math" panose="02040503050406030204" pitchFamily="18" charset="0"/>
                                        </a:rPr>
                                        <m:t>𝑙</m:t>
                                      </m:r>
                                    </m:sub>
                                  </m:sSub>
                                </m:den>
                              </m:f>
                            </m:e>
                          </m:d>
                        </m:e>
                        <m:sup>
                          <m:r>
                            <a:rPr lang="en-CA" sz="2400" b="0" i="1" smtClean="0">
                              <a:latin typeface="Cambria Math" panose="02040503050406030204" pitchFamily="18" charset="0"/>
                              <a:ea typeface="Cambria Math" panose="02040503050406030204" pitchFamily="18" charset="0"/>
                            </a:rPr>
                            <m:t>1/3</m:t>
                          </m:r>
                        </m:sup>
                      </m:sSup>
                    </m:oMath>
                  </m:oMathPara>
                </a14:m>
                <a:endParaRPr lang="en-CA" sz="2400" dirty="0"/>
              </a:p>
            </p:txBody>
          </p:sp>
        </mc:Choice>
        <mc:Fallback xmlns="">
          <p:sp>
            <p:nvSpPr>
              <p:cNvPr id="42" name="TextBox 41">
                <a:extLst>
                  <a:ext uri="{FF2B5EF4-FFF2-40B4-BE49-F238E27FC236}">
                    <a16:creationId xmlns:a16="http://schemas.microsoft.com/office/drawing/2014/main" id="{B144983F-5B4B-FA35-79CF-CFE5BBD3EAD1}"/>
                  </a:ext>
                </a:extLst>
              </p:cNvPr>
              <p:cNvSpPr txBox="1">
                <a:spLocks noRot="1" noChangeAspect="1" noMove="1" noResize="1" noEditPoints="1" noAdjustHandles="1" noChangeArrowheads="1" noChangeShapeType="1" noTextEdit="1"/>
              </p:cNvSpPr>
              <p:nvPr/>
            </p:nvSpPr>
            <p:spPr>
              <a:xfrm>
                <a:off x="7839862" y="5536105"/>
                <a:ext cx="2286101" cy="1010020"/>
              </a:xfrm>
              <a:prstGeom prst="rect">
                <a:avLst/>
              </a:prstGeom>
              <a:blipFill>
                <a:blip r:embed="rId11"/>
                <a:stretch>
                  <a:fillRect/>
                </a:stretch>
              </a:blipFill>
            </p:spPr>
            <p:txBody>
              <a:bodyPr/>
              <a:lstStyle/>
              <a:p>
                <a:r>
                  <a:rPr lang="en-CA">
                    <a:noFill/>
                  </a:rPr>
                  <a:t> </a:t>
                </a:r>
              </a:p>
            </p:txBody>
          </p:sp>
        </mc:Fallback>
      </mc:AlternateContent>
      <p:sp>
        <p:nvSpPr>
          <p:cNvPr id="43" name="TextBox 42">
            <a:extLst>
              <a:ext uri="{FF2B5EF4-FFF2-40B4-BE49-F238E27FC236}">
                <a16:creationId xmlns:a16="http://schemas.microsoft.com/office/drawing/2014/main" id="{06322C76-8061-FE64-B227-6D60DFA7AF80}"/>
              </a:ext>
            </a:extLst>
          </p:cNvPr>
          <p:cNvSpPr txBox="1"/>
          <p:nvPr/>
        </p:nvSpPr>
        <p:spPr>
          <a:xfrm>
            <a:off x="14832542" y="4890338"/>
            <a:ext cx="1219199" cy="400110"/>
          </a:xfrm>
          <a:prstGeom prst="rect">
            <a:avLst/>
          </a:prstGeom>
          <a:noFill/>
        </p:spPr>
        <p:txBody>
          <a:bodyPr wrap="square" rtlCol="0">
            <a:spAutoFit/>
          </a:bodyPr>
          <a:lstStyle/>
          <a:p>
            <a:r>
              <a:rPr lang="en-CA" sz="2000" dirty="0"/>
              <a:t>(3.1)</a:t>
            </a:r>
          </a:p>
        </p:txBody>
      </p:sp>
      <p:sp>
        <p:nvSpPr>
          <p:cNvPr id="2" name="TextBox 1">
            <a:extLst>
              <a:ext uri="{FF2B5EF4-FFF2-40B4-BE49-F238E27FC236}">
                <a16:creationId xmlns:a16="http://schemas.microsoft.com/office/drawing/2014/main" id="{BE6A5FED-FA9A-59C2-A3C3-7F73C04A50B6}"/>
              </a:ext>
            </a:extLst>
          </p:cNvPr>
          <p:cNvSpPr txBox="1"/>
          <p:nvPr/>
        </p:nvSpPr>
        <p:spPr>
          <a:xfrm>
            <a:off x="11807371" y="4071989"/>
            <a:ext cx="630877" cy="369332"/>
          </a:xfrm>
          <a:prstGeom prst="rect">
            <a:avLst/>
          </a:prstGeom>
          <a:noFill/>
        </p:spPr>
        <p:txBody>
          <a:bodyPr wrap="square" rtlCol="0">
            <a:spAutoFit/>
          </a:bodyPr>
          <a:lstStyle/>
          <a:p>
            <a:r>
              <a:rPr lang="en-CA" dirty="0"/>
              <a:t>[2]</a:t>
            </a:r>
          </a:p>
        </p:txBody>
      </p:sp>
      <p:pic>
        <p:nvPicPr>
          <p:cNvPr id="4" name="Picture 3" descr="A black and white photo of a tunnel&#10;&#10;Description automatically generated">
            <a:extLst>
              <a:ext uri="{FF2B5EF4-FFF2-40B4-BE49-F238E27FC236}">
                <a16:creationId xmlns:a16="http://schemas.microsoft.com/office/drawing/2014/main" id="{F0BB66E4-1D07-36BA-FDD9-852EDA8280D4}"/>
              </a:ext>
            </a:extLst>
          </p:cNvPr>
          <p:cNvPicPr>
            <a:picLocks noChangeAspect="1"/>
          </p:cNvPicPr>
          <p:nvPr/>
        </p:nvPicPr>
        <p:blipFill>
          <a:blip r:embed="rId12">
            <a:extLst>
              <a:ext uri="{28A0092B-C50C-407E-A947-70E740481C1C}">
                <a14:useLocalDpi xmlns:a14="http://schemas.microsoft.com/office/drawing/2010/main" val="0"/>
              </a:ext>
            </a:extLst>
          </a:blip>
          <a:srcRect l="16981" t="18961" r="24644" b="18778"/>
          <a:stretch/>
        </p:blipFill>
        <p:spPr>
          <a:xfrm rot="5400000">
            <a:off x="8186194" y="640485"/>
            <a:ext cx="2980857" cy="1996921"/>
          </a:xfrm>
          <a:prstGeom prst="rect">
            <a:avLst/>
          </a:prstGeom>
        </p:spPr>
      </p:pic>
    </p:spTree>
    <p:extLst>
      <p:ext uri="{BB962C8B-B14F-4D97-AF65-F5344CB8AC3E}">
        <p14:creationId xmlns:p14="http://schemas.microsoft.com/office/powerpoint/2010/main" val="351983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B28DF2-8D96-8B36-D9F9-C15AED4EAB4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E56E1A0-5FAB-4B28-043E-2F29BA90D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963A5FB9-D780-5588-37E8-987715E74E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A36534AD-2CE9-075B-826A-8F61DC52BB8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32DDA507-6C09-53BE-A4FD-4B5F2EEFCEE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69B1D3D0-0FF5-AFB6-5104-B5E30C16E6D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FCC832A0-7CF5-AC1B-0FAD-D313FB7AC6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4BA4E62B-0FA7-40A2-25E3-F044E2BC59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Rectangle 36">
            <a:extLst>
              <a:ext uri="{FF2B5EF4-FFF2-40B4-BE49-F238E27FC236}">
                <a16:creationId xmlns:a16="http://schemas.microsoft.com/office/drawing/2014/main" id="{470EF827-4138-E991-1E2B-6BB59E13F82E}"/>
              </a:ext>
            </a:extLst>
          </p:cNvPr>
          <p:cNvSpPr/>
          <p:nvPr/>
        </p:nvSpPr>
        <p:spPr>
          <a:xfrm>
            <a:off x="5475249" y="0"/>
            <a:ext cx="6716446" cy="29602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8" name="Group 17">
            <a:extLst>
              <a:ext uri="{FF2B5EF4-FFF2-40B4-BE49-F238E27FC236}">
                <a16:creationId xmlns:a16="http://schemas.microsoft.com/office/drawing/2014/main" id="{DD3690EC-3E86-C71B-4CD2-4D2BC0D9D81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C590E752-ADCA-705F-FE67-0ED3EBAFCAC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32D27E62-D053-70C1-EC33-3A5029CF284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134431EA-C2A2-D5F2-5444-F30CB34BEE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CE4DE755-CB8E-2911-DE54-EE32747FFB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D45E984F-B8C9-C162-2C7C-2EFB29BD9505}"/>
              </a:ext>
            </a:extLst>
          </p:cNvPr>
          <p:cNvSpPr>
            <a:spLocks noGrp="1"/>
          </p:cNvSpPr>
          <p:nvPr>
            <p:ph type="sldNum" sz="quarter" idx="12"/>
          </p:nvPr>
        </p:nvSpPr>
        <p:spPr/>
        <p:txBody>
          <a:bodyPr/>
          <a:lstStyle/>
          <a:p>
            <a:fld id="{ACF0FABC-8301-49A3-9E40-ED1E61ADDDFD}" type="slidenum">
              <a:rPr lang="en-CA" smtClean="0"/>
              <a:t>8</a:t>
            </a:fld>
            <a:endParaRPr lang="en-CA"/>
          </a:p>
        </p:txBody>
      </p:sp>
      <p:pic>
        <p:nvPicPr>
          <p:cNvPr id="7" name="Content Placeholder 4" descr="A metal cylinder with a light coming out of it&#10;&#10;Description automatically generated with medium confidence">
            <a:extLst>
              <a:ext uri="{FF2B5EF4-FFF2-40B4-BE49-F238E27FC236}">
                <a16:creationId xmlns:a16="http://schemas.microsoft.com/office/drawing/2014/main" id="{2BB705E7-2B1B-4E92-9A06-5BC1C12309A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652539" y="443345"/>
            <a:ext cx="2886922" cy="6176891"/>
          </a:xfrm>
        </p:spPr>
      </p:pic>
      <p:pic>
        <p:nvPicPr>
          <p:cNvPr id="23" name="Picture 22" descr="A blue cylinder on wheels&#10;&#10;Description automatically generated">
            <a:extLst>
              <a:ext uri="{FF2B5EF4-FFF2-40B4-BE49-F238E27FC236}">
                <a16:creationId xmlns:a16="http://schemas.microsoft.com/office/drawing/2014/main" id="{2E388B72-5B72-06E6-96A4-E67E049D46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5990" y="181005"/>
            <a:ext cx="2533780" cy="6439231"/>
          </a:xfrm>
          <a:prstGeom prst="rect">
            <a:avLst/>
          </a:prstGeom>
        </p:spPr>
      </p:pic>
      <p:cxnSp>
        <p:nvCxnSpPr>
          <p:cNvPr id="24" name="Straight Connector 23">
            <a:extLst>
              <a:ext uri="{FF2B5EF4-FFF2-40B4-BE49-F238E27FC236}">
                <a16:creationId xmlns:a16="http://schemas.microsoft.com/office/drawing/2014/main" id="{E0D59184-3B82-C2DD-64F5-8CA0F14A2941}"/>
              </a:ext>
            </a:extLst>
          </p:cNvPr>
          <p:cNvCxnSpPr/>
          <p:nvPr/>
        </p:nvCxnSpPr>
        <p:spPr>
          <a:xfrm flipV="1">
            <a:off x="5876064" y="-166255"/>
            <a:ext cx="4027054" cy="2059710"/>
          </a:xfrm>
          <a:prstGeom prst="line">
            <a:avLst/>
          </a:prstGeom>
        </p:spPr>
        <p:style>
          <a:lnRef idx="2">
            <a:schemeClr val="dk1"/>
          </a:lnRef>
          <a:fillRef idx="0">
            <a:schemeClr val="dk1"/>
          </a:fillRef>
          <a:effectRef idx="1">
            <a:schemeClr val="dk1"/>
          </a:effectRef>
          <a:fontRef idx="minor">
            <a:schemeClr val="tx1"/>
          </a:fontRef>
        </p:style>
      </p:cxnSp>
      <p:cxnSp>
        <p:nvCxnSpPr>
          <p:cNvPr id="25" name="Straight Connector 24">
            <a:extLst>
              <a:ext uri="{FF2B5EF4-FFF2-40B4-BE49-F238E27FC236}">
                <a16:creationId xmlns:a16="http://schemas.microsoft.com/office/drawing/2014/main" id="{33BE467F-B932-1244-3C55-82F4E270115D}"/>
              </a:ext>
            </a:extLst>
          </p:cNvPr>
          <p:cNvCxnSpPr>
            <a:cxnSpLocks/>
          </p:cNvCxnSpPr>
          <p:nvPr/>
        </p:nvCxnSpPr>
        <p:spPr>
          <a:xfrm>
            <a:off x="5576345" y="4964546"/>
            <a:ext cx="3170309" cy="1893454"/>
          </a:xfrm>
          <a:prstGeom prst="line">
            <a:avLst/>
          </a:prstGeom>
        </p:spPr>
        <p:style>
          <a:lnRef idx="2">
            <a:schemeClr val="dk1"/>
          </a:lnRef>
          <a:fillRef idx="0">
            <a:schemeClr val="dk1"/>
          </a:fillRef>
          <a:effectRef idx="1">
            <a:schemeClr val="dk1"/>
          </a:effectRef>
          <a:fontRef idx="minor">
            <a:schemeClr val="tx1"/>
          </a:fontRef>
        </p:style>
      </p:cxnSp>
      <p:sp>
        <p:nvSpPr>
          <p:cNvPr id="26" name="Rectangle 25">
            <a:extLst>
              <a:ext uri="{FF2B5EF4-FFF2-40B4-BE49-F238E27FC236}">
                <a16:creationId xmlns:a16="http://schemas.microsoft.com/office/drawing/2014/main" id="{583B8246-D476-0E66-643F-8248847DF170}"/>
              </a:ext>
            </a:extLst>
          </p:cNvPr>
          <p:cNvSpPr/>
          <p:nvPr/>
        </p:nvSpPr>
        <p:spPr>
          <a:xfrm>
            <a:off x="10709770" y="181005"/>
            <a:ext cx="304800" cy="286328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Rectangle 26">
            <a:extLst>
              <a:ext uri="{FF2B5EF4-FFF2-40B4-BE49-F238E27FC236}">
                <a16:creationId xmlns:a16="http://schemas.microsoft.com/office/drawing/2014/main" id="{4D0EEB69-A8D7-CFB1-14E5-C64B7098ABC9}"/>
              </a:ext>
            </a:extLst>
          </p:cNvPr>
          <p:cNvSpPr/>
          <p:nvPr/>
        </p:nvSpPr>
        <p:spPr>
          <a:xfrm>
            <a:off x="10709770" y="3039889"/>
            <a:ext cx="304800" cy="3575951"/>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CE9B851A-5F06-DE72-E901-4319E29A20B9}"/>
                  </a:ext>
                </a:extLst>
              </p:cNvPr>
              <p:cNvSpPr txBox="1"/>
              <p:nvPr/>
            </p:nvSpPr>
            <p:spPr>
              <a:xfrm>
                <a:off x="11124172" y="1229023"/>
                <a:ext cx="1036280" cy="923330"/>
              </a:xfrm>
              <a:prstGeom prst="rect">
                <a:avLst/>
              </a:prstGeom>
              <a:noFill/>
            </p:spPr>
            <p:txBody>
              <a:bodyPr wrap="square" rtlCol="0">
                <a:spAutoFit/>
              </a:bodyPr>
              <a:lstStyle/>
              <a:p>
                <a:pPr algn="ctr"/>
                <a:r>
                  <a:rPr lang="en-CA" b="0" dirty="0"/>
                  <a:t>Warm Region (</a:t>
                </a:r>
                <a14:m>
                  <m:oMath xmlns:m="http://schemas.openxmlformats.org/officeDocument/2006/math">
                    <m:sSup>
                      <m:sSupPr>
                        <m:ctrlPr>
                          <a:rPr lang="en-CA" b="0" i="1" smtClean="0">
                            <a:latin typeface="Cambria Math" panose="02040503050406030204" pitchFamily="18" charset="0"/>
                          </a:rPr>
                        </m:ctrlPr>
                      </m:sSupPr>
                      <m:e>
                        <m:r>
                          <a:rPr lang="en-CA" b="0" i="1" smtClean="0">
                            <a:latin typeface="Cambria Math" panose="02040503050406030204" pitchFamily="18" charset="0"/>
                          </a:rPr>
                          <m:t>13</m:t>
                        </m:r>
                      </m:e>
                      <m:sup>
                        <m:r>
                          <a:rPr lang="en-CA" b="0" i="1" smtClean="0">
                            <a:latin typeface="Cambria Math" panose="02040503050406030204" pitchFamily="18" charset="0"/>
                          </a:rPr>
                          <m:t>0</m:t>
                        </m:r>
                      </m:sup>
                    </m:sSup>
                    <m:r>
                      <a:rPr lang="en-CA" b="0" i="1" smtClean="0">
                        <a:latin typeface="Cambria Math" panose="02040503050406030204" pitchFamily="18" charset="0"/>
                      </a:rPr>
                      <m:t>𝐶</m:t>
                    </m:r>
                  </m:oMath>
                </a14:m>
                <a:r>
                  <a:rPr lang="en-CA" dirty="0"/>
                  <a:t>)</a:t>
                </a:r>
              </a:p>
            </p:txBody>
          </p:sp>
        </mc:Choice>
        <mc:Fallback xmlns="">
          <p:sp>
            <p:nvSpPr>
              <p:cNvPr id="28" name="TextBox 27">
                <a:extLst>
                  <a:ext uri="{FF2B5EF4-FFF2-40B4-BE49-F238E27FC236}">
                    <a16:creationId xmlns:a16="http://schemas.microsoft.com/office/drawing/2014/main" id="{CE9B851A-5F06-DE72-E901-4319E29A20B9}"/>
                  </a:ext>
                </a:extLst>
              </p:cNvPr>
              <p:cNvSpPr txBox="1">
                <a:spLocks noRot="1" noChangeAspect="1" noMove="1" noResize="1" noEditPoints="1" noAdjustHandles="1" noChangeArrowheads="1" noChangeShapeType="1" noTextEdit="1"/>
              </p:cNvSpPr>
              <p:nvPr/>
            </p:nvSpPr>
            <p:spPr>
              <a:xfrm>
                <a:off x="11124172" y="1229023"/>
                <a:ext cx="1036280" cy="923330"/>
              </a:xfrm>
              <a:prstGeom prst="rect">
                <a:avLst/>
              </a:prstGeom>
              <a:blipFill>
                <a:blip r:embed="rId5"/>
                <a:stretch>
                  <a:fillRect t="-3311" b="-10596"/>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7963087-112D-3256-A744-FFBC87353072}"/>
                  </a:ext>
                </a:extLst>
              </p:cNvPr>
              <p:cNvSpPr txBox="1"/>
              <p:nvPr/>
            </p:nvSpPr>
            <p:spPr>
              <a:xfrm>
                <a:off x="11124172" y="4366199"/>
                <a:ext cx="1036280" cy="923330"/>
              </a:xfrm>
              <a:prstGeom prst="rect">
                <a:avLst/>
              </a:prstGeom>
              <a:noFill/>
            </p:spPr>
            <p:txBody>
              <a:bodyPr wrap="square" rtlCol="0">
                <a:spAutoFit/>
              </a:bodyPr>
              <a:lstStyle/>
              <a:p>
                <a:pPr algn="ctr"/>
                <a:r>
                  <a:rPr lang="en-CA" b="0" dirty="0"/>
                  <a:t>Cold Region</a:t>
                </a:r>
                <a14:m>
                  <m:oMath xmlns:m="http://schemas.openxmlformats.org/officeDocument/2006/math">
                    <m:r>
                      <a:rPr lang="en-CA" b="0" i="0" smtClean="0">
                        <a:latin typeface="Cambria Math" panose="02040503050406030204" pitchFamily="18" charset="0"/>
                      </a:rPr>
                      <m:t>(</m:t>
                    </m:r>
                    <m:sSup>
                      <m:sSupPr>
                        <m:ctrlPr>
                          <a:rPr lang="en-CA" b="0" i="1" smtClean="0">
                            <a:latin typeface="Cambria Math" panose="02040503050406030204" pitchFamily="18" charset="0"/>
                          </a:rPr>
                        </m:ctrlPr>
                      </m:sSupPr>
                      <m:e>
                        <m:r>
                          <a:rPr lang="en-CA" b="0" i="1" smtClean="0">
                            <a:latin typeface="Cambria Math" panose="02040503050406030204" pitchFamily="18" charset="0"/>
                          </a:rPr>
                          <m:t>−35</m:t>
                        </m:r>
                      </m:e>
                      <m:sup>
                        <m:r>
                          <a:rPr lang="en-CA" b="0" i="1" smtClean="0">
                            <a:latin typeface="Cambria Math" panose="02040503050406030204" pitchFamily="18" charset="0"/>
                          </a:rPr>
                          <m:t>0</m:t>
                        </m:r>
                      </m:sup>
                    </m:sSup>
                    <m:r>
                      <a:rPr lang="en-CA" b="0" i="1" smtClean="0">
                        <a:latin typeface="Cambria Math" panose="02040503050406030204" pitchFamily="18" charset="0"/>
                      </a:rPr>
                      <m:t>𝐶</m:t>
                    </m:r>
                  </m:oMath>
                </a14:m>
                <a:r>
                  <a:rPr lang="en-CA" dirty="0"/>
                  <a:t>)</a:t>
                </a:r>
              </a:p>
            </p:txBody>
          </p:sp>
        </mc:Choice>
        <mc:Fallback xmlns="">
          <p:sp>
            <p:nvSpPr>
              <p:cNvPr id="29" name="TextBox 28">
                <a:extLst>
                  <a:ext uri="{FF2B5EF4-FFF2-40B4-BE49-F238E27FC236}">
                    <a16:creationId xmlns:a16="http://schemas.microsoft.com/office/drawing/2014/main" id="{37963087-112D-3256-A744-FFBC87353072}"/>
                  </a:ext>
                </a:extLst>
              </p:cNvPr>
              <p:cNvSpPr txBox="1">
                <a:spLocks noRot="1" noChangeAspect="1" noMove="1" noResize="1" noEditPoints="1" noAdjustHandles="1" noChangeArrowheads="1" noChangeShapeType="1" noTextEdit="1"/>
              </p:cNvSpPr>
              <p:nvPr/>
            </p:nvSpPr>
            <p:spPr>
              <a:xfrm>
                <a:off x="11124172" y="4366199"/>
                <a:ext cx="1036280" cy="923330"/>
              </a:xfrm>
              <a:prstGeom prst="rect">
                <a:avLst/>
              </a:prstGeom>
              <a:blipFill>
                <a:blip r:embed="rId6"/>
                <a:stretch>
                  <a:fillRect l="-1176" t="-2632" r="-4118" b="-9868"/>
                </a:stretch>
              </a:blipFill>
            </p:spPr>
            <p:txBody>
              <a:bodyPr/>
              <a:lstStyle/>
              <a:p>
                <a:r>
                  <a:rPr lang="en-CA">
                    <a:noFill/>
                  </a:rPr>
                  <a:t> </a:t>
                </a:r>
              </a:p>
            </p:txBody>
          </p:sp>
        </mc:Fallback>
      </mc:AlternateContent>
      <p:sp>
        <p:nvSpPr>
          <p:cNvPr id="30" name="Content Placeholder 6">
            <a:extLst>
              <a:ext uri="{FF2B5EF4-FFF2-40B4-BE49-F238E27FC236}">
                <a16:creationId xmlns:a16="http://schemas.microsoft.com/office/drawing/2014/main" id="{EDBB707B-033A-9E60-E6A0-948E7D76082E}"/>
              </a:ext>
            </a:extLst>
          </p:cNvPr>
          <p:cNvSpPr txBox="1">
            <a:spLocks/>
          </p:cNvSpPr>
          <p:nvPr/>
        </p:nvSpPr>
        <p:spPr>
          <a:xfrm>
            <a:off x="477673" y="1825625"/>
            <a:ext cx="4221266" cy="4351338"/>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70000"/>
              </a:lnSpc>
            </a:pPr>
            <a:r>
              <a:rPr lang="en-CA" dirty="0"/>
              <a:t>At SNOLAB 2km below surface</a:t>
            </a:r>
          </a:p>
          <a:p>
            <a:pPr>
              <a:lnSpc>
                <a:spcPct val="170000"/>
              </a:lnSpc>
            </a:pPr>
            <a:r>
              <a:rPr lang="en-CA" dirty="0"/>
              <a:t>“Right-Side-Up” Design</a:t>
            </a:r>
          </a:p>
          <a:p>
            <a:pPr lvl="1">
              <a:lnSpc>
                <a:spcPct val="170000"/>
              </a:lnSpc>
            </a:pPr>
            <a:r>
              <a:rPr lang="en-CA" dirty="0"/>
              <a:t>Bellows on bottom</a:t>
            </a:r>
          </a:p>
          <a:p>
            <a:pPr lvl="1">
              <a:lnSpc>
                <a:spcPct val="170000"/>
              </a:lnSpc>
            </a:pPr>
            <a:r>
              <a:rPr lang="en-CA" dirty="0"/>
              <a:t>Removed buffer fluid (PICO 60)</a:t>
            </a:r>
          </a:p>
          <a:p>
            <a:pPr>
              <a:lnSpc>
                <a:spcPct val="170000"/>
              </a:lnSpc>
            </a:pPr>
            <a:r>
              <a:rPr lang="en-CA" dirty="0"/>
              <a:t>Cold region prevents superheating the target fluid in contact with stainless steel bellows</a:t>
            </a:r>
          </a:p>
        </p:txBody>
      </p:sp>
      <p:sp>
        <p:nvSpPr>
          <p:cNvPr id="32" name="Slide Number Placeholder 17">
            <a:extLst>
              <a:ext uri="{FF2B5EF4-FFF2-40B4-BE49-F238E27FC236}">
                <a16:creationId xmlns:a16="http://schemas.microsoft.com/office/drawing/2014/main" id="{1AEFF2FD-9B91-572A-A930-C5A0EC16B8A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8</a:t>
            </a:fld>
            <a:endParaRPr lang="en-CA"/>
          </a:p>
        </p:txBody>
      </p:sp>
      <p:pic>
        <p:nvPicPr>
          <p:cNvPr id="34" name="Picture 33">
            <a:extLst>
              <a:ext uri="{FF2B5EF4-FFF2-40B4-BE49-F238E27FC236}">
                <a16:creationId xmlns:a16="http://schemas.microsoft.com/office/drawing/2014/main" id="{810DD1EC-D782-0473-1698-B85BE8047EB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39" name="Rectangle 38">
            <a:extLst>
              <a:ext uri="{FF2B5EF4-FFF2-40B4-BE49-F238E27FC236}">
                <a16:creationId xmlns:a16="http://schemas.microsoft.com/office/drawing/2014/main" id="{13A97475-CBEB-DC20-CF9C-4CEF388AF65C}"/>
              </a:ext>
            </a:extLst>
          </p:cNvPr>
          <p:cNvSpPr/>
          <p:nvPr/>
        </p:nvSpPr>
        <p:spPr>
          <a:xfrm>
            <a:off x="4436694" y="3263152"/>
            <a:ext cx="525712" cy="3594847"/>
          </a:xfrm>
          <a:prstGeom prst="rect">
            <a:avLst/>
          </a:prstGeom>
          <a:gradFill>
            <a:gsLst>
              <a:gs pos="0">
                <a:schemeClr val="bg1"/>
              </a:gs>
              <a:gs pos="50000">
                <a:srgbClr val="FFFFFF"/>
              </a:gs>
              <a:gs pos="0">
                <a:srgbClr val="FFFFFF"/>
              </a:gs>
              <a:gs pos="100000">
                <a:schemeClr val="bg1">
                  <a:alpha val="0"/>
                </a:schemeClr>
              </a:gs>
            </a:gsLst>
            <a:lin ang="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Rectangle 39">
            <a:extLst>
              <a:ext uri="{FF2B5EF4-FFF2-40B4-BE49-F238E27FC236}">
                <a16:creationId xmlns:a16="http://schemas.microsoft.com/office/drawing/2014/main" id="{8B37C488-4CA7-3B7A-09AE-1769F5925A13}"/>
              </a:ext>
            </a:extLst>
          </p:cNvPr>
          <p:cNvSpPr/>
          <p:nvPr/>
        </p:nvSpPr>
        <p:spPr>
          <a:xfrm flipH="1">
            <a:off x="3914679" y="86813"/>
            <a:ext cx="1084712" cy="14354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Title 1">
            <a:extLst>
              <a:ext uri="{FF2B5EF4-FFF2-40B4-BE49-F238E27FC236}">
                <a16:creationId xmlns:a16="http://schemas.microsoft.com/office/drawing/2014/main" id="{AC66A4D5-E419-107F-C39F-70A078552C07}"/>
              </a:ext>
            </a:extLst>
          </p:cNvPr>
          <p:cNvSpPr txBox="1">
            <a:spLocks/>
          </p:cNvSpPr>
          <p:nvPr/>
        </p:nvSpPr>
        <p:spPr>
          <a:xfrm>
            <a:off x="502791" y="21534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PICO-40L</a:t>
            </a:r>
          </a:p>
        </p:txBody>
      </p:sp>
    </p:spTree>
    <p:extLst>
      <p:ext uri="{BB962C8B-B14F-4D97-AF65-F5344CB8AC3E}">
        <p14:creationId xmlns:p14="http://schemas.microsoft.com/office/powerpoint/2010/main" val="342772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4C65BCD-2949-E445-B99F-8C29AFB4EABE}"/>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552B5D5-8811-F59A-48A5-9DA51207044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545F9A4-4F21-CF99-DDD5-D86B5D203B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grpSp>
        <p:nvGrpSpPr>
          <p:cNvPr id="12" name="Group 11">
            <a:extLst>
              <a:ext uri="{FF2B5EF4-FFF2-40B4-BE49-F238E27FC236}">
                <a16:creationId xmlns:a16="http://schemas.microsoft.com/office/drawing/2014/main" id="{7D6DE23F-ABFF-86D5-FEC6-F06225BC122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89890" y="0"/>
            <a:ext cx="3902110" cy="2382977"/>
            <a:chOff x="6867015" y="-1"/>
            <a:chExt cx="5324985" cy="3251912"/>
          </a:xfrm>
          <a:solidFill>
            <a:schemeClr val="accent5">
              <a:alpha val="10000"/>
            </a:schemeClr>
          </a:solidFill>
        </p:grpSpPr>
        <p:sp>
          <p:nvSpPr>
            <p:cNvPr id="13" name="Freeform: Shape 12">
              <a:extLst>
                <a:ext uri="{FF2B5EF4-FFF2-40B4-BE49-F238E27FC236}">
                  <a16:creationId xmlns:a16="http://schemas.microsoft.com/office/drawing/2014/main" id="{659185AF-873F-7190-9CD2-F352EFD10E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867015" y="-1"/>
              <a:ext cx="5324985" cy="3251912"/>
            </a:xfrm>
            <a:custGeom>
              <a:avLst/>
              <a:gdLst>
                <a:gd name="connsiteX0" fmla="*/ 0 w 5324985"/>
                <a:gd name="connsiteY0" fmla="*/ 0 h 3251912"/>
                <a:gd name="connsiteX1" fmla="*/ 36826 w 5324985"/>
                <a:gd name="connsiteY1" fmla="*/ 0 h 3251912"/>
                <a:gd name="connsiteX2" fmla="*/ 45003 w 5324985"/>
                <a:gd name="connsiteY2" fmla="*/ 152909 h 3251912"/>
                <a:gd name="connsiteX3" fmla="*/ 68956 w 5324985"/>
                <a:gd name="connsiteY3" fmla="*/ 308600 h 3251912"/>
                <a:gd name="connsiteX4" fmla="*/ 167774 w 5324985"/>
                <a:gd name="connsiteY4" fmla="*/ 607968 h 3251912"/>
                <a:gd name="connsiteX5" fmla="*/ 201857 w 5324985"/>
                <a:gd name="connsiteY5" fmla="*/ 679539 h 3251912"/>
                <a:gd name="connsiteX6" fmla="*/ 239741 w 5324985"/>
                <a:gd name="connsiteY6" fmla="*/ 749488 h 3251912"/>
                <a:gd name="connsiteX7" fmla="*/ 323724 w 5324985"/>
                <a:gd name="connsiteY7" fmla="*/ 885101 h 3251912"/>
                <a:gd name="connsiteX8" fmla="*/ 416412 w 5324985"/>
                <a:gd name="connsiteY8" fmla="*/ 1016081 h 3251912"/>
                <a:gd name="connsiteX9" fmla="*/ 515719 w 5324985"/>
                <a:gd name="connsiteY9" fmla="*/ 1143356 h 3251912"/>
                <a:gd name="connsiteX10" fmla="*/ 722427 w 5324985"/>
                <a:gd name="connsiteY10" fmla="*/ 1395127 h 3251912"/>
                <a:gd name="connsiteX11" fmla="*/ 825780 w 5324985"/>
                <a:gd name="connsiteY11" fmla="*/ 1522749 h 3251912"/>
                <a:gd name="connsiteX12" fmla="*/ 926314 w 5324985"/>
                <a:gd name="connsiteY12" fmla="*/ 1651992 h 3251912"/>
                <a:gd name="connsiteX13" fmla="*/ 1026848 w 5324985"/>
                <a:gd name="connsiteY13" fmla="*/ 1776836 h 3251912"/>
                <a:gd name="connsiteX14" fmla="*/ 1131918 w 5324985"/>
                <a:gd name="connsiteY14" fmla="*/ 1897393 h 3251912"/>
                <a:gd name="connsiteX15" fmla="*/ 1354688 w 5324985"/>
                <a:gd name="connsiteY15" fmla="*/ 2124728 h 3251912"/>
                <a:gd name="connsiteX16" fmla="*/ 1855027 w 5324985"/>
                <a:gd name="connsiteY16" fmla="*/ 2504236 h 3251912"/>
                <a:gd name="connsiteX17" fmla="*/ 2131618 w 5324985"/>
                <a:gd name="connsiteY17" fmla="*/ 2646913 h 3251912"/>
                <a:gd name="connsiteX18" fmla="*/ 2423534 w 5324985"/>
                <a:gd name="connsiteY18" fmla="*/ 2754732 h 3251912"/>
                <a:gd name="connsiteX19" fmla="*/ 2727588 w 5324985"/>
                <a:gd name="connsiteY19" fmla="*/ 2829197 h 3251912"/>
                <a:gd name="connsiteX20" fmla="*/ 3041083 w 5324985"/>
                <a:gd name="connsiteY20" fmla="*/ 2870890 h 3251912"/>
                <a:gd name="connsiteX21" fmla="*/ 3360340 w 5324985"/>
                <a:gd name="connsiteY21" fmla="*/ 2883976 h 3251912"/>
                <a:gd name="connsiteX22" fmla="*/ 3439663 w 5324985"/>
                <a:gd name="connsiteY22" fmla="*/ 2883396 h 3251912"/>
                <a:gd name="connsiteX23" fmla="*/ 3478529 w 5324985"/>
                <a:gd name="connsiteY23" fmla="*/ 2882471 h 3251912"/>
                <a:gd name="connsiteX24" fmla="*/ 3517271 w 5324985"/>
                <a:gd name="connsiteY24" fmla="*/ 2880616 h 3251912"/>
                <a:gd name="connsiteX25" fmla="*/ 3671260 w 5324985"/>
                <a:gd name="connsiteY25" fmla="*/ 2867878 h 3251912"/>
                <a:gd name="connsiteX26" fmla="*/ 4265268 w 5324985"/>
                <a:gd name="connsiteY26" fmla="*/ 2716283 h 3251912"/>
                <a:gd name="connsiteX27" fmla="*/ 4546395 w 5324985"/>
                <a:gd name="connsiteY27" fmla="*/ 2584724 h 3251912"/>
                <a:gd name="connsiteX28" fmla="*/ 4817837 w 5324985"/>
                <a:gd name="connsiteY28" fmla="*/ 2424674 h 3251912"/>
                <a:gd name="connsiteX29" fmla="*/ 5081677 w 5324985"/>
                <a:gd name="connsiteY29" fmla="*/ 2243548 h 3251912"/>
                <a:gd name="connsiteX30" fmla="*/ 5211881 w 5324985"/>
                <a:gd name="connsiteY30" fmla="*/ 2147658 h 3251912"/>
                <a:gd name="connsiteX31" fmla="*/ 5324985 w 5324985"/>
                <a:gd name="connsiteY31" fmla="*/ 2062128 h 3251912"/>
                <a:gd name="connsiteX32" fmla="*/ 5324985 w 5324985"/>
                <a:gd name="connsiteY32" fmla="*/ 2514993 h 3251912"/>
                <a:gd name="connsiteX33" fmla="*/ 5314867 w 5324985"/>
                <a:gd name="connsiteY33" fmla="*/ 2522881 h 3251912"/>
                <a:gd name="connsiteX34" fmla="*/ 5038276 w 5324985"/>
                <a:gd name="connsiteY34" fmla="*/ 2722421 h 3251912"/>
                <a:gd name="connsiteX35" fmla="*/ 4741701 w 5324985"/>
                <a:gd name="connsiteY35" fmla="*/ 2904937 h 3251912"/>
                <a:gd name="connsiteX36" fmla="*/ 4420728 w 5324985"/>
                <a:gd name="connsiteY36" fmla="*/ 3058848 h 3251912"/>
                <a:gd name="connsiteX37" fmla="*/ 3717481 w 5324985"/>
                <a:gd name="connsiteY37" fmla="*/ 3237079 h 3251912"/>
                <a:gd name="connsiteX38" fmla="*/ 3535661 w 5324985"/>
                <a:gd name="connsiteY38" fmla="*/ 3249934 h 3251912"/>
                <a:gd name="connsiteX39" fmla="*/ 3490175 w 5324985"/>
                <a:gd name="connsiteY39" fmla="*/ 3251555 h 3251912"/>
                <a:gd name="connsiteX40" fmla="*/ 3444813 w 5324985"/>
                <a:gd name="connsiteY40" fmla="*/ 3251787 h 3251912"/>
                <a:gd name="connsiteX41" fmla="*/ 3355681 w 5324985"/>
                <a:gd name="connsiteY41" fmla="*/ 3250745 h 3251912"/>
                <a:gd name="connsiteX42" fmla="*/ 3179011 w 5324985"/>
                <a:gd name="connsiteY42" fmla="*/ 3243795 h 3251912"/>
                <a:gd name="connsiteX43" fmla="*/ 3002217 w 5324985"/>
                <a:gd name="connsiteY43" fmla="*/ 3227814 h 3251912"/>
                <a:gd name="connsiteX44" fmla="*/ 2650103 w 5324985"/>
                <a:gd name="connsiteY44" fmla="*/ 3170836 h 3251912"/>
                <a:gd name="connsiteX45" fmla="*/ 2305836 w 5324985"/>
                <a:gd name="connsiteY45" fmla="*/ 3072514 h 3251912"/>
                <a:gd name="connsiteX46" fmla="*/ 1978611 w 5324985"/>
                <a:gd name="connsiteY46" fmla="*/ 2929952 h 3251912"/>
                <a:gd name="connsiteX47" fmla="*/ 1678235 w 5324985"/>
                <a:gd name="connsiteY47" fmla="*/ 2744424 h 3251912"/>
                <a:gd name="connsiteX48" fmla="*/ 1175688 w 5324985"/>
                <a:gd name="connsiteY48" fmla="*/ 2277018 h 3251912"/>
                <a:gd name="connsiteX49" fmla="*/ 971310 w 5324985"/>
                <a:gd name="connsiteY49" fmla="*/ 2012044 h 3251912"/>
                <a:gd name="connsiteX50" fmla="*/ 790717 w 5324985"/>
                <a:gd name="connsiteY50" fmla="*/ 1735723 h 3251912"/>
                <a:gd name="connsiteX51" fmla="*/ 706488 w 5324985"/>
                <a:gd name="connsiteY51" fmla="*/ 1598604 h 3251912"/>
                <a:gd name="connsiteX52" fmla="*/ 618951 w 5324985"/>
                <a:gd name="connsiteY52" fmla="*/ 1463802 h 3251912"/>
                <a:gd name="connsiteX53" fmla="*/ 436273 w 5324985"/>
                <a:gd name="connsiteY53" fmla="*/ 1195355 h 3251912"/>
                <a:gd name="connsiteX54" fmla="*/ 346896 w 5324985"/>
                <a:gd name="connsiteY54" fmla="*/ 1058816 h 3251912"/>
                <a:gd name="connsiteX55" fmla="*/ 261809 w 5324985"/>
                <a:gd name="connsiteY55" fmla="*/ 919264 h 3251912"/>
                <a:gd name="connsiteX56" fmla="*/ 118487 w 5324985"/>
                <a:gd name="connsiteY56" fmla="*/ 626498 h 3251912"/>
                <a:gd name="connsiteX57" fmla="*/ 28130 w 5324985"/>
                <a:gd name="connsiteY57" fmla="*/ 315781 h 3251912"/>
                <a:gd name="connsiteX58" fmla="*/ 6751 w 5324985"/>
                <a:gd name="connsiteY58" fmla="*/ 156195 h 3251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324985" h="3251912">
                  <a:moveTo>
                    <a:pt x="0" y="0"/>
                  </a:moveTo>
                  <a:lnTo>
                    <a:pt x="36826" y="0"/>
                  </a:lnTo>
                  <a:lnTo>
                    <a:pt x="45003" y="152909"/>
                  </a:lnTo>
                  <a:cubicBezTo>
                    <a:pt x="50351" y="205154"/>
                    <a:pt x="58290" y="257123"/>
                    <a:pt x="68956" y="308600"/>
                  </a:cubicBezTo>
                  <a:cubicBezTo>
                    <a:pt x="91393" y="411324"/>
                    <a:pt x="123882" y="511847"/>
                    <a:pt x="167774" y="607968"/>
                  </a:cubicBezTo>
                  <a:cubicBezTo>
                    <a:pt x="178195" y="632173"/>
                    <a:pt x="190333" y="655798"/>
                    <a:pt x="201857" y="679539"/>
                  </a:cubicBezTo>
                  <a:cubicBezTo>
                    <a:pt x="214363" y="702933"/>
                    <a:pt x="226255" y="726557"/>
                    <a:pt x="239741" y="749488"/>
                  </a:cubicBezTo>
                  <a:cubicBezTo>
                    <a:pt x="265488" y="795812"/>
                    <a:pt x="294176" y="840746"/>
                    <a:pt x="323724" y="885101"/>
                  </a:cubicBezTo>
                  <a:cubicBezTo>
                    <a:pt x="353149" y="929572"/>
                    <a:pt x="384657" y="972885"/>
                    <a:pt x="416412" y="1016081"/>
                  </a:cubicBezTo>
                  <a:cubicBezTo>
                    <a:pt x="448655" y="1058931"/>
                    <a:pt x="482127" y="1101202"/>
                    <a:pt x="515719" y="1143356"/>
                  </a:cubicBezTo>
                  <a:cubicBezTo>
                    <a:pt x="583027" y="1227782"/>
                    <a:pt x="653402" y="1310470"/>
                    <a:pt x="722427" y="1395127"/>
                  </a:cubicBezTo>
                  <a:cubicBezTo>
                    <a:pt x="757123" y="1437282"/>
                    <a:pt x="791697" y="1479783"/>
                    <a:pt x="825780" y="1522749"/>
                  </a:cubicBezTo>
                  <a:cubicBezTo>
                    <a:pt x="859742" y="1565367"/>
                    <a:pt x="893457" y="1610649"/>
                    <a:pt x="926314" y="1651992"/>
                  </a:cubicBezTo>
                  <a:cubicBezTo>
                    <a:pt x="958927" y="1694379"/>
                    <a:pt x="993132" y="1735492"/>
                    <a:pt x="1026848" y="1776836"/>
                  </a:cubicBezTo>
                  <a:cubicBezTo>
                    <a:pt x="1061545" y="1817485"/>
                    <a:pt x="1095996" y="1858133"/>
                    <a:pt x="1131918" y="1897393"/>
                  </a:cubicBezTo>
                  <a:cubicBezTo>
                    <a:pt x="1203273" y="1976376"/>
                    <a:pt x="1277447" y="2052463"/>
                    <a:pt x="1354688" y="2124728"/>
                  </a:cubicBezTo>
                  <a:cubicBezTo>
                    <a:pt x="1509411" y="2268911"/>
                    <a:pt x="1676396" y="2397575"/>
                    <a:pt x="1855027" y="2504236"/>
                  </a:cubicBezTo>
                  <a:cubicBezTo>
                    <a:pt x="1944528" y="2557277"/>
                    <a:pt x="2036357" y="2605917"/>
                    <a:pt x="2131618" y="2646913"/>
                  </a:cubicBezTo>
                  <a:cubicBezTo>
                    <a:pt x="2226267" y="2689068"/>
                    <a:pt x="2323981" y="2724622"/>
                    <a:pt x="2423534" y="2754732"/>
                  </a:cubicBezTo>
                  <a:cubicBezTo>
                    <a:pt x="2523087" y="2784958"/>
                    <a:pt x="2624602" y="2809394"/>
                    <a:pt x="2727588" y="2829197"/>
                  </a:cubicBezTo>
                  <a:cubicBezTo>
                    <a:pt x="2830698" y="2848653"/>
                    <a:pt x="2935522" y="2861971"/>
                    <a:pt x="3041083" y="2870890"/>
                  </a:cubicBezTo>
                  <a:cubicBezTo>
                    <a:pt x="3146644" y="2879922"/>
                    <a:pt x="3253307" y="2883860"/>
                    <a:pt x="3360340" y="2883976"/>
                  </a:cubicBezTo>
                  <a:cubicBezTo>
                    <a:pt x="3387067" y="2883976"/>
                    <a:pt x="3414162" y="2884439"/>
                    <a:pt x="3439663" y="2883396"/>
                  </a:cubicBezTo>
                  <a:lnTo>
                    <a:pt x="3478529" y="2882471"/>
                  </a:lnTo>
                  <a:lnTo>
                    <a:pt x="3517271" y="2880616"/>
                  </a:lnTo>
                  <a:cubicBezTo>
                    <a:pt x="3568887" y="2878417"/>
                    <a:pt x="3620257" y="2873552"/>
                    <a:pt x="3671260" y="2867878"/>
                  </a:cubicBezTo>
                  <a:cubicBezTo>
                    <a:pt x="3875515" y="2844253"/>
                    <a:pt x="4074253" y="2792486"/>
                    <a:pt x="4265268" y="2716283"/>
                  </a:cubicBezTo>
                  <a:cubicBezTo>
                    <a:pt x="4361020" y="2678529"/>
                    <a:pt x="4454444" y="2633710"/>
                    <a:pt x="4546395" y="2584724"/>
                  </a:cubicBezTo>
                  <a:cubicBezTo>
                    <a:pt x="4638470" y="2535967"/>
                    <a:pt x="4728827" y="2481885"/>
                    <a:pt x="4817837" y="2424674"/>
                  </a:cubicBezTo>
                  <a:cubicBezTo>
                    <a:pt x="4906846" y="2367348"/>
                    <a:pt x="4994385" y="2306317"/>
                    <a:pt x="5081677" y="2243548"/>
                  </a:cubicBezTo>
                  <a:cubicBezTo>
                    <a:pt x="5125201" y="2212164"/>
                    <a:pt x="5168603" y="2179969"/>
                    <a:pt x="5211881" y="2147658"/>
                  </a:cubicBezTo>
                  <a:lnTo>
                    <a:pt x="5324985" y="2062128"/>
                  </a:lnTo>
                  <a:lnTo>
                    <a:pt x="5324985" y="2514993"/>
                  </a:lnTo>
                  <a:lnTo>
                    <a:pt x="5314867" y="2522881"/>
                  </a:lnTo>
                  <a:cubicBezTo>
                    <a:pt x="5225490" y="2591325"/>
                    <a:pt x="5133783" y="2658379"/>
                    <a:pt x="5038276" y="2722421"/>
                  </a:cubicBezTo>
                  <a:cubicBezTo>
                    <a:pt x="4942892" y="2786348"/>
                    <a:pt x="4844810" y="2848422"/>
                    <a:pt x="4741701" y="2904937"/>
                  </a:cubicBezTo>
                  <a:cubicBezTo>
                    <a:pt x="4638592" y="2961337"/>
                    <a:pt x="4531929" y="3013683"/>
                    <a:pt x="4420728" y="3058848"/>
                  </a:cubicBezTo>
                  <a:cubicBezTo>
                    <a:pt x="4199063" y="3150338"/>
                    <a:pt x="3959621" y="3211485"/>
                    <a:pt x="3717481" y="3237079"/>
                  </a:cubicBezTo>
                  <a:cubicBezTo>
                    <a:pt x="3656914" y="3243101"/>
                    <a:pt x="3596227" y="3247966"/>
                    <a:pt x="3535661" y="3249934"/>
                  </a:cubicBezTo>
                  <a:lnTo>
                    <a:pt x="3490175" y="3251555"/>
                  </a:lnTo>
                  <a:lnTo>
                    <a:pt x="3444813" y="3251787"/>
                  </a:lnTo>
                  <a:cubicBezTo>
                    <a:pt x="3414162" y="3252250"/>
                    <a:pt x="3385105" y="3251324"/>
                    <a:pt x="3355681" y="3250745"/>
                  </a:cubicBezTo>
                  <a:cubicBezTo>
                    <a:pt x="3296954" y="3250050"/>
                    <a:pt x="3237860" y="3246692"/>
                    <a:pt x="3179011" y="3243795"/>
                  </a:cubicBezTo>
                  <a:cubicBezTo>
                    <a:pt x="3120039" y="3239164"/>
                    <a:pt x="3061067" y="3234878"/>
                    <a:pt x="3002217" y="3227814"/>
                  </a:cubicBezTo>
                  <a:cubicBezTo>
                    <a:pt x="2884397" y="3214496"/>
                    <a:pt x="2766699" y="3196314"/>
                    <a:pt x="2650103" y="3170836"/>
                  </a:cubicBezTo>
                  <a:cubicBezTo>
                    <a:pt x="2533510" y="3145358"/>
                    <a:pt x="2418263" y="3112583"/>
                    <a:pt x="2305836" y="3072514"/>
                  </a:cubicBezTo>
                  <a:cubicBezTo>
                    <a:pt x="2193410" y="3032328"/>
                    <a:pt x="2083926" y="2984383"/>
                    <a:pt x="1978611" y="2929952"/>
                  </a:cubicBezTo>
                  <a:cubicBezTo>
                    <a:pt x="1873663" y="2874711"/>
                    <a:pt x="1772884" y="2812985"/>
                    <a:pt x="1678235" y="2744424"/>
                  </a:cubicBezTo>
                  <a:cubicBezTo>
                    <a:pt x="1488201" y="2608001"/>
                    <a:pt x="1321708" y="2448068"/>
                    <a:pt x="1175688" y="2277018"/>
                  </a:cubicBezTo>
                  <a:cubicBezTo>
                    <a:pt x="1102985" y="2191086"/>
                    <a:pt x="1035309" y="2102377"/>
                    <a:pt x="971310" y="2012044"/>
                  </a:cubicBezTo>
                  <a:cubicBezTo>
                    <a:pt x="907188" y="1921714"/>
                    <a:pt x="847358" y="1829413"/>
                    <a:pt x="790717" y="1735723"/>
                  </a:cubicBezTo>
                  <a:cubicBezTo>
                    <a:pt x="761782" y="1688357"/>
                    <a:pt x="735300" y="1644002"/>
                    <a:pt x="706488" y="1598604"/>
                  </a:cubicBezTo>
                  <a:cubicBezTo>
                    <a:pt x="677922" y="1553555"/>
                    <a:pt x="648866" y="1508505"/>
                    <a:pt x="618951" y="1463802"/>
                  </a:cubicBezTo>
                  <a:lnTo>
                    <a:pt x="436273" y="1195355"/>
                  </a:lnTo>
                  <a:cubicBezTo>
                    <a:pt x="405990" y="1150189"/>
                    <a:pt x="376075" y="1104792"/>
                    <a:pt x="346896" y="1058816"/>
                  </a:cubicBezTo>
                  <a:cubicBezTo>
                    <a:pt x="317716" y="1012838"/>
                    <a:pt x="288782" y="966747"/>
                    <a:pt x="261809" y="919264"/>
                  </a:cubicBezTo>
                  <a:cubicBezTo>
                    <a:pt x="207742" y="824764"/>
                    <a:pt x="158088" y="727485"/>
                    <a:pt x="118487" y="626498"/>
                  </a:cubicBezTo>
                  <a:cubicBezTo>
                    <a:pt x="78151" y="525859"/>
                    <a:pt x="48237" y="421515"/>
                    <a:pt x="28130" y="315781"/>
                  </a:cubicBezTo>
                  <a:cubicBezTo>
                    <a:pt x="18506" y="262914"/>
                    <a:pt x="11425" y="209642"/>
                    <a:pt x="6751" y="156195"/>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Shape 13">
              <a:extLst>
                <a:ext uri="{FF2B5EF4-FFF2-40B4-BE49-F238E27FC236}">
                  <a16:creationId xmlns:a16="http://schemas.microsoft.com/office/drawing/2014/main" id="{F93F7CB4-13C9-0113-3FD1-2BBD66E50A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16467" y="-1"/>
              <a:ext cx="5275533" cy="2980757"/>
            </a:xfrm>
            <a:custGeom>
              <a:avLst/>
              <a:gdLst>
                <a:gd name="connsiteX0" fmla="*/ 0 w 5275533"/>
                <a:gd name="connsiteY0" fmla="*/ 0 h 2980757"/>
                <a:gd name="connsiteX1" fmla="*/ 201166 w 5275533"/>
                <a:gd name="connsiteY1" fmla="*/ 0 h 2980757"/>
                <a:gd name="connsiteX2" fmla="*/ 206734 w 5275533"/>
                <a:gd name="connsiteY2" fmla="*/ 89286 h 2980757"/>
                <a:gd name="connsiteX3" fmla="*/ 232051 w 5275533"/>
                <a:gd name="connsiteY3" fmla="*/ 226897 h 2980757"/>
                <a:gd name="connsiteX4" fmla="*/ 332707 w 5275533"/>
                <a:gd name="connsiteY4" fmla="*/ 487120 h 2980757"/>
                <a:gd name="connsiteX5" fmla="*/ 402959 w 5275533"/>
                <a:gd name="connsiteY5" fmla="*/ 609647 h 2980757"/>
                <a:gd name="connsiteX6" fmla="*/ 483631 w 5275533"/>
                <a:gd name="connsiteY6" fmla="*/ 728236 h 2980757"/>
                <a:gd name="connsiteX7" fmla="*/ 669986 w 5275533"/>
                <a:gd name="connsiteY7" fmla="*/ 957424 h 2980757"/>
                <a:gd name="connsiteX8" fmla="*/ 871667 w 5275533"/>
                <a:gd name="connsiteY8" fmla="*/ 1188348 h 2980757"/>
                <a:gd name="connsiteX9" fmla="*/ 971956 w 5275533"/>
                <a:gd name="connsiteY9" fmla="*/ 1308905 h 2980757"/>
                <a:gd name="connsiteX10" fmla="*/ 1020139 w 5275533"/>
                <a:gd name="connsiteY10" fmla="*/ 1368084 h 2980757"/>
                <a:gd name="connsiteX11" fmla="*/ 1067340 w 5275533"/>
                <a:gd name="connsiteY11" fmla="*/ 1424715 h 2980757"/>
                <a:gd name="connsiteX12" fmla="*/ 1472909 w 5275533"/>
                <a:gd name="connsiteY12" fmla="*/ 1843252 h 2980757"/>
                <a:gd name="connsiteX13" fmla="*/ 1688567 w 5275533"/>
                <a:gd name="connsiteY13" fmla="*/ 2031559 h 2980757"/>
                <a:gd name="connsiteX14" fmla="*/ 1914401 w 5275533"/>
                <a:gd name="connsiteY14" fmla="*/ 2205156 h 2980757"/>
                <a:gd name="connsiteX15" fmla="*/ 2418909 w 5275533"/>
                <a:gd name="connsiteY15" fmla="*/ 2479741 h 2980757"/>
                <a:gd name="connsiteX16" fmla="*/ 2701141 w 5275533"/>
                <a:gd name="connsiteY16" fmla="*/ 2557333 h 2980757"/>
                <a:gd name="connsiteX17" fmla="*/ 2773475 w 5275533"/>
                <a:gd name="connsiteY17" fmla="*/ 2570999 h 2980757"/>
                <a:gd name="connsiteX18" fmla="*/ 2846424 w 5275533"/>
                <a:gd name="connsiteY18" fmla="*/ 2582465 h 2980757"/>
                <a:gd name="connsiteX19" fmla="*/ 2993669 w 5275533"/>
                <a:gd name="connsiteY19" fmla="*/ 2598909 h 2980757"/>
                <a:gd name="connsiteX20" fmla="*/ 3067721 w 5275533"/>
                <a:gd name="connsiteY20" fmla="*/ 2604237 h 2980757"/>
                <a:gd name="connsiteX21" fmla="*/ 3142019 w 5275533"/>
                <a:gd name="connsiteY21" fmla="*/ 2607943 h 2980757"/>
                <a:gd name="connsiteX22" fmla="*/ 3216561 w 5275533"/>
                <a:gd name="connsiteY22" fmla="*/ 2609564 h 2980757"/>
                <a:gd name="connsiteX23" fmla="*/ 3291225 w 5275533"/>
                <a:gd name="connsiteY23" fmla="*/ 2609217 h 2980757"/>
                <a:gd name="connsiteX24" fmla="*/ 3328619 w 5275533"/>
                <a:gd name="connsiteY24" fmla="*/ 2608869 h 2980757"/>
                <a:gd name="connsiteX25" fmla="*/ 3364665 w 5275533"/>
                <a:gd name="connsiteY25" fmla="*/ 2607363 h 2980757"/>
                <a:gd name="connsiteX26" fmla="*/ 3400587 w 5275533"/>
                <a:gd name="connsiteY26" fmla="*/ 2605627 h 2980757"/>
                <a:gd name="connsiteX27" fmla="*/ 3436387 w 5275533"/>
                <a:gd name="connsiteY27" fmla="*/ 2602847 h 2980757"/>
                <a:gd name="connsiteX28" fmla="*/ 3578361 w 5275533"/>
                <a:gd name="connsiteY28" fmla="*/ 2586286 h 2980757"/>
                <a:gd name="connsiteX29" fmla="*/ 4119159 w 5275533"/>
                <a:gd name="connsiteY29" fmla="*/ 2418594 h 2980757"/>
                <a:gd name="connsiteX30" fmla="*/ 4618765 w 5275533"/>
                <a:gd name="connsiteY30" fmla="*/ 2124668 h 2980757"/>
                <a:gd name="connsiteX31" fmla="*/ 4739895 w 5275533"/>
                <a:gd name="connsiteY31" fmla="*/ 2038275 h 2980757"/>
                <a:gd name="connsiteX32" fmla="*/ 4861027 w 5275533"/>
                <a:gd name="connsiteY32" fmla="*/ 1948986 h 2980757"/>
                <a:gd name="connsiteX33" fmla="*/ 5106354 w 5275533"/>
                <a:gd name="connsiteY33" fmla="*/ 1763690 h 2980757"/>
                <a:gd name="connsiteX34" fmla="*/ 5275533 w 5275533"/>
                <a:gd name="connsiteY34" fmla="*/ 1641017 h 2980757"/>
                <a:gd name="connsiteX35" fmla="*/ 5275533 w 5275533"/>
                <a:gd name="connsiteY35" fmla="*/ 2257481 h 2980757"/>
                <a:gd name="connsiteX36" fmla="*/ 5168881 w 5275533"/>
                <a:gd name="connsiteY36" fmla="*/ 2332084 h 2980757"/>
                <a:gd name="connsiteX37" fmla="*/ 5036225 w 5275533"/>
                <a:gd name="connsiteY37" fmla="*/ 2421489 h 2980757"/>
                <a:gd name="connsiteX38" fmla="*/ 4899401 w 5275533"/>
                <a:gd name="connsiteY38" fmla="*/ 2508347 h 2980757"/>
                <a:gd name="connsiteX39" fmla="*/ 4612145 w 5275533"/>
                <a:gd name="connsiteY39" fmla="*/ 2671407 h 2980757"/>
                <a:gd name="connsiteX40" fmla="*/ 4303187 w 5275533"/>
                <a:gd name="connsiteY40" fmla="*/ 2810030 h 2980757"/>
                <a:gd name="connsiteX41" fmla="*/ 3630835 w 5275533"/>
                <a:gd name="connsiteY41" fmla="*/ 2969500 h 2980757"/>
                <a:gd name="connsiteX42" fmla="*/ 3457719 w 5275533"/>
                <a:gd name="connsiteY42" fmla="*/ 2979808 h 2980757"/>
                <a:gd name="connsiteX43" fmla="*/ 3414441 w 5275533"/>
                <a:gd name="connsiteY43" fmla="*/ 2980733 h 2980757"/>
                <a:gd name="connsiteX44" fmla="*/ 3371285 w 5275533"/>
                <a:gd name="connsiteY44" fmla="*/ 2980502 h 2980757"/>
                <a:gd name="connsiteX45" fmla="*/ 3328252 w 5275533"/>
                <a:gd name="connsiteY45" fmla="*/ 2980039 h 2980757"/>
                <a:gd name="connsiteX46" fmla="*/ 3286445 w 5275533"/>
                <a:gd name="connsiteY46" fmla="*/ 2978534 h 2980757"/>
                <a:gd name="connsiteX47" fmla="*/ 2952475 w 5275533"/>
                <a:gd name="connsiteY47" fmla="*/ 2953402 h 2980757"/>
                <a:gd name="connsiteX48" fmla="*/ 2620591 w 5275533"/>
                <a:gd name="connsiteY48" fmla="*/ 2898046 h 2980757"/>
                <a:gd name="connsiteX49" fmla="*/ 2294591 w 5275533"/>
                <a:gd name="connsiteY49" fmla="*/ 2811305 h 2980757"/>
                <a:gd name="connsiteX50" fmla="*/ 1670544 w 5275533"/>
                <a:gd name="connsiteY50" fmla="*/ 2550501 h 2980757"/>
                <a:gd name="connsiteX51" fmla="*/ 1144703 w 5275533"/>
                <a:gd name="connsiteY51" fmla="*/ 2144472 h 2980757"/>
                <a:gd name="connsiteX52" fmla="*/ 931497 w 5275533"/>
                <a:gd name="connsiteY52" fmla="*/ 1900114 h 2980757"/>
                <a:gd name="connsiteX53" fmla="*/ 745265 w 5275533"/>
                <a:gd name="connsiteY53" fmla="*/ 1641395 h 2980757"/>
                <a:gd name="connsiteX54" fmla="*/ 701741 w 5275533"/>
                <a:gd name="connsiteY54" fmla="*/ 1575500 h 2980757"/>
                <a:gd name="connsiteX55" fmla="*/ 660178 w 5275533"/>
                <a:gd name="connsiteY55" fmla="*/ 1511573 h 2980757"/>
                <a:gd name="connsiteX56" fmla="*/ 578158 w 5275533"/>
                <a:gd name="connsiteY56" fmla="*/ 1387656 h 2980757"/>
                <a:gd name="connsiteX57" fmla="*/ 408230 w 5275533"/>
                <a:gd name="connsiteY57" fmla="*/ 1134497 h 2980757"/>
                <a:gd name="connsiteX58" fmla="*/ 242349 w 5275533"/>
                <a:gd name="connsiteY58" fmla="*/ 866860 h 2980757"/>
                <a:gd name="connsiteX59" fmla="*/ 167562 w 5275533"/>
                <a:gd name="connsiteY59" fmla="*/ 724994 h 2980757"/>
                <a:gd name="connsiteX60" fmla="*/ 104054 w 5275533"/>
                <a:gd name="connsiteY60" fmla="*/ 576525 h 2980757"/>
                <a:gd name="connsiteX61" fmla="*/ 55381 w 5275533"/>
                <a:gd name="connsiteY61" fmla="*/ 422499 h 2980757"/>
                <a:gd name="connsiteX62" fmla="*/ 37236 w 5275533"/>
                <a:gd name="connsiteY62" fmla="*/ 343980 h 2980757"/>
                <a:gd name="connsiteX63" fmla="*/ 29267 w 5275533"/>
                <a:gd name="connsiteY63" fmla="*/ 304604 h 2980757"/>
                <a:gd name="connsiteX64" fmla="*/ 22646 w 5275533"/>
                <a:gd name="connsiteY64" fmla="*/ 265113 h 2980757"/>
                <a:gd name="connsiteX65" fmla="*/ 3903 w 5275533"/>
                <a:gd name="connsiteY65" fmla="*/ 106787 h 2980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5275533" h="2980757">
                  <a:moveTo>
                    <a:pt x="0" y="0"/>
                  </a:moveTo>
                  <a:lnTo>
                    <a:pt x="201166" y="0"/>
                  </a:lnTo>
                  <a:lnTo>
                    <a:pt x="206734" y="89286"/>
                  </a:lnTo>
                  <a:cubicBezTo>
                    <a:pt x="212220" y="135755"/>
                    <a:pt x="220465" y="181731"/>
                    <a:pt x="232051" y="226897"/>
                  </a:cubicBezTo>
                  <a:cubicBezTo>
                    <a:pt x="254855" y="317344"/>
                    <a:pt x="290287" y="403854"/>
                    <a:pt x="332707" y="487120"/>
                  </a:cubicBezTo>
                  <a:cubicBezTo>
                    <a:pt x="354163" y="528696"/>
                    <a:pt x="377948" y="569461"/>
                    <a:pt x="402959" y="609647"/>
                  </a:cubicBezTo>
                  <a:cubicBezTo>
                    <a:pt x="428337" y="649717"/>
                    <a:pt x="455433" y="689209"/>
                    <a:pt x="483631" y="728236"/>
                  </a:cubicBezTo>
                  <a:cubicBezTo>
                    <a:pt x="540764" y="806061"/>
                    <a:pt x="604271" y="881569"/>
                    <a:pt x="669986" y="957424"/>
                  </a:cubicBezTo>
                  <a:cubicBezTo>
                    <a:pt x="735701" y="1033395"/>
                    <a:pt x="804359" y="1109366"/>
                    <a:pt x="871667" y="1188348"/>
                  </a:cubicBezTo>
                  <a:cubicBezTo>
                    <a:pt x="905383" y="1227723"/>
                    <a:pt x="938731" y="1268025"/>
                    <a:pt x="971956" y="1308905"/>
                  </a:cubicBezTo>
                  <a:lnTo>
                    <a:pt x="1020139" y="1368084"/>
                  </a:lnTo>
                  <a:cubicBezTo>
                    <a:pt x="1035954" y="1386962"/>
                    <a:pt x="1051035" y="1406302"/>
                    <a:pt x="1067340" y="1424715"/>
                  </a:cubicBezTo>
                  <a:cubicBezTo>
                    <a:pt x="1194602" y="1574573"/>
                    <a:pt x="1332652" y="1712503"/>
                    <a:pt x="1472909" y="1843252"/>
                  </a:cubicBezTo>
                  <a:cubicBezTo>
                    <a:pt x="1543406" y="1908337"/>
                    <a:pt x="1615128" y="1971221"/>
                    <a:pt x="1688567" y="2031559"/>
                  </a:cubicBezTo>
                  <a:cubicBezTo>
                    <a:pt x="1762006" y="2091895"/>
                    <a:pt x="1836793" y="2150263"/>
                    <a:pt x="1914401" y="2205156"/>
                  </a:cubicBezTo>
                  <a:cubicBezTo>
                    <a:pt x="2069003" y="2315176"/>
                    <a:pt x="2235742" y="2413498"/>
                    <a:pt x="2418909" y="2479741"/>
                  </a:cubicBezTo>
                  <a:cubicBezTo>
                    <a:pt x="2510249" y="2512863"/>
                    <a:pt x="2604898" y="2538225"/>
                    <a:pt x="2701141" y="2557333"/>
                  </a:cubicBezTo>
                  <a:cubicBezTo>
                    <a:pt x="2725293" y="2561850"/>
                    <a:pt x="2749201" y="2567062"/>
                    <a:pt x="2773475" y="2570999"/>
                  </a:cubicBezTo>
                  <a:lnTo>
                    <a:pt x="2846424" y="2582465"/>
                  </a:lnTo>
                  <a:cubicBezTo>
                    <a:pt x="2895343" y="2588602"/>
                    <a:pt x="2944261" y="2595088"/>
                    <a:pt x="2993669" y="2598909"/>
                  </a:cubicBezTo>
                  <a:cubicBezTo>
                    <a:pt x="3018313" y="2601110"/>
                    <a:pt x="3042956" y="2603195"/>
                    <a:pt x="3067721" y="2604237"/>
                  </a:cubicBezTo>
                  <a:cubicBezTo>
                    <a:pt x="3092487" y="2605394"/>
                    <a:pt x="3117130" y="2607247"/>
                    <a:pt x="3142019" y="2607943"/>
                  </a:cubicBezTo>
                  <a:lnTo>
                    <a:pt x="3216561" y="2609564"/>
                  </a:lnTo>
                  <a:cubicBezTo>
                    <a:pt x="3241326" y="2610142"/>
                    <a:pt x="3266337" y="2609333"/>
                    <a:pt x="3291225" y="2609217"/>
                  </a:cubicBezTo>
                  <a:lnTo>
                    <a:pt x="3328619" y="2608869"/>
                  </a:lnTo>
                  <a:cubicBezTo>
                    <a:pt x="3340757" y="2608522"/>
                    <a:pt x="3352649" y="2607827"/>
                    <a:pt x="3364665" y="2607363"/>
                  </a:cubicBezTo>
                  <a:cubicBezTo>
                    <a:pt x="3376679" y="2606784"/>
                    <a:pt x="3388695" y="2606438"/>
                    <a:pt x="3400587" y="2605627"/>
                  </a:cubicBezTo>
                  <a:lnTo>
                    <a:pt x="3436387" y="2602847"/>
                  </a:lnTo>
                  <a:cubicBezTo>
                    <a:pt x="3484079" y="2599257"/>
                    <a:pt x="3531404" y="2593235"/>
                    <a:pt x="3578361" y="2586286"/>
                  </a:cubicBezTo>
                  <a:cubicBezTo>
                    <a:pt x="3766310" y="2556871"/>
                    <a:pt x="3947025" y="2499314"/>
                    <a:pt x="4119159" y="2418594"/>
                  </a:cubicBezTo>
                  <a:cubicBezTo>
                    <a:pt x="4291907" y="2338801"/>
                    <a:pt x="4456317" y="2236657"/>
                    <a:pt x="4618765" y="2124668"/>
                  </a:cubicBezTo>
                  <a:cubicBezTo>
                    <a:pt x="4659346" y="2096759"/>
                    <a:pt x="4699682" y="2067575"/>
                    <a:pt x="4739895" y="2038275"/>
                  </a:cubicBezTo>
                  <a:cubicBezTo>
                    <a:pt x="4780355" y="2008976"/>
                    <a:pt x="4820691" y="1979212"/>
                    <a:pt x="4861027" y="1948986"/>
                  </a:cubicBezTo>
                  <a:lnTo>
                    <a:pt x="5106354" y="1763690"/>
                  </a:lnTo>
                  <a:lnTo>
                    <a:pt x="5275533" y="1641017"/>
                  </a:lnTo>
                  <a:lnTo>
                    <a:pt x="5275533" y="2257481"/>
                  </a:lnTo>
                  <a:lnTo>
                    <a:pt x="5168881" y="2332084"/>
                  </a:lnTo>
                  <a:cubicBezTo>
                    <a:pt x="5125235" y="2362079"/>
                    <a:pt x="5081099" y="2391958"/>
                    <a:pt x="5036225" y="2421489"/>
                  </a:cubicBezTo>
                  <a:cubicBezTo>
                    <a:pt x="4991231" y="2450790"/>
                    <a:pt x="4945867" y="2479857"/>
                    <a:pt x="4899401" y="2508347"/>
                  </a:cubicBezTo>
                  <a:cubicBezTo>
                    <a:pt x="4806959" y="2565440"/>
                    <a:pt x="4711574" y="2620798"/>
                    <a:pt x="4612145" y="2671407"/>
                  </a:cubicBezTo>
                  <a:cubicBezTo>
                    <a:pt x="4512836" y="2722247"/>
                    <a:pt x="4410095" y="2769496"/>
                    <a:pt x="4303187" y="2810030"/>
                  </a:cubicBezTo>
                  <a:cubicBezTo>
                    <a:pt x="4090349" y="2892256"/>
                    <a:pt x="3861694" y="2947728"/>
                    <a:pt x="3630835" y="2969500"/>
                  </a:cubicBezTo>
                  <a:cubicBezTo>
                    <a:pt x="3573089" y="2974712"/>
                    <a:pt x="3515343" y="2978649"/>
                    <a:pt x="3457719" y="2979808"/>
                  </a:cubicBezTo>
                  <a:lnTo>
                    <a:pt x="3414441" y="2980733"/>
                  </a:lnTo>
                  <a:cubicBezTo>
                    <a:pt x="3400097" y="2980850"/>
                    <a:pt x="3385630" y="2980502"/>
                    <a:pt x="3371285" y="2980502"/>
                  </a:cubicBezTo>
                  <a:lnTo>
                    <a:pt x="3328252" y="2980039"/>
                  </a:lnTo>
                  <a:lnTo>
                    <a:pt x="3286445" y="2978534"/>
                  </a:lnTo>
                  <a:cubicBezTo>
                    <a:pt x="3175121" y="2975174"/>
                    <a:pt x="3063553" y="2966837"/>
                    <a:pt x="2952475" y="2953402"/>
                  </a:cubicBezTo>
                  <a:cubicBezTo>
                    <a:pt x="2841275" y="2940664"/>
                    <a:pt x="2730319" y="2922365"/>
                    <a:pt x="2620591" y="2898046"/>
                  </a:cubicBezTo>
                  <a:cubicBezTo>
                    <a:pt x="2510984" y="2873494"/>
                    <a:pt x="2402235" y="2844426"/>
                    <a:pt x="2294591" y="2811305"/>
                  </a:cubicBezTo>
                  <a:cubicBezTo>
                    <a:pt x="2079669" y="2744483"/>
                    <a:pt x="1867198" y="2661331"/>
                    <a:pt x="1670544" y="2550501"/>
                  </a:cubicBezTo>
                  <a:cubicBezTo>
                    <a:pt x="1473767" y="2439903"/>
                    <a:pt x="1298079" y="2299657"/>
                    <a:pt x="1144703" y="2144472"/>
                  </a:cubicBezTo>
                  <a:cubicBezTo>
                    <a:pt x="1067586" y="2066996"/>
                    <a:pt x="997458" y="1984539"/>
                    <a:pt x="931497" y="1900114"/>
                  </a:cubicBezTo>
                  <a:cubicBezTo>
                    <a:pt x="865906" y="1815342"/>
                    <a:pt x="803500" y="1729295"/>
                    <a:pt x="745265" y="1641395"/>
                  </a:cubicBezTo>
                  <a:cubicBezTo>
                    <a:pt x="730307" y="1619623"/>
                    <a:pt x="716207" y="1597503"/>
                    <a:pt x="701741" y="1575500"/>
                  </a:cubicBezTo>
                  <a:lnTo>
                    <a:pt x="660178" y="1511573"/>
                  </a:lnTo>
                  <a:cubicBezTo>
                    <a:pt x="633574" y="1470229"/>
                    <a:pt x="605989" y="1429232"/>
                    <a:pt x="578158" y="1387656"/>
                  </a:cubicBezTo>
                  <a:lnTo>
                    <a:pt x="408230" y="1134497"/>
                  </a:lnTo>
                  <a:cubicBezTo>
                    <a:pt x="351220" y="1048219"/>
                    <a:pt x="294945" y="959392"/>
                    <a:pt x="242349" y="866860"/>
                  </a:cubicBezTo>
                  <a:cubicBezTo>
                    <a:pt x="216112" y="820536"/>
                    <a:pt x="190734" y="773402"/>
                    <a:pt x="167562" y="724994"/>
                  </a:cubicBezTo>
                  <a:cubicBezTo>
                    <a:pt x="144513" y="676469"/>
                    <a:pt x="123057" y="627019"/>
                    <a:pt x="104054" y="576525"/>
                  </a:cubicBezTo>
                  <a:cubicBezTo>
                    <a:pt x="85418" y="525917"/>
                    <a:pt x="68867" y="474613"/>
                    <a:pt x="55381" y="422499"/>
                  </a:cubicBezTo>
                  <a:cubicBezTo>
                    <a:pt x="49006" y="396442"/>
                    <a:pt x="42508" y="370269"/>
                    <a:pt x="37236" y="343980"/>
                  </a:cubicBezTo>
                  <a:lnTo>
                    <a:pt x="29267" y="304604"/>
                  </a:lnTo>
                  <a:lnTo>
                    <a:pt x="22646" y="265113"/>
                  </a:lnTo>
                  <a:cubicBezTo>
                    <a:pt x="14003" y="212420"/>
                    <a:pt x="7872" y="159582"/>
                    <a:pt x="3903" y="10678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Shape 14">
              <a:extLst>
                <a:ext uri="{FF2B5EF4-FFF2-40B4-BE49-F238E27FC236}">
                  <a16:creationId xmlns:a16="http://schemas.microsoft.com/office/drawing/2014/main" id="{AD72968C-8EAA-6E86-78EE-D00AE82407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613805 w 5270786"/>
                <a:gd name="connsiteY1" fmla="*/ 0 h 2927775"/>
                <a:gd name="connsiteX2" fmla="*/ 618487 w 5270786"/>
                <a:gd name="connsiteY2" fmla="*/ 85404 h 2927775"/>
                <a:gd name="connsiteX3" fmla="*/ 1054084 w 5270786"/>
                <a:gd name="connsiteY3" fmla="*/ 895200 h 2927775"/>
                <a:gd name="connsiteX4" fmla="*/ 1276976 w 5270786"/>
                <a:gd name="connsiteY4" fmla="*/ 1191325 h 2927775"/>
                <a:gd name="connsiteX5" fmla="*/ 3368450 w 5270786"/>
                <a:gd name="connsiteY5" fmla="*/ 2348843 h 2927775"/>
                <a:gd name="connsiteX6" fmla="*/ 4956151 w 5270786"/>
                <a:gd name="connsiteY6" fmla="*/ 1636730 h 2927775"/>
                <a:gd name="connsiteX7" fmla="*/ 5149372 w 5270786"/>
                <a:gd name="connsiteY7" fmla="*/ 1495325 h 2927775"/>
                <a:gd name="connsiteX8" fmla="*/ 5270786 w 5270786"/>
                <a:gd name="connsiteY8" fmla="*/ 1406110 h 2927775"/>
                <a:gd name="connsiteX9" fmla="*/ 5270786 w 5270786"/>
                <a:gd name="connsiteY9" fmla="*/ 2138641 h 2927775"/>
                <a:gd name="connsiteX10" fmla="*/ 5112925 w 5270786"/>
                <a:gd name="connsiteY10" fmla="*/ 2253730 h 2927775"/>
                <a:gd name="connsiteX11" fmla="*/ 3368327 w 5270786"/>
                <a:gd name="connsiteY11" fmla="*/ 2927775 h 2927775"/>
                <a:gd name="connsiteX12" fmla="*/ 769646 w 5270786"/>
                <a:gd name="connsiteY12" fmla="*/ 1516288 h 2927775"/>
                <a:gd name="connsiteX13" fmla="*/ 3149 w 5270786"/>
                <a:gd name="connsiteY13"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270786" h="2927775">
                  <a:moveTo>
                    <a:pt x="0" y="0"/>
                  </a:moveTo>
                  <a:lnTo>
                    <a:pt x="613805" y="0"/>
                  </a:lnTo>
                  <a:lnTo>
                    <a:pt x="618487" y="85404"/>
                  </a:lnTo>
                  <a:cubicBezTo>
                    <a:pt x="650052" y="360109"/>
                    <a:pt x="792650" y="556543"/>
                    <a:pt x="1054084" y="895200"/>
                  </a:cubicBezTo>
                  <a:cubicBezTo>
                    <a:pt x="1126174" y="988542"/>
                    <a:pt x="1200716" y="1085128"/>
                    <a:pt x="1276976" y="1191325"/>
                  </a:cubicBezTo>
                  <a:cubicBezTo>
                    <a:pt x="1859704" y="2002688"/>
                    <a:pt x="2485223" y="2348843"/>
                    <a:pt x="3368450" y="2348843"/>
                  </a:cubicBezTo>
                  <a:cubicBezTo>
                    <a:pt x="3948114" y="2348843"/>
                    <a:pt x="4373422" y="2066846"/>
                    <a:pt x="4956151" y="1636730"/>
                  </a:cubicBezTo>
                  <a:cubicBezTo>
                    <a:pt x="5021253" y="1588668"/>
                    <a:pt x="5086356" y="1541186"/>
                    <a:pt x="5149372" y="1495325"/>
                  </a:cubicBezTo>
                  <a:lnTo>
                    <a:pt x="5270786" y="1406110"/>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F62FC69-8F1C-E83B-2AE7-BE4F45E112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921214" y="-1"/>
              <a:ext cx="5270786" cy="2927775"/>
            </a:xfrm>
            <a:custGeom>
              <a:avLst/>
              <a:gdLst>
                <a:gd name="connsiteX0" fmla="*/ 0 w 5270786"/>
                <a:gd name="connsiteY0" fmla="*/ 0 h 2927775"/>
                <a:gd name="connsiteX1" fmla="*/ 736294 w 5270786"/>
                <a:gd name="connsiteY1" fmla="*/ 0 h 2927775"/>
                <a:gd name="connsiteX2" fmla="*/ 740298 w 5270786"/>
                <a:gd name="connsiteY2" fmla="*/ 72745 h 2927775"/>
                <a:gd name="connsiteX3" fmla="*/ 1153024 w 5270786"/>
                <a:gd name="connsiteY3" fmla="*/ 826989 h 2927775"/>
                <a:gd name="connsiteX4" fmla="*/ 1378368 w 5270786"/>
                <a:gd name="connsiteY4" fmla="*/ 1126356 h 2927775"/>
                <a:gd name="connsiteX5" fmla="*/ 2238056 w 5270786"/>
                <a:gd name="connsiteY5" fmla="*/ 1955322 h 2927775"/>
                <a:gd name="connsiteX6" fmla="*/ 3368327 w 5270786"/>
                <a:gd name="connsiteY6" fmla="*/ 2233033 h 2927775"/>
                <a:gd name="connsiteX7" fmla="*/ 4095360 w 5270786"/>
                <a:gd name="connsiteY7" fmla="*/ 2056192 h 2927775"/>
                <a:gd name="connsiteX8" fmla="*/ 4880506 w 5270786"/>
                <a:gd name="connsiteY8" fmla="*/ 1545587 h 2927775"/>
                <a:gd name="connsiteX9" fmla="*/ 5074340 w 5270786"/>
                <a:gd name="connsiteY9" fmla="*/ 1403721 h 2927775"/>
                <a:gd name="connsiteX10" fmla="*/ 5270786 w 5270786"/>
                <a:gd name="connsiteY10" fmla="*/ 1259367 h 2927775"/>
                <a:gd name="connsiteX11" fmla="*/ 5270786 w 5270786"/>
                <a:gd name="connsiteY11" fmla="*/ 2138641 h 2927775"/>
                <a:gd name="connsiteX12" fmla="*/ 5112925 w 5270786"/>
                <a:gd name="connsiteY12" fmla="*/ 2253730 h 2927775"/>
                <a:gd name="connsiteX13" fmla="*/ 3368327 w 5270786"/>
                <a:gd name="connsiteY13" fmla="*/ 2927775 h 2927775"/>
                <a:gd name="connsiteX14" fmla="*/ 769646 w 5270786"/>
                <a:gd name="connsiteY14" fmla="*/ 1516288 h 2927775"/>
                <a:gd name="connsiteX15" fmla="*/ 3149 w 5270786"/>
                <a:gd name="connsiteY15" fmla="*/ 85252 h 292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270786" h="2927775">
                  <a:moveTo>
                    <a:pt x="0" y="0"/>
                  </a:moveTo>
                  <a:lnTo>
                    <a:pt x="736294" y="0"/>
                  </a:lnTo>
                  <a:lnTo>
                    <a:pt x="740298" y="72745"/>
                  </a:lnTo>
                  <a:cubicBezTo>
                    <a:pt x="768839" y="319371"/>
                    <a:pt x="898885" y="497858"/>
                    <a:pt x="1153024" y="826989"/>
                  </a:cubicBezTo>
                  <a:cubicBezTo>
                    <a:pt x="1225727" y="921142"/>
                    <a:pt x="1300882" y="1018537"/>
                    <a:pt x="1378368" y="1126356"/>
                  </a:cubicBezTo>
                  <a:cubicBezTo>
                    <a:pt x="1652384" y="1507833"/>
                    <a:pt x="1933512" y="1779060"/>
                    <a:pt x="2238056" y="1955322"/>
                  </a:cubicBezTo>
                  <a:cubicBezTo>
                    <a:pt x="2560868" y="2142238"/>
                    <a:pt x="2930637" y="2233033"/>
                    <a:pt x="3368327" y="2233033"/>
                  </a:cubicBezTo>
                  <a:cubicBezTo>
                    <a:pt x="3616720" y="2233033"/>
                    <a:pt x="3847703" y="2176866"/>
                    <a:pt x="4095360" y="2056192"/>
                  </a:cubicBezTo>
                  <a:cubicBezTo>
                    <a:pt x="4349636" y="1932276"/>
                    <a:pt x="4601340" y="1751613"/>
                    <a:pt x="4880506" y="1545587"/>
                  </a:cubicBezTo>
                  <a:cubicBezTo>
                    <a:pt x="4945974" y="1497295"/>
                    <a:pt x="5011199" y="1449697"/>
                    <a:pt x="5074340" y="1403721"/>
                  </a:cubicBezTo>
                  <a:lnTo>
                    <a:pt x="5270786" y="1259367"/>
                  </a:lnTo>
                  <a:lnTo>
                    <a:pt x="5270786" y="2138641"/>
                  </a:lnTo>
                  <a:lnTo>
                    <a:pt x="5112925" y="2253730"/>
                  </a:lnTo>
                  <a:cubicBezTo>
                    <a:pt x="4598179" y="2621786"/>
                    <a:pt x="4074961" y="2927775"/>
                    <a:pt x="3368327" y="2927775"/>
                  </a:cubicBezTo>
                  <a:cubicBezTo>
                    <a:pt x="2170746" y="2927775"/>
                    <a:pt x="1393203" y="2384512"/>
                    <a:pt x="769646" y="1516288"/>
                  </a:cubicBezTo>
                  <a:cubicBezTo>
                    <a:pt x="418850" y="1027932"/>
                    <a:pt x="48120" y="683401"/>
                    <a:pt x="3149" y="85252"/>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Rectangle 36">
            <a:extLst>
              <a:ext uri="{FF2B5EF4-FFF2-40B4-BE49-F238E27FC236}">
                <a16:creationId xmlns:a16="http://schemas.microsoft.com/office/drawing/2014/main" id="{677B4A35-EE0D-84A5-CF97-4CD2E35B9E39}"/>
              </a:ext>
            </a:extLst>
          </p:cNvPr>
          <p:cNvSpPr/>
          <p:nvPr/>
        </p:nvSpPr>
        <p:spPr>
          <a:xfrm>
            <a:off x="5475249" y="0"/>
            <a:ext cx="6716446" cy="29602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nvGrpSpPr>
          <p:cNvPr id="18" name="Group 17">
            <a:extLst>
              <a:ext uri="{FF2B5EF4-FFF2-40B4-BE49-F238E27FC236}">
                <a16:creationId xmlns:a16="http://schemas.microsoft.com/office/drawing/2014/main" id="{3A37F2D8-FF16-79B8-998F-298438F569A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10800000" flipH="1">
            <a:off x="0" y="4682671"/>
            <a:ext cx="2898948" cy="2175328"/>
            <a:chOff x="-305" y="-1"/>
            <a:chExt cx="3832880" cy="2876136"/>
          </a:xfrm>
        </p:grpSpPr>
        <p:sp>
          <p:nvSpPr>
            <p:cNvPr id="19" name="Freeform: Shape 18">
              <a:extLst>
                <a:ext uri="{FF2B5EF4-FFF2-40B4-BE49-F238E27FC236}">
                  <a16:creationId xmlns:a16="http://schemas.microsoft.com/office/drawing/2014/main" id="{D67FEEDD-F7D6-D42B-28E8-9198A978AC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59"/>
            </a:xfrm>
            <a:custGeom>
              <a:avLst/>
              <a:gdLst>
                <a:gd name="connsiteX0" fmla="*/ 3203055 w 3815424"/>
                <a:gd name="connsiteY0" fmla="*/ 0 h 2653659"/>
                <a:gd name="connsiteX1" fmla="*/ 3815424 w 3815424"/>
                <a:gd name="connsiteY1" fmla="*/ 0 h 2653659"/>
                <a:gd name="connsiteX2" fmla="*/ 3801025 w 3815424"/>
                <a:gd name="connsiteY2" fmla="*/ 214243 h 2653659"/>
                <a:gd name="connsiteX3" fmla="*/ 587142 w 3815424"/>
                <a:gd name="connsiteY3" fmla="*/ 2653659 h 2653659"/>
                <a:gd name="connsiteX4" fmla="*/ 53389 w 3815424"/>
                <a:gd name="connsiteY4" fmla="*/ 2605041 h 2653659"/>
                <a:gd name="connsiteX5" fmla="*/ 0 w 3815424"/>
                <a:gd name="connsiteY5" fmla="*/ 2593136 h 2653659"/>
                <a:gd name="connsiteX6" fmla="*/ 0 w 3815424"/>
                <a:gd name="connsiteY6" fmla="*/ 1994836 h 2653659"/>
                <a:gd name="connsiteX7" fmla="*/ 159710 w 3815424"/>
                <a:gd name="connsiteY7" fmla="*/ 2035054 h 2653659"/>
                <a:gd name="connsiteX8" fmla="*/ 587142 w 3815424"/>
                <a:gd name="connsiteY8" fmla="*/ 2075152 h 2653659"/>
                <a:gd name="connsiteX9" fmla="*/ 1549283 w 3815424"/>
                <a:gd name="connsiteY9" fmla="*/ 1900153 h 2653659"/>
                <a:gd name="connsiteX10" fmla="*/ 2406698 w 3815424"/>
                <a:gd name="connsiteY10" fmla="*/ 1418450 h 2653659"/>
                <a:gd name="connsiteX11" fmla="*/ 2996069 w 3815424"/>
                <a:gd name="connsiteY11" fmla="*/ 728678 h 2653659"/>
                <a:gd name="connsiteX12" fmla="*/ 3193967 w 3815424"/>
                <a:gd name="connsiteY12" fmla="*/ 137719 h 2653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59">
                  <a:moveTo>
                    <a:pt x="3203055" y="0"/>
                  </a:moveTo>
                  <a:lnTo>
                    <a:pt x="3815424" y="0"/>
                  </a:lnTo>
                  <a:lnTo>
                    <a:pt x="3801025" y="214243"/>
                  </a:lnTo>
                  <a:cubicBezTo>
                    <a:pt x="3616317" y="1584467"/>
                    <a:pt x="2091637" y="2653659"/>
                    <a:pt x="587142" y="2653659"/>
                  </a:cubicBezTo>
                  <a:cubicBezTo>
                    <a:pt x="400192" y="2653659"/>
                    <a:pt x="222112" y="2636953"/>
                    <a:pt x="53389" y="2605041"/>
                  </a:cubicBezTo>
                  <a:lnTo>
                    <a:pt x="0" y="2593136"/>
                  </a:lnTo>
                  <a:lnTo>
                    <a:pt x="0" y="1994836"/>
                  </a:lnTo>
                  <a:lnTo>
                    <a:pt x="159710" y="2035054"/>
                  </a:lnTo>
                  <a:cubicBezTo>
                    <a:pt x="295467" y="2061726"/>
                    <a:pt x="438268" y="2075152"/>
                    <a:pt x="587142" y="2075152"/>
                  </a:cubicBezTo>
                  <a:cubicBezTo>
                    <a:pt x="901731" y="2075152"/>
                    <a:pt x="1234490" y="2014697"/>
                    <a:pt x="1549283" y="1900153"/>
                  </a:cubicBezTo>
                  <a:cubicBezTo>
                    <a:pt x="1860709" y="1786959"/>
                    <a:pt x="2157231" y="1620350"/>
                    <a:pt x="2406698" y="1418450"/>
                  </a:cubicBezTo>
                  <a:cubicBezTo>
                    <a:pt x="2655859" y="1216840"/>
                    <a:pt x="2859596" y="978302"/>
                    <a:pt x="2996069" y="728678"/>
                  </a:cubicBezTo>
                  <a:cubicBezTo>
                    <a:pt x="3101178" y="536396"/>
                    <a:pt x="3167417" y="338366"/>
                    <a:pt x="3193967" y="13771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7D05566-4273-4CB9-E6D9-1855835C0F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424" cy="2653660"/>
            </a:xfrm>
            <a:custGeom>
              <a:avLst/>
              <a:gdLst>
                <a:gd name="connsiteX0" fmla="*/ 3305038 w 3815424"/>
                <a:gd name="connsiteY0" fmla="*/ 0 h 2653660"/>
                <a:gd name="connsiteX1" fmla="*/ 3815424 w 3815424"/>
                <a:gd name="connsiteY1" fmla="*/ 0 h 2653660"/>
                <a:gd name="connsiteX2" fmla="*/ 3801025 w 3815424"/>
                <a:gd name="connsiteY2" fmla="*/ 214244 h 2653660"/>
                <a:gd name="connsiteX3" fmla="*/ 587142 w 3815424"/>
                <a:gd name="connsiteY3" fmla="*/ 2653660 h 2653660"/>
                <a:gd name="connsiteX4" fmla="*/ 53389 w 3815424"/>
                <a:gd name="connsiteY4" fmla="*/ 2605042 h 2653660"/>
                <a:gd name="connsiteX5" fmla="*/ 0 w 3815424"/>
                <a:gd name="connsiteY5" fmla="*/ 2593137 h 2653660"/>
                <a:gd name="connsiteX6" fmla="*/ 0 w 3815424"/>
                <a:gd name="connsiteY6" fmla="*/ 2094444 h 2653660"/>
                <a:gd name="connsiteX7" fmla="*/ 137675 w 3815424"/>
                <a:gd name="connsiteY7" fmla="*/ 2129195 h 2653660"/>
                <a:gd name="connsiteX8" fmla="*/ 587142 w 3815424"/>
                <a:gd name="connsiteY8" fmla="*/ 2171571 h 2653660"/>
                <a:gd name="connsiteX9" fmla="*/ 1585826 w 3815424"/>
                <a:gd name="connsiteY9" fmla="*/ 1990112 h 2653660"/>
                <a:gd name="connsiteX10" fmla="*/ 2473046 w 3815424"/>
                <a:gd name="connsiteY10" fmla="*/ 1491633 h 2653660"/>
                <a:gd name="connsiteX11" fmla="*/ 3086710 w 3815424"/>
                <a:gd name="connsiteY11" fmla="*/ 772838 h 2653660"/>
                <a:gd name="connsiteX12" fmla="*/ 3295217 w 3815424"/>
                <a:gd name="connsiteY12" fmla="*/ 149229 h 26536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15424" h="2653660">
                  <a:moveTo>
                    <a:pt x="3305038" y="0"/>
                  </a:moveTo>
                  <a:lnTo>
                    <a:pt x="3815424" y="0"/>
                  </a:lnTo>
                  <a:lnTo>
                    <a:pt x="3801025" y="214244"/>
                  </a:lnTo>
                  <a:cubicBezTo>
                    <a:pt x="3616317" y="1584467"/>
                    <a:pt x="2091637" y="2653660"/>
                    <a:pt x="587142" y="2653660"/>
                  </a:cubicBezTo>
                  <a:cubicBezTo>
                    <a:pt x="400192" y="2653660"/>
                    <a:pt x="222112" y="2636954"/>
                    <a:pt x="53389" y="2605042"/>
                  </a:cubicBezTo>
                  <a:lnTo>
                    <a:pt x="0" y="2593137"/>
                  </a:lnTo>
                  <a:lnTo>
                    <a:pt x="0" y="2094444"/>
                  </a:lnTo>
                  <a:lnTo>
                    <a:pt x="137675" y="2129195"/>
                  </a:lnTo>
                  <a:cubicBezTo>
                    <a:pt x="280616" y="2157374"/>
                    <a:pt x="430766" y="2171571"/>
                    <a:pt x="587142" y="2171571"/>
                  </a:cubicBezTo>
                  <a:cubicBezTo>
                    <a:pt x="918879" y="2171571"/>
                    <a:pt x="1254904" y="2110634"/>
                    <a:pt x="1585826" y="1990112"/>
                  </a:cubicBezTo>
                  <a:cubicBezTo>
                    <a:pt x="1908071" y="1873061"/>
                    <a:pt x="2214800" y="1700666"/>
                    <a:pt x="2473046" y="1491633"/>
                  </a:cubicBezTo>
                  <a:cubicBezTo>
                    <a:pt x="2735782" y="1279031"/>
                    <a:pt x="2942276" y="1037118"/>
                    <a:pt x="3086710" y="772838"/>
                  </a:cubicBezTo>
                  <a:cubicBezTo>
                    <a:pt x="3197408" y="570216"/>
                    <a:pt x="3267226" y="361248"/>
                    <a:pt x="3295217" y="149229"/>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04BF735B-E50C-2FD8-BB7B-2F9256C760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15986" cy="2675935"/>
            </a:xfrm>
            <a:custGeom>
              <a:avLst/>
              <a:gdLst>
                <a:gd name="connsiteX0" fmla="*/ 3648768 w 3815986"/>
                <a:gd name="connsiteY0" fmla="*/ 0 h 2675935"/>
                <a:gd name="connsiteX1" fmla="*/ 3815986 w 3815986"/>
                <a:gd name="connsiteY1" fmla="*/ 0 h 2675935"/>
                <a:gd name="connsiteX2" fmla="*/ 3804695 w 3815986"/>
                <a:gd name="connsiteY2" fmla="*/ 200084 h 2675935"/>
                <a:gd name="connsiteX3" fmla="*/ 3762590 w 3815986"/>
                <a:gd name="connsiteY3" fmla="*/ 455543 h 2675935"/>
                <a:gd name="connsiteX4" fmla="*/ 3592332 w 3815986"/>
                <a:gd name="connsiteY4" fmla="*/ 947274 h 2675935"/>
                <a:gd name="connsiteX5" fmla="*/ 2953967 w 3815986"/>
                <a:gd name="connsiteY5" fmla="*/ 1782349 h 2675935"/>
                <a:gd name="connsiteX6" fmla="*/ 2530669 w 3815986"/>
                <a:gd name="connsiteY6" fmla="*/ 2109494 h 2675935"/>
                <a:gd name="connsiteX7" fmla="*/ 2057561 w 3815986"/>
                <a:gd name="connsiteY7" fmla="*/ 2369245 h 2675935"/>
                <a:gd name="connsiteX8" fmla="*/ 1007330 w 3815986"/>
                <a:gd name="connsiteY8" fmla="*/ 2655701 h 2675935"/>
                <a:gd name="connsiteX9" fmla="*/ 732765 w 3815986"/>
                <a:gd name="connsiteY9" fmla="*/ 2674696 h 2675935"/>
                <a:gd name="connsiteX10" fmla="*/ 457666 w 3815986"/>
                <a:gd name="connsiteY10" fmla="*/ 2670839 h 2675935"/>
                <a:gd name="connsiteX11" fmla="*/ 183574 w 3815986"/>
                <a:gd name="connsiteY11" fmla="*/ 2643312 h 2675935"/>
                <a:gd name="connsiteX12" fmla="*/ 0 w 3815986"/>
                <a:gd name="connsiteY12" fmla="*/ 2607798 h 2675935"/>
                <a:gd name="connsiteX13" fmla="*/ 0 w 3815986"/>
                <a:gd name="connsiteY13" fmla="*/ 2356652 h 2675935"/>
                <a:gd name="connsiteX14" fmla="*/ 222195 w 3815986"/>
                <a:gd name="connsiteY14" fmla="*/ 2396940 h 2675935"/>
                <a:gd name="connsiteX15" fmla="*/ 472364 w 3815986"/>
                <a:gd name="connsiteY15" fmla="*/ 2419092 h 2675935"/>
                <a:gd name="connsiteX16" fmla="*/ 974972 w 3815986"/>
                <a:gd name="connsiteY16" fmla="*/ 2402122 h 2675935"/>
                <a:gd name="connsiteX17" fmla="*/ 1468292 w 3815986"/>
                <a:gd name="connsiteY17" fmla="*/ 2304162 h 2675935"/>
                <a:gd name="connsiteX18" fmla="*/ 1940176 w 3815986"/>
                <a:gd name="connsiteY18" fmla="*/ 2133695 h 2675935"/>
                <a:gd name="connsiteX19" fmla="*/ 2783403 w 3815986"/>
                <a:gd name="connsiteY19" fmla="*/ 1609954 h 2675935"/>
                <a:gd name="connsiteX20" fmla="*/ 3128104 w 3815986"/>
                <a:gd name="connsiteY20" fmla="*/ 1260439 h 2675935"/>
                <a:gd name="connsiteX21" fmla="*/ 3400639 w 3815986"/>
                <a:gd name="connsiteY21" fmla="*/ 859052 h 2675935"/>
                <a:gd name="connsiteX22" fmla="*/ 3585595 w 3815986"/>
                <a:gd name="connsiteY22" fmla="*/ 415336 h 2675935"/>
                <a:gd name="connsiteX23" fmla="*/ 3635918 w 3815986"/>
                <a:gd name="connsiteY23" fmla="*/ 181137 h 2675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15986" h="2675935">
                  <a:moveTo>
                    <a:pt x="3648768" y="0"/>
                  </a:moveTo>
                  <a:lnTo>
                    <a:pt x="3815986" y="0"/>
                  </a:lnTo>
                  <a:lnTo>
                    <a:pt x="3804695" y="200084"/>
                  </a:lnTo>
                  <a:cubicBezTo>
                    <a:pt x="3795228" y="285751"/>
                    <a:pt x="3781167" y="371032"/>
                    <a:pt x="3762590" y="455543"/>
                  </a:cubicBezTo>
                  <a:cubicBezTo>
                    <a:pt x="3725537" y="624467"/>
                    <a:pt x="3668784" y="790112"/>
                    <a:pt x="3592332" y="947274"/>
                  </a:cubicBezTo>
                  <a:cubicBezTo>
                    <a:pt x="3438712" y="1261596"/>
                    <a:pt x="3216091" y="1542847"/>
                    <a:pt x="2953967" y="1782349"/>
                  </a:cubicBezTo>
                  <a:cubicBezTo>
                    <a:pt x="2822599" y="1902099"/>
                    <a:pt x="2680615" y="2011341"/>
                    <a:pt x="2530669" y="2109494"/>
                  </a:cubicBezTo>
                  <a:cubicBezTo>
                    <a:pt x="2380520" y="2207551"/>
                    <a:pt x="2222510" y="2294906"/>
                    <a:pt x="2057561" y="2369245"/>
                  </a:cubicBezTo>
                  <a:cubicBezTo>
                    <a:pt x="1727252" y="2516859"/>
                    <a:pt x="1371629" y="2614434"/>
                    <a:pt x="1007330" y="2655701"/>
                  </a:cubicBezTo>
                  <a:cubicBezTo>
                    <a:pt x="916281" y="2665873"/>
                    <a:pt x="824568" y="2672188"/>
                    <a:pt x="732765" y="2674696"/>
                  </a:cubicBezTo>
                  <a:cubicBezTo>
                    <a:pt x="640963" y="2677203"/>
                    <a:pt x="549072" y="2675901"/>
                    <a:pt x="457666" y="2670839"/>
                  </a:cubicBezTo>
                  <a:cubicBezTo>
                    <a:pt x="366106" y="2665584"/>
                    <a:pt x="274572" y="2656521"/>
                    <a:pt x="183574" y="2643312"/>
                  </a:cubicBezTo>
                  <a:lnTo>
                    <a:pt x="0" y="2607798"/>
                  </a:lnTo>
                  <a:lnTo>
                    <a:pt x="0" y="2356652"/>
                  </a:lnTo>
                  <a:lnTo>
                    <a:pt x="222195" y="2396940"/>
                  </a:lnTo>
                  <a:cubicBezTo>
                    <a:pt x="304990" y="2407980"/>
                    <a:pt x="388511" y="2415283"/>
                    <a:pt x="472364" y="2419092"/>
                  </a:cubicBezTo>
                  <a:cubicBezTo>
                    <a:pt x="640376" y="2427095"/>
                    <a:pt x="808184" y="2421791"/>
                    <a:pt x="974972" y="2402122"/>
                  </a:cubicBezTo>
                  <a:cubicBezTo>
                    <a:pt x="1141658" y="2382358"/>
                    <a:pt x="1306812" y="2349286"/>
                    <a:pt x="1468292" y="2304162"/>
                  </a:cubicBezTo>
                  <a:cubicBezTo>
                    <a:pt x="1629874" y="2259231"/>
                    <a:pt x="1787475" y="2201091"/>
                    <a:pt x="1940176" y="2133695"/>
                  </a:cubicBezTo>
                  <a:cubicBezTo>
                    <a:pt x="2246498" y="2000349"/>
                    <a:pt x="2532507" y="1823520"/>
                    <a:pt x="2783403" y="1609954"/>
                  </a:cubicBezTo>
                  <a:cubicBezTo>
                    <a:pt x="2908442" y="1502833"/>
                    <a:pt x="3024295" y="1385975"/>
                    <a:pt x="3128104" y="1260439"/>
                  </a:cubicBezTo>
                  <a:cubicBezTo>
                    <a:pt x="3232116" y="1135096"/>
                    <a:pt x="3323881" y="1000689"/>
                    <a:pt x="3400639" y="859052"/>
                  </a:cubicBezTo>
                  <a:cubicBezTo>
                    <a:pt x="3477399" y="717510"/>
                    <a:pt x="3541296" y="569316"/>
                    <a:pt x="3585595" y="415336"/>
                  </a:cubicBezTo>
                  <a:cubicBezTo>
                    <a:pt x="3607796" y="338540"/>
                    <a:pt x="3624638" y="260224"/>
                    <a:pt x="3635918" y="181137"/>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6C527D96-3166-7CAF-EEF2-7F1061269DA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05" y="-1"/>
              <a:ext cx="3832270" cy="2876136"/>
            </a:xfrm>
            <a:custGeom>
              <a:avLst/>
              <a:gdLst>
                <a:gd name="connsiteX0" fmla="*/ 3800718 w 3832270"/>
                <a:gd name="connsiteY0" fmla="*/ 0 h 2876136"/>
                <a:gd name="connsiteX1" fmla="*/ 3832270 w 3832270"/>
                <a:gd name="connsiteY1" fmla="*/ 0 h 2876136"/>
                <a:gd name="connsiteX2" fmla="*/ 3824562 w 3832270"/>
                <a:gd name="connsiteY2" fmla="*/ 143769 h 2876136"/>
                <a:gd name="connsiteX3" fmla="*/ 3628155 w 3832270"/>
                <a:gd name="connsiteY3" fmla="*/ 922055 h 2876136"/>
                <a:gd name="connsiteX4" fmla="*/ 3514853 w 3832270"/>
                <a:gd name="connsiteY4" fmla="*/ 1169078 h 2876136"/>
                <a:gd name="connsiteX5" fmla="*/ 3379198 w 3832270"/>
                <a:gd name="connsiteY5" fmla="*/ 1407037 h 2876136"/>
                <a:gd name="connsiteX6" fmla="*/ 3043787 w 3832270"/>
                <a:gd name="connsiteY6" fmla="*/ 1848342 h 2876136"/>
                <a:gd name="connsiteX7" fmla="*/ 2845661 w 3832270"/>
                <a:gd name="connsiteY7" fmla="*/ 2047444 h 2876136"/>
                <a:gd name="connsiteX8" fmla="*/ 2793197 w 3832270"/>
                <a:gd name="connsiteY8" fmla="*/ 2094689 h 2876136"/>
                <a:gd name="connsiteX9" fmla="*/ 2739710 w 3832270"/>
                <a:gd name="connsiteY9" fmla="*/ 2140969 h 2876136"/>
                <a:gd name="connsiteX10" fmla="*/ 2629166 w 3832270"/>
                <a:gd name="connsiteY10" fmla="*/ 2229867 h 2876136"/>
                <a:gd name="connsiteX11" fmla="*/ 2145952 w 3832270"/>
                <a:gd name="connsiteY11" fmla="*/ 2535994 h 2876136"/>
                <a:gd name="connsiteX12" fmla="*/ 1034987 w 3832270"/>
                <a:gd name="connsiteY12" fmla="*/ 2863910 h 2876136"/>
                <a:gd name="connsiteX13" fmla="*/ 741909 w 3832270"/>
                <a:gd name="connsiteY13" fmla="*/ 2875939 h 2876136"/>
                <a:gd name="connsiteX14" fmla="*/ 450208 w 3832270"/>
                <a:gd name="connsiteY14" fmla="*/ 2857451 h 2876136"/>
                <a:gd name="connsiteX15" fmla="*/ 22215 w 3832270"/>
                <a:gd name="connsiteY15" fmla="*/ 2775923 h 2876136"/>
                <a:gd name="connsiteX16" fmla="*/ 0 w 3832270"/>
                <a:gd name="connsiteY16" fmla="*/ 2769256 h 2876136"/>
                <a:gd name="connsiteX17" fmla="*/ 0 w 3832270"/>
                <a:gd name="connsiteY17" fmla="*/ 2590612 h 2876136"/>
                <a:gd name="connsiteX18" fmla="*/ 199046 w 3832270"/>
                <a:gd name="connsiteY18" fmla="*/ 2627410 h 2876136"/>
                <a:gd name="connsiteX19" fmla="*/ 468174 w 3832270"/>
                <a:gd name="connsiteY19" fmla="*/ 2649670 h 2876136"/>
                <a:gd name="connsiteX20" fmla="*/ 1003650 w 3832270"/>
                <a:gd name="connsiteY20" fmla="*/ 2622480 h 2876136"/>
                <a:gd name="connsiteX21" fmla="*/ 1266489 w 3832270"/>
                <a:gd name="connsiteY21" fmla="*/ 2573982 h 2876136"/>
                <a:gd name="connsiteX22" fmla="*/ 1524223 w 3832270"/>
                <a:gd name="connsiteY22" fmla="*/ 2504657 h 2876136"/>
                <a:gd name="connsiteX23" fmla="*/ 1775731 w 3832270"/>
                <a:gd name="connsiteY23" fmla="*/ 2416243 h 2876136"/>
                <a:gd name="connsiteX24" fmla="*/ 2019789 w 3832270"/>
                <a:gd name="connsiteY24" fmla="*/ 2309412 h 2876136"/>
                <a:gd name="connsiteX25" fmla="*/ 2482486 w 3832270"/>
                <a:gd name="connsiteY25" fmla="*/ 2046962 h 2876136"/>
                <a:gd name="connsiteX26" fmla="*/ 2591908 w 3832270"/>
                <a:gd name="connsiteY26" fmla="*/ 1971371 h 2876136"/>
                <a:gd name="connsiteX27" fmla="*/ 2645702 w 3832270"/>
                <a:gd name="connsiteY27" fmla="*/ 1932321 h 2876136"/>
                <a:gd name="connsiteX28" fmla="*/ 2698779 w 3832270"/>
                <a:gd name="connsiteY28" fmla="*/ 1892309 h 2876136"/>
                <a:gd name="connsiteX29" fmla="*/ 2903537 w 3832270"/>
                <a:gd name="connsiteY29" fmla="*/ 1722516 h 2876136"/>
                <a:gd name="connsiteX30" fmla="*/ 3269061 w 3832270"/>
                <a:gd name="connsiteY30" fmla="*/ 1337327 h 2876136"/>
                <a:gd name="connsiteX31" fmla="*/ 3424928 w 3832270"/>
                <a:gd name="connsiteY31" fmla="*/ 1122508 h 2876136"/>
                <a:gd name="connsiteX32" fmla="*/ 3557622 w 3832270"/>
                <a:gd name="connsiteY32" fmla="*/ 893226 h 2876136"/>
                <a:gd name="connsiteX33" fmla="*/ 3587019 w 3832270"/>
                <a:gd name="connsiteY33" fmla="*/ 833929 h 2876136"/>
                <a:gd name="connsiteX34" fmla="*/ 3601310 w 3832270"/>
                <a:gd name="connsiteY34" fmla="*/ 804040 h 2876136"/>
                <a:gd name="connsiteX35" fmla="*/ 3614885 w 3832270"/>
                <a:gd name="connsiteY35" fmla="*/ 773861 h 2876136"/>
                <a:gd name="connsiteX36" fmla="*/ 3640812 w 3832270"/>
                <a:gd name="connsiteY36" fmla="*/ 713022 h 2876136"/>
                <a:gd name="connsiteX37" fmla="*/ 3665105 w 3832270"/>
                <a:gd name="connsiteY37" fmla="*/ 651506 h 2876136"/>
                <a:gd name="connsiteX38" fmla="*/ 3744110 w 3832270"/>
                <a:gd name="connsiteY38" fmla="*/ 399567 h 2876136"/>
                <a:gd name="connsiteX39" fmla="*/ 3792123 w 3832270"/>
                <a:gd name="connsiteY39" fmla="*/ 140444 h 2876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832270" h="2876136">
                  <a:moveTo>
                    <a:pt x="3800718" y="0"/>
                  </a:moveTo>
                  <a:lnTo>
                    <a:pt x="3832270" y="0"/>
                  </a:lnTo>
                  <a:lnTo>
                    <a:pt x="3824562" y="143769"/>
                  </a:lnTo>
                  <a:cubicBezTo>
                    <a:pt x="3797131" y="409191"/>
                    <a:pt x="3730585" y="671345"/>
                    <a:pt x="3628155" y="922055"/>
                  </a:cubicBezTo>
                  <a:cubicBezTo>
                    <a:pt x="3593858" y="1005553"/>
                    <a:pt x="3556704" y="1088280"/>
                    <a:pt x="3514853" y="1169078"/>
                  </a:cubicBezTo>
                  <a:cubicBezTo>
                    <a:pt x="3473616" y="1250166"/>
                    <a:pt x="3428194" y="1329517"/>
                    <a:pt x="3379198" y="1407037"/>
                  </a:cubicBezTo>
                  <a:cubicBezTo>
                    <a:pt x="3281106" y="1561980"/>
                    <a:pt x="3169132" y="1710174"/>
                    <a:pt x="3043787" y="1848342"/>
                  </a:cubicBezTo>
                  <a:cubicBezTo>
                    <a:pt x="2980806" y="1917184"/>
                    <a:pt x="2915071" y="1984001"/>
                    <a:pt x="2845661" y="2047444"/>
                  </a:cubicBezTo>
                  <a:cubicBezTo>
                    <a:pt x="2828411" y="2063450"/>
                    <a:pt x="2811060" y="2079263"/>
                    <a:pt x="2793197" y="2094689"/>
                  </a:cubicBezTo>
                  <a:cubicBezTo>
                    <a:pt x="2775436" y="2110213"/>
                    <a:pt x="2757982" y="2126025"/>
                    <a:pt x="2739710" y="2140969"/>
                  </a:cubicBezTo>
                  <a:cubicBezTo>
                    <a:pt x="2703576" y="2171341"/>
                    <a:pt x="2666524" y="2200749"/>
                    <a:pt x="2629166" y="2229867"/>
                  </a:cubicBezTo>
                  <a:cubicBezTo>
                    <a:pt x="2479015" y="2345569"/>
                    <a:pt x="2316821" y="2448061"/>
                    <a:pt x="2145952" y="2535994"/>
                  </a:cubicBezTo>
                  <a:cubicBezTo>
                    <a:pt x="1804312" y="2711957"/>
                    <a:pt x="1424600" y="2826982"/>
                    <a:pt x="1034987" y="2863910"/>
                  </a:cubicBezTo>
                  <a:cubicBezTo>
                    <a:pt x="937762" y="2873167"/>
                    <a:pt x="839720" y="2877096"/>
                    <a:pt x="741909" y="2875939"/>
                  </a:cubicBezTo>
                  <a:cubicBezTo>
                    <a:pt x="644097" y="2874782"/>
                    <a:pt x="546515" y="2868539"/>
                    <a:pt x="450208" y="2857451"/>
                  </a:cubicBezTo>
                  <a:cubicBezTo>
                    <a:pt x="305520" y="2840674"/>
                    <a:pt x="162095" y="2813810"/>
                    <a:pt x="22215" y="2775923"/>
                  </a:cubicBezTo>
                  <a:lnTo>
                    <a:pt x="0" y="2769256"/>
                  </a:lnTo>
                  <a:lnTo>
                    <a:pt x="0" y="2590612"/>
                  </a:lnTo>
                  <a:lnTo>
                    <a:pt x="199046" y="2627410"/>
                  </a:lnTo>
                  <a:cubicBezTo>
                    <a:pt x="288321" y="2639209"/>
                    <a:pt x="378197" y="2646537"/>
                    <a:pt x="468174" y="2649670"/>
                  </a:cubicBezTo>
                  <a:cubicBezTo>
                    <a:pt x="648333" y="2656805"/>
                    <a:pt x="826655" y="2647163"/>
                    <a:pt x="1003650" y="2622480"/>
                  </a:cubicBezTo>
                  <a:cubicBezTo>
                    <a:pt x="1091943" y="2609658"/>
                    <a:pt x="1179725" y="2593747"/>
                    <a:pt x="1266489" y="2573982"/>
                  </a:cubicBezTo>
                  <a:cubicBezTo>
                    <a:pt x="1353250" y="2553927"/>
                    <a:pt x="1439298" y="2531076"/>
                    <a:pt x="1524223" y="2504657"/>
                  </a:cubicBezTo>
                  <a:cubicBezTo>
                    <a:pt x="1609149" y="2478336"/>
                    <a:pt x="1693052" y="2448833"/>
                    <a:pt x="1775731" y="2416243"/>
                  </a:cubicBezTo>
                  <a:cubicBezTo>
                    <a:pt x="1858309" y="2383557"/>
                    <a:pt x="1939764" y="2347882"/>
                    <a:pt x="2019789" y="2309412"/>
                  </a:cubicBezTo>
                  <a:cubicBezTo>
                    <a:pt x="2179839" y="2232567"/>
                    <a:pt x="2334583" y="2144923"/>
                    <a:pt x="2482486" y="2046962"/>
                  </a:cubicBezTo>
                  <a:cubicBezTo>
                    <a:pt x="2519334" y="2022376"/>
                    <a:pt x="2556081" y="1997403"/>
                    <a:pt x="2591908" y="1971371"/>
                  </a:cubicBezTo>
                  <a:cubicBezTo>
                    <a:pt x="2610077" y="1958644"/>
                    <a:pt x="2627838" y="1945434"/>
                    <a:pt x="2645702" y="1932321"/>
                  </a:cubicBezTo>
                  <a:cubicBezTo>
                    <a:pt x="2663666" y="1919305"/>
                    <a:pt x="2681325" y="1905903"/>
                    <a:pt x="2698779" y="1892309"/>
                  </a:cubicBezTo>
                  <a:cubicBezTo>
                    <a:pt x="2768903" y="1838025"/>
                    <a:pt x="2837496" y="1781717"/>
                    <a:pt x="2903537" y="1722516"/>
                  </a:cubicBezTo>
                  <a:cubicBezTo>
                    <a:pt x="3035926" y="1604501"/>
                    <a:pt x="3158720" y="1475784"/>
                    <a:pt x="3269061" y="1337327"/>
                  </a:cubicBezTo>
                  <a:cubicBezTo>
                    <a:pt x="3324182" y="1268099"/>
                    <a:pt x="3376341" y="1196461"/>
                    <a:pt x="3424928" y="1122508"/>
                  </a:cubicBezTo>
                  <a:cubicBezTo>
                    <a:pt x="3472697" y="1048170"/>
                    <a:pt x="3517814" y="972000"/>
                    <a:pt x="3557622" y="893226"/>
                  </a:cubicBezTo>
                  <a:cubicBezTo>
                    <a:pt x="3567931" y="873654"/>
                    <a:pt x="3577526" y="853791"/>
                    <a:pt x="3587019" y="833929"/>
                  </a:cubicBezTo>
                  <a:lnTo>
                    <a:pt x="3601310" y="804040"/>
                  </a:lnTo>
                  <a:lnTo>
                    <a:pt x="3614885" y="773861"/>
                  </a:lnTo>
                  <a:cubicBezTo>
                    <a:pt x="3623766" y="753709"/>
                    <a:pt x="3632748" y="733559"/>
                    <a:pt x="3640812" y="713022"/>
                  </a:cubicBezTo>
                  <a:cubicBezTo>
                    <a:pt x="3648876" y="692485"/>
                    <a:pt x="3657756" y="672236"/>
                    <a:pt x="3665105" y="651506"/>
                  </a:cubicBezTo>
                  <a:cubicBezTo>
                    <a:pt x="3696544" y="569166"/>
                    <a:pt x="3723185" y="485089"/>
                    <a:pt x="3744110" y="399567"/>
                  </a:cubicBezTo>
                  <a:cubicBezTo>
                    <a:pt x="3765341" y="314238"/>
                    <a:pt x="3781392" y="227654"/>
                    <a:pt x="3792123" y="140444"/>
                  </a:cubicBezTo>
                  <a:close/>
                </a:path>
              </a:pathLst>
            </a:custGeom>
            <a:gradFill>
              <a:gsLst>
                <a:gs pos="2000">
                  <a:schemeClr val="bg1">
                    <a:alpha val="10000"/>
                  </a:schemeClr>
                </a:gs>
                <a:gs pos="16000">
                  <a:schemeClr val="accent6">
                    <a:alpha val="1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Slide Number Placeholder 3">
            <a:extLst>
              <a:ext uri="{FF2B5EF4-FFF2-40B4-BE49-F238E27FC236}">
                <a16:creationId xmlns:a16="http://schemas.microsoft.com/office/drawing/2014/main" id="{DDA6E5DF-CC16-0A83-43EE-968A3160CC1E}"/>
              </a:ext>
            </a:extLst>
          </p:cNvPr>
          <p:cNvSpPr>
            <a:spLocks noGrp="1"/>
          </p:cNvSpPr>
          <p:nvPr>
            <p:ph type="sldNum" sz="quarter" idx="12"/>
          </p:nvPr>
        </p:nvSpPr>
        <p:spPr/>
        <p:txBody>
          <a:bodyPr/>
          <a:lstStyle/>
          <a:p>
            <a:fld id="{ACF0FABC-8301-49A3-9E40-ED1E61ADDDFD}" type="slidenum">
              <a:rPr lang="en-CA" smtClean="0"/>
              <a:t>9</a:t>
            </a:fld>
            <a:endParaRPr lang="en-CA"/>
          </a:p>
        </p:txBody>
      </p:sp>
      <p:sp>
        <p:nvSpPr>
          <p:cNvPr id="31" name="Footer Placeholder 16">
            <a:extLst>
              <a:ext uri="{FF2B5EF4-FFF2-40B4-BE49-F238E27FC236}">
                <a16:creationId xmlns:a16="http://schemas.microsoft.com/office/drawing/2014/main" id="{8ECB5297-19BC-A1C3-CEF1-4F6CABF0D964}"/>
              </a:ext>
            </a:extLst>
          </p:cNvPr>
          <p:cNvSpPr>
            <a:spLocks noGrp="1"/>
          </p:cNvSpPr>
          <p:nvPr>
            <p:ph type="ftr" sz="quarter" idx="11"/>
          </p:nvPr>
        </p:nvSpPr>
        <p:spPr>
          <a:xfrm>
            <a:off x="4038600" y="6356350"/>
            <a:ext cx="4114800" cy="365125"/>
          </a:xfrm>
        </p:spPr>
        <p:txBody>
          <a:bodyPr/>
          <a:lstStyle/>
          <a:p>
            <a:endParaRPr lang="en-CA"/>
          </a:p>
        </p:txBody>
      </p:sp>
      <p:sp>
        <p:nvSpPr>
          <p:cNvPr id="32" name="Slide Number Placeholder 17">
            <a:extLst>
              <a:ext uri="{FF2B5EF4-FFF2-40B4-BE49-F238E27FC236}">
                <a16:creationId xmlns:a16="http://schemas.microsoft.com/office/drawing/2014/main" id="{325D0D89-F2F5-45D2-5188-FD7F8F1C4A18}"/>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27BD266-D67A-4FAB-A4F5-91A874CF4507}" type="slidenum">
              <a:rPr lang="en-CA" smtClean="0"/>
              <a:pPr/>
              <a:t>9</a:t>
            </a:fld>
            <a:endParaRPr lang="en-CA"/>
          </a:p>
        </p:txBody>
      </p:sp>
      <p:pic>
        <p:nvPicPr>
          <p:cNvPr id="34" name="Picture 33">
            <a:extLst>
              <a:ext uri="{FF2B5EF4-FFF2-40B4-BE49-F238E27FC236}">
                <a16:creationId xmlns:a16="http://schemas.microsoft.com/office/drawing/2014/main" id="{588A4FC7-101F-E0A6-5067-FBAC407C21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21332" y="1"/>
            <a:ext cx="1296000" cy="54864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CC524175-95E9-1AE8-D65F-603512F2DB94}"/>
              </a:ext>
            </a:extLst>
          </p:cNvPr>
          <p:cNvSpPr txBox="1">
            <a:spLocks/>
          </p:cNvSpPr>
          <p:nvPr/>
        </p:nvSpPr>
        <p:spPr>
          <a:xfrm>
            <a:off x="502791" y="21534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a:t>PICO-40L</a:t>
            </a:r>
          </a:p>
        </p:txBody>
      </p:sp>
      <p:pic>
        <p:nvPicPr>
          <p:cNvPr id="6" name="Picture 5" descr="A blue cylinder on wheels&#10;&#10;Description automatically generated">
            <a:extLst>
              <a:ext uri="{FF2B5EF4-FFF2-40B4-BE49-F238E27FC236}">
                <a16:creationId xmlns:a16="http://schemas.microsoft.com/office/drawing/2014/main" id="{0650786D-E98F-333A-04AD-5B6315EA1A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75990" y="181005"/>
            <a:ext cx="2533780" cy="6439231"/>
          </a:xfrm>
          <a:prstGeom prst="rect">
            <a:avLst/>
          </a:prstGeom>
        </p:spPr>
      </p:pic>
      <p:sp>
        <p:nvSpPr>
          <p:cNvPr id="9" name="Rectangle 8">
            <a:extLst>
              <a:ext uri="{FF2B5EF4-FFF2-40B4-BE49-F238E27FC236}">
                <a16:creationId xmlns:a16="http://schemas.microsoft.com/office/drawing/2014/main" id="{10F65DA9-C8B0-2AB5-B27A-EDBC592C09E6}"/>
              </a:ext>
            </a:extLst>
          </p:cNvPr>
          <p:cNvSpPr/>
          <p:nvPr/>
        </p:nvSpPr>
        <p:spPr>
          <a:xfrm>
            <a:off x="10709770" y="181005"/>
            <a:ext cx="304800" cy="2863280"/>
          </a:xfrm>
          <a:prstGeom prst="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96836B1D-4779-7768-9BD3-83BF234EF498}"/>
              </a:ext>
            </a:extLst>
          </p:cNvPr>
          <p:cNvSpPr/>
          <p:nvPr/>
        </p:nvSpPr>
        <p:spPr>
          <a:xfrm>
            <a:off x="10709770" y="3039889"/>
            <a:ext cx="304800" cy="3575951"/>
          </a:xfrm>
          <a:prstGeom prst="rect">
            <a:avLst/>
          </a:prstGeom>
          <a:solidFill>
            <a:schemeClr val="accent1">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13BE978-E527-562D-B148-12A63CBEE304}"/>
                  </a:ext>
                </a:extLst>
              </p:cNvPr>
              <p:cNvSpPr txBox="1"/>
              <p:nvPr/>
            </p:nvSpPr>
            <p:spPr>
              <a:xfrm>
                <a:off x="11124172" y="1229023"/>
                <a:ext cx="1036280" cy="923330"/>
              </a:xfrm>
              <a:prstGeom prst="rect">
                <a:avLst/>
              </a:prstGeom>
              <a:noFill/>
            </p:spPr>
            <p:txBody>
              <a:bodyPr wrap="square" rtlCol="0">
                <a:spAutoFit/>
              </a:bodyPr>
              <a:lstStyle/>
              <a:p>
                <a:pPr algn="ctr"/>
                <a:r>
                  <a:rPr lang="en-CA" b="0" dirty="0"/>
                  <a:t>Warm Region (</a:t>
                </a:r>
                <a14:m>
                  <m:oMath xmlns:m="http://schemas.openxmlformats.org/officeDocument/2006/math">
                    <m:sSup>
                      <m:sSupPr>
                        <m:ctrlPr>
                          <a:rPr lang="en-CA" b="0" i="1" smtClean="0">
                            <a:latin typeface="Cambria Math" panose="02040503050406030204" pitchFamily="18" charset="0"/>
                          </a:rPr>
                        </m:ctrlPr>
                      </m:sSupPr>
                      <m:e>
                        <m:r>
                          <a:rPr lang="en-CA" b="0" i="1" smtClean="0">
                            <a:latin typeface="Cambria Math" panose="02040503050406030204" pitchFamily="18" charset="0"/>
                          </a:rPr>
                          <m:t>13</m:t>
                        </m:r>
                      </m:e>
                      <m:sup>
                        <m:r>
                          <a:rPr lang="en-CA" b="0" i="1" smtClean="0">
                            <a:latin typeface="Cambria Math" panose="02040503050406030204" pitchFamily="18" charset="0"/>
                          </a:rPr>
                          <m:t>0</m:t>
                        </m:r>
                      </m:sup>
                    </m:sSup>
                    <m:r>
                      <a:rPr lang="en-CA" b="0" i="1" smtClean="0">
                        <a:latin typeface="Cambria Math" panose="02040503050406030204" pitchFamily="18" charset="0"/>
                      </a:rPr>
                      <m:t>𝐶</m:t>
                    </m:r>
                  </m:oMath>
                </a14:m>
                <a:r>
                  <a:rPr lang="en-CA" dirty="0"/>
                  <a:t>)</a:t>
                </a:r>
              </a:p>
            </p:txBody>
          </p:sp>
        </mc:Choice>
        <mc:Fallback xmlns="">
          <p:sp>
            <p:nvSpPr>
              <p:cNvPr id="17" name="TextBox 16">
                <a:extLst>
                  <a:ext uri="{FF2B5EF4-FFF2-40B4-BE49-F238E27FC236}">
                    <a16:creationId xmlns:a16="http://schemas.microsoft.com/office/drawing/2014/main" id="{713BE978-E527-562D-B148-12A63CBEE304}"/>
                  </a:ext>
                </a:extLst>
              </p:cNvPr>
              <p:cNvSpPr txBox="1">
                <a:spLocks noRot="1" noChangeAspect="1" noMove="1" noResize="1" noEditPoints="1" noAdjustHandles="1" noChangeArrowheads="1" noChangeShapeType="1" noTextEdit="1"/>
              </p:cNvSpPr>
              <p:nvPr/>
            </p:nvSpPr>
            <p:spPr>
              <a:xfrm>
                <a:off x="11124172" y="1229023"/>
                <a:ext cx="1036280" cy="923330"/>
              </a:xfrm>
              <a:prstGeom prst="rect">
                <a:avLst/>
              </a:prstGeom>
              <a:blipFill>
                <a:blip r:embed="rId5"/>
                <a:stretch>
                  <a:fillRect t="-3311" b="-10596"/>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C987709-3719-432D-9DC6-4E455EA3F3DA}"/>
                  </a:ext>
                </a:extLst>
              </p:cNvPr>
              <p:cNvSpPr txBox="1"/>
              <p:nvPr/>
            </p:nvSpPr>
            <p:spPr>
              <a:xfrm>
                <a:off x="11014571" y="4366199"/>
                <a:ext cx="1251320" cy="923330"/>
              </a:xfrm>
              <a:prstGeom prst="rect">
                <a:avLst/>
              </a:prstGeom>
              <a:noFill/>
            </p:spPr>
            <p:txBody>
              <a:bodyPr wrap="square" rtlCol="0">
                <a:spAutoFit/>
              </a:bodyPr>
              <a:lstStyle/>
              <a:p>
                <a:pPr algn="ctr"/>
                <a:r>
                  <a:rPr lang="en-CA" b="0" dirty="0"/>
                  <a:t>Cold Region (</a:t>
                </a:r>
                <a14:m>
                  <m:oMath xmlns:m="http://schemas.openxmlformats.org/officeDocument/2006/math">
                    <m:sSup>
                      <m:sSupPr>
                        <m:ctrlPr>
                          <a:rPr lang="en-CA" b="0" i="1" smtClean="0">
                            <a:latin typeface="Cambria Math" panose="02040503050406030204" pitchFamily="18" charset="0"/>
                          </a:rPr>
                        </m:ctrlPr>
                      </m:sSupPr>
                      <m:e>
                        <m:r>
                          <a:rPr lang="en-CA" b="0" i="1" smtClean="0">
                            <a:latin typeface="Cambria Math" panose="02040503050406030204" pitchFamily="18" charset="0"/>
                          </a:rPr>
                          <m:t>−35</m:t>
                        </m:r>
                      </m:e>
                      <m:sup>
                        <m:r>
                          <a:rPr lang="en-CA" b="0" i="1" smtClean="0">
                            <a:latin typeface="Cambria Math" panose="02040503050406030204" pitchFamily="18" charset="0"/>
                          </a:rPr>
                          <m:t>0</m:t>
                        </m:r>
                      </m:sup>
                    </m:sSup>
                    <m:r>
                      <a:rPr lang="en-CA" b="0" i="1" smtClean="0">
                        <a:latin typeface="Cambria Math" panose="02040503050406030204" pitchFamily="18" charset="0"/>
                      </a:rPr>
                      <m:t>𝐶</m:t>
                    </m:r>
                  </m:oMath>
                </a14:m>
                <a:r>
                  <a:rPr lang="en-CA" dirty="0"/>
                  <a:t>)</a:t>
                </a:r>
              </a:p>
            </p:txBody>
          </p:sp>
        </mc:Choice>
        <mc:Fallback xmlns="">
          <p:sp>
            <p:nvSpPr>
              <p:cNvPr id="33" name="TextBox 32">
                <a:extLst>
                  <a:ext uri="{FF2B5EF4-FFF2-40B4-BE49-F238E27FC236}">
                    <a16:creationId xmlns:a16="http://schemas.microsoft.com/office/drawing/2014/main" id="{FC987709-3719-432D-9DC6-4E455EA3F3DA}"/>
                  </a:ext>
                </a:extLst>
              </p:cNvPr>
              <p:cNvSpPr txBox="1">
                <a:spLocks noRot="1" noChangeAspect="1" noMove="1" noResize="1" noEditPoints="1" noAdjustHandles="1" noChangeArrowheads="1" noChangeShapeType="1" noTextEdit="1"/>
              </p:cNvSpPr>
              <p:nvPr/>
            </p:nvSpPr>
            <p:spPr>
              <a:xfrm>
                <a:off x="11014571" y="4366199"/>
                <a:ext cx="1251320" cy="923330"/>
              </a:xfrm>
              <a:prstGeom prst="rect">
                <a:avLst/>
              </a:prstGeom>
              <a:blipFill>
                <a:blip r:embed="rId6"/>
                <a:stretch>
                  <a:fillRect t="-2632" b="-9868"/>
                </a:stretch>
              </a:blipFill>
            </p:spPr>
            <p:txBody>
              <a:bodyPr/>
              <a:lstStyle/>
              <a:p>
                <a:r>
                  <a:rPr lang="en-CA">
                    <a:noFill/>
                  </a:rPr>
                  <a:t> </a:t>
                </a:r>
              </a:p>
            </p:txBody>
          </p:sp>
        </mc:Fallback>
      </mc:AlternateContent>
      <p:sp>
        <p:nvSpPr>
          <p:cNvPr id="36" name="Rectangle 35">
            <a:extLst>
              <a:ext uri="{FF2B5EF4-FFF2-40B4-BE49-F238E27FC236}">
                <a16:creationId xmlns:a16="http://schemas.microsoft.com/office/drawing/2014/main" id="{F2DC84E4-A6FC-4C02-7A98-5EE60F4012B6}"/>
              </a:ext>
            </a:extLst>
          </p:cNvPr>
          <p:cNvSpPr/>
          <p:nvPr/>
        </p:nvSpPr>
        <p:spPr>
          <a:xfrm>
            <a:off x="-305" y="3809390"/>
            <a:ext cx="6716446" cy="30486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35" name="Picture 34">
            <a:extLst>
              <a:ext uri="{FF2B5EF4-FFF2-40B4-BE49-F238E27FC236}">
                <a16:creationId xmlns:a16="http://schemas.microsoft.com/office/drawing/2014/main" id="{2B074F42-2595-DC28-B8E3-F9FCA59CE86C}"/>
              </a:ext>
            </a:extLst>
          </p:cNvPr>
          <p:cNvPicPr>
            <a:picLocks noChangeAspect="1"/>
          </p:cNvPicPr>
          <p:nvPr/>
        </p:nvPicPr>
        <p:blipFill>
          <a:blip r:embed="rId7"/>
          <a:srcRect t="4474" b="-1"/>
          <a:stretch/>
        </p:blipFill>
        <p:spPr>
          <a:xfrm>
            <a:off x="393166" y="1924336"/>
            <a:ext cx="7473311" cy="4509096"/>
          </a:xfrm>
          <a:prstGeom prst="rect">
            <a:avLst/>
          </a:prstGeom>
        </p:spPr>
      </p:pic>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33DE58A1-516C-386A-02E2-40D55F408AF3}"/>
                  </a:ext>
                </a:extLst>
              </p:cNvPr>
              <p:cNvSpPr txBox="1"/>
              <p:nvPr/>
            </p:nvSpPr>
            <p:spPr>
              <a:xfrm>
                <a:off x="3127376" y="1351035"/>
                <a:ext cx="2273982" cy="523220"/>
              </a:xfrm>
              <a:prstGeom prst="rect">
                <a:avLst/>
              </a:prstGeom>
              <a:noFill/>
            </p:spPr>
            <p:txBody>
              <a:bodyPr wrap="square">
                <a:spAutoFit/>
              </a:bodyPr>
              <a:lstStyle/>
              <a:p>
                <a:r>
                  <a:rPr lang="en-CA" sz="2800" b="0" dirty="0"/>
                  <a:t>Target: </a:t>
                </a:r>
                <a14:m>
                  <m:oMath xmlns:m="http://schemas.openxmlformats.org/officeDocument/2006/math">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𝐶</m:t>
                        </m:r>
                      </m:e>
                      <m:sub>
                        <m:r>
                          <a:rPr lang="en-CA" sz="2800" b="0" i="1" smtClean="0">
                            <a:latin typeface="Cambria Math" panose="02040503050406030204" pitchFamily="18" charset="0"/>
                          </a:rPr>
                          <m:t>3</m:t>
                        </m:r>
                      </m:sub>
                    </m:sSub>
                    <m:sSub>
                      <m:sSubPr>
                        <m:ctrlPr>
                          <a:rPr lang="en-CA" sz="2800" b="0" i="1" smtClean="0">
                            <a:latin typeface="Cambria Math" panose="02040503050406030204" pitchFamily="18" charset="0"/>
                          </a:rPr>
                        </m:ctrlPr>
                      </m:sSubPr>
                      <m:e>
                        <m:r>
                          <a:rPr lang="en-CA" sz="2800" b="0" i="1" smtClean="0">
                            <a:latin typeface="Cambria Math" panose="02040503050406030204" pitchFamily="18" charset="0"/>
                          </a:rPr>
                          <m:t>𝐹</m:t>
                        </m:r>
                      </m:e>
                      <m:sub>
                        <m:r>
                          <a:rPr lang="en-CA" sz="2800" b="0" i="1" smtClean="0">
                            <a:latin typeface="Cambria Math" panose="02040503050406030204" pitchFamily="18" charset="0"/>
                          </a:rPr>
                          <m:t>8</m:t>
                        </m:r>
                      </m:sub>
                    </m:sSub>
                  </m:oMath>
                </a14:m>
                <a:endParaRPr lang="en-CA" sz="2800" dirty="0"/>
              </a:p>
            </p:txBody>
          </p:sp>
        </mc:Choice>
        <mc:Fallback xmlns="">
          <p:sp>
            <p:nvSpPr>
              <p:cNvPr id="39" name="TextBox 38">
                <a:extLst>
                  <a:ext uri="{FF2B5EF4-FFF2-40B4-BE49-F238E27FC236}">
                    <a16:creationId xmlns:a16="http://schemas.microsoft.com/office/drawing/2014/main" id="{33DE58A1-516C-386A-02E2-40D55F408AF3}"/>
                  </a:ext>
                </a:extLst>
              </p:cNvPr>
              <p:cNvSpPr txBox="1">
                <a:spLocks noRot="1" noChangeAspect="1" noMove="1" noResize="1" noEditPoints="1" noAdjustHandles="1" noChangeArrowheads="1" noChangeShapeType="1" noTextEdit="1"/>
              </p:cNvSpPr>
              <p:nvPr/>
            </p:nvSpPr>
            <p:spPr>
              <a:xfrm>
                <a:off x="3127376" y="1351035"/>
                <a:ext cx="2273982" cy="523220"/>
              </a:xfrm>
              <a:prstGeom prst="rect">
                <a:avLst/>
              </a:prstGeom>
              <a:blipFill>
                <a:blip r:embed="rId8"/>
                <a:stretch>
                  <a:fillRect l="-5362" t="-12941" b="-32941"/>
                </a:stretch>
              </a:blipFill>
            </p:spPr>
            <p:txBody>
              <a:bodyPr/>
              <a:lstStyle/>
              <a:p>
                <a:r>
                  <a:rPr lang="en-CA">
                    <a:noFill/>
                  </a:rPr>
                  <a:t> </a:t>
                </a:r>
              </a:p>
            </p:txBody>
          </p:sp>
        </mc:Fallback>
      </mc:AlternateContent>
    </p:spTree>
    <p:extLst>
      <p:ext uri="{BB962C8B-B14F-4D97-AF65-F5344CB8AC3E}">
        <p14:creationId xmlns:p14="http://schemas.microsoft.com/office/powerpoint/2010/main" val="31486449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alpha_spectroscoy_CM_Prague2024_Adams</Template>
  <TotalTime>10306</TotalTime>
  <Words>1467</Words>
  <Application>Microsoft Office PowerPoint</Application>
  <PresentationFormat>Widescreen</PresentationFormat>
  <Paragraphs>297</Paragraphs>
  <Slides>40</Slides>
  <Notes>18</Notes>
  <HiddenSlides>0</HiddenSlides>
  <MMClips>2</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Aptos</vt:lpstr>
      <vt:lpstr>Aptos Display</vt:lpstr>
      <vt:lpstr>Arial</vt:lpstr>
      <vt:lpstr>Cambria Math</vt:lpstr>
      <vt:lpstr>HARI</vt:lpstr>
      <vt:lpstr>roboto</vt:lpstr>
      <vt:lpstr>sourcesans-regular</vt:lpstr>
      <vt:lpstr>Times New Roman</vt:lpstr>
      <vt:lpstr>Wingdings</vt:lpstr>
      <vt:lpstr>Office Theme</vt:lpstr>
      <vt:lpstr>PICO Bubble Chambers</vt:lpstr>
      <vt:lpstr>PowerPoint Presentation</vt:lpstr>
      <vt:lpstr>Check out picoexperiment.com/learn ! </vt:lpstr>
      <vt:lpstr>Before the Bubble Chamber… The Cloud Chamber</vt:lpstr>
      <vt:lpstr>Early Bubble Chambers</vt:lpstr>
      <vt:lpstr>Early Bubble Chambers</vt:lpstr>
      <vt:lpstr>Bubble Formation &amp; Growth</vt:lpstr>
      <vt:lpstr>PowerPoint Presentation</vt:lpstr>
      <vt:lpstr>PowerPoint Presentation</vt:lpstr>
      <vt:lpstr>Pressure Control</vt:lpstr>
      <vt:lpstr>Compression Cycle</vt:lpstr>
      <vt:lpstr>Compression Cycle</vt:lpstr>
      <vt:lpstr>Compression Cycle</vt:lpstr>
      <vt:lpstr>Compression Cycle</vt:lpstr>
      <vt:lpstr>Data Acquisition</vt:lpstr>
      <vt:lpstr>Bubble Types</vt:lpstr>
      <vt:lpstr>Acoustic Acquisition</vt:lpstr>
      <vt:lpstr>PowerPoint Presentation</vt:lpstr>
      <vt:lpstr>PowerPoint Presentation</vt:lpstr>
      <vt:lpstr>PowerPoint Presentation</vt:lpstr>
      <vt:lpstr>PowerPoint Presentation</vt:lpstr>
      <vt:lpstr>PowerPoint Presentation</vt:lpstr>
      <vt:lpstr>Agenda</vt:lpstr>
      <vt:lpstr>PowerPoint Presentation</vt:lpstr>
      <vt:lpstr>PICO Exposure Forecast</vt:lpstr>
      <vt:lpstr>PowerPoint Presentation</vt:lpstr>
      <vt:lpstr>Base Flange Assembly Table</vt:lpstr>
      <vt:lpstr>Pressure Vessel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lpstr>Alpha</vt:lpstr>
      <vt:lpstr>PowerPoint Presentation</vt:lpstr>
      <vt:lpstr> Superheat Principle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Emily Adams</dc:creator>
  <cp:lastModifiedBy>Emily Adams</cp:lastModifiedBy>
  <cp:revision>54</cp:revision>
  <dcterms:created xsi:type="dcterms:W3CDTF">2025-02-28T14:36:23Z</dcterms:created>
  <dcterms:modified xsi:type="dcterms:W3CDTF">2025-05-14T14:32:10Z</dcterms:modified>
</cp:coreProperties>
</file>