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95" r:id="rId2"/>
  </p:sldMasterIdLst>
  <p:notesMasterIdLst>
    <p:notesMasterId r:id="rId48"/>
  </p:notesMasterIdLst>
  <p:handoutMasterIdLst>
    <p:handoutMasterId r:id="rId49"/>
  </p:handoutMasterIdLst>
  <p:sldIdLst>
    <p:sldId id="312" r:id="rId3"/>
    <p:sldId id="258" r:id="rId4"/>
    <p:sldId id="310" r:id="rId5"/>
    <p:sldId id="412" r:id="rId6"/>
    <p:sldId id="314" r:id="rId7"/>
    <p:sldId id="439" r:id="rId8"/>
    <p:sldId id="526" r:id="rId9"/>
    <p:sldId id="443" r:id="rId10"/>
    <p:sldId id="513" r:id="rId11"/>
    <p:sldId id="464" r:id="rId12"/>
    <p:sldId id="463" r:id="rId13"/>
    <p:sldId id="475" r:id="rId14"/>
    <p:sldId id="514" r:id="rId15"/>
    <p:sldId id="512" r:id="rId16"/>
    <p:sldId id="516" r:id="rId17"/>
    <p:sldId id="517" r:id="rId18"/>
    <p:sldId id="504" r:id="rId19"/>
    <p:sldId id="484" r:id="rId20"/>
    <p:sldId id="524" r:id="rId21"/>
    <p:sldId id="486" r:id="rId22"/>
    <p:sldId id="508" r:id="rId23"/>
    <p:sldId id="510" r:id="rId24"/>
    <p:sldId id="460" r:id="rId25"/>
    <p:sldId id="448" r:id="rId26"/>
    <p:sldId id="506" r:id="rId27"/>
    <p:sldId id="473" r:id="rId28"/>
    <p:sldId id="313" r:id="rId29"/>
    <p:sldId id="481" r:id="rId30"/>
    <p:sldId id="523" r:id="rId31"/>
    <p:sldId id="518" r:id="rId32"/>
    <p:sldId id="519" r:id="rId33"/>
    <p:sldId id="520" r:id="rId34"/>
    <p:sldId id="521" r:id="rId35"/>
    <p:sldId id="522" r:id="rId36"/>
    <p:sldId id="455" r:id="rId37"/>
    <p:sldId id="451" r:id="rId38"/>
    <p:sldId id="487" r:id="rId39"/>
    <p:sldId id="488" r:id="rId40"/>
    <p:sldId id="469" r:id="rId41"/>
    <p:sldId id="440" r:id="rId42"/>
    <p:sldId id="511" r:id="rId43"/>
    <p:sldId id="441" r:id="rId44"/>
    <p:sldId id="446" r:id="rId45"/>
    <p:sldId id="466" r:id="rId46"/>
    <p:sldId id="311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27663F0-FF4E-47B7-8BE6-D5D7EABA9042}">
          <p14:sldIdLst>
            <p14:sldId id="312"/>
            <p14:sldId id="258"/>
          </p14:sldIdLst>
        </p14:section>
        <p14:section name="Introduction" id="{A178CFB7-6E82-448A-8470-A33A90DB2F96}">
          <p14:sldIdLst>
            <p14:sldId id="310"/>
            <p14:sldId id="412"/>
            <p14:sldId id="314"/>
            <p14:sldId id="439"/>
          </p14:sldIdLst>
        </p14:section>
        <p14:section name="Objective" id="{5F761193-45C1-4D88-9A6E-4344B123C6DA}">
          <p14:sldIdLst>
            <p14:sldId id="526"/>
          </p14:sldIdLst>
        </p14:section>
        <p14:section name="Methodology" id="{10156686-28B4-4F8D-890A-3B2E18F93438}">
          <p14:sldIdLst>
            <p14:sldId id="443"/>
            <p14:sldId id="513"/>
          </p14:sldIdLst>
        </p14:section>
        <p14:section name="Case study: Cr53" id="{B2B42B07-DC27-468B-BAC0-7EB51A0ED5C1}">
          <p14:sldIdLst>
            <p14:sldId id="464"/>
            <p14:sldId id="463"/>
            <p14:sldId id="475"/>
            <p14:sldId id="514"/>
            <p14:sldId id="512"/>
            <p14:sldId id="516"/>
            <p14:sldId id="517"/>
          </p14:sldIdLst>
        </p14:section>
        <p14:section name="Results &amp; discussion" id="{C18F1507-6E6E-4186-A9D7-353AB9F61F07}">
          <p14:sldIdLst>
            <p14:sldId id="504"/>
          </p14:sldIdLst>
        </p14:section>
        <p14:section name="Conclusions" id="{35DE0A3A-E0FA-4083-B3B8-85C8071BAFDD}">
          <p14:sldIdLst>
            <p14:sldId id="484"/>
            <p14:sldId id="524"/>
          </p14:sldIdLst>
        </p14:section>
        <p14:section name="Additional slides" id="{7529F152-9744-4971-B35C-10D9E24D8F95}">
          <p14:sldIdLst>
            <p14:sldId id="486"/>
            <p14:sldId id="508"/>
            <p14:sldId id="510"/>
            <p14:sldId id="460"/>
            <p14:sldId id="448"/>
            <p14:sldId id="506"/>
            <p14:sldId id="473"/>
            <p14:sldId id="313"/>
            <p14:sldId id="481"/>
            <p14:sldId id="523"/>
            <p14:sldId id="518"/>
            <p14:sldId id="519"/>
            <p14:sldId id="520"/>
            <p14:sldId id="521"/>
            <p14:sldId id="522"/>
            <p14:sldId id="455"/>
            <p14:sldId id="451"/>
            <p14:sldId id="487"/>
            <p14:sldId id="488"/>
            <p14:sldId id="469"/>
            <p14:sldId id="440"/>
            <p14:sldId id="511"/>
            <p14:sldId id="441"/>
            <p14:sldId id="446"/>
            <p14:sldId id="466"/>
            <p14:sldId id="31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FDD3"/>
    <a:srgbClr val="FF9900"/>
    <a:srgbClr val="FFE0B3"/>
    <a:srgbClr val="DAEAFE"/>
    <a:srgbClr val="98FF93"/>
    <a:srgbClr val="FFB3B3"/>
    <a:srgbClr val="FFD9D9"/>
    <a:srgbClr val="CAFCBC"/>
    <a:srgbClr val="B9D8F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3" autoAdjust="0"/>
    <p:restoredTop sz="96247" autoAdjust="0"/>
  </p:normalViewPr>
  <p:slideViewPr>
    <p:cSldViewPr snapToGrid="0">
      <p:cViewPr varScale="1">
        <p:scale>
          <a:sx n="91" d="100"/>
          <a:sy n="91" d="100"/>
        </p:scale>
        <p:origin x="51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388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sckcen-my.sharepoint.com/personal/daan_houben_sckcen_be/Documents/Documents/Internships/EPFL-2025/data/tapes_10-24/direct_perturbation_GG_10-2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direct_perturbation!$B$1</c:f>
              <c:strCache>
                <c:ptCount val="1"/>
                <c:pt idx="0">
                  <c:v>keff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direct_perturbation!$C$2:$C$10</c:f>
                <c:numCache>
                  <c:formatCode>General</c:formatCode>
                  <c:ptCount val="9"/>
                  <c:pt idx="0">
                    <c:v>1.2999999999999999E-4</c:v>
                  </c:pt>
                  <c:pt idx="1">
                    <c:v>1.2999999999999999E-4</c:v>
                  </c:pt>
                  <c:pt idx="2">
                    <c:v>1.2999999999999999E-4</c:v>
                  </c:pt>
                  <c:pt idx="3">
                    <c:v>1.2999999999999999E-4</c:v>
                  </c:pt>
                  <c:pt idx="4">
                    <c:v>1.2999999999999999E-4</c:v>
                  </c:pt>
                  <c:pt idx="5">
                    <c:v>1.2999999999999999E-4</c:v>
                  </c:pt>
                  <c:pt idx="6">
                    <c:v>1.2999999999999999E-4</c:v>
                  </c:pt>
                  <c:pt idx="7">
                    <c:v>1.2999999999999999E-4</c:v>
                  </c:pt>
                  <c:pt idx="8">
                    <c:v>1.2999999999999999E-4</c:v>
                  </c:pt>
                </c:numCache>
              </c:numRef>
            </c:plus>
            <c:minus>
              <c:numRef>
                <c:f>direct_perturbation!$C$2:$C$10</c:f>
                <c:numCache>
                  <c:formatCode>General</c:formatCode>
                  <c:ptCount val="9"/>
                  <c:pt idx="0">
                    <c:v>1.2999999999999999E-4</c:v>
                  </c:pt>
                  <c:pt idx="1">
                    <c:v>1.2999999999999999E-4</c:v>
                  </c:pt>
                  <c:pt idx="2">
                    <c:v>1.2999999999999999E-4</c:v>
                  </c:pt>
                  <c:pt idx="3">
                    <c:v>1.2999999999999999E-4</c:v>
                  </c:pt>
                  <c:pt idx="4">
                    <c:v>1.2999999999999999E-4</c:v>
                  </c:pt>
                  <c:pt idx="5">
                    <c:v>1.2999999999999999E-4</c:v>
                  </c:pt>
                  <c:pt idx="6">
                    <c:v>1.2999999999999999E-4</c:v>
                  </c:pt>
                  <c:pt idx="7">
                    <c:v>1.2999999999999999E-4</c:v>
                  </c:pt>
                  <c:pt idx="8">
                    <c:v>1.2999999999999999E-4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direct_perturbation!$A$2:$A$10</c:f>
              <c:strCache>
                <c:ptCount val="9"/>
                <c:pt idx="0">
                  <c:v>pmi002 gg1</c:v>
                </c:pt>
                <c:pt idx="1">
                  <c:v>pmi002 gg2</c:v>
                </c:pt>
                <c:pt idx="2">
                  <c:v>pmi002 gg3</c:v>
                </c:pt>
                <c:pt idx="3">
                  <c:v>pmi002 gg4</c:v>
                </c:pt>
                <c:pt idx="4">
                  <c:v>pmi002 gn1</c:v>
                </c:pt>
                <c:pt idx="5">
                  <c:v>pmi002 gn2</c:v>
                </c:pt>
                <c:pt idx="6">
                  <c:v>pmi002 gn3</c:v>
                </c:pt>
                <c:pt idx="7">
                  <c:v>pmi002 gn4</c:v>
                </c:pt>
                <c:pt idx="8">
                  <c:v>pmi002 nominal</c:v>
                </c:pt>
              </c:strCache>
            </c:strRef>
          </c:cat>
          <c:val>
            <c:numRef>
              <c:f>direct_perturbation!$B$2:$B$10</c:f>
              <c:numCache>
                <c:formatCode>0.00000</c:formatCode>
                <c:ptCount val="9"/>
                <c:pt idx="0">
                  <c:v>0.99616499999999997</c:v>
                </c:pt>
                <c:pt idx="1">
                  <c:v>0.99688200000000005</c:v>
                </c:pt>
                <c:pt idx="2">
                  <c:v>0.99673199999999995</c:v>
                </c:pt>
                <c:pt idx="3">
                  <c:v>0.99670400000000003</c:v>
                </c:pt>
                <c:pt idx="4">
                  <c:v>0.99688699999999997</c:v>
                </c:pt>
                <c:pt idx="5">
                  <c:v>0.99689899999999998</c:v>
                </c:pt>
                <c:pt idx="6">
                  <c:v>0.99687199999999998</c:v>
                </c:pt>
                <c:pt idx="7">
                  <c:v>0.99688900000000003</c:v>
                </c:pt>
                <c:pt idx="8">
                  <c:v>0.99678199999999995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8F-4E90-A83E-1ACB8C88FC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31571520"/>
        <c:axId val="531572600"/>
      </c:barChart>
      <c:catAx>
        <c:axId val="531571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1572600"/>
        <c:crosses val="autoZero"/>
        <c:auto val="1"/>
        <c:lblAlgn val="ctr"/>
        <c:lblOffset val="100"/>
        <c:tickMarkSkip val="1"/>
        <c:noMultiLvlLbl val="1"/>
      </c:catAx>
      <c:valAx>
        <c:axId val="531572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k_eff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1571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7A83BA-A8BD-4904-8DB7-184787E56081}" type="doc">
      <dgm:prSet loTypeId="urn:microsoft.com/office/officeart/2009/3/layout/PlusandMinus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E9F8249-CFD0-4B57-A935-C5391AFA9E28}">
      <dgm:prSet phldrT="[Text]"/>
      <dgm:spPr/>
      <dgm:t>
        <a:bodyPr/>
        <a:lstStyle/>
        <a:p>
          <a:r>
            <a:rPr lang="en-US" noProof="0" dirty="0"/>
            <a:t>Enhanced safety</a:t>
          </a:r>
        </a:p>
        <a:p>
          <a:r>
            <a:rPr lang="en-US" noProof="0" dirty="0"/>
            <a:t>Efficient fuel use</a:t>
          </a:r>
        </a:p>
        <a:p>
          <a:r>
            <a:rPr lang="en-US" noProof="0" dirty="0"/>
            <a:t>HL waste reduction</a:t>
          </a:r>
        </a:p>
        <a:p>
          <a:r>
            <a:rPr lang="en-US" noProof="0" dirty="0"/>
            <a:t>Passive cooling</a:t>
          </a:r>
        </a:p>
      </dgm:t>
    </dgm:pt>
    <dgm:pt modelId="{C1CD4AEB-EF8E-4A2A-B0DB-8B923205AA1D}" type="parTrans" cxnId="{673E4C01-E643-4541-9589-76BFB634D44E}">
      <dgm:prSet/>
      <dgm:spPr/>
      <dgm:t>
        <a:bodyPr/>
        <a:lstStyle/>
        <a:p>
          <a:endParaRPr lang="en-US"/>
        </a:p>
      </dgm:t>
    </dgm:pt>
    <dgm:pt modelId="{A1A251CC-50D6-419F-BFFD-3987E7D8140B}" type="sibTrans" cxnId="{673E4C01-E643-4541-9589-76BFB634D44E}">
      <dgm:prSet/>
      <dgm:spPr/>
      <dgm:t>
        <a:bodyPr/>
        <a:lstStyle/>
        <a:p>
          <a:endParaRPr lang="en-US"/>
        </a:p>
      </dgm:t>
    </dgm:pt>
    <dgm:pt modelId="{103F31A7-D27A-4D36-AAA9-26C67B880CAA}">
      <dgm:prSet phldrT="[Text]"/>
      <dgm:spPr/>
      <dgm:t>
        <a:bodyPr/>
        <a:lstStyle/>
        <a:p>
          <a:r>
            <a:rPr lang="en-US" noProof="0" dirty="0"/>
            <a:t>Corrosion</a:t>
          </a:r>
        </a:p>
        <a:p>
          <a:r>
            <a:rPr lang="en-US" noProof="0" dirty="0"/>
            <a:t>Weight</a:t>
          </a:r>
        </a:p>
        <a:p>
          <a:r>
            <a:rPr lang="en-US" noProof="0" dirty="0"/>
            <a:t>Freezing risk</a:t>
          </a:r>
        </a:p>
        <a:p>
          <a:r>
            <a:rPr lang="en-US" noProof="0" dirty="0"/>
            <a:t>Limited operating experience</a:t>
          </a:r>
        </a:p>
        <a:p>
          <a:r>
            <a:rPr lang="en-US" noProof="0" dirty="0"/>
            <a:t>…</a:t>
          </a:r>
        </a:p>
      </dgm:t>
    </dgm:pt>
    <dgm:pt modelId="{D4B09E45-57B1-4A87-A67E-280EB02E5E30}" type="parTrans" cxnId="{AB65254C-07CC-44BA-B10D-262DE0980662}">
      <dgm:prSet/>
      <dgm:spPr/>
      <dgm:t>
        <a:bodyPr/>
        <a:lstStyle/>
        <a:p>
          <a:endParaRPr lang="en-US"/>
        </a:p>
      </dgm:t>
    </dgm:pt>
    <dgm:pt modelId="{6FB3300F-27AA-4C95-9BAC-9FD91215D10D}" type="sibTrans" cxnId="{AB65254C-07CC-44BA-B10D-262DE0980662}">
      <dgm:prSet/>
      <dgm:spPr/>
      <dgm:t>
        <a:bodyPr/>
        <a:lstStyle/>
        <a:p>
          <a:endParaRPr lang="en-US"/>
        </a:p>
      </dgm:t>
    </dgm:pt>
    <dgm:pt modelId="{7B678AC2-9305-470B-B3B2-7A4FC365AF63}" type="pres">
      <dgm:prSet presAssocID="{9D7A83BA-A8BD-4904-8DB7-184787E56081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</dgm:pt>
    <dgm:pt modelId="{2A018F07-09AC-4A32-A376-FD9EFE116388}" type="pres">
      <dgm:prSet presAssocID="{9D7A83BA-A8BD-4904-8DB7-184787E56081}" presName="Background" presStyleLbl="bgImgPlace1" presStyleIdx="0" presStyleCnt="1"/>
      <dgm:spPr/>
    </dgm:pt>
    <dgm:pt modelId="{AA599485-8818-475E-808E-E7EB889874FA}" type="pres">
      <dgm:prSet presAssocID="{9D7A83BA-A8BD-4904-8DB7-184787E56081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4F631C20-30B7-4995-8234-EAA15AF3E67D}" type="pres">
      <dgm:prSet presAssocID="{9D7A83BA-A8BD-4904-8DB7-184787E56081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65AC8086-3B27-44ED-A72C-7672041476DB}" type="pres">
      <dgm:prSet presAssocID="{9D7A83BA-A8BD-4904-8DB7-184787E56081}" presName="Plus" presStyleLbl="alignNode1" presStyleIdx="0" presStyleCnt="2"/>
      <dgm:spPr/>
    </dgm:pt>
    <dgm:pt modelId="{735D6DDE-2816-4432-90D0-5176D1056136}" type="pres">
      <dgm:prSet presAssocID="{9D7A83BA-A8BD-4904-8DB7-184787E56081}" presName="Minus" presStyleLbl="alignNode1" presStyleIdx="1" presStyleCnt="2"/>
      <dgm:spPr/>
    </dgm:pt>
    <dgm:pt modelId="{4428239E-3A3F-4105-BC3F-CAD6086D3010}" type="pres">
      <dgm:prSet presAssocID="{9D7A83BA-A8BD-4904-8DB7-184787E56081}" presName="Divider" presStyleLbl="parChTrans1D1" presStyleIdx="0" presStyleCnt="1"/>
      <dgm:spPr/>
    </dgm:pt>
  </dgm:ptLst>
  <dgm:cxnLst>
    <dgm:cxn modelId="{673E4C01-E643-4541-9589-76BFB634D44E}" srcId="{9D7A83BA-A8BD-4904-8DB7-184787E56081}" destId="{DE9F8249-CFD0-4B57-A935-C5391AFA9E28}" srcOrd="0" destOrd="0" parTransId="{C1CD4AEB-EF8E-4A2A-B0DB-8B923205AA1D}" sibTransId="{A1A251CC-50D6-419F-BFFD-3987E7D8140B}"/>
    <dgm:cxn modelId="{AB65254C-07CC-44BA-B10D-262DE0980662}" srcId="{9D7A83BA-A8BD-4904-8DB7-184787E56081}" destId="{103F31A7-D27A-4D36-AAA9-26C67B880CAA}" srcOrd="1" destOrd="0" parTransId="{D4B09E45-57B1-4A87-A67E-280EB02E5E30}" sibTransId="{6FB3300F-27AA-4C95-9BAC-9FD91215D10D}"/>
    <dgm:cxn modelId="{CBFF7F59-E566-4AD8-8491-0CA8DA01C82B}" type="presOf" srcId="{9D7A83BA-A8BD-4904-8DB7-184787E56081}" destId="{7B678AC2-9305-470B-B3B2-7A4FC365AF63}" srcOrd="0" destOrd="0" presId="urn:microsoft.com/office/officeart/2009/3/layout/PlusandMinus"/>
    <dgm:cxn modelId="{96585C7C-04D1-40BE-9E7A-DC626F65A727}" type="presOf" srcId="{103F31A7-D27A-4D36-AAA9-26C67B880CAA}" destId="{4F631C20-30B7-4995-8234-EAA15AF3E67D}" srcOrd="0" destOrd="0" presId="urn:microsoft.com/office/officeart/2009/3/layout/PlusandMinus"/>
    <dgm:cxn modelId="{7B0C909C-AEA4-4A72-A420-5AB9688A4007}" type="presOf" srcId="{DE9F8249-CFD0-4B57-A935-C5391AFA9E28}" destId="{AA599485-8818-475E-808E-E7EB889874FA}" srcOrd="0" destOrd="0" presId="urn:microsoft.com/office/officeart/2009/3/layout/PlusandMinus"/>
    <dgm:cxn modelId="{1483A35D-5E02-4FF3-B3DD-1AEA6B39E8EB}" type="presParOf" srcId="{7B678AC2-9305-470B-B3B2-7A4FC365AF63}" destId="{2A018F07-09AC-4A32-A376-FD9EFE116388}" srcOrd="0" destOrd="0" presId="urn:microsoft.com/office/officeart/2009/3/layout/PlusandMinus"/>
    <dgm:cxn modelId="{D81C2320-58AC-4759-9B3C-6F016CABED86}" type="presParOf" srcId="{7B678AC2-9305-470B-B3B2-7A4FC365AF63}" destId="{AA599485-8818-475E-808E-E7EB889874FA}" srcOrd="1" destOrd="0" presId="urn:microsoft.com/office/officeart/2009/3/layout/PlusandMinus"/>
    <dgm:cxn modelId="{C463A6C2-B5A0-4073-ABCC-20FB9356D681}" type="presParOf" srcId="{7B678AC2-9305-470B-B3B2-7A4FC365AF63}" destId="{4F631C20-30B7-4995-8234-EAA15AF3E67D}" srcOrd="2" destOrd="0" presId="urn:microsoft.com/office/officeart/2009/3/layout/PlusandMinus"/>
    <dgm:cxn modelId="{3BE92C3E-8316-4358-B21E-8460E5A2BD2D}" type="presParOf" srcId="{7B678AC2-9305-470B-B3B2-7A4FC365AF63}" destId="{65AC8086-3B27-44ED-A72C-7672041476DB}" srcOrd="3" destOrd="0" presId="urn:microsoft.com/office/officeart/2009/3/layout/PlusandMinus"/>
    <dgm:cxn modelId="{ED6925DA-2AD1-42C9-AC83-4680A7039372}" type="presParOf" srcId="{7B678AC2-9305-470B-B3B2-7A4FC365AF63}" destId="{735D6DDE-2816-4432-90D0-5176D1056136}" srcOrd="4" destOrd="0" presId="urn:microsoft.com/office/officeart/2009/3/layout/PlusandMinus"/>
    <dgm:cxn modelId="{E9BC45A5-1AA8-4CBF-B07A-89155DC8B4BE}" type="presParOf" srcId="{7B678AC2-9305-470B-B3B2-7A4FC365AF63}" destId="{4428239E-3A3F-4105-BC3F-CAD6086D3010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5578E5-8827-4F6E-ABF0-B9E14DA398EC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09055E6B-5CD7-40A9-B8CF-2E782122B968}">
      <dgm:prSet phldrT="[Text]"/>
      <dgm:spPr/>
      <dgm:t>
        <a:bodyPr/>
        <a:lstStyle/>
        <a:p>
          <a:r>
            <a:rPr lang="en-US" noProof="0" dirty="0"/>
            <a:t>Evaluate</a:t>
          </a:r>
        </a:p>
      </dgm:t>
    </dgm:pt>
    <dgm:pt modelId="{4BC0A400-5F05-464F-9D54-173EEC2D434C}" type="parTrans" cxnId="{BBC5A4B7-A87A-41D3-B7D8-459AB5FCC040}">
      <dgm:prSet/>
      <dgm:spPr/>
      <dgm:t>
        <a:bodyPr/>
        <a:lstStyle/>
        <a:p>
          <a:endParaRPr lang="en-US"/>
        </a:p>
      </dgm:t>
    </dgm:pt>
    <dgm:pt modelId="{EBD7E3CD-BC04-40DA-8443-176DEC91584E}" type="sibTrans" cxnId="{BBC5A4B7-A87A-41D3-B7D8-459AB5FCC040}">
      <dgm:prSet/>
      <dgm:spPr/>
      <dgm:t>
        <a:bodyPr/>
        <a:lstStyle/>
        <a:p>
          <a:endParaRPr lang="en-US" noProof="0" dirty="0"/>
        </a:p>
      </dgm:t>
    </dgm:pt>
    <dgm:pt modelId="{BE91CE87-63FE-4B2A-9C45-B327D4AA1DD3}">
      <dgm:prSet phldrT="[Text]"/>
      <dgm:spPr/>
      <dgm:t>
        <a:bodyPr/>
        <a:lstStyle/>
        <a:p>
          <a:r>
            <a:rPr lang="en-US" noProof="0" dirty="0"/>
            <a:t>Process</a:t>
          </a:r>
        </a:p>
      </dgm:t>
    </dgm:pt>
    <dgm:pt modelId="{2FA69946-4404-46A6-943D-0644855AFD8D}" type="parTrans" cxnId="{01A47D95-4DAC-42E6-8765-E11B78C3434B}">
      <dgm:prSet/>
      <dgm:spPr/>
      <dgm:t>
        <a:bodyPr/>
        <a:lstStyle/>
        <a:p>
          <a:endParaRPr lang="en-US"/>
        </a:p>
      </dgm:t>
    </dgm:pt>
    <dgm:pt modelId="{65602B57-65F2-4061-BF3B-26EC988571E6}" type="sibTrans" cxnId="{01A47D95-4DAC-42E6-8765-E11B78C3434B}">
      <dgm:prSet/>
      <dgm:spPr/>
      <dgm:t>
        <a:bodyPr/>
        <a:lstStyle/>
        <a:p>
          <a:endParaRPr lang="en-US" noProof="0" dirty="0"/>
        </a:p>
      </dgm:t>
    </dgm:pt>
    <dgm:pt modelId="{A78B3B2C-D137-40FA-A89E-8B2F5FA3B11D}">
      <dgm:prSet phldrT="[Text]"/>
      <dgm:spPr/>
      <dgm:t>
        <a:bodyPr/>
        <a:lstStyle/>
        <a:p>
          <a:r>
            <a:rPr lang="en-US" noProof="0" dirty="0"/>
            <a:t>Validate</a:t>
          </a:r>
        </a:p>
      </dgm:t>
    </dgm:pt>
    <dgm:pt modelId="{ABFF2BE4-CCD6-4AC5-B633-457A83E5E967}" type="parTrans" cxnId="{6AFFCBB2-0EC9-4130-B601-85B271E11935}">
      <dgm:prSet/>
      <dgm:spPr/>
      <dgm:t>
        <a:bodyPr/>
        <a:lstStyle/>
        <a:p>
          <a:endParaRPr lang="en-US"/>
        </a:p>
      </dgm:t>
    </dgm:pt>
    <dgm:pt modelId="{38697D7F-6158-4C3C-82FF-6FADCF4B5504}" type="sibTrans" cxnId="{6AFFCBB2-0EC9-4130-B601-85B271E11935}">
      <dgm:prSet/>
      <dgm:spPr/>
      <dgm:t>
        <a:bodyPr/>
        <a:lstStyle/>
        <a:p>
          <a:endParaRPr lang="en-US" noProof="0" dirty="0"/>
        </a:p>
      </dgm:t>
    </dgm:pt>
    <dgm:pt modelId="{93944990-7173-40A9-A0B2-9CB1E79B700E}">
      <dgm:prSet phldrT="[Text]"/>
      <dgm:spPr/>
      <dgm:t>
        <a:bodyPr/>
        <a:lstStyle/>
        <a:p>
          <a:r>
            <a:rPr lang="en-US" noProof="0" dirty="0"/>
            <a:t>Library</a:t>
          </a:r>
        </a:p>
      </dgm:t>
    </dgm:pt>
    <dgm:pt modelId="{9328BFAB-275F-457F-B88E-1F952DBD21C8}" type="parTrans" cxnId="{BFE230C0-B8C4-4E8F-B7C0-9E2E9B3ADA66}">
      <dgm:prSet/>
      <dgm:spPr/>
      <dgm:t>
        <a:bodyPr/>
        <a:lstStyle/>
        <a:p>
          <a:endParaRPr lang="en-US"/>
        </a:p>
      </dgm:t>
    </dgm:pt>
    <dgm:pt modelId="{B43C1066-58C7-4DB5-8459-B2422F8E1D25}" type="sibTrans" cxnId="{BFE230C0-B8C4-4E8F-B7C0-9E2E9B3ADA66}">
      <dgm:prSet/>
      <dgm:spPr/>
      <dgm:t>
        <a:bodyPr/>
        <a:lstStyle/>
        <a:p>
          <a:endParaRPr lang="en-US"/>
        </a:p>
      </dgm:t>
    </dgm:pt>
    <dgm:pt modelId="{BD095D31-83A1-48AC-AACB-54023EE584C2}" type="pres">
      <dgm:prSet presAssocID="{455578E5-8827-4F6E-ABF0-B9E14DA398EC}" presName="linearFlow" presStyleCnt="0">
        <dgm:presLayoutVars>
          <dgm:resizeHandles val="exact"/>
        </dgm:presLayoutVars>
      </dgm:prSet>
      <dgm:spPr/>
    </dgm:pt>
    <dgm:pt modelId="{C867E30F-D983-414C-9CBE-CF841A14F76D}" type="pres">
      <dgm:prSet presAssocID="{09055E6B-5CD7-40A9-B8CF-2E782122B968}" presName="node" presStyleLbl="node1" presStyleIdx="0" presStyleCnt="4">
        <dgm:presLayoutVars>
          <dgm:bulletEnabled val="1"/>
        </dgm:presLayoutVars>
      </dgm:prSet>
      <dgm:spPr/>
    </dgm:pt>
    <dgm:pt modelId="{289993B4-7271-4982-938F-F9EF9F3ABDF0}" type="pres">
      <dgm:prSet presAssocID="{EBD7E3CD-BC04-40DA-8443-176DEC91584E}" presName="sibTrans" presStyleLbl="sibTrans2D1" presStyleIdx="0" presStyleCnt="3"/>
      <dgm:spPr/>
    </dgm:pt>
    <dgm:pt modelId="{5462E88E-2657-4F32-B1AB-ABE9225564C6}" type="pres">
      <dgm:prSet presAssocID="{EBD7E3CD-BC04-40DA-8443-176DEC91584E}" presName="connectorText" presStyleLbl="sibTrans2D1" presStyleIdx="0" presStyleCnt="3"/>
      <dgm:spPr/>
    </dgm:pt>
    <dgm:pt modelId="{6AAAFF2D-8C9F-4650-B246-9AC42656CE40}" type="pres">
      <dgm:prSet presAssocID="{BE91CE87-63FE-4B2A-9C45-B327D4AA1DD3}" presName="node" presStyleLbl="node1" presStyleIdx="1" presStyleCnt="4">
        <dgm:presLayoutVars>
          <dgm:bulletEnabled val="1"/>
        </dgm:presLayoutVars>
      </dgm:prSet>
      <dgm:spPr/>
    </dgm:pt>
    <dgm:pt modelId="{0532FB06-E2B0-4C14-AD92-D9A74113863E}" type="pres">
      <dgm:prSet presAssocID="{65602B57-65F2-4061-BF3B-26EC988571E6}" presName="sibTrans" presStyleLbl="sibTrans2D1" presStyleIdx="1" presStyleCnt="3"/>
      <dgm:spPr/>
    </dgm:pt>
    <dgm:pt modelId="{A23C509D-B7B1-421A-8B3B-E1374FA31145}" type="pres">
      <dgm:prSet presAssocID="{65602B57-65F2-4061-BF3B-26EC988571E6}" presName="connectorText" presStyleLbl="sibTrans2D1" presStyleIdx="1" presStyleCnt="3"/>
      <dgm:spPr/>
    </dgm:pt>
    <dgm:pt modelId="{AE2A9C98-0FCF-4932-B713-66E65EB71170}" type="pres">
      <dgm:prSet presAssocID="{A78B3B2C-D137-40FA-A89E-8B2F5FA3B11D}" presName="node" presStyleLbl="node1" presStyleIdx="2" presStyleCnt="4">
        <dgm:presLayoutVars>
          <dgm:bulletEnabled val="1"/>
        </dgm:presLayoutVars>
      </dgm:prSet>
      <dgm:spPr/>
    </dgm:pt>
    <dgm:pt modelId="{5492D3F9-01C0-4880-97D7-1AF5D394B2BD}" type="pres">
      <dgm:prSet presAssocID="{38697D7F-6158-4C3C-82FF-6FADCF4B5504}" presName="sibTrans" presStyleLbl="sibTrans2D1" presStyleIdx="2" presStyleCnt="3"/>
      <dgm:spPr/>
    </dgm:pt>
    <dgm:pt modelId="{BBDDE486-46EF-495A-984C-0F072AE63DD8}" type="pres">
      <dgm:prSet presAssocID="{38697D7F-6158-4C3C-82FF-6FADCF4B5504}" presName="connectorText" presStyleLbl="sibTrans2D1" presStyleIdx="2" presStyleCnt="3"/>
      <dgm:spPr/>
    </dgm:pt>
    <dgm:pt modelId="{46D47058-F2FA-42EB-BB3D-ED2271F904EB}" type="pres">
      <dgm:prSet presAssocID="{93944990-7173-40A9-A0B2-9CB1E79B700E}" presName="node" presStyleLbl="node1" presStyleIdx="3" presStyleCnt="4">
        <dgm:presLayoutVars>
          <dgm:bulletEnabled val="1"/>
        </dgm:presLayoutVars>
      </dgm:prSet>
      <dgm:spPr/>
    </dgm:pt>
  </dgm:ptLst>
  <dgm:cxnLst>
    <dgm:cxn modelId="{6B3A8E65-7162-4016-8846-15761AE37130}" type="presOf" srcId="{BE91CE87-63FE-4B2A-9C45-B327D4AA1DD3}" destId="{6AAAFF2D-8C9F-4650-B246-9AC42656CE40}" srcOrd="0" destOrd="0" presId="urn:microsoft.com/office/officeart/2005/8/layout/process2"/>
    <dgm:cxn modelId="{B14D9C6D-3061-47E4-A27C-383ED2275213}" type="presOf" srcId="{A78B3B2C-D137-40FA-A89E-8B2F5FA3B11D}" destId="{AE2A9C98-0FCF-4932-B713-66E65EB71170}" srcOrd="0" destOrd="0" presId="urn:microsoft.com/office/officeart/2005/8/layout/process2"/>
    <dgm:cxn modelId="{D8D1B473-3084-4F21-9AB8-092E55DF6803}" type="presOf" srcId="{65602B57-65F2-4061-BF3B-26EC988571E6}" destId="{0532FB06-E2B0-4C14-AD92-D9A74113863E}" srcOrd="0" destOrd="0" presId="urn:microsoft.com/office/officeart/2005/8/layout/process2"/>
    <dgm:cxn modelId="{5E49A558-07B6-4969-BBA4-E50D7D8D3733}" type="presOf" srcId="{65602B57-65F2-4061-BF3B-26EC988571E6}" destId="{A23C509D-B7B1-421A-8B3B-E1374FA31145}" srcOrd="1" destOrd="0" presId="urn:microsoft.com/office/officeart/2005/8/layout/process2"/>
    <dgm:cxn modelId="{5D0AE98B-F223-4FCA-ACC8-D6393960A796}" type="presOf" srcId="{38697D7F-6158-4C3C-82FF-6FADCF4B5504}" destId="{BBDDE486-46EF-495A-984C-0F072AE63DD8}" srcOrd="1" destOrd="0" presId="urn:microsoft.com/office/officeart/2005/8/layout/process2"/>
    <dgm:cxn modelId="{01A47D95-4DAC-42E6-8765-E11B78C3434B}" srcId="{455578E5-8827-4F6E-ABF0-B9E14DA398EC}" destId="{BE91CE87-63FE-4B2A-9C45-B327D4AA1DD3}" srcOrd="1" destOrd="0" parTransId="{2FA69946-4404-46A6-943D-0644855AFD8D}" sibTransId="{65602B57-65F2-4061-BF3B-26EC988571E6}"/>
    <dgm:cxn modelId="{100A709F-9922-471A-AD87-2A313B81D758}" type="presOf" srcId="{EBD7E3CD-BC04-40DA-8443-176DEC91584E}" destId="{5462E88E-2657-4F32-B1AB-ABE9225564C6}" srcOrd="1" destOrd="0" presId="urn:microsoft.com/office/officeart/2005/8/layout/process2"/>
    <dgm:cxn modelId="{6AFFCBB2-0EC9-4130-B601-85B271E11935}" srcId="{455578E5-8827-4F6E-ABF0-B9E14DA398EC}" destId="{A78B3B2C-D137-40FA-A89E-8B2F5FA3B11D}" srcOrd="2" destOrd="0" parTransId="{ABFF2BE4-CCD6-4AC5-B633-457A83E5E967}" sibTransId="{38697D7F-6158-4C3C-82FF-6FADCF4B5504}"/>
    <dgm:cxn modelId="{BBC5A4B7-A87A-41D3-B7D8-459AB5FCC040}" srcId="{455578E5-8827-4F6E-ABF0-B9E14DA398EC}" destId="{09055E6B-5CD7-40A9-B8CF-2E782122B968}" srcOrd="0" destOrd="0" parTransId="{4BC0A400-5F05-464F-9D54-173EEC2D434C}" sibTransId="{EBD7E3CD-BC04-40DA-8443-176DEC91584E}"/>
    <dgm:cxn modelId="{BFE230C0-B8C4-4E8F-B7C0-9E2E9B3ADA66}" srcId="{455578E5-8827-4F6E-ABF0-B9E14DA398EC}" destId="{93944990-7173-40A9-A0B2-9CB1E79B700E}" srcOrd="3" destOrd="0" parTransId="{9328BFAB-275F-457F-B88E-1F952DBD21C8}" sibTransId="{B43C1066-58C7-4DB5-8459-B2422F8E1D25}"/>
    <dgm:cxn modelId="{6A341BCB-CE68-491B-A27B-1674616761E4}" type="presOf" srcId="{09055E6B-5CD7-40A9-B8CF-2E782122B968}" destId="{C867E30F-D983-414C-9CBE-CF841A14F76D}" srcOrd="0" destOrd="0" presId="urn:microsoft.com/office/officeart/2005/8/layout/process2"/>
    <dgm:cxn modelId="{386D3ACB-0740-4CFB-966F-32885366EFDA}" type="presOf" srcId="{EBD7E3CD-BC04-40DA-8443-176DEC91584E}" destId="{289993B4-7271-4982-938F-F9EF9F3ABDF0}" srcOrd="0" destOrd="0" presId="urn:microsoft.com/office/officeart/2005/8/layout/process2"/>
    <dgm:cxn modelId="{4B6FB4D7-4368-4637-A82F-F7D2BFA690DA}" type="presOf" srcId="{93944990-7173-40A9-A0B2-9CB1E79B700E}" destId="{46D47058-F2FA-42EB-BB3D-ED2271F904EB}" srcOrd="0" destOrd="0" presId="urn:microsoft.com/office/officeart/2005/8/layout/process2"/>
    <dgm:cxn modelId="{5ED810F2-CD01-4620-9972-D96F8721D05B}" type="presOf" srcId="{455578E5-8827-4F6E-ABF0-B9E14DA398EC}" destId="{BD095D31-83A1-48AC-AACB-54023EE584C2}" srcOrd="0" destOrd="0" presId="urn:microsoft.com/office/officeart/2005/8/layout/process2"/>
    <dgm:cxn modelId="{7C4A36F7-3778-45F3-B40A-D27BEE7FA2E8}" type="presOf" srcId="{38697D7F-6158-4C3C-82FF-6FADCF4B5504}" destId="{5492D3F9-01C0-4880-97D7-1AF5D394B2BD}" srcOrd="0" destOrd="0" presId="urn:microsoft.com/office/officeart/2005/8/layout/process2"/>
    <dgm:cxn modelId="{A4EA4ABB-ADED-4801-B3E3-A458C9529149}" type="presParOf" srcId="{BD095D31-83A1-48AC-AACB-54023EE584C2}" destId="{C867E30F-D983-414C-9CBE-CF841A14F76D}" srcOrd="0" destOrd="0" presId="urn:microsoft.com/office/officeart/2005/8/layout/process2"/>
    <dgm:cxn modelId="{E96A5316-A7B3-4607-B79A-77F878139B25}" type="presParOf" srcId="{BD095D31-83A1-48AC-AACB-54023EE584C2}" destId="{289993B4-7271-4982-938F-F9EF9F3ABDF0}" srcOrd="1" destOrd="0" presId="urn:microsoft.com/office/officeart/2005/8/layout/process2"/>
    <dgm:cxn modelId="{E25C71AD-2ACB-4DA8-93D6-A8B50D990F02}" type="presParOf" srcId="{289993B4-7271-4982-938F-F9EF9F3ABDF0}" destId="{5462E88E-2657-4F32-B1AB-ABE9225564C6}" srcOrd="0" destOrd="0" presId="urn:microsoft.com/office/officeart/2005/8/layout/process2"/>
    <dgm:cxn modelId="{8749EDB4-04A8-4347-9A07-6A9F7D68E7CF}" type="presParOf" srcId="{BD095D31-83A1-48AC-AACB-54023EE584C2}" destId="{6AAAFF2D-8C9F-4650-B246-9AC42656CE40}" srcOrd="2" destOrd="0" presId="urn:microsoft.com/office/officeart/2005/8/layout/process2"/>
    <dgm:cxn modelId="{A5508B7C-94CA-4752-BAD6-0EBF54DE6096}" type="presParOf" srcId="{BD095D31-83A1-48AC-AACB-54023EE584C2}" destId="{0532FB06-E2B0-4C14-AD92-D9A74113863E}" srcOrd="3" destOrd="0" presId="urn:microsoft.com/office/officeart/2005/8/layout/process2"/>
    <dgm:cxn modelId="{63F676B6-BF5D-46D4-8C4F-B7AD4EDEE066}" type="presParOf" srcId="{0532FB06-E2B0-4C14-AD92-D9A74113863E}" destId="{A23C509D-B7B1-421A-8B3B-E1374FA31145}" srcOrd="0" destOrd="0" presId="urn:microsoft.com/office/officeart/2005/8/layout/process2"/>
    <dgm:cxn modelId="{46EF9BFA-41F7-47D7-80A6-8B7CB17D20E9}" type="presParOf" srcId="{BD095D31-83A1-48AC-AACB-54023EE584C2}" destId="{AE2A9C98-0FCF-4932-B713-66E65EB71170}" srcOrd="4" destOrd="0" presId="urn:microsoft.com/office/officeart/2005/8/layout/process2"/>
    <dgm:cxn modelId="{644A0AD3-C8B1-4557-9A6B-70148BBF40E4}" type="presParOf" srcId="{BD095D31-83A1-48AC-AACB-54023EE584C2}" destId="{5492D3F9-01C0-4880-97D7-1AF5D394B2BD}" srcOrd="5" destOrd="0" presId="urn:microsoft.com/office/officeart/2005/8/layout/process2"/>
    <dgm:cxn modelId="{8BF6383C-9FA1-4FDB-A1AE-CF7D13554FA5}" type="presParOf" srcId="{5492D3F9-01C0-4880-97D7-1AF5D394B2BD}" destId="{BBDDE486-46EF-495A-984C-0F072AE63DD8}" srcOrd="0" destOrd="0" presId="urn:microsoft.com/office/officeart/2005/8/layout/process2"/>
    <dgm:cxn modelId="{3458F7D4-96CA-45AA-8D8D-17F886E7D11C}" type="presParOf" srcId="{BD095D31-83A1-48AC-AACB-54023EE584C2}" destId="{46D47058-F2FA-42EB-BB3D-ED2271F904EB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5578E5-8827-4F6E-ABF0-B9E14DA398EC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09055E6B-5CD7-40A9-B8CF-2E782122B968}">
      <dgm:prSet phldrT="[Text]"/>
      <dgm:spPr/>
      <dgm:t>
        <a:bodyPr/>
        <a:lstStyle/>
        <a:p>
          <a:r>
            <a:rPr lang="en-US" noProof="0" dirty="0"/>
            <a:t>Evaluate</a:t>
          </a:r>
        </a:p>
      </dgm:t>
    </dgm:pt>
    <dgm:pt modelId="{4BC0A400-5F05-464F-9D54-173EEC2D434C}" type="parTrans" cxnId="{BBC5A4B7-A87A-41D3-B7D8-459AB5FCC040}">
      <dgm:prSet/>
      <dgm:spPr/>
      <dgm:t>
        <a:bodyPr/>
        <a:lstStyle/>
        <a:p>
          <a:endParaRPr lang="en-US"/>
        </a:p>
      </dgm:t>
    </dgm:pt>
    <dgm:pt modelId="{EBD7E3CD-BC04-40DA-8443-176DEC91584E}" type="sibTrans" cxnId="{BBC5A4B7-A87A-41D3-B7D8-459AB5FCC040}">
      <dgm:prSet/>
      <dgm:spPr/>
      <dgm:t>
        <a:bodyPr/>
        <a:lstStyle/>
        <a:p>
          <a:endParaRPr lang="en-US" noProof="0" dirty="0"/>
        </a:p>
      </dgm:t>
    </dgm:pt>
    <dgm:pt modelId="{BE91CE87-63FE-4B2A-9C45-B327D4AA1DD3}">
      <dgm:prSet phldrT="[Text]"/>
      <dgm:spPr/>
      <dgm:t>
        <a:bodyPr/>
        <a:lstStyle/>
        <a:p>
          <a:r>
            <a:rPr lang="en-US" noProof="0" dirty="0"/>
            <a:t>Process</a:t>
          </a:r>
        </a:p>
      </dgm:t>
    </dgm:pt>
    <dgm:pt modelId="{2FA69946-4404-46A6-943D-0644855AFD8D}" type="parTrans" cxnId="{01A47D95-4DAC-42E6-8765-E11B78C3434B}">
      <dgm:prSet/>
      <dgm:spPr/>
      <dgm:t>
        <a:bodyPr/>
        <a:lstStyle/>
        <a:p>
          <a:endParaRPr lang="en-US"/>
        </a:p>
      </dgm:t>
    </dgm:pt>
    <dgm:pt modelId="{65602B57-65F2-4061-BF3B-26EC988571E6}" type="sibTrans" cxnId="{01A47D95-4DAC-42E6-8765-E11B78C3434B}">
      <dgm:prSet/>
      <dgm:spPr/>
      <dgm:t>
        <a:bodyPr/>
        <a:lstStyle/>
        <a:p>
          <a:endParaRPr lang="en-US" noProof="0" dirty="0"/>
        </a:p>
      </dgm:t>
    </dgm:pt>
    <dgm:pt modelId="{A78B3B2C-D137-40FA-A89E-8B2F5FA3B11D}">
      <dgm:prSet phldrT="[Text]"/>
      <dgm:spPr/>
      <dgm:t>
        <a:bodyPr/>
        <a:lstStyle/>
        <a:p>
          <a:r>
            <a:rPr lang="en-US" noProof="0" dirty="0"/>
            <a:t>Validate</a:t>
          </a:r>
        </a:p>
      </dgm:t>
    </dgm:pt>
    <dgm:pt modelId="{ABFF2BE4-CCD6-4AC5-B633-457A83E5E967}" type="parTrans" cxnId="{6AFFCBB2-0EC9-4130-B601-85B271E11935}">
      <dgm:prSet/>
      <dgm:spPr/>
      <dgm:t>
        <a:bodyPr/>
        <a:lstStyle/>
        <a:p>
          <a:endParaRPr lang="en-US"/>
        </a:p>
      </dgm:t>
    </dgm:pt>
    <dgm:pt modelId="{38697D7F-6158-4C3C-82FF-6FADCF4B5504}" type="sibTrans" cxnId="{6AFFCBB2-0EC9-4130-B601-85B271E11935}">
      <dgm:prSet/>
      <dgm:spPr/>
      <dgm:t>
        <a:bodyPr/>
        <a:lstStyle/>
        <a:p>
          <a:endParaRPr lang="en-US" noProof="0" dirty="0"/>
        </a:p>
      </dgm:t>
    </dgm:pt>
    <dgm:pt modelId="{93944990-7173-40A9-A0B2-9CB1E79B700E}">
      <dgm:prSet phldrT="[Text]"/>
      <dgm:spPr/>
      <dgm:t>
        <a:bodyPr/>
        <a:lstStyle/>
        <a:p>
          <a:r>
            <a:rPr lang="en-US" noProof="0" dirty="0"/>
            <a:t>Library</a:t>
          </a:r>
        </a:p>
      </dgm:t>
    </dgm:pt>
    <dgm:pt modelId="{9328BFAB-275F-457F-B88E-1F952DBD21C8}" type="parTrans" cxnId="{BFE230C0-B8C4-4E8F-B7C0-9E2E9B3ADA66}">
      <dgm:prSet/>
      <dgm:spPr/>
      <dgm:t>
        <a:bodyPr/>
        <a:lstStyle/>
        <a:p>
          <a:endParaRPr lang="en-US"/>
        </a:p>
      </dgm:t>
    </dgm:pt>
    <dgm:pt modelId="{B43C1066-58C7-4DB5-8459-B2422F8E1D25}" type="sibTrans" cxnId="{BFE230C0-B8C4-4E8F-B7C0-9E2E9B3ADA66}">
      <dgm:prSet/>
      <dgm:spPr/>
      <dgm:t>
        <a:bodyPr/>
        <a:lstStyle/>
        <a:p>
          <a:endParaRPr lang="en-US"/>
        </a:p>
      </dgm:t>
    </dgm:pt>
    <dgm:pt modelId="{BD095D31-83A1-48AC-AACB-54023EE584C2}" type="pres">
      <dgm:prSet presAssocID="{455578E5-8827-4F6E-ABF0-B9E14DA398EC}" presName="linearFlow" presStyleCnt="0">
        <dgm:presLayoutVars>
          <dgm:resizeHandles val="exact"/>
        </dgm:presLayoutVars>
      </dgm:prSet>
      <dgm:spPr/>
    </dgm:pt>
    <dgm:pt modelId="{C867E30F-D983-414C-9CBE-CF841A14F76D}" type="pres">
      <dgm:prSet presAssocID="{09055E6B-5CD7-40A9-B8CF-2E782122B968}" presName="node" presStyleLbl="node1" presStyleIdx="0" presStyleCnt="4">
        <dgm:presLayoutVars>
          <dgm:bulletEnabled val="1"/>
        </dgm:presLayoutVars>
      </dgm:prSet>
      <dgm:spPr/>
    </dgm:pt>
    <dgm:pt modelId="{289993B4-7271-4982-938F-F9EF9F3ABDF0}" type="pres">
      <dgm:prSet presAssocID="{EBD7E3CD-BC04-40DA-8443-176DEC91584E}" presName="sibTrans" presStyleLbl="sibTrans2D1" presStyleIdx="0" presStyleCnt="3"/>
      <dgm:spPr/>
    </dgm:pt>
    <dgm:pt modelId="{5462E88E-2657-4F32-B1AB-ABE9225564C6}" type="pres">
      <dgm:prSet presAssocID="{EBD7E3CD-BC04-40DA-8443-176DEC91584E}" presName="connectorText" presStyleLbl="sibTrans2D1" presStyleIdx="0" presStyleCnt="3"/>
      <dgm:spPr/>
    </dgm:pt>
    <dgm:pt modelId="{6AAAFF2D-8C9F-4650-B246-9AC42656CE40}" type="pres">
      <dgm:prSet presAssocID="{BE91CE87-63FE-4B2A-9C45-B327D4AA1DD3}" presName="node" presStyleLbl="node1" presStyleIdx="1" presStyleCnt="4">
        <dgm:presLayoutVars>
          <dgm:bulletEnabled val="1"/>
        </dgm:presLayoutVars>
      </dgm:prSet>
      <dgm:spPr/>
    </dgm:pt>
    <dgm:pt modelId="{0532FB06-E2B0-4C14-AD92-D9A74113863E}" type="pres">
      <dgm:prSet presAssocID="{65602B57-65F2-4061-BF3B-26EC988571E6}" presName="sibTrans" presStyleLbl="sibTrans2D1" presStyleIdx="1" presStyleCnt="3"/>
      <dgm:spPr/>
    </dgm:pt>
    <dgm:pt modelId="{A23C509D-B7B1-421A-8B3B-E1374FA31145}" type="pres">
      <dgm:prSet presAssocID="{65602B57-65F2-4061-BF3B-26EC988571E6}" presName="connectorText" presStyleLbl="sibTrans2D1" presStyleIdx="1" presStyleCnt="3"/>
      <dgm:spPr/>
    </dgm:pt>
    <dgm:pt modelId="{AE2A9C98-0FCF-4932-B713-66E65EB71170}" type="pres">
      <dgm:prSet presAssocID="{A78B3B2C-D137-40FA-A89E-8B2F5FA3B11D}" presName="node" presStyleLbl="node1" presStyleIdx="2" presStyleCnt="4">
        <dgm:presLayoutVars>
          <dgm:bulletEnabled val="1"/>
        </dgm:presLayoutVars>
      </dgm:prSet>
      <dgm:spPr/>
    </dgm:pt>
    <dgm:pt modelId="{5492D3F9-01C0-4880-97D7-1AF5D394B2BD}" type="pres">
      <dgm:prSet presAssocID="{38697D7F-6158-4C3C-82FF-6FADCF4B5504}" presName="sibTrans" presStyleLbl="sibTrans2D1" presStyleIdx="2" presStyleCnt="3"/>
      <dgm:spPr/>
    </dgm:pt>
    <dgm:pt modelId="{BBDDE486-46EF-495A-984C-0F072AE63DD8}" type="pres">
      <dgm:prSet presAssocID="{38697D7F-6158-4C3C-82FF-6FADCF4B5504}" presName="connectorText" presStyleLbl="sibTrans2D1" presStyleIdx="2" presStyleCnt="3"/>
      <dgm:spPr/>
    </dgm:pt>
    <dgm:pt modelId="{46D47058-F2FA-42EB-BB3D-ED2271F904EB}" type="pres">
      <dgm:prSet presAssocID="{93944990-7173-40A9-A0B2-9CB1E79B700E}" presName="node" presStyleLbl="node1" presStyleIdx="3" presStyleCnt="4">
        <dgm:presLayoutVars>
          <dgm:bulletEnabled val="1"/>
        </dgm:presLayoutVars>
      </dgm:prSet>
      <dgm:spPr/>
    </dgm:pt>
  </dgm:ptLst>
  <dgm:cxnLst>
    <dgm:cxn modelId="{6B3A8E65-7162-4016-8846-15761AE37130}" type="presOf" srcId="{BE91CE87-63FE-4B2A-9C45-B327D4AA1DD3}" destId="{6AAAFF2D-8C9F-4650-B246-9AC42656CE40}" srcOrd="0" destOrd="0" presId="urn:microsoft.com/office/officeart/2005/8/layout/process2"/>
    <dgm:cxn modelId="{B14D9C6D-3061-47E4-A27C-383ED2275213}" type="presOf" srcId="{A78B3B2C-D137-40FA-A89E-8B2F5FA3B11D}" destId="{AE2A9C98-0FCF-4932-B713-66E65EB71170}" srcOrd="0" destOrd="0" presId="urn:microsoft.com/office/officeart/2005/8/layout/process2"/>
    <dgm:cxn modelId="{D8D1B473-3084-4F21-9AB8-092E55DF6803}" type="presOf" srcId="{65602B57-65F2-4061-BF3B-26EC988571E6}" destId="{0532FB06-E2B0-4C14-AD92-D9A74113863E}" srcOrd="0" destOrd="0" presId="urn:microsoft.com/office/officeart/2005/8/layout/process2"/>
    <dgm:cxn modelId="{5E49A558-07B6-4969-BBA4-E50D7D8D3733}" type="presOf" srcId="{65602B57-65F2-4061-BF3B-26EC988571E6}" destId="{A23C509D-B7B1-421A-8B3B-E1374FA31145}" srcOrd="1" destOrd="0" presId="urn:microsoft.com/office/officeart/2005/8/layout/process2"/>
    <dgm:cxn modelId="{5D0AE98B-F223-4FCA-ACC8-D6393960A796}" type="presOf" srcId="{38697D7F-6158-4C3C-82FF-6FADCF4B5504}" destId="{BBDDE486-46EF-495A-984C-0F072AE63DD8}" srcOrd="1" destOrd="0" presId="urn:microsoft.com/office/officeart/2005/8/layout/process2"/>
    <dgm:cxn modelId="{01A47D95-4DAC-42E6-8765-E11B78C3434B}" srcId="{455578E5-8827-4F6E-ABF0-B9E14DA398EC}" destId="{BE91CE87-63FE-4B2A-9C45-B327D4AA1DD3}" srcOrd="1" destOrd="0" parTransId="{2FA69946-4404-46A6-943D-0644855AFD8D}" sibTransId="{65602B57-65F2-4061-BF3B-26EC988571E6}"/>
    <dgm:cxn modelId="{100A709F-9922-471A-AD87-2A313B81D758}" type="presOf" srcId="{EBD7E3CD-BC04-40DA-8443-176DEC91584E}" destId="{5462E88E-2657-4F32-B1AB-ABE9225564C6}" srcOrd="1" destOrd="0" presId="urn:microsoft.com/office/officeart/2005/8/layout/process2"/>
    <dgm:cxn modelId="{6AFFCBB2-0EC9-4130-B601-85B271E11935}" srcId="{455578E5-8827-4F6E-ABF0-B9E14DA398EC}" destId="{A78B3B2C-D137-40FA-A89E-8B2F5FA3B11D}" srcOrd="2" destOrd="0" parTransId="{ABFF2BE4-CCD6-4AC5-B633-457A83E5E967}" sibTransId="{38697D7F-6158-4C3C-82FF-6FADCF4B5504}"/>
    <dgm:cxn modelId="{BBC5A4B7-A87A-41D3-B7D8-459AB5FCC040}" srcId="{455578E5-8827-4F6E-ABF0-B9E14DA398EC}" destId="{09055E6B-5CD7-40A9-B8CF-2E782122B968}" srcOrd="0" destOrd="0" parTransId="{4BC0A400-5F05-464F-9D54-173EEC2D434C}" sibTransId="{EBD7E3CD-BC04-40DA-8443-176DEC91584E}"/>
    <dgm:cxn modelId="{BFE230C0-B8C4-4E8F-B7C0-9E2E9B3ADA66}" srcId="{455578E5-8827-4F6E-ABF0-B9E14DA398EC}" destId="{93944990-7173-40A9-A0B2-9CB1E79B700E}" srcOrd="3" destOrd="0" parTransId="{9328BFAB-275F-457F-B88E-1F952DBD21C8}" sibTransId="{B43C1066-58C7-4DB5-8459-B2422F8E1D25}"/>
    <dgm:cxn modelId="{6A341BCB-CE68-491B-A27B-1674616761E4}" type="presOf" srcId="{09055E6B-5CD7-40A9-B8CF-2E782122B968}" destId="{C867E30F-D983-414C-9CBE-CF841A14F76D}" srcOrd="0" destOrd="0" presId="urn:microsoft.com/office/officeart/2005/8/layout/process2"/>
    <dgm:cxn modelId="{386D3ACB-0740-4CFB-966F-32885366EFDA}" type="presOf" srcId="{EBD7E3CD-BC04-40DA-8443-176DEC91584E}" destId="{289993B4-7271-4982-938F-F9EF9F3ABDF0}" srcOrd="0" destOrd="0" presId="urn:microsoft.com/office/officeart/2005/8/layout/process2"/>
    <dgm:cxn modelId="{4B6FB4D7-4368-4637-A82F-F7D2BFA690DA}" type="presOf" srcId="{93944990-7173-40A9-A0B2-9CB1E79B700E}" destId="{46D47058-F2FA-42EB-BB3D-ED2271F904EB}" srcOrd="0" destOrd="0" presId="urn:microsoft.com/office/officeart/2005/8/layout/process2"/>
    <dgm:cxn modelId="{5ED810F2-CD01-4620-9972-D96F8721D05B}" type="presOf" srcId="{455578E5-8827-4F6E-ABF0-B9E14DA398EC}" destId="{BD095D31-83A1-48AC-AACB-54023EE584C2}" srcOrd="0" destOrd="0" presId="urn:microsoft.com/office/officeart/2005/8/layout/process2"/>
    <dgm:cxn modelId="{7C4A36F7-3778-45F3-B40A-D27BEE7FA2E8}" type="presOf" srcId="{38697D7F-6158-4C3C-82FF-6FADCF4B5504}" destId="{5492D3F9-01C0-4880-97D7-1AF5D394B2BD}" srcOrd="0" destOrd="0" presId="urn:microsoft.com/office/officeart/2005/8/layout/process2"/>
    <dgm:cxn modelId="{A4EA4ABB-ADED-4801-B3E3-A458C9529149}" type="presParOf" srcId="{BD095D31-83A1-48AC-AACB-54023EE584C2}" destId="{C867E30F-D983-414C-9CBE-CF841A14F76D}" srcOrd="0" destOrd="0" presId="urn:microsoft.com/office/officeart/2005/8/layout/process2"/>
    <dgm:cxn modelId="{E96A5316-A7B3-4607-B79A-77F878139B25}" type="presParOf" srcId="{BD095D31-83A1-48AC-AACB-54023EE584C2}" destId="{289993B4-7271-4982-938F-F9EF9F3ABDF0}" srcOrd="1" destOrd="0" presId="urn:microsoft.com/office/officeart/2005/8/layout/process2"/>
    <dgm:cxn modelId="{E25C71AD-2ACB-4DA8-93D6-A8B50D990F02}" type="presParOf" srcId="{289993B4-7271-4982-938F-F9EF9F3ABDF0}" destId="{5462E88E-2657-4F32-B1AB-ABE9225564C6}" srcOrd="0" destOrd="0" presId="urn:microsoft.com/office/officeart/2005/8/layout/process2"/>
    <dgm:cxn modelId="{8749EDB4-04A8-4347-9A07-6A9F7D68E7CF}" type="presParOf" srcId="{BD095D31-83A1-48AC-AACB-54023EE584C2}" destId="{6AAAFF2D-8C9F-4650-B246-9AC42656CE40}" srcOrd="2" destOrd="0" presId="urn:microsoft.com/office/officeart/2005/8/layout/process2"/>
    <dgm:cxn modelId="{A5508B7C-94CA-4752-BAD6-0EBF54DE6096}" type="presParOf" srcId="{BD095D31-83A1-48AC-AACB-54023EE584C2}" destId="{0532FB06-E2B0-4C14-AD92-D9A74113863E}" srcOrd="3" destOrd="0" presId="urn:microsoft.com/office/officeart/2005/8/layout/process2"/>
    <dgm:cxn modelId="{63F676B6-BF5D-46D4-8C4F-B7AD4EDEE066}" type="presParOf" srcId="{0532FB06-E2B0-4C14-AD92-D9A74113863E}" destId="{A23C509D-B7B1-421A-8B3B-E1374FA31145}" srcOrd="0" destOrd="0" presId="urn:microsoft.com/office/officeart/2005/8/layout/process2"/>
    <dgm:cxn modelId="{46EF9BFA-41F7-47D7-80A6-8B7CB17D20E9}" type="presParOf" srcId="{BD095D31-83A1-48AC-AACB-54023EE584C2}" destId="{AE2A9C98-0FCF-4932-B713-66E65EB71170}" srcOrd="4" destOrd="0" presId="urn:microsoft.com/office/officeart/2005/8/layout/process2"/>
    <dgm:cxn modelId="{644A0AD3-C8B1-4557-9A6B-70148BBF40E4}" type="presParOf" srcId="{BD095D31-83A1-48AC-AACB-54023EE584C2}" destId="{5492D3F9-01C0-4880-97D7-1AF5D394B2BD}" srcOrd="5" destOrd="0" presId="urn:microsoft.com/office/officeart/2005/8/layout/process2"/>
    <dgm:cxn modelId="{8BF6383C-9FA1-4FDB-A1AE-CF7D13554FA5}" type="presParOf" srcId="{5492D3F9-01C0-4880-97D7-1AF5D394B2BD}" destId="{BBDDE486-46EF-495A-984C-0F072AE63DD8}" srcOrd="0" destOrd="0" presId="urn:microsoft.com/office/officeart/2005/8/layout/process2"/>
    <dgm:cxn modelId="{3458F7D4-96CA-45AA-8D8D-17F886E7D11C}" type="presParOf" srcId="{BD095D31-83A1-48AC-AACB-54023EE584C2}" destId="{46D47058-F2FA-42EB-BB3D-ED2271F904EB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55578E5-8827-4F6E-ABF0-B9E14DA398EC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09055E6B-5CD7-40A9-B8CF-2E782122B968}">
      <dgm:prSet phldrT="[Text]"/>
      <dgm:spPr/>
      <dgm:t>
        <a:bodyPr/>
        <a:lstStyle/>
        <a:p>
          <a:r>
            <a:rPr lang="en-US" noProof="0" dirty="0"/>
            <a:t>Evaluate</a:t>
          </a:r>
        </a:p>
      </dgm:t>
    </dgm:pt>
    <dgm:pt modelId="{4BC0A400-5F05-464F-9D54-173EEC2D434C}" type="parTrans" cxnId="{BBC5A4B7-A87A-41D3-B7D8-459AB5FCC040}">
      <dgm:prSet/>
      <dgm:spPr/>
      <dgm:t>
        <a:bodyPr/>
        <a:lstStyle/>
        <a:p>
          <a:endParaRPr lang="en-US"/>
        </a:p>
      </dgm:t>
    </dgm:pt>
    <dgm:pt modelId="{EBD7E3CD-BC04-40DA-8443-176DEC91584E}" type="sibTrans" cxnId="{BBC5A4B7-A87A-41D3-B7D8-459AB5FCC040}">
      <dgm:prSet/>
      <dgm:spPr/>
      <dgm:t>
        <a:bodyPr/>
        <a:lstStyle/>
        <a:p>
          <a:endParaRPr lang="en-US" noProof="0" dirty="0"/>
        </a:p>
      </dgm:t>
    </dgm:pt>
    <dgm:pt modelId="{BE91CE87-63FE-4B2A-9C45-B327D4AA1DD3}">
      <dgm:prSet phldrT="[Text]"/>
      <dgm:spPr/>
      <dgm:t>
        <a:bodyPr/>
        <a:lstStyle/>
        <a:p>
          <a:r>
            <a:rPr lang="en-US" noProof="0" dirty="0"/>
            <a:t>Process</a:t>
          </a:r>
        </a:p>
      </dgm:t>
    </dgm:pt>
    <dgm:pt modelId="{2FA69946-4404-46A6-943D-0644855AFD8D}" type="parTrans" cxnId="{01A47D95-4DAC-42E6-8765-E11B78C3434B}">
      <dgm:prSet/>
      <dgm:spPr/>
      <dgm:t>
        <a:bodyPr/>
        <a:lstStyle/>
        <a:p>
          <a:endParaRPr lang="en-US"/>
        </a:p>
      </dgm:t>
    </dgm:pt>
    <dgm:pt modelId="{65602B57-65F2-4061-BF3B-26EC988571E6}" type="sibTrans" cxnId="{01A47D95-4DAC-42E6-8765-E11B78C3434B}">
      <dgm:prSet/>
      <dgm:spPr/>
      <dgm:t>
        <a:bodyPr/>
        <a:lstStyle/>
        <a:p>
          <a:endParaRPr lang="en-US" noProof="0" dirty="0"/>
        </a:p>
      </dgm:t>
    </dgm:pt>
    <dgm:pt modelId="{A78B3B2C-D137-40FA-A89E-8B2F5FA3B11D}">
      <dgm:prSet phldrT="[Text]"/>
      <dgm:spPr/>
      <dgm:t>
        <a:bodyPr/>
        <a:lstStyle/>
        <a:p>
          <a:r>
            <a:rPr lang="en-US" noProof="0" dirty="0"/>
            <a:t>Validate</a:t>
          </a:r>
        </a:p>
      </dgm:t>
    </dgm:pt>
    <dgm:pt modelId="{ABFF2BE4-CCD6-4AC5-B633-457A83E5E967}" type="parTrans" cxnId="{6AFFCBB2-0EC9-4130-B601-85B271E11935}">
      <dgm:prSet/>
      <dgm:spPr/>
      <dgm:t>
        <a:bodyPr/>
        <a:lstStyle/>
        <a:p>
          <a:endParaRPr lang="en-US"/>
        </a:p>
      </dgm:t>
    </dgm:pt>
    <dgm:pt modelId="{38697D7F-6158-4C3C-82FF-6FADCF4B5504}" type="sibTrans" cxnId="{6AFFCBB2-0EC9-4130-B601-85B271E11935}">
      <dgm:prSet/>
      <dgm:spPr/>
      <dgm:t>
        <a:bodyPr/>
        <a:lstStyle/>
        <a:p>
          <a:endParaRPr lang="en-US" noProof="0" dirty="0"/>
        </a:p>
      </dgm:t>
    </dgm:pt>
    <dgm:pt modelId="{93944990-7173-40A9-A0B2-9CB1E79B700E}">
      <dgm:prSet phldrT="[Text]"/>
      <dgm:spPr/>
      <dgm:t>
        <a:bodyPr/>
        <a:lstStyle/>
        <a:p>
          <a:r>
            <a:rPr lang="en-US" noProof="0" dirty="0"/>
            <a:t>Library</a:t>
          </a:r>
        </a:p>
      </dgm:t>
    </dgm:pt>
    <dgm:pt modelId="{9328BFAB-275F-457F-B88E-1F952DBD21C8}" type="parTrans" cxnId="{BFE230C0-B8C4-4E8F-B7C0-9E2E9B3ADA66}">
      <dgm:prSet/>
      <dgm:spPr/>
      <dgm:t>
        <a:bodyPr/>
        <a:lstStyle/>
        <a:p>
          <a:endParaRPr lang="en-US"/>
        </a:p>
      </dgm:t>
    </dgm:pt>
    <dgm:pt modelId="{B43C1066-58C7-4DB5-8459-B2422F8E1D25}" type="sibTrans" cxnId="{BFE230C0-B8C4-4E8F-B7C0-9E2E9B3ADA66}">
      <dgm:prSet/>
      <dgm:spPr/>
      <dgm:t>
        <a:bodyPr/>
        <a:lstStyle/>
        <a:p>
          <a:endParaRPr lang="en-US"/>
        </a:p>
      </dgm:t>
    </dgm:pt>
    <dgm:pt modelId="{BD095D31-83A1-48AC-AACB-54023EE584C2}" type="pres">
      <dgm:prSet presAssocID="{455578E5-8827-4F6E-ABF0-B9E14DA398EC}" presName="linearFlow" presStyleCnt="0">
        <dgm:presLayoutVars>
          <dgm:resizeHandles val="exact"/>
        </dgm:presLayoutVars>
      </dgm:prSet>
      <dgm:spPr/>
    </dgm:pt>
    <dgm:pt modelId="{C867E30F-D983-414C-9CBE-CF841A14F76D}" type="pres">
      <dgm:prSet presAssocID="{09055E6B-5CD7-40A9-B8CF-2E782122B968}" presName="node" presStyleLbl="node1" presStyleIdx="0" presStyleCnt="4">
        <dgm:presLayoutVars>
          <dgm:bulletEnabled val="1"/>
        </dgm:presLayoutVars>
      </dgm:prSet>
      <dgm:spPr/>
    </dgm:pt>
    <dgm:pt modelId="{289993B4-7271-4982-938F-F9EF9F3ABDF0}" type="pres">
      <dgm:prSet presAssocID="{EBD7E3CD-BC04-40DA-8443-176DEC91584E}" presName="sibTrans" presStyleLbl="sibTrans2D1" presStyleIdx="0" presStyleCnt="3"/>
      <dgm:spPr/>
    </dgm:pt>
    <dgm:pt modelId="{5462E88E-2657-4F32-B1AB-ABE9225564C6}" type="pres">
      <dgm:prSet presAssocID="{EBD7E3CD-BC04-40DA-8443-176DEC91584E}" presName="connectorText" presStyleLbl="sibTrans2D1" presStyleIdx="0" presStyleCnt="3"/>
      <dgm:spPr/>
    </dgm:pt>
    <dgm:pt modelId="{6AAAFF2D-8C9F-4650-B246-9AC42656CE40}" type="pres">
      <dgm:prSet presAssocID="{BE91CE87-63FE-4B2A-9C45-B327D4AA1DD3}" presName="node" presStyleLbl="node1" presStyleIdx="1" presStyleCnt="4">
        <dgm:presLayoutVars>
          <dgm:bulletEnabled val="1"/>
        </dgm:presLayoutVars>
      </dgm:prSet>
      <dgm:spPr/>
    </dgm:pt>
    <dgm:pt modelId="{0532FB06-E2B0-4C14-AD92-D9A74113863E}" type="pres">
      <dgm:prSet presAssocID="{65602B57-65F2-4061-BF3B-26EC988571E6}" presName="sibTrans" presStyleLbl="sibTrans2D1" presStyleIdx="1" presStyleCnt="3"/>
      <dgm:spPr/>
    </dgm:pt>
    <dgm:pt modelId="{A23C509D-B7B1-421A-8B3B-E1374FA31145}" type="pres">
      <dgm:prSet presAssocID="{65602B57-65F2-4061-BF3B-26EC988571E6}" presName="connectorText" presStyleLbl="sibTrans2D1" presStyleIdx="1" presStyleCnt="3"/>
      <dgm:spPr/>
    </dgm:pt>
    <dgm:pt modelId="{AE2A9C98-0FCF-4932-B713-66E65EB71170}" type="pres">
      <dgm:prSet presAssocID="{A78B3B2C-D137-40FA-A89E-8B2F5FA3B11D}" presName="node" presStyleLbl="node1" presStyleIdx="2" presStyleCnt="4">
        <dgm:presLayoutVars>
          <dgm:bulletEnabled val="1"/>
        </dgm:presLayoutVars>
      </dgm:prSet>
      <dgm:spPr/>
    </dgm:pt>
    <dgm:pt modelId="{5492D3F9-01C0-4880-97D7-1AF5D394B2BD}" type="pres">
      <dgm:prSet presAssocID="{38697D7F-6158-4C3C-82FF-6FADCF4B5504}" presName="sibTrans" presStyleLbl="sibTrans2D1" presStyleIdx="2" presStyleCnt="3"/>
      <dgm:spPr/>
    </dgm:pt>
    <dgm:pt modelId="{BBDDE486-46EF-495A-984C-0F072AE63DD8}" type="pres">
      <dgm:prSet presAssocID="{38697D7F-6158-4C3C-82FF-6FADCF4B5504}" presName="connectorText" presStyleLbl="sibTrans2D1" presStyleIdx="2" presStyleCnt="3"/>
      <dgm:spPr/>
    </dgm:pt>
    <dgm:pt modelId="{46D47058-F2FA-42EB-BB3D-ED2271F904EB}" type="pres">
      <dgm:prSet presAssocID="{93944990-7173-40A9-A0B2-9CB1E79B700E}" presName="node" presStyleLbl="node1" presStyleIdx="3" presStyleCnt="4">
        <dgm:presLayoutVars>
          <dgm:bulletEnabled val="1"/>
        </dgm:presLayoutVars>
      </dgm:prSet>
      <dgm:spPr/>
    </dgm:pt>
  </dgm:ptLst>
  <dgm:cxnLst>
    <dgm:cxn modelId="{6B3A8E65-7162-4016-8846-15761AE37130}" type="presOf" srcId="{BE91CE87-63FE-4B2A-9C45-B327D4AA1DD3}" destId="{6AAAFF2D-8C9F-4650-B246-9AC42656CE40}" srcOrd="0" destOrd="0" presId="urn:microsoft.com/office/officeart/2005/8/layout/process2"/>
    <dgm:cxn modelId="{B14D9C6D-3061-47E4-A27C-383ED2275213}" type="presOf" srcId="{A78B3B2C-D137-40FA-A89E-8B2F5FA3B11D}" destId="{AE2A9C98-0FCF-4932-B713-66E65EB71170}" srcOrd="0" destOrd="0" presId="urn:microsoft.com/office/officeart/2005/8/layout/process2"/>
    <dgm:cxn modelId="{D8D1B473-3084-4F21-9AB8-092E55DF6803}" type="presOf" srcId="{65602B57-65F2-4061-BF3B-26EC988571E6}" destId="{0532FB06-E2B0-4C14-AD92-D9A74113863E}" srcOrd="0" destOrd="0" presId="urn:microsoft.com/office/officeart/2005/8/layout/process2"/>
    <dgm:cxn modelId="{5E49A558-07B6-4969-BBA4-E50D7D8D3733}" type="presOf" srcId="{65602B57-65F2-4061-BF3B-26EC988571E6}" destId="{A23C509D-B7B1-421A-8B3B-E1374FA31145}" srcOrd="1" destOrd="0" presId="urn:microsoft.com/office/officeart/2005/8/layout/process2"/>
    <dgm:cxn modelId="{5D0AE98B-F223-4FCA-ACC8-D6393960A796}" type="presOf" srcId="{38697D7F-6158-4C3C-82FF-6FADCF4B5504}" destId="{BBDDE486-46EF-495A-984C-0F072AE63DD8}" srcOrd="1" destOrd="0" presId="urn:microsoft.com/office/officeart/2005/8/layout/process2"/>
    <dgm:cxn modelId="{01A47D95-4DAC-42E6-8765-E11B78C3434B}" srcId="{455578E5-8827-4F6E-ABF0-B9E14DA398EC}" destId="{BE91CE87-63FE-4B2A-9C45-B327D4AA1DD3}" srcOrd="1" destOrd="0" parTransId="{2FA69946-4404-46A6-943D-0644855AFD8D}" sibTransId="{65602B57-65F2-4061-BF3B-26EC988571E6}"/>
    <dgm:cxn modelId="{100A709F-9922-471A-AD87-2A313B81D758}" type="presOf" srcId="{EBD7E3CD-BC04-40DA-8443-176DEC91584E}" destId="{5462E88E-2657-4F32-B1AB-ABE9225564C6}" srcOrd="1" destOrd="0" presId="urn:microsoft.com/office/officeart/2005/8/layout/process2"/>
    <dgm:cxn modelId="{6AFFCBB2-0EC9-4130-B601-85B271E11935}" srcId="{455578E5-8827-4F6E-ABF0-B9E14DA398EC}" destId="{A78B3B2C-D137-40FA-A89E-8B2F5FA3B11D}" srcOrd="2" destOrd="0" parTransId="{ABFF2BE4-CCD6-4AC5-B633-457A83E5E967}" sibTransId="{38697D7F-6158-4C3C-82FF-6FADCF4B5504}"/>
    <dgm:cxn modelId="{BBC5A4B7-A87A-41D3-B7D8-459AB5FCC040}" srcId="{455578E5-8827-4F6E-ABF0-B9E14DA398EC}" destId="{09055E6B-5CD7-40A9-B8CF-2E782122B968}" srcOrd="0" destOrd="0" parTransId="{4BC0A400-5F05-464F-9D54-173EEC2D434C}" sibTransId="{EBD7E3CD-BC04-40DA-8443-176DEC91584E}"/>
    <dgm:cxn modelId="{BFE230C0-B8C4-4E8F-B7C0-9E2E9B3ADA66}" srcId="{455578E5-8827-4F6E-ABF0-B9E14DA398EC}" destId="{93944990-7173-40A9-A0B2-9CB1E79B700E}" srcOrd="3" destOrd="0" parTransId="{9328BFAB-275F-457F-B88E-1F952DBD21C8}" sibTransId="{B43C1066-58C7-4DB5-8459-B2422F8E1D25}"/>
    <dgm:cxn modelId="{6A341BCB-CE68-491B-A27B-1674616761E4}" type="presOf" srcId="{09055E6B-5CD7-40A9-B8CF-2E782122B968}" destId="{C867E30F-D983-414C-9CBE-CF841A14F76D}" srcOrd="0" destOrd="0" presId="urn:microsoft.com/office/officeart/2005/8/layout/process2"/>
    <dgm:cxn modelId="{386D3ACB-0740-4CFB-966F-32885366EFDA}" type="presOf" srcId="{EBD7E3CD-BC04-40DA-8443-176DEC91584E}" destId="{289993B4-7271-4982-938F-F9EF9F3ABDF0}" srcOrd="0" destOrd="0" presId="urn:microsoft.com/office/officeart/2005/8/layout/process2"/>
    <dgm:cxn modelId="{4B6FB4D7-4368-4637-A82F-F7D2BFA690DA}" type="presOf" srcId="{93944990-7173-40A9-A0B2-9CB1E79B700E}" destId="{46D47058-F2FA-42EB-BB3D-ED2271F904EB}" srcOrd="0" destOrd="0" presId="urn:microsoft.com/office/officeart/2005/8/layout/process2"/>
    <dgm:cxn modelId="{5ED810F2-CD01-4620-9972-D96F8721D05B}" type="presOf" srcId="{455578E5-8827-4F6E-ABF0-B9E14DA398EC}" destId="{BD095D31-83A1-48AC-AACB-54023EE584C2}" srcOrd="0" destOrd="0" presId="urn:microsoft.com/office/officeart/2005/8/layout/process2"/>
    <dgm:cxn modelId="{7C4A36F7-3778-45F3-B40A-D27BEE7FA2E8}" type="presOf" srcId="{38697D7F-6158-4C3C-82FF-6FADCF4B5504}" destId="{5492D3F9-01C0-4880-97D7-1AF5D394B2BD}" srcOrd="0" destOrd="0" presId="urn:microsoft.com/office/officeart/2005/8/layout/process2"/>
    <dgm:cxn modelId="{A4EA4ABB-ADED-4801-B3E3-A458C9529149}" type="presParOf" srcId="{BD095D31-83A1-48AC-AACB-54023EE584C2}" destId="{C867E30F-D983-414C-9CBE-CF841A14F76D}" srcOrd="0" destOrd="0" presId="urn:microsoft.com/office/officeart/2005/8/layout/process2"/>
    <dgm:cxn modelId="{E96A5316-A7B3-4607-B79A-77F878139B25}" type="presParOf" srcId="{BD095D31-83A1-48AC-AACB-54023EE584C2}" destId="{289993B4-7271-4982-938F-F9EF9F3ABDF0}" srcOrd="1" destOrd="0" presId="urn:microsoft.com/office/officeart/2005/8/layout/process2"/>
    <dgm:cxn modelId="{E25C71AD-2ACB-4DA8-93D6-A8B50D990F02}" type="presParOf" srcId="{289993B4-7271-4982-938F-F9EF9F3ABDF0}" destId="{5462E88E-2657-4F32-B1AB-ABE9225564C6}" srcOrd="0" destOrd="0" presId="urn:microsoft.com/office/officeart/2005/8/layout/process2"/>
    <dgm:cxn modelId="{8749EDB4-04A8-4347-9A07-6A9F7D68E7CF}" type="presParOf" srcId="{BD095D31-83A1-48AC-AACB-54023EE584C2}" destId="{6AAAFF2D-8C9F-4650-B246-9AC42656CE40}" srcOrd="2" destOrd="0" presId="urn:microsoft.com/office/officeart/2005/8/layout/process2"/>
    <dgm:cxn modelId="{A5508B7C-94CA-4752-BAD6-0EBF54DE6096}" type="presParOf" srcId="{BD095D31-83A1-48AC-AACB-54023EE584C2}" destId="{0532FB06-E2B0-4C14-AD92-D9A74113863E}" srcOrd="3" destOrd="0" presId="urn:microsoft.com/office/officeart/2005/8/layout/process2"/>
    <dgm:cxn modelId="{63F676B6-BF5D-46D4-8C4F-B7AD4EDEE066}" type="presParOf" srcId="{0532FB06-E2B0-4C14-AD92-D9A74113863E}" destId="{A23C509D-B7B1-421A-8B3B-E1374FA31145}" srcOrd="0" destOrd="0" presId="urn:microsoft.com/office/officeart/2005/8/layout/process2"/>
    <dgm:cxn modelId="{46EF9BFA-41F7-47D7-80A6-8B7CB17D20E9}" type="presParOf" srcId="{BD095D31-83A1-48AC-AACB-54023EE584C2}" destId="{AE2A9C98-0FCF-4932-B713-66E65EB71170}" srcOrd="4" destOrd="0" presId="urn:microsoft.com/office/officeart/2005/8/layout/process2"/>
    <dgm:cxn modelId="{644A0AD3-C8B1-4557-9A6B-70148BBF40E4}" type="presParOf" srcId="{BD095D31-83A1-48AC-AACB-54023EE584C2}" destId="{5492D3F9-01C0-4880-97D7-1AF5D394B2BD}" srcOrd="5" destOrd="0" presId="urn:microsoft.com/office/officeart/2005/8/layout/process2"/>
    <dgm:cxn modelId="{8BF6383C-9FA1-4FDB-A1AE-CF7D13554FA5}" type="presParOf" srcId="{5492D3F9-01C0-4880-97D7-1AF5D394B2BD}" destId="{BBDDE486-46EF-495A-984C-0F072AE63DD8}" srcOrd="0" destOrd="0" presId="urn:microsoft.com/office/officeart/2005/8/layout/process2"/>
    <dgm:cxn modelId="{3458F7D4-96CA-45AA-8D8D-17F886E7D11C}" type="presParOf" srcId="{BD095D31-83A1-48AC-AACB-54023EE584C2}" destId="{46D47058-F2FA-42EB-BB3D-ED2271F904EB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18F07-09AC-4A32-A376-FD9EFE116388}">
      <dsp:nvSpPr>
        <dsp:cNvPr id="0" name=""/>
        <dsp:cNvSpPr/>
      </dsp:nvSpPr>
      <dsp:spPr>
        <a:xfrm>
          <a:off x="801399" y="428704"/>
          <a:ext cx="3953660" cy="2043227"/>
        </a:xfrm>
        <a:prstGeom prst="rect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599485-8818-475E-808E-E7EB889874FA}">
      <dsp:nvSpPr>
        <dsp:cNvPr id="0" name=""/>
        <dsp:cNvSpPr/>
      </dsp:nvSpPr>
      <dsp:spPr>
        <a:xfrm>
          <a:off x="919554" y="667662"/>
          <a:ext cx="1835952" cy="1747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noProof="0" dirty="0"/>
            <a:t>Enhanced safety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noProof="0" dirty="0"/>
            <a:t>Efficient fuel use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noProof="0" dirty="0"/>
            <a:t>HL waste reduction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noProof="0" dirty="0"/>
            <a:t>Passive cooling</a:t>
          </a:r>
        </a:p>
      </dsp:txBody>
      <dsp:txXfrm>
        <a:off x="919554" y="667662"/>
        <a:ext cx="1835952" cy="1747956"/>
      </dsp:txXfrm>
    </dsp:sp>
    <dsp:sp modelId="{4F631C20-30B7-4995-8234-EAA15AF3E67D}">
      <dsp:nvSpPr>
        <dsp:cNvPr id="0" name=""/>
        <dsp:cNvSpPr/>
      </dsp:nvSpPr>
      <dsp:spPr>
        <a:xfrm>
          <a:off x="2796407" y="667662"/>
          <a:ext cx="1835952" cy="1747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noProof="0" dirty="0"/>
            <a:t>Corrosion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noProof="0" dirty="0"/>
            <a:t>Weight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noProof="0" dirty="0"/>
            <a:t>Freezing risk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noProof="0" dirty="0"/>
            <a:t>Limited operating experience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noProof="0" dirty="0"/>
            <a:t>…</a:t>
          </a:r>
        </a:p>
      </dsp:txBody>
      <dsp:txXfrm>
        <a:off x="2796407" y="667662"/>
        <a:ext cx="1835952" cy="1747956"/>
      </dsp:txXfrm>
    </dsp:sp>
    <dsp:sp modelId="{65AC8086-3B27-44ED-A72C-7672041476DB}">
      <dsp:nvSpPr>
        <dsp:cNvPr id="0" name=""/>
        <dsp:cNvSpPr/>
      </dsp:nvSpPr>
      <dsp:spPr>
        <a:xfrm>
          <a:off x="392399" y="19809"/>
          <a:ext cx="772554" cy="772554"/>
        </a:xfrm>
        <a:prstGeom prst="plus">
          <a:avLst>
            <a:gd name="adj" fmla="val 328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5D6DDE-2816-4432-90D0-5176D1056136}">
      <dsp:nvSpPr>
        <dsp:cNvPr id="0" name=""/>
        <dsp:cNvSpPr/>
      </dsp:nvSpPr>
      <dsp:spPr>
        <a:xfrm>
          <a:off x="4209727" y="297638"/>
          <a:ext cx="727109" cy="249174"/>
        </a:xfrm>
        <a:prstGeom prst="rect">
          <a:avLst/>
        </a:prstGeom>
        <a:solidFill>
          <a:schemeClr val="accent4">
            <a:hueOff val="463447"/>
            <a:satOff val="-90029"/>
            <a:lumOff val="50784"/>
            <a:alphaOff val="0"/>
          </a:schemeClr>
        </a:solidFill>
        <a:ln w="12700" cap="flat" cmpd="sng" algn="ctr">
          <a:solidFill>
            <a:schemeClr val="accent4">
              <a:hueOff val="463447"/>
              <a:satOff val="-90029"/>
              <a:lumOff val="507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28239E-3A3F-4105-BC3F-CAD6086D3010}">
      <dsp:nvSpPr>
        <dsp:cNvPr id="0" name=""/>
        <dsp:cNvSpPr/>
      </dsp:nvSpPr>
      <dsp:spPr>
        <a:xfrm>
          <a:off x="2778229" y="671399"/>
          <a:ext cx="454" cy="1669466"/>
        </a:xfrm>
        <a:prstGeom prst="line">
          <a:avLst/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67E30F-D983-414C-9CBE-CF841A14F76D}">
      <dsp:nvSpPr>
        <dsp:cNvPr id="0" name=""/>
        <dsp:cNvSpPr/>
      </dsp:nvSpPr>
      <dsp:spPr>
        <a:xfrm>
          <a:off x="764295" y="1906"/>
          <a:ext cx="1276584" cy="70921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noProof="0" dirty="0"/>
            <a:t>Evaluate</a:t>
          </a:r>
        </a:p>
      </dsp:txBody>
      <dsp:txXfrm>
        <a:off x="785067" y="22678"/>
        <a:ext cx="1235040" cy="667669"/>
      </dsp:txXfrm>
    </dsp:sp>
    <dsp:sp modelId="{289993B4-7271-4982-938F-F9EF9F3ABDF0}">
      <dsp:nvSpPr>
        <dsp:cNvPr id="0" name=""/>
        <dsp:cNvSpPr/>
      </dsp:nvSpPr>
      <dsp:spPr>
        <a:xfrm rot="5400000">
          <a:off x="1269610" y="728850"/>
          <a:ext cx="265955" cy="3191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noProof="0" dirty="0"/>
        </a:p>
      </dsp:txBody>
      <dsp:txXfrm rot="-5400000">
        <a:off x="1306844" y="755445"/>
        <a:ext cx="191488" cy="186169"/>
      </dsp:txXfrm>
    </dsp:sp>
    <dsp:sp modelId="{6AAAFF2D-8C9F-4650-B246-9AC42656CE40}">
      <dsp:nvSpPr>
        <dsp:cNvPr id="0" name=""/>
        <dsp:cNvSpPr/>
      </dsp:nvSpPr>
      <dsp:spPr>
        <a:xfrm>
          <a:off x="764295" y="1065726"/>
          <a:ext cx="1276584" cy="709213"/>
        </a:xfrm>
        <a:prstGeom prst="roundRect">
          <a:avLst>
            <a:gd name="adj" fmla="val 10000"/>
          </a:avLst>
        </a:prstGeom>
        <a:solidFill>
          <a:schemeClr val="accent3">
            <a:hueOff val="283229"/>
            <a:satOff val="2565"/>
            <a:lumOff val="-156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noProof="0" dirty="0"/>
            <a:t>Process</a:t>
          </a:r>
        </a:p>
      </dsp:txBody>
      <dsp:txXfrm>
        <a:off x="785067" y="1086498"/>
        <a:ext cx="1235040" cy="667669"/>
      </dsp:txXfrm>
    </dsp:sp>
    <dsp:sp modelId="{0532FB06-E2B0-4C14-AD92-D9A74113863E}">
      <dsp:nvSpPr>
        <dsp:cNvPr id="0" name=""/>
        <dsp:cNvSpPr/>
      </dsp:nvSpPr>
      <dsp:spPr>
        <a:xfrm rot="5400000">
          <a:off x="1269610" y="1792670"/>
          <a:ext cx="265955" cy="3191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424843"/>
            <a:satOff val="3848"/>
            <a:lumOff val="-234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noProof="0" dirty="0"/>
        </a:p>
      </dsp:txBody>
      <dsp:txXfrm rot="-5400000">
        <a:off x="1306844" y="1819265"/>
        <a:ext cx="191488" cy="186169"/>
      </dsp:txXfrm>
    </dsp:sp>
    <dsp:sp modelId="{AE2A9C98-0FCF-4932-B713-66E65EB71170}">
      <dsp:nvSpPr>
        <dsp:cNvPr id="0" name=""/>
        <dsp:cNvSpPr/>
      </dsp:nvSpPr>
      <dsp:spPr>
        <a:xfrm>
          <a:off x="764295" y="2129547"/>
          <a:ext cx="1276584" cy="709213"/>
        </a:xfrm>
        <a:prstGeom prst="roundRect">
          <a:avLst>
            <a:gd name="adj" fmla="val 10000"/>
          </a:avLst>
        </a:prstGeom>
        <a:solidFill>
          <a:schemeClr val="accent3">
            <a:hueOff val="566458"/>
            <a:satOff val="5130"/>
            <a:lumOff val="-312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noProof="0" dirty="0"/>
            <a:t>Validate</a:t>
          </a:r>
        </a:p>
      </dsp:txBody>
      <dsp:txXfrm>
        <a:off x="785067" y="2150319"/>
        <a:ext cx="1235040" cy="667669"/>
      </dsp:txXfrm>
    </dsp:sp>
    <dsp:sp modelId="{5492D3F9-01C0-4880-97D7-1AF5D394B2BD}">
      <dsp:nvSpPr>
        <dsp:cNvPr id="0" name=""/>
        <dsp:cNvSpPr/>
      </dsp:nvSpPr>
      <dsp:spPr>
        <a:xfrm rot="5400000">
          <a:off x="1269610" y="2856491"/>
          <a:ext cx="265955" cy="3191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849686"/>
            <a:satOff val="7695"/>
            <a:lumOff val="-468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noProof="0" dirty="0"/>
        </a:p>
      </dsp:txBody>
      <dsp:txXfrm rot="-5400000">
        <a:off x="1306844" y="2883086"/>
        <a:ext cx="191488" cy="186169"/>
      </dsp:txXfrm>
    </dsp:sp>
    <dsp:sp modelId="{46D47058-F2FA-42EB-BB3D-ED2271F904EB}">
      <dsp:nvSpPr>
        <dsp:cNvPr id="0" name=""/>
        <dsp:cNvSpPr/>
      </dsp:nvSpPr>
      <dsp:spPr>
        <a:xfrm>
          <a:off x="764295" y="3193367"/>
          <a:ext cx="1276584" cy="709213"/>
        </a:xfrm>
        <a:prstGeom prst="roundRect">
          <a:avLst>
            <a:gd name="adj" fmla="val 10000"/>
          </a:avLst>
        </a:prstGeom>
        <a:solidFill>
          <a:schemeClr val="accent3">
            <a:hueOff val="849686"/>
            <a:satOff val="7695"/>
            <a:lumOff val="-468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noProof="0" dirty="0"/>
            <a:t>Library</a:t>
          </a:r>
        </a:p>
      </dsp:txBody>
      <dsp:txXfrm>
        <a:off x="785067" y="3214139"/>
        <a:ext cx="1235040" cy="6676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67E30F-D983-414C-9CBE-CF841A14F76D}">
      <dsp:nvSpPr>
        <dsp:cNvPr id="0" name=""/>
        <dsp:cNvSpPr/>
      </dsp:nvSpPr>
      <dsp:spPr>
        <a:xfrm>
          <a:off x="764295" y="1906"/>
          <a:ext cx="1276584" cy="70921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noProof="0" dirty="0"/>
            <a:t>Evaluate</a:t>
          </a:r>
        </a:p>
      </dsp:txBody>
      <dsp:txXfrm>
        <a:off x="785067" y="22678"/>
        <a:ext cx="1235040" cy="667669"/>
      </dsp:txXfrm>
    </dsp:sp>
    <dsp:sp modelId="{289993B4-7271-4982-938F-F9EF9F3ABDF0}">
      <dsp:nvSpPr>
        <dsp:cNvPr id="0" name=""/>
        <dsp:cNvSpPr/>
      </dsp:nvSpPr>
      <dsp:spPr>
        <a:xfrm rot="5400000">
          <a:off x="1269610" y="728850"/>
          <a:ext cx="265955" cy="3191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noProof="0" dirty="0"/>
        </a:p>
      </dsp:txBody>
      <dsp:txXfrm rot="-5400000">
        <a:off x="1306844" y="755445"/>
        <a:ext cx="191488" cy="186169"/>
      </dsp:txXfrm>
    </dsp:sp>
    <dsp:sp modelId="{6AAAFF2D-8C9F-4650-B246-9AC42656CE40}">
      <dsp:nvSpPr>
        <dsp:cNvPr id="0" name=""/>
        <dsp:cNvSpPr/>
      </dsp:nvSpPr>
      <dsp:spPr>
        <a:xfrm>
          <a:off x="764295" y="1065726"/>
          <a:ext cx="1276584" cy="709213"/>
        </a:xfrm>
        <a:prstGeom prst="roundRect">
          <a:avLst>
            <a:gd name="adj" fmla="val 10000"/>
          </a:avLst>
        </a:prstGeom>
        <a:solidFill>
          <a:schemeClr val="accent3">
            <a:hueOff val="283229"/>
            <a:satOff val="2565"/>
            <a:lumOff val="-156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noProof="0" dirty="0"/>
            <a:t>Process</a:t>
          </a:r>
        </a:p>
      </dsp:txBody>
      <dsp:txXfrm>
        <a:off x="785067" y="1086498"/>
        <a:ext cx="1235040" cy="667669"/>
      </dsp:txXfrm>
    </dsp:sp>
    <dsp:sp modelId="{0532FB06-E2B0-4C14-AD92-D9A74113863E}">
      <dsp:nvSpPr>
        <dsp:cNvPr id="0" name=""/>
        <dsp:cNvSpPr/>
      </dsp:nvSpPr>
      <dsp:spPr>
        <a:xfrm rot="5400000">
          <a:off x="1269610" y="1792670"/>
          <a:ext cx="265955" cy="3191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424843"/>
            <a:satOff val="3848"/>
            <a:lumOff val="-234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noProof="0" dirty="0"/>
        </a:p>
      </dsp:txBody>
      <dsp:txXfrm rot="-5400000">
        <a:off x="1306844" y="1819265"/>
        <a:ext cx="191488" cy="186169"/>
      </dsp:txXfrm>
    </dsp:sp>
    <dsp:sp modelId="{AE2A9C98-0FCF-4932-B713-66E65EB71170}">
      <dsp:nvSpPr>
        <dsp:cNvPr id="0" name=""/>
        <dsp:cNvSpPr/>
      </dsp:nvSpPr>
      <dsp:spPr>
        <a:xfrm>
          <a:off x="764295" y="2129547"/>
          <a:ext cx="1276584" cy="709213"/>
        </a:xfrm>
        <a:prstGeom prst="roundRect">
          <a:avLst>
            <a:gd name="adj" fmla="val 10000"/>
          </a:avLst>
        </a:prstGeom>
        <a:solidFill>
          <a:schemeClr val="accent3">
            <a:hueOff val="566458"/>
            <a:satOff val="5130"/>
            <a:lumOff val="-312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noProof="0" dirty="0"/>
            <a:t>Validate</a:t>
          </a:r>
        </a:p>
      </dsp:txBody>
      <dsp:txXfrm>
        <a:off x="785067" y="2150319"/>
        <a:ext cx="1235040" cy="667669"/>
      </dsp:txXfrm>
    </dsp:sp>
    <dsp:sp modelId="{5492D3F9-01C0-4880-97D7-1AF5D394B2BD}">
      <dsp:nvSpPr>
        <dsp:cNvPr id="0" name=""/>
        <dsp:cNvSpPr/>
      </dsp:nvSpPr>
      <dsp:spPr>
        <a:xfrm rot="5400000">
          <a:off x="1269610" y="2856491"/>
          <a:ext cx="265955" cy="3191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849686"/>
            <a:satOff val="7695"/>
            <a:lumOff val="-468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noProof="0" dirty="0"/>
        </a:p>
      </dsp:txBody>
      <dsp:txXfrm rot="-5400000">
        <a:off x="1306844" y="2883086"/>
        <a:ext cx="191488" cy="186169"/>
      </dsp:txXfrm>
    </dsp:sp>
    <dsp:sp modelId="{46D47058-F2FA-42EB-BB3D-ED2271F904EB}">
      <dsp:nvSpPr>
        <dsp:cNvPr id="0" name=""/>
        <dsp:cNvSpPr/>
      </dsp:nvSpPr>
      <dsp:spPr>
        <a:xfrm>
          <a:off x="764295" y="3193367"/>
          <a:ext cx="1276584" cy="709213"/>
        </a:xfrm>
        <a:prstGeom prst="roundRect">
          <a:avLst>
            <a:gd name="adj" fmla="val 10000"/>
          </a:avLst>
        </a:prstGeom>
        <a:solidFill>
          <a:schemeClr val="accent3">
            <a:hueOff val="849686"/>
            <a:satOff val="7695"/>
            <a:lumOff val="-468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noProof="0" dirty="0"/>
            <a:t>Library</a:t>
          </a:r>
        </a:p>
      </dsp:txBody>
      <dsp:txXfrm>
        <a:off x="785067" y="3214139"/>
        <a:ext cx="1235040" cy="6676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67E30F-D983-414C-9CBE-CF841A14F76D}">
      <dsp:nvSpPr>
        <dsp:cNvPr id="0" name=""/>
        <dsp:cNvSpPr/>
      </dsp:nvSpPr>
      <dsp:spPr>
        <a:xfrm>
          <a:off x="764295" y="1906"/>
          <a:ext cx="1276584" cy="70921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noProof="0" dirty="0"/>
            <a:t>Evaluate</a:t>
          </a:r>
        </a:p>
      </dsp:txBody>
      <dsp:txXfrm>
        <a:off x="785067" y="22678"/>
        <a:ext cx="1235040" cy="667669"/>
      </dsp:txXfrm>
    </dsp:sp>
    <dsp:sp modelId="{289993B4-7271-4982-938F-F9EF9F3ABDF0}">
      <dsp:nvSpPr>
        <dsp:cNvPr id="0" name=""/>
        <dsp:cNvSpPr/>
      </dsp:nvSpPr>
      <dsp:spPr>
        <a:xfrm rot="5400000">
          <a:off x="1269610" y="728850"/>
          <a:ext cx="265955" cy="3191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noProof="0" dirty="0"/>
        </a:p>
      </dsp:txBody>
      <dsp:txXfrm rot="-5400000">
        <a:off x="1306844" y="755445"/>
        <a:ext cx="191488" cy="186169"/>
      </dsp:txXfrm>
    </dsp:sp>
    <dsp:sp modelId="{6AAAFF2D-8C9F-4650-B246-9AC42656CE40}">
      <dsp:nvSpPr>
        <dsp:cNvPr id="0" name=""/>
        <dsp:cNvSpPr/>
      </dsp:nvSpPr>
      <dsp:spPr>
        <a:xfrm>
          <a:off x="764295" y="1065726"/>
          <a:ext cx="1276584" cy="709213"/>
        </a:xfrm>
        <a:prstGeom prst="roundRect">
          <a:avLst>
            <a:gd name="adj" fmla="val 10000"/>
          </a:avLst>
        </a:prstGeom>
        <a:solidFill>
          <a:schemeClr val="accent3">
            <a:hueOff val="283229"/>
            <a:satOff val="2565"/>
            <a:lumOff val="-156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noProof="0" dirty="0"/>
            <a:t>Process</a:t>
          </a:r>
        </a:p>
      </dsp:txBody>
      <dsp:txXfrm>
        <a:off x="785067" y="1086498"/>
        <a:ext cx="1235040" cy="667669"/>
      </dsp:txXfrm>
    </dsp:sp>
    <dsp:sp modelId="{0532FB06-E2B0-4C14-AD92-D9A74113863E}">
      <dsp:nvSpPr>
        <dsp:cNvPr id="0" name=""/>
        <dsp:cNvSpPr/>
      </dsp:nvSpPr>
      <dsp:spPr>
        <a:xfrm rot="5400000">
          <a:off x="1269610" y="1792670"/>
          <a:ext cx="265955" cy="3191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424843"/>
            <a:satOff val="3848"/>
            <a:lumOff val="-234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noProof="0" dirty="0"/>
        </a:p>
      </dsp:txBody>
      <dsp:txXfrm rot="-5400000">
        <a:off x="1306844" y="1819265"/>
        <a:ext cx="191488" cy="186169"/>
      </dsp:txXfrm>
    </dsp:sp>
    <dsp:sp modelId="{AE2A9C98-0FCF-4932-B713-66E65EB71170}">
      <dsp:nvSpPr>
        <dsp:cNvPr id="0" name=""/>
        <dsp:cNvSpPr/>
      </dsp:nvSpPr>
      <dsp:spPr>
        <a:xfrm>
          <a:off x="764295" y="2129547"/>
          <a:ext cx="1276584" cy="709213"/>
        </a:xfrm>
        <a:prstGeom prst="roundRect">
          <a:avLst>
            <a:gd name="adj" fmla="val 10000"/>
          </a:avLst>
        </a:prstGeom>
        <a:solidFill>
          <a:schemeClr val="accent3">
            <a:hueOff val="566458"/>
            <a:satOff val="5130"/>
            <a:lumOff val="-312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noProof="0" dirty="0"/>
            <a:t>Validate</a:t>
          </a:r>
        </a:p>
      </dsp:txBody>
      <dsp:txXfrm>
        <a:off x="785067" y="2150319"/>
        <a:ext cx="1235040" cy="667669"/>
      </dsp:txXfrm>
    </dsp:sp>
    <dsp:sp modelId="{5492D3F9-01C0-4880-97D7-1AF5D394B2BD}">
      <dsp:nvSpPr>
        <dsp:cNvPr id="0" name=""/>
        <dsp:cNvSpPr/>
      </dsp:nvSpPr>
      <dsp:spPr>
        <a:xfrm rot="5400000">
          <a:off x="1269610" y="2856491"/>
          <a:ext cx="265955" cy="3191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849686"/>
            <a:satOff val="7695"/>
            <a:lumOff val="-468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noProof="0" dirty="0"/>
        </a:p>
      </dsp:txBody>
      <dsp:txXfrm rot="-5400000">
        <a:off x="1306844" y="2883086"/>
        <a:ext cx="191488" cy="186169"/>
      </dsp:txXfrm>
    </dsp:sp>
    <dsp:sp modelId="{46D47058-F2FA-42EB-BB3D-ED2271F904EB}">
      <dsp:nvSpPr>
        <dsp:cNvPr id="0" name=""/>
        <dsp:cNvSpPr/>
      </dsp:nvSpPr>
      <dsp:spPr>
        <a:xfrm>
          <a:off x="764295" y="3193367"/>
          <a:ext cx="1276584" cy="709213"/>
        </a:xfrm>
        <a:prstGeom prst="roundRect">
          <a:avLst>
            <a:gd name="adj" fmla="val 10000"/>
          </a:avLst>
        </a:prstGeom>
        <a:solidFill>
          <a:schemeClr val="accent3">
            <a:hueOff val="849686"/>
            <a:satOff val="7695"/>
            <a:lumOff val="-468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noProof="0" dirty="0"/>
            <a:t>Library</a:t>
          </a:r>
        </a:p>
      </dsp:txBody>
      <dsp:txXfrm>
        <a:off x="785067" y="3214139"/>
        <a:ext cx="1235040" cy="6676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271675" y="8741157"/>
            <a:ext cx="798584" cy="402843"/>
            <a:chOff x="222512" y="4397202"/>
            <a:chExt cx="798584" cy="402843"/>
          </a:xfrm>
        </p:grpSpPr>
        <p:cxnSp>
          <p:nvCxnSpPr>
            <p:cNvPr id="32" name="Rechte verbindingslijn 15">
              <a:extLst>
                <a:ext uri="{FF2B5EF4-FFF2-40B4-BE49-F238E27FC236}">
                  <a16:creationId xmlns:a16="http://schemas.microsoft.com/office/drawing/2014/main" id="{37B50A3E-DDAF-4A5F-ADED-8187508C78E1}"/>
                </a:ext>
              </a:extLst>
            </p:cNvPr>
            <p:cNvCxnSpPr>
              <a:cxnSpLocks/>
            </p:cNvCxnSpPr>
            <p:nvPr/>
          </p:nvCxnSpPr>
          <p:spPr>
            <a:xfrm>
              <a:off x="1021096" y="4397202"/>
              <a:ext cx="0" cy="4028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Afbeelding 13">
              <a:extLst>
                <a:ext uri="{FF2B5EF4-FFF2-40B4-BE49-F238E27FC236}">
                  <a16:creationId xmlns:a16="http://schemas.microsoft.com/office/drawing/2014/main" id="{522606A1-5983-4956-9002-1FC101450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512" y="4481976"/>
              <a:ext cx="720000" cy="164148"/>
            </a:xfrm>
            <a:prstGeom prst="rect">
              <a:avLst/>
            </a:prstGeom>
          </p:spPr>
        </p:pic>
      </p:grpSp>
      <p:sp>
        <p:nvSpPr>
          <p:cNvPr id="37" name="Footer Placeholder 36"/>
          <p:cNvSpPr>
            <a:spLocks noGrp="1"/>
          </p:cNvSpPr>
          <p:nvPr>
            <p:ph type="ftr" sz="quarter" idx="2"/>
          </p:nvPr>
        </p:nvSpPr>
        <p:spPr>
          <a:xfrm>
            <a:off x="1148844" y="8282370"/>
            <a:ext cx="5428864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GB" sz="800">
                <a:solidFill>
                  <a:schemeClr val="tx1">
                    <a:lumMod val="50000"/>
                    <a:lumOff val="50000"/>
                  </a:schemeClr>
                </a:solidFill>
                <a:ea typeface="Times New Roman" pitchFamily="18" charset="0"/>
                <a:cs typeface="Arial" charset="0"/>
              </a:rPr>
              <a:t>Copyright © SCK CEN -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Times New Roman" pitchFamily="18" charset="0"/>
                <a:cs typeface="Arial" charset="0"/>
              </a:rPr>
              <a:t>This presentation contains data, information and formats for dedicated use only and may not be communicated, copied, reproduced, distributed or cited without the explicit written permission of SCK CEN.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2824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 title="AlexandriaReference"/>
          <p:cNvSpPr txBox="1"/>
          <p:nvPr/>
        </p:nvSpPr>
        <p:spPr>
          <a:xfrm>
            <a:off x="1002044" y="8723215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TextBox 15" title="AlexandriaDistributionLimitations"/>
          <p:cNvSpPr txBox="1"/>
          <p:nvPr/>
        </p:nvSpPr>
        <p:spPr>
          <a:xfrm>
            <a:off x="4924931" y="8892424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7" name="TextBox 16" title="AlexandriaAlternativeReference"/>
          <p:cNvSpPr txBox="1"/>
          <p:nvPr/>
        </p:nvSpPr>
        <p:spPr>
          <a:xfrm>
            <a:off x="1002044" y="886692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</a:t>
            </a:r>
            <a:r>
              <a:rPr kumimoji="0" lang="en-US" sz="800" b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</a:t>
            </a:r>
            <a:endParaRPr kumimoji="0" lang="nl-BE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 txBox="1">
            <a:spLocks/>
          </p:cNvSpPr>
          <p:nvPr/>
        </p:nvSpPr>
        <p:spPr>
          <a:xfrm>
            <a:off x="3749673" y="8784848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1000" b="1" kern="1200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814E660-BF25-4843-B2A0-93C6E2B6253B}" type="slidenum">
              <a:rPr lang="en-B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‹#›</a:t>
            </a:fld>
            <a:endParaRPr lang="en-BE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6585638" y="8784848"/>
            <a:ext cx="0" cy="4028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021096" y="8759345"/>
            <a:ext cx="0" cy="4028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Afbeelding 13">
            <a:extLst>
              <a:ext uri="{FF2B5EF4-FFF2-40B4-BE49-F238E27FC236}">
                <a16:creationId xmlns:a16="http://schemas.microsoft.com/office/drawing/2014/main" id="{522606A1-5983-4956-9002-1FC101450F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12" y="8765797"/>
            <a:ext cx="720000" cy="164148"/>
          </a:xfrm>
          <a:prstGeom prst="rect">
            <a:avLst/>
          </a:prstGeom>
        </p:spPr>
      </p:pic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582930" y="310337"/>
            <a:ext cx="5715000" cy="3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95" tIns="45747" rIns="91495" bIns="45747">
            <a:spAutoFit/>
          </a:bodyPr>
          <a:lstStyle>
            <a:lvl1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Copyright © SCK CEN - 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This presentation contains data, information and formats for dedicated use only and may not be communicated, copied, reproduced, distributed or cited without the explicit written permission of SCK CEN.</a:t>
            </a:r>
          </a:p>
        </p:txBody>
      </p:sp>
      <p:sp>
        <p:nvSpPr>
          <p:cNvPr id="41" name="Notes Placeholder 40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2" name="Slide Image Placeholder 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9876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02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195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49795A-6029-7DAE-8BDF-BA42B840F0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26DE7C-1DAB-2018-130F-0AD9B6FF74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821AC8-1333-6C33-408E-370C59095F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635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1A201-142A-5DFA-280C-812D9B15CA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300CD6-C7EF-E0FE-C79E-F78E921A0F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EAB051-641C-3ADA-97B8-03CDBCA4B2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305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042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343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90CDBD-B04F-77DA-0BEF-5B81F0969A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865251-7532-F0EB-4BC5-A9034A4649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465C91-9A35-19AC-08F0-A9CEE8BE25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6574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59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6" name="Afbeelding 8">
            <a:extLst>
              <a:ext uri="{FF2B5EF4-FFF2-40B4-BE49-F238E27FC236}">
                <a16:creationId xmlns:a16="http://schemas.microsoft.com/office/drawing/2014/main" id="{647C93FD-69BD-4ECC-920A-2E0DC25772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0" t="46262" r="6836" b="16827"/>
          <a:stretch/>
        </p:blipFill>
        <p:spPr>
          <a:xfrm>
            <a:off x="742950" y="762000"/>
            <a:ext cx="10725150" cy="4476750"/>
          </a:xfrm>
          <a:prstGeom prst="rect">
            <a:avLst/>
          </a:prstGeom>
        </p:spPr>
      </p:pic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62000" y="5300663"/>
            <a:ext cx="2193925" cy="793750"/>
            <a:chOff x="480" y="3339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80" y="3339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80" y="3418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80" y="3418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662" y="3418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662" y="3418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956" y="3530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893" y="3339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1202" y="3418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1202" y="3418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1411" y="3418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1464" y="3464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1411" y="3418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1665" y="3418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1002" y="3418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1002" y="3418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 userDrawn="1"/>
          </p:nvSpPr>
          <p:spPr bwMode="auto">
            <a:xfrm>
              <a:off x="488" y="3752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 userDrawn="1"/>
          </p:nvSpPr>
          <p:spPr bwMode="auto">
            <a:xfrm>
              <a:off x="538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594" y="3750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 userDrawn="1"/>
          </p:nvSpPr>
          <p:spPr bwMode="auto">
            <a:xfrm>
              <a:off x="612" y="3769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 userDrawn="1"/>
          </p:nvSpPr>
          <p:spPr bwMode="auto">
            <a:xfrm>
              <a:off x="664" y="3751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EditPoints="1"/>
            </p:cNvSpPr>
            <p:nvPr userDrawn="1"/>
          </p:nvSpPr>
          <p:spPr bwMode="auto">
            <a:xfrm>
              <a:off x="684" y="3769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742" y="3769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822" y="3752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877" y="3770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927" y="3769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982" y="3750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 noEditPoints="1"/>
            </p:cNvSpPr>
            <p:nvPr userDrawn="1"/>
          </p:nvSpPr>
          <p:spPr bwMode="auto">
            <a:xfrm>
              <a:off x="1002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1"/>
            <p:cNvSpPr>
              <a:spLocks noEditPoints="1"/>
            </p:cNvSpPr>
            <p:nvPr userDrawn="1"/>
          </p:nvSpPr>
          <p:spPr bwMode="auto">
            <a:xfrm>
              <a:off x="1055" y="3769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2"/>
            <p:cNvSpPr>
              <a:spLocks/>
            </p:cNvSpPr>
            <p:nvPr userDrawn="1"/>
          </p:nvSpPr>
          <p:spPr bwMode="auto">
            <a:xfrm>
              <a:off x="1112" y="3769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3"/>
            <p:cNvSpPr>
              <a:spLocks noEditPoints="1"/>
            </p:cNvSpPr>
            <p:nvPr userDrawn="1"/>
          </p:nvSpPr>
          <p:spPr bwMode="auto">
            <a:xfrm>
              <a:off x="1170" y="3752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4"/>
            <p:cNvSpPr>
              <a:spLocks noEditPoints="1"/>
            </p:cNvSpPr>
            <p:nvPr userDrawn="1"/>
          </p:nvSpPr>
          <p:spPr bwMode="auto">
            <a:xfrm>
              <a:off x="1212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5"/>
            <p:cNvSpPr>
              <a:spLocks/>
            </p:cNvSpPr>
            <p:nvPr userDrawn="1"/>
          </p:nvSpPr>
          <p:spPr bwMode="auto">
            <a:xfrm>
              <a:off x="1264" y="3769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6"/>
            <p:cNvSpPr>
              <a:spLocks noEditPoints="1"/>
            </p:cNvSpPr>
            <p:nvPr userDrawn="1"/>
          </p:nvSpPr>
          <p:spPr bwMode="auto">
            <a:xfrm>
              <a:off x="1303" y="3769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7"/>
            <p:cNvSpPr>
              <a:spLocks noEditPoints="1"/>
            </p:cNvSpPr>
            <p:nvPr userDrawn="1"/>
          </p:nvSpPr>
          <p:spPr bwMode="auto">
            <a:xfrm>
              <a:off x="1356" y="3769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8"/>
            <p:cNvSpPr>
              <a:spLocks/>
            </p:cNvSpPr>
            <p:nvPr userDrawn="1"/>
          </p:nvSpPr>
          <p:spPr bwMode="auto">
            <a:xfrm>
              <a:off x="1413" y="3769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9"/>
            <p:cNvSpPr>
              <a:spLocks/>
            </p:cNvSpPr>
            <p:nvPr userDrawn="1"/>
          </p:nvSpPr>
          <p:spPr bwMode="auto">
            <a:xfrm>
              <a:off x="1440" y="3769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40"/>
            <p:cNvSpPr>
              <a:spLocks/>
            </p:cNvSpPr>
            <p:nvPr userDrawn="1"/>
          </p:nvSpPr>
          <p:spPr bwMode="auto">
            <a:xfrm>
              <a:off x="1495" y="3750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1"/>
            <p:cNvSpPr>
              <a:spLocks/>
            </p:cNvSpPr>
            <p:nvPr userDrawn="1"/>
          </p:nvSpPr>
          <p:spPr bwMode="auto">
            <a:xfrm>
              <a:off x="1571" y="3751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2"/>
            <p:cNvSpPr>
              <a:spLocks noEditPoints="1"/>
            </p:cNvSpPr>
            <p:nvPr userDrawn="1"/>
          </p:nvSpPr>
          <p:spPr bwMode="auto">
            <a:xfrm>
              <a:off x="1642" y="3769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3"/>
            <p:cNvSpPr>
              <a:spLocks/>
            </p:cNvSpPr>
            <p:nvPr userDrawn="1"/>
          </p:nvSpPr>
          <p:spPr bwMode="auto">
            <a:xfrm>
              <a:off x="1698" y="3769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4"/>
            <p:cNvSpPr>
              <a:spLocks/>
            </p:cNvSpPr>
            <p:nvPr userDrawn="1"/>
          </p:nvSpPr>
          <p:spPr bwMode="auto">
            <a:xfrm>
              <a:off x="1744" y="3750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5"/>
            <p:cNvSpPr>
              <a:spLocks/>
            </p:cNvSpPr>
            <p:nvPr userDrawn="1"/>
          </p:nvSpPr>
          <p:spPr bwMode="auto">
            <a:xfrm>
              <a:off x="1785" y="3769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6"/>
            <p:cNvSpPr>
              <a:spLocks noEditPoints="1"/>
            </p:cNvSpPr>
            <p:nvPr userDrawn="1"/>
          </p:nvSpPr>
          <p:spPr bwMode="auto">
            <a:xfrm>
              <a:off x="1812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508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8">
            <a:extLst>
              <a:ext uri="{FF2B5EF4-FFF2-40B4-BE49-F238E27FC236}">
                <a16:creationId xmlns:a16="http://schemas.microsoft.com/office/drawing/2014/main" id="{647C93FD-69BD-4ECC-920A-2E0DC25772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1" t="28982" r="2160" b="26878"/>
          <a:stretch/>
        </p:blipFill>
        <p:spPr>
          <a:xfrm>
            <a:off x="742950" y="733425"/>
            <a:ext cx="9210675" cy="535305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334125" y="2241030"/>
            <a:ext cx="5074170" cy="2360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2247899"/>
            <a:ext cx="5067300" cy="2362201"/>
          </a:xfrm>
          <a:prstGeom prst="rect">
            <a:avLst/>
          </a:prstGeom>
          <a:noFill/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55454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554549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712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2" t="23540" r="6984" b="16462"/>
          <a:stretch/>
        </p:blipFill>
        <p:spPr>
          <a:xfrm>
            <a:off x="752929" y="769258"/>
            <a:ext cx="10697028" cy="5326742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346825" y="2241030"/>
            <a:ext cx="5074170" cy="2360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6200" y="2247899"/>
            <a:ext cx="5067300" cy="2362201"/>
          </a:xfrm>
          <a:prstGeom prst="rect">
            <a:avLst/>
          </a:prstGeom>
          <a:noFill/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38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66763" y="1827482"/>
            <a:ext cx="1470223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8" name="Tijdelijke aanduiding voor afbeelding 3">
            <a:extLst>
              <a:ext uri="{FF2B5EF4-FFF2-40B4-BE49-F238E27FC236}">
                <a16:creationId xmlns:a16="http://schemas.microsoft.com/office/drawing/2014/main" id="{09AA0D7A-FE33-4F8C-9C9B-2DF71EA202B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63784" y="1810727"/>
            <a:ext cx="1517650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  <a:endParaRPr lang="en-BE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05175" y="1822478"/>
            <a:ext cx="3333623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21D06019-3674-4CC0-8571-2CD83FD684E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55264" y="1810727"/>
            <a:ext cx="3269974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88447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766763" y="3429000"/>
            <a:ext cx="4872037" cy="26289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6569814" y="3429000"/>
            <a:ext cx="4872037" cy="26289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032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496"/>
            <a:ext cx="8939204" cy="5250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endParaRPr lang="en-US" noProof="0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013F778B-D9C1-4802-970E-A23E39CC2A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3" y="1486463"/>
            <a:ext cx="8939204" cy="72510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>
                <a:solidFill>
                  <a:schemeClr val="accent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US" noProof="0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9408312" y="800496"/>
            <a:ext cx="2013743" cy="5287567"/>
            <a:chOff x="9408312" y="800496"/>
            <a:chExt cx="2013743" cy="5287567"/>
          </a:xfrm>
          <a:solidFill>
            <a:schemeClr val="bg1">
              <a:lumMod val="95000"/>
            </a:schemeClr>
          </a:solidFill>
        </p:grpSpPr>
        <p:sp>
          <p:nvSpPr>
            <p:cNvPr id="673" name="Oval 672"/>
            <p:cNvSpPr/>
            <p:nvPr/>
          </p:nvSpPr>
          <p:spPr>
            <a:xfrm>
              <a:off x="10003624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675" name="Oval 674"/>
            <p:cNvSpPr/>
            <p:nvPr/>
          </p:nvSpPr>
          <p:spPr>
            <a:xfrm>
              <a:off x="10598936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676" name="Oval 675"/>
            <p:cNvSpPr/>
            <p:nvPr/>
          </p:nvSpPr>
          <p:spPr>
            <a:xfrm>
              <a:off x="10896592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677" name="Oval 676"/>
            <p:cNvSpPr/>
            <p:nvPr/>
          </p:nvSpPr>
          <p:spPr>
            <a:xfrm>
              <a:off x="11194248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638" name="Oval 637"/>
            <p:cNvSpPr/>
            <p:nvPr/>
          </p:nvSpPr>
          <p:spPr>
            <a:xfrm>
              <a:off x="10301280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639" name="Oval 638"/>
            <p:cNvSpPr/>
            <p:nvPr/>
          </p:nvSpPr>
          <p:spPr>
            <a:xfrm>
              <a:off x="10598936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640" name="Oval 639"/>
            <p:cNvSpPr/>
            <p:nvPr/>
          </p:nvSpPr>
          <p:spPr>
            <a:xfrm>
              <a:off x="10896592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641" name="Oval 640"/>
            <p:cNvSpPr/>
            <p:nvPr/>
          </p:nvSpPr>
          <p:spPr>
            <a:xfrm>
              <a:off x="11194248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601" name="Oval 600"/>
            <p:cNvSpPr/>
            <p:nvPr/>
          </p:nvSpPr>
          <p:spPr>
            <a:xfrm>
              <a:off x="10003624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602" name="Oval 601"/>
            <p:cNvSpPr/>
            <p:nvPr userDrawn="1"/>
          </p:nvSpPr>
          <p:spPr>
            <a:xfrm>
              <a:off x="10301280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604" name="Oval 603"/>
            <p:cNvSpPr/>
            <p:nvPr/>
          </p:nvSpPr>
          <p:spPr>
            <a:xfrm>
              <a:off x="10896592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605" name="Oval 604"/>
            <p:cNvSpPr/>
            <p:nvPr/>
          </p:nvSpPr>
          <p:spPr>
            <a:xfrm>
              <a:off x="11194248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566" name="Oval 565"/>
            <p:cNvSpPr/>
            <p:nvPr/>
          </p:nvSpPr>
          <p:spPr>
            <a:xfrm>
              <a:off x="10301280" y="4966720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569" name="Oval 568"/>
            <p:cNvSpPr/>
            <p:nvPr/>
          </p:nvSpPr>
          <p:spPr>
            <a:xfrm>
              <a:off x="11194248" y="4966720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529" name="Oval 528"/>
            <p:cNvSpPr/>
            <p:nvPr/>
          </p:nvSpPr>
          <p:spPr>
            <a:xfrm>
              <a:off x="10003624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530" name="Oval 529"/>
            <p:cNvSpPr/>
            <p:nvPr/>
          </p:nvSpPr>
          <p:spPr>
            <a:xfrm>
              <a:off x="10301280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531" name="Oval 530"/>
            <p:cNvSpPr/>
            <p:nvPr/>
          </p:nvSpPr>
          <p:spPr>
            <a:xfrm>
              <a:off x="10598936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532" name="Oval 531"/>
            <p:cNvSpPr/>
            <p:nvPr/>
          </p:nvSpPr>
          <p:spPr>
            <a:xfrm>
              <a:off x="10896592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533" name="Oval 532"/>
            <p:cNvSpPr/>
            <p:nvPr/>
          </p:nvSpPr>
          <p:spPr>
            <a:xfrm>
              <a:off x="11194248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92" name="Oval 491"/>
            <p:cNvSpPr/>
            <p:nvPr/>
          </p:nvSpPr>
          <p:spPr>
            <a:xfrm>
              <a:off x="9705968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94" name="Oval 493"/>
            <p:cNvSpPr/>
            <p:nvPr/>
          </p:nvSpPr>
          <p:spPr>
            <a:xfrm>
              <a:off x="10301280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95" name="Oval 494"/>
            <p:cNvSpPr/>
            <p:nvPr/>
          </p:nvSpPr>
          <p:spPr>
            <a:xfrm>
              <a:off x="10598936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96" name="Oval 495"/>
            <p:cNvSpPr/>
            <p:nvPr/>
          </p:nvSpPr>
          <p:spPr>
            <a:xfrm>
              <a:off x="10896592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97" name="Oval 496"/>
            <p:cNvSpPr/>
            <p:nvPr/>
          </p:nvSpPr>
          <p:spPr>
            <a:xfrm>
              <a:off x="11194248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57" name="Oval 456"/>
            <p:cNvSpPr/>
            <p:nvPr/>
          </p:nvSpPr>
          <p:spPr>
            <a:xfrm>
              <a:off x="10003624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58" name="Oval 457"/>
            <p:cNvSpPr/>
            <p:nvPr/>
          </p:nvSpPr>
          <p:spPr>
            <a:xfrm>
              <a:off x="10301280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59" name="Oval 458"/>
            <p:cNvSpPr/>
            <p:nvPr/>
          </p:nvSpPr>
          <p:spPr>
            <a:xfrm>
              <a:off x="10598936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61" name="Oval 460"/>
            <p:cNvSpPr/>
            <p:nvPr/>
          </p:nvSpPr>
          <p:spPr>
            <a:xfrm>
              <a:off x="11194248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23" name="Oval 422"/>
            <p:cNvSpPr/>
            <p:nvPr/>
          </p:nvSpPr>
          <p:spPr>
            <a:xfrm>
              <a:off x="10598936" y="377564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24" name="Oval 423"/>
            <p:cNvSpPr/>
            <p:nvPr/>
          </p:nvSpPr>
          <p:spPr>
            <a:xfrm>
              <a:off x="10896592" y="377564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25" name="Oval 424"/>
            <p:cNvSpPr/>
            <p:nvPr/>
          </p:nvSpPr>
          <p:spPr>
            <a:xfrm>
              <a:off x="11194248" y="377564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83" name="Oval 382"/>
            <p:cNvSpPr/>
            <p:nvPr/>
          </p:nvSpPr>
          <p:spPr>
            <a:xfrm>
              <a:off x="9408312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84" name="Oval 383"/>
            <p:cNvSpPr/>
            <p:nvPr/>
          </p:nvSpPr>
          <p:spPr>
            <a:xfrm>
              <a:off x="9705968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85" name="Oval 384"/>
            <p:cNvSpPr/>
            <p:nvPr/>
          </p:nvSpPr>
          <p:spPr>
            <a:xfrm>
              <a:off x="10003624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86" name="Oval 385"/>
            <p:cNvSpPr/>
            <p:nvPr/>
          </p:nvSpPr>
          <p:spPr>
            <a:xfrm>
              <a:off x="10301280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87" name="Oval 386"/>
            <p:cNvSpPr/>
            <p:nvPr/>
          </p:nvSpPr>
          <p:spPr>
            <a:xfrm>
              <a:off x="10598936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88" name="Oval 387"/>
            <p:cNvSpPr/>
            <p:nvPr/>
          </p:nvSpPr>
          <p:spPr>
            <a:xfrm>
              <a:off x="10896592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89" name="Oval 388"/>
            <p:cNvSpPr/>
            <p:nvPr/>
          </p:nvSpPr>
          <p:spPr>
            <a:xfrm>
              <a:off x="11194248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48" name="Oval 347"/>
            <p:cNvSpPr/>
            <p:nvPr/>
          </p:nvSpPr>
          <p:spPr>
            <a:xfrm>
              <a:off x="9705968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49" name="Oval 348"/>
            <p:cNvSpPr/>
            <p:nvPr/>
          </p:nvSpPr>
          <p:spPr>
            <a:xfrm>
              <a:off x="10003624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52" name="Oval 351"/>
            <p:cNvSpPr/>
            <p:nvPr/>
          </p:nvSpPr>
          <p:spPr>
            <a:xfrm>
              <a:off x="10896592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53" name="Oval 352"/>
            <p:cNvSpPr/>
            <p:nvPr/>
          </p:nvSpPr>
          <p:spPr>
            <a:xfrm>
              <a:off x="11194248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13" name="Oval 312"/>
            <p:cNvSpPr/>
            <p:nvPr/>
          </p:nvSpPr>
          <p:spPr>
            <a:xfrm>
              <a:off x="10003624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14" name="Oval 313"/>
            <p:cNvSpPr/>
            <p:nvPr/>
          </p:nvSpPr>
          <p:spPr>
            <a:xfrm>
              <a:off x="10301280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15" name="Oval 314"/>
            <p:cNvSpPr/>
            <p:nvPr/>
          </p:nvSpPr>
          <p:spPr>
            <a:xfrm>
              <a:off x="10598936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16" name="Oval 315"/>
            <p:cNvSpPr/>
            <p:nvPr/>
          </p:nvSpPr>
          <p:spPr>
            <a:xfrm>
              <a:off x="10896592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17" name="Oval 316"/>
            <p:cNvSpPr/>
            <p:nvPr/>
          </p:nvSpPr>
          <p:spPr>
            <a:xfrm>
              <a:off x="11194248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79" name="Oval 278"/>
            <p:cNvSpPr/>
            <p:nvPr/>
          </p:nvSpPr>
          <p:spPr>
            <a:xfrm>
              <a:off x="10598936" y="258167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80" name="Oval 279"/>
            <p:cNvSpPr/>
            <p:nvPr/>
          </p:nvSpPr>
          <p:spPr>
            <a:xfrm>
              <a:off x="10896592" y="258167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28" name="Oval 227"/>
            <p:cNvSpPr/>
            <p:nvPr/>
          </p:nvSpPr>
          <p:spPr>
            <a:xfrm>
              <a:off x="9705968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30" name="Oval 229"/>
            <p:cNvSpPr/>
            <p:nvPr/>
          </p:nvSpPr>
          <p:spPr>
            <a:xfrm>
              <a:off x="10301280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32" name="Oval 231"/>
            <p:cNvSpPr/>
            <p:nvPr/>
          </p:nvSpPr>
          <p:spPr>
            <a:xfrm>
              <a:off x="10896592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33" name="Oval 232"/>
            <p:cNvSpPr/>
            <p:nvPr/>
          </p:nvSpPr>
          <p:spPr>
            <a:xfrm>
              <a:off x="11194248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93" name="Oval 192"/>
            <p:cNvSpPr/>
            <p:nvPr/>
          </p:nvSpPr>
          <p:spPr>
            <a:xfrm>
              <a:off x="10003624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95" name="Oval 194"/>
            <p:cNvSpPr/>
            <p:nvPr/>
          </p:nvSpPr>
          <p:spPr>
            <a:xfrm>
              <a:off x="10598936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96" name="Oval 195"/>
            <p:cNvSpPr/>
            <p:nvPr/>
          </p:nvSpPr>
          <p:spPr>
            <a:xfrm>
              <a:off x="10896592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97" name="Oval 196"/>
            <p:cNvSpPr/>
            <p:nvPr/>
          </p:nvSpPr>
          <p:spPr>
            <a:xfrm>
              <a:off x="11194248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55" name="Oval 154"/>
            <p:cNvSpPr/>
            <p:nvPr/>
          </p:nvSpPr>
          <p:spPr>
            <a:xfrm>
              <a:off x="9408312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59" name="Oval 158"/>
            <p:cNvSpPr/>
            <p:nvPr/>
          </p:nvSpPr>
          <p:spPr>
            <a:xfrm>
              <a:off x="10598936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60" name="Oval 159"/>
            <p:cNvSpPr/>
            <p:nvPr/>
          </p:nvSpPr>
          <p:spPr>
            <a:xfrm>
              <a:off x="10896592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61" name="Oval 160"/>
            <p:cNvSpPr/>
            <p:nvPr/>
          </p:nvSpPr>
          <p:spPr>
            <a:xfrm>
              <a:off x="11194248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1" name="Oval 120"/>
            <p:cNvSpPr/>
            <p:nvPr/>
          </p:nvSpPr>
          <p:spPr>
            <a:xfrm>
              <a:off x="10003624" y="140158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3" name="Oval 122"/>
            <p:cNvSpPr/>
            <p:nvPr/>
          </p:nvSpPr>
          <p:spPr>
            <a:xfrm>
              <a:off x="10598936" y="140158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5" name="Oval 124"/>
            <p:cNvSpPr/>
            <p:nvPr/>
          </p:nvSpPr>
          <p:spPr>
            <a:xfrm>
              <a:off x="11194248" y="140158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86" name="Oval 85"/>
            <p:cNvSpPr/>
            <p:nvPr/>
          </p:nvSpPr>
          <p:spPr>
            <a:xfrm>
              <a:off x="10301280" y="109776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88" name="Oval 87"/>
            <p:cNvSpPr/>
            <p:nvPr/>
          </p:nvSpPr>
          <p:spPr>
            <a:xfrm>
              <a:off x="10896592" y="109776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89" name="Oval 88"/>
            <p:cNvSpPr/>
            <p:nvPr/>
          </p:nvSpPr>
          <p:spPr>
            <a:xfrm>
              <a:off x="11194248" y="109776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8" name="Oval 47"/>
            <p:cNvSpPr/>
            <p:nvPr/>
          </p:nvSpPr>
          <p:spPr>
            <a:xfrm>
              <a:off x="9705968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10301280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51" name="Oval 50"/>
            <p:cNvSpPr/>
            <p:nvPr/>
          </p:nvSpPr>
          <p:spPr>
            <a:xfrm>
              <a:off x="10598936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53" name="Oval 52"/>
            <p:cNvSpPr/>
            <p:nvPr/>
          </p:nvSpPr>
          <p:spPr>
            <a:xfrm>
              <a:off x="11194248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8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66763" y="2293938"/>
            <a:ext cx="8939212" cy="3794125"/>
          </a:xfrm>
        </p:spPr>
        <p:txBody>
          <a:bodyPr/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8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cxnSp>
        <p:nvCxnSpPr>
          <p:cNvPr id="8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38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65" cy="5250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endParaRPr lang="en-US" noProof="0" dirty="0"/>
          </a:p>
        </p:txBody>
      </p:sp>
      <p:sp>
        <p:nvSpPr>
          <p:cNvPr id="8" name="Tijdelijke aanduiding voor tekst 8">
            <a:extLst>
              <a:ext uri="{FF2B5EF4-FFF2-40B4-BE49-F238E27FC236}">
                <a16:creationId xmlns:a16="http://schemas.microsoft.com/office/drawing/2014/main" id="{013F778B-D9C1-4802-970E-A23E39CC2A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2" y="1486463"/>
            <a:ext cx="10658465" cy="72510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>
                <a:solidFill>
                  <a:schemeClr val="accent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US" noProof="0" dirty="0"/>
          </a:p>
        </p:txBody>
      </p:sp>
      <p:sp>
        <p:nvSpPr>
          <p:cNvPr id="85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66762" y="2293938"/>
            <a:ext cx="10658475" cy="3794125"/>
          </a:xfrm>
        </p:spPr>
        <p:txBody>
          <a:bodyPr/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cxnSp>
        <p:nvCxnSpPr>
          <p:cNvPr id="8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3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75" cy="9855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81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66762" y="1786072"/>
            <a:ext cx="10658475" cy="43019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8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100"/>
            <a:ext cx="10658475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53200" y="1638300"/>
            <a:ext cx="4872038" cy="69850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sz="2800" b="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766762" y="1638300"/>
            <a:ext cx="4872037" cy="441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en-BE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6544414" y="2463800"/>
            <a:ext cx="4872037" cy="3594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3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90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099"/>
            <a:ext cx="5329237" cy="5588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3" y="1460501"/>
            <a:ext cx="5329237" cy="922958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sz="2800" b="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553200" y="800101"/>
            <a:ext cx="4872038" cy="5257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en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66762" y="2485059"/>
            <a:ext cx="5329237" cy="35728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62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4" y="800100"/>
            <a:ext cx="5983288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endParaRPr lang="en-BE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DA1F5B52-3085-476E-BB6D-6FEB75BDE4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0875" y="0"/>
            <a:ext cx="5191125" cy="6858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EC44366-3659-4A5F-8C4F-FE4BEEF773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6763" y="1768890"/>
            <a:ext cx="6010275" cy="8473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280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nl-NL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766763" y="2895600"/>
            <a:ext cx="6010275" cy="3581400"/>
          </a:xfrm>
        </p:spPr>
        <p:txBody>
          <a:bodyPr/>
          <a:lstStyle>
            <a:lvl1pPr marL="355600" indent="-355600">
              <a:defRPr/>
            </a:lvl1pPr>
            <a:lvl2pPr marL="622300" indent="-266700">
              <a:defRPr/>
            </a:lvl2pPr>
            <a:lvl3pPr marL="990600" indent="-266700">
              <a:defRPr/>
            </a:lvl3pPr>
            <a:lvl4pPr marL="1524000" indent="-266700">
              <a:defRPr/>
            </a:lvl4pPr>
            <a:lvl5pPr marL="1968500" indent="-355600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4633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indent="-360000"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2942" y="800100"/>
            <a:ext cx="5305309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indent="-360000">
              <a:defRPr sz="3600">
                <a:solidFill>
                  <a:schemeClr val="bg1"/>
                </a:solidFill>
              </a:defRPr>
            </a:lvl1pPr>
          </a:lstStyle>
          <a:p>
            <a:endParaRPr lang="en-BE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DA1F5B52-3085-476E-BB6D-6FEB75BDE4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1057"/>
            <a:ext cx="5191125" cy="6858000"/>
          </a:xfrm>
          <a:prstGeom prst="rect">
            <a:avLst/>
          </a:prstGeom>
        </p:spPr>
        <p:txBody>
          <a:bodyPr anchor="ctr" anchorCtr="0"/>
          <a:lstStyle>
            <a:lvl1pPr marL="0" indent="-360000" algn="ctr">
              <a:buFontTx/>
              <a:buNone/>
              <a:defRPr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EC44366-3659-4A5F-8C4F-FE4BEEF773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6000" y="1768890"/>
            <a:ext cx="5329238" cy="8473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-360000">
              <a:buFontTx/>
              <a:buNone/>
              <a:defRPr sz="280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nl-NL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6096000" y="2857500"/>
            <a:ext cx="5329238" cy="3200400"/>
          </a:xfrm>
        </p:spPr>
        <p:txBody>
          <a:bodyPr wrap="square">
            <a:normAutofit/>
          </a:bodyPr>
          <a:lstStyle>
            <a:lvl1pPr marL="269875" indent="-273050">
              <a:buClr>
                <a:schemeClr val="bg1"/>
              </a:buClr>
              <a:defRPr sz="2400">
                <a:solidFill>
                  <a:schemeClr val="bg1"/>
                </a:solidFill>
              </a:defRPr>
            </a:lvl1pPr>
            <a:lvl2pPr marL="5334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 marL="9017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marL="11684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marL="15240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7" name="Text Placeholder 86"/>
          <p:cNvSpPr>
            <a:spLocks noGrp="1"/>
          </p:cNvSpPr>
          <p:nvPr>
            <p:ph type="body" sz="quarter" idx="15" hasCustomPrompt="1"/>
          </p:nvPr>
        </p:nvSpPr>
        <p:spPr>
          <a:xfrm>
            <a:off x="107078" y="5338327"/>
            <a:ext cx="809863" cy="1418431"/>
          </a:xfr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/>
          <a:lstStyle>
            <a:lvl1pPr marL="88900" indent="0">
              <a:buNone/>
              <a:defRPr baseline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4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5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046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9" t="19781" r="9238" b="29912"/>
          <a:stretch/>
        </p:blipFill>
        <p:spPr>
          <a:xfrm>
            <a:off x="771525" y="771525"/>
            <a:ext cx="10658475" cy="4435475"/>
          </a:xfrm>
          <a:prstGeom prst="rect">
            <a:avLst/>
          </a:prstGeom>
        </p:spPr>
      </p:pic>
      <p:sp>
        <p:nvSpPr>
          <p:cNvPr id="7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62000" y="5310188"/>
            <a:ext cx="2193925" cy="793750"/>
            <a:chOff x="480" y="3345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80" y="3345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956" y="3536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893" y="3345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464" y="3470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665" y="3424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 userDrawn="1"/>
          </p:nvSpPr>
          <p:spPr bwMode="auto">
            <a:xfrm>
              <a:off x="488" y="3758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 userDrawn="1"/>
          </p:nvSpPr>
          <p:spPr bwMode="auto">
            <a:xfrm>
              <a:off x="538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594" y="3756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 userDrawn="1"/>
          </p:nvSpPr>
          <p:spPr bwMode="auto">
            <a:xfrm>
              <a:off x="612" y="3775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 userDrawn="1"/>
          </p:nvSpPr>
          <p:spPr bwMode="auto">
            <a:xfrm>
              <a:off x="664" y="3757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 userDrawn="1"/>
          </p:nvSpPr>
          <p:spPr bwMode="auto">
            <a:xfrm>
              <a:off x="684" y="3775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 userDrawn="1"/>
          </p:nvSpPr>
          <p:spPr bwMode="auto">
            <a:xfrm>
              <a:off x="742" y="3775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 userDrawn="1"/>
          </p:nvSpPr>
          <p:spPr bwMode="auto">
            <a:xfrm>
              <a:off x="822" y="3758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 userDrawn="1"/>
          </p:nvSpPr>
          <p:spPr bwMode="auto">
            <a:xfrm>
              <a:off x="877" y="3776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 userDrawn="1"/>
          </p:nvSpPr>
          <p:spPr bwMode="auto">
            <a:xfrm>
              <a:off x="927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 userDrawn="1"/>
          </p:nvSpPr>
          <p:spPr bwMode="auto">
            <a:xfrm>
              <a:off x="982" y="3756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0"/>
            <p:cNvSpPr>
              <a:spLocks noEditPoints="1"/>
            </p:cNvSpPr>
            <p:nvPr userDrawn="1"/>
          </p:nvSpPr>
          <p:spPr bwMode="auto">
            <a:xfrm>
              <a:off x="100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1"/>
            <p:cNvSpPr>
              <a:spLocks noEditPoints="1"/>
            </p:cNvSpPr>
            <p:nvPr userDrawn="1"/>
          </p:nvSpPr>
          <p:spPr bwMode="auto">
            <a:xfrm>
              <a:off x="1055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2"/>
            <p:cNvSpPr>
              <a:spLocks/>
            </p:cNvSpPr>
            <p:nvPr userDrawn="1"/>
          </p:nvSpPr>
          <p:spPr bwMode="auto">
            <a:xfrm>
              <a:off x="1112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3"/>
            <p:cNvSpPr>
              <a:spLocks noEditPoints="1"/>
            </p:cNvSpPr>
            <p:nvPr userDrawn="1"/>
          </p:nvSpPr>
          <p:spPr bwMode="auto">
            <a:xfrm>
              <a:off x="1170" y="3758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4"/>
            <p:cNvSpPr>
              <a:spLocks noEditPoints="1"/>
            </p:cNvSpPr>
            <p:nvPr userDrawn="1"/>
          </p:nvSpPr>
          <p:spPr bwMode="auto">
            <a:xfrm>
              <a:off x="12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5"/>
            <p:cNvSpPr>
              <a:spLocks/>
            </p:cNvSpPr>
            <p:nvPr userDrawn="1"/>
          </p:nvSpPr>
          <p:spPr bwMode="auto">
            <a:xfrm>
              <a:off x="1264" y="3775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6"/>
            <p:cNvSpPr>
              <a:spLocks noEditPoints="1"/>
            </p:cNvSpPr>
            <p:nvPr userDrawn="1"/>
          </p:nvSpPr>
          <p:spPr bwMode="auto">
            <a:xfrm>
              <a:off x="1303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7"/>
            <p:cNvSpPr>
              <a:spLocks noEditPoints="1"/>
            </p:cNvSpPr>
            <p:nvPr userDrawn="1"/>
          </p:nvSpPr>
          <p:spPr bwMode="auto">
            <a:xfrm>
              <a:off x="1356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8"/>
            <p:cNvSpPr>
              <a:spLocks/>
            </p:cNvSpPr>
            <p:nvPr userDrawn="1"/>
          </p:nvSpPr>
          <p:spPr bwMode="auto">
            <a:xfrm>
              <a:off x="1413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39"/>
            <p:cNvSpPr>
              <a:spLocks/>
            </p:cNvSpPr>
            <p:nvPr userDrawn="1"/>
          </p:nvSpPr>
          <p:spPr bwMode="auto">
            <a:xfrm>
              <a:off x="1440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0"/>
            <p:cNvSpPr>
              <a:spLocks/>
            </p:cNvSpPr>
            <p:nvPr userDrawn="1"/>
          </p:nvSpPr>
          <p:spPr bwMode="auto">
            <a:xfrm>
              <a:off x="1495" y="3756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1"/>
            <p:cNvSpPr>
              <a:spLocks/>
            </p:cNvSpPr>
            <p:nvPr userDrawn="1"/>
          </p:nvSpPr>
          <p:spPr bwMode="auto">
            <a:xfrm>
              <a:off x="1571" y="3757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2"/>
            <p:cNvSpPr>
              <a:spLocks noEditPoints="1"/>
            </p:cNvSpPr>
            <p:nvPr userDrawn="1"/>
          </p:nvSpPr>
          <p:spPr bwMode="auto">
            <a:xfrm>
              <a:off x="1642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3"/>
            <p:cNvSpPr>
              <a:spLocks/>
            </p:cNvSpPr>
            <p:nvPr userDrawn="1"/>
          </p:nvSpPr>
          <p:spPr bwMode="auto">
            <a:xfrm>
              <a:off x="1698" y="3775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4"/>
            <p:cNvSpPr>
              <a:spLocks/>
            </p:cNvSpPr>
            <p:nvPr userDrawn="1"/>
          </p:nvSpPr>
          <p:spPr bwMode="auto">
            <a:xfrm>
              <a:off x="1744" y="3756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5"/>
            <p:cNvSpPr>
              <a:spLocks/>
            </p:cNvSpPr>
            <p:nvPr userDrawn="1"/>
          </p:nvSpPr>
          <p:spPr bwMode="auto">
            <a:xfrm>
              <a:off x="1785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Freeform 46"/>
            <p:cNvSpPr>
              <a:spLocks noEditPoints="1"/>
            </p:cNvSpPr>
            <p:nvPr userDrawn="1"/>
          </p:nvSpPr>
          <p:spPr bwMode="auto">
            <a:xfrm>
              <a:off x="18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124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320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613400" y="1055688"/>
            <a:ext cx="965200" cy="1143000"/>
            <a:chOff x="3536" y="665"/>
            <a:chExt cx="608" cy="720"/>
          </a:xfrm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988" y="1116"/>
              <a:ext cx="43" cy="44"/>
            </a:xfrm>
            <a:custGeom>
              <a:avLst/>
              <a:gdLst>
                <a:gd name="T0" fmla="*/ 44 w 87"/>
                <a:gd name="T1" fmla="*/ 86 h 86"/>
                <a:gd name="T2" fmla="*/ 44 w 87"/>
                <a:gd name="T3" fmla="*/ 86 h 86"/>
                <a:gd name="T4" fmla="*/ 35 w 87"/>
                <a:gd name="T5" fmla="*/ 85 h 86"/>
                <a:gd name="T6" fmla="*/ 27 w 87"/>
                <a:gd name="T7" fmla="*/ 82 h 86"/>
                <a:gd name="T8" fmla="*/ 20 w 87"/>
                <a:gd name="T9" fmla="*/ 78 h 86"/>
                <a:gd name="T10" fmla="*/ 13 w 87"/>
                <a:gd name="T11" fmla="*/ 74 h 86"/>
                <a:gd name="T12" fmla="*/ 9 w 87"/>
                <a:gd name="T13" fmla="*/ 67 h 86"/>
                <a:gd name="T14" fmla="*/ 5 w 87"/>
                <a:gd name="T15" fmla="*/ 60 h 86"/>
                <a:gd name="T16" fmla="*/ 2 w 87"/>
                <a:gd name="T17" fmla="*/ 52 h 86"/>
                <a:gd name="T18" fmla="*/ 0 w 87"/>
                <a:gd name="T19" fmla="*/ 44 h 86"/>
                <a:gd name="T20" fmla="*/ 0 w 87"/>
                <a:gd name="T21" fmla="*/ 44 h 86"/>
                <a:gd name="T22" fmla="*/ 2 w 87"/>
                <a:gd name="T23" fmla="*/ 34 h 86"/>
                <a:gd name="T24" fmla="*/ 5 w 87"/>
                <a:gd name="T25" fmla="*/ 26 h 86"/>
                <a:gd name="T26" fmla="*/ 9 w 87"/>
                <a:gd name="T27" fmla="*/ 19 h 86"/>
                <a:gd name="T28" fmla="*/ 13 w 87"/>
                <a:gd name="T29" fmla="*/ 12 h 86"/>
                <a:gd name="T30" fmla="*/ 20 w 87"/>
                <a:gd name="T31" fmla="*/ 8 h 86"/>
                <a:gd name="T32" fmla="*/ 27 w 87"/>
                <a:gd name="T33" fmla="*/ 4 h 86"/>
                <a:gd name="T34" fmla="*/ 35 w 87"/>
                <a:gd name="T35" fmla="*/ 1 h 86"/>
                <a:gd name="T36" fmla="*/ 44 w 87"/>
                <a:gd name="T37" fmla="*/ 0 h 86"/>
                <a:gd name="T38" fmla="*/ 44 w 87"/>
                <a:gd name="T39" fmla="*/ 0 h 86"/>
                <a:gd name="T40" fmla="*/ 53 w 87"/>
                <a:gd name="T41" fmla="*/ 1 h 86"/>
                <a:gd name="T42" fmla="*/ 61 w 87"/>
                <a:gd name="T43" fmla="*/ 4 h 86"/>
                <a:gd name="T44" fmla="*/ 68 w 87"/>
                <a:gd name="T45" fmla="*/ 8 h 86"/>
                <a:gd name="T46" fmla="*/ 75 w 87"/>
                <a:gd name="T47" fmla="*/ 12 h 86"/>
                <a:gd name="T48" fmla="*/ 79 w 87"/>
                <a:gd name="T49" fmla="*/ 19 h 86"/>
                <a:gd name="T50" fmla="*/ 83 w 87"/>
                <a:gd name="T51" fmla="*/ 26 h 86"/>
                <a:gd name="T52" fmla="*/ 86 w 87"/>
                <a:gd name="T53" fmla="*/ 34 h 86"/>
                <a:gd name="T54" fmla="*/ 87 w 87"/>
                <a:gd name="T55" fmla="*/ 44 h 86"/>
                <a:gd name="T56" fmla="*/ 87 w 87"/>
                <a:gd name="T57" fmla="*/ 44 h 86"/>
                <a:gd name="T58" fmla="*/ 86 w 87"/>
                <a:gd name="T59" fmla="*/ 52 h 86"/>
                <a:gd name="T60" fmla="*/ 83 w 87"/>
                <a:gd name="T61" fmla="*/ 60 h 86"/>
                <a:gd name="T62" fmla="*/ 79 w 87"/>
                <a:gd name="T63" fmla="*/ 67 h 86"/>
                <a:gd name="T64" fmla="*/ 75 w 87"/>
                <a:gd name="T65" fmla="*/ 74 h 86"/>
                <a:gd name="T66" fmla="*/ 68 w 87"/>
                <a:gd name="T67" fmla="*/ 78 h 86"/>
                <a:gd name="T68" fmla="*/ 61 w 87"/>
                <a:gd name="T69" fmla="*/ 82 h 86"/>
                <a:gd name="T70" fmla="*/ 53 w 87"/>
                <a:gd name="T71" fmla="*/ 85 h 86"/>
                <a:gd name="T72" fmla="*/ 44 w 87"/>
                <a:gd name="T73" fmla="*/ 86 h 86"/>
                <a:gd name="T74" fmla="*/ 44 w 87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86"/>
                  </a:moveTo>
                  <a:lnTo>
                    <a:pt x="44" y="86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4"/>
                  </a:lnTo>
                  <a:lnTo>
                    <a:pt x="9" y="67"/>
                  </a:lnTo>
                  <a:lnTo>
                    <a:pt x="5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79" y="67"/>
                  </a:lnTo>
                  <a:lnTo>
                    <a:pt x="75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6"/>
                  </a:lnTo>
                  <a:lnTo>
                    <a:pt x="44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931" y="1116"/>
              <a:ext cx="44" cy="44"/>
            </a:xfrm>
            <a:custGeom>
              <a:avLst/>
              <a:gdLst>
                <a:gd name="T0" fmla="*/ 43 w 87"/>
                <a:gd name="T1" fmla="*/ 86 h 86"/>
                <a:gd name="T2" fmla="*/ 43 w 87"/>
                <a:gd name="T3" fmla="*/ 86 h 86"/>
                <a:gd name="T4" fmla="*/ 35 w 87"/>
                <a:gd name="T5" fmla="*/ 85 h 86"/>
                <a:gd name="T6" fmla="*/ 27 w 87"/>
                <a:gd name="T7" fmla="*/ 82 h 86"/>
                <a:gd name="T8" fmla="*/ 20 w 87"/>
                <a:gd name="T9" fmla="*/ 78 h 86"/>
                <a:gd name="T10" fmla="*/ 13 w 87"/>
                <a:gd name="T11" fmla="*/ 74 h 86"/>
                <a:gd name="T12" fmla="*/ 9 w 87"/>
                <a:gd name="T13" fmla="*/ 67 h 86"/>
                <a:gd name="T14" fmla="*/ 5 w 87"/>
                <a:gd name="T15" fmla="*/ 60 h 86"/>
                <a:gd name="T16" fmla="*/ 2 w 87"/>
                <a:gd name="T17" fmla="*/ 52 h 86"/>
                <a:gd name="T18" fmla="*/ 0 w 87"/>
                <a:gd name="T19" fmla="*/ 44 h 86"/>
                <a:gd name="T20" fmla="*/ 0 w 87"/>
                <a:gd name="T21" fmla="*/ 44 h 86"/>
                <a:gd name="T22" fmla="*/ 2 w 87"/>
                <a:gd name="T23" fmla="*/ 34 h 86"/>
                <a:gd name="T24" fmla="*/ 5 w 87"/>
                <a:gd name="T25" fmla="*/ 26 h 86"/>
                <a:gd name="T26" fmla="*/ 9 w 87"/>
                <a:gd name="T27" fmla="*/ 19 h 86"/>
                <a:gd name="T28" fmla="*/ 13 w 87"/>
                <a:gd name="T29" fmla="*/ 12 h 86"/>
                <a:gd name="T30" fmla="*/ 20 w 87"/>
                <a:gd name="T31" fmla="*/ 8 h 86"/>
                <a:gd name="T32" fmla="*/ 27 w 87"/>
                <a:gd name="T33" fmla="*/ 4 h 86"/>
                <a:gd name="T34" fmla="*/ 35 w 87"/>
                <a:gd name="T35" fmla="*/ 1 h 86"/>
                <a:gd name="T36" fmla="*/ 43 w 87"/>
                <a:gd name="T37" fmla="*/ 0 h 86"/>
                <a:gd name="T38" fmla="*/ 43 w 87"/>
                <a:gd name="T39" fmla="*/ 0 h 86"/>
                <a:gd name="T40" fmla="*/ 53 w 87"/>
                <a:gd name="T41" fmla="*/ 1 h 86"/>
                <a:gd name="T42" fmla="*/ 61 w 87"/>
                <a:gd name="T43" fmla="*/ 4 h 86"/>
                <a:gd name="T44" fmla="*/ 68 w 87"/>
                <a:gd name="T45" fmla="*/ 8 h 86"/>
                <a:gd name="T46" fmla="*/ 73 w 87"/>
                <a:gd name="T47" fmla="*/ 12 h 86"/>
                <a:gd name="T48" fmla="*/ 79 w 87"/>
                <a:gd name="T49" fmla="*/ 19 h 86"/>
                <a:gd name="T50" fmla="*/ 83 w 87"/>
                <a:gd name="T51" fmla="*/ 26 h 86"/>
                <a:gd name="T52" fmla="*/ 86 w 87"/>
                <a:gd name="T53" fmla="*/ 34 h 86"/>
                <a:gd name="T54" fmla="*/ 87 w 87"/>
                <a:gd name="T55" fmla="*/ 44 h 86"/>
                <a:gd name="T56" fmla="*/ 87 w 87"/>
                <a:gd name="T57" fmla="*/ 44 h 86"/>
                <a:gd name="T58" fmla="*/ 86 w 87"/>
                <a:gd name="T59" fmla="*/ 52 h 86"/>
                <a:gd name="T60" fmla="*/ 83 w 87"/>
                <a:gd name="T61" fmla="*/ 60 h 86"/>
                <a:gd name="T62" fmla="*/ 79 w 87"/>
                <a:gd name="T63" fmla="*/ 67 h 86"/>
                <a:gd name="T64" fmla="*/ 73 w 87"/>
                <a:gd name="T65" fmla="*/ 74 h 86"/>
                <a:gd name="T66" fmla="*/ 68 w 87"/>
                <a:gd name="T67" fmla="*/ 78 h 86"/>
                <a:gd name="T68" fmla="*/ 61 w 87"/>
                <a:gd name="T69" fmla="*/ 82 h 86"/>
                <a:gd name="T70" fmla="*/ 53 w 87"/>
                <a:gd name="T71" fmla="*/ 85 h 86"/>
                <a:gd name="T72" fmla="*/ 43 w 87"/>
                <a:gd name="T73" fmla="*/ 86 h 86"/>
                <a:gd name="T74" fmla="*/ 43 w 87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3" y="86"/>
                  </a:moveTo>
                  <a:lnTo>
                    <a:pt x="43" y="86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4"/>
                  </a:lnTo>
                  <a:lnTo>
                    <a:pt x="9" y="67"/>
                  </a:lnTo>
                  <a:lnTo>
                    <a:pt x="5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79" y="67"/>
                  </a:lnTo>
                  <a:lnTo>
                    <a:pt x="73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3762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2 w 85"/>
                <a:gd name="T15" fmla="*/ 59 h 85"/>
                <a:gd name="T16" fmla="*/ 1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1 w 85"/>
                <a:gd name="T23" fmla="*/ 34 h 85"/>
                <a:gd name="T24" fmla="*/ 2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7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7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3762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2 w 85"/>
                <a:gd name="T15" fmla="*/ 59 h 86"/>
                <a:gd name="T16" fmla="*/ 1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1 w 85"/>
                <a:gd name="T23" fmla="*/ 35 h 86"/>
                <a:gd name="T24" fmla="*/ 2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7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7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2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3762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2 w 85"/>
                <a:gd name="T15" fmla="*/ 61 h 87"/>
                <a:gd name="T16" fmla="*/ 1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1 w 85"/>
                <a:gd name="T23" fmla="*/ 34 h 87"/>
                <a:gd name="T24" fmla="*/ 2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7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7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3705" y="665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2 h 87"/>
                <a:gd name="T8" fmla="*/ 19 w 85"/>
                <a:gd name="T9" fmla="*/ 80 h 87"/>
                <a:gd name="T10" fmla="*/ 12 w 85"/>
                <a:gd name="T11" fmla="*/ 74 h 87"/>
                <a:gd name="T12" fmla="*/ 7 w 85"/>
                <a:gd name="T13" fmla="*/ 67 h 87"/>
                <a:gd name="T14" fmla="*/ 3 w 85"/>
                <a:gd name="T15" fmla="*/ 60 h 87"/>
                <a:gd name="T16" fmla="*/ 0 w 85"/>
                <a:gd name="T17" fmla="*/ 52 h 87"/>
                <a:gd name="T18" fmla="*/ 0 w 85"/>
                <a:gd name="T19" fmla="*/ 44 h 87"/>
                <a:gd name="T20" fmla="*/ 0 w 85"/>
                <a:gd name="T21" fmla="*/ 44 h 87"/>
                <a:gd name="T22" fmla="*/ 0 w 85"/>
                <a:gd name="T23" fmla="*/ 34 h 87"/>
                <a:gd name="T24" fmla="*/ 3 w 85"/>
                <a:gd name="T25" fmla="*/ 27 h 87"/>
                <a:gd name="T26" fmla="*/ 7 w 85"/>
                <a:gd name="T27" fmla="*/ 19 h 87"/>
                <a:gd name="T28" fmla="*/ 12 w 85"/>
                <a:gd name="T29" fmla="*/ 14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4 h 87"/>
                <a:gd name="T48" fmla="*/ 78 w 85"/>
                <a:gd name="T49" fmla="*/ 19 h 87"/>
                <a:gd name="T50" fmla="*/ 82 w 85"/>
                <a:gd name="T51" fmla="*/ 27 h 87"/>
                <a:gd name="T52" fmla="*/ 85 w 85"/>
                <a:gd name="T53" fmla="*/ 34 h 87"/>
                <a:gd name="T54" fmla="*/ 85 w 85"/>
                <a:gd name="T55" fmla="*/ 44 h 87"/>
                <a:gd name="T56" fmla="*/ 85 w 85"/>
                <a:gd name="T57" fmla="*/ 44 h 87"/>
                <a:gd name="T58" fmla="*/ 85 w 85"/>
                <a:gd name="T59" fmla="*/ 52 h 87"/>
                <a:gd name="T60" fmla="*/ 82 w 85"/>
                <a:gd name="T61" fmla="*/ 60 h 87"/>
                <a:gd name="T62" fmla="*/ 78 w 85"/>
                <a:gd name="T63" fmla="*/ 67 h 87"/>
                <a:gd name="T64" fmla="*/ 73 w 85"/>
                <a:gd name="T65" fmla="*/ 74 h 87"/>
                <a:gd name="T66" fmla="*/ 66 w 85"/>
                <a:gd name="T67" fmla="*/ 80 h 87"/>
                <a:gd name="T68" fmla="*/ 59 w 85"/>
                <a:gd name="T69" fmla="*/ 82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80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7"/>
                  </a:lnTo>
                  <a:lnTo>
                    <a:pt x="7" y="19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4"/>
                  </a:lnTo>
                  <a:lnTo>
                    <a:pt x="78" y="19"/>
                  </a:lnTo>
                  <a:lnTo>
                    <a:pt x="82" y="27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80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3705" y="891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705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3705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3705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3705" y="1116"/>
              <a:ext cx="43" cy="44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9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9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5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5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3649" y="722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1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3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4 w 85"/>
                <a:gd name="T53" fmla="*/ 33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1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1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4" y="3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1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3649" y="778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3649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3649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3649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3649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3649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3592" y="778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592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4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3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3592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3592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3592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3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3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3592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3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3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3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3592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3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3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3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3536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3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1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3536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3536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3536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3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1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1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3536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3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3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1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1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1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3536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3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1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1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1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6"/>
            <p:cNvSpPr>
              <a:spLocks/>
            </p:cNvSpPr>
            <p:nvPr userDrawn="1"/>
          </p:nvSpPr>
          <p:spPr bwMode="auto">
            <a:xfrm>
              <a:off x="3762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2 w 85"/>
                <a:gd name="T15" fmla="*/ 59 h 85"/>
                <a:gd name="T16" fmla="*/ 1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1 w 85"/>
                <a:gd name="T23" fmla="*/ 34 h 85"/>
                <a:gd name="T24" fmla="*/ 2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7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7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762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2 w 85"/>
                <a:gd name="T15" fmla="*/ 59 h 86"/>
                <a:gd name="T16" fmla="*/ 1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1 w 85"/>
                <a:gd name="T23" fmla="*/ 35 h 86"/>
                <a:gd name="T24" fmla="*/ 2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7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7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2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8"/>
            <p:cNvSpPr>
              <a:spLocks/>
            </p:cNvSpPr>
            <p:nvPr userDrawn="1"/>
          </p:nvSpPr>
          <p:spPr bwMode="auto">
            <a:xfrm>
              <a:off x="3762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2 w 85"/>
                <a:gd name="T15" fmla="*/ 61 h 87"/>
                <a:gd name="T16" fmla="*/ 1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1 w 85"/>
                <a:gd name="T23" fmla="*/ 34 h 87"/>
                <a:gd name="T24" fmla="*/ 2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7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7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9"/>
            <p:cNvSpPr>
              <a:spLocks/>
            </p:cNvSpPr>
            <p:nvPr userDrawn="1"/>
          </p:nvSpPr>
          <p:spPr bwMode="auto">
            <a:xfrm>
              <a:off x="3705" y="665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2 h 87"/>
                <a:gd name="T8" fmla="*/ 19 w 85"/>
                <a:gd name="T9" fmla="*/ 80 h 87"/>
                <a:gd name="T10" fmla="*/ 12 w 85"/>
                <a:gd name="T11" fmla="*/ 74 h 87"/>
                <a:gd name="T12" fmla="*/ 7 w 85"/>
                <a:gd name="T13" fmla="*/ 67 h 87"/>
                <a:gd name="T14" fmla="*/ 3 w 85"/>
                <a:gd name="T15" fmla="*/ 60 h 87"/>
                <a:gd name="T16" fmla="*/ 0 w 85"/>
                <a:gd name="T17" fmla="*/ 52 h 87"/>
                <a:gd name="T18" fmla="*/ 0 w 85"/>
                <a:gd name="T19" fmla="*/ 44 h 87"/>
                <a:gd name="T20" fmla="*/ 0 w 85"/>
                <a:gd name="T21" fmla="*/ 44 h 87"/>
                <a:gd name="T22" fmla="*/ 0 w 85"/>
                <a:gd name="T23" fmla="*/ 34 h 87"/>
                <a:gd name="T24" fmla="*/ 3 w 85"/>
                <a:gd name="T25" fmla="*/ 27 h 87"/>
                <a:gd name="T26" fmla="*/ 7 w 85"/>
                <a:gd name="T27" fmla="*/ 19 h 87"/>
                <a:gd name="T28" fmla="*/ 12 w 85"/>
                <a:gd name="T29" fmla="*/ 14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4 h 87"/>
                <a:gd name="T48" fmla="*/ 78 w 85"/>
                <a:gd name="T49" fmla="*/ 19 h 87"/>
                <a:gd name="T50" fmla="*/ 82 w 85"/>
                <a:gd name="T51" fmla="*/ 27 h 87"/>
                <a:gd name="T52" fmla="*/ 85 w 85"/>
                <a:gd name="T53" fmla="*/ 34 h 87"/>
                <a:gd name="T54" fmla="*/ 85 w 85"/>
                <a:gd name="T55" fmla="*/ 44 h 87"/>
                <a:gd name="T56" fmla="*/ 85 w 85"/>
                <a:gd name="T57" fmla="*/ 44 h 87"/>
                <a:gd name="T58" fmla="*/ 85 w 85"/>
                <a:gd name="T59" fmla="*/ 52 h 87"/>
                <a:gd name="T60" fmla="*/ 82 w 85"/>
                <a:gd name="T61" fmla="*/ 60 h 87"/>
                <a:gd name="T62" fmla="*/ 78 w 85"/>
                <a:gd name="T63" fmla="*/ 67 h 87"/>
                <a:gd name="T64" fmla="*/ 73 w 85"/>
                <a:gd name="T65" fmla="*/ 74 h 87"/>
                <a:gd name="T66" fmla="*/ 66 w 85"/>
                <a:gd name="T67" fmla="*/ 80 h 87"/>
                <a:gd name="T68" fmla="*/ 59 w 85"/>
                <a:gd name="T69" fmla="*/ 82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80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7"/>
                  </a:lnTo>
                  <a:lnTo>
                    <a:pt x="7" y="19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4"/>
                  </a:lnTo>
                  <a:lnTo>
                    <a:pt x="78" y="19"/>
                  </a:lnTo>
                  <a:lnTo>
                    <a:pt x="82" y="27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80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0"/>
            <p:cNvSpPr>
              <a:spLocks/>
            </p:cNvSpPr>
            <p:nvPr userDrawn="1"/>
          </p:nvSpPr>
          <p:spPr bwMode="auto">
            <a:xfrm>
              <a:off x="3705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1"/>
            <p:cNvSpPr>
              <a:spLocks/>
            </p:cNvSpPr>
            <p:nvPr userDrawn="1"/>
          </p:nvSpPr>
          <p:spPr bwMode="auto">
            <a:xfrm>
              <a:off x="3705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2"/>
            <p:cNvSpPr>
              <a:spLocks/>
            </p:cNvSpPr>
            <p:nvPr userDrawn="1"/>
          </p:nvSpPr>
          <p:spPr bwMode="auto">
            <a:xfrm>
              <a:off x="3705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3"/>
            <p:cNvSpPr>
              <a:spLocks/>
            </p:cNvSpPr>
            <p:nvPr userDrawn="1"/>
          </p:nvSpPr>
          <p:spPr bwMode="auto">
            <a:xfrm>
              <a:off x="3705" y="1116"/>
              <a:ext cx="43" cy="44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9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9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5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5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4"/>
            <p:cNvSpPr>
              <a:spLocks/>
            </p:cNvSpPr>
            <p:nvPr userDrawn="1"/>
          </p:nvSpPr>
          <p:spPr bwMode="auto">
            <a:xfrm>
              <a:off x="3649" y="722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1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3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4 w 85"/>
                <a:gd name="T53" fmla="*/ 33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1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1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4" y="3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1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5"/>
            <p:cNvSpPr>
              <a:spLocks/>
            </p:cNvSpPr>
            <p:nvPr userDrawn="1"/>
          </p:nvSpPr>
          <p:spPr bwMode="auto">
            <a:xfrm>
              <a:off x="3649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6"/>
            <p:cNvSpPr>
              <a:spLocks/>
            </p:cNvSpPr>
            <p:nvPr userDrawn="1"/>
          </p:nvSpPr>
          <p:spPr bwMode="auto">
            <a:xfrm>
              <a:off x="3649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7"/>
            <p:cNvSpPr>
              <a:spLocks/>
            </p:cNvSpPr>
            <p:nvPr userDrawn="1"/>
          </p:nvSpPr>
          <p:spPr bwMode="auto">
            <a:xfrm>
              <a:off x="3649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8"/>
            <p:cNvSpPr>
              <a:spLocks/>
            </p:cNvSpPr>
            <p:nvPr userDrawn="1"/>
          </p:nvSpPr>
          <p:spPr bwMode="auto">
            <a:xfrm>
              <a:off x="3649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9"/>
            <p:cNvSpPr>
              <a:spLocks/>
            </p:cNvSpPr>
            <p:nvPr userDrawn="1"/>
          </p:nvSpPr>
          <p:spPr bwMode="auto">
            <a:xfrm>
              <a:off x="3592" y="778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0"/>
            <p:cNvSpPr>
              <a:spLocks/>
            </p:cNvSpPr>
            <p:nvPr userDrawn="1"/>
          </p:nvSpPr>
          <p:spPr bwMode="auto">
            <a:xfrm>
              <a:off x="3592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4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3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1"/>
            <p:cNvSpPr>
              <a:spLocks/>
            </p:cNvSpPr>
            <p:nvPr userDrawn="1"/>
          </p:nvSpPr>
          <p:spPr bwMode="auto">
            <a:xfrm>
              <a:off x="3592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2"/>
            <p:cNvSpPr>
              <a:spLocks/>
            </p:cNvSpPr>
            <p:nvPr userDrawn="1"/>
          </p:nvSpPr>
          <p:spPr bwMode="auto">
            <a:xfrm>
              <a:off x="3592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3"/>
            <p:cNvSpPr>
              <a:spLocks/>
            </p:cNvSpPr>
            <p:nvPr userDrawn="1"/>
          </p:nvSpPr>
          <p:spPr bwMode="auto">
            <a:xfrm>
              <a:off x="3592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3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3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4"/>
            <p:cNvSpPr>
              <a:spLocks/>
            </p:cNvSpPr>
            <p:nvPr userDrawn="1"/>
          </p:nvSpPr>
          <p:spPr bwMode="auto">
            <a:xfrm>
              <a:off x="3592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3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3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3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5"/>
            <p:cNvSpPr>
              <a:spLocks/>
            </p:cNvSpPr>
            <p:nvPr userDrawn="1"/>
          </p:nvSpPr>
          <p:spPr bwMode="auto">
            <a:xfrm>
              <a:off x="3592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3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3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3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6"/>
            <p:cNvSpPr>
              <a:spLocks/>
            </p:cNvSpPr>
            <p:nvPr userDrawn="1"/>
          </p:nvSpPr>
          <p:spPr bwMode="auto">
            <a:xfrm>
              <a:off x="3536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3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1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7"/>
            <p:cNvSpPr>
              <a:spLocks/>
            </p:cNvSpPr>
            <p:nvPr userDrawn="1"/>
          </p:nvSpPr>
          <p:spPr bwMode="auto">
            <a:xfrm>
              <a:off x="3536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8"/>
            <p:cNvSpPr>
              <a:spLocks/>
            </p:cNvSpPr>
            <p:nvPr userDrawn="1"/>
          </p:nvSpPr>
          <p:spPr bwMode="auto">
            <a:xfrm>
              <a:off x="3536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9"/>
            <p:cNvSpPr>
              <a:spLocks/>
            </p:cNvSpPr>
            <p:nvPr userDrawn="1"/>
          </p:nvSpPr>
          <p:spPr bwMode="auto">
            <a:xfrm>
              <a:off x="3536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3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1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1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0"/>
            <p:cNvSpPr>
              <a:spLocks/>
            </p:cNvSpPr>
            <p:nvPr userDrawn="1"/>
          </p:nvSpPr>
          <p:spPr bwMode="auto">
            <a:xfrm>
              <a:off x="3536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3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3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1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1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1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1"/>
            <p:cNvSpPr>
              <a:spLocks/>
            </p:cNvSpPr>
            <p:nvPr userDrawn="1"/>
          </p:nvSpPr>
          <p:spPr bwMode="auto">
            <a:xfrm>
              <a:off x="3536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3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1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1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1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2"/>
            <p:cNvSpPr>
              <a:spLocks/>
            </p:cNvSpPr>
            <p:nvPr userDrawn="1"/>
          </p:nvSpPr>
          <p:spPr bwMode="auto">
            <a:xfrm>
              <a:off x="3875" y="1342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0 h 85"/>
                <a:gd name="T6" fmla="*/ 59 w 86"/>
                <a:gd name="T7" fmla="*/ 3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8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6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4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4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6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8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3 h 85"/>
                <a:gd name="T70" fmla="*/ 34 w 86"/>
                <a:gd name="T71" fmla="*/ 0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4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6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3"/>
            <p:cNvSpPr>
              <a:spLocks/>
            </p:cNvSpPr>
            <p:nvPr userDrawn="1"/>
          </p:nvSpPr>
          <p:spPr bwMode="auto">
            <a:xfrm>
              <a:off x="3875" y="1060"/>
              <a:ext cx="43" cy="43"/>
            </a:xfrm>
            <a:custGeom>
              <a:avLst/>
              <a:gdLst>
                <a:gd name="T0" fmla="*/ 42 w 86"/>
                <a:gd name="T1" fmla="*/ 0 h 87"/>
                <a:gd name="T2" fmla="*/ 42 w 86"/>
                <a:gd name="T3" fmla="*/ 0 h 87"/>
                <a:gd name="T4" fmla="*/ 52 w 86"/>
                <a:gd name="T5" fmla="*/ 1 h 87"/>
                <a:gd name="T6" fmla="*/ 59 w 86"/>
                <a:gd name="T7" fmla="*/ 4 h 87"/>
                <a:gd name="T8" fmla="*/ 67 w 86"/>
                <a:gd name="T9" fmla="*/ 8 h 87"/>
                <a:gd name="T10" fmla="*/ 73 w 86"/>
                <a:gd name="T11" fmla="*/ 12 h 87"/>
                <a:gd name="T12" fmla="*/ 78 w 86"/>
                <a:gd name="T13" fmla="*/ 19 h 87"/>
                <a:gd name="T14" fmla="*/ 82 w 86"/>
                <a:gd name="T15" fmla="*/ 26 h 87"/>
                <a:gd name="T16" fmla="*/ 85 w 86"/>
                <a:gd name="T17" fmla="*/ 34 h 87"/>
                <a:gd name="T18" fmla="*/ 86 w 86"/>
                <a:gd name="T19" fmla="*/ 43 h 87"/>
                <a:gd name="T20" fmla="*/ 86 w 86"/>
                <a:gd name="T21" fmla="*/ 43 h 87"/>
                <a:gd name="T22" fmla="*/ 85 w 86"/>
                <a:gd name="T23" fmla="*/ 52 h 87"/>
                <a:gd name="T24" fmla="*/ 82 w 86"/>
                <a:gd name="T25" fmla="*/ 61 h 87"/>
                <a:gd name="T26" fmla="*/ 78 w 86"/>
                <a:gd name="T27" fmla="*/ 67 h 87"/>
                <a:gd name="T28" fmla="*/ 73 w 86"/>
                <a:gd name="T29" fmla="*/ 73 h 87"/>
                <a:gd name="T30" fmla="*/ 67 w 86"/>
                <a:gd name="T31" fmla="*/ 78 h 87"/>
                <a:gd name="T32" fmla="*/ 59 w 86"/>
                <a:gd name="T33" fmla="*/ 83 h 87"/>
                <a:gd name="T34" fmla="*/ 52 w 86"/>
                <a:gd name="T35" fmla="*/ 85 h 87"/>
                <a:gd name="T36" fmla="*/ 42 w 86"/>
                <a:gd name="T37" fmla="*/ 87 h 87"/>
                <a:gd name="T38" fmla="*/ 42 w 86"/>
                <a:gd name="T39" fmla="*/ 87 h 87"/>
                <a:gd name="T40" fmla="*/ 34 w 86"/>
                <a:gd name="T41" fmla="*/ 85 h 87"/>
                <a:gd name="T42" fmla="*/ 26 w 86"/>
                <a:gd name="T43" fmla="*/ 83 h 87"/>
                <a:gd name="T44" fmla="*/ 19 w 86"/>
                <a:gd name="T45" fmla="*/ 78 h 87"/>
                <a:gd name="T46" fmla="*/ 12 w 86"/>
                <a:gd name="T47" fmla="*/ 73 h 87"/>
                <a:gd name="T48" fmla="*/ 6 w 86"/>
                <a:gd name="T49" fmla="*/ 67 h 87"/>
                <a:gd name="T50" fmla="*/ 4 w 86"/>
                <a:gd name="T51" fmla="*/ 61 h 87"/>
                <a:gd name="T52" fmla="*/ 1 w 86"/>
                <a:gd name="T53" fmla="*/ 52 h 87"/>
                <a:gd name="T54" fmla="*/ 0 w 86"/>
                <a:gd name="T55" fmla="*/ 43 h 87"/>
                <a:gd name="T56" fmla="*/ 0 w 86"/>
                <a:gd name="T57" fmla="*/ 43 h 87"/>
                <a:gd name="T58" fmla="*/ 1 w 86"/>
                <a:gd name="T59" fmla="*/ 34 h 87"/>
                <a:gd name="T60" fmla="*/ 4 w 86"/>
                <a:gd name="T61" fmla="*/ 26 h 87"/>
                <a:gd name="T62" fmla="*/ 6 w 86"/>
                <a:gd name="T63" fmla="*/ 19 h 87"/>
                <a:gd name="T64" fmla="*/ 12 w 86"/>
                <a:gd name="T65" fmla="*/ 12 h 87"/>
                <a:gd name="T66" fmla="*/ 19 w 86"/>
                <a:gd name="T67" fmla="*/ 8 h 87"/>
                <a:gd name="T68" fmla="*/ 26 w 86"/>
                <a:gd name="T69" fmla="*/ 4 h 87"/>
                <a:gd name="T70" fmla="*/ 34 w 86"/>
                <a:gd name="T71" fmla="*/ 1 h 87"/>
                <a:gd name="T72" fmla="*/ 42 w 86"/>
                <a:gd name="T73" fmla="*/ 0 h 87"/>
                <a:gd name="T74" fmla="*/ 42 w 86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7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2" y="85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4"/>
            <p:cNvSpPr>
              <a:spLocks/>
            </p:cNvSpPr>
            <p:nvPr userDrawn="1"/>
          </p:nvSpPr>
          <p:spPr bwMode="auto">
            <a:xfrm>
              <a:off x="3875" y="1004"/>
              <a:ext cx="43" cy="42"/>
            </a:xfrm>
            <a:custGeom>
              <a:avLst/>
              <a:gdLst>
                <a:gd name="T0" fmla="*/ 42 w 86"/>
                <a:gd name="T1" fmla="*/ 0 h 86"/>
                <a:gd name="T2" fmla="*/ 42 w 86"/>
                <a:gd name="T3" fmla="*/ 0 h 86"/>
                <a:gd name="T4" fmla="*/ 52 w 86"/>
                <a:gd name="T5" fmla="*/ 2 h 86"/>
                <a:gd name="T6" fmla="*/ 59 w 86"/>
                <a:gd name="T7" fmla="*/ 5 h 86"/>
                <a:gd name="T8" fmla="*/ 67 w 86"/>
                <a:gd name="T9" fmla="*/ 7 h 86"/>
                <a:gd name="T10" fmla="*/ 73 w 86"/>
                <a:gd name="T11" fmla="*/ 13 h 86"/>
                <a:gd name="T12" fmla="*/ 78 w 86"/>
                <a:gd name="T13" fmla="*/ 20 h 86"/>
                <a:gd name="T14" fmla="*/ 82 w 86"/>
                <a:gd name="T15" fmla="*/ 27 h 86"/>
                <a:gd name="T16" fmla="*/ 85 w 86"/>
                <a:gd name="T17" fmla="*/ 35 h 86"/>
                <a:gd name="T18" fmla="*/ 86 w 86"/>
                <a:gd name="T19" fmla="*/ 43 h 86"/>
                <a:gd name="T20" fmla="*/ 86 w 86"/>
                <a:gd name="T21" fmla="*/ 43 h 86"/>
                <a:gd name="T22" fmla="*/ 85 w 86"/>
                <a:gd name="T23" fmla="*/ 53 h 86"/>
                <a:gd name="T24" fmla="*/ 82 w 86"/>
                <a:gd name="T25" fmla="*/ 59 h 86"/>
                <a:gd name="T26" fmla="*/ 78 w 86"/>
                <a:gd name="T27" fmla="*/ 68 h 86"/>
                <a:gd name="T28" fmla="*/ 73 w 86"/>
                <a:gd name="T29" fmla="*/ 73 h 86"/>
                <a:gd name="T30" fmla="*/ 67 w 86"/>
                <a:gd name="T31" fmla="*/ 79 h 86"/>
                <a:gd name="T32" fmla="*/ 59 w 86"/>
                <a:gd name="T33" fmla="*/ 83 h 86"/>
                <a:gd name="T34" fmla="*/ 52 w 86"/>
                <a:gd name="T35" fmla="*/ 86 h 86"/>
                <a:gd name="T36" fmla="*/ 42 w 86"/>
                <a:gd name="T37" fmla="*/ 86 h 86"/>
                <a:gd name="T38" fmla="*/ 42 w 86"/>
                <a:gd name="T39" fmla="*/ 86 h 86"/>
                <a:gd name="T40" fmla="*/ 34 w 86"/>
                <a:gd name="T41" fmla="*/ 86 h 86"/>
                <a:gd name="T42" fmla="*/ 26 w 86"/>
                <a:gd name="T43" fmla="*/ 83 h 86"/>
                <a:gd name="T44" fmla="*/ 19 w 86"/>
                <a:gd name="T45" fmla="*/ 79 h 86"/>
                <a:gd name="T46" fmla="*/ 12 w 86"/>
                <a:gd name="T47" fmla="*/ 73 h 86"/>
                <a:gd name="T48" fmla="*/ 6 w 86"/>
                <a:gd name="T49" fmla="*/ 68 h 86"/>
                <a:gd name="T50" fmla="*/ 4 w 86"/>
                <a:gd name="T51" fmla="*/ 59 h 86"/>
                <a:gd name="T52" fmla="*/ 1 w 86"/>
                <a:gd name="T53" fmla="*/ 53 h 86"/>
                <a:gd name="T54" fmla="*/ 0 w 86"/>
                <a:gd name="T55" fmla="*/ 43 h 86"/>
                <a:gd name="T56" fmla="*/ 0 w 86"/>
                <a:gd name="T57" fmla="*/ 43 h 86"/>
                <a:gd name="T58" fmla="*/ 1 w 86"/>
                <a:gd name="T59" fmla="*/ 35 h 86"/>
                <a:gd name="T60" fmla="*/ 4 w 86"/>
                <a:gd name="T61" fmla="*/ 27 h 86"/>
                <a:gd name="T62" fmla="*/ 6 w 86"/>
                <a:gd name="T63" fmla="*/ 20 h 86"/>
                <a:gd name="T64" fmla="*/ 12 w 86"/>
                <a:gd name="T65" fmla="*/ 13 h 86"/>
                <a:gd name="T66" fmla="*/ 19 w 86"/>
                <a:gd name="T67" fmla="*/ 7 h 86"/>
                <a:gd name="T68" fmla="*/ 26 w 86"/>
                <a:gd name="T69" fmla="*/ 5 h 86"/>
                <a:gd name="T70" fmla="*/ 34 w 86"/>
                <a:gd name="T71" fmla="*/ 2 h 86"/>
                <a:gd name="T72" fmla="*/ 42 w 86"/>
                <a:gd name="T73" fmla="*/ 0 h 86"/>
                <a:gd name="T74" fmla="*/ 42 w 86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6">
                  <a:moveTo>
                    <a:pt x="42" y="0"/>
                  </a:moveTo>
                  <a:lnTo>
                    <a:pt x="42" y="0"/>
                  </a:lnTo>
                  <a:lnTo>
                    <a:pt x="52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2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6" y="68"/>
                  </a:lnTo>
                  <a:lnTo>
                    <a:pt x="4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4" y="27"/>
                  </a:lnTo>
                  <a:lnTo>
                    <a:pt x="6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5"/>
            <p:cNvSpPr>
              <a:spLocks/>
            </p:cNvSpPr>
            <p:nvPr userDrawn="1"/>
          </p:nvSpPr>
          <p:spPr bwMode="auto">
            <a:xfrm>
              <a:off x="3875" y="947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1 h 85"/>
                <a:gd name="T6" fmla="*/ 59 w 86"/>
                <a:gd name="T7" fmla="*/ 2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9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7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5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5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7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9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2 h 85"/>
                <a:gd name="T70" fmla="*/ 34 w 86"/>
                <a:gd name="T71" fmla="*/ 1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6"/>
            <p:cNvSpPr>
              <a:spLocks/>
            </p:cNvSpPr>
            <p:nvPr userDrawn="1"/>
          </p:nvSpPr>
          <p:spPr bwMode="auto">
            <a:xfrm>
              <a:off x="3931" y="1342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7"/>
            <p:cNvSpPr>
              <a:spLocks/>
            </p:cNvSpPr>
            <p:nvPr userDrawn="1"/>
          </p:nvSpPr>
          <p:spPr bwMode="auto">
            <a:xfrm>
              <a:off x="3931" y="1286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8"/>
            <p:cNvSpPr>
              <a:spLocks/>
            </p:cNvSpPr>
            <p:nvPr userDrawn="1"/>
          </p:nvSpPr>
          <p:spPr bwMode="auto">
            <a:xfrm>
              <a:off x="3931" y="1060"/>
              <a:ext cx="44" cy="43"/>
            </a:xfrm>
            <a:custGeom>
              <a:avLst/>
              <a:gdLst>
                <a:gd name="T0" fmla="*/ 43 w 87"/>
                <a:gd name="T1" fmla="*/ 0 h 87"/>
                <a:gd name="T2" fmla="*/ 43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3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3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3 w 87"/>
                <a:gd name="T37" fmla="*/ 87 h 87"/>
                <a:gd name="T38" fmla="*/ 43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3 w 87"/>
                <a:gd name="T73" fmla="*/ 0 h 87"/>
                <a:gd name="T74" fmla="*/ 43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9"/>
            <p:cNvSpPr>
              <a:spLocks/>
            </p:cNvSpPr>
            <p:nvPr userDrawn="1"/>
          </p:nvSpPr>
          <p:spPr bwMode="auto">
            <a:xfrm>
              <a:off x="3931" y="1004"/>
              <a:ext cx="44" cy="42"/>
            </a:xfrm>
            <a:custGeom>
              <a:avLst/>
              <a:gdLst>
                <a:gd name="T0" fmla="*/ 43 w 87"/>
                <a:gd name="T1" fmla="*/ 0 h 86"/>
                <a:gd name="T2" fmla="*/ 43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3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3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3 w 87"/>
                <a:gd name="T37" fmla="*/ 86 h 86"/>
                <a:gd name="T38" fmla="*/ 43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3 w 87"/>
                <a:gd name="T73" fmla="*/ 0 h 86"/>
                <a:gd name="T74" fmla="*/ 43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3" y="0"/>
                  </a:moveTo>
                  <a:lnTo>
                    <a:pt x="43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3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3" y="86"/>
                  </a:lnTo>
                  <a:lnTo>
                    <a:pt x="43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0"/>
            <p:cNvSpPr>
              <a:spLocks/>
            </p:cNvSpPr>
            <p:nvPr userDrawn="1"/>
          </p:nvSpPr>
          <p:spPr bwMode="auto">
            <a:xfrm>
              <a:off x="3931" y="947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1"/>
            <p:cNvSpPr>
              <a:spLocks/>
            </p:cNvSpPr>
            <p:nvPr userDrawn="1"/>
          </p:nvSpPr>
          <p:spPr bwMode="auto">
            <a:xfrm>
              <a:off x="3931" y="891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2"/>
            <p:cNvSpPr>
              <a:spLocks/>
            </p:cNvSpPr>
            <p:nvPr userDrawn="1"/>
          </p:nvSpPr>
          <p:spPr bwMode="auto">
            <a:xfrm>
              <a:off x="3988" y="1286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3"/>
            <p:cNvSpPr>
              <a:spLocks/>
            </p:cNvSpPr>
            <p:nvPr userDrawn="1"/>
          </p:nvSpPr>
          <p:spPr bwMode="auto">
            <a:xfrm>
              <a:off x="3988" y="1230"/>
              <a:ext cx="43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0 h 86"/>
                <a:gd name="T6" fmla="*/ 61 w 87"/>
                <a:gd name="T7" fmla="*/ 3 h 86"/>
                <a:gd name="T8" fmla="*/ 68 w 87"/>
                <a:gd name="T9" fmla="*/ 7 h 86"/>
                <a:gd name="T10" fmla="*/ 75 w 87"/>
                <a:gd name="T11" fmla="*/ 13 h 86"/>
                <a:gd name="T12" fmla="*/ 79 w 87"/>
                <a:gd name="T13" fmla="*/ 18 h 86"/>
                <a:gd name="T14" fmla="*/ 83 w 87"/>
                <a:gd name="T15" fmla="*/ 27 h 86"/>
                <a:gd name="T16" fmla="*/ 86 w 87"/>
                <a:gd name="T17" fmla="*/ 33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1 h 86"/>
                <a:gd name="T24" fmla="*/ 83 w 87"/>
                <a:gd name="T25" fmla="*/ 60 h 86"/>
                <a:gd name="T26" fmla="*/ 79 w 87"/>
                <a:gd name="T27" fmla="*/ 66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2 h 86"/>
                <a:gd name="T34" fmla="*/ 53 w 87"/>
                <a:gd name="T35" fmla="*/ 84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4 h 86"/>
                <a:gd name="T42" fmla="*/ 27 w 87"/>
                <a:gd name="T43" fmla="*/ 82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6 h 86"/>
                <a:gd name="T50" fmla="*/ 5 w 87"/>
                <a:gd name="T51" fmla="*/ 60 h 86"/>
                <a:gd name="T52" fmla="*/ 2 w 87"/>
                <a:gd name="T53" fmla="*/ 51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3 h 86"/>
                <a:gd name="T60" fmla="*/ 5 w 87"/>
                <a:gd name="T61" fmla="*/ 27 h 86"/>
                <a:gd name="T62" fmla="*/ 9 w 87"/>
                <a:gd name="T63" fmla="*/ 18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3 h 86"/>
                <a:gd name="T70" fmla="*/ 35 w 87"/>
                <a:gd name="T71" fmla="*/ 0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18"/>
                  </a:lnTo>
                  <a:lnTo>
                    <a:pt x="83" y="27"/>
                  </a:lnTo>
                  <a:lnTo>
                    <a:pt x="86" y="3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60"/>
                  </a:lnTo>
                  <a:lnTo>
                    <a:pt x="79" y="66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4"/>
                  </a:lnTo>
                  <a:lnTo>
                    <a:pt x="27" y="82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60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3"/>
                  </a:lnTo>
                  <a:lnTo>
                    <a:pt x="5" y="27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4"/>
            <p:cNvSpPr>
              <a:spLocks/>
            </p:cNvSpPr>
            <p:nvPr userDrawn="1"/>
          </p:nvSpPr>
          <p:spPr bwMode="auto">
            <a:xfrm>
              <a:off x="3988" y="1060"/>
              <a:ext cx="43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5"/>
            <p:cNvSpPr>
              <a:spLocks/>
            </p:cNvSpPr>
            <p:nvPr userDrawn="1"/>
          </p:nvSpPr>
          <p:spPr bwMode="auto">
            <a:xfrm>
              <a:off x="3988" y="1004"/>
              <a:ext cx="43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6"/>
            <p:cNvSpPr>
              <a:spLocks/>
            </p:cNvSpPr>
            <p:nvPr userDrawn="1"/>
          </p:nvSpPr>
          <p:spPr bwMode="auto">
            <a:xfrm>
              <a:off x="3988" y="947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7"/>
            <p:cNvSpPr>
              <a:spLocks/>
            </p:cNvSpPr>
            <p:nvPr userDrawn="1"/>
          </p:nvSpPr>
          <p:spPr bwMode="auto">
            <a:xfrm>
              <a:off x="3988" y="891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8"/>
            <p:cNvSpPr>
              <a:spLocks/>
            </p:cNvSpPr>
            <p:nvPr userDrawn="1"/>
          </p:nvSpPr>
          <p:spPr bwMode="auto">
            <a:xfrm>
              <a:off x="4044" y="1230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0 h 86"/>
                <a:gd name="T6" fmla="*/ 61 w 87"/>
                <a:gd name="T7" fmla="*/ 3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18 h 86"/>
                <a:gd name="T14" fmla="*/ 83 w 87"/>
                <a:gd name="T15" fmla="*/ 27 h 86"/>
                <a:gd name="T16" fmla="*/ 86 w 87"/>
                <a:gd name="T17" fmla="*/ 33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1 h 86"/>
                <a:gd name="T24" fmla="*/ 83 w 87"/>
                <a:gd name="T25" fmla="*/ 60 h 86"/>
                <a:gd name="T26" fmla="*/ 80 w 87"/>
                <a:gd name="T27" fmla="*/ 66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2 h 86"/>
                <a:gd name="T34" fmla="*/ 53 w 87"/>
                <a:gd name="T35" fmla="*/ 84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4 h 86"/>
                <a:gd name="T42" fmla="*/ 28 w 87"/>
                <a:gd name="T43" fmla="*/ 82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6 h 86"/>
                <a:gd name="T50" fmla="*/ 4 w 87"/>
                <a:gd name="T51" fmla="*/ 60 h 86"/>
                <a:gd name="T52" fmla="*/ 2 w 87"/>
                <a:gd name="T53" fmla="*/ 51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3 h 86"/>
                <a:gd name="T60" fmla="*/ 4 w 87"/>
                <a:gd name="T61" fmla="*/ 27 h 86"/>
                <a:gd name="T62" fmla="*/ 9 w 87"/>
                <a:gd name="T63" fmla="*/ 18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3 h 86"/>
                <a:gd name="T70" fmla="*/ 35 w 87"/>
                <a:gd name="T71" fmla="*/ 0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18"/>
                  </a:lnTo>
                  <a:lnTo>
                    <a:pt x="83" y="27"/>
                  </a:lnTo>
                  <a:lnTo>
                    <a:pt x="86" y="3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60"/>
                  </a:lnTo>
                  <a:lnTo>
                    <a:pt x="80" y="66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4"/>
                  </a:lnTo>
                  <a:lnTo>
                    <a:pt x="28" y="82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6"/>
                  </a:lnTo>
                  <a:lnTo>
                    <a:pt x="4" y="60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3"/>
                  </a:lnTo>
                  <a:lnTo>
                    <a:pt x="4" y="27"/>
                  </a:lnTo>
                  <a:lnTo>
                    <a:pt x="9" y="18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9"/>
            <p:cNvSpPr>
              <a:spLocks/>
            </p:cNvSpPr>
            <p:nvPr userDrawn="1"/>
          </p:nvSpPr>
          <p:spPr bwMode="auto">
            <a:xfrm>
              <a:off x="4044" y="1173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2 h 87"/>
                <a:gd name="T6" fmla="*/ 61 w 87"/>
                <a:gd name="T7" fmla="*/ 5 h 87"/>
                <a:gd name="T8" fmla="*/ 68 w 87"/>
                <a:gd name="T9" fmla="*/ 9 h 87"/>
                <a:gd name="T10" fmla="*/ 75 w 87"/>
                <a:gd name="T11" fmla="*/ 14 h 87"/>
                <a:gd name="T12" fmla="*/ 80 w 87"/>
                <a:gd name="T13" fmla="*/ 20 h 87"/>
                <a:gd name="T14" fmla="*/ 83 w 87"/>
                <a:gd name="T15" fmla="*/ 27 h 87"/>
                <a:gd name="T16" fmla="*/ 86 w 87"/>
                <a:gd name="T17" fmla="*/ 35 h 87"/>
                <a:gd name="T18" fmla="*/ 87 w 87"/>
                <a:gd name="T19" fmla="*/ 44 h 87"/>
                <a:gd name="T20" fmla="*/ 87 w 87"/>
                <a:gd name="T21" fmla="*/ 44 h 87"/>
                <a:gd name="T22" fmla="*/ 86 w 87"/>
                <a:gd name="T23" fmla="*/ 53 h 87"/>
                <a:gd name="T24" fmla="*/ 83 w 87"/>
                <a:gd name="T25" fmla="*/ 61 h 87"/>
                <a:gd name="T26" fmla="*/ 80 w 87"/>
                <a:gd name="T27" fmla="*/ 68 h 87"/>
                <a:gd name="T28" fmla="*/ 75 w 87"/>
                <a:gd name="T29" fmla="*/ 75 h 87"/>
                <a:gd name="T30" fmla="*/ 68 w 87"/>
                <a:gd name="T31" fmla="*/ 79 h 87"/>
                <a:gd name="T32" fmla="*/ 61 w 87"/>
                <a:gd name="T33" fmla="*/ 83 h 87"/>
                <a:gd name="T34" fmla="*/ 53 w 87"/>
                <a:gd name="T35" fmla="*/ 86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6 h 87"/>
                <a:gd name="T42" fmla="*/ 28 w 87"/>
                <a:gd name="T43" fmla="*/ 83 h 87"/>
                <a:gd name="T44" fmla="*/ 20 w 87"/>
                <a:gd name="T45" fmla="*/ 79 h 87"/>
                <a:gd name="T46" fmla="*/ 14 w 87"/>
                <a:gd name="T47" fmla="*/ 75 h 87"/>
                <a:gd name="T48" fmla="*/ 9 w 87"/>
                <a:gd name="T49" fmla="*/ 68 h 87"/>
                <a:gd name="T50" fmla="*/ 4 w 87"/>
                <a:gd name="T51" fmla="*/ 61 h 87"/>
                <a:gd name="T52" fmla="*/ 2 w 87"/>
                <a:gd name="T53" fmla="*/ 53 h 87"/>
                <a:gd name="T54" fmla="*/ 0 w 87"/>
                <a:gd name="T55" fmla="*/ 44 h 87"/>
                <a:gd name="T56" fmla="*/ 0 w 87"/>
                <a:gd name="T57" fmla="*/ 44 h 87"/>
                <a:gd name="T58" fmla="*/ 2 w 87"/>
                <a:gd name="T59" fmla="*/ 35 h 87"/>
                <a:gd name="T60" fmla="*/ 4 w 87"/>
                <a:gd name="T61" fmla="*/ 27 h 87"/>
                <a:gd name="T62" fmla="*/ 9 w 87"/>
                <a:gd name="T63" fmla="*/ 20 h 87"/>
                <a:gd name="T64" fmla="*/ 14 w 87"/>
                <a:gd name="T65" fmla="*/ 14 h 87"/>
                <a:gd name="T66" fmla="*/ 20 w 87"/>
                <a:gd name="T67" fmla="*/ 9 h 87"/>
                <a:gd name="T68" fmla="*/ 28 w 87"/>
                <a:gd name="T69" fmla="*/ 5 h 87"/>
                <a:gd name="T70" fmla="*/ 35 w 87"/>
                <a:gd name="T71" fmla="*/ 2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9"/>
                  </a:lnTo>
                  <a:lnTo>
                    <a:pt x="75" y="14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3"/>
                  </a:lnTo>
                  <a:lnTo>
                    <a:pt x="83" y="61"/>
                  </a:lnTo>
                  <a:lnTo>
                    <a:pt x="80" y="68"/>
                  </a:lnTo>
                  <a:lnTo>
                    <a:pt x="75" y="75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5"/>
                  </a:lnTo>
                  <a:lnTo>
                    <a:pt x="9" y="68"/>
                  </a:lnTo>
                  <a:lnTo>
                    <a:pt x="4" y="61"/>
                  </a:lnTo>
                  <a:lnTo>
                    <a:pt x="2" y="5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4"/>
                  </a:lnTo>
                  <a:lnTo>
                    <a:pt x="20" y="9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0"/>
            <p:cNvSpPr>
              <a:spLocks/>
            </p:cNvSpPr>
            <p:nvPr userDrawn="1"/>
          </p:nvSpPr>
          <p:spPr bwMode="auto">
            <a:xfrm>
              <a:off x="4044" y="1116"/>
              <a:ext cx="44" cy="44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1 h 86"/>
                <a:gd name="T6" fmla="*/ 61 w 87"/>
                <a:gd name="T7" fmla="*/ 4 h 86"/>
                <a:gd name="T8" fmla="*/ 68 w 87"/>
                <a:gd name="T9" fmla="*/ 8 h 86"/>
                <a:gd name="T10" fmla="*/ 75 w 87"/>
                <a:gd name="T11" fmla="*/ 12 h 86"/>
                <a:gd name="T12" fmla="*/ 80 w 87"/>
                <a:gd name="T13" fmla="*/ 19 h 86"/>
                <a:gd name="T14" fmla="*/ 83 w 87"/>
                <a:gd name="T15" fmla="*/ 26 h 86"/>
                <a:gd name="T16" fmla="*/ 86 w 87"/>
                <a:gd name="T17" fmla="*/ 34 h 86"/>
                <a:gd name="T18" fmla="*/ 87 w 87"/>
                <a:gd name="T19" fmla="*/ 44 h 86"/>
                <a:gd name="T20" fmla="*/ 87 w 87"/>
                <a:gd name="T21" fmla="*/ 44 h 86"/>
                <a:gd name="T22" fmla="*/ 86 w 87"/>
                <a:gd name="T23" fmla="*/ 52 h 86"/>
                <a:gd name="T24" fmla="*/ 83 w 87"/>
                <a:gd name="T25" fmla="*/ 60 h 86"/>
                <a:gd name="T26" fmla="*/ 80 w 87"/>
                <a:gd name="T27" fmla="*/ 67 h 86"/>
                <a:gd name="T28" fmla="*/ 75 w 87"/>
                <a:gd name="T29" fmla="*/ 74 h 86"/>
                <a:gd name="T30" fmla="*/ 68 w 87"/>
                <a:gd name="T31" fmla="*/ 78 h 86"/>
                <a:gd name="T32" fmla="*/ 61 w 87"/>
                <a:gd name="T33" fmla="*/ 82 h 86"/>
                <a:gd name="T34" fmla="*/ 53 w 87"/>
                <a:gd name="T35" fmla="*/ 85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5 h 86"/>
                <a:gd name="T42" fmla="*/ 28 w 87"/>
                <a:gd name="T43" fmla="*/ 82 h 86"/>
                <a:gd name="T44" fmla="*/ 20 w 87"/>
                <a:gd name="T45" fmla="*/ 78 h 86"/>
                <a:gd name="T46" fmla="*/ 14 w 87"/>
                <a:gd name="T47" fmla="*/ 74 h 86"/>
                <a:gd name="T48" fmla="*/ 9 w 87"/>
                <a:gd name="T49" fmla="*/ 67 h 86"/>
                <a:gd name="T50" fmla="*/ 4 w 87"/>
                <a:gd name="T51" fmla="*/ 60 h 86"/>
                <a:gd name="T52" fmla="*/ 2 w 87"/>
                <a:gd name="T53" fmla="*/ 52 h 86"/>
                <a:gd name="T54" fmla="*/ 0 w 87"/>
                <a:gd name="T55" fmla="*/ 44 h 86"/>
                <a:gd name="T56" fmla="*/ 0 w 87"/>
                <a:gd name="T57" fmla="*/ 44 h 86"/>
                <a:gd name="T58" fmla="*/ 2 w 87"/>
                <a:gd name="T59" fmla="*/ 34 h 86"/>
                <a:gd name="T60" fmla="*/ 4 w 87"/>
                <a:gd name="T61" fmla="*/ 26 h 86"/>
                <a:gd name="T62" fmla="*/ 9 w 87"/>
                <a:gd name="T63" fmla="*/ 19 h 86"/>
                <a:gd name="T64" fmla="*/ 14 w 87"/>
                <a:gd name="T65" fmla="*/ 12 h 86"/>
                <a:gd name="T66" fmla="*/ 20 w 87"/>
                <a:gd name="T67" fmla="*/ 8 h 86"/>
                <a:gd name="T68" fmla="*/ 28 w 87"/>
                <a:gd name="T69" fmla="*/ 4 h 86"/>
                <a:gd name="T70" fmla="*/ 35 w 87"/>
                <a:gd name="T71" fmla="*/ 1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80" y="67"/>
                  </a:lnTo>
                  <a:lnTo>
                    <a:pt x="75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4"/>
                  </a:lnTo>
                  <a:lnTo>
                    <a:pt x="9" y="67"/>
                  </a:lnTo>
                  <a:lnTo>
                    <a:pt x="4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1"/>
            <p:cNvSpPr>
              <a:spLocks/>
            </p:cNvSpPr>
            <p:nvPr userDrawn="1"/>
          </p:nvSpPr>
          <p:spPr bwMode="auto">
            <a:xfrm>
              <a:off x="4044" y="1060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80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80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8 w 87"/>
                <a:gd name="T43" fmla="*/ 83 h 87"/>
                <a:gd name="T44" fmla="*/ 20 w 87"/>
                <a:gd name="T45" fmla="*/ 78 h 87"/>
                <a:gd name="T46" fmla="*/ 14 w 87"/>
                <a:gd name="T47" fmla="*/ 73 h 87"/>
                <a:gd name="T48" fmla="*/ 9 w 87"/>
                <a:gd name="T49" fmla="*/ 67 h 87"/>
                <a:gd name="T50" fmla="*/ 4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4 w 87"/>
                <a:gd name="T61" fmla="*/ 26 h 87"/>
                <a:gd name="T62" fmla="*/ 9 w 87"/>
                <a:gd name="T63" fmla="*/ 19 h 87"/>
                <a:gd name="T64" fmla="*/ 14 w 87"/>
                <a:gd name="T65" fmla="*/ 12 h 87"/>
                <a:gd name="T66" fmla="*/ 20 w 87"/>
                <a:gd name="T67" fmla="*/ 8 h 87"/>
                <a:gd name="T68" fmla="*/ 28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2"/>
            <p:cNvSpPr>
              <a:spLocks/>
            </p:cNvSpPr>
            <p:nvPr userDrawn="1"/>
          </p:nvSpPr>
          <p:spPr bwMode="auto">
            <a:xfrm>
              <a:off x="4044" y="1004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80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8 w 87"/>
                <a:gd name="T43" fmla="*/ 83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8 h 86"/>
                <a:gd name="T50" fmla="*/ 4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4 w 87"/>
                <a:gd name="T61" fmla="*/ 27 h 86"/>
                <a:gd name="T62" fmla="*/ 9 w 87"/>
                <a:gd name="T63" fmla="*/ 20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80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8"/>
                  </a:lnTo>
                  <a:lnTo>
                    <a:pt x="4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"/>
            <p:cNvSpPr>
              <a:spLocks/>
            </p:cNvSpPr>
            <p:nvPr userDrawn="1"/>
          </p:nvSpPr>
          <p:spPr bwMode="auto">
            <a:xfrm>
              <a:off x="4044" y="947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2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4"/>
            <p:cNvSpPr>
              <a:spLocks/>
            </p:cNvSpPr>
            <p:nvPr userDrawn="1"/>
          </p:nvSpPr>
          <p:spPr bwMode="auto">
            <a:xfrm>
              <a:off x="4044" y="891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3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5"/>
            <p:cNvSpPr>
              <a:spLocks/>
            </p:cNvSpPr>
            <p:nvPr userDrawn="1"/>
          </p:nvSpPr>
          <p:spPr bwMode="auto">
            <a:xfrm>
              <a:off x="3875" y="1342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0 h 85"/>
                <a:gd name="T6" fmla="*/ 59 w 86"/>
                <a:gd name="T7" fmla="*/ 3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8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6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4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4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6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8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3 h 85"/>
                <a:gd name="T70" fmla="*/ 34 w 86"/>
                <a:gd name="T71" fmla="*/ 0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4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6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6"/>
            <p:cNvSpPr>
              <a:spLocks/>
            </p:cNvSpPr>
            <p:nvPr userDrawn="1"/>
          </p:nvSpPr>
          <p:spPr bwMode="auto">
            <a:xfrm>
              <a:off x="3875" y="1060"/>
              <a:ext cx="43" cy="43"/>
            </a:xfrm>
            <a:custGeom>
              <a:avLst/>
              <a:gdLst>
                <a:gd name="T0" fmla="*/ 42 w 86"/>
                <a:gd name="T1" fmla="*/ 0 h 87"/>
                <a:gd name="T2" fmla="*/ 42 w 86"/>
                <a:gd name="T3" fmla="*/ 0 h 87"/>
                <a:gd name="T4" fmla="*/ 52 w 86"/>
                <a:gd name="T5" fmla="*/ 1 h 87"/>
                <a:gd name="T6" fmla="*/ 59 w 86"/>
                <a:gd name="T7" fmla="*/ 4 h 87"/>
                <a:gd name="T8" fmla="*/ 67 w 86"/>
                <a:gd name="T9" fmla="*/ 8 h 87"/>
                <a:gd name="T10" fmla="*/ 73 w 86"/>
                <a:gd name="T11" fmla="*/ 12 h 87"/>
                <a:gd name="T12" fmla="*/ 78 w 86"/>
                <a:gd name="T13" fmla="*/ 19 h 87"/>
                <a:gd name="T14" fmla="*/ 82 w 86"/>
                <a:gd name="T15" fmla="*/ 26 h 87"/>
                <a:gd name="T16" fmla="*/ 85 w 86"/>
                <a:gd name="T17" fmla="*/ 34 h 87"/>
                <a:gd name="T18" fmla="*/ 86 w 86"/>
                <a:gd name="T19" fmla="*/ 43 h 87"/>
                <a:gd name="T20" fmla="*/ 86 w 86"/>
                <a:gd name="T21" fmla="*/ 43 h 87"/>
                <a:gd name="T22" fmla="*/ 85 w 86"/>
                <a:gd name="T23" fmla="*/ 52 h 87"/>
                <a:gd name="T24" fmla="*/ 82 w 86"/>
                <a:gd name="T25" fmla="*/ 61 h 87"/>
                <a:gd name="T26" fmla="*/ 78 w 86"/>
                <a:gd name="T27" fmla="*/ 67 h 87"/>
                <a:gd name="T28" fmla="*/ 73 w 86"/>
                <a:gd name="T29" fmla="*/ 73 h 87"/>
                <a:gd name="T30" fmla="*/ 67 w 86"/>
                <a:gd name="T31" fmla="*/ 78 h 87"/>
                <a:gd name="T32" fmla="*/ 59 w 86"/>
                <a:gd name="T33" fmla="*/ 83 h 87"/>
                <a:gd name="T34" fmla="*/ 52 w 86"/>
                <a:gd name="T35" fmla="*/ 85 h 87"/>
                <a:gd name="T36" fmla="*/ 42 w 86"/>
                <a:gd name="T37" fmla="*/ 87 h 87"/>
                <a:gd name="T38" fmla="*/ 42 w 86"/>
                <a:gd name="T39" fmla="*/ 87 h 87"/>
                <a:gd name="T40" fmla="*/ 34 w 86"/>
                <a:gd name="T41" fmla="*/ 85 h 87"/>
                <a:gd name="T42" fmla="*/ 26 w 86"/>
                <a:gd name="T43" fmla="*/ 83 h 87"/>
                <a:gd name="T44" fmla="*/ 19 w 86"/>
                <a:gd name="T45" fmla="*/ 78 h 87"/>
                <a:gd name="T46" fmla="*/ 12 w 86"/>
                <a:gd name="T47" fmla="*/ 73 h 87"/>
                <a:gd name="T48" fmla="*/ 6 w 86"/>
                <a:gd name="T49" fmla="*/ 67 h 87"/>
                <a:gd name="T50" fmla="*/ 4 w 86"/>
                <a:gd name="T51" fmla="*/ 61 h 87"/>
                <a:gd name="T52" fmla="*/ 1 w 86"/>
                <a:gd name="T53" fmla="*/ 52 h 87"/>
                <a:gd name="T54" fmla="*/ 0 w 86"/>
                <a:gd name="T55" fmla="*/ 43 h 87"/>
                <a:gd name="T56" fmla="*/ 0 w 86"/>
                <a:gd name="T57" fmla="*/ 43 h 87"/>
                <a:gd name="T58" fmla="*/ 1 w 86"/>
                <a:gd name="T59" fmla="*/ 34 h 87"/>
                <a:gd name="T60" fmla="*/ 4 w 86"/>
                <a:gd name="T61" fmla="*/ 26 h 87"/>
                <a:gd name="T62" fmla="*/ 6 w 86"/>
                <a:gd name="T63" fmla="*/ 19 h 87"/>
                <a:gd name="T64" fmla="*/ 12 w 86"/>
                <a:gd name="T65" fmla="*/ 12 h 87"/>
                <a:gd name="T66" fmla="*/ 19 w 86"/>
                <a:gd name="T67" fmla="*/ 8 h 87"/>
                <a:gd name="T68" fmla="*/ 26 w 86"/>
                <a:gd name="T69" fmla="*/ 4 h 87"/>
                <a:gd name="T70" fmla="*/ 34 w 86"/>
                <a:gd name="T71" fmla="*/ 1 h 87"/>
                <a:gd name="T72" fmla="*/ 42 w 86"/>
                <a:gd name="T73" fmla="*/ 0 h 87"/>
                <a:gd name="T74" fmla="*/ 42 w 86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7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2" y="85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7"/>
            <p:cNvSpPr>
              <a:spLocks/>
            </p:cNvSpPr>
            <p:nvPr userDrawn="1"/>
          </p:nvSpPr>
          <p:spPr bwMode="auto">
            <a:xfrm>
              <a:off x="3875" y="1004"/>
              <a:ext cx="43" cy="42"/>
            </a:xfrm>
            <a:custGeom>
              <a:avLst/>
              <a:gdLst>
                <a:gd name="T0" fmla="*/ 42 w 86"/>
                <a:gd name="T1" fmla="*/ 0 h 86"/>
                <a:gd name="T2" fmla="*/ 42 w 86"/>
                <a:gd name="T3" fmla="*/ 0 h 86"/>
                <a:gd name="T4" fmla="*/ 52 w 86"/>
                <a:gd name="T5" fmla="*/ 2 h 86"/>
                <a:gd name="T6" fmla="*/ 59 w 86"/>
                <a:gd name="T7" fmla="*/ 5 h 86"/>
                <a:gd name="T8" fmla="*/ 67 w 86"/>
                <a:gd name="T9" fmla="*/ 7 h 86"/>
                <a:gd name="T10" fmla="*/ 73 w 86"/>
                <a:gd name="T11" fmla="*/ 13 h 86"/>
                <a:gd name="T12" fmla="*/ 78 w 86"/>
                <a:gd name="T13" fmla="*/ 20 h 86"/>
                <a:gd name="T14" fmla="*/ 82 w 86"/>
                <a:gd name="T15" fmla="*/ 27 h 86"/>
                <a:gd name="T16" fmla="*/ 85 w 86"/>
                <a:gd name="T17" fmla="*/ 35 h 86"/>
                <a:gd name="T18" fmla="*/ 86 w 86"/>
                <a:gd name="T19" fmla="*/ 43 h 86"/>
                <a:gd name="T20" fmla="*/ 86 w 86"/>
                <a:gd name="T21" fmla="*/ 43 h 86"/>
                <a:gd name="T22" fmla="*/ 85 w 86"/>
                <a:gd name="T23" fmla="*/ 53 h 86"/>
                <a:gd name="T24" fmla="*/ 82 w 86"/>
                <a:gd name="T25" fmla="*/ 59 h 86"/>
                <a:gd name="T26" fmla="*/ 78 w 86"/>
                <a:gd name="T27" fmla="*/ 68 h 86"/>
                <a:gd name="T28" fmla="*/ 73 w 86"/>
                <a:gd name="T29" fmla="*/ 73 h 86"/>
                <a:gd name="T30" fmla="*/ 67 w 86"/>
                <a:gd name="T31" fmla="*/ 79 h 86"/>
                <a:gd name="T32" fmla="*/ 59 w 86"/>
                <a:gd name="T33" fmla="*/ 83 h 86"/>
                <a:gd name="T34" fmla="*/ 52 w 86"/>
                <a:gd name="T35" fmla="*/ 86 h 86"/>
                <a:gd name="T36" fmla="*/ 42 w 86"/>
                <a:gd name="T37" fmla="*/ 86 h 86"/>
                <a:gd name="T38" fmla="*/ 42 w 86"/>
                <a:gd name="T39" fmla="*/ 86 h 86"/>
                <a:gd name="T40" fmla="*/ 34 w 86"/>
                <a:gd name="T41" fmla="*/ 86 h 86"/>
                <a:gd name="T42" fmla="*/ 26 w 86"/>
                <a:gd name="T43" fmla="*/ 83 h 86"/>
                <a:gd name="T44" fmla="*/ 19 w 86"/>
                <a:gd name="T45" fmla="*/ 79 h 86"/>
                <a:gd name="T46" fmla="*/ 12 w 86"/>
                <a:gd name="T47" fmla="*/ 73 h 86"/>
                <a:gd name="T48" fmla="*/ 6 w 86"/>
                <a:gd name="T49" fmla="*/ 68 h 86"/>
                <a:gd name="T50" fmla="*/ 4 w 86"/>
                <a:gd name="T51" fmla="*/ 59 h 86"/>
                <a:gd name="T52" fmla="*/ 1 w 86"/>
                <a:gd name="T53" fmla="*/ 53 h 86"/>
                <a:gd name="T54" fmla="*/ 0 w 86"/>
                <a:gd name="T55" fmla="*/ 43 h 86"/>
                <a:gd name="T56" fmla="*/ 0 w 86"/>
                <a:gd name="T57" fmla="*/ 43 h 86"/>
                <a:gd name="T58" fmla="*/ 1 w 86"/>
                <a:gd name="T59" fmla="*/ 35 h 86"/>
                <a:gd name="T60" fmla="*/ 4 w 86"/>
                <a:gd name="T61" fmla="*/ 27 h 86"/>
                <a:gd name="T62" fmla="*/ 6 w 86"/>
                <a:gd name="T63" fmla="*/ 20 h 86"/>
                <a:gd name="T64" fmla="*/ 12 w 86"/>
                <a:gd name="T65" fmla="*/ 13 h 86"/>
                <a:gd name="T66" fmla="*/ 19 w 86"/>
                <a:gd name="T67" fmla="*/ 7 h 86"/>
                <a:gd name="T68" fmla="*/ 26 w 86"/>
                <a:gd name="T69" fmla="*/ 5 h 86"/>
                <a:gd name="T70" fmla="*/ 34 w 86"/>
                <a:gd name="T71" fmla="*/ 2 h 86"/>
                <a:gd name="T72" fmla="*/ 42 w 86"/>
                <a:gd name="T73" fmla="*/ 0 h 86"/>
                <a:gd name="T74" fmla="*/ 42 w 86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6">
                  <a:moveTo>
                    <a:pt x="42" y="0"/>
                  </a:moveTo>
                  <a:lnTo>
                    <a:pt x="42" y="0"/>
                  </a:lnTo>
                  <a:lnTo>
                    <a:pt x="52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2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6" y="68"/>
                  </a:lnTo>
                  <a:lnTo>
                    <a:pt x="4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4" y="27"/>
                  </a:lnTo>
                  <a:lnTo>
                    <a:pt x="6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8"/>
            <p:cNvSpPr>
              <a:spLocks/>
            </p:cNvSpPr>
            <p:nvPr userDrawn="1"/>
          </p:nvSpPr>
          <p:spPr bwMode="auto">
            <a:xfrm>
              <a:off x="3875" y="947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1 h 85"/>
                <a:gd name="T6" fmla="*/ 59 w 86"/>
                <a:gd name="T7" fmla="*/ 2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9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7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5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5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7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9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2 h 85"/>
                <a:gd name="T70" fmla="*/ 34 w 86"/>
                <a:gd name="T71" fmla="*/ 1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9"/>
            <p:cNvSpPr>
              <a:spLocks/>
            </p:cNvSpPr>
            <p:nvPr userDrawn="1"/>
          </p:nvSpPr>
          <p:spPr bwMode="auto">
            <a:xfrm>
              <a:off x="3931" y="1342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0"/>
            <p:cNvSpPr>
              <a:spLocks/>
            </p:cNvSpPr>
            <p:nvPr userDrawn="1"/>
          </p:nvSpPr>
          <p:spPr bwMode="auto">
            <a:xfrm>
              <a:off x="3931" y="1286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1"/>
            <p:cNvSpPr>
              <a:spLocks/>
            </p:cNvSpPr>
            <p:nvPr userDrawn="1"/>
          </p:nvSpPr>
          <p:spPr bwMode="auto">
            <a:xfrm>
              <a:off x="3931" y="1060"/>
              <a:ext cx="44" cy="43"/>
            </a:xfrm>
            <a:custGeom>
              <a:avLst/>
              <a:gdLst>
                <a:gd name="T0" fmla="*/ 43 w 87"/>
                <a:gd name="T1" fmla="*/ 0 h 87"/>
                <a:gd name="T2" fmla="*/ 43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3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3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3 w 87"/>
                <a:gd name="T37" fmla="*/ 87 h 87"/>
                <a:gd name="T38" fmla="*/ 43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3 w 87"/>
                <a:gd name="T73" fmla="*/ 0 h 87"/>
                <a:gd name="T74" fmla="*/ 43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2"/>
            <p:cNvSpPr>
              <a:spLocks/>
            </p:cNvSpPr>
            <p:nvPr userDrawn="1"/>
          </p:nvSpPr>
          <p:spPr bwMode="auto">
            <a:xfrm>
              <a:off x="3931" y="1004"/>
              <a:ext cx="44" cy="42"/>
            </a:xfrm>
            <a:custGeom>
              <a:avLst/>
              <a:gdLst>
                <a:gd name="T0" fmla="*/ 43 w 87"/>
                <a:gd name="T1" fmla="*/ 0 h 86"/>
                <a:gd name="T2" fmla="*/ 43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3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3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3 w 87"/>
                <a:gd name="T37" fmla="*/ 86 h 86"/>
                <a:gd name="T38" fmla="*/ 43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3 w 87"/>
                <a:gd name="T73" fmla="*/ 0 h 86"/>
                <a:gd name="T74" fmla="*/ 43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3" y="0"/>
                  </a:moveTo>
                  <a:lnTo>
                    <a:pt x="43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3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3" y="86"/>
                  </a:lnTo>
                  <a:lnTo>
                    <a:pt x="43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3"/>
            <p:cNvSpPr>
              <a:spLocks/>
            </p:cNvSpPr>
            <p:nvPr userDrawn="1"/>
          </p:nvSpPr>
          <p:spPr bwMode="auto">
            <a:xfrm>
              <a:off x="3931" y="947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4"/>
            <p:cNvSpPr>
              <a:spLocks/>
            </p:cNvSpPr>
            <p:nvPr userDrawn="1"/>
          </p:nvSpPr>
          <p:spPr bwMode="auto">
            <a:xfrm>
              <a:off x="3931" y="891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5"/>
            <p:cNvSpPr>
              <a:spLocks/>
            </p:cNvSpPr>
            <p:nvPr userDrawn="1"/>
          </p:nvSpPr>
          <p:spPr bwMode="auto">
            <a:xfrm>
              <a:off x="3988" y="1286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6"/>
            <p:cNvSpPr>
              <a:spLocks/>
            </p:cNvSpPr>
            <p:nvPr userDrawn="1"/>
          </p:nvSpPr>
          <p:spPr bwMode="auto">
            <a:xfrm>
              <a:off x="3988" y="1060"/>
              <a:ext cx="43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7"/>
            <p:cNvSpPr>
              <a:spLocks/>
            </p:cNvSpPr>
            <p:nvPr userDrawn="1"/>
          </p:nvSpPr>
          <p:spPr bwMode="auto">
            <a:xfrm>
              <a:off x="3988" y="1004"/>
              <a:ext cx="43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8"/>
            <p:cNvSpPr>
              <a:spLocks/>
            </p:cNvSpPr>
            <p:nvPr userDrawn="1"/>
          </p:nvSpPr>
          <p:spPr bwMode="auto">
            <a:xfrm>
              <a:off x="3988" y="947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9"/>
            <p:cNvSpPr>
              <a:spLocks/>
            </p:cNvSpPr>
            <p:nvPr userDrawn="1"/>
          </p:nvSpPr>
          <p:spPr bwMode="auto">
            <a:xfrm>
              <a:off x="3988" y="891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0"/>
            <p:cNvSpPr>
              <a:spLocks/>
            </p:cNvSpPr>
            <p:nvPr userDrawn="1"/>
          </p:nvSpPr>
          <p:spPr bwMode="auto">
            <a:xfrm>
              <a:off x="4044" y="1230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0 h 86"/>
                <a:gd name="T6" fmla="*/ 61 w 87"/>
                <a:gd name="T7" fmla="*/ 3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18 h 86"/>
                <a:gd name="T14" fmla="*/ 83 w 87"/>
                <a:gd name="T15" fmla="*/ 27 h 86"/>
                <a:gd name="T16" fmla="*/ 86 w 87"/>
                <a:gd name="T17" fmla="*/ 33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1 h 86"/>
                <a:gd name="T24" fmla="*/ 83 w 87"/>
                <a:gd name="T25" fmla="*/ 60 h 86"/>
                <a:gd name="T26" fmla="*/ 80 w 87"/>
                <a:gd name="T27" fmla="*/ 66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2 h 86"/>
                <a:gd name="T34" fmla="*/ 53 w 87"/>
                <a:gd name="T35" fmla="*/ 84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4 h 86"/>
                <a:gd name="T42" fmla="*/ 28 w 87"/>
                <a:gd name="T43" fmla="*/ 82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6 h 86"/>
                <a:gd name="T50" fmla="*/ 4 w 87"/>
                <a:gd name="T51" fmla="*/ 60 h 86"/>
                <a:gd name="T52" fmla="*/ 2 w 87"/>
                <a:gd name="T53" fmla="*/ 51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3 h 86"/>
                <a:gd name="T60" fmla="*/ 4 w 87"/>
                <a:gd name="T61" fmla="*/ 27 h 86"/>
                <a:gd name="T62" fmla="*/ 9 w 87"/>
                <a:gd name="T63" fmla="*/ 18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3 h 86"/>
                <a:gd name="T70" fmla="*/ 35 w 87"/>
                <a:gd name="T71" fmla="*/ 0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18"/>
                  </a:lnTo>
                  <a:lnTo>
                    <a:pt x="83" y="27"/>
                  </a:lnTo>
                  <a:lnTo>
                    <a:pt x="86" y="3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60"/>
                  </a:lnTo>
                  <a:lnTo>
                    <a:pt x="80" y="66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4"/>
                  </a:lnTo>
                  <a:lnTo>
                    <a:pt x="28" y="82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6"/>
                  </a:lnTo>
                  <a:lnTo>
                    <a:pt x="4" y="60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3"/>
                  </a:lnTo>
                  <a:lnTo>
                    <a:pt x="4" y="27"/>
                  </a:lnTo>
                  <a:lnTo>
                    <a:pt x="9" y="18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1"/>
            <p:cNvSpPr>
              <a:spLocks/>
            </p:cNvSpPr>
            <p:nvPr userDrawn="1"/>
          </p:nvSpPr>
          <p:spPr bwMode="auto">
            <a:xfrm>
              <a:off x="4044" y="1173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2 h 87"/>
                <a:gd name="T6" fmla="*/ 61 w 87"/>
                <a:gd name="T7" fmla="*/ 5 h 87"/>
                <a:gd name="T8" fmla="*/ 68 w 87"/>
                <a:gd name="T9" fmla="*/ 9 h 87"/>
                <a:gd name="T10" fmla="*/ 75 w 87"/>
                <a:gd name="T11" fmla="*/ 14 h 87"/>
                <a:gd name="T12" fmla="*/ 80 w 87"/>
                <a:gd name="T13" fmla="*/ 20 h 87"/>
                <a:gd name="T14" fmla="*/ 83 w 87"/>
                <a:gd name="T15" fmla="*/ 27 h 87"/>
                <a:gd name="T16" fmla="*/ 86 w 87"/>
                <a:gd name="T17" fmla="*/ 35 h 87"/>
                <a:gd name="T18" fmla="*/ 87 w 87"/>
                <a:gd name="T19" fmla="*/ 44 h 87"/>
                <a:gd name="T20" fmla="*/ 87 w 87"/>
                <a:gd name="T21" fmla="*/ 44 h 87"/>
                <a:gd name="T22" fmla="*/ 86 w 87"/>
                <a:gd name="T23" fmla="*/ 53 h 87"/>
                <a:gd name="T24" fmla="*/ 83 w 87"/>
                <a:gd name="T25" fmla="*/ 61 h 87"/>
                <a:gd name="T26" fmla="*/ 80 w 87"/>
                <a:gd name="T27" fmla="*/ 68 h 87"/>
                <a:gd name="T28" fmla="*/ 75 w 87"/>
                <a:gd name="T29" fmla="*/ 75 h 87"/>
                <a:gd name="T30" fmla="*/ 68 w 87"/>
                <a:gd name="T31" fmla="*/ 79 h 87"/>
                <a:gd name="T32" fmla="*/ 61 w 87"/>
                <a:gd name="T33" fmla="*/ 83 h 87"/>
                <a:gd name="T34" fmla="*/ 53 w 87"/>
                <a:gd name="T35" fmla="*/ 86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6 h 87"/>
                <a:gd name="T42" fmla="*/ 28 w 87"/>
                <a:gd name="T43" fmla="*/ 83 h 87"/>
                <a:gd name="T44" fmla="*/ 20 w 87"/>
                <a:gd name="T45" fmla="*/ 79 h 87"/>
                <a:gd name="T46" fmla="*/ 14 w 87"/>
                <a:gd name="T47" fmla="*/ 75 h 87"/>
                <a:gd name="T48" fmla="*/ 9 w 87"/>
                <a:gd name="T49" fmla="*/ 68 h 87"/>
                <a:gd name="T50" fmla="*/ 4 w 87"/>
                <a:gd name="T51" fmla="*/ 61 h 87"/>
                <a:gd name="T52" fmla="*/ 2 w 87"/>
                <a:gd name="T53" fmla="*/ 53 h 87"/>
                <a:gd name="T54" fmla="*/ 0 w 87"/>
                <a:gd name="T55" fmla="*/ 44 h 87"/>
                <a:gd name="T56" fmla="*/ 0 w 87"/>
                <a:gd name="T57" fmla="*/ 44 h 87"/>
                <a:gd name="T58" fmla="*/ 2 w 87"/>
                <a:gd name="T59" fmla="*/ 35 h 87"/>
                <a:gd name="T60" fmla="*/ 4 w 87"/>
                <a:gd name="T61" fmla="*/ 27 h 87"/>
                <a:gd name="T62" fmla="*/ 9 w 87"/>
                <a:gd name="T63" fmla="*/ 20 h 87"/>
                <a:gd name="T64" fmla="*/ 14 w 87"/>
                <a:gd name="T65" fmla="*/ 14 h 87"/>
                <a:gd name="T66" fmla="*/ 20 w 87"/>
                <a:gd name="T67" fmla="*/ 9 h 87"/>
                <a:gd name="T68" fmla="*/ 28 w 87"/>
                <a:gd name="T69" fmla="*/ 5 h 87"/>
                <a:gd name="T70" fmla="*/ 35 w 87"/>
                <a:gd name="T71" fmla="*/ 2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9"/>
                  </a:lnTo>
                  <a:lnTo>
                    <a:pt x="75" y="14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3"/>
                  </a:lnTo>
                  <a:lnTo>
                    <a:pt x="83" y="61"/>
                  </a:lnTo>
                  <a:lnTo>
                    <a:pt x="80" y="68"/>
                  </a:lnTo>
                  <a:lnTo>
                    <a:pt x="75" y="75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5"/>
                  </a:lnTo>
                  <a:lnTo>
                    <a:pt x="9" y="68"/>
                  </a:lnTo>
                  <a:lnTo>
                    <a:pt x="4" y="61"/>
                  </a:lnTo>
                  <a:lnTo>
                    <a:pt x="2" y="5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4"/>
                  </a:lnTo>
                  <a:lnTo>
                    <a:pt x="20" y="9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2"/>
            <p:cNvSpPr>
              <a:spLocks/>
            </p:cNvSpPr>
            <p:nvPr userDrawn="1"/>
          </p:nvSpPr>
          <p:spPr bwMode="auto">
            <a:xfrm>
              <a:off x="4044" y="1116"/>
              <a:ext cx="44" cy="44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1 h 86"/>
                <a:gd name="T6" fmla="*/ 61 w 87"/>
                <a:gd name="T7" fmla="*/ 4 h 86"/>
                <a:gd name="T8" fmla="*/ 68 w 87"/>
                <a:gd name="T9" fmla="*/ 8 h 86"/>
                <a:gd name="T10" fmla="*/ 75 w 87"/>
                <a:gd name="T11" fmla="*/ 12 h 86"/>
                <a:gd name="T12" fmla="*/ 80 w 87"/>
                <a:gd name="T13" fmla="*/ 19 h 86"/>
                <a:gd name="T14" fmla="*/ 83 w 87"/>
                <a:gd name="T15" fmla="*/ 26 h 86"/>
                <a:gd name="T16" fmla="*/ 86 w 87"/>
                <a:gd name="T17" fmla="*/ 34 h 86"/>
                <a:gd name="T18" fmla="*/ 87 w 87"/>
                <a:gd name="T19" fmla="*/ 44 h 86"/>
                <a:gd name="T20" fmla="*/ 87 w 87"/>
                <a:gd name="T21" fmla="*/ 44 h 86"/>
                <a:gd name="T22" fmla="*/ 86 w 87"/>
                <a:gd name="T23" fmla="*/ 52 h 86"/>
                <a:gd name="T24" fmla="*/ 83 w 87"/>
                <a:gd name="T25" fmla="*/ 60 h 86"/>
                <a:gd name="T26" fmla="*/ 80 w 87"/>
                <a:gd name="T27" fmla="*/ 67 h 86"/>
                <a:gd name="T28" fmla="*/ 75 w 87"/>
                <a:gd name="T29" fmla="*/ 74 h 86"/>
                <a:gd name="T30" fmla="*/ 68 w 87"/>
                <a:gd name="T31" fmla="*/ 78 h 86"/>
                <a:gd name="T32" fmla="*/ 61 w 87"/>
                <a:gd name="T33" fmla="*/ 82 h 86"/>
                <a:gd name="T34" fmla="*/ 53 w 87"/>
                <a:gd name="T35" fmla="*/ 85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5 h 86"/>
                <a:gd name="T42" fmla="*/ 28 w 87"/>
                <a:gd name="T43" fmla="*/ 82 h 86"/>
                <a:gd name="T44" fmla="*/ 20 w 87"/>
                <a:gd name="T45" fmla="*/ 78 h 86"/>
                <a:gd name="T46" fmla="*/ 14 w 87"/>
                <a:gd name="T47" fmla="*/ 74 h 86"/>
                <a:gd name="T48" fmla="*/ 9 w 87"/>
                <a:gd name="T49" fmla="*/ 67 h 86"/>
                <a:gd name="T50" fmla="*/ 4 w 87"/>
                <a:gd name="T51" fmla="*/ 60 h 86"/>
                <a:gd name="T52" fmla="*/ 2 w 87"/>
                <a:gd name="T53" fmla="*/ 52 h 86"/>
                <a:gd name="T54" fmla="*/ 0 w 87"/>
                <a:gd name="T55" fmla="*/ 44 h 86"/>
                <a:gd name="T56" fmla="*/ 0 w 87"/>
                <a:gd name="T57" fmla="*/ 44 h 86"/>
                <a:gd name="T58" fmla="*/ 2 w 87"/>
                <a:gd name="T59" fmla="*/ 34 h 86"/>
                <a:gd name="T60" fmla="*/ 4 w 87"/>
                <a:gd name="T61" fmla="*/ 26 h 86"/>
                <a:gd name="T62" fmla="*/ 9 w 87"/>
                <a:gd name="T63" fmla="*/ 19 h 86"/>
                <a:gd name="T64" fmla="*/ 14 w 87"/>
                <a:gd name="T65" fmla="*/ 12 h 86"/>
                <a:gd name="T66" fmla="*/ 20 w 87"/>
                <a:gd name="T67" fmla="*/ 8 h 86"/>
                <a:gd name="T68" fmla="*/ 28 w 87"/>
                <a:gd name="T69" fmla="*/ 4 h 86"/>
                <a:gd name="T70" fmla="*/ 35 w 87"/>
                <a:gd name="T71" fmla="*/ 1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80" y="67"/>
                  </a:lnTo>
                  <a:lnTo>
                    <a:pt x="75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4"/>
                  </a:lnTo>
                  <a:lnTo>
                    <a:pt x="9" y="67"/>
                  </a:lnTo>
                  <a:lnTo>
                    <a:pt x="4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3"/>
            <p:cNvSpPr>
              <a:spLocks/>
            </p:cNvSpPr>
            <p:nvPr userDrawn="1"/>
          </p:nvSpPr>
          <p:spPr bwMode="auto">
            <a:xfrm>
              <a:off x="4044" y="1060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80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80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8 w 87"/>
                <a:gd name="T43" fmla="*/ 83 h 87"/>
                <a:gd name="T44" fmla="*/ 20 w 87"/>
                <a:gd name="T45" fmla="*/ 78 h 87"/>
                <a:gd name="T46" fmla="*/ 14 w 87"/>
                <a:gd name="T47" fmla="*/ 73 h 87"/>
                <a:gd name="T48" fmla="*/ 9 w 87"/>
                <a:gd name="T49" fmla="*/ 67 h 87"/>
                <a:gd name="T50" fmla="*/ 4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4 w 87"/>
                <a:gd name="T61" fmla="*/ 26 h 87"/>
                <a:gd name="T62" fmla="*/ 9 w 87"/>
                <a:gd name="T63" fmla="*/ 19 h 87"/>
                <a:gd name="T64" fmla="*/ 14 w 87"/>
                <a:gd name="T65" fmla="*/ 12 h 87"/>
                <a:gd name="T66" fmla="*/ 20 w 87"/>
                <a:gd name="T67" fmla="*/ 8 h 87"/>
                <a:gd name="T68" fmla="*/ 28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4"/>
            <p:cNvSpPr>
              <a:spLocks/>
            </p:cNvSpPr>
            <p:nvPr userDrawn="1"/>
          </p:nvSpPr>
          <p:spPr bwMode="auto">
            <a:xfrm>
              <a:off x="4044" y="1004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80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8 w 87"/>
                <a:gd name="T43" fmla="*/ 83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8 h 86"/>
                <a:gd name="T50" fmla="*/ 4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4 w 87"/>
                <a:gd name="T61" fmla="*/ 27 h 86"/>
                <a:gd name="T62" fmla="*/ 9 w 87"/>
                <a:gd name="T63" fmla="*/ 20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80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8"/>
                  </a:lnTo>
                  <a:lnTo>
                    <a:pt x="4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5"/>
            <p:cNvSpPr>
              <a:spLocks/>
            </p:cNvSpPr>
            <p:nvPr userDrawn="1"/>
          </p:nvSpPr>
          <p:spPr bwMode="auto">
            <a:xfrm>
              <a:off x="4044" y="947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2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06"/>
            <p:cNvSpPr>
              <a:spLocks/>
            </p:cNvSpPr>
            <p:nvPr userDrawn="1"/>
          </p:nvSpPr>
          <p:spPr bwMode="auto">
            <a:xfrm>
              <a:off x="4044" y="891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3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7"/>
            <p:cNvSpPr>
              <a:spLocks/>
            </p:cNvSpPr>
            <p:nvPr userDrawn="1"/>
          </p:nvSpPr>
          <p:spPr bwMode="auto">
            <a:xfrm>
              <a:off x="4101" y="1173"/>
              <a:ext cx="43" cy="43"/>
            </a:xfrm>
            <a:custGeom>
              <a:avLst/>
              <a:gdLst>
                <a:gd name="T0" fmla="*/ 42 w 85"/>
                <a:gd name="T1" fmla="*/ 0 h 87"/>
                <a:gd name="T2" fmla="*/ 42 w 85"/>
                <a:gd name="T3" fmla="*/ 0 h 87"/>
                <a:gd name="T4" fmla="*/ 51 w 85"/>
                <a:gd name="T5" fmla="*/ 2 h 87"/>
                <a:gd name="T6" fmla="*/ 59 w 85"/>
                <a:gd name="T7" fmla="*/ 5 h 87"/>
                <a:gd name="T8" fmla="*/ 66 w 85"/>
                <a:gd name="T9" fmla="*/ 9 h 87"/>
                <a:gd name="T10" fmla="*/ 73 w 85"/>
                <a:gd name="T11" fmla="*/ 14 h 87"/>
                <a:gd name="T12" fmla="*/ 78 w 85"/>
                <a:gd name="T13" fmla="*/ 20 h 87"/>
                <a:gd name="T14" fmla="*/ 81 w 85"/>
                <a:gd name="T15" fmla="*/ 27 h 87"/>
                <a:gd name="T16" fmla="*/ 84 w 85"/>
                <a:gd name="T17" fmla="*/ 35 h 87"/>
                <a:gd name="T18" fmla="*/ 85 w 85"/>
                <a:gd name="T19" fmla="*/ 44 h 87"/>
                <a:gd name="T20" fmla="*/ 85 w 85"/>
                <a:gd name="T21" fmla="*/ 44 h 87"/>
                <a:gd name="T22" fmla="*/ 84 w 85"/>
                <a:gd name="T23" fmla="*/ 53 h 87"/>
                <a:gd name="T24" fmla="*/ 81 w 85"/>
                <a:gd name="T25" fmla="*/ 61 h 87"/>
                <a:gd name="T26" fmla="*/ 78 w 85"/>
                <a:gd name="T27" fmla="*/ 68 h 87"/>
                <a:gd name="T28" fmla="*/ 73 w 85"/>
                <a:gd name="T29" fmla="*/ 75 h 87"/>
                <a:gd name="T30" fmla="*/ 66 w 85"/>
                <a:gd name="T31" fmla="*/ 79 h 87"/>
                <a:gd name="T32" fmla="*/ 59 w 85"/>
                <a:gd name="T33" fmla="*/ 83 h 87"/>
                <a:gd name="T34" fmla="*/ 51 w 85"/>
                <a:gd name="T35" fmla="*/ 86 h 87"/>
                <a:gd name="T36" fmla="*/ 42 w 85"/>
                <a:gd name="T37" fmla="*/ 87 h 87"/>
                <a:gd name="T38" fmla="*/ 42 w 85"/>
                <a:gd name="T39" fmla="*/ 87 h 87"/>
                <a:gd name="T40" fmla="*/ 33 w 85"/>
                <a:gd name="T41" fmla="*/ 86 h 87"/>
                <a:gd name="T42" fmla="*/ 26 w 85"/>
                <a:gd name="T43" fmla="*/ 83 h 87"/>
                <a:gd name="T44" fmla="*/ 18 w 85"/>
                <a:gd name="T45" fmla="*/ 79 h 87"/>
                <a:gd name="T46" fmla="*/ 12 w 85"/>
                <a:gd name="T47" fmla="*/ 75 h 87"/>
                <a:gd name="T48" fmla="*/ 7 w 85"/>
                <a:gd name="T49" fmla="*/ 68 h 87"/>
                <a:gd name="T50" fmla="*/ 2 w 85"/>
                <a:gd name="T51" fmla="*/ 61 h 87"/>
                <a:gd name="T52" fmla="*/ 0 w 85"/>
                <a:gd name="T53" fmla="*/ 53 h 87"/>
                <a:gd name="T54" fmla="*/ 0 w 85"/>
                <a:gd name="T55" fmla="*/ 44 h 87"/>
                <a:gd name="T56" fmla="*/ 0 w 85"/>
                <a:gd name="T57" fmla="*/ 44 h 87"/>
                <a:gd name="T58" fmla="*/ 0 w 85"/>
                <a:gd name="T59" fmla="*/ 35 h 87"/>
                <a:gd name="T60" fmla="*/ 2 w 85"/>
                <a:gd name="T61" fmla="*/ 27 h 87"/>
                <a:gd name="T62" fmla="*/ 7 w 85"/>
                <a:gd name="T63" fmla="*/ 20 h 87"/>
                <a:gd name="T64" fmla="*/ 12 w 85"/>
                <a:gd name="T65" fmla="*/ 14 h 87"/>
                <a:gd name="T66" fmla="*/ 18 w 85"/>
                <a:gd name="T67" fmla="*/ 9 h 87"/>
                <a:gd name="T68" fmla="*/ 26 w 85"/>
                <a:gd name="T69" fmla="*/ 5 h 87"/>
                <a:gd name="T70" fmla="*/ 33 w 85"/>
                <a:gd name="T71" fmla="*/ 2 h 87"/>
                <a:gd name="T72" fmla="*/ 42 w 85"/>
                <a:gd name="T73" fmla="*/ 0 h 87"/>
                <a:gd name="T74" fmla="*/ 42 w 85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0"/>
                  </a:move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9"/>
                  </a:lnTo>
                  <a:lnTo>
                    <a:pt x="73" y="14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3"/>
                  </a:lnTo>
                  <a:lnTo>
                    <a:pt x="81" y="61"/>
                  </a:lnTo>
                  <a:lnTo>
                    <a:pt x="78" y="68"/>
                  </a:lnTo>
                  <a:lnTo>
                    <a:pt x="73" y="75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5"/>
                  </a:lnTo>
                  <a:lnTo>
                    <a:pt x="7" y="68"/>
                  </a:lnTo>
                  <a:lnTo>
                    <a:pt x="2" y="61"/>
                  </a:lnTo>
                  <a:lnTo>
                    <a:pt x="0" y="5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4"/>
                  </a:lnTo>
                  <a:lnTo>
                    <a:pt x="18" y="9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8"/>
            <p:cNvSpPr>
              <a:spLocks/>
            </p:cNvSpPr>
            <p:nvPr userDrawn="1"/>
          </p:nvSpPr>
          <p:spPr bwMode="auto">
            <a:xfrm>
              <a:off x="4101" y="1116"/>
              <a:ext cx="43" cy="44"/>
            </a:xfrm>
            <a:custGeom>
              <a:avLst/>
              <a:gdLst>
                <a:gd name="T0" fmla="*/ 42 w 85"/>
                <a:gd name="T1" fmla="*/ 0 h 86"/>
                <a:gd name="T2" fmla="*/ 42 w 85"/>
                <a:gd name="T3" fmla="*/ 0 h 86"/>
                <a:gd name="T4" fmla="*/ 51 w 85"/>
                <a:gd name="T5" fmla="*/ 1 h 86"/>
                <a:gd name="T6" fmla="*/ 59 w 85"/>
                <a:gd name="T7" fmla="*/ 4 h 86"/>
                <a:gd name="T8" fmla="*/ 66 w 85"/>
                <a:gd name="T9" fmla="*/ 8 h 86"/>
                <a:gd name="T10" fmla="*/ 73 w 85"/>
                <a:gd name="T11" fmla="*/ 12 h 86"/>
                <a:gd name="T12" fmla="*/ 78 w 85"/>
                <a:gd name="T13" fmla="*/ 19 h 86"/>
                <a:gd name="T14" fmla="*/ 81 w 85"/>
                <a:gd name="T15" fmla="*/ 26 h 86"/>
                <a:gd name="T16" fmla="*/ 84 w 85"/>
                <a:gd name="T17" fmla="*/ 34 h 86"/>
                <a:gd name="T18" fmla="*/ 85 w 85"/>
                <a:gd name="T19" fmla="*/ 44 h 86"/>
                <a:gd name="T20" fmla="*/ 85 w 85"/>
                <a:gd name="T21" fmla="*/ 44 h 86"/>
                <a:gd name="T22" fmla="*/ 84 w 85"/>
                <a:gd name="T23" fmla="*/ 52 h 86"/>
                <a:gd name="T24" fmla="*/ 81 w 85"/>
                <a:gd name="T25" fmla="*/ 60 h 86"/>
                <a:gd name="T26" fmla="*/ 78 w 85"/>
                <a:gd name="T27" fmla="*/ 67 h 86"/>
                <a:gd name="T28" fmla="*/ 73 w 85"/>
                <a:gd name="T29" fmla="*/ 74 h 86"/>
                <a:gd name="T30" fmla="*/ 66 w 85"/>
                <a:gd name="T31" fmla="*/ 78 h 86"/>
                <a:gd name="T32" fmla="*/ 59 w 85"/>
                <a:gd name="T33" fmla="*/ 82 h 86"/>
                <a:gd name="T34" fmla="*/ 51 w 85"/>
                <a:gd name="T35" fmla="*/ 85 h 86"/>
                <a:gd name="T36" fmla="*/ 42 w 85"/>
                <a:gd name="T37" fmla="*/ 86 h 86"/>
                <a:gd name="T38" fmla="*/ 42 w 85"/>
                <a:gd name="T39" fmla="*/ 86 h 86"/>
                <a:gd name="T40" fmla="*/ 33 w 85"/>
                <a:gd name="T41" fmla="*/ 85 h 86"/>
                <a:gd name="T42" fmla="*/ 26 w 85"/>
                <a:gd name="T43" fmla="*/ 82 h 86"/>
                <a:gd name="T44" fmla="*/ 18 w 85"/>
                <a:gd name="T45" fmla="*/ 78 h 86"/>
                <a:gd name="T46" fmla="*/ 12 w 85"/>
                <a:gd name="T47" fmla="*/ 74 h 86"/>
                <a:gd name="T48" fmla="*/ 7 w 85"/>
                <a:gd name="T49" fmla="*/ 67 h 86"/>
                <a:gd name="T50" fmla="*/ 2 w 85"/>
                <a:gd name="T51" fmla="*/ 60 h 86"/>
                <a:gd name="T52" fmla="*/ 0 w 85"/>
                <a:gd name="T53" fmla="*/ 52 h 86"/>
                <a:gd name="T54" fmla="*/ 0 w 85"/>
                <a:gd name="T55" fmla="*/ 44 h 86"/>
                <a:gd name="T56" fmla="*/ 0 w 85"/>
                <a:gd name="T57" fmla="*/ 44 h 86"/>
                <a:gd name="T58" fmla="*/ 0 w 85"/>
                <a:gd name="T59" fmla="*/ 34 h 86"/>
                <a:gd name="T60" fmla="*/ 2 w 85"/>
                <a:gd name="T61" fmla="*/ 26 h 86"/>
                <a:gd name="T62" fmla="*/ 7 w 85"/>
                <a:gd name="T63" fmla="*/ 19 h 86"/>
                <a:gd name="T64" fmla="*/ 12 w 85"/>
                <a:gd name="T65" fmla="*/ 12 h 86"/>
                <a:gd name="T66" fmla="*/ 18 w 85"/>
                <a:gd name="T67" fmla="*/ 8 h 86"/>
                <a:gd name="T68" fmla="*/ 26 w 85"/>
                <a:gd name="T69" fmla="*/ 4 h 86"/>
                <a:gd name="T70" fmla="*/ 33 w 85"/>
                <a:gd name="T71" fmla="*/ 1 h 86"/>
                <a:gd name="T72" fmla="*/ 42 w 85"/>
                <a:gd name="T73" fmla="*/ 0 h 86"/>
                <a:gd name="T74" fmla="*/ 42 w 85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1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2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9"/>
            <p:cNvSpPr>
              <a:spLocks/>
            </p:cNvSpPr>
            <p:nvPr userDrawn="1"/>
          </p:nvSpPr>
          <p:spPr bwMode="auto">
            <a:xfrm>
              <a:off x="4101" y="1060"/>
              <a:ext cx="43" cy="43"/>
            </a:xfrm>
            <a:custGeom>
              <a:avLst/>
              <a:gdLst>
                <a:gd name="T0" fmla="*/ 42 w 85"/>
                <a:gd name="T1" fmla="*/ 0 h 87"/>
                <a:gd name="T2" fmla="*/ 42 w 85"/>
                <a:gd name="T3" fmla="*/ 0 h 87"/>
                <a:gd name="T4" fmla="*/ 51 w 85"/>
                <a:gd name="T5" fmla="*/ 1 h 87"/>
                <a:gd name="T6" fmla="*/ 59 w 85"/>
                <a:gd name="T7" fmla="*/ 4 h 87"/>
                <a:gd name="T8" fmla="*/ 66 w 85"/>
                <a:gd name="T9" fmla="*/ 8 h 87"/>
                <a:gd name="T10" fmla="*/ 73 w 85"/>
                <a:gd name="T11" fmla="*/ 12 h 87"/>
                <a:gd name="T12" fmla="*/ 78 w 85"/>
                <a:gd name="T13" fmla="*/ 19 h 87"/>
                <a:gd name="T14" fmla="*/ 81 w 85"/>
                <a:gd name="T15" fmla="*/ 26 h 87"/>
                <a:gd name="T16" fmla="*/ 84 w 85"/>
                <a:gd name="T17" fmla="*/ 34 h 87"/>
                <a:gd name="T18" fmla="*/ 85 w 85"/>
                <a:gd name="T19" fmla="*/ 43 h 87"/>
                <a:gd name="T20" fmla="*/ 85 w 85"/>
                <a:gd name="T21" fmla="*/ 43 h 87"/>
                <a:gd name="T22" fmla="*/ 84 w 85"/>
                <a:gd name="T23" fmla="*/ 52 h 87"/>
                <a:gd name="T24" fmla="*/ 81 w 85"/>
                <a:gd name="T25" fmla="*/ 61 h 87"/>
                <a:gd name="T26" fmla="*/ 78 w 85"/>
                <a:gd name="T27" fmla="*/ 67 h 87"/>
                <a:gd name="T28" fmla="*/ 73 w 85"/>
                <a:gd name="T29" fmla="*/ 73 h 87"/>
                <a:gd name="T30" fmla="*/ 66 w 85"/>
                <a:gd name="T31" fmla="*/ 78 h 87"/>
                <a:gd name="T32" fmla="*/ 59 w 85"/>
                <a:gd name="T33" fmla="*/ 83 h 87"/>
                <a:gd name="T34" fmla="*/ 51 w 85"/>
                <a:gd name="T35" fmla="*/ 85 h 87"/>
                <a:gd name="T36" fmla="*/ 42 w 85"/>
                <a:gd name="T37" fmla="*/ 87 h 87"/>
                <a:gd name="T38" fmla="*/ 42 w 85"/>
                <a:gd name="T39" fmla="*/ 87 h 87"/>
                <a:gd name="T40" fmla="*/ 33 w 85"/>
                <a:gd name="T41" fmla="*/ 85 h 87"/>
                <a:gd name="T42" fmla="*/ 26 w 85"/>
                <a:gd name="T43" fmla="*/ 83 h 87"/>
                <a:gd name="T44" fmla="*/ 18 w 85"/>
                <a:gd name="T45" fmla="*/ 78 h 87"/>
                <a:gd name="T46" fmla="*/ 12 w 85"/>
                <a:gd name="T47" fmla="*/ 73 h 87"/>
                <a:gd name="T48" fmla="*/ 7 w 85"/>
                <a:gd name="T49" fmla="*/ 67 h 87"/>
                <a:gd name="T50" fmla="*/ 2 w 85"/>
                <a:gd name="T51" fmla="*/ 61 h 87"/>
                <a:gd name="T52" fmla="*/ 0 w 85"/>
                <a:gd name="T53" fmla="*/ 52 h 87"/>
                <a:gd name="T54" fmla="*/ 0 w 85"/>
                <a:gd name="T55" fmla="*/ 43 h 87"/>
                <a:gd name="T56" fmla="*/ 0 w 85"/>
                <a:gd name="T57" fmla="*/ 43 h 87"/>
                <a:gd name="T58" fmla="*/ 0 w 85"/>
                <a:gd name="T59" fmla="*/ 34 h 87"/>
                <a:gd name="T60" fmla="*/ 2 w 85"/>
                <a:gd name="T61" fmla="*/ 26 h 87"/>
                <a:gd name="T62" fmla="*/ 7 w 85"/>
                <a:gd name="T63" fmla="*/ 19 h 87"/>
                <a:gd name="T64" fmla="*/ 12 w 85"/>
                <a:gd name="T65" fmla="*/ 12 h 87"/>
                <a:gd name="T66" fmla="*/ 18 w 85"/>
                <a:gd name="T67" fmla="*/ 8 h 87"/>
                <a:gd name="T68" fmla="*/ 26 w 85"/>
                <a:gd name="T69" fmla="*/ 4 h 87"/>
                <a:gd name="T70" fmla="*/ 33 w 85"/>
                <a:gd name="T71" fmla="*/ 1 h 87"/>
                <a:gd name="T72" fmla="*/ 42 w 85"/>
                <a:gd name="T73" fmla="*/ 0 h 87"/>
                <a:gd name="T74" fmla="*/ 42 w 85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1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0"/>
            <p:cNvSpPr>
              <a:spLocks/>
            </p:cNvSpPr>
            <p:nvPr userDrawn="1"/>
          </p:nvSpPr>
          <p:spPr bwMode="auto">
            <a:xfrm>
              <a:off x="4101" y="1004"/>
              <a:ext cx="43" cy="42"/>
            </a:xfrm>
            <a:custGeom>
              <a:avLst/>
              <a:gdLst>
                <a:gd name="T0" fmla="*/ 42 w 85"/>
                <a:gd name="T1" fmla="*/ 0 h 86"/>
                <a:gd name="T2" fmla="*/ 42 w 85"/>
                <a:gd name="T3" fmla="*/ 0 h 86"/>
                <a:gd name="T4" fmla="*/ 51 w 85"/>
                <a:gd name="T5" fmla="*/ 2 h 86"/>
                <a:gd name="T6" fmla="*/ 59 w 85"/>
                <a:gd name="T7" fmla="*/ 5 h 86"/>
                <a:gd name="T8" fmla="*/ 66 w 85"/>
                <a:gd name="T9" fmla="*/ 7 h 86"/>
                <a:gd name="T10" fmla="*/ 73 w 85"/>
                <a:gd name="T11" fmla="*/ 13 h 86"/>
                <a:gd name="T12" fmla="*/ 78 w 85"/>
                <a:gd name="T13" fmla="*/ 20 h 86"/>
                <a:gd name="T14" fmla="*/ 81 w 85"/>
                <a:gd name="T15" fmla="*/ 27 h 86"/>
                <a:gd name="T16" fmla="*/ 84 w 85"/>
                <a:gd name="T17" fmla="*/ 35 h 86"/>
                <a:gd name="T18" fmla="*/ 85 w 85"/>
                <a:gd name="T19" fmla="*/ 43 h 86"/>
                <a:gd name="T20" fmla="*/ 85 w 85"/>
                <a:gd name="T21" fmla="*/ 43 h 86"/>
                <a:gd name="T22" fmla="*/ 84 w 85"/>
                <a:gd name="T23" fmla="*/ 53 h 86"/>
                <a:gd name="T24" fmla="*/ 81 w 85"/>
                <a:gd name="T25" fmla="*/ 59 h 86"/>
                <a:gd name="T26" fmla="*/ 78 w 85"/>
                <a:gd name="T27" fmla="*/ 68 h 86"/>
                <a:gd name="T28" fmla="*/ 73 w 85"/>
                <a:gd name="T29" fmla="*/ 73 h 86"/>
                <a:gd name="T30" fmla="*/ 66 w 85"/>
                <a:gd name="T31" fmla="*/ 79 h 86"/>
                <a:gd name="T32" fmla="*/ 59 w 85"/>
                <a:gd name="T33" fmla="*/ 83 h 86"/>
                <a:gd name="T34" fmla="*/ 51 w 85"/>
                <a:gd name="T35" fmla="*/ 86 h 86"/>
                <a:gd name="T36" fmla="*/ 42 w 85"/>
                <a:gd name="T37" fmla="*/ 86 h 86"/>
                <a:gd name="T38" fmla="*/ 42 w 85"/>
                <a:gd name="T39" fmla="*/ 86 h 86"/>
                <a:gd name="T40" fmla="*/ 33 w 85"/>
                <a:gd name="T41" fmla="*/ 86 h 86"/>
                <a:gd name="T42" fmla="*/ 26 w 85"/>
                <a:gd name="T43" fmla="*/ 83 h 86"/>
                <a:gd name="T44" fmla="*/ 18 w 85"/>
                <a:gd name="T45" fmla="*/ 79 h 86"/>
                <a:gd name="T46" fmla="*/ 12 w 85"/>
                <a:gd name="T47" fmla="*/ 73 h 86"/>
                <a:gd name="T48" fmla="*/ 7 w 85"/>
                <a:gd name="T49" fmla="*/ 68 h 86"/>
                <a:gd name="T50" fmla="*/ 2 w 85"/>
                <a:gd name="T51" fmla="*/ 59 h 86"/>
                <a:gd name="T52" fmla="*/ 0 w 85"/>
                <a:gd name="T53" fmla="*/ 53 h 86"/>
                <a:gd name="T54" fmla="*/ 0 w 85"/>
                <a:gd name="T55" fmla="*/ 43 h 86"/>
                <a:gd name="T56" fmla="*/ 0 w 85"/>
                <a:gd name="T57" fmla="*/ 43 h 86"/>
                <a:gd name="T58" fmla="*/ 0 w 85"/>
                <a:gd name="T59" fmla="*/ 35 h 86"/>
                <a:gd name="T60" fmla="*/ 2 w 85"/>
                <a:gd name="T61" fmla="*/ 27 h 86"/>
                <a:gd name="T62" fmla="*/ 7 w 85"/>
                <a:gd name="T63" fmla="*/ 20 h 86"/>
                <a:gd name="T64" fmla="*/ 12 w 85"/>
                <a:gd name="T65" fmla="*/ 13 h 86"/>
                <a:gd name="T66" fmla="*/ 18 w 85"/>
                <a:gd name="T67" fmla="*/ 7 h 86"/>
                <a:gd name="T68" fmla="*/ 26 w 85"/>
                <a:gd name="T69" fmla="*/ 5 h 86"/>
                <a:gd name="T70" fmla="*/ 33 w 85"/>
                <a:gd name="T71" fmla="*/ 2 h 86"/>
                <a:gd name="T72" fmla="*/ 42 w 85"/>
                <a:gd name="T73" fmla="*/ 0 h 86"/>
                <a:gd name="T74" fmla="*/ 42 w 85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0"/>
                  </a:move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1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2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1"/>
            <p:cNvSpPr>
              <a:spLocks/>
            </p:cNvSpPr>
            <p:nvPr userDrawn="1"/>
          </p:nvSpPr>
          <p:spPr bwMode="auto">
            <a:xfrm>
              <a:off x="4101" y="947"/>
              <a:ext cx="43" cy="43"/>
            </a:xfrm>
            <a:custGeom>
              <a:avLst/>
              <a:gdLst>
                <a:gd name="T0" fmla="*/ 42 w 85"/>
                <a:gd name="T1" fmla="*/ 0 h 85"/>
                <a:gd name="T2" fmla="*/ 42 w 85"/>
                <a:gd name="T3" fmla="*/ 0 h 85"/>
                <a:gd name="T4" fmla="*/ 51 w 85"/>
                <a:gd name="T5" fmla="*/ 1 h 85"/>
                <a:gd name="T6" fmla="*/ 59 w 85"/>
                <a:gd name="T7" fmla="*/ 2 h 85"/>
                <a:gd name="T8" fmla="*/ 66 w 85"/>
                <a:gd name="T9" fmla="*/ 7 h 85"/>
                <a:gd name="T10" fmla="*/ 73 w 85"/>
                <a:gd name="T11" fmla="*/ 12 h 85"/>
                <a:gd name="T12" fmla="*/ 78 w 85"/>
                <a:gd name="T13" fmla="*/ 19 h 85"/>
                <a:gd name="T14" fmla="*/ 81 w 85"/>
                <a:gd name="T15" fmla="*/ 26 h 85"/>
                <a:gd name="T16" fmla="*/ 84 w 85"/>
                <a:gd name="T17" fmla="*/ 34 h 85"/>
                <a:gd name="T18" fmla="*/ 85 w 85"/>
                <a:gd name="T19" fmla="*/ 42 h 85"/>
                <a:gd name="T20" fmla="*/ 85 w 85"/>
                <a:gd name="T21" fmla="*/ 42 h 85"/>
                <a:gd name="T22" fmla="*/ 84 w 85"/>
                <a:gd name="T23" fmla="*/ 51 h 85"/>
                <a:gd name="T24" fmla="*/ 81 w 85"/>
                <a:gd name="T25" fmla="*/ 59 h 85"/>
                <a:gd name="T26" fmla="*/ 78 w 85"/>
                <a:gd name="T27" fmla="*/ 67 h 85"/>
                <a:gd name="T28" fmla="*/ 73 w 85"/>
                <a:gd name="T29" fmla="*/ 73 h 85"/>
                <a:gd name="T30" fmla="*/ 66 w 85"/>
                <a:gd name="T31" fmla="*/ 78 h 85"/>
                <a:gd name="T32" fmla="*/ 59 w 85"/>
                <a:gd name="T33" fmla="*/ 82 h 85"/>
                <a:gd name="T34" fmla="*/ 51 w 85"/>
                <a:gd name="T35" fmla="*/ 85 h 85"/>
                <a:gd name="T36" fmla="*/ 42 w 85"/>
                <a:gd name="T37" fmla="*/ 85 h 85"/>
                <a:gd name="T38" fmla="*/ 42 w 85"/>
                <a:gd name="T39" fmla="*/ 85 h 85"/>
                <a:gd name="T40" fmla="*/ 33 w 85"/>
                <a:gd name="T41" fmla="*/ 85 h 85"/>
                <a:gd name="T42" fmla="*/ 26 w 85"/>
                <a:gd name="T43" fmla="*/ 82 h 85"/>
                <a:gd name="T44" fmla="*/ 18 w 85"/>
                <a:gd name="T45" fmla="*/ 78 h 85"/>
                <a:gd name="T46" fmla="*/ 12 w 85"/>
                <a:gd name="T47" fmla="*/ 73 h 85"/>
                <a:gd name="T48" fmla="*/ 7 w 85"/>
                <a:gd name="T49" fmla="*/ 67 h 85"/>
                <a:gd name="T50" fmla="*/ 2 w 85"/>
                <a:gd name="T51" fmla="*/ 59 h 85"/>
                <a:gd name="T52" fmla="*/ 0 w 85"/>
                <a:gd name="T53" fmla="*/ 51 h 85"/>
                <a:gd name="T54" fmla="*/ 0 w 85"/>
                <a:gd name="T55" fmla="*/ 42 h 85"/>
                <a:gd name="T56" fmla="*/ 0 w 85"/>
                <a:gd name="T57" fmla="*/ 42 h 85"/>
                <a:gd name="T58" fmla="*/ 0 w 85"/>
                <a:gd name="T59" fmla="*/ 34 h 85"/>
                <a:gd name="T60" fmla="*/ 2 w 85"/>
                <a:gd name="T61" fmla="*/ 26 h 85"/>
                <a:gd name="T62" fmla="*/ 7 w 85"/>
                <a:gd name="T63" fmla="*/ 19 h 85"/>
                <a:gd name="T64" fmla="*/ 12 w 85"/>
                <a:gd name="T65" fmla="*/ 12 h 85"/>
                <a:gd name="T66" fmla="*/ 18 w 85"/>
                <a:gd name="T67" fmla="*/ 7 h 85"/>
                <a:gd name="T68" fmla="*/ 26 w 85"/>
                <a:gd name="T69" fmla="*/ 2 h 85"/>
                <a:gd name="T70" fmla="*/ 33 w 85"/>
                <a:gd name="T71" fmla="*/ 1 h 85"/>
                <a:gd name="T72" fmla="*/ 42 w 85"/>
                <a:gd name="T73" fmla="*/ 0 h 85"/>
                <a:gd name="T74" fmla="*/ 42 w 85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2"/>
            <p:cNvSpPr>
              <a:spLocks/>
            </p:cNvSpPr>
            <p:nvPr userDrawn="1"/>
          </p:nvSpPr>
          <p:spPr bwMode="auto">
            <a:xfrm>
              <a:off x="4101" y="891"/>
              <a:ext cx="43" cy="43"/>
            </a:xfrm>
            <a:custGeom>
              <a:avLst/>
              <a:gdLst>
                <a:gd name="T0" fmla="*/ 42 w 85"/>
                <a:gd name="T1" fmla="*/ 0 h 85"/>
                <a:gd name="T2" fmla="*/ 42 w 85"/>
                <a:gd name="T3" fmla="*/ 0 h 85"/>
                <a:gd name="T4" fmla="*/ 51 w 85"/>
                <a:gd name="T5" fmla="*/ 1 h 85"/>
                <a:gd name="T6" fmla="*/ 59 w 85"/>
                <a:gd name="T7" fmla="*/ 3 h 85"/>
                <a:gd name="T8" fmla="*/ 66 w 85"/>
                <a:gd name="T9" fmla="*/ 7 h 85"/>
                <a:gd name="T10" fmla="*/ 73 w 85"/>
                <a:gd name="T11" fmla="*/ 12 h 85"/>
                <a:gd name="T12" fmla="*/ 78 w 85"/>
                <a:gd name="T13" fmla="*/ 19 h 85"/>
                <a:gd name="T14" fmla="*/ 81 w 85"/>
                <a:gd name="T15" fmla="*/ 26 h 85"/>
                <a:gd name="T16" fmla="*/ 84 w 85"/>
                <a:gd name="T17" fmla="*/ 34 h 85"/>
                <a:gd name="T18" fmla="*/ 85 w 85"/>
                <a:gd name="T19" fmla="*/ 43 h 85"/>
                <a:gd name="T20" fmla="*/ 85 w 85"/>
                <a:gd name="T21" fmla="*/ 43 h 85"/>
                <a:gd name="T22" fmla="*/ 84 w 85"/>
                <a:gd name="T23" fmla="*/ 51 h 85"/>
                <a:gd name="T24" fmla="*/ 81 w 85"/>
                <a:gd name="T25" fmla="*/ 59 h 85"/>
                <a:gd name="T26" fmla="*/ 78 w 85"/>
                <a:gd name="T27" fmla="*/ 67 h 85"/>
                <a:gd name="T28" fmla="*/ 73 w 85"/>
                <a:gd name="T29" fmla="*/ 73 h 85"/>
                <a:gd name="T30" fmla="*/ 66 w 85"/>
                <a:gd name="T31" fmla="*/ 78 h 85"/>
                <a:gd name="T32" fmla="*/ 59 w 85"/>
                <a:gd name="T33" fmla="*/ 83 h 85"/>
                <a:gd name="T34" fmla="*/ 51 w 85"/>
                <a:gd name="T35" fmla="*/ 85 h 85"/>
                <a:gd name="T36" fmla="*/ 42 w 85"/>
                <a:gd name="T37" fmla="*/ 85 h 85"/>
                <a:gd name="T38" fmla="*/ 42 w 85"/>
                <a:gd name="T39" fmla="*/ 85 h 85"/>
                <a:gd name="T40" fmla="*/ 33 w 85"/>
                <a:gd name="T41" fmla="*/ 85 h 85"/>
                <a:gd name="T42" fmla="*/ 26 w 85"/>
                <a:gd name="T43" fmla="*/ 83 h 85"/>
                <a:gd name="T44" fmla="*/ 18 w 85"/>
                <a:gd name="T45" fmla="*/ 78 h 85"/>
                <a:gd name="T46" fmla="*/ 12 w 85"/>
                <a:gd name="T47" fmla="*/ 73 h 85"/>
                <a:gd name="T48" fmla="*/ 7 w 85"/>
                <a:gd name="T49" fmla="*/ 67 h 85"/>
                <a:gd name="T50" fmla="*/ 2 w 85"/>
                <a:gd name="T51" fmla="*/ 59 h 85"/>
                <a:gd name="T52" fmla="*/ 0 w 85"/>
                <a:gd name="T53" fmla="*/ 51 h 85"/>
                <a:gd name="T54" fmla="*/ 0 w 85"/>
                <a:gd name="T55" fmla="*/ 43 h 85"/>
                <a:gd name="T56" fmla="*/ 0 w 85"/>
                <a:gd name="T57" fmla="*/ 43 h 85"/>
                <a:gd name="T58" fmla="*/ 0 w 85"/>
                <a:gd name="T59" fmla="*/ 34 h 85"/>
                <a:gd name="T60" fmla="*/ 2 w 85"/>
                <a:gd name="T61" fmla="*/ 26 h 85"/>
                <a:gd name="T62" fmla="*/ 7 w 85"/>
                <a:gd name="T63" fmla="*/ 19 h 85"/>
                <a:gd name="T64" fmla="*/ 12 w 85"/>
                <a:gd name="T65" fmla="*/ 12 h 85"/>
                <a:gd name="T66" fmla="*/ 18 w 85"/>
                <a:gd name="T67" fmla="*/ 7 h 85"/>
                <a:gd name="T68" fmla="*/ 26 w 85"/>
                <a:gd name="T69" fmla="*/ 3 h 85"/>
                <a:gd name="T70" fmla="*/ 33 w 85"/>
                <a:gd name="T71" fmla="*/ 1 h 85"/>
                <a:gd name="T72" fmla="*/ 42 w 85"/>
                <a:gd name="T73" fmla="*/ 0 h 85"/>
                <a:gd name="T74" fmla="*/ 42 w 85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3"/>
            <p:cNvSpPr>
              <a:spLocks/>
            </p:cNvSpPr>
            <p:nvPr userDrawn="1"/>
          </p:nvSpPr>
          <p:spPr bwMode="auto">
            <a:xfrm>
              <a:off x="3762" y="665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2 h 87"/>
                <a:gd name="T8" fmla="*/ 19 w 85"/>
                <a:gd name="T9" fmla="*/ 80 h 87"/>
                <a:gd name="T10" fmla="*/ 12 w 85"/>
                <a:gd name="T11" fmla="*/ 74 h 87"/>
                <a:gd name="T12" fmla="*/ 7 w 85"/>
                <a:gd name="T13" fmla="*/ 67 h 87"/>
                <a:gd name="T14" fmla="*/ 2 w 85"/>
                <a:gd name="T15" fmla="*/ 60 h 87"/>
                <a:gd name="T16" fmla="*/ 1 w 85"/>
                <a:gd name="T17" fmla="*/ 52 h 87"/>
                <a:gd name="T18" fmla="*/ 0 w 85"/>
                <a:gd name="T19" fmla="*/ 44 h 87"/>
                <a:gd name="T20" fmla="*/ 0 w 85"/>
                <a:gd name="T21" fmla="*/ 44 h 87"/>
                <a:gd name="T22" fmla="*/ 1 w 85"/>
                <a:gd name="T23" fmla="*/ 34 h 87"/>
                <a:gd name="T24" fmla="*/ 2 w 85"/>
                <a:gd name="T25" fmla="*/ 27 h 87"/>
                <a:gd name="T26" fmla="*/ 7 w 85"/>
                <a:gd name="T27" fmla="*/ 19 h 87"/>
                <a:gd name="T28" fmla="*/ 12 w 85"/>
                <a:gd name="T29" fmla="*/ 14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7 w 85"/>
                <a:gd name="T45" fmla="*/ 8 h 87"/>
                <a:gd name="T46" fmla="*/ 73 w 85"/>
                <a:gd name="T47" fmla="*/ 14 h 87"/>
                <a:gd name="T48" fmla="*/ 78 w 85"/>
                <a:gd name="T49" fmla="*/ 19 h 87"/>
                <a:gd name="T50" fmla="*/ 82 w 85"/>
                <a:gd name="T51" fmla="*/ 27 h 87"/>
                <a:gd name="T52" fmla="*/ 85 w 85"/>
                <a:gd name="T53" fmla="*/ 34 h 87"/>
                <a:gd name="T54" fmla="*/ 85 w 85"/>
                <a:gd name="T55" fmla="*/ 44 h 87"/>
                <a:gd name="T56" fmla="*/ 85 w 85"/>
                <a:gd name="T57" fmla="*/ 44 h 87"/>
                <a:gd name="T58" fmla="*/ 85 w 85"/>
                <a:gd name="T59" fmla="*/ 52 h 87"/>
                <a:gd name="T60" fmla="*/ 82 w 85"/>
                <a:gd name="T61" fmla="*/ 60 h 87"/>
                <a:gd name="T62" fmla="*/ 78 w 85"/>
                <a:gd name="T63" fmla="*/ 67 h 87"/>
                <a:gd name="T64" fmla="*/ 73 w 85"/>
                <a:gd name="T65" fmla="*/ 74 h 87"/>
                <a:gd name="T66" fmla="*/ 67 w 85"/>
                <a:gd name="T67" fmla="*/ 80 h 87"/>
                <a:gd name="T68" fmla="*/ 59 w 85"/>
                <a:gd name="T69" fmla="*/ 82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80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2" y="60"/>
                  </a:lnTo>
                  <a:lnTo>
                    <a:pt x="1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34"/>
                  </a:lnTo>
                  <a:lnTo>
                    <a:pt x="2" y="27"/>
                  </a:lnTo>
                  <a:lnTo>
                    <a:pt x="7" y="19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4"/>
                  </a:lnTo>
                  <a:lnTo>
                    <a:pt x="78" y="19"/>
                  </a:lnTo>
                  <a:lnTo>
                    <a:pt x="82" y="27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7" y="80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4"/>
            <p:cNvSpPr>
              <a:spLocks/>
            </p:cNvSpPr>
            <p:nvPr userDrawn="1"/>
          </p:nvSpPr>
          <p:spPr bwMode="auto">
            <a:xfrm>
              <a:off x="3705" y="722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4 h 85"/>
                <a:gd name="T6" fmla="*/ 26 w 85"/>
                <a:gd name="T7" fmla="*/ 81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3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3 h 85"/>
                <a:gd name="T34" fmla="*/ 34 w 85"/>
                <a:gd name="T35" fmla="*/ 0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0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5 w 85"/>
                <a:gd name="T53" fmla="*/ 33 h 85"/>
                <a:gd name="T54" fmla="*/ 85 w 85"/>
                <a:gd name="T55" fmla="*/ 43 h 85"/>
                <a:gd name="T56" fmla="*/ 85 w 85"/>
                <a:gd name="T57" fmla="*/ 43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1 h 85"/>
                <a:gd name="T70" fmla="*/ 51 w 85"/>
                <a:gd name="T71" fmla="*/ 84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4"/>
                  </a:lnTo>
                  <a:lnTo>
                    <a:pt x="26" y="81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5" y="3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1"/>
                  </a:lnTo>
                  <a:lnTo>
                    <a:pt x="51" y="84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1" name="Group 120"/>
          <p:cNvGrpSpPr/>
          <p:nvPr userDrawn="1"/>
        </p:nvGrpSpPr>
        <p:grpSpPr>
          <a:xfrm>
            <a:off x="177800" y="5295507"/>
            <a:ext cx="11847413" cy="1418438"/>
            <a:chOff x="0" y="5409807"/>
            <a:chExt cx="11847413" cy="1418438"/>
          </a:xfrm>
        </p:grpSpPr>
        <p:sp>
          <p:nvSpPr>
            <p:cNvPr id="122" name="Oval 121"/>
            <p:cNvSpPr/>
            <p:nvPr/>
          </p:nvSpPr>
          <p:spPr>
            <a:xfrm rot="5400000">
              <a:off x="0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 rot="5400000">
              <a:off x="596266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 rot="5400000">
              <a:off x="893538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 rot="5400000">
              <a:off x="1188586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/>
            <p:cNvSpPr/>
            <p:nvPr/>
          </p:nvSpPr>
          <p:spPr>
            <a:xfrm rot="5400000">
              <a:off x="118858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 rot="5400000">
              <a:off x="118858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 rot="5400000">
              <a:off x="1487036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 rot="5400000">
              <a:off x="148703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 rot="5400000">
              <a:off x="148703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 rot="5400000">
              <a:off x="1785482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 rot="5400000">
              <a:off x="1785482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 rot="5400000">
              <a:off x="1785482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 rot="5400000">
              <a:off x="2084611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 rot="5400000">
              <a:off x="2383057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 rot="5400000">
              <a:off x="2383057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 rot="5400000">
              <a:off x="2383057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/>
            <p:nvPr/>
          </p:nvSpPr>
          <p:spPr>
            <a:xfrm rot="5400000">
              <a:off x="2383057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/>
            <p:cNvSpPr/>
            <p:nvPr/>
          </p:nvSpPr>
          <p:spPr>
            <a:xfrm rot="5400000">
              <a:off x="2383057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/>
            <p:cNvSpPr/>
            <p:nvPr/>
          </p:nvSpPr>
          <p:spPr>
            <a:xfrm rot="5400000">
              <a:off x="2677499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 rot="5400000">
              <a:off x="2677499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 rot="5400000">
              <a:off x="2981320" y="600512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 rot="5400000">
              <a:off x="2981320" y="630277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/>
            <p:nvPr/>
          </p:nvSpPr>
          <p:spPr>
            <a:xfrm rot="5400000">
              <a:off x="2981320" y="660043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/>
            <p:cNvSpPr/>
            <p:nvPr/>
          </p:nvSpPr>
          <p:spPr>
            <a:xfrm rot="5400000">
              <a:off x="3278592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/>
            <p:cNvSpPr/>
            <p:nvPr/>
          </p:nvSpPr>
          <p:spPr>
            <a:xfrm rot="5400000">
              <a:off x="3566662" y="570746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/>
            <p:cNvSpPr/>
            <p:nvPr/>
          </p:nvSpPr>
          <p:spPr>
            <a:xfrm rot="5400000">
              <a:off x="3566662" y="630277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/>
            <p:cNvSpPr/>
            <p:nvPr/>
          </p:nvSpPr>
          <p:spPr>
            <a:xfrm rot="5400000">
              <a:off x="3865791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/>
            <p:cNvSpPr/>
            <p:nvPr/>
          </p:nvSpPr>
          <p:spPr>
            <a:xfrm rot="5400000">
              <a:off x="3865791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/>
            <p:cNvSpPr/>
            <p:nvPr/>
          </p:nvSpPr>
          <p:spPr>
            <a:xfrm rot="5400000">
              <a:off x="4164237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/>
            <p:nvPr/>
          </p:nvSpPr>
          <p:spPr>
            <a:xfrm rot="5400000">
              <a:off x="4164237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/>
            <p:cNvSpPr/>
            <p:nvPr/>
          </p:nvSpPr>
          <p:spPr>
            <a:xfrm rot="5400000">
              <a:off x="4458679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/>
            <p:cNvSpPr/>
            <p:nvPr/>
          </p:nvSpPr>
          <p:spPr>
            <a:xfrm rot="5400000">
              <a:off x="4458679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/>
            <p:cNvSpPr/>
            <p:nvPr/>
          </p:nvSpPr>
          <p:spPr>
            <a:xfrm rot="5400000">
              <a:off x="4762499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/>
            <p:nvPr/>
          </p:nvSpPr>
          <p:spPr>
            <a:xfrm rot="5400000">
              <a:off x="5059770" y="570746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/>
            <p:nvPr/>
          </p:nvSpPr>
          <p:spPr>
            <a:xfrm rot="5400000">
              <a:off x="5059770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/>
            <p:nvPr/>
          </p:nvSpPr>
          <p:spPr>
            <a:xfrm rot="5400000">
              <a:off x="5059770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/>
            <p:nvPr/>
          </p:nvSpPr>
          <p:spPr>
            <a:xfrm rot="5400000">
              <a:off x="5362575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/>
            <p:nvPr/>
          </p:nvSpPr>
          <p:spPr>
            <a:xfrm rot="5400000">
              <a:off x="5362575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/>
            <p:nvPr/>
          </p:nvSpPr>
          <p:spPr>
            <a:xfrm rot="5400000">
              <a:off x="566420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/>
            <p:cNvSpPr/>
            <p:nvPr/>
          </p:nvSpPr>
          <p:spPr>
            <a:xfrm rot="5400000">
              <a:off x="5664201" y="660042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/>
            <p:nvPr/>
          </p:nvSpPr>
          <p:spPr>
            <a:xfrm rot="5400000">
              <a:off x="5958841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/>
            <p:nvPr userDrawn="1"/>
          </p:nvSpPr>
          <p:spPr>
            <a:xfrm rot="5400000">
              <a:off x="595884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/>
            <p:nvPr/>
          </p:nvSpPr>
          <p:spPr>
            <a:xfrm rot="5400000">
              <a:off x="6256113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 rot="5400000">
              <a:off x="6551161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/>
            <p:cNvSpPr/>
            <p:nvPr/>
          </p:nvSpPr>
          <p:spPr>
            <a:xfrm rot="5400000">
              <a:off x="655116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/>
            <p:cNvSpPr/>
            <p:nvPr/>
          </p:nvSpPr>
          <p:spPr>
            <a:xfrm rot="5400000">
              <a:off x="655116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/>
            <p:cNvSpPr/>
            <p:nvPr/>
          </p:nvSpPr>
          <p:spPr>
            <a:xfrm rot="5400000">
              <a:off x="6849611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/>
            <p:nvPr/>
          </p:nvSpPr>
          <p:spPr>
            <a:xfrm rot="5400000">
              <a:off x="684961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/>
            <p:nvPr/>
          </p:nvSpPr>
          <p:spPr>
            <a:xfrm rot="5400000">
              <a:off x="684961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/>
            <p:cNvSpPr/>
            <p:nvPr/>
          </p:nvSpPr>
          <p:spPr>
            <a:xfrm rot="5400000">
              <a:off x="7148057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/>
            <p:nvPr/>
          </p:nvSpPr>
          <p:spPr>
            <a:xfrm rot="5400000">
              <a:off x="7148057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/>
            <p:cNvSpPr/>
            <p:nvPr/>
          </p:nvSpPr>
          <p:spPr>
            <a:xfrm rot="5400000">
              <a:off x="7148057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/>
            <p:cNvSpPr/>
            <p:nvPr/>
          </p:nvSpPr>
          <p:spPr>
            <a:xfrm rot="5400000">
              <a:off x="7447186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/>
            <p:cNvSpPr/>
            <p:nvPr/>
          </p:nvSpPr>
          <p:spPr>
            <a:xfrm rot="5400000">
              <a:off x="7745632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/>
            <p:cNvSpPr/>
            <p:nvPr/>
          </p:nvSpPr>
          <p:spPr>
            <a:xfrm rot="5400000">
              <a:off x="7745632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/>
            <p:nvPr/>
          </p:nvSpPr>
          <p:spPr>
            <a:xfrm rot="5400000">
              <a:off x="7745632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/>
            <p:cNvSpPr/>
            <p:nvPr/>
          </p:nvSpPr>
          <p:spPr>
            <a:xfrm rot="5400000">
              <a:off x="7745632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/>
            <p:cNvSpPr/>
            <p:nvPr/>
          </p:nvSpPr>
          <p:spPr>
            <a:xfrm rot="5400000">
              <a:off x="7745632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/>
            <p:nvPr/>
          </p:nvSpPr>
          <p:spPr>
            <a:xfrm rot="5400000">
              <a:off x="8040074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/>
            <p:cNvSpPr/>
            <p:nvPr/>
          </p:nvSpPr>
          <p:spPr>
            <a:xfrm rot="5400000">
              <a:off x="804007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/>
            <p:cNvSpPr/>
            <p:nvPr/>
          </p:nvSpPr>
          <p:spPr>
            <a:xfrm rot="5400000">
              <a:off x="834389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/>
            <p:cNvSpPr/>
            <p:nvPr/>
          </p:nvSpPr>
          <p:spPr>
            <a:xfrm rot="5400000">
              <a:off x="8343894" y="630277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/>
            <p:cNvSpPr/>
            <p:nvPr/>
          </p:nvSpPr>
          <p:spPr>
            <a:xfrm rot="5400000">
              <a:off x="8343894" y="660043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/>
            <p:cNvSpPr/>
            <p:nvPr userDrawn="1"/>
          </p:nvSpPr>
          <p:spPr>
            <a:xfrm rot="5400000">
              <a:off x="8641166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/>
            <p:cNvSpPr/>
            <p:nvPr/>
          </p:nvSpPr>
          <p:spPr>
            <a:xfrm rot="5400000">
              <a:off x="8929236" y="570746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/>
            <p:cNvSpPr/>
            <p:nvPr/>
          </p:nvSpPr>
          <p:spPr>
            <a:xfrm rot="5400000">
              <a:off x="8929236" y="630277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/>
            <p:cNvSpPr/>
            <p:nvPr/>
          </p:nvSpPr>
          <p:spPr>
            <a:xfrm rot="5400000">
              <a:off x="9228366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 rot="5400000">
              <a:off x="9228366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 rot="5400000">
              <a:off x="9526812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 rot="5400000">
              <a:off x="9526812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/>
            <p:cNvSpPr/>
            <p:nvPr/>
          </p:nvSpPr>
          <p:spPr>
            <a:xfrm rot="5400000">
              <a:off x="9821254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 rot="5400000">
              <a:off x="9821254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/>
            <p:nvPr/>
          </p:nvSpPr>
          <p:spPr>
            <a:xfrm rot="5400000">
              <a:off x="10125074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/>
            <p:cNvSpPr/>
            <p:nvPr/>
          </p:nvSpPr>
          <p:spPr>
            <a:xfrm rot="5400000">
              <a:off x="10422346" y="570747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/>
            <p:cNvSpPr/>
            <p:nvPr/>
          </p:nvSpPr>
          <p:spPr>
            <a:xfrm rot="5400000">
              <a:off x="10422346" y="630278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/>
            <p:cNvSpPr/>
            <p:nvPr/>
          </p:nvSpPr>
          <p:spPr>
            <a:xfrm rot="5400000">
              <a:off x="10422346" y="660043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/>
            <p:cNvSpPr/>
            <p:nvPr/>
          </p:nvSpPr>
          <p:spPr>
            <a:xfrm rot="5400000">
              <a:off x="10726068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/>
            <p:cNvSpPr/>
            <p:nvPr/>
          </p:nvSpPr>
          <p:spPr>
            <a:xfrm rot="5400000">
              <a:off x="10726068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/>
            <p:cNvSpPr/>
            <p:nvPr/>
          </p:nvSpPr>
          <p:spPr>
            <a:xfrm rot="5400000">
              <a:off x="1102769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/>
            <p:cNvSpPr/>
            <p:nvPr/>
          </p:nvSpPr>
          <p:spPr>
            <a:xfrm rot="5400000">
              <a:off x="11322334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/>
            <p:cNvSpPr/>
            <p:nvPr userDrawn="1"/>
          </p:nvSpPr>
          <p:spPr>
            <a:xfrm rot="5400000">
              <a:off x="1132233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/>
            <p:cNvSpPr/>
            <p:nvPr/>
          </p:nvSpPr>
          <p:spPr>
            <a:xfrm rot="5400000">
              <a:off x="1161960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20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41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Rectangle 43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6" name="Group 565"/>
          <p:cNvGrpSpPr/>
          <p:nvPr userDrawn="1"/>
        </p:nvGrpSpPr>
        <p:grpSpPr>
          <a:xfrm>
            <a:off x="177800" y="5295507"/>
            <a:ext cx="11847413" cy="1418438"/>
            <a:chOff x="0" y="5409807"/>
            <a:chExt cx="11847413" cy="1418438"/>
          </a:xfrm>
        </p:grpSpPr>
        <p:sp>
          <p:nvSpPr>
            <p:cNvPr id="567" name="Oval 566"/>
            <p:cNvSpPr/>
            <p:nvPr/>
          </p:nvSpPr>
          <p:spPr>
            <a:xfrm rot="5400000">
              <a:off x="0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Oval 570"/>
            <p:cNvSpPr/>
            <p:nvPr/>
          </p:nvSpPr>
          <p:spPr>
            <a:xfrm rot="5400000">
              <a:off x="596266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Oval 572"/>
            <p:cNvSpPr/>
            <p:nvPr/>
          </p:nvSpPr>
          <p:spPr>
            <a:xfrm rot="5400000">
              <a:off x="893538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Oval 573"/>
            <p:cNvSpPr/>
            <p:nvPr/>
          </p:nvSpPr>
          <p:spPr>
            <a:xfrm rot="5400000">
              <a:off x="1188586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Oval 574"/>
            <p:cNvSpPr/>
            <p:nvPr/>
          </p:nvSpPr>
          <p:spPr>
            <a:xfrm rot="5400000">
              <a:off x="118858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Oval 575"/>
            <p:cNvSpPr/>
            <p:nvPr/>
          </p:nvSpPr>
          <p:spPr>
            <a:xfrm rot="5400000">
              <a:off x="118858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Oval 576"/>
            <p:cNvSpPr/>
            <p:nvPr/>
          </p:nvSpPr>
          <p:spPr>
            <a:xfrm rot="5400000">
              <a:off x="1487036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Oval 577"/>
            <p:cNvSpPr/>
            <p:nvPr/>
          </p:nvSpPr>
          <p:spPr>
            <a:xfrm rot="5400000">
              <a:off x="148703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Oval 578"/>
            <p:cNvSpPr/>
            <p:nvPr/>
          </p:nvSpPr>
          <p:spPr>
            <a:xfrm rot="5400000">
              <a:off x="148703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Oval 579"/>
            <p:cNvSpPr/>
            <p:nvPr/>
          </p:nvSpPr>
          <p:spPr>
            <a:xfrm rot="5400000">
              <a:off x="1785482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Oval 580"/>
            <p:cNvSpPr/>
            <p:nvPr/>
          </p:nvSpPr>
          <p:spPr>
            <a:xfrm rot="5400000">
              <a:off x="1785482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2" name="Oval 581"/>
            <p:cNvSpPr/>
            <p:nvPr/>
          </p:nvSpPr>
          <p:spPr>
            <a:xfrm rot="5400000">
              <a:off x="1785482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Oval 582"/>
            <p:cNvSpPr/>
            <p:nvPr/>
          </p:nvSpPr>
          <p:spPr>
            <a:xfrm rot="5400000">
              <a:off x="2084611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Oval 583"/>
            <p:cNvSpPr/>
            <p:nvPr/>
          </p:nvSpPr>
          <p:spPr>
            <a:xfrm rot="5400000">
              <a:off x="2383057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Oval 584"/>
            <p:cNvSpPr/>
            <p:nvPr/>
          </p:nvSpPr>
          <p:spPr>
            <a:xfrm rot="5400000">
              <a:off x="2383057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Oval 585"/>
            <p:cNvSpPr/>
            <p:nvPr/>
          </p:nvSpPr>
          <p:spPr>
            <a:xfrm rot="5400000">
              <a:off x="2383057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Oval 586"/>
            <p:cNvSpPr/>
            <p:nvPr/>
          </p:nvSpPr>
          <p:spPr>
            <a:xfrm rot="5400000">
              <a:off x="2383057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Oval 587"/>
            <p:cNvSpPr/>
            <p:nvPr/>
          </p:nvSpPr>
          <p:spPr>
            <a:xfrm rot="5400000">
              <a:off x="2383057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Oval 588"/>
            <p:cNvSpPr/>
            <p:nvPr/>
          </p:nvSpPr>
          <p:spPr>
            <a:xfrm rot="5400000">
              <a:off x="2677499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Oval 589"/>
            <p:cNvSpPr/>
            <p:nvPr/>
          </p:nvSpPr>
          <p:spPr>
            <a:xfrm rot="5400000">
              <a:off x="2677499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Oval 590"/>
            <p:cNvSpPr/>
            <p:nvPr/>
          </p:nvSpPr>
          <p:spPr>
            <a:xfrm rot="5400000">
              <a:off x="2981320" y="600512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Oval 591"/>
            <p:cNvSpPr/>
            <p:nvPr/>
          </p:nvSpPr>
          <p:spPr>
            <a:xfrm rot="5400000">
              <a:off x="2981320" y="630277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Oval 592"/>
            <p:cNvSpPr/>
            <p:nvPr/>
          </p:nvSpPr>
          <p:spPr>
            <a:xfrm rot="5400000">
              <a:off x="2981320" y="660043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Oval 593"/>
            <p:cNvSpPr/>
            <p:nvPr/>
          </p:nvSpPr>
          <p:spPr>
            <a:xfrm rot="5400000">
              <a:off x="3278592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Oval 594"/>
            <p:cNvSpPr/>
            <p:nvPr/>
          </p:nvSpPr>
          <p:spPr>
            <a:xfrm rot="5400000">
              <a:off x="3566662" y="570746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Oval 595"/>
            <p:cNvSpPr/>
            <p:nvPr/>
          </p:nvSpPr>
          <p:spPr>
            <a:xfrm rot="5400000">
              <a:off x="3566662" y="630277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Oval 596"/>
            <p:cNvSpPr/>
            <p:nvPr/>
          </p:nvSpPr>
          <p:spPr>
            <a:xfrm rot="5400000">
              <a:off x="3865791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Oval 597"/>
            <p:cNvSpPr/>
            <p:nvPr/>
          </p:nvSpPr>
          <p:spPr>
            <a:xfrm rot="5400000">
              <a:off x="3865791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Oval 598"/>
            <p:cNvSpPr/>
            <p:nvPr/>
          </p:nvSpPr>
          <p:spPr>
            <a:xfrm rot="5400000">
              <a:off x="4164237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Oval 599"/>
            <p:cNvSpPr/>
            <p:nvPr/>
          </p:nvSpPr>
          <p:spPr>
            <a:xfrm rot="5400000">
              <a:off x="4164237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/>
            <p:cNvSpPr/>
            <p:nvPr/>
          </p:nvSpPr>
          <p:spPr>
            <a:xfrm rot="5400000">
              <a:off x="4458679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Oval 601"/>
            <p:cNvSpPr/>
            <p:nvPr/>
          </p:nvSpPr>
          <p:spPr>
            <a:xfrm rot="5400000">
              <a:off x="4458679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3" name="Oval 602"/>
            <p:cNvSpPr/>
            <p:nvPr/>
          </p:nvSpPr>
          <p:spPr>
            <a:xfrm rot="5400000">
              <a:off x="4762499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/>
            <p:cNvSpPr/>
            <p:nvPr/>
          </p:nvSpPr>
          <p:spPr>
            <a:xfrm rot="5400000">
              <a:off x="5059770" y="570746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/>
            <p:cNvSpPr/>
            <p:nvPr/>
          </p:nvSpPr>
          <p:spPr>
            <a:xfrm rot="5400000">
              <a:off x="5059770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Oval 605"/>
            <p:cNvSpPr/>
            <p:nvPr/>
          </p:nvSpPr>
          <p:spPr>
            <a:xfrm rot="5400000">
              <a:off x="5059770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Oval 606"/>
            <p:cNvSpPr/>
            <p:nvPr/>
          </p:nvSpPr>
          <p:spPr>
            <a:xfrm rot="5400000">
              <a:off x="5362575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Oval 607"/>
            <p:cNvSpPr/>
            <p:nvPr/>
          </p:nvSpPr>
          <p:spPr>
            <a:xfrm rot="5400000">
              <a:off x="5362575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Oval 608"/>
            <p:cNvSpPr/>
            <p:nvPr/>
          </p:nvSpPr>
          <p:spPr>
            <a:xfrm rot="5400000">
              <a:off x="566420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Oval 609"/>
            <p:cNvSpPr/>
            <p:nvPr/>
          </p:nvSpPr>
          <p:spPr>
            <a:xfrm rot="5400000">
              <a:off x="5664201" y="660042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Oval 610"/>
            <p:cNvSpPr/>
            <p:nvPr/>
          </p:nvSpPr>
          <p:spPr>
            <a:xfrm rot="5400000">
              <a:off x="5958841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2" name="Oval 611"/>
            <p:cNvSpPr/>
            <p:nvPr userDrawn="1"/>
          </p:nvSpPr>
          <p:spPr>
            <a:xfrm rot="5400000">
              <a:off x="595884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3" name="Oval 612"/>
            <p:cNvSpPr/>
            <p:nvPr/>
          </p:nvSpPr>
          <p:spPr>
            <a:xfrm rot="5400000">
              <a:off x="6256113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" name="Oval 613"/>
            <p:cNvSpPr/>
            <p:nvPr/>
          </p:nvSpPr>
          <p:spPr>
            <a:xfrm rot="5400000">
              <a:off x="6551161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" name="Oval 614"/>
            <p:cNvSpPr/>
            <p:nvPr/>
          </p:nvSpPr>
          <p:spPr>
            <a:xfrm rot="5400000">
              <a:off x="655116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Oval 615"/>
            <p:cNvSpPr/>
            <p:nvPr/>
          </p:nvSpPr>
          <p:spPr>
            <a:xfrm rot="5400000">
              <a:off x="655116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Oval 616"/>
            <p:cNvSpPr/>
            <p:nvPr/>
          </p:nvSpPr>
          <p:spPr>
            <a:xfrm rot="5400000">
              <a:off x="6849611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Oval 617"/>
            <p:cNvSpPr/>
            <p:nvPr/>
          </p:nvSpPr>
          <p:spPr>
            <a:xfrm rot="5400000">
              <a:off x="684961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Oval 618"/>
            <p:cNvSpPr/>
            <p:nvPr/>
          </p:nvSpPr>
          <p:spPr>
            <a:xfrm rot="5400000">
              <a:off x="684961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Oval 619"/>
            <p:cNvSpPr/>
            <p:nvPr/>
          </p:nvSpPr>
          <p:spPr>
            <a:xfrm rot="5400000">
              <a:off x="7148057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Oval 620"/>
            <p:cNvSpPr/>
            <p:nvPr/>
          </p:nvSpPr>
          <p:spPr>
            <a:xfrm rot="5400000">
              <a:off x="7148057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Oval 621"/>
            <p:cNvSpPr/>
            <p:nvPr/>
          </p:nvSpPr>
          <p:spPr>
            <a:xfrm rot="5400000">
              <a:off x="7148057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Oval 622"/>
            <p:cNvSpPr/>
            <p:nvPr/>
          </p:nvSpPr>
          <p:spPr>
            <a:xfrm rot="5400000">
              <a:off x="7447186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" name="Oval 623"/>
            <p:cNvSpPr/>
            <p:nvPr/>
          </p:nvSpPr>
          <p:spPr>
            <a:xfrm rot="5400000">
              <a:off x="7745632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" name="Oval 624"/>
            <p:cNvSpPr/>
            <p:nvPr/>
          </p:nvSpPr>
          <p:spPr>
            <a:xfrm rot="5400000">
              <a:off x="7745632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" name="Oval 625"/>
            <p:cNvSpPr/>
            <p:nvPr/>
          </p:nvSpPr>
          <p:spPr>
            <a:xfrm rot="5400000">
              <a:off x="7745632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7" name="Oval 626"/>
            <p:cNvSpPr/>
            <p:nvPr/>
          </p:nvSpPr>
          <p:spPr>
            <a:xfrm rot="5400000">
              <a:off x="7745632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Oval 627"/>
            <p:cNvSpPr/>
            <p:nvPr/>
          </p:nvSpPr>
          <p:spPr>
            <a:xfrm rot="5400000">
              <a:off x="7745632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Oval 628"/>
            <p:cNvSpPr/>
            <p:nvPr/>
          </p:nvSpPr>
          <p:spPr>
            <a:xfrm rot="5400000">
              <a:off x="8040074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0" name="Oval 629"/>
            <p:cNvSpPr/>
            <p:nvPr/>
          </p:nvSpPr>
          <p:spPr>
            <a:xfrm rot="5400000">
              <a:off x="804007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1" name="Oval 630"/>
            <p:cNvSpPr/>
            <p:nvPr/>
          </p:nvSpPr>
          <p:spPr>
            <a:xfrm rot="5400000">
              <a:off x="834389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2" name="Oval 631"/>
            <p:cNvSpPr/>
            <p:nvPr/>
          </p:nvSpPr>
          <p:spPr>
            <a:xfrm rot="5400000">
              <a:off x="8343894" y="630277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Oval 632"/>
            <p:cNvSpPr/>
            <p:nvPr/>
          </p:nvSpPr>
          <p:spPr>
            <a:xfrm rot="5400000">
              <a:off x="8343894" y="660043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Oval 633"/>
            <p:cNvSpPr/>
            <p:nvPr/>
          </p:nvSpPr>
          <p:spPr>
            <a:xfrm rot="5400000">
              <a:off x="8641166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Oval 634"/>
            <p:cNvSpPr/>
            <p:nvPr/>
          </p:nvSpPr>
          <p:spPr>
            <a:xfrm rot="5400000">
              <a:off x="8929236" y="570746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6" name="Oval 635"/>
            <p:cNvSpPr/>
            <p:nvPr/>
          </p:nvSpPr>
          <p:spPr>
            <a:xfrm rot="5400000">
              <a:off x="8929236" y="630277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7" name="Oval 636"/>
            <p:cNvSpPr/>
            <p:nvPr/>
          </p:nvSpPr>
          <p:spPr>
            <a:xfrm rot="5400000">
              <a:off x="9228366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Oval 637"/>
            <p:cNvSpPr/>
            <p:nvPr/>
          </p:nvSpPr>
          <p:spPr>
            <a:xfrm rot="5400000">
              <a:off x="9228366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Oval 638"/>
            <p:cNvSpPr/>
            <p:nvPr/>
          </p:nvSpPr>
          <p:spPr>
            <a:xfrm rot="5400000">
              <a:off x="9526812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Oval 639"/>
            <p:cNvSpPr/>
            <p:nvPr/>
          </p:nvSpPr>
          <p:spPr>
            <a:xfrm rot="5400000">
              <a:off x="9526812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Oval 640"/>
            <p:cNvSpPr/>
            <p:nvPr/>
          </p:nvSpPr>
          <p:spPr>
            <a:xfrm rot="5400000">
              <a:off x="9821254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Oval 641"/>
            <p:cNvSpPr/>
            <p:nvPr/>
          </p:nvSpPr>
          <p:spPr>
            <a:xfrm rot="5400000">
              <a:off x="9821254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Oval 642"/>
            <p:cNvSpPr/>
            <p:nvPr/>
          </p:nvSpPr>
          <p:spPr>
            <a:xfrm rot="5400000">
              <a:off x="10125074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4" name="Oval 643"/>
            <p:cNvSpPr/>
            <p:nvPr/>
          </p:nvSpPr>
          <p:spPr>
            <a:xfrm rot="5400000">
              <a:off x="10422346" y="570747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5" name="Oval 644"/>
            <p:cNvSpPr/>
            <p:nvPr/>
          </p:nvSpPr>
          <p:spPr>
            <a:xfrm rot="5400000">
              <a:off x="10422346" y="630278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6" name="Oval 645"/>
            <p:cNvSpPr/>
            <p:nvPr/>
          </p:nvSpPr>
          <p:spPr>
            <a:xfrm rot="5400000">
              <a:off x="10422346" y="660043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7" name="Oval 646"/>
            <p:cNvSpPr/>
            <p:nvPr/>
          </p:nvSpPr>
          <p:spPr>
            <a:xfrm rot="5400000">
              <a:off x="10726068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8" name="Oval 647"/>
            <p:cNvSpPr/>
            <p:nvPr/>
          </p:nvSpPr>
          <p:spPr>
            <a:xfrm rot="5400000">
              <a:off x="10726068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9" name="Oval 648"/>
            <p:cNvSpPr/>
            <p:nvPr/>
          </p:nvSpPr>
          <p:spPr>
            <a:xfrm rot="5400000">
              <a:off x="1102769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0" name="Oval 649"/>
            <p:cNvSpPr/>
            <p:nvPr/>
          </p:nvSpPr>
          <p:spPr>
            <a:xfrm rot="5400000">
              <a:off x="11322334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1" name="Oval 650"/>
            <p:cNvSpPr/>
            <p:nvPr userDrawn="1"/>
          </p:nvSpPr>
          <p:spPr>
            <a:xfrm rot="5400000">
              <a:off x="1132233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2" name="Oval 651"/>
            <p:cNvSpPr/>
            <p:nvPr/>
          </p:nvSpPr>
          <p:spPr>
            <a:xfrm rot="5400000">
              <a:off x="1161960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3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sp>
        <p:nvSpPr>
          <p:cNvPr id="654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3200">
                <a:solidFill>
                  <a:schemeClr val="bg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pic>
        <p:nvPicPr>
          <p:cNvPr id="218" name="Picture 2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560" y="1055688"/>
            <a:ext cx="972444" cy="1153070"/>
          </a:xfrm>
          <a:prstGeom prst="rect">
            <a:avLst/>
          </a:prstGeom>
        </p:spPr>
      </p:pic>
      <p:sp>
        <p:nvSpPr>
          <p:cNvPr id="9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0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9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767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Rectangle 43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6" name="Group 565"/>
          <p:cNvGrpSpPr/>
          <p:nvPr userDrawn="1"/>
        </p:nvGrpSpPr>
        <p:grpSpPr>
          <a:xfrm>
            <a:off x="344587" y="5301326"/>
            <a:ext cx="11847413" cy="1418438"/>
            <a:chOff x="0" y="5409807"/>
            <a:chExt cx="11847413" cy="1418438"/>
          </a:xfrm>
        </p:grpSpPr>
        <p:sp>
          <p:nvSpPr>
            <p:cNvPr id="567" name="Oval 566"/>
            <p:cNvSpPr/>
            <p:nvPr/>
          </p:nvSpPr>
          <p:spPr>
            <a:xfrm rot="5400000">
              <a:off x="0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Oval 570"/>
            <p:cNvSpPr/>
            <p:nvPr/>
          </p:nvSpPr>
          <p:spPr>
            <a:xfrm rot="5400000">
              <a:off x="596266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Oval 572"/>
            <p:cNvSpPr/>
            <p:nvPr/>
          </p:nvSpPr>
          <p:spPr>
            <a:xfrm rot="5400000">
              <a:off x="893538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Oval 573"/>
            <p:cNvSpPr/>
            <p:nvPr/>
          </p:nvSpPr>
          <p:spPr>
            <a:xfrm rot="5400000">
              <a:off x="1188586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Oval 574"/>
            <p:cNvSpPr/>
            <p:nvPr/>
          </p:nvSpPr>
          <p:spPr>
            <a:xfrm rot="5400000">
              <a:off x="118858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Oval 575"/>
            <p:cNvSpPr/>
            <p:nvPr/>
          </p:nvSpPr>
          <p:spPr>
            <a:xfrm rot="5400000">
              <a:off x="118858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Oval 576"/>
            <p:cNvSpPr/>
            <p:nvPr/>
          </p:nvSpPr>
          <p:spPr>
            <a:xfrm rot="5400000">
              <a:off x="1487036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Oval 577"/>
            <p:cNvSpPr/>
            <p:nvPr/>
          </p:nvSpPr>
          <p:spPr>
            <a:xfrm rot="5400000">
              <a:off x="148703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Oval 579"/>
            <p:cNvSpPr/>
            <p:nvPr/>
          </p:nvSpPr>
          <p:spPr>
            <a:xfrm rot="5400000">
              <a:off x="1785482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Oval 580"/>
            <p:cNvSpPr/>
            <p:nvPr/>
          </p:nvSpPr>
          <p:spPr>
            <a:xfrm rot="5400000">
              <a:off x="1785482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Oval 582"/>
            <p:cNvSpPr/>
            <p:nvPr/>
          </p:nvSpPr>
          <p:spPr>
            <a:xfrm rot="5400000">
              <a:off x="2084611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Oval 583"/>
            <p:cNvSpPr/>
            <p:nvPr/>
          </p:nvSpPr>
          <p:spPr>
            <a:xfrm rot="5400000">
              <a:off x="2383057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Oval 584"/>
            <p:cNvSpPr/>
            <p:nvPr/>
          </p:nvSpPr>
          <p:spPr>
            <a:xfrm rot="5400000">
              <a:off x="2383057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Oval 585"/>
            <p:cNvSpPr/>
            <p:nvPr/>
          </p:nvSpPr>
          <p:spPr>
            <a:xfrm rot="5400000">
              <a:off x="2383057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Oval 586"/>
            <p:cNvSpPr/>
            <p:nvPr/>
          </p:nvSpPr>
          <p:spPr>
            <a:xfrm rot="5400000">
              <a:off x="2383057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Oval 587"/>
            <p:cNvSpPr/>
            <p:nvPr/>
          </p:nvSpPr>
          <p:spPr>
            <a:xfrm rot="5400000">
              <a:off x="2383057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Oval 588"/>
            <p:cNvSpPr/>
            <p:nvPr/>
          </p:nvSpPr>
          <p:spPr>
            <a:xfrm rot="5400000">
              <a:off x="2677499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Oval 589"/>
            <p:cNvSpPr/>
            <p:nvPr/>
          </p:nvSpPr>
          <p:spPr>
            <a:xfrm rot="5400000">
              <a:off x="2677499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Oval 590"/>
            <p:cNvSpPr/>
            <p:nvPr/>
          </p:nvSpPr>
          <p:spPr>
            <a:xfrm rot="5400000">
              <a:off x="2981320" y="600512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Oval 591"/>
            <p:cNvSpPr/>
            <p:nvPr/>
          </p:nvSpPr>
          <p:spPr>
            <a:xfrm rot="5400000">
              <a:off x="2981320" y="630277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Oval 592"/>
            <p:cNvSpPr/>
            <p:nvPr/>
          </p:nvSpPr>
          <p:spPr>
            <a:xfrm rot="5400000">
              <a:off x="2981320" y="660043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Oval 593"/>
            <p:cNvSpPr/>
            <p:nvPr/>
          </p:nvSpPr>
          <p:spPr>
            <a:xfrm rot="5400000">
              <a:off x="3278592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Oval 594"/>
            <p:cNvSpPr/>
            <p:nvPr/>
          </p:nvSpPr>
          <p:spPr>
            <a:xfrm rot="5400000">
              <a:off x="3566662" y="570746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Oval 595"/>
            <p:cNvSpPr/>
            <p:nvPr/>
          </p:nvSpPr>
          <p:spPr>
            <a:xfrm rot="5400000">
              <a:off x="3566662" y="630277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Oval 596"/>
            <p:cNvSpPr/>
            <p:nvPr/>
          </p:nvSpPr>
          <p:spPr>
            <a:xfrm rot="5400000">
              <a:off x="3865791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Oval 597"/>
            <p:cNvSpPr/>
            <p:nvPr/>
          </p:nvSpPr>
          <p:spPr>
            <a:xfrm rot="5400000">
              <a:off x="3865791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Oval 598"/>
            <p:cNvSpPr/>
            <p:nvPr/>
          </p:nvSpPr>
          <p:spPr>
            <a:xfrm rot="5400000">
              <a:off x="4164237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Oval 599"/>
            <p:cNvSpPr/>
            <p:nvPr/>
          </p:nvSpPr>
          <p:spPr>
            <a:xfrm rot="5400000">
              <a:off x="4164237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/>
            <p:cNvSpPr/>
            <p:nvPr/>
          </p:nvSpPr>
          <p:spPr>
            <a:xfrm rot="5400000">
              <a:off x="4458679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Oval 601"/>
            <p:cNvSpPr/>
            <p:nvPr/>
          </p:nvSpPr>
          <p:spPr>
            <a:xfrm rot="5400000">
              <a:off x="4458679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3" name="Oval 602"/>
            <p:cNvSpPr/>
            <p:nvPr/>
          </p:nvSpPr>
          <p:spPr>
            <a:xfrm rot="5400000">
              <a:off x="4762499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/>
            <p:cNvSpPr/>
            <p:nvPr/>
          </p:nvSpPr>
          <p:spPr>
            <a:xfrm rot="5400000">
              <a:off x="5059770" y="570746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/>
            <p:cNvSpPr/>
            <p:nvPr/>
          </p:nvSpPr>
          <p:spPr>
            <a:xfrm rot="5400000">
              <a:off x="5059770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Oval 605"/>
            <p:cNvSpPr/>
            <p:nvPr/>
          </p:nvSpPr>
          <p:spPr>
            <a:xfrm rot="5400000">
              <a:off x="5059770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Oval 606"/>
            <p:cNvSpPr/>
            <p:nvPr/>
          </p:nvSpPr>
          <p:spPr>
            <a:xfrm rot="5400000">
              <a:off x="5362575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Oval 607"/>
            <p:cNvSpPr/>
            <p:nvPr/>
          </p:nvSpPr>
          <p:spPr>
            <a:xfrm rot="5400000">
              <a:off x="5362575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Oval 608"/>
            <p:cNvSpPr/>
            <p:nvPr/>
          </p:nvSpPr>
          <p:spPr>
            <a:xfrm rot="5400000">
              <a:off x="566420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Oval 609"/>
            <p:cNvSpPr/>
            <p:nvPr/>
          </p:nvSpPr>
          <p:spPr>
            <a:xfrm rot="5400000">
              <a:off x="5664201" y="660042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Oval 610"/>
            <p:cNvSpPr/>
            <p:nvPr/>
          </p:nvSpPr>
          <p:spPr>
            <a:xfrm rot="5400000">
              <a:off x="5958841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2" name="Oval 611"/>
            <p:cNvSpPr/>
            <p:nvPr userDrawn="1"/>
          </p:nvSpPr>
          <p:spPr>
            <a:xfrm rot="5400000">
              <a:off x="595884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3" name="Oval 612"/>
            <p:cNvSpPr/>
            <p:nvPr/>
          </p:nvSpPr>
          <p:spPr>
            <a:xfrm rot="5400000">
              <a:off x="6256113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" name="Oval 613"/>
            <p:cNvSpPr/>
            <p:nvPr/>
          </p:nvSpPr>
          <p:spPr>
            <a:xfrm rot="5400000">
              <a:off x="6551161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" name="Oval 614"/>
            <p:cNvSpPr/>
            <p:nvPr/>
          </p:nvSpPr>
          <p:spPr>
            <a:xfrm rot="5400000">
              <a:off x="655116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Oval 615"/>
            <p:cNvSpPr/>
            <p:nvPr/>
          </p:nvSpPr>
          <p:spPr>
            <a:xfrm rot="5400000">
              <a:off x="655116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Oval 616"/>
            <p:cNvSpPr/>
            <p:nvPr/>
          </p:nvSpPr>
          <p:spPr>
            <a:xfrm rot="5400000">
              <a:off x="6849611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Oval 617"/>
            <p:cNvSpPr/>
            <p:nvPr/>
          </p:nvSpPr>
          <p:spPr>
            <a:xfrm rot="5400000">
              <a:off x="684961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Oval 618"/>
            <p:cNvSpPr/>
            <p:nvPr/>
          </p:nvSpPr>
          <p:spPr>
            <a:xfrm rot="5400000">
              <a:off x="684961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Oval 619"/>
            <p:cNvSpPr/>
            <p:nvPr/>
          </p:nvSpPr>
          <p:spPr>
            <a:xfrm rot="5400000">
              <a:off x="7148057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Oval 620"/>
            <p:cNvSpPr/>
            <p:nvPr/>
          </p:nvSpPr>
          <p:spPr>
            <a:xfrm rot="5400000">
              <a:off x="7148057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Oval 621"/>
            <p:cNvSpPr/>
            <p:nvPr/>
          </p:nvSpPr>
          <p:spPr>
            <a:xfrm rot="5400000">
              <a:off x="7148057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Oval 622"/>
            <p:cNvSpPr/>
            <p:nvPr/>
          </p:nvSpPr>
          <p:spPr>
            <a:xfrm rot="5400000">
              <a:off x="7447186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" name="Oval 623"/>
            <p:cNvSpPr/>
            <p:nvPr/>
          </p:nvSpPr>
          <p:spPr>
            <a:xfrm rot="5400000">
              <a:off x="7745632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" name="Oval 624"/>
            <p:cNvSpPr/>
            <p:nvPr/>
          </p:nvSpPr>
          <p:spPr>
            <a:xfrm rot="5400000">
              <a:off x="7745632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" name="Oval 625"/>
            <p:cNvSpPr/>
            <p:nvPr/>
          </p:nvSpPr>
          <p:spPr>
            <a:xfrm rot="5400000">
              <a:off x="7745632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7" name="Oval 626"/>
            <p:cNvSpPr/>
            <p:nvPr/>
          </p:nvSpPr>
          <p:spPr>
            <a:xfrm rot="5400000">
              <a:off x="7745632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Oval 627"/>
            <p:cNvSpPr/>
            <p:nvPr/>
          </p:nvSpPr>
          <p:spPr>
            <a:xfrm rot="5400000">
              <a:off x="7745632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Oval 628"/>
            <p:cNvSpPr/>
            <p:nvPr/>
          </p:nvSpPr>
          <p:spPr>
            <a:xfrm rot="5400000">
              <a:off x="8040074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0" name="Oval 629"/>
            <p:cNvSpPr/>
            <p:nvPr/>
          </p:nvSpPr>
          <p:spPr>
            <a:xfrm rot="5400000">
              <a:off x="804007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1" name="Oval 630"/>
            <p:cNvSpPr/>
            <p:nvPr/>
          </p:nvSpPr>
          <p:spPr>
            <a:xfrm rot="5400000">
              <a:off x="834389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2" name="Oval 631"/>
            <p:cNvSpPr/>
            <p:nvPr/>
          </p:nvSpPr>
          <p:spPr>
            <a:xfrm rot="5400000">
              <a:off x="8343894" y="630277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Oval 632"/>
            <p:cNvSpPr/>
            <p:nvPr/>
          </p:nvSpPr>
          <p:spPr>
            <a:xfrm rot="5400000">
              <a:off x="8343894" y="660043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Oval 633"/>
            <p:cNvSpPr/>
            <p:nvPr/>
          </p:nvSpPr>
          <p:spPr>
            <a:xfrm rot="5400000">
              <a:off x="8641166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Oval 634"/>
            <p:cNvSpPr/>
            <p:nvPr/>
          </p:nvSpPr>
          <p:spPr>
            <a:xfrm rot="5400000">
              <a:off x="8929236" y="570746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6" name="Oval 635"/>
            <p:cNvSpPr/>
            <p:nvPr/>
          </p:nvSpPr>
          <p:spPr>
            <a:xfrm rot="5400000">
              <a:off x="8929236" y="630277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7" name="Oval 636"/>
            <p:cNvSpPr/>
            <p:nvPr/>
          </p:nvSpPr>
          <p:spPr>
            <a:xfrm rot="5400000">
              <a:off x="9228366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Oval 637"/>
            <p:cNvSpPr/>
            <p:nvPr/>
          </p:nvSpPr>
          <p:spPr>
            <a:xfrm rot="5400000">
              <a:off x="9228366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Oval 638"/>
            <p:cNvSpPr/>
            <p:nvPr/>
          </p:nvSpPr>
          <p:spPr>
            <a:xfrm rot="5400000">
              <a:off x="9526812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Oval 639"/>
            <p:cNvSpPr/>
            <p:nvPr/>
          </p:nvSpPr>
          <p:spPr>
            <a:xfrm rot="5400000">
              <a:off x="9526812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Oval 640"/>
            <p:cNvSpPr/>
            <p:nvPr/>
          </p:nvSpPr>
          <p:spPr>
            <a:xfrm rot="5400000">
              <a:off x="9821254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Oval 641"/>
            <p:cNvSpPr/>
            <p:nvPr/>
          </p:nvSpPr>
          <p:spPr>
            <a:xfrm rot="5400000">
              <a:off x="9821254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Oval 642"/>
            <p:cNvSpPr/>
            <p:nvPr/>
          </p:nvSpPr>
          <p:spPr>
            <a:xfrm rot="5400000">
              <a:off x="10125074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4" name="Oval 643"/>
            <p:cNvSpPr/>
            <p:nvPr/>
          </p:nvSpPr>
          <p:spPr>
            <a:xfrm rot="5400000">
              <a:off x="10422346" y="570747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5" name="Oval 644"/>
            <p:cNvSpPr/>
            <p:nvPr/>
          </p:nvSpPr>
          <p:spPr>
            <a:xfrm rot="5400000">
              <a:off x="10422346" y="630278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6" name="Oval 645"/>
            <p:cNvSpPr/>
            <p:nvPr/>
          </p:nvSpPr>
          <p:spPr>
            <a:xfrm rot="5400000">
              <a:off x="10422346" y="660043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7" name="Oval 646"/>
            <p:cNvSpPr/>
            <p:nvPr/>
          </p:nvSpPr>
          <p:spPr>
            <a:xfrm rot="5400000">
              <a:off x="10726068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8" name="Oval 647"/>
            <p:cNvSpPr/>
            <p:nvPr/>
          </p:nvSpPr>
          <p:spPr>
            <a:xfrm rot="5400000">
              <a:off x="10726068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9" name="Oval 648"/>
            <p:cNvSpPr/>
            <p:nvPr/>
          </p:nvSpPr>
          <p:spPr>
            <a:xfrm rot="5400000">
              <a:off x="1102769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0" name="Oval 649"/>
            <p:cNvSpPr/>
            <p:nvPr/>
          </p:nvSpPr>
          <p:spPr>
            <a:xfrm rot="5400000">
              <a:off x="11322334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1" name="Oval 650"/>
            <p:cNvSpPr/>
            <p:nvPr userDrawn="1"/>
          </p:nvSpPr>
          <p:spPr>
            <a:xfrm rot="5400000">
              <a:off x="1132233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2" name="Oval 651"/>
            <p:cNvSpPr/>
            <p:nvPr/>
          </p:nvSpPr>
          <p:spPr>
            <a:xfrm rot="5400000">
              <a:off x="1161960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3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sp>
        <p:nvSpPr>
          <p:cNvPr id="654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3200">
                <a:solidFill>
                  <a:schemeClr val="bg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pic>
        <p:nvPicPr>
          <p:cNvPr id="217" name="Picture 2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560" y="1055688"/>
            <a:ext cx="972444" cy="1153070"/>
          </a:xfrm>
          <a:prstGeom prst="rect">
            <a:avLst/>
          </a:prstGeom>
        </p:spPr>
      </p:pic>
      <p:sp>
        <p:nvSpPr>
          <p:cNvPr id="9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8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780824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10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1011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indent="0" algn="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&lt;Click to add picture&lt;&lt;&lt;&lt;&lt;&lt;&lt;&lt;&lt;&lt;</a:t>
            </a:r>
            <a:endParaRPr lang="en-BE" dirty="0"/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66763" y="800100"/>
            <a:ext cx="5329239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817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72072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25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020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32603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&gt;&gt;&gt;&gt;&gt;&gt;&gt;&gt;&gt; Click to add picture &gt;</a:t>
            </a:r>
            <a:endParaRPr lang="en-BE" dirty="0"/>
          </a:p>
        </p:txBody>
      </p:sp>
      <p:sp>
        <p:nvSpPr>
          <p:cNvPr id="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 flipH="1">
            <a:off x="6096000" y="800100"/>
            <a:ext cx="5329238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0020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0275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522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8878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78000"/>
            </a:schemeClr>
          </a:solidFill>
        </p:spPr>
        <p:txBody>
          <a:bodyPr anchor="ctr" anchorCtr="0"/>
          <a:lstStyle>
            <a:lvl1pPr marL="0" indent="0" algn="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&lt;Click to add picture&lt;&lt;&lt;&lt;&lt;&lt;&lt;&lt;&lt;&lt;</a:t>
            </a:r>
            <a:endParaRPr lang="en-BE" dirty="0"/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66763" y="800100"/>
            <a:ext cx="5329239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817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72072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accent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25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020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12841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&gt;&gt;&gt;&gt;&gt;&gt;&gt;&gt;&gt; Click to add picture &gt;</a:t>
            </a:r>
            <a:endParaRPr lang="en-BE" dirty="0"/>
          </a:p>
        </p:txBody>
      </p:sp>
      <p:sp>
        <p:nvSpPr>
          <p:cNvPr id="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 flipH="1">
            <a:off x="6096000" y="800100"/>
            <a:ext cx="5329238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0020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0275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accent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522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67091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7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403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7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4323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Afbeelding 3">
            <a:extLst>
              <a:ext uri="{FF2B5EF4-FFF2-40B4-BE49-F238E27FC236}">
                <a16:creationId xmlns:a16="http://schemas.microsoft.com/office/drawing/2014/main" id="{AA5B3CA4-7383-4A08-AD3F-748BE844E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39931" r="6884" b="9611"/>
          <a:stretch/>
        </p:blipFill>
        <p:spPr>
          <a:xfrm>
            <a:off x="754743" y="769256"/>
            <a:ext cx="10711543" cy="4475843"/>
          </a:xfrm>
          <a:prstGeom prst="rect">
            <a:avLst/>
          </a:prstGeom>
        </p:spPr>
      </p:pic>
      <p:sp>
        <p:nvSpPr>
          <p:cNvPr id="8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52475" y="5310188"/>
            <a:ext cx="2193925" cy="793750"/>
            <a:chOff x="474" y="3345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74" y="3345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74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74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656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56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950" y="3536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887" y="3345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1196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196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1405" y="3424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458" y="3470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auto">
            <a:xfrm>
              <a:off x="1405" y="3424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659" y="3424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996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996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 userDrawn="1"/>
          </p:nvSpPr>
          <p:spPr bwMode="auto">
            <a:xfrm>
              <a:off x="482" y="3758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 userDrawn="1"/>
          </p:nvSpPr>
          <p:spPr bwMode="auto">
            <a:xfrm>
              <a:off x="53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588" y="3756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 userDrawn="1"/>
          </p:nvSpPr>
          <p:spPr bwMode="auto">
            <a:xfrm>
              <a:off x="606" y="3775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 userDrawn="1"/>
          </p:nvSpPr>
          <p:spPr bwMode="auto">
            <a:xfrm>
              <a:off x="658" y="3757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 userDrawn="1"/>
          </p:nvSpPr>
          <p:spPr bwMode="auto">
            <a:xfrm>
              <a:off x="678" y="3775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 userDrawn="1"/>
          </p:nvSpPr>
          <p:spPr bwMode="auto">
            <a:xfrm>
              <a:off x="736" y="3775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 userDrawn="1"/>
          </p:nvSpPr>
          <p:spPr bwMode="auto">
            <a:xfrm>
              <a:off x="816" y="3758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 userDrawn="1"/>
          </p:nvSpPr>
          <p:spPr bwMode="auto">
            <a:xfrm>
              <a:off x="871" y="3776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 userDrawn="1"/>
          </p:nvSpPr>
          <p:spPr bwMode="auto">
            <a:xfrm>
              <a:off x="921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 userDrawn="1"/>
          </p:nvSpPr>
          <p:spPr bwMode="auto">
            <a:xfrm>
              <a:off x="976" y="3756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0"/>
            <p:cNvSpPr>
              <a:spLocks noEditPoints="1"/>
            </p:cNvSpPr>
            <p:nvPr userDrawn="1"/>
          </p:nvSpPr>
          <p:spPr bwMode="auto">
            <a:xfrm>
              <a:off x="996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1"/>
            <p:cNvSpPr>
              <a:spLocks noEditPoints="1"/>
            </p:cNvSpPr>
            <p:nvPr userDrawn="1"/>
          </p:nvSpPr>
          <p:spPr bwMode="auto">
            <a:xfrm>
              <a:off x="1049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2"/>
            <p:cNvSpPr>
              <a:spLocks/>
            </p:cNvSpPr>
            <p:nvPr userDrawn="1"/>
          </p:nvSpPr>
          <p:spPr bwMode="auto">
            <a:xfrm>
              <a:off x="1106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3"/>
            <p:cNvSpPr>
              <a:spLocks noEditPoints="1"/>
            </p:cNvSpPr>
            <p:nvPr userDrawn="1"/>
          </p:nvSpPr>
          <p:spPr bwMode="auto">
            <a:xfrm>
              <a:off x="1164" y="3758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4"/>
            <p:cNvSpPr>
              <a:spLocks noEditPoints="1"/>
            </p:cNvSpPr>
            <p:nvPr userDrawn="1"/>
          </p:nvSpPr>
          <p:spPr bwMode="auto">
            <a:xfrm>
              <a:off x="1206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5"/>
            <p:cNvSpPr>
              <a:spLocks/>
            </p:cNvSpPr>
            <p:nvPr userDrawn="1"/>
          </p:nvSpPr>
          <p:spPr bwMode="auto">
            <a:xfrm>
              <a:off x="1258" y="3775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6"/>
            <p:cNvSpPr>
              <a:spLocks noEditPoints="1"/>
            </p:cNvSpPr>
            <p:nvPr userDrawn="1"/>
          </p:nvSpPr>
          <p:spPr bwMode="auto">
            <a:xfrm>
              <a:off x="1297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7"/>
            <p:cNvSpPr>
              <a:spLocks noEditPoints="1"/>
            </p:cNvSpPr>
            <p:nvPr userDrawn="1"/>
          </p:nvSpPr>
          <p:spPr bwMode="auto">
            <a:xfrm>
              <a:off x="1350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8"/>
            <p:cNvSpPr>
              <a:spLocks/>
            </p:cNvSpPr>
            <p:nvPr userDrawn="1"/>
          </p:nvSpPr>
          <p:spPr bwMode="auto">
            <a:xfrm>
              <a:off x="1407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39"/>
            <p:cNvSpPr>
              <a:spLocks/>
            </p:cNvSpPr>
            <p:nvPr userDrawn="1"/>
          </p:nvSpPr>
          <p:spPr bwMode="auto">
            <a:xfrm>
              <a:off x="1434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0"/>
            <p:cNvSpPr>
              <a:spLocks/>
            </p:cNvSpPr>
            <p:nvPr userDrawn="1"/>
          </p:nvSpPr>
          <p:spPr bwMode="auto">
            <a:xfrm>
              <a:off x="1489" y="3756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1"/>
            <p:cNvSpPr>
              <a:spLocks/>
            </p:cNvSpPr>
            <p:nvPr userDrawn="1"/>
          </p:nvSpPr>
          <p:spPr bwMode="auto">
            <a:xfrm>
              <a:off x="1565" y="3757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2"/>
            <p:cNvSpPr>
              <a:spLocks noEditPoints="1"/>
            </p:cNvSpPr>
            <p:nvPr userDrawn="1"/>
          </p:nvSpPr>
          <p:spPr bwMode="auto">
            <a:xfrm>
              <a:off x="1636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3"/>
            <p:cNvSpPr>
              <a:spLocks/>
            </p:cNvSpPr>
            <p:nvPr userDrawn="1"/>
          </p:nvSpPr>
          <p:spPr bwMode="auto">
            <a:xfrm>
              <a:off x="1692" y="3775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4"/>
            <p:cNvSpPr>
              <a:spLocks/>
            </p:cNvSpPr>
            <p:nvPr userDrawn="1"/>
          </p:nvSpPr>
          <p:spPr bwMode="auto">
            <a:xfrm>
              <a:off x="1738" y="3756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5"/>
            <p:cNvSpPr>
              <a:spLocks/>
            </p:cNvSpPr>
            <p:nvPr userDrawn="1"/>
          </p:nvSpPr>
          <p:spPr bwMode="auto">
            <a:xfrm>
              <a:off x="1779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Freeform 46"/>
            <p:cNvSpPr>
              <a:spLocks noEditPoints="1"/>
            </p:cNvSpPr>
            <p:nvPr userDrawn="1"/>
          </p:nvSpPr>
          <p:spPr bwMode="auto">
            <a:xfrm>
              <a:off x="1806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918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6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62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28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268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26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19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182337" y="5309722"/>
            <a:ext cx="11827325" cy="1418431"/>
            <a:chOff x="182336" y="7877294"/>
            <a:chExt cx="11827325" cy="1418431"/>
          </a:xfrm>
        </p:grpSpPr>
        <p:sp>
          <p:nvSpPr>
            <p:cNvPr id="6" name="Oval 5"/>
            <p:cNvSpPr/>
            <p:nvPr/>
          </p:nvSpPr>
          <p:spPr>
            <a:xfrm rot="5400000">
              <a:off x="182336" y="787729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rot="5400000">
              <a:off x="182336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5400000">
              <a:off x="18233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5400000">
              <a:off x="483961" y="817495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 rot="5400000">
              <a:off x="483961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 rot="5400000">
              <a:off x="48396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rot="5400000">
              <a:off x="77860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rot="5400000">
              <a:off x="13709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rot="5400000">
              <a:off x="16693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5400000">
              <a:off x="226694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5400000">
              <a:off x="256538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 rot="5400000">
              <a:off x="256538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 rot="5400000">
              <a:off x="285983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5400000">
              <a:off x="285983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 rot="5400000">
              <a:off x="316365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 rot="5400000">
              <a:off x="316365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 rot="5400000">
              <a:off x="346092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rot="5400000">
              <a:off x="374899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374899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 rot="5400000">
              <a:off x="404811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5400000">
              <a:off x="404811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5400000">
              <a:off x="434656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5400000">
              <a:off x="434656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5400000">
              <a:off x="464100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5400000">
              <a:off x="494482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 rot="5400000">
              <a:off x="494482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 rot="5400000">
              <a:off x="524209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 rot="5400000">
              <a:off x="553538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 rot="5400000">
              <a:off x="553538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5400000">
              <a:off x="583701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 rot="5400000">
              <a:off x="583701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 rot="5400000">
              <a:off x="613165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5400000">
              <a:off x="613165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 rot="5400000">
              <a:off x="6428922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 rot="5400000">
              <a:off x="67239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 rot="5400000">
              <a:off x="672397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 rot="5400000">
              <a:off x="70224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 rot="5400000">
              <a:off x="702242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5400000">
              <a:off x="732086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5400000">
              <a:off x="761999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 rot="5400000">
              <a:off x="761999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 rot="5400000">
              <a:off x="791843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 rot="5400000">
              <a:off x="791843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821288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 rot="5400000">
              <a:off x="821288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 rot="5400000">
              <a:off x="851670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 rot="5400000">
              <a:off x="851670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 rot="5400000">
              <a:off x="881397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 rot="5400000">
              <a:off x="910204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 rot="5400000">
              <a:off x="910204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 rot="5400000">
              <a:off x="940116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 rot="5400000">
              <a:off x="940116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 rot="5400000">
              <a:off x="969961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 rot="5400000">
              <a:off x="969961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 rot="5400000">
              <a:off x="999405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 rot="5400000">
              <a:off x="1029787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 rot="5400000">
              <a:off x="1029787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 rot="5400000">
              <a:off x="1059514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 rot="5400000">
              <a:off x="10888318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rot="5400000">
              <a:off x="1118994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 rot="5400000">
              <a:off x="11484583" y="787729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 userDrawn="1"/>
          </p:nvSpPr>
          <p:spPr>
            <a:xfrm rot="5400000">
              <a:off x="11484583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 rot="5400000">
              <a:off x="1148458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 rot="5400000">
              <a:off x="11781854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4621527" y="800100"/>
            <a:ext cx="2948946" cy="5257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73726" y="800100"/>
            <a:ext cx="2948946" cy="525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8486060" y="800100"/>
            <a:ext cx="2948946" cy="525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Picture Placeholder 94"/>
          <p:cNvSpPr>
            <a:spLocks noGrp="1"/>
          </p:cNvSpPr>
          <p:nvPr>
            <p:ph type="pic" sz="quarter" idx="10"/>
          </p:nvPr>
        </p:nvSpPr>
        <p:spPr>
          <a:xfrm>
            <a:off x="871538" y="1897062"/>
            <a:ext cx="2754312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9" name="Text Placeholder 97"/>
          <p:cNvSpPr>
            <a:spLocks noGrp="1"/>
          </p:cNvSpPr>
          <p:nvPr>
            <p:ph type="body" sz="quarter" idx="11"/>
          </p:nvPr>
        </p:nvSpPr>
        <p:spPr>
          <a:xfrm>
            <a:off x="871538" y="982663"/>
            <a:ext cx="2754312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1" name="Text Placeholder 97"/>
          <p:cNvSpPr>
            <a:spLocks noGrp="1"/>
          </p:cNvSpPr>
          <p:nvPr>
            <p:ph type="body" sz="quarter" idx="12"/>
          </p:nvPr>
        </p:nvSpPr>
        <p:spPr>
          <a:xfrm>
            <a:off x="871538" y="5162550"/>
            <a:ext cx="2754312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2" name="Picture Placeholder 94"/>
          <p:cNvSpPr>
            <a:spLocks noGrp="1"/>
          </p:cNvSpPr>
          <p:nvPr>
            <p:ph type="pic" sz="quarter" idx="13"/>
          </p:nvPr>
        </p:nvSpPr>
        <p:spPr>
          <a:xfrm>
            <a:off x="4718844" y="1897062"/>
            <a:ext cx="2754312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" name="Text Placeholder 97"/>
          <p:cNvSpPr>
            <a:spLocks noGrp="1"/>
          </p:cNvSpPr>
          <p:nvPr>
            <p:ph type="body" sz="quarter" idx="14"/>
          </p:nvPr>
        </p:nvSpPr>
        <p:spPr>
          <a:xfrm>
            <a:off x="4718844" y="982663"/>
            <a:ext cx="2754312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4" name="Text Placeholder 97"/>
          <p:cNvSpPr>
            <a:spLocks noGrp="1"/>
          </p:cNvSpPr>
          <p:nvPr>
            <p:ph type="body" sz="quarter" idx="15"/>
          </p:nvPr>
        </p:nvSpPr>
        <p:spPr>
          <a:xfrm>
            <a:off x="4718844" y="5162550"/>
            <a:ext cx="2754312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5" name="Picture Placeholder 94"/>
          <p:cNvSpPr>
            <a:spLocks noGrp="1"/>
          </p:cNvSpPr>
          <p:nvPr>
            <p:ph type="pic" sz="quarter" idx="16"/>
          </p:nvPr>
        </p:nvSpPr>
        <p:spPr>
          <a:xfrm>
            <a:off x="8588326" y="1897062"/>
            <a:ext cx="2754312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6" name="Text Placeholder 97"/>
          <p:cNvSpPr>
            <a:spLocks noGrp="1"/>
          </p:cNvSpPr>
          <p:nvPr>
            <p:ph type="body" sz="quarter" idx="17"/>
          </p:nvPr>
        </p:nvSpPr>
        <p:spPr>
          <a:xfrm>
            <a:off x="8588326" y="982663"/>
            <a:ext cx="2754312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7" name="Text Placeholder 97"/>
          <p:cNvSpPr>
            <a:spLocks noGrp="1"/>
          </p:cNvSpPr>
          <p:nvPr>
            <p:ph type="body" sz="quarter" idx="18"/>
          </p:nvPr>
        </p:nvSpPr>
        <p:spPr>
          <a:xfrm>
            <a:off x="8588326" y="5162550"/>
            <a:ext cx="2754312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92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3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8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182338" y="5291600"/>
            <a:ext cx="11827325" cy="1418431"/>
            <a:chOff x="182336" y="7877294"/>
            <a:chExt cx="11827325" cy="1418431"/>
          </a:xfrm>
        </p:grpSpPr>
        <p:sp>
          <p:nvSpPr>
            <p:cNvPr id="6" name="Oval 5"/>
            <p:cNvSpPr/>
            <p:nvPr/>
          </p:nvSpPr>
          <p:spPr>
            <a:xfrm rot="5400000">
              <a:off x="182336" y="787729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rot="5400000">
              <a:off x="182336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5400000">
              <a:off x="18233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5400000">
              <a:off x="483961" y="817495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 rot="5400000">
              <a:off x="483961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 rot="5400000">
              <a:off x="48396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rot="5400000">
              <a:off x="77860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rot="5400000">
              <a:off x="13709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rot="5400000">
              <a:off x="16693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5400000">
              <a:off x="226694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5400000">
              <a:off x="256538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 rot="5400000">
              <a:off x="256538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 rot="5400000">
              <a:off x="285983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5400000">
              <a:off x="285983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 rot="5400000">
              <a:off x="316365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 rot="5400000">
              <a:off x="316365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 rot="5400000">
              <a:off x="346092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rot="5400000">
              <a:off x="374899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374899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 rot="5400000">
              <a:off x="404811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5400000">
              <a:off x="404811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5400000">
              <a:off x="434656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5400000">
              <a:off x="434656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5400000">
              <a:off x="464100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5400000">
              <a:off x="494482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 rot="5400000">
              <a:off x="494482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 rot="5400000">
              <a:off x="524209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 rot="5400000">
              <a:off x="553538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 rot="5400000">
              <a:off x="553538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5400000">
              <a:off x="583701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 rot="5400000">
              <a:off x="583701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 rot="5400000">
              <a:off x="613165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5400000">
              <a:off x="613165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 rot="5400000">
              <a:off x="6428922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 rot="5400000">
              <a:off x="67239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 rot="5400000">
              <a:off x="672397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 rot="5400000">
              <a:off x="70224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 rot="5400000">
              <a:off x="702242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5400000">
              <a:off x="732086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5400000">
              <a:off x="761999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 rot="5400000">
              <a:off x="761999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 rot="5400000">
              <a:off x="791843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 rot="5400000">
              <a:off x="791843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821288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 rot="5400000">
              <a:off x="821288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 rot="5400000">
              <a:off x="851670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 rot="5400000">
              <a:off x="851670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 rot="5400000">
              <a:off x="881397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 rot="5400000">
              <a:off x="910204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 rot="5400000">
              <a:off x="910204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 rot="5400000">
              <a:off x="940116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 rot="5400000">
              <a:off x="940116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 rot="5400000">
              <a:off x="969961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 rot="5400000">
              <a:off x="969961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 rot="5400000">
              <a:off x="999405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 rot="5400000">
              <a:off x="1029787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 rot="5400000">
              <a:off x="1029787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 rot="5400000">
              <a:off x="1059514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 rot="5400000">
              <a:off x="10888318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rot="5400000">
              <a:off x="1118994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 rot="5400000">
              <a:off x="11484583" y="787729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 userDrawn="1"/>
          </p:nvSpPr>
          <p:spPr>
            <a:xfrm rot="5400000">
              <a:off x="11484583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 rot="5400000">
              <a:off x="1148458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 rot="5400000">
              <a:off x="11781854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3485781" y="800100"/>
            <a:ext cx="2574956" cy="5257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73727" y="800100"/>
            <a:ext cx="2574956" cy="525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6181893" y="800100"/>
            <a:ext cx="2574956" cy="525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Picture Placeholder 94"/>
          <p:cNvSpPr>
            <a:spLocks noGrp="1"/>
          </p:cNvSpPr>
          <p:nvPr>
            <p:ph type="pic" sz="quarter" idx="10"/>
          </p:nvPr>
        </p:nvSpPr>
        <p:spPr>
          <a:xfrm>
            <a:off x="856548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9" name="Text Placeholder 97"/>
          <p:cNvSpPr>
            <a:spLocks noGrp="1"/>
          </p:cNvSpPr>
          <p:nvPr>
            <p:ph type="body" sz="quarter" idx="11"/>
          </p:nvPr>
        </p:nvSpPr>
        <p:spPr>
          <a:xfrm>
            <a:off x="85654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1" name="Text Placeholder 97"/>
          <p:cNvSpPr>
            <a:spLocks noGrp="1"/>
          </p:cNvSpPr>
          <p:nvPr>
            <p:ph type="body" sz="quarter" idx="12"/>
          </p:nvPr>
        </p:nvSpPr>
        <p:spPr>
          <a:xfrm>
            <a:off x="85654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2" name="Picture Placeholder 94"/>
          <p:cNvSpPr>
            <a:spLocks noGrp="1"/>
          </p:cNvSpPr>
          <p:nvPr>
            <p:ph type="pic" sz="quarter" idx="13"/>
          </p:nvPr>
        </p:nvSpPr>
        <p:spPr>
          <a:xfrm>
            <a:off x="356810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" name="Text Placeholder 97"/>
          <p:cNvSpPr>
            <a:spLocks noGrp="1"/>
          </p:cNvSpPr>
          <p:nvPr>
            <p:ph type="body" sz="quarter" idx="14"/>
          </p:nvPr>
        </p:nvSpPr>
        <p:spPr>
          <a:xfrm>
            <a:off x="3568107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4" name="Text Placeholder 97"/>
          <p:cNvSpPr>
            <a:spLocks noGrp="1"/>
          </p:cNvSpPr>
          <p:nvPr>
            <p:ph type="body" sz="quarter" idx="15"/>
          </p:nvPr>
        </p:nvSpPr>
        <p:spPr>
          <a:xfrm>
            <a:off x="3568107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5" name="Picture Placeholder 94"/>
          <p:cNvSpPr>
            <a:spLocks noGrp="1"/>
          </p:cNvSpPr>
          <p:nvPr>
            <p:ph type="pic" sz="quarter" idx="16"/>
          </p:nvPr>
        </p:nvSpPr>
        <p:spPr>
          <a:xfrm>
            <a:off x="6261673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6" name="Text Placeholder 97"/>
          <p:cNvSpPr>
            <a:spLocks noGrp="1"/>
          </p:cNvSpPr>
          <p:nvPr>
            <p:ph type="body" sz="quarter" idx="17"/>
          </p:nvPr>
        </p:nvSpPr>
        <p:spPr>
          <a:xfrm>
            <a:off x="626916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107" name="Text Placeholder 97"/>
          <p:cNvSpPr>
            <a:spLocks noGrp="1"/>
          </p:cNvSpPr>
          <p:nvPr>
            <p:ph type="body" sz="quarter" idx="18"/>
          </p:nvPr>
        </p:nvSpPr>
        <p:spPr>
          <a:xfrm>
            <a:off x="626916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92" name="Rectangle 91"/>
          <p:cNvSpPr/>
          <p:nvPr userDrawn="1"/>
        </p:nvSpPr>
        <p:spPr>
          <a:xfrm>
            <a:off x="8874897" y="800100"/>
            <a:ext cx="2574956" cy="5257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Picture Placeholder 94"/>
          <p:cNvSpPr>
            <a:spLocks noGrp="1"/>
          </p:cNvSpPr>
          <p:nvPr>
            <p:ph type="pic" sz="quarter" idx="19"/>
          </p:nvPr>
        </p:nvSpPr>
        <p:spPr>
          <a:xfrm>
            <a:off x="895467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4" name="Text Placeholder 97"/>
          <p:cNvSpPr>
            <a:spLocks noGrp="1"/>
          </p:cNvSpPr>
          <p:nvPr>
            <p:ph type="body" sz="quarter" idx="20"/>
          </p:nvPr>
        </p:nvSpPr>
        <p:spPr>
          <a:xfrm>
            <a:off x="8962172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95" name="Text Placeholder 97"/>
          <p:cNvSpPr>
            <a:spLocks noGrp="1"/>
          </p:cNvSpPr>
          <p:nvPr>
            <p:ph type="body" sz="quarter" idx="21"/>
          </p:nvPr>
        </p:nvSpPr>
        <p:spPr>
          <a:xfrm>
            <a:off x="8962172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endParaRPr lang="en-US"/>
          </a:p>
        </p:txBody>
      </p:sp>
      <p:sp>
        <p:nvSpPr>
          <p:cNvPr id="9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8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30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40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 title="AlexandriaReference"/>
          <p:cNvSpPr txBox="1"/>
          <p:nvPr userDrawn="1"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extBox 7" title="AlexandriaDistributionLimitations"/>
          <p:cNvSpPr txBox="1"/>
          <p:nvPr userDrawn="1"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extBox 8" title="AlexandriaAlternativeReference"/>
          <p:cNvSpPr txBox="1"/>
          <p:nvPr userDrawn="1"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 reference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62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2" t="23540" r="6984" b="26475"/>
          <a:stretch/>
        </p:blipFill>
        <p:spPr>
          <a:xfrm>
            <a:off x="740229" y="788308"/>
            <a:ext cx="10697028" cy="4437742"/>
          </a:xfrm>
          <a:prstGeom prst="rect">
            <a:avLst/>
          </a:prstGeom>
        </p:spPr>
      </p:pic>
      <p:sp>
        <p:nvSpPr>
          <p:cNvPr id="9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62000" y="5310188"/>
            <a:ext cx="2193925" cy="793750"/>
            <a:chOff x="480" y="3345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80" y="3345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956" y="3536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893" y="3345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464" y="3470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665" y="3424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 userDrawn="1"/>
          </p:nvSpPr>
          <p:spPr bwMode="auto">
            <a:xfrm>
              <a:off x="488" y="3758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 userDrawn="1"/>
          </p:nvSpPr>
          <p:spPr bwMode="auto">
            <a:xfrm>
              <a:off x="538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594" y="3756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 userDrawn="1"/>
          </p:nvSpPr>
          <p:spPr bwMode="auto">
            <a:xfrm>
              <a:off x="612" y="3775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 userDrawn="1"/>
          </p:nvSpPr>
          <p:spPr bwMode="auto">
            <a:xfrm>
              <a:off x="664" y="3757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 userDrawn="1"/>
          </p:nvSpPr>
          <p:spPr bwMode="auto">
            <a:xfrm>
              <a:off x="684" y="3775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 userDrawn="1"/>
          </p:nvSpPr>
          <p:spPr bwMode="auto">
            <a:xfrm>
              <a:off x="742" y="3775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 userDrawn="1"/>
          </p:nvSpPr>
          <p:spPr bwMode="auto">
            <a:xfrm>
              <a:off x="822" y="3758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 userDrawn="1"/>
          </p:nvSpPr>
          <p:spPr bwMode="auto">
            <a:xfrm>
              <a:off x="877" y="3776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 userDrawn="1"/>
          </p:nvSpPr>
          <p:spPr bwMode="auto">
            <a:xfrm>
              <a:off x="927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 userDrawn="1"/>
          </p:nvSpPr>
          <p:spPr bwMode="auto">
            <a:xfrm>
              <a:off x="982" y="3756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0"/>
            <p:cNvSpPr>
              <a:spLocks noEditPoints="1"/>
            </p:cNvSpPr>
            <p:nvPr userDrawn="1"/>
          </p:nvSpPr>
          <p:spPr bwMode="auto">
            <a:xfrm>
              <a:off x="100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1"/>
            <p:cNvSpPr>
              <a:spLocks noEditPoints="1"/>
            </p:cNvSpPr>
            <p:nvPr userDrawn="1"/>
          </p:nvSpPr>
          <p:spPr bwMode="auto">
            <a:xfrm>
              <a:off x="1055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2"/>
            <p:cNvSpPr>
              <a:spLocks/>
            </p:cNvSpPr>
            <p:nvPr userDrawn="1"/>
          </p:nvSpPr>
          <p:spPr bwMode="auto">
            <a:xfrm>
              <a:off x="1112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3"/>
            <p:cNvSpPr>
              <a:spLocks noEditPoints="1"/>
            </p:cNvSpPr>
            <p:nvPr userDrawn="1"/>
          </p:nvSpPr>
          <p:spPr bwMode="auto">
            <a:xfrm>
              <a:off x="1170" y="3758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4"/>
            <p:cNvSpPr>
              <a:spLocks noEditPoints="1"/>
            </p:cNvSpPr>
            <p:nvPr userDrawn="1"/>
          </p:nvSpPr>
          <p:spPr bwMode="auto">
            <a:xfrm>
              <a:off x="12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5"/>
            <p:cNvSpPr>
              <a:spLocks/>
            </p:cNvSpPr>
            <p:nvPr userDrawn="1"/>
          </p:nvSpPr>
          <p:spPr bwMode="auto">
            <a:xfrm>
              <a:off x="1264" y="3775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6"/>
            <p:cNvSpPr>
              <a:spLocks noEditPoints="1"/>
            </p:cNvSpPr>
            <p:nvPr userDrawn="1"/>
          </p:nvSpPr>
          <p:spPr bwMode="auto">
            <a:xfrm>
              <a:off x="1303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7"/>
            <p:cNvSpPr>
              <a:spLocks noEditPoints="1"/>
            </p:cNvSpPr>
            <p:nvPr userDrawn="1"/>
          </p:nvSpPr>
          <p:spPr bwMode="auto">
            <a:xfrm>
              <a:off x="1356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8"/>
            <p:cNvSpPr>
              <a:spLocks/>
            </p:cNvSpPr>
            <p:nvPr userDrawn="1"/>
          </p:nvSpPr>
          <p:spPr bwMode="auto">
            <a:xfrm>
              <a:off x="1413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39"/>
            <p:cNvSpPr>
              <a:spLocks/>
            </p:cNvSpPr>
            <p:nvPr userDrawn="1"/>
          </p:nvSpPr>
          <p:spPr bwMode="auto">
            <a:xfrm>
              <a:off x="1440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0"/>
            <p:cNvSpPr>
              <a:spLocks/>
            </p:cNvSpPr>
            <p:nvPr userDrawn="1"/>
          </p:nvSpPr>
          <p:spPr bwMode="auto">
            <a:xfrm>
              <a:off x="1495" y="3756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1"/>
            <p:cNvSpPr>
              <a:spLocks/>
            </p:cNvSpPr>
            <p:nvPr userDrawn="1"/>
          </p:nvSpPr>
          <p:spPr bwMode="auto">
            <a:xfrm>
              <a:off x="1571" y="3757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2"/>
            <p:cNvSpPr>
              <a:spLocks noEditPoints="1"/>
            </p:cNvSpPr>
            <p:nvPr userDrawn="1"/>
          </p:nvSpPr>
          <p:spPr bwMode="auto">
            <a:xfrm>
              <a:off x="1642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3"/>
            <p:cNvSpPr>
              <a:spLocks/>
            </p:cNvSpPr>
            <p:nvPr userDrawn="1"/>
          </p:nvSpPr>
          <p:spPr bwMode="auto">
            <a:xfrm>
              <a:off x="1698" y="3775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4"/>
            <p:cNvSpPr>
              <a:spLocks/>
            </p:cNvSpPr>
            <p:nvPr userDrawn="1"/>
          </p:nvSpPr>
          <p:spPr bwMode="auto">
            <a:xfrm>
              <a:off x="1744" y="3756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5"/>
            <p:cNvSpPr>
              <a:spLocks/>
            </p:cNvSpPr>
            <p:nvPr userDrawn="1"/>
          </p:nvSpPr>
          <p:spPr bwMode="auto">
            <a:xfrm>
              <a:off x="1785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Freeform 46"/>
            <p:cNvSpPr>
              <a:spLocks noEditPoints="1"/>
            </p:cNvSpPr>
            <p:nvPr userDrawn="1"/>
          </p:nvSpPr>
          <p:spPr bwMode="auto">
            <a:xfrm>
              <a:off x="18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744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70" t="19781" r="-17013" b="19721"/>
          <a:stretch/>
        </p:blipFill>
        <p:spPr>
          <a:xfrm>
            <a:off x="742950" y="771525"/>
            <a:ext cx="10658475" cy="5334000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6391276" y="2057401"/>
            <a:ext cx="5060496" cy="421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1322569" y="2845254"/>
            <a:ext cx="3278005" cy="1476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55086" y="4514850"/>
            <a:ext cx="4896685" cy="154305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6555086" y="2143125"/>
            <a:ext cx="4896685" cy="2254704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809750" y="3128963"/>
            <a:ext cx="2332038" cy="844550"/>
            <a:chOff x="1140" y="1971"/>
            <a:chExt cx="1469" cy="532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140" y="1971"/>
              <a:ext cx="1469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1646" y="2174"/>
              <a:ext cx="187" cy="131"/>
            </a:xfrm>
            <a:custGeom>
              <a:avLst/>
              <a:gdLst>
                <a:gd name="T0" fmla="*/ 562 w 562"/>
                <a:gd name="T1" fmla="*/ 393 h 393"/>
                <a:gd name="T2" fmla="*/ 216 w 562"/>
                <a:gd name="T3" fmla="*/ 0 h 393"/>
                <a:gd name="T4" fmla="*/ 0 w 562"/>
                <a:gd name="T5" fmla="*/ 0 h 393"/>
                <a:gd name="T6" fmla="*/ 342 w 562"/>
                <a:gd name="T7" fmla="*/ 393 h 393"/>
                <a:gd name="T8" fmla="*/ 562 w 562"/>
                <a:gd name="T9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" h="393">
                  <a:moveTo>
                    <a:pt x="562" y="393"/>
                  </a:moveTo>
                  <a:lnTo>
                    <a:pt x="216" y="0"/>
                  </a:lnTo>
                  <a:lnTo>
                    <a:pt x="0" y="0"/>
                  </a:lnTo>
                  <a:lnTo>
                    <a:pt x="342" y="393"/>
                  </a:lnTo>
                  <a:lnTo>
                    <a:pt x="562" y="393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1579" y="1971"/>
              <a:ext cx="53" cy="334"/>
            </a:xfrm>
            <a:custGeom>
              <a:avLst/>
              <a:gdLst>
                <a:gd name="T0" fmla="*/ 0 w 161"/>
                <a:gd name="T1" fmla="*/ 0 h 1003"/>
                <a:gd name="T2" fmla="*/ 0 w 161"/>
                <a:gd name="T3" fmla="*/ 1003 h 1003"/>
                <a:gd name="T4" fmla="*/ 161 w 161"/>
                <a:gd name="T5" fmla="*/ 1003 h 1003"/>
                <a:gd name="T6" fmla="*/ 161 w 161"/>
                <a:gd name="T7" fmla="*/ 638 h 1003"/>
                <a:gd name="T8" fmla="*/ 161 w 161"/>
                <a:gd name="T9" fmla="*/ 639 h 1003"/>
                <a:gd name="T10" fmla="*/ 161 w 161"/>
                <a:gd name="T11" fmla="*/ 601 h 1003"/>
                <a:gd name="T12" fmla="*/ 161 w 161"/>
                <a:gd name="T13" fmla="*/ 601 h 1003"/>
                <a:gd name="T14" fmla="*/ 161 w 161"/>
                <a:gd name="T15" fmla="*/ 0 h 1003"/>
                <a:gd name="T16" fmla="*/ 0 w 161"/>
                <a:gd name="T17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003">
                  <a:moveTo>
                    <a:pt x="0" y="0"/>
                  </a:moveTo>
                  <a:lnTo>
                    <a:pt x="0" y="1003"/>
                  </a:lnTo>
                  <a:lnTo>
                    <a:pt x="161" y="1003"/>
                  </a:lnTo>
                  <a:lnTo>
                    <a:pt x="161" y="638"/>
                  </a:lnTo>
                  <a:lnTo>
                    <a:pt x="161" y="639"/>
                  </a:lnTo>
                  <a:lnTo>
                    <a:pt x="161" y="601"/>
                  </a:lnTo>
                  <a:lnTo>
                    <a:pt x="161" y="601"/>
                  </a:lnTo>
                  <a:lnTo>
                    <a:pt x="1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545 w 723"/>
                <a:gd name="T1" fmla="*/ 296 h 755"/>
                <a:gd name="T2" fmla="*/ 531 w 723"/>
                <a:gd name="T3" fmla="*/ 246 h 755"/>
                <a:gd name="T4" fmla="*/ 505 w 723"/>
                <a:gd name="T5" fmla="*/ 206 h 755"/>
                <a:gd name="T6" fmla="*/ 471 w 723"/>
                <a:gd name="T7" fmla="*/ 176 h 755"/>
                <a:gd name="T8" fmla="*/ 428 w 723"/>
                <a:gd name="T9" fmla="*/ 157 h 755"/>
                <a:gd name="T10" fmla="*/ 380 w 723"/>
                <a:gd name="T11" fmla="*/ 148 h 755"/>
                <a:gd name="T12" fmla="*/ 346 w 723"/>
                <a:gd name="T13" fmla="*/ 149 h 755"/>
                <a:gd name="T14" fmla="*/ 299 w 723"/>
                <a:gd name="T15" fmla="*/ 157 h 755"/>
                <a:gd name="T16" fmla="*/ 257 w 723"/>
                <a:gd name="T17" fmla="*/ 178 h 755"/>
                <a:gd name="T18" fmla="*/ 220 w 723"/>
                <a:gd name="T19" fmla="*/ 209 h 755"/>
                <a:gd name="T20" fmla="*/ 191 w 723"/>
                <a:gd name="T21" fmla="*/ 249 h 755"/>
                <a:gd name="T22" fmla="*/ 170 w 723"/>
                <a:gd name="T23" fmla="*/ 296 h 755"/>
                <a:gd name="T24" fmla="*/ 0 w 723"/>
                <a:gd name="T25" fmla="*/ 357 h 755"/>
                <a:gd name="T26" fmla="*/ 7 w 723"/>
                <a:gd name="T27" fmla="*/ 300 h 755"/>
                <a:gd name="T28" fmla="*/ 22 w 723"/>
                <a:gd name="T29" fmla="*/ 245 h 755"/>
                <a:gd name="T30" fmla="*/ 44 w 723"/>
                <a:gd name="T31" fmla="*/ 195 h 755"/>
                <a:gd name="T32" fmla="*/ 72 w 723"/>
                <a:gd name="T33" fmla="*/ 149 h 755"/>
                <a:gd name="T34" fmla="*/ 107 w 723"/>
                <a:gd name="T35" fmla="*/ 109 h 755"/>
                <a:gd name="T36" fmla="*/ 147 w 723"/>
                <a:gd name="T37" fmla="*/ 73 h 755"/>
                <a:gd name="T38" fmla="*/ 192 w 723"/>
                <a:gd name="T39" fmla="*/ 44 h 755"/>
                <a:gd name="T40" fmla="*/ 242 w 723"/>
                <a:gd name="T41" fmla="*/ 22 h 755"/>
                <a:gd name="T42" fmla="*/ 296 w 723"/>
                <a:gd name="T43" fmla="*/ 7 h 755"/>
                <a:gd name="T44" fmla="*/ 354 w 723"/>
                <a:gd name="T45" fmla="*/ 0 h 755"/>
                <a:gd name="T46" fmla="*/ 392 w 723"/>
                <a:gd name="T47" fmla="*/ 0 h 755"/>
                <a:gd name="T48" fmla="*/ 447 w 723"/>
                <a:gd name="T49" fmla="*/ 6 h 755"/>
                <a:gd name="T50" fmla="*/ 497 w 723"/>
                <a:gd name="T51" fmla="*/ 20 h 755"/>
                <a:gd name="T52" fmla="*/ 543 w 723"/>
                <a:gd name="T53" fmla="*/ 40 h 755"/>
                <a:gd name="T54" fmla="*/ 584 w 723"/>
                <a:gd name="T55" fmla="*/ 67 h 755"/>
                <a:gd name="T56" fmla="*/ 621 w 723"/>
                <a:gd name="T57" fmla="*/ 101 h 755"/>
                <a:gd name="T58" fmla="*/ 653 w 723"/>
                <a:gd name="T59" fmla="*/ 140 h 755"/>
                <a:gd name="T60" fmla="*/ 678 w 723"/>
                <a:gd name="T61" fmla="*/ 185 h 755"/>
                <a:gd name="T62" fmla="*/ 699 w 723"/>
                <a:gd name="T63" fmla="*/ 237 h 755"/>
                <a:gd name="T64" fmla="*/ 713 w 723"/>
                <a:gd name="T65" fmla="*/ 294 h 755"/>
                <a:gd name="T66" fmla="*/ 722 w 723"/>
                <a:gd name="T67" fmla="*/ 356 h 755"/>
                <a:gd name="T68" fmla="*/ 167 w 723"/>
                <a:gd name="T69" fmla="*/ 421 h 755"/>
                <a:gd name="T70" fmla="*/ 175 w 723"/>
                <a:gd name="T71" fmla="*/ 459 h 755"/>
                <a:gd name="T72" fmla="*/ 200 w 723"/>
                <a:gd name="T73" fmla="*/ 507 h 755"/>
                <a:gd name="T74" fmla="*/ 236 w 723"/>
                <a:gd name="T75" fmla="*/ 548 h 755"/>
                <a:gd name="T76" fmla="*/ 282 w 723"/>
                <a:gd name="T77" fmla="*/ 576 h 755"/>
                <a:gd name="T78" fmla="*/ 337 w 723"/>
                <a:gd name="T79" fmla="*/ 592 h 755"/>
                <a:gd name="T80" fmla="*/ 376 w 723"/>
                <a:gd name="T81" fmla="*/ 595 h 755"/>
                <a:gd name="T82" fmla="*/ 424 w 723"/>
                <a:gd name="T83" fmla="*/ 592 h 755"/>
                <a:gd name="T84" fmla="*/ 465 w 723"/>
                <a:gd name="T85" fmla="*/ 581 h 755"/>
                <a:gd name="T86" fmla="*/ 513 w 723"/>
                <a:gd name="T87" fmla="*/ 557 h 755"/>
                <a:gd name="T88" fmla="*/ 566 w 723"/>
                <a:gd name="T89" fmla="*/ 512 h 755"/>
                <a:gd name="T90" fmla="*/ 662 w 723"/>
                <a:gd name="T91" fmla="*/ 640 h 755"/>
                <a:gd name="T92" fmla="*/ 620 w 723"/>
                <a:gd name="T93" fmla="*/ 678 h 755"/>
                <a:gd name="T94" fmla="*/ 569 w 723"/>
                <a:gd name="T95" fmla="*/ 710 h 755"/>
                <a:gd name="T96" fmla="*/ 511 w 723"/>
                <a:gd name="T97" fmla="*/ 734 h 755"/>
                <a:gd name="T98" fmla="*/ 447 w 723"/>
                <a:gd name="T99" fmla="*/ 749 h 755"/>
                <a:gd name="T100" fmla="*/ 376 w 723"/>
                <a:gd name="T101" fmla="*/ 755 h 755"/>
                <a:gd name="T102" fmla="*/ 337 w 723"/>
                <a:gd name="T103" fmla="*/ 752 h 755"/>
                <a:gd name="T104" fmla="*/ 280 w 723"/>
                <a:gd name="T105" fmla="*/ 743 h 755"/>
                <a:gd name="T106" fmla="*/ 226 w 723"/>
                <a:gd name="T107" fmla="*/ 726 h 755"/>
                <a:gd name="T108" fmla="*/ 178 w 723"/>
                <a:gd name="T109" fmla="*/ 701 h 755"/>
                <a:gd name="T110" fmla="*/ 134 w 723"/>
                <a:gd name="T111" fmla="*/ 670 h 755"/>
                <a:gd name="T112" fmla="*/ 95 w 723"/>
                <a:gd name="T113" fmla="*/ 633 h 755"/>
                <a:gd name="T114" fmla="*/ 62 w 723"/>
                <a:gd name="T115" fmla="*/ 590 h 755"/>
                <a:gd name="T116" fmla="*/ 35 w 723"/>
                <a:gd name="T117" fmla="*/ 543 h 755"/>
                <a:gd name="T118" fmla="*/ 16 w 723"/>
                <a:gd name="T119" fmla="*/ 492 h 755"/>
                <a:gd name="T120" fmla="*/ 4 w 723"/>
                <a:gd name="T121" fmla="*/ 435 h 755"/>
                <a:gd name="T122" fmla="*/ 0 w 723"/>
                <a:gd name="T123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3" h="755">
                  <a:moveTo>
                    <a:pt x="170" y="296"/>
                  </a:moveTo>
                  <a:lnTo>
                    <a:pt x="545" y="296"/>
                  </a:lnTo>
                  <a:lnTo>
                    <a:pt x="545" y="296"/>
                  </a:lnTo>
                  <a:lnTo>
                    <a:pt x="542" y="279"/>
                  </a:lnTo>
                  <a:lnTo>
                    <a:pt x="537" y="262"/>
                  </a:lnTo>
                  <a:lnTo>
                    <a:pt x="531" y="246"/>
                  </a:lnTo>
                  <a:lnTo>
                    <a:pt x="522" y="232"/>
                  </a:lnTo>
                  <a:lnTo>
                    <a:pt x="514" y="218"/>
                  </a:lnTo>
                  <a:lnTo>
                    <a:pt x="505" y="206"/>
                  </a:lnTo>
                  <a:lnTo>
                    <a:pt x="494" y="195"/>
                  </a:lnTo>
                  <a:lnTo>
                    <a:pt x="483" y="185"/>
                  </a:lnTo>
                  <a:lnTo>
                    <a:pt x="471" y="176"/>
                  </a:lnTo>
                  <a:lnTo>
                    <a:pt x="458" y="168"/>
                  </a:lnTo>
                  <a:lnTo>
                    <a:pt x="443" y="162"/>
                  </a:lnTo>
                  <a:lnTo>
                    <a:pt x="428" y="157"/>
                  </a:lnTo>
                  <a:lnTo>
                    <a:pt x="413" y="153"/>
                  </a:lnTo>
                  <a:lnTo>
                    <a:pt x="397" y="150"/>
                  </a:lnTo>
                  <a:lnTo>
                    <a:pt x="380" y="148"/>
                  </a:lnTo>
                  <a:lnTo>
                    <a:pt x="362" y="148"/>
                  </a:lnTo>
                  <a:lnTo>
                    <a:pt x="362" y="148"/>
                  </a:lnTo>
                  <a:lnTo>
                    <a:pt x="346" y="149"/>
                  </a:lnTo>
                  <a:lnTo>
                    <a:pt x="330" y="150"/>
                  </a:lnTo>
                  <a:lnTo>
                    <a:pt x="314" y="154"/>
                  </a:lnTo>
                  <a:lnTo>
                    <a:pt x="299" y="157"/>
                  </a:lnTo>
                  <a:lnTo>
                    <a:pt x="285" y="164"/>
                  </a:lnTo>
                  <a:lnTo>
                    <a:pt x="270" y="171"/>
                  </a:lnTo>
                  <a:lnTo>
                    <a:pt x="257" y="178"/>
                  </a:lnTo>
                  <a:lnTo>
                    <a:pt x="243" y="188"/>
                  </a:lnTo>
                  <a:lnTo>
                    <a:pt x="231" y="198"/>
                  </a:lnTo>
                  <a:lnTo>
                    <a:pt x="220" y="209"/>
                  </a:lnTo>
                  <a:lnTo>
                    <a:pt x="209" y="221"/>
                  </a:lnTo>
                  <a:lnTo>
                    <a:pt x="200" y="234"/>
                  </a:lnTo>
                  <a:lnTo>
                    <a:pt x="191" y="249"/>
                  </a:lnTo>
                  <a:lnTo>
                    <a:pt x="183" y="264"/>
                  </a:lnTo>
                  <a:lnTo>
                    <a:pt x="176" y="281"/>
                  </a:lnTo>
                  <a:lnTo>
                    <a:pt x="170" y="296"/>
                  </a:lnTo>
                  <a:close/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2186" y="2104"/>
              <a:ext cx="125" cy="49"/>
            </a:xfrm>
            <a:custGeom>
              <a:avLst/>
              <a:gdLst>
                <a:gd name="T0" fmla="*/ 0 w 375"/>
                <a:gd name="T1" fmla="*/ 148 h 148"/>
                <a:gd name="T2" fmla="*/ 375 w 375"/>
                <a:gd name="T3" fmla="*/ 148 h 148"/>
                <a:gd name="T4" fmla="*/ 375 w 375"/>
                <a:gd name="T5" fmla="*/ 148 h 148"/>
                <a:gd name="T6" fmla="*/ 372 w 375"/>
                <a:gd name="T7" fmla="*/ 131 h 148"/>
                <a:gd name="T8" fmla="*/ 367 w 375"/>
                <a:gd name="T9" fmla="*/ 114 h 148"/>
                <a:gd name="T10" fmla="*/ 361 w 375"/>
                <a:gd name="T11" fmla="*/ 98 h 148"/>
                <a:gd name="T12" fmla="*/ 352 w 375"/>
                <a:gd name="T13" fmla="*/ 84 h 148"/>
                <a:gd name="T14" fmla="*/ 344 w 375"/>
                <a:gd name="T15" fmla="*/ 70 h 148"/>
                <a:gd name="T16" fmla="*/ 335 w 375"/>
                <a:gd name="T17" fmla="*/ 58 h 148"/>
                <a:gd name="T18" fmla="*/ 324 w 375"/>
                <a:gd name="T19" fmla="*/ 47 h 148"/>
                <a:gd name="T20" fmla="*/ 313 w 375"/>
                <a:gd name="T21" fmla="*/ 37 h 148"/>
                <a:gd name="T22" fmla="*/ 301 w 375"/>
                <a:gd name="T23" fmla="*/ 28 h 148"/>
                <a:gd name="T24" fmla="*/ 288 w 375"/>
                <a:gd name="T25" fmla="*/ 20 h 148"/>
                <a:gd name="T26" fmla="*/ 273 w 375"/>
                <a:gd name="T27" fmla="*/ 14 h 148"/>
                <a:gd name="T28" fmla="*/ 258 w 375"/>
                <a:gd name="T29" fmla="*/ 9 h 148"/>
                <a:gd name="T30" fmla="*/ 243 w 375"/>
                <a:gd name="T31" fmla="*/ 5 h 148"/>
                <a:gd name="T32" fmla="*/ 227 w 375"/>
                <a:gd name="T33" fmla="*/ 2 h 148"/>
                <a:gd name="T34" fmla="*/ 210 w 375"/>
                <a:gd name="T35" fmla="*/ 0 h 148"/>
                <a:gd name="T36" fmla="*/ 192 w 375"/>
                <a:gd name="T37" fmla="*/ 0 h 148"/>
                <a:gd name="T38" fmla="*/ 192 w 375"/>
                <a:gd name="T39" fmla="*/ 0 h 148"/>
                <a:gd name="T40" fmla="*/ 176 w 375"/>
                <a:gd name="T41" fmla="*/ 1 h 148"/>
                <a:gd name="T42" fmla="*/ 160 w 375"/>
                <a:gd name="T43" fmla="*/ 2 h 148"/>
                <a:gd name="T44" fmla="*/ 144 w 375"/>
                <a:gd name="T45" fmla="*/ 6 h 148"/>
                <a:gd name="T46" fmla="*/ 129 w 375"/>
                <a:gd name="T47" fmla="*/ 9 h 148"/>
                <a:gd name="T48" fmla="*/ 115 w 375"/>
                <a:gd name="T49" fmla="*/ 16 h 148"/>
                <a:gd name="T50" fmla="*/ 100 w 375"/>
                <a:gd name="T51" fmla="*/ 23 h 148"/>
                <a:gd name="T52" fmla="*/ 87 w 375"/>
                <a:gd name="T53" fmla="*/ 30 h 148"/>
                <a:gd name="T54" fmla="*/ 73 w 375"/>
                <a:gd name="T55" fmla="*/ 40 h 148"/>
                <a:gd name="T56" fmla="*/ 61 w 375"/>
                <a:gd name="T57" fmla="*/ 50 h 148"/>
                <a:gd name="T58" fmla="*/ 50 w 375"/>
                <a:gd name="T59" fmla="*/ 61 h 148"/>
                <a:gd name="T60" fmla="*/ 39 w 375"/>
                <a:gd name="T61" fmla="*/ 73 h 148"/>
                <a:gd name="T62" fmla="*/ 30 w 375"/>
                <a:gd name="T63" fmla="*/ 86 h 148"/>
                <a:gd name="T64" fmla="*/ 21 w 375"/>
                <a:gd name="T65" fmla="*/ 101 h 148"/>
                <a:gd name="T66" fmla="*/ 13 w 375"/>
                <a:gd name="T67" fmla="*/ 116 h 148"/>
                <a:gd name="T68" fmla="*/ 6 w 375"/>
                <a:gd name="T69" fmla="*/ 133 h 148"/>
                <a:gd name="T70" fmla="*/ 0 w 375"/>
                <a:gd name="T71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5" h="148">
                  <a:moveTo>
                    <a:pt x="0" y="148"/>
                  </a:moveTo>
                  <a:lnTo>
                    <a:pt x="375" y="148"/>
                  </a:lnTo>
                  <a:lnTo>
                    <a:pt x="375" y="148"/>
                  </a:lnTo>
                  <a:lnTo>
                    <a:pt x="372" y="131"/>
                  </a:lnTo>
                  <a:lnTo>
                    <a:pt x="367" y="114"/>
                  </a:lnTo>
                  <a:lnTo>
                    <a:pt x="361" y="98"/>
                  </a:lnTo>
                  <a:lnTo>
                    <a:pt x="352" y="84"/>
                  </a:lnTo>
                  <a:lnTo>
                    <a:pt x="344" y="70"/>
                  </a:lnTo>
                  <a:lnTo>
                    <a:pt x="335" y="58"/>
                  </a:lnTo>
                  <a:lnTo>
                    <a:pt x="324" y="47"/>
                  </a:lnTo>
                  <a:lnTo>
                    <a:pt x="313" y="37"/>
                  </a:lnTo>
                  <a:lnTo>
                    <a:pt x="301" y="28"/>
                  </a:lnTo>
                  <a:lnTo>
                    <a:pt x="288" y="20"/>
                  </a:lnTo>
                  <a:lnTo>
                    <a:pt x="273" y="14"/>
                  </a:lnTo>
                  <a:lnTo>
                    <a:pt x="258" y="9"/>
                  </a:lnTo>
                  <a:lnTo>
                    <a:pt x="243" y="5"/>
                  </a:lnTo>
                  <a:lnTo>
                    <a:pt x="227" y="2"/>
                  </a:lnTo>
                  <a:lnTo>
                    <a:pt x="210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6" y="1"/>
                  </a:lnTo>
                  <a:lnTo>
                    <a:pt x="160" y="2"/>
                  </a:lnTo>
                  <a:lnTo>
                    <a:pt x="144" y="6"/>
                  </a:lnTo>
                  <a:lnTo>
                    <a:pt x="129" y="9"/>
                  </a:lnTo>
                  <a:lnTo>
                    <a:pt x="115" y="16"/>
                  </a:lnTo>
                  <a:lnTo>
                    <a:pt x="100" y="23"/>
                  </a:lnTo>
                  <a:lnTo>
                    <a:pt x="87" y="30"/>
                  </a:lnTo>
                  <a:lnTo>
                    <a:pt x="73" y="40"/>
                  </a:lnTo>
                  <a:lnTo>
                    <a:pt x="61" y="50"/>
                  </a:lnTo>
                  <a:lnTo>
                    <a:pt x="50" y="61"/>
                  </a:lnTo>
                  <a:lnTo>
                    <a:pt x="39" y="73"/>
                  </a:lnTo>
                  <a:lnTo>
                    <a:pt x="30" y="86"/>
                  </a:lnTo>
                  <a:lnTo>
                    <a:pt x="21" y="101"/>
                  </a:lnTo>
                  <a:lnTo>
                    <a:pt x="13" y="116"/>
                  </a:lnTo>
                  <a:lnTo>
                    <a:pt x="6" y="133"/>
                  </a:lnTo>
                  <a:lnTo>
                    <a:pt x="0" y="1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0 w 723"/>
                <a:gd name="T1" fmla="*/ 357 h 755"/>
                <a:gd name="T2" fmla="*/ 7 w 723"/>
                <a:gd name="T3" fmla="*/ 300 h 755"/>
                <a:gd name="T4" fmla="*/ 22 w 723"/>
                <a:gd name="T5" fmla="*/ 245 h 755"/>
                <a:gd name="T6" fmla="*/ 44 w 723"/>
                <a:gd name="T7" fmla="*/ 195 h 755"/>
                <a:gd name="T8" fmla="*/ 72 w 723"/>
                <a:gd name="T9" fmla="*/ 149 h 755"/>
                <a:gd name="T10" fmla="*/ 107 w 723"/>
                <a:gd name="T11" fmla="*/ 109 h 755"/>
                <a:gd name="T12" fmla="*/ 147 w 723"/>
                <a:gd name="T13" fmla="*/ 73 h 755"/>
                <a:gd name="T14" fmla="*/ 192 w 723"/>
                <a:gd name="T15" fmla="*/ 44 h 755"/>
                <a:gd name="T16" fmla="*/ 242 w 723"/>
                <a:gd name="T17" fmla="*/ 22 h 755"/>
                <a:gd name="T18" fmla="*/ 296 w 723"/>
                <a:gd name="T19" fmla="*/ 7 h 755"/>
                <a:gd name="T20" fmla="*/ 354 w 723"/>
                <a:gd name="T21" fmla="*/ 0 h 755"/>
                <a:gd name="T22" fmla="*/ 392 w 723"/>
                <a:gd name="T23" fmla="*/ 0 h 755"/>
                <a:gd name="T24" fmla="*/ 447 w 723"/>
                <a:gd name="T25" fmla="*/ 6 h 755"/>
                <a:gd name="T26" fmla="*/ 497 w 723"/>
                <a:gd name="T27" fmla="*/ 20 h 755"/>
                <a:gd name="T28" fmla="*/ 543 w 723"/>
                <a:gd name="T29" fmla="*/ 40 h 755"/>
                <a:gd name="T30" fmla="*/ 584 w 723"/>
                <a:gd name="T31" fmla="*/ 67 h 755"/>
                <a:gd name="T32" fmla="*/ 621 w 723"/>
                <a:gd name="T33" fmla="*/ 101 h 755"/>
                <a:gd name="T34" fmla="*/ 653 w 723"/>
                <a:gd name="T35" fmla="*/ 140 h 755"/>
                <a:gd name="T36" fmla="*/ 678 w 723"/>
                <a:gd name="T37" fmla="*/ 185 h 755"/>
                <a:gd name="T38" fmla="*/ 699 w 723"/>
                <a:gd name="T39" fmla="*/ 237 h 755"/>
                <a:gd name="T40" fmla="*/ 713 w 723"/>
                <a:gd name="T41" fmla="*/ 294 h 755"/>
                <a:gd name="T42" fmla="*/ 722 w 723"/>
                <a:gd name="T43" fmla="*/ 356 h 755"/>
                <a:gd name="T44" fmla="*/ 167 w 723"/>
                <a:gd name="T45" fmla="*/ 421 h 755"/>
                <a:gd name="T46" fmla="*/ 175 w 723"/>
                <a:gd name="T47" fmla="*/ 459 h 755"/>
                <a:gd name="T48" fmla="*/ 200 w 723"/>
                <a:gd name="T49" fmla="*/ 507 h 755"/>
                <a:gd name="T50" fmla="*/ 236 w 723"/>
                <a:gd name="T51" fmla="*/ 548 h 755"/>
                <a:gd name="T52" fmla="*/ 282 w 723"/>
                <a:gd name="T53" fmla="*/ 576 h 755"/>
                <a:gd name="T54" fmla="*/ 337 w 723"/>
                <a:gd name="T55" fmla="*/ 592 h 755"/>
                <a:gd name="T56" fmla="*/ 376 w 723"/>
                <a:gd name="T57" fmla="*/ 595 h 755"/>
                <a:gd name="T58" fmla="*/ 424 w 723"/>
                <a:gd name="T59" fmla="*/ 592 h 755"/>
                <a:gd name="T60" fmla="*/ 465 w 723"/>
                <a:gd name="T61" fmla="*/ 581 h 755"/>
                <a:gd name="T62" fmla="*/ 513 w 723"/>
                <a:gd name="T63" fmla="*/ 557 h 755"/>
                <a:gd name="T64" fmla="*/ 566 w 723"/>
                <a:gd name="T65" fmla="*/ 512 h 755"/>
                <a:gd name="T66" fmla="*/ 662 w 723"/>
                <a:gd name="T67" fmla="*/ 640 h 755"/>
                <a:gd name="T68" fmla="*/ 620 w 723"/>
                <a:gd name="T69" fmla="*/ 678 h 755"/>
                <a:gd name="T70" fmla="*/ 569 w 723"/>
                <a:gd name="T71" fmla="*/ 710 h 755"/>
                <a:gd name="T72" fmla="*/ 511 w 723"/>
                <a:gd name="T73" fmla="*/ 734 h 755"/>
                <a:gd name="T74" fmla="*/ 447 w 723"/>
                <a:gd name="T75" fmla="*/ 749 h 755"/>
                <a:gd name="T76" fmla="*/ 376 w 723"/>
                <a:gd name="T77" fmla="*/ 755 h 755"/>
                <a:gd name="T78" fmla="*/ 337 w 723"/>
                <a:gd name="T79" fmla="*/ 752 h 755"/>
                <a:gd name="T80" fmla="*/ 280 w 723"/>
                <a:gd name="T81" fmla="*/ 743 h 755"/>
                <a:gd name="T82" fmla="*/ 226 w 723"/>
                <a:gd name="T83" fmla="*/ 726 h 755"/>
                <a:gd name="T84" fmla="*/ 178 w 723"/>
                <a:gd name="T85" fmla="*/ 701 h 755"/>
                <a:gd name="T86" fmla="*/ 134 w 723"/>
                <a:gd name="T87" fmla="*/ 670 h 755"/>
                <a:gd name="T88" fmla="*/ 95 w 723"/>
                <a:gd name="T89" fmla="*/ 633 h 755"/>
                <a:gd name="T90" fmla="*/ 62 w 723"/>
                <a:gd name="T91" fmla="*/ 590 h 755"/>
                <a:gd name="T92" fmla="*/ 35 w 723"/>
                <a:gd name="T93" fmla="*/ 543 h 755"/>
                <a:gd name="T94" fmla="*/ 16 w 723"/>
                <a:gd name="T95" fmla="*/ 492 h 755"/>
                <a:gd name="T96" fmla="*/ 4 w 723"/>
                <a:gd name="T97" fmla="*/ 435 h 755"/>
                <a:gd name="T98" fmla="*/ 0 w 723"/>
                <a:gd name="T99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3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400" y="2055"/>
              <a:ext cx="209" cy="250"/>
            </a:xfrm>
            <a:custGeom>
              <a:avLst/>
              <a:gdLst>
                <a:gd name="T0" fmla="*/ 458 w 628"/>
                <a:gd name="T1" fmla="*/ 752 h 752"/>
                <a:gd name="T2" fmla="*/ 458 w 628"/>
                <a:gd name="T3" fmla="*/ 315 h 752"/>
                <a:gd name="T4" fmla="*/ 454 w 628"/>
                <a:gd name="T5" fmla="*/ 285 h 752"/>
                <a:gd name="T6" fmla="*/ 445 w 628"/>
                <a:gd name="T7" fmla="*/ 259 h 752"/>
                <a:gd name="T8" fmla="*/ 432 w 628"/>
                <a:gd name="T9" fmla="*/ 234 h 752"/>
                <a:gd name="T10" fmla="*/ 415 w 628"/>
                <a:gd name="T11" fmla="*/ 212 h 752"/>
                <a:gd name="T12" fmla="*/ 394 w 628"/>
                <a:gd name="T13" fmla="*/ 195 h 752"/>
                <a:gd name="T14" fmla="*/ 370 w 628"/>
                <a:gd name="T15" fmla="*/ 182 h 752"/>
                <a:gd name="T16" fmla="*/ 342 w 628"/>
                <a:gd name="T17" fmla="*/ 173 h 752"/>
                <a:gd name="T18" fmla="*/ 314 w 628"/>
                <a:gd name="T19" fmla="*/ 171 h 752"/>
                <a:gd name="T20" fmla="*/ 299 w 628"/>
                <a:gd name="T21" fmla="*/ 171 h 752"/>
                <a:gd name="T22" fmla="*/ 271 w 628"/>
                <a:gd name="T23" fmla="*/ 177 h 752"/>
                <a:gd name="T24" fmla="*/ 244 w 628"/>
                <a:gd name="T25" fmla="*/ 188 h 752"/>
                <a:gd name="T26" fmla="*/ 222 w 628"/>
                <a:gd name="T27" fmla="*/ 204 h 752"/>
                <a:gd name="T28" fmla="*/ 203 w 628"/>
                <a:gd name="T29" fmla="*/ 223 h 752"/>
                <a:gd name="T30" fmla="*/ 187 w 628"/>
                <a:gd name="T31" fmla="*/ 245 h 752"/>
                <a:gd name="T32" fmla="*/ 176 w 628"/>
                <a:gd name="T33" fmla="*/ 272 h 752"/>
                <a:gd name="T34" fmla="*/ 170 w 628"/>
                <a:gd name="T35" fmla="*/ 300 h 752"/>
                <a:gd name="T36" fmla="*/ 170 w 628"/>
                <a:gd name="T37" fmla="*/ 752 h 752"/>
                <a:gd name="T38" fmla="*/ 0 w 628"/>
                <a:gd name="T39" fmla="*/ 315 h 752"/>
                <a:gd name="T40" fmla="*/ 0 w 628"/>
                <a:gd name="T41" fmla="*/ 298 h 752"/>
                <a:gd name="T42" fmla="*/ 3 w 628"/>
                <a:gd name="T43" fmla="*/ 266 h 752"/>
                <a:gd name="T44" fmla="*/ 9 w 628"/>
                <a:gd name="T45" fmla="*/ 235 h 752"/>
                <a:gd name="T46" fmla="*/ 18 w 628"/>
                <a:gd name="T47" fmla="*/ 206 h 752"/>
                <a:gd name="T48" fmla="*/ 30 w 628"/>
                <a:gd name="T49" fmla="*/ 178 h 752"/>
                <a:gd name="T50" fmla="*/ 45 w 628"/>
                <a:gd name="T51" fmla="*/ 151 h 752"/>
                <a:gd name="T52" fmla="*/ 71 w 628"/>
                <a:gd name="T53" fmla="*/ 115 h 752"/>
                <a:gd name="T54" fmla="*/ 114 w 628"/>
                <a:gd name="T55" fmla="*/ 72 h 752"/>
                <a:gd name="T56" fmla="*/ 151 w 628"/>
                <a:gd name="T57" fmla="*/ 45 h 752"/>
                <a:gd name="T58" fmla="*/ 177 w 628"/>
                <a:gd name="T59" fmla="*/ 31 h 752"/>
                <a:gd name="T60" fmla="*/ 205 w 628"/>
                <a:gd name="T61" fmla="*/ 18 h 752"/>
                <a:gd name="T62" fmla="*/ 235 w 628"/>
                <a:gd name="T63" fmla="*/ 10 h 752"/>
                <a:gd name="T64" fmla="*/ 265 w 628"/>
                <a:gd name="T65" fmla="*/ 4 h 752"/>
                <a:gd name="T66" fmla="*/ 297 w 628"/>
                <a:gd name="T67" fmla="*/ 0 h 752"/>
                <a:gd name="T68" fmla="*/ 314 w 628"/>
                <a:gd name="T69" fmla="*/ 0 h 752"/>
                <a:gd name="T70" fmla="*/ 345 w 628"/>
                <a:gd name="T71" fmla="*/ 1 h 752"/>
                <a:gd name="T72" fmla="*/ 377 w 628"/>
                <a:gd name="T73" fmla="*/ 6 h 752"/>
                <a:gd name="T74" fmla="*/ 406 w 628"/>
                <a:gd name="T75" fmla="*/ 14 h 752"/>
                <a:gd name="T76" fmla="*/ 436 w 628"/>
                <a:gd name="T77" fmla="*/ 25 h 752"/>
                <a:gd name="T78" fmla="*/ 464 w 628"/>
                <a:gd name="T79" fmla="*/ 38 h 752"/>
                <a:gd name="T80" fmla="*/ 489 w 628"/>
                <a:gd name="T81" fmla="*/ 54 h 752"/>
                <a:gd name="T82" fmla="*/ 535 w 628"/>
                <a:gd name="T83" fmla="*/ 92 h 752"/>
                <a:gd name="T84" fmla="*/ 574 w 628"/>
                <a:gd name="T85" fmla="*/ 139 h 752"/>
                <a:gd name="T86" fmla="*/ 590 w 628"/>
                <a:gd name="T87" fmla="*/ 165 h 752"/>
                <a:gd name="T88" fmla="*/ 602 w 628"/>
                <a:gd name="T89" fmla="*/ 192 h 752"/>
                <a:gd name="T90" fmla="*/ 613 w 628"/>
                <a:gd name="T91" fmla="*/ 221 h 752"/>
                <a:gd name="T92" fmla="*/ 621 w 628"/>
                <a:gd name="T93" fmla="*/ 251 h 752"/>
                <a:gd name="T94" fmla="*/ 626 w 628"/>
                <a:gd name="T95" fmla="*/ 282 h 752"/>
                <a:gd name="T96" fmla="*/ 628 w 628"/>
                <a:gd name="T97" fmla="*/ 315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8" h="752">
                  <a:moveTo>
                    <a:pt x="628" y="752"/>
                  </a:moveTo>
                  <a:lnTo>
                    <a:pt x="458" y="752"/>
                  </a:lnTo>
                  <a:lnTo>
                    <a:pt x="458" y="315"/>
                  </a:lnTo>
                  <a:lnTo>
                    <a:pt x="458" y="315"/>
                  </a:lnTo>
                  <a:lnTo>
                    <a:pt x="456" y="300"/>
                  </a:lnTo>
                  <a:lnTo>
                    <a:pt x="454" y="285"/>
                  </a:lnTo>
                  <a:lnTo>
                    <a:pt x="450" y="272"/>
                  </a:lnTo>
                  <a:lnTo>
                    <a:pt x="445" y="259"/>
                  </a:lnTo>
                  <a:lnTo>
                    <a:pt x="439" y="245"/>
                  </a:lnTo>
                  <a:lnTo>
                    <a:pt x="432" y="234"/>
                  </a:lnTo>
                  <a:lnTo>
                    <a:pt x="425" y="223"/>
                  </a:lnTo>
                  <a:lnTo>
                    <a:pt x="415" y="212"/>
                  </a:lnTo>
                  <a:lnTo>
                    <a:pt x="405" y="204"/>
                  </a:lnTo>
                  <a:lnTo>
                    <a:pt x="394" y="195"/>
                  </a:lnTo>
                  <a:lnTo>
                    <a:pt x="382" y="188"/>
                  </a:lnTo>
                  <a:lnTo>
                    <a:pt x="370" y="182"/>
                  </a:lnTo>
                  <a:lnTo>
                    <a:pt x="356" y="177"/>
                  </a:lnTo>
                  <a:lnTo>
                    <a:pt x="342" y="173"/>
                  </a:lnTo>
                  <a:lnTo>
                    <a:pt x="328" y="171"/>
                  </a:lnTo>
                  <a:lnTo>
                    <a:pt x="314" y="171"/>
                  </a:lnTo>
                  <a:lnTo>
                    <a:pt x="314" y="171"/>
                  </a:lnTo>
                  <a:lnTo>
                    <a:pt x="299" y="171"/>
                  </a:lnTo>
                  <a:lnTo>
                    <a:pt x="285" y="173"/>
                  </a:lnTo>
                  <a:lnTo>
                    <a:pt x="271" y="177"/>
                  </a:lnTo>
                  <a:lnTo>
                    <a:pt x="258" y="182"/>
                  </a:lnTo>
                  <a:lnTo>
                    <a:pt x="244" y="188"/>
                  </a:lnTo>
                  <a:lnTo>
                    <a:pt x="233" y="195"/>
                  </a:lnTo>
                  <a:lnTo>
                    <a:pt x="222" y="204"/>
                  </a:lnTo>
                  <a:lnTo>
                    <a:pt x="212" y="212"/>
                  </a:lnTo>
                  <a:lnTo>
                    <a:pt x="203" y="223"/>
                  </a:lnTo>
                  <a:lnTo>
                    <a:pt x="194" y="234"/>
                  </a:lnTo>
                  <a:lnTo>
                    <a:pt x="187" y="245"/>
                  </a:lnTo>
                  <a:lnTo>
                    <a:pt x="181" y="259"/>
                  </a:lnTo>
                  <a:lnTo>
                    <a:pt x="176" y="272"/>
                  </a:lnTo>
                  <a:lnTo>
                    <a:pt x="173" y="285"/>
                  </a:lnTo>
                  <a:lnTo>
                    <a:pt x="170" y="300"/>
                  </a:lnTo>
                  <a:lnTo>
                    <a:pt x="170" y="315"/>
                  </a:lnTo>
                  <a:lnTo>
                    <a:pt x="170" y="752"/>
                  </a:lnTo>
                  <a:lnTo>
                    <a:pt x="0" y="75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298"/>
                  </a:lnTo>
                  <a:lnTo>
                    <a:pt x="1" y="282"/>
                  </a:lnTo>
                  <a:lnTo>
                    <a:pt x="3" y="266"/>
                  </a:lnTo>
                  <a:lnTo>
                    <a:pt x="6" y="251"/>
                  </a:lnTo>
                  <a:lnTo>
                    <a:pt x="9" y="235"/>
                  </a:lnTo>
                  <a:lnTo>
                    <a:pt x="13" y="221"/>
                  </a:lnTo>
                  <a:lnTo>
                    <a:pt x="18" y="206"/>
                  </a:lnTo>
                  <a:lnTo>
                    <a:pt x="24" y="192"/>
                  </a:lnTo>
                  <a:lnTo>
                    <a:pt x="30" y="178"/>
                  </a:lnTo>
                  <a:lnTo>
                    <a:pt x="37" y="165"/>
                  </a:lnTo>
                  <a:lnTo>
                    <a:pt x="45" y="151"/>
                  </a:lnTo>
                  <a:lnTo>
                    <a:pt x="53" y="139"/>
                  </a:lnTo>
                  <a:lnTo>
                    <a:pt x="71" y="115"/>
                  </a:lnTo>
                  <a:lnTo>
                    <a:pt x="91" y="92"/>
                  </a:lnTo>
                  <a:lnTo>
                    <a:pt x="114" y="72"/>
                  </a:lnTo>
                  <a:lnTo>
                    <a:pt x="137" y="54"/>
                  </a:lnTo>
                  <a:lnTo>
                    <a:pt x="151" y="45"/>
                  </a:lnTo>
                  <a:lnTo>
                    <a:pt x="164" y="38"/>
                  </a:lnTo>
                  <a:lnTo>
                    <a:pt x="177" y="31"/>
                  </a:lnTo>
                  <a:lnTo>
                    <a:pt x="191" y="25"/>
                  </a:lnTo>
                  <a:lnTo>
                    <a:pt x="205" y="18"/>
                  </a:lnTo>
                  <a:lnTo>
                    <a:pt x="220" y="14"/>
                  </a:lnTo>
                  <a:lnTo>
                    <a:pt x="235" y="10"/>
                  </a:lnTo>
                  <a:lnTo>
                    <a:pt x="251" y="6"/>
                  </a:lnTo>
                  <a:lnTo>
                    <a:pt x="265" y="4"/>
                  </a:lnTo>
                  <a:lnTo>
                    <a:pt x="281" y="1"/>
                  </a:lnTo>
                  <a:lnTo>
                    <a:pt x="297" y="0"/>
                  </a:lnTo>
                  <a:lnTo>
                    <a:pt x="314" y="0"/>
                  </a:lnTo>
                  <a:lnTo>
                    <a:pt x="314" y="0"/>
                  </a:lnTo>
                  <a:lnTo>
                    <a:pt x="330" y="0"/>
                  </a:lnTo>
                  <a:lnTo>
                    <a:pt x="345" y="1"/>
                  </a:lnTo>
                  <a:lnTo>
                    <a:pt x="361" y="4"/>
                  </a:lnTo>
                  <a:lnTo>
                    <a:pt x="377" y="6"/>
                  </a:lnTo>
                  <a:lnTo>
                    <a:pt x="392" y="10"/>
                  </a:lnTo>
                  <a:lnTo>
                    <a:pt x="406" y="14"/>
                  </a:lnTo>
                  <a:lnTo>
                    <a:pt x="421" y="18"/>
                  </a:lnTo>
                  <a:lnTo>
                    <a:pt x="436" y="25"/>
                  </a:lnTo>
                  <a:lnTo>
                    <a:pt x="449" y="31"/>
                  </a:lnTo>
                  <a:lnTo>
                    <a:pt x="464" y="38"/>
                  </a:lnTo>
                  <a:lnTo>
                    <a:pt x="476" y="45"/>
                  </a:lnTo>
                  <a:lnTo>
                    <a:pt x="489" y="54"/>
                  </a:lnTo>
                  <a:lnTo>
                    <a:pt x="514" y="72"/>
                  </a:lnTo>
                  <a:lnTo>
                    <a:pt x="535" y="92"/>
                  </a:lnTo>
                  <a:lnTo>
                    <a:pt x="556" y="115"/>
                  </a:lnTo>
                  <a:lnTo>
                    <a:pt x="574" y="139"/>
                  </a:lnTo>
                  <a:lnTo>
                    <a:pt x="582" y="151"/>
                  </a:lnTo>
                  <a:lnTo>
                    <a:pt x="590" y="165"/>
                  </a:lnTo>
                  <a:lnTo>
                    <a:pt x="596" y="178"/>
                  </a:lnTo>
                  <a:lnTo>
                    <a:pt x="602" y="192"/>
                  </a:lnTo>
                  <a:lnTo>
                    <a:pt x="609" y="206"/>
                  </a:lnTo>
                  <a:lnTo>
                    <a:pt x="613" y="221"/>
                  </a:lnTo>
                  <a:lnTo>
                    <a:pt x="618" y="235"/>
                  </a:lnTo>
                  <a:lnTo>
                    <a:pt x="621" y="251"/>
                  </a:lnTo>
                  <a:lnTo>
                    <a:pt x="624" y="266"/>
                  </a:lnTo>
                  <a:lnTo>
                    <a:pt x="626" y="282"/>
                  </a:lnTo>
                  <a:lnTo>
                    <a:pt x="627" y="298"/>
                  </a:lnTo>
                  <a:lnTo>
                    <a:pt x="628" y="315"/>
                  </a:lnTo>
                  <a:lnTo>
                    <a:pt x="628" y="75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9"/>
            <p:cNvSpPr>
              <a:spLocks noEditPoints="1"/>
            </p:cNvSpPr>
            <p:nvPr userDrawn="1"/>
          </p:nvSpPr>
          <p:spPr bwMode="auto">
            <a:xfrm>
              <a:off x="1148" y="2410"/>
              <a:ext cx="45" cy="68"/>
            </a:xfrm>
            <a:custGeom>
              <a:avLst/>
              <a:gdLst>
                <a:gd name="T0" fmla="*/ 103 w 134"/>
                <a:gd name="T1" fmla="*/ 88 h 205"/>
                <a:gd name="T2" fmla="*/ 114 w 134"/>
                <a:gd name="T3" fmla="*/ 96 h 205"/>
                <a:gd name="T4" fmla="*/ 125 w 134"/>
                <a:gd name="T5" fmla="*/ 107 h 205"/>
                <a:gd name="T6" fmla="*/ 131 w 134"/>
                <a:gd name="T7" fmla="*/ 123 h 205"/>
                <a:gd name="T8" fmla="*/ 134 w 134"/>
                <a:gd name="T9" fmla="*/ 140 h 205"/>
                <a:gd name="T10" fmla="*/ 133 w 134"/>
                <a:gd name="T11" fmla="*/ 153 h 205"/>
                <a:gd name="T12" fmla="*/ 122 w 134"/>
                <a:gd name="T13" fmla="*/ 177 h 205"/>
                <a:gd name="T14" fmla="*/ 105 w 134"/>
                <a:gd name="T15" fmla="*/ 194 h 205"/>
                <a:gd name="T16" fmla="*/ 82 w 134"/>
                <a:gd name="T17" fmla="*/ 203 h 205"/>
                <a:gd name="T18" fmla="*/ 0 w 134"/>
                <a:gd name="T19" fmla="*/ 205 h 205"/>
                <a:gd name="T20" fmla="*/ 67 w 134"/>
                <a:gd name="T21" fmla="*/ 0 h 205"/>
                <a:gd name="T22" fmla="*/ 80 w 134"/>
                <a:gd name="T23" fmla="*/ 1 h 205"/>
                <a:gd name="T24" fmla="*/ 99 w 134"/>
                <a:gd name="T25" fmla="*/ 8 h 205"/>
                <a:gd name="T26" fmla="*/ 114 w 134"/>
                <a:gd name="T27" fmla="*/ 23 h 205"/>
                <a:gd name="T28" fmla="*/ 121 w 134"/>
                <a:gd name="T29" fmla="*/ 41 h 205"/>
                <a:gd name="T30" fmla="*/ 121 w 134"/>
                <a:gd name="T31" fmla="*/ 53 h 205"/>
                <a:gd name="T32" fmla="*/ 120 w 134"/>
                <a:gd name="T33" fmla="*/ 64 h 205"/>
                <a:gd name="T34" fmla="*/ 110 w 134"/>
                <a:gd name="T35" fmla="*/ 83 h 205"/>
                <a:gd name="T36" fmla="*/ 103 w 134"/>
                <a:gd name="T37" fmla="*/ 88 h 205"/>
                <a:gd name="T38" fmla="*/ 67 w 134"/>
                <a:gd name="T39" fmla="*/ 75 h 205"/>
                <a:gd name="T40" fmla="*/ 72 w 134"/>
                <a:gd name="T41" fmla="*/ 74 h 205"/>
                <a:gd name="T42" fmla="*/ 81 w 134"/>
                <a:gd name="T43" fmla="*/ 72 h 205"/>
                <a:gd name="T44" fmla="*/ 86 w 134"/>
                <a:gd name="T45" fmla="*/ 66 h 205"/>
                <a:gd name="T46" fmla="*/ 89 w 134"/>
                <a:gd name="T47" fmla="*/ 58 h 205"/>
                <a:gd name="T48" fmla="*/ 89 w 134"/>
                <a:gd name="T49" fmla="*/ 53 h 205"/>
                <a:gd name="T50" fmla="*/ 88 w 134"/>
                <a:gd name="T51" fmla="*/ 44 h 205"/>
                <a:gd name="T52" fmla="*/ 83 w 134"/>
                <a:gd name="T53" fmla="*/ 38 h 205"/>
                <a:gd name="T54" fmla="*/ 76 w 134"/>
                <a:gd name="T55" fmla="*/ 33 h 205"/>
                <a:gd name="T56" fmla="*/ 67 w 134"/>
                <a:gd name="T57" fmla="*/ 31 h 205"/>
                <a:gd name="T58" fmla="*/ 33 w 134"/>
                <a:gd name="T59" fmla="*/ 75 h 205"/>
                <a:gd name="T60" fmla="*/ 67 w 134"/>
                <a:gd name="T61" fmla="*/ 174 h 205"/>
                <a:gd name="T62" fmla="*/ 75 w 134"/>
                <a:gd name="T63" fmla="*/ 173 h 205"/>
                <a:gd name="T64" fmla="*/ 87 w 134"/>
                <a:gd name="T65" fmla="*/ 168 h 205"/>
                <a:gd name="T66" fmla="*/ 97 w 134"/>
                <a:gd name="T67" fmla="*/ 160 h 205"/>
                <a:gd name="T68" fmla="*/ 100 w 134"/>
                <a:gd name="T69" fmla="*/ 147 h 205"/>
                <a:gd name="T70" fmla="*/ 101 w 134"/>
                <a:gd name="T71" fmla="*/ 140 h 205"/>
                <a:gd name="T72" fmla="*/ 99 w 134"/>
                <a:gd name="T73" fmla="*/ 127 h 205"/>
                <a:gd name="T74" fmla="*/ 92 w 134"/>
                <a:gd name="T75" fmla="*/ 116 h 205"/>
                <a:gd name="T76" fmla="*/ 82 w 134"/>
                <a:gd name="T77" fmla="*/ 108 h 205"/>
                <a:gd name="T78" fmla="*/ 67 w 134"/>
                <a:gd name="T79" fmla="*/ 106 h 205"/>
                <a:gd name="T80" fmla="*/ 33 w 134"/>
                <a:gd name="T81" fmla="*/ 1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205">
                  <a:moveTo>
                    <a:pt x="103" y="88"/>
                  </a:moveTo>
                  <a:lnTo>
                    <a:pt x="103" y="88"/>
                  </a:lnTo>
                  <a:lnTo>
                    <a:pt x="109" y="91"/>
                  </a:lnTo>
                  <a:lnTo>
                    <a:pt x="114" y="96"/>
                  </a:lnTo>
                  <a:lnTo>
                    <a:pt x="120" y="101"/>
                  </a:lnTo>
                  <a:lnTo>
                    <a:pt x="125" y="107"/>
                  </a:lnTo>
                  <a:lnTo>
                    <a:pt x="128" y="114"/>
                  </a:lnTo>
                  <a:lnTo>
                    <a:pt x="131" y="123"/>
                  </a:lnTo>
                  <a:lnTo>
                    <a:pt x="133" y="13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53"/>
                  </a:lnTo>
                  <a:lnTo>
                    <a:pt x="128" y="166"/>
                  </a:lnTo>
                  <a:lnTo>
                    <a:pt x="122" y="177"/>
                  </a:lnTo>
                  <a:lnTo>
                    <a:pt x="115" y="186"/>
                  </a:lnTo>
                  <a:lnTo>
                    <a:pt x="105" y="194"/>
                  </a:lnTo>
                  <a:lnTo>
                    <a:pt x="94" y="200"/>
                  </a:lnTo>
                  <a:lnTo>
                    <a:pt x="82" y="203"/>
                  </a:lnTo>
                  <a:lnTo>
                    <a:pt x="69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80" y="1"/>
                  </a:lnTo>
                  <a:lnTo>
                    <a:pt x="89" y="3"/>
                  </a:lnTo>
                  <a:lnTo>
                    <a:pt x="99" y="8"/>
                  </a:lnTo>
                  <a:lnTo>
                    <a:pt x="106" y="14"/>
                  </a:lnTo>
                  <a:lnTo>
                    <a:pt x="114" y="23"/>
                  </a:lnTo>
                  <a:lnTo>
                    <a:pt x="117" y="31"/>
                  </a:lnTo>
                  <a:lnTo>
                    <a:pt x="121" y="41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1" y="60"/>
                  </a:lnTo>
                  <a:lnTo>
                    <a:pt x="120" y="64"/>
                  </a:lnTo>
                  <a:lnTo>
                    <a:pt x="116" y="74"/>
                  </a:lnTo>
                  <a:lnTo>
                    <a:pt x="110" y="83"/>
                  </a:lnTo>
                  <a:lnTo>
                    <a:pt x="103" y="88"/>
                  </a:lnTo>
                  <a:lnTo>
                    <a:pt x="103" y="88"/>
                  </a:lnTo>
                  <a:close/>
                  <a:moveTo>
                    <a:pt x="33" y="75"/>
                  </a:moveTo>
                  <a:lnTo>
                    <a:pt x="67" y="75"/>
                  </a:lnTo>
                  <a:lnTo>
                    <a:pt x="67" y="75"/>
                  </a:lnTo>
                  <a:lnTo>
                    <a:pt x="72" y="74"/>
                  </a:lnTo>
                  <a:lnTo>
                    <a:pt x="76" y="73"/>
                  </a:lnTo>
                  <a:lnTo>
                    <a:pt x="81" y="72"/>
                  </a:lnTo>
                  <a:lnTo>
                    <a:pt x="83" y="69"/>
                  </a:lnTo>
                  <a:lnTo>
                    <a:pt x="86" y="66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49"/>
                  </a:lnTo>
                  <a:lnTo>
                    <a:pt x="88" y="44"/>
                  </a:lnTo>
                  <a:lnTo>
                    <a:pt x="86" y="40"/>
                  </a:lnTo>
                  <a:lnTo>
                    <a:pt x="83" y="38"/>
                  </a:lnTo>
                  <a:lnTo>
                    <a:pt x="81" y="34"/>
                  </a:lnTo>
                  <a:lnTo>
                    <a:pt x="76" y="33"/>
                  </a:lnTo>
                  <a:lnTo>
                    <a:pt x="72" y="31"/>
                  </a:lnTo>
                  <a:lnTo>
                    <a:pt x="67" y="31"/>
                  </a:lnTo>
                  <a:lnTo>
                    <a:pt x="33" y="31"/>
                  </a:lnTo>
                  <a:lnTo>
                    <a:pt x="33" y="75"/>
                  </a:lnTo>
                  <a:close/>
                  <a:moveTo>
                    <a:pt x="33" y="174"/>
                  </a:moveTo>
                  <a:lnTo>
                    <a:pt x="67" y="174"/>
                  </a:lnTo>
                  <a:lnTo>
                    <a:pt x="67" y="174"/>
                  </a:lnTo>
                  <a:lnTo>
                    <a:pt x="75" y="173"/>
                  </a:lnTo>
                  <a:lnTo>
                    <a:pt x="82" y="172"/>
                  </a:lnTo>
                  <a:lnTo>
                    <a:pt x="87" y="168"/>
                  </a:lnTo>
                  <a:lnTo>
                    <a:pt x="92" y="164"/>
                  </a:lnTo>
                  <a:lnTo>
                    <a:pt x="97" y="160"/>
                  </a:lnTo>
                  <a:lnTo>
                    <a:pt x="99" y="153"/>
                  </a:lnTo>
                  <a:lnTo>
                    <a:pt x="100" y="147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0" y="133"/>
                  </a:lnTo>
                  <a:lnTo>
                    <a:pt x="99" y="127"/>
                  </a:lnTo>
                  <a:lnTo>
                    <a:pt x="97" y="120"/>
                  </a:lnTo>
                  <a:lnTo>
                    <a:pt x="92" y="116"/>
                  </a:lnTo>
                  <a:lnTo>
                    <a:pt x="87" y="111"/>
                  </a:lnTo>
                  <a:lnTo>
                    <a:pt x="82" y="108"/>
                  </a:lnTo>
                  <a:lnTo>
                    <a:pt x="75" y="107"/>
                  </a:lnTo>
                  <a:lnTo>
                    <a:pt x="67" y="106"/>
                  </a:lnTo>
                  <a:lnTo>
                    <a:pt x="33" y="106"/>
                  </a:lnTo>
                  <a:lnTo>
                    <a:pt x="33" y="1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0"/>
            <p:cNvSpPr>
              <a:spLocks noEditPoints="1"/>
            </p:cNvSpPr>
            <p:nvPr userDrawn="1"/>
          </p:nvSpPr>
          <p:spPr bwMode="auto">
            <a:xfrm>
              <a:off x="1201" y="2429"/>
              <a:ext cx="50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60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6 w 148"/>
                <a:gd name="T23" fmla="*/ 149 h 149"/>
                <a:gd name="T24" fmla="*/ 75 w 148"/>
                <a:gd name="T25" fmla="*/ 149 h 149"/>
                <a:gd name="T26" fmla="*/ 60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6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9 w 148"/>
                <a:gd name="T71" fmla="*/ 38 h 149"/>
                <a:gd name="T72" fmla="*/ 88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9" y="146"/>
                  </a:lnTo>
                  <a:lnTo>
                    <a:pt x="86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8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1261" y="2409"/>
              <a:ext cx="11" cy="69"/>
            </a:xfrm>
            <a:custGeom>
              <a:avLst/>
              <a:gdLst>
                <a:gd name="T0" fmla="*/ 0 w 33"/>
                <a:gd name="T1" fmla="*/ 4 h 209"/>
                <a:gd name="T2" fmla="*/ 33 w 33"/>
                <a:gd name="T3" fmla="*/ 0 h 209"/>
                <a:gd name="T4" fmla="*/ 33 w 33"/>
                <a:gd name="T5" fmla="*/ 209 h 209"/>
                <a:gd name="T6" fmla="*/ 0 w 33"/>
                <a:gd name="T7" fmla="*/ 209 h 209"/>
                <a:gd name="T8" fmla="*/ 0 w 33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09">
                  <a:moveTo>
                    <a:pt x="0" y="4"/>
                  </a:moveTo>
                  <a:lnTo>
                    <a:pt x="33" y="0"/>
                  </a:lnTo>
                  <a:lnTo>
                    <a:pt x="33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 noEditPoints="1"/>
            </p:cNvSpPr>
            <p:nvPr userDrawn="1"/>
          </p:nvSpPr>
          <p:spPr bwMode="auto">
            <a:xfrm>
              <a:off x="1280" y="2429"/>
              <a:ext cx="46" cy="74"/>
            </a:xfrm>
            <a:custGeom>
              <a:avLst/>
              <a:gdLst>
                <a:gd name="T0" fmla="*/ 75 w 137"/>
                <a:gd name="T1" fmla="*/ 0 h 222"/>
                <a:gd name="T2" fmla="*/ 97 w 137"/>
                <a:gd name="T3" fmla="*/ 9 h 222"/>
                <a:gd name="T4" fmla="*/ 128 w 137"/>
                <a:gd name="T5" fmla="*/ 59 h 222"/>
                <a:gd name="T6" fmla="*/ 123 w 137"/>
                <a:gd name="T7" fmla="*/ 83 h 222"/>
                <a:gd name="T8" fmla="*/ 109 w 137"/>
                <a:gd name="T9" fmla="*/ 101 h 222"/>
                <a:gd name="T10" fmla="*/ 125 w 137"/>
                <a:gd name="T11" fmla="*/ 118 h 222"/>
                <a:gd name="T12" fmla="*/ 134 w 137"/>
                <a:gd name="T13" fmla="*/ 139 h 222"/>
                <a:gd name="T14" fmla="*/ 137 w 137"/>
                <a:gd name="T15" fmla="*/ 155 h 222"/>
                <a:gd name="T16" fmla="*/ 125 w 137"/>
                <a:gd name="T17" fmla="*/ 194 h 222"/>
                <a:gd name="T18" fmla="*/ 95 w 137"/>
                <a:gd name="T19" fmla="*/ 217 h 222"/>
                <a:gd name="T20" fmla="*/ 69 w 137"/>
                <a:gd name="T21" fmla="*/ 222 h 222"/>
                <a:gd name="T22" fmla="*/ 32 w 137"/>
                <a:gd name="T23" fmla="*/ 213 h 222"/>
                <a:gd name="T24" fmla="*/ 9 w 137"/>
                <a:gd name="T25" fmla="*/ 189 h 222"/>
                <a:gd name="T26" fmla="*/ 33 w 137"/>
                <a:gd name="T27" fmla="*/ 167 h 222"/>
                <a:gd name="T28" fmla="*/ 38 w 137"/>
                <a:gd name="T29" fmla="*/ 177 h 222"/>
                <a:gd name="T30" fmla="*/ 49 w 137"/>
                <a:gd name="T31" fmla="*/ 188 h 222"/>
                <a:gd name="T32" fmla="*/ 69 w 137"/>
                <a:gd name="T33" fmla="*/ 192 h 222"/>
                <a:gd name="T34" fmla="*/ 83 w 137"/>
                <a:gd name="T35" fmla="*/ 189 h 222"/>
                <a:gd name="T36" fmla="*/ 98 w 137"/>
                <a:gd name="T37" fmla="*/ 177 h 222"/>
                <a:gd name="T38" fmla="*/ 104 w 137"/>
                <a:gd name="T39" fmla="*/ 155 h 222"/>
                <a:gd name="T40" fmla="*/ 101 w 137"/>
                <a:gd name="T41" fmla="*/ 140 h 222"/>
                <a:gd name="T42" fmla="*/ 89 w 137"/>
                <a:gd name="T43" fmla="*/ 124 h 222"/>
                <a:gd name="T44" fmla="*/ 69 w 137"/>
                <a:gd name="T45" fmla="*/ 118 h 222"/>
                <a:gd name="T46" fmla="*/ 58 w 137"/>
                <a:gd name="T47" fmla="*/ 120 h 222"/>
                <a:gd name="T48" fmla="*/ 36 w 137"/>
                <a:gd name="T49" fmla="*/ 138 h 222"/>
                <a:gd name="T50" fmla="*/ 19 w 137"/>
                <a:gd name="T51" fmla="*/ 107 h 222"/>
                <a:gd name="T52" fmla="*/ 19 w 137"/>
                <a:gd name="T53" fmla="*/ 93 h 222"/>
                <a:gd name="T54" fmla="*/ 8 w 137"/>
                <a:gd name="T55" fmla="*/ 59 h 222"/>
                <a:gd name="T56" fmla="*/ 11 w 137"/>
                <a:gd name="T57" fmla="*/ 35 h 222"/>
                <a:gd name="T58" fmla="*/ 32 w 137"/>
                <a:gd name="T59" fmla="*/ 10 h 222"/>
                <a:gd name="T60" fmla="*/ 66 w 137"/>
                <a:gd name="T61" fmla="*/ 0 h 222"/>
                <a:gd name="T62" fmla="*/ 69 w 137"/>
                <a:gd name="T63" fmla="*/ 88 h 222"/>
                <a:gd name="T64" fmla="*/ 84 w 137"/>
                <a:gd name="T65" fmla="*/ 83 h 222"/>
                <a:gd name="T66" fmla="*/ 94 w 137"/>
                <a:gd name="T67" fmla="*/ 71 h 222"/>
                <a:gd name="T68" fmla="*/ 97 w 137"/>
                <a:gd name="T69" fmla="*/ 59 h 222"/>
                <a:gd name="T70" fmla="*/ 92 w 137"/>
                <a:gd name="T71" fmla="*/ 43 h 222"/>
                <a:gd name="T72" fmla="*/ 79 w 137"/>
                <a:gd name="T73" fmla="*/ 32 h 222"/>
                <a:gd name="T74" fmla="*/ 69 w 137"/>
                <a:gd name="T75" fmla="*/ 31 h 222"/>
                <a:gd name="T76" fmla="*/ 51 w 137"/>
                <a:gd name="T77" fmla="*/ 34 h 222"/>
                <a:gd name="T78" fmla="*/ 42 w 137"/>
                <a:gd name="T79" fmla="*/ 48 h 222"/>
                <a:gd name="T80" fmla="*/ 39 w 137"/>
                <a:gd name="T81" fmla="*/ 59 h 222"/>
                <a:gd name="T82" fmla="*/ 44 w 137"/>
                <a:gd name="T83" fmla="*/ 76 h 222"/>
                <a:gd name="T84" fmla="*/ 56 w 137"/>
                <a:gd name="T85" fmla="*/ 85 h 222"/>
                <a:gd name="T86" fmla="*/ 69 w 137"/>
                <a:gd name="T87" fmla="*/ 8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222">
                  <a:moveTo>
                    <a:pt x="66" y="0"/>
                  </a:moveTo>
                  <a:lnTo>
                    <a:pt x="66" y="0"/>
                  </a:lnTo>
                  <a:lnTo>
                    <a:pt x="75" y="0"/>
                  </a:lnTo>
                  <a:lnTo>
                    <a:pt x="82" y="1"/>
                  </a:lnTo>
                  <a:lnTo>
                    <a:pt x="89" y="5"/>
                  </a:lnTo>
                  <a:lnTo>
                    <a:pt x="97" y="9"/>
                  </a:lnTo>
                  <a:lnTo>
                    <a:pt x="97" y="1"/>
                  </a:lnTo>
                  <a:lnTo>
                    <a:pt x="128" y="1"/>
                  </a:lnTo>
                  <a:lnTo>
                    <a:pt x="128" y="59"/>
                  </a:lnTo>
                  <a:lnTo>
                    <a:pt x="128" y="59"/>
                  </a:lnTo>
                  <a:lnTo>
                    <a:pt x="127" y="72"/>
                  </a:lnTo>
                  <a:lnTo>
                    <a:pt x="123" y="83"/>
                  </a:lnTo>
                  <a:lnTo>
                    <a:pt x="117" y="93"/>
                  </a:lnTo>
                  <a:lnTo>
                    <a:pt x="109" y="101"/>
                  </a:lnTo>
                  <a:lnTo>
                    <a:pt x="109" y="101"/>
                  </a:lnTo>
                  <a:lnTo>
                    <a:pt x="115" y="106"/>
                  </a:lnTo>
                  <a:lnTo>
                    <a:pt x="120" y="112"/>
                  </a:lnTo>
                  <a:lnTo>
                    <a:pt x="125" y="118"/>
                  </a:lnTo>
                  <a:lnTo>
                    <a:pt x="129" y="124"/>
                  </a:lnTo>
                  <a:lnTo>
                    <a:pt x="132" y="132"/>
                  </a:lnTo>
                  <a:lnTo>
                    <a:pt x="134" y="139"/>
                  </a:lnTo>
                  <a:lnTo>
                    <a:pt x="136" y="146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4" y="170"/>
                  </a:lnTo>
                  <a:lnTo>
                    <a:pt x="131" y="183"/>
                  </a:lnTo>
                  <a:lnTo>
                    <a:pt x="125" y="194"/>
                  </a:lnTo>
                  <a:lnTo>
                    <a:pt x="116" y="204"/>
                  </a:lnTo>
                  <a:lnTo>
                    <a:pt x="106" y="212"/>
                  </a:lnTo>
                  <a:lnTo>
                    <a:pt x="95" y="217"/>
                  </a:lnTo>
                  <a:lnTo>
                    <a:pt x="82" y="221"/>
                  </a:lnTo>
                  <a:lnTo>
                    <a:pt x="69" y="222"/>
                  </a:lnTo>
                  <a:lnTo>
                    <a:pt x="69" y="222"/>
                  </a:lnTo>
                  <a:lnTo>
                    <a:pt x="55" y="221"/>
                  </a:lnTo>
                  <a:lnTo>
                    <a:pt x="43" y="218"/>
                  </a:lnTo>
                  <a:lnTo>
                    <a:pt x="32" y="213"/>
                  </a:lnTo>
                  <a:lnTo>
                    <a:pt x="22" y="207"/>
                  </a:lnTo>
                  <a:lnTo>
                    <a:pt x="15" y="199"/>
                  </a:lnTo>
                  <a:lnTo>
                    <a:pt x="9" y="189"/>
                  </a:lnTo>
                  <a:lnTo>
                    <a:pt x="3" y="178"/>
                  </a:lnTo>
                  <a:lnTo>
                    <a:pt x="0" y="167"/>
                  </a:lnTo>
                  <a:lnTo>
                    <a:pt x="33" y="167"/>
                  </a:lnTo>
                  <a:lnTo>
                    <a:pt x="33" y="167"/>
                  </a:lnTo>
                  <a:lnTo>
                    <a:pt x="36" y="172"/>
                  </a:lnTo>
                  <a:lnTo>
                    <a:pt x="38" y="177"/>
                  </a:lnTo>
                  <a:lnTo>
                    <a:pt x="42" y="181"/>
                  </a:lnTo>
                  <a:lnTo>
                    <a:pt x="45" y="184"/>
                  </a:lnTo>
                  <a:lnTo>
                    <a:pt x="49" y="188"/>
                  </a:lnTo>
                  <a:lnTo>
                    <a:pt x="55" y="190"/>
                  </a:lnTo>
                  <a:lnTo>
                    <a:pt x="61" y="192"/>
                  </a:lnTo>
                  <a:lnTo>
                    <a:pt x="69" y="192"/>
                  </a:lnTo>
                  <a:lnTo>
                    <a:pt x="69" y="192"/>
                  </a:lnTo>
                  <a:lnTo>
                    <a:pt x="76" y="192"/>
                  </a:lnTo>
                  <a:lnTo>
                    <a:pt x="83" y="189"/>
                  </a:lnTo>
                  <a:lnTo>
                    <a:pt x="89" y="187"/>
                  </a:lnTo>
                  <a:lnTo>
                    <a:pt x="94" y="182"/>
                  </a:lnTo>
                  <a:lnTo>
                    <a:pt x="98" y="177"/>
                  </a:lnTo>
                  <a:lnTo>
                    <a:pt x="101" y="170"/>
                  </a:lnTo>
                  <a:lnTo>
                    <a:pt x="103" y="162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3" y="148"/>
                  </a:lnTo>
                  <a:lnTo>
                    <a:pt x="101" y="140"/>
                  </a:lnTo>
                  <a:lnTo>
                    <a:pt x="98" y="134"/>
                  </a:lnTo>
                  <a:lnTo>
                    <a:pt x="94" y="128"/>
                  </a:lnTo>
                  <a:lnTo>
                    <a:pt x="89" y="124"/>
                  </a:lnTo>
                  <a:lnTo>
                    <a:pt x="83" y="121"/>
                  </a:lnTo>
                  <a:lnTo>
                    <a:pt x="76" y="118"/>
                  </a:lnTo>
                  <a:lnTo>
                    <a:pt x="69" y="118"/>
                  </a:lnTo>
                  <a:lnTo>
                    <a:pt x="69" y="118"/>
                  </a:lnTo>
                  <a:lnTo>
                    <a:pt x="62" y="118"/>
                  </a:lnTo>
                  <a:lnTo>
                    <a:pt x="58" y="120"/>
                  </a:lnTo>
                  <a:lnTo>
                    <a:pt x="49" y="123"/>
                  </a:lnTo>
                  <a:lnTo>
                    <a:pt x="42" y="129"/>
                  </a:lnTo>
                  <a:lnTo>
                    <a:pt x="36" y="138"/>
                  </a:lnTo>
                  <a:lnTo>
                    <a:pt x="13" y="115"/>
                  </a:lnTo>
                  <a:lnTo>
                    <a:pt x="13" y="115"/>
                  </a:lnTo>
                  <a:lnTo>
                    <a:pt x="19" y="107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19" y="93"/>
                  </a:lnTo>
                  <a:lnTo>
                    <a:pt x="13" y="83"/>
                  </a:lnTo>
                  <a:lnTo>
                    <a:pt x="9" y="72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9" y="48"/>
                  </a:lnTo>
                  <a:lnTo>
                    <a:pt x="11" y="35"/>
                  </a:lnTo>
                  <a:lnTo>
                    <a:pt x="17" y="26"/>
                  </a:lnTo>
                  <a:lnTo>
                    <a:pt x="23" y="17"/>
                  </a:lnTo>
                  <a:lnTo>
                    <a:pt x="32" y="10"/>
                  </a:lnTo>
                  <a:lnTo>
                    <a:pt x="43" y="5"/>
                  </a:lnTo>
                  <a:lnTo>
                    <a:pt x="54" y="1"/>
                  </a:lnTo>
                  <a:lnTo>
                    <a:pt x="66" y="0"/>
                  </a:lnTo>
                  <a:lnTo>
                    <a:pt x="66" y="0"/>
                  </a:lnTo>
                  <a:close/>
                  <a:moveTo>
                    <a:pt x="69" y="88"/>
                  </a:moveTo>
                  <a:lnTo>
                    <a:pt x="69" y="88"/>
                  </a:lnTo>
                  <a:lnTo>
                    <a:pt x="73" y="87"/>
                  </a:lnTo>
                  <a:lnTo>
                    <a:pt x="79" y="85"/>
                  </a:lnTo>
                  <a:lnTo>
                    <a:pt x="84" y="83"/>
                  </a:lnTo>
                  <a:lnTo>
                    <a:pt x="88" y="79"/>
                  </a:lnTo>
                  <a:lnTo>
                    <a:pt x="92" y="76"/>
                  </a:lnTo>
                  <a:lnTo>
                    <a:pt x="94" y="71"/>
                  </a:lnTo>
                  <a:lnTo>
                    <a:pt x="95" y="66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5" y="53"/>
                  </a:lnTo>
                  <a:lnTo>
                    <a:pt x="94" y="48"/>
                  </a:lnTo>
                  <a:lnTo>
                    <a:pt x="92" y="43"/>
                  </a:lnTo>
                  <a:lnTo>
                    <a:pt x="88" y="38"/>
                  </a:lnTo>
                  <a:lnTo>
                    <a:pt x="84" y="34"/>
                  </a:lnTo>
                  <a:lnTo>
                    <a:pt x="79" y="32"/>
                  </a:lnTo>
                  <a:lnTo>
                    <a:pt x="73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2" y="31"/>
                  </a:lnTo>
                  <a:lnTo>
                    <a:pt x="56" y="32"/>
                  </a:lnTo>
                  <a:lnTo>
                    <a:pt x="51" y="34"/>
                  </a:lnTo>
                  <a:lnTo>
                    <a:pt x="48" y="38"/>
                  </a:lnTo>
                  <a:lnTo>
                    <a:pt x="44" y="43"/>
                  </a:lnTo>
                  <a:lnTo>
                    <a:pt x="42" y="48"/>
                  </a:lnTo>
                  <a:lnTo>
                    <a:pt x="41" y="53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41" y="66"/>
                  </a:lnTo>
                  <a:lnTo>
                    <a:pt x="42" y="71"/>
                  </a:lnTo>
                  <a:lnTo>
                    <a:pt x="44" y="76"/>
                  </a:lnTo>
                  <a:lnTo>
                    <a:pt x="48" y="79"/>
                  </a:lnTo>
                  <a:lnTo>
                    <a:pt x="51" y="83"/>
                  </a:lnTo>
                  <a:lnTo>
                    <a:pt x="56" y="85"/>
                  </a:lnTo>
                  <a:lnTo>
                    <a:pt x="62" y="87"/>
                  </a:lnTo>
                  <a:lnTo>
                    <a:pt x="69" y="88"/>
                  </a:lnTo>
                  <a:lnTo>
                    <a:pt x="69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3"/>
            <p:cNvSpPr>
              <a:spLocks noEditPoints="1"/>
            </p:cNvSpPr>
            <p:nvPr userDrawn="1"/>
          </p:nvSpPr>
          <p:spPr bwMode="auto">
            <a:xfrm>
              <a:off x="1335" y="2410"/>
              <a:ext cx="14" cy="68"/>
            </a:xfrm>
            <a:custGeom>
              <a:avLst/>
              <a:gdLst>
                <a:gd name="T0" fmla="*/ 22 w 42"/>
                <a:gd name="T1" fmla="*/ 0 h 206"/>
                <a:gd name="T2" fmla="*/ 22 w 42"/>
                <a:gd name="T3" fmla="*/ 0 h 206"/>
                <a:gd name="T4" fmla="*/ 25 w 42"/>
                <a:gd name="T5" fmla="*/ 0 h 206"/>
                <a:gd name="T6" fmla="*/ 29 w 42"/>
                <a:gd name="T7" fmla="*/ 1 h 206"/>
                <a:gd name="T8" fmla="*/ 33 w 42"/>
                <a:gd name="T9" fmla="*/ 3 h 206"/>
                <a:gd name="T10" fmla="*/ 36 w 42"/>
                <a:gd name="T11" fmla="*/ 6 h 206"/>
                <a:gd name="T12" fmla="*/ 39 w 42"/>
                <a:gd name="T13" fmla="*/ 9 h 206"/>
                <a:gd name="T14" fmla="*/ 41 w 42"/>
                <a:gd name="T15" fmla="*/ 13 h 206"/>
                <a:gd name="T16" fmla="*/ 42 w 42"/>
                <a:gd name="T17" fmla="*/ 17 h 206"/>
                <a:gd name="T18" fmla="*/ 42 w 42"/>
                <a:gd name="T19" fmla="*/ 22 h 206"/>
                <a:gd name="T20" fmla="*/ 42 w 42"/>
                <a:gd name="T21" fmla="*/ 22 h 206"/>
                <a:gd name="T22" fmla="*/ 42 w 42"/>
                <a:gd name="T23" fmla="*/ 26 h 206"/>
                <a:gd name="T24" fmla="*/ 41 w 42"/>
                <a:gd name="T25" fmla="*/ 30 h 206"/>
                <a:gd name="T26" fmla="*/ 39 w 42"/>
                <a:gd name="T27" fmla="*/ 34 h 206"/>
                <a:gd name="T28" fmla="*/ 36 w 42"/>
                <a:gd name="T29" fmla="*/ 37 h 206"/>
                <a:gd name="T30" fmla="*/ 33 w 42"/>
                <a:gd name="T31" fmla="*/ 40 h 206"/>
                <a:gd name="T32" fmla="*/ 29 w 42"/>
                <a:gd name="T33" fmla="*/ 41 h 206"/>
                <a:gd name="T34" fmla="*/ 25 w 42"/>
                <a:gd name="T35" fmla="*/ 42 h 206"/>
                <a:gd name="T36" fmla="*/ 22 w 42"/>
                <a:gd name="T37" fmla="*/ 43 h 206"/>
                <a:gd name="T38" fmla="*/ 22 w 42"/>
                <a:gd name="T39" fmla="*/ 43 h 206"/>
                <a:gd name="T40" fmla="*/ 17 w 42"/>
                <a:gd name="T41" fmla="*/ 42 h 206"/>
                <a:gd name="T42" fmla="*/ 13 w 42"/>
                <a:gd name="T43" fmla="*/ 41 h 206"/>
                <a:gd name="T44" fmla="*/ 9 w 42"/>
                <a:gd name="T45" fmla="*/ 40 h 206"/>
                <a:gd name="T46" fmla="*/ 6 w 42"/>
                <a:gd name="T47" fmla="*/ 37 h 206"/>
                <a:gd name="T48" fmla="*/ 3 w 42"/>
                <a:gd name="T49" fmla="*/ 34 h 206"/>
                <a:gd name="T50" fmla="*/ 1 w 42"/>
                <a:gd name="T51" fmla="*/ 30 h 206"/>
                <a:gd name="T52" fmla="*/ 0 w 42"/>
                <a:gd name="T53" fmla="*/ 26 h 206"/>
                <a:gd name="T54" fmla="*/ 0 w 42"/>
                <a:gd name="T55" fmla="*/ 22 h 206"/>
                <a:gd name="T56" fmla="*/ 0 w 42"/>
                <a:gd name="T57" fmla="*/ 22 h 206"/>
                <a:gd name="T58" fmla="*/ 0 w 42"/>
                <a:gd name="T59" fmla="*/ 17 h 206"/>
                <a:gd name="T60" fmla="*/ 1 w 42"/>
                <a:gd name="T61" fmla="*/ 13 h 206"/>
                <a:gd name="T62" fmla="*/ 3 w 42"/>
                <a:gd name="T63" fmla="*/ 9 h 206"/>
                <a:gd name="T64" fmla="*/ 6 w 42"/>
                <a:gd name="T65" fmla="*/ 6 h 206"/>
                <a:gd name="T66" fmla="*/ 9 w 42"/>
                <a:gd name="T67" fmla="*/ 3 h 206"/>
                <a:gd name="T68" fmla="*/ 13 w 42"/>
                <a:gd name="T69" fmla="*/ 1 h 206"/>
                <a:gd name="T70" fmla="*/ 17 w 42"/>
                <a:gd name="T71" fmla="*/ 0 h 206"/>
                <a:gd name="T72" fmla="*/ 22 w 42"/>
                <a:gd name="T73" fmla="*/ 0 h 206"/>
                <a:gd name="T74" fmla="*/ 22 w 42"/>
                <a:gd name="T75" fmla="*/ 0 h 206"/>
                <a:gd name="T76" fmla="*/ 5 w 42"/>
                <a:gd name="T77" fmla="*/ 59 h 206"/>
                <a:gd name="T78" fmla="*/ 37 w 42"/>
                <a:gd name="T79" fmla="*/ 59 h 206"/>
                <a:gd name="T80" fmla="*/ 37 w 42"/>
                <a:gd name="T81" fmla="*/ 206 h 206"/>
                <a:gd name="T82" fmla="*/ 5 w 42"/>
                <a:gd name="T83" fmla="*/ 206 h 206"/>
                <a:gd name="T84" fmla="*/ 5 w 42"/>
                <a:gd name="T85" fmla="*/ 5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" h="206">
                  <a:moveTo>
                    <a:pt x="22" y="0"/>
                  </a:moveTo>
                  <a:lnTo>
                    <a:pt x="22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3" y="3"/>
                  </a:lnTo>
                  <a:lnTo>
                    <a:pt x="36" y="6"/>
                  </a:lnTo>
                  <a:lnTo>
                    <a:pt x="39" y="9"/>
                  </a:lnTo>
                  <a:lnTo>
                    <a:pt x="41" y="13"/>
                  </a:lnTo>
                  <a:lnTo>
                    <a:pt x="42" y="17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6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6" y="37"/>
                  </a:lnTo>
                  <a:lnTo>
                    <a:pt x="33" y="40"/>
                  </a:lnTo>
                  <a:lnTo>
                    <a:pt x="29" y="41"/>
                  </a:lnTo>
                  <a:lnTo>
                    <a:pt x="25" y="42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40"/>
                  </a:lnTo>
                  <a:lnTo>
                    <a:pt x="6" y="37"/>
                  </a:lnTo>
                  <a:lnTo>
                    <a:pt x="3" y="34"/>
                  </a:lnTo>
                  <a:lnTo>
                    <a:pt x="1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3" y="9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5" y="59"/>
                  </a:moveTo>
                  <a:lnTo>
                    <a:pt x="37" y="59"/>
                  </a:lnTo>
                  <a:lnTo>
                    <a:pt x="37" y="206"/>
                  </a:lnTo>
                  <a:lnTo>
                    <a:pt x="5" y="206"/>
                  </a:lnTo>
                  <a:lnTo>
                    <a:pt x="5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4"/>
            <p:cNvSpPr>
              <a:spLocks noEditPoints="1"/>
            </p:cNvSpPr>
            <p:nvPr userDrawn="1"/>
          </p:nvSpPr>
          <p:spPr bwMode="auto">
            <a:xfrm>
              <a:off x="1357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6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4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3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2 w 148"/>
                <a:gd name="T23" fmla="*/ 59 h 149"/>
                <a:gd name="T24" fmla="*/ 7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4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6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7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9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6" y="148"/>
                  </a:lnTo>
                  <a:lnTo>
                    <a:pt x="116" y="133"/>
                  </a:lnTo>
                  <a:lnTo>
                    <a:pt x="116" y="133"/>
                  </a:lnTo>
                  <a:lnTo>
                    <a:pt x="109" y="138"/>
                  </a:lnTo>
                  <a:lnTo>
                    <a:pt x="100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3" y="117"/>
                  </a:lnTo>
                  <a:lnTo>
                    <a:pt x="7" y="105"/>
                  </a:lnTo>
                  <a:lnTo>
                    <a:pt x="4" y="98"/>
                  </a:lnTo>
                  <a:lnTo>
                    <a:pt x="2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2" y="59"/>
                  </a:lnTo>
                  <a:lnTo>
                    <a:pt x="4" y="51"/>
                  </a:lnTo>
                  <a:lnTo>
                    <a:pt x="7" y="44"/>
                  </a:lnTo>
                  <a:lnTo>
                    <a:pt x="13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8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6" y="17"/>
                  </a:lnTo>
                  <a:lnTo>
                    <a:pt x="116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9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1419" y="2429"/>
              <a:ext cx="42" cy="49"/>
            </a:xfrm>
            <a:custGeom>
              <a:avLst/>
              <a:gdLst>
                <a:gd name="T0" fmla="*/ 0 w 127"/>
                <a:gd name="T1" fmla="*/ 1 h 148"/>
                <a:gd name="T2" fmla="*/ 31 w 127"/>
                <a:gd name="T3" fmla="*/ 1 h 148"/>
                <a:gd name="T4" fmla="*/ 31 w 127"/>
                <a:gd name="T5" fmla="*/ 18 h 148"/>
                <a:gd name="T6" fmla="*/ 31 w 127"/>
                <a:gd name="T7" fmla="*/ 18 h 148"/>
                <a:gd name="T8" fmla="*/ 37 w 127"/>
                <a:gd name="T9" fmla="*/ 12 h 148"/>
                <a:gd name="T10" fmla="*/ 46 w 127"/>
                <a:gd name="T11" fmla="*/ 6 h 148"/>
                <a:gd name="T12" fmla="*/ 52 w 127"/>
                <a:gd name="T13" fmla="*/ 4 h 148"/>
                <a:gd name="T14" fmla="*/ 58 w 127"/>
                <a:gd name="T15" fmla="*/ 1 h 148"/>
                <a:gd name="T16" fmla="*/ 64 w 127"/>
                <a:gd name="T17" fmla="*/ 0 h 148"/>
                <a:gd name="T18" fmla="*/ 71 w 127"/>
                <a:gd name="T19" fmla="*/ 0 h 148"/>
                <a:gd name="T20" fmla="*/ 71 w 127"/>
                <a:gd name="T21" fmla="*/ 0 h 148"/>
                <a:gd name="T22" fmla="*/ 85 w 127"/>
                <a:gd name="T23" fmla="*/ 1 h 148"/>
                <a:gd name="T24" fmla="*/ 96 w 127"/>
                <a:gd name="T25" fmla="*/ 4 h 148"/>
                <a:gd name="T26" fmla="*/ 106 w 127"/>
                <a:gd name="T27" fmla="*/ 9 h 148"/>
                <a:gd name="T28" fmla="*/ 113 w 127"/>
                <a:gd name="T29" fmla="*/ 16 h 148"/>
                <a:gd name="T30" fmla="*/ 119 w 127"/>
                <a:gd name="T31" fmla="*/ 24 h 148"/>
                <a:gd name="T32" fmla="*/ 124 w 127"/>
                <a:gd name="T33" fmla="*/ 34 h 148"/>
                <a:gd name="T34" fmla="*/ 126 w 127"/>
                <a:gd name="T35" fmla="*/ 46 h 148"/>
                <a:gd name="T36" fmla="*/ 127 w 127"/>
                <a:gd name="T37" fmla="*/ 60 h 148"/>
                <a:gd name="T38" fmla="*/ 127 w 127"/>
                <a:gd name="T39" fmla="*/ 148 h 148"/>
                <a:gd name="T40" fmla="*/ 96 w 127"/>
                <a:gd name="T41" fmla="*/ 148 h 148"/>
                <a:gd name="T42" fmla="*/ 96 w 127"/>
                <a:gd name="T43" fmla="*/ 67 h 148"/>
                <a:gd name="T44" fmla="*/ 96 w 127"/>
                <a:gd name="T45" fmla="*/ 67 h 148"/>
                <a:gd name="T46" fmla="*/ 95 w 127"/>
                <a:gd name="T47" fmla="*/ 59 h 148"/>
                <a:gd name="T48" fmla="*/ 93 w 127"/>
                <a:gd name="T49" fmla="*/ 50 h 148"/>
                <a:gd name="T50" fmla="*/ 91 w 127"/>
                <a:gd name="T51" fmla="*/ 44 h 148"/>
                <a:gd name="T52" fmla="*/ 87 w 127"/>
                <a:gd name="T53" fmla="*/ 39 h 148"/>
                <a:gd name="T54" fmla="*/ 82 w 127"/>
                <a:gd name="T55" fmla="*/ 35 h 148"/>
                <a:gd name="T56" fmla="*/ 78 w 127"/>
                <a:gd name="T57" fmla="*/ 32 h 148"/>
                <a:gd name="T58" fmla="*/ 71 w 127"/>
                <a:gd name="T59" fmla="*/ 31 h 148"/>
                <a:gd name="T60" fmla="*/ 64 w 127"/>
                <a:gd name="T61" fmla="*/ 31 h 148"/>
                <a:gd name="T62" fmla="*/ 64 w 127"/>
                <a:gd name="T63" fmla="*/ 31 h 148"/>
                <a:gd name="T64" fmla="*/ 56 w 127"/>
                <a:gd name="T65" fmla="*/ 31 h 148"/>
                <a:gd name="T66" fmla="*/ 50 w 127"/>
                <a:gd name="T67" fmla="*/ 33 h 148"/>
                <a:gd name="T68" fmla="*/ 45 w 127"/>
                <a:gd name="T69" fmla="*/ 37 h 148"/>
                <a:gd name="T70" fmla="*/ 40 w 127"/>
                <a:gd name="T71" fmla="*/ 40 h 148"/>
                <a:gd name="T72" fmla="*/ 36 w 127"/>
                <a:gd name="T73" fmla="*/ 46 h 148"/>
                <a:gd name="T74" fmla="*/ 34 w 127"/>
                <a:gd name="T75" fmla="*/ 53 h 148"/>
                <a:gd name="T76" fmla="*/ 32 w 127"/>
                <a:gd name="T77" fmla="*/ 60 h 148"/>
                <a:gd name="T78" fmla="*/ 31 w 127"/>
                <a:gd name="T79" fmla="*/ 67 h 148"/>
                <a:gd name="T80" fmla="*/ 31 w 127"/>
                <a:gd name="T81" fmla="*/ 148 h 148"/>
                <a:gd name="T82" fmla="*/ 0 w 127"/>
                <a:gd name="T83" fmla="*/ 148 h 148"/>
                <a:gd name="T84" fmla="*/ 0 w 127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48">
                  <a:moveTo>
                    <a:pt x="0" y="1"/>
                  </a:moveTo>
                  <a:lnTo>
                    <a:pt x="31" y="1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7" y="12"/>
                  </a:lnTo>
                  <a:lnTo>
                    <a:pt x="46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85" y="1"/>
                  </a:lnTo>
                  <a:lnTo>
                    <a:pt x="96" y="4"/>
                  </a:lnTo>
                  <a:lnTo>
                    <a:pt x="106" y="9"/>
                  </a:lnTo>
                  <a:lnTo>
                    <a:pt x="113" y="16"/>
                  </a:lnTo>
                  <a:lnTo>
                    <a:pt x="119" y="24"/>
                  </a:lnTo>
                  <a:lnTo>
                    <a:pt x="124" y="34"/>
                  </a:lnTo>
                  <a:lnTo>
                    <a:pt x="126" y="46"/>
                  </a:lnTo>
                  <a:lnTo>
                    <a:pt x="127" y="60"/>
                  </a:lnTo>
                  <a:lnTo>
                    <a:pt x="127" y="148"/>
                  </a:lnTo>
                  <a:lnTo>
                    <a:pt x="96" y="148"/>
                  </a:lnTo>
                  <a:lnTo>
                    <a:pt x="96" y="67"/>
                  </a:lnTo>
                  <a:lnTo>
                    <a:pt x="96" y="67"/>
                  </a:lnTo>
                  <a:lnTo>
                    <a:pt x="95" y="59"/>
                  </a:lnTo>
                  <a:lnTo>
                    <a:pt x="93" y="50"/>
                  </a:lnTo>
                  <a:lnTo>
                    <a:pt x="91" y="44"/>
                  </a:lnTo>
                  <a:lnTo>
                    <a:pt x="87" y="39"/>
                  </a:lnTo>
                  <a:lnTo>
                    <a:pt x="82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5" y="37"/>
                  </a:lnTo>
                  <a:lnTo>
                    <a:pt x="40" y="40"/>
                  </a:lnTo>
                  <a:lnTo>
                    <a:pt x="36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1" y="67"/>
                  </a:lnTo>
                  <a:lnTo>
                    <a:pt x="31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1504" y="2410"/>
              <a:ext cx="44" cy="68"/>
            </a:xfrm>
            <a:custGeom>
              <a:avLst/>
              <a:gdLst>
                <a:gd name="T0" fmla="*/ 0 w 134"/>
                <a:gd name="T1" fmla="*/ 0 h 205"/>
                <a:gd name="T2" fmla="*/ 37 w 134"/>
                <a:gd name="T3" fmla="*/ 0 h 205"/>
                <a:gd name="T4" fmla="*/ 102 w 134"/>
                <a:gd name="T5" fmla="*/ 141 h 205"/>
                <a:gd name="T6" fmla="*/ 102 w 134"/>
                <a:gd name="T7" fmla="*/ 0 h 205"/>
                <a:gd name="T8" fmla="*/ 134 w 134"/>
                <a:gd name="T9" fmla="*/ 0 h 205"/>
                <a:gd name="T10" fmla="*/ 134 w 134"/>
                <a:gd name="T11" fmla="*/ 205 h 205"/>
                <a:gd name="T12" fmla="*/ 99 w 134"/>
                <a:gd name="T13" fmla="*/ 205 h 205"/>
                <a:gd name="T14" fmla="*/ 33 w 134"/>
                <a:gd name="T15" fmla="*/ 64 h 205"/>
                <a:gd name="T16" fmla="*/ 33 w 134"/>
                <a:gd name="T17" fmla="*/ 205 h 205"/>
                <a:gd name="T18" fmla="*/ 0 w 134"/>
                <a:gd name="T19" fmla="*/ 205 h 205"/>
                <a:gd name="T20" fmla="*/ 0 w 134"/>
                <a:gd name="T2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205">
                  <a:moveTo>
                    <a:pt x="0" y="0"/>
                  </a:moveTo>
                  <a:lnTo>
                    <a:pt x="37" y="0"/>
                  </a:lnTo>
                  <a:lnTo>
                    <a:pt x="102" y="141"/>
                  </a:lnTo>
                  <a:lnTo>
                    <a:pt x="102" y="0"/>
                  </a:lnTo>
                  <a:lnTo>
                    <a:pt x="134" y="0"/>
                  </a:lnTo>
                  <a:lnTo>
                    <a:pt x="134" y="205"/>
                  </a:lnTo>
                  <a:lnTo>
                    <a:pt x="99" y="205"/>
                  </a:lnTo>
                  <a:lnTo>
                    <a:pt x="33" y="64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1562" y="2429"/>
              <a:ext cx="42" cy="50"/>
            </a:xfrm>
            <a:custGeom>
              <a:avLst/>
              <a:gdLst>
                <a:gd name="T0" fmla="*/ 128 w 128"/>
                <a:gd name="T1" fmla="*/ 147 h 148"/>
                <a:gd name="T2" fmla="*/ 96 w 128"/>
                <a:gd name="T3" fmla="*/ 147 h 148"/>
                <a:gd name="T4" fmla="*/ 96 w 128"/>
                <a:gd name="T5" fmla="*/ 130 h 148"/>
                <a:gd name="T6" fmla="*/ 96 w 128"/>
                <a:gd name="T7" fmla="*/ 130 h 148"/>
                <a:gd name="T8" fmla="*/ 89 w 128"/>
                <a:gd name="T9" fmla="*/ 137 h 148"/>
                <a:gd name="T10" fmla="*/ 81 w 128"/>
                <a:gd name="T11" fmla="*/ 143 h 148"/>
                <a:gd name="T12" fmla="*/ 76 w 128"/>
                <a:gd name="T13" fmla="*/ 145 h 148"/>
                <a:gd name="T14" fmla="*/ 70 w 128"/>
                <a:gd name="T15" fmla="*/ 147 h 148"/>
                <a:gd name="T16" fmla="*/ 64 w 128"/>
                <a:gd name="T17" fmla="*/ 148 h 148"/>
                <a:gd name="T18" fmla="*/ 56 w 128"/>
                <a:gd name="T19" fmla="*/ 148 h 148"/>
                <a:gd name="T20" fmla="*/ 56 w 128"/>
                <a:gd name="T21" fmla="*/ 148 h 148"/>
                <a:gd name="T22" fmla="*/ 43 w 128"/>
                <a:gd name="T23" fmla="*/ 148 h 148"/>
                <a:gd name="T24" fmla="*/ 32 w 128"/>
                <a:gd name="T25" fmla="*/ 144 h 148"/>
                <a:gd name="T26" fmla="*/ 22 w 128"/>
                <a:gd name="T27" fmla="*/ 139 h 148"/>
                <a:gd name="T28" fmla="*/ 15 w 128"/>
                <a:gd name="T29" fmla="*/ 133 h 148"/>
                <a:gd name="T30" fmla="*/ 8 w 128"/>
                <a:gd name="T31" fmla="*/ 125 h 148"/>
                <a:gd name="T32" fmla="*/ 4 w 128"/>
                <a:gd name="T33" fmla="*/ 114 h 148"/>
                <a:gd name="T34" fmla="*/ 0 w 128"/>
                <a:gd name="T35" fmla="*/ 102 h 148"/>
                <a:gd name="T36" fmla="*/ 0 w 128"/>
                <a:gd name="T37" fmla="*/ 88 h 148"/>
                <a:gd name="T38" fmla="*/ 0 w 128"/>
                <a:gd name="T39" fmla="*/ 0 h 148"/>
                <a:gd name="T40" fmla="*/ 32 w 128"/>
                <a:gd name="T41" fmla="*/ 0 h 148"/>
                <a:gd name="T42" fmla="*/ 32 w 128"/>
                <a:gd name="T43" fmla="*/ 81 h 148"/>
                <a:gd name="T44" fmla="*/ 32 w 128"/>
                <a:gd name="T45" fmla="*/ 81 h 148"/>
                <a:gd name="T46" fmla="*/ 32 w 128"/>
                <a:gd name="T47" fmla="*/ 91 h 148"/>
                <a:gd name="T48" fmla="*/ 34 w 128"/>
                <a:gd name="T49" fmla="*/ 98 h 148"/>
                <a:gd name="T50" fmla="*/ 37 w 128"/>
                <a:gd name="T51" fmla="*/ 104 h 148"/>
                <a:gd name="T52" fmla="*/ 40 w 128"/>
                <a:gd name="T53" fmla="*/ 109 h 148"/>
                <a:gd name="T54" fmla="*/ 44 w 128"/>
                <a:gd name="T55" fmla="*/ 114 h 148"/>
                <a:gd name="T56" fmla="*/ 50 w 128"/>
                <a:gd name="T57" fmla="*/ 116 h 148"/>
                <a:gd name="T58" fmla="*/ 56 w 128"/>
                <a:gd name="T59" fmla="*/ 117 h 148"/>
                <a:gd name="T60" fmla="*/ 64 w 128"/>
                <a:gd name="T61" fmla="*/ 119 h 148"/>
                <a:gd name="T62" fmla="*/ 64 w 128"/>
                <a:gd name="T63" fmla="*/ 119 h 148"/>
                <a:gd name="T64" fmla="*/ 71 w 128"/>
                <a:gd name="T65" fmla="*/ 117 h 148"/>
                <a:gd name="T66" fmla="*/ 78 w 128"/>
                <a:gd name="T67" fmla="*/ 115 h 148"/>
                <a:gd name="T68" fmla="*/ 83 w 128"/>
                <a:gd name="T69" fmla="*/ 112 h 148"/>
                <a:gd name="T70" fmla="*/ 88 w 128"/>
                <a:gd name="T71" fmla="*/ 108 h 148"/>
                <a:gd name="T72" fmla="*/ 92 w 128"/>
                <a:gd name="T73" fmla="*/ 103 h 148"/>
                <a:gd name="T74" fmla="*/ 94 w 128"/>
                <a:gd name="T75" fmla="*/ 97 h 148"/>
                <a:gd name="T76" fmla="*/ 95 w 128"/>
                <a:gd name="T77" fmla="*/ 89 h 148"/>
                <a:gd name="T78" fmla="*/ 96 w 128"/>
                <a:gd name="T79" fmla="*/ 81 h 148"/>
                <a:gd name="T80" fmla="*/ 96 w 128"/>
                <a:gd name="T81" fmla="*/ 0 h 148"/>
                <a:gd name="T82" fmla="*/ 128 w 128"/>
                <a:gd name="T83" fmla="*/ 0 h 148"/>
                <a:gd name="T84" fmla="*/ 128 w 128"/>
                <a:gd name="T85" fmla="*/ 1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128" y="147"/>
                  </a:moveTo>
                  <a:lnTo>
                    <a:pt x="96" y="147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89" y="137"/>
                  </a:lnTo>
                  <a:lnTo>
                    <a:pt x="81" y="143"/>
                  </a:lnTo>
                  <a:lnTo>
                    <a:pt x="76" y="145"/>
                  </a:lnTo>
                  <a:lnTo>
                    <a:pt x="70" y="147"/>
                  </a:lnTo>
                  <a:lnTo>
                    <a:pt x="64" y="148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43" y="148"/>
                  </a:lnTo>
                  <a:lnTo>
                    <a:pt x="32" y="144"/>
                  </a:lnTo>
                  <a:lnTo>
                    <a:pt x="22" y="139"/>
                  </a:lnTo>
                  <a:lnTo>
                    <a:pt x="15" y="133"/>
                  </a:lnTo>
                  <a:lnTo>
                    <a:pt x="8" y="125"/>
                  </a:lnTo>
                  <a:lnTo>
                    <a:pt x="4" y="114"/>
                  </a:lnTo>
                  <a:lnTo>
                    <a:pt x="0" y="102"/>
                  </a:lnTo>
                  <a:lnTo>
                    <a:pt x="0" y="88"/>
                  </a:lnTo>
                  <a:lnTo>
                    <a:pt x="0" y="0"/>
                  </a:lnTo>
                  <a:lnTo>
                    <a:pt x="32" y="0"/>
                  </a:lnTo>
                  <a:lnTo>
                    <a:pt x="32" y="81"/>
                  </a:lnTo>
                  <a:lnTo>
                    <a:pt x="32" y="81"/>
                  </a:lnTo>
                  <a:lnTo>
                    <a:pt x="32" y="91"/>
                  </a:lnTo>
                  <a:lnTo>
                    <a:pt x="34" y="98"/>
                  </a:lnTo>
                  <a:lnTo>
                    <a:pt x="37" y="104"/>
                  </a:lnTo>
                  <a:lnTo>
                    <a:pt x="40" y="109"/>
                  </a:lnTo>
                  <a:lnTo>
                    <a:pt x="44" y="114"/>
                  </a:lnTo>
                  <a:lnTo>
                    <a:pt x="50" y="116"/>
                  </a:lnTo>
                  <a:lnTo>
                    <a:pt x="56" y="117"/>
                  </a:lnTo>
                  <a:lnTo>
                    <a:pt x="64" y="119"/>
                  </a:lnTo>
                  <a:lnTo>
                    <a:pt x="64" y="119"/>
                  </a:lnTo>
                  <a:lnTo>
                    <a:pt x="71" y="117"/>
                  </a:lnTo>
                  <a:lnTo>
                    <a:pt x="78" y="115"/>
                  </a:lnTo>
                  <a:lnTo>
                    <a:pt x="83" y="112"/>
                  </a:lnTo>
                  <a:lnTo>
                    <a:pt x="88" y="108"/>
                  </a:lnTo>
                  <a:lnTo>
                    <a:pt x="92" y="103"/>
                  </a:lnTo>
                  <a:lnTo>
                    <a:pt x="94" y="97"/>
                  </a:lnTo>
                  <a:lnTo>
                    <a:pt x="95" y="89"/>
                  </a:lnTo>
                  <a:lnTo>
                    <a:pt x="96" y="81"/>
                  </a:lnTo>
                  <a:lnTo>
                    <a:pt x="96" y="0"/>
                  </a:lnTo>
                  <a:lnTo>
                    <a:pt x="128" y="0"/>
                  </a:lnTo>
                  <a:lnTo>
                    <a:pt x="128" y="1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1615" y="2429"/>
              <a:ext cx="50" cy="50"/>
            </a:xfrm>
            <a:custGeom>
              <a:avLst/>
              <a:gdLst>
                <a:gd name="T0" fmla="*/ 75 w 150"/>
                <a:gd name="T1" fmla="*/ 120 h 149"/>
                <a:gd name="T2" fmla="*/ 92 w 150"/>
                <a:gd name="T3" fmla="*/ 116 h 149"/>
                <a:gd name="T4" fmla="*/ 106 w 150"/>
                <a:gd name="T5" fmla="*/ 106 h 149"/>
                <a:gd name="T6" fmla="*/ 114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7 w 150"/>
                <a:gd name="T13" fmla="*/ 90 h 149"/>
                <a:gd name="T14" fmla="*/ 143 w 150"/>
                <a:gd name="T15" fmla="*/ 104 h 149"/>
                <a:gd name="T16" fmla="*/ 128 w 150"/>
                <a:gd name="T17" fmla="*/ 128 h 149"/>
                <a:gd name="T18" fmla="*/ 104 w 150"/>
                <a:gd name="T19" fmla="*/ 144 h 149"/>
                <a:gd name="T20" fmla="*/ 90 w 150"/>
                <a:gd name="T21" fmla="*/ 148 h 149"/>
                <a:gd name="T22" fmla="*/ 75 w 150"/>
                <a:gd name="T23" fmla="*/ 149 h 149"/>
                <a:gd name="T24" fmla="*/ 67 w 150"/>
                <a:gd name="T25" fmla="*/ 149 h 149"/>
                <a:gd name="T26" fmla="*/ 52 w 150"/>
                <a:gd name="T27" fmla="*/ 146 h 149"/>
                <a:gd name="T28" fmla="*/ 33 w 150"/>
                <a:gd name="T29" fmla="*/ 137 h 149"/>
                <a:gd name="T30" fmla="*/ 12 w 150"/>
                <a:gd name="T31" fmla="*/ 117 h 149"/>
                <a:gd name="T32" fmla="*/ 3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1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59 w 150"/>
                <a:gd name="T47" fmla="*/ 1 h 149"/>
                <a:gd name="T48" fmla="*/ 75 w 150"/>
                <a:gd name="T49" fmla="*/ 0 h 149"/>
                <a:gd name="T50" fmla="*/ 83 w 150"/>
                <a:gd name="T51" fmla="*/ 0 h 149"/>
                <a:gd name="T52" fmla="*/ 98 w 150"/>
                <a:gd name="T53" fmla="*/ 4 h 149"/>
                <a:gd name="T54" fmla="*/ 112 w 150"/>
                <a:gd name="T55" fmla="*/ 9 h 149"/>
                <a:gd name="T56" fmla="*/ 128 w 150"/>
                <a:gd name="T57" fmla="*/ 22 h 149"/>
                <a:gd name="T58" fmla="*/ 104 w 150"/>
                <a:gd name="T59" fmla="*/ 43 h 149"/>
                <a:gd name="T60" fmla="*/ 91 w 150"/>
                <a:gd name="T61" fmla="*/ 34 h 149"/>
                <a:gd name="T62" fmla="*/ 75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6 w 150"/>
                <a:gd name="T75" fmla="*/ 93 h 149"/>
                <a:gd name="T76" fmla="*/ 45 w 150"/>
                <a:gd name="T77" fmla="*/ 106 h 149"/>
                <a:gd name="T78" fmla="*/ 57 w 150"/>
                <a:gd name="T79" fmla="*/ 116 h 149"/>
                <a:gd name="T80" fmla="*/ 75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5" y="120"/>
                  </a:moveTo>
                  <a:lnTo>
                    <a:pt x="75" y="120"/>
                  </a:lnTo>
                  <a:lnTo>
                    <a:pt x="84" y="118"/>
                  </a:lnTo>
                  <a:lnTo>
                    <a:pt x="92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4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8" y="83"/>
                  </a:lnTo>
                  <a:lnTo>
                    <a:pt x="147" y="90"/>
                  </a:lnTo>
                  <a:lnTo>
                    <a:pt x="146" y="98"/>
                  </a:lnTo>
                  <a:lnTo>
                    <a:pt x="143" y="104"/>
                  </a:lnTo>
                  <a:lnTo>
                    <a:pt x="136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4" y="144"/>
                  </a:lnTo>
                  <a:lnTo>
                    <a:pt x="97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3" y="98"/>
                  </a:lnTo>
                  <a:lnTo>
                    <a:pt x="1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59"/>
                  </a:lnTo>
                  <a:lnTo>
                    <a:pt x="3" y="51"/>
                  </a:lnTo>
                  <a:lnTo>
                    <a:pt x="6" y="45"/>
                  </a:lnTo>
                  <a:lnTo>
                    <a:pt x="12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2" y="3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8" y="22"/>
                  </a:lnTo>
                  <a:lnTo>
                    <a:pt x="104" y="43"/>
                  </a:lnTo>
                  <a:lnTo>
                    <a:pt x="104" y="43"/>
                  </a:lnTo>
                  <a:lnTo>
                    <a:pt x="98" y="38"/>
                  </a:lnTo>
                  <a:lnTo>
                    <a:pt x="91" y="34"/>
                  </a:lnTo>
                  <a:lnTo>
                    <a:pt x="84" y="31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66" y="31"/>
                  </a:lnTo>
                  <a:lnTo>
                    <a:pt x="57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6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6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7" y="116"/>
                  </a:lnTo>
                  <a:lnTo>
                    <a:pt x="66" y="118"/>
                  </a:lnTo>
                  <a:lnTo>
                    <a:pt x="75" y="120"/>
                  </a:lnTo>
                  <a:lnTo>
                    <a:pt x="75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1674" y="2409"/>
              <a:ext cx="10" cy="69"/>
            </a:xfrm>
            <a:custGeom>
              <a:avLst/>
              <a:gdLst>
                <a:gd name="T0" fmla="*/ 0 w 32"/>
                <a:gd name="T1" fmla="*/ 4 h 209"/>
                <a:gd name="T2" fmla="*/ 32 w 32"/>
                <a:gd name="T3" fmla="*/ 0 h 209"/>
                <a:gd name="T4" fmla="*/ 32 w 32"/>
                <a:gd name="T5" fmla="*/ 209 h 209"/>
                <a:gd name="T6" fmla="*/ 0 w 32"/>
                <a:gd name="T7" fmla="*/ 209 h 209"/>
                <a:gd name="T8" fmla="*/ 0 w 32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09">
                  <a:moveTo>
                    <a:pt x="0" y="4"/>
                  </a:moveTo>
                  <a:lnTo>
                    <a:pt x="32" y="0"/>
                  </a:lnTo>
                  <a:lnTo>
                    <a:pt x="32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0"/>
            <p:cNvSpPr>
              <a:spLocks noEditPoints="1"/>
            </p:cNvSpPr>
            <p:nvPr userDrawn="1"/>
          </p:nvSpPr>
          <p:spPr bwMode="auto">
            <a:xfrm>
              <a:off x="1694" y="2429"/>
              <a:ext cx="50" cy="50"/>
            </a:xfrm>
            <a:custGeom>
              <a:avLst/>
              <a:gdLst>
                <a:gd name="T0" fmla="*/ 35 w 149"/>
                <a:gd name="T1" fmla="*/ 85 h 149"/>
                <a:gd name="T2" fmla="*/ 39 w 149"/>
                <a:gd name="T3" fmla="*/ 99 h 149"/>
                <a:gd name="T4" fmla="*/ 49 w 149"/>
                <a:gd name="T5" fmla="*/ 110 h 149"/>
                <a:gd name="T6" fmla="*/ 61 w 149"/>
                <a:gd name="T7" fmla="*/ 116 h 149"/>
                <a:gd name="T8" fmla="*/ 76 w 149"/>
                <a:gd name="T9" fmla="*/ 120 h 149"/>
                <a:gd name="T10" fmla="*/ 87 w 149"/>
                <a:gd name="T11" fmla="*/ 118 h 149"/>
                <a:gd name="T12" fmla="*/ 103 w 149"/>
                <a:gd name="T13" fmla="*/ 111 h 149"/>
                <a:gd name="T14" fmla="*/ 147 w 149"/>
                <a:gd name="T15" fmla="*/ 105 h 149"/>
                <a:gd name="T16" fmla="*/ 143 w 149"/>
                <a:gd name="T17" fmla="*/ 115 h 149"/>
                <a:gd name="T18" fmla="*/ 130 w 149"/>
                <a:gd name="T19" fmla="*/ 131 h 149"/>
                <a:gd name="T20" fmla="*/ 110 w 149"/>
                <a:gd name="T21" fmla="*/ 143 h 149"/>
                <a:gd name="T22" fmla="*/ 88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7 w 149"/>
                <a:gd name="T29" fmla="*/ 144 h 149"/>
                <a:gd name="T30" fmla="*/ 22 w 149"/>
                <a:gd name="T31" fmla="*/ 128 h 149"/>
                <a:gd name="T32" fmla="*/ 7 w 149"/>
                <a:gd name="T33" fmla="*/ 104 h 149"/>
                <a:gd name="T34" fmla="*/ 3 w 149"/>
                <a:gd name="T35" fmla="*/ 90 h 149"/>
                <a:gd name="T36" fmla="*/ 0 w 149"/>
                <a:gd name="T37" fmla="*/ 74 h 149"/>
                <a:gd name="T38" fmla="*/ 2 w 149"/>
                <a:gd name="T39" fmla="*/ 67 h 149"/>
                <a:gd name="T40" fmla="*/ 7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60 w 149"/>
                <a:gd name="T47" fmla="*/ 1 h 149"/>
                <a:gd name="T48" fmla="*/ 75 w 149"/>
                <a:gd name="T49" fmla="*/ 0 h 149"/>
                <a:gd name="T50" fmla="*/ 83 w 149"/>
                <a:gd name="T51" fmla="*/ 0 h 149"/>
                <a:gd name="T52" fmla="*/ 98 w 149"/>
                <a:gd name="T53" fmla="*/ 4 h 149"/>
                <a:gd name="T54" fmla="*/ 116 w 149"/>
                <a:gd name="T55" fmla="*/ 12 h 149"/>
                <a:gd name="T56" fmla="*/ 137 w 149"/>
                <a:gd name="T57" fmla="*/ 33 h 149"/>
                <a:gd name="T58" fmla="*/ 148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9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9 w 149"/>
                <a:gd name="T77" fmla="*/ 31 h 149"/>
                <a:gd name="T78" fmla="*/ 56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5" y="85"/>
                  </a:moveTo>
                  <a:lnTo>
                    <a:pt x="35" y="85"/>
                  </a:lnTo>
                  <a:lnTo>
                    <a:pt x="37" y="93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49" y="110"/>
                  </a:lnTo>
                  <a:lnTo>
                    <a:pt x="54" y="113"/>
                  </a:lnTo>
                  <a:lnTo>
                    <a:pt x="61" y="116"/>
                  </a:lnTo>
                  <a:lnTo>
                    <a:pt x="69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7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7" y="105"/>
                  </a:lnTo>
                  <a:lnTo>
                    <a:pt x="147" y="105"/>
                  </a:lnTo>
                  <a:lnTo>
                    <a:pt x="143" y="115"/>
                  </a:lnTo>
                  <a:lnTo>
                    <a:pt x="137" y="123"/>
                  </a:lnTo>
                  <a:lnTo>
                    <a:pt x="130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8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9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7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7" y="104"/>
                  </a:lnTo>
                  <a:lnTo>
                    <a:pt x="4" y="96"/>
                  </a:lnTo>
                  <a:lnTo>
                    <a:pt x="3" y="90"/>
                  </a:lnTo>
                  <a:lnTo>
                    <a:pt x="2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7" y="45"/>
                  </a:lnTo>
                  <a:lnTo>
                    <a:pt x="14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7" y="33"/>
                  </a:lnTo>
                  <a:lnTo>
                    <a:pt x="143" y="45"/>
                  </a:lnTo>
                  <a:lnTo>
                    <a:pt x="148" y="60"/>
                  </a:lnTo>
                  <a:lnTo>
                    <a:pt x="149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5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9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2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9" y="31"/>
                  </a:lnTo>
                  <a:lnTo>
                    <a:pt x="61" y="32"/>
                  </a:lnTo>
                  <a:lnTo>
                    <a:pt x="56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2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1"/>
            <p:cNvSpPr>
              <a:spLocks noEditPoints="1"/>
            </p:cNvSpPr>
            <p:nvPr userDrawn="1"/>
          </p:nvSpPr>
          <p:spPr bwMode="auto">
            <a:xfrm>
              <a:off x="1751" y="2429"/>
              <a:ext cx="49" cy="50"/>
            </a:xfrm>
            <a:custGeom>
              <a:avLst/>
              <a:gdLst>
                <a:gd name="T0" fmla="*/ 147 w 147"/>
                <a:gd name="T1" fmla="*/ 148 h 149"/>
                <a:gd name="T2" fmla="*/ 114 w 147"/>
                <a:gd name="T3" fmla="*/ 133 h 149"/>
                <a:gd name="T4" fmla="*/ 108 w 147"/>
                <a:gd name="T5" fmla="*/ 138 h 149"/>
                <a:gd name="T6" fmla="*/ 86 w 147"/>
                <a:gd name="T7" fmla="*/ 148 h 149"/>
                <a:gd name="T8" fmla="*/ 73 w 147"/>
                <a:gd name="T9" fmla="*/ 149 h 149"/>
                <a:gd name="T10" fmla="*/ 57 w 147"/>
                <a:gd name="T11" fmla="*/ 148 h 149"/>
                <a:gd name="T12" fmla="*/ 31 w 147"/>
                <a:gd name="T13" fmla="*/ 138 h 149"/>
                <a:gd name="T14" fmla="*/ 12 w 147"/>
                <a:gd name="T15" fmla="*/ 117 h 149"/>
                <a:gd name="T16" fmla="*/ 2 w 147"/>
                <a:gd name="T17" fmla="*/ 98 h 149"/>
                <a:gd name="T18" fmla="*/ 0 w 147"/>
                <a:gd name="T19" fmla="*/ 83 h 149"/>
                <a:gd name="T20" fmla="*/ 0 w 147"/>
                <a:gd name="T21" fmla="*/ 74 h 149"/>
                <a:gd name="T22" fmla="*/ 1 w 147"/>
                <a:gd name="T23" fmla="*/ 59 h 149"/>
                <a:gd name="T24" fmla="*/ 5 w 147"/>
                <a:gd name="T25" fmla="*/ 44 h 149"/>
                <a:gd name="T26" fmla="*/ 20 w 147"/>
                <a:gd name="T27" fmla="*/ 21 h 149"/>
                <a:gd name="T28" fmla="*/ 44 w 147"/>
                <a:gd name="T29" fmla="*/ 5 h 149"/>
                <a:gd name="T30" fmla="*/ 73 w 147"/>
                <a:gd name="T31" fmla="*/ 0 h 149"/>
                <a:gd name="T32" fmla="*/ 80 w 147"/>
                <a:gd name="T33" fmla="*/ 0 h 149"/>
                <a:gd name="T34" fmla="*/ 98 w 147"/>
                <a:gd name="T35" fmla="*/ 5 h 149"/>
                <a:gd name="T36" fmla="*/ 114 w 147"/>
                <a:gd name="T37" fmla="*/ 17 h 149"/>
                <a:gd name="T38" fmla="*/ 147 w 147"/>
                <a:gd name="T39" fmla="*/ 1 h 149"/>
                <a:gd name="T40" fmla="*/ 74 w 147"/>
                <a:gd name="T41" fmla="*/ 31 h 149"/>
                <a:gd name="T42" fmla="*/ 57 w 147"/>
                <a:gd name="T43" fmla="*/ 34 h 149"/>
                <a:gd name="T44" fmla="*/ 44 w 147"/>
                <a:gd name="T45" fmla="*/ 44 h 149"/>
                <a:gd name="T46" fmla="*/ 34 w 147"/>
                <a:gd name="T47" fmla="*/ 57 h 149"/>
                <a:gd name="T48" fmla="*/ 31 w 147"/>
                <a:gd name="T49" fmla="*/ 74 h 149"/>
                <a:gd name="T50" fmla="*/ 31 w 147"/>
                <a:gd name="T51" fmla="*/ 83 h 149"/>
                <a:gd name="T52" fmla="*/ 37 w 147"/>
                <a:gd name="T53" fmla="*/ 99 h 149"/>
                <a:gd name="T54" fmla="*/ 50 w 147"/>
                <a:gd name="T55" fmla="*/ 111 h 149"/>
                <a:gd name="T56" fmla="*/ 65 w 147"/>
                <a:gd name="T57" fmla="*/ 117 h 149"/>
                <a:gd name="T58" fmla="*/ 74 w 147"/>
                <a:gd name="T59" fmla="*/ 118 h 149"/>
                <a:gd name="T60" fmla="*/ 90 w 147"/>
                <a:gd name="T61" fmla="*/ 115 h 149"/>
                <a:gd name="T62" fmla="*/ 103 w 147"/>
                <a:gd name="T63" fmla="*/ 105 h 149"/>
                <a:gd name="T64" fmla="*/ 112 w 147"/>
                <a:gd name="T65" fmla="*/ 92 h 149"/>
                <a:gd name="T66" fmla="*/ 115 w 147"/>
                <a:gd name="T67" fmla="*/ 74 h 149"/>
                <a:gd name="T68" fmla="*/ 114 w 147"/>
                <a:gd name="T69" fmla="*/ 66 h 149"/>
                <a:gd name="T70" fmla="*/ 108 w 147"/>
                <a:gd name="T71" fmla="*/ 50 h 149"/>
                <a:gd name="T72" fmla="*/ 97 w 147"/>
                <a:gd name="T73" fmla="*/ 38 h 149"/>
                <a:gd name="T74" fmla="*/ 83 w 147"/>
                <a:gd name="T75" fmla="*/ 32 h 149"/>
                <a:gd name="T76" fmla="*/ 74 w 147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49">
                  <a:moveTo>
                    <a:pt x="147" y="1"/>
                  </a:moveTo>
                  <a:lnTo>
                    <a:pt x="147" y="148"/>
                  </a:lnTo>
                  <a:lnTo>
                    <a:pt x="114" y="148"/>
                  </a:lnTo>
                  <a:lnTo>
                    <a:pt x="114" y="133"/>
                  </a:lnTo>
                  <a:lnTo>
                    <a:pt x="114" y="133"/>
                  </a:lnTo>
                  <a:lnTo>
                    <a:pt x="108" y="138"/>
                  </a:lnTo>
                  <a:lnTo>
                    <a:pt x="98" y="144"/>
                  </a:lnTo>
                  <a:lnTo>
                    <a:pt x="86" y="148"/>
                  </a:lnTo>
                  <a:lnTo>
                    <a:pt x="80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7" y="148"/>
                  </a:lnTo>
                  <a:lnTo>
                    <a:pt x="44" y="144"/>
                  </a:lnTo>
                  <a:lnTo>
                    <a:pt x="31" y="138"/>
                  </a:lnTo>
                  <a:lnTo>
                    <a:pt x="20" y="128"/>
                  </a:lnTo>
                  <a:lnTo>
                    <a:pt x="12" y="117"/>
                  </a:lnTo>
                  <a:lnTo>
                    <a:pt x="5" y="105"/>
                  </a:lnTo>
                  <a:lnTo>
                    <a:pt x="2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2" y="51"/>
                  </a:lnTo>
                  <a:lnTo>
                    <a:pt x="5" y="44"/>
                  </a:lnTo>
                  <a:lnTo>
                    <a:pt x="12" y="32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4" y="5"/>
                  </a:lnTo>
                  <a:lnTo>
                    <a:pt x="57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6" y="1"/>
                  </a:lnTo>
                  <a:lnTo>
                    <a:pt x="98" y="5"/>
                  </a:lnTo>
                  <a:lnTo>
                    <a:pt x="108" y="11"/>
                  </a:lnTo>
                  <a:lnTo>
                    <a:pt x="114" y="17"/>
                  </a:lnTo>
                  <a:lnTo>
                    <a:pt x="114" y="1"/>
                  </a:lnTo>
                  <a:lnTo>
                    <a:pt x="147" y="1"/>
                  </a:lnTo>
                  <a:close/>
                  <a:moveTo>
                    <a:pt x="74" y="31"/>
                  </a:moveTo>
                  <a:lnTo>
                    <a:pt x="74" y="31"/>
                  </a:lnTo>
                  <a:lnTo>
                    <a:pt x="65" y="32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7" y="50"/>
                  </a:lnTo>
                  <a:lnTo>
                    <a:pt x="34" y="57"/>
                  </a:lnTo>
                  <a:lnTo>
                    <a:pt x="31" y="66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1" y="83"/>
                  </a:lnTo>
                  <a:lnTo>
                    <a:pt x="34" y="92"/>
                  </a:lnTo>
                  <a:lnTo>
                    <a:pt x="37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7" y="115"/>
                  </a:lnTo>
                  <a:lnTo>
                    <a:pt x="65" y="117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83" y="117"/>
                  </a:lnTo>
                  <a:lnTo>
                    <a:pt x="90" y="115"/>
                  </a:lnTo>
                  <a:lnTo>
                    <a:pt x="97" y="111"/>
                  </a:lnTo>
                  <a:lnTo>
                    <a:pt x="103" y="105"/>
                  </a:lnTo>
                  <a:lnTo>
                    <a:pt x="108" y="99"/>
                  </a:lnTo>
                  <a:lnTo>
                    <a:pt x="112" y="92"/>
                  </a:lnTo>
                  <a:lnTo>
                    <a:pt x="114" y="83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4" y="66"/>
                  </a:lnTo>
                  <a:lnTo>
                    <a:pt x="112" y="57"/>
                  </a:lnTo>
                  <a:lnTo>
                    <a:pt x="108" y="50"/>
                  </a:lnTo>
                  <a:lnTo>
                    <a:pt x="103" y="44"/>
                  </a:lnTo>
                  <a:lnTo>
                    <a:pt x="97" y="38"/>
                  </a:lnTo>
                  <a:lnTo>
                    <a:pt x="90" y="34"/>
                  </a:lnTo>
                  <a:lnTo>
                    <a:pt x="83" y="32"/>
                  </a:lnTo>
                  <a:lnTo>
                    <a:pt x="74" y="31"/>
                  </a:lnTo>
                  <a:lnTo>
                    <a:pt x="74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1812" y="2429"/>
              <a:ext cx="23" cy="49"/>
            </a:xfrm>
            <a:custGeom>
              <a:avLst/>
              <a:gdLst>
                <a:gd name="T0" fmla="*/ 0 w 70"/>
                <a:gd name="T1" fmla="*/ 1 h 148"/>
                <a:gd name="T2" fmla="*/ 32 w 70"/>
                <a:gd name="T3" fmla="*/ 1 h 148"/>
                <a:gd name="T4" fmla="*/ 32 w 70"/>
                <a:gd name="T5" fmla="*/ 17 h 148"/>
                <a:gd name="T6" fmla="*/ 32 w 70"/>
                <a:gd name="T7" fmla="*/ 17 h 148"/>
                <a:gd name="T8" fmla="*/ 38 w 70"/>
                <a:gd name="T9" fmla="*/ 10 h 148"/>
                <a:gd name="T10" fmla="*/ 47 w 70"/>
                <a:gd name="T11" fmla="*/ 5 h 148"/>
                <a:gd name="T12" fmla="*/ 50 w 70"/>
                <a:gd name="T13" fmla="*/ 3 h 148"/>
                <a:gd name="T14" fmla="*/ 56 w 70"/>
                <a:gd name="T15" fmla="*/ 1 h 148"/>
                <a:gd name="T16" fmla="*/ 62 w 70"/>
                <a:gd name="T17" fmla="*/ 0 h 148"/>
                <a:gd name="T18" fmla="*/ 70 w 70"/>
                <a:gd name="T19" fmla="*/ 0 h 148"/>
                <a:gd name="T20" fmla="*/ 70 w 70"/>
                <a:gd name="T21" fmla="*/ 31 h 148"/>
                <a:gd name="T22" fmla="*/ 67 w 70"/>
                <a:gd name="T23" fmla="*/ 31 h 148"/>
                <a:gd name="T24" fmla="*/ 67 w 70"/>
                <a:gd name="T25" fmla="*/ 31 h 148"/>
                <a:gd name="T26" fmla="*/ 60 w 70"/>
                <a:gd name="T27" fmla="*/ 32 h 148"/>
                <a:gd name="T28" fmla="*/ 53 w 70"/>
                <a:gd name="T29" fmla="*/ 33 h 148"/>
                <a:gd name="T30" fmla="*/ 47 w 70"/>
                <a:gd name="T31" fmla="*/ 37 h 148"/>
                <a:gd name="T32" fmla="*/ 42 w 70"/>
                <a:gd name="T33" fmla="*/ 40 h 148"/>
                <a:gd name="T34" fmla="*/ 38 w 70"/>
                <a:gd name="T35" fmla="*/ 46 h 148"/>
                <a:gd name="T36" fmla="*/ 34 w 70"/>
                <a:gd name="T37" fmla="*/ 53 h 148"/>
                <a:gd name="T38" fmla="*/ 33 w 70"/>
                <a:gd name="T39" fmla="*/ 60 h 148"/>
                <a:gd name="T40" fmla="*/ 32 w 70"/>
                <a:gd name="T41" fmla="*/ 67 h 148"/>
                <a:gd name="T42" fmla="*/ 32 w 70"/>
                <a:gd name="T43" fmla="*/ 148 h 148"/>
                <a:gd name="T44" fmla="*/ 0 w 70"/>
                <a:gd name="T45" fmla="*/ 148 h 148"/>
                <a:gd name="T46" fmla="*/ 0 w 70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7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3" y="33"/>
                  </a:lnTo>
                  <a:lnTo>
                    <a:pt x="47" y="37"/>
                  </a:lnTo>
                  <a:lnTo>
                    <a:pt x="42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3"/>
            <p:cNvSpPr>
              <a:spLocks noEditPoints="1"/>
            </p:cNvSpPr>
            <p:nvPr userDrawn="1"/>
          </p:nvSpPr>
          <p:spPr bwMode="auto">
            <a:xfrm>
              <a:off x="1873" y="2410"/>
              <a:ext cx="40" cy="68"/>
            </a:xfrm>
            <a:custGeom>
              <a:avLst/>
              <a:gdLst>
                <a:gd name="T0" fmla="*/ 60 w 119"/>
                <a:gd name="T1" fmla="*/ 0 h 205"/>
                <a:gd name="T2" fmla="*/ 60 w 119"/>
                <a:gd name="T3" fmla="*/ 0 h 205"/>
                <a:gd name="T4" fmla="*/ 72 w 119"/>
                <a:gd name="T5" fmla="*/ 1 h 205"/>
                <a:gd name="T6" fmla="*/ 83 w 119"/>
                <a:gd name="T7" fmla="*/ 3 h 205"/>
                <a:gd name="T8" fmla="*/ 93 w 119"/>
                <a:gd name="T9" fmla="*/ 8 h 205"/>
                <a:gd name="T10" fmla="*/ 102 w 119"/>
                <a:gd name="T11" fmla="*/ 16 h 205"/>
                <a:gd name="T12" fmla="*/ 109 w 119"/>
                <a:gd name="T13" fmla="*/ 24 h 205"/>
                <a:gd name="T14" fmla="*/ 114 w 119"/>
                <a:gd name="T15" fmla="*/ 34 h 205"/>
                <a:gd name="T16" fmla="*/ 117 w 119"/>
                <a:gd name="T17" fmla="*/ 45 h 205"/>
                <a:gd name="T18" fmla="*/ 119 w 119"/>
                <a:gd name="T19" fmla="*/ 58 h 205"/>
                <a:gd name="T20" fmla="*/ 119 w 119"/>
                <a:gd name="T21" fmla="*/ 58 h 205"/>
                <a:gd name="T22" fmla="*/ 117 w 119"/>
                <a:gd name="T23" fmla="*/ 71 h 205"/>
                <a:gd name="T24" fmla="*/ 115 w 119"/>
                <a:gd name="T25" fmla="*/ 80 h 205"/>
                <a:gd name="T26" fmla="*/ 110 w 119"/>
                <a:gd name="T27" fmla="*/ 90 h 205"/>
                <a:gd name="T28" fmla="*/ 105 w 119"/>
                <a:gd name="T29" fmla="*/ 97 h 205"/>
                <a:gd name="T30" fmla="*/ 98 w 119"/>
                <a:gd name="T31" fmla="*/ 105 h 205"/>
                <a:gd name="T32" fmla="*/ 91 w 119"/>
                <a:gd name="T33" fmla="*/ 110 h 205"/>
                <a:gd name="T34" fmla="*/ 81 w 119"/>
                <a:gd name="T35" fmla="*/ 113 h 205"/>
                <a:gd name="T36" fmla="*/ 72 w 119"/>
                <a:gd name="T37" fmla="*/ 116 h 205"/>
                <a:gd name="T38" fmla="*/ 119 w 119"/>
                <a:gd name="T39" fmla="*/ 205 h 205"/>
                <a:gd name="T40" fmla="*/ 81 w 119"/>
                <a:gd name="T41" fmla="*/ 205 h 205"/>
                <a:gd name="T42" fmla="*/ 37 w 119"/>
                <a:gd name="T43" fmla="*/ 117 h 205"/>
                <a:gd name="T44" fmla="*/ 33 w 119"/>
                <a:gd name="T45" fmla="*/ 117 h 205"/>
                <a:gd name="T46" fmla="*/ 33 w 119"/>
                <a:gd name="T47" fmla="*/ 205 h 205"/>
                <a:gd name="T48" fmla="*/ 0 w 119"/>
                <a:gd name="T49" fmla="*/ 205 h 205"/>
                <a:gd name="T50" fmla="*/ 0 w 119"/>
                <a:gd name="T51" fmla="*/ 0 h 205"/>
                <a:gd name="T52" fmla="*/ 60 w 119"/>
                <a:gd name="T53" fmla="*/ 0 h 205"/>
                <a:gd name="T54" fmla="*/ 33 w 119"/>
                <a:gd name="T55" fmla="*/ 86 h 205"/>
                <a:gd name="T56" fmla="*/ 60 w 119"/>
                <a:gd name="T57" fmla="*/ 86 h 205"/>
                <a:gd name="T58" fmla="*/ 60 w 119"/>
                <a:gd name="T59" fmla="*/ 86 h 205"/>
                <a:gd name="T60" fmla="*/ 66 w 119"/>
                <a:gd name="T61" fmla="*/ 85 h 205"/>
                <a:gd name="T62" fmla="*/ 72 w 119"/>
                <a:gd name="T63" fmla="*/ 84 h 205"/>
                <a:gd name="T64" fmla="*/ 76 w 119"/>
                <a:gd name="T65" fmla="*/ 81 h 205"/>
                <a:gd name="T66" fmla="*/ 80 w 119"/>
                <a:gd name="T67" fmla="*/ 78 h 205"/>
                <a:gd name="T68" fmla="*/ 83 w 119"/>
                <a:gd name="T69" fmla="*/ 74 h 205"/>
                <a:gd name="T70" fmla="*/ 84 w 119"/>
                <a:gd name="T71" fmla="*/ 69 h 205"/>
                <a:gd name="T72" fmla="*/ 86 w 119"/>
                <a:gd name="T73" fmla="*/ 64 h 205"/>
                <a:gd name="T74" fmla="*/ 87 w 119"/>
                <a:gd name="T75" fmla="*/ 58 h 205"/>
                <a:gd name="T76" fmla="*/ 87 w 119"/>
                <a:gd name="T77" fmla="*/ 58 h 205"/>
                <a:gd name="T78" fmla="*/ 86 w 119"/>
                <a:gd name="T79" fmla="*/ 53 h 205"/>
                <a:gd name="T80" fmla="*/ 84 w 119"/>
                <a:gd name="T81" fmla="*/ 47 h 205"/>
                <a:gd name="T82" fmla="*/ 83 w 119"/>
                <a:gd name="T83" fmla="*/ 42 h 205"/>
                <a:gd name="T84" fmla="*/ 80 w 119"/>
                <a:gd name="T85" fmla="*/ 39 h 205"/>
                <a:gd name="T86" fmla="*/ 76 w 119"/>
                <a:gd name="T87" fmla="*/ 35 h 205"/>
                <a:gd name="T88" fmla="*/ 72 w 119"/>
                <a:gd name="T89" fmla="*/ 33 h 205"/>
                <a:gd name="T90" fmla="*/ 66 w 119"/>
                <a:gd name="T91" fmla="*/ 31 h 205"/>
                <a:gd name="T92" fmla="*/ 60 w 119"/>
                <a:gd name="T93" fmla="*/ 31 h 205"/>
                <a:gd name="T94" fmla="*/ 33 w 119"/>
                <a:gd name="T95" fmla="*/ 31 h 205"/>
                <a:gd name="T96" fmla="*/ 33 w 119"/>
                <a:gd name="T97" fmla="*/ 8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" h="205">
                  <a:moveTo>
                    <a:pt x="60" y="0"/>
                  </a:moveTo>
                  <a:lnTo>
                    <a:pt x="60" y="0"/>
                  </a:lnTo>
                  <a:lnTo>
                    <a:pt x="72" y="1"/>
                  </a:lnTo>
                  <a:lnTo>
                    <a:pt x="83" y="3"/>
                  </a:lnTo>
                  <a:lnTo>
                    <a:pt x="93" y="8"/>
                  </a:lnTo>
                  <a:lnTo>
                    <a:pt x="102" y="16"/>
                  </a:lnTo>
                  <a:lnTo>
                    <a:pt x="109" y="24"/>
                  </a:lnTo>
                  <a:lnTo>
                    <a:pt x="114" y="34"/>
                  </a:lnTo>
                  <a:lnTo>
                    <a:pt x="117" y="45"/>
                  </a:lnTo>
                  <a:lnTo>
                    <a:pt x="119" y="58"/>
                  </a:lnTo>
                  <a:lnTo>
                    <a:pt x="119" y="58"/>
                  </a:lnTo>
                  <a:lnTo>
                    <a:pt x="117" y="71"/>
                  </a:lnTo>
                  <a:lnTo>
                    <a:pt x="115" y="80"/>
                  </a:lnTo>
                  <a:lnTo>
                    <a:pt x="110" y="90"/>
                  </a:lnTo>
                  <a:lnTo>
                    <a:pt x="105" y="97"/>
                  </a:lnTo>
                  <a:lnTo>
                    <a:pt x="98" y="105"/>
                  </a:lnTo>
                  <a:lnTo>
                    <a:pt x="91" y="110"/>
                  </a:lnTo>
                  <a:lnTo>
                    <a:pt x="81" y="113"/>
                  </a:lnTo>
                  <a:lnTo>
                    <a:pt x="72" y="116"/>
                  </a:lnTo>
                  <a:lnTo>
                    <a:pt x="119" y="205"/>
                  </a:lnTo>
                  <a:lnTo>
                    <a:pt x="81" y="205"/>
                  </a:lnTo>
                  <a:lnTo>
                    <a:pt x="37" y="117"/>
                  </a:lnTo>
                  <a:lnTo>
                    <a:pt x="33" y="117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0" y="0"/>
                  </a:lnTo>
                  <a:close/>
                  <a:moveTo>
                    <a:pt x="33" y="86"/>
                  </a:moveTo>
                  <a:lnTo>
                    <a:pt x="60" y="86"/>
                  </a:lnTo>
                  <a:lnTo>
                    <a:pt x="60" y="86"/>
                  </a:lnTo>
                  <a:lnTo>
                    <a:pt x="66" y="85"/>
                  </a:lnTo>
                  <a:lnTo>
                    <a:pt x="72" y="84"/>
                  </a:lnTo>
                  <a:lnTo>
                    <a:pt x="76" y="81"/>
                  </a:lnTo>
                  <a:lnTo>
                    <a:pt x="80" y="78"/>
                  </a:lnTo>
                  <a:lnTo>
                    <a:pt x="83" y="74"/>
                  </a:lnTo>
                  <a:lnTo>
                    <a:pt x="84" y="69"/>
                  </a:lnTo>
                  <a:lnTo>
                    <a:pt x="86" y="64"/>
                  </a:lnTo>
                  <a:lnTo>
                    <a:pt x="87" y="58"/>
                  </a:lnTo>
                  <a:lnTo>
                    <a:pt x="87" y="58"/>
                  </a:lnTo>
                  <a:lnTo>
                    <a:pt x="86" y="53"/>
                  </a:lnTo>
                  <a:lnTo>
                    <a:pt x="84" y="47"/>
                  </a:lnTo>
                  <a:lnTo>
                    <a:pt x="83" y="42"/>
                  </a:lnTo>
                  <a:lnTo>
                    <a:pt x="80" y="39"/>
                  </a:lnTo>
                  <a:lnTo>
                    <a:pt x="76" y="35"/>
                  </a:lnTo>
                  <a:lnTo>
                    <a:pt x="72" y="33"/>
                  </a:lnTo>
                  <a:lnTo>
                    <a:pt x="66" y="31"/>
                  </a:lnTo>
                  <a:lnTo>
                    <a:pt x="60" y="31"/>
                  </a:lnTo>
                  <a:lnTo>
                    <a:pt x="33" y="31"/>
                  </a:lnTo>
                  <a:lnTo>
                    <a:pt x="33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/>
            <p:cNvSpPr>
              <a:spLocks noEditPoints="1"/>
            </p:cNvSpPr>
            <p:nvPr userDrawn="1"/>
          </p:nvSpPr>
          <p:spPr bwMode="auto">
            <a:xfrm>
              <a:off x="1918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5 w 149"/>
                <a:gd name="T11" fmla="*/ 118 h 149"/>
                <a:gd name="T12" fmla="*/ 102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4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4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1974" y="2429"/>
              <a:ext cx="33" cy="50"/>
            </a:xfrm>
            <a:custGeom>
              <a:avLst/>
              <a:gdLst>
                <a:gd name="T0" fmla="*/ 31 w 101"/>
                <a:gd name="T1" fmla="*/ 99 h 149"/>
                <a:gd name="T2" fmla="*/ 33 w 101"/>
                <a:gd name="T3" fmla="*/ 107 h 149"/>
                <a:gd name="T4" fmla="*/ 37 w 101"/>
                <a:gd name="T5" fmla="*/ 113 h 149"/>
                <a:gd name="T6" fmla="*/ 50 w 101"/>
                <a:gd name="T7" fmla="*/ 120 h 149"/>
                <a:gd name="T8" fmla="*/ 57 w 101"/>
                <a:gd name="T9" fmla="*/ 118 h 149"/>
                <a:gd name="T10" fmla="*/ 66 w 101"/>
                <a:gd name="T11" fmla="*/ 112 h 149"/>
                <a:gd name="T12" fmla="*/ 68 w 101"/>
                <a:gd name="T13" fmla="*/ 105 h 149"/>
                <a:gd name="T14" fmla="*/ 68 w 101"/>
                <a:gd name="T15" fmla="*/ 101 h 149"/>
                <a:gd name="T16" fmla="*/ 66 w 101"/>
                <a:gd name="T17" fmla="*/ 92 h 149"/>
                <a:gd name="T18" fmla="*/ 60 w 101"/>
                <a:gd name="T19" fmla="*/ 85 h 149"/>
                <a:gd name="T20" fmla="*/ 40 w 101"/>
                <a:gd name="T21" fmla="*/ 79 h 149"/>
                <a:gd name="T22" fmla="*/ 36 w 101"/>
                <a:gd name="T23" fmla="*/ 77 h 149"/>
                <a:gd name="T24" fmla="*/ 25 w 101"/>
                <a:gd name="T25" fmla="*/ 71 h 149"/>
                <a:gd name="T26" fmla="*/ 16 w 101"/>
                <a:gd name="T27" fmla="*/ 62 h 149"/>
                <a:gd name="T28" fmla="*/ 11 w 101"/>
                <a:gd name="T29" fmla="*/ 49 h 149"/>
                <a:gd name="T30" fmla="*/ 10 w 101"/>
                <a:gd name="T31" fmla="*/ 40 h 149"/>
                <a:gd name="T32" fmla="*/ 14 w 101"/>
                <a:gd name="T33" fmla="*/ 24 h 149"/>
                <a:gd name="T34" fmla="*/ 22 w 101"/>
                <a:gd name="T35" fmla="*/ 11 h 149"/>
                <a:gd name="T36" fmla="*/ 34 w 101"/>
                <a:gd name="T37" fmla="*/ 3 h 149"/>
                <a:gd name="T38" fmla="*/ 50 w 101"/>
                <a:gd name="T39" fmla="*/ 0 h 149"/>
                <a:gd name="T40" fmla="*/ 61 w 101"/>
                <a:gd name="T41" fmla="*/ 1 h 149"/>
                <a:gd name="T42" fmla="*/ 78 w 101"/>
                <a:gd name="T43" fmla="*/ 11 h 149"/>
                <a:gd name="T44" fmla="*/ 65 w 101"/>
                <a:gd name="T45" fmla="*/ 38 h 149"/>
                <a:gd name="T46" fmla="*/ 64 w 101"/>
                <a:gd name="T47" fmla="*/ 34 h 149"/>
                <a:gd name="T48" fmla="*/ 56 w 101"/>
                <a:gd name="T49" fmla="*/ 29 h 149"/>
                <a:gd name="T50" fmla="*/ 53 w 101"/>
                <a:gd name="T51" fmla="*/ 28 h 149"/>
                <a:gd name="T52" fmla="*/ 44 w 101"/>
                <a:gd name="T53" fmla="*/ 32 h 149"/>
                <a:gd name="T54" fmla="*/ 40 w 101"/>
                <a:gd name="T55" fmla="*/ 40 h 149"/>
                <a:gd name="T56" fmla="*/ 42 w 101"/>
                <a:gd name="T57" fmla="*/ 44 h 149"/>
                <a:gd name="T58" fmla="*/ 47 w 101"/>
                <a:gd name="T59" fmla="*/ 50 h 149"/>
                <a:gd name="T60" fmla="*/ 61 w 101"/>
                <a:gd name="T61" fmla="*/ 55 h 149"/>
                <a:gd name="T62" fmla="*/ 73 w 101"/>
                <a:gd name="T63" fmla="*/ 59 h 149"/>
                <a:gd name="T64" fmla="*/ 83 w 101"/>
                <a:gd name="T65" fmla="*/ 63 h 149"/>
                <a:gd name="T66" fmla="*/ 93 w 101"/>
                <a:gd name="T67" fmla="*/ 72 h 149"/>
                <a:gd name="T68" fmla="*/ 99 w 101"/>
                <a:gd name="T69" fmla="*/ 84 h 149"/>
                <a:gd name="T70" fmla="*/ 101 w 101"/>
                <a:gd name="T71" fmla="*/ 100 h 149"/>
                <a:gd name="T72" fmla="*/ 100 w 101"/>
                <a:gd name="T73" fmla="*/ 111 h 149"/>
                <a:gd name="T74" fmla="*/ 93 w 101"/>
                <a:gd name="T75" fmla="*/ 128 h 149"/>
                <a:gd name="T76" fmla="*/ 79 w 101"/>
                <a:gd name="T77" fmla="*/ 142 h 149"/>
                <a:gd name="T78" fmla="*/ 61 w 101"/>
                <a:gd name="T79" fmla="*/ 149 h 149"/>
                <a:gd name="T80" fmla="*/ 50 w 101"/>
                <a:gd name="T81" fmla="*/ 149 h 149"/>
                <a:gd name="T82" fmla="*/ 29 w 101"/>
                <a:gd name="T83" fmla="*/ 145 h 149"/>
                <a:gd name="T84" fmla="*/ 14 w 101"/>
                <a:gd name="T85" fmla="*/ 135 h 149"/>
                <a:gd name="T86" fmla="*/ 4 w 101"/>
                <a:gd name="T87" fmla="*/ 118 h 149"/>
                <a:gd name="T88" fmla="*/ 0 w 101"/>
                <a:gd name="T89" fmla="*/ 9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" h="149">
                  <a:moveTo>
                    <a:pt x="31" y="99"/>
                  </a:moveTo>
                  <a:lnTo>
                    <a:pt x="31" y="99"/>
                  </a:lnTo>
                  <a:lnTo>
                    <a:pt x="32" y="104"/>
                  </a:lnTo>
                  <a:lnTo>
                    <a:pt x="33" y="107"/>
                  </a:lnTo>
                  <a:lnTo>
                    <a:pt x="34" y="111"/>
                  </a:lnTo>
                  <a:lnTo>
                    <a:pt x="37" y="113"/>
                  </a:lnTo>
                  <a:lnTo>
                    <a:pt x="43" y="117"/>
                  </a:lnTo>
                  <a:lnTo>
                    <a:pt x="50" y="120"/>
                  </a:lnTo>
                  <a:lnTo>
                    <a:pt x="50" y="120"/>
                  </a:lnTo>
                  <a:lnTo>
                    <a:pt x="57" y="118"/>
                  </a:lnTo>
                  <a:lnTo>
                    <a:pt x="64" y="115"/>
                  </a:lnTo>
                  <a:lnTo>
                    <a:pt x="66" y="112"/>
                  </a:lnTo>
                  <a:lnTo>
                    <a:pt x="67" y="109"/>
                  </a:lnTo>
                  <a:lnTo>
                    <a:pt x="68" y="105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8" y="95"/>
                  </a:lnTo>
                  <a:lnTo>
                    <a:pt x="66" y="92"/>
                  </a:lnTo>
                  <a:lnTo>
                    <a:pt x="64" y="88"/>
                  </a:lnTo>
                  <a:lnTo>
                    <a:pt x="60" y="85"/>
                  </a:lnTo>
                  <a:lnTo>
                    <a:pt x="51" y="82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36" y="77"/>
                  </a:lnTo>
                  <a:lnTo>
                    <a:pt x="29" y="74"/>
                  </a:lnTo>
                  <a:lnTo>
                    <a:pt x="25" y="71"/>
                  </a:lnTo>
                  <a:lnTo>
                    <a:pt x="20" y="67"/>
                  </a:lnTo>
                  <a:lnTo>
                    <a:pt x="16" y="62"/>
                  </a:lnTo>
                  <a:lnTo>
                    <a:pt x="12" y="56"/>
                  </a:lnTo>
                  <a:lnTo>
                    <a:pt x="11" y="4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1" y="32"/>
                  </a:lnTo>
                  <a:lnTo>
                    <a:pt x="14" y="24"/>
                  </a:lnTo>
                  <a:lnTo>
                    <a:pt x="17" y="17"/>
                  </a:lnTo>
                  <a:lnTo>
                    <a:pt x="22" y="11"/>
                  </a:lnTo>
                  <a:lnTo>
                    <a:pt x="28" y="6"/>
                  </a:lnTo>
                  <a:lnTo>
                    <a:pt x="34" y="3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61" y="1"/>
                  </a:lnTo>
                  <a:lnTo>
                    <a:pt x="71" y="5"/>
                  </a:lnTo>
                  <a:lnTo>
                    <a:pt x="78" y="11"/>
                  </a:lnTo>
                  <a:lnTo>
                    <a:pt x="85" y="1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4" y="34"/>
                  </a:lnTo>
                  <a:lnTo>
                    <a:pt x="60" y="31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48" y="29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2" y="44"/>
                  </a:lnTo>
                  <a:lnTo>
                    <a:pt x="44" y="48"/>
                  </a:lnTo>
                  <a:lnTo>
                    <a:pt x="47" y="50"/>
                  </a:lnTo>
                  <a:lnTo>
                    <a:pt x="51" y="53"/>
                  </a:lnTo>
                  <a:lnTo>
                    <a:pt x="61" y="55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8" y="61"/>
                  </a:lnTo>
                  <a:lnTo>
                    <a:pt x="83" y="63"/>
                  </a:lnTo>
                  <a:lnTo>
                    <a:pt x="88" y="67"/>
                  </a:lnTo>
                  <a:lnTo>
                    <a:pt x="93" y="72"/>
                  </a:lnTo>
                  <a:lnTo>
                    <a:pt x="96" y="78"/>
                  </a:lnTo>
                  <a:lnTo>
                    <a:pt x="99" y="84"/>
                  </a:lnTo>
                  <a:lnTo>
                    <a:pt x="100" y="92"/>
                  </a:lnTo>
                  <a:lnTo>
                    <a:pt x="101" y="100"/>
                  </a:lnTo>
                  <a:lnTo>
                    <a:pt x="101" y="100"/>
                  </a:lnTo>
                  <a:lnTo>
                    <a:pt x="100" y="111"/>
                  </a:lnTo>
                  <a:lnTo>
                    <a:pt x="98" y="121"/>
                  </a:lnTo>
                  <a:lnTo>
                    <a:pt x="93" y="128"/>
                  </a:lnTo>
                  <a:lnTo>
                    <a:pt x="87" y="135"/>
                  </a:lnTo>
                  <a:lnTo>
                    <a:pt x="79" y="142"/>
                  </a:lnTo>
                  <a:lnTo>
                    <a:pt x="71" y="146"/>
                  </a:lnTo>
                  <a:lnTo>
                    <a:pt x="61" y="149"/>
                  </a:lnTo>
                  <a:lnTo>
                    <a:pt x="50" y="149"/>
                  </a:lnTo>
                  <a:lnTo>
                    <a:pt x="50" y="149"/>
                  </a:lnTo>
                  <a:lnTo>
                    <a:pt x="39" y="149"/>
                  </a:lnTo>
                  <a:lnTo>
                    <a:pt x="29" y="145"/>
                  </a:lnTo>
                  <a:lnTo>
                    <a:pt x="21" y="140"/>
                  </a:lnTo>
                  <a:lnTo>
                    <a:pt x="14" y="135"/>
                  </a:lnTo>
                  <a:lnTo>
                    <a:pt x="9" y="127"/>
                  </a:lnTo>
                  <a:lnTo>
                    <a:pt x="4" y="118"/>
                  </a:lnTo>
                  <a:lnTo>
                    <a:pt x="1" y="110"/>
                  </a:lnTo>
                  <a:lnTo>
                    <a:pt x="0" y="99"/>
                  </a:lnTo>
                  <a:lnTo>
                    <a:pt x="31" y="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015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5 w 149"/>
                <a:gd name="T9" fmla="*/ 120 h 149"/>
                <a:gd name="T10" fmla="*/ 85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5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1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7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7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1" y="22"/>
                  </a:lnTo>
                  <a:lnTo>
                    <a:pt x="32" y="12"/>
                  </a:lnTo>
                  <a:lnTo>
                    <a:pt x="45" y="6"/>
                  </a:lnTo>
                  <a:lnTo>
                    <a:pt x="51" y="4"/>
                  </a:lnTo>
                  <a:lnTo>
                    <a:pt x="59" y="1"/>
                  </a:lnTo>
                  <a:lnTo>
                    <a:pt x="66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7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/>
            <p:cNvSpPr>
              <a:spLocks noEditPoints="1"/>
            </p:cNvSpPr>
            <p:nvPr userDrawn="1"/>
          </p:nvSpPr>
          <p:spPr bwMode="auto">
            <a:xfrm>
              <a:off x="2071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5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3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2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1 w 148"/>
                <a:gd name="T23" fmla="*/ 59 h 149"/>
                <a:gd name="T24" fmla="*/ 6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3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5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6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8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5" y="148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09" y="138"/>
                  </a:lnTo>
                  <a:lnTo>
                    <a:pt x="99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4" y="51"/>
                  </a:lnTo>
                  <a:lnTo>
                    <a:pt x="6" y="44"/>
                  </a:lnTo>
                  <a:lnTo>
                    <a:pt x="12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1" y="0"/>
                  </a:lnTo>
                  <a:lnTo>
                    <a:pt x="87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5" y="17"/>
                  </a:lnTo>
                  <a:lnTo>
                    <a:pt x="115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8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8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"/>
            <p:cNvSpPr>
              <a:spLocks/>
            </p:cNvSpPr>
            <p:nvPr userDrawn="1"/>
          </p:nvSpPr>
          <p:spPr bwMode="auto">
            <a:xfrm>
              <a:off x="2132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3 w 69"/>
                <a:gd name="T3" fmla="*/ 1 h 148"/>
                <a:gd name="T4" fmla="*/ 33 w 69"/>
                <a:gd name="T5" fmla="*/ 17 h 148"/>
                <a:gd name="T6" fmla="*/ 33 w 69"/>
                <a:gd name="T7" fmla="*/ 17 h 148"/>
                <a:gd name="T8" fmla="*/ 38 w 69"/>
                <a:gd name="T9" fmla="*/ 10 h 148"/>
                <a:gd name="T10" fmla="*/ 46 w 69"/>
                <a:gd name="T11" fmla="*/ 5 h 148"/>
                <a:gd name="T12" fmla="*/ 51 w 69"/>
                <a:gd name="T13" fmla="*/ 3 h 148"/>
                <a:gd name="T14" fmla="*/ 56 w 69"/>
                <a:gd name="T15" fmla="*/ 1 h 148"/>
                <a:gd name="T16" fmla="*/ 63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4 w 69"/>
                <a:gd name="T29" fmla="*/ 33 h 148"/>
                <a:gd name="T30" fmla="*/ 47 w 69"/>
                <a:gd name="T31" fmla="*/ 37 h 148"/>
                <a:gd name="T32" fmla="*/ 43 w 69"/>
                <a:gd name="T33" fmla="*/ 40 h 148"/>
                <a:gd name="T34" fmla="*/ 38 w 69"/>
                <a:gd name="T35" fmla="*/ 46 h 148"/>
                <a:gd name="T36" fmla="*/ 35 w 69"/>
                <a:gd name="T37" fmla="*/ 53 h 148"/>
                <a:gd name="T38" fmla="*/ 33 w 69"/>
                <a:gd name="T39" fmla="*/ 60 h 148"/>
                <a:gd name="T40" fmla="*/ 33 w 69"/>
                <a:gd name="T41" fmla="*/ 67 h 148"/>
                <a:gd name="T42" fmla="*/ 33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3" y="1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8" y="10"/>
                  </a:lnTo>
                  <a:lnTo>
                    <a:pt x="46" y="5"/>
                  </a:lnTo>
                  <a:lnTo>
                    <a:pt x="51" y="3"/>
                  </a:lnTo>
                  <a:lnTo>
                    <a:pt x="56" y="1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4" y="33"/>
                  </a:lnTo>
                  <a:lnTo>
                    <a:pt x="47" y="37"/>
                  </a:lnTo>
                  <a:lnTo>
                    <a:pt x="43" y="40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3" y="60"/>
                  </a:lnTo>
                  <a:lnTo>
                    <a:pt x="33" y="67"/>
                  </a:lnTo>
                  <a:lnTo>
                    <a:pt x="33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"/>
            <p:cNvSpPr>
              <a:spLocks/>
            </p:cNvSpPr>
            <p:nvPr userDrawn="1"/>
          </p:nvSpPr>
          <p:spPr bwMode="auto">
            <a:xfrm>
              <a:off x="2160" y="2429"/>
              <a:ext cx="50" cy="50"/>
            </a:xfrm>
            <a:custGeom>
              <a:avLst/>
              <a:gdLst>
                <a:gd name="T0" fmla="*/ 76 w 150"/>
                <a:gd name="T1" fmla="*/ 120 h 149"/>
                <a:gd name="T2" fmla="*/ 93 w 150"/>
                <a:gd name="T3" fmla="*/ 116 h 149"/>
                <a:gd name="T4" fmla="*/ 106 w 150"/>
                <a:gd name="T5" fmla="*/ 106 h 149"/>
                <a:gd name="T6" fmla="*/ 115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9 w 150"/>
                <a:gd name="T13" fmla="*/ 90 h 149"/>
                <a:gd name="T14" fmla="*/ 144 w 150"/>
                <a:gd name="T15" fmla="*/ 104 h 149"/>
                <a:gd name="T16" fmla="*/ 128 w 150"/>
                <a:gd name="T17" fmla="*/ 128 h 149"/>
                <a:gd name="T18" fmla="*/ 105 w 150"/>
                <a:gd name="T19" fmla="*/ 144 h 149"/>
                <a:gd name="T20" fmla="*/ 90 w 150"/>
                <a:gd name="T21" fmla="*/ 148 h 149"/>
                <a:gd name="T22" fmla="*/ 76 w 150"/>
                <a:gd name="T23" fmla="*/ 149 h 149"/>
                <a:gd name="T24" fmla="*/ 67 w 150"/>
                <a:gd name="T25" fmla="*/ 149 h 149"/>
                <a:gd name="T26" fmla="*/ 53 w 150"/>
                <a:gd name="T27" fmla="*/ 146 h 149"/>
                <a:gd name="T28" fmla="*/ 33 w 150"/>
                <a:gd name="T29" fmla="*/ 137 h 149"/>
                <a:gd name="T30" fmla="*/ 14 w 150"/>
                <a:gd name="T31" fmla="*/ 117 h 149"/>
                <a:gd name="T32" fmla="*/ 4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3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60 w 150"/>
                <a:gd name="T47" fmla="*/ 1 h 149"/>
                <a:gd name="T48" fmla="*/ 76 w 150"/>
                <a:gd name="T49" fmla="*/ 0 h 149"/>
                <a:gd name="T50" fmla="*/ 84 w 150"/>
                <a:gd name="T51" fmla="*/ 0 h 149"/>
                <a:gd name="T52" fmla="*/ 99 w 150"/>
                <a:gd name="T53" fmla="*/ 4 h 149"/>
                <a:gd name="T54" fmla="*/ 112 w 150"/>
                <a:gd name="T55" fmla="*/ 9 h 149"/>
                <a:gd name="T56" fmla="*/ 129 w 150"/>
                <a:gd name="T57" fmla="*/ 22 h 149"/>
                <a:gd name="T58" fmla="*/ 105 w 150"/>
                <a:gd name="T59" fmla="*/ 43 h 149"/>
                <a:gd name="T60" fmla="*/ 93 w 150"/>
                <a:gd name="T61" fmla="*/ 34 h 149"/>
                <a:gd name="T62" fmla="*/ 76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7 w 150"/>
                <a:gd name="T75" fmla="*/ 93 h 149"/>
                <a:gd name="T76" fmla="*/ 45 w 150"/>
                <a:gd name="T77" fmla="*/ 106 h 149"/>
                <a:gd name="T78" fmla="*/ 59 w 150"/>
                <a:gd name="T79" fmla="*/ 116 h 149"/>
                <a:gd name="T80" fmla="*/ 76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6" y="120"/>
                  </a:moveTo>
                  <a:lnTo>
                    <a:pt x="76" y="120"/>
                  </a:lnTo>
                  <a:lnTo>
                    <a:pt x="84" y="118"/>
                  </a:lnTo>
                  <a:lnTo>
                    <a:pt x="93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5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50" y="83"/>
                  </a:lnTo>
                  <a:lnTo>
                    <a:pt x="149" y="90"/>
                  </a:lnTo>
                  <a:lnTo>
                    <a:pt x="146" y="98"/>
                  </a:lnTo>
                  <a:lnTo>
                    <a:pt x="144" y="104"/>
                  </a:lnTo>
                  <a:lnTo>
                    <a:pt x="138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5" y="144"/>
                  </a:lnTo>
                  <a:lnTo>
                    <a:pt x="98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3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3" y="59"/>
                  </a:lnTo>
                  <a:lnTo>
                    <a:pt x="4" y="51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3" y="3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9" y="22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4" y="31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66" y="31"/>
                  </a:lnTo>
                  <a:lnTo>
                    <a:pt x="59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7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7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9" y="116"/>
                  </a:lnTo>
                  <a:lnTo>
                    <a:pt x="66" y="118"/>
                  </a:lnTo>
                  <a:lnTo>
                    <a:pt x="76" y="120"/>
                  </a:lnTo>
                  <a:lnTo>
                    <a:pt x="76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0"/>
            <p:cNvSpPr>
              <a:spLocks/>
            </p:cNvSpPr>
            <p:nvPr userDrawn="1"/>
          </p:nvSpPr>
          <p:spPr bwMode="auto">
            <a:xfrm>
              <a:off x="2219" y="2409"/>
              <a:ext cx="43" cy="69"/>
            </a:xfrm>
            <a:custGeom>
              <a:avLst/>
              <a:gdLst>
                <a:gd name="T0" fmla="*/ 0 w 130"/>
                <a:gd name="T1" fmla="*/ 4 h 209"/>
                <a:gd name="T2" fmla="*/ 31 w 130"/>
                <a:gd name="T3" fmla="*/ 0 h 209"/>
                <a:gd name="T4" fmla="*/ 31 w 130"/>
                <a:gd name="T5" fmla="*/ 79 h 209"/>
                <a:gd name="T6" fmla="*/ 31 w 130"/>
                <a:gd name="T7" fmla="*/ 79 h 209"/>
                <a:gd name="T8" fmla="*/ 39 w 130"/>
                <a:gd name="T9" fmla="*/ 72 h 209"/>
                <a:gd name="T10" fmla="*/ 48 w 130"/>
                <a:gd name="T11" fmla="*/ 66 h 209"/>
                <a:gd name="T12" fmla="*/ 60 w 130"/>
                <a:gd name="T13" fmla="*/ 62 h 209"/>
                <a:gd name="T14" fmla="*/ 67 w 130"/>
                <a:gd name="T15" fmla="*/ 61 h 209"/>
                <a:gd name="T16" fmla="*/ 74 w 130"/>
                <a:gd name="T17" fmla="*/ 61 h 209"/>
                <a:gd name="T18" fmla="*/ 74 w 130"/>
                <a:gd name="T19" fmla="*/ 61 h 209"/>
                <a:gd name="T20" fmla="*/ 86 w 130"/>
                <a:gd name="T21" fmla="*/ 62 h 209"/>
                <a:gd name="T22" fmla="*/ 97 w 130"/>
                <a:gd name="T23" fmla="*/ 65 h 209"/>
                <a:gd name="T24" fmla="*/ 107 w 130"/>
                <a:gd name="T25" fmla="*/ 70 h 209"/>
                <a:gd name="T26" fmla="*/ 114 w 130"/>
                <a:gd name="T27" fmla="*/ 77 h 209"/>
                <a:gd name="T28" fmla="*/ 120 w 130"/>
                <a:gd name="T29" fmla="*/ 85 h 209"/>
                <a:gd name="T30" fmla="*/ 125 w 130"/>
                <a:gd name="T31" fmla="*/ 95 h 209"/>
                <a:gd name="T32" fmla="*/ 129 w 130"/>
                <a:gd name="T33" fmla="*/ 107 h 209"/>
                <a:gd name="T34" fmla="*/ 130 w 130"/>
                <a:gd name="T35" fmla="*/ 121 h 209"/>
                <a:gd name="T36" fmla="*/ 130 w 130"/>
                <a:gd name="T37" fmla="*/ 209 h 209"/>
                <a:gd name="T38" fmla="*/ 97 w 130"/>
                <a:gd name="T39" fmla="*/ 209 h 209"/>
                <a:gd name="T40" fmla="*/ 97 w 130"/>
                <a:gd name="T41" fmla="*/ 128 h 209"/>
                <a:gd name="T42" fmla="*/ 97 w 130"/>
                <a:gd name="T43" fmla="*/ 128 h 209"/>
                <a:gd name="T44" fmla="*/ 97 w 130"/>
                <a:gd name="T45" fmla="*/ 120 h 209"/>
                <a:gd name="T46" fmla="*/ 96 w 130"/>
                <a:gd name="T47" fmla="*/ 112 h 209"/>
                <a:gd name="T48" fmla="*/ 93 w 130"/>
                <a:gd name="T49" fmla="*/ 106 h 209"/>
                <a:gd name="T50" fmla="*/ 90 w 130"/>
                <a:gd name="T51" fmla="*/ 101 h 209"/>
                <a:gd name="T52" fmla="*/ 85 w 130"/>
                <a:gd name="T53" fmla="*/ 96 h 209"/>
                <a:gd name="T54" fmla="*/ 80 w 130"/>
                <a:gd name="T55" fmla="*/ 94 h 209"/>
                <a:gd name="T56" fmla="*/ 73 w 130"/>
                <a:gd name="T57" fmla="*/ 92 h 209"/>
                <a:gd name="T58" fmla="*/ 65 w 130"/>
                <a:gd name="T59" fmla="*/ 92 h 209"/>
                <a:gd name="T60" fmla="*/ 65 w 130"/>
                <a:gd name="T61" fmla="*/ 92 h 209"/>
                <a:gd name="T62" fmla="*/ 58 w 130"/>
                <a:gd name="T63" fmla="*/ 92 h 209"/>
                <a:gd name="T64" fmla="*/ 52 w 130"/>
                <a:gd name="T65" fmla="*/ 94 h 209"/>
                <a:gd name="T66" fmla="*/ 46 w 130"/>
                <a:gd name="T67" fmla="*/ 98 h 209"/>
                <a:gd name="T68" fmla="*/ 41 w 130"/>
                <a:gd name="T69" fmla="*/ 101 h 209"/>
                <a:gd name="T70" fmla="*/ 37 w 130"/>
                <a:gd name="T71" fmla="*/ 107 h 209"/>
                <a:gd name="T72" fmla="*/ 34 w 130"/>
                <a:gd name="T73" fmla="*/ 114 h 209"/>
                <a:gd name="T74" fmla="*/ 32 w 130"/>
                <a:gd name="T75" fmla="*/ 121 h 209"/>
                <a:gd name="T76" fmla="*/ 31 w 130"/>
                <a:gd name="T77" fmla="*/ 128 h 209"/>
                <a:gd name="T78" fmla="*/ 31 w 130"/>
                <a:gd name="T79" fmla="*/ 209 h 209"/>
                <a:gd name="T80" fmla="*/ 0 w 130"/>
                <a:gd name="T81" fmla="*/ 209 h 209"/>
                <a:gd name="T82" fmla="*/ 0 w 130"/>
                <a:gd name="T83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0" h="209">
                  <a:moveTo>
                    <a:pt x="0" y="4"/>
                  </a:moveTo>
                  <a:lnTo>
                    <a:pt x="31" y="0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9" y="72"/>
                  </a:lnTo>
                  <a:lnTo>
                    <a:pt x="48" y="66"/>
                  </a:lnTo>
                  <a:lnTo>
                    <a:pt x="60" y="62"/>
                  </a:lnTo>
                  <a:lnTo>
                    <a:pt x="67" y="61"/>
                  </a:lnTo>
                  <a:lnTo>
                    <a:pt x="74" y="61"/>
                  </a:lnTo>
                  <a:lnTo>
                    <a:pt x="74" y="61"/>
                  </a:lnTo>
                  <a:lnTo>
                    <a:pt x="86" y="62"/>
                  </a:lnTo>
                  <a:lnTo>
                    <a:pt x="97" y="65"/>
                  </a:lnTo>
                  <a:lnTo>
                    <a:pt x="107" y="70"/>
                  </a:lnTo>
                  <a:lnTo>
                    <a:pt x="114" y="77"/>
                  </a:lnTo>
                  <a:lnTo>
                    <a:pt x="120" y="85"/>
                  </a:lnTo>
                  <a:lnTo>
                    <a:pt x="125" y="95"/>
                  </a:lnTo>
                  <a:lnTo>
                    <a:pt x="129" y="107"/>
                  </a:lnTo>
                  <a:lnTo>
                    <a:pt x="130" y="121"/>
                  </a:lnTo>
                  <a:lnTo>
                    <a:pt x="130" y="209"/>
                  </a:lnTo>
                  <a:lnTo>
                    <a:pt x="97" y="209"/>
                  </a:lnTo>
                  <a:lnTo>
                    <a:pt x="97" y="128"/>
                  </a:lnTo>
                  <a:lnTo>
                    <a:pt x="97" y="128"/>
                  </a:lnTo>
                  <a:lnTo>
                    <a:pt x="97" y="120"/>
                  </a:lnTo>
                  <a:lnTo>
                    <a:pt x="96" y="112"/>
                  </a:lnTo>
                  <a:lnTo>
                    <a:pt x="93" y="106"/>
                  </a:lnTo>
                  <a:lnTo>
                    <a:pt x="90" y="101"/>
                  </a:lnTo>
                  <a:lnTo>
                    <a:pt x="85" y="96"/>
                  </a:lnTo>
                  <a:lnTo>
                    <a:pt x="80" y="94"/>
                  </a:lnTo>
                  <a:lnTo>
                    <a:pt x="73" y="92"/>
                  </a:lnTo>
                  <a:lnTo>
                    <a:pt x="65" y="92"/>
                  </a:lnTo>
                  <a:lnTo>
                    <a:pt x="65" y="92"/>
                  </a:lnTo>
                  <a:lnTo>
                    <a:pt x="58" y="92"/>
                  </a:lnTo>
                  <a:lnTo>
                    <a:pt x="52" y="94"/>
                  </a:lnTo>
                  <a:lnTo>
                    <a:pt x="46" y="98"/>
                  </a:lnTo>
                  <a:lnTo>
                    <a:pt x="41" y="101"/>
                  </a:lnTo>
                  <a:lnTo>
                    <a:pt x="37" y="107"/>
                  </a:lnTo>
                  <a:lnTo>
                    <a:pt x="34" y="114"/>
                  </a:lnTo>
                  <a:lnTo>
                    <a:pt x="32" y="121"/>
                  </a:lnTo>
                  <a:lnTo>
                    <a:pt x="31" y="128"/>
                  </a:lnTo>
                  <a:lnTo>
                    <a:pt x="31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1"/>
            <p:cNvSpPr>
              <a:spLocks/>
            </p:cNvSpPr>
            <p:nvPr userDrawn="1"/>
          </p:nvSpPr>
          <p:spPr bwMode="auto">
            <a:xfrm>
              <a:off x="2300" y="2410"/>
              <a:ext cx="67" cy="69"/>
            </a:xfrm>
            <a:custGeom>
              <a:avLst/>
              <a:gdLst>
                <a:gd name="T0" fmla="*/ 101 w 202"/>
                <a:gd name="T1" fmla="*/ 176 h 207"/>
                <a:gd name="T2" fmla="*/ 129 w 202"/>
                <a:gd name="T3" fmla="*/ 171 h 207"/>
                <a:gd name="T4" fmla="*/ 150 w 202"/>
                <a:gd name="T5" fmla="*/ 156 h 207"/>
                <a:gd name="T6" fmla="*/ 165 w 202"/>
                <a:gd name="T7" fmla="*/ 132 h 207"/>
                <a:gd name="T8" fmla="*/ 170 w 202"/>
                <a:gd name="T9" fmla="*/ 103 h 207"/>
                <a:gd name="T10" fmla="*/ 202 w 202"/>
                <a:gd name="T11" fmla="*/ 103 h 207"/>
                <a:gd name="T12" fmla="*/ 201 w 202"/>
                <a:gd name="T13" fmla="*/ 124 h 207"/>
                <a:gd name="T14" fmla="*/ 195 w 202"/>
                <a:gd name="T15" fmla="*/ 143 h 207"/>
                <a:gd name="T16" fmla="*/ 185 w 202"/>
                <a:gd name="T17" fmla="*/ 162 h 207"/>
                <a:gd name="T18" fmla="*/ 173 w 202"/>
                <a:gd name="T19" fmla="*/ 178 h 207"/>
                <a:gd name="T20" fmla="*/ 159 w 202"/>
                <a:gd name="T21" fmla="*/ 190 h 207"/>
                <a:gd name="T22" fmla="*/ 142 w 202"/>
                <a:gd name="T23" fmla="*/ 200 h 207"/>
                <a:gd name="T24" fmla="*/ 122 w 202"/>
                <a:gd name="T25" fmla="*/ 206 h 207"/>
                <a:gd name="T26" fmla="*/ 101 w 202"/>
                <a:gd name="T27" fmla="*/ 207 h 207"/>
                <a:gd name="T28" fmla="*/ 92 w 202"/>
                <a:gd name="T29" fmla="*/ 207 h 207"/>
                <a:gd name="T30" fmla="*/ 71 w 202"/>
                <a:gd name="T31" fmla="*/ 203 h 207"/>
                <a:gd name="T32" fmla="*/ 53 w 202"/>
                <a:gd name="T33" fmla="*/ 195 h 207"/>
                <a:gd name="T34" fmla="*/ 37 w 202"/>
                <a:gd name="T35" fmla="*/ 184 h 207"/>
                <a:gd name="T36" fmla="*/ 23 w 202"/>
                <a:gd name="T37" fmla="*/ 169 h 207"/>
                <a:gd name="T38" fmla="*/ 12 w 202"/>
                <a:gd name="T39" fmla="*/ 153 h 207"/>
                <a:gd name="T40" fmla="*/ 5 w 202"/>
                <a:gd name="T41" fmla="*/ 135 h 207"/>
                <a:gd name="T42" fmla="*/ 2 w 202"/>
                <a:gd name="T43" fmla="*/ 114 h 207"/>
                <a:gd name="T44" fmla="*/ 0 w 202"/>
                <a:gd name="T45" fmla="*/ 103 h 207"/>
                <a:gd name="T46" fmla="*/ 3 w 202"/>
                <a:gd name="T47" fmla="*/ 82 h 207"/>
                <a:gd name="T48" fmla="*/ 9 w 202"/>
                <a:gd name="T49" fmla="*/ 63 h 207"/>
                <a:gd name="T50" fmla="*/ 17 w 202"/>
                <a:gd name="T51" fmla="*/ 45 h 207"/>
                <a:gd name="T52" fmla="*/ 30 w 202"/>
                <a:gd name="T53" fmla="*/ 30 h 207"/>
                <a:gd name="T54" fmla="*/ 44 w 202"/>
                <a:gd name="T55" fmla="*/ 17 h 207"/>
                <a:gd name="T56" fmla="*/ 61 w 202"/>
                <a:gd name="T57" fmla="*/ 8 h 207"/>
                <a:gd name="T58" fmla="*/ 81 w 202"/>
                <a:gd name="T59" fmla="*/ 2 h 207"/>
                <a:gd name="T60" fmla="*/ 101 w 202"/>
                <a:gd name="T61" fmla="*/ 0 h 207"/>
                <a:gd name="T62" fmla="*/ 114 w 202"/>
                <a:gd name="T63" fmla="*/ 0 h 207"/>
                <a:gd name="T64" fmla="*/ 135 w 202"/>
                <a:gd name="T65" fmla="*/ 6 h 207"/>
                <a:gd name="T66" fmla="*/ 155 w 202"/>
                <a:gd name="T67" fmla="*/ 15 h 207"/>
                <a:gd name="T68" fmla="*/ 172 w 202"/>
                <a:gd name="T69" fmla="*/ 29 h 207"/>
                <a:gd name="T70" fmla="*/ 156 w 202"/>
                <a:gd name="T71" fmla="*/ 59 h 207"/>
                <a:gd name="T72" fmla="*/ 151 w 202"/>
                <a:gd name="T73" fmla="*/ 53 h 207"/>
                <a:gd name="T74" fmla="*/ 140 w 202"/>
                <a:gd name="T75" fmla="*/ 42 h 207"/>
                <a:gd name="T76" fmla="*/ 127 w 202"/>
                <a:gd name="T77" fmla="*/ 35 h 207"/>
                <a:gd name="T78" fmla="*/ 111 w 202"/>
                <a:gd name="T79" fmla="*/ 31 h 207"/>
                <a:gd name="T80" fmla="*/ 101 w 202"/>
                <a:gd name="T81" fmla="*/ 30 h 207"/>
                <a:gd name="T82" fmla="*/ 88 w 202"/>
                <a:gd name="T83" fmla="*/ 31 h 207"/>
                <a:gd name="T84" fmla="*/ 75 w 202"/>
                <a:gd name="T85" fmla="*/ 36 h 207"/>
                <a:gd name="T86" fmla="*/ 53 w 202"/>
                <a:gd name="T87" fmla="*/ 52 h 207"/>
                <a:gd name="T88" fmla="*/ 39 w 202"/>
                <a:gd name="T89" fmla="*/ 75 h 207"/>
                <a:gd name="T90" fmla="*/ 34 w 202"/>
                <a:gd name="T91" fmla="*/ 103 h 207"/>
                <a:gd name="T92" fmla="*/ 36 w 202"/>
                <a:gd name="T93" fmla="*/ 118 h 207"/>
                <a:gd name="T94" fmla="*/ 45 w 202"/>
                <a:gd name="T95" fmla="*/ 145 h 207"/>
                <a:gd name="T96" fmla="*/ 62 w 202"/>
                <a:gd name="T97" fmla="*/ 164 h 207"/>
                <a:gd name="T98" fmla="*/ 81 w 202"/>
                <a:gd name="T99" fmla="*/ 173 h 207"/>
                <a:gd name="T100" fmla="*/ 94 w 202"/>
                <a:gd name="T101" fmla="*/ 176 h 207"/>
                <a:gd name="T102" fmla="*/ 101 w 202"/>
                <a:gd name="T103" fmla="*/ 17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" h="207">
                  <a:moveTo>
                    <a:pt x="101" y="176"/>
                  </a:moveTo>
                  <a:lnTo>
                    <a:pt x="101" y="176"/>
                  </a:lnTo>
                  <a:lnTo>
                    <a:pt x="116" y="175"/>
                  </a:lnTo>
                  <a:lnTo>
                    <a:pt x="129" y="171"/>
                  </a:lnTo>
                  <a:lnTo>
                    <a:pt x="140" y="164"/>
                  </a:lnTo>
                  <a:lnTo>
                    <a:pt x="150" y="156"/>
                  </a:lnTo>
                  <a:lnTo>
                    <a:pt x="159" y="145"/>
                  </a:lnTo>
                  <a:lnTo>
                    <a:pt x="165" y="132"/>
                  </a:lnTo>
                  <a:lnTo>
                    <a:pt x="168" y="119"/>
                  </a:lnTo>
                  <a:lnTo>
                    <a:pt x="170" y="103"/>
                  </a:lnTo>
                  <a:lnTo>
                    <a:pt x="202" y="103"/>
                  </a:lnTo>
                  <a:lnTo>
                    <a:pt x="202" y="103"/>
                  </a:lnTo>
                  <a:lnTo>
                    <a:pt x="202" y="114"/>
                  </a:lnTo>
                  <a:lnTo>
                    <a:pt x="201" y="124"/>
                  </a:lnTo>
                  <a:lnTo>
                    <a:pt x="199" y="135"/>
                  </a:lnTo>
                  <a:lnTo>
                    <a:pt x="195" y="143"/>
                  </a:lnTo>
                  <a:lnTo>
                    <a:pt x="190" y="153"/>
                  </a:lnTo>
                  <a:lnTo>
                    <a:pt x="185" y="162"/>
                  </a:lnTo>
                  <a:lnTo>
                    <a:pt x="181" y="169"/>
                  </a:lnTo>
                  <a:lnTo>
                    <a:pt x="173" y="178"/>
                  </a:lnTo>
                  <a:lnTo>
                    <a:pt x="167" y="184"/>
                  </a:lnTo>
                  <a:lnTo>
                    <a:pt x="159" y="190"/>
                  </a:lnTo>
                  <a:lnTo>
                    <a:pt x="151" y="195"/>
                  </a:lnTo>
                  <a:lnTo>
                    <a:pt x="142" y="200"/>
                  </a:lnTo>
                  <a:lnTo>
                    <a:pt x="133" y="203"/>
                  </a:lnTo>
                  <a:lnTo>
                    <a:pt x="122" y="206"/>
                  </a:lnTo>
                  <a:lnTo>
                    <a:pt x="112" y="207"/>
                  </a:lnTo>
                  <a:lnTo>
                    <a:pt x="101" y="207"/>
                  </a:lnTo>
                  <a:lnTo>
                    <a:pt x="101" y="207"/>
                  </a:lnTo>
                  <a:lnTo>
                    <a:pt x="92" y="207"/>
                  </a:lnTo>
                  <a:lnTo>
                    <a:pt x="81" y="206"/>
                  </a:lnTo>
                  <a:lnTo>
                    <a:pt x="71" y="203"/>
                  </a:lnTo>
                  <a:lnTo>
                    <a:pt x="61" y="200"/>
                  </a:lnTo>
                  <a:lnTo>
                    <a:pt x="53" y="195"/>
                  </a:lnTo>
                  <a:lnTo>
                    <a:pt x="44" y="190"/>
                  </a:lnTo>
                  <a:lnTo>
                    <a:pt x="37" y="184"/>
                  </a:lnTo>
                  <a:lnTo>
                    <a:pt x="30" y="178"/>
                  </a:lnTo>
                  <a:lnTo>
                    <a:pt x="23" y="169"/>
                  </a:lnTo>
                  <a:lnTo>
                    <a:pt x="17" y="162"/>
                  </a:lnTo>
                  <a:lnTo>
                    <a:pt x="12" y="153"/>
                  </a:lnTo>
                  <a:lnTo>
                    <a:pt x="9" y="143"/>
                  </a:lnTo>
                  <a:lnTo>
                    <a:pt x="5" y="135"/>
                  </a:lnTo>
                  <a:lnTo>
                    <a:pt x="3" y="124"/>
                  </a:lnTo>
                  <a:lnTo>
                    <a:pt x="2" y="114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2" y="92"/>
                  </a:lnTo>
                  <a:lnTo>
                    <a:pt x="3" y="82"/>
                  </a:lnTo>
                  <a:lnTo>
                    <a:pt x="5" y="73"/>
                  </a:lnTo>
                  <a:lnTo>
                    <a:pt x="9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30" y="30"/>
                  </a:lnTo>
                  <a:lnTo>
                    <a:pt x="37" y="23"/>
                  </a:lnTo>
                  <a:lnTo>
                    <a:pt x="44" y="17"/>
                  </a:lnTo>
                  <a:lnTo>
                    <a:pt x="53" y="12"/>
                  </a:lnTo>
                  <a:lnTo>
                    <a:pt x="61" y="8"/>
                  </a:lnTo>
                  <a:lnTo>
                    <a:pt x="71" y="4"/>
                  </a:lnTo>
                  <a:lnTo>
                    <a:pt x="81" y="2"/>
                  </a:lnTo>
                  <a:lnTo>
                    <a:pt x="9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14" y="0"/>
                  </a:lnTo>
                  <a:lnTo>
                    <a:pt x="126" y="2"/>
                  </a:lnTo>
                  <a:lnTo>
                    <a:pt x="135" y="6"/>
                  </a:lnTo>
                  <a:lnTo>
                    <a:pt x="146" y="9"/>
                  </a:lnTo>
                  <a:lnTo>
                    <a:pt x="155" y="15"/>
                  </a:lnTo>
                  <a:lnTo>
                    <a:pt x="163" y="22"/>
                  </a:lnTo>
                  <a:lnTo>
                    <a:pt x="172" y="29"/>
                  </a:lnTo>
                  <a:lnTo>
                    <a:pt x="179" y="37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1" y="53"/>
                  </a:lnTo>
                  <a:lnTo>
                    <a:pt x="146" y="47"/>
                  </a:lnTo>
                  <a:lnTo>
                    <a:pt x="140" y="42"/>
                  </a:lnTo>
                  <a:lnTo>
                    <a:pt x="134" y="39"/>
                  </a:lnTo>
                  <a:lnTo>
                    <a:pt x="127" y="35"/>
                  </a:lnTo>
                  <a:lnTo>
                    <a:pt x="118" y="32"/>
                  </a:lnTo>
                  <a:lnTo>
                    <a:pt x="111" y="31"/>
                  </a:lnTo>
                  <a:lnTo>
                    <a:pt x="101" y="30"/>
                  </a:lnTo>
                  <a:lnTo>
                    <a:pt x="101" y="30"/>
                  </a:lnTo>
                  <a:lnTo>
                    <a:pt x="94" y="31"/>
                  </a:lnTo>
                  <a:lnTo>
                    <a:pt x="88" y="31"/>
                  </a:lnTo>
                  <a:lnTo>
                    <a:pt x="81" y="34"/>
                  </a:lnTo>
                  <a:lnTo>
                    <a:pt x="75" y="36"/>
                  </a:lnTo>
                  <a:lnTo>
                    <a:pt x="62" y="42"/>
                  </a:lnTo>
                  <a:lnTo>
                    <a:pt x="53" y="52"/>
                  </a:lnTo>
                  <a:lnTo>
                    <a:pt x="45" y="62"/>
                  </a:lnTo>
                  <a:lnTo>
                    <a:pt x="39" y="75"/>
                  </a:lnTo>
                  <a:lnTo>
                    <a:pt x="36" y="89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6" y="118"/>
                  </a:lnTo>
                  <a:lnTo>
                    <a:pt x="39" y="132"/>
                  </a:lnTo>
                  <a:lnTo>
                    <a:pt x="45" y="145"/>
                  </a:lnTo>
                  <a:lnTo>
                    <a:pt x="53" y="156"/>
                  </a:lnTo>
                  <a:lnTo>
                    <a:pt x="62" y="164"/>
                  </a:lnTo>
                  <a:lnTo>
                    <a:pt x="75" y="170"/>
                  </a:lnTo>
                  <a:lnTo>
                    <a:pt x="81" y="173"/>
                  </a:lnTo>
                  <a:lnTo>
                    <a:pt x="88" y="175"/>
                  </a:lnTo>
                  <a:lnTo>
                    <a:pt x="94" y="176"/>
                  </a:lnTo>
                  <a:lnTo>
                    <a:pt x="101" y="176"/>
                  </a:lnTo>
                  <a:lnTo>
                    <a:pt x="101" y="1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2"/>
            <p:cNvSpPr>
              <a:spLocks noEditPoints="1"/>
            </p:cNvSpPr>
            <p:nvPr userDrawn="1"/>
          </p:nvSpPr>
          <p:spPr bwMode="auto">
            <a:xfrm>
              <a:off x="2376" y="2429"/>
              <a:ext cx="49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59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7 w 148"/>
                <a:gd name="T23" fmla="*/ 149 h 149"/>
                <a:gd name="T24" fmla="*/ 75 w 148"/>
                <a:gd name="T25" fmla="*/ 149 h 149"/>
                <a:gd name="T26" fmla="*/ 59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5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8 w 148"/>
                <a:gd name="T71" fmla="*/ 38 h 149"/>
                <a:gd name="T72" fmla="*/ 87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59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8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3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5" y="12"/>
                  </a:lnTo>
                  <a:lnTo>
                    <a:pt x="126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8" y="38"/>
                  </a:lnTo>
                  <a:lnTo>
                    <a:pt x="94" y="34"/>
                  </a:lnTo>
                  <a:lnTo>
                    <a:pt x="87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3"/>
            <p:cNvSpPr>
              <a:spLocks/>
            </p:cNvSpPr>
            <p:nvPr userDrawn="1"/>
          </p:nvSpPr>
          <p:spPr bwMode="auto">
            <a:xfrm>
              <a:off x="2434" y="2429"/>
              <a:ext cx="43" cy="49"/>
            </a:xfrm>
            <a:custGeom>
              <a:avLst/>
              <a:gdLst>
                <a:gd name="T0" fmla="*/ 0 w 128"/>
                <a:gd name="T1" fmla="*/ 1 h 148"/>
                <a:gd name="T2" fmla="*/ 32 w 128"/>
                <a:gd name="T3" fmla="*/ 1 h 148"/>
                <a:gd name="T4" fmla="*/ 32 w 128"/>
                <a:gd name="T5" fmla="*/ 18 h 148"/>
                <a:gd name="T6" fmla="*/ 32 w 128"/>
                <a:gd name="T7" fmla="*/ 18 h 148"/>
                <a:gd name="T8" fmla="*/ 38 w 128"/>
                <a:gd name="T9" fmla="*/ 12 h 148"/>
                <a:gd name="T10" fmla="*/ 47 w 128"/>
                <a:gd name="T11" fmla="*/ 6 h 148"/>
                <a:gd name="T12" fmla="*/ 53 w 128"/>
                <a:gd name="T13" fmla="*/ 4 h 148"/>
                <a:gd name="T14" fmla="*/ 59 w 128"/>
                <a:gd name="T15" fmla="*/ 1 h 148"/>
                <a:gd name="T16" fmla="*/ 65 w 128"/>
                <a:gd name="T17" fmla="*/ 0 h 148"/>
                <a:gd name="T18" fmla="*/ 72 w 128"/>
                <a:gd name="T19" fmla="*/ 0 h 148"/>
                <a:gd name="T20" fmla="*/ 72 w 128"/>
                <a:gd name="T21" fmla="*/ 0 h 148"/>
                <a:gd name="T22" fmla="*/ 84 w 128"/>
                <a:gd name="T23" fmla="*/ 1 h 148"/>
                <a:gd name="T24" fmla="*/ 97 w 128"/>
                <a:gd name="T25" fmla="*/ 4 h 148"/>
                <a:gd name="T26" fmla="*/ 105 w 128"/>
                <a:gd name="T27" fmla="*/ 9 h 148"/>
                <a:gd name="T28" fmla="*/ 114 w 128"/>
                <a:gd name="T29" fmla="*/ 16 h 148"/>
                <a:gd name="T30" fmla="*/ 120 w 128"/>
                <a:gd name="T31" fmla="*/ 24 h 148"/>
                <a:gd name="T32" fmla="*/ 125 w 128"/>
                <a:gd name="T33" fmla="*/ 34 h 148"/>
                <a:gd name="T34" fmla="*/ 127 w 128"/>
                <a:gd name="T35" fmla="*/ 46 h 148"/>
                <a:gd name="T36" fmla="*/ 128 w 128"/>
                <a:gd name="T37" fmla="*/ 60 h 148"/>
                <a:gd name="T38" fmla="*/ 128 w 128"/>
                <a:gd name="T39" fmla="*/ 148 h 148"/>
                <a:gd name="T40" fmla="*/ 97 w 128"/>
                <a:gd name="T41" fmla="*/ 148 h 148"/>
                <a:gd name="T42" fmla="*/ 97 w 128"/>
                <a:gd name="T43" fmla="*/ 67 h 148"/>
                <a:gd name="T44" fmla="*/ 97 w 128"/>
                <a:gd name="T45" fmla="*/ 67 h 148"/>
                <a:gd name="T46" fmla="*/ 95 w 128"/>
                <a:gd name="T47" fmla="*/ 59 h 148"/>
                <a:gd name="T48" fmla="*/ 94 w 128"/>
                <a:gd name="T49" fmla="*/ 50 h 148"/>
                <a:gd name="T50" fmla="*/ 92 w 128"/>
                <a:gd name="T51" fmla="*/ 44 h 148"/>
                <a:gd name="T52" fmla="*/ 88 w 128"/>
                <a:gd name="T53" fmla="*/ 39 h 148"/>
                <a:gd name="T54" fmla="*/ 83 w 128"/>
                <a:gd name="T55" fmla="*/ 35 h 148"/>
                <a:gd name="T56" fmla="*/ 78 w 128"/>
                <a:gd name="T57" fmla="*/ 32 h 148"/>
                <a:gd name="T58" fmla="*/ 71 w 128"/>
                <a:gd name="T59" fmla="*/ 31 h 148"/>
                <a:gd name="T60" fmla="*/ 64 w 128"/>
                <a:gd name="T61" fmla="*/ 31 h 148"/>
                <a:gd name="T62" fmla="*/ 64 w 128"/>
                <a:gd name="T63" fmla="*/ 31 h 148"/>
                <a:gd name="T64" fmla="*/ 56 w 128"/>
                <a:gd name="T65" fmla="*/ 31 h 148"/>
                <a:gd name="T66" fmla="*/ 50 w 128"/>
                <a:gd name="T67" fmla="*/ 33 h 148"/>
                <a:gd name="T68" fmla="*/ 44 w 128"/>
                <a:gd name="T69" fmla="*/ 37 h 148"/>
                <a:gd name="T70" fmla="*/ 41 w 128"/>
                <a:gd name="T71" fmla="*/ 40 h 148"/>
                <a:gd name="T72" fmla="*/ 37 w 128"/>
                <a:gd name="T73" fmla="*/ 46 h 148"/>
                <a:gd name="T74" fmla="*/ 34 w 128"/>
                <a:gd name="T75" fmla="*/ 53 h 148"/>
                <a:gd name="T76" fmla="*/ 32 w 128"/>
                <a:gd name="T77" fmla="*/ 60 h 148"/>
                <a:gd name="T78" fmla="*/ 32 w 128"/>
                <a:gd name="T79" fmla="*/ 67 h 148"/>
                <a:gd name="T80" fmla="*/ 32 w 128"/>
                <a:gd name="T81" fmla="*/ 148 h 148"/>
                <a:gd name="T82" fmla="*/ 0 w 128"/>
                <a:gd name="T83" fmla="*/ 148 h 148"/>
                <a:gd name="T84" fmla="*/ 0 w 128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0" y="1"/>
                  </a:moveTo>
                  <a:lnTo>
                    <a:pt x="32" y="1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8" y="12"/>
                  </a:lnTo>
                  <a:lnTo>
                    <a:pt x="47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4" y="1"/>
                  </a:lnTo>
                  <a:lnTo>
                    <a:pt x="97" y="4"/>
                  </a:lnTo>
                  <a:lnTo>
                    <a:pt x="105" y="9"/>
                  </a:lnTo>
                  <a:lnTo>
                    <a:pt x="114" y="16"/>
                  </a:lnTo>
                  <a:lnTo>
                    <a:pt x="120" y="24"/>
                  </a:lnTo>
                  <a:lnTo>
                    <a:pt x="125" y="34"/>
                  </a:lnTo>
                  <a:lnTo>
                    <a:pt x="127" y="46"/>
                  </a:lnTo>
                  <a:lnTo>
                    <a:pt x="128" y="60"/>
                  </a:lnTo>
                  <a:lnTo>
                    <a:pt x="128" y="148"/>
                  </a:lnTo>
                  <a:lnTo>
                    <a:pt x="97" y="148"/>
                  </a:lnTo>
                  <a:lnTo>
                    <a:pt x="97" y="67"/>
                  </a:lnTo>
                  <a:lnTo>
                    <a:pt x="97" y="67"/>
                  </a:lnTo>
                  <a:lnTo>
                    <a:pt x="95" y="59"/>
                  </a:lnTo>
                  <a:lnTo>
                    <a:pt x="94" y="50"/>
                  </a:lnTo>
                  <a:lnTo>
                    <a:pt x="92" y="44"/>
                  </a:lnTo>
                  <a:lnTo>
                    <a:pt x="88" y="39"/>
                  </a:lnTo>
                  <a:lnTo>
                    <a:pt x="83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4" y="37"/>
                  </a:lnTo>
                  <a:lnTo>
                    <a:pt x="41" y="40"/>
                  </a:lnTo>
                  <a:lnTo>
                    <a:pt x="37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4"/>
            <p:cNvSpPr>
              <a:spLocks/>
            </p:cNvSpPr>
            <p:nvPr userDrawn="1"/>
          </p:nvSpPr>
          <p:spPr bwMode="auto">
            <a:xfrm>
              <a:off x="2484" y="2409"/>
              <a:ext cx="35" cy="69"/>
            </a:xfrm>
            <a:custGeom>
              <a:avLst/>
              <a:gdLst>
                <a:gd name="T0" fmla="*/ 30 w 106"/>
                <a:gd name="T1" fmla="*/ 4 h 209"/>
                <a:gd name="T2" fmla="*/ 62 w 106"/>
                <a:gd name="T3" fmla="*/ 0 h 209"/>
                <a:gd name="T4" fmla="*/ 62 w 106"/>
                <a:gd name="T5" fmla="*/ 62 h 209"/>
                <a:gd name="T6" fmla="*/ 106 w 106"/>
                <a:gd name="T7" fmla="*/ 62 h 209"/>
                <a:gd name="T8" fmla="*/ 106 w 106"/>
                <a:gd name="T9" fmla="*/ 93 h 209"/>
                <a:gd name="T10" fmla="*/ 62 w 106"/>
                <a:gd name="T11" fmla="*/ 93 h 209"/>
                <a:gd name="T12" fmla="*/ 62 w 106"/>
                <a:gd name="T13" fmla="*/ 209 h 209"/>
                <a:gd name="T14" fmla="*/ 30 w 106"/>
                <a:gd name="T15" fmla="*/ 209 h 209"/>
                <a:gd name="T16" fmla="*/ 30 w 106"/>
                <a:gd name="T17" fmla="*/ 93 h 209"/>
                <a:gd name="T18" fmla="*/ 0 w 106"/>
                <a:gd name="T19" fmla="*/ 93 h 209"/>
                <a:gd name="T20" fmla="*/ 0 w 106"/>
                <a:gd name="T21" fmla="*/ 62 h 209"/>
                <a:gd name="T22" fmla="*/ 30 w 106"/>
                <a:gd name="T23" fmla="*/ 62 h 209"/>
                <a:gd name="T24" fmla="*/ 30 w 106"/>
                <a:gd name="T25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209">
                  <a:moveTo>
                    <a:pt x="30" y="4"/>
                  </a:moveTo>
                  <a:lnTo>
                    <a:pt x="62" y="0"/>
                  </a:lnTo>
                  <a:lnTo>
                    <a:pt x="62" y="62"/>
                  </a:lnTo>
                  <a:lnTo>
                    <a:pt x="106" y="62"/>
                  </a:lnTo>
                  <a:lnTo>
                    <a:pt x="106" y="93"/>
                  </a:lnTo>
                  <a:lnTo>
                    <a:pt x="62" y="93"/>
                  </a:lnTo>
                  <a:lnTo>
                    <a:pt x="62" y="209"/>
                  </a:lnTo>
                  <a:lnTo>
                    <a:pt x="30" y="209"/>
                  </a:lnTo>
                  <a:lnTo>
                    <a:pt x="30" y="93"/>
                  </a:lnTo>
                  <a:lnTo>
                    <a:pt x="0" y="93"/>
                  </a:lnTo>
                  <a:lnTo>
                    <a:pt x="0" y="62"/>
                  </a:lnTo>
                  <a:lnTo>
                    <a:pt x="30" y="6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5"/>
            <p:cNvSpPr>
              <a:spLocks/>
            </p:cNvSpPr>
            <p:nvPr userDrawn="1"/>
          </p:nvSpPr>
          <p:spPr bwMode="auto">
            <a:xfrm>
              <a:off x="2527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2 w 69"/>
                <a:gd name="T3" fmla="*/ 1 h 148"/>
                <a:gd name="T4" fmla="*/ 32 w 69"/>
                <a:gd name="T5" fmla="*/ 17 h 148"/>
                <a:gd name="T6" fmla="*/ 32 w 69"/>
                <a:gd name="T7" fmla="*/ 17 h 148"/>
                <a:gd name="T8" fmla="*/ 38 w 69"/>
                <a:gd name="T9" fmla="*/ 10 h 148"/>
                <a:gd name="T10" fmla="*/ 45 w 69"/>
                <a:gd name="T11" fmla="*/ 5 h 148"/>
                <a:gd name="T12" fmla="*/ 50 w 69"/>
                <a:gd name="T13" fmla="*/ 3 h 148"/>
                <a:gd name="T14" fmla="*/ 56 w 69"/>
                <a:gd name="T15" fmla="*/ 1 h 148"/>
                <a:gd name="T16" fmla="*/ 62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2 w 69"/>
                <a:gd name="T29" fmla="*/ 33 h 148"/>
                <a:gd name="T30" fmla="*/ 46 w 69"/>
                <a:gd name="T31" fmla="*/ 37 h 148"/>
                <a:gd name="T32" fmla="*/ 41 w 69"/>
                <a:gd name="T33" fmla="*/ 40 h 148"/>
                <a:gd name="T34" fmla="*/ 38 w 69"/>
                <a:gd name="T35" fmla="*/ 46 h 148"/>
                <a:gd name="T36" fmla="*/ 34 w 69"/>
                <a:gd name="T37" fmla="*/ 53 h 148"/>
                <a:gd name="T38" fmla="*/ 33 w 69"/>
                <a:gd name="T39" fmla="*/ 60 h 148"/>
                <a:gd name="T40" fmla="*/ 32 w 69"/>
                <a:gd name="T41" fmla="*/ 67 h 148"/>
                <a:gd name="T42" fmla="*/ 32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5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2" y="33"/>
                  </a:lnTo>
                  <a:lnTo>
                    <a:pt x="46" y="37"/>
                  </a:lnTo>
                  <a:lnTo>
                    <a:pt x="41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6"/>
            <p:cNvSpPr>
              <a:spLocks noEditPoints="1"/>
            </p:cNvSpPr>
            <p:nvPr userDrawn="1"/>
          </p:nvSpPr>
          <p:spPr bwMode="auto">
            <a:xfrm>
              <a:off x="2555" y="2429"/>
              <a:ext cx="50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6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2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6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2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582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3">
            <a:extLst>
              <a:ext uri="{FF2B5EF4-FFF2-40B4-BE49-F238E27FC236}">
                <a16:creationId xmlns:a16="http://schemas.microsoft.com/office/drawing/2014/main" id="{AA5B3CA4-7383-4A08-AD3F-748BE844E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29944" r="50129" b="9678"/>
          <a:stretch/>
        </p:blipFill>
        <p:spPr>
          <a:xfrm>
            <a:off x="754744" y="756557"/>
            <a:ext cx="5331731" cy="5355772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341619" y="2819399"/>
            <a:ext cx="3278005" cy="1476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55086" y="4514850"/>
            <a:ext cx="4896685" cy="154305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6555086" y="2143125"/>
            <a:ext cx="4896685" cy="2254704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809750" y="3128963"/>
            <a:ext cx="2332038" cy="844550"/>
            <a:chOff x="1140" y="1971"/>
            <a:chExt cx="1469" cy="532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140" y="1971"/>
              <a:ext cx="1469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1646" y="2174"/>
              <a:ext cx="187" cy="131"/>
            </a:xfrm>
            <a:custGeom>
              <a:avLst/>
              <a:gdLst>
                <a:gd name="T0" fmla="*/ 562 w 562"/>
                <a:gd name="T1" fmla="*/ 393 h 393"/>
                <a:gd name="T2" fmla="*/ 216 w 562"/>
                <a:gd name="T3" fmla="*/ 0 h 393"/>
                <a:gd name="T4" fmla="*/ 0 w 562"/>
                <a:gd name="T5" fmla="*/ 0 h 393"/>
                <a:gd name="T6" fmla="*/ 342 w 562"/>
                <a:gd name="T7" fmla="*/ 393 h 393"/>
                <a:gd name="T8" fmla="*/ 562 w 562"/>
                <a:gd name="T9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" h="393">
                  <a:moveTo>
                    <a:pt x="562" y="393"/>
                  </a:moveTo>
                  <a:lnTo>
                    <a:pt x="216" y="0"/>
                  </a:lnTo>
                  <a:lnTo>
                    <a:pt x="0" y="0"/>
                  </a:lnTo>
                  <a:lnTo>
                    <a:pt x="342" y="393"/>
                  </a:lnTo>
                  <a:lnTo>
                    <a:pt x="562" y="393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1579" y="1971"/>
              <a:ext cx="53" cy="334"/>
            </a:xfrm>
            <a:custGeom>
              <a:avLst/>
              <a:gdLst>
                <a:gd name="T0" fmla="*/ 0 w 161"/>
                <a:gd name="T1" fmla="*/ 0 h 1003"/>
                <a:gd name="T2" fmla="*/ 0 w 161"/>
                <a:gd name="T3" fmla="*/ 1003 h 1003"/>
                <a:gd name="T4" fmla="*/ 161 w 161"/>
                <a:gd name="T5" fmla="*/ 1003 h 1003"/>
                <a:gd name="T6" fmla="*/ 161 w 161"/>
                <a:gd name="T7" fmla="*/ 638 h 1003"/>
                <a:gd name="T8" fmla="*/ 161 w 161"/>
                <a:gd name="T9" fmla="*/ 639 h 1003"/>
                <a:gd name="T10" fmla="*/ 161 w 161"/>
                <a:gd name="T11" fmla="*/ 601 h 1003"/>
                <a:gd name="T12" fmla="*/ 161 w 161"/>
                <a:gd name="T13" fmla="*/ 601 h 1003"/>
                <a:gd name="T14" fmla="*/ 161 w 161"/>
                <a:gd name="T15" fmla="*/ 0 h 1003"/>
                <a:gd name="T16" fmla="*/ 0 w 161"/>
                <a:gd name="T17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003">
                  <a:moveTo>
                    <a:pt x="0" y="0"/>
                  </a:moveTo>
                  <a:lnTo>
                    <a:pt x="0" y="1003"/>
                  </a:lnTo>
                  <a:lnTo>
                    <a:pt x="161" y="1003"/>
                  </a:lnTo>
                  <a:lnTo>
                    <a:pt x="161" y="638"/>
                  </a:lnTo>
                  <a:lnTo>
                    <a:pt x="161" y="639"/>
                  </a:lnTo>
                  <a:lnTo>
                    <a:pt x="161" y="601"/>
                  </a:lnTo>
                  <a:lnTo>
                    <a:pt x="161" y="601"/>
                  </a:lnTo>
                  <a:lnTo>
                    <a:pt x="1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545 w 723"/>
                <a:gd name="T1" fmla="*/ 296 h 755"/>
                <a:gd name="T2" fmla="*/ 531 w 723"/>
                <a:gd name="T3" fmla="*/ 246 h 755"/>
                <a:gd name="T4" fmla="*/ 505 w 723"/>
                <a:gd name="T5" fmla="*/ 206 h 755"/>
                <a:gd name="T6" fmla="*/ 471 w 723"/>
                <a:gd name="T7" fmla="*/ 176 h 755"/>
                <a:gd name="T8" fmla="*/ 428 w 723"/>
                <a:gd name="T9" fmla="*/ 157 h 755"/>
                <a:gd name="T10" fmla="*/ 380 w 723"/>
                <a:gd name="T11" fmla="*/ 148 h 755"/>
                <a:gd name="T12" fmla="*/ 346 w 723"/>
                <a:gd name="T13" fmla="*/ 149 h 755"/>
                <a:gd name="T14" fmla="*/ 299 w 723"/>
                <a:gd name="T15" fmla="*/ 157 h 755"/>
                <a:gd name="T16" fmla="*/ 257 w 723"/>
                <a:gd name="T17" fmla="*/ 178 h 755"/>
                <a:gd name="T18" fmla="*/ 220 w 723"/>
                <a:gd name="T19" fmla="*/ 209 h 755"/>
                <a:gd name="T20" fmla="*/ 191 w 723"/>
                <a:gd name="T21" fmla="*/ 249 h 755"/>
                <a:gd name="T22" fmla="*/ 170 w 723"/>
                <a:gd name="T23" fmla="*/ 296 h 755"/>
                <a:gd name="T24" fmla="*/ 0 w 723"/>
                <a:gd name="T25" fmla="*/ 357 h 755"/>
                <a:gd name="T26" fmla="*/ 7 w 723"/>
                <a:gd name="T27" fmla="*/ 300 h 755"/>
                <a:gd name="T28" fmla="*/ 22 w 723"/>
                <a:gd name="T29" fmla="*/ 245 h 755"/>
                <a:gd name="T30" fmla="*/ 44 w 723"/>
                <a:gd name="T31" fmla="*/ 195 h 755"/>
                <a:gd name="T32" fmla="*/ 72 w 723"/>
                <a:gd name="T33" fmla="*/ 149 h 755"/>
                <a:gd name="T34" fmla="*/ 107 w 723"/>
                <a:gd name="T35" fmla="*/ 109 h 755"/>
                <a:gd name="T36" fmla="*/ 147 w 723"/>
                <a:gd name="T37" fmla="*/ 73 h 755"/>
                <a:gd name="T38" fmla="*/ 192 w 723"/>
                <a:gd name="T39" fmla="*/ 44 h 755"/>
                <a:gd name="T40" fmla="*/ 242 w 723"/>
                <a:gd name="T41" fmla="*/ 22 h 755"/>
                <a:gd name="T42" fmla="*/ 296 w 723"/>
                <a:gd name="T43" fmla="*/ 7 h 755"/>
                <a:gd name="T44" fmla="*/ 354 w 723"/>
                <a:gd name="T45" fmla="*/ 0 h 755"/>
                <a:gd name="T46" fmla="*/ 392 w 723"/>
                <a:gd name="T47" fmla="*/ 0 h 755"/>
                <a:gd name="T48" fmla="*/ 447 w 723"/>
                <a:gd name="T49" fmla="*/ 6 h 755"/>
                <a:gd name="T50" fmla="*/ 497 w 723"/>
                <a:gd name="T51" fmla="*/ 20 h 755"/>
                <a:gd name="T52" fmla="*/ 543 w 723"/>
                <a:gd name="T53" fmla="*/ 40 h 755"/>
                <a:gd name="T54" fmla="*/ 584 w 723"/>
                <a:gd name="T55" fmla="*/ 67 h 755"/>
                <a:gd name="T56" fmla="*/ 621 w 723"/>
                <a:gd name="T57" fmla="*/ 101 h 755"/>
                <a:gd name="T58" fmla="*/ 653 w 723"/>
                <a:gd name="T59" fmla="*/ 140 h 755"/>
                <a:gd name="T60" fmla="*/ 678 w 723"/>
                <a:gd name="T61" fmla="*/ 185 h 755"/>
                <a:gd name="T62" fmla="*/ 699 w 723"/>
                <a:gd name="T63" fmla="*/ 237 h 755"/>
                <a:gd name="T64" fmla="*/ 713 w 723"/>
                <a:gd name="T65" fmla="*/ 294 h 755"/>
                <a:gd name="T66" fmla="*/ 722 w 723"/>
                <a:gd name="T67" fmla="*/ 356 h 755"/>
                <a:gd name="T68" fmla="*/ 167 w 723"/>
                <a:gd name="T69" fmla="*/ 421 h 755"/>
                <a:gd name="T70" fmla="*/ 175 w 723"/>
                <a:gd name="T71" fmla="*/ 459 h 755"/>
                <a:gd name="T72" fmla="*/ 200 w 723"/>
                <a:gd name="T73" fmla="*/ 507 h 755"/>
                <a:gd name="T74" fmla="*/ 236 w 723"/>
                <a:gd name="T75" fmla="*/ 548 h 755"/>
                <a:gd name="T76" fmla="*/ 282 w 723"/>
                <a:gd name="T77" fmla="*/ 576 h 755"/>
                <a:gd name="T78" fmla="*/ 337 w 723"/>
                <a:gd name="T79" fmla="*/ 592 h 755"/>
                <a:gd name="T80" fmla="*/ 376 w 723"/>
                <a:gd name="T81" fmla="*/ 595 h 755"/>
                <a:gd name="T82" fmla="*/ 424 w 723"/>
                <a:gd name="T83" fmla="*/ 592 h 755"/>
                <a:gd name="T84" fmla="*/ 465 w 723"/>
                <a:gd name="T85" fmla="*/ 581 h 755"/>
                <a:gd name="T86" fmla="*/ 513 w 723"/>
                <a:gd name="T87" fmla="*/ 557 h 755"/>
                <a:gd name="T88" fmla="*/ 566 w 723"/>
                <a:gd name="T89" fmla="*/ 512 h 755"/>
                <a:gd name="T90" fmla="*/ 662 w 723"/>
                <a:gd name="T91" fmla="*/ 640 h 755"/>
                <a:gd name="T92" fmla="*/ 620 w 723"/>
                <a:gd name="T93" fmla="*/ 678 h 755"/>
                <a:gd name="T94" fmla="*/ 569 w 723"/>
                <a:gd name="T95" fmla="*/ 710 h 755"/>
                <a:gd name="T96" fmla="*/ 511 w 723"/>
                <a:gd name="T97" fmla="*/ 734 h 755"/>
                <a:gd name="T98" fmla="*/ 447 w 723"/>
                <a:gd name="T99" fmla="*/ 749 h 755"/>
                <a:gd name="T100" fmla="*/ 376 w 723"/>
                <a:gd name="T101" fmla="*/ 755 h 755"/>
                <a:gd name="T102" fmla="*/ 337 w 723"/>
                <a:gd name="T103" fmla="*/ 752 h 755"/>
                <a:gd name="T104" fmla="*/ 280 w 723"/>
                <a:gd name="T105" fmla="*/ 743 h 755"/>
                <a:gd name="T106" fmla="*/ 226 w 723"/>
                <a:gd name="T107" fmla="*/ 726 h 755"/>
                <a:gd name="T108" fmla="*/ 178 w 723"/>
                <a:gd name="T109" fmla="*/ 701 h 755"/>
                <a:gd name="T110" fmla="*/ 134 w 723"/>
                <a:gd name="T111" fmla="*/ 670 h 755"/>
                <a:gd name="T112" fmla="*/ 95 w 723"/>
                <a:gd name="T113" fmla="*/ 633 h 755"/>
                <a:gd name="T114" fmla="*/ 62 w 723"/>
                <a:gd name="T115" fmla="*/ 590 h 755"/>
                <a:gd name="T116" fmla="*/ 35 w 723"/>
                <a:gd name="T117" fmla="*/ 543 h 755"/>
                <a:gd name="T118" fmla="*/ 16 w 723"/>
                <a:gd name="T119" fmla="*/ 492 h 755"/>
                <a:gd name="T120" fmla="*/ 4 w 723"/>
                <a:gd name="T121" fmla="*/ 435 h 755"/>
                <a:gd name="T122" fmla="*/ 0 w 723"/>
                <a:gd name="T123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3" h="755">
                  <a:moveTo>
                    <a:pt x="170" y="296"/>
                  </a:moveTo>
                  <a:lnTo>
                    <a:pt x="545" y="296"/>
                  </a:lnTo>
                  <a:lnTo>
                    <a:pt x="545" y="296"/>
                  </a:lnTo>
                  <a:lnTo>
                    <a:pt x="542" y="279"/>
                  </a:lnTo>
                  <a:lnTo>
                    <a:pt x="537" y="262"/>
                  </a:lnTo>
                  <a:lnTo>
                    <a:pt x="531" y="246"/>
                  </a:lnTo>
                  <a:lnTo>
                    <a:pt x="522" y="232"/>
                  </a:lnTo>
                  <a:lnTo>
                    <a:pt x="514" y="218"/>
                  </a:lnTo>
                  <a:lnTo>
                    <a:pt x="505" y="206"/>
                  </a:lnTo>
                  <a:lnTo>
                    <a:pt x="494" y="195"/>
                  </a:lnTo>
                  <a:lnTo>
                    <a:pt x="483" y="185"/>
                  </a:lnTo>
                  <a:lnTo>
                    <a:pt x="471" y="176"/>
                  </a:lnTo>
                  <a:lnTo>
                    <a:pt x="458" y="168"/>
                  </a:lnTo>
                  <a:lnTo>
                    <a:pt x="443" y="162"/>
                  </a:lnTo>
                  <a:lnTo>
                    <a:pt x="428" y="157"/>
                  </a:lnTo>
                  <a:lnTo>
                    <a:pt x="413" y="153"/>
                  </a:lnTo>
                  <a:lnTo>
                    <a:pt x="397" y="150"/>
                  </a:lnTo>
                  <a:lnTo>
                    <a:pt x="380" y="148"/>
                  </a:lnTo>
                  <a:lnTo>
                    <a:pt x="362" y="148"/>
                  </a:lnTo>
                  <a:lnTo>
                    <a:pt x="362" y="148"/>
                  </a:lnTo>
                  <a:lnTo>
                    <a:pt x="346" y="149"/>
                  </a:lnTo>
                  <a:lnTo>
                    <a:pt x="330" y="150"/>
                  </a:lnTo>
                  <a:lnTo>
                    <a:pt x="314" y="154"/>
                  </a:lnTo>
                  <a:lnTo>
                    <a:pt x="299" y="157"/>
                  </a:lnTo>
                  <a:lnTo>
                    <a:pt x="285" y="164"/>
                  </a:lnTo>
                  <a:lnTo>
                    <a:pt x="270" y="171"/>
                  </a:lnTo>
                  <a:lnTo>
                    <a:pt x="257" y="178"/>
                  </a:lnTo>
                  <a:lnTo>
                    <a:pt x="243" y="188"/>
                  </a:lnTo>
                  <a:lnTo>
                    <a:pt x="231" y="198"/>
                  </a:lnTo>
                  <a:lnTo>
                    <a:pt x="220" y="209"/>
                  </a:lnTo>
                  <a:lnTo>
                    <a:pt x="209" y="221"/>
                  </a:lnTo>
                  <a:lnTo>
                    <a:pt x="200" y="234"/>
                  </a:lnTo>
                  <a:lnTo>
                    <a:pt x="191" y="249"/>
                  </a:lnTo>
                  <a:lnTo>
                    <a:pt x="183" y="264"/>
                  </a:lnTo>
                  <a:lnTo>
                    <a:pt x="176" y="281"/>
                  </a:lnTo>
                  <a:lnTo>
                    <a:pt x="170" y="296"/>
                  </a:lnTo>
                  <a:close/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2186" y="2104"/>
              <a:ext cx="125" cy="49"/>
            </a:xfrm>
            <a:custGeom>
              <a:avLst/>
              <a:gdLst>
                <a:gd name="T0" fmla="*/ 0 w 375"/>
                <a:gd name="T1" fmla="*/ 148 h 148"/>
                <a:gd name="T2" fmla="*/ 375 w 375"/>
                <a:gd name="T3" fmla="*/ 148 h 148"/>
                <a:gd name="T4" fmla="*/ 375 w 375"/>
                <a:gd name="T5" fmla="*/ 148 h 148"/>
                <a:gd name="T6" fmla="*/ 372 w 375"/>
                <a:gd name="T7" fmla="*/ 131 h 148"/>
                <a:gd name="T8" fmla="*/ 367 w 375"/>
                <a:gd name="T9" fmla="*/ 114 h 148"/>
                <a:gd name="T10" fmla="*/ 361 w 375"/>
                <a:gd name="T11" fmla="*/ 98 h 148"/>
                <a:gd name="T12" fmla="*/ 352 w 375"/>
                <a:gd name="T13" fmla="*/ 84 h 148"/>
                <a:gd name="T14" fmla="*/ 344 w 375"/>
                <a:gd name="T15" fmla="*/ 70 h 148"/>
                <a:gd name="T16" fmla="*/ 335 w 375"/>
                <a:gd name="T17" fmla="*/ 58 h 148"/>
                <a:gd name="T18" fmla="*/ 324 w 375"/>
                <a:gd name="T19" fmla="*/ 47 h 148"/>
                <a:gd name="T20" fmla="*/ 313 w 375"/>
                <a:gd name="T21" fmla="*/ 37 h 148"/>
                <a:gd name="T22" fmla="*/ 301 w 375"/>
                <a:gd name="T23" fmla="*/ 28 h 148"/>
                <a:gd name="T24" fmla="*/ 288 w 375"/>
                <a:gd name="T25" fmla="*/ 20 h 148"/>
                <a:gd name="T26" fmla="*/ 273 w 375"/>
                <a:gd name="T27" fmla="*/ 14 h 148"/>
                <a:gd name="T28" fmla="*/ 258 w 375"/>
                <a:gd name="T29" fmla="*/ 9 h 148"/>
                <a:gd name="T30" fmla="*/ 243 w 375"/>
                <a:gd name="T31" fmla="*/ 5 h 148"/>
                <a:gd name="T32" fmla="*/ 227 w 375"/>
                <a:gd name="T33" fmla="*/ 2 h 148"/>
                <a:gd name="T34" fmla="*/ 210 w 375"/>
                <a:gd name="T35" fmla="*/ 0 h 148"/>
                <a:gd name="T36" fmla="*/ 192 w 375"/>
                <a:gd name="T37" fmla="*/ 0 h 148"/>
                <a:gd name="T38" fmla="*/ 192 w 375"/>
                <a:gd name="T39" fmla="*/ 0 h 148"/>
                <a:gd name="T40" fmla="*/ 176 w 375"/>
                <a:gd name="T41" fmla="*/ 1 h 148"/>
                <a:gd name="T42" fmla="*/ 160 w 375"/>
                <a:gd name="T43" fmla="*/ 2 h 148"/>
                <a:gd name="T44" fmla="*/ 144 w 375"/>
                <a:gd name="T45" fmla="*/ 6 h 148"/>
                <a:gd name="T46" fmla="*/ 129 w 375"/>
                <a:gd name="T47" fmla="*/ 9 h 148"/>
                <a:gd name="T48" fmla="*/ 115 w 375"/>
                <a:gd name="T49" fmla="*/ 16 h 148"/>
                <a:gd name="T50" fmla="*/ 100 w 375"/>
                <a:gd name="T51" fmla="*/ 23 h 148"/>
                <a:gd name="T52" fmla="*/ 87 w 375"/>
                <a:gd name="T53" fmla="*/ 30 h 148"/>
                <a:gd name="T54" fmla="*/ 73 w 375"/>
                <a:gd name="T55" fmla="*/ 40 h 148"/>
                <a:gd name="T56" fmla="*/ 61 w 375"/>
                <a:gd name="T57" fmla="*/ 50 h 148"/>
                <a:gd name="T58" fmla="*/ 50 w 375"/>
                <a:gd name="T59" fmla="*/ 61 h 148"/>
                <a:gd name="T60" fmla="*/ 39 w 375"/>
                <a:gd name="T61" fmla="*/ 73 h 148"/>
                <a:gd name="T62" fmla="*/ 30 w 375"/>
                <a:gd name="T63" fmla="*/ 86 h 148"/>
                <a:gd name="T64" fmla="*/ 21 w 375"/>
                <a:gd name="T65" fmla="*/ 101 h 148"/>
                <a:gd name="T66" fmla="*/ 13 w 375"/>
                <a:gd name="T67" fmla="*/ 116 h 148"/>
                <a:gd name="T68" fmla="*/ 6 w 375"/>
                <a:gd name="T69" fmla="*/ 133 h 148"/>
                <a:gd name="T70" fmla="*/ 0 w 375"/>
                <a:gd name="T71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5" h="148">
                  <a:moveTo>
                    <a:pt x="0" y="148"/>
                  </a:moveTo>
                  <a:lnTo>
                    <a:pt x="375" y="148"/>
                  </a:lnTo>
                  <a:lnTo>
                    <a:pt x="375" y="148"/>
                  </a:lnTo>
                  <a:lnTo>
                    <a:pt x="372" y="131"/>
                  </a:lnTo>
                  <a:lnTo>
                    <a:pt x="367" y="114"/>
                  </a:lnTo>
                  <a:lnTo>
                    <a:pt x="361" y="98"/>
                  </a:lnTo>
                  <a:lnTo>
                    <a:pt x="352" y="84"/>
                  </a:lnTo>
                  <a:lnTo>
                    <a:pt x="344" y="70"/>
                  </a:lnTo>
                  <a:lnTo>
                    <a:pt x="335" y="58"/>
                  </a:lnTo>
                  <a:lnTo>
                    <a:pt x="324" y="47"/>
                  </a:lnTo>
                  <a:lnTo>
                    <a:pt x="313" y="37"/>
                  </a:lnTo>
                  <a:lnTo>
                    <a:pt x="301" y="28"/>
                  </a:lnTo>
                  <a:lnTo>
                    <a:pt x="288" y="20"/>
                  </a:lnTo>
                  <a:lnTo>
                    <a:pt x="273" y="14"/>
                  </a:lnTo>
                  <a:lnTo>
                    <a:pt x="258" y="9"/>
                  </a:lnTo>
                  <a:lnTo>
                    <a:pt x="243" y="5"/>
                  </a:lnTo>
                  <a:lnTo>
                    <a:pt x="227" y="2"/>
                  </a:lnTo>
                  <a:lnTo>
                    <a:pt x="210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6" y="1"/>
                  </a:lnTo>
                  <a:lnTo>
                    <a:pt x="160" y="2"/>
                  </a:lnTo>
                  <a:lnTo>
                    <a:pt x="144" y="6"/>
                  </a:lnTo>
                  <a:lnTo>
                    <a:pt x="129" y="9"/>
                  </a:lnTo>
                  <a:lnTo>
                    <a:pt x="115" y="16"/>
                  </a:lnTo>
                  <a:lnTo>
                    <a:pt x="100" y="23"/>
                  </a:lnTo>
                  <a:lnTo>
                    <a:pt x="87" y="30"/>
                  </a:lnTo>
                  <a:lnTo>
                    <a:pt x="73" y="40"/>
                  </a:lnTo>
                  <a:lnTo>
                    <a:pt x="61" y="50"/>
                  </a:lnTo>
                  <a:lnTo>
                    <a:pt x="50" y="61"/>
                  </a:lnTo>
                  <a:lnTo>
                    <a:pt x="39" y="73"/>
                  </a:lnTo>
                  <a:lnTo>
                    <a:pt x="30" y="86"/>
                  </a:lnTo>
                  <a:lnTo>
                    <a:pt x="21" y="101"/>
                  </a:lnTo>
                  <a:lnTo>
                    <a:pt x="13" y="116"/>
                  </a:lnTo>
                  <a:lnTo>
                    <a:pt x="6" y="133"/>
                  </a:lnTo>
                  <a:lnTo>
                    <a:pt x="0" y="1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0 w 723"/>
                <a:gd name="T1" fmla="*/ 357 h 755"/>
                <a:gd name="T2" fmla="*/ 7 w 723"/>
                <a:gd name="T3" fmla="*/ 300 h 755"/>
                <a:gd name="T4" fmla="*/ 22 w 723"/>
                <a:gd name="T5" fmla="*/ 245 h 755"/>
                <a:gd name="T6" fmla="*/ 44 w 723"/>
                <a:gd name="T7" fmla="*/ 195 h 755"/>
                <a:gd name="T8" fmla="*/ 72 w 723"/>
                <a:gd name="T9" fmla="*/ 149 h 755"/>
                <a:gd name="T10" fmla="*/ 107 w 723"/>
                <a:gd name="T11" fmla="*/ 109 h 755"/>
                <a:gd name="T12" fmla="*/ 147 w 723"/>
                <a:gd name="T13" fmla="*/ 73 h 755"/>
                <a:gd name="T14" fmla="*/ 192 w 723"/>
                <a:gd name="T15" fmla="*/ 44 h 755"/>
                <a:gd name="T16" fmla="*/ 242 w 723"/>
                <a:gd name="T17" fmla="*/ 22 h 755"/>
                <a:gd name="T18" fmla="*/ 296 w 723"/>
                <a:gd name="T19" fmla="*/ 7 h 755"/>
                <a:gd name="T20" fmla="*/ 354 w 723"/>
                <a:gd name="T21" fmla="*/ 0 h 755"/>
                <a:gd name="T22" fmla="*/ 392 w 723"/>
                <a:gd name="T23" fmla="*/ 0 h 755"/>
                <a:gd name="T24" fmla="*/ 447 w 723"/>
                <a:gd name="T25" fmla="*/ 6 h 755"/>
                <a:gd name="T26" fmla="*/ 497 w 723"/>
                <a:gd name="T27" fmla="*/ 20 h 755"/>
                <a:gd name="T28" fmla="*/ 543 w 723"/>
                <a:gd name="T29" fmla="*/ 40 h 755"/>
                <a:gd name="T30" fmla="*/ 584 w 723"/>
                <a:gd name="T31" fmla="*/ 67 h 755"/>
                <a:gd name="T32" fmla="*/ 621 w 723"/>
                <a:gd name="T33" fmla="*/ 101 h 755"/>
                <a:gd name="T34" fmla="*/ 653 w 723"/>
                <a:gd name="T35" fmla="*/ 140 h 755"/>
                <a:gd name="T36" fmla="*/ 678 w 723"/>
                <a:gd name="T37" fmla="*/ 185 h 755"/>
                <a:gd name="T38" fmla="*/ 699 w 723"/>
                <a:gd name="T39" fmla="*/ 237 h 755"/>
                <a:gd name="T40" fmla="*/ 713 w 723"/>
                <a:gd name="T41" fmla="*/ 294 h 755"/>
                <a:gd name="T42" fmla="*/ 722 w 723"/>
                <a:gd name="T43" fmla="*/ 356 h 755"/>
                <a:gd name="T44" fmla="*/ 167 w 723"/>
                <a:gd name="T45" fmla="*/ 421 h 755"/>
                <a:gd name="T46" fmla="*/ 175 w 723"/>
                <a:gd name="T47" fmla="*/ 459 h 755"/>
                <a:gd name="T48" fmla="*/ 200 w 723"/>
                <a:gd name="T49" fmla="*/ 507 h 755"/>
                <a:gd name="T50" fmla="*/ 236 w 723"/>
                <a:gd name="T51" fmla="*/ 548 h 755"/>
                <a:gd name="T52" fmla="*/ 282 w 723"/>
                <a:gd name="T53" fmla="*/ 576 h 755"/>
                <a:gd name="T54" fmla="*/ 337 w 723"/>
                <a:gd name="T55" fmla="*/ 592 h 755"/>
                <a:gd name="T56" fmla="*/ 376 w 723"/>
                <a:gd name="T57" fmla="*/ 595 h 755"/>
                <a:gd name="T58" fmla="*/ 424 w 723"/>
                <a:gd name="T59" fmla="*/ 592 h 755"/>
                <a:gd name="T60" fmla="*/ 465 w 723"/>
                <a:gd name="T61" fmla="*/ 581 h 755"/>
                <a:gd name="T62" fmla="*/ 513 w 723"/>
                <a:gd name="T63" fmla="*/ 557 h 755"/>
                <a:gd name="T64" fmla="*/ 566 w 723"/>
                <a:gd name="T65" fmla="*/ 512 h 755"/>
                <a:gd name="T66" fmla="*/ 662 w 723"/>
                <a:gd name="T67" fmla="*/ 640 h 755"/>
                <a:gd name="T68" fmla="*/ 620 w 723"/>
                <a:gd name="T69" fmla="*/ 678 h 755"/>
                <a:gd name="T70" fmla="*/ 569 w 723"/>
                <a:gd name="T71" fmla="*/ 710 h 755"/>
                <a:gd name="T72" fmla="*/ 511 w 723"/>
                <a:gd name="T73" fmla="*/ 734 h 755"/>
                <a:gd name="T74" fmla="*/ 447 w 723"/>
                <a:gd name="T75" fmla="*/ 749 h 755"/>
                <a:gd name="T76" fmla="*/ 376 w 723"/>
                <a:gd name="T77" fmla="*/ 755 h 755"/>
                <a:gd name="T78" fmla="*/ 337 w 723"/>
                <a:gd name="T79" fmla="*/ 752 h 755"/>
                <a:gd name="T80" fmla="*/ 280 w 723"/>
                <a:gd name="T81" fmla="*/ 743 h 755"/>
                <a:gd name="T82" fmla="*/ 226 w 723"/>
                <a:gd name="T83" fmla="*/ 726 h 755"/>
                <a:gd name="T84" fmla="*/ 178 w 723"/>
                <a:gd name="T85" fmla="*/ 701 h 755"/>
                <a:gd name="T86" fmla="*/ 134 w 723"/>
                <a:gd name="T87" fmla="*/ 670 h 755"/>
                <a:gd name="T88" fmla="*/ 95 w 723"/>
                <a:gd name="T89" fmla="*/ 633 h 755"/>
                <a:gd name="T90" fmla="*/ 62 w 723"/>
                <a:gd name="T91" fmla="*/ 590 h 755"/>
                <a:gd name="T92" fmla="*/ 35 w 723"/>
                <a:gd name="T93" fmla="*/ 543 h 755"/>
                <a:gd name="T94" fmla="*/ 16 w 723"/>
                <a:gd name="T95" fmla="*/ 492 h 755"/>
                <a:gd name="T96" fmla="*/ 4 w 723"/>
                <a:gd name="T97" fmla="*/ 435 h 755"/>
                <a:gd name="T98" fmla="*/ 0 w 723"/>
                <a:gd name="T99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3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2400" y="2055"/>
              <a:ext cx="209" cy="250"/>
            </a:xfrm>
            <a:custGeom>
              <a:avLst/>
              <a:gdLst>
                <a:gd name="T0" fmla="*/ 458 w 628"/>
                <a:gd name="T1" fmla="*/ 752 h 752"/>
                <a:gd name="T2" fmla="*/ 458 w 628"/>
                <a:gd name="T3" fmla="*/ 315 h 752"/>
                <a:gd name="T4" fmla="*/ 454 w 628"/>
                <a:gd name="T5" fmla="*/ 285 h 752"/>
                <a:gd name="T6" fmla="*/ 445 w 628"/>
                <a:gd name="T7" fmla="*/ 259 h 752"/>
                <a:gd name="T8" fmla="*/ 432 w 628"/>
                <a:gd name="T9" fmla="*/ 234 h 752"/>
                <a:gd name="T10" fmla="*/ 415 w 628"/>
                <a:gd name="T11" fmla="*/ 212 h 752"/>
                <a:gd name="T12" fmla="*/ 394 w 628"/>
                <a:gd name="T13" fmla="*/ 195 h 752"/>
                <a:gd name="T14" fmla="*/ 370 w 628"/>
                <a:gd name="T15" fmla="*/ 182 h 752"/>
                <a:gd name="T16" fmla="*/ 342 w 628"/>
                <a:gd name="T17" fmla="*/ 173 h 752"/>
                <a:gd name="T18" fmla="*/ 314 w 628"/>
                <a:gd name="T19" fmla="*/ 171 h 752"/>
                <a:gd name="T20" fmla="*/ 299 w 628"/>
                <a:gd name="T21" fmla="*/ 171 h 752"/>
                <a:gd name="T22" fmla="*/ 271 w 628"/>
                <a:gd name="T23" fmla="*/ 177 h 752"/>
                <a:gd name="T24" fmla="*/ 244 w 628"/>
                <a:gd name="T25" fmla="*/ 188 h 752"/>
                <a:gd name="T26" fmla="*/ 222 w 628"/>
                <a:gd name="T27" fmla="*/ 204 h 752"/>
                <a:gd name="T28" fmla="*/ 203 w 628"/>
                <a:gd name="T29" fmla="*/ 223 h 752"/>
                <a:gd name="T30" fmla="*/ 187 w 628"/>
                <a:gd name="T31" fmla="*/ 245 h 752"/>
                <a:gd name="T32" fmla="*/ 176 w 628"/>
                <a:gd name="T33" fmla="*/ 272 h 752"/>
                <a:gd name="T34" fmla="*/ 170 w 628"/>
                <a:gd name="T35" fmla="*/ 300 h 752"/>
                <a:gd name="T36" fmla="*/ 170 w 628"/>
                <a:gd name="T37" fmla="*/ 752 h 752"/>
                <a:gd name="T38" fmla="*/ 0 w 628"/>
                <a:gd name="T39" fmla="*/ 315 h 752"/>
                <a:gd name="T40" fmla="*/ 0 w 628"/>
                <a:gd name="T41" fmla="*/ 298 h 752"/>
                <a:gd name="T42" fmla="*/ 3 w 628"/>
                <a:gd name="T43" fmla="*/ 266 h 752"/>
                <a:gd name="T44" fmla="*/ 9 w 628"/>
                <a:gd name="T45" fmla="*/ 235 h 752"/>
                <a:gd name="T46" fmla="*/ 18 w 628"/>
                <a:gd name="T47" fmla="*/ 206 h 752"/>
                <a:gd name="T48" fmla="*/ 30 w 628"/>
                <a:gd name="T49" fmla="*/ 178 h 752"/>
                <a:gd name="T50" fmla="*/ 45 w 628"/>
                <a:gd name="T51" fmla="*/ 151 h 752"/>
                <a:gd name="T52" fmla="*/ 71 w 628"/>
                <a:gd name="T53" fmla="*/ 115 h 752"/>
                <a:gd name="T54" fmla="*/ 114 w 628"/>
                <a:gd name="T55" fmla="*/ 72 h 752"/>
                <a:gd name="T56" fmla="*/ 151 w 628"/>
                <a:gd name="T57" fmla="*/ 45 h 752"/>
                <a:gd name="T58" fmla="*/ 177 w 628"/>
                <a:gd name="T59" fmla="*/ 31 h 752"/>
                <a:gd name="T60" fmla="*/ 205 w 628"/>
                <a:gd name="T61" fmla="*/ 18 h 752"/>
                <a:gd name="T62" fmla="*/ 235 w 628"/>
                <a:gd name="T63" fmla="*/ 10 h 752"/>
                <a:gd name="T64" fmla="*/ 265 w 628"/>
                <a:gd name="T65" fmla="*/ 4 h 752"/>
                <a:gd name="T66" fmla="*/ 297 w 628"/>
                <a:gd name="T67" fmla="*/ 0 h 752"/>
                <a:gd name="T68" fmla="*/ 314 w 628"/>
                <a:gd name="T69" fmla="*/ 0 h 752"/>
                <a:gd name="T70" fmla="*/ 345 w 628"/>
                <a:gd name="T71" fmla="*/ 1 h 752"/>
                <a:gd name="T72" fmla="*/ 377 w 628"/>
                <a:gd name="T73" fmla="*/ 6 h 752"/>
                <a:gd name="T74" fmla="*/ 406 w 628"/>
                <a:gd name="T75" fmla="*/ 14 h 752"/>
                <a:gd name="T76" fmla="*/ 436 w 628"/>
                <a:gd name="T77" fmla="*/ 25 h 752"/>
                <a:gd name="T78" fmla="*/ 464 w 628"/>
                <a:gd name="T79" fmla="*/ 38 h 752"/>
                <a:gd name="T80" fmla="*/ 489 w 628"/>
                <a:gd name="T81" fmla="*/ 54 h 752"/>
                <a:gd name="T82" fmla="*/ 535 w 628"/>
                <a:gd name="T83" fmla="*/ 92 h 752"/>
                <a:gd name="T84" fmla="*/ 574 w 628"/>
                <a:gd name="T85" fmla="*/ 139 h 752"/>
                <a:gd name="T86" fmla="*/ 590 w 628"/>
                <a:gd name="T87" fmla="*/ 165 h 752"/>
                <a:gd name="T88" fmla="*/ 602 w 628"/>
                <a:gd name="T89" fmla="*/ 192 h 752"/>
                <a:gd name="T90" fmla="*/ 613 w 628"/>
                <a:gd name="T91" fmla="*/ 221 h 752"/>
                <a:gd name="T92" fmla="*/ 621 w 628"/>
                <a:gd name="T93" fmla="*/ 251 h 752"/>
                <a:gd name="T94" fmla="*/ 626 w 628"/>
                <a:gd name="T95" fmla="*/ 282 h 752"/>
                <a:gd name="T96" fmla="*/ 628 w 628"/>
                <a:gd name="T97" fmla="*/ 315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8" h="752">
                  <a:moveTo>
                    <a:pt x="628" y="752"/>
                  </a:moveTo>
                  <a:lnTo>
                    <a:pt x="458" y="752"/>
                  </a:lnTo>
                  <a:lnTo>
                    <a:pt x="458" y="315"/>
                  </a:lnTo>
                  <a:lnTo>
                    <a:pt x="458" y="315"/>
                  </a:lnTo>
                  <a:lnTo>
                    <a:pt x="456" y="300"/>
                  </a:lnTo>
                  <a:lnTo>
                    <a:pt x="454" y="285"/>
                  </a:lnTo>
                  <a:lnTo>
                    <a:pt x="450" y="272"/>
                  </a:lnTo>
                  <a:lnTo>
                    <a:pt x="445" y="259"/>
                  </a:lnTo>
                  <a:lnTo>
                    <a:pt x="439" y="245"/>
                  </a:lnTo>
                  <a:lnTo>
                    <a:pt x="432" y="234"/>
                  </a:lnTo>
                  <a:lnTo>
                    <a:pt x="425" y="223"/>
                  </a:lnTo>
                  <a:lnTo>
                    <a:pt x="415" y="212"/>
                  </a:lnTo>
                  <a:lnTo>
                    <a:pt x="405" y="204"/>
                  </a:lnTo>
                  <a:lnTo>
                    <a:pt x="394" y="195"/>
                  </a:lnTo>
                  <a:lnTo>
                    <a:pt x="382" y="188"/>
                  </a:lnTo>
                  <a:lnTo>
                    <a:pt x="370" y="182"/>
                  </a:lnTo>
                  <a:lnTo>
                    <a:pt x="356" y="177"/>
                  </a:lnTo>
                  <a:lnTo>
                    <a:pt x="342" y="173"/>
                  </a:lnTo>
                  <a:lnTo>
                    <a:pt x="328" y="171"/>
                  </a:lnTo>
                  <a:lnTo>
                    <a:pt x="314" y="171"/>
                  </a:lnTo>
                  <a:lnTo>
                    <a:pt x="314" y="171"/>
                  </a:lnTo>
                  <a:lnTo>
                    <a:pt x="299" y="171"/>
                  </a:lnTo>
                  <a:lnTo>
                    <a:pt x="285" y="173"/>
                  </a:lnTo>
                  <a:lnTo>
                    <a:pt x="271" y="177"/>
                  </a:lnTo>
                  <a:lnTo>
                    <a:pt x="258" y="182"/>
                  </a:lnTo>
                  <a:lnTo>
                    <a:pt x="244" y="188"/>
                  </a:lnTo>
                  <a:lnTo>
                    <a:pt x="233" y="195"/>
                  </a:lnTo>
                  <a:lnTo>
                    <a:pt x="222" y="204"/>
                  </a:lnTo>
                  <a:lnTo>
                    <a:pt x="212" y="212"/>
                  </a:lnTo>
                  <a:lnTo>
                    <a:pt x="203" y="223"/>
                  </a:lnTo>
                  <a:lnTo>
                    <a:pt x="194" y="234"/>
                  </a:lnTo>
                  <a:lnTo>
                    <a:pt x="187" y="245"/>
                  </a:lnTo>
                  <a:lnTo>
                    <a:pt x="181" y="259"/>
                  </a:lnTo>
                  <a:lnTo>
                    <a:pt x="176" y="272"/>
                  </a:lnTo>
                  <a:lnTo>
                    <a:pt x="173" y="285"/>
                  </a:lnTo>
                  <a:lnTo>
                    <a:pt x="170" y="300"/>
                  </a:lnTo>
                  <a:lnTo>
                    <a:pt x="170" y="315"/>
                  </a:lnTo>
                  <a:lnTo>
                    <a:pt x="170" y="752"/>
                  </a:lnTo>
                  <a:lnTo>
                    <a:pt x="0" y="75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298"/>
                  </a:lnTo>
                  <a:lnTo>
                    <a:pt x="1" y="282"/>
                  </a:lnTo>
                  <a:lnTo>
                    <a:pt x="3" y="266"/>
                  </a:lnTo>
                  <a:lnTo>
                    <a:pt x="6" y="251"/>
                  </a:lnTo>
                  <a:lnTo>
                    <a:pt x="9" y="235"/>
                  </a:lnTo>
                  <a:lnTo>
                    <a:pt x="13" y="221"/>
                  </a:lnTo>
                  <a:lnTo>
                    <a:pt x="18" y="206"/>
                  </a:lnTo>
                  <a:lnTo>
                    <a:pt x="24" y="192"/>
                  </a:lnTo>
                  <a:lnTo>
                    <a:pt x="30" y="178"/>
                  </a:lnTo>
                  <a:lnTo>
                    <a:pt x="37" y="165"/>
                  </a:lnTo>
                  <a:lnTo>
                    <a:pt x="45" y="151"/>
                  </a:lnTo>
                  <a:lnTo>
                    <a:pt x="53" y="139"/>
                  </a:lnTo>
                  <a:lnTo>
                    <a:pt x="71" y="115"/>
                  </a:lnTo>
                  <a:lnTo>
                    <a:pt x="91" y="92"/>
                  </a:lnTo>
                  <a:lnTo>
                    <a:pt x="114" y="72"/>
                  </a:lnTo>
                  <a:lnTo>
                    <a:pt x="137" y="54"/>
                  </a:lnTo>
                  <a:lnTo>
                    <a:pt x="151" y="45"/>
                  </a:lnTo>
                  <a:lnTo>
                    <a:pt x="164" y="38"/>
                  </a:lnTo>
                  <a:lnTo>
                    <a:pt x="177" y="31"/>
                  </a:lnTo>
                  <a:lnTo>
                    <a:pt x="191" y="25"/>
                  </a:lnTo>
                  <a:lnTo>
                    <a:pt x="205" y="18"/>
                  </a:lnTo>
                  <a:lnTo>
                    <a:pt x="220" y="14"/>
                  </a:lnTo>
                  <a:lnTo>
                    <a:pt x="235" y="10"/>
                  </a:lnTo>
                  <a:lnTo>
                    <a:pt x="251" y="6"/>
                  </a:lnTo>
                  <a:lnTo>
                    <a:pt x="265" y="4"/>
                  </a:lnTo>
                  <a:lnTo>
                    <a:pt x="281" y="1"/>
                  </a:lnTo>
                  <a:lnTo>
                    <a:pt x="297" y="0"/>
                  </a:lnTo>
                  <a:lnTo>
                    <a:pt x="314" y="0"/>
                  </a:lnTo>
                  <a:lnTo>
                    <a:pt x="314" y="0"/>
                  </a:lnTo>
                  <a:lnTo>
                    <a:pt x="330" y="0"/>
                  </a:lnTo>
                  <a:lnTo>
                    <a:pt x="345" y="1"/>
                  </a:lnTo>
                  <a:lnTo>
                    <a:pt x="361" y="4"/>
                  </a:lnTo>
                  <a:lnTo>
                    <a:pt x="377" y="6"/>
                  </a:lnTo>
                  <a:lnTo>
                    <a:pt x="392" y="10"/>
                  </a:lnTo>
                  <a:lnTo>
                    <a:pt x="406" y="14"/>
                  </a:lnTo>
                  <a:lnTo>
                    <a:pt x="421" y="18"/>
                  </a:lnTo>
                  <a:lnTo>
                    <a:pt x="436" y="25"/>
                  </a:lnTo>
                  <a:lnTo>
                    <a:pt x="449" y="31"/>
                  </a:lnTo>
                  <a:lnTo>
                    <a:pt x="464" y="38"/>
                  </a:lnTo>
                  <a:lnTo>
                    <a:pt x="476" y="45"/>
                  </a:lnTo>
                  <a:lnTo>
                    <a:pt x="489" y="54"/>
                  </a:lnTo>
                  <a:lnTo>
                    <a:pt x="514" y="72"/>
                  </a:lnTo>
                  <a:lnTo>
                    <a:pt x="535" y="92"/>
                  </a:lnTo>
                  <a:lnTo>
                    <a:pt x="556" y="115"/>
                  </a:lnTo>
                  <a:lnTo>
                    <a:pt x="574" y="139"/>
                  </a:lnTo>
                  <a:lnTo>
                    <a:pt x="582" y="151"/>
                  </a:lnTo>
                  <a:lnTo>
                    <a:pt x="590" y="165"/>
                  </a:lnTo>
                  <a:lnTo>
                    <a:pt x="596" y="178"/>
                  </a:lnTo>
                  <a:lnTo>
                    <a:pt x="602" y="192"/>
                  </a:lnTo>
                  <a:lnTo>
                    <a:pt x="609" y="206"/>
                  </a:lnTo>
                  <a:lnTo>
                    <a:pt x="613" y="221"/>
                  </a:lnTo>
                  <a:lnTo>
                    <a:pt x="618" y="235"/>
                  </a:lnTo>
                  <a:lnTo>
                    <a:pt x="621" y="251"/>
                  </a:lnTo>
                  <a:lnTo>
                    <a:pt x="624" y="266"/>
                  </a:lnTo>
                  <a:lnTo>
                    <a:pt x="626" y="282"/>
                  </a:lnTo>
                  <a:lnTo>
                    <a:pt x="627" y="298"/>
                  </a:lnTo>
                  <a:lnTo>
                    <a:pt x="628" y="315"/>
                  </a:lnTo>
                  <a:lnTo>
                    <a:pt x="628" y="75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/>
            <p:cNvSpPr>
              <a:spLocks noEditPoints="1"/>
            </p:cNvSpPr>
            <p:nvPr userDrawn="1"/>
          </p:nvSpPr>
          <p:spPr bwMode="auto">
            <a:xfrm>
              <a:off x="1148" y="2410"/>
              <a:ext cx="45" cy="68"/>
            </a:xfrm>
            <a:custGeom>
              <a:avLst/>
              <a:gdLst>
                <a:gd name="T0" fmla="*/ 103 w 134"/>
                <a:gd name="T1" fmla="*/ 88 h 205"/>
                <a:gd name="T2" fmla="*/ 114 w 134"/>
                <a:gd name="T3" fmla="*/ 96 h 205"/>
                <a:gd name="T4" fmla="*/ 125 w 134"/>
                <a:gd name="T5" fmla="*/ 107 h 205"/>
                <a:gd name="T6" fmla="*/ 131 w 134"/>
                <a:gd name="T7" fmla="*/ 123 h 205"/>
                <a:gd name="T8" fmla="*/ 134 w 134"/>
                <a:gd name="T9" fmla="*/ 140 h 205"/>
                <a:gd name="T10" fmla="*/ 133 w 134"/>
                <a:gd name="T11" fmla="*/ 153 h 205"/>
                <a:gd name="T12" fmla="*/ 122 w 134"/>
                <a:gd name="T13" fmla="*/ 177 h 205"/>
                <a:gd name="T14" fmla="*/ 105 w 134"/>
                <a:gd name="T15" fmla="*/ 194 h 205"/>
                <a:gd name="T16" fmla="*/ 82 w 134"/>
                <a:gd name="T17" fmla="*/ 203 h 205"/>
                <a:gd name="T18" fmla="*/ 0 w 134"/>
                <a:gd name="T19" fmla="*/ 205 h 205"/>
                <a:gd name="T20" fmla="*/ 67 w 134"/>
                <a:gd name="T21" fmla="*/ 0 h 205"/>
                <a:gd name="T22" fmla="*/ 80 w 134"/>
                <a:gd name="T23" fmla="*/ 1 h 205"/>
                <a:gd name="T24" fmla="*/ 99 w 134"/>
                <a:gd name="T25" fmla="*/ 8 h 205"/>
                <a:gd name="T26" fmla="*/ 114 w 134"/>
                <a:gd name="T27" fmla="*/ 23 h 205"/>
                <a:gd name="T28" fmla="*/ 121 w 134"/>
                <a:gd name="T29" fmla="*/ 41 h 205"/>
                <a:gd name="T30" fmla="*/ 121 w 134"/>
                <a:gd name="T31" fmla="*/ 53 h 205"/>
                <a:gd name="T32" fmla="*/ 120 w 134"/>
                <a:gd name="T33" fmla="*/ 64 h 205"/>
                <a:gd name="T34" fmla="*/ 110 w 134"/>
                <a:gd name="T35" fmla="*/ 83 h 205"/>
                <a:gd name="T36" fmla="*/ 103 w 134"/>
                <a:gd name="T37" fmla="*/ 88 h 205"/>
                <a:gd name="T38" fmla="*/ 67 w 134"/>
                <a:gd name="T39" fmla="*/ 75 h 205"/>
                <a:gd name="T40" fmla="*/ 72 w 134"/>
                <a:gd name="T41" fmla="*/ 74 h 205"/>
                <a:gd name="T42" fmla="*/ 81 w 134"/>
                <a:gd name="T43" fmla="*/ 72 h 205"/>
                <a:gd name="T44" fmla="*/ 86 w 134"/>
                <a:gd name="T45" fmla="*/ 66 h 205"/>
                <a:gd name="T46" fmla="*/ 89 w 134"/>
                <a:gd name="T47" fmla="*/ 58 h 205"/>
                <a:gd name="T48" fmla="*/ 89 w 134"/>
                <a:gd name="T49" fmla="*/ 53 h 205"/>
                <a:gd name="T50" fmla="*/ 88 w 134"/>
                <a:gd name="T51" fmla="*/ 44 h 205"/>
                <a:gd name="T52" fmla="*/ 83 w 134"/>
                <a:gd name="T53" fmla="*/ 38 h 205"/>
                <a:gd name="T54" fmla="*/ 76 w 134"/>
                <a:gd name="T55" fmla="*/ 33 h 205"/>
                <a:gd name="T56" fmla="*/ 67 w 134"/>
                <a:gd name="T57" fmla="*/ 31 h 205"/>
                <a:gd name="T58" fmla="*/ 33 w 134"/>
                <a:gd name="T59" fmla="*/ 75 h 205"/>
                <a:gd name="T60" fmla="*/ 67 w 134"/>
                <a:gd name="T61" fmla="*/ 174 h 205"/>
                <a:gd name="T62" fmla="*/ 75 w 134"/>
                <a:gd name="T63" fmla="*/ 173 h 205"/>
                <a:gd name="T64" fmla="*/ 87 w 134"/>
                <a:gd name="T65" fmla="*/ 168 h 205"/>
                <a:gd name="T66" fmla="*/ 97 w 134"/>
                <a:gd name="T67" fmla="*/ 160 h 205"/>
                <a:gd name="T68" fmla="*/ 100 w 134"/>
                <a:gd name="T69" fmla="*/ 147 h 205"/>
                <a:gd name="T70" fmla="*/ 101 w 134"/>
                <a:gd name="T71" fmla="*/ 140 h 205"/>
                <a:gd name="T72" fmla="*/ 99 w 134"/>
                <a:gd name="T73" fmla="*/ 127 h 205"/>
                <a:gd name="T74" fmla="*/ 92 w 134"/>
                <a:gd name="T75" fmla="*/ 116 h 205"/>
                <a:gd name="T76" fmla="*/ 82 w 134"/>
                <a:gd name="T77" fmla="*/ 108 h 205"/>
                <a:gd name="T78" fmla="*/ 67 w 134"/>
                <a:gd name="T79" fmla="*/ 106 h 205"/>
                <a:gd name="T80" fmla="*/ 33 w 134"/>
                <a:gd name="T81" fmla="*/ 1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205">
                  <a:moveTo>
                    <a:pt x="103" y="88"/>
                  </a:moveTo>
                  <a:lnTo>
                    <a:pt x="103" y="88"/>
                  </a:lnTo>
                  <a:lnTo>
                    <a:pt x="109" y="91"/>
                  </a:lnTo>
                  <a:lnTo>
                    <a:pt x="114" y="96"/>
                  </a:lnTo>
                  <a:lnTo>
                    <a:pt x="120" y="101"/>
                  </a:lnTo>
                  <a:lnTo>
                    <a:pt x="125" y="107"/>
                  </a:lnTo>
                  <a:lnTo>
                    <a:pt x="128" y="114"/>
                  </a:lnTo>
                  <a:lnTo>
                    <a:pt x="131" y="123"/>
                  </a:lnTo>
                  <a:lnTo>
                    <a:pt x="133" y="13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53"/>
                  </a:lnTo>
                  <a:lnTo>
                    <a:pt x="128" y="166"/>
                  </a:lnTo>
                  <a:lnTo>
                    <a:pt x="122" y="177"/>
                  </a:lnTo>
                  <a:lnTo>
                    <a:pt x="115" y="186"/>
                  </a:lnTo>
                  <a:lnTo>
                    <a:pt x="105" y="194"/>
                  </a:lnTo>
                  <a:lnTo>
                    <a:pt x="94" y="200"/>
                  </a:lnTo>
                  <a:lnTo>
                    <a:pt x="82" y="203"/>
                  </a:lnTo>
                  <a:lnTo>
                    <a:pt x="69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80" y="1"/>
                  </a:lnTo>
                  <a:lnTo>
                    <a:pt x="89" y="3"/>
                  </a:lnTo>
                  <a:lnTo>
                    <a:pt x="99" y="8"/>
                  </a:lnTo>
                  <a:lnTo>
                    <a:pt x="106" y="14"/>
                  </a:lnTo>
                  <a:lnTo>
                    <a:pt x="114" y="23"/>
                  </a:lnTo>
                  <a:lnTo>
                    <a:pt x="117" y="31"/>
                  </a:lnTo>
                  <a:lnTo>
                    <a:pt x="121" y="41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1" y="60"/>
                  </a:lnTo>
                  <a:lnTo>
                    <a:pt x="120" y="64"/>
                  </a:lnTo>
                  <a:lnTo>
                    <a:pt x="116" y="74"/>
                  </a:lnTo>
                  <a:lnTo>
                    <a:pt x="110" y="83"/>
                  </a:lnTo>
                  <a:lnTo>
                    <a:pt x="103" y="88"/>
                  </a:lnTo>
                  <a:lnTo>
                    <a:pt x="103" y="88"/>
                  </a:lnTo>
                  <a:close/>
                  <a:moveTo>
                    <a:pt x="33" y="75"/>
                  </a:moveTo>
                  <a:lnTo>
                    <a:pt x="67" y="75"/>
                  </a:lnTo>
                  <a:lnTo>
                    <a:pt x="67" y="75"/>
                  </a:lnTo>
                  <a:lnTo>
                    <a:pt x="72" y="74"/>
                  </a:lnTo>
                  <a:lnTo>
                    <a:pt x="76" y="73"/>
                  </a:lnTo>
                  <a:lnTo>
                    <a:pt x="81" y="72"/>
                  </a:lnTo>
                  <a:lnTo>
                    <a:pt x="83" y="69"/>
                  </a:lnTo>
                  <a:lnTo>
                    <a:pt x="86" y="66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49"/>
                  </a:lnTo>
                  <a:lnTo>
                    <a:pt x="88" y="44"/>
                  </a:lnTo>
                  <a:lnTo>
                    <a:pt x="86" y="40"/>
                  </a:lnTo>
                  <a:lnTo>
                    <a:pt x="83" y="38"/>
                  </a:lnTo>
                  <a:lnTo>
                    <a:pt x="81" y="34"/>
                  </a:lnTo>
                  <a:lnTo>
                    <a:pt x="76" y="33"/>
                  </a:lnTo>
                  <a:lnTo>
                    <a:pt x="72" y="31"/>
                  </a:lnTo>
                  <a:lnTo>
                    <a:pt x="67" y="31"/>
                  </a:lnTo>
                  <a:lnTo>
                    <a:pt x="33" y="31"/>
                  </a:lnTo>
                  <a:lnTo>
                    <a:pt x="33" y="75"/>
                  </a:lnTo>
                  <a:close/>
                  <a:moveTo>
                    <a:pt x="33" y="174"/>
                  </a:moveTo>
                  <a:lnTo>
                    <a:pt x="67" y="174"/>
                  </a:lnTo>
                  <a:lnTo>
                    <a:pt x="67" y="174"/>
                  </a:lnTo>
                  <a:lnTo>
                    <a:pt x="75" y="173"/>
                  </a:lnTo>
                  <a:lnTo>
                    <a:pt x="82" y="172"/>
                  </a:lnTo>
                  <a:lnTo>
                    <a:pt x="87" y="168"/>
                  </a:lnTo>
                  <a:lnTo>
                    <a:pt x="92" y="164"/>
                  </a:lnTo>
                  <a:lnTo>
                    <a:pt x="97" y="160"/>
                  </a:lnTo>
                  <a:lnTo>
                    <a:pt x="99" y="153"/>
                  </a:lnTo>
                  <a:lnTo>
                    <a:pt x="100" y="147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0" y="133"/>
                  </a:lnTo>
                  <a:lnTo>
                    <a:pt x="99" y="127"/>
                  </a:lnTo>
                  <a:lnTo>
                    <a:pt x="97" y="120"/>
                  </a:lnTo>
                  <a:lnTo>
                    <a:pt x="92" y="116"/>
                  </a:lnTo>
                  <a:lnTo>
                    <a:pt x="87" y="111"/>
                  </a:lnTo>
                  <a:lnTo>
                    <a:pt x="82" y="108"/>
                  </a:lnTo>
                  <a:lnTo>
                    <a:pt x="75" y="107"/>
                  </a:lnTo>
                  <a:lnTo>
                    <a:pt x="67" y="106"/>
                  </a:lnTo>
                  <a:lnTo>
                    <a:pt x="33" y="106"/>
                  </a:lnTo>
                  <a:lnTo>
                    <a:pt x="33" y="1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/>
            <p:cNvSpPr>
              <a:spLocks noEditPoints="1"/>
            </p:cNvSpPr>
            <p:nvPr userDrawn="1"/>
          </p:nvSpPr>
          <p:spPr bwMode="auto">
            <a:xfrm>
              <a:off x="1201" y="2429"/>
              <a:ext cx="50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60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6 w 148"/>
                <a:gd name="T23" fmla="*/ 149 h 149"/>
                <a:gd name="T24" fmla="*/ 75 w 148"/>
                <a:gd name="T25" fmla="*/ 149 h 149"/>
                <a:gd name="T26" fmla="*/ 60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6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9 w 148"/>
                <a:gd name="T71" fmla="*/ 38 h 149"/>
                <a:gd name="T72" fmla="*/ 88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9" y="146"/>
                  </a:lnTo>
                  <a:lnTo>
                    <a:pt x="86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8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/>
            <p:cNvSpPr>
              <a:spLocks/>
            </p:cNvSpPr>
            <p:nvPr userDrawn="1"/>
          </p:nvSpPr>
          <p:spPr bwMode="auto">
            <a:xfrm>
              <a:off x="1261" y="2409"/>
              <a:ext cx="11" cy="69"/>
            </a:xfrm>
            <a:custGeom>
              <a:avLst/>
              <a:gdLst>
                <a:gd name="T0" fmla="*/ 0 w 33"/>
                <a:gd name="T1" fmla="*/ 4 h 209"/>
                <a:gd name="T2" fmla="*/ 33 w 33"/>
                <a:gd name="T3" fmla="*/ 0 h 209"/>
                <a:gd name="T4" fmla="*/ 33 w 33"/>
                <a:gd name="T5" fmla="*/ 209 h 209"/>
                <a:gd name="T6" fmla="*/ 0 w 33"/>
                <a:gd name="T7" fmla="*/ 209 h 209"/>
                <a:gd name="T8" fmla="*/ 0 w 33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09">
                  <a:moveTo>
                    <a:pt x="0" y="4"/>
                  </a:moveTo>
                  <a:lnTo>
                    <a:pt x="33" y="0"/>
                  </a:lnTo>
                  <a:lnTo>
                    <a:pt x="33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/>
            <p:cNvSpPr>
              <a:spLocks noEditPoints="1"/>
            </p:cNvSpPr>
            <p:nvPr userDrawn="1"/>
          </p:nvSpPr>
          <p:spPr bwMode="auto">
            <a:xfrm>
              <a:off x="1280" y="2429"/>
              <a:ext cx="46" cy="74"/>
            </a:xfrm>
            <a:custGeom>
              <a:avLst/>
              <a:gdLst>
                <a:gd name="T0" fmla="*/ 75 w 137"/>
                <a:gd name="T1" fmla="*/ 0 h 222"/>
                <a:gd name="T2" fmla="*/ 97 w 137"/>
                <a:gd name="T3" fmla="*/ 9 h 222"/>
                <a:gd name="T4" fmla="*/ 128 w 137"/>
                <a:gd name="T5" fmla="*/ 59 h 222"/>
                <a:gd name="T6" fmla="*/ 123 w 137"/>
                <a:gd name="T7" fmla="*/ 83 h 222"/>
                <a:gd name="T8" fmla="*/ 109 w 137"/>
                <a:gd name="T9" fmla="*/ 101 h 222"/>
                <a:gd name="T10" fmla="*/ 125 w 137"/>
                <a:gd name="T11" fmla="*/ 118 h 222"/>
                <a:gd name="T12" fmla="*/ 134 w 137"/>
                <a:gd name="T13" fmla="*/ 139 h 222"/>
                <a:gd name="T14" fmla="*/ 137 w 137"/>
                <a:gd name="T15" fmla="*/ 155 h 222"/>
                <a:gd name="T16" fmla="*/ 125 w 137"/>
                <a:gd name="T17" fmla="*/ 194 h 222"/>
                <a:gd name="T18" fmla="*/ 95 w 137"/>
                <a:gd name="T19" fmla="*/ 217 h 222"/>
                <a:gd name="T20" fmla="*/ 69 w 137"/>
                <a:gd name="T21" fmla="*/ 222 h 222"/>
                <a:gd name="T22" fmla="*/ 32 w 137"/>
                <a:gd name="T23" fmla="*/ 213 h 222"/>
                <a:gd name="T24" fmla="*/ 9 w 137"/>
                <a:gd name="T25" fmla="*/ 189 h 222"/>
                <a:gd name="T26" fmla="*/ 33 w 137"/>
                <a:gd name="T27" fmla="*/ 167 h 222"/>
                <a:gd name="T28" fmla="*/ 38 w 137"/>
                <a:gd name="T29" fmla="*/ 177 h 222"/>
                <a:gd name="T30" fmla="*/ 49 w 137"/>
                <a:gd name="T31" fmla="*/ 188 h 222"/>
                <a:gd name="T32" fmla="*/ 69 w 137"/>
                <a:gd name="T33" fmla="*/ 192 h 222"/>
                <a:gd name="T34" fmla="*/ 83 w 137"/>
                <a:gd name="T35" fmla="*/ 189 h 222"/>
                <a:gd name="T36" fmla="*/ 98 w 137"/>
                <a:gd name="T37" fmla="*/ 177 h 222"/>
                <a:gd name="T38" fmla="*/ 104 w 137"/>
                <a:gd name="T39" fmla="*/ 155 h 222"/>
                <a:gd name="T40" fmla="*/ 101 w 137"/>
                <a:gd name="T41" fmla="*/ 140 h 222"/>
                <a:gd name="T42" fmla="*/ 89 w 137"/>
                <a:gd name="T43" fmla="*/ 124 h 222"/>
                <a:gd name="T44" fmla="*/ 69 w 137"/>
                <a:gd name="T45" fmla="*/ 118 h 222"/>
                <a:gd name="T46" fmla="*/ 58 w 137"/>
                <a:gd name="T47" fmla="*/ 120 h 222"/>
                <a:gd name="T48" fmla="*/ 36 w 137"/>
                <a:gd name="T49" fmla="*/ 138 h 222"/>
                <a:gd name="T50" fmla="*/ 19 w 137"/>
                <a:gd name="T51" fmla="*/ 107 h 222"/>
                <a:gd name="T52" fmla="*/ 19 w 137"/>
                <a:gd name="T53" fmla="*/ 93 h 222"/>
                <a:gd name="T54" fmla="*/ 8 w 137"/>
                <a:gd name="T55" fmla="*/ 59 h 222"/>
                <a:gd name="T56" fmla="*/ 11 w 137"/>
                <a:gd name="T57" fmla="*/ 35 h 222"/>
                <a:gd name="T58" fmla="*/ 32 w 137"/>
                <a:gd name="T59" fmla="*/ 10 h 222"/>
                <a:gd name="T60" fmla="*/ 66 w 137"/>
                <a:gd name="T61" fmla="*/ 0 h 222"/>
                <a:gd name="T62" fmla="*/ 69 w 137"/>
                <a:gd name="T63" fmla="*/ 88 h 222"/>
                <a:gd name="T64" fmla="*/ 84 w 137"/>
                <a:gd name="T65" fmla="*/ 83 h 222"/>
                <a:gd name="T66" fmla="*/ 94 w 137"/>
                <a:gd name="T67" fmla="*/ 71 h 222"/>
                <a:gd name="T68" fmla="*/ 97 w 137"/>
                <a:gd name="T69" fmla="*/ 59 h 222"/>
                <a:gd name="T70" fmla="*/ 92 w 137"/>
                <a:gd name="T71" fmla="*/ 43 h 222"/>
                <a:gd name="T72" fmla="*/ 79 w 137"/>
                <a:gd name="T73" fmla="*/ 32 h 222"/>
                <a:gd name="T74" fmla="*/ 69 w 137"/>
                <a:gd name="T75" fmla="*/ 31 h 222"/>
                <a:gd name="T76" fmla="*/ 51 w 137"/>
                <a:gd name="T77" fmla="*/ 34 h 222"/>
                <a:gd name="T78" fmla="*/ 42 w 137"/>
                <a:gd name="T79" fmla="*/ 48 h 222"/>
                <a:gd name="T80" fmla="*/ 39 w 137"/>
                <a:gd name="T81" fmla="*/ 59 h 222"/>
                <a:gd name="T82" fmla="*/ 44 w 137"/>
                <a:gd name="T83" fmla="*/ 76 h 222"/>
                <a:gd name="T84" fmla="*/ 56 w 137"/>
                <a:gd name="T85" fmla="*/ 85 h 222"/>
                <a:gd name="T86" fmla="*/ 69 w 137"/>
                <a:gd name="T87" fmla="*/ 8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222">
                  <a:moveTo>
                    <a:pt x="66" y="0"/>
                  </a:moveTo>
                  <a:lnTo>
                    <a:pt x="66" y="0"/>
                  </a:lnTo>
                  <a:lnTo>
                    <a:pt x="75" y="0"/>
                  </a:lnTo>
                  <a:lnTo>
                    <a:pt x="82" y="1"/>
                  </a:lnTo>
                  <a:lnTo>
                    <a:pt x="89" y="5"/>
                  </a:lnTo>
                  <a:lnTo>
                    <a:pt x="97" y="9"/>
                  </a:lnTo>
                  <a:lnTo>
                    <a:pt x="97" y="1"/>
                  </a:lnTo>
                  <a:lnTo>
                    <a:pt x="128" y="1"/>
                  </a:lnTo>
                  <a:lnTo>
                    <a:pt x="128" y="59"/>
                  </a:lnTo>
                  <a:lnTo>
                    <a:pt x="128" y="59"/>
                  </a:lnTo>
                  <a:lnTo>
                    <a:pt x="127" y="72"/>
                  </a:lnTo>
                  <a:lnTo>
                    <a:pt x="123" y="83"/>
                  </a:lnTo>
                  <a:lnTo>
                    <a:pt x="117" y="93"/>
                  </a:lnTo>
                  <a:lnTo>
                    <a:pt x="109" y="101"/>
                  </a:lnTo>
                  <a:lnTo>
                    <a:pt x="109" y="101"/>
                  </a:lnTo>
                  <a:lnTo>
                    <a:pt x="115" y="106"/>
                  </a:lnTo>
                  <a:lnTo>
                    <a:pt x="120" y="112"/>
                  </a:lnTo>
                  <a:lnTo>
                    <a:pt x="125" y="118"/>
                  </a:lnTo>
                  <a:lnTo>
                    <a:pt x="129" y="124"/>
                  </a:lnTo>
                  <a:lnTo>
                    <a:pt x="132" y="132"/>
                  </a:lnTo>
                  <a:lnTo>
                    <a:pt x="134" y="139"/>
                  </a:lnTo>
                  <a:lnTo>
                    <a:pt x="136" y="146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4" y="170"/>
                  </a:lnTo>
                  <a:lnTo>
                    <a:pt x="131" y="183"/>
                  </a:lnTo>
                  <a:lnTo>
                    <a:pt x="125" y="194"/>
                  </a:lnTo>
                  <a:lnTo>
                    <a:pt x="116" y="204"/>
                  </a:lnTo>
                  <a:lnTo>
                    <a:pt x="106" y="212"/>
                  </a:lnTo>
                  <a:lnTo>
                    <a:pt x="95" y="217"/>
                  </a:lnTo>
                  <a:lnTo>
                    <a:pt x="82" y="221"/>
                  </a:lnTo>
                  <a:lnTo>
                    <a:pt x="69" y="222"/>
                  </a:lnTo>
                  <a:lnTo>
                    <a:pt x="69" y="222"/>
                  </a:lnTo>
                  <a:lnTo>
                    <a:pt x="55" y="221"/>
                  </a:lnTo>
                  <a:lnTo>
                    <a:pt x="43" y="218"/>
                  </a:lnTo>
                  <a:lnTo>
                    <a:pt x="32" y="213"/>
                  </a:lnTo>
                  <a:lnTo>
                    <a:pt x="22" y="207"/>
                  </a:lnTo>
                  <a:lnTo>
                    <a:pt x="15" y="199"/>
                  </a:lnTo>
                  <a:lnTo>
                    <a:pt x="9" y="189"/>
                  </a:lnTo>
                  <a:lnTo>
                    <a:pt x="3" y="178"/>
                  </a:lnTo>
                  <a:lnTo>
                    <a:pt x="0" y="167"/>
                  </a:lnTo>
                  <a:lnTo>
                    <a:pt x="33" y="167"/>
                  </a:lnTo>
                  <a:lnTo>
                    <a:pt x="33" y="167"/>
                  </a:lnTo>
                  <a:lnTo>
                    <a:pt x="36" y="172"/>
                  </a:lnTo>
                  <a:lnTo>
                    <a:pt x="38" y="177"/>
                  </a:lnTo>
                  <a:lnTo>
                    <a:pt x="42" y="181"/>
                  </a:lnTo>
                  <a:lnTo>
                    <a:pt x="45" y="184"/>
                  </a:lnTo>
                  <a:lnTo>
                    <a:pt x="49" y="188"/>
                  </a:lnTo>
                  <a:lnTo>
                    <a:pt x="55" y="190"/>
                  </a:lnTo>
                  <a:lnTo>
                    <a:pt x="61" y="192"/>
                  </a:lnTo>
                  <a:lnTo>
                    <a:pt x="69" y="192"/>
                  </a:lnTo>
                  <a:lnTo>
                    <a:pt x="69" y="192"/>
                  </a:lnTo>
                  <a:lnTo>
                    <a:pt x="76" y="192"/>
                  </a:lnTo>
                  <a:lnTo>
                    <a:pt x="83" y="189"/>
                  </a:lnTo>
                  <a:lnTo>
                    <a:pt x="89" y="187"/>
                  </a:lnTo>
                  <a:lnTo>
                    <a:pt x="94" y="182"/>
                  </a:lnTo>
                  <a:lnTo>
                    <a:pt x="98" y="177"/>
                  </a:lnTo>
                  <a:lnTo>
                    <a:pt x="101" y="170"/>
                  </a:lnTo>
                  <a:lnTo>
                    <a:pt x="103" y="162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3" y="148"/>
                  </a:lnTo>
                  <a:lnTo>
                    <a:pt x="101" y="140"/>
                  </a:lnTo>
                  <a:lnTo>
                    <a:pt x="98" y="134"/>
                  </a:lnTo>
                  <a:lnTo>
                    <a:pt x="94" y="128"/>
                  </a:lnTo>
                  <a:lnTo>
                    <a:pt x="89" y="124"/>
                  </a:lnTo>
                  <a:lnTo>
                    <a:pt x="83" y="121"/>
                  </a:lnTo>
                  <a:lnTo>
                    <a:pt x="76" y="118"/>
                  </a:lnTo>
                  <a:lnTo>
                    <a:pt x="69" y="118"/>
                  </a:lnTo>
                  <a:lnTo>
                    <a:pt x="69" y="118"/>
                  </a:lnTo>
                  <a:lnTo>
                    <a:pt x="62" y="118"/>
                  </a:lnTo>
                  <a:lnTo>
                    <a:pt x="58" y="120"/>
                  </a:lnTo>
                  <a:lnTo>
                    <a:pt x="49" y="123"/>
                  </a:lnTo>
                  <a:lnTo>
                    <a:pt x="42" y="129"/>
                  </a:lnTo>
                  <a:lnTo>
                    <a:pt x="36" y="138"/>
                  </a:lnTo>
                  <a:lnTo>
                    <a:pt x="13" y="115"/>
                  </a:lnTo>
                  <a:lnTo>
                    <a:pt x="13" y="115"/>
                  </a:lnTo>
                  <a:lnTo>
                    <a:pt x="19" y="107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19" y="93"/>
                  </a:lnTo>
                  <a:lnTo>
                    <a:pt x="13" y="83"/>
                  </a:lnTo>
                  <a:lnTo>
                    <a:pt x="9" y="72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9" y="48"/>
                  </a:lnTo>
                  <a:lnTo>
                    <a:pt x="11" y="35"/>
                  </a:lnTo>
                  <a:lnTo>
                    <a:pt x="17" y="26"/>
                  </a:lnTo>
                  <a:lnTo>
                    <a:pt x="23" y="17"/>
                  </a:lnTo>
                  <a:lnTo>
                    <a:pt x="32" y="10"/>
                  </a:lnTo>
                  <a:lnTo>
                    <a:pt x="43" y="5"/>
                  </a:lnTo>
                  <a:lnTo>
                    <a:pt x="54" y="1"/>
                  </a:lnTo>
                  <a:lnTo>
                    <a:pt x="66" y="0"/>
                  </a:lnTo>
                  <a:lnTo>
                    <a:pt x="66" y="0"/>
                  </a:lnTo>
                  <a:close/>
                  <a:moveTo>
                    <a:pt x="69" y="88"/>
                  </a:moveTo>
                  <a:lnTo>
                    <a:pt x="69" y="88"/>
                  </a:lnTo>
                  <a:lnTo>
                    <a:pt x="73" y="87"/>
                  </a:lnTo>
                  <a:lnTo>
                    <a:pt x="79" y="85"/>
                  </a:lnTo>
                  <a:lnTo>
                    <a:pt x="84" y="83"/>
                  </a:lnTo>
                  <a:lnTo>
                    <a:pt x="88" y="79"/>
                  </a:lnTo>
                  <a:lnTo>
                    <a:pt x="92" y="76"/>
                  </a:lnTo>
                  <a:lnTo>
                    <a:pt x="94" y="71"/>
                  </a:lnTo>
                  <a:lnTo>
                    <a:pt x="95" y="66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5" y="53"/>
                  </a:lnTo>
                  <a:lnTo>
                    <a:pt x="94" y="48"/>
                  </a:lnTo>
                  <a:lnTo>
                    <a:pt x="92" y="43"/>
                  </a:lnTo>
                  <a:lnTo>
                    <a:pt x="88" y="38"/>
                  </a:lnTo>
                  <a:lnTo>
                    <a:pt x="84" y="34"/>
                  </a:lnTo>
                  <a:lnTo>
                    <a:pt x="79" y="32"/>
                  </a:lnTo>
                  <a:lnTo>
                    <a:pt x="73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2" y="31"/>
                  </a:lnTo>
                  <a:lnTo>
                    <a:pt x="56" y="32"/>
                  </a:lnTo>
                  <a:lnTo>
                    <a:pt x="51" y="34"/>
                  </a:lnTo>
                  <a:lnTo>
                    <a:pt x="48" y="38"/>
                  </a:lnTo>
                  <a:lnTo>
                    <a:pt x="44" y="43"/>
                  </a:lnTo>
                  <a:lnTo>
                    <a:pt x="42" y="48"/>
                  </a:lnTo>
                  <a:lnTo>
                    <a:pt x="41" y="53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41" y="66"/>
                  </a:lnTo>
                  <a:lnTo>
                    <a:pt x="42" y="71"/>
                  </a:lnTo>
                  <a:lnTo>
                    <a:pt x="44" y="76"/>
                  </a:lnTo>
                  <a:lnTo>
                    <a:pt x="48" y="79"/>
                  </a:lnTo>
                  <a:lnTo>
                    <a:pt x="51" y="83"/>
                  </a:lnTo>
                  <a:lnTo>
                    <a:pt x="56" y="85"/>
                  </a:lnTo>
                  <a:lnTo>
                    <a:pt x="62" y="87"/>
                  </a:lnTo>
                  <a:lnTo>
                    <a:pt x="69" y="88"/>
                  </a:lnTo>
                  <a:lnTo>
                    <a:pt x="69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/>
            <p:cNvSpPr>
              <a:spLocks noEditPoints="1"/>
            </p:cNvSpPr>
            <p:nvPr userDrawn="1"/>
          </p:nvSpPr>
          <p:spPr bwMode="auto">
            <a:xfrm>
              <a:off x="1335" y="2410"/>
              <a:ext cx="14" cy="68"/>
            </a:xfrm>
            <a:custGeom>
              <a:avLst/>
              <a:gdLst>
                <a:gd name="T0" fmla="*/ 22 w 42"/>
                <a:gd name="T1" fmla="*/ 0 h 206"/>
                <a:gd name="T2" fmla="*/ 22 w 42"/>
                <a:gd name="T3" fmla="*/ 0 h 206"/>
                <a:gd name="T4" fmla="*/ 25 w 42"/>
                <a:gd name="T5" fmla="*/ 0 h 206"/>
                <a:gd name="T6" fmla="*/ 29 w 42"/>
                <a:gd name="T7" fmla="*/ 1 h 206"/>
                <a:gd name="T8" fmla="*/ 33 w 42"/>
                <a:gd name="T9" fmla="*/ 3 h 206"/>
                <a:gd name="T10" fmla="*/ 36 w 42"/>
                <a:gd name="T11" fmla="*/ 6 h 206"/>
                <a:gd name="T12" fmla="*/ 39 w 42"/>
                <a:gd name="T13" fmla="*/ 9 h 206"/>
                <a:gd name="T14" fmla="*/ 41 w 42"/>
                <a:gd name="T15" fmla="*/ 13 h 206"/>
                <a:gd name="T16" fmla="*/ 42 w 42"/>
                <a:gd name="T17" fmla="*/ 17 h 206"/>
                <a:gd name="T18" fmla="*/ 42 w 42"/>
                <a:gd name="T19" fmla="*/ 22 h 206"/>
                <a:gd name="T20" fmla="*/ 42 w 42"/>
                <a:gd name="T21" fmla="*/ 22 h 206"/>
                <a:gd name="T22" fmla="*/ 42 w 42"/>
                <a:gd name="T23" fmla="*/ 26 h 206"/>
                <a:gd name="T24" fmla="*/ 41 w 42"/>
                <a:gd name="T25" fmla="*/ 30 h 206"/>
                <a:gd name="T26" fmla="*/ 39 w 42"/>
                <a:gd name="T27" fmla="*/ 34 h 206"/>
                <a:gd name="T28" fmla="*/ 36 w 42"/>
                <a:gd name="T29" fmla="*/ 37 h 206"/>
                <a:gd name="T30" fmla="*/ 33 w 42"/>
                <a:gd name="T31" fmla="*/ 40 h 206"/>
                <a:gd name="T32" fmla="*/ 29 w 42"/>
                <a:gd name="T33" fmla="*/ 41 h 206"/>
                <a:gd name="T34" fmla="*/ 25 w 42"/>
                <a:gd name="T35" fmla="*/ 42 h 206"/>
                <a:gd name="T36" fmla="*/ 22 w 42"/>
                <a:gd name="T37" fmla="*/ 43 h 206"/>
                <a:gd name="T38" fmla="*/ 22 w 42"/>
                <a:gd name="T39" fmla="*/ 43 h 206"/>
                <a:gd name="T40" fmla="*/ 17 w 42"/>
                <a:gd name="T41" fmla="*/ 42 h 206"/>
                <a:gd name="T42" fmla="*/ 13 w 42"/>
                <a:gd name="T43" fmla="*/ 41 h 206"/>
                <a:gd name="T44" fmla="*/ 9 w 42"/>
                <a:gd name="T45" fmla="*/ 40 h 206"/>
                <a:gd name="T46" fmla="*/ 6 w 42"/>
                <a:gd name="T47" fmla="*/ 37 h 206"/>
                <a:gd name="T48" fmla="*/ 3 w 42"/>
                <a:gd name="T49" fmla="*/ 34 h 206"/>
                <a:gd name="T50" fmla="*/ 1 w 42"/>
                <a:gd name="T51" fmla="*/ 30 h 206"/>
                <a:gd name="T52" fmla="*/ 0 w 42"/>
                <a:gd name="T53" fmla="*/ 26 h 206"/>
                <a:gd name="T54" fmla="*/ 0 w 42"/>
                <a:gd name="T55" fmla="*/ 22 h 206"/>
                <a:gd name="T56" fmla="*/ 0 w 42"/>
                <a:gd name="T57" fmla="*/ 22 h 206"/>
                <a:gd name="T58" fmla="*/ 0 w 42"/>
                <a:gd name="T59" fmla="*/ 17 h 206"/>
                <a:gd name="T60" fmla="*/ 1 w 42"/>
                <a:gd name="T61" fmla="*/ 13 h 206"/>
                <a:gd name="T62" fmla="*/ 3 w 42"/>
                <a:gd name="T63" fmla="*/ 9 h 206"/>
                <a:gd name="T64" fmla="*/ 6 w 42"/>
                <a:gd name="T65" fmla="*/ 6 h 206"/>
                <a:gd name="T66" fmla="*/ 9 w 42"/>
                <a:gd name="T67" fmla="*/ 3 h 206"/>
                <a:gd name="T68" fmla="*/ 13 w 42"/>
                <a:gd name="T69" fmla="*/ 1 h 206"/>
                <a:gd name="T70" fmla="*/ 17 w 42"/>
                <a:gd name="T71" fmla="*/ 0 h 206"/>
                <a:gd name="T72" fmla="*/ 22 w 42"/>
                <a:gd name="T73" fmla="*/ 0 h 206"/>
                <a:gd name="T74" fmla="*/ 22 w 42"/>
                <a:gd name="T75" fmla="*/ 0 h 206"/>
                <a:gd name="T76" fmla="*/ 5 w 42"/>
                <a:gd name="T77" fmla="*/ 59 h 206"/>
                <a:gd name="T78" fmla="*/ 37 w 42"/>
                <a:gd name="T79" fmla="*/ 59 h 206"/>
                <a:gd name="T80" fmla="*/ 37 w 42"/>
                <a:gd name="T81" fmla="*/ 206 h 206"/>
                <a:gd name="T82" fmla="*/ 5 w 42"/>
                <a:gd name="T83" fmla="*/ 206 h 206"/>
                <a:gd name="T84" fmla="*/ 5 w 42"/>
                <a:gd name="T85" fmla="*/ 5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" h="206">
                  <a:moveTo>
                    <a:pt x="22" y="0"/>
                  </a:moveTo>
                  <a:lnTo>
                    <a:pt x="22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3" y="3"/>
                  </a:lnTo>
                  <a:lnTo>
                    <a:pt x="36" y="6"/>
                  </a:lnTo>
                  <a:lnTo>
                    <a:pt x="39" y="9"/>
                  </a:lnTo>
                  <a:lnTo>
                    <a:pt x="41" y="13"/>
                  </a:lnTo>
                  <a:lnTo>
                    <a:pt x="42" y="17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6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6" y="37"/>
                  </a:lnTo>
                  <a:lnTo>
                    <a:pt x="33" y="40"/>
                  </a:lnTo>
                  <a:lnTo>
                    <a:pt x="29" y="41"/>
                  </a:lnTo>
                  <a:lnTo>
                    <a:pt x="25" y="42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40"/>
                  </a:lnTo>
                  <a:lnTo>
                    <a:pt x="6" y="37"/>
                  </a:lnTo>
                  <a:lnTo>
                    <a:pt x="3" y="34"/>
                  </a:lnTo>
                  <a:lnTo>
                    <a:pt x="1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3" y="9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5" y="59"/>
                  </a:moveTo>
                  <a:lnTo>
                    <a:pt x="37" y="59"/>
                  </a:lnTo>
                  <a:lnTo>
                    <a:pt x="37" y="206"/>
                  </a:lnTo>
                  <a:lnTo>
                    <a:pt x="5" y="206"/>
                  </a:lnTo>
                  <a:lnTo>
                    <a:pt x="5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/>
            <p:cNvSpPr>
              <a:spLocks noEditPoints="1"/>
            </p:cNvSpPr>
            <p:nvPr userDrawn="1"/>
          </p:nvSpPr>
          <p:spPr bwMode="auto">
            <a:xfrm>
              <a:off x="1357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6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4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3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2 w 148"/>
                <a:gd name="T23" fmla="*/ 59 h 149"/>
                <a:gd name="T24" fmla="*/ 7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4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6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7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9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6" y="148"/>
                  </a:lnTo>
                  <a:lnTo>
                    <a:pt x="116" y="133"/>
                  </a:lnTo>
                  <a:lnTo>
                    <a:pt x="116" y="133"/>
                  </a:lnTo>
                  <a:lnTo>
                    <a:pt x="109" y="138"/>
                  </a:lnTo>
                  <a:lnTo>
                    <a:pt x="100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3" y="117"/>
                  </a:lnTo>
                  <a:lnTo>
                    <a:pt x="7" y="105"/>
                  </a:lnTo>
                  <a:lnTo>
                    <a:pt x="4" y="98"/>
                  </a:lnTo>
                  <a:lnTo>
                    <a:pt x="2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2" y="59"/>
                  </a:lnTo>
                  <a:lnTo>
                    <a:pt x="4" y="51"/>
                  </a:lnTo>
                  <a:lnTo>
                    <a:pt x="7" y="44"/>
                  </a:lnTo>
                  <a:lnTo>
                    <a:pt x="13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8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6" y="17"/>
                  </a:lnTo>
                  <a:lnTo>
                    <a:pt x="116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9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5"/>
            <p:cNvSpPr>
              <a:spLocks/>
            </p:cNvSpPr>
            <p:nvPr userDrawn="1"/>
          </p:nvSpPr>
          <p:spPr bwMode="auto">
            <a:xfrm>
              <a:off x="1419" y="2429"/>
              <a:ext cx="42" cy="49"/>
            </a:xfrm>
            <a:custGeom>
              <a:avLst/>
              <a:gdLst>
                <a:gd name="T0" fmla="*/ 0 w 127"/>
                <a:gd name="T1" fmla="*/ 1 h 148"/>
                <a:gd name="T2" fmla="*/ 31 w 127"/>
                <a:gd name="T3" fmla="*/ 1 h 148"/>
                <a:gd name="T4" fmla="*/ 31 w 127"/>
                <a:gd name="T5" fmla="*/ 18 h 148"/>
                <a:gd name="T6" fmla="*/ 31 w 127"/>
                <a:gd name="T7" fmla="*/ 18 h 148"/>
                <a:gd name="T8" fmla="*/ 37 w 127"/>
                <a:gd name="T9" fmla="*/ 12 h 148"/>
                <a:gd name="T10" fmla="*/ 46 w 127"/>
                <a:gd name="T11" fmla="*/ 6 h 148"/>
                <a:gd name="T12" fmla="*/ 52 w 127"/>
                <a:gd name="T13" fmla="*/ 4 h 148"/>
                <a:gd name="T14" fmla="*/ 58 w 127"/>
                <a:gd name="T15" fmla="*/ 1 h 148"/>
                <a:gd name="T16" fmla="*/ 64 w 127"/>
                <a:gd name="T17" fmla="*/ 0 h 148"/>
                <a:gd name="T18" fmla="*/ 71 w 127"/>
                <a:gd name="T19" fmla="*/ 0 h 148"/>
                <a:gd name="T20" fmla="*/ 71 w 127"/>
                <a:gd name="T21" fmla="*/ 0 h 148"/>
                <a:gd name="T22" fmla="*/ 85 w 127"/>
                <a:gd name="T23" fmla="*/ 1 h 148"/>
                <a:gd name="T24" fmla="*/ 96 w 127"/>
                <a:gd name="T25" fmla="*/ 4 h 148"/>
                <a:gd name="T26" fmla="*/ 106 w 127"/>
                <a:gd name="T27" fmla="*/ 9 h 148"/>
                <a:gd name="T28" fmla="*/ 113 w 127"/>
                <a:gd name="T29" fmla="*/ 16 h 148"/>
                <a:gd name="T30" fmla="*/ 119 w 127"/>
                <a:gd name="T31" fmla="*/ 24 h 148"/>
                <a:gd name="T32" fmla="*/ 124 w 127"/>
                <a:gd name="T33" fmla="*/ 34 h 148"/>
                <a:gd name="T34" fmla="*/ 126 w 127"/>
                <a:gd name="T35" fmla="*/ 46 h 148"/>
                <a:gd name="T36" fmla="*/ 127 w 127"/>
                <a:gd name="T37" fmla="*/ 60 h 148"/>
                <a:gd name="T38" fmla="*/ 127 w 127"/>
                <a:gd name="T39" fmla="*/ 148 h 148"/>
                <a:gd name="T40" fmla="*/ 96 w 127"/>
                <a:gd name="T41" fmla="*/ 148 h 148"/>
                <a:gd name="T42" fmla="*/ 96 w 127"/>
                <a:gd name="T43" fmla="*/ 67 h 148"/>
                <a:gd name="T44" fmla="*/ 96 w 127"/>
                <a:gd name="T45" fmla="*/ 67 h 148"/>
                <a:gd name="T46" fmla="*/ 95 w 127"/>
                <a:gd name="T47" fmla="*/ 59 h 148"/>
                <a:gd name="T48" fmla="*/ 93 w 127"/>
                <a:gd name="T49" fmla="*/ 50 h 148"/>
                <a:gd name="T50" fmla="*/ 91 w 127"/>
                <a:gd name="T51" fmla="*/ 44 h 148"/>
                <a:gd name="T52" fmla="*/ 87 w 127"/>
                <a:gd name="T53" fmla="*/ 39 h 148"/>
                <a:gd name="T54" fmla="*/ 82 w 127"/>
                <a:gd name="T55" fmla="*/ 35 h 148"/>
                <a:gd name="T56" fmla="*/ 78 w 127"/>
                <a:gd name="T57" fmla="*/ 32 h 148"/>
                <a:gd name="T58" fmla="*/ 71 w 127"/>
                <a:gd name="T59" fmla="*/ 31 h 148"/>
                <a:gd name="T60" fmla="*/ 64 w 127"/>
                <a:gd name="T61" fmla="*/ 31 h 148"/>
                <a:gd name="T62" fmla="*/ 64 w 127"/>
                <a:gd name="T63" fmla="*/ 31 h 148"/>
                <a:gd name="T64" fmla="*/ 56 w 127"/>
                <a:gd name="T65" fmla="*/ 31 h 148"/>
                <a:gd name="T66" fmla="*/ 50 w 127"/>
                <a:gd name="T67" fmla="*/ 33 h 148"/>
                <a:gd name="T68" fmla="*/ 45 w 127"/>
                <a:gd name="T69" fmla="*/ 37 h 148"/>
                <a:gd name="T70" fmla="*/ 40 w 127"/>
                <a:gd name="T71" fmla="*/ 40 h 148"/>
                <a:gd name="T72" fmla="*/ 36 w 127"/>
                <a:gd name="T73" fmla="*/ 46 h 148"/>
                <a:gd name="T74" fmla="*/ 34 w 127"/>
                <a:gd name="T75" fmla="*/ 53 h 148"/>
                <a:gd name="T76" fmla="*/ 32 w 127"/>
                <a:gd name="T77" fmla="*/ 60 h 148"/>
                <a:gd name="T78" fmla="*/ 31 w 127"/>
                <a:gd name="T79" fmla="*/ 67 h 148"/>
                <a:gd name="T80" fmla="*/ 31 w 127"/>
                <a:gd name="T81" fmla="*/ 148 h 148"/>
                <a:gd name="T82" fmla="*/ 0 w 127"/>
                <a:gd name="T83" fmla="*/ 148 h 148"/>
                <a:gd name="T84" fmla="*/ 0 w 127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48">
                  <a:moveTo>
                    <a:pt x="0" y="1"/>
                  </a:moveTo>
                  <a:lnTo>
                    <a:pt x="31" y="1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7" y="12"/>
                  </a:lnTo>
                  <a:lnTo>
                    <a:pt x="46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85" y="1"/>
                  </a:lnTo>
                  <a:lnTo>
                    <a:pt x="96" y="4"/>
                  </a:lnTo>
                  <a:lnTo>
                    <a:pt x="106" y="9"/>
                  </a:lnTo>
                  <a:lnTo>
                    <a:pt x="113" y="16"/>
                  </a:lnTo>
                  <a:lnTo>
                    <a:pt x="119" y="24"/>
                  </a:lnTo>
                  <a:lnTo>
                    <a:pt x="124" y="34"/>
                  </a:lnTo>
                  <a:lnTo>
                    <a:pt x="126" y="46"/>
                  </a:lnTo>
                  <a:lnTo>
                    <a:pt x="127" y="60"/>
                  </a:lnTo>
                  <a:lnTo>
                    <a:pt x="127" y="148"/>
                  </a:lnTo>
                  <a:lnTo>
                    <a:pt x="96" y="148"/>
                  </a:lnTo>
                  <a:lnTo>
                    <a:pt x="96" y="67"/>
                  </a:lnTo>
                  <a:lnTo>
                    <a:pt x="96" y="67"/>
                  </a:lnTo>
                  <a:lnTo>
                    <a:pt x="95" y="59"/>
                  </a:lnTo>
                  <a:lnTo>
                    <a:pt x="93" y="50"/>
                  </a:lnTo>
                  <a:lnTo>
                    <a:pt x="91" y="44"/>
                  </a:lnTo>
                  <a:lnTo>
                    <a:pt x="87" y="39"/>
                  </a:lnTo>
                  <a:lnTo>
                    <a:pt x="82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5" y="37"/>
                  </a:lnTo>
                  <a:lnTo>
                    <a:pt x="40" y="40"/>
                  </a:lnTo>
                  <a:lnTo>
                    <a:pt x="36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1" y="67"/>
                  </a:lnTo>
                  <a:lnTo>
                    <a:pt x="31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6"/>
            <p:cNvSpPr>
              <a:spLocks/>
            </p:cNvSpPr>
            <p:nvPr userDrawn="1"/>
          </p:nvSpPr>
          <p:spPr bwMode="auto">
            <a:xfrm>
              <a:off x="1504" y="2410"/>
              <a:ext cx="44" cy="68"/>
            </a:xfrm>
            <a:custGeom>
              <a:avLst/>
              <a:gdLst>
                <a:gd name="T0" fmla="*/ 0 w 134"/>
                <a:gd name="T1" fmla="*/ 0 h 205"/>
                <a:gd name="T2" fmla="*/ 37 w 134"/>
                <a:gd name="T3" fmla="*/ 0 h 205"/>
                <a:gd name="T4" fmla="*/ 102 w 134"/>
                <a:gd name="T5" fmla="*/ 141 h 205"/>
                <a:gd name="T6" fmla="*/ 102 w 134"/>
                <a:gd name="T7" fmla="*/ 0 h 205"/>
                <a:gd name="T8" fmla="*/ 134 w 134"/>
                <a:gd name="T9" fmla="*/ 0 h 205"/>
                <a:gd name="T10" fmla="*/ 134 w 134"/>
                <a:gd name="T11" fmla="*/ 205 h 205"/>
                <a:gd name="T12" fmla="*/ 99 w 134"/>
                <a:gd name="T13" fmla="*/ 205 h 205"/>
                <a:gd name="T14" fmla="*/ 33 w 134"/>
                <a:gd name="T15" fmla="*/ 64 h 205"/>
                <a:gd name="T16" fmla="*/ 33 w 134"/>
                <a:gd name="T17" fmla="*/ 205 h 205"/>
                <a:gd name="T18" fmla="*/ 0 w 134"/>
                <a:gd name="T19" fmla="*/ 205 h 205"/>
                <a:gd name="T20" fmla="*/ 0 w 134"/>
                <a:gd name="T2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205">
                  <a:moveTo>
                    <a:pt x="0" y="0"/>
                  </a:moveTo>
                  <a:lnTo>
                    <a:pt x="37" y="0"/>
                  </a:lnTo>
                  <a:lnTo>
                    <a:pt x="102" y="141"/>
                  </a:lnTo>
                  <a:lnTo>
                    <a:pt x="102" y="0"/>
                  </a:lnTo>
                  <a:lnTo>
                    <a:pt x="134" y="0"/>
                  </a:lnTo>
                  <a:lnTo>
                    <a:pt x="134" y="205"/>
                  </a:lnTo>
                  <a:lnTo>
                    <a:pt x="99" y="205"/>
                  </a:lnTo>
                  <a:lnTo>
                    <a:pt x="33" y="64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"/>
            <p:cNvSpPr>
              <a:spLocks/>
            </p:cNvSpPr>
            <p:nvPr userDrawn="1"/>
          </p:nvSpPr>
          <p:spPr bwMode="auto">
            <a:xfrm>
              <a:off x="1562" y="2429"/>
              <a:ext cx="42" cy="50"/>
            </a:xfrm>
            <a:custGeom>
              <a:avLst/>
              <a:gdLst>
                <a:gd name="T0" fmla="*/ 128 w 128"/>
                <a:gd name="T1" fmla="*/ 147 h 148"/>
                <a:gd name="T2" fmla="*/ 96 w 128"/>
                <a:gd name="T3" fmla="*/ 147 h 148"/>
                <a:gd name="T4" fmla="*/ 96 w 128"/>
                <a:gd name="T5" fmla="*/ 130 h 148"/>
                <a:gd name="T6" fmla="*/ 96 w 128"/>
                <a:gd name="T7" fmla="*/ 130 h 148"/>
                <a:gd name="T8" fmla="*/ 89 w 128"/>
                <a:gd name="T9" fmla="*/ 137 h 148"/>
                <a:gd name="T10" fmla="*/ 81 w 128"/>
                <a:gd name="T11" fmla="*/ 143 h 148"/>
                <a:gd name="T12" fmla="*/ 76 w 128"/>
                <a:gd name="T13" fmla="*/ 145 h 148"/>
                <a:gd name="T14" fmla="*/ 70 w 128"/>
                <a:gd name="T15" fmla="*/ 147 h 148"/>
                <a:gd name="T16" fmla="*/ 64 w 128"/>
                <a:gd name="T17" fmla="*/ 148 h 148"/>
                <a:gd name="T18" fmla="*/ 56 w 128"/>
                <a:gd name="T19" fmla="*/ 148 h 148"/>
                <a:gd name="T20" fmla="*/ 56 w 128"/>
                <a:gd name="T21" fmla="*/ 148 h 148"/>
                <a:gd name="T22" fmla="*/ 43 w 128"/>
                <a:gd name="T23" fmla="*/ 148 h 148"/>
                <a:gd name="T24" fmla="*/ 32 w 128"/>
                <a:gd name="T25" fmla="*/ 144 h 148"/>
                <a:gd name="T26" fmla="*/ 22 w 128"/>
                <a:gd name="T27" fmla="*/ 139 h 148"/>
                <a:gd name="T28" fmla="*/ 15 w 128"/>
                <a:gd name="T29" fmla="*/ 133 h 148"/>
                <a:gd name="T30" fmla="*/ 8 w 128"/>
                <a:gd name="T31" fmla="*/ 125 h 148"/>
                <a:gd name="T32" fmla="*/ 4 w 128"/>
                <a:gd name="T33" fmla="*/ 114 h 148"/>
                <a:gd name="T34" fmla="*/ 0 w 128"/>
                <a:gd name="T35" fmla="*/ 102 h 148"/>
                <a:gd name="T36" fmla="*/ 0 w 128"/>
                <a:gd name="T37" fmla="*/ 88 h 148"/>
                <a:gd name="T38" fmla="*/ 0 w 128"/>
                <a:gd name="T39" fmla="*/ 0 h 148"/>
                <a:gd name="T40" fmla="*/ 32 w 128"/>
                <a:gd name="T41" fmla="*/ 0 h 148"/>
                <a:gd name="T42" fmla="*/ 32 w 128"/>
                <a:gd name="T43" fmla="*/ 81 h 148"/>
                <a:gd name="T44" fmla="*/ 32 w 128"/>
                <a:gd name="T45" fmla="*/ 81 h 148"/>
                <a:gd name="T46" fmla="*/ 32 w 128"/>
                <a:gd name="T47" fmla="*/ 91 h 148"/>
                <a:gd name="T48" fmla="*/ 34 w 128"/>
                <a:gd name="T49" fmla="*/ 98 h 148"/>
                <a:gd name="T50" fmla="*/ 37 w 128"/>
                <a:gd name="T51" fmla="*/ 104 h 148"/>
                <a:gd name="T52" fmla="*/ 40 w 128"/>
                <a:gd name="T53" fmla="*/ 109 h 148"/>
                <a:gd name="T54" fmla="*/ 44 w 128"/>
                <a:gd name="T55" fmla="*/ 114 h 148"/>
                <a:gd name="T56" fmla="*/ 50 w 128"/>
                <a:gd name="T57" fmla="*/ 116 h 148"/>
                <a:gd name="T58" fmla="*/ 56 w 128"/>
                <a:gd name="T59" fmla="*/ 117 h 148"/>
                <a:gd name="T60" fmla="*/ 64 w 128"/>
                <a:gd name="T61" fmla="*/ 119 h 148"/>
                <a:gd name="T62" fmla="*/ 64 w 128"/>
                <a:gd name="T63" fmla="*/ 119 h 148"/>
                <a:gd name="T64" fmla="*/ 71 w 128"/>
                <a:gd name="T65" fmla="*/ 117 h 148"/>
                <a:gd name="T66" fmla="*/ 78 w 128"/>
                <a:gd name="T67" fmla="*/ 115 h 148"/>
                <a:gd name="T68" fmla="*/ 83 w 128"/>
                <a:gd name="T69" fmla="*/ 112 h 148"/>
                <a:gd name="T70" fmla="*/ 88 w 128"/>
                <a:gd name="T71" fmla="*/ 108 h 148"/>
                <a:gd name="T72" fmla="*/ 92 w 128"/>
                <a:gd name="T73" fmla="*/ 103 h 148"/>
                <a:gd name="T74" fmla="*/ 94 w 128"/>
                <a:gd name="T75" fmla="*/ 97 h 148"/>
                <a:gd name="T76" fmla="*/ 95 w 128"/>
                <a:gd name="T77" fmla="*/ 89 h 148"/>
                <a:gd name="T78" fmla="*/ 96 w 128"/>
                <a:gd name="T79" fmla="*/ 81 h 148"/>
                <a:gd name="T80" fmla="*/ 96 w 128"/>
                <a:gd name="T81" fmla="*/ 0 h 148"/>
                <a:gd name="T82" fmla="*/ 128 w 128"/>
                <a:gd name="T83" fmla="*/ 0 h 148"/>
                <a:gd name="T84" fmla="*/ 128 w 128"/>
                <a:gd name="T85" fmla="*/ 1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128" y="147"/>
                  </a:moveTo>
                  <a:lnTo>
                    <a:pt x="96" y="147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89" y="137"/>
                  </a:lnTo>
                  <a:lnTo>
                    <a:pt x="81" y="143"/>
                  </a:lnTo>
                  <a:lnTo>
                    <a:pt x="76" y="145"/>
                  </a:lnTo>
                  <a:lnTo>
                    <a:pt x="70" y="147"/>
                  </a:lnTo>
                  <a:lnTo>
                    <a:pt x="64" y="148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43" y="148"/>
                  </a:lnTo>
                  <a:lnTo>
                    <a:pt x="32" y="144"/>
                  </a:lnTo>
                  <a:lnTo>
                    <a:pt x="22" y="139"/>
                  </a:lnTo>
                  <a:lnTo>
                    <a:pt x="15" y="133"/>
                  </a:lnTo>
                  <a:lnTo>
                    <a:pt x="8" y="125"/>
                  </a:lnTo>
                  <a:lnTo>
                    <a:pt x="4" y="114"/>
                  </a:lnTo>
                  <a:lnTo>
                    <a:pt x="0" y="102"/>
                  </a:lnTo>
                  <a:lnTo>
                    <a:pt x="0" y="88"/>
                  </a:lnTo>
                  <a:lnTo>
                    <a:pt x="0" y="0"/>
                  </a:lnTo>
                  <a:lnTo>
                    <a:pt x="32" y="0"/>
                  </a:lnTo>
                  <a:lnTo>
                    <a:pt x="32" y="81"/>
                  </a:lnTo>
                  <a:lnTo>
                    <a:pt x="32" y="81"/>
                  </a:lnTo>
                  <a:lnTo>
                    <a:pt x="32" y="91"/>
                  </a:lnTo>
                  <a:lnTo>
                    <a:pt x="34" y="98"/>
                  </a:lnTo>
                  <a:lnTo>
                    <a:pt x="37" y="104"/>
                  </a:lnTo>
                  <a:lnTo>
                    <a:pt x="40" y="109"/>
                  </a:lnTo>
                  <a:lnTo>
                    <a:pt x="44" y="114"/>
                  </a:lnTo>
                  <a:lnTo>
                    <a:pt x="50" y="116"/>
                  </a:lnTo>
                  <a:lnTo>
                    <a:pt x="56" y="117"/>
                  </a:lnTo>
                  <a:lnTo>
                    <a:pt x="64" y="119"/>
                  </a:lnTo>
                  <a:lnTo>
                    <a:pt x="64" y="119"/>
                  </a:lnTo>
                  <a:lnTo>
                    <a:pt x="71" y="117"/>
                  </a:lnTo>
                  <a:lnTo>
                    <a:pt x="78" y="115"/>
                  </a:lnTo>
                  <a:lnTo>
                    <a:pt x="83" y="112"/>
                  </a:lnTo>
                  <a:lnTo>
                    <a:pt x="88" y="108"/>
                  </a:lnTo>
                  <a:lnTo>
                    <a:pt x="92" y="103"/>
                  </a:lnTo>
                  <a:lnTo>
                    <a:pt x="94" y="97"/>
                  </a:lnTo>
                  <a:lnTo>
                    <a:pt x="95" y="89"/>
                  </a:lnTo>
                  <a:lnTo>
                    <a:pt x="96" y="81"/>
                  </a:lnTo>
                  <a:lnTo>
                    <a:pt x="96" y="0"/>
                  </a:lnTo>
                  <a:lnTo>
                    <a:pt x="128" y="0"/>
                  </a:lnTo>
                  <a:lnTo>
                    <a:pt x="128" y="1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8"/>
            <p:cNvSpPr>
              <a:spLocks/>
            </p:cNvSpPr>
            <p:nvPr userDrawn="1"/>
          </p:nvSpPr>
          <p:spPr bwMode="auto">
            <a:xfrm>
              <a:off x="1615" y="2429"/>
              <a:ext cx="50" cy="50"/>
            </a:xfrm>
            <a:custGeom>
              <a:avLst/>
              <a:gdLst>
                <a:gd name="T0" fmla="*/ 75 w 150"/>
                <a:gd name="T1" fmla="*/ 120 h 149"/>
                <a:gd name="T2" fmla="*/ 92 w 150"/>
                <a:gd name="T3" fmla="*/ 116 h 149"/>
                <a:gd name="T4" fmla="*/ 106 w 150"/>
                <a:gd name="T5" fmla="*/ 106 h 149"/>
                <a:gd name="T6" fmla="*/ 114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7 w 150"/>
                <a:gd name="T13" fmla="*/ 90 h 149"/>
                <a:gd name="T14" fmla="*/ 143 w 150"/>
                <a:gd name="T15" fmla="*/ 104 h 149"/>
                <a:gd name="T16" fmla="*/ 128 w 150"/>
                <a:gd name="T17" fmla="*/ 128 h 149"/>
                <a:gd name="T18" fmla="*/ 104 w 150"/>
                <a:gd name="T19" fmla="*/ 144 h 149"/>
                <a:gd name="T20" fmla="*/ 90 w 150"/>
                <a:gd name="T21" fmla="*/ 148 h 149"/>
                <a:gd name="T22" fmla="*/ 75 w 150"/>
                <a:gd name="T23" fmla="*/ 149 h 149"/>
                <a:gd name="T24" fmla="*/ 67 w 150"/>
                <a:gd name="T25" fmla="*/ 149 h 149"/>
                <a:gd name="T26" fmla="*/ 52 w 150"/>
                <a:gd name="T27" fmla="*/ 146 h 149"/>
                <a:gd name="T28" fmla="*/ 33 w 150"/>
                <a:gd name="T29" fmla="*/ 137 h 149"/>
                <a:gd name="T30" fmla="*/ 12 w 150"/>
                <a:gd name="T31" fmla="*/ 117 h 149"/>
                <a:gd name="T32" fmla="*/ 3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1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59 w 150"/>
                <a:gd name="T47" fmla="*/ 1 h 149"/>
                <a:gd name="T48" fmla="*/ 75 w 150"/>
                <a:gd name="T49" fmla="*/ 0 h 149"/>
                <a:gd name="T50" fmla="*/ 83 w 150"/>
                <a:gd name="T51" fmla="*/ 0 h 149"/>
                <a:gd name="T52" fmla="*/ 98 w 150"/>
                <a:gd name="T53" fmla="*/ 4 h 149"/>
                <a:gd name="T54" fmla="*/ 112 w 150"/>
                <a:gd name="T55" fmla="*/ 9 h 149"/>
                <a:gd name="T56" fmla="*/ 128 w 150"/>
                <a:gd name="T57" fmla="*/ 22 h 149"/>
                <a:gd name="T58" fmla="*/ 104 w 150"/>
                <a:gd name="T59" fmla="*/ 43 h 149"/>
                <a:gd name="T60" fmla="*/ 91 w 150"/>
                <a:gd name="T61" fmla="*/ 34 h 149"/>
                <a:gd name="T62" fmla="*/ 75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6 w 150"/>
                <a:gd name="T75" fmla="*/ 93 h 149"/>
                <a:gd name="T76" fmla="*/ 45 w 150"/>
                <a:gd name="T77" fmla="*/ 106 h 149"/>
                <a:gd name="T78" fmla="*/ 57 w 150"/>
                <a:gd name="T79" fmla="*/ 116 h 149"/>
                <a:gd name="T80" fmla="*/ 75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5" y="120"/>
                  </a:moveTo>
                  <a:lnTo>
                    <a:pt x="75" y="120"/>
                  </a:lnTo>
                  <a:lnTo>
                    <a:pt x="84" y="118"/>
                  </a:lnTo>
                  <a:lnTo>
                    <a:pt x="92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4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8" y="83"/>
                  </a:lnTo>
                  <a:lnTo>
                    <a:pt x="147" y="90"/>
                  </a:lnTo>
                  <a:lnTo>
                    <a:pt x="146" y="98"/>
                  </a:lnTo>
                  <a:lnTo>
                    <a:pt x="143" y="104"/>
                  </a:lnTo>
                  <a:lnTo>
                    <a:pt x="136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4" y="144"/>
                  </a:lnTo>
                  <a:lnTo>
                    <a:pt x="97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3" y="98"/>
                  </a:lnTo>
                  <a:lnTo>
                    <a:pt x="1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59"/>
                  </a:lnTo>
                  <a:lnTo>
                    <a:pt x="3" y="51"/>
                  </a:lnTo>
                  <a:lnTo>
                    <a:pt x="6" y="45"/>
                  </a:lnTo>
                  <a:lnTo>
                    <a:pt x="12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2" y="3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8" y="22"/>
                  </a:lnTo>
                  <a:lnTo>
                    <a:pt x="104" y="43"/>
                  </a:lnTo>
                  <a:lnTo>
                    <a:pt x="104" y="43"/>
                  </a:lnTo>
                  <a:lnTo>
                    <a:pt x="98" y="38"/>
                  </a:lnTo>
                  <a:lnTo>
                    <a:pt x="91" y="34"/>
                  </a:lnTo>
                  <a:lnTo>
                    <a:pt x="84" y="31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66" y="31"/>
                  </a:lnTo>
                  <a:lnTo>
                    <a:pt x="57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6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6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7" y="116"/>
                  </a:lnTo>
                  <a:lnTo>
                    <a:pt x="66" y="118"/>
                  </a:lnTo>
                  <a:lnTo>
                    <a:pt x="75" y="120"/>
                  </a:lnTo>
                  <a:lnTo>
                    <a:pt x="75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9"/>
            <p:cNvSpPr>
              <a:spLocks/>
            </p:cNvSpPr>
            <p:nvPr userDrawn="1"/>
          </p:nvSpPr>
          <p:spPr bwMode="auto">
            <a:xfrm>
              <a:off x="1674" y="2409"/>
              <a:ext cx="10" cy="69"/>
            </a:xfrm>
            <a:custGeom>
              <a:avLst/>
              <a:gdLst>
                <a:gd name="T0" fmla="*/ 0 w 32"/>
                <a:gd name="T1" fmla="*/ 4 h 209"/>
                <a:gd name="T2" fmla="*/ 32 w 32"/>
                <a:gd name="T3" fmla="*/ 0 h 209"/>
                <a:gd name="T4" fmla="*/ 32 w 32"/>
                <a:gd name="T5" fmla="*/ 209 h 209"/>
                <a:gd name="T6" fmla="*/ 0 w 32"/>
                <a:gd name="T7" fmla="*/ 209 h 209"/>
                <a:gd name="T8" fmla="*/ 0 w 32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09">
                  <a:moveTo>
                    <a:pt x="0" y="4"/>
                  </a:moveTo>
                  <a:lnTo>
                    <a:pt x="32" y="0"/>
                  </a:lnTo>
                  <a:lnTo>
                    <a:pt x="32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0"/>
            <p:cNvSpPr>
              <a:spLocks noEditPoints="1"/>
            </p:cNvSpPr>
            <p:nvPr userDrawn="1"/>
          </p:nvSpPr>
          <p:spPr bwMode="auto">
            <a:xfrm>
              <a:off x="1694" y="2429"/>
              <a:ext cx="50" cy="50"/>
            </a:xfrm>
            <a:custGeom>
              <a:avLst/>
              <a:gdLst>
                <a:gd name="T0" fmla="*/ 35 w 149"/>
                <a:gd name="T1" fmla="*/ 85 h 149"/>
                <a:gd name="T2" fmla="*/ 39 w 149"/>
                <a:gd name="T3" fmla="*/ 99 h 149"/>
                <a:gd name="T4" fmla="*/ 49 w 149"/>
                <a:gd name="T5" fmla="*/ 110 h 149"/>
                <a:gd name="T6" fmla="*/ 61 w 149"/>
                <a:gd name="T7" fmla="*/ 116 h 149"/>
                <a:gd name="T8" fmla="*/ 76 w 149"/>
                <a:gd name="T9" fmla="*/ 120 h 149"/>
                <a:gd name="T10" fmla="*/ 87 w 149"/>
                <a:gd name="T11" fmla="*/ 118 h 149"/>
                <a:gd name="T12" fmla="*/ 103 w 149"/>
                <a:gd name="T13" fmla="*/ 111 h 149"/>
                <a:gd name="T14" fmla="*/ 147 w 149"/>
                <a:gd name="T15" fmla="*/ 105 h 149"/>
                <a:gd name="T16" fmla="*/ 143 w 149"/>
                <a:gd name="T17" fmla="*/ 115 h 149"/>
                <a:gd name="T18" fmla="*/ 130 w 149"/>
                <a:gd name="T19" fmla="*/ 131 h 149"/>
                <a:gd name="T20" fmla="*/ 110 w 149"/>
                <a:gd name="T21" fmla="*/ 143 h 149"/>
                <a:gd name="T22" fmla="*/ 88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7 w 149"/>
                <a:gd name="T29" fmla="*/ 144 h 149"/>
                <a:gd name="T30" fmla="*/ 22 w 149"/>
                <a:gd name="T31" fmla="*/ 128 h 149"/>
                <a:gd name="T32" fmla="*/ 7 w 149"/>
                <a:gd name="T33" fmla="*/ 104 h 149"/>
                <a:gd name="T34" fmla="*/ 3 w 149"/>
                <a:gd name="T35" fmla="*/ 90 h 149"/>
                <a:gd name="T36" fmla="*/ 0 w 149"/>
                <a:gd name="T37" fmla="*/ 74 h 149"/>
                <a:gd name="T38" fmla="*/ 2 w 149"/>
                <a:gd name="T39" fmla="*/ 67 h 149"/>
                <a:gd name="T40" fmla="*/ 7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60 w 149"/>
                <a:gd name="T47" fmla="*/ 1 h 149"/>
                <a:gd name="T48" fmla="*/ 75 w 149"/>
                <a:gd name="T49" fmla="*/ 0 h 149"/>
                <a:gd name="T50" fmla="*/ 83 w 149"/>
                <a:gd name="T51" fmla="*/ 0 h 149"/>
                <a:gd name="T52" fmla="*/ 98 w 149"/>
                <a:gd name="T53" fmla="*/ 4 h 149"/>
                <a:gd name="T54" fmla="*/ 116 w 149"/>
                <a:gd name="T55" fmla="*/ 12 h 149"/>
                <a:gd name="T56" fmla="*/ 137 w 149"/>
                <a:gd name="T57" fmla="*/ 33 h 149"/>
                <a:gd name="T58" fmla="*/ 148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9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9 w 149"/>
                <a:gd name="T77" fmla="*/ 31 h 149"/>
                <a:gd name="T78" fmla="*/ 56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5" y="85"/>
                  </a:moveTo>
                  <a:lnTo>
                    <a:pt x="35" y="85"/>
                  </a:lnTo>
                  <a:lnTo>
                    <a:pt x="37" y="93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49" y="110"/>
                  </a:lnTo>
                  <a:lnTo>
                    <a:pt x="54" y="113"/>
                  </a:lnTo>
                  <a:lnTo>
                    <a:pt x="61" y="116"/>
                  </a:lnTo>
                  <a:lnTo>
                    <a:pt x="69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7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7" y="105"/>
                  </a:lnTo>
                  <a:lnTo>
                    <a:pt x="147" y="105"/>
                  </a:lnTo>
                  <a:lnTo>
                    <a:pt x="143" y="115"/>
                  </a:lnTo>
                  <a:lnTo>
                    <a:pt x="137" y="123"/>
                  </a:lnTo>
                  <a:lnTo>
                    <a:pt x="130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8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9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7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7" y="104"/>
                  </a:lnTo>
                  <a:lnTo>
                    <a:pt x="4" y="96"/>
                  </a:lnTo>
                  <a:lnTo>
                    <a:pt x="3" y="90"/>
                  </a:lnTo>
                  <a:lnTo>
                    <a:pt x="2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7" y="45"/>
                  </a:lnTo>
                  <a:lnTo>
                    <a:pt x="14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7" y="33"/>
                  </a:lnTo>
                  <a:lnTo>
                    <a:pt x="143" y="45"/>
                  </a:lnTo>
                  <a:lnTo>
                    <a:pt x="148" y="60"/>
                  </a:lnTo>
                  <a:lnTo>
                    <a:pt x="149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5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9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2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9" y="31"/>
                  </a:lnTo>
                  <a:lnTo>
                    <a:pt x="61" y="32"/>
                  </a:lnTo>
                  <a:lnTo>
                    <a:pt x="56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2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1"/>
            <p:cNvSpPr>
              <a:spLocks noEditPoints="1"/>
            </p:cNvSpPr>
            <p:nvPr userDrawn="1"/>
          </p:nvSpPr>
          <p:spPr bwMode="auto">
            <a:xfrm>
              <a:off x="1751" y="2429"/>
              <a:ext cx="49" cy="50"/>
            </a:xfrm>
            <a:custGeom>
              <a:avLst/>
              <a:gdLst>
                <a:gd name="T0" fmla="*/ 147 w 147"/>
                <a:gd name="T1" fmla="*/ 148 h 149"/>
                <a:gd name="T2" fmla="*/ 114 w 147"/>
                <a:gd name="T3" fmla="*/ 133 h 149"/>
                <a:gd name="T4" fmla="*/ 108 w 147"/>
                <a:gd name="T5" fmla="*/ 138 h 149"/>
                <a:gd name="T6" fmla="*/ 86 w 147"/>
                <a:gd name="T7" fmla="*/ 148 h 149"/>
                <a:gd name="T8" fmla="*/ 73 w 147"/>
                <a:gd name="T9" fmla="*/ 149 h 149"/>
                <a:gd name="T10" fmla="*/ 57 w 147"/>
                <a:gd name="T11" fmla="*/ 148 h 149"/>
                <a:gd name="T12" fmla="*/ 31 w 147"/>
                <a:gd name="T13" fmla="*/ 138 h 149"/>
                <a:gd name="T14" fmla="*/ 12 w 147"/>
                <a:gd name="T15" fmla="*/ 117 h 149"/>
                <a:gd name="T16" fmla="*/ 2 w 147"/>
                <a:gd name="T17" fmla="*/ 98 h 149"/>
                <a:gd name="T18" fmla="*/ 0 w 147"/>
                <a:gd name="T19" fmla="*/ 83 h 149"/>
                <a:gd name="T20" fmla="*/ 0 w 147"/>
                <a:gd name="T21" fmla="*/ 74 h 149"/>
                <a:gd name="T22" fmla="*/ 1 w 147"/>
                <a:gd name="T23" fmla="*/ 59 h 149"/>
                <a:gd name="T24" fmla="*/ 5 w 147"/>
                <a:gd name="T25" fmla="*/ 44 h 149"/>
                <a:gd name="T26" fmla="*/ 20 w 147"/>
                <a:gd name="T27" fmla="*/ 21 h 149"/>
                <a:gd name="T28" fmla="*/ 44 w 147"/>
                <a:gd name="T29" fmla="*/ 5 h 149"/>
                <a:gd name="T30" fmla="*/ 73 w 147"/>
                <a:gd name="T31" fmla="*/ 0 h 149"/>
                <a:gd name="T32" fmla="*/ 80 w 147"/>
                <a:gd name="T33" fmla="*/ 0 h 149"/>
                <a:gd name="T34" fmla="*/ 98 w 147"/>
                <a:gd name="T35" fmla="*/ 5 h 149"/>
                <a:gd name="T36" fmla="*/ 114 w 147"/>
                <a:gd name="T37" fmla="*/ 17 h 149"/>
                <a:gd name="T38" fmla="*/ 147 w 147"/>
                <a:gd name="T39" fmla="*/ 1 h 149"/>
                <a:gd name="T40" fmla="*/ 74 w 147"/>
                <a:gd name="T41" fmla="*/ 31 h 149"/>
                <a:gd name="T42" fmla="*/ 57 w 147"/>
                <a:gd name="T43" fmla="*/ 34 h 149"/>
                <a:gd name="T44" fmla="*/ 44 w 147"/>
                <a:gd name="T45" fmla="*/ 44 h 149"/>
                <a:gd name="T46" fmla="*/ 34 w 147"/>
                <a:gd name="T47" fmla="*/ 57 h 149"/>
                <a:gd name="T48" fmla="*/ 31 w 147"/>
                <a:gd name="T49" fmla="*/ 74 h 149"/>
                <a:gd name="T50" fmla="*/ 31 w 147"/>
                <a:gd name="T51" fmla="*/ 83 h 149"/>
                <a:gd name="T52" fmla="*/ 37 w 147"/>
                <a:gd name="T53" fmla="*/ 99 h 149"/>
                <a:gd name="T54" fmla="*/ 50 w 147"/>
                <a:gd name="T55" fmla="*/ 111 h 149"/>
                <a:gd name="T56" fmla="*/ 65 w 147"/>
                <a:gd name="T57" fmla="*/ 117 h 149"/>
                <a:gd name="T58" fmla="*/ 74 w 147"/>
                <a:gd name="T59" fmla="*/ 118 h 149"/>
                <a:gd name="T60" fmla="*/ 90 w 147"/>
                <a:gd name="T61" fmla="*/ 115 h 149"/>
                <a:gd name="T62" fmla="*/ 103 w 147"/>
                <a:gd name="T63" fmla="*/ 105 h 149"/>
                <a:gd name="T64" fmla="*/ 112 w 147"/>
                <a:gd name="T65" fmla="*/ 92 h 149"/>
                <a:gd name="T66" fmla="*/ 115 w 147"/>
                <a:gd name="T67" fmla="*/ 74 h 149"/>
                <a:gd name="T68" fmla="*/ 114 w 147"/>
                <a:gd name="T69" fmla="*/ 66 h 149"/>
                <a:gd name="T70" fmla="*/ 108 w 147"/>
                <a:gd name="T71" fmla="*/ 50 h 149"/>
                <a:gd name="T72" fmla="*/ 97 w 147"/>
                <a:gd name="T73" fmla="*/ 38 h 149"/>
                <a:gd name="T74" fmla="*/ 83 w 147"/>
                <a:gd name="T75" fmla="*/ 32 h 149"/>
                <a:gd name="T76" fmla="*/ 74 w 147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49">
                  <a:moveTo>
                    <a:pt x="147" y="1"/>
                  </a:moveTo>
                  <a:lnTo>
                    <a:pt x="147" y="148"/>
                  </a:lnTo>
                  <a:lnTo>
                    <a:pt x="114" y="148"/>
                  </a:lnTo>
                  <a:lnTo>
                    <a:pt x="114" y="133"/>
                  </a:lnTo>
                  <a:lnTo>
                    <a:pt x="114" y="133"/>
                  </a:lnTo>
                  <a:lnTo>
                    <a:pt x="108" y="138"/>
                  </a:lnTo>
                  <a:lnTo>
                    <a:pt x="98" y="144"/>
                  </a:lnTo>
                  <a:lnTo>
                    <a:pt x="86" y="148"/>
                  </a:lnTo>
                  <a:lnTo>
                    <a:pt x="80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7" y="148"/>
                  </a:lnTo>
                  <a:lnTo>
                    <a:pt x="44" y="144"/>
                  </a:lnTo>
                  <a:lnTo>
                    <a:pt x="31" y="138"/>
                  </a:lnTo>
                  <a:lnTo>
                    <a:pt x="20" y="128"/>
                  </a:lnTo>
                  <a:lnTo>
                    <a:pt x="12" y="117"/>
                  </a:lnTo>
                  <a:lnTo>
                    <a:pt x="5" y="105"/>
                  </a:lnTo>
                  <a:lnTo>
                    <a:pt x="2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2" y="51"/>
                  </a:lnTo>
                  <a:lnTo>
                    <a:pt x="5" y="44"/>
                  </a:lnTo>
                  <a:lnTo>
                    <a:pt x="12" y="32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4" y="5"/>
                  </a:lnTo>
                  <a:lnTo>
                    <a:pt x="57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6" y="1"/>
                  </a:lnTo>
                  <a:lnTo>
                    <a:pt x="98" y="5"/>
                  </a:lnTo>
                  <a:lnTo>
                    <a:pt x="108" y="11"/>
                  </a:lnTo>
                  <a:lnTo>
                    <a:pt x="114" y="17"/>
                  </a:lnTo>
                  <a:lnTo>
                    <a:pt x="114" y="1"/>
                  </a:lnTo>
                  <a:lnTo>
                    <a:pt x="147" y="1"/>
                  </a:lnTo>
                  <a:close/>
                  <a:moveTo>
                    <a:pt x="74" y="31"/>
                  </a:moveTo>
                  <a:lnTo>
                    <a:pt x="74" y="31"/>
                  </a:lnTo>
                  <a:lnTo>
                    <a:pt x="65" y="32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7" y="50"/>
                  </a:lnTo>
                  <a:lnTo>
                    <a:pt x="34" y="57"/>
                  </a:lnTo>
                  <a:lnTo>
                    <a:pt x="31" y="66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1" y="83"/>
                  </a:lnTo>
                  <a:lnTo>
                    <a:pt x="34" y="92"/>
                  </a:lnTo>
                  <a:lnTo>
                    <a:pt x="37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7" y="115"/>
                  </a:lnTo>
                  <a:lnTo>
                    <a:pt x="65" y="117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83" y="117"/>
                  </a:lnTo>
                  <a:lnTo>
                    <a:pt x="90" y="115"/>
                  </a:lnTo>
                  <a:lnTo>
                    <a:pt x="97" y="111"/>
                  </a:lnTo>
                  <a:lnTo>
                    <a:pt x="103" y="105"/>
                  </a:lnTo>
                  <a:lnTo>
                    <a:pt x="108" y="99"/>
                  </a:lnTo>
                  <a:lnTo>
                    <a:pt x="112" y="92"/>
                  </a:lnTo>
                  <a:lnTo>
                    <a:pt x="114" y="83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4" y="66"/>
                  </a:lnTo>
                  <a:lnTo>
                    <a:pt x="112" y="57"/>
                  </a:lnTo>
                  <a:lnTo>
                    <a:pt x="108" y="50"/>
                  </a:lnTo>
                  <a:lnTo>
                    <a:pt x="103" y="44"/>
                  </a:lnTo>
                  <a:lnTo>
                    <a:pt x="97" y="38"/>
                  </a:lnTo>
                  <a:lnTo>
                    <a:pt x="90" y="34"/>
                  </a:lnTo>
                  <a:lnTo>
                    <a:pt x="83" y="32"/>
                  </a:lnTo>
                  <a:lnTo>
                    <a:pt x="74" y="31"/>
                  </a:lnTo>
                  <a:lnTo>
                    <a:pt x="74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2"/>
            <p:cNvSpPr>
              <a:spLocks/>
            </p:cNvSpPr>
            <p:nvPr userDrawn="1"/>
          </p:nvSpPr>
          <p:spPr bwMode="auto">
            <a:xfrm>
              <a:off x="1812" y="2429"/>
              <a:ext cx="23" cy="49"/>
            </a:xfrm>
            <a:custGeom>
              <a:avLst/>
              <a:gdLst>
                <a:gd name="T0" fmla="*/ 0 w 70"/>
                <a:gd name="T1" fmla="*/ 1 h 148"/>
                <a:gd name="T2" fmla="*/ 32 w 70"/>
                <a:gd name="T3" fmla="*/ 1 h 148"/>
                <a:gd name="T4" fmla="*/ 32 w 70"/>
                <a:gd name="T5" fmla="*/ 17 h 148"/>
                <a:gd name="T6" fmla="*/ 32 w 70"/>
                <a:gd name="T7" fmla="*/ 17 h 148"/>
                <a:gd name="T8" fmla="*/ 38 w 70"/>
                <a:gd name="T9" fmla="*/ 10 h 148"/>
                <a:gd name="T10" fmla="*/ 47 w 70"/>
                <a:gd name="T11" fmla="*/ 5 h 148"/>
                <a:gd name="T12" fmla="*/ 50 w 70"/>
                <a:gd name="T13" fmla="*/ 3 h 148"/>
                <a:gd name="T14" fmla="*/ 56 w 70"/>
                <a:gd name="T15" fmla="*/ 1 h 148"/>
                <a:gd name="T16" fmla="*/ 62 w 70"/>
                <a:gd name="T17" fmla="*/ 0 h 148"/>
                <a:gd name="T18" fmla="*/ 70 w 70"/>
                <a:gd name="T19" fmla="*/ 0 h 148"/>
                <a:gd name="T20" fmla="*/ 70 w 70"/>
                <a:gd name="T21" fmla="*/ 31 h 148"/>
                <a:gd name="T22" fmla="*/ 67 w 70"/>
                <a:gd name="T23" fmla="*/ 31 h 148"/>
                <a:gd name="T24" fmla="*/ 67 w 70"/>
                <a:gd name="T25" fmla="*/ 31 h 148"/>
                <a:gd name="T26" fmla="*/ 60 w 70"/>
                <a:gd name="T27" fmla="*/ 32 h 148"/>
                <a:gd name="T28" fmla="*/ 53 w 70"/>
                <a:gd name="T29" fmla="*/ 33 h 148"/>
                <a:gd name="T30" fmla="*/ 47 w 70"/>
                <a:gd name="T31" fmla="*/ 37 h 148"/>
                <a:gd name="T32" fmla="*/ 42 w 70"/>
                <a:gd name="T33" fmla="*/ 40 h 148"/>
                <a:gd name="T34" fmla="*/ 38 w 70"/>
                <a:gd name="T35" fmla="*/ 46 h 148"/>
                <a:gd name="T36" fmla="*/ 34 w 70"/>
                <a:gd name="T37" fmla="*/ 53 h 148"/>
                <a:gd name="T38" fmla="*/ 33 w 70"/>
                <a:gd name="T39" fmla="*/ 60 h 148"/>
                <a:gd name="T40" fmla="*/ 32 w 70"/>
                <a:gd name="T41" fmla="*/ 67 h 148"/>
                <a:gd name="T42" fmla="*/ 32 w 70"/>
                <a:gd name="T43" fmla="*/ 148 h 148"/>
                <a:gd name="T44" fmla="*/ 0 w 70"/>
                <a:gd name="T45" fmla="*/ 148 h 148"/>
                <a:gd name="T46" fmla="*/ 0 w 70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7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3" y="33"/>
                  </a:lnTo>
                  <a:lnTo>
                    <a:pt x="47" y="37"/>
                  </a:lnTo>
                  <a:lnTo>
                    <a:pt x="42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3"/>
            <p:cNvSpPr>
              <a:spLocks noEditPoints="1"/>
            </p:cNvSpPr>
            <p:nvPr userDrawn="1"/>
          </p:nvSpPr>
          <p:spPr bwMode="auto">
            <a:xfrm>
              <a:off x="1873" y="2410"/>
              <a:ext cx="40" cy="68"/>
            </a:xfrm>
            <a:custGeom>
              <a:avLst/>
              <a:gdLst>
                <a:gd name="T0" fmla="*/ 60 w 119"/>
                <a:gd name="T1" fmla="*/ 0 h 205"/>
                <a:gd name="T2" fmla="*/ 60 w 119"/>
                <a:gd name="T3" fmla="*/ 0 h 205"/>
                <a:gd name="T4" fmla="*/ 72 w 119"/>
                <a:gd name="T5" fmla="*/ 1 h 205"/>
                <a:gd name="T6" fmla="*/ 83 w 119"/>
                <a:gd name="T7" fmla="*/ 3 h 205"/>
                <a:gd name="T8" fmla="*/ 93 w 119"/>
                <a:gd name="T9" fmla="*/ 8 h 205"/>
                <a:gd name="T10" fmla="*/ 102 w 119"/>
                <a:gd name="T11" fmla="*/ 16 h 205"/>
                <a:gd name="T12" fmla="*/ 109 w 119"/>
                <a:gd name="T13" fmla="*/ 24 h 205"/>
                <a:gd name="T14" fmla="*/ 114 w 119"/>
                <a:gd name="T15" fmla="*/ 34 h 205"/>
                <a:gd name="T16" fmla="*/ 117 w 119"/>
                <a:gd name="T17" fmla="*/ 45 h 205"/>
                <a:gd name="T18" fmla="*/ 119 w 119"/>
                <a:gd name="T19" fmla="*/ 58 h 205"/>
                <a:gd name="T20" fmla="*/ 119 w 119"/>
                <a:gd name="T21" fmla="*/ 58 h 205"/>
                <a:gd name="T22" fmla="*/ 117 w 119"/>
                <a:gd name="T23" fmla="*/ 71 h 205"/>
                <a:gd name="T24" fmla="*/ 115 w 119"/>
                <a:gd name="T25" fmla="*/ 80 h 205"/>
                <a:gd name="T26" fmla="*/ 110 w 119"/>
                <a:gd name="T27" fmla="*/ 90 h 205"/>
                <a:gd name="T28" fmla="*/ 105 w 119"/>
                <a:gd name="T29" fmla="*/ 97 h 205"/>
                <a:gd name="T30" fmla="*/ 98 w 119"/>
                <a:gd name="T31" fmla="*/ 105 h 205"/>
                <a:gd name="T32" fmla="*/ 91 w 119"/>
                <a:gd name="T33" fmla="*/ 110 h 205"/>
                <a:gd name="T34" fmla="*/ 81 w 119"/>
                <a:gd name="T35" fmla="*/ 113 h 205"/>
                <a:gd name="T36" fmla="*/ 72 w 119"/>
                <a:gd name="T37" fmla="*/ 116 h 205"/>
                <a:gd name="T38" fmla="*/ 119 w 119"/>
                <a:gd name="T39" fmla="*/ 205 h 205"/>
                <a:gd name="T40" fmla="*/ 81 w 119"/>
                <a:gd name="T41" fmla="*/ 205 h 205"/>
                <a:gd name="T42" fmla="*/ 37 w 119"/>
                <a:gd name="T43" fmla="*/ 117 h 205"/>
                <a:gd name="T44" fmla="*/ 33 w 119"/>
                <a:gd name="T45" fmla="*/ 117 h 205"/>
                <a:gd name="T46" fmla="*/ 33 w 119"/>
                <a:gd name="T47" fmla="*/ 205 h 205"/>
                <a:gd name="T48" fmla="*/ 0 w 119"/>
                <a:gd name="T49" fmla="*/ 205 h 205"/>
                <a:gd name="T50" fmla="*/ 0 w 119"/>
                <a:gd name="T51" fmla="*/ 0 h 205"/>
                <a:gd name="T52" fmla="*/ 60 w 119"/>
                <a:gd name="T53" fmla="*/ 0 h 205"/>
                <a:gd name="T54" fmla="*/ 33 w 119"/>
                <a:gd name="T55" fmla="*/ 86 h 205"/>
                <a:gd name="T56" fmla="*/ 60 w 119"/>
                <a:gd name="T57" fmla="*/ 86 h 205"/>
                <a:gd name="T58" fmla="*/ 60 w 119"/>
                <a:gd name="T59" fmla="*/ 86 h 205"/>
                <a:gd name="T60" fmla="*/ 66 w 119"/>
                <a:gd name="T61" fmla="*/ 85 h 205"/>
                <a:gd name="T62" fmla="*/ 72 w 119"/>
                <a:gd name="T63" fmla="*/ 84 h 205"/>
                <a:gd name="T64" fmla="*/ 76 w 119"/>
                <a:gd name="T65" fmla="*/ 81 h 205"/>
                <a:gd name="T66" fmla="*/ 80 w 119"/>
                <a:gd name="T67" fmla="*/ 78 h 205"/>
                <a:gd name="T68" fmla="*/ 83 w 119"/>
                <a:gd name="T69" fmla="*/ 74 h 205"/>
                <a:gd name="T70" fmla="*/ 84 w 119"/>
                <a:gd name="T71" fmla="*/ 69 h 205"/>
                <a:gd name="T72" fmla="*/ 86 w 119"/>
                <a:gd name="T73" fmla="*/ 64 h 205"/>
                <a:gd name="T74" fmla="*/ 87 w 119"/>
                <a:gd name="T75" fmla="*/ 58 h 205"/>
                <a:gd name="T76" fmla="*/ 87 w 119"/>
                <a:gd name="T77" fmla="*/ 58 h 205"/>
                <a:gd name="T78" fmla="*/ 86 w 119"/>
                <a:gd name="T79" fmla="*/ 53 h 205"/>
                <a:gd name="T80" fmla="*/ 84 w 119"/>
                <a:gd name="T81" fmla="*/ 47 h 205"/>
                <a:gd name="T82" fmla="*/ 83 w 119"/>
                <a:gd name="T83" fmla="*/ 42 h 205"/>
                <a:gd name="T84" fmla="*/ 80 w 119"/>
                <a:gd name="T85" fmla="*/ 39 h 205"/>
                <a:gd name="T86" fmla="*/ 76 w 119"/>
                <a:gd name="T87" fmla="*/ 35 h 205"/>
                <a:gd name="T88" fmla="*/ 72 w 119"/>
                <a:gd name="T89" fmla="*/ 33 h 205"/>
                <a:gd name="T90" fmla="*/ 66 w 119"/>
                <a:gd name="T91" fmla="*/ 31 h 205"/>
                <a:gd name="T92" fmla="*/ 60 w 119"/>
                <a:gd name="T93" fmla="*/ 31 h 205"/>
                <a:gd name="T94" fmla="*/ 33 w 119"/>
                <a:gd name="T95" fmla="*/ 31 h 205"/>
                <a:gd name="T96" fmla="*/ 33 w 119"/>
                <a:gd name="T97" fmla="*/ 8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" h="205">
                  <a:moveTo>
                    <a:pt x="60" y="0"/>
                  </a:moveTo>
                  <a:lnTo>
                    <a:pt x="60" y="0"/>
                  </a:lnTo>
                  <a:lnTo>
                    <a:pt x="72" y="1"/>
                  </a:lnTo>
                  <a:lnTo>
                    <a:pt x="83" y="3"/>
                  </a:lnTo>
                  <a:lnTo>
                    <a:pt x="93" y="8"/>
                  </a:lnTo>
                  <a:lnTo>
                    <a:pt x="102" y="16"/>
                  </a:lnTo>
                  <a:lnTo>
                    <a:pt x="109" y="24"/>
                  </a:lnTo>
                  <a:lnTo>
                    <a:pt x="114" y="34"/>
                  </a:lnTo>
                  <a:lnTo>
                    <a:pt x="117" y="45"/>
                  </a:lnTo>
                  <a:lnTo>
                    <a:pt x="119" y="58"/>
                  </a:lnTo>
                  <a:lnTo>
                    <a:pt x="119" y="58"/>
                  </a:lnTo>
                  <a:lnTo>
                    <a:pt x="117" y="71"/>
                  </a:lnTo>
                  <a:lnTo>
                    <a:pt x="115" y="80"/>
                  </a:lnTo>
                  <a:lnTo>
                    <a:pt x="110" y="90"/>
                  </a:lnTo>
                  <a:lnTo>
                    <a:pt x="105" y="97"/>
                  </a:lnTo>
                  <a:lnTo>
                    <a:pt x="98" y="105"/>
                  </a:lnTo>
                  <a:lnTo>
                    <a:pt x="91" y="110"/>
                  </a:lnTo>
                  <a:lnTo>
                    <a:pt x="81" y="113"/>
                  </a:lnTo>
                  <a:lnTo>
                    <a:pt x="72" y="116"/>
                  </a:lnTo>
                  <a:lnTo>
                    <a:pt x="119" y="205"/>
                  </a:lnTo>
                  <a:lnTo>
                    <a:pt x="81" y="205"/>
                  </a:lnTo>
                  <a:lnTo>
                    <a:pt x="37" y="117"/>
                  </a:lnTo>
                  <a:lnTo>
                    <a:pt x="33" y="117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0" y="0"/>
                  </a:lnTo>
                  <a:close/>
                  <a:moveTo>
                    <a:pt x="33" y="86"/>
                  </a:moveTo>
                  <a:lnTo>
                    <a:pt x="60" y="86"/>
                  </a:lnTo>
                  <a:lnTo>
                    <a:pt x="60" y="86"/>
                  </a:lnTo>
                  <a:lnTo>
                    <a:pt x="66" y="85"/>
                  </a:lnTo>
                  <a:lnTo>
                    <a:pt x="72" y="84"/>
                  </a:lnTo>
                  <a:lnTo>
                    <a:pt x="76" y="81"/>
                  </a:lnTo>
                  <a:lnTo>
                    <a:pt x="80" y="78"/>
                  </a:lnTo>
                  <a:lnTo>
                    <a:pt x="83" y="74"/>
                  </a:lnTo>
                  <a:lnTo>
                    <a:pt x="84" y="69"/>
                  </a:lnTo>
                  <a:lnTo>
                    <a:pt x="86" y="64"/>
                  </a:lnTo>
                  <a:lnTo>
                    <a:pt x="87" y="58"/>
                  </a:lnTo>
                  <a:lnTo>
                    <a:pt x="87" y="58"/>
                  </a:lnTo>
                  <a:lnTo>
                    <a:pt x="86" y="53"/>
                  </a:lnTo>
                  <a:lnTo>
                    <a:pt x="84" y="47"/>
                  </a:lnTo>
                  <a:lnTo>
                    <a:pt x="83" y="42"/>
                  </a:lnTo>
                  <a:lnTo>
                    <a:pt x="80" y="39"/>
                  </a:lnTo>
                  <a:lnTo>
                    <a:pt x="76" y="35"/>
                  </a:lnTo>
                  <a:lnTo>
                    <a:pt x="72" y="33"/>
                  </a:lnTo>
                  <a:lnTo>
                    <a:pt x="66" y="31"/>
                  </a:lnTo>
                  <a:lnTo>
                    <a:pt x="60" y="31"/>
                  </a:lnTo>
                  <a:lnTo>
                    <a:pt x="33" y="31"/>
                  </a:lnTo>
                  <a:lnTo>
                    <a:pt x="33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"/>
            <p:cNvSpPr>
              <a:spLocks noEditPoints="1"/>
            </p:cNvSpPr>
            <p:nvPr userDrawn="1"/>
          </p:nvSpPr>
          <p:spPr bwMode="auto">
            <a:xfrm>
              <a:off x="1918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5 w 149"/>
                <a:gd name="T11" fmla="*/ 118 h 149"/>
                <a:gd name="T12" fmla="*/ 102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4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4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5"/>
            <p:cNvSpPr>
              <a:spLocks/>
            </p:cNvSpPr>
            <p:nvPr userDrawn="1"/>
          </p:nvSpPr>
          <p:spPr bwMode="auto">
            <a:xfrm>
              <a:off x="1974" y="2429"/>
              <a:ext cx="33" cy="50"/>
            </a:xfrm>
            <a:custGeom>
              <a:avLst/>
              <a:gdLst>
                <a:gd name="T0" fmla="*/ 31 w 101"/>
                <a:gd name="T1" fmla="*/ 99 h 149"/>
                <a:gd name="T2" fmla="*/ 33 w 101"/>
                <a:gd name="T3" fmla="*/ 107 h 149"/>
                <a:gd name="T4" fmla="*/ 37 w 101"/>
                <a:gd name="T5" fmla="*/ 113 h 149"/>
                <a:gd name="T6" fmla="*/ 50 w 101"/>
                <a:gd name="T7" fmla="*/ 120 h 149"/>
                <a:gd name="T8" fmla="*/ 57 w 101"/>
                <a:gd name="T9" fmla="*/ 118 h 149"/>
                <a:gd name="T10" fmla="*/ 66 w 101"/>
                <a:gd name="T11" fmla="*/ 112 h 149"/>
                <a:gd name="T12" fmla="*/ 68 w 101"/>
                <a:gd name="T13" fmla="*/ 105 h 149"/>
                <a:gd name="T14" fmla="*/ 68 w 101"/>
                <a:gd name="T15" fmla="*/ 101 h 149"/>
                <a:gd name="T16" fmla="*/ 66 w 101"/>
                <a:gd name="T17" fmla="*/ 92 h 149"/>
                <a:gd name="T18" fmla="*/ 60 w 101"/>
                <a:gd name="T19" fmla="*/ 85 h 149"/>
                <a:gd name="T20" fmla="*/ 40 w 101"/>
                <a:gd name="T21" fmla="*/ 79 h 149"/>
                <a:gd name="T22" fmla="*/ 36 w 101"/>
                <a:gd name="T23" fmla="*/ 77 h 149"/>
                <a:gd name="T24" fmla="*/ 25 w 101"/>
                <a:gd name="T25" fmla="*/ 71 h 149"/>
                <a:gd name="T26" fmla="*/ 16 w 101"/>
                <a:gd name="T27" fmla="*/ 62 h 149"/>
                <a:gd name="T28" fmla="*/ 11 w 101"/>
                <a:gd name="T29" fmla="*/ 49 h 149"/>
                <a:gd name="T30" fmla="*/ 10 w 101"/>
                <a:gd name="T31" fmla="*/ 40 h 149"/>
                <a:gd name="T32" fmla="*/ 14 w 101"/>
                <a:gd name="T33" fmla="*/ 24 h 149"/>
                <a:gd name="T34" fmla="*/ 22 w 101"/>
                <a:gd name="T35" fmla="*/ 11 h 149"/>
                <a:gd name="T36" fmla="*/ 34 w 101"/>
                <a:gd name="T37" fmla="*/ 3 h 149"/>
                <a:gd name="T38" fmla="*/ 50 w 101"/>
                <a:gd name="T39" fmla="*/ 0 h 149"/>
                <a:gd name="T40" fmla="*/ 61 w 101"/>
                <a:gd name="T41" fmla="*/ 1 h 149"/>
                <a:gd name="T42" fmla="*/ 78 w 101"/>
                <a:gd name="T43" fmla="*/ 11 h 149"/>
                <a:gd name="T44" fmla="*/ 65 w 101"/>
                <a:gd name="T45" fmla="*/ 38 h 149"/>
                <a:gd name="T46" fmla="*/ 64 w 101"/>
                <a:gd name="T47" fmla="*/ 34 h 149"/>
                <a:gd name="T48" fmla="*/ 56 w 101"/>
                <a:gd name="T49" fmla="*/ 29 h 149"/>
                <a:gd name="T50" fmla="*/ 53 w 101"/>
                <a:gd name="T51" fmla="*/ 28 h 149"/>
                <a:gd name="T52" fmla="*/ 44 w 101"/>
                <a:gd name="T53" fmla="*/ 32 h 149"/>
                <a:gd name="T54" fmla="*/ 40 w 101"/>
                <a:gd name="T55" fmla="*/ 40 h 149"/>
                <a:gd name="T56" fmla="*/ 42 w 101"/>
                <a:gd name="T57" fmla="*/ 44 h 149"/>
                <a:gd name="T58" fmla="*/ 47 w 101"/>
                <a:gd name="T59" fmla="*/ 50 h 149"/>
                <a:gd name="T60" fmla="*/ 61 w 101"/>
                <a:gd name="T61" fmla="*/ 55 h 149"/>
                <a:gd name="T62" fmla="*/ 73 w 101"/>
                <a:gd name="T63" fmla="*/ 59 h 149"/>
                <a:gd name="T64" fmla="*/ 83 w 101"/>
                <a:gd name="T65" fmla="*/ 63 h 149"/>
                <a:gd name="T66" fmla="*/ 93 w 101"/>
                <a:gd name="T67" fmla="*/ 72 h 149"/>
                <a:gd name="T68" fmla="*/ 99 w 101"/>
                <a:gd name="T69" fmla="*/ 84 h 149"/>
                <a:gd name="T70" fmla="*/ 101 w 101"/>
                <a:gd name="T71" fmla="*/ 100 h 149"/>
                <a:gd name="T72" fmla="*/ 100 w 101"/>
                <a:gd name="T73" fmla="*/ 111 h 149"/>
                <a:gd name="T74" fmla="*/ 93 w 101"/>
                <a:gd name="T75" fmla="*/ 128 h 149"/>
                <a:gd name="T76" fmla="*/ 79 w 101"/>
                <a:gd name="T77" fmla="*/ 142 h 149"/>
                <a:gd name="T78" fmla="*/ 61 w 101"/>
                <a:gd name="T79" fmla="*/ 149 h 149"/>
                <a:gd name="T80" fmla="*/ 50 w 101"/>
                <a:gd name="T81" fmla="*/ 149 h 149"/>
                <a:gd name="T82" fmla="*/ 29 w 101"/>
                <a:gd name="T83" fmla="*/ 145 h 149"/>
                <a:gd name="T84" fmla="*/ 14 w 101"/>
                <a:gd name="T85" fmla="*/ 135 h 149"/>
                <a:gd name="T86" fmla="*/ 4 w 101"/>
                <a:gd name="T87" fmla="*/ 118 h 149"/>
                <a:gd name="T88" fmla="*/ 0 w 101"/>
                <a:gd name="T89" fmla="*/ 9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" h="149">
                  <a:moveTo>
                    <a:pt x="31" y="99"/>
                  </a:moveTo>
                  <a:lnTo>
                    <a:pt x="31" y="99"/>
                  </a:lnTo>
                  <a:lnTo>
                    <a:pt x="32" y="104"/>
                  </a:lnTo>
                  <a:lnTo>
                    <a:pt x="33" y="107"/>
                  </a:lnTo>
                  <a:lnTo>
                    <a:pt x="34" y="111"/>
                  </a:lnTo>
                  <a:lnTo>
                    <a:pt x="37" y="113"/>
                  </a:lnTo>
                  <a:lnTo>
                    <a:pt x="43" y="117"/>
                  </a:lnTo>
                  <a:lnTo>
                    <a:pt x="50" y="120"/>
                  </a:lnTo>
                  <a:lnTo>
                    <a:pt x="50" y="120"/>
                  </a:lnTo>
                  <a:lnTo>
                    <a:pt x="57" y="118"/>
                  </a:lnTo>
                  <a:lnTo>
                    <a:pt x="64" y="115"/>
                  </a:lnTo>
                  <a:lnTo>
                    <a:pt x="66" y="112"/>
                  </a:lnTo>
                  <a:lnTo>
                    <a:pt x="67" y="109"/>
                  </a:lnTo>
                  <a:lnTo>
                    <a:pt x="68" y="105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8" y="95"/>
                  </a:lnTo>
                  <a:lnTo>
                    <a:pt x="66" y="92"/>
                  </a:lnTo>
                  <a:lnTo>
                    <a:pt x="64" y="88"/>
                  </a:lnTo>
                  <a:lnTo>
                    <a:pt x="60" y="85"/>
                  </a:lnTo>
                  <a:lnTo>
                    <a:pt x="51" y="82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36" y="77"/>
                  </a:lnTo>
                  <a:lnTo>
                    <a:pt x="29" y="74"/>
                  </a:lnTo>
                  <a:lnTo>
                    <a:pt x="25" y="71"/>
                  </a:lnTo>
                  <a:lnTo>
                    <a:pt x="20" y="67"/>
                  </a:lnTo>
                  <a:lnTo>
                    <a:pt x="16" y="62"/>
                  </a:lnTo>
                  <a:lnTo>
                    <a:pt x="12" y="56"/>
                  </a:lnTo>
                  <a:lnTo>
                    <a:pt x="11" y="4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1" y="32"/>
                  </a:lnTo>
                  <a:lnTo>
                    <a:pt x="14" y="24"/>
                  </a:lnTo>
                  <a:lnTo>
                    <a:pt x="17" y="17"/>
                  </a:lnTo>
                  <a:lnTo>
                    <a:pt x="22" y="11"/>
                  </a:lnTo>
                  <a:lnTo>
                    <a:pt x="28" y="6"/>
                  </a:lnTo>
                  <a:lnTo>
                    <a:pt x="34" y="3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61" y="1"/>
                  </a:lnTo>
                  <a:lnTo>
                    <a:pt x="71" y="5"/>
                  </a:lnTo>
                  <a:lnTo>
                    <a:pt x="78" y="11"/>
                  </a:lnTo>
                  <a:lnTo>
                    <a:pt x="85" y="1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4" y="34"/>
                  </a:lnTo>
                  <a:lnTo>
                    <a:pt x="60" y="31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48" y="29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2" y="44"/>
                  </a:lnTo>
                  <a:lnTo>
                    <a:pt x="44" y="48"/>
                  </a:lnTo>
                  <a:lnTo>
                    <a:pt x="47" y="50"/>
                  </a:lnTo>
                  <a:lnTo>
                    <a:pt x="51" y="53"/>
                  </a:lnTo>
                  <a:lnTo>
                    <a:pt x="61" y="55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8" y="61"/>
                  </a:lnTo>
                  <a:lnTo>
                    <a:pt x="83" y="63"/>
                  </a:lnTo>
                  <a:lnTo>
                    <a:pt x="88" y="67"/>
                  </a:lnTo>
                  <a:lnTo>
                    <a:pt x="93" y="72"/>
                  </a:lnTo>
                  <a:lnTo>
                    <a:pt x="96" y="78"/>
                  </a:lnTo>
                  <a:lnTo>
                    <a:pt x="99" y="84"/>
                  </a:lnTo>
                  <a:lnTo>
                    <a:pt x="100" y="92"/>
                  </a:lnTo>
                  <a:lnTo>
                    <a:pt x="101" y="100"/>
                  </a:lnTo>
                  <a:lnTo>
                    <a:pt x="101" y="100"/>
                  </a:lnTo>
                  <a:lnTo>
                    <a:pt x="100" y="111"/>
                  </a:lnTo>
                  <a:lnTo>
                    <a:pt x="98" y="121"/>
                  </a:lnTo>
                  <a:lnTo>
                    <a:pt x="93" y="128"/>
                  </a:lnTo>
                  <a:lnTo>
                    <a:pt x="87" y="135"/>
                  </a:lnTo>
                  <a:lnTo>
                    <a:pt x="79" y="142"/>
                  </a:lnTo>
                  <a:lnTo>
                    <a:pt x="71" y="146"/>
                  </a:lnTo>
                  <a:lnTo>
                    <a:pt x="61" y="149"/>
                  </a:lnTo>
                  <a:lnTo>
                    <a:pt x="50" y="149"/>
                  </a:lnTo>
                  <a:lnTo>
                    <a:pt x="50" y="149"/>
                  </a:lnTo>
                  <a:lnTo>
                    <a:pt x="39" y="149"/>
                  </a:lnTo>
                  <a:lnTo>
                    <a:pt x="29" y="145"/>
                  </a:lnTo>
                  <a:lnTo>
                    <a:pt x="21" y="140"/>
                  </a:lnTo>
                  <a:lnTo>
                    <a:pt x="14" y="135"/>
                  </a:lnTo>
                  <a:lnTo>
                    <a:pt x="9" y="127"/>
                  </a:lnTo>
                  <a:lnTo>
                    <a:pt x="4" y="118"/>
                  </a:lnTo>
                  <a:lnTo>
                    <a:pt x="1" y="110"/>
                  </a:lnTo>
                  <a:lnTo>
                    <a:pt x="0" y="99"/>
                  </a:lnTo>
                  <a:lnTo>
                    <a:pt x="31" y="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6"/>
            <p:cNvSpPr>
              <a:spLocks noEditPoints="1"/>
            </p:cNvSpPr>
            <p:nvPr userDrawn="1"/>
          </p:nvSpPr>
          <p:spPr bwMode="auto">
            <a:xfrm>
              <a:off x="2015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5 w 149"/>
                <a:gd name="T9" fmla="*/ 120 h 149"/>
                <a:gd name="T10" fmla="*/ 85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5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1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7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7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1" y="22"/>
                  </a:lnTo>
                  <a:lnTo>
                    <a:pt x="32" y="12"/>
                  </a:lnTo>
                  <a:lnTo>
                    <a:pt x="45" y="6"/>
                  </a:lnTo>
                  <a:lnTo>
                    <a:pt x="51" y="4"/>
                  </a:lnTo>
                  <a:lnTo>
                    <a:pt x="59" y="1"/>
                  </a:lnTo>
                  <a:lnTo>
                    <a:pt x="66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7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7"/>
            <p:cNvSpPr>
              <a:spLocks noEditPoints="1"/>
            </p:cNvSpPr>
            <p:nvPr userDrawn="1"/>
          </p:nvSpPr>
          <p:spPr bwMode="auto">
            <a:xfrm>
              <a:off x="2071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5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3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2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1 w 148"/>
                <a:gd name="T23" fmla="*/ 59 h 149"/>
                <a:gd name="T24" fmla="*/ 6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3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5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6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8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5" y="148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09" y="138"/>
                  </a:lnTo>
                  <a:lnTo>
                    <a:pt x="99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4" y="51"/>
                  </a:lnTo>
                  <a:lnTo>
                    <a:pt x="6" y="44"/>
                  </a:lnTo>
                  <a:lnTo>
                    <a:pt x="12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1" y="0"/>
                  </a:lnTo>
                  <a:lnTo>
                    <a:pt x="87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5" y="17"/>
                  </a:lnTo>
                  <a:lnTo>
                    <a:pt x="115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8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8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8"/>
            <p:cNvSpPr>
              <a:spLocks/>
            </p:cNvSpPr>
            <p:nvPr userDrawn="1"/>
          </p:nvSpPr>
          <p:spPr bwMode="auto">
            <a:xfrm>
              <a:off x="2132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3 w 69"/>
                <a:gd name="T3" fmla="*/ 1 h 148"/>
                <a:gd name="T4" fmla="*/ 33 w 69"/>
                <a:gd name="T5" fmla="*/ 17 h 148"/>
                <a:gd name="T6" fmla="*/ 33 w 69"/>
                <a:gd name="T7" fmla="*/ 17 h 148"/>
                <a:gd name="T8" fmla="*/ 38 w 69"/>
                <a:gd name="T9" fmla="*/ 10 h 148"/>
                <a:gd name="T10" fmla="*/ 46 w 69"/>
                <a:gd name="T11" fmla="*/ 5 h 148"/>
                <a:gd name="T12" fmla="*/ 51 w 69"/>
                <a:gd name="T13" fmla="*/ 3 h 148"/>
                <a:gd name="T14" fmla="*/ 56 w 69"/>
                <a:gd name="T15" fmla="*/ 1 h 148"/>
                <a:gd name="T16" fmla="*/ 63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4 w 69"/>
                <a:gd name="T29" fmla="*/ 33 h 148"/>
                <a:gd name="T30" fmla="*/ 47 w 69"/>
                <a:gd name="T31" fmla="*/ 37 h 148"/>
                <a:gd name="T32" fmla="*/ 43 w 69"/>
                <a:gd name="T33" fmla="*/ 40 h 148"/>
                <a:gd name="T34" fmla="*/ 38 w 69"/>
                <a:gd name="T35" fmla="*/ 46 h 148"/>
                <a:gd name="T36" fmla="*/ 35 w 69"/>
                <a:gd name="T37" fmla="*/ 53 h 148"/>
                <a:gd name="T38" fmla="*/ 33 w 69"/>
                <a:gd name="T39" fmla="*/ 60 h 148"/>
                <a:gd name="T40" fmla="*/ 33 w 69"/>
                <a:gd name="T41" fmla="*/ 67 h 148"/>
                <a:gd name="T42" fmla="*/ 33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3" y="1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8" y="10"/>
                  </a:lnTo>
                  <a:lnTo>
                    <a:pt x="46" y="5"/>
                  </a:lnTo>
                  <a:lnTo>
                    <a:pt x="51" y="3"/>
                  </a:lnTo>
                  <a:lnTo>
                    <a:pt x="56" y="1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4" y="33"/>
                  </a:lnTo>
                  <a:lnTo>
                    <a:pt x="47" y="37"/>
                  </a:lnTo>
                  <a:lnTo>
                    <a:pt x="43" y="40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3" y="60"/>
                  </a:lnTo>
                  <a:lnTo>
                    <a:pt x="33" y="67"/>
                  </a:lnTo>
                  <a:lnTo>
                    <a:pt x="33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9"/>
            <p:cNvSpPr>
              <a:spLocks/>
            </p:cNvSpPr>
            <p:nvPr userDrawn="1"/>
          </p:nvSpPr>
          <p:spPr bwMode="auto">
            <a:xfrm>
              <a:off x="2160" y="2429"/>
              <a:ext cx="50" cy="50"/>
            </a:xfrm>
            <a:custGeom>
              <a:avLst/>
              <a:gdLst>
                <a:gd name="T0" fmla="*/ 76 w 150"/>
                <a:gd name="T1" fmla="*/ 120 h 149"/>
                <a:gd name="T2" fmla="*/ 93 w 150"/>
                <a:gd name="T3" fmla="*/ 116 h 149"/>
                <a:gd name="T4" fmla="*/ 106 w 150"/>
                <a:gd name="T5" fmla="*/ 106 h 149"/>
                <a:gd name="T6" fmla="*/ 115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9 w 150"/>
                <a:gd name="T13" fmla="*/ 90 h 149"/>
                <a:gd name="T14" fmla="*/ 144 w 150"/>
                <a:gd name="T15" fmla="*/ 104 h 149"/>
                <a:gd name="T16" fmla="*/ 128 w 150"/>
                <a:gd name="T17" fmla="*/ 128 h 149"/>
                <a:gd name="T18" fmla="*/ 105 w 150"/>
                <a:gd name="T19" fmla="*/ 144 h 149"/>
                <a:gd name="T20" fmla="*/ 90 w 150"/>
                <a:gd name="T21" fmla="*/ 148 h 149"/>
                <a:gd name="T22" fmla="*/ 76 w 150"/>
                <a:gd name="T23" fmla="*/ 149 h 149"/>
                <a:gd name="T24" fmla="*/ 67 w 150"/>
                <a:gd name="T25" fmla="*/ 149 h 149"/>
                <a:gd name="T26" fmla="*/ 53 w 150"/>
                <a:gd name="T27" fmla="*/ 146 h 149"/>
                <a:gd name="T28" fmla="*/ 33 w 150"/>
                <a:gd name="T29" fmla="*/ 137 h 149"/>
                <a:gd name="T30" fmla="*/ 14 w 150"/>
                <a:gd name="T31" fmla="*/ 117 h 149"/>
                <a:gd name="T32" fmla="*/ 4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3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60 w 150"/>
                <a:gd name="T47" fmla="*/ 1 h 149"/>
                <a:gd name="T48" fmla="*/ 76 w 150"/>
                <a:gd name="T49" fmla="*/ 0 h 149"/>
                <a:gd name="T50" fmla="*/ 84 w 150"/>
                <a:gd name="T51" fmla="*/ 0 h 149"/>
                <a:gd name="T52" fmla="*/ 99 w 150"/>
                <a:gd name="T53" fmla="*/ 4 h 149"/>
                <a:gd name="T54" fmla="*/ 112 w 150"/>
                <a:gd name="T55" fmla="*/ 9 h 149"/>
                <a:gd name="T56" fmla="*/ 129 w 150"/>
                <a:gd name="T57" fmla="*/ 22 h 149"/>
                <a:gd name="T58" fmla="*/ 105 w 150"/>
                <a:gd name="T59" fmla="*/ 43 h 149"/>
                <a:gd name="T60" fmla="*/ 93 w 150"/>
                <a:gd name="T61" fmla="*/ 34 h 149"/>
                <a:gd name="T62" fmla="*/ 76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7 w 150"/>
                <a:gd name="T75" fmla="*/ 93 h 149"/>
                <a:gd name="T76" fmla="*/ 45 w 150"/>
                <a:gd name="T77" fmla="*/ 106 h 149"/>
                <a:gd name="T78" fmla="*/ 59 w 150"/>
                <a:gd name="T79" fmla="*/ 116 h 149"/>
                <a:gd name="T80" fmla="*/ 76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6" y="120"/>
                  </a:moveTo>
                  <a:lnTo>
                    <a:pt x="76" y="120"/>
                  </a:lnTo>
                  <a:lnTo>
                    <a:pt x="84" y="118"/>
                  </a:lnTo>
                  <a:lnTo>
                    <a:pt x="93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5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50" y="83"/>
                  </a:lnTo>
                  <a:lnTo>
                    <a:pt x="149" y="90"/>
                  </a:lnTo>
                  <a:lnTo>
                    <a:pt x="146" y="98"/>
                  </a:lnTo>
                  <a:lnTo>
                    <a:pt x="144" y="104"/>
                  </a:lnTo>
                  <a:lnTo>
                    <a:pt x="138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5" y="144"/>
                  </a:lnTo>
                  <a:lnTo>
                    <a:pt x="98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3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3" y="59"/>
                  </a:lnTo>
                  <a:lnTo>
                    <a:pt x="4" y="51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3" y="3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9" y="22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4" y="31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66" y="31"/>
                  </a:lnTo>
                  <a:lnTo>
                    <a:pt x="59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7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7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9" y="116"/>
                  </a:lnTo>
                  <a:lnTo>
                    <a:pt x="66" y="118"/>
                  </a:lnTo>
                  <a:lnTo>
                    <a:pt x="76" y="120"/>
                  </a:lnTo>
                  <a:lnTo>
                    <a:pt x="76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0"/>
            <p:cNvSpPr>
              <a:spLocks/>
            </p:cNvSpPr>
            <p:nvPr userDrawn="1"/>
          </p:nvSpPr>
          <p:spPr bwMode="auto">
            <a:xfrm>
              <a:off x="2219" y="2409"/>
              <a:ext cx="43" cy="69"/>
            </a:xfrm>
            <a:custGeom>
              <a:avLst/>
              <a:gdLst>
                <a:gd name="T0" fmla="*/ 0 w 130"/>
                <a:gd name="T1" fmla="*/ 4 h 209"/>
                <a:gd name="T2" fmla="*/ 31 w 130"/>
                <a:gd name="T3" fmla="*/ 0 h 209"/>
                <a:gd name="T4" fmla="*/ 31 w 130"/>
                <a:gd name="T5" fmla="*/ 79 h 209"/>
                <a:gd name="T6" fmla="*/ 31 w 130"/>
                <a:gd name="T7" fmla="*/ 79 h 209"/>
                <a:gd name="T8" fmla="*/ 39 w 130"/>
                <a:gd name="T9" fmla="*/ 72 h 209"/>
                <a:gd name="T10" fmla="*/ 48 w 130"/>
                <a:gd name="T11" fmla="*/ 66 h 209"/>
                <a:gd name="T12" fmla="*/ 60 w 130"/>
                <a:gd name="T13" fmla="*/ 62 h 209"/>
                <a:gd name="T14" fmla="*/ 67 w 130"/>
                <a:gd name="T15" fmla="*/ 61 h 209"/>
                <a:gd name="T16" fmla="*/ 74 w 130"/>
                <a:gd name="T17" fmla="*/ 61 h 209"/>
                <a:gd name="T18" fmla="*/ 74 w 130"/>
                <a:gd name="T19" fmla="*/ 61 h 209"/>
                <a:gd name="T20" fmla="*/ 86 w 130"/>
                <a:gd name="T21" fmla="*/ 62 h 209"/>
                <a:gd name="T22" fmla="*/ 97 w 130"/>
                <a:gd name="T23" fmla="*/ 65 h 209"/>
                <a:gd name="T24" fmla="*/ 107 w 130"/>
                <a:gd name="T25" fmla="*/ 70 h 209"/>
                <a:gd name="T26" fmla="*/ 114 w 130"/>
                <a:gd name="T27" fmla="*/ 77 h 209"/>
                <a:gd name="T28" fmla="*/ 120 w 130"/>
                <a:gd name="T29" fmla="*/ 85 h 209"/>
                <a:gd name="T30" fmla="*/ 125 w 130"/>
                <a:gd name="T31" fmla="*/ 95 h 209"/>
                <a:gd name="T32" fmla="*/ 129 w 130"/>
                <a:gd name="T33" fmla="*/ 107 h 209"/>
                <a:gd name="T34" fmla="*/ 130 w 130"/>
                <a:gd name="T35" fmla="*/ 121 h 209"/>
                <a:gd name="T36" fmla="*/ 130 w 130"/>
                <a:gd name="T37" fmla="*/ 209 h 209"/>
                <a:gd name="T38" fmla="*/ 97 w 130"/>
                <a:gd name="T39" fmla="*/ 209 h 209"/>
                <a:gd name="T40" fmla="*/ 97 w 130"/>
                <a:gd name="T41" fmla="*/ 128 h 209"/>
                <a:gd name="T42" fmla="*/ 97 w 130"/>
                <a:gd name="T43" fmla="*/ 128 h 209"/>
                <a:gd name="T44" fmla="*/ 97 w 130"/>
                <a:gd name="T45" fmla="*/ 120 h 209"/>
                <a:gd name="T46" fmla="*/ 96 w 130"/>
                <a:gd name="T47" fmla="*/ 112 h 209"/>
                <a:gd name="T48" fmla="*/ 93 w 130"/>
                <a:gd name="T49" fmla="*/ 106 h 209"/>
                <a:gd name="T50" fmla="*/ 90 w 130"/>
                <a:gd name="T51" fmla="*/ 101 h 209"/>
                <a:gd name="T52" fmla="*/ 85 w 130"/>
                <a:gd name="T53" fmla="*/ 96 h 209"/>
                <a:gd name="T54" fmla="*/ 80 w 130"/>
                <a:gd name="T55" fmla="*/ 94 h 209"/>
                <a:gd name="T56" fmla="*/ 73 w 130"/>
                <a:gd name="T57" fmla="*/ 92 h 209"/>
                <a:gd name="T58" fmla="*/ 65 w 130"/>
                <a:gd name="T59" fmla="*/ 92 h 209"/>
                <a:gd name="T60" fmla="*/ 65 w 130"/>
                <a:gd name="T61" fmla="*/ 92 h 209"/>
                <a:gd name="T62" fmla="*/ 58 w 130"/>
                <a:gd name="T63" fmla="*/ 92 h 209"/>
                <a:gd name="T64" fmla="*/ 52 w 130"/>
                <a:gd name="T65" fmla="*/ 94 h 209"/>
                <a:gd name="T66" fmla="*/ 46 w 130"/>
                <a:gd name="T67" fmla="*/ 98 h 209"/>
                <a:gd name="T68" fmla="*/ 41 w 130"/>
                <a:gd name="T69" fmla="*/ 101 h 209"/>
                <a:gd name="T70" fmla="*/ 37 w 130"/>
                <a:gd name="T71" fmla="*/ 107 h 209"/>
                <a:gd name="T72" fmla="*/ 34 w 130"/>
                <a:gd name="T73" fmla="*/ 114 h 209"/>
                <a:gd name="T74" fmla="*/ 32 w 130"/>
                <a:gd name="T75" fmla="*/ 121 h 209"/>
                <a:gd name="T76" fmla="*/ 31 w 130"/>
                <a:gd name="T77" fmla="*/ 128 h 209"/>
                <a:gd name="T78" fmla="*/ 31 w 130"/>
                <a:gd name="T79" fmla="*/ 209 h 209"/>
                <a:gd name="T80" fmla="*/ 0 w 130"/>
                <a:gd name="T81" fmla="*/ 209 h 209"/>
                <a:gd name="T82" fmla="*/ 0 w 130"/>
                <a:gd name="T83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0" h="209">
                  <a:moveTo>
                    <a:pt x="0" y="4"/>
                  </a:moveTo>
                  <a:lnTo>
                    <a:pt x="31" y="0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9" y="72"/>
                  </a:lnTo>
                  <a:lnTo>
                    <a:pt x="48" y="66"/>
                  </a:lnTo>
                  <a:lnTo>
                    <a:pt x="60" y="62"/>
                  </a:lnTo>
                  <a:lnTo>
                    <a:pt x="67" y="61"/>
                  </a:lnTo>
                  <a:lnTo>
                    <a:pt x="74" y="61"/>
                  </a:lnTo>
                  <a:lnTo>
                    <a:pt x="74" y="61"/>
                  </a:lnTo>
                  <a:lnTo>
                    <a:pt x="86" y="62"/>
                  </a:lnTo>
                  <a:lnTo>
                    <a:pt x="97" y="65"/>
                  </a:lnTo>
                  <a:lnTo>
                    <a:pt x="107" y="70"/>
                  </a:lnTo>
                  <a:lnTo>
                    <a:pt x="114" y="77"/>
                  </a:lnTo>
                  <a:lnTo>
                    <a:pt x="120" y="85"/>
                  </a:lnTo>
                  <a:lnTo>
                    <a:pt x="125" y="95"/>
                  </a:lnTo>
                  <a:lnTo>
                    <a:pt x="129" y="107"/>
                  </a:lnTo>
                  <a:lnTo>
                    <a:pt x="130" y="121"/>
                  </a:lnTo>
                  <a:lnTo>
                    <a:pt x="130" y="209"/>
                  </a:lnTo>
                  <a:lnTo>
                    <a:pt x="97" y="209"/>
                  </a:lnTo>
                  <a:lnTo>
                    <a:pt x="97" y="128"/>
                  </a:lnTo>
                  <a:lnTo>
                    <a:pt x="97" y="128"/>
                  </a:lnTo>
                  <a:lnTo>
                    <a:pt x="97" y="120"/>
                  </a:lnTo>
                  <a:lnTo>
                    <a:pt x="96" y="112"/>
                  </a:lnTo>
                  <a:lnTo>
                    <a:pt x="93" y="106"/>
                  </a:lnTo>
                  <a:lnTo>
                    <a:pt x="90" y="101"/>
                  </a:lnTo>
                  <a:lnTo>
                    <a:pt x="85" y="96"/>
                  </a:lnTo>
                  <a:lnTo>
                    <a:pt x="80" y="94"/>
                  </a:lnTo>
                  <a:lnTo>
                    <a:pt x="73" y="92"/>
                  </a:lnTo>
                  <a:lnTo>
                    <a:pt x="65" y="92"/>
                  </a:lnTo>
                  <a:lnTo>
                    <a:pt x="65" y="92"/>
                  </a:lnTo>
                  <a:lnTo>
                    <a:pt x="58" y="92"/>
                  </a:lnTo>
                  <a:lnTo>
                    <a:pt x="52" y="94"/>
                  </a:lnTo>
                  <a:lnTo>
                    <a:pt x="46" y="98"/>
                  </a:lnTo>
                  <a:lnTo>
                    <a:pt x="41" y="101"/>
                  </a:lnTo>
                  <a:lnTo>
                    <a:pt x="37" y="107"/>
                  </a:lnTo>
                  <a:lnTo>
                    <a:pt x="34" y="114"/>
                  </a:lnTo>
                  <a:lnTo>
                    <a:pt x="32" y="121"/>
                  </a:lnTo>
                  <a:lnTo>
                    <a:pt x="31" y="128"/>
                  </a:lnTo>
                  <a:lnTo>
                    <a:pt x="31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1"/>
            <p:cNvSpPr>
              <a:spLocks/>
            </p:cNvSpPr>
            <p:nvPr userDrawn="1"/>
          </p:nvSpPr>
          <p:spPr bwMode="auto">
            <a:xfrm>
              <a:off x="2300" y="2410"/>
              <a:ext cx="67" cy="69"/>
            </a:xfrm>
            <a:custGeom>
              <a:avLst/>
              <a:gdLst>
                <a:gd name="T0" fmla="*/ 101 w 202"/>
                <a:gd name="T1" fmla="*/ 176 h 207"/>
                <a:gd name="T2" fmla="*/ 129 w 202"/>
                <a:gd name="T3" fmla="*/ 171 h 207"/>
                <a:gd name="T4" fmla="*/ 150 w 202"/>
                <a:gd name="T5" fmla="*/ 156 h 207"/>
                <a:gd name="T6" fmla="*/ 165 w 202"/>
                <a:gd name="T7" fmla="*/ 132 h 207"/>
                <a:gd name="T8" fmla="*/ 170 w 202"/>
                <a:gd name="T9" fmla="*/ 103 h 207"/>
                <a:gd name="T10" fmla="*/ 202 w 202"/>
                <a:gd name="T11" fmla="*/ 103 h 207"/>
                <a:gd name="T12" fmla="*/ 201 w 202"/>
                <a:gd name="T13" fmla="*/ 124 h 207"/>
                <a:gd name="T14" fmla="*/ 195 w 202"/>
                <a:gd name="T15" fmla="*/ 143 h 207"/>
                <a:gd name="T16" fmla="*/ 185 w 202"/>
                <a:gd name="T17" fmla="*/ 162 h 207"/>
                <a:gd name="T18" fmla="*/ 173 w 202"/>
                <a:gd name="T19" fmla="*/ 178 h 207"/>
                <a:gd name="T20" fmla="*/ 159 w 202"/>
                <a:gd name="T21" fmla="*/ 190 h 207"/>
                <a:gd name="T22" fmla="*/ 142 w 202"/>
                <a:gd name="T23" fmla="*/ 200 h 207"/>
                <a:gd name="T24" fmla="*/ 122 w 202"/>
                <a:gd name="T25" fmla="*/ 206 h 207"/>
                <a:gd name="T26" fmla="*/ 101 w 202"/>
                <a:gd name="T27" fmla="*/ 207 h 207"/>
                <a:gd name="T28" fmla="*/ 92 w 202"/>
                <a:gd name="T29" fmla="*/ 207 h 207"/>
                <a:gd name="T30" fmla="*/ 71 w 202"/>
                <a:gd name="T31" fmla="*/ 203 h 207"/>
                <a:gd name="T32" fmla="*/ 53 w 202"/>
                <a:gd name="T33" fmla="*/ 195 h 207"/>
                <a:gd name="T34" fmla="*/ 37 w 202"/>
                <a:gd name="T35" fmla="*/ 184 h 207"/>
                <a:gd name="T36" fmla="*/ 23 w 202"/>
                <a:gd name="T37" fmla="*/ 169 h 207"/>
                <a:gd name="T38" fmla="*/ 12 w 202"/>
                <a:gd name="T39" fmla="*/ 153 h 207"/>
                <a:gd name="T40" fmla="*/ 5 w 202"/>
                <a:gd name="T41" fmla="*/ 135 h 207"/>
                <a:gd name="T42" fmla="*/ 2 w 202"/>
                <a:gd name="T43" fmla="*/ 114 h 207"/>
                <a:gd name="T44" fmla="*/ 0 w 202"/>
                <a:gd name="T45" fmla="*/ 103 h 207"/>
                <a:gd name="T46" fmla="*/ 3 w 202"/>
                <a:gd name="T47" fmla="*/ 82 h 207"/>
                <a:gd name="T48" fmla="*/ 9 w 202"/>
                <a:gd name="T49" fmla="*/ 63 h 207"/>
                <a:gd name="T50" fmla="*/ 17 w 202"/>
                <a:gd name="T51" fmla="*/ 45 h 207"/>
                <a:gd name="T52" fmla="*/ 30 w 202"/>
                <a:gd name="T53" fmla="*/ 30 h 207"/>
                <a:gd name="T54" fmla="*/ 44 w 202"/>
                <a:gd name="T55" fmla="*/ 17 h 207"/>
                <a:gd name="T56" fmla="*/ 61 w 202"/>
                <a:gd name="T57" fmla="*/ 8 h 207"/>
                <a:gd name="T58" fmla="*/ 81 w 202"/>
                <a:gd name="T59" fmla="*/ 2 h 207"/>
                <a:gd name="T60" fmla="*/ 101 w 202"/>
                <a:gd name="T61" fmla="*/ 0 h 207"/>
                <a:gd name="T62" fmla="*/ 114 w 202"/>
                <a:gd name="T63" fmla="*/ 0 h 207"/>
                <a:gd name="T64" fmla="*/ 135 w 202"/>
                <a:gd name="T65" fmla="*/ 6 h 207"/>
                <a:gd name="T66" fmla="*/ 155 w 202"/>
                <a:gd name="T67" fmla="*/ 15 h 207"/>
                <a:gd name="T68" fmla="*/ 172 w 202"/>
                <a:gd name="T69" fmla="*/ 29 h 207"/>
                <a:gd name="T70" fmla="*/ 156 w 202"/>
                <a:gd name="T71" fmla="*/ 59 h 207"/>
                <a:gd name="T72" fmla="*/ 151 w 202"/>
                <a:gd name="T73" fmla="*/ 53 h 207"/>
                <a:gd name="T74" fmla="*/ 140 w 202"/>
                <a:gd name="T75" fmla="*/ 42 h 207"/>
                <a:gd name="T76" fmla="*/ 127 w 202"/>
                <a:gd name="T77" fmla="*/ 35 h 207"/>
                <a:gd name="T78" fmla="*/ 111 w 202"/>
                <a:gd name="T79" fmla="*/ 31 h 207"/>
                <a:gd name="T80" fmla="*/ 101 w 202"/>
                <a:gd name="T81" fmla="*/ 30 h 207"/>
                <a:gd name="T82" fmla="*/ 88 w 202"/>
                <a:gd name="T83" fmla="*/ 31 h 207"/>
                <a:gd name="T84" fmla="*/ 75 w 202"/>
                <a:gd name="T85" fmla="*/ 36 h 207"/>
                <a:gd name="T86" fmla="*/ 53 w 202"/>
                <a:gd name="T87" fmla="*/ 52 h 207"/>
                <a:gd name="T88" fmla="*/ 39 w 202"/>
                <a:gd name="T89" fmla="*/ 75 h 207"/>
                <a:gd name="T90" fmla="*/ 34 w 202"/>
                <a:gd name="T91" fmla="*/ 103 h 207"/>
                <a:gd name="T92" fmla="*/ 36 w 202"/>
                <a:gd name="T93" fmla="*/ 118 h 207"/>
                <a:gd name="T94" fmla="*/ 45 w 202"/>
                <a:gd name="T95" fmla="*/ 145 h 207"/>
                <a:gd name="T96" fmla="*/ 62 w 202"/>
                <a:gd name="T97" fmla="*/ 164 h 207"/>
                <a:gd name="T98" fmla="*/ 81 w 202"/>
                <a:gd name="T99" fmla="*/ 173 h 207"/>
                <a:gd name="T100" fmla="*/ 94 w 202"/>
                <a:gd name="T101" fmla="*/ 176 h 207"/>
                <a:gd name="T102" fmla="*/ 101 w 202"/>
                <a:gd name="T103" fmla="*/ 17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" h="207">
                  <a:moveTo>
                    <a:pt x="101" y="176"/>
                  </a:moveTo>
                  <a:lnTo>
                    <a:pt x="101" y="176"/>
                  </a:lnTo>
                  <a:lnTo>
                    <a:pt x="116" y="175"/>
                  </a:lnTo>
                  <a:lnTo>
                    <a:pt x="129" y="171"/>
                  </a:lnTo>
                  <a:lnTo>
                    <a:pt x="140" y="164"/>
                  </a:lnTo>
                  <a:lnTo>
                    <a:pt x="150" y="156"/>
                  </a:lnTo>
                  <a:lnTo>
                    <a:pt x="159" y="145"/>
                  </a:lnTo>
                  <a:lnTo>
                    <a:pt x="165" y="132"/>
                  </a:lnTo>
                  <a:lnTo>
                    <a:pt x="168" y="119"/>
                  </a:lnTo>
                  <a:lnTo>
                    <a:pt x="170" y="103"/>
                  </a:lnTo>
                  <a:lnTo>
                    <a:pt x="202" y="103"/>
                  </a:lnTo>
                  <a:lnTo>
                    <a:pt x="202" y="103"/>
                  </a:lnTo>
                  <a:lnTo>
                    <a:pt x="202" y="114"/>
                  </a:lnTo>
                  <a:lnTo>
                    <a:pt x="201" y="124"/>
                  </a:lnTo>
                  <a:lnTo>
                    <a:pt x="199" y="135"/>
                  </a:lnTo>
                  <a:lnTo>
                    <a:pt x="195" y="143"/>
                  </a:lnTo>
                  <a:lnTo>
                    <a:pt x="190" y="153"/>
                  </a:lnTo>
                  <a:lnTo>
                    <a:pt x="185" y="162"/>
                  </a:lnTo>
                  <a:lnTo>
                    <a:pt x="181" y="169"/>
                  </a:lnTo>
                  <a:lnTo>
                    <a:pt x="173" y="178"/>
                  </a:lnTo>
                  <a:lnTo>
                    <a:pt x="167" y="184"/>
                  </a:lnTo>
                  <a:lnTo>
                    <a:pt x="159" y="190"/>
                  </a:lnTo>
                  <a:lnTo>
                    <a:pt x="151" y="195"/>
                  </a:lnTo>
                  <a:lnTo>
                    <a:pt x="142" y="200"/>
                  </a:lnTo>
                  <a:lnTo>
                    <a:pt x="133" y="203"/>
                  </a:lnTo>
                  <a:lnTo>
                    <a:pt x="122" y="206"/>
                  </a:lnTo>
                  <a:lnTo>
                    <a:pt x="112" y="207"/>
                  </a:lnTo>
                  <a:lnTo>
                    <a:pt x="101" y="207"/>
                  </a:lnTo>
                  <a:lnTo>
                    <a:pt x="101" y="207"/>
                  </a:lnTo>
                  <a:lnTo>
                    <a:pt x="92" y="207"/>
                  </a:lnTo>
                  <a:lnTo>
                    <a:pt x="81" y="206"/>
                  </a:lnTo>
                  <a:lnTo>
                    <a:pt x="71" y="203"/>
                  </a:lnTo>
                  <a:lnTo>
                    <a:pt x="61" y="200"/>
                  </a:lnTo>
                  <a:lnTo>
                    <a:pt x="53" y="195"/>
                  </a:lnTo>
                  <a:lnTo>
                    <a:pt x="44" y="190"/>
                  </a:lnTo>
                  <a:lnTo>
                    <a:pt x="37" y="184"/>
                  </a:lnTo>
                  <a:lnTo>
                    <a:pt x="30" y="178"/>
                  </a:lnTo>
                  <a:lnTo>
                    <a:pt x="23" y="169"/>
                  </a:lnTo>
                  <a:lnTo>
                    <a:pt x="17" y="162"/>
                  </a:lnTo>
                  <a:lnTo>
                    <a:pt x="12" y="153"/>
                  </a:lnTo>
                  <a:lnTo>
                    <a:pt x="9" y="143"/>
                  </a:lnTo>
                  <a:lnTo>
                    <a:pt x="5" y="135"/>
                  </a:lnTo>
                  <a:lnTo>
                    <a:pt x="3" y="124"/>
                  </a:lnTo>
                  <a:lnTo>
                    <a:pt x="2" y="114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2" y="92"/>
                  </a:lnTo>
                  <a:lnTo>
                    <a:pt x="3" y="82"/>
                  </a:lnTo>
                  <a:lnTo>
                    <a:pt x="5" y="73"/>
                  </a:lnTo>
                  <a:lnTo>
                    <a:pt x="9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30" y="30"/>
                  </a:lnTo>
                  <a:lnTo>
                    <a:pt x="37" y="23"/>
                  </a:lnTo>
                  <a:lnTo>
                    <a:pt x="44" y="17"/>
                  </a:lnTo>
                  <a:lnTo>
                    <a:pt x="53" y="12"/>
                  </a:lnTo>
                  <a:lnTo>
                    <a:pt x="61" y="8"/>
                  </a:lnTo>
                  <a:lnTo>
                    <a:pt x="71" y="4"/>
                  </a:lnTo>
                  <a:lnTo>
                    <a:pt x="81" y="2"/>
                  </a:lnTo>
                  <a:lnTo>
                    <a:pt x="9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14" y="0"/>
                  </a:lnTo>
                  <a:lnTo>
                    <a:pt x="126" y="2"/>
                  </a:lnTo>
                  <a:lnTo>
                    <a:pt x="135" y="6"/>
                  </a:lnTo>
                  <a:lnTo>
                    <a:pt x="146" y="9"/>
                  </a:lnTo>
                  <a:lnTo>
                    <a:pt x="155" y="15"/>
                  </a:lnTo>
                  <a:lnTo>
                    <a:pt x="163" y="22"/>
                  </a:lnTo>
                  <a:lnTo>
                    <a:pt x="172" y="29"/>
                  </a:lnTo>
                  <a:lnTo>
                    <a:pt x="179" y="37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1" y="53"/>
                  </a:lnTo>
                  <a:lnTo>
                    <a:pt x="146" y="47"/>
                  </a:lnTo>
                  <a:lnTo>
                    <a:pt x="140" y="42"/>
                  </a:lnTo>
                  <a:lnTo>
                    <a:pt x="134" y="39"/>
                  </a:lnTo>
                  <a:lnTo>
                    <a:pt x="127" y="35"/>
                  </a:lnTo>
                  <a:lnTo>
                    <a:pt x="118" y="32"/>
                  </a:lnTo>
                  <a:lnTo>
                    <a:pt x="111" y="31"/>
                  </a:lnTo>
                  <a:lnTo>
                    <a:pt x="101" y="30"/>
                  </a:lnTo>
                  <a:lnTo>
                    <a:pt x="101" y="30"/>
                  </a:lnTo>
                  <a:lnTo>
                    <a:pt x="94" y="31"/>
                  </a:lnTo>
                  <a:lnTo>
                    <a:pt x="88" y="31"/>
                  </a:lnTo>
                  <a:lnTo>
                    <a:pt x="81" y="34"/>
                  </a:lnTo>
                  <a:lnTo>
                    <a:pt x="75" y="36"/>
                  </a:lnTo>
                  <a:lnTo>
                    <a:pt x="62" y="42"/>
                  </a:lnTo>
                  <a:lnTo>
                    <a:pt x="53" y="52"/>
                  </a:lnTo>
                  <a:lnTo>
                    <a:pt x="45" y="62"/>
                  </a:lnTo>
                  <a:lnTo>
                    <a:pt x="39" y="75"/>
                  </a:lnTo>
                  <a:lnTo>
                    <a:pt x="36" y="89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6" y="118"/>
                  </a:lnTo>
                  <a:lnTo>
                    <a:pt x="39" y="132"/>
                  </a:lnTo>
                  <a:lnTo>
                    <a:pt x="45" y="145"/>
                  </a:lnTo>
                  <a:lnTo>
                    <a:pt x="53" y="156"/>
                  </a:lnTo>
                  <a:lnTo>
                    <a:pt x="62" y="164"/>
                  </a:lnTo>
                  <a:lnTo>
                    <a:pt x="75" y="170"/>
                  </a:lnTo>
                  <a:lnTo>
                    <a:pt x="81" y="173"/>
                  </a:lnTo>
                  <a:lnTo>
                    <a:pt x="88" y="175"/>
                  </a:lnTo>
                  <a:lnTo>
                    <a:pt x="94" y="176"/>
                  </a:lnTo>
                  <a:lnTo>
                    <a:pt x="101" y="176"/>
                  </a:lnTo>
                  <a:lnTo>
                    <a:pt x="101" y="1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2"/>
            <p:cNvSpPr>
              <a:spLocks noEditPoints="1"/>
            </p:cNvSpPr>
            <p:nvPr userDrawn="1"/>
          </p:nvSpPr>
          <p:spPr bwMode="auto">
            <a:xfrm>
              <a:off x="2376" y="2429"/>
              <a:ext cx="49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59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7 w 148"/>
                <a:gd name="T23" fmla="*/ 149 h 149"/>
                <a:gd name="T24" fmla="*/ 75 w 148"/>
                <a:gd name="T25" fmla="*/ 149 h 149"/>
                <a:gd name="T26" fmla="*/ 59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5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8 w 148"/>
                <a:gd name="T71" fmla="*/ 38 h 149"/>
                <a:gd name="T72" fmla="*/ 87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59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8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3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5" y="12"/>
                  </a:lnTo>
                  <a:lnTo>
                    <a:pt x="126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8" y="38"/>
                  </a:lnTo>
                  <a:lnTo>
                    <a:pt x="94" y="34"/>
                  </a:lnTo>
                  <a:lnTo>
                    <a:pt x="87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3"/>
            <p:cNvSpPr>
              <a:spLocks/>
            </p:cNvSpPr>
            <p:nvPr userDrawn="1"/>
          </p:nvSpPr>
          <p:spPr bwMode="auto">
            <a:xfrm>
              <a:off x="2434" y="2429"/>
              <a:ext cx="43" cy="49"/>
            </a:xfrm>
            <a:custGeom>
              <a:avLst/>
              <a:gdLst>
                <a:gd name="T0" fmla="*/ 0 w 128"/>
                <a:gd name="T1" fmla="*/ 1 h 148"/>
                <a:gd name="T2" fmla="*/ 32 w 128"/>
                <a:gd name="T3" fmla="*/ 1 h 148"/>
                <a:gd name="T4" fmla="*/ 32 w 128"/>
                <a:gd name="T5" fmla="*/ 18 h 148"/>
                <a:gd name="T6" fmla="*/ 32 w 128"/>
                <a:gd name="T7" fmla="*/ 18 h 148"/>
                <a:gd name="T8" fmla="*/ 38 w 128"/>
                <a:gd name="T9" fmla="*/ 12 h 148"/>
                <a:gd name="T10" fmla="*/ 47 w 128"/>
                <a:gd name="T11" fmla="*/ 6 h 148"/>
                <a:gd name="T12" fmla="*/ 53 w 128"/>
                <a:gd name="T13" fmla="*/ 4 h 148"/>
                <a:gd name="T14" fmla="*/ 59 w 128"/>
                <a:gd name="T15" fmla="*/ 1 h 148"/>
                <a:gd name="T16" fmla="*/ 65 w 128"/>
                <a:gd name="T17" fmla="*/ 0 h 148"/>
                <a:gd name="T18" fmla="*/ 72 w 128"/>
                <a:gd name="T19" fmla="*/ 0 h 148"/>
                <a:gd name="T20" fmla="*/ 72 w 128"/>
                <a:gd name="T21" fmla="*/ 0 h 148"/>
                <a:gd name="T22" fmla="*/ 84 w 128"/>
                <a:gd name="T23" fmla="*/ 1 h 148"/>
                <a:gd name="T24" fmla="*/ 97 w 128"/>
                <a:gd name="T25" fmla="*/ 4 h 148"/>
                <a:gd name="T26" fmla="*/ 105 w 128"/>
                <a:gd name="T27" fmla="*/ 9 h 148"/>
                <a:gd name="T28" fmla="*/ 114 w 128"/>
                <a:gd name="T29" fmla="*/ 16 h 148"/>
                <a:gd name="T30" fmla="*/ 120 w 128"/>
                <a:gd name="T31" fmla="*/ 24 h 148"/>
                <a:gd name="T32" fmla="*/ 125 w 128"/>
                <a:gd name="T33" fmla="*/ 34 h 148"/>
                <a:gd name="T34" fmla="*/ 127 w 128"/>
                <a:gd name="T35" fmla="*/ 46 h 148"/>
                <a:gd name="T36" fmla="*/ 128 w 128"/>
                <a:gd name="T37" fmla="*/ 60 h 148"/>
                <a:gd name="T38" fmla="*/ 128 w 128"/>
                <a:gd name="T39" fmla="*/ 148 h 148"/>
                <a:gd name="T40" fmla="*/ 97 w 128"/>
                <a:gd name="T41" fmla="*/ 148 h 148"/>
                <a:gd name="T42" fmla="*/ 97 w 128"/>
                <a:gd name="T43" fmla="*/ 67 h 148"/>
                <a:gd name="T44" fmla="*/ 97 w 128"/>
                <a:gd name="T45" fmla="*/ 67 h 148"/>
                <a:gd name="T46" fmla="*/ 95 w 128"/>
                <a:gd name="T47" fmla="*/ 59 h 148"/>
                <a:gd name="T48" fmla="*/ 94 w 128"/>
                <a:gd name="T49" fmla="*/ 50 h 148"/>
                <a:gd name="T50" fmla="*/ 92 w 128"/>
                <a:gd name="T51" fmla="*/ 44 h 148"/>
                <a:gd name="T52" fmla="*/ 88 w 128"/>
                <a:gd name="T53" fmla="*/ 39 h 148"/>
                <a:gd name="T54" fmla="*/ 83 w 128"/>
                <a:gd name="T55" fmla="*/ 35 h 148"/>
                <a:gd name="T56" fmla="*/ 78 w 128"/>
                <a:gd name="T57" fmla="*/ 32 h 148"/>
                <a:gd name="T58" fmla="*/ 71 w 128"/>
                <a:gd name="T59" fmla="*/ 31 h 148"/>
                <a:gd name="T60" fmla="*/ 64 w 128"/>
                <a:gd name="T61" fmla="*/ 31 h 148"/>
                <a:gd name="T62" fmla="*/ 64 w 128"/>
                <a:gd name="T63" fmla="*/ 31 h 148"/>
                <a:gd name="T64" fmla="*/ 56 w 128"/>
                <a:gd name="T65" fmla="*/ 31 h 148"/>
                <a:gd name="T66" fmla="*/ 50 w 128"/>
                <a:gd name="T67" fmla="*/ 33 h 148"/>
                <a:gd name="T68" fmla="*/ 44 w 128"/>
                <a:gd name="T69" fmla="*/ 37 h 148"/>
                <a:gd name="T70" fmla="*/ 41 w 128"/>
                <a:gd name="T71" fmla="*/ 40 h 148"/>
                <a:gd name="T72" fmla="*/ 37 w 128"/>
                <a:gd name="T73" fmla="*/ 46 h 148"/>
                <a:gd name="T74" fmla="*/ 34 w 128"/>
                <a:gd name="T75" fmla="*/ 53 h 148"/>
                <a:gd name="T76" fmla="*/ 32 w 128"/>
                <a:gd name="T77" fmla="*/ 60 h 148"/>
                <a:gd name="T78" fmla="*/ 32 w 128"/>
                <a:gd name="T79" fmla="*/ 67 h 148"/>
                <a:gd name="T80" fmla="*/ 32 w 128"/>
                <a:gd name="T81" fmla="*/ 148 h 148"/>
                <a:gd name="T82" fmla="*/ 0 w 128"/>
                <a:gd name="T83" fmla="*/ 148 h 148"/>
                <a:gd name="T84" fmla="*/ 0 w 128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0" y="1"/>
                  </a:moveTo>
                  <a:lnTo>
                    <a:pt x="32" y="1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8" y="12"/>
                  </a:lnTo>
                  <a:lnTo>
                    <a:pt x="47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4" y="1"/>
                  </a:lnTo>
                  <a:lnTo>
                    <a:pt x="97" y="4"/>
                  </a:lnTo>
                  <a:lnTo>
                    <a:pt x="105" y="9"/>
                  </a:lnTo>
                  <a:lnTo>
                    <a:pt x="114" y="16"/>
                  </a:lnTo>
                  <a:lnTo>
                    <a:pt x="120" y="24"/>
                  </a:lnTo>
                  <a:lnTo>
                    <a:pt x="125" y="34"/>
                  </a:lnTo>
                  <a:lnTo>
                    <a:pt x="127" y="46"/>
                  </a:lnTo>
                  <a:lnTo>
                    <a:pt x="128" y="60"/>
                  </a:lnTo>
                  <a:lnTo>
                    <a:pt x="128" y="148"/>
                  </a:lnTo>
                  <a:lnTo>
                    <a:pt x="97" y="148"/>
                  </a:lnTo>
                  <a:lnTo>
                    <a:pt x="97" y="67"/>
                  </a:lnTo>
                  <a:lnTo>
                    <a:pt x="97" y="67"/>
                  </a:lnTo>
                  <a:lnTo>
                    <a:pt x="95" y="59"/>
                  </a:lnTo>
                  <a:lnTo>
                    <a:pt x="94" y="50"/>
                  </a:lnTo>
                  <a:lnTo>
                    <a:pt x="92" y="44"/>
                  </a:lnTo>
                  <a:lnTo>
                    <a:pt x="88" y="39"/>
                  </a:lnTo>
                  <a:lnTo>
                    <a:pt x="83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4" y="37"/>
                  </a:lnTo>
                  <a:lnTo>
                    <a:pt x="41" y="40"/>
                  </a:lnTo>
                  <a:lnTo>
                    <a:pt x="37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4"/>
            <p:cNvSpPr>
              <a:spLocks/>
            </p:cNvSpPr>
            <p:nvPr userDrawn="1"/>
          </p:nvSpPr>
          <p:spPr bwMode="auto">
            <a:xfrm>
              <a:off x="2484" y="2409"/>
              <a:ext cx="35" cy="69"/>
            </a:xfrm>
            <a:custGeom>
              <a:avLst/>
              <a:gdLst>
                <a:gd name="T0" fmla="*/ 30 w 106"/>
                <a:gd name="T1" fmla="*/ 4 h 209"/>
                <a:gd name="T2" fmla="*/ 62 w 106"/>
                <a:gd name="T3" fmla="*/ 0 h 209"/>
                <a:gd name="T4" fmla="*/ 62 w 106"/>
                <a:gd name="T5" fmla="*/ 62 h 209"/>
                <a:gd name="T6" fmla="*/ 106 w 106"/>
                <a:gd name="T7" fmla="*/ 62 h 209"/>
                <a:gd name="T8" fmla="*/ 106 w 106"/>
                <a:gd name="T9" fmla="*/ 93 h 209"/>
                <a:gd name="T10" fmla="*/ 62 w 106"/>
                <a:gd name="T11" fmla="*/ 93 h 209"/>
                <a:gd name="T12" fmla="*/ 62 w 106"/>
                <a:gd name="T13" fmla="*/ 209 h 209"/>
                <a:gd name="T14" fmla="*/ 30 w 106"/>
                <a:gd name="T15" fmla="*/ 209 h 209"/>
                <a:gd name="T16" fmla="*/ 30 w 106"/>
                <a:gd name="T17" fmla="*/ 93 h 209"/>
                <a:gd name="T18" fmla="*/ 0 w 106"/>
                <a:gd name="T19" fmla="*/ 93 h 209"/>
                <a:gd name="T20" fmla="*/ 0 w 106"/>
                <a:gd name="T21" fmla="*/ 62 h 209"/>
                <a:gd name="T22" fmla="*/ 30 w 106"/>
                <a:gd name="T23" fmla="*/ 62 h 209"/>
                <a:gd name="T24" fmla="*/ 30 w 106"/>
                <a:gd name="T25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209">
                  <a:moveTo>
                    <a:pt x="30" y="4"/>
                  </a:moveTo>
                  <a:lnTo>
                    <a:pt x="62" y="0"/>
                  </a:lnTo>
                  <a:lnTo>
                    <a:pt x="62" y="62"/>
                  </a:lnTo>
                  <a:lnTo>
                    <a:pt x="106" y="62"/>
                  </a:lnTo>
                  <a:lnTo>
                    <a:pt x="106" y="93"/>
                  </a:lnTo>
                  <a:lnTo>
                    <a:pt x="62" y="93"/>
                  </a:lnTo>
                  <a:lnTo>
                    <a:pt x="62" y="209"/>
                  </a:lnTo>
                  <a:lnTo>
                    <a:pt x="30" y="209"/>
                  </a:lnTo>
                  <a:lnTo>
                    <a:pt x="30" y="93"/>
                  </a:lnTo>
                  <a:lnTo>
                    <a:pt x="0" y="93"/>
                  </a:lnTo>
                  <a:lnTo>
                    <a:pt x="0" y="62"/>
                  </a:lnTo>
                  <a:lnTo>
                    <a:pt x="30" y="6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5"/>
            <p:cNvSpPr>
              <a:spLocks/>
            </p:cNvSpPr>
            <p:nvPr userDrawn="1"/>
          </p:nvSpPr>
          <p:spPr bwMode="auto">
            <a:xfrm>
              <a:off x="2527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2 w 69"/>
                <a:gd name="T3" fmla="*/ 1 h 148"/>
                <a:gd name="T4" fmla="*/ 32 w 69"/>
                <a:gd name="T5" fmla="*/ 17 h 148"/>
                <a:gd name="T6" fmla="*/ 32 w 69"/>
                <a:gd name="T7" fmla="*/ 17 h 148"/>
                <a:gd name="T8" fmla="*/ 38 w 69"/>
                <a:gd name="T9" fmla="*/ 10 h 148"/>
                <a:gd name="T10" fmla="*/ 45 w 69"/>
                <a:gd name="T11" fmla="*/ 5 h 148"/>
                <a:gd name="T12" fmla="*/ 50 w 69"/>
                <a:gd name="T13" fmla="*/ 3 h 148"/>
                <a:gd name="T14" fmla="*/ 56 w 69"/>
                <a:gd name="T15" fmla="*/ 1 h 148"/>
                <a:gd name="T16" fmla="*/ 62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2 w 69"/>
                <a:gd name="T29" fmla="*/ 33 h 148"/>
                <a:gd name="T30" fmla="*/ 46 w 69"/>
                <a:gd name="T31" fmla="*/ 37 h 148"/>
                <a:gd name="T32" fmla="*/ 41 w 69"/>
                <a:gd name="T33" fmla="*/ 40 h 148"/>
                <a:gd name="T34" fmla="*/ 38 w 69"/>
                <a:gd name="T35" fmla="*/ 46 h 148"/>
                <a:gd name="T36" fmla="*/ 34 w 69"/>
                <a:gd name="T37" fmla="*/ 53 h 148"/>
                <a:gd name="T38" fmla="*/ 33 w 69"/>
                <a:gd name="T39" fmla="*/ 60 h 148"/>
                <a:gd name="T40" fmla="*/ 32 w 69"/>
                <a:gd name="T41" fmla="*/ 67 h 148"/>
                <a:gd name="T42" fmla="*/ 32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5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2" y="33"/>
                  </a:lnTo>
                  <a:lnTo>
                    <a:pt x="46" y="37"/>
                  </a:lnTo>
                  <a:lnTo>
                    <a:pt x="41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/>
            <p:cNvSpPr>
              <a:spLocks noEditPoints="1"/>
            </p:cNvSpPr>
            <p:nvPr userDrawn="1"/>
          </p:nvSpPr>
          <p:spPr bwMode="auto">
            <a:xfrm>
              <a:off x="2555" y="2429"/>
              <a:ext cx="50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6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2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6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2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C90C862E-C6F2-B58E-8CE1-77CD93936FE6}"/>
              </a:ext>
            </a:extLst>
          </p:cNvPr>
          <p:cNvSpPr/>
          <p:nvPr userDrawn="1"/>
        </p:nvSpPr>
        <p:spPr>
          <a:xfrm>
            <a:off x="1347107" y="4204607"/>
            <a:ext cx="3273879" cy="9878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51" name="Picture 50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7A982862-7952-D52F-CDBE-E6213631C3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30" y="4205560"/>
            <a:ext cx="2450316" cy="76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10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70" t="12938" r="-48113" b="26562"/>
          <a:stretch/>
        </p:blipFill>
        <p:spPr>
          <a:xfrm>
            <a:off x="771525" y="758825"/>
            <a:ext cx="10658475" cy="5334000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B625ABE2-4787-4DCE-8BBA-59C73CFF5E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220200" y="1794669"/>
            <a:ext cx="2097363" cy="32432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Georgia" panose="02040502050405020303" pitchFamily="18" charset="0"/>
              <a:buChar char="─"/>
              <a:defRPr sz="2800" b="1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 3</a:t>
            </a:r>
          </a:p>
          <a:p>
            <a:pPr lvl="0"/>
            <a:r>
              <a:rPr lang="nl-NL" dirty="0"/>
              <a:t> 4</a:t>
            </a:r>
          </a:p>
          <a:p>
            <a:pPr lvl="0"/>
            <a:r>
              <a:rPr lang="nl-NL" dirty="0"/>
              <a:t> 5</a:t>
            </a:r>
          </a:p>
          <a:p>
            <a:pPr lvl="0"/>
            <a:r>
              <a:rPr lang="nl-NL" dirty="0"/>
              <a:t> 6</a:t>
            </a:r>
          </a:p>
          <a:p>
            <a:pPr lvl="0"/>
            <a:r>
              <a:rPr lang="nl-NL"/>
              <a:t> 7</a:t>
            </a:r>
            <a:endParaRPr lang="en-BE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AEE0936-214A-4172-9057-144F7932C4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4703" y="1794669"/>
            <a:ext cx="4433060" cy="32766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r">
              <a:lnSpc>
                <a:spcPct val="150000"/>
              </a:lnSpc>
              <a:spcBef>
                <a:spcPts val="0"/>
              </a:spcBef>
              <a:buFontTx/>
              <a:buNone/>
              <a:defRPr sz="2800"/>
            </a:lvl1pPr>
          </a:lstStyle>
          <a:p>
            <a:pPr lvl="0"/>
            <a:r>
              <a:rPr lang="en-US"/>
              <a:t>Click to add subtitle</a:t>
            </a:r>
            <a:endParaRPr lang="en-BE" dirty="0"/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68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2" t="9657" r="6963" b="29950"/>
          <a:stretch/>
        </p:blipFill>
        <p:spPr>
          <a:xfrm>
            <a:off x="787400" y="761999"/>
            <a:ext cx="10668000" cy="5334001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224613" y="2263515"/>
            <a:ext cx="5209082" cy="2345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538" y="2254251"/>
            <a:ext cx="5173662" cy="2352674"/>
          </a:xfrm>
          <a:prstGeom prst="rect">
            <a:avLst/>
          </a:prstGeom>
          <a:solidFill>
            <a:schemeClr val="bg1"/>
          </a:solidFill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97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AA5B3CA4-7383-4A08-AD3F-748BE844E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29944" r="6884" b="9678"/>
          <a:stretch/>
        </p:blipFill>
        <p:spPr>
          <a:xfrm>
            <a:off x="754743" y="756557"/>
            <a:ext cx="10711543" cy="5355772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341620" y="2235825"/>
            <a:ext cx="5029200" cy="23684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9829" y="2237014"/>
            <a:ext cx="5021942" cy="2351315"/>
          </a:xfrm>
          <a:prstGeom prst="rect">
            <a:avLst/>
          </a:prstGeom>
          <a:noFill/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762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06211"/>
            <a:ext cx="10515600" cy="8844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Box 11" title="AlexandriaReference"/>
          <p:cNvSpPr txBox="1"/>
          <p:nvPr userDrawn="1"/>
        </p:nvSpPr>
        <p:spPr>
          <a:xfrm>
            <a:off x="2025895" y="6420306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SCK CEN/100617371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" name="TextBox 12" title="AlexandriaDistributionLimitations"/>
          <p:cNvSpPr txBox="1"/>
          <p:nvPr userDrawn="1"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TextBox 13" title="AlexandriaAlternativeReference"/>
          <p:cNvSpPr txBox="1"/>
          <p:nvPr userDrawn="1"/>
        </p:nvSpPr>
        <p:spPr>
          <a:xfrm>
            <a:off x="2025895" y="6564014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2025895" y="6456438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04800" y="6469063"/>
            <a:ext cx="733425" cy="166687"/>
            <a:chOff x="192" y="4075"/>
            <a:chExt cx="462" cy="105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75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192" y="4101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 userDrawn="1"/>
          </p:nvSpPr>
          <p:spPr bwMode="auto">
            <a:xfrm>
              <a:off x="192" y="4101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253" y="4101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253" y="4101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51" y="4139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 userDrawn="1"/>
          </p:nvSpPr>
          <p:spPr bwMode="auto">
            <a:xfrm>
              <a:off x="330" y="4075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 userDrawn="1"/>
          </p:nvSpPr>
          <p:spPr bwMode="auto">
            <a:xfrm>
              <a:off x="433" y="4101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/>
            </p:cNvSpPr>
            <p:nvPr userDrawn="1"/>
          </p:nvSpPr>
          <p:spPr bwMode="auto">
            <a:xfrm>
              <a:off x="433" y="4101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/>
            <p:cNvSpPr>
              <a:spLocks noEditPoints="1"/>
            </p:cNvSpPr>
            <p:nvPr userDrawn="1"/>
          </p:nvSpPr>
          <p:spPr bwMode="auto">
            <a:xfrm>
              <a:off x="503" y="4101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/>
            <p:cNvSpPr>
              <a:spLocks/>
            </p:cNvSpPr>
            <p:nvPr userDrawn="1"/>
          </p:nvSpPr>
          <p:spPr bwMode="auto">
            <a:xfrm>
              <a:off x="503" y="4101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/>
            <p:cNvSpPr>
              <a:spLocks/>
            </p:cNvSpPr>
            <p:nvPr userDrawn="1"/>
          </p:nvSpPr>
          <p:spPr bwMode="auto">
            <a:xfrm>
              <a:off x="521" y="4117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6"/>
            <p:cNvSpPr>
              <a:spLocks/>
            </p:cNvSpPr>
            <p:nvPr userDrawn="1"/>
          </p:nvSpPr>
          <p:spPr bwMode="auto">
            <a:xfrm>
              <a:off x="588" y="4101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"/>
            <p:cNvSpPr>
              <a:spLocks/>
            </p:cNvSpPr>
            <p:nvPr userDrawn="1"/>
          </p:nvSpPr>
          <p:spPr bwMode="auto">
            <a:xfrm>
              <a:off x="366" y="4101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 userDrawn="1"/>
          </p:nvSpPr>
          <p:spPr bwMode="auto">
            <a:xfrm>
              <a:off x="366" y="4101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" name="Picture 10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260ADDCA-9CB8-A503-A8ED-41D89FCEA55E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401" y="6444933"/>
            <a:ext cx="812263" cy="253049"/>
          </a:xfrm>
          <a:prstGeom prst="rect">
            <a:avLst/>
          </a:prstGeom>
        </p:spPr>
      </p:pic>
      <p:sp>
        <p:nvSpPr>
          <p:cNvPr id="27" name="Tijdelijke aanduiding voor dianummer 5">
            <a:extLst>
              <a:ext uri="{FF2B5EF4-FFF2-40B4-BE49-F238E27FC236}">
                <a16:creationId xmlns:a16="http://schemas.microsoft.com/office/drawing/2014/main" id="{1F561272-85E7-A1AB-F0AD-8F2AD443B457}"/>
              </a:ext>
            </a:extLst>
          </p:cNvPr>
          <p:cNvSpPr txBox="1">
            <a:spLocks/>
          </p:cNvSpPr>
          <p:nvPr userDrawn="1"/>
        </p:nvSpPr>
        <p:spPr>
          <a:xfrm>
            <a:off x="3431356" y="6463780"/>
            <a:ext cx="5322327" cy="19153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1000" b="1" kern="1200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0" i="1" kern="1200" dirty="0">
                <a:solidFill>
                  <a:schemeClr val="bg1">
                    <a:lumMod val="50000"/>
                  </a:schemeClr>
                </a:solidFill>
                <a:effectLst/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rPr>
              <a:t>International Workshop On Nuclear Data Evaluation for Reactor Applications (WONDER-2026)</a:t>
            </a:r>
            <a:endParaRPr lang="en-BE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0" r:id="rId2"/>
    <p:sldLayoutId id="2147483681" r:id="rId3"/>
    <p:sldLayoutId id="2147483683" r:id="rId4"/>
    <p:sldLayoutId id="2147483699" r:id="rId5"/>
    <p:sldLayoutId id="2147483700" r:id="rId6"/>
    <p:sldLayoutId id="2147483661" r:id="rId7"/>
    <p:sldLayoutId id="2147483662" r:id="rId8"/>
    <p:sldLayoutId id="2147483663" r:id="rId9"/>
    <p:sldLayoutId id="2147483664" r:id="rId10"/>
    <p:sldLayoutId id="2147483682" r:id="rId11"/>
    <p:sldLayoutId id="2147483668" r:id="rId12"/>
    <p:sldLayoutId id="2147483669" r:id="rId13"/>
    <p:sldLayoutId id="2147483701" r:id="rId14"/>
    <p:sldLayoutId id="2147483694" r:id="rId15"/>
    <p:sldLayoutId id="2147483670" r:id="rId16"/>
    <p:sldLayoutId id="2147483671" r:id="rId17"/>
    <p:sldLayoutId id="2147483667" r:id="rId18"/>
    <p:sldLayoutId id="2147483677" r:id="rId19"/>
    <p:sldLayoutId id="2147483665" r:id="rId20"/>
    <p:sldLayoutId id="2147483675" r:id="rId21"/>
    <p:sldLayoutId id="2147483676" r:id="rId22"/>
    <p:sldLayoutId id="2147483673" r:id="rId23"/>
    <p:sldLayoutId id="2147483674" r:id="rId24"/>
    <p:sldLayoutId id="2147483678" r:id="rId25"/>
    <p:sldLayoutId id="2147483679" r:id="rId26"/>
    <p:sldLayoutId id="2147483685" r:id="rId27"/>
    <p:sldLayoutId id="2147483690" r:id="rId28"/>
    <p:sldLayoutId id="2147483688" r:id="rId29"/>
    <p:sldLayoutId id="2147483655" r:id="rId30"/>
    <p:sldLayoutId id="2147483684" r:id="rId31"/>
    <p:sldLayoutId id="2147483687" r:id="rId32"/>
    <p:sldLayoutId id="2147483692" r:id="rId33"/>
    <p:sldLayoutId id="2147483693" r:id="rId34"/>
    <p:sldLayoutId id="2147483697" r:id="rId35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55600" indent="-2667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906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57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9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483">
          <p15:clr>
            <a:srgbClr val="F26B43"/>
          </p15:clr>
        </p15:guide>
        <p15:guide id="4" pos="7197">
          <p15:clr>
            <a:srgbClr val="F26B43"/>
          </p15:clr>
        </p15:guide>
        <p15:guide id="5" orient="horz" pos="504">
          <p15:clr>
            <a:srgbClr val="F26B43"/>
          </p15:clr>
        </p15:guide>
        <p15:guide id="6" orient="horz" pos="381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ALEXANDRIA INTEGRATION</a:t>
            </a:r>
            <a:br>
              <a:rPr lang="en-US" dirty="0"/>
            </a:br>
            <a:r>
              <a:rPr lang="en-US" dirty="0"/>
              <a:t>Do not delete this master!</a:t>
            </a:r>
            <a:endParaRPr lang="nl-BE" dirty="0"/>
          </a:p>
        </p:txBody>
      </p:sp>
      <p:sp>
        <p:nvSpPr>
          <p:cNvPr id="8" name="TextBox 7" title="AlexandriaReference"/>
          <p:cNvSpPr txBox="1"/>
          <p:nvPr userDrawn="1"/>
        </p:nvSpPr>
        <p:spPr>
          <a:xfrm>
            <a:off x="765544" y="1658678"/>
            <a:ext cx="195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Attributes_Short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Reference]</a:t>
            </a:r>
          </a:p>
        </p:txBody>
      </p:sp>
      <p:sp>
        <p:nvSpPr>
          <p:cNvPr id="4" name="TextBox 3" title="AlexandriaSecurltyClearance"/>
          <p:cNvSpPr txBox="1"/>
          <p:nvPr userDrawn="1"/>
        </p:nvSpPr>
        <p:spPr>
          <a:xfrm>
            <a:off x="2719144" y="2575110"/>
            <a:ext cx="195360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[Security Clearance]</a:t>
            </a:r>
          </a:p>
        </p:txBody>
      </p:sp>
      <p:sp>
        <p:nvSpPr>
          <p:cNvPr id="5" name="TextBox 4" title="AlexandriaDistributionLimitations"/>
          <p:cNvSpPr txBox="1"/>
          <p:nvPr userDrawn="1"/>
        </p:nvSpPr>
        <p:spPr>
          <a:xfrm>
            <a:off x="4672744" y="1658678"/>
            <a:ext cx="195360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Attributes_Information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Security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Classification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]</a:t>
            </a:r>
          </a:p>
        </p:txBody>
      </p:sp>
      <p:sp>
        <p:nvSpPr>
          <p:cNvPr id="6" name="TextBox 5" title="AlexandriaEventAttributes"/>
          <p:cNvSpPr txBox="1"/>
          <p:nvPr userDrawn="1"/>
        </p:nvSpPr>
        <p:spPr>
          <a:xfrm>
            <a:off x="2464199" y="3013157"/>
            <a:ext cx="6190219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[Event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Attributes_Event_Event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Name]</a:t>
            </a:r>
          </a:p>
        </p:txBody>
      </p:sp>
      <p:sp>
        <p:nvSpPr>
          <p:cNvPr id="9" name="TextBox 8" title="AlexandriaAlternativeReference"/>
          <p:cNvSpPr txBox="1"/>
          <p:nvPr userDrawn="1"/>
        </p:nvSpPr>
        <p:spPr>
          <a:xfrm>
            <a:off x="2464199" y="1661549"/>
            <a:ext cx="195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Attributes_Alternative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Reference]</a:t>
            </a:r>
          </a:p>
        </p:txBody>
      </p:sp>
      <p:pic>
        <p:nvPicPr>
          <p:cNvPr id="10" name="Afbeelding 13">
            <a:extLst>
              <a:ext uri="{FF2B5EF4-FFF2-40B4-BE49-F238E27FC236}">
                <a16:creationId xmlns:a16="http://schemas.microsoft.com/office/drawing/2014/main" id="{522606A1-5983-4956-9002-1FC101450F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21" y="6469091"/>
            <a:ext cx="733149" cy="16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53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png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6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4.png"/><Relationship Id="rId7" Type="http://schemas.openxmlformats.org/officeDocument/2006/relationships/image" Target="../media/image3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7.png"/><Relationship Id="rId11" Type="http://schemas.openxmlformats.org/officeDocument/2006/relationships/image" Target="../media/image36.png"/><Relationship Id="rId5" Type="http://schemas.openxmlformats.org/officeDocument/2006/relationships/image" Target="../media/image26.png"/><Relationship Id="rId10" Type="http://schemas.openxmlformats.org/officeDocument/2006/relationships/image" Target="../media/image40.png"/><Relationship Id="rId4" Type="http://schemas.openxmlformats.org/officeDocument/2006/relationships/image" Target="../media/image25.png"/><Relationship Id="rId9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6.png"/><Relationship Id="rId5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6.png"/><Relationship Id="rId5" Type="http://schemas.openxmlformats.org/officeDocument/2006/relationships/image" Target="../media/image32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epjn/2024031" TargetMode="External"/><Relationship Id="rId2" Type="http://schemas.openxmlformats.org/officeDocument/2006/relationships/hyperlink" Target="https://doi.org/10.2172/941054" TargetMode="Externa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jpeg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NULL"/><Relationship Id="rId1" Type="http://schemas.openxmlformats.org/officeDocument/2006/relationships/slideLayout" Target="../slideLayouts/slideLayout14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0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17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4.xml"/><Relationship Id="rId11" Type="http://schemas.openxmlformats.org/officeDocument/2006/relationships/image" Target="../media/image20.jpeg"/><Relationship Id="rId5" Type="http://schemas.openxmlformats.org/officeDocument/2006/relationships/diagramColors" Target="../diagrams/colors4.xml"/><Relationship Id="rId10" Type="http://schemas.microsoft.com/office/2007/relationships/hdphoto" Target="../media/hdphoto1.wdp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9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2.xml"/><Relationship Id="rId11" Type="http://schemas.openxmlformats.org/officeDocument/2006/relationships/image" Target="../media/image20.jpeg"/><Relationship Id="rId5" Type="http://schemas.openxmlformats.org/officeDocument/2006/relationships/diagramColors" Target="../diagrams/colors2.xml"/><Relationship Id="rId10" Type="http://schemas.microsoft.com/office/2007/relationships/hdphoto" Target="../media/hdphoto1.wdp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3.xml"/><Relationship Id="rId11" Type="http://schemas.openxmlformats.org/officeDocument/2006/relationships/image" Target="../media/image20.jpeg"/><Relationship Id="rId5" Type="http://schemas.openxmlformats.org/officeDocument/2006/relationships/diagramColors" Target="../diagrams/colors3.xml"/><Relationship Id="rId10" Type="http://schemas.microsoft.com/office/2007/relationships/hdphoto" Target="../media/hdphoto1.wdp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555086" y="1811431"/>
            <a:ext cx="5083194" cy="2254704"/>
          </a:xfrm>
        </p:spPr>
        <p:txBody>
          <a:bodyPr>
            <a:normAutofit fontScale="90000"/>
          </a:bodyPr>
          <a:lstStyle/>
          <a:p>
            <a:r>
              <a:rPr lang="en-US" dirty="0"/>
              <a:t>Bayesian Inference using microscopic and integral measurements to infer nuclear data parameters</a:t>
            </a:r>
            <a:endParaRPr lang="en-US" noProof="0" dirty="0"/>
          </a:p>
        </p:txBody>
      </p:sp>
      <p:pic>
        <p:nvPicPr>
          <p:cNvPr id="7" name="Picture 2" descr="Identity ‒ Organization and identity ‐ EPFL">
            <a:extLst>
              <a:ext uri="{FF2B5EF4-FFF2-40B4-BE49-F238E27FC236}">
                <a16:creationId xmlns:a16="http://schemas.microsoft.com/office/drawing/2014/main" id="{DD07C1F3-546B-73A4-6403-9821CE1865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24" b="17346"/>
          <a:stretch/>
        </p:blipFill>
        <p:spPr bwMode="auto">
          <a:xfrm>
            <a:off x="1314631" y="5002524"/>
            <a:ext cx="3293945" cy="1180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176760C-7B74-A0EE-5CE4-EFC40FC32F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48083"/>
              </p:ext>
            </p:extLst>
          </p:nvPr>
        </p:nvGraphicFramePr>
        <p:xfrm>
          <a:off x="6555086" y="4183156"/>
          <a:ext cx="4870152" cy="188475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303084">
                  <a:extLst>
                    <a:ext uri="{9D8B030D-6E8A-4147-A177-3AD203B41FA5}">
                      <a16:colId xmlns:a16="http://schemas.microsoft.com/office/drawing/2014/main" val="3239179644"/>
                    </a:ext>
                  </a:extLst>
                </a:gridCol>
                <a:gridCol w="3567068">
                  <a:extLst>
                    <a:ext uri="{9D8B030D-6E8A-4147-A177-3AD203B41FA5}">
                      <a16:colId xmlns:a16="http://schemas.microsoft.com/office/drawing/2014/main" val="4186943253"/>
                    </a:ext>
                  </a:extLst>
                </a:gridCol>
              </a:tblGrid>
              <a:tr h="363258">
                <a:tc gridSpan="2">
                  <a:txBody>
                    <a:bodyPr/>
                    <a:lstStyle/>
                    <a:p>
                      <a:r>
                        <a:rPr lang="en-US" sz="1600" b="0" i="1" noProof="0" dirty="0">
                          <a:solidFill>
                            <a:schemeClr val="tx1"/>
                          </a:solidFill>
                        </a:rPr>
                        <a:t>International Workshop On Nuclear Data Evaluation for Reactor Applications (WONDER-2026)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1270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4193251"/>
                  </a:ext>
                </a:extLst>
              </a:tr>
              <a:tr h="363258"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Presenter: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Daan Houben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795441"/>
                  </a:ext>
                </a:extLst>
              </a:tr>
              <a:tr h="363258"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Co-authors: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M. Hursin, L. Fiorito, P. Schillebeeckx, G. Van den Eynde and P.E. </a:t>
                      </a:r>
                      <a:r>
                        <a:rPr lang="en-US" sz="1600" noProof="0" dirty="0" err="1">
                          <a:solidFill>
                            <a:schemeClr val="tx1"/>
                          </a:solidFill>
                        </a:rPr>
                        <a:t>Labeau</a:t>
                      </a:r>
                      <a:endParaRPr lang="en-US" sz="16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433977"/>
                  </a:ext>
                </a:extLst>
              </a:tr>
              <a:tr h="363258"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Date: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30/06/2026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6549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0067479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E4D991-CB61-3E25-9128-597D6BCB4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8236CB0-55ED-0641-05ED-70A94F0CE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Case study: </a:t>
            </a:r>
            <a:r>
              <a:rPr lang="en-US" baseline="30000" noProof="0" dirty="0"/>
              <a:t>53</a:t>
            </a:r>
            <a:r>
              <a:rPr lang="en-US" noProof="0" dirty="0"/>
              <a:t>Cr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9F4AE7-DD5E-7752-02D2-2DACD19FC4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US" noProof="0" smtClean="0"/>
              <a:pPr/>
              <a:t>10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65358561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EC47A-BB4A-A895-A936-163D712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Case study: </a:t>
            </a:r>
            <a:r>
              <a:rPr lang="en-US" baseline="30000" noProof="0" dirty="0"/>
              <a:t>53</a:t>
            </a:r>
            <a:r>
              <a:rPr lang="en-US" noProof="0" dirty="0"/>
              <a:t>Cr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54FFE5-9A46-03C5-6346-4FB8E7DF6B0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Why </a:t>
            </a:r>
            <a:r>
              <a:rPr lang="en-US" baseline="30000" noProof="0" dirty="0"/>
              <a:t>53</a:t>
            </a:r>
            <a:r>
              <a:rPr lang="en-US" noProof="0" dirty="0"/>
              <a:t>Cr?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A999498-0FAE-4DB6-CAF2-AEDB6B0A3EC3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766763" y="2293938"/>
                <a:ext cx="5329238" cy="3794125"/>
              </a:xfrm>
            </p:spPr>
            <p:txBody>
              <a:bodyPr/>
              <a:lstStyle/>
              <a:p>
                <a:r>
                  <a:rPr lang="en-US" noProof="0" dirty="0"/>
                  <a:t>Stainless steel (11-26% chromium)</a:t>
                </a:r>
              </a:p>
              <a:p>
                <a:r>
                  <a:rPr lang="en-US" noProof="0" dirty="0"/>
                  <a:t>Structural materials of reactors </a:t>
                </a:r>
                <a:r>
                  <a:rPr lang="en-US" noProof="0" dirty="0">
                    <a:sym typeface="Wingdings" panose="05000000000000000000" pitchFamily="2" charset="2"/>
                  </a:rPr>
                  <a:t> corrosion resistance</a:t>
                </a:r>
              </a:p>
              <a:p>
                <a:r>
                  <a:rPr lang="en-US" baseline="30000" noProof="0" dirty="0"/>
                  <a:t>50,52,53</a:t>
                </a:r>
                <a:r>
                  <a:rPr lang="en-US" noProof="0" dirty="0"/>
                  <a:t>Cr important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noProof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noProof="0" smtClean="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r>
                  <a:rPr lang="en-US" noProof="0" dirty="0">
                    <a:sym typeface="Wingdings" panose="05000000000000000000" pitchFamily="2" charset="2"/>
                  </a:rPr>
                  <a:t> in some nuclear systems (mostly (n,</a:t>
                </a:r>
                <a14:m>
                  <m:oMath xmlns:m="http://schemas.openxmlformats.org/officeDocument/2006/math">
                    <m:r>
                      <a:rPr lang="en-US" i="1" noProof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𝛾</m:t>
                    </m:r>
                  </m:oMath>
                </a14:m>
                <a:r>
                  <a:rPr lang="en-US" noProof="0" dirty="0">
                    <a:sym typeface="Wingdings" panose="05000000000000000000" pitchFamily="2" charset="2"/>
                  </a:rPr>
                  <a:t>))</a:t>
                </a:r>
              </a:p>
              <a:p>
                <a:r>
                  <a:rPr lang="en-US" baseline="30000" noProof="0" dirty="0">
                    <a:sym typeface="Wingdings" panose="05000000000000000000" pitchFamily="2" charset="2"/>
                  </a:rPr>
                  <a:t>53</a:t>
                </a:r>
                <a:r>
                  <a:rPr lang="en-US" noProof="0" dirty="0">
                    <a:sym typeface="Wingdings" panose="05000000000000000000" pitchFamily="2" charset="2"/>
                  </a:rPr>
                  <a:t>Cr was included in NEA High Priority Request List (1-100 keV)</a:t>
                </a:r>
                <a:endParaRPr lang="en-US" baseline="30000" noProof="0" dirty="0">
                  <a:sym typeface="Wingdings" panose="05000000000000000000" pitchFamily="2" charset="2"/>
                </a:endParaRPr>
              </a:p>
              <a:p>
                <a:endParaRPr lang="en-US" noProof="0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A999498-0FAE-4DB6-CAF2-AEDB6B0A3E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766763" y="2293938"/>
                <a:ext cx="5329238" cy="3794125"/>
              </a:xfrm>
              <a:blipFill>
                <a:blip r:embed="rId2"/>
                <a:stretch>
                  <a:fillRect t="-1124" r="-2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39B08D-35CD-387B-6FAE-93A1C5D3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US" noProof="0" smtClean="0"/>
              <a:pPr/>
              <a:t>11</a:t>
            </a:fld>
            <a:endParaRPr lang="en-US" noProof="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10AFE83-0061-D078-D8F1-7B1C49B774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612346"/>
              </p:ext>
            </p:extLst>
          </p:nvPr>
        </p:nvGraphicFramePr>
        <p:xfrm>
          <a:off x="7293706" y="491895"/>
          <a:ext cx="2832346" cy="21234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273103">
                  <a:extLst>
                    <a:ext uri="{9D8B030D-6E8A-4147-A177-3AD203B41FA5}">
                      <a16:colId xmlns:a16="http://schemas.microsoft.com/office/drawing/2014/main" val="3049290570"/>
                    </a:ext>
                  </a:extLst>
                </a:gridCol>
                <a:gridCol w="1559243">
                  <a:extLst>
                    <a:ext uri="{9D8B030D-6E8A-4147-A177-3AD203B41FA5}">
                      <a16:colId xmlns:a16="http://schemas.microsoft.com/office/drawing/2014/main" val="1367426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Isotope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Abundance</a:t>
                      </a:r>
                    </a:p>
                    <a:p>
                      <a:pPr algn="ctr"/>
                      <a:r>
                        <a:rPr lang="en-US" noProof="0" dirty="0"/>
                        <a:t>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405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Cr-50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4.34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529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Cr-52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83.8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531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Cr-53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9.50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608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Cr-54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2.37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028581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6E04D314-E75E-0C1A-FA6F-2A2571B946E0}"/>
              </a:ext>
            </a:extLst>
          </p:cNvPr>
          <p:cNvGrpSpPr/>
          <p:nvPr/>
        </p:nvGrpSpPr>
        <p:grpSpPr>
          <a:xfrm>
            <a:off x="6635692" y="2834435"/>
            <a:ext cx="4148374" cy="3172828"/>
            <a:chOff x="6483605" y="3134491"/>
            <a:chExt cx="4675454" cy="357595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D5AA887-D5A9-6392-DB8B-D2FD2C2BB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83605" y="3342620"/>
              <a:ext cx="4675454" cy="336782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5642411-E2AF-593B-F66D-7CD8835ED6BA}"/>
                </a:ext>
              </a:extLst>
            </p:cNvPr>
            <p:cNvSpPr txBox="1"/>
            <p:nvPr/>
          </p:nvSpPr>
          <p:spPr>
            <a:xfrm>
              <a:off x="8649634" y="3134491"/>
              <a:ext cx="953256" cy="416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aseline="30000" noProof="0" dirty="0"/>
                <a:t>53</a:t>
              </a:r>
              <a:r>
                <a:rPr lang="en-US" noProof="0" dirty="0"/>
                <a:t>Cr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10485AD-9817-D5A9-BB13-64CE9FFC21CA}"/>
              </a:ext>
            </a:extLst>
          </p:cNvPr>
          <p:cNvSpPr txBox="1"/>
          <p:nvPr/>
        </p:nvSpPr>
        <p:spPr>
          <a:xfrm>
            <a:off x="6095995" y="5939600"/>
            <a:ext cx="53292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i="1" noProof="0" dirty="0">
                <a:solidFill>
                  <a:schemeClr val="bg1">
                    <a:lumMod val="50000"/>
                  </a:schemeClr>
                </a:solidFill>
                <a:effectLst/>
              </a:rPr>
              <a:t>form P. Pérez-Maroto et al., “50Cr and 53Cr neutron capture cross sections measurement at the </a:t>
            </a:r>
            <a:r>
              <a:rPr lang="en-US" sz="1200" i="1" noProof="0" dirty="0" err="1">
                <a:solidFill>
                  <a:schemeClr val="bg1">
                    <a:lumMod val="50000"/>
                  </a:schemeClr>
                </a:solidFill>
                <a:effectLst/>
              </a:rPr>
              <a:t>n_TOF</a:t>
            </a:r>
            <a:r>
              <a:rPr lang="en-US" sz="1200" i="1" noProof="0" dirty="0">
                <a:solidFill>
                  <a:schemeClr val="bg1">
                    <a:lumMod val="50000"/>
                  </a:schemeClr>
                </a:solidFill>
                <a:effectLst/>
              </a:rPr>
              <a:t> facility at CERN,” 2025</a:t>
            </a:r>
          </a:p>
        </p:txBody>
      </p:sp>
    </p:spTree>
    <p:extLst>
      <p:ext uri="{BB962C8B-B14F-4D97-AF65-F5344CB8AC3E}">
        <p14:creationId xmlns:p14="http://schemas.microsoft.com/office/powerpoint/2010/main" val="3322981214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B067B6-8418-DC66-6803-F6298D2C39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88DFC-251F-6931-3DED-209090441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Case study: </a:t>
            </a:r>
            <a:r>
              <a:rPr lang="en-US" baseline="30000" noProof="0" dirty="0"/>
              <a:t>53</a:t>
            </a:r>
            <a:r>
              <a:rPr lang="en-US" noProof="0" dirty="0"/>
              <a:t>Cr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170CFD-5C49-DBF1-F729-D8E0530182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Selection of integral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FC5B3A90-1844-2536-7823-D7398B60BFA6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766763" y="2293938"/>
                <a:ext cx="6419346" cy="3794125"/>
              </a:xfrm>
            </p:spPr>
            <p:txBody>
              <a:bodyPr>
                <a:normAutofit/>
              </a:bodyPr>
              <a:lstStyle/>
              <a:p>
                <a:r>
                  <a:rPr lang="en-US" noProof="0" dirty="0"/>
                  <a:t>Requirements:</a:t>
                </a:r>
              </a:p>
              <a:p>
                <a:pPr lvl="1"/>
                <a:r>
                  <a:rPr lang="en-US" noProof="0" dirty="0"/>
                  <a:t>Sensitive to </a:t>
                </a:r>
                <a:r>
                  <a:rPr lang="en-US" baseline="30000" noProof="0" dirty="0"/>
                  <a:t>53</a:t>
                </a:r>
                <a:r>
                  <a:rPr lang="en-US" noProof="0" dirty="0"/>
                  <a:t>Cr (n,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noProof="0" dirty="0"/>
                  <a:t>) in 1-10 keV range</a:t>
                </a:r>
              </a:p>
              <a:p>
                <a:r>
                  <a:rPr lang="en-US" noProof="0" dirty="0"/>
                  <a:t>Two most sensitive criticality experiments selected from ICSBEP [4]:</a:t>
                </a:r>
              </a:p>
              <a:p>
                <a:pPr lvl="1"/>
                <a:r>
                  <a:rPr lang="en-US" noProof="0" dirty="0"/>
                  <a:t>HMI-001</a:t>
                </a:r>
              </a:p>
              <a:p>
                <a:pPr lvl="1"/>
                <a:r>
                  <a:rPr lang="en-US" noProof="0" dirty="0"/>
                  <a:t>PMI-002</a:t>
                </a:r>
              </a:p>
              <a:p>
                <a:endParaRPr lang="en-US" noProof="0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FC5B3A90-1844-2536-7823-D7398B60BF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766763" y="2293938"/>
                <a:ext cx="6419346" cy="3794125"/>
              </a:xfrm>
              <a:blipFill>
                <a:blip r:embed="rId3"/>
                <a:stretch>
                  <a:fillRect t="-1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9EAEF6-B9F3-5FC1-BAE9-23CBEAA75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US" noProof="0" smtClean="0"/>
              <a:pPr/>
              <a:t>12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47E749-0D3C-02B2-F91E-F0F4B27415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9107" y="769937"/>
            <a:ext cx="2669703" cy="20520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E27A85-415B-A83E-2A16-717D374B1A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6875" y="769937"/>
            <a:ext cx="2594702" cy="20520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027AD6-E401-D99A-41F7-1096E04D50E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768" y="3153794"/>
            <a:ext cx="4116459" cy="308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671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AFD35-8858-8058-23A9-3640466F0C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71279-A220-724E-AD7C-D325200B8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study: </a:t>
            </a:r>
            <a:r>
              <a:rPr lang="en-US" baseline="30000" dirty="0"/>
              <a:t>53</a:t>
            </a:r>
            <a:r>
              <a:rPr lang="en-US" dirty="0"/>
              <a:t>Cr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C09577-5010-CE74-9458-FE8F9BA461C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Formulation unnormalized posterior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CBD03F-AFF0-2703-2390-1D399B703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13</a:t>
            </a:fld>
            <a:endParaRPr lang="en-B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4AD1A1-690B-C6E9-8956-AC4B5EB927A3}"/>
              </a:ext>
            </a:extLst>
          </p:cNvPr>
          <p:cNvSpPr/>
          <p:nvPr/>
        </p:nvSpPr>
        <p:spPr>
          <a:xfrm>
            <a:off x="2611110" y="2316480"/>
            <a:ext cx="2646997" cy="1272507"/>
          </a:xfrm>
          <a:prstGeom prst="rect">
            <a:avLst/>
          </a:prstGeom>
          <a:solidFill>
            <a:srgbClr val="DAEA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accent4"/>
                </a:solidFill>
              </a:rPr>
              <a:t>PRIOR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4ABF64-6D98-5C82-1691-BDCDAE62480A}"/>
              </a:ext>
            </a:extLst>
          </p:cNvPr>
          <p:cNvSpPr/>
          <p:nvPr/>
        </p:nvSpPr>
        <p:spPr>
          <a:xfrm>
            <a:off x="5694670" y="2316084"/>
            <a:ext cx="2646997" cy="1272903"/>
          </a:xfrm>
          <a:prstGeom prst="rect">
            <a:avLst/>
          </a:prstGeom>
          <a:solidFill>
            <a:srgbClr val="DCFD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B050"/>
                </a:solidFill>
              </a:rPr>
              <a:t>MICROSCOPIC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81CC8D-07C9-7974-BAD2-424A35BE15C0}"/>
              </a:ext>
            </a:extLst>
          </p:cNvPr>
          <p:cNvSpPr/>
          <p:nvPr/>
        </p:nvSpPr>
        <p:spPr>
          <a:xfrm>
            <a:off x="8778230" y="2316480"/>
            <a:ext cx="2646997" cy="1272903"/>
          </a:xfrm>
          <a:prstGeom prst="rect">
            <a:avLst/>
          </a:prstGeom>
          <a:solidFill>
            <a:srgbClr val="FFE0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FF9900"/>
                </a:solidFill>
              </a:rPr>
              <a:t>INTEGRAL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69087DB-376B-EA62-8D0F-83A16564B7FC}"/>
                  </a:ext>
                </a:extLst>
              </p:cNvPr>
              <p:cNvSpPr txBox="1"/>
              <p:nvPr/>
            </p:nvSpPr>
            <p:spPr>
              <a:xfrm>
                <a:off x="91440" y="2844225"/>
                <a:ext cx="23651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69087DB-376B-EA62-8D0F-83A16564B7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" y="2844225"/>
                <a:ext cx="2365119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60A1044-6389-E688-6FE7-B6E005A30DBF}"/>
                  </a:ext>
                </a:extLst>
              </p:cNvPr>
              <p:cNvSpPr txBox="1"/>
              <p:nvPr/>
            </p:nvSpPr>
            <p:spPr>
              <a:xfrm>
                <a:off x="2980532" y="2575067"/>
                <a:ext cx="1908152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3200" b="0" i="0" smtClean="0">
                              <a:latin typeface="Cambria Math" panose="02040503050406030204" pitchFamily="18" charset="0"/>
                            </a:rPr>
                            <m:t>ND</m:t>
                          </m:r>
                        </m:sub>
                        <m:sup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60A1044-6389-E688-6FE7-B6E005A30D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0532" y="2575067"/>
                <a:ext cx="1908152" cy="10143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630E611-A19A-95EE-AC3C-7CEF834B00A3}"/>
                  </a:ext>
                </a:extLst>
              </p:cNvPr>
              <p:cNvSpPr txBox="1"/>
              <p:nvPr/>
            </p:nvSpPr>
            <p:spPr>
              <a:xfrm>
                <a:off x="5976682" y="2575066"/>
                <a:ext cx="1908152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  <m:sup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630E611-A19A-95EE-AC3C-7CEF834B00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682" y="2575066"/>
                <a:ext cx="1908152" cy="101431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CC5A7B9-379E-B171-2690-D9792C4B8CFE}"/>
                  </a:ext>
                </a:extLst>
              </p:cNvPr>
              <p:cNvSpPr txBox="1"/>
              <p:nvPr/>
            </p:nvSpPr>
            <p:spPr>
              <a:xfrm>
                <a:off x="9147652" y="2575066"/>
                <a:ext cx="1908152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CC5A7B9-379E-B171-2690-D9792C4B8C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7652" y="2575066"/>
                <a:ext cx="1908152" cy="101431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488794C-EA99-5CCA-E2B3-2BC5BCF67837}"/>
                  </a:ext>
                </a:extLst>
              </p:cNvPr>
              <p:cNvSpPr txBox="1"/>
              <p:nvPr/>
            </p:nvSpPr>
            <p:spPr>
              <a:xfrm>
                <a:off x="9073653" y="210742"/>
                <a:ext cx="2556759" cy="95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488794C-EA99-5CCA-E2B3-2BC5BCF678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3653" y="210742"/>
                <a:ext cx="2556759" cy="95410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6040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2E4802-C42D-DCA3-E809-EBB8BCFFC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FFCAF-7B32-B674-0BEB-2EB25D17F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study: </a:t>
            </a:r>
            <a:r>
              <a:rPr lang="en-US" baseline="30000" dirty="0"/>
              <a:t>53</a:t>
            </a:r>
            <a:r>
              <a:rPr lang="en-US" dirty="0"/>
              <a:t>Cr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3F0F87-46BC-1A0D-56B9-F0F7621154F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Formulation unnormalized posterior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6B2E7-C018-5D33-2321-E264018575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14</a:t>
            </a:fld>
            <a:endParaRPr lang="en-B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376E122-60B8-0375-A24F-A4E68A895004}"/>
              </a:ext>
            </a:extLst>
          </p:cNvPr>
          <p:cNvSpPr/>
          <p:nvPr/>
        </p:nvSpPr>
        <p:spPr>
          <a:xfrm>
            <a:off x="2611110" y="2316480"/>
            <a:ext cx="2646997" cy="3741420"/>
          </a:xfrm>
          <a:prstGeom prst="rect">
            <a:avLst/>
          </a:prstGeom>
          <a:solidFill>
            <a:srgbClr val="DAEA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accent4"/>
                </a:solidFill>
              </a:rPr>
              <a:t>PRIOR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D7EF5A7-C41C-87AD-E002-719C68B70C50}"/>
              </a:ext>
            </a:extLst>
          </p:cNvPr>
          <p:cNvSpPr/>
          <p:nvPr/>
        </p:nvSpPr>
        <p:spPr>
          <a:xfrm>
            <a:off x="5694670" y="2316084"/>
            <a:ext cx="2646997" cy="3741420"/>
          </a:xfrm>
          <a:prstGeom prst="rect">
            <a:avLst/>
          </a:prstGeom>
          <a:solidFill>
            <a:srgbClr val="DCFD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B050"/>
                </a:solidFill>
              </a:rPr>
              <a:t>MICROSCOPIC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3E066E-85D6-6DFB-3A8B-B5AD53B09EF1}"/>
              </a:ext>
            </a:extLst>
          </p:cNvPr>
          <p:cNvSpPr/>
          <p:nvPr/>
        </p:nvSpPr>
        <p:spPr>
          <a:xfrm>
            <a:off x="8778230" y="2316480"/>
            <a:ext cx="2646997" cy="3741420"/>
          </a:xfrm>
          <a:prstGeom prst="rect">
            <a:avLst/>
          </a:prstGeom>
          <a:solidFill>
            <a:srgbClr val="FFE0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FF9900"/>
                </a:solidFill>
              </a:rPr>
              <a:t>INTEGRAL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7E38D69-70EE-6B30-2B4E-1C7D91617D74}"/>
                  </a:ext>
                </a:extLst>
              </p:cNvPr>
              <p:cNvSpPr txBox="1"/>
              <p:nvPr/>
            </p:nvSpPr>
            <p:spPr>
              <a:xfrm>
                <a:off x="91440" y="2844225"/>
                <a:ext cx="23651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7E38D69-70EE-6B30-2B4E-1C7D91617D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" y="2844225"/>
                <a:ext cx="2365119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5177E25-9DB7-F8A0-AC3D-F43E580BDA31}"/>
                  </a:ext>
                </a:extLst>
              </p:cNvPr>
              <p:cNvSpPr txBox="1"/>
              <p:nvPr/>
            </p:nvSpPr>
            <p:spPr>
              <a:xfrm>
                <a:off x="2980532" y="2575067"/>
                <a:ext cx="1908152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3200" b="0" i="0" smtClean="0">
                              <a:latin typeface="Cambria Math" panose="02040503050406030204" pitchFamily="18" charset="0"/>
                            </a:rPr>
                            <m:t>ND</m:t>
                          </m:r>
                        </m:sub>
                        <m:sup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5177E25-9DB7-F8A0-AC3D-F43E580BD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0532" y="2575067"/>
                <a:ext cx="1908152" cy="10143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55C4722-ED2E-52C8-7A32-60BC55261BBB}"/>
                  </a:ext>
                </a:extLst>
              </p:cNvPr>
              <p:cNvSpPr txBox="1"/>
              <p:nvPr/>
            </p:nvSpPr>
            <p:spPr>
              <a:xfrm>
                <a:off x="5976682" y="2575066"/>
                <a:ext cx="1908152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  <m:sup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55C4722-ED2E-52C8-7A32-60BC55261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682" y="2575066"/>
                <a:ext cx="1908152" cy="101431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764D16B-8E46-06AD-0FD9-B09791E75D2D}"/>
                  </a:ext>
                </a:extLst>
              </p:cNvPr>
              <p:cNvSpPr txBox="1"/>
              <p:nvPr/>
            </p:nvSpPr>
            <p:spPr>
              <a:xfrm>
                <a:off x="9147652" y="2575066"/>
                <a:ext cx="1908152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764D16B-8E46-06AD-0FD9-B09791E75D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7652" y="2575066"/>
                <a:ext cx="1908152" cy="101431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5E38DB5-7839-B85E-376D-8BE2824B5250}"/>
                  </a:ext>
                </a:extLst>
              </p:cNvPr>
              <p:cNvSpPr txBox="1"/>
              <p:nvPr/>
            </p:nvSpPr>
            <p:spPr>
              <a:xfrm>
                <a:off x="2783840" y="3651805"/>
                <a:ext cx="2316480" cy="21602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4 input parameters: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sz="1600" dirty="0"/>
                  <a:t> E=4.1 keV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sz="1600" dirty="0"/>
                  <a:t> E=5.7 keV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sz="1600" dirty="0"/>
                  <a:t> E=6.8 keV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sz="1600" dirty="0"/>
                  <a:t> E=8.2 keV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20% rel. </a:t>
                </a:r>
                <a:r>
                  <a:rPr lang="en-US" sz="1600" dirty="0" err="1"/>
                  <a:t>unc</a:t>
                </a:r>
                <a:r>
                  <a:rPr lang="en-US" sz="1600" dirty="0"/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No correlation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Multivariate normal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5E38DB5-7839-B85E-376D-8BE2824B52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840" y="3651805"/>
                <a:ext cx="2316480" cy="2160207"/>
              </a:xfrm>
              <a:prstGeom prst="rect">
                <a:avLst/>
              </a:prstGeom>
              <a:blipFill>
                <a:blip r:embed="rId6"/>
                <a:stretch>
                  <a:fillRect l="-1053" t="-1130" b="-2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00D72F7B-035D-7748-07EA-AD145FA58D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9805" y="4880335"/>
            <a:ext cx="1281905" cy="10255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6C423B1-2968-9909-38A7-7DEBC8C7232B}"/>
                  </a:ext>
                </a:extLst>
              </p:cNvPr>
              <p:cNvSpPr txBox="1"/>
              <p:nvPr/>
            </p:nvSpPr>
            <p:spPr>
              <a:xfrm>
                <a:off x="5694671" y="3648975"/>
                <a:ext cx="2646996" cy="14041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256 observations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Treat normalization uncertainty as fitting parameter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US" sz="14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exp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norm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endParaRPr lang="en-US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6C423B1-2968-9909-38A7-7DEBC8C72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4671" y="3648975"/>
                <a:ext cx="2646996" cy="1404167"/>
              </a:xfrm>
              <a:prstGeom prst="rect">
                <a:avLst/>
              </a:prstGeom>
              <a:blipFill>
                <a:blip r:embed="rId8"/>
                <a:stretch>
                  <a:fillRect l="-230" t="-13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>
            <a:extLst>
              <a:ext uri="{FF2B5EF4-FFF2-40B4-BE49-F238E27FC236}">
                <a16:creationId xmlns:a16="http://schemas.microsoft.com/office/drawing/2014/main" id="{5C5CFAD9-FB94-DB8F-CE20-31BE93F6E05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062" y="4658360"/>
            <a:ext cx="1663332" cy="12474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33FFAD5-F677-895D-4F92-0CDECF11F05B}"/>
                  </a:ext>
                </a:extLst>
              </p:cNvPr>
              <p:cNvSpPr txBox="1"/>
              <p:nvPr/>
            </p:nvSpPr>
            <p:spPr>
              <a:xfrm>
                <a:off x="8841888" y="3648975"/>
                <a:ext cx="2519680" cy="3575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𝑒𝑥𝑝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𝐺𝑃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33FFAD5-F677-895D-4F92-0CDECF11F0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1888" y="3648975"/>
                <a:ext cx="2519680" cy="357534"/>
              </a:xfrm>
              <a:prstGeom prst="rect">
                <a:avLst/>
              </a:prstGeom>
              <a:blipFill>
                <a:blip r:embed="rId10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E78915E-C97C-3989-A928-F6A697ADB046}"/>
                  </a:ext>
                </a:extLst>
              </p:cNvPr>
              <p:cNvSpPr txBox="1"/>
              <p:nvPr/>
            </p:nvSpPr>
            <p:spPr>
              <a:xfrm>
                <a:off x="9073653" y="210742"/>
                <a:ext cx="2556759" cy="95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E78915E-C97C-3989-A928-F6A697ADB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3653" y="210742"/>
                <a:ext cx="2556759" cy="95410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9595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18FD9E-B627-AD5B-0DA9-EA56D074B4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76342-D395-38A0-4ECA-D12187DA5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study: </a:t>
            </a:r>
            <a:r>
              <a:rPr lang="en-US" baseline="30000" dirty="0"/>
              <a:t>53</a:t>
            </a:r>
            <a:r>
              <a:rPr lang="en-US" dirty="0"/>
              <a:t>Cr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2BE514-43DE-B09A-1D8A-C401E3B1DA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Formulation unnormalized posterior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126D6-4F5F-5129-78D0-B6640551E5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15</a:t>
            </a:fld>
            <a:endParaRPr lang="en-BE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AC8D19-5471-C13C-E5D9-80588F96BEA2}"/>
              </a:ext>
            </a:extLst>
          </p:cNvPr>
          <p:cNvSpPr/>
          <p:nvPr/>
        </p:nvSpPr>
        <p:spPr>
          <a:xfrm>
            <a:off x="766763" y="2316480"/>
            <a:ext cx="3033078" cy="3741420"/>
          </a:xfrm>
          <a:prstGeom prst="rect">
            <a:avLst/>
          </a:prstGeom>
          <a:solidFill>
            <a:srgbClr val="DCFD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B050"/>
                </a:solidFill>
              </a:rPr>
              <a:t>MICROSCOPIC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C22668F-CD55-1BBD-5F1D-EB1AA131375B}"/>
                  </a:ext>
                </a:extLst>
              </p:cNvPr>
              <p:cNvSpPr txBox="1"/>
              <p:nvPr/>
            </p:nvSpPr>
            <p:spPr>
              <a:xfrm>
                <a:off x="1048774" y="2598322"/>
                <a:ext cx="1908152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  <m:sup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C22668F-CD55-1BBD-5F1D-EB1AA13137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774" y="2598322"/>
                <a:ext cx="1908152" cy="101431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4719C5A-AEDB-A52D-2735-301110E3435F}"/>
                  </a:ext>
                </a:extLst>
              </p:cNvPr>
              <p:cNvSpPr txBox="1"/>
              <p:nvPr/>
            </p:nvSpPr>
            <p:spPr>
              <a:xfrm>
                <a:off x="766762" y="3672231"/>
                <a:ext cx="3033077" cy="25396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256 observations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Treat normalization uncertainty as fitting parameter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exp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norm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1">
                            <a:latin typeface="Cambria Math" panose="02040503050406030204" pitchFamily="18" charset="0"/>
                          </a:rPr>
                          <m:t>exp</m:t>
                        </m:r>
                      </m:sub>
                    </m:sSub>
                  </m:oMath>
                </a14:m>
                <a:r>
                  <a:rPr lang="en-US" sz="1600" dirty="0"/>
                  <a:t>: Experimental setup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norm</m:t>
                        </m:r>
                      </m:sub>
                    </m:sSub>
                  </m:oMath>
                </a14:m>
                <a:r>
                  <a:rPr lang="en-US" sz="1600" dirty="0"/>
                  <a:t>: Normalization factor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sz="1600" dirty="0"/>
                  <a:t>: Other nuclear data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4719C5A-AEDB-A52D-2735-301110E343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762" y="3672231"/>
                <a:ext cx="3033077" cy="2539606"/>
              </a:xfrm>
              <a:prstGeom prst="rect">
                <a:avLst/>
              </a:prstGeom>
              <a:blipFill>
                <a:blip r:embed="rId3"/>
                <a:stretch>
                  <a:fillRect l="-1408" t="-9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A39BE286-9E1D-6405-FC90-39BF31535E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652" y="2562257"/>
            <a:ext cx="3504627" cy="28037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D506C2-131E-F98C-B322-48957DB6DA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5978" y="2562591"/>
            <a:ext cx="3439382" cy="27515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C89E62F-0608-6201-3CA6-31ADA614722E}"/>
                  </a:ext>
                </a:extLst>
              </p:cNvPr>
              <p:cNvSpPr txBox="1"/>
              <p:nvPr/>
            </p:nvSpPr>
            <p:spPr>
              <a:xfrm>
                <a:off x="9073653" y="210742"/>
                <a:ext cx="2556759" cy="95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C89E62F-0608-6201-3CA6-31ADA6147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3653" y="210742"/>
                <a:ext cx="2556759" cy="95410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8643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13C6AF-3A8B-7720-8AC2-5E725E4CF3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8B7DC-8AD5-2B29-B6F0-0EF8C23E7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study: </a:t>
            </a:r>
            <a:r>
              <a:rPr lang="en-US" baseline="30000" dirty="0"/>
              <a:t>53</a:t>
            </a:r>
            <a:r>
              <a:rPr lang="en-US" dirty="0"/>
              <a:t>Cr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2AC141-B1C7-2377-C455-3358AF5F77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Formulation unnormalized posterior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F666C-644E-0A21-8B5D-C101AB96B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16</a:t>
            </a:fld>
            <a:endParaRPr lang="en-B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02A7151-EB16-BC68-98F3-07D210F3301B}"/>
              </a:ext>
            </a:extLst>
          </p:cNvPr>
          <p:cNvSpPr/>
          <p:nvPr/>
        </p:nvSpPr>
        <p:spPr>
          <a:xfrm>
            <a:off x="766763" y="2316480"/>
            <a:ext cx="2646997" cy="3741420"/>
          </a:xfrm>
          <a:prstGeom prst="rect">
            <a:avLst/>
          </a:prstGeom>
          <a:solidFill>
            <a:srgbClr val="FFE0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FF9900"/>
                </a:solidFill>
              </a:rPr>
              <a:t>INTEGRAL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5472005-F9A5-8510-60BA-1EA1DACC4A7B}"/>
                  </a:ext>
                </a:extLst>
              </p:cNvPr>
              <p:cNvSpPr txBox="1"/>
              <p:nvPr/>
            </p:nvSpPr>
            <p:spPr>
              <a:xfrm>
                <a:off x="1136185" y="2575066"/>
                <a:ext cx="1908152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5472005-F9A5-8510-60BA-1EA1DACC4A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6185" y="2575066"/>
                <a:ext cx="1908152" cy="101431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>
            <a:extLst>
              <a:ext uri="{FF2B5EF4-FFF2-40B4-BE49-F238E27FC236}">
                <a16:creationId xmlns:a16="http://schemas.microsoft.com/office/drawing/2014/main" id="{FC1A799C-FE95-2F62-175D-2C847FA399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945" y="4175760"/>
            <a:ext cx="2327119" cy="17453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5193B96-C389-1A80-5F2A-2394E8475ABE}"/>
                  </a:ext>
                </a:extLst>
              </p:cNvPr>
              <p:cNvSpPr txBox="1"/>
              <p:nvPr/>
            </p:nvSpPr>
            <p:spPr>
              <a:xfrm>
                <a:off x="830421" y="3648975"/>
                <a:ext cx="2519680" cy="3940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𝐺𝑃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5193B96-C389-1A80-5F2A-2394E8475A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421" y="3648975"/>
                <a:ext cx="2519680" cy="394019"/>
              </a:xfrm>
              <a:prstGeom prst="rect">
                <a:avLst/>
              </a:prstGeom>
              <a:blipFill>
                <a:blip r:embed="rId4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A521C267-81CA-16B5-32CA-A779438A26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523" y="2372457"/>
            <a:ext cx="8192979" cy="327719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26624D-6243-13DB-839E-AE2096E7FE84}"/>
              </a:ext>
            </a:extLst>
          </p:cNvPr>
          <p:cNvSpPr/>
          <p:nvPr/>
        </p:nvSpPr>
        <p:spPr>
          <a:xfrm>
            <a:off x="7421881" y="2549486"/>
            <a:ext cx="152964" cy="307434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506745-97E0-8D87-1743-CDEC1144C512}"/>
              </a:ext>
            </a:extLst>
          </p:cNvPr>
          <p:cNvSpPr/>
          <p:nvPr/>
        </p:nvSpPr>
        <p:spPr>
          <a:xfrm>
            <a:off x="10066787" y="2549486"/>
            <a:ext cx="152964" cy="307434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DB8158A-974B-9266-7405-F0EA73607047}"/>
                  </a:ext>
                </a:extLst>
              </p:cNvPr>
              <p:cNvSpPr txBox="1"/>
              <p:nvPr/>
            </p:nvSpPr>
            <p:spPr>
              <a:xfrm>
                <a:off x="9073653" y="210742"/>
                <a:ext cx="2556759" cy="95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DB8158A-974B-9266-7405-F0EA736070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3653" y="210742"/>
                <a:ext cx="2556759" cy="95410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5763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6FA18E-F80E-F292-A4A4-717ADE0064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AAD31-A531-C3A3-8DB3-3EE60B490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D83BE9-E3FD-B5E6-8E27-0A37137B67F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Bayesian optimization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755BABAB-1A2E-C71A-0CB2-9C22BD5E96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</p:spPr>
        <p:txBody>
          <a:bodyPr/>
          <a:lstStyle/>
          <a:p>
            <a:fld id="{A814E660-BF25-4843-B2A0-93C6E2B6253B}" type="slidenum">
              <a:rPr lang="en-US" noProof="0" smtClean="0"/>
              <a:pPr/>
              <a:t>17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D089EF-27C5-72DC-3CDE-2D4DE2297F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5762"/>
          <a:stretch>
            <a:fillRect/>
          </a:stretch>
        </p:blipFill>
        <p:spPr>
          <a:xfrm>
            <a:off x="4779985" y="1615264"/>
            <a:ext cx="6856997" cy="45747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3457A9-B90A-398B-34C3-DDD132AB4F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61" y="2276314"/>
            <a:ext cx="3812589" cy="258444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AAB02A2-CEA5-4F6C-6F56-0BF9DE8C0C1A}"/>
              </a:ext>
            </a:extLst>
          </p:cNvPr>
          <p:cNvSpPr/>
          <p:nvPr/>
        </p:nvSpPr>
        <p:spPr>
          <a:xfrm>
            <a:off x="5836920" y="1738630"/>
            <a:ext cx="59944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BADF93-7B51-33B6-A2BE-73A655ECEFD3}"/>
              </a:ext>
            </a:extLst>
          </p:cNvPr>
          <p:cNvSpPr/>
          <p:nvPr/>
        </p:nvSpPr>
        <p:spPr>
          <a:xfrm>
            <a:off x="7052310" y="1734820"/>
            <a:ext cx="59944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8A9B03-C451-F3B9-0CAA-235E7CC1C958}"/>
              </a:ext>
            </a:extLst>
          </p:cNvPr>
          <p:cNvSpPr/>
          <p:nvPr/>
        </p:nvSpPr>
        <p:spPr>
          <a:xfrm>
            <a:off x="8260080" y="1734820"/>
            <a:ext cx="59944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8EC174F-AEBE-E148-99FC-03BAD8D8E895}"/>
              </a:ext>
            </a:extLst>
          </p:cNvPr>
          <p:cNvSpPr/>
          <p:nvPr/>
        </p:nvSpPr>
        <p:spPr>
          <a:xfrm>
            <a:off x="9467850" y="1734820"/>
            <a:ext cx="59944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8D9A80-694B-4BD6-428B-041BC2629E34}"/>
              </a:ext>
            </a:extLst>
          </p:cNvPr>
          <p:cNvSpPr/>
          <p:nvPr/>
        </p:nvSpPr>
        <p:spPr>
          <a:xfrm>
            <a:off x="10675620" y="1734820"/>
            <a:ext cx="59944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9A1AED-5090-07B2-093E-8EF9237742CF}"/>
              </a:ext>
            </a:extLst>
          </p:cNvPr>
          <p:cNvSpPr/>
          <p:nvPr/>
        </p:nvSpPr>
        <p:spPr>
          <a:xfrm>
            <a:off x="5932170" y="1738630"/>
            <a:ext cx="50419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A1F2BB3-07C0-CD04-E1A0-340F0A3F8E25}"/>
              </a:ext>
            </a:extLst>
          </p:cNvPr>
          <p:cNvSpPr/>
          <p:nvPr/>
        </p:nvSpPr>
        <p:spPr>
          <a:xfrm>
            <a:off x="7147560" y="1734820"/>
            <a:ext cx="50419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1410CC-AA56-7E0B-76F9-A085D0AA904D}"/>
              </a:ext>
            </a:extLst>
          </p:cNvPr>
          <p:cNvSpPr/>
          <p:nvPr/>
        </p:nvSpPr>
        <p:spPr>
          <a:xfrm>
            <a:off x="8359140" y="1734820"/>
            <a:ext cx="50038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ECA7FC-74B6-FE87-1F36-F06084EF08D9}"/>
              </a:ext>
            </a:extLst>
          </p:cNvPr>
          <p:cNvSpPr/>
          <p:nvPr/>
        </p:nvSpPr>
        <p:spPr>
          <a:xfrm>
            <a:off x="9570720" y="1734820"/>
            <a:ext cx="49657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7D6209-A401-0BCE-F65B-A61341E06BAE}"/>
              </a:ext>
            </a:extLst>
          </p:cNvPr>
          <p:cNvSpPr/>
          <p:nvPr/>
        </p:nvSpPr>
        <p:spPr>
          <a:xfrm>
            <a:off x="10774680" y="1734820"/>
            <a:ext cx="50038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4A75EA4-EB91-55D9-4028-BAEEA19C36A4}"/>
              </a:ext>
            </a:extLst>
          </p:cNvPr>
          <p:cNvSpPr/>
          <p:nvPr/>
        </p:nvSpPr>
        <p:spPr>
          <a:xfrm>
            <a:off x="6042660" y="1738630"/>
            <a:ext cx="39370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E0F3EFB-9881-57D3-02D5-8A60D1A43797}"/>
              </a:ext>
            </a:extLst>
          </p:cNvPr>
          <p:cNvSpPr/>
          <p:nvPr/>
        </p:nvSpPr>
        <p:spPr>
          <a:xfrm>
            <a:off x="7250430" y="1734820"/>
            <a:ext cx="40132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E4FD01F-9B35-2CBC-A302-1639FDA2A691}"/>
              </a:ext>
            </a:extLst>
          </p:cNvPr>
          <p:cNvSpPr/>
          <p:nvPr/>
        </p:nvSpPr>
        <p:spPr>
          <a:xfrm>
            <a:off x="8462010" y="1734820"/>
            <a:ext cx="39751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41CC5CE-3D38-1A4A-2807-CD7C5EE5FBA6}"/>
              </a:ext>
            </a:extLst>
          </p:cNvPr>
          <p:cNvSpPr/>
          <p:nvPr/>
        </p:nvSpPr>
        <p:spPr>
          <a:xfrm>
            <a:off x="9669780" y="1734820"/>
            <a:ext cx="39751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AF2922D-D51E-3753-84A2-8DEC8B0A50C3}"/>
              </a:ext>
            </a:extLst>
          </p:cNvPr>
          <p:cNvSpPr/>
          <p:nvPr/>
        </p:nvSpPr>
        <p:spPr>
          <a:xfrm>
            <a:off x="10877550" y="1734820"/>
            <a:ext cx="39751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0DBB6D1-AD80-3185-EB08-DC523B9C8D1B}"/>
              </a:ext>
            </a:extLst>
          </p:cNvPr>
          <p:cNvSpPr/>
          <p:nvPr/>
        </p:nvSpPr>
        <p:spPr>
          <a:xfrm>
            <a:off x="6149340" y="1738630"/>
            <a:ext cx="28702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213FDD5-FE6B-E58D-A20A-B0B6AB8011D6}"/>
              </a:ext>
            </a:extLst>
          </p:cNvPr>
          <p:cNvSpPr/>
          <p:nvPr/>
        </p:nvSpPr>
        <p:spPr>
          <a:xfrm>
            <a:off x="7353300" y="1734820"/>
            <a:ext cx="29845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3ED24B6-C40A-25C9-D7C2-C17554421C00}"/>
              </a:ext>
            </a:extLst>
          </p:cNvPr>
          <p:cNvSpPr/>
          <p:nvPr/>
        </p:nvSpPr>
        <p:spPr>
          <a:xfrm>
            <a:off x="8553450" y="1734820"/>
            <a:ext cx="30607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F894E56-F69B-C41A-3585-421247BB8DC3}"/>
              </a:ext>
            </a:extLst>
          </p:cNvPr>
          <p:cNvSpPr/>
          <p:nvPr/>
        </p:nvSpPr>
        <p:spPr>
          <a:xfrm>
            <a:off x="9772650" y="1734820"/>
            <a:ext cx="29464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2C60AD1-E223-7EFE-A284-07E2ACFDA707}"/>
              </a:ext>
            </a:extLst>
          </p:cNvPr>
          <p:cNvSpPr/>
          <p:nvPr/>
        </p:nvSpPr>
        <p:spPr>
          <a:xfrm>
            <a:off x="10972800" y="1734820"/>
            <a:ext cx="30226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9091850-9CF3-E229-870A-84BF43302D30}"/>
              </a:ext>
            </a:extLst>
          </p:cNvPr>
          <p:cNvSpPr/>
          <p:nvPr/>
        </p:nvSpPr>
        <p:spPr>
          <a:xfrm>
            <a:off x="6240780" y="1738630"/>
            <a:ext cx="19558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2D944F5-8022-9CFD-6DC0-2AB786BDAE29}"/>
              </a:ext>
            </a:extLst>
          </p:cNvPr>
          <p:cNvSpPr/>
          <p:nvPr/>
        </p:nvSpPr>
        <p:spPr>
          <a:xfrm>
            <a:off x="7440930" y="1734820"/>
            <a:ext cx="21082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87B07CB-7555-E50D-C978-1AACFEF28732}"/>
              </a:ext>
            </a:extLst>
          </p:cNvPr>
          <p:cNvSpPr/>
          <p:nvPr/>
        </p:nvSpPr>
        <p:spPr>
          <a:xfrm>
            <a:off x="8660130" y="1734820"/>
            <a:ext cx="19939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9C883A6-70DF-E5C5-3DF4-FDB0A2271BA9}"/>
              </a:ext>
            </a:extLst>
          </p:cNvPr>
          <p:cNvSpPr/>
          <p:nvPr/>
        </p:nvSpPr>
        <p:spPr>
          <a:xfrm>
            <a:off x="9871710" y="1734820"/>
            <a:ext cx="19558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C926824-3A46-5FCE-419D-CAA0E2B80FA9}"/>
              </a:ext>
            </a:extLst>
          </p:cNvPr>
          <p:cNvSpPr/>
          <p:nvPr/>
        </p:nvSpPr>
        <p:spPr>
          <a:xfrm>
            <a:off x="11087100" y="1734820"/>
            <a:ext cx="18796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16172BC-F550-FD66-59CB-A2A5B132ECFA}"/>
              </a:ext>
            </a:extLst>
          </p:cNvPr>
          <p:cNvSpPr/>
          <p:nvPr/>
        </p:nvSpPr>
        <p:spPr>
          <a:xfrm>
            <a:off x="11528098" y="1615264"/>
            <a:ext cx="417826" cy="32454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23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4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FBAB79F-52D2-F3DD-7D53-5E9231D1A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Conclusions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88F039F8-15F6-D5E7-C7FF-4C602BF27295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/>
            <p:txBody>
              <a:bodyPr/>
              <a:lstStyle/>
              <a:p>
                <a:r>
                  <a:rPr lang="en-US" dirty="0"/>
                  <a:t>A methodology is presented to include both microscopic and integral measurements using surrogates</a:t>
                </a:r>
              </a:p>
              <a:p>
                <a:r>
                  <a:rPr lang="en-US" dirty="0"/>
                  <a:t>Integral measurements can be included but uncertainties of other nuclear data should also be considered </a:t>
                </a:r>
              </a:p>
              <a:p>
                <a:r>
                  <a:rPr lang="en-US" dirty="0"/>
                  <a:t>HMI-001 and PMI-002 are not sensitive enough to </a:t>
                </a:r>
                <a:r>
                  <a:rPr lang="en-US" baseline="30000" dirty="0"/>
                  <a:t>53</a:t>
                </a:r>
                <a:r>
                  <a:rPr lang="en-US" dirty="0"/>
                  <a:t>Cr (n,</a:t>
                </a:r>
                <a14:m>
                  <m:oMath xmlns:m="http://schemas.openxmlformats.org/officeDocument/2006/math">
                    <m:r>
                      <a:rPr lang="nl-BE" i="1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) for DA</a:t>
                </a:r>
              </a:p>
              <a:p>
                <a:r>
                  <a:rPr lang="en-US" dirty="0"/>
                  <a:t>Improvement mostly comes from microscopic measurement</a:t>
                </a:r>
              </a:p>
              <a:p>
                <a:endParaRPr lang="en-US" noProof="0" dirty="0"/>
              </a:p>
            </p:txBody>
          </p:sp>
        </mc:Choice>
        <mc:Fallback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88F039F8-15F6-D5E7-C7FF-4C602BF272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blipFill>
                <a:blip r:embed="rId2"/>
                <a:stretch>
                  <a:fillRect t="-9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F1633F-65C9-56D6-B488-ADFEB272CB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US" noProof="0" smtClean="0"/>
              <a:pPr/>
              <a:t>18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4722358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30218-2229-C6CC-E66F-8F36898E3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B032C5-DC4C-9513-1DCA-5483A4F64A9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N. M. Larson, “Updated User’s Guide for Sammy: Multilevel R-Matrix Fits to Neutron Data Using Bayes’ Equations,” ORNL/TM-9179/R8, 941054, Oct. 2008. </a:t>
            </a:r>
            <a:r>
              <a:rPr lang="en-US" sz="1600" dirty="0" err="1"/>
              <a:t>doi</a:t>
            </a:r>
            <a:r>
              <a:rPr lang="en-US" sz="1600" dirty="0"/>
              <a:t>: </a:t>
            </a:r>
            <a:r>
              <a:rPr lang="en-US" sz="16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10.2172/941054</a:t>
            </a:r>
            <a:r>
              <a:rPr lang="en-US" sz="1600" dirty="0"/>
              <a:t>.</a:t>
            </a:r>
          </a:p>
          <a:p>
            <a:r>
              <a:rPr lang="en-US" sz="1600" dirty="0"/>
              <a:t>J. Leppänen, V. </a:t>
            </a:r>
            <a:r>
              <a:rPr lang="en-US" sz="1600" dirty="0" err="1"/>
              <a:t>Valtavirta</a:t>
            </a:r>
            <a:r>
              <a:rPr lang="en-US" sz="1600" dirty="0"/>
              <a:t>, A. Rintala, and R. Tuominen, “Status of Serpent Monte Carlo code in 2024,” </a:t>
            </a:r>
            <a:r>
              <a:rPr lang="en-US" sz="1600" i="1" dirty="0"/>
              <a:t>EPJ Nuclear Sci. Technol.</a:t>
            </a:r>
            <a:r>
              <a:rPr lang="en-US" sz="1600" dirty="0"/>
              <a:t>, vol. 11, p. 3, 2025, </a:t>
            </a:r>
            <a:r>
              <a:rPr lang="en-US" sz="1600" dirty="0" err="1"/>
              <a:t>doi</a:t>
            </a:r>
            <a:r>
              <a:rPr lang="en-US" sz="1600" dirty="0"/>
              <a:t>: </a:t>
            </a:r>
            <a:r>
              <a:rPr lang="en-US" sz="1600" dirty="0">
                <a:solidFill>
                  <a:srgbClr val="BC58AE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10.1051/</a:t>
            </a:r>
            <a:r>
              <a:rPr lang="en-US" sz="1600" dirty="0" err="1">
                <a:solidFill>
                  <a:srgbClr val="BC58AE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epjn</a:t>
            </a:r>
            <a:r>
              <a:rPr lang="en-US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/2024031</a:t>
            </a:r>
            <a:r>
              <a:rPr lang="en-US" sz="1600" dirty="0"/>
              <a:t>.</a:t>
            </a:r>
          </a:p>
          <a:p>
            <a:r>
              <a:rPr lang="en-US" sz="1600" dirty="0"/>
              <a:t>P. Pérez-Maroto et al., “50Cr and 53Cr neutron capture cross sections measurement at the </a:t>
            </a:r>
            <a:r>
              <a:rPr lang="en-US" sz="1600" dirty="0" err="1"/>
              <a:t>n_TOF</a:t>
            </a:r>
            <a:r>
              <a:rPr lang="en-US" sz="1600" dirty="0"/>
              <a:t> facility at CERN,” 2025</a:t>
            </a:r>
          </a:p>
          <a:p>
            <a:r>
              <a:rPr lang="en-US" sz="1600" dirty="0"/>
              <a:t>J. D. Bess, T. Ivanova, J. Martin, I. Hill, and L. Scott, “The 2020 edition of the ICSBEP handbook,” </a:t>
            </a:r>
            <a:r>
              <a:rPr lang="en-US" sz="1600" i="1" dirty="0"/>
              <a:t>Nuclear Energy Agency, Organization for Economic Co-Operations and Development</a:t>
            </a:r>
            <a:r>
              <a:rPr lang="en-US" sz="1600" dirty="0"/>
              <a:t>, 2020.</a:t>
            </a:r>
          </a:p>
          <a:p>
            <a:r>
              <a:rPr lang="en-US" sz="1600" dirty="0"/>
              <a:t>A. </a:t>
            </a:r>
            <a:r>
              <a:rPr lang="en-US" sz="1600" dirty="0" err="1"/>
              <a:t>Trkov</a:t>
            </a:r>
            <a:r>
              <a:rPr lang="en-US" sz="1600" dirty="0"/>
              <a:t>, O. Cabellos, and R. Capote, “Sensitivity of selected benchmarks to Cr-53 and Cr-50 capture”.</a:t>
            </a:r>
          </a:p>
          <a:p>
            <a:r>
              <a:rPr lang="en-US" sz="1600" dirty="0"/>
              <a:t>G. P. A. Nobre et al., “Newly Evaluated Neutron Reaction Data on Chromium Isotopes,” Nuclear Data Sheets, vol. 173, pp. 1–41, Mar. 2021, </a:t>
            </a:r>
            <a:r>
              <a:rPr lang="en-US" sz="1600" dirty="0" err="1"/>
              <a:t>doi</a:t>
            </a:r>
            <a:r>
              <a:rPr lang="en-US" sz="1600" dirty="0"/>
              <a:t>: 10.1016/j.nds.2021.04.002.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684DC1-50A5-0361-1C00-CA520C6866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19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86227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2F185E36-0279-46F8-9722-FA0586D741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0" dirty="0"/>
              <a:t> 3</a:t>
            </a:r>
          </a:p>
          <a:p>
            <a:r>
              <a:rPr lang="en-US" noProof="0" dirty="0"/>
              <a:t> 7</a:t>
            </a:r>
          </a:p>
          <a:p>
            <a:r>
              <a:rPr lang="en-US" noProof="0" dirty="0"/>
              <a:t> 8</a:t>
            </a:r>
          </a:p>
          <a:p>
            <a:r>
              <a:rPr lang="en-US" noProof="0" dirty="0"/>
              <a:t> 10</a:t>
            </a:r>
          </a:p>
          <a:p>
            <a:r>
              <a:rPr lang="en-US" noProof="0" dirty="0"/>
              <a:t> 18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84BEA1-8DBD-467A-B5C0-3B61FA3BF4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0" dirty="0"/>
              <a:t>Introduction</a:t>
            </a:r>
          </a:p>
          <a:p>
            <a:r>
              <a:rPr lang="en-US" noProof="0" dirty="0"/>
              <a:t>Objective</a:t>
            </a:r>
          </a:p>
          <a:p>
            <a:r>
              <a:rPr lang="en-US" noProof="0" dirty="0"/>
              <a:t>Methodology</a:t>
            </a:r>
          </a:p>
          <a:p>
            <a:r>
              <a:rPr lang="en-US" noProof="0" dirty="0"/>
              <a:t>Case study: </a:t>
            </a:r>
            <a:r>
              <a:rPr lang="en-US" baseline="30000" noProof="0" dirty="0"/>
              <a:t>53</a:t>
            </a:r>
            <a:r>
              <a:rPr lang="en-US" noProof="0" dirty="0"/>
              <a:t>Cr</a:t>
            </a:r>
          </a:p>
          <a:p>
            <a:r>
              <a:rPr lang="en-US" noProof="0" dirty="0"/>
              <a:t>Conclusions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B86865A-82AC-4861-A1DE-962ACB3BF8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US" noProof="0" smtClean="0"/>
              <a:pPr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32498155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0D39D8-3184-7DD8-AC4B-EB8CF093C8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Additional slides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FB0E379-91D3-BEED-EA49-A27026FEDB0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DF0D0C-957C-AAA6-8E91-CBEB5184E6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20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340077812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56F13-EA41-9EF4-335E-E0C3D8232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732D9330-C9E0-4C0C-6313-2A136673A7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Nuclear data evaluation process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B8B1E7-4965-D94C-13A4-C7960216FF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21</a:t>
            </a:fld>
            <a:endParaRPr lang="en-B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3A763B-B2EC-1AA5-B60A-9FFEBA6731D2}"/>
              </a:ext>
            </a:extLst>
          </p:cNvPr>
          <p:cNvSpPr/>
          <p:nvPr/>
        </p:nvSpPr>
        <p:spPr>
          <a:xfrm>
            <a:off x="2521206" y="2574235"/>
            <a:ext cx="3196962" cy="2798859"/>
          </a:xfrm>
          <a:prstGeom prst="rect">
            <a:avLst/>
          </a:prstGeom>
          <a:solidFill>
            <a:srgbClr val="DAEA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accent4"/>
                </a:solidFill>
              </a:rPr>
              <a:t>EVALUATE</a:t>
            </a:r>
          </a:p>
        </p:txBody>
      </p:sp>
      <p:pic>
        <p:nvPicPr>
          <p:cNvPr id="6" name="Picture 2" descr="Astérix et Obélix : La cuisine par le menu !">
            <a:extLst>
              <a:ext uri="{FF2B5EF4-FFF2-40B4-BE49-F238E27FC236}">
                <a16:creationId xmlns:a16="http://schemas.microsoft.com/office/drawing/2014/main" id="{51131BE8-514D-19AE-E44B-DCDAB605A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39" b="95487" l="5200" r="95000">
                        <a14:foregroundMark x1="18800" y1="91686" x2="29600" y2="95487"/>
                        <a14:foregroundMark x1="29600" y1="95487" x2="35400" y2="95249"/>
                        <a14:foregroundMark x1="5200" y1="85986" x2="10200" y2="71496"/>
                        <a14:foregroundMark x1="62400" y1="40380" x2="62400" y2="40380"/>
                        <a14:foregroundMark x1="47200" y1="95249" x2="65200" y2="94062"/>
                        <a14:foregroundMark x1="65200" y1="94062" x2="86000" y2="95487"/>
                        <a14:foregroundMark x1="93400" y1="90974" x2="95000" y2="90736"/>
                        <a14:foregroundMark x1="49800" y1="79810" x2="49800" y2="79810"/>
                        <a14:foregroundMark x1="48200" y1="76247" x2="48200" y2="76247"/>
                        <a14:foregroundMark x1="48400" y1="75297" x2="48400" y2="75297"/>
                        <a14:foregroundMark x1="59000" y1="26841" x2="59000" y2="26841"/>
                        <a14:foregroundMark x1="58200" y1="28266" x2="56400" y2="32542"/>
                        <a14:foregroundMark x1="76800" y1="42043" x2="77400" y2="43230"/>
                        <a14:foregroundMark x1="66200" y1="47743" x2="66200" y2="47743"/>
                        <a14:foregroundMark x1="68200" y1="46318" x2="68200" y2="46318"/>
                        <a14:foregroundMark x1="52200" y1="58907" x2="52200" y2="58907"/>
                        <a14:foregroundMark x1="52800" y1="61045" x2="52800" y2="61045"/>
                        <a14:foregroundMark x1="88000" y1="60570" x2="88000" y2="60570"/>
                        <a14:foregroundMark x1="87800" y1="63895" x2="87800" y2="63895"/>
                        <a14:foregroundMark x1="88400" y1="67458" x2="88400" y2="67458"/>
                        <a14:backgroundMark x1="70200" y1="22565" x2="70200" y2="225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692" y="4073056"/>
            <a:ext cx="1543989" cy="130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FEF46F-63BF-5B94-FC4E-9A589B488560}"/>
              </a:ext>
            </a:extLst>
          </p:cNvPr>
          <p:cNvSpPr txBox="1"/>
          <p:nvPr/>
        </p:nvSpPr>
        <p:spPr>
          <a:xfrm>
            <a:off x="4502323" y="3092534"/>
            <a:ext cx="1081136" cy="4154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noProof="0" dirty="0">
                <a:solidFill>
                  <a:schemeClr val="tx1"/>
                </a:solidFill>
              </a:rPr>
              <a:t>Prior knowledge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158A06-E3F0-7CAE-077A-092B127FADDE}"/>
              </a:ext>
            </a:extLst>
          </p:cNvPr>
          <p:cNvSpPr txBox="1"/>
          <p:nvPr/>
        </p:nvSpPr>
        <p:spPr>
          <a:xfrm>
            <a:off x="2571840" y="3092534"/>
            <a:ext cx="1030502" cy="415498"/>
          </a:xfrm>
          <a:prstGeom prst="rect">
            <a:avLst/>
          </a:prstGeom>
          <a:solidFill>
            <a:srgbClr val="B9D8F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noProof="0" dirty="0">
                <a:solidFill>
                  <a:schemeClr val="tx1"/>
                </a:solidFill>
              </a:rPr>
              <a:t>Experimental input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303F20-4B47-6468-1DF6-95F3A81120B3}"/>
              </a:ext>
            </a:extLst>
          </p:cNvPr>
          <p:cNvSpPr txBox="1"/>
          <p:nvPr/>
        </p:nvSpPr>
        <p:spPr>
          <a:xfrm>
            <a:off x="2804014" y="3575100"/>
            <a:ext cx="798328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E</a:t>
            </a:r>
            <a:r>
              <a:rPr lang="en-US" sz="800" noProof="0" dirty="0" err="1">
                <a:solidFill>
                  <a:schemeClr val="tx1"/>
                </a:solidFill>
              </a:rPr>
              <a:t>xp</a:t>
            </a:r>
            <a:r>
              <a:rPr lang="en-US" sz="800" noProof="0" dirty="0">
                <a:solidFill>
                  <a:schemeClr val="tx1"/>
                </a:solidFill>
              </a:rPr>
              <a:t>. correlations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071BD1-F4CD-C37D-638E-27701F23F97A}"/>
              </a:ext>
            </a:extLst>
          </p:cNvPr>
          <p:cNvSpPr txBox="1"/>
          <p:nvPr/>
        </p:nvSpPr>
        <p:spPr>
          <a:xfrm>
            <a:off x="2804013" y="3980722"/>
            <a:ext cx="798328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Capture yield meas.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0120E7-3BF1-3692-9C2C-120F913E6278}"/>
              </a:ext>
            </a:extLst>
          </p:cNvPr>
          <p:cNvSpPr txBox="1"/>
          <p:nvPr/>
        </p:nvSpPr>
        <p:spPr>
          <a:xfrm>
            <a:off x="4822307" y="3571479"/>
            <a:ext cx="76115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Model defects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A3B7B5-0D04-0442-351F-5EFFD8E8F63B}"/>
              </a:ext>
            </a:extLst>
          </p:cNvPr>
          <p:cNvSpPr txBox="1"/>
          <p:nvPr/>
        </p:nvSpPr>
        <p:spPr>
          <a:xfrm>
            <a:off x="4822307" y="3980722"/>
            <a:ext cx="76115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Parameter uncertainties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917570-48B0-07F1-08FF-885213F4C618}"/>
              </a:ext>
            </a:extLst>
          </p:cNvPr>
          <p:cNvSpPr txBox="1"/>
          <p:nvPr/>
        </p:nvSpPr>
        <p:spPr>
          <a:xfrm>
            <a:off x="4822307" y="4384521"/>
            <a:ext cx="76115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Model cross sections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04CC96-281E-0B8A-FF21-6303B42405D9}"/>
              </a:ext>
            </a:extLst>
          </p:cNvPr>
          <p:cNvSpPr txBox="1"/>
          <p:nvPr/>
        </p:nvSpPr>
        <p:spPr>
          <a:xfrm>
            <a:off x="2804013" y="4384521"/>
            <a:ext cx="79832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Transmission meas.</a:t>
            </a:r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CDB3D26F-3905-4B17-9EFF-4A08E0E46000}"/>
              </a:ext>
            </a:extLst>
          </p:cNvPr>
          <p:cNvCxnSpPr>
            <a:endCxn id="9" idx="1"/>
          </p:cNvCxnSpPr>
          <p:nvPr/>
        </p:nvCxnSpPr>
        <p:spPr>
          <a:xfrm rot="16200000" flipH="1">
            <a:off x="2604341" y="3544703"/>
            <a:ext cx="236345" cy="163001"/>
          </a:xfrm>
          <a:prstGeom prst="bentConnector2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60560A5D-49F5-DCC9-50E0-DCF87AFA47DC}"/>
              </a:ext>
            </a:extLst>
          </p:cNvPr>
          <p:cNvCxnSpPr>
            <a:cxnSpLocks/>
            <a:endCxn id="10" idx="1"/>
          </p:cNvCxnSpPr>
          <p:nvPr/>
        </p:nvCxnSpPr>
        <p:spPr>
          <a:xfrm rot="16200000" flipH="1">
            <a:off x="2519700" y="3865686"/>
            <a:ext cx="405624" cy="163002"/>
          </a:xfrm>
          <a:prstGeom prst="bentConnector2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17C95780-16FF-0E33-32CB-86CDF8BF53FF}"/>
              </a:ext>
            </a:extLst>
          </p:cNvPr>
          <p:cNvCxnSpPr>
            <a:cxnSpLocks/>
            <a:endCxn id="14" idx="1"/>
          </p:cNvCxnSpPr>
          <p:nvPr/>
        </p:nvCxnSpPr>
        <p:spPr>
          <a:xfrm rot="16200000" flipH="1">
            <a:off x="2522516" y="4272301"/>
            <a:ext cx="399992" cy="163002"/>
          </a:xfrm>
          <a:prstGeom prst="bentConnector2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237F3B33-7662-A1F2-ED26-879F8FF28B87}"/>
              </a:ext>
            </a:extLst>
          </p:cNvPr>
          <p:cNvCxnSpPr/>
          <p:nvPr/>
        </p:nvCxnSpPr>
        <p:spPr>
          <a:xfrm rot="16200000" flipH="1">
            <a:off x="4622632" y="3544702"/>
            <a:ext cx="236345" cy="163001"/>
          </a:xfrm>
          <a:prstGeom prst="bentConnector2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5DECB1A2-94B4-F1F8-A2EF-1F2F44C1ED44}"/>
              </a:ext>
            </a:extLst>
          </p:cNvPr>
          <p:cNvCxnSpPr>
            <a:cxnSpLocks/>
          </p:cNvCxnSpPr>
          <p:nvPr/>
        </p:nvCxnSpPr>
        <p:spPr>
          <a:xfrm rot="16200000" flipH="1">
            <a:off x="4537991" y="3865685"/>
            <a:ext cx="405624" cy="163002"/>
          </a:xfrm>
          <a:prstGeom prst="bentConnector2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C26C912E-D136-BA73-AD44-18B70283A604}"/>
              </a:ext>
            </a:extLst>
          </p:cNvPr>
          <p:cNvCxnSpPr>
            <a:cxnSpLocks/>
          </p:cNvCxnSpPr>
          <p:nvPr/>
        </p:nvCxnSpPr>
        <p:spPr>
          <a:xfrm rot="16200000" flipH="1">
            <a:off x="4540807" y="4272300"/>
            <a:ext cx="399992" cy="163002"/>
          </a:xfrm>
          <a:prstGeom prst="bentConnector2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FA9B39B5-7EFD-5AAA-40F3-0ED500404922}"/>
              </a:ext>
            </a:extLst>
          </p:cNvPr>
          <p:cNvSpPr/>
          <p:nvPr/>
        </p:nvSpPr>
        <p:spPr>
          <a:xfrm>
            <a:off x="6499231" y="2980027"/>
            <a:ext cx="1184471" cy="1860011"/>
          </a:xfrm>
          <a:prstGeom prst="rect">
            <a:avLst/>
          </a:prstGeom>
          <a:solidFill>
            <a:srgbClr val="FFD9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C00000"/>
                </a:solidFill>
              </a:rPr>
              <a:t>PROCESS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C7F32F-0B10-0C3B-E23D-B721E76C3A4E}"/>
              </a:ext>
            </a:extLst>
          </p:cNvPr>
          <p:cNvSpPr txBox="1"/>
          <p:nvPr/>
        </p:nvSpPr>
        <p:spPr>
          <a:xfrm>
            <a:off x="6576215" y="3496796"/>
            <a:ext cx="1030502" cy="415498"/>
          </a:xfrm>
          <a:prstGeom prst="rect">
            <a:avLst/>
          </a:prstGeom>
          <a:solidFill>
            <a:srgbClr val="FFB3B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1050" noProof="0" dirty="0" err="1">
                <a:solidFill>
                  <a:schemeClr val="tx1"/>
                </a:solidFill>
              </a:rPr>
              <a:t>Prepare</a:t>
            </a:r>
            <a:r>
              <a:rPr lang="nl-BE" sz="1050" noProof="0" dirty="0">
                <a:solidFill>
                  <a:schemeClr val="tx1"/>
                </a:solidFill>
              </a:rPr>
              <a:t> </a:t>
            </a:r>
            <a:r>
              <a:rPr lang="nl-BE" sz="1050" noProof="0" dirty="0" err="1">
                <a:solidFill>
                  <a:schemeClr val="tx1"/>
                </a:solidFill>
              </a:rPr>
              <a:t>Nuclear</a:t>
            </a:r>
            <a:r>
              <a:rPr lang="nl-BE" sz="1050" noProof="0" dirty="0">
                <a:solidFill>
                  <a:schemeClr val="tx1"/>
                </a:solidFill>
              </a:rPr>
              <a:t> Data</a:t>
            </a:r>
            <a:endParaRPr lang="en-US" sz="1050" noProof="0" dirty="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52A91BD-A006-75D0-5812-C95D5EECCF94}"/>
              </a:ext>
            </a:extLst>
          </p:cNvPr>
          <p:cNvSpPr txBox="1"/>
          <p:nvPr/>
        </p:nvSpPr>
        <p:spPr>
          <a:xfrm>
            <a:off x="6782039" y="3980892"/>
            <a:ext cx="798328" cy="215444"/>
          </a:xfrm>
          <a:prstGeom prst="rect">
            <a:avLst/>
          </a:prstGeom>
          <a:solidFill>
            <a:srgbClr val="FFB3B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800" noProof="0" dirty="0">
                <a:solidFill>
                  <a:schemeClr val="tx1"/>
                </a:solidFill>
              </a:rPr>
              <a:t>NJOY</a:t>
            </a:r>
            <a:endParaRPr lang="en-US" sz="800" noProof="0" dirty="0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63473F5-C9DD-AC4F-ED01-A0DC98384E47}"/>
              </a:ext>
            </a:extLst>
          </p:cNvPr>
          <p:cNvSpPr txBox="1"/>
          <p:nvPr/>
        </p:nvSpPr>
        <p:spPr>
          <a:xfrm>
            <a:off x="6782037" y="4263408"/>
            <a:ext cx="798328" cy="215444"/>
          </a:xfrm>
          <a:prstGeom prst="rect">
            <a:avLst/>
          </a:prstGeom>
          <a:solidFill>
            <a:srgbClr val="FFB3B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FRENDY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3122B3E-CD5B-EA70-9EDF-357768B54779}"/>
              </a:ext>
            </a:extLst>
          </p:cNvPr>
          <p:cNvSpPr txBox="1"/>
          <p:nvPr/>
        </p:nvSpPr>
        <p:spPr>
          <a:xfrm>
            <a:off x="6782036" y="4545509"/>
            <a:ext cx="798327" cy="215444"/>
          </a:xfrm>
          <a:prstGeom prst="rect">
            <a:avLst/>
          </a:prstGeom>
          <a:solidFill>
            <a:srgbClr val="FFB3B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…</a:t>
            </a:r>
          </a:p>
        </p:txBody>
      </p: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F28B977F-FF18-43CB-21DD-95E307CDEB36}"/>
              </a:ext>
            </a:extLst>
          </p:cNvPr>
          <p:cNvCxnSpPr>
            <a:endCxn id="30" idx="1"/>
          </p:cNvCxnSpPr>
          <p:nvPr/>
        </p:nvCxnSpPr>
        <p:spPr>
          <a:xfrm rot="16200000" flipH="1">
            <a:off x="6613142" y="3919716"/>
            <a:ext cx="174793" cy="163002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A2F73269-66CC-D007-51D5-2782199C34A2}"/>
              </a:ext>
            </a:extLst>
          </p:cNvPr>
          <p:cNvCxnSpPr>
            <a:cxnSpLocks/>
            <a:endCxn id="31" idx="1"/>
          </p:cNvCxnSpPr>
          <p:nvPr/>
        </p:nvCxnSpPr>
        <p:spPr>
          <a:xfrm rot="16200000" flipH="1">
            <a:off x="6528502" y="4117594"/>
            <a:ext cx="344069" cy="163002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0D5F68EE-DC6B-E2D9-B8C1-5A28236A7E09}"/>
              </a:ext>
            </a:extLst>
          </p:cNvPr>
          <p:cNvCxnSpPr>
            <a:cxnSpLocks/>
            <a:endCxn id="35" idx="1"/>
          </p:cNvCxnSpPr>
          <p:nvPr/>
        </p:nvCxnSpPr>
        <p:spPr>
          <a:xfrm rot="16200000" flipH="1">
            <a:off x="6531317" y="4402511"/>
            <a:ext cx="338437" cy="163002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739349A-2B55-0119-6682-853681972F1B}"/>
              </a:ext>
            </a:extLst>
          </p:cNvPr>
          <p:cNvSpPr txBox="1"/>
          <p:nvPr/>
        </p:nvSpPr>
        <p:spPr>
          <a:xfrm>
            <a:off x="3319837" y="4897867"/>
            <a:ext cx="1599697" cy="30777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noProof="0" dirty="0">
                <a:solidFill>
                  <a:schemeClr val="tx1"/>
                </a:solidFill>
              </a:rPr>
              <a:t>Bayesian update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023BF64-9ACA-F117-08C5-4BE321583686}"/>
              </a:ext>
            </a:extLst>
          </p:cNvPr>
          <p:cNvSpPr/>
          <p:nvPr/>
        </p:nvSpPr>
        <p:spPr>
          <a:xfrm>
            <a:off x="8446195" y="2573839"/>
            <a:ext cx="1662874" cy="3895145"/>
          </a:xfrm>
          <a:prstGeom prst="rect">
            <a:avLst/>
          </a:prstGeom>
          <a:solidFill>
            <a:srgbClr val="DCFD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B050"/>
                </a:solidFill>
              </a:rPr>
              <a:t>VALIDATE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7CF6EED-B3D5-188C-04FA-CC84AD8399DD}"/>
              </a:ext>
            </a:extLst>
          </p:cNvPr>
          <p:cNvSpPr txBox="1"/>
          <p:nvPr/>
        </p:nvSpPr>
        <p:spPr>
          <a:xfrm>
            <a:off x="8723389" y="3001954"/>
            <a:ext cx="1030502" cy="415498"/>
          </a:xfrm>
          <a:prstGeom prst="rect">
            <a:avLst/>
          </a:prstGeom>
          <a:solidFill>
            <a:srgbClr val="98FF9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noProof="0" dirty="0">
                <a:solidFill>
                  <a:schemeClr val="tx1"/>
                </a:solidFill>
              </a:rPr>
              <a:t>Integral experiments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5943C7E-2A08-B0FB-C6CD-2CA1AB6C827D}"/>
              </a:ext>
            </a:extLst>
          </p:cNvPr>
          <p:cNvSpPr txBox="1"/>
          <p:nvPr/>
        </p:nvSpPr>
        <p:spPr>
          <a:xfrm>
            <a:off x="8991397" y="3486176"/>
            <a:ext cx="798328" cy="215444"/>
          </a:xfrm>
          <a:prstGeom prst="rect">
            <a:avLst/>
          </a:prstGeom>
          <a:solidFill>
            <a:srgbClr val="98FF9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dirty="0" err="1">
                <a:solidFill>
                  <a:schemeClr val="tx1"/>
                </a:solidFill>
              </a:rPr>
              <a:t>k</a:t>
            </a:r>
            <a:r>
              <a:rPr lang="en-US" sz="800" baseline="-25000" dirty="0" err="1">
                <a:solidFill>
                  <a:schemeClr val="tx1"/>
                </a:solidFill>
              </a:rPr>
              <a:t>eff</a:t>
            </a:r>
            <a:endParaRPr lang="en-US" sz="800" noProof="0" dirty="0">
              <a:solidFill>
                <a:schemeClr val="tx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92E83D3-22F5-94F0-A660-C02E359D7F69}"/>
              </a:ext>
            </a:extLst>
          </p:cNvPr>
          <p:cNvSpPr/>
          <p:nvPr/>
        </p:nvSpPr>
        <p:spPr>
          <a:xfrm rot="5400000">
            <a:off x="11024309" y="2310616"/>
            <a:ext cx="848359" cy="1505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C85A228-DBC5-2084-AF70-F19E64B0EBBF}"/>
              </a:ext>
            </a:extLst>
          </p:cNvPr>
          <p:cNvSpPr txBox="1"/>
          <p:nvPr/>
        </p:nvSpPr>
        <p:spPr>
          <a:xfrm>
            <a:off x="8991396" y="3764226"/>
            <a:ext cx="798328" cy="215444"/>
          </a:xfrm>
          <a:prstGeom prst="rect">
            <a:avLst/>
          </a:prstGeom>
          <a:solidFill>
            <a:srgbClr val="98FF9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RRR</a:t>
            </a:r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470E72D5-6311-A7AC-33A5-2D5A87E21E29}"/>
              </a:ext>
            </a:extLst>
          </p:cNvPr>
          <p:cNvCxnSpPr>
            <a:endCxn id="45" idx="1"/>
          </p:cNvCxnSpPr>
          <p:nvPr/>
        </p:nvCxnSpPr>
        <p:spPr>
          <a:xfrm rot="16200000" flipH="1">
            <a:off x="8822501" y="3425001"/>
            <a:ext cx="174791" cy="163002"/>
          </a:xfrm>
          <a:prstGeom prst="bentConnector2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B9F1A6D4-3CF0-0227-32BA-A28B94494952}"/>
              </a:ext>
            </a:extLst>
          </p:cNvPr>
          <p:cNvCxnSpPr>
            <a:cxnSpLocks/>
            <a:endCxn id="46" idx="1"/>
          </p:cNvCxnSpPr>
          <p:nvPr/>
        </p:nvCxnSpPr>
        <p:spPr>
          <a:xfrm rot="16200000" flipH="1">
            <a:off x="8770016" y="3650568"/>
            <a:ext cx="279758" cy="163002"/>
          </a:xfrm>
          <a:prstGeom prst="bentConnector2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075C803C-42CC-49C6-6377-A2032530C794}"/>
              </a:ext>
            </a:extLst>
          </p:cNvPr>
          <p:cNvCxnSpPr>
            <a:cxnSpLocks/>
            <a:endCxn id="53" idx="1"/>
          </p:cNvCxnSpPr>
          <p:nvPr/>
        </p:nvCxnSpPr>
        <p:spPr>
          <a:xfrm rot="16200000" flipH="1">
            <a:off x="8752198" y="3910800"/>
            <a:ext cx="315394" cy="163002"/>
          </a:xfrm>
          <a:prstGeom prst="bentConnector2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3AAC063-1C5B-492E-0CC6-987505F6A458}"/>
              </a:ext>
            </a:extLst>
          </p:cNvPr>
          <p:cNvSpPr txBox="1"/>
          <p:nvPr/>
        </p:nvSpPr>
        <p:spPr>
          <a:xfrm>
            <a:off x="8991396" y="4042276"/>
            <a:ext cx="798328" cy="215444"/>
          </a:xfrm>
          <a:prstGeom prst="rect">
            <a:avLst/>
          </a:prstGeom>
          <a:solidFill>
            <a:srgbClr val="98FF9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800" noProof="0" dirty="0">
                <a:solidFill>
                  <a:schemeClr val="tx1"/>
                </a:solidFill>
              </a:rPr>
              <a:t>…</a:t>
            </a:r>
            <a:endParaRPr lang="en-US" sz="800" noProof="0" dirty="0">
              <a:solidFill>
                <a:schemeClr val="tx1"/>
              </a:solidFill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CE0EAE7E-604F-4AA6-F9F4-AA738AA399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000" y="4493238"/>
            <a:ext cx="1345280" cy="1794396"/>
          </a:xfrm>
          <a:prstGeom prst="rect">
            <a:avLst/>
          </a:prstGeom>
        </p:spPr>
      </p:pic>
      <p:sp>
        <p:nvSpPr>
          <p:cNvPr id="58" name="Arrow: Bent-Up 57">
            <a:extLst>
              <a:ext uri="{FF2B5EF4-FFF2-40B4-BE49-F238E27FC236}">
                <a16:creationId xmlns:a16="http://schemas.microsoft.com/office/drawing/2014/main" id="{BB4C920F-C402-D535-1439-419B225AFD37}"/>
              </a:ext>
            </a:extLst>
          </p:cNvPr>
          <p:cNvSpPr/>
          <p:nvPr/>
        </p:nvSpPr>
        <p:spPr>
          <a:xfrm flipH="1">
            <a:off x="3952374" y="5381288"/>
            <a:ext cx="4493820" cy="671751"/>
          </a:xfrm>
          <a:prstGeom prst="bentUpArrow">
            <a:avLst/>
          </a:prstGeom>
          <a:solidFill>
            <a:srgbClr val="DCFDD3"/>
          </a:solidFill>
          <a:ln>
            <a:solidFill>
              <a:srgbClr val="CAFCB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6523E74-C921-CD43-0703-1C3A2B60358C}"/>
              </a:ext>
            </a:extLst>
          </p:cNvPr>
          <p:cNvSpPr txBox="1"/>
          <p:nvPr/>
        </p:nvSpPr>
        <p:spPr>
          <a:xfrm>
            <a:off x="5399435" y="5609437"/>
            <a:ext cx="1599697" cy="3077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noProof="0" dirty="0">
                <a:solidFill>
                  <a:schemeClr val="tx1"/>
                </a:solidFill>
              </a:rPr>
              <a:t>FEEDBACK</a:t>
            </a:r>
          </a:p>
        </p:txBody>
      </p:sp>
      <p:sp>
        <p:nvSpPr>
          <p:cNvPr id="60" name="Arrow: Right 59">
            <a:extLst>
              <a:ext uri="{FF2B5EF4-FFF2-40B4-BE49-F238E27FC236}">
                <a16:creationId xmlns:a16="http://schemas.microsoft.com/office/drawing/2014/main" id="{8DAF5427-C743-315C-B9FF-42D20A1DC55D}"/>
              </a:ext>
            </a:extLst>
          </p:cNvPr>
          <p:cNvSpPr/>
          <p:nvPr/>
        </p:nvSpPr>
        <p:spPr>
          <a:xfrm>
            <a:off x="5718167" y="3804387"/>
            <a:ext cx="774155" cy="338554"/>
          </a:xfrm>
          <a:prstGeom prst="rightArrow">
            <a:avLst/>
          </a:prstGeom>
          <a:solidFill>
            <a:srgbClr val="DAEA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row: Right 60">
            <a:extLst>
              <a:ext uri="{FF2B5EF4-FFF2-40B4-BE49-F238E27FC236}">
                <a16:creationId xmlns:a16="http://schemas.microsoft.com/office/drawing/2014/main" id="{AE77C151-8626-3C3F-0208-907287F33B72}"/>
              </a:ext>
            </a:extLst>
          </p:cNvPr>
          <p:cNvSpPr/>
          <p:nvPr/>
        </p:nvSpPr>
        <p:spPr>
          <a:xfrm>
            <a:off x="7674417" y="3777908"/>
            <a:ext cx="798328" cy="338554"/>
          </a:xfrm>
          <a:prstGeom prst="rightArrow">
            <a:avLst/>
          </a:prstGeom>
          <a:solidFill>
            <a:srgbClr val="FFD9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18A3E11-F620-D2C8-C5E6-66409FA03948}"/>
              </a:ext>
            </a:extLst>
          </p:cNvPr>
          <p:cNvSpPr/>
          <p:nvPr/>
        </p:nvSpPr>
        <p:spPr>
          <a:xfrm>
            <a:off x="10880847" y="2572118"/>
            <a:ext cx="1184471" cy="21509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accent1"/>
                </a:solidFill>
              </a:rPr>
              <a:t>LIBRARY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8EE3E9-E66B-EF33-04FA-53B9E13C302F}"/>
              </a:ext>
            </a:extLst>
          </p:cNvPr>
          <p:cNvSpPr txBox="1"/>
          <p:nvPr/>
        </p:nvSpPr>
        <p:spPr>
          <a:xfrm>
            <a:off x="10957831" y="3001954"/>
            <a:ext cx="1030502" cy="5770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noProof="0" dirty="0">
                <a:solidFill>
                  <a:schemeClr val="tx1"/>
                </a:solidFill>
              </a:rPr>
              <a:t>General purpose ND library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8EB74E3-E508-3E2A-2F6D-52C6AF5C29B9}"/>
              </a:ext>
            </a:extLst>
          </p:cNvPr>
          <p:cNvSpPr txBox="1"/>
          <p:nvPr/>
        </p:nvSpPr>
        <p:spPr>
          <a:xfrm>
            <a:off x="11163655" y="3649183"/>
            <a:ext cx="798328" cy="2154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JEFF-4.0</a:t>
            </a:r>
            <a:endParaRPr lang="en-US" sz="800" noProof="0" dirty="0">
              <a:solidFill>
                <a:schemeClr val="tx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AA6BCEF-DD7D-04D5-1900-A23234493EEC}"/>
              </a:ext>
            </a:extLst>
          </p:cNvPr>
          <p:cNvSpPr txBox="1"/>
          <p:nvPr/>
        </p:nvSpPr>
        <p:spPr>
          <a:xfrm>
            <a:off x="11163654" y="3983685"/>
            <a:ext cx="798328" cy="2154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ENDF/B-VIII.1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3DDEC04-3BFD-DDF9-FFE4-41843435167F}"/>
              </a:ext>
            </a:extLst>
          </p:cNvPr>
          <p:cNvSpPr txBox="1"/>
          <p:nvPr/>
        </p:nvSpPr>
        <p:spPr>
          <a:xfrm>
            <a:off x="11163654" y="4326524"/>
            <a:ext cx="798327" cy="2154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…</a:t>
            </a:r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FB2ECEFA-1138-C022-3D4F-2CAE70269207}"/>
              </a:ext>
            </a:extLst>
          </p:cNvPr>
          <p:cNvCxnSpPr>
            <a:endCxn id="64" idx="1"/>
          </p:cNvCxnSpPr>
          <p:nvPr/>
        </p:nvCxnSpPr>
        <p:spPr>
          <a:xfrm rot="16200000" flipH="1">
            <a:off x="10994759" y="3588008"/>
            <a:ext cx="174791" cy="163002"/>
          </a:xfrm>
          <a:prstGeom prst="bentConnector2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1664BC8E-5D72-E9D3-146B-1FA1506E97C6}"/>
              </a:ext>
            </a:extLst>
          </p:cNvPr>
          <p:cNvCxnSpPr>
            <a:cxnSpLocks/>
            <a:endCxn id="65" idx="1"/>
          </p:cNvCxnSpPr>
          <p:nvPr/>
        </p:nvCxnSpPr>
        <p:spPr>
          <a:xfrm rot="16200000" flipH="1">
            <a:off x="10910119" y="3837871"/>
            <a:ext cx="344069" cy="163002"/>
          </a:xfrm>
          <a:prstGeom prst="bentConnector2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81847C7D-15CB-745D-A009-7FB977736032}"/>
              </a:ext>
            </a:extLst>
          </p:cNvPr>
          <p:cNvCxnSpPr>
            <a:cxnSpLocks/>
            <a:endCxn id="66" idx="1"/>
          </p:cNvCxnSpPr>
          <p:nvPr/>
        </p:nvCxnSpPr>
        <p:spPr>
          <a:xfrm rot="16200000" flipH="1">
            <a:off x="10912935" y="4183526"/>
            <a:ext cx="338437" cy="163002"/>
          </a:xfrm>
          <a:prstGeom prst="bentConnector2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Arrow: Right 69">
            <a:extLst>
              <a:ext uri="{FF2B5EF4-FFF2-40B4-BE49-F238E27FC236}">
                <a16:creationId xmlns:a16="http://schemas.microsoft.com/office/drawing/2014/main" id="{D1BC9FDD-586B-F258-97AA-4636FE6E9363}"/>
              </a:ext>
            </a:extLst>
          </p:cNvPr>
          <p:cNvSpPr/>
          <p:nvPr/>
        </p:nvSpPr>
        <p:spPr>
          <a:xfrm>
            <a:off x="10120823" y="3775793"/>
            <a:ext cx="798328" cy="338554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Arrow: Bent-Up 70">
            <a:extLst>
              <a:ext uri="{FF2B5EF4-FFF2-40B4-BE49-F238E27FC236}">
                <a16:creationId xmlns:a16="http://schemas.microsoft.com/office/drawing/2014/main" id="{A53E58EA-64CA-6542-FCD5-994B2346B4BF}"/>
              </a:ext>
            </a:extLst>
          </p:cNvPr>
          <p:cNvSpPr/>
          <p:nvPr/>
        </p:nvSpPr>
        <p:spPr>
          <a:xfrm flipH="1" flipV="1">
            <a:off x="3952373" y="1959666"/>
            <a:ext cx="7499789" cy="600992"/>
          </a:xfrm>
          <a:prstGeom prst="bentUp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C01859F-8559-B281-6BBA-C8F0252DC44B}"/>
              </a:ext>
            </a:extLst>
          </p:cNvPr>
          <p:cNvSpPr/>
          <p:nvPr/>
        </p:nvSpPr>
        <p:spPr>
          <a:xfrm>
            <a:off x="82274" y="2560658"/>
            <a:ext cx="1662874" cy="1349375"/>
          </a:xfrm>
          <a:prstGeom prst="rect">
            <a:avLst/>
          </a:prstGeom>
          <a:solidFill>
            <a:srgbClr val="FFE0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FF9900"/>
                </a:solidFill>
              </a:rPr>
              <a:t>EXPERIMENTS</a:t>
            </a:r>
            <a:r>
              <a:rPr lang="en-US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43BE13-0BDD-A008-2414-4768F33AA34A}"/>
              </a:ext>
            </a:extLst>
          </p:cNvPr>
          <p:cNvSpPr/>
          <p:nvPr/>
        </p:nvSpPr>
        <p:spPr>
          <a:xfrm>
            <a:off x="84177" y="3964185"/>
            <a:ext cx="1662874" cy="13493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THEORY </a:t>
            </a:r>
          </a:p>
        </p:txBody>
      </p:sp>
      <p:pic>
        <p:nvPicPr>
          <p:cNvPr id="82" name="Picture 81" descr="A machine with many wires&#10;&#10;Description automatically generated">
            <a:extLst>
              <a:ext uri="{FF2B5EF4-FFF2-40B4-BE49-F238E27FC236}">
                <a16:creationId xmlns:a16="http://schemas.microsoft.com/office/drawing/2014/main" id="{9E47B953-F739-51EC-4266-42DE671D1A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43" y="2971931"/>
            <a:ext cx="1533641" cy="862673"/>
          </a:xfrm>
          <a:prstGeom prst="rect">
            <a:avLst/>
          </a:prstGeom>
        </p:spPr>
      </p:pic>
      <p:pic>
        <p:nvPicPr>
          <p:cNvPr id="83" name="Picture 4" descr="Nuclear Fission Definition and Examples">
            <a:extLst>
              <a:ext uri="{FF2B5EF4-FFF2-40B4-BE49-F238E27FC236}">
                <a16:creationId xmlns:a16="http://schemas.microsoft.com/office/drawing/2014/main" id="{B4A26185-6410-8D80-50C6-6EB820DA9F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65" y="4299799"/>
            <a:ext cx="1419380" cy="94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Arrow: Right 83">
            <a:extLst>
              <a:ext uri="{FF2B5EF4-FFF2-40B4-BE49-F238E27FC236}">
                <a16:creationId xmlns:a16="http://schemas.microsoft.com/office/drawing/2014/main" id="{80F02363-A309-61BB-1FBD-714A81468A62}"/>
              </a:ext>
            </a:extLst>
          </p:cNvPr>
          <p:cNvSpPr/>
          <p:nvPr/>
        </p:nvSpPr>
        <p:spPr>
          <a:xfrm>
            <a:off x="1747050" y="3064713"/>
            <a:ext cx="774155" cy="338554"/>
          </a:xfrm>
          <a:prstGeom prst="rightArrow">
            <a:avLst/>
          </a:prstGeom>
          <a:solidFill>
            <a:srgbClr val="FFE0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Arrow: Right 84">
            <a:extLst>
              <a:ext uri="{FF2B5EF4-FFF2-40B4-BE49-F238E27FC236}">
                <a16:creationId xmlns:a16="http://schemas.microsoft.com/office/drawing/2014/main" id="{3D8C2E8C-0BE8-E806-D1D5-A36DBF0F2F22}"/>
              </a:ext>
            </a:extLst>
          </p:cNvPr>
          <p:cNvSpPr/>
          <p:nvPr/>
        </p:nvSpPr>
        <p:spPr>
          <a:xfrm>
            <a:off x="1732147" y="4467223"/>
            <a:ext cx="774155" cy="33855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7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6" grpId="0" animBg="1"/>
      <p:bldP spid="29" grpId="0" animBg="1"/>
      <p:bldP spid="30" grpId="0" animBg="1"/>
      <p:bldP spid="31" grpId="0" animBg="1"/>
      <p:bldP spid="35" grpId="0" animBg="1"/>
      <p:bldP spid="42" grpId="0" animBg="1"/>
      <p:bldP spid="43" grpId="0" animBg="1"/>
      <p:bldP spid="44" grpId="0" animBg="1"/>
      <p:bldP spid="45" grpId="0" animBg="1"/>
      <p:bldP spid="72" grpId="0" animBg="1"/>
      <p:bldP spid="46" grpId="0" animBg="1"/>
      <p:bldP spid="53" grpId="0" animBg="1"/>
      <p:bldP spid="58" grpId="0" animBg="1"/>
      <p:bldP spid="59" grpId="0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70" grpId="0" animBg="1"/>
      <p:bldP spid="71" grpId="0" animBg="1"/>
      <p:bldP spid="84" grpId="0" animBg="1"/>
      <p:bldP spid="8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C52A25-4BD5-F838-E6D9-119CD1CB7C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3FB90F32-E408-FED5-EB0D-C4494C3D4DFC}"/>
              </a:ext>
            </a:extLst>
          </p:cNvPr>
          <p:cNvGrpSpPr/>
          <p:nvPr/>
        </p:nvGrpSpPr>
        <p:grpSpPr>
          <a:xfrm>
            <a:off x="5295109" y="2338765"/>
            <a:ext cx="5175839" cy="974321"/>
            <a:chOff x="3925438" y="1900064"/>
            <a:chExt cx="7623344" cy="974321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5B0A9518-8D72-DA79-799D-A7EA6068995A}"/>
                </a:ext>
              </a:extLst>
            </p:cNvPr>
            <p:cNvSpPr/>
            <p:nvPr/>
          </p:nvSpPr>
          <p:spPr>
            <a:xfrm rot="5400000">
              <a:off x="10972627" y="2298230"/>
              <a:ext cx="974321" cy="17798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Arrow: Bent-Up 70">
              <a:extLst>
                <a:ext uri="{FF2B5EF4-FFF2-40B4-BE49-F238E27FC236}">
                  <a16:creationId xmlns:a16="http://schemas.microsoft.com/office/drawing/2014/main" id="{30E9D8D3-5CBC-CD4E-C26C-2A1D69B11E30}"/>
                </a:ext>
              </a:extLst>
            </p:cNvPr>
            <p:cNvSpPr/>
            <p:nvPr/>
          </p:nvSpPr>
          <p:spPr>
            <a:xfrm flipH="1" flipV="1">
              <a:off x="3925438" y="1900064"/>
              <a:ext cx="7499789" cy="623008"/>
            </a:xfrm>
            <a:prstGeom prst="bentUp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9E9D638-F62B-1311-963A-22647E935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713A41-9444-344A-18B8-7DCE23E962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Combine integral and microscopic experiments in one step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D758C8-8B23-5539-0B4C-2A502934B2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22</a:t>
            </a:fld>
            <a:endParaRPr lang="en-B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2CDD5A-B470-3CDE-FBF2-C8628F39BE61}"/>
              </a:ext>
            </a:extLst>
          </p:cNvPr>
          <p:cNvSpPr/>
          <p:nvPr/>
        </p:nvSpPr>
        <p:spPr>
          <a:xfrm>
            <a:off x="3863943" y="2975350"/>
            <a:ext cx="3196962" cy="2798859"/>
          </a:xfrm>
          <a:prstGeom prst="rect">
            <a:avLst/>
          </a:prstGeom>
          <a:solidFill>
            <a:srgbClr val="DAEA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accent4"/>
                </a:solidFill>
              </a:rPr>
              <a:t>EVALUATE</a:t>
            </a:r>
          </a:p>
        </p:txBody>
      </p:sp>
      <p:pic>
        <p:nvPicPr>
          <p:cNvPr id="6" name="Picture 2" descr="Astérix et Obélix : La cuisine par le menu !">
            <a:extLst>
              <a:ext uri="{FF2B5EF4-FFF2-40B4-BE49-F238E27FC236}">
                <a16:creationId xmlns:a16="http://schemas.microsoft.com/office/drawing/2014/main" id="{ECCDE307-CFA3-B09F-1526-9F150BF875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39" b="95487" l="5200" r="95000">
                        <a14:foregroundMark x1="18800" y1="91686" x2="29600" y2="95487"/>
                        <a14:foregroundMark x1="29600" y1="95487" x2="35400" y2="95249"/>
                        <a14:foregroundMark x1="5200" y1="85986" x2="10200" y2="71496"/>
                        <a14:foregroundMark x1="62400" y1="40380" x2="62400" y2="40380"/>
                        <a14:foregroundMark x1="47200" y1="95249" x2="65200" y2="94062"/>
                        <a14:foregroundMark x1="65200" y1="94062" x2="86000" y2="95487"/>
                        <a14:foregroundMark x1="93400" y1="90974" x2="95000" y2="90736"/>
                        <a14:foregroundMark x1="49800" y1="79810" x2="49800" y2="79810"/>
                        <a14:foregroundMark x1="48200" y1="76247" x2="48200" y2="76247"/>
                        <a14:foregroundMark x1="48400" y1="75297" x2="48400" y2="75297"/>
                        <a14:foregroundMark x1="59000" y1="26841" x2="59000" y2="26841"/>
                        <a14:foregroundMark x1="58200" y1="28266" x2="56400" y2="32542"/>
                        <a14:foregroundMark x1="76800" y1="42043" x2="77400" y2="43230"/>
                        <a14:foregroundMark x1="66200" y1="47743" x2="66200" y2="47743"/>
                        <a14:foregroundMark x1="68200" y1="46318" x2="68200" y2="46318"/>
                        <a14:foregroundMark x1="52200" y1="58907" x2="52200" y2="58907"/>
                        <a14:foregroundMark x1="52800" y1="61045" x2="52800" y2="61045"/>
                        <a14:foregroundMark x1="88000" y1="60570" x2="88000" y2="60570"/>
                        <a14:foregroundMark x1="87800" y1="63895" x2="87800" y2="63895"/>
                        <a14:foregroundMark x1="88400" y1="67458" x2="88400" y2="67458"/>
                        <a14:backgroundMark x1="70200" y1="22565" x2="70200" y2="225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429" y="4474171"/>
            <a:ext cx="1543989" cy="130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88B3E7-924A-5F67-18D0-E78644B4A451}"/>
              </a:ext>
            </a:extLst>
          </p:cNvPr>
          <p:cNvSpPr txBox="1"/>
          <p:nvPr/>
        </p:nvSpPr>
        <p:spPr>
          <a:xfrm>
            <a:off x="5845060" y="3493649"/>
            <a:ext cx="1081136" cy="4154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noProof="0" dirty="0">
                <a:solidFill>
                  <a:schemeClr val="tx1"/>
                </a:solidFill>
              </a:rPr>
              <a:t>Prior knowledge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AAE07B-6906-F3B4-4FFB-65BF3044C998}"/>
              </a:ext>
            </a:extLst>
          </p:cNvPr>
          <p:cNvSpPr txBox="1"/>
          <p:nvPr/>
        </p:nvSpPr>
        <p:spPr>
          <a:xfrm>
            <a:off x="3914577" y="3493649"/>
            <a:ext cx="1030502" cy="415498"/>
          </a:xfrm>
          <a:prstGeom prst="rect">
            <a:avLst/>
          </a:prstGeom>
          <a:solidFill>
            <a:srgbClr val="B9D8F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noProof="0" dirty="0">
                <a:solidFill>
                  <a:schemeClr val="tx1"/>
                </a:solidFill>
              </a:rPr>
              <a:t>Experimental input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CC32A5-BEF9-F307-8B56-F3D3105B685A}"/>
              </a:ext>
            </a:extLst>
          </p:cNvPr>
          <p:cNvSpPr txBox="1"/>
          <p:nvPr/>
        </p:nvSpPr>
        <p:spPr>
          <a:xfrm>
            <a:off x="4146751" y="3976215"/>
            <a:ext cx="798328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E</a:t>
            </a:r>
            <a:r>
              <a:rPr lang="en-US" sz="800" noProof="0" dirty="0" err="1">
                <a:solidFill>
                  <a:schemeClr val="tx1"/>
                </a:solidFill>
              </a:rPr>
              <a:t>xp</a:t>
            </a:r>
            <a:r>
              <a:rPr lang="en-US" sz="800" noProof="0" dirty="0">
                <a:solidFill>
                  <a:schemeClr val="tx1"/>
                </a:solidFill>
              </a:rPr>
              <a:t>. correlations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D5FA27-523B-D059-BBDC-3ED33E2B55B6}"/>
              </a:ext>
            </a:extLst>
          </p:cNvPr>
          <p:cNvSpPr txBox="1"/>
          <p:nvPr/>
        </p:nvSpPr>
        <p:spPr>
          <a:xfrm>
            <a:off x="4146750" y="4381837"/>
            <a:ext cx="798328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Capture yield meas.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A12C4E-A7A6-9170-FA93-B7854E8B9DFC}"/>
              </a:ext>
            </a:extLst>
          </p:cNvPr>
          <p:cNvSpPr txBox="1"/>
          <p:nvPr/>
        </p:nvSpPr>
        <p:spPr>
          <a:xfrm>
            <a:off x="6165044" y="3972594"/>
            <a:ext cx="76115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Model defects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D03B55-8A47-2264-1F5E-610F1475D6B6}"/>
              </a:ext>
            </a:extLst>
          </p:cNvPr>
          <p:cNvSpPr txBox="1"/>
          <p:nvPr/>
        </p:nvSpPr>
        <p:spPr>
          <a:xfrm>
            <a:off x="6165044" y="4381837"/>
            <a:ext cx="76115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Parameter uncertainties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98E18B-F20A-6A70-F539-F2F2C15698D8}"/>
              </a:ext>
            </a:extLst>
          </p:cNvPr>
          <p:cNvSpPr txBox="1"/>
          <p:nvPr/>
        </p:nvSpPr>
        <p:spPr>
          <a:xfrm>
            <a:off x="6165044" y="4785636"/>
            <a:ext cx="76115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Model cross sections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014E27-55D9-04EC-0CDD-F6B2B930832E}"/>
              </a:ext>
            </a:extLst>
          </p:cNvPr>
          <p:cNvSpPr txBox="1"/>
          <p:nvPr/>
        </p:nvSpPr>
        <p:spPr>
          <a:xfrm>
            <a:off x="4146750" y="4785636"/>
            <a:ext cx="79832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Transmission meas.</a:t>
            </a:r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924B96C3-86A9-6BB8-4CCD-853BDA53E7F3}"/>
              </a:ext>
            </a:extLst>
          </p:cNvPr>
          <p:cNvCxnSpPr>
            <a:endCxn id="9" idx="1"/>
          </p:cNvCxnSpPr>
          <p:nvPr/>
        </p:nvCxnSpPr>
        <p:spPr>
          <a:xfrm rot="16200000" flipH="1">
            <a:off x="3947078" y="3945818"/>
            <a:ext cx="236345" cy="163001"/>
          </a:xfrm>
          <a:prstGeom prst="bentConnector2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F6889D24-B3A5-F695-3E93-D773B704E45B}"/>
              </a:ext>
            </a:extLst>
          </p:cNvPr>
          <p:cNvCxnSpPr>
            <a:cxnSpLocks/>
            <a:endCxn id="10" idx="1"/>
          </p:cNvCxnSpPr>
          <p:nvPr/>
        </p:nvCxnSpPr>
        <p:spPr>
          <a:xfrm rot="16200000" flipH="1">
            <a:off x="3862437" y="4266801"/>
            <a:ext cx="405624" cy="163002"/>
          </a:xfrm>
          <a:prstGeom prst="bentConnector2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6FB4B0F5-D89B-A784-EA14-9609F8C1A33D}"/>
              </a:ext>
            </a:extLst>
          </p:cNvPr>
          <p:cNvCxnSpPr>
            <a:cxnSpLocks/>
            <a:endCxn id="14" idx="1"/>
          </p:cNvCxnSpPr>
          <p:nvPr/>
        </p:nvCxnSpPr>
        <p:spPr>
          <a:xfrm rot="16200000" flipH="1">
            <a:off x="3865253" y="4673416"/>
            <a:ext cx="399992" cy="163002"/>
          </a:xfrm>
          <a:prstGeom prst="bentConnector2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EFF2E902-FE9C-505A-5270-3458C6399988}"/>
              </a:ext>
            </a:extLst>
          </p:cNvPr>
          <p:cNvCxnSpPr/>
          <p:nvPr/>
        </p:nvCxnSpPr>
        <p:spPr>
          <a:xfrm rot="16200000" flipH="1">
            <a:off x="5965369" y="3945817"/>
            <a:ext cx="236345" cy="163001"/>
          </a:xfrm>
          <a:prstGeom prst="bentConnector2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786CC4A2-1290-4080-3644-04023228F110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80728" y="4266800"/>
            <a:ext cx="405624" cy="163002"/>
          </a:xfrm>
          <a:prstGeom prst="bentConnector2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89A145BE-97DE-3F3A-85B5-11ADC14A21D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83544" y="4673415"/>
            <a:ext cx="399992" cy="163002"/>
          </a:xfrm>
          <a:prstGeom prst="bentConnector2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D036CDBB-2460-68A9-DEED-E199120BF7F6}"/>
              </a:ext>
            </a:extLst>
          </p:cNvPr>
          <p:cNvSpPr txBox="1"/>
          <p:nvPr/>
        </p:nvSpPr>
        <p:spPr>
          <a:xfrm>
            <a:off x="4662574" y="5298982"/>
            <a:ext cx="1599697" cy="30777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noProof="0" dirty="0">
                <a:solidFill>
                  <a:schemeClr val="tx1"/>
                </a:solidFill>
              </a:rPr>
              <a:t>Bayesian update</a:t>
            </a:r>
          </a:p>
        </p:txBody>
      </p:sp>
      <p:sp>
        <p:nvSpPr>
          <p:cNvPr id="60" name="Arrow: Right 59">
            <a:extLst>
              <a:ext uri="{FF2B5EF4-FFF2-40B4-BE49-F238E27FC236}">
                <a16:creationId xmlns:a16="http://schemas.microsoft.com/office/drawing/2014/main" id="{6F838C64-A222-37C4-4BE3-B33C5AC8CA8C}"/>
              </a:ext>
            </a:extLst>
          </p:cNvPr>
          <p:cNvSpPr/>
          <p:nvPr/>
        </p:nvSpPr>
        <p:spPr>
          <a:xfrm>
            <a:off x="7060904" y="4205502"/>
            <a:ext cx="774155" cy="338554"/>
          </a:xfrm>
          <a:prstGeom prst="rightArrow">
            <a:avLst/>
          </a:prstGeom>
          <a:solidFill>
            <a:srgbClr val="DAEA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row: Right 60">
            <a:extLst>
              <a:ext uri="{FF2B5EF4-FFF2-40B4-BE49-F238E27FC236}">
                <a16:creationId xmlns:a16="http://schemas.microsoft.com/office/drawing/2014/main" id="{FEAAB685-FA63-B2A8-7349-26075B20C620}"/>
              </a:ext>
            </a:extLst>
          </p:cNvPr>
          <p:cNvSpPr/>
          <p:nvPr/>
        </p:nvSpPr>
        <p:spPr>
          <a:xfrm>
            <a:off x="9017154" y="4179023"/>
            <a:ext cx="798328" cy="338554"/>
          </a:xfrm>
          <a:prstGeom prst="rightArrow">
            <a:avLst/>
          </a:prstGeom>
          <a:solidFill>
            <a:srgbClr val="FFD9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7732EDC-6CCB-864C-5192-BBC5CA16C4AF}"/>
              </a:ext>
            </a:extLst>
          </p:cNvPr>
          <p:cNvSpPr/>
          <p:nvPr/>
        </p:nvSpPr>
        <p:spPr>
          <a:xfrm>
            <a:off x="9815941" y="3258459"/>
            <a:ext cx="1184471" cy="21509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accent1"/>
                </a:solidFill>
              </a:rPr>
              <a:t>LIBRARY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FAB474C-A543-0BE0-A2C3-3B90F192D32C}"/>
              </a:ext>
            </a:extLst>
          </p:cNvPr>
          <p:cNvSpPr txBox="1"/>
          <p:nvPr/>
        </p:nvSpPr>
        <p:spPr>
          <a:xfrm>
            <a:off x="9892925" y="3688295"/>
            <a:ext cx="1030502" cy="5770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noProof="0" dirty="0">
                <a:solidFill>
                  <a:schemeClr val="tx1"/>
                </a:solidFill>
              </a:rPr>
              <a:t>General purpose ND library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7A90BA4-408A-4EEA-A5F7-AAE39E333586}"/>
              </a:ext>
            </a:extLst>
          </p:cNvPr>
          <p:cNvSpPr txBox="1"/>
          <p:nvPr/>
        </p:nvSpPr>
        <p:spPr>
          <a:xfrm>
            <a:off x="10098749" y="4335524"/>
            <a:ext cx="798328" cy="2154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JEFF-4.0</a:t>
            </a:r>
            <a:endParaRPr lang="en-US" sz="800" noProof="0" dirty="0">
              <a:solidFill>
                <a:schemeClr val="tx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8223C7F-9080-C350-B055-1B3908FFCD30}"/>
              </a:ext>
            </a:extLst>
          </p:cNvPr>
          <p:cNvSpPr txBox="1"/>
          <p:nvPr/>
        </p:nvSpPr>
        <p:spPr>
          <a:xfrm>
            <a:off x="10098748" y="4670026"/>
            <a:ext cx="798328" cy="2154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ENDF/B-VIII.1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9D5E120-0616-E233-1B74-4A66CAA177FA}"/>
              </a:ext>
            </a:extLst>
          </p:cNvPr>
          <p:cNvSpPr txBox="1"/>
          <p:nvPr/>
        </p:nvSpPr>
        <p:spPr>
          <a:xfrm>
            <a:off x="10098748" y="5012865"/>
            <a:ext cx="798327" cy="2154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…</a:t>
            </a:r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93A5F400-86F5-7CCD-9BD0-575ACF961DED}"/>
              </a:ext>
            </a:extLst>
          </p:cNvPr>
          <p:cNvCxnSpPr>
            <a:endCxn id="64" idx="1"/>
          </p:cNvCxnSpPr>
          <p:nvPr/>
        </p:nvCxnSpPr>
        <p:spPr>
          <a:xfrm rot="16200000" flipH="1">
            <a:off x="9929853" y="4274349"/>
            <a:ext cx="174791" cy="163002"/>
          </a:xfrm>
          <a:prstGeom prst="bentConnector2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BD577886-CA95-A2BE-01EF-1F4CED1B7D45}"/>
              </a:ext>
            </a:extLst>
          </p:cNvPr>
          <p:cNvCxnSpPr>
            <a:cxnSpLocks/>
            <a:endCxn id="65" idx="1"/>
          </p:cNvCxnSpPr>
          <p:nvPr/>
        </p:nvCxnSpPr>
        <p:spPr>
          <a:xfrm rot="16200000" flipH="1">
            <a:off x="9845213" y="4524212"/>
            <a:ext cx="344069" cy="163002"/>
          </a:xfrm>
          <a:prstGeom prst="bentConnector2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904525EC-7810-F4AD-405D-19F3038947B7}"/>
              </a:ext>
            </a:extLst>
          </p:cNvPr>
          <p:cNvCxnSpPr>
            <a:cxnSpLocks/>
            <a:endCxn id="66" idx="1"/>
          </p:cNvCxnSpPr>
          <p:nvPr/>
        </p:nvCxnSpPr>
        <p:spPr>
          <a:xfrm rot="16200000" flipH="1">
            <a:off x="9848029" y="4869867"/>
            <a:ext cx="338437" cy="163002"/>
          </a:xfrm>
          <a:prstGeom prst="bentConnector2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1CD7EA54-E57C-3C3E-088D-F3F2CE6411D9}"/>
              </a:ext>
            </a:extLst>
          </p:cNvPr>
          <p:cNvSpPr/>
          <p:nvPr/>
        </p:nvSpPr>
        <p:spPr>
          <a:xfrm>
            <a:off x="1425011" y="2961773"/>
            <a:ext cx="1662874" cy="1349375"/>
          </a:xfrm>
          <a:prstGeom prst="rect">
            <a:avLst/>
          </a:prstGeom>
          <a:solidFill>
            <a:srgbClr val="FFE0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FF9900"/>
                </a:solidFill>
              </a:rPr>
              <a:t>EXPERIMENTS</a:t>
            </a:r>
            <a:r>
              <a:rPr lang="en-US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F5760CA-17F5-AD8B-5A21-472A025F185D}"/>
              </a:ext>
            </a:extLst>
          </p:cNvPr>
          <p:cNvSpPr/>
          <p:nvPr/>
        </p:nvSpPr>
        <p:spPr>
          <a:xfrm>
            <a:off x="1426914" y="4365300"/>
            <a:ext cx="1662874" cy="13493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THEORY </a:t>
            </a:r>
          </a:p>
        </p:txBody>
      </p:sp>
      <p:pic>
        <p:nvPicPr>
          <p:cNvPr id="82" name="Picture 81" descr="A machine with many wires&#10;&#10;Description automatically generated">
            <a:extLst>
              <a:ext uri="{FF2B5EF4-FFF2-40B4-BE49-F238E27FC236}">
                <a16:creationId xmlns:a16="http://schemas.microsoft.com/office/drawing/2014/main" id="{BDCEBB6C-2031-9A0F-072B-204E375A3A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272" y="3373046"/>
            <a:ext cx="1533641" cy="862673"/>
          </a:xfrm>
          <a:prstGeom prst="rect">
            <a:avLst/>
          </a:prstGeom>
        </p:spPr>
      </p:pic>
      <p:pic>
        <p:nvPicPr>
          <p:cNvPr id="83" name="Picture 4" descr="Nuclear Fission Definition and Examples">
            <a:extLst>
              <a:ext uri="{FF2B5EF4-FFF2-40B4-BE49-F238E27FC236}">
                <a16:creationId xmlns:a16="http://schemas.microsoft.com/office/drawing/2014/main" id="{BF636467-DEF3-C6D6-E99B-2AB7D07FFE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402" y="4700914"/>
            <a:ext cx="1419380" cy="94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Arrow: Right 83">
            <a:extLst>
              <a:ext uri="{FF2B5EF4-FFF2-40B4-BE49-F238E27FC236}">
                <a16:creationId xmlns:a16="http://schemas.microsoft.com/office/drawing/2014/main" id="{16572B39-4AFC-774A-5538-9543C8A280AE}"/>
              </a:ext>
            </a:extLst>
          </p:cNvPr>
          <p:cNvSpPr/>
          <p:nvPr/>
        </p:nvSpPr>
        <p:spPr>
          <a:xfrm>
            <a:off x="3089787" y="3465828"/>
            <a:ext cx="774155" cy="338554"/>
          </a:xfrm>
          <a:prstGeom prst="rightArrow">
            <a:avLst/>
          </a:prstGeom>
          <a:solidFill>
            <a:srgbClr val="FFE0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Arrow: Right 84">
            <a:extLst>
              <a:ext uri="{FF2B5EF4-FFF2-40B4-BE49-F238E27FC236}">
                <a16:creationId xmlns:a16="http://schemas.microsoft.com/office/drawing/2014/main" id="{64186B22-1742-7ACC-E149-B263F72A04D3}"/>
              </a:ext>
            </a:extLst>
          </p:cNvPr>
          <p:cNvSpPr/>
          <p:nvPr/>
        </p:nvSpPr>
        <p:spPr>
          <a:xfrm>
            <a:off x="3074884" y="4868338"/>
            <a:ext cx="774155" cy="33855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D4594CD-535F-DE5D-7E4B-1220E2DED3C0}"/>
              </a:ext>
            </a:extLst>
          </p:cNvPr>
          <p:cNvSpPr txBox="1"/>
          <p:nvPr/>
        </p:nvSpPr>
        <p:spPr>
          <a:xfrm>
            <a:off x="4987900" y="3392583"/>
            <a:ext cx="798328" cy="415498"/>
          </a:xfrm>
          <a:prstGeom prst="rect">
            <a:avLst/>
          </a:prstGeom>
          <a:solidFill>
            <a:srgbClr val="98FF9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noProof="0" dirty="0">
                <a:solidFill>
                  <a:schemeClr val="tx1"/>
                </a:solidFill>
              </a:rPr>
              <a:t>Integral exp.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78989A-D82C-A302-7DA5-1DBF22DEF601}"/>
              </a:ext>
            </a:extLst>
          </p:cNvPr>
          <p:cNvSpPr txBox="1"/>
          <p:nvPr/>
        </p:nvSpPr>
        <p:spPr>
          <a:xfrm>
            <a:off x="5255908" y="3876805"/>
            <a:ext cx="409371" cy="215444"/>
          </a:xfrm>
          <a:prstGeom prst="rect">
            <a:avLst/>
          </a:prstGeom>
          <a:solidFill>
            <a:srgbClr val="98FF9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dirty="0" err="1">
                <a:solidFill>
                  <a:schemeClr val="tx1"/>
                </a:solidFill>
              </a:rPr>
              <a:t>k</a:t>
            </a:r>
            <a:r>
              <a:rPr lang="en-US" sz="800" baseline="-25000" dirty="0" err="1">
                <a:solidFill>
                  <a:schemeClr val="tx1"/>
                </a:solidFill>
              </a:rPr>
              <a:t>eff</a:t>
            </a:r>
            <a:endParaRPr lang="en-US" sz="800" noProof="0" dirty="0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8FC6DE-33A4-EB96-FCCC-434E0A2CCEAC}"/>
              </a:ext>
            </a:extLst>
          </p:cNvPr>
          <p:cNvSpPr txBox="1"/>
          <p:nvPr/>
        </p:nvSpPr>
        <p:spPr>
          <a:xfrm>
            <a:off x="5255907" y="4154855"/>
            <a:ext cx="409371" cy="215444"/>
          </a:xfrm>
          <a:prstGeom prst="rect">
            <a:avLst/>
          </a:prstGeom>
          <a:solidFill>
            <a:srgbClr val="98FF9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RRR</a:t>
            </a:r>
          </a:p>
        </p:txBody>
      </p: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F23600BD-8198-FDF7-05B8-BD2FE6B01BC8}"/>
              </a:ext>
            </a:extLst>
          </p:cNvPr>
          <p:cNvCxnSpPr>
            <a:cxnSpLocks/>
            <a:endCxn id="32" idx="1"/>
          </p:cNvCxnSpPr>
          <p:nvPr/>
        </p:nvCxnSpPr>
        <p:spPr>
          <a:xfrm rot="16200000" flipH="1">
            <a:off x="5087011" y="3815630"/>
            <a:ext cx="174792" cy="163002"/>
          </a:xfrm>
          <a:prstGeom prst="bentConnector2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C45FDC0A-271E-6773-15AB-6F3A6F75AD74}"/>
              </a:ext>
            </a:extLst>
          </p:cNvPr>
          <p:cNvCxnSpPr>
            <a:cxnSpLocks/>
            <a:endCxn id="33" idx="1"/>
          </p:cNvCxnSpPr>
          <p:nvPr/>
        </p:nvCxnSpPr>
        <p:spPr>
          <a:xfrm rot="16200000" flipH="1">
            <a:off x="5034527" y="4041197"/>
            <a:ext cx="279758" cy="163002"/>
          </a:xfrm>
          <a:prstGeom prst="bentConnector2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3BEB6D13-5ABE-708E-B4DA-3A36289B5F71}"/>
              </a:ext>
            </a:extLst>
          </p:cNvPr>
          <p:cNvCxnSpPr>
            <a:cxnSpLocks/>
            <a:endCxn id="41" idx="1"/>
          </p:cNvCxnSpPr>
          <p:nvPr/>
        </p:nvCxnSpPr>
        <p:spPr>
          <a:xfrm rot="16200000" flipH="1">
            <a:off x="5016709" y="4301429"/>
            <a:ext cx="315394" cy="163002"/>
          </a:xfrm>
          <a:prstGeom prst="bentConnector2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6891DA8F-2F14-7C34-B04F-034AA8FB56C8}"/>
              </a:ext>
            </a:extLst>
          </p:cNvPr>
          <p:cNvSpPr txBox="1"/>
          <p:nvPr/>
        </p:nvSpPr>
        <p:spPr>
          <a:xfrm>
            <a:off x="5255907" y="4432905"/>
            <a:ext cx="409371" cy="215444"/>
          </a:xfrm>
          <a:prstGeom prst="rect">
            <a:avLst/>
          </a:prstGeom>
          <a:solidFill>
            <a:srgbClr val="98FF9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800" noProof="0" dirty="0">
                <a:solidFill>
                  <a:schemeClr val="tx1"/>
                </a:solidFill>
              </a:rPr>
              <a:t>…</a:t>
            </a:r>
            <a:endParaRPr lang="en-US" sz="800" noProof="0" dirty="0">
              <a:solidFill>
                <a:schemeClr val="tx1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3789C81-DD89-F517-F8EE-84AF93746A2E}"/>
              </a:ext>
            </a:extLst>
          </p:cNvPr>
          <p:cNvSpPr/>
          <p:nvPr/>
        </p:nvSpPr>
        <p:spPr>
          <a:xfrm>
            <a:off x="7838422" y="3439048"/>
            <a:ext cx="1184471" cy="1860011"/>
          </a:xfrm>
          <a:prstGeom prst="rect">
            <a:avLst/>
          </a:prstGeom>
          <a:solidFill>
            <a:srgbClr val="FFD9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C00000"/>
                </a:solidFill>
              </a:rPr>
              <a:t>PROCESS 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CED604B-74E7-112E-068D-E6B305242E2D}"/>
              </a:ext>
            </a:extLst>
          </p:cNvPr>
          <p:cNvSpPr txBox="1"/>
          <p:nvPr/>
        </p:nvSpPr>
        <p:spPr>
          <a:xfrm>
            <a:off x="7915406" y="3955817"/>
            <a:ext cx="1030502" cy="415498"/>
          </a:xfrm>
          <a:prstGeom prst="rect">
            <a:avLst/>
          </a:prstGeom>
          <a:solidFill>
            <a:srgbClr val="FFB3B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1050" noProof="0" dirty="0" err="1">
                <a:solidFill>
                  <a:schemeClr val="tx1"/>
                </a:solidFill>
              </a:rPr>
              <a:t>Prepare</a:t>
            </a:r>
            <a:r>
              <a:rPr lang="nl-BE" sz="1050" noProof="0" dirty="0">
                <a:solidFill>
                  <a:schemeClr val="tx1"/>
                </a:solidFill>
              </a:rPr>
              <a:t> </a:t>
            </a:r>
            <a:r>
              <a:rPr lang="nl-BE" sz="1050" noProof="0" dirty="0" err="1">
                <a:solidFill>
                  <a:schemeClr val="tx1"/>
                </a:solidFill>
              </a:rPr>
              <a:t>Nuclear</a:t>
            </a:r>
            <a:r>
              <a:rPr lang="nl-BE" sz="1050" noProof="0" dirty="0">
                <a:solidFill>
                  <a:schemeClr val="tx1"/>
                </a:solidFill>
              </a:rPr>
              <a:t> Data</a:t>
            </a:r>
            <a:endParaRPr lang="en-US" sz="1050" noProof="0" dirty="0">
              <a:solidFill>
                <a:schemeClr val="tx1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4E9EE9-D12E-2634-95A0-9313EFBE8B0E}"/>
              </a:ext>
            </a:extLst>
          </p:cNvPr>
          <p:cNvSpPr txBox="1"/>
          <p:nvPr/>
        </p:nvSpPr>
        <p:spPr>
          <a:xfrm>
            <a:off x="8121230" y="4439913"/>
            <a:ext cx="798328" cy="215444"/>
          </a:xfrm>
          <a:prstGeom prst="rect">
            <a:avLst/>
          </a:prstGeom>
          <a:solidFill>
            <a:srgbClr val="FFB3B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800" noProof="0" dirty="0">
                <a:solidFill>
                  <a:schemeClr val="tx1"/>
                </a:solidFill>
              </a:rPr>
              <a:t>NJOY</a:t>
            </a:r>
            <a:endParaRPr lang="en-US" sz="800" noProof="0" dirty="0">
              <a:solidFill>
                <a:schemeClr val="tx1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93B864B-DD6D-8713-BC02-8E7AA245F452}"/>
              </a:ext>
            </a:extLst>
          </p:cNvPr>
          <p:cNvSpPr txBox="1"/>
          <p:nvPr/>
        </p:nvSpPr>
        <p:spPr>
          <a:xfrm>
            <a:off x="8121228" y="4722429"/>
            <a:ext cx="798328" cy="215444"/>
          </a:xfrm>
          <a:prstGeom prst="rect">
            <a:avLst/>
          </a:prstGeom>
          <a:solidFill>
            <a:srgbClr val="FFB3B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FRENDY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60A0163-20F6-FF26-8C57-88360579CC25}"/>
              </a:ext>
            </a:extLst>
          </p:cNvPr>
          <p:cNvSpPr txBox="1"/>
          <p:nvPr/>
        </p:nvSpPr>
        <p:spPr>
          <a:xfrm>
            <a:off x="8121227" y="5004530"/>
            <a:ext cx="798327" cy="215444"/>
          </a:xfrm>
          <a:prstGeom prst="rect">
            <a:avLst/>
          </a:prstGeom>
          <a:solidFill>
            <a:srgbClr val="FFB3B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…</a:t>
            </a:r>
          </a:p>
        </p:txBody>
      </p: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36CACA81-9692-A042-52BF-67895D1CD038}"/>
              </a:ext>
            </a:extLst>
          </p:cNvPr>
          <p:cNvCxnSpPr>
            <a:endCxn id="77" idx="1"/>
          </p:cNvCxnSpPr>
          <p:nvPr/>
        </p:nvCxnSpPr>
        <p:spPr>
          <a:xfrm rot="16200000" flipH="1">
            <a:off x="7952333" y="4378737"/>
            <a:ext cx="174793" cy="163002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D7C2B5FD-5B66-7730-B295-F2CCC7EDC5D3}"/>
              </a:ext>
            </a:extLst>
          </p:cNvPr>
          <p:cNvCxnSpPr>
            <a:cxnSpLocks/>
            <a:endCxn id="78" idx="1"/>
          </p:cNvCxnSpPr>
          <p:nvPr/>
        </p:nvCxnSpPr>
        <p:spPr>
          <a:xfrm rot="16200000" flipH="1">
            <a:off x="7867693" y="4576615"/>
            <a:ext cx="344069" cy="163002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or: Elbow 86">
            <a:extLst>
              <a:ext uri="{FF2B5EF4-FFF2-40B4-BE49-F238E27FC236}">
                <a16:creationId xmlns:a16="http://schemas.microsoft.com/office/drawing/2014/main" id="{84E8413D-1087-D571-5706-DBD84D59F966}"/>
              </a:ext>
            </a:extLst>
          </p:cNvPr>
          <p:cNvCxnSpPr>
            <a:cxnSpLocks/>
            <a:endCxn id="79" idx="1"/>
          </p:cNvCxnSpPr>
          <p:nvPr/>
        </p:nvCxnSpPr>
        <p:spPr>
          <a:xfrm rot="16200000" flipH="1">
            <a:off x="7870508" y="4861532"/>
            <a:ext cx="338437" cy="163002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48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2" grpId="0" animBg="1"/>
      <p:bldP spid="33" grpId="0" animBg="1"/>
      <p:bldP spid="4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17ADC-DE56-D1CE-6638-46A1A0FA6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Methodology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2F5C3A-B4C6-56AA-B004-A9DAAB5C186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noProof="0" dirty="0">
                <a:sym typeface="Wingdings" panose="05000000000000000000" pitchFamily="2" charset="2"/>
              </a:rPr>
              <a:t>Surrogate modelling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F83D36-C811-8FD3-3CD9-D0B7DA9DE76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2" y="2293938"/>
            <a:ext cx="5991057" cy="3794125"/>
          </a:xfrm>
        </p:spPr>
        <p:txBody>
          <a:bodyPr>
            <a:normAutofit/>
          </a:bodyPr>
          <a:lstStyle/>
          <a:p>
            <a:r>
              <a:rPr lang="en-US" noProof="0" dirty="0"/>
              <a:t>SAMMY and mostly SERPENT evaluations are expensive</a:t>
            </a:r>
          </a:p>
          <a:p>
            <a:r>
              <a:rPr lang="en-US" noProof="0" dirty="0">
                <a:sym typeface="Wingdings" panose="05000000000000000000" pitchFamily="2" charset="2"/>
              </a:rPr>
              <a:t>Train easy to evaluate surrogate model</a:t>
            </a:r>
          </a:p>
          <a:p>
            <a:pPr lvl="1"/>
            <a:r>
              <a:rPr lang="en-US" noProof="0" dirty="0">
                <a:sym typeface="Wingdings" panose="05000000000000000000" pitchFamily="2" charset="2"/>
              </a:rPr>
              <a:t>Sample input parameters</a:t>
            </a:r>
          </a:p>
          <a:p>
            <a:pPr lvl="1"/>
            <a:r>
              <a:rPr lang="en-US" noProof="0" dirty="0">
                <a:sym typeface="Wingdings" panose="05000000000000000000" pitchFamily="2" charset="2"/>
              </a:rPr>
              <a:t>Evaluate sample in high-fidelity code</a:t>
            </a:r>
          </a:p>
          <a:p>
            <a:pPr lvl="1"/>
            <a:r>
              <a:rPr lang="en-US" noProof="0" dirty="0">
                <a:sym typeface="Wingdings" panose="05000000000000000000" pitchFamily="2" charset="2"/>
              </a:rPr>
              <a:t>Split in training and testing set (80/20)</a:t>
            </a:r>
          </a:p>
          <a:p>
            <a:pPr lvl="1"/>
            <a:r>
              <a:rPr lang="en-US" noProof="0" dirty="0">
                <a:sym typeface="Wingdings" panose="05000000000000000000" pitchFamily="2" charset="2"/>
              </a:rPr>
              <a:t>Train a Gaussian Process with training set</a:t>
            </a:r>
          </a:p>
          <a:p>
            <a:pPr lvl="1"/>
            <a:r>
              <a:rPr lang="en-US" noProof="0" dirty="0">
                <a:sym typeface="Wingdings" panose="05000000000000000000" pitchFamily="2" charset="2"/>
              </a:rPr>
              <a:t>Test GP on testing set</a:t>
            </a:r>
          </a:p>
          <a:p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1BD6FF-07F2-267D-DE23-D7C99B242F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US" noProof="0" smtClean="0"/>
              <a:pPr/>
              <a:t>23</a:t>
            </a:fld>
            <a:endParaRPr lang="en-US" noProof="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52E1017-FF7E-F6E0-CBB6-C3BD43A0F903}"/>
              </a:ext>
            </a:extLst>
          </p:cNvPr>
          <p:cNvCxnSpPr>
            <a:cxnSpLocks/>
          </p:cNvCxnSpPr>
          <p:nvPr/>
        </p:nvCxnSpPr>
        <p:spPr>
          <a:xfrm flipV="1">
            <a:off x="7562219" y="1975176"/>
            <a:ext cx="0" cy="34235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257F31F-6948-0C47-9BBE-EAC5D8BDA0E5}"/>
              </a:ext>
            </a:extLst>
          </p:cNvPr>
          <p:cNvCxnSpPr>
            <a:cxnSpLocks/>
          </p:cNvCxnSpPr>
          <p:nvPr/>
        </p:nvCxnSpPr>
        <p:spPr>
          <a:xfrm>
            <a:off x="7415597" y="5338810"/>
            <a:ext cx="374355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BD620EB-3547-793C-1F5B-4CDFFD0BA800}"/>
              </a:ext>
            </a:extLst>
          </p:cNvPr>
          <p:cNvSpPr/>
          <p:nvPr/>
        </p:nvSpPr>
        <p:spPr>
          <a:xfrm>
            <a:off x="7839572" y="2422111"/>
            <a:ext cx="3739939" cy="2652701"/>
          </a:xfrm>
          <a:custGeom>
            <a:avLst/>
            <a:gdLst>
              <a:gd name="connsiteX0" fmla="*/ 0 w 3739939"/>
              <a:gd name="connsiteY0" fmla="*/ 60102 h 2652701"/>
              <a:gd name="connsiteX1" fmla="*/ 1135416 w 3739939"/>
              <a:gd name="connsiteY1" fmla="*/ 207446 h 2652701"/>
              <a:gd name="connsiteX2" fmla="*/ 1893804 w 3739939"/>
              <a:gd name="connsiteY2" fmla="*/ 1763226 h 2652701"/>
              <a:gd name="connsiteX3" fmla="*/ 2938214 w 3739939"/>
              <a:gd name="connsiteY3" fmla="*/ 2616955 h 2652701"/>
              <a:gd name="connsiteX4" fmla="*/ 3739939 w 3739939"/>
              <a:gd name="connsiteY4" fmla="*/ 2504280 h 2652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39939" h="2652701">
                <a:moveTo>
                  <a:pt x="0" y="60102"/>
                </a:moveTo>
                <a:cubicBezTo>
                  <a:pt x="409891" y="-8153"/>
                  <a:pt x="819782" y="-76408"/>
                  <a:pt x="1135416" y="207446"/>
                </a:cubicBezTo>
                <a:cubicBezTo>
                  <a:pt x="1451050" y="491300"/>
                  <a:pt x="1593338" y="1361641"/>
                  <a:pt x="1893804" y="1763226"/>
                </a:cubicBezTo>
                <a:cubicBezTo>
                  <a:pt x="2194270" y="2164811"/>
                  <a:pt x="2630525" y="2493446"/>
                  <a:pt x="2938214" y="2616955"/>
                </a:cubicBezTo>
                <a:cubicBezTo>
                  <a:pt x="3245903" y="2740464"/>
                  <a:pt x="3739939" y="2504280"/>
                  <a:pt x="3739939" y="2504280"/>
                </a:cubicBezTo>
              </a:path>
            </a:pathLst>
          </a:cu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696FF3-8740-0AF8-676A-012E6DA86C3C}"/>
              </a:ext>
            </a:extLst>
          </p:cNvPr>
          <p:cNvSpPr txBox="1"/>
          <p:nvPr/>
        </p:nvSpPr>
        <p:spPr>
          <a:xfrm>
            <a:off x="9374407" y="1973447"/>
            <a:ext cx="2482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     high-fidelity model</a:t>
            </a:r>
          </a:p>
          <a:p>
            <a:r>
              <a:rPr lang="en-US" noProof="0" dirty="0"/>
              <a:t>     samples</a:t>
            </a:r>
          </a:p>
          <a:p>
            <a:r>
              <a:rPr lang="en-US" noProof="0" dirty="0"/>
              <a:t>     Gaussian Process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9927D5-BFB4-2766-B2AB-097D52973FDA}"/>
              </a:ext>
            </a:extLst>
          </p:cNvPr>
          <p:cNvSpPr txBox="1"/>
          <p:nvPr/>
        </p:nvSpPr>
        <p:spPr>
          <a:xfrm>
            <a:off x="11005303" y="5418143"/>
            <a:ext cx="2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E34731-AC40-FE43-F91F-2AFEDED9485F}"/>
              </a:ext>
            </a:extLst>
          </p:cNvPr>
          <p:cNvSpPr txBox="1"/>
          <p:nvPr/>
        </p:nvSpPr>
        <p:spPr>
          <a:xfrm>
            <a:off x="7183024" y="1774169"/>
            <a:ext cx="275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y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0A2251D-4817-BCE5-560E-AA30F742711D}"/>
              </a:ext>
            </a:extLst>
          </p:cNvPr>
          <p:cNvSpPr/>
          <p:nvPr/>
        </p:nvSpPr>
        <p:spPr>
          <a:xfrm>
            <a:off x="8266802" y="2354940"/>
            <a:ext cx="134341" cy="1343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BF4258C-8B7B-8DB4-1385-B786BA909DA7}"/>
              </a:ext>
            </a:extLst>
          </p:cNvPr>
          <p:cNvSpPr/>
          <p:nvPr/>
        </p:nvSpPr>
        <p:spPr>
          <a:xfrm>
            <a:off x="8266802" y="5275389"/>
            <a:ext cx="134341" cy="1343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EDCD278-B2AE-C310-CDCE-F4E5C9561C8B}"/>
              </a:ext>
            </a:extLst>
          </p:cNvPr>
          <p:cNvSpPr/>
          <p:nvPr/>
        </p:nvSpPr>
        <p:spPr>
          <a:xfrm>
            <a:off x="8828372" y="2504044"/>
            <a:ext cx="134341" cy="1343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44C1D6D-CE9D-A4DE-CB39-E2BF0C2C3F0D}"/>
              </a:ext>
            </a:extLst>
          </p:cNvPr>
          <p:cNvSpPr/>
          <p:nvPr/>
        </p:nvSpPr>
        <p:spPr>
          <a:xfrm>
            <a:off x="8828373" y="5271639"/>
            <a:ext cx="134341" cy="1343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50C82D8-3A97-0464-DAA5-48A3384FEDFF}"/>
              </a:ext>
            </a:extLst>
          </p:cNvPr>
          <p:cNvSpPr/>
          <p:nvPr/>
        </p:nvSpPr>
        <p:spPr>
          <a:xfrm>
            <a:off x="9532955" y="3900731"/>
            <a:ext cx="134341" cy="1343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3239BF7-CEAC-5471-224B-343E1F0F0350}"/>
              </a:ext>
            </a:extLst>
          </p:cNvPr>
          <p:cNvSpPr/>
          <p:nvPr/>
        </p:nvSpPr>
        <p:spPr>
          <a:xfrm>
            <a:off x="9532955" y="5263732"/>
            <a:ext cx="134341" cy="1343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517407B-2813-8E71-FE54-D4B04BA282CA}"/>
              </a:ext>
            </a:extLst>
          </p:cNvPr>
          <p:cNvSpPr/>
          <p:nvPr/>
        </p:nvSpPr>
        <p:spPr>
          <a:xfrm>
            <a:off x="10126805" y="4591279"/>
            <a:ext cx="134341" cy="1343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F7CCD98-39F2-40E5-56F4-48E8771909F0}"/>
              </a:ext>
            </a:extLst>
          </p:cNvPr>
          <p:cNvSpPr/>
          <p:nvPr/>
        </p:nvSpPr>
        <p:spPr>
          <a:xfrm>
            <a:off x="10126805" y="5263732"/>
            <a:ext cx="134341" cy="1343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9ABBC04-83F2-FA8B-29CB-44305D9B4D1A}"/>
              </a:ext>
            </a:extLst>
          </p:cNvPr>
          <p:cNvSpPr/>
          <p:nvPr/>
        </p:nvSpPr>
        <p:spPr>
          <a:xfrm>
            <a:off x="9202265" y="3072333"/>
            <a:ext cx="134341" cy="1343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F175BD3-2F4C-C971-F2FB-5F8B7F0D735B}"/>
              </a:ext>
            </a:extLst>
          </p:cNvPr>
          <p:cNvSpPr/>
          <p:nvPr/>
        </p:nvSpPr>
        <p:spPr>
          <a:xfrm>
            <a:off x="9202265" y="5263732"/>
            <a:ext cx="134341" cy="1343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FE55E0D-3C60-6A02-FB68-F21E9B6E1297}"/>
              </a:ext>
            </a:extLst>
          </p:cNvPr>
          <p:cNvCxnSpPr>
            <a:stCxn id="16" idx="4"/>
            <a:endCxn id="17" idx="0"/>
          </p:cNvCxnSpPr>
          <p:nvPr/>
        </p:nvCxnSpPr>
        <p:spPr>
          <a:xfrm>
            <a:off x="8333973" y="2489281"/>
            <a:ext cx="0" cy="278610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D46DDDB-0131-BC17-574F-326732E0F438}"/>
              </a:ext>
            </a:extLst>
          </p:cNvPr>
          <p:cNvCxnSpPr>
            <a:cxnSpLocks/>
            <a:stCxn id="18" idx="4"/>
            <a:endCxn id="19" idx="0"/>
          </p:cNvCxnSpPr>
          <p:nvPr/>
        </p:nvCxnSpPr>
        <p:spPr>
          <a:xfrm>
            <a:off x="8895543" y="2638385"/>
            <a:ext cx="1" cy="2633254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5D47113-FC89-3D6E-5578-84C01A0D1FF9}"/>
              </a:ext>
            </a:extLst>
          </p:cNvPr>
          <p:cNvCxnSpPr>
            <a:cxnSpLocks/>
            <a:stCxn id="26" idx="4"/>
            <a:endCxn id="27" idx="0"/>
          </p:cNvCxnSpPr>
          <p:nvPr/>
        </p:nvCxnSpPr>
        <p:spPr>
          <a:xfrm>
            <a:off x="9269436" y="3206674"/>
            <a:ext cx="0" cy="205705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8E4136E-761F-677E-582B-8570F282A962}"/>
              </a:ext>
            </a:extLst>
          </p:cNvPr>
          <p:cNvCxnSpPr>
            <a:cxnSpLocks/>
            <a:stCxn id="20" idx="4"/>
            <a:endCxn id="21" idx="0"/>
          </p:cNvCxnSpPr>
          <p:nvPr/>
        </p:nvCxnSpPr>
        <p:spPr>
          <a:xfrm>
            <a:off x="9600126" y="4035072"/>
            <a:ext cx="0" cy="122866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F5B2087-B64B-FE0F-CD62-66A96A39E001}"/>
              </a:ext>
            </a:extLst>
          </p:cNvPr>
          <p:cNvCxnSpPr>
            <a:cxnSpLocks/>
            <a:stCxn id="22" idx="4"/>
            <a:endCxn id="23" idx="0"/>
          </p:cNvCxnSpPr>
          <p:nvPr/>
        </p:nvCxnSpPr>
        <p:spPr>
          <a:xfrm>
            <a:off x="10193976" y="4725620"/>
            <a:ext cx="0" cy="538112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637FBF47-4C37-75F0-52BE-252E102DAB43}"/>
              </a:ext>
            </a:extLst>
          </p:cNvPr>
          <p:cNvSpPr/>
          <p:nvPr/>
        </p:nvSpPr>
        <p:spPr>
          <a:xfrm>
            <a:off x="9498065" y="2369703"/>
            <a:ext cx="134341" cy="1343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C5FC874-8024-21A4-25B8-DC30B94FB22F}"/>
              </a:ext>
            </a:extLst>
          </p:cNvPr>
          <p:cNvCxnSpPr/>
          <p:nvPr/>
        </p:nvCxnSpPr>
        <p:spPr>
          <a:xfrm>
            <a:off x="9382361" y="2167026"/>
            <a:ext cx="301188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30DFCE4-C8AF-67F0-497B-7C577F567241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7562218" y="2422111"/>
            <a:ext cx="704584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507BA1C-32A0-71D7-4515-37B49820EC65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7592554" y="2571215"/>
            <a:ext cx="1235818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A77D657-EE54-F444-7899-9501F4DCEFA8}"/>
              </a:ext>
            </a:extLst>
          </p:cNvPr>
          <p:cNvCxnSpPr>
            <a:cxnSpLocks/>
            <a:stCxn id="26" idx="2"/>
          </p:cNvCxnSpPr>
          <p:nvPr/>
        </p:nvCxnSpPr>
        <p:spPr>
          <a:xfrm flipH="1">
            <a:off x="7592553" y="3139504"/>
            <a:ext cx="1609712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E6D9834-528C-CDD7-34D1-511F59541169}"/>
              </a:ext>
            </a:extLst>
          </p:cNvPr>
          <p:cNvCxnSpPr>
            <a:cxnSpLocks/>
            <a:stCxn id="20" idx="2"/>
          </p:cNvCxnSpPr>
          <p:nvPr/>
        </p:nvCxnSpPr>
        <p:spPr>
          <a:xfrm flipH="1" flipV="1">
            <a:off x="7592553" y="3962527"/>
            <a:ext cx="1940402" cy="5375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1F24EFB-B321-179D-B1B3-7DF3288DC479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7592553" y="4658450"/>
            <a:ext cx="2534252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2B908CBA-E6F0-3D4A-E006-16E06FACD9C3}"/>
              </a:ext>
            </a:extLst>
          </p:cNvPr>
          <p:cNvSpPr/>
          <p:nvPr/>
        </p:nvSpPr>
        <p:spPr>
          <a:xfrm>
            <a:off x="7491616" y="2359276"/>
            <a:ext cx="134341" cy="1343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995DF50A-BE54-13B7-ACFB-46129F0068AB}"/>
              </a:ext>
            </a:extLst>
          </p:cNvPr>
          <p:cNvSpPr/>
          <p:nvPr/>
        </p:nvSpPr>
        <p:spPr>
          <a:xfrm>
            <a:off x="7489998" y="3078693"/>
            <a:ext cx="134341" cy="1343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3AB57C8-437A-BEED-A378-8B6480F301EF}"/>
              </a:ext>
            </a:extLst>
          </p:cNvPr>
          <p:cNvSpPr/>
          <p:nvPr/>
        </p:nvSpPr>
        <p:spPr>
          <a:xfrm>
            <a:off x="7493486" y="2517493"/>
            <a:ext cx="134341" cy="1343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A3B56BE-976C-EDDA-47CF-F2DA48ED03D8}"/>
              </a:ext>
            </a:extLst>
          </p:cNvPr>
          <p:cNvSpPr/>
          <p:nvPr/>
        </p:nvSpPr>
        <p:spPr>
          <a:xfrm>
            <a:off x="7486399" y="3893393"/>
            <a:ext cx="134341" cy="1343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1B2DD971-284B-D427-8B3C-DB2530CE2AF8}"/>
              </a:ext>
            </a:extLst>
          </p:cNvPr>
          <p:cNvSpPr/>
          <p:nvPr/>
        </p:nvSpPr>
        <p:spPr>
          <a:xfrm>
            <a:off x="7498935" y="4589414"/>
            <a:ext cx="134341" cy="13434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DC7D1374-3F56-CA2E-91FA-63F11AF7804E}"/>
              </a:ext>
            </a:extLst>
          </p:cNvPr>
          <p:cNvSpPr/>
          <p:nvPr/>
        </p:nvSpPr>
        <p:spPr>
          <a:xfrm>
            <a:off x="7983084" y="2091696"/>
            <a:ext cx="3471253" cy="2472816"/>
          </a:xfrm>
          <a:custGeom>
            <a:avLst/>
            <a:gdLst>
              <a:gd name="connsiteX0" fmla="*/ 0 w 3471253"/>
              <a:gd name="connsiteY0" fmla="*/ 0 h 2530821"/>
              <a:gd name="connsiteX1" fmla="*/ 424698 w 3471253"/>
              <a:gd name="connsiteY1" fmla="*/ 221016 h 2530821"/>
              <a:gd name="connsiteX2" fmla="*/ 823393 w 3471253"/>
              <a:gd name="connsiteY2" fmla="*/ 138677 h 2530821"/>
              <a:gd name="connsiteX3" fmla="*/ 1009740 w 3471253"/>
              <a:gd name="connsiteY3" fmla="*/ 398696 h 2530821"/>
              <a:gd name="connsiteX4" fmla="*/ 1382434 w 3471253"/>
              <a:gd name="connsiteY4" fmla="*/ 576376 h 2530821"/>
              <a:gd name="connsiteX5" fmla="*/ 1412770 w 3471253"/>
              <a:gd name="connsiteY5" fmla="*/ 962070 h 2530821"/>
              <a:gd name="connsiteX6" fmla="*/ 1729126 w 3471253"/>
              <a:gd name="connsiteY6" fmla="*/ 1382434 h 2530821"/>
              <a:gd name="connsiteX7" fmla="*/ 1750794 w 3471253"/>
              <a:gd name="connsiteY7" fmla="*/ 1807132 h 2530821"/>
              <a:gd name="connsiteX8" fmla="*/ 2114821 w 3471253"/>
              <a:gd name="connsiteY8" fmla="*/ 2006480 h 2530821"/>
              <a:gd name="connsiteX9" fmla="*/ 2335837 w 3471253"/>
              <a:gd name="connsiteY9" fmla="*/ 2517851 h 2530821"/>
              <a:gd name="connsiteX10" fmla="*/ 3471253 w 3471253"/>
              <a:gd name="connsiteY10" fmla="*/ 2366173 h 2530821"/>
              <a:gd name="csX0" fmla="*/ 0 w 3471253"/>
              <a:gd name="csY0" fmla="*/ 0 h 2530821"/>
              <a:gd name="csX1" fmla="*/ 424698 w 3471253"/>
              <a:gd name="csY1" fmla="*/ 221016 h 2530821"/>
              <a:gd name="csX2" fmla="*/ 759893 w 3471253"/>
              <a:gd name="csY2" fmla="*/ 183127 h 2530821"/>
              <a:gd name="csX3" fmla="*/ 1009740 w 3471253"/>
              <a:gd name="csY3" fmla="*/ 398696 h 2530821"/>
              <a:gd name="csX4" fmla="*/ 1382434 w 3471253"/>
              <a:gd name="csY4" fmla="*/ 576376 h 2530821"/>
              <a:gd name="csX5" fmla="*/ 1412770 w 3471253"/>
              <a:gd name="csY5" fmla="*/ 962070 h 2530821"/>
              <a:gd name="csX6" fmla="*/ 1729126 w 3471253"/>
              <a:gd name="csY6" fmla="*/ 1382434 h 2530821"/>
              <a:gd name="csX7" fmla="*/ 1750794 w 3471253"/>
              <a:gd name="csY7" fmla="*/ 1807132 h 2530821"/>
              <a:gd name="csX8" fmla="*/ 2114821 w 3471253"/>
              <a:gd name="csY8" fmla="*/ 2006480 h 2530821"/>
              <a:gd name="csX9" fmla="*/ 2335837 w 3471253"/>
              <a:gd name="csY9" fmla="*/ 2517851 h 2530821"/>
              <a:gd name="csX10" fmla="*/ 3471253 w 3471253"/>
              <a:gd name="csY10" fmla="*/ 2366173 h 2530821"/>
              <a:gd name="csX0" fmla="*/ 0 w 3471253"/>
              <a:gd name="csY0" fmla="*/ 0 h 2530821"/>
              <a:gd name="csX1" fmla="*/ 411998 w 3471253"/>
              <a:gd name="csY1" fmla="*/ 195616 h 2530821"/>
              <a:gd name="csX2" fmla="*/ 759893 w 3471253"/>
              <a:gd name="csY2" fmla="*/ 183127 h 2530821"/>
              <a:gd name="csX3" fmla="*/ 1009740 w 3471253"/>
              <a:gd name="csY3" fmla="*/ 398696 h 2530821"/>
              <a:gd name="csX4" fmla="*/ 1382434 w 3471253"/>
              <a:gd name="csY4" fmla="*/ 576376 h 2530821"/>
              <a:gd name="csX5" fmla="*/ 1412770 w 3471253"/>
              <a:gd name="csY5" fmla="*/ 962070 h 2530821"/>
              <a:gd name="csX6" fmla="*/ 1729126 w 3471253"/>
              <a:gd name="csY6" fmla="*/ 1382434 h 2530821"/>
              <a:gd name="csX7" fmla="*/ 1750794 w 3471253"/>
              <a:gd name="csY7" fmla="*/ 1807132 h 2530821"/>
              <a:gd name="csX8" fmla="*/ 2114821 w 3471253"/>
              <a:gd name="csY8" fmla="*/ 2006480 h 2530821"/>
              <a:gd name="csX9" fmla="*/ 2335837 w 3471253"/>
              <a:gd name="csY9" fmla="*/ 2517851 h 2530821"/>
              <a:gd name="csX10" fmla="*/ 3471253 w 3471253"/>
              <a:gd name="csY10" fmla="*/ 2366173 h 2530821"/>
              <a:gd name="csX0" fmla="*/ 0 w 3471253"/>
              <a:gd name="csY0" fmla="*/ 0 h 2530821"/>
              <a:gd name="csX1" fmla="*/ 411998 w 3471253"/>
              <a:gd name="csY1" fmla="*/ 195616 h 2530821"/>
              <a:gd name="csX2" fmla="*/ 759893 w 3471253"/>
              <a:gd name="csY2" fmla="*/ 183127 h 2530821"/>
              <a:gd name="csX3" fmla="*/ 1009740 w 3471253"/>
              <a:gd name="csY3" fmla="*/ 379646 h 2530821"/>
              <a:gd name="csX4" fmla="*/ 1382434 w 3471253"/>
              <a:gd name="csY4" fmla="*/ 576376 h 2530821"/>
              <a:gd name="csX5" fmla="*/ 1412770 w 3471253"/>
              <a:gd name="csY5" fmla="*/ 962070 h 2530821"/>
              <a:gd name="csX6" fmla="*/ 1729126 w 3471253"/>
              <a:gd name="csY6" fmla="*/ 1382434 h 2530821"/>
              <a:gd name="csX7" fmla="*/ 1750794 w 3471253"/>
              <a:gd name="csY7" fmla="*/ 1807132 h 2530821"/>
              <a:gd name="csX8" fmla="*/ 2114821 w 3471253"/>
              <a:gd name="csY8" fmla="*/ 2006480 h 2530821"/>
              <a:gd name="csX9" fmla="*/ 2335837 w 3471253"/>
              <a:gd name="csY9" fmla="*/ 2517851 h 2530821"/>
              <a:gd name="csX10" fmla="*/ 3471253 w 3471253"/>
              <a:gd name="csY10" fmla="*/ 2366173 h 2530821"/>
              <a:gd name="csX0" fmla="*/ 0 w 3471253"/>
              <a:gd name="csY0" fmla="*/ 0 h 2530821"/>
              <a:gd name="csX1" fmla="*/ 411998 w 3471253"/>
              <a:gd name="csY1" fmla="*/ 195616 h 2530821"/>
              <a:gd name="csX2" fmla="*/ 759893 w 3471253"/>
              <a:gd name="csY2" fmla="*/ 183127 h 2530821"/>
              <a:gd name="csX3" fmla="*/ 1009740 w 3471253"/>
              <a:gd name="csY3" fmla="*/ 379646 h 2530821"/>
              <a:gd name="csX4" fmla="*/ 1337984 w 3471253"/>
              <a:gd name="csY4" fmla="*/ 544626 h 2530821"/>
              <a:gd name="csX5" fmla="*/ 1412770 w 3471253"/>
              <a:gd name="csY5" fmla="*/ 962070 h 2530821"/>
              <a:gd name="csX6" fmla="*/ 1729126 w 3471253"/>
              <a:gd name="csY6" fmla="*/ 1382434 h 2530821"/>
              <a:gd name="csX7" fmla="*/ 1750794 w 3471253"/>
              <a:gd name="csY7" fmla="*/ 1807132 h 2530821"/>
              <a:gd name="csX8" fmla="*/ 2114821 w 3471253"/>
              <a:gd name="csY8" fmla="*/ 2006480 h 2530821"/>
              <a:gd name="csX9" fmla="*/ 2335837 w 3471253"/>
              <a:gd name="csY9" fmla="*/ 2517851 h 2530821"/>
              <a:gd name="csX10" fmla="*/ 3471253 w 3471253"/>
              <a:gd name="csY10" fmla="*/ 2366173 h 2530821"/>
              <a:gd name="csX0" fmla="*/ 0 w 3471253"/>
              <a:gd name="csY0" fmla="*/ 0 h 2530821"/>
              <a:gd name="csX1" fmla="*/ 411998 w 3471253"/>
              <a:gd name="csY1" fmla="*/ 195616 h 2530821"/>
              <a:gd name="csX2" fmla="*/ 759893 w 3471253"/>
              <a:gd name="csY2" fmla="*/ 183127 h 2530821"/>
              <a:gd name="csX3" fmla="*/ 1009740 w 3471253"/>
              <a:gd name="csY3" fmla="*/ 379646 h 2530821"/>
              <a:gd name="csX4" fmla="*/ 1337984 w 3471253"/>
              <a:gd name="csY4" fmla="*/ 544626 h 2530821"/>
              <a:gd name="csX5" fmla="*/ 1412770 w 3471253"/>
              <a:gd name="csY5" fmla="*/ 962070 h 2530821"/>
              <a:gd name="csX6" fmla="*/ 1729126 w 3471253"/>
              <a:gd name="csY6" fmla="*/ 1382434 h 2530821"/>
              <a:gd name="csX7" fmla="*/ 1776194 w 3471253"/>
              <a:gd name="csY7" fmla="*/ 1775382 h 2530821"/>
              <a:gd name="csX8" fmla="*/ 2114821 w 3471253"/>
              <a:gd name="csY8" fmla="*/ 2006480 h 2530821"/>
              <a:gd name="csX9" fmla="*/ 2335837 w 3471253"/>
              <a:gd name="csY9" fmla="*/ 2517851 h 2530821"/>
              <a:gd name="csX10" fmla="*/ 3471253 w 3471253"/>
              <a:gd name="csY10" fmla="*/ 2366173 h 2530821"/>
              <a:gd name="csX0" fmla="*/ 0 w 3471253"/>
              <a:gd name="csY0" fmla="*/ 0 h 2472816"/>
              <a:gd name="csX1" fmla="*/ 411998 w 3471253"/>
              <a:gd name="csY1" fmla="*/ 195616 h 2472816"/>
              <a:gd name="csX2" fmla="*/ 759893 w 3471253"/>
              <a:gd name="csY2" fmla="*/ 183127 h 2472816"/>
              <a:gd name="csX3" fmla="*/ 1009740 w 3471253"/>
              <a:gd name="csY3" fmla="*/ 379646 h 2472816"/>
              <a:gd name="csX4" fmla="*/ 1337984 w 3471253"/>
              <a:gd name="csY4" fmla="*/ 544626 h 2472816"/>
              <a:gd name="csX5" fmla="*/ 1412770 w 3471253"/>
              <a:gd name="csY5" fmla="*/ 962070 h 2472816"/>
              <a:gd name="csX6" fmla="*/ 1729126 w 3471253"/>
              <a:gd name="csY6" fmla="*/ 1382434 h 2472816"/>
              <a:gd name="csX7" fmla="*/ 1776194 w 3471253"/>
              <a:gd name="csY7" fmla="*/ 1775382 h 2472816"/>
              <a:gd name="csX8" fmla="*/ 2114821 w 3471253"/>
              <a:gd name="csY8" fmla="*/ 2006480 h 2472816"/>
              <a:gd name="csX9" fmla="*/ 2335837 w 3471253"/>
              <a:gd name="csY9" fmla="*/ 2454351 h 2472816"/>
              <a:gd name="csX10" fmla="*/ 3471253 w 3471253"/>
              <a:gd name="csY10" fmla="*/ 2366173 h 247281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3471253" h="2472816">
                <a:moveTo>
                  <a:pt x="0" y="0"/>
                </a:moveTo>
                <a:cubicBezTo>
                  <a:pt x="143733" y="98951"/>
                  <a:pt x="285349" y="165095"/>
                  <a:pt x="411998" y="195616"/>
                </a:cubicBezTo>
                <a:cubicBezTo>
                  <a:pt x="538647" y="226137"/>
                  <a:pt x="660269" y="152455"/>
                  <a:pt x="759893" y="183127"/>
                </a:cubicBezTo>
                <a:cubicBezTo>
                  <a:pt x="859517" y="213799"/>
                  <a:pt x="913392" y="319396"/>
                  <a:pt x="1009740" y="379646"/>
                </a:cubicBezTo>
                <a:cubicBezTo>
                  <a:pt x="1106089" y="439896"/>
                  <a:pt x="1270812" y="447555"/>
                  <a:pt x="1337984" y="544626"/>
                </a:cubicBezTo>
                <a:cubicBezTo>
                  <a:pt x="1405156" y="641697"/>
                  <a:pt x="1347580" y="822435"/>
                  <a:pt x="1412770" y="962070"/>
                </a:cubicBezTo>
                <a:cubicBezTo>
                  <a:pt x="1477960" y="1101705"/>
                  <a:pt x="1668555" y="1246882"/>
                  <a:pt x="1729126" y="1382434"/>
                </a:cubicBezTo>
                <a:cubicBezTo>
                  <a:pt x="1789697" y="1517986"/>
                  <a:pt x="1711911" y="1671374"/>
                  <a:pt x="1776194" y="1775382"/>
                </a:cubicBezTo>
                <a:cubicBezTo>
                  <a:pt x="1840477" y="1879390"/>
                  <a:pt x="2021547" y="1893319"/>
                  <a:pt x="2114821" y="2006480"/>
                </a:cubicBezTo>
                <a:cubicBezTo>
                  <a:pt x="2208095" y="2119642"/>
                  <a:pt x="2109765" y="2394402"/>
                  <a:pt x="2335837" y="2454351"/>
                </a:cubicBezTo>
                <a:cubicBezTo>
                  <a:pt x="2561909" y="2514300"/>
                  <a:pt x="3266849" y="2413121"/>
                  <a:pt x="3471253" y="2366173"/>
                </a:cubicBezTo>
              </a:path>
            </a:pathLst>
          </a:custGeom>
          <a:noFill/>
          <a:ln w="190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7CA3CF93-E114-B917-7EF2-47BFDF86523E}"/>
              </a:ext>
            </a:extLst>
          </p:cNvPr>
          <p:cNvSpPr/>
          <p:nvPr/>
        </p:nvSpPr>
        <p:spPr>
          <a:xfrm>
            <a:off x="7897480" y="2664817"/>
            <a:ext cx="3358578" cy="2844826"/>
          </a:xfrm>
          <a:custGeom>
            <a:avLst/>
            <a:gdLst>
              <a:gd name="connsiteX0" fmla="*/ 0 w 3358578"/>
              <a:gd name="connsiteY0" fmla="*/ 315429 h 2893951"/>
              <a:gd name="connsiteX1" fmla="*/ 403029 w 3358578"/>
              <a:gd name="connsiteY1" fmla="*/ 3407 h 2893951"/>
              <a:gd name="connsiteX2" fmla="*/ 632712 w 3358578"/>
              <a:gd name="connsiteY2" fmla="*/ 146417 h 2893951"/>
              <a:gd name="connsiteX3" fmla="*/ 927400 w 3358578"/>
              <a:gd name="connsiteY3" fmla="*/ 98747 h 2893951"/>
              <a:gd name="connsiteX4" fmla="*/ 927400 w 3358578"/>
              <a:gd name="connsiteY4" fmla="*/ 415103 h 2893951"/>
              <a:gd name="connsiteX5" fmla="*/ 1235090 w 3358578"/>
              <a:gd name="connsiteY5" fmla="*/ 605784 h 2893951"/>
              <a:gd name="connsiteX6" fmla="*/ 1248091 w 3358578"/>
              <a:gd name="connsiteY6" fmla="*/ 1147490 h 2893951"/>
              <a:gd name="connsiteX7" fmla="*/ 1581782 w 3358578"/>
              <a:gd name="connsiteY7" fmla="*/ 1411843 h 2893951"/>
              <a:gd name="connsiteX8" fmla="*/ 1742127 w 3358578"/>
              <a:gd name="connsiteY8" fmla="*/ 2001219 h 2893951"/>
              <a:gd name="connsiteX9" fmla="*/ 2227495 w 3358578"/>
              <a:gd name="connsiteY9" fmla="*/ 2174565 h 2893951"/>
              <a:gd name="connsiteX10" fmla="*/ 3358578 w 3358578"/>
              <a:gd name="connsiteY10" fmla="*/ 2893951 h 2893951"/>
              <a:gd name="csX0" fmla="*/ 0 w 3358578"/>
              <a:gd name="csY0" fmla="*/ 315686 h 2894208"/>
              <a:gd name="csX1" fmla="*/ 403029 w 3358578"/>
              <a:gd name="csY1" fmla="*/ 3664 h 2894208"/>
              <a:gd name="csX2" fmla="*/ 632712 w 3358578"/>
              <a:gd name="csY2" fmla="*/ 146674 h 2894208"/>
              <a:gd name="csX3" fmla="*/ 876600 w 3358578"/>
              <a:gd name="csY3" fmla="*/ 175204 h 2894208"/>
              <a:gd name="csX4" fmla="*/ 927400 w 3358578"/>
              <a:gd name="csY4" fmla="*/ 415360 h 2894208"/>
              <a:gd name="csX5" fmla="*/ 1235090 w 3358578"/>
              <a:gd name="csY5" fmla="*/ 606041 h 2894208"/>
              <a:gd name="csX6" fmla="*/ 1248091 w 3358578"/>
              <a:gd name="csY6" fmla="*/ 1147747 h 2894208"/>
              <a:gd name="csX7" fmla="*/ 1581782 w 3358578"/>
              <a:gd name="csY7" fmla="*/ 1412100 h 2894208"/>
              <a:gd name="csX8" fmla="*/ 1742127 w 3358578"/>
              <a:gd name="csY8" fmla="*/ 2001476 h 2894208"/>
              <a:gd name="csX9" fmla="*/ 2227495 w 3358578"/>
              <a:gd name="csY9" fmla="*/ 2174822 h 2894208"/>
              <a:gd name="csX10" fmla="*/ 3358578 w 3358578"/>
              <a:gd name="csY10" fmla="*/ 2894208 h 2894208"/>
              <a:gd name="csX0" fmla="*/ 0 w 3358578"/>
              <a:gd name="csY0" fmla="*/ 266177 h 2844699"/>
              <a:gd name="csX1" fmla="*/ 409379 w 3358578"/>
              <a:gd name="csY1" fmla="*/ 4955 h 2844699"/>
              <a:gd name="csX2" fmla="*/ 632712 w 3358578"/>
              <a:gd name="csY2" fmla="*/ 97165 h 2844699"/>
              <a:gd name="csX3" fmla="*/ 876600 w 3358578"/>
              <a:gd name="csY3" fmla="*/ 125695 h 2844699"/>
              <a:gd name="csX4" fmla="*/ 927400 w 3358578"/>
              <a:gd name="csY4" fmla="*/ 365851 h 2844699"/>
              <a:gd name="csX5" fmla="*/ 1235090 w 3358578"/>
              <a:gd name="csY5" fmla="*/ 556532 h 2844699"/>
              <a:gd name="csX6" fmla="*/ 1248091 w 3358578"/>
              <a:gd name="csY6" fmla="*/ 1098238 h 2844699"/>
              <a:gd name="csX7" fmla="*/ 1581782 w 3358578"/>
              <a:gd name="csY7" fmla="*/ 1362591 h 2844699"/>
              <a:gd name="csX8" fmla="*/ 1742127 w 3358578"/>
              <a:gd name="csY8" fmla="*/ 1951967 h 2844699"/>
              <a:gd name="csX9" fmla="*/ 2227495 w 3358578"/>
              <a:gd name="csY9" fmla="*/ 2125313 h 2844699"/>
              <a:gd name="csX10" fmla="*/ 3358578 w 3358578"/>
              <a:gd name="csY10" fmla="*/ 2844699 h 2844699"/>
              <a:gd name="csX0" fmla="*/ 0 w 3358578"/>
              <a:gd name="csY0" fmla="*/ 266391 h 2844913"/>
              <a:gd name="csX1" fmla="*/ 409379 w 3358578"/>
              <a:gd name="csY1" fmla="*/ 5169 h 2844913"/>
              <a:gd name="csX2" fmla="*/ 632712 w 3358578"/>
              <a:gd name="csY2" fmla="*/ 97379 h 2844913"/>
              <a:gd name="csX3" fmla="*/ 863900 w 3358578"/>
              <a:gd name="csY3" fmla="*/ 157659 h 2844913"/>
              <a:gd name="csX4" fmla="*/ 927400 w 3358578"/>
              <a:gd name="csY4" fmla="*/ 366065 h 2844913"/>
              <a:gd name="csX5" fmla="*/ 1235090 w 3358578"/>
              <a:gd name="csY5" fmla="*/ 556746 h 2844913"/>
              <a:gd name="csX6" fmla="*/ 1248091 w 3358578"/>
              <a:gd name="csY6" fmla="*/ 1098452 h 2844913"/>
              <a:gd name="csX7" fmla="*/ 1581782 w 3358578"/>
              <a:gd name="csY7" fmla="*/ 1362805 h 2844913"/>
              <a:gd name="csX8" fmla="*/ 1742127 w 3358578"/>
              <a:gd name="csY8" fmla="*/ 1952181 h 2844913"/>
              <a:gd name="csX9" fmla="*/ 2227495 w 3358578"/>
              <a:gd name="csY9" fmla="*/ 2125527 h 2844913"/>
              <a:gd name="csX10" fmla="*/ 3358578 w 3358578"/>
              <a:gd name="csY10" fmla="*/ 2844913 h 2844913"/>
              <a:gd name="csX0" fmla="*/ 0 w 3358578"/>
              <a:gd name="csY0" fmla="*/ 266391 h 2844913"/>
              <a:gd name="csX1" fmla="*/ 409379 w 3358578"/>
              <a:gd name="csY1" fmla="*/ 5169 h 2844913"/>
              <a:gd name="csX2" fmla="*/ 632712 w 3358578"/>
              <a:gd name="csY2" fmla="*/ 97379 h 2844913"/>
              <a:gd name="csX3" fmla="*/ 863900 w 3358578"/>
              <a:gd name="csY3" fmla="*/ 157659 h 2844913"/>
              <a:gd name="csX4" fmla="*/ 927400 w 3358578"/>
              <a:gd name="csY4" fmla="*/ 366065 h 2844913"/>
              <a:gd name="csX5" fmla="*/ 1285890 w 3358578"/>
              <a:gd name="csY5" fmla="*/ 626596 h 2844913"/>
              <a:gd name="csX6" fmla="*/ 1248091 w 3358578"/>
              <a:gd name="csY6" fmla="*/ 1098452 h 2844913"/>
              <a:gd name="csX7" fmla="*/ 1581782 w 3358578"/>
              <a:gd name="csY7" fmla="*/ 1362805 h 2844913"/>
              <a:gd name="csX8" fmla="*/ 1742127 w 3358578"/>
              <a:gd name="csY8" fmla="*/ 1952181 h 2844913"/>
              <a:gd name="csX9" fmla="*/ 2227495 w 3358578"/>
              <a:gd name="csY9" fmla="*/ 2125527 h 2844913"/>
              <a:gd name="csX10" fmla="*/ 3358578 w 3358578"/>
              <a:gd name="csY10" fmla="*/ 2844913 h 2844913"/>
              <a:gd name="csX0" fmla="*/ 0 w 3358578"/>
              <a:gd name="csY0" fmla="*/ 266391 h 2844913"/>
              <a:gd name="csX1" fmla="*/ 409379 w 3358578"/>
              <a:gd name="csY1" fmla="*/ 5169 h 2844913"/>
              <a:gd name="csX2" fmla="*/ 632712 w 3358578"/>
              <a:gd name="csY2" fmla="*/ 97379 h 2844913"/>
              <a:gd name="csX3" fmla="*/ 863900 w 3358578"/>
              <a:gd name="csY3" fmla="*/ 157659 h 2844913"/>
              <a:gd name="csX4" fmla="*/ 927400 w 3358578"/>
              <a:gd name="csY4" fmla="*/ 366065 h 2844913"/>
              <a:gd name="csX5" fmla="*/ 1285890 w 3358578"/>
              <a:gd name="csY5" fmla="*/ 626596 h 2844913"/>
              <a:gd name="csX6" fmla="*/ 1248091 w 3358578"/>
              <a:gd name="csY6" fmla="*/ 1098452 h 2844913"/>
              <a:gd name="csX7" fmla="*/ 1670682 w 3358578"/>
              <a:gd name="csY7" fmla="*/ 1451705 h 2844913"/>
              <a:gd name="csX8" fmla="*/ 1742127 w 3358578"/>
              <a:gd name="csY8" fmla="*/ 1952181 h 2844913"/>
              <a:gd name="csX9" fmla="*/ 2227495 w 3358578"/>
              <a:gd name="csY9" fmla="*/ 2125527 h 2844913"/>
              <a:gd name="csX10" fmla="*/ 3358578 w 3358578"/>
              <a:gd name="csY10" fmla="*/ 2844913 h 2844913"/>
              <a:gd name="csX0" fmla="*/ 0 w 3358578"/>
              <a:gd name="csY0" fmla="*/ 266391 h 2844913"/>
              <a:gd name="csX1" fmla="*/ 409379 w 3358578"/>
              <a:gd name="csY1" fmla="*/ 5169 h 2844913"/>
              <a:gd name="csX2" fmla="*/ 632712 w 3358578"/>
              <a:gd name="csY2" fmla="*/ 97379 h 2844913"/>
              <a:gd name="csX3" fmla="*/ 863900 w 3358578"/>
              <a:gd name="csY3" fmla="*/ 157659 h 2844913"/>
              <a:gd name="csX4" fmla="*/ 927400 w 3358578"/>
              <a:gd name="csY4" fmla="*/ 366065 h 2844913"/>
              <a:gd name="csX5" fmla="*/ 1285890 w 3358578"/>
              <a:gd name="csY5" fmla="*/ 626596 h 2844913"/>
              <a:gd name="csX6" fmla="*/ 1248091 w 3358578"/>
              <a:gd name="csY6" fmla="*/ 1098452 h 2844913"/>
              <a:gd name="csX7" fmla="*/ 1638932 w 3358578"/>
              <a:gd name="csY7" fmla="*/ 1445355 h 2844913"/>
              <a:gd name="csX8" fmla="*/ 1742127 w 3358578"/>
              <a:gd name="csY8" fmla="*/ 1952181 h 2844913"/>
              <a:gd name="csX9" fmla="*/ 2227495 w 3358578"/>
              <a:gd name="csY9" fmla="*/ 2125527 h 2844913"/>
              <a:gd name="csX10" fmla="*/ 3358578 w 3358578"/>
              <a:gd name="csY10" fmla="*/ 2844913 h 2844913"/>
              <a:gd name="csX0" fmla="*/ 0 w 3358578"/>
              <a:gd name="csY0" fmla="*/ 266391 h 2844913"/>
              <a:gd name="csX1" fmla="*/ 409379 w 3358578"/>
              <a:gd name="csY1" fmla="*/ 5169 h 2844913"/>
              <a:gd name="csX2" fmla="*/ 632712 w 3358578"/>
              <a:gd name="csY2" fmla="*/ 97379 h 2844913"/>
              <a:gd name="csX3" fmla="*/ 863900 w 3358578"/>
              <a:gd name="csY3" fmla="*/ 157659 h 2844913"/>
              <a:gd name="csX4" fmla="*/ 927400 w 3358578"/>
              <a:gd name="csY4" fmla="*/ 366065 h 2844913"/>
              <a:gd name="csX5" fmla="*/ 1285890 w 3358578"/>
              <a:gd name="csY5" fmla="*/ 626596 h 2844913"/>
              <a:gd name="csX6" fmla="*/ 1248091 w 3358578"/>
              <a:gd name="csY6" fmla="*/ 1098452 h 2844913"/>
              <a:gd name="csX7" fmla="*/ 1638932 w 3358578"/>
              <a:gd name="csY7" fmla="*/ 1445355 h 2844913"/>
              <a:gd name="csX8" fmla="*/ 1742127 w 3358578"/>
              <a:gd name="csY8" fmla="*/ 1952181 h 2844913"/>
              <a:gd name="csX9" fmla="*/ 2278295 w 3358578"/>
              <a:gd name="csY9" fmla="*/ 2169977 h 2844913"/>
              <a:gd name="csX10" fmla="*/ 3358578 w 3358578"/>
              <a:gd name="csY10" fmla="*/ 2844913 h 2844913"/>
              <a:gd name="csX0" fmla="*/ 0 w 3358578"/>
              <a:gd name="csY0" fmla="*/ 266391 h 2844913"/>
              <a:gd name="csX1" fmla="*/ 409379 w 3358578"/>
              <a:gd name="csY1" fmla="*/ 5169 h 2844913"/>
              <a:gd name="csX2" fmla="*/ 632712 w 3358578"/>
              <a:gd name="csY2" fmla="*/ 97379 h 2844913"/>
              <a:gd name="csX3" fmla="*/ 863900 w 3358578"/>
              <a:gd name="csY3" fmla="*/ 157659 h 2844913"/>
              <a:gd name="csX4" fmla="*/ 927400 w 3358578"/>
              <a:gd name="csY4" fmla="*/ 366065 h 2844913"/>
              <a:gd name="csX5" fmla="*/ 1285890 w 3358578"/>
              <a:gd name="csY5" fmla="*/ 626596 h 2844913"/>
              <a:gd name="csX6" fmla="*/ 1248091 w 3358578"/>
              <a:gd name="csY6" fmla="*/ 1098452 h 2844913"/>
              <a:gd name="csX7" fmla="*/ 1670682 w 3358578"/>
              <a:gd name="csY7" fmla="*/ 1527905 h 2844913"/>
              <a:gd name="csX8" fmla="*/ 1742127 w 3358578"/>
              <a:gd name="csY8" fmla="*/ 1952181 h 2844913"/>
              <a:gd name="csX9" fmla="*/ 2278295 w 3358578"/>
              <a:gd name="csY9" fmla="*/ 2169977 h 2844913"/>
              <a:gd name="csX10" fmla="*/ 3358578 w 3358578"/>
              <a:gd name="csY10" fmla="*/ 2844913 h 2844913"/>
              <a:gd name="csX0" fmla="*/ 0 w 3358578"/>
              <a:gd name="csY0" fmla="*/ 266304 h 2844826"/>
              <a:gd name="csX1" fmla="*/ 409379 w 3358578"/>
              <a:gd name="csY1" fmla="*/ 5082 h 2844826"/>
              <a:gd name="csX2" fmla="*/ 632712 w 3358578"/>
              <a:gd name="csY2" fmla="*/ 97292 h 2844826"/>
              <a:gd name="csX3" fmla="*/ 914700 w 3358578"/>
              <a:gd name="csY3" fmla="*/ 144872 h 2844826"/>
              <a:gd name="csX4" fmla="*/ 927400 w 3358578"/>
              <a:gd name="csY4" fmla="*/ 365978 h 2844826"/>
              <a:gd name="csX5" fmla="*/ 1285890 w 3358578"/>
              <a:gd name="csY5" fmla="*/ 626509 h 2844826"/>
              <a:gd name="csX6" fmla="*/ 1248091 w 3358578"/>
              <a:gd name="csY6" fmla="*/ 1098365 h 2844826"/>
              <a:gd name="csX7" fmla="*/ 1670682 w 3358578"/>
              <a:gd name="csY7" fmla="*/ 1527818 h 2844826"/>
              <a:gd name="csX8" fmla="*/ 1742127 w 3358578"/>
              <a:gd name="csY8" fmla="*/ 1952094 h 2844826"/>
              <a:gd name="csX9" fmla="*/ 2278295 w 3358578"/>
              <a:gd name="csY9" fmla="*/ 2169890 h 2844826"/>
              <a:gd name="csX10" fmla="*/ 3358578 w 3358578"/>
              <a:gd name="csY10" fmla="*/ 2844826 h 2844826"/>
              <a:gd name="csX0" fmla="*/ 0 w 3358578"/>
              <a:gd name="csY0" fmla="*/ 266304 h 2844826"/>
              <a:gd name="csX1" fmla="*/ 409379 w 3358578"/>
              <a:gd name="csY1" fmla="*/ 5082 h 2844826"/>
              <a:gd name="csX2" fmla="*/ 632712 w 3358578"/>
              <a:gd name="csY2" fmla="*/ 97292 h 2844826"/>
              <a:gd name="csX3" fmla="*/ 914700 w 3358578"/>
              <a:gd name="csY3" fmla="*/ 144872 h 2844826"/>
              <a:gd name="csX4" fmla="*/ 1016300 w 3358578"/>
              <a:gd name="csY4" fmla="*/ 435828 h 2844826"/>
              <a:gd name="csX5" fmla="*/ 1285890 w 3358578"/>
              <a:gd name="csY5" fmla="*/ 626509 h 2844826"/>
              <a:gd name="csX6" fmla="*/ 1248091 w 3358578"/>
              <a:gd name="csY6" fmla="*/ 1098365 h 2844826"/>
              <a:gd name="csX7" fmla="*/ 1670682 w 3358578"/>
              <a:gd name="csY7" fmla="*/ 1527818 h 2844826"/>
              <a:gd name="csX8" fmla="*/ 1742127 w 3358578"/>
              <a:gd name="csY8" fmla="*/ 1952094 h 2844826"/>
              <a:gd name="csX9" fmla="*/ 2278295 w 3358578"/>
              <a:gd name="csY9" fmla="*/ 2169890 h 2844826"/>
              <a:gd name="csX10" fmla="*/ 3358578 w 3358578"/>
              <a:gd name="csY10" fmla="*/ 2844826 h 2844826"/>
              <a:gd name="csX0" fmla="*/ 0 w 3358578"/>
              <a:gd name="csY0" fmla="*/ 266304 h 2844826"/>
              <a:gd name="csX1" fmla="*/ 409379 w 3358578"/>
              <a:gd name="csY1" fmla="*/ 5082 h 2844826"/>
              <a:gd name="csX2" fmla="*/ 632712 w 3358578"/>
              <a:gd name="csY2" fmla="*/ 97292 h 2844826"/>
              <a:gd name="csX3" fmla="*/ 914700 w 3358578"/>
              <a:gd name="csY3" fmla="*/ 144872 h 2844826"/>
              <a:gd name="csX4" fmla="*/ 1016300 w 3358578"/>
              <a:gd name="csY4" fmla="*/ 435828 h 2844826"/>
              <a:gd name="csX5" fmla="*/ 1285890 w 3358578"/>
              <a:gd name="csY5" fmla="*/ 626509 h 2844826"/>
              <a:gd name="csX6" fmla="*/ 1425891 w 3358578"/>
              <a:gd name="csY6" fmla="*/ 1130115 h 2844826"/>
              <a:gd name="csX7" fmla="*/ 1670682 w 3358578"/>
              <a:gd name="csY7" fmla="*/ 1527818 h 2844826"/>
              <a:gd name="csX8" fmla="*/ 1742127 w 3358578"/>
              <a:gd name="csY8" fmla="*/ 1952094 h 2844826"/>
              <a:gd name="csX9" fmla="*/ 2278295 w 3358578"/>
              <a:gd name="csY9" fmla="*/ 2169890 h 2844826"/>
              <a:gd name="csX10" fmla="*/ 3358578 w 3358578"/>
              <a:gd name="csY10" fmla="*/ 2844826 h 2844826"/>
              <a:gd name="csX0" fmla="*/ 0 w 3358578"/>
              <a:gd name="csY0" fmla="*/ 266304 h 2844826"/>
              <a:gd name="csX1" fmla="*/ 409379 w 3358578"/>
              <a:gd name="csY1" fmla="*/ 5082 h 2844826"/>
              <a:gd name="csX2" fmla="*/ 632712 w 3358578"/>
              <a:gd name="csY2" fmla="*/ 97292 h 2844826"/>
              <a:gd name="csX3" fmla="*/ 914700 w 3358578"/>
              <a:gd name="csY3" fmla="*/ 144872 h 2844826"/>
              <a:gd name="csX4" fmla="*/ 1016300 w 3358578"/>
              <a:gd name="csY4" fmla="*/ 435828 h 2844826"/>
              <a:gd name="csX5" fmla="*/ 1355740 w 3358578"/>
              <a:gd name="csY5" fmla="*/ 715409 h 2844826"/>
              <a:gd name="csX6" fmla="*/ 1425891 w 3358578"/>
              <a:gd name="csY6" fmla="*/ 1130115 h 2844826"/>
              <a:gd name="csX7" fmla="*/ 1670682 w 3358578"/>
              <a:gd name="csY7" fmla="*/ 1527818 h 2844826"/>
              <a:gd name="csX8" fmla="*/ 1742127 w 3358578"/>
              <a:gd name="csY8" fmla="*/ 1952094 h 2844826"/>
              <a:gd name="csX9" fmla="*/ 2278295 w 3358578"/>
              <a:gd name="csY9" fmla="*/ 2169890 h 2844826"/>
              <a:gd name="csX10" fmla="*/ 3358578 w 3358578"/>
              <a:gd name="csY10" fmla="*/ 2844826 h 284482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3358578" h="2844826">
                <a:moveTo>
                  <a:pt x="0" y="266304"/>
                </a:moveTo>
                <a:cubicBezTo>
                  <a:pt x="148788" y="124377"/>
                  <a:pt x="303927" y="33251"/>
                  <a:pt x="409379" y="5082"/>
                </a:cubicBezTo>
                <a:cubicBezTo>
                  <a:pt x="514831" y="-23087"/>
                  <a:pt x="548492" y="73994"/>
                  <a:pt x="632712" y="97292"/>
                </a:cubicBezTo>
                <a:cubicBezTo>
                  <a:pt x="716932" y="120590"/>
                  <a:pt x="850769" y="88449"/>
                  <a:pt x="914700" y="144872"/>
                </a:cubicBezTo>
                <a:cubicBezTo>
                  <a:pt x="978631" y="201295"/>
                  <a:pt x="942793" y="340739"/>
                  <a:pt x="1016300" y="435828"/>
                </a:cubicBezTo>
                <a:cubicBezTo>
                  <a:pt x="1089807" y="530918"/>
                  <a:pt x="1287475" y="599695"/>
                  <a:pt x="1355740" y="715409"/>
                </a:cubicBezTo>
                <a:cubicBezTo>
                  <a:pt x="1424005" y="831124"/>
                  <a:pt x="1373401" y="994714"/>
                  <a:pt x="1425891" y="1130115"/>
                </a:cubicBezTo>
                <a:cubicBezTo>
                  <a:pt x="1478381" y="1265516"/>
                  <a:pt x="1617976" y="1390822"/>
                  <a:pt x="1670682" y="1527818"/>
                </a:cubicBezTo>
                <a:cubicBezTo>
                  <a:pt x="1723388" y="1664815"/>
                  <a:pt x="1640858" y="1845082"/>
                  <a:pt x="1742127" y="1952094"/>
                </a:cubicBezTo>
                <a:cubicBezTo>
                  <a:pt x="1843396" y="2059106"/>
                  <a:pt x="2008886" y="2021101"/>
                  <a:pt x="2278295" y="2169890"/>
                </a:cubicBezTo>
                <a:cubicBezTo>
                  <a:pt x="2547704" y="2318679"/>
                  <a:pt x="3091336" y="2742263"/>
                  <a:pt x="3358578" y="2844826"/>
                </a:cubicBezTo>
              </a:path>
            </a:pathLst>
          </a:custGeom>
          <a:noFill/>
          <a:ln w="190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371AF858-402B-06EF-31F3-F674BD39A3A8}"/>
              </a:ext>
            </a:extLst>
          </p:cNvPr>
          <p:cNvSpPr/>
          <p:nvPr/>
        </p:nvSpPr>
        <p:spPr>
          <a:xfrm>
            <a:off x="7908910" y="2413749"/>
            <a:ext cx="3380246" cy="2716324"/>
          </a:xfrm>
          <a:custGeom>
            <a:avLst/>
            <a:gdLst>
              <a:gd name="connsiteX0" fmla="*/ 0 w 3380246"/>
              <a:gd name="connsiteY0" fmla="*/ 25128 h 2716324"/>
              <a:gd name="connsiteX1" fmla="*/ 424698 w 3380246"/>
              <a:gd name="connsiteY1" fmla="*/ 12127 h 2716324"/>
              <a:gd name="connsiteX2" fmla="*/ 1005407 w 3380246"/>
              <a:gd name="connsiteY2" fmla="*/ 176805 h 2716324"/>
              <a:gd name="connsiteX3" fmla="*/ 1360766 w 3380246"/>
              <a:gd name="connsiteY3" fmla="*/ 753181 h 2716324"/>
              <a:gd name="connsiteX4" fmla="*/ 1698790 w 3380246"/>
              <a:gd name="connsiteY4" fmla="*/ 1537571 h 2716324"/>
              <a:gd name="connsiteX5" fmla="*/ 2305501 w 3380246"/>
              <a:gd name="connsiteY5" fmla="*/ 2256957 h 2716324"/>
              <a:gd name="connsiteX6" fmla="*/ 3380246 w 3380246"/>
              <a:gd name="connsiteY6" fmla="*/ 2716324 h 2716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0246" h="2716324">
                <a:moveTo>
                  <a:pt x="0" y="25128"/>
                </a:moveTo>
                <a:cubicBezTo>
                  <a:pt x="128565" y="5987"/>
                  <a:pt x="257130" y="-13153"/>
                  <a:pt x="424698" y="12127"/>
                </a:cubicBezTo>
                <a:cubicBezTo>
                  <a:pt x="592266" y="37407"/>
                  <a:pt x="849396" y="53296"/>
                  <a:pt x="1005407" y="176805"/>
                </a:cubicBezTo>
                <a:cubicBezTo>
                  <a:pt x="1161418" y="300314"/>
                  <a:pt x="1245202" y="526387"/>
                  <a:pt x="1360766" y="753181"/>
                </a:cubicBezTo>
                <a:cubicBezTo>
                  <a:pt x="1476330" y="979975"/>
                  <a:pt x="1541334" y="1286942"/>
                  <a:pt x="1698790" y="1537571"/>
                </a:cubicBezTo>
                <a:cubicBezTo>
                  <a:pt x="1856246" y="1788200"/>
                  <a:pt x="2025258" y="2060498"/>
                  <a:pt x="2305501" y="2256957"/>
                </a:cubicBezTo>
                <a:cubicBezTo>
                  <a:pt x="2585744" y="2453416"/>
                  <a:pt x="3380246" y="2716324"/>
                  <a:pt x="3380246" y="2716324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E4E70A01-8210-DAA4-2AB0-F03689FA31A1}"/>
              </a:ext>
            </a:extLst>
          </p:cNvPr>
          <p:cNvCxnSpPr>
            <a:cxnSpLocks/>
          </p:cNvCxnSpPr>
          <p:nvPr/>
        </p:nvCxnSpPr>
        <p:spPr>
          <a:xfrm flipH="1">
            <a:off x="9438688" y="2719004"/>
            <a:ext cx="244861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13851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6" grpId="0" animBg="1"/>
      <p:bldP spid="27" grpId="0" animBg="1"/>
      <p:bldP spid="65" grpId="0" animBg="1"/>
      <p:bldP spid="67" grpId="0" animBg="1"/>
      <p:bldP spid="68" grpId="0" animBg="1"/>
      <p:bldP spid="69" grpId="0" animBg="1"/>
      <p:bldP spid="70" grpId="0" animBg="1"/>
      <p:bldP spid="72" grpId="0" animBg="1"/>
      <p:bldP spid="73" grpId="0" animBg="1"/>
      <p:bldP spid="7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2836C-69AB-3E0A-1B0F-7E18CAA07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Methodology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919548-D05B-CDB1-20A9-3C2C1B0E1A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Markov Chain Monte Carlo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34E39C-FB91-BA8F-F919-962B3CA253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2" y="2293938"/>
            <a:ext cx="5721016" cy="4042316"/>
          </a:xfrm>
        </p:spPr>
        <p:txBody>
          <a:bodyPr>
            <a:normAutofit fontScale="92500" lnSpcReduction="20000"/>
          </a:bodyPr>
          <a:lstStyle/>
          <a:p>
            <a:r>
              <a:rPr lang="en-US" noProof="0" dirty="0"/>
              <a:t>Instead of randomly sampling the input space</a:t>
            </a:r>
          </a:p>
          <a:p>
            <a:r>
              <a:rPr lang="en-US" noProof="0" dirty="0"/>
              <a:t>Carefully select next sample based on likelihood</a:t>
            </a:r>
          </a:p>
          <a:p>
            <a:r>
              <a:rPr lang="en-US" noProof="0" dirty="0"/>
              <a:t>Propose new position:</a:t>
            </a:r>
          </a:p>
          <a:p>
            <a:pPr lvl="1"/>
            <a:r>
              <a:rPr lang="en-US" noProof="0" dirty="0"/>
              <a:t>If position is more likely </a:t>
            </a:r>
            <a:r>
              <a:rPr lang="en-US" noProof="0" dirty="0">
                <a:sym typeface="Wingdings" panose="05000000000000000000" pitchFamily="2" charset="2"/>
              </a:rPr>
              <a:t> Accept</a:t>
            </a:r>
          </a:p>
          <a:p>
            <a:pPr lvl="1"/>
            <a:r>
              <a:rPr lang="en-US" noProof="0" dirty="0"/>
              <a:t>If not </a:t>
            </a:r>
            <a:r>
              <a:rPr lang="en-US" noProof="0" dirty="0">
                <a:sym typeface="Wingdings" panose="05000000000000000000" pitchFamily="2" charset="2"/>
              </a:rPr>
              <a:t> sample to Accept / Reject</a:t>
            </a:r>
          </a:p>
          <a:p>
            <a:r>
              <a:rPr lang="en-US" noProof="0" dirty="0"/>
              <a:t>If Accepted </a:t>
            </a:r>
            <a:r>
              <a:rPr lang="en-US" noProof="0" dirty="0">
                <a:sym typeface="Wingdings" panose="05000000000000000000" pitchFamily="2" charset="2"/>
              </a:rPr>
              <a:t> go there</a:t>
            </a:r>
          </a:p>
          <a:p>
            <a:r>
              <a:rPr lang="en-US" noProof="0" dirty="0"/>
              <a:t>Rejected </a:t>
            </a:r>
            <a:r>
              <a:rPr lang="en-US" noProof="0" dirty="0">
                <a:sym typeface="Wingdings" panose="05000000000000000000" pitchFamily="2" charset="2"/>
              </a:rPr>
              <a:t> propose new position</a:t>
            </a:r>
            <a:endParaRPr lang="en-US" noProof="0" dirty="0"/>
          </a:p>
          <a:p>
            <a:r>
              <a:rPr lang="en-US" noProof="0" dirty="0"/>
              <a:t>Eventually we sample from stationary distribution = target distribution</a:t>
            </a:r>
          </a:p>
          <a:p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425E1C-5E31-3A83-5316-AE8F3E02F1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US" noProof="0" smtClean="0"/>
              <a:pPr/>
              <a:t>24</a:t>
            </a:fld>
            <a:endParaRPr lang="en-US" noProof="0" dirty="0"/>
          </a:p>
        </p:txBody>
      </p:sp>
      <p:pic>
        <p:nvPicPr>
          <p:cNvPr id="1026" name="Picture 2" descr="Graphical representation of MCMC algorithm. | Download Scientific Diagram">
            <a:extLst>
              <a:ext uri="{FF2B5EF4-FFF2-40B4-BE49-F238E27FC236}">
                <a16:creationId xmlns:a16="http://schemas.microsoft.com/office/drawing/2014/main" id="{F646E402-9ABD-2104-32F2-07438E613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778" y="2000914"/>
            <a:ext cx="5388665" cy="309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AFA134-F26F-D560-29F8-A8078C453E48}"/>
              </a:ext>
            </a:extLst>
          </p:cNvPr>
          <p:cNvSpPr txBox="1"/>
          <p:nvPr/>
        </p:nvSpPr>
        <p:spPr>
          <a:xfrm>
            <a:off x="6095994" y="244851"/>
            <a:ext cx="60946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Hastings, W. Keith. "Monte Carlo sampling methods using Markov chains and their applications." (1970): 97-109.</a:t>
            </a:r>
            <a:endParaRPr lang="en-US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565599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826BE6-47AA-BC5F-E7C6-711365A986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F320D-672C-3584-CDAD-9F4D538A0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Methodology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70BF4-4685-4C2C-D4BF-870E58AC24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Markov Chain Monte Carlo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952FD1-2AC7-E48E-A363-CF41AC9AE06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3" y="2293938"/>
            <a:ext cx="5329238" cy="3794125"/>
          </a:xfrm>
        </p:spPr>
        <p:txBody>
          <a:bodyPr/>
          <a:lstStyle/>
          <a:p>
            <a:r>
              <a:rPr lang="en-US" noProof="0" dirty="0"/>
              <a:t>Accept </a:t>
            </a:r>
            <a:r>
              <a:rPr lang="en-US" dirty="0"/>
              <a:t>proposed state based on ratio of unnormalized posterior</a:t>
            </a:r>
            <a:r>
              <a:rPr lang="en-US" noProof="0" dirty="0"/>
              <a:t>:</a:t>
            </a:r>
          </a:p>
          <a:p>
            <a:pPr lvl="1"/>
            <a:r>
              <a:rPr lang="en-US" noProof="0" dirty="0"/>
              <a:t>Probability of observing proposed state in prior distribution</a:t>
            </a:r>
          </a:p>
          <a:p>
            <a:pPr lvl="1"/>
            <a:r>
              <a:rPr lang="en-US" noProof="0" dirty="0"/>
              <a:t>Probability of observing experiments given proposed state</a:t>
            </a:r>
          </a:p>
          <a:p>
            <a:r>
              <a:rPr lang="en-US" dirty="0"/>
              <a:t>Probabilities can be small!</a:t>
            </a:r>
          </a:p>
          <a:p>
            <a:pPr lvl="1"/>
            <a:r>
              <a:rPr lang="en-US" noProof="0" dirty="0"/>
              <a:t>Take log for numerical stability</a:t>
            </a:r>
          </a:p>
          <a:p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0DEE51-9E21-2818-5C77-BBAA5854A9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US" noProof="0" smtClean="0"/>
              <a:pPr/>
              <a:t>25</a:t>
            </a:fld>
            <a:endParaRPr lang="en-US" noProof="0" dirty="0"/>
          </a:p>
        </p:txBody>
      </p:sp>
      <p:pic>
        <p:nvPicPr>
          <p:cNvPr id="6" name="Picture 4" descr="Beginner-friendly Bayesian Inference | Towards Data Science">
            <a:extLst>
              <a:ext uri="{FF2B5EF4-FFF2-40B4-BE49-F238E27FC236}">
                <a16:creationId xmlns:a16="http://schemas.microsoft.com/office/drawing/2014/main" id="{9B45F5E7-53A2-B78B-8F56-FFCCD592BC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27"/>
          <a:stretch/>
        </p:blipFill>
        <p:spPr bwMode="auto">
          <a:xfrm>
            <a:off x="6667500" y="800100"/>
            <a:ext cx="4098587" cy="239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346856C-94A9-30FE-8685-D8146DADCED3}"/>
              </a:ext>
            </a:extLst>
          </p:cNvPr>
          <p:cNvCxnSpPr>
            <a:cxnSpLocks/>
          </p:cNvCxnSpPr>
          <p:nvPr/>
        </p:nvCxnSpPr>
        <p:spPr>
          <a:xfrm flipV="1">
            <a:off x="8705781" y="2103147"/>
            <a:ext cx="1527242" cy="35019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Beginner-friendly Bayesian Inference | Towards Data Science">
            <a:extLst>
              <a:ext uri="{FF2B5EF4-FFF2-40B4-BE49-F238E27FC236}">
                <a16:creationId xmlns:a16="http://schemas.microsoft.com/office/drawing/2014/main" id="{B1D05BD1-3C01-EDC7-01D1-FC634A297C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27"/>
          <a:stretch/>
        </p:blipFill>
        <p:spPr bwMode="auto">
          <a:xfrm>
            <a:off x="6667500" y="3639882"/>
            <a:ext cx="4098587" cy="239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7A64168-1313-95B6-1360-7C4C95D20730}"/>
              </a:ext>
            </a:extLst>
          </p:cNvPr>
          <p:cNvCxnSpPr>
            <a:cxnSpLocks/>
          </p:cNvCxnSpPr>
          <p:nvPr/>
        </p:nvCxnSpPr>
        <p:spPr>
          <a:xfrm flipV="1">
            <a:off x="8705781" y="4942929"/>
            <a:ext cx="1527242" cy="35019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3107DC0-2107-28F3-4884-DC809A6F975E}"/>
              </a:ext>
            </a:extLst>
          </p:cNvPr>
          <p:cNvCxnSpPr>
            <a:cxnSpLocks/>
          </p:cNvCxnSpPr>
          <p:nvPr/>
        </p:nvCxnSpPr>
        <p:spPr>
          <a:xfrm>
            <a:off x="6524625" y="3429000"/>
            <a:ext cx="4900613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856F157-05C7-6942-1599-9F802430FE5B}"/>
              </a:ext>
            </a:extLst>
          </p:cNvPr>
          <p:cNvSpPr txBox="1"/>
          <p:nvPr/>
        </p:nvSpPr>
        <p:spPr>
          <a:xfrm>
            <a:off x="6524624" y="3048151"/>
            <a:ext cx="2790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Proposed</a:t>
            </a:r>
            <a:r>
              <a:rPr lang="en-US" baseline="30000" dirty="0">
                <a:solidFill>
                  <a:srgbClr val="C00000"/>
                </a:solidFill>
              </a:rPr>
              <a:t>(n+1)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6674A3-7885-4191-8A94-9ADB9AACCCD1}"/>
              </a:ext>
            </a:extLst>
          </p:cNvPr>
          <p:cNvSpPr txBox="1"/>
          <p:nvPr/>
        </p:nvSpPr>
        <p:spPr>
          <a:xfrm>
            <a:off x="6524624" y="3405965"/>
            <a:ext cx="2619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Current</a:t>
            </a:r>
            <a:r>
              <a:rPr lang="en-US" baseline="30000" dirty="0">
                <a:solidFill>
                  <a:srgbClr val="C00000"/>
                </a:solidFill>
              </a:rPr>
              <a:t>(n)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E2D0A4B-2DF7-6E89-4A19-182D80B15AED}"/>
              </a:ext>
            </a:extLst>
          </p:cNvPr>
          <p:cNvSpPr/>
          <p:nvPr/>
        </p:nvSpPr>
        <p:spPr>
          <a:xfrm>
            <a:off x="8354728" y="1486463"/>
            <a:ext cx="2411359" cy="616684"/>
          </a:xfrm>
          <a:prstGeom prst="ellipse">
            <a:avLst/>
          </a:prstGeom>
          <a:noFill/>
          <a:ln w="381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E6E7ECE-B498-8980-548D-B9149B9C4720}"/>
              </a:ext>
            </a:extLst>
          </p:cNvPr>
          <p:cNvSpPr/>
          <p:nvPr/>
        </p:nvSpPr>
        <p:spPr>
          <a:xfrm>
            <a:off x="8354728" y="4361192"/>
            <a:ext cx="2411359" cy="616684"/>
          </a:xfrm>
          <a:prstGeom prst="ellipse">
            <a:avLst/>
          </a:prstGeom>
          <a:noFill/>
          <a:ln w="381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715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E4A64-1649-1965-0045-81D55D9E2B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84B7F-98BC-001A-CDAF-EC05E5671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Case study: </a:t>
            </a:r>
            <a:r>
              <a:rPr lang="en-US" baseline="30000" noProof="0" dirty="0"/>
              <a:t>53</a:t>
            </a:r>
            <a:r>
              <a:rPr lang="en-US" noProof="0" dirty="0"/>
              <a:t>Cr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09C15E-AC75-C8EF-1B1B-78B96B8C88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New capture yield measurement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BAA1565F-AE78-DE83-9E1A-24C5A49000AD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766763" y="2285549"/>
                <a:ext cx="6419346" cy="3794125"/>
              </a:xfrm>
            </p:spPr>
            <p:txBody>
              <a:bodyPr>
                <a:normAutofit/>
              </a:bodyPr>
              <a:lstStyle/>
              <a:p>
                <a:r>
                  <a:rPr lang="en-US" noProof="0" dirty="0"/>
                  <a:t>Neutron time-of-flight </a:t>
                </a:r>
              </a:p>
              <a:p>
                <a:r>
                  <a:rPr lang="en-US" dirty="0"/>
                  <a:t>Using thin target</a:t>
                </a:r>
                <a:endParaRPr lang="en-US" noProof="0" dirty="0"/>
              </a:p>
              <a:p>
                <a:r>
                  <a:rPr lang="en-US" noProof="0" dirty="0"/>
                  <a:t>Not yet included in evaluation</a:t>
                </a:r>
              </a:p>
              <a:p>
                <a:r>
                  <a:rPr lang="en-US" noProof="0" dirty="0"/>
                  <a:t>Focus on 1-10 keV range</a:t>
                </a:r>
              </a:p>
              <a:p>
                <a:pPr lvl="1"/>
                <a:r>
                  <a:rPr lang="en-US" b="1" noProof="0" dirty="0"/>
                  <a:t>Infer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noProof="0" smtClean="0">
                            <a:latin typeface="Cambria Math" panose="02040503050406030204" pitchFamily="18" charset="0"/>
                          </a:rPr>
                          <m:t>𝚪</m:t>
                        </m:r>
                      </m:e>
                      <m:sub>
                        <m:r>
                          <a:rPr lang="en-US" b="1" i="1" noProof="0" smtClean="0">
                            <a:latin typeface="Cambria Math" panose="02040503050406030204" pitchFamily="18" charset="0"/>
                          </a:rPr>
                          <m:t>𝜸</m:t>
                        </m:r>
                      </m:sub>
                    </m:sSub>
                  </m:oMath>
                </a14:m>
                <a:r>
                  <a:rPr lang="en-US" b="1" noProof="0" dirty="0"/>
                  <a:t>-widths </a:t>
                </a:r>
              </a:p>
              <a:p>
                <a:endParaRPr lang="en-US" noProof="0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BAA1565F-AE78-DE83-9E1A-24C5A49000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766763" y="2285549"/>
                <a:ext cx="6419346" cy="3794125"/>
              </a:xfrm>
              <a:blipFill>
                <a:blip r:embed="rId3"/>
                <a:stretch>
                  <a:fillRect t="-1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E5C4B4-4428-E503-874B-7F7D06E74D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US" noProof="0" smtClean="0"/>
              <a:pPr/>
              <a:t>26</a:t>
            </a:fld>
            <a:endParaRPr lang="en-US" noProof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DB2D568-2C7C-9468-61F5-16DACBC5DFE0}"/>
              </a:ext>
            </a:extLst>
          </p:cNvPr>
          <p:cNvGrpSpPr/>
          <p:nvPr/>
        </p:nvGrpSpPr>
        <p:grpSpPr>
          <a:xfrm>
            <a:off x="5880056" y="1486463"/>
            <a:ext cx="5843577" cy="4329889"/>
            <a:chOff x="6483605" y="3246099"/>
            <a:chExt cx="4675454" cy="346435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62647E3-05FC-FEFE-4FE2-0AF706FE0C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83605" y="3342620"/>
              <a:ext cx="4675454" cy="336782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C5D1AA8-816E-76E9-1AFE-4AB482585911}"/>
                </a:ext>
              </a:extLst>
            </p:cNvPr>
            <p:cNvSpPr txBox="1"/>
            <p:nvPr/>
          </p:nvSpPr>
          <p:spPr>
            <a:xfrm>
              <a:off x="8688276" y="3246099"/>
              <a:ext cx="636978" cy="295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noProof="0" dirty="0"/>
                <a:t>Cr-53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82B2BE8-BE5A-8A05-BB56-183CB41236C2}"/>
              </a:ext>
            </a:extLst>
          </p:cNvPr>
          <p:cNvSpPr txBox="1"/>
          <p:nvPr/>
        </p:nvSpPr>
        <p:spPr>
          <a:xfrm>
            <a:off x="5880056" y="5816352"/>
            <a:ext cx="54612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i="1" noProof="0" dirty="0">
                <a:solidFill>
                  <a:schemeClr val="bg1">
                    <a:lumMod val="50000"/>
                  </a:schemeClr>
                </a:solidFill>
                <a:effectLst/>
              </a:rPr>
              <a:t>form P. Pérez-Maroto et al., “50Cr and 53Cr neutron capture cross sections measurement at the </a:t>
            </a:r>
            <a:r>
              <a:rPr lang="en-US" sz="1200" i="1" noProof="0" dirty="0" err="1">
                <a:solidFill>
                  <a:schemeClr val="bg1">
                    <a:lumMod val="50000"/>
                  </a:schemeClr>
                </a:solidFill>
                <a:effectLst/>
              </a:rPr>
              <a:t>n_TOF</a:t>
            </a:r>
            <a:r>
              <a:rPr lang="en-US" sz="1200" i="1" noProof="0" dirty="0">
                <a:solidFill>
                  <a:schemeClr val="bg1">
                    <a:lumMod val="50000"/>
                  </a:schemeClr>
                </a:solidFill>
                <a:effectLst/>
              </a:rPr>
              <a:t> facility at CERN,” 2025</a:t>
            </a:r>
          </a:p>
        </p:txBody>
      </p:sp>
    </p:spTree>
    <p:extLst>
      <p:ext uri="{BB962C8B-B14F-4D97-AF65-F5344CB8AC3E}">
        <p14:creationId xmlns:p14="http://schemas.microsoft.com/office/powerpoint/2010/main" val="14640977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E1A4A-E1C8-59C2-6026-7748557A0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3ACA1C-5F25-2612-0130-51C164BD08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Input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CB16D0DE-32C5-CF22-1504-00E72718CC2B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766763" y="2293938"/>
                <a:ext cx="5329238" cy="3794125"/>
              </a:xfrm>
            </p:spPr>
            <p:txBody>
              <a:bodyPr/>
              <a:lstStyle/>
              <a:p>
                <a:r>
                  <a:rPr lang="nl-BE" noProof="0" dirty="0"/>
                  <a:t>Draw 100 uniform samples of:</a:t>
                </a:r>
                <a:endParaRPr lang="nl-BE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nl-B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nl-BE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nl-BE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dirty="0"/>
                  <a:t>’s </a:t>
                </a:r>
              </a:p>
              <a:p>
                <a:pPr lvl="1"/>
                <a:r>
                  <a:rPr lang="en-US" dirty="0"/>
                  <a:t>Normalization for capture yield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CB16D0DE-32C5-CF22-1504-00E72718CC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766763" y="2293938"/>
                <a:ext cx="5329238" cy="3794125"/>
              </a:xfrm>
              <a:blipFill>
                <a:blip r:embed="rId2"/>
                <a:stretch>
                  <a:fillRect t="-1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EC5BBA36-799F-BBFB-17E0-D233495D58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</p:spPr>
        <p:txBody>
          <a:bodyPr/>
          <a:lstStyle/>
          <a:p>
            <a:fld id="{A814E660-BF25-4843-B2A0-93C6E2B6253B}" type="slidenum">
              <a:rPr lang="en-US" noProof="0" smtClean="0"/>
              <a:pPr/>
              <a:t>27</a:t>
            </a:fld>
            <a:endParaRPr lang="en-US" noProof="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31BE295-2308-25AC-1104-D4AB0F6F7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7651" y="423951"/>
            <a:ext cx="3756313" cy="300505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9014314-8336-7B61-A8F1-2BFA8CF29B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2560" y="3513800"/>
            <a:ext cx="3642667" cy="291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399829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3AFFF-985A-68F1-92F4-EC609E87E4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0F6B2-07B3-D8EC-AAB0-21B803764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4693BE-F252-066D-3E73-C128C815E57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Surrogate behavior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C26CC8-7FF4-4117-E348-93CA383F955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noProof="0" dirty="0"/>
              <a:t>Learn behavior of experiment</a:t>
            </a:r>
          </a:p>
          <a:p>
            <a:r>
              <a:rPr lang="en-US" dirty="0"/>
              <a:t>GP performance on testing set</a:t>
            </a:r>
          </a:p>
          <a:p>
            <a:r>
              <a:rPr lang="en-US" noProof="0" dirty="0"/>
              <a:t>SAMMY</a:t>
            </a:r>
            <a:endParaRPr lang="en-US" noProof="0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SERPENT</a:t>
            </a:r>
            <a:endParaRPr lang="en-US" noProof="0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059AC6BA-B76A-D165-44B3-BED2778F1A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</p:spPr>
        <p:txBody>
          <a:bodyPr/>
          <a:lstStyle/>
          <a:p>
            <a:fld id="{A814E660-BF25-4843-B2A0-93C6E2B6253B}" type="slidenum">
              <a:rPr lang="en-US" noProof="0" smtClean="0"/>
              <a:pPr/>
              <a:t>28</a:t>
            </a:fld>
            <a:endParaRPr lang="en-US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54B671D-319E-E35E-2E5E-D302F8420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6704" y="0"/>
            <a:ext cx="1879092" cy="62636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47F3C56-6E3B-53D9-3D35-1CF4AC95A6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5796" y="0"/>
            <a:ext cx="1879092" cy="626364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855D554-ECEA-BB0C-012C-5350FFD461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4888" y="0"/>
            <a:ext cx="1879092" cy="6263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577967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A5D406-90A5-6C40-5FB5-12E28CBB8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28782-03C9-66B1-804A-4F213EC1C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76E1FD-4D5F-2485-B5DF-D9552C2D6A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Bayesian optimization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50CB47E5-2C85-80CE-472C-8CCC06D1EE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</p:spPr>
        <p:txBody>
          <a:bodyPr/>
          <a:lstStyle/>
          <a:p>
            <a:fld id="{A814E660-BF25-4843-B2A0-93C6E2B6253B}" type="slidenum">
              <a:rPr lang="en-US" noProof="0" smtClean="0"/>
              <a:pPr/>
              <a:t>29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F6CE44-5C5B-78C2-7ED6-904377C1C2A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5762"/>
          <a:stretch>
            <a:fillRect/>
          </a:stretch>
        </p:blipFill>
        <p:spPr>
          <a:xfrm>
            <a:off x="4779985" y="1615264"/>
            <a:ext cx="6856997" cy="45747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50716E-0853-E4D2-C87F-832866180E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61" y="2276314"/>
            <a:ext cx="3812589" cy="258444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ABF5C99-DA57-2F5E-A8E6-4B0F7B455275}"/>
              </a:ext>
            </a:extLst>
          </p:cNvPr>
          <p:cNvSpPr/>
          <p:nvPr/>
        </p:nvSpPr>
        <p:spPr>
          <a:xfrm>
            <a:off x="5836920" y="1738630"/>
            <a:ext cx="59944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E24F0D-E850-2721-075B-067B6F705512}"/>
              </a:ext>
            </a:extLst>
          </p:cNvPr>
          <p:cNvSpPr/>
          <p:nvPr/>
        </p:nvSpPr>
        <p:spPr>
          <a:xfrm>
            <a:off x="7052310" y="1734820"/>
            <a:ext cx="59944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C8974B-3C23-D42C-B953-5845BA3D9087}"/>
              </a:ext>
            </a:extLst>
          </p:cNvPr>
          <p:cNvSpPr/>
          <p:nvPr/>
        </p:nvSpPr>
        <p:spPr>
          <a:xfrm>
            <a:off x="8260080" y="1734820"/>
            <a:ext cx="59944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56CCDE-D494-8C0B-A4E9-38B5881F6614}"/>
              </a:ext>
            </a:extLst>
          </p:cNvPr>
          <p:cNvSpPr/>
          <p:nvPr/>
        </p:nvSpPr>
        <p:spPr>
          <a:xfrm>
            <a:off x="9467850" y="1734820"/>
            <a:ext cx="59944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1FEACA-042C-64DC-7012-1F5B06185BC9}"/>
              </a:ext>
            </a:extLst>
          </p:cNvPr>
          <p:cNvSpPr/>
          <p:nvPr/>
        </p:nvSpPr>
        <p:spPr>
          <a:xfrm>
            <a:off x="10675620" y="1734820"/>
            <a:ext cx="59944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DC987F-9C45-4D94-46E0-6EA46EC26B12}"/>
              </a:ext>
            </a:extLst>
          </p:cNvPr>
          <p:cNvSpPr/>
          <p:nvPr/>
        </p:nvSpPr>
        <p:spPr>
          <a:xfrm>
            <a:off x="5932170" y="1738630"/>
            <a:ext cx="50419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174B90-5D13-AAB3-EC89-9FB30F3B0AF2}"/>
              </a:ext>
            </a:extLst>
          </p:cNvPr>
          <p:cNvSpPr/>
          <p:nvPr/>
        </p:nvSpPr>
        <p:spPr>
          <a:xfrm>
            <a:off x="7147560" y="1734820"/>
            <a:ext cx="50419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DFFFE29-BC80-A899-1A67-6E4B540F17D4}"/>
              </a:ext>
            </a:extLst>
          </p:cNvPr>
          <p:cNvSpPr/>
          <p:nvPr/>
        </p:nvSpPr>
        <p:spPr>
          <a:xfrm>
            <a:off x="8359140" y="1734820"/>
            <a:ext cx="50038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A85893-7E3A-100E-3AF1-948CA50BA5FF}"/>
              </a:ext>
            </a:extLst>
          </p:cNvPr>
          <p:cNvSpPr/>
          <p:nvPr/>
        </p:nvSpPr>
        <p:spPr>
          <a:xfrm>
            <a:off x="9570720" y="1734820"/>
            <a:ext cx="49657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3C066BA-499D-64BC-9DD4-BBA3B53E7FA1}"/>
              </a:ext>
            </a:extLst>
          </p:cNvPr>
          <p:cNvSpPr/>
          <p:nvPr/>
        </p:nvSpPr>
        <p:spPr>
          <a:xfrm>
            <a:off x="10774680" y="1734820"/>
            <a:ext cx="50038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DD326C-D030-E0B8-5796-12AA388392EB}"/>
              </a:ext>
            </a:extLst>
          </p:cNvPr>
          <p:cNvSpPr/>
          <p:nvPr/>
        </p:nvSpPr>
        <p:spPr>
          <a:xfrm>
            <a:off x="6042660" y="1738630"/>
            <a:ext cx="39370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C6A390E-9CDF-B504-3F45-B31AEC78473F}"/>
              </a:ext>
            </a:extLst>
          </p:cNvPr>
          <p:cNvSpPr/>
          <p:nvPr/>
        </p:nvSpPr>
        <p:spPr>
          <a:xfrm>
            <a:off x="7250430" y="1734820"/>
            <a:ext cx="40132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B1B5627-E54B-7481-3634-0A6D961F1F4F}"/>
              </a:ext>
            </a:extLst>
          </p:cNvPr>
          <p:cNvSpPr/>
          <p:nvPr/>
        </p:nvSpPr>
        <p:spPr>
          <a:xfrm>
            <a:off x="8462010" y="1734820"/>
            <a:ext cx="39751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E068ED9-FFAD-7291-6F3B-7D7C6D8C70A5}"/>
              </a:ext>
            </a:extLst>
          </p:cNvPr>
          <p:cNvSpPr/>
          <p:nvPr/>
        </p:nvSpPr>
        <p:spPr>
          <a:xfrm>
            <a:off x="9669780" y="1734820"/>
            <a:ext cx="39751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7E9081E-7E28-536C-BCDB-F1A5B4D31059}"/>
              </a:ext>
            </a:extLst>
          </p:cNvPr>
          <p:cNvSpPr/>
          <p:nvPr/>
        </p:nvSpPr>
        <p:spPr>
          <a:xfrm>
            <a:off x="10877550" y="1734820"/>
            <a:ext cx="39751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B9A27D6-1F45-7E26-0F00-FE258026F5B6}"/>
              </a:ext>
            </a:extLst>
          </p:cNvPr>
          <p:cNvSpPr/>
          <p:nvPr/>
        </p:nvSpPr>
        <p:spPr>
          <a:xfrm>
            <a:off x="6149340" y="1738630"/>
            <a:ext cx="28702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279DBC7-6ED7-D320-D986-EE50BF1148D4}"/>
              </a:ext>
            </a:extLst>
          </p:cNvPr>
          <p:cNvSpPr/>
          <p:nvPr/>
        </p:nvSpPr>
        <p:spPr>
          <a:xfrm>
            <a:off x="7353300" y="1734820"/>
            <a:ext cx="29845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AC7B5D5-F4F2-DFAB-3962-2ED22D40509A}"/>
              </a:ext>
            </a:extLst>
          </p:cNvPr>
          <p:cNvSpPr/>
          <p:nvPr/>
        </p:nvSpPr>
        <p:spPr>
          <a:xfrm>
            <a:off x="8553450" y="1734820"/>
            <a:ext cx="30607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803A7FE-438A-5B97-6180-607339AF0E8B}"/>
              </a:ext>
            </a:extLst>
          </p:cNvPr>
          <p:cNvSpPr/>
          <p:nvPr/>
        </p:nvSpPr>
        <p:spPr>
          <a:xfrm>
            <a:off x="9772650" y="1734820"/>
            <a:ext cx="29464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45B7A3E-87E3-2960-F294-D3D9761A9B68}"/>
              </a:ext>
            </a:extLst>
          </p:cNvPr>
          <p:cNvSpPr/>
          <p:nvPr/>
        </p:nvSpPr>
        <p:spPr>
          <a:xfrm>
            <a:off x="10972800" y="1734820"/>
            <a:ext cx="30226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B972B3F-C1E4-D740-B939-BC68CD014830}"/>
              </a:ext>
            </a:extLst>
          </p:cNvPr>
          <p:cNvSpPr/>
          <p:nvPr/>
        </p:nvSpPr>
        <p:spPr>
          <a:xfrm>
            <a:off x="6240780" y="1738630"/>
            <a:ext cx="19558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355340D-2894-45B2-96A7-9560BB6A72FF}"/>
              </a:ext>
            </a:extLst>
          </p:cNvPr>
          <p:cNvSpPr/>
          <p:nvPr/>
        </p:nvSpPr>
        <p:spPr>
          <a:xfrm>
            <a:off x="7440930" y="1734820"/>
            <a:ext cx="21082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3E3BD8D-1F4E-DF00-3B57-5AC1CC7B0D30}"/>
              </a:ext>
            </a:extLst>
          </p:cNvPr>
          <p:cNvSpPr/>
          <p:nvPr/>
        </p:nvSpPr>
        <p:spPr>
          <a:xfrm>
            <a:off x="8660130" y="1734820"/>
            <a:ext cx="19939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A64A1D7-502F-98F8-1FBA-E4E4661454B2}"/>
              </a:ext>
            </a:extLst>
          </p:cNvPr>
          <p:cNvSpPr/>
          <p:nvPr/>
        </p:nvSpPr>
        <p:spPr>
          <a:xfrm>
            <a:off x="9871710" y="1734820"/>
            <a:ext cx="19558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4D4899E-E76C-420E-03E8-020C51A9055A}"/>
              </a:ext>
            </a:extLst>
          </p:cNvPr>
          <p:cNvSpPr/>
          <p:nvPr/>
        </p:nvSpPr>
        <p:spPr>
          <a:xfrm>
            <a:off x="11087100" y="1734820"/>
            <a:ext cx="18796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3273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FF14EC8-E17E-979C-399B-5B9BDC4E6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75" cy="985576"/>
          </a:xfrm>
        </p:spPr>
        <p:txBody>
          <a:bodyPr/>
          <a:lstStyle/>
          <a:p>
            <a:r>
              <a:rPr lang="en-US" noProof="0" dirty="0"/>
              <a:t>Introduction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9E446D41-FBEB-739F-B525-62E31C1CA6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3" y="1786072"/>
            <a:ext cx="6507796" cy="4301992"/>
          </a:xfrm>
        </p:spPr>
        <p:txBody>
          <a:bodyPr/>
          <a:lstStyle/>
          <a:p>
            <a:r>
              <a:rPr lang="en-US" noProof="0" dirty="0"/>
              <a:t>SCK CEN is committed to building LFR SMR</a:t>
            </a:r>
          </a:p>
          <a:p>
            <a:pPr lvl="1"/>
            <a:r>
              <a:rPr lang="en-US" noProof="0" dirty="0"/>
              <a:t>EAGLES-300</a:t>
            </a:r>
          </a:p>
          <a:p>
            <a:pPr lvl="1"/>
            <a:r>
              <a:rPr lang="en-US" noProof="0" dirty="0"/>
              <a:t>Cooled with liquid lead</a:t>
            </a:r>
          </a:p>
          <a:p>
            <a:pPr lvl="1"/>
            <a:r>
              <a:rPr lang="en-US" noProof="0" dirty="0"/>
              <a:t>MOX fuel to close fuel cycle</a:t>
            </a:r>
          </a:p>
          <a:p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</p:spPr>
        <p:txBody>
          <a:bodyPr/>
          <a:lstStyle/>
          <a:p>
            <a:fld id="{A814E660-BF25-4843-B2A0-93C6E2B6253B}" type="slidenum">
              <a:rPr lang="en-US" noProof="0" smtClean="0"/>
              <a:pPr/>
              <a:t>3</a:t>
            </a:fld>
            <a:endParaRPr lang="en-US" noProof="0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E02C845-8688-47A6-84D5-F900B255A9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560" y="804769"/>
            <a:ext cx="4150677" cy="5283295"/>
          </a:xfrm>
          <a:prstGeom prst="rect">
            <a:avLst/>
          </a:prstGeom>
        </p:spPr>
      </p:pic>
      <p:graphicFrame>
        <p:nvGraphicFramePr>
          <p:cNvPr id="36" name="Diagram 35">
            <a:extLst>
              <a:ext uri="{FF2B5EF4-FFF2-40B4-BE49-F238E27FC236}">
                <a16:creationId xmlns:a16="http://schemas.microsoft.com/office/drawing/2014/main" id="{44D06D11-526B-CCCA-4E78-4BA450E863C9}"/>
              </a:ext>
            </a:extLst>
          </p:cNvPr>
          <p:cNvGraphicFramePr/>
          <p:nvPr/>
        </p:nvGraphicFramePr>
        <p:xfrm>
          <a:off x="766763" y="3566160"/>
          <a:ext cx="5329237" cy="2491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CCB4BC56-6A85-08B1-6FD5-D73A77511ECE}"/>
              </a:ext>
            </a:extLst>
          </p:cNvPr>
          <p:cNvSpPr txBox="1"/>
          <p:nvPr/>
        </p:nvSpPr>
        <p:spPr>
          <a:xfrm>
            <a:off x="7205609" y="6088064"/>
            <a:ext cx="23803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noProof="0" dirty="0">
                <a:solidFill>
                  <a:schemeClr val="bg1">
                    <a:lumMod val="50000"/>
                  </a:schemeClr>
                </a:solidFill>
              </a:rPr>
              <a:t>EAGLES-300 conceptual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90C6EE5-08A2-9473-CD14-468BFCD0F91F}"/>
              </a:ext>
            </a:extLst>
          </p:cNvPr>
          <p:cNvSpPr txBox="1"/>
          <p:nvPr/>
        </p:nvSpPr>
        <p:spPr>
          <a:xfrm>
            <a:off x="5791200" y="5011104"/>
            <a:ext cx="1544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noProof="0" dirty="0"/>
              <a:t>FOAK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34DFB04-723E-2FD6-FC69-FE4A6370EE5E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5069840" y="5303492"/>
            <a:ext cx="72136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14573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6" grpId="0">
        <p:bldAsOne/>
      </p:bldGraphic>
      <p:bldP spid="37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EB6917-FAFD-F0FC-F2ED-E00FEB00B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F8EE8-6A33-F426-315E-1277CDF46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6C912-37FC-C77A-6FBD-A60A769CD6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Bayesian optimization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B7B63543-7C5C-BB94-57B2-E85E3079AD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</p:spPr>
        <p:txBody>
          <a:bodyPr/>
          <a:lstStyle/>
          <a:p>
            <a:fld id="{A814E660-BF25-4843-B2A0-93C6E2B6253B}" type="slidenum">
              <a:rPr lang="en-US" noProof="0" smtClean="0"/>
              <a:pPr/>
              <a:t>30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4D5789-E0B2-821D-1FDB-8A6DE022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5762"/>
          <a:stretch>
            <a:fillRect/>
          </a:stretch>
        </p:blipFill>
        <p:spPr>
          <a:xfrm>
            <a:off x="4779985" y="1615264"/>
            <a:ext cx="6856997" cy="45747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505F761-D0BC-2212-762B-D8486FC5AB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61" y="2276314"/>
            <a:ext cx="3812589" cy="258444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E158932-5AD2-4993-6F07-193E26E536BE}"/>
              </a:ext>
            </a:extLst>
          </p:cNvPr>
          <p:cNvSpPr/>
          <p:nvPr/>
        </p:nvSpPr>
        <p:spPr>
          <a:xfrm>
            <a:off x="5932170" y="1738630"/>
            <a:ext cx="50419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80409D-4D91-BDA7-AB31-C39C4D6556AA}"/>
              </a:ext>
            </a:extLst>
          </p:cNvPr>
          <p:cNvSpPr/>
          <p:nvPr/>
        </p:nvSpPr>
        <p:spPr>
          <a:xfrm>
            <a:off x="7147560" y="1734820"/>
            <a:ext cx="50419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BFC83A-5B6C-46FE-EC28-6D1475197405}"/>
              </a:ext>
            </a:extLst>
          </p:cNvPr>
          <p:cNvSpPr/>
          <p:nvPr/>
        </p:nvSpPr>
        <p:spPr>
          <a:xfrm>
            <a:off x="8359140" y="1734820"/>
            <a:ext cx="50038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F6CFF3-BC99-1779-6FC9-6CCF4059E1E5}"/>
              </a:ext>
            </a:extLst>
          </p:cNvPr>
          <p:cNvSpPr/>
          <p:nvPr/>
        </p:nvSpPr>
        <p:spPr>
          <a:xfrm>
            <a:off x="9570720" y="1734820"/>
            <a:ext cx="49657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306B4B-5C22-3F2E-FF30-0BB12AD81854}"/>
              </a:ext>
            </a:extLst>
          </p:cNvPr>
          <p:cNvSpPr/>
          <p:nvPr/>
        </p:nvSpPr>
        <p:spPr>
          <a:xfrm>
            <a:off x="10774680" y="1734820"/>
            <a:ext cx="50038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233279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B0265B-F94B-BA8C-AB86-B37FFFEBDE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FC546-57BA-5940-F913-85FD1A657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3634E2-5E91-7993-A53F-BE15E25AF3D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Bayesian optimization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A2B21C20-DB91-783F-9FF7-D414EDFD40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</p:spPr>
        <p:txBody>
          <a:bodyPr/>
          <a:lstStyle/>
          <a:p>
            <a:fld id="{A814E660-BF25-4843-B2A0-93C6E2B6253B}" type="slidenum">
              <a:rPr lang="en-US" noProof="0" smtClean="0"/>
              <a:pPr/>
              <a:t>31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87F7AD-20F5-7985-52E6-0D6B416BBB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5762"/>
          <a:stretch>
            <a:fillRect/>
          </a:stretch>
        </p:blipFill>
        <p:spPr>
          <a:xfrm>
            <a:off x="4779985" y="1615264"/>
            <a:ext cx="6856997" cy="45747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7125C8F-EC8D-5722-F4C7-2A663D2CBD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61" y="2276314"/>
            <a:ext cx="3812589" cy="258444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76224F4-F5B1-0C3F-FB8A-221B79DFF00B}"/>
              </a:ext>
            </a:extLst>
          </p:cNvPr>
          <p:cNvSpPr/>
          <p:nvPr/>
        </p:nvSpPr>
        <p:spPr>
          <a:xfrm>
            <a:off x="6042660" y="1738630"/>
            <a:ext cx="39370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F8AD93-FD55-B8B7-8109-F8C96DDA1145}"/>
              </a:ext>
            </a:extLst>
          </p:cNvPr>
          <p:cNvSpPr/>
          <p:nvPr/>
        </p:nvSpPr>
        <p:spPr>
          <a:xfrm>
            <a:off x="7250430" y="1734820"/>
            <a:ext cx="40132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8BFC75-DF51-CCDC-42F3-7EF2DF3BB9BF}"/>
              </a:ext>
            </a:extLst>
          </p:cNvPr>
          <p:cNvSpPr/>
          <p:nvPr/>
        </p:nvSpPr>
        <p:spPr>
          <a:xfrm>
            <a:off x="8462010" y="1734820"/>
            <a:ext cx="39751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0873802-AEDB-85D2-0A5D-51C1AA52F33D}"/>
              </a:ext>
            </a:extLst>
          </p:cNvPr>
          <p:cNvSpPr/>
          <p:nvPr/>
        </p:nvSpPr>
        <p:spPr>
          <a:xfrm>
            <a:off x="9669780" y="1734820"/>
            <a:ext cx="39751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C3CDC6-A8F2-4062-FD8C-F24DDA8DC41C}"/>
              </a:ext>
            </a:extLst>
          </p:cNvPr>
          <p:cNvSpPr/>
          <p:nvPr/>
        </p:nvSpPr>
        <p:spPr>
          <a:xfrm>
            <a:off x="10877550" y="1734820"/>
            <a:ext cx="39751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246811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8A6D59-59F0-2E2A-E1BA-4E4FA43B9B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94F8D-A8FC-EA6A-4991-4A9518B8A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DFFF55-F5E2-1202-4479-76BDD62CBF0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Bayesian optimization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7D06C754-BF81-90E5-92F3-1FB60F77C7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</p:spPr>
        <p:txBody>
          <a:bodyPr/>
          <a:lstStyle/>
          <a:p>
            <a:fld id="{A814E660-BF25-4843-B2A0-93C6E2B6253B}" type="slidenum">
              <a:rPr lang="en-US" noProof="0" smtClean="0"/>
              <a:pPr/>
              <a:t>32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FEFC22-09DE-3034-BEAD-2B4A2849B1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5762"/>
          <a:stretch>
            <a:fillRect/>
          </a:stretch>
        </p:blipFill>
        <p:spPr>
          <a:xfrm>
            <a:off x="4779985" y="1615264"/>
            <a:ext cx="6856997" cy="45747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C7226A-91B4-2556-AAE2-A64CD24CA7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61" y="2276314"/>
            <a:ext cx="3812589" cy="258444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E0CF0F-1EE2-6DCD-A4A3-170677F7B4FC}"/>
              </a:ext>
            </a:extLst>
          </p:cNvPr>
          <p:cNvSpPr/>
          <p:nvPr/>
        </p:nvSpPr>
        <p:spPr>
          <a:xfrm>
            <a:off x="6149340" y="1738630"/>
            <a:ext cx="28702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FD8AF0-44E5-1A14-464F-BF72BBA52CF0}"/>
              </a:ext>
            </a:extLst>
          </p:cNvPr>
          <p:cNvSpPr/>
          <p:nvPr/>
        </p:nvSpPr>
        <p:spPr>
          <a:xfrm>
            <a:off x="7353300" y="1734820"/>
            <a:ext cx="29845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964BA3-80AA-4863-5309-814E193B7FAF}"/>
              </a:ext>
            </a:extLst>
          </p:cNvPr>
          <p:cNvSpPr/>
          <p:nvPr/>
        </p:nvSpPr>
        <p:spPr>
          <a:xfrm>
            <a:off x="8553450" y="1734820"/>
            <a:ext cx="30607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5934C7-20B2-1824-A8D7-3D01E7263EE8}"/>
              </a:ext>
            </a:extLst>
          </p:cNvPr>
          <p:cNvSpPr/>
          <p:nvPr/>
        </p:nvSpPr>
        <p:spPr>
          <a:xfrm>
            <a:off x="9772650" y="1734820"/>
            <a:ext cx="29464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15503E-F096-433F-8DB5-53FE2FB3B005}"/>
              </a:ext>
            </a:extLst>
          </p:cNvPr>
          <p:cNvSpPr/>
          <p:nvPr/>
        </p:nvSpPr>
        <p:spPr>
          <a:xfrm>
            <a:off x="10972800" y="1734820"/>
            <a:ext cx="30226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56181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010DD3-F127-FD8A-F61E-0F39B083C3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2880D-EC70-5C21-B4A9-5A157538D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0B7230-F048-6B6A-B912-A1E9BC89E7B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Bayesian optimization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FCC1F2A0-E262-D3DE-B98E-B3D812DE7A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</p:spPr>
        <p:txBody>
          <a:bodyPr/>
          <a:lstStyle/>
          <a:p>
            <a:fld id="{A814E660-BF25-4843-B2A0-93C6E2B6253B}" type="slidenum">
              <a:rPr lang="en-US" noProof="0" smtClean="0"/>
              <a:pPr/>
              <a:t>33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8E8361-BBFA-B79D-B021-11ED87C143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5762"/>
          <a:stretch>
            <a:fillRect/>
          </a:stretch>
        </p:blipFill>
        <p:spPr>
          <a:xfrm>
            <a:off x="4779985" y="1615264"/>
            <a:ext cx="6856997" cy="45747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6FF684-9B91-979F-39C3-1B5424E51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61" y="2276314"/>
            <a:ext cx="3812589" cy="258444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3602074-9B50-5D89-AA6F-97F35AAA69DA}"/>
              </a:ext>
            </a:extLst>
          </p:cNvPr>
          <p:cNvSpPr/>
          <p:nvPr/>
        </p:nvSpPr>
        <p:spPr>
          <a:xfrm>
            <a:off x="6240780" y="1738630"/>
            <a:ext cx="19558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9B151A-7037-DEAA-69C0-6F66BFF47E08}"/>
              </a:ext>
            </a:extLst>
          </p:cNvPr>
          <p:cNvSpPr/>
          <p:nvPr/>
        </p:nvSpPr>
        <p:spPr>
          <a:xfrm>
            <a:off x="7440930" y="1734820"/>
            <a:ext cx="21082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A91B8B-928D-94B1-FDF0-97E3D5E0A500}"/>
              </a:ext>
            </a:extLst>
          </p:cNvPr>
          <p:cNvSpPr/>
          <p:nvPr/>
        </p:nvSpPr>
        <p:spPr>
          <a:xfrm>
            <a:off x="8660130" y="1734820"/>
            <a:ext cx="19939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15E432-DAF0-F3FF-06FC-E42113238CB6}"/>
              </a:ext>
            </a:extLst>
          </p:cNvPr>
          <p:cNvSpPr/>
          <p:nvPr/>
        </p:nvSpPr>
        <p:spPr>
          <a:xfrm>
            <a:off x="9871710" y="1734820"/>
            <a:ext cx="19558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C4D06C-4E79-F4B5-7D77-6F56874674AF}"/>
              </a:ext>
            </a:extLst>
          </p:cNvPr>
          <p:cNvSpPr/>
          <p:nvPr/>
        </p:nvSpPr>
        <p:spPr>
          <a:xfrm>
            <a:off x="11087100" y="1734820"/>
            <a:ext cx="187960" cy="369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741443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2ECA0B-0F6F-44AC-BD03-5A5B121D3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97D13-D9D8-DE56-85DC-5F25CDC27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37E98A-46A8-3F1C-2AAE-0BEC52B4B8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Bayesian optimization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35B59A71-7EB2-9449-A796-385E74245D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</p:spPr>
        <p:txBody>
          <a:bodyPr/>
          <a:lstStyle/>
          <a:p>
            <a:fld id="{A814E660-BF25-4843-B2A0-93C6E2B6253B}" type="slidenum">
              <a:rPr lang="en-US" noProof="0" smtClean="0"/>
              <a:pPr/>
              <a:t>34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5EA74B-5D3C-4A9E-3232-E4E6FB74DFD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5762"/>
          <a:stretch>
            <a:fillRect/>
          </a:stretch>
        </p:blipFill>
        <p:spPr>
          <a:xfrm>
            <a:off x="4779985" y="1615264"/>
            <a:ext cx="6856997" cy="45747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605B983-B1EC-628E-B19D-D62945324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61" y="2276314"/>
            <a:ext cx="3812589" cy="258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284586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9EA1E-166D-84A2-C5AB-998573ABC4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FB708F-0630-BA4E-467C-E78F06E537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35</a:t>
            </a:fld>
            <a:endParaRPr lang="en-B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70D9585-D245-1277-5F00-AF7843D85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4" y="0"/>
            <a:ext cx="12010312" cy="671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914269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EE1897-5302-993B-FC97-FA65C3755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9467D1C-C25E-2977-6348-6B0B04198DDB}"/>
              </a:ext>
            </a:extLst>
          </p:cNvPr>
          <p:cNvCxnSpPr>
            <a:cxnSpLocks/>
          </p:cNvCxnSpPr>
          <p:nvPr/>
        </p:nvCxnSpPr>
        <p:spPr>
          <a:xfrm flipV="1">
            <a:off x="9920055" y="4392891"/>
            <a:ext cx="0" cy="1357459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7C6A8F3F-EBE0-7E7D-1518-B1416948D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8706A9-16A7-2AD7-1E8F-298BD9B269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Metropolis-Hastings algorithm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79C8BBE-CCB8-AF3B-21F8-FE23552B0AD1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766760" y="2293938"/>
                <a:ext cx="11290121" cy="4185727"/>
              </a:xfrm>
            </p:spPr>
            <p:txBody>
              <a:bodyPr>
                <a:normAutofit/>
              </a:bodyPr>
              <a:lstStyle/>
              <a:p>
                <a:pPr marL="88900" indent="0">
                  <a:buNone/>
                </a:pPr>
                <a:r>
                  <a:rPr lang="en-US" sz="2000" dirty="0">
                    <a:solidFill>
                      <a:schemeClr val="accent2"/>
                    </a:solidFill>
                  </a:rPr>
                  <a:t>1. </a:t>
                </a:r>
                <a:r>
                  <a:rPr lang="en-US" sz="2000" dirty="0"/>
                  <a:t>Start from a random starting position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n-US" sz="2000" b="0" dirty="0"/>
              </a:p>
              <a:p>
                <a:pPr marL="88900" indent="0">
                  <a:buNone/>
                </a:pPr>
                <a:r>
                  <a:rPr lang="en-US" sz="2000" dirty="0">
                    <a:solidFill>
                      <a:schemeClr val="accent2"/>
                    </a:solidFill>
                  </a:rPr>
                  <a:t>2. </a:t>
                </a:r>
                <a:r>
                  <a:rPr lang="en-US" sz="2000" dirty="0"/>
                  <a:t>Propose new position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000" dirty="0"/>
                  <a:t> by sampling from lognormal distribution centered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n-US" sz="2000" dirty="0"/>
              </a:p>
              <a:p>
                <a:pPr marL="88900" indent="0">
                  <a:buNone/>
                </a:pPr>
                <a:r>
                  <a:rPr lang="en-US" sz="2000" dirty="0">
                    <a:solidFill>
                      <a:schemeClr val="accent2"/>
                    </a:solidFill>
                  </a:rPr>
                  <a:t>3. </a:t>
                </a:r>
                <a:r>
                  <a:rPr lang="en-US" sz="2000" dirty="0"/>
                  <a:t>Accept or reject new position: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p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GB" sz="1600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1600">
                            <a:latin typeface="Cambria Math" panose="02040503050406030204" pitchFamily="18" charset="0"/>
                          </a:rPr>
                          <m:t>min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1,</m:t>
                            </m:r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600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d>
                                  <m:d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600" i="1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p>
                                        <m:r>
                                          <a:rPr lang="en-GB" sz="1600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r>
                                  <a:rPr lang="en-GB" sz="1600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d>
                                  <m:d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6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d>
                              </m:den>
                            </m:f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⋅</m:t>
                            </m:r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6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  <m:d>
                                  <m:d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6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e>
                                    <m:sSup>
                                      <m:sSup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600" i="1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p>
                                        <m:r>
                                          <a:rPr lang="en-GB" sz="1600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r>
                                  <a:rPr lang="en-GB" sz="16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  <m:d>
                                  <m:d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600" i="1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p>
                                        <m:r>
                                          <a:rPr lang="en-GB" sz="1600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  <m:e>
                                    <m:r>
                                      <a:rPr lang="en-GB" sz="16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sz="2000" dirty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𝜋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𝜋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2000" dirty="0"/>
                  <a:t> is ratio of unnormalized posterior distributions </a:t>
                </a:r>
              </a:p>
              <a:p>
                <a:pPr lvl="2"/>
                <a:r>
                  <a:rPr lang="en-US" sz="1600" dirty="0"/>
                  <a:t>Likelihood x prior (normalizing constant cancels in ratio)</a:t>
                </a:r>
              </a:p>
              <a:p>
                <a:pPr lvl="1"/>
                <a:r>
                  <a:rPr lang="en-US" sz="2000" dirty="0"/>
                  <a:t>If reject </a:t>
                </a:r>
                <a:r>
                  <a:rPr lang="en-US" sz="2000" dirty="0">
                    <a:sym typeface="Wingdings" panose="05000000000000000000" pitchFamily="2" charset="2"/>
                  </a:rPr>
                  <a:t> propose another position</a:t>
                </a:r>
                <a:endParaRPr lang="en-US" sz="2000" dirty="0"/>
              </a:p>
              <a:p>
                <a:pPr marL="88900" indent="0">
                  <a:buNone/>
                </a:pPr>
                <a:r>
                  <a:rPr lang="en-US" sz="2000" dirty="0">
                    <a:solidFill>
                      <a:schemeClr val="accent2"/>
                    </a:solidFill>
                  </a:rPr>
                  <a:t>4. </a:t>
                </a:r>
                <a:r>
                  <a:rPr lang="en-US" sz="2000" dirty="0"/>
                  <a:t>Sample many times until stationary distribution is reached</a:t>
                </a:r>
              </a:p>
              <a:p>
                <a:pPr marL="88900" indent="0">
                  <a:buNone/>
                </a:pPr>
                <a:r>
                  <a:rPr lang="en-US" sz="2000" dirty="0"/>
                  <a:t>	Stationary distribution = target distribution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79C8BBE-CCB8-AF3B-21F8-FE23552B0A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766760" y="2293938"/>
                <a:ext cx="11290121" cy="4185727"/>
              </a:xfrm>
              <a:blipFill>
                <a:blip r:embed="rId2"/>
                <a:stretch>
                  <a:fillRect t="-5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935FFD-AB5F-AE6C-424B-017F9A0E46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36</a:t>
            </a:fld>
            <a:endParaRPr lang="en-BE" dirty="0"/>
          </a:p>
        </p:txBody>
      </p:sp>
      <p:pic>
        <p:nvPicPr>
          <p:cNvPr id="1026" name="Picture 2" descr="Graphical representation of MCMC algorithm. | Download Scientific Diagram">
            <a:extLst>
              <a:ext uri="{FF2B5EF4-FFF2-40B4-BE49-F238E27FC236}">
                <a16:creationId xmlns:a16="http://schemas.microsoft.com/office/drawing/2014/main" id="{7B45A635-AA8A-356B-1106-487546336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744" y="147551"/>
            <a:ext cx="4664718" cy="2678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C8A8E66-D7E9-4451-B6F1-4D8877A42227}"/>
              </a:ext>
            </a:extLst>
          </p:cNvPr>
          <p:cNvCxnSpPr/>
          <p:nvPr/>
        </p:nvCxnSpPr>
        <p:spPr>
          <a:xfrm>
            <a:off x="8220173" y="5740924"/>
            <a:ext cx="365428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38E2E39-B843-6A84-2BC5-DD6F544DECE5}"/>
              </a:ext>
            </a:extLst>
          </p:cNvPr>
          <p:cNvCxnSpPr>
            <a:cxnSpLocks/>
          </p:cNvCxnSpPr>
          <p:nvPr/>
        </p:nvCxnSpPr>
        <p:spPr>
          <a:xfrm flipV="1">
            <a:off x="9268119" y="4392891"/>
            <a:ext cx="0" cy="145329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5B081C9-4150-25B8-3C88-F4690EFFD9CE}"/>
              </a:ext>
            </a:extLst>
          </p:cNvPr>
          <p:cNvSpPr/>
          <p:nvPr/>
        </p:nvSpPr>
        <p:spPr>
          <a:xfrm>
            <a:off x="8597245" y="4823380"/>
            <a:ext cx="2686640" cy="926971"/>
          </a:xfrm>
          <a:custGeom>
            <a:avLst/>
            <a:gdLst>
              <a:gd name="connsiteX0" fmla="*/ 0 w 2686640"/>
              <a:gd name="connsiteY0" fmla="*/ 926971 h 926971"/>
              <a:gd name="connsiteX1" fmla="*/ 659877 w 2686640"/>
              <a:gd name="connsiteY1" fmla="*/ 3144 h 926971"/>
              <a:gd name="connsiteX2" fmla="*/ 1272619 w 2686640"/>
              <a:gd name="connsiteY2" fmla="*/ 634740 h 926971"/>
              <a:gd name="connsiteX3" fmla="*/ 2686640 w 2686640"/>
              <a:gd name="connsiteY3" fmla="*/ 898690 h 926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6640" h="926971">
                <a:moveTo>
                  <a:pt x="0" y="926971"/>
                </a:moveTo>
                <a:cubicBezTo>
                  <a:pt x="223887" y="489410"/>
                  <a:pt x="447774" y="51849"/>
                  <a:pt x="659877" y="3144"/>
                </a:cubicBezTo>
                <a:cubicBezTo>
                  <a:pt x="871980" y="-45561"/>
                  <a:pt x="934825" y="485482"/>
                  <a:pt x="1272619" y="634740"/>
                </a:cubicBezTo>
                <a:cubicBezTo>
                  <a:pt x="1610413" y="783998"/>
                  <a:pt x="2237296" y="868838"/>
                  <a:pt x="2686640" y="898690"/>
                </a:cubicBezTo>
              </a:path>
            </a:pathLst>
          </a:cu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1E01CA9-0D61-FD69-0EC4-ECDD72198E94}"/>
                  </a:ext>
                </a:extLst>
              </p:cNvPr>
              <p:cNvSpPr txBox="1"/>
              <p:nvPr/>
            </p:nvSpPr>
            <p:spPr>
              <a:xfrm>
                <a:off x="9096866" y="5846190"/>
                <a:ext cx="2828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1E01CA9-0D61-FD69-0EC4-ECDD72198E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6866" y="5846190"/>
                <a:ext cx="282804" cy="369332"/>
              </a:xfrm>
              <a:prstGeom prst="rect">
                <a:avLst/>
              </a:prstGeom>
              <a:blipFill>
                <a:blip r:embed="rId4"/>
                <a:stretch>
                  <a:fillRect r="-63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Multiplication Sign 11">
            <a:extLst>
              <a:ext uri="{FF2B5EF4-FFF2-40B4-BE49-F238E27FC236}">
                <a16:creationId xmlns:a16="http://schemas.microsoft.com/office/drawing/2014/main" id="{048E3534-2075-84C1-E5EF-66B0FF53E902}"/>
              </a:ext>
            </a:extLst>
          </p:cNvPr>
          <p:cNvSpPr/>
          <p:nvPr/>
        </p:nvSpPr>
        <p:spPr>
          <a:xfrm>
            <a:off x="9816364" y="5638014"/>
            <a:ext cx="207383" cy="224673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0E91AD8-6C97-B4DF-2EE2-B6798239549C}"/>
              </a:ext>
            </a:extLst>
          </p:cNvPr>
          <p:cNvSpPr/>
          <p:nvPr/>
        </p:nvSpPr>
        <p:spPr>
          <a:xfrm>
            <a:off x="9187822" y="4829678"/>
            <a:ext cx="2686640" cy="926971"/>
          </a:xfrm>
          <a:custGeom>
            <a:avLst/>
            <a:gdLst>
              <a:gd name="connsiteX0" fmla="*/ 0 w 2686640"/>
              <a:gd name="connsiteY0" fmla="*/ 926971 h 926971"/>
              <a:gd name="connsiteX1" fmla="*/ 659877 w 2686640"/>
              <a:gd name="connsiteY1" fmla="*/ 3144 h 926971"/>
              <a:gd name="connsiteX2" fmla="*/ 1272619 w 2686640"/>
              <a:gd name="connsiteY2" fmla="*/ 634740 h 926971"/>
              <a:gd name="connsiteX3" fmla="*/ 2686640 w 2686640"/>
              <a:gd name="connsiteY3" fmla="*/ 898690 h 926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6640" h="926971">
                <a:moveTo>
                  <a:pt x="0" y="926971"/>
                </a:moveTo>
                <a:cubicBezTo>
                  <a:pt x="223887" y="489410"/>
                  <a:pt x="447774" y="51849"/>
                  <a:pt x="659877" y="3144"/>
                </a:cubicBezTo>
                <a:cubicBezTo>
                  <a:pt x="871980" y="-45561"/>
                  <a:pt x="934825" y="485482"/>
                  <a:pt x="1272619" y="634740"/>
                </a:cubicBezTo>
                <a:cubicBezTo>
                  <a:pt x="1610413" y="783998"/>
                  <a:pt x="2237296" y="868838"/>
                  <a:pt x="2686640" y="898690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D70B380-5B22-D94C-76BE-280BD6AAD7BC}"/>
                  </a:ext>
                </a:extLst>
              </p:cNvPr>
              <p:cNvSpPr txBox="1"/>
              <p:nvPr/>
            </p:nvSpPr>
            <p:spPr>
              <a:xfrm>
                <a:off x="9778653" y="5829828"/>
                <a:ext cx="2828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D70B380-5B22-D94C-76BE-280BD6AAD7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8653" y="5829828"/>
                <a:ext cx="282804" cy="369332"/>
              </a:xfrm>
              <a:prstGeom prst="rect">
                <a:avLst/>
              </a:prstGeom>
              <a:blipFill>
                <a:blip r:embed="rId5"/>
                <a:stretch>
                  <a:fillRect r="-29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857B918-14ED-3279-E869-FD66B8FA3082}"/>
              </a:ext>
            </a:extLst>
          </p:cNvPr>
          <p:cNvCxnSpPr/>
          <p:nvPr/>
        </p:nvCxnSpPr>
        <p:spPr>
          <a:xfrm>
            <a:off x="8999287" y="5638014"/>
            <a:ext cx="56167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390A073-F438-2EC8-0EB7-AA8B7675751A}"/>
              </a:ext>
            </a:extLst>
          </p:cNvPr>
          <p:cNvCxnSpPr/>
          <p:nvPr/>
        </p:nvCxnSpPr>
        <p:spPr>
          <a:xfrm>
            <a:off x="9635508" y="5479330"/>
            <a:ext cx="56167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Straight Arrow Connector 1030">
            <a:extLst>
              <a:ext uri="{FF2B5EF4-FFF2-40B4-BE49-F238E27FC236}">
                <a16:creationId xmlns:a16="http://schemas.microsoft.com/office/drawing/2014/main" id="{F4ADE0ED-4DF0-E6F8-1A87-32989BB849B7}"/>
              </a:ext>
            </a:extLst>
          </p:cNvPr>
          <p:cNvCxnSpPr>
            <a:cxnSpLocks/>
            <a:endCxn id="10" idx="2"/>
          </p:cNvCxnSpPr>
          <p:nvPr/>
        </p:nvCxnSpPr>
        <p:spPr>
          <a:xfrm>
            <a:off x="7368195" y="3273655"/>
            <a:ext cx="2501669" cy="218446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Straight Arrow Connector 1031">
            <a:extLst>
              <a:ext uri="{FF2B5EF4-FFF2-40B4-BE49-F238E27FC236}">
                <a16:creationId xmlns:a16="http://schemas.microsoft.com/office/drawing/2014/main" id="{208D8736-C60E-6B11-0B5B-25EFAA2A7AB5}"/>
              </a:ext>
            </a:extLst>
          </p:cNvPr>
          <p:cNvCxnSpPr>
            <a:cxnSpLocks/>
          </p:cNvCxnSpPr>
          <p:nvPr/>
        </p:nvCxnSpPr>
        <p:spPr>
          <a:xfrm>
            <a:off x="7448491" y="3584345"/>
            <a:ext cx="1739331" cy="202912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741640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4B29A2-925E-7C12-2CA0-5E12A8461A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794FE84-49E6-99E6-7EF5-069A8A019164}"/>
              </a:ext>
            </a:extLst>
          </p:cNvPr>
          <p:cNvSpPr txBox="1"/>
          <p:nvPr/>
        </p:nvSpPr>
        <p:spPr>
          <a:xfrm>
            <a:off x="766762" y="0"/>
            <a:ext cx="39050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4800" dirty="0">
                <a:solidFill>
                  <a:schemeClr val="bg1">
                    <a:lumMod val="75000"/>
                  </a:schemeClr>
                </a:solidFill>
              </a:rPr>
              <a:t>PRELIMINARY</a:t>
            </a:r>
            <a:endParaRPr lang="en-US" sz="4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7BE781-13D6-C6FE-4BD5-54EBDF212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0955AF4D-EF71-2E94-E509-5A3B771A7193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/>
            <p:txBody>
              <a:bodyPr/>
              <a:lstStyle/>
              <a:p>
                <a:r>
                  <a:rPr lang="en-US" dirty="0"/>
                  <a:t>Surrogate integral measurement</a:t>
                </a:r>
              </a:p>
              <a:p>
                <a:r>
                  <a:rPr lang="en-US" dirty="0"/>
                  <a:t>Vary the first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dirty="0"/>
                  <a:t> width (4 keV)</a:t>
                </a:r>
              </a:p>
              <a:p>
                <a:r>
                  <a:rPr lang="en-US" dirty="0"/>
                  <a:t>For 2 criticality experiments:</a:t>
                </a:r>
              </a:p>
              <a:p>
                <a:pPr lvl="1"/>
                <a:r>
                  <a:rPr lang="en-US" dirty="0"/>
                  <a:t>Sensitive to Cr-53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0955AF4D-EF71-2E94-E509-5A3B771A71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blipFill>
                <a:blip r:embed="rId3"/>
                <a:stretch>
                  <a:fillRect t="-9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62340A-B7C7-4F1E-846A-B9D636A58D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37</a:t>
            </a:fld>
            <a:endParaRPr lang="en-BE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0629638-1119-7EA0-27B6-BB38736EFB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22410" y="3497487"/>
            <a:ext cx="3727721" cy="29821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58A4073-DFBA-2AC6-A6F9-07CA46F29C9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572" y="332188"/>
            <a:ext cx="3727721" cy="298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255279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99EAC9-6FA5-2B24-30DA-2FC021A50A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9FAE2A1-4F7E-EF04-1077-0435C7EEA3C2}"/>
              </a:ext>
            </a:extLst>
          </p:cNvPr>
          <p:cNvSpPr txBox="1"/>
          <p:nvPr/>
        </p:nvSpPr>
        <p:spPr>
          <a:xfrm>
            <a:off x="766762" y="0"/>
            <a:ext cx="39050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4800" dirty="0">
                <a:solidFill>
                  <a:schemeClr val="bg1">
                    <a:lumMod val="75000"/>
                  </a:schemeClr>
                </a:solidFill>
              </a:rPr>
              <a:t>PRELIMINARY</a:t>
            </a:r>
            <a:endParaRPr lang="en-US" sz="4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AEBDA0-AA83-6C2C-139C-7A3C1D78D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B0FBD779-0704-5D36-07D5-406092A8E8EA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/>
            <p:txBody>
              <a:bodyPr/>
              <a:lstStyle/>
              <a:p>
                <a:r>
                  <a:rPr lang="en-US" dirty="0"/>
                  <a:t>Microscopic measurement: </a:t>
                </a:r>
                <a:r>
                  <a:rPr lang="en-US" dirty="0" err="1"/>
                  <a:t>nTOF</a:t>
                </a:r>
                <a:endParaRPr lang="en-US" dirty="0"/>
              </a:p>
              <a:p>
                <a:r>
                  <a:rPr lang="en-US" dirty="0"/>
                  <a:t>Vary the first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nl-BE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nl-BE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dirty="0"/>
                  <a:t> width (E=4 keV)</a:t>
                </a:r>
              </a:p>
              <a:p>
                <a:r>
                  <a:rPr lang="en-US" dirty="0"/>
                  <a:t>Calculate chi-squared on measurement</a:t>
                </a:r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B0FBD779-0704-5D36-07D5-406092A8E8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blipFill>
                <a:blip r:embed="rId3"/>
                <a:stretch>
                  <a:fillRect t="-9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4B42E-A9D3-70B7-FCC7-38681381A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38</a:t>
            </a:fld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89E325-3295-7082-EFF3-36E3238765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87750" y="3522187"/>
            <a:ext cx="3756450" cy="30051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5E4B9E-98D5-DCF9-7B31-32E4519257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51625" y="121434"/>
            <a:ext cx="3905025" cy="312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28464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1255450-7C10-8C8A-B153-E262100BF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to Gg (PMI002)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8CDFB1-78B9-C970-7C21-4EA0F11E36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39</a:t>
            </a:fld>
            <a:endParaRPr lang="en-BE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92E0E717-6B46-3E64-2A16-D95D6E9BAC6C}"/>
              </a:ext>
            </a:extLst>
          </p:cNvPr>
          <p:cNvGraphicFramePr>
            <a:graphicFrameLocks/>
          </p:cNvGraphicFramePr>
          <p:nvPr/>
        </p:nvGraphicFramePr>
        <p:xfrm>
          <a:off x="2416883" y="1786072"/>
          <a:ext cx="7358231" cy="402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57119915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968B6-0E38-EAD9-71E1-4D5D52858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EDCD48-D10A-72D3-A3B2-8AE33A23E4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3" y="1786072"/>
            <a:ext cx="6009958" cy="4301992"/>
          </a:xfrm>
        </p:spPr>
        <p:txBody>
          <a:bodyPr/>
          <a:lstStyle/>
          <a:p>
            <a:r>
              <a:rPr lang="en-US" noProof="0" dirty="0"/>
              <a:t>Design and safety studies of a FOAK</a:t>
            </a:r>
          </a:p>
          <a:p>
            <a:r>
              <a:rPr lang="en-US" noProof="0" dirty="0"/>
              <a:t>Use of predictive simulations </a:t>
            </a:r>
          </a:p>
          <a:p>
            <a:r>
              <a:rPr lang="en-US" noProof="0" dirty="0"/>
              <a:t>Algorithms well known</a:t>
            </a:r>
          </a:p>
          <a:p>
            <a:r>
              <a:rPr lang="en-US" noProof="0" dirty="0"/>
              <a:t>Large uncertainty margins attributed to:</a:t>
            </a:r>
          </a:p>
          <a:p>
            <a:pPr lvl="1"/>
            <a:r>
              <a:rPr lang="en-US" noProof="0" dirty="0"/>
              <a:t>Input model parameters</a:t>
            </a:r>
          </a:p>
          <a:p>
            <a:pPr lvl="1"/>
            <a:r>
              <a:rPr lang="en-US" b="1" noProof="0" dirty="0"/>
              <a:t>Nuclear data</a:t>
            </a:r>
          </a:p>
          <a:p>
            <a:r>
              <a:rPr lang="en-US" noProof="0" dirty="0"/>
              <a:t>Increased costs for design and safety studies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157D6-A4E6-A536-6420-8B7EC91540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US" noProof="0" smtClean="0"/>
              <a:pPr/>
              <a:t>4</a:t>
            </a:fld>
            <a:endParaRPr lang="en-US" noProof="0" dirty="0"/>
          </a:p>
        </p:txBody>
      </p:sp>
      <p:pic>
        <p:nvPicPr>
          <p:cNvPr id="173" name="Picture 172">
            <a:extLst>
              <a:ext uri="{FF2B5EF4-FFF2-40B4-BE49-F238E27FC236}">
                <a16:creationId xmlns:a16="http://schemas.microsoft.com/office/drawing/2014/main" id="{029AE17D-B23A-7B9E-6D8C-85794335856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6986"/>
          <a:stretch/>
        </p:blipFill>
        <p:spPr>
          <a:xfrm>
            <a:off x="6776721" y="800496"/>
            <a:ext cx="4816517" cy="25404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65BA68B-055D-DE64-F194-B3DE4A04633B}"/>
              </a:ext>
            </a:extLst>
          </p:cNvPr>
          <p:cNvSpPr txBox="1"/>
          <p:nvPr/>
        </p:nvSpPr>
        <p:spPr>
          <a:xfrm>
            <a:off x="6975211" y="3534028"/>
            <a:ext cx="43671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noProof="0" dirty="0"/>
              <a:t>Major source of common uncertainty </a:t>
            </a:r>
            <a:r>
              <a:rPr lang="en-US" sz="3200" b="1" noProof="0" dirty="0">
                <a:solidFill>
                  <a:schemeClr val="accent4"/>
                </a:solidFill>
                <a:sym typeface="Wingdings" panose="05000000000000000000" pitchFamily="2" charset="2"/>
              </a:rPr>
              <a:t> </a:t>
            </a:r>
            <a:r>
              <a:rPr lang="en-US" sz="3200" b="1" noProof="0" dirty="0">
                <a:solidFill>
                  <a:schemeClr val="accent4"/>
                </a:solidFill>
              </a:rPr>
              <a:t>Nuclear Data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EFE390-E4D7-2900-2DEC-81C25913A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5837" y="4395802"/>
            <a:ext cx="2905912" cy="189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208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7245E-B25B-8386-3139-983724803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Introduction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82CB12B-4488-436E-9D68-65ABB3EB96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ND Evaluation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DE4D1F-BAA7-9FD2-8A96-EF2138109A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US" noProof="0" smtClean="0"/>
              <a:pPr/>
              <a:t>40</a:t>
            </a:fld>
            <a:endParaRPr lang="en-US" noProof="0" dirty="0"/>
          </a:p>
        </p:txBody>
      </p:sp>
      <p:pic>
        <p:nvPicPr>
          <p:cNvPr id="1026" name="Picture 2" descr="Astérix et Obélix : La cuisine par le menu !">
            <a:extLst>
              <a:ext uri="{FF2B5EF4-FFF2-40B4-BE49-F238E27FC236}">
                <a16:creationId xmlns:a16="http://schemas.microsoft.com/office/drawing/2014/main" id="{1D47FE44-D629-B978-414F-F949B147CF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39" b="95487" l="5200" r="95000">
                        <a14:foregroundMark x1="18800" y1="91686" x2="29600" y2="95487"/>
                        <a14:foregroundMark x1="29600" y1="95487" x2="35400" y2="95249"/>
                        <a14:foregroundMark x1="5200" y1="85986" x2="10200" y2="71496"/>
                        <a14:foregroundMark x1="62400" y1="40380" x2="62400" y2="40380"/>
                        <a14:foregroundMark x1="47200" y1="95249" x2="65200" y2="94062"/>
                        <a14:foregroundMark x1="65200" y1="94062" x2="86000" y2="95487"/>
                        <a14:foregroundMark x1="93400" y1="90974" x2="95000" y2="90736"/>
                        <a14:foregroundMark x1="49800" y1="79810" x2="49800" y2="79810"/>
                        <a14:foregroundMark x1="48200" y1="76247" x2="48200" y2="76247"/>
                        <a14:foregroundMark x1="48400" y1="75297" x2="48400" y2="75297"/>
                        <a14:foregroundMark x1="59000" y1="26841" x2="59000" y2="26841"/>
                        <a14:foregroundMark x1="58200" y1="28266" x2="56400" y2="32542"/>
                        <a14:foregroundMark x1="76800" y1="42043" x2="77400" y2="43230"/>
                        <a14:foregroundMark x1="66200" y1="47743" x2="66200" y2="47743"/>
                        <a14:foregroundMark x1="68200" y1="46318" x2="68200" y2="46318"/>
                        <a14:foregroundMark x1="52200" y1="58907" x2="52200" y2="58907"/>
                        <a14:foregroundMark x1="52800" y1="61045" x2="52800" y2="61045"/>
                        <a14:foregroundMark x1="88000" y1="60570" x2="88000" y2="60570"/>
                        <a14:foregroundMark x1="87800" y1="63895" x2="87800" y2="63895"/>
                        <a14:foregroundMark x1="88400" y1="67458" x2="88400" y2="67458"/>
                        <a14:backgroundMark x1="70200" y1="22565" x2="70200" y2="225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298" y="2151165"/>
            <a:ext cx="4762500" cy="401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CD4071-8F0F-358E-AA5D-DABFF867A60C}"/>
              </a:ext>
            </a:extLst>
          </p:cNvPr>
          <p:cNvSpPr txBox="1"/>
          <p:nvPr/>
        </p:nvSpPr>
        <p:spPr>
          <a:xfrm>
            <a:off x="5142548" y="4897858"/>
            <a:ext cx="1971040" cy="3693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noProof="0" dirty="0"/>
              <a:t>Bayesian update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95B2D5-50F5-D96E-B31E-B469383F1ACB}"/>
              </a:ext>
            </a:extLst>
          </p:cNvPr>
          <p:cNvSpPr txBox="1"/>
          <p:nvPr/>
        </p:nvSpPr>
        <p:spPr>
          <a:xfrm>
            <a:off x="8007668" y="2568348"/>
            <a:ext cx="1971040" cy="3693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u="sng" noProof="0" dirty="0"/>
              <a:t>Prior knowledge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0C0776-D8B9-64DA-A493-995759A6027C}"/>
              </a:ext>
            </a:extLst>
          </p:cNvPr>
          <p:cNvSpPr txBox="1"/>
          <p:nvPr/>
        </p:nvSpPr>
        <p:spPr>
          <a:xfrm>
            <a:off x="821372" y="2568348"/>
            <a:ext cx="2238376" cy="3693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u="sng" noProof="0" dirty="0"/>
              <a:t>Experimental input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949CB4-C118-DFF0-824C-C3EA059CED2D}"/>
              </a:ext>
            </a:extLst>
          </p:cNvPr>
          <p:cNvSpPr txBox="1"/>
          <p:nvPr/>
        </p:nvSpPr>
        <p:spPr>
          <a:xfrm>
            <a:off x="955040" y="3126082"/>
            <a:ext cx="1971040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E</a:t>
            </a:r>
            <a:r>
              <a:rPr lang="en-US" noProof="0" dirty="0" err="1"/>
              <a:t>xperiment</a:t>
            </a:r>
            <a:r>
              <a:rPr lang="en-US" noProof="0" dirty="0"/>
              <a:t> correlations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5D675A-EFD9-BC47-C9C5-EA697BDFFDFA}"/>
              </a:ext>
            </a:extLst>
          </p:cNvPr>
          <p:cNvSpPr txBox="1"/>
          <p:nvPr/>
        </p:nvSpPr>
        <p:spPr>
          <a:xfrm>
            <a:off x="1013313" y="4290240"/>
            <a:ext cx="1971040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noProof="0" dirty="0"/>
              <a:t>Capture yield measurements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12043E-396F-1DB4-5E2D-6EDAAC612469}"/>
              </a:ext>
            </a:extLst>
          </p:cNvPr>
          <p:cNvSpPr txBox="1"/>
          <p:nvPr/>
        </p:nvSpPr>
        <p:spPr>
          <a:xfrm>
            <a:off x="8007668" y="3264581"/>
            <a:ext cx="1971040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noProof="0" dirty="0"/>
              <a:t>Model defects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7921C2-84CF-2ED2-6FC5-E9CD96B1ADEE}"/>
              </a:ext>
            </a:extLst>
          </p:cNvPr>
          <p:cNvSpPr txBox="1"/>
          <p:nvPr/>
        </p:nvSpPr>
        <p:spPr>
          <a:xfrm>
            <a:off x="8007668" y="4029621"/>
            <a:ext cx="1971040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noProof="0" dirty="0"/>
              <a:t>Parameter uncertainties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9E1308-BC72-5DA7-A784-1ECCFFB57722}"/>
              </a:ext>
            </a:extLst>
          </p:cNvPr>
          <p:cNvSpPr txBox="1"/>
          <p:nvPr/>
        </p:nvSpPr>
        <p:spPr>
          <a:xfrm>
            <a:off x="8007668" y="4897858"/>
            <a:ext cx="1971040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noProof="0" dirty="0"/>
              <a:t>Model cross sections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B464E0D-62D4-10F1-464B-3AA68C72C2C6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2926080" y="3449248"/>
            <a:ext cx="2216468" cy="859330"/>
          </a:xfrm>
          <a:prstGeom prst="straightConnector1">
            <a:avLst/>
          </a:prstGeom>
          <a:ln w="762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0A41470-0158-26C4-150D-238143AC185B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2984353" y="4613406"/>
            <a:ext cx="2081995" cy="231557"/>
          </a:xfrm>
          <a:prstGeom prst="straightConnector1">
            <a:avLst/>
          </a:prstGeom>
          <a:ln w="762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699639A-5905-6E3C-50F1-8FC001B5843E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6532880" y="3449247"/>
            <a:ext cx="1474788" cy="706930"/>
          </a:xfrm>
          <a:prstGeom prst="straightConnector1">
            <a:avLst/>
          </a:prstGeom>
          <a:ln w="762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1F4392-F622-E86C-94C5-FA398FFA6C80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6822440" y="4352787"/>
            <a:ext cx="1185228" cy="170295"/>
          </a:xfrm>
          <a:prstGeom prst="straightConnector1">
            <a:avLst/>
          </a:prstGeom>
          <a:ln w="762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Straight Arrow Connector 1024">
            <a:extLst>
              <a:ext uri="{FF2B5EF4-FFF2-40B4-BE49-F238E27FC236}">
                <a16:creationId xmlns:a16="http://schemas.microsoft.com/office/drawing/2014/main" id="{77D32FAF-EBD2-7119-F35D-4E6589730363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6990080" y="4813213"/>
            <a:ext cx="1017588" cy="407811"/>
          </a:xfrm>
          <a:prstGeom prst="straightConnector1">
            <a:avLst/>
          </a:prstGeom>
          <a:ln w="762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Straight Arrow Connector 1028">
            <a:extLst>
              <a:ext uri="{FF2B5EF4-FFF2-40B4-BE49-F238E27FC236}">
                <a16:creationId xmlns:a16="http://schemas.microsoft.com/office/drawing/2014/main" id="{8D8424AD-0843-18F0-6D9E-0EA56C39CF5C}"/>
              </a:ext>
            </a:extLst>
          </p:cNvPr>
          <p:cNvCxnSpPr>
            <a:cxnSpLocks/>
          </p:cNvCxnSpPr>
          <p:nvPr/>
        </p:nvCxnSpPr>
        <p:spPr>
          <a:xfrm flipH="1" flipV="1">
            <a:off x="6115210" y="1990276"/>
            <a:ext cx="8572" cy="2106395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2" name="TextBox 1031">
            <a:extLst>
              <a:ext uri="{FF2B5EF4-FFF2-40B4-BE49-F238E27FC236}">
                <a16:creationId xmlns:a16="http://schemas.microsoft.com/office/drawing/2014/main" id="{C47545FC-6D5E-7939-A630-D60CFCCF83A4}"/>
              </a:ext>
            </a:extLst>
          </p:cNvPr>
          <p:cNvSpPr txBox="1"/>
          <p:nvPr/>
        </p:nvSpPr>
        <p:spPr>
          <a:xfrm>
            <a:off x="5129690" y="1063035"/>
            <a:ext cx="1971040" cy="923330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u="sng" noProof="0" dirty="0"/>
              <a:t>Evaluated ND </a:t>
            </a:r>
          </a:p>
          <a:p>
            <a:pPr algn="ctr"/>
            <a:r>
              <a:rPr lang="en-US" b="1" u="sng" noProof="0" dirty="0"/>
              <a:t>(mean values and covariance)</a:t>
            </a:r>
          </a:p>
        </p:txBody>
      </p:sp>
      <p:sp>
        <p:nvSpPr>
          <p:cNvPr id="1033" name="TextBox 1032">
            <a:extLst>
              <a:ext uri="{FF2B5EF4-FFF2-40B4-BE49-F238E27FC236}">
                <a16:creationId xmlns:a16="http://schemas.microsoft.com/office/drawing/2014/main" id="{5F809AC3-1E88-0814-585B-9FDA87284A35}"/>
              </a:ext>
            </a:extLst>
          </p:cNvPr>
          <p:cNvSpPr txBox="1"/>
          <p:nvPr/>
        </p:nvSpPr>
        <p:spPr>
          <a:xfrm>
            <a:off x="870909" y="5342136"/>
            <a:ext cx="1971040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noProof="0" dirty="0"/>
              <a:t>Transmission measurements</a:t>
            </a:r>
          </a:p>
        </p:txBody>
      </p:sp>
      <p:cxnSp>
        <p:nvCxnSpPr>
          <p:cNvPr id="1034" name="Straight Arrow Connector 1033">
            <a:extLst>
              <a:ext uri="{FF2B5EF4-FFF2-40B4-BE49-F238E27FC236}">
                <a16:creationId xmlns:a16="http://schemas.microsoft.com/office/drawing/2014/main" id="{68CE1C70-046A-B5AF-DDF3-583D10A9A276}"/>
              </a:ext>
            </a:extLst>
          </p:cNvPr>
          <p:cNvCxnSpPr>
            <a:cxnSpLocks/>
          </p:cNvCxnSpPr>
          <p:nvPr/>
        </p:nvCxnSpPr>
        <p:spPr>
          <a:xfrm flipV="1">
            <a:off x="2880049" y="5169413"/>
            <a:ext cx="2186298" cy="515344"/>
          </a:xfrm>
          <a:prstGeom prst="straightConnector1">
            <a:avLst/>
          </a:prstGeom>
          <a:ln w="762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8" name="TextBox 1037">
            <a:extLst>
              <a:ext uri="{FF2B5EF4-FFF2-40B4-BE49-F238E27FC236}">
                <a16:creationId xmlns:a16="http://schemas.microsoft.com/office/drawing/2014/main" id="{005B8DB1-983A-B01E-1DF1-A250DAE1F44E}"/>
              </a:ext>
            </a:extLst>
          </p:cNvPr>
          <p:cNvSpPr txBox="1"/>
          <p:nvPr/>
        </p:nvSpPr>
        <p:spPr>
          <a:xfrm>
            <a:off x="3316287" y="6075423"/>
            <a:ext cx="35001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noProof="0" dirty="0">
                <a:solidFill>
                  <a:schemeClr val="bg1">
                    <a:lumMod val="50000"/>
                  </a:schemeClr>
                </a:solidFill>
              </a:rPr>
              <a:t>from D. Neudecker et al..</a:t>
            </a:r>
            <a:endParaRPr lang="en-US" sz="1200" i="1" noProof="0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20969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75DFFC-FD7C-1CE3-FBFB-5C3EC6C44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69070-3CA5-A323-BFFF-C39C9B022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Intoduction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ED1DCD-C54B-4B0D-BDEE-414D6AD438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41</a:t>
            </a:fld>
            <a:endParaRPr lang="en-B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D56BFBE-AF69-EBCA-9579-475937D4E4F3}"/>
              </a:ext>
            </a:extLst>
          </p:cNvPr>
          <p:cNvSpPr/>
          <p:nvPr/>
        </p:nvSpPr>
        <p:spPr>
          <a:xfrm>
            <a:off x="2521206" y="2162755"/>
            <a:ext cx="3196962" cy="2798859"/>
          </a:xfrm>
          <a:prstGeom prst="rect">
            <a:avLst/>
          </a:prstGeom>
          <a:solidFill>
            <a:srgbClr val="DAEA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accent4"/>
                </a:solidFill>
              </a:rPr>
              <a:t>EVALUATE</a:t>
            </a:r>
          </a:p>
        </p:txBody>
      </p:sp>
      <p:pic>
        <p:nvPicPr>
          <p:cNvPr id="6" name="Picture 2" descr="Astérix et Obélix : La cuisine par le menu !">
            <a:extLst>
              <a:ext uri="{FF2B5EF4-FFF2-40B4-BE49-F238E27FC236}">
                <a16:creationId xmlns:a16="http://schemas.microsoft.com/office/drawing/2014/main" id="{7CDAD0E5-ECD1-F5AC-A534-50CDA27F9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39" b="95487" l="5200" r="95000">
                        <a14:foregroundMark x1="18800" y1="91686" x2="29600" y2="95487"/>
                        <a14:foregroundMark x1="29600" y1="95487" x2="35400" y2="95249"/>
                        <a14:foregroundMark x1="5200" y1="85986" x2="10200" y2="71496"/>
                        <a14:foregroundMark x1="62400" y1="40380" x2="62400" y2="40380"/>
                        <a14:foregroundMark x1="47200" y1="95249" x2="65200" y2="94062"/>
                        <a14:foregroundMark x1="65200" y1="94062" x2="86000" y2="95487"/>
                        <a14:foregroundMark x1="93400" y1="90974" x2="95000" y2="90736"/>
                        <a14:foregroundMark x1="49800" y1="79810" x2="49800" y2="79810"/>
                        <a14:foregroundMark x1="48200" y1="76247" x2="48200" y2="76247"/>
                        <a14:foregroundMark x1="48400" y1="75297" x2="48400" y2="75297"/>
                        <a14:foregroundMark x1="59000" y1="26841" x2="59000" y2="26841"/>
                        <a14:foregroundMark x1="58200" y1="28266" x2="56400" y2="32542"/>
                        <a14:foregroundMark x1="76800" y1="42043" x2="77400" y2="43230"/>
                        <a14:foregroundMark x1="66200" y1="47743" x2="66200" y2="47743"/>
                        <a14:foregroundMark x1="68200" y1="46318" x2="68200" y2="46318"/>
                        <a14:foregroundMark x1="52200" y1="58907" x2="52200" y2="58907"/>
                        <a14:foregroundMark x1="52800" y1="61045" x2="52800" y2="61045"/>
                        <a14:foregroundMark x1="88000" y1="60570" x2="88000" y2="60570"/>
                        <a14:foregroundMark x1="87800" y1="63895" x2="87800" y2="63895"/>
                        <a14:foregroundMark x1="88400" y1="67458" x2="88400" y2="67458"/>
                        <a14:backgroundMark x1="70200" y1="22565" x2="70200" y2="225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692" y="3661576"/>
            <a:ext cx="1543989" cy="130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516D8A-E8DE-6FF2-ECCB-3F90B4807758}"/>
              </a:ext>
            </a:extLst>
          </p:cNvPr>
          <p:cNvSpPr txBox="1"/>
          <p:nvPr/>
        </p:nvSpPr>
        <p:spPr>
          <a:xfrm>
            <a:off x="4502323" y="2681054"/>
            <a:ext cx="1081136" cy="4154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noProof="0" dirty="0">
                <a:solidFill>
                  <a:schemeClr val="tx1"/>
                </a:solidFill>
              </a:rPr>
              <a:t>Prior knowledge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CC6637-8C8E-10F9-EA20-BCBF4450E4CD}"/>
              </a:ext>
            </a:extLst>
          </p:cNvPr>
          <p:cNvSpPr txBox="1"/>
          <p:nvPr/>
        </p:nvSpPr>
        <p:spPr>
          <a:xfrm>
            <a:off x="2571840" y="2681054"/>
            <a:ext cx="1030502" cy="415498"/>
          </a:xfrm>
          <a:prstGeom prst="rect">
            <a:avLst/>
          </a:prstGeom>
          <a:solidFill>
            <a:srgbClr val="B9D8F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noProof="0" dirty="0">
                <a:solidFill>
                  <a:schemeClr val="tx1"/>
                </a:solidFill>
              </a:rPr>
              <a:t>Experimental input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A7FA2A-A327-7621-7660-02143A9A21C0}"/>
              </a:ext>
            </a:extLst>
          </p:cNvPr>
          <p:cNvSpPr txBox="1"/>
          <p:nvPr/>
        </p:nvSpPr>
        <p:spPr>
          <a:xfrm>
            <a:off x="2804014" y="3163620"/>
            <a:ext cx="798328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E</a:t>
            </a:r>
            <a:r>
              <a:rPr lang="en-US" sz="800" noProof="0" dirty="0" err="1">
                <a:solidFill>
                  <a:schemeClr val="tx1"/>
                </a:solidFill>
              </a:rPr>
              <a:t>xp</a:t>
            </a:r>
            <a:r>
              <a:rPr lang="en-US" sz="800" noProof="0" dirty="0">
                <a:solidFill>
                  <a:schemeClr val="tx1"/>
                </a:solidFill>
              </a:rPr>
              <a:t>. correlations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BD2B9F-7104-9DC8-6260-D95DFAE23086}"/>
              </a:ext>
            </a:extLst>
          </p:cNvPr>
          <p:cNvSpPr txBox="1"/>
          <p:nvPr/>
        </p:nvSpPr>
        <p:spPr>
          <a:xfrm>
            <a:off x="2804013" y="3569242"/>
            <a:ext cx="798328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Capture yield meas.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8C5ECB-647E-24B4-ADAB-0E246C2EFF72}"/>
              </a:ext>
            </a:extLst>
          </p:cNvPr>
          <p:cNvSpPr txBox="1"/>
          <p:nvPr/>
        </p:nvSpPr>
        <p:spPr>
          <a:xfrm>
            <a:off x="4822307" y="3159999"/>
            <a:ext cx="76115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Model defects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7DD269-0B5C-DDEF-8104-70337897F042}"/>
              </a:ext>
            </a:extLst>
          </p:cNvPr>
          <p:cNvSpPr txBox="1"/>
          <p:nvPr/>
        </p:nvSpPr>
        <p:spPr>
          <a:xfrm>
            <a:off x="4822307" y="3569242"/>
            <a:ext cx="76115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Parameter uncertainties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4F4B44-8CF6-344E-C10E-A1E121651D99}"/>
              </a:ext>
            </a:extLst>
          </p:cNvPr>
          <p:cNvSpPr txBox="1"/>
          <p:nvPr/>
        </p:nvSpPr>
        <p:spPr>
          <a:xfrm>
            <a:off x="4822307" y="3973041"/>
            <a:ext cx="76115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Model cross sections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E3FA1E-84AB-7B15-C825-D489A03B59F0}"/>
              </a:ext>
            </a:extLst>
          </p:cNvPr>
          <p:cNvSpPr txBox="1"/>
          <p:nvPr/>
        </p:nvSpPr>
        <p:spPr>
          <a:xfrm>
            <a:off x="2804013" y="3973041"/>
            <a:ext cx="79832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Transmission meas.</a:t>
            </a:r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18751028-23AB-A63D-3677-F4E5851B144D}"/>
              </a:ext>
            </a:extLst>
          </p:cNvPr>
          <p:cNvCxnSpPr>
            <a:endCxn id="9" idx="1"/>
          </p:cNvCxnSpPr>
          <p:nvPr/>
        </p:nvCxnSpPr>
        <p:spPr>
          <a:xfrm rot="16200000" flipH="1">
            <a:off x="2604341" y="3133223"/>
            <a:ext cx="236345" cy="163001"/>
          </a:xfrm>
          <a:prstGeom prst="bentConnector2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5D2D9C08-BC90-0559-4D55-B352D18D7415}"/>
              </a:ext>
            </a:extLst>
          </p:cNvPr>
          <p:cNvCxnSpPr>
            <a:cxnSpLocks/>
            <a:endCxn id="10" idx="1"/>
          </p:cNvCxnSpPr>
          <p:nvPr/>
        </p:nvCxnSpPr>
        <p:spPr>
          <a:xfrm rot="16200000" flipH="1">
            <a:off x="2519700" y="3454206"/>
            <a:ext cx="405624" cy="163002"/>
          </a:xfrm>
          <a:prstGeom prst="bentConnector2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1D6E6CCC-F6EA-BACB-631C-5C618A96666E}"/>
              </a:ext>
            </a:extLst>
          </p:cNvPr>
          <p:cNvCxnSpPr>
            <a:cxnSpLocks/>
            <a:endCxn id="14" idx="1"/>
          </p:cNvCxnSpPr>
          <p:nvPr/>
        </p:nvCxnSpPr>
        <p:spPr>
          <a:xfrm rot="16200000" flipH="1">
            <a:off x="2522516" y="3860821"/>
            <a:ext cx="399992" cy="163002"/>
          </a:xfrm>
          <a:prstGeom prst="bentConnector2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28B59523-830E-5BFB-B0AF-51B6A767EFC9}"/>
              </a:ext>
            </a:extLst>
          </p:cNvPr>
          <p:cNvCxnSpPr/>
          <p:nvPr/>
        </p:nvCxnSpPr>
        <p:spPr>
          <a:xfrm rot="16200000" flipH="1">
            <a:off x="4622632" y="3133222"/>
            <a:ext cx="236345" cy="163001"/>
          </a:xfrm>
          <a:prstGeom prst="bentConnector2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E6D58508-6781-6BE1-A221-1F93B64965A4}"/>
              </a:ext>
            </a:extLst>
          </p:cNvPr>
          <p:cNvCxnSpPr>
            <a:cxnSpLocks/>
          </p:cNvCxnSpPr>
          <p:nvPr/>
        </p:nvCxnSpPr>
        <p:spPr>
          <a:xfrm rot="16200000" flipH="1">
            <a:off x="4537991" y="3454205"/>
            <a:ext cx="405624" cy="163002"/>
          </a:xfrm>
          <a:prstGeom prst="bentConnector2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355D1A98-7934-077E-CA69-D57C326DDCF5}"/>
              </a:ext>
            </a:extLst>
          </p:cNvPr>
          <p:cNvCxnSpPr>
            <a:cxnSpLocks/>
          </p:cNvCxnSpPr>
          <p:nvPr/>
        </p:nvCxnSpPr>
        <p:spPr>
          <a:xfrm rot="16200000" flipH="1">
            <a:off x="4540807" y="3860820"/>
            <a:ext cx="399992" cy="163002"/>
          </a:xfrm>
          <a:prstGeom prst="bentConnector2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971014E1-AB2C-16AF-B7FC-040027864CD4}"/>
              </a:ext>
            </a:extLst>
          </p:cNvPr>
          <p:cNvSpPr/>
          <p:nvPr/>
        </p:nvSpPr>
        <p:spPr>
          <a:xfrm>
            <a:off x="6489946" y="2162755"/>
            <a:ext cx="1184471" cy="2798859"/>
          </a:xfrm>
          <a:prstGeom prst="rect">
            <a:avLst/>
          </a:prstGeom>
          <a:solidFill>
            <a:srgbClr val="FFD9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C00000"/>
                </a:solidFill>
              </a:rPr>
              <a:t>PROCESS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68D7C4-81CB-E84A-DFA3-C9B87FB53E78}"/>
              </a:ext>
            </a:extLst>
          </p:cNvPr>
          <p:cNvSpPr txBox="1"/>
          <p:nvPr/>
        </p:nvSpPr>
        <p:spPr>
          <a:xfrm>
            <a:off x="6566930" y="2679524"/>
            <a:ext cx="1030502" cy="415498"/>
          </a:xfrm>
          <a:prstGeom prst="rect">
            <a:avLst/>
          </a:prstGeom>
          <a:solidFill>
            <a:srgbClr val="FFB3B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1050" noProof="0" dirty="0" err="1">
                <a:solidFill>
                  <a:schemeClr val="tx1"/>
                </a:solidFill>
              </a:rPr>
              <a:t>Prepare</a:t>
            </a:r>
            <a:r>
              <a:rPr lang="nl-BE" sz="1050" noProof="0" dirty="0">
                <a:solidFill>
                  <a:schemeClr val="tx1"/>
                </a:solidFill>
              </a:rPr>
              <a:t> </a:t>
            </a:r>
            <a:r>
              <a:rPr lang="nl-BE" sz="1050" noProof="0" dirty="0" err="1">
                <a:solidFill>
                  <a:schemeClr val="tx1"/>
                </a:solidFill>
              </a:rPr>
              <a:t>Nuclear</a:t>
            </a:r>
            <a:r>
              <a:rPr lang="nl-BE" sz="1050" noProof="0" dirty="0">
                <a:solidFill>
                  <a:schemeClr val="tx1"/>
                </a:solidFill>
              </a:rPr>
              <a:t> Data</a:t>
            </a:r>
            <a:endParaRPr lang="en-US" sz="1050" noProof="0" dirty="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89198F-7976-E53B-CAE6-F778CE8A8EAB}"/>
              </a:ext>
            </a:extLst>
          </p:cNvPr>
          <p:cNvSpPr txBox="1"/>
          <p:nvPr/>
        </p:nvSpPr>
        <p:spPr>
          <a:xfrm>
            <a:off x="6772754" y="3163620"/>
            <a:ext cx="798328" cy="215444"/>
          </a:xfrm>
          <a:prstGeom prst="rect">
            <a:avLst/>
          </a:prstGeom>
          <a:solidFill>
            <a:srgbClr val="FFB3B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800" noProof="0" dirty="0">
                <a:solidFill>
                  <a:schemeClr val="tx1"/>
                </a:solidFill>
              </a:rPr>
              <a:t>NJOY</a:t>
            </a:r>
            <a:endParaRPr lang="en-US" sz="800" noProof="0" dirty="0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0349A6-6B75-1FD1-F7E2-6CE88C71B90D}"/>
              </a:ext>
            </a:extLst>
          </p:cNvPr>
          <p:cNvSpPr txBox="1"/>
          <p:nvPr/>
        </p:nvSpPr>
        <p:spPr>
          <a:xfrm>
            <a:off x="6772752" y="3446136"/>
            <a:ext cx="798328" cy="215444"/>
          </a:xfrm>
          <a:prstGeom prst="rect">
            <a:avLst/>
          </a:prstGeom>
          <a:solidFill>
            <a:srgbClr val="FFB3B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FUDGE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116072D-2A89-8478-A32C-5B54D6E9EA8E}"/>
              </a:ext>
            </a:extLst>
          </p:cNvPr>
          <p:cNvSpPr txBox="1"/>
          <p:nvPr/>
        </p:nvSpPr>
        <p:spPr>
          <a:xfrm>
            <a:off x="6772751" y="3728237"/>
            <a:ext cx="798327" cy="215444"/>
          </a:xfrm>
          <a:prstGeom prst="rect">
            <a:avLst/>
          </a:prstGeom>
          <a:solidFill>
            <a:srgbClr val="FFB3B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…</a:t>
            </a:r>
          </a:p>
        </p:txBody>
      </p: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7D49F1F4-7ADD-18D2-B461-33621C4A7F93}"/>
              </a:ext>
            </a:extLst>
          </p:cNvPr>
          <p:cNvCxnSpPr>
            <a:endCxn id="30" idx="1"/>
          </p:cNvCxnSpPr>
          <p:nvPr/>
        </p:nvCxnSpPr>
        <p:spPr>
          <a:xfrm rot="16200000" flipH="1">
            <a:off x="6603857" y="3102444"/>
            <a:ext cx="174793" cy="163002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49FE1BED-0DB6-C44E-5177-334D750CF551}"/>
              </a:ext>
            </a:extLst>
          </p:cNvPr>
          <p:cNvCxnSpPr>
            <a:cxnSpLocks/>
            <a:endCxn id="31" idx="1"/>
          </p:cNvCxnSpPr>
          <p:nvPr/>
        </p:nvCxnSpPr>
        <p:spPr>
          <a:xfrm rot="16200000" flipH="1">
            <a:off x="6519217" y="3300322"/>
            <a:ext cx="344069" cy="163002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D92AA689-EDCE-5EF6-5FD2-0CC512188EBF}"/>
              </a:ext>
            </a:extLst>
          </p:cNvPr>
          <p:cNvCxnSpPr>
            <a:cxnSpLocks/>
            <a:endCxn id="35" idx="1"/>
          </p:cNvCxnSpPr>
          <p:nvPr/>
        </p:nvCxnSpPr>
        <p:spPr>
          <a:xfrm rot="16200000" flipH="1">
            <a:off x="6522032" y="3585239"/>
            <a:ext cx="338437" cy="163002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5A6080F-09E6-1412-8492-20C6AF2C4A31}"/>
              </a:ext>
            </a:extLst>
          </p:cNvPr>
          <p:cNvSpPr txBox="1"/>
          <p:nvPr/>
        </p:nvSpPr>
        <p:spPr>
          <a:xfrm>
            <a:off x="3319837" y="4486387"/>
            <a:ext cx="1599697" cy="30777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noProof="0" dirty="0">
                <a:solidFill>
                  <a:schemeClr val="tx1"/>
                </a:solidFill>
              </a:rPr>
              <a:t>Bayesian update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B8B33FC-E8CE-5D1B-4288-48C9ECF39310}"/>
              </a:ext>
            </a:extLst>
          </p:cNvPr>
          <p:cNvSpPr/>
          <p:nvPr/>
        </p:nvSpPr>
        <p:spPr>
          <a:xfrm>
            <a:off x="8446195" y="2162359"/>
            <a:ext cx="1662874" cy="3895145"/>
          </a:xfrm>
          <a:prstGeom prst="rect">
            <a:avLst/>
          </a:prstGeom>
          <a:solidFill>
            <a:srgbClr val="DCFD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B050"/>
                </a:solidFill>
              </a:rPr>
              <a:t>VALIDATE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CC4232D-30B6-4821-0369-A07EAA52226F}"/>
              </a:ext>
            </a:extLst>
          </p:cNvPr>
          <p:cNvSpPr txBox="1"/>
          <p:nvPr/>
        </p:nvSpPr>
        <p:spPr>
          <a:xfrm>
            <a:off x="8723389" y="2590474"/>
            <a:ext cx="1030502" cy="415498"/>
          </a:xfrm>
          <a:prstGeom prst="rect">
            <a:avLst/>
          </a:prstGeom>
          <a:solidFill>
            <a:srgbClr val="98FF9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noProof="0" dirty="0">
                <a:solidFill>
                  <a:schemeClr val="tx1"/>
                </a:solidFill>
              </a:rPr>
              <a:t>Integral experiments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422E76C-197F-4FF3-76DD-BF50AEB14AD4}"/>
              </a:ext>
            </a:extLst>
          </p:cNvPr>
          <p:cNvSpPr txBox="1"/>
          <p:nvPr/>
        </p:nvSpPr>
        <p:spPr>
          <a:xfrm>
            <a:off x="8991397" y="3074696"/>
            <a:ext cx="798328" cy="215444"/>
          </a:xfrm>
          <a:prstGeom prst="rect">
            <a:avLst/>
          </a:prstGeom>
          <a:solidFill>
            <a:srgbClr val="98FF9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dirty="0" err="1">
                <a:solidFill>
                  <a:schemeClr val="tx1"/>
                </a:solidFill>
              </a:rPr>
              <a:t>k</a:t>
            </a:r>
            <a:r>
              <a:rPr lang="en-US" sz="800" baseline="-25000" dirty="0" err="1">
                <a:solidFill>
                  <a:schemeClr val="tx1"/>
                </a:solidFill>
              </a:rPr>
              <a:t>eff</a:t>
            </a:r>
            <a:endParaRPr lang="en-US" sz="800" noProof="0" dirty="0">
              <a:solidFill>
                <a:schemeClr val="tx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56E05C1-9BF0-76DA-EFD0-7717AACAB441}"/>
              </a:ext>
            </a:extLst>
          </p:cNvPr>
          <p:cNvSpPr/>
          <p:nvPr/>
        </p:nvSpPr>
        <p:spPr>
          <a:xfrm rot="5400000">
            <a:off x="11024309" y="1899136"/>
            <a:ext cx="848359" cy="1505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8E1D07B-71C0-E264-12B3-D8F27F7AE405}"/>
              </a:ext>
            </a:extLst>
          </p:cNvPr>
          <p:cNvSpPr txBox="1"/>
          <p:nvPr/>
        </p:nvSpPr>
        <p:spPr>
          <a:xfrm>
            <a:off x="8991396" y="3352746"/>
            <a:ext cx="798328" cy="215444"/>
          </a:xfrm>
          <a:prstGeom prst="rect">
            <a:avLst/>
          </a:prstGeom>
          <a:solidFill>
            <a:srgbClr val="98FF9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RRR</a:t>
            </a:r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B9E7AEC2-6611-CD2A-F818-4390FFE156EC}"/>
              </a:ext>
            </a:extLst>
          </p:cNvPr>
          <p:cNvCxnSpPr>
            <a:endCxn id="45" idx="1"/>
          </p:cNvCxnSpPr>
          <p:nvPr/>
        </p:nvCxnSpPr>
        <p:spPr>
          <a:xfrm rot="16200000" flipH="1">
            <a:off x="8822501" y="3013521"/>
            <a:ext cx="174791" cy="163002"/>
          </a:xfrm>
          <a:prstGeom prst="bentConnector2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D8E7CE68-3607-BE74-1469-5FA63944555E}"/>
              </a:ext>
            </a:extLst>
          </p:cNvPr>
          <p:cNvCxnSpPr>
            <a:cxnSpLocks/>
            <a:endCxn id="46" idx="1"/>
          </p:cNvCxnSpPr>
          <p:nvPr/>
        </p:nvCxnSpPr>
        <p:spPr>
          <a:xfrm rot="16200000" flipH="1">
            <a:off x="8770016" y="3239088"/>
            <a:ext cx="279758" cy="163002"/>
          </a:xfrm>
          <a:prstGeom prst="bentConnector2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BB1A870E-ADE8-9E7C-2DB8-FD7DFBDCF0B5}"/>
              </a:ext>
            </a:extLst>
          </p:cNvPr>
          <p:cNvCxnSpPr>
            <a:cxnSpLocks/>
            <a:endCxn id="53" idx="1"/>
          </p:cNvCxnSpPr>
          <p:nvPr/>
        </p:nvCxnSpPr>
        <p:spPr>
          <a:xfrm rot="16200000" flipH="1">
            <a:off x="8752198" y="3499320"/>
            <a:ext cx="315394" cy="163002"/>
          </a:xfrm>
          <a:prstGeom prst="bentConnector2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457EA30-372D-E63D-D4C2-0461BF2C439C}"/>
              </a:ext>
            </a:extLst>
          </p:cNvPr>
          <p:cNvSpPr txBox="1"/>
          <p:nvPr/>
        </p:nvSpPr>
        <p:spPr>
          <a:xfrm>
            <a:off x="8991396" y="3630796"/>
            <a:ext cx="798328" cy="215444"/>
          </a:xfrm>
          <a:prstGeom prst="rect">
            <a:avLst/>
          </a:prstGeom>
          <a:solidFill>
            <a:srgbClr val="98FF9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800" noProof="0" dirty="0">
                <a:solidFill>
                  <a:schemeClr val="tx1"/>
                </a:solidFill>
              </a:rPr>
              <a:t>…</a:t>
            </a:r>
            <a:endParaRPr lang="en-US" sz="800" noProof="0" dirty="0">
              <a:solidFill>
                <a:schemeClr val="tx1"/>
              </a:solidFill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8ABBCF74-5CB3-3FC6-795F-9FD7A16A69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000" y="4081758"/>
            <a:ext cx="1345280" cy="1794396"/>
          </a:xfrm>
          <a:prstGeom prst="rect">
            <a:avLst/>
          </a:prstGeom>
        </p:spPr>
      </p:pic>
      <p:sp>
        <p:nvSpPr>
          <p:cNvPr id="58" name="Arrow: Bent-Up 57">
            <a:extLst>
              <a:ext uri="{FF2B5EF4-FFF2-40B4-BE49-F238E27FC236}">
                <a16:creationId xmlns:a16="http://schemas.microsoft.com/office/drawing/2014/main" id="{6107D6BC-8B61-3505-1192-2EE4B54AF591}"/>
              </a:ext>
            </a:extLst>
          </p:cNvPr>
          <p:cNvSpPr/>
          <p:nvPr/>
        </p:nvSpPr>
        <p:spPr>
          <a:xfrm flipH="1">
            <a:off x="3952374" y="4969808"/>
            <a:ext cx="4493820" cy="671751"/>
          </a:xfrm>
          <a:prstGeom prst="bentUpArrow">
            <a:avLst/>
          </a:prstGeom>
          <a:solidFill>
            <a:srgbClr val="DCFDD3"/>
          </a:solidFill>
          <a:ln>
            <a:solidFill>
              <a:srgbClr val="CAFCB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092C68C-E79F-AF63-F67F-3D0109585153}"/>
              </a:ext>
            </a:extLst>
          </p:cNvPr>
          <p:cNvSpPr txBox="1"/>
          <p:nvPr/>
        </p:nvSpPr>
        <p:spPr>
          <a:xfrm>
            <a:off x="5399435" y="5197957"/>
            <a:ext cx="1599697" cy="3077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noProof="0" dirty="0">
                <a:solidFill>
                  <a:schemeClr val="tx1"/>
                </a:solidFill>
              </a:rPr>
              <a:t>FEEDBACK</a:t>
            </a:r>
          </a:p>
        </p:txBody>
      </p:sp>
      <p:sp>
        <p:nvSpPr>
          <p:cNvPr id="60" name="Arrow: Right 59">
            <a:extLst>
              <a:ext uri="{FF2B5EF4-FFF2-40B4-BE49-F238E27FC236}">
                <a16:creationId xmlns:a16="http://schemas.microsoft.com/office/drawing/2014/main" id="{C57CB794-EB37-9F86-ECBC-D4B9634B41A0}"/>
              </a:ext>
            </a:extLst>
          </p:cNvPr>
          <p:cNvSpPr/>
          <p:nvPr/>
        </p:nvSpPr>
        <p:spPr>
          <a:xfrm>
            <a:off x="5718167" y="3392907"/>
            <a:ext cx="774155" cy="338554"/>
          </a:xfrm>
          <a:prstGeom prst="rightArrow">
            <a:avLst/>
          </a:prstGeom>
          <a:solidFill>
            <a:srgbClr val="DAEA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row: Right 60">
            <a:extLst>
              <a:ext uri="{FF2B5EF4-FFF2-40B4-BE49-F238E27FC236}">
                <a16:creationId xmlns:a16="http://schemas.microsoft.com/office/drawing/2014/main" id="{0F6DE007-7FD3-6E3D-848C-32193AEDD686}"/>
              </a:ext>
            </a:extLst>
          </p:cNvPr>
          <p:cNvSpPr/>
          <p:nvPr/>
        </p:nvSpPr>
        <p:spPr>
          <a:xfrm>
            <a:off x="7674417" y="3366428"/>
            <a:ext cx="798328" cy="338554"/>
          </a:xfrm>
          <a:prstGeom prst="rightArrow">
            <a:avLst/>
          </a:prstGeom>
          <a:solidFill>
            <a:srgbClr val="FFD9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F4EDD88-84E9-896D-8604-453F6D05DDEB}"/>
              </a:ext>
            </a:extLst>
          </p:cNvPr>
          <p:cNvSpPr/>
          <p:nvPr/>
        </p:nvSpPr>
        <p:spPr>
          <a:xfrm>
            <a:off x="10880847" y="2160638"/>
            <a:ext cx="1184471" cy="21509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accent1"/>
                </a:solidFill>
              </a:rPr>
              <a:t>LIBRARY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1D1C527-F4C6-2759-288E-40E7AC965153}"/>
              </a:ext>
            </a:extLst>
          </p:cNvPr>
          <p:cNvSpPr txBox="1"/>
          <p:nvPr/>
        </p:nvSpPr>
        <p:spPr>
          <a:xfrm>
            <a:off x="10957831" y="2590474"/>
            <a:ext cx="1030502" cy="5770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noProof="0" dirty="0">
                <a:solidFill>
                  <a:schemeClr val="tx1"/>
                </a:solidFill>
              </a:rPr>
              <a:t>General purpose ND library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B2E88D4-889A-98B4-9C2A-E4BCCEE757FF}"/>
              </a:ext>
            </a:extLst>
          </p:cNvPr>
          <p:cNvSpPr txBox="1"/>
          <p:nvPr/>
        </p:nvSpPr>
        <p:spPr>
          <a:xfrm>
            <a:off x="11163655" y="3237703"/>
            <a:ext cx="798328" cy="2154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JEFF-4.0</a:t>
            </a:r>
            <a:endParaRPr lang="en-US" sz="800" noProof="0" dirty="0">
              <a:solidFill>
                <a:schemeClr val="tx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C25FE2D-506B-0F49-DFB8-D5158390F42D}"/>
              </a:ext>
            </a:extLst>
          </p:cNvPr>
          <p:cNvSpPr txBox="1"/>
          <p:nvPr/>
        </p:nvSpPr>
        <p:spPr>
          <a:xfrm>
            <a:off x="11163654" y="3572205"/>
            <a:ext cx="798328" cy="2154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ENDF/B-VIII.1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B5A88B9-A8B4-EA9C-B593-A3851D03ECCB}"/>
              </a:ext>
            </a:extLst>
          </p:cNvPr>
          <p:cNvSpPr txBox="1"/>
          <p:nvPr/>
        </p:nvSpPr>
        <p:spPr>
          <a:xfrm>
            <a:off x="11163654" y="3915044"/>
            <a:ext cx="798327" cy="2154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noProof="0" dirty="0">
                <a:solidFill>
                  <a:schemeClr val="tx1"/>
                </a:solidFill>
              </a:rPr>
              <a:t>…</a:t>
            </a:r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E25894F0-BDD5-BB68-64B9-09D5746F8500}"/>
              </a:ext>
            </a:extLst>
          </p:cNvPr>
          <p:cNvCxnSpPr>
            <a:endCxn id="64" idx="1"/>
          </p:cNvCxnSpPr>
          <p:nvPr/>
        </p:nvCxnSpPr>
        <p:spPr>
          <a:xfrm rot="16200000" flipH="1">
            <a:off x="10994759" y="3176528"/>
            <a:ext cx="174791" cy="163002"/>
          </a:xfrm>
          <a:prstGeom prst="bentConnector2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87D7863B-8CD4-1D98-CF15-32A6F1B22F80}"/>
              </a:ext>
            </a:extLst>
          </p:cNvPr>
          <p:cNvCxnSpPr>
            <a:cxnSpLocks/>
            <a:endCxn id="65" idx="1"/>
          </p:cNvCxnSpPr>
          <p:nvPr/>
        </p:nvCxnSpPr>
        <p:spPr>
          <a:xfrm rot="16200000" flipH="1">
            <a:off x="10910119" y="3426391"/>
            <a:ext cx="344069" cy="163002"/>
          </a:xfrm>
          <a:prstGeom prst="bentConnector2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E0DAE605-2BAE-B68F-5608-8A9BA0180B66}"/>
              </a:ext>
            </a:extLst>
          </p:cNvPr>
          <p:cNvCxnSpPr>
            <a:cxnSpLocks/>
            <a:endCxn id="66" idx="1"/>
          </p:cNvCxnSpPr>
          <p:nvPr/>
        </p:nvCxnSpPr>
        <p:spPr>
          <a:xfrm rot="16200000" flipH="1">
            <a:off x="10912935" y="3772046"/>
            <a:ext cx="338437" cy="163002"/>
          </a:xfrm>
          <a:prstGeom prst="bentConnector2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Arrow: Right 69">
            <a:extLst>
              <a:ext uri="{FF2B5EF4-FFF2-40B4-BE49-F238E27FC236}">
                <a16:creationId xmlns:a16="http://schemas.microsoft.com/office/drawing/2014/main" id="{CAA33C3A-BA01-D87E-9F26-E7F6D811D72D}"/>
              </a:ext>
            </a:extLst>
          </p:cNvPr>
          <p:cNvSpPr/>
          <p:nvPr/>
        </p:nvSpPr>
        <p:spPr>
          <a:xfrm>
            <a:off x="10120823" y="3364313"/>
            <a:ext cx="798328" cy="338554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Arrow: Bent-Up 70">
            <a:extLst>
              <a:ext uri="{FF2B5EF4-FFF2-40B4-BE49-F238E27FC236}">
                <a16:creationId xmlns:a16="http://schemas.microsoft.com/office/drawing/2014/main" id="{6C356F8A-E15E-EE1F-6714-B5889D6126CF}"/>
              </a:ext>
            </a:extLst>
          </p:cNvPr>
          <p:cNvSpPr/>
          <p:nvPr/>
        </p:nvSpPr>
        <p:spPr>
          <a:xfrm flipH="1" flipV="1">
            <a:off x="3952373" y="1548186"/>
            <a:ext cx="7499789" cy="600992"/>
          </a:xfrm>
          <a:prstGeom prst="bentUp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B0219F9-0502-D9C2-F434-1B3E7A15211D}"/>
              </a:ext>
            </a:extLst>
          </p:cNvPr>
          <p:cNvSpPr/>
          <p:nvPr/>
        </p:nvSpPr>
        <p:spPr>
          <a:xfrm>
            <a:off x="82274" y="2149178"/>
            <a:ext cx="1662874" cy="1349375"/>
          </a:xfrm>
          <a:prstGeom prst="rect">
            <a:avLst/>
          </a:prstGeom>
          <a:solidFill>
            <a:srgbClr val="FFE0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FF9900"/>
                </a:solidFill>
              </a:rPr>
              <a:t>EXPERIMENTS</a:t>
            </a:r>
            <a:r>
              <a:rPr lang="en-US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2A27A56C-2693-B9AA-C2A5-C4EC49CECBC3}"/>
              </a:ext>
            </a:extLst>
          </p:cNvPr>
          <p:cNvSpPr/>
          <p:nvPr/>
        </p:nvSpPr>
        <p:spPr>
          <a:xfrm>
            <a:off x="84177" y="3552705"/>
            <a:ext cx="1662874" cy="13493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THEORY </a:t>
            </a:r>
          </a:p>
        </p:txBody>
      </p:sp>
      <p:pic>
        <p:nvPicPr>
          <p:cNvPr id="82" name="Picture 81" descr="A machine with many wires&#10;&#10;Description automatically generated">
            <a:extLst>
              <a:ext uri="{FF2B5EF4-FFF2-40B4-BE49-F238E27FC236}">
                <a16:creationId xmlns:a16="http://schemas.microsoft.com/office/drawing/2014/main" id="{EBCD145B-BEB0-9AAB-E3C0-0EB28E3C22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43" y="2560451"/>
            <a:ext cx="1533641" cy="862673"/>
          </a:xfrm>
          <a:prstGeom prst="rect">
            <a:avLst/>
          </a:prstGeom>
        </p:spPr>
      </p:pic>
      <p:pic>
        <p:nvPicPr>
          <p:cNvPr id="83" name="Picture 4" descr="Nuclear Fission Definition and Examples">
            <a:extLst>
              <a:ext uri="{FF2B5EF4-FFF2-40B4-BE49-F238E27FC236}">
                <a16:creationId xmlns:a16="http://schemas.microsoft.com/office/drawing/2014/main" id="{EF1D92BD-60D6-207C-6600-A567B5CE9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65" y="3888319"/>
            <a:ext cx="1419380" cy="94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Arrow: Right 83">
            <a:extLst>
              <a:ext uri="{FF2B5EF4-FFF2-40B4-BE49-F238E27FC236}">
                <a16:creationId xmlns:a16="http://schemas.microsoft.com/office/drawing/2014/main" id="{64FB86BF-76A5-F2F4-2461-C530E3217A42}"/>
              </a:ext>
            </a:extLst>
          </p:cNvPr>
          <p:cNvSpPr/>
          <p:nvPr/>
        </p:nvSpPr>
        <p:spPr>
          <a:xfrm>
            <a:off x="1747050" y="2653233"/>
            <a:ext cx="774155" cy="338554"/>
          </a:xfrm>
          <a:prstGeom prst="rightArrow">
            <a:avLst/>
          </a:prstGeom>
          <a:solidFill>
            <a:srgbClr val="FFE0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Arrow: Right 84">
            <a:extLst>
              <a:ext uri="{FF2B5EF4-FFF2-40B4-BE49-F238E27FC236}">
                <a16:creationId xmlns:a16="http://schemas.microsoft.com/office/drawing/2014/main" id="{BA563059-04D0-5A4A-C60F-3055A41E9428}"/>
              </a:ext>
            </a:extLst>
          </p:cNvPr>
          <p:cNvSpPr/>
          <p:nvPr/>
        </p:nvSpPr>
        <p:spPr>
          <a:xfrm>
            <a:off x="1732147" y="4055743"/>
            <a:ext cx="774155" cy="33855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660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B568F-DCC7-C7F5-249D-3B083E0D9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4E97EB-0D92-3F4D-B1BF-050C0BE72DB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Validation on integral experiments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9EF963-7B5D-FDBC-36F7-5F8DDC69697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2" y="2293938"/>
            <a:ext cx="5791517" cy="3794125"/>
          </a:xfrm>
        </p:spPr>
        <p:txBody>
          <a:bodyPr/>
          <a:lstStyle/>
          <a:p>
            <a:r>
              <a:rPr lang="en-US" dirty="0"/>
              <a:t>Well-known benchmarks</a:t>
            </a:r>
            <a:endParaRPr lang="en-US" noProof="0" dirty="0"/>
          </a:p>
          <a:p>
            <a:r>
              <a:rPr lang="en-US" noProof="0" dirty="0"/>
              <a:t>Calculate C/E:</a:t>
            </a:r>
          </a:p>
          <a:p>
            <a:pPr lvl="1"/>
            <a:r>
              <a:rPr lang="en-US" noProof="0" dirty="0"/>
              <a:t>Critical assemblies</a:t>
            </a:r>
          </a:p>
          <a:p>
            <a:pPr lvl="1"/>
            <a:r>
              <a:rPr lang="en-US" noProof="0" dirty="0"/>
              <a:t>Pulsed spheres</a:t>
            </a:r>
          </a:p>
          <a:p>
            <a:pPr lvl="1"/>
            <a:r>
              <a:rPr lang="en-US" noProof="0" dirty="0"/>
              <a:t>Shielding benchmarks</a:t>
            </a:r>
          </a:p>
          <a:p>
            <a:r>
              <a:rPr lang="en-US" noProof="0" dirty="0"/>
              <a:t>Inverse modelling to provide feedback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F9DABE-2A8D-CE13-56F1-23BB3B031B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US" noProof="0" smtClean="0"/>
              <a:pPr/>
              <a:t>42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CC0563-73F6-EB48-70F7-F1B19E3420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800" y="711275"/>
            <a:ext cx="4008427" cy="534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0399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5230A-5750-E510-444D-0AB43B4478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FA981-57AA-AED0-A92C-ACE22D80D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13ED6E-D6AF-A810-738D-1CFD1690AE9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3" y="1786072"/>
            <a:ext cx="5329238" cy="4301992"/>
          </a:xfrm>
        </p:spPr>
        <p:txBody>
          <a:bodyPr/>
          <a:lstStyle/>
          <a:p>
            <a:r>
              <a:rPr lang="en-US" noProof="0" dirty="0"/>
              <a:t>Nuclear data evaluation process</a:t>
            </a:r>
          </a:p>
          <a:p>
            <a:pPr lvl="1"/>
            <a:r>
              <a:rPr lang="en-US" noProof="0" dirty="0"/>
              <a:t>Multi-step process</a:t>
            </a:r>
          </a:p>
          <a:p>
            <a:pPr lvl="1"/>
            <a:r>
              <a:rPr lang="en-US" noProof="0" dirty="0"/>
              <a:t>Evaluation </a:t>
            </a:r>
            <a:r>
              <a:rPr lang="en-US" noProof="0" dirty="0">
                <a:sym typeface="Wingdings" panose="05000000000000000000" pitchFamily="2" charset="2"/>
              </a:rPr>
              <a:t></a:t>
            </a:r>
            <a:r>
              <a:rPr lang="en-US" noProof="0" dirty="0"/>
              <a:t> Bayesian approach</a:t>
            </a:r>
          </a:p>
          <a:p>
            <a:pPr lvl="1"/>
            <a:r>
              <a:rPr lang="en-US" noProof="0" dirty="0"/>
              <a:t>Integral experiments used for validation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412B27-894A-FEA8-84C8-DA3F24D942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US" noProof="0" smtClean="0"/>
              <a:pPr/>
              <a:t>43</a:t>
            </a:fld>
            <a:endParaRPr lang="en-US" noProof="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EDA57AD-5C21-60B0-5155-59CB6ABDC85C}"/>
              </a:ext>
            </a:extLst>
          </p:cNvPr>
          <p:cNvGrpSpPr/>
          <p:nvPr/>
        </p:nvGrpSpPr>
        <p:grpSpPr>
          <a:xfrm>
            <a:off x="6782142" y="969481"/>
            <a:ext cx="4586984" cy="5051064"/>
            <a:chOff x="7244572" y="876957"/>
            <a:chExt cx="4586984" cy="5051064"/>
          </a:xfrm>
        </p:grpSpPr>
        <p:graphicFrame>
          <p:nvGraphicFramePr>
            <p:cNvPr id="6" name="Diagram 5">
              <a:extLst>
                <a:ext uri="{FF2B5EF4-FFF2-40B4-BE49-F238E27FC236}">
                  <a16:creationId xmlns:a16="http://schemas.microsoft.com/office/drawing/2014/main" id="{209E0614-FD49-4D19-1727-2EF667EF3C3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80049136"/>
                </p:ext>
              </p:extLst>
            </p:nvPr>
          </p:nvGraphicFramePr>
          <p:xfrm>
            <a:off x="8524240" y="2023533"/>
            <a:ext cx="2805176" cy="390448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0EFC0FD-8771-2E69-0A50-9182B05B314C}"/>
                </a:ext>
              </a:extLst>
            </p:cNvPr>
            <p:cNvSpPr txBox="1"/>
            <p:nvPr/>
          </p:nvSpPr>
          <p:spPr>
            <a:xfrm>
              <a:off x="7244572" y="4165254"/>
              <a:ext cx="14988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noProof="0" dirty="0"/>
                <a:t>Integral experiments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F39D022-DBCE-2024-00CB-014CA616B978}"/>
                </a:ext>
              </a:extLst>
            </p:cNvPr>
            <p:cNvCxnSpPr>
              <a:cxnSpLocks/>
              <a:stCxn id="7" idx="3"/>
            </p:cNvCxnSpPr>
            <p:nvPr/>
          </p:nvCxnSpPr>
          <p:spPr>
            <a:xfrm>
              <a:off x="8743455" y="4488420"/>
              <a:ext cx="544478" cy="0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19ADFA1-333D-96EC-1248-BDCB2687A869}"/>
                </a:ext>
              </a:extLst>
            </p:cNvPr>
            <p:cNvSpPr txBox="1"/>
            <p:nvPr/>
          </p:nvSpPr>
          <p:spPr>
            <a:xfrm>
              <a:off x="8113162" y="887476"/>
              <a:ext cx="1447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noProof="0" dirty="0"/>
                <a:t>Microscopic</a:t>
              </a:r>
            </a:p>
            <a:p>
              <a:pPr algn="ctr"/>
              <a:r>
                <a:rPr lang="en-US" noProof="0" dirty="0"/>
                <a:t>experiments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70E5374-1D25-5B8D-0EED-A843B711F85A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9560962" y="1210642"/>
              <a:ext cx="222957" cy="823410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D26345D-98D5-8070-034E-FC9871409CF7}"/>
                </a:ext>
              </a:extLst>
            </p:cNvPr>
            <p:cNvSpPr txBox="1"/>
            <p:nvPr/>
          </p:nvSpPr>
          <p:spPr>
            <a:xfrm>
              <a:off x="10330889" y="876957"/>
              <a:ext cx="998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noProof="0" dirty="0"/>
                <a:t>Nuclear theory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D7D22F7-1062-659B-072A-E3894962DB66}"/>
                </a:ext>
              </a:extLst>
            </p:cNvPr>
            <p:cNvCxnSpPr>
              <a:cxnSpLocks/>
              <a:stCxn id="12" idx="1"/>
            </p:cNvCxnSpPr>
            <p:nvPr/>
          </p:nvCxnSpPr>
          <p:spPr>
            <a:xfrm flipH="1">
              <a:off x="10107932" y="1200123"/>
              <a:ext cx="222957" cy="823410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row: Curved Right 13">
              <a:extLst>
                <a:ext uri="{FF2B5EF4-FFF2-40B4-BE49-F238E27FC236}">
                  <a16:creationId xmlns:a16="http://schemas.microsoft.com/office/drawing/2014/main" id="{E32E61B4-4B85-71EE-814B-8F28A63EEF23}"/>
                </a:ext>
              </a:extLst>
            </p:cNvPr>
            <p:cNvSpPr/>
            <p:nvPr/>
          </p:nvSpPr>
          <p:spPr>
            <a:xfrm rot="10800000">
              <a:off x="10662031" y="2211568"/>
              <a:ext cx="763196" cy="2347826"/>
            </a:xfrm>
            <a:prstGeom prst="curvedRightArrow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721C5B2-59CA-E732-428C-AAAA1F2DEC3E}"/>
                </a:ext>
              </a:extLst>
            </p:cNvPr>
            <p:cNvSpPr txBox="1"/>
            <p:nvPr/>
          </p:nvSpPr>
          <p:spPr>
            <a:xfrm rot="5400000">
              <a:off x="10910636" y="3244334"/>
              <a:ext cx="14725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noProof="0" dirty="0"/>
                <a:t>Fine-tuning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44643DF0-F703-6CD5-6579-58AC464F50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891" y="4904109"/>
            <a:ext cx="1097383" cy="1463740"/>
          </a:xfrm>
          <a:prstGeom prst="rect">
            <a:avLst/>
          </a:prstGeom>
        </p:spPr>
      </p:pic>
      <p:pic>
        <p:nvPicPr>
          <p:cNvPr id="21" name="Picture 20" descr="A machine with many wires&#10;&#10;Description automatically generated">
            <a:extLst>
              <a:ext uri="{FF2B5EF4-FFF2-40B4-BE49-F238E27FC236}">
                <a16:creationId xmlns:a16="http://schemas.microsoft.com/office/drawing/2014/main" id="{6F386478-6AFD-215E-46D8-5E5FA70706F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090" y="147927"/>
            <a:ext cx="2533624" cy="1425163"/>
          </a:xfrm>
          <a:prstGeom prst="rect">
            <a:avLst/>
          </a:prstGeom>
        </p:spPr>
      </p:pic>
      <p:pic>
        <p:nvPicPr>
          <p:cNvPr id="45" name="Picture 2" descr="Astérix et Obélix : La cuisine par le menu !">
            <a:extLst>
              <a:ext uri="{FF2B5EF4-FFF2-40B4-BE49-F238E27FC236}">
                <a16:creationId xmlns:a16="http://schemas.microsoft.com/office/drawing/2014/main" id="{34C8E6B5-2CB6-7B31-D789-E814602DE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739" b="95487" l="5200" r="95000">
                        <a14:foregroundMark x1="18800" y1="91686" x2="29600" y2="95487"/>
                        <a14:foregroundMark x1="29600" y1="95487" x2="35400" y2="95249"/>
                        <a14:foregroundMark x1="5200" y1="85986" x2="10200" y2="71496"/>
                        <a14:foregroundMark x1="62400" y1="40380" x2="62400" y2="40380"/>
                        <a14:foregroundMark x1="47200" y1="95249" x2="65200" y2="94062"/>
                        <a14:foregroundMark x1="65200" y1="94062" x2="86000" y2="95487"/>
                        <a14:foregroundMark x1="93400" y1="90974" x2="95000" y2="90736"/>
                        <a14:foregroundMark x1="49800" y1="79810" x2="49800" y2="79810"/>
                        <a14:foregroundMark x1="48200" y1="76247" x2="48200" y2="76247"/>
                        <a14:foregroundMark x1="48400" y1="75297" x2="48400" y2="75297"/>
                        <a14:foregroundMark x1="59000" y1="26841" x2="59000" y2="26841"/>
                        <a14:foregroundMark x1="58200" y1="28266" x2="56400" y2="32542"/>
                        <a14:foregroundMark x1="76800" y1="42043" x2="77400" y2="43230"/>
                        <a14:foregroundMark x1="66200" y1="47743" x2="66200" y2="47743"/>
                        <a14:foregroundMark x1="68200" y1="46318" x2="68200" y2="46318"/>
                        <a14:foregroundMark x1="52200" y1="58907" x2="52200" y2="58907"/>
                        <a14:foregroundMark x1="52800" y1="61045" x2="52800" y2="61045"/>
                        <a14:foregroundMark x1="88000" y1="60570" x2="88000" y2="60570"/>
                        <a14:foregroundMark x1="87800" y1="63895" x2="87800" y2="63895"/>
                        <a14:foregroundMark x1="88400" y1="67458" x2="88400" y2="67458"/>
                        <a14:backgroundMark x1="70200" y1="22565" x2="70200" y2="225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3305" y="2011492"/>
            <a:ext cx="995903" cy="8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Nuclear Fission Definition and Examples">
            <a:extLst>
              <a:ext uri="{FF2B5EF4-FFF2-40B4-BE49-F238E27FC236}">
                <a16:creationId xmlns:a16="http://schemas.microsoft.com/office/drawing/2014/main" id="{E674B5DB-C197-ACB6-1A41-E6B67E8413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5732" y="203449"/>
            <a:ext cx="1256183" cy="837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8663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202B5D-3F3E-DF8C-1AD4-2AA5DA1F10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44</a:t>
            </a:fld>
            <a:endParaRPr lang="en-B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F12290-123A-2056-BB60-B09E349CA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979" y="343775"/>
            <a:ext cx="8868041" cy="613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801404"/>
      </p:ext>
    </p:extLst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7E3396F7-E7CA-46F8-9F2B-7BCB0D71C86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/>
          <a:lstStyle/>
          <a:p>
            <a:fld id="{A814E660-BF25-4843-B2A0-93C6E2B6253B}" type="slidenum">
              <a:rPr lang="en-US" sz="900" noProof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45</a:t>
            </a:fld>
            <a:endParaRPr lang="en-US" sz="900" noProof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52500" y="985600"/>
            <a:ext cx="102870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b="1" noProof="0" dirty="0">
                <a:solidFill>
                  <a:schemeClr val="accent2"/>
                </a:solidFill>
              </a:rPr>
              <a:t>Copyright © SCK</a:t>
            </a:r>
            <a:r>
              <a:rPr lang="en-US" sz="2000" b="1" noProof="0" dirty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en-US" sz="2000" b="1" noProof="0" dirty="0">
                <a:solidFill>
                  <a:schemeClr val="accent2"/>
                </a:solidFill>
              </a:rPr>
              <a:t>CEN</a:t>
            </a:r>
          </a:p>
          <a:p>
            <a:pPr algn="ctr">
              <a:spcBef>
                <a:spcPct val="0"/>
              </a:spcBef>
            </a:pPr>
            <a:endParaRPr lang="en-US" sz="1400" b="1" noProof="0" dirty="0"/>
          </a:p>
          <a:p>
            <a:pPr algn="ctr">
              <a:spcBef>
                <a:spcPct val="0"/>
              </a:spcBef>
            </a:pPr>
            <a:r>
              <a:rPr lang="en-US" sz="1400" noProof="0" dirty="0"/>
              <a:t>PLEASE NOTE!</a:t>
            </a:r>
          </a:p>
          <a:p>
            <a:pPr algn="ctr">
              <a:spcBef>
                <a:spcPct val="0"/>
              </a:spcBef>
            </a:pPr>
            <a:r>
              <a:rPr lang="en-US" sz="1400" noProof="0" dirty="0"/>
              <a:t>This presentation contains data, information and formats for dedicated use only and may not be communicated, copied, reproduced, distributed or cited without the explicit written permission of SCK CEN.</a:t>
            </a:r>
            <a:br>
              <a:rPr lang="en-US" sz="1400" noProof="0" dirty="0"/>
            </a:br>
            <a:r>
              <a:rPr lang="en-US" sz="1400" noProof="0" dirty="0"/>
              <a:t>If this explicit written permission has been obtained, please reference the author, followed by ‘by courtesy of SCK CEN’.</a:t>
            </a:r>
          </a:p>
          <a:p>
            <a:pPr algn="ctr">
              <a:spcBef>
                <a:spcPct val="0"/>
              </a:spcBef>
            </a:pPr>
            <a:endParaRPr lang="en-US" sz="1400" noProof="0" dirty="0"/>
          </a:p>
          <a:p>
            <a:pPr algn="ctr">
              <a:spcBef>
                <a:spcPct val="0"/>
              </a:spcBef>
            </a:pPr>
            <a:r>
              <a:rPr lang="en-US" sz="1400" noProof="0" dirty="0"/>
              <a:t>Any infringement to this rule is illegal and entitles to claim damages from the infringer, without prejudice to any other right in case of granting a patent or registration in the field of intellectual property.</a:t>
            </a:r>
          </a:p>
          <a:p>
            <a:pPr algn="ctr">
              <a:spcBef>
                <a:spcPct val="0"/>
              </a:spcBef>
            </a:pPr>
            <a:endParaRPr lang="en-US" sz="1400" noProof="0" dirty="0"/>
          </a:p>
          <a:p>
            <a:pPr algn="ctr">
              <a:spcBef>
                <a:spcPct val="0"/>
              </a:spcBef>
            </a:pPr>
            <a:endParaRPr lang="en-US" sz="1400" noProof="0" dirty="0"/>
          </a:p>
          <a:p>
            <a:pPr algn="ctr">
              <a:spcBef>
                <a:spcPct val="0"/>
              </a:spcBef>
            </a:pPr>
            <a:r>
              <a:rPr lang="en-US" sz="1400" b="1" noProof="0" dirty="0"/>
              <a:t>SCK CEN</a:t>
            </a:r>
          </a:p>
          <a:p>
            <a:pPr algn="ctr">
              <a:spcBef>
                <a:spcPct val="0"/>
              </a:spcBef>
            </a:pPr>
            <a:r>
              <a:rPr lang="en-US" sz="1400" noProof="0" dirty="0"/>
              <a:t>Belgian Nuclear Research Centre</a:t>
            </a:r>
          </a:p>
          <a:p>
            <a:pPr algn="ctr">
              <a:spcBef>
                <a:spcPct val="0"/>
              </a:spcBef>
            </a:pPr>
            <a:endParaRPr lang="en-US" sz="1400" noProof="0" dirty="0"/>
          </a:p>
          <a:p>
            <a:pPr algn="ctr">
              <a:spcBef>
                <a:spcPct val="0"/>
              </a:spcBef>
            </a:pPr>
            <a:r>
              <a:rPr lang="en-US" sz="1400" noProof="0" dirty="0"/>
              <a:t>Foundation of Public Utility</a:t>
            </a:r>
          </a:p>
          <a:p>
            <a:pPr algn="ctr">
              <a:spcBef>
                <a:spcPct val="0"/>
              </a:spcBef>
            </a:pPr>
            <a:endParaRPr lang="en-US" sz="1400" noProof="0" dirty="0"/>
          </a:p>
          <a:p>
            <a:pPr algn="ctr">
              <a:spcBef>
                <a:spcPct val="0"/>
              </a:spcBef>
            </a:pPr>
            <a:r>
              <a:rPr lang="en-US" sz="1400" noProof="0" dirty="0"/>
              <a:t>Registered Office: Avenue Herrmann-</a:t>
            </a:r>
            <a:r>
              <a:rPr lang="en-US" sz="1400" noProof="0" dirty="0" err="1"/>
              <a:t>Debrouxlaan</a:t>
            </a:r>
            <a:r>
              <a:rPr lang="en-US" sz="1400" noProof="0" dirty="0"/>
              <a:t> 40 – BE-1160 BRUSSELS</a:t>
            </a:r>
          </a:p>
          <a:p>
            <a:pPr algn="ctr">
              <a:spcBef>
                <a:spcPct val="0"/>
              </a:spcBef>
            </a:pPr>
            <a:r>
              <a:rPr lang="en-US" sz="1400" noProof="0" dirty="0"/>
              <a:t>Operational Office: </a:t>
            </a:r>
            <a:r>
              <a:rPr lang="en-US" sz="1400" noProof="0" dirty="0" err="1"/>
              <a:t>Industriezone</a:t>
            </a:r>
            <a:r>
              <a:rPr lang="en-US" sz="1400" noProof="0" dirty="0"/>
              <a:t> Boeretang Zuid - Boeretang 190 – BE-2400 MOL </a:t>
            </a:r>
          </a:p>
        </p:txBody>
      </p:sp>
    </p:spTree>
    <p:extLst>
      <p:ext uri="{BB962C8B-B14F-4D97-AF65-F5344CB8AC3E}">
        <p14:creationId xmlns:p14="http://schemas.microsoft.com/office/powerpoint/2010/main" val="181917418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38AED2-8839-590A-525F-8CAF362735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9A3B13F-9C11-FEAE-708F-DF1B2674A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75" cy="985576"/>
          </a:xfrm>
        </p:spPr>
        <p:txBody>
          <a:bodyPr/>
          <a:lstStyle/>
          <a:p>
            <a:r>
              <a:rPr lang="en-US" noProof="0" dirty="0"/>
              <a:t>Introduction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F2E7147-5548-88AD-69DE-716778DD315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3" y="1786072"/>
            <a:ext cx="5566660" cy="4301992"/>
          </a:xfrm>
        </p:spPr>
        <p:txBody>
          <a:bodyPr/>
          <a:lstStyle/>
          <a:p>
            <a:r>
              <a:rPr lang="en-US" dirty="0"/>
              <a:t>Possible route to decrease prediction uncertainty:</a:t>
            </a:r>
          </a:p>
          <a:p>
            <a:pPr lvl="1"/>
            <a:r>
              <a:rPr lang="en-US" dirty="0"/>
              <a:t>Data assimilation leveraging past experiments</a:t>
            </a:r>
          </a:p>
          <a:p>
            <a:r>
              <a:rPr lang="en-US" dirty="0"/>
              <a:t>For LFR highly similar experiments scarce</a:t>
            </a:r>
          </a:p>
          <a:p>
            <a:pPr lvl="1"/>
            <a:r>
              <a:rPr lang="en-US" dirty="0"/>
              <a:t>Use experiments not designed for LFR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0FF263-698E-54CA-05A2-B9A5F2AAAC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</p:spPr>
        <p:txBody>
          <a:bodyPr/>
          <a:lstStyle/>
          <a:p>
            <a:fld id="{A814E660-BF25-4843-B2A0-93C6E2B6253B}" type="slidenum">
              <a:rPr lang="en-US" noProof="0" smtClean="0"/>
              <a:pPr/>
              <a:t>5</a:t>
            </a:fld>
            <a:endParaRPr lang="en-US" noProof="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F044F3A-1B0A-EB01-FCC7-2E5C2EFA45A2}"/>
              </a:ext>
            </a:extLst>
          </p:cNvPr>
          <p:cNvGrpSpPr/>
          <p:nvPr/>
        </p:nvGrpSpPr>
        <p:grpSpPr>
          <a:xfrm>
            <a:off x="6096000" y="1200150"/>
            <a:ext cx="6218831" cy="4652049"/>
            <a:chOff x="5973169" y="1559966"/>
            <a:chExt cx="6218831" cy="4652049"/>
          </a:xfrm>
        </p:grpSpPr>
        <p:cxnSp>
          <p:nvCxnSpPr>
            <p:cNvPr id="2" name="Straight Arrow Connector 1">
              <a:extLst>
                <a:ext uri="{FF2B5EF4-FFF2-40B4-BE49-F238E27FC236}">
                  <a16:creationId xmlns:a16="http://schemas.microsoft.com/office/drawing/2014/main" id="{7F99FD46-3F20-8189-6E8D-FEE3BFD7D2B9}"/>
                </a:ext>
              </a:extLst>
            </p:cNvPr>
            <p:cNvCxnSpPr>
              <a:cxnSpLocks/>
              <a:endCxn id="3" idx="0"/>
            </p:cNvCxnSpPr>
            <p:nvPr/>
          </p:nvCxnSpPr>
          <p:spPr>
            <a:xfrm>
              <a:off x="9029491" y="4827497"/>
              <a:ext cx="0" cy="738187"/>
            </a:xfrm>
            <a:prstGeom prst="straightConnector1">
              <a:avLst/>
            </a:prstGeom>
            <a:ln w="762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B7EE859-4491-6837-5EA0-FB3FE763E4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73169" y="1559966"/>
              <a:ext cx="6218831" cy="3738068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F7F01F6-63EE-4705-D96B-16E8EDAE9F59}"/>
                </a:ext>
              </a:extLst>
            </p:cNvPr>
            <p:cNvSpPr txBox="1"/>
            <p:nvPr/>
          </p:nvSpPr>
          <p:spPr>
            <a:xfrm>
              <a:off x="7872203" y="5565684"/>
              <a:ext cx="23145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noProof="0" dirty="0"/>
                <a:t>MORE ACCURATE PREDICTIONS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94080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4F688-1D4F-9976-1F0F-43DC517CC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9E22F-B79E-C227-7FCB-78BCB900471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3" y="1786072"/>
            <a:ext cx="5329238" cy="4301992"/>
          </a:xfrm>
        </p:spPr>
        <p:txBody>
          <a:bodyPr/>
          <a:lstStyle/>
          <a:p>
            <a:r>
              <a:rPr lang="en-US" noProof="0" dirty="0"/>
              <a:t>Nuclear data evaluation process</a:t>
            </a:r>
          </a:p>
          <a:p>
            <a:pPr lvl="1"/>
            <a:r>
              <a:rPr lang="en-US" noProof="0" dirty="0"/>
              <a:t>Multi-step process</a:t>
            </a:r>
          </a:p>
          <a:p>
            <a:pPr lvl="1"/>
            <a:r>
              <a:rPr lang="en-US" noProof="0" dirty="0"/>
              <a:t>Evaluation </a:t>
            </a:r>
            <a:r>
              <a:rPr lang="en-US" noProof="0" dirty="0">
                <a:sym typeface="Wingdings" panose="05000000000000000000" pitchFamily="2" charset="2"/>
              </a:rPr>
              <a:t></a:t>
            </a:r>
            <a:r>
              <a:rPr lang="en-US" noProof="0" dirty="0"/>
              <a:t> Bayesian approach</a:t>
            </a:r>
          </a:p>
          <a:p>
            <a:pPr lvl="1"/>
            <a:r>
              <a:rPr lang="en-US" noProof="0" dirty="0"/>
              <a:t>Integral experiments used for validation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10E18C-D874-4703-942A-5EDC0BA01A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US" noProof="0" smtClean="0"/>
              <a:pPr/>
              <a:t>6</a:t>
            </a:fld>
            <a:endParaRPr lang="en-US" noProof="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EE81F52-D484-1CE2-6A96-25237B08FEEE}"/>
              </a:ext>
            </a:extLst>
          </p:cNvPr>
          <p:cNvGrpSpPr/>
          <p:nvPr/>
        </p:nvGrpSpPr>
        <p:grpSpPr>
          <a:xfrm>
            <a:off x="6782142" y="969481"/>
            <a:ext cx="4586984" cy="5051064"/>
            <a:chOff x="7244572" y="876957"/>
            <a:chExt cx="4586984" cy="5051064"/>
          </a:xfrm>
        </p:grpSpPr>
        <p:graphicFrame>
          <p:nvGraphicFramePr>
            <p:cNvPr id="6" name="Diagram 5">
              <a:extLst>
                <a:ext uri="{FF2B5EF4-FFF2-40B4-BE49-F238E27FC236}">
                  <a16:creationId xmlns:a16="http://schemas.microsoft.com/office/drawing/2014/main" id="{1AC3CB24-61CC-6687-8C9E-3C520B963BB1}"/>
                </a:ext>
              </a:extLst>
            </p:cNvPr>
            <p:cNvGraphicFramePr/>
            <p:nvPr/>
          </p:nvGraphicFramePr>
          <p:xfrm>
            <a:off x="8524240" y="2023533"/>
            <a:ext cx="2805176" cy="390448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B8CDA28-8B87-583A-AC1A-7E372EBB0690}"/>
                </a:ext>
              </a:extLst>
            </p:cNvPr>
            <p:cNvSpPr txBox="1"/>
            <p:nvPr/>
          </p:nvSpPr>
          <p:spPr>
            <a:xfrm>
              <a:off x="7244572" y="4165254"/>
              <a:ext cx="14988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noProof="0" dirty="0"/>
                <a:t>Integral experiments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91C26E06-56F4-83E2-1EE9-C2263ECEC5B9}"/>
                </a:ext>
              </a:extLst>
            </p:cNvPr>
            <p:cNvCxnSpPr>
              <a:cxnSpLocks/>
              <a:stCxn id="7" idx="3"/>
            </p:cNvCxnSpPr>
            <p:nvPr/>
          </p:nvCxnSpPr>
          <p:spPr>
            <a:xfrm>
              <a:off x="8743455" y="4488420"/>
              <a:ext cx="544478" cy="0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51A5EE8-F6CF-9C93-CDBC-2420BDE055AD}"/>
                </a:ext>
              </a:extLst>
            </p:cNvPr>
            <p:cNvSpPr txBox="1"/>
            <p:nvPr/>
          </p:nvSpPr>
          <p:spPr>
            <a:xfrm>
              <a:off x="8113162" y="887476"/>
              <a:ext cx="1447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noProof="0" dirty="0"/>
                <a:t>Microscopic</a:t>
              </a:r>
            </a:p>
            <a:p>
              <a:pPr algn="ctr"/>
              <a:r>
                <a:rPr lang="en-US" noProof="0" dirty="0"/>
                <a:t>experiments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D9951D2-1542-9B0C-F75C-0A90E1923BBC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9560962" y="1210642"/>
              <a:ext cx="222957" cy="823410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ED31F7F-BA81-2831-F799-15964211B71E}"/>
                </a:ext>
              </a:extLst>
            </p:cNvPr>
            <p:cNvSpPr txBox="1"/>
            <p:nvPr/>
          </p:nvSpPr>
          <p:spPr>
            <a:xfrm>
              <a:off x="10330889" y="876957"/>
              <a:ext cx="998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noProof="0" dirty="0"/>
                <a:t>Nuclear theory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EB59644-856B-2601-76B6-F2FAF04A5E20}"/>
                </a:ext>
              </a:extLst>
            </p:cNvPr>
            <p:cNvCxnSpPr>
              <a:cxnSpLocks/>
              <a:stCxn id="12" idx="1"/>
            </p:cNvCxnSpPr>
            <p:nvPr/>
          </p:nvCxnSpPr>
          <p:spPr>
            <a:xfrm flipH="1">
              <a:off x="10107932" y="1200123"/>
              <a:ext cx="222957" cy="823410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row: Curved Right 13">
              <a:extLst>
                <a:ext uri="{FF2B5EF4-FFF2-40B4-BE49-F238E27FC236}">
                  <a16:creationId xmlns:a16="http://schemas.microsoft.com/office/drawing/2014/main" id="{4BDA6821-8BF8-4A23-3C10-0033D35D5230}"/>
                </a:ext>
              </a:extLst>
            </p:cNvPr>
            <p:cNvSpPr/>
            <p:nvPr/>
          </p:nvSpPr>
          <p:spPr>
            <a:xfrm rot="10800000">
              <a:off x="10662031" y="2211568"/>
              <a:ext cx="763196" cy="2347826"/>
            </a:xfrm>
            <a:prstGeom prst="curvedRightArrow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EBEA160-743D-999B-7768-AF8D9E41BBA0}"/>
                </a:ext>
              </a:extLst>
            </p:cNvPr>
            <p:cNvSpPr txBox="1"/>
            <p:nvPr/>
          </p:nvSpPr>
          <p:spPr>
            <a:xfrm rot="5400000">
              <a:off x="10910636" y="3244334"/>
              <a:ext cx="14725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noProof="0" dirty="0"/>
                <a:t>Fine-tuning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C5B24B39-F992-8164-0D0B-37B954E745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891" y="4904109"/>
            <a:ext cx="1097383" cy="1463740"/>
          </a:xfrm>
          <a:prstGeom prst="rect">
            <a:avLst/>
          </a:prstGeom>
        </p:spPr>
      </p:pic>
      <p:pic>
        <p:nvPicPr>
          <p:cNvPr id="21" name="Picture 20" descr="A machine with many wires&#10;&#10;Description automatically generated">
            <a:extLst>
              <a:ext uri="{FF2B5EF4-FFF2-40B4-BE49-F238E27FC236}">
                <a16:creationId xmlns:a16="http://schemas.microsoft.com/office/drawing/2014/main" id="{34B67B70-3509-F663-F162-0FD5199B121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090" y="147927"/>
            <a:ext cx="2533624" cy="1425163"/>
          </a:xfrm>
          <a:prstGeom prst="rect">
            <a:avLst/>
          </a:prstGeom>
        </p:spPr>
      </p:pic>
      <p:pic>
        <p:nvPicPr>
          <p:cNvPr id="45" name="Picture 2" descr="Astérix et Obélix : La cuisine par le menu !">
            <a:extLst>
              <a:ext uri="{FF2B5EF4-FFF2-40B4-BE49-F238E27FC236}">
                <a16:creationId xmlns:a16="http://schemas.microsoft.com/office/drawing/2014/main" id="{CA4DA0D8-F9CF-5826-BBC4-8BBCE1F5D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739" b="95487" l="5200" r="95000">
                        <a14:foregroundMark x1="18800" y1="91686" x2="29600" y2="95487"/>
                        <a14:foregroundMark x1="29600" y1="95487" x2="35400" y2="95249"/>
                        <a14:foregroundMark x1="5200" y1="85986" x2="10200" y2="71496"/>
                        <a14:foregroundMark x1="62400" y1="40380" x2="62400" y2="40380"/>
                        <a14:foregroundMark x1="47200" y1="95249" x2="65200" y2="94062"/>
                        <a14:foregroundMark x1="65200" y1="94062" x2="86000" y2="95487"/>
                        <a14:foregroundMark x1="93400" y1="90974" x2="95000" y2="90736"/>
                        <a14:foregroundMark x1="49800" y1="79810" x2="49800" y2="79810"/>
                        <a14:foregroundMark x1="48200" y1="76247" x2="48200" y2="76247"/>
                        <a14:foregroundMark x1="48400" y1="75297" x2="48400" y2="75297"/>
                        <a14:foregroundMark x1="59000" y1="26841" x2="59000" y2="26841"/>
                        <a14:foregroundMark x1="58200" y1="28266" x2="56400" y2="32542"/>
                        <a14:foregroundMark x1="76800" y1="42043" x2="77400" y2="43230"/>
                        <a14:foregroundMark x1="66200" y1="47743" x2="66200" y2="47743"/>
                        <a14:foregroundMark x1="68200" y1="46318" x2="68200" y2="46318"/>
                        <a14:foregroundMark x1="52200" y1="58907" x2="52200" y2="58907"/>
                        <a14:foregroundMark x1="52800" y1="61045" x2="52800" y2="61045"/>
                        <a14:foregroundMark x1="88000" y1="60570" x2="88000" y2="60570"/>
                        <a14:foregroundMark x1="87800" y1="63895" x2="87800" y2="63895"/>
                        <a14:foregroundMark x1="88400" y1="67458" x2="88400" y2="67458"/>
                        <a14:backgroundMark x1="70200" y1="22565" x2="70200" y2="225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3305" y="2011492"/>
            <a:ext cx="995903" cy="8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Nuclear Fission Definition and Examples">
            <a:extLst>
              <a:ext uri="{FF2B5EF4-FFF2-40B4-BE49-F238E27FC236}">
                <a16:creationId xmlns:a16="http://schemas.microsoft.com/office/drawing/2014/main" id="{00A0EFBD-08C0-87BE-EAB6-DAD77522B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5732" y="203449"/>
            <a:ext cx="1256183" cy="837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0240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A13CB4-0678-7F67-6430-866629B1B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97983-DE25-EF03-A87D-CA1FA5E22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Objective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D673F6-2020-A5CD-961D-5EE92E105E4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3" y="1786072"/>
            <a:ext cx="5329238" cy="4301992"/>
          </a:xfrm>
        </p:spPr>
        <p:txBody>
          <a:bodyPr/>
          <a:lstStyle/>
          <a:p>
            <a:r>
              <a:rPr lang="en-US" dirty="0"/>
              <a:t>Data Assimilation using both microscopic and integral measurement</a:t>
            </a:r>
          </a:p>
          <a:p>
            <a:r>
              <a:rPr lang="en-US" dirty="0"/>
              <a:t>Identify limitations and 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DE0CC0-D5C4-49CB-DBAC-49C6316494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US" noProof="0" smtClean="0"/>
              <a:pPr/>
              <a:t>7</a:t>
            </a:fld>
            <a:endParaRPr lang="en-US" noProof="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5AFDDFD-5A5B-BCA6-EBB7-D69E1F6D9787}"/>
              </a:ext>
            </a:extLst>
          </p:cNvPr>
          <p:cNvGrpSpPr/>
          <p:nvPr/>
        </p:nvGrpSpPr>
        <p:grpSpPr>
          <a:xfrm>
            <a:off x="6782142" y="969481"/>
            <a:ext cx="4586984" cy="5051064"/>
            <a:chOff x="7244572" y="876957"/>
            <a:chExt cx="4586984" cy="5051064"/>
          </a:xfrm>
        </p:grpSpPr>
        <p:graphicFrame>
          <p:nvGraphicFramePr>
            <p:cNvPr id="6" name="Diagram 5">
              <a:extLst>
                <a:ext uri="{FF2B5EF4-FFF2-40B4-BE49-F238E27FC236}">
                  <a16:creationId xmlns:a16="http://schemas.microsoft.com/office/drawing/2014/main" id="{343755B6-48D8-45A7-5651-13705526ABEB}"/>
                </a:ext>
              </a:extLst>
            </p:cNvPr>
            <p:cNvGraphicFramePr/>
            <p:nvPr/>
          </p:nvGraphicFramePr>
          <p:xfrm>
            <a:off x="8524240" y="2023533"/>
            <a:ext cx="2805176" cy="390448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173BA1-EA67-ED22-066A-105E5C87500E}"/>
                </a:ext>
              </a:extLst>
            </p:cNvPr>
            <p:cNvSpPr txBox="1"/>
            <p:nvPr/>
          </p:nvSpPr>
          <p:spPr>
            <a:xfrm>
              <a:off x="7244572" y="4165254"/>
              <a:ext cx="14988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noProof="0" dirty="0"/>
                <a:t>Integral experiments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E4C4CC6F-3DD2-ACBB-F77D-1F41BFCEB780}"/>
                </a:ext>
              </a:extLst>
            </p:cNvPr>
            <p:cNvCxnSpPr>
              <a:cxnSpLocks/>
              <a:stCxn id="7" idx="3"/>
            </p:cNvCxnSpPr>
            <p:nvPr/>
          </p:nvCxnSpPr>
          <p:spPr>
            <a:xfrm>
              <a:off x="8743455" y="4488420"/>
              <a:ext cx="544478" cy="0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E8EC95-F802-09D6-92EA-3A6BD4C132F0}"/>
                </a:ext>
              </a:extLst>
            </p:cNvPr>
            <p:cNvSpPr txBox="1"/>
            <p:nvPr/>
          </p:nvSpPr>
          <p:spPr>
            <a:xfrm>
              <a:off x="8113162" y="887476"/>
              <a:ext cx="1447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noProof="0" dirty="0"/>
                <a:t>Microscopic</a:t>
              </a:r>
            </a:p>
            <a:p>
              <a:pPr algn="ctr"/>
              <a:r>
                <a:rPr lang="en-US" noProof="0" dirty="0"/>
                <a:t>experiments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33BA74A-58D7-1515-FB87-5E41D1CA4893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9560962" y="1210642"/>
              <a:ext cx="222957" cy="823410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D456EBD-C869-5571-FD4C-DB75B7BB9A52}"/>
                </a:ext>
              </a:extLst>
            </p:cNvPr>
            <p:cNvSpPr txBox="1"/>
            <p:nvPr/>
          </p:nvSpPr>
          <p:spPr>
            <a:xfrm>
              <a:off x="10330889" y="876957"/>
              <a:ext cx="9985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noProof="0" dirty="0"/>
                <a:t>Nuclear theory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BE1179BA-1060-90C6-9178-7F6325128B7B}"/>
                </a:ext>
              </a:extLst>
            </p:cNvPr>
            <p:cNvCxnSpPr>
              <a:cxnSpLocks/>
              <a:stCxn id="12" idx="1"/>
            </p:cNvCxnSpPr>
            <p:nvPr/>
          </p:nvCxnSpPr>
          <p:spPr>
            <a:xfrm flipH="1">
              <a:off x="10107932" y="1200123"/>
              <a:ext cx="222957" cy="823410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row: Curved Right 13">
              <a:extLst>
                <a:ext uri="{FF2B5EF4-FFF2-40B4-BE49-F238E27FC236}">
                  <a16:creationId xmlns:a16="http://schemas.microsoft.com/office/drawing/2014/main" id="{A279494C-75B3-07DB-C1F8-41BBDE17DA8A}"/>
                </a:ext>
              </a:extLst>
            </p:cNvPr>
            <p:cNvSpPr/>
            <p:nvPr/>
          </p:nvSpPr>
          <p:spPr>
            <a:xfrm rot="10800000">
              <a:off x="10662031" y="2211568"/>
              <a:ext cx="763196" cy="2347826"/>
            </a:xfrm>
            <a:prstGeom prst="curvedRightArrow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0065C21-721E-43E5-322C-C2C67EC2E1CB}"/>
                </a:ext>
              </a:extLst>
            </p:cNvPr>
            <p:cNvSpPr txBox="1"/>
            <p:nvPr/>
          </p:nvSpPr>
          <p:spPr>
            <a:xfrm rot="5400000">
              <a:off x="10910636" y="3244334"/>
              <a:ext cx="14725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noProof="0" dirty="0"/>
                <a:t>Fine-tuning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7CCCD129-32FE-0EB8-3B1A-5567309420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891" y="4904109"/>
            <a:ext cx="1097383" cy="1463740"/>
          </a:xfrm>
          <a:prstGeom prst="rect">
            <a:avLst/>
          </a:prstGeom>
        </p:spPr>
      </p:pic>
      <p:pic>
        <p:nvPicPr>
          <p:cNvPr id="21" name="Picture 20" descr="A machine with many wires&#10;&#10;Description automatically generated">
            <a:extLst>
              <a:ext uri="{FF2B5EF4-FFF2-40B4-BE49-F238E27FC236}">
                <a16:creationId xmlns:a16="http://schemas.microsoft.com/office/drawing/2014/main" id="{257C61BF-D2D5-B3AA-A4BE-669B88BBD31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090" y="147927"/>
            <a:ext cx="2533624" cy="1425163"/>
          </a:xfrm>
          <a:prstGeom prst="rect">
            <a:avLst/>
          </a:prstGeom>
        </p:spPr>
      </p:pic>
      <p:pic>
        <p:nvPicPr>
          <p:cNvPr id="45" name="Picture 2" descr="Astérix et Obélix : La cuisine par le menu !">
            <a:extLst>
              <a:ext uri="{FF2B5EF4-FFF2-40B4-BE49-F238E27FC236}">
                <a16:creationId xmlns:a16="http://schemas.microsoft.com/office/drawing/2014/main" id="{65DEC1D1-65D4-FB43-BDBD-3528E3CC5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739" b="95487" l="5200" r="95000">
                        <a14:foregroundMark x1="18800" y1="91686" x2="29600" y2="95487"/>
                        <a14:foregroundMark x1="29600" y1="95487" x2="35400" y2="95249"/>
                        <a14:foregroundMark x1="5200" y1="85986" x2="10200" y2="71496"/>
                        <a14:foregroundMark x1="62400" y1="40380" x2="62400" y2="40380"/>
                        <a14:foregroundMark x1="47200" y1="95249" x2="65200" y2="94062"/>
                        <a14:foregroundMark x1="65200" y1="94062" x2="86000" y2="95487"/>
                        <a14:foregroundMark x1="93400" y1="90974" x2="95000" y2="90736"/>
                        <a14:foregroundMark x1="49800" y1="79810" x2="49800" y2="79810"/>
                        <a14:foregroundMark x1="48200" y1="76247" x2="48200" y2="76247"/>
                        <a14:foregroundMark x1="48400" y1="75297" x2="48400" y2="75297"/>
                        <a14:foregroundMark x1="59000" y1="26841" x2="59000" y2="26841"/>
                        <a14:foregroundMark x1="58200" y1="28266" x2="56400" y2="32542"/>
                        <a14:foregroundMark x1="76800" y1="42043" x2="77400" y2="43230"/>
                        <a14:foregroundMark x1="66200" y1="47743" x2="66200" y2="47743"/>
                        <a14:foregroundMark x1="68200" y1="46318" x2="68200" y2="46318"/>
                        <a14:foregroundMark x1="52200" y1="58907" x2="52200" y2="58907"/>
                        <a14:foregroundMark x1="52800" y1="61045" x2="52800" y2="61045"/>
                        <a14:foregroundMark x1="88000" y1="60570" x2="88000" y2="60570"/>
                        <a14:foregroundMark x1="87800" y1="63895" x2="87800" y2="63895"/>
                        <a14:foregroundMark x1="88400" y1="67458" x2="88400" y2="67458"/>
                        <a14:backgroundMark x1="70200" y1="22565" x2="70200" y2="225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3305" y="2011492"/>
            <a:ext cx="995903" cy="8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Nuclear Fission Definition and Examples">
            <a:extLst>
              <a:ext uri="{FF2B5EF4-FFF2-40B4-BE49-F238E27FC236}">
                <a16:creationId xmlns:a16="http://schemas.microsoft.com/office/drawing/2014/main" id="{0EB190E6-24AD-58CA-7A18-D09E039F4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5732" y="203449"/>
            <a:ext cx="1256183" cy="837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5B4BEF0-30D1-D7FA-20A4-7E6E4FF14AF9}"/>
              </a:ext>
            </a:extLst>
          </p:cNvPr>
          <p:cNvSpPr/>
          <p:nvPr/>
        </p:nvSpPr>
        <p:spPr>
          <a:xfrm>
            <a:off x="8724550" y="2011492"/>
            <a:ext cx="2644576" cy="2996734"/>
          </a:xfrm>
          <a:prstGeom prst="roundRect">
            <a:avLst>
              <a:gd name="adj" fmla="val 5247"/>
            </a:avLst>
          </a:pr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287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9DAC4-A101-8A70-6C10-A9B37CB50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Methodology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14FB1C-CEF7-BF1F-6490-BB99D5FEDA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0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1138F3-30A3-7755-A645-6614452834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A6A019-B6B5-3212-51B2-22F7FB8E3A25}"/>
              </a:ext>
            </a:extLst>
          </p:cNvPr>
          <p:cNvSpPr/>
          <p:nvPr/>
        </p:nvSpPr>
        <p:spPr>
          <a:xfrm>
            <a:off x="3255927" y="2887418"/>
            <a:ext cx="1945826" cy="74227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noProof="0" dirty="0">
                <a:solidFill>
                  <a:schemeClr val="tx1"/>
                </a:solidFill>
              </a:rPr>
              <a:t>PRIOR 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0F213A-94BC-86CE-0ACA-DB8F7FE0F6F9}"/>
              </a:ext>
            </a:extLst>
          </p:cNvPr>
          <p:cNvSpPr/>
          <p:nvPr/>
        </p:nvSpPr>
        <p:spPr>
          <a:xfrm>
            <a:off x="1647005" y="4452057"/>
            <a:ext cx="1945827" cy="74227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noProof="0" dirty="0">
                <a:solidFill>
                  <a:schemeClr val="tx1"/>
                </a:solidFill>
              </a:rPr>
              <a:t>Goodness of fit on micro exp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62D30F5-2F4F-A0F1-1F65-525A34D4792E}"/>
              </a:ext>
            </a:extLst>
          </p:cNvPr>
          <p:cNvSpPr/>
          <p:nvPr/>
        </p:nvSpPr>
        <p:spPr>
          <a:xfrm>
            <a:off x="4864849" y="4450264"/>
            <a:ext cx="1945826" cy="74227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noProof="0" dirty="0">
                <a:solidFill>
                  <a:schemeClr val="tx1"/>
                </a:solidFill>
              </a:rPr>
              <a:t>Goodness of fit on integral exp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1D9F3AE-7B33-F586-AC8C-B91E7043B561}"/>
              </a:ext>
            </a:extLst>
          </p:cNvPr>
          <p:cNvCxnSpPr>
            <a:stCxn id="7" idx="2"/>
            <a:endCxn id="8" idx="0"/>
          </p:cNvCxnSpPr>
          <p:nvPr/>
        </p:nvCxnSpPr>
        <p:spPr>
          <a:xfrm flipH="1">
            <a:off x="2619919" y="3629696"/>
            <a:ext cx="1608921" cy="82236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A20268A-590A-107F-8430-61EAD7978940}"/>
              </a:ext>
            </a:extLst>
          </p:cNvPr>
          <p:cNvCxnSpPr>
            <a:cxnSpLocks/>
            <a:stCxn id="7" idx="2"/>
            <a:endCxn id="9" idx="0"/>
          </p:cNvCxnSpPr>
          <p:nvPr/>
        </p:nvCxnSpPr>
        <p:spPr>
          <a:xfrm>
            <a:off x="4228840" y="3629696"/>
            <a:ext cx="1608922" cy="82056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93A05E20-81DB-A482-FA87-A11E1523AB1E}"/>
              </a:ext>
            </a:extLst>
          </p:cNvPr>
          <p:cNvSpPr/>
          <p:nvPr/>
        </p:nvSpPr>
        <p:spPr>
          <a:xfrm>
            <a:off x="4962478" y="3879635"/>
            <a:ext cx="1406476" cy="165904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noProof="0" dirty="0">
                <a:solidFill>
                  <a:srgbClr val="C00000"/>
                </a:solidFill>
              </a:rPr>
              <a:t>SERPENT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4AD2ABF-E8EE-2D7A-7261-B0F23CDE46F9}"/>
              </a:ext>
            </a:extLst>
          </p:cNvPr>
          <p:cNvSpPr/>
          <p:nvPr/>
        </p:nvSpPr>
        <p:spPr>
          <a:xfrm>
            <a:off x="2186356" y="3879635"/>
            <a:ext cx="1406476" cy="165904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noProof="0" dirty="0">
                <a:solidFill>
                  <a:srgbClr val="C00000"/>
                </a:solidFill>
              </a:rPr>
              <a:t>SAMMY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1B4492D-97C1-7A7B-CEF3-6391D293896B}"/>
              </a:ext>
            </a:extLst>
          </p:cNvPr>
          <p:cNvSpPr/>
          <p:nvPr/>
        </p:nvSpPr>
        <p:spPr>
          <a:xfrm>
            <a:off x="7127419" y="3538896"/>
            <a:ext cx="1945826" cy="847381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b="1" noProof="0" dirty="0">
                <a:solidFill>
                  <a:srgbClr val="00B050"/>
                </a:solidFill>
              </a:rPr>
              <a:t>BAYESIAN</a:t>
            </a:r>
          </a:p>
          <a:p>
            <a:pPr algn="ctr">
              <a:lnSpc>
                <a:spcPct val="150000"/>
              </a:lnSpc>
            </a:pPr>
            <a:r>
              <a:rPr lang="en-US" b="1" noProof="0" dirty="0">
                <a:solidFill>
                  <a:srgbClr val="00B050"/>
                </a:solidFill>
              </a:rPr>
              <a:t>OPTIMIZATION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9D712B8-8690-E652-43A3-1655A6FF5AA4}"/>
              </a:ext>
            </a:extLst>
          </p:cNvPr>
          <p:cNvSpPr/>
          <p:nvPr/>
        </p:nvSpPr>
        <p:spPr>
          <a:xfrm>
            <a:off x="9161875" y="3668841"/>
            <a:ext cx="1945826" cy="74227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noProof="0" dirty="0">
                <a:solidFill>
                  <a:srgbClr val="00B050"/>
                </a:solidFill>
              </a:rPr>
              <a:t>POSTERIOR ND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EF0900E-A1AB-89D4-8BC3-E9E01D7D6073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7038788" y="4032035"/>
            <a:ext cx="2123087" cy="7945"/>
          </a:xfrm>
          <a:prstGeom prst="straightConnector1">
            <a:avLst/>
          </a:prstGeom>
          <a:ln w="3810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3D2EF580-BC58-E188-5C3B-E2DC4AED5E4D}"/>
              </a:ext>
            </a:extLst>
          </p:cNvPr>
          <p:cNvSpPr/>
          <p:nvPr/>
        </p:nvSpPr>
        <p:spPr>
          <a:xfrm>
            <a:off x="1447801" y="2753657"/>
            <a:ext cx="5560766" cy="2617880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0A64020-1A0E-E7B0-D8AE-9B9444C184FE}"/>
              </a:ext>
            </a:extLst>
          </p:cNvPr>
          <p:cNvSpPr/>
          <p:nvPr/>
        </p:nvSpPr>
        <p:spPr>
          <a:xfrm>
            <a:off x="4079240" y="2470658"/>
            <a:ext cx="2959548" cy="165904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noProof="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SURROGATE MODELLING</a:t>
            </a:r>
          </a:p>
        </p:txBody>
      </p:sp>
    </p:spTree>
    <p:extLst>
      <p:ext uri="{BB962C8B-B14F-4D97-AF65-F5344CB8AC3E}">
        <p14:creationId xmlns:p14="http://schemas.microsoft.com/office/powerpoint/2010/main" val="2184899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8" grpId="0" animBg="1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BB75D1-A95A-5DE1-D0DD-C9D1B77211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1B668-D316-04FB-AC09-F06314EBE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147A95-C577-C3B1-14E5-3C23C45C40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Formulation unnormalized posterior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46C6F9-222D-85F1-DC9B-A4673D0080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9</a:t>
            </a:fld>
            <a:endParaRPr lang="en-B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6CDAF8-B4BA-682B-EA88-A157FFDBC7E5}"/>
              </a:ext>
            </a:extLst>
          </p:cNvPr>
          <p:cNvSpPr/>
          <p:nvPr/>
        </p:nvSpPr>
        <p:spPr>
          <a:xfrm>
            <a:off x="2611110" y="2316480"/>
            <a:ext cx="2646997" cy="1272507"/>
          </a:xfrm>
          <a:prstGeom prst="rect">
            <a:avLst/>
          </a:prstGeom>
          <a:solidFill>
            <a:srgbClr val="DAEA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accent4"/>
                </a:solidFill>
              </a:rPr>
              <a:t>PRIOR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02F16E-EB59-6308-44B9-AEAB6C0B7033}"/>
              </a:ext>
            </a:extLst>
          </p:cNvPr>
          <p:cNvSpPr/>
          <p:nvPr/>
        </p:nvSpPr>
        <p:spPr>
          <a:xfrm>
            <a:off x="5694670" y="2316084"/>
            <a:ext cx="2646997" cy="1272903"/>
          </a:xfrm>
          <a:prstGeom prst="rect">
            <a:avLst/>
          </a:prstGeom>
          <a:solidFill>
            <a:srgbClr val="DCFD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B050"/>
                </a:solidFill>
              </a:rPr>
              <a:t>MICROSCOPIC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678DE7-456F-BAAF-6D9F-7146B5761CC9}"/>
              </a:ext>
            </a:extLst>
          </p:cNvPr>
          <p:cNvSpPr/>
          <p:nvPr/>
        </p:nvSpPr>
        <p:spPr>
          <a:xfrm>
            <a:off x="8778230" y="2316480"/>
            <a:ext cx="2646997" cy="1272903"/>
          </a:xfrm>
          <a:prstGeom prst="rect">
            <a:avLst/>
          </a:prstGeom>
          <a:solidFill>
            <a:srgbClr val="FFE0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FF9900"/>
                </a:solidFill>
              </a:rPr>
              <a:t>INTEGRAL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4CD1537-3B4C-C079-CF77-2E7DFCF761B8}"/>
                  </a:ext>
                </a:extLst>
              </p:cNvPr>
              <p:cNvSpPr txBox="1"/>
              <p:nvPr/>
            </p:nvSpPr>
            <p:spPr>
              <a:xfrm>
                <a:off x="91440" y="2844225"/>
                <a:ext cx="23651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4CD1537-3B4C-C079-CF77-2E7DFCF761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" y="2844225"/>
                <a:ext cx="2365119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2CCD2E2-24A9-A7F2-4E93-423F09295744}"/>
                  </a:ext>
                </a:extLst>
              </p:cNvPr>
              <p:cNvSpPr txBox="1"/>
              <p:nvPr/>
            </p:nvSpPr>
            <p:spPr>
              <a:xfrm>
                <a:off x="2980532" y="2575067"/>
                <a:ext cx="1908152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sz="3200" b="0" i="0" smtClean="0">
                              <a:latin typeface="Cambria Math" panose="02040503050406030204" pitchFamily="18" charset="0"/>
                            </a:rPr>
                            <m:t>ND</m:t>
                          </m:r>
                        </m:sub>
                        <m:sup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2CCD2E2-24A9-A7F2-4E93-423F092957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0532" y="2575067"/>
                <a:ext cx="1908152" cy="10143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F4CD576-2993-0D8E-1862-DCEACEDB384E}"/>
                  </a:ext>
                </a:extLst>
              </p:cNvPr>
              <p:cNvSpPr txBox="1"/>
              <p:nvPr/>
            </p:nvSpPr>
            <p:spPr>
              <a:xfrm>
                <a:off x="5976682" y="2575066"/>
                <a:ext cx="1908152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  <m:sup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F4CD576-2993-0D8E-1862-DCEACEDB38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682" y="2575066"/>
                <a:ext cx="1908152" cy="101431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1A4273-A768-4B4B-3710-F49F85373CAA}"/>
                  </a:ext>
                </a:extLst>
              </p:cNvPr>
              <p:cNvSpPr txBox="1"/>
              <p:nvPr/>
            </p:nvSpPr>
            <p:spPr>
              <a:xfrm>
                <a:off x="9147652" y="2575066"/>
                <a:ext cx="1908152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nl-BE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lang="nl-BE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1A4273-A768-4B4B-3710-F49F85373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7652" y="2575066"/>
                <a:ext cx="1908152" cy="101431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F479E64-696E-15DE-EF53-592A87748077}"/>
                  </a:ext>
                </a:extLst>
              </p:cNvPr>
              <p:cNvSpPr txBox="1"/>
              <p:nvPr/>
            </p:nvSpPr>
            <p:spPr>
              <a:xfrm>
                <a:off x="7212081" y="244041"/>
                <a:ext cx="6096000" cy="95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F479E64-696E-15DE-EF53-592A877480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2081" y="244041"/>
                <a:ext cx="6096000" cy="95410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06921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lexandria Master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13009</TotalTime>
  <Words>1728</Words>
  <Application>Microsoft Office PowerPoint</Application>
  <PresentationFormat>Widescreen</PresentationFormat>
  <Paragraphs>464</Paragraphs>
  <Slides>45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3" baseType="lpstr">
      <vt:lpstr>Arial</vt:lpstr>
      <vt:lpstr>Cambria Math</vt:lpstr>
      <vt:lpstr>Georgia</vt:lpstr>
      <vt:lpstr>Segoe UI</vt:lpstr>
      <vt:lpstr>Segoe UI Semibold</vt:lpstr>
      <vt:lpstr>Wingdings</vt:lpstr>
      <vt:lpstr>Office Theme</vt:lpstr>
      <vt:lpstr>Alexandria Master</vt:lpstr>
      <vt:lpstr>Bayesian Inference using microscopic and integral measurements to infer nuclear data parameters</vt:lpstr>
      <vt:lpstr>PowerPoint Presentation</vt:lpstr>
      <vt:lpstr>Introduction</vt:lpstr>
      <vt:lpstr>Introduction</vt:lpstr>
      <vt:lpstr>Introduction</vt:lpstr>
      <vt:lpstr>Introduction</vt:lpstr>
      <vt:lpstr>Objective</vt:lpstr>
      <vt:lpstr>Methodology</vt:lpstr>
      <vt:lpstr>Methodology</vt:lpstr>
      <vt:lpstr>Case study: 53Cr</vt:lpstr>
      <vt:lpstr>Case study: 53Cr</vt:lpstr>
      <vt:lpstr>Case study: 53Cr</vt:lpstr>
      <vt:lpstr>Case study: 53Cr</vt:lpstr>
      <vt:lpstr>Case study: 53Cr</vt:lpstr>
      <vt:lpstr>Case study: 53Cr</vt:lpstr>
      <vt:lpstr>Case study: 53Cr</vt:lpstr>
      <vt:lpstr>Results</vt:lpstr>
      <vt:lpstr>Conclusions</vt:lpstr>
      <vt:lpstr>References</vt:lpstr>
      <vt:lpstr>PowerPoint Presentation</vt:lpstr>
      <vt:lpstr>Introduction</vt:lpstr>
      <vt:lpstr>Objective</vt:lpstr>
      <vt:lpstr>Methodology</vt:lpstr>
      <vt:lpstr>Methodology</vt:lpstr>
      <vt:lpstr>Methodology</vt:lpstr>
      <vt:lpstr>Case study: 53Cr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PowerPoint Presentation</vt:lpstr>
      <vt:lpstr>Methodology</vt:lpstr>
      <vt:lpstr>Results</vt:lpstr>
      <vt:lpstr>Results</vt:lpstr>
      <vt:lpstr>Sensitivity to Gg (PMI002)</vt:lpstr>
      <vt:lpstr>Introduction</vt:lpstr>
      <vt:lpstr>Intoduction</vt:lpstr>
      <vt:lpstr>Introduction</vt:lpstr>
      <vt:lpstr>Introduction</vt:lpstr>
      <vt:lpstr>PowerPoint Presentation</vt:lpstr>
      <vt:lpstr>PowerPoint Presentation</vt:lpstr>
    </vt:vector>
  </TitlesOfParts>
  <Company>SCK CEN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Houben Daan</dc:creator>
  <cp:lastModifiedBy>Houben Daan</cp:lastModifiedBy>
  <cp:revision>324</cp:revision>
  <cp:lastPrinted>2020-01-20T09:16:47Z</cp:lastPrinted>
  <dcterms:created xsi:type="dcterms:W3CDTF">2019-10-21T09:10:33Z</dcterms:created>
  <dcterms:modified xsi:type="dcterms:W3CDTF">2026-06-30T10:26:52Z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exandriaPath">
    <vt:lpwstr>Livelink Document Templates:Document Templates:Presentation</vt:lpwstr>
  </property>
  <property fmtid="{D5CDD505-2E9C-101B-9397-08002B2CF9AE}" pid="3" name="ID">
    <vt:lpwstr>100617371</vt:lpwstr>
  </property>
  <property fmtid="{D5CDD505-2E9C-101B-9397-08002B2CF9AE}" pid="4" name="Name">
    <vt:lpwstr>2026-06-30_WONDER_DaanHouben.pptx</vt:lpwstr>
  </property>
  <property fmtid="{D5CDD505-2E9C-101B-9397-08002B2CF9AE}" pid="5" name="SuppMarkings">
    <vt:lpwstr> </vt:lpwstr>
  </property>
  <property fmtid="{D5CDD505-2E9C-101B-9397-08002B2CF9AE}" pid="6" name="Security Clearance">
    <vt:lpwstr> </vt:lpwstr>
  </property>
  <property fmtid="{D5CDD505-2E9C-101B-9397-08002B2CF9AE}" pid="7" name="HyperLink">
    <vt:lpwstr>https://ecm.sckcen.be/OTCS/llisapi.dll/open/100617371</vt:lpwstr>
  </property>
  <property fmtid="{D5CDD505-2E9C-101B-9397-08002B2CF9AE}" pid="8" name="Common Attributes_Reference Number">
    <vt:lpwstr>SCK CEN/100617371</vt:lpwstr>
  </property>
  <property fmtid="{D5CDD505-2E9C-101B-9397-08002B2CF9AE}" pid="9" name="Common Attributes_Short Reference">
    <vt:lpwstr>SCK CEN/100617371</vt:lpwstr>
  </property>
  <property fmtid="{D5CDD505-2E9C-101B-9397-08002B2CF9AE}" pid="10" name="Common Attributes_Alternative Reference">
    <vt:lpwstr> </vt:lpwstr>
  </property>
  <property fmtid="{D5CDD505-2E9C-101B-9397-08002B2CF9AE}" pid="11" name="Common Attributes_Document Type">
    <vt:lpwstr> </vt:lpwstr>
  </property>
  <property fmtid="{D5CDD505-2E9C-101B-9397-08002B2CF9AE}" pid="12" name="Common Attributes_Author_Author Name">
    <vt:lpwstr>Daan Houben</vt:lpwstr>
  </property>
  <property fmtid="{D5CDD505-2E9C-101B-9397-08002B2CF9AE}" pid="13" name="Common Attributes_Author_Author Affiliation">
    <vt:lpwstr>SCK CEN</vt:lpwstr>
  </property>
  <property fmtid="{D5CDD505-2E9C-101B-9397-08002B2CF9AE}" pid="14" name="Common Attributes_Information Security Classification">
    <vt:lpwstr>Restricted</vt:lpwstr>
  </property>
  <property fmtid="{D5CDD505-2E9C-101B-9397-08002B2CF9AE}" pid="15" name="Common Attributes_ISC Motivation">
    <vt:lpwstr> </vt:lpwstr>
  </property>
  <property fmtid="{D5CDD505-2E9C-101B-9397-08002B2CF9AE}" pid="16" name="Event Attributes_Event_Event Type">
    <vt:lpwstr> </vt:lpwstr>
  </property>
  <property fmtid="{D5CDD505-2E9C-101B-9397-08002B2CF9AE}" pid="17" name="Event Attributes_Event_Event Name">
    <vt:lpwstr> </vt:lpwstr>
  </property>
  <property fmtid="{D5CDD505-2E9C-101B-9397-08002B2CF9AE}" pid="18" name="Event Attributes_Event_Event Start Date">
    <vt:filetime>1899-12-29T23:00:00Z</vt:filetime>
  </property>
  <property fmtid="{D5CDD505-2E9C-101B-9397-08002B2CF9AE}" pid="19" name="Event Attributes_Event_Event End Date">
    <vt:filetime>1899-12-29T23:00:00Z</vt:filetime>
  </property>
  <property fmtid="{D5CDD505-2E9C-101B-9397-08002B2CF9AE}" pid="20" name="Event Attributes_Event_Event Location">
    <vt:lpwstr> </vt:lpwstr>
  </property>
  <property fmtid="{D5CDD505-2E9C-101B-9397-08002B2CF9AE}" pid="21" name="CreateDate">
    <vt:filetime>2026-02-09T09:13:53Z</vt:filetime>
  </property>
</Properties>
</file>